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8288000" cy="10287000"/>
  <p:notesSz cx="6858000" cy="9144000"/>
  <p:embeddedFontLst>
    <p:embeddedFont>
      <p:font typeface="DM Sans" pitchFamily="2" charset="0"/>
      <p:regular r:id="rId29"/>
      <p:bold r:id="rId30"/>
      <p:italic r:id="rId31"/>
      <p:boldItalic r:id="rId32"/>
    </p:embeddedFont>
    <p:embeddedFont>
      <p:font typeface="DM Sans Bold" pitchFamily="2" charset="0"/>
      <p:regular r:id="rId33"/>
      <p:bold r:id="rId34"/>
    </p:embeddedFont>
    <p:embeddedFont>
      <p:font typeface="DM Sans Italics" panose="020B0604020202020204" charset="0"/>
      <p:regular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4" d="100"/>
          <a:sy n="24" d="100"/>
        </p:scale>
        <p:origin x="10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5.fntdata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4.fntdata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pare.ee/wp-content/uploads/2020/03/logo__parega-paremaks@2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17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kirasustainable.com" TargetMode="External"/><Relationship Id="rId13" Type="http://schemas.openxmlformats.org/officeDocument/2006/relationships/image" Target="../media/image28.png"/><Relationship Id="rId3" Type="http://schemas.openxmlformats.org/officeDocument/2006/relationships/image" Target="../media/image2.svg"/><Relationship Id="rId7" Type="http://schemas.openxmlformats.org/officeDocument/2006/relationships/image" Target="../media/image25.png"/><Relationship Id="rId12" Type="http://schemas.openxmlformats.org/officeDocument/2006/relationships/hyperlink" Target="https://fusebox.energ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ilaret3d.com" TargetMode="External"/><Relationship Id="rId11" Type="http://schemas.openxmlformats.org/officeDocument/2006/relationships/image" Target="../media/image27.png"/><Relationship Id="rId5" Type="http://schemas.openxmlformats.org/officeDocument/2006/relationships/image" Target="../media/image9.svg"/><Relationship Id="rId10" Type="http://schemas.openxmlformats.org/officeDocument/2006/relationships/hyperlink" Target="https://www.arbonics.com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896731"/>
            <a:ext cx="15736615" cy="7485187"/>
            <a:chOff x="0" y="0"/>
            <a:chExt cx="4144623" cy="19714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44623" cy="1971407"/>
            </a:xfrm>
            <a:custGeom>
              <a:avLst/>
              <a:gdLst/>
              <a:ahLst/>
              <a:cxnLst/>
              <a:rect l="l" t="t" r="r" b="b"/>
              <a:pathLst>
                <a:path w="4144623" h="1971407">
                  <a:moveTo>
                    <a:pt x="23614" y="0"/>
                  </a:moveTo>
                  <a:lnTo>
                    <a:pt x="4121009" y="0"/>
                  </a:lnTo>
                  <a:cubicBezTo>
                    <a:pt x="4134050" y="0"/>
                    <a:pt x="4144623" y="10573"/>
                    <a:pt x="4144623" y="23614"/>
                  </a:cubicBezTo>
                  <a:lnTo>
                    <a:pt x="4144623" y="1947793"/>
                  </a:lnTo>
                  <a:cubicBezTo>
                    <a:pt x="4144623" y="1960835"/>
                    <a:pt x="4134050" y="1971407"/>
                    <a:pt x="4121009" y="1971407"/>
                  </a:cubicBezTo>
                  <a:lnTo>
                    <a:pt x="23614" y="1971407"/>
                  </a:lnTo>
                  <a:cubicBezTo>
                    <a:pt x="10573" y="1971407"/>
                    <a:pt x="0" y="1960835"/>
                    <a:pt x="0" y="1947793"/>
                  </a:cubicBezTo>
                  <a:lnTo>
                    <a:pt x="0" y="23614"/>
                  </a:lnTo>
                  <a:cubicBezTo>
                    <a:pt x="0" y="10573"/>
                    <a:pt x="10573" y="0"/>
                    <a:pt x="23614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144623" cy="2009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4703735" y="0"/>
            <a:ext cx="3679306" cy="1753284"/>
          </a:xfrm>
          <a:custGeom>
            <a:avLst/>
            <a:gdLst/>
            <a:ahLst/>
            <a:cxnLst/>
            <a:rect l="l" t="t" r="r" b="b"/>
            <a:pathLst>
              <a:path w="3679306" h="1753284">
                <a:moveTo>
                  <a:pt x="0" y="0"/>
                </a:moveTo>
                <a:lnTo>
                  <a:pt x="3679306" y="0"/>
                </a:lnTo>
                <a:lnTo>
                  <a:pt x="3679306" y="1753284"/>
                </a:lnTo>
                <a:lnTo>
                  <a:pt x="0" y="175328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2715037" y="4638517"/>
            <a:ext cx="12363941" cy="10008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7526"/>
              </a:lnSpc>
            </a:pPr>
            <a:r>
              <a:rPr lang="en-US" sz="7526">
                <a:solidFill>
                  <a:srgbClr val="FFFFFF"/>
                </a:solidFill>
                <a:latin typeface="DM Sans Bold"/>
              </a:rPr>
              <a:t>SOCIAL VS TRADITIONAL: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268409" y="8477835"/>
            <a:ext cx="4252542" cy="523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070"/>
              </a:lnSpc>
            </a:pPr>
            <a:r>
              <a:rPr lang="en-US" sz="3700">
                <a:solidFill>
                  <a:srgbClr val="FFFFFF"/>
                </a:solidFill>
                <a:latin typeface="DM Sans Italics"/>
              </a:rPr>
              <a:t>Train the trainers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14185022" y="7153817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0" name="TextBox 10"/>
          <p:cNvSpPr txBox="1"/>
          <p:nvPr/>
        </p:nvSpPr>
        <p:spPr>
          <a:xfrm>
            <a:off x="4408277" y="5903239"/>
            <a:ext cx="8977461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00"/>
              </a:lnSpc>
              <a:spcBef>
                <a:spcPct val="0"/>
              </a:spcBef>
            </a:pPr>
            <a:r>
              <a:rPr lang="en-US" sz="5000">
                <a:solidFill>
                  <a:srgbClr val="FFFFFF"/>
                </a:solidFill>
                <a:latin typeface="DM Sans"/>
              </a:rPr>
              <a:t>DECODING BUSINESS 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759906" y="3276600"/>
            <a:ext cx="10713398" cy="3162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FFFFF"/>
                </a:solidFill>
                <a:latin typeface="DM Sans Bold"/>
              </a:rPr>
              <a:t>SOCIAL VS TRADITIONAL BUSINESS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302507" y="6572250"/>
            <a:ext cx="6170798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00"/>
              </a:lnSpc>
            </a:pPr>
            <a:r>
              <a:rPr lang="en-US" sz="3000">
                <a:solidFill>
                  <a:srgbClr val="FFFFFF"/>
                </a:solidFill>
                <a:latin typeface="DM Sans Italics"/>
              </a:rPr>
              <a:t>Similarities? Differences?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790700" y="1847850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FFFFFF"/>
                </a:solidFill>
                <a:latin typeface="DM Sans Bold"/>
              </a:rPr>
              <a:t>02.</a:t>
            </a:r>
          </a:p>
        </p:txBody>
      </p:sp>
      <p:sp>
        <p:nvSpPr>
          <p:cNvPr id="8" name="Freeform 8"/>
          <p:cNvSpPr/>
          <p:nvPr/>
        </p:nvSpPr>
        <p:spPr>
          <a:xfrm>
            <a:off x="5893678" y="81355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9" name="Freeform 9"/>
          <p:cNvSpPr/>
          <p:nvPr/>
        </p:nvSpPr>
        <p:spPr>
          <a:xfrm>
            <a:off x="1028700" y="8135576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0" name="Freeform 10"/>
          <p:cNvSpPr/>
          <p:nvPr/>
        </p:nvSpPr>
        <p:spPr>
          <a:xfrm>
            <a:off x="13543121" y="-2151424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925830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028700" y="-160719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1028700" y="3084169"/>
            <a:ext cx="4100745" cy="6080107"/>
            <a:chOff x="0" y="0"/>
            <a:chExt cx="1080032" cy="160134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80032" cy="1601345"/>
            </a:xfrm>
            <a:custGeom>
              <a:avLst/>
              <a:gdLst/>
              <a:ahLst/>
              <a:cxnLst/>
              <a:rect l="l" t="t" r="r" b="b"/>
              <a:pathLst>
                <a:path w="1080032" h="1601345">
                  <a:moveTo>
                    <a:pt x="96284" y="0"/>
                  </a:moveTo>
                  <a:lnTo>
                    <a:pt x="983747" y="0"/>
                  </a:lnTo>
                  <a:cubicBezTo>
                    <a:pt x="1036924" y="0"/>
                    <a:pt x="1080032" y="43108"/>
                    <a:pt x="1080032" y="96284"/>
                  </a:cubicBezTo>
                  <a:lnTo>
                    <a:pt x="1080032" y="1505061"/>
                  </a:lnTo>
                  <a:cubicBezTo>
                    <a:pt x="1080032" y="1558237"/>
                    <a:pt x="1036924" y="1601345"/>
                    <a:pt x="983747" y="1601345"/>
                  </a:cubicBezTo>
                  <a:lnTo>
                    <a:pt x="96284" y="1601345"/>
                  </a:lnTo>
                  <a:cubicBezTo>
                    <a:pt x="43108" y="1601345"/>
                    <a:pt x="0" y="1558237"/>
                    <a:pt x="0" y="1505061"/>
                  </a:cubicBezTo>
                  <a:lnTo>
                    <a:pt x="0" y="96284"/>
                  </a:lnTo>
                  <a:cubicBezTo>
                    <a:pt x="0" y="43108"/>
                    <a:pt x="43108" y="0"/>
                    <a:pt x="96284" y="0"/>
                  </a:cubicBezTo>
                  <a:close/>
                </a:path>
              </a:pathLst>
            </a:custGeom>
            <a:solidFill>
              <a:srgbClr val="EED2A2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8100"/>
              <a:ext cx="1080032" cy="15632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026467" y="3725532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Starting Point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478209" y="3532809"/>
            <a:ext cx="5568779" cy="87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Environmental or societal problems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131678" y="1009650"/>
            <a:ext cx="12127622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COMPARISON 1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11393519" y="2304721"/>
            <a:ext cx="5865781" cy="779448"/>
            <a:chOff x="0" y="0"/>
            <a:chExt cx="1544897" cy="20528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44897" cy="205287"/>
            </a:xfrm>
            <a:custGeom>
              <a:avLst/>
              <a:gdLst/>
              <a:ahLst/>
              <a:cxnLst/>
              <a:rect l="l" t="t" r="r" b="b"/>
              <a:pathLst>
                <a:path w="1544897" h="205287">
                  <a:moveTo>
                    <a:pt x="67312" y="0"/>
                  </a:moveTo>
                  <a:lnTo>
                    <a:pt x="1477585" y="0"/>
                  </a:lnTo>
                  <a:cubicBezTo>
                    <a:pt x="1495437" y="0"/>
                    <a:pt x="1512558" y="7092"/>
                    <a:pt x="1525182" y="19715"/>
                  </a:cubicBezTo>
                  <a:cubicBezTo>
                    <a:pt x="1537805" y="32339"/>
                    <a:pt x="1544897" y="49460"/>
                    <a:pt x="1544897" y="67312"/>
                  </a:cubicBezTo>
                  <a:lnTo>
                    <a:pt x="1544897" y="137975"/>
                  </a:lnTo>
                  <a:cubicBezTo>
                    <a:pt x="1544897" y="155827"/>
                    <a:pt x="1537805" y="172948"/>
                    <a:pt x="1525182" y="185571"/>
                  </a:cubicBezTo>
                  <a:cubicBezTo>
                    <a:pt x="1512558" y="198195"/>
                    <a:pt x="1495437" y="205287"/>
                    <a:pt x="1477585" y="205287"/>
                  </a:cubicBezTo>
                  <a:lnTo>
                    <a:pt x="67312" y="205287"/>
                  </a:lnTo>
                  <a:cubicBezTo>
                    <a:pt x="30137" y="205287"/>
                    <a:pt x="0" y="175150"/>
                    <a:pt x="0" y="137975"/>
                  </a:cubicBezTo>
                  <a:lnTo>
                    <a:pt x="0" y="67312"/>
                  </a:lnTo>
                  <a:cubicBezTo>
                    <a:pt x="0" y="30137"/>
                    <a:pt x="30137" y="0"/>
                    <a:pt x="67312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38100"/>
              <a:ext cx="1544897" cy="1671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r>
                <a:rPr lang="en-US" sz="3699">
                  <a:solidFill>
                    <a:srgbClr val="FFFFFF"/>
                  </a:solidFill>
                  <a:latin typeface="DM Sans Bold"/>
                </a:rPr>
                <a:t>TRADITIONAL BUSINESS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77095" y="2304721"/>
            <a:ext cx="5771007" cy="779448"/>
            <a:chOff x="0" y="0"/>
            <a:chExt cx="1519936" cy="20528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519936" cy="205287"/>
            </a:xfrm>
            <a:custGeom>
              <a:avLst/>
              <a:gdLst/>
              <a:ahLst/>
              <a:cxnLst/>
              <a:rect l="l" t="t" r="r" b="b"/>
              <a:pathLst>
                <a:path w="1519936" h="205287">
                  <a:moveTo>
                    <a:pt x="68418" y="0"/>
                  </a:moveTo>
                  <a:lnTo>
                    <a:pt x="1451519" y="0"/>
                  </a:lnTo>
                  <a:cubicBezTo>
                    <a:pt x="1489305" y="0"/>
                    <a:pt x="1519936" y="30632"/>
                    <a:pt x="1519936" y="68418"/>
                  </a:cubicBezTo>
                  <a:lnTo>
                    <a:pt x="1519936" y="136869"/>
                  </a:lnTo>
                  <a:cubicBezTo>
                    <a:pt x="1519936" y="155015"/>
                    <a:pt x="1512728" y="172417"/>
                    <a:pt x="1499897" y="185248"/>
                  </a:cubicBezTo>
                  <a:cubicBezTo>
                    <a:pt x="1487066" y="198078"/>
                    <a:pt x="1469664" y="205287"/>
                    <a:pt x="1451519" y="205287"/>
                  </a:cubicBezTo>
                  <a:lnTo>
                    <a:pt x="68418" y="205287"/>
                  </a:lnTo>
                  <a:cubicBezTo>
                    <a:pt x="30632" y="205287"/>
                    <a:pt x="0" y="174655"/>
                    <a:pt x="0" y="136869"/>
                  </a:cubicBezTo>
                  <a:lnTo>
                    <a:pt x="0" y="68418"/>
                  </a:lnTo>
                  <a:cubicBezTo>
                    <a:pt x="0" y="50272"/>
                    <a:pt x="7208" y="32870"/>
                    <a:pt x="20039" y="20039"/>
                  </a:cubicBezTo>
                  <a:cubicBezTo>
                    <a:pt x="32870" y="7208"/>
                    <a:pt x="50272" y="0"/>
                    <a:pt x="68418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38100"/>
              <a:ext cx="1519936" cy="1671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r>
                <a:rPr lang="en-US" sz="3699">
                  <a:solidFill>
                    <a:srgbClr val="FFFFFF"/>
                  </a:solidFill>
                  <a:latin typeface="DM Sans Bold"/>
                </a:rPr>
                <a:t>SOCIAL BUSINESS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11542020" y="3532809"/>
            <a:ext cx="5568779" cy="87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Economic opportunities to meet people's wants/needs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304944" y="4897434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Solving a problem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1393519" y="4897434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Maximize profits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6467" y="4906959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Main Goal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6467" y="5934694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Motivation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304944" y="5987399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Increasing social impact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1630191" y="5754687"/>
            <a:ext cx="5441966" cy="87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Increasing own or shareholder’s finances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377095" y="7112625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More options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1220254" y="7079938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Less options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028700" y="7091035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Finances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026467" y="8116566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Economic Model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769290" y="8107041"/>
            <a:ext cx="9046231" cy="87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Sustainable - looking for opportunities for growth, to sell more products/services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78229" y="943580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3205851" y="-1056733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1028700" y="3084169"/>
            <a:ext cx="4100745" cy="6080107"/>
            <a:chOff x="0" y="0"/>
            <a:chExt cx="1080032" cy="160134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80032" cy="1601345"/>
            </a:xfrm>
            <a:custGeom>
              <a:avLst/>
              <a:gdLst/>
              <a:ahLst/>
              <a:cxnLst/>
              <a:rect l="l" t="t" r="r" b="b"/>
              <a:pathLst>
                <a:path w="1080032" h="1601345">
                  <a:moveTo>
                    <a:pt x="96284" y="0"/>
                  </a:moveTo>
                  <a:lnTo>
                    <a:pt x="983747" y="0"/>
                  </a:lnTo>
                  <a:cubicBezTo>
                    <a:pt x="1036924" y="0"/>
                    <a:pt x="1080032" y="43108"/>
                    <a:pt x="1080032" y="96284"/>
                  </a:cubicBezTo>
                  <a:lnTo>
                    <a:pt x="1080032" y="1505061"/>
                  </a:lnTo>
                  <a:cubicBezTo>
                    <a:pt x="1080032" y="1558237"/>
                    <a:pt x="1036924" y="1601345"/>
                    <a:pt x="983747" y="1601345"/>
                  </a:cubicBezTo>
                  <a:lnTo>
                    <a:pt x="96284" y="1601345"/>
                  </a:lnTo>
                  <a:cubicBezTo>
                    <a:pt x="43108" y="1601345"/>
                    <a:pt x="0" y="1558237"/>
                    <a:pt x="0" y="1505061"/>
                  </a:cubicBezTo>
                  <a:lnTo>
                    <a:pt x="0" y="96284"/>
                  </a:lnTo>
                  <a:cubicBezTo>
                    <a:pt x="0" y="43108"/>
                    <a:pt x="43108" y="0"/>
                    <a:pt x="96284" y="0"/>
                  </a:cubicBezTo>
                  <a:close/>
                </a:path>
              </a:pathLst>
            </a:custGeom>
            <a:solidFill>
              <a:srgbClr val="EED2A2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8100"/>
              <a:ext cx="1080032" cy="15632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026467" y="3542334"/>
            <a:ext cx="4102978" cy="987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Other Similar Organizations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478209" y="3747122"/>
            <a:ext cx="5568779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Focusing on co-operation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78229" y="914071"/>
            <a:ext cx="12127622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COMPARISON 2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11393519" y="2304721"/>
            <a:ext cx="5865781" cy="779448"/>
            <a:chOff x="0" y="0"/>
            <a:chExt cx="1544897" cy="20528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44897" cy="205287"/>
            </a:xfrm>
            <a:custGeom>
              <a:avLst/>
              <a:gdLst/>
              <a:ahLst/>
              <a:cxnLst/>
              <a:rect l="l" t="t" r="r" b="b"/>
              <a:pathLst>
                <a:path w="1544897" h="205287">
                  <a:moveTo>
                    <a:pt x="67312" y="0"/>
                  </a:moveTo>
                  <a:lnTo>
                    <a:pt x="1477585" y="0"/>
                  </a:lnTo>
                  <a:cubicBezTo>
                    <a:pt x="1495437" y="0"/>
                    <a:pt x="1512558" y="7092"/>
                    <a:pt x="1525182" y="19715"/>
                  </a:cubicBezTo>
                  <a:cubicBezTo>
                    <a:pt x="1537805" y="32339"/>
                    <a:pt x="1544897" y="49460"/>
                    <a:pt x="1544897" y="67312"/>
                  </a:cubicBezTo>
                  <a:lnTo>
                    <a:pt x="1544897" y="137975"/>
                  </a:lnTo>
                  <a:cubicBezTo>
                    <a:pt x="1544897" y="155827"/>
                    <a:pt x="1537805" y="172948"/>
                    <a:pt x="1525182" y="185571"/>
                  </a:cubicBezTo>
                  <a:cubicBezTo>
                    <a:pt x="1512558" y="198195"/>
                    <a:pt x="1495437" y="205287"/>
                    <a:pt x="1477585" y="205287"/>
                  </a:cubicBezTo>
                  <a:lnTo>
                    <a:pt x="67312" y="205287"/>
                  </a:lnTo>
                  <a:cubicBezTo>
                    <a:pt x="30137" y="205287"/>
                    <a:pt x="0" y="175150"/>
                    <a:pt x="0" y="137975"/>
                  </a:cubicBezTo>
                  <a:lnTo>
                    <a:pt x="0" y="67312"/>
                  </a:lnTo>
                  <a:cubicBezTo>
                    <a:pt x="0" y="30137"/>
                    <a:pt x="30137" y="0"/>
                    <a:pt x="67312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38100"/>
              <a:ext cx="1544897" cy="1671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r>
                <a:rPr lang="en-US" sz="3699">
                  <a:solidFill>
                    <a:srgbClr val="FFFFFF"/>
                  </a:solidFill>
                  <a:latin typeface="DM Sans Bold"/>
                </a:rPr>
                <a:t>TRADITIONAL BUSINESS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77095" y="2304721"/>
            <a:ext cx="5771007" cy="779448"/>
            <a:chOff x="0" y="0"/>
            <a:chExt cx="1519936" cy="20528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519936" cy="205287"/>
            </a:xfrm>
            <a:custGeom>
              <a:avLst/>
              <a:gdLst/>
              <a:ahLst/>
              <a:cxnLst/>
              <a:rect l="l" t="t" r="r" b="b"/>
              <a:pathLst>
                <a:path w="1519936" h="205287">
                  <a:moveTo>
                    <a:pt x="68418" y="0"/>
                  </a:moveTo>
                  <a:lnTo>
                    <a:pt x="1451519" y="0"/>
                  </a:lnTo>
                  <a:cubicBezTo>
                    <a:pt x="1489305" y="0"/>
                    <a:pt x="1519936" y="30632"/>
                    <a:pt x="1519936" y="68418"/>
                  </a:cubicBezTo>
                  <a:lnTo>
                    <a:pt x="1519936" y="136869"/>
                  </a:lnTo>
                  <a:cubicBezTo>
                    <a:pt x="1519936" y="155015"/>
                    <a:pt x="1512728" y="172417"/>
                    <a:pt x="1499897" y="185248"/>
                  </a:cubicBezTo>
                  <a:cubicBezTo>
                    <a:pt x="1487066" y="198078"/>
                    <a:pt x="1469664" y="205287"/>
                    <a:pt x="1451519" y="205287"/>
                  </a:cubicBezTo>
                  <a:lnTo>
                    <a:pt x="68418" y="205287"/>
                  </a:lnTo>
                  <a:cubicBezTo>
                    <a:pt x="30632" y="205287"/>
                    <a:pt x="0" y="174655"/>
                    <a:pt x="0" y="136869"/>
                  </a:cubicBezTo>
                  <a:lnTo>
                    <a:pt x="0" y="68418"/>
                  </a:lnTo>
                  <a:cubicBezTo>
                    <a:pt x="0" y="50272"/>
                    <a:pt x="7208" y="32870"/>
                    <a:pt x="20039" y="20039"/>
                  </a:cubicBezTo>
                  <a:cubicBezTo>
                    <a:pt x="32870" y="7208"/>
                    <a:pt x="50272" y="0"/>
                    <a:pt x="68418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38100"/>
              <a:ext cx="1519936" cy="1671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r>
                <a:rPr lang="en-US" sz="3699">
                  <a:solidFill>
                    <a:srgbClr val="FFFFFF"/>
                  </a:solidFill>
                  <a:latin typeface="DM Sans Bold"/>
                </a:rPr>
                <a:t>SOCIAL BUSINESS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11566785" y="3747122"/>
            <a:ext cx="5568779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Focusing on competition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304944" y="5162550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Impact measurement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1393519" y="5171437"/>
            <a:ext cx="5915310" cy="448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Financial metrics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6467" y="4906959"/>
            <a:ext cx="4102978" cy="987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Analysis of </a:t>
            </a:r>
          </a:p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Results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6467" y="6275391"/>
            <a:ext cx="4102978" cy="987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Influenced by External Factors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478209" y="7646682"/>
            <a:ext cx="5915310" cy="1306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Reinvesting at least 50.1% to achieve the main goal </a:t>
            </a:r>
          </a:p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(solve some problem)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1605427" y="7646682"/>
            <a:ext cx="5441966" cy="1306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No criteria, </a:t>
            </a:r>
          </a:p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distributing to the shareholders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83539" y="6265866"/>
            <a:ext cx="8129126" cy="877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10"/>
              </a:lnSpc>
            </a:pPr>
            <a:r>
              <a:rPr lang="en-US" sz="3100">
                <a:solidFill>
                  <a:srgbClr val="737373"/>
                </a:solidFill>
                <a:latin typeface="DM Sans"/>
              </a:rPr>
              <a:t>Yes - by the economic situation, government regulations, etc.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026467" y="8053717"/>
            <a:ext cx="4102978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Profit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829177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0439400" y="1028700"/>
            <a:ext cx="10972800" cy="8229600"/>
          </a:xfrm>
          <a:custGeom>
            <a:avLst/>
            <a:gdLst/>
            <a:ahLst/>
            <a:cxnLst/>
            <a:rect l="l" t="t" r="r" b="b"/>
            <a:pathLst>
              <a:path w="10972800" h="8229600">
                <a:moveTo>
                  <a:pt x="0" y="0"/>
                </a:moveTo>
                <a:lnTo>
                  <a:pt x="10972800" y="0"/>
                </a:lnTo>
                <a:lnTo>
                  <a:pt x="109728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>
            <a:off x="10439400" y="1028700"/>
            <a:ext cx="8687438" cy="8229600"/>
          </a:xfrm>
          <a:custGeom>
            <a:avLst/>
            <a:gdLst/>
            <a:ahLst/>
            <a:cxnLst/>
            <a:rect l="l" t="t" r="r" b="b"/>
            <a:pathLst>
              <a:path w="8687438" h="8229600">
                <a:moveTo>
                  <a:pt x="0" y="0"/>
                </a:moveTo>
                <a:lnTo>
                  <a:pt x="8687438" y="0"/>
                </a:lnTo>
                <a:lnTo>
                  <a:pt x="868743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-42896" b="-15448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5" name="TextBox 5"/>
          <p:cNvSpPr txBox="1"/>
          <p:nvPr/>
        </p:nvSpPr>
        <p:spPr>
          <a:xfrm>
            <a:off x="1829177" y="1969097"/>
            <a:ext cx="8305423" cy="2114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SUMMARY OF COMPARISONS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829177" y="4384464"/>
            <a:ext cx="7470673" cy="2930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"/>
              </a:rPr>
              <a:t>Both are companies that have a sustainable business model, but social business is driven by maximizing the impact whilst traditional business maximizing profits.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5893678" y="81355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028700" y="8135576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Freeform 7"/>
          <p:cNvSpPr/>
          <p:nvPr/>
        </p:nvSpPr>
        <p:spPr>
          <a:xfrm>
            <a:off x="13543121" y="-2151424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8" name="TextBox 8"/>
          <p:cNvSpPr txBox="1"/>
          <p:nvPr/>
        </p:nvSpPr>
        <p:spPr>
          <a:xfrm>
            <a:off x="3729112" y="3552825"/>
            <a:ext cx="9744192" cy="3162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FFFFF"/>
                </a:solidFill>
                <a:latin typeface="DM Sans Bold"/>
              </a:rPr>
              <a:t>DIFFERENT MODELS OF SOCIAL BUSINESSES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302507" y="6724647"/>
            <a:ext cx="6170798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00"/>
              </a:lnSpc>
            </a:pPr>
            <a:r>
              <a:rPr lang="en-US" sz="3000">
                <a:solidFill>
                  <a:srgbClr val="FFFFFF"/>
                </a:solidFill>
                <a:latin typeface="DM Sans Italics"/>
              </a:rPr>
              <a:t>Key features? Examples?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790700" y="1847850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FFFFFF"/>
                </a:solidFill>
                <a:latin typeface="DM Sans Bold"/>
              </a:rPr>
              <a:t>03.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38271" y="5409974"/>
            <a:ext cx="7456857" cy="20018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focuses on providing aspiring entrepreneurs with the necessary resources and skills, often targeting those in disadvantaged situations.</a:t>
            </a:r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9361790" y="1278539"/>
            <a:ext cx="12971163" cy="13188954"/>
            <a:chOff x="0" y="0"/>
            <a:chExt cx="799378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438271" y="3105522"/>
            <a:ext cx="8305423" cy="31623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ENTREPRENEUR SUPPORT MODEL </a:t>
            </a:r>
          </a:p>
          <a:p>
            <a:pPr>
              <a:lnSpc>
                <a:spcPts val="8250"/>
              </a:lnSpc>
            </a:pPr>
            <a:endParaRPr lang="en-US" sz="7500">
              <a:solidFill>
                <a:srgbClr val="F5FFF5"/>
              </a:solidFill>
              <a:latin typeface="DM Sans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743693" y="6584242"/>
            <a:ext cx="7880244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Kiva provides microloans to entrepreneurs in lower-income countries, enabling them to start or grow businesses.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1372720" y="5741715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  <p:sp>
        <p:nvSpPr>
          <p:cNvPr id="10" name="Freeform 10"/>
          <p:cNvSpPr/>
          <p:nvPr/>
        </p:nvSpPr>
        <p:spPr>
          <a:xfrm>
            <a:off x="13557719" y="4179613"/>
            <a:ext cx="4579306" cy="2728503"/>
          </a:xfrm>
          <a:custGeom>
            <a:avLst/>
            <a:gdLst/>
            <a:ahLst/>
            <a:cxnLst/>
            <a:rect l="l" t="t" r="r" b="b"/>
            <a:pathLst>
              <a:path w="4579306" h="2728503">
                <a:moveTo>
                  <a:pt x="0" y="0"/>
                </a:moveTo>
                <a:lnTo>
                  <a:pt x="4579306" y="0"/>
                </a:lnTo>
                <a:lnTo>
                  <a:pt x="4579306" y="2728503"/>
                </a:lnTo>
                <a:lnTo>
                  <a:pt x="0" y="27285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542282" y="2245448"/>
            <a:ext cx="12971163" cy="13188954"/>
            <a:chOff x="0" y="0"/>
            <a:chExt cx="799378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4185022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028700" y="3651767"/>
            <a:ext cx="2690624" cy="3096430"/>
          </a:xfrm>
          <a:custGeom>
            <a:avLst/>
            <a:gdLst/>
            <a:ahLst/>
            <a:cxnLst/>
            <a:rect l="l" t="t" r="r" b="b"/>
            <a:pathLst>
              <a:path w="2690624" h="3096430">
                <a:moveTo>
                  <a:pt x="0" y="0"/>
                </a:moveTo>
                <a:lnTo>
                  <a:pt x="2690624" y="0"/>
                </a:lnTo>
                <a:lnTo>
                  <a:pt x="2690624" y="3096430"/>
                </a:lnTo>
                <a:lnTo>
                  <a:pt x="0" y="309643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b="-2486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9802443" y="6192081"/>
            <a:ext cx="7456857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 involves a social enterprise acting as an intermediary between producers and markets, often for disadvantaged communities.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402122" y="3028945"/>
            <a:ext cx="9857178" cy="31623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MARKET INTERMEDIARY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28700" y="7257520"/>
            <a:ext cx="7456857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Fair Trade organizations serve as intermediaries, helping producers in lower-income countries access higher-income markets.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956032" y="6182556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1790" y="1278539"/>
            <a:ext cx="12971163" cy="13188954"/>
            <a:chOff x="0" y="0"/>
            <a:chExt cx="799378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4165476" y="3891688"/>
            <a:ext cx="3363792" cy="3303724"/>
          </a:xfrm>
          <a:custGeom>
            <a:avLst/>
            <a:gdLst/>
            <a:ahLst/>
            <a:cxnLst/>
            <a:rect l="l" t="t" r="r" b="b"/>
            <a:pathLst>
              <a:path w="3363792" h="3303724">
                <a:moveTo>
                  <a:pt x="0" y="0"/>
                </a:moveTo>
                <a:lnTo>
                  <a:pt x="3363792" y="0"/>
                </a:lnTo>
                <a:lnTo>
                  <a:pt x="3363792" y="3303724"/>
                </a:lnTo>
                <a:lnTo>
                  <a:pt x="0" y="33037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1438271" y="5766427"/>
            <a:ext cx="7456857" cy="1496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aims at creating jobs and providing training for people who face specific employment barriers.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38271" y="3461975"/>
            <a:ext cx="8305423" cy="2114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EMPLOYMENT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749446" y="7515563"/>
            <a:ext cx="6509854" cy="1495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Amanita products are made with the help of people with special needs.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1700422" y="6642050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542282" y="2245448"/>
            <a:ext cx="12971163" cy="13188954"/>
            <a:chOff x="0" y="0"/>
            <a:chExt cx="799378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4185022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058276" y="4389327"/>
            <a:ext cx="3770049" cy="2206471"/>
          </a:xfrm>
          <a:custGeom>
            <a:avLst/>
            <a:gdLst/>
            <a:ahLst/>
            <a:cxnLst/>
            <a:rect l="l" t="t" r="r" b="b"/>
            <a:pathLst>
              <a:path w="3770049" h="2206471">
                <a:moveTo>
                  <a:pt x="0" y="0"/>
                </a:moveTo>
                <a:lnTo>
                  <a:pt x="3770048" y="0"/>
                </a:lnTo>
                <a:lnTo>
                  <a:pt x="3770048" y="2206470"/>
                </a:lnTo>
                <a:lnTo>
                  <a:pt x="0" y="220647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9428882" y="5429815"/>
            <a:ext cx="7830418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 involves providing services to those who can afford them while using the revenue generated to subsidize services for those who can't.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402122" y="3192288"/>
            <a:ext cx="9857178" cy="2114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FEE-FOR-SERVICE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207257" y="6129712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28700" y="7143220"/>
            <a:ext cx="7456857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LEYF Nurseries ask higher rates for child care from wealthier areas and thus enable cheaper service for other regions.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759210" y="7143750"/>
            <a:ext cx="5500090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TABLE OF</a:t>
            </a:r>
          </a:p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CONTENT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417556" y="2400619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01.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417556" y="3922606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02.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355969" y="2408554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SOCIAL BUSINESS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355969" y="3930541"/>
            <a:ext cx="7791000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SOCIAL VS TRADITIONAL BUSINESS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355969" y="2929260"/>
            <a:ext cx="5542676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What it is? Characteristics?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417556" y="5444592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03.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55969" y="5452528"/>
            <a:ext cx="992011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DIFFERENT MODELS OF SOCIAL BUSINESSES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355969" y="4451247"/>
            <a:ext cx="5542676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Similarities? Differences?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355969" y="5973234"/>
            <a:ext cx="5542676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Key features? Examples?</a:t>
            </a:r>
          </a:p>
        </p:txBody>
      </p:sp>
      <p:sp>
        <p:nvSpPr>
          <p:cNvPr id="12" name="Freeform 12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3" name="Freeform 13"/>
          <p:cNvSpPr/>
          <p:nvPr/>
        </p:nvSpPr>
        <p:spPr>
          <a:xfrm rot="887923">
            <a:off x="13475833" y="-8787301"/>
            <a:ext cx="13977230" cy="14342307"/>
          </a:xfrm>
          <a:custGeom>
            <a:avLst/>
            <a:gdLst/>
            <a:ahLst/>
            <a:cxnLst/>
            <a:rect l="l" t="t" r="r" b="b"/>
            <a:pathLst>
              <a:path w="13977230" h="14342307">
                <a:moveTo>
                  <a:pt x="0" y="0"/>
                </a:moveTo>
                <a:lnTo>
                  <a:pt x="13977230" y="0"/>
                </a:lnTo>
                <a:lnTo>
                  <a:pt x="13977230" y="14342307"/>
                </a:lnTo>
                <a:lnTo>
                  <a:pt x="0" y="1434230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1790" y="1278539"/>
            <a:ext cx="12971163" cy="13188954"/>
            <a:chOff x="0" y="0"/>
            <a:chExt cx="799378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2645485" y="5105400"/>
            <a:ext cx="5128963" cy="1172027"/>
          </a:xfrm>
          <a:custGeom>
            <a:avLst/>
            <a:gdLst/>
            <a:ahLst/>
            <a:cxnLst/>
            <a:rect l="l" t="t" r="r" b="b"/>
            <a:pathLst>
              <a:path w="5128963" h="1172027">
                <a:moveTo>
                  <a:pt x="0" y="0"/>
                </a:moveTo>
                <a:lnTo>
                  <a:pt x="5128963" y="0"/>
                </a:lnTo>
                <a:lnTo>
                  <a:pt x="5128963" y="1172027"/>
                </a:lnTo>
                <a:lnTo>
                  <a:pt x="0" y="117202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1438271" y="6309593"/>
            <a:ext cx="7456857" cy="1496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involves delivering services directly to low-income consumers at affordable prices.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38271" y="3004346"/>
            <a:ext cx="8305423" cy="31623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LOW-INCOME CLIENT AS MARKET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154248" y="5886446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743693" y="7005579"/>
            <a:ext cx="7880244" cy="2505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GreenDice is on a mission to make qualitative computer-world access more affordable than a Big Mac meal starting from 5,9€ per month.</a:t>
            </a:r>
          </a:p>
          <a:p>
            <a:pPr algn="r">
              <a:lnSpc>
                <a:spcPts val="3992"/>
              </a:lnSpc>
            </a:pPr>
            <a:endParaRPr lang="en-US" sz="2893" spc="283">
              <a:solidFill>
                <a:srgbClr val="8CA9AD"/>
              </a:solidFill>
              <a:latin typeface="DM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542282" y="2245448"/>
            <a:ext cx="12971163" cy="13188954"/>
            <a:chOff x="0" y="0"/>
            <a:chExt cx="799378" cy="812800"/>
          </a:xfrm>
        </p:grpSpPr>
        <p:sp>
          <p:nvSpPr>
            <p:cNvPr id="3" name="Freeform 3">
              <a:hlinkClick r:id="rId2" tooltip="https://pare.ee/wp-content/uploads/2020/03/logo__parega-paremaks@2x.png"/>
            </p:cNvPr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4185022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028700" y="5109582"/>
            <a:ext cx="3728429" cy="1318789"/>
          </a:xfrm>
          <a:custGeom>
            <a:avLst/>
            <a:gdLst/>
            <a:ahLst/>
            <a:cxnLst/>
            <a:rect l="l" t="t" r="r" b="b"/>
            <a:pathLst>
              <a:path w="3728429" h="1318789">
                <a:moveTo>
                  <a:pt x="0" y="0"/>
                </a:moveTo>
                <a:lnTo>
                  <a:pt x="3728429" y="0"/>
                </a:lnTo>
                <a:lnTo>
                  <a:pt x="3728429" y="1318789"/>
                </a:lnTo>
                <a:lnTo>
                  <a:pt x="0" y="131878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9802443" y="5721351"/>
            <a:ext cx="7456857" cy="1495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is a member-owned and member-governed business that operates for the mutual benefit of its members.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402122" y="3457908"/>
            <a:ext cx="9857178" cy="42100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COOPERATIVE MODEL</a:t>
            </a:r>
          </a:p>
          <a:p>
            <a:pPr marL="1619331" lvl="1" indent="-809665" algn="r">
              <a:lnSpc>
                <a:spcPts val="8250"/>
              </a:lnSpc>
              <a:buFont typeface="Arial"/>
              <a:buChar char="•"/>
            </a:pPr>
            <a:endParaRPr lang="en-US" sz="7500">
              <a:solidFill>
                <a:srgbClr val="F5FFF5"/>
              </a:solidFill>
              <a:latin typeface="DM Sans Bold"/>
            </a:endParaRPr>
          </a:p>
          <a:p>
            <a:pPr algn="r">
              <a:lnSpc>
                <a:spcPts val="8250"/>
              </a:lnSpc>
            </a:pPr>
            <a:endParaRPr lang="en-US" sz="7500">
              <a:solidFill>
                <a:srgbClr val="F5FFF5"/>
              </a:solidFill>
              <a:latin typeface="DM Sans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28700" y="6752695"/>
            <a:ext cx="7456857" cy="2505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PARE is a supportive community for HR managers and HR professionals, where one can get the necessary thread to develop the quality of people management.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040244" y="5692776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1790" y="1278539"/>
            <a:ext cx="12971163" cy="13188954"/>
            <a:chOff x="0" y="0"/>
            <a:chExt cx="799378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99378" cy="812800"/>
            </a:xfrm>
            <a:custGeom>
              <a:avLst/>
              <a:gdLst/>
              <a:ahLst/>
              <a:cxnLst/>
              <a:rect l="l" t="t" r="r" b="b"/>
              <a:pathLst>
                <a:path w="799378" h="812800">
                  <a:moveTo>
                    <a:pt x="399689" y="0"/>
                  </a:moveTo>
                  <a:cubicBezTo>
                    <a:pt x="178947" y="0"/>
                    <a:pt x="0" y="181951"/>
                    <a:pt x="0" y="406400"/>
                  </a:cubicBezTo>
                  <a:cubicBezTo>
                    <a:pt x="0" y="630849"/>
                    <a:pt x="178947" y="812800"/>
                    <a:pt x="399689" y="812800"/>
                  </a:cubicBezTo>
                  <a:cubicBezTo>
                    <a:pt x="620431" y="812800"/>
                    <a:pt x="799378" y="630849"/>
                    <a:pt x="799378" y="406400"/>
                  </a:cubicBezTo>
                  <a:cubicBezTo>
                    <a:pt x="799378" y="181951"/>
                    <a:pt x="620431" y="0"/>
                    <a:pt x="399689" y="0"/>
                  </a:cubicBezTo>
                  <a:close/>
                </a:path>
              </a:pathLst>
            </a:custGeom>
            <a:solidFill>
              <a:srgbClr val="F2F4F5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4942" y="57150"/>
              <a:ext cx="649495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0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1815846" y="3963638"/>
            <a:ext cx="6645083" cy="2985064"/>
          </a:xfrm>
          <a:custGeom>
            <a:avLst/>
            <a:gdLst/>
            <a:ahLst/>
            <a:cxnLst/>
            <a:rect l="l" t="t" r="r" b="b"/>
            <a:pathLst>
              <a:path w="6645083" h="2985064">
                <a:moveTo>
                  <a:pt x="0" y="0"/>
                </a:moveTo>
                <a:lnTo>
                  <a:pt x="6645083" y="0"/>
                </a:lnTo>
                <a:lnTo>
                  <a:pt x="6645083" y="2985064"/>
                </a:lnTo>
                <a:lnTo>
                  <a:pt x="0" y="298506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b="-82859"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1438271" y="6376268"/>
            <a:ext cx="7456857" cy="1496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92"/>
              </a:lnSpc>
            </a:pPr>
            <a:r>
              <a:rPr lang="en-US" sz="2893" spc="283">
                <a:solidFill>
                  <a:srgbClr val="F5FFF5"/>
                </a:solidFill>
                <a:latin typeface="DM Sans"/>
              </a:rPr>
              <a:t>raises funds for a parent non-profit that, in turn, runs the social programs the SE wishes to support.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38271" y="3078623"/>
            <a:ext cx="7456857" cy="31623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F5FFF5"/>
                </a:solidFill>
                <a:latin typeface="DM Sans Bold"/>
              </a:rPr>
              <a:t>HYBRID NONPROFIT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135198" y="6193303"/>
            <a:ext cx="7456857" cy="553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44"/>
              </a:lnSpc>
            </a:pPr>
            <a:r>
              <a:rPr lang="en-US" sz="3293" spc="322">
                <a:solidFill>
                  <a:srgbClr val="8CA9AD"/>
                </a:solidFill>
                <a:latin typeface="DM Sans Bold"/>
              </a:rPr>
              <a:t>EXAMPLE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135198" y="7138929"/>
            <a:ext cx="7488739" cy="2000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92"/>
              </a:lnSpc>
            </a:pPr>
            <a:r>
              <a:rPr lang="en-US" sz="2893" spc="283">
                <a:solidFill>
                  <a:srgbClr val="8CA9AD"/>
                </a:solidFill>
                <a:latin typeface="DM Sans"/>
              </a:rPr>
              <a:t>Domus Dorpatensis rents out their office and accommodation spaces and from that revenue organizes free programs for youth.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236511" y="-11227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-7045442" y="9258300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7" y="0"/>
                </a:lnTo>
                <a:lnTo>
                  <a:pt x="9489757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5521661" y="-952500"/>
            <a:ext cx="3622339" cy="2621828"/>
            <a:chOff x="0" y="0"/>
            <a:chExt cx="954032" cy="69052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54032" cy="690523"/>
            </a:xfrm>
            <a:custGeom>
              <a:avLst/>
              <a:gdLst/>
              <a:ahLst/>
              <a:cxnLst/>
              <a:rect l="l" t="t" r="r" b="b"/>
              <a:pathLst>
                <a:path w="954032" h="690523">
                  <a:moveTo>
                    <a:pt x="109001" y="0"/>
                  </a:moveTo>
                  <a:lnTo>
                    <a:pt x="845031" y="0"/>
                  </a:lnTo>
                  <a:cubicBezTo>
                    <a:pt x="905231" y="0"/>
                    <a:pt x="954032" y="48801"/>
                    <a:pt x="954032" y="109001"/>
                  </a:cubicBezTo>
                  <a:lnTo>
                    <a:pt x="954032" y="581522"/>
                  </a:lnTo>
                  <a:cubicBezTo>
                    <a:pt x="954032" y="641721"/>
                    <a:pt x="905231" y="690523"/>
                    <a:pt x="845031" y="690523"/>
                  </a:cubicBezTo>
                  <a:lnTo>
                    <a:pt x="109001" y="690523"/>
                  </a:lnTo>
                  <a:cubicBezTo>
                    <a:pt x="48801" y="690523"/>
                    <a:pt x="0" y="641721"/>
                    <a:pt x="0" y="581522"/>
                  </a:cubicBezTo>
                  <a:lnTo>
                    <a:pt x="0" y="109001"/>
                  </a:lnTo>
                  <a:cubicBezTo>
                    <a:pt x="0" y="48801"/>
                    <a:pt x="48801" y="0"/>
                    <a:pt x="1090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rnd">
              <a:solidFill>
                <a:srgbClr val="8CA9A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19050"/>
              <a:ext cx="954032" cy="6714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9896483" y="-952500"/>
            <a:ext cx="3622339" cy="2621828"/>
            <a:chOff x="0" y="0"/>
            <a:chExt cx="954032" cy="690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954032" cy="690523"/>
            </a:xfrm>
            <a:custGeom>
              <a:avLst/>
              <a:gdLst/>
              <a:ahLst/>
              <a:cxnLst/>
              <a:rect l="l" t="t" r="r" b="b"/>
              <a:pathLst>
                <a:path w="954032" h="690523">
                  <a:moveTo>
                    <a:pt x="109001" y="0"/>
                  </a:moveTo>
                  <a:lnTo>
                    <a:pt x="845031" y="0"/>
                  </a:lnTo>
                  <a:cubicBezTo>
                    <a:pt x="905231" y="0"/>
                    <a:pt x="954032" y="48801"/>
                    <a:pt x="954032" y="109001"/>
                  </a:cubicBezTo>
                  <a:lnTo>
                    <a:pt x="954032" y="581522"/>
                  </a:lnTo>
                  <a:cubicBezTo>
                    <a:pt x="954032" y="641721"/>
                    <a:pt x="905231" y="690523"/>
                    <a:pt x="845031" y="690523"/>
                  </a:cubicBezTo>
                  <a:lnTo>
                    <a:pt x="109001" y="690523"/>
                  </a:lnTo>
                  <a:cubicBezTo>
                    <a:pt x="48801" y="690523"/>
                    <a:pt x="0" y="641721"/>
                    <a:pt x="0" y="581522"/>
                  </a:cubicBezTo>
                  <a:lnTo>
                    <a:pt x="0" y="109001"/>
                  </a:lnTo>
                  <a:cubicBezTo>
                    <a:pt x="0" y="48801"/>
                    <a:pt x="48801" y="0"/>
                    <a:pt x="1090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rnd">
              <a:solidFill>
                <a:srgbClr val="8CA9A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9050"/>
              <a:ext cx="954032" cy="6714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9682162" y="8613988"/>
            <a:ext cx="3622339" cy="2621828"/>
            <a:chOff x="0" y="0"/>
            <a:chExt cx="954032" cy="69052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954032" cy="690523"/>
            </a:xfrm>
            <a:custGeom>
              <a:avLst/>
              <a:gdLst/>
              <a:ahLst/>
              <a:cxnLst/>
              <a:rect l="l" t="t" r="r" b="b"/>
              <a:pathLst>
                <a:path w="954032" h="690523">
                  <a:moveTo>
                    <a:pt x="109001" y="0"/>
                  </a:moveTo>
                  <a:lnTo>
                    <a:pt x="845031" y="0"/>
                  </a:lnTo>
                  <a:cubicBezTo>
                    <a:pt x="905231" y="0"/>
                    <a:pt x="954032" y="48801"/>
                    <a:pt x="954032" y="109001"/>
                  </a:cubicBezTo>
                  <a:lnTo>
                    <a:pt x="954032" y="581522"/>
                  </a:lnTo>
                  <a:cubicBezTo>
                    <a:pt x="954032" y="641721"/>
                    <a:pt x="905231" y="690523"/>
                    <a:pt x="845031" y="690523"/>
                  </a:cubicBezTo>
                  <a:lnTo>
                    <a:pt x="109001" y="690523"/>
                  </a:lnTo>
                  <a:cubicBezTo>
                    <a:pt x="48801" y="690523"/>
                    <a:pt x="0" y="641721"/>
                    <a:pt x="0" y="581522"/>
                  </a:cubicBezTo>
                  <a:lnTo>
                    <a:pt x="0" y="109001"/>
                  </a:lnTo>
                  <a:cubicBezTo>
                    <a:pt x="0" y="48801"/>
                    <a:pt x="48801" y="0"/>
                    <a:pt x="1090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rnd">
              <a:solidFill>
                <a:srgbClr val="8CA9A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19050"/>
              <a:ext cx="954032" cy="67147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sp>
        <p:nvSpPr>
          <p:cNvPr id="13" name="Freeform 13">
            <a:hlinkClick r:id="rId6" tooltip="https://www.filaret3d.com"/>
          </p:cNvPr>
          <p:cNvSpPr/>
          <p:nvPr/>
        </p:nvSpPr>
        <p:spPr>
          <a:xfrm>
            <a:off x="13766532" y="210957"/>
            <a:ext cx="1460692" cy="1310914"/>
          </a:xfrm>
          <a:custGeom>
            <a:avLst/>
            <a:gdLst/>
            <a:ahLst/>
            <a:cxnLst/>
            <a:rect l="l" t="t" r="r" b="b"/>
            <a:pathLst>
              <a:path w="1460692" h="1310914">
                <a:moveTo>
                  <a:pt x="0" y="0"/>
                </a:moveTo>
                <a:lnTo>
                  <a:pt x="1460692" y="0"/>
                </a:lnTo>
                <a:lnTo>
                  <a:pt x="1460692" y="1310914"/>
                </a:lnTo>
                <a:lnTo>
                  <a:pt x="0" y="131091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4" name="Freeform 14">
            <a:hlinkClick r:id="rId8" tooltip="https://kirasustainable.com"/>
          </p:cNvPr>
          <p:cNvSpPr/>
          <p:nvPr/>
        </p:nvSpPr>
        <p:spPr>
          <a:xfrm>
            <a:off x="2710749" y="542726"/>
            <a:ext cx="2205781" cy="831688"/>
          </a:xfrm>
          <a:custGeom>
            <a:avLst/>
            <a:gdLst/>
            <a:ahLst/>
            <a:cxnLst/>
            <a:rect l="l" t="t" r="r" b="b"/>
            <a:pathLst>
              <a:path w="2205781" h="831688">
                <a:moveTo>
                  <a:pt x="0" y="0"/>
                </a:moveTo>
                <a:lnTo>
                  <a:pt x="2205781" y="0"/>
                </a:lnTo>
                <a:lnTo>
                  <a:pt x="2205781" y="831688"/>
                </a:lnTo>
                <a:lnTo>
                  <a:pt x="0" y="831688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5" name="Freeform 15">
            <a:hlinkClick r:id="rId10" tooltip="https://www.arbonics.com"/>
          </p:cNvPr>
          <p:cNvSpPr/>
          <p:nvPr/>
        </p:nvSpPr>
        <p:spPr>
          <a:xfrm>
            <a:off x="13518822" y="8908903"/>
            <a:ext cx="2250354" cy="1116455"/>
          </a:xfrm>
          <a:custGeom>
            <a:avLst/>
            <a:gdLst/>
            <a:ahLst/>
            <a:cxnLst/>
            <a:rect l="l" t="t" r="r" b="b"/>
            <a:pathLst>
              <a:path w="2250354" h="1116455">
                <a:moveTo>
                  <a:pt x="0" y="0"/>
                </a:moveTo>
                <a:lnTo>
                  <a:pt x="2250355" y="0"/>
                </a:lnTo>
                <a:lnTo>
                  <a:pt x="2250355" y="1116454"/>
                </a:lnTo>
                <a:lnTo>
                  <a:pt x="0" y="1116454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 l="-20962" t="-114640" r="-168927" b="-110234"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16" name="Group 16"/>
          <p:cNvGrpSpPr/>
          <p:nvPr/>
        </p:nvGrpSpPr>
        <p:grpSpPr>
          <a:xfrm>
            <a:off x="5597861" y="8613988"/>
            <a:ext cx="3622339" cy="2621828"/>
            <a:chOff x="0" y="0"/>
            <a:chExt cx="4829786" cy="3495771"/>
          </a:xfrm>
        </p:grpSpPr>
        <p:grpSp>
          <p:nvGrpSpPr>
            <p:cNvPr id="17" name="Group 17"/>
            <p:cNvGrpSpPr/>
            <p:nvPr/>
          </p:nvGrpSpPr>
          <p:grpSpPr>
            <a:xfrm>
              <a:off x="0" y="0"/>
              <a:ext cx="4829786" cy="3495771"/>
              <a:chOff x="0" y="0"/>
              <a:chExt cx="954032" cy="690523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954032" cy="690523"/>
              </a:xfrm>
              <a:custGeom>
                <a:avLst/>
                <a:gdLst/>
                <a:ahLst/>
                <a:cxnLst/>
                <a:rect l="l" t="t" r="r" b="b"/>
                <a:pathLst>
                  <a:path w="954032" h="690523">
                    <a:moveTo>
                      <a:pt x="109001" y="0"/>
                    </a:moveTo>
                    <a:lnTo>
                      <a:pt x="845031" y="0"/>
                    </a:lnTo>
                    <a:cubicBezTo>
                      <a:pt x="905231" y="0"/>
                      <a:pt x="954032" y="48801"/>
                      <a:pt x="954032" y="109001"/>
                    </a:cubicBezTo>
                    <a:lnTo>
                      <a:pt x="954032" y="581522"/>
                    </a:lnTo>
                    <a:cubicBezTo>
                      <a:pt x="954032" y="641721"/>
                      <a:pt x="905231" y="690523"/>
                      <a:pt x="845031" y="690523"/>
                    </a:cubicBezTo>
                    <a:lnTo>
                      <a:pt x="109001" y="690523"/>
                    </a:lnTo>
                    <a:cubicBezTo>
                      <a:pt x="48801" y="690523"/>
                      <a:pt x="0" y="641721"/>
                      <a:pt x="0" y="581522"/>
                    </a:cubicBezTo>
                    <a:lnTo>
                      <a:pt x="0" y="109001"/>
                    </a:lnTo>
                    <a:cubicBezTo>
                      <a:pt x="0" y="48801"/>
                      <a:pt x="48801" y="0"/>
                      <a:pt x="109001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47625" cap="rnd">
                <a:solidFill>
                  <a:srgbClr val="8CA9A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0" y="19050"/>
                <a:ext cx="954032" cy="67147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749"/>
                  </a:lnSpc>
                </a:pPr>
                <a:endParaRPr/>
              </a:p>
            </p:txBody>
          </p:sp>
        </p:grpSp>
        <p:sp>
          <p:nvSpPr>
            <p:cNvPr id="20" name="TextBox 20"/>
            <p:cNvSpPr txBox="1"/>
            <p:nvPr/>
          </p:nvSpPr>
          <p:spPr>
            <a:xfrm>
              <a:off x="285761" y="421794"/>
              <a:ext cx="4258265" cy="13260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850"/>
                </a:lnSpc>
              </a:pPr>
              <a:r>
                <a:rPr lang="en-US" sz="3500">
                  <a:solidFill>
                    <a:srgbClr val="8CA9AD"/>
                  </a:solidFill>
                  <a:latin typeface="DM Sans Bold"/>
                </a:rPr>
                <a:t>RENEWABLE ENERGY</a:t>
              </a:r>
            </a:p>
          </p:txBody>
        </p:sp>
      </p:grpSp>
      <p:sp>
        <p:nvSpPr>
          <p:cNvPr id="21" name="Freeform 21">
            <a:hlinkClick r:id="rId12" tooltip="https://fusebox.energy"/>
          </p:cNvPr>
          <p:cNvSpPr/>
          <p:nvPr/>
        </p:nvSpPr>
        <p:spPr>
          <a:xfrm>
            <a:off x="2710749" y="8736571"/>
            <a:ext cx="2783081" cy="1461118"/>
          </a:xfrm>
          <a:custGeom>
            <a:avLst/>
            <a:gdLst/>
            <a:ahLst/>
            <a:cxnLst/>
            <a:rect l="l" t="t" r="r" b="b"/>
            <a:pathLst>
              <a:path w="2783081" h="1461118">
                <a:moveTo>
                  <a:pt x="0" y="0"/>
                </a:moveTo>
                <a:lnTo>
                  <a:pt x="2783081" y="0"/>
                </a:lnTo>
                <a:lnTo>
                  <a:pt x="2783081" y="1461118"/>
                </a:lnTo>
                <a:lnTo>
                  <a:pt x="0" y="1461118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22" name="TextBox 22"/>
          <p:cNvSpPr txBox="1"/>
          <p:nvPr/>
        </p:nvSpPr>
        <p:spPr>
          <a:xfrm>
            <a:off x="5735981" y="386989"/>
            <a:ext cx="3193699" cy="987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SUSTAINABLE PRODUCTS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710749" y="1992806"/>
            <a:ext cx="6009280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"/>
              </a:rPr>
              <a:t>Involves creating goods that are environmentally friendly, either through their sourcing, manufacturing, usage, or disposal processes.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710749" y="5879479"/>
            <a:ext cx="5216232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"/>
              </a:rPr>
              <a:t>Adopts the production and promotion of sustainable energy sources, reducing reliance on fossil fuels and combating climate change.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896483" y="1992806"/>
            <a:ext cx="5745142" cy="2533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"/>
              </a:rPr>
              <a:t>Collecting waste materials and transforming them into new products. This model not only addresses waste management issues, but also promotes the circular economy.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682162" y="5879479"/>
            <a:ext cx="6554348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"/>
              </a:rPr>
              <a:t>Creating, maintaining, or preserving green spaces, such as parks, community gardens, or forests, which contribute to biodiversity, carbon sequestration.</a:t>
            </a:r>
          </a:p>
        </p:txBody>
      </p:sp>
      <p:sp>
        <p:nvSpPr>
          <p:cNvPr id="27" name="TextBox 27"/>
          <p:cNvSpPr txBox="1"/>
          <p:nvPr/>
        </p:nvSpPr>
        <p:spPr>
          <a:xfrm rot="-5400000">
            <a:off x="-5754554" y="3826332"/>
            <a:ext cx="13173711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OTHER EXAMPLES </a:t>
            </a:r>
          </a:p>
        </p:txBody>
      </p:sp>
      <p:sp>
        <p:nvSpPr>
          <p:cNvPr id="28" name="TextBox 28"/>
          <p:cNvSpPr txBox="1"/>
          <p:nvPr/>
        </p:nvSpPr>
        <p:spPr>
          <a:xfrm rot="5400000">
            <a:off x="10866554" y="5100955"/>
            <a:ext cx="13173711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ENVIRONMENTAL 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0110803" y="386989"/>
            <a:ext cx="3193699" cy="987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RESOURCE RECOVERY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9896483" y="8937478"/>
            <a:ext cx="3193699" cy="987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GREEN SPACE PROVIDER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Freeform 6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TextBox 7"/>
          <p:cNvSpPr txBox="1"/>
          <p:nvPr/>
        </p:nvSpPr>
        <p:spPr>
          <a:xfrm>
            <a:off x="4245946" y="3987799"/>
            <a:ext cx="10620170" cy="1660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2500"/>
              </a:lnSpc>
            </a:pPr>
            <a:r>
              <a:rPr lang="en-US" sz="12500">
                <a:solidFill>
                  <a:srgbClr val="FFFFFF"/>
                </a:solidFill>
                <a:latin typeface="DM Sans Bold"/>
              </a:rPr>
              <a:t>THANK YOU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079443" y="5676900"/>
            <a:ext cx="6786673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50"/>
              </a:lnSpc>
            </a:pPr>
            <a:r>
              <a:rPr lang="en-US" sz="3500">
                <a:solidFill>
                  <a:srgbClr val="FFFFFF"/>
                </a:solidFill>
                <a:latin typeface="DM Sans Bold"/>
              </a:rPr>
              <a:t>What questions do you have?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901312" y="3895722"/>
            <a:ext cx="7571992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FFFFFF"/>
                </a:solidFill>
                <a:latin typeface="DM Sans Bold"/>
              </a:rPr>
              <a:t>SOCIAL BUSINESS</a:t>
            </a:r>
          </a:p>
        </p:txBody>
      </p:sp>
      <p:sp>
        <p:nvSpPr>
          <p:cNvPr id="6" name="Freeform 6"/>
          <p:cNvSpPr/>
          <p:nvPr/>
        </p:nvSpPr>
        <p:spPr>
          <a:xfrm>
            <a:off x="5893678" y="81355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7" name="Freeform 7"/>
          <p:cNvSpPr/>
          <p:nvPr/>
        </p:nvSpPr>
        <p:spPr>
          <a:xfrm>
            <a:off x="1028700" y="8135576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8" name="TextBox 8"/>
          <p:cNvSpPr txBox="1"/>
          <p:nvPr/>
        </p:nvSpPr>
        <p:spPr>
          <a:xfrm>
            <a:off x="6860537" y="6029322"/>
            <a:ext cx="6612767" cy="438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00"/>
              </a:lnSpc>
            </a:pPr>
            <a:r>
              <a:rPr lang="en-US" sz="3000">
                <a:solidFill>
                  <a:srgbClr val="FFFFFF"/>
                </a:solidFill>
                <a:latin typeface="DM Sans Italics"/>
              </a:rPr>
              <a:t>What it is? Characteristics?</a:t>
            </a:r>
          </a:p>
        </p:txBody>
      </p:sp>
      <p:sp>
        <p:nvSpPr>
          <p:cNvPr id="9" name="Freeform 9"/>
          <p:cNvSpPr/>
          <p:nvPr/>
        </p:nvSpPr>
        <p:spPr>
          <a:xfrm>
            <a:off x="13543121" y="-2151424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10" name="TextBox 10"/>
          <p:cNvSpPr txBox="1"/>
          <p:nvPr/>
        </p:nvSpPr>
        <p:spPr>
          <a:xfrm>
            <a:off x="1790700" y="1847850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FFFFFF"/>
                </a:solidFill>
                <a:latin typeface="DM Sans Bold"/>
              </a:rPr>
              <a:t>01.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96648" y="2816995"/>
            <a:ext cx="16094705" cy="40252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921"/>
              </a:lnSpc>
            </a:pPr>
            <a:r>
              <a:rPr lang="en-US" sz="7201">
                <a:solidFill>
                  <a:srgbClr val="FFFFFF"/>
                </a:solidFill>
                <a:latin typeface="DM Sans Bold"/>
              </a:rPr>
              <a:t>“A social business is a </a:t>
            </a:r>
            <a:r>
              <a:rPr lang="en-US" sz="7201" u="sng">
                <a:solidFill>
                  <a:srgbClr val="FFFFFF"/>
                </a:solidFill>
                <a:latin typeface="DM Sans Bold"/>
              </a:rPr>
              <a:t>company</a:t>
            </a:r>
            <a:r>
              <a:rPr lang="en-US" sz="7201">
                <a:solidFill>
                  <a:srgbClr val="FFFFFF"/>
                </a:solidFill>
                <a:latin typeface="DM Sans Bold"/>
              </a:rPr>
              <a:t> that is </a:t>
            </a:r>
            <a:r>
              <a:rPr lang="en-US" sz="7201" u="sng">
                <a:solidFill>
                  <a:srgbClr val="FFFFFF"/>
                </a:solidFill>
                <a:latin typeface="DM Sans Bold"/>
              </a:rPr>
              <a:t>committed</a:t>
            </a:r>
            <a:r>
              <a:rPr lang="en-US" sz="7201">
                <a:solidFill>
                  <a:srgbClr val="FFFFFF"/>
                </a:solidFill>
                <a:latin typeface="DM Sans Bold"/>
              </a:rPr>
              <a:t> </a:t>
            </a:r>
          </a:p>
          <a:p>
            <a:pPr algn="ctr">
              <a:lnSpc>
                <a:spcPts val="7921"/>
              </a:lnSpc>
            </a:pPr>
            <a:r>
              <a:rPr lang="en-US" sz="7201">
                <a:solidFill>
                  <a:srgbClr val="FFFFFF"/>
                </a:solidFill>
                <a:latin typeface="DM Sans Bold"/>
              </a:rPr>
              <a:t>to creating a </a:t>
            </a:r>
            <a:r>
              <a:rPr lang="en-US" sz="7201" u="sng">
                <a:solidFill>
                  <a:srgbClr val="FFFFFF"/>
                </a:solidFill>
                <a:latin typeface="DM Sans Bold"/>
              </a:rPr>
              <a:t>positive impact</a:t>
            </a:r>
            <a:r>
              <a:rPr lang="en-US" sz="7201">
                <a:solidFill>
                  <a:srgbClr val="FFFFFF"/>
                </a:solidFill>
                <a:latin typeface="DM Sans Bold"/>
              </a:rPr>
              <a:t> through a business model. ”</a:t>
            </a:r>
          </a:p>
        </p:txBody>
      </p:sp>
      <p:sp>
        <p:nvSpPr>
          <p:cNvPr id="3" name="Freeform 3"/>
          <p:cNvSpPr/>
          <p:nvPr/>
        </p:nvSpPr>
        <p:spPr>
          <a:xfrm>
            <a:off x="1028700" y="-11227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 flipV="1">
            <a:off x="13156322" y="7153817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3133183"/>
                </a:moveTo>
                <a:lnTo>
                  <a:pt x="4102978" y="3133183"/>
                </a:lnTo>
                <a:lnTo>
                  <a:pt x="4102978" y="0"/>
                </a:lnTo>
                <a:lnTo>
                  <a:pt x="0" y="0"/>
                </a:lnTo>
                <a:lnTo>
                  <a:pt x="0" y="313318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-160719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3156322" y="2434622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2230355" y="1389277"/>
            <a:ext cx="3059805" cy="3059805"/>
            <a:chOff x="0" y="0"/>
            <a:chExt cx="13716000" cy="13716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6"/>
              <a:stretch>
                <a:fillRect t="-24999" b="-25000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230355" y="5181601"/>
            <a:ext cx="3059805" cy="3059805"/>
            <a:chOff x="0" y="0"/>
            <a:chExt cx="13716000" cy="13716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7"/>
              <a:stretch>
                <a:fillRect l="-5752" t="-24999" r="-5331" b="-41626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8241147" y="8365231"/>
            <a:ext cx="9018153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CHARACTERISTICS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805839" y="2127011"/>
            <a:ext cx="6663076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Main Goal of a Social Business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805839" y="5947910"/>
            <a:ext cx="694438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The Impact of a Social Business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805839" y="2704867"/>
            <a:ext cx="5953371" cy="1473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"/>
              </a:rPr>
              <a:t>To positively influence people’s livelihood, well-being or the environment.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805839" y="6478141"/>
            <a:ext cx="5953371" cy="1473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"/>
              </a:rPr>
              <a:t>Is measured and analyzed how the main goal is achieved through that.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28700" y="192819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3" name="Freeform 3"/>
          <p:cNvSpPr/>
          <p:nvPr/>
        </p:nvSpPr>
        <p:spPr>
          <a:xfrm>
            <a:off x="1028700" y="2788159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4" name="Group 4"/>
          <p:cNvGrpSpPr/>
          <p:nvPr/>
        </p:nvGrpSpPr>
        <p:grpSpPr>
          <a:xfrm>
            <a:off x="6739431" y="1019175"/>
            <a:ext cx="3059805" cy="3059805"/>
            <a:chOff x="0" y="0"/>
            <a:chExt cx="13716000" cy="13716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6"/>
              <a:stretch>
                <a:fillRect l="-26245" r="-23754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739431" y="4811499"/>
            <a:ext cx="3059805" cy="3059805"/>
            <a:chOff x="0" y="0"/>
            <a:chExt cx="13716000" cy="13716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7"/>
              <a:stretch>
                <a:fillRect l="-25000" r="-25000"/>
              </a:stretch>
            </a:blipFill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028700" y="8365231"/>
            <a:ext cx="9695598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CHARACTERISTICS II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314916" y="1756909"/>
            <a:ext cx="6663076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The Economic Model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314916" y="5577808"/>
            <a:ext cx="694438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The Profits of a Social Business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314916" y="2334765"/>
            <a:ext cx="5953371" cy="24447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"/>
              </a:rPr>
              <a:t>Is sustainable as the social business offers goods or services for a fee, earning a profit.</a:t>
            </a:r>
          </a:p>
          <a:p>
            <a:pPr>
              <a:lnSpc>
                <a:spcPts val="3850"/>
              </a:lnSpc>
            </a:pPr>
            <a:endParaRPr lang="en-US" sz="3500">
              <a:solidFill>
                <a:srgbClr val="737373"/>
              </a:solidFill>
              <a:latin typeface="DM San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0314916" y="6108039"/>
            <a:ext cx="5953371" cy="1473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"/>
              </a:rPr>
              <a:t>are reinvested in achieving the main goal, 50,1+% of the profits.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5400000">
            <a:off x="13482016" y="-2080942"/>
            <a:ext cx="5450085" cy="4161883"/>
          </a:xfrm>
          <a:custGeom>
            <a:avLst/>
            <a:gdLst/>
            <a:ahLst/>
            <a:cxnLst/>
            <a:rect l="l" t="t" r="r" b="b"/>
            <a:pathLst>
              <a:path w="5450085" h="4161883">
                <a:moveTo>
                  <a:pt x="0" y="0"/>
                </a:moveTo>
                <a:lnTo>
                  <a:pt x="5450085" y="0"/>
                </a:lnTo>
                <a:lnTo>
                  <a:pt x="5450085" y="4161884"/>
                </a:lnTo>
                <a:lnTo>
                  <a:pt x="0" y="416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3755038" y="1785875"/>
            <a:ext cx="10777924" cy="1945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90"/>
              </a:lnSpc>
            </a:pPr>
            <a:r>
              <a:rPr lang="en-US" sz="6900">
                <a:solidFill>
                  <a:srgbClr val="FFFFFF"/>
                </a:solidFill>
                <a:latin typeface="DM Sans Bold"/>
              </a:rPr>
              <a:t>WHY TO BECOME A SOCIAL BUSINESS?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541971" y="4141858"/>
            <a:ext cx="4588119" cy="881318"/>
            <a:chOff x="0" y="0"/>
            <a:chExt cx="1208394" cy="23211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208394" cy="232117"/>
            </a:xfrm>
            <a:custGeom>
              <a:avLst/>
              <a:gdLst/>
              <a:ahLst/>
              <a:cxnLst/>
              <a:rect l="l" t="t" r="r" b="b"/>
              <a:pathLst>
                <a:path w="1208394" h="232117">
                  <a:moveTo>
                    <a:pt x="86057" y="0"/>
                  </a:moveTo>
                  <a:lnTo>
                    <a:pt x="1122337" y="0"/>
                  </a:lnTo>
                  <a:cubicBezTo>
                    <a:pt x="1169865" y="0"/>
                    <a:pt x="1208394" y="38529"/>
                    <a:pt x="1208394" y="86057"/>
                  </a:cubicBezTo>
                  <a:lnTo>
                    <a:pt x="1208394" y="146060"/>
                  </a:lnTo>
                  <a:cubicBezTo>
                    <a:pt x="1208394" y="193588"/>
                    <a:pt x="1169865" y="232117"/>
                    <a:pt x="1122337" y="232117"/>
                  </a:cubicBezTo>
                  <a:lnTo>
                    <a:pt x="86057" y="232117"/>
                  </a:lnTo>
                  <a:cubicBezTo>
                    <a:pt x="38529" y="232117"/>
                    <a:pt x="0" y="193588"/>
                    <a:pt x="0" y="146060"/>
                  </a:cubicBezTo>
                  <a:lnTo>
                    <a:pt x="0" y="86057"/>
                  </a:lnTo>
                  <a:cubicBezTo>
                    <a:pt x="0" y="38529"/>
                    <a:pt x="38529" y="0"/>
                    <a:pt x="8605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1208394" cy="2702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649396" y="4345977"/>
            <a:ext cx="4373269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IT’S A MEGATREND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541971" y="5143500"/>
            <a:ext cx="5249400" cy="3790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FFFFFF"/>
                </a:solidFill>
                <a:latin typeface="DM Sans"/>
              </a:rPr>
              <a:t>Banks, governments, corporations, and individuals must consider major trends like the green revolution, sustainable consumption, and the circular economy. With growing focus on these issues, now is an ideal time to start a social business.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6849940" y="4141858"/>
            <a:ext cx="4588119" cy="5338418"/>
            <a:chOff x="0" y="0"/>
            <a:chExt cx="6117493" cy="7117890"/>
          </a:xfrm>
        </p:grpSpPr>
        <p:grpSp>
          <p:nvGrpSpPr>
            <p:cNvPr id="13" name="Group 13"/>
            <p:cNvGrpSpPr/>
            <p:nvPr/>
          </p:nvGrpSpPr>
          <p:grpSpPr>
            <a:xfrm>
              <a:off x="564315" y="0"/>
              <a:ext cx="4988862" cy="1175091"/>
              <a:chOff x="0" y="0"/>
              <a:chExt cx="985454" cy="232117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985454" cy="232117"/>
              </a:xfrm>
              <a:custGeom>
                <a:avLst/>
                <a:gdLst/>
                <a:ahLst/>
                <a:cxnLst/>
                <a:rect l="l" t="t" r="r" b="b"/>
                <a:pathLst>
                  <a:path w="985454" h="232117">
                    <a:moveTo>
                      <a:pt x="105525" y="0"/>
                    </a:moveTo>
                    <a:lnTo>
                      <a:pt x="879929" y="0"/>
                    </a:lnTo>
                    <a:cubicBezTo>
                      <a:pt x="907916" y="0"/>
                      <a:pt x="934757" y="11118"/>
                      <a:pt x="954547" y="30908"/>
                    </a:cubicBezTo>
                    <a:cubicBezTo>
                      <a:pt x="974336" y="50697"/>
                      <a:pt x="985454" y="77538"/>
                      <a:pt x="985454" y="105525"/>
                    </a:cubicBezTo>
                    <a:lnTo>
                      <a:pt x="985454" y="126592"/>
                    </a:lnTo>
                    <a:cubicBezTo>
                      <a:pt x="985454" y="154579"/>
                      <a:pt x="974336" y="181419"/>
                      <a:pt x="954547" y="201209"/>
                    </a:cubicBezTo>
                    <a:cubicBezTo>
                      <a:pt x="934757" y="220999"/>
                      <a:pt x="907916" y="232117"/>
                      <a:pt x="879929" y="232117"/>
                    </a:cubicBezTo>
                    <a:lnTo>
                      <a:pt x="105525" y="232117"/>
                    </a:lnTo>
                    <a:cubicBezTo>
                      <a:pt x="77538" y="232117"/>
                      <a:pt x="50697" y="220999"/>
                      <a:pt x="30908" y="201209"/>
                    </a:cubicBezTo>
                    <a:cubicBezTo>
                      <a:pt x="11118" y="181419"/>
                      <a:pt x="0" y="154579"/>
                      <a:pt x="0" y="126592"/>
                    </a:cubicBezTo>
                    <a:lnTo>
                      <a:pt x="0" y="105525"/>
                    </a:lnTo>
                    <a:cubicBezTo>
                      <a:pt x="0" y="77538"/>
                      <a:pt x="11118" y="50697"/>
                      <a:pt x="30908" y="30908"/>
                    </a:cubicBezTo>
                    <a:cubicBezTo>
                      <a:pt x="50697" y="11118"/>
                      <a:pt x="77538" y="0"/>
                      <a:pt x="105525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0" y="-38100"/>
                <a:ext cx="985454" cy="27021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6" name="TextBox 16"/>
            <p:cNvSpPr txBox="1"/>
            <p:nvPr/>
          </p:nvSpPr>
          <p:spPr>
            <a:xfrm>
              <a:off x="143233" y="262926"/>
              <a:ext cx="5831026" cy="6784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850"/>
                </a:lnSpc>
              </a:pPr>
              <a:r>
                <a:rPr lang="en-US" sz="3500">
                  <a:solidFill>
                    <a:srgbClr val="8CA9AD"/>
                  </a:solidFill>
                  <a:latin typeface="DM Sans Bold"/>
                </a:rPr>
                <a:t>MEANINGFUL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1498132"/>
              <a:ext cx="6117493" cy="56197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r>
                <a:rPr lang="en-US" sz="3000">
                  <a:solidFill>
                    <a:srgbClr val="FFFFFF"/>
                  </a:solidFill>
                  <a:latin typeface="DM Sans"/>
                </a:rPr>
                <a:t>Social enterprises address the United Nations' SDGs to sustain or improve the world for future generations, acting as pillars of sustainable progress.</a:t>
              </a:r>
            </a:p>
            <a:p>
              <a:pPr algn="ctr">
                <a:lnSpc>
                  <a:spcPts val="3300"/>
                </a:lnSpc>
              </a:pPr>
              <a:endParaRPr lang="en-US" sz="30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3300"/>
                </a:lnSpc>
              </a:pPr>
              <a:endParaRPr lang="en-US" sz="30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3300"/>
                </a:lnSpc>
              </a:pPr>
              <a:endParaRPr lang="en-US" sz="3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438060" y="4141858"/>
            <a:ext cx="5338489" cy="881318"/>
            <a:chOff x="0" y="0"/>
            <a:chExt cx="1406022" cy="23211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406022" cy="232117"/>
            </a:xfrm>
            <a:custGeom>
              <a:avLst/>
              <a:gdLst/>
              <a:ahLst/>
              <a:cxnLst/>
              <a:rect l="l" t="t" r="r" b="b"/>
              <a:pathLst>
                <a:path w="1406022" h="232117">
                  <a:moveTo>
                    <a:pt x="73961" y="0"/>
                  </a:moveTo>
                  <a:lnTo>
                    <a:pt x="1332061" y="0"/>
                  </a:lnTo>
                  <a:cubicBezTo>
                    <a:pt x="1351677" y="0"/>
                    <a:pt x="1370489" y="7792"/>
                    <a:pt x="1384359" y="21663"/>
                  </a:cubicBezTo>
                  <a:cubicBezTo>
                    <a:pt x="1398229" y="35533"/>
                    <a:pt x="1406022" y="54345"/>
                    <a:pt x="1406022" y="73961"/>
                  </a:cubicBezTo>
                  <a:lnTo>
                    <a:pt x="1406022" y="158156"/>
                  </a:lnTo>
                  <a:cubicBezTo>
                    <a:pt x="1406022" y="177772"/>
                    <a:pt x="1398229" y="196584"/>
                    <a:pt x="1384359" y="210454"/>
                  </a:cubicBezTo>
                  <a:cubicBezTo>
                    <a:pt x="1370489" y="224325"/>
                    <a:pt x="1351677" y="232117"/>
                    <a:pt x="1332061" y="232117"/>
                  </a:cubicBezTo>
                  <a:lnTo>
                    <a:pt x="73961" y="232117"/>
                  </a:lnTo>
                  <a:cubicBezTo>
                    <a:pt x="54345" y="232117"/>
                    <a:pt x="35533" y="224325"/>
                    <a:pt x="21663" y="210454"/>
                  </a:cubicBezTo>
                  <a:cubicBezTo>
                    <a:pt x="7792" y="196584"/>
                    <a:pt x="0" y="177772"/>
                    <a:pt x="0" y="158156"/>
                  </a:cubicBezTo>
                  <a:lnTo>
                    <a:pt x="0" y="73961"/>
                  </a:lnTo>
                  <a:cubicBezTo>
                    <a:pt x="0" y="54345"/>
                    <a:pt x="7792" y="35533"/>
                    <a:pt x="21663" y="21663"/>
                  </a:cubicBezTo>
                  <a:cubicBezTo>
                    <a:pt x="35533" y="7792"/>
                    <a:pt x="54345" y="0"/>
                    <a:pt x="73961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1406022" cy="2702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11735985" y="4346197"/>
            <a:ext cx="4820135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50"/>
              </a:lnSpc>
            </a:pPr>
            <a:r>
              <a:rPr lang="en-US" sz="3500">
                <a:solidFill>
                  <a:srgbClr val="8CA9AD"/>
                </a:solidFill>
                <a:latin typeface="DM Sans Bold"/>
              </a:rPr>
              <a:t>COMBINED INTERESTS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1735985" y="5270219"/>
            <a:ext cx="5040564" cy="5467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00"/>
              </a:lnSpc>
            </a:pPr>
            <a:r>
              <a:rPr lang="en-US" sz="3000">
                <a:solidFill>
                  <a:srgbClr val="FFFFFF"/>
                </a:solidFill>
                <a:latin typeface="DM Sans"/>
              </a:rPr>
              <a:t>Social enterprise business models vary, combining project grants and commercial revenue for funding. This makes it easy to apply your existing skills to make a world-changing impact.</a:t>
            </a:r>
          </a:p>
          <a:p>
            <a:pPr algn="ctr">
              <a:lnSpc>
                <a:spcPts val="3300"/>
              </a:lnSpc>
            </a:pPr>
            <a:endParaRPr lang="en-US" sz="30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3300"/>
              </a:lnSpc>
            </a:pPr>
            <a:endParaRPr lang="en-US" sz="30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3300"/>
              </a:lnSpc>
            </a:pPr>
            <a:endParaRPr lang="en-US" sz="30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3300"/>
              </a:lnSpc>
            </a:pPr>
            <a:endParaRPr lang="en-US" sz="30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3300"/>
              </a:lnSpc>
            </a:pPr>
            <a:endParaRPr lang="en-US" sz="300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23" name="Freeform 23"/>
          <p:cNvSpPr/>
          <p:nvPr/>
        </p:nvSpPr>
        <p:spPr>
          <a:xfrm>
            <a:off x="-4744879" y="9258300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39794" y="1585245"/>
            <a:ext cx="12568737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HOW TO CHECK IF SOCIAL BUSINESS IS VIABLE</a:t>
            </a:r>
          </a:p>
        </p:txBody>
      </p:sp>
      <p:sp>
        <p:nvSpPr>
          <p:cNvPr id="3" name="Freeform 3"/>
          <p:cNvSpPr/>
          <p:nvPr/>
        </p:nvSpPr>
        <p:spPr>
          <a:xfrm>
            <a:off x="13811241" y="-9111330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7" y="0"/>
                </a:lnTo>
                <a:lnTo>
                  <a:pt x="9489757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4" name="Freeform 4"/>
          <p:cNvSpPr/>
          <p:nvPr/>
        </p:nvSpPr>
        <p:spPr>
          <a:xfrm>
            <a:off x="-4744879" y="9258300"/>
            <a:ext cx="9489757" cy="10287000"/>
          </a:xfrm>
          <a:custGeom>
            <a:avLst/>
            <a:gdLst/>
            <a:ahLst/>
            <a:cxnLst/>
            <a:rect l="l" t="t" r="r" b="b"/>
            <a:pathLst>
              <a:path w="9489757" h="10287000">
                <a:moveTo>
                  <a:pt x="0" y="0"/>
                </a:moveTo>
                <a:lnTo>
                  <a:pt x="9489758" y="0"/>
                </a:lnTo>
                <a:lnTo>
                  <a:pt x="948975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sp>
        <p:nvSpPr>
          <p:cNvPr id="5" name="AutoShape 5"/>
          <p:cNvSpPr/>
          <p:nvPr/>
        </p:nvSpPr>
        <p:spPr>
          <a:xfrm flipV="1">
            <a:off x="3379198" y="6319182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6" name="TextBox 6"/>
          <p:cNvSpPr txBox="1"/>
          <p:nvPr/>
        </p:nvSpPr>
        <p:spPr>
          <a:xfrm>
            <a:off x="1909968" y="4590824"/>
            <a:ext cx="6726444" cy="1276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Impact Viability</a:t>
            </a:r>
          </a:p>
          <a:p>
            <a:pPr algn="ctr">
              <a:lnSpc>
                <a:spcPts val="4950"/>
              </a:lnSpc>
            </a:pPr>
            <a:endParaRPr lang="en-US" sz="4500">
              <a:solidFill>
                <a:srgbClr val="8CA9AD"/>
              </a:solidFill>
              <a:latin typeface="DM Sans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15230" y="6810161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Maximize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9186188" y="6810161"/>
            <a:ext cx="4353548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Business Model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224115" y="6810161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Measure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223035" y="6810161"/>
            <a:ext cx="3727935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Finances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472424" y="5257579"/>
            <a:ext cx="5522433" cy="698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Is it even possible to create lasting positive effects?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869339" y="4590824"/>
            <a:ext cx="6726444" cy="1276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8CA9AD"/>
                </a:solidFill>
                <a:latin typeface="DM Sans Bold"/>
              </a:rPr>
              <a:t>Viability of Operations</a:t>
            </a:r>
          </a:p>
          <a:p>
            <a:pPr algn="ctr">
              <a:lnSpc>
                <a:spcPts val="4950"/>
              </a:lnSpc>
            </a:pPr>
            <a:endParaRPr lang="en-US" sz="4500">
              <a:solidFill>
                <a:srgbClr val="8CA9AD"/>
              </a:solidFill>
              <a:latin typeface="DM Sans Bold"/>
            </a:endParaRPr>
          </a:p>
        </p:txBody>
      </p:sp>
      <p:sp>
        <p:nvSpPr>
          <p:cNvPr id="13" name="AutoShape 13"/>
          <p:cNvSpPr/>
          <p:nvPr/>
        </p:nvSpPr>
        <p:spPr>
          <a:xfrm>
            <a:off x="3369673" y="6338232"/>
            <a:ext cx="3727935" cy="0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4" name="AutoShape 14"/>
          <p:cNvSpPr/>
          <p:nvPr/>
        </p:nvSpPr>
        <p:spPr>
          <a:xfrm>
            <a:off x="11368593" y="6338232"/>
            <a:ext cx="3727935" cy="0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5" name="AutoShape 15"/>
          <p:cNvSpPr/>
          <p:nvPr/>
        </p:nvSpPr>
        <p:spPr>
          <a:xfrm flipV="1">
            <a:off x="11378118" y="6319182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6" name="AutoShape 16"/>
          <p:cNvSpPr/>
          <p:nvPr/>
        </p:nvSpPr>
        <p:spPr>
          <a:xfrm>
            <a:off x="5233640" y="4080795"/>
            <a:ext cx="8022058" cy="0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7" name="AutoShape 17"/>
          <p:cNvSpPr/>
          <p:nvPr/>
        </p:nvSpPr>
        <p:spPr>
          <a:xfrm flipV="1">
            <a:off x="5243165" y="4080795"/>
            <a:ext cx="0" cy="43382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8" name="AutoShape 18"/>
          <p:cNvSpPr/>
          <p:nvPr/>
        </p:nvSpPr>
        <p:spPr>
          <a:xfrm flipV="1">
            <a:off x="13255698" y="4080795"/>
            <a:ext cx="0" cy="43382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19" name="AutoShape 19"/>
          <p:cNvSpPr/>
          <p:nvPr/>
        </p:nvSpPr>
        <p:spPr>
          <a:xfrm flipV="1">
            <a:off x="5233640" y="5956079"/>
            <a:ext cx="0" cy="382152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20" name="AutoShape 20"/>
          <p:cNvSpPr/>
          <p:nvPr/>
        </p:nvSpPr>
        <p:spPr>
          <a:xfrm flipV="1">
            <a:off x="13232560" y="5956079"/>
            <a:ext cx="0" cy="382152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21" name="AutoShape 21"/>
          <p:cNvSpPr/>
          <p:nvPr/>
        </p:nvSpPr>
        <p:spPr>
          <a:xfrm flipV="1">
            <a:off x="7088083" y="6319182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22" name="AutoShape 22"/>
          <p:cNvSpPr/>
          <p:nvPr/>
        </p:nvSpPr>
        <p:spPr>
          <a:xfrm flipH="1" flipV="1">
            <a:off x="15087003" y="6319182"/>
            <a:ext cx="0" cy="452879"/>
          </a:xfrm>
          <a:prstGeom prst="line">
            <a:avLst/>
          </a:prstGeom>
          <a:ln w="38100" cap="flat">
            <a:solidFill>
              <a:srgbClr val="73737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23" name="TextBox 23"/>
          <p:cNvSpPr txBox="1"/>
          <p:nvPr/>
        </p:nvSpPr>
        <p:spPr>
          <a:xfrm>
            <a:off x="10471344" y="5257579"/>
            <a:ext cx="5522433" cy="698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Is it possible to guarantee a successful company?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051512" y="7476916"/>
            <a:ext cx="4297878" cy="1041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Does the company create such a positive impact as planned?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117890" y="7476916"/>
            <a:ext cx="3940385" cy="1041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Can a social enterprise measure and share its results?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527763" y="7476916"/>
            <a:ext cx="3708885" cy="1041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Does the company have a sustainable business model?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3539735" y="7476916"/>
            <a:ext cx="3517460" cy="1041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9"/>
              </a:lnSpc>
            </a:pPr>
            <a:r>
              <a:rPr lang="en-US" sz="2499">
                <a:solidFill>
                  <a:srgbClr val="737373"/>
                </a:solidFill>
                <a:latin typeface="DM Sans"/>
              </a:rPr>
              <a:t>Does the company's profit cover growth and development needs?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A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28700" y="-137857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4"/>
                </a:lnTo>
                <a:lnTo>
                  <a:pt x="0" y="31331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t-EE"/>
          </a:p>
        </p:txBody>
      </p:sp>
      <p:grpSp>
        <p:nvGrpSpPr>
          <p:cNvPr id="3" name="Group 3"/>
          <p:cNvGrpSpPr/>
          <p:nvPr/>
        </p:nvGrpSpPr>
        <p:grpSpPr>
          <a:xfrm>
            <a:off x="1028700" y="958218"/>
            <a:ext cx="16230600" cy="924727"/>
            <a:chOff x="0" y="0"/>
            <a:chExt cx="4274726" cy="243549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74726" cy="243549"/>
            </a:xfrm>
            <a:custGeom>
              <a:avLst/>
              <a:gdLst/>
              <a:ahLst/>
              <a:cxnLst/>
              <a:rect l="l" t="t" r="r" b="b"/>
              <a:pathLst>
                <a:path w="4274726" h="243549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9223"/>
                  </a:lnTo>
                  <a:cubicBezTo>
                    <a:pt x="4274726" y="225675"/>
                    <a:pt x="4272163" y="231862"/>
                    <a:pt x="4267601" y="236424"/>
                  </a:cubicBezTo>
                  <a:cubicBezTo>
                    <a:pt x="4263039" y="240986"/>
                    <a:pt x="4256851" y="243549"/>
                    <a:pt x="4250399" y="243549"/>
                  </a:cubicBezTo>
                  <a:lnTo>
                    <a:pt x="24327" y="243549"/>
                  </a:lnTo>
                  <a:cubicBezTo>
                    <a:pt x="10891" y="243549"/>
                    <a:pt x="0" y="232658"/>
                    <a:pt x="0" y="219223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38100"/>
              <a:ext cx="4274726" cy="2054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69"/>
                </a:lnSpc>
              </a:pPr>
              <a:r>
                <a:rPr lang="en-US" sz="3699">
                  <a:solidFill>
                    <a:srgbClr val="FFFFFF"/>
                  </a:solidFill>
                  <a:latin typeface="DM Sans Bold"/>
                </a:rPr>
                <a:t>SCALE OF BUSINESS MODELS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607663" y="2340274"/>
            <a:ext cx="5072675" cy="1424406"/>
            <a:chOff x="0" y="0"/>
            <a:chExt cx="1336013" cy="37515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336013" cy="375152"/>
            </a:xfrm>
            <a:custGeom>
              <a:avLst/>
              <a:gdLst/>
              <a:ahLst/>
              <a:cxnLst/>
              <a:rect l="l" t="t" r="r" b="b"/>
              <a:pathLst>
                <a:path w="1336013" h="375152">
                  <a:moveTo>
                    <a:pt x="77836" y="0"/>
                  </a:moveTo>
                  <a:lnTo>
                    <a:pt x="1258177" y="0"/>
                  </a:lnTo>
                  <a:cubicBezTo>
                    <a:pt x="1278820" y="0"/>
                    <a:pt x="1298618" y="8201"/>
                    <a:pt x="1313215" y="22798"/>
                  </a:cubicBezTo>
                  <a:cubicBezTo>
                    <a:pt x="1327813" y="37395"/>
                    <a:pt x="1336013" y="57193"/>
                    <a:pt x="1336013" y="77836"/>
                  </a:cubicBezTo>
                  <a:lnTo>
                    <a:pt x="1336013" y="297316"/>
                  </a:lnTo>
                  <a:cubicBezTo>
                    <a:pt x="1336013" y="340304"/>
                    <a:pt x="1301165" y="375152"/>
                    <a:pt x="1258177" y="375152"/>
                  </a:cubicBezTo>
                  <a:lnTo>
                    <a:pt x="77836" y="375152"/>
                  </a:lnTo>
                  <a:cubicBezTo>
                    <a:pt x="57193" y="375152"/>
                    <a:pt x="37395" y="366952"/>
                    <a:pt x="22798" y="352354"/>
                  </a:cubicBezTo>
                  <a:cubicBezTo>
                    <a:pt x="8201" y="337757"/>
                    <a:pt x="0" y="317959"/>
                    <a:pt x="0" y="297316"/>
                  </a:cubicBezTo>
                  <a:lnTo>
                    <a:pt x="0" y="77836"/>
                  </a:lnTo>
                  <a:cubicBezTo>
                    <a:pt x="0" y="34848"/>
                    <a:pt x="34848" y="0"/>
                    <a:pt x="77836" y="0"/>
                  </a:cubicBezTo>
                  <a:close/>
                </a:path>
              </a:pathLst>
            </a:custGeom>
            <a:solidFill>
              <a:srgbClr val="E1A93D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8575"/>
              <a:ext cx="1336013" cy="3465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89"/>
                </a:lnSpc>
              </a:pPr>
              <a:r>
                <a:rPr lang="en-US" sz="2899">
                  <a:solidFill>
                    <a:srgbClr val="FFFFFF"/>
                  </a:solidFill>
                  <a:latin typeface="DM Sans"/>
                </a:rPr>
                <a:t>the main objective is a </a:t>
              </a:r>
              <a:r>
                <a:rPr lang="en-US" sz="2899">
                  <a:solidFill>
                    <a:srgbClr val="FFFFFF"/>
                  </a:solidFill>
                  <a:latin typeface="DM Sans Bold"/>
                </a:rPr>
                <a:t>measurable positive effect with a financial return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1960810" y="2340274"/>
            <a:ext cx="5072675" cy="1424406"/>
            <a:chOff x="0" y="0"/>
            <a:chExt cx="1336013" cy="3751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336013" cy="375152"/>
            </a:xfrm>
            <a:custGeom>
              <a:avLst/>
              <a:gdLst/>
              <a:ahLst/>
              <a:cxnLst/>
              <a:rect l="l" t="t" r="r" b="b"/>
              <a:pathLst>
                <a:path w="1336013" h="375152">
                  <a:moveTo>
                    <a:pt x="77836" y="0"/>
                  </a:moveTo>
                  <a:lnTo>
                    <a:pt x="1258177" y="0"/>
                  </a:lnTo>
                  <a:cubicBezTo>
                    <a:pt x="1278820" y="0"/>
                    <a:pt x="1298618" y="8201"/>
                    <a:pt x="1313215" y="22798"/>
                  </a:cubicBezTo>
                  <a:cubicBezTo>
                    <a:pt x="1327813" y="37395"/>
                    <a:pt x="1336013" y="57193"/>
                    <a:pt x="1336013" y="77836"/>
                  </a:cubicBezTo>
                  <a:lnTo>
                    <a:pt x="1336013" y="297316"/>
                  </a:lnTo>
                  <a:cubicBezTo>
                    <a:pt x="1336013" y="340304"/>
                    <a:pt x="1301165" y="375152"/>
                    <a:pt x="1258177" y="375152"/>
                  </a:cubicBezTo>
                  <a:lnTo>
                    <a:pt x="77836" y="375152"/>
                  </a:lnTo>
                  <a:cubicBezTo>
                    <a:pt x="57193" y="375152"/>
                    <a:pt x="37395" y="366952"/>
                    <a:pt x="22798" y="352354"/>
                  </a:cubicBezTo>
                  <a:cubicBezTo>
                    <a:pt x="8201" y="337757"/>
                    <a:pt x="0" y="317959"/>
                    <a:pt x="0" y="297316"/>
                  </a:cubicBezTo>
                  <a:lnTo>
                    <a:pt x="0" y="77836"/>
                  </a:lnTo>
                  <a:cubicBezTo>
                    <a:pt x="0" y="34848"/>
                    <a:pt x="34848" y="0"/>
                    <a:pt x="77836" y="0"/>
                  </a:cubicBezTo>
                  <a:close/>
                </a:path>
              </a:pathLst>
            </a:custGeom>
            <a:solidFill>
              <a:srgbClr val="B3B5A9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28575"/>
              <a:ext cx="1336013" cy="3465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89"/>
                </a:lnSpc>
              </a:pPr>
              <a:r>
                <a:rPr lang="en-US" sz="2899">
                  <a:solidFill>
                    <a:srgbClr val="FFFFFF"/>
                  </a:solidFill>
                  <a:latin typeface="DM Sans"/>
                </a:rPr>
                <a:t>the main goal is to create </a:t>
              </a:r>
              <a:r>
                <a:rPr lang="en-US" sz="2899">
                  <a:solidFill>
                    <a:srgbClr val="FFFFFF"/>
                  </a:solidFill>
                  <a:latin typeface="DM Sans Bold"/>
                </a:rPr>
                <a:t>financial value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028700" y="2340274"/>
            <a:ext cx="5072675" cy="1424406"/>
            <a:chOff x="0" y="0"/>
            <a:chExt cx="1336013" cy="37515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336013" cy="375152"/>
            </a:xfrm>
            <a:custGeom>
              <a:avLst/>
              <a:gdLst/>
              <a:ahLst/>
              <a:cxnLst/>
              <a:rect l="l" t="t" r="r" b="b"/>
              <a:pathLst>
                <a:path w="1336013" h="375152">
                  <a:moveTo>
                    <a:pt x="77836" y="0"/>
                  </a:moveTo>
                  <a:lnTo>
                    <a:pt x="1258177" y="0"/>
                  </a:lnTo>
                  <a:cubicBezTo>
                    <a:pt x="1278820" y="0"/>
                    <a:pt x="1298618" y="8201"/>
                    <a:pt x="1313215" y="22798"/>
                  </a:cubicBezTo>
                  <a:cubicBezTo>
                    <a:pt x="1327813" y="37395"/>
                    <a:pt x="1336013" y="57193"/>
                    <a:pt x="1336013" y="77836"/>
                  </a:cubicBezTo>
                  <a:lnTo>
                    <a:pt x="1336013" y="297316"/>
                  </a:lnTo>
                  <a:cubicBezTo>
                    <a:pt x="1336013" y="340304"/>
                    <a:pt x="1301165" y="375152"/>
                    <a:pt x="1258177" y="375152"/>
                  </a:cubicBezTo>
                  <a:lnTo>
                    <a:pt x="77836" y="375152"/>
                  </a:lnTo>
                  <a:cubicBezTo>
                    <a:pt x="57193" y="375152"/>
                    <a:pt x="37395" y="366952"/>
                    <a:pt x="22798" y="352354"/>
                  </a:cubicBezTo>
                  <a:cubicBezTo>
                    <a:pt x="8201" y="337757"/>
                    <a:pt x="0" y="317959"/>
                    <a:pt x="0" y="297316"/>
                  </a:cubicBezTo>
                  <a:lnTo>
                    <a:pt x="0" y="77836"/>
                  </a:lnTo>
                  <a:cubicBezTo>
                    <a:pt x="0" y="34848"/>
                    <a:pt x="34848" y="0"/>
                    <a:pt x="77836" y="0"/>
                  </a:cubicBezTo>
                  <a:close/>
                </a:path>
              </a:pathLst>
            </a:custGeom>
            <a:solidFill>
              <a:srgbClr val="B3B5A9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9050"/>
              <a:ext cx="1336013" cy="35610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09"/>
                </a:lnSpc>
              </a:pPr>
              <a:r>
                <a:rPr lang="en-US" sz="3099">
                  <a:solidFill>
                    <a:srgbClr val="FFFFFF"/>
                  </a:solidFill>
                  <a:latin typeface="DM Sans"/>
                </a:rPr>
                <a:t>the main goal is to create </a:t>
              </a:r>
              <a:r>
                <a:rPr lang="en-US" sz="3099">
                  <a:solidFill>
                    <a:srgbClr val="FFFFFF"/>
                  </a:solidFill>
                  <a:latin typeface="DM Sans Bold"/>
                </a:rPr>
                <a:t>social value</a:t>
              </a: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028700" y="4221880"/>
            <a:ext cx="3086100" cy="2440914"/>
            <a:chOff x="0" y="0"/>
            <a:chExt cx="812800" cy="64287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3B5A9"/>
            </a:solidFill>
            <a:ln w="38100" cap="sq">
              <a:solidFill>
                <a:srgbClr val="B3B5A9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3080189" y="4221880"/>
            <a:ext cx="3086100" cy="2440914"/>
            <a:chOff x="0" y="0"/>
            <a:chExt cx="812800" cy="64287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B3B5A9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5298403" y="4221880"/>
            <a:ext cx="3086100" cy="2440914"/>
            <a:chOff x="0" y="0"/>
            <a:chExt cx="812800" cy="64287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E1A93D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7600950" y="4221880"/>
            <a:ext cx="3086100" cy="2440914"/>
            <a:chOff x="0" y="0"/>
            <a:chExt cx="812800" cy="642874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1A93D"/>
            </a:solidFill>
            <a:ln w="38100" cap="sq">
              <a:solidFill>
                <a:srgbClr val="E1A93D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9613369" y="4221880"/>
            <a:ext cx="3086100" cy="2440914"/>
            <a:chOff x="0" y="0"/>
            <a:chExt cx="812800" cy="64287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E1A93D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11680337" y="4221880"/>
            <a:ext cx="3086100" cy="2440914"/>
            <a:chOff x="0" y="0"/>
            <a:chExt cx="812800" cy="642874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B3B5A9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2" name="TextBox 32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13947385" y="4221880"/>
            <a:ext cx="3086100" cy="2440914"/>
            <a:chOff x="0" y="0"/>
            <a:chExt cx="812800" cy="642874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812800" cy="642874"/>
            </a:xfrm>
            <a:custGeom>
              <a:avLst/>
              <a:gdLst/>
              <a:ahLst/>
              <a:cxnLst/>
              <a:rect l="l" t="t" r="r" b="b"/>
              <a:pathLst>
                <a:path w="812800" h="642874">
                  <a:moveTo>
                    <a:pt x="406400" y="0"/>
                  </a:moveTo>
                  <a:cubicBezTo>
                    <a:pt x="181951" y="0"/>
                    <a:pt x="0" y="143912"/>
                    <a:pt x="0" y="321437"/>
                  </a:cubicBezTo>
                  <a:cubicBezTo>
                    <a:pt x="0" y="498962"/>
                    <a:pt x="181951" y="642874"/>
                    <a:pt x="406400" y="642874"/>
                  </a:cubicBezTo>
                  <a:cubicBezTo>
                    <a:pt x="630849" y="642874"/>
                    <a:pt x="812800" y="498962"/>
                    <a:pt x="812800" y="321437"/>
                  </a:cubicBezTo>
                  <a:cubicBezTo>
                    <a:pt x="812800" y="143912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3B5A9"/>
            </a:solidFill>
            <a:ln w="38100" cap="sq">
              <a:solidFill>
                <a:srgbClr val="A6A6A6"/>
              </a:solidFill>
              <a:prstDash val="solid"/>
              <a:miter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5" name="TextBox 35"/>
            <p:cNvSpPr txBox="1"/>
            <p:nvPr/>
          </p:nvSpPr>
          <p:spPr>
            <a:xfrm>
              <a:off x="76200" y="79319"/>
              <a:ext cx="660400" cy="5032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49"/>
                </a:lnSpc>
              </a:pPr>
              <a:endParaRPr/>
            </a:p>
          </p:txBody>
        </p:sp>
      </p:grpSp>
      <p:sp>
        <p:nvSpPr>
          <p:cNvPr id="36" name="TextBox 36"/>
          <p:cNvSpPr txBox="1"/>
          <p:nvPr/>
        </p:nvSpPr>
        <p:spPr>
          <a:xfrm>
            <a:off x="7256636" y="5064511"/>
            <a:ext cx="3774728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DM Sans Bold"/>
              </a:rPr>
              <a:t>Social Business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2813840" y="4854327"/>
            <a:ext cx="3905195" cy="11093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A traditional business enterprise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226483" y="4854327"/>
            <a:ext cx="3905195" cy="11093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A traditional 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charity organization</a:t>
            </a:r>
          </a:p>
        </p:txBody>
      </p:sp>
      <p:grpSp>
        <p:nvGrpSpPr>
          <p:cNvPr id="39" name="Group 39"/>
          <p:cNvGrpSpPr/>
          <p:nvPr/>
        </p:nvGrpSpPr>
        <p:grpSpPr>
          <a:xfrm>
            <a:off x="1028700" y="6831971"/>
            <a:ext cx="2536337" cy="1817955"/>
            <a:chOff x="0" y="0"/>
            <a:chExt cx="668007" cy="478803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668007" cy="478803"/>
            </a:xfrm>
            <a:custGeom>
              <a:avLst/>
              <a:gdLst/>
              <a:ahLst/>
              <a:cxnLst/>
              <a:rect l="l" t="t" r="r" b="b"/>
              <a:pathLst>
                <a:path w="668007" h="478803">
                  <a:moveTo>
                    <a:pt x="155672" y="0"/>
                  </a:moveTo>
                  <a:lnTo>
                    <a:pt x="512334" y="0"/>
                  </a:lnTo>
                  <a:cubicBezTo>
                    <a:pt x="598310" y="0"/>
                    <a:pt x="668007" y="69697"/>
                    <a:pt x="668007" y="155672"/>
                  </a:cubicBezTo>
                  <a:lnTo>
                    <a:pt x="668007" y="323131"/>
                  </a:lnTo>
                  <a:cubicBezTo>
                    <a:pt x="668007" y="409106"/>
                    <a:pt x="598310" y="478803"/>
                    <a:pt x="512334" y="478803"/>
                  </a:cubicBezTo>
                  <a:lnTo>
                    <a:pt x="155672" y="478803"/>
                  </a:lnTo>
                  <a:cubicBezTo>
                    <a:pt x="69697" y="478803"/>
                    <a:pt x="0" y="409106"/>
                    <a:pt x="0" y="323131"/>
                  </a:cubicBezTo>
                  <a:lnTo>
                    <a:pt x="0" y="155672"/>
                  </a:lnTo>
                  <a:cubicBezTo>
                    <a:pt x="0" y="69697"/>
                    <a:pt x="69697" y="0"/>
                    <a:pt x="155672" y="0"/>
                  </a:cubicBezTo>
                  <a:close/>
                </a:path>
              </a:pathLst>
            </a:custGeom>
            <a:solidFill>
              <a:srgbClr val="B3B5A9"/>
            </a:solidFill>
          </p:spPr>
          <p:txBody>
            <a:bodyPr/>
            <a:lstStyle/>
            <a:p>
              <a:endParaRPr lang="et-EE"/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0" y="28575"/>
              <a:ext cx="668007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Financial contributions, donations and endowments</a:t>
              </a:r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3677663" y="6831971"/>
            <a:ext cx="1891151" cy="1817955"/>
            <a:chOff x="0" y="0"/>
            <a:chExt cx="498081" cy="478803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498081" cy="478803"/>
            </a:xfrm>
            <a:custGeom>
              <a:avLst/>
              <a:gdLst/>
              <a:ahLst/>
              <a:cxnLst/>
              <a:rect l="l" t="t" r="r" b="b"/>
              <a:pathLst>
                <a:path w="498081" h="478803">
                  <a:moveTo>
                    <a:pt x="208782" y="0"/>
                  </a:moveTo>
                  <a:lnTo>
                    <a:pt x="289299" y="0"/>
                  </a:lnTo>
                  <a:cubicBezTo>
                    <a:pt x="404606" y="0"/>
                    <a:pt x="498081" y="93475"/>
                    <a:pt x="498081" y="208782"/>
                  </a:cubicBezTo>
                  <a:lnTo>
                    <a:pt x="498081" y="270021"/>
                  </a:lnTo>
                  <a:cubicBezTo>
                    <a:pt x="498081" y="325394"/>
                    <a:pt x="476084" y="378498"/>
                    <a:pt x="436930" y="417652"/>
                  </a:cubicBezTo>
                  <a:cubicBezTo>
                    <a:pt x="397776" y="456806"/>
                    <a:pt x="344672" y="478803"/>
                    <a:pt x="289299" y="478803"/>
                  </a:cubicBezTo>
                  <a:lnTo>
                    <a:pt x="208782" y="478803"/>
                  </a:lnTo>
                  <a:cubicBezTo>
                    <a:pt x="153409" y="478803"/>
                    <a:pt x="100305" y="456806"/>
                    <a:pt x="61151" y="417652"/>
                  </a:cubicBezTo>
                  <a:cubicBezTo>
                    <a:pt x="21997" y="378498"/>
                    <a:pt x="0" y="325394"/>
                    <a:pt x="0" y="270021"/>
                  </a:cubicBezTo>
                  <a:lnTo>
                    <a:pt x="0" y="208782"/>
                  </a:lnTo>
                  <a:cubicBezTo>
                    <a:pt x="0" y="153409"/>
                    <a:pt x="21997" y="100305"/>
                    <a:pt x="61151" y="61151"/>
                  </a:cubicBezTo>
                  <a:cubicBezTo>
                    <a:pt x="100305" y="21997"/>
                    <a:pt x="153409" y="0"/>
                    <a:pt x="20878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solidFill>
                <a:srgbClr val="B3B5A9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0" y="28575"/>
              <a:ext cx="498081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Additional revenue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5770533" y="6831971"/>
            <a:ext cx="2008491" cy="1817955"/>
            <a:chOff x="0" y="0"/>
            <a:chExt cx="528985" cy="478803"/>
          </a:xfrm>
        </p:grpSpPr>
        <p:sp>
          <p:nvSpPr>
            <p:cNvPr id="46" name="Freeform 46"/>
            <p:cNvSpPr/>
            <p:nvPr/>
          </p:nvSpPr>
          <p:spPr>
            <a:xfrm>
              <a:off x="0" y="0"/>
              <a:ext cx="528985" cy="478803"/>
            </a:xfrm>
            <a:custGeom>
              <a:avLst/>
              <a:gdLst/>
              <a:ahLst/>
              <a:cxnLst/>
              <a:rect l="l" t="t" r="r" b="b"/>
              <a:pathLst>
                <a:path w="528985" h="478803">
                  <a:moveTo>
                    <a:pt x="196584" y="0"/>
                  </a:moveTo>
                  <a:lnTo>
                    <a:pt x="332401" y="0"/>
                  </a:lnTo>
                  <a:cubicBezTo>
                    <a:pt x="384538" y="0"/>
                    <a:pt x="434540" y="20712"/>
                    <a:pt x="471407" y="57578"/>
                  </a:cubicBezTo>
                  <a:cubicBezTo>
                    <a:pt x="508274" y="94445"/>
                    <a:pt x="528985" y="144447"/>
                    <a:pt x="528985" y="196584"/>
                  </a:cubicBezTo>
                  <a:lnTo>
                    <a:pt x="528985" y="282219"/>
                  </a:lnTo>
                  <a:cubicBezTo>
                    <a:pt x="528985" y="334356"/>
                    <a:pt x="508274" y="384358"/>
                    <a:pt x="471407" y="421225"/>
                  </a:cubicBezTo>
                  <a:cubicBezTo>
                    <a:pt x="434540" y="458092"/>
                    <a:pt x="384538" y="478803"/>
                    <a:pt x="332401" y="478803"/>
                  </a:cubicBezTo>
                  <a:lnTo>
                    <a:pt x="196584" y="478803"/>
                  </a:lnTo>
                  <a:cubicBezTo>
                    <a:pt x="144447" y="478803"/>
                    <a:pt x="94445" y="458092"/>
                    <a:pt x="57578" y="421225"/>
                  </a:cubicBezTo>
                  <a:cubicBezTo>
                    <a:pt x="20712" y="384358"/>
                    <a:pt x="0" y="334356"/>
                    <a:pt x="0" y="282219"/>
                  </a:cubicBezTo>
                  <a:lnTo>
                    <a:pt x="0" y="196584"/>
                  </a:lnTo>
                  <a:cubicBezTo>
                    <a:pt x="0" y="144447"/>
                    <a:pt x="20712" y="94445"/>
                    <a:pt x="57578" y="57578"/>
                  </a:cubicBezTo>
                  <a:cubicBezTo>
                    <a:pt x="94445" y="20712"/>
                    <a:pt x="144447" y="0"/>
                    <a:pt x="19658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solidFill>
                <a:srgbClr val="E1A93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0" y="28575"/>
              <a:ext cx="528985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Potential for self-sufficiency exists</a:t>
              </a:r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7893324" y="6831971"/>
            <a:ext cx="2272476" cy="1817955"/>
            <a:chOff x="0" y="0"/>
            <a:chExt cx="598512" cy="478803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598512" cy="478803"/>
            </a:xfrm>
            <a:custGeom>
              <a:avLst/>
              <a:gdLst/>
              <a:ahLst/>
              <a:cxnLst/>
              <a:rect l="l" t="t" r="r" b="b"/>
              <a:pathLst>
                <a:path w="598512" h="478803">
                  <a:moveTo>
                    <a:pt x="173748" y="0"/>
                  </a:moveTo>
                  <a:lnTo>
                    <a:pt x="424764" y="0"/>
                  </a:lnTo>
                  <a:cubicBezTo>
                    <a:pt x="520723" y="0"/>
                    <a:pt x="598512" y="77790"/>
                    <a:pt x="598512" y="173748"/>
                  </a:cubicBezTo>
                  <a:lnTo>
                    <a:pt x="598512" y="305055"/>
                  </a:lnTo>
                  <a:cubicBezTo>
                    <a:pt x="598512" y="401013"/>
                    <a:pt x="520723" y="478803"/>
                    <a:pt x="424764" y="478803"/>
                  </a:cubicBezTo>
                  <a:lnTo>
                    <a:pt x="173748" y="478803"/>
                  </a:lnTo>
                  <a:cubicBezTo>
                    <a:pt x="77790" y="478803"/>
                    <a:pt x="0" y="401013"/>
                    <a:pt x="0" y="305055"/>
                  </a:cubicBezTo>
                  <a:lnTo>
                    <a:pt x="0" y="173748"/>
                  </a:lnTo>
                  <a:cubicBezTo>
                    <a:pt x="0" y="77790"/>
                    <a:pt x="77790" y="0"/>
                    <a:pt x="173748" y="0"/>
                  </a:cubicBezTo>
                  <a:close/>
                </a:path>
              </a:pathLst>
            </a:custGeom>
            <a:solidFill>
              <a:srgbClr val="E1A93D"/>
            </a:solidFill>
            <a:ln w="38100" cap="rnd">
              <a:solidFill>
                <a:srgbClr val="E1A93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0" y="28575"/>
              <a:ext cx="598512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Profits will be reinvested in the mission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10233816" y="6831971"/>
            <a:ext cx="1887828" cy="1817955"/>
            <a:chOff x="0" y="0"/>
            <a:chExt cx="497206" cy="478803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497206" cy="478803"/>
            </a:xfrm>
            <a:custGeom>
              <a:avLst/>
              <a:gdLst/>
              <a:ahLst/>
              <a:cxnLst/>
              <a:rect l="l" t="t" r="r" b="b"/>
              <a:pathLst>
                <a:path w="497206" h="478803">
                  <a:moveTo>
                    <a:pt x="209149" y="0"/>
                  </a:moveTo>
                  <a:lnTo>
                    <a:pt x="288057" y="0"/>
                  </a:lnTo>
                  <a:cubicBezTo>
                    <a:pt x="343526" y="0"/>
                    <a:pt x="396724" y="22035"/>
                    <a:pt x="435947" y="61258"/>
                  </a:cubicBezTo>
                  <a:cubicBezTo>
                    <a:pt x="475171" y="100481"/>
                    <a:pt x="497206" y="153679"/>
                    <a:pt x="497206" y="209149"/>
                  </a:cubicBezTo>
                  <a:lnTo>
                    <a:pt x="497206" y="269654"/>
                  </a:lnTo>
                  <a:cubicBezTo>
                    <a:pt x="497206" y="385164"/>
                    <a:pt x="403567" y="478803"/>
                    <a:pt x="288057" y="478803"/>
                  </a:cubicBezTo>
                  <a:lnTo>
                    <a:pt x="209149" y="478803"/>
                  </a:lnTo>
                  <a:cubicBezTo>
                    <a:pt x="153679" y="478803"/>
                    <a:pt x="100481" y="456768"/>
                    <a:pt x="61258" y="417545"/>
                  </a:cubicBezTo>
                  <a:cubicBezTo>
                    <a:pt x="22035" y="378322"/>
                    <a:pt x="0" y="325124"/>
                    <a:pt x="0" y="269654"/>
                  </a:cubicBezTo>
                  <a:lnTo>
                    <a:pt x="0" y="209149"/>
                  </a:lnTo>
                  <a:cubicBezTo>
                    <a:pt x="0" y="93639"/>
                    <a:pt x="93639" y="0"/>
                    <a:pt x="20914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solidFill>
                <a:srgbClr val="E1A93D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0" y="28575"/>
              <a:ext cx="497206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A business enterprise with a mission</a:t>
              </a:r>
            </a:p>
          </p:txBody>
        </p:sp>
      </p:grpSp>
      <p:grpSp>
        <p:nvGrpSpPr>
          <p:cNvPr id="54" name="Group 54"/>
          <p:cNvGrpSpPr/>
          <p:nvPr/>
        </p:nvGrpSpPr>
        <p:grpSpPr>
          <a:xfrm>
            <a:off x="12188320" y="6831971"/>
            <a:ext cx="2914716" cy="1817955"/>
            <a:chOff x="0" y="0"/>
            <a:chExt cx="767662" cy="478803"/>
          </a:xfrm>
        </p:grpSpPr>
        <p:sp>
          <p:nvSpPr>
            <p:cNvPr id="55" name="Freeform 55"/>
            <p:cNvSpPr/>
            <p:nvPr/>
          </p:nvSpPr>
          <p:spPr>
            <a:xfrm>
              <a:off x="0" y="0"/>
              <a:ext cx="767662" cy="478803"/>
            </a:xfrm>
            <a:custGeom>
              <a:avLst/>
              <a:gdLst/>
              <a:ahLst/>
              <a:cxnLst/>
              <a:rect l="l" t="t" r="r" b="b"/>
              <a:pathLst>
                <a:path w="767662" h="478803">
                  <a:moveTo>
                    <a:pt x="135464" y="0"/>
                  </a:moveTo>
                  <a:lnTo>
                    <a:pt x="632198" y="0"/>
                  </a:lnTo>
                  <a:cubicBezTo>
                    <a:pt x="668125" y="0"/>
                    <a:pt x="702581" y="14272"/>
                    <a:pt x="727986" y="39676"/>
                  </a:cubicBezTo>
                  <a:cubicBezTo>
                    <a:pt x="753390" y="65081"/>
                    <a:pt x="767662" y="99536"/>
                    <a:pt x="767662" y="135464"/>
                  </a:cubicBezTo>
                  <a:lnTo>
                    <a:pt x="767662" y="343339"/>
                  </a:lnTo>
                  <a:cubicBezTo>
                    <a:pt x="767662" y="418154"/>
                    <a:pt x="707013" y="478803"/>
                    <a:pt x="632198" y="478803"/>
                  </a:cubicBezTo>
                  <a:lnTo>
                    <a:pt x="135464" y="478803"/>
                  </a:lnTo>
                  <a:cubicBezTo>
                    <a:pt x="99536" y="478803"/>
                    <a:pt x="65081" y="464531"/>
                    <a:pt x="39676" y="439127"/>
                  </a:cubicBezTo>
                  <a:cubicBezTo>
                    <a:pt x="14272" y="413722"/>
                    <a:pt x="0" y="379267"/>
                    <a:pt x="0" y="343339"/>
                  </a:cubicBezTo>
                  <a:lnTo>
                    <a:pt x="0" y="135464"/>
                  </a:lnTo>
                  <a:cubicBezTo>
                    <a:pt x="0" y="99536"/>
                    <a:pt x="14272" y="65081"/>
                    <a:pt x="39676" y="39676"/>
                  </a:cubicBezTo>
                  <a:cubicBezTo>
                    <a:pt x="65081" y="14272"/>
                    <a:pt x="99536" y="0"/>
                    <a:pt x="13546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solidFill>
                <a:srgbClr val="B3B5A9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6" name="TextBox 56"/>
            <p:cNvSpPr txBox="1"/>
            <p:nvPr/>
          </p:nvSpPr>
          <p:spPr>
            <a:xfrm>
              <a:off x="0" y="28575"/>
              <a:ext cx="767662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Responsible entrepreneurship and business philanthropy</a:t>
              </a:r>
            </a:p>
          </p:txBody>
        </p:sp>
      </p:grpSp>
      <p:grpSp>
        <p:nvGrpSpPr>
          <p:cNvPr id="57" name="Group 57"/>
          <p:cNvGrpSpPr/>
          <p:nvPr/>
        </p:nvGrpSpPr>
        <p:grpSpPr>
          <a:xfrm>
            <a:off x="15112561" y="6831971"/>
            <a:ext cx="1920924" cy="1817955"/>
            <a:chOff x="0" y="0"/>
            <a:chExt cx="505922" cy="478803"/>
          </a:xfrm>
        </p:grpSpPr>
        <p:sp>
          <p:nvSpPr>
            <p:cNvPr id="58" name="Freeform 58"/>
            <p:cNvSpPr/>
            <p:nvPr/>
          </p:nvSpPr>
          <p:spPr>
            <a:xfrm>
              <a:off x="0" y="0"/>
              <a:ext cx="505922" cy="478803"/>
            </a:xfrm>
            <a:custGeom>
              <a:avLst/>
              <a:gdLst/>
              <a:ahLst/>
              <a:cxnLst/>
              <a:rect l="l" t="t" r="r" b="b"/>
              <a:pathLst>
                <a:path w="505922" h="478803">
                  <a:moveTo>
                    <a:pt x="205546" y="0"/>
                  </a:moveTo>
                  <a:lnTo>
                    <a:pt x="300377" y="0"/>
                  </a:lnTo>
                  <a:cubicBezTo>
                    <a:pt x="354891" y="0"/>
                    <a:pt x="407172" y="21656"/>
                    <a:pt x="445719" y="60203"/>
                  </a:cubicBezTo>
                  <a:cubicBezTo>
                    <a:pt x="484267" y="98750"/>
                    <a:pt x="505922" y="151032"/>
                    <a:pt x="505922" y="205546"/>
                  </a:cubicBezTo>
                  <a:lnTo>
                    <a:pt x="505922" y="273257"/>
                  </a:lnTo>
                  <a:cubicBezTo>
                    <a:pt x="505922" y="327771"/>
                    <a:pt x="484267" y="380053"/>
                    <a:pt x="445719" y="418600"/>
                  </a:cubicBezTo>
                  <a:cubicBezTo>
                    <a:pt x="407172" y="457147"/>
                    <a:pt x="354891" y="478803"/>
                    <a:pt x="300377" y="478803"/>
                  </a:cubicBezTo>
                  <a:lnTo>
                    <a:pt x="205546" y="478803"/>
                  </a:lnTo>
                  <a:cubicBezTo>
                    <a:pt x="151032" y="478803"/>
                    <a:pt x="98750" y="457147"/>
                    <a:pt x="60203" y="418600"/>
                  </a:cubicBezTo>
                  <a:cubicBezTo>
                    <a:pt x="21656" y="380053"/>
                    <a:pt x="0" y="327771"/>
                    <a:pt x="0" y="273257"/>
                  </a:cubicBezTo>
                  <a:lnTo>
                    <a:pt x="0" y="205546"/>
                  </a:lnTo>
                  <a:cubicBezTo>
                    <a:pt x="0" y="151032"/>
                    <a:pt x="21656" y="98750"/>
                    <a:pt x="60203" y="60203"/>
                  </a:cubicBezTo>
                  <a:cubicBezTo>
                    <a:pt x="98750" y="21656"/>
                    <a:pt x="151032" y="0"/>
                    <a:pt x="205546" y="0"/>
                  </a:cubicBezTo>
                  <a:close/>
                </a:path>
              </a:pathLst>
            </a:custGeom>
            <a:solidFill>
              <a:srgbClr val="B3B5A9"/>
            </a:solidFill>
            <a:ln w="38100" cap="rnd">
              <a:solidFill>
                <a:srgbClr val="B3B5A9"/>
              </a:solidFill>
              <a:prstDash val="solid"/>
              <a:rou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9" name="TextBox 59"/>
            <p:cNvSpPr txBox="1"/>
            <p:nvPr/>
          </p:nvSpPr>
          <p:spPr>
            <a:xfrm>
              <a:off x="0" y="28575"/>
              <a:ext cx="505922" cy="4502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69"/>
                </a:lnSpc>
              </a:pPr>
              <a:r>
                <a:rPr lang="en-US" sz="2699">
                  <a:solidFill>
                    <a:srgbClr val="FFFFFF"/>
                  </a:solidFill>
                  <a:latin typeface="DM Sans"/>
                </a:rPr>
                <a:t>Profit orientation only</a:t>
              </a:r>
            </a:p>
          </p:txBody>
        </p:sp>
      </p:grpSp>
      <p:sp>
        <p:nvSpPr>
          <p:cNvPr id="60" name="TextBox 60"/>
          <p:cNvSpPr txBox="1"/>
          <p:nvPr/>
        </p:nvSpPr>
        <p:spPr>
          <a:xfrm>
            <a:off x="3326832" y="8981547"/>
            <a:ext cx="3249005" cy="5473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Non-profit</a:t>
            </a:r>
          </a:p>
        </p:txBody>
      </p:sp>
      <p:sp>
        <p:nvSpPr>
          <p:cNvPr id="61" name="AutoShape 61"/>
          <p:cNvSpPr/>
          <p:nvPr/>
        </p:nvSpPr>
        <p:spPr>
          <a:xfrm>
            <a:off x="1028818" y="9288570"/>
            <a:ext cx="2298014" cy="0"/>
          </a:xfrm>
          <a:prstGeom prst="line">
            <a:avLst/>
          </a:prstGeom>
          <a:ln w="38100" cap="flat">
            <a:solidFill>
              <a:srgbClr val="E1A93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62" name="AutoShape 62"/>
          <p:cNvSpPr/>
          <p:nvPr/>
        </p:nvSpPr>
        <p:spPr>
          <a:xfrm flipV="1">
            <a:off x="6666668" y="9279045"/>
            <a:ext cx="4725788" cy="19050"/>
          </a:xfrm>
          <a:prstGeom prst="line">
            <a:avLst/>
          </a:prstGeom>
          <a:ln w="38100" cap="flat">
            <a:solidFill>
              <a:srgbClr val="E1A93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63" name="TextBox 63"/>
          <p:cNvSpPr txBox="1"/>
          <p:nvPr/>
        </p:nvSpPr>
        <p:spPr>
          <a:xfrm>
            <a:off x="11392456" y="8951278"/>
            <a:ext cx="3249005" cy="5473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DM Sans"/>
              </a:rPr>
              <a:t>Profit claim</a:t>
            </a:r>
          </a:p>
        </p:txBody>
      </p:sp>
      <p:sp>
        <p:nvSpPr>
          <p:cNvPr id="64" name="AutoShape 64"/>
          <p:cNvSpPr/>
          <p:nvPr/>
        </p:nvSpPr>
        <p:spPr>
          <a:xfrm>
            <a:off x="14735471" y="9307620"/>
            <a:ext cx="2298014" cy="0"/>
          </a:xfrm>
          <a:prstGeom prst="line">
            <a:avLst/>
          </a:prstGeom>
          <a:ln w="38100" cap="flat">
            <a:solidFill>
              <a:srgbClr val="E1A93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  <p:sp>
        <p:nvSpPr>
          <p:cNvPr id="65" name="AutoShape 65"/>
          <p:cNvSpPr/>
          <p:nvPr/>
        </p:nvSpPr>
        <p:spPr>
          <a:xfrm flipH="1">
            <a:off x="9029562" y="8869744"/>
            <a:ext cx="0" cy="818601"/>
          </a:xfrm>
          <a:prstGeom prst="line">
            <a:avLst/>
          </a:prstGeom>
          <a:ln w="38100" cap="flat">
            <a:solidFill>
              <a:srgbClr val="E1A93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28E3FA40450041AD2B2D9F1FFC3623" ma:contentTypeVersion="14" ma:contentTypeDescription="Ein neues Dokument erstellen." ma:contentTypeScope="" ma:versionID="5c2e940da7ecf44b4737fb0390fffd4d">
  <xsd:schema xmlns:xsd="http://www.w3.org/2001/XMLSchema" xmlns:xs="http://www.w3.org/2001/XMLSchema" xmlns:p="http://schemas.microsoft.com/office/2006/metadata/properties" xmlns:ns2="c928d398-b005-4b81-a77c-1d2955770066" xmlns:ns3="513a87af-4c72-4b0d-a815-569890e79e62" targetNamespace="http://schemas.microsoft.com/office/2006/metadata/properties" ma:root="true" ma:fieldsID="d96140c4accb8988086fab4453dbc113" ns2:_="" ns3:_="">
    <xsd:import namespace="c928d398-b005-4b81-a77c-1d2955770066"/>
    <xsd:import namespace="513a87af-4c72-4b0d-a815-569890e79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8d398-b005-4b81-a77c-1d29557700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ec2bed97-6e07-499f-8af2-163934630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a87af-4c72-4b0d-a815-569890e79e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079a850-d4d5-43bc-8f25-9b4cfc6f3ef1}" ma:internalName="TaxCatchAll" ma:showField="CatchAllData" ma:web="513a87af-4c72-4b0d-a815-569890e79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28d398-b005-4b81-a77c-1d2955770066">
      <Terms xmlns="http://schemas.microsoft.com/office/infopath/2007/PartnerControls"/>
    </lcf76f155ced4ddcb4097134ff3c332f>
    <TaxCatchAll xmlns="513a87af-4c72-4b0d-a815-569890e79e62" xsi:nil="true"/>
  </documentManagement>
</p:properties>
</file>

<file path=customXml/itemProps1.xml><?xml version="1.0" encoding="utf-8"?>
<ds:datastoreItem xmlns:ds="http://schemas.openxmlformats.org/officeDocument/2006/customXml" ds:itemID="{993DD3A6-0144-410D-83B1-77DFEC129A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C2287-F0A1-49E1-9B44-2A3328787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8d398-b005-4b81-a77c-1d2955770066"/>
    <ds:schemaRef ds:uri="513a87af-4c72-4b0d-a815-569890e79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B8D5AE-95B3-4D85-AE57-25D81D50A3EA}">
  <ds:schemaRefs>
    <ds:schemaRef ds:uri="http://schemas.microsoft.com/office/2006/metadata/properties"/>
    <ds:schemaRef ds:uri="http://schemas.microsoft.com/office/infopath/2007/PartnerControls"/>
    <ds:schemaRef ds:uri="c928d398-b005-4b81-a77c-1d2955770066"/>
    <ds:schemaRef ds:uri="513a87af-4c72-4b0d-a815-569890e79e6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Kohandatud</PresentationFormat>
  <Paragraphs>152</Paragraphs>
  <Slides>24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24</vt:i4>
      </vt:variant>
    </vt:vector>
  </HeadingPairs>
  <TitlesOfParts>
    <vt:vector size="25" baseType="lpstr">
      <vt:lpstr>Office Theme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vs Traditional: Decoding Business Models</dc:title>
  <dc:creator>Kristiina Valk</dc:creator>
  <cp:lastModifiedBy>Kristiina Valk</cp:lastModifiedBy>
  <cp:revision>2</cp:revision>
  <dcterms:created xsi:type="dcterms:W3CDTF">2006-08-16T00:00:00Z</dcterms:created>
  <dcterms:modified xsi:type="dcterms:W3CDTF">2024-06-25T06:54:14Z</dcterms:modified>
  <dc:identifier>DAF_SIL8pSA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0x0101004028E3FA40450041AD2B2D9F1FFC3623</vt:lpwstr>
  </property>
  <property fmtid="{D5CDD505-2E9C-101B-9397-08002B2CF9AE}" pid="3" name="MediaServiceImageTags">
    <vt:lpwstr/>
  </property>
</Properties>
</file>