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Lst>
  <p:sldSz cx="18288000" cy="10287000"/>
  <p:notesSz cx="6858000" cy="9144000"/>
  <p:embeddedFontLst>
    <p:embeddedFont>
      <p:font typeface="Canva Sans" panose="020B0604020202020204" charset="0"/>
      <p:regular r:id="rId59"/>
    </p:embeddedFont>
    <p:embeddedFont>
      <p:font typeface="DM Sans" pitchFamily="2" charset="0"/>
      <p:regular r:id="rId60"/>
      <p:bold r:id="rId61"/>
      <p:italic r:id="rId62"/>
      <p:boldItalic r:id="rId63"/>
    </p:embeddedFont>
    <p:embeddedFont>
      <p:font typeface="DM Sans Bold" pitchFamily="2" charset="0"/>
      <p:regular r:id="rId64"/>
      <p:bold r:id="rId65"/>
    </p:embeddedFont>
    <p:embeddedFont>
      <p:font typeface="DM Sans Italics" panose="020B0604020202020204" charset="0"/>
      <p:regular r:id="rId6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font" Target="fonts/font5.fntdata"/><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font" Target="fonts/font8.fntdata"/><Relationship Id="rId5" Type="http://schemas.openxmlformats.org/officeDocument/2006/relationships/slide" Target="slides/slide1.xml"/><Relationship Id="rId61" Type="http://schemas.openxmlformats.org/officeDocument/2006/relationships/font" Target="fonts/font3.fntdata"/><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font" Target="fonts/font6.fntdata"/><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font" Target="fonts/font1.fntdata"/><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font" Target="fonts/font4.fntdata"/><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font" Target="fonts/font2.fntdata"/><Relationship Id="rId65"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ta Urbanavičienė" userId="S::v.urbanaviciene_lic.lt#ext#@remconsult.onmicrosoft.de::ec614ef5-e62b-4dab-b6e1-2c779976d8e9" providerId="AD" clId="Web-{28ECBC10-6258-E67C-8D00-FA5F380E9215}"/>
    <pc:docChg chg="modSld">
      <pc:chgData name="Vita Urbanavičienė" userId="S::v.urbanaviciene_lic.lt#ext#@remconsult.onmicrosoft.de::ec614ef5-e62b-4dab-b6e1-2c779976d8e9" providerId="AD" clId="Web-{28ECBC10-6258-E67C-8D00-FA5F380E9215}" dt="2024-04-29T11:44:37.086" v="0" actId="1076"/>
      <pc:docMkLst>
        <pc:docMk/>
      </pc:docMkLst>
      <pc:sldChg chg="modSp">
        <pc:chgData name="Vita Urbanavičienė" userId="S::v.urbanaviciene_lic.lt#ext#@remconsult.onmicrosoft.de::ec614ef5-e62b-4dab-b6e1-2c779976d8e9" providerId="AD" clId="Web-{28ECBC10-6258-E67C-8D00-FA5F380E9215}" dt="2024-04-29T11:44:37.086" v="0" actId="1076"/>
        <pc:sldMkLst>
          <pc:docMk/>
          <pc:sldMk cId="0" sldId="264"/>
        </pc:sldMkLst>
        <pc:spChg chg="mod">
          <ac:chgData name="Vita Urbanavičienė" userId="S::v.urbanaviciene_lic.lt#ext#@remconsult.onmicrosoft.de::ec614ef5-e62b-4dab-b6e1-2c779976d8e9" providerId="AD" clId="Web-{28ECBC10-6258-E67C-8D00-FA5F380E9215}" dt="2024-04-29T11:44:37.086" v="0" actId="1076"/>
          <ac:spMkLst>
            <pc:docMk/>
            <pc:sldMk cId="0" sldId="264"/>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7.svg"/><Relationship Id="rId7"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9.sv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sv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5.png"/><Relationship Id="rId4" Type="http://schemas.openxmlformats.org/officeDocument/2006/relationships/image" Target="../media/image17.svg"/></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hyperlink" Target="https://typeset.io/questions/what-is-a-traditional-business-model-352tep08k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svg"/><Relationship Id="rId7" Type="http://schemas.openxmlformats.org/officeDocument/2006/relationships/image" Target="../media/image30.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10" Type="http://schemas.openxmlformats.org/officeDocument/2006/relationships/image" Target="../media/image5.svg"/><Relationship Id="rId4" Type="http://schemas.openxmlformats.org/officeDocument/2006/relationships/image" Target="../media/image27.png"/><Relationship Id="rId9" Type="http://schemas.openxmlformats.org/officeDocument/2006/relationships/image" Target="../media/image4.png"/></Relationships>
</file>

<file path=ppt/slides/_rels/slide2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svg"/><Relationship Id="rId7" Type="http://schemas.openxmlformats.org/officeDocument/2006/relationships/image" Target="../media/image30.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10" Type="http://schemas.openxmlformats.org/officeDocument/2006/relationships/image" Target="../media/image5.svg"/><Relationship Id="rId4" Type="http://schemas.openxmlformats.org/officeDocument/2006/relationships/image" Target="../media/image27.png"/><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svg"/><Relationship Id="rId7" Type="http://schemas.openxmlformats.org/officeDocument/2006/relationships/image" Target="../media/image30.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10" Type="http://schemas.openxmlformats.org/officeDocument/2006/relationships/image" Target="../media/image5.svg"/><Relationship Id="rId4" Type="http://schemas.openxmlformats.org/officeDocument/2006/relationships/image" Target="../media/image27.png"/><Relationship Id="rId9" Type="http://schemas.openxmlformats.org/officeDocument/2006/relationships/image" Target="../media/image4.png"/></Relationships>
</file>

<file path=ppt/slides/_rels/slide3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2.svg"/><Relationship Id="rId7" Type="http://schemas.openxmlformats.org/officeDocument/2006/relationships/image" Target="../media/image32.svg"/><Relationship Id="rId12" Type="http://schemas.openxmlformats.org/officeDocument/2006/relationships/image" Target="../media/image5.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31.png"/><Relationship Id="rId11" Type="http://schemas.openxmlformats.org/officeDocument/2006/relationships/image" Target="../media/image4.png"/><Relationship Id="rId5" Type="http://schemas.openxmlformats.org/officeDocument/2006/relationships/image" Target="../media/image28.svg"/><Relationship Id="rId10" Type="http://schemas.openxmlformats.org/officeDocument/2006/relationships/image" Target="../media/image15.png"/><Relationship Id="rId4" Type="http://schemas.openxmlformats.org/officeDocument/2006/relationships/image" Target="../media/image27.png"/><Relationship Id="rId9" Type="http://schemas.openxmlformats.org/officeDocument/2006/relationships/image" Target="../media/image30.svg"/></Relationships>
</file>

<file path=ppt/slides/_rels/slide3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54.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24.svg"/><Relationship Id="rId7" Type="http://schemas.openxmlformats.org/officeDocument/2006/relationships/image" Target="../media/image37.sv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39.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4703735" y="0"/>
            <a:ext cx="3679306" cy="1753284"/>
            <a:chOff x="0" y="0"/>
            <a:chExt cx="4905741" cy="2337712"/>
          </a:xfrm>
        </p:grpSpPr>
        <p:sp>
          <p:nvSpPr>
            <p:cNvPr id="4" name="Freeform 4"/>
            <p:cNvSpPr/>
            <p:nvPr/>
          </p:nvSpPr>
          <p:spPr>
            <a:xfrm>
              <a:off x="0" y="0"/>
              <a:ext cx="4905756" cy="2337689"/>
            </a:xfrm>
            <a:custGeom>
              <a:avLst/>
              <a:gdLst/>
              <a:ahLst/>
              <a:cxnLst/>
              <a:rect l="l" t="t" r="r" b="b"/>
              <a:pathLst>
                <a:path w="4905756" h="2337689">
                  <a:moveTo>
                    <a:pt x="0" y="0"/>
                  </a:moveTo>
                  <a:lnTo>
                    <a:pt x="4905756" y="0"/>
                  </a:lnTo>
                  <a:lnTo>
                    <a:pt x="4905756" y="2337689"/>
                  </a:lnTo>
                  <a:lnTo>
                    <a:pt x="0" y="2337689"/>
                  </a:lnTo>
                  <a:lnTo>
                    <a:pt x="0" y="0"/>
                  </a:lnTo>
                  <a:close/>
                </a:path>
              </a:pathLst>
            </a:custGeom>
            <a:blipFill>
              <a:blip r:embed="rId4"/>
              <a:stretch>
                <a:fillRect/>
              </a:stretch>
            </a:blipFill>
          </p:spPr>
        </p:sp>
      </p:grpSp>
      <p:sp>
        <p:nvSpPr>
          <p:cNvPr id="5" name="TextBox 5"/>
          <p:cNvSpPr txBox="1"/>
          <p:nvPr/>
        </p:nvSpPr>
        <p:spPr>
          <a:xfrm>
            <a:off x="1821081" y="4248153"/>
            <a:ext cx="12363941" cy="1717134"/>
          </a:xfrm>
          <a:prstGeom prst="rect">
            <a:avLst/>
          </a:prstGeom>
        </p:spPr>
        <p:txBody>
          <a:bodyPr lIns="0" tIns="0" rIns="0" bIns="0" rtlCol="0" anchor="t">
            <a:spAutoFit/>
          </a:bodyPr>
          <a:lstStyle/>
          <a:p>
            <a:pPr algn="r">
              <a:lnSpc>
                <a:spcPts val="7125"/>
              </a:lnSpc>
            </a:pPr>
            <a:r>
              <a:rPr lang="en-US" sz="7126">
                <a:solidFill>
                  <a:srgbClr val="FFFFFF"/>
                </a:solidFill>
                <a:latin typeface="DM Sans Bold"/>
              </a:rPr>
              <a:t>DIFFERENT FORMS OF BUSINESS MODELS</a:t>
            </a:r>
          </a:p>
        </p:txBody>
      </p:sp>
      <p:sp>
        <p:nvSpPr>
          <p:cNvPr id="6" name="TextBox 6"/>
          <p:cNvSpPr txBox="1"/>
          <p:nvPr/>
        </p:nvSpPr>
        <p:spPr>
          <a:xfrm>
            <a:off x="1171631" y="8773176"/>
            <a:ext cx="4252542" cy="485146"/>
          </a:xfrm>
          <a:prstGeom prst="rect">
            <a:avLst/>
          </a:prstGeom>
        </p:spPr>
        <p:txBody>
          <a:bodyPr lIns="0" tIns="0" rIns="0" bIns="0" rtlCol="0" anchor="t">
            <a:spAutoFit/>
          </a:bodyPr>
          <a:lstStyle/>
          <a:p>
            <a:pPr algn="r">
              <a:lnSpc>
                <a:spcPts val="4070"/>
              </a:lnSpc>
            </a:pPr>
            <a:r>
              <a:rPr lang="en-US" sz="3700">
                <a:solidFill>
                  <a:srgbClr val="FFFFFF"/>
                </a:solidFill>
                <a:latin typeface="DM Sans Italics"/>
              </a:rPr>
              <a:t>Train the trainers</a:t>
            </a:r>
          </a:p>
        </p:txBody>
      </p:sp>
      <p:sp>
        <p:nvSpPr>
          <p:cNvPr id="7" name="Freeform 7"/>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8" name="Freeform 8"/>
          <p:cNvSpPr/>
          <p:nvPr/>
        </p:nvSpPr>
        <p:spPr>
          <a:xfrm>
            <a:off x="14280063"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Funding and Investment</a:t>
            </a:r>
          </a:p>
        </p:txBody>
      </p:sp>
      <p:sp>
        <p:nvSpPr>
          <p:cNvPr id="5" name="TextBox 5"/>
          <p:cNvSpPr txBox="1"/>
          <p:nvPr/>
        </p:nvSpPr>
        <p:spPr>
          <a:xfrm>
            <a:off x="1644484" y="5200650"/>
            <a:ext cx="5953371" cy="40995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May access a mix of funding sources, including grants, social investment, and revenue from goods or services. Investors often expect a social return on investment (SROI) as well as, or instead of, a financial return.</a:t>
            </a:r>
          </a:p>
        </p:txBody>
      </p:sp>
      <p:sp>
        <p:nvSpPr>
          <p:cNvPr id="6" name="TextBox 6"/>
          <p:cNvSpPr txBox="1"/>
          <p:nvPr/>
        </p:nvSpPr>
        <p:spPr>
          <a:xfrm>
            <a:off x="9917073" y="3641722"/>
            <a:ext cx="5953371" cy="27279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Typically funded through traditional means such as equity, debt financing, and reinvested profits. Investors seek a financial return on their investment.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Funding and Investment</a:t>
            </a:r>
          </a:p>
        </p:txBody>
      </p:sp>
      <p:sp>
        <p:nvSpPr>
          <p:cNvPr id="5" name="TextBox 5"/>
          <p:cNvSpPr txBox="1"/>
          <p:nvPr/>
        </p:nvSpPr>
        <p:spPr>
          <a:xfrm>
            <a:off x="1644484" y="5200650"/>
            <a:ext cx="5953371" cy="40995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May access a mix of funding sources, including grants, social investment, and revenue from goods or services. Investors often expect a social return on investment (SROI) as well as, or instead of, a financial return.</a:t>
            </a:r>
          </a:p>
        </p:txBody>
      </p:sp>
      <p:sp>
        <p:nvSpPr>
          <p:cNvPr id="6" name="TextBox 6"/>
          <p:cNvSpPr txBox="1"/>
          <p:nvPr/>
        </p:nvSpPr>
        <p:spPr>
          <a:xfrm>
            <a:off x="9917073" y="3641722"/>
            <a:ext cx="5953371" cy="27279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Typically funded through traditional means such as equity, debt financing, and reinvested profits. Investors seek a financial return on their investment.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Stakeholder Engagement</a:t>
            </a:r>
          </a:p>
        </p:txBody>
      </p:sp>
      <p:sp>
        <p:nvSpPr>
          <p:cNvPr id="5" name="TextBox 5"/>
          <p:cNvSpPr txBox="1"/>
          <p:nvPr/>
        </p:nvSpPr>
        <p:spPr>
          <a:xfrm>
            <a:off x="1644484" y="5200650"/>
            <a:ext cx="5953371" cy="36423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Stakeholders often include beneficiaries, community members, social investors, and other parties interested in the social mission. Engagement strategies may focus on collaborative impact and community involvement.</a:t>
            </a:r>
          </a:p>
        </p:txBody>
      </p:sp>
      <p:sp>
        <p:nvSpPr>
          <p:cNvPr id="6" name="TextBox 6"/>
          <p:cNvSpPr txBox="1"/>
          <p:nvPr/>
        </p:nvSpPr>
        <p:spPr>
          <a:xfrm>
            <a:off x="9917073" y="3641722"/>
            <a:ext cx="5953371" cy="31851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Stakeholders primarily include customers, employees, investors, and suppliers, with engagement strategies focused on maximizing customer satisfaction and shareholder value.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Market Orientation</a:t>
            </a:r>
          </a:p>
        </p:txBody>
      </p:sp>
      <p:sp>
        <p:nvSpPr>
          <p:cNvPr id="5" name="TextBox 5"/>
          <p:cNvSpPr txBox="1"/>
          <p:nvPr/>
        </p:nvSpPr>
        <p:spPr>
          <a:xfrm>
            <a:off x="1644484" y="5200650"/>
            <a:ext cx="5953371" cy="36423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While they operate in the marketplace and may sell goods or services, their market orientation is often defined by the needs of their social mission, targeting underserved or disadvantaged groups.</a:t>
            </a:r>
          </a:p>
        </p:txBody>
      </p:sp>
      <p:sp>
        <p:nvSpPr>
          <p:cNvPr id="6" name="TextBox 6"/>
          <p:cNvSpPr txBox="1"/>
          <p:nvPr/>
        </p:nvSpPr>
        <p:spPr>
          <a:xfrm>
            <a:off x="9917073" y="3641722"/>
            <a:ext cx="5953371" cy="18135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 Market orientation is driven by demand, competition, and the pursuit of market share and profitability.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821081" y="3335519"/>
            <a:ext cx="14415430" cy="4779059"/>
          </a:xfrm>
          <a:prstGeom prst="rect">
            <a:avLst/>
          </a:prstGeom>
        </p:spPr>
        <p:txBody>
          <a:bodyPr lIns="0" tIns="0" rIns="0" bIns="0" rtlCol="0" anchor="t">
            <a:spAutoFit/>
          </a:bodyPr>
          <a:lstStyle/>
          <a:p>
            <a:pPr algn="l">
              <a:lnSpc>
                <a:spcPts val="5026"/>
              </a:lnSpc>
            </a:pPr>
            <a:r>
              <a:rPr lang="en-US" sz="5025">
                <a:solidFill>
                  <a:srgbClr val="FFFFFF"/>
                </a:solidFill>
                <a:latin typeface="DM Sans Bold"/>
              </a:rPr>
              <a:t>In summary, the fundamental difference between social and conventional enterprises lies in their core objectives: social enterprises prioritize social impact alongside (or above) financial goals, while conventional enterprises focus on maximizing profit and shareholder value.</a:t>
            </a:r>
          </a:p>
          <a:p>
            <a:pPr algn="l">
              <a:lnSpc>
                <a:spcPts val="3026"/>
              </a:lnSpc>
            </a:pPr>
            <a:endParaRPr lang="en-US" sz="5025">
              <a:solidFill>
                <a:srgbClr val="FFFFFF"/>
              </a:solidFill>
              <a:latin typeface="DM Sans Bold"/>
            </a:endParaRPr>
          </a:p>
        </p:txBody>
      </p:sp>
      <p:sp>
        <p:nvSpPr>
          <p:cNvPr id="4" name="Freeform 4"/>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11709"/>
            <a:ext cx="16230600" cy="9160148"/>
          </a:xfrm>
          <a:custGeom>
            <a:avLst/>
            <a:gdLst/>
            <a:ahLst/>
            <a:cxnLst/>
            <a:rect l="l" t="t" r="r" b="b"/>
            <a:pathLst>
              <a:path w="16230600" h="9160148">
                <a:moveTo>
                  <a:pt x="0" y="0"/>
                </a:moveTo>
                <a:lnTo>
                  <a:pt x="16230600" y="0"/>
                </a:lnTo>
                <a:lnTo>
                  <a:pt x="16230600" y="9160148"/>
                </a:lnTo>
                <a:lnTo>
                  <a:pt x="0" y="91601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4059969" y="1429094"/>
            <a:ext cx="8912367" cy="916310"/>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VALUE</a:t>
            </a:r>
          </a:p>
        </p:txBody>
      </p:sp>
      <p:sp>
        <p:nvSpPr>
          <p:cNvPr id="4" name="Freeform 4"/>
          <p:cNvSpPr/>
          <p:nvPr/>
        </p:nvSpPr>
        <p:spPr>
          <a:xfrm>
            <a:off x="1539306" y="3810184"/>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TextBox 5"/>
          <p:cNvSpPr txBox="1"/>
          <p:nvPr/>
        </p:nvSpPr>
        <p:spPr>
          <a:xfrm>
            <a:off x="2357135" y="7644834"/>
            <a:ext cx="4373269" cy="473081"/>
          </a:xfrm>
          <a:prstGeom prst="rect">
            <a:avLst/>
          </a:prstGeom>
        </p:spPr>
        <p:txBody>
          <a:bodyPr lIns="0" tIns="0" rIns="0" bIns="0" rtlCol="0" anchor="t">
            <a:spAutoFit/>
          </a:bodyPr>
          <a:lstStyle/>
          <a:p>
            <a:pPr algn="ctr">
              <a:lnSpc>
                <a:spcPts val="3850"/>
              </a:lnSpc>
            </a:pPr>
            <a:r>
              <a:rPr lang="en-US" sz="3500">
                <a:solidFill>
                  <a:srgbClr val="8CA9AD"/>
                </a:solidFill>
                <a:latin typeface="DM Sans Bold"/>
              </a:rPr>
              <a:t>BASIC</a:t>
            </a:r>
          </a:p>
        </p:txBody>
      </p:sp>
      <p:grpSp>
        <p:nvGrpSpPr>
          <p:cNvPr id="6" name="Group 6"/>
          <p:cNvGrpSpPr/>
          <p:nvPr/>
        </p:nvGrpSpPr>
        <p:grpSpPr>
          <a:xfrm>
            <a:off x="-4744879" y="9258300"/>
            <a:ext cx="9489757" cy="10287000"/>
            <a:chOff x="0" y="0"/>
            <a:chExt cx="12653009" cy="13716000"/>
          </a:xfrm>
        </p:grpSpPr>
        <p:sp>
          <p:nvSpPr>
            <p:cNvPr id="7" name="Freeform 7"/>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6"/>
              <a:stretch>
                <a:fillRect l="-737" r="-737"/>
              </a:stretch>
            </a:blipFill>
          </p:spPr>
        </p:sp>
      </p:grpSp>
      <p:sp>
        <p:nvSpPr>
          <p:cNvPr id="8" name="TextBox 8"/>
          <p:cNvSpPr txBox="1"/>
          <p:nvPr/>
        </p:nvSpPr>
        <p:spPr>
          <a:xfrm>
            <a:off x="3088597" y="2402554"/>
            <a:ext cx="10855113" cy="1463046"/>
          </a:xfrm>
          <a:prstGeom prst="rect">
            <a:avLst/>
          </a:prstGeom>
        </p:spPr>
        <p:txBody>
          <a:bodyPr lIns="0" tIns="0" rIns="0" bIns="0" rtlCol="0" anchor="t">
            <a:spAutoFit/>
          </a:bodyPr>
          <a:lstStyle/>
          <a:p>
            <a:pPr algn="ctr">
              <a:lnSpc>
                <a:spcPts val="2970"/>
              </a:lnSpc>
            </a:pPr>
            <a:r>
              <a:rPr lang="en-US" sz="2700">
                <a:solidFill>
                  <a:srgbClr val="FFFFFF"/>
                </a:solidFill>
                <a:latin typeface="DM Sans"/>
              </a:rPr>
              <a:t>A viable business model is one that allows a business to charge a price for the value it’s creating, such that the business brings in enough money to make it worthwhile and continue operating over time.</a:t>
            </a:r>
          </a:p>
        </p:txBody>
      </p:sp>
      <p:sp>
        <p:nvSpPr>
          <p:cNvPr id="9" name="TextBox 9"/>
          <p:cNvSpPr txBox="1"/>
          <p:nvPr/>
        </p:nvSpPr>
        <p:spPr>
          <a:xfrm>
            <a:off x="1810473" y="4495754"/>
            <a:ext cx="3743349" cy="612146"/>
          </a:xfrm>
          <a:prstGeom prst="rect">
            <a:avLst/>
          </a:prstGeom>
        </p:spPr>
        <p:txBody>
          <a:bodyPr lIns="0" tIns="0" rIns="0" bIns="0" rtlCol="0" anchor="t">
            <a:spAutoFit/>
          </a:bodyPr>
          <a:lstStyle/>
          <a:p>
            <a:pPr algn="ctr">
              <a:lnSpc>
                <a:spcPts val="5170"/>
              </a:lnSpc>
            </a:pPr>
            <a:r>
              <a:rPr lang="en-US" sz="4700">
                <a:solidFill>
                  <a:srgbClr val="8CA9AD"/>
                </a:solidFill>
                <a:latin typeface="DM Sans"/>
              </a:rPr>
              <a:t>PRODUCT</a:t>
            </a:r>
          </a:p>
        </p:txBody>
      </p:sp>
      <p:sp>
        <p:nvSpPr>
          <p:cNvPr id="10" name="Freeform 10"/>
          <p:cNvSpPr/>
          <p:nvPr/>
        </p:nvSpPr>
        <p:spPr>
          <a:xfrm>
            <a:off x="6234564" y="3836259"/>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1" name="Freeform 11"/>
          <p:cNvSpPr/>
          <p:nvPr/>
        </p:nvSpPr>
        <p:spPr>
          <a:xfrm>
            <a:off x="11196522" y="3810184"/>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2" name="Freeform 12"/>
          <p:cNvSpPr/>
          <p:nvPr/>
        </p:nvSpPr>
        <p:spPr>
          <a:xfrm>
            <a:off x="1543148" y="5590438"/>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3" name="Freeform 13"/>
          <p:cNvSpPr/>
          <p:nvPr/>
        </p:nvSpPr>
        <p:spPr>
          <a:xfrm>
            <a:off x="6373312" y="5603476"/>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4" name="Freeform 14"/>
          <p:cNvSpPr/>
          <p:nvPr/>
        </p:nvSpPr>
        <p:spPr>
          <a:xfrm>
            <a:off x="11201920" y="5603476"/>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5" name="Freeform 15"/>
          <p:cNvSpPr/>
          <p:nvPr/>
        </p:nvSpPr>
        <p:spPr>
          <a:xfrm>
            <a:off x="3914654" y="7362330"/>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6" name="Freeform 16"/>
          <p:cNvSpPr/>
          <p:nvPr/>
        </p:nvSpPr>
        <p:spPr>
          <a:xfrm>
            <a:off x="8516153" y="7371855"/>
            <a:ext cx="4285683" cy="1690095"/>
          </a:xfrm>
          <a:custGeom>
            <a:avLst/>
            <a:gdLst/>
            <a:ahLst/>
            <a:cxnLst/>
            <a:rect l="l" t="t" r="r" b="b"/>
            <a:pathLst>
              <a:path w="4285683" h="1690095">
                <a:moveTo>
                  <a:pt x="0" y="0"/>
                </a:moveTo>
                <a:lnTo>
                  <a:pt x="4285683" y="0"/>
                </a:lnTo>
                <a:lnTo>
                  <a:pt x="4285683" y="1690095"/>
                </a:lnTo>
                <a:lnTo>
                  <a:pt x="0" y="16900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7" name="TextBox 17"/>
          <p:cNvSpPr txBox="1"/>
          <p:nvPr/>
        </p:nvSpPr>
        <p:spPr>
          <a:xfrm>
            <a:off x="6505731" y="4505279"/>
            <a:ext cx="3743349" cy="612146"/>
          </a:xfrm>
          <a:prstGeom prst="rect">
            <a:avLst/>
          </a:prstGeom>
        </p:spPr>
        <p:txBody>
          <a:bodyPr lIns="0" tIns="0" rIns="0" bIns="0" rtlCol="0" anchor="t">
            <a:spAutoFit/>
          </a:bodyPr>
          <a:lstStyle/>
          <a:p>
            <a:pPr algn="ctr">
              <a:lnSpc>
                <a:spcPts val="5170"/>
              </a:lnSpc>
            </a:pPr>
            <a:r>
              <a:rPr lang="en-US" sz="4700">
                <a:solidFill>
                  <a:srgbClr val="8CA9AD"/>
                </a:solidFill>
                <a:latin typeface="DM Sans"/>
              </a:rPr>
              <a:t>SERVICE</a:t>
            </a:r>
          </a:p>
        </p:txBody>
      </p:sp>
      <p:sp>
        <p:nvSpPr>
          <p:cNvPr id="18" name="TextBox 18"/>
          <p:cNvSpPr txBox="1"/>
          <p:nvPr/>
        </p:nvSpPr>
        <p:spPr>
          <a:xfrm>
            <a:off x="11467689" y="4243024"/>
            <a:ext cx="3743349" cy="1098556"/>
          </a:xfrm>
          <a:prstGeom prst="rect">
            <a:avLst/>
          </a:prstGeom>
        </p:spPr>
        <p:txBody>
          <a:bodyPr lIns="0" tIns="0" rIns="0" bIns="0" rtlCol="0" anchor="t">
            <a:spAutoFit/>
          </a:bodyPr>
          <a:lstStyle/>
          <a:p>
            <a:pPr algn="ctr">
              <a:lnSpc>
                <a:spcPts val="4400"/>
              </a:lnSpc>
            </a:pPr>
            <a:r>
              <a:rPr lang="en-US" sz="4000">
                <a:solidFill>
                  <a:srgbClr val="8CA9AD"/>
                </a:solidFill>
                <a:latin typeface="DM Sans"/>
              </a:rPr>
              <a:t>SHARED ASSETS</a:t>
            </a:r>
          </a:p>
        </p:txBody>
      </p:sp>
      <p:sp>
        <p:nvSpPr>
          <p:cNvPr id="19" name="TextBox 19"/>
          <p:cNvSpPr txBox="1"/>
          <p:nvPr/>
        </p:nvSpPr>
        <p:spPr>
          <a:xfrm>
            <a:off x="1810473" y="6284452"/>
            <a:ext cx="3743349" cy="558171"/>
          </a:xfrm>
          <a:prstGeom prst="rect">
            <a:avLst/>
          </a:prstGeom>
        </p:spPr>
        <p:txBody>
          <a:bodyPr lIns="0" tIns="0" rIns="0" bIns="0" rtlCol="0" anchor="t">
            <a:spAutoFit/>
          </a:bodyPr>
          <a:lstStyle/>
          <a:p>
            <a:pPr algn="ctr">
              <a:lnSpc>
                <a:spcPts val="4620"/>
              </a:lnSpc>
            </a:pPr>
            <a:r>
              <a:rPr lang="en-US" sz="4200">
                <a:solidFill>
                  <a:srgbClr val="8CA9AD"/>
                </a:solidFill>
                <a:latin typeface="DM Sans"/>
              </a:rPr>
              <a:t>SUBSCRIPTION</a:t>
            </a:r>
          </a:p>
        </p:txBody>
      </p:sp>
      <p:sp>
        <p:nvSpPr>
          <p:cNvPr id="20" name="TextBox 20"/>
          <p:cNvSpPr txBox="1"/>
          <p:nvPr/>
        </p:nvSpPr>
        <p:spPr>
          <a:xfrm>
            <a:off x="6644478" y="6302996"/>
            <a:ext cx="3743349" cy="558171"/>
          </a:xfrm>
          <a:prstGeom prst="rect">
            <a:avLst/>
          </a:prstGeom>
        </p:spPr>
        <p:txBody>
          <a:bodyPr lIns="0" tIns="0" rIns="0" bIns="0" rtlCol="0" anchor="t">
            <a:spAutoFit/>
          </a:bodyPr>
          <a:lstStyle/>
          <a:p>
            <a:pPr algn="ctr">
              <a:lnSpc>
                <a:spcPts val="4620"/>
              </a:lnSpc>
            </a:pPr>
            <a:r>
              <a:rPr lang="en-US" sz="4200">
                <a:solidFill>
                  <a:srgbClr val="8CA9AD"/>
                </a:solidFill>
                <a:latin typeface="DM Sans"/>
              </a:rPr>
              <a:t>LEASE/RENTAL</a:t>
            </a:r>
          </a:p>
        </p:txBody>
      </p:sp>
      <p:sp>
        <p:nvSpPr>
          <p:cNvPr id="21" name="TextBox 21"/>
          <p:cNvSpPr txBox="1"/>
          <p:nvPr/>
        </p:nvSpPr>
        <p:spPr>
          <a:xfrm>
            <a:off x="11478145" y="6316034"/>
            <a:ext cx="3743349" cy="558171"/>
          </a:xfrm>
          <a:prstGeom prst="rect">
            <a:avLst/>
          </a:prstGeom>
        </p:spPr>
        <p:txBody>
          <a:bodyPr lIns="0" tIns="0" rIns="0" bIns="0" rtlCol="0" anchor="t">
            <a:spAutoFit/>
          </a:bodyPr>
          <a:lstStyle/>
          <a:p>
            <a:pPr algn="ctr">
              <a:lnSpc>
                <a:spcPts val="4620"/>
              </a:lnSpc>
            </a:pPr>
            <a:r>
              <a:rPr lang="en-US" sz="4200">
                <a:solidFill>
                  <a:srgbClr val="8CA9AD"/>
                </a:solidFill>
                <a:latin typeface="DM Sans"/>
              </a:rPr>
              <a:t>INSURANCE</a:t>
            </a:r>
          </a:p>
        </p:txBody>
      </p:sp>
      <p:sp>
        <p:nvSpPr>
          <p:cNvPr id="22" name="TextBox 22"/>
          <p:cNvSpPr txBox="1"/>
          <p:nvPr/>
        </p:nvSpPr>
        <p:spPr>
          <a:xfrm>
            <a:off x="4185821" y="8084412"/>
            <a:ext cx="3743349" cy="558171"/>
          </a:xfrm>
          <a:prstGeom prst="rect">
            <a:avLst/>
          </a:prstGeom>
        </p:spPr>
        <p:txBody>
          <a:bodyPr lIns="0" tIns="0" rIns="0" bIns="0" rtlCol="0" anchor="t">
            <a:spAutoFit/>
          </a:bodyPr>
          <a:lstStyle/>
          <a:p>
            <a:pPr algn="ctr">
              <a:lnSpc>
                <a:spcPts val="4620"/>
              </a:lnSpc>
            </a:pPr>
            <a:r>
              <a:rPr lang="en-US" sz="4200">
                <a:solidFill>
                  <a:srgbClr val="8CA9AD"/>
                </a:solidFill>
                <a:latin typeface="DM Sans"/>
              </a:rPr>
              <a:t>RESELLING</a:t>
            </a:r>
          </a:p>
        </p:txBody>
      </p:sp>
      <p:sp>
        <p:nvSpPr>
          <p:cNvPr id="23" name="TextBox 23"/>
          <p:cNvSpPr txBox="1"/>
          <p:nvPr/>
        </p:nvSpPr>
        <p:spPr>
          <a:xfrm>
            <a:off x="8787320" y="7865020"/>
            <a:ext cx="3743349" cy="958856"/>
          </a:xfrm>
          <a:prstGeom prst="rect">
            <a:avLst/>
          </a:prstGeom>
        </p:spPr>
        <p:txBody>
          <a:bodyPr lIns="0" tIns="0" rIns="0" bIns="0" rtlCol="0" anchor="t">
            <a:spAutoFit/>
          </a:bodyPr>
          <a:lstStyle/>
          <a:p>
            <a:pPr algn="ctr">
              <a:lnSpc>
                <a:spcPts val="3850"/>
              </a:lnSpc>
            </a:pPr>
            <a:r>
              <a:rPr lang="en-US" sz="3500">
                <a:solidFill>
                  <a:srgbClr val="8CA9AD"/>
                </a:solidFill>
                <a:latin typeface="DM Sans"/>
              </a:rPr>
              <a:t>AGENCY/</a:t>
            </a:r>
          </a:p>
          <a:p>
            <a:pPr algn="ctr">
              <a:lnSpc>
                <a:spcPts val="3850"/>
              </a:lnSpc>
            </a:pPr>
            <a:r>
              <a:rPr lang="en-US" sz="3500">
                <a:solidFill>
                  <a:srgbClr val="8CA9AD"/>
                </a:solidFill>
                <a:latin typeface="DM Sans"/>
              </a:rPr>
              <a:t>PROMOTION</a:t>
            </a:r>
          </a:p>
        </p:txBody>
      </p:sp>
      <p:sp>
        <p:nvSpPr>
          <p:cNvPr id="24" name="Freeform 24"/>
          <p:cNvSpPr/>
          <p:nvPr/>
        </p:nvSpPr>
        <p:spPr>
          <a:xfrm>
            <a:off x="14185022"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4703735" y="0"/>
            <a:ext cx="3679306" cy="1753284"/>
            <a:chOff x="0" y="0"/>
            <a:chExt cx="4905741" cy="2337712"/>
          </a:xfrm>
        </p:grpSpPr>
        <p:sp>
          <p:nvSpPr>
            <p:cNvPr id="4" name="Freeform 4"/>
            <p:cNvSpPr/>
            <p:nvPr/>
          </p:nvSpPr>
          <p:spPr>
            <a:xfrm>
              <a:off x="0" y="0"/>
              <a:ext cx="4905756" cy="2337689"/>
            </a:xfrm>
            <a:custGeom>
              <a:avLst/>
              <a:gdLst/>
              <a:ahLst/>
              <a:cxnLst/>
              <a:rect l="l" t="t" r="r" b="b"/>
              <a:pathLst>
                <a:path w="4905756" h="2337689">
                  <a:moveTo>
                    <a:pt x="0" y="0"/>
                  </a:moveTo>
                  <a:lnTo>
                    <a:pt x="4905756" y="0"/>
                  </a:lnTo>
                  <a:lnTo>
                    <a:pt x="4905756" y="2337689"/>
                  </a:lnTo>
                  <a:lnTo>
                    <a:pt x="0" y="2337689"/>
                  </a:lnTo>
                  <a:lnTo>
                    <a:pt x="0" y="0"/>
                  </a:lnTo>
                  <a:close/>
                </a:path>
              </a:pathLst>
            </a:custGeom>
            <a:blipFill>
              <a:blip r:embed="rId4"/>
              <a:stretch>
                <a:fillRect/>
              </a:stretch>
            </a:blipFill>
          </p:spPr>
        </p:sp>
      </p:grpSp>
      <p:sp>
        <p:nvSpPr>
          <p:cNvPr id="5" name="TextBox 5"/>
          <p:cNvSpPr txBox="1"/>
          <p:nvPr/>
        </p:nvSpPr>
        <p:spPr>
          <a:xfrm>
            <a:off x="1821081" y="4152903"/>
            <a:ext cx="12363941" cy="949711"/>
          </a:xfrm>
          <a:prstGeom prst="rect">
            <a:avLst/>
          </a:prstGeom>
        </p:spPr>
        <p:txBody>
          <a:bodyPr lIns="0" tIns="0" rIns="0" bIns="0" rtlCol="0" anchor="t">
            <a:spAutoFit/>
          </a:bodyPr>
          <a:lstStyle/>
          <a:p>
            <a:pPr algn="l">
              <a:lnSpc>
                <a:spcPts val="5026"/>
              </a:lnSpc>
            </a:pPr>
            <a:r>
              <a:rPr lang="en-US" sz="5025">
                <a:solidFill>
                  <a:srgbClr val="FFFFFF"/>
                </a:solidFill>
                <a:latin typeface="DM Sans Bold"/>
              </a:rPr>
              <a:t>Introduction to Social Entrepreneurship</a:t>
            </a:r>
          </a:p>
          <a:p>
            <a:pPr algn="l">
              <a:lnSpc>
                <a:spcPts val="3026"/>
              </a:lnSpc>
            </a:pPr>
            <a:endParaRPr lang="en-US" sz="5025">
              <a:solidFill>
                <a:srgbClr val="FFFFFF"/>
              </a:solidFill>
              <a:latin typeface="DM Sans Bold"/>
            </a:endParaRPr>
          </a:p>
        </p:txBody>
      </p:sp>
      <p:sp>
        <p:nvSpPr>
          <p:cNvPr id="6" name="Freeform 6"/>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7" name="Freeform 7"/>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123950"/>
            <a:ext cx="7219342" cy="7634842"/>
          </a:xfrm>
          <a:prstGeom prst="rect">
            <a:avLst/>
          </a:prstGeom>
        </p:spPr>
        <p:txBody>
          <a:bodyPr lIns="0" tIns="0" rIns="0" bIns="0" rtlCol="0" anchor="t">
            <a:spAutoFit/>
          </a:bodyPr>
          <a:lstStyle/>
          <a:p>
            <a:pPr algn="l">
              <a:lnSpc>
                <a:spcPts val="4669"/>
              </a:lnSpc>
            </a:pPr>
            <a:r>
              <a:rPr lang="en-US" sz="4244">
                <a:solidFill>
                  <a:srgbClr val="737373"/>
                </a:solidFill>
                <a:latin typeface="DM Sans Bold"/>
              </a:rPr>
              <a:t>Social entrepreneurship</a:t>
            </a:r>
            <a:r>
              <a:rPr lang="en-US" sz="4244">
                <a:solidFill>
                  <a:srgbClr val="737373"/>
                </a:solidFill>
                <a:latin typeface="DM Sans"/>
              </a:rPr>
              <a:t> is the process by which individuals, startups and entrepreneurs develop and fund solutions that directly address social issues. A </a:t>
            </a:r>
            <a:r>
              <a:rPr lang="en-US" sz="4244">
                <a:solidFill>
                  <a:srgbClr val="737373"/>
                </a:solidFill>
                <a:latin typeface="DM Sans Bold"/>
              </a:rPr>
              <a:t>social entrepreneur</a:t>
            </a:r>
            <a:r>
              <a:rPr lang="en-US" sz="4244">
                <a:solidFill>
                  <a:srgbClr val="737373"/>
                </a:solidFill>
                <a:latin typeface="DM Sans"/>
              </a:rPr>
              <a:t>, therefore, is a person who explores business opportunities that have a positive impact on their community, in society or the world.*</a:t>
            </a:r>
          </a:p>
        </p:txBody>
      </p:sp>
      <p:grpSp>
        <p:nvGrpSpPr>
          <p:cNvPr id="3" name="Group 3"/>
          <p:cNvGrpSpPr/>
          <p:nvPr/>
        </p:nvGrpSpPr>
        <p:grpSpPr>
          <a:xfrm rot="5400000">
            <a:off x="13482016" y="-2080942"/>
            <a:ext cx="5450085" cy="4161883"/>
            <a:chOff x="0" y="0"/>
            <a:chExt cx="7266780" cy="5549177"/>
          </a:xfrm>
        </p:grpSpPr>
        <p:sp>
          <p:nvSpPr>
            <p:cNvPr id="4" name="Freeform 4"/>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grpSp>
        <p:nvGrpSpPr>
          <p:cNvPr id="5" name="Group 5"/>
          <p:cNvGrpSpPr/>
          <p:nvPr/>
        </p:nvGrpSpPr>
        <p:grpSpPr>
          <a:xfrm>
            <a:off x="9029700" y="1028700"/>
            <a:ext cx="8229600" cy="8229600"/>
            <a:chOff x="0" y="0"/>
            <a:chExt cx="10972800" cy="10972800"/>
          </a:xfrm>
        </p:grpSpPr>
        <p:sp>
          <p:nvSpPr>
            <p:cNvPr id="6" name="Freeform 6"/>
            <p:cNvSpPr/>
            <p:nvPr/>
          </p:nvSpPr>
          <p:spPr>
            <a:xfrm>
              <a:off x="0" y="0"/>
              <a:ext cx="10972800" cy="10972800"/>
            </a:xfrm>
            <a:custGeom>
              <a:avLst/>
              <a:gdLst/>
              <a:ahLst/>
              <a:cxnLst/>
              <a:rect l="l" t="t" r="r" b="b"/>
              <a:pathLst>
                <a:path w="10972800" h="10972800">
                  <a:moveTo>
                    <a:pt x="0" y="0"/>
                  </a:moveTo>
                  <a:lnTo>
                    <a:pt x="10972800" y="0"/>
                  </a:lnTo>
                  <a:lnTo>
                    <a:pt x="10972800" y="10972800"/>
                  </a:lnTo>
                  <a:lnTo>
                    <a:pt x="0" y="10972800"/>
                  </a:lnTo>
                  <a:lnTo>
                    <a:pt x="0" y="0"/>
                  </a:lnTo>
                  <a:close/>
                </a:path>
              </a:pathLst>
            </a:custGeom>
            <a:blipFill>
              <a:blip r:embed="rId3"/>
              <a:stretch>
                <a:fillRect l="-25141" r="-25141"/>
              </a:stretch>
            </a:blipFill>
          </p:spPr>
        </p:sp>
      </p:grpSp>
      <p:sp>
        <p:nvSpPr>
          <p:cNvPr id="7" name="TextBox 7"/>
          <p:cNvSpPr txBox="1"/>
          <p:nvPr/>
        </p:nvSpPr>
        <p:spPr>
          <a:xfrm>
            <a:off x="8616255" y="9563635"/>
            <a:ext cx="8578155" cy="380365"/>
          </a:xfrm>
          <a:prstGeom prst="rect">
            <a:avLst/>
          </a:prstGeom>
        </p:spPr>
        <p:txBody>
          <a:bodyPr lIns="0" tIns="0" rIns="0" bIns="0" rtlCol="0" anchor="t">
            <a:spAutoFit/>
          </a:bodyPr>
          <a:lstStyle/>
          <a:p>
            <a:pPr algn="ctr">
              <a:lnSpc>
                <a:spcPts val="2659"/>
              </a:lnSpc>
            </a:pPr>
            <a:r>
              <a:rPr lang="en-US" sz="1899">
                <a:solidFill>
                  <a:srgbClr val="737373"/>
                </a:solidFill>
                <a:latin typeface="Canva Sans"/>
              </a:rPr>
              <a:t>*CO— the U.S. Chamber of Commerce’s digital platform for small business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938287"/>
            <a:ext cx="16556521" cy="736526"/>
          </a:xfrm>
          <a:prstGeom prst="rect">
            <a:avLst/>
          </a:prstGeom>
        </p:spPr>
        <p:txBody>
          <a:bodyPr lIns="0" tIns="0" rIns="0" bIns="0" rtlCol="0" anchor="t">
            <a:spAutoFit/>
          </a:bodyPr>
          <a:lstStyle/>
          <a:p>
            <a:pPr algn="l">
              <a:lnSpc>
                <a:spcPts val="6500"/>
              </a:lnSpc>
            </a:pPr>
            <a:r>
              <a:rPr lang="en-US" sz="6500">
                <a:solidFill>
                  <a:srgbClr val="194597"/>
                </a:solidFill>
                <a:latin typeface="DM Sans"/>
              </a:rPr>
              <a:t>Social entrepreneurship</a:t>
            </a:r>
          </a:p>
        </p:txBody>
      </p:sp>
      <p:sp>
        <p:nvSpPr>
          <p:cNvPr id="4" name="TextBox 4"/>
          <p:cNvSpPr txBox="1"/>
          <p:nvPr/>
        </p:nvSpPr>
        <p:spPr>
          <a:xfrm>
            <a:off x="1177120" y="3703337"/>
            <a:ext cx="5056387" cy="4593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Covers a wide range of areas including healthcare, education, environmental protection, and community development. Social entrepreneurs work globally, targeting local issues with innovative solutions that can be scaled or replicated elsewhere.</a:t>
            </a:r>
          </a:p>
        </p:txBody>
      </p:sp>
      <p:sp>
        <p:nvSpPr>
          <p:cNvPr id="5" name="TextBox 5"/>
          <p:cNvSpPr txBox="1"/>
          <p:nvPr/>
        </p:nvSpPr>
        <p:spPr>
          <a:xfrm>
            <a:off x="1390071" y="3043579"/>
            <a:ext cx="4630484" cy="647058"/>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Scope and Impact</a:t>
            </a:r>
          </a:p>
        </p:txBody>
      </p:sp>
      <p:sp>
        <p:nvSpPr>
          <p:cNvPr id="6" name="TextBox 6"/>
          <p:cNvSpPr txBox="1"/>
          <p:nvPr/>
        </p:nvSpPr>
        <p:spPr>
          <a:xfrm>
            <a:off x="7086986" y="3679203"/>
            <a:ext cx="5155389" cy="2764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Increasing recognition of the role of social entrepreneurship in solving global challenges has led to greater support from governments, investors, and the public.</a:t>
            </a:r>
          </a:p>
        </p:txBody>
      </p:sp>
      <p:sp>
        <p:nvSpPr>
          <p:cNvPr id="7" name="TextBox 7"/>
          <p:cNvSpPr txBox="1"/>
          <p:nvPr/>
        </p:nvSpPr>
        <p:spPr>
          <a:xfrm>
            <a:off x="7256313" y="3089295"/>
            <a:ext cx="4816736" cy="647058"/>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Growing Trend</a:t>
            </a:r>
          </a:p>
        </p:txBody>
      </p:sp>
      <p:sp>
        <p:nvSpPr>
          <p:cNvPr id="8" name="TextBox 8"/>
          <p:cNvSpPr txBox="1"/>
          <p:nvPr/>
        </p:nvSpPr>
        <p:spPr>
          <a:xfrm>
            <a:off x="12910118" y="3089295"/>
            <a:ext cx="4939310" cy="603250"/>
          </a:xfrm>
          <a:prstGeom prst="rect">
            <a:avLst/>
          </a:prstGeom>
        </p:spPr>
        <p:txBody>
          <a:bodyPr lIns="0" tIns="0" rIns="0" bIns="0" rtlCol="0" anchor="t">
            <a:spAutoFit/>
          </a:bodyPr>
          <a:lstStyle/>
          <a:p>
            <a:pPr algn="ctr">
              <a:lnSpc>
                <a:spcPts val="4550"/>
              </a:lnSpc>
            </a:pPr>
            <a:r>
              <a:rPr lang="en-US" sz="3500">
                <a:solidFill>
                  <a:srgbClr val="194597"/>
                </a:solidFill>
                <a:latin typeface="DM Sans Bold"/>
              </a:rPr>
              <a:t>Why It Matters</a:t>
            </a:r>
          </a:p>
        </p:txBody>
      </p:sp>
      <p:sp>
        <p:nvSpPr>
          <p:cNvPr id="9" name="TextBox 9"/>
          <p:cNvSpPr txBox="1"/>
          <p:nvPr/>
        </p:nvSpPr>
        <p:spPr>
          <a:xfrm>
            <a:off x="13095855" y="3703337"/>
            <a:ext cx="4567835" cy="32219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Social entrepreneurs not only contribute to solving social problems but also inspire a shift towards more sustainable and ethical business practices globally.</a:t>
            </a:r>
          </a:p>
        </p:txBody>
      </p:sp>
      <p:sp>
        <p:nvSpPr>
          <p:cNvPr id="10" name="Freeform 10"/>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938212"/>
            <a:ext cx="16556521" cy="736600"/>
          </a:xfrm>
          <a:prstGeom prst="rect">
            <a:avLst/>
          </a:prstGeom>
        </p:spPr>
        <p:txBody>
          <a:bodyPr lIns="0" tIns="0" rIns="0" bIns="0" rtlCol="0" anchor="t">
            <a:spAutoFit/>
          </a:bodyPr>
          <a:lstStyle/>
          <a:p>
            <a:pPr algn="l">
              <a:lnSpc>
                <a:spcPts val="6500"/>
              </a:lnSpc>
            </a:pPr>
            <a:r>
              <a:rPr lang="en-US" sz="6500">
                <a:solidFill>
                  <a:srgbClr val="194597"/>
                </a:solidFill>
                <a:latin typeface="DM Sans"/>
              </a:rPr>
              <a:t>Key features of Social business models</a:t>
            </a:r>
          </a:p>
        </p:txBody>
      </p:sp>
      <p:sp>
        <p:nvSpPr>
          <p:cNvPr id="4" name="TextBox 4"/>
          <p:cNvSpPr txBox="1"/>
          <p:nvPr/>
        </p:nvSpPr>
        <p:spPr>
          <a:xfrm>
            <a:off x="912913" y="4683001"/>
            <a:ext cx="5056387"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Profits are reinvested into the business or community, not paid out to shareholders.</a:t>
            </a:r>
          </a:p>
        </p:txBody>
      </p:sp>
      <p:sp>
        <p:nvSpPr>
          <p:cNvPr id="5" name="TextBox 5"/>
          <p:cNvSpPr txBox="1"/>
          <p:nvPr/>
        </p:nvSpPr>
        <p:spPr>
          <a:xfrm>
            <a:off x="1125864" y="3058146"/>
            <a:ext cx="4630484" cy="1266183"/>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Non-dividend Distribution</a:t>
            </a:r>
          </a:p>
        </p:txBody>
      </p:sp>
      <p:sp>
        <p:nvSpPr>
          <p:cNvPr id="6" name="TextBox 6"/>
          <p:cNvSpPr txBox="1"/>
          <p:nvPr/>
        </p:nvSpPr>
        <p:spPr>
          <a:xfrm>
            <a:off x="6840055" y="4683001"/>
            <a:ext cx="5155389"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Maintains financial health to ensure long-term sustainability and ongoing social mission fulfillment.</a:t>
            </a:r>
          </a:p>
        </p:txBody>
      </p:sp>
      <p:sp>
        <p:nvSpPr>
          <p:cNvPr id="7" name="TextBox 7"/>
          <p:cNvSpPr txBox="1"/>
          <p:nvPr/>
        </p:nvSpPr>
        <p:spPr>
          <a:xfrm>
            <a:off x="6792762" y="3103862"/>
            <a:ext cx="4816736" cy="1266183"/>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Financial Sustainability</a:t>
            </a:r>
          </a:p>
        </p:txBody>
      </p:sp>
      <p:sp>
        <p:nvSpPr>
          <p:cNvPr id="8" name="TextBox 8"/>
          <p:cNvSpPr txBox="1"/>
          <p:nvPr/>
        </p:nvSpPr>
        <p:spPr>
          <a:xfrm>
            <a:off x="12645911" y="3103862"/>
            <a:ext cx="4939310" cy="1174750"/>
          </a:xfrm>
          <a:prstGeom prst="rect">
            <a:avLst/>
          </a:prstGeom>
        </p:spPr>
        <p:txBody>
          <a:bodyPr lIns="0" tIns="0" rIns="0" bIns="0" rtlCol="0" anchor="t">
            <a:spAutoFit/>
          </a:bodyPr>
          <a:lstStyle/>
          <a:p>
            <a:pPr algn="ctr">
              <a:lnSpc>
                <a:spcPts val="4550"/>
              </a:lnSpc>
            </a:pPr>
            <a:r>
              <a:rPr lang="en-US" sz="3500">
                <a:solidFill>
                  <a:srgbClr val="194597"/>
                </a:solidFill>
                <a:latin typeface="DM Sans Bold"/>
              </a:rPr>
              <a:t>Social Problem Solving as Core Objective</a:t>
            </a:r>
          </a:p>
        </p:txBody>
      </p:sp>
      <p:sp>
        <p:nvSpPr>
          <p:cNvPr id="9" name="TextBox 9"/>
          <p:cNvSpPr txBox="1"/>
          <p:nvPr/>
        </p:nvSpPr>
        <p:spPr>
          <a:xfrm>
            <a:off x="13017386" y="4769728"/>
            <a:ext cx="4567835"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Every decision is guided by the mission to resolve a social issue, shaping strategies and operations.</a:t>
            </a:r>
          </a:p>
        </p:txBody>
      </p:sp>
      <p:sp>
        <p:nvSpPr>
          <p:cNvPr id="10" name="Freeform 10"/>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759210" y="7219950"/>
            <a:ext cx="5500090" cy="2038350"/>
          </a:xfrm>
          <a:prstGeom prst="rect">
            <a:avLst/>
          </a:prstGeom>
        </p:spPr>
        <p:txBody>
          <a:bodyPr lIns="0" tIns="0" rIns="0" bIns="0" rtlCol="0" anchor="t">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id="3" name="TextBox 3"/>
          <p:cNvSpPr txBox="1"/>
          <p:nvPr/>
        </p:nvSpPr>
        <p:spPr>
          <a:xfrm>
            <a:off x="1993974" y="1029578"/>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01.</a:t>
            </a:r>
          </a:p>
        </p:txBody>
      </p:sp>
      <p:sp>
        <p:nvSpPr>
          <p:cNvPr id="4" name="TextBox 4"/>
          <p:cNvSpPr txBox="1"/>
          <p:nvPr/>
        </p:nvSpPr>
        <p:spPr>
          <a:xfrm>
            <a:off x="1993974" y="2823579"/>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02.</a:t>
            </a:r>
          </a:p>
        </p:txBody>
      </p:sp>
      <p:sp>
        <p:nvSpPr>
          <p:cNvPr id="5" name="TextBox 5"/>
          <p:cNvSpPr txBox="1"/>
          <p:nvPr/>
        </p:nvSpPr>
        <p:spPr>
          <a:xfrm>
            <a:off x="3932386" y="1057275"/>
            <a:ext cx="10280345" cy="958856"/>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DEFINITION AND SIGNIFICANCE OF BUSINESS MODEL</a:t>
            </a:r>
          </a:p>
        </p:txBody>
      </p:sp>
      <p:sp>
        <p:nvSpPr>
          <p:cNvPr id="6" name="TextBox 6"/>
          <p:cNvSpPr txBox="1"/>
          <p:nvPr/>
        </p:nvSpPr>
        <p:spPr>
          <a:xfrm>
            <a:off x="3932386" y="2810881"/>
            <a:ext cx="10846071" cy="958856"/>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DIFFERENCE BETWEEN SOCIAL AND CONVENTIONAL ENTERPRISE</a:t>
            </a:r>
          </a:p>
        </p:txBody>
      </p:sp>
      <p:sp>
        <p:nvSpPr>
          <p:cNvPr id="7" name="TextBox 7"/>
          <p:cNvSpPr txBox="1"/>
          <p:nvPr/>
        </p:nvSpPr>
        <p:spPr>
          <a:xfrm>
            <a:off x="1993974" y="4570930"/>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03.</a:t>
            </a:r>
          </a:p>
        </p:txBody>
      </p:sp>
      <p:sp>
        <p:nvSpPr>
          <p:cNvPr id="8" name="TextBox 8"/>
          <p:cNvSpPr txBox="1"/>
          <p:nvPr/>
        </p:nvSpPr>
        <p:spPr>
          <a:xfrm>
            <a:off x="3932386" y="4560312"/>
            <a:ext cx="9918443" cy="958856"/>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INTRODUCTION TO SOCIAL ENTREPRENEURSHIP</a:t>
            </a:r>
          </a:p>
        </p:txBody>
      </p:sp>
      <p:sp>
        <p:nvSpPr>
          <p:cNvPr id="9" name="TextBox 9"/>
          <p:cNvSpPr txBox="1"/>
          <p:nvPr/>
        </p:nvSpPr>
        <p:spPr>
          <a:xfrm>
            <a:off x="1993974" y="6318280"/>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04.</a:t>
            </a:r>
          </a:p>
        </p:txBody>
      </p:sp>
      <p:sp>
        <p:nvSpPr>
          <p:cNvPr id="10" name="TextBox 10"/>
          <p:cNvSpPr txBox="1"/>
          <p:nvPr/>
        </p:nvSpPr>
        <p:spPr>
          <a:xfrm>
            <a:off x="3932386" y="6297640"/>
            <a:ext cx="8461024" cy="958856"/>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NTRODUCTION TO SOCIAL ENTREPRENEURSHIP</a:t>
            </a:r>
          </a:p>
        </p:txBody>
      </p:sp>
      <p:grpSp>
        <p:nvGrpSpPr>
          <p:cNvPr id="11" name="Group 11"/>
          <p:cNvGrpSpPr/>
          <p:nvPr/>
        </p:nvGrpSpPr>
        <p:grpSpPr>
          <a:xfrm>
            <a:off x="2417556" y="9164276"/>
            <a:ext cx="4102978" cy="2245448"/>
            <a:chOff x="0" y="0"/>
            <a:chExt cx="5470637" cy="2993931"/>
          </a:xfrm>
        </p:grpSpPr>
        <p:sp>
          <p:nvSpPr>
            <p:cNvPr id="12" name="Freeform 12"/>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2"/>
              <a:stretch>
                <a:fillRect t="-238" b="-239"/>
              </a:stretch>
            </a:blipFill>
          </p:spPr>
        </p:sp>
      </p:grpSp>
      <p:grpSp>
        <p:nvGrpSpPr>
          <p:cNvPr id="13" name="Group 13"/>
          <p:cNvGrpSpPr/>
          <p:nvPr/>
        </p:nvGrpSpPr>
        <p:grpSpPr>
          <a:xfrm rot="887923">
            <a:off x="13475833" y="-8787301"/>
            <a:ext cx="13977230" cy="14342307"/>
            <a:chOff x="0" y="0"/>
            <a:chExt cx="18636307" cy="19123076"/>
          </a:xfrm>
        </p:grpSpPr>
        <p:sp>
          <p:nvSpPr>
            <p:cNvPr id="14" name="Freeform 14"/>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3"/>
              <a:stretch>
                <a:fillRect l="-11" r="-11"/>
              </a:stretch>
            </a:blipFill>
          </p:spPr>
        </p:sp>
      </p:grpSp>
      <p:sp>
        <p:nvSpPr>
          <p:cNvPr id="15" name="TextBox 15"/>
          <p:cNvSpPr txBox="1"/>
          <p:nvPr/>
        </p:nvSpPr>
        <p:spPr>
          <a:xfrm>
            <a:off x="1993974" y="7835937"/>
            <a:ext cx="1938412" cy="946158"/>
          </a:xfrm>
          <a:prstGeom prst="rect">
            <a:avLst/>
          </a:prstGeom>
        </p:spPr>
        <p:txBody>
          <a:bodyPr lIns="0" tIns="0" rIns="0" bIns="0" rtlCol="0" anchor="t">
            <a:spAutoFit/>
          </a:bodyPr>
          <a:lstStyle/>
          <a:p>
            <a:pPr algn="l">
              <a:lnSpc>
                <a:spcPts val="7700"/>
              </a:lnSpc>
            </a:pPr>
            <a:r>
              <a:rPr lang="en-US" sz="7000">
                <a:solidFill>
                  <a:srgbClr val="8CA9AD"/>
                </a:solidFill>
                <a:latin typeface="DM Sans Bold"/>
              </a:rPr>
              <a:t>05.</a:t>
            </a:r>
          </a:p>
        </p:txBody>
      </p:sp>
      <p:sp>
        <p:nvSpPr>
          <p:cNvPr id="16" name="TextBox 16"/>
          <p:cNvSpPr txBox="1"/>
          <p:nvPr/>
        </p:nvSpPr>
        <p:spPr>
          <a:xfrm>
            <a:off x="3932386" y="8043901"/>
            <a:ext cx="8461024" cy="473081"/>
          </a:xfrm>
          <a:prstGeom prst="rect">
            <a:avLst/>
          </a:prstGeom>
        </p:spPr>
        <p:txBody>
          <a:bodyPr lIns="0" tIns="0" rIns="0" bIns="0" rtlCol="0" anchor="t">
            <a:spAutoFit/>
          </a:bodyPr>
          <a:lstStyle/>
          <a:p>
            <a:pPr algn="l">
              <a:lnSpc>
                <a:spcPts val="3850"/>
              </a:lnSpc>
            </a:pPr>
            <a:r>
              <a:rPr lang="en-US" sz="3500">
                <a:solidFill>
                  <a:srgbClr val="737373"/>
                </a:solidFill>
                <a:latin typeface="DM Sans Bold"/>
              </a:rPr>
              <a:t>BUSINESS MODELS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777421"/>
            <a:ext cx="16230600" cy="8446591"/>
          </a:xfrm>
          <a:custGeom>
            <a:avLst/>
            <a:gdLst/>
            <a:ahLst/>
            <a:cxnLst/>
            <a:rect l="l" t="t" r="r" b="b"/>
            <a:pathLst>
              <a:path w="16230600" h="8446591">
                <a:moveTo>
                  <a:pt x="0" y="0"/>
                </a:moveTo>
                <a:lnTo>
                  <a:pt x="16230600" y="0"/>
                </a:lnTo>
                <a:lnTo>
                  <a:pt x="16230600" y="8446591"/>
                </a:lnTo>
                <a:lnTo>
                  <a:pt x="0" y="844659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2355810" y="1744553"/>
            <a:ext cx="3741646" cy="2148824"/>
          </a:xfrm>
          <a:custGeom>
            <a:avLst/>
            <a:gdLst/>
            <a:ahLst/>
            <a:cxnLst/>
            <a:rect l="l" t="t" r="r" b="b"/>
            <a:pathLst>
              <a:path w="3741646" h="2148824">
                <a:moveTo>
                  <a:pt x="0" y="0"/>
                </a:moveTo>
                <a:lnTo>
                  <a:pt x="3741646" y="0"/>
                </a:lnTo>
                <a:lnTo>
                  <a:pt x="3741646" y="2148824"/>
                </a:lnTo>
                <a:lnTo>
                  <a:pt x="0" y="21488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2039999" y="2194458"/>
            <a:ext cx="4373269" cy="1958975"/>
          </a:xfrm>
          <a:prstGeom prst="rect">
            <a:avLst/>
          </a:prstGeom>
        </p:spPr>
        <p:txBody>
          <a:bodyPr lIns="0" tIns="0" rIns="0" bIns="0" rtlCol="0" anchor="t">
            <a:spAutoFit/>
          </a:bodyPr>
          <a:lstStyle/>
          <a:p>
            <a:pPr algn="ctr">
              <a:lnSpc>
                <a:spcPts val="3850"/>
              </a:lnSpc>
            </a:pPr>
            <a:r>
              <a:rPr lang="en-US" sz="3500">
                <a:solidFill>
                  <a:srgbClr val="8CA9AD"/>
                </a:solidFill>
                <a:latin typeface="DM Sans Bold"/>
              </a:rPr>
              <a:t>10 MILLION</a:t>
            </a:r>
          </a:p>
          <a:p>
            <a:pPr algn="ctr">
              <a:lnSpc>
                <a:spcPts val="3850"/>
              </a:lnSpc>
            </a:pPr>
            <a:r>
              <a:rPr lang="en-US" sz="3500">
                <a:solidFill>
                  <a:srgbClr val="8CA9AD"/>
                </a:solidFill>
                <a:latin typeface="DM Sans Bold"/>
              </a:rPr>
              <a:t>Social</a:t>
            </a:r>
          </a:p>
          <a:p>
            <a:pPr algn="ctr">
              <a:lnSpc>
                <a:spcPts val="3850"/>
              </a:lnSpc>
            </a:pPr>
            <a:r>
              <a:rPr lang="en-US" sz="3500">
                <a:solidFill>
                  <a:srgbClr val="8CA9AD"/>
                </a:solidFill>
                <a:latin typeface="DM Sans Bold"/>
              </a:rPr>
              <a:t>Enterprises</a:t>
            </a:r>
          </a:p>
          <a:p>
            <a:pPr algn="ctr">
              <a:lnSpc>
                <a:spcPts val="3850"/>
              </a:lnSpc>
            </a:pPr>
            <a:endParaRPr lang="en-US" sz="3500">
              <a:solidFill>
                <a:srgbClr val="8CA9AD"/>
              </a:solidFill>
              <a:latin typeface="DM Sans Bold"/>
            </a:endParaRPr>
          </a:p>
        </p:txBody>
      </p:sp>
      <p:sp>
        <p:nvSpPr>
          <p:cNvPr id="5" name="TextBox 5"/>
          <p:cNvSpPr txBox="1"/>
          <p:nvPr/>
        </p:nvSpPr>
        <p:spPr>
          <a:xfrm>
            <a:off x="1932574" y="4654869"/>
            <a:ext cx="4588119" cy="2095506"/>
          </a:xfrm>
          <a:prstGeom prst="rect">
            <a:avLst/>
          </a:prstGeom>
        </p:spPr>
        <p:txBody>
          <a:bodyPr lIns="0" tIns="0" rIns="0" bIns="0" rtlCol="0" anchor="t">
            <a:spAutoFit/>
          </a:bodyPr>
          <a:lstStyle/>
          <a:p>
            <a:pPr algn="ctr">
              <a:lnSpc>
                <a:spcPts val="3300"/>
              </a:lnSpc>
            </a:pPr>
            <a:r>
              <a:rPr lang="en-US" sz="3000">
                <a:solidFill>
                  <a:srgbClr val="FFFFFF"/>
                </a:solidFill>
                <a:latin typeface="DM Sans"/>
              </a:rPr>
              <a:t>There are around 10 million social enterprises globally, united by the principle of putting purpose before profit. </a:t>
            </a:r>
          </a:p>
        </p:txBody>
      </p:sp>
      <p:sp>
        <p:nvSpPr>
          <p:cNvPr id="6" name="Freeform 6"/>
          <p:cNvSpPr/>
          <p:nvPr/>
        </p:nvSpPr>
        <p:spPr>
          <a:xfrm>
            <a:off x="7134430" y="1744553"/>
            <a:ext cx="3741646" cy="2148824"/>
          </a:xfrm>
          <a:custGeom>
            <a:avLst/>
            <a:gdLst/>
            <a:ahLst/>
            <a:cxnLst/>
            <a:rect l="l" t="t" r="r" b="b"/>
            <a:pathLst>
              <a:path w="3741646" h="2148824">
                <a:moveTo>
                  <a:pt x="0" y="0"/>
                </a:moveTo>
                <a:lnTo>
                  <a:pt x="3741646" y="0"/>
                </a:lnTo>
                <a:lnTo>
                  <a:pt x="3741646" y="2148824"/>
                </a:lnTo>
                <a:lnTo>
                  <a:pt x="0" y="21488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7" name="TextBox 7"/>
          <p:cNvSpPr txBox="1"/>
          <p:nvPr/>
        </p:nvSpPr>
        <p:spPr>
          <a:xfrm>
            <a:off x="6818618" y="2194458"/>
            <a:ext cx="4373269" cy="1930406"/>
          </a:xfrm>
          <a:prstGeom prst="rect">
            <a:avLst/>
          </a:prstGeom>
        </p:spPr>
        <p:txBody>
          <a:bodyPr lIns="0" tIns="0" rIns="0" bIns="0" rtlCol="0" anchor="t">
            <a:spAutoFit/>
          </a:bodyPr>
          <a:lstStyle/>
          <a:p>
            <a:pPr algn="ctr">
              <a:lnSpc>
                <a:spcPts val="3850"/>
              </a:lnSpc>
            </a:pPr>
            <a:r>
              <a:rPr lang="en-US" sz="3500">
                <a:solidFill>
                  <a:srgbClr val="8CA9AD"/>
                </a:solidFill>
                <a:latin typeface="DM Sans Bold"/>
              </a:rPr>
              <a:t>$2 TRILLION</a:t>
            </a:r>
          </a:p>
          <a:p>
            <a:pPr algn="ctr">
              <a:lnSpc>
                <a:spcPts val="3850"/>
              </a:lnSpc>
            </a:pPr>
            <a:r>
              <a:rPr lang="en-US" sz="3500">
                <a:solidFill>
                  <a:srgbClr val="8CA9AD"/>
                </a:solidFill>
                <a:latin typeface="DM Sans Bold"/>
              </a:rPr>
              <a:t>Annual</a:t>
            </a:r>
          </a:p>
          <a:p>
            <a:pPr algn="ctr">
              <a:lnSpc>
                <a:spcPts val="3850"/>
              </a:lnSpc>
            </a:pPr>
            <a:r>
              <a:rPr lang="en-US" sz="3500">
                <a:solidFill>
                  <a:srgbClr val="8CA9AD"/>
                </a:solidFill>
                <a:latin typeface="DM Sans Bold"/>
              </a:rPr>
              <a:t>Revenue</a:t>
            </a:r>
          </a:p>
          <a:p>
            <a:pPr algn="ctr">
              <a:lnSpc>
                <a:spcPts val="3850"/>
              </a:lnSpc>
            </a:pPr>
            <a:endParaRPr lang="en-US" sz="3500">
              <a:solidFill>
                <a:srgbClr val="8CA9AD"/>
              </a:solidFill>
              <a:latin typeface="DM Sans Bold"/>
            </a:endParaRPr>
          </a:p>
        </p:txBody>
      </p:sp>
      <p:sp>
        <p:nvSpPr>
          <p:cNvPr id="8" name="Freeform 8"/>
          <p:cNvSpPr/>
          <p:nvPr/>
        </p:nvSpPr>
        <p:spPr>
          <a:xfrm>
            <a:off x="11913049" y="1744553"/>
            <a:ext cx="3741646" cy="2148824"/>
          </a:xfrm>
          <a:custGeom>
            <a:avLst/>
            <a:gdLst/>
            <a:ahLst/>
            <a:cxnLst/>
            <a:rect l="l" t="t" r="r" b="b"/>
            <a:pathLst>
              <a:path w="3741646" h="2148824">
                <a:moveTo>
                  <a:pt x="0" y="0"/>
                </a:moveTo>
                <a:lnTo>
                  <a:pt x="3741646" y="0"/>
                </a:lnTo>
                <a:lnTo>
                  <a:pt x="3741646" y="2148824"/>
                </a:lnTo>
                <a:lnTo>
                  <a:pt x="0" y="21488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9" name="TextBox 9"/>
          <p:cNvSpPr txBox="1"/>
          <p:nvPr/>
        </p:nvSpPr>
        <p:spPr>
          <a:xfrm>
            <a:off x="11601462" y="2476608"/>
            <a:ext cx="4373269" cy="958856"/>
          </a:xfrm>
          <a:prstGeom prst="rect">
            <a:avLst/>
          </a:prstGeom>
        </p:spPr>
        <p:txBody>
          <a:bodyPr lIns="0" tIns="0" rIns="0" bIns="0" rtlCol="0" anchor="t">
            <a:spAutoFit/>
          </a:bodyPr>
          <a:lstStyle/>
          <a:p>
            <a:pPr algn="ctr">
              <a:lnSpc>
                <a:spcPts val="3850"/>
              </a:lnSpc>
            </a:pPr>
            <a:r>
              <a:rPr lang="en-US" sz="3500">
                <a:solidFill>
                  <a:srgbClr val="8CA9AD"/>
                </a:solidFill>
                <a:latin typeface="DM Sans Bold"/>
              </a:rPr>
              <a:t>200 MILLION</a:t>
            </a:r>
          </a:p>
          <a:p>
            <a:pPr algn="ctr">
              <a:lnSpc>
                <a:spcPts val="3850"/>
              </a:lnSpc>
            </a:pPr>
            <a:r>
              <a:rPr lang="en-US" sz="3500">
                <a:solidFill>
                  <a:srgbClr val="8CA9AD"/>
                </a:solidFill>
                <a:latin typeface="DM Sans Bold"/>
              </a:rPr>
              <a:t>Jobs</a:t>
            </a:r>
          </a:p>
        </p:txBody>
      </p:sp>
      <p:sp>
        <p:nvSpPr>
          <p:cNvPr id="10" name="TextBox 10"/>
          <p:cNvSpPr txBox="1"/>
          <p:nvPr/>
        </p:nvSpPr>
        <p:spPr>
          <a:xfrm>
            <a:off x="6711193" y="4654869"/>
            <a:ext cx="4588119" cy="2095506"/>
          </a:xfrm>
          <a:prstGeom prst="rect">
            <a:avLst/>
          </a:prstGeom>
        </p:spPr>
        <p:txBody>
          <a:bodyPr lIns="0" tIns="0" rIns="0" bIns="0" rtlCol="0" anchor="t">
            <a:spAutoFit/>
          </a:bodyPr>
          <a:lstStyle/>
          <a:p>
            <a:pPr algn="ctr">
              <a:lnSpc>
                <a:spcPts val="3300"/>
              </a:lnSpc>
            </a:pPr>
            <a:r>
              <a:rPr lang="en-US" sz="3000">
                <a:solidFill>
                  <a:srgbClr val="FFFFFF"/>
                </a:solidFill>
                <a:latin typeface="DM Sans"/>
              </a:rPr>
              <a:t>Social enterprises are generating around $ 2 trillion in revenue each year while creating positive impact. </a:t>
            </a:r>
          </a:p>
        </p:txBody>
      </p:sp>
      <p:sp>
        <p:nvSpPr>
          <p:cNvPr id="11" name="TextBox 11"/>
          <p:cNvSpPr txBox="1"/>
          <p:nvPr/>
        </p:nvSpPr>
        <p:spPr>
          <a:xfrm>
            <a:off x="11489812" y="4654869"/>
            <a:ext cx="4588119" cy="2095506"/>
          </a:xfrm>
          <a:prstGeom prst="rect">
            <a:avLst/>
          </a:prstGeom>
        </p:spPr>
        <p:txBody>
          <a:bodyPr lIns="0" tIns="0" rIns="0" bIns="0" rtlCol="0" anchor="t">
            <a:spAutoFit/>
          </a:bodyPr>
          <a:lstStyle/>
          <a:p>
            <a:pPr algn="ctr">
              <a:lnSpc>
                <a:spcPts val="3300"/>
              </a:lnSpc>
            </a:pPr>
            <a:r>
              <a:rPr lang="en-US" sz="3000">
                <a:solidFill>
                  <a:srgbClr val="FFFFFF"/>
                </a:solidFill>
                <a:latin typeface="DM Sans"/>
              </a:rPr>
              <a:t>Social enterprises are creating 200 million jobs across various sectors, from agriculture to financial services. </a:t>
            </a:r>
          </a:p>
        </p:txBody>
      </p:sp>
      <p:sp>
        <p:nvSpPr>
          <p:cNvPr id="12" name="TextBox 12"/>
          <p:cNvSpPr txBox="1"/>
          <p:nvPr/>
        </p:nvSpPr>
        <p:spPr>
          <a:xfrm>
            <a:off x="8333447" y="8163705"/>
            <a:ext cx="8697218" cy="847725"/>
          </a:xfrm>
          <a:prstGeom prst="rect">
            <a:avLst/>
          </a:prstGeom>
        </p:spPr>
        <p:txBody>
          <a:bodyPr lIns="0" tIns="0" rIns="0" bIns="0" rtlCol="0" anchor="t">
            <a:spAutoFit/>
          </a:bodyPr>
          <a:lstStyle/>
          <a:p>
            <a:pPr algn="r">
              <a:lnSpc>
                <a:spcPts val="2100"/>
              </a:lnSpc>
            </a:pPr>
            <a:r>
              <a:rPr lang="en-US" sz="1500">
                <a:solidFill>
                  <a:srgbClr val="FFFFFF"/>
                </a:solidFill>
                <a:latin typeface="Canva Sans"/>
              </a:rPr>
              <a:t>The world Economic forum</a:t>
            </a:r>
          </a:p>
          <a:p>
            <a:pPr algn="r">
              <a:lnSpc>
                <a:spcPts val="2100"/>
              </a:lnSpc>
            </a:pPr>
            <a:r>
              <a:rPr lang="en-US" sz="1500">
                <a:solidFill>
                  <a:srgbClr val="FFFFFF"/>
                </a:solidFill>
                <a:latin typeface="Canva Sans"/>
              </a:rPr>
              <a:t>The State of Social Enterprise 2024</a:t>
            </a:r>
          </a:p>
          <a:p>
            <a:pPr algn="r">
              <a:lnSpc>
                <a:spcPts val="2100"/>
              </a:lnSpc>
            </a:pPr>
            <a:r>
              <a:rPr lang="en-US" sz="1500">
                <a:solidFill>
                  <a:srgbClr val="FFFFFF"/>
                </a:solidFill>
                <a:latin typeface="Canva Sans"/>
              </a:rPr>
              <a:t>https://initiatives.weforum.org/global-alliance-for-social-entrepreneurship/state-of-the-sector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410908" y="4023040"/>
            <a:ext cx="9865760" cy="36423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Social entrepreneurship is increasingly recognized for its role in solving complex social issues that have been overlooked or inadequately addressed by other sectors. By fostering innovation and applying business principles to social problems, social entrepreneurs provide new pathways for societal improvement, offering hope and tangible benefits to communities worldwide.</a:t>
            </a:r>
          </a:p>
        </p:txBody>
      </p:sp>
      <p:sp>
        <p:nvSpPr>
          <p:cNvPr id="3" name="TextBox 3"/>
          <p:cNvSpPr txBox="1"/>
          <p:nvPr/>
        </p:nvSpPr>
        <p:spPr>
          <a:xfrm>
            <a:off x="1410908" y="966114"/>
            <a:ext cx="13697489" cy="219710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Importance of Social Entrepreneurship</a:t>
            </a:r>
          </a:p>
        </p:txBody>
      </p:sp>
      <p:grpSp>
        <p:nvGrpSpPr>
          <p:cNvPr id="4" name="Group 4"/>
          <p:cNvGrpSpPr/>
          <p:nvPr/>
        </p:nvGrpSpPr>
        <p:grpSpPr>
          <a:xfrm rot="887923">
            <a:off x="13475833" y="-8787301"/>
            <a:ext cx="13977230" cy="14342307"/>
            <a:chOff x="0" y="0"/>
            <a:chExt cx="18636307" cy="19123076"/>
          </a:xfrm>
        </p:grpSpPr>
        <p:sp>
          <p:nvSpPr>
            <p:cNvPr id="5" name="Freeform 5"/>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2"/>
              <a:stretch>
                <a:fillRect l="-11" r="-11"/>
              </a:stretch>
            </a:blipFill>
          </p:spPr>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938287"/>
            <a:ext cx="16556521" cy="736526"/>
          </a:xfrm>
          <a:prstGeom prst="rect">
            <a:avLst/>
          </a:prstGeom>
        </p:spPr>
        <p:txBody>
          <a:bodyPr lIns="0" tIns="0" rIns="0" bIns="0" rtlCol="0" anchor="t">
            <a:spAutoFit/>
          </a:bodyPr>
          <a:lstStyle/>
          <a:p>
            <a:pPr algn="l">
              <a:lnSpc>
                <a:spcPts val="6500"/>
              </a:lnSpc>
            </a:pPr>
            <a:r>
              <a:rPr lang="en-US" sz="6500">
                <a:solidFill>
                  <a:srgbClr val="194597"/>
                </a:solidFill>
                <a:latin typeface="DM Sans"/>
              </a:rPr>
              <a:t>Challenges Faced by Social Entrepreneurs</a:t>
            </a:r>
          </a:p>
        </p:txBody>
      </p:sp>
      <p:sp>
        <p:nvSpPr>
          <p:cNvPr id="4" name="TextBox 4"/>
          <p:cNvSpPr txBox="1"/>
          <p:nvPr/>
        </p:nvSpPr>
        <p:spPr>
          <a:xfrm>
            <a:off x="1177120" y="4668434"/>
            <a:ext cx="5056387"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Striking the right balance between social impact and financial sustainability can be challenging.</a:t>
            </a:r>
          </a:p>
        </p:txBody>
      </p:sp>
      <p:sp>
        <p:nvSpPr>
          <p:cNvPr id="5" name="TextBox 5"/>
          <p:cNvSpPr txBox="1"/>
          <p:nvPr/>
        </p:nvSpPr>
        <p:spPr>
          <a:xfrm>
            <a:off x="1390071" y="3043579"/>
            <a:ext cx="4630484" cy="1266034"/>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Balancing Mission and Profitability</a:t>
            </a:r>
          </a:p>
        </p:txBody>
      </p:sp>
      <p:sp>
        <p:nvSpPr>
          <p:cNvPr id="6" name="TextBox 6"/>
          <p:cNvSpPr txBox="1"/>
          <p:nvPr/>
        </p:nvSpPr>
        <p:spPr>
          <a:xfrm>
            <a:off x="7104262" y="4668434"/>
            <a:ext cx="5155389"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Securing initial and ongoing funding without compromising the social mission.</a:t>
            </a:r>
          </a:p>
        </p:txBody>
      </p:sp>
      <p:sp>
        <p:nvSpPr>
          <p:cNvPr id="7" name="TextBox 7"/>
          <p:cNvSpPr txBox="1"/>
          <p:nvPr/>
        </p:nvSpPr>
        <p:spPr>
          <a:xfrm>
            <a:off x="7056969" y="3089295"/>
            <a:ext cx="4816736" cy="646983"/>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Funding</a:t>
            </a:r>
          </a:p>
        </p:txBody>
      </p:sp>
      <p:sp>
        <p:nvSpPr>
          <p:cNvPr id="8" name="TextBox 8"/>
          <p:cNvSpPr txBox="1"/>
          <p:nvPr/>
        </p:nvSpPr>
        <p:spPr>
          <a:xfrm>
            <a:off x="12910118" y="3089295"/>
            <a:ext cx="4939310" cy="603250"/>
          </a:xfrm>
          <a:prstGeom prst="rect">
            <a:avLst/>
          </a:prstGeom>
        </p:spPr>
        <p:txBody>
          <a:bodyPr lIns="0" tIns="0" rIns="0" bIns="0" rtlCol="0" anchor="t">
            <a:spAutoFit/>
          </a:bodyPr>
          <a:lstStyle/>
          <a:p>
            <a:pPr algn="ctr">
              <a:lnSpc>
                <a:spcPts val="4550"/>
              </a:lnSpc>
            </a:pPr>
            <a:r>
              <a:rPr lang="en-US" sz="3500">
                <a:solidFill>
                  <a:srgbClr val="194597"/>
                </a:solidFill>
                <a:latin typeface="DM Sans Bold"/>
              </a:rPr>
              <a:t>Measuring Impact</a:t>
            </a:r>
          </a:p>
        </p:txBody>
      </p:sp>
      <p:sp>
        <p:nvSpPr>
          <p:cNvPr id="9" name="TextBox 9"/>
          <p:cNvSpPr txBox="1"/>
          <p:nvPr/>
        </p:nvSpPr>
        <p:spPr>
          <a:xfrm>
            <a:off x="13281593" y="4668434"/>
            <a:ext cx="4567835"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Developing effective metrics to measure social impact alongside financial performance.</a:t>
            </a:r>
          </a:p>
        </p:txBody>
      </p:sp>
      <p:sp>
        <p:nvSpPr>
          <p:cNvPr id="10" name="Freeform 10"/>
          <p:cNvSpPr/>
          <p:nvPr/>
        </p:nvSpPr>
        <p:spPr>
          <a:xfrm>
            <a:off x="14185022" y="80628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5400000">
            <a:off x="13482016" y="-2080942"/>
            <a:ext cx="5450085" cy="4161883"/>
            <a:chOff x="0" y="0"/>
            <a:chExt cx="7266780" cy="5549177"/>
          </a:xfrm>
        </p:grpSpPr>
        <p:sp>
          <p:nvSpPr>
            <p:cNvPr id="3" name="Freeform 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sp>
        <p:nvSpPr>
          <p:cNvPr id="4" name="Freeform 4"/>
          <p:cNvSpPr/>
          <p:nvPr/>
        </p:nvSpPr>
        <p:spPr>
          <a:xfrm>
            <a:off x="1028700" y="811709"/>
            <a:ext cx="16230600" cy="9160148"/>
          </a:xfrm>
          <a:custGeom>
            <a:avLst/>
            <a:gdLst/>
            <a:ahLst/>
            <a:cxnLst/>
            <a:rect l="l" t="t" r="r" b="b"/>
            <a:pathLst>
              <a:path w="16230600" h="9160148">
                <a:moveTo>
                  <a:pt x="0" y="0"/>
                </a:moveTo>
                <a:lnTo>
                  <a:pt x="16230600" y="0"/>
                </a:lnTo>
                <a:lnTo>
                  <a:pt x="16230600" y="9160148"/>
                </a:lnTo>
                <a:lnTo>
                  <a:pt x="0" y="91601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TextBox 5"/>
          <p:cNvSpPr txBox="1"/>
          <p:nvPr/>
        </p:nvSpPr>
        <p:spPr>
          <a:xfrm>
            <a:off x="2006565" y="1376101"/>
            <a:ext cx="14274871" cy="753110"/>
          </a:xfrm>
          <a:prstGeom prst="rect">
            <a:avLst/>
          </a:prstGeom>
        </p:spPr>
        <p:txBody>
          <a:bodyPr lIns="0" tIns="0" rIns="0" bIns="0" rtlCol="0" anchor="t">
            <a:spAutoFit/>
          </a:bodyPr>
          <a:lstStyle/>
          <a:p>
            <a:pPr algn="ctr">
              <a:lnSpc>
                <a:spcPts val="5830"/>
              </a:lnSpc>
            </a:pPr>
            <a:r>
              <a:rPr lang="en-US" sz="5299">
                <a:solidFill>
                  <a:srgbClr val="FFFFFF"/>
                </a:solidFill>
                <a:latin typeface="DM Sans Bold"/>
              </a:rPr>
              <a:t>FIELDS OF SOCIAL ENTREPRENEURSHIP</a:t>
            </a:r>
          </a:p>
        </p:txBody>
      </p:sp>
      <p:sp>
        <p:nvSpPr>
          <p:cNvPr id="6" name="TextBox 6"/>
          <p:cNvSpPr txBox="1"/>
          <p:nvPr/>
        </p:nvSpPr>
        <p:spPr>
          <a:xfrm>
            <a:off x="2357135" y="7644834"/>
            <a:ext cx="4373269" cy="473081"/>
          </a:xfrm>
          <a:prstGeom prst="rect">
            <a:avLst/>
          </a:prstGeom>
        </p:spPr>
        <p:txBody>
          <a:bodyPr lIns="0" tIns="0" rIns="0" bIns="0" rtlCol="0" anchor="t">
            <a:spAutoFit/>
          </a:bodyPr>
          <a:lstStyle/>
          <a:p>
            <a:pPr algn="ctr">
              <a:lnSpc>
                <a:spcPts val="3850"/>
              </a:lnSpc>
            </a:pPr>
            <a:r>
              <a:rPr lang="en-US" sz="3500">
                <a:solidFill>
                  <a:srgbClr val="8CA9AD"/>
                </a:solidFill>
                <a:latin typeface="DM Sans Bold"/>
              </a:rPr>
              <a:t>BASIC</a:t>
            </a:r>
          </a:p>
        </p:txBody>
      </p:sp>
      <p:grpSp>
        <p:nvGrpSpPr>
          <p:cNvPr id="7" name="Group 7"/>
          <p:cNvGrpSpPr/>
          <p:nvPr/>
        </p:nvGrpSpPr>
        <p:grpSpPr>
          <a:xfrm>
            <a:off x="-4744879" y="9258300"/>
            <a:ext cx="9489757" cy="10287000"/>
            <a:chOff x="0" y="0"/>
            <a:chExt cx="12653009" cy="13716000"/>
          </a:xfrm>
        </p:grpSpPr>
        <p:sp>
          <p:nvSpPr>
            <p:cNvPr id="8" name="Freeform 8"/>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5"/>
              <a:stretch>
                <a:fillRect l="-737" r="-737"/>
              </a:stretch>
            </a:blipFill>
          </p:spPr>
        </p:sp>
      </p:grpSp>
      <p:sp>
        <p:nvSpPr>
          <p:cNvPr id="9" name="TextBox 9"/>
          <p:cNvSpPr txBox="1"/>
          <p:nvPr/>
        </p:nvSpPr>
        <p:spPr>
          <a:xfrm>
            <a:off x="2070754" y="2252462"/>
            <a:ext cx="14146492" cy="1463046"/>
          </a:xfrm>
          <a:prstGeom prst="rect">
            <a:avLst/>
          </a:prstGeom>
        </p:spPr>
        <p:txBody>
          <a:bodyPr lIns="0" tIns="0" rIns="0" bIns="0" rtlCol="0" anchor="t">
            <a:spAutoFit/>
          </a:bodyPr>
          <a:lstStyle/>
          <a:p>
            <a:pPr algn="just">
              <a:lnSpc>
                <a:spcPts val="2970"/>
              </a:lnSpc>
            </a:pPr>
            <a:r>
              <a:rPr lang="en-US" sz="2700">
                <a:solidFill>
                  <a:srgbClr val="FFFFFF"/>
                </a:solidFill>
                <a:latin typeface="DM Sans"/>
              </a:rPr>
              <a:t>Social entrepreneurship spans a wide range of fields, reflecting the diverse and complex nature of social challenges across the globe. Entrepreneurs in this sector apply innovative solutions to problems in various domains, aiming for a significant positive impact. Here are some of the key fields where social entrepreneurship is making strides:</a:t>
            </a:r>
          </a:p>
        </p:txBody>
      </p:sp>
      <p:grpSp>
        <p:nvGrpSpPr>
          <p:cNvPr id="10" name="Group 10"/>
          <p:cNvGrpSpPr/>
          <p:nvPr/>
        </p:nvGrpSpPr>
        <p:grpSpPr>
          <a:xfrm>
            <a:off x="2305900" y="3810758"/>
            <a:ext cx="13676199" cy="5582903"/>
            <a:chOff x="0" y="0"/>
            <a:chExt cx="18234932" cy="7443870"/>
          </a:xfrm>
        </p:grpSpPr>
        <p:sp>
          <p:nvSpPr>
            <p:cNvPr id="11" name="Freeform 11"/>
            <p:cNvSpPr/>
            <p:nvPr/>
          </p:nvSpPr>
          <p:spPr>
            <a:xfrm>
              <a:off x="0" y="0"/>
              <a:ext cx="5714244" cy="2253461"/>
            </a:xfrm>
            <a:custGeom>
              <a:avLst/>
              <a:gdLst/>
              <a:ahLst/>
              <a:cxnLst/>
              <a:rect l="l" t="t" r="r" b="b"/>
              <a:pathLst>
                <a:path w="5714244" h="2253461">
                  <a:moveTo>
                    <a:pt x="0" y="0"/>
                  </a:moveTo>
                  <a:lnTo>
                    <a:pt x="5714244" y="0"/>
                  </a:lnTo>
                  <a:lnTo>
                    <a:pt x="5714244" y="2253461"/>
                  </a:lnTo>
                  <a:lnTo>
                    <a:pt x="0" y="225346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2" name="TextBox 12"/>
            <p:cNvSpPr txBox="1"/>
            <p:nvPr/>
          </p:nvSpPr>
          <p:spPr>
            <a:xfrm>
              <a:off x="361556" y="1045857"/>
              <a:ext cx="4991132" cy="5650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EDUCATION</a:t>
              </a:r>
            </a:p>
          </p:txBody>
        </p:sp>
        <p:sp>
          <p:nvSpPr>
            <p:cNvPr id="13" name="Freeform 13"/>
            <p:cNvSpPr/>
            <p:nvPr/>
          </p:nvSpPr>
          <p:spPr>
            <a:xfrm>
              <a:off x="6260344" y="34767"/>
              <a:ext cx="5714244" cy="2253461"/>
            </a:xfrm>
            <a:custGeom>
              <a:avLst/>
              <a:gdLst/>
              <a:ahLst/>
              <a:cxnLst/>
              <a:rect l="l" t="t" r="r" b="b"/>
              <a:pathLst>
                <a:path w="5714244" h="2253461">
                  <a:moveTo>
                    <a:pt x="0" y="0"/>
                  </a:moveTo>
                  <a:lnTo>
                    <a:pt x="5714244" y="0"/>
                  </a:lnTo>
                  <a:lnTo>
                    <a:pt x="5714244" y="2253460"/>
                  </a:lnTo>
                  <a:lnTo>
                    <a:pt x="0" y="225346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4" name="TextBox 14"/>
            <p:cNvSpPr txBox="1"/>
            <p:nvPr/>
          </p:nvSpPr>
          <p:spPr>
            <a:xfrm>
              <a:off x="6621900" y="1045857"/>
              <a:ext cx="4991132" cy="5650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HEALTHCARE</a:t>
              </a:r>
            </a:p>
          </p:txBody>
        </p:sp>
        <p:sp>
          <p:nvSpPr>
            <p:cNvPr id="15" name="Freeform 15"/>
            <p:cNvSpPr/>
            <p:nvPr/>
          </p:nvSpPr>
          <p:spPr>
            <a:xfrm>
              <a:off x="12520688" y="73889"/>
              <a:ext cx="5714244" cy="2253461"/>
            </a:xfrm>
            <a:custGeom>
              <a:avLst/>
              <a:gdLst/>
              <a:ahLst/>
              <a:cxnLst/>
              <a:rect l="l" t="t" r="r" b="b"/>
              <a:pathLst>
                <a:path w="5714244" h="2253461">
                  <a:moveTo>
                    <a:pt x="0" y="0"/>
                  </a:moveTo>
                  <a:lnTo>
                    <a:pt x="5714244" y="0"/>
                  </a:lnTo>
                  <a:lnTo>
                    <a:pt x="5714244" y="2253460"/>
                  </a:lnTo>
                  <a:lnTo>
                    <a:pt x="0" y="225346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6" name="TextBox 16"/>
            <p:cNvSpPr txBox="1"/>
            <p:nvPr/>
          </p:nvSpPr>
          <p:spPr>
            <a:xfrm>
              <a:off x="12889440" y="840396"/>
              <a:ext cx="4991132" cy="11237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ENVIRONMENTAL SUSTAINABILITY</a:t>
              </a:r>
            </a:p>
          </p:txBody>
        </p:sp>
        <p:sp>
          <p:nvSpPr>
            <p:cNvPr id="17" name="Freeform 17"/>
            <p:cNvSpPr/>
            <p:nvPr/>
          </p:nvSpPr>
          <p:spPr>
            <a:xfrm>
              <a:off x="0" y="2558261"/>
              <a:ext cx="5714244" cy="2253461"/>
            </a:xfrm>
            <a:custGeom>
              <a:avLst/>
              <a:gdLst/>
              <a:ahLst/>
              <a:cxnLst/>
              <a:rect l="l" t="t" r="r" b="b"/>
              <a:pathLst>
                <a:path w="5714244" h="2253461">
                  <a:moveTo>
                    <a:pt x="0" y="0"/>
                  </a:moveTo>
                  <a:lnTo>
                    <a:pt x="5714244" y="0"/>
                  </a:lnTo>
                  <a:lnTo>
                    <a:pt x="5714244" y="2253460"/>
                  </a:lnTo>
                  <a:lnTo>
                    <a:pt x="0" y="225346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8" name="TextBox 18"/>
            <p:cNvSpPr txBox="1"/>
            <p:nvPr/>
          </p:nvSpPr>
          <p:spPr>
            <a:xfrm>
              <a:off x="369585" y="3250334"/>
              <a:ext cx="4991132" cy="11237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SOCIAL JUSTICE AND HUMAN RIGHTS</a:t>
              </a:r>
            </a:p>
          </p:txBody>
        </p:sp>
        <p:sp>
          <p:nvSpPr>
            <p:cNvPr id="19" name="Freeform 19"/>
            <p:cNvSpPr/>
            <p:nvPr/>
          </p:nvSpPr>
          <p:spPr>
            <a:xfrm>
              <a:off x="6260344" y="2593027"/>
              <a:ext cx="5714244" cy="2253461"/>
            </a:xfrm>
            <a:custGeom>
              <a:avLst/>
              <a:gdLst/>
              <a:ahLst/>
              <a:cxnLst/>
              <a:rect l="l" t="t" r="r" b="b"/>
              <a:pathLst>
                <a:path w="5714244" h="2253461">
                  <a:moveTo>
                    <a:pt x="0" y="0"/>
                  </a:moveTo>
                  <a:lnTo>
                    <a:pt x="5714244" y="0"/>
                  </a:lnTo>
                  <a:lnTo>
                    <a:pt x="5714244" y="2253461"/>
                  </a:lnTo>
                  <a:lnTo>
                    <a:pt x="0" y="225346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0" name="TextBox 20"/>
            <p:cNvSpPr txBox="1"/>
            <p:nvPr/>
          </p:nvSpPr>
          <p:spPr>
            <a:xfrm>
              <a:off x="6620863" y="3324767"/>
              <a:ext cx="4991132" cy="11237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FOOD SECURITY AND NUTRITION</a:t>
              </a:r>
            </a:p>
          </p:txBody>
        </p:sp>
        <p:sp>
          <p:nvSpPr>
            <p:cNvPr id="21" name="Freeform 21"/>
            <p:cNvSpPr/>
            <p:nvPr/>
          </p:nvSpPr>
          <p:spPr>
            <a:xfrm>
              <a:off x="12520688" y="2632149"/>
              <a:ext cx="5714244" cy="2253461"/>
            </a:xfrm>
            <a:custGeom>
              <a:avLst/>
              <a:gdLst/>
              <a:ahLst/>
              <a:cxnLst/>
              <a:rect l="l" t="t" r="r" b="b"/>
              <a:pathLst>
                <a:path w="5714244" h="2253461">
                  <a:moveTo>
                    <a:pt x="0" y="0"/>
                  </a:moveTo>
                  <a:lnTo>
                    <a:pt x="5714244" y="0"/>
                  </a:lnTo>
                  <a:lnTo>
                    <a:pt x="5714244" y="2253461"/>
                  </a:lnTo>
                  <a:lnTo>
                    <a:pt x="0" y="225346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2" name="TextBox 22"/>
            <p:cNvSpPr txBox="1"/>
            <p:nvPr/>
          </p:nvSpPr>
          <p:spPr>
            <a:xfrm>
              <a:off x="12875047" y="3643240"/>
              <a:ext cx="4991132" cy="5650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SOCIAL INCLUSION</a:t>
              </a:r>
            </a:p>
          </p:txBody>
        </p:sp>
        <p:sp>
          <p:nvSpPr>
            <p:cNvPr id="23" name="Freeform 23"/>
            <p:cNvSpPr/>
            <p:nvPr/>
          </p:nvSpPr>
          <p:spPr>
            <a:xfrm>
              <a:off x="0" y="5116521"/>
              <a:ext cx="5714244" cy="2253461"/>
            </a:xfrm>
            <a:custGeom>
              <a:avLst/>
              <a:gdLst/>
              <a:ahLst/>
              <a:cxnLst/>
              <a:rect l="l" t="t" r="r" b="b"/>
              <a:pathLst>
                <a:path w="5714244" h="2253461">
                  <a:moveTo>
                    <a:pt x="0" y="0"/>
                  </a:moveTo>
                  <a:lnTo>
                    <a:pt x="5714244" y="0"/>
                  </a:lnTo>
                  <a:lnTo>
                    <a:pt x="5714244" y="2253461"/>
                  </a:lnTo>
                  <a:lnTo>
                    <a:pt x="0" y="225346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4" name="TextBox 24"/>
            <p:cNvSpPr txBox="1"/>
            <p:nvPr/>
          </p:nvSpPr>
          <p:spPr>
            <a:xfrm>
              <a:off x="361556" y="5848261"/>
              <a:ext cx="4991132" cy="11237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TECHNOLOGY FOR SOCIAL GOOD</a:t>
              </a:r>
            </a:p>
          </p:txBody>
        </p:sp>
        <p:sp>
          <p:nvSpPr>
            <p:cNvPr id="25" name="Freeform 25"/>
            <p:cNvSpPr/>
            <p:nvPr/>
          </p:nvSpPr>
          <p:spPr>
            <a:xfrm>
              <a:off x="6260344" y="5151288"/>
              <a:ext cx="5714244" cy="2253461"/>
            </a:xfrm>
            <a:custGeom>
              <a:avLst/>
              <a:gdLst/>
              <a:ahLst/>
              <a:cxnLst/>
              <a:rect l="l" t="t" r="r" b="b"/>
              <a:pathLst>
                <a:path w="5714244" h="2253461">
                  <a:moveTo>
                    <a:pt x="0" y="0"/>
                  </a:moveTo>
                  <a:lnTo>
                    <a:pt x="5714244" y="0"/>
                  </a:lnTo>
                  <a:lnTo>
                    <a:pt x="5714244" y="2253460"/>
                  </a:lnTo>
                  <a:lnTo>
                    <a:pt x="0" y="225346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6" name="TextBox 26"/>
            <p:cNvSpPr txBox="1"/>
            <p:nvPr/>
          </p:nvSpPr>
          <p:spPr>
            <a:xfrm>
              <a:off x="6621899" y="6187710"/>
              <a:ext cx="4991132" cy="5650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ARTS AND CULTURE</a:t>
              </a:r>
            </a:p>
          </p:txBody>
        </p:sp>
        <p:sp>
          <p:nvSpPr>
            <p:cNvPr id="27" name="Freeform 27"/>
            <p:cNvSpPr/>
            <p:nvPr/>
          </p:nvSpPr>
          <p:spPr>
            <a:xfrm>
              <a:off x="12520688" y="5190410"/>
              <a:ext cx="5714244" cy="2253461"/>
            </a:xfrm>
            <a:custGeom>
              <a:avLst/>
              <a:gdLst/>
              <a:ahLst/>
              <a:cxnLst/>
              <a:rect l="l" t="t" r="r" b="b"/>
              <a:pathLst>
                <a:path w="5714244" h="2253461">
                  <a:moveTo>
                    <a:pt x="0" y="0"/>
                  </a:moveTo>
                  <a:lnTo>
                    <a:pt x="5714244" y="0"/>
                  </a:lnTo>
                  <a:lnTo>
                    <a:pt x="5714244" y="2253460"/>
                  </a:lnTo>
                  <a:lnTo>
                    <a:pt x="0" y="225346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8" name="TextBox 28"/>
            <p:cNvSpPr txBox="1"/>
            <p:nvPr/>
          </p:nvSpPr>
          <p:spPr>
            <a:xfrm>
              <a:off x="12882243" y="5816214"/>
              <a:ext cx="4991132" cy="1123751"/>
            </a:xfrm>
            <a:prstGeom prst="rect">
              <a:avLst/>
            </a:prstGeom>
          </p:spPr>
          <p:txBody>
            <a:bodyPr lIns="0" tIns="0" rIns="0" bIns="0" rtlCol="0" anchor="t">
              <a:spAutoFit/>
            </a:bodyPr>
            <a:lstStyle/>
            <a:p>
              <a:pPr algn="ctr">
                <a:lnSpc>
                  <a:spcPts val="3300"/>
                </a:lnSpc>
              </a:pPr>
              <a:r>
                <a:rPr lang="en-US" sz="3000">
                  <a:solidFill>
                    <a:srgbClr val="8CA9AD"/>
                  </a:solidFill>
                  <a:latin typeface="DM Sans"/>
                </a:rPr>
                <a:t>ECONOMIC DEVELOPMENT</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3" name="Group 3"/>
          <p:cNvGrpSpPr/>
          <p:nvPr/>
        </p:nvGrpSpPr>
        <p:grpSpPr>
          <a:xfrm>
            <a:off x="14703735" y="0"/>
            <a:ext cx="3679306" cy="1753284"/>
            <a:chOff x="0" y="0"/>
            <a:chExt cx="4905741" cy="2337712"/>
          </a:xfrm>
        </p:grpSpPr>
        <p:sp>
          <p:nvSpPr>
            <p:cNvPr id="4" name="Freeform 4"/>
            <p:cNvSpPr/>
            <p:nvPr/>
          </p:nvSpPr>
          <p:spPr>
            <a:xfrm>
              <a:off x="0" y="0"/>
              <a:ext cx="4905756" cy="2337689"/>
            </a:xfrm>
            <a:custGeom>
              <a:avLst/>
              <a:gdLst/>
              <a:ahLst/>
              <a:cxnLst/>
              <a:rect l="l" t="t" r="r" b="b"/>
              <a:pathLst>
                <a:path w="4905756" h="2337689">
                  <a:moveTo>
                    <a:pt x="0" y="0"/>
                  </a:moveTo>
                  <a:lnTo>
                    <a:pt x="4905756" y="0"/>
                  </a:lnTo>
                  <a:lnTo>
                    <a:pt x="4905756" y="2337689"/>
                  </a:lnTo>
                  <a:lnTo>
                    <a:pt x="0" y="2337689"/>
                  </a:lnTo>
                  <a:lnTo>
                    <a:pt x="0" y="0"/>
                  </a:lnTo>
                  <a:close/>
                </a:path>
              </a:pathLst>
            </a:custGeom>
            <a:blipFill>
              <a:blip r:embed="rId4"/>
              <a:stretch>
                <a:fillRect/>
              </a:stretch>
            </a:blipFill>
          </p:spPr>
        </p:sp>
      </p:grpSp>
      <p:sp>
        <p:nvSpPr>
          <p:cNvPr id="5" name="TextBox 5"/>
          <p:cNvSpPr txBox="1"/>
          <p:nvPr/>
        </p:nvSpPr>
        <p:spPr>
          <a:xfrm>
            <a:off x="1821081" y="4152903"/>
            <a:ext cx="12363941" cy="949711"/>
          </a:xfrm>
          <a:prstGeom prst="rect">
            <a:avLst/>
          </a:prstGeom>
        </p:spPr>
        <p:txBody>
          <a:bodyPr lIns="0" tIns="0" rIns="0" bIns="0" rtlCol="0" anchor="t">
            <a:spAutoFit/>
          </a:bodyPr>
          <a:lstStyle/>
          <a:p>
            <a:pPr algn="l">
              <a:lnSpc>
                <a:spcPts val="5026"/>
              </a:lnSpc>
            </a:pPr>
            <a:r>
              <a:rPr lang="en-US" sz="5025">
                <a:solidFill>
                  <a:srgbClr val="FFFFFF"/>
                </a:solidFill>
                <a:latin typeface="DM Sans Bold"/>
              </a:rPr>
              <a:t>Introduction to Conventional Enterprise</a:t>
            </a:r>
          </a:p>
          <a:p>
            <a:pPr algn="l">
              <a:lnSpc>
                <a:spcPts val="3026"/>
              </a:lnSpc>
            </a:pPr>
            <a:endParaRPr lang="en-US" sz="5025">
              <a:solidFill>
                <a:srgbClr val="FFFFFF"/>
              </a:solidFill>
              <a:latin typeface="DM Sans Bold"/>
            </a:endParaRPr>
          </a:p>
        </p:txBody>
      </p:sp>
      <p:sp>
        <p:nvSpPr>
          <p:cNvPr id="6" name="Freeform 6"/>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7" name="Freeform 7"/>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104900"/>
            <a:ext cx="7219342" cy="8548940"/>
          </a:xfrm>
          <a:prstGeom prst="rect">
            <a:avLst/>
          </a:prstGeom>
        </p:spPr>
        <p:txBody>
          <a:bodyPr lIns="0" tIns="0" rIns="0" bIns="0" rtlCol="0" anchor="t">
            <a:spAutoFit/>
          </a:bodyPr>
          <a:lstStyle/>
          <a:p>
            <a:pPr algn="l">
              <a:lnSpc>
                <a:spcPts val="4559"/>
              </a:lnSpc>
            </a:pPr>
            <a:r>
              <a:rPr lang="en-US" sz="4144">
                <a:solidFill>
                  <a:srgbClr val="737373"/>
                </a:solidFill>
                <a:latin typeface="DM Sans"/>
              </a:rPr>
              <a:t>A </a:t>
            </a:r>
            <a:r>
              <a:rPr lang="en-US" sz="4144">
                <a:solidFill>
                  <a:srgbClr val="737373"/>
                </a:solidFill>
                <a:latin typeface="DM Sans Bold"/>
              </a:rPr>
              <a:t>traditional business</a:t>
            </a:r>
            <a:r>
              <a:rPr lang="en-US" sz="4144">
                <a:solidFill>
                  <a:srgbClr val="737373"/>
                </a:solidFill>
                <a:latin typeface="DM Sans"/>
              </a:rPr>
              <a:t> model refers to the way in which a company uses its resources and people to deliver products and services to customers and generate revenue. Traditional business models focus on the interaction between the company, its customers, and its products, and often involve strategies for advertising and promoting products to a broad audience.*</a:t>
            </a:r>
          </a:p>
        </p:txBody>
      </p:sp>
      <p:grpSp>
        <p:nvGrpSpPr>
          <p:cNvPr id="3" name="Group 3"/>
          <p:cNvGrpSpPr/>
          <p:nvPr/>
        </p:nvGrpSpPr>
        <p:grpSpPr>
          <a:xfrm rot="5400000">
            <a:off x="13482016" y="-2080942"/>
            <a:ext cx="5450085" cy="4161883"/>
            <a:chOff x="0" y="0"/>
            <a:chExt cx="7266780" cy="5549177"/>
          </a:xfrm>
        </p:grpSpPr>
        <p:sp>
          <p:nvSpPr>
            <p:cNvPr id="4" name="Freeform 4"/>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grpSp>
        <p:nvGrpSpPr>
          <p:cNvPr id="5" name="Group 5"/>
          <p:cNvGrpSpPr/>
          <p:nvPr/>
        </p:nvGrpSpPr>
        <p:grpSpPr>
          <a:xfrm>
            <a:off x="9029700" y="1028700"/>
            <a:ext cx="8229600" cy="8229600"/>
            <a:chOff x="0" y="0"/>
            <a:chExt cx="10972800" cy="10972800"/>
          </a:xfrm>
        </p:grpSpPr>
        <p:sp>
          <p:nvSpPr>
            <p:cNvPr id="6" name="Freeform 6"/>
            <p:cNvSpPr/>
            <p:nvPr/>
          </p:nvSpPr>
          <p:spPr>
            <a:xfrm>
              <a:off x="0" y="0"/>
              <a:ext cx="10972800" cy="10972800"/>
            </a:xfrm>
            <a:custGeom>
              <a:avLst/>
              <a:gdLst/>
              <a:ahLst/>
              <a:cxnLst/>
              <a:rect l="l" t="t" r="r" b="b"/>
              <a:pathLst>
                <a:path w="10972800" h="10972800">
                  <a:moveTo>
                    <a:pt x="0" y="0"/>
                  </a:moveTo>
                  <a:lnTo>
                    <a:pt x="10972800" y="0"/>
                  </a:lnTo>
                  <a:lnTo>
                    <a:pt x="10972800" y="10972800"/>
                  </a:lnTo>
                  <a:lnTo>
                    <a:pt x="0" y="10972800"/>
                  </a:lnTo>
                  <a:lnTo>
                    <a:pt x="0" y="0"/>
                  </a:lnTo>
                  <a:close/>
                </a:path>
              </a:pathLst>
            </a:custGeom>
            <a:blipFill>
              <a:blip r:embed="rId3"/>
              <a:stretch>
                <a:fillRect l="-25141" r="-25141"/>
              </a:stretch>
            </a:blipFill>
          </p:spPr>
        </p:sp>
      </p:grpSp>
      <p:sp>
        <p:nvSpPr>
          <p:cNvPr id="7" name="TextBox 7"/>
          <p:cNvSpPr txBox="1"/>
          <p:nvPr/>
        </p:nvSpPr>
        <p:spPr>
          <a:xfrm>
            <a:off x="8228521" y="9563635"/>
            <a:ext cx="9353624" cy="380291"/>
          </a:xfrm>
          <a:prstGeom prst="rect">
            <a:avLst/>
          </a:prstGeom>
        </p:spPr>
        <p:txBody>
          <a:bodyPr lIns="0" tIns="0" rIns="0" bIns="0" rtlCol="0" anchor="t">
            <a:spAutoFit/>
          </a:bodyPr>
          <a:lstStyle/>
          <a:p>
            <a:pPr algn="ctr">
              <a:lnSpc>
                <a:spcPts val="2659"/>
              </a:lnSpc>
            </a:pPr>
            <a:r>
              <a:rPr lang="en-US" sz="1899" u="sng">
                <a:solidFill>
                  <a:srgbClr val="0000FF"/>
                </a:solidFill>
                <a:latin typeface="Canva Sans"/>
                <a:hlinkClick r:id="rId4" tooltip="https://typeset.io/questions/what-is-a-traditional-business-model-352tep08km"/>
              </a:rPr>
              <a:t>*https://typeset.io/questions/what-is-a-traditional-business-model-352tep08km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938287"/>
            <a:ext cx="16556521" cy="736526"/>
          </a:xfrm>
          <a:prstGeom prst="rect">
            <a:avLst/>
          </a:prstGeom>
        </p:spPr>
        <p:txBody>
          <a:bodyPr lIns="0" tIns="0" rIns="0" bIns="0" rtlCol="0" anchor="t">
            <a:spAutoFit/>
          </a:bodyPr>
          <a:lstStyle/>
          <a:p>
            <a:pPr algn="l">
              <a:lnSpc>
                <a:spcPts val="6500"/>
              </a:lnSpc>
            </a:pPr>
            <a:r>
              <a:rPr lang="en-US" sz="6500">
                <a:solidFill>
                  <a:srgbClr val="194597"/>
                </a:solidFill>
                <a:latin typeface="DM Sans"/>
              </a:rPr>
              <a:t>Conventional Enterprise</a:t>
            </a:r>
          </a:p>
        </p:txBody>
      </p:sp>
      <p:sp>
        <p:nvSpPr>
          <p:cNvPr id="4" name="TextBox 4"/>
          <p:cNvSpPr txBox="1"/>
          <p:nvPr/>
        </p:nvSpPr>
        <p:spPr>
          <a:xfrm>
            <a:off x="1028700" y="2874534"/>
            <a:ext cx="5056387" cy="2764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The foremost objective is to achieve financial gain, with success measured through metrics such as revenue, profit margins, and return on investment.</a:t>
            </a:r>
          </a:p>
        </p:txBody>
      </p:sp>
      <p:sp>
        <p:nvSpPr>
          <p:cNvPr id="5" name="TextBox 5"/>
          <p:cNvSpPr txBox="1"/>
          <p:nvPr/>
        </p:nvSpPr>
        <p:spPr>
          <a:xfrm>
            <a:off x="1241651" y="2214776"/>
            <a:ext cx="4630484" cy="646983"/>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Profit Orientation</a:t>
            </a:r>
          </a:p>
        </p:txBody>
      </p:sp>
      <p:sp>
        <p:nvSpPr>
          <p:cNvPr id="6" name="TextBox 6"/>
          <p:cNvSpPr txBox="1"/>
          <p:nvPr/>
        </p:nvSpPr>
        <p:spPr>
          <a:xfrm>
            <a:off x="6938567" y="2850400"/>
            <a:ext cx="5155389"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These businesses engage in competitive markets, striving to offer goods or services that meet consumer demand while outperforming competitors.</a:t>
            </a:r>
          </a:p>
        </p:txBody>
      </p:sp>
      <p:sp>
        <p:nvSpPr>
          <p:cNvPr id="7" name="TextBox 7"/>
          <p:cNvSpPr txBox="1"/>
          <p:nvPr/>
        </p:nvSpPr>
        <p:spPr>
          <a:xfrm>
            <a:off x="7107893" y="2260493"/>
            <a:ext cx="4816736" cy="646983"/>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Market Participation</a:t>
            </a:r>
          </a:p>
        </p:txBody>
      </p:sp>
      <p:sp>
        <p:nvSpPr>
          <p:cNvPr id="8" name="TextBox 8"/>
          <p:cNvSpPr txBox="1"/>
          <p:nvPr/>
        </p:nvSpPr>
        <p:spPr>
          <a:xfrm>
            <a:off x="12761698" y="2260493"/>
            <a:ext cx="4939310" cy="603250"/>
          </a:xfrm>
          <a:prstGeom prst="rect">
            <a:avLst/>
          </a:prstGeom>
        </p:spPr>
        <p:txBody>
          <a:bodyPr lIns="0" tIns="0" rIns="0" bIns="0" rtlCol="0" anchor="t">
            <a:spAutoFit/>
          </a:bodyPr>
          <a:lstStyle/>
          <a:p>
            <a:pPr algn="ctr">
              <a:lnSpc>
                <a:spcPts val="4550"/>
              </a:lnSpc>
            </a:pPr>
            <a:r>
              <a:rPr lang="en-US" sz="3500">
                <a:solidFill>
                  <a:srgbClr val="194597"/>
                </a:solidFill>
                <a:latin typeface="DM Sans Bold"/>
              </a:rPr>
              <a:t>Operational Efficiency</a:t>
            </a:r>
          </a:p>
        </p:txBody>
      </p:sp>
      <p:sp>
        <p:nvSpPr>
          <p:cNvPr id="9" name="TextBox 9"/>
          <p:cNvSpPr txBox="1"/>
          <p:nvPr/>
        </p:nvSpPr>
        <p:spPr>
          <a:xfrm>
            <a:off x="12947436" y="2874534"/>
            <a:ext cx="4567835"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Efforts are made to streamline operations, reduce costs, and enhance productivity to maximize profitability.</a:t>
            </a:r>
          </a:p>
        </p:txBody>
      </p:sp>
      <p:sp>
        <p:nvSpPr>
          <p:cNvPr id="10" name="TextBox 10"/>
          <p:cNvSpPr txBox="1"/>
          <p:nvPr/>
        </p:nvSpPr>
        <p:spPr>
          <a:xfrm>
            <a:off x="1028700" y="7032146"/>
            <a:ext cx="5056387"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Conventional enterprises attract investment based on their potential to generate financial returns for investors and shareholders.</a:t>
            </a:r>
          </a:p>
        </p:txBody>
      </p:sp>
      <p:sp>
        <p:nvSpPr>
          <p:cNvPr id="11" name="TextBox 11"/>
          <p:cNvSpPr txBox="1"/>
          <p:nvPr/>
        </p:nvSpPr>
        <p:spPr>
          <a:xfrm>
            <a:off x="953954" y="5790004"/>
            <a:ext cx="5131133" cy="1266034"/>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Financial Investment</a:t>
            </a:r>
          </a:p>
          <a:p>
            <a:pPr algn="ctr">
              <a:lnSpc>
                <a:spcPts val="4939"/>
              </a:lnSpc>
            </a:pPr>
            <a:r>
              <a:rPr lang="en-US" sz="3800">
                <a:solidFill>
                  <a:srgbClr val="194597"/>
                </a:solidFill>
                <a:latin typeface="DM Sans Bold"/>
              </a:rPr>
              <a:t>and Returns</a:t>
            </a:r>
          </a:p>
        </p:txBody>
      </p:sp>
      <p:sp>
        <p:nvSpPr>
          <p:cNvPr id="12" name="TextBox 12"/>
          <p:cNvSpPr txBox="1"/>
          <p:nvPr/>
        </p:nvSpPr>
        <p:spPr>
          <a:xfrm>
            <a:off x="7037569" y="6981157"/>
            <a:ext cx="5056387"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They operate within legal frameworks that define their structure, responsibilities, and the protection of investor and owner interests.</a:t>
            </a:r>
          </a:p>
        </p:txBody>
      </p:sp>
      <p:sp>
        <p:nvSpPr>
          <p:cNvPr id="13" name="TextBox 13"/>
          <p:cNvSpPr txBox="1"/>
          <p:nvPr/>
        </p:nvSpPr>
        <p:spPr>
          <a:xfrm>
            <a:off x="6962823" y="5739015"/>
            <a:ext cx="5919450" cy="1266034"/>
          </a:xfrm>
          <a:prstGeom prst="rect">
            <a:avLst/>
          </a:prstGeom>
        </p:spPr>
        <p:txBody>
          <a:bodyPr lIns="0" tIns="0" rIns="0" bIns="0" rtlCol="0" anchor="t">
            <a:spAutoFit/>
          </a:bodyPr>
          <a:lstStyle/>
          <a:p>
            <a:pPr algn="ctr">
              <a:lnSpc>
                <a:spcPts val="4939"/>
              </a:lnSpc>
            </a:pPr>
            <a:r>
              <a:rPr lang="en-US" sz="3800">
                <a:solidFill>
                  <a:srgbClr val="194597"/>
                </a:solidFill>
                <a:latin typeface="DM Sans Bold"/>
              </a:rPr>
              <a:t>Legal and Organizational Structure</a:t>
            </a:r>
          </a:p>
        </p:txBody>
      </p:sp>
      <p:sp>
        <p:nvSpPr>
          <p:cNvPr id="14" name="Freeform 14"/>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715037" y="4457655"/>
            <a:ext cx="12363941" cy="3479800"/>
          </a:xfrm>
          <a:prstGeom prst="rect">
            <a:avLst/>
          </a:prstGeom>
        </p:spPr>
        <p:txBody>
          <a:bodyPr lIns="0" tIns="0" rIns="0" bIns="0" rtlCol="0" anchor="t">
            <a:spAutoFit/>
          </a:bodyPr>
          <a:lstStyle/>
          <a:p>
            <a:pPr algn="l">
              <a:lnSpc>
                <a:spcPts val="3500"/>
              </a:lnSpc>
            </a:pPr>
            <a:r>
              <a:rPr lang="en-US" sz="3500">
                <a:solidFill>
                  <a:srgbClr val="FFFFFF"/>
                </a:solidFill>
                <a:latin typeface="DM Sans Bold"/>
              </a:rPr>
              <a:t>Business models are fundamental frameworks that describe how a company creates, delivers, and captures value. They vary widely across different sectors and industries, reflecting the diversity in how businesses operate and generate revenue.</a:t>
            </a:r>
          </a:p>
          <a:p>
            <a:pPr algn="l">
              <a:lnSpc>
                <a:spcPts val="3500"/>
              </a:lnSpc>
            </a:pPr>
            <a:endParaRPr lang="en-US" sz="3500">
              <a:solidFill>
                <a:srgbClr val="FFFFFF"/>
              </a:solidFill>
              <a:latin typeface="DM Sans Bold"/>
            </a:endParaRPr>
          </a:p>
          <a:p>
            <a:pPr algn="l">
              <a:lnSpc>
                <a:spcPts val="3500"/>
              </a:lnSpc>
            </a:pPr>
            <a:r>
              <a:rPr lang="en-US" sz="3500">
                <a:solidFill>
                  <a:srgbClr val="FFFFFF"/>
                </a:solidFill>
                <a:latin typeface="DM Sans Bold"/>
              </a:rPr>
              <a:t>In the following slides several forms of business models that have gained prominence are presented.</a:t>
            </a:r>
          </a:p>
        </p:txBody>
      </p:sp>
      <p:sp>
        <p:nvSpPr>
          <p:cNvPr id="4" name="Freeform 4"/>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593678"/>
            <a:ext cx="16230600" cy="9140327"/>
          </a:xfrm>
          <a:custGeom>
            <a:avLst/>
            <a:gdLst/>
            <a:ahLst/>
            <a:cxnLst/>
            <a:rect l="l" t="t" r="r" b="b"/>
            <a:pathLst>
              <a:path w="16230600" h="9140327">
                <a:moveTo>
                  <a:pt x="0" y="0"/>
                </a:moveTo>
                <a:lnTo>
                  <a:pt x="16230600" y="0"/>
                </a:lnTo>
                <a:lnTo>
                  <a:pt x="16230600" y="9140327"/>
                </a:lnTo>
                <a:lnTo>
                  <a:pt x="0" y="914032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645288" y="1343143"/>
            <a:ext cx="14997425" cy="916236"/>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BUSINESS MODELS</a:t>
            </a:r>
          </a:p>
        </p:txBody>
      </p:sp>
      <p:grpSp>
        <p:nvGrpSpPr>
          <p:cNvPr id="4" name="Group 4"/>
          <p:cNvGrpSpPr/>
          <p:nvPr/>
        </p:nvGrpSpPr>
        <p:grpSpPr>
          <a:xfrm>
            <a:off x="2178746" y="3484207"/>
            <a:ext cx="4373269" cy="1659293"/>
            <a:chOff x="0" y="0"/>
            <a:chExt cx="5831025" cy="2212390"/>
          </a:xfrm>
        </p:grpSpPr>
        <p:sp>
          <p:nvSpPr>
            <p:cNvPr id="5" name="Freeform 5"/>
            <p:cNvSpPr/>
            <p:nvPr/>
          </p:nvSpPr>
          <p:spPr>
            <a:xfrm>
              <a:off x="421081" y="0"/>
              <a:ext cx="4988861" cy="1799973"/>
            </a:xfrm>
            <a:custGeom>
              <a:avLst/>
              <a:gdLst/>
              <a:ahLst/>
              <a:cxnLst/>
              <a:rect l="l" t="t" r="r" b="b"/>
              <a:pathLst>
                <a:path w="4988861" h="1799973">
                  <a:moveTo>
                    <a:pt x="0" y="0"/>
                  </a:moveTo>
                  <a:lnTo>
                    <a:pt x="4988862" y="0"/>
                  </a:lnTo>
                  <a:lnTo>
                    <a:pt x="4988862" y="1799973"/>
                  </a:lnTo>
                  <a:lnTo>
                    <a:pt x="0" y="179997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6" name="TextBox 6"/>
            <p:cNvSpPr txBox="1"/>
            <p:nvPr/>
          </p:nvSpPr>
          <p:spPr>
            <a:xfrm>
              <a:off x="0" y="629750"/>
              <a:ext cx="5831025" cy="158264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PRODUCT-BASED MODEL</a:t>
              </a:r>
            </a:p>
            <a:p>
              <a:pPr algn="ctr">
                <a:lnSpc>
                  <a:spcPts val="3190"/>
                </a:lnSpc>
              </a:pPr>
              <a:endParaRPr lang="en-US" sz="2900">
                <a:solidFill>
                  <a:srgbClr val="8CA9AD"/>
                </a:solidFill>
                <a:latin typeface="DM Sans Bold"/>
              </a:endParaRPr>
            </a:p>
          </p:txBody>
        </p:sp>
      </p:grpSp>
      <p:sp>
        <p:nvSpPr>
          <p:cNvPr id="7" name="TextBox 7"/>
          <p:cNvSpPr txBox="1"/>
          <p:nvPr/>
        </p:nvSpPr>
        <p:spPr>
          <a:xfrm>
            <a:off x="2071321" y="5298794"/>
            <a:ext cx="4588119" cy="3492465"/>
          </a:xfrm>
          <a:prstGeom prst="rect">
            <a:avLst/>
          </a:prstGeom>
        </p:spPr>
        <p:txBody>
          <a:bodyPr lIns="0" tIns="0" rIns="0" bIns="0" rtlCol="0" anchor="t">
            <a:spAutoFit/>
          </a:bodyPr>
          <a:lstStyle/>
          <a:p>
            <a:pPr algn="ctr">
              <a:lnSpc>
                <a:spcPts val="3079"/>
              </a:lnSpc>
            </a:pPr>
            <a:r>
              <a:rPr lang="en-US" sz="2799">
                <a:solidFill>
                  <a:srgbClr val="FFFFFF"/>
                </a:solidFill>
                <a:latin typeface="DM Sans Italics"/>
              </a:rPr>
              <a:t>Description:</a:t>
            </a:r>
            <a:r>
              <a:rPr lang="en-US" sz="2799">
                <a:solidFill>
                  <a:srgbClr val="FFFFFF"/>
                </a:solidFill>
                <a:latin typeface="DM Sans"/>
              </a:rPr>
              <a:t> Companies create and sell physical goods. This model focuses on manufacturing, inventory, and distribution.</a:t>
            </a:r>
          </a:p>
          <a:p>
            <a:pPr algn="ctr">
              <a:lnSpc>
                <a:spcPts val="3079"/>
              </a:lnSpc>
            </a:pPr>
            <a:r>
              <a:rPr lang="en-US" sz="2799">
                <a:solidFill>
                  <a:srgbClr val="FFFFFF"/>
                </a:solidFill>
                <a:latin typeface="DM Sans Italics"/>
              </a:rPr>
              <a:t>Example:</a:t>
            </a:r>
            <a:r>
              <a:rPr lang="en-US" sz="2799">
                <a:solidFill>
                  <a:srgbClr val="FFFFFF"/>
                </a:solidFill>
                <a:latin typeface="DM Sans"/>
              </a:rPr>
              <a:t> Consumer electronics manufacturers, apparel brands.</a:t>
            </a:r>
          </a:p>
          <a:p>
            <a:pPr algn="ctr">
              <a:lnSpc>
                <a:spcPts val="3079"/>
              </a:lnSpc>
            </a:pPr>
            <a:endParaRPr lang="en-US" sz="2799">
              <a:solidFill>
                <a:srgbClr val="FFFFFF"/>
              </a:solidFill>
              <a:latin typeface="DM Sans"/>
            </a:endParaRPr>
          </a:p>
        </p:txBody>
      </p:sp>
      <p:grpSp>
        <p:nvGrpSpPr>
          <p:cNvPr id="8" name="Group 8"/>
          <p:cNvGrpSpPr/>
          <p:nvPr/>
        </p:nvGrpSpPr>
        <p:grpSpPr>
          <a:xfrm>
            <a:off x="6957365" y="3484207"/>
            <a:ext cx="4373269" cy="1349980"/>
            <a:chOff x="0" y="0"/>
            <a:chExt cx="5831025" cy="1799973"/>
          </a:xfrm>
        </p:grpSpPr>
        <p:sp>
          <p:nvSpPr>
            <p:cNvPr id="9" name="Freeform 9"/>
            <p:cNvSpPr/>
            <p:nvPr/>
          </p:nvSpPr>
          <p:spPr>
            <a:xfrm>
              <a:off x="421083" y="0"/>
              <a:ext cx="4988861" cy="1799973"/>
            </a:xfrm>
            <a:custGeom>
              <a:avLst/>
              <a:gdLst/>
              <a:ahLst/>
              <a:cxnLst/>
              <a:rect l="l" t="t" r="r" b="b"/>
              <a:pathLst>
                <a:path w="4988861" h="1799973">
                  <a:moveTo>
                    <a:pt x="0" y="0"/>
                  </a:moveTo>
                  <a:lnTo>
                    <a:pt x="4988861" y="0"/>
                  </a:lnTo>
                  <a:lnTo>
                    <a:pt x="4988861" y="1799973"/>
                  </a:lnTo>
                  <a:lnTo>
                    <a:pt x="0" y="179997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0" name="TextBox 10"/>
            <p:cNvSpPr txBox="1"/>
            <p:nvPr/>
          </p:nvSpPr>
          <p:spPr>
            <a:xfrm>
              <a:off x="0" y="616342"/>
              <a:ext cx="5831025" cy="104924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SERVICE-BASED</a:t>
              </a:r>
            </a:p>
            <a:p>
              <a:pPr algn="ctr">
                <a:lnSpc>
                  <a:spcPts val="3190"/>
                </a:lnSpc>
              </a:pPr>
              <a:r>
                <a:rPr lang="en-US" sz="2900">
                  <a:solidFill>
                    <a:srgbClr val="8CA9AD"/>
                  </a:solidFill>
                  <a:latin typeface="DM Sans Bold"/>
                </a:rPr>
                <a:t>MODEL</a:t>
              </a:r>
            </a:p>
          </p:txBody>
        </p:sp>
      </p:grpSp>
      <p:sp>
        <p:nvSpPr>
          <p:cNvPr id="11" name="TextBox 11"/>
          <p:cNvSpPr txBox="1"/>
          <p:nvPr/>
        </p:nvSpPr>
        <p:spPr>
          <a:xfrm>
            <a:off x="6849940" y="5182891"/>
            <a:ext cx="4588119" cy="3771236"/>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a:t>
            </a:r>
            <a:r>
              <a:rPr lang="en-US" sz="3000">
                <a:solidFill>
                  <a:srgbClr val="FFFFFF"/>
                </a:solidFill>
                <a:latin typeface="DM Sans"/>
              </a:rPr>
              <a:t> Rather than tangible products, companies provide services. This model relies on expertise, performance, and time.</a:t>
            </a:r>
          </a:p>
          <a:p>
            <a:pPr algn="ctr">
              <a:lnSpc>
                <a:spcPts val="3300"/>
              </a:lnSpc>
            </a:pPr>
            <a:r>
              <a:rPr lang="en-US" sz="3000">
                <a:solidFill>
                  <a:srgbClr val="FFFFFF"/>
                </a:solidFill>
                <a:latin typeface="DM Sans Italics"/>
              </a:rPr>
              <a:t>Example:</a:t>
            </a:r>
            <a:r>
              <a:rPr lang="en-US" sz="3000">
                <a:solidFill>
                  <a:srgbClr val="FFFFFF"/>
                </a:solidFill>
                <a:latin typeface="DM Sans"/>
              </a:rPr>
              <a:t> Consulting firms, cleaning services.</a:t>
            </a:r>
          </a:p>
          <a:p>
            <a:pPr algn="ctr">
              <a:lnSpc>
                <a:spcPts val="3300"/>
              </a:lnSpc>
            </a:pPr>
            <a:endParaRPr lang="en-US" sz="3000">
              <a:solidFill>
                <a:srgbClr val="FFFFFF"/>
              </a:solidFill>
              <a:latin typeface="DM Sans"/>
            </a:endParaRPr>
          </a:p>
        </p:txBody>
      </p:sp>
      <p:grpSp>
        <p:nvGrpSpPr>
          <p:cNvPr id="12" name="Group 12"/>
          <p:cNvGrpSpPr/>
          <p:nvPr/>
        </p:nvGrpSpPr>
        <p:grpSpPr>
          <a:xfrm>
            <a:off x="11735985" y="3578673"/>
            <a:ext cx="4373269" cy="1255514"/>
            <a:chOff x="0" y="0"/>
            <a:chExt cx="5831025" cy="1674018"/>
          </a:xfrm>
        </p:grpSpPr>
        <p:sp>
          <p:nvSpPr>
            <p:cNvPr id="13" name="Freeform 13"/>
            <p:cNvSpPr/>
            <p:nvPr/>
          </p:nvSpPr>
          <p:spPr>
            <a:xfrm>
              <a:off x="421081" y="0"/>
              <a:ext cx="4988861" cy="1674018"/>
            </a:xfrm>
            <a:custGeom>
              <a:avLst/>
              <a:gdLst/>
              <a:ahLst/>
              <a:cxnLst/>
              <a:rect l="l" t="t" r="r" b="b"/>
              <a:pathLst>
                <a:path w="4988861" h="1674018">
                  <a:moveTo>
                    <a:pt x="0" y="0"/>
                  </a:moveTo>
                  <a:lnTo>
                    <a:pt x="4988862" y="0"/>
                  </a:lnTo>
                  <a:lnTo>
                    <a:pt x="4988862" y="1674018"/>
                  </a:lnTo>
                  <a:lnTo>
                    <a:pt x="0" y="167401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4" name="TextBox 14"/>
            <p:cNvSpPr txBox="1"/>
            <p:nvPr/>
          </p:nvSpPr>
          <p:spPr>
            <a:xfrm>
              <a:off x="0" y="503796"/>
              <a:ext cx="5831025" cy="1049232"/>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SUBSCRIPTION</a:t>
              </a:r>
            </a:p>
            <a:p>
              <a:pPr algn="ctr">
                <a:lnSpc>
                  <a:spcPts val="3190"/>
                </a:lnSpc>
              </a:pPr>
              <a:r>
                <a:rPr lang="en-US" sz="2900">
                  <a:solidFill>
                    <a:srgbClr val="8CA9AD"/>
                  </a:solidFill>
                  <a:latin typeface="DM Sans Bold"/>
                </a:rPr>
                <a:t>MODEL</a:t>
              </a:r>
            </a:p>
          </p:txBody>
        </p:sp>
      </p:grpSp>
      <p:sp>
        <p:nvSpPr>
          <p:cNvPr id="15" name="TextBox 15"/>
          <p:cNvSpPr txBox="1"/>
          <p:nvPr/>
        </p:nvSpPr>
        <p:spPr>
          <a:xfrm>
            <a:off x="11780560" y="5162550"/>
            <a:ext cx="4808923" cy="4609288"/>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a:t>
            </a:r>
            <a:r>
              <a:rPr lang="en-US" sz="3000">
                <a:solidFill>
                  <a:srgbClr val="FFFFFF"/>
                </a:solidFill>
                <a:latin typeface="DM Sans"/>
              </a:rPr>
              <a:t> Customers pay a recurring fee to access a product or service. This model emphasizes customer retention and predictable revenue.</a:t>
            </a:r>
          </a:p>
          <a:p>
            <a:pPr algn="ctr">
              <a:lnSpc>
                <a:spcPts val="3300"/>
              </a:lnSpc>
            </a:pPr>
            <a:r>
              <a:rPr lang="en-US" sz="3000">
                <a:solidFill>
                  <a:srgbClr val="FFFFFF"/>
                </a:solidFill>
                <a:latin typeface="DM Sans Italics"/>
              </a:rPr>
              <a:t>Example:</a:t>
            </a:r>
            <a:r>
              <a:rPr lang="en-US" sz="3000">
                <a:solidFill>
                  <a:srgbClr val="FFFFFF"/>
                </a:solidFill>
                <a:latin typeface="DM Sans"/>
              </a:rPr>
              <a:t> Streaming services, software-as-a-service (SaaS) companies.</a:t>
            </a:r>
          </a:p>
          <a:p>
            <a:pPr algn="ctr">
              <a:lnSpc>
                <a:spcPts val="3300"/>
              </a:lnSpc>
            </a:pPr>
            <a:endParaRPr lang="en-US" sz="3000">
              <a:solidFill>
                <a:srgbClr val="FFFFFF"/>
              </a:solidFill>
              <a:latin typeface="DM Sans"/>
            </a:endParaRPr>
          </a:p>
        </p:txBody>
      </p:sp>
      <p:grpSp>
        <p:nvGrpSpPr>
          <p:cNvPr id="16" name="Group 16"/>
          <p:cNvGrpSpPr/>
          <p:nvPr/>
        </p:nvGrpSpPr>
        <p:grpSpPr>
          <a:xfrm>
            <a:off x="-4744879" y="9258300"/>
            <a:ext cx="9489757" cy="10287000"/>
            <a:chOff x="0" y="0"/>
            <a:chExt cx="12653009" cy="13716000"/>
          </a:xfrm>
        </p:grpSpPr>
        <p:sp>
          <p:nvSpPr>
            <p:cNvPr id="17" name="Freeform 17"/>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8"/>
              <a:stretch>
                <a:fillRect l="-737" r="-737"/>
              </a:stretch>
            </a:blipFill>
          </p:spPr>
        </p:sp>
      </p:grpSp>
      <p:sp>
        <p:nvSpPr>
          <p:cNvPr id="18" name="Freeform 18"/>
          <p:cNvSpPr/>
          <p:nvPr/>
        </p:nvSpPr>
        <p:spPr>
          <a:xfrm>
            <a:off x="14185022" y="13931"/>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593678"/>
            <a:ext cx="16230600" cy="9140327"/>
          </a:xfrm>
          <a:custGeom>
            <a:avLst/>
            <a:gdLst/>
            <a:ahLst/>
            <a:cxnLst/>
            <a:rect l="l" t="t" r="r" b="b"/>
            <a:pathLst>
              <a:path w="16230600" h="9140327">
                <a:moveTo>
                  <a:pt x="0" y="0"/>
                </a:moveTo>
                <a:lnTo>
                  <a:pt x="16230600" y="0"/>
                </a:lnTo>
                <a:lnTo>
                  <a:pt x="16230600" y="9140327"/>
                </a:lnTo>
                <a:lnTo>
                  <a:pt x="0" y="914032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645288" y="1343143"/>
            <a:ext cx="14997425" cy="916236"/>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BUSINESS MODELS</a:t>
            </a:r>
          </a:p>
        </p:txBody>
      </p:sp>
      <p:sp>
        <p:nvSpPr>
          <p:cNvPr id="4" name="Freeform 4"/>
          <p:cNvSpPr/>
          <p:nvPr/>
        </p:nvSpPr>
        <p:spPr>
          <a:xfrm>
            <a:off x="2494557" y="3484207"/>
            <a:ext cx="3741646" cy="1349980"/>
          </a:xfrm>
          <a:custGeom>
            <a:avLst/>
            <a:gdLst/>
            <a:ahLst/>
            <a:cxnLst/>
            <a:rect l="l" t="t" r="r" b="b"/>
            <a:pathLst>
              <a:path w="3741646" h="1349980">
                <a:moveTo>
                  <a:pt x="0" y="0"/>
                </a:moveTo>
                <a:lnTo>
                  <a:pt x="3741646" y="0"/>
                </a:lnTo>
                <a:lnTo>
                  <a:pt x="3741646" y="1349980"/>
                </a:lnTo>
                <a:lnTo>
                  <a:pt x="0" y="134998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TextBox 5"/>
          <p:cNvSpPr txBox="1"/>
          <p:nvPr/>
        </p:nvSpPr>
        <p:spPr>
          <a:xfrm>
            <a:off x="2178746" y="3963664"/>
            <a:ext cx="4373269" cy="77978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FREEMIUM</a:t>
            </a:r>
          </a:p>
          <a:p>
            <a:pPr algn="ctr">
              <a:lnSpc>
                <a:spcPts val="3190"/>
              </a:lnSpc>
            </a:pPr>
            <a:r>
              <a:rPr lang="en-US" sz="2900">
                <a:solidFill>
                  <a:srgbClr val="8CA9AD"/>
                </a:solidFill>
                <a:latin typeface="DM Sans Bold"/>
              </a:rPr>
              <a:t>MODEL</a:t>
            </a:r>
          </a:p>
        </p:txBody>
      </p:sp>
      <p:sp>
        <p:nvSpPr>
          <p:cNvPr id="6" name="TextBox 6"/>
          <p:cNvSpPr txBox="1"/>
          <p:nvPr/>
        </p:nvSpPr>
        <p:spPr>
          <a:xfrm>
            <a:off x="2071321" y="5329487"/>
            <a:ext cx="4588119" cy="3882916"/>
          </a:xfrm>
          <a:prstGeom prst="rect">
            <a:avLst/>
          </a:prstGeom>
        </p:spPr>
        <p:txBody>
          <a:bodyPr lIns="0" tIns="0" rIns="0" bIns="0" rtlCol="0" anchor="t">
            <a:spAutoFit/>
          </a:bodyPr>
          <a:lstStyle/>
          <a:p>
            <a:pPr algn="ctr">
              <a:lnSpc>
                <a:spcPts val="3079"/>
              </a:lnSpc>
            </a:pPr>
            <a:r>
              <a:rPr lang="en-US" sz="2799">
                <a:solidFill>
                  <a:srgbClr val="FFFFFF"/>
                </a:solidFill>
                <a:latin typeface="DM Sans Italics"/>
              </a:rPr>
              <a:t>Description: </a:t>
            </a:r>
            <a:r>
              <a:rPr lang="en-US" sz="2799">
                <a:solidFill>
                  <a:srgbClr val="FFFFFF"/>
                </a:solidFill>
                <a:latin typeface="DM Sans"/>
              </a:rPr>
              <a:t>Basic services are provided free of charge, while advanced features or premium services require payment. This model aims to convert free users into paying customers.</a:t>
            </a:r>
          </a:p>
          <a:p>
            <a:pPr algn="ctr">
              <a:lnSpc>
                <a:spcPts val="3079"/>
              </a:lnSpc>
            </a:pPr>
            <a:r>
              <a:rPr lang="en-US" sz="2799">
                <a:solidFill>
                  <a:srgbClr val="FFFFFF"/>
                </a:solidFill>
                <a:latin typeface="DM Sans Italics"/>
              </a:rPr>
              <a:t>Example: </a:t>
            </a:r>
            <a:r>
              <a:rPr lang="en-US" sz="2799">
                <a:solidFill>
                  <a:srgbClr val="FFFFFF"/>
                </a:solidFill>
                <a:latin typeface="DM Sans"/>
              </a:rPr>
              <a:t>Many mobile apps, cloud storage services.</a:t>
            </a:r>
          </a:p>
        </p:txBody>
      </p:sp>
      <p:sp>
        <p:nvSpPr>
          <p:cNvPr id="7" name="Freeform 7"/>
          <p:cNvSpPr/>
          <p:nvPr/>
        </p:nvSpPr>
        <p:spPr>
          <a:xfrm>
            <a:off x="7273177" y="3484207"/>
            <a:ext cx="3741646" cy="1349980"/>
          </a:xfrm>
          <a:custGeom>
            <a:avLst/>
            <a:gdLst/>
            <a:ahLst/>
            <a:cxnLst/>
            <a:rect l="l" t="t" r="r" b="b"/>
            <a:pathLst>
              <a:path w="3741646" h="1349980">
                <a:moveTo>
                  <a:pt x="0" y="0"/>
                </a:moveTo>
                <a:lnTo>
                  <a:pt x="3741646" y="0"/>
                </a:lnTo>
                <a:lnTo>
                  <a:pt x="3741646" y="1349980"/>
                </a:lnTo>
                <a:lnTo>
                  <a:pt x="0" y="134998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8" name="TextBox 8"/>
          <p:cNvSpPr txBox="1"/>
          <p:nvPr/>
        </p:nvSpPr>
        <p:spPr>
          <a:xfrm>
            <a:off x="6957365" y="3953608"/>
            <a:ext cx="4373269" cy="77978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AFFILIATE</a:t>
            </a:r>
          </a:p>
          <a:p>
            <a:pPr algn="ctr">
              <a:lnSpc>
                <a:spcPts val="3190"/>
              </a:lnSpc>
            </a:pPr>
            <a:r>
              <a:rPr lang="en-US" sz="2900">
                <a:solidFill>
                  <a:srgbClr val="8CA9AD"/>
                </a:solidFill>
                <a:latin typeface="DM Sans Bold"/>
              </a:rPr>
              <a:t>MODEL</a:t>
            </a:r>
          </a:p>
        </p:txBody>
      </p:sp>
      <p:sp>
        <p:nvSpPr>
          <p:cNvPr id="9" name="TextBox 9"/>
          <p:cNvSpPr txBox="1"/>
          <p:nvPr/>
        </p:nvSpPr>
        <p:spPr>
          <a:xfrm>
            <a:off x="6849940" y="5289269"/>
            <a:ext cx="4588119" cy="4190262"/>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A company earns commissions by promoting other businesses’ products or services. This model relies on partnerships and marketing.</a:t>
            </a:r>
          </a:p>
          <a:p>
            <a:pPr algn="ctr">
              <a:lnSpc>
                <a:spcPts val="3300"/>
              </a:lnSpc>
            </a:pPr>
            <a:r>
              <a:rPr lang="en-US" sz="3000">
                <a:solidFill>
                  <a:srgbClr val="FFFFFF"/>
                </a:solidFill>
                <a:latin typeface="DM Sans Italics"/>
              </a:rPr>
              <a:t>Example: </a:t>
            </a:r>
            <a:r>
              <a:rPr lang="en-US" sz="3000">
                <a:solidFill>
                  <a:srgbClr val="FFFFFF"/>
                </a:solidFill>
                <a:latin typeface="DM Sans"/>
              </a:rPr>
              <a:t>Affiliate bloggers, price comparison websites.</a:t>
            </a:r>
          </a:p>
        </p:txBody>
      </p:sp>
      <p:sp>
        <p:nvSpPr>
          <p:cNvPr id="10" name="Freeform 10"/>
          <p:cNvSpPr/>
          <p:nvPr/>
        </p:nvSpPr>
        <p:spPr>
          <a:xfrm>
            <a:off x="12051796" y="3578673"/>
            <a:ext cx="3741646" cy="1255514"/>
          </a:xfrm>
          <a:custGeom>
            <a:avLst/>
            <a:gdLst/>
            <a:ahLst/>
            <a:cxnLst/>
            <a:rect l="l" t="t" r="r" b="b"/>
            <a:pathLst>
              <a:path w="3741646" h="1255514">
                <a:moveTo>
                  <a:pt x="0" y="0"/>
                </a:moveTo>
                <a:lnTo>
                  <a:pt x="3741646" y="0"/>
                </a:lnTo>
                <a:lnTo>
                  <a:pt x="3741646" y="1255514"/>
                </a:lnTo>
                <a:lnTo>
                  <a:pt x="0" y="12555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1" name="TextBox 11"/>
          <p:cNvSpPr txBox="1"/>
          <p:nvPr/>
        </p:nvSpPr>
        <p:spPr>
          <a:xfrm>
            <a:off x="11833789" y="3963664"/>
            <a:ext cx="4373269" cy="77978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FRANCHISE</a:t>
            </a:r>
          </a:p>
          <a:p>
            <a:pPr algn="ctr">
              <a:lnSpc>
                <a:spcPts val="3190"/>
              </a:lnSpc>
            </a:pPr>
            <a:r>
              <a:rPr lang="en-US" sz="2900">
                <a:solidFill>
                  <a:srgbClr val="8CA9AD"/>
                </a:solidFill>
                <a:latin typeface="DM Sans Bold"/>
              </a:rPr>
              <a:t>MODEL</a:t>
            </a:r>
          </a:p>
        </p:txBody>
      </p:sp>
      <p:sp>
        <p:nvSpPr>
          <p:cNvPr id="12" name="TextBox 12"/>
          <p:cNvSpPr txBox="1"/>
          <p:nvPr/>
        </p:nvSpPr>
        <p:spPr>
          <a:xfrm>
            <a:off x="11833789" y="5289269"/>
            <a:ext cx="4808923" cy="4190262"/>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Franchisors license their business model and brand to franchisees, who then replicate the business in different locations. This model allows for rapid expansion.</a:t>
            </a:r>
          </a:p>
          <a:p>
            <a:pPr algn="ctr">
              <a:lnSpc>
                <a:spcPts val="3300"/>
              </a:lnSpc>
            </a:pPr>
            <a:r>
              <a:rPr lang="en-US" sz="3000">
                <a:solidFill>
                  <a:srgbClr val="FFFFFF"/>
                </a:solidFill>
                <a:latin typeface="DM Sans Italics"/>
              </a:rPr>
              <a:t>Example: </a:t>
            </a:r>
            <a:r>
              <a:rPr lang="en-US" sz="3000">
                <a:solidFill>
                  <a:srgbClr val="FFFFFF"/>
                </a:solidFill>
                <a:latin typeface="DM Sans"/>
              </a:rPr>
              <a:t>Fast-food chains, retail brands.</a:t>
            </a:r>
          </a:p>
        </p:txBody>
      </p:sp>
      <p:grpSp>
        <p:nvGrpSpPr>
          <p:cNvPr id="13" name="Group 13"/>
          <p:cNvGrpSpPr/>
          <p:nvPr/>
        </p:nvGrpSpPr>
        <p:grpSpPr>
          <a:xfrm>
            <a:off x="-4744879" y="9258300"/>
            <a:ext cx="9489757" cy="10287000"/>
            <a:chOff x="0" y="0"/>
            <a:chExt cx="12653009" cy="13716000"/>
          </a:xfrm>
        </p:grpSpPr>
        <p:sp>
          <p:nvSpPr>
            <p:cNvPr id="14" name="Freeform 14"/>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8"/>
              <a:stretch>
                <a:fillRect l="-737" r="-737"/>
              </a:stretch>
            </a:blipFill>
          </p:spPr>
        </p:sp>
      </p:grpSp>
      <p:sp>
        <p:nvSpPr>
          <p:cNvPr id="15" name="Freeform 15"/>
          <p:cNvSpPr/>
          <p:nvPr/>
        </p:nvSpPr>
        <p:spPr>
          <a:xfrm>
            <a:off x="14155569"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143807" y="1331156"/>
            <a:ext cx="8937166" cy="524044"/>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Definition:</a:t>
            </a:r>
          </a:p>
        </p:txBody>
      </p:sp>
      <p:sp>
        <p:nvSpPr>
          <p:cNvPr id="3" name="TextBox 3"/>
          <p:cNvSpPr txBox="1"/>
          <p:nvPr/>
        </p:nvSpPr>
        <p:spPr>
          <a:xfrm>
            <a:off x="7143807" y="1850438"/>
            <a:ext cx="8937166" cy="2504648"/>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 business model defines how a company creates, delivers, and captures value. It's a blueprint that outlines the way a company generates revenue, delivers products or services to its customers, and how it manages its resources.</a:t>
            </a:r>
          </a:p>
        </p:txBody>
      </p:sp>
      <p:sp>
        <p:nvSpPr>
          <p:cNvPr id="4" name="TextBox 4"/>
          <p:cNvSpPr txBox="1"/>
          <p:nvPr/>
        </p:nvSpPr>
        <p:spPr>
          <a:xfrm>
            <a:off x="347942" y="4381212"/>
            <a:ext cx="5832012" cy="3311525"/>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What is a Business Model?</a:t>
            </a:r>
          </a:p>
        </p:txBody>
      </p:sp>
      <p:sp>
        <p:nvSpPr>
          <p:cNvPr id="5" name="TextBox 5"/>
          <p:cNvSpPr txBox="1"/>
          <p:nvPr/>
        </p:nvSpPr>
        <p:spPr>
          <a:xfrm>
            <a:off x="7143807" y="5259692"/>
            <a:ext cx="8937166" cy="524044"/>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Value Proposition:</a:t>
            </a:r>
          </a:p>
        </p:txBody>
      </p:sp>
      <p:sp>
        <p:nvSpPr>
          <p:cNvPr id="6" name="TextBox 6"/>
          <p:cNvSpPr txBox="1"/>
          <p:nvPr/>
        </p:nvSpPr>
        <p:spPr>
          <a:xfrm>
            <a:off x="7143807" y="5778974"/>
            <a:ext cx="8937166" cy="1019195"/>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What unique value does the company offer to its customers?</a:t>
            </a:r>
          </a:p>
        </p:txBody>
      </p:sp>
      <p:sp>
        <p:nvSpPr>
          <p:cNvPr id="7" name="Freeform 7"/>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593678"/>
            <a:ext cx="16230600" cy="9140327"/>
          </a:xfrm>
          <a:custGeom>
            <a:avLst/>
            <a:gdLst/>
            <a:ahLst/>
            <a:cxnLst/>
            <a:rect l="l" t="t" r="r" b="b"/>
            <a:pathLst>
              <a:path w="16230600" h="9140327">
                <a:moveTo>
                  <a:pt x="0" y="0"/>
                </a:moveTo>
                <a:lnTo>
                  <a:pt x="16230600" y="0"/>
                </a:lnTo>
                <a:lnTo>
                  <a:pt x="16230600" y="9140327"/>
                </a:lnTo>
                <a:lnTo>
                  <a:pt x="0" y="914032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645288" y="1343143"/>
            <a:ext cx="14997425" cy="916236"/>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BUSINESS MODELS</a:t>
            </a:r>
          </a:p>
        </p:txBody>
      </p:sp>
      <p:sp>
        <p:nvSpPr>
          <p:cNvPr id="4" name="Freeform 4"/>
          <p:cNvSpPr/>
          <p:nvPr/>
        </p:nvSpPr>
        <p:spPr>
          <a:xfrm>
            <a:off x="2494557" y="3484207"/>
            <a:ext cx="3741646" cy="1349980"/>
          </a:xfrm>
          <a:custGeom>
            <a:avLst/>
            <a:gdLst/>
            <a:ahLst/>
            <a:cxnLst/>
            <a:rect l="l" t="t" r="r" b="b"/>
            <a:pathLst>
              <a:path w="3741646" h="1349980">
                <a:moveTo>
                  <a:pt x="0" y="0"/>
                </a:moveTo>
                <a:lnTo>
                  <a:pt x="3741646" y="0"/>
                </a:lnTo>
                <a:lnTo>
                  <a:pt x="3741646" y="1349980"/>
                </a:lnTo>
                <a:lnTo>
                  <a:pt x="0" y="134998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TextBox 5"/>
          <p:cNvSpPr txBox="1"/>
          <p:nvPr/>
        </p:nvSpPr>
        <p:spPr>
          <a:xfrm>
            <a:off x="2178746" y="3963664"/>
            <a:ext cx="4373269" cy="77978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ON-DEMAND</a:t>
            </a:r>
          </a:p>
          <a:p>
            <a:pPr algn="ctr">
              <a:lnSpc>
                <a:spcPts val="3190"/>
              </a:lnSpc>
            </a:pPr>
            <a:r>
              <a:rPr lang="en-US" sz="2900">
                <a:solidFill>
                  <a:srgbClr val="8CA9AD"/>
                </a:solidFill>
                <a:latin typeface="DM Sans Bold"/>
              </a:rPr>
              <a:t>MODEL</a:t>
            </a:r>
          </a:p>
        </p:txBody>
      </p:sp>
      <p:sp>
        <p:nvSpPr>
          <p:cNvPr id="6" name="TextBox 6"/>
          <p:cNvSpPr txBox="1"/>
          <p:nvPr/>
        </p:nvSpPr>
        <p:spPr>
          <a:xfrm>
            <a:off x="2071321" y="5329487"/>
            <a:ext cx="4588119" cy="3882916"/>
          </a:xfrm>
          <a:prstGeom prst="rect">
            <a:avLst/>
          </a:prstGeom>
        </p:spPr>
        <p:txBody>
          <a:bodyPr lIns="0" tIns="0" rIns="0" bIns="0" rtlCol="0" anchor="t">
            <a:spAutoFit/>
          </a:bodyPr>
          <a:lstStyle/>
          <a:p>
            <a:pPr algn="ctr">
              <a:lnSpc>
                <a:spcPts val="3079"/>
              </a:lnSpc>
            </a:pPr>
            <a:r>
              <a:rPr lang="en-US" sz="2799">
                <a:solidFill>
                  <a:srgbClr val="FFFFFF"/>
                </a:solidFill>
                <a:latin typeface="DM Sans Italics"/>
              </a:rPr>
              <a:t>Description: </a:t>
            </a:r>
            <a:r>
              <a:rPr lang="en-US" sz="2799">
                <a:solidFill>
                  <a:srgbClr val="FFFFFF"/>
                </a:solidFill>
                <a:latin typeface="DM Sans"/>
              </a:rPr>
              <a:t>Products or services are provided on an as-needed basis, often facilitated by digital platforms. This model caters to immediate</a:t>
            </a:r>
            <a:r>
              <a:rPr lang="en-US" sz="2799">
                <a:solidFill>
                  <a:srgbClr val="FFFFFF"/>
                </a:solidFill>
                <a:latin typeface="DM Sans Italics"/>
              </a:rPr>
              <a:t> </a:t>
            </a:r>
            <a:r>
              <a:rPr lang="en-US" sz="2799">
                <a:solidFill>
                  <a:srgbClr val="FFFFFF"/>
                </a:solidFill>
                <a:latin typeface="DM Sans"/>
              </a:rPr>
              <a:t>customer needs.</a:t>
            </a:r>
          </a:p>
          <a:p>
            <a:pPr algn="ctr">
              <a:lnSpc>
                <a:spcPts val="3079"/>
              </a:lnSpc>
            </a:pPr>
            <a:r>
              <a:rPr lang="en-US" sz="2799">
                <a:solidFill>
                  <a:srgbClr val="FFFFFF"/>
                </a:solidFill>
                <a:latin typeface="DM Sans Italics"/>
              </a:rPr>
              <a:t>Example: </a:t>
            </a:r>
            <a:r>
              <a:rPr lang="en-US" sz="2799">
                <a:solidFill>
                  <a:srgbClr val="FFFFFF"/>
                </a:solidFill>
                <a:latin typeface="DM Sans"/>
              </a:rPr>
              <a:t>Ride-sharing services, food delivery apps.</a:t>
            </a:r>
          </a:p>
        </p:txBody>
      </p:sp>
      <p:sp>
        <p:nvSpPr>
          <p:cNvPr id="7" name="Freeform 7"/>
          <p:cNvSpPr/>
          <p:nvPr/>
        </p:nvSpPr>
        <p:spPr>
          <a:xfrm>
            <a:off x="7273177" y="3484207"/>
            <a:ext cx="3741646" cy="1349980"/>
          </a:xfrm>
          <a:custGeom>
            <a:avLst/>
            <a:gdLst/>
            <a:ahLst/>
            <a:cxnLst/>
            <a:rect l="l" t="t" r="r" b="b"/>
            <a:pathLst>
              <a:path w="3741646" h="1349980">
                <a:moveTo>
                  <a:pt x="0" y="0"/>
                </a:moveTo>
                <a:lnTo>
                  <a:pt x="3741646" y="0"/>
                </a:lnTo>
                <a:lnTo>
                  <a:pt x="3741646" y="1349980"/>
                </a:lnTo>
                <a:lnTo>
                  <a:pt x="0" y="134998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8" name="TextBox 8"/>
          <p:cNvSpPr txBox="1"/>
          <p:nvPr/>
        </p:nvSpPr>
        <p:spPr>
          <a:xfrm>
            <a:off x="6957365" y="3953608"/>
            <a:ext cx="4373269" cy="77978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MARKETPLACE</a:t>
            </a:r>
          </a:p>
          <a:p>
            <a:pPr algn="ctr">
              <a:lnSpc>
                <a:spcPts val="3190"/>
              </a:lnSpc>
            </a:pPr>
            <a:r>
              <a:rPr lang="en-US" sz="2900">
                <a:solidFill>
                  <a:srgbClr val="8CA9AD"/>
                </a:solidFill>
                <a:latin typeface="DM Sans Bold"/>
              </a:rPr>
              <a:t>MODEL</a:t>
            </a:r>
          </a:p>
        </p:txBody>
      </p:sp>
      <p:sp>
        <p:nvSpPr>
          <p:cNvPr id="9" name="TextBox 9"/>
          <p:cNvSpPr txBox="1"/>
          <p:nvPr/>
        </p:nvSpPr>
        <p:spPr>
          <a:xfrm>
            <a:off x="6849940" y="5289269"/>
            <a:ext cx="4588119" cy="4190262"/>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An intermediary platform that connects sellers with buyers, often taking a fee or commission for each transaction. This model scales by increasing the number of participants.</a:t>
            </a:r>
          </a:p>
          <a:p>
            <a:pPr algn="ctr">
              <a:lnSpc>
                <a:spcPts val="3300"/>
              </a:lnSpc>
            </a:pPr>
            <a:r>
              <a:rPr lang="en-US" sz="3000">
                <a:solidFill>
                  <a:srgbClr val="FFFFFF"/>
                </a:solidFill>
                <a:latin typeface="DM Sans Italics"/>
              </a:rPr>
              <a:t>Example: </a:t>
            </a:r>
            <a:r>
              <a:rPr lang="en-US" sz="3000">
                <a:solidFill>
                  <a:srgbClr val="FFFFFF"/>
                </a:solidFill>
                <a:latin typeface="DM Sans"/>
              </a:rPr>
              <a:t>E-commerce sites, booking platforms.</a:t>
            </a:r>
          </a:p>
        </p:txBody>
      </p:sp>
      <p:sp>
        <p:nvSpPr>
          <p:cNvPr id="10" name="Freeform 10"/>
          <p:cNvSpPr/>
          <p:nvPr/>
        </p:nvSpPr>
        <p:spPr>
          <a:xfrm>
            <a:off x="12051796" y="3578673"/>
            <a:ext cx="3741646" cy="1255514"/>
          </a:xfrm>
          <a:custGeom>
            <a:avLst/>
            <a:gdLst/>
            <a:ahLst/>
            <a:cxnLst/>
            <a:rect l="l" t="t" r="r" b="b"/>
            <a:pathLst>
              <a:path w="3741646" h="1255514">
                <a:moveTo>
                  <a:pt x="0" y="0"/>
                </a:moveTo>
                <a:lnTo>
                  <a:pt x="3741646" y="0"/>
                </a:lnTo>
                <a:lnTo>
                  <a:pt x="3741646" y="1255514"/>
                </a:lnTo>
                <a:lnTo>
                  <a:pt x="0" y="12555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1" name="TextBox 11"/>
          <p:cNvSpPr txBox="1"/>
          <p:nvPr/>
        </p:nvSpPr>
        <p:spPr>
          <a:xfrm>
            <a:off x="11833789" y="3963664"/>
            <a:ext cx="4373269" cy="77978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ADVERTISING</a:t>
            </a:r>
          </a:p>
          <a:p>
            <a:pPr algn="ctr">
              <a:lnSpc>
                <a:spcPts val="3190"/>
              </a:lnSpc>
            </a:pPr>
            <a:r>
              <a:rPr lang="en-US" sz="2900">
                <a:solidFill>
                  <a:srgbClr val="8CA9AD"/>
                </a:solidFill>
                <a:latin typeface="DM Sans Bold"/>
              </a:rPr>
              <a:t>MODEL</a:t>
            </a:r>
          </a:p>
        </p:txBody>
      </p:sp>
      <p:sp>
        <p:nvSpPr>
          <p:cNvPr id="12" name="TextBox 12"/>
          <p:cNvSpPr txBox="1"/>
          <p:nvPr/>
        </p:nvSpPr>
        <p:spPr>
          <a:xfrm>
            <a:off x="11833789" y="5289269"/>
            <a:ext cx="4808923" cy="4190262"/>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Revenue is generated by displaying advertisements to users. This model often relies on high user traffic or engagement.</a:t>
            </a:r>
          </a:p>
          <a:p>
            <a:pPr algn="ctr">
              <a:lnSpc>
                <a:spcPts val="3300"/>
              </a:lnSpc>
            </a:pPr>
            <a:r>
              <a:rPr lang="en-US" sz="3000">
                <a:solidFill>
                  <a:srgbClr val="FFFFFF"/>
                </a:solidFill>
                <a:latin typeface="DM Sans Italics"/>
              </a:rPr>
              <a:t>Example: </a:t>
            </a:r>
            <a:r>
              <a:rPr lang="en-US" sz="3000">
                <a:solidFill>
                  <a:srgbClr val="FFFFFF"/>
                </a:solidFill>
                <a:latin typeface="DM Sans"/>
              </a:rPr>
              <a:t>Media websites, social networking platforms.</a:t>
            </a:r>
          </a:p>
          <a:p>
            <a:pPr algn="ctr">
              <a:lnSpc>
                <a:spcPts val="3300"/>
              </a:lnSpc>
            </a:pPr>
            <a:endParaRPr lang="en-US" sz="3000">
              <a:solidFill>
                <a:srgbClr val="FFFFFF"/>
              </a:solidFill>
              <a:latin typeface="DM Sans"/>
            </a:endParaRPr>
          </a:p>
        </p:txBody>
      </p:sp>
      <p:grpSp>
        <p:nvGrpSpPr>
          <p:cNvPr id="13" name="Group 13"/>
          <p:cNvGrpSpPr/>
          <p:nvPr/>
        </p:nvGrpSpPr>
        <p:grpSpPr>
          <a:xfrm>
            <a:off x="-4744879" y="9258300"/>
            <a:ext cx="9489757" cy="10287000"/>
            <a:chOff x="0" y="0"/>
            <a:chExt cx="12653009" cy="13716000"/>
          </a:xfrm>
        </p:grpSpPr>
        <p:sp>
          <p:nvSpPr>
            <p:cNvPr id="14" name="Freeform 14"/>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8"/>
              <a:stretch>
                <a:fillRect l="-737" r="-737"/>
              </a:stretch>
            </a:blipFill>
          </p:spPr>
        </p:sp>
      </p:grpSp>
      <p:sp>
        <p:nvSpPr>
          <p:cNvPr id="15" name="Freeform 15"/>
          <p:cNvSpPr/>
          <p:nvPr/>
        </p:nvSpPr>
        <p:spPr>
          <a:xfrm>
            <a:off x="14155569"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593678"/>
            <a:ext cx="16230600" cy="9140327"/>
          </a:xfrm>
          <a:custGeom>
            <a:avLst/>
            <a:gdLst/>
            <a:ahLst/>
            <a:cxnLst/>
            <a:rect l="l" t="t" r="r" b="b"/>
            <a:pathLst>
              <a:path w="16230600" h="9140327">
                <a:moveTo>
                  <a:pt x="0" y="0"/>
                </a:moveTo>
                <a:lnTo>
                  <a:pt x="16230600" y="0"/>
                </a:lnTo>
                <a:lnTo>
                  <a:pt x="16230600" y="9140327"/>
                </a:lnTo>
                <a:lnTo>
                  <a:pt x="0" y="914032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645288" y="1343143"/>
            <a:ext cx="14997425" cy="916236"/>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BUSINESS MODELS</a:t>
            </a:r>
          </a:p>
        </p:txBody>
      </p:sp>
      <p:sp>
        <p:nvSpPr>
          <p:cNvPr id="4" name="Freeform 4"/>
          <p:cNvSpPr/>
          <p:nvPr/>
        </p:nvSpPr>
        <p:spPr>
          <a:xfrm>
            <a:off x="2494557" y="3484207"/>
            <a:ext cx="3741646" cy="1349980"/>
          </a:xfrm>
          <a:custGeom>
            <a:avLst/>
            <a:gdLst/>
            <a:ahLst/>
            <a:cxnLst/>
            <a:rect l="l" t="t" r="r" b="b"/>
            <a:pathLst>
              <a:path w="3741646" h="1349980">
                <a:moveTo>
                  <a:pt x="0" y="0"/>
                </a:moveTo>
                <a:lnTo>
                  <a:pt x="3741646" y="0"/>
                </a:lnTo>
                <a:lnTo>
                  <a:pt x="3741646" y="1349980"/>
                </a:lnTo>
                <a:lnTo>
                  <a:pt x="0" y="134998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TextBox 5"/>
          <p:cNvSpPr txBox="1"/>
          <p:nvPr/>
        </p:nvSpPr>
        <p:spPr>
          <a:xfrm>
            <a:off x="2178746" y="3963664"/>
            <a:ext cx="4373269" cy="77978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CROWDSOURCING MODEL</a:t>
            </a:r>
          </a:p>
        </p:txBody>
      </p:sp>
      <p:sp>
        <p:nvSpPr>
          <p:cNvPr id="6" name="TextBox 6"/>
          <p:cNvSpPr txBox="1"/>
          <p:nvPr/>
        </p:nvSpPr>
        <p:spPr>
          <a:xfrm>
            <a:off x="2071321" y="5329487"/>
            <a:ext cx="4588119" cy="4273366"/>
          </a:xfrm>
          <a:prstGeom prst="rect">
            <a:avLst/>
          </a:prstGeom>
        </p:spPr>
        <p:txBody>
          <a:bodyPr lIns="0" tIns="0" rIns="0" bIns="0" rtlCol="0" anchor="t">
            <a:spAutoFit/>
          </a:bodyPr>
          <a:lstStyle/>
          <a:p>
            <a:pPr algn="ctr">
              <a:lnSpc>
                <a:spcPts val="3079"/>
              </a:lnSpc>
            </a:pPr>
            <a:r>
              <a:rPr lang="en-US" sz="2799">
                <a:solidFill>
                  <a:srgbClr val="FFFFFF"/>
                </a:solidFill>
                <a:latin typeface="DM Sans Italics"/>
              </a:rPr>
              <a:t>Description: </a:t>
            </a:r>
            <a:r>
              <a:rPr lang="en-US" sz="2799">
                <a:solidFill>
                  <a:srgbClr val="FFFFFF"/>
                </a:solidFill>
                <a:latin typeface="DM Sans"/>
              </a:rPr>
              <a:t>Leverages the collective knowledge or skills of a crowd to solve problems, create content, or develop products. This model taps into community resources.</a:t>
            </a:r>
          </a:p>
          <a:p>
            <a:pPr algn="ctr">
              <a:lnSpc>
                <a:spcPts val="3079"/>
              </a:lnSpc>
            </a:pPr>
            <a:r>
              <a:rPr lang="en-US" sz="2799">
                <a:solidFill>
                  <a:srgbClr val="FFFFFF"/>
                </a:solidFill>
                <a:latin typeface="DM Sans Italics"/>
              </a:rPr>
              <a:t>Example: </a:t>
            </a:r>
            <a:r>
              <a:rPr lang="en-US" sz="2799">
                <a:solidFill>
                  <a:srgbClr val="FFFFFF"/>
                </a:solidFill>
                <a:latin typeface="DM Sans"/>
              </a:rPr>
              <a:t>Crowdfunding platforms, open-source software projects.</a:t>
            </a:r>
          </a:p>
          <a:p>
            <a:pPr algn="ctr">
              <a:lnSpc>
                <a:spcPts val="3079"/>
              </a:lnSpc>
            </a:pPr>
            <a:endParaRPr lang="en-US" sz="2799">
              <a:solidFill>
                <a:srgbClr val="FFFFFF"/>
              </a:solidFill>
              <a:latin typeface="DM Sans"/>
            </a:endParaRPr>
          </a:p>
        </p:txBody>
      </p:sp>
      <p:sp>
        <p:nvSpPr>
          <p:cNvPr id="7" name="Freeform 7"/>
          <p:cNvSpPr/>
          <p:nvPr/>
        </p:nvSpPr>
        <p:spPr>
          <a:xfrm>
            <a:off x="7273177" y="3484208"/>
            <a:ext cx="3741646" cy="1766962"/>
          </a:xfrm>
          <a:custGeom>
            <a:avLst/>
            <a:gdLst/>
            <a:ahLst/>
            <a:cxnLst/>
            <a:rect l="l" t="t" r="r" b="b"/>
            <a:pathLst>
              <a:path w="3741646" h="1766962">
                <a:moveTo>
                  <a:pt x="0" y="0"/>
                </a:moveTo>
                <a:lnTo>
                  <a:pt x="3741646" y="0"/>
                </a:lnTo>
                <a:lnTo>
                  <a:pt x="3741646" y="1766962"/>
                </a:lnTo>
                <a:lnTo>
                  <a:pt x="0" y="1766962"/>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8" name="TextBox 8"/>
          <p:cNvSpPr txBox="1"/>
          <p:nvPr/>
        </p:nvSpPr>
        <p:spPr>
          <a:xfrm>
            <a:off x="6957365" y="3953608"/>
            <a:ext cx="4373269" cy="117983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SOCIAL ENTREPRENEURSHIP MODEL</a:t>
            </a:r>
          </a:p>
        </p:txBody>
      </p:sp>
      <p:sp>
        <p:nvSpPr>
          <p:cNvPr id="9" name="TextBox 9"/>
          <p:cNvSpPr txBox="1"/>
          <p:nvPr/>
        </p:nvSpPr>
        <p:spPr>
          <a:xfrm>
            <a:off x="6952555" y="5571027"/>
            <a:ext cx="4588119" cy="3771236"/>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Focuses on solving social, cultural, or environmental issues. While profit may be a motive, the primary aim is creating social value.</a:t>
            </a:r>
          </a:p>
          <a:p>
            <a:pPr algn="ctr">
              <a:lnSpc>
                <a:spcPts val="3300"/>
              </a:lnSpc>
            </a:pPr>
            <a:r>
              <a:rPr lang="en-US" sz="3000">
                <a:solidFill>
                  <a:srgbClr val="FFFFFF"/>
                </a:solidFill>
                <a:latin typeface="DM Sans Italics"/>
              </a:rPr>
              <a:t>Example: </a:t>
            </a:r>
            <a:r>
              <a:rPr lang="en-US" sz="3000">
                <a:solidFill>
                  <a:srgbClr val="FFFFFF"/>
                </a:solidFill>
                <a:latin typeface="DM Sans"/>
              </a:rPr>
              <a:t>Social enterprises, cooperative organizations.</a:t>
            </a:r>
          </a:p>
        </p:txBody>
      </p:sp>
      <p:sp>
        <p:nvSpPr>
          <p:cNvPr id="10" name="Freeform 10"/>
          <p:cNvSpPr/>
          <p:nvPr/>
        </p:nvSpPr>
        <p:spPr>
          <a:xfrm>
            <a:off x="12051796" y="3578673"/>
            <a:ext cx="3741646" cy="1255514"/>
          </a:xfrm>
          <a:custGeom>
            <a:avLst/>
            <a:gdLst/>
            <a:ahLst/>
            <a:cxnLst/>
            <a:rect l="l" t="t" r="r" b="b"/>
            <a:pathLst>
              <a:path w="3741646" h="1255514">
                <a:moveTo>
                  <a:pt x="0" y="0"/>
                </a:moveTo>
                <a:lnTo>
                  <a:pt x="3741646" y="0"/>
                </a:lnTo>
                <a:lnTo>
                  <a:pt x="3741646" y="1255514"/>
                </a:lnTo>
                <a:lnTo>
                  <a:pt x="0" y="12555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sp>
      <p:sp>
        <p:nvSpPr>
          <p:cNvPr id="11" name="TextBox 11"/>
          <p:cNvSpPr txBox="1"/>
          <p:nvPr/>
        </p:nvSpPr>
        <p:spPr>
          <a:xfrm>
            <a:off x="11833789" y="3963664"/>
            <a:ext cx="4373269" cy="77978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SHARING</a:t>
            </a:r>
          </a:p>
          <a:p>
            <a:pPr algn="ctr">
              <a:lnSpc>
                <a:spcPts val="3190"/>
              </a:lnSpc>
            </a:pPr>
            <a:r>
              <a:rPr lang="en-US" sz="2900">
                <a:solidFill>
                  <a:srgbClr val="8CA9AD"/>
                </a:solidFill>
                <a:latin typeface="DM Sans Bold"/>
              </a:rPr>
              <a:t>ECONOMY MODEL</a:t>
            </a:r>
          </a:p>
        </p:txBody>
      </p:sp>
      <p:sp>
        <p:nvSpPr>
          <p:cNvPr id="12" name="TextBox 12"/>
          <p:cNvSpPr txBox="1"/>
          <p:nvPr/>
        </p:nvSpPr>
        <p:spPr>
          <a:xfrm>
            <a:off x="11833789" y="5289269"/>
            <a:ext cx="4808923" cy="4190262"/>
          </a:xfrm>
          <a:prstGeom prst="rect">
            <a:avLst/>
          </a:prstGeom>
        </p:spPr>
        <p:txBody>
          <a:bodyPr lIns="0" tIns="0" rIns="0" bIns="0" rtlCol="0" anchor="t">
            <a:spAutoFit/>
          </a:bodyPr>
          <a:lstStyle/>
          <a:p>
            <a:pPr algn="ctr">
              <a:lnSpc>
                <a:spcPts val="3300"/>
              </a:lnSpc>
            </a:pPr>
            <a:r>
              <a:rPr lang="en-US" sz="3000">
                <a:solidFill>
                  <a:srgbClr val="FFFFFF"/>
                </a:solidFill>
                <a:latin typeface="DM Sans Italics"/>
              </a:rPr>
              <a:t>Description: </a:t>
            </a:r>
            <a:r>
              <a:rPr lang="en-US" sz="3000">
                <a:solidFill>
                  <a:srgbClr val="FFFFFF"/>
                </a:solidFill>
                <a:latin typeface="DM Sans"/>
              </a:rPr>
              <a:t>Facilitates the sharing or renting of resources among individuals, often through a platform. This model emphasizes utilization over ownership.</a:t>
            </a:r>
          </a:p>
          <a:p>
            <a:pPr algn="ctr">
              <a:lnSpc>
                <a:spcPts val="3300"/>
              </a:lnSpc>
            </a:pPr>
            <a:r>
              <a:rPr lang="en-US" sz="3000">
                <a:solidFill>
                  <a:srgbClr val="FFFFFF"/>
                </a:solidFill>
                <a:latin typeface="DM Sans Italics"/>
              </a:rPr>
              <a:t>Example: </a:t>
            </a:r>
            <a:r>
              <a:rPr lang="en-US" sz="3000">
                <a:solidFill>
                  <a:srgbClr val="FFFFFF"/>
                </a:solidFill>
                <a:latin typeface="DM Sans"/>
              </a:rPr>
              <a:t>Peer-to-peer lodging services, car-sharing platforms.</a:t>
            </a:r>
          </a:p>
        </p:txBody>
      </p:sp>
      <p:grpSp>
        <p:nvGrpSpPr>
          <p:cNvPr id="13" name="Group 13"/>
          <p:cNvGrpSpPr/>
          <p:nvPr/>
        </p:nvGrpSpPr>
        <p:grpSpPr>
          <a:xfrm>
            <a:off x="-4744879" y="9258300"/>
            <a:ext cx="9489757" cy="10287000"/>
            <a:chOff x="0" y="0"/>
            <a:chExt cx="12653009" cy="13716000"/>
          </a:xfrm>
        </p:grpSpPr>
        <p:sp>
          <p:nvSpPr>
            <p:cNvPr id="14" name="Freeform 14"/>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10"/>
              <a:stretch>
                <a:fillRect l="-737" r="-737"/>
              </a:stretch>
            </a:blipFill>
          </p:spPr>
        </p:sp>
      </p:grpSp>
      <p:sp>
        <p:nvSpPr>
          <p:cNvPr id="15" name="Freeform 15"/>
          <p:cNvSpPr/>
          <p:nvPr/>
        </p:nvSpPr>
        <p:spPr>
          <a:xfrm>
            <a:off x="14155569" y="0"/>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953954" y="871537"/>
            <a:ext cx="17719508" cy="574675"/>
          </a:xfrm>
          <a:prstGeom prst="rect">
            <a:avLst/>
          </a:prstGeom>
        </p:spPr>
        <p:txBody>
          <a:bodyPr lIns="0" tIns="0" rIns="0" bIns="0" rtlCol="0" anchor="t">
            <a:spAutoFit/>
          </a:bodyPr>
          <a:lstStyle/>
          <a:p>
            <a:pPr algn="l">
              <a:lnSpc>
                <a:spcPts val="4999"/>
              </a:lnSpc>
            </a:pPr>
            <a:r>
              <a:rPr lang="en-US" sz="4999">
                <a:solidFill>
                  <a:srgbClr val="194597"/>
                </a:solidFill>
                <a:latin typeface="DM Sans Bold"/>
              </a:rPr>
              <a:t>Summary of selected business forms and examples</a:t>
            </a:r>
          </a:p>
        </p:txBody>
      </p:sp>
      <p:sp>
        <p:nvSpPr>
          <p:cNvPr id="4" name="TextBox 4"/>
          <p:cNvSpPr txBox="1"/>
          <p:nvPr/>
        </p:nvSpPr>
        <p:spPr>
          <a:xfrm>
            <a:off x="1028700" y="2494974"/>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Freemium</a:t>
            </a:r>
          </a:p>
          <a:p>
            <a:pPr algn="just">
              <a:lnSpc>
                <a:spcPts val="3639"/>
              </a:lnSpc>
            </a:pPr>
            <a:r>
              <a:rPr lang="en-US" sz="2799">
                <a:solidFill>
                  <a:srgbClr val="194597"/>
                </a:solidFill>
                <a:latin typeface="DM Sans"/>
              </a:rPr>
              <a:t>Model</a:t>
            </a:r>
          </a:p>
          <a:p>
            <a:pPr algn="just">
              <a:lnSpc>
                <a:spcPts val="3639"/>
              </a:lnSpc>
            </a:pPr>
            <a:endParaRPr lang="en-US" sz="2799">
              <a:solidFill>
                <a:srgbClr val="194597"/>
              </a:solidFill>
              <a:latin typeface="DM Sans"/>
            </a:endParaRPr>
          </a:p>
        </p:txBody>
      </p:sp>
      <p:sp>
        <p:nvSpPr>
          <p:cNvPr id="5" name="TextBox 5"/>
          <p:cNvSpPr txBox="1"/>
          <p:nvPr/>
        </p:nvSpPr>
        <p:spPr>
          <a:xfrm>
            <a:off x="4071596" y="2494974"/>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Offers basic services for free while charging for premium features.</a:t>
            </a:r>
          </a:p>
        </p:txBody>
      </p:sp>
      <p:sp>
        <p:nvSpPr>
          <p:cNvPr id="6" name="TextBox 6"/>
          <p:cNvSpPr txBox="1"/>
          <p:nvPr/>
        </p:nvSpPr>
        <p:spPr>
          <a:xfrm>
            <a:off x="8194706" y="2494974"/>
            <a:ext cx="3723060" cy="478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LinkedIn, Dropbox</a:t>
            </a:r>
          </a:p>
        </p:txBody>
      </p:sp>
      <p:sp>
        <p:nvSpPr>
          <p:cNvPr id="7" name="TextBox 7"/>
          <p:cNvSpPr txBox="1"/>
          <p:nvPr/>
        </p:nvSpPr>
        <p:spPr>
          <a:xfrm>
            <a:off x="11687101" y="2494974"/>
            <a:ext cx="4744953" cy="13931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Attracts large user base</a:t>
            </a:r>
          </a:p>
          <a:p>
            <a:pPr marL="639958" lvl="2" indent="-213319" algn="just">
              <a:lnSpc>
                <a:spcPts val="3639"/>
              </a:lnSpc>
              <a:buFont typeface="Arial"/>
              <a:buChar char="⚬"/>
            </a:pPr>
            <a:r>
              <a:rPr lang="en-US" sz="2799">
                <a:solidFill>
                  <a:srgbClr val="194597"/>
                </a:solidFill>
                <a:latin typeface="DM Sans"/>
              </a:rPr>
              <a:t>Conversion to paid plans is crucial</a:t>
            </a:r>
          </a:p>
        </p:txBody>
      </p:sp>
      <p:sp>
        <p:nvSpPr>
          <p:cNvPr id="8" name="TextBox 8"/>
          <p:cNvSpPr txBox="1"/>
          <p:nvPr/>
        </p:nvSpPr>
        <p:spPr>
          <a:xfrm>
            <a:off x="953954" y="5177775"/>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Sharing</a:t>
            </a:r>
          </a:p>
          <a:p>
            <a:pPr algn="just">
              <a:lnSpc>
                <a:spcPts val="3639"/>
              </a:lnSpc>
            </a:pPr>
            <a:r>
              <a:rPr lang="en-US" sz="2799">
                <a:solidFill>
                  <a:srgbClr val="194597"/>
                </a:solidFill>
                <a:latin typeface="DM Sans"/>
              </a:rPr>
              <a:t>Economy Model</a:t>
            </a:r>
          </a:p>
          <a:p>
            <a:pPr algn="just">
              <a:lnSpc>
                <a:spcPts val="3639"/>
              </a:lnSpc>
            </a:pPr>
            <a:endParaRPr lang="en-US" sz="2799">
              <a:solidFill>
                <a:srgbClr val="194597"/>
              </a:solidFill>
              <a:latin typeface="DM Sans"/>
            </a:endParaRPr>
          </a:p>
        </p:txBody>
      </p:sp>
      <p:sp>
        <p:nvSpPr>
          <p:cNvPr id="9" name="TextBox 9"/>
          <p:cNvSpPr txBox="1"/>
          <p:nvPr/>
        </p:nvSpPr>
        <p:spPr>
          <a:xfrm>
            <a:off x="3996850" y="5177775"/>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Facilitates peer-to-peer sharing of access to goods and services.</a:t>
            </a:r>
          </a:p>
        </p:txBody>
      </p:sp>
      <p:sp>
        <p:nvSpPr>
          <p:cNvPr id="10" name="TextBox 10"/>
          <p:cNvSpPr txBox="1"/>
          <p:nvPr/>
        </p:nvSpPr>
        <p:spPr>
          <a:xfrm>
            <a:off x="8119960" y="5177775"/>
            <a:ext cx="2950040" cy="907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TOMS Shoes, Warby Parker</a:t>
            </a:r>
          </a:p>
        </p:txBody>
      </p:sp>
      <p:sp>
        <p:nvSpPr>
          <p:cNvPr id="11" name="TextBox 11"/>
          <p:cNvSpPr txBox="1"/>
          <p:nvPr/>
        </p:nvSpPr>
        <p:spPr>
          <a:xfrm>
            <a:off x="11612355" y="5177775"/>
            <a:ext cx="4819699" cy="13931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Lowers ownership costs</a:t>
            </a:r>
          </a:p>
          <a:p>
            <a:pPr marL="639958" lvl="2" indent="-213319" algn="just">
              <a:lnSpc>
                <a:spcPts val="3639"/>
              </a:lnSpc>
              <a:buFont typeface="Arial"/>
              <a:buChar char="⚬"/>
            </a:pPr>
            <a:r>
              <a:rPr lang="en-US" sz="2799">
                <a:solidFill>
                  <a:srgbClr val="194597"/>
                </a:solidFill>
                <a:latin typeface="DM Sans"/>
              </a:rPr>
              <a:t>Community-driven and scalable</a:t>
            </a:r>
          </a:p>
        </p:txBody>
      </p:sp>
      <p:sp>
        <p:nvSpPr>
          <p:cNvPr id="12" name="Freeform 12"/>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3" name="AutoShape 13"/>
          <p:cNvSpPr/>
          <p:nvPr/>
        </p:nvSpPr>
        <p:spPr>
          <a:xfrm>
            <a:off x="825476" y="4568690"/>
            <a:ext cx="16898387" cy="0"/>
          </a:xfrm>
          <a:prstGeom prst="line">
            <a:avLst/>
          </a:prstGeom>
          <a:ln w="38100" cap="flat">
            <a:solidFill>
              <a:srgbClr val="194597"/>
            </a:solidFill>
            <a:prstDash val="sysDash"/>
            <a:headEnd type="none" w="sm" len="sm"/>
            <a:tailEnd type="none" w="sm" len="sm"/>
          </a:ln>
        </p:spPr>
      </p:sp>
      <p:sp>
        <p:nvSpPr>
          <p:cNvPr id="14" name="AutoShape 14"/>
          <p:cNvSpPr/>
          <p:nvPr/>
        </p:nvSpPr>
        <p:spPr>
          <a:xfrm>
            <a:off x="3763171" y="2202170"/>
            <a:ext cx="0" cy="6657318"/>
          </a:xfrm>
          <a:prstGeom prst="line">
            <a:avLst/>
          </a:prstGeom>
          <a:ln w="38100" cap="flat">
            <a:solidFill>
              <a:srgbClr val="194597"/>
            </a:solidFill>
            <a:prstDash val="sysDash"/>
            <a:headEnd type="none" w="sm" len="sm"/>
            <a:tailEnd type="none" w="sm" len="sm"/>
          </a:ln>
        </p:spPr>
      </p:sp>
      <p:sp>
        <p:nvSpPr>
          <p:cNvPr id="15" name="AutoShape 15"/>
          <p:cNvSpPr/>
          <p:nvPr/>
        </p:nvSpPr>
        <p:spPr>
          <a:xfrm>
            <a:off x="7955134" y="2202170"/>
            <a:ext cx="0" cy="6657318"/>
          </a:xfrm>
          <a:prstGeom prst="line">
            <a:avLst/>
          </a:prstGeom>
          <a:ln w="38100" cap="flat">
            <a:solidFill>
              <a:srgbClr val="194597"/>
            </a:solidFill>
            <a:prstDash val="sysDash"/>
            <a:headEnd type="none" w="sm" len="sm"/>
            <a:tailEnd type="none" w="sm" len="sm"/>
          </a:ln>
        </p:spPr>
      </p:sp>
      <p:sp>
        <p:nvSpPr>
          <p:cNvPr id="16" name="AutoShape 16"/>
          <p:cNvSpPr/>
          <p:nvPr/>
        </p:nvSpPr>
        <p:spPr>
          <a:xfrm>
            <a:off x="11593305" y="2202170"/>
            <a:ext cx="0" cy="6657318"/>
          </a:xfrm>
          <a:prstGeom prst="line">
            <a:avLst/>
          </a:prstGeom>
          <a:ln w="38100" cap="flat">
            <a:solidFill>
              <a:srgbClr val="194597"/>
            </a:solidFill>
            <a:prstDash val="sysDash"/>
            <a:headEnd type="none" w="sm" len="sm"/>
            <a:tailEnd type="none" w="sm" len="sm"/>
          </a:ln>
        </p:spPr>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2494974"/>
            <a:ext cx="2572546" cy="1225529"/>
          </a:xfrm>
          <a:prstGeom prst="rect">
            <a:avLst/>
          </a:prstGeom>
        </p:spPr>
        <p:txBody>
          <a:bodyPr lIns="0" tIns="0" rIns="0" bIns="0" rtlCol="0" anchor="t">
            <a:spAutoFit/>
          </a:bodyPr>
          <a:lstStyle/>
          <a:p>
            <a:pPr algn="just">
              <a:lnSpc>
                <a:spcPts val="3248"/>
              </a:lnSpc>
            </a:pPr>
            <a:r>
              <a:rPr lang="en-US" sz="2499">
                <a:solidFill>
                  <a:srgbClr val="194597"/>
                </a:solidFill>
                <a:latin typeface="DM Sans"/>
              </a:rPr>
              <a:t>Social Entrepreneurship Model</a:t>
            </a:r>
          </a:p>
        </p:txBody>
      </p:sp>
      <p:sp>
        <p:nvSpPr>
          <p:cNvPr id="4" name="TextBox 4"/>
          <p:cNvSpPr txBox="1"/>
          <p:nvPr/>
        </p:nvSpPr>
        <p:spPr>
          <a:xfrm>
            <a:off x="4071596" y="2494974"/>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Offers basic services for free while charging for premium features.</a:t>
            </a:r>
          </a:p>
        </p:txBody>
      </p:sp>
      <p:sp>
        <p:nvSpPr>
          <p:cNvPr id="5" name="TextBox 5"/>
          <p:cNvSpPr txBox="1"/>
          <p:nvPr/>
        </p:nvSpPr>
        <p:spPr>
          <a:xfrm>
            <a:off x="8194706" y="2494974"/>
            <a:ext cx="3723060" cy="478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LinkedIn, Dropbox</a:t>
            </a:r>
          </a:p>
        </p:txBody>
      </p:sp>
      <p:sp>
        <p:nvSpPr>
          <p:cNvPr id="6" name="TextBox 6"/>
          <p:cNvSpPr txBox="1"/>
          <p:nvPr/>
        </p:nvSpPr>
        <p:spPr>
          <a:xfrm>
            <a:off x="11687101" y="2494974"/>
            <a:ext cx="4744953" cy="13931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Attracts large user base</a:t>
            </a:r>
          </a:p>
          <a:p>
            <a:pPr marL="639958" lvl="2" indent="-213319" algn="just">
              <a:lnSpc>
                <a:spcPts val="3639"/>
              </a:lnSpc>
              <a:buFont typeface="Arial"/>
              <a:buChar char="⚬"/>
            </a:pPr>
            <a:r>
              <a:rPr lang="en-US" sz="2799">
                <a:solidFill>
                  <a:srgbClr val="194597"/>
                </a:solidFill>
                <a:latin typeface="DM Sans"/>
              </a:rPr>
              <a:t>Conversion to paid plans is crucial</a:t>
            </a:r>
          </a:p>
        </p:txBody>
      </p:sp>
      <p:sp>
        <p:nvSpPr>
          <p:cNvPr id="7" name="TextBox 7"/>
          <p:cNvSpPr txBox="1"/>
          <p:nvPr/>
        </p:nvSpPr>
        <p:spPr>
          <a:xfrm>
            <a:off x="953954" y="5177775"/>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Sharing</a:t>
            </a:r>
          </a:p>
          <a:p>
            <a:pPr algn="just">
              <a:lnSpc>
                <a:spcPts val="3639"/>
              </a:lnSpc>
            </a:pPr>
            <a:r>
              <a:rPr lang="en-US" sz="2799">
                <a:solidFill>
                  <a:srgbClr val="194597"/>
                </a:solidFill>
                <a:latin typeface="DM Sans"/>
              </a:rPr>
              <a:t>Economy Model</a:t>
            </a:r>
          </a:p>
          <a:p>
            <a:pPr algn="just">
              <a:lnSpc>
                <a:spcPts val="3639"/>
              </a:lnSpc>
            </a:pPr>
            <a:endParaRPr lang="en-US" sz="2799">
              <a:solidFill>
                <a:srgbClr val="194597"/>
              </a:solidFill>
              <a:latin typeface="DM Sans"/>
            </a:endParaRPr>
          </a:p>
        </p:txBody>
      </p:sp>
      <p:sp>
        <p:nvSpPr>
          <p:cNvPr id="8" name="TextBox 8"/>
          <p:cNvSpPr txBox="1"/>
          <p:nvPr/>
        </p:nvSpPr>
        <p:spPr>
          <a:xfrm>
            <a:off x="3996850" y="5177775"/>
            <a:ext cx="3723060"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Addresses a basic unmet need or solves a social problem through a market-driven approach.</a:t>
            </a:r>
          </a:p>
        </p:txBody>
      </p:sp>
      <p:sp>
        <p:nvSpPr>
          <p:cNvPr id="9" name="TextBox 9"/>
          <p:cNvSpPr txBox="1"/>
          <p:nvPr/>
        </p:nvSpPr>
        <p:spPr>
          <a:xfrm>
            <a:off x="8119960" y="5177775"/>
            <a:ext cx="3723060" cy="478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Airbnb, Uber</a:t>
            </a:r>
          </a:p>
        </p:txBody>
      </p:sp>
      <p:sp>
        <p:nvSpPr>
          <p:cNvPr id="10" name="TextBox 10"/>
          <p:cNvSpPr txBox="1"/>
          <p:nvPr/>
        </p:nvSpPr>
        <p:spPr>
          <a:xfrm>
            <a:off x="11612355" y="5177775"/>
            <a:ext cx="4819699" cy="13931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Balances profit and social mission</a:t>
            </a:r>
          </a:p>
          <a:p>
            <a:pPr marL="639958" lvl="2" indent="-213319" algn="just">
              <a:lnSpc>
                <a:spcPts val="3639"/>
              </a:lnSpc>
              <a:buFont typeface="Arial"/>
              <a:buChar char="⚬"/>
            </a:pPr>
            <a:r>
              <a:rPr lang="en-US" sz="2799">
                <a:solidFill>
                  <a:srgbClr val="194597"/>
                </a:solidFill>
                <a:latin typeface="DM Sans"/>
              </a:rPr>
              <a:t>Innovative and impactful</a:t>
            </a:r>
          </a:p>
        </p:txBody>
      </p:sp>
      <p:sp>
        <p:nvSpPr>
          <p:cNvPr id="11" name="TextBox 11"/>
          <p:cNvSpPr txBox="1"/>
          <p:nvPr/>
        </p:nvSpPr>
        <p:spPr>
          <a:xfrm>
            <a:off x="953954" y="871537"/>
            <a:ext cx="17719508" cy="574675"/>
          </a:xfrm>
          <a:prstGeom prst="rect">
            <a:avLst/>
          </a:prstGeom>
        </p:spPr>
        <p:txBody>
          <a:bodyPr lIns="0" tIns="0" rIns="0" bIns="0" rtlCol="0" anchor="t">
            <a:spAutoFit/>
          </a:bodyPr>
          <a:lstStyle/>
          <a:p>
            <a:pPr algn="l">
              <a:lnSpc>
                <a:spcPts val="4999"/>
              </a:lnSpc>
            </a:pPr>
            <a:r>
              <a:rPr lang="en-US" sz="4999">
                <a:solidFill>
                  <a:srgbClr val="194597"/>
                </a:solidFill>
                <a:latin typeface="DM Sans Bold"/>
              </a:rPr>
              <a:t>Summary of selected business forms and examples</a:t>
            </a:r>
          </a:p>
        </p:txBody>
      </p:sp>
      <p:sp>
        <p:nvSpPr>
          <p:cNvPr id="12" name="Freeform 12"/>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3" name="AutoShape 13"/>
          <p:cNvSpPr/>
          <p:nvPr/>
        </p:nvSpPr>
        <p:spPr>
          <a:xfrm>
            <a:off x="825476" y="4568690"/>
            <a:ext cx="16898387" cy="0"/>
          </a:xfrm>
          <a:prstGeom prst="line">
            <a:avLst/>
          </a:prstGeom>
          <a:ln w="38100" cap="flat">
            <a:solidFill>
              <a:srgbClr val="194597"/>
            </a:solidFill>
            <a:prstDash val="sysDash"/>
            <a:headEnd type="none" w="sm" len="sm"/>
            <a:tailEnd type="none" w="sm" len="sm"/>
          </a:ln>
        </p:spPr>
      </p:sp>
      <p:sp>
        <p:nvSpPr>
          <p:cNvPr id="14" name="AutoShape 14"/>
          <p:cNvSpPr/>
          <p:nvPr/>
        </p:nvSpPr>
        <p:spPr>
          <a:xfrm>
            <a:off x="3763171" y="2202170"/>
            <a:ext cx="0" cy="6657318"/>
          </a:xfrm>
          <a:prstGeom prst="line">
            <a:avLst/>
          </a:prstGeom>
          <a:ln w="38100" cap="flat">
            <a:solidFill>
              <a:srgbClr val="194597"/>
            </a:solidFill>
            <a:prstDash val="sysDash"/>
            <a:headEnd type="none" w="sm" len="sm"/>
            <a:tailEnd type="none" w="sm" len="sm"/>
          </a:ln>
        </p:spPr>
      </p:sp>
      <p:sp>
        <p:nvSpPr>
          <p:cNvPr id="15" name="AutoShape 15"/>
          <p:cNvSpPr/>
          <p:nvPr/>
        </p:nvSpPr>
        <p:spPr>
          <a:xfrm>
            <a:off x="7955134" y="2202170"/>
            <a:ext cx="0" cy="6657318"/>
          </a:xfrm>
          <a:prstGeom prst="line">
            <a:avLst/>
          </a:prstGeom>
          <a:ln w="38100" cap="flat">
            <a:solidFill>
              <a:srgbClr val="194597"/>
            </a:solidFill>
            <a:prstDash val="sysDash"/>
            <a:headEnd type="none" w="sm" len="sm"/>
            <a:tailEnd type="none" w="sm" len="sm"/>
          </a:ln>
        </p:spPr>
      </p:sp>
      <p:sp>
        <p:nvSpPr>
          <p:cNvPr id="16" name="AutoShape 16"/>
          <p:cNvSpPr/>
          <p:nvPr/>
        </p:nvSpPr>
        <p:spPr>
          <a:xfrm>
            <a:off x="11593305" y="2202170"/>
            <a:ext cx="0" cy="6657318"/>
          </a:xfrm>
          <a:prstGeom prst="line">
            <a:avLst/>
          </a:prstGeom>
          <a:ln w="38100" cap="flat">
            <a:solidFill>
              <a:srgbClr val="194597"/>
            </a:solidFill>
            <a:prstDash val="sysDash"/>
            <a:headEnd type="none" w="sm" len="sm"/>
            <a:tailEnd type="none" w="sm" len="sm"/>
          </a:ln>
        </p:spPr>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667329" y="1679740"/>
            <a:ext cx="17326647" cy="7702178"/>
          </a:xfrm>
          <a:custGeom>
            <a:avLst/>
            <a:gdLst/>
            <a:ahLst/>
            <a:cxnLst/>
            <a:rect l="l" t="t" r="r" b="b"/>
            <a:pathLst>
              <a:path w="17326647" h="7702178">
                <a:moveTo>
                  <a:pt x="0" y="0"/>
                </a:moveTo>
                <a:lnTo>
                  <a:pt x="17326647" y="0"/>
                </a:lnTo>
                <a:lnTo>
                  <a:pt x="17326647"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028700" y="2494974"/>
            <a:ext cx="3723060" cy="13931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Franchise</a:t>
            </a:r>
          </a:p>
          <a:p>
            <a:pPr algn="just">
              <a:lnSpc>
                <a:spcPts val="3639"/>
              </a:lnSpc>
            </a:pPr>
            <a:r>
              <a:rPr lang="en-US" sz="2799">
                <a:solidFill>
                  <a:srgbClr val="194597"/>
                </a:solidFill>
                <a:latin typeface="DM Sans"/>
              </a:rPr>
              <a:t>Model</a:t>
            </a:r>
          </a:p>
          <a:p>
            <a:pPr algn="just">
              <a:lnSpc>
                <a:spcPts val="3639"/>
              </a:lnSpc>
            </a:pPr>
            <a:endParaRPr lang="en-US" sz="2799">
              <a:solidFill>
                <a:srgbClr val="194597"/>
              </a:solidFill>
              <a:latin typeface="DM Sans"/>
            </a:endParaRPr>
          </a:p>
        </p:txBody>
      </p:sp>
      <p:sp>
        <p:nvSpPr>
          <p:cNvPr id="4" name="TextBox 4"/>
          <p:cNvSpPr txBox="1"/>
          <p:nvPr/>
        </p:nvSpPr>
        <p:spPr>
          <a:xfrm>
            <a:off x="4071596" y="2494974"/>
            <a:ext cx="3723060"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Allows individual owners to operate a branch of an established brand.</a:t>
            </a:r>
          </a:p>
        </p:txBody>
      </p:sp>
      <p:sp>
        <p:nvSpPr>
          <p:cNvPr id="5" name="TextBox 5"/>
          <p:cNvSpPr txBox="1"/>
          <p:nvPr/>
        </p:nvSpPr>
        <p:spPr>
          <a:xfrm>
            <a:off x="8194706" y="2494974"/>
            <a:ext cx="3723060" cy="4787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McDonald's, Subway</a:t>
            </a:r>
          </a:p>
        </p:txBody>
      </p:sp>
      <p:sp>
        <p:nvSpPr>
          <p:cNvPr id="6" name="TextBox 6"/>
          <p:cNvSpPr txBox="1"/>
          <p:nvPr/>
        </p:nvSpPr>
        <p:spPr>
          <a:xfrm>
            <a:off x="11687101" y="2494974"/>
            <a:ext cx="4744953" cy="18503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Requires adherence to franchisor rules</a:t>
            </a:r>
          </a:p>
          <a:p>
            <a:pPr marL="639958" lvl="2" indent="-213319" algn="just">
              <a:lnSpc>
                <a:spcPts val="3639"/>
              </a:lnSpc>
              <a:buFont typeface="Arial"/>
              <a:buChar char="⚬"/>
            </a:pPr>
            <a:r>
              <a:rPr lang="en-US" sz="2799">
                <a:solidFill>
                  <a:srgbClr val="194597"/>
                </a:solidFill>
                <a:latin typeface="DM Sans"/>
              </a:rPr>
              <a:t>Built-in brand recognition</a:t>
            </a:r>
          </a:p>
        </p:txBody>
      </p:sp>
      <p:sp>
        <p:nvSpPr>
          <p:cNvPr id="7" name="TextBox 7"/>
          <p:cNvSpPr txBox="1"/>
          <p:nvPr/>
        </p:nvSpPr>
        <p:spPr>
          <a:xfrm>
            <a:off x="953954" y="5177775"/>
            <a:ext cx="3723060" cy="18503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Subscription</a:t>
            </a:r>
          </a:p>
          <a:p>
            <a:pPr algn="just">
              <a:lnSpc>
                <a:spcPts val="3639"/>
              </a:lnSpc>
            </a:pPr>
            <a:r>
              <a:rPr lang="en-US" sz="2799">
                <a:solidFill>
                  <a:srgbClr val="194597"/>
                </a:solidFill>
                <a:latin typeface="DM Sans"/>
              </a:rPr>
              <a:t>Model</a:t>
            </a:r>
          </a:p>
          <a:p>
            <a:pPr algn="just">
              <a:lnSpc>
                <a:spcPts val="3639"/>
              </a:lnSpc>
            </a:pPr>
            <a:endParaRPr lang="en-US" sz="2799">
              <a:solidFill>
                <a:srgbClr val="194597"/>
              </a:solidFill>
              <a:latin typeface="DM Sans"/>
            </a:endParaRPr>
          </a:p>
          <a:p>
            <a:pPr algn="just">
              <a:lnSpc>
                <a:spcPts val="3639"/>
              </a:lnSpc>
            </a:pPr>
            <a:endParaRPr lang="en-US" sz="2799">
              <a:solidFill>
                <a:srgbClr val="194597"/>
              </a:solidFill>
              <a:latin typeface="DM Sans"/>
            </a:endParaRPr>
          </a:p>
        </p:txBody>
      </p:sp>
      <p:sp>
        <p:nvSpPr>
          <p:cNvPr id="8" name="TextBox 8"/>
          <p:cNvSpPr txBox="1"/>
          <p:nvPr/>
        </p:nvSpPr>
        <p:spPr>
          <a:xfrm>
            <a:off x="3996850" y="5177775"/>
            <a:ext cx="3723060" cy="2307590"/>
          </a:xfrm>
          <a:prstGeom prst="rect">
            <a:avLst/>
          </a:prstGeom>
        </p:spPr>
        <p:txBody>
          <a:bodyPr lIns="0" tIns="0" rIns="0" bIns="0" rtlCol="0" anchor="t">
            <a:spAutoFit/>
          </a:bodyPr>
          <a:lstStyle/>
          <a:p>
            <a:pPr algn="just">
              <a:lnSpc>
                <a:spcPts val="3639"/>
              </a:lnSpc>
            </a:pPr>
            <a:r>
              <a:rPr lang="en-US" sz="2799">
                <a:solidFill>
                  <a:srgbClr val="194597"/>
                </a:solidFill>
                <a:latin typeface="DM Sans"/>
              </a:rPr>
              <a:t>Customers pay a recurring price at regular intervals for access to a product or service.</a:t>
            </a:r>
          </a:p>
        </p:txBody>
      </p:sp>
      <p:sp>
        <p:nvSpPr>
          <p:cNvPr id="9" name="TextBox 9"/>
          <p:cNvSpPr txBox="1"/>
          <p:nvPr/>
        </p:nvSpPr>
        <p:spPr>
          <a:xfrm>
            <a:off x="8119960" y="5177775"/>
            <a:ext cx="3723060" cy="935990"/>
          </a:xfrm>
          <a:prstGeom prst="rect">
            <a:avLst/>
          </a:prstGeom>
        </p:spPr>
        <p:txBody>
          <a:bodyPr lIns="0" tIns="0" rIns="0" bIns="0" rtlCol="0" anchor="t">
            <a:spAutoFit/>
          </a:bodyPr>
          <a:lstStyle/>
          <a:p>
            <a:pPr algn="l">
              <a:lnSpc>
                <a:spcPts val="3639"/>
              </a:lnSpc>
            </a:pPr>
            <a:r>
              <a:rPr lang="en-US" sz="2799">
                <a:solidFill>
                  <a:srgbClr val="194597"/>
                </a:solidFill>
                <a:latin typeface="DM Sans"/>
              </a:rPr>
              <a:t>Spotify, Adobe Creative Cloud</a:t>
            </a:r>
          </a:p>
        </p:txBody>
      </p:sp>
      <p:sp>
        <p:nvSpPr>
          <p:cNvPr id="10" name="TextBox 10"/>
          <p:cNvSpPr txBox="1"/>
          <p:nvPr/>
        </p:nvSpPr>
        <p:spPr>
          <a:xfrm>
            <a:off x="11612355" y="5177775"/>
            <a:ext cx="4819699" cy="1850390"/>
          </a:xfrm>
          <a:prstGeom prst="rect">
            <a:avLst/>
          </a:prstGeom>
        </p:spPr>
        <p:txBody>
          <a:bodyPr lIns="0" tIns="0" rIns="0" bIns="0" rtlCol="0" anchor="t">
            <a:spAutoFit/>
          </a:bodyPr>
          <a:lstStyle/>
          <a:p>
            <a:pPr marL="639958" lvl="2" indent="-213319" algn="just">
              <a:lnSpc>
                <a:spcPts val="3639"/>
              </a:lnSpc>
              <a:buFont typeface="Arial"/>
              <a:buChar char="⚬"/>
            </a:pPr>
            <a:r>
              <a:rPr lang="en-US" sz="2799">
                <a:solidFill>
                  <a:srgbClr val="194597"/>
                </a:solidFill>
                <a:latin typeface="DM Sans"/>
              </a:rPr>
              <a:t>Predictable revenue stream</a:t>
            </a:r>
          </a:p>
          <a:p>
            <a:pPr marL="639958" lvl="2" indent="-213319" algn="just">
              <a:lnSpc>
                <a:spcPts val="3639"/>
              </a:lnSpc>
              <a:buFont typeface="Arial"/>
              <a:buChar char="⚬"/>
            </a:pPr>
            <a:r>
              <a:rPr lang="en-US" sz="2799">
                <a:solidFill>
                  <a:srgbClr val="194597"/>
                </a:solidFill>
                <a:latin typeface="DM Sans"/>
              </a:rPr>
              <a:t>Focus on customer retention</a:t>
            </a:r>
          </a:p>
        </p:txBody>
      </p:sp>
      <p:sp>
        <p:nvSpPr>
          <p:cNvPr id="11" name="TextBox 11"/>
          <p:cNvSpPr txBox="1"/>
          <p:nvPr/>
        </p:nvSpPr>
        <p:spPr>
          <a:xfrm>
            <a:off x="953954" y="871537"/>
            <a:ext cx="17719508" cy="574675"/>
          </a:xfrm>
          <a:prstGeom prst="rect">
            <a:avLst/>
          </a:prstGeom>
        </p:spPr>
        <p:txBody>
          <a:bodyPr lIns="0" tIns="0" rIns="0" bIns="0" rtlCol="0" anchor="t">
            <a:spAutoFit/>
          </a:bodyPr>
          <a:lstStyle/>
          <a:p>
            <a:pPr algn="l">
              <a:lnSpc>
                <a:spcPts val="4999"/>
              </a:lnSpc>
            </a:pPr>
            <a:r>
              <a:rPr lang="en-US" sz="4999">
                <a:solidFill>
                  <a:srgbClr val="194597"/>
                </a:solidFill>
                <a:latin typeface="DM Sans Bold"/>
              </a:rPr>
              <a:t>Summary of selected business forms and examples</a:t>
            </a:r>
          </a:p>
        </p:txBody>
      </p:sp>
      <p:sp>
        <p:nvSpPr>
          <p:cNvPr id="12" name="Freeform 12"/>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3" name="AutoShape 13"/>
          <p:cNvSpPr/>
          <p:nvPr/>
        </p:nvSpPr>
        <p:spPr>
          <a:xfrm>
            <a:off x="825476" y="4568690"/>
            <a:ext cx="16898387" cy="0"/>
          </a:xfrm>
          <a:prstGeom prst="line">
            <a:avLst/>
          </a:prstGeom>
          <a:ln w="38100" cap="flat">
            <a:solidFill>
              <a:srgbClr val="194597"/>
            </a:solidFill>
            <a:prstDash val="sysDash"/>
            <a:headEnd type="none" w="sm" len="sm"/>
            <a:tailEnd type="none" w="sm" len="sm"/>
          </a:ln>
        </p:spPr>
      </p:sp>
      <p:sp>
        <p:nvSpPr>
          <p:cNvPr id="14" name="AutoShape 14"/>
          <p:cNvSpPr/>
          <p:nvPr/>
        </p:nvSpPr>
        <p:spPr>
          <a:xfrm>
            <a:off x="3763171" y="2202170"/>
            <a:ext cx="0" cy="6657318"/>
          </a:xfrm>
          <a:prstGeom prst="line">
            <a:avLst/>
          </a:prstGeom>
          <a:ln w="38100" cap="flat">
            <a:solidFill>
              <a:srgbClr val="194597"/>
            </a:solidFill>
            <a:prstDash val="sysDash"/>
            <a:headEnd type="none" w="sm" len="sm"/>
            <a:tailEnd type="none" w="sm" len="sm"/>
          </a:ln>
        </p:spPr>
      </p:sp>
      <p:sp>
        <p:nvSpPr>
          <p:cNvPr id="15" name="AutoShape 15"/>
          <p:cNvSpPr/>
          <p:nvPr/>
        </p:nvSpPr>
        <p:spPr>
          <a:xfrm>
            <a:off x="7955134" y="2202170"/>
            <a:ext cx="0" cy="6657318"/>
          </a:xfrm>
          <a:prstGeom prst="line">
            <a:avLst/>
          </a:prstGeom>
          <a:ln w="38100" cap="flat">
            <a:solidFill>
              <a:srgbClr val="194597"/>
            </a:solidFill>
            <a:prstDash val="sysDash"/>
            <a:headEnd type="none" w="sm" len="sm"/>
            <a:tailEnd type="none" w="sm" len="sm"/>
          </a:ln>
        </p:spPr>
      </p:sp>
      <p:sp>
        <p:nvSpPr>
          <p:cNvPr id="16" name="AutoShape 16"/>
          <p:cNvSpPr/>
          <p:nvPr/>
        </p:nvSpPr>
        <p:spPr>
          <a:xfrm>
            <a:off x="11593305" y="2202170"/>
            <a:ext cx="0" cy="6657318"/>
          </a:xfrm>
          <a:prstGeom prst="line">
            <a:avLst/>
          </a:prstGeom>
          <a:ln w="38100" cap="flat">
            <a:solidFill>
              <a:srgbClr val="194597"/>
            </a:solidFill>
            <a:prstDash val="sysDash"/>
            <a:headEnd type="none" w="sm" len="sm"/>
            <a:tailEnd type="none" w="sm" len="sm"/>
          </a:ln>
        </p:spPr>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2715037" y="2802213"/>
            <a:ext cx="12363941" cy="5053965"/>
          </a:xfrm>
          <a:prstGeom prst="rect">
            <a:avLst/>
          </a:prstGeom>
        </p:spPr>
        <p:txBody>
          <a:bodyPr lIns="0" tIns="0" rIns="0" bIns="0" rtlCol="0" anchor="t">
            <a:spAutoFit/>
          </a:bodyPr>
          <a:lstStyle/>
          <a:p>
            <a:pPr algn="just">
              <a:lnSpc>
                <a:spcPts val="3600"/>
              </a:lnSpc>
            </a:pPr>
            <a:r>
              <a:rPr lang="en-US" sz="3600">
                <a:solidFill>
                  <a:srgbClr val="FFFFFF"/>
                </a:solidFill>
                <a:latin typeface="DM Sans"/>
              </a:rPr>
              <a:t>The Business Model Canvas (BMC) is a strategic management tool used to visually depict the business model of an organization. It helps firms align their activities by illustrating potential trade-offs in a clear and structured manner. While the BMC framework is universally applicable across business types, its application and emphasis can vary significantly between social and conventional (commercial) entrepreneurship.</a:t>
            </a:r>
          </a:p>
          <a:p>
            <a:pPr algn="just">
              <a:lnSpc>
                <a:spcPts val="3600"/>
              </a:lnSpc>
            </a:pPr>
            <a:endParaRPr lang="en-US" sz="3600">
              <a:solidFill>
                <a:srgbClr val="FFFFFF"/>
              </a:solidFill>
              <a:latin typeface="DM Sans"/>
            </a:endParaRPr>
          </a:p>
          <a:p>
            <a:pPr algn="just">
              <a:lnSpc>
                <a:spcPts val="3600"/>
              </a:lnSpc>
            </a:pPr>
            <a:r>
              <a:rPr lang="en-US" sz="3600">
                <a:solidFill>
                  <a:srgbClr val="FFFFFF"/>
                </a:solidFill>
                <a:latin typeface="DM Sans"/>
              </a:rPr>
              <a:t>Here’s how the BMC typically differs between social and conventional entrepreneurship.</a:t>
            </a:r>
          </a:p>
        </p:txBody>
      </p:sp>
      <p:sp>
        <p:nvSpPr>
          <p:cNvPr id="4" name="Freeform 4"/>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a:off x="141850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499"/>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Focuses on serving underserved or disadvantaged groups who are often not the target market in traditional business models. The primary aim is to create social value for a community.</a:t>
            </a:r>
          </a:p>
        </p:txBody>
      </p:sp>
      <p:sp>
        <p:nvSpPr>
          <p:cNvPr id="5" name="TextBox 5"/>
          <p:cNvSpPr txBox="1"/>
          <p:nvPr/>
        </p:nvSpPr>
        <p:spPr>
          <a:xfrm>
            <a:off x="9917073" y="3641722"/>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Targets customer segments that provide the most significant profitability and long-term viability for the business. The focus is primarily on market demand and spending power.</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Customer Segments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Channels may include non-profit partnerships, community groups, social media, and other avenues that facilitate reaching a broader community or marginalized groups effectively.</a:t>
            </a:r>
          </a:p>
        </p:txBody>
      </p:sp>
      <p:sp>
        <p:nvSpPr>
          <p:cNvPr id="5" name="TextBox 5"/>
          <p:cNvSpPr txBox="1"/>
          <p:nvPr/>
        </p:nvSpPr>
        <p:spPr>
          <a:xfrm>
            <a:off x="9917073" y="3641722"/>
            <a:ext cx="5953371" cy="2756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Channels are selected based on efficiency, cost-effectiveness, and market reach, including retail outlets, online platforms, direct sales, wholesalers, etc.</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Channels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36709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Builds deeper, trust-based relationships focusing on community engagement and stakeholder involvement. The relationship often continues beyond the initial transaction to ensure lasting social impact.</a:t>
            </a:r>
          </a:p>
        </p:txBody>
      </p:sp>
      <p:sp>
        <p:nvSpPr>
          <p:cNvPr id="5" name="TextBox 5"/>
          <p:cNvSpPr txBox="1"/>
          <p:nvPr/>
        </p:nvSpPr>
        <p:spPr>
          <a:xfrm>
            <a:off x="9917073" y="3641722"/>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Focuses on customer retention and satisfaction to maximize repeat business. Relationships are often transactional, aimed at maximizing customer lifetime value.</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Customer Relationships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36709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Revenue models in social enterprises might include donations, grants, sponsorships, and social impact investments, besides sales. Often, profitability is balanced with the necessity to achieve social goals.</a:t>
            </a:r>
          </a:p>
        </p:txBody>
      </p:sp>
      <p:sp>
        <p:nvSpPr>
          <p:cNvPr id="5" name="TextBox 5"/>
          <p:cNvSpPr txBox="1"/>
          <p:nvPr/>
        </p:nvSpPr>
        <p:spPr>
          <a:xfrm>
            <a:off x="9917073" y="3641722"/>
            <a:ext cx="5953371" cy="36709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Revenue is primarily generated from sales of goods and services. Profit maximization is the typical focus, and financial sustainability is measured in terms of profit margins and returns on investment.</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Revenue Streams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5400000">
            <a:off x="13482016" y="-2080942"/>
            <a:ext cx="5450085" cy="4161883"/>
            <a:chOff x="0" y="0"/>
            <a:chExt cx="7266780" cy="5549177"/>
          </a:xfrm>
        </p:grpSpPr>
        <p:sp>
          <p:nvSpPr>
            <p:cNvPr id="3" name="Freeform 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sp>
        <p:nvSpPr>
          <p:cNvPr id="4" name="Freeform 4"/>
          <p:cNvSpPr/>
          <p:nvPr/>
        </p:nvSpPr>
        <p:spPr>
          <a:xfrm>
            <a:off x="1028700" y="593678"/>
            <a:ext cx="16230600" cy="9140327"/>
          </a:xfrm>
          <a:custGeom>
            <a:avLst/>
            <a:gdLst/>
            <a:ahLst/>
            <a:cxnLst/>
            <a:rect l="l" t="t" r="r" b="b"/>
            <a:pathLst>
              <a:path w="16230600" h="9140327">
                <a:moveTo>
                  <a:pt x="0" y="0"/>
                </a:moveTo>
                <a:lnTo>
                  <a:pt x="16230600" y="0"/>
                </a:lnTo>
                <a:lnTo>
                  <a:pt x="16230600" y="9140327"/>
                </a:lnTo>
                <a:lnTo>
                  <a:pt x="0" y="914032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5" name="TextBox 5"/>
          <p:cNvSpPr txBox="1"/>
          <p:nvPr/>
        </p:nvSpPr>
        <p:spPr>
          <a:xfrm>
            <a:off x="1645288" y="1343143"/>
            <a:ext cx="14997425" cy="1878335"/>
          </a:xfrm>
          <a:prstGeom prst="rect">
            <a:avLst/>
          </a:prstGeom>
        </p:spPr>
        <p:txBody>
          <a:bodyPr lIns="0" tIns="0" rIns="0" bIns="0" rtlCol="0" anchor="t">
            <a:spAutoFit/>
          </a:bodyPr>
          <a:lstStyle/>
          <a:p>
            <a:pPr algn="ctr">
              <a:lnSpc>
                <a:spcPts val="7590"/>
              </a:lnSpc>
            </a:pPr>
            <a:r>
              <a:rPr lang="en-US" sz="6900">
                <a:solidFill>
                  <a:srgbClr val="FFFFFF"/>
                </a:solidFill>
                <a:latin typeface="DM Sans Bold"/>
              </a:rPr>
              <a:t>THE SIGNIFICANCE OF BUSINESS MODELS</a:t>
            </a:r>
          </a:p>
        </p:txBody>
      </p:sp>
      <p:sp>
        <p:nvSpPr>
          <p:cNvPr id="6" name="Freeform 6"/>
          <p:cNvSpPr/>
          <p:nvPr/>
        </p:nvSpPr>
        <p:spPr>
          <a:xfrm>
            <a:off x="2494557" y="3484208"/>
            <a:ext cx="3741646" cy="1098309"/>
          </a:xfrm>
          <a:custGeom>
            <a:avLst/>
            <a:gdLst/>
            <a:ahLst/>
            <a:cxnLst/>
            <a:rect l="l" t="t" r="r" b="b"/>
            <a:pathLst>
              <a:path w="3741646" h="1098309">
                <a:moveTo>
                  <a:pt x="0" y="0"/>
                </a:moveTo>
                <a:lnTo>
                  <a:pt x="3741646" y="0"/>
                </a:lnTo>
                <a:lnTo>
                  <a:pt x="3741646" y="1098309"/>
                </a:lnTo>
                <a:lnTo>
                  <a:pt x="0" y="10983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7" name="TextBox 7"/>
          <p:cNvSpPr txBox="1"/>
          <p:nvPr/>
        </p:nvSpPr>
        <p:spPr>
          <a:xfrm>
            <a:off x="2178746" y="3980565"/>
            <a:ext cx="4373269" cy="37973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VALUE CREATION: </a:t>
            </a:r>
          </a:p>
        </p:txBody>
      </p:sp>
      <p:sp>
        <p:nvSpPr>
          <p:cNvPr id="8" name="TextBox 8"/>
          <p:cNvSpPr txBox="1"/>
          <p:nvPr/>
        </p:nvSpPr>
        <p:spPr>
          <a:xfrm>
            <a:off x="2071321" y="5329487"/>
            <a:ext cx="4588119" cy="3493135"/>
          </a:xfrm>
          <a:prstGeom prst="rect">
            <a:avLst/>
          </a:prstGeom>
        </p:spPr>
        <p:txBody>
          <a:bodyPr lIns="0" tIns="0" rIns="0" bIns="0" rtlCol="0" anchor="t">
            <a:spAutoFit/>
          </a:bodyPr>
          <a:lstStyle/>
          <a:p>
            <a:pPr algn="just">
              <a:lnSpc>
                <a:spcPts val="3079"/>
              </a:lnSpc>
            </a:pPr>
            <a:r>
              <a:rPr lang="en-US" sz="2799">
                <a:solidFill>
                  <a:srgbClr val="FFFFFF"/>
                </a:solidFill>
                <a:latin typeface="DM Sans"/>
              </a:rPr>
              <a:t>Business models are critical as they determine how a company creates value for its customers. The model impacts product or service design, customer experience, and ultimately, customer satisfaction and loyalty.</a:t>
            </a:r>
          </a:p>
        </p:txBody>
      </p:sp>
      <p:sp>
        <p:nvSpPr>
          <p:cNvPr id="9" name="Freeform 9"/>
          <p:cNvSpPr/>
          <p:nvPr/>
        </p:nvSpPr>
        <p:spPr>
          <a:xfrm>
            <a:off x="7273177" y="3484208"/>
            <a:ext cx="3741646" cy="1098309"/>
          </a:xfrm>
          <a:custGeom>
            <a:avLst/>
            <a:gdLst/>
            <a:ahLst/>
            <a:cxnLst/>
            <a:rect l="l" t="t" r="r" b="b"/>
            <a:pathLst>
              <a:path w="3741646" h="1098309">
                <a:moveTo>
                  <a:pt x="0" y="0"/>
                </a:moveTo>
                <a:lnTo>
                  <a:pt x="3741646" y="0"/>
                </a:lnTo>
                <a:lnTo>
                  <a:pt x="3741646" y="1098309"/>
                </a:lnTo>
                <a:lnTo>
                  <a:pt x="0" y="10983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10" name="TextBox 10"/>
          <p:cNvSpPr txBox="1"/>
          <p:nvPr/>
        </p:nvSpPr>
        <p:spPr>
          <a:xfrm>
            <a:off x="6957365" y="3980565"/>
            <a:ext cx="4373269" cy="379736"/>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ALIGNMENT: </a:t>
            </a:r>
          </a:p>
        </p:txBody>
      </p:sp>
      <p:sp>
        <p:nvSpPr>
          <p:cNvPr id="11" name="TextBox 11"/>
          <p:cNvSpPr txBox="1"/>
          <p:nvPr/>
        </p:nvSpPr>
        <p:spPr>
          <a:xfrm>
            <a:off x="6849940" y="5289269"/>
            <a:ext cx="4588119" cy="3352806"/>
          </a:xfrm>
          <a:prstGeom prst="rect">
            <a:avLst/>
          </a:prstGeom>
        </p:spPr>
        <p:txBody>
          <a:bodyPr lIns="0" tIns="0" rIns="0" bIns="0" rtlCol="0" anchor="t">
            <a:spAutoFit/>
          </a:bodyPr>
          <a:lstStyle/>
          <a:p>
            <a:pPr algn="just">
              <a:lnSpc>
                <a:spcPts val="3300"/>
              </a:lnSpc>
            </a:pPr>
            <a:r>
              <a:rPr lang="en-US" sz="3000">
                <a:solidFill>
                  <a:srgbClr val="FFFFFF"/>
                </a:solidFill>
                <a:latin typeface="DM Sans"/>
              </a:rPr>
              <a:t>A well-defined business model ensures that all aspects of the company are aligned towards a common goal, facilitating strategic decision-making and fostering organizational coherence.</a:t>
            </a:r>
          </a:p>
        </p:txBody>
      </p:sp>
      <p:sp>
        <p:nvSpPr>
          <p:cNvPr id="12" name="Freeform 12"/>
          <p:cNvSpPr/>
          <p:nvPr/>
        </p:nvSpPr>
        <p:spPr>
          <a:xfrm>
            <a:off x="12054534" y="3484208"/>
            <a:ext cx="3741646" cy="1098309"/>
          </a:xfrm>
          <a:custGeom>
            <a:avLst/>
            <a:gdLst/>
            <a:ahLst/>
            <a:cxnLst/>
            <a:rect l="l" t="t" r="r" b="b"/>
            <a:pathLst>
              <a:path w="3741646" h="1098309">
                <a:moveTo>
                  <a:pt x="0" y="0"/>
                </a:moveTo>
                <a:lnTo>
                  <a:pt x="3741646" y="0"/>
                </a:lnTo>
                <a:lnTo>
                  <a:pt x="3741646" y="1098309"/>
                </a:lnTo>
                <a:lnTo>
                  <a:pt x="0" y="10983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13" name="TextBox 13"/>
          <p:cNvSpPr txBox="1"/>
          <p:nvPr/>
        </p:nvSpPr>
        <p:spPr>
          <a:xfrm>
            <a:off x="11740209" y="3780543"/>
            <a:ext cx="4373269" cy="779780"/>
          </a:xfrm>
          <a:prstGeom prst="rect">
            <a:avLst/>
          </a:prstGeom>
        </p:spPr>
        <p:txBody>
          <a:bodyPr lIns="0" tIns="0" rIns="0" bIns="0" rtlCol="0" anchor="t">
            <a:spAutoFit/>
          </a:bodyPr>
          <a:lstStyle/>
          <a:p>
            <a:pPr algn="ctr">
              <a:lnSpc>
                <a:spcPts val="3190"/>
              </a:lnSpc>
            </a:pPr>
            <a:r>
              <a:rPr lang="en-US" sz="2900">
                <a:solidFill>
                  <a:srgbClr val="8CA9AD"/>
                </a:solidFill>
                <a:latin typeface="DM Sans Bold"/>
              </a:rPr>
              <a:t>OPERATIONAL STRUCTURE:</a:t>
            </a:r>
          </a:p>
        </p:txBody>
      </p:sp>
      <p:sp>
        <p:nvSpPr>
          <p:cNvPr id="14" name="TextBox 14"/>
          <p:cNvSpPr txBox="1"/>
          <p:nvPr/>
        </p:nvSpPr>
        <p:spPr>
          <a:xfrm>
            <a:off x="11833789" y="5289269"/>
            <a:ext cx="4808923" cy="3771906"/>
          </a:xfrm>
          <a:prstGeom prst="rect">
            <a:avLst/>
          </a:prstGeom>
        </p:spPr>
        <p:txBody>
          <a:bodyPr lIns="0" tIns="0" rIns="0" bIns="0" rtlCol="0" anchor="t">
            <a:spAutoFit/>
          </a:bodyPr>
          <a:lstStyle/>
          <a:p>
            <a:pPr algn="just">
              <a:lnSpc>
                <a:spcPts val="3300"/>
              </a:lnSpc>
            </a:pPr>
            <a:r>
              <a:rPr lang="en-US" sz="3000">
                <a:solidFill>
                  <a:srgbClr val="FFFFFF"/>
                </a:solidFill>
                <a:latin typeface="DM Sans"/>
              </a:rPr>
              <a:t> The chosen business model influences the company's structure, including its processes, tasks, and the flow of information. It dictates the operational strategies that drive efficiency and effectiveness.</a:t>
            </a:r>
          </a:p>
        </p:txBody>
      </p:sp>
      <p:grpSp>
        <p:nvGrpSpPr>
          <p:cNvPr id="15" name="Group 15"/>
          <p:cNvGrpSpPr/>
          <p:nvPr/>
        </p:nvGrpSpPr>
        <p:grpSpPr>
          <a:xfrm>
            <a:off x="-4744879" y="9258300"/>
            <a:ext cx="9489757" cy="10287000"/>
            <a:chOff x="0" y="0"/>
            <a:chExt cx="12653009" cy="13716000"/>
          </a:xfrm>
        </p:grpSpPr>
        <p:sp>
          <p:nvSpPr>
            <p:cNvPr id="16" name="Freeform 16"/>
            <p:cNvSpPr/>
            <p:nvPr/>
          </p:nvSpPr>
          <p:spPr>
            <a:xfrm>
              <a:off x="0" y="0"/>
              <a:ext cx="12653010" cy="13716000"/>
            </a:xfrm>
            <a:custGeom>
              <a:avLst/>
              <a:gdLst/>
              <a:ahLst/>
              <a:cxnLst/>
              <a:rect l="l" t="t" r="r" b="b"/>
              <a:pathLst>
                <a:path w="12653010" h="13716000">
                  <a:moveTo>
                    <a:pt x="0" y="0"/>
                  </a:moveTo>
                  <a:lnTo>
                    <a:pt x="12653010" y="0"/>
                  </a:lnTo>
                  <a:lnTo>
                    <a:pt x="12653010" y="13716000"/>
                  </a:lnTo>
                  <a:lnTo>
                    <a:pt x="0" y="13716000"/>
                  </a:lnTo>
                  <a:lnTo>
                    <a:pt x="0" y="0"/>
                  </a:lnTo>
                  <a:close/>
                </a:path>
              </a:pathLst>
            </a:custGeom>
            <a:blipFill>
              <a:blip r:embed="rId7"/>
              <a:stretch>
                <a:fillRect l="-737" r="-737"/>
              </a:stretch>
            </a:blipFill>
          </p:spPr>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22993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Activities may include community training, advocacy, public education, and other actions that contribute to social welfare improvements.</a:t>
            </a:r>
          </a:p>
        </p:txBody>
      </p:sp>
      <p:sp>
        <p:nvSpPr>
          <p:cNvPr id="5" name="TextBox 5"/>
          <p:cNvSpPr txBox="1"/>
          <p:nvPr/>
        </p:nvSpPr>
        <p:spPr>
          <a:xfrm>
            <a:off x="9917073" y="3641722"/>
            <a:ext cx="5953371" cy="2756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Includes activities that enhance product value, streamline operations, improve marketing effectiveness, and increase shareholder value.</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Key Activities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2756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Includes networks of volunteers, partnerships with NGOs, community organizations, and access to governmental or non-profit funding.</a:t>
            </a:r>
          </a:p>
        </p:txBody>
      </p:sp>
      <p:sp>
        <p:nvSpPr>
          <p:cNvPr id="5" name="TextBox 5"/>
          <p:cNvSpPr txBox="1"/>
          <p:nvPr/>
        </p:nvSpPr>
        <p:spPr>
          <a:xfrm>
            <a:off x="9917073" y="3641722"/>
            <a:ext cx="5953371" cy="2756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Focuses on financial resources, intellectual property, human capital, and physical assets that support the business's economic goals.</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Key Resources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22993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Partners are often aligned with the mission and include other social enterprises, non-profits, community organizations, and sometimes governments.</a:t>
            </a:r>
          </a:p>
        </p:txBody>
      </p:sp>
      <p:sp>
        <p:nvSpPr>
          <p:cNvPr id="5" name="TextBox 5"/>
          <p:cNvSpPr txBox="1"/>
          <p:nvPr/>
        </p:nvSpPr>
        <p:spPr>
          <a:xfrm>
            <a:off x="9917073" y="3641722"/>
            <a:ext cx="5953371" cy="2756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Partnerships are formed with suppliers, distributors, and sometimes competitors, primarily to enhance profitability and market position.</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Key Partnerships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Costs are carefully managed to fund service delivery with limited resources. Budgets may include a significant allocation for community projects and outreach programs.</a:t>
            </a:r>
          </a:p>
        </p:txBody>
      </p:sp>
      <p:sp>
        <p:nvSpPr>
          <p:cNvPr id="5" name="TextBox 5"/>
          <p:cNvSpPr txBox="1"/>
          <p:nvPr/>
        </p:nvSpPr>
        <p:spPr>
          <a:xfrm>
            <a:off x="9917073" y="3641722"/>
            <a:ext cx="5953371" cy="32137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Costs are optimized for financial efficiency and scalability. Investments are often directed towards innovation, marketing, and expansion activities that will directly generate revenue.</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Cost Structure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24663" y="2793994"/>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24663" y="4508500"/>
            <a:ext cx="5953371" cy="50425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The value proposition revolves around social impact. For instance, it could involve providing affordable healthcare, education, or improving environmental conditions. The goal is to address a social issue or meet a societal need that has been overlooked or inadequately addressed.</a:t>
            </a:r>
          </a:p>
        </p:txBody>
      </p:sp>
      <p:sp>
        <p:nvSpPr>
          <p:cNvPr id="5" name="TextBox 5"/>
          <p:cNvSpPr txBox="1"/>
          <p:nvPr/>
        </p:nvSpPr>
        <p:spPr>
          <a:xfrm>
            <a:off x="9917073" y="3641722"/>
            <a:ext cx="5953371" cy="3670935"/>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Primarily focused on customer satisfaction and economic value, such as quality, price, service, and brand image. The core is to offer competitive advantages that appeal to the customer's personal or business needs.</a:t>
            </a:r>
          </a:p>
        </p:txBody>
      </p:sp>
      <p:sp>
        <p:nvSpPr>
          <p:cNvPr id="6" name="TextBox 6"/>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Value Propositions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998730" y="1354015"/>
            <a:ext cx="12223119" cy="8620516"/>
            <a:chOff x="0" y="0"/>
            <a:chExt cx="13993819" cy="9869325"/>
          </a:xfrm>
        </p:grpSpPr>
        <p:sp>
          <p:nvSpPr>
            <p:cNvPr id="3" name="Freeform 3"/>
            <p:cNvSpPr/>
            <p:nvPr/>
          </p:nvSpPr>
          <p:spPr>
            <a:xfrm>
              <a:off x="0" y="0"/>
              <a:ext cx="13993876" cy="9869297"/>
            </a:xfrm>
            <a:custGeom>
              <a:avLst/>
              <a:gdLst/>
              <a:ahLst/>
              <a:cxnLst/>
              <a:rect l="l" t="t" r="r" b="b"/>
              <a:pathLst>
                <a:path w="13993876" h="9869297">
                  <a:moveTo>
                    <a:pt x="0" y="0"/>
                  </a:moveTo>
                  <a:lnTo>
                    <a:pt x="13993876" y="0"/>
                  </a:lnTo>
                  <a:lnTo>
                    <a:pt x="13993876" y="9869297"/>
                  </a:lnTo>
                  <a:lnTo>
                    <a:pt x="0" y="9869297"/>
                  </a:lnTo>
                  <a:lnTo>
                    <a:pt x="0" y="0"/>
                  </a:lnTo>
                  <a:close/>
                </a:path>
              </a:pathLst>
            </a:custGeom>
            <a:blipFill>
              <a:blip r:embed="rId2"/>
              <a:stretch>
                <a:fillRect/>
              </a:stretch>
            </a:blipFill>
          </p:spPr>
        </p:sp>
      </p:grpSp>
      <p:sp>
        <p:nvSpPr>
          <p:cNvPr id="4" name="TextBox 4"/>
          <p:cNvSpPr txBox="1"/>
          <p:nvPr/>
        </p:nvSpPr>
        <p:spPr>
          <a:xfrm>
            <a:off x="292605" y="8877017"/>
            <a:ext cx="2150116" cy="1189355"/>
          </a:xfrm>
          <a:prstGeom prst="rect">
            <a:avLst/>
          </a:prstGeom>
        </p:spPr>
        <p:txBody>
          <a:bodyPr lIns="0" tIns="0" rIns="0" bIns="0" rtlCol="0" anchor="t">
            <a:spAutoFit/>
          </a:bodyPr>
          <a:lstStyle/>
          <a:p>
            <a:pPr algn="l">
              <a:lnSpc>
                <a:spcPts val="3220"/>
              </a:lnSpc>
            </a:pPr>
            <a:r>
              <a:rPr lang="en-US" sz="2300" spc="-46">
                <a:solidFill>
                  <a:srgbClr val="8CA9AD"/>
                </a:solidFill>
                <a:latin typeface="DM Sans Bold"/>
              </a:rPr>
              <a:t>Osterwalder </a:t>
            </a:r>
          </a:p>
          <a:p>
            <a:pPr algn="l">
              <a:lnSpc>
                <a:spcPts val="3220"/>
              </a:lnSpc>
            </a:pPr>
            <a:r>
              <a:rPr lang="en-US" sz="2300" spc="-46">
                <a:solidFill>
                  <a:srgbClr val="8CA9AD"/>
                </a:solidFill>
                <a:latin typeface="DM Sans Bold"/>
              </a:rPr>
              <a:t>Business Model Canvas</a:t>
            </a:r>
          </a:p>
        </p:txBody>
      </p:sp>
      <p:sp>
        <p:nvSpPr>
          <p:cNvPr id="5" name="TextBox 5"/>
          <p:cNvSpPr txBox="1"/>
          <p:nvPr/>
        </p:nvSpPr>
        <p:spPr>
          <a:xfrm>
            <a:off x="4238782" y="474362"/>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Business Model Canvas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10419457" y="6125117"/>
            <a:ext cx="5450085" cy="4161883"/>
            <a:chOff x="0" y="0"/>
            <a:chExt cx="7266780" cy="5549177"/>
          </a:xfrm>
        </p:grpSpPr>
        <p:sp>
          <p:nvSpPr>
            <p:cNvPr id="3" name="Freeform 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2"/>
              <a:stretch>
                <a:fillRect l="-64" r="-64"/>
              </a:stretch>
            </a:blipFill>
          </p:spPr>
        </p:sp>
      </p:grpSp>
      <p:grpSp>
        <p:nvGrpSpPr>
          <p:cNvPr id="4" name="Group 4"/>
          <p:cNvGrpSpPr/>
          <p:nvPr/>
        </p:nvGrpSpPr>
        <p:grpSpPr>
          <a:xfrm rot="-10800000">
            <a:off x="11061889" y="-806818"/>
            <a:ext cx="4165223" cy="5950318"/>
            <a:chOff x="0" y="0"/>
            <a:chExt cx="5553631" cy="7933757"/>
          </a:xfrm>
        </p:grpSpPr>
        <p:sp>
          <p:nvSpPr>
            <p:cNvPr id="5" name="Freeform 5"/>
            <p:cNvSpPr/>
            <p:nvPr/>
          </p:nvSpPr>
          <p:spPr>
            <a:xfrm>
              <a:off x="0" y="0"/>
              <a:ext cx="5553583" cy="7933817"/>
            </a:xfrm>
            <a:custGeom>
              <a:avLst/>
              <a:gdLst/>
              <a:ahLst/>
              <a:cxnLst/>
              <a:rect l="l" t="t" r="r" b="b"/>
              <a:pathLst>
                <a:path w="5553583" h="7933817">
                  <a:moveTo>
                    <a:pt x="0" y="0"/>
                  </a:moveTo>
                  <a:lnTo>
                    <a:pt x="5553583" y="0"/>
                  </a:lnTo>
                  <a:lnTo>
                    <a:pt x="5553583" y="7933817"/>
                  </a:lnTo>
                  <a:lnTo>
                    <a:pt x="0" y="7933817"/>
                  </a:lnTo>
                  <a:lnTo>
                    <a:pt x="0" y="0"/>
                  </a:lnTo>
                  <a:close/>
                </a:path>
              </a:pathLst>
            </a:custGeom>
            <a:blipFill>
              <a:blip r:embed="rId3"/>
              <a:stretch>
                <a:fillRect l="-171" r="-172"/>
              </a:stretch>
            </a:blipFill>
          </p:spPr>
        </p:sp>
      </p:grpSp>
      <p:sp>
        <p:nvSpPr>
          <p:cNvPr id="6" name="TextBox 6"/>
          <p:cNvSpPr txBox="1"/>
          <p:nvPr/>
        </p:nvSpPr>
        <p:spPr>
          <a:xfrm>
            <a:off x="908270" y="2249091"/>
            <a:ext cx="8235730" cy="735889"/>
          </a:xfrm>
          <a:prstGeom prst="rect">
            <a:avLst/>
          </a:prstGeom>
        </p:spPr>
        <p:txBody>
          <a:bodyPr lIns="0" tIns="0" rIns="0" bIns="0" rtlCol="0" anchor="t">
            <a:spAutoFit/>
          </a:bodyPr>
          <a:lstStyle/>
          <a:p>
            <a:pPr algn="l">
              <a:lnSpc>
                <a:spcPts val="6060"/>
              </a:lnSpc>
            </a:pPr>
            <a:r>
              <a:rPr lang="en-US" sz="5509">
                <a:solidFill>
                  <a:srgbClr val="8CA9AD"/>
                </a:solidFill>
                <a:latin typeface="DM Sans Bold"/>
              </a:rPr>
              <a:t>BACKGROUND</a:t>
            </a:r>
          </a:p>
        </p:txBody>
      </p:sp>
      <p:sp>
        <p:nvSpPr>
          <p:cNvPr id="7" name="TextBox 7"/>
          <p:cNvSpPr txBox="1"/>
          <p:nvPr/>
        </p:nvSpPr>
        <p:spPr>
          <a:xfrm>
            <a:off x="908270" y="3507006"/>
            <a:ext cx="9293650" cy="4915677"/>
          </a:xfrm>
          <a:prstGeom prst="rect">
            <a:avLst/>
          </a:prstGeom>
        </p:spPr>
        <p:txBody>
          <a:bodyPr lIns="0" tIns="0" rIns="0" bIns="0" rtlCol="0" anchor="t">
            <a:spAutoFit/>
          </a:bodyPr>
          <a:lstStyle/>
          <a:p>
            <a:pPr algn="l">
              <a:lnSpc>
                <a:spcPts val="4346"/>
              </a:lnSpc>
            </a:pPr>
            <a:r>
              <a:rPr lang="en-US" sz="3951">
                <a:solidFill>
                  <a:srgbClr val="737373"/>
                </a:solidFill>
                <a:latin typeface="DM Sans Bold"/>
              </a:rPr>
              <a:t>Alexander Osterwalder (1974-)</a:t>
            </a:r>
          </a:p>
          <a:p>
            <a:pPr algn="l">
              <a:lnSpc>
                <a:spcPts val="4346"/>
              </a:lnSpc>
            </a:pPr>
            <a:endParaRPr lang="en-US" sz="3951">
              <a:solidFill>
                <a:srgbClr val="737373"/>
              </a:solidFill>
              <a:latin typeface="DM Sans Bold"/>
            </a:endParaRPr>
          </a:p>
          <a:p>
            <a:pPr algn="l">
              <a:lnSpc>
                <a:spcPts val="4346"/>
              </a:lnSpc>
            </a:pPr>
            <a:r>
              <a:rPr lang="en-US" sz="3951">
                <a:solidFill>
                  <a:srgbClr val="737373"/>
                </a:solidFill>
                <a:latin typeface="DM Sans"/>
              </a:rPr>
              <a:t>Swiss entrepreneur and researcher developed the Business Model Canvas.</a:t>
            </a:r>
          </a:p>
          <a:p>
            <a:pPr algn="l">
              <a:lnSpc>
                <a:spcPts val="4346"/>
              </a:lnSpc>
            </a:pPr>
            <a:endParaRPr lang="en-US" sz="3951">
              <a:solidFill>
                <a:srgbClr val="737373"/>
              </a:solidFill>
              <a:latin typeface="DM Sans"/>
            </a:endParaRPr>
          </a:p>
          <a:p>
            <a:pPr algn="l">
              <a:lnSpc>
                <a:spcPts val="4346"/>
              </a:lnSpc>
            </a:pPr>
            <a:r>
              <a:rPr lang="en-US" sz="3951">
                <a:solidFill>
                  <a:srgbClr val="737373"/>
                </a:solidFill>
                <a:latin typeface="DM Sans"/>
              </a:rPr>
              <a:t>It is a practical framework to help entrepreneurs, startups, and established companies to visualise and innovate their business model.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grpSp>
        <p:nvGrpSpPr>
          <p:cNvPr id="4" name="Group 4"/>
          <p:cNvGrpSpPr/>
          <p:nvPr/>
        </p:nvGrpSpPr>
        <p:grpSpPr>
          <a:xfrm>
            <a:off x="5684006" y="5673233"/>
            <a:ext cx="5772575" cy="4071184"/>
            <a:chOff x="0" y="0"/>
            <a:chExt cx="6394060" cy="4509495"/>
          </a:xfrm>
        </p:grpSpPr>
        <p:sp>
          <p:nvSpPr>
            <p:cNvPr id="5" name="Freeform 5"/>
            <p:cNvSpPr/>
            <p:nvPr/>
          </p:nvSpPr>
          <p:spPr>
            <a:xfrm>
              <a:off x="0" y="0"/>
              <a:ext cx="6394069" cy="4509516"/>
            </a:xfrm>
            <a:custGeom>
              <a:avLst/>
              <a:gdLst/>
              <a:ahLst/>
              <a:cxnLst/>
              <a:rect l="l" t="t" r="r" b="b"/>
              <a:pathLst>
                <a:path w="6394069" h="4509516">
                  <a:moveTo>
                    <a:pt x="0" y="0"/>
                  </a:moveTo>
                  <a:lnTo>
                    <a:pt x="6394069" y="0"/>
                  </a:lnTo>
                  <a:lnTo>
                    <a:pt x="6394069" y="4509516"/>
                  </a:lnTo>
                  <a:lnTo>
                    <a:pt x="0" y="4509516"/>
                  </a:lnTo>
                  <a:lnTo>
                    <a:pt x="0" y="0"/>
                  </a:lnTo>
                  <a:close/>
                </a:path>
              </a:pathLst>
            </a:custGeom>
            <a:blipFill>
              <a:blip r:embed="rId3"/>
              <a:stretch>
                <a:fillRect/>
              </a:stretch>
            </a:blipFill>
          </p:spPr>
        </p:sp>
      </p:grpSp>
      <p:sp>
        <p:nvSpPr>
          <p:cNvPr id="6" name="TextBox 6"/>
          <p:cNvSpPr txBox="1"/>
          <p:nvPr/>
        </p:nvSpPr>
        <p:spPr>
          <a:xfrm>
            <a:off x="2051489" y="3185938"/>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Key partnerships</a:t>
            </a:r>
          </a:p>
        </p:txBody>
      </p:sp>
      <p:sp>
        <p:nvSpPr>
          <p:cNvPr id="7" name="TextBox 7"/>
          <p:cNvSpPr txBox="1"/>
          <p:nvPr/>
        </p:nvSpPr>
        <p:spPr>
          <a:xfrm>
            <a:off x="2051489" y="3632342"/>
            <a:ext cx="4112227" cy="152654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Who are your existing partners, and what is the value?</a:t>
            </a:r>
          </a:p>
        </p:txBody>
      </p:sp>
      <p:sp>
        <p:nvSpPr>
          <p:cNvPr id="8" name="TextBox 8"/>
          <p:cNvSpPr txBox="1"/>
          <p:nvPr/>
        </p:nvSpPr>
        <p:spPr>
          <a:xfrm>
            <a:off x="3408616" y="141344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KNOW YOUR BUSINESS</a:t>
            </a:r>
          </a:p>
        </p:txBody>
      </p:sp>
      <p:sp>
        <p:nvSpPr>
          <p:cNvPr id="9" name="TextBox 9"/>
          <p:cNvSpPr txBox="1"/>
          <p:nvPr/>
        </p:nvSpPr>
        <p:spPr>
          <a:xfrm>
            <a:off x="7278141" y="3185938"/>
            <a:ext cx="3616886"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Key activities</a:t>
            </a:r>
          </a:p>
        </p:txBody>
      </p:sp>
      <p:sp>
        <p:nvSpPr>
          <p:cNvPr id="10" name="TextBox 10"/>
          <p:cNvSpPr txBox="1"/>
          <p:nvPr/>
        </p:nvSpPr>
        <p:spPr>
          <a:xfrm>
            <a:off x="7278141" y="3632342"/>
            <a:ext cx="3616886" cy="152654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are the core activities in your business? </a:t>
            </a:r>
          </a:p>
        </p:txBody>
      </p:sp>
      <p:sp>
        <p:nvSpPr>
          <p:cNvPr id="11" name="TextBox 11"/>
          <p:cNvSpPr txBox="1"/>
          <p:nvPr/>
        </p:nvSpPr>
        <p:spPr>
          <a:xfrm>
            <a:off x="12007710" y="3185938"/>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Key resources</a:t>
            </a:r>
          </a:p>
        </p:txBody>
      </p:sp>
      <p:sp>
        <p:nvSpPr>
          <p:cNvPr id="12" name="TextBox 12"/>
          <p:cNvSpPr txBox="1"/>
          <p:nvPr/>
        </p:nvSpPr>
        <p:spPr>
          <a:xfrm>
            <a:off x="12007710" y="3632342"/>
            <a:ext cx="4112227" cy="204089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resources are needed to deliver activities? Who are your key personnel?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grpSp>
        <p:nvGrpSpPr>
          <p:cNvPr id="4" name="Group 4"/>
          <p:cNvGrpSpPr/>
          <p:nvPr/>
        </p:nvGrpSpPr>
        <p:grpSpPr>
          <a:xfrm>
            <a:off x="9603031" y="3229853"/>
            <a:ext cx="6940357" cy="4894778"/>
            <a:chOff x="0" y="0"/>
            <a:chExt cx="6394060" cy="4509495"/>
          </a:xfrm>
        </p:grpSpPr>
        <p:sp>
          <p:nvSpPr>
            <p:cNvPr id="5" name="Freeform 5"/>
            <p:cNvSpPr/>
            <p:nvPr/>
          </p:nvSpPr>
          <p:spPr>
            <a:xfrm>
              <a:off x="0" y="0"/>
              <a:ext cx="6394069" cy="4509516"/>
            </a:xfrm>
            <a:custGeom>
              <a:avLst/>
              <a:gdLst/>
              <a:ahLst/>
              <a:cxnLst/>
              <a:rect l="l" t="t" r="r" b="b"/>
              <a:pathLst>
                <a:path w="6394069" h="4509516">
                  <a:moveTo>
                    <a:pt x="0" y="0"/>
                  </a:moveTo>
                  <a:lnTo>
                    <a:pt x="6394069" y="0"/>
                  </a:lnTo>
                  <a:lnTo>
                    <a:pt x="6394069" y="4509516"/>
                  </a:lnTo>
                  <a:lnTo>
                    <a:pt x="0" y="4509516"/>
                  </a:lnTo>
                  <a:lnTo>
                    <a:pt x="0" y="0"/>
                  </a:lnTo>
                  <a:close/>
                </a:path>
              </a:pathLst>
            </a:custGeom>
            <a:blipFill>
              <a:blip r:embed="rId3"/>
              <a:stretch>
                <a:fillRect/>
              </a:stretch>
            </a:blipFill>
          </p:spPr>
        </p:sp>
      </p:grpSp>
      <p:sp>
        <p:nvSpPr>
          <p:cNvPr id="6" name="TextBox 6"/>
          <p:cNvSpPr txBox="1"/>
          <p:nvPr/>
        </p:nvSpPr>
        <p:spPr>
          <a:xfrm>
            <a:off x="3408616" y="141344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KNOW YOUR BUSINESS</a:t>
            </a:r>
          </a:p>
        </p:txBody>
      </p:sp>
      <p:sp>
        <p:nvSpPr>
          <p:cNvPr id="7" name="TextBox 7"/>
          <p:cNvSpPr txBox="1"/>
          <p:nvPr/>
        </p:nvSpPr>
        <p:spPr>
          <a:xfrm>
            <a:off x="4768825" y="2931085"/>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Value proposition</a:t>
            </a:r>
          </a:p>
        </p:txBody>
      </p:sp>
      <p:sp>
        <p:nvSpPr>
          <p:cNvPr id="8" name="TextBox 8"/>
          <p:cNvSpPr txBox="1"/>
          <p:nvPr/>
        </p:nvSpPr>
        <p:spPr>
          <a:xfrm>
            <a:off x="4768825" y="3377489"/>
            <a:ext cx="4112227" cy="255524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is your business about? What is unique with your business? What problem do you solve?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grpSp>
        <p:nvGrpSpPr>
          <p:cNvPr id="4" name="Group 4"/>
          <p:cNvGrpSpPr/>
          <p:nvPr/>
        </p:nvGrpSpPr>
        <p:grpSpPr>
          <a:xfrm>
            <a:off x="5684006" y="5673233"/>
            <a:ext cx="5772575" cy="4071184"/>
            <a:chOff x="0" y="0"/>
            <a:chExt cx="6394060" cy="4509495"/>
          </a:xfrm>
        </p:grpSpPr>
        <p:sp>
          <p:nvSpPr>
            <p:cNvPr id="5" name="Freeform 5"/>
            <p:cNvSpPr/>
            <p:nvPr/>
          </p:nvSpPr>
          <p:spPr>
            <a:xfrm>
              <a:off x="0" y="0"/>
              <a:ext cx="6394069" cy="4509516"/>
            </a:xfrm>
            <a:custGeom>
              <a:avLst/>
              <a:gdLst/>
              <a:ahLst/>
              <a:cxnLst/>
              <a:rect l="l" t="t" r="r" b="b"/>
              <a:pathLst>
                <a:path w="6394069" h="4509516">
                  <a:moveTo>
                    <a:pt x="0" y="0"/>
                  </a:moveTo>
                  <a:lnTo>
                    <a:pt x="6394069" y="0"/>
                  </a:lnTo>
                  <a:lnTo>
                    <a:pt x="6394069" y="4509516"/>
                  </a:lnTo>
                  <a:lnTo>
                    <a:pt x="0" y="4509516"/>
                  </a:lnTo>
                  <a:lnTo>
                    <a:pt x="0" y="0"/>
                  </a:lnTo>
                  <a:close/>
                </a:path>
              </a:pathLst>
            </a:custGeom>
            <a:blipFill>
              <a:blip r:embed="rId3"/>
              <a:stretch>
                <a:fillRect/>
              </a:stretch>
            </a:blipFill>
          </p:spPr>
        </p:sp>
      </p:grpSp>
      <p:sp>
        <p:nvSpPr>
          <p:cNvPr id="6" name="TextBox 6"/>
          <p:cNvSpPr txBox="1"/>
          <p:nvPr/>
        </p:nvSpPr>
        <p:spPr>
          <a:xfrm>
            <a:off x="2051489" y="3185938"/>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Customer relations</a:t>
            </a:r>
          </a:p>
        </p:txBody>
      </p:sp>
      <p:sp>
        <p:nvSpPr>
          <p:cNvPr id="7" name="TextBox 7"/>
          <p:cNvSpPr txBox="1"/>
          <p:nvPr/>
        </p:nvSpPr>
        <p:spPr>
          <a:xfrm>
            <a:off x="2051489" y="3632342"/>
            <a:ext cx="4112227" cy="204089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is your relationship with your customers like? Are they loyal, or irregular?</a:t>
            </a:r>
          </a:p>
        </p:txBody>
      </p:sp>
      <p:sp>
        <p:nvSpPr>
          <p:cNvPr id="8" name="TextBox 8"/>
          <p:cNvSpPr txBox="1"/>
          <p:nvPr/>
        </p:nvSpPr>
        <p:spPr>
          <a:xfrm>
            <a:off x="3408616" y="141344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KNOW YOUR BUSINESS</a:t>
            </a:r>
          </a:p>
        </p:txBody>
      </p:sp>
      <p:sp>
        <p:nvSpPr>
          <p:cNvPr id="9" name="TextBox 9"/>
          <p:cNvSpPr txBox="1"/>
          <p:nvPr/>
        </p:nvSpPr>
        <p:spPr>
          <a:xfrm>
            <a:off x="7278141" y="3185938"/>
            <a:ext cx="4178440"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Customer segments</a:t>
            </a:r>
          </a:p>
        </p:txBody>
      </p:sp>
      <p:sp>
        <p:nvSpPr>
          <p:cNvPr id="10" name="TextBox 10"/>
          <p:cNvSpPr txBox="1"/>
          <p:nvPr/>
        </p:nvSpPr>
        <p:spPr>
          <a:xfrm>
            <a:off x="7278141" y="3632342"/>
            <a:ext cx="3616886" cy="204089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Who are your customers? Can you distinguish between them?</a:t>
            </a:r>
          </a:p>
        </p:txBody>
      </p:sp>
      <p:sp>
        <p:nvSpPr>
          <p:cNvPr id="11" name="TextBox 11"/>
          <p:cNvSpPr txBox="1"/>
          <p:nvPr/>
        </p:nvSpPr>
        <p:spPr>
          <a:xfrm>
            <a:off x="12007710" y="3185938"/>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Channels</a:t>
            </a:r>
          </a:p>
        </p:txBody>
      </p:sp>
      <p:sp>
        <p:nvSpPr>
          <p:cNvPr id="12" name="TextBox 12"/>
          <p:cNvSpPr txBox="1"/>
          <p:nvPr/>
        </p:nvSpPr>
        <p:spPr>
          <a:xfrm>
            <a:off x="12007710" y="3632342"/>
            <a:ext cx="4112227" cy="2040891"/>
          </a:xfrm>
          <a:prstGeom prst="rect">
            <a:avLst/>
          </a:prstGeom>
        </p:spPr>
        <p:txBody>
          <a:bodyPr lIns="0" tIns="0" rIns="0" bIns="0" rtlCol="0" anchor="t">
            <a:spAutoFit/>
          </a:bodyPr>
          <a:lstStyle/>
          <a:p>
            <a:pPr algn="l">
              <a:lnSpc>
                <a:spcPts val="4059"/>
              </a:lnSpc>
            </a:pPr>
            <a:r>
              <a:rPr lang="en-US" sz="2899">
                <a:solidFill>
                  <a:srgbClr val="737373"/>
                </a:solidFill>
                <a:latin typeface="DM Sans"/>
              </a:rPr>
              <a:t>How do you reach and interact with your customers, both existing and potential?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1679740"/>
            <a:ext cx="15736615" cy="7702178"/>
          </a:xfrm>
          <a:custGeom>
            <a:avLst/>
            <a:gdLst/>
            <a:ahLst/>
            <a:cxnLst/>
            <a:rect l="l" t="t" r="r" b="b"/>
            <a:pathLst>
              <a:path w="15736615" h="7702178">
                <a:moveTo>
                  <a:pt x="0" y="0"/>
                </a:moveTo>
                <a:lnTo>
                  <a:pt x="15736615" y="0"/>
                </a:lnTo>
                <a:lnTo>
                  <a:pt x="15736615" y="7702178"/>
                </a:lnTo>
                <a:lnTo>
                  <a:pt x="0" y="770217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1821081" y="4152903"/>
            <a:ext cx="12363941" cy="2226359"/>
          </a:xfrm>
          <a:prstGeom prst="rect">
            <a:avLst/>
          </a:prstGeom>
        </p:spPr>
        <p:txBody>
          <a:bodyPr lIns="0" tIns="0" rIns="0" bIns="0" rtlCol="0" anchor="t">
            <a:spAutoFit/>
          </a:bodyPr>
          <a:lstStyle/>
          <a:p>
            <a:pPr algn="l">
              <a:lnSpc>
                <a:spcPts val="5026"/>
              </a:lnSpc>
            </a:pPr>
            <a:r>
              <a:rPr lang="en-US" sz="5025">
                <a:solidFill>
                  <a:srgbClr val="FFFFFF"/>
                </a:solidFill>
                <a:latin typeface="DM Sans Bold"/>
              </a:rPr>
              <a:t>The difference between social and conventional enterprise</a:t>
            </a:r>
          </a:p>
          <a:p>
            <a:pPr algn="l">
              <a:lnSpc>
                <a:spcPts val="5026"/>
              </a:lnSpc>
            </a:pPr>
            <a:endParaRPr lang="en-US" sz="5025">
              <a:solidFill>
                <a:srgbClr val="FFFFFF"/>
              </a:solidFill>
              <a:latin typeface="DM Sans Bold"/>
            </a:endParaRPr>
          </a:p>
          <a:p>
            <a:pPr algn="l">
              <a:lnSpc>
                <a:spcPts val="3026"/>
              </a:lnSpc>
            </a:pPr>
            <a:endParaRPr lang="en-US" sz="5025">
              <a:solidFill>
                <a:srgbClr val="FFFFFF"/>
              </a:solidFill>
              <a:latin typeface="DM Sans Bold"/>
            </a:endParaRPr>
          </a:p>
        </p:txBody>
      </p:sp>
      <p:sp>
        <p:nvSpPr>
          <p:cNvPr id="4" name="Freeform 4"/>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a:off x="14280063"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grpSp>
        <p:nvGrpSpPr>
          <p:cNvPr id="4" name="Group 4"/>
          <p:cNvGrpSpPr/>
          <p:nvPr/>
        </p:nvGrpSpPr>
        <p:grpSpPr>
          <a:xfrm>
            <a:off x="5684006" y="5673233"/>
            <a:ext cx="5772575" cy="4071184"/>
            <a:chOff x="0" y="0"/>
            <a:chExt cx="6394060" cy="4509495"/>
          </a:xfrm>
        </p:grpSpPr>
        <p:sp>
          <p:nvSpPr>
            <p:cNvPr id="5" name="Freeform 5"/>
            <p:cNvSpPr/>
            <p:nvPr/>
          </p:nvSpPr>
          <p:spPr>
            <a:xfrm>
              <a:off x="0" y="0"/>
              <a:ext cx="6394069" cy="4509516"/>
            </a:xfrm>
            <a:custGeom>
              <a:avLst/>
              <a:gdLst/>
              <a:ahLst/>
              <a:cxnLst/>
              <a:rect l="l" t="t" r="r" b="b"/>
              <a:pathLst>
                <a:path w="6394069" h="4509516">
                  <a:moveTo>
                    <a:pt x="0" y="0"/>
                  </a:moveTo>
                  <a:lnTo>
                    <a:pt x="6394069" y="0"/>
                  </a:lnTo>
                  <a:lnTo>
                    <a:pt x="6394069" y="4509516"/>
                  </a:lnTo>
                  <a:lnTo>
                    <a:pt x="0" y="4509516"/>
                  </a:lnTo>
                  <a:lnTo>
                    <a:pt x="0" y="0"/>
                  </a:lnTo>
                  <a:close/>
                </a:path>
              </a:pathLst>
            </a:custGeom>
            <a:blipFill>
              <a:blip r:embed="rId3"/>
              <a:stretch>
                <a:fillRect/>
              </a:stretch>
            </a:blipFill>
          </p:spPr>
        </p:sp>
      </p:grpSp>
      <p:sp>
        <p:nvSpPr>
          <p:cNvPr id="6" name="TextBox 6"/>
          <p:cNvSpPr txBox="1"/>
          <p:nvPr/>
        </p:nvSpPr>
        <p:spPr>
          <a:xfrm>
            <a:off x="2051489" y="3185938"/>
            <a:ext cx="4112227"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Cost structure</a:t>
            </a:r>
          </a:p>
        </p:txBody>
      </p:sp>
      <p:sp>
        <p:nvSpPr>
          <p:cNvPr id="7" name="TextBox 7"/>
          <p:cNvSpPr txBox="1"/>
          <p:nvPr/>
        </p:nvSpPr>
        <p:spPr>
          <a:xfrm>
            <a:off x="2051489" y="3632342"/>
            <a:ext cx="4112227" cy="152654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are you paying for, and what are your key cost drivers?</a:t>
            </a:r>
          </a:p>
        </p:txBody>
      </p:sp>
      <p:sp>
        <p:nvSpPr>
          <p:cNvPr id="8" name="TextBox 8"/>
          <p:cNvSpPr txBox="1"/>
          <p:nvPr/>
        </p:nvSpPr>
        <p:spPr>
          <a:xfrm>
            <a:off x="3408616" y="141344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KNOW YOUR BUSINESS</a:t>
            </a:r>
          </a:p>
        </p:txBody>
      </p:sp>
      <p:sp>
        <p:nvSpPr>
          <p:cNvPr id="9" name="TextBox 9"/>
          <p:cNvSpPr txBox="1"/>
          <p:nvPr/>
        </p:nvSpPr>
        <p:spPr>
          <a:xfrm>
            <a:off x="7278141" y="3185938"/>
            <a:ext cx="4178440"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Revenue streams</a:t>
            </a:r>
          </a:p>
        </p:txBody>
      </p:sp>
      <p:sp>
        <p:nvSpPr>
          <p:cNvPr id="10" name="TextBox 10"/>
          <p:cNvSpPr txBox="1"/>
          <p:nvPr/>
        </p:nvSpPr>
        <p:spPr>
          <a:xfrm>
            <a:off x="7278141" y="3632342"/>
            <a:ext cx="3616886" cy="1012191"/>
          </a:xfrm>
          <a:prstGeom prst="rect">
            <a:avLst/>
          </a:prstGeom>
        </p:spPr>
        <p:txBody>
          <a:bodyPr lIns="0" tIns="0" rIns="0" bIns="0" rtlCol="0" anchor="t">
            <a:spAutoFit/>
          </a:bodyPr>
          <a:lstStyle/>
          <a:p>
            <a:pPr algn="l">
              <a:lnSpc>
                <a:spcPts val="4059"/>
              </a:lnSpc>
            </a:pPr>
            <a:r>
              <a:rPr lang="en-US" sz="2899">
                <a:solidFill>
                  <a:srgbClr val="737373"/>
                </a:solidFill>
                <a:latin typeface="DM Sans"/>
              </a:rPr>
              <a:t>From where do you derive your income?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grpSp>
        <p:nvGrpSpPr>
          <p:cNvPr id="4" name="Group 4"/>
          <p:cNvGrpSpPr/>
          <p:nvPr/>
        </p:nvGrpSpPr>
        <p:grpSpPr>
          <a:xfrm>
            <a:off x="5677540" y="1431169"/>
            <a:ext cx="12113721" cy="8543361"/>
            <a:chOff x="0" y="0"/>
            <a:chExt cx="16151628" cy="11391148"/>
          </a:xfrm>
        </p:grpSpPr>
        <p:sp>
          <p:nvSpPr>
            <p:cNvPr id="5" name="Freeform 5"/>
            <p:cNvSpPr/>
            <p:nvPr/>
          </p:nvSpPr>
          <p:spPr>
            <a:xfrm>
              <a:off x="0" y="0"/>
              <a:ext cx="16151606" cy="11391138"/>
            </a:xfrm>
            <a:custGeom>
              <a:avLst/>
              <a:gdLst/>
              <a:ahLst/>
              <a:cxnLst/>
              <a:rect l="l" t="t" r="r" b="b"/>
              <a:pathLst>
                <a:path w="16151606" h="11391138">
                  <a:moveTo>
                    <a:pt x="0" y="0"/>
                  </a:moveTo>
                  <a:lnTo>
                    <a:pt x="16151606" y="0"/>
                  </a:lnTo>
                  <a:lnTo>
                    <a:pt x="16151606" y="11391138"/>
                  </a:lnTo>
                  <a:lnTo>
                    <a:pt x="0" y="11391138"/>
                  </a:lnTo>
                  <a:lnTo>
                    <a:pt x="0" y="0"/>
                  </a:lnTo>
                  <a:close/>
                </a:path>
              </a:pathLst>
            </a:custGeom>
            <a:blipFill>
              <a:blip r:embed="rId3"/>
              <a:stretch>
                <a:fillRect/>
              </a:stretch>
            </a:blipFill>
          </p:spPr>
        </p:sp>
      </p:grpSp>
      <p:sp>
        <p:nvSpPr>
          <p:cNvPr id="6" name="TextBox 6"/>
          <p:cNvSpPr txBox="1"/>
          <p:nvPr/>
        </p:nvSpPr>
        <p:spPr>
          <a:xfrm>
            <a:off x="688878" y="9137601"/>
            <a:ext cx="3517767" cy="836929"/>
          </a:xfrm>
          <a:prstGeom prst="rect">
            <a:avLst/>
          </a:prstGeom>
        </p:spPr>
        <p:txBody>
          <a:bodyPr lIns="0" tIns="0" rIns="0" bIns="0" rtlCol="0" anchor="t">
            <a:spAutoFit/>
          </a:bodyPr>
          <a:lstStyle/>
          <a:p>
            <a:pPr algn="l">
              <a:lnSpc>
                <a:spcPts val="3220"/>
              </a:lnSpc>
            </a:pPr>
            <a:r>
              <a:rPr lang="en-US" sz="2300" spc="-46">
                <a:solidFill>
                  <a:srgbClr val="8CA9AD"/>
                </a:solidFill>
                <a:latin typeface="DM Sans Bold"/>
              </a:rPr>
              <a:t>Osterwalder </a:t>
            </a:r>
          </a:p>
          <a:p>
            <a:pPr algn="l">
              <a:lnSpc>
                <a:spcPts val="3220"/>
              </a:lnSpc>
            </a:pPr>
            <a:r>
              <a:rPr lang="en-US" sz="2300" spc="-46">
                <a:solidFill>
                  <a:srgbClr val="8CA9AD"/>
                </a:solidFill>
                <a:latin typeface="DM Sans Bold"/>
              </a:rPr>
              <a:t>Business Model Canvas</a:t>
            </a:r>
          </a:p>
        </p:txBody>
      </p:sp>
      <p:sp>
        <p:nvSpPr>
          <p:cNvPr id="7" name="TextBox 7"/>
          <p:cNvSpPr txBox="1"/>
          <p:nvPr/>
        </p:nvSpPr>
        <p:spPr>
          <a:xfrm>
            <a:off x="391648" y="5038725"/>
            <a:ext cx="4112227" cy="1471930"/>
          </a:xfrm>
          <a:prstGeom prst="rect">
            <a:avLst/>
          </a:prstGeom>
        </p:spPr>
        <p:txBody>
          <a:bodyPr lIns="0" tIns="0" rIns="0" bIns="0" rtlCol="0" anchor="t">
            <a:spAutoFit/>
          </a:bodyPr>
          <a:lstStyle/>
          <a:p>
            <a:pPr algn="l">
              <a:lnSpc>
                <a:spcPts val="3919"/>
              </a:lnSpc>
            </a:pPr>
            <a:r>
              <a:rPr lang="en-US" sz="2799">
                <a:solidFill>
                  <a:srgbClr val="737373"/>
                </a:solidFill>
                <a:latin typeface="DM Sans"/>
              </a:rPr>
              <a:t>There is plenty of possibilities for collaboration...</a:t>
            </a:r>
          </a:p>
        </p:txBody>
      </p:sp>
      <p:grpSp>
        <p:nvGrpSpPr>
          <p:cNvPr id="8" name="Group 8"/>
          <p:cNvGrpSpPr/>
          <p:nvPr/>
        </p:nvGrpSpPr>
        <p:grpSpPr>
          <a:xfrm>
            <a:off x="4484826" y="3837524"/>
            <a:ext cx="2311428" cy="1669831"/>
            <a:chOff x="0" y="0"/>
            <a:chExt cx="3081904" cy="2226441"/>
          </a:xfrm>
        </p:grpSpPr>
        <p:sp>
          <p:nvSpPr>
            <p:cNvPr id="9" name="Freeform 9"/>
            <p:cNvSpPr/>
            <p:nvPr/>
          </p:nvSpPr>
          <p:spPr>
            <a:xfrm>
              <a:off x="10541" y="4826"/>
              <a:ext cx="3060700" cy="2216912"/>
            </a:xfrm>
            <a:custGeom>
              <a:avLst/>
              <a:gdLst/>
              <a:ahLst/>
              <a:cxnLst/>
              <a:rect l="l" t="t" r="r" b="b"/>
              <a:pathLst>
                <a:path w="3060700" h="2216912">
                  <a:moveTo>
                    <a:pt x="0" y="2175637"/>
                  </a:moveTo>
                  <a:lnTo>
                    <a:pt x="3031109" y="0"/>
                  </a:lnTo>
                  <a:lnTo>
                    <a:pt x="3060700" y="41275"/>
                  </a:lnTo>
                  <a:lnTo>
                    <a:pt x="29718" y="2216912"/>
                  </a:lnTo>
                  <a:close/>
                </a:path>
              </a:pathLst>
            </a:custGeom>
            <a:solidFill>
              <a:srgbClr val="000000"/>
            </a:solidFill>
          </p:spPr>
        </p:sp>
      </p:grpSp>
      <p:grpSp>
        <p:nvGrpSpPr>
          <p:cNvPr id="10" name="Group 10"/>
          <p:cNvGrpSpPr/>
          <p:nvPr/>
        </p:nvGrpSpPr>
        <p:grpSpPr>
          <a:xfrm>
            <a:off x="4484826" y="3855477"/>
            <a:ext cx="4671854" cy="1651878"/>
            <a:chOff x="0" y="0"/>
            <a:chExt cx="6229139" cy="2202504"/>
          </a:xfrm>
        </p:grpSpPr>
        <p:sp>
          <p:nvSpPr>
            <p:cNvPr id="11" name="Freeform 11"/>
            <p:cNvSpPr/>
            <p:nvPr/>
          </p:nvSpPr>
          <p:spPr>
            <a:xfrm>
              <a:off x="17018" y="1397"/>
              <a:ext cx="6195187" cy="2199640"/>
            </a:xfrm>
            <a:custGeom>
              <a:avLst/>
              <a:gdLst/>
              <a:ahLst/>
              <a:cxnLst/>
              <a:rect l="l" t="t" r="r" b="b"/>
              <a:pathLst>
                <a:path w="6195187" h="2199640">
                  <a:moveTo>
                    <a:pt x="0" y="2151761"/>
                  </a:moveTo>
                  <a:lnTo>
                    <a:pt x="6178423" y="0"/>
                  </a:lnTo>
                  <a:lnTo>
                    <a:pt x="6195187" y="48006"/>
                  </a:lnTo>
                  <a:lnTo>
                    <a:pt x="16764" y="2199640"/>
                  </a:lnTo>
                  <a:close/>
                </a:path>
              </a:pathLst>
            </a:custGeom>
            <a:solidFill>
              <a:srgbClr val="000000"/>
            </a:solidFill>
          </p:spPr>
        </p:sp>
      </p:grpSp>
      <p:grpSp>
        <p:nvGrpSpPr>
          <p:cNvPr id="12" name="Group 12"/>
          <p:cNvGrpSpPr/>
          <p:nvPr/>
        </p:nvGrpSpPr>
        <p:grpSpPr>
          <a:xfrm>
            <a:off x="4484826" y="5469255"/>
            <a:ext cx="4678224" cy="652323"/>
            <a:chOff x="0" y="0"/>
            <a:chExt cx="6237632" cy="869764"/>
          </a:xfrm>
        </p:grpSpPr>
        <p:sp>
          <p:nvSpPr>
            <p:cNvPr id="13" name="Freeform 13"/>
            <p:cNvSpPr/>
            <p:nvPr/>
          </p:nvSpPr>
          <p:spPr>
            <a:xfrm>
              <a:off x="22098" y="254"/>
              <a:ext cx="6193409" cy="869315"/>
            </a:xfrm>
            <a:custGeom>
              <a:avLst/>
              <a:gdLst/>
              <a:ahLst/>
              <a:cxnLst/>
              <a:rect l="l" t="t" r="r" b="b"/>
              <a:pathLst>
                <a:path w="6193409" h="869315">
                  <a:moveTo>
                    <a:pt x="6604" y="0"/>
                  </a:moveTo>
                  <a:lnTo>
                    <a:pt x="6193409" y="818896"/>
                  </a:lnTo>
                  <a:lnTo>
                    <a:pt x="6186805" y="869315"/>
                  </a:lnTo>
                  <a:lnTo>
                    <a:pt x="0" y="50292"/>
                  </a:lnTo>
                  <a:close/>
                </a:path>
              </a:pathLst>
            </a:custGeom>
            <a:solidFill>
              <a:srgbClr val="000000"/>
            </a:solidFill>
          </p:spPr>
        </p:sp>
      </p:grpSp>
      <p:grpSp>
        <p:nvGrpSpPr>
          <p:cNvPr id="14" name="Group 14"/>
          <p:cNvGrpSpPr/>
          <p:nvPr/>
        </p:nvGrpSpPr>
        <p:grpSpPr>
          <a:xfrm>
            <a:off x="4484826" y="5469255"/>
            <a:ext cx="3155466" cy="2466654"/>
            <a:chOff x="0" y="0"/>
            <a:chExt cx="4207288" cy="3288872"/>
          </a:xfrm>
        </p:grpSpPr>
        <p:sp>
          <p:nvSpPr>
            <p:cNvPr id="15" name="Freeform 15"/>
            <p:cNvSpPr/>
            <p:nvPr/>
          </p:nvSpPr>
          <p:spPr>
            <a:xfrm>
              <a:off x="9779" y="5334"/>
              <a:ext cx="4187698" cy="3278251"/>
            </a:xfrm>
            <a:custGeom>
              <a:avLst/>
              <a:gdLst/>
              <a:ahLst/>
              <a:cxnLst/>
              <a:rect l="l" t="t" r="r" b="b"/>
              <a:pathLst>
                <a:path w="4187698" h="3278251">
                  <a:moveTo>
                    <a:pt x="31242" y="0"/>
                  </a:moveTo>
                  <a:lnTo>
                    <a:pt x="4187698" y="3238119"/>
                  </a:lnTo>
                  <a:lnTo>
                    <a:pt x="4156456" y="3278251"/>
                  </a:lnTo>
                  <a:lnTo>
                    <a:pt x="0" y="40132"/>
                  </a:lnTo>
                  <a:close/>
                </a:path>
              </a:pathLst>
            </a:custGeom>
            <a:solidFill>
              <a:srgbClr val="000000"/>
            </a:solidFill>
          </p:spPr>
        </p:sp>
      </p:grpSp>
      <p:grpSp>
        <p:nvGrpSpPr>
          <p:cNvPr id="16" name="Group 16"/>
          <p:cNvGrpSpPr/>
          <p:nvPr/>
        </p:nvGrpSpPr>
        <p:grpSpPr>
          <a:xfrm>
            <a:off x="4484826" y="3855477"/>
            <a:ext cx="6780984" cy="1651878"/>
            <a:chOff x="0" y="0"/>
            <a:chExt cx="9041312" cy="2202504"/>
          </a:xfrm>
        </p:grpSpPr>
        <p:sp>
          <p:nvSpPr>
            <p:cNvPr id="17" name="Freeform 17"/>
            <p:cNvSpPr/>
            <p:nvPr/>
          </p:nvSpPr>
          <p:spPr>
            <a:xfrm>
              <a:off x="19431" y="635"/>
              <a:ext cx="9002395" cy="2201164"/>
            </a:xfrm>
            <a:custGeom>
              <a:avLst/>
              <a:gdLst/>
              <a:ahLst/>
              <a:cxnLst/>
              <a:rect l="l" t="t" r="r" b="b"/>
              <a:pathLst>
                <a:path w="9002395" h="2201164">
                  <a:moveTo>
                    <a:pt x="0" y="2151761"/>
                  </a:moveTo>
                  <a:lnTo>
                    <a:pt x="8990584" y="0"/>
                  </a:lnTo>
                  <a:lnTo>
                    <a:pt x="9002395" y="49403"/>
                  </a:lnTo>
                  <a:lnTo>
                    <a:pt x="11938" y="2201164"/>
                  </a:lnTo>
                  <a:close/>
                </a:path>
              </a:pathLst>
            </a:custGeom>
            <a:solidFill>
              <a:srgbClr val="000000"/>
            </a:solidFill>
          </p:spPr>
        </p:sp>
      </p:grpSp>
      <p:grpSp>
        <p:nvGrpSpPr>
          <p:cNvPr id="18" name="Group 18"/>
          <p:cNvGrpSpPr/>
          <p:nvPr/>
        </p:nvGrpSpPr>
        <p:grpSpPr>
          <a:xfrm>
            <a:off x="4484826" y="3837524"/>
            <a:ext cx="9649661" cy="1669831"/>
            <a:chOff x="0" y="0"/>
            <a:chExt cx="12866215" cy="2226441"/>
          </a:xfrm>
        </p:grpSpPr>
        <p:sp>
          <p:nvSpPr>
            <p:cNvPr id="19" name="Freeform 19"/>
            <p:cNvSpPr/>
            <p:nvPr/>
          </p:nvSpPr>
          <p:spPr>
            <a:xfrm>
              <a:off x="21209" y="381"/>
              <a:ext cx="12823825" cy="2225675"/>
            </a:xfrm>
            <a:custGeom>
              <a:avLst/>
              <a:gdLst/>
              <a:ahLst/>
              <a:cxnLst/>
              <a:rect l="l" t="t" r="r" b="b"/>
              <a:pathLst>
                <a:path w="12823825" h="2225675">
                  <a:moveTo>
                    <a:pt x="0" y="2175637"/>
                  </a:moveTo>
                  <a:lnTo>
                    <a:pt x="12815316" y="0"/>
                  </a:lnTo>
                  <a:lnTo>
                    <a:pt x="12823825" y="50038"/>
                  </a:lnTo>
                  <a:lnTo>
                    <a:pt x="8382" y="2225675"/>
                  </a:lnTo>
                  <a:close/>
                </a:path>
              </a:pathLst>
            </a:custGeom>
            <a:solidFill>
              <a:srgbClr val="000000"/>
            </a:solidFill>
          </p:spPr>
        </p:sp>
      </p:grpSp>
      <p:grpSp>
        <p:nvGrpSpPr>
          <p:cNvPr id="20" name="Group 20"/>
          <p:cNvGrpSpPr/>
          <p:nvPr/>
        </p:nvGrpSpPr>
        <p:grpSpPr>
          <a:xfrm>
            <a:off x="4810606" y="5460278"/>
            <a:ext cx="8497336" cy="2475630"/>
            <a:chOff x="0" y="0"/>
            <a:chExt cx="11329781" cy="3300840"/>
          </a:xfrm>
        </p:grpSpPr>
        <p:sp>
          <p:nvSpPr>
            <p:cNvPr id="21" name="Freeform 21"/>
            <p:cNvSpPr/>
            <p:nvPr/>
          </p:nvSpPr>
          <p:spPr>
            <a:xfrm>
              <a:off x="18415" y="1016"/>
              <a:ext cx="11292967" cy="3298825"/>
            </a:xfrm>
            <a:custGeom>
              <a:avLst/>
              <a:gdLst/>
              <a:ahLst/>
              <a:cxnLst/>
              <a:rect l="l" t="t" r="r" b="b"/>
              <a:pathLst>
                <a:path w="11292967" h="3298825">
                  <a:moveTo>
                    <a:pt x="13970" y="0"/>
                  </a:moveTo>
                  <a:lnTo>
                    <a:pt x="11292967" y="3250057"/>
                  </a:lnTo>
                  <a:lnTo>
                    <a:pt x="11278870" y="3298825"/>
                  </a:lnTo>
                  <a:lnTo>
                    <a:pt x="0" y="48768"/>
                  </a:lnTo>
                  <a:close/>
                </a:path>
              </a:pathLst>
            </a:custGeom>
            <a:solidFill>
              <a:srgbClr val="000000"/>
            </a:solidFill>
          </p:spPr>
        </p:sp>
      </p:grpSp>
      <p:grpSp>
        <p:nvGrpSpPr>
          <p:cNvPr id="22" name="Group 22"/>
          <p:cNvGrpSpPr/>
          <p:nvPr/>
        </p:nvGrpSpPr>
        <p:grpSpPr>
          <a:xfrm>
            <a:off x="4484826" y="4096004"/>
            <a:ext cx="11527638" cy="1411351"/>
            <a:chOff x="0" y="0"/>
            <a:chExt cx="15370184" cy="1881801"/>
          </a:xfrm>
        </p:grpSpPr>
        <p:sp>
          <p:nvSpPr>
            <p:cNvPr id="23" name="Freeform 23"/>
            <p:cNvSpPr/>
            <p:nvPr/>
          </p:nvSpPr>
          <p:spPr>
            <a:xfrm>
              <a:off x="22352" y="127"/>
              <a:ext cx="15325344" cy="1881505"/>
            </a:xfrm>
            <a:custGeom>
              <a:avLst/>
              <a:gdLst/>
              <a:ahLst/>
              <a:cxnLst/>
              <a:rect l="l" t="t" r="r" b="b"/>
              <a:pathLst>
                <a:path w="15325344" h="1881505">
                  <a:moveTo>
                    <a:pt x="0" y="1831086"/>
                  </a:moveTo>
                  <a:lnTo>
                    <a:pt x="15319375" y="0"/>
                  </a:lnTo>
                  <a:lnTo>
                    <a:pt x="15325344" y="50419"/>
                  </a:lnTo>
                  <a:lnTo>
                    <a:pt x="6096" y="1881505"/>
                  </a:lnTo>
                  <a:close/>
                </a:path>
              </a:pathLst>
            </a:custGeom>
            <a:solidFill>
              <a:srgbClr val="000000"/>
            </a:solidFill>
          </p:spPr>
        </p:sp>
      </p:grpSp>
      <p:grpSp>
        <p:nvGrpSpPr>
          <p:cNvPr id="24" name="Group 24"/>
          <p:cNvGrpSpPr/>
          <p:nvPr/>
        </p:nvGrpSpPr>
        <p:grpSpPr>
          <a:xfrm>
            <a:off x="4484826" y="5469255"/>
            <a:ext cx="9649661" cy="38100"/>
            <a:chOff x="0" y="0"/>
            <a:chExt cx="12866215" cy="50800"/>
          </a:xfrm>
        </p:grpSpPr>
        <p:sp>
          <p:nvSpPr>
            <p:cNvPr id="25" name="Freeform 25"/>
            <p:cNvSpPr/>
            <p:nvPr/>
          </p:nvSpPr>
          <p:spPr>
            <a:xfrm>
              <a:off x="25400" y="0"/>
              <a:ext cx="12815443" cy="50800"/>
            </a:xfrm>
            <a:custGeom>
              <a:avLst/>
              <a:gdLst/>
              <a:ahLst/>
              <a:cxnLst/>
              <a:rect l="l" t="t" r="r" b="b"/>
              <a:pathLst>
                <a:path w="12815443" h="50800">
                  <a:moveTo>
                    <a:pt x="0" y="0"/>
                  </a:moveTo>
                  <a:lnTo>
                    <a:pt x="12815443" y="0"/>
                  </a:lnTo>
                  <a:lnTo>
                    <a:pt x="12815443" y="50800"/>
                  </a:lnTo>
                  <a:lnTo>
                    <a:pt x="0" y="50800"/>
                  </a:lnTo>
                  <a:close/>
                </a:path>
              </a:pathLst>
            </a:custGeom>
            <a:solidFill>
              <a:srgbClr val="000000"/>
            </a:solidFill>
          </p:spPr>
        </p:sp>
      </p:grpSp>
      <p:grpSp>
        <p:nvGrpSpPr>
          <p:cNvPr id="26" name="Group 26"/>
          <p:cNvGrpSpPr/>
          <p:nvPr/>
        </p:nvGrpSpPr>
        <p:grpSpPr>
          <a:xfrm>
            <a:off x="4484826" y="5124450"/>
            <a:ext cx="5150155" cy="382905"/>
            <a:chOff x="0" y="0"/>
            <a:chExt cx="6866873" cy="510540"/>
          </a:xfrm>
        </p:grpSpPr>
        <p:sp>
          <p:nvSpPr>
            <p:cNvPr id="27" name="Freeform 27"/>
            <p:cNvSpPr/>
            <p:nvPr/>
          </p:nvSpPr>
          <p:spPr>
            <a:xfrm>
              <a:off x="23749" y="0"/>
              <a:ext cx="6819392" cy="510540"/>
            </a:xfrm>
            <a:custGeom>
              <a:avLst/>
              <a:gdLst/>
              <a:ahLst/>
              <a:cxnLst/>
              <a:rect l="l" t="t" r="r" b="b"/>
              <a:pathLst>
                <a:path w="6819392" h="510540">
                  <a:moveTo>
                    <a:pt x="0" y="459740"/>
                  </a:moveTo>
                  <a:lnTo>
                    <a:pt x="6815963" y="0"/>
                  </a:lnTo>
                  <a:lnTo>
                    <a:pt x="6819392" y="50800"/>
                  </a:lnTo>
                  <a:lnTo>
                    <a:pt x="3302" y="510540"/>
                  </a:lnTo>
                  <a:close/>
                </a:path>
              </a:pathLst>
            </a:custGeom>
            <a:solidFill>
              <a:srgbClr val="000000"/>
            </a:solidFill>
          </p:spPr>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2"/>
              <a:stretch>
                <a:fillRect l="-19" r="-19"/>
              </a:stretch>
            </a:blipFill>
          </p:spPr>
        </p:sp>
      </p:grpSp>
      <p:sp>
        <p:nvSpPr>
          <p:cNvPr id="4" name="TextBox 4"/>
          <p:cNvSpPr txBox="1"/>
          <p:nvPr/>
        </p:nvSpPr>
        <p:spPr>
          <a:xfrm>
            <a:off x="11393080" y="4858191"/>
            <a:ext cx="5737552" cy="530860"/>
          </a:xfrm>
          <a:prstGeom prst="rect">
            <a:avLst/>
          </a:prstGeom>
        </p:spPr>
        <p:txBody>
          <a:bodyPr lIns="0" tIns="0" rIns="0" bIns="0" rtlCol="0" anchor="t">
            <a:spAutoFit/>
          </a:bodyPr>
          <a:lstStyle/>
          <a:p>
            <a:pPr algn="l">
              <a:lnSpc>
                <a:spcPts val="4339"/>
              </a:lnSpc>
            </a:pPr>
            <a:r>
              <a:rPr lang="en-US" sz="3099" spc="-61">
                <a:solidFill>
                  <a:srgbClr val="8CA9AD"/>
                </a:solidFill>
                <a:latin typeface="DM Sans Bold"/>
              </a:rPr>
              <a:t>Understand you own business</a:t>
            </a:r>
          </a:p>
        </p:txBody>
      </p:sp>
      <p:sp>
        <p:nvSpPr>
          <p:cNvPr id="5" name="TextBox 5"/>
          <p:cNvSpPr txBox="1"/>
          <p:nvPr/>
        </p:nvSpPr>
        <p:spPr>
          <a:xfrm>
            <a:off x="11393080" y="5304596"/>
            <a:ext cx="4112227" cy="2555241"/>
          </a:xfrm>
          <a:prstGeom prst="rect">
            <a:avLst/>
          </a:prstGeom>
        </p:spPr>
        <p:txBody>
          <a:bodyPr lIns="0" tIns="0" rIns="0" bIns="0" rtlCol="0" anchor="t">
            <a:spAutoFit/>
          </a:bodyPr>
          <a:lstStyle/>
          <a:p>
            <a:pPr algn="l">
              <a:lnSpc>
                <a:spcPts val="4059"/>
              </a:lnSpc>
            </a:pPr>
            <a:r>
              <a:rPr lang="en-US" sz="2899">
                <a:solidFill>
                  <a:srgbClr val="737373"/>
                </a:solidFill>
                <a:latin typeface="DM Sans"/>
              </a:rPr>
              <a:t>What is your core business? Which Sustainable Development Goals do you work towards?</a:t>
            </a:r>
          </a:p>
        </p:txBody>
      </p:sp>
      <p:sp>
        <p:nvSpPr>
          <p:cNvPr id="6" name="TextBox 6"/>
          <p:cNvSpPr txBox="1"/>
          <p:nvPr/>
        </p:nvSpPr>
        <p:spPr>
          <a:xfrm>
            <a:off x="4238783" y="156451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OVER TO YOU</a:t>
            </a:r>
          </a:p>
        </p:txBody>
      </p:sp>
      <p:grpSp>
        <p:nvGrpSpPr>
          <p:cNvPr id="7" name="Group 7"/>
          <p:cNvGrpSpPr/>
          <p:nvPr/>
        </p:nvGrpSpPr>
        <p:grpSpPr>
          <a:xfrm>
            <a:off x="2410250" y="3791273"/>
            <a:ext cx="7563916" cy="5334552"/>
            <a:chOff x="0" y="0"/>
            <a:chExt cx="10085221" cy="7112736"/>
          </a:xfrm>
        </p:grpSpPr>
        <p:sp>
          <p:nvSpPr>
            <p:cNvPr id="8" name="Freeform 8"/>
            <p:cNvSpPr/>
            <p:nvPr/>
          </p:nvSpPr>
          <p:spPr>
            <a:xfrm>
              <a:off x="0" y="0"/>
              <a:ext cx="10085197" cy="7112762"/>
            </a:xfrm>
            <a:custGeom>
              <a:avLst/>
              <a:gdLst/>
              <a:ahLst/>
              <a:cxnLst/>
              <a:rect l="l" t="t" r="r" b="b"/>
              <a:pathLst>
                <a:path w="10085197" h="7112762">
                  <a:moveTo>
                    <a:pt x="0" y="0"/>
                  </a:moveTo>
                  <a:lnTo>
                    <a:pt x="10085197" y="0"/>
                  </a:lnTo>
                  <a:lnTo>
                    <a:pt x="10085197" y="7112762"/>
                  </a:lnTo>
                  <a:lnTo>
                    <a:pt x="0" y="7112762"/>
                  </a:lnTo>
                  <a:lnTo>
                    <a:pt x="0" y="0"/>
                  </a:lnTo>
                  <a:close/>
                </a:path>
              </a:pathLst>
            </a:custGeom>
            <a:blipFill>
              <a:blip r:embed="rId3"/>
              <a:stretch>
                <a:fillRect/>
              </a:stretch>
            </a:blipFill>
          </p:spPr>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 y="0"/>
            <a:ext cx="4102978" cy="3133183"/>
          </a:xfrm>
          <a:custGeom>
            <a:avLst/>
            <a:gdLst/>
            <a:ahLst/>
            <a:cxnLst/>
            <a:rect l="l" t="t" r="r" b="b"/>
            <a:pathLst>
              <a:path w="4102978" h="3133183">
                <a:moveTo>
                  <a:pt x="0" y="0"/>
                </a:moveTo>
                <a:lnTo>
                  <a:pt x="4102979" y="0"/>
                </a:lnTo>
                <a:lnTo>
                  <a:pt x="4102979"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6822661" y="2444172"/>
            <a:ext cx="11465339" cy="6449253"/>
          </a:xfrm>
          <a:custGeom>
            <a:avLst/>
            <a:gdLst/>
            <a:ahLst/>
            <a:cxnLst/>
            <a:rect l="l" t="t" r="r" b="b"/>
            <a:pathLst>
              <a:path w="11465339" h="6449253">
                <a:moveTo>
                  <a:pt x="0" y="0"/>
                </a:moveTo>
                <a:lnTo>
                  <a:pt x="11465339" y="0"/>
                </a:lnTo>
                <a:lnTo>
                  <a:pt x="11465339" y="6449253"/>
                </a:lnTo>
                <a:lnTo>
                  <a:pt x="0" y="6449253"/>
                </a:lnTo>
                <a:lnTo>
                  <a:pt x="0" y="0"/>
                </a:lnTo>
                <a:close/>
              </a:path>
            </a:pathLst>
          </a:custGeom>
          <a:blipFill>
            <a:blip r:embed="rId4"/>
            <a:stretch>
              <a:fillRect/>
            </a:stretch>
          </a:blipFill>
        </p:spPr>
      </p:sp>
      <p:sp>
        <p:nvSpPr>
          <p:cNvPr id="4" name="TextBox 4"/>
          <p:cNvSpPr txBox="1"/>
          <p:nvPr/>
        </p:nvSpPr>
        <p:spPr>
          <a:xfrm>
            <a:off x="4238783" y="1564519"/>
            <a:ext cx="11470769" cy="879653"/>
          </a:xfrm>
          <a:prstGeom prst="rect">
            <a:avLst/>
          </a:prstGeom>
        </p:spPr>
        <p:txBody>
          <a:bodyPr lIns="0" tIns="0" rIns="0" bIns="0" rtlCol="0" anchor="t">
            <a:spAutoFit/>
          </a:bodyPr>
          <a:lstStyle/>
          <a:p>
            <a:pPr algn="ctr">
              <a:lnSpc>
                <a:spcPts val="6894"/>
              </a:lnSpc>
            </a:pPr>
            <a:r>
              <a:rPr lang="en-US" sz="6267" spc="-313">
                <a:solidFill>
                  <a:srgbClr val="737373"/>
                </a:solidFill>
                <a:latin typeface="DM Sans Bold"/>
              </a:rPr>
              <a:t>Business Model Canvas Example</a:t>
            </a:r>
          </a:p>
        </p:txBody>
      </p:sp>
      <p:sp>
        <p:nvSpPr>
          <p:cNvPr id="5" name="TextBox 5"/>
          <p:cNvSpPr txBox="1"/>
          <p:nvPr/>
        </p:nvSpPr>
        <p:spPr>
          <a:xfrm>
            <a:off x="612458" y="3398855"/>
            <a:ext cx="6408121" cy="4076285"/>
          </a:xfrm>
          <a:prstGeom prst="rect">
            <a:avLst/>
          </a:prstGeom>
        </p:spPr>
        <p:txBody>
          <a:bodyPr lIns="0" tIns="0" rIns="0" bIns="0" rtlCol="0" anchor="t">
            <a:spAutoFit/>
          </a:bodyPr>
          <a:lstStyle/>
          <a:p>
            <a:pPr algn="just">
              <a:lnSpc>
                <a:spcPts val="2964"/>
              </a:lnSpc>
              <a:spcBef>
                <a:spcPct val="0"/>
              </a:spcBef>
            </a:pPr>
            <a:r>
              <a:rPr lang="en-US" sz="2280">
                <a:solidFill>
                  <a:srgbClr val="737373"/>
                </a:solidFill>
                <a:latin typeface="DM Sans"/>
              </a:rPr>
              <a:t>When comparing social entrepreneurship with conventional entrepreneurship through the lens of the BMC, the primary differences lie in their core objectives, </a:t>
            </a:r>
            <a:r>
              <a:rPr lang="en-US" sz="2280">
                <a:solidFill>
                  <a:srgbClr val="737373"/>
                </a:solidFill>
                <a:latin typeface="DM Sans Bold"/>
              </a:rPr>
              <a:t>value propositions</a:t>
            </a:r>
            <a:r>
              <a:rPr lang="en-US" sz="2280">
                <a:solidFill>
                  <a:srgbClr val="737373"/>
                </a:solidFill>
                <a:latin typeface="DM Sans"/>
              </a:rPr>
              <a:t>, and stakeholder relationships and extra section(s) of </a:t>
            </a:r>
            <a:r>
              <a:rPr lang="en-US" sz="2280">
                <a:solidFill>
                  <a:srgbClr val="737373"/>
                </a:solidFill>
                <a:latin typeface="DM Sans Bold"/>
              </a:rPr>
              <a:t>impact measurment</a:t>
            </a:r>
            <a:r>
              <a:rPr lang="en-US" sz="2280">
                <a:solidFill>
                  <a:srgbClr val="737373"/>
                </a:solidFill>
                <a:latin typeface="DM Sans"/>
              </a:rPr>
              <a:t> is part of BMC for social enterprises. The Business Model Canvas (BMC) for social entrepreneurship often needs to adapt the standard model to better reflect the priorities and unique challenges of social ventures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11709"/>
            <a:ext cx="16230600" cy="8446591"/>
          </a:xfrm>
          <a:custGeom>
            <a:avLst/>
            <a:gdLst/>
            <a:ahLst/>
            <a:cxnLst/>
            <a:rect l="l" t="t" r="r" b="b"/>
            <a:pathLst>
              <a:path w="16230600" h="8446591">
                <a:moveTo>
                  <a:pt x="0" y="0"/>
                </a:moveTo>
                <a:lnTo>
                  <a:pt x="16230600" y="0"/>
                </a:lnTo>
                <a:lnTo>
                  <a:pt x="16230600" y="8446591"/>
                </a:lnTo>
                <a:lnTo>
                  <a:pt x="0" y="844659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TextBox 3"/>
          <p:cNvSpPr txBox="1"/>
          <p:nvPr/>
        </p:nvSpPr>
        <p:spPr>
          <a:xfrm>
            <a:off x="5901312" y="4200525"/>
            <a:ext cx="7571992" cy="990600"/>
          </a:xfrm>
          <a:prstGeom prst="rect">
            <a:avLst/>
          </a:prstGeom>
        </p:spPr>
        <p:txBody>
          <a:bodyPr lIns="0" tIns="0" rIns="0" bIns="0" rtlCol="0" anchor="t">
            <a:spAutoFit/>
          </a:bodyPr>
          <a:lstStyle/>
          <a:p>
            <a:pPr algn="r">
              <a:lnSpc>
                <a:spcPts val="8250"/>
              </a:lnSpc>
            </a:pPr>
            <a:r>
              <a:rPr lang="en-US" sz="7500">
                <a:solidFill>
                  <a:srgbClr val="FFFFFF"/>
                </a:solidFill>
                <a:latin typeface="DM Sans Bold"/>
              </a:rPr>
              <a:t>THANK YOU</a:t>
            </a:r>
          </a:p>
        </p:txBody>
      </p:sp>
      <p:sp>
        <p:nvSpPr>
          <p:cNvPr id="4" name="Freeform 4"/>
          <p:cNvSpPr/>
          <p:nvPr/>
        </p:nvSpPr>
        <p:spPr>
          <a:xfrm>
            <a:off x="6210613" y="8135576"/>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a:off x="1335914" y="8135576"/>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6" name="Freeform 6"/>
          <p:cNvSpPr/>
          <p:nvPr/>
        </p:nvSpPr>
        <p:spPr>
          <a:xfrm>
            <a:off x="12837536" y="-2151424"/>
            <a:ext cx="9489757" cy="10287000"/>
          </a:xfrm>
          <a:custGeom>
            <a:avLst/>
            <a:gdLst/>
            <a:ahLst/>
            <a:cxnLst/>
            <a:rect l="l" t="t" r="r" b="b"/>
            <a:pathLst>
              <a:path w="9489757" h="10287000">
                <a:moveTo>
                  <a:pt x="0" y="0"/>
                </a:moveTo>
                <a:lnTo>
                  <a:pt x="9489757" y="0"/>
                </a:lnTo>
                <a:lnTo>
                  <a:pt x="9489757" y="10287000"/>
                </a:lnTo>
                <a:lnTo>
                  <a:pt x="0" y="10287000"/>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058"/>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44484" y="5200650"/>
            <a:ext cx="5953371" cy="45567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The primary purpose is to address a social issue or fulfill a social mission. While they aim to be profitable or financially sustainable, their main goal is to generate a positive impact on society, the environment, or both. Profits are typically reinvested into the social mission.</a:t>
            </a:r>
          </a:p>
        </p:txBody>
      </p:sp>
      <p:sp>
        <p:nvSpPr>
          <p:cNvPr id="5" name="TextBox 5"/>
          <p:cNvSpPr txBox="1"/>
          <p:nvPr/>
        </p:nvSpPr>
        <p:spPr>
          <a:xfrm>
            <a:off x="9917073" y="3641722"/>
            <a:ext cx="5953371" cy="36423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The primary goal is to generate profit for the owners or shareholders. While they may engage in social responsibility initiatives, these activities are often secondary to the main objective of financial gain.</a:t>
            </a:r>
          </a:p>
        </p:txBody>
      </p:sp>
      <p:sp>
        <p:nvSpPr>
          <p:cNvPr id="6" name="TextBox 6"/>
          <p:cNvSpPr txBox="1"/>
          <p:nvPr/>
        </p:nvSpPr>
        <p:spPr>
          <a:xfrm>
            <a:off x="1415236" y="554037"/>
            <a:ext cx="11478522" cy="1082675"/>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Purpose and Objectives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644484" y="5200650"/>
            <a:ext cx="5953371" cy="31851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Profits are mainly reinvested back into the business or directed towards their social mission. This reinvestment supports the sustainability and expansion of their social impact.</a:t>
            </a:r>
          </a:p>
        </p:txBody>
      </p:sp>
      <p:sp>
        <p:nvSpPr>
          <p:cNvPr id="5" name="TextBox 5"/>
          <p:cNvSpPr txBox="1"/>
          <p:nvPr/>
        </p:nvSpPr>
        <p:spPr>
          <a:xfrm>
            <a:off x="9917073" y="3641722"/>
            <a:ext cx="5953371" cy="27279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Profits are distributed to shareholders or reinvested into the business to drive growth, improve competitive positioning, and increase shareholder value.</a:t>
            </a:r>
          </a:p>
        </p:txBody>
      </p:sp>
      <p:sp>
        <p:nvSpPr>
          <p:cNvPr id="6" name="TextBox 6"/>
          <p:cNvSpPr txBox="1"/>
          <p:nvPr/>
        </p:nvSpPr>
        <p:spPr>
          <a:xfrm>
            <a:off x="1415236" y="554037"/>
            <a:ext cx="11478522" cy="1082675"/>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Profit Distribution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1149350"/>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Decision-Making</a:t>
            </a:r>
          </a:p>
        </p:txBody>
      </p:sp>
      <p:sp>
        <p:nvSpPr>
          <p:cNvPr id="5" name="TextBox 5"/>
          <p:cNvSpPr txBox="1"/>
          <p:nvPr/>
        </p:nvSpPr>
        <p:spPr>
          <a:xfrm>
            <a:off x="1644484" y="5200650"/>
            <a:ext cx="5953371" cy="3185166"/>
          </a:xfrm>
          <a:prstGeom prst="rect">
            <a:avLst/>
          </a:prstGeom>
        </p:spPr>
        <p:txBody>
          <a:bodyPr lIns="0" tIns="0" rIns="0" bIns="0" rtlCol="0" anchor="t">
            <a:spAutoFit/>
          </a:bodyPr>
          <a:lstStyle/>
          <a:p>
            <a:pPr algn="l">
              <a:lnSpc>
                <a:spcPts val="3630"/>
              </a:lnSpc>
            </a:pPr>
            <a:r>
              <a:rPr lang="en-US" sz="3300">
                <a:solidFill>
                  <a:srgbClr val="737373"/>
                </a:solidFill>
                <a:latin typeface="DM Sans"/>
              </a:rPr>
              <a:t>Decision-making is often guided by the enterprise’s social mission and the impact on its beneficiaries. Financial viability is considered with a view towards sustaining the social mission.</a:t>
            </a:r>
          </a:p>
        </p:txBody>
      </p:sp>
      <p:sp>
        <p:nvSpPr>
          <p:cNvPr id="6" name="TextBox 6"/>
          <p:cNvSpPr txBox="1"/>
          <p:nvPr/>
        </p:nvSpPr>
        <p:spPr>
          <a:xfrm>
            <a:off x="9917073" y="3641722"/>
            <a:ext cx="5953371" cy="1813566"/>
          </a:xfrm>
          <a:prstGeom prst="rect">
            <a:avLst/>
          </a:prstGeom>
        </p:spPr>
        <p:txBody>
          <a:bodyPr lIns="0" tIns="0" rIns="0" bIns="0" rtlCol="0" anchor="t">
            <a:spAutoFit/>
          </a:bodyPr>
          <a:lstStyle/>
          <a:p>
            <a:pPr algn="r">
              <a:lnSpc>
                <a:spcPts val="3630"/>
              </a:lnSpc>
            </a:pPr>
            <a:r>
              <a:rPr lang="en-US" sz="3300">
                <a:solidFill>
                  <a:srgbClr val="737373"/>
                </a:solidFill>
                <a:latin typeface="DM Sans"/>
              </a:rPr>
              <a:t>Decisions are primarily driven by financial considerations, market competitiveness, and shareholder value.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44484" y="3486145"/>
            <a:ext cx="6726444" cy="1657355"/>
          </a:xfrm>
          <a:prstGeom prst="rect">
            <a:avLst/>
          </a:prstGeom>
        </p:spPr>
        <p:txBody>
          <a:bodyPr lIns="0" tIns="0" rIns="0" bIns="0" rtlCol="0" anchor="t">
            <a:spAutoFit/>
          </a:bodyPr>
          <a:lstStyle/>
          <a:p>
            <a:pPr algn="l">
              <a:lnSpc>
                <a:spcPts val="6600"/>
              </a:lnSpc>
            </a:pPr>
            <a:r>
              <a:rPr lang="en-US" sz="6000">
                <a:solidFill>
                  <a:srgbClr val="8CA9AD"/>
                </a:solidFill>
                <a:latin typeface="DM Sans Bold"/>
              </a:rPr>
              <a:t>SOCIAL ENTERPRISE: </a:t>
            </a:r>
          </a:p>
        </p:txBody>
      </p:sp>
      <p:sp>
        <p:nvSpPr>
          <p:cNvPr id="3" name="TextBox 3"/>
          <p:cNvSpPr txBox="1"/>
          <p:nvPr/>
        </p:nvSpPr>
        <p:spPr>
          <a:xfrm>
            <a:off x="9144000" y="1927216"/>
            <a:ext cx="6726444" cy="1657355"/>
          </a:xfrm>
          <a:prstGeom prst="rect">
            <a:avLst/>
          </a:prstGeom>
        </p:spPr>
        <p:txBody>
          <a:bodyPr lIns="0" tIns="0" rIns="0" bIns="0" rtlCol="0" anchor="t">
            <a:spAutoFit/>
          </a:bodyPr>
          <a:lstStyle/>
          <a:p>
            <a:pPr algn="r">
              <a:lnSpc>
                <a:spcPts val="6600"/>
              </a:lnSpc>
            </a:pPr>
            <a:r>
              <a:rPr lang="en-US" sz="6000">
                <a:solidFill>
                  <a:srgbClr val="8CA9AD"/>
                </a:solidFill>
                <a:latin typeface="DM Sans Bold"/>
              </a:rPr>
              <a:t>CONVENTIONAL ENTERPRISE:</a:t>
            </a:r>
          </a:p>
        </p:txBody>
      </p:sp>
      <p:sp>
        <p:nvSpPr>
          <p:cNvPr id="4" name="TextBox 4"/>
          <p:cNvSpPr txBox="1"/>
          <p:nvPr/>
        </p:nvSpPr>
        <p:spPr>
          <a:xfrm>
            <a:off x="1415236" y="554037"/>
            <a:ext cx="11478522" cy="2263775"/>
          </a:xfrm>
          <a:prstGeom prst="rect">
            <a:avLst/>
          </a:prstGeom>
        </p:spPr>
        <p:txBody>
          <a:bodyPr lIns="0" tIns="0" rIns="0" bIns="0" rtlCol="0" anchor="t">
            <a:spAutoFit/>
          </a:bodyPr>
          <a:lstStyle/>
          <a:p>
            <a:pPr algn="l">
              <a:lnSpc>
                <a:spcPts val="8800"/>
              </a:lnSpc>
            </a:pPr>
            <a:r>
              <a:rPr lang="en-US" sz="8000" spc="-400">
                <a:solidFill>
                  <a:srgbClr val="727171"/>
                </a:solidFill>
                <a:latin typeface="DM Sans Bold"/>
              </a:rPr>
              <a:t>Performance Measurement</a:t>
            </a:r>
          </a:p>
        </p:txBody>
      </p:sp>
      <p:sp>
        <p:nvSpPr>
          <p:cNvPr id="5" name="TextBox 5"/>
          <p:cNvSpPr txBox="1"/>
          <p:nvPr/>
        </p:nvSpPr>
        <p:spPr>
          <a:xfrm>
            <a:off x="1644484" y="5561597"/>
            <a:ext cx="5953371" cy="31851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Success is measured not just in financial terms but also by the social impact achieved. Metrics may include social, environmental, and community impact alongside financial performance.</a:t>
            </a:r>
          </a:p>
        </p:txBody>
      </p:sp>
      <p:sp>
        <p:nvSpPr>
          <p:cNvPr id="6" name="TextBox 6"/>
          <p:cNvSpPr txBox="1"/>
          <p:nvPr/>
        </p:nvSpPr>
        <p:spPr>
          <a:xfrm>
            <a:off x="9917073" y="3641722"/>
            <a:ext cx="5953371" cy="2270766"/>
          </a:xfrm>
          <a:prstGeom prst="rect">
            <a:avLst/>
          </a:prstGeom>
        </p:spPr>
        <p:txBody>
          <a:bodyPr lIns="0" tIns="0" rIns="0" bIns="0" rtlCol="0" anchor="t">
            <a:spAutoFit/>
          </a:bodyPr>
          <a:lstStyle/>
          <a:p>
            <a:pPr algn="just">
              <a:lnSpc>
                <a:spcPts val="3630"/>
              </a:lnSpc>
            </a:pPr>
            <a:r>
              <a:rPr lang="en-US" sz="3300">
                <a:solidFill>
                  <a:srgbClr val="737373"/>
                </a:solidFill>
                <a:latin typeface="DM Sans"/>
              </a:rPr>
              <a:t>Success is measured by financial performance indicators such as revenue, profit margins, and return on investment.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28E3FA40450041AD2B2D9F1FFC3623" ma:contentTypeVersion="14" ma:contentTypeDescription="Create a new document." ma:contentTypeScope="" ma:versionID="dda88e90d287dc1f1b9f0988fa171006">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155e8c9aff30285af45ba91d7ac695b6"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37254-FC7F-43F6-A1B3-6CC31B180516}">
  <ds:schemaRefs>
    <ds:schemaRef ds:uri="http://schemas.microsoft.com/sharepoint/v3/contenttype/forms"/>
  </ds:schemaRefs>
</ds:datastoreItem>
</file>

<file path=customXml/itemProps2.xml><?xml version="1.0" encoding="utf-8"?>
<ds:datastoreItem xmlns:ds="http://schemas.openxmlformats.org/officeDocument/2006/customXml" ds:itemID="{2E9EA821-FDD9-490E-8022-96C580A3D43A}">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3.xml><?xml version="1.0" encoding="utf-8"?>
<ds:datastoreItem xmlns:ds="http://schemas.openxmlformats.org/officeDocument/2006/customXml" ds:itemID="{1E170E18-AB01-444A-9E47-4A8AEDAEB829}"/>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Benutzerdefiniert</PresentationFormat>
  <Paragraphs>0</Paragraphs>
  <Slides>54</Slides>
  <Notes>0</Notes>
  <HiddenSlides>0</HiddenSlides>
  <MMClips>0</MMClips>
  <ScaleCrop>false</ScaleCrop>
  <HeadingPairs>
    <vt:vector size="4" baseType="variant">
      <vt:variant>
        <vt:lpstr>Design</vt:lpstr>
      </vt:variant>
      <vt:variant>
        <vt:i4>1</vt:i4>
      </vt:variant>
      <vt:variant>
        <vt:lpstr>Folientitel</vt:lpstr>
      </vt:variant>
      <vt:variant>
        <vt:i4>54</vt:i4>
      </vt:variant>
    </vt:vector>
  </HeadingPairs>
  <TitlesOfParts>
    <vt:vector size="55"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forms of business modules_FINAL</dc:title>
  <cp:revision>4</cp:revision>
  <dcterms:created xsi:type="dcterms:W3CDTF">2006-08-16T00:00:00Z</dcterms:created>
  <dcterms:modified xsi:type="dcterms:W3CDTF">2024-05-14T13:33:26Z</dcterms:modified>
  <dc:identifier>DAGCAN_4awM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y fmtid="{D5CDD505-2E9C-101B-9397-08002B2CF9AE}" pid="3" name="MediaServiceImageTags">
    <vt:lpwstr/>
  </property>
</Properties>
</file>