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x="18288000" cy="10287000"/>
  <p:notesSz cx="6858000" cy="9144000"/>
  <p:embeddedFontLst>
    <p:embeddedFont>
      <p:font typeface="DM Sans Bold" charset="1" panose="00000000000000000000"/>
      <p:regular r:id="rId44"/>
    </p:embeddedFont>
    <p:embeddedFont>
      <p:font typeface="DM Sans Italics" charset="1" panose="00000000000000000000"/>
      <p:regular r:id="rId45"/>
    </p:embeddedFont>
    <p:embeddedFont>
      <p:font typeface="DM Sans" charset="1" panose="00000000000000000000"/>
      <p:regular r:id="rId4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fonts/font44.fntdata" Type="http://schemas.openxmlformats.org/officeDocument/2006/relationships/font"/><Relationship Id="rId45" Target="fonts/font45.fntdata" Type="http://schemas.openxmlformats.org/officeDocument/2006/relationships/font"/><Relationship Id="rId46" Target="fonts/font46.fntdata" Type="http://schemas.openxmlformats.org/officeDocument/2006/relationships/font"/><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45.png" Type="http://schemas.openxmlformats.org/officeDocument/2006/relationships/image"/><Relationship Id="rId11" Target="../media/image46.svg" Type="http://schemas.openxmlformats.org/officeDocument/2006/relationships/image"/><Relationship Id="rId2" Target="../media/image37.png" Type="http://schemas.openxmlformats.org/officeDocument/2006/relationships/image"/><Relationship Id="rId3" Target="../media/image38.svg" Type="http://schemas.openxmlformats.org/officeDocument/2006/relationships/image"/><Relationship Id="rId4" Target="../media/image39.png" Type="http://schemas.openxmlformats.org/officeDocument/2006/relationships/image"/><Relationship Id="rId5" Target="../media/image40.svg" Type="http://schemas.openxmlformats.org/officeDocument/2006/relationships/image"/><Relationship Id="rId6" Target="../media/image41.png" Type="http://schemas.openxmlformats.org/officeDocument/2006/relationships/image"/><Relationship Id="rId7" Target="../media/image42.svg" Type="http://schemas.openxmlformats.org/officeDocument/2006/relationships/image"/><Relationship Id="rId8" Target="../media/image43.png" Type="http://schemas.openxmlformats.org/officeDocument/2006/relationships/image"/><Relationship Id="rId9" Target="../media/image44.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7.png" Type="http://schemas.openxmlformats.org/officeDocument/2006/relationships/image"/><Relationship Id="rId3" Target="../media/image48.png" Type="http://schemas.openxmlformats.org/officeDocument/2006/relationships/image"/><Relationship Id="rId4" Target="../media/image49.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0.png" Type="http://schemas.openxmlformats.org/officeDocument/2006/relationships/image"/><Relationship Id="rId3" Target="../media/image51.png" Type="http://schemas.openxmlformats.org/officeDocument/2006/relationships/image"/><Relationship Id="rId4" Target="../media/image5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61.png" Type="http://schemas.openxmlformats.org/officeDocument/2006/relationships/image"/><Relationship Id="rId11" Target="../media/image62.svg" Type="http://schemas.openxmlformats.org/officeDocument/2006/relationships/image"/><Relationship Id="rId12" Target="../media/image63.png" Type="http://schemas.openxmlformats.org/officeDocument/2006/relationships/image"/><Relationship Id="rId13" Target="../media/image64.svg" Type="http://schemas.openxmlformats.org/officeDocument/2006/relationships/image"/><Relationship Id="rId14" Target="../media/image65.png" Type="http://schemas.openxmlformats.org/officeDocument/2006/relationships/image"/><Relationship Id="rId15" Target="../media/image66.svg" Type="http://schemas.openxmlformats.org/officeDocument/2006/relationships/image"/><Relationship Id="rId16" Target="../media/image67.png" Type="http://schemas.openxmlformats.org/officeDocument/2006/relationships/image"/><Relationship Id="rId17" Target="../media/image68.svg" Type="http://schemas.openxmlformats.org/officeDocument/2006/relationships/image"/><Relationship Id="rId2" Target="../media/image53.png" Type="http://schemas.openxmlformats.org/officeDocument/2006/relationships/image"/><Relationship Id="rId3" Target="../media/image54.svg" Type="http://schemas.openxmlformats.org/officeDocument/2006/relationships/image"/><Relationship Id="rId4" Target="../media/image55.png" Type="http://schemas.openxmlformats.org/officeDocument/2006/relationships/image"/><Relationship Id="rId5" Target="../media/image56.svg" Type="http://schemas.openxmlformats.org/officeDocument/2006/relationships/image"/><Relationship Id="rId6" Target="../media/image57.png" Type="http://schemas.openxmlformats.org/officeDocument/2006/relationships/image"/><Relationship Id="rId7" Target="../media/image58.svg" Type="http://schemas.openxmlformats.org/officeDocument/2006/relationships/image"/><Relationship Id="rId8" Target="../media/image59.png" Type="http://schemas.openxmlformats.org/officeDocument/2006/relationships/image"/><Relationship Id="rId9" Target="../media/image60.sv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61.png" Type="http://schemas.openxmlformats.org/officeDocument/2006/relationships/image"/><Relationship Id="rId11" Target="../media/image62.svg" Type="http://schemas.openxmlformats.org/officeDocument/2006/relationships/image"/><Relationship Id="rId12" Target="../media/image63.png" Type="http://schemas.openxmlformats.org/officeDocument/2006/relationships/image"/><Relationship Id="rId13" Target="../media/image64.svg" Type="http://schemas.openxmlformats.org/officeDocument/2006/relationships/image"/><Relationship Id="rId14" Target="../media/image65.png" Type="http://schemas.openxmlformats.org/officeDocument/2006/relationships/image"/><Relationship Id="rId15" Target="../media/image66.svg" Type="http://schemas.openxmlformats.org/officeDocument/2006/relationships/image"/><Relationship Id="rId16" Target="../media/image67.png" Type="http://schemas.openxmlformats.org/officeDocument/2006/relationships/image"/><Relationship Id="rId17" Target="../media/image68.svg" Type="http://schemas.openxmlformats.org/officeDocument/2006/relationships/image"/><Relationship Id="rId2" Target="../media/image53.png" Type="http://schemas.openxmlformats.org/officeDocument/2006/relationships/image"/><Relationship Id="rId3" Target="../media/image54.svg" Type="http://schemas.openxmlformats.org/officeDocument/2006/relationships/image"/><Relationship Id="rId4" Target="../media/image55.png" Type="http://schemas.openxmlformats.org/officeDocument/2006/relationships/image"/><Relationship Id="rId5" Target="../media/image56.svg" Type="http://schemas.openxmlformats.org/officeDocument/2006/relationships/image"/><Relationship Id="rId6" Target="../media/image57.png" Type="http://schemas.openxmlformats.org/officeDocument/2006/relationships/image"/><Relationship Id="rId7" Target="../media/image58.svg" Type="http://schemas.openxmlformats.org/officeDocument/2006/relationships/image"/><Relationship Id="rId8" Target="../media/image59.png" Type="http://schemas.openxmlformats.org/officeDocument/2006/relationships/image"/><Relationship Id="rId9" Target="../media/image60.sv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png" Type="http://schemas.openxmlformats.org/officeDocument/2006/relationships/image"/><Relationship Id="rId3" Target="../media/image4.png" Type="http://schemas.openxmlformats.org/officeDocument/2006/relationships/image"/><Relationship Id="rId4" Target="../media/image5.sv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9.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sv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0.png" Type="http://schemas.openxmlformats.org/officeDocument/2006/relationships/image"/><Relationship Id="rId3" Target="../media/image71.png" Type="http://schemas.openxmlformats.org/officeDocument/2006/relationships/image"/><Relationship Id="rId4" Target="../media/image72.jpe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sv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3.png" Type="http://schemas.openxmlformats.org/officeDocument/2006/relationships/image"/></Relationships>
</file>

<file path=ppt/slides/_rels/slide2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4.png" Type="http://schemas.openxmlformats.org/officeDocument/2006/relationships/image"/><Relationship Id="rId3" Target="../media/image75.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png" Type="http://schemas.openxmlformats.org/officeDocument/2006/relationships/image"/><Relationship Id="rId3" Target="../media/image8.png" Type="http://schemas.openxmlformats.org/officeDocument/2006/relationships/image"/><Relationship Id="rId4" Target="../media/image9.svg" Type="http://schemas.openxmlformats.org/officeDocument/2006/relationships/image"/><Relationship Id="rId5" Target="../media/image10.png" Type="http://schemas.openxmlformats.org/officeDocument/2006/relationships/image"/><Relationship Id="rId6" Target="../media/image11.svg" Type="http://schemas.openxmlformats.org/officeDocument/2006/relationships/image"/><Relationship Id="rId7" Target="../media/image12.png" Type="http://schemas.openxmlformats.org/officeDocument/2006/relationships/image"/><Relationship Id="rId8" Target="../media/image13.svg" Type="http://schemas.openxmlformats.org/officeDocument/2006/relationships/image"/></Relationships>
</file>

<file path=ppt/slides/_rels/slide3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4.png" Type="http://schemas.openxmlformats.org/officeDocument/2006/relationships/image"/><Relationship Id="rId3" Target="../media/image75.svg" Type="http://schemas.openxmlformats.org/officeDocument/2006/relationships/image"/></Relationships>
</file>

<file path=ppt/slides/_rels/slide3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4.png" Type="http://schemas.openxmlformats.org/officeDocument/2006/relationships/image"/><Relationship Id="rId3" Target="../media/image75.svg" Type="http://schemas.openxmlformats.org/officeDocument/2006/relationships/image"/></Relationships>
</file>

<file path=ppt/slides/_rels/slide3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4.png" Type="http://schemas.openxmlformats.org/officeDocument/2006/relationships/image"/><Relationship Id="rId3" Target="../media/image75.svg" Type="http://schemas.openxmlformats.org/officeDocument/2006/relationships/image"/></Relationships>
</file>

<file path=ppt/slides/_rels/slide3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4.png" Type="http://schemas.openxmlformats.org/officeDocument/2006/relationships/image"/><Relationship Id="rId3" Target="../media/image75.svg" Type="http://schemas.openxmlformats.org/officeDocument/2006/relationships/image"/></Relationships>
</file>

<file path=ppt/slides/_rels/slide3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4.png" Type="http://schemas.openxmlformats.org/officeDocument/2006/relationships/image"/><Relationship Id="rId3" Target="../media/image75.svg" Type="http://schemas.openxmlformats.org/officeDocument/2006/relationships/image"/></Relationships>
</file>

<file path=ppt/slides/_rels/slide3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3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3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6.png" Type="http://schemas.openxmlformats.org/officeDocument/2006/relationships/image"/><Relationship Id="rId3" Target="../media/image77.png" Type="http://schemas.openxmlformats.org/officeDocument/2006/relationships/image"/></Relationships>
</file>

<file path=ppt/slides/_rels/slide3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8.png" Type="http://schemas.openxmlformats.org/officeDocument/2006/relationships/image"/><Relationship Id="rId3" Target="../media/image79.svg" Type="http://schemas.openxmlformats.org/officeDocument/2006/relationships/image"/><Relationship Id="rId4" Target="../media/image80.png" Type="http://schemas.openxmlformats.org/officeDocument/2006/relationships/image"/><Relationship Id="rId5" Target="../media/image81.png" Type="http://schemas.openxmlformats.org/officeDocument/2006/relationships/image"/><Relationship Id="rId6" Target="../media/image8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2.png" Type="http://schemas.openxmlformats.org/officeDocument/2006/relationships/image"/><Relationship Id="rId11" Target="../media/image23.svg" Type="http://schemas.openxmlformats.org/officeDocument/2006/relationships/image"/><Relationship Id="rId12" Target="../media/image24.png" Type="http://schemas.openxmlformats.org/officeDocument/2006/relationships/image"/><Relationship Id="rId13" Target="../media/image25.svg" Type="http://schemas.openxmlformats.org/officeDocument/2006/relationships/image"/><Relationship Id="rId14" Target="../media/image26.png" Type="http://schemas.openxmlformats.org/officeDocument/2006/relationships/image"/><Relationship Id="rId15" Target="../media/image27.png" Type="http://schemas.openxmlformats.org/officeDocument/2006/relationships/image"/><Relationship Id="rId16" Target="../media/image28.png" Type="http://schemas.openxmlformats.org/officeDocument/2006/relationships/image"/><Relationship Id="rId17" Target="../media/image29.png" Type="http://schemas.openxmlformats.org/officeDocument/2006/relationships/image"/><Relationship Id="rId18" Target="../media/image30.png" Type="http://schemas.openxmlformats.org/officeDocument/2006/relationships/image"/><Relationship Id="rId19" Target="../media/image31.svg" Type="http://schemas.openxmlformats.org/officeDocument/2006/relationships/image"/><Relationship Id="rId2" Target="../media/image14.png" Type="http://schemas.openxmlformats.org/officeDocument/2006/relationships/image"/><Relationship Id="rId20" Target="../media/image32.png" Type="http://schemas.openxmlformats.org/officeDocument/2006/relationships/image"/><Relationship Id="rId3" Target="../media/image15.svg" Type="http://schemas.openxmlformats.org/officeDocument/2006/relationships/image"/><Relationship Id="rId4" Target="../media/image16.png" Type="http://schemas.openxmlformats.org/officeDocument/2006/relationships/image"/><Relationship Id="rId5" Target="../media/image17.svg" Type="http://schemas.openxmlformats.org/officeDocument/2006/relationships/image"/><Relationship Id="rId6" Target="../media/image18.png" Type="http://schemas.openxmlformats.org/officeDocument/2006/relationships/image"/><Relationship Id="rId7" Target="../media/image19.svg" Type="http://schemas.openxmlformats.org/officeDocument/2006/relationships/image"/><Relationship Id="rId8" Target="../media/image20.png" Type="http://schemas.openxmlformats.org/officeDocument/2006/relationships/image"/><Relationship Id="rId9" Target="../media/image21.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3.png" Type="http://schemas.openxmlformats.org/officeDocument/2006/relationships/image"/><Relationship Id="rId3" Target="../media/image34.svg" Type="http://schemas.openxmlformats.org/officeDocument/2006/relationships/image"/><Relationship Id="rId4" Target="../media/image4.png" Type="http://schemas.openxmlformats.org/officeDocument/2006/relationships/image"/><Relationship Id="rId5" Target="../media/image5.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5.png" Type="http://schemas.openxmlformats.org/officeDocument/2006/relationships/image"/><Relationship Id="rId3" Target="../media/image36.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028700" y="1752070"/>
            <a:ext cx="15736615" cy="7629848"/>
          </a:xfrm>
          <a:custGeom>
            <a:avLst/>
            <a:gdLst/>
            <a:ahLst/>
            <a:cxnLst/>
            <a:rect r="r" b="b" t="t" l="l"/>
            <a:pathLst>
              <a:path h="7629848" w="15736615">
                <a:moveTo>
                  <a:pt x="0" y="0"/>
                </a:moveTo>
                <a:lnTo>
                  <a:pt x="15736615" y="0"/>
                </a:lnTo>
                <a:lnTo>
                  <a:pt x="15736615" y="7629848"/>
                </a:lnTo>
                <a:lnTo>
                  <a:pt x="0" y="76298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4703735" y="0"/>
            <a:ext cx="3679306" cy="1753284"/>
            <a:chOff x="0" y="0"/>
            <a:chExt cx="4905741" cy="2337712"/>
          </a:xfrm>
        </p:grpSpPr>
        <p:sp>
          <p:nvSpPr>
            <p:cNvPr name="Freeform 4" id="4"/>
            <p:cNvSpPr/>
            <p:nvPr/>
          </p:nvSpPr>
          <p:spPr>
            <a:xfrm flipH="false" flipV="false" rot="0">
              <a:off x="0" y="0"/>
              <a:ext cx="4905756" cy="2337689"/>
            </a:xfrm>
            <a:custGeom>
              <a:avLst/>
              <a:gdLst/>
              <a:ahLst/>
              <a:cxnLst/>
              <a:rect r="r" b="b" t="t" l="l"/>
              <a:pathLst>
                <a:path h="2337689" w="4905756">
                  <a:moveTo>
                    <a:pt x="0" y="0"/>
                  </a:moveTo>
                  <a:lnTo>
                    <a:pt x="4905756" y="0"/>
                  </a:lnTo>
                  <a:lnTo>
                    <a:pt x="4905756" y="2337689"/>
                  </a:lnTo>
                  <a:lnTo>
                    <a:pt x="0" y="2337689"/>
                  </a:lnTo>
                  <a:lnTo>
                    <a:pt x="0" y="0"/>
                  </a:lnTo>
                  <a:close/>
                </a:path>
              </a:pathLst>
            </a:custGeom>
            <a:blipFill>
              <a:blip r:embed="rId4"/>
              <a:stretch>
                <a:fillRect l="0" t="0" r="0" b="0"/>
              </a:stretch>
            </a:blipFill>
          </p:spPr>
        </p:sp>
      </p:grpSp>
      <p:sp>
        <p:nvSpPr>
          <p:cNvPr name="TextBox 5" id="5"/>
          <p:cNvSpPr txBox="true"/>
          <p:nvPr/>
        </p:nvSpPr>
        <p:spPr>
          <a:xfrm rot="0">
            <a:off x="3833915" y="4007653"/>
            <a:ext cx="10620170" cy="1927250"/>
          </a:xfrm>
          <a:prstGeom prst="rect">
            <a:avLst/>
          </a:prstGeom>
        </p:spPr>
        <p:txBody>
          <a:bodyPr anchor="t" rtlCol="false" tIns="0" lIns="0" bIns="0" rIns="0">
            <a:spAutoFit/>
          </a:bodyPr>
          <a:lstStyle/>
          <a:p>
            <a:pPr algn="ctr">
              <a:lnSpc>
                <a:spcPts val="5001"/>
              </a:lnSpc>
            </a:pPr>
            <a:r>
              <a:rPr lang="en-US" sz="5000">
                <a:solidFill>
                  <a:srgbClr val="FFFFFF"/>
                </a:solidFill>
                <a:latin typeface="DM Sans Bold"/>
              </a:rPr>
              <a:t>HOW TO CHOOSE THE MOST USEFUL AND BENEFICIAL FORM OF COLLABORATION</a:t>
            </a:r>
          </a:p>
        </p:txBody>
      </p:sp>
      <p:sp>
        <p:nvSpPr>
          <p:cNvPr name="TextBox 6" id="6"/>
          <p:cNvSpPr txBox="true"/>
          <p:nvPr/>
        </p:nvSpPr>
        <p:spPr>
          <a:xfrm rot="0">
            <a:off x="4981399" y="7230017"/>
            <a:ext cx="5722116" cy="485124"/>
          </a:xfrm>
          <a:prstGeom prst="rect">
            <a:avLst/>
          </a:prstGeom>
        </p:spPr>
        <p:txBody>
          <a:bodyPr anchor="t" rtlCol="false" tIns="0" lIns="0" bIns="0" rIns="0">
            <a:spAutoFit/>
          </a:bodyPr>
          <a:lstStyle/>
          <a:p>
            <a:pPr algn="r">
              <a:lnSpc>
                <a:spcPts val="4070"/>
              </a:lnSpc>
            </a:pPr>
            <a:r>
              <a:rPr lang="en-US" sz="3700">
                <a:solidFill>
                  <a:srgbClr val="FFFFFF"/>
                </a:solidFill>
                <a:latin typeface="DM Sans Italics"/>
              </a:rPr>
              <a:t>Train the trainers</a:t>
            </a:r>
          </a:p>
        </p:txBody>
      </p:sp>
      <p:sp>
        <p:nvSpPr>
          <p:cNvPr name="Freeform 7" id="7"/>
          <p:cNvSpPr/>
          <p:nvPr/>
        </p:nvSpPr>
        <p:spPr>
          <a:xfrm flipH="false" flipV="false" rot="0">
            <a:off x="14185022" y="8799155"/>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8" id="8"/>
          <p:cNvSpPr/>
          <p:nvPr/>
        </p:nvSpPr>
        <p:spPr>
          <a:xfrm flipH="false" flipV="false" rot="0">
            <a:off x="1782426" y="0"/>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7143807" y="1431169"/>
            <a:ext cx="8937166" cy="2924810"/>
            <a:chOff x="0" y="0"/>
            <a:chExt cx="11916221" cy="38997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Monitor, Evaluate, and Adjust</a:t>
              </a:r>
            </a:p>
          </p:txBody>
        </p:sp>
        <p:sp>
          <p:nvSpPr>
            <p:cNvPr name="TextBox 4" id="4"/>
            <p:cNvSpPr txBox="true"/>
            <p:nvPr/>
          </p:nvSpPr>
          <p:spPr>
            <a:xfrm rot="0">
              <a:off x="0" y="635423"/>
              <a:ext cx="11916221" cy="32643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Regularly monitor the collaboration’s progress towards its goals and evaluate its effectiveness. Be prepared to make adjustments to the partnership agreement to better meet the evolving business needs and market conditions.</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347942" y="4314537"/>
            <a:ext cx="5832012" cy="2263775"/>
          </a:xfrm>
          <a:prstGeom prst="rect">
            <a:avLst/>
          </a:prstGeom>
        </p:spPr>
        <p:txBody>
          <a:bodyPr anchor="t" rtlCol="false" tIns="0" lIns="0" bIns="0" rIns="0">
            <a:spAutoFit/>
          </a:bodyPr>
          <a:lstStyle/>
          <a:p>
            <a:pPr algn="l">
              <a:lnSpc>
                <a:spcPts val="8800"/>
              </a:lnSpc>
            </a:pPr>
            <a:r>
              <a:rPr lang="en-US" sz="8000" spc="-400">
                <a:solidFill>
                  <a:srgbClr val="727171"/>
                </a:solidFill>
                <a:latin typeface="DM Sans Bold"/>
              </a:rPr>
              <a:t>WIN-WIN APPROACH</a:t>
            </a:r>
          </a:p>
        </p:txBody>
      </p:sp>
      <p:grpSp>
        <p:nvGrpSpPr>
          <p:cNvPr name="Group 7" id="7"/>
          <p:cNvGrpSpPr/>
          <p:nvPr/>
        </p:nvGrpSpPr>
        <p:grpSpPr>
          <a:xfrm rot="0">
            <a:off x="7143807" y="5115907"/>
            <a:ext cx="8937166" cy="2429510"/>
            <a:chOff x="0" y="0"/>
            <a:chExt cx="11916221" cy="32393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Leverage Synergies for Innovation</a:t>
              </a:r>
            </a:p>
          </p:txBody>
        </p:sp>
        <p:sp>
          <p:nvSpPr>
            <p:cNvPr name="TextBox 9" id="9"/>
            <p:cNvSpPr txBox="true"/>
            <p:nvPr/>
          </p:nvSpPr>
          <p:spPr>
            <a:xfrm rot="0">
              <a:off x="0" y="635423"/>
              <a:ext cx="11916221" cy="26039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Use the collaboration as a platform for innovation. Combining different perspectives, expertise, and resources can lead to innovative solutions that might not be possible in isolation.</a:t>
              </a:r>
            </a:p>
          </p:txBody>
        </p:sp>
      </p:gr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8CA9AD"/>
        </a:solidFill>
      </p:bgPr>
    </p:bg>
    <p:spTree>
      <p:nvGrpSpPr>
        <p:cNvPr id="1" name=""/>
        <p:cNvGrpSpPr/>
        <p:nvPr/>
      </p:nvGrpSpPr>
      <p:grpSpPr>
        <a:xfrm>
          <a:off x="0" y="0"/>
          <a:ext cx="0" cy="0"/>
          <a:chOff x="0" y="0"/>
          <a:chExt cx="0" cy="0"/>
        </a:xfrm>
      </p:grpSpPr>
      <p:sp>
        <p:nvSpPr>
          <p:cNvPr name="TextBox 2" id="2"/>
          <p:cNvSpPr txBox="true"/>
          <p:nvPr/>
        </p:nvSpPr>
        <p:spPr>
          <a:xfrm rot="0">
            <a:off x="1096648" y="3230872"/>
            <a:ext cx="16094705" cy="4025290"/>
          </a:xfrm>
          <a:prstGeom prst="rect">
            <a:avLst/>
          </a:prstGeom>
        </p:spPr>
        <p:txBody>
          <a:bodyPr anchor="t" rtlCol="false" tIns="0" lIns="0" bIns="0" rIns="0">
            <a:spAutoFit/>
          </a:bodyPr>
          <a:lstStyle/>
          <a:p>
            <a:pPr algn="ctr">
              <a:lnSpc>
                <a:spcPts val="7921"/>
              </a:lnSpc>
            </a:pPr>
            <a:r>
              <a:rPr lang="en-US" sz="7201">
                <a:solidFill>
                  <a:srgbClr val="FFFFFF"/>
                </a:solidFill>
                <a:latin typeface="DM Sans"/>
              </a:rPr>
              <a:t>A "win-win" collaboration is a </a:t>
            </a:r>
            <a:r>
              <a:rPr lang="en-US" sz="7201" u="sng">
                <a:solidFill>
                  <a:srgbClr val="FFFFFF"/>
                </a:solidFill>
                <a:latin typeface="DM Sans"/>
              </a:rPr>
              <a:t>cooperative arrangement</a:t>
            </a:r>
            <a:r>
              <a:rPr lang="en-US" sz="7201">
                <a:solidFill>
                  <a:srgbClr val="FFFFFF"/>
                </a:solidFill>
                <a:latin typeface="DM Sans"/>
              </a:rPr>
              <a:t> </a:t>
            </a:r>
          </a:p>
          <a:p>
            <a:pPr algn="ctr">
              <a:lnSpc>
                <a:spcPts val="7921"/>
              </a:lnSpc>
            </a:pPr>
            <a:r>
              <a:rPr lang="en-US" sz="7201">
                <a:solidFill>
                  <a:srgbClr val="FFFFFF"/>
                </a:solidFill>
                <a:latin typeface="DM Sans"/>
              </a:rPr>
              <a:t>where </a:t>
            </a:r>
            <a:r>
              <a:rPr lang="en-US" sz="7201" u="sng">
                <a:solidFill>
                  <a:srgbClr val="FFFFFF"/>
                </a:solidFill>
                <a:latin typeface="DM Sans"/>
              </a:rPr>
              <a:t>all partners benefit</a:t>
            </a:r>
            <a:r>
              <a:rPr lang="en-US" sz="7201">
                <a:solidFill>
                  <a:srgbClr val="FFFFFF"/>
                </a:solidFill>
                <a:latin typeface="DM Sans"/>
              </a:rPr>
              <a:t> </a:t>
            </a:r>
          </a:p>
          <a:p>
            <a:pPr algn="ctr">
              <a:lnSpc>
                <a:spcPts val="7921"/>
              </a:lnSpc>
            </a:pPr>
            <a:r>
              <a:rPr lang="en-US" sz="7201">
                <a:solidFill>
                  <a:srgbClr val="FFFFFF"/>
                </a:solidFill>
                <a:latin typeface="DM Sans"/>
              </a:rPr>
              <a:t>from the relationship. </a:t>
            </a:r>
          </a:p>
        </p:txBody>
      </p:sp>
      <p:sp>
        <p:nvSpPr>
          <p:cNvPr name="Freeform 3" id="3"/>
          <p:cNvSpPr/>
          <p:nvPr/>
        </p:nvSpPr>
        <p:spPr>
          <a:xfrm flipH="false" flipV="false" rot="0">
            <a:off x="14185022" y="8799155"/>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1493393" y="-879677"/>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570491" y="5786392"/>
            <a:ext cx="15147018" cy="38100"/>
            <a:chOff x="0" y="0"/>
            <a:chExt cx="20196024" cy="50800"/>
          </a:xfrm>
        </p:grpSpPr>
        <p:sp>
          <p:nvSpPr>
            <p:cNvPr name="Freeform 3" id="3"/>
            <p:cNvSpPr/>
            <p:nvPr/>
          </p:nvSpPr>
          <p:spPr>
            <a:xfrm flipH="false" flipV="false" rot="0">
              <a:off x="25400" y="0"/>
              <a:ext cx="20145248" cy="50800"/>
            </a:xfrm>
            <a:custGeom>
              <a:avLst/>
              <a:gdLst/>
              <a:ahLst/>
              <a:cxnLst/>
              <a:rect r="r" b="b" t="t" l="l"/>
              <a:pathLst>
                <a:path h="50800" w="20145248">
                  <a:moveTo>
                    <a:pt x="0" y="0"/>
                  </a:moveTo>
                  <a:lnTo>
                    <a:pt x="20145248" y="0"/>
                  </a:lnTo>
                  <a:lnTo>
                    <a:pt x="20145248" y="50800"/>
                  </a:lnTo>
                  <a:lnTo>
                    <a:pt x="0" y="50800"/>
                  </a:lnTo>
                  <a:close/>
                </a:path>
              </a:pathLst>
            </a:custGeom>
            <a:solidFill>
              <a:srgbClr val="8CA9AD"/>
            </a:solidFill>
          </p:spPr>
        </p:sp>
      </p:grpSp>
      <p:sp>
        <p:nvSpPr>
          <p:cNvPr name="Freeform 4" id="4"/>
          <p:cNvSpPr/>
          <p:nvPr/>
        </p:nvSpPr>
        <p:spPr>
          <a:xfrm flipH="false" flipV="false" rot="0">
            <a:off x="3542437" y="5554901"/>
            <a:ext cx="501082" cy="501082"/>
          </a:xfrm>
          <a:custGeom>
            <a:avLst/>
            <a:gdLst/>
            <a:ahLst/>
            <a:cxnLst/>
            <a:rect r="r" b="b" t="t" l="l"/>
            <a:pathLst>
              <a:path h="501082" w="501082">
                <a:moveTo>
                  <a:pt x="0" y="0"/>
                </a:moveTo>
                <a:lnTo>
                  <a:pt x="501082" y="0"/>
                </a:lnTo>
                <a:lnTo>
                  <a:pt x="501082" y="501082"/>
                </a:lnTo>
                <a:lnTo>
                  <a:pt x="0" y="501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5" id="5"/>
          <p:cNvSpPr txBox="true"/>
          <p:nvPr/>
        </p:nvSpPr>
        <p:spPr>
          <a:xfrm rot="0">
            <a:off x="2188740" y="7436176"/>
            <a:ext cx="3204526" cy="1872336"/>
          </a:xfrm>
          <a:prstGeom prst="rect">
            <a:avLst/>
          </a:prstGeom>
        </p:spPr>
        <p:txBody>
          <a:bodyPr anchor="t" rtlCol="false" tIns="0" lIns="0" bIns="0" rIns="0">
            <a:spAutoFit/>
          </a:bodyPr>
          <a:lstStyle/>
          <a:p>
            <a:pPr algn="ctr">
              <a:lnSpc>
                <a:spcPts val="2544"/>
              </a:lnSpc>
            </a:pPr>
            <a:r>
              <a:rPr lang="en-US" sz="1843" spc="179">
                <a:solidFill>
                  <a:srgbClr val="737373"/>
                </a:solidFill>
                <a:latin typeface="DM Sans"/>
              </a:rPr>
              <a:t> Collaborations help social enterprises access partners' resources, enabling both to gain more than they could alone.</a:t>
            </a:r>
          </a:p>
        </p:txBody>
      </p:sp>
      <p:sp>
        <p:nvSpPr>
          <p:cNvPr name="TextBox 6" id="6"/>
          <p:cNvSpPr txBox="true"/>
          <p:nvPr/>
        </p:nvSpPr>
        <p:spPr>
          <a:xfrm rot="0">
            <a:off x="2779206" y="2539224"/>
            <a:ext cx="2027545" cy="1236013"/>
          </a:xfrm>
          <a:prstGeom prst="rect">
            <a:avLst/>
          </a:prstGeom>
        </p:spPr>
        <p:txBody>
          <a:bodyPr anchor="t" rtlCol="false" tIns="0" lIns="0" bIns="0" rIns="0">
            <a:spAutoFit/>
          </a:bodyPr>
          <a:lstStyle/>
          <a:p>
            <a:pPr algn="ctr">
              <a:lnSpc>
                <a:spcPts val="9141"/>
              </a:lnSpc>
            </a:pPr>
            <a:r>
              <a:rPr lang="en-US" sz="6623" spc="649">
                <a:solidFill>
                  <a:srgbClr val="FFFBFB"/>
                </a:solidFill>
                <a:latin typeface="DM Sans Bold"/>
              </a:rPr>
              <a:t>01</a:t>
            </a:r>
          </a:p>
        </p:txBody>
      </p:sp>
      <p:sp>
        <p:nvSpPr>
          <p:cNvPr name="TextBox 7" id="7"/>
          <p:cNvSpPr txBox="true"/>
          <p:nvPr/>
        </p:nvSpPr>
        <p:spPr>
          <a:xfrm rot="0">
            <a:off x="2059451" y="6217772"/>
            <a:ext cx="3467055" cy="1037429"/>
          </a:xfrm>
          <a:prstGeom prst="rect">
            <a:avLst/>
          </a:prstGeom>
        </p:spPr>
        <p:txBody>
          <a:bodyPr anchor="t" rtlCol="false" tIns="0" lIns="0" bIns="0" rIns="0">
            <a:spAutoFit/>
          </a:bodyPr>
          <a:lstStyle/>
          <a:p>
            <a:pPr algn="ctr">
              <a:lnSpc>
                <a:spcPts val="4073"/>
              </a:lnSpc>
            </a:pPr>
            <a:r>
              <a:rPr lang="en-US" sz="2951" spc="288">
                <a:solidFill>
                  <a:srgbClr val="8CA9AD"/>
                </a:solidFill>
                <a:latin typeface="DM Sans Bold"/>
              </a:rPr>
              <a:t>LEVERAGE RESOURCES</a:t>
            </a:r>
          </a:p>
        </p:txBody>
      </p:sp>
      <p:sp>
        <p:nvSpPr>
          <p:cNvPr name="Freeform 8" id="8"/>
          <p:cNvSpPr/>
          <p:nvPr/>
        </p:nvSpPr>
        <p:spPr>
          <a:xfrm flipH="false" flipV="false" rot="0">
            <a:off x="7030737" y="5554901"/>
            <a:ext cx="501082" cy="501082"/>
          </a:xfrm>
          <a:custGeom>
            <a:avLst/>
            <a:gdLst/>
            <a:ahLst/>
            <a:cxnLst/>
            <a:rect r="r" b="b" t="t" l="l"/>
            <a:pathLst>
              <a:path h="501082" w="501082">
                <a:moveTo>
                  <a:pt x="0" y="0"/>
                </a:moveTo>
                <a:lnTo>
                  <a:pt x="501082" y="0"/>
                </a:lnTo>
                <a:lnTo>
                  <a:pt x="501082" y="501082"/>
                </a:lnTo>
                <a:lnTo>
                  <a:pt x="0" y="501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9" id="9"/>
          <p:cNvSpPr txBox="true"/>
          <p:nvPr/>
        </p:nvSpPr>
        <p:spPr>
          <a:xfrm rot="0">
            <a:off x="6267505" y="2539224"/>
            <a:ext cx="2027545" cy="1236013"/>
          </a:xfrm>
          <a:prstGeom prst="rect">
            <a:avLst/>
          </a:prstGeom>
        </p:spPr>
        <p:txBody>
          <a:bodyPr anchor="t" rtlCol="false" tIns="0" lIns="0" bIns="0" rIns="0">
            <a:spAutoFit/>
          </a:bodyPr>
          <a:lstStyle/>
          <a:p>
            <a:pPr algn="ctr">
              <a:lnSpc>
                <a:spcPts val="9141"/>
              </a:lnSpc>
            </a:pPr>
            <a:r>
              <a:rPr lang="en-US" sz="6623" spc="649">
                <a:solidFill>
                  <a:srgbClr val="FFFBFB"/>
                </a:solidFill>
                <a:latin typeface="DM Sans Bold"/>
              </a:rPr>
              <a:t>02</a:t>
            </a:r>
          </a:p>
        </p:txBody>
      </p:sp>
      <p:sp>
        <p:nvSpPr>
          <p:cNvPr name="Freeform 10" id="10"/>
          <p:cNvSpPr/>
          <p:nvPr/>
        </p:nvSpPr>
        <p:spPr>
          <a:xfrm flipH="false" flipV="false" rot="0">
            <a:off x="10521294" y="5554901"/>
            <a:ext cx="501082" cy="501082"/>
          </a:xfrm>
          <a:custGeom>
            <a:avLst/>
            <a:gdLst/>
            <a:ahLst/>
            <a:cxnLst/>
            <a:rect r="r" b="b" t="t" l="l"/>
            <a:pathLst>
              <a:path h="501082" w="501082">
                <a:moveTo>
                  <a:pt x="0" y="0"/>
                </a:moveTo>
                <a:lnTo>
                  <a:pt x="501082" y="0"/>
                </a:lnTo>
                <a:lnTo>
                  <a:pt x="501082" y="501082"/>
                </a:lnTo>
                <a:lnTo>
                  <a:pt x="0" y="501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11" id="11"/>
          <p:cNvSpPr txBox="true"/>
          <p:nvPr/>
        </p:nvSpPr>
        <p:spPr>
          <a:xfrm rot="0">
            <a:off x="9758062" y="2539224"/>
            <a:ext cx="2027545" cy="1236013"/>
          </a:xfrm>
          <a:prstGeom prst="rect">
            <a:avLst/>
          </a:prstGeom>
        </p:spPr>
        <p:txBody>
          <a:bodyPr anchor="t" rtlCol="false" tIns="0" lIns="0" bIns="0" rIns="0">
            <a:spAutoFit/>
          </a:bodyPr>
          <a:lstStyle/>
          <a:p>
            <a:pPr algn="ctr">
              <a:lnSpc>
                <a:spcPts val="9141"/>
              </a:lnSpc>
            </a:pPr>
            <a:r>
              <a:rPr lang="en-US" sz="6623" spc="649">
                <a:solidFill>
                  <a:srgbClr val="FFFBFB"/>
                </a:solidFill>
                <a:latin typeface="DM Sans Bold"/>
              </a:rPr>
              <a:t>03</a:t>
            </a:r>
          </a:p>
        </p:txBody>
      </p:sp>
      <p:sp>
        <p:nvSpPr>
          <p:cNvPr name="Freeform 12" id="12"/>
          <p:cNvSpPr/>
          <p:nvPr/>
        </p:nvSpPr>
        <p:spPr>
          <a:xfrm flipH="false" flipV="false" rot="0">
            <a:off x="14011851" y="5554901"/>
            <a:ext cx="501082" cy="501082"/>
          </a:xfrm>
          <a:custGeom>
            <a:avLst/>
            <a:gdLst/>
            <a:ahLst/>
            <a:cxnLst/>
            <a:rect r="r" b="b" t="t" l="l"/>
            <a:pathLst>
              <a:path h="501082" w="501082">
                <a:moveTo>
                  <a:pt x="0" y="0"/>
                </a:moveTo>
                <a:lnTo>
                  <a:pt x="501082" y="0"/>
                </a:lnTo>
                <a:lnTo>
                  <a:pt x="501082" y="501082"/>
                </a:lnTo>
                <a:lnTo>
                  <a:pt x="0" y="501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13" id="13"/>
          <p:cNvSpPr txBox="true"/>
          <p:nvPr/>
        </p:nvSpPr>
        <p:spPr>
          <a:xfrm rot="0">
            <a:off x="13248619" y="2539224"/>
            <a:ext cx="2027545" cy="1236013"/>
          </a:xfrm>
          <a:prstGeom prst="rect">
            <a:avLst/>
          </a:prstGeom>
        </p:spPr>
        <p:txBody>
          <a:bodyPr anchor="t" rtlCol="false" tIns="0" lIns="0" bIns="0" rIns="0">
            <a:spAutoFit/>
          </a:bodyPr>
          <a:lstStyle/>
          <a:p>
            <a:pPr algn="ctr">
              <a:lnSpc>
                <a:spcPts val="9141"/>
              </a:lnSpc>
            </a:pPr>
            <a:r>
              <a:rPr lang="en-US" sz="6623" spc="649">
                <a:solidFill>
                  <a:srgbClr val="FFFBFB"/>
                </a:solidFill>
                <a:latin typeface="DM Sans Bold"/>
              </a:rPr>
              <a:t>04</a:t>
            </a:r>
          </a:p>
        </p:txBody>
      </p:sp>
      <p:sp>
        <p:nvSpPr>
          <p:cNvPr name="TextBox 14" id="14"/>
          <p:cNvSpPr txBox="true"/>
          <p:nvPr/>
        </p:nvSpPr>
        <p:spPr>
          <a:xfrm rot="0">
            <a:off x="5642376" y="7436176"/>
            <a:ext cx="3204526" cy="1558011"/>
          </a:xfrm>
          <a:prstGeom prst="rect">
            <a:avLst/>
          </a:prstGeom>
        </p:spPr>
        <p:txBody>
          <a:bodyPr anchor="t" rtlCol="false" tIns="0" lIns="0" bIns="0" rIns="0">
            <a:spAutoFit/>
          </a:bodyPr>
          <a:lstStyle/>
          <a:p>
            <a:pPr algn="ctr">
              <a:lnSpc>
                <a:spcPts val="2544"/>
              </a:lnSpc>
            </a:pPr>
            <a:r>
              <a:rPr lang="en-US" sz="1843" spc="179">
                <a:solidFill>
                  <a:srgbClr val="737373"/>
                </a:solidFill>
                <a:latin typeface="DM Sans"/>
              </a:rPr>
              <a:t>Partnerships facilitate knowledge transfer and skill exchange, fostering innovation and growth in social enterprises.</a:t>
            </a:r>
          </a:p>
        </p:txBody>
      </p:sp>
      <p:sp>
        <p:nvSpPr>
          <p:cNvPr name="TextBox 15" id="15"/>
          <p:cNvSpPr txBox="true"/>
          <p:nvPr/>
        </p:nvSpPr>
        <p:spPr>
          <a:xfrm rot="0">
            <a:off x="5889722" y="6217772"/>
            <a:ext cx="2709833" cy="1037270"/>
          </a:xfrm>
          <a:prstGeom prst="rect">
            <a:avLst/>
          </a:prstGeom>
        </p:spPr>
        <p:txBody>
          <a:bodyPr anchor="t" rtlCol="false" tIns="0" lIns="0" bIns="0" rIns="0">
            <a:spAutoFit/>
          </a:bodyPr>
          <a:lstStyle/>
          <a:p>
            <a:pPr algn="ctr">
              <a:lnSpc>
                <a:spcPts val="4073"/>
              </a:lnSpc>
            </a:pPr>
            <a:r>
              <a:rPr lang="en-US" sz="2951" spc="288">
                <a:solidFill>
                  <a:srgbClr val="8CA9AD"/>
                </a:solidFill>
                <a:latin typeface="DM Sans Bold"/>
              </a:rPr>
              <a:t>SHARE EXPERTISE</a:t>
            </a:r>
          </a:p>
        </p:txBody>
      </p:sp>
      <p:sp>
        <p:nvSpPr>
          <p:cNvPr name="TextBox 16" id="16"/>
          <p:cNvSpPr txBox="true"/>
          <p:nvPr/>
        </p:nvSpPr>
        <p:spPr>
          <a:xfrm rot="0">
            <a:off x="9169572" y="7436176"/>
            <a:ext cx="3204526" cy="2186661"/>
          </a:xfrm>
          <a:prstGeom prst="rect">
            <a:avLst/>
          </a:prstGeom>
        </p:spPr>
        <p:txBody>
          <a:bodyPr anchor="t" rtlCol="false" tIns="0" lIns="0" bIns="0" rIns="0">
            <a:spAutoFit/>
          </a:bodyPr>
          <a:lstStyle/>
          <a:p>
            <a:pPr algn="ctr">
              <a:lnSpc>
                <a:spcPts val="2544"/>
              </a:lnSpc>
            </a:pPr>
            <a:r>
              <a:rPr lang="en-US" sz="1843" spc="179">
                <a:solidFill>
                  <a:srgbClr val="737373"/>
                </a:solidFill>
                <a:latin typeface="DM Sans"/>
              </a:rPr>
              <a:t> Collaborations with established organizations can boost credibility, enhancing public trust and attractiveness to investors.</a:t>
            </a:r>
          </a:p>
        </p:txBody>
      </p:sp>
      <p:sp>
        <p:nvSpPr>
          <p:cNvPr name="TextBox 17" id="17"/>
          <p:cNvSpPr txBox="true"/>
          <p:nvPr/>
        </p:nvSpPr>
        <p:spPr>
          <a:xfrm rot="0">
            <a:off x="9380279" y="6217772"/>
            <a:ext cx="2709833" cy="1037270"/>
          </a:xfrm>
          <a:prstGeom prst="rect">
            <a:avLst/>
          </a:prstGeom>
        </p:spPr>
        <p:txBody>
          <a:bodyPr anchor="t" rtlCol="false" tIns="0" lIns="0" bIns="0" rIns="0">
            <a:spAutoFit/>
          </a:bodyPr>
          <a:lstStyle/>
          <a:p>
            <a:pPr algn="ctr">
              <a:lnSpc>
                <a:spcPts val="4073"/>
              </a:lnSpc>
            </a:pPr>
            <a:r>
              <a:rPr lang="en-US" sz="2951" spc="288">
                <a:solidFill>
                  <a:srgbClr val="8CA9AD"/>
                </a:solidFill>
                <a:latin typeface="DM Sans Bold"/>
              </a:rPr>
              <a:t>INCREASE CREDIBILITY</a:t>
            </a:r>
          </a:p>
        </p:txBody>
      </p:sp>
      <p:sp>
        <p:nvSpPr>
          <p:cNvPr name="TextBox 18" id="18"/>
          <p:cNvSpPr txBox="true"/>
          <p:nvPr/>
        </p:nvSpPr>
        <p:spPr>
          <a:xfrm rot="0">
            <a:off x="12660129" y="7436176"/>
            <a:ext cx="3204526" cy="1872336"/>
          </a:xfrm>
          <a:prstGeom prst="rect">
            <a:avLst/>
          </a:prstGeom>
        </p:spPr>
        <p:txBody>
          <a:bodyPr anchor="t" rtlCol="false" tIns="0" lIns="0" bIns="0" rIns="0">
            <a:spAutoFit/>
          </a:bodyPr>
          <a:lstStyle/>
          <a:p>
            <a:pPr algn="ctr">
              <a:lnSpc>
                <a:spcPts val="2544"/>
              </a:lnSpc>
            </a:pPr>
            <a:r>
              <a:rPr lang="en-US" sz="1843" spc="179">
                <a:solidFill>
                  <a:srgbClr val="737373"/>
                </a:solidFill>
                <a:latin typeface="DM Sans"/>
              </a:rPr>
              <a:t>Risks can be shared and managed, making ventures less uncertain and more resilient, particularly beneficial in high-risk projects.</a:t>
            </a:r>
          </a:p>
        </p:txBody>
      </p:sp>
      <p:sp>
        <p:nvSpPr>
          <p:cNvPr name="TextBox 19" id="19"/>
          <p:cNvSpPr txBox="true"/>
          <p:nvPr/>
        </p:nvSpPr>
        <p:spPr>
          <a:xfrm rot="0">
            <a:off x="12870836" y="6219185"/>
            <a:ext cx="2709833" cy="1037270"/>
          </a:xfrm>
          <a:prstGeom prst="rect">
            <a:avLst/>
          </a:prstGeom>
        </p:spPr>
        <p:txBody>
          <a:bodyPr anchor="t" rtlCol="false" tIns="0" lIns="0" bIns="0" rIns="0">
            <a:spAutoFit/>
          </a:bodyPr>
          <a:lstStyle/>
          <a:p>
            <a:pPr algn="ctr">
              <a:lnSpc>
                <a:spcPts val="4073"/>
              </a:lnSpc>
            </a:pPr>
            <a:r>
              <a:rPr lang="en-US" sz="2951" spc="288">
                <a:solidFill>
                  <a:srgbClr val="8CA9AD"/>
                </a:solidFill>
                <a:latin typeface="DM Sans Bold"/>
              </a:rPr>
              <a:t>RISK MITIGATION</a:t>
            </a:r>
          </a:p>
        </p:txBody>
      </p:sp>
      <p:sp>
        <p:nvSpPr>
          <p:cNvPr name="TextBox 20" id="20"/>
          <p:cNvSpPr txBox="true"/>
          <p:nvPr/>
        </p:nvSpPr>
        <p:spPr>
          <a:xfrm rot="0">
            <a:off x="4043519" y="777649"/>
            <a:ext cx="12654940" cy="990600"/>
          </a:xfrm>
          <a:prstGeom prst="rect">
            <a:avLst/>
          </a:prstGeom>
        </p:spPr>
        <p:txBody>
          <a:bodyPr anchor="t" rtlCol="false" tIns="0" lIns="0" bIns="0" rIns="0">
            <a:spAutoFit/>
          </a:bodyPr>
          <a:lstStyle/>
          <a:p>
            <a:pPr algn="r">
              <a:lnSpc>
                <a:spcPts val="8250"/>
              </a:lnSpc>
            </a:pPr>
            <a:r>
              <a:rPr lang="en-US" sz="7500">
                <a:solidFill>
                  <a:srgbClr val="8CA9AD"/>
                </a:solidFill>
                <a:latin typeface="DM Sans Bold"/>
              </a:rPr>
              <a:t>WHY WIN-WIN?</a:t>
            </a:r>
          </a:p>
        </p:txBody>
      </p:sp>
      <p:sp>
        <p:nvSpPr>
          <p:cNvPr name="Freeform 21" id="21"/>
          <p:cNvSpPr/>
          <p:nvPr/>
        </p:nvSpPr>
        <p:spPr>
          <a:xfrm flipH="false" flipV="false" rot="0">
            <a:off x="2779206" y="1920649"/>
            <a:ext cx="2027545" cy="3080525"/>
          </a:xfrm>
          <a:custGeom>
            <a:avLst/>
            <a:gdLst/>
            <a:ahLst/>
            <a:cxnLst/>
            <a:rect r="r" b="b" t="t" l="l"/>
            <a:pathLst>
              <a:path h="3080525" w="2027545">
                <a:moveTo>
                  <a:pt x="0" y="0"/>
                </a:moveTo>
                <a:lnTo>
                  <a:pt x="2027545" y="0"/>
                </a:lnTo>
                <a:lnTo>
                  <a:pt x="2027545" y="3080525"/>
                </a:lnTo>
                <a:lnTo>
                  <a:pt x="0" y="308052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22" id="22"/>
          <p:cNvSpPr txBox="true"/>
          <p:nvPr/>
        </p:nvSpPr>
        <p:spPr>
          <a:xfrm rot="0">
            <a:off x="2779206" y="2339199"/>
            <a:ext cx="2027545" cy="1121713"/>
          </a:xfrm>
          <a:prstGeom prst="rect">
            <a:avLst/>
          </a:prstGeom>
        </p:spPr>
        <p:txBody>
          <a:bodyPr anchor="t" rtlCol="false" tIns="0" lIns="0" bIns="0" rIns="0">
            <a:spAutoFit/>
          </a:bodyPr>
          <a:lstStyle/>
          <a:p>
            <a:pPr algn="ctr">
              <a:lnSpc>
                <a:spcPts val="9141"/>
              </a:lnSpc>
            </a:pPr>
            <a:r>
              <a:rPr lang="en-US" sz="6624" spc="649">
                <a:solidFill>
                  <a:srgbClr val="FFFBFB"/>
                </a:solidFill>
                <a:latin typeface="DM Sans Bold"/>
              </a:rPr>
              <a:t>01</a:t>
            </a:r>
          </a:p>
        </p:txBody>
      </p:sp>
      <p:sp>
        <p:nvSpPr>
          <p:cNvPr name="Freeform 23" id="23"/>
          <p:cNvSpPr/>
          <p:nvPr/>
        </p:nvSpPr>
        <p:spPr>
          <a:xfrm flipH="false" flipV="false" rot="0">
            <a:off x="6267505" y="1920649"/>
            <a:ext cx="2027545" cy="3080525"/>
          </a:xfrm>
          <a:custGeom>
            <a:avLst/>
            <a:gdLst/>
            <a:ahLst/>
            <a:cxnLst/>
            <a:rect r="r" b="b" t="t" l="l"/>
            <a:pathLst>
              <a:path h="3080525" w="2027545">
                <a:moveTo>
                  <a:pt x="0" y="0"/>
                </a:moveTo>
                <a:lnTo>
                  <a:pt x="2027546" y="0"/>
                </a:lnTo>
                <a:lnTo>
                  <a:pt x="2027546" y="3080525"/>
                </a:lnTo>
                <a:lnTo>
                  <a:pt x="0" y="308052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24" id="24"/>
          <p:cNvSpPr txBox="true"/>
          <p:nvPr/>
        </p:nvSpPr>
        <p:spPr>
          <a:xfrm rot="0">
            <a:off x="6267505" y="2339199"/>
            <a:ext cx="2027545" cy="1121713"/>
          </a:xfrm>
          <a:prstGeom prst="rect">
            <a:avLst/>
          </a:prstGeom>
        </p:spPr>
        <p:txBody>
          <a:bodyPr anchor="t" rtlCol="false" tIns="0" lIns="0" bIns="0" rIns="0">
            <a:spAutoFit/>
          </a:bodyPr>
          <a:lstStyle/>
          <a:p>
            <a:pPr algn="ctr">
              <a:lnSpc>
                <a:spcPts val="9141"/>
              </a:lnSpc>
            </a:pPr>
            <a:r>
              <a:rPr lang="en-US" sz="6624" spc="649">
                <a:solidFill>
                  <a:srgbClr val="FFFBFB"/>
                </a:solidFill>
                <a:latin typeface="DM Sans Bold"/>
              </a:rPr>
              <a:t>02</a:t>
            </a:r>
          </a:p>
        </p:txBody>
      </p:sp>
      <p:sp>
        <p:nvSpPr>
          <p:cNvPr name="Freeform 25" id="25"/>
          <p:cNvSpPr/>
          <p:nvPr/>
        </p:nvSpPr>
        <p:spPr>
          <a:xfrm flipH="false" flipV="false" rot="0">
            <a:off x="9758062" y="1920649"/>
            <a:ext cx="2027545" cy="3080525"/>
          </a:xfrm>
          <a:custGeom>
            <a:avLst/>
            <a:gdLst/>
            <a:ahLst/>
            <a:cxnLst/>
            <a:rect r="r" b="b" t="t" l="l"/>
            <a:pathLst>
              <a:path h="3080525" w="2027545">
                <a:moveTo>
                  <a:pt x="0" y="0"/>
                </a:moveTo>
                <a:lnTo>
                  <a:pt x="2027546" y="0"/>
                </a:lnTo>
                <a:lnTo>
                  <a:pt x="2027546" y="3080525"/>
                </a:lnTo>
                <a:lnTo>
                  <a:pt x="0" y="3080525"/>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TextBox 26" id="26"/>
          <p:cNvSpPr txBox="true"/>
          <p:nvPr/>
        </p:nvSpPr>
        <p:spPr>
          <a:xfrm rot="0">
            <a:off x="9758062" y="2339199"/>
            <a:ext cx="2027545" cy="1121713"/>
          </a:xfrm>
          <a:prstGeom prst="rect">
            <a:avLst/>
          </a:prstGeom>
        </p:spPr>
        <p:txBody>
          <a:bodyPr anchor="t" rtlCol="false" tIns="0" lIns="0" bIns="0" rIns="0">
            <a:spAutoFit/>
          </a:bodyPr>
          <a:lstStyle/>
          <a:p>
            <a:pPr algn="ctr">
              <a:lnSpc>
                <a:spcPts val="9141"/>
              </a:lnSpc>
            </a:pPr>
            <a:r>
              <a:rPr lang="en-US" sz="6624" spc="649">
                <a:solidFill>
                  <a:srgbClr val="FFFBFB"/>
                </a:solidFill>
                <a:latin typeface="DM Sans Bold"/>
              </a:rPr>
              <a:t>03</a:t>
            </a:r>
          </a:p>
        </p:txBody>
      </p:sp>
      <p:sp>
        <p:nvSpPr>
          <p:cNvPr name="Freeform 27" id="27"/>
          <p:cNvSpPr/>
          <p:nvPr/>
        </p:nvSpPr>
        <p:spPr>
          <a:xfrm flipH="false" flipV="false" rot="0">
            <a:off x="13248619" y="1920649"/>
            <a:ext cx="2027545" cy="3080525"/>
          </a:xfrm>
          <a:custGeom>
            <a:avLst/>
            <a:gdLst/>
            <a:ahLst/>
            <a:cxnLst/>
            <a:rect r="r" b="b" t="t" l="l"/>
            <a:pathLst>
              <a:path h="3080525" w="2027545">
                <a:moveTo>
                  <a:pt x="0" y="0"/>
                </a:moveTo>
                <a:lnTo>
                  <a:pt x="2027546" y="0"/>
                </a:lnTo>
                <a:lnTo>
                  <a:pt x="2027546" y="3080525"/>
                </a:lnTo>
                <a:lnTo>
                  <a:pt x="0" y="3080525"/>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28" id="28"/>
          <p:cNvSpPr txBox="true"/>
          <p:nvPr/>
        </p:nvSpPr>
        <p:spPr>
          <a:xfrm rot="0">
            <a:off x="13248619" y="2339199"/>
            <a:ext cx="2027545" cy="1121713"/>
          </a:xfrm>
          <a:prstGeom prst="rect">
            <a:avLst/>
          </a:prstGeom>
        </p:spPr>
        <p:txBody>
          <a:bodyPr anchor="t" rtlCol="false" tIns="0" lIns="0" bIns="0" rIns="0">
            <a:spAutoFit/>
          </a:bodyPr>
          <a:lstStyle/>
          <a:p>
            <a:pPr algn="ctr">
              <a:lnSpc>
                <a:spcPts val="9141"/>
              </a:lnSpc>
            </a:pPr>
            <a:r>
              <a:rPr lang="en-US" sz="6624" spc="649">
                <a:solidFill>
                  <a:srgbClr val="FFFBFB"/>
                </a:solidFill>
                <a:latin typeface="DM Sans Bold"/>
              </a:rPr>
              <a:t>04</a:t>
            </a: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028700" y="1028700"/>
            <a:ext cx="2342618" cy="2342618"/>
            <a:chOff x="0" y="0"/>
            <a:chExt cx="3123491" cy="3123491"/>
          </a:xfrm>
        </p:grpSpPr>
        <p:sp>
          <p:nvSpPr>
            <p:cNvPr name="Freeform 3" id="3"/>
            <p:cNvSpPr/>
            <p:nvPr/>
          </p:nvSpPr>
          <p:spPr>
            <a:xfrm flipH="false" flipV="false" rot="0">
              <a:off x="0" y="0"/>
              <a:ext cx="3123438" cy="3123438"/>
            </a:xfrm>
            <a:custGeom>
              <a:avLst/>
              <a:gdLst/>
              <a:ahLst/>
              <a:cxnLst/>
              <a:rect r="r" b="b" t="t" l="l"/>
              <a:pathLst>
                <a:path h="3123438" w="3123438">
                  <a:moveTo>
                    <a:pt x="1561719" y="0"/>
                  </a:moveTo>
                  <a:cubicBezTo>
                    <a:pt x="699262" y="0"/>
                    <a:pt x="0" y="699262"/>
                    <a:pt x="0" y="1561719"/>
                  </a:cubicBezTo>
                  <a:cubicBezTo>
                    <a:pt x="0" y="2424176"/>
                    <a:pt x="699262" y="3123438"/>
                    <a:pt x="1561719" y="3123438"/>
                  </a:cubicBezTo>
                  <a:cubicBezTo>
                    <a:pt x="2424176" y="3123438"/>
                    <a:pt x="3123438" y="2424176"/>
                    <a:pt x="3123438" y="1561719"/>
                  </a:cubicBezTo>
                  <a:cubicBezTo>
                    <a:pt x="3123438" y="699262"/>
                    <a:pt x="2424303" y="0"/>
                    <a:pt x="1561719" y="0"/>
                  </a:cubicBezTo>
                  <a:close/>
                </a:path>
              </a:pathLst>
            </a:custGeom>
            <a:blipFill>
              <a:blip r:embed="rId2"/>
              <a:stretch>
                <a:fillRect l="-25200" t="0" r="-25202" b="-1"/>
              </a:stretch>
            </a:blipFill>
          </p:spPr>
        </p:sp>
      </p:grpSp>
      <p:grpSp>
        <p:nvGrpSpPr>
          <p:cNvPr name="Group 4" id="4"/>
          <p:cNvGrpSpPr/>
          <p:nvPr/>
        </p:nvGrpSpPr>
        <p:grpSpPr>
          <a:xfrm rot="0">
            <a:off x="1045360" y="3642678"/>
            <a:ext cx="2342618" cy="2342618"/>
            <a:chOff x="0" y="0"/>
            <a:chExt cx="3123491" cy="3123491"/>
          </a:xfrm>
        </p:grpSpPr>
        <p:sp>
          <p:nvSpPr>
            <p:cNvPr name="Freeform 5" id="5"/>
            <p:cNvSpPr/>
            <p:nvPr/>
          </p:nvSpPr>
          <p:spPr>
            <a:xfrm flipH="false" flipV="false" rot="0">
              <a:off x="0" y="0"/>
              <a:ext cx="3123438" cy="3123438"/>
            </a:xfrm>
            <a:custGeom>
              <a:avLst/>
              <a:gdLst/>
              <a:ahLst/>
              <a:cxnLst/>
              <a:rect r="r" b="b" t="t" l="l"/>
              <a:pathLst>
                <a:path h="3123438" w="3123438">
                  <a:moveTo>
                    <a:pt x="1561719" y="0"/>
                  </a:moveTo>
                  <a:cubicBezTo>
                    <a:pt x="699262" y="0"/>
                    <a:pt x="0" y="699262"/>
                    <a:pt x="0" y="1561719"/>
                  </a:cubicBezTo>
                  <a:cubicBezTo>
                    <a:pt x="0" y="2424176"/>
                    <a:pt x="699262" y="3123438"/>
                    <a:pt x="1561719" y="3123438"/>
                  </a:cubicBezTo>
                  <a:cubicBezTo>
                    <a:pt x="2424176" y="3123438"/>
                    <a:pt x="3123438" y="2424176"/>
                    <a:pt x="3123438" y="1561719"/>
                  </a:cubicBezTo>
                  <a:cubicBezTo>
                    <a:pt x="3123438" y="699262"/>
                    <a:pt x="2424303" y="0"/>
                    <a:pt x="1561719" y="0"/>
                  </a:cubicBezTo>
                  <a:close/>
                </a:path>
              </a:pathLst>
            </a:custGeom>
            <a:blipFill>
              <a:blip r:embed="rId3"/>
              <a:stretch>
                <a:fillRect l="-16666" t="0" r="-16668" b="-1"/>
              </a:stretch>
            </a:blipFill>
          </p:spPr>
        </p:sp>
      </p:grpSp>
      <p:grpSp>
        <p:nvGrpSpPr>
          <p:cNvPr name="Group 6" id="6"/>
          <p:cNvGrpSpPr/>
          <p:nvPr/>
        </p:nvGrpSpPr>
        <p:grpSpPr>
          <a:xfrm rot="0">
            <a:off x="1045360" y="6251997"/>
            <a:ext cx="2342618" cy="2342618"/>
            <a:chOff x="0" y="0"/>
            <a:chExt cx="3123491" cy="3123491"/>
          </a:xfrm>
        </p:grpSpPr>
        <p:sp>
          <p:nvSpPr>
            <p:cNvPr name="Freeform 7" id="7"/>
            <p:cNvSpPr/>
            <p:nvPr/>
          </p:nvSpPr>
          <p:spPr>
            <a:xfrm flipH="false" flipV="false" rot="0">
              <a:off x="0" y="0"/>
              <a:ext cx="3123438" cy="3123438"/>
            </a:xfrm>
            <a:custGeom>
              <a:avLst/>
              <a:gdLst/>
              <a:ahLst/>
              <a:cxnLst/>
              <a:rect r="r" b="b" t="t" l="l"/>
              <a:pathLst>
                <a:path h="3123438" w="3123438">
                  <a:moveTo>
                    <a:pt x="1561719" y="0"/>
                  </a:moveTo>
                  <a:cubicBezTo>
                    <a:pt x="699262" y="0"/>
                    <a:pt x="0" y="699262"/>
                    <a:pt x="0" y="1561719"/>
                  </a:cubicBezTo>
                  <a:cubicBezTo>
                    <a:pt x="0" y="2424176"/>
                    <a:pt x="699262" y="3123438"/>
                    <a:pt x="1561719" y="3123438"/>
                  </a:cubicBezTo>
                  <a:cubicBezTo>
                    <a:pt x="2424176" y="3123438"/>
                    <a:pt x="3123438" y="2424176"/>
                    <a:pt x="3123438" y="1561719"/>
                  </a:cubicBezTo>
                  <a:cubicBezTo>
                    <a:pt x="3123438" y="699262"/>
                    <a:pt x="2424303" y="0"/>
                    <a:pt x="1561719" y="0"/>
                  </a:cubicBezTo>
                  <a:close/>
                </a:path>
              </a:pathLst>
            </a:custGeom>
            <a:blipFill>
              <a:blip r:embed="rId4"/>
              <a:stretch>
                <a:fillRect l="-25000" t="0" r="-25002" b="-1"/>
              </a:stretch>
            </a:blipFill>
          </p:spPr>
        </p:sp>
      </p:grpSp>
      <p:sp>
        <p:nvSpPr>
          <p:cNvPr name="TextBox 8" id="8"/>
          <p:cNvSpPr txBox="true"/>
          <p:nvPr/>
        </p:nvSpPr>
        <p:spPr>
          <a:xfrm rot="0">
            <a:off x="6701505" y="7613540"/>
            <a:ext cx="11033500" cy="2038350"/>
          </a:xfrm>
          <a:prstGeom prst="rect">
            <a:avLst/>
          </a:prstGeom>
        </p:spPr>
        <p:txBody>
          <a:bodyPr anchor="t" rtlCol="false" tIns="0" lIns="0" bIns="0" rIns="0">
            <a:spAutoFit/>
          </a:bodyPr>
          <a:lstStyle/>
          <a:p>
            <a:pPr algn="r">
              <a:lnSpc>
                <a:spcPts val="8250"/>
              </a:lnSpc>
            </a:pPr>
            <a:r>
              <a:rPr lang="en-US" sz="7500">
                <a:solidFill>
                  <a:srgbClr val="8CA9AD"/>
                </a:solidFill>
                <a:latin typeface="DM Sans Bold"/>
              </a:rPr>
              <a:t>CHOOSING COLLABORATION</a:t>
            </a:r>
          </a:p>
        </p:txBody>
      </p:sp>
      <p:sp>
        <p:nvSpPr>
          <p:cNvPr name="TextBox 9" id="9"/>
          <p:cNvSpPr txBox="true"/>
          <p:nvPr/>
        </p:nvSpPr>
        <p:spPr>
          <a:xfrm rot="0">
            <a:off x="3756592" y="1077934"/>
            <a:ext cx="8603641" cy="473081"/>
          </a:xfrm>
          <a:prstGeom prst="rect">
            <a:avLst/>
          </a:prstGeom>
        </p:spPr>
        <p:txBody>
          <a:bodyPr anchor="t" rtlCol="false" tIns="0" lIns="0" bIns="0" rIns="0">
            <a:spAutoFit/>
          </a:bodyPr>
          <a:lstStyle/>
          <a:p>
            <a:pPr algn="l">
              <a:lnSpc>
                <a:spcPts val="3850"/>
              </a:lnSpc>
            </a:pPr>
            <a:r>
              <a:rPr lang="en-US" sz="3500">
                <a:solidFill>
                  <a:srgbClr val="8CA9AD"/>
                </a:solidFill>
                <a:latin typeface="DM Sans Bold"/>
              </a:rPr>
              <a:t>Alignment with Your Goals</a:t>
            </a:r>
          </a:p>
        </p:txBody>
      </p:sp>
      <p:sp>
        <p:nvSpPr>
          <p:cNvPr name="TextBox 10" id="10"/>
          <p:cNvSpPr txBox="true"/>
          <p:nvPr/>
        </p:nvSpPr>
        <p:spPr>
          <a:xfrm rot="0">
            <a:off x="3756592" y="3699828"/>
            <a:ext cx="8038051" cy="473081"/>
          </a:xfrm>
          <a:prstGeom prst="rect">
            <a:avLst/>
          </a:prstGeom>
        </p:spPr>
        <p:txBody>
          <a:bodyPr anchor="t" rtlCol="false" tIns="0" lIns="0" bIns="0" rIns="0">
            <a:spAutoFit/>
          </a:bodyPr>
          <a:lstStyle/>
          <a:p>
            <a:pPr algn="l">
              <a:lnSpc>
                <a:spcPts val="3850"/>
              </a:lnSpc>
            </a:pPr>
            <a:r>
              <a:rPr lang="en-US" sz="3500">
                <a:solidFill>
                  <a:srgbClr val="8CA9AD"/>
                </a:solidFill>
                <a:latin typeface="DM Sans Bold"/>
              </a:rPr>
              <a:t>Partner's Resources and Capabilities</a:t>
            </a:r>
          </a:p>
        </p:txBody>
      </p:sp>
      <p:sp>
        <p:nvSpPr>
          <p:cNvPr name="TextBox 11" id="11"/>
          <p:cNvSpPr txBox="true"/>
          <p:nvPr/>
        </p:nvSpPr>
        <p:spPr>
          <a:xfrm rot="0">
            <a:off x="3756592" y="1608165"/>
            <a:ext cx="8218208" cy="1569060"/>
          </a:xfrm>
          <a:prstGeom prst="rect">
            <a:avLst/>
          </a:prstGeom>
        </p:spPr>
        <p:txBody>
          <a:bodyPr anchor="t" rtlCol="false" tIns="0" lIns="0" bIns="0" rIns="0">
            <a:spAutoFit/>
          </a:bodyPr>
          <a:lstStyle/>
          <a:p>
            <a:pPr algn="l">
              <a:lnSpc>
                <a:spcPts val="3079"/>
              </a:lnSpc>
            </a:pPr>
            <a:r>
              <a:rPr lang="en-US" sz="2799">
                <a:solidFill>
                  <a:srgbClr val="737373"/>
                </a:solidFill>
                <a:latin typeface="DM Sans"/>
              </a:rPr>
              <a:t>The collaboration should align with and support the larger goals of your social business. This means that it should contribute to your enterprise's values and mission.</a:t>
            </a:r>
          </a:p>
        </p:txBody>
      </p:sp>
      <p:sp>
        <p:nvSpPr>
          <p:cNvPr name="TextBox 12" id="12"/>
          <p:cNvSpPr txBox="true"/>
          <p:nvPr/>
        </p:nvSpPr>
        <p:spPr>
          <a:xfrm rot="0">
            <a:off x="3756592" y="4230059"/>
            <a:ext cx="8038051" cy="1569060"/>
          </a:xfrm>
          <a:prstGeom prst="rect">
            <a:avLst/>
          </a:prstGeom>
        </p:spPr>
        <p:txBody>
          <a:bodyPr anchor="t" rtlCol="false" tIns="0" lIns="0" bIns="0" rIns="0">
            <a:spAutoFit/>
          </a:bodyPr>
          <a:lstStyle/>
          <a:p>
            <a:pPr algn="l">
              <a:lnSpc>
                <a:spcPts val="3079"/>
              </a:lnSpc>
            </a:pPr>
            <a:r>
              <a:rPr lang="en-US" sz="2799">
                <a:solidFill>
                  <a:srgbClr val="737373"/>
                </a:solidFill>
                <a:latin typeface="DM Sans"/>
              </a:rPr>
              <a:t>A potential partner's resources and capabilities should complement your enterprise's needs. This could be financial resources, human skills, technology, or market access.</a:t>
            </a:r>
          </a:p>
        </p:txBody>
      </p:sp>
      <p:sp>
        <p:nvSpPr>
          <p:cNvPr name="TextBox 13" id="13"/>
          <p:cNvSpPr txBox="true"/>
          <p:nvPr/>
        </p:nvSpPr>
        <p:spPr>
          <a:xfrm rot="0">
            <a:off x="3756592" y="6309147"/>
            <a:ext cx="10457309" cy="473081"/>
          </a:xfrm>
          <a:prstGeom prst="rect">
            <a:avLst/>
          </a:prstGeom>
        </p:spPr>
        <p:txBody>
          <a:bodyPr anchor="t" rtlCol="false" tIns="0" lIns="0" bIns="0" rIns="0">
            <a:spAutoFit/>
          </a:bodyPr>
          <a:lstStyle/>
          <a:p>
            <a:pPr algn="l">
              <a:lnSpc>
                <a:spcPts val="3850"/>
              </a:lnSpc>
            </a:pPr>
            <a:r>
              <a:rPr lang="en-US" sz="3500">
                <a:solidFill>
                  <a:srgbClr val="8CA9AD"/>
                </a:solidFill>
                <a:latin typeface="DM Sans Bold"/>
              </a:rPr>
              <a:t>Shared Objectives and Benefits</a:t>
            </a:r>
          </a:p>
        </p:txBody>
      </p:sp>
      <p:sp>
        <p:nvSpPr>
          <p:cNvPr name="TextBox 14" id="14"/>
          <p:cNvSpPr txBox="true"/>
          <p:nvPr/>
        </p:nvSpPr>
        <p:spPr>
          <a:xfrm rot="0">
            <a:off x="3756592" y="6839378"/>
            <a:ext cx="7985958" cy="1178535"/>
          </a:xfrm>
          <a:prstGeom prst="rect">
            <a:avLst/>
          </a:prstGeom>
        </p:spPr>
        <p:txBody>
          <a:bodyPr anchor="t" rtlCol="false" tIns="0" lIns="0" bIns="0" rIns="0">
            <a:spAutoFit/>
          </a:bodyPr>
          <a:lstStyle/>
          <a:p>
            <a:pPr algn="l">
              <a:lnSpc>
                <a:spcPts val="3079"/>
              </a:lnSpc>
            </a:pPr>
            <a:r>
              <a:rPr lang="en-US" sz="2799">
                <a:solidFill>
                  <a:srgbClr val="737373"/>
                </a:solidFill>
                <a:latin typeface="DM Sans"/>
              </a:rPr>
              <a:t>When choosing a partner, it's crucial to ensure that both parties share common objectives and that the collaboration offers mutual benefits.</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396620" y="4519646"/>
            <a:ext cx="8129736" cy="1896110"/>
          </a:xfrm>
          <a:prstGeom prst="rect">
            <a:avLst/>
          </a:prstGeom>
        </p:spPr>
        <p:txBody>
          <a:bodyPr anchor="t" rtlCol="false" tIns="0" lIns="0" bIns="0" rIns="0">
            <a:spAutoFit/>
          </a:bodyPr>
          <a:lstStyle/>
          <a:p>
            <a:pPr algn="l">
              <a:lnSpc>
                <a:spcPts val="7480"/>
              </a:lnSpc>
            </a:pPr>
            <a:r>
              <a:rPr lang="en-US" sz="6800">
                <a:solidFill>
                  <a:srgbClr val="8CA9AD"/>
                </a:solidFill>
                <a:latin typeface="DM Sans Bold"/>
              </a:rPr>
              <a:t>NEEDED IN A COLLABORATION</a:t>
            </a:r>
          </a:p>
        </p:txBody>
      </p:sp>
      <p:grpSp>
        <p:nvGrpSpPr>
          <p:cNvPr name="Group 3" id="3"/>
          <p:cNvGrpSpPr/>
          <p:nvPr/>
        </p:nvGrpSpPr>
        <p:grpSpPr>
          <a:xfrm rot="0">
            <a:off x="7355047" y="905141"/>
            <a:ext cx="2342618" cy="2342618"/>
            <a:chOff x="0" y="0"/>
            <a:chExt cx="3123491" cy="3123491"/>
          </a:xfrm>
        </p:grpSpPr>
        <p:sp>
          <p:nvSpPr>
            <p:cNvPr name="Freeform 4" id="4"/>
            <p:cNvSpPr/>
            <p:nvPr/>
          </p:nvSpPr>
          <p:spPr>
            <a:xfrm flipH="false" flipV="false" rot="0">
              <a:off x="0" y="0"/>
              <a:ext cx="3123438" cy="3123438"/>
            </a:xfrm>
            <a:custGeom>
              <a:avLst/>
              <a:gdLst/>
              <a:ahLst/>
              <a:cxnLst/>
              <a:rect r="r" b="b" t="t" l="l"/>
              <a:pathLst>
                <a:path h="3123438" w="3123438">
                  <a:moveTo>
                    <a:pt x="1561719" y="0"/>
                  </a:moveTo>
                  <a:cubicBezTo>
                    <a:pt x="699262" y="0"/>
                    <a:pt x="0" y="699262"/>
                    <a:pt x="0" y="1561719"/>
                  </a:cubicBezTo>
                  <a:cubicBezTo>
                    <a:pt x="0" y="2424176"/>
                    <a:pt x="699262" y="3123438"/>
                    <a:pt x="1561719" y="3123438"/>
                  </a:cubicBezTo>
                  <a:cubicBezTo>
                    <a:pt x="2424176" y="3123438"/>
                    <a:pt x="3123438" y="2424176"/>
                    <a:pt x="3123438" y="1561719"/>
                  </a:cubicBezTo>
                  <a:cubicBezTo>
                    <a:pt x="3123438" y="699262"/>
                    <a:pt x="2424303" y="0"/>
                    <a:pt x="1561719" y="0"/>
                  </a:cubicBezTo>
                  <a:close/>
                </a:path>
              </a:pathLst>
            </a:custGeom>
            <a:blipFill>
              <a:blip r:embed="rId2"/>
              <a:stretch>
                <a:fillRect l="0" t="-25000" r="-1" b="-25002"/>
              </a:stretch>
            </a:blipFill>
          </p:spPr>
        </p:sp>
      </p:grpSp>
      <p:grpSp>
        <p:nvGrpSpPr>
          <p:cNvPr name="Group 5" id="5"/>
          <p:cNvGrpSpPr/>
          <p:nvPr/>
        </p:nvGrpSpPr>
        <p:grpSpPr>
          <a:xfrm rot="0">
            <a:off x="7355047" y="3520747"/>
            <a:ext cx="2342618" cy="2342618"/>
            <a:chOff x="0" y="0"/>
            <a:chExt cx="3123491" cy="3123491"/>
          </a:xfrm>
        </p:grpSpPr>
        <p:sp>
          <p:nvSpPr>
            <p:cNvPr name="Freeform 6" id="6"/>
            <p:cNvSpPr/>
            <p:nvPr/>
          </p:nvSpPr>
          <p:spPr>
            <a:xfrm flipH="false" flipV="false" rot="0">
              <a:off x="0" y="0"/>
              <a:ext cx="3123438" cy="3123438"/>
            </a:xfrm>
            <a:custGeom>
              <a:avLst/>
              <a:gdLst/>
              <a:ahLst/>
              <a:cxnLst/>
              <a:rect r="r" b="b" t="t" l="l"/>
              <a:pathLst>
                <a:path h="3123438" w="3123438">
                  <a:moveTo>
                    <a:pt x="1561719" y="0"/>
                  </a:moveTo>
                  <a:cubicBezTo>
                    <a:pt x="699262" y="0"/>
                    <a:pt x="0" y="699262"/>
                    <a:pt x="0" y="1561719"/>
                  </a:cubicBezTo>
                  <a:cubicBezTo>
                    <a:pt x="0" y="2424176"/>
                    <a:pt x="699262" y="3123438"/>
                    <a:pt x="1561719" y="3123438"/>
                  </a:cubicBezTo>
                  <a:cubicBezTo>
                    <a:pt x="2424176" y="3123438"/>
                    <a:pt x="3123438" y="2424176"/>
                    <a:pt x="3123438" y="1561719"/>
                  </a:cubicBezTo>
                  <a:cubicBezTo>
                    <a:pt x="3123438" y="699262"/>
                    <a:pt x="2424303" y="0"/>
                    <a:pt x="1561719" y="0"/>
                  </a:cubicBezTo>
                  <a:close/>
                </a:path>
              </a:pathLst>
            </a:custGeom>
            <a:blipFill>
              <a:blip r:embed="rId3"/>
              <a:stretch>
                <a:fillRect l="-16666" t="0" r="-16668" b="-1"/>
              </a:stretch>
            </a:blipFill>
          </p:spPr>
        </p:sp>
      </p:grpSp>
      <p:grpSp>
        <p:nvGrpSpPr>
          <p:cNvPr name="Group 7" id="7"/>
          <p:cNvGrpSpPr/>
          <p:nvPr/>
        </p:nvGrpSpPr>
        <p:grpSpPr>
          <a:xfrm rot="0">
            <a:off x="7355047" y="6098842"/>
            <a:ext cx="2342618" cy="2342618"/>
            <a:chOff x="0" y="0"/>
            <a:chExt cx="3123491" cy="3123491"/>
          </a:xfrm>
        </p:grpSpPr>
        <p:sp>
          <p:nvSpPr>
            <p:cNvPr name="Freeform 8" id="8"/>
            <p:cNvSpPr/>
            <p:nvPr/>
          </p:nvSpPr>
          <p:spPr>
            <a:xfrm flipH="false" flipV="false" rot="0">
              <a:off x="0" y="0"/>
              <a:ext cx="3123438" cy="3123438"/>
            </a:xfrm>
            <a:custGeom>
              <a:avLst/>
              <a:gdLst/>
              <a:ahLst/>
              <a:cxnLst/>
              <a:rect r="r" b="b" t="t" l="l"/>
              <a:pathLst>
                <a:path h="3123438" w="3123438">
                  <a:moveTo>
                    <a:pt x="1561719" y="0"/>
                  </a:moveTo>
                  <a:cubicBezTo>
                    <a:pt x="699262" y="0"/>
                    <a:pt x="0" y="699262"/>
                    <a:pt x="0" y="1561719"/>
                  </a:cubicBezTo>
                  <a:cubicBezTo>
                    <a:pt x="0" y="2424176"/>
                    <a:pt x="699262" y="3123438"/>
                    <a:pt x="1561719" y="3123438"/>
                  </a:cubicBezTo>
                  <a:cubicBezTo>
                    <a:pt x="2424176" y="3123438"/>
                    <a:pt x="3123438" y="2424176"/>
                    <a:pt x="3123438" y="1561719"/>
                  </a:cubicBezTo>
                  <a:cubicBezTo>
                    <a:pt x="3123438" y="699262"/>
                    <a:pt x="2424303" y="0"/>
                    <a:pt x="1561719" y="0"/>
                  </a:cubicBezTo>
                  <a:close/>
                </a:path>
              </a:pathLst>
            </a:custGeom>
            <a:blipFill>
              <a:blip r:embed="rId4"/>
              <a:stretch>
                <a:fillRect l="0" t="-25000" r="-1" b="-25002"/>
              </a:stretch>
            </a:blipFill>
          </p:spPr>
        </p:sp>
      </p:grpSp>
      <p:sp>
        <p:nvSpPr>
          <p:cNvPr name="TextBox 9" id="9"/>
          <p:cNvSpPr txBox="true"/>
          <p:nvPr/>
        </p:nvSpPr>
        <p:spPr>
          <a:xfrm rot="0">
            <a:off x="9916142" y="962291"/>
            <a:ext cx="7780683" cy="473081"/>
          </a:xfrm>
          <a:prstGeom prst="rect">
            <a:avLst/>
          </a:prstGeom>
        </p:spPr>
        <p:txBody>
          <a:bodyPr anchor="t" rtlCol="false" tIns="0" lIns="0" bIns="0" rIns="0">
            <a:spAutoFit/>
          </a:bodyPr>
          <a:lstStyle/>
          <a:p>
            <a:pPr algn="l">
              <a:lnSpc>
                <a:spcPts val="3850"/>
              </a:lnSpc>
            </a:pPr>
            <a:r>
              <a:rPr lang="en-US" sz="3500">
                <a:solidFill>
                  <a:srgbClr val="8CA9AD"/>
                </a:solidFill>
                <a:latin typeface="DM Sans Bold"/>
              </a:rPr>
              <a:t>Commitment</a:t>
            </a:r>
          </a:p>
        </p:txBody>
      </p:sp>
      <p:sp>
        <p:nvSpPr>
          <p:cNvPr name="TextBox 10" id="10"/>
          <p:cNvSpPr txBox="true"/>
          <p:nvPr/>
        </p:nvSpPr>
        <p:spPr>
          <a:xfrm rot="0">
            <a:off x="9916142" y="3584185"/>
            <a:ext cx="7780683" cy="473081"/>
          </a:xfrm>
          <a:prstGeom prst="rect">
            <a:avLst/>
          </a:prstGeom>
        </p:spPr>
        <p:txBody>
          <a:bodyPr anchor="t" rtlCol="false" tIns="0" lIns="0" bIns="0" rIns="0">
            <a:spAutoFit/>
          </a:bodyPr>
          <a:lstStyle/>
          <a:p>
            <a:pPr algn="l">
              <a:lnSpc>
                <a:spcPts val="3850"/>
              </a:lnSpc>
            </a:pPr>
            <a:r>
              <a:rPr lang="en-US" sz="3500">
                <a:solidFill>
                  <a:srgbClr val="8CA9AD"/>
                </a:solidFill>
                <a:latin typeface="DM Sans Bold"/>
              </a:rPr>
              <a:t>Communication</a:t>
            </a:r>
          </a:p>
        </p:txBody>
      </p:sp>
      <p:sp>
        <p:nvSpPr>
          <p:cNvPr name="TextBox 11" id="11"/>
          <p:cNvSpPr txBox="true"/>
          <p:nvPr/>
        </p:nvSpPr>
        <p:spPr>
          <a:xfrm rot="0">
            <a:off x="9916142" y="1492522"/>
            <a:ext cx="7780683" cy="1569060"/>
          </a:xfrm>
          <a:prstGeom prst="rect">
            <a:avLst/>
          </a:prstGeom>
        </p:spPr>
        <p:txBody>
          <a:bodyPr anchor="t" rtlCol="false" tIns="0" lIns="0" bIns="0" rIns="0">
            <a:spAutoFit/>
          </a:bodyPr>
          <a:lstStyle/>
          <a:p>
            <a:pPr algn="l">
              <a:lnSpc>
                <a:spcPts val="3079"/>
              </a:lnSpc>
            </a:pPr>
            <a:r>
              <a:rPr lang="en-US" sz="2799">
                <a:solidFill>
                  <a:srgbClr val="737373"/>
                </a:solidFill>
                <a:latin typeface="DM Sans"/>
              </a:rPr>
              <a:t>Both partners should be committed to the collaboration and the shared social mission. This commitment includes allocating necessary resources, time, and effort.</a:t>
            </a:r>
          </a:p>
        </p:txBody>
      </p:sp>
      <p:sp>
        <p:nvSpPr>
          <p:cNvPr name="TextBox 12" id="12"/>
          <p:cNvSpPr txBox="true"/>
          <p:nvPr/>
        </p:nvSpPr>
        <p:spPr>
          <a:xfrm rot="0">
            <a:off x="9916142" y="4114416"/>
            <a:ext cx="8038051" cy="1569060"/>
          </a:xfrm>
          <a:prstGeom prst="rect">
            <a:avLst/>
          </a:prstGeom>
        </p:spPr>
        <p:txBody>
          <a:bodyPr anchor="t" rtlCol="false" tIns="0" lIns="0" bIns="0" rIns="0">
            <a:spAutoFit/>
          </a:bodyPr>
          <a:lstStyle/>
          <a:p>
            <a:pPr algn="l">
              <a:lnSpc>
                <a:spcPts val="3079"/>
              </a:lnSpc>
            </a:pPr>
            <a:r>
              <a:rPr lang="en-US" sz="2799">
                <a:solidFill>
                  <a:srgbClr val="737373"/>
                </a:solidFill>
                <a:latin typeface="DM Sans"/>
              </a:rPr>
              <a:t>Open and regular communication is key to understanding expectations, discussing progress, and addressing issues. It ensures transparency and helps to build trust.</a:t>
            </a:r>
          </a:p>
        </p:txBody>
      </p:sp>
      <p:sp>
        <p:nvSpPr>
          <p:cNvPr name="TextBox 13" id="13"/>
          <p:cNvSpPr txBox="true"/>
          <p:nvPr/>
        </p:nvSpPr>
        <p:spPr>
          <a:xfrm rot="0">
            <a:off x="9916142" y="6193503"/>
            <a:ext cx="7780683" cy="473081"/>
          </a:xfrm>
          <a:prstGeom prst="rect">
            <a:avLst/>
          </a:prstGeom>
        </p:spPr>
        <p:txBody>
          <a:bodyPr anchor="t" rtlCol="false" tIns="0" lIns="0" bIns="0" rIns="0">
            <a:spAutoFit/>
          </a:bodyPr>
          <a:lstStyle/>
          <a:p>
            <a:pPr algn="l">
              <a:lnSpc>
                <a:spcPts val="3850"/>
              </a:lnSpc>
            </a:pPr>
            <a:r>
              <a:rPr lang="en-US" sz="3500">
                <a:solidFill>
                  <a:srgbClr val="8CA9AD"/>
                </a:solidFill>
                <a:latin typeface="DM Sans Bold"/>
              </a:rPr>
              <a:t>Trust</a:t>
            </a:r>
          </a:p>
        </p:txBody>
      </p:sp>
      <p:sp>
        <p:nvSpPr>
          <p:cNvPr name="TextBox 14" id="14"/>
          <p:cNvSpPr txBox="true"/>
          <p:nvPr/>
        </p:nvSpPr>
        <p:spPr>
          <a:xfrm rot="0">
            <a:off x="9916142" y="6723734"/>
            <a:ext cx="7316801" cy="1569060"/>
          </a:xfrm>
          <a:prstGeom prst="rect">
            <a:avLst/>
          </a:prstGeom>
        </p:spPr>
        <p:txBody>
          <a:bodyPr anchor="t" rtlCol="false" tIns="0" lIns="0" bIns="0" rIns="0">
            <a:spAutoFit/>
          </a:bodyPr>
          <a:lstStyle/>
          <a:p>
            <a:pPr algn="l">
              <a:lnSpc>
                <a:spcPts val="3079"/>
              </a:lnSpc>
            </a:pPr>
            <a:r>
              <a:rPr lang="en-US" sz="2799">
                <a:solidFill>
                  <a:srgbClr val="737373"/>
                </a:solidFill>
                <a:latin typeface="DM Sans"/>
              </a:rPr>
              <a:t>Trust is the foundation of any strong partnership. Each party must have confidence in the other's integrity and ability to fulfill promises.</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DFBFB"/>
        </a:solidFill>
      </p:bgPr>
    </p:bg>
    <p:spTree>
      <p:nvGrpSpPr>
        <p:cNvPr id="1" name=""/>
        <p:cNvGrpSpPr/>
        <p:nvPr/>
      </p:nvGrpSpPr>
      <p:grpSpPr>
        <a:xfrm>
          <a:off x="0" y="0"/>
          <a:ext cx="0" cy="0"/>
          <a:chOff x="0" y="0"/>
          <a:chExt cx="0" cy="0"/>
        </a:xfrm>
      </p:grpSpPr>
      <p:sp>
        <p:nvSpPr>
          <p:cNvPr name="Freeform 2" id="2"/>
          <p:cNvSpPr/>
          <p:nvPr/>
        </p:nvSpPr>
        <p:spPr>
          <a:xfrm flipH="false" flipV="false" rot="0">
            <a:off x="16887962" y="5985119"/>
            <a:ext cx="2085109" cy="2085109"/>
          </a:xfrm>
          <a:custGeom>
            <a:avLst/>
            <a:gdLst/>
            <a:ahLst/>
            <a:cxnLst/>
            <a:rect r="r" b="b" t="t" l="l"/>
            <a:pathLst>
              <a:path h="2085109" w="2085109">
                <a:moveTo>
                  <a:pt x="0" y="0"/>
                </a:moveTo>
                <a:lnTo>
                  <a:pt x="2085109" y="0"/>
                </a:lnTo>
                <a:lnTo>
                  <a:pt x="2085109" y="2085109"/>
                </a:lnTo>
                <a:lnTo>
                  <a:pt x="0" y="20851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2262642" y="-3904566"/>
            <a:ext cx="8637895" cy="8637895"/>
          </a:xfrm>
          <a:custGeom>
            <a:avLst/>
            <a:gdLst/>
            <a:ahLst/>
            <a:cxnLst/>
            <a:rect r="r" b="b" t="t" l="l"/>
            <a:pathLst>
              <a:path h="8637895" w="8637895">
                <a:moveTo>
                  <a:pt x="0" y="0"/>
                </a:moveTo>
                <a:lnTo>
                  <a:pt x="8637895" y="0"/>
                </a:lnTo>
                <a:lnTo>
                  <a:pt x="8637895" y="8637895"/>
                </a:lnTo>
                <a:lnTo>
                  <a:pt x="0" y="863789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7714953" y="1519051"/>
            <a:ext cx="1678463" cy="2783604"/>
          </a:xfrm>
          <a:custGeom>
            <a:avLst/>
            <a:gdLst/>
            <a:ahLst/>
            <a:cxnLst/>
            <a:rect r="r" b="b" t="t" l="l"/>
            <a:pathLst>
              <a:path h="2783604" w="1678463">
                <a:moveTo>
                  <a:pt x="0" y="0"/>
                </a:moveTo>
                <a:lnTo>
                  <a:pt x="1678462" y="0"/>
                </a:lnTo>
                <a:lnTo>
                  <a:pt x="1678462" y="2783605"/>
                </a:lnTo>
                <a:lnTo>
                  <a:pt x="0" y="278360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5" id="5"/>
          <p:cNvSpPr/>
          <p:nvPr/>
        </p:nvSpPr>
        <p:spPr>
          <a:xfrm flipH="false" flipV="false" rot="0">
            <a:off x="8103315" y="2573013"/>
            <a:ext cx="358373" cy="675682"/>
          </a:xfrm>
          <a:custGeom>
            <a:avLst/>
            <a:gdLst/>
            <a:ahLst/>
            <a:cxnLst/>
            <a:rect r="r" b="b" t="t" l="l"/>
            <a:pathLst>
              <a:path h="675682" w="358373">
                <a:moveTo>
                  <a:pt x="0" y="0"/>
                </a:moveTo>
                <a:lnTo>
                  <a:pt x="358373" y="0"/>
                </a:lnTo>
                <a:lnTo>
                  <a:pt x="358373" y="675681"/>
                </a:lnTo>
                <a:lnTo>
                  <a:pt x="0" y="675681"/>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6" id="6"/>
          <p:cNvSpPr/>
          <p:nvPr/>
        </p:nvSpPr>
        <p:spPr>
          <a:xfrm flipH="false" flipV="false" rot="0">
            <a:off x="8348622" y="1793273"/>
            <a:ext cx="8460705" cy="2235154"/>
          </a:xfrm>
          <a:custGeom>
            <a:avLst/>
            <a:gdLst/>
            <a:ahLst/>
            <a:cxnLst/>
            <a:rect r="r" b="b" t="t" l="l"/>
            <a:pathLst>
              <a:path h="2235154" w="8460705">
                <a:moveTo>
                  <a:pt x="0" y="0"/>
                </a:moveTo>
                <a:lnTo>
                  <a:pt x="8460705" y="0"/>
                </a:lnTo>
                <a:lnTo>
                  <a:pt x="8460705" y="2235154"/>
                </a:lnTo>
                <a:lnTo>
                  <a:pt x="0" y="2235154"/>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7" id="7"/>
          <p:cNvSpPr/>
          <p:nvPr/>
        </p:nvSpPr>
        <p:spPr>
          <a:xfrm flipH="false" flipV="false" rot="0">
            <a:off x="11270326" y="4395420"/>
            <a:ext cx="1665409" cy="2761957"/>
          </a:xfrm>
          <a:custGeom>
            <a:avLst/>
            <a:gdLst/>
            <a:ahLst/>
            <a:cxnLst/>
            <a:rect r="r" b="b" t="t" l="l"/>
            <a:pathLst>
              <a:path h="2761957" w="1665409">
                <a:moveTo>
                  <a:pt x="0" y="0"/>
                </a:moveTo>
                <a:lnTo>
                  <a:pt x="1665409" y="0"/>
                </a:lnTo>
                <a:lnTo>
                  <a:pt x="1665409" y="2761957"/>
                </a:lnTo>
                <a:lnTo>
                  <a:pt x="0" y="2761957"/>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8" id="8"/>
          <p:cNvSpPr/>
          <p:nvPr/>
        </p:nvSpPr>
        <p:spPr>
          <a:xfrm flipH="false" flipV="false" rot="0">
            <a:off x="12128060" y="5428445"/>
            <a:ext cx="358883" cy="675784"/>
          </a:xfrm>
          <a:custGeom>
            <a:avLst/>
            <a:gdLst/>
            <a:ahLst/>
            <a:cxnLst/>
            <a:rect r="r" b="b" t="t" l="l"/>
            <a:pathLst>
              <a:path h="675784" w="358883">
                <a:moveTo>
                  <a:pt x="0" y="0"/>
                </a:moveTo>
                <a:lnTo>
                  <a:pt x="358883" y="0"/>
                </a:lnTo>
                <a:lnTo>
                  <a:pt x="358883" y="675783"/>
                </a:lnTo>
                <a:lnTo>
                  <a:pt x="0" y="675783"/>
                </a:lnTo>
                <a:lnTo>
                  <a:pt x="0" y="0"/>
                </a:lnTo>
                <a:close/>
              </a:path>
            </a:pathLst>
          </a:custGeom>
          <a:blipFill>
            <a:blip r:embed="rId14">
              <a:extLst>
                <a:ext uri="{96DAC541-7B7A-43D3-8B79-37D633B846F1}">
                  <asvg:svgBlip xmlns:asvg="http://schemas.microsoft.com/office/drawing/2016/SVG/main" r:embed="rId15"/>
                </a:ext>
              </a:extLst>
            </a:blip>
            <a:stretch>
              <a:fillRect l="0" t="0" r="0" b="0"/>
            </a:stretch>
          </a:blipFill>
        </p:spPr>
      </p:sp>
      <p:sp>
        <p:nvSpPr>
          <p:cNvPr name="Freeform 9" id="9"/>
          <p:cNvSpPr/>
          <p:nvPr/>
        </p:nvSpPr>
        <p:spPr>
          <a:xfrm flipH="false" flipV="false" rot="0">
            <a:off x="3908720" y="4667508"/>
            <a:ext cx="8398781" cy="2217772"/>
          </a:xfrm>
          <a:custGeom>
            <a:avLst/>
            <a:gdLst/>
            <a:ahLst/>
            <a:cxnLst/>
            <a:rect r="r" b="b" t="t" l="l"/>
            <a:pathLst>
              <a:path h="2217772" w="8398781">
                <a:moveTo>
                  <a:pt x="0" y="0"/>
                </a:moveTo>
                <a:lnTo>
                  <a:pt x="8398782" y="0"/>
                </a:lnTo>
                <a:lnTo>
                  <a:pt x="8398782" y="2217772"/>
                </a:lnTo>
                <a:lnTo>
                  <a:pt x="0" y="2217772"/>
                </a:lnTo>
                <a:lnTo>
                  <a:pt x="0" y="0"/>
                </a:lnTo>
                <a:close/>
              </a:path>
            </a:pathLst>
          </a:custGeom>
          <a:blipFill>
            <a:blip r:embed="rId16">
              <a:extLst>
                <a:ext uri="{96DAC541-7B7A-43D3-8B79-37D633B846F1}">
                  <asvg:svgBlip xmlns:asvg="http://schemas.microsoft.com/office/drawing/2016/SVG/main" r:embed="rId17"/>
                </a:ext>
              </a:extLst>
            </a:blip>
            <a:stretch>
              <a:fillRect l="0" t="0" r="0" b="0"/>
            </a:stretch>
          </a:blipFill>
        </p:spPr>
      </p:sp>
      <p:sp>
        <p:nvSpPr>
          <p:cNvPr name="TextBox 10" id="10"/>
          <p:cNvSpPr txBox="true"/>
          <p:nvPr/>
        </p:nvSpPr>
        <p:spPr>
          <a:xfrm rot="0">
            <a:off x="9393415" y="2119611"/>
            <a:ext cx="7318049" cy="1846283"/>
          </a:xfrm>
          <a:prstGeom prst="rect">
            <a:avLst/>
          </a:prstGeom>
        </p:spPr>
        <p:txBody>
          <a:bodyPr anchor="t" rtlCol="false" tIns="0" lIns="0" bIns="0" rIns="0">
            <a:spAutoFit/>
          </a:bodyPr>
          <a:lstStyle/>
          <a:p>
            <a:pPr algn="l">
              <a:lnSpc>
                <a:spcPts val="2975"/>
              </a:lnSpc>
            </a:pPr>
            <a:r>
              <a:rPr lang="en-US" sz="2157" spc="209">
                <a:solidFill>
                  <a:srgbClr val="FFFFFF"/>
                </a:solidFill>
                <a:latin typeface="DM Sans Bold"/>
              </a:rPr>
              <a:t>Trust</a:t>
            </a:r>
          </a:p>
          <a:p>
            <a:pPr algn="l">
              <a:lnSpc>
                <a:spcPts val="2975"/>
              </a:lnSpc>
            </a:pPr>
            <a:r>
              <a:rPr lang="en-US" sz="2157" spc="209">
                <a:solidFill>
                  <a:srgbClr val="FFFFFF"/>
                </a:solidFill>
                <a:latin typeface="DM Sans"/>
              </a:rPr>
              <a:t>Trust is the cornerstone of any partnership. It involves believing that each party will act with integrity and transparency.</a:t>
            </a:r>
          </a:p>
          <a:p>
            <a:pPr algn="l">
              <a:lnSpc>
                <a:spcPts val="2977"/>
              </a:lnSpc>
            </a:pPr>
          </a:p>
        </p:txBody>
      </p:sp>
      <p:sp>
        <p:nvSpPr>
          <p:cNvPr name="TextBox 11" id="11"/>
          <p:cNvSpPr txBox="true"/>
          <p:nvPr/>
        </p:nvSpPr>
        <p:spPr>
          <a:xfrm rot="0">
            <a:off x="644693" y="914400"/>
            <a:ext cx="4610058" cy="2143351"/>
          </a:xfrm>
          <a:prstGeom prst="rect">
            <a:avLst/>
          </a:prstGeom>
        </p:spPr>
        <p:txBody>
          <a:bodyPr anchor="t" rtlCol="false" tIns="0" lIns="0" bIns="0" rIns="0">
            <a:spAutoFit/>
          </a:bodyPr>
          <a:lstStyle/>
          <a:p>
            <a:pPr algn="l">
              <a:lnSpc>
                <a:spcPts val="8609"/>
              </a:lnSpc>
            </a:pPr>
            <a:r>
              <a:rPr lang="en-US" sz="6238" spc="611">
                <a:solidFill>
                  <a:srgbClr val="FFFFFF"/>
                </a:solidFill>
                <a:latin typeface="DM Sans Bold"/>
              </a:rPr>
              <a:t>MUTUAL VALUES</a:t>
            </a:r>
          </a:p>
        </p:txBody>
      </p:sp>
      <p:sp>
        <p:nvSpPr>
          <p:cNvPr name="Freeform 12" id="12"/>
          <p:cNvSpPr/>
          <p:nvPr/>
        </p:nvSpPr>
        <p:spPr>
          <a:xfrm flipH="false" flipV="false" rot="0">
            <a:off x="7582996" y="7250142"/>
            <a:ext cx="1678463" cy="2783604"/>
          </a:xfrm>
          <a:custGeom>
            <a:avLst/>
            <a:gdLst/>
            <a:ahLst/>
            <a:cxnLst/>
            <a:rect r="r" b="b" t="t" l="l"/>
            <a:pathLst>
              <a:path h="2783604" w="1678463">
                <a:moveTo>
                  <a:pt x="0" y="0"/>
                </a:moveTo>
                <a:lnTo>
                  <a:pt x="1678463" y="0"/>
                </a:lnTo>
                <a:lnTo>
                  <a:pt x="1678463" y="2783604"/>
                </a:lnTo>
                <a:lnTo>
                  <a:pt x="0" y="2783604"/>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3" id="13"/>
          <p:cNvSpPr/>
          <p:nvPr/>
        </p:nvSpPr>
        <p:spPr>
          <a:xfrm flipH="false" flipV="false" rot="0">
            <a:off x="7971358" y="8304103"/>
            <a:ext cx="358373" cy="675682"/>
          </a:xfrm>
          <a:custGeom>
            <a:avLst/>
            <a:gdLst/>
            <a:ahLst/>
            <a:cxnLst/>
            <a:rect r="r" b="b" t="t" l="l"/>
            <a:pathLst>
              <a:path h="675682" w="358373">
                <a:moveTo>
                  <a:pt x="0" y="0"/>
                </a:moveTo>
                <a:lnTo>
                  <a:pt x="358373" y="0"/>
                </a:lnTo>
                <a:lnTo>
                  <a:pt x="358373" y="675682"/>
                </a:lnTo>
                <a:lnTo>
                  <a:pt x="0" y="675682"/>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4" id="14"/>
          <p:cNvSpPr/>
          <p:nvPr/>
        </p:nvSpPr>
        <p:spPr>
          <a:xfrm flipH="false" flipV="false" rot="0">
            <a:off x="8216666" y="7524364"/>
            <a:ext cx="8460705" cy="2235154"/>
          </a:xfrm>
          <a:custGeom>
            <a:avLst/>
            <a:gdLst/>
            <a:ahLst/>
            <a:cxnLst/>
            <a:rect r="r" b="b" t="t" l="l"/>
            <a:pathLst>
              <a:path h="2235154" w="8460705">
                <a:moveTo>
                  <a:pt x="0" y="0"/>
                </a:moveTo>
                <a:lnTo>
                  <a:pt x="8460705" y="0"/>
                </a:lnTo>
                <a:lnTo>
                  <a:pt x="8460705" y="2235153"/>
                </a:lnTo>
                <a:lnTo>
                  <a:pt x="0" y="2235153"/>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15" id="15"/>
          <p:cNvSpPr txBox="true"/>
          <p:nvPr/>
        </p:nvSpPr>
        <p:spPr>
          <a:xfrm rot="0">
            <a:off x="5188002" y="5019945"/>
            <a:ext cx="5830625" cy="1474808"/>
          </a:xfrm>
          <a:prstGeom prst="rect">
            <a:avLst/>
          </a:prstGeom>
        </p:spPr>
        <p:txBody>
          <a:bodyPr anchor="t" rtlCol="false" tIns="0" lIns="0" bIns="0" rIns="0">
            <a:spAutoFit/>
          </a:bodyPr>
          <a:lstStyle/>
          <a:p>
            <a:pPr algn="l">
              <a:lnSpc>
                <a:spcPts val="2975"/>
              </a:lnSpc>
            </a:pPr>
            <a:r>
              <a:rPr lang="en-US" sz="2157" spc="209">
                <a:solidFill>
                  <a:srgbClr val="FFFFFF"/>
                </a:solidFill>
                <a:latin typeface="DM Sans Bold"/>
              </a:rPr>
              <a:t>Respect</a:t>
            </a:r>
          </a:p>
          <a:p>
            <a:pPr algn="l">
              <a:lnSpc>
                <a:spcPts val="2977"/>
              </a:lnSpc>
            </a:pPr>
            <a:r>
              <a:rPr lang="en-US" sz="2158" spc="211">
                <a:solidFill>
                  <a:srgbClr val="FFFFFF"/>
                </a:solidFill>
                <a:latin typeface="DM Sans"/>
              </a:rPr>
              <a:t>Each participant’s ideas, contributions, and perspectives are valued equally. </a:t>
            </a:r>
          </a:p>
        </p:txBody>
      </p:sp>
      <p:sp>
        <p:nvSpPr>
          <p:cNvPr name="TextBox 16" id="16"/>
          <p:cNvSpPr txBox="true"/>
          <p:nvPr/>
        </p:nvSpPr>
        <p:spPr>
          <a:xfrm rot="0">
            <a:off x="9393415" y="7885487"/>
            <a:ext cx="6189848" cy="1474808"/>
          </a:xfrm>
          <a:prstGeom prst="rect">
            <a:avLst/>
          </a:prstGeom>
        </p:spPr>
        <p:txBody>
          <a:bodyPr anchor="t" rtlCol="false" tIns="0" lIns="0" bIns="0" rIns="0">
            <a:spAutoFit/>
          </a:bodyPr>
          <a:lstStyle/>
          <a:p>
            <a:pPr algn="l">
              <a:lnSpc>
                <a:spcPts val="2975"/>
              </a:lnSpc>
            </a:pPr>
            <a:r>
              <a:rPr lang="en-US" sz="2157" spc="209">
                <a:solidFill>
                  <a:srgbClr val="FFFFFF"/>
                </a:solidFill>
                <a:latin typeface="DM Sans Bold"/>
              </a:rPr>
              <a:t>Accountability</a:t>
            </a:r>
          </a:p>
          <a:p>
            <a:pPr algn="l">
              <a:lnSpc>
                <a:spcPts val="2977"/>
              </a:lnSpc>
            </a:pPr>
            <a:r>
              <a:rPr lang="en-US" sz="2157" spc="210">
                <a:solidFill>
                  <a:srgbClr val="FFFFFF"/>
                </a:solidFill>
                <a:latin typeface="DM Sans"/>
              </a:rPr>
              <a:t>Partners hold themselves and each other accountable for their parts of the project.</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DFBFB"/>
        </a:solidFill>
      </p:bgPr>
    </p:bg>
    <p:spTree>
      <p:nvGrpSpPr>
        <p:cNvPr id="1" name=""/>
        <p:cNvGrpSpPr/>
        <p:nvPr/>
      </p:nvGrpSpPr>
      <p:grpSpPr>
        <a:xfrm>
          <a:off x="0" y="0"/>
          <a:ext cx="0" cy="0"/>
          <a:chOff x="0" y="0"/>
          <a:chExt cx="0" cy="0"/>
        </a:xfrm>
      </p:grpSpPr>
      <p:sp>
        <p:nvSpPr>
          <p:cNvPr name="Freeform 2" id="2"/>
          <p:cNvSpPr/>
          <p:nvPr/>
        </p:nvSpPr>
        <p:spPr>
          <a:xfrm flipH="false" flipV="false" rot="0">
            <a:off x="16887962" y="5985119"/>
            <a:ext cx="2085109" cy="2085109"/>
          </a:xfrm>
          <a:custGeom>
            <a:avLst/>
            <a:gdLst/>
            <a:ahLst/>
            <a:cxnLst/>
            <a:rect r="r" b="b" t="t" l="l"/>
            <a:pathLst>
              <a:path h="2085109" w="2085109">
                <a:moveTo>
                  <a:pt x="0" y="0"/>
                </a:moveTo>
                <a:lnTo>
                  <a:pt x="2085109" y="0"/>
                </a:lnTo>
                <a:lnTo>
                  <a:pt x="2085109" y="2085109"/>
                </a:lnTo>
                <a:lnTo>
                  <a:pt x="0" y="208510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2262642" y="-3904566"/>
            <a:ext cx="8637895" cy="8637895"/>
          </a:xfrm>
          <a:custGeom>
            <a:avLst/>
            <a:gdLst/>
            <a:ahLst/>
            <a:cxnLst/>
            <a:rect r="r" b="b" t="t" l="l"/>
            <a:pathLst>
              <a:path h="8637895" w="8637895">
                <a:moveTo>
                  <a:pt x="0" y="0"/>
                </a:moveTo>
                <a:lnTo>
                  <a:pt x="8637895" y="0"/>
                </a:lnTo>
                <a:lnTo>
                  <a:pt x="8637895" y="8637895"/>
                </a:lnTo>
                <a:lnTo>
                  <a:pt x="0" y="863789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7714953" y="1519051"/>
            <a:ext cx="1678463" cy="2783604"/>
          </a:xfrm>
          <a:custGeom>
            <a:avLst/>
            <a:gdLst/>
            <a:ahLst/>
            <a:cxnLst/>
            <a:rect r="r" b="b" t="t" l="l"/>
            <a:pathLst>
              <a:path h="2783604" w="1678463">
                <a:moveTo>
                  <a:pt x="0" y="0"/>
                </a:moveTo>
                <a:lnTo>
                  <a:pt x="1678462" y="0"/>
                </a:lnTo>
                <a:lnTo>
                  <a:pt x="1678462" y="2783605"/>
                </a:lnTo>
                <a:lnTo>
                  <a:pt x="0" y="278360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5" id="5"/>
          <p:cNvSpPr/>
          <p:nvPr/>
        </p:nvSpPr>
        <p:spPr>
          <a:xfrm flipH="false" flipV="false" rot="0">
            <a:off x="8103315" y="2573013"/>
            <a:ext cx="358373" cy="675682"/>
          </a:xfrm>
          <a:custGeom>
            <a:avLst/>
            <a:gdLst/>
            <a:ahLst/>
            <a:cxnLst/>
            <a:rect r="r" b="b" t="t" l="l"/>
            <a:pathLst>
              <a:path h="675682" w="358373">
                <a:moveTo>
                  <a:pt x="0" y="0"/>
                </a:moveTo>
                <a:lnTo>
                  <a:pt x="358373" y="0"/>
                </a:lnTo>
                <a:lnTo>
                  <a:pt x="358373" y="675681"/>
                </a:lnTo>
                <a:lnTo>
                  <a:pt x="0" y="675681"/>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6" id="6"/>
          <p:cNvSpPr/>
          <p:nvPr/>
        </p:nvSpPr>
        <p:spPr>
          <a:xfrm flipH="false" flipV="false" rot="0">
            <a:off x="8348622" y="1793273"/>
            <a:ext cx="8460705" cy="2235154"/>
          </a:xfrm>
          <a:custGeom>
            <a:avLst/>
            <a:gdLst/>
            <a:ahLst/>
            <a:cxnLst/>
            <a:rect r="r" b="b" t="t" l="l"/>
            <a:pathLst>
              <a:path h="2235154" w="8460705">
                <a:moveTo>
                  <a:pt x="0" y="0"/>
                </a:moveTo>
                <a:lnTo>
                  <a:pt x="8460705" y="0"/>
                </a:lnTo>
                <a:lnTo>
                  <a:pt x="8460705" y="2235154"/>
                </a:lnTo>
                <a:lnTo>
                  <a:pt x="0" y="2235154"/>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7" id="7"/>
          <p:cNvSpPr/>
          <p:nvPr/>
        </p:nvSpPr>
        <p:spPr>
          <a:xfrm flipH="false" flipV="false" rot="0">
            <a:off x="11270326" y="4395420"/>
            <a:ext cx="1665409" cy="2761957"/>
          </a:xfrm>
          <a:custGeom>
            <a:avLst/>
            <a:gdLst/>
            <a:ahLst/>
            <a:cxnLst/>
            <a:rect r="r" b="b" t="t" l="l"/>
            <a:pathLst>
              <a:path h="2761957" w="1665409">
                <a:moveTo>
                  <a:pt x="0" y="0"/>
                </a:moveTo>
                <a:lnTo>
                  <a:pt x="1665409" y="0"/>
                </a:lnTo>
                <a:lnTo>
                  <a:pt x="1665409" y="2761957"/>
                </a:lnTo>
                <a:lnTo>
                  <a:pt x="0" y="2761957"/>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8" id="8"/>
          <p:cNvSpPr/>
          <p:nvPr/>
        </p:nvSpPr>
        <p:spPr>
          <a:xfrm flipH="false" flipV="false" rot="0">
            <a:off x="12128060" y="5428445"/>
            <a:ext cx="358883" cy="675784"/>
          </a:xfrm>
          <a:custGeom>
            <a:avLst/>
            <a:gdLst/>
            <a:ahLst/>
            <a:cxnLst/>
            <a:rect r="r" b="b" t="t" l="l"/>
            <a:pathLst>
              <a:path h="675784" w="358883">
                <a:moveTo>
                  <a:pt x="0" y="0"/>
                </a:moveTo>
                <a:lnTo>
                  <a:pt x="358883" y="0"/>
                </a:lnTo>
                <a:lnTo>
                  <a:pt x="358883" y="675783"/>
                </a:lnTo>
                <a:lnTo>
                  <a:pt x="0" y="675783"/>
                </a:lnTo>
                <a:lnTo>
                  <a:pt x="0" y="0"/>
                </a:lnTo>
                <a:close/>
              </a:path>
            </a:pathLst>
          </a:custGeom>
          <a:blipFill>
            <a:blip r:embed="rId14">
              <a:extLst>
                <a:ext uri="{96DAC541-7B7A-43D3-8B79-37D633B846F1}">
                  <asvg:svgBlip xmlns:asvg="http://schemas.microsoft.com/office/drawing/2016/SVG/main" r:embed="rId15"/>
                </a:ext>
              </a:extLst>
            </a:blip>
            <a:stretch>
              <a:fillRect l="0" t="0" r="0" b="0"/>
            </a:stretch>
          </a:blipFill>
        </p:spPr>
      </p:sp>
      <p:sp>
        <p:nvSpPr>
          <p:cNvPr name="Freeform 9" id="9"/>
          <p:cNvSpPr/>
          <p:nvPr/>
        </p:nvSpPr>
        <p:spPr>
          <a:xfrm flipH="false" flipV="false" rot="0">
            <a:off x="3908720" y="4667508"/>
            <a:ext cx="8398781" cy="2217772"/>
          </a:xfrm>
          <a:custGeom>
            <a:avLst/>
            <a:gdLst/>
            <a:ahLst/>
            <a:cxnLst/>
            <a:rect r="r" b="b" t="t" l="l"/>
            <a:pathLst>
              <a:path h="2217772" w="8398781">
                <a:moveTo>
                  <a:pt x="0" y="0"/>
                </a:moveTo>
                <a:lnTo>
                  <a:pt x="8398782" y="0"/>
                </a:lnTo>
                <a:lnTo>
                  <a:pt x="8398782" y="2217772"/>
                </a:lnTo>
                <a:lnTo>
                  <a:pt x="0" y="2217772"/>
                </a:lnTo>
                <a:lnTo>
                  <a:pt x="0" y="0"/>
                </a:lnTo>
                <a:close/>
              </a:path>
            </a:pathLst>
          </a:custGeom>
          <a:blipFill>
            <a:blip r:embed="rId16">
              <a:extLst>
                <a:ext uri="{96DAC541-7B7A-43D3-8B79-37D633B846F1}">
                  <asvg:svgBlip xmlns:asvg="http://schemas.microsoft.com/office/drawing/2016/SVG/main" r:embed="rId17"/>
                </a:ext>
              </a:extLst>
            </a:blip>
            <a:stretch>
              <a:fillRect l="0" t="0" r="0" b="0"/>
            </a:stretch>
          </a:blipFill>
        </p:spPr>
      </p:sp>
      <p:sp>
        <p:nvSpPr>
          <p:cNvPr name="TextBox 10" id="10"/>
          <p:cNvSpPr txBox="true"/>
          <p:nvPr/>
        </p:nvSpPr>
        <p:spPr>
          <a:xfrm rot="0">
            <a:off x="9393415" y="2119611"/>
            <a:ext cx="7318049" cy="1846283"/>
          </a:xfrm>
          <a:prstGeom prst="rect">
            <a:avLst/>
          </a:prstGeom>
        </p:spPr>
        <p:txBody>
          <a:bodyPr anchor="t" rtlCol="false" tIns="0" lIns="0" bIns="0" rIns="0">
            <a:spAutoFit/>
          </a:bodyPr>
          <a:lstStyle/>
          <a:p>
            <a:pPr algn="l">
              <a:lnSpc>
                <a:spcPts val="2975"/>
              </a:lnSpc>
            </a:pPr>
            <a:r>
              <a:rPr lang="en-US" sz="2157" spc="209">
                <a:solidFill>
                  <a:srgbClr val="FFFFFF"/>
                </a:solidFill>
                <a:latin typeface="DM Sans Bold"/>
              </a:rPr>
              <a:t>Communication</a:t>
            </a:r>
          </a:p>
          <a:p>
            <a:pPr algn="l">
              <a:lnSpc>
                <a:spcPts val="2975"/>
              </a:lnSpc>
            </a:pPr>
            <a:r>
              <a:rPr lang="en-US" sz="2157" spc="209">
                <a:solidFill>
                  <a:srgbClr val="FFFFFF"/>
                </a:solidFill>
                <a:latin typeface="DM Sans"/>
              </a:rPr>
              <a:t>Effective communication is essential for ensuring that all partners are aligned with the collaboration's goals and processes. </a:t>
            </a:r>
          </a:p>
          <a:p>
            <a:pPr algn="l">
              <a:lnSpc>
                <a:spcPts val="2977"/>
              </a:lnSpc>
            </a:pPr>
          </a:p>
        </p:txBody>
      </p:sp>
      <p:sp>
        <p:nvSpPr>
          <p:cNvPr name="TextBox 11" id="11"/>
          <p:cNvSpPr txBox="true"/>
          <p:nvPr/>
        </p:nvSpPr>
        <p:spPr>
          <a:xfrm rot="0">
            <a:off x="644693" y="914400"/>
            <a:ext cx="4610058" cy="2143351"/>
          </a:xfrm>
          <a:prstGeom prst="rect">
            <a:avLst/>
          </a:prstGeom>
        </p:spPr>
        <p:txBody>
          <a:bodyPr anchor="t" rtlCol="false" tIns="0" lIns="0" bIns="0" rIns="0">
            <a:spAutoFit/>
          </a:bodyPr>
          <a:lstStyle/>
          <a:p>
            <a:pPr algn="l">
              <a:lnSpc>
                <a:spcPts val="8609"/>
              </a:lnSpc>
            </a:pPr>
            <a:r>
              <a:rPr lang="en-US" sz="6238" spc="611">
                <a:solidFill>
                  <a:srgbClr val="FFFFFF"/>
                </a:solidFill>
                <a:latin typeface="DM Sans Bold"/>
              </a:rPr>
              <a:t>MUTUAL VALUES</a:t>
            </a:r>
          </a:p>
        </p:txBody>
      </p:sp>
      <p:sp>
        <p:nvSpPr>
          <p:cNvPr name="Freeform 12" id="12"/>
          <p:cNvSpPr/>
          <p:nvPr/>
        </p:nvSpPr>
        <p:spPr>
          <a:xfrm flipH="false" flipV="false" rot="0">
            <a:off x="7582996" y="7250142"/>
            <a:ext cx="1678463" cy="2783604"/>
          </a:xfrm>
          <a:custGeom>
            <a:avLst/>
            <a:gdLst/>
            <a:ahLst/>
            <a:cxnLst/>
            <a:rect r="r" b="b" t="t" l="l"/>
            <a:pathLst>
              <a:path h="2783604" w="1678463">
                <a:moveTo>
                  <a:pt x="0" y="0"/>
                </a:moveTo>
                <a:lnTo>
                  <a:pt x="1678463" y="0"/>
                </a:lnTo>
                <a:lnTo>
                  <a:pt x="1678463" y="2783604"/>
                </a:lnTo>
                <a:lnTo>
                  <a:pt x="0" y="2783604"/>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3" id="13"/>
          <p:cNvSpPr/>
          <p:nvPr/>
        </p:nvSpPr>
        <p:spPr>
          <a:xfrm flipH="false" flipV="false" rot="0">
            <a:off x="7971358" y="8304103"/>
            <a:ext cx="358373" cy="675682"/>
          </a:xfrm>
          <a:custGeom>
            <a:avLst/>
            <a:gdLst/>
            <a:ahLst/>
            <a:cxnLst/>
            <a:rect r="r" b="b" t="t" l="l"/>
            <a:pathLst>
              <a:path h="675682" w="358373">
                <a:moveTo>
                  <a:pt x="0" y="0"/>
                </a:moveTo>
                <a:lnTo>
                  <a:pt x="358373" y="0"/>
                </a:lnTo>
                <a:lnTo>
                  <a:pt x="358373" y="675682"/>
                </a:lnTo>
                <a:lnTo>
                  <a:pt x="0" y="675682"/>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4" id="14"/>
          <p:cNvSpPr/>
          <p:nvPr/>
        </p:nvSpPr>
        <p:spPr>
          <a:xfrm flipH="false" flipV="false" rot="0">
            <a:off x="8216666" y="7524364"/>
            <a:ext cx="8460705" cy="2235154"/>
          </a:xfrm>
          <a:custGeom>
            <a:avLst/>
            <a:gdLst/>
            <a:ahLst/>
            <a:cxnLst/>
            <a:rect r="r" b="b" t="t" l="l"/>
            <a:pathLst>
              <a:path h="2235154" w="8460705">
                <a:moveTo>
                  <a:pt x="0" y="0"/>
                </a:moveTo>
                <a:lnTo>
                  <a:pt x="8460705" y="0"/>
                </a:lnTo>
                <a:lnTo>
                  <a:pt x="8460705" y="2235153"/>
                </a:lnTo>
                <a:lnTo>
                  <a:pt x="0" y="2235153"/>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15" id="15"/>
          <p:cNvSpPr txBox="true"/>
          <p:nvPr/>
        </p:nvSpPr>
        <p:spPr>
          <a:xfrm rot="0">
            <a:off x="5188002" y="5019945"/>
            <a:ext cx="5830625" cy="1474808"/>
          </a:xfrm>
          <a:prstGeom prst="rect">
            <a:avLst/>
          </a:prstGeom>
        </p:spPr>
        <p:txBody>
          <a:bodyPr anchor="t" rtlCol="false" tIns="0" lIns="0" bIns="0" rIns="0">
            <a:spAutoFit/>
          </a:bodyPr>
          <a:lstStyle/>
          <a:p>
            <a:pPr algn="l">
              <a:lnSpc>
                <a:spcPts val="2975"/>
              </a:lnSpc>
            </a:pPr>
            <a:r>
              <a:rPr lang="en-US" sz="2157" spc="209">
                <a:solidFill>
                  <a:srgbClr val="FFFFFF"/>
                </a:solidFill>
                <a:latin typeface="DM Sans Bold"/>
              </a:rPr>
              <a:t>Commitment</a:t>
            </a:r>
          </a:p>
          <a:p>
            <a:pPr algn="l">
              <a:lnSpc>
                <a:spcPts val="2977"/>
              </a:lnSpc>
            </a:pPr>
            <a:r>
              <a:rPr lang="en-US" sz="2158" spc="211">
                <a:solidFill>
                  <a:srgbClr val="FFFFFF"/>
                </a:solidFill>
                <a:latin typeface="DM Sans"/>
              </a:rPr>
              <a:t>A strong commitment to the collaborative effort and its goals is crucial. </a:t>
            </a:r>
          </a:p>
        </p:txBody>
      </p:sp>
      <p:sp>
        <p:nvSpPr>
          <p:cNvPr name="TextBox 16" id="16"/>
          <p:cNvSpPr txBox="true"/>
          <p:nvPr/>
        </p:nvSpPr>
        <p:spPr>
          <a:xfrm rot="0">
            <a:off x="9144000" y="7885490"/>
            <a:ext cx="6903521" cy="1474808"/>
          </a:xfrm>
          <a:prstGeom prst="rect">
            <a:avLst/>
          </a:prstGeom>
        </p:spPr>
        <p:txBody>
          <a:bodyPr anchor="t" rtlCol="false" tIns="0" lIns="0" bIns="0" rIns="0">
            <a:spAutoFit/>
          </a:bodyPr>
          <a:lstStyle/>
          <a:p>
            <a:pPr algn="l">
              <a:lnSpc>
                <a:spcPts val="2975"/>
              </a:lnSpc>
            </a:pPr>
            <a:r>
              <a:rPr lang="en-US" sz="2157" spc="209">
                <a:solidFill>
                  <a:srgbClr val="FFFFFF"/>
                </a:solidFill>
                <a:latin typeface="DM Sans Bold"/>
              </a:rPr>
              <a:t>Flexibility</a:t>
            </a:r>
          </a:p>
          <a:p>
            <a:pPr algn="l">
              <a:lnSpc>
                <a:spcPts val="2977"/>
              </a:lnSpc>
            </a:pPr>
            <a:r>
              <a:rPr lang="en-US" sz="2158" spc="211">
                <a:solidFill>
                  <a:srgbClr val="FFFFFF"/>
                </a:solidFill>
                <a:latin typeface="DM Sans"/>
              </a:rPr>
              <a:t>Being adaptable in the face of changing circumstances and responsive to the dynamics of the collaboration.</a:t>
            </a:r>
          </a:p>
        </p:txBody>
      </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4757357" y="1431169"/>
            <a:ext cx="11323616" cy="2519046"/>
            <a:chOff x="0" y="0"/>
            <a:chExt cx="15098155" cy="3358727"/>
          </a:xfrm>
        </p:grpSpPr>
        <p:sp>
          <p:nvSpPr>
            <p:cNvPr name="TextBox 3" id="3"/>
            <p:cNvSpPr txBox="true"/>
            <p:nvPr/>
          </p:nvSpPr>
          <p:spPr>
            <a:xfrm rot="0">
              <a:off x="0" y="-66675"/>
              <a:ext cx="15098155" cy="751629"/>
            </a:xfrm>
            <a:prstGeom prst="rect">
              <a:avLst/>
            </a:prstGeom>
          </p:spPr>
          <p:txBody>
            <a:bodyPr anchor="t" rtlCol="false" tIns="0" lIns="0" bIns="0" rIns="0">
              <a:spAutoFit/>
            </a:bodyPr>
            <a:lstStyle/>
            <a:p>
              <a:pPr algn="just">
                <a:lnSpc>
                  <a:spcPts val="4759"/>
                </a:lnSpc>
              </a:pPr>
              <a:r>
                <a:rPr lang="en-US" sz="3399" spc="-67">
                  <a:solidFill>
                    <a:srgbClr val="E1A93D"/>
                  </a:solidFill>
                  <a:latin typeface="DM Sans Bold"/>
                </a:rPr>
                <a:t>SELF-INTEREST</a:t>
              </a:r>
            </a:p>
          </p:txBody>
        </p:sp>
        <p:sp>
          <p:nvSpPr>
            <p:cNvPr name="TextBox 4" id="4"/>
            <p:cNvSpPr txBox="true"/>
            <p:nvPr/>
          </p:nvSpPr>
          <p:spPr>
            <a:xfrm rot="0">
              <a:off x="0" y="754804"/>
              <a:ext cx="15098155" cy="26039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Self-interest refers to actions and decisions primarily aimed at benefiting oneself. It is the driving force behind many economic and social interactions, predicated on the idea that individuals usually act in ways that provide them with the greatest personal benefit.</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4102978" y="4384962"/>
            <a:ext cx="11977995" cy="3948430"/>
          </a:xfrm>
          <a:prstGeom prst="rect">
            <a:avLst/>
          </a:prstGeom>
        </p:spPr>
        <p:txBody>
          <a:bodyPr anchor="t" rtlCol="false" tIns="0" lIns="0" bIns="0" rIns="0">
            <a:spAutoFit/>
          </a:bodyPr>
          <a:lstStyle/>
          <a:p>
            <a:pPr algn="just" marL="604519" indent="-302260" lvl="1">
              <a:lnSpc>
                <a:spcPts val="3919"/>
              </a:lnSpc>
              <a:buFont typeface="Arial"/>
              <a:buChar char="•"/>
            </a:pPr>
            <a:r>
              <a:rPr lang="en-US" sz="2799">
                <a:solidFill>
                  <a:srgbClr val="504C44"/>
                </a:solidFill>
                <a:latin typeface="DM Sans"/>
              </a:rPr>
              <a:t>Motivation: Driven by personal goals, rewards, and the desire to improve one's own situation.</a:t>
            </a:r>
          </a:p>
          <a:p>
            <a:pPr algn="just" marL="604519" indent="-302260" lvl="1">
              <a:lnSpc>
                <a:spcPts val="3919"/>
              </a:lnSpc>
              <a:buFont typeface="Arial"/>
              <a:buChar char="•"/>
            </a:pPr>
            <a:r>
              <a:rPr lang="en-US" sz="2799">
                <a:solidFill>
                  <a:srgbClr val="504C44"/>
                </a:solidFill>
                <a:latin typeface="DM Sans"/>
              </a:rPr>
              <a:t>Outcome Focus: Primarily concerned with outcomes that directly benefit oneself, often without considering the broader impact on others or on collective goals.</a:t>
            </a:r>
          </a:p>
          <a:p>
            <a:pPr algn="just" marL="604519" indent="-302260" lvl="1">
              <a:lnSpc>
                <a:spcPts val="3919"/>
              </a:lnSpc>
              <a:buFont typeface="Arial"/>
              <a:buChar char="•"/>
            </a:pPr>
            <a:r>
              <a:rPr lang="en-US" sz="2799">
                <a:solidFill>
                  <a:srgbClr val="504C44"/>
                </a:solidFill>
                <a:latin typeface="DM Sans"/>
              </a:rPr>
              <a:t>Short-Term Perspective: Decisions may be guided by immediate benefits rather than long-term sustainability.</a:t>
            </a:r>
          </a:p>
          <a:p>
            <a:pPr algn="just">
              <a:lnSpc>
                <a:spcPts val="3919"/>
              </a:lnSpc>
            </a:pPr>
          </a:p>
        </p:txBody>
      </p:sp>
    </p:spTree>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4757357" y="1431169"/>
            <a:ext cx="11323616" cy="2519046"/>
            <a:chOff x="0" y="0"/>
            <a:chExt cx="15098155" cy="3358727"/>
          </a:xfrm>
        </p:grpSpPr>
        <p:sp>
          <p:nvSpPr>
            <p:cNvPr name="TextBox 3" id="3"/>
            <p:cNvSpPr txBox="true"/>
            <p:nvPr/>
          </p:nvSpPr>
          <p:spPr>
            <a:xfrm rot="0">
              <a:off x="0" y="-66675"/>
              <a:ext cx="15098155" cy="751629"/>
            </a:xfrm>
            <a:prstGeom prst="rect">
              <a:avLst/>
            </a:prstGeom>
          </p:spPr>
          <p:txBody>
            <a:bodyPr anchor="t" rtlCol="false" tIns="0" lIns="0" bIns="0" rIns="0">
              <a:spAutoFit/>
            </a:bodyPr>
            <a:lstStyle/>
            <a:p>
              <a:pPr algn="just">
                <a:lnSpc>
                  <a:spcPts val="4759"/>
                </a:lnSpc>
              </a:pPr>
              <a:r>
                <a:rPr lang="en-US" sz="3399" spc="-67">
                  <a:solidFill>
                    <a:srgbClr val="E1A93D"/>
                  </a:solidFill>
                  <a:latin typeface="DM Sans Bold"/>
                </a:rPr>
                <a:t>MUTUAL GAIN</a:t>
              </a:r>
            </a:p>
          </p:txBody>
        </p:sp>
        <p:sp>
          <p:nvSpPr>
            <p:cNvPr name="TextBox 4" id="4"/>
            <p:cNvSpPr txBox="true"/>
            <p:nvPr/>
          </p:nvSpPr>
          <p:spPr>
            <a:xfrm rot="0">
              <a:off x="0" y="754804"/>
              <a:ext cx="15098155" cy="26039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Mutual gain involves decisions and actions that benefit all involved parties. It emphasizes the collective over the individual, seeking outcomes that are advantageous to all stakeholders rather than just one.</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4102978" y="4384962"/>
            <a:ext cx="11977995" cy="3453130"/>
          </a:xfrm>
          <a:prstGeom prst="rect">
            <a:avLst/>
          </a:prstGeom>
        </p:spPr>
        <p:txBody>
          <a:bodyPr anchor="t" rtlCol="false" tIns="0" lIns="0" bIns="0" rIns="0">
            <a:spAutoFit/>
          </a:bodyPr>
          <a:lstStyle/>
          <a:p>
            <a:pPr algn="just" marL="604519" indent="-302260" lvl="1">
              <a:lnSpc>
                <a:spcPts val="3919"/>
              </a:lnSpc>
              <a:buFont typeface="Arial"/>
              <a:buChar char="•"/>
            </a:pPr>
            <a:r>
              <a:rPr lang="en-US" sz="2799">
                <a:solidFill>
                  <a:srgbClr val="504C44"/>
                </a:solidFill>
                <a:latin typeface="DM Sans"/>
              </a:rPr>
              <a:t>Motivation: Driven by the welfare of the group and the success of collective endeavours.</a:t>
            </a:r>
          </a:p>
          <a:p>
            <a:pPr algn="just" marL="604519" indent="-302260" lvl="1">
              <a:lnSpc>
                <a:spcPts val="3919"/>
              </a:lnSpc>
              <a:buFont typeface="Arial"/>
              <a:buChar char="•"/>
            </a:pPr>
            <a:r>
              <a:rPr lang="en-US" sz="2799">
                <a:solidFill>
                  <a:srgbClr val="504C44"/>
                </a:solidFill>
                <a:latin typeface="DM Sans"/>
              </a:rPr>
              <a:t>Outcome Focus: Seeks solutions and outcomes that are beneficial for all participants, aiming for a win-win scenario.</a:t>
            </a:r>
          </a:p>
          <a:p>
            <a:pPr algn="just" marL="604519" indent="-302260" lvl="1">
              <a:lnSpc>
                <a:spcPts val="3919"/>
              </a:lnSpc>
              <a:buFont typeface="Arial"/>
              <a:buChar char="•"/>
            </a:pPr>
            <a:r>
              <a:rPr lang="en-US" sz="2799">
                <a:solidFill>
                  <a:srgbClr val="504C44"/>
                </a:solidFill>
                <a:latin typeface="DM Sans"/>
              </a:rPr>
              <a:t>Long-Term Perspective: Decisions are made with a view towards sustainable benefits, relationship building, and shared successes.</a:t>
            </a:r>
          </a:p>
          <a:p>
            <a:pPr algn="just">
              <a:lnSpc>
                <a:spcPts val="3919"/>
              </a:lnSpc>
            </a:pPr>
          </a:p>
        </p:txBody>
      </p:sp>
    </p:spTree>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6766359" y="1522829"/>
            <a:ext cx="9196257" cy="778511"/>
          </a:xfrm>
          <a:prstGeom prst="rect">
            <a:avLst/>
          </a:prstGeom>
        </p:spPr>
        <p:txBody>
          <a:bodyPr anchor="t" rtlCol="false" tIns="0" lIns="0" bIns="0" rIns="0">
            <a:spAutoFit/>
          </a:bodyPr>
          <a:lstStyle/>
          <a:p>
            <a:pPr algn="just">
              <a:lnSpc>
                <a:spcPts val="6439"/>
              </a:lnSpc>
            </a:pPr>
            <a:r>
              <a:rPr lang="en-US" sz="4599" spc="-91">
                <a:solidFill>
                  <a:srgbClr val="E1A93D"/>
                </a:solidFill>
                <a:latin typeface="DM Sans Bold"/>
              </a:rPr>
              <a:t>SELF-INTEREST VS MUTUAL GAIN</a:t>
            </a:r>
          </a:p>
        </p:txBody>
      </p:sp>
      <p:sp>
        <p:nvSpPr>
          <p:cNvPr name="Freeform 3" id="3"/>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4" id="4"/>
          <p:cNvSpPr txBox="true"/>
          <p:nvPr/>
        </p:nvSpPr>
        <p:spPr>
          <a:xfrm rot="0">
            <a:off x="6589579" y="4080430"/>
            <a:ext cx="4530881" cy="547371"/>
          </a:xfrm>
          <a:prstGeom prst="rect">
            <a:avLst/>
          </a:prstGeom>
        </p:spPr>
        <p:txBody>
          <a:bodyPr anchor="t" rtlCol="false" tIns="0" lIns="0" bIns="0" rIns="0">
            <a:spAutoFit/>
          </a:bodyPr>
          <a:lstStyle/>
          <a:p>
            <a:pPr algn="just">
              <a:lnSpc>
                <a:spcPts val="4479"/>
              </a:lnSpc>
            </a:pPr>
            <a:r>
              <a:rPr lang="en-US" sz="3199" spc="-63">
                <a:solidFill>
                  <a:srgbClr val="8CA9AD"/>
                </a:solidFill>
                <a:latin typeface="DM Sans Bold"/>
              </a:rPr>
              <a:t>What’s in it for you?</a:t>
            </a:r>
          </a:p>
        </p:txBody>
      </p:sp>
      <p:sp>
        <p:nvSpPr>
          <p:cNvPr name="TextBox 5" id="5"/>
          <p:cNvSpPr txBox="true"/>
          <p:nvPr/>
        </p:nvSpPr>
        <p:spPr>
          <a:xfrm rot="0">
            <a:off x="6589579" y="4832588"/>
            <a:ext cx="4530881" cy="2600326"/>
          </a:xfrm>
          <a:prstGeom prst="rect">
            <a:avLst/>
          </a:prstGeom>
        </p:spPr>
        <p:txBody>
          <a:bodyPr anchor="t" rtlCol="false" tIns="0" lIns="0" bIns="0" rIns="0">
            <a:spAutoFit/>
          </a:bodyPr>
          <a:lstStyle/>
          <a:p>
            <a:pPr algn="l">
              <a:lnSpc>
                <a:spcPts val="4199"/>
              </a:lnSpc>
            </a:pPr>
            <a:r>
              <a:rPr lang="en-US" sz="2999">
                <a:solidFill>
                  <a:srgbClr val="737373"/>
                </a:solidFill>
                <a:latin typeface="DM Sans"/>
              </a:rPr>
              <a:t>What is your role? What are your key contributions? How does your contribution fit in the bigger picture?</a:t>
            </a:r>
          </a:p>
        </p:txBody>
      </p:sp>
      <p:sp>
        <p:nvSpPr>
          <p:cNvPr name="TextBox 6" id="6"/>
          <p:cNvSpPr txBox="true"/>
          <p:nvPr/>
        </p:nvSpPr>
        <p:spPr>
          <a:xfrm rot="0">
            <a:off x="1401027" y="4080430"/>
            <a:ext cx="4112227" cy="547371"/>
          </a:xfrm>
          <a:prstGeom prst="rect">
            <a:avLst/>
          </a:prstGeom>
        </p:spPr>
        <p:txBody>
          <a:bodyPr anchor="t" rtlCol="false" tIns="0" lIns="0" bIns="0" rIns="0">
            <a:spAutoFit/>
          </a:bodyPr>
          <a:lstStyle/>
          <a:p>
            <a:pPr algn="just">
              <a:lnSpc>
                <a:spcPts val="4479"/>
              </a:lnSpc>
            </a:pPr>
            <a:r>
              <a:rPr lang="en-US" sz="3199" spc="-63">
                <a:solidFill>
                  <a:srgbClr val="8CA9AD"/>
                </a:solidFill>
                <a:latin typeface="DM Sans Bold"/>
              </a:rPr>
              <a:t>What’s in it for me?</a:t>
            </a:r>
          </a:p>
        </p:txBody>
      </p:sp>
      <p:sp>
        <p:nvSpPr>
          <p:cNvPr name="TextBox 7" id="7"/>
          <p:cNvSpPr txBox="true"/>
          <p:nvPr/>
        </p:nvSpPr>
        <p:spPr>
          <a:xfrm rot="0">
            <a:off x="1401027" y="4832588"/>
            <a:ext cx="4112227" cy="2076451"/>
          </a:xfrm>
          <a:prstGeom prst="rect">
            <a:avLst/>
          </a:prstGeom>
        </p:spPr>
        <p:txBody>
          <a:bodyPr anchor="t" rtlCol="false" tIns="0" lIns="0" bIns="0" rIns="0">
            <a:spAutoFit/>
          </a:bodyPr>
          <a:lstStyle/>
          <a:p>
            <a:pPr algn="l">
              <a:lnSpc>
                <a:spcPts val="4199"/>
              </a:lnSpc>
            </a:pPr>
            <a:r>
              <a:rPr lang="en-US" sz="2999">
                <a:solidFill>
                  <a:srgbClr val="737373"/>
                </a:solidFill>
                <a:latin typeface="DM Sans"/>
              </a:rPr>
              <a:t>How can I benefit? What can I make of it? How can we exploit the situation?</a:t>
            </a:r>
          </a:p>
        </p:txBody>
      </p:sp>
      <p:sp>
        <p:nvSpPr>
          <p:cNvPr name="TextBox 8" id="8"/>
          <p:cNvSpPr txBox="true"/>
          <p:nvPr/>
        </p:nvSpPr>
        <p:spPr>
          <a:xfrm rot="0">
            <a:off x="12196785" y="4080430"/>
            <a:ext cx="3581012" cy="547371"/>
          </a:xfrm>
          <a:prstGeom prst="rect">
            <a:avLst/>
          </a:prstGeom>
        </p:spPr>
        <p:txBody>
          <a:bodyPr anchor="t" rtlCol="false" tIns="0" lIns="0" bIns="0" rIns="0">
            <a:spAutoFit/>
          </a:bodyPr>
          <a:lstStyle/>
          <a:p>
            <a:pPr algn="just">
              <a:lnSpc>
                <a:spcPts val="4479"/>
              </a:lnSpc>
            </a:pPr>
            <a:r>
              <a:rPr lang="en-US" sz="3199" spc="-63">
                <a:solidFill>
                  <a:srgbClr val="8CA9AD"/>
                </a:solidFill>
                <a:latin typeface="DM Sans Bold"/>
              </a:rPr>
              <a:t>What’s in it for us?</a:t>
            </a:r>
          </a:p>
        </p:txBody>
      </p:sp>
      <p:sp>
        <p:nvSpPr>
          <p:cNvPr name="TextBox 9" id="9"/>
          <p:cNvSpPr txBox="true"/>
          <p:nvPr/>
        </p:nvSpPr>
        <p:spPr>
          <a:xfrm rot="0">
            <a:off x="12196785" y="4832588"/>
            <a:ext cx="3581012" cy="2076451"/>
          </a:xfrm>
          <a:prstGeom prst="rect">
            <a:avLst/>
          </a:prstGeom>
        </p:spPr>
        <p:txBody>
          <a:bodyPr anchor="t" rtlCol="false" tIns="0" lIns="0" bIns="0" rIns="0">
            <a:spAutoFit/>
          </a:bodyPr>
          <a:lstStyle/>
          <a:p>
            <a:pPr algn="l">
              <a:lnSpc>
                <a:spcPts val="4199"/>
              </a:lnSpc>
            </a:pPr>
            <a:r>
              <a:rPr lang="en-US" sz="2999">
                <a:solidFill>
                  <a:srgbClr val="737373"/>
                </a:solidFill>
                <a:latin typeface="DM Sans"/>
              </a:rPr>
              <a:t>How can our combined efforts benefit us both and society?</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10214664" y="8745176"/>
            <a:ext cx="7204064" cy="990600"/>
          </a:xfrm>
          <a:prstGeom prst="rect">
            <a:avLst/>
          </a:prstGeom>
        </p:spPr>
        <p:txBody>
          <a:bodyPr anchor="t" rtlCol="false" tIns="0" lIns="0" bIns="0" rIns="0">
            <a:spAutoFit/>
          </a:bodyPr>
          <a:lstStyle/>
          <a:p>
            <a:pPr algn="r">
              <a:lnSpc>
                <a:spcPts val="8250"/>
              </a:lnSpc>
            </a:pPr>
            <a:r>
              <a:rPr lang="en-US" sz="7500">
                <a:solidFill>
                  <a:srgbClr val="8CA9AD"/>
                </a:solidFill>
                <a:latin typeface="DM Sans Bold"/>
              </a:rPr>
              <a:t>CONTENT</a:t>
            </a:r>
          </a:p>
        </p:txBody>
      </p:sp>
      <p:sp>
        <p:nvSpPr>
          <p:cNvPr name="TextBox 3" id="3"/>
          <p:cNvSpPr txBox="true"/>
          <p:nvPr/>
        </p:nvSpPr>
        <p:spPr>
          <a:xfrm rot="0">
            <a:off x="2417556" y="2391094"/>
            <a:ext cx="1938412" cy="946158"/>
          </a:xfrm>
          <a:prstGeom prst="rect">
            <a:avLst/>
          </a:prstGeom>
        </p:spPr>
        <p:txBody>
          <a:bodyPr anchor="t" rtlCol="false" tIns="0" lIns="0" bIns="0" rIns="0">
            <a:spAutoFit/>
          </a:bodyPr>
          <a:lstStyle/>
          <a:p>
            <a:pPr algn="l">
              <a:lnSpc>
                <a:spcPts val="7700"/>
              </a:lnSpc>
            </a:pPr>
            <a:r>
              <a:rPr lang="en-US" sz="7000">
                <a:solidFill>
                  <a:srgbClr val="8CA9AD"/>
                </a:solidFill>
                <a:latin typeface="DM Sans Bold"/>
              </a:rPr>
              <a:t>01.</a:t>
            </a:r>
          </a:p>
        </p:txBody>
      </p:sp>
      <p:sp>
        <p:nvSpPr>
          <p:cNvPr name="TextBox 4" id="4"/>
          <p:cNvSpPr txBox="true"/>
          <p:nvPr/>
        </p:nvSpPr>
        <p:spPr>
          <a:xfrm rot="0">
            <a:off x="2417556" y="3473408"/>
            <a:ext cx="1938412" cy="946158"/>
          </a:xfrm>
          <a:prstGeom prst="rect">
            <a:avLst/>
          </a:prstGeom>
        </p:spPr>
        <p:txBody>
          <a:bodyPr anchor="t" rtlCol="false" tIns="0" lIns="0" bIns="0" rIns="0">
            <a:spAutoFit/>
          </a:bodyPr>
          <a:lstStyle/>
          <a:p>
            <a:pPr algn="l">
              <a:lnSpc>
                <a:spcPts val="7700"/>
              </a:lnSpc>
            </a:pPr>
            <a:r>
              <a:rPr lang="en-US" sz="7000">
                <a:solidFill>
                  <a:srgbClr val="8CA9AD"/>
                </a:solidFill>
                <a:latin typeface="DM Sans Bold"/>
              </a:rPr>
              <a:t>02.</a:t>
            </a:r>
          </a:p>
        </p:txBody>
      </p:sp>
      <p:sp>
        <p:nvSpPr>
          <p:cNvPr name="TextBox 5" id="5"/>
          <p:cNvSpPr txBox="true"/>
          <p:nvPr/>
        </p:nvSpPr>
        <p:spPr>
          <a:xfrm rot="0">
            <a:off x="4355969" y="2599057"/>
            <a:ext cx="9460727" cy="473081"/>
          </a:xfrm>
          <a:prstGeom prst="rect">
            <a:avLst/>
          </a:prstGeom>
        </p:spPr>
        <p:txBody>
          <a:bodyPr anchor="t" rtlCol="false" tIns="0" lIns="0" bIns="0" rIns="0">
            <a:spAutoFit/>
          </a:bodyPr>
          <a:lstStyle/>
          <a:p>
            <a:pPr algn="l">
              <a:lnSpc>
                <a:spcPts val="3850"/>
              </a:lnSpc>
            </a:pPr>
            <a:r>
              <a:rPr lang="en-US" sz="3500">
                <a:solidFill>
                  <a:srgbClr val="737373"/>
                </a:solidFill>
                <a:latin typeface="DM Sans Bold"/>
              </a:rPr>
              <a:t>INTRODUCTION</a:t>
            </a:r>
          </a:p>
        </p:txBody>
      </p:sp>
      <p:sp>
        <p:nvSpPr>
          <p:cNvPr name="TextBox 6" id="6"/>
          <p:cNvSpPr txBox="true"/>
          <p:nvPr/>
        </p:nvSpPr>
        <p:spPr>
          <a:xfrm rot="0">
            <a:off x="4355968" y="3657349"/>
            <a:ext cx="9143709" cy="473081"/>
          </a:xfrm>
          <a:prstGeom prst="rect">
            <a:avLst/>
          </a:prstGeom>
        </p:spPr>
        <p:txBody>
          <a:bodyPr anchor="t" rtlCol="false" tIns="0" lIns="0" bIns="0" rIns="0">
            <a:spAutoFit/>
          </a:bodyPr>
          <a:lstStyle/>
          <a:p>
            <a:pPr algn="l">
              <a:lnSpc>
                <a:spcPts val="3850"/>
              </a:lnSpc>
            </a:pPr>
            <a:r>
              <a:rPr lang="en-US" sz="3500">
                <a:solidFill>
                  <a:srgbClr val="737373"/>
                </a:solidFill>
                <a:latin typeface="DM Sans Bold"/>
              </a:rPr>
              <a:t>WIN-WIN APPROACH</a:t>
            </a:r>
          </a:p>
        </p:txBody>
      </p:sp>
      <p:sp>
        <p:nvSpPr>
          <p:cNvPr name="TextBox 7" id="7"/>
          <p:cNvSpPr txBox="true"/>
          <p:nvPr/>
        </p:nvSpPr>
        <p:spPr>
          <a:xfrm rot="0">
            <a:off x="2417556" y="4556249"/>
            <a:ext cx="1938412" cy="946158"/>
          </a:xfrm>
          <a:prstGeom prst="rect">
            <a:avLst/>
          </a:prstGeom>
        </p:spPr>
        <p:txBody>
          <a:bodyPr anchor="t" rtlCol="false" tIns="0" lIns="0" bIns="0" rIns="0">
            <a:spAutoFit/>
          </a:bodyPr>
          <a:lstStyle/>
          <a:p>
            <a:pPr algn="l">
              <a:lnSpc>
                <a:spcPts val="7700"/>
              </a:lnSpc>
            </a:pPr>
            <a:r>
              <a:rPr lang="en-US" sz="7000">
                <a:solidFill>
                  <a:srgbClr val="8CA9AD"/>
                </a:solidFill>
                <a:latin typeface="DM Sans Bold"/>
              </a:rPr>
              <a:t>03.</a:t>
            </a:r>
          </a:p>
        </p:txBody>
      </p:sp>
      <p:sp>
        <p:nvSpPr>
          <p:cNvPr name="TextBox 8" id="8"/>
          <p:cNvSpPr txBox="true"/>
          <p:nvPr/>
        </p:nvSpPr>
        <p:spPr>
          <a:xfrm rot="0">
            <a:off x="4328536" y="4739663"/>
            <a:ext cx="7519996" cy="474768"/>
          </a:xfrm>
          <a:prstGeom prst="rect">
            <a:avLst/>
          </a:prstGeom>
        </p:spPr>
        <p:txBody>
          <a:bodyPr anchor="t" rtlCol="false" tIns="0" lIns="0" bIns="0" rIns="0">
            <a:spAutoFit/>
          </a:bodyPr>
          <a:lstStyle/>
          <a:p>
            <a:pPr algn="l">
              <a:lnSpc>
                <a:spcPts val="3850"/>
              </a:lnSpc>
            </a:pPr>
            <a:r>
              <a:rPr lang="en-US" sz="3500">
                <a:solidFill>
                  <a:srgbClr val="737373"/>
                </a:solidFill>
                <a:latin typeface="DM Sans Bold"/>
              </a:rPr>
              <a:t>SELF-INTEREST VS MUTUAL GAIN</a:t>
            </a:r>
          </a:p>
        </p:txBody>
      </p:sp>
      <p:grpSp>
        <p:nvGrpSpPr>
          <p:cNvPr name="Group 9" id="9"/>
          <p:cNvGrpSpPr/>
          <p:nvPr/>
        </p:nvGrpSpPr>
        <p:grpSpPr>
          <a:xfrm rot="887923">
            <a:off x="13475833" y="-8787301"/>
            <a:ext cx="13977230" cy="14342307"/>
            <a:chOff x="0" y="0"/>
            <a:chExt cx="18636307" cy="19123076"/>
          </a:xfrm>
        </p:grpSpPr>
        <p:sp>
          <p:nvSpPr>
            <p:cNvPr name="Freeform 10" id="10"/>
            <p:cNvSpPr/>
            <p:nvPr/>
          </p:nvSpPr>
          <p:spPr>
            <a:xfrm flipH="false" flipV="false" rot="0">
              <a:off x="0" y="0"/>
              <a:ext cx="18636362" cy="19123025"/>
            </a:xfrm>
            <a:custGeom>
              <a:avLst/>
              <a:gdLst/>
              <a:ahLst/>
              <a:cxnLst/>
              <a:rect r="r" b="b" t="t" l="l"/>
              <a:pathLst>
                <a:path h="19123025" w="18636362">
                  <a:moveTo>
                    <a:pt x="0" y="0"/>
                  </a:moveTo>
                  <a:lnTo>
                    <a:pt x="18636362" y="0"/>
                  </a:lnTo>
                  <a:lnTo>
                    <a:pt x="18636362" y="19123025"/>
                  </a:lnTo>
                  <a:lnTo>
                    <a:pt x="0" y="19123025"/>
                  </a:lnTo>
                  <a:lnTo>
                    <a:pt x="0" y="0"/>
                  </a:lnTo>
                  <a:close/>
                </a:path>
              </a:pathLst>
            </a:custGeom>
            <a:blipFill>
              <a:blip r:embed="rId2"/>
              <a:stretch>
                <a:fillRect l="-11" t="0" r="-11" b="0"/>
              </a:stretch>
            </a:blipFill>
          </p:spPr>
        </p:sp>
      </p:grpSp>
      <p:sp>
        <p:nvSpPr>
          <p:cNvPr name="TextBox 11" id="11"/>
          <p:cNvSpPr txBox="true"/>
          <p:nvPr/>
        </p:nvSpPr>
        <p:spPr>
          <a:xfrm rot="0">
            <a:off x="2417556" y="5643606"/>
            <a:ext cx="1938412" cy="946158"/>
          </a:xfrm>
          <a:prstGeom prst="rect">
            <a:avLst/>
          </a:prstGeom>
        </p:spPr>
        <p:txBody>
          <a:bodyPr anchor="t" rtlCol="false" tIns="0" lIns="0" bIns="0" rIns="0">
            <a:spAutoFit/>
          </a:bodyPr>
          <a:lstStyle/>
          <a:p>
            <a:pPr algn="l">
              <a:lnSpc>
                <a:spcPts val="7700"/>
              </a:lnSpc>
            </a:pPr>
            <a:r>
              <a:rPr lang="en-US" sz="7000">
                <a:solidFill>
                  <a:srgbClr val="8CA9AD"/>
                </a:solidFill>
                <a:latin typeface="DM Sans Bold"/>
              </a:rPr>
              <a:t>04.</a:t>
            </a:r>
          </a:p>
        </p:txBody>
      </p:sp>
      <p:sp>
        <p:nvSpPr>
          <p:cNvPr name="TextBox 12" id="12"/>
          <p:cNvSpPr txBox="true"/>
          <p:nvPr/>
        </p:nvSpPr>
        <p:spPr>
          <a:xfrm rot="0">
            <a:off x="4349684" y="6905743"/>
            <a:ext cx="9588631" cy="501650"/>
          </a:xfrm>
          <a:prstGeom prst="rect">
            <a:avLst/>
          </a:prstGeom>
        </p:spPr>
        <p:txBody>
          <a:bodyPr anchor="t" rtlCol="false" tIns="0" lIns="0" bIns="0" rIns="0">
            <a:spAutoFit/>
          </a:bodyPr>
          <a:lstStyle/>
          <a:p>
            <a:pPr algn="l">
              <a:lnSpc>
                <a:spcPts val="3850"/>
              </a:lnSpc>
            </a:pPr>
            <a:r>
              <a:rPr lang="en-US" sz="3500">
                <a:solidFill>
                  <a:srgbClr val="737373"/>
                </a:solidFill>
                <a:latin typeface="DM Sans Bold"/>
              </a:rPr>
              <a:t>THE SUSTAINABLE DEVELOPMENT GOALS</a:t>
            </a:r>
          </a:p>
        </p:txBody>
      </p:sp>
      <p:sp>
        <p:nvSpPr>
          <p:cNvPr name="TextBox 13" id="13"/>
          <p:cNvSpPr txBox="true"/>
          <p:nvPr/>
        </p:nvSpPr>
        <p:spPr>
          <a:xfrm rot="0">
            <a:off x="2414508" y="6730265"/>
            <a:ext cx="1938412" cy="946158"/>
          </a:xfrm>
          <a:prstGeom prst="rect">
            <a:avLst/>
          </a:prstGeom>
        </p:spPr>
        <p:txBody>
          <a:bodyPr anchor="t" rtlCol="false" tIns="0" lIns="0" bIns="0" rIns="0">
            <a:spAutoFit/>
          </a:bodyPr>
          <a:lstStyle/>
          <a:p>
            <a:pPr algn="l">
              <a:lnSpc>
                <a:spcPts val="7700"/>
              </a:lnSpc>
            </a:pPr>
            <a:r>
              <a:rPr lang="en-US" sz="7000">
                <a:solidFill>
                  <a:srgbClr val="8CA9AD"/>
                </a:solidFill>
                <a:latin typeface="DM Sans Bold"/>
              </a:rPr>
              <a:t>05.</a:t>
            </a:r>
          </a:p>
        </p:txBody>
      </p:sp>
      <p:sp>
        <p:nvSpPr>
          <p:cNvPr name="TextBox 14" id="14"/>
          <p:cNvSpPr txBox="true"/>
          <p:nvPr/>
        </p:nvSpPr>
        <p:spPr>
          <a:xfrm rot="0">
            <a:off x="4349683" y="5828544"/>
            <a:ext cx="9588631" cy="501650"/>
          </a:xfrm>
          <a:prstGeom prst="rect">
            <a:avLst/>
          </a:prstGeom>
        </p:spPr>
        <p:txBody>
          <a:bodyPr anchor="t" rtlCol="false" tIns="0" lIns="0" bIns="0" rIns="0">
            <a:spAutoFit/>
          </a:bodyPr>
          <a:lstStyle/>
          <a:p>
            <a:pPr algn="l">
              <a:lnSpc>
                <a:spcPts val="3850"/>
              </a:lnSpc>
            </a:pPr>
            <a:r>
              <a:rPr lang="en-US" sz="3500">
                <a:solidFill>
                  <a:srgbClr val="737373"/>
                </a:solidFill>
                <a:latin typeface="DM Sans Bold"/>
              </a:rPr>
              <a:t>FINDING LIKE-MINDED PARTNERS</a:t>
            </a:r>
          </a:p>
        </p:txBody>
      </p:sp>
      <p:sp>
        <p:nvSpPr>
          <p:cNvPr name="Freeform 15" id="15"/>
          <p:cNvSpPr/>
          <p:nvPr/>
        </p:nvSpPr>
        <p:spPr>
          <a:xfrm flipH="false" flipV="false" rot="0">
            <a:off x="3679306" y="9258300"/>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3898744" y="2289337"/>
            <a:ext cx="12985222" cy="1588136"/>
          </a:xfrm>
          <a:prstGeom prst="rect">
            <a:avLst/>
          </a:prstGeom>
        </p:spPr>
        <p:txBody>
          <a:bodyPr anchor="t" rtlCol="false" tIns="0" lIns="0" bIns="0" rIns="0">
            <a:spAutoFit/>
          </a:bodyPr>
          <a:lstStyle/>
          <a:p>
            <a:pPr algn="r">
              <a:lnSpc>
                <a:spcPts val="6439"/>
              </a:lnSpc>
            </a:pPr>
            <a:r>
              <a:rPr lang="en-US" sz="4599" spc="-91">
                <a:solidFill>
                  <a:srgbClr val="E1A93D"/>
                </a:solidFill>
                <a:latin typeface="DM Sans Bold"/>
              </a:rPr>
              <a:t>BALANCING SELF-INTEREST AND MUTUAL GAIN</a:t>
            </a:r>
          </a:p>
          <a:p>
            <a:pPr algn="r">
              <a:lnSpc>
                <a:spcPts val="6439"/>
              </a:lnSpc>
            </a:pPr>
          </a:p>
        </p:txBody>
      </p:sp>
      <p:sp>
        <p:nvSpPr>
          <p:cNvPr name="Freeform 3" id="3"/>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4" id="4"/>
          <p:cNvSpPr txBox="true"/>
          <p:nvPr/>
        </p:nvSpPr>
        <p:spPr>
          <a:xfrm rot="0">
            <a:off x="1401027" y="4124246"/>
            <a:ext cx="4112227" cy="1109346"/>
          </a:xfrm>
          <a:prstGeom prst="rect">
            <a:avLst/>
          </a:prstGeom>
        </p:spPr>
        <p:txBody>
          <a:bodyPr anchor="t" rtlCol="false" tIns="0" lIns="0" bIns="0" rIns="0">
            <a:spAutoFit/>
          </a:bodyPr>
          <a:lstStyle/>
          <a:p>
            <a:pPr algn="just">
              <a:lnSpc>
                <a:spcPts val="4479"/>
              </a:lnSpc>
            </a:pPr>
            <a:r>
              <a:rPr lang="en-US" sz="3199" spc="-63">
                <a:solidFill>
                  <a:srgbClr val="8CA9AD"/>
                </a:solidFill>
                <a:latin typeface="DM Sans Bold"/>
              </a:rPr>
              <a:t>Transparency and Communication</a:t>
            </a:r>
          </a:p>
        </p:txBody>
      </p:sp>
      <p:sp>
        <p:nvSpPr>
          <p:cNvPr name="TextBox 5" id="5"/>
          <p:cNvSpPr txBox="true"/>
          <p:nvPr/>
        </p:nvSpPr>
        <p:spPr>
          <a:xfrm rot="0">
            <a:off x="1401027" y="5176442"/>
            <a:ext cx="4112227" cy="3648076"/>
          </a:xfrm>
          <a:prstGeom prst="rect">
            <a:avLst/>
          </a:prstGeom>
        </p:spPr>
        <p:txBody>
          <a:bodyPr anchor="t" rtlCol="false" tIns="0" lIns="0" bIns="0" rIns="0">
            <a:spAutoFit/>
          </a:bodyPr>
          <a:lstStyle/>
          <a:p>
            <a:pPr algn="just">
              <a:lnSpc>
                <a:spcPts val="4199"/>
              </a:lnSpc>
            </a:pPr>
            <a:r>
              <a:rPr lang="en-US" sz="2999">
                <a:solidFill>
                  <a:srgbClr val="737373"/>
                </a:solidFill>
                <a:latin typeface="DM Sans"/>
              </a:rPr>
              <a:t>Open lines of communication can help align interests and reveal areas where mutual gain can be achieved alongside individual goals.</a:t>
            </a:r>
          </a:p>
        </p:txBody>
      </p:sp>
      <p:sp>
        <p:nvSpPr>
          <p:cNvPr name="TextBox 6" id="6"/>
          <p:cNvSpPr txBox="true"/>
          <p:nvPr/>
        </p:nvSpPr>
        <p:spPr>
          <a:xfrm rot="0">
            <a:off x="12771738" y="4124246"/>
            <a:ext cx="4112227" cy="1109346"/>
          </a:xfrm>
          <a:prstGeom prst="rect">
            <a:avLst/>
          </a:prstGeom>
        </p:spPr>
        <p:txBody>
          <a:bodyPr anchor="t" rtlCol="false" tIns="0" lIns="0" bIns="0" rIns="0">
            <a:spAutoFit/>
          </a:bodyPr>
          <a:lstStyle/>
          <a:p>
            <a:pPr algn="just">
              <a:lnSpc>
                <a:spcPts val="4479"/>
              </a:lnSpc>
            </a:pPr>
            <a:r>
              <a:rPr lang="en-US" sz="3199" spc="-63">
                <a:solidFill>
                  <a:srgbClr val="8CA9AD"/>
                </a:solidFill>
                <a:latin typeface="DM Sans Bold"/>
              </a:rPr>
              <a:t>Trust-Building Measures</a:t>
            </a:r>
          </a:p>
        </p:txBody>
      </p:sp>
      <p:sp>
        <p:nvSpPr>
          <p:cNvPr name="TextBox 7" id="7"/>
          <p:cNvSpPr txBox="true"/>
          <p:nvPr/>
        </p:nvSpPr>
        <p:spPr>
          <a:xfrm rot="0">
            <a:off x="12771738" y="5176442"/>
            <a:ext cx="4112227" cy="3648076"/>
          </a:xfrm>
          <a:prstGeom prst="rect">
            <a:avLst/>
          </a:prstGeom>
        </p:spPr>
        <p:txBody>
          <a:bodyPr anchor="t" rtlCol="false" tIns="0" lIns="0" bIns="0" rIns="0">
            <a:spAutoFit/>
          </a:bodyPr>
          <a:lstStyle/>
          <a:p>
            <a:pPr algn="just">
              <a:lnSpc>
                <a:spcPts val="4199"/>
              </a:lnSpc>
            </a:pPr>
            <a:r>
              <a:rPr lang="en-US" sz="2999">
                <a:solidFill>
                  <a:srgbClr val="737373"/>
                </a:solidFill>
                <a:latin typeface="DM Sans"/>
              </a:rPr>
              <a:t>Establishing reliable and consistent behaviors builds trust among parties, making it easier to operate from a standpoint of mutual gain.</a:t>
            </a:r>
          </a:p>
        </p:txBody>
      </p:sp>
      <p:sp>
        <p:nvSpPr>
          <p:cNvPr name="TextBox 8" id="8"/>
          <p:cNvSpPr txBox="true"/>
          <p:nvPr/>
        </p:nvSpPr>
        <p:spPr>
          <a:xfrm rot="0">
            <a:off x="7087886" y="4121706"/>
            <a:ext cx="4112227" cy="1109346"/>
          </a:xfrm>
          <a:prstGeom prst="rect">
            <a:avLst/>
          </a:prstGeom>
        </p:spPr>
        <p:txBody>
          <a:bodyPr anchor="t" rtlCol="false" tIns="0" lIns="0" bIns="0" rIns="0">
            <a:spAutoFit/>
          </a:bodyPr>
          <a:lstStyle/>
          <a:p>
            <a:pPr algn="just">
              <a:lnSpc>
                <a:spcPts val="4479"/>
              </a:lnSpc>
            </a:pPr>
            <a:r>
              <a:rPr lang="en-US" sz="3199" spc="-63">
                <a:solidFill>
                  <a:srgbClr val="8CA9AD"/>
                </a:solidFill>
                <a:latin typeface="DM Sans Bold"/>
              </a:rPr>
              <a:t>Negotiation and Compromise</a:t>
            </a:r>
          </a:p>
        </p:txBody>
      </p:sp>
      <p:sp>
        <p:nvSpPr>
          <p:cNvPr name="TextBox 9" id="9"/>
          <p:cNvSpPr txBox="true"/>
          <p:nvPr/>
        </p:nvSpPr>
        <p:spPr>
          <a:xfrm rot="0">
            <a:off x="7087886" y="5173902"/>
            <a:ext cx="4112227" cy="4695826"/>
          </a:xfrm>
          <a:prstGeom prst="rect">
            <a:avLst/>
          </a:prstGeom>
        </p:spPr>
        <p:txBody>
          <a:bodyPr anchor="t" rtlCol="false" tIns="0" lIns="0" bIns="0" rIns="0">
            <a:spAutoFit/>
          </a:bodyPr>
          <a:lstStyle/>
          <a:p>
            <a:pPr algn="just">
              <a:lnSpc>
                <a:spcPts val="4199"/>
              </a:lnSpc>
            </a:pPr>
            <a:r>
              <a:rPr lang="en-US" sz="2999">
                <a:solidFill>
                  <a:srgbClr val="737373"/>
                </a:solidFill>
                <a:latin typeface="DM Sans"/>
              </a:rPr>
              <a:t>Effective negotiation skills can bridge the gap between self-interest and mutual gain, finding compromises that respect individual needs while advancing collective goals.</a:t>
            </a:r>
          </a:p>
        </p:txBody>
      </p:sp>
    </p:spTree>
  </p:cSld>
  <p:clrMapOvr>
    <a:masterClrMapping/>
  </p:clrMapOvr>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890989" y="2128909"/>
            <a:ext cx="7999453" cy="6999612"/>
          </a:xfrm>
          <a:prstGeom prst="rect">
            <a:avLst/>
          </a:prstGeom>
        </p:spPr>
        <p:txBody>
          <a:bodyPr anchor="t" rtlCol="false" tIns="0" lIns="0" bIns="0" rIns="0">
            <a:spAutoFit/>
          </a:bodyPr>
          <a:lstStyle/>
          <a:p>
            <a:pPr algn="just">
              <a:lnSpc>
                <a:spcPts val="3524"/>
              </a:lnSpc>
            </a:pPr>
            <a:r>
              <a:rPr lang="en-US" sz="2554" spc="249">
                <a:solidFill>
                  <a:srgbClr val="231F20"/>
                </a:solidFill>
                <a:latin typeface="DM Sans"/>
              </a:rPr>
              <a:t>Mulighetenes Hus («The House of Possibilities») is a private, voluntary organisation in Southern Norway. They may look like an ordinary café, but through it, they provide job opportunities for individuals who may find it difficult elsewhere.</a:t>
            </a:r>
          </a:p>
          <a:p>
            <a:pPr algn="just">
              <a:lnSpc>
                <a:spcPts val="3524"/>
              </a:lnSpc>
            </a:pPr>
          </a:p>
          <a:p>
            <a:pPr algn="just">
              <a:lnSpc>
                <a:spcPts val="3524"/>
              </a:lnSpc>
            </a:pPr>
            <a:r>
              <a:rPr lang="en-US" sz="2554" spc="249">
                <a:solidFill>
                  <a:srgbClr val="231F20"/>
                </a:solidFill>
                <a:latin typeface="DM Sans"/>
              </a:rPr>
              <a:t>Mulighetenes Hus collaborates with various partners, including local authorities, community organizations, and other social enterprises. The food is made from overshoot food from local grocery stores, the employees are individuals in various life situations, and they offer activities for people in the local community. </a:t>
            </a:r>
          </a:p>
        </p:txBody>
      </p:sp>
      <p:sp>
        <p:nvSpPr>
          <p:cNvPr name="Freeform 3" id="3"/>
          <p:cNvSpPr/>
          <p:nvPr/>
        </p:nvSpPr>
        <p:spPr>
          <a:xfrm flipH="false" flipV="false" rot="0">
            <a:off x="9451520" y="3054595"/>
            <a:ext cx="7807780" cy="4177810"/>
          </a:xfrm>
          <a:custGeom>
            <a:avLst/>
            <a:gdLst/>
            <a:ahLst/>
            <a:cxnLst/>
            <a:rect r="r" b="b" t="t" l="l"/>
            <a:pathLst>
              <a:path h="4177810" w="7807780">
                <a:moveTo>
                  <a:pt x="0" y="0"/>
                </a:moveTo>
                <a:lnTo>
                  <a:pt x="7807780" y="0"/>
                </a:lnTo>
                <a:lnTo>
                  <a:pt x="7807780" y="4177810"/>
                </a:lnTo>
                <a:lnTo>
                  <a:pt x="0" y="4177810"/>
                </a:lnTo>
                <a:lnTo>
                  <a:pt x="0" y="0"/>
                </a:lnTo>
                <a:close/>
              </a:path>
            </a:pathLst>
          </a:custGeom>
          <a:blipFill>
            <a:blip r:embed="rId2"/>
            <a:stretch>
              <a:fillRect l="0" t="0" r="0" b="0"/>
            </a:stretch>
          </a:blipFill>
        </p:spPr>
      </p:sp>
      <p:sp>
        <p:nvSpPr>
          <p:cNvPr name="TextBox 4" id="4"/>
          <p:cNvSpPr txBox="true"/>
          <p:nvPr/>
        </p:nvSpPr>
        <p:spPr>
          <a:xfrm rot="0">
            <a:off x="11984568" y="7348470"/>
            <a:ext cx="5274732" cy="304165"/>
          </a:xfrm>
          <a:prstGeom prst="rect">
            <a:avLst/>
          </a:prstGeom>
        </p:spPr>
        <p:txBody>
          <a:bodyPr anchor="t" rtlCol="false" tIns="0" lIns="0" bIns="0" rIns="0">
            <a:spAutoFit/>
          </a:bodyPr>
          <a:lstStyle/>
          <a:p>
            <a:pPr algn="l">
              <a:lnSpc>
                <a:spcPts val="2750"/>
              </a:lnSpc>
            </a:pPr>
            <a:r>
              <a:rPr lang="en-US" sz="1100" spc="204">
                <a:solidFill>
                  <a:srgbClr val="231F20"/>
                </a:solidFill>
                <a:latin typeface="DM Sans Italics"/>
              </a:rPr>
              <a:t> Photo credits: Mulighetenes hus (muligheteneshus.no)</a:t>
            </a:r>
          </a:p>
        </p:txBody>
      </p:sp>
      <p:sp>
        <p:nvSpPr>
          <p:cNvPr name="TextBox 5" id="5"/>
          <p:cNvSpPr txBox="true"/>
          <p:nvPr/>
        </p:nvSpPr>
        <p:spPr>
          <a:xfrm rot="0">
            <a:off x="2173502" y="656834"/>
            <a:ext cx="14966591" cy="1588136"/>
          </a:xfrm>
          <a:prstGeom prst="rect">
            <a:avLst/>
          </a:prstGeom>
        </p:spPr>
        <p:txBody>
          <a:bodyPr anchor="t" rtlCol="false" tIns="0" lIns="0" bIns="0" rIns="0">
            <a:spAutoFit/>
          </a:bodyPr>
          <a:lstStyle/>
          <a:p>
            <a:pPr algn="r">
              <a:lnSpc>
                <a:spcPts val="6439"/>
              </a:lnSpc>
            </a:pPr>
            <a:r>
              <a:rPr lang="en-US" sz="4599" spc="-91">
                <a:solidFill>
                  <a:srgbClr val="E1A93D"/>
                </a:solidFill>
                <a:latin typeface="DM Sans Bold"/>
              </a:rPr>
              <a:t>BALANCING SELF-INTEREST AND MUTUAL GAIN</a:t>
            </a:r>
          </a:p>
          <a:p>
            <a:pPr algn="r">
              <a:lnSpc>
                <a:spcPts val="6439"/>
              </a:lnSpc>
            </a:pPr>
            <a:r>
              <a:rPr lang="en-US" sz="4599" spc="-91">
                <a:solidFill>
                  <a:srgbClr val="E1A93D"/>
                </a:solidFill>
                <a:latin typeface="DM Sans Bold"/>
              </a:rPr>
              <a:t>EXAMPLE</a:t>
            </a:r>
          </a:p>
        </p:txBody>
      </p:sp>
    </p:spTree>
  </p:cSld>
  <p:clrMapOvr>
    <a:masterClrMapping/>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8CA9AD"/>
        </a:solidFill>
      </p:bgPr>
    </p:bg>
    <p:spTree>
      <p:nvGrpSpPr>
        <p:cNvPr id="1" name=""/>
        <p:cNvGrpSpPr/>
        <p:nvPr/>
      </p:nvGrpSpPr>
      <p:grpSpPr>
        <a:xfrm>
          <a:off x="0" y="0"/>
          <a:ext cx="0" cy="0"/>
          <a:chOff x="0" y="0"/>
          <a:chExt cx="0" cy="0"/>
        </a:xfrm>
      </p:grpSpPr>
      <p:sp>
        <p:nvSpPr>
          <p:cNvPr name="TextBox 2" id="2"/>
          <p:cNvSpPr txBox="true"/>
          <p:nvPr/>
        </p:nvSpPr>
        <p:spPr>
          <a:xfrm rot="0">
            <a:off x="1096648" y="2423888"/>
            <a:ext cx="16094705" cy="6224929"/>
          </a:xfrm>
          <a:prstGeom prst="rect">
            <a:avLst/>
          </a:prstGeom>
        </p:spPr>
        <p:txBody>
          <a:bodyPr anchor="t" rtlCol="false" tIns="0" lIns="0" bIns="0" rIns="0">
            <a:spAutoFit/>
          </a:bodyPr>
          <a:lstStyle/>
          <a:p>
            <a:pPr algn="just">
              <a:lnSpc>
                <a:spcPts val="7041"/>
              </a:lnSpc>
            </a:pPr>
            <a:r>
              <a:rPr lang="en-US" sz="6401">
                <a:solidFill>
                  <a:srgbClr val="FFFFFF"/>
                </a:solidFill>
                <a:latin typeface="DM Sans"/>
              </a:rPr>
              <a:t>Finding like-minded partners for entrepreneurship collaboration is crucial to ensuring the success and longevity of a business venture. Collaborations based on shared goals, values, and visions can drive innovation and facilitate smooth operational synergy. </a:t>
            </a:r>
            <a:r>
              <a:rPr lang="en-US" sz="6401">
                <a:solidFill>
                  <a:srgbClr val="FFFFFF"/>
                </a:solidFill>
                <a:latin typeface="DM Sans"/>
              </a:rPr>
              <a:t> </a:t>
            </a:r>
          </a:p>
        </p:txBody>
      </p:sp>
      <p:sp>
        <p:nvSpPr>
          <p:cNvPr name="Freeform 3" id="3"/>
          <p:cNvSpPr/>
          <p:nvPr/>
        </p:nvSpPr>
        <p:spPr>
          <a:xfrm flipH="false" flipV="false" rot="0">
            <a:off x="14185022" y="8799155"/>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1493393" y="-879677"/>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Tree>
  </p:cSld>
  <p:clrMapOvr>
    <a:masterClrMapping/>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902134" y="4394518"/>
            <a:ext cx="3029053" cy="1704013"/>
            <a:chOff x="0" y="0"/>
            <a:chExt cx="4038738" cy="2272017"/>
          </a:xfrm>
        </p:grpSpPr>
        <p:sp>
          <p:nvSpPr>
            <p:cNvPr name="Freeform 3" id="3"/>
            <p:cNvSpPr/>
            <p:nvPr/>
          </p:nvSpPr>
          <p:spPr>
            <a:xfrm flipH="false" flipV="false" rot="0">
              <a:off x="0" y="0"/>
              <a:ext cx="4038727" cy="2272030"/>
            </a:xfrm>
            <a:custGeom>
              <a:avLst/>
              <a:gdLst/>
              <a:ahLst/>
              <a:cxnLst/>
              <a:rect r="r" b="b" t="t" l="l"/>
              <a:pathLst>
                <a:path h="2272030" w="4038727">
                  <a:moveTo>
                    <a:pt x="0" y="2083943"/>
                  </a:moveTo>
                  <a:lnTo>
                    <a:pt x="0" y="188087"/>
                  </a:lnTo>
                  <a:cubicBezTo>
                    <a:pt x="0" y="84074"/>
                    <a:pt x="84074" y="0"/>
                    <a:pt x="188087" y="0"/>
                  </a:cubicBezTo>
                  <a:lnTo>
                    <a:pt x="3850640" y="0"/>
                  </a:lnTo>
                  <a:cubicBezTo>
                    <a:pt x="3954653" y="0"/>
                    <a:pt x="4038727" y="84074"/>
                    <a:pt x="4038727" y="188087"/>
                  </a:cubicBezTo>
                  <a:lnTo>
                    <a:pt x="4038727" y="2083435"/>
                  </a:lnTo>
                  <a:cubicBezTo>
                    <a:pt x="4038727" y="2187448"/>
                    <a:pt x="3954653" y="2271522"/>
                    <a:pt x="3850640" y="2271522"/>
                  </a:cubicBezTo>
                  <a:lnTo>
                    <a:pt x="188087" y="2271522"/>
                  </a:lnTo>
                  <a:cubicBezTo>
                    <a:pt x="84582" y="2272030"/>
                    <a:pt x="0" y="2187956"/>
                    <a:pt x="0" y="2083943"/>
                  </a:cubicBezTo>
                  <a:close/>
                </a:path>
              </a:pathLst>
            </a:custGeom>
            <a:blipFill>
              <a:blip r:embed="rId2"/>
              <a:stretch>
                <a:fillRect l="0" t="-40640" r="0" b="-40661"/>
              </a:stretch>
            </a:blipFill>
          </p:spPr>
        </p:sp>
      </p:grpSp>
      <p:grpSp>
        <p:nvGrpSpPr>
          <p:cNvPr name="Group 4" id="4"/>
          <p:cNvGrpSpPr/>
          <p:nvPr/>
        </p:nvGrpSpPr>
        <p:grpSpPr>
          <a:xfrm rot="0">
            <a:off x="9373811" y="4394518"/>
            <a:ext cx="3029053" cy="1704013"/>
            <a:chOff x="0" y="0"/>
            <a:chExt cx="4038738" cy="2272017"/>
          </a:xfrm>
        </p:grpSpPr>
        <p:sp>
          <p:nvSpPr>
            <p:cNvPr name="Freeform 5" id="5"/>
            <p:cNvSpPr/>
            <p:nvPr/>
          </p:nvSpPr>
          <p:spPr>
            <a:xfrm flipH="false" flipV="false" rot="0">
              <a:off x="0" y="0"/>
              <a:ext cx="4038727" cy="2272030"/>
            </a:xfrm>
            <a:custGeom>
              <a:avLst/>
              <a:gdLst/>
              <a:ahLst/>
              <a:cxnLst/>
              <a:rect r="r" b="b" t="t" l="l"/>
              <a:pathLst>
                <a:path h="2272030" w="4038727">
                  <a:moveTo>
                    <a:pt x="0" y="2083943"/>
                  </a:moveTo>
                  <a:lnTo>
                    <a:pt x="0" y="188087"/>
                  </a:lnTo>
                  <a:cubicBezTo>
                    <a:pt x="0" y="84074"/>
                    <a:pt x="84074" y="0"/>
                    <a:pt x="188087" y="0"/>
                  </a:cubicBezTo>
                  <a:lnTo>
                    <a:pt x="3850640" y="0"/>
                  </a:lnTo>
                  <a:cubicBezTo>
                    <a:pt x="3954653" y="0"/>
                    <a:pt x="4038727" y="84074"/>
                    <a:pt x="4038727" y="188087"/>
                  </a:cubicBezTo>
                  <a:lnTo>
                    <a:pt x="4038727" y="2083435"/>
                  </a:lnTo>
                  <a:cubicBezTo>
                    <a:pt x="4038727" y="2187448"/>
                    <a:pt x="3954653" y="2271522"/>
                    <a:pt x="3850640" y="2271522"/>
                  </a:cubicBezTo>
                  <a:lnTo>
                    <a:pt x="188087" y="2271522"/>
                  </a:lnTo>
                  <a:cubicBezTo>
                    <a:pt x="84582" y="2272030"/>
                    <a:pt x="0" y="2187956"/>
                    <a:pt x="0" y="2083943"/>
                  </a:cubicBezTo>
                  <a:close/>
                </a:path>
              </a:pathLst>
            </a:custGeom>
            <a:blipFill>
              <a:blip r:embed="rId3"/>
              <a:stretch>
                <a:fillRect l="0" t="-27087" r="0" b="-27109"/>
              </a:stretch>
            </a:blipFill>
          </p:spPr>
        </p:sp>
      </p:grpSp>
      <p:sp>
        <p:nvSpPr>
          <p:cNvPr name="TextBox 6" id="6"/>
          <p:cNvSpPr txBox="true"/>
          <p:nvPr/>
        </p:nvSpPr>
        <p:spPr>
          <a:xfrm rot="0">
            <a:off x="4238783" y="4311174"/>
            <a:ext cx="4112227" cy="424973"/>
          </a:xfrm>
          <a:prstGeom prst="rect">
            <a:avLst/>
          </a:prstGeom>
        </p:spPr>
        <p:txBody>
          <a:bodyPr anchor="t" rtlCol="false" tIns="0" lIns="0" bIns="0" rIns="0">
            <a:spAutoFit/>
          </a:bodyPr>
          <a:lstStyle/>
          <a:p>
            <a:pPr algn="l">
              <a:lnSpc>
                <a:spcPts val="3220"/>
              </a:lnSpc>
            </a:pPr>
            <a:r>
              <a:rPr lang="en-US" sz="2300" spc="-46">
                <a:solidFill>
                  <a:srgbClr val="8CA9AD"/>
                </a:solidFill>
                <a:latin typeface="DM Sans Bold"/>
              </a:rPr>
              <a:t>Understand you own business</a:t>
            </a:r>
          </a:p>
        </p:txBody>
      </p:sp>
      <p:sp>
        <p:nvSpPr>
          <p:cNvPr name="TextBox 7" id="7"/>
          <p:cNvSpPr txBox="true"/>
          <p:nvPr/>
        </p:nvSpPr>
        <p:spPr>
          <a:xfrm rot="0">
            <a:off x="4238783" y="4748054"/>
            <a:ext cx="4112227" cy="1108710"/>
          </a:xfrm>
          <a:prstGeom prst="rect">
            <a:avLst/>
          </a:prstGeom>
        </p:spPr>
        <p:txBody>
          <a:bodyPr anchor="t" rtlCol="false" tIns="0" lIns="0" bIns="0" rIns="0">
            <a:spAutoFit/>
          </a:bodyPr>
          <a:lstStyle/>
          <a:p>
            <a:pPr algn="l">
              <a:lnSpc>
                <a:spcPts val="2940"/>
              </a:lnSpc>
            </a:pPr>
            <a:r>
              <a:rPr lang="en-US" sz="2100">
                <a:solidFill>
                  <a:srgbClr val="737373"/>
                </a:solidFill>
                <a:latin typeface="DM Sans"/>
              </a:rPr>
              <a:t>What is your core business? Which Sustainable Development Goals do you work towards?</a:t>
            </a:r>
          </a:p>
        </p:txBody>
      </p:sp>
      <p:sp>
        <p:nvSpPr>
          <p:cNvPr name="TextBox 8" id="8"/>
          <p:cNvSpPr txBox="true"/>
          <p:nvPr/>
        </p:nvSpPr>
        <p:spPr>
          <a:xfrm rot="0">
            <a:off x="4238783" y="1564519"/>
            <a:ext cx="11470769" cy="879653"/>
          </a:xfrm>
          <a:prstGeom prst="rect">
            <a:avLst/>
          </a:prstGeom>
        </p:spPr>
        <p:txBody>
          <a:bodyPr anchor="t" rtlCol="false" tIns="0" lIns="0" bIns="0" rIns="0">
            <a:spAutoFit/>
          </a:bodyPr>
          <a:lstStyle/>
          <a:p>
            <a:pPr algn="ctr">
              <a:lnSpc>
                <a:spcPts val="6894"/>
              </a:lnSpc>
            </a:pPr>
            <a:r>
              <a:rPr lang="en-US" sz="6267" spc="-313">
                <a:solidFill>
                  <a:srgbClr val="737373"/>
                </a:solidFill>
                <a:latin typeface="DM Sans Bold"/>
              </a:rPr>
              <a:t>LIKE-MINDED PARTNERS</a:t>
            </a:r>
          </a:p>
        </p:txBody>
      </p:sp>
      <p:sp>
        <p:nvSpPr>
          <p:cNvPr name="TextBox 9" id="9"/>
          <p:cNvSpPr txBox="true"/>
          <p:nvPr/>
        </p:nvSpPr>
        <p:spPr>
          <a:xfrm rot="0">
            <a:off x="12708004" y="4311174"/>
            <a:ext cx="3581012" cy="424973"/>
          </a:xfrm>
          <a:prstGeom prst="rect">
            <a:avLst/>
          </a:prstGeom>
        </p:spPr>
        <p:txBody>
          <a:bodyPr anchor="t" rtlCol="false" tIns="0" lIns="0" bIns="0" rIns="0">
            <a:spAutoFit/>
          </a:bodyPr>
          <a:lstStyle/>
          <a:p>
            <a:pPr algn="l">
              <a:lnSpc>
                <a:spcPts val="3220"/>
              </a:lnSpc>
            </a:pPr>
            <a:r>
              <a:rPr lang="en-US" sz="2300" spc="-46">
                <a:solidFill>
                  <a:srgbClr val="8CA9AD"/>
                </a:solidFill>
                <a:latin typeface="DM Sans Bold"/>
              </a:rPr>
              <a:t>Understand the context</a:t>
            </a:r>
          </a:p>
        </p:txBody>
      </p:sp>
      <p:sp>
        <p:nvSpPr>
          <p:cNvPr name="TextBox 10" id="10"/>
          <p:cNvSpPr txBox="true"/>
          <p:nvPr/>
        </p:nvSpPr>
        <p:spPr>
          <a:xfrm rot="0">
            <a:off x="12708004" y="4748054"/>
            <a:ext cx="3581012" cy="1480185"/>
          </a:xfrm>
          <a:prstGeom prst="rect">
            <a:avLst/>
          </a:prstGeom>
        </p:spPr>
        <p:txBody>
          <a:bodyPr anchor="t" rtlCol="false" tIns="0" lIns="0" bIns="0" rIns="0">
            <a:spAutoFit/>
          </a:bodyPr>
          <a:lstStyle/>
          <a:p>
            <a:pPr algn="l">
              <a:lnSpc>
                <a:spcPts val="2940"/>
              </a:lnSpc>
            </a:pPr>
            <a:r>
              <a:rPr lang="en-US" sz="2100">
                <a:solidFill>
                  <a:srgbClr val="737373"/>
                </a:solidFill>
                <a:latin typeface="DM Sans"/>
              </a:rPr>
              <a:t>Where does your business fit in the value chain? What does your eco system look like?</a:t>
            </a:r>
          </a:p>
        </p:txBody>
      </p:sp>
      <p:grpSp>
        <p:nvGrpSpPr>
          <p:cNvPr name="Group 11" id="11"/>
          <p:cNvGrpSpPr/>
          <p:nvPr/>
        </p:nvGrpSpPr>
        <p:grpSpPr>
          <a:xfrm rot="0">
            <a:off x="5419562" y="7388861"/>
            <a:ext cx="3029053" cy="1704013"/>
            <a:chOff x="0" y="0"/>
            <a:chExt cx="4038738" cy="2272017"/>
          </a:xfrm>
        </p:grpSpPr>
        <p:sp>
          <p:nvSpPr>
            <p:cNvPr name="Freeform 12" id="12"/>
            <p:cNvSpPr/>
            <p:nvPr/>
          </p:nvSpPr>
          <p:spPr>
            <a:xfrm flipH="false" flipV="false" rot="0">
              <a:off x="0" y="0"/>
              <a:ext cx="4038727" cy="2272030"/>
            </a:xfrm>
            <a:custGeom>
              <a:avLst/>
              <a:gdLst/>
              <a:ahLst/>
              <a:cxnLst/>
              <a:rect r="r" b="b" t="t" l="l"/>
              <a:pathLst>
                <a:path h="2272030" w="4038727">
                  <a:moveTo>
                    <a:pt x="0" y="2083943"/>
                  </a:moveTo>
                  <a:lnTo>
                    <a:pt x="0" y="188087"/>
                  </a:lnTo>
                  <a:cubicBezTo>
                    <a:pt x="0" y="84074"/>
                    <a:pt x="84074" y="0"/>
                    <a:pt x="188087" y="0"/>
                  </a:cubicBezTo>
                  <a:lnTo>
                    <a:pt x="3850640" y="0"/>
                  </a:lnTo>
                  <a:cubicBezTo>
                    <a:pt x="3954653" y="0"/>
                    <a:pt x="4038727" y="84074"/>
                    <a:pt x="4038727" y="188087"/>
                  </a:cubicBezTo>
                  <a:lnTo>
                    <a:pt x="4038727" y="2083435"/>
                  </a:lnTo>
                  <a:cubicBezTo>
                    <a:pt x="4038727" y="2187448"/>
                    <a:pt x="3954653" y="2271522"/>
                    <a:pt x="3850640" y="2271522"/>
                  </a:cubicBezTo>
                  <a:lnTo>
                    <a:pt x="188087" y="2271522"/>
                  </a:lnTo>
                  <a:cubicBezTo>
                    <a:pt x="84582" y="2272030"/>
                    <a:pt x="0" y="2187956"/>
                    <a:pt x="0" y="2083943"/>
                  </a:cubicBezTo>
                  <a:close/>
                </a:path>
              </a:pathLst>
            </a:custGeom>
            <a:blipFill>
              <a:blip r:embed="rId4"/>
              <a:stretch>
                <a:fillRect l="0" t="-9255" r="0" b="-9277"/>
              </a:stretch>
            </a:blipFill>
          </p:spPr>
        </p:sp>
      </p:grpSp>
      <p:sp>
        <p:nvSpPr>
          <p:cNvPr name="TextBox 13" id="13"/>
          <p:cNvSpPr txBox="true"/>
          <p:nvPr/>
        </p:nvSpPr>
        <p:spPr>
          <a:xfrm rot="0">
            <a:off x="8756210" y="7305517"/>
            <a:ext cx="4112227" cy="424973"/>
          </a:xfrm>
          <a:prstGeom prst="rect">
            <a:avLst/>
          </a:prstGeom>
        </p:spPr>
        <p:txBody>
          <a:bodyPr anchor="t" rtlCol="false" tIns="0" lIns="0" bIns="0" rIns="0">
            <a:spAutoFit/>
          </a:bodyPr>
          <a:lstStyle/>
          <a:p>
            <a:pPr algn="l">
              <a:lnSpc>
                <a:spcPts val="3220"/>
              </a:lnSpc>
            </a:pPr>
            <a:r>
              <a:rPr lang="en-US" sz="2300" spc="-46">
                <a:solidFill>
                  <a:srgbClr val="8CA9AD"/>
                </a:solidFill>
                <a:latin typeface="DM Sans Bold"/>
              </a:rPr>
              <a:t>Map potential partners</a:t>
            </a:r>
          </a:p>
        </p:txBody>
      </p:sp>
      <p:sp>
        <p:nvSpPr>
          <p:cNvPr name="TextBox 14" id="14"/>
          <p:cNvSpPr txBox="true"/>
          <p:nvPr/>
        </p:nvSpPr>
        <p:spPr>
          <a:xfrm rot="0">
            <a:off x="8756210" y="7742397"/>
            <a:ext cx="4112227" cy="1480185"/>
          </a:xfrm>
          <a:prstGeom prst="rect">
            <a:avLst/>
          </a:prstGeom>
        </p:spPr>
        <p:txBody>
          <a:bodyPr anchor="t" rtlCol="false" tIns="0" lIns="0" bIns="0" rIns="0">
            <a:spAutoFit/>
          </a:bodyPr>
          <a:lstStyle/>
          <a:p>
            <a:pPr algn="l">
              <a:lnSpc>
                <a:spcPts val="2940"/>
              </a:lnSpc>
            </a:pPr>
            <a:r>
              <a:rPr lang="en-US" sz="2100">
                <a:solidFill>
                  <a:srgbClr val="737373"/>
                </a:solidFill>
                <a:latin typeface="DM Sans"/>
              </a:rPr>
              <a:t>Mapping is not only about you finding someone, but making it easy for someone to find you. Be visible.</a:t>
            </a:r>
          </a:p>
        </p:txBody>
      </p:sp>
      <p:sp>
        <p:nvSpPr>
          <p:cNvPr name="Freeform 15" id="15"/>
          <p:cNvSpPr/>
          <p:nvPr/>
        </p:nvSpPr>
        <p:spPr>
          <a:xfrm flipH="false" flipV="false" rot="0">
            <a:off x="1316584" y="-307757"/>
            <a:ext cx="4102978" cy="2245448"/>
          </a:xfrm>
          <a:custGeom>
            <a:avLst/>
            <a:gdLst/>
            <a:ahLst/>
            <a:cxnLst/>
            <a:rect r="r" b="b" t="t" l="l"/>
            <a:pathLst>
              <a:path h="2245448" w="4102978">
                <a:moveTo>
                  <a:pt x="0" y="0"/>
                </a:moveTo>
                <a:lnTo>
                  <a:pt x="4102978" y="0"/>
                </a:lnTo>
                <a:lnTo>
                  <a:pt x="4102978" y="2245449"/>
                </a:lnTo>
                <a:lnTo>
                  <a:pt x="0" y="224544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1430214" y="4606765"/>
            <a:ext cx="5364127" cy="438418"/>
          </a:xfrm>
          <a:prstGeom prst="rect">
            <a:avLst/>
          </a:prstGeom>
        </p:spPr>
        <p:txBody>
          <a:bodyPr anchor="t" rtlCol="false" tIns="0" lIns="0" bIns="0" rIns="0">
            <a:spAutoFit/>
          </a:bodyPr>
          <a:lstStyle/>
          <a:p>
            <a:pPr algn="l">
              <a:lnSpc>
                <a:spcPts val="3660"/>
              </a:lnSpc>
            </a:pPr>
            <a:r>
              <a:rPr lang="en-US" sz="2614" spc="-52">
                <a:solidFill>
                  <a:srgbClr val="8CA9AD"/>
                </a:solidFill>
                <a:latin typeface="DM Sans Bold"/>
              </a:rPr>
              <a:t>Define Your Core Values and Goals</a:t>
            </a:r>
          </a:p>
        </p:txBody>
      </p:sp>
      <p:sp>
        <p:nvSpPr>
          <p:cNvPr name="TextBox 3" id="3"/>
          <p:cNvSpPr txBox="true"/>
          <p:nvPr/>
        </p:nvSpPr>
        <p:spPr>
          <a:xfrm rot="0">
            <a:off x="1430214" y="5416173"/>
            <a:ext cx="5170150" cy="3339793"/>
          </a:xfrm>
          <a:prstGeom prst="rect">
            <a:avLst/>
          </a:prstGeom>
        </p:spPr>
        <p:txBody>
          <a:bodyPr anchor="t" rtlCol="false" tIns="0" lIns="0" bIns="0" rIns="0">
            <a:spAutoFit/>
          </a:bodyPr>
          <a:lstStyle/>
          <a:p>
            <a:pPr algn="l">
              <a:lnSpc>
                <a:spcPts val="3341"/>
              </a:lnSpc>
            </a:pPr>
            <a:r>
              <a:rPr lang="en-US" sz="2387">
                <a:solidFill>
                  <a:srgbClr val="737373"/>
                </a:solidFill>
                <a:latin typeface="DM Sans"/>
              </a:rPr>
              <a:t>Before you start looking for partners, clearly define your own business's core values, mission, and long-term goals. This clarity will help you identify potential partners who share similar objectives and business philosophies, making it easier to align on critical issues.</a:t>
            </a:r>
          </a:p>
        </p:txBody>
      </p:sp>
      <p:sp>
        <p:nvSpPr>
          <p:cNvPr name="TextBox 4" id="4"/>
          <p:cNvSpPr txBox="true"/>
          <p:nvPr/>
        </p:nvSpPr>
        <p:spPr>
          <a:xfrm rot="0">
            <a:off x="2223204" y="1095375"/>
            <a:ext cx="13841592" cy="2613203"/>
          </a:xfrm>
          <a:prstGeom prst="rect">
            <a:avLst/>
          </a:prstGeom>
        </p:spPr>
        <p:txBody>
          <a:bodyPr anchor="t" rtlCol="false" tIns="0" lIns="0" bIns="0" rIns="0">
            <a:spAutoFit/>
          </a:bodyPr>
          <a:lstStyle/>
          <a:p>
            <a:pPr algn="ctr">
              <a:lnSpc>
                <a:spcPts val="6894"/>
              </a:lnSpc>
            </a:pPr>
            <a:r>
              <a:rPr lang="en-US" sz="6267" spc="-313">
                <a:solidFill>
                  <a:srgbClr val="737373"/>
                </a:solidFill>
                <a:latin typeface="DM Sans Bold"/>
              </a:rPr>
              <a:t>S</a:t>
            </a:r>
            <a:r>
              <a:rPr lang="en-US" sz="6267" spc="-313">
                <a:solidFill>
                  <a:srgbClr val="737373"/>
                </a:solidFill>
                <a:latin typeface="DM Sans Bold"/>
              </a:rPr>
              <a:t>TRATEGIES FOR FINDING LIKE-MINDED PARTNERS IN THE ENTREPRENEURIAL LANDSCAPE</a:t>
            </a:r>
          </a:p>
        </p:txBody>
      </p:sp>
      <p:sp>
        <p:nvSpPr>
          <p:cNvPr name="TextBox 5" id="5"/>
          <p:cNvSpPr txBox="true"/>
          <p:nvPr/>
        </p:nvSpPr>
        <p:spPr>
          <a:xfrm rot="0">
            <a:off x="9907679" y="4606765"/>
            <a:ext cx="5656623" cy="895618"/>
          </a:xfrm>
          <a:prstGeom prst="rect">
            <a:avLst/>
          </a:prstGeom>
        </p:spPr>
        <p:txBody>
          <a:bodyPr anchor="t" rtlCol="false" tIns="0" lIns="0" bIns="0" rIns="0">
            <a:spAutoFit/>
          </a:bodyPr>
          <a:lstStyle/>
          <a:p>
            <a:pPr algn="l">
              <a:lnSpc>
                <a:spcPts val="3660"/>
              </a:lnSpc>
            </a:pPr>
            <a:r>
              <a:rPr lang="en-US" sz="2614" spc="-52">
                <a:solidFill>
                  <a:srgbClr val="8CA9AD"/>
                </a:solidFill>
                <a:latin typeface="DM Sans Bold"/>
              </a:rPr>
              <a:t>Attend Industry Networking Events</a:t>
            </a:r>
          </a:p>
          <a:p>
            <a:pPr algn="l">
              <a:lnSpc>
                <a:spcPts val="3660"/>
              </a:lnSpc>
            </a:pPr>
          </a:p>
        </p:txBody>
      </p:sp>
      <p:sp>
        <p:nvSpPr>
          <p:cNvPr name="TextBox 6" id="6"/>
          <p:cNvSpPr txBox="true"/>
          <p:nvPr/>
        </p:nvSpPr>
        <p:spPr>
          <a:xfrm rot="0">
            <a:off x="9907679" y="5425698"/>
            <a:ext cx="5364127" cy="3665158"/>
          </a:xfrm>
          <a:prstGeom prst="rect">
            <a:avLst/>
          </a:prstGeom>
        </p:spPr>
        <p:txBody>
          <a:bodyPr anchor="t" rtlCol="false" tIns="0" lIns="0" bIns="0" rIns="0">
            <a:spAutoFit/>
          </a:bodyPr>
          <a:lstStyle/>
          <a:p>
            <a:pPr algn="l">
              <a:lnSpc>
                <a:spcPts val="3258"/>
              </a:lnSpc>
            </a:pPr>
            <a:r>
              <a:rPr lang="en-US" sz="2327">
                <a:solidFill>
                  <a:srgbClr val="737373"/>
                </a:solidFill>
                <a:latin typeface="DM Sans"/>
              </a:rPr>
              <a:t>Participate in industry conferences, seminars, and networking events. These gatherings are excellent opportunities to meet potential partners who are interested in similar business areas. Make sure to engage in discussions that reflect your business values and watch for responses that resonate with your goals.</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1430214" y="4344962"/>
            <a:ext cx="5364127" cy="438418"/>
          </a:xfrm>
          <a:prstGeom prst="rect">
            <a:avLst/>
          </a:prstGeom>
        </p:spPr>
        <p:txBody>
          <a:bodyPr anchor="t" rtlCol="false" tIns="0" lIns="0" bIns="0" rIns="0">
            <a:spAutoFit/>
          </a:bodyPr>
          <a:lstStyle/>
          <a:p>
            <a:pPr algn="just">
              <a:lnSpc>
                <a:spcPts val="3660"/>
              </a:lnSpc>
            </a:pPr>
            <a:r>
              <a:rPr lang="en-US" sz="2614" spc="-52">
                <a:solidFill>
                  <a:srgbClr val="8CA9AD"/>
                </a:solidFill>
                <a:latin typeface="DM Sans Bold"/>
              </a:rPr>
              <a:t>Leverage Online Platforms</a:t>
            </a:r>
          </a:p>
        </p:txBody>
      </p:sp>
      <p:sp>
        <p:nvSpPr>
          <p:cNvPr name="TextBox 3" id="3"/>
          <p:cNvSpPr txBox="true"/>
          <p:nvPr/>
        </p:nvSpPr>
        <p:spPr>
          <a:xfrm rot="0">
            <a:off x="1430214" y="4901899"/>
            <a:ext cx="5170150" cy="3758893"/>
          </a:xfrm>
          <a:prstGeom prst="rect">
            <a:avLst/>
          </a:prstGeom>
        </p:spPr>
        <p:txBody>
          <a:bodyPr anchor="t" rtlCol="false" tIns="0" lIns="0" bIns="0" rIns="0">
            <a:spAutoFit/>
          </a:bodyPr>
          <a:lstStyle/>
          <a:p>
            <a:pPr algn="l">
              <a:lnSpc>
                <a:spcPts val="3341"/>
              </a:lnSpc>
            </a:pPr>
            <a:r>
              <a:rPr lang="en-US" sz="2387">
                <a:solidFill>
                  <a:srgbClr val="737373"/>
                </a:solidFill>
                <a:latin typeface="DM Sans"/>
              </a:rPr>
              <a:t>Use professional networking sites like LinkedIn to connect with potential partners. Join relevant groups and participate in discussions. You can also use online platforms tailored to startups and entrepreneurs, such as AngelList, Crunchbase, or specific industry-focused forums.</a:t>
            </a:r>
          </a:p>
        </p:txBody>
      </p:sp>
      <p:sp>
        <p:nvSpPr>
          <p:cNvPr name="TextBox 4" id="4"/>
          <p:cNvSpPr txBox="true"/>
          <p:nvPr/>
        </p:nvSpPr>
        <p:spPr>
          <a:xfrm rot="0">
            <a:off x="1430214" y="1327437"/>
            <a:ext cx="13841592" cy="2613203"/>
          </a:xfrm>
          <a:prstGeom prst="rect">
            <a:avLst/>
          </a:prstGeom>
        </p:spPr>
        <p:txBody>
          <a:bodyPr anchor="t" rtlCol="false" tIns="0" lIns="0" bIns="0" rIns="0">
            <a:spAutoFit/>
          </a:bodyPr>
          <a:lstStyle/>
          <a:p>
            <a:pPr algn="ctr">
              <a:lnSpc>
                <a:spcPts val="6894"/>
              </a:lnSpc>
            </a:pPr>
            <a:r>
              <a:rPr lang="en-US" sz="6267" spc="-313">
                <a:solidFill>
                  <a:srgbClr val="737373"/>
                </a:solidFill>
                <a:latin typeface="DM Sans Bold"/>
              </a:rPr>
              <a:t>S</a:t>
            </a:r>
            <a:r>
              <a:rPr lang="en-US" sz="6267" spc="-313">
                <a:solidFill>
                  <a:srgbClr val="737373"/>
                </a:solidFill>
                <a:latin typeface="DM Sans Bold"/>
              </a:rPr>
              <a:t>TRATEGIES FOR FINDING LIKE-MINDED PARTNERS IN THE ENTREPRENEURIAL LANDSCAPE</a:t>
            </a:r>
          </a:p>
        </p:txBody>
      </p:sp>
      <p:sp>
        <p:nvSpPr>
          <p:cNvPr name="TextBox 5" id="5"/>
          <p:cNvSpPr txBox="true"/>
          <p:nvPr/>
        </p:nvSpPr>
        <p:spPr>
          <a:xfrm rot="0">
            <a:off x="9907679" y="4344962"/>
            <a:ext cx="5364127" cy="895618"/>
          </a:xfrm>
          <a:prstGeom prst="rect">
            <a:avLst/>
          </a:prstGeom>
        </p:spPr>
        <p:txBody>
          <a:bodyPr anchor="t" rtlCol="false" tIns="0" lIns="0" bIns="0" rIns="0">
            <a:spAutoFit/>
          </a:bodyPr>
          <a:lstStyle/>
          <a:p>
            <a:pPr algn="just">
              <a:lnSpc>
                <a:spcPts val="3660"/>
              </a:lnSpc>
            </a:pPr>
            <a:r>
              <a:rPr lang="en-US" sz="2614" spc="-52">
                <a:solidFill>
                  <a:srgbClr val="8CA9AD"/>
                </a:solidFill>
                <a:latin typeface="DM Sans Bold"/>
              </a:rPr>
              <a:t>Utilize Incubators and Accelerators</a:t>
            </a:r>
          </a:p>
        </p:txBody>
      </p:sp>
      <p:sp>
        <p:nvSpPr>
          <p:cNvPr name="TextBox 6" id="6"/>
          <p:cNvSpPr txBox="true"/>
          <p:nvPr/>
        </p:nvSpPr>
        <p:spPr>
          <a:xfrm rot="0">
            <a:off x="9907679" y="5360672"/>
            <a:ext cx="5364127" cy="3665158"/>
          </a:xfrm>
          <a:prstGeom prst="rect">
            <a:avLst/>
          </a:prstGeom>
        </p:spPr>
        <p:txBody>
          <a:bodyPr anchor="t" rtlCol="false" tIns="0" lIns="0" bIns="0" rIns="0">
            <a:spAutoFit/>
          </a:bodyPr>
          <a:lstStyle/>
          <a:p>
            <a:pPr algn="l">
              <a:lnSpc>
                <a:spcPts val="3258"/>
              </a:lnSpc>
            </a:pPr>
            <a:r>
              <a:rPr lang="en-US" sz="2327">
                <a:solidFill>
                  <a:srgbClr val="737373"/>
                </a:solidFill>
                <a:latin typeface="DM Sans"/>
              </a:rPr>
              <a:t>Incubators and accelerators are designed to support startups through early-stage challenges. Joining these programs can connect you with other entrepreneurs who are also seeking to innovate and grow. These environments foster collaboration and can be a great place to find like-minded individuals.</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1430214" y="4344962"/>
            <a:ext cx="5364127" cy="438418"/>
          </a:xfrm>
          <a:prstGeom prst="rect">
            <a:avLst/>
          </a:prstGeom>
        </p:spPr>
        <p:txBody>
          <a:bodyPr anchor="t" rtlCol="false" tIns="0" lIns="0" bIns="0" rIns="0">
            <a:spAutoFit/>
          </a:bodyPr>
          <a:lstStyle/>
          <a:p>
            <a:pPr algn="just">
              <a:lnSpc>
                <a:spcPts val="3660"/>
              </a:lnSpc>
            </a:pPr>
            <a:r>
              <a:rPr lang="en-US" sz="2614" spc="-52">
                <a:solidFill>
                  <a:srgbClr val="8CA9AD"/>
                </a:solidFill>
                <a:latin typeface="DM Sans Bold"/>
              </a:rPr>
              <a:t>Explore Co-Working Spaces</a:t>
            </a:r>
          </a:p>
        </p:txBody>
      </p:sp>
      <p:sp>
        <p:nvSpPr>
          <p:cNvPr name="TextBox 3" id="3"/>
          <p:cNvSpPr txBox="true"/>
          <p:nvPr/>
        </p:nvSpPr>
        <p:spPr>
          <a:xfrm rot="0">
            <a:off x="1430214" y="4901899"/>
            <a:ext cx="5170150" cy="3758893"/>
          </a:xfrm>
          <a:prstGeom prst="rect">
            <a:avLst/>
          </a:prstGeom>
        </p:spPr>
        <p:txBody>
          <a:bodyPr anchor="t" rtlCol="false" tIns="0" lIns="0" bIns="0" rIns="0">
            <a:spAutoFit/>
          </a:bodyPr>
          <a:lstStyle/>
          <a:p>
            <a:pPr algn="l">
              <a:lnSpc>
                <a:spcPts val="3341"/>
              </a:lnSpc>
            </a:pPr>
            <a:r>
              <a:rPr lang="en-US" sz="2387">
                <a:solidFill>
                  <a:srgbClr val="737373"/>
                </a:solidFill>
                <a:latin typeface="DM Sans"/>
              </a:rPr>
              <a:t>Co-working spaces are not just places to work; they are hubs of collaboration and networking. These spaces often host events and casual meet-ups, providing a relaxed atmosphere to connect with potential partners who share a similar work ethic and business vision.</a:t>
            </a:r>
          </a:p>
        </p:txBody>
      </p:sp>
      <p:sp>
        <p:nvSpPr>
          <p:cNvPr name="TextBox 4" id="4"/>
          <p:cNvSpPr txBox="true"/>
          <p:nvPr/>
        </p:nvSpPr>
        <p:spPr>
          <a:xfrm rot="0">
            <a:off x="1430214" y="1327437"/>
            <a:ext cx="13841592" cy="2613203"/>
          </a:xfrm>
          <a:prstGeom prst="rect">
            <a:avLst/>
          </a:prstGeom>
        </p:spPr>
        <p:txBody>
          <a:bodyPr anchor="t" rtlCol="false" tIns="0" lIns="0" bIns="0" rIns="0">
            <a:spAutoFit/>
          </a:bodyPr>
          <a:lstStyle/>
          <a:p>
            <a:pPr algn="ctr">
              <a:lnSpc>
                <a:spcPts val="6894"/>
              </a:lnSpc>
            </a:pPr>
            <a:r>
              <a:rPr lang="en-US" sz="6267" spc="-313">
                <a:solidFill>
                  <a:srgbClr val="737373"/>
                </a:solidFill>
                <a:latin typeface="DM Sans Bold"/>
              </a:rPr>
              <a:t>S</a:t>
            </a:r>
            <a:r>
              <a:rPr lang="en-US" sz="6267" spc="-313">
                <a:solidFill>
                  <a:srgbClr val="737373"/>
                </a:solidFill>
                <a:latin typeface="DM Sans Bold"/>
              </a:rPr>
              <a:t>TRATEGIES FOR FINDING LIKE-MINDED PARTNERS IN THE ENTREPRENEURIAL LANDSCAPE</a:t>
            </a:r>
          </a:p>
        </p:txBody>
      </p:sp>
      <p:sp>
        <p:nvSpPr>
          <p:cNvPr name="TextBox 5" id="5"/>
          <p:cNvSpPr txBox="true"/>
          <p:nvPr/>
        </p:nvSpPr>
        <p:spPr>
          <a:xfrm rot="0">
            <a:off x="9907679" y="4344962"/>
            <a:ext cx="5364127" cy="438418"/>
          </a:xfrm>
          <a:prstGeom prst="rect">
            <a:avLst/>
          </a:prstGeom>
        </p:spPr>
        <p:txBody>
          <a:bodyPr anchor="t" rtlCol="false" tIns="0" lIns="0" bIns="0" rIns="0">
            <a:spAutoFit/>
          </a:bodyPr>
          <a:lstStyle/>
          <a:p>
            <a:pPr algn="just">
              <a:lnSpc>
                <a:spcPts val="3660"/>
              </a:lnSpc>
            </a:pPr>
            <a:r>
              <a:rPr lang="en-US" sz="2614" spc="-52">
                <a:solidFill>
                  <a:srgbClr val="8CA9AD"/>
                </a:solidFill>
                <a:latin typeface="DM Sans Bold"/>
              </a:rPr>
              <a:t>Seek Recommendations</a:t>
            </a:r>
          </a:p>
        </p:txBody>
      </p:sp>
      <p:sp>
        <p:nvSpPr>
          <p:cNvPr name="TextBox 6" id="6"/>
          <p:cNvSpPr txBox="true"/>
          <p:nvPr/>
        </p:nvSpPr>
        <p:spPr>
          <a:xfrm rot="0">
            <a:off x="9907679" y="4995634"/>
            <a:ext cx="5364127" cy="3255583"/>
          </a:xfrm>
          <a:prstGeom prst="rect">
            <a:avLst/>
          </a:prstGeom>
        </p:spPr>
        <p:txBody>
          <a:bodyPr anchor="t" rtlCol="false" tIns="0" lIns="0" bIns="0" rIns="0">
            <a:spAutoFit/>
          </a:bodyPr>
          <a:lstStyle/>
          <a:p>
            <a:pPr algn="l">
              <a:lnSpc>
                <a:spcPts val="3258"/>
              </a:lnSpc>
            </a:pPr>
            <a:r>
              <a:rPr lang="en-US" sz="2327">
                <a:solidFill>
                  <a:srgbClr val="737373"/>
                </a:solidFill>
                <a:latin typeface="DM Sans"/>
              </a:rPr>
              <a:t>Ask for referrals from your network, including friends, family, and business contacts. People who know your business style and goals can often connect you with like-minded entrepreneurs. Personal introductions can also lead to more reliable and meaningful partnerships.</a:t>
            </a:r>
          </a:p>
        </p:txBody>
      </p:sp>
    </p:spTree>
  </p:cSld>
  <p:clrMapOvr>
    <a:masterClrMapping/>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8CA9AD"/>
        </a:solidFill>
      </p:bgPr>
    </p:bg>
    <p:spTree>
      <p:nvGrpSpPr>
        <p:cNvPr id="1" name=""/>
        <p:cNvGrpSpPr/>
        <p:nvPr/>
      </p:nvGrpSpPr>
      <p:grpSpPr>
        <a:xfrm>
          <a:off x="0" y="0"/>
          <a:ext cx="0" cy="0"/>
          <a:chOff x="0" y="0"/>
          <a:chExt cx="0" cy="0"/>
        </a:xfrm>
      </p:grpSpPr>
      <p:sp>
        <p:nvSpPr>
          <p:cNvPr name="TextBox 2" id="2"/>
          <p:cNvSpPr txBox="true"/>
          <p:nvPr/>
        </p:nvSpPr>
        <p:spPr>
          <a:xfrm rot="0">
            <a:off x="1096648" y="2423888"/>
            <a:ext cx="16094705" cy="5544608"/>
          </a:xfrm>
          <a:prstGeom prst="rect">
            <a:avLst/>
          </a:prstGeom>
        </p:spPr>
        <p:txBody>
          <a:bodyPr anchor="t" rtlCol="false" tIns="0" lIns="0" bIns="0" rIns="0">
            <a:spAutoFit/>
          </a:bodyPr>
          <a:lstStyle/>
          <a:p>
            <a:pPr algn="just">
              <a:lnSpc>
                <a:spcPts val="7034"/>
              </a:lnSpc>
            </a:pPr>
            <a:r>
              <a:rPr lang="en-US" sz="6401">
                <a:solidFill>
                  <a:srgbClr val="FFFFFF"/>
                </a:solidFill>
                <a:latin typeface="DM Sans"/>
              </a:rPr>
              <a:t>THE SUSTAINABLE DEVELOPMENT GOALS </a:t>
            </a:r>
          </a:p>
          <a:p>
            <a:pPr algn="just">
              <a:lnSpc>
                <a:spcPts val="4621"/>
              </a:lnSpc>
            </a:pPr>
            <a:r>
              <a:rPr lang="en-US" sz="4201">
                <a:solidFill>
                  <a:srgbClr val="FFFFFF"/>
                </a:solidFill>
                <a:latin typeface="DM Sans"/>
              </a:rPr>
              <a:t>The Sustainable Development Goals (SDGs) are a collection of 17 global goals set by the United Nations General Assembly in 2015, intended to be achieved by the year 2030. These goals are designed to address the world's most significant challenges, including poverty, inequality, climate change, environmental degradation, peace, and justice. Entrepreneurs play a crucial role in achieving these goals by innovating and creating businesses that can drive social, economic, and environmental changes.</a:t>
            </a:r>
          </a:p>
        </p:txBody>
      </p:sp>
      <p:sp>
        <p:nvSpPr>
          <p:cNvPr name="Freeform 3" id="3"/>
          <p:cNvSpPr/>
          <p:nvPr/>
        </p:nvSpPr>
        <p:spPr>
          <a:xfrm flipH="false" flipV="false" rot="0">
            <a:off x="14185022" y="8799155"/>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1493393" y="-879677"/>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Tree>
  </p:cSld>
  <p:clrMapOvr>
    <a:masterClrMapping/>
  </p:clrMapOvr>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630315" y="1767484"/>
            <a:ext cx="15201055" cy="7646131"/>
            <a:chOff x="0" y="0"/>
            <a:chExt cx="20268073" cy="10194841"/>
          </a:xfrm>
        </p:grpSpPr>
        <p:sp>
          <p:nvSpPr>
            <p:cNvPr name="Freeform 3" id="3"/>
            <p:cNvSpPr/>
            <p:nvPr/>
          </p:nvSpPr>
          <p:spPr>
            <a:xfrm flipH="false" flipV="false" rot="0">
              <a:off x="0" y="0"/>
              <a:ext cx="20268057" cy="10194798"/>
            </a:xfrm>
            <a:custGeom>
              <a:avLst/>
              <a:gdLst/>
              <a:ahLst/>
              <a:cxnLst/>
              <a:rect r="r" b="b" t="t" l="l"/>
              <a:pathLst>
                <a:path h="10194798" w="20268057">
                  <a:moveTo>
                    <a:pt x="0" y="0"/>
                  </a:moveTo>
                  <a:lnTo>
                    <a:pt x="20268057" y="0"/>
                  </a:lnTo>
                  <a:lnTo>
                    <a:pt x="20268057" y="10194798"/>
                  </a:lnTo>
                  <a:lnTo>
                    <a:pt x="0" y="10194798"/>
                  </a:lnTo>
                  <a:lnTo>
                    <a:pt x="0" y="0"/>
                  </a:lnTo>
                  <a:close/>
                </a:path>
              </a:pathLst>
            </a:custGeom>
            <a:blipFill>
              <a:blip r:embed="rId2"/>
              <a:stretch>
                <a:fillRect l="-1388" t="0" r="-1388" b="0"/>
              </a:stretch>
            </a:blipFill>
          </p:spPr>
        </p:sp>
      </p:grpSp>
      <p:sp>
        <p:nvSpPr>
          <p:cNvPr name="TextBox 4" id="4"/>
          <p:cNvSpPr txBox="true"/>
          <p:nvPr/>
        </p:nvSpPr>
        <p:spPr>
          <a:xfrm rot="0">
            <a:off x="1630315" y="952500"/>
            <a:ext cx="9390757" cy="646431"/>
          </a:xfrm>
          <a:prstGeom prst="rect">
            <a:avLst/>
          </a:prstGeom>
        </p:spPr>
        <p:txBody>
          <a:bodyPr anchor="t" rtlCol="false" tIns="0" lIns="0" bIns="0" rIns="0">
            <a:spAutoFit/>
          </a:bodyPr>
          <a:lstStyle/>
          <a:p>
            <a:pPr algn="ctr">
              <a:lnSpc>
                <a:spcPts val="5319"/>
              </a:lnSpc>
              <a:spcBef>
                <a:spcPct val="0"/>
              </a:spcBef>
            </a:pPr>
            <a:r>
              <a:rPr lang="en-US" sz="3799" spc="-75">
                <a:solidFill>
                  <a:srgbClr val="8CA9AD"/>
                </a:solidFill>
                <a:latin typeface="DM Sans Bold"/>
              </a:rPr>
              <a:t>THE SUSTAINABLE DEVELOPMENT GOALS </a:t>
            </a:r>
          </a:p>
        </p:txBody>
      </p:sp>
      <p:sp>
        <p:nvSpPr>
          <p:cNvPr name="TextBox 5" id="5"/>
          <p:cNvSpPr txBox="true"/>
          <p:nvPr/>
        </p:nvSpPr>
        <p:spPr>
          <a:xfrm rot="0">
            <a:off x="277494" y="9502039"/>
            <a:ext cx="17733011" cy="549909"/>
          </a:xfrm>
          <a:prstGeom prst="rect">
            <a:avLst/>
          </a:prstGeom>
        </p:spPr>
        <p:txBody>
          <a:bodyPr anchor="t" rtlCol="false" tIns="0" lIns="0" bIns="0" rIns="0">
            <a:spAutoFit/>
          </a:bodyPr>
          <a:lstStyle/>
          <a:p>
            <a:pPr algn="ctr">
              <a:lnSpc>
                <a:spcPts val="2240"/>
              </a:lnSpc>
              <a:spcBef>
                <a:spcPct val="0"/>
              </a:spcBef>
            </a:pPr>
            <a:r>
              <a:rPr lang="en-US" sz="1600" spc="-32">
                <a:solidFill>
                  <a:srgbClr val="000000"/>
                </a:solidFill>
                <a:latin typeface="DM Sans"/>
              </a:rPr>
              <a:t>J</a:t>
            </a:r>
            <a:r>
              <a:rPr lang="en-US" sz="1600" spc="-32">
                <a:solidFill>
                  <a:srgbClr val="000000"/>
                </a:solidFill>
                <a:latin typeface="DM Sans"/>
              </a:rPr>
              <a:t>astrzębska, E. (2017). The responsible consumer as an answer to new sustainable development challenges. Ekonomia i Środowisko, 1(60), 198-206. Retrieved from https://www.researchgate.net/publication/325746533_THE_RESPONSIBLE_CONSUMER_AS_AN_ANSWER_TO_NEW_SUSTAINABLE_DEVELOPMENT_CHALLENGES</a:t>
            </a:r>
          </a:p>
        </p:txBody>
      </p:sp>
    </p:spTree>
  </p:cSld>
  <p:clrMapOvr>
    <a:masterClrMapping/>
  </p:clrMapOvr>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8322134" y="791089"/>
            <a:ext cx="8937166" cy="2429510"/>
            <a:chOff x="0" y="0"/>
            <a:chExt cx="11916221" cy="32393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1. No Poverty</a:t>
              </a:r>
            </a:p>
          </p:txBody>
        </p:sp>
        <p:sp>
          <p:nvSpPr>
            <p:cNvPr name="TextBox 4" id="4"/>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Entrepreneurs can innovate affordable solutions to increase access to essential services and create job opportunities, particularly in underserved communities, thereby helping to reduce poverty.</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243062" y="3832225"/>
            <a:ext cx="7112172" cy="4249422"/>
          </a:xfrm>
          <a:prstGeom prst="rect">
            <a:avLst/>
          </a:prstGeom>
        </p:spPr>
        <p:txBody>
          <a:bodyPr anchor="t" rtlCol="false" tIns="0" lIns="0" bIns="0" rIns="0">
            <a:spAutoFit/>
          </a:bodyPr>
          <a:lstStyle/>
          <a:p>
            <a:pPr algn="l">
              <a:lnSpc>
                <a:spcPts val="8360"/>
              </a:lnSpc>
            </a:pPr>
            <a:r>
              <a:rPr lang="en-US" sz="7600" spc="-380">
                <a:solidFill>
                  <a:srgbClr val="727171"/>
                </a:solidFill>
                <a:latin typeface="DM Sans Bold"/>
              </a:rPr>
              <a:t>THE SUSTAINABLE DEVELOPMENT GOALS</a:t>
            </a:r>
            <a:r>
              <a:rPr lang="en-US" sz="7600" spc="-380">
                <a:solidFill>
                  <a:srgbClr val="727171"/>
                </a:solidFill>
                <a:latin typeface="DM Sans Bold"/>
              </a:rPr>
              <a:t> </a:t>
            </a:r>
          </a:p>
        </p:txBody>
      </p:sp>
      <p:grpSp>
        <p:nvGrpSpPr>
          <p:cNvPr name="Group 7" id="7"/>
          <p:cNvGrpSpPr/>
          <p:nvPr/>
        </p:nvGrpSpPr>
        <p:grpSpPr>
          <a:xfrm rot="0">
            <a:off x="8322134" y="6828790"/>
            <a:ext cx="8937166" cy="2924810"/>
            <a:chOff x="0" y="0"/>
            <a:chExt cx="11916221" cy="38997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3. Good Health and Well-being</a:t>
              </a:r>
            </a:p>
          </p:txBody>
        </p:sp>
        <p:sp>
          <p:nvSpPr>
            <p:cNvPr name="TextBox 9" id="9"/>
            <p:cNvSpPr txBox="true"/>
            <p:nvPr/>
          </p:nvSpPr>
          <p:spPr>
            <a:xfrm rot="0">
              <a:off x="0" y="635423"/>
              <a:ext cx="11916221" cy="32643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Healthcare startups can develop new solutions to improve healthcare access and outcomes, especially in areas lacking infrastructure, through telemedicine, mobile health services, and affordable pharmaceuticals.</a:t>
              </a:r>
            </a:p>
          </p:txBody>
        </p:sp>
      </p:grpSp>
      <p:grpSp>
        <p:nvGrpSpPr>
          <p:cNvPr name="Group 10" id="10"/>
          <p:cNvGrpSpPr/>
          <p:nvPr/>
        </p:nvGrpSpPr>
        <p:grpSpPr>
          <a:xfrm rot="0">
            <a:off x="8322134" y="3928745"/>
            <a:ext cx="8937166" cy="2429510"/>
            <a:chOff x="0" y="0"/>
            <a:chExt cx="11916221" cy="3239347"/>
          </a:xfrm>
        </p:grpSpPr>
        <p:sp>
          <p:nvSpPr>
            <p:cNvPr name="TextBox 11" id="11"/>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2. Zero Hunger</a:t>
              </a:r>
            </a:p>
          </p:txBody>
        </p:sp>
        <p:sp>
          <p:nvSpPr>
            <p:cNvPr name="TextBox 12" id="12"/>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Agri-tech companies and innovative food businesses can improve food production efficiency and distribution, which can help combat hunger and ensure food security.</a:t>
              </a: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18288000" cy="10287000"/>
            <a:chOff x="0" y="0"/>
            <a:chExt cx="24384000" cy="13716000"/>
          </a:xfrm>
        </p:grpSpPr>
        <p:sp>
          <p:nvSpPr>
            <p:cNvPr name="Freeform 3" id="3"/>
            <p:cNvSpPr/>
            <p:nvPr/>
          </p:nvSpPr>
          <p:spPr>
            <a:xfrm flipH="true" flipV="true" rot="0">
              <a:off x="0" y="0"/>
              <a:ext cx="24384000" cy="13716000"/>
            </a:xfrm>
            <a:custGeom>
              <a:avLst/>
              <a:gdLst/>
              <a:ahLst/>
              <a:cxnLst/>
              <a:rect r="r" b="b" t="t" l="l"/>
              <a:pathLst>
                <a:path h="13716000" w="24384000">
                  <a:moveTo>
                    <a:pt x="24384000" y="13716000"/>
                  </a:moveTo>
                  <a:lnTo>
                    <a:pt x="0" y="13716000"/>
                  </a:lnTo>
                  <a:lnTo>
                    <a:pt x="0" y="0"/>
                  </a:lnTo>
                  <a:lnTo>
                    <a:pt x="24384000" y="0"/>
                  </a:lnTo>
                  <a:lnTo>
                    <a:pt x="24384000" y="13716000"/>
                  </a:lnTo>
                  <a:close/>
                </a:path>
              </a:pathLst>
            </a:custGeom>
            <a:blipFill>
              <a:blip r:embed="rId2"/>
              <a:stretch>
                <a:fillRect l="0" t="-38888" r="0" b="-38888"/>
              </a:stretch>
            </a:blipFill>
          </p:spPr>
        </p:sp>
      </p:grpSp>
      <p:sp>
        <p:nvSpPr>
          <p:cNvPr name="Freeform 4" id="4"/>
          <p:cNvSpPr/>
          <p:nvPr/>
        </p:nvSpPr>
        <p:spPr>
          <a:xfrm flipH="false" flipV="false" rot="0">
            <a:off x="3157090" y="4739647"/>
            <a:ext cx="2932415" cy="2403300"/>
          </a:xfrm>
          <a:custGeom>
            <a:avLst/>
            <a:gdLst/>
            <a:ahLst/>
            <a:cxnLst/>
            <a:rect r="r" b="b" t="t" l="l"/>
            <a:pathLst>
              <a:path h="2403300" w="2932415">
                <a:moveTo>
                  <a:pt x="0" y="0"/>
                </a:moveTo>
                <a:lnTo>
                  <a:pt x="2932415" y="0"/>
                </a:lnTo>
                <a:lnTo>
                  <a:pt x="2932415" y="2403301"/>
                </a:lnTo>
                <a:lnTo>
                  <a:pt x="0" y="240330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3157090" y="7200443"/>
            <a:ext cx="2932415" cy="899049"/>
          </a:xfrm>
          <a:custGeom>
            <a:avLst/>
            <a:gdLst/>
            <a:ahLst/>
            <a:cxnLst/>
            <a:rect r="r" b="b" t="t" l="l"/>
            <a:pathLst>
              <a:path h="899049" w="2932415">
                <a:moveTo>
                  <a:pt x="0" y="0"/>
                </a:moveTo>
                <a:lnTo>
                  <a:pt x="2932415" y="0"/>
                </a:lnTo>
                <a:lnTo>
                  <a:pt x="2932415" y="899050"/>
                </a:lnTo>
                <a:lnTo>
                  <a:pt x="0" y="89905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6" id="6"/>
          <p:cNvSpPr/>
          <p:nvPr/>
        </p:nvSpPr>
        <p:spPr>
          <a:xfrm flipH="false" flipV="false" rot="0">
            <a:off x="7967729" y="5586758"/>
            <a:ext cx="2932415" cy="2403300"/>
          </a:xfrm>
          <a:custGeom>
            <a:avLst/>
            <a:gdLst/>
            <a:ahLst/>
            <a:cxnLst/>
            <a:rect r="r" b="b" t="t" l="l"/>
            <a:pathLst>
              <a:path h="2403300" w="2932415">
                <a:moveTo>
                  <a:pt x="0" y="0"/>
                </a:moveTo>
                <a:lnTo>
                  <a:pt x="2932415" y="0"/>
                </a:lnTo>
                <a:lnTo>
                  <a:pt x="2932415" y="2403301"/>
                </a:lnTo>
                <a:lnTo>
                  <a:pt x="0" y="240330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7" id="7"/>
          <p:cNvSpPr/>
          <p:nvPr/>
        </p:nvSpPr>
        <p:spPr>
          <a:xfrm flipH="false" flipV="false" rot="0">
            <a:off x="7967729" y="8047554"/>
            <a:ext cx="2932415" cy="899049"/>
          </a:xfrm>
          <a:custGeom>
            <a:avLst/>
            <a:gdLst/>
            <a:ahLst/>
            <a:cxnLst/>
            <a:rect r="r" b="b" t="t" l="l"/>
            <a:pathLst>
              <a:path h="899049" w="2932415">
                <a:moveTo>
                  <a:pt x="0" y="0"/>
                </a:moveTo>
                <a:lnTo>
                  <a:pt x="2932415" y="0"/>
                </a:lnTo>
                <a:lnTo>
                  <a:pt x="2932415" y="899050"/>
                </a:lnTo>
                <a:lnTo>
                  <a:pt x="0" y="89905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8" id="8"/>
          <p:cNvSpPr/>
          <p:nvPr/>
        </p:nvSpPr>
        <p:spPr>
          <a:xfrm flipH="false" flipV="false" rot="0">
            <a:off x="11943309" y="4001378"/>
            <a:ext cx="2932415" cy="2403300"/>
          </a:xfrm>
          <a:custGeom>
            <a:avLst/>
            <a:gdLst/>
            <a:ahLst/>
            <a:cxnLst/>
            <a:rect r="r" b="b" t="t" l="l"/>
            <a:pathLst>
              <a:path h="2403300" w="2932415">
                <a:moveTo>
                  <a:pt x="0" y="0"/>
                </a:moveTo>
                <a:lnTo>
                  <a:pt x="2932415" y="0"/>
                </a:lnTo>
                <a:lnTo>
                  <a:pt x="2932415" y="2403301"/>
                </a:lnTo>
                <a:lnTo>
                  <a:pt x="0" y="240330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11943309" y="6462174"/>
            <a:ext cx="2932415" cy="899049"/>
          </a:xfrm>
          <a:custGeom>
            <a:avLst/>
            <a:gdLst/>
            <a:ahLst/>
            <a:cxnLst/>
            <a:rect r="r" b="b" t="t" l="l"/>
            <a:pathLst>
              <a:path h="899049" w="2932415">
                <a:moveTo>
                  <a:pt x="0" y="0"/>
                </a:moveTo>
                <a:lnTo>
                  <a:pt x="2932415" y="0"/>
                </a:lnTo>
                <a:lnTo>
                  <a:pt x="2932415" y="899050"/>
                </a:lnTo>
                <a:lnTo>
                  <a:pt x="0" y="89905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905291" y="793533"/>
            <a:ext cx="15850766" cy="1307719"/>
          </a:xfrm>
          <a:prstGeom prst="rect">
            <a:avLst/>
          </a:prstGeom>
        </p:spPr>
        <p:txBody>
          <a:bodyPr anchor="t" rtlCol="false" tIns="0" lIns="0" bIns="0" rIns="0">
            <a:spAutoFit/>
          </a:bodyPr>
          <a:lstStyle/>
          <a:p>
            <a:pPr algn="ctr">
              <a:lnSpc>
                <a:spcPts val="10762"/>
              </a:lnSpc>
            </a:pPr>
            <a:r>
              <a:rPr lang="en-US" sz="7800" spc="764">
                <a:solidFill>
                  <a:srgbClr val="8CA9AD"/>
                </a:solidFill>
                <a:latin typeface="DM Sans Bold"/>
              </a:rPr>
              <a:t>INTRODUCTION</a:t>
            </a:r>
          </a:p>
        </p:txBody>
      </p:sp>
      <p:sp>
        <p:nvSpPr>
          <p:cNvPr name="Freeform 11" id="11"/>
          <p:cNvSpPr/>
          <p:nvPr/>
        </p:nvSpPr>
        <p:spPr>
          <a:xfrm flipH="false" flipV="false" rot="-7467688">
            <a:off x="5776248" y="8156460"/>
            <a:ext cx="1964311" cy="1453590"/>
          </a:xfrm>
          <a:custGeom>
            <a:avLst/>
            <a:gdLst/>
            <a:ahLst/>
            <a:cxnLst/>
            <a:rect r="r" b="b" t="t" l="l"/>
            <a:pathLst>
              <a:path h="1453590" w="1964311">
                <a:moveTo>
                  <a:pt x="0" y="0"/>
                </a:moveTo>
                <a:lnTo>
                  <a:pt x="1964310" y="0"/>
                </a:lnTo>
                <a:lnTo>
                  <a:pt x="1964310" y="1453590"/>
                </a:lnTo>
                <a:lnTo>
                  <a:pt x="0" y="1453590"/>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TextBox 12" id="12"/>
          <p:cNvSpPr txBox="true"/>
          <p:nvPr/>
        </p:nvSpPr>
        <p:spPr>
          <a:xfrm rot="0">
            <a:off x="3345006" y="7445460"/>
            <a:ext cx="2556583" cy="361391"/>
          </a:xfrm>
          <a:prstGeom prst="rect">
            <a:avLst/>
          </a:prstGeom>
        </p:spPr>
        <p:txBody>
          <a:bodyPr anchor="t" rtlCol="false" tIns="0" lIns="0" bIns="0" rIns="0">
            <a:spAutoFit/>
          </a:bodyPr>
          <a:lstStyle/>
          <a:p>
            <a:pPr algn="ctr">
              <a:lnSpc>
                <a:spcPts val="2909"/>
              </a:lnSpc>
            </a:pPr>
            <a:r>
              <a:rPr lang="en-US" sz="2108" spc="206">
                <a:solidFill>
                  <a:srgbClr val="231F20"/>
                </a:solidFill>
                <a:latin typeface="DM Sans Bold"/>
              </a:rPr>
              <a:t>SYNERGY</a:t>
            </a:r>
          </a:p>
        </p:txBody>
      </p:sp>
      <p:sp>
        <p:nvSpPr>
          <p:cNvPr name="TextBox 13" id="13"/>
          <p:cNvSpPr txBox="true"/>
          <p:nvPr/>
        </p:nvSpPr>
        <p:spPr>
          <a:xfrm rot="0">
            <a:off x="3389394" y="4931901"/>
            <a:ext cx="2534389" cy="1980692"/>
          </a:xfrm>
          <a:prstGeom prst="rect">
            <a:avLst/>
          </a:prstGeom>
        </p:spPr>
        <p:txBody>
          <a:bodyPr anchor="t" rtlCol="false" tIns="0" lIns="0" bIns="0" rIns="0">
            <a:spAutoFit/>
          </a:bodyPr>
          <a:lstStyle/>
          <a:p>
            <a:pPr algn="ctr">
              <a:lnSpc>
                <a:spcPts val="3177"/>
              </a:lnSpc>
            </a:pPr>
            <a:r>
              <a:rPr lang="en-US" sz="2269">
                <a:solidFill>
                  <a:srgbClr val="100F0D"/>
                </a:solidFill>
                <a:latin typeface="DM Sans"/>
              </a:rPr>
              <a:t>Products of collaboration are beneficial for more actors than the ones involved.</a:t>
            </a:r>
          </a:p>
        </p:txBody>
      </p:sp>
      <p:sp>
        <p:nvSpPr>
          <p:cNvPr name="TextBox 14" id="14"/>
          <p:cNvSpPr txBox="true"/>
          <p:nvPr/>
        </p:nvSpPr>
        <p:spPr>
          <a:xfrm rot="0">
            <a:off x="8144548" y="8292571"/>
            <a:ext cx="2556583" cy="361391"/>
          </a:xfrm>
          <a:prstGeom prst="rect">
            <a:avLst/>
          </a:prstGeom>
        </p:spPr>
        <p:txBody>
          <a:bodyPr anchor="t" rtlCol="false" tIns="0" lIns="0" bIns="0" rIns="0">
            <a:spAutoFit/>
          </a:bodyPr>
          <a:lstStyle/>
          <a:p>
            <a:pPr algn="ctr">
              <a:lnSpc>
                <a:spcPts val="2909"/>
              </a:lnSpc>
            </a:pPr>
            <a:r>
              <a:rPr lang="en-US" sz="2108" spc="206">
                <a:solidFill>
                  <a:srgbClr val="231F20"/>
                </a:solidFill>
                <a:latin typeface="DM Sans Bold"/>
              </a:rPr>
              <a:t>SUSTAINABILITY</a:t>
            </a:r>
          </a:p>
        </p:txBody>
      </p:sp>
      <p:sp>
        <p:nvSpPr>
          <p:cNvPr name="TextBox 15" id="15"/>
          <p:cNvSpPr txBox="true"/>
          <p:nvPr/>
        </p:nvSpPr>
        <p:spPr>
          <a:xfrm rot="0">
            <a:off x="12131225" y="6680430"/>
            <a:ext cx="2556583" cy="361390"/>
          </a:xfrm>
          <a:prstGeom prst="rect">
            <a:avLst/>
          </a:prstGeom>
        </p:spPr>
        <p:txBody>
          <a:bodyPr anchor="t" rtlCol="false" tIns="0" lIns="0" bIns="0" rIns="0">
            <a:spAutoFit/>
          </a:bodyPr>
          <a:lstStyle/>
          <a:p>
            <a:pPr algn="ctr">
              <a:lnSpc>
                <a:spcPts val="2909"/>
              </a:lnSpc>
            </a:pPr>
            <a:r>
              <a:rPr lang="en-US" sz="2108" spc="206">
                <a:solidFill>
                  <a:srgbClr val="231F20"/>
                </a:solidFill>
                <a:latin typeface="DM Sans Bold"/>
              </a:rPr>
              <a:t>CHANGE</a:t>
            </a:r>
          </a:p>
        </p:txBody>
      </p:sp>
      <p:sp>
        <p:nvSpPr>
          <p:cNvPr name="TextBox 16" id="16"/>
          <p:cNvSpPr txBox="true"/>
          <p:nvPr/>
        </p:nvSpPr>
        <p:spPr>
          <a:xfrm rot="0">
            <a:off x="12153420" y="4534154"/>
            <a:ext cx="2534389" cy="1180592"/>
          </a:xfrm>
          <a:prstGeom prst="rect">
            <a:avLst/>
          </a:prstGeom>
        </p:spPr>
        <p:txBody>
          <a:bodyPr anchor="t" rtlCol="false" tIns="0" lIns="0" bIns="0" rIns="0">
            <a:spAutoFit/>
          </a:bodyPr>
          <a:lstStyle/>
          <a:p>
            <a:pPr algn="ctr">
              <a:lnSpc>
                <a:spcPts val="3177"/>
              </a:lnSpc>
            </a:pPr>
            <a:r>
              <a:rPr lang="en-US" sz="2269">
                <a:solidFill>
                  <a:srgbClr val="100F0D"/>
                </a:solidFill>
                <a:latin typeface="DM Sans"/>
              </a:rPr>
              <a:t>Collaboration leads to lasting change</a:t>
            </a:r>
          </a:p>
        </p:txBody>
      </p:sp>
      <p:sp>
        <p:nvSpPr>
          <p:cNvPr name="TextBox 17" id="17"/>
          <p:cNvSpPr txBox="true"/>
          <p:nvPr/>
        </p:nvSpPr>
        <p:spPr>
          <a:xfrm rot="0">
            <a:off x="1276757" y="2229957"/>
            <a:ext cx="15479301" cy="1921256"/>
          </a:xfrm>
          <a:prstGeom prst="rect">
            <a:avLst/>
          </a:prstGeom>
        </p:spPr>
        <p:txBody>
          <a:bodyPr anchor="t" rtlCol="false" tIns="0" lIns="0" bIns="0" rIns="0">
            <a:spAutoFit/>
          </a:bodyPr>
          <a:lstStyle/>
          <a:p>
            <a:pPr algn="just">
              <a:lnSpc>
                <a:spcPts val="3828"/>
              </a:lnSpc>
            </a:pPr>
            <a:r>
              <a:rPr lang="en-US" sz="2734">
                <a:solidFill>
                  <a:srgbClr val="100F0D"/>
                </a:solidFill>
                <a:latin typeface="DM Sans"/>
              </a:rPr>
              <a:t>Collaboration can be defined as “working jointly with others or together”. The key benefits of collaboration include obtaining synergy, where the product of collaboration is better than what each party could produce by themselves. Another key benefit is that solutions are more widely spread, and thus more sustainable.</a:t>
            </a:r>
          </a:p>
        </p:txBody>
      </p:sp>
      <p:sp>
        <p:nvSpPr>
          <p:cNvPr name="TextBox 18" id="18"/>
          <p:cNvSpPr txBox="true"/>
          <p:nvPr/>
        </p:nvSpPr>
        <p:spPr>
          <a:xfrm rot="0">
            <a:off x="8166742" y="5779012"/>
            <a:ext cx="2534389" cy="1980692"/>
          </a:xfrm>
          <a:prstGeom prst="rect">
            <a:avLst/>
          </a:prstGeom>
        </p:spPr>
        <p:txBody>
          <a:bodyPr anchor="t" rtlCol="false" tIns="0" lIns="0" bIns="0" rIns="0">
            <a:spAutoFit/>
          </a:bodyPr>
          <a:lstStyle/>
          <a:p>
            <a:pPr algn="ctr">
              <a:lnSpc>
                <a:spcPts val="3177"/>
              </a:lnSpc>
            </a:pPr>
            <a:r>
              <a:rPr lang="en-US" sz="2269">
                <a:solidFill>
                  <a:srgbClr val="100F0D"/>
                </a:solidFill>
                <a:latin typeface="DM Sans"/>
              </a:rPr>
              <a:t>Collaboration unlocks new perspectives, ideas and solutions</a:t>
            </a:r>
          </a:p>
        </p:txBody>
      </p:sp>
      <p:sp>
        <p:nvSpPr>
          <p:cNvPr name="Freeform 19" id="19"/>
          <p:cNvSpPr/>
          <p:nvPr/>
        </p:nvSpPr>
        <p:spPr>
          <a:xfrm flipH="false" flipV="false" rot="-10426358">
            <a:off x="11214333" y="7516139"/>
            <a:ext cx="1878173" cy="1389848"/>
          </a:xfrm>
          <a:custGeom>
            <a:avLst/>
            <a:gdLst/>
            <a:ahLst/>
            <a:cxnLst/>
            <a:rect r="r" b="b" t="t" l="l"/>
            <a:pathLst>
              <a:path h="1389848" w="1878173">
                <a:moveTo>
                  <a:pt x="0" y="0"/>
                </a:moveTo>
                <a:lnTo>
                  <a:pt x="1878173" y="0"/>
                </a:lnTo>
                <a:lnTo>
                  <a:pt x="1878173" y="1389849"/>
                </a:lnTo>
                <a:lnTo>
                  <a:pt x="0" y="138984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Tree>
  </p:cSld>
  <p:clrMapOvr>
    <a:masterClrMapping/>
  </p:clrMapOvr>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8322134" y="791089"/>
            <a:ext cx="8937166" cy="2429510"/>
            <a:chOff x="0" y="0"/>
            <a:chExt cx="11916221" cy="32393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4. Quality Education</a:t>
              </a:r>
            </a:p>
          </p:txBody>
        </p:sp>
        <p:sp>
          <p:nvSpPr>
            <p:cNvPr name="TextBox 4" id="4"/>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Ed-tech startups can provide scalable solutions to enhance education quality and accessibility, offering online learning platforms, educational apps, and technologies that support remote education.</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243062" y="3832225"/>
            <a:ext cx="7112172" cy="4249422"/>
          </a:xfrm>
          <a:prstGeom prst="rect">
            <a:avLst/>
          </a:prstGeom>
        </p:spPr>
        <p:txBody>
          <a:bodyPr anchor="t" rtlCol="false" tIns="0" lIns="0" bIns="0" rIns="0">
            <a:spAutoFit/>
          </a:bodyPr>
          <a:lstStyle/>
          <a:p>
            <a:pPr algn="l">
              <a:lnSpc>
                <a:spcPts val="8360"/>
              </a:lnSpc>
            </a:pPr>
            <a:r>
              <a:rPr lang="en-US" sz="7600" spc="-380">
                <a:solidFill>
                  <a:srgbClr val="727171"/>
                </a:solidFill>
                <a:latin typeface="DM Sans Bold"/>
              </a:rPr>
              <a:t>THE SUSTAINABLE DEVELOPMENT GOALS</a:t>
            </a:r>
            <a:r>
              <a:rPr lang="en-US" sz="7600" spc="-380">
                <a:solidFill>
                  <a:srgbClr val="727171"/>
                </a:solidFill>
                <a:latin typeface="DM Sans Bold"/>
              </a:rPr>
              <a:t> </a:t>
            </a:r>
          </a:p>
        </p:txBody>
      </p:sp>
      <p:grpSp>
        <p:nvGrpSpPr>
          <p:cNvPr name="Group 7" id="7"/>
          <p:cNvGrpSpPr/>
          <p:nvPr/>
        </p:nvGrpSpPr>
        <p:grpSpPr>
          <a:xfrm rot="0">
            <a:off x="8322134" y="6828790"/>
            <a:ext cx="8937166" cy="2429510"/>
            <a:chOff x="0" y="0"/>
            <a:chExt cx="11916221" cy="32393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6. Clean Water and Sanitation</a:t>
              </a:r>
            </a:p>
          </p:txBody>
        </p:sp>
        <p:sp>
          <p:nvSpPr>
            <p:cNvPr name="TextBox 9" id="9"/>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Businesses focusing on innovative water-saving technologies, water purification, and sustainable sanitation practices can help improve access to clean water and hygiene.</a:t>
              </a:r>
            </a:p>
          </p:txBody>
        </p:sp>
      </p:grpSp>
      <p:grpSp>
        <p:nvGrpSpPr>
          <p:cNvPr name="Group 10" id="10"/>
          <p:cNvGrpSpPr/>
          <p:nvPr/>
        </p:nvGrpSpPr>
        <p:grpSpPr>
          <a:xfrm rot="0">
            <a:off x="8322134" y="3928745"/>
            <a:ext cx="8937166" cy="2429510"/>
            <a:chOff x="0" y="0"/>
            <a:chExt cx="11916221" cy="3239347"/>
          </a:xfrm>
        </p:grpSpPr>
        <p:sp>
          <p:nvSpPr>
            <p:cNvPr name="TextBox 11" id="11"/>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5. Gender Equality</a:t>
              </a:r>
            </a:p>
          </p:txBody>
        </p:sp>
        <p:sp>
          <p:nvSpPr>
            <p:cNvPr name="TextBox 12" id="12"/>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Entrepreneurial initiatives can promote gender equality by supporting women entrepreneurs, creating gender-sensitive products and services, and fostering inclusive workplace policies.</a:t>
              </a:r>
            </a:p>
          </p:txBody>
        </p:sp>
      </p:grpSp>
    </p:spTree>
  </p:cSld>
  <p:clrMapOvr>
    <a:masterClrMapping/>
  </p:clrMapOvr>
</p:sld>
</file>

<file path=ppt/slides/slide3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8322134" y="791089"/>
            <a:ext cx="8937166" cy="2924810"/>
            <a:chOff x="0" y="0"/>
            <a:chExt cx="11916221" cy="38997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7. Affordable and Clean Energy</a:t>
              </a:r>
            </a:p>
          </p:txBody>
        </p:sp>
        <p:sp>
          <p:nvSpPr>
            <p:cNvPr name="TextBox 4" id="4"/>
            <p:cNvSpPr txBox="true"/>
            <p:nvPr/>
          </p:nvSpPr>
          <p:spPr>
            <a:xfrm rot="0">
              <a:off x="0" y="635423"/>
              <a:ext cx="11916221" cy="32643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Startups in the renewable energy sector can contribute to the development of affordable clean energy through solar, wind, and other renewable technologies, making sustainable energy more accessible.</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243062" y="3832225"/>
            <a:ext cx="7112172" cy="4249422"/>
          </a:xfrm>
          <a:prstGeom prst="rect">
            <a:avLst/>
          </a:prstGeom>
        </p:spPr>
        <p:txBody>
          <a:bodyPr anchor="t" rtlCol="false" tIns="0" lIns="0" bIns="0" rIns="0">
            <a:spAutoFit/>
          </a:bodyPr>
          <a:lstStyle/>
          <a:p>
            <a:pPr algn="l">
              <a:lnSpc>
                <a:spcPts val="8360"/>
              </a:lnSpc>
            </a:pPr>
            <a:r>
              <a:rPr lang="en-US" sz="7600" spc="-380">
                <a:solidFill>
                  <a:srgbClr val="727171"/>
                </a:solidFill>
                <a:latin typeface="DM Sans Bold"/>
              </a:rPr>
              <a:t>THE SUSTAINABLE DEVELOPMENT GOALS</a:t>
            </a:r>
            <a:r>
              <a:rPr lang="en-US" sz="7600" spc="-380">
                <a:solidFill>
                  <a:srgbClr val="727171"/>
                </a:solidFill>
                <a:latin typeface="DM Sans Bold"/>
              </a:rPr>
              <a:t> </a:t>
            </a:r>
          </a:p>
        </p:txBody>
      </p:sp>
      <p:grpSp>
        <p:nvGrpSpPr>
          <p:cNvPr name="Group 7" id="7"/>
          <p:cNvGrpSpPr/>
          <p:nvPr/>
        </p:nvGrpSpPr>
        <p:grpSpPr>
          <a:xfrm rot="0">
            <a:off x="8322134" y="6828790"/>
            <a:ext cx="8937166" cy="2429510"/>
            <a:chOff x="0" y="0"/>
            <a:chExt cx="11916221" cy="32393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9. Industry, Innovation, and Infrastructure</a:t>
              </a:r>
            </a:p>
          </p:txBody>
        </p:sp>
        <p:sp>
          <p:nvSpPr>
            <p:cNvPr name="TextBox 9" id="9"/>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Tech startups and industrial innovators can build efficient manufacturing technologies, create resilient infrastructure, and promote inclusive and sustainable industrialization.</a:t>
              </a:r>
            </a:p>
          </p:txBody>
        </p:sp>
      </p:grpSp>
      <p:grpSp>
        <p:nvGrpSpPr>
          <p:cNvPr name="Group 10" id="10"/>
          <p:cNvGrpSpPr/>
          <p:nvPr/>
        </p:nvGrpSpPr>
        <p:grpSpPr>
          <a:xfrm rot="0">
            <a:off x="8322134" y="3928745"/>
            <a:ext cx="8937166" cy="1934210"/>
            <a:chOff x="0" y="0"/>
            <a:chExt cx="11916221" cy="2578947"/>
          </a:xfrm>
        </p:grpSpPr>
        <p:sp>
          <p:nvSpPr>
            <p:cNvPr name="TextBox 11" id="11"/>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8. Decent Work and Economic Growth</a:t>
              </a:r>
            </a:p>
          </p:txBody>
        </p:sp>
        <p:sp>
          <p:nvSpPr>
            <p:cNvPr name="TextBox 12" id="12"/>
            <p:cNvSpPr txBox="true"/>
            <p:nvPr/>
          </p:nvSpPr>
          <p:spPr>
            <a:xfrm rot="0">
              <a:off x="0" y="635423"/>
              <a:ext cx="11916221" cy="19435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Entrepreneurs stimulate economic growth by creating jobs, enhancing productivity through innovation, and fostering competitive markets.</a:t>
              </a:r>
            </a:p>
          </p:txBody>
        </p:sp>
      </p:grpSp>
    </p:spTree>
  </p:cSld>
  <p:clrMapOvr>
    <a:masterClrMapping/>
  </p:clrMapOvr>
</p:sld>
</file>

<file path=ppt/slides/slide3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8322134" y="791089"/>
            <a:ext cx="8937166" cy="2429510"/>
            <a:chOff x="0" y="0"/>
            <a:chExt cx="11916221" cy="32393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10. Reduced Inequalities</a:t>
              </a:r>
            </a:p>
          </p:txBody>
        </p:sp>
        <p:sp>
          <p:nvSpPr>
            <p:cNvPr name="TextBox 4" id="4"/>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Social enterprises and businesses with inclusive business models can address and reduce inequality within and among countries by providing opportunities and services to marginalized groups.</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243062" y="3832225"/>
            <a:ext cx="7112172" cy="4249422"/>
          </a:xfrm>
          <a:prstGeom prst="rect">
            <a:avLst/>
          </a:prstGeom>
        </p:spPr>
        <p:txBody>
          <a:bodyPr anchor="t" rtlCol="false" tIns="0" lIns="0" bIns="0" rIns="0">
            <a:spAutoFit/>
          </a:bodyPr>
          <a:lstStyle/>
          <a:p>
            <a:pPr algn="l">
              <a:lnSpc>
                <a:spcPts val="8360"/>
              </a:lnSpc>
            </a:pPr>
            <a:r>
              <a:rPr lang="en-US" sz="7600" spc="-380">
                <a:solidFill>
                  <a:srgbClr val="727171"/>
                </a:solidFill>
                <a:latin typeface="DM Sans Bold"/>
              </a:rPr>
              <a:t>THE SUSTAINABLE DEVELOPMENT GOALS</a:t>
            </a:r>
            <a:r>
              <a:rPr lang="en-US" sz="7600" spc="-380">
                <a:solidFill>
                  <a:srgbClr val="727171"/>
                </a:solidFill>
                <a:latin typeface="DM Sans Bold"/>
              </a:rPr>
              <a:t> </a:t>
            </a:r>
          </a:p>
        </p:txBody>
      </p:sp>
      <p:grpSp>
        <p:nvGrpSpPr>
          <p:cNvPr name="Group 7" id="7"/>
          <p:cNvGrpSpPr/>
          <p:nvPr/>
        </p:nvGrpSpPr>
        <p:grpSpPr>
          <a:xfrm rot="0">
            <a:off x="8322134" y="6828790"/>
            <a:ext cx="8937166" cy="2429510"/>
            <a:chOff x="0" y="0"/>
            <a:chExt cx="11916221" cy="32393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12. Responsible Consumption and Production</a:t>
              </a:r>
            </a:p>
          </p:txBody>
        </p:sp>
        <p:sp>
          <p:nvSpPr>
            <p:cNvPr name="TextBox 9" id="9"/>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Companies focusing on the circular economy, recycling technologies, and sustainable products can lead the way in responsible consumption and production patterns.</a:t>
              </a:r>
            </a:p>
          </p:txBody>
        </p:sp>
      </p:grpSp>
      <p:grpSp>
        <p:nvGrpSpPr>
          <p:cNvPr name="Group 10" id="10"/>
          <p:cNvGrpSpPr/>
          <p:nvPr/>
        </p:nvGrpSpPr>
        <p:grpSpPr>
          <a:xfrm rot="0">
            <a:off x="8322134" y="3928745"/>
            <a:ext cx="8937166" cy="1934210"/>
            <a:chOff x="0" y="0"/>
            <a:chExt cx="11916221" cy="2578947"/>
          </a:xfrm>
        </p:grpSpPr>
        <p:sp>
          <p:nvSpPr>
            <p:cNvPr name="TextBox 11" id="11"/>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11. Sustainable Cities and Communities</a:t>
              </a:r>
            </a:p>
          </p:txBody>
        </p:sp>
        <p:sp>
          <p:nvSpPr>
            <p:cNvPr name="TextBox 12" id="12"/>
            <p:cNvSpPr txBox="true"/>
            <p:nvPr/>
          </p:nvSpPr>
          <p:spPr>
            <a:xfrm rot="0">
              <a:off x="0" y="635423"/>
              <a:ext cx="11916221" cy="19435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Entrepreneurial ventures in urban design, sustainable architecture, and green transportation can help develop sustainable cities and communities.</a:t>
              </a:r>
            </a:p>
          </p:txBody>
        </p:sp>
      </p:grpSp>
    </p:spTree>
  </p:cSld>
  <p:clrMapOvr>
    <a:masterClrMapping/>
  </p:clrMapOvr>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8322134" y="791089"/>
            <a:ext cx="8937166" cy="2429510"/>
            <a:chOff x="0" y="0"/>
            <a:chExt cx="11916221" cy="32393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13. Climate Action</a:t>
              </a:r>
            </a:p>
          </p:txBody>
        </p:sp>
        <p:sp>
          <p:nvSpPr>
            <p:cNvPr name="TextBox 4" id="4"/>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Innovative startups can contribute to climate mitigation strategies, such as carbon capture technologies, advanced recycling methods, and sustainable agriculture practices.</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243062" y="3832225"/>
            <a:ext cx="7112172" cy="4249422"/>
          </a:xfrm>
          <a:prstGeom prst="rect">
            <a:avLst/>
          </a:prstGeom>
        </p:spPr>
        <p:txBody>
          <a:bodyPr anchor="t" rtlCol="false" tIns="0" lIns="0" bIns="0" rIns="0">
            <a:spAutoFit/>
          </a:bodyPr>
          <a:lstStyle/>
          <a:p>
            <a:pPr algn="l">
              <a:lnSpc>
                <a:spcPts val="8360"/>
              </a:lnSpc>
            </a:pPr>
            <a:r>
              <a:rPr lang="en-US" sz="7600" spc="-380">
                <a:solidFill>
                  <a:srgbClr val="727171"/>
                </a:solidFill>
                <a:latin typeface="DM Sans Bold"/>
              </a:rPr>
              <a:t>THE SUSTAINABLE DEVELOPMENT GOALS</a:t>
            </a:r>
            <a:r>
              <a:rPr lang="en-US" sz="7600" spc="-380">
                <a:solidFill>
                  <a:srgbClr val="727171"/>
                </a:solidFill>
                <a:latin typeface="DM Sans Bold"/>
              </a:rPr>
              <a:t> </a:t>
            </a:r>
          </a:p>
        </p:txBody>
      </p:sp>
      <p:grpSp>
        <p:nvGrpSpPr>
          <p:cNvPr name="Group 7" id="7"/>
          <p:cNvGrpSpPr/>
          <p:nvPr/>
        </p:nvGrpSpPr>
        <p:grpSpPr>
          <a:xfrm rot="0">
            <a:off x="8322134" y="6828790"/>
            <a:ext cx="8937166" cy="1934210"/>
            <a:chOff x="0" y="0"/>
            <a:chExt cx="11916221" cy="25789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15. Life on Land</a:t>
              </a:r>
            </a:p>
          </p:txBody>
        </p:sp>
        <p:sp>
          <p:nvSpPr>
            <p:cNvPr name="TextBox 9" id="9"/>
            <p:cNvSpPr txBox="true"/>
            <p:nvPr/>
          </p:nvSpPr>
          <p:spPr>
            <a:xfrm rot="0">
              <a:off x="0" y="635423"/>
              <a:ext cx="11916221" cy="19435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Businesses can support sustainable land use and forest management, combat desertification, halt and reverse land degradation, and halt biodiversity loss.</a:t>
              </a:r>
            </a:p>
          </p:txBody>
        </p:sp>
      </p:grpSp>
      <p:grpSp>
        <p:nvGrpSpPr>
          <p:cNvPr name="Group 10" id="10"/>
          <p:cNvGrpSpPr/>
          <p:nvPr/>
        </p:nvGrpSpPr>
        <p:grpSpPr>
          <a:xfrm rot="0">
            <a:off x="8322134" y="3928745"/>
            <a:ext cx="8937166" cy="2429510"/>
            <a:chOff x="0" y="0"/>
            <a:chExt cx="11916221" cy="3239347"/>
          </a:xfrm>
        </p:grpSpPr>
        <p:sp>
          <p:nvSpPr>
            <p:cNvPr name="TextBox 11" id="11"/>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14. Life Below Water</a:t>
              </a:r>
            </a:p>
          </p:txBody>
        </p:sp>
        <p:sp>
          <p:nvSpPr>
            <p:cNvPr name="TextBox 12" id="12"/>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Entrepreneurs in the marine sector can help protect life below water through sustainable fishing practices, pollution control technologies, and marine conservation projects.</a:t>
              </a:r>
            </a:p>
          </p:txBody>
        </p:sp>
      </p:grpSp>
    </p:spTree>
  </p:cSld>
  <p:clrMapOvr>
    <a:masterClrMapping/>
  </p:clrMapOvr>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8322134" y="2001378"/>
            <a:ext cx="8937166" cy="2429510"/>
            <a:chOff x="0" y="0"/>
            <a:chExt cx="11916221" cy="32393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16. Peace, Justice, and Strong Institutions</a:t>
              </a:r>
            </a:p>
          </p:txBody>
        </p:sp>
        <p:sp>
          <p:nvSpPr>
            <p:cNvPr name="TextBox 4" id="4"/>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Tech startups and services focusing on legal technologies, transparency solutions, and community engagement platforms can strengthen institutions and promote peace and justice.</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243062" y="3832225"/>
            <a:ext cx="7112172" cy="4249422"/>
          </a:xfrm>
          <a:prstGeom prst="rect">
            <a:avLst/>
          </a:prstGeom>
        </p:spPr>
        <p:txBody>
          <a:bodyPr anchor="t" rtlCol="false" tIns="0" lIns="0" bIns="0" rIns="0">
            <a:spAutoFit/>
          </a:bodyPr>
          <a:lstStyle/>
          <a:p>
            <a:pPr algn="l">
              <a:lnSpc>
                <a:spcPts val="8360"/>
              </a:lnSpc>
            </a:pPr>
            <a:r>
              <a:rPr lang="en-US" sz="7600" spc="-380">
                <a:solidFill>
                  <a:srgbClr val="727171"/>
                </a:solidFill>
                <a:latin typeface="DM Sans Bold"/>
              </a:rPr>
              <a:t>THE SUSTAINABLE DEVELOPMENT GOALS</a:t>
            </a:r>
            <a:r>
              <a:rPr lang="en-US" sz="7600" spc="-380">
                <a:solidFill>
                  <a:srgbClr val="727171"/>
                </a:solidFill>
                <a:latin typeface="DM Sans Bold"/>
              </a:rPr>
              <a:t> </a:t>
            </a:r>
          </a:p>
        </p:txBody>
      </p:sp>
      <p:grpSp>
        <p:nvGrpSpPr>
          <p:cNvPr name="Group 7" id="7"/>
          <p:cNvGrpSpPr/>
          <p:nvPr/>
        </p:nvGrpSpPr>
        <p:grpSpPr>
          <a:xfrm rot="0">
            <a:off x="8322134" y="4704081"/>
            <a:ext cx="8937166" cy="2429510"/>
            <a:chOff x="0" y="0"/>
            <a:chExt cx="11916221" cy="32393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17. Partnerships for the Goals</a:t>
              </a:r>
            </a:p>
          </p:txBody>
        </p:sp>
        <p:sp>
          <p:nvSpPr>
            <p:cNvPr name="TextBox 9" id="9"/>
            <p:cNvSpPr txBox="true"/>
            <p:nvPr/>
          </p:nvSpPr>
          <p:spPr>
            <a:xfrm rot="0">
              <a:off x="0" y="635423"/>
              <a:ext cx="11916221" cy="2603923"/>
            </a:xfrm>
            <a:prstGeom prst="rect">
              <a:avLst/>
            </a:prstGeom>
          </p:spPr>
          <p:txBody>
            <a:bodyPr anchor="t" rtlCol="false" tIns="0" lIns="0" bIns="0" rIns="0">
              <a:spAutoFit/>
            </a:bodyPr>
            <a:lstStyle/>
            <a:p>
              <a:pPr algn="l">
                <a:lnSpc>
                  <a:spcPts val="3919"/>
                </a:lnSpc>
              </a:pPr>
              <a:r>
                <a:rPr lang="en-US" sz="2799">
                  <a:solidFill>
                    <a:srgbClr val="504C44"/>
                  </a:solidFill>
                  <a:latin typeface="DM Sans"/>
                </a:rPr>
                <a:t>By forging partnerships between governments, private sector, communities, and non-governmental organizations, entrepreneurs can mobilize resources and expertise to achieve the SDGs.</a:t>
              </a:r>
            </a:p>
          </p:txBody>
        </p:sp>
      </p:grpSp>
    </p:spTree>
  </p:cSld>
  <p:clrMapOvr>
    <a:masterClrMapping/>
  </p:clrMapOvr>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2417556" y="2394424"/>
            <a:ext cx="8236651" cy="1505771"/>
          </a:xfrm>
          <a:prstGeom prst="rect">
            <a:avLst/>
          </a:prstGeom>
        </p:spPr>
        <p:txBody>
          <a:bodyPr anchor="t" rtlCol="false" tIns="0" lIns="0" bIns="0" rIns="0">
            <a:spAutoFit/>
          </a:bodyPr>
          <a:lstStyle/>
          <a:p>
            <a:pPr algn="l">
              <a:lnSpc>
                <a:spcPts val="6061"/>
              </a:lnSpc>
            </a:pPr>
            <a:r>
              <a:rPr lang="en-US" sz="5510">
                <a:solidFill>
                  <a:srgbClr val="8CA9AD"/>
                </a:solidFill>
                <a:latin typeface="DM Sans Bold"/>
              </a:rPr>
              <a:t>SUSTAINABLE DEVELOPMENT GOALS</a:t>
            </a:r>
          </a:p>
        </p:txBody>
      </p:sp>
      <p:sp>
        <p:nvSpPr>
          <p:cNvPr name="TextBox 3" id="3"/>
          <p:cNvSpPr txBox="true"/>
          <p:nvPr/>
        </p:nvSpPr>
        <p:spPr>
          <a:xfrm rot="0">
            <a:off x="2417556" y="4220563"/>
            <a:ext cx="7965051" cy="3609340"/>
          </a:xfrm>
          <a:prstGeom prst="rect">
            <a:avLst/>
          </a:prstGeom>
        </p:spPr>
        <p:txBody>
          <a:bodyPr anchor="t" rtlCol="false" tIns="0" lIns="0" bIns="0" rIns="0">
            <a:spAutoFit/>
          </a:bodyPr>
          <a:lstStyle/>
          <a:p>
            <a:pPr algn="l">
              <a:lnSpc>
                <a:spcPts val="4069"/>
              </a:lnSpc>
            </a:pPr>
            <a:r>
              <a:rPr lang="en-US" sz="3699">
                <a:solidFill>
                  <a:srgbClr val="737373"/>
                </a:solidFill>
                <a:latin typeface="DM Sans"/>
              </a:rPr>
              <a:t>The SDGs as a tool to align collaboration goals and to identify potential collaboration partners.</a:t>
            </a:r>
          </a:p>
          <a:p>
            <a:pPr algn="l">
              <a:lnSpc>
                <a:spcPts val="4069"/>
              </a:lnSpc>
            </a:pPr>
          </a:p>
          <a:p>
            <a:pPr algn="l">
              <a:lnSpc>
                <a:spcPts val="4069"/>
              </a:lnSpc>
            </a:pPr>
            <a:r>
              <a:rPr lang="en-US" sz="3699">
                <a:solidFill>
                  <a:srgbClr val="737373"/>
                </a:solidFill>
                <a:latin typeface="DM Sans"/>
              </a:rPr>
              <a:t>Which SDGs are we contributing to, and who else are contributing to those same SDGs?</a:t>
            </a:r>
          </a:p>
        </p:txBody>
      </p:sp>
      <p:sp>
        <p:nvSpPr>
          <p:cNvPr name="Freeform 4" id="4"/>
          <p:cNvSpPr/>
          <p:nvPr/>
        </p:nvSpPr>
        <p:spPr>
          <a:xfrm flipH="false" flipV="false" rot="0">
            <a:off x="10654207" y="0"/>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10800000">
            <a:off x="14185022" y="7153817"/>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Tree>
  </p:cSld>
  <p:clrMapOvr>
    <a:masterClrMapping/>
  </p:clrMapOvr>
</p:sld>
</file>

<file path=ppt/slides/slide3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838200" y="2466366"/>
            <a:ext cx="6726444" cy="774827"/>
          </a:xfrm>
          <a:prstGeom prst="rect">
            <a:avLst/>
          </a:prstGeom>
        </p:spPr>
        <p:txBody>
          <a:bodyPr anchor="t" rtlCol="false" tIns="0" lIns="0" bIns="0" rIns="0">
            <a:spAutoFit/>
          </a:bodyPr>
          <a:lstStyle/>
          <a:p>
            <a:pPr algn="l">
              <a:lnSpc>
                <a:spcPts val="6061"/>
              </a:lnSpc>
            </a:pPr>
            <a:r>
              <a:rPr lang="en-US" sz="5510">
                <a:solidFill>
                  <a:srgbClr val="8CA9AD"/>
                </a:solidFill>
                <a:latin typeface="DM Sans Bold"/>
              </a:rPr>
              <a:t>WHY SDGs? </a:t>
            </a:r>
          </a:p>
        </p:txBody>
      </p:sp>
      <p:sp>
        <p:nvSpPr>
          <p:cNvPr name="TextBox 3" id="3"/>
          <p:cNvSpPr txBox="true"/>
          <p:nvPr/>
        </p:nvSpPr>
        <p:spPr>
          <a:xfrm rot="0">
            <a:off x="624840" y="3942945"/>
            <a:ext cx="5953371" cy="1958975"/>
          </a:xfrm>
          <a:prstGeom prst="rect">
            <a:avLst/>
          </a:prstGeom>
        </p:spPr>
        <p:txBody>
          <a:bodyPr anchor="t" rtlCol="false" tIns="0" lIns="0" bIns="0" rIns="0">
            <a:spAutoFit/>
          </a:bodyPr>
          <a:lstStyle/>
          <a:p>
            <a:pPr algn="just">
              <a:lnSpc>
                <a:spcPts val="3850"/>
              </a:lnSpc>
            </a:pPr>
            <a:r>
              <a:rPr lang="en-US" sz="3500">
                <a:solidFill>
                  <a:srgbClr val="737373"/>
                </a:solidFill>
                <a:latin typeface="DM Sans"/>
              </a:rPr>
              <a:t>Out of 500 Fortune Global Top 500 corporations, 304 had presented relevant content on their websites. </a:t>
            </a:r>
          </a:p>
        </p:txBody>
      </p:sp>
      <p:sp>
        <p:nvSpPr>
          <p:cNvPr name="TextBox 4" id="4"/>
          <p:cNvSpPr txBox="true"/>
          <p:nvPr/>
        </p:nvSpPr>
        <p:spPr>
          <a:xfrm rot="0">
            <a:off x="8562729" y="3920129"/>
            <a:ext cx="5953371" cy="2444750"/>
          </a:xfrm>
          <a:prstGeom prst="rect">
            <a:avLst/>
          </a:prstGeom>
        </p:spPr>
        <p:txBody>
          <a:bodyPr anchor="t" rtlCol="false" tIns="0" lIns="0" bIns="0" rIns="0">
            <a:spAutoFit/>
          </a:bodyPr>
          <a:lstStyle/>
          <a:p>
            <a:pPr algn="just">
              <a:lnSpc>
                <a:spcPts val="3850"/>
              </a:lnSpc>
            </a:pPr>
            <a:r>
              <a:rPr lang="en-US" sz="3500">
                <a:solidFill>
                  <a:srgbClr val="737373"/>
                </a:solidFill>
                <a:latin typeface="DM Sans"/>
              </a:rPr>
              <a:t>However, 32.6% tend to match their usual business practices with relevant SDGs instead of implementing new initiatives.</a:t>
            </a:r>
          </a:p>
        </p:txBody>
      </p:sp>
      <p:sp>
        <p:nvSpPr>
          <p:cNvPr name="TextBox 5" id="5"/>
          <p:cNvSpPr txBox="true"/>
          <p:nvPr/>
        </p:nvSpPr>
        <p:spPr>
          <a:xfrm rot="0">
            <a:off x="624840" y="6622974"/>
            <a:ext cx="6629400" cy="2930525"/>
          </a:xfrm>
          <a:prstGeom prst="rect">
            <a:avLst/>
          </a:prstGeom>
        </p:spPr>
        <p:txBody>
          <a:bodyPr anchor="t" rtlCol="false" tIns="0" lIns="0" bIns="0" rIns="0">
            <a:spAutoFit/>
          </a:bodyPr>
          <a:lstStyle/>
          <a:p>
            <a:pPr algn="just">
              <a:lnSpc>
                <a:spcPts val="3850"/>
              </a:lnSpc>
            </a:pPr>
            <a:r>
              <a:rPr lang="en-US" sz="3500">
                <a:solidFill>
                  <a:srgbClr val="737373"/>
                </a:solidFill>
                <a:latin typeface="DM Sans"/>
              </a:rPr>
              <a:t>Further, only 22.8% of the corporations developed specific actions or strategies for specific SDGs (and only 0.2% developed methods and tools to evaluate progress). </a:t>
            </a:r>
          </a:p>
        </p:txBody>
      </p:sp>
      <p:sp>
        <p:nvSpPr>
          <p:cNvPr name="Freeform 6" id="6"/>
          <p:cNvSpPr/>
          <p:nvPr/>
        </p:nvSpPr>
        <p:spPr>
          <a:xfrm flipH="false" flipV="false" rot="0">
            <a:off x="10654207" y="0"/>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7" id="7"/>
          <p:cNvSpPr/>
          <p:nvPr/>
        </p:nvSpPr>
        <p:spPr>
          <a:xfrm flipH="false" flipV="false" rot="-10800000">
            <a:off x="14185022" y="7153817"/>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Tree>
  </p:cSld>
  <p:clrMapOvr>
    <a:masterClrMapping/>
  </p:clrMapOvr>
</p:sld>
</file>

<file path=ppt/slides/slide3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18288000" cy="10287000"/>
            <a:chOff x="0" y="0"/>
            <a:chExt cx="24384000" cy="13716000"/>
          </a:xfrm>
        </p:grpSpPr>
        <p:sp>
          <p:nvSpPr>
            <p:cNvPr name="Freeform 3" id="3"/>
            <p:cNvSpPr/>
            <p:nvPr/>
          </p:nvSpPr>
          <p:spPr>
            <a:xfrm flipH="true" flipV="true" rot="0">
              <a:off x="0" y="0"/>
              <a:ext cx="24384000" cy="13716000"/>
            </a:xfrm>
            <a:custGeom>
              <a:avLst/>
              <a:gdLst/>
              <a:ahLst/>
              <a:cxnLst/>
              <a:rect r="r" b="b" t="t" l="l"/>
              <a:pathLst>
                <a:path h="13716000" w="24384000">
                  <a:moveTo>
                    <a:pt x="24384000" y="13716000"/>
                  </a:moveTo>
                  <a:lnTo>
                    <a:pt x="0" y="13716000"/>
                  </a:lnTo>
                  <a:lnTo>
                    <a:pt x="0" y="0"/>
                  </a:lnTo>
                  <a:lnTo>
                    <a:pt x="24384000" y="0"/>
                  </a:lnTo>
                  <a:lnTo>
                    <a:pt x="24384000" y="13716000"/>
                  </a:lnTo>
                  <a:close/>
                </a:path>
              </a:pathLst>
            </a:custGeom>
            <a:blipFill>
              <a:blip r:embed="rId2"/>
              <a:stretch>
                <a:fillRect l="0" t="-38888" r="0" b="-38888"/>
              </a:stretch>
            </a:blipFill>
          </p:spPr>
        </p:sp>
      </p:grpSp>
      <p:grpSp>
        <p:nvGrpSpPr>
          <p:cNvPr name="Group 4" id="4"/>
          <p:cNvGrpSpPr/>
          <p:nvPr/>
        </p:nvGrpSpPr>
        <p:grpSpPr>
          <a:xfrm rot="0">
            <a:off x="8400327" y="2607314"/>
            <a:ext cx="9313777" cy="5072373"/>
            <a:chOff x="0" y="0"/>
            <a:chExt cx="12418369" cy="6763164"/>
          </a:xfrm>
        </p:grpSpPr>
        <p:sp>
          <p:nvSpPr>
            <p:cNvPr name="Freeform 5" id="5"/>
            <p:cNvSpPr/>
            <p:nvPr/>
          </p:nvSpPr>
          <p:spPr>
            <a:xfrm flipH="false" flipV="false" rot="0">
              <a:off x="0" y="0"/>
              <a:ext cx="12418314" cy="6763131"/>
            </a:xfrm>
            <a:custGeom>
              <a:avLst/>
              <a:gdLst/>
              <a:ahLst/>
              <a:cxnLst/>
              <a:rect r="r" b="b" t="t" l="l"/>
              <a:pathLst>
                <a:path h="6763131" w="12418314">
                  <a:moveTo>
                    <a:pt x="0" y="0"/>
                  </a:moveTo>
                  <a:lnTo>
                    <a:pt x="12418314" y="0"/>
                  </a:lnTo>
                  <a:lnTo>
                    <a:pt x="12418314" y="6763131"/>
                  </a:lnTo>
                  <a:lnTo>
                    <a:pt x="0" y="6763131"/>
                  </a:lnTo>
                  <a:lnTo>
                    <a:pt x="0" y="0"/>
                  </a:lnTo>
                  <a:close/>
                </a:path>
              </a:pathLst>
            </a:custGeom>
            <a:blipFill>
              <a:blip r:embed="rId3"/>
              <a:stretch>
                <a:fillRect l="0" t="0" r="0" b="0"/>
              </a:stretch>
            </a:blipFill>
          </p:spPr>
        </p:sp>
      </p:grpSp>
      <p:sp>
        <p:nvSpPr>
          <p:cNvPr name="TextBox 6" id="6"/>
          <p:cNvSpPr txBox="true"/>
          <p:nvPr/>
        </p:nvSpPr>
        <p:spPr>
          <a:xfrm rot="0">
            <a:off x="771594" y="2506086"/>
            <a:ext cx="7061123" cy="5813138"/>
          </a:xfrm>
          <a:prstGeom prst="rect">
            <a:avLst/>
          </a:prstGeom>
        </p:spPr>
        <p:txBody>
          <a:bodyPr anchor="t" rtlCol="false" tIns="0" lIns="0" bIns="0" rIns="0">
            <a:spAutoFit/>
          </a:bodyPr>
          <a:lstStyle/>
          <a:p>
            <a:pPr algn="l">
              <a:lnSpc>
                <a:spcPts val="3849"/>
              </a:lnSpc>
            </a:pPr>
            <a:r>
              <a:rPr lang="en-US" sz="2788" spc="272">
                <a:solidFill>
                  <a:srgbClr val="231F20"/>
                </a:solidFill>
                <a:latin typeface="DM Sans"/>
              </a:rPr>
              <a:t>Visa, a global payments technology company, collaborates with local banks, fintechs, and NGOs to expand access to financial services.</a:t>
            </a:r>
          </a:p>
          <a:p>
            <a:pPr algn="l">
              <a:lnSpc>
                <a:spcPts val="3849"/>
              </a:lnSpc>
            </a:pPr>
          </a:p>
          <a:p>
            <a:pPr algn="l">
              <a:lnSpc>
                <a:spcPts val="3849"/>
              </a:lnSpc>
            </a:pPr>
            <a:r>
              <a:rPr lang="en-US" sz="2788" spc="272">
                <a:solidFill>
                  <a:srgbClr val="231F20"/>
                </a:solidFill>
                <a:latin typeface="DM Sans"/>
              </a:rPr>
              <a:t>Collaboration drives technological advancements in the finance sector, and it is all aligned with Sustainable Development Goal #1 - End poverty in all its forms everywhere.</a:t>
            </a:r>
          </a:p>
        </p:txBody>
      </p:sp>
      <p:sp>
        <p:nvSpPr>
          <p:cNvPr name="TextBox 7" id="7"/>
          <p:cNvSpPr txBox="true"/>
          <p:nvPr/>
        </p:nvSpPr>
        <p:spPr>
          <a:xfrm rot="0">
            <a:off x="2173502" y="656834"/>
            <a:ext cx="14966591" cy="1588136"/>
          </a:xfrm>
          <a:prstGeom prst="rect">
            <a:avLst/>
          </a:prstGeom>
        </p:spPr>
        <p:txBody>
          <a:bodyPr anchor="t" rtlCol="false" tIns="0" lIns="0" bIns="0" rIns="0">
            <a:spAutoFit/>
          </a:bodyPr>
          <a:lstStyle/>
          <a:p>
            <a:pPr algn="r">
              <a:lnSpc>
                <a:spcPts val="6439"/>
              </a:lnSpc>
            </a:pPr>
            <a:r>
              <a:rPr lang="en-US" sz="4599" spc="-91">
                <a:solidFill>
                  <a:srgbClr val="E1A93D"/>
                </a:solidFill>
                <a:latin typeface="DM Sans Bold"/>
              </a:rPr>
              <a:t>THE SUSTAINABLE DEVELOPMENT GOAL</a:t>
            </a:r>
          </a:p>
          <a:p>
            <a:pPr algn="r">
              <a:lnSpc>
                <a:spcPts val="6439"/>
              </a:lnSpc>
            </a:pPr>
            <a:r>
              <a:rPr lang="en-US" sz="4599" spc="-91">
                <a:solidFill>
                  <a:srgbClr val="E1A93D"/>
                </a:solidFill>
                <a:latin typeface="DM Sans Bold"/>
              </a:rPr>
              <a:t>EXAMPLE</a:t>
            </a:r>
          </a:p>
        </p:txBody>
      </p:sp>
    </p:spTree>
  </p:cSld>
  <p:clrMapOvr>
    <a:masterClrMapping/>
  </p:clrMapOvr>
</p:sld>
</file>

<file path=ppt/slides/slide3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028700" y="884039"/>
            <a:ext cx="16230600" cy="8374261"/>
          </a:xfrm>
          <a:custGeom>
            <a:avLst/>
            <a:gdLst/>
            <a:ahLst/>
            <a:cxnLst/>
            <a:rect r="r" b="b" t="t" l="l"/>
            <a:pathLst>
              <a:path h="8374261" w="16230600">
                <a:moveTo>
                  <a:pt x="0" y="0"/>
                </a:moveTo>
                <a:lnTo>
                  <a:pt x="16230600" y="0"/>
                </a:lnTo>
                <a:lnTo>
                  <a:pt x="16230600" y="8374261"/>
                </a:lnTo>
                <a:lnTo>
                  <a:pt x="0" y="837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981200" y="-94024"/>
            <a:ext cx="4102978" cy="2245448"/>
            <a:chOff x="0" y="0"/>
            <a:chExt cx="5470637" cy="2993931"/>
          </a:xfrm>
        </p:grpSpPr>
        <p:sp>
          <p:nvSpPr>
            <p:cNvPr name="Freeform 4" id="4"/>
            <p:cNvSpPr/>
            <p:nvPr/>
          </p:nvSpPr>
          <p:spPr>
            <a:xfrm flipH="false" flipV="false" rot="0">
              <a:off x="0" y="0"/>
              <a:ext cx="5470652" cy="2993898"/>
            </a:xfrm>
            <a:custGeom>
              <a:avLst/>
              <a:gdLst/>
              <a:ahLst/>
              <a:cxnLst/>
              <a:rect r="r" b="b" t="t" l="l"/>
              <a:pathLst>
                <a:path h="2993898" w="5470652">
                  <a:moveTo>
                    <a:pt x="0" y="0"/>
                  </a:moveTo>
                  <a:lnTo>
                    <a:pt x="5470652" y="0"/>
                  </a:lnTo>
                  <a:lnTo>
                    <a:pt x="5470652" y="2993898"/>
                  </a:lnTo>
                  <a:lnTo>
                    <a:pt x="0" y="2993898"/>
                  </a:lnTo>
                  <a:lnTo>
                    <a:pt x="0" y="0"/>
                  </a:lnTo>
                  <a:close/>
                </a:path>
              </a:pathLst>
            </a:custGeom>
            <a:blipFill>
              <a:blip r:embed="rId4"/>
              <a:stretch>
                <a:fillRect l="0" t="-238" r="0" b="-239"/>
              </a:stretch>
            </a:blipFill>
          </p:spPr>
        </p:sp>
      </p:grpSp>
      <p:grpSp>
        <p:nvGrpSpPr>
          <p:cNvPr name="Group 5" id="5"/>
          <p:cNvGrpSpPr/>
          <p:nvPr/>
        </p:nvGrpSpPr>
        <p:grpSpPr>
          <a:xfrm rot="0">
            <a:off x="1981200" y="6267450"/>
            <a:ext cx="2880360" cy="4114800"/>
            <a:chOff x="0" y="0"/>
            <a:chExt cx="3840480" cy="5486400"/>
          </a:xfrm>
        </p:grpSpPr>
        <p:sp>
          <p:nvSpPr>
            <p:cNvPr name="Freeform 6" id="6"/>
            <p:cNvSpPr/>
            <p:nvPr/>
          </p:nvSpPr>
          <p:spPr>
            <a:xfrm flipH="false" flipV="false" rot="0">
              <a:off x="0" y="0"/>
              <a:ext cx="3840480" cy="5486400"/>
            </a:xfrm>
            <a:custGeom>
              <a:avLst/>
              <a:gdLst/>
              <a:ahLst/>
              <a:cxnLst/>
              <a:rect r="r" b="b" t="t" l="l"/>
              <a:pathLst>
                <a:path h="5486400" w="3840480">
                  <a:moveTo>
                    <a:pt x="0" y="0"/>
                  </a:moveTo>
                  <a:lnTo>
                    <a:pt x="3840480" y="0"/>
                  </a:lnTo>
                  <a:lnTo>
                    <a:pt x="3840480" y="5486400"/>
                  </a:lnTo>
                  <a:lnTo>
                    <a:pt x="0" y="5486400"/>
                  </a:lnTo>
                  <a:lnTo>
                    <a:pt x="0" y="0"/>
                  </a:lnTo>
                  <a:close/>
                </a:path>
              </a:pathLst>
            </a:custGeom>
            <a:blipFill>
              <a:blip r:embed="rId5"/>
              <a:stretch>
                <a:fillRect l="-264" t="0" r="-264" b="0"/>
              </a:stretch>
            </a:blipFill>
          </p:spPr>
        </p:sp>
      </p:grpSp>
      <p:sp>
        <p:nvSpPr>
          <p:cNvPr name="TextBox 7" id="7"/>
          <p:cNvSpPr txBox="true"/>
          <p:nvPr/>
        </p:nvSpPr>
        <p:spPr>
          <a:xfrm rot="0">
            <a:off x="4527782" y="4026285"/>
            <a:ext cx="10620170" cy="1422401"/>
          </a:xfrm>
          <a:prstGeom prst="rect">
            <a:avLst/>
          </a:prstGeom>
        </p:spPr>
        <p:txBody>
          <a:bodyPr anchor="t" rtlCol="false" tIns="0" lIns="0" bIns="0" rIns="0">
            <a:spAutoFit/>
          </a:bodyPr>
          <a:lstStyle/>
          <a:p>
            <a:pPr algn="r">
              <a:lnSpc>
                <a:spcPts val="12500"/>
              </a:lnSpc>
            </a:pPr>
            <a:r>
              <a:rPr lang="en-US" sz="12500">
                <a:solidFill>
                  <a:srgbClr val="FFFFFF"/>
                </a:solidFill>
                <a:latin typeface="DM Sans Bold"/>
              </a:rPr>
              <a:t>THANK YOU!</a:t>
            </a:r>
          </a:p>
        </p:txBody>
      </p:sp>
      <p:grpSp>
        <p:nvGrpSpPr>
          <p:cNvPr name="Group 8" id="8"/>
          <p:cNvGrpSpPr/>
          <p:nvPr/>
        </p:nvGrpSpPr>
        <p:grpSpPr>
          <a:xfrm rot="-10800000">
            <a:off x="5623560" y="7673106"/>
            <a:ext cx="3422956" cy="2613894"/>
            <a:chOff x="0" y="0"/>
            <a:chExt cx="4563941" cy="3485192"/>
          </a:xfrm>
        </p:grpSpPr>
        <p:sp>
          <p:nvSpPr>
            <p:cNvPr name="Freeform 9" id="9"/>
            <p:cNvSpPr/>
            <p:nvPr/>
          </p:nvSpPr>
          <p:spPr>
            <a:xfrm flipH="false" flipV="false" rot="0">
              <a:off x="0" y="0"/>
              <a:ext cx="4563999" cy="3485134"/>
            </a:xfrm>
            <a:custGeom>
              <a:avLst/>
              <a:gdLst/>
              <a:ahLst/>
              <a:cxnLst/>
              <a:rect r="r" b="b" t="t" l="l"/>
              <a:pathLst>
                <a:path h="3485134" w="4563999">
                  <a:moveTo>
                    <a:pt x="0" y="0"/>
                  </a:moveTo>
                  <a:lnTo>
                    <a:pt x="4563999" y="0"/>
                  </a:lnTo>
                  <a:lnTo>
                    <a:pt x="4563999" y="3485134"/>
                  </a:lnTo>
                  <a:lnTo>
                    <a:pt x="0" y="3485134"/>
                  </a:lnTo>
                  <a:lnTo>
                    <a:pt x="0" y="0"/>
                  </a:lnTo>
                  <a:close/>
                </a:path>
              </a:pathLst>
            </a:custGeom>
            <a:blipFill>
              <a:blip r:embed="rId6"/>
              <a:stretch>
                <a:fillRect l="0" t="-16" r="1" b="-18"/>
              </a:stretch>
            </a:blipFill>
          </p:spPr>
        </p:sp>
      </p:gr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DFBFB"/>
        </a:solidFill>
      </p:bgPr>
    </p:bg>
    <p:spTree>
      <p:nvGrpSpPr>
        <p:cNvPr id="1" name=""/>
        <p:cNvGrpSpPr/>
        <p:nvPr/>
      </p:nvGrpSpPr>
      <p:grpSpPr>
        <a:xfrm>
          <a:off x="0" y="0"/>
          <a:ext cx="0" cy="0"/>
          <a:chOff x="0" y="0"/>
          <a:chExt cx="0" cy="0"/>
        </a:xfrm>
      </p:grpSpPr>
      <p:sp>
        <p:nvSpPr>
          <p:cNvPr name="Freeform 2" id="2"/>
          <p:cNvSpPr/>
          <p:nvPr/>
        </p:nvSpPr>
        <p:spPr>
          <a:xfrm flipH="false" flipV="false" rot="0">
            <a:off x="8757864" y="2547739"/>
            <a:ext cx="6306892" cy="6309120"/>
          </a:xfrm>
          <a:custGeom>
            <a:avLst/>
            <a:gdLst/>
            <a:ahLst/>
            <a:cxnLst/>
            <a:rect r="r" b="b" t="t" l="l"/>
            <a:pathLst>
              <a:path h="6309120" w="6306892">
                <a:moveTo>
                  <a:pt x="0" y="0"/>
                </a:moveTo>
                <a:lnTo>
                  <a:pt x="6306892" y="0"/>
                </a:lnTo>
                <a:lnTo>
                  <a:pt x="6306892" y="6309119"/>
                </a:lnTo>
                <a:lnTo>
                  <a:pt x="0" y="63091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15035582" y="2145857"/>
            <a:ext cx="2223783" cy="2218391"/>
          </a:xfrm>
          <a:custGeom>
            <a:avLst/>
            <a:gdLst/>
            <a:ahLst/>
            <a:cxnLst/>
            <a:rect r="r" b="b" t="t" l="l"/>
            <a:pathLst>
              <a:path h="2218391" w="2223783">
                <a:moveTo>
                  <a:pt x="0" y="0"/>
                </a:moveTo>
                <a:lnTo>
                  <a:pt x="2223783" y="0"/>
                </a:lnTo>
                <a:lnTo>
                  <a:pt x="2223783" y="2218391"/>
                </a:lnTo>
                <a:lnTo>
                  <a:pt x="0" y="221839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14372985" y="3913002"/>
            <a:ext cx="507121" cy="515796"/>
          </a:xfrm>
          <a:custGeom>
            <a:avLst/>
            <a:gdLst/>
            <a:ahLst/>
            <a:cxnLst/>
            <a:rect r="r" b="b" t="t" l="l"/>
            <a:pathLst>
              <a:path h="515796" w="507121">
                <a:moveTo>
                  <a:pt x="0" y="0"/>
                </a:moveTo>
                <a:lnTo>
                  <a:pt x="507121" y="0"/>
                </a:lnTo>
                <a:lnTo>
                  <a:pt x="507121" y="515796"/>
                </a:lnTo>
                <a:lnTo>
                  <a:pt x="0" y="51579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5" id="5"/>
          <p:cNvSpPr/>
          <p:nvPr/>
        </p:nvSpPr>
        <p:spPr>
          <a:xfrm flipH="false" flipV="false" rot="0">
            <a:off x="15035582" y="7039898"/>
            <a:ext cx="2223783" cy="2218391"/>
          </a:xfrm>
          <a:custGeom>
            <a:avLst/>
            <a:gdLst/>
            <a:ahLst/>
            <a:cxnLst/>
            <a:rect r="r" b="b" t="t" l="l"/>
            <a:pathLst>
              <a:path h="2218391" w="2223783">
                <a:moveTo>
                  <a:pt x="0" y="0"/>
                </a:moveTo>
                <a:lnTo>
                  <a:pt x="2223783" y="0"/>
                </a:lnTo>
                <a:lnTo>
                  <a:pt x="2223783" y="2218391"/>
                </a:lnTo>
                <a:lnTo>
                  <a:pt x="0" y="221839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6" id="6"/>
          <p:cNvSpPr/>
          <p:nvPr/>
        </p:nvSpPr>
        <p:spPr>
          <a:xfrm flipH="false" flipV="false" rot="0">
            <a:off x="14372985" y="6975433"/>
            <a:ext cx="507121" cy="515796"/>
          </a:xfrm>
          <a:custGeom>
            <a:avLst/>
            <a:gdLst/>
            <a:ahLst/>
            <a:cxnLst/>
            <a:rect r="r" b="b" t="t" l="l"/>
            <a:pathLst>
              <a:path h="515796" w="507121">
                <a:moveTo>
                  <a:pt x="0" y="0"/>
                </a:moveTo>
                <a:lnTo>
                  <a:pt x="507121" y="0"/>
                </a:lnTo>
                <a:lnTo>
                  <a:pt x="507121" y="515796"/>
                </a:lnTo>
                <a:lnTo>
                  <a:pt x="0" y="51579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7" id="7"/>
          <p:cNvSpPr/>
          <p:nvPr/>
        </p:nvSpPr>
        <p:spPr>
          <a:xfrm flipH="false" flipV="false" rot="0">
            <a:off x="14513878" y="7124966"/>
            <a:ext cx="219213" cy="216634"/>
          </a:xfrm>
          <a:custGeom>
            <a:avLst/>
            <a:gdLst/>
            <a:ahLst/>
            <a:cxnLst/>
            <a:rect r="r" b="b" t="t" l="l"/>
            <a:pathLst>
              <a:path h="216634" w="219213">
                <a:moveTo>
                  <a:pt x="0" y="0"/>
                </a:moveTo>
                <a:lnTo>
                  <a:pt x="219213" y="0"/>
                </a:lnTo>
                <a:lnTo>
                  <a:pt x="219213" y="216634"/>
                </a:lnTo>
                <a:lnTo>
                  <a:pt x="0" y="216634"/>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8" id="8"/>
          <p:cNvSpPr/>
          <p:nvPr/>
        </p:nvSpPr>
        <p:spPr>
          <a:xfrm flipH="false" flipV="false" rot="0">
            <a:off x="6562723" y="7039898"/>
            <a:ext cx="2224486" cy="2218391"/>
          </a:xfrm>
          <a:custGeom>
            <a:avLst/>
            <a:gdLst/>
            <a:ahLst/>
            <a:cxnLst/>
            <a:rect r="r" b="b" t="t" l="l"/>
            <a:pathLst>
              <a:path h="2218391" w="2224486">
                <a:moveTo>
                  <a:pt x="0" y="0"/>
                </a:moveTo>
                <a:lnTo>
                  <a:pt x="2224486" y="0"/>
                </a:lnTo>
                <a:lnTo>
                  <a:pt x="2224486" y="2218391"/>
                </a:lnTo>
                <a:lnTo>
                  <a:pt x="0" y="2218391"/>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9" id="9"/>
          <p:cNvSpPr/>
          <p:nvPr/>
        </p:nvSpPr>
        <p:spPr>
          <a:xfrm flipH="false" flipV="false" rot="0">
            <a:off x="8942620" y="6975433"/>
            <a:ext cx="507121" cy="515796"/>
          </a:xfrm>
          <a:custGeom>
            <a:avLst/>
            <a:gdLst/>
            <a:ahLst/>
            <a:cxnLst/>
            <a:rect r="r" b="b" t="t" l="l"/>
            <a:pathLst>
              <a:path h="515796" w="507121">
                <a:moveTo>
                  <a:pt x="0" y="0"/>
                </a:moveTo>
                <a:lnTo>
                  <a:pt x="507121" y="0"/>
                </a:lnTo>
                <a:lnTo>
                  <a:pt x="507121" y="515796"/>
                </a:lnTo>
                <a:lnTo>
                  <a:pt x="0" y="51579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0" id="10"/>
          <p:cNvSpPr/>
          <p:nvPr/>
        </p:nvSpPr>
        <p:spPr>
          <a:xfrm flipH="false" flipV="false" rot="0">
            <a:off x="9088830" y="7124966"/>
            <a:ext cx="219916" cy="216634"/>
          </a:xfrm>
          <a:custGeom>
            <a:avLst/>
            <a:gdLst/>
            <a:ahLst/>
            <a:cxnLst/>
            <a:rect r="r" b="b" t="t" l="l"/>
            <a:pathLst>
              <a:path h="216634" w="219916">
                <a:moveTo>
                  <a:pt x="0" y="0"/>
                </a:moveTo>
                <a:lnTo>
                  <a:pt x="219916" y="0"/>
                </a:lnTo>
                <a:lnTo>
                  <a:pt x="219916" y="216634"/>
                </a:lnTo>
                <a:lnTo>
                  <a:pt x="0" y="216634"/>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11" id="11"/>
          <p:cNvSpPr/>
          <p:nvPr/>
        </p:nvSpPr>
        <p:spPr>
          <a:xfrm flipH="false" flipV="false" rot="0">
            <a:off x="6562723" y="2145857"/>
            <a:ext cx="2224486" cy="2218391"/>
          </a:xfrm>
          <a:custGeom>
            <a:avLst/>
            <a:gdLst/>
            <a:ahLst/>
            <a:cxnLst/>
            <a:rect r="r" b="b" t="t" l="l"/>
            <a:pathLst>
              <a:path h="2218391" w="2224486">
                <a:moveTo>
                  <a:pt x="0" y="0"/>
                </a:moveTo>
                <a:lnTo>
                  <a:pt x="2224486" y="0"/>
                </a:lnTo>
                <a:lnTo>
                  <a:pt x="2224486" y="2218391"/>
                </a:lnTo>
                <a:lnTo>
                  <a:pt x="0" y="2218391"/>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2" id="12"/>
          <p:cNvSpPr/>
          <p:nvPr/>
        </p:nvSpPr>
        <p:spPr>
          <a:xfrm flipH="false" flipV="false" rot="0">
            <a:off x="8942620" y="3913002"/>
            <a:ext cx="507121" cy="515796"/>
          </a:xfrm>
          <a:custGeom>
            <a:avLst/>
            <a:gdLst/>
            <a:ahLst/>
            <a:cxnLst/>
            <a:rect r="r" b="b" t="t" l="l"/>
            <a:pathLst>
              <a:path h="515796" w="507121">
                <a:moveTo>
                  <a:pt x="0" y="0"/>
                </a:moveTo>
                <a:lnTo>
                  <a:pt x="507121" y="0"/>
                </a:lnTo>
                <a:lnTo>
                  <a:pt x="507121" y="515796"/>
                </a:lnTo>
                <a:lnTo>
                  <a:pt x="0" y="51579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3" id="13"/>
          <p:cNvSpPr/>
          <p:nvPr/>
        </p:nvSpPr>
        <p:spPr>
          <a:xfrm flipH="false" flipV="false" rot="0">
            <a:off x="14516869" y="4062535"/>
            <a:ext cx="219213" cy="216634"/>
          </a:xfrm>
          <a:custGeom>
            <a:avLst/>
            <a:gdLst/>
            <a:ahLst/>
            <a:cxnLst/>
            <a:rect r="r" b="b" t="t" l="l"/>
            <a:pathLst>
              <a:path h="216634" w="219213">
                <a:moveTo>
                  <a:pt x="0" y="0"/>
                </a:moveTo>
                <a:lnTo>
                  <a:pt x="219213" y="0"/>
                </a:lnTo>
                <a:lnTo>
                  <a:pt x="219213" y="216634"/>
                </a:lnTo>
                <a:lnTo>
                  <a:pt x="0" y="216634"/>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4" id="14"/>
          <p:cNvSpPr/>
          <p:nvPr/>
        </p:nvSpPr>
        <p:spPr>
          <a:xfrm flipH="false" flipV="false" rot="0">
            <a:off x="9089494" y="4062535"/>
            <a:ext cx="219213" cy="216634"/>
          </a:xfrm>
          <a:custGeom>
            <a:avLst/>
            <a:gdLst/>
            <a:ahLst/>
            <a:cxnLst/>
            <a:rect r="r" b="b" t="t" l="l"/>
            <a:pathLst>
              <a:path h="216634" w="219213">
                <a:moveTo>
                  <a:pt x="0" y="0"/>
                </a:moveTo>
                <a:lnTo>
                  <a:pt x="219213" y="0"/>
                </a:lnTo>
                <a:lnTo>
                  <a:pt x="219213" y="216634"/>
                </a:lnTo>
                <a:lnTo>
                  <a:pt x="0" y="216634"/>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grpSp>
        <p:nvGrpSpPr>
          <p:cNvPr name="Group 15" id="15"/>
          <p:cNvGrpSpPr/>
          <p:nvPr/>
        </p:nvGrpSpPr>
        <p:grpSpPr>
          <a:xfrm rot="0">
            <a:off x="15398008" y="7491155"/>
            <a:ext cx="1489037" cy="1302230"/>
            <a:chOff x="0" y="0"/>
            <a:chExt cx="1985383" cy="1736307"/>
          </a:xfrm>
        </p:grpSpPr>
        <p:sp>
          <p:nvSpPr>
            <p:cNvPr name="Freeform 16" id="16"/>
            <p:cNvSpPr/>
            <p:nvPr/>
          </p:nvSpPr>
          <p:spPr>
            <a:xfrm flipH="false" flipV="false" rot="0">
              <a:off x="0" y="0"/>
              <a:ext cx="1985391" cy="1736344"/>
            </a:xfrm>
            <a:custGeom>
              <a:avLst/>
              <a:gdLst/>
              <a:ahLst/>
              <a:cxnLst/>
              <a:rect r="r" b="b" t="t" l="l"/>
              <a:pathLst>
                <a:path h="1736344" w="1985391">
                  <a:moveTo>
                    <a:pt x="0" y="0"/>
                  </a:moveTo>
                  <a:lnTo>
                    <a:pt x="1985391" y="0"/>
                  </a:lnTo>
                  <a:lnTo>
                    <a:pt x="1985391" y="1736344"/>
                  </a:lnTo>
                  <a:lnTo>
                    <a:pt x="0" y="1736344"/>
                  </a:lnTo>
                  <a:lnTo>
                    <a:pt x="0" y="0"/>
                  </a:lnTo>
                  <a:close/>
                </a:path>
              </a:pathLst>
            </a:custGeom>
            <a:blipFill>
              <a:blip r:embed="rId14"/>
              <a:stretch>
                <a:fillRect l="-110" t="0" r="-110" b="2"/>
              </a:stretch>
            </a:blipFill>
          </p:spPr>
        </p:sp>
      </p:grpSp>
      <p:grpSp>
        <p:nvGrpSpPr>
          <p:cNvPr name="Group 17" id="17"/>
          <p:cNvGrpSpPr/>
          <p:nvPr/>
        </p:nvGrpSpPr>
        <p:grpSpPr>
          <a:xfrm rot="0">
            <a:off x="15398008" y="2676676"/>
            <a:ext cx="1498866" cy="1205944"/>
            <a:chOff x="0" y="0"/>
            <a:chExt cx="1998488" cy="1607925"/>
          </a:xfrm>
        </p:grpSpPr>
        <p:sp>
          <p:nvSpPr>
            <p:cNvPr name="Freeform 18" id="18"/>
            <p:cNvSpPr/>
            <p:nvPr/>
          </p:nvSpPr>
          <p:spPr>
            <a:xfrm flipH="false" flipV="false" rot="0">
              <a:off x="0" y="0"/>
              <a:ext cx="1998472" cy="1607947"/>
            </a:xfrm>
            <a:custGeom>
              <a:avLst/>
              <a:gdLst/>
              <a:ahLst/>
              <a:cxnLst/>
              <a:rect r="r" b="b" t="t" l="l"/>
              <a:pathLst>
                <a:path h="1607947" w="1998472">
                  <a:moveTo>
                    <a:pt x="0" y="0"/>
                  </a:moveTo>
                  <a:lnTo>
                    <a:pt x="1998472" y="0"/>
                  </a:lnTo>
                  <a:lnTo>
                    <a:pt x="1998472" y="1607947"/>
                  </a:lnTo>
                  <a:lnTo>
                    <a:pt x="0" y="1607947"/>
                  </a:lnTo>
                  <a:lnTo>
                    <a:pt x="0" y="0"/>
                  </a:lnTo>
                  <a:close/>
                </a:path>
              </a:pathLst>
            </a:custGeom>
            <a:blipFill>
              <a:blip r:embed="rId15"/>
              <a:stretch>
                <a:fillRect l="-48" t="0" r="-48" b="1"/>
              </a:stretch>
            </a:blipFill>
          </p:spPr>
        </p:sp>
      </p:grpSp>
      <p:grpSp>
        <p:nvGrpSpPr>
          <p:cNvPr name="Group 19" id="19"/>
          <p:cNvGrpSpPr/>
          <p:nvPr/>
        </p:nvGrpSpPr>
        <p:grpSpPr>
          <a:xfrm rot="0">
            <a:off x="6987774" y="2605605"/>
            <a:ext cx="1408888" cy="1280807"/>
            <a:chOff x="0" y="0"/>
            <a:chExt cx="1878517" cy="1707743"/>
          </a:xfrm>
        </p:grpSpPr>
        <p:sp>
          <p:nvSpPr>
            <p:cNvPr name="Freeform 20" id="20"/>
            <p:cNvSpPr/>
            <p:nvPr/>
          </p:nvSpPr>
          <p:spPr>
            <a:xfrm flipH="false" flipV="false" rot="0">
              <a:off x="0" y="0"/>
              <a:ext cx="1878457" cy="1707769"/>
            </a:xfrm>
            <a:custGeom>
              <a:avLst/>
              <a:gdLst/>
              <a:ahLst/>
              <a:cxnLst/>
              <a:rect r="r" b="b" t="t" l="l"/>
              <a:pathLst>
                <a:path h="1707769" w="1878457">
                  <a:moveTo>
                    <a:pt x="0" y="0"/>
                  </a:moveTo>
                  <a:lnTo>
                    <a:pt x="1878457" y="0"/>
                  </a:lnTo>
                  <a:lnTo>
                    <a:pt x="1878457" y="1707769"/>
                  </a:lnTo>
                  <a:lnTo>
                    <a:pt x="0" y="1707769"/>
                  </a:lnTo>
                  <a:lnTo>
                    <a:pt x="0" y="0"/>
                  </a:lnTo>
                  <a:close/>
                </a:path>
              </a:pathLst>
            </a:custGeom>
            <a:blipFill>
              <a:blip r:embed="rId16"/>
              <a:stretch>
                <a:fillRect l="0" t="-168" r="-3" b="-167"/>
              </a:stretch>
            </a:blipFill>
          </p:spPr>
        </p:sp>
      </p:grpSp>
      <p:grpSp>
        <p:nvGrpSpPr>
          <p:cNvPr name="Group 21" id="21"/>
          <p:cNvGrpSpPr/>
          <p:nvPr/>
        </p:nvGrpSpPr>
        <p:grpSpPr>
          <a:xfrm rot="0">
            <a:off x="6927575" y="7587964"/>
            <a:ext cx="1469087" cy="1268924"/>
            <a:chOff x="0" y="0"/>
            <a:chExt cx="1958783" cy="1691899"/>
          </a:xfrm>
        </p:grpSpPr>
        <p:sp>
          <p:nvSpPr>
            <p:cNvPr name="Freeform 22" id="22"/>
            <p:cNvSpPr/>
            <p:nvPr/>
          </p:nvSpPr>
          <p:spPr>
            <a:xfrm flipH="false" flipV="false" rot="0">
              <a:off x="0" y="0"/>
              <a:ext cx="1958721" cy="1691894"/>
            </a:xfrm>
            <a:custGeom>
              <a:avLst/>
              <a:gdLst/>
              <a:ahLst/>
              <a:cxnLst/>
              <a:rect r="r" b="b" t="t" l="l"/>
              <a:pathLst>
                <a:path h="1691894" w="1958721">
                  <a:moveTo>
                    <a:pt x="0" y="0"/>
                  </a:moveTo>
                  <a:lnTo>
                    <a:pt x="1958721" y="0"/>
                  </a:lnTo>
                  <a:lnTo>
                    <a:pt x="1958721" y="1691894"/>
                  </a:lnTo>
                  <a:lnTo>
                    <a:pt x="0" y="1691894"/>
                  </a:lnTo>
                  <a:lnTo>
                    <a:pt x="0" y="0"/>
                  </a:lnTo>
                  <a:close/>
                </a:path>
              </a:pathLst>
            </a:custGeom>
            <a:blipFill>
              <a:blip r:embed="rId17"/>
              <a:stretch>
                <a:fillRect l="0" t="-44" r="-3" b="-44"/>
              </a:stretch>
            </a:blipFill>
          </p:spPr>
        </p:sp>
      </p:grpSp>
      <p:sp>
        <p:nvSpPr>
          <p:cNvPr name="Freeform 23" id="23"/>
          <p:cNvSpPr/>
          <p:nvPr/>
        </p:nvSpPr>
        <p:spPr>
          <a:xfrm flipH="false" flipV="false" rot="0">
            <a:off x="9495125" y="3401117"/>
            <a:ext cx="5569631" cy="5569631"/>
          </a:xfrm>
          <a:custGeom>
            <a:avLst/>
            <a:gdLst/>
            <a:ahLst/>
            <a:cxnLst/>
            <a:rect r="r" b="b" t="t" l="l"/>
            <a:pathLst>
              <a:path h="5569631" w="5569631">
                <a:moveTo>
                  <a:pt x="0" y="0"/>
                </a:moveTo>
                <a:lnTo>
                  <a:pt x="5569631" y="0"/>
                </a:lnTo>
                <a:lnTo>
                  <a:pt x="5569631" y="5569631"/>
                </a:lnTo>
                <a:lnTo>
                  <a:pt x="0" y="5569631"/>
                </a:lnTo>
                <a:lnTo>
                  <a:pt x="0" y="0"/>
                </a:lnTo>
                <a:close/>
              </a:path>
            </a:pathLst>
          </a:custGeom>
          <a:blipFill>
            <a:blip r:embed="rId18">
              <a:extLst>
                <a:ext uri="{96DAC541-7B7A-43D3-8B79-37D633B846F1}">
                  <asvg:svgBlip xmlns:asvg="http://schemas.microsoft.com/office/drawing/2016/SVG/main" r:embed="rId19"/>
                </a:ext>
              </a:extLst>
            </a:blip>
            <a:stretch>
              <a:fillRect l="0" t="0" r="0" b="0"/>
            </a:stretch>
          </a:blipFill>
        </p:spPr>
      </p:sp>
      <p:sp>
        <p:nvSpPr>
          <p:cNvPr name="TextBox 24" id="24"/>
          <p:cNvSpPr txBox="true"/>
          <p:nvPr/>
        </p:nvSpPr>
        <p:spPr>
          <a:xfrm rot="0">
            <a:off x="1412602" y="1077595"/>
            <a:ext cx="13104267" cy="973074"/>
          </a:xfrm>
          <a:prstGeom prst="rect">
            <a:avLst/>
          </a:prstGeom>
        </p:spPr>
        <p:txBody>
          <a:bodyPr anchor="t" rtlCol="false" tIns="0" lIns="0" bIns="0" rIns="0">
            <a:spAutoFit/>
          </a:bodyPr>
          <a:lstStyle/>
          <a:p>
            <a:pPr algn="l">
              <a:lnSpc>
                <a:spcPts val="7955"/>
              </a:lnSpc>
            </a:pPr>
            <a:r>
              <a:rPr lang="en-US" sz="5764" spc="565">
                <a:solidFill>
                  <a:srgbClr val="737373"/>
                </a:solidFill>
                <a:latin typeface="DM Sans Bold"/>
              </a:rPr>
              <a:t>SYNERGY</a:t>
            </a:r>
          </a:p>
        </p:txBody>
      </p:sp>
      <p:sp>
        <p:nvSpPr>
          <p:cNvPr name="TextBox 25" id="25"/>
          <p:cNvSpPr txBox="true"/>
          <p:nvPr/>
        </p:nvSpPr>
        <p:spPr>
          <a:xfrm rot="0">
            <a:off x="767282" y="2564185"/>
            <a:ext cx="4939543" cy="1185896"/>
          </a:xfrm>
          <a:prstGeom prst="rect">
            <a:avLst/>
          </a:prstGeom>
        </p:spPr>
        <p:txBody>
          <a:bodyPr anchor="t" rtlCol="false" tIns="0" lIns="0" bIns="0" rIns="0">
            <a:spAutoFit/>
          </a:bodyPr>
          <a:lstStyle/>
          <a:p>
            <a:pPr algn="l">
              <a:lnSpc>
                <a:spcPts val="3159"/>
              </a:lnSpc>
            </a:pPr>
            <a:r>
              <a:rPr lang="en-US" sz="2288" spc="224">
                <a:solidFill>
                  <a:srgbClr val="231F20"/>
                </a:solidFill>
                <a:latin typeface="DM Sans"/>
              </a:rPr>
              <a:t>Collaboration is about working jointly with others or together.</a:t>
            </a:r>
          </a:p>
        </p:txBody>
      </p:sp>
      <p:sp>
        <p:nvSpPr>
          <p:cNvPr name="TextBox 26" id="26"/>
          <p:cNvSpPr txBox="true"/>
          <p:nvPr/>
        </p:nvSpPr>
        <p:spPr>
          <a:xfrm rot="0">
            <a:off x="758433" y="2131403"/>
            <a:ext cx="3465904" cy="461718"/>
          </a:xfrm>
          <a:prstGeom prst="rect">
            <a:avLst/>
          </a:prstGeom>
        </p:spPr>
        <p:txBody>
          <a:bodyPr anchor="t" rtlCol="false" tIns="0" lIns="0" bIns="0" rIns="0">
            <a:spAutoFit/>
          </a:bodyPr>
          <a:lstStyle/>
          <a:p>
            <a:pPr algn="l">
              <a:lnSpc>
                <a:spcPts val="3751"/>
              </a:lnSpc>
            </a:pPr>
            <a:r>
              <a:rPr lang="en-US" sz="2717" spc="266">
                <a:solidFill>
                  <a:srgbClr val="737373"/>
                </a:solidFill>
                <a:latin typeface="DM Sans Bold"/>
              </a:rPr>
              <a:t>Collaboration</a:t>
            </a:r>
          </a:p>
        </p:txBody>
      </p:sp>
      <p:sp>
        <p:nvSpPr>
          <p:cNvPr name="TextBox 27" id="27"/>
          <p:cNvSpPr txBox="true"/>
          <p:nvPr/>
        </p:nvSpPr>
        <p:spPr>
          <a:xfrm rot="0">
            <a:off x="776131" y="4599987"/>
            <a:ext cx="5491317" cy="1585946"/>
          </a:xfrm>
          <a:prstGeom prst="rect">
            <a:avLst/>
          </a:prstGeom>
        </p:spPr>
        <p:txBody>
          <a:bodyPr anchor="t" rtlCol="false" tIns="0" lIns="0" bIns="0" rIns="0">
            <a:spAutoFit/>
          </a:bodyPr>
          <a:lstStyle/>
          <a:p>
            <a:pPr algn="l">
              <a:lnSpc>
                <a:spcPts val="3159"/>
              </a:lnSpc>
            </a:pPr>
            <a:r>
              <a:rPr lang="en-US" sz="2288" spc="224">
                <a:solidFill>
                  <a:srgbClr val="231F20"/>
                </a:solidFill>
                <a:latin typeface="DM Sans"/>
              </a:rPr>
              <a:t>Look for win-win solutions. The product of collaboration is better than what each party could produce by themselves.</a:t>
            </a:r>
          </a:p>
        </p:txBody>
      </p:sp>
      <p:sp>
        <p:nvSpPr>
          <p:cNvPr name="TextBox 28" id="28"/>
          <p:cNvSpPr txBox="true"/>
          <p:nvPr/>
        </p:nvSpPr>
        <p:spPr>
          <a:xfrm rot="0">
            <a:off x="784980" y="4167205"/>
            <a:ext cx="3465904" cy="461718"/>
          </a:xfrm>
          <a:prstGeom prst="rect">
            <a:avLst/>
          </a:prstGeom>
        </p:spPr>
        <p:txBody>
          <a:bodyPr anchor="t" rtlCol="false" tIns="0" lIns="0" bIns="0" rIns="0">
            <a:spAutoFit/>
          </a:bodyPr>
          <a:lstStyle/>
          <a:p>
            <a:pPr algn="l">
              <a:lnSpc>
                <a:spcPts val="3751"/>
              </a:lnSpc>
            </a:pPr>
            <a:r>
              <a:rPr lang="en-US" sz="2717" spc="266">
                <a:solidFill>
                  <a:srgbClr val="737373"/>
                </a:solidFill>
                <a:latin typeface="DM Sans Bold"/>
              </a:rPr>
              <a:t>Chase synergy</a:t>
            </a:r>
          </a:p>
        </p:txBody>
      </p:sp>
      <p:sp>
        <p:nvSpPr>
          <p:cNvPr name="TextBox 29" id="29"/>
          <p:cNvSpPr txBox="true"/>
          <p:nvPr/>
        </p:nvSpPr>
        <p:spPr>
          <a:xfrm rot="0">
            <a:off x="776131" y="6839084"/>
            <a:ext cx="5186517" cy="1985996"/>
          </a:xfrm>
          <a:prstGeom prst="rect">
            <a:avLst/>
          </a:prstGeom>
        </p:spPr>
        <p:txBody>
          <a:bodyPr anchor="t" rtlCol="false" tIns="0" lIns="0" bIns="0" rIns="0">
            <a:spAutoFit/>
          </a:bodyPr>
          <a:lstStyle/>
          <a:p>
            <a:pPr algn="l">
              <a:lnSpc>
                <a:spcPts val="3159"/>
              </a:lnSpc>
            </a:pPr>
            <a:r>
              <a:rPr lang="en-US" sz="2288" spc="224">
                <a:solidFill>
                  <a:srgbClr val="231F20"/>
                </a:solidFill>
                <a:latin typeface="DM Sans"/>
              </a:rPr>
              <a:t>Not only “What’s in it for me?”</a:t>
            </a:r>
          </a:p>
          <a:p>
            <a:pPr algn="l">
              <a:lnSpc>
                <a:spcPts val="3159"/>
              </a:lnSpc>
            </a:pPr>
            <a:r>
              <a:rPr lang="en-US" sz="2288" spc="224">
                <a:solidFill>
                  <a:srgbClr val="231F20"/>
                </a:solidFill>
                <a:latin typeface="DM Sans"/>
              </a:rPr>
              <a:t>The most successful collaborations are those where both parties add value and get value from the collaboration.</a:t>
            </a:r>
          </a:p>
        </p:txBody>
      </p:sp>
      <p:sp>
        <p:nvSpPr>
          <p:cNvPr name="TextBox 30" id="30"/>
          <p:cNvSpPr txBox="true"/>
          <p:nvPr/>
        </p:nvSpPr>
        <p:spPr>
          <a:xfrm rot="0">
            <a:off x="767282" y="6415467"/>
            <a:ext cx="4476777" cy="461718"/>
          </a:xfrm>
          <a:prstGeom prst="rect">
            <a:avLst/>
          </a:prstGeom>
        </p:spPr>
        <p:txBody>
          <a:bodyPr anchor="t" rtlCol="false" tIns="0" lIns="0" bIns="0" rIns="0">
            <a:spAutoFit/>
          </a:bodyPr>
          <a:lstStyle/>
          <a:p>
            <a:pPr algn="l">
              <a:lnSpc>
                <a:spcPts val="3751"/>
              </a:lnSpc>
            </a:pPr>
            <a:r>
              <a:rPr lang="en-US" sz="2717" spc="266">
                <a:solidFill>
                  <a:srgbClr val="737373"/>
                </a:solidFill>
                <a:latin typeface="DM Sans Bold"/>
              </a:rPr>
              <a:t>What’s in it for you?</a:t>
            </a:r>
          </a:p>
        </p:txBody>
      </p:sp>
      <p:grpSp>
        <p:nvGrpSpPr>
          <p:cNvPr name="Group 31" id="31"/>
          <p:cNvGrpSpPr/>
          <p:nvPr/>
        </p:nvGrpSpPr>
        <p:grpSpPr>
          <a:xfrm rot="0">
            <a:off x="10309368" y="4171304"/>
            <a:ext cx="3203951" cy="3203951"/>
            <a:chOff x="0" y="0"/>
            <a:chExt cx="4271935" cy="4271935"/>
          </a:xfrm>
        </p:grpSpPr>
        <p:sp>
          <p:nvSpPr>
            <p:cNvPr name="Freeform 32" id="32"/>
            <p:cNvSpPr/>
            <p:nvPr/>
          </p:nvSpPr>
          <p:spPr>
            <a:xfrm flipH="false" flipV="false" rot="0">
              <a:off x="0" y="0"/>
              <a:ext cx="4271899" cy="4271899"/>
            </a:xfrm>
            <a:custGeom>
              <a:avLst/>
              <a:gdLst/>
              <a:ahLst/>
              <a:cxnLst/>
              <a:rect r="r" b="b" t="t" l="l"/>
              <a:pathLst>
                <a:path h="4271899" w="4271899">
                  <a:moveTo>
                    <a:pt x="0" y="0"/>
                  </a:moveTo>
                  <a:lnTo>
                    <a:pt x="4271899" y="0"/>
                  </a:lnTo>
                  <a:lnTo>
                    <a:pt x="4271899" y="4271899"/>
                  </a:lnTo>
                  <a:lnTo>
                    <a:pt x="0" y="4271899"/>
                  </a:lnTo>
                  <a:lnTo>
                    <a:pt x="0" y="0"/>
                  </a:lnTo>
                  <a:close/>
                </a:path>
              </a:pathLst>
            </a:custGeom>
            <a:blipFill>
              <a:blip r:embed="rId20"/>
              <a:stretch>
                <a:fillRect l="0" t="0" r="0" b="0"/>
              </a:stretch>
            </a:blipFill>
          </p:spPr>
        </p:sp>
      </p:gr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1466146" y="1805439"/>
            <a:ext cx="7519285" cy="773430"/>
          </a:xfrm>
          <a:prstGeom prst="rect">
            <a:avLst/>
          </a:prstGeom>
        </p:spPr>
        <p:txBody>
          <a:bodyPr anchor="t" rtlCol="false" tIns="0" lIns="0" bIns="0" rIns="0">
            <a:spAutoFit/>
          </a:bodyPr>
          <a:lstStyle/>
          <a:p>
            <a:pPr algn="l">
              <a:lnSpc>
                <a:spcPts val="5939"/>
              </a:lnSpc>
            </a:pPr>
            <a:r>
              <a:rPr lang="en-US" sz="5399">
                <a:solidFill>
                  <a:srgbClr val="8CA9AD"/>
                </a:solidFill>
                <a:latin typeface="DM Sans Bold"/>
              </a:rPr>
              <a:t>WIN-WIN APPROACH</a:t>
            </a:r>
          </a:p>
        </p:txBody>
      </p:sp>
      <p:sp>
        <p:nvSpPr>
          <p:cNvPr name="TextBox 3" id="3"/>
          <p:cNvSpPr txBox="true"/>
          <p:nvPr/>
        </p:nvSpPr>
        <p:spPr>
          <a:xfrm rot="0">
            <a:off x="1466146" y="3031507"/>
            <a:ext cx="10257930" cy="4082415"/>
          </a:xfrm>
          <a:prstGeom prst="rect">
            <a:avLst/>
          </a:prstGeom>
        </p:spPr>
        <p:txBody>
          <a:bodyPr anchor="t" rtlCol="false" tIns="0" lIns="0" bIns="0" rIns="0">
            <a:spAutoFit/>
          </a:bodyPr>
          <a:lstStyle/>
          <a:p>
            <a:pPr algn="just">
              <a:lnSpc>
                <a:spcPts val="4619"/>
              </a:lnSpc>
            </a:pPr>
            <a:r>
              <a:rPr lang="en-US" sz="4199">
                <a:solidFill>
                  <a:srgbClr val="737373"/>
                </a:solidFill>
                <a:latin typeface="DM Sans"/>
              </a:rPr>
              <a:t>A win-win approach in entrepreneurship collaboration focuses on creating partnerships where all parties involved gain significant benefits. This mutual benefit can drive innovation, expand markets, enhance competencies, and build sustainable business relationships.</a:t>
            </a:r>
          </a:p>
        </p:txBody>
      </p:sp>
      <p:sp>
        <p:nvSpPr>
          <p:cNvPr name="Freeform 4" id="4"/>
          <p:cNvSpPr/>
          <p:nvPr/>
        </p:nvSpPr>
        <p:spPr>
          <a:xfrm flipH="false" flipV="false" rot="0">
            <a:off x="10654207" y="-139776"/>
            <a:ext cx="4102978" cy="3133183"/>
          </a:xfrm>
          <a:custGeom>
            <a:avLst/>
            <a:gdLst/>
            <a:ahLst/>
            <a:cxnLst/>
            <a:rect r="r" b="b" t="t" l="l"/>
            <a:pathLst>
              <a:path h="3133183" w="4102978">
                <a:moveTo>
                  <a:pt x="0" y="0"/>
                </a:moveTo>
                <a:lnTo>
                  <a:pt x="4102978" y="0"/>
                </a:lnTo>
                <a:lnTo>
                  <a:pt x="4102978" y="3133183"/>
                </a:lnTo>
                <a:lnTo>
                  <a:pt x="0" y="31331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14185022" y="8135576"/>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6" id="6"/>
          <p:cNvSpPr/>
          <p:nvPr/>
        </p:nvSpPr>
        <p:spPr>
          <a:xfrm flipH="false" flipV="false" rot="0">
            <a:off x="14185022" y="5592316"/>
            <a:ext cx="4102978" cy="2245448"/>
          </a:xfrm>
          <a:custGeom>
            <a:avLst/>
            <a:gdLst/>
            <a:ahLst/>
            <a:cxnLst/>
            <a:rect r="r" b="b" t="t" l="l"/>
            <a:pathLst>
              <a:path h="2245448" w="4102978">
                <a:moveTo>
                  <a:pt x="0" y="0"/>
                </a:moveTo>
                <a:lnTo>
                  <a:pt x="4102978" y="0"/>
                </a:lnTo>
                <a:lnTo>
                  <a:pt x="4102978" y="2245448"/>
                </a:lnTo>
                <a:lnTo>
                  <a:pt x="0" y="224544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7143807" y="1431169"/>
            <a:ext cx="8937166" cy="2924810"/>
            <a:chOff x="0" y="0"/>
            <a:chExt cx="11916221" cy="38997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Identify Complementary Strengths</a:t>
              </a:r>
            </a:p>
          </p:txBody>
        </p:sp>
        <p:sp>
          <p:nvSpPr>
            <p:cNvPr name="TextBox 4" id="4"/>
            <p:cNvSpPr txBox="true"/>
            <p:nvPr/>
          </p:nvSpPr>
          <p:spPr>
            <a:xfrm rot="0">
              <a:off x="0" y="635423"/>
              <a:ext cx="11916221" cy="32643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Begin by identifying what each party brings to the table. Look for complementary strengths where the capabilities of one partner fill the gaps of the other. This way, each partner can leverage the other's strengths to mutual advantage.</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347942" y="4314537"/>
            <a:ext cx="5832012" cy="2263775"/>
          </a:xfrm>
          <a:prstGeom prst="rect">
            <a:avLst/>
          </a:prstGeom>
        </p:spPr>
        <p:txBody>
          <a:bodyPr anchor="t" rtlCol="false" tIns="0" lIns="0" bIns="0" rIns="0">
            <a:spAutoFit/>
          </a:bodyPr>
          <a:lstStyle/>
          <a:p>
            <a:pPr algn="l">
              <a:lnSpc>
                <a:spcPts val="8800"/>
              </a:lnSpc>
            </a:pPr>
            <a:r>
              <a:rPr lang="en-US" sz="8000" spc="-400">
                <a:solidFill>
                  <a:srgbClr val="727171"/>
                </a:solidFill>
                <a:latin typeface="DM Sans Bold"/>
              </a:rPr>
              <a:t>WIN-WIN APPROACH</a:t>
            </a:r>
          </a:p>
        </p:txBody>
      </p:sp>
      <p:grpSp>
        <p:nvGrpSpPr>
          <p:cNvPr name="Group 7" id="7"/>
          <p:cNvGrpSpPr/>
          <p:nvPr/>
        </p:nvGrpSpPr>
        <p:grpSpPr>
          <a:xfrm rot="0">
            <a:off x="7143807" y="5115907"/>
            <a:ext cx="8937166" cy="3420110"/>
            <a:chOff x="0" y="0"/>
            <a:chExt cx="11916221" cy="45601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Define Clear Objectives and Expectations</a:t>
              </a:r>
            </a:p>
          </p:txBody>
        </p:sp>
        <p:sp>
          <p:nvSpPr>
            <p:cNvPr name="TextBox 9" id="9"/>
            <p:cNvSpPr txBox="true"/>
            <p:nvPr/>
          </p:nvSpPr>
          <p:spPr>
            <a:xfrm rot="0">
              <a:off x="0" y="635423"/>
              <a:ext cx="11916221" cy="39247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Clearly define the goals and expectations of the collaboration. Make sure these objectives align with the strategic interests of each party. Transparent communication from the start helps prevent misunderstandings and aligns all participants towards common goals.</a:t>
              </a:r>
            </a:p>
          </p:txBody>
        </p:sp>
      </p:gr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7143807" y="1431169"/>
            <a:ext cx="8937166" cy="2924810"/>
            <a:chOff x="0" y="0"/>
            <a:chExt cx="11916221" cy="38997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Establish Open Communication Channels</a:t>
              </a:r>
            </a:p>
          </p:txBody>
        </p:sp>
        <p:sp>
          <p:nvSpPr>
            <p:cNvPr name="TextBox 4" id="4"/>
            <p:cNvSpPr txBox="true"/>
            <p:nvPr/>
          </p:nvSpPr>
          <p:spPr>
            <a:xfrm rot="0">
              <a:off x="0" y="635423"/>
              <a:ext cx="11916221" cy="32643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Keep lines of communication open and active. Encourage regular updates, meetings, and feedback sessions. Open communication not only ensures that all partners are aligned but also helps in quickly resolving any issues that might arise.</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347942" y="4314537"/>
            <a:ext cx="5832012" cy="2263775"/>
          </a:xfrm>
          <a:prstGeom prst="rect">
            <a:avLst/>
          </a:prstGeom>
        </p:spPr>
        <p:txBody>
          <a:bodyPr anchor="t" rtlCol="false" tIns="0" lIns="0" bIns="0" rIns="0">
            <a:spAutoFit/>
          </a:bodyPr>
          <a:lstStyle/>
          <a:p>
            <a:pPr algn="l">
              <a:lnSpc>
                <a:spcPts val="8800"/>
              </a:lnSpc>
            </a:pPr>
            <a:r>
              <a:rPr lang="en-US" sz="8000" spc="-400">
                <a:solidFill>
                  <a:srgbClr val="727171"/>
                </a:solidFill>
                <a:latin typeface="DM Sans Bold"/>
              </a:rPr>
              <a:t>WIN-WIN APPROACH</a:t>
            </a:r>
          </a:p>
        </p:txBody>
      </p:sp>
      <p:grpSp>
        <p:nvGrpSpPr>
          <p:cNvPr name="Group 7" id="7"/>
          <p:cNvGrpSpPr/>
          <p:nvPr/>
        </p:nvGrpSpPr>
        <p:grpSpPr>
          <a:xfrm rot="0">
            <a:off x="7143807" y="5115907"/>
            <a:ext cx="8937166" cy="2924810"/>
            <a:chOff x="0" y="0"/>
            <a:chExt cx="11916221" cy="38997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Share Resources and Information</a:t>
              </a:r>
            </a:p>
          </p:txBody>
        </p:sp>
        <p:sp>
          <p:nvSpPr>
            <p:cNvPr name="TextBox 9" id="9"/>
            <p:cNvSpPr txBox="true"/>
            <p:nvPr/>
          </p:nvSpPr>
          <p:spPr>
            <a:xfrm rot="0">
              <a:off x="0" y="635423"/>
              <a:ext cx="11916221" cy="32643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A true partnership involves the sharing of resources, whether it's knowledge, market data, networks, or technology. This not only enhances the project's potential but also builds a foundation of trust and mutual reliance.</a:t>
              </a:r>
            </a:p>
          </p:txBody>
        </p:sp>
      </p:gr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7143807" y="1431169"/>
            <a:ext cx="8937166" cy="3420110"/>
            <a:chOff x="0" y="0"/>
            <a:chExt cx="11916221" cy="45601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Create Equitable Structures</a:t>
              </a:r>
            </a:p>
          </p:txBody>
        </p:sp>
        <p:sp>
          <p:nvSpPr>
            <p:cNvPr name="TextBox 4" id="4"/>
            <p:cNvSpPr txBox="true"/>
            <p:nvPr/>
          </p:nvSpPr>
          <p:spPr>
            <a:xfrm rot="0">
              <a:off x="0" y="635423"/>
              <a:ext cx="11916221" cy="39247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Ensure that the benefits, costs, and risks of the collaboration are shared equitably. Avoid situations where one party bears more risk without commensurate potential for rewards. Equitable structures are crucial for long-term sustainability and satisfaction.</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347942" y="4314537"/>
            <a:ext cx="5832012" cy="2263775"/>
          </a:xfrm>
          <a:prstGeom prst="rect">
            <a:avLst/>
          </a:prstGeom>
        </p:spPr>
        <p:txBody>
          <a:bodyPr anchor="t" rtlCol="false" tIns="0" lIns="0" bIns="0" rIns="0">
            <a:spAutoFit/>
          </a:bodyPr>
          <a:lstStyle/>
          <a:p>
            <a:pPr algn="l">
              <a:lnSpc>
                <a:spcPts val="8800"/>
              </a:lnSpc>
            </a:pPr>
            <a:r>
              <a:rPr lang="en-US" sz="8000" spc="-400">
                <a:solidFill>
                  <a:srgbClr val="727171"/>
                </a:solidFill>
                <a:latin typeface="DM Sans Bold"/>
              </a:rPr>
              <a:t>WIN-WIN APPROACH</a:t>
            </a:r>
          </a:p>
        </p:txBody>
      </p:sp>
      <p:grpSp>
        <p:nvGrpSpPr>
          <p:cNvPr name="Group 7" id="7"/>
          <p:cNvGrpSpPr/>
          <p:nvPr/>
        </p:nvGrpSpPr>
        <p:grpSpPr>
          <a:xfrm rot="0">
            <a:off x="7143807" y="5115907"/>
            <a:ext cx="8937166" cy="2924810"/>
            <a:chOff x="0" y="0"/>
            <a:chExt cx="11916221" cy="38997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Cultivate Trust and Mutual Respect</a:t>
              </a:r>
            </a:p>
          </p:txBody>
        </p:sp>
        <p:sp>
          <p:nvSpPr>
            <p:cNvPr name="TextBox 9" id="9"/>
            <p:cNvSpPr txBox="true"/>
            <p:nvPr/>
          </p:nvSpPr>
          <p:spPr>
            <a:xfrm rot="0">
              <a:off x="0" y="635423"/>
              <a:ext cx="11916221" cy="32643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Trust is the cornerstone of any successful partnership. Cultivate it by respecting each partner's contributions, adhering to agreements, and treating all parties with fairness. Trust builds a positive working environment and reduces friction in decision-making.</a:t>
              </a:r>
            </a:p>
          </p:txBody>
        </p:sp>
      </p:gr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7143807" y="1431169"/>
            <a:ext cx="8937166" cy="2924810"/>
            <a:chOff x="0" y="0"/>
            <a:chExt cx="11916221" cy="3899747"/>
          </a:xfrm>
        </p:grpSpPr>
        <p:sp>
          <p:nvSpPr>
            <p:cNvPr name="TextBox 3" id="3"/>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Incorporate Flexibility</a:t>
              </a:r>
            </a:p>
          </p:txBody>
        </p:sp>
        <p:sp>
          <p:nvSpPr>
            <p:cNvPr name="TextBox 4" id="4"/>
            <p:cNvSpPr txBox="true"/>
            <p:nvPr/>
          </p:nvSpPr>
          <p:spPr>
            <a:xfrm rot="0">
              <a:off x="0" y="635423"/>
              <a:ext cx="11916221" cy="32643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Allow for flexibility in how the collaboration operates. Market conditions and business priorities can change, so it’s beneficial to have a flexible approach that can adapt to new circumstances without straining the partnership.</a:t>
              </a:r>
            </a:p>
          </p:txBody>
        </p:sp>
      </p:grpSp>
      <p:sp>
        <p:nvSpPr>
          <p:cNvPr name="Freeform 5" id="5"/>
          <p:cNvSpPr/>
          <p:nvPr/>
        </p:nvSpPr>
        <p:spPr>
          <a:xfrm flipH="false" flipV="false" rot="0">
            <a:off x="0" y="-135423"/>
            <a:ext cx="4102978" cy="3133183"/>
          </a:xfrm>
          <a:custGeom>
            <a:avLst/>
            <a:gdLst/>
            <a:ahLst/>
            <a:cxnLst/>
            <a:rect r="r" b="b" t="t" l="l"/>
            <a:pathLst>
              <a:path h="3133183" w="4102978">
                <a:moveTo>
                  <a:pt x="0" y="0"/>
                </a:moveTo>
                <a:lnTo>
                  <a:pt x="4102978" y="0"/>
                </a:lnTo>
                <a:lnTo>
                  <a:pt x="4102978" y="3133184"/>
                </a:lnTo>
                <a:lnTo>
                  <a:pt x="0" y="313318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347942" y="4314537"/>
            <a:ext cx="5832012" cy="2263775"/>
          </a:xfrm>
          <a:prstGeom prst="rect">
            <a:avLst/>
          </a:prstGeom>
        </p:spPr>
        <p:txBody>
          <a:bodyPr anchor="t" rtlCol="false" tIns="0" lIns="0" bIns="0" rIns="0">
            <a:spAutoFit/>
          </a:bodyPr>
          <a:lstStyle/>
          <a:p>
            <a:pPr algn="l">
              <a:lnSpc>
                <a:spcPts val="8800"/>
              </a:lnSpc>
            </a:pPr>
            <a:r>
              <a:rPr lang="en-US" sz="8000" spc="-400">
                <a:solidFill>
                  <a:srgbClr val="727171"/>
                </a:solidFill>
                <a:latin typeface="DM Sans Bold"/>
              </a:rPr>
              <a:t>WIN-WIN APPROACH</a:t>
            </a:r>
          </a:p>
        </p:txBody>
      </p:sp>
      <p:grpSp>
        <p:nvGrpSpPr>
          <p:cNvPr name="Group 7" id="7"/>
          <p:cNvGrpSpPr/>
          <p:nvPr/>
        </p:nvGrpSpPr>
        <p:grpSpPr>
          <a:xfrm rot="0">
            <a:off x="7143807" y="5115907"/>
            <a:ext cx="8937166" cy="2924810"/>
            <a:chOff x="0" y="0"/>
            <a:chExt cx="11916221" cy="3899747"/>
          </a:xfrm>
        </p:grpSpPr>
        <p:sp>
          <p:nvSpPr>
            <p:cNvPr name="TextBox 8" id="8"/>
            <p:cNvSpPr txBox="true"/>
            <p:nvPr/>
          </p:nvSpPr>
          <p:spPr>
            <a:xfrm rot="0">
              <a:off x="0" y="-57150"/>
              <a:ext cx="11916221" cy="622723"/>
            </a:xfrm>
            <a:prstGeom prst="rect">
              <a:avLst/>
            </a:prstGeom>
          </p:spPr>
          <p:txBody>
            <a:bodyPr anchor="t" rtlCol="false" tIns="0" lIns="0" bIns="0" rIns="0">
              <a:spAutoFit/>
            </a:bodyPr>
            <a:lstStyle/>
            <a:p>
              <a:pPr algn="just">
                <a:lnSpc>
                  <a:spcPts val="3919"/>
                </a:lnSpc>
              </a:pPr>
              <a:r>
                <a:rPr lang="en-US" sz="2799" spc="-55">
                  <a:solidFill>
                    <a:srgbClr val="E1A93D"/>
                  </a:solidFill>
                  <a:latin typeface="DM Sans Bold"/>
                </a:rPr>
                <a:t>Focus on Shared Success</a:t>
              </a:r>
            </a:p>
          </p:txBody>
        </p:sp>
        <p:sp>
          <p:nvSpPr>
            <p:cNvPr name="TextBox 9" id="9"/>
            <p:cNvSpPr txBox="true"/>
            <p:nvPr/>
          </p:nvSpPr>
          <p:spPr>
            <a:xfrm rot="0">
              <a:off x="0" y="635423"/>
              <a:ext cx="11916221" cy="3264323"/>
            </a:xfrm>
            <a:prstGeom prst="rect">
              <a:avLst/>
            </a:prstGeom>
          </p:spPr>
          <p:txBody>
            <a:bodyPr anchor="t" rtlCol="false" tIns="0" lIns="0" bIns="0" rIns="0">
              <a:spAutoFit/>
            </a:bodyPr>
            <a:lstStyle/>
            <a:p>
              <a:pPr algn="just">
                <a:lnSpc>
                  <a:spcPts val="3919"/>
                </a:lnSpc>
              </a:pPr>
              <a:r>
                <a:rPr lang="en-US" sz="2799">
                  <a:solidFill>
                    <a:srgbClr val="504C44"/>
                  </a:solidFill>
                  <a:latin typeface="DM Sans"/>
                </a:rPr>
                <a:t>Celebrate milestones and successes together. Acknowledge the role of the partnership in achieving these successes. This reinforces the value of the collaboration and motivates all parties to continue investing in the joint effort.</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DAGCAA752fY</dc:identifier>
  <dcterms:modified xsi:type="dcterms:W3CDTF">2011-08-01T06:04:30Z</dcterms:modified>
  <cp:revision>1</cp:revision>
  <dc:title>How to choose the most useful and beneficial form of collaboration_FINAL.pptx</dc:title>
</cp:coreProperties>
</file>