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3" r:id="rId20"/>
    <p:sldId id="294" r:id="rId21"/>
    <p:sldId id="295" r:id="rId22"/>
    <p:sldId id="292" r:id="rId23"/>
    <p:sldId id="273" r:id="rId24"/>
    <p:sldId id="289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18288000" cy="10287000"/>
  <p:notesSz cx="6858000" cy="9144000"/>
  <p:embeddedFontLst>
    <p:embeddedFont>
      <p:font typeface="DM Sans" pitchFamily="2" charset="0"/>
      <p:regular r:id="rId41"/>
      <p:bold r:id="rId42"/>
      <p:italic r:id="rId43"/>
      <p:boldItalic r:id="rId44"/>
    </p:embeddedFont>
    <p:embeddedFont>
      <p:font typeface="DM Sans Bold" pitchFamily="2" charset="0"/>
      <p:regular r:id="rId45"/>
      <p:bold r:id="rId46"/>
    </p:embeddedFont>
    <p:embeddedFont>
      <p:font typeface="DM Sans Italics" panose="020B0604020202020204" charset="0"/>
      <p:regular r:id="rId4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F03D30-4789-33DB-4C8A-3CA3D5F9B1FE}" v="16" dt="2024-04-08T12:07:34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2" d="100"/>
          <a:sy n="82" d="100"/>
        </p:scale>
        <p:origin x="1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font" Target="fonts/font5.fntdata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font" Target="fonts/font4.fntdata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font" Target="fonts/font3.fntdata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font" Target="fonts/font6.fntdata"/><Relationship Id="rId20" Type="http://schemas.openxmlformats.org/officeDocument/2006/relationships/slide" Target="slides/slide16.xml"/><Relationship Id="rId41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ina Valk" userId="S::kristiina.valk_vorumaa.ee#ext#@remconsult.onmicrosoft.de::acfac7cc-267e-411d-be20-f73e0ccbb8c1" providerId="AD" clId="Web-{7EF03D30-4789-33DB-4C8A-3CA3D5F9B1FE}"/>
    <pc:docChg chg="addSld delSld">
      <pc:chgData name="Kristiina Valk" userId="S::kristiina.valk_vorumaa.ee#ext#@remconsult.onmicrosoft.de::acfac7cc-267e-411d-be20-f73e0ccbb8c1" providerId="AD" clId="Web-{7EF03D30-4789-33DB-4C8A-3CA3D5F9B1FE}" dt="2024-04-08T12:07:34.217" v="11"/>
      <pc:docMkLst>
        <pc:docMk/>
      </pc:docMkLst>
      <pc:sldChg chg="add del">
        <pc:chgData name="Kristiina Valk" userId="S::kristiina.valk_vorumaa.ee#ext#@remconsult.onmicrosoft.de::acfac7cc-267e-411d-be20-f73e0ccbb8c1" providerId="AD" clId="Web-{7EF03D30-4789-33DB-4C8A-3CA3D5F9B1FE}" dt="2024-04-08T12:07:34.217" v="11"/>
        <pc:sldMkLst>
          <pc:docMk/>
          <pc:sldMk cId="0" sldId="259"/>
        </pc:sldMkLst>
      </pc:sldChg>
      <pc:sldChg chg="add del">
        <pc:chgData name="Kristiina Valk" userId="S::kristiina.valk_vorumaa.ee#ext#@remconsult.onmicrosoft.de::acfac7cc-267e-411d-be20-f73e0ccbb8c1" providerId="AD" clId="Web-{7EF03D30-4789-33DB-4C8A-3CA3D5F9B1FE}" dt="2024-04-08T12:07:33.795" v="8"/>
        <pc:sldMkLst>
          <pc:docMk/>
          <pc:sldMk cId="0" sldId="260"/>
        </pc:sldMkLst>
      </pc:sldChg>
      <pc:sldChg chg="add del">
        <pc:chgData name="Kristiina Valk" userId="S::kristiina.valk_vorumaa.ee#ext#@remconsult.onmicrosoft.de::acfac7cc-267e-411d-be20-f73e0ccbb8c1" providerId="AD" clId="Web-{7EF03D30-4789-33DB-4C8A-3CA3D5F9B1FE}" dt="2024-04-08T12:07:34.139" v="10"/>
        <pc:sldMkLst>
          <pc:docMk/>
          <pc:sldMk cId="0" sldId="290"/>
        </pc:sldMkLst>
      </pc:sldChg>
      <pc:sldChg chg="add del">
        <pc:chgData name="Kristiina Valk" userId="S::kristiina.valk_vorumaa.ee#ext#@remconsult.onmicrosoft.de::acfac7cc-267e-411d-be20-f73e0ccbb8c1" providerId="AD" clId="Web-{7EF03D30-4789-33DB-4C8A-3CA3D5F9B1FE}" dt="2024-04-08T12:07:33.967" v="9"/>
        <pc:sldMkLst>
          <pc:docMk/>
          <pc:sldMk cId="0" sldId="291"/>
        </pc:sldMkLst>
      </pc:sldChg>
    </pc:docChg>
  </pc:docChgLst>
  <pc:docChgLst>
    <pc:chgData name="Hellgren, Bjørn Stian" userId="66e48007-3cd3-4f4c-aea2-a699cac684fa" providerId="ADAL" clId="{C0CC4112-AD52-4433-8EC9-CB86EBFC5A43}"/>
    <pc:docChg chg="undo custSel addSld delSld modSld">
      <pc:chgData name="Hellgren, Bjørn Stian" userId="66e48007-3cd3-4f4c-aea2-a699cac684fa" providerId="ADAL" clId="{C0CC4112-AD52-4433-8EC9-CB86EBFC5A43}" dt="2024-04-03T10:34:25.508" v="897" actId="1076"/>
      <pc:docMkLst>
        <pc:docMk/>
      </pc:docMkLst>
      <pc:sldChg chg="addSp delSp modSp mod">
        <pc:chgData name="Hellgren, Bjørn Stian" userId="66e48007-3cd3-4f4c-aea2-a699cac684fa" providerId="ADAL" clId="{C0CC4112-AD52-4433-8EC9-CB86EBFC5A43}" dt="2024-04-02T12:23:15.497" v="136" actId="14100"/>
        <pc:sldMkLst>
          <pc:docMk/>
          <pc:sldMk cId="0" sldId="260"/>
        </pc:sldMkLst>
        <pc:spChg chg="mod">
          <ac:chgData name="Hellgren, Bjørn Stian" userId="66e48007-3cd3-4f4c-aea2-a699cac684fa" providerId="ADAL" clId="{C0CC4112-AD52-4433-8EC9-CB86EBFC5A43}" dt="2024-04-02T12:23:15.497" v="136" actId="14100"/>
          <ac:spMkLst>
            <pc:docMk/>
            <pc:sldMk cId="0" sldId="260"/>
            <ac:spMk id="6" creationId="{00000000-0000-0000-0000-000000000000}"/>
          </ac:spMkLst>
        </pc:spChg>
        <pc:spChg chg="mod">
          <ac:chgData name="Hellgren, Bjørn Stian" userId="66e48007-3cd3-4f4c-aea2-a699cac684fa" providerId="ADAL" clId="{C0CC4112-AD52-4433-8EC9-CB86EBFC5A43}" dt="2024-04-02T12:20:00.513" v="4"/>
          <ac:spMkLst>
            <pc:docMk/>
            <pc:sldMk cId="0" sldId="260"/>
            <ac:spMk id="8" creationId="{5F28C85C-D574-D1D5-3500-BA615C814E1B}"/>
          </ac:spMkLst>
        </pc:spChg>
        <pc:spChg chg="del">
          <ac:chgData name="Hellgren, Bjørn Stian" userId="66e48007-3cd3-4f4c-aea2-a699cac684fa" providerId="ADAL" clId="{C0CC4112-AD52-4433-8EC9-CB86EBFC5A43}" dt="2024-04-02T12:22:31.260" v="126" actId="478"/>
          <ac:spMkLst>
            <pc:docMk/>
            <pc:sldMk cId="0" sldId="260"/>
            <ac:spMk id="11" creationId="{A8732256-0AAE-6B91-5AF1-CE9B5CEB6EB0}"/>
          </ac:spMkLst>
        </pc:spChg>
        <pc:spChg chg="add mod">
          <ac:chgData name="Hellgren, Bjørn Stian" userId="66e48007-3cd3-4f4c-aea2-a699cac684fa" providerId="ADAL" clId="{C0CC4112-AD52-4433-8EC9-CB86EBFC5A43}" dt="2024-04-02T12:22:52.558" v="132" actId="1076"/>
          <ac:spMkLst>
            <pc:docMk/>
            <pc:sldMk cId="0" sldId="260"/>
            <ac:spMk id="14" creationId="{95A645F9-F556-2FC4-7AAF-A7183E4CB133}"/>
          </ac:spMkLst>
        </pc:spChg>
        <pc:spChg chg="mod">
          <ac:chgData name="Hellgren, Bjørn Stian" userId="66e48007-3cd3-4f4c-aea2-a699cac684fa" providerId="ADAL" clId="{C0CC4112-AD52-4433-8EC9-CB86EBFC5A43}" dt="2024-04-02T12:20:54.729" v="16"/>
          <ac:spMkLst>
            <pc:docMk/>
            <pc:sldMk cId="0" sldId="260"/>
            <ac:spMk id="16" creationId="{A5D6A559-EC93-5D1C-1E8B-2D875227D656}"/>
          </ac:spMkLst>
        </pc:spChg>
        <pc:spChg chg="add mod">
          <ac:chgData name="Hellgren, Bjørn Stian" userId="66e48007-3cd3-4f4c-aea2-a699cac684fa" providerId="ADAL" clId="{C0CC4112-AD52-4433-8EC9-CB86EBFC5A43}" dt="2024-04-02T12:22:48.671" v="131" actId="1076"/>
          <ac:spMkLst>
            <pc:docMk/>
            <pc:sldMk cId="0" sldId="260"/>
            <ac:spMk id="17" creationId="{A76FAAE7-2EF9-4CC1-2C38-55AC1BFB5CC0}"/>
          </ac:spMkLst>
        </pc:spChg>
        <pc:spChg chg="mod">
          <ac:chgData name="Hellgren, Bjørn Stian" userId="66e48007-3cd3-4f4c-aea2-a699cac684fa" providerId="ADAL" clId="{C0CC4112-AD52-4433-8EC9-CB86EBFC5A43}" dt="2024-04-02T12:21:20.168" v="48"/>
          <ac:spMkLst>
            <pc:docMk/>
            <pc:sldMk cId="0" sldId="260"/>
            <ac:spMk id="19" creationId="{D9809F10-05DF-137D-4A1C-C691D575C42E}"/>
          </ac:spMkLst>
        </pc:spChg>
        <pc:spChg chg="add mod">
          <ac:chgData name="Hellgren, Bjørn Stian" userId="66e48007-3cd3-4f4c-aea2-a699cac684fa" providerId="ADAL" clId="{C0CC4112-AD52-4433-8EC9-CB86EBFC5A43}" dt="2024-04-02T12:22:39.987" v="129" actId="1076"/>
          <ac:spMkLst>
            <pc:docMk/>
            <pc:sldMk cId="0" sldId="260"/>
            <ac:spMk id="20" creationId="{F9DE45B8-8D22-8C42-F087-1E0E6233A79F}"/>
          </ac:spMkLst>
        </pc:spChg>
        <pc:spChg chg="mod">
          <ac:chgData name="Hellgren, Bjørn Stian" userId="66e48007-3cd3-4f4c-aea2-a699cac684fa" providerId="ADAL" clId="{C0CC4112-AD52-4433-8EC9-CB86EBFC5A43}" dt="2024-04-02T12:21:51.371" v="73"/>
          <ac:spMkLst>
            <pc:docMk/>
            <pc:sldMk cId="0" sldId="260"/>
            <ac:spMk id="22" creationId="{4DB6077C-ABFA-A024-B461-774F2F001C0C}"/>
          </ac:spMkLst>
        </pc:spChg>
        <pc:spChg chg="add mod">
          <ac:chgData name="Hellgren, Bjørn Stian" userId="66e48007-3cd3-4f4c-aea2-a699cac684fa" providerId="ADAL" clId="{C0CC4112-AD52-4433-8EC9-CB86EBFC5A43}" dt="2024-04-02T12:23:12.142" v="135" actId="1076"/>
          <ac:spMkLst>
            <pc:docMk/>
            <pc:sldMk cId="0" sldId="260"/>
            <ac:spMk id="23" creationId="{206E6470-2B72-BD16-EB23-F30F9D42760E}"/>
          </ac:spMkLst>
        </pc:spChg>
        <pc:spChg chg="mod">
          <ac:chgData name="Hellgren, Bjørn Stian" userId="66e48007-3cd3-4f4c-aea2-a699cac684fa" providerId="ADAL" clId="{C0CC4112-AD52-4433-8EC9-CB86EBFC5A43}" dt="2024-04-02T12:22:14.922" v="100"/>
          <ac:spMkLst>
            <pc:docMk/>
            <pc:sldMk cId="0" sldId="260"/>
            <ac:spMk id="25" creationId="{0A1F7C19-FF14-FEC8-3D39-3F1193A4C601}"/>
          </ac:spMkLst>
        </pc:spChg>
        <pc:spChg chg="add mod">
          <ac:chgData name="Hellgren, Bjørn Stian" userId="66e48007-3cd3-4f4c-aea2-a699cac684fa" providerId="ADAL" clId="{C0CC4112-AD52-4433-8EC9-CB86EBFC5A43}" dt="2024-04-02T12:22:35.810" v="128" actId="1076"/>
          <ac:spMkLst>
            <pc:docMk/>
            <pc:sldMk cId="0" sldId="260"/>
            <ac:spMk id="26" creationId="{8DA7E4B6-E45E-FE5D-203B-4AC65D97A032}"/>
          </ac:spMkLst>
        </pc:spChg>
        <pc:grpChg chg="add mod">
          <ac:chgData name="Hellgren, Bjørn Stian" userId="66e48007-3cd3-4f4c-aea2-a699cac684fa" providerId="ADAL" clId="{C0CC4112-AD52-4433-8EC9-CB86EBFC5A43}" dt="2024-04-02T12:22:52.558" v="132" actId="1076"/>
          <ac:grpSpMkLst>
            <pc:docMk/>
            <pc:sldMk cId="0" sldId="260"/>
            <ac:grpSpMk id="7" creationId="{A922A48E-A61C-FE78-A91D-F6033C7F6669}"/>
          </ac:grpSpMkLst>
        </pc:grpChg>
        <pc:grpChg chg="del">
          <ac:chgData name="Hellgren, Bjørn Stian" userId="66e48007-3cd3-4f4c-aea2-a699cac684fa" providerId="ADAL" clId="{C0CC4112-AD52-4433-8EC9-CB86EBFC5A43}" dt="2024-04-02T12:22:31.857" v="127" actId="478"/>
          <ac:grpSpMkLst>
            <pc:docMk/>
            <pc:sldMk cId="0" sldId="260"/>
            <ac:grpSpMk id="9" creationId="{251174ED-4EC4-CA9F-34C7-31E75169AF0A}"/>
          </ac:grpSpMkLst>
        </pc:grpChg>
        <pc:grpChg chg="add mod">
          <ac:chgData name="Hellgren, Bjørn Stian" userId="66e48007-3cd3-4f4c-aea2-a699cac684fa" providerId="ADAL" clId="{C0CC4112-AD52-4433-8EC9-CB86EBFC5A43}" dt="2024-04-02T12:22:48.671" v="131" actId="1076"/>
          <ac:grpSpMkLst>
            <pc:docMk/>
            <pc:sldMk cId="0" sldId="260"/>
            <ac:grpSpMk id="15" creationId="{AE523D39-C198-D2CB-9F23-9E1520BEB5DA}"/>
          </ac:grpSpMkLst>
        </pc:grpChg>
        <pc:grpChg chg="add del mod">
          <ac:chgData name="Hellgren, Bjørn Stian" userId="66e48007-3cd3-4f4c-aea2-a699cac684fa" providerId="ADAL" clId="{C0CC4112-AD52-4433-8EC9-CB86EBFC5A43}" dt="2024-04-02T12:22:39.987" v="129" actId="1076"/>
          <ac:grpSpMkLst>
            <pc:docMk/>
            <pc:sldMk cId="0" sldId="260"/>
            <ac:grpSpMk id="18" creationId="{5823A8EA-5E5E-E8F4-52D6-E6BB26D27682}"/>
          </ac:grpSpMkLst>
        </pc:grpChg>
        <pc:grpChg chg="add mod">
          <ac:chgData name="Hellgren, Bjørn Stian" userId="66e48007-3cd3-4f4c-aea2-a699cac684fa" providerId="ADAL" clId="{C0CC4112-AD52-4433-8EC9-CB86EBFC5A43}" dt="2024-04-02T12:23:12.142" v="135" actId="1076"/>
          <ac:grpSpMkLst>
            <pc:docMk/>
            <pc:sldMk cId="0" sldId="260"/>
            <ac:grpSpMk id="21" creationId="{F137B209-F525-B06C-6B5B-7C6438F3B768}"/>
          </ac:grpSpMkLst>
        </pc:grpChg>
        <pc:grpChg chg="add mod">
          <ac:chgData name="Hellgren, Bjørn Stian" userId="66e48007-3cd3-4f4c-aea2-a699cac684fa" providerId="ADAL" clId="{C0CC4112-AD52-4433-8EC9-CB86EBFC5A43}" dt="2024-04-02T12:22:35.810" v="128" actId="1076"/>
          <ac:grpSpMkLst>
            <pc:docMk/>
            <pc:sldMk cId="0" sldId="260"/>
            <ac:grpSpMk id="24" creationId="{26872310-D014-FB48-7CDC-0C98A9FC9EE3}"/>
          </ac:grpSpMkLst>
        </pc:grpChg>
      </pc:sldChg>
      <pc:sldChg chg="addSp modSp mod">
        <pc:chgData name="Hellgren, Bjørn Stian" userId="66e48007-3cd3-4f4c-aea2-a699cac684fa" providerId="ADAL" clId="{C0CC4112-AD52-4433-8EC9-CB86EBFC5A43}" dt="2024-04-03T10:31:52.369" v="890" actId="1076"/>
        <pc:sldMkLst>
          <pc:docMk/>
          <pc:sldMk cId="0" sldId="262"/>
        </pc:sldMkLst>
        <pc:spChg chg="mod">
          <ac:chgData name="Hellgren, Bjørn Stian" userId="66e48007-3cd3-4f4c-aea2-a699cac684fa" providerId="ADAL" clId="{C0CC4112-AD52-4433-8EC9-CB86EBFC5A43}" dt="2024-04-03T10:30:26.429" v="887" actId="33524"/>
          <ac:spMkLst>
            <pc:docMk/>
            <pc:sldMk cId="0" sldId="262"/>
            <ac:spMk id="7" creationId="{00000000-0000-0000-0000-000000000000}"/>
          </ac:spMkLst>
        </pc:spChg>
        <pc:picChg chg="add mod">
          <ac:chgData name="Hellgren, Bjørn Stian" userId="66e48007-3cd3-4f4c-aea2-a699cac684fa" providerId="ADAL" clId="{C0CC4112-AD52-4433-8EC9-CB86EBFC5A43}" dt="2024-04-03T10:31:52.369" v="890" actId="1076"/>
          <ac:picMkLst>
            <pc:docMk/>
            <pc:sldMk cId="0" sldId="262"/>
            <ac:picMk id="9" creationId="{01FED10B-E55F-ABEE-4012-D61B7E46D72C}"/>
          </ac:picMkLst>
        </pc:picChg>
      </pc:sldChg>
      <pc:sldChg chg="addSp modSp mod">
        <pc:chgData name="Hellgren, Bjørn Stian" userId="66e48007-3cd3-4f4c-aea2-a699cac684fa" providerId="ADAL" clId="{C0CC4112-AD52-4433-8EC9-CB86EBFC5A43}" dt="2024-04-03T10:32:32.221" v="894" actId="1076"/>
        <pc:sldMkLst>
          <pc:docMk/>
          <pc:sldMk cId="0" sldId="263"/>
        </pc:sldMkLst>
        <pc:picChg chg="add mod">
          <ac:chgData name="Hellgren, Bjørn Stian" userId="66e48007-3cd3-4f4c-aea2-a699cac684fa" providerId="ADAL" clId="{C0CC4112-AD52-4433-8EC9-CB86EBFC5A43}" dt="2024-04-03T10:32:32.221" v="894" actId="1076"/>
          <ac:picMkLst>
            <pc:docMk/>
            <pc:sldMk cId="0" sldId="263"/>
            <ac:picMk id="9" creationId="{706752B4-603C-0970-AE84-7D543C72E911}"/>
          </ac:picMkLst>
        </pc:picChg>
      </pc:sldChg>
      <pc:sldChg chg="addSp modSp mod">
        <pc:chgData name="Hellgren, Bjørn Stian" userId="66e48007-3cd3-4f4c-aea2-a699cac684fa" providerId="ADAL" clId="{C0CC4112-AD52-4433-8EC9-CB86EBFC5A43}" dt="2024-04-03T10:34:25.508" v="897" actId="1076"/>
        <pc:sldMkLst>
          <pc:docMk/>
          <pc:sldMk cId="0" sldId="264"/>
        </pc:sldMkLst>
        <pc:picChg chg="add mod">
          <ac:chgData name="Hellgren, Bjørn Stian" userId="66e48007-3cd3-4f4c-aea2-a699cac684fa" providerId="ADAL" clId="{C0CC4112-AD52-4433-8EC9-CB86EBFC5A43}" dt="2024-04-03T10:34:25.508" v="897" actId="1076"/>
          <ac:picMkLst>
            <pc:docMk/>
            <pc:sldMk cId="0" sldId="264"/>
            <ac:picMk id="9" creationId="{F50DFB94-9E15-B4C9-E339-2E887B235B69}"/>
          </ac:picMkLst>
        </pc:picChg>
      </pc:sldChg>
      <pc:sldChg chg="addSp delSp modSp mod">
        <pc:chgData name="Hellgren, Bjørn Stian" userId="66e48007-3cd3-4f4c-aea2-a699cac684fa" providerId="ADAL" clId="{C0CC4112-AD52-4433-8EC9-CB86EBFC5A43}" dt="2024-04-02T12:28:44.123" v="298" actId="1076"/>
        <pc:sldMkLst>
          <pc:docMk/>
          <pc:sldMk cId="0" sldId="272"/>
        </pc:sldMkLst>
        <pc:spChg chg="mod">
          <ac:chgData name="Hellgren, Bjørn Stian" userId="66e48007-3cd3-4f4c-aea2-a699cac684fa" providerId="ADAL" clId="{C0CC4112-AD52-4433-8EC9-CB86EBFC5A43}" dt="2024-04-02T12:26:04.582" v="167" actId="20577"/>
          <ac:spMkLst>
            <pc:docMk/>
            <pc:sldMk cId="0" sldId="272"/>
            <ac:spMk id="4" creationId="{00000000-0000-0000-0000-000000000000}"/>
          </ac:spMkLst>
        </pc:spChg>
        <pc:spChg chg="del topLvl">
          <ac:chgData name="Hellgren, Bjørn Stian" userId="66e48007-3cd3-4f4c-aea2-a699cac684fa" providerId="ADAL" clId="{C0CC4112-AD52-4433-8EC9-CB86EBFC5A43}" dt="2024-04-02T12:26:11.934" v="171" actId="478"/>
          <ac:spMkLst>
            <pc:docMk/>
            <pc:sldMk cId="0" sldId="272"/>
            <ac:spMk id="6" creationId="{00000000-0000-0000-0000-000000000000}"/>
          </ac:spMkLst>
        </pc:spChg>
        <pc:spChg chg="mod topLvl">
          <ac:chgData name="Hellgren, Bjørn Stian" userId="66e48007-3cd3-4f4c-aea2-a699cac684fa" providerId="ADAL" clId="{C0CC4112-AD52-4433-8EC9-CB86EBFC5A43}" dt="2024-04-02T12:28:21.832" v="296" actId="207"/>
          <ac:spMkLst>
            <pc:docMk/>
            <pc:sldMk cId="0" sldId="272"/>
            <ac:spMk id="7" creationId="{00000000-0000-0000-0000-000000000000}"/>
          </ac:spMkLst>
        </pc:spChg>
        <pc:spChg chg="add mod">
          <ac:chgData name="Hellgren, Bjørn Stian" userId="66e48007-3cd3-4f4c-aea2-a699cac684fa" providerId="ADAL" clId="{C0CC4112-AD52-4433-8EC9-CB86EBFC5A43}" dt="2024-04-02T12:28:44.123" v="298" actId="1076"/>
          <ac:spMkLst>
            <pc:docMk/>
            <pc:sldMk cId="0" sldId="272"/>
            <ac:spMk id="19" creationId="{5217D7DA-ED00-BB34-7F28-1704E0A85E6D}"/>
          </ac:spMkLst>
        </pc:spChg>
        <pc:grpChg chg="del">
          <ac:chgData name="Hellgren, Bjørn Stian" userId="66e48007-3cd3-4f4c-aea2-a699cac684fa" providerId="ADAL" clId="{C0CC4112-AD52-4433-8EC9-CB86EBFC5A43}" dt="2024-04-02T12:26:11.934" v="171" actId="478"/>
          <ac:grpSpMkLst>
            <pc:docMk/>
            <pc:sldMk cId="0" sldId="272"/>
            <ac:grpSpMk id="5" creationId="{00000000-0000-0000-0000-000000000000}"/>
          </ac:grpSpMkLst>
        </pc:grpChg>
        <pc:grpChg chg="del">
          <ac:chgData name="Hellgren, Bjørn Stian" userId="66e48007-3cd3-4f4c-aea2-a699cac684fa" providerId="ADAL" clId="{C0CC4112-AD52-4433-8EC9-CB86EBFC5A43}" dt="2024-04-02T12:26:08.028" v="169" actId="478"/>
          <ac:grpSpMkLst>
            <pc:docMk/>
            <pc:sldMk cId="0" sldId="272"/>
            <ac:grpSpMk id="8" creationId="{00000000-0000-0000-0000-000000000000}"/>
          </ac:grpSpMkLst>
        </pc:grpChg>
        <pc:grpChg chg="del">
          <ac:chgData name="Hellgren, Bjørn Stian" userId="66e48007-3cd3-4f4c-aea2-a699cac684fa" providerId="ADAL" clId="{C0CC4112-AD52-4433-8EC9-CB86EBFC5A43}" dt="2024-04-02T12:26:08.644" v="170" actId="478"/>
          <ac:grpSpMkLst>
            <pc:docMk/>
            <pc:sldMk cId="0" sldId="272"/>
            <ac:grpSpMk id="10" creationId="{00000000-0000-0000-0000-000000000000}"/>
          </ac:grpSpMkLst>
        </pc:grpChg>
        <pc:grpChg chg="del">
          <ac:chgData name="Hellgren, Bjørn Stian" userId="66e48007-3cd3-4f4c-aea2-a699cac684fa" providerId="ADAL" clId="{C0CC4112-AD52-4433-8EC9-CB86EBFC5A43}" dt="2024-04-02T12:26:07.149" v="168" actId="478"/>
          <ac:grpSpMkLst>
            <pc:docMk/>
            <pc:sldMk cId="0" sldId="272"/>
            <ac:grpSpMk id="12" creationId="{00000000-0000-0000-0000-000000000000}"/>
          </ac:grpSpMkLst>
        </pc:grpChg>
        <pc:cxnChg chg="add">
          <ac:chgData name="Hellgren, Bjørn Stian" userId="66e48007-3cd3-4f4c-aea2-a699cac684fa" providerId="ADAL" clId="{C0CC4112-AD52-4433-8EC9-CB86EBFC5A43}" dt="2024-04-02T12:26:26.768" v="173" actId="11529"/>
          <ac:cxnSpMkLst>
            <pc:docMk/>
            <pc:sldMk cId="0" sldId="272"/>
            <ac:cxnSpMk id="16" creationId="{8ED3D31D-EB6D-1DDA-0BDD-24C50039E136}"/>
          </ac:cxnSpMkLst>
        </pc:cxnChg>
        <pc:cxnChg chg="add mod">
          <ac:chgData name="Hellgren, Bjørn Stian" userId="66e48007-3cd3-4f4c-aea2-a699cac684fa" providerId="ADAL" clId="{C0CC4112-AD52-4433-8EC9-CB86EBFC5A43}" dt="2024-04-02T12:26:33.661" v="175" actId="1076"/>
          <ac:cxnSpMkLst>
            <pc:docMk/>
            <pc:sldMk cId="0" sldId="272"/>
            <ac:cxnSpMk id="17" creationId="{CBD0E32A-3EA4-04EA-97E8-C85D1FFC8C94}"/>
          </ac:cxnSpMkLst>
        </pc:cxnChg>
        <pc:cxnChg chg="add mod">
          <ac:chgData name="Hellgren, Bjørn Stian" userId="66e48007-3cd3-4f4c-aea2-a699cac684fa" providerId="ADAL" clId="{C0CC4112-AD52-4433-8EC9-CB86EBFC5A43}" dt="2024-04-02T12:26:39.311" v="177" actId="1076"/>
          <ac:cxnSpMkLst>
            <pc:docMk/>
            <pc:sldMk cId="0" sldId="272"/>
            <ac:cxnSpMk id="18" creationId="{72DE246E-7184-9109-08D1-700B34F01327}"/>
          </ac:cxnSpMkLst>
        </pc:cxnChg>
      </pc:sldChg>
      <pc:sldChg chg="modSp mod">
        <pc:chgData name="Hellgren, Bjørn Stian" userId="66e48007-3cd3-4f4c-aea2-a699cac684fa" providerId="ADAL" clId="{C0CC4112-AD52-4433-8EC9-CB86EBFC5A43}" dt="2024-04-02T12:29:18.529" v="302" actId="6549"/>
        <pc:sldMkLst>
          <pc:docMk/>
          <pc:sldMk cId="0" sldId="286"/>
        </pc:sldMkLst>
        <pc:spChg chg="mod">
          <ac:chgData name="Hellgren, Bjørn Stian" userId="66e48007-3cd3-4f4c-aea2-a699cac684fa" providerId="ADAL" clId="{C0CC4112-AD52-4433-8EC9-CB86EBFC5A43}" dt="2024-04-02T12:29:18.529" v="302" actId="6549"/>
          <ac:spMkLst>
            <pc:docMk/>
            <pc:sldMk cId="0" sldId="286"/>
            <ac:spMk id="5" creationId="{00000000-0000-0000-0000-000000000000}"/>
          </ac:spMkLst>
        </pc:spChg>
      </pc:sldChg>
      <pc:sldChg chg="add">
        <pc:chgData name="Hellgren, Bjørn Stian" userId="66e48007-3cd3-4f4c-aea2-a699cac684fa" providerId="ADAL" clId="{C0CC4112-AD52-4433-8EC9-CB86EBFC5A43}" dt="2024-04-02T12:25:56.890" v="137"/>
        <pc:sldMkLst>
          <pc:docMk/>
          <pc:sldMk cId="502846746" sldId="292"/>
        </pc:sldMkLst>
      </pc:sldChg>
      <pc:sldChg chg="modSp add mod">
        <pc:chgData name="Hellgren, Bjørn Stian" userId="66e48007-3cd3-4f4c-aea2-a699cac684fa" providerId="ADAL" clId="{C0CC4112-AD52-4433-8EC9-CB86EBFC5A43}" dt="2024-04-02T12:29:59.269" v="380" actId="20577"/>
        <pc:sldMkLst>
          <pc:docMk/>
          <pc:sldMk cId="2678803116" sldId="293"/>
        </pc:sldMkLst>
        <pc:spChg chg="mod">
          <ac:chgData name="Hellgren, Bjørn Stian" userId="66e48007-3cd3-4f4c-aea2-a699cac684fa" providerId="ADAL" clId="{C0CC4112-AD52-4433-8EC9-CB86EBFC5A43}" dt="2024-04-02T12:29:59.269" v="380" actId="20577"/>
          <ac:spMkLst>
            <pc:docMk/>
            <pc:sldMk cId="2678803116" sldId="293"/>
            <ac:spMk id="7" creationId="{00000000-0000-0000-0000-000000000000}"/>
          </ac:spMkLst>
        </pc:spChg>
        <pc:spChg chg="mod">
          <ac:chgData name="Hellgren, Bjørn Stian" userId="66e48007-3cd3-4f4c-aea2-a699cac684fa" providerId="ADAL" clId="{C0CC4112-AD52-4433-8EC9-CB86EBFC5A43}" dt="2024-04-02T12:28:55.727" v="301" actId="1076"/>
          <ac:spMkLst>
            <pc:docMk/>
            <pc:sldMk cId="2678803116" sldId="293"/>
            <ac:spMk id="19" creationId="{5217D7DA-ED00-BB34-7F28-1704E0A85E6D}"/>
          </ac:spMkLst>
        </pc:spChg>
      </pc:sldChg>
      <pc:sldChg chg="add del">
        <pc:chgData name="Hellgren, Bjørn Stian" userId="66e48007-3cd3-4f4c-aea2-a699cac684fa" providerId="ADAL" clId="{C0CC4112-AD52-4433-8EC9-CB86EBFC5A43}" dt="2024-04-02T12:28:47.878" v="299" actId="47"/>
        <pc:sldMkLst>
          <pc:docMk/>
          <pc:sldMk cId="3222846444" sldId="293"/>
        </pc:sldMkLst>
      </pc:sldChg>
      <pc:sldChg chg="modSp add mod">
        <pc:chgData name="Hellgren, Bjørn Stian" userId="66e48007-3cd3-4f4c-aea2-a699cac684fa" providerId="ADAL" clId="{C0CC4112-AD52-4433-8EC9-CB86EBFC5A43}" dt="2024-04-02T12:32:15.217" v="778"/>
        <pc:sldMkLst>
          <pc:docMk/>
          <pc:sldMk cId="3976212084" sldId="294"/>
        </pc:sldMkLst>
        <pc:spChg chg="mod">
          <ac:chgData name="Hellgren, Bjørn Stian" userId="66e48007-3cd3-4f4c-aea2-a699cac684fa" providerId="ADAL" clId="{C0CC4112-AD52-4433-8EC9-CB86EBFC5A43}" dt="2024-04-02T12:32:15.217" v="778"/>
          <ac:spMkLst>
            <pc:docMk/>
            <pc:sldMk cId="3976212084" sldId="294"/>
            <ac:spMk id="7" creationId="{00000000-0000-0000-0000-000000000000}"/>
          </ac:spMkLst>
        </pc:spChg>
        <pc:spChg chg="mod">
          <ac:chgData name="Hellgren, Bjørn Stian" userId="66e48007-3cd3-4f4c-aea2-a699cac684fa" providerId="ADAL" clId="{C0CC4112-AD52-4433-8EC9-CB86EBFC5A43}" dt="2024-04-02T12:30:06.644" v="382" actId="1076"/>
          <ac:spMkLst>
            <pc:docMk/>
            <pc:sldMk cId="3976212084" sldId="294"/>
            <ac:spMk id="19" creationId="{5217D7DA-ED00-BB34-7F28-1704E0A85E6D}"/>
          </ac:spMkLst>
        </pc:spChg>
      </pc:sldChg>
      <pc:sldChg chg="modSp add mod">
        <pc:chgData name="Hellgren, Bjørn Stian" userId="66e48007-3cd3-4f4c-aea2-a699cac684fa" providerId="ADAL" clId="{C0CC4112-AD52-4433-8EC9-CB86EBFC5A43}" dt="2024-04-02T12:32:48.632" v="886" actId="20577"/>
        <pc:sldMkLst>
          <pc:docMk/>
          <pc:sldMk cId="2128173045" sldId="295"/>
        </pc:sldMkLst>
        <pc:spChg chg="mod">
          <ac:chgData name="Hellgren, Bjørn Stian" userId="66e48007-3cd3-4f4c-aea2-a699cac684fa" providerId="ADAL" clId="{C0CC4112-AD52-4433-8EC9-CB86EBFC5A43}" dt="2024-04-02T12:32:48.632" v="886" actId="20577"/>
          <ac:spMkLst>
            <pc:docMk/>
            <pc:sldMk cId="2128173045" sldId="295"/>
            <ac:spMk id="7" creationId="{00000000-0000-0000-0000-000000000000}"/>
          </ac:spMkLst>
        </pc:spChg>
        <pc:spChg chg="mod">
          <ac:chgData name="Hellgren, Bjørn Stian" userId="66e48007-3cd3-4f4c-aea2-a699cac684fa" providerId="ADAL" clId="{C0CC4112-AD52-4433-8EC9-CB86EBFC5A43}" dt="2024-04-02T12:30:52.021" v="530" actId="1076"/>
          <ac:spMkLst>
            <pc:docMk/>
            <pc:sldMk cId="2128173045" sldId="295"/>
            <ac:spMk id="19" creationId="{5217D7DA-ED00-BB34-7F28-1704E0A85E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5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7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2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32.jpe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3659" y="1633829"/>
            <a:ext cx="15736615" cy="7485187"/>
            <a:chOff x="0" y="0"/>
            <a:chExt cx="4144623" cy="19714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44623" cy="1971407"/>
            </a:xfrm>
            <a:custGeom>
              <a:avLst/>
              <a:gdLst/>
              <a:ahLst/>
              <a:cxnLst/>
              <a:rect l="l" t="t" r="r" b="b"/>
              <a:pathLst>
                <a:path w="4144623" h="1971407">
                  <a:moveTo>
                    <a:pt x="23614" y="0"/>
                  </a:moveTo>
                  <a:lnTo>
                    <a:pt x="4121009" y="0"/>
                  </a:lnTo>
                  <a:cubicBezTo>
                    <a:pt x="4134050" y="0"/>
                    <a:pt x="4144623" y="10573"/>
                    <a:pt x="4144623" y="23614"/>
                  </a:cubicBezTo>
                  <a:lnTo>
                    <a:pt x="4144623" y="1947793"/>
                  </a:lnTo>
                  <a:cubicBezTo>
                    <a:pt x="4144623" y="1960835"/>
                    <a:pt x="4134050" y="1971407"/>
                    <a:pt x="4121009" y="1971407"/>
                  </a:cubicBezTo>
                  <a:lnTo>
                    <a:pt x="23614" y="1971407"/>
                  </a:lnTo>
                  <a:cubicBezTo>
                    <a:pt x="10573" y="1971407"/>
                    <a:pt x="0" y="1960835"/>
                    <a:pt x="0" y="1947793"/>
                  </a:cubicBezTo>
                  <a:lnTo>
                    <a:pt x="0" y="23614"/>
                  </a:lnTo>
                  <a:cubicBezTo>
                    <a:pt x="0" y="10573"/>
                    <a:pt x="10573" y="0"/>
                    <a:pt x="23614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144623" cy="2009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886159" y="-233308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4608694" y="-139284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3671732" y="4183755"/>
            <a:ext cx="10944536" cy="2219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01"/>
              </a:lnSpc>
            </a:pPr>
            <a:r>
              <a:rPr lang="en-US" sz="5701" dirty="0">
                <a:solidFill>
                  <a:srgbClr val="FFFFFF"/>
                </a:solidFill>
                <a:latin typeface="DM Sans Bold"/>
              </a:rPr>
              <a:t>MAPPING OF POTENTIAL PARTNER NETWORKS</a:t>
            </a:r>
            <a:r>
              <a:rPr lang="et-EE" sz="5701" dirty="0">
                <a:solidFill>
                  <a:srgbClr val="FFFFFF"/>
                </a:solidFill>
                <a:latin typeface="DM Sans Bold"/>
              </a:rPr>
              <a:t> and INVESTORS</a:t>
            </a:r>
            <a:endParaRPr lang="en-US" sz="5701" dirty="0">
              <a:solidFill>
                <a:srgbClr val="FFFFFF"/>
              </a:solidFill>
              <a:latin typeface="DM Sans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356906" y="7766688"/>
            <a:ext cx="3384105" cy="459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520"/>
              </a:lnSpc>
            </a:pPr>
            <a:r>
              <a:rPr lang="en-US" sz="3200">
                <a:solidFill>
                  <a:srgbClr val="FFFFFF"/>
                </a:solidFill>
                <a:latin typeface="DM Sans Italics"/>
              </a:rPr>
              <a:t>Train the trainers</a:t>
            </a:r>
          </a:p>
        </p:txBody>
      </p:sp>
      <p:sp>
        <p:nvSpPr>
          <p:cNvPr id="9" name="Freeform 9"/>
          <p:cNvSpPr/>
          <p:nvPr/>
        </p:nvSpPr>
        <p:spPr>
          <a:xfrm rot="-10800000">
            <a:off x="14089981" y="701453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8482392" y="3133183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4" y="0"/>
                </a:lnTo>
                <a:lnTo>
                  <a:pt x="9322084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511053" y="1201871"/>
            <a:ext cx="1019268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"/>
              </a:rPr>
              <a:t>CHAMBERS OF COMMERCE</a:t>
            </a:r>
          </a:p>
        </p:txBody>
      </p:sp>
      <p:sp>
        <p:nvSpPr>
          <p:cNvPr id="5" name="Freeform 5"/>
          <p:cNvSpPr/>
          <p:nvPr/>
        </p:nvSpPr>
        <p:spPr>
          <a:xfrm>
            <a:off x="-302996" y="-479021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1028700" y="4777104"/>
            <a:ext cx="5542564" cy="16713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Business associations.</a:t>
            </a:r>
          </a:p>
          <a:p>
            <a:pPr>
              <a:lnSpc>
                <a:spcPts val="4479"/>
              </a:lnSpc>
            </a:pPr>
            <a:endParaRPr lang="en-US" sz="3199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(Add local examples here)</a:t>
            </a:r>
          </a:p>
        </p:txBody>
      </p:sp>
      <p:sp>
        <p:nvSpPr>
          <p:cNvPr id="7" name="Freeform 7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8482392" y="3133183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4" y="0"/>
                </a:lnTo>
                <a:lnTo>
                  <a:pt x="9322084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511053" y="1201871"/>
            <a:ext cx="10192683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"/>
              </a:rPr>
              <a:t>INDUSTRY CLUSTERS</a:t>
            </a:r>
          </a:p>
        </p:txBody>
      </p:sp>
      <p:sp>
        <p:nvSpPr>
          <p:cNvPr id="5" name="Freeform 5"/>
          <p:cNvSpPr/>
          <p:nvPr/>
        </p:nvSpPr>
        <p:spPr>
          <a:xfrm>
            <a:off x="-302996" y="-479021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1028700" y="4777104"/>
            <a:ext cx="5542564" cy="2795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Groups of related business operating within the same geographical region.</a:t>
            </a:r>
          </a:p>
          <a:p>
            <a:pPr>
              <a:lnSpc>
                <a:spcPts val="4479"/>
              </a:lnSpc>
            </a:pPr>
            <a:endParaRPr lang="en-US" sz="3199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(Add local examples here)</a:t>
            </a:r>
          </a:p>
        </p:txBody>
      </p:sp>
      <p:sp>
        <p:nvSpPr>
          <p:cNvPr id="7" name="Freeform 7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8482392" y="3133183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4" y="0"/>
                </a:lnTo>
                <a:lnTo>
                  <a:pt x="9322084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966767" y="1201871"/>
            <a:ext cx="8586887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"/>
              </a:rPr>
              <a:t>PUBLIC ACTORS</a:t>
            </a:r>
          </a:p>
        </p:txBody>
      </p:sp>
      <p:sp>
        <p:nvSpPr>
          <p:cNvPr id="5" name="Freeform 5"/>
          <p:cNvSpPr/>
          <p:nvPr/>
        </p:nvSpPr>
        <p:spPr>
          <a:xfrm>
            <a:off x="-302996" y="-479021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1028700" y="4777104"/>
            <a:ext cx="5542564" cy="3357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Supporting actors in the public sector, both at local and regional level. Promoters of business.</a:t>
            </a:r>
          </a:p>
          <a:p>
            <a:pPr>
              <a:lnSpc>
                <a:spcPts val="4479"/>
              </a:lnSpc>
            </a:pPr>
            <a:endParaRPr lang="en-US" sz="3199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(Add local examples here)</a:t>
            </a:r>
          </a:p>
        </p:txBody>
      </p:sp>
      <p:sp>
        <p:nvSpPr>
          <p:cNvPr id="7" name="Freeform 7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8482392" y="3133183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4" y="0"/>
                </a:lnTo>
                <a:lnTo>
                  <a:pt x="9322084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966767" y="1201871"/>
            <a:ext cx="8586887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"/>
              </a:rPr>
              <a:t>OTHER NETWORKS</a:t>
            </a:r>
          </a:p>
        </p:txBody>
      </p:sp>
      <p:sp>
        <p:nvSpPr>
          <p:cNvPr id="5" name="Freeform 5"/>
          <p:cNvSpPr/>
          <p:nvPr/>
        </p:nvSpPr>
        <p:spPr>
          <a:xfrm>
            <a:off x="-302996" y="-479021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1028700" y="4777104"/>
            <a:ext cx="5542564" cy="3357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Formal or informal groups connecting professionals in the field of your social business.</a:t>
            </a:r>
          </a:p>
          <a:p>
            <a:pPr>
              <a:lnSpc>
                <a:spcPts val="4479"/>
              </a:lnSpc>
            </a:pPr>
            <a:endParaRPr lang="en-US" sz="3199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(Add local examples here)</a:t>
            </a:r>
          </a:p>
        </p:txBody>
      </p:sp>
      <p:sp>
        <p:nvSpPr>
          <p:cNvPr id="7" name="Freeform 7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0419457" y="6125117"/>
            <a:ext cx="5450085" cy="4161883"/>
          </a:xfrm>
          <a:custGeom>
            <a:avLst/>
            <a:gdLst/>
            <a:ahLst/>
            <a:cxnLst/>
            <a:rect l="l" t="t" r="r" b="b"/>
            <a:pathLst>
              <a:path w="5450085" h="4161883">
                <a:moveTo>
                  <a:pt x="0" y="0"/>
                </a:moveTo>
                <a:lnTo>
                  <a:pt x="5450086" y="0"/>
                </a:lnTo>
                <a:lnTo>
                  <a:pt x="5450086" y="4161883"/>
                </a:lnTo>
                <a:lnTo>
                  <a:pt x="0" y="4161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 rot="-10800000">
            <a:off x="11061889" y="-806818"/>
            <a:ext cx="4165223" cy="5950318"/>
          </a:xfrm>
          <a:custGeom>
            <a:avLst/>
            <a:gdLst/>
            <a:ahLst/>
            <a:cxnLst/>
            <a:rect l="l" t="t" r="r" b="b"/>
            <a:pathLst>
              <a:path w="4165223" h="5950318">
                <a:moveTo>
                  <a:pt x="0" y="0"/>
                </a:moveTo>
                <a:lnTo>
                  <a:pt x="4165222" y="0"/>
                </a:lnTo>
                <a:lnTo>
                  <a:pt x="4165222" y="5950318"/>
                </a:lnTo>
                <a:lnTo>
                  <a:pt x="0" y="5950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Freeform 4"/>
          <p:cNvSpPr/>
          <p:nvPr/>
        </p:nvSpPr>
        <p:spPr>
          <a:xfrm>
            <a:off x="9029700" y="1028700"/>
            <a:ext cx="8229600" cy="8229600"/>
          </a:xfrm>
          <a:custGeom>
            <a:avLst/>
            <a:gdLst/>
            <a:ahLst/>
            <a:cxnLst/>
            <a:rect l="l" t="t" r="r" b="b"/>
            <a:pathLst>
              <a:path w="8229600" h="8229600">
                <a:moveTo>
                  <a:pt x="0" y="0"/>
                </a:moveTo>
                <a:lnTo>
                  <a:pt x="8229600" y="0"/>
                </a:lnTo>
                <a:lnTo>
                  <a:pt x="82296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5" name="TextBox 5"/>
          <p:cNvSpPr txBox="1"/>
          <p:nvPr/>
        </p:nvSpPr>
        <p:spPr>
          <a:xfrm>
            <a:off x="1248551" y="2951497"/>
            <a:ext cx="6726444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50"/>
              </a:lnSpc>
            </a:pPr>
            <a:r>
              <a:rPr lang="en-US" sz="4500" dirty="0">
                <a:solidFill>
                  <a:srgbClr val="8CA9AD"/>
                </a:solidFill>
                <a:latin typeface="DM Sans Bold"/>
              </a:rPr>
              <a:t>THE MAPPING PROCESS</a:t>
            </a:r>
          </a:p>
        </p:txBody>
      </p:sp>
      <p:sp>
        <p:nvSpPr>
          <p:cNvPr id="6" name="Freeform 6"/>
          <p:cNvSpPr/>
          <p:nvPr/>
        </p:nvSpPr>
        <p:spPr>
          <a:xfrm>
            <a:off x="0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758AD81-DB36-71E7-2B7F-82732CCDCCAA}"/>
              </a:ext>
            </a:extLst>
          </p:cNvPr>
          <p:cNvSpPr txBox="1"/>
          <p:nvPr/>
        </p:nvSpPr>
        <p:spPr>
          <a:xfrm>
            <a:off x="1248551" y="3812723"/>
            <a:ext cx="7549711" cy="6356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79"/>
              </a:lnSpc>
            </a:pPr>
            <a:endParaRPr lang="en-US" sz="3699" dirty="0">
              <a:solidFill>
                <a:srgbClr val="737373"/>
              </a:solidFill>
              <a:latin typeface="DM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78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Stages of a mapping process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371600" y="4613460"/>
            <a:ext cx="5269662" cy="2617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79"/>
              </a:lnSpc>
            </a:pPr>
            <a:r>
              <a:rPr lang="en-US" sz="3200" spc="-73" dirty="0">
                <a:solidFill>
                  <a:srgbClr val="8CA9AD"/>
                </a:solidFill>
                <a:latin typeface="DM Sans Bold"/>
              </a:rPr>
              <a:t>Know yourself</a:t>
            </a:r>
          </a:p>
          <a:p>
            <a:pPr>
              <a:lnSpc>
                <a:spcPts val="5179"/>
              </a:lnSpc>
            </a:pPr>
            <a:r>
              <a:rPr lang="en-US" sz="3200" dirty="0">
                <a:solidFill>
                  <a:srgbClr val="737373"/>
                </a:solidFill>
                <a:latin typeface="DM Sans"/>
              </a:rPr>
              <a:t>Understand your own business, value proposition, etc.</a:t>
            </a:r>
          </a:p>
        </p:txBody>
      </p:sp>
      <p:sp>
        <p:nvSpPr>
          <p:cNvPr id="14" name="Freeform 14"/>
          <p:cNvSpPr/>
          <p:nvPr/>
        </p:nvSpPr>
        <p:spPr>
          <a:xfrm>
            <a:off x="11403566" y="4598806"/>
            <a:ext cx="976021" cy="1071481"/>
          </a:xfrm>
          <a:custGeom>
            <a:avLst/>
            <a:gdLst/>
            <a:ahLst/>
            <a:cxnLst/>
            <a:rect l="l" t="t" r="r" b="b"/>
            <a:pathLst>
              <a:path w="976021" h="1071481">
                <a:moveTo>
                  <a:pt x="0" y="0"/>
                </a:moveTo>
                <a:lnTo>
                  <a:pt x="976021" y="0"/>
                </a:lnTo>
                <a:lnTo>
                  <a:pt x="976021" y="1071480"/>
                </a:lnTo>
                <a:lnTo>
                  <a:pt x="0" y="107148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cxnSp>
        <p:nvCxnSpPr>
          <p:cNvPr id="16" name="Kobling: vinkel 15">
            <a:extLst>
              <a:ext uri="{FF2B5EF4-FFF2-40B4-BE49-F238E27FC236}">
                <a16:creationId xmlns:a16="http://schemas.microsoft.com/office/drawing/2014/main" id="{8ED3D31D-EB6D-1DDA-0BDD-24C50039E136}"/>
              </a:ext>
            </a:extLst>
          </p:cNvPr>
          <p:cNvCxnSpPr/>
          <p:nvPr/>
        </p:nvCxnSpPr>
        <p:spPr>
          <a:xfrm flipV="1">
            <a:off x="9144000" y="65151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Kobling: vinkel 16">
            <a:extLst>
              <a:ext uri="{FF2B5EF4-FFF2-40B4-BE49-F238E27FC236}">
                <a16:creationId xmlns:a16="http://schemas.microsoft.com/office/drawing/2014/main" id="{CBD0E32A-3EA4-04EA-97E8-C85D1FFC8C94}"/>
              </a:ext>
            </a:extLst>
          </p:cNvPr>
          <p:cNvCxnSpPr/>
          <p:nvPr/>
        </p:nvCxnSpPr>
        <p:spPr>
          <a:xfrm flipV="1">
            <a:off x="10629900" y="51435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Kobling: vinkel 17">
            <a:extLst>
              <a:ext uri="{FF2B5EF4-FFF2-40B4-BE49-F238E27FC236}">
                <a16:creationId xmlns:a16="http://schemas.microsoft.com/office/drawing/2014/main" id="{72DE246E-7184-9109-08D1-700B34F01327}"/>
              </a:ext>
            </a:extLst>
          </p:cNvPr>
          <p:cNvCxnSpPr/>
          <p:nvPr/>
        </p:nvCxnSpPr>
        <p:spPr>
          <a:xfrm flipV="1">
            <a:off x="12174506" y="37719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217D7DA-ED00-BB34-7F28-1704E0A85E6D}"/>
              </a:ext>
            </a:extLst>
          </p:cNvPr>
          <p:cNvSpPr/>
          <p:nvPr/>
        </p:nvSpPr>
        <p:spPr>
          <a:xfrm>
            <a:off x="9588123" y="7002821"/>
            <a:ext cx="533400" cy="457200"/>
          </a:xfrm>
          <a:prstGeom prst="ellipse">
            <a:avLst/>
          </a:prstGeom>
          <a:solidFill>
            <a:srgbClr val="8CA9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78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Stages of a mapping process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371600" y="4613460"/>
            <a:ext cx="5269662" cy="2617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79"/>
              </a:lnSpc>
            </a:pPr>
            <a:r>
              <a:rPr lang="en-US" sz="3200" spc="-73" dirty="0">
                <a:solidFill>
                  <a:srgbClr val="8CA9AD"/>
                </a:solidFill>
                <a:latin typeface="DM Sans Bold"/>
              </a:rPr>
              <a:t>Know your peers</a:t>
            </a:r>
          </a:p>
          <a:p>
            <a:pPr>
              <a:lnSpc>
                <a:spcPts val="5179"/>
              </a:lnSpc>
            </a:pPr>
            <a:r>
              <a:rPr lang="en-US" sz="3200" dirty="0">
                <a:solidFill>
                  <a:srgbClr val="737373"/>
                </a:solidFill>
                <a:latin typeface="DM Sans"/>
              </a:rPr>
              <a:t>Understand your market, your competitors, know who’s around</a:t>
            </a:r>
          </a:p>
        </p:txBody>
      </p:sp>
      <p:sp>
        <p:nvSpPr>
          <p:cNvPr id="14" name="Freeform 14"/>
          <p:cNvSpPr/>
          <p:nvPr/>
        </p:nvSpPr>
        <p:spPr>
          <a:xfrm>
            <a:off x="11403566" y="4598806"/>
            <a:ext cx="976021" cy="1071481"/>
          </a:xfrm>
          <a:custGeom>
            <a:avLst/>
            <a:gdLst/>
            <a:ahLst/>
            <a:cxnLst/>
            <a:rect l="l" t="t" r="r" b="b"/>
            <a:pathLst>
              <a:path w="976021" h="1071481">
                <a:moveTo>
                  <a:pt x="0" y="0"/>
                </a:moveTo>
                <a:lnTo>
                  <a:pt x="976021" y="0"/>
                </a:lnTo>
                <a:lnTo>
                  <a:pt x="976021" y="1071480"/>
                </a:lnTo>
                <a:lnTo>
                  <a:pt x="0" y="107148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cxnSp>
        <p:nvCxnSpPr>
          <p:cNvPr id="16" name="Kobling: vinkel 15">
            <a:extLst>
              <a:ext uri="{FF2B5EF4-FFF2-40B4-BE49-F238E27FC236}">
                <a16:creationId xmlns:a16="http://schemas.microsoft.com/office/drawing/2014/main" id="{8ED3D31D-EB6D-1DDA-0BDD-24C50039E136}"/>
              </a:ext>
            </a:extLst>
          </p:cNvPr>
          <p:cNvCxnSpPr/>
          <p:nvPr/>
        </p:nvCxnSpPr>
        <p:spPr>
          <a:xfrm flipV="1">
            <a:off x="9144000" y="65151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Kobling: vinkel 16">
            <a:extLst>
              <a:ext uri="{FF2B5EF4-FFF2-40B4-BE49-F238E27FC236}">
                <a16:creationId xmlns:a16="http://schemas.microsoft.com/office/drawing/2014/main" id="{CBD0E32A-3EA4-04EA-97E8-C85D1FFC8C94}"/>
              </a:ext>
            </a:extLst>
          </p:cNvPr>
          <p:cNvCxnSpPr/>
          <p:nvPr/>
        </p:nvCxnSpPr>
        <p:spPr>
          <a:xfrm flipV="1">
            <a:off x="10629900" y="51435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Kobling: vinkel 17">
            <a:extLst>
              <a:ext uri="{FF2B5EF4-FFF2-40B4-BE49-F238E27FC236}">
                <a16:creationId xmlns:a16="http://schemas.microsoft.com/office/drawing/2014/main" id="{72DE246E-7184-9109-08D1-700B34F01327}"/>
              </a:ext>
            </a:extLst>
          </p:cNvPr>
          <p:cNvCxnSpPr/>
          <p:nvPr/>
        </p:nvCxnSpPr>
        <p:spPr>
          <a:xfrm flipV="1">
            <a:off x="12174506" y="37719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217D7DA-ED00-BB34-7F28-1704E0A85E6D}"/>
              </a:ext>
            </a:extLst>
          </p:cNvPr>
          <p:cNvSpPr/>
          <p:nvPr/>
        </p:nvSpPr>
        <p:spPr>
          <a:xfrm>
            <a:off x="11136866" y="5635493"/>
            <a:ext cx="533400" cy="457200"/>
          </a:xfrm>
          <a:prstGeom prst="ellipse">
            <a:avLst/>
          </a:prstGeom>
          <a:solidFill>
            <a:srgbClr val="8CA9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803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78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Stages of a mapping process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371600" y="4613460"/>
            <a:ext cx="5269662" cy="2617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79"/>
              </a:lnSpc>
            </a:pPr>
            <a:r>
              <a:rPr lang="en-US" sz="3200" spc="-73" dirty="0">
                <a:solidFill>
                  <a:srgbClr val="8CA9AD"/>
                </a:solidFill>
                <a:latin typeface="DM Sans Bold"/>
              </a:rPr>
              <a:t>Know your backers</a:t>
            </a:r>
          </a:p>
          <a:p>
            <a:pPr>
              <a:lnSpc>
                <a:spcPts val="5179"/>
              </a:lnSpc>
            </a:pPr>
            <a:r>
              <a:rPr lang="en-US" sz="3200" dirty="0">
                <a:solidFill>
                  <a:srgbClr val="737373"/>
                </a:solidFill>
                <a:latin typeface="DM Sans"/>
              </a:rPr>
              <a:t>Find out who your support </a:t>
            </a:r>
            <a:r>
              <a:rPr lang="en-US" sz="3200" dirty="0" err="1">
                <a:solidFill>
                  <a:srgbClr val="737373"/>
                </a:solidFill>
                <a:latin typeface="DM Sans"/>
              </a:rPr>
              <a:t>organisations</a:t>
            </a:r>
            <a:r>
              <a:rPr lang="en-US" sz="3200" dirty="0">
                <a:solidFill>
                  <a:srgbClr val="737373"/>
                </a:solidFill>
                <a:latin typeface="DM Sans"/>
              </a:rPr>
              <a:t> are, potential funders, investors etc.</a:t>
            </a:r>
          </a:p>
        </p:txBody>
      </p:sp>
      <p:sp>
        <p:nvSpPr>
          <p:cNvPr id="14" name="Freeform 14"/>
          <p:cNvSpPr/>
          <p:nvPr/>
        </p:nvSpPr>
        <p:spPr>
          <a:xfrm>
            <a:off x="11403566" y="4598806"/>
            <a:ext cx="976021" cy="1071481"/>
          </a:xfrm>
          <a:custGeom>
            <a:avLst/>
            <a:gdLst/>
            <a:ahLst/>
            <a:cxnLst/>
            <a:rect l="l" t="t" r="r" b="b"/>
            <a:pathLst>
              <a:path w="976021" h="1071481">
                <a:moveTo>
                  <a:pt x="0" y="0"/>
                </a:moveTo>
                <a:lnTo>
                  <a:pt x="976021" y="0"/>
                </a:lnTo>
                <a:lnTo>
                  <a:pt x="976021" y="1071480"/>
                </a:lnTo>
                <a:lnTo>
                  <a:pt x="0" y="107148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cxnSp>
        <p:nvCxnSpPr>
          <p:cNvPr id="16" name="Kobling: vinkel 15">
            <a:extLst>
              <a:ext uri="{FF2B5EF4-FFF2-40B4-BE49-F238E27FC236}">
                <a16:creationId xmlns:a16="http://schemas.microsoft.com/office/drawing/2014/main" id="{8ED3D31D-EB6D-1DDA-0BDD-24C50039E136}"/>
              </a:ext>
            </a:extLst>
          </p:cNvPr>
          <p:cNvCxnSpPr/>
          <p:nvPr/>
        </p:nvCxnSpPr>
        <p:spPr>
          <a:xfrm flipV="1">
            <a:off x="9144000" y="65151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Kobling: vinkel 16">
            <a:extLst>
              <a:ext uri="{FF2B5EF4-FFF2-40B4-BE49-F238E27FC236}">
                <a16:creationId xmlns:a16="http://schemas.microsoft.com/office/drawing/2014/main" id="{CBD0E32A-3EA4-04EA-97E8-C85D1FFC8C94}"/>
              </a:ext>
            </a:extLst>
          </p:cNvPr>
          <p:cNvCxnSpPr/>
          <p:nvPr/>
        </p:nvCxnSpPr>
        <p:spPr>
          <a:xfrm flipV="1">
            <a:off x="10629900" y="51435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Kobling: vinkel 17">
            <a:extLst>
              <a:ext uri="{FF2B5EF4-FFF2-40B4-BE49-F238E27FC236}">
                <a16:creationId xmlns:a16="http://schemas.microsoft.com/office/drawing/2014/main" id="{72DE246E-7184-9109-08D1-700B34F01327}"/>
              </a:ext>
            </a:extLst>
          </p:cNvPr>
          <p:cNvCxnSpPr/>
          <p:nvPr/>
        </p:nvCxnSpPr>
        <p:spPr>
          <a:xfrm flipV="1">
            <a:off x="12174506" y="37719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217D7DA-ED00-BB34-7F28-1704E0A85E6D}"/>
              </a:ext>
            </a:extLst>
          </p:cNvPr>
          <p:cNvSpPr/>
          <p:nvPr/>
        </p:nvSpPr>
        <p:spPr>
          <a:xfrm>
            <a:off x="12617127" y="4362794"/>
            <a:ext cx="533400" cy="457200"/>
          </a:xfrm>
          <a:prstGeom prst="ellipse">
            <a:avLst/>
          </a:prstGeom>
          <a:solidFill>
            <a:srgbClr val="8CA9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6212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78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Stages of a mapping process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371600" y="4613460"/>
            <a:ext cx="5269662" cy="3284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79"/>
              </a:lnSpc>
            </a:pPr>
            <a:r>
              <a:rPr lang="en-US" sz="3200" spc="-73" dirty="0">
                <a:solidFill>
                  <a:srgbClr val="8CA9AD"/>
                </a:solidFill>
                <a:latin typeface="DM Sans Bold"/>
              </a:rPr>
              <a:t>Know your partners</a:t>
            </a:r>
          </a:p>
          <a:p>
            <a:pPr>
              <a:lnSpc>
                <a:spcPts val="5179"/>
              </a:lnSpc>
            </a:pPr>
            <a:r>
              <a:rPr lang="en-US" sz="3200" dirty="0">
                <a:solidFill>
                  <a:srgbClr val="737373"/>
                </a:solidFill>
                <a:latin typeface="DM Sans"/>
              </a:rPr>
              <a:t>Research potential partners. Understand their mandate, and their interest. Do your homework.</a:t>
            </a:r>
          </a:p>
        </p:txBody>
      </p:sp>
      <p:sp>
        <p:nvSpPr>
          <p:cNvPr id="14" name="Freeform 14"/>
          <p:cNvSpPr/>
          <p:nvPr/>
        </p:nvSpPr>
        <p:spPr>
          <a:xfrm>
            <a:off x="11403566" y="4598806"/>
            <a:ext cx="976021" cy="1071481"/>
          </a:xfrm>
          <a:custGeom>
            <a:avLst/>
            <a:gdLst/>
            <a:ahLst/>
            <a:cxnLst/>
            <a:rect l="l" t="t" r="r" b="b"/>
            <a:pathLst>
              <a:path w="976021" h="1071481">
                <a:moveTo>
                  <a:pt x="0" y="0"/>
                </a:moveTo>
                <a:lnTo>
                  <a:pt x="976021" y="0"/>
                </a:lnTo>
                <a:lnTo>
                  <a:pt x="976021" y="1071480"/>
                </a:lnTo>
                <a:lnTo>
                  <a:pt x="0" y="107148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cxnSp>
        <p:nvCxnSpPr>
          <p:cNvPr id="16" name="Kobling: vinkel 15">
            <a:extLst>
              <a:ext uri="{FF2B5EF4-FFF2-40B4-BE49-F238E27FC236}">
                <a16:creationId xmlns:a16="http://schemas.microsoft.com/office/drawing/2014/main" id="{8ED3D31D-EB6D-1DDA-0BDD-24C50039E136}"/>
              </a:ext>
            </a:extLst>
          </p:cNvPr>
          <p:cNvCxnSpPr/>
          <p:nvPr/>
        </p:nvCxnSpPr>
        <p:spPr>
          <a:xfrm flipV="1">
            <a:off x="9144000" y="65151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Kobling: vinkel 16">
            <a:extLst>
              <a:ext uri="{FF2B5EF4-FFF2-40B4-BE49-F238E27FC236}">
                <a16:creationId xmlns:a16="http://schemas.microsoft.com/office/drawing/2014/main" id="{CBD0E32A-3EA4-04EA-97E8-C85D1FFC8C94}"/>
              </a:ext>
            </a:extLst>
          </p:cNvPr>
          <p:cNvCxnSpPr/>
          <p:nvPr/>
        </p:nvCxnSpPr>
        <p:spPr>
          <a:xfrm flipV="1">
            <a:off x="10629900" y="51435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Kobling: vinkel 17">
            <a:extLst>
              <a:ext uri="{FF2B5EF4-FFF2-40B4-BE49-F238E27FC236}">
                <a16:creationId xmlns:a16="http://schemas.microsoft.com/office/drawing/2014/main" id="{72DE246E-7184-9109-08D1-700B34F01327}"/>
              </a:ext>
            </a:extLst>
          </p:cNvPr>
          <p:cNvCxnSpPr/>
          <p:nvPr/>
        </p:nvCxnSpPr>
        <p:spPr>
          <a:xfrm flipV="1">
            <a:off x="12174506" y="3771900"/>
            <a:ext cx="29718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217D7DA-ED00-BB34-7F28-1704E0A85E6D}"/>
              </a:ext>
            </a:extLst>
          </p:cNvPr>
          <p:cNvSpPr/>
          <p:nvPr/>
        </p:nvSpPr>
        <p:spPr>
          <a:xfrm>
            <a:off x="14056401" y="2997760"/>
            <a:ext cx="533400" cy="457200"/>
          </a:xfrm>
          <a:prstGeom prst="ellipse">
            <a:avLst/>
          </a:prstGeom>
          <a:solidFill>
            <a:srgbClr val="8CA9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173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Hurdles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051489" y="3649513"/>
            <a:ext cx="4530881" cy="4507866"/>
            <a:chOff x="0" y="0"/>
            <a:chExt cx="6041175" cy="6010488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16939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 spc="-73" dirty="0">
                  <a:solidFill>
                    <a:srgbClr val="8CA9AD"/>
                  </a:solidFill>
                  <a:latin typeface="DM Sans Bold"/>
                </a:rPr>
                <a:t>Limited Traditional Support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687618"/>
              <a:ext cx="6041175" cy="43228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 dirty="0">
                  <a:solidFill>
                    <a:srgbClr val="737373"/>
                  </a:solidFill>
                  <a:latin typeface="DM Sans"/>
                </a:rPr>
                <a:t>Banks and financial institutions favor commercial enterprises over socially driven ones.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688315" y="4188296"/>
            <a:ext cx="1165193" cy="1910409"/>
            <a:chOff x="0" y="0"/>
            <a:chExt cx="1452240" cy="2381040"/>
          </a:xfrm>
        </p:grpSpPr>
        <p:sp>
          <p:nvSpPr>
            <p:cNvPr id="9" name="Freeform 9"/>
            <p:cNvSpPr/>
            <p:nvPr/>
          </p:nvSpPr>
          <p:spPr>
            <a:xfrm>
              <a:off x="-19685" y="-19812"/>
              <a:ext cx="1474216" cy="2444877"/>
            </a:xfrm>
            <a:custGeom>
              <a:avLst/>
              <a:gdLst/>
              <a:ahLst/>
              <a:cxnLst/>
              <a:rect l="l" t="t" r="r" b="b"/>
              <a:pathLst>
                <a:path w="1474216" h="2444877">
                  <a:moveTo>
                    <a:pt x="78994" y="1078484"/>
                  </a:moveTo>
                  <a:lnTo>
                    <a:pt x="1078611" y="78994"/>
                  </a:lnTo>
                  <a:cubicBezTo>
                    <a:pt x="1158240" y="0"/>
                    <a:pt x="1287145" y="0"/>
                    <a:pt x="1366774" y="78994"/>
                  </a:cubicBezTo>
                  <a:lnTo>
                    <a:pt x="1474216" y="186436"/>
                  </a:lnTo>
                  <a:lnTo>
                    <a:pt x="582549" y="1078484"/>
                  </a:lnTo>
                  <a:cubicBezTo>
                    <a:pt x="502920" y="1157986"/>
                    <a:pt x="502920" y="1287018"/>
                    <a:pt x="582549" y="1366520"/>
                  </a:cubicBezTo>
                  <a:lnTo>
                    <a:pt x="1474216" y="2257933"/>
                  </a:lnTo>
                  <a:lnTo>
                    <a:pt x="1366774" y="2365375"/>
                  </a:lnTo>
                  <a:cubicBezTo>
                    <a:pt x="1287145" y="2444877"/>
                    <a:pt x="1158240" y="2444877"/>
                    <a:pt x="1078611" y="2365375"/>
                  </a:cubicBezTo>
                  <a:lnTo>
                    <a:pt x="78994" y="1366012"/>
                  </a:lnTo>
                  <a:cubicBezTo>
                    <a:pt x="0" y="1286510"/>
                    <a:pt x="0" y="1158113"/>
                    <a:pt x="78994" y="1078484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4375762" y="4841081"/>
            <a:ext cx="325815" cy="605415"/>
            <a:chOff x="0" y="0"/>
            <a:chExt cx="406080" cy="754560"/>
          </a:xfrm>
        </p:grpSpPr>
        <p:sp>
          <p:nvSpPr>
            <p:cNvPr id="11" name="Freeform 11"/>
            <p:cNvSpPr/>
            <p:nvPr/>
          </p:nvSpPr>
          <p:spPr>
            <a:xfrm>
              <a:off x="-24257" y="-32385"/>
              <a:ext cx="447294" cy="842264"/>
            </a:xfrm>
            <a:custGeom>
              <a:avLst/>
              <a:gdLst/>
              <a:ahLst/>
              <a:cxnLst/>
              <a:rect l="l" t="t" r="r" b="b"/>
              <a:pathLst>
                <a:path w="447294" h="842264">
                  <a:moveTo>
                    <a:pt x="96901" y="596138"/>
                  </a:moveTo>
                  <a:lnTo>
                    <a:pt x="281940" y="781304"/>
                  </a:lnTo>
                  <a:cubicBezTo>
                    <a:pt x="342900" y="842264"/>
                    <a:pt x="447294" y="799338"/>
                    <a:pt x="447294" y="712851"/>
                  </a:cubicBezTo>
                  <a:lnTo>
                    <a:pt x="447294" y="129413"/>
                  </a:lnTo>
                  <a:cubicBezTo>
                    <a:pt x="447294" y="42926"/>
                    <a:pt x="342900" y="0"/>
                    <a:pt x="281940" y="60960"/>
                  </a:cubicBezTo>
                  <a:lnTo>
                    <a:pt x="96901" y="246126"/>
                  </a:lnTo>
                  <a:cubicBezTo>
                    <a:pt x="0" y="343027"/>
                    <a:pt x="0" y="499237"/>
                    <a:pt x="96901" y="596138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8444079" y="4365645"/>
            <a:ext cx="5918974" cy="1537801"/>
            <a:chOff x="0" y="0"/>
            <a:chExt cx="7377120" cy="191664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7434580" cy="1963166"/>
            </a:xfrm>
            <a:custGeom>
              <a:avLst/>
              <a:gdLst/>
              <a:ahLst/>
              <a:cxnLst/>
              <a:rect l="l" t="t" r="r" b="b"/>
              <a:pathLst>
                <a:path w="7434580" h="1963166">
                  <a:moveTo>
                    <a:pt x="967105" y="1963166"/>
                  </a:moveTo>
                  <a:lnTo>
                    <a:pt x="7434580" y="1963166"/>
                  </a:lnTo>
                  <a:lnTo>
                    <a:pt x="6596380" y="1125601"/>
                  </a:lnTo>
                  <a:cubicBezTo>
                    <a:pt x="6556883" y="1086104"/>
                    <a:pt x="6536563" y="1033780"/>
                    <a:pt x="6536563" y="981583"/>
                  </a:cubicBezTo>
                  <a:cubicBezTo>
                    <a:pt x="6536563" y="929386"/>
                    <a:pt x="6556375" y="877570"/>
                    <a:pt x="6596380" y="837565"/>
                  </a:cubicBezTo>
                  <a:lnTo>
                    <a:pt x="7434072" y="0"/>
                  </a:lnTo>
                  <a:lnTo>
                    <a:pt x="967105" y="0"/>
                  </a:lnTo>
                  <a:lnTo>
                    <a:pt x="0" y="980948"/>
                  </a:lnTo>
                  <a:lnTo>
                    <a:pt x="967105" y="1963039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14" name="Freeform 14"/>
          <p:cNvSpPr/>
          <p:nvPr/>
        </p:nvSpPr>
        <p:spPr>
          <a:xfrm>
            <a:off x="11403566" y="4598806"/>
            <a:ext cx="976021" cy="1071481"/>
          </a:xfrm>
          <a:custGeom>
            <a:avLst/>
            <a:gdLst/>
            <a:ahLst/>
            <a:cxnLst/>
            <a:rect l="l" t="t" r="r" b="b"/>
            <a:pathLst>
              <a:path w="976021" h="1071481">
                <a:moveTo>
                  <a:pt x="0" y="0"/>
                </a:moveTo>
                <a:lnTo>
                  <a:pt x="976021" y="0"/>
                </a:lnTo>
                <a:lnTo>
                  <a:pt x="976021" y="1071480"/>
                </a:lnTo>
                <a:lnTo>
                  <a:pt x="0" y="107148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284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Introduction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205367" y="4484370"/>
            <a:ext cx="10765512" cy="12515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39"/>
              </a:lnSpc>
            </a:pPr>
            <a:r>
              <a:rPr lang="en-US" sz="3599">
                <a:solidFill>
                  <a:srgbClr val="737373"/>
                </a:solidFill>
                <a:latin typeface="DM Sans Bold"/>
              </a:rPr>
              <a:t>Objective:</a:t>
            </a:r>
            <a:r>
              <a:rPr lang="en-US" sz="3599">
                <a:solidFill>
                  <a:srgbClr val="737373"/>
                </a:solidFill>
                <a:latin typeface="DM Sans"/>
              </a:rPr>
              <a:t> Learn how to map useful contacts and networks to support your social business model.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Hurdles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9939745" y="4138290"/>
            <a:ext cx="4530881" cy="3294730"/>
            <a:chOff x="0" y="-66675"/>
            <a:chExt cx="6041175" cy="4392973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8176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 spc="-73">
                  <a:solidFill>
                    <a:srgbClr val="8CA9AD"/>
                  </a:solidFill>
                  <a:latin typeface="DM Sans Bold"/>
                </a:rPr>
                <a:t>Misunderstood Risk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811319"/>
              <a:ext cx="6041175" cy="35149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 dirty="0">
                  <a:solidFill>
                    <a:srgbClr val="737373"/>
                  </a:solidFill>
                  <a:latin typeface="DM Sans"/>
                </a:rPr>
                <a:t>Misconception that socially driven </a:t>
              </a:r>
              <a:r>
                <a:rPr lang="en-US" sz="3699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DM Sans"/>
                </a:rPr>
                <a:t>organizations</a:t>
              </a:r>
              <a:r>
                <a:rPr lang="en-US" sz="3699" dirty="0">
                  <a:solidFill>
                    <a:srgbClr val="737373"/>
                  </a:solidFill>
                  <a:latin typeface="DM Sans"/>
                </a:rPr>
                <a:t> are not profitable.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 rot="-10800000">
            <a:off x="2051489" y="4188296"/>
            <a:ext cx="1165193" cy="1910409"/>
            <a:chOff x="0" y="0"/>
            <a:chExt cx="1452240" cy="2381040"/>
          </a:xfrm>
        </p:grpSpPr>
        <p:sp>
          <p:nvSpPr>
            <p:cNvPr id="9" name="Freeform 9"/>
            <p:cNvSpPr/>
            <p:nvPr/>
          </p:nvSpPr>
          <p:spPr>
            <a:xfrm>
              <a:off x="-19685" y="-19812"/>
              <a:ext cx="1474216" cy="2444877"/>
            </a:xfrm>
            <a:custGeom>
              <a:avLst/>
              <a:gdLst/>
              <a:ahLst/>
              <a:cxnLst/>
              <a:rect l="l" t="t" r="r" b="b"/>
              <a:pathLst>
                <a:path w="1474216" h="2444877">
                  <a:moveTo>
                    <a:pt x="78994" y="1078484"/>
                  </a:moveTo>
                  <a:lnTo>
                    <a:pt x="1078611" y="78994"/>
                  </a:lnTo>
                  <a:cubicBezTo>
                    <a:pt x="1158240" y="0"/>
                    <a:pt x="1287145" y="0"/>
                    <a:pt x="1366774" y="78994"/>
                  </a:cubicBezTo>
                  <a:lnTo>
                    <a:pt x="1474216" y="186436"/>
                  </a:lnTo>
                  <a:lnTo>
                    <a:pt x="582549" y="1078484"/>
                  </a:lnTo>
                  <a:cubicBezTo>
                    <a:pt x="502920" y="1157986"/>
                    <a:pt x="502920" y="1287018"/>
                    <a:pt x="582549" y="1366520"/>
                  </a:cubicBezTo>
                  <a:lnTo>
                    <a:pt x="1474216" y="2257933"/>
                  </a:lnTo>
                  <a:lnTo>
                    <a:pt x="1366774" y="2365375"/>
                  </a:lnTo>
                  <a:cubicBezTo>
                    <a:pt x="1287145" y="2444877"/>
                    <a:pt x="1158240" y="2444877"/>
                    <a:pt x="1078611" y="2365375"/>
                  </a:cubicBezTo>
                  <a:lnTo>
                    <a:pt x="78994" y="1366012"/>
                  </a:lnTo>
                  <a:cubicBezTo>
                    <a:pt x="0" y="1286510"/>
                    <a:pt x="0" y="1158113"/>
                    <a:pt x="78994" y="1078484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0" name="Group 10"/>
          <p:cNvGrpSpPr/>
          <p:nvPr/>
        </p:nvGrpSpPr>
        <p:grpSpPr>
          <a:xfrm rot="-10800000">
            <a:off x="2203421" y="4840504"/>
            <a:ext cx="325815" cy="605415"/>
            <a:chOff x="0" y="0"/>
            <a:chExt cx="406080" cy="754560"/>
          </a:xfrm>
        </p:grpSpPr>
        <p:sp>
          <p:nvSpPr>
            <p:cNvPr id="11" name="Freeform 11"/>
            <p:cNvSpPr/>
            <p:nvPr/>
          </p:nvSpPr>
          <p:spPr>
            <a:xfrm>
              <a:off x="-24257" y="-32385"/>
              <a:ext cx="447294" cy="842264"/>
            </a:xfrm>
            <a:custGeom>
              <a:avLst/>
              <a:gdLst/>
              <a:ahLst/>
              <a:cxnLst/>
              <a:rect l="l" t="t" r="r" b="b"/>
              <a:pathLst>
                <a:path w="447294" h="842264">
                  <a:moveTo>
                    <a:pt x="96901" y="596138"/>
                  </a:moveTo>
                  <a:lnTo>
                    <a:pt x="281940" y="781304"/>
                  </a:lnTo>
                  <a:cubicBezTo>
                    <a:pt x="342900" y="842264"/>
                    <a:pt x="447294" y="799338"/>
                    <a:pt x="447294" y="712851"/>
                  </a:cubicBezTo>
                  <a:lnTo>
                    <a:pt x="447294" y="129413"/>
                  </a:lnTo>
                  <a:cubicBezTo>
                    <a:pt x="447294" y="42926"/>
                    <a:pt x="342900" y="0"/>
                    <a:pt x="281940" y="60960"/>
                  </a:cubicBezTo>
                  <a:lnTo>
                    <a:pt x="96901" y="246126"/>
                  </a:lnTo>
                  <a:cubicBezTo>
                    <a:pt x="0" y="343027"/>
                    <a:pt x="0" y="499237"/>
                    <a:pt x="96901" y="596138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2" name="Group 12"/>
          <p:cNvGrpSpPr/>
          <p:nvPr/>
        </p:nvGrpSpPr>
        <p:grpSpPr>
          <a:xfrm rot="-10800000">
            <a:off x="2541945" y="4383554"/>
            <a:ext cx="5918974" cy="1537801"/>
            <a:chOff x="0" y="0"/>
            <a:chExt cx="7377120" cy="191664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7434580" cy="1963166"/>
            </a:xfrm>
            <a:custGeom>
              <a:avLst/>
              <a:gdLst/>
              <a:ahLst/>
              <a:cxnLst/>
              <a:rect l="l" t="t" r="r" b="b"/>
              <a:pathLst>
                <a:path w="7434580" h="1963166">
                  <a:moveTo>
                    <a:pt x="967105" y="1963166"/>
                  </a:moveTo>
                  <a:lnTo>
                    <a:pt x="7434580" y="1963166"/>
                  </a:lnTo>
                  <a:lnTo>
                    <a:pt x="6596380" y="1125601"/>
                  </a:lnTo>
                  <a:cubicBezTo>
                    <a:pt x="6556883" y="1086104"/>
                    <a:pt x="6536563" y="1033780"/>
                    <a:pt x="6536563" y="981583"/>
                  </a:cubicBezTo>
                  <a:cubicBezTo>
                    <a:pt x="6536563" y="929386"/>
                    <a:pt x="6556375" y="877570"/>
                    <a:pt x="6596380" y="837565"/>
                  </a:cubicBezTo>
                  <a:lnTo>
                    <a:pt x="7434072" y="0"/>
                  </a:lnTo>
                  <a:lnTo>
                    <a:pt x="967105" y="0"/>
                  </a:lnTo>
                  <a:lnTo>
                    <a:pt x="0" y="980948"/>
                  </a:lnTo>
                  <a:lnTo>
                    <a:pt x="967105" y="1963039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14" name="Freeform 14"/>
          <p:cNvSpPr/>
          <p:nvPr/>
        </p:nvSpPr>
        <p:spPr>
          <a:xfrm>
            <a:off x="5062833" y="4704613"/>
            <a:ext cx="877197" cy="877197"/>
          </a:xfrm>
          <a:custGeom>
            <a:avLst/>
            <a:gdLst/>
            <a:ahLst/>
            <a:cxnLst/>
            <a:rect l="l" t="t" r="r" b="b"/>
            <a:pathLst>
              <a:path w="877197" h="877197">
                <a:moveTo>
                  <a:pt x="0" y="0"/>
                </a:moveTo>
                <a:lnTo>
                  <a:pt x="877197" y="0"/>
                </a:lnTo>
                <a:lnTo>
                  <a:pt x="877197" y="877197"/>
                </a:lnTo>
                <a:lnTo>
                  <a:pt x="0" y="87719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Hurdles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051489" y="3599507"/>
            <a:ext cx="5644711" cy="3402372"/>
            <a:chOff x="0" y="-66675"/>
            <a:chExt cx="7526282" cy="4536495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7526282" cy="8475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t-EE" sz="3699" spc="-73" dirty="0" err="1">
                  <a:solidFill>
                    <a:srgbClr val="8CA9AD"/>
                  </a:solidFill>
                  <a:latin typeface="DM Sans Bold"/>
                </a:rPr>
                <a:t>Misunderstood</a:t>
              </a:r>
              <a:r>
                <a:rPr lang="et-EE" sz="3699" spc="-73" dirty="0">
                  <a:solidFill>
                    <a:srgbClr val="8CA9AD"/>
                  </a:solidFill>
                  <a:latin typeface="DM Sans Bold"/>
                </a:rPr>
                <a:t> </a:t>
              </a:r>
              <a:r>
                <a:rPr lang="et-EE" sz="3699" spc="-73" dirty="0" err="1">
                  <a:solidFill>
                    <a:srgbClr val="8CA9AD"/>
                  </a:solidFill>
                  <a:latin typeface="DM Sans Bold"/>
                </a:rPr>
                <a:t>goals</a:t>
              </a:r>
              <a:endParaRPr lang="en-US" sz="3699" spc="-73" dirty="0">
                <a:solidFill>
                  <a:srgbClr val="8CA9AD"/>
                </a:solidFill>
                <a:latin typeface="DM Sans Bold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954842"/>
              <a:ext cx="6041175" cy="3514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I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nvestors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 are 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not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 looking 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for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 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the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 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environmental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 and 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social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 </a:t>
              </a:r>
              <a:r>
                <a:rPr lang="et-EE" sz="37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impact</a:t>
              </a:r>
              <a:r>
                <a:rPr lang="et-EE" sz="37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DM Sans" pitchFamily="2" charset="-70"/>
                  <a:ea typeface="Aptos" panose="020B0004020202020204" pitchFamily="34" charset="0"/>
                  <a:cs typeface="Aptos" panose="020B0004020202020204" pitchFamily="34" charset="0"/>
                </a:rPr>
                <a:t>.</a:t>
              </a:r>
              <a:endParaRPr lang="en-US" sz="3700" dirty="0">
                <a:solidFill>
                  <a:schemeClr val="tx1">
                    <a:lumMod val="50000"/>
                    <a:lumOff val="50000"/>
                  </a:schemeClr>
                </a:solidFill>
                <a:latin typeface="DM Sans" pitchFamily="2" charset="-70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688315" y="4188296"/>
            <a:ext cx="1165193" cy="1910409"/>
            <a:chOff x="0" y="0"/>
            <a:chExt cx="1452240" cy="2381040"/>
          </a:xfrm>
        </p:grpSpPr>
        <p:sp>
          <p:nvSpPr>
            <p:cNvPr id="9" name="Freeform 9"/>
            <p:cNvSpPr/>
            <p:nvPr/>
          </p:nvSpPr>
          <p:spPr>
            <a:xfrm>
              <a:off x="-19685" y="-19812"/>
              <a:ext cx="1474216" cy="2444877"/>
            </a:xfrm>
            <a:custGeom>
              <a:avLst/>
              <a:gdLst/>
              <a:ahLst/>
              <a:cxnLst/>
              <a:rect l="l" t="t" r="r" b="b"/>
              <a:pathLst>
                <a:path w="1474216" h="2444877">
                  <a:moveTo>
                    <a:pt x="78994" y="1078484"/>
                  </a:moveTo>
                  <a:lnTo>
                    <a:pt x="1078611" y="78994"/>
                  </a:lnTo>
                  <a:cubicBezTo>
                    <a:pt x="1158240" y="0"/>
                    <a:pt x="1287145" y="0"/>
                    <a:pt x="1366774" y="78994"/>
                  </a:cubicBezTo>
                  <a:lnTo>
                    <a:pt x="1474216" y="186436"/>
                  </a:lnTo>
                  <a:lnTo>
                    <a:pt x="582549" y="1078484"/>
                  </a:lnTo>
                  <a:cubicBezTo>
                    <a:pt x="502920" y="1157986"/>
                    <a:pt x="502920" y="1287018"/>
                    <a:pt x="582549" y="1366520"/>
                  </a:cubicBezTo>
                  <a:lnTo>
                    <a:pt x="1474216" y="2257933"/>
                  </a:lnTo>
                  <a:lnTo>
                    <a:pt x="1366774" y="2365375"/>
                  </a:lnTo>
                  <a:cubicBezTo>
                    <a:pt x="1287145" y="2444877"/>
                    <a:pt x="1158240" y="2444877"/>
                    <a:pt x="1078611" y="2365375"/>
                  </a:cubicBezTo>
                  <a:lnTo>
                    <a:pt x="78994" y="1366012"/>
                  </a:lnTo>
                  <a:cubicBezTo>
                    <a:pt x="0" y="1286510"/>
                    <a:pt x="0" y="1158113"/>
                    <a:pt x="78994" y="1078484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4375762" y="4841081"/>
            <a:ext cx="325815" cy="605415"/>
            <a:chOff x="0" y="0"/>
            <a:chExt cx="406080" cy="754560"/>
          </a:xfrm>
        </p:grpSpPr>
        <p:sp>
          <p:nvSpPr>
            <p:cNvPr id="11" name="Freeform 11"/>
            <p:cNvSpPr/>
            <p:nvPr/>
          </p:nvSpPr>
          <p:spPr>
            <a:xfrm>
              <a:off x="-24257" y="-32385"/>
              <a:ext cx="447294" cy="842264"/>
            </a:xfrm>
            <a:custGeom>
              <a:avLst/>
              <a:gdLst/>
              <a:ahLst/>
              <a:cxnLst/>
              <a:rect l="l" t="t" r="r" b="b"/>
              <a:pathLst>
                <a:path w="447294" h="842264">
                  <a:moveTo>
                    <a:pt x="96901" y="596138"/>
                  </a:moveTo>
                  <a:lnTo>
                    <a:pt x="281940" y="781304"/>
                  </a:lnTo>
                  <a:cubicBezTo>
                    <a:pt x="342900" y="842264"/>
                    <a:pt x="447294" y="799338"/>
                    <a:pt x="447294" y="712851"/>
                  </a:cubicBezTo>
                  <a:lnTo>
                    <a:pt x="447294" y="129413"/>
                  </a:lnTo>
                  <a:cubicBezTo>
                    <a:pt x="447294" y="42926"/>
                    <a:pt x="342900" y="0"/>
                    <a:pt x="281940" y="60960"/>
                  </a:cubicBezTo>
                  <a:lnTo>
                    <a:pt x="96901" y="246126"/>
                  </a:lnTo>
                  <a:cubicBezTo>
                    <a:pt x="0" y="343027"/>
                    <a:pt x="0" y="499237"/>
                    <a:pt x="96901" y="596138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8444079" y="4365645"/>
            <a:ext cx="5918974" cy="1537801"/>
            <a:chOff x="0" y="0"/>
            <a:chExt cx="7377120" cy="191664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7434580" cy="1963166"/>
            </a:xfrm>
            <a:custGeom>
              <a:avLst/>
              <a:gdLst/>
              <a:ahLst/>
              <a:cxnLst/>
              <a:rect l="l" t="t" r="r" b="b"/>
              <a:pathLst>
                <a:path w="7434580" h="1963166">
                  <a:moveTo>
                    <a:pt x="967105" y="1963166"/>
                  </a:moveTo>
                  <a:lnTo>
                    <a:pt x="7434580" y="1963166"/>
                  </a:lnTo>
                  <a:lnTo>
                    <a:pt x="6596380" y="1125601"/>
                  </a:lnTo>
                  <a:cubicBezTo>
                    <a:pt x="6556883" y="1086104"/>
                    <a:pt x="6536563" y="1033780"/>
                    <a:pt x="6536563" y="981583"/>
                  </a:cubicBezTo>
                  <a:cubicBezTo>
                    <a:pt x="6536563" y="929386"/>
                    <a:pt x="6556375" y="877570"/>
                    <a:pt x="6596380" y="837565"/>
                  </a:cubicBezTo>
                  <a:lnTo>
                    <a:pt x="7434072" y="0"/>
                  </a:lnTo>
                  <a:lnTo>
                    <a:pt x="967105" y="0"/>
                  </a:lnTo>
                  <a:lnTo>
                    <a:pt x="0" y="980948"/>
                  </a:lnTo>
                  <a:lnTo>
                    <a:pt x="967105" y="1963039"/>
                  </a:ln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14" name="Freeform 14"/>
          <p:cNvSpPr/>
          <p:nvPr/>
        </p:nvSpPr>
        <p:spPr>
          <a:xfrm>
            <a:off x="11403566" y="4598806"/>
            <a:ext cx="976021" cy="1071481"/>
          </a:xfrm>
          <a:custGeom>
            <a:avLst/>
            <a:gdLst/>
            <a:ahLst/>
            <a:cxnLst/>
            <a:rect l="l" t="t" r="r" b="b"/>
            <a:pathLst>
              <a:path w="976021" h="1071481">
                <a:moveTo>
                  <a:pt x="0" y="0"/>
                </a:moveTo>
                <a:lnTo>
                  <a:pt x="976021" y="0"/>
                </a:lnTo>
                <a:lnTo>
                  <a:pt x="976021" y="1071480"/>
                </a:lnTo>
                <a:lnTo>
                  <a:pt x="0" y="107148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7940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4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Why are investors important?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1233651" y="4021017"/>
            <a:ext cx="4530881" cy="3850641"/>
            <a:chOff x="0" y="0"/>
            <a:chExt cx="6041175" cy="5134188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8176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 spc="-73">
                  <a:solidFill>
                    <a:srgbClr val="8CA9AD"/>
                  </a:solidFill>
                  <a:latin typeface="DM Sans Bold"/>
                </a:rPr>
                <a:t>Support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811318"/>
              <a:ext cx="6041175" cy="43228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>
                  <a:solidFill>
                    <a:srgbClr val="737373"/>
                  </a:solidFill>
                  <a:latin typeface="DM Sans"/>
                </a:rPr>
                <a:t>Investors believe in the mission and the project idea, and help turn them into reality.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61116" y="4021017"/>
            <a:ext cx="7360186" cy="4140053"/>
            <a:chOff x="0" y="0"/>
            <a:chExt cx="1128903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5"/>
              <a:stretch>
                <a:fillRect t="-34319" b="-34319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4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Why are investors important?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587704" y="4014181"/>
            <a:ext cx="4530881" cy="3212466"/>
            <a:chOff x="0" y="0"/>
            <a:chExt cx="6041175" cy="4283288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7956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040"/>
                </a:lnSpc>
              </a:pPr>
              <a:r>
                <a:rPr lang="en-US" sz="3600" spc="-72">
                  <a:solidFill>
                    <a:srgbClr val="8CA9AD"/>
                  </a:solidFill>
                  <a:latin typeface="DM Sans Bold"/>
                </a:rPr>
                <a:t>Funding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779780"/>
              <a:ext cx="6041175" cy="35035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319"/>
                </a:lnSpc>
              </a:pPr>
              <a:r>
                <a:rPr lang="en-US" sz="3799">
                  <a:solidFill>
                    <a:srgbClr val="737373"/>
                  </a:solidFill>
                  <a:latin typeface="DM Sans"/>
                </a:rPr>
                <a:t>Investors provide the cash needed to move a project forward.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0378811" y="4014181"/>
            <a:ext cx="7022930" cy="3950349"/>
            <a:chOff x="0" y="0"/>
            <a:chExt cx="1128903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5"/>
              <a:stretch>
                <a:fillRect t="-16345" b="-16345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853145" y="1346774"/>
            <a:ext cx="9469956" cy="174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Why are investors important?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1452359" y="3729702"/>
            <a:ext cx="4530881" cy="5165091"/>
            <a:chOff x="0" y="0"/>
            <a:chExt cx="6041175" cy="6886788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8176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 spc="-73">
                  <a:solidFill>
                    <a:srgbClr val="8CA9AD"/>
                  </a:solidFill>
                  <a:latin typeface="DM Sans Bold"/>
                </a:rPr>
                <a:t>Team players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811318"/>
              <a:ext cx="6041175" cy="60754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79"/>
                </a:lnSpc>
              </a:pPr>
              <a:r>
                <a:rPr lang="en-US" sz="3699">
                  <a:solidFill>
                    <a:srgbClr val="737373"/>
                  </a:solidFill>
                  <a:latin typeface="DM Sans"/>
                </a:rPr>
                <a:t>Investors are part of the collaboration, part of the team. Not only with cash, but with their network, ideas, experience.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89416" y="4152669"/>
            <a:ext cx="6636735" cy="3733117"/>
            <a:chOff x="0" y="0"/>
            <a:chExt cx="1128903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5"/>
              <a:stretch>
                <a:fillRect t="-9228" b="-9228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6418957" y="6125117"/>
            <a:ext cx="5450085" cy="4161883"/>
          </a:xfrm>
          <a:custGeom>
            <a:avLst/>
            <a:gdLst/>
            <a:ahLst/>
            <a:cxnLst/>
            <a:rect l="l" t="t" r="r" b="b"/>
            <a:pathLst>
              <a:path w="5450085" h="4161883">
                <a:moveTo>
                  <a:pt x="0" y="0"/>
                </a:moveTo>
                <a:lnTo>
                  <a:pt x="5450086" y="0"/>
                </a:lnTo>
                <a:lnTo>
                  <a:pt x="5450086" y="4161883"/>
                </a:lnTo>
                <a:lnTo>
                  <a:pt x="0" y="4161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 rot="-10800000">
            <a:off x="11061889" y="-806818"/>
            <a:ext cx="4165223" cy="5950318"/>
          </a:xfrm>
          <a:custGeom>
            <a:avLst/>
            <a:gdLst/>
            <a:ahLst/>
            <a:cxnLst/>
            <a:rect l="l" t="t" r="r" b="b"/>
            <a:pathLst>
              <a:path w="4165223" h="5950318">
                <a:moveTo>
                  <a:pt x="0" y="0"/>
                </a:moveTo>
                <a:lnTo>
                  <a:pt x="4165222" y="0"/>
                </a:lnTo>
                <a:lnTo>
                  <a:pt x="4165222" y="5950318"/>
                </a:lnTo>
                <a:lnTo>
                  <a:pt x="0" y="5950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Freeform 4"/>
          <p:cNvSpPr/>
          <p:nvPr/>
        </p:nvSpPr>
        <p:spPr>
          <a:xfrm>
            <a:off x="9029700" y="1028700"/>
            <a:ext cx="8229600" cy="8229600"/>
          </a:xfrm>
          <a:custGeom>
            <a:avLst/>
            <a:gdLst/>
            <a:ahLst/>
            <a:cxnLst/>
            <a:rect l="l" t="t" r="r" b="b"/>
            <a:pathLst>
              <a:path w="8229600" h="8229600">
                <a:moveTo>
                  <a:pt x="0" y="0"/>
                </a:moveTo>
                <a:lnTo>
                  <a:pt x="8229600" y="0"/>
                </a:lnTo>
                <a:lnTo>
                  <a:pt x="82296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5" name="TextBox 5"/>
          <p:cNvSpPr txBox="1"/>
          <p:nvPr/>
        </p:nvSpPr>
        <p:spPr>
          <a:xfrm>
            <a:off x="1248551" y="2951497"/>
            <a:ext cx="6726444" cy="1276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FINDING THE RIGHT INVESTOR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4908867"/>
            <a:ext cx="6813333" cy="39160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98821" lvl="1" indent="-399411">
              <a:lnSpc>
                <a:spcPts val="5179"/>
              </a:lnSpc>
              <a:buFont typeface="Arial"/>
              <a:buChar char="•"/>
            </a:pPr>
            <a:r>
              <a:rPr lang="en-US" sz="3699">
                <a:solidFill>
                  <a:srgbClr val="737373"/>
                </a:solidFill>
                <a:latin typeface="DM Sans Bold"/>
              </a:rPr>
              <a:t>Mission</a:t>
            </a:r>
          </a:p>
          <a:p>
            <a:pPr>
              <a:lnSpc>
                <a:spcPts val="5179"/>
              </a:lnSpc>
            </a:pPr>
            <a:endParaRPr lang="en-US" sz="3699">
              <a:solidFill>
                <a:srgbClr val="737373"/>
              </a:solidFill>
              <a:latin typeface="DM Sans Bold"/>
            </a:endParaRPr>
          </a:p>
          <a:p>
            <a:pPr marL="798821" lvl="1" indent="-399411">
              <a:lnSpc>
                <a:spcPts val="5179"/>
              </a:lnSpc>
              <a:buFont typeface="Arial"/>
              <a:buChar char="•"/>
            </a:pPr>
            <a:r>
              <a:rPr lang="en-US" sz="3699">
                <a:solidFill>
                  <a:srgbClr val="737373"/>
                </a:solidFill>
                <a:latin typeface="DM Sans Bold"/>
              </a:rPr>
              <a:t>Mindset</a:t>
            </a:r>
          </a:p>
          <a:p>
            <a:pPr>
              <a:lnSpc>
                <a:spcPts val="5179"/>
              </a:lnSpc>
            </a:pPr>
            <a:endParaRPr lang="en-US" sz="3699">
              <a:solidFill>
                <a:srgbClr val="737373"/>
              </a:solidFill>
              <a:latin typeface="DM Sans Bold"/>
            </a:endParaRPr>
          </a:p>
          <a:p>
            <a:pPr marL="798821" lvl="1" indent="-399411">
              <a:lnSpc>
                <a:spcPts val="5179"/>
              </a:lnSpc>
              <a:buFont typeface="Arial"/>
              <a:buChar char="•"/>
            </a:pPr>
            <a:r>
              <a:rPr lang="en-US" sz="3699">
                <a:solidFill>
                  <a:srgbClr val="737373"/>
                </a:solidFill>
                <a:latin typeface="DM Sans Bold"/>
              </a:rPr>
              <a:t>Mandate</a:t>
            </a:r>
          </a:p>
          <a:p>
            <a:pPr>
              <a:lnSpc>
                <a:spcPts val="5179"/>
              </a:lnSpc>
            </a:pPr>
            <a:endParaRPr lang="en-US" sz="3699">
              <a:solidFill>
                <a:srgbClr val="737373"/>
              </a:solidFill>
              <a:latin typeface="DM Sans Bold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0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3" name="Group 3"/>
          <p:cNvGrpSpPr/>
          <p:nvPr/>
        </p:nvGrpSpPr>
        <p:grpSpPr>
          <a:xfrm>
            <a:off x="7770439" y="8639579"/>
            <a:ext cx="380297" cy="362766"/>
            <a:chOff x="0" y="0"/>
            <a:chExt cx="587326" cy="56025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100304" y="6484486"/>
            <a:ext cx="1720101" cy="2064402"/>
            <a:chOff x="0" y="0"/>
            <a:chExt cx="2656504" cy="318823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0137731" y="8639579"/>
            <a:ext cx="380297" cy="362766"/>
            <a:chOff x="0" y="0"/>
            <a:chExt cx="587326" cy="56025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467595" y="6484486"/>
            <a:ext cx="1720101" cy="2064402"/>
            <a:chOff x="0" y="0"/>
            <a:chExt cx="2656504" cy="318823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11" name="Freeform 11"/>
          <p:cNvSpPr/>
          <p:nvPr/>
        </p:nvSpPr>
        <p:spPr>
          <a:xfrm>
            <a:off x="7504719" y="6914526"/>
            <a:ext cx="911270" cy="898015"/>
          </a:xfrm>
          <a:custGeom>
            <a:avLst/>
            <a:gdLst/>
            <a:ahLst/>
            <a:cxnLst/>
            <a:rect l="l" t="t" r="r" b="b"/>
            <a:pathLst>
              <a:path w="911270" h="898015">
                <a:moveTo>
                  <a:pt x="0" y="0"/>
                </a:moveTo>
                <a:lnTo>
                  <a:pt x="911270" y="0"/>
                </a:lnTo>
                <a:lnTo>
                  <a:pt x="911270" y="898016"/>
                </a:lnTo>
                <a:lnTo>
                  <a:pt x="0" y="8980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2" name="Freeform 12"/>
          <p:cNvSpPr/>
          <p:nvPr/>
        </p:nvSpPr>
        <p:spPr>
          <a:xfrm>
            <a:off x="9873971" y="6823557"/>
            <a:ext cx="879297" cy="988985"/>
          </a:xfrm>
          <a:custGeom>
            <a:avLst/>
            <a:gdLst/>
            <a:ahLst/>
            <a:cxnLst/>
            <a:rect l="l" t="t" r="r" b="b"/>
            <a:pathLst>
              <a:path w="879297" h="988985">
                <a:moveTo>
                  <a:pt x="0" y="0"/>
                </a:moveTo>
                <a:lnTo>
                  <a:pt x="879298" y="0"/>
                </a:lnTo>
                <a:lnTo>
                  <a:pt x="879298" y="988985"/>
                </a:lnTo>
                <a:lnTo>
                  <a:pt x="0" y="9889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3" name="TextBox 13"/>
          <p:cNvSpPr txBox="1"/>
          <p:nvPr/>
        </p:nvSpPr>
        <p:spPr>
          <a:xfrm>
            <a:off x="1713458" y="2457699"/>
            <a:ext cx="14861084" cy="9294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6922"/>
              </a:lnSpc>
              <a:spcBef>
                <a:spcPct val="0"/>
              </a:spcBef>
            </a:pPr>
            <a:r>
              <a:rPr lang="en-US" sz="6992" spc="244">
                <a:solidFill>
                  <a:srgbClr val="E1A93D"/>
                </a:solidFill>
                <a:latin typeface="DM Sans Bold"/>
              </a:rPr>
              <a:t>MISSION: Beyond the numbers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5924266" y="3939883"/>
            <a:ext cx="6439468" cy="19251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105"/>
              </a:lnSpc>
              <a:spcBef>
                <a:spcPct val="0"/>
              </a:spcBef>
            </a:pPr>
            <a:r>
              <a:rPr lang="en-US" sz="3699" spc="362">
                <a:solidFill>
                  <a:srgbClr val="231F20"/>
                </a:solidFill>
                <a:latin typeface="DM Sans Bold"/>
              </a:rPr>
              <a:t>Investors will back your mission - if they believe in it</a:t>
            </a:r>
          </a:p>
        </p:txBody>
      </p:sp>
      <p:sp>
        <p:nvSpPr>
          <p:cNvPr id="15" name="Freeform 15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3" name="Group 3"/>
          <p:cNvGrpSpPr/>
          <p:nvPr/>
        </p:nvGrpSpPr>
        <p:grpSpPr>
          <a:xfrm>
            <a:off x="14323439" y="6458714"/>
            <a:ext cx="380297" cy="362766"/>
            <a:chOff x="0" y="0"/>
            <a:chExt cx="587326" cy="56025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3603688" y="4394313"/>
            <a:ext cx="1720101" cy="2064402"/>
            <a:chOff x="0" y="0"/>
            <a:chExt cx="2656504" cy="318823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7" name="Freeform 7"/>
          <p:cNvSpPr/>
          <p:nvPr/>
        </p:nvSpPr>
        <p:spPr>
          <a:xfrm>
            <a:off x="14008103" y="4824353"/>
            <a:ext cx="911270" cy="898015"/>
          </a:xfrm>
          <a:custGeom>
            <a:avLst/>
            <a:gdLst/>
            <a:ahLst/>
            <a:cxnLst/>
            <a:rect l="l" t="t" r="r" b="b"/>
            <a:pathLst>
              <a:path w="911270" h="898015">
                <a:moveTo>
                  <a:pt x="0" y="0"/>
                </a:moveTo>
                <a:lnTo>
                  <a:pt x="911270" y="0"/>
                </a:lnTo>
                <a:lnTo>
                  <a:pt x="911270" y="898016"/>
                </a:lnTo>
                <a:lnTo>
                  <a:pt x="0" y="8980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8" name="TextBox 8"/>
          <p:cNvSpPr txBox="1"/>
          <p:nvPr/>
        </p:nvSpPr>
        <p:spPr>
          <a:xfrm>
            <a:off x="1713458" y="2472920"/>
            <a:ext cx="14861084" cy="9294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6922"/>
              </a:lnSpc>
              <a:spcBef>
                <a:spcPct val="0"/>
              </a:spcBef>
            </a:pPr>
            <a:r>
              <a:rPr lang="en-US" sz="6992" spc="244">
                <a:solidFill>
                  <a:srgbClr val="E1A93D"/>
                </a:solidFill>
                <a:latin typeface="DM Sans Bold"/>
              </a:rPr>
              <a:t>MISSION: Beyond the numbers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704532" y="5359839"/>
            <a:ext cx="6439468" cy="28031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4431"/>
              </a:lnSpc>
              <a:spcBef>
                <a:spcPct val="0"/>
              </a:spcBef>
            </a:pPr>
            <a:r>
              <a:rPr lang="en-US" sz="3211" spc="314">
                <a:solidFill>
                  <a:srgbClr val="231F20"/>
                </a:solidFill>
                <a:latin typeface="DM Sans"/>
              </a:rPr>
              <a:t>It’s not just about financials. Articulate your goals, your “why”, the story and purpose of your business.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04532" y="4188572"/>
            <a:ext cx="4979221" cy="12144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4888"/>
              </a:lnSpc>
              <a:spcBef>
                <a:spcPct val="0"/>
              </a:spcBef>
            </a:pPr>
            <a:r>
              <a:rPr lang="en-US" sz="3542" spc="347">
                <a:solidFill>
                  <a:srgbClr val="397D5A"/>
                </a:solidFill>
                <a:latin typeface="DM Sans Bold"/>
              </a:rPr>
              <a:t>Manage Expectations</a:t>
            </a:r>
          </a:p>
        </p:txBody>
      </p:sp>
      <p:sp>
        <p:nvSpPr>
          <p:cNvPr id="11" name="Freeform 11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3" name="Group 3"/>
          <p:cNvGrpSpPr/>
          <p:nvPr/>
        </p:nvGrpSpPr>
        <p:grpSpPr>
          <a:xfrm>
            <a:off x="14222422" y="6634202"/>
            <a:ext cx="380297" cy="362766"/>
            <a:chOff x="0" y="0"/>
            <a:chExt cx="587326" cy="56025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87375" cy="560197"/>
            </a:xfrm>
            <a:custGeom>
              <a:avLst/>
              <a:gdLst/>
              <a:ahLst/>
              <a:cxnLst/>
              <a:rect l="l" t="t" r="r" b="b"/>
              <a:pathLst>
                <a:path w="587375" h="560197">
                  <a:moveTo>
                    <a:pt x="0" y="280162"/>
                  </a:moveTo>
                  <a:cubicBezTo>
                    <a:pt x="0" y="125476"/>
                    <a:pt x="131445" y="0"/>
                    <a:pt x="293624" y="0"/>
                  </a:cubicBezTo>
                  <a:cubicBezTo>
                    <a:pt x="455803" y="0"/>
                    <a:pt x="587375" y="125476"/>
                    <a:pt x="587375" y="280162"/>
                  </a:cubicBezTo>
                  <a:cubicBezTo>
                    <a:pt x="587375" y="434848"/>
                    <a:pt x="455803" y="560197"/>
                    <a:pt x="293624" y="560197"/>
                  </a:cubicBezTo>
                  <a:cubicBezTo>
                    <a:pt x="131445" y="560197"/>
                    <a:pt x="0" y="434848"/>
                    <a:pt x="0" y="280162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3552520" y="4569800"/>
            <a:ext cx="1720101" cy="2064402"/>
            <a:chOff x="0" y="0"/>
            <a:chExt cx="2656504" cy="318823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656586" cy="3188208"/>
            </a:xfrm>
            <a:custGeom>
              <a:avLst/>
              <a:gdLst/>
              <a:ahLst/>
              <a:cxnLst/>
              <a:rect l="l" t="t" r="r" b="b"/>
              <a:pathLst>
                <a:path w="2656586" h="3188208">
                  <a:moveTo>
                    <a:pt x="1342263" y="0"/>
                  </a:moveTo>
                  <a:cubicBezTo>
                    <a:pt x="587248" y="0"/>
                    <a:pt x="0" y="587248"/>
                    <a:pt x="0" y="1342390"/>
                  </a:cubicBezTo>
                  <a:cubicBezTo>
                    <a:pt x="0" y="1957705"/>
                    <a:pt x="419481" y="2489073"/>
                    <a:pt x="1006729" y="2628900"/>
                  </a:cubicBezTo>
                  <a:cubicBezTo>
                    <a:pt x="1342263" y="3188208"/>
                    <a:pt x="1342263" y="3188208"/>
                    <a:pt x="1342263" y="3188208"/>
                  </a:cubicBezTo>
                  <a:cubicBezTo>
                    <a:pt x="1649857" y="2628900"/>
                    <a:pt x="1649857" y="2628900"/>
                    <a:pt x="1649857" y="2628900"/>
                  </a:cubicBezTo>
                  <a:cubicBezTo>
                    <a:pt x="2237105" y="2489073"/>
                    <a:pt x="2656586" y="1957705"/>
                    <a:pt x="2656586" y="1342390"/>
                  </a:cubicBezTo>
                  <a:cubicBezTo>
                    <a:pt x="2656459" y="587248"/>
                    <a:pt x="2069338" y="0"/>
                    <a:pt x="1342263" y="0"/>
                  </a:cubicBezTo>
                  <a:close/>
                  <a:moveTo>
                    <a:pt x="1342263" y="2461133"/>
                  </a:moveTo>
                  <a:cubicBezTo>
                    <a:pt x="727075" y="2461133"/>
                    <a:pt x="223774" y="1957705"/>
                    <a:pt x="223774" y="1342390"/>
                  </a:cubicBezTo>
                  <a:cubicBezTo>
                    <a:pt x="223774" y="727075"/>
                    <a:pt x="727075" y="223647"/>
                    <a:pt x="1342263" y="223647"/>
                  </a:cubicBezTo>
                  <a:cubicBezTo>
                    <a:pt x="1957451" y="223647"/>
                    <a:pt x="2432812" y="727075"/>
                    <a:pt x="2432812" y="1342390"/>
                  </a:cubicBezTo>
                  <a:cubicBezTo>
                    <a:pt x="2432812" y="1957705"/>
                    <a:pt x="1957451" y="2461133"/>
                    <a:pt x="1342263" y="2461133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7" name="Freeform 7"/>
          <p:cNvSpPr/>
          <p:nvPr/>
        </p:nvSpPr>
        <p:spPr>
          <a:xfrm>
            <a:off x="13958895" y="4908871"/>
            <a:ext cx="879297" cy="988985"/>
          </a:xfrm>
          <a:custGeom>
            <a:avLst/>
            <a:gdLst/>
            <a:ahLst/>
            <a:cxnLst/>
            <a:rect l="l" t="t" r="r" b="b"/>
            <a:pathLst>
              <a:path w="879297" h="988985">
                <a:moveTo>
                  <a:pt x="0" y="0"/>
                </a:moveTo>
                <a:lnTo>
                  <a:pt x="879298" y="0"/>
                </a:lnTo>
                <a:lnTo>
                  <a:pt x="879298" y="988985"/>
                </a:lnTo>
                <a:lnTo>
                  <a:pt x="0" y="9889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8" name="TextBox 8"/>
          <p:cNvSpPr txBox="1"/>
          <p:nvPr/>
        </p:nvSpPr>
        <p:spPr>
          <a:xfrm>
            <a:off x="1682305" y="2539600"/>
            <a:ext cx="14861084" cy="9294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6922"/>
              </a:lnSpc>
              <a:spcBef>
                <a:spcPct val="0"/>
              </a:spcBef>
            </a:pPr>
            <a:r>
              <a:rPr lang="en-US" sz="6992" spc="244">
                <a:solidFill>
                  <a:srgbClr val="E1A93D"/>
                </a:solidFill>
                <a:latin typeface="DM Sans Bold"/>
              </a:rPr>
              <a:t>MISSION: Beyond the numbers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425964" y="5404348"/>
            <a:ext cx="6439468" cy="28031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4431"/>
              </a:lnSpc>
              <a:spcBef>
                <a:spcPct val="0"/>
              </a:spcBef>
            </a:pPr>
            <a:r>
              <a:rPr lang="en-US" sz="3211" spc="314">
                <a:solidFill>
                  <a:srgbClr val="231F20"/>
                </a:solidFill>
                <a:latin typeface="DM Sans"/>
              </a:rPr>
              <a:t>In a Social Business, passion meets pragmatism. Articulate how financial tools can be an answer to solve social issues.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425964" y="4808076"/>
            <a:ext cx="4979221" cy="5952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4888"/>
              </a:lnSpc>
              <a:spcBef>
                <a:spcPct val="0"/>
              </a:spcBef>
            </a:pPr>
            <a:r>
              <a:rPr lang="en-US" sz="3542" spc="347">
                <a:solidFill>
                  <a:srgbClr val="397D5A"/>
                </a:solidFill>
                <a:latin typeface="DM Sans Bold"/>
              </a:rPr>
              <a:t>Mindset Shift</a:t>
            </a:r>
          </a:p>
        </p:txBody>
      </p:sp>
      <p:sp>
        <p:nvSpPr>
          <p:cNvPr id="11" name="Freeform 11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862971" y="4235628"/>
            <a:ext cx="7353569" cy="4136331"/>
            <a:chOff x="0" y="0"/>
            <a:chExt cx="11289030" cy="6350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5"/>
              <a:stretch>
                <a:fillRect t="-9228" b="-9228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4539756" y="1346774"/>
            <a:ext cx="10096735" cy="174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MINDSET: </a:t>
            </a:r>
          </a:p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What is the invitation?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107941" y="4168953"/>
            <a:ext cx="4924603" cy="43116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9"/>
              </a:lnSpc>
            </a:pPr>
            <a:r>
              <a:rPr lang="en-US" sz="3499">
                <a:solidFill>
                  <a:srgbClr val="737373"/>
                </a:solidFill>
                <a:latin typeface="DM Sans Bold"/>
              </a:rPr>
              <a:t>Purpose-Driven Passion: </a:t>
            </a:r>
            <a:r>
              <a:rPr lang="en-US" sz="3499">
                <a:solidFill>
                  <a:srgbClr val="737373"/>
                </a:solidFill>
                <a:latin typeface="DM Sans"/>
              </a:rPr>
              <a:t>When seeking investors, you are inviting to a collaboration over more than pure finance. Articulate your mission.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14664" y="8668976"/>
            <a:ext cx="7204064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CONTENT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417556" y="2333944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01.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417556" y="3855931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02.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355969" y="2570482"/>
            <a:ext cx="9460727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WHAT IS NETWORK MAPPING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355969" y="4092469"/>
            <a:ext cx="9143709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WHY NETWORK MAPPING MATTERS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417556" y="5377917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03.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355969" y="5614456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TYPES OF PARTNERS</a:t>
            </a:r>
          </a:p>
        </p:txBody>
      </p:sp>
      <p:sp>
        <p:nvSpPr>
          <p:cNvPr id="9" name="Freeform 9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0" name="Freeform 10"/>
          <p:cNvSpPr/>
          <p:nvPr/>
        </p:nvSpPr>
        <p:spPr>
          <a:xfrm rot="887923">
            <a:off x="13475833" y="-8787301"/>
            <a:ext cx="13977230" cy="14342307"/>
          </a:xfrm>
          <a:custGeom>
            <a:avLst/>
            <a:gdLst/>
            <a:ahLst/>
            <a:cxnLst/>
            <a:rect l="l" t="t" r="r" b="b"/>
            <a:pathLst>
              <a:path w="13977230" h="14342307">
                <a:moveTo>
                  <a:pt x="0" y="0"/>
                </a:moveTo>
                <a:lnTo>
                  <a:pt x="13977230" y="0"/>
                </a:lnTo>
                <a:lnTo>
                  <a:pt x="13977230" y="14342307"/>
                </a:lnTo>
                <a:lnTo>
                  <a:pt x="0" y="1434230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>
          <a:xfrm>
            <a:off x="0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2" name="TextBox 12"/>
          <p:cNvSpPr txBox="1"/>
          <p:nvPr/>
        </p:nvSpPr>
        <p:spPr>
          <a:xfrm>
            <a:off x="2417556" y="6895575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04.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355969" y="7132114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MAPPING PROCESS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539756" y="1346774"/>
            <a:ext cx="10096735" cy="174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MINDSET: </a:t>
            </a:r>
          </a:p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What is the invitation?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682078" y="3818251"/>
            <a:ext cx="7995687" cy="4497518"/>
            <a:chOff x="0" y="0"/>
            <a:chExt cx="11289030" cy="63500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5"/>
              <a:stretch>
                <a:fillRect t="-24638" b="-24638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0809411" y="3751576"/>
            <a:ext cx="4924603" cy="5549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9"/>
              </a:lnSpc>
            </a:pPr>
            <a:r>
              <a:rPr lang="en-US" sz="3499">
                <a:solidFill>
                  <a:srgbClr val="737373"/>
                </a:solidFill>
                <a:latin typeface="DM Sans Bold"/>
              </a:rPr>
              <a:t>Long-Term Vision:</a:t>
            </a:r>
            <a:r>
              <a:rPr lang="en-US" sz="3499">
                <a:solidFill>
                  <a:srgbClr val="737373"/>
                </a:solidFill>
                <a:latin typeface="DM Sans"/>
              </a:rPr>
              <a:t> Articulate where you are heading - beyond immediate gains. </a:t>
            </a:r>
          </a:p>
          <a:p>
            <a:pPr>
              <a:lnSpc>
                <a:spcPts val="4899"/>
              </a:lnSpc>
            </a:pPr>
            <a:endParaRPr lang="en-US" sz="3499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899"/>
              </a:lnSpc>
            </a:pPr>
            <a:r>
              <a:rPr lang="en-US" sz="3499">
                <a:solidFill>
                  <a:srgbClr val="737373"/>
                </a:solidFill>
                <a:latin typeface="DM Sans"/>
              </a:rPr>
              <a:t>You are inviting the investor to be part of a long term journey, not quick financial returns.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8482392" y="3133183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4" y="0"/>
                </a:lnTo>
                <a:lnTo>
                  <a:pt x="9322084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966767" y="1201871"/>
            <a:ext cx="5694094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"/>
              </a:rPr>
              <a:t>MANDATE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3066508"/>
            <a:ext cx="4358384" cy="16790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4441"/>
              </a:lnSpc>
              <a:spcBef>
                <a:spcPct val="0"/>
              </a:spcBef>
            </a:pPr>
            <a:r>
              <a:rPr lang="en-US" sz="3218" spc="315">
                <a:solidFill>
                  <a:srgbClr val="397D5A"/>
                </a:solidFill>
                <a:latin typeface="DM Sans Bold"/>
              </a:rPr>
              <a:t>FINANCIAL RETURN VS SOCIAL RETURN</a:t>
            </a:r>
          </a:p>
        </p:txBody>
      </p:sp>
      <p:sp>
        <p:nvSpPr>
          <p:cNvPr id="6" name="Freeform 6"/>
          <p:cNvSpPr/>
          <p:nvPr/>
        </p:nvSpPr>
        <p:spPr>
          <a:xfrm>
            <a:off x="-302996" y="-479021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1028700" y="4777104"/>
            <a:ext cx="5542564" cy="44811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79"/>
              </a:lnSpc>
            </a:pPr>
            <a:r>
              <a:rPr lang="en-US" sz="3199" dirty="0">
                <a:solidFill>
                  <a:srgbClr val="737373"/>
                </a:solidFill>
                <a:latin typeface="DM Sans"/>
              </a:rPr>
              <a:t>Investors may have a social mandate or a pure financial mandate. </a:t>
            </a:r>
          </a:p>
          <a:p>
            <a:pPr>
              <a:lnSpc>
                <a:spcPts val="4479"/>
              </a:lnSpc>
            </a:pPr>
            <a:endParaRPr lang="en-US" sz="3199" dirty="0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479"/>
              </a:lnSpc>
            </a:pPr>
            <a:r>
              <a:rPr lang="en-US" sz="3199" dirty="0">
                <a:solidFill>
                  <a:srgbClr val="737373"/>
                </a:solidFill>
                <a:latin typeface="DM Sans"/>
              </a:rPr>
              <a:t>Understanding potential partners’ mandate will help in finding the right fit for your mission.</a:t>
            </a:r>
          </a:p>
        </p:txBody>
      </p:sp>
      <p:sp>
        <p:nvSpPr>
          <p:cNvPr id="8" name="Freeform 8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3589476" y="7177358"/>
            <a:ext cx="5450085" cy="4161883"/>
          </a:xfrm>
          <a:custGeom>
            <a:avLst/>
            <a:gdLst/>
            <a:ahLst/>
            <a:cxnLst/>
            <a:rect l="l" t="t" r="r" b="b"/>
            <a:pathLst>
              <a:path w="5450085" h="4161883">
                <a:moveTo>
                  <a:pt x="0" y="0"/>
                </a:moveTo>
                <a:lnTo>
                  <a:pt x="5450086" y="0"/>
                </a:lnTo>
                <a:lnTo>
                  <a:pt x="5450086" y="4161884"/>
                </a:lnTo>
                <a:lnTo>
                  <a:pt x="0" y="416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9781262" y="1028700"/>
            <a:ext cx="9258300" cy="9258300"/>
          </a:xfrm>
          <a:custGeom>
            <a:avLst/>
            <a:gdLst/>
            <a:ahLst/>
            <a:cxnLst/>
            <a:rect l="l" t="t" r="r" b="b"/>
            <a:pathLst>
              <a:path w="9258300" h="9258300">
                <a:moveTo>
                  <a:pt x="0" y="0"/>
                </a:moveTo>
                <a:lnTo>
                  <a:pt x="9258300" y="0"/>
                </a:lnTo>
                <a:lnTo>
                  <a:pt x="9258300" y="9258300"/>
                </a:lnTo>
                <a:lnTo>
                  <a:pt x="0" y="92583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60000"/>
            </a:blip>
            <a:stretch>
              <a:fillRect l="-21942" r="-21942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1115590" y="2206441"/>
            <a:ext cx="6726444" cy="1276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BECOME </a:t>
            </a:r>
          </a:p>
          <a:p>
            <a:pPr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INVESTOR-READY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4513532"/>
            <a:ext cx="6813333" cy="369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642" lvl="1" indent="-377821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737373"/>
                </a:solidFill>
                <a:latin typeface="DM Sans Bold"/>
              </a:rPr>
              <a:t>Know your Business</a:t>
            </a:r>
          </a:p>
          <a:p>
            <a:pPr>
              <a:lnSpc>
                <a:spcPts val="4899"/>
              </a:lnSpc>
            </a:pPr>
            <a:endParaRPr lang="en-US" sz="3499">
              <a:solidFill>
                <a:srgbClr val="737373"/>
              </a:solidFill>
              <a:latin typeface="DM Sans Bold"/>
            </a:endParaRPr>
          </a:p>
          <a:p>
            <a:pPr marL="755642" lvl="1" indent="-377821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737373"/>
                </a:solidFill>
                <a:latin typeface="DM Sans Bold"/>
              </a:rPr>
              <a:t>Be Visible</a:t>
            </a:r>
          </a:p>
          <a:p>
            <a:pPr>
              <a:lnSpc>
                <a:spcPts val="4899"/>
              </a:lnSpc>
            </a:pPr>
            <a:endParaRPr lang="en-US" sz="3499">
              <a:solidFill>
                <a:srgbClr val="737373"/>
              </a:solidFill>
              <a:latin typeface="DM Sans Bold"/>
            </a:endParaRPr>
          </a:p>
          <a:p>
            <a:pPr marL="755642" lvl="1" indent="-377821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737373"/>
                </a:solidFill>
                <a:latin typeface="DM Sans Bold"/>
              </a:rPr>
              <a:t>Be Confident</a:t>
            </a:r>
          </a:p>
          <a:p>
            <a:pPr>
              <a:lnSpc>
                <a:spcPts val="4899"/>
              </a:lnSpc>
            </a:pPr>
            <a:endParaRPr lang="en-US" sz="3499">
              <a:solidFill>
                <a:srgbClr val="737373"/>
              </a:solidFill>
              <a:latin typeface="DM Sans Bol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539756" y="1346774"/>
            <a:ext cx="10096735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Understand your business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144000" y="3129253"/>
            <a:ext cx="7746352" cy="5929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6" lvl="1" indent="-302258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737373"/>
                </a:solidFill>
                <a:latin typeface="DM Sans Bold"/>
              </a:rPr>
              <a:t>Triple Bottom Line: </a:t>
            </a:r>
            <a:r>
              <a:rPr lang="en-US" sz="2799">
                <a:solidFill>
                  <a:srgbClr val="737373"/>
                </a:solidFill>
                <a:latin typeface="DM Sans"/>
              </a:rPr>
              <a:t>People, planet, profit</a:t>
            </a:r>
          </a:p>
          <a:p>
            <a:pPr>
              <a:lnSpc>
                <a:spcPts val="3919"/>
              </a:lnSpc>
            </a:pPr>
            <a:endParaRPr lang="en-US" sz="2799">
              <a:solidFill>
                <a:srgbClr val="737373"/>
              </a:solidFill>
              <a:latin typeface="DM Sans"/>
            </a:endParaRPr>
          </a:p>
          <a:p>
            <a:pPr marL="604516" lvl="1" indent="-302258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737373"/>
                </a:solidFill>
                <a:latin typeface="DM Sans Bold"/>
              </a:rPr>
              <a:t>Measuring Success</a:t>
            </a:r>
            <a:r>
              <a:rPr lang="en-US" sz="2799">
                <a:solidFill>
                  <a:srgbClr val="737373"/>
                </a:solidFill>
                <a:latin typeface="DM Sans"/>
              </a:rPr>
              <a:t>: Beyond profits</a:t>
            </a:r>
          </a:p>
          <a:p>
            <a:pPr>
              <a:lnSpc>
                <a:spcPts val="3919"/>
              </a:lnSpc>
            </a:pPr>
            <a:endParaRPr lang="en-US" sz="2799">
              <a:solidFill>
                <a:srgbClr val="737373"/>
              </a:solidFill>
              <a:latin typeface="DM Sans"/>
            </a:endParaRPr>
          </a:p>
          <a:p>
            <a:pPr marL="604516" lvl="1" indent="-302258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737373"/>
                </a:solidFill>
                <a:latin typeface="DM Sans Bold"/>
              </a:rPr>
              <a:t>Know Your Numbers:</a:t>
            </a:r>
            <a:r>
              <a:rPr lang="en-US" sz="2799">
                <a:solidFill>
                  <a:srgbClr val="737373"/>
                </a:solidFill>
                <a:latin typeface="DM Sans"/>
              </a:rPr>
              <a:t> Burn rate, runway, growth projections</a:t>
            </a:r>
          </a:p>
          <a:p>
            <a:pPr>
              <a:lnSpc>
                <a:spcPts val="3919"/>
              </a:lnSpc>
            </a:pPr>
            <a:endParaRPr lang="en-US" sz="2799">
              <a:solidFill>
                <a:srgbClr val="737373"/>
              </a:solidFill>
              <a:latin typeface="DM Sans"/>
            </a:endParaRPr>
          </a:p>
          <a:p>
            <a:pPr marL="604516" lvl="1" indent="-302258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737373"/>
                </a:solidFill>
                <a:latin typeface="DM Sans Bold"/>
              </a:rPr>
              <a:t>Clean House:</a:t>
            </a:r>
            <a:r>
              <a:rPr lang="en-US" sz="2799">
                <a:solidFill>
                  <a:srgbClr val="737373"/>
                </a:solidFill>
                <a:latin typeface="DM Sans"/>
              </a:rPr>
              <a:t> Legal compliance, IP protection</a:t>
            </a:r>
          </a:p>
          <a:p>
            <a:pPr>
              <a:lnSpc>
                <a:spcPts val="3919"/>
              </a:lnSpc>
            </a:pPr>
            <a:endParaRPr lang="en-US" sz="2799">
              <a:solidFill>
                <a:srgbClr val="737373"/>
              </a:solidFill>
              <a:latin typeface="DM Sans"/>
            </a:endParaRPr>
          </a:p>
          <a:p>
            <a:pPr marL="604516" lvl="1" indent="-302258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737373"/>
                </a:solidFill>
                <a:latin typeface="DM Sans Bold"/>
              </a:rPr>
              <a:t>Investor Documentation:</a:t>
            </a:r>
            <a:r>
              <a:rPr lang="en-US" sz="2799">
                <a:solidFill>
                  <a:srgbClr val="737373"/>
                </a:solidFill>
                <a:latin typeface="DM Sans"/>
              </a:rPr>
              <a:t> Pitch deck, term sheet, due diligence, dataroom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80997" y="3469860"/>
            <a:ext cx="7517518" cy="5305565"/>
            <a:chOff x="0" y="0"/>
            <a:chExt cx="11289030" cy="796734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1287760" cy="7967349"/>
            </a:xfrm>
            <a:custGeom>
              <a:avLst/>
              <a:gdLst/>
              <a:ahLst/>
              <a:cxnLst/>
              <a:rect l="l" t="t" r="r" b="b"/>
              <a:pathLst>
                <a:path w="11287760" h="7967349">
                  <a:moveTo>
                    <a:pt x="0" y="7307652"/>
                  </a:moveTo>
                  <a:lnTo>
                    <a:pt x="0" y="659696"/>
                  </a:lnTo>
                  <a:cubicBezTo>
                    <a:pt x="0" y="294792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94792"/>
                    <a:pt x="11287760" y="659696"/>
                  </a:cubicBezTo>
                  <a:lnTo>
                    <a:pt x="11287760" y="7306059"/>
                  </a:lnTo>
                  <a:cubicBezTo>
                    <a:pt x="11287760" y="7670963"/>
                    <a:pt x="11052810" y="7965756"/>
                    <a:pt x="10761980" y="7965756"/>
                  </a:cubicBezTo>
                  <a:lnTo>
                    <a:pt x="525780" y="7965756"/>
                  </a:lnTo>
                  <a:cubicBezTo>
                    <a:pt x="236220" y="7967349"/>
                    <a:pt x="0" y="7672556"/>
                    <a:pt x="0" y="7307652"/>
                  </a:cubicBezTo>
                  <a:close/>
                </a:path>
              </a:pathLst>
            </a:custGeom>
            <a:blipFill>
              <a:blip r:embed="rId5">
                <a:alphaModFix amt="61000"/>
              </a:blip>
              <a:stretch>
                <a:fillRect l="-12728" r="-12728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539756" y="1346774"/>
            <a:ext cx="10096735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Be visible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779467" y="3842544"/>
            <a:ext cx="7276626" cy="34354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90874" lvl="1" indent="-345437">
              <a:lnSpc>
                <a:spcPts val="4479"/>
              </a:lnSpc>
              <a:buFont typeface="Arial"/>
              <a:buChar char="•"/>
            </a:pPr>
            <a:r>
              <a:rPr lang="en-US" sz="3199" dirty="0">
                <a:solidFill>
                  <a:srgbClr val="737373"/>
                </a:solidFill>
                <a:latin typeface="DM Sans Bold"/>
              </a:rPr>
              <a:t>Market Yourself:</a:t>
            </a:r>
            <a:r>
              <a:rPr lang="en-US" sz="3199" dirty="0">
                <a:solidFill>
                  <a:srgbClr val="737373"/>
                </a:solidFill>
                <a:latin typeface="DM Sans"/>
              </a:rPr>
              <a:t> Make yourself attractive to the kind of investor you want on your team.</a:t>
            </a:r>
          </a:p>
          <a:p>
            <a:pPr>
              <a:lnSpc>
                <a:spcPts val="4479"/>
              </a:lnSpc>
            </a:pPr>
            <a:endParaRPr lang="en-US" sz="3199" dirty="0">
              <a:solidFill>
                <a:srgbClr val="737373"/>
              </a:solidFill>
              <a:latin typeface="DM Sans"/>
            </a:endParaRPr>
          </a:p>
          <a:p>
            <a:pPr marL="690874" lvl="1" indent="-345437">
              <a:lnSpc>
                <a:spcPts val="4479"/>
              </a:lnSpc>
              <a:buFont typeface="Arial"/>
              <a:buChar char="•"/>
            </a:pPr>
            <a:r>
              <a:rPr lang="en-US" sz="3199" dirty="0">
                <a:solidFill>
                  <a:srgbClr val="737373"/>
                </a:solidFill>
                <a:latin typeface="DM Sans Bold"/>
              </a:rPr>
              <a:t>Be visible:</a:t>
            </a:r>
            <a:r>
              <a:rPr lang="en-US" sz="3199" dirty="0">
                <a:solidFill>
                  <a:srgbClr val="737373"/>
                </a:solidFill>
                <a:latin typeface="DM Sans"/>
              </a:rPr>
              <a:t> Build your network, consider strategic advertisement</a:t>
            </a:r>
          </a:p>
        </p:txBody>
      </p:sp>
      <p:grpSp>
        <p:nvGrpSpPr>
          <p:cNvPr id="6" name="Group 6"/>
          <p:cNvGrpSpPr/>
          <p:nvPr/>
        </p:nvGrpSpPr>
        <p:grpSpPr>
          <a:xfrm rot="-10800000">
            <a:off x="1734726" y="2997761"/>
            <a:ext cx="4244142" cy="5964328"/>
            <a:chOff x="0" y="0"/>
            <a:chExt cx="7336369" cy="1030986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336369" cy="10309860"/>
            </a:xfrm>
            <a:custGeom>
              <a:avLst/>
              <a:gdLst/>
              <a:ahLst/>
              <a:cxnLst/>
              <a:rect l="l" t="t" r="r" b="b"/>
              <a:pathLst>
                <a:path w="7336369" h="10309860">
                  <a:moveTo>
                    <a:pt x="7336369" y="251460"/>
                  </a:moveTo>
                  <a:lnTo>
                    <a:pt x="7336369" y="10055860"/>
                  </a:lnTo>
                  <a:cubicBezTo>
                    <a:pt x="7336369" y="10196195"/>
                    <a:pt x="7161274" y="10309860"/>
                    <a:pt x="6945096" y="10309860"/>
                  </a:cubicBezTo>
                  <a:lnTo>
                    <a:pt x="391273" y="10309860"/>
                  </a:lnTo>
                  <a:cubicBezTo>
                    <a:pt x="175095" y="10309860"/>
                    <a:pt x="0" y="10196195"/>
                    <a:pt x="0" y="10055860"/>
                  </a:cubicBezTo>
                  <a:lnTo>
                    <a:pt x="0" y="251460"/>
                  </a:lnTo>
                  <a:cubicBezTo>
                    <a:pt x="0" y="122682"/>
                    <a:pt x="147706" y="16637"/>
                    <a:pt x="338842" y="0"/>
                  </a:cubicBezTo>
                  <a:lnTo>
                    <a:pt x="6997526" y="0"/>
                  </a:lnTo>
                  <a:cubicBezTo>
                    <a:pt x="7188664" y="16637"/>
                    <a:pt x="7336369" y="122682"/>
                    <a:pt x="7336369" y="251460"/>
                  </a:cubicBezTo>
                  <a:close/>
                </a:path>
              </a:pathLst>
            </a:custGeom>
            <a:blipFill>
              <a:blip r:embed="rId5"/>
              <a:stretch>
                <a:fillRect l="-64895" r="-46032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8" name="Freeform 8"/>
          <p:cNvSpPr/>
          <p:nvPr/>
        </p:nvSpPr>
        <p:spPr>
          <a:xfrm>
            <a:off x="14185022" y="8041552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539756" y="1346774"/>
            <a:ext cx="10096735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Be confident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144000" y="2940611"/>
            <a:ext cx="6806900" cy="66700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26106" lvl="1" indent="-313053">
              <a:lnSpc>
                <a:spcPts val="4059"/>
              </a:lnSpc>
              <a:buFont typeface="Arial"/>
              <a:buChar char="•"/>
            </a:pPr>
            <a:r>
              <a:rPr lang="en-US" sz="2899">
                <a:solidFill>
                  <a:srgbClr val="737373"/>
                </a:solidFill>
                <a:latin typeface="DM Sans Bold"/>
              </a:rPr>
              <a:t>First Impressions Count: </a:t>
            </a:r>
            <a:r>
              <a:rPr lang="en-US" sz="2899">
                <a:solidFill>
                  <a:srgbClr val="737373"/>
                </a:solidFill>
                <a:latin typeface="DM Sans"/>
              </a:rPr>
              <a:t>Investors evaluate not only your business idea but also your demeanor. It shows that you believe in your venture’s potential.</a:t>
            </a:r>
          </a:p>
          <a:p>
            <a:pPr>
              <a:lnSpc>
                <a:spcPts val="4059"/>
              </a:lnSpc>
            </a:pPr>
            <a:endParaRPr lang="en-US" sz="2899">
              <a:solidFill>
                <a:srgbClr val="737373"/>
              </a:solidFill>
              <a:latin typeface="DM Sans"/>
            </a:endParaRPr>
          </a:p>
          <a:p>
            <a:pPr marL="626106" lvl="1" indent="-313053">
              <a:lnSpc>
                <a:spcPts val="4059"/>
              </a:lnSpc>
              <a:buFont typeface="Arial"/>
              <a:buChar char="•"/>
            </a:pPr>
            <a:r>
              <a:rPr lang="en-US" sz="2899">
                <a:solidFill>
                  <a:srgbClr val="737373"/>
                </a:solidFill>
                <a:latin typeface="DM Sans Bold"/>
              </a:rPr>
              <a:t>Inspires Trust: </a:t>
            </a:r>
            <a:r>
              <a:rPr lang="en-US" sz="2899">
                <a:solidFill>
                  <a:srgbClr val="737373"/>
                </a:solidFill>
                <a:latin typeface="DM Sans"/>
              </a:rPr>
              <a:t>Investors want to back entrepreneurs who exude confidence.</a:t>
            </a:r>
          </a:p>
          <a:p>
            <a:pPr>
              <a:lnSpc>
                <a:spcPts val="4059"/>
              </a:lnSpc>
            </a:pPr>
            <a:endParaRPr lang="en-US" sz="2899">
              <a:solidFill>
                <a:srgbClr val="737373"/>
              </a:solidFill>
              <a:latin typeface="DM Sans"/>
            </a:endParaRPr>
          </a:p>
          <a:p>
            <a:pPr marL="626106" lvl="1" indent="-313053">
              <a:lnSpc>
                <a:spcPts val="4059"/>
              </a:lnSpc>
              <a:buFont typeface="Arial"/>
              <a:buChar char="•"/>
            </a:pPr>
            <a:r>
              <a:rPr lang="en-US" sz="2899">
                <a:solidFill>
                  <a:srgbClr val="737373"/>
                </a:solidFill>
                <a:latin typeface="DM Sans Bold"/>
              </a:rPr>
              <a:t>Know Your Business Inside Out:</a:t>
            </a:r>
            <a:r>
              <a:rPr lang="en-US" sz="2899">
                <a:solidFill>
                  <a:srgbClr val="737373"/>
                </a:solidFill>
                <a:latin typeface="DM Sans"/>
              </a:rPr>
              <a:t> Mastery breeds confidence.</a:t>
            </a:r>
          </a:p>
          <a:p>
            <a:pPr>
              <a:lnSpc>
                <a:spcPts val="4059"/>
              </a:lnSpc>
            </a:pPr>
            <a:endParaRPr lang="en-US" sz="2899">
              <a:solidFill>
                <a:srgbClr val="737373"/>
              </a:solidFill>
              <a:latin typeface="DM Sans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810750" y="3966465"/>
            <a:ext cx="7398927" cy="4161845"/>
            <a:chOff x="0" y="0"/>
            <a:chExt cx="11289030" cy="6350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1287760" cy="6350000"/>
            </a:xfrm>
            <a:custGeom>
              <a:avLst/>
              <a:gdLst/>
              <a:ahLst/>
              <a:cxnLst/>
              <a:rect l="l" t="t" r="r" b="b"/>
              <a:pathLst>
                <a:path w="11287760" h="6350000">
                  <a:moveTo>
                    <a:pt x="0" y="5824220"/>
                  </a:moveTo>
                  <a:lnTo>
                    <a:pt x="0" y="525780"/>
                  </a:lnTo>
                  <a:cubicBezTo>
                    <a:pt x="0" y="234950"/>
                    <a:pt x="234950" y="0"/>
                    <a:pt x="525780" y="0"/>
                  </a:cubicBezTo>
                  <a:lnTo>
                    <a:pt x="10761980" y="0"/>
                  </a:lnTo>
                  <a:cubicBezTo>
                    <a:pt x="11052810" y="0"/>
                    <a:pt x="11287760" y="234950"/>
                    <a:pt x="11287760" y="525780"/>
                  </a:cubicBezTo>
                  <a:lnTo>
                    <a:pt x="11287760" y="5822950"/>
                  </a:lnTo>
                  <a:cubicBezTo>
                    <a:pt x="11287760" y="6113780"/>
                    <a:pt x="11052810" y="6348730"/>
                    <a:pt x="10761980" y="6348730"/>
                  </a:cubicBezTo>
                  <a:lnTo>
                    <a:pt x="525780" y="6348730"/>
                  </a:lnTo>
                  <a:cubicBezTo>
                    <a:pt x="236220" y="6350000"/>
                    <a:pt x="0" y="6115050"/>
                    <a:pt x="0" y="5824220"/>
                  </a:cubicBezTo>
                  <a:close/>
                </a:path>
              </a:pathLst>
            </a:custGeom>
            <a:blipFill>
              <a:blip r:embed="rId5"/>
              <a:stretch>
                <a:fillRect t="-9265" b="-9265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4527782" y="3788160"/>
            <a:ext cx="10620170" cy="1660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2500"/>
              </a:lnSpc>
            </a:pPr>
            <a:r>
              <a:rPr lang="en-US" sz="12500">
                <a:solidFill>
                  <a:srgbClr val="FFFFFF"/>
                </a:solidFill>
                <a:latin typeface="DM Sans Bold"/>
              </a:rPr>
              <a:t>THANK YOU!</a:t>
            </a:r>
          </a:p>
        </p:txBody>
      </p:sp>
      <p:sp>
        <p:nvSpPr>
          <p:cNvPr id="8" name="Freeform 8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102978" y="2014939"/>
            <a:ext cx="11847595" cy="1778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Network Mapping</a:t>
            </a:r>
            <a:r>
              <a:rPr lang="et-EE" sz="6267" spc="-313" dirty="0">
                <a:solidFill>
                  <a:srgbClr val="737373"/>
                </a:solidFill>
                <a:latin typeface="DM Sans Bold"/>
              </a:rPr>
              <a:t> - </a:t>
            </a:r>
            <a:r>
              <a:rPr lang="et-EE" sz="6267" spc="-313" dirty="0" err="1">
                <a:solidFill>
                  <a:srgbClr val="737373"/>
                </a:solidFill>
                <a:latin typeface="DM Sans Bold"/>
              </a:rPr>
              <a:t>categorization</a:t>
            </a:r>
            <a:endParaRPr lang="en-US" sz="6267" spc="-313" dirty="0">
              <a:solidFill>
                <a:srgbClr val="737373"/>
              </a:solidFill>
              <a:latin typeface="DM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262578" y="4529036"/>
            <a:ext cx="9996722" cy="866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600"/>
              </a:lnSpc>
            </a:pPr>
            <a:r>
              <a:rPr lang="en-US" sz="6000" dirty="0">
                <a:solidFill>
                  <a:srgbClr val="8CA9AD"/>
                </a:solidFill>
                <a:latin typeface="DM Sans Bold"/>
              </a:rPr>
              <a:t>WHY ARE THEY RELEVANT?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262578" y="5424391"/>
            <a:ext cx="9280811" cy="15036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 dirty="0">
                <a:solidFill>
                  <a:srgbClr val="737373"/>
                </a:solidFill>
                <a:latin typeface="DM Sans"/>
              </a:rPr>
              <a:t>Your stakeholders may provide you with funding, relevant network, knowledge about your clients or users.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3547128" y="1497844"/>
            <a:ext cx="11193744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Why Network Mapping Matters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316513" y="3747734"/>
            <a:ext cx="4530881" cy="4194499"/>
            <a:chOff x="0" y="-66675"/>
            <a:chExt cx="6041175" cy="5592666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15517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760"/>
                </a:lnSpc>
              </a:pPr>
              <a:r>
                <a:rPr lang="en-US" sz="3400" spc="-68">
                  <a:solidFill>
                    <a:srgbClr val="8CA9AD"/>
                  </a:solidFill>
                  <a:latin typeface="DM Sans Bold"/>
                </a:rPr>
                <a:t>Improved communication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554903"/>
              <a:ext cx="6041175" cy="39710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19"/>
                </a:lnSpc>
              </a:pPr>
              <a:r>
                <a:rPr lang="en-US" sz="2799" dirty="0">
                  <a:solidFill>
                    <a:srgbClr val="737373"/>
                  </a:solidFill>
                  <a:latin typeface="DM Sans"/>
                </a:rPr>
                <a:t>Exploring your business environment may lead to new contacts in itself and increases communication and information sharing among partners.</a:t>
              </a:r>
            </a:p>
          </p:txBody>
        </p:sp>
      </p:grpSp>
      <p:pic>
        <p:nvPicPr>
          <p:cNvPr id="9" name="Bilde 8" descr="Smilende kontorarbeidere i møte">
            <a:extLst>
              <a:ext uri="{FF2B5EF4-FFF2-40B4-BE49-F238E27FC236}">
                <a16:creationId xmlns:a16="http://schemas.microsoft.com/office/drawing/2014/main" id="{01FED10B-E55F-ABEE-4012-D61B7E46D7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3614025"/>
            <a:ext cx="6472475" cy="43282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3547128" y="1497844"/>
            <a:ext cx="11193744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 dirty="0">
                <a:solidFill>
                  <a:srgbClr val="737373"/>
                </a:solidFill>
                <a:latin typeface="DM Sans Bold"/>
              </a:rPr>
              <a:t>Why Network Mapping Matters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316512" y="3747734"/>
            <a:ext cx="4530882" cy="4164023"/>
            <a:chOff x="-1" y="-66675"/>
            <a:chExt cx="6041176" cy="5552031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24231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760"/>
                </a:lnSpc>
              </a:pPr>
              <a:r>
                <a:rPr lang="en-US" sz="3400" spc="-68" dirty="0">
                  <a:solidFill>
                    <a:srgbClr val="8CA9AD"/>
                  </a:solidFill>
                  <a:latin typeface="DM Sans Bold"/>
                </a:rPr>
                <a:t>Enhanced collaboration</a:t>
              </a:r>
              <a:r>
                <a:rPr lang="et-EE" sz="3400" spc="-68" dirty="0">
                  <a:solidFill>
                    <a:srgbClr val="8CA9AD"/>
                  </a:solidFill>
                  <a:latin typeface="DM Sans Bold"/>
                </a:rPr>
                <a:t> and link </a:t>
              </a:r>
              <a:r>
                <a:rPr lang="et-EE" sz="3400" spc="-68" dirty="0" err="1">
                  <a:solidFill>
                    <a:srgbClr val="8CA9AD"/>
                  </a:solidFill>
                  <a:latin typeface="DM Sans Bold"/>
                </a:rPr>
                <a:t>establishment</a:t>
              </a:r>
              <a:endParaRPr lang="en-US" sz="3400" spc="-68" dirty="0">
                <a:solidFill>
                  <a:srgbClr val="8CA9AD"/>
                </a:solidFill>
                <a:latin typeface="DM Sans Bold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-1" y="2881432"/>
              <a:ext cx="6041175" cy="26039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19"/>
                </a:lnSpc>
              </a:pPr>
              <a:r>
                <a:rPr lang="en-US" sz="2799" dirty="0">
                  <a:solidFill>
                    <a:srgbClr val="737373"/>
                  </a:solidFill>
                  <a:latin typeface="DM Sans"/>
                </a:rPr>
                <a:t>Getting to know your ecosystem also increases chances of identifying areas for cooperation.</a:t>
              </a:r>
            </a:p>
          </p:txBody>
        </p:sp>
      </p:grpSp>
      <p:pic>
        <p:nvPicPr>
          <p:cNvPr id="9" name="Grafikk 8" descr="Et puslespill">
            <a:extLst>
              <a:ext uri="{FF2B5EF4-FFF2-40B4-BE49-F238E27FC236}">
                <a16:creationId xmlns:a16="http://schemas.microsoft.com/office/drawing/2014/main" id="{706752B4-603C-0970-AE84-7D543C72E9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44000" y="3055055"/>
            <a:ext cx="6009192" cy="60091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3542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3547128" y="1497844"/>
            <a:ext cx="11193744" cy="87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</a:pPr>
            <a:r>
              <a:rPr lang="en-US" sz="6267" spc="-313">
                <a:solidFill>
                  <a:srgbClr val="737373"/>
                </a:solidFill>
                <a:latin typeface="DM Sans Bold"/>
              </a:rPr>
              <a:t>Why Network Mapping Matters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316513" y="3797740"/>
            <a:ext cx="4530881" cy="3614420"/>
            <a:chOff x="0" y="0"/>
            <a:chExt cx="6041175" cy="4819227"/>
          </a:xfrm>
        </p:grpSpPr>
        <p:sp>
          <p:nvSpPr>
            <p:cNvPr id="6" name="TextBox 6"/>
            <p:cNvSpPr txBox="1"/>
            <p:nvPr/>
          </p:nvSpPr>
          <p:spPr>
            <a:xfrm>
              <a:off x="0" y="-66675"/>
              <a:ext cx="6041175" cy="15517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760"/>
                </a:lnSpc>
              </a:pPr>
              <a:r>
                <a:rPr lang="en-US" sz="3400" spc="-68">
                  <a:solidFill>
                    <a:srgbClr val="8CA9AD"/>
                  </a:solidFill>
                  <a:latin typeface="DM Sans Bold"/>
                </a:rPr>
                <a:t>Efficient resource allocation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554903"/>
              <a:ext cx="6041175" cy="32643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19"/>
                </a:lnSpc>
              </a:pPr>
              <a:r>
                <a:rPr lang="en-US" sz="2799">
                  <a:solidFill>
                    <a:srgbClr val="737373"/>
                  </a:solidFill>
                  <a:latin typeface="DM Sans"/>
                </a:rPr>
                <a:t>Understanding your position in the value chain will lead to more strategic and efficient use of your resources.</a:t>
              </a:r>
            </a:p>
          </p:txBody>
        </p:sp>
      </p:grpSp>
      <p:pic>
        <p:nvPicPr>
          <p:cNvPr id="9" name="Bilde 8" descr="Arbeider ved hjelp av nettbrett">
            <a:extLst>
              <a:ext uri="{FF2B5EF4-FFF2-40B4-BE49-F238E27FC236}">
                <a16:creationId xmlns:a16="http://schemas.microsoft.com/office/drawing/2014/main" id="{F50DFB94-9E15-B4C9-E339-2E887B235B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543300"/>
            <a:ext cx="6110957" cy="40761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0419457" y="6125117"/>
            <a:ext cx="5450085" cy="4161883"/>
          </a:xfrm>
          <a:custGeom>
            <a:avLst/>
            <a:gdLst/>
            <a:ahLst/>
            <a:cxnLst/>
            <a:rect l="l" t="t" r="r" b="b"/>
            <a:pathLst>
              <a:path w="5450085" h="4161883">
                <a:moveTo>
                  <a:pt x="0" y="0"/>
                </a:moveTo>
                <a:lnTo>
                  <a:pt x="5450086" y="0"/>
                </a:lnTo>
                <a:lnTo>
                  <a:pt x="5450086" y="4161883"/>
                </a:lnTo>
                <a:lnTo>
                  <a:pt x="0" y="4161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 rot="-10800000">
            <a:off x="11061889" y="-806818"/>
            <a:ext cx="4165223" cy="5950318"/>
          </a:xfrm>
          <a:custGeom>
            <a:avLst/>
            <a:gdLst/>
            <a:ahLst/>
            <a:cxnLst/>
            <a:rect l="l" t="t" r="r" b="b"/>
            <a:pathLst>
              <a:path w="4165223" h="5950318">
                <a:moveTo>
                  <a:pt x="0" y="0"/>
                </a:moveTo>
                <a:lnTo>
                  <a:pt x="4165222" y="0"/>
                </a:lnTo>
                <a:lnTo>
                  <a:pt x="4165222" y="5950318"/>
                </a:lnTo>
                <a:lnTo>
                  <a:pt x="0" y="5950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Freeform 4"/>
          <p:cNvSpPr/>
          <p:nvPr/>
        </p:nvSpPr>
        <p:spPr>
          <a:xfrm>
            <a:off x="9029700" y="1028700"/>
            <a:ext cx="8229600" cy="8229600"/>
          </a:xfrm>
          <a:custGeom>
            <a:avLst/>
            <a:gdLst/>
            <a:ahLst/>
            <a:cxnLst/>
            <a:rect l="l" t="t" r="r" b="b"/>
            <a:pathLst>
              <a:path w="8229600" h="8229600">
                <a:moveTo>
                  <a:pt x="0" y="0"/>
                </a:moveTo>
                <a:lnTo>
                  <a:pt x="8229600" y="0"/>
                </a:lnTo>
                <a:lnTo>
                  <a:pt x="82296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5" name="TextBox 5"/>
          <p:cNvSpPr txBox="1"/>
          <p:nvPr/>
        </p:nvSpPr>
        <p:spPr>
          <a:xfrm>
            <a:off x="1248551" y="2951497"/>
            <a:ext cx="6726444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TYPES OF PARTNERS</a:t>
            </a:r>
          </a:p>
        </p:txBody>
      </p:sp>
      <p:sp>
        <p:nvSpPr>
          <p:cNvPr id="6" name="Freeform 6"/>
          <p:cNvSpPr/>
          <p:nvPr/>
        </p:nvSpPr>
        <p:spPr>
          <a:xfrm>
            <a:off x="0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8482392" y="3133183"/>
            <a:ext cx="9322085" cy="5982617"/>
          </a:xfrm>
          <a:custGeom>
            <a:avLst/>
            <a:gdLst/>
            <a:ahLst/>
            <a:cxnLst/>
            <a:rect l="l" t="t" r="r" b="b"/>
            <a:pathLst>
              <a:path w="9322085" h="5982617">
                <a:moveTo>
                  <a:pt x="0" y="0"/>
                </a:moveTo>
                <a:lnTo>
                  <a:pt x="9322084" y="0"/>
                </a:lnTo>
                <a:lnTo>
                  <a:pt x="9322084" y="5982618"/>
                </a:lnTo>
                <a:lnTo>
                  <a:pt x="0" y="59826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5631" t="-34905" b="-57927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TextBox 4"/>
          <p:cNvSpPr txBox="1"/>
          <p:nvPr/>
        </p:nvSpPr>
        <p:spPr>
          <a:xfrm>
            <a:off x="4966767" y="1201871"/>
            <a:ext cx="5694094" cy="786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62"/>
              </a:lnSpc>
              <a:spcBef>
                <a:spcPct val="0"/>
              </a:spcBef>
            </a:pPr>
            <a:r>
              <a:rPr lang="en-US" sz="5921" spc="207">
                <a:solidFill>
                  <a:srgbClr val="8CA9AD"/>
                </a:solidFill>
                <a:latin typeface="DM Sans"/>
              </a:rPr>
              <a:t>INCUBATORS</a:t>
            </a:r>
          </a:p>
        </p:txBody>
      </p:sp>
      <p:sp>
        <p:nvSpPr>
          <p:cNvPr id="5" name="Freeform 5"/>
          <p:cNvSpPr/>
          <p:nvPr/>
        </p:nvSpPr>
        <p:spPr>
          <a:xfrm>
            <a:off x="-302996" y="-479021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1028700" y="4777104"/>
            <a:ext cx="5542564" cy="2795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Organisations that support startups and early-stage businesses.</a:t>
            </a:r>
          </a:p>
          <a:p>
            <a:pPr>
              <a:lnSpc>
                <a:spcPts val="4479"/>
              </a:lnSpc>
            </a:pPr>
            <a:endParaRPr lang="en-US" sz="3199">
              <a:solidFill>
                <a:srgbClr val="737373"/>
              </a:solidFill>
              <a:latin typeface="DM Sans"/>
            </a:endParaRPr>
          </a:p>
          <a:p>
            <a:pPr>
              <a:lnSpc>
                <a:spcPts val="4479"/>
              </a:lnSpc>
            </a:pPr>
            <a:r>
              <a:rPr lang="en-US" sz="3199">
                <a:solidFill>
                  <a:srgbClr val="737373"/>
                </a:solidFill>
                <a:latin typeface="DM Sans"/>
              </a:rPr>
              <a:t>(Add local examples here)</a:t>
            </a:r>
          </a:p>
        </p:txBody>
      </p:sp>
      <p:sp>
        <p:nvSpPr>
          <p:cNvPr id="7" name="Freeform 7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28d398-b005-4b81-a77c-1d2955770066">
      <Terms xmlns="http://schemas.microsoft.com/office/infopath/2007/PartnerControls"/>
    </lcf76f155ced4ddcb4097134ff3c332f>
    <TaxCatchAll xmlns="513a87af-4c72-4b0d-a815-569890e79e6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28E3FA40450041AD2B2D9F1FFC3623" ma:contentTypeVersion="14" ma:contentTypeDescription="Create a new document." ma:contentTypeScope="" ma:versionID="dda88e90d287dc1f1b9f0988fa171006">
  <xsd:schema xmlns:xsd="http://www.w3.org/2001/XMLSchema" xmlns:xs="http://www.w3.org/2001/XMLSchema" xmlns:p="http://schemas.microsoft.com/office/2006/metadata/properties" xmlns:ns2="c928d398-b005-4b81-a77c-1d2955770066" xmlns:ns3="513a87af-4c72-4b0d-a815-569890e79e62" targetNamespace="http://schemas.microsoft.com/office/2006/metadata/properties" ma:root="true" ma:fieldsID="155e8c9aff30285af45ba91d7ac695b6" ns2:_="" ns3:_="">
    <xsd:import namespace="c928d398-b005-4b81-a77c-1d2955770066"/>
    <xsd:import namespace="513a87af-4c72-4b0d-a815-569890e79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8d398-b005-4b81-a77c-1d29557700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c2bed97-6e07-499f-8af2-1639346302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a87af-4c72-4b0d-a815-569890e79e6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079a850-d4d5-43bc-8f25-9b4cfc6f3ef1}" ma:internalName="TaxCatchAll" ma:showField="CatchAllData" ma:web="513a87af-4c72-4b0d-a815-569890e79e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BE7147-68DA-4DF2-A34B-F2FD0C2D68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6D3A0A-5D24-492F-A5B8-7A3392B8CED9}">
  <ds:schemaRefs>
    <ds:schemaRef ds:uri="http://www.w3.org/XML/1998/namespace"/>
    <ds:schemaRef ds:uri="http://purl.org/dc/dcmitype/"/>
    <ds:schemaRef ds:uri="http://schemas.openxmlformats.org/package/2006/metadata/core-properties"/>
    <ds:schemaRef ds:uri="c928d398-b005-4b81-a77c-1d2955770066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513a87af-4c72-4b0d-a815-569890e79e62"/>
  </ds:schemaRefs>
</ds:datastoreItem>
</file>

<file path=customXml/itemProps3.xml><?xml version="1.0" encoding="utf-8"?>
<ds:datastoreItem xmlns:ds="http://schemas.openxmlformats.org/officeDocument/2006/customXml" ds:itemID="{0E6A3F80-4145-4366-9170-D9E519FA7EE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Custom</PresentationFormat>
  <Paragraphs>159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of potential partner networks</dc:title>
  <dc:creator>Kristiina Valk</dc:creator>
  <cp:lastModifiedBy>Hellgren, Bjørn Stian</cp:lastModifiedBy>
  <cp:revision>5</cp:revision>
  <dcterms:created xsi:type="dcterms:W3CDTF">2006-08-16T00:00:00Z</dcterms:created>
  <dcterms:modified xsi:type="dcterms:W3CDTF">2024-04-08T12:07:40Z</dcterms:modified>
  <dc:identifier>DAF-1EpVzEc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0x0101004028E3FA40450041AD2B2D9F1FFC3623</vt:lpwstr>
  </property>
  <property fmtid="{D5CDD505-2E9C-101B-9397-08002B2CF9AE}" pid="3" name="MediaServiceImageTags">
    <vt:lpwstr/>
  </property>
</Properties>
</file>