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DM Sans Bold" charset="1" panose="00000000000000000000"/>
      <p:regular r:id="rId29"/>
    </p:embeddedFont>
    <p:embeddedFont>
      <p:font typeface="DM Sans Italics" charset="1" panose="00000000000000000000"/>
      <p:regular r:id="rId30"/>
    </p:embeddedFont>
    <p:embeddedFont>
      <p:font typeface="DM Sans" charset="1" panose="000000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notesSlides/notesSlide2.xml" Type="http://schemas.openxmlformats.org/officeDocument/2006/relationships/notesSlide"/><Relationship Id="rId36" Target="notesSlides/notesSlide3.xml" Type="http://schemas.openxmlformats.org/officeDocument/2006/relationships/notesSlide"/><Relationship Id="rId37" Target="notesSlides/notesSlide4.xml" Type="http://schemas.openxmlformats.org/officeDocument/2006/relationships/notesSlide"/><Relationship Id="rId38" Target="notesSlides/notesSlide5.xml" Type="http://schemas.openxmlformats.org/officeDocument/2006/relationships/notesSlide"/><Relationship Id="rId39" Target="notesSlides/notesSlide6.xml" Type="http://schemas.openxmlformats.org/officeDocument/2006/relationships/notesSlide"/><Relationship Id="rId4" Target="theme/theme1.xml" Type="http://schemas.openxmlformats.org/officeDocument/2006/relationships/theme"/><Relationship Id="rId40" Target="notesSlides/notesSlide7.xml" Type="http://schemas.openxmlformats.org/officeDocument/2006/relationships/notesSlide"/><Relationship Id="rId41" Target="notesSlides/notesSlide8.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 Id="rId5" Target="../media/image4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4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0.png" Type="http://schemas.openxmlformats.org/officeDocument/2006/relationships/image"/><Relationship Id="rId4" Target="../media/image61.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62.png" Type="http://schemas.openxmlformats.org/officeDocument/2006/relationships/image"/><Relationship Id="rId8" Target="../media/image6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png" Type="http://schemas.openxmlformats.org/officeDocument/2006/relationships/image"/><Relationship Id="rId3" Target="../media/image65.svg" Type="http://schemas.openxmlformats.org/officeDocument/2006/relationships/image"/><Relationship Id="rId4" Target="../media/image6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14" Target="../media/image26.png" Type="http://schemas.openxmlformats.org/officeDocument/2006/relationships/image"/><Relationship Id="rId15" Target="../media/image27.svg" Type="http://schemas.openxmlformats.org/officeDocument/2006/relationships/image"/><Relationship Id="rId2" Target="../media/image4.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Freeform 2" id="2"/>
          <p:cNvSpPr/>
          <p:nvPr/>
        </p:nvSpPr>
        <p:spPr>
          <a:xfrm flipH="false" flipV="false" rot="0">
            <a:off x="110157" y="644736"/>
            <a:ext cx="18367653" cy="8905498"/>
          </a:xfrm>
          <a:custGeom>
            <a:avLst/>
            <a:gdLst/>
            <a:ahLst/>
            <a:cxnLst/>
            <a:rect r="r" b="b" t="t" l="l"/>
            <a:pathLst>
              <a:path h="8905498" w="18367653">
                <a:moveTo>
                  <a:pt x="0" y="0"/>
                </a:moveTo>
                <a:lnTo>
                  <a:pt x="18367653" y="0"/>
                </a:lnTo>
                <a:lnTo>
                  <a:pt x="18367653" y="8905499"/>
                </a:lnTo>
                <a:lnTo>
                  <a:pt x="0" y="89054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928916" y="812728"/>
            <a:ext cx="5359084" cy="2553741"/>
            <a:chOff x="0" y="0"/>
            <a:chExt cx="4905741" cy="2337712"/>
          </a:xfrm>
        </p:grpSpPr>
        <p:sp>
          <p:nvSpPr>
            <p:cNvPr name="Freeform 4" id="4"/>
            <p:cNvSpPr/>
            <p:nvPr/>
          </p:nvSpPr>
          <p:spPr>
            <a:xfrm flipH="false" flipV="false" rot="0">
              <a:off x="0" y="0"/>
              <a:ext cx="4905756" cy="2337689"/>
            </a:xfrm>
            <a:custGeom>
              <a:avLst/>
              <a:gdLst/>
              <a:ahLst/>
              <a:cxnLst/>
              <a:rect r="r" b="b" t="t" l="l"/>
              <a:pathLst>
                <a:path h="2337689" w="4905756">
                  <a:moveTo>
                    <a:pt x="0" y="0"/>
                  </a:moveTo>
                  <a:lnTo>
                    <a:pt x="4905756" y="0"/>
                  </a:lnTo>
                  <a:lnTo>
                    <a:pt x="4905756" y="2337689"/>
                  </a:lnTo>
                  <a:lnTo>
                    <a:pt x="0" y="2337689"/>
                  </a:lnTo>
                  <a:lnTo>
                    <a:pt x="0" y="0"/>
                  </a:lnTo>
                  <a:close/>
                </a:path>
              </a:pathLst>
            </a:custGeom>
            <a:blipFill>
              <a:blip r:embed="rId4"/>
              <a:stretch>
                <a:fillRect l="0" t="0" r="0" b="0"/>
              </a:stretch>
            </a:blipFill>
          </p:spPr>
        </p:sp>
      </p:grpSp>
      <p:sp>
        <p:nvSpPr>
          <p:cNvPr name="TextBox 5" id="5"/>
          <p:cNvSpPr txBox="true"/>
          <p:nvPr/>
        </p:nvSpPr>
        <p:spPr>
          <a:xfrm rot="0">
            <a:off x="2308746" y="3845052"/>
            <a:ext cx="10620170" cy="1298448"/>
          </a:xfrm>
          <a:prstGeom prst="rect">
            <a:avLst/>
          </a:prstGeom>
        </p:spPr>
        <p:txBody>
          <a:bodyPr anchor="t" rtlCol="false" tIns="0" lIns="0" bIns="0" rIns="0">
            <a:spAutoFit/>
          </a:bodyPr>
          <a:lstStyle/>
          <a:p>
            <a:pPr algn="l">
              <a:lnSpc>
                <a:spcPts val="5001"/>
              </a:lnSpc>
            </a:pPr>
            <a:r>
              <a:rPr lang="en-US" sz="4999">
                <a:solidFill>
                  <a:srgbClr val="FFFFFF"/>
                </a:solidFill>
                <a:latin typeface="DM Sans Bold"/>
              </a:rPr>
              <a:t>SOCIAL MINDSET AS A PART OF ORGANIZATIONAL CULTURE</a:t>
            </a:r>
          </a:p>
        </p:txBody>
      </p:sp>
      <p:sp>
        <p:nvSpPr>
          <p:cNvPr name="TextBox 6" id="6"/>
          <p:cNvSpPr txBox="true"/>
          <p:nvPr/>
        </p:nvSpPr>
        <p:spPr>
          <a:xfrm rot="0">
            <a:off x="2308746" y="7123745"/>
            <a:ext cx="3787974" cy="523240"/>
          </a:xfrm>
          <a:prstGeom prst="rect">
            <a:avLst/>
          </a:prstGeom>
        </p:spPr>
        <p:txBody>
          <a:bodyPr anchor="t" rtlCol="false" tIns="0" lIns="0" bIns="0" rIns="0">
            <a:spAutoFit/>
          </a:bodyPr>
          <a:lstStyle/>
          <a:p>
            <a:pPr algn="r">
              <a:lnSpc>
                <a:spcPts val="4070"/>
              </a:lnSpc>
            </a:pPr>
            <a:r>
              <a:rPr lang="en-US" sz="3700">
                <a:solidFill>
                  <a:srgbClr val="FFFFFF"/>
                </a:solidFill>
                <a:latin typeface="DM Sans Italics"/>
              </a:rPr>
              <a:t>Train the trainers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TextBox 2" id="2"/>
          <p:cNvSpPr txBox="true"/>
          <p:nvPr/>
        </p:nvSpPr>
        <p:spPr>
          <a:xfrm rot="0">
            <a:off x="586639" y="2748976"/>
            <a:ext cx="11822156" cy="7206107"/>
          </a:xfrm>
          <a:prstGeom prst="rect">
            <a:avLst/>
          </a:prstGeom>
        </p:spPr>
        <p:txBody>
          <a:bodyPr anchor="t" rtlCol="false" tIns="0" lIns="0" bIns="0" rIns="0">
            <a:spAutoFit/>
          </a:bodyPr>
          <a:lstStyle/>
          <a:p>
            <a:pPr algn="ctr">
              <a:lnSpc>
                <a:spcPts val="4113"/>
              </a:lnSpc>
            </a:pPr>
          </a:p>
          <a:p>
            <a:pPr algn="ctr">
              <a:lnSpc>
                <a:spcPts val="4113"/>
              </a:lnSpc>
            </a:pPr>
            <a:r>
              <a:rPr lang="en-US" sz="3399">
                <a:solidFill>
                  <a:srgbClr val="737373"/>
                </a:solidFill>
                <a:latin typeface="DM Sans"/>
              </a:rPr>
              <a:t>3. Constant adaptability</a:t>
            </a:r>
          </a:p>
          <a:p>
            <a:pPr algn="ctr">
              <a:lnSpc>
                <a:spcPts val="4113"/>
              </a:lnSpc>
            </a:pPr>
          </a:p>
          <a:p>
            <a:pPr algn="ctr">
              <a:lnSpc>
                <a:spcPts val="4113"/>
              </a:lnSpc>
            </a:pPr>
            <a:r>
              <a:rPr lang="en-US" sz="3399">
                <a:solidFill>
                  <a:srgbClr val="737373"/>
                </a:solidFill>
                <a:latin typeface="DM Sans"/>
              </a:rPr>
              <a:t>The pandemic has shown that everyone must be able to adapt to changing circumstances. Ongoing challenges (like digital transformation, AI, etc.) make it more important to be flexible. </a:t>
            </a:r>
          </a:p>
          <a:p>
            <a:pPr algn="ctr">
              <a:lnSpc>
                <a:spcPts val="4113"/>
              </a:lnSpc>
            </a:pPr>
          </a:p>
          <a:p>
            <a:pPr algn="ctr">
              <a:lnSpc>
                <a:spcPts val="4113"/>
              </a:lnSpc>
            </a:pPr>
            <a:r>
              <a:rPr lang="en-US" sz="3399">
                <a:solidFill>
                  <a:srgbClr val="737373"/>
                </a:solidFill>
                <a:latin typeface="DM Sans"/>
              </a:rPr>
              <a:t>Challenges:</a:t>
            </a:r>
          </a:p>
          <a:p>
            <a:pPr algn="ctr">
              <a:lnSpc>
                <a:spcPts val="4113"/>
              </a:lnSpc>
            </a:pPr>
            <a:r>
              <a:rPr lang="en-US" sz="3399">
                <a:solidFill>
                  <a:srgbClr val="737373"/>
                </a:solidFill>
                <a:latin typeface="DM Sans"/>
              </a:rPr>
              <a:t>To make all of the teams to be more dynamic;</a:t>
            </a:r>
          </a:p>
          <a:p>
            <a:pPr algn="ctr">
              <a:lnSpc>
                <a:spcPts val="4113"/>
              </a:lnSpc>
            </a:pPr>
            <a:r>
              <a:rPr lang="en-US" sz="3399">
                <a:solidFill>
                  <a:srgbClr val="737373"/>
                </a:solidFill>
                <a:latin typeface="DM Sans"/>
              </a:rPr>
              <a:t>Focus on candidates with soft skills like adaptability, flexibility, willingness to learn, and critical thinking;</a:t>
            </a:r>
          </a:p>
          <a:p>
            <a:pPr algn="ctr">
              <a:lnSpc>
                <a:spcPts val="4113"/>
              </a:lnSpc>
            </a:pPr>
            <a:r>
              <a:rPr lang="en-US" sz="3399">
                <a:solidFill>
                  <a:srgbClr val="737373"/>
                </a:solidFill>
                <a:latin typeface="DM Sans"/>
              </a:rPr>
              <a:t>Communication is a key;</a:t>
            </a:r>
          </a:p>
          <a:p>
            <a:pPr algn="ctr">
              <a:lnSpc>
                <a:spcPts val="4113"/>
              </a:lnSpc>
            </a:pPr>
          </a:p>
        </p:txBody>
      </p:sp>
      <p:sp>
        <p:nvSpPr>
          <p:cNvPr name="Freeform 3" id="3"/>
          <p:cNvSpPr/>
          <p:nvPr/>
        </p:nvSpPr>
        <p:spPr>
          <a:xfrm flipH="false" flipV="false" rot="0">
            <a:off x="0" y="7682151"/>
            <a:ext cx="3978874" cy="2272932"/>
          </a:xfrm>
          <a:custGeom>
            <a:avLst/>
            <a:gdLst/>
            <a:ahLst/>
            <a:cxnLst/>
            <a:rect r="r" b="b" t="t" l="l"/>
            <a:pathLst>
              <a:path h="2272932" w="3978874">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161789" y="4506932"/>
            <a:ext cx="5969089" cy="5780068"/>
          </a:xfrm>
          <a:custGeom>
            <a:avLst/>
            <a:gdLst/>
            <a:ahLst/>
            <a:cxnLst/>
            <a:rect r="r" b="b" t="t" l="l"/>
            <a:pathLst>
              <a:path h="5780068" w="5969089">
                <a:moveTo>
                  <a:pt x="0" y="0"/>
                </a:moveTo>
                <a:lnTo>
                  <a:pt x="5969089" y="0"/>
                </a:lnTo>
                <a:lnTo>
                  <a:pt x="5969089" y="5780068"/>
                </a:lnTo>
                <a:lnTo>
                  <a:pt x="0" y="57800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28700" y="423379"/>
            <a:ext cx="15614180" cy="1622044"/>
          </a:xfrm>
          <a:prstGeom prst="rect">
            <a:avLst/>
          </a:prstGeom>
        </p:spPr>
        <p:txBody>
          <a:bodyPr anchor="t" rtlCol="false" tIns="0" lIns="0" bIns="0" rIns="0">
            <a:spAutoFit/>
          </a:bodyPr>
          <a:lstStyle/>
          <a:p>
            <a:pPr algn="ctr">
              <a:lnSpc>
                <a:spcPts val="6413"/>
              </a:lnSpc>
            </a:pPr>
            <a:r>
              <a:rPr lang="en-US" sz="5300">
                <a:solidFill>
                  <a:srgbClr val="727171"/>
                </a:solidFill>
                <a:latin typeface="DM Sans Bold"/>
              </a:rPr>
              <a:t>New trends (challenges) in organizational culture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TextBox 2" id="2"/>
          <p:cNvSpPr txBox="true"/>
          <p:nvPr/>
        </p:nvSpPr>
        <p:spPr>
          <a:xfrm rot="0">
            <a:off x="416604" y="3257291"/>
            <a:ext cx="10904468" cy="5148707"/>
          </a:xfrm>
          <a:prstGeom prst="rect">
            <a:avLst/>
          </a:prstGeom>
        </p:spPr>
        <p:txBody>
          <a:bodyPr anchor="t" rtlCol="false" tIns="0" lIns="0" bIns="0" rIns="0">
            <a:spAutoFit/>
          </a:bodyPr>
          <a:lstStyle/>
          <a:p>
            <a:pPr algn="ctr">
              <a:lnSpc>
                <a:spcPts val="4113"/>
              </a:lnSpc>
            </a:pPr>
          </a:p>
          <a:p>
            <a:pPr algn="ctr">
              <a:lnSpc>
                <a:spcPts val="4113"/>
              </a:lnSpc>
            </a:pPr>
            <a:r>
              <a:rPr lang="en-US" sz="3399">
                <a:solidFill>
                  <a:srgbClr val="737373"/>
                </a:solidFill>
                <a:latin typeface="DM Sans"/>
              </a:rPr>
              <a:t>4. Honesty and trust</a:t>
            </a:r>
          </a:p>
          <a:p>
            <a:pPr algn="ctr">
              <a:lnSpc>
                <a:spcPts val="4113"/>
              </a:lnSpc>
            </a:pPr>
          </a:p>
          <a:p>
            <a:pPr algn="ctr">
              <a:lnSpc>
                <a:spcPts val="4113"/>
              </a:lnSpc>
            </a:pPr>
            <a:r>
              <a:rPr lang="en-US" sz="3399">
                <a:solidFill>
                  <a:srgbClr val="737373"/>
                </a:solidFill>
                <a:latin typeface="DM Sans"/>
              </a:rPr>
              <a:t>Open communication is a must-have quality in any organizational culture.</a:t>
            </a:r>
          </a:p>
          <a:p>
            <a:pPr algn="ctr">
              <a:lnSpc>
                <a:spcPts val="4113"/>
              </a:lnSpc>
            </a:pPr>
            <a:r>
              <a:rPr lang="en-US" sz="3399">
                <a:solidFill>
                  <a:srgbClr val="737373"/>
                </a:solidFill>
                <a:latin typeface="DM Sans"/>
              </a:rPr>
              <a:t>Things were already trending this way before the pandemic. Gen Z employees prefer non-hierarchical structures, which means that they want a manager who communicates openly</a:t>
            </a:r>
          </a:p>
          <a:p>
            <a:pPr algn="ctr">
              <a:lnSpc>
                <a:spcPts val="4113"/>
              </a:lnSpc>
            </a:pPr>
          </a:p>
        </p:txBody>
      </p:sp>
      <p:sp>
        <p:nvSpPr>
          <p:cNvPr name="Freeform 3" id="3"/>
          <p:cNvSpPr/>
          <p:nvPr/>
        </p:nvSpPr>
        <p:spPr>
          <a:xfrm flipH="false" flipV="false" rot="0">
            <a:off x="0" y="7682151"/>
            <a:ext cx="3978874" cy="2272932"/>
          </a:xfrm>
          <a:custGeom>
            <a:avLst/>
            <a:gdLst/>
            <a:ahLst/>
            <a:cxnLst/>
            <a:rect r="r" b="b" t="t" l="l"/>
            <a:pathLst>
              <a:path h="2272932" w="3978874">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087275" y="4301397"/>
            <a:ext cx="7200725" cy="5985603"/>
          </a:xfrm>
          <a:custGeom>
            <a:avLst/>
            <a:gdLst/>
            <a:ahLst/>
            <a:cxnLst/>
            <a:rect r="r" b="b" t="t" l="l"/>
            <a:pathLst>
              <a:path h="5985603" w="7200725">
                <a:moveTo>
                  <a:pt x="0" y="0"/>
                </a:moveTo>
                <a:lnTo>
                  <a:pt x="7200725" y="0"/>
                </a:lnTo>
                <a:lnTo>
                  <a:pt x="7200725" y="5985603"/>
                </a:lnTo>
                <a:lnTo>
                  <a:pt x="0" y="59856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28700" y="423379"/>
            <a:ext cx="15614180" cy="1622044"/>
          </a:xfrm>
          <a:prstGeom prst="rect">
            <a:avLst/>
          </a:prstGeom>
        </p:spPr>
        <p:txBody>
          <a:bodyPr anchor="t" rtlCol="false" tIns="0" lIns="0" bIns="0" rIns="0">
            <a:spAutoFit/>
          </a:bodyPr>
          <a:lstStyle/>
          <a:p>
            <a:pPr algn="ctr">
              <a:lnSpc>
                <a:spcPts val="6413"/>
              </a:lnSpc>
            </a:pPr>
            <a:r>
              <a:rPr lang="en-US" sz="5300">
                <a:solidFill>
                  <a:srgbClr val="727171"/>
                </a:solidFill>
                <a:latin typeface="DM Sans Bold"/>
              </a:rPr>
              <a:t>New trends (challenges) in organizational culture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Freeform 2" id="2"/>
          <p:cNvSpPr/>
          <p:nvPr/>
        </p:nvSpPr>
        <p:spPr>
          <a:xfrm flipH="false" flipV="false" rot="0">
            <a:off x="0" y="7682151"/>
            <a:ext cx="3978874" cy="2272932"/>
          </a:xfrm>
          <a:custGeom>
            <a:avLst/>
            <a:gdLst/>
            <a:ahLst/>
            <a:cxnLst/>
            <a:rect r="r" b="b" t="t" l="l"/>
            <a:pathLst>
              <a:path h="2272932" w="3978874">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6888800" y="3622740"/>
            <a:ext cx="10844786" cy="6832215"/>
          </a:xfrm>
          <a:custGeom>
            <a:avLst/>
            <a:gdLst/>
            <a:ahLst/>
            <a:cxnLst/>
            <a:rect r="r" b="b" t="t" l="l"/>
            <a:pathLst>
              <a:path h="6832215" w="10844786">
                <a:moveTo>
                  <a:pt x="0" y="0"/>
                </a:moveTo>
                <a:lnTo>
                  <a:pt x="10844786" y="0"/>
                </a:lnTo>
                <a:lnTo>
                  <a:pt x="10844786" y="6832215"/>
                </a:lnTo>
                <a:lnTo>
                  <a:pt x="0" y="6832215"/>
                </a:lnTo>
                <a:lnTo>
                  <a:pt x="0" y="0"/>
                </a:lnTo>
                <a:close/>
              </a:path>
            </a:pathLst>
          </a:custGeom>
          <a:blipFill>
            <a:blip r:embed="rId5">
              <a:alphaModFix amt="60000"/>
            </a:blip>
            <a:stretch>
              <a:fillRect l="0" t="0" r="0" b="0"/>
            </a:stretch>
          </a:blipFill>
        </p:spPr>
      </p:sp>
      <p:sp>
        <p:nvSpPr>
          <p:cNvPr name="TextBox 4" id="4"/>
          <p:cNvSpPr txBox="true"/>
          <p:nvPr/>
        </p:nvSpPr>
        <p:spPr>
          <a:xfrm rot="0">
            <a:off x="682172" y="1019175"/>
            <a:ext cx="15757289" cy="2431669"/>
          </a:xfrm>
          <a:prstGeom prst="rect">
            <a:avLst/>
          </a:prstGeom>
        </p:spPr>
        <p:txBody>
          <a:bodyPr anchor="t" rtlCol="false" tIns="0" lIns="0" bIns="0" rIns="0">
            <a:spAutoFit/>
          </a:bodyPr>
          <a:lstStyle/>
          <a:p>
            <a:pPr algn="ctr">
              <a:lnSpc>
                <a:spcPts val="6413"/>
              </a:lnSpc>
            </a:pPr>
          </a:p>
          <a:p>
            <a:pPr algn="ctr">
              <a:lnSpc>
                <a:spcPts val="6413"/>
              </a:lnSpc>
            </a:pPr>
            <a:r>
              <a:rPr lang="en-US" sz="5300">
                <a:solidFill>
                  <a:srgbClr val="737373"/>
                </a:solidFill>
                <a:latin typeface="DM Sans"/>
              </a:rPr>
              <a:t>Honesty has always been the best policy, but now it's the only policy“.</a:t>
            </a:r>
          </a:p>
        </p:txBody>
      </p:sp>
      <p:sp>
        <p:nvSpPr>
          <p:cNvPr name="TextBox 5" id="5"/>
          <p:cNvSpPr txBox="true"/>
          <p:nvPr/>
        </p:nvSpPr>
        <p:spPr>
          <a:xfrm rot="0">
            <a:off x="682172" y="3613215"/>
            <a:ext cx="3733550" cy="491236"/>
          </a:xfrm>
          <a:prstGeom prst="rect">
            <a:avLst/>
          </a:prstGeom>
        </p:spPr>
        <p:txBody>
          <a:bodyPr anchor="t" rtlCol="false" tIns="0" lIns="0" bIns="0" rIns="0">
            <a:spAutoFit/>
          </a:bodyPr>
          <a:lstStyle/>
          <a:p>
            <a:pPr algn="ctr">
              <a:lnSpc>
                <a:spcPts val="3872"/>
              </a:lnSpc>
            </a:pPr>
            <a:r>
              <a:rPr lang="en-US" sz="3200">
                <a:solidFill>
                  <a:srgbClr val="737373"/>
                </a:solidFill>
                <a:latin typeface="DM Sans"/>
              </a:rPr>
              <a:t>Benjamin Franklin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Freeform 2" id="2"/>
          <p:cNvSpPr/>
          <p:nvPr/>
        </p:nvSpPr>
        <p:spPr>
          <a:xfrm flipH="false" flipV="false" rot="0">
            <a:off x="6886363" y="4423156"/>
            <a:ext cx="5021924" cy="5028209"/>
          </a:xfrm>
          <a:custGeom>
            <a:avLst/>
            <a:gdLst/>
            <a:ahLst/>
            <a:cxnLst/>
            <a:rect r="r" b="b" t="t" l="l"/>
            <a:pathLst>
              <a:path h="5028209" w="5021924">
                <a:moveTo>
                  <a:pt x="0" y="0"/>
                </a:moveTo>
                <a:lnTo>
                  <a:pt x="5021924" y="0"/>
                </a:lnTo>
                <a:lnTo>
                  <a:pt x="5021924" y="5028210"/>
                </a:lnTo>
                <a:lnTo>
                  <a:pt x="0" y="50282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23296" y="1019175"/>
            <a:ext cx="15841408" cy="2267077"/>
          </a:xfrm>
          <a:prstGeom prst="rect">
            <a:avLst/>
          </a:prstGeom>
        </p:spPr>
        <p:txBody>
          <a:bodyPr anchor="t" rtlCol="false" tIns="0" lIns="0" bIns="0" rIns="0">
            <a:spAutoFit/>
          </a:bodyPr>
          <a:lstStyle/>
          <a:p>
            <a:pPr algn="ctr">
              <a:lnSpc>
                <a:spcPts val="8953"/>
              </a:lnSpc>
            </a:pPr>
            <a:r>
              <a:rPr lang="en-US" sz="7399">
                <a:solidFill>
                  <a:srgbClr val="808080"/>
                </a:solidFill>
                <a:latin typeface="DM Sans Bold"/>
              </a:rPr>
              <a:t>How to align social values with organizational values?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Freeform 2" id="2"/>
          <p:cNvSpPr/>
          <p:nvPr/>
        </p:nvSpPr>
        <p:spPr>
          <a:xfrm flipH="false" flipV="false" rot="0">
            <a:off x="10774752" y="2781858"/>
            <a:ext cx="6484548" cy="6476442"/>
          </a:xfrm>
          <a:custGeom>
            <a:avLst/>
            <a:gdLst/>
            <a:ahLst/>
            <a:cxnLst/>
            <a:rect r="r" b="b" t="t" l="l"/>
            <a:pathLst>
              <a:path h="6476442" w="6484548">
                <a:moveTo>
                  <a:pt x="0" y="0"/>
                </a:moveTo>
                <a:lnTo>
                  <a:pt x="6484548" y="0"/>
                </a:lnTo>
                <a:lnTo>
                  <a:pt x="6484548" y="6476442"/>
                </a:lnTo>
                <a:lnTo>
                  <a:pt x="0" y="6476442"/>
                </a:lnTo>
                <a:lnTo>
                  <a:pt x="0" y="0"/>
                </a:lnTo>
                <a:close/>
              </a:path>
            </a:pathLst>
          </a:custGeom>
          <a:blipFill>
            <a:blip r:embed="rId2">
              <a:alphaModFix amt="47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18324" y="629826"/>
            <a:ext cx="15841408" cy="1574546"/>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Align social values with organizational values. Step by step: </a:t>
            </a:r>
          </a:p>
        </p:txBody>
      </p:sp>
      <p:sp>
        <p:nvSpPr>
          <p:cNvPr name="TextBox 4" id="4"/>
          <p:cNvSpPr txBox="true"/>
          <p:nvPr/>
        </p:nvSpPr>
        <p:spPr>
          <a:xfrm rot="0">
            <a:off x="1028700" y="3448329"/>
            <a:ext cx="8363108" cy="5143500"/>
          </a:xfrm>
          <a:prstGeom prst="rect">
            <a:avLst/>
          </a:prstGeom>
        </p:spPr>
        <p:txBody>
          <a:bodyPr anchor="t" rtlCol="false" tIns="0" lIns="0" bIns="0" rIns="0">
            <a:spAutoFit/>
          </a:bodyPr>
          <a:lstStyle/>
          <a:p>
            <a:pPr algn="l">
              <a:lnSpc>
                <a:spcPts val="4080"/>
              </a:lnSpc>
            </a:pPr>
            <a:r>
              <a:rPr lang="en-US" sz="3400">
                <a:solidFill>
                  <a:srgbClr val="808080"/>
                </a:solidFill>
                <a:latin typeface="DM Sans"/>
              </a:rPr>
              <a:t>1. Define organizational values:</a:t>
            </a:r>
          </a:p>
          <a:p>
            <a:pPr algn="l">
              <a:lnSpc>
                <a:spcPts val="4080"/>
              </a:lnSpc>
            </a:pPr>
          </a:p>
          <a:p>
            <a:pPr algn="l">
              <a:lnSpc>
                <a:spcPts val="4080"/>
              </a:lnSpc>
            </a:pPr>
          </a:p>
          <a:p>
            <a:pPr algn="l">
              <a:lnSpc>
                <a:spcPts val="4080"/>
              </a:lnSpc>
            </a:pPr>
            <a:r>
              <a:rPr lang="en-US" sz="3400">
                <a:solidFill>
                  <a:srgbClr val="808080"/>
                </a:solidFill>
                <a:latin typeface="DM Sans"/>
              </a:rPr>
              <a:t>Start by clearly defining the core values of the organization. These values should reflect what the company stands for, its purpose, and its commitment to various stakeholders, including customers, employees, and the community.</a:t>
            </a:r>
          </a:p>
          <a:p>
            <a:pPr algn="l">
              <a:lnSpc>
                <a:spcPts val="408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Freeform 2" id="2"/>
          <p:cNvSpPr/>
          <p:nvPr/>
        </p:nvSpPr>
        <p:spPr>
          <a:xfrm flipH="false" flipV="false" rot="0">
            <a:off x="10496189" y="3464887"/>
            <a:ext cx="6763111" cy="5790914"/>
          </a:xfrm>
          <a:custGeom>
            <a:avLst/>
            <a:gdLst/>
            <a:ahLst/>
            <a:cxnLst/>
            <a:rect r="r" b="b" t="t" l="l"/>
            <a:pathLst>
              <a:path h="5790914" w="6763111">
                <a:moveTo>
                  <a:pt x="0" y="0"/>
                </a:moveTo>
                <a:lnTo>
                  <a:pt x="6763111" y="0"/>
                </a:lnTo>
                <a:lnTo>
                  <a:pt x="6763111" y="5790914"/>
                </a:lnTo>
                <a:lnTo>
                  <a:pt x="0" y="57909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18324" y="629826"/>
            <a:ext cx="15841408" cy="1574546"/>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Align social values with organizational values. Step by step: </a:t>
            </a:r>
          </a:p>
        </p:txBody>
      </p:sp>
      <p:sp>
        <p:nvSpPr>
          <p:cNvPr name="TextBox 4" id="4"/>
          <p:cNvSpPr txBox="true"/>
          <p:nvPr/>
        </p:nvSpPr>
        <p:spPr>
          <a:xfrm rot="0">
            <a:off x="1218324" y="3788594"/>
            <a:ext cx="8554397" cy="5143500"/>
          </a:xfrm>
          <a:prstGeom prst="rect">
            <a:avLst/>
          </a:prstGeom>
        </p:spPr>
        <p:txBody>
          <a:bodyPr anchor="t" rtlCol="false" tIns="0" lIns="0" bIns="0" rIns="0">
            <a:spAutoFit/>
          </a:bodyPr>
          <a:lstStyle/>
          <a:p>
            <a:pPr algn="just">
              <a:lnSpc>
                <a:spcPts val="4080"/>
              </a:lnSpc>
            </a:pPr>
            <a:r>
              <a:rPr lang="en-US" sz="3400">
                <a:solidFill>
                  <a:srgbClr val="808080"/>
                </a:solidFill>
                <a:latin typeface="DM Sans"/>
              </a:rPr>
              <a:t>2. Define social values important to your organization: </a:t>
            </a:r>
          </a:p>
          <a:p>
            <a:pPr algn="just">
              <a:lnSpc>
                <a:spcPts val="4080"/>
              </a:lnSpc>
            </a:pPr>
          </a:p>
          <a:p>
            <a:pPr algn="just">
              <a:lnSpc>
                <a:spcPts val="4080"/>
              </a:lnSpc>
            </a:pPr>
          </a:p>
          <a:p>
            <a:pPr algn="l">
              <a:lnSpc>
                <a:spcPts val="4080"/>
              </a:lnSpc>
            </a:pPr>
            <a:r>
              <a:rPr lang="en-US" sz="3400">
                <a:solidFill>
                  <a:srgbClr val="808080"/>
                </a:solidFill>
                <a:latin typeface="DM Sans"/>
              </a:rPr>
              <a:t>Identify and understand what social values are relevant to your organization and your stakeholders. This may include f.e. environmental sustainability, community engagement, social justice, etc.</a:t>
            </a:r>
          </a:p>
          <a:p>
            <a:pPr algn="just">
              <a:lnSpc>
                <a:spcPts val="408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TextBox 2" id="2"/>
          <p:cNvSpPr txBox="true"/>
          <p:nvPr/>
        </p:nvSpPr>
        <p:spPr>
          <a:xfrm rot="0">
            <a:off x="1028700" y="4256189"/>
            <a:ext cx="9067160" cy="4114800"/>
          </a:xfrm>
          <a:prstGeom prst="rect">
            <a:avLst/>
          </a:prstGeom>
        </p:spPr>
        <p:txBody>
          <a:bodyPr anchor="t" rtlCol="false" tIns="0" lIns="0" bIns="0" rIns="0">
            <a:spAutoFit/>
          </a:bodyPr>
          <a:lstStyle/>
          <a:p>
            <a:pPr algn="just">
              <a:lnSpc>
                <a:spcPts val="4080"/>
              </a:lnSpc>
            </a:pPr>
            <a:r>
              <a:rPr lang="en-US" sz="3400">
                <a:solidFill>
                  <a:srgbClr val="808080"/>
                </a:solidFill>
                <a:latin typeface="DM Sans"/>
              </a:rPr>
              <a:t>3. Access alignment:</a:t>
            </a:r>
          </a:p>
          <a:p>
            <a:pPr algn="just">
              <a:lnSpc>
                <a:spcPts val="4080"/>
              </a:lnSpc>
            </a:pPr>
          </a:p>
          <a:p>
            <a:pPr algn="l">
              <a:lnSpc>
                <a:spcPts val="4080"/>
              </a:lnSpc>
            </a:pPr>
            <a:r>
              <a:rPr lang="en-US" sz="3400">
                <a:solidFill>
                  <a:srgbClr val="808080"/>
                </a:solidFill>
                <a:latin typeface="DM Sans"/>
              </a:rPr>
              <a:t>Evaluate how well existing organizational values align with identified social values. Identify areas of alignment as well as gaps and any inconsistencies between these two sets of values. </a:t>
            </a:r>
          </a:p>
          <a:p>
            <a:pPr algn="just">
              <a:lnSpc>
                <a:spcPts val="4080"/>
              </a:lnSpc>
            </a:pPr>
          </a:p>
        </p:txBody>
      </p:sp>
      <p:sp>
        <p:nvSpPr>
          <p:cNvPr name="Freeform 3" id="3"/>
          <p:cNvSpPr/>
          <p:nvPr/>
        </p:nvSpPr>
        <p:spPr>
          <a:xfrm flipH="false" flipV="false" rot="0">
            <a:off x="11016124" y="3192001"/>
            <a:ext cx="6243176" cy="6243176"/>
          </a:xfrm>
          <a:custGeom>
            <a:avLst/>
            <a:gdLst/>
            <a:ahLst/>
            <a:cxnLst/>
            <a:rect r="r" b="b" t="t" l="l"/>
            <a:pathLst>
              <a:path h="6243176" w="6243176">
                <a:moveTo>
                  <a:pt x="0" y="0"/>
                </a:moveTo>
                <a:lnTo>
                  <a:pt x="6243176" y="0"/>
                </a:lnTo>
                <a:lnTo>
                  <a:pt x="6243176" y="6243175"/>
                </a:lnTo>
                <a:lnTo>
                  <a:pt x="0" y="6243175"/>
                </a:lnTo>
                <a:lnTo>
                  <a:pt x="0" y="0"/>
                </a:lnTo>
                <a:close/>
              </a:path>
            </a:pathLst>
          </a:custGeom>
          <a:blipFill>
            <a:blip r:embed="rId2">
              <a:alphaModFix amt="71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218324" y="629826"/>
            <a:ext cx="15841408" cy="1574546"/>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Align social values with organizational values. Step by step: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TextBox 2" id="2"/>
          <p:cNvSpPr txBox="true"/>
          <p:nvPr/>
        </p:nvSpPr>
        <p:spPr>
          <a:xfrm rot="0">
            <a:off x="1028700" y="4256189"/>
            <a:ext cx="9493022" cy="3600450"/>
          </a:xfrm>
          <a:prstGeom prst="rect">
            <a:avLst/>
          </a:prstGeom>
        </p:spPr>
        <p:txBody>
          <a:bodyPr anchor="t" rtlCol="false" tIns="0" lIns="0" bIns="0" rIns="0">
            <a:spAutoFit/>
          </a:bodyPr>
          <a:lstStyle/>
          <a:p>
            <a:pPr algn="l">
              <a:lnSpc>
                <a:spcPts val="4079"/>
              </a:lnSpc>
            </a:pPr>
            <a:r>
              <a:rPr lang="en-US" sz="3399">
                <a:solidFill>
                  <a:srgbClr val="808080"/>
                </a:solidFill>
                <a:latin typeface="DM Sans"/>
              </a:rPr>
              <a:t>4. Integrate social values into strategic values:</a:t>
            </a:r>
          </a:p>
          <a:p>
            <a:pPr algn="l">
              <a:lnSpc>
                <a:spcPts val="4079"/>
              </a:lnSpc>
            </a:pPr>
          </a:p>
          <a:p>
            <a:pPr algn="l">
              <a:lnSpc>
                <a:spcPts val="4079"/>
              </a:lnSpc>
            </a:pPr>
            <a:r>
              <a:rPr lang="en-US" sz="3399">
                <a:solidFill>
                  <a:srgbClr val="808080"/>
                </a:solidFill>
                <a:latin typeface="DM Sans"/>
              </a:rPr>
              <a:t>Integrate social values into your strategic planning process. Consider how social issues can transform business decisions, goals, and priorities across all functions and levels of organizations. </a:t>
            </a:r>
          </a:p>
        </p:txBody>
      </p:sp>
      <p:sp>
        <p:nvSpPr>
          <p:cNvPr name="Freeform 3" id="3"/>
          <p:cNvSpPr/>
          <p:nvPr/>
        </p:nvSpPr>
        <p:spPr>
          <a:xfrm flipH="false" flipV="false" rot="0">
            <a:off x="10495380" y="2739572"/>
            <a:ext cx="6763920" cy="6518728"/>
          </a:xfrm>
          <a:custGeom>
            <a:avLst/>
            <a:gdLst/>
            <a:ahLst/>
            <a:cxnLst/>
            <a:rect r="r" b="b" t="t" l="l"/>
            <a:pathLst>
              <a:path h="6518728" w="6763920">
                <a:moveTo>
                  <a:pt x="0" y="0"/>
                </a:moveTo>
                <a:lnTo>
                  <a:pt x="6763920" y="0"/>
                </a:lnTo>
                <a:lnTo>
                  <a:pt x="6763920" y="6518728"/>
                </a:lnTo>
                <a:lnTo>
                  <a:pt x="0" y="65187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218324" y="629826"/>
            <a:ext cx="15841408" cy="1574546"/>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Align social values with organizational values. Step by step: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TextBox 2" id="2"/>
          <p:cNvSpPr txBox="true"/>
          <p:nvPr/>
        </p:nvSpPr>
        <p:spPr>
          <a:xfrm rot="0">
            <a:off x="1028700" y="3867885"/>
            <a:ext cx="8706833" cy="5143500"/>
          </a:xfrm>
          <a:prstGeom prst="rect">
            <a:avLst/>
          </a:prstGeom>
        </p:spPr>
        <p:txBody>
          <a:bodyPr anchor="t" rtlCol="false" tIns="0" lIns="0" bIns="0" rIns="0">
            <a:spAutoFit/>
          </a:bodyPr>
          <a:lstStyle/>
          <a:p>
            <a:pPr algn="l">
              <a:lnSpc>
                <a:spcPts val="4079"/>
              </a:lnSpc>
            </a:pPr>
            <a:r>
              <a:rPr lang="en-US" sz="3399">
                <a:solidFill>
                  <a:srgbClr val="808080"/>
                </a:solidFill>
                <a:latin typeface="DM Sans"/>
              </a:rPr>
              <a:t>5. </a:t>
            </a:r>
            <a:r>
              <a:rPr lang="en-US" sz="3399">
                <a:solidFill>
                  <a:srgbClr val="808080"/>
                </a:solidFill>
                <a:latin typeface="DM Sans"/>
              </a:rPr>
              <a:t>Develop policies and practices:</a:t>
            </a:r>
          </a:p>
          <a:p>
            <a:pPr algn="l">
              <a:lnSpc>
                <a:spcPts val="4079"/>
              </a:lnSpc>
            </a:pPr>
          </a:p>
          <a:p>
            <a:pPr algn="l">
              <a:lnSpc>
                <a:spcPts val="4079"/>
              </a:lnSpc>
            </a:pPr>
            <a:r>
              <a:rPr lang="en-US" sz="3399">
                <a:solidFill>
                  <a:srgbClr val="808080"/>
                </a:solidFill>
                <a:latin typeface="DM Sans"/>
              </a:rPr>
              <a:t>Formulate comprehensive policies strategies and initiatives that demonstrate the organization‘s dedication to societal principles. This may encompass the adoption of sustainable practices, advocating the diversity of inclusiveness in the recruitment process as well as backing community involvement programs. </a:t>
            </a:r>
          </a:p>
        </p:txBody>
      </p:sp>
      <p:sp>
        <p:nvSpPr>
          <p:cNvPr name="Freeform 3" id="3"/>
          <p:cNvSpPr/>
          <p:nvPr/>
        </p:nvSpPr>
        <p:spPr>
          <a:xfrm flipH="false" flipV="false" rot="0">
            <a:off x="9808278" y="3767728"/>
            <a:ext cx="7451022" cy="5243657"/>
          </a:xfrm>
          <a:custGeom>
            <a:avLst/>
            <a:gdLst/>
            <a:ahLst/>
            <a:cxnLst/>
            <a:rect r="r" b="b" t="t" l="l"/>
            <a:pathLst>
              <a:path h="5243657" w="7451022">
                <a:moveTo>
                  <a:pt x="0" y="0"/>
                </a:moveTo>
                <a:lnTo>
                  <a:pt x="7451022" y="0"/>
                </a:lnTo>
                <a:lnTo>
                  <a:pt x="7451022" y="5243657"/>
                </a:lnTo>
                <a:lnTo>
                  <a:pt x="0" y="52436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218324" y="629826"/>
            <a:ext cx="15841408" cy="1574546"/>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Align social values with organizational values. Step by step: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TextBox 2" id="2"/>
          <p:cNvSpPr txBox="true"/>
          <p:nvPr/>
        </p:nvSpPr>
        <p:spPr>
          <a:xfrm rot="0">
            <a:off x="1028700" y="3746085"/>
            <a:ext cx="9227304" cy="5143500"/>
          </a:xfrm>
          <a:prstGeom prst="rect">
            <a:avLst/>
          </a:prstGeom>
        </p:spPr>
        <p:txBody>
          <a:bodyPr anchor="t" rtlCol="false" tIns="0" lIns="0" bIns="0" rIns="0">
            <a:spAutoFit/>
          </a:bodyPr>
          <a:lstStyle/>
          <a:p>
            <a:pPr algn="just">
              <a:lnSpc>
                <a:spcPts val="4079"/>
              </a:lnSpc>
            </a:pPr>
            <a:r>
              <a:rPr lang="en-US" sz="3399">
                <a:solidFill>
                  <a:srgbClr val="808080"/>
                </a:solidFill>
                <a:latin typeface="DM Sans"/>
              </a:rPr>
              <a:t>6. Communicate and educate:</a:t>
            </a:r>
          </a:p>
          <a:p>
            <a:pPr algn="just">
              <a:lnSpc>
                <a:spcPts val="4079"/>
              </a:lnSpc>
            </a:pPr>
          </a:p>
          <a:p>
            <a:pPr algn="l">
              <a:lnSpc>
                <a:spcPts val="4079"/>
              </a:lnSpc>
            </a:pPr>
            <a:r>
              <a:rPr lang="en-US" sz="3399">
                <a:solidFill>
                  <a:srgbClr val="808080"/>
                </a:solidFill>
                <a:latin typeface="DM Sans"/>
              </a:rPr>
              <a:t>Develop effective communication strategy, and campaign showing dedication to social values both internally and externally. Develop training programs for employees, emphasizing the significance of social values and illustrating how they are harmonized with the organization‘s mission. </a:t>
            </a:r>
          </a:p>
          <a:p>
            <a:pPr algn="just">
              <a:lnSpc>
                <a:spcPts val="4079"/>
              </a:lnSpc>
            </a:pPr>
            <a:r>
              <a:rPr lang="en-US" sz="3399">
                <a:solidFill>
                  <a:srgbClr val="808080"/>
                </a:solidFill>
                <a:latin typeface="DM Sans"/>
              </a:rPr>
              <a:t> </a:t>
            </a:r>
          </a:p>
        </p:txBody>
      </p:sp>
      <p:sp>
        <p:nvSpPr>
          <p:cNvPr name="Freeform 3" id="3"/>
          <p:cNvSpPr/>
          <p:nvPr/>
        </p:nvSpPr>
        <p:spPr>
          <a:xfrm flipH="false" flipV="false" rot="0">
            <a:off x="10386114" y="2513336"/>
            <a:ext cx="6873186" cy="7085759"/>
          </a:xfrm>
          <a:custGeom>
            <a:avLst/>
            <a:gdLst/>
            <a:ahLst/>
            <a:cxnLst/>
            <a:rect r="r" b="b" t="t" l="l"/>
            <a:pathLst>
              <a:path h="7085759" w="6873186">
                <a:moveTo>
                  <a:pt x="0" y="0"/>
                </a:moveTo>
                <a:lnTo>
                  <a:pt x="6873186" y="0"/>
                </a:lnTo>
                <a:lnTo>
                  <a:pt x="6873186" y="7085759"/>
                </a:lnTo>
                <a:lnTo>
                  <a:pt x="0" y="7085759"/>
                </a:lnTo>
                <a:lnTo>
                  <a:pt x="0" y="0"/>
                </a:lnTo>
                <a:close/>
              </a:path>
            </a:pathLst>
          </a:custGeom>
          <a:blipFill>
            <a:blip r:embed="rId2">
              <a:alphaModFix amt="69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218324" y="629826"/>
            <a:ext cx="15841408" cy="1574546"/>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Align social values with organizational values. Step by step: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658600" y="5336660"/>
            <a:ext cx="5500090" cy="2038350"/>
          </a:xfrm>
          <a:prstGeom prst="rect">
            <a:avLst/>
          </a:prstGeom>
        </p:spPr>
        <p:txBody>
          <a:bodyPr anchor="t" rtlCol="false" tIns="0" lIns="0" bIns="0" rIns="0">
            <a:spAutoFit/>
          </a:bodyPr>
          <a:lstStyle/>
          <a:p>
            <a:pPr algn="r">
              <a:lnSpc>
                <a:spcPts val="8250"/>
              </a:lnSpc>
            </a:pPr>
            <a:r>
              <a:rPr lang="en-US" sz="7500">
                <a:solidFill>
                  <a:srgbClr val="727171"/>
                </a:solidFill>
                <a:latin typeface="DM Sans Bold"/>
              </a:rPr>
              <a:t>TABLE OF</a:t>
            </a:r>
          </a:p>
          <a:p>
            <a:pPr algn="r">
              <a:lnSpc>
                <a:spcPts val="8250"/>
              </a:lnSpc>
            </a:pPr>
            <a:r>
              <a:rPr lang="en-US" sz="7500">
                <a:solidFill>
                  <a:srgbClr val="727171"/>
                </a:solidFill>
                <a:latin typeface="DM Sans Bold"/>
              </a:rPr>
              <a:t>CONTENT</a:t>
            </a:r>
          </a:p>
        </p:txBody>
      </p:sp>
      <p:sp>
        <p:nvSpPr>
          <p:cNvPr name="TextBox 3" id="3"/>
          <p:cNvSpPr txBox="true"/>
          <p:nvPr/>
        </p:nvSpPr>
        <p:spPr>
          <a:xfrm rot="0">
            <a:off x="2417556" y="2129156"/>
            <a:ext cx="1938412" cy="819158"/>
          </a:xfrm>
          <a:prstGeom prst="rect">
            <a:avLst/>
          </a:prstGeom>
        </p:spPr>
        <p:txBody>
          <a:bodyPr anchor="t" rtlCol="false" tIns="0" lIns="0" bIns="0" rIns="0">
            <a:spAutoFit/>
          </a:bodyPr>
          <a:lstStyle/>
          <a:p>
            <a:pPr algn="l">
              <a:lnSpc>
                <a:spcPts val="6600"/>
              </a:lnSpc>
            </a:pPr>
            <a:r>
              <a:rPr lang="en-US" sz="6000">
                <a:solidFill>
                  <a:srgbClr val="A6A6A6"/>
                </a:solidFill>
                <a:latin typeface="DM Sans Bold"/>
              </a:rPr>
              <a:t>01.</a:t>
            </a:r>
          </a:p>
        </p:txBody>
      </p:sp>
      <p:sp>
        <p:nvSpPr>
          <p:cNvPr name="TextBox 4" id="4"/>
          <p:cNvSpPr txBox="true"/>
          <p:nvPr/>
        </p:nvSpPr>
        <p:spPr>
          <a:xfrm rot="0">
            <a:off x="2417556" y="3532295"/>
            <a:ext cx="1938412" cy="819158"/>
          </a:xfrm>
          <a:prstGeom prst="rect">
            <a:avLst/>
          </a:prstGeom>
        </p:spPr>
        <p:txBody>
          <a:bodyPr anchor="t" rtlCol="false" tIns="0" lIns="0" bIns="0" rIns="0">
            <a:spAutoFit/>
          </a:bodyPr>
          <a:lstStyle/>
          <a:p>
            <a:pPr algn="l">
              <a:lnSpc>
                <a:spcPts val="6600"/>
              </a:lnSpc>
            </a:pPr>
            <a:r>
              <a:rPr lang="en-US" sz="6000">
                <a:solidFill>
                  <a:srgbClr val="A6A6A6"/>
                </a:solidFill>
                <a:latin typeface="DM Sans Bold"/>
              </a:rPr>
              <a:t>02.</a:t>
            </a:r>
          </a:p>
        </p:txBody>
      </p:sp>
      <p:sp>
        <p:nvSpPr>
          <p:cNvPr name="TextBox 5" id="5"/>
          <p:cNvSpPr txBox="true"/>
          <p:nvPr/>
        </p:nvSpPr>
        <p:spPr>
          <a:xfrm rot="0">
            <a:off x="4355969" y="2278385"/>
            <a:ext cx="7617535" cy="501650"/>
          </a:xfrm>
          <a:prstGeom prst="rect">
            <a:avLst/>
          </a:prstGeom>
        </p:spPr>
        <p:txBody>
          <a:bodyPr anchor="t" rtlCol="false" tIns="0" lIns="0" bIns="0" rIns="0">
            <a:spAutoFit/>
          </a:bodyPr>
          <a:lstStyle/>
          <a:p>
            <a:pPr algn="l">
              <a:lnSpc>
                <a:spcPts val="3850"/>
              </a:lnSpc>
            </a:pPr>
            <a:r>
              <a:rPr lang="en-US" sz="3500">
                <a:solidFill>
                  <a:srgbClr val="A6A6A6"/>
                </a:solidFill>
                <a:latin typeface="DM Sans Bold"/>
              </a:rPr>
              <a:t>What</a:t>
            </a:r>
            <a:r>
              <a:rPr lang="en-US" sz="3500">
                <a:solidFill>
                  <a:srgbClr val="BFBFBF"/>
                </a:solidFill>
                <a:latin typeface="DM Sans Bold"/>
              </a:rPr>
              <a:t> </a:t>
            </a:r>
            <a:r>
              <a:rPr lang="en-US" sz="3500">
                <a:solidFill>
                  <a:srgbClr val="A6A6A6"/>
                </a:solidFill>
                <a:latin typeface="DM Sans Bold"/>
              </a:rPr>
              <a:t>is organizational culture?</a:t>
            </a:r>
          </a:p>
        </p:txBody>
      </p:sp>
      <p:sp>
        <p:nvSpPr>
          <p:cNvPr name="TextBox 6" id="6"/>
          <p:cNvSpPr txBox="true"/>
          <p:nvPr/>
        </p:nvSpPr>
        <p:spPr>
          <a:xfrm rot="0">
            <a:off x="4355968" y="3694965"/>
            <a:ext cx="6726444" cy="474768"/>
          </a:xfrm>
          <a:prstGeom prst="rect">
            <a:avLst/>
          </a:prstGeom>
        </p:spPr>
        <p:txBody>
          <a:bodyPr anchor="t" rtlCol="false" tIns="0" lIns="0" bIns="0" rIns="0">
            <a:spAutoFit/>
          </a:bodyPr>
          <a:lstStyle/>
          <a:p>
            <a:pPr algn="l">
              <a:lnSpc>
                <a:spcPts val="3850"/>
              </a:lnSpc>
            </a:pPr>
            <a:r>
              <a:rPr lang="en-US" sz="3500">
                <a:solidFill>
                  <a:srgbClr val="A6A6A6"/>
                </a:solidFill>
                <a:latin typeface="DM Sans Bold"/>
              </a:rPr>
              <a:t>Types of organizational values</a:t>
            </a:r>
          </a:p>
        </p:txBody>
      </p:sp>
      <p:sp>
        <p:nvSpPr>
          <p:cNvPr name="TextBox 7" id="7"/>
          <p:cNvSpPr txBox="true"/>
          <p:nvPr/>
        </p:nvSpPr>
        <p:spPr>
          <a:xfrm rot="0">
            <a:off x="2417556" y="4935434"/>
            <a:ext cx="1938412" cy="819158"/>
          </a:xfrm>
          <a:prstGeom prst="rect">
            <a:avLst/>
          </a:prstGeom>
        </p:spPr>
        <p:txBody>
          <a:bodyPr anchor="t" rtlCol="false" tIns="0" lIns="0" bIns="0" rIns="0">
            <a:spAutoFit/>
          </a:bodyPr>
          <a:lstStyle/>
          <a:p>
            <a:pPr algn="l">
              <a:lnSpc>
                <a:spcPts val="6600"/>
              </a:lnSpc>
            </a:pPr>
            <a:r>
              <a:rPr lang="en-US" sz="6000">
                <a:solidFill>
                  <a:srgbClr val="A6A6A6"/>
                </a:solidFill>
                <a:latin typeface="DM Sans Bold"/>
              </a:rPr>
              <a:t>03.</a:t>
            </a:r>
          </a:p>
        </p:txBody>
      </p:sp>
      <p:sp>
        <p:nvSpPr>
          <p:cNvPr name="TextBox 8" id="8"/>
          <p:cNvSpPr txBox="true"/>
          <p:nvPr/>
        </p:nvSpPr>
        <p:spPr>
          <a:xfrm rot="0">
            <a:off x="4355969" y="4848036"/>
            <a:ext cx="6726444" cy="974905"/>
          </a:xfrm>
          <a:prstGeom prst="rect">
            <a:avLst/>
          </a:prstGeom>
        </p:spPr>
        <p:txBody>
          <a:bodyPr anchor="t" rtlCol="false" tIns="0" lIns="0" bIns="0" rIns="0">
            <a:spAutoFit/>
          </a:bodyPr>
          <a:lstStyle/>
          <a:p>
            <a:pPr algn="l">
              <a:lnSpc>
                <a:spcPts val="3850"/>
              </a:lnSpc>
            </a:pPr>
            <a:r>
              <a:rPr lang="en-US" sz="3500">
                <a:solidFill>
                  <a:srgbClr val="A6A6A6"/>
                </a:solidFill>
                <a:latin typeface="DM Sans Bold"/>
              </a:rPr>
              <a:t>Aligning social values with organizational values </a:t>
            </a:r>
          </a:p>
        </p:txBody>
      </p:sp>
      <p:grpSp>
        <p:nvGrpSpPr>
          <p:cNvPr name="Group 9" id="9"/>
          <p:cNvGrpSpPr/>
          <p:nvPr/>
        </p:nvGrpSpPr>
        <p:grpSpPr>
          <a:xfrm rot="887923">
            <a:off x="13475833" y="-8818452"/>
            <a:ext cx="13977230" cy="14342307"/>
            <a:chOff x="0" y="0"/>
            <a:chExt cx="18636307" cy="19123076"/>
          </a:xfrm>
        </p:grpSpPr>
        <p:sp>
          <p:nvSpPr>
            <p:cNvPr name="Freeform 10" id="10"/>
            <p:cNvSpPr/>
            <p:nvPr/>
          </p:nvSpPr>
          <p:spPr>
            <a:xfrm flipH="false" flipV="false" rot="0">
              <a:off x="0" y="0"/>
              <a:ext cx="18636362" cy="19123025"/>
            </a:xfrm>
            <a:custGeom>
              <a:avLst/>
              <a:gdLst/>
              <a:ahLst/>
              <a:cxnLst/>
              <a:rect r="r" b="b" t="t" l="l"/>
              <a:pathLst>
                <a:path h="19123025" w="18636362">
                  <a:moveTo>
                    <a:pt x="0" y="0"/>
                  </a:moveTo>
                  <a:lnTo>
                    <a:pt x="18636362" y="0"/>
                  </a:lnTo>
                  <a:lnTo>
                    <a:pt x="18636362" y="19123025"/>
                  </a:lnTo>
                  <a:lnTo>
                    <a:pt x="0" y="19123025"/>
                  </a:lnTo>
                  <a:lnTo>
                    <a:pt x="0" y="0"/>
                  </a:lnTo>
                  <a:close/>
                </a:path>
              </a:pathLst>
            </a:custGeom>
            <a:blipFill>
              <a:blip r:embed="rId2"/>
              <a:stretch>
                <a:fillRect l="-11" t="0" r="-11" b="0"/>
              </a:stretch>
            </a:blipFill>
          </p:spPr>
        </p:sp>
      </p:grpSp>
      <p:sp>
        <p:nvSpPr>
          <p:cNvPr name="Freeform 11" id="11"/>
          <p:cNvSpPr/>
          <p:nvPr/>
        </p:nvSpPr>
        <p:spPr>
          <a:xfrm flipH="false" flipV="false" rot="0">
            <a:off x="153193" y="6172200"/>
            <a:ext cx="7203151" cy="4114800"/>
          </a:xfrm>
          <a:custGeom>
            <a:avLst/>
            <a:gdLst/>
            <a:ahLst/>
            <a:cxnLst/>
            <a:rect r="r" b="b" t="t" l="l"/>
            <a:pathLst>
              <a:path h="4114800" w="7203151">
                <a:moveTo>
                  <a:pt x="0" y="0"/>
                </a:moveTo>
                <a:lnTo>
                  <a:pt x="7203151" y="0"/>
                </a:lnTo>
                <a:lnTo>
                  <a:pt x="7203151" y="4114800"/>
                </a:lnTo>
                <a:lnTo>
                  <a:pt x="0" y="4114800"/>
                </a:lnTo>
                <a:lnTo>
                  <a:pt x="0" y="0"/>
                </a:lnTo>
                <a:close/>
              </a:path>
            </a:pathLst>
          </a:custGeom>
          <a:blipFill>
            <a:blip r:embed="rId3">
              <a:alphaModFix amt="18000"/>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TextBox 2" id="2"/>
          <p:cNvSpPr txBox="true"/>
          <p:nvPr/>
        </p:nvSpPr>
        <p:spPr>
          <a:xfrm rot="0">
            <a:off x="1028700" y="4447477"/>
            <a:ext cx="7666551" cy="3600450"/>
          </a:xfrm>
          <a:prstGeom prst="rect">
            <a:avLst/>
          </a:prstGeom>
        </p:spPr>
        <p:txBody>
          <a:bodyPr anchor="t" rtlCol="false" tIns="0" lIns="0" bIns="0" rIns="0">
            <a:spAutoFit/>
          </a:bodyPr>
          <a:lstStyle/>
          <a:p>
            <a:pPr algn="just">
              <a:lnSpc>
                <a:spcPts val="4079"/>
              </a:lnSpc>
            </a:pPr>
            <a:r>
              <a:rPr lang="en-US" sz="3399">
                <a:solidFill>
                  <a:srgbClr val="808080"/>
                </a:solidFill>
                <a:latin typeface="DM Sans"/>
              </a:rPr>
              <a:t>7. Measure and track progress:</a:t>
            </a:r>
          </a:p>
          <a:p>
            <a:pPr algn="just">
              <a:lnSpc>
                <a:spcPts val="4079"/>
              </a:lnSpc>
            </a:pPr>
          </a:p>
          <a:p>
            <a:pPr algn="l">
              <a:lnSpc>
                <a:spcPts val="4079"/>
              </a:lnSpc>
            </a:pPr>
            <a:r>
              <a:rPr lang="en-US" sz="3399">
                <a:solidFill>
                  <a:srgbClr val="808080"/>
                </a:solidFill>
                <a:latin typeface="DM Sans"/>
              </a:rPr>
              <a:t>Set KPIs to measure progress, track performance and make adjustments as needed, work together with outside organizations. </a:t>
            </a:r>
          </a:p>
          <a:p>
            <a:pPr algn="just">
              <a:lnSpc>
                <a:spcPts val="4079"/>
              </a:lnSpc>
            </a:pPr>
          </a:p>
        </p:txBody>
      </p:sp>
      <p:sp>
        <p:nvSpPr>
          <p:cNvPr name="Freeform 3" id="3"/>
          <p:cNvSpPr/>
          <p:nvPr/>
        </p:nvSpPr>
        <p:spPr>
          <a:xfrm flipH="false" flipV="false" rot="0">
            <a:off x="9327458" y="2898661"/>
            <a:ext cx="7732274" cy="6698083"/>
          </a:xfrm>
          <a:custGeom>
            <a:avLst/>
            <a:gdLst/>
            <a:ahLst/>
            <a:cxnLst/>
            <a:rect r="r" b="b" t="t" l="l"/>
            <a:pathLst>
              <a:path h="6698083" w="7732274">
                <a:moveTo>
                  <a:pt x="0" y="0"/>
                </a:moveTo>
                <a:lnTo>
                  <a:pt x="7732274" y="0"/>
                </a:lnTo>
                <a:lnTo>
                  <a:pt x="7732274" y="6698083"/>
                </a:lnTo>
                <a:lnTo>
                  <a:pt x="0" y="66980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218324" y="629826"/>
            <a:ext cx="15841408" cy="1574546"/>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Align social values with organizational values. Step by step: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Freeform 2" id="2"/>
          <p:cNvSpPr/>
          <p:nvPr/>
        </p:nvSpPr>
        <p:spPr>
          <a:xfrm flipH="false" flipV="false" rot="0">
            <a:off x="9772388" y="3437437"/>
            <a:ext cx="7486912" cy="5315708"/>
          </a:xfrm>
          <a:custGeom>
            <a:avLst/>
            <a:gdLst/>
            <a:ahLst/>
            <a:cxnLst/>
            <a:rect r="r" b="b" t="t" l="l"/>
            <a:pathLst>
              <a:path h="5315708" w="7486912">
                <a:moveTo>
                  <a:pt x="0" y="0"/>
                </a:moveTo>
                <a:lnTo>
                  <a:pt x="7486912" y="0"/>
                </a:lnTo>
                <a:lnTo>
                  <a:pt x="7486912" y="5315708"/>
                </a:lnTo>
                <a:lnTo>
                  <a:pt x="0" y="5315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4809416"/>
            <a:ext cx="8070383" cy="2571750"/>
          </a:xfrm>
          <a:prstGeom prst="rect">
            <a:avLst/>
          </a:prstGeom>
        </p:spPr>
        <p:txBody>
          <a:bodyPr anchor="t" rtlCol="false" tIns="0" lIns="0" bIns="0" rIns="0">
            <a:spAutoFit/>
          </a:bodyPr>
          <a:lstStyle/>
          <a:p>
            <a:pPr algn="l">
              <a:lnSpc>
                <a:spcPts val="4079"/>
              </a:lnSpc>
            </a:pPr>
            <a:r>
              <a:rPr lang="en-US" sz="3399">
                <a:solidFill>
                  <a:srgbClr val="808080"/>
                </a:solidFill>
                <a:latin typeface="DM Sans"/>
              </a:rPr>
              <a:t>8. Set an example for others to follow: </a:t>
            </a:r>
          </a:p>
          <a:p>
            <a:pPr algn="l">
              <a:lnSpc>
                <a:spcPts val="4079"/>
              </a:lnSpc>
            </a:pPr>
          </a:p>
          <a:p>
            <a:pPr algn="l">
              <a:lnSpc>
                <a:spcPts val="4079"/>
              </a:lnSpc>
            </a:pPr>
            <a:r>
              <a:rPr lang="en-US" sz="3399">
                <a:solidFill>
                  <a:srgbClr val="808080"/>
                </a:solidFill>
                <a:latin typeface="DM Sans"/>
              </a:rPr>
              <a:t>Show your dedication to social values by leading with actions and decisions. </a:t>
            </a:r>
          </a:p>
          <a:p>
            <a:pPr algn="l">
              <a:lnSpc>
                <a:spcPts val="4079"/>
              </a:lnSpc>
            </a:pPr>
            <a:r>
              <a:rPr lang="en-US" sz="3399">
                <a:solidFill>
                  <a:srgbClr val="808080"/>
                </a:solidFill>
                <a:latin typeface="DM Sans"/>
              </a:rPr>
              <a:t>.</a:t>
            </a:r>
          </a:p>
        </p:txBody>
      </p:sp>
      <p:sp>
        <p:nvSpPr>
          <p:cNvPr name="TextBox 4" id="4"/>
          <p:cNvSpPr txBox="true"/>
          <p:nvPr/>
        </p:nvSpPr>
        <p:spPr>
          <a:xfrm rot="0">
            <a:off x="1218324" y="629826"/>
            <a:ext cx="15841408" cy="1574546"/>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Align social values with organizational values. Step by step: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85800" y="-1369275"/>
            <a:ext cx="9829800" cy="12306300"/>
          </a:xfrm>
          <a:custGeom>
            <a:avLst/>
            <a:gdLst/>
            <a:ahLst/>
            <a:cxnLst/>
            <a:rect r="r" b="b" t="t" l="l"/>
            <a:pathLst>
              <a:path h="12306300" w="9829800">
                <a:moveTo>
                  <a:pt x="0" y="0"/>
                </a:moveTo>
                <a:lnTo>
                  <a:pt x="9829800" y="0"/>
                </a:lnTo>
                <a:lnTo>
                  <a:pt x="9829800" y="12306300"/>
                </a:lnTo>
                <a:lnTo>
                  <a:pt x="0" y="12306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0" y="7182246"/>
            <a:ext cx="5435017" cy="3104754"/>
          </a:xfrm>
          <a:custGeom>
            <a:avLst/>
            <a:gdLst/>
            <a:ahLst/>
            <a:cxnLst/>
            <a:rect r="r" b="b" t="t" l="l"/>
            <a:pathLst>
              <a:path h="3104754" w="5435017">
                <a:moveTo>
                  <a:pt x="0" y="0"/>
                </a:moveTo>
                <a:lnTo>
                  <a:pt x="5435017" y="0"/>
                </a:lnTo>
                <a:lnTo>
                  <a:pt x="5435017" y="3104754"/>
                </a:lnTo>
                <a:lnTo>
                  <a:pt x="0" y="3104754"/>
                </a:lnTo>
                <a:lnTo>
                  <a:pt x="0" y="0"/>
                </a:lnTo>
                <a:close/>
              </a:path>
            </a:pathLst>
          </a:custGeom>
          <a:blipFill>
            <a:blip r:embed="rId5">
              <a:alphaModFix amt="10999"/>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0098978" y="2778063"/>
            <a:ext cx="7936288" cy="7311305"/>
          </a:xfrm>
          <a:custGeom>
            <a:avLst/>
            <a:gdLst/>
            <a:ahLst/>
            <a:cxnLst/>
            <a:rect r="r" b="b" t="t" l="l"/>
            <a:pathLst>
              <a:path h="7311305" w="7936288">
                <a:moveTo>
                  <a:pt x="0" y="0"/>
                </a:moveTo>
                <a:lnTo>
                  <a:pt x="7936288" y="0"/>
                </a:lnTo>
                <a:lnTo>
                  <a:pt x="7936288" y="7311306"/>
                </a:lnTo>
                <a:lnTo>
                  <a:pt x="0" y="73113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5" id="5"/>
          <p:cNvSpPr txBox="true"/>
          <p:nvPr/>
        </p:nvSpPr>
        <p:spPr>
          <a:xfrm rot="0">
            <a:off x="383458" y="2959233"/>
            <a:ext cx="8760542" cy="4120007"/>
          </a:xfrm>
          <a:prstGeom prst="rect">
            <a:avLst/>
          </a:prstGeom>
        </p:spPr>
        <p:txBody>
          <a:bodyPr anchor="t" rtlCol="false" tIns="0" lIns="0" bIns="0" rIns="0">
            <a:spAutoFit/>
          </a:bodyPr>
          <a:lstStyle/>
          <a:p>
            <a:pPr algn="ctr">
              <a:lnSpc>
                <a:spcPts val="4113"/>
              </a:lnSpc>
            </a:pPr>
            <a:r>
              <a:rPr lang="en-US" sz="3399">
                <a:solidFill>
                  <a:srgbClr val="737373"/>
                </a:solidFill>
                <a:latin typeface="DM Sans"/>
              </a:rPr>
              <a:t>Organizational culture is what holds an organization together, allowing it to stay focused on its goals. </a:t>
            </a:r>
          </a:p>
          <a:p>
            <a:pPr algn="ctr">
              <a:lnSpc>
                <a:spcPts val="4113"/>
              </a:lnSpc>
            </a:pPr>
            <a:r>
              <a:rPr lang="en-US" sz="3399">
                <a:solidFill>
                  <a:srgbClr val="737373"/>
                </a:solidFill>
                <a:latin typeface="DM Sans"/>
              </a:rPr>
              <a:t>In normal circumstances, organizational culture tends to be steady and stable, but sometimes an unforeseen event hits the organizational culture. </a:t>
            </a:r>
          </a:p>
          <a:p>
            <a:pPr algn="ctr">
              <a:lnSpc>
                <a:spcPts val="4113"/>
              </a:lnSpc>
            </a:pPr>
          </a:p>
        </p:txBody>
      </p:sp>
      <p:sp>
        <p:nvSpPr>
          <p:cNvPr name="TextBox 6" id="6"/>
          <p:cNvSpPr txBox="true"/>
          <p:nvPr/>
        </p:nvSpPr>
        <p:spPr>
          <a:xfrm rot="0">
            <a:off x="383458" y="618807"/>
            <a:ext cx="8461828" cy="812419"/>
          </a:xfrm>
          <a:prstGeom prst="rect">
            <a:avLst/>
          </a:prstGeom>
        </p:spPr>
        <p:txBody>
          <a:bodyPr anchor="t" rtlCol="false" tIns="0" lIns="0" bIns="0" rIns="0">
            <a:spAutoFit/>
          </a:bodyPr>
          <a:lstStyle/>
          <a:p>
            <a:pPr algn="ctr">
              <a:lnSpc>
                <a:spcPts val="6413"/>
              </a:lnSpc>
            </a:pPr>
            <a:r>
              <a:rPr lang="en-US" sz="5300">
                <a:solidFill>
                  <a:srgbClr val="727171"/>
                </a:solidFill>
                <a:latin typeface="DM Sans Bold"/>
              </a:rPr>
              <a:t>SUMMARY</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84021" y="956370"/>
            <a:ext cx="16230600" cy="8374261"/>
          </a:xfrm>
          <a:custGeom>
            <a:avLst/>
            <a:gdLst/>
            <a:ahLst/>
            <a:cxnLst/>
            <a:rect r="r" b="b" t="t" l="l"/>
            <a:pathLst>
              <a:path h="8374261" w="16230600">
                <a:moveTo>
                  <a:pt x="0" y="0"/>
                </a:moveTo>
                <a:lnTo>
                  <a:pt x="16230600" y="0"/>
                </a:lnTo>
                <a:lnTo>
                  <a:pt x="16230600" y="8374260"/>
                </a:lnTo>
                <a:lnTo>
                  <a:pt x="0" y="83742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981200" y="-94024"/>
            <a:ext cx="4102978" cy="2245448"/>
            <a:chOff x="0" y="0"/>
            <a:chExt cx="5470637" cy="2993931"/>
          </a:xfrm>
        </p:grpSpPr>
        <p:sp>
          <p:nvSpPr>
            <p:cNvPr name="Freeform 4" id="4"/>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4"/>
              <a:stretch>
                <a:fillRect l="0" t="-238" r="0" b="-239"/>
              </a:stretch>
            </a:blipFill>
          </p:spPr>
        </p:sp>
      </p:grpSp>
      <p:sp>
        <p:nvSpPr>
          <p:cNvPr name="TextBox 5" id="5"/>
          <p:cNvSpPr txBox="true"/>
          <p:nvPr/>
        </p:nvSpPr>
        <p:spPr>
          <a:xfrm rot="0">
            <a:off x="4245946" y="3121019"/>
            <a:ext cx="10620170" cy="1908175"/>
          </a:xfrm>
          <a:prstGeom prst="rect">
            <a:avLst/>
          </a:prstGeom>
        </p:spPr>
        <p:txBody>
          <a:bodyPr anchor="t" rtlCol="false" tIns="0" lIns="0" bIns="0" rIns="0">
            <a:spAutoFit/>
          </a:bodyPr>
          <a:lstStyle/>
          <a:p>
            <a:pPr algn="r">
              <a:lnSpc>
                <a:spcPts val="15125"/>
              </a:lnSpc>
            </a:pPr>
            <a:r>
              <a:rPr lang="en-US" sz="12500">
                <a:solidFill>
                  <a:srgbClr val="A6A6A6"/>
                </a:solidFill>
                <a:latin typeface="DM Sans Bold"/>
              </a:rPr>
              <a:t>THANK YOU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122229" y="2243463"/>
            <a:ext cx="6726444" cy="2365121"/>
          </a:xfrm>
          <a:prstGeom prst="rect">
            <a:avLst/>
          </a:prstGeom>
        </p:spPr>
        <p:txBody>
          <a:bodyPr anchor="t" rtlCol="false" tIns="0" lIns="0" bIns="0" rIns="0">
            <a:spAutoFit/>
          </a:bodyPr>
          <a:lstStyle/>
          <a:p>
            <a:pPr algn="r">
              <a:lnSpc>
                <a:spcPts val="6292"/>
              </a:lnSpc>
            </a:pPr>
            <a:r>
              <a:rPr lang="en-US" sz="5200">
                <a:solidFill>
                  <a:srgbClr val="737373"/>
                </a:solidFill>
                <a:latin typeface="DM Sans Bold"/>
              </a:rPr>
              <a:t>What is organizational culture? </a:t>
            </a:r>
          </a:p>
        </p:txBody>
      </p:sp>
      <p:grpSp>
        <p:nvGrpSpPr>
          <p:cNvPr name="Group 3" id="3"/>
          <p:cNvGrpSpPr/>
          <p:nvPr/>
        </p:nvGrpSpPr>
        <p:grpSpPr>
          <a:xfrm rot="887923">
            <a:off x="14701373" y="-8205682"/>
            <a:ext cx="13977230" cy="14342307"/>
            <a:chOff x="0" y="0"/>
            <a:chExt cx="18636307" cy="19123076"/>
          </a:xfrm>
        </p:grpSpPr>
        <p:sp>
          <p:nvSpPr>
            <p:cNvPr name="Freeform 4" id="4"/>
            <p:cNvSpPr/>
            <p:nvPr/>
          </p:nvSpPr>
          <p:spPr>
            <a:xfrm flipH="false" flipV="false" rot="0">
              <a:off x="0" y="0"/>
              <a:ext cx="18636362" cy="19123025"/>
            </a:xfrm>
            <a:custGeom>
              <a:avLst/>
              <a:gdLst/>
              <a:ahLst/>
              <a:cxnLst/>
              <a:rect r="r" b="b" t="t" l="l"/>
              <a:pathLst>
                <a:path h="19123025" w="18636362">
                  <a:moveTo>
                    <a:pt x="0" y="0"/>
                  </a:moveTo>
                  <a:lnTo>
                    <a:pt x="18636362" y="0"/>
                  </a:lnTo>
                  <a:lnTo>
                    <a:pt x="18636362" y="19123025"/>
                  </a:lnTo>
                  <a:lnTo>
                    <a:pt x="0" y="19123025"/>
                  </a:lnTo>
                  <a:lnTo>
                    <a:pt x="0" y="0"/>
                  </a:lnTo>
                  <a:close/>
                </a:path>
              </a:pathLst>
            </a:custGeom>
            <a:blipFill>
              <a:blip r:embed="rId3"/>
              <a:stretch>
                <a:fillRect l="-11" t="0" r="-11" b="0"/>
              </a:stretch>
            </a:blipFill>
          </p:spPr>
        </p:sp>
      </p:grpSp>
      <p:sp>
        <p:nvSpPr>
          <p:cNvPr name="Freeform 5" id="5"/>
          <p:cNvSpPr/>
          <p:nvPr/>
        </p:nvSpPr>
        <p:spPr>
          <a:xfrm flipH="false" flipV="false" rot="0">
            <a:off x="13101507" y="5296647"/>
            <a:ext cx="5111757" cy="4990353"/>
          </a:xfrm>
          <a:custGeom>
            <a:avLst/>
            <a:gdLst/>
            <a:ahLst/>
            <a:cxnLst/>
            <a:rect r="r" b="b" t="t" l="l"/>
            <a:pathLst>
              <a:path h="4990353" w="5111757">
                <a:moveTo>
                  <a:pt x="0" y="0"/>
                </a:moveTo>
                <a:lnTo>
                  <a:pt x="5111757" y="0"/>
                </a:lnTo>
                <a:lnTo>
                  <a:pt x="5111757" y="4990353"/>
                </a:lnTo>
                <a:lnTo>
                  <a:pt x="0" y="4990353"/>
                </a:lnTo>
                <a:lnTo>
                  <a:pt x="0" y="0"/>
                </a:lnTo>
                <a:close/>
              </a:path>
            </a:pathLst>
          </a:custGeom>
          <a:blipFill>
            <a:blip r:embed="rId4">
              <a:alphaModFix amt="34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3193" y="6172200"/>
            <a:ext cx="7203151" cy="4114800"/>
          </a:xfrm>
          <a:custGeom>
            <a:avLst/>
            <a:gdLst/>
            <a:ahLst/>
            <a:cxnLst/>
            <a:rect r="r" b="b" t="t" l="l"/>
            <a:pathLst>
              <a:path h="4114800" w="7203151">
                <a:moveTo>
                  <a:pt x="0" y="0"/>
                </a:moveTo>
                <a:lnTo>
                  <a:pt x="7203151" y="0"/>
                </a:lnTo>
                <a:lnTo>
                  <a:pt x="7203151" y="4114800"/>
                </a:lnTo>
                <a:lnTo>
                  <a:pt x="0" y="4114800"/>
                </a:lnTo>
                <a:lnTo>
                  <a:pt x="0" y="0"/>
                </a:lnTo>
                <a:close/>
              </a:path>
            </a:pathLst>
          </a:custGeom>
          <a:blipFill>
            <a:blip r:embed="rId6">
              <a:alphaModFix amt="18000"/>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028700" y="1368623"/>
            <a:ext cx="9630796" cy="4114800"/>
          </a:xfrm>
          <a:prstGeom prst="rect">
            <a:avLst/>
          </a:prstGeom>
        </p:spPr>
        <p:txBody>
          <a:bodyPr anchor="t" rtlCol="false" tIns="0" lIns="0" bIns="0" rIns="0">
            <a:spAutoFit/>
          </a:bodyPr>
          <a:lstStyle/>
          <a:p>
            <a:pPr algn="just">
              <a:lnSpc>
                <a:spcPts val="4079"/>
              </a:lnSpc>
            </a:pPr>
            <a:r>
              <a:rPr lang="en-US" sz="3399">
                <a:solidFill>
                  <a:srgbClr val="727171"/>
                </a:solidFill>
                <a:latin typeface="DM Sans"/>
              </a:rPr>
              <a:t>Organizational culture consists of beliefs, values, and interaction methods that create an organization's environment. </a:t>
            </a:r>
          </a:p>
          <a:p>
            <a:pPr algn="just">
              <a:lnSpc>
                <a:spcPts val="4079"/>
              </a:lnSpc>
            </a:pPr>
          </a:p>
          <a:p>
            <a:pPr algn="just">
              <a:lnSpc>
                <a:spcPts val="4079"/>
              </a:lnSpc>
            </a:pPr>
            <a:r>
              <a:rPr lang="en-US" sz="3399">
                <a:solidFill>
                  <a:srgbClr val="727171"/>
                </a:solidFill>
                <a:latin typeface="DM Sans"/>
              </a:rPr>
              <a:t>Organizational culture reflects the foundational values of a company or business.</a:t>
            </a:r>
          </a:p>
          <a:p>
            <a:pPr algn="just">
              <a:lnSpc>
                <a:spcPts val="4079"/>
              </a:lnSpc>
            </a:pPr>
          </a:p>
          <a:p>
            <a:pPr algn="just">
              <a:lnSpc>
                <a:spcPts val="407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848284" y="1371634"/>
            <a:ext cx="3661027" cy="2988314"/>
          </a:xfrm>
          <a:custGeom>
            <a:avLst/>
            <a:gdLst/>
            <a:ahLst/>
            <a:cxnLst/>
            <a:rect r="r" b="b" t="t" l="l"/>
            <a:pathLst>
              <a:path h="2988314" w="3661027">
                <a:moveTo>
                  <a:pt x="0" y="0"/>
                </a:moveTo>
                <a:lnTo>
                  <a:pt x="3661028" y="0"/>
                </a:lnTo>
                <a:lnTo>
                  <a:pt x="3661028" y="2988313"/>
                </a:lnTo>
                <a:lnTo>
                  <a:pt x="0" y="29883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877007" y="558068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803349" y="606702"/>
            <a:ext cx="13126850" cy="3336671"/>
          </a:xfrm>
          <a:prstGeom prst="rect">
            <a:avLst/>
          </a:prstGeom>
        </p:spPr>
        <p:txBody>
          <a:bodyPr anchor="t" rtlCol="false" tIns="0" lIns="0" bIns="0" rIns="0">
            <a:spAutoFit/>
          </a:bodyPr>
          <a:lstStyle/>
          <a:p>
            <a:pPr algn="l">
              <a:lnSpc>
                <a:spcPts val="6291"/>
              </a:lnSpc>
            </a:pPr>
            <a:r>
              <a:rPr lang="en-US" sz="5199">
                <a:solidFill>
                  <a:srgbClr val="727171"/>
                </a:solidFill>
                <a:latin typeface="DM Sans Bold"/>
              </a:rPr>
              <a:t>Why organizational culture is important?</a:t>
            </a:r>
          </a:p>
          <a:p>
            <a:pPr algn="l">
              <a:lnSpc>
                <a:spcPts val="6291"/>
              </a:lnSpc>
            </a:pPr>
          </a:p>
          <a:p>
            <a:pPr algn="l">
              <a:lnSpc>
                <a:spcPts val="3872"/>
              </a:lnSpc>
            </a:pPr>
            <a:r>
              <a:rPr lang="en-US" sz="3200">
                <a:solidFill>
                  <a:srgbClr val="727171"/>
                </a:solidFill>
                <a:latin typeface="DM Sans"/>
              </a:rPr>
              <a:t> - strong organizational culture helps to increase employee engagement. </a:t>
            </a:r>
          </a:p>
          <a:p>
            <a:pPr algn="l">
              <a:lnSpc>
                <a:spcPts val="6291"/>
              </a:lnSpc>
            </a:pPr>
          </a:p>
        </p:txBody>
      </p:sp>
      <p:sp>
        <p:nvSpPr>
          <p:cNvPr name="TextBox 5" id="5"/>
          <p:cNvSpPr txBox="true"/>
          <p:nvPr/>
        </p:nvSpPr>
        <p:spPr>
          <a:xfrm rot="0">
            <a:off x="721434" y="5899964"/>
            <a:ext cx="11926228" cy="491236"/>
          </a:xfrm>
          <a:prstGeom prst="rect">
            <a:avLst/>
          </a:prstGeom>
        </p:spPr>
        <p:txBody>
          <a:bodyPr anchor="t" rtlCol="false" tIns="0" lIns="0" bIns="0" rIns="0">
            <a:spAutoFit/>
          </a:bodyPr>
          <a:lstStyle/>
          <a:p>
            <a:pPr algn="l">
              <a:lnSpc>
                <a:spcPts val="3872"/>
              </a:lnSpc>
            </a:pPr>
            <a:r>
              <a:rPr lang="en-US" sz="3200">
                <a:solidFill>
                  <a:srgbClr val="727171"/>
                </a:solidFill>
                <a:latin typeface="DM Sans"/>
              </a:rPr>
              <a:t> - strong organizational culture makes recruitment easier.</a:t>
            </a:r>
          </a:p>
        </p:txBody>
      </p:sp>
      <p:sp>
        <p:nvSpPr>
          <p:cNvPr name="TextBox 6" id="6"/>
          <p:cNvSpPr txBox="true"/>
          <p:nvPr/>
        </p:nvSpPr>
        <p:spPr>
          <a:xfrm rot="0">
            <a:off x="803349" y="3933848"/>
            <a:ext cx="12609346" cy="1529207"/>
          </a:xfrm>
          <a:prstGeom prst="rect">
            <a:avLst/>
          </a:prstGeom>
        </p:spPr>
        <p:txBody>
          <a:bodyPr anchor="t" rtlCol="false" tIns="0" lIns="0" bIns="0" rIns="0">
            <a:spAutoFit/>
          </a:bodyPr>
          <a:lstStyle/>
          <a:p>
            <a:pPr algn="l">
              <a:lnSpc>
                <a:spcPts val="3872"/>
              </a:lnSpc>
            </a:pPr>
            <a:r>
              <a:rPr lang="en-US" sz="3200">
                <a:solidFill>
                  <a:srgbClr val="727171"/>
                </a:solidFill>
                <a:latin typeface="DM Sans"/>
              </a:rPr>
              <a:t>- </a:t>
            </a:r>
            <a:r>
              <a:rPr lang="en-US" sz="3200">
                <a:solidFill>
                  <a:srgbClr val="727171"/>
                </a:solidFill>
                <a:latin typeface="DM Sans"/>
              </a:rPr>
              <a:t>strong organizational culture helps to keep talent and decrease turnover.</a:t>
            </a:r>
          </a:p>
          <a:p>
            <a:pPr algn="l">
              <a:lnSpc>
                <a:spcPts val="4356"/>
              </a:lnSpc>
            </a:pPr>
          </a:p>
        </p:txBody>
      </p:sp>
      <p:sp>
        <p:nvSpPr>
          <p:cNvPr name="TextBox 7" id="7"/>
          <p:cNvSpPr txBox="true"/>
          <p:nvPr/>
        </p:nvSpPr>
        <p:spPr>
          <a:xfrm rot="0">
            <a:off x="721434" y="7628559"/>
            <a:ext cx="13126850" cy="491236"/>
          </a:xfrm>
          <a:prstGeom prst="rect">
            <a:avLst/>
          </a:prstGeom>
        </p:spPr>
        <p:txBody>
          <a:bodyPr anchor="t" rtlCol="false" tIns="0" lIns="0" bIns="0" rIns="0">
            <a:spAutoFit/>
          </a:bodyPr>
          <a:lstStyle/>
          <a:p>
            <a:pPr algn="l">
              <a:lnSpc>
                <a:spcPts val="3872"/>
              </a:lnSpc>
            </a:pPr>
            <a:r>
              <a:rPr lang="en-US" sz="3200">
                <a:solidFill>
                  <a:srgbClr val="727171"/>
                </a:solidFill>
                <a:latin typeface="DM Sans"/>
              </a:rPr>
              <a:t> - strong organizational cultures are more productive.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6989" y="186063"/>
            <a:ext cx="7203151" cy="4114800"/>
          </a:xfrm>
          <a:custGeom>
            <a:avLst/>
            <a:gdLst/>
            <a:ahLst/>
            <a:cxnLst/>
            <a:rect r="r" b="b" t="t" l="l"/>
            <a:pathLst>
              <a:path h="4114800" w="7203151">
                <a:moveTo>
                  <a:pt x="0" y="0"/>
                </a:moveTo>
                <a:lnTo>
                  <a:pt x="7203151" y="0"/>
                </a:lnTo>
                <a:lnTo>
                  <a:pt x="7203151" y="4114800"/>
                </a:lnTo>
                <a:lnTo>
                  <a:pt x="0" y="4114800"/>
                </a:lnTo>
                <a:lnTo>
                  <a:pt x="0" y="0"/>
                </a:lnTo>
                <a:close/>
              </a:path>
            </a:pathLst>
          </a:custGeom>
          <a:blipFill>
            <a:blip r:embed="rId3">
              <a:alphaModFix amt="18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362748" y="5143500"/>
            <a:ext cx="5331219" cy="4911385"/>
          </a:xfrm>
          <a:custGeom>
            <a:avLst/>
            <a:gdLst/>
            <a:ahLst/>
            <a:cxnLst/>
            <a:rect r="r" b="b" t="t" l="l"/>
            <a:pathLst>
              <a:path h="4911385" w="5331219">
                <a:moveTo>
                  <a:pt x="0" y="0"/>
                </a:moveTo>
                <a:lnTo>
                  <a:pt x="5331219" y="0"/>
                </a:lnTo>
                <a:lnTo>
                  <a:pt x="5331219" y="4911385"/>
                </a:lnTo>
                <a:lnTo>
                  <a:pt x="0" y="4911385"/>
                </a:lnTo>
                <a:lnTo>
                  <a:pt x="0" y="0"/>
                </a:lnTo>
                <a:close/>
              </a:path>
            </a:pathLst>
          </a:custGeom>
          <a:blipFill>
            <a:blip r:embed="rId5">
              <a:alphaModFix amt="55000"/>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7894320" y="2052455"/>
            <a:ext cx="8936856" cy="1574546"/>
          </a:xfrm>
          <a:prstGeom prst="rect">
            <a:avLst/>
          </a:prstGeom>
        </p:spPr>
        <p:txBody>
          <a:bodyPr anchor="t" rtlCol="false" tIns="0" lIns="0" bIns="0" rIns="0">
            <a:spAutoFit/>
          </a:bodyPr>
          <a:lstStyle/>
          <a:p>
            <a:pPr algn="r">
              <a:lnSpc>
                <a:spcPts val="6292"/>
              </a:lnSpc>
            </a:pPr>
            <a:r>
              <a:rPr lang="en-US" sz="5200">
                <a:solidFill>
                  <a:srgbClr val="808080"/>
                </a:solidFill>
                <a:latin typeface="DM Sans Bold"/>
              </a:rPr>
              <a:t>What are organizational values? </a:t>
            </a:r>
          </a:p>
        </p:txBody>
      </p:sp>
      <p:sp>
        <p:nvSpPr>
          <p:cNvPr name="TextBox 5" id="5"/>
          <p:cNvSpPr txBox="true"/>
          <p:nvPr/>
        </p:nvSpPr>
        <p:spPr>
          <a:xfrm rot="0">
            <a:off x="1844040" y="4701153"/>
            <a:ext cx="7186749" cy="5353050"/>
          </a:xfrm>
          <a:prstGeom prst="rect">
            <a:avLst/>
          </a:prstGeom>
        </p:spPr>
        <p:txBody>
          <a:bodyPr anchor="t" rtlCol="false" tIns="0" lIns="0" bIns="0" rIns="0">
            <a:spAutoFit/>
          </a:bodyPr>
          <a:lstStyle/>
          <a:p>
            <a:pPr algn="just">
              <a:lnSpc>
                <a:spcPts val="3840"/>
              </a:lnSpc>
            </a:pPr>
            <a:r>
              <a:rPr lang="en-US" sz="3200">
                <a:solidFill>
                  <a:srgbClr val="808080"/>
                </a:solidFill>
                <a:latin typeface="DM Sans"/>
              </a:rPr>
              <a:t>- these are core principles that guide an organization’s actions and decisions.</a:t>
            </a:r>
          </a:p>
          <a:p>
            <a:pPr algn="just">
              <a:lnSpc>
                <a:spcPts val="3840"/>
              </a:lnSpc>
            </a:pPr>
          </a:p>
          <a:p>
            <a:pPr algn="just">
              <a:lnSpc>
                <a:spcPts val="3840"/>
              </a:lnSpc>
            </a:pPr>
            <a:r>
              <a:rPr lang="en-US" sz="3200">
                <a:solidFill>
                  <a:srgbClr val="808080"/>
                </a:solidFill>
                <a:latin typeface="DM Sans"/>
              </a:rPr>
              <a:t>- they reflect the company’s mission, vision, and goals.</a:t>
            </a:r>
          </a:p>
          <a:p>
            <a:pPr algn="just">
              <a:lnSpc>
                <a:spcPts val="3840"/>
              </a:lnSpc>
            </a:pPr>
          </a:p>
          <a:p>
            <a:pPr algn="just">
              <a:lnSpc>
                <a:spcPts val="3840"/>
              </a:lnSpc>
            </a:pPr>
            <a:r>
              <a:rPr lang="en-US" sz="3200">
                <a:solidFill>
                  <a:srgbClr val="808080"/>
                </a:solidFill>
                <a:latin typeface="DM Sans"/>
              </a:rPr>
              <a:t>-they are serving as a framework for creating a cohesive and productive work environment.</a:t>
            </a:r>
          </a:p>
          <a:p>
            <a:pPr algn="just">
              <a:lnSpc>
                <a:spcPts val="384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887923">
            <a:off x="13432032" y="-8706000"/>
            <a:ext cx="13977230" cy="14342307"/>
            <a:chOff x="0" y="0"/>
            <a:chExt cx="18636307" cy="19123076"/>
          </a:xfrm>
        </p:grpSpPr>
        <p:sp>
          <p:nvSpPr>
            <p:cNvPr name="Freeform 3" id="3"/>
            <p:cNvSpPr/>
            <p:nvPr/>
          </p:nvSpPr>
          <p:spPr>
            <a:xfrm flipH="false" flipV="false" rot="0">
              <a:off x="0" y="0"/>
              <a:ext cx="18636362" cy="19123025"/>
            </a:xfrm>
            <a:custGeom>
              <a:avLst/>
              <a:gdLst/>
              <a:ahLst/>
              <a:cxnLst/>
              <a:rect r="r" b="b" t="t" l="l"/>
              <a:pathLst>
                <a:path h="19123025" w="18636362">
                  <a:moveTo>
                    <a:pt x="0" y="0"/>
                  </a:moveTo>
                  <a:lnTo>
                    <a:pt x="18636362" y="0"/>
                  </a:lnTo>
                  <a:lnTo>
                    <a:pt x="18636362" y="19123025"/>
                  </a:lnTo>
                  <a:lnTo>
                    <a:pt x="0" y="19123025"/>
                  </a:lnTo>
                  <a:lnTo>
                    <a:pt x="0" y="0"/>
                  </a:lnTo>
                  <a:close/>
                </a:path>
              </a:pathLst>
            </a:custGeom>
            <a:blipFill>
              <a:blip r:embed="rId2"/>
              <a:stretch>
                <a:fillRect l="-11" t="0" r="-11" b="0"/>
              </a:stretch>
            </a:blipFill>
          </p:spPr>
        </p:sp>
      </p:grpSp>
      <p:sp>
        <p:nvSpPr>
          <p:cNvPr name="Freeform 4" id="4"/>
          <p:cNvSpPr/>
          <p:nvPr/>
        </p:nvSpPr>
        <p:spPr>
          <a:xfrm flipH="false" flipV="false" rot="0">
            <a:off x="6343116" y="2432110"/>
            <a:ext cx="4132788" cy="3386709"/>
          </a:xfrm>
          <a:custGeom>
            <a:avLst/>
            <a:gdLst/>
            <a:ahLst/>
            <a:cxnLst/>
            <a:rect r="r" b="b" t="t" l="l"/>
            <a:pathLst>
              <a:path h="3386709" w="4132788">
                <a:moveTo>
                  <a:pt x="0" y="0"/>
                </a:moveTo>
                <a:lnTo>
                  <a:pt x="4132788" y="0"/>
                </a:lnTo>
                <a:lnTo>
                  <a:pt x="4132788" y="3386708"/>
                </a:lnTo>
                <a:lnTo>
                  <a:pt x="0" y="33867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718869" y="1620357"/>
            <a:ext cx="4392418" cy="4192536"/>
          </a:xfrm>
          <a:custGeom>
            <a:avLst/>
            <a:gdLst/>
            <a:ahLst/>
            <a:cxnLst/>
            <a:rect r="r" b="b" t="t" l="l"/>
            <a:pathLst>
              <a:path h="4192536" w="4392418">
                <a:moveTo>
                  <a:pt x="0" y="0"/>
                </a:moveTo>
                <a:lnTo>
                  <a:pt x="4392418" y="0"/>
                </a:lnTo>
                <a:lnTo>
                  <a:pt x="4392418" y="4192535"/>
                </a:lnTo>
                <a:lnTo>
                  <a:pt x="0" y="41925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474976" y="6786169"/>
            <a:ext cx="4687320" cy="4687320"/>
            <a:chOff x="0" y="0"/>
            <a:chExt cx="6249760" cy="6249760"/>
          </a:xfrm>
        </p:grpSpPr>
        <p:sp>
          <p:nvSpPr>
            <p:cNvPr name="Freeform 7" id="7"/>
            <p:cNvSpPr/>
            <p:nvPr/>
          </p:nvSpPr>
          <p:spPr>
            <a:xfrm flipH="false" flipV="false" rot="0">
              <a:off x="0" y="0"/>
              <a:ext cx="6249797" cy="6249797"/>
            </a:xfrm>
            <a:custGeom>
              <a:avLst/>
              <a:gdLst/>
              <a:ahLst/>
              <a:cxnLst/>
              <a:rect r="r" b="b" t="t" l="l"/>
              <a:pathLst>
                <a:path h="6249797" w="6249797">
                  <a:moveTo>
                    <a:pt x="0" y="0"/>
                  </a:moveTo>
                  <a:lnTo>
                    <a:pt x="6249797" y="0"/>
                  </a:lnTo>
                  <a:lnTo>
                    <a:pt x="6249797" y="6249797"/>
                  </a:lnTo>
                  <a:lnTo>
                    <a:pt x="0" y="6249797"/>
                  </a:lnTo>
                  <a:lnTo>
                    <a:pt x="0" y="0"/>
                  </a:lnTo>
                  <a:close/>
                </a:path>
              </a:pathLst>
            </a:custGeom>
            <a:blipFill>
              <a:blip r:embed="rId7"/>
              <a:stretch>
                <a:fillRect l="0" t="0" r="0" b="0"/>
              </a:stretch>
            </a:blipFill>
          </p:spPr>
        </p:sp>
      </p:grpSp>
      <p:sp>
        <p:nvSpPr>
          <p:cNvPr name="Freeform 8" id="8"/>
          <p:cNvSpPr/>
          <p:nvPr/>
        </p:nvSpPr>
        <p:spPr>
          <a:xfrm flipH="false" flipV="false" rot="0">
            <a:off x="1218324" y="3665932"/>
            <a:ext cx="3768530" cy="1418914"/>
          </a:xfrm>
          <a:custGeom>
            <a:avLst/>
            <a:gdLst/>
            <a:ahLst/>
            <a:cxnLst/>
            <a:rect r="r" b="b" t="t" l="l"/>
            <a:pathLst>
              <a:path h="1418914" w="3768530">
                <a:moveTo>
                  <a:pt x="0" y="0"/>
                </a:moveTo>
                <a:lnTo>
                  <a:pt x="3768530" y="0"/>
                </a:lnTo>
                <a:lnTo>
                  <a:pt x="3768530" y="1418914"/>
                </a:lnTo>
                <a:lnTo>
                  <a:pt x="0" y="14189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AutoShape 9" id="9"/>
          <p:cNvSpPr/>
          <p:nvPr/>
        </p:nvSpPr>
        <p:spPr>
          <a:xfrm rot="1595746">
            <a:off x="3957521" y="7880981"/>
            <a:ext cx="2144611" cy="0"/>
          </a:xfrm>
          <a:prstGeom prst="line">
            <a:avLst/>
          </a:prstGeom>
          <a:ln cap="rnd" w="47625">
            <a:solidFill>
              <a:srgbClr val="FFFFFF"/>
            </a:solidFill>
            <a:prstDash val="solid"/>
            <a:headEnd type="none" len="sm" w="sm"/>
            <a:tailEnd type="triangle" len="med" w="lg"/>
          </a:ln>
        </p:spPr>
      </p:sp>
      <p:sp>
        <p:nvSpPr>
          <p:cNvPr name="AutoShape 10" id="10"/>
          <p:cNvSpPr/>
          <p:nvPr/>
        </p:nvSpPr>
        <p:spPr>
          <a:xfrm rot="-1529276">
            <a:off x="10625311" y="8236450"/>
            <a:ext cx="1784921" cy="0"/>
          </a:xfrm>
          <a:prstGeom prst="line">
            <a:avLst/>
          </a:prstGeom>
          <a:ln cap="rnd" w="47625">
            <a:solidFill>
              <a:srgbClr val="FFFFFF"/>
            </a:solidFill>
            <a:prstDash val="solid"/>
            <a:headEnd type="none" len="sm" w="sm"/>
            <a:tailEnd type="triangle" len="med" w="lg"/>
          </a:ln>
        </p:spPr>
      </p:sp>
      <p:sp>
        <p:nvSpPr>
          <p:cNvPr name="Freeform 11" id="11"/>
          <p:cNvSpPr/>
          <p:nvPr/>
        </p:nvSpPr>
        <p:spPr>
          <a:xfrm flipH="false" flipV="false" rot="0">
            <a:off x="809392" y="5818818"/>
            <a:ext cx="4177462" cy="4114800"/>
          </a:xfrm>
          <a:custGeom>
            <a:avLst/>
            <a:gdLst/>
            <a:ahLst/>
            <a:cxnLst/>
            <a:rect r="r" b="b" t="t" l="l"/>
            <a:pathLst>
              <a:path h="4114800" w="4177462">
                <a:moveTo>
                  <a:pt x="0" y="0"/>
                </a:moveTo>
                <a:lnTo>
                  <a:pt x="4177462" y="0"/>
                </a:lnTo>
                <a:lnTo>
                  <a:pt x="4177462"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6241504" y="61722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2">
              <a:alphaModFix amt="73000"/>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2091446" y="6172200"/>
            <a:ext cx="3960495" cy="4114800"/>
          </a:xfrm>
          <a:custGeom>
            <a:avLst/>
            <a:gdLst/>
            <a:ahLst/>
            <a:cxnLst/>
            <a:rect r="r" b="b" t="t" l="l"/>
            <a:pathLst>
              <a:path h="4114800" w="3960495">
                <a:moveTo>
                  <a:pt x="0" y="0"/>
                </a:moveTo>
                <a:lnTo>
                  <a:pt x="3960495" y="0"/>
                </a:lnTo>
                <a:lnTo>
                  <a:pt x="3960495" y="4114800"/>
                </a:lnTo>
                <a:lnTo>
                  <a:pt x="0" y="4114800"/>
                </a:lnTo>
                <a:lnTo>
                  <a:pt x="0" y="0"/>
                </a:lnTo>
                <a:close/>
              </a:path>
            </a:pathLst>
          </a:custGeom>
          <a:blipFill>
            <a:blip r:embed="rId14">
              <a:alphaModFix amt="60000"/>
              <a:extLst>
                <a:ext uri="{96DAC541-7B7A-43D3-8B79-37D633B846F1}">
                  <asvg:svgBlip xmlns:asvg="http://schemas.microsoft.com/office/drawing/2016/SVG/main" r:embed="rId15"/>
                </a:ext>
              </a:extLst>
            </a:blip>
            <a:stretch>
              <a:fillRect l="0" t="0" r="0" b="0"/>
            </a:stretch>
          </a:blipFill>
        </p:spPr>
      </p:sp>
      <p:sp>
        <p:nvSpPr>
          <p:cNvPr name="TextBox 14" id="14"/>
          <p:cNvSpPr txBox="true"/>
          <p:nvPr/>
        </p:nvSpPr>
        <p:spPr>
          <a:xfrm rot="0">
            <a:off x="692743" y="477078"/>
            <a:ext cx="15841408" cy="783971"/>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How to process social values alignment? </a:t>
            </a:r>
          </a:p>
        </p:txBody>
      </p:sp>
      <p:sp>
        <p:nvSpPr>
          <p:cNvPr name="TextBox 15" id="15"/>
          <p:cNvSpPr txBox="true"/>
          <p:nvPr/>
        </p:nvSpPr>
        <p:spPr>
          <a:xfrm rot="0">
            <a:off x="6835930" y="2851019"/>
            <a:ext cx="3147159" cy="2501265"/>
          </a:xfrm>
          <a:prstGeom prst="rect">
            <a:avLst/>
          </a:prstGeom>
        </p:spPr>
        <p:txBody>
          <a:bodyPr anchor="t" rtlCol="false" tIns="0" lIns="0" bIns="0" rIns="0">
            <a:spAutoFit/>
          </a:bodyPr>
          <a:lstStyle/>
          <a:p>
            <a:pPr algn="ctr">
              <a:lnSpc>
                <a:spcPts val="3359"/>
              </a:lnSpc>
            </a:pPr>
            <a:r>
              <a:rPr lang="en-US" sz="2400">
                <a:solidFill>
                  <a:srgbClr val="100F0D"/>
                </a:solidFill>
                <a:latin typeface="DM Sans"/>
              </a:rPr>
              <a:t>Personal </a:t>
            </a:r>
            <a:r>
              <a:rPr lang="en-US" sz="2400">
                <a:solidFill>
                  <a:srgbClr val="100F0D"/>
                </a:solidFill>
                <a:latin typeface="DM Sans"/>
              </a:rPr>
              <a:t>values interact with company's values and contribute to the overall culture of the company</a:t>
            </a:r>
          </a:p>
        </p:txBody>
      </p:sp>
      <p:sp>
        <p:nvSpPr>
          <p:cNvPr name="TextBox 16" id="16"/>
          <p:cNvSpPr txBox="true"/>
          <p:nvPr/>
        </p:nvSpPr>
        <p:spPr>
          <a:xfrm rot="0">
            <a:off x="12746968" y="2162652"/>
            <a:ext cx="4364319" cy="3050794"/>
          </a:xfrm>
          <a:prstGeom prst="rect">
            <a:avLst/>
          </a:prstGeom>
        </p:spPr>
        <p:txBody>
          <a:bodyPr anchor="t" rtlCol="false" tIns="0" lIns="0" bIns="0" rIns="0">
            <a:spAutoFit/>
          </a:bodyPr>
          <a:lstStyle/>
          <a:p>
            <a:pPr algn="ctr">
              <a:lnSpc>
                <a:spcPts val="3458"/>
              </a:lnSpc>
            </a:pPr>
            <a:r>
              <a:rPr lang="en-US" sz="2400">
                <a:solidFill>
                  <a:srgbClr val="100F0D"/>
                </a:solidFill>
                <a:latin typeface="DM Sans"/>
              </a:rPr>
              <a:t>If personal values align, a person becomes culturally fit, contributing to the cohesive workplace where employers share common goals, communicate seamlessly and collaborate effectively.</a:t>
            </a:r>
          </a:p>
        </p:txBody>
      </p:sp>
      <p:sp>
        <p:nvSpPr>
          <p:cNvPr name="TextBox 17" id="17"/>
          <p:cNvSpPr txBox="true"/>
          <p:nvPr/>
        </p:nvSpPr>
        <p:spPr>
          <a:xfrm rot="0">
            <a:off x="1316159" y="3965687"/>
            <a:ext cx="3572861" cy="790829"/>
          </a:xfrm>
          <a:prstGeom prst="rect">
            <a:avLst/>
          </a:prstGeom>
        </p:spPr>
        <p:txBody>
          <a:bodyPr anchor="t" rtlCol="false" tIns="0" lIns="0" bIns="0" rIns="0">
            <a:spAutoFit/>
          </a:bodyPr>
          <a:lstStyle/>
          <a:p>
            <a:pPr algn="ctr">
              <a:lnSpc>
                <a:spcPts val="3177"/>
              </a:lnSpc>
            </a:pPr>
            <a:r>
              <a:rPr lang="en-US" sz="2400">
                <a:solidFill>
                  <a:srgbClr val="100F0D"/>
                </a:solidFill>
                <a:latin typeface="DM Sans"/>
              </a:rPr>
              <a:t>When joining a company....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Freeform 2" id="2"/>
          <p:cNvSpPr/>
          <p:nvPr/>
        </p:nvSpPr>
        <p:spPr>
          <a:xfrm flipH="false" flipV="false" rot="0">
            <a:off x="11363251" y="1938636"/>
            <a:ext cx="6537590" cy="7096434"/>
          </a:xfrm>
          <a:custGeom>
            <a:avLst/>
            <a:gdLst/>
            <a:ahLst/>
            <a:cxnLst/>
            <a:rect r="r" b="b" t="t" l="l"/>
            <a:pathLst>
              <a:path h="7096434" w="6537590">
                <a:moveTo>
                  <a:pt x="0" y="0"/>
                </a:moveTo>
                <a:lnTo>
                  <a:pt x="6537590" y="0"/>
                </a:lnTo>
                <a:lnTo>
                  <a:pt x="6537590" y="7096434"/>
                </a:lnTo>
                <a:lnTo>
                  <a:pt x="0" y="70964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04885" y="9258300"/>
            <a:ext cx="12957200" cy="883312"/>
          </a:xfrm>
          <a:custGeom>
            <a:avLst/>
            <a:gdLst/>
            <a:ahLst/>
            <a:cxnLst/>
            <a:rect r="r" b="b" t="t" l="l"/>
            <a:pathLst>
              <a:path h="883312" w="12957200">
                <a:moveTo>
                  <a:pt x="0" y="0"/>
                </a:moveTo>
                <a:lnTo>
                  <a:pt x="12957200" y="0"/>
                </a:lnTo>
                <a:lnTo>
                  <a:pt x="12957200" y="883312"/>
                </a:lnTo>
                <a:lnTo>
                  <a:pt x="0" y="883312"/>
                </a:lnTo>
                <a:lnTo>
                  <a:pt x="0" y="0"/>
                </a:lnTo>
                <a:close/>
              </a:path>
            </a:pathLst>
          </a:custGeom>
          <a:blipFill>
            <a:blip r:embed="rId4"/>
            <a:stretch>
              <a:fillRect l="-1783" t="0" r="-25806" b="0"/>
            </a:stretch>
          </a:blipFill>
        </p:spPr>
      </p:sp>
      <p:sp>
        <p:nvSpPr>
          <p:cNvPr name="TextBox 4" id="4"/>
          <p:cNvSpPr txBox="true"/>
          <p:nvPr/>
        </p:nvSpPr>
        <p:spPr>
          <a:xfrm rot="0">
            <a:off x="804885" y="2909888"/>
            <a:ext cx="10344593" cy="3190875"/>
          </a:xfrm>
          <a:prstGeom prst="rect">
            <a:avLst/>
          </a:prstGeom>
        </p:spPr>
        <p:txBody>
          <a:bodyPr anchor="t" rtlCol="false" tIns="0" lIns="0" bIns="0" rIns="0">
            <a:spAutoFit/>
          </a:bodyPr>
          <a:lstStyle/>
          <a:p>
            <a:pPr algn="just">
              <a:lnSpc>
                <a:spcPts val="5040"/>
              </a:lnSpc>
            </a:pPr>
            <a:r>
              <a:rPr lang="en-US" sz="4200">
                <a:solidFill>
                  <a:srgbClr val="808080"/>
                </a:solidFill>
                <a:latin typeface="DM Sans"/>
              </a:rPr>
              <a:t>COVID‘s biggest impact on organizational culture happened in early 2020 and now we have “a new normal“. *</a:t>
            </a:r>
          </a:p>
          <a:p>
            <a:pPr algn="just">
              <a:lnSpc>
                <a:spcPts val="5040"/>
              </a:lnSpc>
            </a:pPr>
          </a:p>
          <a:p>
            <a:pPr algn="just">
              <a:lnSpc>
                <a:spcPts val="5040"/>
              </a:lnSpc>
            </a:pPr>
            <a:r>
              <a:rPr lang="en-US" sz="4200">
                <a:solidFill>
                  <a:srgbClr val="808080"/>
                </a:solidFill>
                <a:latin typeface="DM Sans"/>
              </a:rPr>
              <a:t>What has changed?</a:t>
            </a:r>
          </a:p>
        </p:txBody>
      </p:sp>
      <p:sp>
        <p:nvSpPr>
          <p:cNvPr name="TextBox 5" id="5"/>
          <p:cNvSpPr txBox="true"/>
          <p:nvPr/>
        </p:nvSpPr>
        <p:spPr>
          <a:xfrm rot="0">
            <a:off x="1218324" y="629826"/>
            <a:ext cx="15841408" cy="783971"/>
          </a:xfrm>
          <a:prstGeom prst="rect">
            <a:avLst/>
          </a:prstGeom>
        </p:spPr>
        <p:txBody>
          <a:bodyPr anchor="t" rtlCol="false" tIns="0" lIns="0" bIns="0" rIns="0">
            <a:spAutoFit/>
          </a:bodyPr>
          <a:lstStyle/>
          <a:p>
            <a:pPr algn="ctr">
              <a:lnSpc>
                <a:spcPts val="6292"/>
              </a:lnSpc>
            </a:pPr>
            <a:r>
              <a:rPr lang="en-US" sz="5200">
                <a:solidFill>
                  <a:srgbClr val="808080"/>
                </a:solidFill>
                <a:latin typeface="DM Sans Bold"/>
              </a:rPr>
              <a:t>Current trends of organizational culture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TextBox 2" id="2"/>
          <p:cNvSpPr txBox="true"/>
          <p:nvPr/>
        </p:nvSpPr>
        <p:spPr>
          <a:xfrm rot="0">
            <a:off x="225316" y="2533444"/>
            <a:ext cx="13462672" cy="6691757"/>
          </a:xfrm>
          <a:prstGeom prst="rect">
            <a:avLst/>
          </a:prstGeom>
        </p:spPr>
        <p:txBody>
          <a:bodyPr anchor="t" rtlCol="false" tIns="0" lIns="0" bIns="0" rIns="0">
            <a:spAutoFit/>
          </a:bodyPr>
          <a:lstStyle/>
          <a:p>
            <a:pPr algn="ctr">
              <a:lnSpc>
                <a:spcPts val="4113"/>
              </a:lnSpc>
            </a:pPr>
            <a:r>
              <a:rPr lang="en-US" sz="3399">
                <a:solidFill>
                  <a:srgbClr val="737373"/>
                </a:solidFill>
                <a:latin typeface="DM Sans"/>
              </a:rPr>
              <a:t>1. Working at the office is no longer a default</a:t>
            </a:r>
          </a:p>
          <a:p>
            <a:pPr algn="ctr">
              <a:lnSpc>
                <a:spcPts val="4113"/>
              </a:lnSpc>
            </a:pPr>
          </a:p>
          <a:p>
            <a:pPr algn="ctr">
              <a:lnSpc>
                <a:spcPts val="4113"/>
              </a:lnSpc>
            </a:pPr>
            <a:r>
              <a:rPr lang="en-US" sz="3399">
                <a:solidFill>
                  <a:srgbClr val="737373"/>
                </a:solidFill>
                <a:latin typeface="DM Sans"/>
              </a:rPr>
              <a:t>Traditionally, companies have assumed that all employees will regularly gather in a single physical office. This makes it easy to hold meetings, plan events, or just casually chat with people in the hallway. These interactions are the main drivers of your organizational culture.</a:t>
            </a:r>
          </a:p>
          <a:p>
            <a:pPr algn="ctr">
              <a:lnSpc>
                <a:spcPts val="4113"/>
              </a:lnSpc>
            </a:pPr>
          </a:p>
          <a:p>
            <a:pPr algn="ctr">
              <a:lnSpc>
                <a:spcPts val="4113"/>
              </a:lnSpc>
            </a:pPr>
            <a:r>
              <a:rPr lang="en-US" sz="3399">
                <a:solidFill>
                  <a:srgbClr val="737373"/>
                </a:solidFill>
                <a:latin typeface="DM Sans"/>
              </a:rPr>
              <a:t>Challenges: </a:t>
            </a:r>
          </a:p>
          <a:p>
            <a:pPr algn="ctr">
              <a:lnSpc>
                <a:spcPts val="4113"/>
              </a:lnSpc>
            </a:pPr>
            <a:r>
              <a:rPr lang="en-US" sz="3399">
                <a:solidFill>
                  <a:srgbClr val="737373"/>
                </a:solidFill>
                <a:latin typeface="DM Sans"/>
              </a:rPr>
              <a:t>-Have to think about hybrid teams and remote workers</a:t>
            </a:r>
          </a:p>
          <a:p>
            <a:pPr algn="ctr">
              <a:lnSpc>
                <a:spcPts val="4113"/>
              </a:lnSpc>
            </a:pPr>
            <a:r>
              <a:rPr lang="en-US" sz="3399">
                <a:solidFill>
                  <a:srgbClr val="737373"/>
                </a:solidFill>
                <a:latin typeface="DM Sans"/>
              </a:rPr>
              <a:t>-How to connect hybrid teams and fully remote workers</a:t>
            </a:r>
          </a:p>
          <a:p>
            <a:pPr algn="ctr">
              <a:lnSpc>
                <a:spcPts val="4113"/>
              </a:lnSpc>
            </a:pPr>
            <a:r>
              <a:rPr lang="en-US" sz="3399">
                <a:solidFill>
                  <a:srgbClr val="737373"/>
                </a:solidFill>
                <a:latin typeface="DM Sans"/>
              </a:rPr>
              <a:t>-Is it still one organizational culture or is necessary to develop a distinct one for remote staff?</a:t>
            </a:r>
          </a:p>
        </p:txBody>
      </p:sp>
      <p:sp>
        <p:nvSpPr>
          <p:cNvPr name="Freeform 3" id="3"/>
          <p:cNvSpPr/>
          <p:nvPr/>
        </p:nvSpPr>
        <p:spPr>
          <a:xfrm flipH="false" flipV="false" rot="0">
            <a:off x="0" y="7682151"/>
            <a:ext cx="3978874" cy="2272932"/>
          </a:xfrm>
          <a:custGeom>
            <a:avLst/>
            <a:gdLst/>
            <a:ahLst/>
            <a:cxnLst/>
            <a:rect r="r" b="b" t="t" l="l"/>
            <a:pathLst>
              <a:path h="2272932" w="3978874">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027495" y="562475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28700" y="423379"/>
            <a:ext cx="15614180" cy="1622044"/>
          </a:xfrm>
          <a:prstGeom prst="rect">
            <a:avLst/>
          </a:prstGeom>
        </p:spPr>
        <p:txBody>
          <a:bodyPr anchor="t" rtlCol="false" tIns="0" lIns="0" bIns="0" rIns="0">
            <a:spAutoFit/>
          </a:bodyPr>
          <a:lstStyle/>
          <a:p>
            <a:pPr algn="ctr">
              <a:lnSpc>
                <a:spcPts val="6413"/>
              </a:lnSpc>
            </a:pPr>
            <a:r>
              <a:rPr lang="en-US" sz="5300">
                <a:solidFill>
                  <a:srgbClr val="727171"/>
                </a:solidFill>
                <a:latin typeface="DM Sans Bold"/>
              </a:rPr>
              <a:t>New trends (challenges) in organizational culture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F2F2"/>
        </a:solidFill>
      </p:bgPr>
    </p:bg>
    <p:spTree>
      <p:nvGrpSpPr>
        <p:cNvPr id="1" name=""/>
        <p:cNvGrpSpPr/>
        <p:nvPr/>
      </p:nvGrpSpPr>
      <p:grpSpPr>
        <a:xfrm>
          <a:off x="0" y="0"/>
          <a:ext cx="0" cy="0"/>
          <a:chOff x="0" y="0"/>
          <a:chExt cx="0" cy="0"/>
        </a:xfrm>
      </p:grpSpPr>
      <p:sp>
        <p:nvSpPr>
          <p:cNvPr name="TextBox 2" id="2"/>
          <p:cNvSpPr txBox="true"/>
          <p:nvPr/>
        </p:nvSpPr>
        <p:spPr>
          <a:xfrm rot="0">
            <a:off x="374096" y="2215830"/>
            <a:ext cx="12534919" cy="7720457"/>
          </a:xfrm>
          <a:prstGeom prst="rect">
            <a:avLst/>
          </a:prstGeom>
        </p:spPr>
        <p:txBody>
          <a:bodyPr anchor="t" rtlCol="false" tIns="0" lIns="0" bIns="0" rIns="0">
            <a:spAutoFit/>
          </a:bodyPr>
          <a:lstStyle/>
          <a:p>
            <a:pPr algn="ctr">
              <a:lnSpc>
                <a:spcPts val="4114"/>
              </a:lnSpc>
            </a:pPr>
          </a:p>
          <a:p>
            <a:pPr algn="ctr">
              <a:lnSpc>
                <a:spcPts val="4114"/>
              </a:lnSpc>
            </a:pPr>
            <a:r>
              <a:rPr lang="en-US" sz="3400">
                <a:solidFill>
                  <a:srgbClr val="737373"/>
                </a:solidFill>
                <a:latin typeface="DM Sans"/>
              </a:rPr>
              <a:t>2. Healthy work-life balance is as important as a salary</a:t>
            </a:r>
          </a:p>
          <a:p>
            <a:pPr algn="ctr">
              <a:lnSpc>
                <a:spcPts val="4114"/>
              </a:lnSpc>
            </a:pPr>
          </a:p>
          <a:p>
            <a:pPr algn="ctr">
              <a:lnSpc>
                <a:spcPts val="4114"/>
              </a:lnSpc>
            </a:pPr>
            <a:r>
              <a:rPr lang="en-US" sz="3400">
                <a:solidFill>
                  <a:srgbClr val="737373"/>
                </a:solidFill>
                <a:latin typeface="DM Sans"/>
              </a:rPr>
              <a:t> After the lockdown, the employees are not content to trade their well-being for a great salary. After spending more time at home during the pandemic, many people realize that they need to focus on their family and overall quality of life. </a:t>
            </a:r>
          </a:p>
          <a:p>
            <a:pPr algn="ctr">
              <a:lnSpc>
                <a:spcPts val="4114"/>
              </a:lnSpc>
            </a:pPr>
            <a:r>
              <a:rPr lang="en-US" sz="3400">
                <a:solidFill>
                  <a:srgbClr val="737373"/>
                </a:solidFill>
                <a:latin typeface="DM Sans"/>
              </a:rPr>
              <a:t>This means that fewer companies promote a result-focused culture.</a:t>
            </a:r>
          </a:p>
          <a:p>
            <a:pPr algn="ctr">
              <a:lnSpc>
                <a:spcPts val="4114"/>
              </a:lnSpc>
            </a:pPr>
          </a:p>
          <a:p>
            <a:pPr algn="ctr">
              <a:lnSpc>
                <a:spcPts val="4114"/>
              </a:lnSpc>
            </a:pPr>
            <a:r>
              <a:rPr lang="en-US" sz="3400">
                <a:solidFill>
                  <a:srgbClr val="737373"/>
                </a:solidFill>
                <a:latin typeface="DM Sans"/>
              </a:rPr>
              <a:t>Challenges:</a:t>
            </a:r>
          </a:p>
          <a:p>
            <a:pPr algn="ctr">
              <a:lnSpc>
                <a:spcPts val="4114"/>
              </a:lnSpc>
            </a:pPr>
            <a:r>
              <a:rPr lang="en-US" sz="3400">
                <a:solidFill>
                  <a:srgbClr val="737373"/>
                </a:solidFill>
                <a:latin typeface="DM Sans"/>
              </a:rPr>
              <a:t>To provide a safe and sustainable working environment with a lower rate of employee burnout</a:t>
            </a:r>
          </a:p>
          <a:p>
            <a:pPr algn="ctr">
              <a:lnSpc>
                <a:spcPts val="4114"/>
              </a:lnSpc>
            </a:pPr>
            <a:r>
              <a:rPr lang="en-US" sz="3400">
                <a:solidFill>
                  <a:srgbClr val="737373"/>
                </a:solidFill>
                <a:latin typeface="DM Sans"/>
              </a:rPr>
              <a:t>sary to develop a distinct one for remote staff?</a:t>
            </a:r>
          </a:p>
          <a:p>
            <a:pPr algn="ctr">
              <a:lnSpc>
                <a:spcPts val="4114"/>
              </a:lnSpc>
            </a:pPr>
          </a:p>
        </p:txBody>
      </p:sp>
      <p:sp>
        <p:nvSpPr>
          <p:cNvPr name="Freeform 3" id="3"/>
          <p:cNvSpPr/>
          <p:nvPr/>
        </p:nvSpPr>
        <p:spPr>
          <a:xfrm flipH="false" flipV="false" rot="0">
            <a:off x="0" y="7682151"/>
            <a:ext cx="3978874" cy="2272932"/>
          </a:xfrm>
          <a:custGeom>
            <a:avLst/>
            <a:gdLst/>
            <a:ahLst/>
            <a:cxnLst/>
            <a:rect r="r" b="b" t="t" l="l"/>
            <a:pathLst>
              <a:path h="2272932" w="3978874">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717726" y="6080821"/>
            <a:ext cx="5214608" cy="4114800"/>
          </a:xfrm>
          <a:custGeom>
            <a:avLst/>
            <a:gdLst/>
            <a:ahLst/>
            <a:cxnLst/>
            <a:rect r="r" b="b" t="t" l="l"/>
            <a:pathLst>
              <a:path h="4114800" w="5214608">
                <a:moveTo>
                  <a:pt x="0" y="0"/>
                </a:moveTo>
                <a:lnTo>
                  <a:pt x="5214608" y="0"/>
                </a:lnTo>
                <a:lnTo>
                  <a:pt x="5214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28700" y="423379"/>
            <a:ext cx="15614180" cy="1622044"/>
          </a:xfrm>
          <a:prstGeom prst="rect">
            <a:avLst/>
          </a:prstGeom>
        </p:spPr>
        <p:txBody>
          <a:bodyPr anchor="t" rtlCol="false" tIns="0" lIns="0" bIns="0" rIns="0">
            <a:spAutoFit/>
          </a:bodyPr>
          <a:lstStyle/>
          <a:p>
            <a:pPr algn="ctr">
              <a:lnSpc>
                <a:spcPts val="6413"/>
              </a:lnSpc>
            </a:pPr>
            <a:r>
              <a:rPr lang="en-US" sz="5300">
                <a:solidFill>
                  <a:srgbClr val="727171"/>
                </a:solidFill>
                <a:latin typeface="DM Sans Bold"/>
              </a:rPr>
              <a:t>New trends (challenges) in organizational culture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DAGB5z3n0mU</dc:identifier>
  <dcterms:modified xsi:type="dcterms:W3CDTF">2011-08-01T06:04:30Z</dcterms:modified>
  <cp:revision>1</cp:revision>
  <dc:title>1 part- Social business as organizational value</dc:title>
</cp:coreProperties>
</file>