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18288000" cy="10287000"/>
  <p:notesSz cx="6858000" cy="9144000"/>
  <p:embeddedFontLst>
    <p:embeddedFont>
      <p:font typeface="DM Sans" pitchFamily="2" charset="0"/>
      <p:regular r:id="rId33"/>
      <p:bold r:id="rId34"/>
      <p:italic r:id="rId35"/>
      <p:boldItalic r:id="rId36"/>
    </p:embeddedFont>
    <p:embeddedFont>
      <p:font typeface="DM Sans Bold" pitchFamily="2" charset="0"/>
      <p:regular r:id="rId37"/>
      <p:bold r:id="rId38"/>
    </p:embeddedFont>
    <p:embeddedFont>
      <p:font typeface="DM Sans Italics" panose="020B0604020202020204" charset="0"/>
      <p:regular r:id="rId3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B9AD60-CE8C-B264-9F91-165A7683A42D}" v="2" dt="2024-05-12T04:47:57.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39" d="100"/>
          <a:sy n="39" d="100"/>
        </p:scale>
        <p:origin x="94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7.fntdata"/><Relationship Id="rId21" Type="http://schemas.openxmlformats.org/officeDocument/2006/relationships/slide" Target="slides/slide17.xml"/><Relationship Id="rId34" Type="http://schemas.openxmlformats.org/officeDocument/2006/relationships/font" Target="fonts/font2.fntdata"/><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5.fntdata"/><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font" Target="fonts/font3.fntdata"/><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1.fntdata"/><Relationship Id="rId38" Type="http://schemas.openxmlformats.org/officeDocument/2006/relationships/font" Target="fonts/font6.fntdata"/><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ta Urbanavičienė" userId="S::v.urbanaviciene_lic.lt#ext#@remconsult.onmicrosoft.de::ec614ef5-e62b-4dab-b6e1-2c779976d8e9" providerId="AD" clId="Web-{D2B9AD60-CE8C-B264-9F91-165A7683A42D}"/>
    <pc:docChg chg="modSld">
      <pc:chgData name="Vita Urbanavičienė" userId="S::v.urbanaviciene_lic.lt#ext#@remconsult.onmicrosoft.de::ec614ef5-e62b-4dab-b6e1-2c779976d8e9" providerId="AD" clId="Web-{D2B9AD60-CE8C-B264-9F91-165A7683A42D}" dt="2024-05-12T04:47:57.180" v="1" actId="1076"/>
      <pc:docMkLst>
        <pc:docMk/>
      </pc:docMkLst>
      <pc:sldChg chg="modSp">
        <pc:chgData name="Vita Urbanavičienė" userId="S::v.urbanaviciene_lic.lt#ext#@remconsult.onmicrosoft.de::ec614ef5-e62b-4dab-b6e1-2c779976d8e9" providerId="AD" clId="Web-{D2B9AD60-CE8C-B264-9F91-165A7683A42D}" dt="2024-05-12T04:47:57.180" v="1" actId="1076"/>
        <pc:sldMkLst>
          <pc:docMk/>
          <pc:sldMk cId="0" sldId="258"/>
        </pc:sldMkLst>
        <pc:grpChg chg="mod">
          <ac:chgData name="Vita Urbanavičienė" userId="S::v.urbanaviciene_lic.lt#ext#@remconsult.onmicrosoft.de::ec614ef5-e62b-4dab-b6e1-2c779976d8e9" providerId="AD" clId="Web-{D2B9AD60-CE8C-B264-9F91-165A7683A42D}" dt="2024-05-12T04:47:57.180" v="1" actId="1076"/>
          <ac:grpSpMkLst>
            <pc:docMk/>
            <pc:sldMk cId="0" sldId="258"/>
            <ac:grpSpMk id="2" creationId="{00000000-0000-0000-0000-000000000000}"/>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image" Target="../media/image23.svg"/><Relationship Id="rId7" Type="http://schemas.openxmlformats.org/officeDocument/2006/relationships/image" Target="../media/image27.svg"/><Relationship Id="rId12"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sv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sv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40.svg"/><Relationship Id="rId13" Type="http://schemas.openxmlformats.org/officeDocument/2006/relationships/image" Target="../media/image1.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sv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38.sv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svg"/><Relationship Id="rId4" Type="http://schemas.openxmlformats.org/officeDocument/2006/relationships/image" Target="../media/image36.svg"/><Relationship Id="rId9" Type="http://schemas.openxmlformats.org/officeDocument/2006/relationships/image" Target="../media/image41.png"/><Relationship Id="rId1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48.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7.jpe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sv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image" Target="../media/image51.jpeg"/><Relationship Id="rId3" Type="http://schemas.openxmlformats.org/officeDocument/2006/relationships/image" Target="../media/image2.svg"/><Relationship Id="rId7" Type="http://schemas.openxmlformats.org/officeDocument/2006/relationships/image" Target="../media/image50.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9.jpeg"/><Relationship Id="rId5" Type="http://schemas.openxmlformats.org/officeDocument/2006/relationships/image" Target="../media/image5.sv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53.jpeg"/><Relationship Id="rId4" Type="http://schemas.openxmlformats.org/officeDocument/2006/relationships/image" Target="../media/image52.jpeg"/></Relationships>
</file>

<file path=ppt/slides/_rels/slide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54.png"/><Relationship Id="rId7" Type="http://schemas.openxmlformats.org/officeDocument/2006/relationships/image" Target="../media/image22.pn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2.sv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0.svg"/><Relationship Id="rId4" Type="http://schemas.openxmlformats.org/officeDocument/2006/relationships/image" Target="../media/image59.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svg"/><Relationship Id="rId11" Type="http://schemas.openxmlformats.org/officeDocument/2006/relationships/image" Target="../media/image1.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1.sv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896731"/>
            <a:ext cx="15736615" cy="7485187"/>
            <a:chOff x="0" y="0"/>
            <a:chExt cx="4144623" cy="1971407"/>
          </a:xfrm>
        </p:grpSpPr>
        <p:sp>
          <p:nvSpPr>
            <p:cNvPr id="3" name="Freeform 3"/>
            <p:cNvSpPr/>
            <p:nvPr/>
          </p:nvSpPr>
          <p:spPr>
            <a:xfrm>
              <a:off x="0" y="0"/>
              <a:ext cx="4144623" cy="1971407"/>
            </a:xfrm>
            <a:custGeom>
              <a:avLst/>
              <a:gdLst/>
              <a:ahLst/>
              <a:cxnLst/>
              <a:rect l="l" t="t" r="r" b="b"/>
              <a:pathLst>
                <a:path w="4144623" h="1971407">
                  <a:moveTo>
                    <a:pt x="23614" y="0"/>
                  </a:moveTo>
                  <a:lnTo>
                    <a:pt x="4121009" y="0"/>
                  </a:lnTo>
                  <a:cubicBezTo>
                    <a:pt x="4134050" y="0"/>
                    <a:pt x="4144623" y="10573"/>
                    <a:pt x="4144623" y="23614"/>
                  </a:cubicBezTo>
                  <a:lnTo>
                    <a:pt x="4144623" y="1947793"/>
                  </a:lnTo>
                  <a:cubicBezTo>
                    <a:pt x="4144623" y="1960835"/>
                    <a:pt x="4134050" y="1971407"/>
                    <a:pt x="4121009" y="1971407"/>
                  </a:cubicBezTo>
                  <a:lnTo>
                    <a:pt x="23614" y="1971407"/>
                  </a:lnTo>
                  <a:cubicBezTo>
                    <a:pt x="10573" y="1971407"/>
                    <a:pt x="0" y="1960835"/>
                    <a:pt x="0" y="1947793"/>
                  </a:cubicBezTo>
                  <a:lnTo>
                    <a:pt x="0" y="23614"/>
                  </a:lnTo>
                  <a:cubicBezTo>
                    <a:pt x="0" y="10573"/>
                    <a:pt x="10573" y="0"/>
                    <a:pt x="23614" y="0"/>
                  </a:cubicBezTo>
                  <a:close/>
                </a:path>
              </a:pathLst>
            </a:custGeom>
            <a:solidFill>
              <a:srgbClr val="8CA9AD"/>
            </a:solidFill>
          </p:spPr>
          <p:txBody>
            <a:bodyPr/>
            <a:lstStyle/>
            <a:p>
              <a:endParaRPr lang="lv-LV"/>
            </a:p>
          </p:txBody>
        </p:sp>
        <p:sp>
          <p:nvSpPr>
            <p:cNvPr id="4" name="TextBox 4"/>
            <p:cNvSpPr txBox="1"/>
            <p:nvPr/>
          </p:nvSpPr>
          <p:spPr>
            <a:xfrm>
              <a:off x="0" y="-38100"/>
              <a:ext cx="4144623" cy="200950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0"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6" name="Freeform 6"/>
          <p:cNvSpPr/>
          <p:nvPr/>
        </p:nvSpPr>
        <p:spPr>
          <a:xfrm>
            <a:off x="14703735" y="0"/>
            <a:ext cx="3679306" cy="1753284"/>
          </a:xfrm>
          <a:custGeom>
            <a:avLst/>
            <a:gdLst/>
            <a:ahLst/>
            <a:cxnLst/>
            <a:rect l="l" t="t" r="r" b="b"/>
            <a:pathLst>
              <a:path w="3679306" h="1753284">
                <a:moveTo>
                  <a:pt x="0" y="0"/>
                </a:moveTo>
                <a:lnTo>
                  <a:pt x="3679306" y="0"/>
                </a:lnTo>
                <a:lnTo>
                  <a:pt x="3679306" y="1753284"/>
                </a:lnTo>
                <a:lnTo>
                  <a:pt x="0" y="1753284"/>
                </a:lnTo>
                <a:lnTo>
                  <a:pt x="0" y="0"/>
                </a:lnTo>
                <a:close/>
              </a:path>
            </a:pathLst>
          </a:custGeom>
          <a:blipFill>
            <a:blip r:embed="rId4"/>
            <a:stretch>
              <a:fillRect/>
            </a:stretch>
          </a:blipFill>
        </p:spPr>
        <p:txBody>
          <a:bodyPr/>
          <a:lstStyle/>
          <a:p>
            <a:endParaRPr lang="lv-LV"/>
          </a:p>
        </p:txBody>
      </p:sp>
      <p:sp>
        <p:nvSpPr>
          <p:cNvPr id="7" name="TextBox 7"/>
          <p:cNvSpPr txBox="1"/>
          <p:nvPr/>
        </p:nvSpPr>
        <p:spPr>
          <a:xfrm>
            <a:off x="2808171" y="4379561"/>
            <a:ext cx="13213674" cy="2211739"/>
          </a:xfrm>
          <a:prstGeom prst="rect">
            <a:avLst/>
          </a:prstGeom>
        </p:spPr>
        <p:txBody>
          <a:bodyPr lIns="0" tIns="0" rIns="0" bIns="0" rtlCol="0" anchor="t">
            <a:spAutoFit/>
          </a:bodyPr>
          <a:lstStyle/>
          <a:p>
            <a:pPr algn="r">
              <a:lnSpc>
                <a:spcPts val="5701"/>
              </a:lnSpc>
            </a:pPr>
            <a:r>
              <a:rPr lang="en-US" sz="5701" dirty="0">
                <a:solidFill>
                  <a:srgbClr val="FFFFFF"/>
                </a:solidFill>
                <a:latin typeface="DM Sans Bold"/>
              </a:rPr>
              <a:t>HOW DOES MATURITY AFFECT</a:t>
            </a:r>
          </a:p>
          <a:p>
            <a:pPr algn="r">
              <a:lnSpc>
                <a:spcPts val="5701"/>
              </a:lnSpc>
            </a:pPr>
            <a:r>
              <a:rPr lang="en-US" sz="5701" dirty="0">
                <a:solidFill>
                  <a:srgbClr val="FFFFFF"/>
                </a:solidFill>
                <a:latin typeface="DM Sans Bold"/>
              </a:rPr>
              <a:t>FINANCING NEEDS</a:t>
            </a:r>
          </a:p>
          <a:p>
            <a:pPr algn="r">
              <a:lnSpc>
                <a:spcPts val="5701"/>
              </a:lnSpc>
            </a:pPr>
            <a:endParaRPr lang="en-US" sz="5701" dirty="0">
              <a:solidFill>
                <a:srgbClr val="FFFFFF"/>
              </a:solidFill>
              <a:latin typeface="DM Sans Bold"/>
            </a:endParaRPr>
          </a:p>
        </p:txBody>
      </p:sp>
      <p:sp>
        <p:nvSpPr>
          <p:cNvPr id="8" name="TextBox 8"/>
          <p:cNvSpPr txBox="1"/>
          <p:nvPr/>
        </p:nvSpPr>
        <p:spPr>
          <a:xfrm>
            <a:off x="4981399" y="7191917"/>
            <a:ext cx="5722116" cy="523224"/>
          </a:xfrm>
          <a:prstGeom prst="rect">
            <a:avLst/>
          </a:prstGeom>
        </p:spPr>
        <p:txBody>
          <a:bodyPr lIns="0" tIns="0" rIns="0" bIns="0" rtlCol="0" anchor="t">
            <a:spAutoFit/>
          </a:bodyPr>
          <a:lstStyle/>
          <a:p>
            <a:pPr algn="r">
              <a:lnSpc>
                <a:spcPts val="4070"/>
              </a:lnSpc>
            </a:pPr>
            <a:r>
              <a:rPr lang="en-US" sz="3700">
                <a:solidFill>
                  <a:srgbClr val="FFFFFF"/>
                </a:solidFill>
                <a:latin typeface="DM Sans Italics"/>
              </a:rPr>
              <a:t>Train the trainers</a:t>
            </a:r>
          </a:p>
        </p:txBody>
      </p:sp>
      <p:sp>
        <p:nvSpPr>
          <p:cNvPr id="9" name="Freeform 9"/>
          <p:cNvSpPr/>
          <p:nvPr/>
        </p:nvSpPr>
        <p:spPr>
          <a:xfrm rot="-10800000">
            <a:off x="14185022" y="7153817"/>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519692"/>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F2F4F5"/>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13991626" y="396968"/>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6" name="Freeform 6"/>
          <p:cNvSpPr/>
          <p:nvPr/>
        </p:nvSpPr>
        <p:spPr>
          <a:xfrm>
            <a:off x="-288823" y="8769199"/>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7" name="TextBox 7"/>
          <p:cNvSpPr txBox="1"/>
          <p:nvPr/>
        </p:nvSpPr>
        <p:spPr>
          <a:xfrm>
            <a:off x="2588666" y="3955978"/>
            <a:ext cx="13010123" cy="2959283"/>
          </a:xfrm>
          <a:prstGeom prst="rect">
            <a:avLst/>
          </a:prstGeom>
        </p:spPr>
        <p:txBody>
          <a:bodyPr lIns="0" tIns="0" rIns="0" bIns="0" rtlCol="0" anchor="t">
            <a:spAutoFit/>
          </a:bodyPr>
          <a:lstStyle/>
          <a:p>
            <a:pPr>
              <a:lnSpc>
                <a:spcPts val="4690"/>
              </a:lnSpc>
            </a:pPr>
            <a:r>
              <a:rPr lang="en-US" sz="4264">
                <a:solidFill>
                  <a:srgbClr val="727171"/>
                </a:solidFill>
                <a:latin typeface="DM Sans"/>
              </a:rPr>
              <a:t>The stage of maturity of a social enterprise can significantly influence its financial needs. As a social enterprise evolves and grows, its financial requirements typically change in response to various factors. </a:t>
            </a:r>
          </a:p>
        </p:txBody>
      </p:sp>
      <p:sp>
        <p:nvSpPr>
          <p:cNvPr id="8" name="TextBox 8"/>
          <p:cNvSpPr txBox="1"/>
          <p:nvPr/>
        </p:nvSpPr>
        <p:spPr>
          <a:xfrm>
            <a:off x="4718477" y="2042491"/>
            <a:ext cx="8851045" cy="1090875"/>
          </a:xfrm>
          <a:prstGeom prst="rect">
            <a:avLst/>
          </a:prstGeom>
        </p:spPr>
        <p:txBody>
          <a:bodyPr lIns="0" tIns="0" rIns="0" bIns="0" rtlCol="0" anchor="t">
            <a:spAutoFit/>
          </a:bodyPr>
          <a:lstStyle/>
          <a:p>
            <a:pPr marL="0" lvl="0" indent="0" algn="l">
              <a:lnSpc>
                <a:spcPts val="8896"/>
              </a:lnSpc>
              <a:spcBef>
                <a:spcPct val="0"/>
              </a:spcBef>
            </a:pPr>
            <a:r>
              <a:rPr lang="en-US" sz="6446" spc="631">
                <a:solidFill>
                  <a:srgbClr val="8CA9AD"/>
                </a:solidFill>
                <a:latin typeface="DM Sans"/>
              </a:rPr>
              <a:t>Stage of maturity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FBFB"/>
        </a:solidFill>
        <a:effectLst/>
      </p:bgPr>
    </p:bg>
    <p:spTree>
      <p:nvGrpSpPr>
        <p:cNvPr id="1" name=""/>
        <p:cNvGrpSpPr/>
        <p:nvPr/>
      </p:nvGrpSpPr>
      <p:grpSpPr>
        <a:xfrm>
          <a:off x="0" y="0"/>
          <a:ext cx="0" cy="0"/>
          <a:chOff x="0" y="0"/>
          <a:chExt cx="0" cy="0"/>
        </a:xfrm>
      </p:grpSpPr>
      <p:sp>
        <p:nvSpPr>
          <p:cNvPr id="2" name="Freeform 2"/>
          <p:cNvSpPr/>
          <p:nvPr/>
        </p:nvSpPr>
        <p:spPr>
          <a:xfrm>
            <a:off x="14592495" y="7573922"/>
            <a:ext cx="4687320" cy="4687320"/>
          </a:xfrm>
          <a:custGeom>
            <a:avLst/>
            <a:gdLst/>
            <a:ahLst/>
            <a:cxnLst/>
            <a:rect l="l" t="t" r="r" b="b"/>
            <a:pathLst>
              <a:path w="4687320" h="4687320">
                <a:moveTo>
                  <a:pt x="0" y="0"/>
                </a:moveTo>
                <a:lnTo>
                  <a:pt x="4687320" y="0"/>
                </a:lnTo>
                <a:lnTo>
                  <a:pt x="4687320" y="4687319"/>
                </a:lnTo>
                <a:lnTo>
                  <a:pt x="0" y="468731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grpSp>
        <p:nvGrpSpPr>
          <p:cNvPr id="3" name="Group 3"/>
          <p:cNvGrpSpPr/>
          <p:nvPr/>
        </p:nvGrpSpPr>
        <p:grpSpPr>
          <a:xfrm>
            <a:off x="16887962" y="5985119"/>
            <a:ext cx="2085109" cy="2085109"/>
            <a:chOff x="0" y="0"/>
            <a:chExt cx="812800" cy="812800"/>
          </a:xfrm>
        </p:grpSpPr>
        <p:sp>
          <p:nvSpPr>
            <p:cNvPr id="4" name="Freeform 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CA9AD"/>
            </a:solidFill>
            <a:ln cap="sq">
              <a:noFill/>
              <a:prstDash val="solid"/>
              <a:miter/>
            </a:ln>
          </p:spPr>
          <p:txBody>
            <a:bodyPr/>
            <a:lstStyle/>
            <a:p>
              <a:endParaRPr lang="lv-LV"/>
            </a:p>
          </p:txBody>
        </p:sp>
        <p:sp>
          <p:nvSpPr>
            <p:cNvPr id="5" name="TextBox 5"/>
            <p:cNvSpPr txBox="1"/>
            <p:nvPr/>
          </p:nvSpPr>
          <p:spPr>
            <a:xfrm>
              <a:off x="76200" y="57150"/>
              <a:ext cx="660400" cy="679450"/>
            </a:xfrm>
            <a:prstGeom prst="rect">
              <a:avLst/>
            </a:prstGeom>
          </p:spPr>
          <p:txBody>
            <a:bodyPr lIns="50800" tIns="50800" rIns="50800" bIns="50800" rtlCol="0" anchor="ctr"/>
            <a:lstStyle/>
            <a:p>
              <a:pPr marL="0" lvl="0" indent="0" algn="ctr">
                <a:lnSpc>
                  <a:spcPts val="2859"/>
                </a:lnSpc>
                <a:spcBef>
                  <a:spcPct val="0"/>
                </a:spcBef>
              </a:pPr>
              <a:endParaRPr/>
            </a:p>
          </p:txBody>
        </p:sp>
      </p:grpSp>
      <p:sp>
        <p:nvSpPr>
          <p:cNvPr id="6" name="Freeform 6"/>
          <p:cNvSpPr/>
          <p:nvPr/>
        </p:nvSpPr>
        <p:spPr>
          <a:xfrm>
            <a:off x="-1560220" y="1728186"/>
            <a:ext cx="4687320" cy="4687320"/>
          </a:xfrm>
          <a:custGeom>
            <a:avLst/>
            <a:gdLst/>
            <a:ahLst/>
            <a:cxnLst/>
            <a:rect l="l" t="t" r="r" b="b"/>
            <a:pathLst>
              <a:path w="4687320" h="4687320">
                <a:moveTo>
                  <a:pt x="0" y="0"/>
                </a:moveTo>
                <a:lnTo>
                  <a:pt x="4687320" y="0"/>
                </a:lnTo>
                <a:lnTo>
                  <a:pt x="4687320" y="4687319"/>
                </a:lnTo>
                <a:lnTo>
                  <a:pt x="0" y="468731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grpSp>
        <p:nvGrpSpPr>
          <p:cNvPr id="7" name="Group 7"/>
          <p:cNvGrpSpPr/>
          <p:nvPr/>
        </p:nvGrpSpPr>
        <p:grpSpPr>
          <a:xfrm>
            <a:off x="-2262642" y="-3904566"/>
            <a:ext cx="8637895" cy="8637895"/>
            <a:chOff x="0" y="0"/>
            <a:chExt cx="812800" cy="812800"/>
          </a:xfrm>
        </p:grpSpPr>
        <p:sp>
          <p:nvSpPr>
            <p:cNvPr id="8" name="Freeform 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CA9AD"/>
            </a:solidFill>
            <a:ln cap="sq">
              <a:noFill/>
              <a:prstDash val="solid"/>
              <a:miter/>
            </a:ln>
          </p:spPr>
          <p:txBody>
            <a:bodyPr/>
            <a:lstStyle/>
            <a:p>
              <a:endParaRPr lang="lv-LV"/>
            </a:p>
          </p:txBody>
        </p:sp>
        <p:sp>
          <p:nvSpPr>
            <p:cNvPr id="9" name="TextBox 9"/>
            <p:cNvSpPr txBox="1"/>
            <p:nvPr/>
          </p:nvSpPr>
          <p:spPr>
            <a:xfrm>
              <a:off x="76200" y="57150"/>
              <a:ext cx="660400" cy="679450"/>
            </a:xfrm>
            <a:prstGeom prst="rect">
              <a:avLst/>
            </a:prstGeom>
          </p:spPr>
          <p:txBody>
            <a:bodyPr lIns="50800" tIns="50800" rIns="50800" bIns="50800" rtlCol="0" anchor="ctr"/>
            <a:lstStyle/>
            <a:p>
              <a:pPr marL="0" lvl="0" indent="0" algn="ctr">
                <a:lnSpc>
                  <a:spcPts val="2859"/>
                </a:lnSpc>
                <a:spcBef>
                  <a:spcPct val="0"/>
                </a:spcBef>
              </a:pPr>
              <a:endParaRPr/>
            </a:p>
          </p:txBody>
        </p:sp>
      </p:grpSp>
      <p:grpSp>
        <p:nvGrpSpPr>
          <p:cNvPr id="10" name="Group 10"/>
          <p:cNvGrpSpPr/>
          <p:nvPr/>
        </p:nvGrpSpPr>
        <p:grpSpPr>
          <a:xfrm>
            <a:off x="7461103" y="1342561"/>
            <a:ext cx="1164616" cy="1910409"/>
            <a:chOff x="0" y="0"/>
            <a:chExt cx="1451520" cy="2381040"/>
          </a:xfrm>
        </p:grpSpPr>
        <p:sp>
          <p:nvSpPr>
            <p:cNvPr id="11" name="Freeform 11"/>
            <p:cNvSpPr/>
            <p:nvPr/>
          </p:nvSpPr>
          <p:spPr>
            <a:xfrm>
              <a:off x="0" y="-19812"/>
              <a:ext cx="1474216" cy="2444877"/>
            </a:xfrm>
            <a:custGeom>
              <a:avLst/>
              <a:gdLst/>
              <a:ahLst/>
              <a:cxnLst/>
              <a:rect l="l" t="t" r="r" b="b"/>
              <a:pathLst>
                <a:path w="1474216" h="2444877">
                  <a:moveTo>
                    <a:pt x="1394587" y="1366393"/>
                  </a:moveTo>
                  <a:lnTo>
                    <a:pt x="395351" y="2365883"/>
                  </a:lnTo>
                  <a:cubicBezTo>
                    <a:pt x="315849" y="2444877"/>
                    <a:pt x="186944" y="2444877"/>
                    <a:pt x="107315" y="2365883"/>
                  </a:cubicBezTo>
                  <a:lnTo>
                    <a:pt x="0" y="2258441"/>
                  </a:lnTo>
                  <a:lnTo>
                    <a:pt x="891286" y="1366393"/>
                  </a:lnTo>
                  <a:cubicBezTo>
                    <a:pt x="970788" y="1286891"/>
                    <a:pt x="970788" y="1157859"/>
                    <a:pt x="891286" y="1078357"/>
                  </a:cubicBezTo>
                  <a:lnTo>
                    <a:pt x="0" y="186944"/>
                  </a:lnTo>
                  <a:lnTo>
                    <a:pt x="107442" y="79502"/>
                  </a:lnTo>
                  <a:cubicBezTo>
                    <a:pt x="186944" y="0"/>
                    <a:pt x="315849" y="0"/>
                    <a:pt x="395478" y="79502"/>
                  </a:cubicBezTo>
                  <a:lnTo>
                    <a:pt x="1394714" y="1078357"/>
                  </a:lnTo>
                  <a:cubicBezTo>
                    <a:pt x="1474216" y="1157859"/>
                    <a:pt x="1474216" y="1286891"/>
                    <a:pt x="1394714" y="1366393"/>
                  </a:cubicBezTo>
                  <a:close/>
                </a:path>
              </a:pathLst>
            </a:custGeom>
            <a:solidFill>
              <a:srgbClr val="8CA9AD"/>
            </a:solidFill>
          </p:spPr>
          <p:txBody>
            <a:bodyPr/>
            <a:lstStyle/>
            <a:p>
              <a:endParaRPr lang="lv-LV"/>
            </a:p>
          </p:txBody>
        </p:sp>
      </p:grpSp>
      <p:grpSp>
        <p:nvGrpSpPr>
          <p:cNvPr id="12" name="Group 12"/>
          <p:cNvGrpSpPr/>
          <p:nvPr/>
        </p:nvGrpSpPr>
        <p:grpSpPr>
          <a:xfrm>
            <a:off x="7601480" y="1995347"/>
            <a:ext cx="325815" cy="605415"/>
            <a:chOff x="0" y="0"/>
            <a:chExt cx="406080" cy="754560"/>
          </a:xfrm>
        </p:grpSpPr>
        <p:sp>
          <p:nvSpPr>
            <p:cNvPr id="13" name="Freeform 13"/>
            <p:cNvSpPr/>
            <p:nvPr/>
          </p:nvSpPr>
          <p:spPr>
            <a:xfrm>
              <a:off x="0" y="-32385"/>
              <a:ext cx="446659" cy="842137"/>
            </a:xfrm>
            <a:custGeom>
              <a:avLst/>
              <a:gdLst/>
              <a:ahLst/>
              <a:cxnLst/>
              <a:rect l="l" t="t" r="r" b="b"/>
              <a:pathLst>
                <a:path w="446659" h="842137">
                  <a:moveTo>
                    <a:pt x="350393" y="246126"/>
                  </a:moveTo>
                  <a:lnTo>
                    <a:pt x="165354" y="60960"/>
                  </a:lnTo>
                  <a:cubicBezTo>
                    <a:pt x="104394" y="0"/>
                    <a:pt x="0" y="42926"/>
                    <a:pt x="0" y="129413"/>
                  </a:cubicBezTo>
                  <a:lnTo>
                    <a:pt x="0" y="712724"/>
                  </a:lnTo>
                  <a:cubicBezTo>
                    <a:pt x="0" y="799211"/>
                    <a:pt x="104394" y="842137"/>
                    <a:pt x="165354" y="781177"/>
                  </a:cubicBezTo>
                  <a:lnTo>
                    <a:pt x="350393" y="596138"/>
                  </a:lnTo>
                  <a:cubicBezTo>
                    <a:pt x="446659" y="499237"/>
                    <a:pt x="446659" y="342519"/>
                    <a:pt x="350393" y="246126"/>
                  </a:cubicBezTo>
                  <a:close/>
                </a:path>
              </a:pathLst>
            </a:custGeom>
            <a:solidFill>
              <a:srgbClr val="8CA9AD"/>
            </a:solidFill>
          </p:spPr>
          <p:txBody>
            <a:bodyPr/>
            <a:lstStyle/>
            <a:p>
              <a:endParaRPr lang="lv-LV"/>
            </a:p>
          </p:txBody>
        </p:sp>
      </p:grpSp>
      <p:grpSp>
        <p:nvGrpSpPr>
          <p:cNvPr id="14" name="Group 14"/>
          <p:cNvGrpSpPr/>
          <p:nvPr/>
        </p:nvGrpSpPr>
        <p:grpSpPr>
          <a:xfrm>
            <a:off x="7907654" y="1519911"/>
            <a:ext cx="5916664" cy="1537801"/>
            <a:chOff x="0" y="0"/>
            <a:chExt cx="7374240" cy="1916640"/>
          </a:xfrm>
        </p:grpSpPr>
        <p:sp>
          <p:nvSpPr>
            <p:cNvPr id="15" name="Freeform 15"/>
            <p:cNvSpPr/>
            <p:nvPr/>
          </p:nvSpPr>
          <p:spPr>
            <a:xfrm>
              <a:off x="0" y="0"/>
              <a:ext cx="7431151" cy="1963166"/>
            </a:xfrm>
            <a:custGeom>
              <a:avLst/>
              <a:gdLst/>
              <a:ahLst/>
              <a:cxnLst/>
              <a:rect l="l" t="t" r="r" b="b"/>
              <a:pathLst>
                <a:path w="7431151" h="1963166">
                  <a:moveTo>
                    <a:pt x="6464935" y="0"/>
                  </a:moveTo>
                  <a:lnTo>
                    <a:pt x="0" y="0"/>
                  </a:lnTo>
                  <a:lnTo>
                    <a:pt x="837819" y="837565"/>
                  </a:lnTo>
                  <a:cubicBezTo>
                    <a:pt x="877316" y="877062"/>
                    <a:pt x="897636" y="929386"/>
                    <a:pt x="897636" y="981583"/>
                  </a:cubicBezTo>
                  <a:cubicBezTo>
                    <a:pt x="897636" y="1033780"/>
                    <a:pt x="877951" y="1085596"/>
                    <a:pt x="837819" y="1125601"/>
                  </a:cubicBezTo>
                  <a:lnTo>
                    <a:pt x="635" y="1963166"/>
                  </a:lnTo>
                  <a:lnTo>
                    <a:pt x="6464427" y="1963166"/>
                  </a:lnTo>
                  <a:lnTo>
                    <a:pt x="7431151" y="981583"/>
                  </a:lnTo>
                  <a:lnTo>
                    <a:pt x="6464935" y="0"/>
                  </a:lnTo>
                  <a:close/>
                </a:path>
              </a:pathLst>
            </a:custGeom>
            <a:solidFill>
              <a:srgbClr val="8CA9AD"/>
            </a:solidFill>
          </p:spPr>
          <p:txBody>
            <a:bodyPr/>
            <a:lstStyle/>
            <a:p>
              <a:endParaRPr lang="lv-LV"/>
            </a:p>
          </p:txBody>
        </p:sp>
      </p:grpSp>
      <p:grpSp>
        <p:nvGrpSpPr>
          <p:cNvPr id="16" name="Group 16"/>
          <p:cNvGrpSpPr/>
          <p:nvPr/>
        </p:nvGrpSpPr>
        <p:grpSpPr>
          <a:xfrm>
            <a:off x="10914512" y="3230440"/>
            <a:ext cx="1165193" cy="1910409"/>
            <a:chOff x="0" y="0"/>
            <a:chExt cx="1452240" cy="2381040"/>
          </a:xfrm>
        </p:grpSpPr>
        <p:sp>
          <p:nvSpPr>
            <p:cNvPr id="17" name="Freeform 17"/>
            <p:cNvSpPr/>
            <p:nvPr/>
          </p:nvSpPr>
          <p:spPr>
            <a:xfrm>
              <a:off x="-19685" y="-19812"/>
              <a:ext cx="1474216" cy="2444877"/>
            </a:xfrm>
            <a:custGeom>
              <a:avLst/>
              <a:gdLst/>
              <a:ahLst/>
              <a:cxnLst/>
              <a:rect l="l" t="t" r="r" b="b"/>
              <a:pathLst>
                <a:path w="1474216" h="2444877">
                  <a:moveTo>
                    <a:pt x="78994" y="1078484"/>
                  </a:moveTo>
                  <a:lnTo>
                    <a:pt x="1078611" y="78994"/>
                  </a:lnTo>
                  <a:cubicBezTo>
                    <a:pt x="1158240" y="0"/>
                    <a:pt x="1287145" y="0"/>
                    <a:pt x="1366774" y="78994"/>
                  </a:cubicBezTo>
                  <a:lnTo>
                    <a:pt x="1474216" y="186436"/>
                  </a:lnTo>
                  <a:lnTo>
                    <a:pt x="582549" y="1078484"/>
                  </a:lnTo>
                  <a:cubicBezTo>
                    <a:pt x="502920" y="1157986"/>
                    <a:pt x="502920" y="1287018"/>
                    <a:pt x="582549" y="1366520"/>
                  </a:cubicBezTo>
                  <a:lnTo>
                    <a:pt x="1474216" y="2257933"/>
                  </a:lnTo>
                  <a:lnTo>
                    <a:pt x="1366774" y="2365375"/>
                  </a:lnTo>
                  <a:cubicBezTo>
                    <a:pt x="1287145" y="2444877"/>
                    <a:pt x="1158240" y="2444877"/>
                    <a:pt x="1078611" y="2365375"/>
                  </a:cubicBezTo>
                  <a:lnTo>
                    <a:pt x="78994" y="1366012"/>
                  </a:lnTo>
                  <a:cubicBezTo>
                    <a:pt x="0" y="1286510"/>
                    <a:pt x="0" y="1158113"/>
                    <a:pt x="78994" y="1078484"/>
                  </a:cubicBezTo>
                  <a:close/>
                </a:path>
              </a:pathLst>
            </a:custGeom>
            <a:solidFill>
              <a:srgbClr val="8CA9AD"/>
            </a:solidFill>
          </p:spPr>
          <p:txBody>
            <a:bodyPr/>
            <a:lstStyle/>
            <a:p>
              <a:endParaRPr lang="lv-LV"/>
            </a:p>
          </p:txBody>
        </p:sp>
      </p:grpSp>
      <p:grpSp>
        <p:nvGrpSpPr>
          <p:cNvPr id="18" name="Group 18"/>
          <p:cNvGrpSpPr/>
          <p:nvPr/>
        </p:nvGrpSpPr>
        <p:grpSpPr>
          <a:xfrm>
            <a:off x="11601958" y="3883226"/>
            <a:ext cx="325815" cy="605415"/>
            <a:chOff x="0" y="0"/>
            <a:chExt cx="406080" cy="754560"/>
          </a:xfrm>
        </p:grpSpPr>
        <p:sp>
          <p:nvSpPr>
            <p:cNvPr id="19" name="Freeform 19"/>
            <p:cNvSpPr/>
            <p:nvPr/>
          </p:nvSpPr>
          <p:spPr>
            <a:xfrm>
              <a:off x="-24257" y="-32385"/>
              <a:ext cx="447294" cy="842264"/>
            </a:xfrm>
            <a:custGeom>
              <a:avLst/>
              <a:gdLst/>
              <a:ahLst/>
              <a:cxnLst/>
              <a:rect l="l" t="t" r="r" b="b"/>
              <a:pathLst>
                <a:path w="447294" h="842264">
                  <a:moveTo>
                    <a:pt x="96901" y="596138"/>
                  </a:moveTo>
                  <a:lnTo>
                    <a:pt x="281940" y="781304"/>
                  </a:lnTo>
                  <a:cubicBezTo>
                    <a:pt x="342900" y="842264"/>
                    <a:pt x="447294" y="799338"/>
                    <a:pt x="447294" y="712851"/>
                  </a:cubicBezTo>
                  <a:lnTo>
                    <a:pt x="447294" y="129413"/>
                  </a:lnTo>
                  <a:cubicBezTo>
                    <a:pt x="447294" y="42926"/>
                    <a:pt x="342900" y="0"/>
                    <a:pt x="281940" y="60960"/>
                  </a:cubicBezTo>
                  <a:lnTo>
                    <a:pt x="96901" y="246126"/>
                  </a:lnTo>
                  <a:cubicBezTo>
                    <a:pt x="0" y="343027"/>
                    <a:pt x="0" y="499237"/>
                    <a:pt x="96901" y="596138"/>
                  </a:cubicBezTo>
                  <a:close/>
                </a:path>
              </a:pathLst>
            </a:custGeom>
            <a:solidFill>
              <a:srgbClr val="8CA9AD"/>
            </a:solidFill>
          </p:spPr>
          <p:txBody>
            <a:bodyPr/>
            <a:lstStyle/>
            <a:p>
              <a:endParaRPr lang="lv-LV"/>
            </a:p>
          </p:txBody>
        </p:sp>
      </p:grpSp>
      <p:grpSp>
        <p:nvGrpSpPr>
          <p:cNvPr id="20" name="Group 20"/>
          <p:cNvGrpSpPr/>
          <p:nvPr/>
        </p:nvGrpSpPr>
        <p:grpSpPr>
          <a:xfrm>
            <a:off x="5670275" y="3407790"/>
            <a:ext cx="5918974" cy="1537801"/>
            <a:chOff x="0" y="0"/>
            <a:chExt cx="7377120" cy="1916640"/>
          </a:xfrm>
        </p:grpSpPr>
        <p:sp>
          <p:nvSpPr>
            <p:cNvPr id="21" name="Freeform 21"/>
            <p:cNvSpPr/>
            <p:nvPr/>
          </p:nvSpPr>
          <p:spPr>
            <a:xfrm>
              <a:off x="0" y="0"/>
              <a:ext cx="7434580" cy="1963166"/>
            </a:xfrm>
            <a:custGeom>
              <a:avLst/>
              <a:gdLst/>
              <a:ahLst/>
              <a:cxnLst/>
              <a:rect l="l" t="t" r="r" b="b"/>
              <a:pathLst>
                <a:path w="7434580" h="1963166">
                  <a:moveTo>
                    <a:pt x="967105" y="1963166"/>
                  </a:moveTo>
                  <a:lnTo>
                    <a:pt x="7434580" y="1963166"/>
                  </a:lnTo>
                  <a:lnTo>
                    <a:pt x="6596380" y="1125601"/>
                  </a:lnTo>
                  <a:cubicBezTo>
                    <a:pt x="6556883" y="1086104"/>
                    <a:pt x="6536563" y="1033780"/>
                    <a:pt x="6536563" y="981583"/>
                  </a:cubicBezTo>
                  <a:cubicBezTo>
                    <a:pt x="6536563" y="929386"/>
                    <a:pt x="6556375" y="877570"/>
                    <a:pt x="6596380" y="837565"/>
                  </a:cubicBezTo>
                  <a:lnTo>
                    <a:pt x="7434072" y="0"/>
                  </a:lnTo>
                  <a:lnTo>
                    <a:pt x="967105" y="0"/>
                  </a:lnTo>
                  <a:lnTo>
                    <a:pt x="0" y="980948"/>
                  </a:lnTo>
                  <a:lnTo>
                    <a:pt x="967105" y="1963039"/>
                  </a:lnTo>
                  <a:close/>
                </a:path>
              </a:pathLst>
            </a:custGeom>
            <a:solidFill>
              <a:srgbClr val="8CA9AD"/>
            </a:solidFill>
          </p:spPr>
          <p:txBody>
            <a:bodyPr/>
            <a:lstStyle/>
            <a:p>
              <a:endParaRPr lang="lv-LV"/>
            </a:p>
          </p:txBody>
        </p:sp>
      </p:grpSp>
      <p:sp>
        <p:nvSpPr>
          <p:cNvPr id="22" name="Freeform 22"/>
          <p:cNvSpPr/>
          <p:nvPr/>
        </p:nvSpPr>
        <p:spPr>
          <a:xfrm>
            <a:off x="8747792" y="1741356"/>
            <a:ext cx="847584" cy="1009028"/>
          </a:xfrm>
          <a:custGeom>
            <a:avLst/>
            <a:gdLst/>
            <a:ahLst/>
            <a:cxnLst/>
            <a:rect l="l" t="t" r="r" b="b"/>
            <a:pathLst>
              <a:path w="847584" h="1009028">
                <a:moveTo>
                  <a:pt x="0" y="0"/>
                </a:moveTo>
                <a:lnTo>
                  <a:pt x="847584" y="0"/>
                </a:lnTo>
                <a:lnTo>
                  <a:pt x="847584" y="1009028"/>
                </a:lnTo>
                <a:lnTo>
                  <a:pt x="0" y="100902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lv-LV"/>
          </a:p>
        </p:txBody>
      </p:sp>
      <p:grpSp>
        <p:nvGrpSpPr>
          <p:cNvPr id="23" name="Group 23"/>
          <p:cNvGrpSpPr/>
          <p:nvPr/>
        </p:nvGrpSpPr>
        <p:grpSpPr>
          <a:xfrm>
            <a:off x="7309182" y="5460012"/>
            <a:ext cx="1164616" cy="1910409"/>
            <a:chOff x="0" y="0"/>
            <a:chExt cx="1451520" cy="2381040"/>
          </a:xfrm>
        </p:grpSpPr>
        <p:sp>
          <p:nvSpPr>
            <p:cNvPr id="24" name="Freeform 24"/>
            <p:cNvSpPr/>
            <p:nvPr/>
          </p:nvSpPr>
          <p:spPr>
            <a:xfrm>
              <a:off x="0" y="-19812"/>
              <a:ext cx="1474216" cy="2444877"/>
            </a:xfrm>
            <a:custGeom>
              <a:avLst/>
              <a:gdLst/>
              <a:ahLst/>
              <a:cxnLst/>
              <a:rect l="l" t="t" r="r" b="b"/>
              <a:pathLst>
                <a:path w="1474216" h="2444877">
                  <a:moveTo>
                    <a:pt x="1394587" y="1366393"/>
                  </a:moveTo>
                  <a:lnTo>
                    <a:pt x="395351" y="2365883"/>
                  </a:lnTo>
                  <a:cubicBezTo>
                    <a:pt x="315849" y="2444877"/>
                    <a:pt x="186944" y="2444877"/>
                    <a:pt x="107315" y="2365883"/>
                  </a:cubicBezTo>
                  <a:lnTo>
                    <a:pt x="0" y="2258441"/>
                  </a:lnTo>
                  <a:lnTo>
                    <a:pt x="891286" y="1366393"/>
                  </a:lnTo>
                  <a:cubicBezTo>
                    <a:pt x="970788" y="1286891"/>
                    <a:pt x="970788" y="1157859"/>
                    <a:pt x="891286" y="1078357"/>
                  </a:cubicBezTo>
                  <a:lnTo>
                    <a:pt x="0" y="186944"/>
                  </a:lnTo>
                  <a:lnTo>
                    <a:pt x="107442" y="79502"/>
                  </a:lnTo>
                  <a:cubicBezTo>
                    <a:pt x="186944" y="0"/>
                    <a:pt x="315849" y="0"/>
                    <a:pt x="395478" y="79502"/>
                  </a:cubicBezTo>
                  <a:lnTo>
                    <a:pt x="1394714" y="1078357"/>
                  </a:lnTo>
                  <a:cubicBezTo>
                    <a:pt x="1474216" y="1157859"/>
                    <a:pt x="1474216" y="1286891"/>
                    <a:pt x="1394714" y="1366393"/>
                  </a:cubicBezTo>
                  <a:close/>
                </a:path>
              </a:pathLst>
            </a:custGeom>
            <a:solidFill>
              <a:srgbClr val="8CA9AD"/>
            </a:solidFill>
          </p:spPr>
          <p:txBody>
            <a:bodyPr/>
            <a:lstStyle/>
            <a:p>
              <a:endParaRPr lang="lv-LV"/>
            </a:p>
          </p:txBody>
        </p:sp>
      </p:grpSp>
      <p:grpSp>
        <p:nvGrpSpPr>
          <p:cNvPr id="25" name="Group 25"/>
          <p:cNvGrpSpPr/>
          <p:nvPr/>
        </p:nvGrpSpPr>
        <p:grpSpPr>
          <a:xfrm>
            <a:off x="7449560" y="6112798"/>
            <a:ext cx="325815" cy="605415"/>
            <a:chOff x="0" y="0"/>
            <a:chExt cx="406080" cy="754560"/>
          </a:xfrm>
        </p:grpSpPr>
        <p:sp>
          <p:nvSpPr>
            <p:cNvPr id="26" name="Freeform 26"/>
            <p:cNvSpPr/>
            <p:nvPr/>
          </p:nvSpPr>
          <p:spPr>
            <a:xfrm>
              <a:off x="0" y="-32385"/>
              <a:ext cx="446659" cy="842137"/>
            </a:xfrm>
            <a:custGeom>
              <a:avLst/>
              <a:gdLst/>
              <a:ahLst/>
              <a:cxnLst/>
              <a:rect l="l" t="t" r="r" b="b"/>
              <a:pathLst>
                <a:path w="446659" h="842137">
                  <a:moveTo>
                    <a:pt x="350393" y="246126"/>
                  </a:moveTo>
                  <a:lnTo>
                    <a:pt x="165354" y="60960"/>
                  </a:lnTo>
                  <a:cubicBezTo>
                    <a:pt x="104394" y="0"/>
                    <a:pt x="0" y="42926"/>
                    <a:pt x="0" y="129413"/>
                  </a:cubicBezTo>
                  <a:lnTo>
                    <a:pt x="0" y="712724"/>
                  </a:lnTo>
                  <a:cubicBezTo>
                    <a:pt x="0" y="799211"/>
                    <a:pt x="104394" y="842137"/>
                    <a:pt x="165354" y="781177"/>
                  </a:cubicBezTo>
                  <a:lnTo>
                    <a:pt x="350393" y="596138"/>
                  </a:lnTo>
                  <a:cubicBezTo>
                    <a:pt x="446659" y="499237"/>
                    <a:pt x="446659" y="342519"/>
                    <a:pt x="350393" y="246126"/>
                  </a:cubicBezTo>
                  <a:close/>
                </a:path>
              </a:pathLst>
            </a:custGeom>
            <a:solidFill>
              <a:srgbClr val="8CA9AD"/>
            </a:solidFill>
          </p:spPr>
          <p:txBody>
            <a:bodyPr/>
            <a:lstStyle/>
            <a:p>
              <a:endParaRPr lang="lv-LV"/>
            </a:p>
          </p:txBody>
        </p:sp>
      </p:grpSp>
      <p:grpSp>
        <p:nvGrpSpPr>
          <p:cNvPr id="27" name="Group 27"/>
          <p:cNvGrpSpPr/>
          <p:nvPr/>
        </p:nvGrpSpPr>
        <p:grpSpPr>
          <a:xfrm>
            <a:off x="7755734" y="5637362"/>
            <a:ext cx="5916664" cy="1537801"/>
            <a:chOff x="0" y="0"/>
            <a:chExt cx="7374240" cy="1916640"/>
          </a:xfrm>
        </p:grpSpPr>
        <p:sp>
          <p:nvSpPr>
            <p:cNvPr id="28" name="Freeform 28"/>
            <p:cNvSpPr/>
            <p:nvPr/>
          </p:nvSpPr>
          <p:spPr>
            <a:xfrm>
              <a:off x="0" y="0"/>
              <a:ext cx="7431151" cy="1963166"/>
            </a:xfrm>
            <a:custGeom>
              <a:avLst/>
              <a:gdLst/>
              <a:ahLst/>
              <a:cxnLst/>
              <a:rect l="l" t="t" r="r" b="b"/>
              <a:pathLst>
                <a:path w="7431151" h="1963166">
                  <a:moveTo>
                    <a:pt x="6464935" y="0"/>
                  </a:moveTo>
                  <a:lnTo>
                    <a:pt x="0" y="0"/>
                  </a:lnTo>
                  <a:lnTo>
                    <a:pt x="837819" y="837565"/>
                  </a:lnTo>
                  <a:cubicBezTo>
                    <a:pt x="877316" y="877062"/>
                    <a:pt x="897636" y="929386"/>
                    <a:pt x="897636" y="981583"/>
                  </a:cubicBezTo>
                  <a:cubicBezTo>
                    <a:pt x="897636" y="1033780"/>
                    <a:pt x="877951" y="1085596"/>
                    <a:pt x="837819" y="1125601"/>
                  </a:cubicBezTo>
                  <a:lnTo>
                    <a:pt x="635" y="1963166"/>
                  </a:lnTo>
                  <a:lnTo>
                    <a:pt x="6464427" y="1963166"/>
                  </a:lnTo>
                  <a:lnTo>
                    <a:pt x="7431151" y="981583"/>
                  </a:lnTo>
                  <a:lnTo>
                    <a:pt x="6464935" y="0"/>
                  </a:lnTo>
                  <a:close/>
                </a:path>
              </a:pathLst>
            </a:custGeom>
            <a:solidFill>
              <a:srgbClr val="8CA9AD"/>
            </a:solidFill>
          </p:spPr>
          <p:txBody>
            <a:bodyPr/>
            <a:lstStyle/>
            <a:p>
              <a:endParaRPr lang="lv-LV"/>
            </a:p>
          </p:txBody>
        </p:sp>
      </p:grpSp>
      <p:grpSp>
        <p:nvGrpSpPr>
          <p:cNvPr id="29" name="Group 29"/>
          <p:cNvGrpSpPr/>
          <p:nvPr/>
        </p:nvGrpSpPr>
        <p:grpSpPr>
          <a:xfrm>
            <a:off x="10762591" y="7347891"/>
            <a:ext cx="1165193" cy="1910409"/>
            <a:chOff x="0" y="0"/>
            <a:chExt cx="1452240" cy="2381040"/>
          </a:xfrm>
        </p:grpSpPr>
        <p:sp>
          <p:nvSpPr>
            <p:cNvPr id="30" name="Freeform 30"/>
            <p:cNvSpPr/>
            <p:nvPr/>
          </p:nvSpPr>
          <p:spPr>
            <a:xfrm>
              <a:off x="-19685" y="-19812"/>
              <a:ext cx="1474216" cy="2444877"/>
            </a:xfrm>
            <a:custGeom>
              <a:avLst/>
              <a:gdLst/>
              <a:ahLst/>
              <a:cxnLst/>
              <a:rect l="l" t="t" r="r" b="b"/>
              <a:pathLst>
                <a:path w="1474216" h="2444877">
                  <a:moveTo>
                    <a:pt x="78994" y="1078484"/>
                  </a:moveTo>
                  <a:lnTo>
                    <a:pt x="1078611" y="78994"/>
                  </a:lnTo>
                  <a:cubicBezTo>
                    <a:pt x="1158240" y="0"/>
                    <a:pt x="1287145" y="0"/>
                    <a:pt x="1366774" y="78994"/>
                  </a:cubicBezTo>
                  <a:lnTo>
                    <a:pt x="1474216" y="186436"/>
                  </a:lnTo>
                  <a:lnTo>
                    <a:pt x="582549" y="1078484"/>
                  </a:lnTo>
                  <a:cubicBezTo>
                    <a:pt x="502920" y="1157986"/>
                    <a:pt x="502920" y="1287018"/>
                    <a:pt x="582549" y="1366520"/>
                  </a:cubicBezTo>
                  <a:lnTo>
                    <a:pt x="1474216" y="2257933"/>
                  </a:lnTo>
                  <a:lnTo>
                    <a:pt x="1366774" y="2365375"/>
                  </a:lnTo>
                  <a:cubicBezTo>
                    <a:pt x="1287145" y="2444877"/>
                    <a:pt x="1158240" y="2444877"/>
                    <a:pt x="1078611" y="2365375"/>
                  </a:cubicBezTo>
                  <a:lnTo>
                    <a:pt x="78994" y="1366012"/>
                  </a:lnTo>
                  <a:cubicBezTo>
                    <a:pt x="0" y="1286510"/>
                    <a:pt x="0" y="1158113"/>
                    <a:pt x="78994" y="1078484"/>
                  </a:cubicBezTo>
                  <a:close/>
                </a:path>
              </a:pathLst>
            </a:custGeom>
            <a:solidFill>
              <a:srgbClr val="8CA9AD"/>
            </a:solidFill>
          </p:spPr>
          <p:txBody>
            <a:bodyPr/>
            <a:lstStyle/>
            <a:p>
              <a:endParaRPr lang="lv-LV"/>
            </a:p>
          </p:txBody>
        </p:sp>
      </p:grpSp>
      <p:grpSp>
        <p:nvGrpSpPr>
          <p:cNvPr id="31" name="Group 31"/>
          <p:cNvGrpSpPr/>
          <p:nvPr/>
        </p:nvGrpSpPr>
        <p:grpSpPr>
          <a:xfrm>
            <a:off x="11450038" y="8000677"/>
            <a:ext cx="325815" cy="605415"/>
            <a:chOff x="0" y="0"/>
            <a:chExt cx="406080" cy="754560"/>
          </a:xfrm>
        </p:grpSpPr>
        <p:sp>
          <p:nvSpPr>
            <p:cNvPr id="32" name="Freeform 32"/>
            <p:cNvSpPr/>
            <p:nvPr/>
          </p:nvSpPr>
          <p:spPr>
            <a:xfrm>
              <a:off x="-24257" y="-32385"/>
              <a:ext cx="447294" cy="842264"/>
            </a:xfrm>
            <a:custGeom>
              <a:avLst/>
              <a:gdLst/>
              <a:ahLst/>
              <a:cxnLst/>
              <a:rect l="l" t="t" r="r" b="b"/>
              <a:pathLst>
                <a:path w="447294" h="842264">
                  <a:moveTo>
                    <a:pt x="96901" y="596138"/>
                  </a:moveTo>
                  <a:lnTo>
                    <a:pt x="281940" y="781304"/>
                  </a:lnTo>
                  <a:cubicBezTo>
                    <a:pt x="342900" y="842264"/>
                    <a:pt x="447294" y="799338"/>
                    <a:pt x="447294" y="712851"/>
                  </a:cubicBezTo>
                  <a:lnTo>
                    <a:pt x="447294" y="129413"/>
                  </a:lnTo>
                  <a:cubicBezTo>
                    <a:pt x="447294" y="42926"/>
                    <a:pt x="342900" y="0"/>
                    <a:pt x="281940" y="60960"/>
                  </a:cubicBezTo>
                  <a:lnTo>
                    <a:pt x="96901" y="246126"/>
                  </a:lnTo>
                  <a:cubicBezTo>
                    <a:pt x="0" y="343027"/>
                    <a:pt x="0" y="499237"/>
                    <a:pt x="96901" y="596138"/>
                  </a:cubicBezTo>
                  <a:close/>
                </a:path>
              </a:pathLst>
            </a:custGeom>
            <a:solidFill>
              <a:srgbClr val="8CA9AD"/>
            </a:solidFill>
          </p:spPr>
          <p:txBody>
            <a:bodyPr/>
            <a:lstStyle/>
            <a:p>
              <a:endParaRPr lang="lv-LV"/>
            </a:p>
          </p:txBody>
        </p:sp>
      </p:grpSp>
      <p:grpSp>
        <p:nvGrpSpPr>
          <p:cNvPr id="33" name="Group 33"/>
          <p:cNvGrpSpPr/>
          <p:nvPr/>
        </p:nvGrpSpPr>
        <p:grpSpPr>
          <a:xfrm>
            <a:off x="5518354" y="7525241"/>
            <a:ext cx="5918974" cy="1537801"/>
            <a:chOff x="0" y="0"/>
            <a:chExt cx="7377120" cy="1916640"/>
          </a:xfrm>
        </p:grpSpPr>
        <p:sp>
          <p:nvSpPr>
            <p:cNvPr id="34" name="Freeform 34"/>
            <p:cNvSpPr/>
            <p:nvPr/>
          </p:nvSpPr>
          <p:spPr>
            <a:xfrm>
              <a:off x="0" y="0"/>
              <a:ext cx="7434580" cy="1963166"/>
            </a:xfrm>
            <a:custGeom>
              <a:avLst/>
              <a:gdLst/>
              <a:ahLst/>
              <a:cxnLst/>
              <a:rect l="l" t="t" r="r" b="b"/>
              <a:pathLst>
                <a:path w="7434580" h="1963166">
                  <a:moveTo>
                    <a:pt x="967105" y="1963166"/>
                  </a:moveTo>
                  <a:lnTo>
                    <a:pt x="7434580" y="1963166"/>
                  </a:lnTo>
                  <a:lnTo>
                    <a:pt x="6596380" y="1125601"/>
                  </a:lnTo>
                  <a:cubicBezTo>
                    <a:pt x="6556883" y="1086104"/>
                    <a:pt x="6536563" y="1033780"/>
                    <a:pt x="6536563" y="981583"/>
                  </a:cubicBezTo>
                  <a:cubicBezTo>
                    <a:pt x="6536563" y="929386"/>
                    <a:pt x="6556375" y="877570"/>
                    <a:pt x="6596380" y="837565"/>
                  </a:cubicBezTo>
                  <a:lnTo>
                    <a:pt x="7434072" y="0"/>
                  </a:lnTo>
                  <a:lnTo>
                    <a:pt x="967105" y="0"/>
                  </a:lnTo>
                  <a:lnTo>
                    <a:pt x="0" y="980948"/>
                  </a:lnTo>
                  <a:lnTo>
                    <a:pt x="967105" y="1963039"/>
                  </a:lnTo>
                  <a:close/>
                </a:path>
              </a:pathLst>
            </a:custGeom>
            <a:solidFill>
              <a:srgbClr val="8CA9AD"/>
            </a:solidFill>
          </p:spPr>
          <p:txBody>
            <a:bodyPr/>
            <a:lstStyle/>
            <a:p>
              <a:endParaRPr lang="lv-LV"/>
            </a:p>
          </p:txBody>
        </p:sp>
      </p:grpSp>
      <p:sp>
        <p:nvSpPr>
          <p:cNvPr id="35" name="Freeform 35"/>
          <p:cNvSpPr/>
          <p:nvPr/>
        </p:nvSpPr>
        <p:spPr>
          <a:xfrm>
            <a:off x="9889965" y="3595131"/>
            <a:ext cx="976021" cy="1071481"/>
          </a:xfrm>
          <a:custGeom>
            <a:avLst/>
            <a:gdLst/>
            <a:ahLst/>
            <a:cxnLst/>
            <a:rect l="l" t="t" r="r" b="b"/>
            <a:pathLst>
              <a:path w="976021" h="1071481">
                <a:moveTo>
                  <a:pt x="0" y="0"/>
                </a:moveTo>
                <a:lnTo>
                  <a:pt x="976021" y="0"/>
                </a:lnTo>
                <a:lnTo>
                  <a:pt x="976021" y="1071480"/>
                </a:lnTo>
                <a:lnTo>
                  <a:pt x="0" y="1071480"/>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lv-LV"/>
          </a:p>
        </p:txBody>
      </p:sp>
      <p:sp>
        <p:nvSpPr>
          <p:cNvPr id="36" name="Freeform 36"/>
          <p:cNvSpPr/>
          <p:nvPr/>
        </p:nvSpPr>
        <p:spPr>
          <a:xfrm>
            <a:off x="8477841" y="5957903"/>
            <a:ext cx="928806" cy="896720"/>
          </a:xfrm>
          <a:custGeom>
            <a:avLst/>
            <a:gdLst/>
            <a:ahLst/>
            <a:cxnLst/>
            <a:rect l="l" t="t" r="r" b="b"/>
            <a:pathLst>
              <a:path w="928806" h="896720">
                <a:moveTo>
                  <a:pt x="0" y="0"/>
                </a:moveTo>
                <a:lnTo>
                  <a:pt x="928806" y="0"/>
                </a:lnTo>
                <a:lnTo>
                  <a:pt x="928806" y="896719"/>
                </a:lnTo>
                <a:lnTo>
                  <a:pt x="0" y="89671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lv-LV"/>
          </a:p>
        </p:txBody>
      </p:sp>
      <p:sp>
        <p:nvSpPr>
          <p:cNvPr id="37" name="Freeform 37"/>
          <p:cNvSpPr/>
          <p:nvPr/>
        </p:nvSpPr>
        <p:spPr>
          <a:xfrm>
            <a:off x="9835982" y="7870488"/>
            <a:ext cx="877197" cy="877197"/>
          </a:xfrm>
          <a:custGeom>
            <a:avLst/>
            <a:gdLst/>
            <a:ahLst/>
            <a:cxnLst/>
            <a:rect l="l" t="t" r="r" b="b"/>
            <a:pathLst>
              <a:path w="877197" h="877197">
                <a:moveTo>
                  <a:pt x="0" y="0"/>
                </a:moveTo>
                <a:lnTo>
                  <a:pt x="877197" y="0"/>
                </a:lnTo>
                <a:lnTo>
                  <a:pt x="877197" y="877197"/>
                </a:lnTo>
                <a:lnTo>
                  <a:pt x="0" y="877197"/>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lv-LV"/>
          </a:p>
        </p:txBody>
      </p:sp>
      <p:sp>
        <p:nvSpPr>
          <p:cNvPr id="38" name="TextBox 38"/>
          <p:cNvSpPr txBox="1"/>
          <p:nvPr/>
        </p:nvSpPr>
        <p:spPr>
          <a:xfrm>
            <a:off x="783440" y="391682"/>
            <a:ext cx="5605439" cy="3093030"/>
          </a:xfrm>
          <a:prstGeom prst="rect">
            <a:avLst/>
          </a:prstGeom>
        </p:spPr>
        <p:txBody>
          <a:bodyPr lIns="0" tIns="0" rIns="0" bIns="0" rtlCol="0" anchor="t">
            <a:spAutoFit/>
          </a:bodyPr>
          <a:lstStyle/>
          <a:p>
            <a:pPr marL="0" lvl="0" indent="0" algn="l">
              <a:lnSpc>
                <a:spcPts val="8206"/>
              </a:lnSpc>
              <a:spcBef>
                <a:spcPct val="0"/>
              </a:spcBef>
            </a:pPr>
            <a:r>
              <a:rPr lang="en-US" sz="5946" spc="582">
                <a:solidFill>
                  <a:srgbClr val="FFFFFF"/>
                </a:solidFill>
                <a:latin typeface="DM Sans"/>
              </a:rPr>
              <a:t>Different financing needs</a:t>
            </a:r>
          </a:p>
        </p:txBody>
      </p:sp>
      <p:sp>
        <p:nvSpPr>
          <p:cNvPr id="39" name="TextBox 39"/>
          <p:cNvSpPr txBox="1"/>
          <p:nvPr/>
        </p:nvSpPr>
        <p:spPr>
          <a:xfrm>
            <a:off x="9889965" y="1928672"/>
            <a:ext cx="3465908" cy="538175"/>
          </a:xfrm>
          <a:prstGeom prst="rect">
            <a:avLst/>
          </a:prstGeom>
        </p:spPr>
        <p:txBody>
          <a:bodyPr lIns="0" tIns="0" rIns="0" bIns="0" rtlCol="0" anchor="t">
            <a:spAutoFit/>
          </a:bodyPr>
          <a:lstStyle/>
          <a:p>
            <a:pPr marL="0" lvl="0" indent="0" algn="l">
              <a:lnSpc>
                <a:spcPts val="4311"/>
              </a:lnSpc>
              <a:spcBef>
                <a:spcPct val="0"/>
              </a:spcBef>
            </a:pPr>
            <a:r>
              <a:rPr lang="en-US" sz="3124" spc="306">
                <a:solidFill>
                  <a:srgbClr val="FFFFFF"/>
                </a:solidFill>
                <a:latin typeface="DM Sans"/>
              </a:rPr>
              <a:t>Non-profit </a:t>
            </a:r>
          </a:p>
        </p:txBody>
      </p:sp>
      <p:sp>
        <p:nvSpPr>
          <p:cNvPr id="40" name="TextBox 40"/>
          <p:cNvSpPr txBox="1"/>
          <p:nvPr/>
        </p:nvSpPr>
        <p:spPr>
          <a:xfrm>
            <a:off x="6363363" y="1919147"/>
            <a:ext cx="979531" cy="738028"/>
          </a:xfrm>
          <a:prstGeom prst="rect">
            <a:avLst/>
          </a:prstGeom>
        </p:spPr>
        <p:txBody>
          <a:bodyPr lIns="0" tIns="0" rIns="0" bIns="0" rtlCol="0" anchor="t">
            <a:spAutoFit/>
          </a:bodyPr>
          <a:lstStyle/>
          <a:p>
            <a:pPr marL="0" lvl="0" indent="0" algn="ctr">
              <a:lnSpc>
                <a:spcPts val="6047"/>
              </a:lnSpc>
              <a:spcBef>
                <a:spcPct val="0"/>
              </a:spcBef>
            </a:pPr>
            <a:r>
              <a:rPr lang="en-US" sz="4381" spc="429">
                <a:solidFill>
                  <a:srgbClr val="231F20"/>
                </a:solidFill>
                <a:latin typeface="DM Sans"/>
              </a:rPr>
              <a:t>01</a:t>
            </a:r>
          </a:p>
        </p:txBody>
      </p:sp>
      <p:sp>
        <p:nvSpPr>
          <p:cNvPr id="41" name="TextBox 41"/>
          <p:cNvSpPr txBox="1"/>
          <p:nvPr/>
        </p:nvSpPr>
        <p:spPr>
          <a:xfrm>
            <a:off x="12079705" y="3781263"/>
            <a:ext cx="979531" cy="738028"/>
          </a:xfrm>
          <a:prstGeom prst="rect">
            <a:avLst/>
          </a:prstGeom>
        </p:spPr>
        <p:txBody>
          <a:bodyPr lIns="0" tIns="0" rIns="0" bIns="0" rtlCol="0" anchor="t">
            <a:spAutoFit/>
          </a:bodyPr>
          <a:lstStyle/>
          <a:p>
            <a:pPr marL="0" lvl="0" indent="0" algn="ctr">
              <a:lnSpc>
                <a:spcPts val="6047"/>
              </a:lnSpc>
              <a:spcBef>
                <a:spcPct val="0"/>
              </a:spcBef>
            </a:pPr>
            <a:r>
              <a:rPr lang="en-US" sz="4381" spc="429">
                <a:solidFill>
                  <a:srgbClr val="231F20"/>
                </a:solidFill>
                <a:latin typeface="DM Sans"/>
              </a:rPr>
              <a:t>02</a:t>
            </a:r>
          </a:p>
        </p:txBody>
      </p:sp>
      <p:sp>
        <p:nvSpPr>
          <p:cNvPr id="42" name="TextBox 42"/>
          <p:cNvSpPr txBox="1"/>
          <p:nvPr/>
        </p:nvSpPr>
        <p:spPr>
          <a:xfrm>
            <a:off x="6211443" y="6036598"/>
            <a:ext cx="979531" cy="738028"/>
          </a:xfrm>
          <a:prstGeom prst="rect">
            <a:avLst/>
          </a:prstGeom>
        </p:spPr>
        <p:txBody>
          <a:bodyPr lIns="0" tIns="0" rIns="0" bIns="0" rtlCol="0" anchor="t">
            <a:spAutoFit/>
          </a:bodyPr>
          <a:lstStyle/>
          <a:p>
            <a:pPr marL="0" lvl="0" indent="0" algn="ctr">
              <a:lnSpc>
                <a:spcPts val="6047"/>
              </a:lnSpc>
              <a:spcBef>
                <a:spcPct val="0"/>
              </a:spcBef>
            </a:pPr>
            <a:r>
              <a:rPr lang="en-US" sz="4381" spc="429">
                <a:solidFill>
                  <a:srgbClr val="231F20"/>
                </a:solidFill>
                <a:latin typeface="DM Sans"/>
              </a:rPr>
              <a:t>03</a:t>
            </a:r>
          </a:p>
        </p:txBody>
      </p:sp>
      <p:sp>
        <p:nvSpPr>
          <p:cNvPr id="43" name="TextBox 43"/>
          <p:cNvSpPr txBox="1"/>
          <p:nvPr/>
        </p:nvSpPr>
        <p:spPr>
          <a:xfrm>
            <a:off x="11927784" y="7898714"/>
            <a:ext cx="979531" cy="738028"/>
          </a:xfrm>
          <a:prstGeom prst="rect">
            <a:avLst/>
          </a:prstGeom>
        </p:spPr>
        <p:txBody>
          <a:bodyPr lIns="0" tIns="0" rIns="0" bIns="0" rtlCol="0" anchor="t">
            <a:spAutoFit/>
          </a:bodyPr>
          <a:lstStyle/>
          <a:p>
            <a:pPr marL="0" lvl="0" indent="0" algn="ctr">
              <a:lnSpc>
                <a:spcPts val="6047"/>
              </a:lnSpc>
              <a:spcBef>
                <a:spcPct val="0"/>
              </a:spcBef>
            </a:pPr>
            <a:r>
              <a:rPr lang="en-US" sz="4381" spc="429">
                <a:solidFill>
                  <a:srgbClr val="231F20"/>
                </a:solidFill>
                <a:latin typeface="DM Sans"/>
              </a:rPr>
              <a:t>04</a:t>
            </a:r>
          </a:p>
        </p:txBody>
      </p:sp>
      <p:sp>
        <p:nvSpPr>
          <p:cNvPr id="44" name="TextBox 44"/>
          <p:cNvSpPr txBox="1"/>
          <p:nvPr/>
        </p:nvSpPr>
        <p:spPr>
          <a:xfrm>
            <a:off x="5959311" y="7827621"/>
            <a:ext cx="3636065" cy="1018225"/>
          </a:xfrm>
          <a:prstGeom prst="rect">
            <a:avLst/>
          </a:prstGeom>
        </p:spPr>
        <p:txBody>
          <a:bodyPr lIns="0" tIns="0" rIns="0" bIns="0" rtlCol="0" anchor="t">
            <a:spAutoFit/>
          </a:bodyPr>
          <a:lstStyle/>
          <a:p>
            <a:pPr algn="r">
              <a:lnSpc>
                <a:spcPts val="4220"/>
              </a:lnSpc>
            </a:pPr>
            <a:r>
              <a:rPr lang="en-US" sz="3058" spc="299">
                <a:solidFill>
                  <a:srgbClr val="FFFFFF"/>
                </a:solidFill>
                <a:latin typeface="DM Sans"/>
              </a:rPr>
              <a:t>Start-up phase</a:t>
            </a:r>
          </a:p>
          <a:p>
            <a:pPr marL="0" lvl="0" indent="0" algn="r">
              <a:lnSpc>
                <a:spcPts val="3944"/>
              </a:lnSpc>
              <a:spcBef>
                <a:spcPct val="0"/>
              </a:spcBef>
            </a:pPr>
            <a:r>
              <a:rPr lang="en-US" sz="2858" spc="280">
                <a:solidFill>
                  <a:srgbClr val="FFFFFF"/>
                </a:solidFill>
                <a:latin typeface="DM Sans"/>
              </a:rPr>
              <a:t>Scale-up phase</a:t>
            </a:r>
          </a:p>
        </p:txBody>
      </p:sp>
      <p:sp>
        <p:nvSpPr>
          <p:cNvPr id="45" name="TextBox 45"/>
          <p:cNvSpPr txBox="1"/>
          <p:nvPr/>
        </p:nvSpPr>
        <p:spPr>
          <a:xfrm>
            <a:off x="6199917" y="3715103"/>
            <a:ext cx="3636065" cy="520639"/>
          </a:xfrm>
          <a:prstGeom prst="rect">
            <a:avLst/>
          </a:prstGeom>
        </p:spPr>
        <p:txBody>
          <a:bodyPr lIns="0" tIns="0" rIns="0" bIns="0" rtlCol="0" anchor="t">
            <a:spAutoFit/>
          </a:bodyPr>
          <a:lstStyle/>
          <a:p>
            <a:pPr marL="0" lvl="0" indent="0" algn="r">
              <a:lnSpc>
                <a:spcPts val="4220"/>
              </a:lnSpc>
              <a:spcBef>
                <a:spcPct val="0"/>
              </a:spcBef>
            </a:pPr>
            <a:r>
              <a:rPr lang="en-US" sz="3058" spc="299">
                <a:solidFill>
                  <a:srgbClr val="FFFFFF"/>
                </a:solidFill>
                <a:latin typeface="DM Sans"/>
              </a:rPr>
              <a:t>Cooperative</a:t>
            </a:r>
          </a:p>
        </p:txBody>
      </p:sp>
      <p:sp>
        <p:nvSpPr>
          <p:cNvPr id="46" name="TextBox 46"/>
          <p:cNvSpPr txBox="1"/>
          <p:nvPr/>
        </p:nvSpPr>
        <p:spPr>
          <a:xfrm>
            <a:off x="8730973" y="6126611"/>
            <a:ext cx="3636065" cy="520639"/>
          </a:xfrm>
          <a:prstGeom prst="rect">
            <a:avLst/>
          </a:prstGeom>
        </p:spPr>
        <p:txBody>
          <a:bodyPr lIns="0" tIns="0" rIns="0" bIns="0" rtlCol="0" anchor="t">
            <a:spAutoFit/>
          </a:bodyPr>
          <a:lstStyle/>
          <a:p>
            <a:pPr marL="0" lvl="0" indent="0" algn="r">
              <a:lnSpc>
                <a:spcPts val="4220"/>
              </a:lnSpc>
              <a:spcBef>
                <a:spcPct val="0"/>
              </a:spcBef>
            </a:pPr>
            <a:r>
              <a:rPr lang="en-US" sz="3058" spc="299">
                <a:solidFill>
                  <a:srgbClr val="FFFFFF"/>
                </a:solidFill>
                <a:latin typeface="DM Sans"/>
              </a:rPr>
              <a:t>For-profit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028700"/>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8CA9AD"/>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5893678" y="2927358"/>
            <a:ext cx="9048590" cy="3162300"/>
          </a:xfrm>
          <a:prstGeom prst="rect">
            <a:avLst/>
          </a:prstGeom>
        </p:spPr>
        <p:txBody>
          <a:bodyPr lIns="0" tIns="0" rIns="0" bIns="0" rtlCol="0" anchor="t">
            <a:spAutoFit/>
          </a:bodyPr>
          <a:lstStyle/>
          <a:p>
            <a:pPr algn="r">
              <a:lnSpc>
                <a:spcPts val="8250"/>
              </a:lnSpc>
            </a:pPr>
            <a:r>
              <a:rPr lang="en-US" sz="7500">
                <a:solidFill>
                  <a:srgbClr val="FFFFFF"/>
                </a:solidFill>
                <a:latin typeface="DM Sans Bold"/>
              </a:rPr>
              <a:t>HOW TO CHOOSE THE RIGHT TYPE OF FUNDING?</a:t>
            </a:r>
          </a:p>
        </p:txBody>
      </p:sp>
      <p:sp>
        <p:nvSpPr>
          <p:cNvPr id="6" name="TextBox 6"/>
          <p:cNvSpPr txBox="1"/>
          <p:nvPr/>
        </p:nvSpPr>
        <p:spPr>
          <a:xfrm>
            <a:off x="1790700" y="1847850"/>
            <a:ext cx="1938412" cy="1003308"/>
          </a:xfrm>
          <a:prstGeom prst="rect">
            <a:avLst/>
          </a:prstGeom>
        </p:spPr>
        <p:txBody>
          <a:bodyPr lIns="0" tIns="0" rIns="0" bIns="0" rtlCol="0" anchor="t">
            <a:spAutoFit/>
          </a:bodyPr>
          <a:lstStyle/>
          <a:p>
            <a:pPr>
              <a:lnSpc>
                <a:spcPts val="7700"/>
              </a:lnSpc>
            </a:pPr>
            <a:r>
              <a:rPr lang="en-US" sz="7000">
                <a:solidFill>
                  <a:srgbClr val="FFFFFF"/>
                </a:solidFill>
                <a:latin typeface="DM Sans Bold"/>
              </a:rPr>
              <a:t>02.</a:t>
            </a:r>
          </a:p>
        </p:txBody>
      </p:sp>
      <p:sp>
        <p:nvSpPr>
          <p:cNvPr id="7" name="Freeform 7"/>
          <p:cNvSpPr/>
          <p:nvPr/>
        </p:nvSpPr>
        <p:spPr>
          <a:xfrm>
            <a:off x="5893678" y="81355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8" name="Freeform 8"/>
          <p:cNvSpPr/>
          <p:nvPr/>
        </p:nvSpPr>
        <p:spPr>
          <a:xfrm>
            <a:off x="1028700" y="8135576"/>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txBody>
          <a:bodyPr/>
          <a:lstStyle/>
          <a:p>
            <a:endParaRPr lang="lv-LV"/>
          </a:p>
        </p:txBody>
      </p:sp>
      <p:sp>
        <p:nvSpPr>
          <p:cNvPr id="3" name="Freeform 3"/>
          <p:cNvSpPr/>
          <p:nvPr/>
        </p:nvSpPr>
        <p:spPr>
          <a:xfrm>
            <a:off x="2779206" y="1920649"/>
            <a:ext cx="2027545" cy="3080525"/>
          </a:xfrm>
          <a:custGeom>
            <a:avLst/>
            <a:gdLst/>
            <a:ahLst/>
            <a:cxnLst/>
            <a:rect l="l" t="t" r="r" b="b"/>
            <a:pathLst>
              <a:path w="2027545" h="3080525">
                <a:moveTo>
                  <a:pt x="0" y="0"/>
                </a:moveTo>
                <a:lnTo>
                  <a:pt x="2027545" y="0"/>
                </a:lnTo>
                <a:lnTo>
                  <a:pt x="2027545" y="3080525"/>
                </a:lnTo>
                <a:lnTo>
                  <a:pt x="0" y="308052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
        <p:nvSpPr>
          <p:cNvPr id="4" name="Freeform 4"/>
          <p:cNvSpPr/>
          <p:nvPr/>
        </p:nvSpPr>
        <p:spPr>
          <a:xfrm rot="2035253">
            <a:off x="15331117" y="4817487"/>
            <a:ext cx="7835077" cy="10939025"/>
          </a:xfrm>
          <a:custGeom>
            <a:avLst/>
            <a:gdLst/>
            <a:ahLst/>
            <a:cxnLst/>
            <a:rect l="l" t="t" r="r" b="b"/>
            <a:pathLst>
              <a:path w="7835077" h="10939025">
                <a:moveTo>
                  <a:pt x="0" y="0"/>
                </a:moveTo>
                <a:lnTo>
                  <a:pt x="7835077" y="0"/>
                </a:lnTo>
                <a:lnTo>
                  <a:pt x="7835077" y="10939026"/>
                </a:lnTo>
                <a:lnTo>
                  <a:pt x="0" y="1093902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sp>
        <p:nvSpPr>
          <p:cNvPr id="5" name="AutoShape 5"/>
          <p:cNvSpPr/>
          <p:nvPr/>
        </p:nvSpPr>
        <p:spPr>
          <a:xfrm>
            <a:off x="1589541" y="5472067"/>
            <a:ext cx="15108918" cy="0"/>
          </a:xfrm>
          <a:prstGeom prst="line">
            <a:avLst/>
          </a:prstGeom>
          <a:ln w="38100" cap="flat">
            <a:solidFill>
              <a:srgbClr val="000000"/>
            </a:solidFill>
            <a:prstDash val="solid"/>
            <a:headEnd type="none" w="sm" len="sm"/>
            <a:tailEnd type="none" w="sm" len="sm"/>
          </a:ln>
        </p:spPr>
        <p:txBody>
          <a:bodyPr/>
          <a:lstStyle/>
          <a:p>
            <a:endParaRPr lang="lv-LV"/>
          </a:p>
        </p:txBody>
      </p:sp>
      <p:grpSp>
        <p:nvGrpSpPr>
          <p:cNvPr id="6" name="Group 6"/>
          <p:cNvGrpSpPr/>
          <p:nvPr/>
        </p:nvGrpSpPr>
        <p:grpSpPr>
          <a:xfrm>
            <a:off x="3542437" y="5240576"/>
            <a:ext cx="501082" cy="501082"/>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txBody>
            <a:bodyPr/>
            <a:lstStyle/>
            <a:p>
              <a:endParaRPr lang="lv-LV"/>
            </a:p>
          </p:txBody>
        </p:sp>
        <p:sp>
          <p:nvSpPr>
            <p:cNvPr id="8" name="TextBox 8"/>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9" name="TextBox 9"/>
          <p:cNvSpPr txBox="1"/>
          <p:nvPr/>
        </p:nvSpPr>
        <p:spPr>
          <a:xfrm>
            <a:off x="2190716" y="8045810"/>
            <a:ext cx="3204526" cy="305615"/>
          </a:xfrm>
          <a:prstGeom prst="rect">
            <a:avLst/>
          </a:prstGeom>
        </p:spPr>
        <p:txBody>
          <a:bodyPr lIns="0" tIns="0" rIns="0" bIns="0" rtlCol="0" anchor="t">
            <a:spAutoFit/>
          </a:bodyPr>
          <a:lstStyle/>
          <a:p>
            <a:pPr algn="ctr">
              <a:lnSpc>
                <a:spcPts val="2545"/>
              </a:lnSpc>
            </a:pPr>
            <a:r>
              <a:rPr lang="en-US" sz="1844" spc="180">
                <a:solidFill>
                  <a:srgbClr val="231F20"/>
                </a:solidFill>
                <a:latin typeface="DM Sans"/>
              </a:rPr>
              <a:t>Where to start</a:t>
            </a:r>
          </a:p>
        </p:txBody>
      </p:sp>
      <p:sp>
        <p:nvSpPr>
          <p:cNvPr id="10" name="TextBox 10"/>
          <p:cNvSpPr txBox="1"/>
          <p:nvPr/>
        </p:nvSpPr>
        <p:spPr>
          <a:xfrm>
            <a:off x="2059451" y="5941547"/>
            <a:ext cx="3467055" cy="484899"/>
          </a:xfrm>
          <a:prstGeom prst="rect">
            <a:avLst/>
          </a:prstGeom>
        </p:spPr>
        <p:txBody>
          <a:bodyPr lIns="0" tIns="0" rIns="0" bIns="0" rtlCol="0" anchor="t">
            <a:spAutoFit/>
          </a:bodyPr>
          <a:lstStyle/>
          <a:p>
            <a:pPr algn="ctr">
              <a:lnSpc>
                <a:spcPts val="4073"/>
              </a:lnSpc>
            </a:pPr>
            <a:r>
              <a:rPr lang="en-US" sz="2951" spc="289">
                <a:solidFill>
                  <a:srgbClr val="727171"/>
                </a:solidFill>
                <a:latin typeface="DM Sans Bold"/>
              </a:rPr>
              <a:t>BEGINNER</a:t>
            </a:r>
          </a:p>
        </p:txBody>
      </p:sp>
      <p:sp>
        <p:nvSpPr>
          <p:cNvPr id="11" name="Freeform 11"/>
          <p:cNvSpPr/>
          <p:nvPr/>
        </p:nvSpPr>
        <p:spPr>
          <a:xfrm>
            <a:off x="6267505" y="1920649"/>
            <a:ext cx="2027545" cy="3080525"/>
          </a:xfrm>
          <a:custGeom>
            <a:avLst/>
            <a:gdLst/>
            <a:ahLst/>
            <a:cxnLst/>
            <a:rect l="l" t="t" r="r" b="b"/>
            <a:pathLst>
              <a:path w="2027545" h="3080525">
                <a:moveTo>
                  <a:pt x="0" y="0"/>
                </a:moveTo>
                <a:lnTo>
                  <a:pt x="2027546" y="0"/>
                </a:lnTo>
                <a:lnTo>
                  <a:pt x="2027546" y="3080525"/>
                </a:lnTo>
                <a:lnTo>
                  <a:pt x="0" y="3080525"/>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lv-LV"/>
          </a:p>
        </p:txBody>
      </p:sp>
      <p:grpSp>
        <p:nvGrpSpPr>
          <p:cNvPr id="12" name="Group 12"/>
          <p:cNvGrpSpPr/>
          <p:nvPr/>
        </p:nvGrpSpPr>
        <p:grpSpPr>
          <a:xfrm>
            <a:off x="7030737" y="5240576"/>
            <a:ext cx="501082" cy="501082"/>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txBody>
            <a:bodyPr/>
            <a:lstStyle/>
            <a:p>
              <a:endParaRPr lang="lv-LV"/>
            </a:p>
          </p:txBody>
        </p:sp>
        <p:sp>
          <p:nvSpPr>
            <p:cNvPr id="14" name="TextBox 14"/>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15" name="Freeform 15"/>
          <p:cNvSpPr/>
          <p:nvPr/>
        </p:nvSpPr>
        <p:spPr>
          <a:xfrm>
            <a:off x="9758062" y="1920649"/>
            <a:ext cx="2027545" cy="3080525"/>
          </a:xfrm>
          <a:custGeom>
            <a:avLst/>
            <a:gdLst/>
            <a:ahLst/>
            <a:cxnLst/>
            <a:rect l="l" t="t" r="r" b="b"/>
            <a:pathLst>
              <a:path w="2027545" h="3080525">
                <a:moveTo>
                  <a:pt x="0" y="0"/>
                </a:moveTo>
                <a:lnTo>
                  <a:pt x="2027546" y="0"/>
                </a:lnTo>
                <a:lnTo>
                  <a:pt x="2027546" y="3080525"/>
                </a:lnTo>
                <a:lnTo>
                  <a:pt x="0" y="3080525"/>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lv-LV"/>
          </a:p>
        </p:txBody>
      </p:sp>
      <p:grpSp>
        <p:nvGrpSpPr>
          <p:cNvPr id="16" name="Group 16"/>
          <p:cNvGrpSpPr/>
          <p:nvPr/>
        </p:nvGrpSpPr>
        <p:grpSpPr>
          <a:xfrm>
            <a:off x="10521294" y="5240576"/>
            <a:ext cx="501082" cy="501082"/>
            <a:chOff x="0" y="0"/>
            <a:chExt cx="812800" cy="812800"/>
          </a:xfrm>
        </p:grpSpPr>
        <p:sp>
          <p:nvSpPr>
            <p:cNvPr id="17" name="Freeform 1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txBody>
            <a:bodyPr/>
            <a:lstStyle/>
            <a:p>
              <a:endParaRPr lang="lv-LV"/>
            </a:p>
          </p:txBody>
        </p:sp>
        <p:sp>
          <p:nvSpPr>
            <p:cNvPr id="18" name="TextBox 18"/>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19" name="Freeform 19"/>
          <p:cNvSpPr/>
          <p:nvPr/>
        </p:nvSpPr>
        <p:spPr>
          <a:xfrm>
            <a:off x="13248619" y="1920649"/>
            <a:ext cx="2027545" cy="3080525"/>
          </a:xfrm>
          <a:custGeom>
            <a:avLst/>
            <a:gdLst/>
            <a:ahLst/>
            <a:cxnLst/>
            <a:rect l="l" t="t" r="r" b="b"/>
            <a:pathLst>
              <a:path w="2027545" h="3080525">
                <a:moveTo>
                  <a:pt x="0" y="0"/>
                </a:moveTo>
                <a:lnTo>
                  <a:pt x="2027546" y="0"/>
                </a:lnTo>
                <a:lnTo>
                  <a:pt x="2027546" y="3080525"/>
                </a:lnTo>
                <a:lnTo>
                  <a:pt x="0" y="3080525"/>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lv-LV"/>
          </a:p>
        </p:txBody>
      </p:sp>
      <p:grpSp>
        <p:nvGrpSpPr>
          <p:cNvPr id="20" name="Group 20"/>
          <p:cNvGrpSpPr/>
          <p:nvPr/>
        </p:nvGrpSpPr>
        <p:grpSpPr>
          <a:xfrm>
            <a:off x="14011851" y="5240576"/>
            <a:ext cx="501082" cy="501082"/>
            <a:chOff x="0" y="0"/>
            <a:chExt cx="812800" cy="812800"/>
          </a:xfrm>
        </p:grpSpPr>
        <p:sp>
          <p:nvSpPr>
            <p:cNvPr id="21" name="Freeform 2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txBody>
            <a:bodyPr/>
            <a:lstStyle/>
            <a:p>
              <a:endParaRPr lang="lv-LV"/>
            </a:p>
          </p:txBody>
        </p:sp>
        <p:sp>
          <p:nvSpPr>
            <p:cNvPr id="22" name="TextBox 22"/>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23" name="TextBox 23"/>
          <p:cNvSpPr txBox="1"/>
          <p:nvPr/>
        </p:nvSpPr>
        <p:spPr>
          <a:xfrm>
            <a:off x="5986324" y="7984734"/>
            <a:ext cx="2308727" cy="615418"/>
          </a:xfrm>
          <a:prstGeom prst="rect">
            <a:avLst/>
          </a:prstGeom>
        </p:spPr>
        <p:txBody>
          <a:bodyPr lIns="0" tIns="0" rIns="0" bIns="0" rtlCol="0" anchor="t">
            <a:spAutoFit/>
          </a:bodyPr>
          <a:lstStyle/>
          <a:p>
            <a:pPr algn="ctr">
              <a:lnSpc>
                <a:spcPts val="2523"/>
              </a:lnSpc>
            </a:pPr>
            <a:r>
              <a:rPr lang="en-US" sz="1828" spc="179">
                <a:solidFill>
                  <a:srgbClr val="231F20"/>
                </a:solidFill>
                <a:latin typeface="DM Sans"/>
              </a:rPr>
              <a:t>Different approach</a:t>
            </a:r>
          </a:p>
        </p:txBody>
      </p:sp>
      <p:sp>
        <p:nvSpPr>
          <p:cNvPr id="24" name="TextBox 24"/>
          <p:cNvSpPr txBox="1"/>
          <p:nvPr/>
        </p:nvSpPr>
        <p:spPr>
          <a:xfrm>
            <a:off x="5889722" y="5941547"/>
            <a:ext cx="2709833" cy="999170"/>
          </a:xfrm>
          <a:prstGeom prst="rect">
            <a:avLst/>
          </a:prstGeom>
        </p:spPr>
        <p:txBody>
          <a:bodyPr lIns="0" tIns="0" rIns="0" bIns="0" rtlCol="0" anchor="t">
            <a:spAutoFit/>
          </a:bodyPr>
          <a:lstStyle/>
          <a:p>
            <a:pPr algn="ctr">
              <a:lnSpc>
                <a:spcPts val="4073"/>
              </a:lnSpc>
            </a:pPr>
            <a:r>
              <a:rPr lang="en-US" sz="2951" spc="289">
                <a:solidFill>
                  <a:srgbClr val="727171"/>
                </a:solidFill>
                <a:latin typeface="DM Sans Bold"/>
              </a:rPr>
              <a:t>NEW SOCIAL ENTERPRISE</a:t>
            </a:r>
          </a:p>
        </p:txBody>
      </p:sp>
      <p:sp>
        <p:nvSpPr>
          <p:cNvPr id="25" name="TextBox 25"/>
          <p:cNvSpPr txBox="1"/>
          <p:nvPr/>
        </p:nvSpPr>
        <p:spPr>
          <a:xfrm>
            <a:off x="9380279" y="8055766"/>
            <a:ext cx="3204526" cy="300918"/>
          </a:xfrm>
          <a:prstGeom prst="rect">
            <a:avLst/>
          </a:prstGeom>
        </p:spPr>
        <p:txBody>
          <a:bodyPr lIns="0" tIns="0" rIns="0" bIns="0" rtlCol="0" anchor="t">
            <a:spAutoFit/>
          </a:bodyPr>
          <a:lstStyle/>
          <a:p>
            <a:pPr algn="ctr">
              <a:lnSpc>
                <a:spcPts val="2534"/>
              </a:lnSpc>
            </a:pPr>
            <a:r>
              <a:rPr lang="en-US" sz="1836" spc="179">
                <a:solidFill>
                  <a:srgbClr val="231F20"/>
                </a:solidFill>
                <a:latin typeface="DM Sans"/>
              </a:rPr>
              <a:t>Social impact</a:t>
            </a:r>
          </a:p>
        </p:txBody>
      </p:sp>
      <p:sp>
        <p:nvSpPr>
          <p:cNvPr id="26" name="TextBox 26"/>
          <p:cNvSpPr txBox="1"/>
          <p:nvPr/>
        </p:nvSpPr>
        <p:spPr>
          <a:xfrm>
            <a:off x="9380279" y="5942960"/>
            <a:ext cx="2993819" cy="1513441"/>
          </a:xfrm>
          <a:prstGeom prst="rect">
            <a:avLst/>
          </a:prstGeom>
        </p:spPr>
        <p:txBody>
          <a:bodyPr lIns="0" tIns="0" rIns="0" bIns="0" rtlCol="0" anchor="t">
            <a:spAutoFit/>
          </a:bodyPr>
          <a:lstStyle/>
          <a:p>
            <a:pPr algn="ctr">
              <a:lnSpc>
                <a:spcPts val="4073"/>
              </a:lnSpc>
            </a:pPr>
            <a:r>
              <a:rPr lang="en-US" sz="2951" spc="289">
                <a:solidFill>
                  <a:srgbClr val="737373"/>
                </a:solidFill>
                <a:latin typeface="DM Sans Bold"/>
              </a:rPr>
              <a:t>EXPERIENCED SOCIAL ENTERPRISE</a:t>
            </a:r>
          </a:p>
        </p:txBody>
      </p:sp>
      <p:sp>
        <p:nvSpPr>
          <p:cNvPr id="27" name="TextBox 27"/>
          <p:cNvSpPr txBox="1"/>
          <p:nvPr/>
        </p:nvSpPr>
        <p:spPr>
          <a:xfrm>
            <a:off x="13248619" y="8055766"/>
            <a:ext cx="2911449" cy="305615"/>
          </a:xfrm>
          <a:prstGeom prst="rect">
            <a:avLst/>
          </a:prstGeom>
        </p:spPr>
        <p:txBody>
          <a:bodyPr lIns="0" tIns="0" rIns="0" bIns="0" rtlCol="0" anchor="t">
            <a:spAutoFit/>
          </a:bodyPr>
          <a:lstStyle/>
          <a:p>
            <a:pPr algn="ctr">
              <a:lnSpc>
                <a:spcPts val="2545"/>
              </a:lnSpc>
            </a:pPr>
            <a:r>
              <a:rPr lang="en-US" sz="1844" spc="180">
                <a:solidFill>
                  <a:srgbClr val="231F20"/>
                </a:solidFill>
                <a:latin typeface="DM Sans"/>
              </a:rPr>
              <a:t>Social impact</a:t>
            </a:r>
          </a:p>
        </p:txBody>
      </p:sp>
      <p:sp>
        <p:nvSpPr>
          <p:cNvPr id="28" name="TextBox 28"/>
          <p:cNvSpPr txBox="1"/>
          <p:nvPr/>
        </p:nvSpPr>
        <p:spPr>
          <a:xfrm>
            <a:off x="13155148" y="5942960"/>
            <a:ext cx="2709833" cy="2027711"/>
          </a:xfrm>
          <a:prstGeom prst="rect">
            <a:avLst/>
          </a:prstGeom>
        </p:spPr>
        <p:txBody>
          <a:bodyPr lIns="0" tIns="0" rIns="0" bIns="0" rtlCol="0" anchor="t">
            <a:spAutoFit/>
          </a:bodyPr>
          <a:lstStyle/>
          <a:p>
            <a:pPr algn="ctr">
              <a:lnSpc>
                <a:spcPts val="4073"/>
              </a:lnSpc>
            </a:pPr>
            <a:r>
              <a:rPr lang="en-US" sz="2951" spc="289">
                <a:solidFill>
                  <a:srgbClr val="737373"/>
                </a:solidFill>
                <a:latin typeface="DM Sans Bold"/>
              </a:rPr>
              <a:t>SOCIAL IMPACT TO EXISTING BUSINESS</a:t>
            </a:r>
          </a:p>
        </p:txBody>
      </p:sp>
      <p:sp>
        <p:nvSpPr>
          <p:cNvPr id="29" name="Freeform 29"/>
          <p:cNvSpPr/>
          <p:nvPr/>
        </p:nvSpPr>
        <p:spPr>
          <a:xfrm>
            <a:off x="-178106" y="-5629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txBody>
          <a:bodyPr/>
          <a:lstStyle/>
          <a:p>
            <a:endParaRPr lang="lv-LV"/>
          </a:p>
        </p:txBody>
      </p:sp>
      <p:sp>
        <p:nvSpPr>
          <p:cNvPr id="30" name="TextBox 30"/>
          <p:cNvSpPr txBox="1"/>
          <p:nvPr/>
        </p:nvSpPr>
        <p:spPr>
          <a:xfrm>
            <a:off x="4331817" y="895897"/>
            <a:ext cx="9205100" cy="910452"/>
          </a:xfrm>
          <a:prstGeom prst="rect">
            <a:avLst/>
          </a:prstGeom>
        </p:spPr>
        <p:txBody>
          <a:bodyPr lIns="0" tIns="0" rIns="0" bIns="0" rtlCol="0" anchor="t">
            <a:spAutoFit/>
          </a:bodyPr>
          <a:lstStyle/>
          <a:p>
            <a:pPr algn="ctr">
              <a:lnSpc>
                <a:spcPts val="3688"/>
              </a:lnSpc>
            </a:pPr>
            <a:r>
              <a:rPr lang="en-US" sz="2672" spc="261">
                <a:solidFill>
                  <a:srgbClr val="727171"/>
                </a:solidFill>
                <a:latin typeface="DM Sans Bold"/>
              </a:rPr>
              <a:t>HOW TO CHOOSE THE RIGHT TYPE OF FUNDING?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3525861">
            <a:off x="8777887" y="-2612009"/>
            <a:ext cx="13709384" cy="13709384"/>
          </a:xfrm>
          <a:custGeom>
            <a:avLst/>
            <a:gdLst/>
            <a:ahLst/>
            <a:cxnLst/>
            <a:rect l="l" t="t" r="r" b="b"/>
            <a:pathLst>
              <a:path w="13709384" h="13709384">
                <a:moveTo>
                  <a:pt x="0" y="0"/>
                </a:moveTo>
                <a:lnTo>
                  <a:pt x="13709384" y="0"/>
                </a:lnTo>
                <a:lnTo>
                  <a:pt x="13709384" y="13709384"/>
                </a:lnTo>
                <a:lnTo>
                  <a:pt x="0" y="13709384"/>
                </a:lnTo>
                <a:lnTo>
                  <a:pt x="0" y="0"/>
                </a:lnTo>
                <a:close/>
              </a:path>
            </a:pathLst>
          </a:custGeom>
          <a:blipFill>
            <a:blip r:embed="rId2">
              <a:alphaModFix amt="35000"/>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TextBox 3"/>
          <p:cNvSpPr txBox="1"/>
          <p:nvPr/>
        </p:nvSpPr>
        <p:spPr>
          <a:xfrm>
            <a:off x="9321922" y="1927523"/>
            <a:ext cx="2423893" cy="12439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Funding for Social Programs or Services</a:t>
            </a:r>
          </a:p>
        </p:txBody>
      </p:sp>
      <p:sp>
        <p:nvSpPr>
          <p:cNvPr id="4" name="TextBox 4"/>
          <p:cNvSpPr txBox="1"/>
          <p:nvPr/>
        </p:nvSpPr>
        <p:spPr>
          <a:xfrm>
            <a:off x="12352513" y="1187114"/>
            <a:ext cx="4906787" cy="1984374"/>
          </a:xfrm>
          <a:prstGeom prst="rect">
            <a:avLst/>
          </a:prstGeom>
        </p:spPr>
        <p:txBody>
          <a:bodyPr lIns="0" tIns="0" rIns="0" bIns="0" rtlCol="0" anchor="t">
            <a:spAutoFit/>
          </a:bodyPr>
          <a:lstStyle/>
          <a:p>
            <a:pPr>
              <a:lnSpc>
                <a:spcPts val="3200"/>
              </a:lnSpc>
            </a:pPr>
            <a:r>
              <a:rPr lang="en-US" sz="2000">
                <a:solidFill>
                  <a:srgbClr val="727171"/>
                </a:solidFill>
                <a:latin typeface="DM Sans"/>
              </a:rPr>
              <a:t>Financial resources are needed to develop, implement, and scale social programs or services that directly address the identified social problem or support the enterprise's mission.</a:t>
            </a:r>
          </a:p>
        </p:txBody>
      </p:sp>
      <p:sp>
        <p:nvSpPr>
          <p:cNvPr id="5" name="TextBox 5"/>
          <p:cNvSpPr txBox="1"/>
          <p:nvPr/>
        </p:nvSpPr>
        <p:spPr>
          <a:xfrm>
            <a:off x="9560588" y="4324979"/>
            <a:ext cx="1946561" cy="8248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Operational Expenses</a:t>
            </a:r>
          </a:p>
        </p:txBody>
      </p:sp>
      <p:sp>
        <p:nvSpPr>
          <p:cNvPr id="6" name="TextBox 6"/>
          <p:cNvSpPr txBox="1"/>
          <p:nvPr/>
        </p:nvSpPr>
        <p:spPr>
          <a:xfrm>
            <a:off x="12352513" y="3926200"/>
            <a:ext cx="4906787" cy="1584324"/>
          </a:xfrm>
          <a:prstGeom prst="rect">
            <a:avLst/>
          </a:prstGeom>
        </p:spPr>
        <p:txBody>
          <a:bodyPr lIns="0" tIns="0" rIns="0" bIns="0" rtlCol="0" anchor="t">
            <a:spAutoFit/>
          </a:bodyPr>
          <a:lstStyle/>
          <a:p>
            <a:pPr>
              <a:lnSpc>
                <a:spcPts val="3200"/>
              </a:lnSpc>
            </a:pPr>
            <a:r>
              <a:rPr lang="en-US" sz="2000">
                <a:solidFill>
                  <a:srgbClr val="727171"/>
                </a:solidFill>
                <a:latin typeface="DM Sans"/>
              </a:rPr>
              <a:t>Costsassociated with day-to-day operations such as rent, utilities, salaries, office supplies, and technology infrastructure.</a:t>
            </a:r>
          </a:p>
        </p:txBody>
      </p:sp>
      <p:sp>
        <p:nvSpPr>
          <p:cNvPr id="7" name="TextBox 7"/>
          <p:cNvSpPr txBox="1"/>
          <p:nvPr/>
        </p:nvSpPr>
        <p:spPr>
          <a:xfrm>
            <a:off x="9657612" y="6765925"/>
            <a:ext cx="2423893" cy="8248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Revenue Diversification</a:t>
            </a:r>
          </a:p>
        </p:txBody>
      </p:sp>
      <p:sp>
        <p:nvSpPr>
          <p:cNvPr id="8" name="TextBox 8"/>
          <p:cNvSpPr txBox="1"/>
          <p:nvPr/>
        </p:nvSpPr>
        <p:spPr>
          <a:xfrm>
            <a:off x="12352513" y="6727825"/>
            <a:ext cx="4906787" cy="1584324"/>
          </a:xfrm>
          <a:prstGeom prst="rect">
            <a:avLst/>
          </a:prstGeom>
        </p:spPr>
        <p:txBody>
          <a:bodyPr lIns="0" tIns="0" rIns="0" bIns="0" rtlCol="0" anchor="t">
            <a:spAutoFit/>
          </a:bodyPr>
          <a:lstStyle/>
          <a:p>
            <a:pPr>
              <a:lnSpc>
                <a:spcPts val="3200"/>
              </a:lnSpc>
            </a:pPr>
            <a:r>
              <a:rPr lang="en-US" sz="2000">
                <a:solidFill>
                  <a:srgbClr val="727171"/>
                </a:solidFill>
                <a:latin typeface="DM Sans"/>
              </a:rPr>
              <a:t>Developing a diverse revenue streams of earned income, grants, donations, and impact investment to fund enterprise activities</a:t>
            </a:r>
          </a:p>
        </p:txBody>
      </p:sp>
      <p:sp>
        <p:nvSpPr>
          <p:cNvPr id="9" name="TextBox 9"/>
          <p:cNvSpPr txBox="1"/>
          <p:nvPr/>
        </p:nvSpPr>
        <p:spPr>
          <a:xfrm>
            <a:off x="1028700" y="3357261"/>
            <a:ext cx="7093054" cy="2703152"/>
          </a:xfrm>
          <a:prstGeom prst="rect">
            <a:avLst/>
          </a:prstGeom>
        </p:spPr>
        <p:txBody>
          <a:bodyPr lIns="0" tIns="0" rIns="0" bIns="0" rtlCol="0" anchor="t">
            <a:spAutoFit/>
          </a:bodyPr>
          <a:lstStyle/>
          <a:p>
            <a:pPr>
              <a:lnSpc>
                <a:spcPts val="4335"/>
              </a:lnSpc>
            </a:pPr>
            <a:r>
              <a:rPr lang="en-US" sz="2709">
                <a:solidFill>
                  <a:srgbClr val="727171"/>
                </a:solidFill>
                <a:latin typeface="DM Sans"/>
              </a:rPr>
              <a:t>The financial needs for a newly created social enterprise are quite similar to those of any other newly established business, but with an additional focus on achieving social impact alongside financial sustainability.</a:t>
            </a:r>
          </a:p>
        </p:txBody>
      </p:sp>
      <p:sp>
        <p:nvSpPr>
          <p:cNvPr id="10" name="TextBox 10"/>
          <p:cNvSpPr txBox="1"/>
          <p:nvPr/>
        </p:nvSpPr>
        <p:spPr>
          <a:xfrm>
            <a:off x="1028700" y="1973971"/>
            <a:ext cx="6163817" cy="929451"/>
          </a:xfrm>
          <a:prstGeom prst="rect">
            <a:avLst/>
          </a:prstGeom>
        </p:spPr>
        <p:txBody>
          <a:bodyPr lIns="0" tIns="0" rIns="0" bIns="0" rtlCol="0" anchor="t">
            <a:spAutoFit/>
          </a:bodyPr>
          <a:lstStyle/>
          <a:p>
            <a:pPr marL="0" lvl="0" indent="0" algn="l">
              <a:lnSpc>
                <a:spcPts val="6922"/>
              </a:lnSpc>
              <a:spcBef>
                <a:spcPct val="0"/>
              </a:spcBef>
            </a:pPr>
            <a:r>
              <a:rPr lang="en-US" sz="6992" spc="244">
                <a:solidFill>
                  <a:srgbClr val="E1A93D"/>
                </a:solidFill>
                <a:latin typeface="DM Sans Bold"/>
              </a:rPr>
              <a:t>BEGINNER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3525861">
            <a:off x="8777887" y="-2612009"/>
            <a:ext cx="13709384" cy="13709384"/>
          </a:xfrm>
          <a:custGeom>
            <a:avLst/>
            <a:gdLst/>
            <a:ahLst/>
            <a:cxnLst/>
            <a:rect l="l" t="t" r="r" b="b"/>
            <a:pathLst>
              <a:path w="13709384" h="13709384">
                <a:moveTo>
                  <a:pt x="0" y="0"/>
                </a:moveTo>
                <a:lnTo>
                  <a:pt x="13709384" y="0"/>
                </a:lnTo>
                <a:lnTo>
                  <a:pt x="13709384" y="13709384"/>
                </a:lnTo>
                <a:lnTo>
                  <a:pt x="0" y="13709384"/>
                </a:lnTo>
                <a:lnTo>
                  <a:pt x="0" y="0"/>
                </a:lnTo>
                <a:close/>
              </a:path>
            </a:pathLst>
          </a:custGeom>
          <a:blipFill>
            <a:blip r:embed="rId2">
              <a:alphaModFix amt="35000"/>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TextBox 3"/>
          <p:cNvSpPr txBox="1"/>
          <p:nvPr/>
        </p:nvSpPr>
        <p:spPr>
          <a:xfrm>
            <a:off x="9321922" y="1927523"/>
            <a:ext cx="2423893" cy="8248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Assess Funding Needs</a:t>
            </a:r>
          </a:p>
        </p:txBody>
      </p:sp>
      <p:sp>
        <p:nvSpPr>
          <p:cNvPr id="4" name="TextBox 4"/>
          <p:cNvSpPr txBox="1"/>
          <p:nvPr/>
        </p:nvSpPr>
        <p:spPr>
          <a:xfrm>
            <a:off x="12352513" y="1187114"/>
            <a:ext cx="4906787" cy="1584324"/>
          </a:xfrm>
          <a:prstGeom prst="rect">
            <a:avLst/>
          </a:prstGeom>
        </p:spPr>
        <p:txBody>
          <a:bodyPr lIns="0" tIns="0" rIns="0" bIns="0" rtlCol="0" anchor="t">
            <a:spAutoFit/>
          </a:bodyPr>
          <a:lstStyle/>
          <a:p>
            <a:pPr>
              <a:lnSpc>
                <a:spcPts val="3200"/>
              </a:lnSpc>
            </a:pPr>
            <a:r>
              <a:rPr lang="en-US" sz="2000">
                <a:solidFill>
                  <a:srgbClr val="727171"/>
                </a:solidFill>
                <a:latin typeface="DM Sans"/>
              </a:rPr>
              <a:t>Conduct a thorough assessment of the financial needs, including startup costs, operational expenses, and investment required for social programs or services. </a:t>
            </a:r>
          </a:p>
        </p:txBody>
      </p:sp>
      <p:sp>
        <p:nvSpPr>
          <p:cNvPr id="5" name="TextBox 5"/>
          <p:cNvSpPr txBox="1"/>
          <p:nvPr/>
        </p:nvSpPr>
        <p:spPr>
          <a:xfrm>
            <a:off x="9560588" y="3899535"/>
            <a:ext cx="1946561" cy="12439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Understand Funding Options</a:t>
            </a:r>
          </a:p>
        </p:txBody>
      </p:sp>
      <p:sp>
        <p:nvSpPr>
          <p:cNvPr id="6" name="TextBox 6"/>
          <p:cNvSpPr txBox="1"/>
          <p:nvPr/>
        </p:nvSpPr>
        <p:spPr>
          <a:xfrm>
            <a:off x="12352513" y="3510280"/>
            <a:ext cx="4906787" cy="1984374"/>
          </a:xfrm>
          <a:prstGeom prst="rect">
            <a:avLst/>
          </a:prstGeom>
        </p:spPr>
        <p:txBody>
          <a:bodyPr lIns="0" tIns="0" rIns="0" bIns="0" rtlCol="0" anchor="t">
            <a:spAutoFit/>
          </a:bodyPr>
          <a:lstStyle/>
          <a:p>
            <a:pPr>
              <a:lnSpc>
                <a:spcPts val="3200"/>
              </a:lnSpc>
            </a:pPr>
            <a:r>
              <a:rPr lang="en-US" sz="2000">
                <a:solidFill>
                  <a:srgbClr val="727171"/>
                </a:solidFill>
                <a:latin typeface="DM Sans"/>
              </a:rPr>
              <a:t>Explore different funding sources available to social enterprises, including grants, donations, impact investments, loans, crowdfunding, and revenue-generating activities.</a:t>
            </a:r>
          </a:p>
        </p:txBody>
      </p:sp>
      <p:sp>
        <p:nvSpPr>
          <p:cNvPr id="7" name="TextBox 7"/>
          <p:cNvSpPr txBox="1"/>
          <p:nvPr/>
        </p:nvSpPr>
        <p:spPr>
          <a:xfrm>
            <a:off x="9657612" y="6765925"/>
            <a:ext cx="2423893" cy="12439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Diversify Funding Streams</a:t>
            </a:r>
          </a:p>
        </p:txBody>
      </p:sp>
      <p:sp>
        <p:nvSpPr>
          <p:cNvPr id="8" name="TextBox 8"/>
          <p:cNvSpPr txBox="1"/>
          <p:nvPr/>
        </p:nvSpPr>
        <p:spPr>
          <a:xfrm>
            <a:off x="12352513" y="6727825"/>
            <a:ext cx="4906787" cy="1184274"/>
          </a:xfrm>
          <a:prstGeom prst="rect">
            <a:avLst/>
          </a:prstGeom>
        </p:spPr>
        <p:txBody>
          <a:bodyPr lIns="0" tIns="0" rIns="0" bIns="0" rtlCol="0" anchor="t">
            <a:spAutoFit/>
          </a:bodyPr>
          <a:lstStyle/>
          <a:p>
            <a:pPr>
              <a:lnSpc>
                <a:spcPts val="3200"/>
              </a:lnSpc>
            </a:pPr>
            <a:r>
              <a:rPr lang="en-US" sz="2000">
                <a:solidFill>
                  <a:srgbClr val="727171"/>
                </a:solidFill>
                <a:latin typeface="DM Sans"/>
              </a:rPr>
              <a:t>Avoid relying on a single source of funding to mitigate financial risks and increase financial sustainability. </a:t>
            </a:r>
          </a:p>
        </p:txBody>
      </p:sp>
      <p:sp>
        <p:nvSpPr>
          <p:cNvPr id="9" name="TextBox 9"/>
          <p:cNvSpPr txBox="1"/>
          <p:nvPr/>
        </p:nvSpPr>
        <p:spPr>
          <a:xfrm>
            <a:off x="1570715" y="4882382"/>
            <a:ext cx="6224041" cy="2480443"/>
          </a:xfrm>
          <a:prstGeom prst="rect">
            <a:avLst/>
          </a:prstGeom>
        </p:spPr>
        <p:txBody>
          <a:bodyPr lIns="0" tIns="0" rIns="0" bIns="0" rtlCol="0" anchor="t">
            <a:spAutoFit/>
          </a:bodyPr>
          <a:lstStyle/>
          <a:p>
            <a:pPr>
              <a:lnSpc>
                <a:spcPts val="4975"/>
              </a:lnSpc>
            </a:pPr>
            <a:r>
              <a:rPr lang="en-US" sz="3109">
                <a:solidFill>
                  <a:srgbClr val="727171"/>
                </a:solidFill>
                <a:latin typeface="DM Sans"/>
              </a:rPr>
              <a:t>Choosing the right type of funding for a new social enterprise is crucial for its success and sustainability.</a:t>
            </a:r>
          </a:p>
        </p:txBody>
      </p:sp>
      <p:sp>
        <p:nvSpPr>
          <p:cNvPr id="10" name="TextBox 10"/>
          <p:cNvSpPr txBox="1"/>
          <p:nvPr/>
        </p:nvSpPr>
        <p:spPr>
          <a:xfrm>
            <a:off x="1839653" y="2141409"/>
            <a:ext cx="6766056" cy="1805751"/>
          </a:xfrm>
          <a:prstGeom prst="rect">
            <a:avLst/>
          </a:prstGeom>
        </p:spPr>
        <p:txBody>
          <a:bodyPr lIns="0" tIns="0" rIns="0" bIns="0" rtlCol="0" anchor="t">
            <a:spAutoFit/>
          </a:bodyPr>
          <a:lstStyle/>
          <a:p>
            <a:pPr marL="0" lvl="0" indent="0" algn="l">
              <a:lnSpc>
                <a:spcPts val="6922"/>
              </a:lnSpc>
              <a:spcBef>
                <a:spcPct val="0"/>
              </a:spcBef>
            </a:pPr>
            <a:r>
              <a:rPr lang="en-US" sz="6992" spc="244">
                <a:solidFill>
                  <a:srgbClr val="E1A93D"/>
                </a:solidFill>
                <a:latin typeface="DM Sans Bold"/>
              </a:rPr>
              <a:t>NEW SOCIAL ENTERPRISE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3525861">
            <a:off x="8777887" y="-2612009"/>
            <a:ext cx="13709384" cy="13709384"/>
          </a:xfrm>
          <a:custGeom>
            <a:avLst/>
            <a:gdLst/>
            <a:ahLst/>
            <a:cxnLst/>
            <a:rect l="l" t="t" r="r" b="b"/>
            <a:pathLst>
              <a:path w="13709384" h="13709384">
                <a:moveTo>
                  <a:pt x="0" y="0"/>
                </a:moveTo>
                <a:lnTo>
                  <a:pt x="13709384" y="0"/>
                </a:lnTo>
                <a:lnTo>
                  <a:pt x="13709384" y="13709384"/>
                </a:lnTo>
                <a:lnTo>
                  <a:pt x="0" y="13709384"/>
                </a:lnTo>
                <a:lnTo>
                  <a:pt x="0" y="0"/>
                </a:lnTo>
                <a:close/>
              </a:path>
            </a:pathLst>
          </a:custGeom>
          <a:blipFill>
            <a:blip r:embed="rId2">
              <a:alphaModFix amt="35000"/>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TextBox 3"/>
          <p:cNvSpPr txBox="1"/>
          <p:nvPr/>
        </p:nvSpPr>
        <p:spPr>
          <a:xfrm>
            <a:off x="9321922" y="1225214"/>
            <a:ext cx="2423893" cy="12439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Develop a Funding Strategy</a:t>
            </a:r>
          </a:p>
        </p:txBody>
      </p:sp>
      <p:sp>
        <p:nvSpPr>
          <p:cNvPr id="4" name="TextBox 4"/>
          <p:cNvSpPr txBox="1"/>
          <p:nvPr/>
        </p:nvSpPr>
        <p:spPr>
          <a:xfrm>
            <a:off x="12352513" y="919873"/>
            <a:ext cx="4906787" cy="1984374"/>
          </a:xfrm>
          <a:prstGeom prst="rect">
            <a:avLst/>
          </a:prstGeom>
        </p:spPr>
        <p:txBody>
          <a:bodyPr lIns="0" tIns="0" rIns="0" bIns="0" rtlCol="0" anchor="t">
            <a:spAutoFit/>
          </a:bodyPr>
          <a:lstStyle/>
          <a:p>
            <a:pPr>
              <a:lnSpc>
                <a:spcPts val="3200"/>
              </a:lnSpc>
            </a:pPr>
            <a:r>
              <a:rPr lang="en-US" sz="2000">
                <a:solidFill>
                  <a:srgbClr val="727171"/>
                </a:solidFill>
                <a:latin typeface="DM Sans"/>
              </a:rPr>
              <a:t>Develop a comprehensive funding strategy that outlines your fundraising goals, target funders, funding timeline, and strategies for approaching and securing funding. </a:t>
            </a:r>
          </a:p>
        </p:txBody>
      </p:sp>
      <p:sp>
        <p:nvSpPr>
          <p:cNvPr id="5" name="TextBox 5"/>
          <p:cNvSpPr txBox="1"/>
          <p:nvPr/>
        </p:nvSpPr>
        <p:spPr>
          <a:xfrm>
            <a:off x="9560588" y="3596888"/>
            <a:ext cx="2185227" cy="8248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Demonstrate Social Impact</a:t>
            </a:r>
          </a:p>
        </p:txBody>
      </p:sp>
      <p:sp>
        <p:nvSpPr>
          <p:cNvPr id="6" name="TextBox 6"/>
          <p:cNvSpPr txBox="1"/>
          <p:nvPr/>
        </p:nvSpPr>
        <p:spPr>
          <a:xfrm>
            <a:off x="12352513" y="3510280"/>
            <a:ext cx="4906787" cy="1584324"/>
          </a:xfrm>
          <a:prstGeom prst="rect">
            <a:avLst/>
          </a:prstGeom>
        </p:spPr>
        <p:txBody>
          <a:bodyPr lIns="0" tIns="0" rIns="0" bIns="0" rtlCol="0" anchor="t">
            <a:spAutoFit/>
          </a:bodyPr>
          <a:lstStyle/>
          <a:p>
            <a:pPr>
              <a:lnSpc>
                <a:spcPts val="3200"/>
              </a:lnSpc>
            </a:pPr>
            <a:r>
              <a:rPr lang="en-US" sz="2000">
                <a:solidFill>
                  <a:srgbClr val="727171"/>
                </a:solidFill>
                <a:latin typeface="DM Sans"/>
              </a:rPr>
              <a:t>Provide evidence of your organization's social impact through data, stories, testimonials, and outcomes measurement.</a:t>
            </a:r>
          </a:p>
        </p:txBody>
      </p:sp>
      <p:sp>
        <p:nvSpPr>
          <p:cNvPr id="7" name="TextBox 7"/>
          <p:cNvSpPr txBox="1"/>
          <p:nvPr/>
        </p:nvSpPr>
        <p:spPr>
          <a:xfrm>
            <a:off x="9321922" y="6668134"/>
            <a:ext cx="2423893" cy="12439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Be Transparent and Accountable</a:t>
            </a:r>
          </a:p>
        </p:txBody>
      </p:sp>
      <p:sp>
        <p:nvSpPr>
          <p:cNvPr id="8" name="TextBox 8"/>
          <p:cNvSpPr txBox="1"/>
          <p:nvPr/>
        </p:nvSpPr>
        <p:spPr>
          <a:xfrm>
            <a:off x="12352513" y="6366481"/>
            <a:ext cx="4906787" cy="2384424"/>
          </a:xfrm>
          <a:prstGeom prst="rect">
            <a:avLst/>
          </a:prstGeom>
        </p:spPr>
        <p:txBody>
          <a:bodyPr lIns="0" tIns="0" rIns="0" bIns="0" rtlCol="0" anchor="t">
            <a:spAutoFit/>
          </a:bodyPr>
          <a:lstStyle/>
          <a:p>
            <a:pPr>
              <a:lnSpc>
                <a:spcPts val="3200"/>
              </a:lnSpc>
            </a:pPr>
            <a:r>
              <a:rPr lang="en-US" sz="2000">
                <a:solidFill>
                  <a:srgbClr val="727171"/>
                </a:solidFill>
                <a:latin typeface="DM Sans"/>
              </a:rPr>
              <a:t>Maintain transparency and accountability in your financial management and reporting practices. Build trust with funders by providing regular updates on your progress, financial performance, and social impact achievements.</a:t>
            </a:r>
          </a:p>
        </p:txBody>
      </p:sp>
      <p:sp>
        <p:nvSpPr>
          <p:cNvPr id="9" name="TextBox 9"/>
          <p:cNvSpPr txBox="1"/>
          <p:nvPr/>
        </p:nvSpPr>
        <p:spPr>
          <a:xfrm>
            <a:off x="1028700" y="5742555"/>
            <a:ext cx="6766056" cy="3018923"/>
          </a:xfrm>
          <a:prstGeom prst="rect">
            <a:avLst/>
          </a:prstGeom>
        </p:spPr>
        <p:txBody>
          <a:bodyPr lIns="0" tIns="0" rIns="0" bIns="0" rtlCol="0" anchor="t">
            <a:spAutoFit/>
          </a:bodyPr>
          <a:lstStyle/>
          <a:p>
            <a:pPr>
              <a:lnSpc>
                <a:spcPts val="4815"/>
              </a:lnSpc>
            </a:pPr>
            <a:r>
              <a:rPr lang="en-US" sz="3009">
                <a:solidFill>
                  <a:srgbClr val="727171"/>
                </a:solidFill>
                <a:latin typeface="DM Sans"/>
              </a:rPr>
              <a:t>Remain flexible and adaptable in the approach to choose the right type of funding that aligns with the social enterprise's mission, values, and long-term goals. </a:t>
            </a:r>
          </a:p>
        </p:txBody>
      </p:sp>
      <p:sp>
        <p:nvSpPr>
          <p:cNvPr id="10" name="TextBox 10"/>
          <p:cNvSpPr txBox="1"/>
          <p:nvPr/>
        </p:nvSpPr>
        <p:spPr>
          <a:xfrm>
            <a:off x="1545399" y="2321655"/>
            <a:ext cx="6766056" cy="2682051"/>
          </a:xfrm>
          <a:prstGeom prst="rect">
            <a:avLst/>
          </a:prstGeom>
        </p:spPr>
        <p:txBody>
          <a:bodyPr lIns="0" tIns="0" rIns="0" bIns="0" rtlCol="0" anchor="t">
            <a:spAutoFit/>
          </a:bodyPr>
          <a:lstStyle/>
          <a:p>
            <a:pPr marL="0" lvl="0" indent="0" algn="l">
              <a:lnSpc>
                <a:spcPts val="6922"/>
              </a:lnSpc>
              <a:spcBef>
                <a:spcPct val="0"/>
              </a:spcBef>
            </a:pPr>
            <a:r>
              <a:rPr lang="en-US" sz="6992" spc="244">
                <a:solidFill>
                  <a:srgbClr val="E1A93D"/>
                </a:solidFill>
                <a:latin typeface="DM Sans Bold"/>
              </a:rPr>
              <a:t>EXPERIENCEDSOCIAL ENTERPRISE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3525861">
            <a:off x="8777887" y="-2612009"/>
            <a:ext cx="13709384" cy="13709384"/>
          </a:xfrm>
          <a:custGeom>
            <a:avLst/>
            <a:gdLst/>
            <a:ahLst/>
            <a:cxnLst/>
            <a:rect l="l" t="t" r="r" b="b"/>
            <a:pathLst>
              <a:path w="13709384" h="13709384">
                <a:moveTo>
                  <a:pt x="0" y="0"/>
                </a:moveTo>
                <a:lnTo>
                  <a:pt x="13709384" y="0"/>
                </a:lnTo>
                <a:lnTo>
                  <a:pt x="13709384" y="13709384"/>
                </a:lnTo>
                <a:lnTo>
                  <a:pt x="0" y="13709384"/>
                </a:lnTo>
                <a:lnTo>
                  <a:pt x="0" y="0"/>
                </a:lnTo>
                <a:close/>
              </a:path>
            </a:pathLst>
          </a:custGeom>
          <a:blipFill>
            <a:blip r:embed="rId2">
              <a:alphaModFix amt="35000"/>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TextBox 3"/>
          <p:cNvSpPr txBox="1"/>
          <p:nvPr/>
        </p:nvSpPr>
        <p:spPr>
          <a:xfrm>
            <a:off x="9321922" y="1213053"/>
            <a:ext cx="2423893" cy="16630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Integrate Social Impact into Your Business Model</a:t>
            </a:r>
          </a:p>
        </p:txBody>
      </p:sp>
      <p:sp>
        <p:nvSpPr>
          <p:cNvPr id="4" name="TextBox 4"/>
          <p:cNvSpPr txBox="1"/>
          <p:nvPr/>
        </p:nvSpPr>
        <p:spPr>
          <a:xfrm>
            <a:off x="12352513" y="1187114"/>
            <a:ext cx="4906787" cy="1184274"/>
          </a:xfrm>
          <a:prstGeom prst="rect">
            <a:avLst/>
          </a:prstGeom>
        </p:spPr>
        <p:txBody>
          <a:bodyPr lIns="0" tIns="0" rIns="0" bIns="0" rtlCol="0" anchor="t">
            <a:spAutoFit/>
          </a:bodyPr>
          <a:lstStyle/>
          <a:p>
            <a:pPr>
              <a:lnSpc>
                <a:spcPts val="3200"/>
              </a:lnSpc>
            </a:pPr>
            <a:r>
              <a:rPr lang="en-US" sz="2000">
                <a:solidFill>
                  <a:srgbClr val="727171"/>
                </a:solidFill>
                <a:latin typeface="DM Sans"/>
              </a:rPr>
              <a:t>Develop a business model that integrates social impact into your core operations and value proposition.</a:t>
            </a:r>
          </a:p>
        </p:txBody>
      </p:sp>
      <p:sp>
        <p:nvSpPr>
          <p:cNvPr id="5" name="TextBox 5"/>
          <p:cNvSpPr txBox="1"/>
          <p:nvPr/>
        </p:nvSpPr>
        <p:spPr>
          <a:xfrm>
            <a:off x="9321922" y="3548380"/>
            <a:ext cx="1946561" cy="12439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Identify Potential Funders</a:t>
            </a:r>
          </a:p>
        </p:txBody>
      </p:sp>
      <p:sp>
        <p:nvSpPr>
          <p:cNvPr id="6" name="TextBox 6"/>
          <p:cNvSpPr txBox="1"/>
          <p:nvPr/>
        </p:nvSpPr>
        <p:spPr>
          <a:xfrm>
            <a:off x="12081506" y="3359151"/>
            <a:ext cx="4906787" cy="1584324"/>
          </a:xfrm>
          <a:prstGeom prst="rect">
            <a:avLst/>
          </a:prstGeom>
        </p:spPr>
        <p:txBody>
          <a:bodyPr lIns="0" tIns="0" rIns="0" bIns="0" rtlCol="0" anchor="t">
            <a:spAutoFit/>
          </a:bodyPr>
          <a:lstStyle/>
          <a:p>
            <a:pPr>
              <a:lnSpc>
                <a:spcPts val="3200"/>
              </a:lnSpc>
            </a:pPr>
            <a:r>
              <a:rPr lang="en-US" sz="2000">
                <a:solidFill>
                  <a:srgbClr val="727171"/>
                </a:solidFill>
                <a:latin typeface="DM Sans"/>
              </a:rPr>
              <a:t>Research potential funders who are interested in supporting businesses with a social mission or impact-driven initiatives. </a:t>
            </a:r>
          </a:p>
        </p:txBody>
      </p:sp>
      <p:sp>
        <p:nvSpPr>
          <p:cNvPr id="7" name="TextBox 7"/>
          <p:cNvSpPr txBox="1"/>
          <p:nvPr/>
        </p:nvSpPr>
        <p:spPr>
          <a:xfrm>
            <a:off x="9321922" y="6377305"/>
            <a:ext cx="2423893" cy="824865"/>
          </a:xfrm>
          <a:prstGeom prst="rect">
            <a:avLst/>
          </a:prstGeom>
        </p:spPr>
        <p:txBody>
          <a:bodyPr lIns="0" tIns="0" rIns="0" bIns="0" rtlCol="0" anchor="t">
            <a:spAutoFit/>
          </a:bodyPr>
          <a:lstStyle/>
          <a:p>
            <a:pPr algn="ctr">
              <a:lnSpc>
                <a:spcPts val="3359"/>
              </a:lnSpc>
            </a:pPr>
            <a:r>
              <a:rPr lang="en-US" sz="2399">
                <a:solidFill>
                  <a:srgbClr val="727171"/>
                </a:solidFill>
                <a:latin typeface="DM Sans Bold"/>
              </a:rPr>
              <a:t>Seek Strategic Partnerships</a:t>
            </a:r>
          </a:p>
        </p:txBody>
      </p:sp>
      <p:sp>
        <p:nvSpPr>
          <p:cNvPr id="8" name="TextBox 8"/>
          <p:cNvSpPr txBox="1"/>
          <p:nvPr/>
        </p:nvSpPr>
        <p:spPr>
          <a:xfrm>
            <a:off x="12352513" y="6167120"/>
            <a:ext cx="4906787" cy="1984374"/>
          </a:xfrm>
          <a:prstGeom prst="rect">
            <a:avLst/>
          </a:prstGeom>
        </p:spPr>
        <p:txBody>
          <a:bodyPr lIns="0" tIns="0" rIns="0" bIns="0" rtlCol="0" anchor="t">
            <a:spAutoFit/>
          </a:bodyPr>
          <a:lstStyle/>
          <a:p>
            <a:pPr>
              <a:lnSpc>
                <a:spcPts val="3200"/>
              </a:lnSpc>
            </a:pPr>
            <a:r>
              <a:rPr lang="en-US" sz="2000">
                <a:solidFill>
                  <a:srgbClr val="727171"/>
                </a:solidFill>
                <a:latin typeface="DM Sans"/>
              </a:rPr>
              <a:t> Collaborate with other businesses, nonprofits, government agencies, and academic institutions to amplify your social impact efforts and leverage additional resources and expertise.</a:t>
            </a:r>
          </a:p>
        </p:txBody>
      </p:sp>
      <p:sp>
        <p:nvSpPr>
          <p:cNvPr id="9" name="TextBox 9"/>
          <p:cNvSpPr txBox="1"/>
          <p:nvPr/>
        </p:nvSpPr>
        <p:spPr>
          <a:xfrm>
            <a:off x="865201" y="5630796"/>
            <a:ext cx="7093054" cy="3018923"/>
          </a:xfrm>
          <a:prstGeom prst="rect">
            <a:avLst/>
          </a:prstGeom>
        </p:spPr>
        <p:txBody>
          <a:bodyPr lIns="0" tIns="0" rIns="0" bIns="0" rtlCol="0" anchor="t">
            <a:spAutoFit/>
          </a:bodyPr>
          <a:lstStyle/>
          <a:p>
            <a:pPr>
              <a:lnSpc>
                <a:spcPts val="4815"/>
              </a:lnSpc>
            </a:pPr>
            <a:r>
              <a:rPr lang="en-US" sz="3009">
                <a:solidFill>
                  <a:srgbClr val="727171"/>
                </a:solidFill>
                <a:latin typeface="DM Sans"/>
              </a:rPr>
              <a:t>By demonstrating a genuine commitment to social responsibility, existing business can attract funding from investors and partners who share the same vision.</a:t>
            </a:r>
          </a:p>
        </p:txBody>
      </p:sp>
      <p:sp>
        <p:nvSpPr>
          <p:cNvPr id="10" name="TextBox 10"/>
          <p:cNvSpPr txBox="1"/>
          <p:nvPr/>
        </p:nvSpPr>
        <p:spPr>
          <a:xfrm>
            <a:off x="1192199" y="1955464"/>
            <a:ext cx="7320098" cy="2682051"/>
          </a:xfrm>
          <a:prstGeom prst="rect">
            <a:avLst/>
          </a:prstGeom>
        </p:spPr>
        <p:txBody>
          <a:bodyPr lIns="0" tIns="0" rIns="0" bIns="0" rtlCol="0" anchor="t">
            <a:spAutoFit/>
          </a:bodyPr>
          <a:lstStyle/>
          <a:p>
            <a:pPr marL="0" lvl="0" indent="0" algn="l">
              <a:lnSpc>
                <a:spcPts val="6922"/>
              </a:lnSpc>
              <a:spcBef>
                <a:spcPct val="0"/>
              </a:spcBef>
            </a:pPr>
            <a:r>
              <a:rPr lang="en-US" sz="6992" spc="244">
                <a:solidFill>
                  <a:srgbClr val="E1A93D"/>
                </a:solidFill>
                <a:latin typeface="DM Sans Bold"/>
              </a:rPr>
              <a:t>SOCIAL IMPACT TO EXISTING BUSINESS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028700"/>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8CA9AD"/>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6558845" y="3028950"/>
            <a:ext cx="8407494" cy="2114550"/>
          </a:xfrm>
          <a:prstGeom prst="rect">
            <a:avLst/>
          </a:prstGeom>
        </p:spPr>
        <p:txBody>
          <a:bodyPr lIns="0" tIns="0" rIns="0" bIns="0" rtlCol="0" anchor="t">
            <a:spAutoFit/>
          </a:bodyPr>
          <a:lstStyle/>
          <a:p>
            <a:pPr algn="r">
              <a:lnSpc>
                <a:spcPts val="8250"/>
              </a:lnSpc>
            </a:pPr>
            <a:r>
              <a:rPr lang="en-US" sz="7500">
                <a:solidFill>
                  <a:srgbClr val="FFFFFF"/>
                </a:solidFill>
                <a:latin typeface="DM Sans Bold"/>
              </a:rPr>
              <a:t>INFLUENCIAL FACTORS</a:t>
            </a:r>
          </a:p>
        </p:txBody>
      </p:sp>
      <p:sp>
        <p:nvSpPr>
          <p:cNvPr id="6" name="Freeform 6"/>
          <p:cNvSpPr/>
          <p:nvPr/>
        </p:nvSpPr>
        <p:spPr>
          <a:xfrm>
            <a:off x="5893678" y="81355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7" name="Freeform 7"/>
          <p:cNvSpPr/>
          <p:nvPr/>
        </p:nvSpPr>
        <p:spPr>
          <a:xfrm>
            <a:off x="1028700" y="8135576"/>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8" name="TextBox 8"/>
          <p:cNvSpPr txBox="1"/>
          <p:nvPr/>
        </p:nvSpPr>
        <p:spPr>
          <a:xfrm>
            <a:off x="1790700" y="1847850"/>
            <a:ext cx="1938412" cy="1003308"/>
          </a:xfrm>
          <a:prstGeom prst="rect">
            <a:avLst/>
          </a:prstGeom>
        </p:spPr>
        <p:txBody>
          <a:bodyPr lIns="0" tIns="0" rIns="0" bIns="0" rtlCol="0" anchor="t">
            <a:spAutoFit/>
          </a:bodyPr>
          <a:lstStyle/>
          <a:p>
            <a:pPr>
              <a:lnSpc>
                <a:spcPts val="7700"/>
              </a:lnSpc>
            </a:pPr>
            <a:r>
              <a:rPr lang="en-US" sz="7000">
                <a:solidFill>
                  <a:srgbClr val="FFFFFF"/>
                </a:solidFill>
                <a:latin typeface="DM Sans Bold"/>
              </a:rPr>
              <a:t>03.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Freeform 3"/>
          <p:cNvSpPr/>
          <p:nvPr/>
        </p:nvSpPr>
        <p:spPr>
          <a:xfrm rot="-10800000">
            <a:off x="13764498" y="6832690"/>
            <a:ext cx="4523502" cy="3454310"/>
          </a:xfrm>
          <a:custGeom>
            <a:avLst/>
            <a:gdLst/>
            <a:ahLst/>
            <a:cxnLst/>
            <a:rect l="l" t="t" r="r" b="b"/>
            <a:pathLst>
              <a:path w="4523502" h="3454310">
                <a:moveTo>
                  <a:pt x="0" y="0"/>
                </a:moveTo>
                <a:lnTo>
                  <a:pt x="4523502" y="0"/>
                </a:lnTo>
                <a:lnTo>
                  <a:pt x="4523502" y="3454310"/>
                </a:lnTo>
                <a:lnTo>
                  <a:pt x="0" y="345431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grpSp>
        <p:nvGrpSpPr>
          <p:cNvPr id="4" name="Group 4"/>
          <p:cNvGrpSpPr/>
          <p:nvPr/>
        </p:nvGrpSpPr>
        <p:grpSpPr>
          <a:xfrm>
            <a:off x="301120" y="3138691"/>
            <a:ext cx="3059805" cy="3059805"/>
            <a:chOff x="0" y="0"/>
            <a:chExt cx="13716000" cy="13716000"/>
          </a:xfrm>
        </p:grpSpPr>
        <p:sp>
          <p:nvSpPr>
            <p:cNvPr id="5" name="Freeform 5"/>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6"/>
              <a:stretch>
                <a:fillRect l="-16666" r="-16666"/>
              </a:stretch>
            </a:blipFill>
          </p:spPr>
          <p:txBody>
            <a:bodyPr/>
            <a:lstStyle/>
            <a:p>
              <a:endParaRPr lang="lv-LV"/>
            </a:p>
          </p:txBody>
        </p:sp>
      </p:grpSp>
      <p:sp>
        <p:nvSpPr>
          <p:cNvPr id="6" name="TextBox 6"/>
          <p:cNvSpPr txBox="1"/>
          <p:nvPr/>
        </p:nvSpPr>
        <p:spPr>
          <a:xfrm>
            <a:off x="4527013" y="2482247"/>
            <a:ext cx="8629309" cy="7059936"/>
          </a:xfrm>
          <a:prstGeom prst="rect">
            <a:avLst/>
          </a:prstGeom>
        </p:spPr>
        <p:txBody>
          <a:bodyPr lIns="0" tIns="0" rIns="0" bIns="0" rtlCol="0" anchor="t">
            <a:spAutoFit/>
          </a:bodyPr>
          <a:lstStyle/>
          <a:p>
            <a:pPr marL="842110" lvl="1" indent="-421055">
              <a:lnSpc>
                <a:spcPts val="4290"/>
              </a:lnSpc>
              <a:buFont typeface="Arial"/>
              <a:buChar char="•"/>
            </a:pPr>
            <a:r>
              <a:rPr lang="en-US" sz="3900">
                <a:solidFill>
                  <a:srgbClr val="737373"/>
                </a:solidFill>
                <a:latin typeface="DM Sans"/>
              </a:rPr>
              <a:t>A small community-based social enterprise may have relatively modest financial needs compared to a larger national or international organization aiming for bigger impact.</a:t>
            </a:r>
          </a:p>
          <a:p>
            <a:pPr>
              <a:lnSpc>
                <a:spcPts val="4290"/>
              </a:lnSpc>
            </a:pPr>
            <a:endParaRPr lang="en-US" sz="3900">
              <a:solidFill>
                <a:srgbClr val="737373"/>
              </a:solidFill>
              <a:latin typeface="DM Sans"/>
            </a:endParaRPr>
          </a:p>
          <a:p>
            <a:pPr marL="842110" lvl="1" indent="-421055">
              <a:lnSpc>
                <a:spcPts val="4290"/>
              </a:lnSpc>
              <a:buFont typeface="Arial"/>
              <a:buChar char="•"/>
            </a:pPr>
            <a:r>
              <a:rPr lang="en-US" sz="3900">
                <a:solidFill>
                  <a:srgbClr val="737373"/>
                </a:solidFill>
                <a:latin typeface="DM Sans"/>
              </a:rPr>
              <a:t>Larger social enterprises may require significant capital for scaling up operations, expanding into new markets, or reaching larger beneficiary populations.</a:t>
            </a:r>
          </a:p>
          <a:p>
            <a:pPr>
              <a:lnSpc>
                <a:spcPts val="4290"/>
              </a:lnSpc>
            </a:pPr>
            <a:endParaRPr lang="en-US" sz="3900">
              <a:solidFill>
                <a:srgbClr val="737373"/>
              </a:solidFill>
              <a:latin typeface="DM Sans"/>
            </a:endParaRPr>
          </a:p>
        </p:txBody>
      </p:sp>
      <p:grpSp>
        <p:nvGrpSpPr>
          <p:cNvPr id="7" name="Group 7"/>
          <p:cNvGrpSpPr/>
          <p:nvPr/>
        </p:nvGrpSpPr>
        <p:grpSpPr>
          <a:xfrm>
            <a:off x="1467209" y="6198495"/>
            <a:ext cx="3059805" cy="3059805"/>
            <a:chOff x="0" y="0"/>
            <a:chExt cx="13716000" cy="13716000"/>
          </a:xfrm>
        </p:grpSpPr>
        <p:sp>
          <p:nvSpPr>
            <p:cNvPr id="8" name="Freeform 8"/>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7"/>
              <a:stretch>
                <a:fillRect t="-25046" b="-25046"/>
              </a:stretch>
            </a:blipFill>
          </p:spPr>
          <p:txBody>
            <a:bodyPr/>
            <a:lstStyle/>
            <a:p>
              <a:endParaRPr lang="lv-LV"/>
            </a:p>
          </p:txBody>
        </p:sp>
      </p:grpSp>
      <p:sp>
        <p:nvSpPr>
          <p:cNvPr id="9" name="TextBox 9"/>
          <p:cNvSpPr txBox="1"/>
          <p:nvPr/>
        </p:nvSpPr>
        <p:spPr>
          <a:xfrm>
            <a:off x="5649198" y="705624"/>
            <a:ext cx="8115300" cy="798006"/>
          </a:xfrm>
          <a:prstGeom prst="rect">
            <a:avLst/>
          </a:prstGeom>
        </p:spPr>
        <p:txBody>
          <a:bodyPr lIns="0" tIns="0" rIns="0" bIns="0" rtlCol="0" anchor="t">
            <a:spAutoFit/>
          </a:bodyPr>
          <a:lstStyle/>
          <a:p>
            <a:pPr marL="0" lvl="0" indent="0" algn="l">
              <a:lnSpc>
                <a:spcPts val="5932"/>
              </a:lnSpc>
              <a:spcBef>
                <a:spcPct val="0"/>
              </a:spcBef>
            </a:pPr>
            <a:r>
              <a:rPr lang="en-US" sz="5992" spc="209">
                <a:solidFill>
                  <a:srgbClr val="E1A93D"/>
                </a:solidFill>
                <a:latin typeface="DM Sans Bold"/>
              </a:rPr>
              <a:t>SIZE AND SCALE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0"/>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TextBox 3"/>
          <p:cNvSpPr txBox="1"/>
          <p:nvPr/>
        </p:nvSpPr>
        <p:spPr>
          <a:xfrm>
            <a:off x="11759210" y="7143750"/>
            <a:ext cx="5500090" cy="2114550"/>
          </a:xfrm>
          <a:prstGeom prst="rect">
            <a:avLst/>
          </a:prstGeom>
        </p:spPr>
        <p:txBody>
          <a:bodyPr lIns="0" tIns="0" rIns="0" bIns="0" rtlCol="0" anchor="t">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id="4" name="TextBox 4"/>
          <p:cNvSpPr txBox="1"/>
          <p:nvPr/>
        </p:nvSpPr>
        <p:spPr>
          <a:xfrm>
            <a:off x="2192613" y="2333944"/>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01.</a:t>
            </a:r>
          </a:p>
        </p:txBody>
      </p:sp>
      <p:sp>
        <p:nvSpPr>
          <p:cNvPr id="5" name="TextBox 5"/>
          <p:cNvSpPr txBox="1"/>
          <p:nvPr/>
        </p:nvSpPr>
        <p:spPr>
          <a:xfrm>
            <a:off x="2192613" y="3502182"/>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02.</a:t>
            </a:r>
          </a:p>
        </p:txBody>
      </p:sp>
      <p:sp>
        <p:nvSpPr>
          <p:cNvPr id="6" name="TextBox 6"/>
          <p:cNvSpPr txBox="1"/>
          <p:nvPr/>
        </p:nvSpPr>
        <p:spPr>
          <a:xfrm>
            <a:off x="4131026" y="2349821"/>
            <a:ext cx="6726444" cy="1003480"/>
          </a:xfrm>
          <a:prstGeom prst="rect">
            <a:avLst/>
          </a:prstGeom>
        </p:spPr>
        <p:txBody>
          <a:bodyPr lIns="0" tIns="0" rIns="0" bIns="0" rtlCol="0" anchor="t">
            <a:spAutoFit/>
          </a:bodyPr>
          <a:lstStyle/>
          <a:p>
            <a:pPr>
              <a:lnSpc>
                <a:spcPts val="3850"/>
              </a:lnSpc>
            </a:pPr>
            <a:r>
              <a:rPr lang="en-US" sz="3500" dirty="0">
                <a:solidFill>
                  <a:srgbClr val="737373"/>
                </a:solidFill>
                <a:latin typeface="DM Sans Bold"/>
              </a:rPr>
              <a:t>DIFFERENT NEEDS FOR SOCIAL ENTERPRISE</a:t>
            </a:r>
          </a:p>
        </p:txBody>
      </p:sp>
      <p:sp>
        <p:nvSpPr>
          <p:cNvPr id="7" name="TextBox 7"/>
          <p:cNvSpPr txBox="1"/>
          <p:nvPr/>
        </p:nvSpPr>
        <p:spPr>
          <a:xfrm>
            <a:off x="2192613" y="4961416"/>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03.</a:t>
            </a:r>
          </a:p>
        </p:txBody>
      </p:sp>
      <p:sp>
        <p:nvSpPr>
          <p:cNvPr id="8" name="TextBox 8"/>
          <p:cNvSpPr txBox="1"/>
          <p:nvPr/>
        </p:nvSpPr>
        <p:spPr>
          <a:xfrm>
            <a:off x="4131026" y="3640610"/>
            <a:ext cx="6726444" cy="987431"/>
          </a:xfrm>
          <a:prstGeom prst="rect">
            <a:avLst/>
          </a:prstGeom>
        </p:spPr>
        <p:txBody>
          <a:bodyPr lIns="0" tIns="0" rIns="0" bIns="0" rtlCol="0" anchor="t">
            <a:spAutoFit/>
          </a:bodyPr>
          <a:lstStyle/>
          <a:p>
            <a:pPr>
              <a:lnSpc>
                <a:spcPts val="3850"/>
              </a:lnSpc>
            </a:pPr>
            <a:r>
              <a:rPr lang="en-US" sz="3500">
                <a:solidFill>
                  <a:srgbClr val="737373"/>
                </a:solidFill>
                <a:latin typeface="DM Sans Bold"/>
              </a:rPr>
              <a:t>HOW TO CHOOSE THE RIGHT TYPE OF FUNDING?</a:t>
            </a:r>
          </a:p>
        </p:txBody>
      </p:sp>
      <p:sp>
        <p:nvSpPr>
          <p:cNvPr id="9" name="TextBox 9"/>
          <p:cNvSpPr txBox="1"/>
          <p:nvPr/>
        </p:nvSpPr>
        <p:spPr>
          <a:xfrm>
            <a:off x="2192613" y="6159982"/>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04.</a:t>
            </a:r>
          </a:p>
        </p:txBody>
      </p:sp>
      <p:sp>
        <p:nvSpPr>
          <p:cNvPr id="10" name="TextBox 10"/>
          <p:cNvSpPr txBox="1"/>
          <p:nvPr/>
        </p:nvSpPr>
        <p:spPr>
          <a:xfrm>
            <a:off x="4131026" y="6396520"/>
            <a:ext cx="672644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BREAK DOWN BARRIERS</a:t>
            </a:r>
          </a:p>
        </p:txBody>
      </p:sp>
      <p:sp>
        <p:nvSpPr>
          <p:cNvPr id="11" name="Freeform 11"/>
          <p:cNvSpPr/>
          <p:nvPr/>
        </p:nvSpPr>
        <p:spPr>
          <a:xfrm>
            <a:off x="2417556" y="9164276"/>
            <a:ext cx="4102978" cy="2245448"/>
          </a:xfrm>
          <a:custGeom>
            <a:avLst/>
            <a:gdLst/>
            <a:ahLst/>
            <a:cxnLst/>
            <a:rect l="l" t="t" r="r" b="b"/>
            <a:pathLst>
              <a:path w="4102978" h="2245448">
                <a:moveTo>
                  <a:pt x="0" y="0"/>
                </a:moveTo>
                <a:lnTo>
                  <a:pt x="4102979" y="0"/>
                </a:lnTo>
                <a:lnTo>
                  <a:pt x="4102979"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12" name="TextBox 12"/>
          <p:cNvSpPr txBox="1"/>
          <p:nvPr/>
        </p:nvSpPr>
        <p:spPr>
          <a:xfrm>
            <a:off x="4131026" y="5172073"/>
            <a:ext cx="6983521"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 INFLUENCIAL FACTORS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2789" y="-160719"/>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Freeform 3"/>
          <p:cNvSpPr/>
          <p:nvPr/>
        </p:nvSpPr>
        <p:spPr>
          <a:xfrm rot="-10800000">
            <a:off x="13736392" y="6673402"/>
            <a:ext cx="4551608" cy="3475773"/>
          </a:xfrm>
          <a:custGeom>
            <a:avLst/>
            <a:gdLst/>
            <a:ahLst/>
            <a:cxnLst/>
            <a:rect l="l" t="t" r="r" b="b"/>
            <a:pathLst>
              <a:path w="4551608" h="3475773">
                <a:moveTo>
                  <a:pt x="0" y="0"/>
                </a:moveTo>
                <a:lnTo>
                  <a:pt x="4551608" y="0"/>
                </a:lnTo>
                <a:lnTo>
                  <a:pt x="4551608" y="3475773"/>
                </a:lnTo>
                <a:lnTo>
                  <a:pt x="0" y="347577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grpSp>
        <p:nvGrpSpPr>
          <p:cNvPr id="4" name="Group 4"/>
          <p:cNvGrpSpPr/>
          <p:nvPr/>
        </p:nvGrpSpPr>
        <p:grpSpPr>
          <a:xfrm>
            <a:off x="398058" y="2278616"/>
            <a:ext cx="3059805" cy="3059805"/>
            <a:chOff x="0" y="0"/>
            <a:chExt cx="13716000" cy="13716000"/>
          </a:xfrm>
        </p:grpSpPr>
        <p:sp>
          <p:nvSpPr>
            <p:cNvPr id="5" name="Freeform 5"/>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6"/>
              <a:stretch>
                <a:fillRect l="-25046" r="-25046"/>
              </a:stretch>
            </a:blipFill>
          </p:spPr>
          <p:txBody>
            <a:bodyPr/>
            <a:lstStyle/>
            <a:p>
              <a:endParaRPr lang="lv-LV"/>
            </a:p>
          </p:txBody>
        </p:sp>
      </p:grpSp>
      <p:grpSp>
        <p:nvGrpSpPr>
          <p:cNvPr id="6" name="Group 6"/>
          <p:cNvGrpSpPr/>
          <p:nvPr/>
        </p:nvGrpSpPr>
        <p:grpSpPr>
          <a:xfrm>
            <a:off x="3760257" y="3613598"/>
            <a:ext cx="3059805" cy="3059805"/>
            <a:chOff x="0" y="0"/>
            <a:chExt cx="13716000" cy="13716000"/>
          </a:xfrm>
        </p:grpSpPr>
        <p:sp>
          <p:nvSpPr>
            <p:cNvPr id="7" name="Freeform 7"/>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7"/>
              <a:stretch>
                <a:fillRect l="-16666" r="-16666"/>
              </a:stretch>
            </a:blipFill>
          </p:spPr>
          <p:txBody>
            <a:bodyPr/>
            <a:lstStyle/>
            <a:p>
              <a:endParaRPr lang="lv-LV"/>
            </a:p>
          </p:txBody>
        </p:sp>
      </p:grpSp>
      <p:sp>
        <p:nvSpPr>
          <p:cNvPr id="8" name="TextBox 8"/>
          <p:cNvSpPr txBox="1"/>
          <p:nvPr/>
        </p:nvSpPr>
        <p:spPr>
          <a:xfrm>
            <a:off x="6820062" y="2113304"/>
            <a:ext cx="6525498" cy="7788281"/>
          </a:xfrm>
          <a:prstGeom prst="rect">
            <a:avLst/>
          </a:prstGeom>
        </p:spPr>
        <p:txBody>
          <a:bodyPr lIns="0" tIns="0" rIns="0" bIns="0" rtlCol="0" anchor="t">
            <a:spAutoFit/>
          </a:bodyPr>
          <a:lstStyle/>
          <a:p>
            <a:pPr marL="755753" lvl="1" indent="-377876">
              <a:lnSpc>
                <a:spcPts val="3850"/>
              </a:lnSpc>
              <a:buFont typeface="Arial"/>
              <a:buChar char="•"/>
            </a:pPr>
            <a:r>
              <a:rPr lang="en-US" sz="3500">
                <a:solidFill>
                  <a:srgbClr val="737373"/>
                </a:solidFill>
                <a:latin typeface="DM Sans"/>
              </a:rPr>
              <a:t>The financial needs of a social enterprise operating in sectors such as healthcare, education, or renewable energy may be higher due to the capital-intensive nature of these industries.</a:t>
            </a:r>
          </a:p>
          <a:p>
            <a:pPr>
              <a:lnSpc>
                <a:spcPts val="3850"/>
              </a:lnSpc>
            </a:pPr>
            <a:endParaRPr lang="en-US" sz="3500">
              <a:solidFill>
                <a:srgbClr val="737373"/>
              </a:solidFill>
              <a:latin typeface="DM Sans"/>
            </a:endParaRPr>
          </a:p>
          <a:p>
            <a:pPr marL="755753" lvl="1" indent="-377876">
              <a:lnSpc>
                <a:spcPts val="3850"/>
              </a:lnSpc>
              <a:buFont typeface="Arial"/>
              <a:buChar char="•"/>
            </a:pPr>
            <a:r>
              <a:rPr lang="en-US" sz="3500">
                <a:solidFill>
                  <a:srgbClr val="737373"/>
                </a:solidFill>
                <a:latin typeface="DM Sans"/>
              </a:rPr>
              <a:t>Technology-focused social enterprises may require investment in research and development, technology infrastructure, and product innovation.</a:t>
            </a:r>
          </a:p>
          <a:p>
            <a:pPr>
              <a:lnSpc>
                <a:spcPts val="3850"/>
              </a:lnSpc>
            </a:pPr>
            <a:endParaRPr lang="en-US" sz="3500">
              <a:solidFill>
                <a:srgbClr val="737373"/>
              </a:solidFill>
              <a:latin typeface="DM Sans"/>
            </a:endParaRPr>
          </a:p>
        </p:txBody>
      </p:sp>
      <p:grpSp>
        <p:nvGrpSpPr>
          <p:cNvPr id="9" name="Group 9"/>
          <p:cNvGrpSpPr/>
          <p:nvPr/>
        </p:nvGrpSpPr>
        <p:grpSpPr>
          <a:xfrm>
            <a:off x="1028700" y="6198495"/>
            <a:ext cx="3059805" cy="3059805"/>
            <a:chOff x="0" y="0"/>
            <a:chExt cx="13716000" cy="13716000"/>
          </a:xfrm>
        </p:grpSpPr>
        <p:sp>
          <p:nvSpPr>
            <p:cNvPr id="10" name="Freeform 10"/>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8"/>
              <a:stretch>
                <a:fillRect l="-27972" r="-27972"/>
              </a:stretch>
            </a:blipFill>
          </p:spPr>
          <p:txBody>
            <a:bodyPr/>
            <a:lstStyle/>
            <a:p>
              <a:endParaRPr lang="lv-LV"/>
            </a:p>
          </p:txBody>
        </p:sp>
      </p:grpSp>
      <p:sp>
        <p:nvSpPr>
          <p:cNvPr id="11" name="TextBox 11"/>
          <p:cNvSpPr txBox="1"/>
          <p:nvPr/>
        </p:nvSpPr>
        <p:spPr>
          <a:xfrm>
            <a:off x="5290160" y="686847"/>
            <a:ext cx="12707692" cy="798006"/>
          </a:xfrm>
          <a:prstGeom prst="rect">
            <a:avLst/>
          </a:prstGeom>
        </p:spPr>
        <p:txBody>
          <a:bodyPr lIns="0" tIns="0" rIns="0" bIns="0" rtlCol="0" anchor="t">
            <a:spAutoFit/>
          </a:bodyPr>
          <a:lstStyle/>
          <a:p>
            <a:pPr marL="0" lvl="0" indent="0" algn="l">
              <a:lnSpc>
                <a:spcPts val="5932"/>
              </a:lnSpc>
              <a:spcBef>
                <a:spcPct val="0"/>
              </a:spcBef>
            </a:pPr>
            <a:r>
              <a:rPr lang="en-US" sz="5992" spc="209">
                <a:solidFill>
                  <a:srgbClr val="E1A93D"/>
                </a:solidFill>
                <a:latin typeface="DM Sans Bold"/>
              </a:rPr>
              <a:t>THE PRODUCT OR SERVICE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50920"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grpSp>
        <p:nvGrpSpPr>
          <p:cNvPr id="3" name="Group 3"/>
          <p:cNvGrpSpPr/>
          <p:nvPr/>
        </p:nvGrpSpPr>
        <p:grpSpPr>
          <a:xfrm>
            <a:off x="0" y="2882090"/>
            <a:ext cx="3059805" cy="3059805"/>
            <a:chOff x="0" y="0"/>
            <a:chExt cx="13716000" cy="13716000"/>
          </a:xfrm>
        </p:grpSpPr>
        <p:sp>
          <p:nvSpPr>
            <p:cNvPr id="4" name="Freeform 4"/>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4"/>
              <a:stretch>
                <a:fillRect l="-25046" r="-25046"/>
              </a:stretch>
            </a:blipFill>
          </p:spPr>
          <p:txBody>
            <a:bodyPr/>
            <a:lstStyle/>
            <a:p>
              <a:endParaRPr lang="lv-LV"/>
            </a:p>
          </p:txBody>
        </p:sp>
      </p:grpSp>
      <p:grpSp>
        <p:nvGrpSpPr>
          <p:cNvPr id="5" name="Group 5"/>
          <p:cNvGrpSpPr/>
          <p:nvPr/>
        </p:nvGrpSpPr>
        <p:grpSpPr>
          <a:xfrm>
            <a:off x="1922156" y="6198495"/>
            <a:ext cx="3059805" cy="3059805"/>
            <a:chOff x="0" y="0"/>
            <a:chExt cx="13716000" cy="13716000"/>
          </a:xfrm>
        </p:grpSpPr>
        <p:sp>
          <p:nvSpPr>
            <p:cNvPr id="6" name="Freeform 6"/>
            <p:cNvSpPr/>
            <p:nvPr/>
          </p:nvSpPr>
          <p:spPr>
            <a:xfrm>
              <a:off x="0" y="0"/>
              <a:ext cx="13716000" cy="13716000"/>
            </a:xfrm>
            <a:custGeom>
              <a:avLst/>
              <a:gdLst/>
              <a:ahLst/>
              <a:cxnLst/>
              <a:rect l="l" t="t" r="r" b="b"/>
              <a:pathLst>
                <a:path w="13716000" h="13716000">
                  <a:moveTo>
                    <a:pt x="6858000" y="0"/>
                  </a:moveTo>
                  <a:cubicBezTo>
                    <a:pt x="3070431" y="0"/>
                    <a:pt x="0" y="3070431"/>
                    <a:pt x="0" y="6858000"/>
                  </a:cubicBezTo>
                  <a:cubicBezTo>
                    <a:pt x="0" y="10645569"/>
                    <a:pt x="3070431" y="13716000"/>
                    <a:pt x="6858000" y="13716000"/>
                  </a:cubicBezTo>
                  <a:cubicBezTo>
                    <a:pt x="10645569" y="13716000"/>
                    <a:pt x="13716000" y="10645569"/>
                    <a:pt x="13716000" y="6858000"/>
                  </a:cubicBezTo>
                  <a:cubicBezTo>
                    <a:pt x="13716000" y="3070431"/>
                    <a:pt x="10645569" y="0"/>
                    <a:pt x="6858000" y="0"/>
                  </a:cubicBezTo>
                  <a:close/>
                </a:path>
              </a:pathLst>
            </a:custGeom>
            <a:blipFill>
              <a:blip r:embed="rId5"/>
              <a:stretch>
                <a:fillRect l="-25329" r="-25329"/>
              </a:stretch>
            </a:blipFill>
          </p:spPr>
          <p:txBody>
            <a:bodyPr/>
            <a:lstStyle/>
            <a:p>
              <a:endParaRPr lang="lv-LV"/>
            </a:p>
          </p:txBody>
        </p:sp>
      </p:grpSp>
      <p:sp>
        <p:nvSpPr>
          <p:cNvPr id="7" name="TextBox 7"/>
          <p:cNvSpPr txBox="1"/>
          <p:nvPr/>
        </p:nvSpPr>
        <p:spPr>
          <a:xfrm>
            <a:off x="5906583" y="3602962"/>
            <a:ext cx="8986659" cy="2499156"/>
          </a:xfrm>
          <a:prstGeom prst="rect">
            <a:avLst/>
          </a:prstGeom>
        </p:spPr>
        <p:txBody>
          <a:bodyPr lIns="0" tIns="0" rIns="0" bIns="0" rtlCol="0" anchor="t">
            <a:spAutoFit/>
          </a:bodyPr>
          <a:lstStyle/>
          <a:p>
            <a:pPr>
              <a:lnSpc>
                <a:spcPts val="4952"/>
              </a:lnSpc>
            </a:pPr>
            <a:r>
              <a:rPr lang="en-US" sz="4502">
                <a:solidFill>
                  <a:srgbClr val="737373"/>
                </a:solidFill>
                <a:latin typeface="DM Sans"/>
              </a:rPr>
              <a:t>Geographic factors such as urban vs. rural settings can also influence the cost of operations and the types of funding needed.</a:t>
            </a:r>
          </a:p>
        </p:txBody>
      </p:sp>
      <p:sp>
        <p:nvSpPr>
          <p:cNvPr id="8" name="Freeform 8"/>
          <p:cNvSpPr/>
          <p:nvPr/>
        </p:nvSpPr>
        <p:spPr>
          <a:xfrm rot="-10800000">
            <a:off x="13736392" y="6673402"/>
            <a:ext cx="4551608" cy="3475773"/>
          </a:xfrm>
          <a:custGeom>
            <a:avLst/>
            <a:gdLst/>
            <a:ahLst/>
            <a:cxnLst/>
            <a:rect l="l" t="t" r="r" b="b"/>
            <a:pathLst>
              <a:path w="4551608" h="3475773">
                <a:moveTo>
                  <a:pt x="0" y="0"/>
                </a:moveTo>
                <a:lnTo>
                  <a:pt x="4551608" y="0"/>
                </a:lnTo>
                <a:lnTo>
                  <a:pt x="4551608" y="3475773"/>
                </a:lnTo>
                <a:lnTo>
                  <a:pt x="0" y="3475773"/>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lv-LV"/>
          </a:p>
        </p:txBody>
      </p:sp>
      <p:sp>
        <p:nvSpPr>
          <p:cNvPr id="9" name="TextBox 9"/>
          <p:cNvSpPr txBox="1"/>
          <p:nvPr/>
        </p:nvSpPr>
        <p:spPr>
          <a:xfrm>
            <a:off x="4981960" y="1447442"/>
            <a:ext cx="12129337" cy="798006"/>
          </a:xfrm>
          <a:prstGeom prst="rect">
            <a:avLst/>
          </a:prstGeom>
        </p:spPr>
        <p:txBody>
          <a:bodyPr lIns="0" tIns="0" rIns="0" bIns="0" rtlCol="0" anchor="t">
            <a:spAutoFit/>
          </a:bodyPr>
          <a:lstStyle/>
          <a:p>
            <a:pPr marL="0" lvl="0" indent="0" algn="l">
              <a:lnSpc>
                <a:spcPts val="5932"/>
              </a:lnSpc>
              <a:spcBef>
                <a:spcPct val="0"/>
              </a:spcBef>
            </a:pPr>
            <a:r>
              <a:rPr lang="en-US" sz="5992" spc="209">
                <a:solidFill>
                  <a:srgbClr val="E1A93D"/>
                </a:solidFill>
                <a:latin typeface="DM Sans Bold"/>
              </a:rPr>
              <a:t>GEOGRAPHIC LOCATION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323972"/>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8CA9AD"/>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6840764" y="3324222"/>
            <a:ext cx="7571992" cy="2114550"/>
          </a:xfrm>
          <a:prstGeom prst="rect">
            <a:avLst/>
          </a:prstGeom>
        </p:spPr>
        <p:txBody>
          <a:bodyPr lIns="0" tIns="0" rIns="0" bIns="0" rtlCol="0" anchor="t">
            <a:spAutoFit/>
          </a:bodyPr>
          <a:lstStyle/>
          <a:p>
            <a:pPr algn="r">
              <a:lnSpc>
                <a:spcPts val="8250"/>
              </a:lnSpc>
            </a:pPr>
            <a:r>
              <a:rPr lang="en-US" sz="7500">
                <a:solidFill>
                  <a:srgbClr val="FFFFFF"/>
                </a:solidFill>
                <a:latin typeface="DM Sans Bold"/>
              </a:rPr>
              <a:t>BREAK DOWN BARRIERS</a:t>
            </a:r>
          </a:p>
        </p:txBody>
      </p:sp>
      <p:sp>
        <p:nvSpPr>
          <p:cNvPr id="6" name="TextBox 6"/>
          <p:cNvSpPr txBox="1"/>
          <p:nvPr/>
        </p:nvSpPr>
        <p:spPr>
          <a:xfrm>
            <a:off x="1790700" y="1847850"/>
            <a:ext cx="1938412" cy="1003308"/>
          </a:xfrm>
          <a:prstGeom prst="rect">
            <a:avLst/>
          </a:prstGeom>
        </p:spPr>
        <p:txBody>
          <a:bodyPr lIns="0" tIns="0" rIns="0" bIns="0" rtlCol="0" anchor="t">
            <a:spAutoFit/>
          </a:bodyPr>
          <a:lstStyle/>
          <a:p>
            <a:pPr>
              <a:lnSpc>
                <a:spcPts val="7700"/>
              </a:lnSpc>
            </a:pPr>
            <a:r>
              <a:rPr lang="en-US" sz="7000">
                <a:solidFill>
                  <a:srgbClr val="FFFFFF"/>
                </a:solidFill>
                <a:latin typeface="DM Sans Bold"/>
              </a:rPr>
              <a:t>04.</a:t>
            </a:r>
          </a:p>
        </p:txBody>
      </p:sp>
      <p:sp>
        <p:nvSpPr>
          <p:cNvPr id="7" name="Freeform 7"/>
          <p:cNvSpPr/>
          <p:nvPr/>
        </p:nvSpPr>
        <p:spPr>
          <a:xfrm>
            <a:off x="5893678" y="81355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8" name="Freeform 8"/>
          <p:cNvSpPr/>
          <p:nvPr/>
        </p:nvSpPr>
        <p:spPr>
          <a:xfrm>
            <a:off x="1028700" y="8135576"/>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txBody>
          <a:bodyPr/>
          <a:lstStyle/>
          <a:p>
            <a:endParaRPr lang="lv-LV"/>
          </a:p>
        </p:txBody>
      </p:sp>
      <p:sp>
        <p:nvSpPr>
          <p:cNvPr id="3" name="Freeform 3"/>
          <p:cNvSpPr/>
          <p:nvPr/>
        </p:nvSpPr>
        <p:spPr>
          <a:xfrm rot="887923">
            <a:off x="13475833" y="-8787301"/>
            <a:ext cx="13977230" cy="14342307"/>
          </a:xfrm>
          <a:custGeom>
            <a:avLst/>
            <a:gdLst/>
            <a:ahLst/>
            <a:cxnLst/>
            <a:rect l="l" t="t" r="r" b="b"/>
            <a:pathLst>
              <a:path w="13977230" h="14342307">
                <a:moveTo>
                  <a:pt x="0" y="0"/>
                </a:moveTo>
                <a:lnTo>
                  <a:pt x="13977230" y="0"/>
                </a:lnTo>
                <a:lnTo>
                  <a:pt x="13977230" y="14342307"/>
                </a:lnTo>
                <a:lnTo>
                  <a:pt x="0" y="14342307"/>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grpSp>
        <p:nvGrpSpPr>
          <p:cNvPr id="4" name="Group 4"/>
          <p:cNvGrpSpPr/>
          <p:nvPr/>
        </p:nvGrpSpPr>
        <p:grpSpPr>
          <a:xfrm>
            <a:off x="3693437" y="3131773"/>
            <a:ext cx="2932415" cy="3025560"/>
            <a:chOff x="0" y="0"/>
            <a:chExt cx="1075555" cy="1109719"/>
          </a:xfrm>
        </p:grpSpPr>
        <p:sp>
          <p:nvSpPr>
            <p:cNvPr id="5" name="Freeform 5"/>
            <p:cNvSpPr/>
            <p:nvPr/>
          </p:nvSpPr>
          <p:spPr>
            <a:xfrm>
              <a:off x="0" y="0"/>
              <a:ext cx="1075555" cy="1109719"/>
            </a:xfrm>
            <a:custGeom>
              <a:avLst/>
              <a:gdLst/>
              <a:ahLst/>
              <a:cxnLst/>
              <a:rect l="l" t="t" r="r" b="b"/>
              <a:pathLst>
                <a:path w="1075555" h="1109719">
                  <a:moveTo>
                    <a:pt x="81844" y="0"/>
                  </a:moveTo>
                  <a:lnTo>
                    <a:pt x="993712" y="0"/>
                  </a:lnTo>
                  <a:cubicBezTo>
                    <a:pt x="1015418" y="0"/>
                    <a:pt x="1036235" y="8623"/>
                    <a:pt x="1051584" y="23971"/>
                  </a:cubicBezTo>
                  <a:cubicBezTo>
                    <a:pt x="1066932" y="39320"/>
                    <a:pt x="1075555" y="60137"/>
                    <a:pt x="1075555" y="81844"/>
                  </a:cubicBezTo>
                  <a:lnTo>
                    <a:pt x="1075555" y="1027876"/>
                  </a:lnTo>
                  <a:cubicBezTo>
                    <a:pt x="1075555" y="1049582"/>
                    <a:pt x="1066932" y="1070399"/>
                    <a:pt x="1051584" y="1085748"/>
                  </a:cubicBezTo>
                  <a:cubicBezTo>
                    <a:pt x="1036235" y="1101096"/>
                    <a:pt x="1015418" y="1109719"/>
                    <a:pt x="993712" y="1109719"/>
                  </a:cubicBezTo>
                  <a:lnTo>
                    <a:pt x="81844" y="1109719"/>
                  </a:lnTo>
                  <a:cubicBezTo>
                    <a:pt x="60137" y="1109719"/>
                    <a:pt x="39320" y="1101096"/>
                    <a:pt x="23971" y="1085748"/>
                  </a:cubicBezTo>
                  <a:cubicBezTo>
                    <a:pt x="8623" y="1070399"/>
                    <a:pt x="0" y="1049582"/>
                    <a:pt x="0" y="1027876"/>
                  </a:cubicBezTo>
                  <a:lnTo>
                    <a:pt x="0" y="81844"/>
                  </a:lnTo>
                  <a:cubicBezTo>
                    <a:pt x="0" y="60137"/>
                    <a:pt x="8623" y="39320"/>
                    <a:pt x="23971" y="23971"/>
                  </a:cubicBezTo>
                  <a:cubicBezTo>
                    <a:pt x="39320" y="8623"/>
                    <a:pt x="60137" y="0"/>
                    <a:pt x="81844" y="0"/>
                  </a:cubicBezTo>
                  <a:close/>
                </a:path>
              </a:pathLst>
            </a:custGeom>
            <a:solidFill>
              <a:srgbClr val="BBCBCD">
                <a:alpha val="98824"/>
              </a:srgbClr>
            </a:solidFill>
          </p:spPr>
          <p:txBody>
            <a:bodyPr/>
            <a:lstStyle/>
            <a:p>
              <a:endParaRPr lang="lv-LV"/>
            </a:p>
          </p:txBody>
        </p:sp>
        <p:sp>
          <p:nvSpPr>
            <p:cNvPr id="6" name="TextBox 6"/>
            <p:cNvSpPr txBox="1"/>
            <p:nvPr/>
          </p:nvSpPr>
          <p:spPr>
            <a:xfrm>
              <a:off x="0" y="-19050"/>
              <a:ext cx="1075555" cy="1128769"/>
            </a:xfrm>
            <a:prstGeom prst="rect">
              <a:avLst/>
            </a:prstGeom>
          </p:spPr>
          <p:txBody>
            <a:bodyPr lIns="50800" tIns="50800" rIns="50800" bIns="50800" rtlCol="0" anchor="ctr"/>
            <a:lstStyle/>
            <a:p>
              <a:pPr algn="ctr">
                <a:lnSpc>
                  <a:spcPts val="2859"/>
                </a:lnSpc>
              </a:pPr>
              <a:endParaRPr/>
            </a:p>
          </p:txBody>
        </p:sp>
      </p:grpSp>
      <p:grpSp>
        <p:nvGrpSpPr>
          <p:cNvPr id="7" name="Group 7"/>
          <p:cNvGrpSpPr/>
          <p:nvPr/>
        </p:nvGrpSpPr>
        <p:grpSpPr>
          <a:xfrm>
            <a:off x="3512462" y="6573324"/>
            <a:ext cx="2932415" cy="847111"/>
            <a:chOff x="0" y="0"/>
            <a:chExt cx="1075555" cy="310705"/>
          </a:xfrm>
        </p:grpSpPr>
        <p:sp>
          <p:nvSpPr>
            <p:cNvPr id="8" name="Freeform 8"/>
            <p:cNvSpPr/>
            <p:nvPr/>
          </p:nvSpPr>
          <p:spPr>
            <a:xfrm>
              <a:off x="0" y="0"/>
              <a:ext cx="1075555" cy="310705"/>
            </a:xfrm>
            <a:custGeom>
              <a:avLst/>
              <a:gdLst/>
              <a:ahLst/>
              <a:cxnLst/>
              <a:rect l="l" t="t" r="r" b="b"/>
              <a:pathLst>
                <a:path w="1075555" h="310705">
                  <a:moveTo>
                    <a:pt x="81844" y="0"/>
                  </a:moveTo>
                  <a:lnTo>
                    <a:pt x="993712" y="0"/>
                  </a:lnTo>
                  <a:cubicBezTo>
                    <a:pt x="1015418" y="0"/>
                    <a:pt x="1036235" y="8623"/>
                    <a:pt x="1051584" y="23971"/>
                  </a:cubicBezTo>
                  <a:cubicBezTo>
                    <a:pt x="1066932" y="39320"/>
                    <a:pt x="1075555" y="60137"/>
                    <a:pt x="1075555" y="81844"/>
                  </a:cubicBezTo>
                  <a:lnTo>
                    <a:pt x="1075555" y="228861"/>
                  </a:lnTo>
                  <a:cubicBezTo>
                    <a:pt x="1075555" y="250567"/>
                    <a:pt x="1066932" y="271385"/>
                    <a:pt x="1051584" y="286733"/>
                  </a:cubicBezTo>
                  <a:cubicBezTo>
                    <a:pt x="1036235" y="302082"/>
                    <a:pt x="1015418" y="310705"/>
                    <a:pt x="993712" y="310705"/>
                  </a:cubicBezTo>
                  <a:lnTo>
                    <a:pt x="81844" y="310705"/>
                  </a:lnTo>
                  <a:cubicBezTo>
                    <a:pt x="36643" y="310705"/>
                    <a:pt x="0" y="274062"/>
                    <a:pt x="0" y="228861"/>
                  </a:cubicBezTo>
                  <a:lnTo>
                    <a:pt x="0" y="81844"/>
                  </a:lnTo>
                  <a:cubicBezTo>
                    <a:pt x="0" y="60137"/>
                    <a:pt x="8623" y="39320"/>
                    <a:pt x="23971" y="23971"/>
                  </a:cubicBezTo>
                  <a:cubicBezTo>
                    <a:pt x="39320" y="8623"/>
                    <a:pt x="60137" y="0"/>
                    <a:pt x="81844" y="0"/>
                  </a:cubicBezTo>
                  <a:close/>
                </a:path>
              </a:pathLst>
            </a:custGeom>
            <a:solidFill>
              <a:srgbClr val="BBCBCD">
                <a:alpha val="98824"/>
              </a:srgbClr>
            </a:solidFill>
          </p:spPr>
          <p:txBody>
            <a:bodyPr/>
            <a:lstStyle/>
            <a:p>
              <a:endParaRPr lang="lv-LV"/>
            </a:p>
          </p:txBody>
        </p:sp>
        <p:sp>
          <p:nvSpPr>
            <p:cNvPr id="9" name="TextBox 9"/>
            <p:cNvSpPr txBox="1"/>
            <p:nvPr/>
          </p:nvSpPr>
          <p:spPr>
            <a:xfrm>
              <a:off x="0" y="-19050"/>
              <a:ext cx="1075555" cy="329755"/>
            </a:xfrm>
            <a:prstGeom prst="rect">
              <a:avLst/>
            </a:prstGeom>
          </p:spPr>
          <p:txBody>
            <a:bodyPr lIns="50800" tIns="50800" rIns="50800" bIns="50800" rtlCol="0" anchor="ctr"/>
            <a:lstStyle/>
            <a:p>
              <a:pPr algn="ctr">
                <a:lnSpc>
                  <a:spcPts val="2859"/>
                </a:lnSpc>
              </a:pPr>
              <a:endParaRPr/>
            </a:p>
          </p:txBody>
        </p:sp>
      </p:grpSp>
      <p:grpSp>
        <p:nvGrpSpPr>
          <p:cNvPr id="10" name="Group 10"/>
          <p:cNvGrpSpPr/>
          <p:nvPr/>
        </p:nvGrpSpPr>
        <p:grpSpPr>
          <a:xfrm>
            <a:off x="8483226" y="3689245"/>
            <a:ext cx="2703952" cy="3677223"/>
            <a:chOff x="0" y="0"/>
            <a:chExt cx="991759" cy="1348737"/>
          </a:xfrm>
        </p:grpSpPr>
        <p:sp>
          <p:nvSpPr>
            <p:cNvPr id="11" name="Freeform 11"/>
            <p:cNvSpPr/>
            <p:nvPr/>
          </p:nvSpPr>
          <p:spPr>
            <a:xfrm>
              <a:off x="0" y="0"/>
              <a:ext cx="991759" cy="1348737"/>
            </a:xfrm>
            <a:custGeom>
              <a:avLst/>
              <a:gdLst/>
              <a:ahLst/>
              <a:cxnLst/>
              <a:rect l="l" t="t" r="r" b="b"/>
              <a:pathLst>
                <a:path w="991759" h="1348737">
                  <a:moveTo>
                    <a:pt x="88759" y="0"/>
                  </a:moveTo>
                  <a:lnTo>
                    <a:pt x="903001" y="0"/>
                  </a:lnTo>
                  <a:cubicBezTo>
                    <a:pt x="952021" y="0"/>
                    <a:pt x="991759" y="39739"/>
                    <a:pt x="991759" y="88759"/>
                  </a:cubicBezTo>
                  <a:lnTo>
                    <a:pt x="991759" y="1259978"/>
                  </a:lnTo>
                  <a:cubicBezTo>
                    <a:pt x="991759" y="1308998"/>
                    <a:pt x="952021" y="1348737"/>
                    <a:pt x="903001" y="1348737"/>
                  </a:cubicBezTo>
                  <a:lnTo>
                    <a:pt x="88759" y="1348737"/>
                  </a:lnTo>
                  <a:cubicBezTo>
                    <a:pt x="39739" y="1348737"/>
                    <a:pt x="0" y="1308998"/>
                    <a:pt x="0" y="1259978"/>
                  </a:cubicBezTo>
                  <a:lnTo>
                    <a:pt x="0" y="88759"/>
                  </a:lnTo>
                  <a:cubicBezTo>
                    <a:pt x="0" y="39739"/>
                    <a:pt x="39739" y="0"/>
                    <a:pt x="88759" y="0"/>
                  </a:cubicBezTo>
                  <a:close/>
                </a:path>
              </a:pathLst>
            </a:custGeom>
            <a:solidFill>
              <a:srgbClr val="BBCBCD">
                <a:alpha val="98824"/>
              </a:srgbClr>
            </a:solidFill>
          </p:spPr>
          <p:txBody>
            <a:bodyPr/>
            <a:lstStyle/>
            <a:p>
              <a:endParaRPr lang="lv-LV"/>
            </a:p>
          </p:txBody>
        </p:sp>
        <p:sp>
          <p:nvSpPr>
            <p:cNvPr id="12" name="TextBox 12"/>
            <p:cNvSpPr txBox="1"/>
            <p:nvPr/>
          </p:nvSpPr>
          <p:spPr>
            <a:xfrm>
              <a:off x="0" y="-19050"/>
              <a:ext cx="991759" cy="1367787"/>
            </a:xfrm>
            <a:prstGeom prst="rect">
              <a:avLst/>
            </a:prstGeom>
          </p:spPr>
          <p:txBody>
            <a:bodyPr lIns="50800" tIns="50800" rIns="50800" bIns="50800" rtlCol="0" anchor="ctr"/>
            <a:lstStyle/>
            <a:p>
              <a:pPr algn="ctr">
                <a:lnSpc>
                  <a:spcPts val="2859"/>
                </a:lnSpc>
              </a:pPr>
              <a:endParaRPr/>
            </a:p>
          </p:txBody>
        </p:sp>
      </p:grpSp>
      <p:grpSp>
        <p:nvGrpSpPr>
          <p:cNvPr id="13" name="Group 13"/>
          <p:cNvGrpSpPr/>
          <p:nvPr/>
        </p:nvGrpSpPr>
        <p:grpSpPr>
          <a:xfrm>
            <a:off x="8464176" y="7727899"/>
            <a:ext cx="2932415" cy="1515586"/>
            <a:chOff x="0" y="0"/>
            <a:chExt cx="1075555" cy="555889"/>
          </a:xfrm>
        </p:grpSpPr>
        <p:sp>
          <p:nvSpPr>
            <p:cNvPr id="14" name="Freeform 14"/>
            <p:cNvSpPr/>
            <p:nvPr/>
          </p:nvSpPr>
          <p:spPr>
            <a:xfrm>
              <a:off x="0" y="0"/>
              <a:ext cx="1075555" cy="555889"/>
            </a:xfrm>
            <a:custGeom>
              <a:avLst/>
              <a:gdLst/>
              <a:ahLst/>
              <a:cxnLst/>
              <a:rect l="l" t="t" r="r" b="b"/>
              <a:pathLst>
                <a:path w="1075555" h="555889">
                  <a:moveTo>
                    <a:pt x="81844" y="0"/>
                  </a:moveTo>
                  <a:lnTo>
                    <a:pt x="993712" y="0"/>
                  </a:lnTo>
                  <a:cubicBezTo>
                    <a:pt x="1015418" y="0"/>
                    <a:pt x="1036235" y="8623"/>
                    <a:pt x="1051584" y="23971"/>
                  </a:cubicBezTo>
                  <a:cubicBezTo>
                    <a:pt x="1066932" y="39320"/>
                    <a:pt x="1075555" y="60137"/>
                    <a:pt x="1075555" y="81844"/>
                  </a:cubicBezTo>
                  <a:lnTo>
                    <a:pt x="1075555" y="474045"/>
                  </a:lnTo>
                  <a:cubicBezTo>
                    <a:pt x="1075555" y="519246"/>
                    <a:pt x="1038913" y="555889"/>
                    <a:pt x="993712" y="555889"/>
                  </a:cubicBezTo>
                  <a:lnTo>
                    <a:pt x="81844" y="555889"/>
                  </a:lnTo>
                  <a:cubicBezTo>
                    <a:pt x="60137" y="555889"/>
                    <a:pt x="39320" y="547266"/>
                    <a:pt x="23971" y="531917"/>
                  </a:cubicBezTo>
                  <a:cubicBezTo>
                    <a:pt x="8623" y="516569"/>
                    <a:pt x="0" y="495751"/>
                    <a:pt x="0" y="474045"/>
                  </a:cubicBezTo>
                  <a:lnTo>
                    <a:pt x="0" y="81844"/>
                  </a:lnTo>
                  <a:cubicBezTo>
                    <a:pt x="0" y="60137"/>
                    <a:pt x="8623" y="39320"/>
                    <a:pt x="23971" y="23971"/>
                  </a:cubicBezTo>
                  <a:cubicBezTo>
                    <a:pt x="39320" y="8623"/>
                    <a:pt x="60137" y="0"/>
                    <a:pt x="81844" y="0"/>
                  </a:cubicBezTo>
                  <a:close/>
                </a:path>
              </a:pathLst>
            </a:custGeom>
            <a:solidFill>
              <a:srgbClr val="BBCBCD">
                <a:alpha val="98824"/>
              </a:srgbClr>
            </a:solidFill>
          </p:spPr>
          <p:txBody>
            <a:bodyPr/>
            <a:lstStyle/>
            <a:p>
              <a:endParaRPr lang="lv-LV"/>
            </a:p>
          </p:txBody>
        </p:sp>
        <p:sp>
          <p:nvSpPr>
            <p:cNvPr id="15" name="TextBox 15"/>
            <p:cNvSpPr txBox="1"/>
            <p:nvPr/>
          </p:nvSpPr>
          <p:spPr>
            <a:xfrm>
              <a:off x="0" y="-19050"/>
              <a:ext cx="1075555" cy="574939"/>
            </a:xfrm>
            <a:prstGeom prst="rect">
              <a:avLst/>
            </a:prstGeom>
          </p:spPr>
          <p:txBody>
            <a:bodyPr lIns="50800" tIns="50800" rIns="50800" bIns="50800" rtlCol="0" anchor="ctr"/>
            <a:lstStyle/>
            <a:p>
              <a:pPr algn="ctr">
                <a:lnSpc>
                  <a:spcPts val="2859"/>
                </a:lnSpc>
              </a:pPr>
              <a:endParaRPr/>
            </a:p>
          </p:txBody>
        </p:sp>
      </p:grpSp>
      <p:grpSp>
        <p:nvGrpSpPr>
          <p:cNvPr id="16" name="Group 16"/>
          <p:cNvGrpSpPr/>
          <p:nvPr/>
        </p:nvGrpSpPr>
        <p:grpSpPr>
          <a:xfrm>
            <a:off x="13046312" y="2891700"/>
            <a:ext cx="2932415" cy="3156200"/>
            <a:chOff x="0" y="0"/>
            <a:chExt cx="1075555" cy="1157636"/>
          </a:xfrm>
        </p:grpSpPr>
        <p:sp>
          <p:nvSpPr>
            <p:cNvPr id="17" name="Freeform 17"/>
            <p:cNvSpPr/>
            <p:nvPr/>
          </p:nvSpPr>
          <p:spPr>
            <a:xfrm>
              <a:off x="0" y="0"/>
              <a:ext cx="1075555" cy="1157636"/>
            </a:xfrm>
            <a:custGeom>
              <a:avLst/>
              <a:gdLst/>
              <a:ahLst/>
              <a:cxnLst/>
              <a:rect l="l" t="t" r="r" b="b"/>
              <a:pathLst>
                <a:path w="1075555" h="1157636">
                  <a:moveTo>
                    <a:pt x="81844" y="0"/>
                  </a:moveTo>
                  <a:lnTo>
                    <a:pt x="993712" y="0"/>
                  </a:lnTo>
                  <a:cubicBezTo>
                    <a:pt x="1015418" y="0"/>
                    <a:pt x="1036235" y="8623"/>
                    <a:pt x="1051584" y="23971"/>
                  </a:cubicBezTo>
                  <a:cubicBezTo>
                    <a:pt x="1066932" y="39320"/>
                    <a:pt x="1075555" y="60137"/>
                    <a:pt x="1075555" y="81844"/>
                  </a:cubicBezTo>
                  <a:lnTo>
                    <a:pt x="1075555" y="1075792"/>
                  </a:lnTo>
                  <a:cubicBezTo>
                    <a:pt x="1075555" y="1120993"/>
                    <a:pt x="1038913" y="1157636"/>
                    <a:pt x="993712" y="1157636"/>
                  </a:cubicBezTo>
                  <a:lnTo>
                    <a:pt x="81844" y="1157636"/>
                  </a:lnTo>
                  <a:cubicBezTo>
                    <a:pt x="60137" y="1157636"/>
                    <a:pt x="39320" y="1149013"/>
                    <a:pt x="23971" y="1133664"/>
                  </a:cubicBezTo>
                  <a:cubicBezTo>
                    <a:pt x="8623" y="1118316"/>
                    <a:pt x="0" y="1097498"/>
                    <a:pt x="0" y="1075792"/>
                  </a:cubicBezTo>
                  <a:lnTo>
                    <a:pt x="0" y="81844"/>
                  </a:lnTo>
                  <a:cubicBezTo>
                    <a:pt x="0" y="60137"/>
                    <a:pt x="8623" y="39320"/>
                    <a:pt x="23971" y="23971"/>
                  </a:cubicBezTo>
                  <a:cubicBezTo>
                    <a:pt x="39320" y="8623"/>
                    <a:pt x="60137" y="0"/>
                    <a:pt x="81844" y="0"/>
                  </a:cubicBezTo>
                  <a:close/>
                </a:path>
              </a:pathLst>
            </a:custGeom>
            <a:solidFill>
              <a:srgbClr val="BBCBCD">
                <a:alpha val="98824"/>
              </a:srgbClr>
            </a:solidFill>
          </p:spPr>
          <p:txBody>
            <a:bodyPr/>
            <a:lstStyle/>
            <a:p>
              <a:endParaRPr lang="lv-LV"/>
            </a:p>
          </p:txBody>
        </p:sp>
        <p:sp>
          <p:nvSpPr>
            <p:cNvPr id="18" name="TextBox 18"/>
            <p:cNvSpPr txBox="1"/>
            <p:nvPr/>
          </p:nvSpPr>
          <p:spPr>
            <a:xfrm>
              <a:off x="0" y="-19050"/>
              <a:ext cx="1075555" cy="1176686"/>
            </a:xfrm>
            <a:prstGeom prst="rect">
              <a:avLst/>
            </a:prstGeom>
          </p:spPr>
          <p:txBody>
            <a:bodyPr lIns="50800" tIns="50800" rIns="50800" bIns="50800" rtlCol="0" anchor="ctr"/>
            <a:lstStyle/>
            <a:p>
              <a:pPr algn="ctr">
                <a:lnSpc>
                  <a:spcPts val="2859"/>
                </a:lnSpc>
              </a:pPr>
              <a:endParaRPr/>
            </a:p>
          </p:txBody>
        </p:sp>
      </p:grpSp>
      <p:grpSp>
        <p:nvGrpSpPr>
          <p:cNvPr id="19" name="Group 19"/>
          <p:cNvGrpSpPr/>
          <p:nvPr/>
        </p:nvGrpSpPr>
        <p:grpSpPr>
          <a:xfrm>
            <a:off x="13046312" y="6157334"/>
            <a:ext cx="3318662" cy="1402391"/>
            <a:chOff x="0" y="0"/>
            <a:chExt cx="1217224" cy="514371"/>
          </a:xfrm>
        </p:grpSpPr>
        <p:sp>
          <p:nvSpPr>
            <p:cNvPr id="20" name="Freeform 20"/>
            <p:cNvSpPr/>
            <p:nvPr/>
          </p:nvSpPr>
          <p:spPr>
            <a:xfrm>
              <a:off x="0" y="0"/>
              <a:ext cx="1217224" cy="514371"/>
            </a:xfrm>
            <a:custGeom>
              <a:avLst/>
              <a:gdLst/>
              <a:ahLst/>
              <a:cxnLst/>
              <a:rect l="l" t="t" r="r" b="b"/>
              <a:pathLst>
                <a:path w="1217224" h="514371">
                  <a:moveTo>
                    <a:pt x="72318" y="0"/>
                  </a:moveTo>
                  <a:lnTo>
                    <a:pt x="1144905" y="0"/>
                  </a:lnTo>
                  <a:cubicBezTo>
                    <a:pt x="1184846" y="0"/>
                    <a:pt x="1217224" y="32378"/>
                    <a:pt x="1217224" y="72318"/>
                  </a:cubicBezTo>
                  <a:lnTo>
                    <a:pt x="1217224" y="442053"/>
                  </a:lnTo>
                  <a:cubicBezTo>
                    <a:pt x="1217224" y="481993"/>
                    <a:pt x="1184846" y="514371"/>
                    <a:pt x="1144905" y="514371"/>
                  </a:cubicBezTo>
                  <a:lnTo>
                    <a:pt x="72318" y="514371"/>
                  </a:lnTo>
                  <a:cubicBezTo>
                    <a:pt x="53138" y="514371"/>
                    <a:pt x="34744" y="506752"/>
                    <a:pt x="21181" y="493189"/>
                  </a:cubicBezTo>
                  <a:cubicBezTo>
                    <a:pt x="7619" y="479627"/>
                    <a:pt x="0" y="461233"/>
                    <a:pt x="0" y="442053"/>
                  </a:cubicBezTo>
                  <a:lnTo>
                    <a:pt x="0" y="72318"/>
                  </a:lnTo>
                  <a:cubicBezTo>
                    <a:pt x="0" y="53138"/>
                    <a:pt x="7619" y="34744"/>
                    <a:pt x="21181" y="21181"/>
                  </a:cubicBezTo>
                  <a:cubicBezTo>
                    <a:pt x="34744" y="7619"/>
                    <a:pt x="53138" y="0"/>
                    <a:pt x="72318" y="0"/>
                  </a:cubicBezTo>
                  <a:close/>
                </a:path>
              </a:pathLst>
            </a:custGeom>
            <a:solidFill>
              <a:srgbClr val="BBCBCD">
                <a:alpha val="98824"/>
              </a:srgbClr>
            </a:solidFill>
          </p:spPr>
          <p:txBody>
            <a:bodyPr/>
            <a:lstStyle/>
            <a:p>
              <a:endParaRPr lang="lv-LV"/>
            </a:p>
          </p:txBody>
        </p:sp>
        <p:sp>
          <p:nvSpPr>
            <p:cNvPr id="21" name="TextBox 21"/>
            <p:cNvSpPr txBox="1"/>
            <p:nvPr/>
          </p:nvSpPr>
          <p:spPr>
            <a:xfrm>
              <a:off x="0" y="-19050"/>
              <a:ext cx="1217224" cy="533421"/>
            </a:xfrm>
            <a:prstGeom prst="rect">
              <a:avLst/>
            </a:prstGeom>
          </p:spPr>
          <p:txBody>
            <a:bodyPr lIns="50800" tIns="50800" rIns="50800" bIns="50800" rtlCol="0" anchor="ctr"/>
            <a:lstStyle/>
            <a:p>
              <a:pPr algn="ctr">
                <a:lnSpc>
                  <a:spcPts val="2859"/>
                </a:lnSpc>
              </a:pPr>
              <a:endParaRPr/>
            </a:p>
          </p:txBody>
        </p:sp>
      </p:grpSp>
      <p:sp>
        <p:nvSpPr>
          <p:cNvPr id="22" name="Freeform 22"/>
          <p:cNvSpPr/>
          <p:nvPr/>
        </p:nvSpPr>
        <p:spPr>
          <a:xfrm rot="-1885381">
            <a:off x="11873395" y="8089954"/>
            <a:ext cx="1776375" cy="501826"/>
          </a:xfrm>
          <a:custGeom>
            <a:avLst/>
            <a:gdLst/>
            <a:ahLst/>
            <a:cxnLst/>
            <a:rect l="l" t="t" r="r" b="b"/>
            <a:pathLst>
              <a:path w="1776375" h="501826">
                <a:moveTo>
                  <a:pt x="0" y="0"/>
                </a:moveTo>
                <a:lnTo>
                  <a:pt x="1776375" y="0"/>
                </a:lnTo>
                <a:lnTo>
                  <a:pt x="1776375" y="501826"/>
                </a:lnTo>
                <a:lnTo>
                  <a:pt x="0" y="50182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sp>
        <p:nvSpPr>
          <p:cNvPr id="23" name="TextBox 23"/>
          <p:cNvSpPr txBox="1"/>
          <p:nvPr/>
        </p:nvSpPr>
        <p:spPr>
          <a:xfrm>
            <a:off x="3722572" y="3314027"/>
            <a:ext cx="2722305" cy="2613428"/>
          </a:xfrm>
          <a:prstGeom prst="rect">
            <a:avLst/>
          </a:prstGeom>
        </p:spPr>
        <p:txBody>
          <a:bodyPr lIns="0" tIns="0" rIns="0" bIns="0" rtlCol="0" anchor="t">
            <a:spAutoFit/>
          </a:bodyPr>
          <a:lstStyle/>
          <a:p>
            <a:pPr algn="ctr">
              <a:lnSpc>
                <a:spcPts val="3477"/>
              </a:lnSpc>
            </a:pPr>
            <a:r>
              <a:rPr lang="en-US" sz="2484" dirty="0">
                <a:solidFill>
                  <a:srgbClr val="100F0D"/>
                </a:solidFill>
                <a:latin typeface="DM Sans"/>
              </a:rPr>
              <a:t>To improve knowledge and management skills, learn new tools and methods</a:t>
            </a:r>
          </a:p>
        </p:txBody>
      </p:sp>
      <p:sp>
        <p:nvSpPr>
          <p:cNvPr id="24" name="TextBox 24"/>
          <p:cNvSpPr txBox="1"/>
          <p:nvPr/>
        </p:nvSpPr>
        <p:spPr>
          <a:xfrm>
            <a:off x="8693267" y="7805890"/>
            <a:ext cx="2556583" cy="1321503"/>
          </a:xfrm>
          <a:prstGeom prst="rect">
            <a:avLst/>
          </a:prstGeom>
        </p:spPr>
        <p:txBody>
          <a:bodyPr lIns="0" tIns="0" rIns="0" bIns="0" rtlCol="0" anchor="t">
            <a:spAutoFit/>
          </a:bodyPr>
          <a:lstStyle/>
          <a:p>
            <a:pPr marL="0" lvl="0" indent="0" algn="ctr">
              <a:lnSpc>
                <a:spcPts val="3599"/>
              </a:lnSpc>
              <a:spcBef>
                <a:spcPct val="0"/>
              </a:spcBef>
            </a:pPr>
            <a:r>
              <a:rPr lang="en-US" sz="2608" spc="255" dirty="0">
                <a:solidFill>
                  <a:srgbClr val="231F20"/>
                </a:solidFill>
                <a:latin typeface="DM Sans Bold"/>
              </a:rPr>
              <a:t>INCREASE THE SOCIAL IMPACT</a:t>
            </a:r>
          </a:p>
        </p:txBody>
      </p:sp>
      <p:sp>
        <p:nvSpPr>
          <p:cNvPr id="25" name="TextBox 25"/>
          <p:cNvSpPr txBox="1"/>
          <p:nvPr/>
        </p:nvSpPr>
        <p:spPr>
          <a:xfrm>
            <a:off x="8568008" y="3775005"/>
            <a:ext cx="2534389" cy="3784719"/>
          </a:xfrm>
          <a:prstGeom prst="rect">
            <a:avLst/>
          </a:prstGeom>
        </p:spPr>
        <p:txBody>
          <a:bodyPr lIns="0" tIns="0" rIns="0" bIns="0" rtlCol="0" anchor="t">
            <a:spAutoFit/>
          </a:bodyPr>
          <a:lstStyle/>
          <a:p>
            <a:pPr algn="ctr">
              <a:lnSpc>
                <a:spcPts val="3038"/>
              </a:lnSpc>
            </a:pPr>
            <a:r>
              <a:rPr lang="en-US" sz="2170" dirty="0">
                <a:solidFill>
                  <a:srgbClr val="100F0D"/>
                </a:solidFill>
                <a:latin typeface="DM Sans"/>
              </a:rPr>
              <a:t>Increasing the size of projects with social impact through collaboration between companies and selection of scalable projects</a:t>
            </a:r>
          </a:p>
          <a:p>
            <a:pPr algn="ctr">
              <a:lnSpc>
                <a:spcPts val="2898"/>
              </a:lnSpc>
            </a:pPr>
            <a:endParaRPr lang="en-US" sz="2170" dirty="0">
              <a:solidFill>
                <a:srgbClr val="100F0D"/>
              </a:solidFill>
              <a:latin typeface="DM Sans"/>
            </a:endParaRPr>
          </a:p>
        </p:txBody>
      </p:sp>
      <p:sp>
        <p:nvSpPr>
          <p:cNvPr id="26" name="TextBox 26"/>
          <p:cNvSpPr txBox="1"/>
          <p:nvPr/>
        </p:nvSpPr>
        <p:spPr>
          <a:xfrm>
            <a:off x="13140270" y="6295550"/>
            <a:ext cx="3130746" cy="919167"/>
          </a:xfrm>
          <a:prstGeom prst="rect">
            <a:avLst/>
          </a:prstGeom>
        </p:spPr>
        <p:txBody>
          <a:bodyPr lIns="0" tIns="0" rIns="0" bIns="0" rtlCol="0" anchor="t">
            <a:spAutoFit/>
          </a:bodyPr>
          <a:lstStyle/>
          <a:p>
            <a:pPr marL="0" lvl="0" indent="0" algn="ctr">
              <a:lnSpc>
                <a:spcPts val="3737"/>
              </a:lnSpc>
              <a:spcBef>
                <a:spcPct val="0"/>
              </a:spcBef>
            </a:pPr>
            <a:r>
              <a:rPr lang="en-US" sz="2708" spc="265" dirty="0">
                <a:solidFill>
                  <a:srgbClr val="231F20"/>
                </a:solidFill>
                <a:latin typeface="DM Sans Bold"/>
              </a:rPr>
              <a:t>IMPROVEMENT OF STRATEGY</a:t>
            </a:r>
          </a:p>
        </p:txBody>
      </p:sp>
      <p:sp>
        <p:nvSpPr>
          <p:cNvPr id="27" name="Freeform 27"/>
          <p:cNvSpPr/>
          <p:nvPr/>
        </p:nvSpPr>
        <p:spPr>
          <a:xfrm rot="-8970905" flipH="1">
            <a:off x="6566339" y="7518095"/>
            <a:ext cx="1776375" cy="501826"/>
          </a:xfrm>
          <a:custGeom>
            <a:avLst/>
            <a:gdLst/>
            <a:ahLst/>
            <a:cxnLst/>
            <a:rect l="l" t="t" r="r" b="b"/>
            <a:pathLst>
              <a:path w="1776375" h="501826">
                <a:moveTo>
                  <a:pt x="1776375" y="0"/>
                </a:moveTo>
                <a:lnTo>
                  <a:pt x="0" y="0"/>
                </a:lnTo>
                <a:lnTo>
                  <a:pt x="0" y="501826"/>
                </a:lnTo>
                <a:lnTo>
                  <a:pt x="1776375" y="501826"/>
                </a:lnTo>
                <a:lnTo>
                  <a:pt x="1776375"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sp>
        <p:nvSpPr>
          <p:cNvPr id="28" name="TextBox 28"/>
          <p:cNvSpPr txBox="1"/>
          <p:nvPr/>
        </p:nvSpPr>
        <p:spPr>
          <a:xfrm>
            <a:off x="4413288" y="949520"/>
            <a:ext cx="9461424" cy="1837405"/>
          </a:xfrm>
          <a:prstGeom prst="rect">
            <a:avLst/>
          </a:prstGeom>
        </p:spPr>
        <p:txBody>
          <a:bodyPr lIns="0" tIns="0" rIns="0" bIns="0" rtlCol="0" anchor="t">
            <a:spAutoFit/>
          </a:bodyPr>
          <a:lstStyle/>
          <a:p>
            <a:pPr algn="ctr">
              <a:lnSpc>
                <a:spcPts val="7400"/>
              </a:lnSpc>
            </a:pPr>
            <a:r>
              <a:rPr lang="en-US" sz="5286">
                <a:solidFill>
                  <a:srgbClr val="E1A93D"/>
                </a:solidFill>
                <a:latin typeface="DM Sans Bold"/>
              </a:rPr>
              <a:t>How to meet growing financial needs? </a:t>
            </a:r>
          </a:p>
        </p:txBody>
      </p:sp>
      <p:sp>
        <p:nvSpPr>
          <p:cNvPr id="29" name="Freeform 29"/>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lv-LV"/>
          </a:p>
        </p:txBody>
      </p:sp>
      <p:sp>
        <p:nvSpPr>
          <p:cNvPr id="30" name="TextBox 30"/>
          <p:cNvSpPr txBox="1"/>
          <p:nvPr/>
        </p:nvSpPr>
        <p:spPr>
          <a:xfrm>
            <a:off x="3645948" y="6667968"/>
            <a:ext cx="2556583" cy="698500"/>
          </a:xfrm>
          <a:prstGeom prst="rect">
            <a:avLst/>
          </a:prstGeom>
        </p:spPr>
        <p:txBody>
          <a:bodyPr lIns="0" tIns="0" rIns="0" bIns="0" rtlCol="0" anchor="t">
            <a:spAutoFit/>
          </a:bodyPr>
          <a:lstStyle/>
          <a:p>
            <a:pPr algn="ctr">
              <a:lnSpc>
                <a:spcPts val="2749"/>
              </a:lnSpc>
              <a:spcBef>
                <a:spcPct val="0"/>
              </a:spcBef>
            </a:pPr>
            <a:r>
              <a:rPr lang="en-US" sz="2499" dirty="0">
                <a:solidFill>
                  <a:srgbClr val="000000"/>
                </a:solidFill>
                <a:latin typeface="DM Sans Bold"/>
              </a:rPr>
              <a:t>TRAINING OF MANAGERS</a:t>
            </a:r>
          </a:p>
        </p:txBody>
      </p:sp>
      <p:sp>
        <p:nvSpPr>
          <p:cNvPr id="31" name="TextBox 31"/>
          <p:cNvSpPr txBox="1"/>
          <p:nvPr/>
        </p:nvSpPr>
        <p:spPr>
          <a:xfrm>
            <a:off x="13140270" y="3272825"/>
            <a:ext cx="2832567" cy="2413000"/>
          </a:xfrm>
          <a:prstGeom prst="rect">
            <a:avLst/>
          </a:prstGeom>
        </p:spPr>
        <p:txBody>
          <a:bodyPr lIns="0" tIns="0" rIns="0" bIns="0" rtlCol="0" anchor="t">
            <a:spAutoFit/>
          </a:bodyPr>
          <a:lstStyle/>
          <a:p>
            <a:pPr algn="ctr">
              <a:lnSpc>
                <a:spcPts val="2749"/>
              </a:lnSpc>
              <a:spcBef>
                <a:spcPct val="0"/>
              </a:spcBef>
            </a:pPr>
            <a:r>
              <a:rPr lang="en-US" sz="2499" dirty="0">
                <a:solidFill>
                  <a:srgbClr val="000000"/>
                </a:solidFill>
                <a:latin typeface="DM Sans"/>
              </a:rPr>
              <a:t>The development of social impact metrics to measure and monitor the creation of social value</a:t>
            </a:r>
          </a:p>
        </p:txBody>
      </p:sp>
      <p:sp>
        <p:nvSpPr>
          <p:cNvPr id="32" name="Freeform 32"/>
          <p:cNvSpPr/>
          <p:nvPr/>
        </p:nvSpPr>
        <p:spPr>
          <a:xfrm>
            <a:off x="-1835278" y="-2072890"/>
            <a:ext cx="4687320" cy="4687320"/>
          </a:xfrm>
          <a:custGeom>
            <a:avLst/>
            <a:gdLst/>
            <a:ahLst/>
            <a:cxnLst/>
            <a:rect l="l" t="t" r="r" b="b"/>
            <a:pathLst>
              <a:path w="4687320" h="4687320">
                <a:moveTo>
                  <a:pt x="0" y="0"/>
                </a:moveTo>
                <a:lnTo>
                  <a:pt x="4687320" y="0"/>
                </a:lnTo>
                <a:lnTo>
                  <a:pt x="4687320" y="4687319"/>
                </a:lnTo>
                <a:lnTo>
                  <a:pt x="0" y="468731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lv-LV"/>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3235896"/>
            <a:ext cx="4934233" cy="5126991"/>
          </a:xfrm>
          <a:prstGeom prst="rect">
            <a:avLst/>
          </a:prstGeom>
        </p:spPr>
        <p:txBody>
          <a:bodyPr lIns="0" tIns="0" rIns="0" bIns="0" rtlCol="0" anchor="t">
            <a:spAutoFit/>
          </a:bodyPr>
          <a:lstStyle/>
          <a:p>
            <a:pPr>
              <a:lnSpc>
                <a:spcPts val="4059"/>
              </a:lnSpc>
            </a:pPr>
            <a:r>
              <a:rPr lang="en-US" sz="2899">
                <a:solidFill>
                  <a:srgbClr val="8CA9AD"/>
                </a:solidFill>
                <a:latin typeface="DM Sans Semi-Bold"/>
              </a:rPr>
              <a:t>Financial Literacy</a:t>
            </a:r>
            <a:r>
              <a:rPr lang="en-US" sz="2899">
                <a:solidFill>
                  <a:srgbClr val="8CA9AD"/>
                </a:solidFill>
                <a:latin typeface="DM Sans"/>
              </a:rPr>
              <a:t>: Many social entrepreneurs may not have a background in finance. Training in financial literacy can help them understand key financial concepts, such as budgeting, financial planning, cash flow management, and financial reporting. </a:t>
            </a:r>
          </a:p>
        </p:txBody>
      </p:sp>
      <p:sp>
        <p:nvSpPr>
          <p:cNvPr id="3" name="TextBox 3"/>
          <p:cNvSpPr txBox="1"/>
          <p:nvPr/>
        </p:nvSpPr>
        <p:spPr>
          <a:xfrm>
            <a:off x="6676884" y="971550"/>
            <a:ext cx="10582416" cy="1028701"/>
          </a:xfrm>
          <a:prstGeom prst="rect">
            <a:avLst/>
          </a:prstGeom>
        </p:spPr>
        <p:txBody>
          <a:bodyPr lIns="0" tIns="0" rIns="0" bIns="0" rtlCol="0" anchor="t">
            <a:spAutoFit/>
          </a:bodyPr>
          <a:lstStyle/>
          <a:p>
            <a:pPr>
              <a:lnSpc>
                <a:spcPts val="4199"/>
              </a:lnSpc>
            </a:pPr>
            <a:r>
              <a:rPr lang="en-US" sz="2999">
                <a:solidFill>
                  <a:srgbClr val="8CA9AD"/>
                </a:solidFill>
                <a:latin typeface="DM Sans"/>
              </a:rPr>
              <a:t>Training can be invaluable for social entrepreneurs looking to meet growing financial needs. </a:t>
            </a:r>
          </a:p>
        </p:txBody>
      </p:sp>
      <p:sp>
        <p:nvSpPr>
          <p:cNvPr id="4" name="TextBox 4"/>
          <p:cNvSpPr txBox="1"/>
          <p:nvPr/>
        </p:nvSpPr>
        <p:spPr>
          <a:xfrm>
            <a:off x="6347521" y="3245421"/>
            <a:ext cx="4934233" cy="5217795"/>
          </a:xfrm>
          <a:prstGeom prst="rect">
            <a:avLst/>
          </a:prstGeom>
        </p:spPr>
        <p:txBody>
          <a:bodyPr lIns="0" tIns="0" rIns="0" bIns="0" rtlCol="0" anchor="t">
            <a:spAutoFit/>
          </a:bodyPr>
          <a:lstStyle/>
          <a:p>
            <a:pPr>
              <a:lnSpc>
                <a:spcPts val="3779"/>
              </a:lnSpc>
            </a:pPr>
            <a:r>
              <a:rPr lang="en-US" sz="2699">
                <a:solidFill>
                  <a:srgbClr val="8CA9AD"/>
                </a:solidFill>
                <a:latin typeface="DM Sans Bold"/>
              </a:rPr>
              <a:t>Business Planning:</a:t>
            </a:r>
            <a:r>
              <a:rPr lang="en-US" sz="2699">
                <a:solidFill>
                  <a:srgbClr val="8CA9AD"/>
                </a:solidFill>
                <a:latin typeface="DM Sans"/>
              </a:rPr>
              <a:t> Training in business planning can help social entrepreneurs develop comprehensive strategies for growth and sustainability. This includes identifying target markets, analyzing competitors, setting realistic financial goals, and creating actionable plans to achieve them. </a:t>
            </a:r>
          </a:p>
        </p:txBody>
      </p:sp>
      <p:sp>
        <p:nvSpPr>
          <p:cNvPr id="5" name="TextBox 5"/>
          <p:cNvSpPr txBox="1"/>
          <p:nvPr/>
        </p:nvSpPr>
        <p:spPr>
          <a:xfrm>
            <a:off x="11968092" y="3235896"/>
            <a:ext cx="4934233" cy="5434330"/>
          </a:xfrm>
          <a:prstGeom prst="rect">
            <a:avLst/>
          </a:prstGeom>
        </p:spPr>
        <p:txBody>
          <a:bodyPr lIns="0" tIns="0" rIns="0" bIns="0" rtlCol="0" anchor="t">
            <a:spAutoFit/>
          </a:bodyPr>
          <a:lstStyle/>
          <a:p>
            <a:pPr>
              <a:lnSpc>
                <a:spcPts val="3919"/>
              </a:lnSpc>
            </a:pPr>
            <a:r>
              <a:rPr lang="en-US" sz="2799">
                <a:solidFill>
                  <a:srgbClr val="8CA9AD"/>
                </a:solidFill>
                <a:latin typeface="DM Sans Semi-Bold"/>
              </a:rPr>
              <a:t>Financial Management</a:t>
            </a:r>
            <a:r>
              <a:rPr lang="en-US" sz="2799">
                <a:solidFill>
                  <a:srgbClr val="8CA9AD"/>
                </a:solidFill>
                <a:latin typeface="DM Sans"/>
              </a:rPr>
              <a:t>: As social enterprises grow, they face increasing complexity in financial management. Training can help entrepreneurs learn how to effectively manage finances, including budgeting, forecasting, financial risk management, and financial controls.</a:t>
            </a:r>
          </a:p>
        </p:txBody>
      </p:sp>
      <p:sp>
        <p:nvSpPr>
          <p:cNvPr id="6" name="Freeform 6"/>
          <p:cNvSpPr/>
          <p:nvPr/>
        </p:nvSpPr>
        <p:spPr>
          <a:xfrm>
            <a:off x="-607162" y="-730973"/>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7" name="TextBox 7"/>
          <p:cNvSpPr txBox="1"/>
          <p:nvPr/>
        </p:nvSpPr>
        <p:spPr>
          <a:xfrm>
            <a:off x="1964341" y="1741848"/>
            <a:ext cx="4712543" cy="866777"/>
          </a:xfrm>
          <a:prstGeom prst="rect">
            <a:avLst/>
          </a:prstGeom>
        </p:spPr>
        <p:txBody>
          <a:bodyPr lIns="0" tIns="0" rIns="0" bIns="0" rtlCol="0" anchor="t">
            <a:spAutoFit/>
          </a:bodyPr>
          <a:lstStyle/>
          <a:p>
            <a:pPr>
              <a:lnSpc>
                <a:spcPts val="6600"/>
              </a:lnSpc>
            </a:pPr>
            <a:r>
              <a:rPr lang="en-US" sz="6000" spc="-300">
                <a:solidFill>
                  <a:srgbClr val="E1A93D"/>
                </a:solidFill>
                <a:latin typeface="DM Sans Bold"/>
              </a:rPr>
              <a:t>TRAINING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75851" y="4747197"/>
            <a:ext cx="4934233" cy="3615690"/>
            <a:chOff x="0" y="0"/>
            <a:chExt cx="6578977" cy="4820920"/>
          </a:xfrm>
        </p:grpSpPr>
        <p:sp>
          <p:nvSpPr>
            <p:cNvPr id="3" name="TextBox 3"/>
            <p:cNvSpPr txBox="1"/>
            <p:nvPr/>
          </p:nvSpPr>
          <p:spPr>
            <a:xfrm>
              <a:off x="0" y="-47625"/>
              <a:ext cx="6578977" cy="503131"/>
            </a:xfrm>
            <a:prstGeom prst="rect">
              <a:avLst/>
            </a:prstGeom>
          </p:spPr>
          <p:txBody>
            <a:bodyPr lIns="0" tIns="0" rIns="0" bIns="0" rtlCol="0" anchor="t">
              <a:spAutoFit/>
            </a:bodyPr>
            <a:lstStyle/>
            <a:p>
              <a:pPr>
                <a:lnSpc>
                  <a:spcPts val="3220"/>
                </a:lnSpc>
              </a:pPr>
              <a:endParaRPr/>
            </a:p>
          </p:txBody>
        </p:sp>
        <p:sp>
          <p:nvSpPr>
            <p:cNvPr id="4" name="TextBox 4"/>
            <p:cNvSpPr txBox="1"/>
            <p:nvPr/>
          </p:nvSpPr>
          <p:spPr>
            <a:xfrm>
              <a:off x="0" y="515831"/>
              <a:ext cx="6578977" cy="4305089"/>
            </a:xfrm>
            <a:prstGeom prst="rect">
              <a:avLst/>
            </a:prstGeom>
          </p:spPr>
          <p:txBody>
            <a:bodyPr lIns="0" tIns="0" rIns="0" bIns="0" rtlCol="0" anchor="t">
              <a:spAutoFit/>
            </a:bodyPr>
            <a:lstStyle/>
            <a:p>
              <a:pPr>
                <a:lnSpc>
                  <a:spcPts val="4339"/>
                </a:lnSpc>
              </a:pPr>
              <a:r>
                <a:rPr lang="en-US" sz="3099">
                  <a:solidFill>
                    <a:srgbClr val="8CA9AD"/>
                  </a:solidFill>
                  <a:latin typeface="DM Sans Bold"/>
                </a:rPr>
                <a:t>Attracting Funding and Investment</a:t>
              </a:r>
              <a:r>
                <a:rPr lang="en-US" sz="3099">
                  <a:solidFill>
                    <a:srgbClr val="8CA9AD"/>
                  </a:solidFill>
                  <a:latin typeface="DM Sans"/>
                </a:rPr>
                <a:t>. Social impact is a key factor that funders and investors consider when deciding where to allocate their resources.</a:t>
              </a:r>
            </a:p>
          </p:txBody>
        </p:sp>
      </p:grpSp>
      <p:sp>
        <p:nvSpPr>
          <p:cNvPr id="5" name="TextBox 5"/>
          <p:cNvSpPr txBox="1"/>
          <p:nvPr/>
        </p:nvSpPr>
        <p:spPr>
          <a:xfrm>
            <a:off x="9144000" y="1686609"/>
            <a:ext cx="8472286" cy="2380616"/>
          </a:xfrm>
          <a:prstGeom prst="rect">
            <a:avLst/>
          </a:prstGeom>
        </p:spPr>
        <p:txBody>
          <a:bodyPr lIns="0" tIns="0" rIns="0" bIns="0" rtlCol="0" anchor="t">
            <a:spAutoFit/>
          </a:bodyPr>
          <a:lstStyle/>
          <a:p>
            <a:pPr>
              <a:lnSpc>
                <a:spcPts val="4759"/>
              </a:lnSpc>
            </a:pPr>
            <a:r>
              <a:rPr lang="en-US" sz="3399">
                <a:solidFill>
                  <a:srgbClr val="8CA9AD"/>
                </a:solidFill>
                <a:latin typeface="DM Sans"/>
              </a:rPr>
              <a:t>Increasing social impact can help social entrepreneurs increasing their success attracting funding and investment, expanding market opportunities.</a:t>
            </a:r>
          </a:p>
        </p:txBody>
      </p:sp>
      <p:sp>
        <p:nvSpPr>
          <p:cNvPr id="6" name="TextBox 6"/>
          <p:cNvSpPr txBox="1"/>
          <p:nvPr/>
        </p:nvSpPr>
        <p:spPr>
          <a:xfrm>
            <a:off x="6301103" y="5170424"/>
            <a:ext cx="4934233" cy="2702561"/>
          </a:xfrm>
          <a:prstGeom prst="rect">
            <a:avLst/>
          </a:prstGeom>
        </p:spPr>
        <p:txBody>
          <a:bodyPr lIns="0" tIns="0" rIns="0" bIns="0" rtlCol="0" anchor="t">
            <a:spAutoFit/>
          </a:bodyPr>
          <a:lstStyle/>
          <a:p>
            <a:pPr>
              <a:lnSpc>
                <a:spcPts val="4339"/>
              </a:lnSpc>
            </a:pPr>
            <a:r>
              <a:rPr lang="en-US" sz="3099">
                <a:solidFill>
                  <a:srgbClr val="8CA9AD"/>
                </a:solidFill>
                <a:latin typeface="DM Sans Bold"/>
              </a:rPr>
              <a:t>Expanding Market Opportunities.</a:t>
            </a:r>
            <a:r>
              <a:rPr lang="en-US" sz="3099">
                <a:solidFill>
                  <a:srgbClr val="8CA9AD"/>
                </a:solidFill>
                <a:latin typeface="DM Sans"/>
              </a:rPr>
              <a:t> Increasing social impact can open up new market opportunities for social entrepreneurs.</a:t>
            </a:r>
          </a:p>
        </p:txBody>
      </p:sp>
      <p:sp>
        <p:nvSpPr>
          <p:cNvPr id="7" name="TextBox 7"/>
          <p:cNvSpPr txBox="1"/>
          <p:nvPr/>
        </p:nvSpPr>
        <p:spPr>
          <a:xfrm>
            <a:off x="12325067" y="5170424"/>
            <a:ext cx="4934233" cy="2702561"/>
          </a:xfrm>
          <a:prstGeom prst="rect">
            <a:avLst/>
          </a:prstGeom>
        </p:spPr>
        <p:txBody>
          <a:bodyPr lIns="0" tIns="0" rIns="0" bIns="0" rtlCol="0" anchor="t">
            <a:spAutoFit/>
          </a:bodyPr>
          <a:lstStyle/>
          <a:p>
            <a:pPr>
              <a:lnSpc>
                <a:spcPts val="4339"/>
              </a:lnSpc>
            </a:pPr>
            <a:r>
              <a:rPr lang="en-US" sz="3099">
                <a:solidFill>
                  <a:srgbClr val="8CA9AD"/>
                </a:solidFill>
                <a:latin typeface="DM Sans Bold"/>
              </a:rPr>
              <a:t>Building Community. </a:t>
            </a:r>
            <a:r>
              <a:rPr lang="en-US" sz="3099">
                <a:solidFill>
                  <a:srgbClr val="8CA9AD"/>
                </a:solidFill>
                <a:latin typeface="DM Sans"/>
              </a:rPr>
              <a:t>Social impact initiatives often involve collaboration with communities, stakeholders, and partners.</a:t>
            </a:r>
          </a:p>
        </p:txBody>
      </p:sp>
      <p:sp>
        <p:nvSpPr>
          <p:cNvPr id="8" name="Freeform 8"/>
          <p:cNvSpPr/>
          <p:nvPr/>
        </p:nvSpPr>
        <p:spPr>
          <a:xfrm>
            <a:off x="14185022" y="836288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9" name="Freeform 9"/>
          <p:cNvSpPr/>
          <p:nvPr/>
        </p:nvSpPr>
        <p:spPr>
          <a:xfrm>
            <a:off x="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10" name="TextBox 10"/>
          <p:cNvSpPr txBox="1"/>
          <p:nvPr/>
        </p:nvSpPr>
        <p:spPr>
          <a:xfrm>
            <a:off x="1713498" y="2500678"/>
            <a:ext cx="7430502" cy="866777"/>
          </a:xfrm>
          <a:prstGeom prst="rect">
            <a:avLst/>
          </a:prstGeom>
        </p:spPr>
        <p:txBody>
          <a:bodyPr lIns="0" tIns="0" rIns="0" bIns="0" rtlCol="0" anchor="t">
            <a:spAutoFit/>
          </a:bodyPr>
          <a:lstStyle/>
          <a:p>
            <a:pPr>
              <a:lnSpc>
                <a:spcPts val="6600"/>
              </a:lnSpc>
            </a:pPr>
            <a:r>
              <a:rPr lang="en-US" sz="6000" spc="-300">
                <a:solidFill>
                  <a:srgbClr val="E1A93D"/>
                </a:solidFill>
                <a:latin typeface="DM Sans Bold"/>
              </a:rPr>
              <a:t>SOCIAL IMPACT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72027" y="3929457"/>
            <a:ext cx="5425321" cy="5434102"/>
          </a:xfrm>
          <a:prstGeom prst="rect">
            <a:avLst/>
          </a:prstGeom>
        </p:spPr>
        <p:txBody>
          <a:bodyPr lIns="0" tIns="0" rIns="0" bIns="0" rtlCol="0" anchor="t">
            <a:spAutoFit/>
          </a:bodyPr>
          <a:lstStyle/>
          <a:p>
            <a:pPr>
              <a:lnSpc>
                <a:spcPts val="3932"/>
              </a:lnSpc>
            </a:pPr>
            <a:r>
              <a:rPr lang="en-US" sz="2808">
                <a:solidFill>
                  <a:srgbClr val="8CA9AD"/>
                </a:solidFill>
                <a:latin typeface="DM Sans Bold"/>
              </a:rPr>
              <a:t>Clearer Direction and Focus.</a:t>
            </a:r>
            <a:r>
              <a:rPr lang="en-US" sz="2808">
                <a:solidFill>
                  <a:srgbClr val="8CA9AD"/>
                </a:solidFill>
                <a:latin typeface="DM Sans"/>
              </a:rPr>
              <a:t> Lack of proper business strategy leading to non-competitive products. A well-defined business strategy provides a clear direction. By identifying the organization's mission, vision, and goals, social entrepreneurs can align their resources and efforts towards achieving meaningful impact.</a:t>
            </a:r>
          </a:p>
        </p:txBody>
      </p:sp>
      <p:grpSp>
        <p:nvGrpSpPr>
          <p:cNvPr id="3" name="Group 3"/>
          <p:cNvGrpSpPr/>
          <p:nvPr/>
        </p:nvGrpSpPr>
        <p:grpSpPr>
          <a:xfrm>
            <a:off x="6676884" y="3986607"/>
            <a:ext cx="4934233" cy="5763895"/>
            <a:chOff x="0" y="0"/>
            <a:chExt cx="6578977" cy="7685193"/>
          </a:xfrm>
        </p:grpSpPr>
        <p:sp>
          <p:nvSpPr>
            <p:cNvPr id="4" name="TextBox 4"/>
            <p:cNvSpPr txBox="1"/>
            <p:nvPr/>
          </p:nvSpPr>
          <p:spPr>
            <a:xfrm>
              <a:off x="0" y="-66675"/>
              <a:ext cx="6578977" cy="7200688"/>
            </a:xfrm>
            <a:prstGeom prst="rect">
              <a:avLst/>
            </a:prstGeom>
          </p:spPr>
          <p:txBody>
            <a:bodyPr lIns="0" tIns="0" rIns="0" bIns="0" rtlCol="0" anchor="t">
              <a:spAutoFit/>
            </a:bodyPr>
            <a:lstStyle/>
            <a:p>
              <a:pPr>
                <a:lnSpc>
                  <a:spcPts val="4340"/>
                </a:lnSpc>
              </a:pPr>
              <a:r>
                <a:rPr lang="en-US" sz="3100" spc="-62">
                  <a:solidFill>
                    <a:srgbClr val="8CA9AD"/>
                  </a:solidFill>
                  <a:latin typeface="DM Sans Bold"/>
                </a:rPr>
                <a:t>Optimized Resource Allocation.</a:t>
              </a:r>
              <a:r>
                <a:rPr lang="en-US" sz="3100" spc="-62">
                  <a:solidFill>
                    <a:srgbClr val="8CA9AD"/>
                  </a:solidFill>
                  <a:latin typeface="DM Sans"/>
                </a:rPr>
                <a:t> </a:t>
              </a:r>
            </a:p>
            <a:p>
              <a:pPr>
                <a:lnSpc>
                  <a:spcPts val="4340"/>
                </a:lnSpc>
              </a:pPr>
              <a:r>
                <a:rPr lang="en-US" sz="3100" spc="-62">
                  <a:solidFill>
                    <a:srgbClr val="8CA9AD"/>
                  </a:solidFill>
                  <a:latin typeface="DM Sans"/>
                </a:rPr>
                <a:t>By conducting thorough market analysis and strategic planning, social entrepreneurs can identify the most promising opportunities for growth and prioritize resource allocation accordingly. </a:t>
              </a:r>
            </a:p>
          </p:txBody>
        </p:sp>
        <p:sp>
          <p:nvSpPr>
            <p:cNvPr id="5" name="TextBox 5"/>
            <p:cNvSpPr txBox="1"/>
            <p:nvPr/>
          </p:nvSpPr>
          <p:spPr>
            <a:xfrm>
              <a:off x="0" y="7213388"/>
              <a:ext cx="6578977" cy="471805"/>
            </a:xfrm>
            <a:prstGeom prst="rect">
              <a:avLst/>
            </a:prstGeom>
          </p:spPr>
          <p:txBody>
            <a:bodyPr lIns="0" tIns="0" rIns="0" bIns="0" rtlCol="0" anchor="t">
              <a:spAutoFit/>
            </a:bodyPr>
            <a:lstStyle/>
            <a:p>
              <a:pPr>
                <a:lnSpc>
                  <a:spcPts val="2940"/>
                </a:lnSpc>
              </a:pPr>
              <a:endParaRPr/>
            </a:p>
          </p:txBody>
        </p:sp>
      </p:grpSp>
      <p:sp>
        <p:nvSpPr>
          <p:cNvPr id="6" name="TextBox 6"/>
          <p:cNvSpPr txBox="1"/>
          <p:nvPr/>
        </p:nvSpPr>
        <p:spPr>
          <a:xfrm>
            <a:off x="12192141" y="3919932"/>
            <a:ext cx="4934233" cy="5417186"/>
          </a:xfrm>
          <a:prstGeom prst="rect">
            <a:avLst/>
          </a:prstGeom>
        </p:spPr>
        <p:txBody>
          <a:bodyPr lIns="0" tIns="0" rIns="0" bIns="0" rtlCol="0" anchor="t">
            <a:spAutoFit/>
          </a:bodyPr>
          <a:lstStyle/>
          <a:p>
            <a:pPr>
              <a:lnSpc>
                <a:spcPts val="4339"/>
              </a:lnSpc>
            </a:pPr>
            <a:r>
              <a:rPr lang="en-US" sz="3099" dirty="0">
                <a:solidFill>
                  <a:srgbClr val="8CA9AD"/>
                </a:solidFill>
                <a:latin typeface="DM Sans Bold"/>
              </a:rPr>
              <a:t>Measurable Impact.  </a:t>
            </a:r>
          </a:p>
          <a:p>
            <a:pPr>
              <a:lnSpc>
                <a:spcPts val="4339"/>
              </a:lnSpc>
            </a:pPr>
            <a:r>
              <a:rPr lang="en-US" sz="3099" dirty="0">
                <a:solidFill>
                  <a:srgbClr val="8CA9AD"/>
                </a:solidFill>
                <a:latin typeface="DM Sans"/>
              </a:rPr>
              <a:t>By implementing key performance indicators (KPIs) and monitoring progress against predetermined goals, social entrepreneurs can track the effectiveness of their strategies and make data-driven decisions. </a:t>
            </a:r>
          </a:p>
        </p:txBody>
      </p:sp>
      <p:sp>
        <p:nvSpPr>
          <p:cNvPr id="7" name="Freeform 7"/>
          <p:cNvSpPr/>
          <p:nvPr/>
        </p:nvSpPr>
        <p:spPr>
          <a:xfrm>
            <a:off x="-718291" y="-77733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8" name="TextBox 8"/>
          <p:cNvSpPr txBox="1"/>
          <p:nvPr/>
        </p:nvSpPr>
        <p:spPr>
          <a:xfrm>
            <a:off x="2356080" y="1525268"/>
            <a:ext cx="8140742" cy="1596392"/>
          </a:xfrm>
          <a:prstGeom prst="rect">
            <a:avLst/>
          </a:prstGeom>
        </p:spPr>
        <p:txBody>
          <a:bodyPr lIns="0" tIns="0" rIns="0" bIns="0" rtlCol="0" anchor="t">
            <a:spAutoFit/>
          </a:bodyPr>
          <a:lstStyle/>
          <a:p>
            <a:pPr>
              <a:lnSpc>
                <a:spcPts val="6270"/>
              </a:lnSpc>
            </a:pPr>
            <a:r>
              <a:rPr lang="en-US" sz="5700" spc="-285" dirty="0">
                <a:solidFill>
                  <a:srgbClr val="E1A93D"/>
                </a:solidFill>
                <a:latin typeface="DM Sans Bold"/>
              </a:rPr>
              <a:t>IMPROVEMENT OF STRATEGY</a:t>
            </a:r>
          </a:p>
        </p:txBody>
      </p:sp>
      <p:sp>
        <p:nvSpPr>
          <p:cNvPr id="9" name="TextBox 9"/>
          <p:cNvSpPr txBox="1"/>
          <p:nvPr/>
        </p:nvSpPr>
        <p:spPr>
          <a:xfrm>
            <a:off x="9950532" y="962025"/>
            <a:ext cx="6362123" cy="2159636"/>
          </a:xfrm>
          <a:prstGeom prst="rect">
            <a:avLst/>
          </a:prstGeom>
        </p:spPr>
        <p:txBody>
          <a:bodyPr lIns="0" tIns="0" rIns="0" bIns="0" rtlCol="0" anchor="t">
            <a:spAutoFit/>
          </a:bodyPr>
          <a:lstStyle/>
          <a:p>
            <a:pPr>
              <a:lnSpc>
                <a:spcPts val="4339"/>
              </a:lnSpc>
            </a:pPr>
            <a:r>
              <a:rPr lang="en-US" sz="3099">
                <a:solidFill>
                  <a:srgbClr val="8CA9AD"/>
                </a:solidFill>
                <a:latin typeface="DM Sans"/>
              </a:rPr>
              <a:t>Improving strategy can be beneficial in helping social entrepreneurs achieve greater success.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028700"/>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F2F4F5"/>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10800000">
            <a:off x="9842701" y="7451363"/>
            <a:ext cx="4019725" cy="3069608"/>
          </a:xfrm>
          <a:custGeom>
            <a:avLst/>
            <a:gdLst/>
            <a:ahLst/>
            <a:cxnLst/>
            <a:rect l="l" t="t" r="r" b="b"/>
            <a:pathLst>
              <a:path w="4019725" h="3069608">
                <a:moveTo>
                  <a:pt x="0" y="0"/>
                </a:moveTo>
                <a:lnTo>
                  <a:pt x="4019725" y="0"/>
                </a:lnTo>
                <a:lnTo>
                  <a:pt x="4019725" y="3069609"/>
                </a:lnTo>
                <a:lnTo>
                  <a:pt x="0" y="30696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6" name="Freeform 6"/>
          <p:cNvSpPr/>
          <p:nvPr/>
        </p:nvSpPr>
        <p:spPr>
          <a:xfrm>
            <a:off x="1451383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7" name="Freeform 7"/>
          <p:cNvSpPr/>
          <p:nvPr/>
        </p:nvSpPr>
        <p:spPr>
          <a:xfrm>
            <a:off x="10168424" y="2015217"/>
            <a:ext cx="8448384" cy="5436147"/>
          </a:xfrm>
          <a:custGeom>
            <a:avLst/>
            <a:gdLst/>
            <a:ahLst/>
            <a:cxnLst/>
            <a:rect l="l" t="t" r="r" b="b"/>
            <a:pathLst>
              <a:path w="8448384" h="5436147">
                <a:moveTo>
                  <a:pt x="0" y="0"/>
                </a:moveTo>
                <a:lnTo>
                  <a:pt x="8448384" y="0"/>
                </a:lnTo>
                <a:lnTo>
                  <a:pt x="8448384" y="5436146"/>
                </a:lnTo>
                <a:lnTo>
                  <a:pt x="0" y="5436146"/>
                </a:lnTo>
                <a:lnTo>
                  <a:pt x="0" y="0"/>
                </a:lnTo>
                <a:close/>
              </a:path>
            </a:pathLst>
          </a:custGeom>
          <a:blipFill>
            <a:blip r:embed="rId6">
              <a:alphaModFix amt="53000"/>
            </a:blip>
            <a:stretch>
              <a:fillRect l="-6282"/>
            </a:stretch>
          </a:blipFill>
        </p:spPr>
        <p:txBody>
          <a:bodyPr/>
          <a:lstStyle/>
          <a:p>
            <a:endParaRPr lang="lv-LV"/>
          </a:p>
        </p:txBody>
      </p:sp>
      <p:sp>
        <p:nvSpPr>
          <p:cNvPr id="8" name="TextBox 8"/>
          <p:cNvSpPr txBox="1"/>
          <p:nvPr/>
        </p:nvSpPr>
        <p:spPr>
          <a:xfrm>
            <a:off x="1404481" y="1306655"/>
            <a:ext cx="7896693" cy="6310345"/>
          </a:xfrm>
          <a:prstGeom prst="rect">
            <a:avLst/>
          </a:prstGeom>
        </p:spPr>
        <p:txBody>
          <a:bodyPr lIns="0" tIns="0" rIns="0" bIns="0" rtlCol="0" anchor="t">
            <a:spAutoFit/>
          </a:bodyPr>
          <a:lstStyle/>
          <a:p>
            <a:pPr>
              <a:lnSpc>
                <a:spcPts val="4540"/>
              </a:lnSpc>
            </a:pPr>
            <a:r>
              <a:rPr lang="en-US" sz="4127">
                <a:solidFill>
                  <a:srgbClr val="737373"/>
                </a:solidFill>
                <a:latin typeface="DM Sans"/>
              </a:rPr>
              <a:t>The financial needs of a social enterprise evolve as it progresses through different stages of maturity. </a:t>
            </a:r>
          </a:p>
          <a:p>
            <a:pPr>
              <a:lnSpc>
                <a:spcPts val="4540"/>
              </a:lnSpc>
            </a:pPr>
            <a:endParaRPr lang="en-US" sz="4127">
              <a:solidFill>
                <a:srgbClr val="737373"/>
              </a:solidFill>
              <a:latin typeface="DM Sans"/>
            </a:endParaRPr>
          </a:p>
          <a:p>
            <a:pPr>
              <a:lnSpc>
                <a:spcPts val="4540"/>
              </a:lnSpc>
            </a:pPr>
            <a:r>
              <a:rPr lang="en-US" sz="4127">
                <a:solidFill>
                  <a:srgbClr val="737373"/>
                </a:solidFill>
                <a:latin typeface="DM Sans"/>
              </a:rPr>
              <a:t>Understanding these evolving needs and effectively managing financial resources are essential for the long-term success and sustainability of the enterprise's social mission.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40430" y="1753284"/>
            <a:ext cx="15612172" cy="7880797"/>
            <a:chOff x="0" y="0"/>
            <a:chExt cx="4111848" cy="2075601"/>
          </a:xfrm>
        </p:grpSpPr>
        <p:sp>
          <p:nvSpPr>
            <p:cNvPr id="3" name="Freeform 3"/>
            <p:cNvSpPr/>
            <p:nvPr/>
          </p:nvSpPr>
          <p:spPr>
            <a:xfrm>
              <a:off x="0" y="0"/>
              <a:ext cx="4111848" cy="2075601"/>
            </a:xfrm>
            <a:custGeom>
              <a:avLst/>
              <a:gdLst/>
              <a:ahLst/>
              <a:cxnLst/>
              <a:rect l="l" t="t" r="r" b="b"/>
              <a:pathLst>
                <a:path w="4111848" h="2075601">
                  <a:moveTo>
                    <a:pt x="23803" y="0"/>
                  </a:moveTo>
                  <a:lnTo>
                    <a:pt x="4088045" y="0"/>
                  </a:lnTo>
                  <a:cubicBezTo>
                    <a:pt x="4094358" y="0"/>
                    <a:pt x="4100413" y="2508"/>
                    <a:pt x="4104876" y="6972"/>
                  </a:cubicBezTo>
                  <a:cubicBezTo>
                    <a:pt x="4109340" y="11436"/>
                    <a:pt x="4111848" y="17490"/>
                    <a:pt x="4111848" y="23803"/>
                  </a:cubicBezTo>
                  <a:lnTo>
                    <a:pt x="4111848" y="2051798"/>
                  </a:lnTo>
                  <a:cubicBezTo>
                    <a:pt x="4111848" y="2064944"/>
                    <a:pt x="4101191" y="2075601"/>
                    <a:pt x="4088045" y="2075601"/>
                  </a:cubicBezTo>
                  <a:lnTo>
                    <a:pt x="23803" y="2075601"/>
                  </a:lnTo>
                  <a:cubicBezTo>
                    <a:pt x="10657" y="2075601"/>
                    <a:pt x="0" y="2064944"/>
                    <a:pt x="0" y="2051798"/>
                  </a:cubicBezTo>
                  <a:lnTo>
                    <a:pt x="0" y="23803"/>
                  </a:lnTo>
                  <a:cubicBezTo>
                    <a:pt x="0" y="10657"/>
                    <a:pt x="10657" y="0"/>
                    <a:pt x="23803" y="0"/>
                  </a:cubicBezTo>
                  <a:close/>
                </a:path>
              </a:pathLst>
            </a:custGeom>
            <a:solidFill>
              <a:srgbClr val="8CA9AD"/>
            </a:solidFill>
          </p:spPr>
          <p:txBody>
            <a:bodyPr/>
            <a:lstStyle/>
            <a:p>
              <a:endParaRPr lang="lv-LV"/>
            </a:p>
          </p:txBody>
        </p:sp>
        <p:sp>
          <p:nvSpPr>
            <p:cNvPr id="4" name="TextBox 4"/>
            <p:cNvSpPr txBox="1"/>
            <p:nvPr/>
          </p:nvSpPr>
          <p:spPr>
            <a:xfrm>
              <a:off x="0" y="-38100"/>
              <a:ext cx="4111848" cy="2113701"/>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300365"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6" name="Freeform 6"/>
          <p:cNvSpPr/>
          <p:nvPr/>
        </p:nvSpPr>
        <p:spPr>
          <a:xfrm>
            <a:off x="1981200" y="6267450"/>
            <a:ext cx="2880360" cy="4114800"/>
          </a:xfrm>
          <a:custGeom>
            <a:avLst/>
            <a:gdLst/>
            <a:ahLst/>
            <a:cxnLst/>
            <a:rect l="l" t="t" r="r" b="b"/>
            <a:pathLst>
              <a:path w="2880360" h="4114800">
                <a:moveTo>
                  <a:pt x="0" y="0"/>
                </a:moveTo>
                <a:lnTo>
                  <a:pt x="2880360" y="0"/>
                </a:lnTo>
                <a:lnTo>
                  <a:pt x="288036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7" name="TextBox 7"/>
          <p:cNvSpPr txBox="1"/>
          <p:nvPr/>
        </p:nvSpPr>
        <p:spPr>
          <a:xfrm>
            <a:off x="4861560" y="3482974"/>
            <a:ext cx="10620170" cy="1660526"/>
          </a:xfrm>
          <a:prstGeom prst="rect">
            <a:avLst/>
          </a:prstGeom>
        </p:spPr>
        <p:txBody>
          <a:bodyPr lIns="0" tIns="0" rIns="0" bIns="0" rtlCol="0" anchor="t">
            <a:spAutoFit/>
          </a:bodyPr>
          <a:lstStyle/>
          <a:p>
            <a:pPr algn="r">
              <a:lnSpc>
                <a:spcPts val="12500"/>
              </a:lnSpc>
            </a:pPr>
            <a:r>
              <a:rPr lang="en-US" sz="12500">
                <a:solidFill>
                  <a:srgbClr val="FFFFFF"/>
                </a:solidFill>
                <a:latin typeface="DM Sans Bold"/>
              </a:rPr>
              <a:t>THANK YOU</a:t>
            </a:r>
          </a:p>
        </p:txBody>
      </p:sp>
      <p:sp>
        <p:nvSpPr>
          <p:cNvPr id="8" name="Freeform 8"/>
          <p:cNvSpPr/>
          <p:nvPr/>
        </p:nvSpPr>
        <p:spPr>
          <a:xfrm rot="-10800000">
            <a:off x="5623560" y="7673106"/>
            <a:ext cx="3422956" cy="2613894"/>
          </a:xfrm>
          <a:custGeom>
            <a:avLst/>
            <a:gdLst/>
            <a:ahLst/>
            <a:cxnLst/>
            <a:rect l="l" t="t" r="r" b="b"/>
            <a:pathLst>
              <a:path w="3422956" h="2613894">
                <a:moveTo>
                  <a:pt x="0" y="0"/>
                </a:moveTo>
                <a:lnTo>
                  <a:pt x="3422956" y="0"/>
                </a:lnTo>
                <a:lnTo>
                  <a:pt x="3422956" y="2613894"/>
                </a:lnTo>
                <a:lnTo>
                  <a:pt x="0" y="261389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lv-LV"/>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62843" y="1046843"/>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8CA9AD"/>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6210660" y="3076575"/>
            <a:ext cx="8511444" cy="3162300"/>
          </a:xfrm>
          <a:prstGeom prst="rect">
            <a:avLst/>
          </a:prstGeom>
        </p:spPr>
        <p:txBody>
          <a:bodyPr lIns="0" tIns="0" rIns="0" bIns="0" rtlCol="0" anchor="t">
            <a:spAutoFit/>
          </a:bodyPr>
          <a:lstStyle/>
          <a:p>
            <a:pPr algn="r">
              <a:lnSpc>
                <a:spcPts val="8250"/>
              </a:lnSpc>
            </a:pPr>
            <a:r>
              <a:rPr lang="en-US" sz="7500">
                <a:solidFill>
                  <a:srgbClr val="FFFFFF"/>
                </a:solidFill>
                <a:latin typeface="DM Sans Bold"/>
              </a:rPr>
              <a:t>DIFFERENT NEEDS FOR SOCIAL ENTERPRISE</a:t>
            </a:r>
          </a:p>
        </p:txBody>
      </p:sp>
      <p:sp>
        <p:nvSpPr>
          <p:cNvPr id="6" name="Freeform 6"/>
          <p:cNvSpPr/>
          <p:nvPr/>
        </p:nvSpPr>
        <p:spPr>
          <a:xfrm>
            <a:off x="5893678" y="81355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7" name="Freeform 7"/>
          <p:cNvSpPr/>
          <p:nvPr/>
        </p:nvSpPr>
        <p:spPr>
          <a:xfrm>
            <a:off x="1028700" y="8135576"/>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8" name="TextBox 8"/>
          <p:cNvSpPr txBox="1"/>
          <p:nvPr/>
        </p:nvSpPr>
        <p:spPr>
          <a:xfrm>
            <a:off x="1790700" y="1847850"/>
            <a:ext cx="1938412" cy="1003308"/>
          </a:xfrm>
          <a:prstGeom prst="rect">
            <a:avLst/>
          </a:prstGeom>
        </p:spPr>
        <p:txBody>
          <a:bodyPr lIns="0" tIns="0" rIns="0" bIns="0" rtlCol="0" anchor="t">
            <a:spAutoFit/>
          </a:bodyPr>
          <a:lstStyle/>
          <a:p>
            <a:pPr>
              <a:lnSpc>
                <a:spcPts val="7700"/>
              </a:lnSpc>
            </a:pPr>
            <a:r>
              <a:rPr lang="en-US" sz="7000">
                <a:solidFill>
                  <a:srgbClr val="FFFFFF"/>
                </a:solidFill>
                <a:latin typeface="DM Sans Bold"/>
              </a:rPr>
              <a:t>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CA9AD"/>
        </a:solidFill>
        <a:effectLst/>
      </p:bgPr>
    </p:bg>
    <p:spTree>
      <p:nvGrpSpPr>
        <p:cNvPr id="1" name=""/>
        <p:cNvGrpSpPr/>
        <p:nvPr/>
      </p:nvGrpSpPr>
      <p:grpSpPr>
        <a:xfrm>
          <a:off x="0" y="0"/>
          <a:ext cx="0" cy="0"/>
          <a:chOff x="0" y="0"/>
          <a:chExt cx="0" cy="0"/>
        </a:xfrm>
      </p:grpSpPr>
      <p:grpSp>
        <p:nvGrpSpPr>
          <p:cNvPr id="2" name="Group 2"/>
          <p:cNvGrpSpPr/>
          <p:nvPr/>
        </p:nvGrpSpPr>
        <p:grpSpPr>
          <a:xfrm>
            <a:off x="9144000" y="1278539"/>
            <a:ext cx="13188954" cy="13188954"/>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2F4F5"/>
            </a:solidFill>
          </p:spPr>
          <p:txBody>
            <a:bodyPr/>
            <a:lstStyle/>
            <a:p>
              <a:endParaRPr lang="lv-LV"/>
            </a:p>
          </p:txBody>
        </p:sp>
        <p:sp>
          <p:nvSpPr>
            <p:cNvPr id="4" name="TextBox 4"/>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5" name="TextBox 5"/>
          <p:cNvSpPr txBox="1"/>
          <p:nvPr/>
        </p:nvSpPr>
        <p:spPr>
          <a:xfrm>
            <a:off x="577021" y="3049798"/>
            <a:ext cx="8336520" cy="5547510"/>
          </a:xfrm>
          <a:prstGeom prst="rect">
            <a:avLst/>
          </a:prstGeom>
        </p:spPr>
        <p:txBody>
          <a:bodyPr lIns="0" tIns="0" rIns="0" bIns="0" rtlCol="0" anchor="t">
            <a:spAutoFit/>
          </a:bodyPr>
          <a:lstStyle/>
          <a:p>
            <a:pPr>
              <a:lnSpc>
                <a:spcPts val="5510"/>
              </a:lnSpc>
            </a:pPr>
            <a:endParaRPr/>
          </a:p>
          <a:p>
            <a:pPr algn="l">
              <a:lnSpc>
                <a:spcPts val="5510"/>
              </a:lnSpc>
            </a:pPr>
            <a:r>
              <a:rPr lang="en-US" sz="3993" spc="391">
                <a:solidFill>
                  <a:srgbClr val="F5FFF5"/>
                </a:solidFill>
                <a:latin typeface="DM Sans"/>
              </a:rPr>
              <a:t>The financial needs of social enterprises are diverse and context-specific, reflecting the unique challenges and opportunities connected to their missions and operating environments. </a:t>
            </a:r>
          </a:p>
        </p:txBody>
      </p:sp>
      <p:pic>
        <p:nvPicPr>
          <p:cNvPr id="6" name="Picture 6"/>
          <p:cNvPicPr>
            <a:picLocks noChangeAspect="1"/>
          </p:cNvPicPr>
          <p:nvPr/>
        </p:nvPicPr>
        <p:blipFill>
          <a:blip r:embed="rId2"/>
          <a:stretch>
            <a:fillRect/>
          </a:stretch>
        </p:blipFill>
        <p:spPr>
          <a:xfrm>
            <a:off x="9268960" y="5997442"/>
            <a:ext cx="8933952" cy="2755546"/>
          </a:xfrm>
          <a:prstGeom prst="rect">
            <a:avLst/>
          </a:prstGeom>
        </p:spPr>
      </p:pic>
      <p:sp>
        <p:nvSpPr>
          <p:cNvPr id="7" name="Freeform 7"/>
          <p:cNvSpPr/>
          <p:nvPr/>
        </p:nvSpPr>
        <p:spPr>
          <a:xfrm>
            <a:off x="0"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CA9AD"/>
        </a:solidFill>
        <a:effectLst/>
      </p:bgPr>
    </p:bg>
    <p:spTree>
      <p:nvGrpSpPr>
        <p:cNvPr id="1" name=""/>
        <p:cNvGrpSpPr/>
        <p:nvPr/>
      </p:nvGrpSpPr>
      <p:grpSpPr>
        <a:xfrm>
          <a:off x="0" y="0"/>
          <a:ext cx="0" cy="0"/>
          <a:chOff x="0" y="0"/>
          <a:chExt cx="0" cy="0"/>
        </a:xfrm>
      </p:grpSpPr>
      <p:grpSp>
        <p:nvGrpSpPr>
          <p:cNvPr id="2" name="Group 2"/>
          <p:cNvGrpSpPr/>
          <p:nvPr/>
        </p:nvGrpSpPr>
        <p:grpSpPr>
          <a:xfrm>
            <a:off x="9144000" y="1278539"/>
            <a:ext cx="13188954" cy="13188954"/>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2F4F5"/>
            </a:solidFill>
          </p:spPr>
          <p:txBody>
            <a:bodyPr/>
            <a:lstStyle/>
            <a:p>
              <a:endParaRPr lang="lv-LV"/>
            </a:p>
          </p:txBody>
        </p:sp>
        <p:sp>
          <p:nvSpPr>
            <p:cNvPr id="4" name="TextBox 4"/>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5" name="TextBox 5"/>
          <p:cNvSpPr txBox="1"/>
          <p:nvPr/>
        </p:nvSpPr>
        <p:spPr>
          <a:xfrm>
            <a:off x="577021" y="3049798"/>
            <a:ext cx="8336520" cy="5535699"/>
          </a:xfrm>
          <a:prstGeom prst="rect">
            <a:avLst/>
          </a:prstGeom>
        </p:spPr>
        <p:txBody>
          <a:bodyPr lIns="0" tIns="0" rIns="0" bIns="0" rtlCol="0" anchor="t">
            <a:spAutoFit/>
          </a:bodyPr>
          <a:lstStyle/>
          <a:p>
            <a:pPr>
              <a:lnSpc>
                <a:spcPts val="5648"/>
              </a:lnSpc>
            </a:pPr>
            <a:r>
              <a:rPr lang="en-US" sz="4093" spc="401">
                <a:solidFill>
                  <a:srgbClr val="F5FFF5"/>
                </a:solidFill>
                <a:latin typeface="DM Sans"/>
              </a:rPr>
              <a:t>Effective financial planning and management are essential for addressing varying needs and maximizing the social impact of the enterprise.</a:t>
            </a:r>
          </a:p>
          <a:p>
            <a:pPr>
              <a:lnSpc>
                <a:spcPts val="4406"/>
              </a:lnSpc>
            </a:pPr>
            <a:endParaRPr lang="en-US" sz="4093" spc="401">
              <a:solidFill>
                <a:srgbClr val="F5FFF5"/>
              </a:solidFill>
              <a:latin typeface="DM Sans"/>
            </a:endParaRPr>
          </a:p>
          <a:p>
            <a:pPr algn="l">
              <a:lnSpc>
                <a:spcPts val="5648"/>
              </a:lnSpc>
            </a:pPr>
            <a:endParaRPr lang="en-US" sz="4093" spc="401">
              <a:solidFill>
                <a:srgbClr val="F5FFF5"/>
              </a:solidFill>
              <a:latin typeface="DM Sans"/>
            </a:endParaRPr>
          </a:p>
        </p:txBody>
      </p:sp>
      <p:pic>
        <p:nvPicPr>
          <p:cNvPr id="6" name="Picture 6"/>
          <p:cNvPicPr>
            <a:picLocks noChangeAspect="1"/>
          </p:cNvPicPr>
          <p:nvPr/>
        </p:nvPicPr>
        <p:blipFill>
          <a:blip r:embed="rId2"/>
          <a:stretch>
            <a:fillRect/>
          </a:stretch>
        </p:blipFill>
        <p:spPr>
          <a:xfrm>
            <a:off x="8815462" y="5845226"/>
            <a:ext cx="10333678" cy="2683680"/>
          </a:xfrm>
          <a:prstGeom prst="rect">
            <a:avLst/>
          </a:prstGeom>
        </p:spPr>
      </p:pic>
      <p:sp>
        <p:nvSpPr>
          <p:cNvPr id="7" name="Freeform 7"/>
          <p:cNvSpPr/>
          <p:nvPr/>
        </p:nvSpPr>
        <p:spPr>
          <a:xfrm>
            <a:off x="0"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txBody>
          <a:bodyPr/>
          <a:lstStyle/>
          <a:p>
            <a:endParaRPr lang="lv-LV"/>
          </a:p>
        </p:txBody>
      </p:sp>
      <p:grpSp>
        <p:nvGrpSpPr>
          <p:cNvPr id="3" name="Group 3"/>
          <p:cNvGrpSpPr/>
          <p:nvPr/>
        </p:nvGrpSpPr>
        <p:grpSpPr>
          <a:xfrm>
            <a:off x="16019186" y="8300972"/>
            <a:ext cx="380297" cy="362766"/>
            <a:chOff x="0" y="0"/>
            <a:chExt cx="587326" cy="560252"/>
          </a:xfrm>
        </p:grpSpPr>
        <p:sp>
          <p:nvSpPr>
            <p:cNvPr id="4" name="Freeform 4"/>
            <p:cNvSpPr/>
            <p:nvPr/>
          </p:nvSpPr>
          <p:spPr>
            <a:xfrm>
              <a:off x="0" y="0"/>
              <a:ext cx="587375" cy="560197"/>
            </a:xfrm>
            <a:custGeom>
              <a:avLst/>
              <a:gdLst/>
              <a:ahLst/>
              <a:cxnLst/>
              <a:rect l="l" t="t" r="r" b="b"/>
              <a:pathLst>
                <a:path w="587375" h="560197">
                  <a:moveTo>
                    <a:pt x="0" y="280162"/>
                  </a:moveTo>
                  <a:cubicBezTo>
                    <a:pt x="0" y="125476"/>
                    <a:pt x="131445" y="0"/>
                    <a:pt x="293624" y="0"/>
                  </a:cubicBezTo>
                  <a:cubicBezTo>
                    <a:pt x="455803" y="0"/>
                    <a:pt x="587375" y="125476"/>
                    <a:pt x="587375" y="280162"/>
                  </a:cubicBezTo>
                  <a:cubicBezTo>
                    <a:pt x="587375" y="434848"/>
                    <a:pt x="455803" y="560197"/>
                    <a:pt x="293624" y="560197"/>
                  </a:cubicBezTo>
                  <a:cubicBezTo>
                    <a:pt x="131445" y="560197"/>
                    <a:pt x="0" y="434848"/>
                    <a:pt x="0" y="280162"/>
                  </a:cubicBezTo>
                  <a:close/>
                </a:path>
              </a:pathLst>
            </a:custGeom>
            <a:solidFill>
              <a:srgbClr val="8CA9AD"/>
            </a:solidFill>
          </p:spPr>
          <p:txBody>
            <a:bodyPr/>
            <a:lstStyle/>
            <a:p>
              <a:endParaRPr lang="lv-LV"/>
            </a:p>
          </p:txBody>
        </p:sp>
      </p:grpSp>
      <p:grpSp>
        <p:nvGrpSpPr>
          <p:cNvPr id="5" name="Group 5"/>
          <p:cNvGrpSpPr/>
          <p:nvPr/>
        </p:nvGrpSpPr>
        <p:grpSpPr>
          <a:xfrm>
            <a:off x="15349284" y="5593188"/>
            <a:ext cx="1720101" cy="2064402"/>
            <a:chOff x="0" y="0"/>
            <a:chExt cx="2656504" cy="3188238"/>
          </a:xfrm>
        </p:grpSpPr>
        <p:sp>
          <p:nvSpPr>
            <p:cNvPr id="6" name="Freeform 6"/>
            <p:cNvSpPr/>
            <p:nvPr/>
          </p:nvSpPr>
          <p:spPr>
            <a:xfrm>
              <a:off x="0" y="0"/>
              <a:ext cx="2656586" cy="3188208"/>
            </a:xfrm>
            <a:custGeom>
              <a:avLst/>
              <a:gdLst/>
              <a:ahLst/>
              <a:cxnLst/>
              <a:rect l="l" t="t" r="r" b="b"/>
              <a:pathLst>
                <a:path w="2656586" h="3188208">
                  <a:moveTo>
                    <a:pt x="1342263" y="0"/>
                  </a:moveTo>
                  <a:cubicBezTo>
                    <a:pt x="587248" y="0"/>
                    <a:pt x="0" y="587248"/>
                    <a:pt x="0" y="1342390"/>
                  </a:cubicBezTo>
                  <a:cubicBezTo>
                    <a:pt x="0" y="1957705"/>
                    <a:pt x="419481" y="2489073"/>
                    <a:pt x="1006729" y="2628900"/>
                  </a:cubicBezTo>
                  <a:cubicBezTo>
                    <a:pt x="1342263" y="3188208"/>
                    <a:pt x="1342263" y="3188208"/>
                    <a:pt x="1342263" y="3188208"/>
                  </a:cubicBezTo>
                  <a:cubicBezTo>
                    <a:pt x="1649857" y="2628900"/>
                    <a:pt x="1649857" y="2628900"/>
                    <a:pt x="1649857" y="2628900"/>
                  </a:cubicBezTo>
                  <a:cubicBezTo>
                    <a:pt x="2237105" y="2489073"/>
                    <a:pt x="2656586" y="1957705"/>
                    <a:pt x="2656586" y="1342390"/>
                  </a:cubicBezTo>
                  <a:cubicBezTo>
                    <a:pt x="2656459" y="587248"/>
                    <a:pt x="2069338" y="0"/>
                    <a:pt x="1342263" y="0"/>
                  </a:cubicBezTo>
                  <a:close/>
                  <a:moveTo>
                    <a:pt x="1342263" y="2461133"/>
                  </a:moveTo>
                  <a:cubicBezTo>
                    <a:pt x="727075" y="2461133"/>
                    <a:pt x="223774" y="1957705"/>
                    <a:pt x="223774" y="1342390"/>
                  </a:cubicBezTo>
                  <a:cubicBezTo>
                    <a:pt x="223774" y="727075"/>
                    <a:pt x="727075" y="223647"/>
                    <a:pt x="1342263" y="223647"/>
                  </a:cubicBezTo>
                  <a:cubicBezTo>
                    <a:pt x="1957451" y="223647"/>
                    <a:pt x="2432812" y="727075"/>
                    <a:pt x="2432812" y="1342390"/>
                  </a:cubicBezTo>
                  <a:cubicBezTo>
                    <a:pt x="2432812" y="1957705"/>
                    <a:pt x="1957451" y="2461133"/>
                    <a:pt x="1342263" y="2461133"/>
                  </a:cubicBezTo>
                  <a:close/>
                </a:path>
              </a:pathLst>
            </a:custGeom>
            <a:solidFill>
              <a:srgbClr val="8CA9AD"/>
            </a:solidFill>
          </p:spPr>
          <p:txBody>
            <a:bodyPr/>
            <a:lstStyle/>
            <a:p>
              <a:endParaRPr lang="lv-LV"/>
            </a:p>
          </p:txBody>
        </p:sp>
      </p:grpSp>
      <p:sp>
        <p:nvSpPr>
          <p:cNvPr id="7" name="Freeform 7"/>
          <p:cNvSpPr/>
          <p:nvPr/>
        </p:nvSpPr>
        <p:spPr>
          <a:xfrm>
            <a:off x="15750820" y="5888749"/>
            <a:ext cx="917029" cy="1101235"/>
          </a:xfrm>
          <a:custGeom>
            <a:avLst/>
            <a:gdLst/>
            <a:ahLst/>
            <a:cxnLst/>
            <a:rect l="l" t="t" r="r" b="b"/>
            <a:pathLst>
              <a:path w="917029" h="1101235">
                <a:moveTo>
                  <a:pt x="0" y="0"/>
                </a:moveTo>
                <a:lnTo>
                  <a:pt x="917029" y="0"/>
                </a:lnTo>
                <a:lnTo>
                  <a:pt x="917029" y="1101236"/>
                </a:lnTo>
                <a:lnTo>
                  <a:pt x="0" y="110123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grpSp>
        <p:nvGrpSpPr>
          <p:cNvPr id="8" name="Group 8"/>
          <p:cNvGrpSpPr/>
          <p:nvPr/>
        </p:nvGrpSpPr>
        <p:grpSpPr>
          <a:xfrm>
            <a:off x="14063622" y="8300972"/>
            <a:ext cx="380297" cy="362766"/>
            <a:chOff x="0" y="0"/>
            <a:chExt cx="587326" cy="560252"/>
          </a:xfrm>
        </p:grpSpPr>
        <p:sp>
          <p:nvSpPr>
            <p:cNvPr id="9" name="Freeform 9"/>
            <p:cNvSpPr/>
            <p:nvPr/>
          </p:nvSpPr>
          <p:spPr>
            <a:xfrm>
              <a:off x="0" y="0"/>
              <a:ext cx="587375" cy="560197"/>
            </a:xfrm>
            <a:custGeom>
              <a:avLst/>
              <a:gdLst/>
              <a:ahLst/>
              <a:cxnLst/>
              <a:rect l="l" t="t" r="r" b="b"/>
              <a:pathLst>
                <a:path w="587375" h="560197">
                  <a:moveTo>
                    <a:pt x="0" y="280162"/>
                  </a:moveTo>
                  <a:cubicBezTo>
                    <a:pt x="0" y="125476"/>
                    <a:pt x="131445" y="0"/>
                    <a:pt x="293624" y="0"/>
                  </a:cubicBezTo>
                  <a:cubicBezTo>
                    <a:pt x="455803" y="0"/>
                    <a:pt x="587375" y="125476"/>
                    <a:pt x="587375" y="280162"/>
                  </a:cubicBezTo>
                  <a:cubicBezTo>
                    <a:pt x="587375" y="434848"/>
                    <a:pt x="455803" y="560197"/>
                    <a:pt x="293624" y="560197"/>
                  </a:cubicBezTo>
                  <a:cubicBezTo>
                    <a:pt x="131445" y="560197"/>
                    <a:pt x="0" y="434848"/>
                    <a:pt x="0" y="280162"/>
                  </a:cubicBezTo>
                  <a:close/>
                </a:path>
              </a:pathLst>
            </a:custGeom>
            <a:solidFill>
              <a:srgbClr val="8CA9AD"/>
            </a:solidFill>
          </p:spPr>
          <p:txBody>
            <a:bodyPr/>
            <a:lstStyle/>
            <a:p>
              <a:endParaRPr lang="lv-LV"/>
            </a:p>
          </p:txBody>
        </p:sp>
      </p:grpSp>
      <p:grpSp>
        <p:nvGrpSpPr>
          <p:cNvPr id="10" name="Group 10"/>
          <p:cNvGrpSpPr/>
          <p:nvPr/>
        </p:nvGrpSpPr>
        <p:grpSpPr>
          <a:xfrm>
            <a:off x="13171907" y="5531840"/>
            <a:ext cx="1720101" cy="2064402"/>
            <a:chOff x="0" y="0"/>
            <a:chExt cx="2656504" cy="3188238"/>
          </a:xfrm>
        </p:grpSpPr>
        <p:sp>
          <p:nvSpPr>
            <p:cNvPr id="11" name="Freeform 11"/>
            <p:cNvSpPr/>
            <p:nvPr/>
          </p:nvSpPr>
          <p:spPr>
            <a:xfrm>
              <a:off x="0" y="0"/>
              <a:ext cx="2656586" cy="3188208"/>
            </a:xfrm>
            <a:custGeom>
              <a:avLst/>
              <a:gdLst/>
              <a:ahLst/>
              <a:cxnLst/>
              <a:rect l="l" t="t" r="r" b="b"/>
              <a:pathLst>
                <a:path w="2656586" h="3188208">
                  <a:moveTo>
                    <a:pt x="1342263" y="0"/>
                  </a:moveTo>
                  <a:cubicBezTo>
                    <a:pt x="587248" y="0"/>
                    <a:pt x="0" y="587248"/>
                    <a:pt x="0" y="1342390"/>
                  </a:cubicBezTo>
                  <a:cubicBezTo>
                    <a:pt x="0" y="1957705"/>
                    <a:pt x="419481" y="2489073"/>
                    <a:pt x="1006729" y="2628900"/>
                  </a:cubicBezTo>
                  <a:cubicBezTo>
                    <a:pt x="1342263" y="3188208"/>
                    <a:pt x="1342263" y="3188208"/>
                    <a:pt x="1342263" y="3188208"/>
                  </a:cubicBezTo>
                  <a:cubicBezTo>
                    <a:pt x="1649857" y="2628900"/>
                    <a:pt x="1649857" y="2628900"/>
                    <a:pt x="1649857" y="2628900"/>
                  </a:cubicBezTo>
                  <a:cubicBezTo>
                    <a:pt x="2237105" y="2489073"/>
                    <a:pt x="2656586" y="1957705"/>
                    <a:pt x="2656586" y="1342390"/>
                  </a:cubicBezTo>
                  <a:cubicBezTo>
                    <a:pt x="2656459" y="587248"/>
                    <a:pt x="2069338" y="0"/>
                    <a:pt x="1342263" y="0"/>
                  </a:cubicBezTo>
                  <a:close/>
                  <a:moveTo>
                    <a:pt x="1342263" y="2461133"/>
                  </a:moveTo>
                  <a:cubicBezTo>
                    <a:pt x="727075" y="2461133"/>
                    <a:pt x="223774" y="1957705"/>
                    <a:pt x="223774" y="1342390"/>
                  </a:cubicBezTo>
                  <a:cubicBezTo>
                    <a:pt x="223774" y="727075"/>
                    <a:pt x="727075" y="223647"/>
                    <a:pt x="1342263" y="223647"/>
                  </a:cubicBezTo>
                  <a:cubicBezTo>
                    <a:pt x="1957451" y="223647"/>
                    <a:pt x="2432812" y="727075"/>
                    <a:pt x="2432812" y="1342390"/>
                  </a:cubicBezTo>
                  <a:cubicBezTo>
                    <a:pt x="2432812" y="1957705"/>
                    <a:pt x="1957451" y="2461133"/>
                    <a:pt x="1342263" y="2461133"/>
                  </a:cubicBezTo>
                  <a:close/>
                </a:path>
              </a:pathLst>
            </a:custGeom>
            <a:solidFill>
              <a:srgbClr val="8CA9AD"/>
            </a:solidFill>
          </p:spPr>
          <p:txBody>
            <a:bodyPr/>
            <a:lstStyle/>
            <a:p>
              <a:endParaRPr lang="lv-LV"/>
            </a:p>
          </p:txBody>
        </p:sp>
      </p:grpSp>
      <p:grpSp>
        <p:nvGrpSpPr>
          <p:cNvPr id="12" name="Group 12"/>
          <p:cNvGrpSpPr/>
          <p:nvPr/>
        </p:nvGrpSpPr>
        <p:grpSpPr>
          <a:xfrm>
            <a:off x="13842043" y="4535097"/>
            <a:ext cx="380297" cy="362766"/>
            <a:chOff x="0" y="0"/>
            <a:chExt cx="587326" cy="560252"/>
          </a:xfrm>
        </p:grpSpPr>
        <p:sp>
          <p:nvSpPr>
            <p:cNvPr id="13" name="Freeform 13"/>
            <p:cNvSpPr/>
            <p:nvPr/>
          </p:nvSpPr>
          <p:spPr>
            <a:xfrm>
              <a:off x="0" y="0"/>
              <a:ext cx="587375" cy="560197"/>
            </a:xfrm>
            <a:custGeom>
              <a:avLst/>
              <a:gdLst/>
              <a:ahLst/>
              <a:cxnLst/>
              <a:rect l="l" t="t" r="r" b="b"/>
              <a:pathLst>
                <a:path w="587375" h="560197">
                  <a:moveTo>
                    <a:pt x="0" y="280162"/>
                  </a:moveTo>
                  <a:cubicBezTo>
                    <a:pt x="0" y="125476"/>
                    <a:pt x="131445" y="0"/>
                    <a:pt x="293624" y="0"/>
                  </a:cubicBezTo>
                  <a:cubicBezTo>
                    <a:pt x="455803" y="0"/>
                    <a:pt x="587375" y="125476"/>
                    <a:pt x="587375" y="280162"/>
                  </a:cubicBezTo>
                  <a:cubicBezTo>
                    <a:pt x="587375" y="434848"/>
                    <a:pt x="455803" y="560197"/>
                    <a:pt x="293624" y="560197"/>
                  </a:cubicBezTo>
                  <a:cubicBezTo>
                    <a:pt x="131445" y="560197"/>
                    <a:pt x="0" y="434848"/>
                    <a:pt x="0" y="280162"/>
                  </a:cubicBezTo>
                  <a:close/>
                </a:path>
              </a:pathLst>
            </a:custGeom>
            <a:solidFill>
              <a:srgbClr val="8CA9AD"/>
            </a:solidFill>
          </p:spPr>
          <p:txBody>
            <a:bodyPr/>
            <a:lstStyle/>
            <a:p>
              <a:endParaRPr lang="lv-LV"/>
            </a:p>
          </p:txBody>
        </p:sp>
      </p:grpSp>
      <p:grpSp>
        <p:nvGrpSpPr>
          <p:cNvPr id="14" name="Group 14"/>
          <p:cNvGrpSpPr/>
          <p:nvPr/>
        </p:nvGrpSpPr>
        <p:grpSpPr>
          <a:xfrm>
            <a:off x="13171907" y="2380004"/>
            <a:ext cx="1720101" cy="2064402"/>
            <a:chOff x="0" y="0"/>
            <a:chExt cx="2656504" cy="3188238"/>
          </a:xfrm>
        </p:grpSpPr>
        <p:sp>
          <p:nvSpPr>
            <p:cNvPr id="15" name="Freeform 15"/>
            <p:cNvSpPr/>
            <p:nvPr/>
          </p:nvSpPr>
          <p:spPr>
            <a:xfrm>
              <a:off x="0" y="0"/>
              <a:ext cx="2656586" cy="3188208"/>
            </a:xfrm>
            <a:custGeom>
              <a:avLst/>
              <a:gdLst/>
              <a:ahLst/>
              <a:cxnLst/>
              <a:rect l="l" t="t" r="r" b="b"/>
              <a:pathLst>
                <a:path w="2656586" h="3188208">
                  <a:moveTo>
                    <a:pt x="1342263" y="0"/>
                  </a:moveTo>
                  <a:cubicBezTo>
                    <a:pt x="587248" y="0"/>
                    <a:pt x="0" y="587248"/>
                    <a:pt x="0" y="1342390"/>
                  </a:cubicBezTo>
                  <a:cubicBezTo>
                    <a:pt x="0" y="1957705"/>
                    <a:pt x="419481" y="2489073"/>
                    <a:pt x="1006729" y="2628900"/>
                  </a:cubicBezTo>
                  <a:cubicBezTo>
                    <a:pt x="1342263" y="3188208"/>
                    <a:pt x="1342263" y="3188208"/>
                    <a:pt x="1342263" y="3188208"/>
                  </a:cubicBezTo>
                  <a:cubicBezTo>
                    <a:pt x="1649857" y="2628900"/>
                    <a:pt x="1649857" y="2628900"/>
                    <a:pt x="1649857" y="2628900"/>
                  </a:cubicBezTo>
                  <a:cubicBezTo>
                    <a:pt x="2237105" y="2489073"/>
                    <a:pt x="2656586" y="1957705"/>
                    <a:pt x="2656586" y="1342390"/>
                  </a:cubicBezTo>
                  <a:cubicBezTo>
                    <a:pt x="2656459" y="587248"/>
                    <a:pt x="2069338" y="0"/>
                    <a:pt x="1342263" y="0"/>
                  </a:cubicBezTo>
                  <a:close/>
                  <a:moveTo>
                    <a:pt x="1342263" y="2461133"/>
                  </a:moveTo>
                  <a:cubicBezTo>
                    <a:pt x="727075" y="2461133"/>
                    <a:pt x="223774" y="1957705"/>
                    <a:pt x="223774" y="1342390"/>
                  </a:cubicBezTo>
                  <a:cubicBezTo>
                    <a:pt x="223774" y="727075"/>
                    <a:pt x="727075" y="223647"/>
                    <a:pt x="1342263" y="223647"/>
                  </a:cubicBezTo>
                  <a:cubicBezTo>
                    <a:pt x="1957451" y="223647"/>
                    <a:pt x="2432812" y="727075"/>
                    <a:pt x="2432812" y="1342390"/>
                  </a:cubicBezTo>
                  <a:cubicBezTo>
                    <a:pt x="2432812" y="1957705"/>
                    <a:pt x="1957451" y="2461133"/>
                    <a:pt x="1342263" y="2461133"/>
                  </a:cubicBezTo>
                  <a:close/>
                </a:path>
              </a:pathLst>
            </a:custGeom>
            <a:solidFill>
              <a:srgbClr val="8CA9AD"/>
            </a:solidFill>
          </p:spPr>
          <p:txBody>
            <a:bodyPr/>
            <a:lstStyle/>
            <a:p>
              <a:endParaRPr lang="lv-LV"/>
            </a:p>
          </p:txBody>
        </p:sp>
      </p:grpSp>
      <p:grpSp>
        <p:nvGrpSpPr>
          <p:cNvPr id="16" name="Group 16"/>
          <p:cNvGrpSpPr/>
          <p:nvPr/>
        </p:nvGrpSpPr>
        <p:grpSpPr>
          <a:xfrm>
            <a:off x="16209335" y="4535097"/>
            <a:ext cx="380297" cy="362766"/>
            <a:chOff x="0" y="0"/>
            <a:chExt cx="587326" cy="560252"/>
          </a:xfrm>
        </p:grpSpPr>
        <p:sp>
          <p:nvSpPr>
            <p:cNvPr id="17" name="Freeform 17"/>
            <p:cNvSpPr/>
            <p:nvPr/>
          </p:nvSpPr>
          <p:spPr>
            <a:xfrm>
              <a:off x="0" y="0"/>
              <a:ext cx="587375" cy="560197"/>
            </a:xfrm>
            <a:custGeom>
              <a:avLst/>
              <a:gdLst/>
              <a:ahLst/>
              <a:cxnLst/>
              <a:rect l="l" t="t" r="r" b="b"/>
              <a:pathLst>
                <a:path w="587375" h="560197">
                  <a:moveTo>
                    <a:pt x="0" y="280162"/>
                  </a:moveTo>
                  <a:cubicBezTo>
                    <a:pt x="0" y="125476"/>
                    <a:pt x="131445" y="0"/>
                    <a:pt x="293624" y="0"/>
                  </a:cubicBezTo>
                  <a:cubicBezTo>
                    <a:pt x="455803" y="0"/>
                    <a:pt x="587375" y="125476"/>
                    <a:pt x="587375" y="280162"/>
                  </a:cubicBezTo>
                  <a:cubicBezTo>
                    <a:pt x="587375" y="434848"/>
                    <a:pt x="455803" y="560197"/>
                    <a:pt x="293624" y="560197"/>
                  </a:cubicBezTo>
                  <a:cubicBezTo>
                    <a:pt x="131445" y="560197"/>
                    <a:pt x="0" y="434848"/>
                    <a:pt x="0" y="280162"/>
                  </a:cubicBezTo>
                  <a:close/>
                </a:path>
              </a:pathLst>
            </a:custGeom>
            <a:solidFill>
              <a:srgbClr val="8CA9AD"/>
            </a:solidFill>
          </p:spPr>
          <p:txBody>
            <a:bodyPr/>
            <a:lstStyle/>
            <a:p>
              <a:endParaRPr lang="lv-LV"/>
            </a:p>
          </p:txBody>
        </p:sp>
      </p:grpSp>
      <p:grpSp>
        <p:nvGrpSpPr>
          <p:cNvPr id="18" name="Group 18"/>
          <p:cNvGrpSpPr/>
          <p:nvPr/>
        </p:nvGrpSpPr>
        <p:grpSpPr>
          <a:xfrm>
            <a:off x="15539199" y="2380004"/>
            <a:ext cx="1720101" cy="2064402"/>
            <a:chOff x="0" y="0"/>
            <a:chExt cx="2656504" cy="3188238"/>
          </a:xfrm>
        </p:grpSpPr>
        <p:sp>
          <p:nvSpPr>
            <p:cNvPr id="19" name="Freeform 19"/>
            <p:cNvSpPr/>
            <p:nvPr/>
          </p:nvSpPr>
          <p:spPr>
            <a:xfrm>
              <a:off x="0" y="0"/>
              <a:ext cx="2656586" cy="3188208"/>
            </a:xfrm>
            <a:custGeom>
              <a:avLst/>
              <a:gdLst/>
              <a:ahLst/>
              <a:cxnLst/>
              <a:rect l="l" t="t" r="r" b="b"/>
              <a:pathLst>
                <a:path w="2656586" h="3188208">
                  <a:moveTo>
                    <a:pt x="1342263" y="0"/>
                  </a:moveTo>
                  <a:cubicBezTo>
                    <a:pt x="587248" y="0"/>
                    <a:pt x="0" y="587248"/>
                    <a:pt x="0" y="1342390"/>
                  </a:cubicBezTo>
                  <a:cubicBezTo>
                    <a:pt x="0" y="1957705"/>
                    <a:pt x="419481" y="2489073"/>
                    <a:pt x="1006729" y="2628900"/>
                  </a:cubicBezTo>
                  <a:cubicBezTo>
                    <a:pt x="1342263" y="3188208"/>
                    <a:pt x="1342263" y="3188208"/>
                    <a:pt x="1342263" y="3188208"/>
                  </a:cubicBezTo>
                  <a:cubicBezTo>
                    <a:pt x="1649857" y="2628900"/>
                    <a:pt x="1649857" y="2628900"/>
                    <a:pt x="1649857" y="2628900"/>
                  </a:cubicBezTo>
                  <a:cubicBezTo>
                    <a:pt x="2237105" y="2489073"/>
                    <a:pt x="2656586" y="1957705"/>
                    <a:pt x="2656586" y="1342390"/>
                  </a:cubicBezTo>
                  <a:cubicBezTo>
                    <a:pt x="2656459" y="587248"/>
                    <a:pt x="2069338" y="0"/>
                    <a:pt x="1342263" y="0"/>
                  </a:cubicBezTo>
                  <a:close/>
                  <a:moveTo>
                    <a:pt x="1342263" y="2461133"/>
                  </a:moveTo>
                  <a:cubicBezTo>
                    <a:pt x="727075" y="2461133"/>
                    <a:pt x="223774" y="1957705"/>
                    <a:pt x="223774" y="1342390"/>
                  </a:cubicBezTo>
                  <a:cubicBezTo>
                    <a:pt x="223774" y="727075"/>
                    <a:pt x="727075" y="223647"/>
                    <a:pt x="1342263" y="223647"/>
                  </a:cubicBezTo>
                  <a:cubicBezTo>
                    <a:pt x="1957451" y="223647"/>
                    <a:pt x="2432812" y="727075"/>
                    <a:pt x="2432812" y="1342390"/>
                  </a:cubicBezTo>
                  <a:cubicBezTo>
                    <a:pt x="2432812" y="1957705"/>
                    <a:pt x="1957451" y="2461133"/>
                    <a:pt x="1342263" y="2461133"/>
                  </a:cubicBezTo>
                  <a:close/>
                </a:path>
              </a:pathLst>
            </a:custGeom>
            <a:solidFill>
              <a:srgbClr val="8CA9AD"/>
            </a:solidFill>
          </p:spPr>
          <p:txBody>
            <a:bodyPr/>
            <a:lstStyle/>
            <a:p>
              <a:endParaRPr lang="lv-LV"/>
            </a:p>
          </p:txBody>
        </p:sp>
      </p:grpSp>
      <p:sp>
        <p:nvSpPr>
          <p:cNvPr id="20" name="Freeform 20"/>
          <p:cNvSpPr/>
          <p:nvPr/>
        </p:nvSpPr>
        <p:spPr>
          <a:xfrm>
            <a:off x="13576323" y="6001000"/>
            <a:ext cx="974600" cy="988985"/>
          </a:xfrm>
          <a:custGeom>
            <a:avLst/>
            <a:gdLst/>
            <a:ahLst/>
            <a:cxnLst/>
            <a:rect l="l" t="t" r="r" b="b"/>
            <a:pathLst>
              <a:path w="974600" h="988985">
                <a:moveTo>
                  <a:pt x="0" y="0"/>
                </a:moveTo>
                <a:lnTo>
                  <a:pt x="974599" y="0"/>
                </a:lnTo>
                <a:lnTo>
                  <a:pt x="974599" y="988985"/>
                </a:lnTo>
                <a:lnTo>
                  <a:pt x="0" y="988985"/>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sp>
        <p:nvSpPr>
          <p:cNvPr id="21" name="Freeform 21"/>
          <p:cNvSpPr/>
          <p:nvPr/>
        </p:nvSpPr>
        <p:spPr>
          <a:xfrm>
            <a:off x="13576323" y="2810045"/>
            <a:ext cx="911270" cy="898015"/>
          </a:xfrm>
          <a:custGeom>
            <a:avLst/>
            <a:gdLst/>
            <a:ahLst/>
            <a:cxnLst/>
            <a:rect l="l" t="t" r="r" b="b"/>
            <a:pathLst>
              <a:path w="911270" h="898015">
                <a:moveTo>
                  <a:pt x="0" y="0"/>
                </a:moveTo>
                <a:lnTo>
                  <a:pt x="911270" y="0"/>
                </a:lnTo>
                <a:lnTo>
                  <a:pt x="911270" y="898015"/>
                </a:lnTo>
                <a:lnTo>
                  <a:pt x="0" y="898015"/>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lv-LV"/>
          </a:p>
        </p:txBody>
      </p:sp>
      <p:sp>
        <p:nvSpPr>
          <p:cNvPr id="22" name="Freeform 22"/>
          <p:cNvSpPr/>
          <p:nvPr/>
        </p:nvSpPr>
        <p:spPr>
          <a:xfrm>
            <a:off x="15945575" y="2719075"/>
            <a:ext cx="879297" cy="988985"/>
          </a:xfrm>
          <a:custGeom>
            <a:avLst/>
            <a:gdLst/>
            <a:ahLst/>
            <a:cxnLst/>
            <a:rect l="l" t="t" r="r" b="b"/>
            <a:pathLst>
              <a:path w="879297" h="988985">
                <a:moveTo>
                  <a:pt x="0" y="0"/>
                </a:moveTo>
                <a:lnTo>
                  <a:pt x="879297" y="0"/>
                </a:lnTo>
                <a:lnTo>
                  <a:pt x="879297" y="988985"/>
                </a:lnTo>
                <a:lnTo>
                  <a:pt x="0" y="988985"/>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lv-LV"/>
          </a:p>
        </p:txBody>
      </p:sp>
      <p:sp>
        <p:nvSpPr>
          <p:cNvPr id="23" name="TextBox 23"/>
          <p:cNvSpPr txBox="1"/>
          <p:nvPr/>
        </p:nvSpPr>
        <p:spPr>
          <a:xfrm>
            <a:off x="1677363" y="1378163"/>
            <a:ext cx="14990486" cy="849441"/>
          </a:xfrm>
          <a:prstGeom prst="rect">
            <a:avLst/>
          </a:prstGeom>
        </p:spPr>
        <p:txBody>
          <a:bodyPr lIns="0" tIns="0" rIns="0" bIns="0" rtlCol="0" anchor="t">
            <a:spAutoFit/>
          </a:bodyPr>
          <a:lstStyle/>
          <a:p>
            <a:pPr marL="0" lvl="0" indent="0" algn="ctr">
              <a:lnSpc>
                <a:spcPts val="6427"/>
              </a:lnSpc>
              <a:spcBef>
                <a:spcPct val="0"/>
              </a:spcBef>
            </a:pPr>
            <a:r>
              <a:rPr lang="en-US" sz="6492" spc="227">
                <a:solidFill>
                  <a:srgbClr val="E1A93D"/>
                </a:solidFill>
                <a:latin typeface="DM Sans Bold"/>
              </a:rPr>
              <a:t>What is the difference?</a:t>
            </a:r>
          </a:p>
        </p:txBody>
      </p:sp>
      <p:sp>
        <p:nvSpPr>
          <p:cNvPr id="24" name="TextBox 24"/>
          <p:cNvSpPr txBox="1"/>
          <p:nvPr/>
        </p:nvSpPr>
        <p:spPr>
          <a:xfrm>
            <a:off x="1348251" y="3254957"/>
            <a:ext cx="6439468" cy="596013"/>
          </a:xfrm>
          <a:prstGeom prst="rect">
            <a:avLst/>
          </a:prstGeom>
        </p:spPr>
        <p:txBody>
          <a:bodyPr lIns="0" tIns="0" rIns="0" bIns="0" rtlCol="0" anchor="t">
            <a:spAutoFit/>
          </a:bodyPr>
          <a:lstStyle/>
          <a:p>
            <a:pPr marL="0" lvl="0" indent="0">
              <a:lnSpc>
                <a:spcPts val="4845"/>
              </a:lnSpc>
              <a:spcBef>
                <a:spcPct val="0"/>
              </a:spcBef>
            </a:pPr>
            <a:r>
              <a:rPr lang="en-US" sz="3511" spc="344">
                <a:solidFill>
                  <a:srgbClr val="727171"/>
                </a:solidFill>
                <a:latin typeface="DM Sans"/>
              </a:rPr>
              <a:t>Level of maturity</a:t>
            </a:r>
          </a:p>
        </p:txBody>
      </p:sp>
      <p:sp>
        <p:nvSpPr>
          <p:cNvPr id="25" name="TextBox 25"/>
          <p:cNvSpPr txBox="1"/>
          <p:nvPr/>
        </p:nvSpPr>
        <p:spPr>
          <a:xfrm>
            <a:off x="1348251" y="2927540"/>
            <a:ext cx="4979221" cy="484665"/>
          </a:xfrm>
          <a:prstGeom prst="rect">
            <a:avLst/>
          </a:prstGeom>
        </p:spPr>
        <p:txBody>
          <a:bodyPr lIns="0" tIns="0" rIns="0" bIns="0" rtlCol="0" anchor="t">
            <a:spAutoFit/>
          </a:bodyPr>
          <a:lstStyle/>
          <a:p>
            <a:pPr marL="0" lvl="0" indent="0">
              <a:lnSpc>
                <a:spcPts val="4061"/>
              </a:lnSpc>
              <a:spcBef>
                <a:spcPct val="0"/>
              </a:spcBef>
            </a:pPr>
            <a:r>
              <a:rPr lang="en-US" sz="2942" spc="288">
                <a:solidFill>
                  <a:srgbClr val="397D5A"/>
                </a:solidFill>
                <a:latin typeface="DM Sans Bold"/>
              </a:rPr>
              <a:t>01</a:t>
            </a:r>
          </a:p>
        </p:txBody>
      </p:sp>
      <p:sp>
        <p:nvSpPr>
          <p:cNvPr id="26" name="TextBox 26"/>
          <p:cNvSpPr txBox="1"/>
          <p:nvPr/>
        </p:nvSpPr>
        <p:spPr>
          <a:xfrm>
            <a:off x="1348251" y="4975896"/>
            <a:ext cx="8727977" cy="596013"/>
          </a:xfrm>
          <a:prstGeom prst="rect">
            <a:avLst/>
          </a:prstGeom>
        </p:spPr>
        <p:txBody>
          <a:bodyPr lIns="0" tIns="0" rIns="0" bIns="0" rtlCol="0" anchor="t">
            <a:spAutoFit/>
          </a:bodyPr>
          <a:lstStyle/>
          <a:p>
            <a:pPr marL="0" lvl="0" indent="0">
              <a:lnSpc>
                <a:spcPts val="4845"/>
              </a:lnSpc>
              <a:spcBef>
                <a:spcPct val="0"/>
              </a:spcBef>
            </a:pPr>
            <a:r>
              <a:rPr lang="en-US" sz="3511" spc="344">
                <a:solidFill>
                  <a:srgbClr val="727171"/>
                </a:solidFill>
                <a:latin typeface="DM Sans"/>
              </a:rPr>
              <a:t>Different sectors and industries </a:t>
            </a:r>
          </a:p>
        </p:txBody>
      </p:sp>
      <p:sp>
        <p:nvSpPr>
          <p:cNvPr id="27" name="TextBox 27"/>
          <p:cNvSpPr txBox="1"/>
          <p:nvPr/>
        </p:nvSpPr>
        <p:spPr>
          <a:xfrm>
            <a:off x="1348251" y="4557907"/>
            <a:ext cx="4979221" cy="484665"/>
          </a:xfrm>
          <a:prstGeom prst="rect">
            <a:avLst/>
          </a:prstGeom>
        </p:spPr>
        <p:txBody>
          <a:bodyPr lIns="0" tIns="0" rIns="0" bIns="0" rtlCol="0" anchor="t">
            <a:spAutoFit/>
          </a:bodyPr>
          <a:lstStyle/>
          <a:p>
            <a:pPr marL="0" lvl="0" indent="0">
              <a:lnSpc>
                <a:spcPts val="4061"/>
              </a:lnSpc>
              <a:spcBef>
                <a:spcPct val="0"/>
              </a:spcBef>
            </a:pPr>
            <a:r>
              <a:rPr lang="en-US" sz="2942" spc="288">
                <a:solidFill>
                  <a:srgbClr val="397D5A"/>
                </a:solidFill>
                <a:latin typeface="DM Sans Bold"/>
              </a:rPr>
              <a:t>02</a:t>
            </a:r>
          </a:p>
        </p:txBody>
      </p:sp>
      <p:sp>
        <p:nvSpPr>
          <p:cNvPr id="28" name="TextBox 28"/>
          <p:cNvSpPr txBox="1"/>
          <p:nvPr/>
        </p:nvSpPr>
        <p:spPr>
          <a:xfrm>
            <a:off x="1348251" y="6695788"/>
            <a:ext cx="8257652" cy="596013"/>
          </a:xfrm>
          <a:prstGeom prst="rect">
            <a:avLst/>
          </a:prstGeom>
        </p:spPr>
        <p:txBody>
          <a:bodyPr lIns="0" tIns="0" rIns="0" bIns="0" rtlCol="0" anchor="t">
            <a:spAutoFit/>
          </a:bodyPr>
          <a:lstStyle/>
          <a:p>
            <a:pPr marL="0" lvl="0" indent="0">
              <a:lnSpc>
                <a:spcPts val="4845"/>
              </a:lnSpc>
              <a:spcBef>
                <a:spcPct val="0"/>
              </a:spcBef>
            </a:pPr>
            <a:r>
              <a:rPr lang="en-US" sz="3511" spc="344">
                <a:solidFill>
                  <a:srgbClr val="727171"/>
                </a:solidFill>
                <a:latin typeface="DM Sans"/>
              </a:rPr>
              <a:t>Different target communities</a:t>
            </a:r>
          </a:p>
        </p:txBody>
      </p:sp>
      <p:sp>
        <p:nvSpPr>
          <p:cNvPr id="29" name="TextBox 29"/>
          <p:cNvSpPr txBox="1"/>
          <p:nvPr/>
        </p:nvSpPr>
        <p:spPr>
          <a:xfrm>
            <a:off x="1348251" y="6302659"/>
            <a:ext cx="4979221" cy="484665"/>
          </a:xfrm>
          <a:prstGeom prst="rect">
            <a:avLst/>
          </a:prstGeom>
        </p:spPr>
        <p:txBody>
          <a:bodyPr lIns="0" tIns="0" rIns="0" bIns="0" rtlCol="0" anchor="t">
            <a:spAutoFit/>
          </a:bodyPr>
          <a:lstStyle/>
          <a:p>
            <a:pPr marL="0" lvl="0" indent="0">
              <a:lnSpc>
                <a:spcPts val="4061"/>
              </a:lnSpc>
              <a:spcBef>
                <a:spcPct val="0"/>
              </a:spcBef>
            </a:pPr>
            <a:r>
              <a:rPr lang="en-US" sz="2942" spc="288">
                <a:solidFill>
                  <a:srgbClr val="397D5A"/>
                </a:solidFill>
                <a:latin typeface="DM Sans Bold"/>
              </a:rPr>
              <a:t>03</a:t>
            </a:r>
          </a:p>
        </p:txBody>
      </p:sp>
      <p:sp>
        <p:nvSpPr>
          <p:cNvPr id="30" name="TextBox 30"/>
          <p:cNvSpPr txBox="1"/>
          <p:nvPr/>
        </p:nvSpPr>
        <p:spPr>
          <a:xfrm>
            <a:off x="1348251" y="8415680"/>
            <a:ext cx="6439468" cy="1205613"/>
          </a:xfrm>
          <a:prstGeom prst="rect">
            <a:avLst/>
          </a:prstGeom>
        </p:spPr>
        <p:txBody>
          <a:bodyPr lIns="0" tIns="0" rIns="0" bIns="0" rtlCol="0" anchor="t">
            <a:spAutoFit/>
          </a:bodyPr>
          <a:lstStyle/>
          <a:p>
            <a:pPr marL="0" lvl="0" indent="0">
              <a:lnSpc>
                <a:spcPts val="4845"/>
              </a:lnSpc>
              <a:spcBef>
                <a:spcPct val="0"/>
              </a:spcBef>
            </a:pPr>
            <a:r>
              <a:rPr lang="en-US" sz="3511" spc="344">
                <a:solidFill>
                  <a:srgbClr val="727171"/>
                </a:solidFill>
                <a:latin typeface="DM Sans"/>
              </a:rPr>
              <a:t>Stage of development and legal structure</a:t>
            </a:r>
          </a:p>
        </p:txBody>
      </p:sp>
      <p:sp>
        <p:nvSpPr>
          <p:cNvPr id="31" name="TextBox 31"/>
          <p:cNvSpPr txBox="1"/>
          <p:nvPr/>
        </p:nvSpPr>
        <p:spPr>
          <a:xfrm>
            <a:off x="1348251" y="8048459"/>
            <a:ext cx="4979221" cy="484665"/>
          </a:xfrm>
          <a:prstGeom prst="rect">
            <a:avLst/>
          </a:prstGeom>
        </p:spPr>
        <p:txBody>
          <a:bodyPr lIns="0" tIns="0" rIns="0" bIns="0" rtlCol="0" anchor="t">
            <a:spAutoFit/>
          </a:bodyPr>
          <a:lstStyle/>
          <a:p>
            <a:pPr marL="0" lvl="0" indent="0">
              <a:lnSpc>
                <a:spcPts val="4061"/>
              </a:lnSpc>
              <a:spcBef>
                <a:spcPct val="0"/>
              </a:spcBef>
            </a:pPr>
            <a:r>
              <a:rPr lang="en-US" sz="2942" spc="288">
                <a:solidFill>
                  <a:srgbClr val="397D5A"/>
                </a:solidFill>
                <a:latin typeface="DM Sans Bold"/>
              </a:rPr>
              <a:t>04</a:t>
            </a:r>
          </a:p>
        </p:txBody>
      </p:sp>
      <p:sp>
        <p:nvSpPr>
          <p:cNvPr id="32" name="Freeform 32"/>
          <p:cNvSpPr/>
          <p:nvPr/>
        </p:nvSpPr>
        <p:spPr>
          <a:xfrm>
            <a:off x="8389019" y="830097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4899971" y="0"/>
            <a:ext cx="4102978" cy="2245448"/>
          </a:xfrm>
          <a:custGeom>
            <a:avLst/>
            <a:gdLst/>
            <a:ahLst/>
            <a:cxnLst/>
            <a:rect l="l" t="t" r="r" b="b"/>
            <a:pathLst>
              <a:path w="4102978" h="2245448">
                <a:moveTo>
                  <a:pt x="0" y="0"/>
                </a:moveTo>
                <a:lnTo>
                  <a:pt x="4102979" y="0"/>
                </a:lnTo>
                <a:lnTo>
                  <a:pt x="4102979"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Freeform 3"/>
          <p:cNvSpPr/>
          <p:nvPr/>
        </p:nvSpPr>
        <p:spPr>
          <a:xfrm>
            <a:off x="4764654" y="2529722"/>
            <a:ext cx="13054781" cy="6510431"/>
          </a:xfrm>
          <a:custGeom>
            <a:avLst/>
            <a:gdLst/>
            <a:ahLst/>
            <a:cxnLst/>
            <a:rect l="l" t="t" r="r" b="b"/>
            <a:pathLst>
              <a:path w="13054781" h="6510431">
                <a:moveTo>
                  <a:pt x="0" y="0"/>
                </a:moveTo>
                <a:lnTo>
                  <a:pt x="13054781" y="0"/>
                </a:lnTo>
                <a:lnTo>
                  <a:pt x="13054781" y="6510431"/>
                </a:lnTo>
                <a:lnTo>
                  <a:pt x="0" y="6510431"/>
                </a:lnTo>
                <a:lnTo>
                  <a:pt x="0" y="0"/>
                </a:lnTo>
                <a:close/>
              </a:path>
            </a:pathLst>
          </a:custGeom>
          <a:blipFill>
            <a:blip r:embed="rId4">
              <a:alphaModFix amt="26000"/>
            </a:blip>
            <a:stretch>
              <a:fillRect l="-10265" r="-10265"/>
            </a:stretch>
          </a:blipFill>
        </p:spPr>
        <p:txBody>
          <a:bodyPr/>
          <a:lstStyle/>
          <a:p>
            <a:endParaRPr lang="lv-LV"/>
          </a:p>
        </p:txBody>
      </p:sp>
      <p:sp>
        <p:nvSpPr>
          <p:cNvPr id="4" name="TextBox 4"/>
          <p:cNvSpPr txBox="1"/>
          <p:nvPr/>
        </p:nvSpPr>
        <p:spPr>
          <a:xfrm>
            <a:off x="13464161" y="2949014"/>
            <a:ext cx="3487299" cy="5974080"/>
          </a:xfrm>
          <a:prstGeom prst="rect">
            <a:avLst/>
          </a:prstGeom>
        </p:spPr>
        <p:txBody>
          <a:bodyPr lIns="0" tIns="0" rIns="0" bIns="0" rtlCol="0" anchor="t">
            <a:spAutoFit/>
          </a:bodyPr>
          <a:lstStyle/>
          <a:p>
            <a:pPr algn="r">
              <a:lnSpc>
                <a:spcPts val="4289"/>
              </a:lnSpc>
            </a:pPr>
            <a:r>
              <a:rPr lang="en-US" sz="3899">
                <a:solidFill>
                  <a:srgbClr val="737373"/>
                </a:solidFill>
                <a:latin typeface="DM Sans"/>
              </a:rPr>
              <a:t>Are there any intermediaries that help to match the needs of social enterprises with the available financial resources?</a:t>
            </a:r>
          </a:p>
          <a:p>
            <a:pPr algn="r">
              <a:lnSpc>
                <a:spcPts val="4289"/>
              </a:lnSpc>
            </a:pPr>
            <a:endParaRPr lang="en-US" sz="3899">
              <a:solidFill>
                <a:srgbClr val="737373"/>
              </a:solidFill>
              <a:latin typeface="DM Sans"/>
            </a:endParaRPr>
          </a:p>
        </p:txBody>
      </p:sp>
      <p:sp>
        <p:nvSpPr>
          <p:cNvPr id="5" name="TextBox 5"/>
          <p:cNvSpPr txBox="1"/>
          <p:nvPr/>
        </p:nvSpPr>
        <p:spPr>
          <a:xfrm>
            <a:off x="1028700" y="2283548"/>
            <a:ext cx="3735954" cy="3501389"/>
          </a:xfrm>
          <a:prstGeom prst="rect">
            <a:avLst/>
          </a:prstGeom>
        </p:spPr>
        <p:txBody>
          <a:bodyPr lIns="0" tIns="0" rIns="0" bIns="0" rtlCol="0" anchor="t">
            <a:spAutoFit/>
          </a:bodyPr>
          <a:lstStyle/>
          <a:p>
            <a:pPr>
              <a:lnSpc>
                <a:spcPts val="4619"/>
              </a:lnSpc>
            </a:pPr>
            <a:r>
              <a:rPr lang="en-US" sz="4199">
                <a:solidFill>
                  <a:srgbClr val="737373"/>
                </a:solidFill>
                <a:latin typeface="DM Sans"/>
              </a:rPr>
              <a:t>Who are the main actors that provide finance to social enterprises?</a:t>
            </a:r>
          </a:p>
        </p:txBody>
      </p:sp>
      <p:sp>
        <p:nvSpPr>
          <p:cNvPr id="6" name="Freeform 6"/>
          <p:cNvSpPr/>
          <p:nvPr/>
        </p:nvSpPr>
        <p:spPr>
          <a:xfrm rot="-10800000">
            <a:off x="-1797644" y="6881854"/>
            <a:ext cx="5652689" cy="4316599"/>
          </a:xfrm>
          <a:custGeom>
            <a:avLst/>
            <a:gdLst/>
            <a:ahLst/>
            <a:cxnLst/>
            <a:rect l="l" t="t" r="r" b="b"/>
            <a:pathLst>
              <a:path w="5652689" h="4316599">
                <a:moveTo>
                  <a:pt x="0" y="0"/>
                </a:moveTo>
                <a:lnTo>
                  <a:pt x="5652688" y="0"/>
                </a:lnTo>
                <a:lnTo>
                  <a:pt x="5652688" y="4316598"/>
                </a:lnTo>
                <a:lnTo>
                  <a:pt x="0" y="431659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3" name="Freeform 3"/>
          <p:cNvSpPr/>
          <p:nvPr/>
        </p:nvSpPr>
        <p:spPr>
          <a:xfrm>
            <a:off x="1028700" y="-160719"/>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4" name="TextBox 4"/>
          <p:cNvSpPr txBox="1"/>
          <p:nvPr/>
        </p:nvSpPr>
        <p:spPr>
          <a:xfrm>
            <a:off x="2417556" y="4924422"/>
            <a:ext cx="6726444" cy="866780"/>
          </a:xfrm>
          <a:prstGeom prst="rect">
            <a:avLst/>
          </a:prstGeom>
        </p:spPr>
        <p:txBody>
          <a:bodyPr lIns="0" tIns="0" rIns="0" bIns="0" rtlCol="0" anchor="t">
            <a:spAutoFit/>
          </a:bodyPr>
          <a:lstStyle/>
          <a:p>
            <a:pPr>
              <a:lnSpc>
                <a:spcPts val="6600"/>
              </a:lnSpc>
            </a:pPr>
            <a:r>
              <a:rPr lang="en-US" sz="6000">
                <a:solidFill>
                  <a:srgbClr val="8CA9AD"/>
                </a:solidFill>
                <a:latin typeface="DM Sans Bold"/>
              </a:rPr>
              <a:t>DEMAND</a:t>
            </a:r>
          </a:p>
        </p:txBody>
      </p:sp>
      <p:sp>
        <p:nvSpPr>
          <p:cNvPr id="5" name="TextBox 5"/>
          <p:cNvSpPr txBox="1"/>
          <p:nvPr/>
        </p:nvSpPr>
        <p:spPr>
          <a:xfrm>
            <a:off x="8850250" y="1935500"/>
            <a:ext cx="6726444" cy="866780"/>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SUPPLY</a:t>
            </a:r>
          </a:p>
        </p:txBody>
      </p:sp>
      <p:sp>
        <p:nvSpPr>
          <p:cNvPr id="6" name="TextBox 6"/>
          <p:cNvSpPr txBox="1"/>
          <p:nvPr/>
        </p:nvSpPr>
        <p:spPr>
          <a:xfrm>
            <a:off x="2417556" y="6010278"/>
            <a:ext cx="6432693" cy="2444756"/>
          </a:xfrm>
          <a:prstGeom prst="rect">
            <a:avLst/>
          </a:prstGeom>
        </p:spPr>
        <p:txBody>
          <a:bodyPr lIns="0" tIns="0" rIns="0" bIns="0" rtlCol="0" anchor="t">
            <a:spAutoFit/>
          </a:bodyPr>
          <a:lstStyle/>
          <a:p>
            <a:pPr>
              <a:lnSpc>
                <a:spcPts val="3850"/>
              </a:lnSpc>
            </a:pPr>
            <a:r>
              <a:rPr lang="en-US" sz="3500">
                <a:solidFill>
                  <a:srgbClr val="737373"/>
                </a:solidFill>
                <a:latin typeface="DM Sans"/>
              </a:rPr>
              <a:t>To become  investment ready and develop capacity. To better communicate with potential funders and finance providers.</a:t>
            </a:r>
          </a:p>
        </p:txBody>
      </p:sp>
      <p:sp>
        <p:nvSpPr>
          <p:cNvPr id="7" name="TextBox 7"/>
          <p:cNvSpPr txBox="1"/>
          <p:nvPr/>
        </p:nvSpPr>
        <p:spPr>
          <a:xfrm>
            <a:off x="9623323" y="3184519"/>
            <a:ext cx="5953371" cy="1958981"/>
          </a:xfrm>
          <a:prstGeom prst="rect">
            <a:avLst/>
          </a:prstGeom>
        </p:spPr>
        <p:txBody>
          <a:bodyPr lIns="0" tIns="0" rIns="0" bIns="0" rtlCol="0" anchor="t">
            <a:spAutoFit/>
          </a:bodyPr>
          <a:lstStyle/>
          <a:p>
            <a:pPr algn="r">
              <a:lnSpc>
                <a:spcPts val="3850"/>
              </a:lnSpc>
            </a:pPr>
            <a:r>
              <a:rPr lang="en-US" sz="3500">
                <a:solidFill>
                  <a:srgbClr val="737373"/>
                </a:solidFill>
                <a:latin typeface="DM Sans"/>
              </a:rPr>
              <a:t>A narrow-mindedness and engrained risk-return attitude among many investors.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769506"/>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F2F4F5"/>
            </a:solidFill>
          </p:spPr>
          <p:txBody>
            <a:bodyPr/>
            <a:lstStyle/>
            <a:p>
              <a:endParaRPr lang="lv-LV"/>
            </a:p>
          </p:txBody>
        </p:sp>
        <p:sp>
          <p:nvSpPr>
            <p:cNvPr id="4" name="TextBox 4"/>
            <p:cNvSpPr txBox="1"/>
            <p:nvPr/>
          </p:nvSpPr>
          <p:spPr>
            <a:xfrm>
              <a:off x="0" y="-38100"/>
              <a:ext cx="4274726" cy="220556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10800000">
            <a:off x="-3105161" y="5299328"/>
            <a:ext cx="6531476" cy="4987672"/>
          </a:xfrm>
          <a:custGeom>
            <a:avLst/>
            <a:gdLst/>
            <a:ahLst/>
            <a:cxnLst/>
            <a:rect l="l" t="t" r="r" b="b"/>
            <a:pathLst>
              <a:path w="6531476" h="4987672">
                <a:moveTo>
                  <a:pt x="0" y="0"/>
                </a:moveTo>
                <a:lnTo>
                  <a:pt x="6531476" y="0"/>
                </a:lnTo>
                <a:lnTo>
                  <a:pt x="6531476" y="4987672"/>
                </a:lnTo>
                <a:lnTo>
                  <a:pt x="0" y="498767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lv-LV"/>
          </a:p>
        </p:txBody>
      </p:sp>
      <p:sp>
        <p:nvSpPr>
          <p:cNvPr id="6" name="TextBox 6"/>
          <p:cNvSpPr txBox="1"/>
          <p:nvPr/>
        </p:nvSpPr>
        <p:spPr>
          <a:xfrm>
            <a:off x="3426315" y="3297687"/>
            <a:ext cx="13211551" cy="4578695"/>
          </a:xfrm>
          <a:prstGeom prst="rect">
            <a:avLst/>
          </a:prstGeom>
        </p:spPr>
        <p:txBody>
          <a:bodyPr lIns="0" tIns="0" rIns="0" bIns="0" rtlCol="0" anchor="t">
            <a:spAutoFit/>
          </a:bodyPr>
          <a:lstStyle/>
          <a:p>
            <a:pPr>
              <a:lnSpc>
                <a:spcPts val="4545"/>
              </a:lnSpc>
            </a:pPr>
            <a:r>
              <a:rPr lang="en-US" sz="4132">
                <a:solidFill>
                  <a:srgbClr val="737373"/>
                </a:solidFill>
                <a:latin typeface="DM Sans"/>
              </a:rPr>
              <a:t>Consumers more often are incorporating </a:t>
            </a:r>
            <a:r>
              <a:rPr lang="en-US" sz="4132">
                <a:solidFill>
                  <a:srgbClr val="737373"/>
                </a:solidFill>
                <a:latin typeface="DM Sans Bold"/>
              </a:rPr>
              <a:t>values-driven</a:t>
            </a:r>
            <a:r>
              <a:rPr lang="en-US" sz="4132">
                <a:solidFill>
                  <a:srgbClr val="737373"/>
                </a:solidFill>
                <a:latin typeface="DM Sans"/>
              </a:rPr>
              <a:t> considerations into their purchasing and investment decisions, leading to investment opportunities in areas with increased demand such as organic, fair trade, and green products. </a:t>
            </a:r>
          </a:p>
          <a:p>
            <a:pPr>
              <a:lnSpc>
                <a:spcPts val="4545"/>
              </a:lnSpc>
            </a:pPr>
            <a:r>
              <a:rPr lang="en-US" sz="4132">
                <a:solidFill>
                  <a:srgbClr val="737373"/>
                </a:solidFill>
                <a:latin typeface="DM Sans"/>
              </a:rPr>
              <a:t>And like consumers, investors are also seeking to make investments that are aligned with their values. </a:t>
            </a:r>
          </a:p>
          <a:p>
            <a:pPr>
              <a:lnSpc>
                <a:spcPts val="4545"/>
              </a:lnSpc>
            </a:pPr>
            <a:endParaRPr lang="en-US" sz="4132">
              <a:solidFill>
                <a:srgbClr val="737373"/>
              </a:solidFill>
              <a:latin typeface="DM Sans"/>
            </a:endParaRPr>
          </a:p>
        </p:txBody>
      </p:sp>
      <p:sp>
        <p:nvSpPr>
          <p:cNvPr id="7" name="Freeform 7"/>
          <p:cNvSpPr/>
          <p:nvPr/>
        </p:nvSpPr>
        <p:spPr>
          <a:xfrm>
            <a:off x="14185022" y="787638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8" name="TextBox 8"/>
          <p:cNvSpPr txBox="1"/>
          <p:nvPr/>
        </p:nvSpPr>
        <p:spPr>
          <a:xfrm>
            <a:off x="4308187" y="1218450"/>
            <a:ext cx="10329242" cy="1090875"/>
          </a:xfrm>
          <a:prstGeom prst="rect">
            <a:avLst/>
          </a:prstGeom>
        </p:spPr>
        <p:txBody>
          <a:bodyPr lIns="0" tIns="0" rIns="0" bIns="0" rtlCol="0" anchor="t">
            <a:spAutoFit/>
          </a:bodyPr>
          <a:lstStyle/>
          <a:p>
            <a:pPr marL="0" lvl="0" indent="0" algn="l">
              <a:lnSpc>
                <a:spcPts val="8896"/>
              </a:lnSpc>
              <a:spcBef>
                <a:spcPct val="0"/>
              </a:spcBef>
            </a:pPr>
            <a:r>
              <a:rPr lang="en-US" sz="6446" spc="631">
                <a:solidFill>
                  <a:srgbClr val="8CA9AD"/>
                </a:solidFill>
                <a:latin typeface="DM Sans"/>
              </a:rPr>
              <a:t>Value-driven demand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928d398-b005-4b81-a77c-1d2955770066">
      <Terms xmlns="http://schemas.microsoft.com/office/infopath/2007/PartnerControls"/>
    </lcf76f155ced4ddcb4097134ff3c332f>
    <TaxCatchAll xmlns="513a87af-4c72-4b0d-a815-569890e79e6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028E3FA40450041AD2B2D9F1FFC3623" ma:contentTypeVersion="14" ma:contentTypeDescription="Ein neues Dokument erstellen." ma:contentTypeScope="" ma:versionID="5c2e940da7ecf44b4737fb0390fffd4d">
  <xsd:schema xmlns:xsd="http://www.w3.org/2001/XMLSchema" xmlns:xs="http://www.w3.org/2001/XMLSchema" xmlns:p="http://schemas.microsoft.com/office/2006/metadata/properties" xmlns:ns2="c928d398-b005-4b81-a77c-1d2955770066" xmlns:ns3="513a87af-4c72-4b0d-a815-569890e79e62" targetNamespace="http://schemas.microsoft.com/office/2006/metadata/properties" ma:root="true" ma:fieldsID="d96140c4accb8988086fab4453dbc113" ns2:_="" ns3:_="">
    <xsd:import namespace="c928d398-b005-4b81-a77c-1d2955770066"/>
    <xsd:import namespace="513a87af-4c72-4b0d-a815-569890e79e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8d398-b005-4b81-a77c-1d2955770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ierungen" ma:readOnly="false" ma:fieldId="{5cf76f15-5ced-4ddc-b409-7134ff3c332f}" ma:taxonomyMulti="true" ma:sspId="ec2bed97-6e07-499f-8af2-1639346302b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3a87af-4c72-4b0d-a815-569890e79e6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79a850-d4d5-43bc-8f25-9b4cfc6f3ef1}" ma:internalName="TaxCatchAll" ma:showField="CatchAllData" ma:web="513a87af-4c72-4b0d-a815-569890e79e6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B1B98D-5F07-499A-ADB6-ECE0CE86D88F}">
  <ds:schemaRefs>
    <ds:schemaRef ds:uri="http://schemas.microsoft.com/sharepoint/v3/contenttype/forms"/>
  </ds:schemaRefs>
</ds:datastoreItem>
</file>

<file path=customXml/itemProps2.xml><?xml version="1.0" encoding="utf-8"?>
<ds:datastoreItem xmlns:ds="http://schemas.openxmlformats.org/officeDocument/2006/customXml" ds:itemID="{1384DBA8-CC9F-4E64-B34A-31759913001B}">
  <ds:schemaRefs>
    <ds:schemaRef ds:uri="http://schemas.microsoft.com/office/2006/metadata/properties"/>
    <ds:schemaRef ds:uri="http://schemas.microsoft.com/office/infopath/2007/PartnerControls"/>
    <ds:schemaRef ds:uri="c928d398-b005-4b81-a77c-1d2955770066"/>
    <ds:schemaRef ds:uri="513a87af-4c72-4b0d-a815-569890e79e62"/>
  </ds:schemaRefs>
</ds:datastoreItem>
</file>

<file path=customXml/itemProps3.xml><?xml version="1.0" encoding="utf-8"?>
<ds:datastoreItem xmlns:ds="http://schemas.openxmlformats.org/officeDocument/2006/customXml" ds:itemID="{BC75395F-3020-4C42-8790-7E15E7DA99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8d398-b005-4b81-a77c-1d2955770066"/>
    <ds:schemaRef ds:uri="513a87af-4c72-4b0d-a815-569890e79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1333</Words>
  <Application>Microsoft Office PowerPoint</Application>
  <PresentationFormat>Pasirinktinai</PresentationFormat>
  <Paragraphs>133</Paragraphs>
  <Slides>28</Slides>
  <Notes>0</Notes>
  <HiddenSlides>0</HiddenSlides>
  <MMClips>0</MMClips>
  <ScaleCrop>false</ScaleCrop>
  <HeadingPairs>
    <vt:vector size="4" baseType="variant">
      <vt:variant>
        <vt:lpstr>Tema</vt:lpstr>
      </vt:variant>
      <vt:variant>
        <vt:i4>1</vt:i4>
      </vt:variant>
      <vt:variant>
        <vt:lpstr>Skaidrių pavadinimai</vt:lpstr>
      </vt:variant>
      <vt:variant>
        <vt:i4>28</vt:i4>
      </vt:variant>
    </vt:vector>
  </HeadingPairs>
  <TitlesOfParts>
    <vt:vector size="29" baseType="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How does maturity affect financing needs?</dc:title>
  <cp:lastModifiedBy>Ilze Bembere</cp:lastModifiedBy>
  <cp:revision>5</cp:revision>
  <dcterms:created xsi:type="dcterms:W3CDTF">2006-08-16T00:00:00Z</dcterms:created>
  <dcterms:modified xsi:type="dcterms:W3CDTF">2024-05-12T04:48:14Z</dcterms:modified>
  <dc:identifier>DAF-jSGbGm4</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0x0101004028E3FA40450041AD2B2D9F1FFC3623</vt:lpwstr>
  </property>
</Properties>
</file>