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8288000" cy="10287000"/>
  <p:notesSz cx="6858000" cy="9144000"/>
  <p:embeddedFontLst>
    <p:embeddedFont>
      <p:font typeface="DM Sans" pitchFamily="2" charset="0"/>
      <p:regular r:id="rId27"/>
      <p:bold r:id="rId28"/>
      <p:italic r:id="rId29"/>
      <p:boldItalic r:id="rId30"/>
    </p:embeddedFont>
    <p:embeddedFont>
      <p:font typeface="DM Sans Bold" pitchFamily="2" charset="0"/>
      <p:regular r:id="rId31"/>
      <p:bold r:id="rId32"/>
    </p:embeddedFont>
    <p:embeddedFont>
      <p:font typeface="DM Sans Italics" panose="020B0604020202020204" charset="0"/>
      <p:regular r:id="rId33"/>
    </p:embeddedFont>
    <p:embeddedFont>
      <p:font typeface="Inter Bold" panose="020B0604020202020204" charset="0"/>
      <p:regular r:id="rId34"/>
    </p:embeddedFont>
    <p:embeddedFont>
      <p:font typeface="Open Sans Bold" panose="020B0806030504020204" pitchFamily="3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a Urbanavičienė" userId="S::v.urbanaviciene_lic.lt#ext#@remconsult.onmicrosoft.de::ec614ef5-e62b-4dab-b6e1-2c779976d8e9" providerId="AD" clId="Web-{15460EDD-D046-40C4-7B85-F65F73BC83FB}"/>
    <pc:docChg chg="modSld">
      <pc:chgData name="Vita Urbanavičienė" userId="S::v.urbanaviciene_lic.lt#ext#@remconsult.onmicrosoft.de::ec614ef5-e62b-4dab-b6e1-2c779976d8e9" providerId="AD" clId="Web-{15460EDD-D046-40C4-7B85-F65F73BC83FB}" dt="2024-05-12T04:17:32.827" v="0" actId="14100"/>
      <pc:docMkLst>
        <pc:docMk/>
      </pc:docMkLst>
      <pc:sldChg chg="modSp">
        <pc:chgData name="Vita Urbanavičienė" userId="S::v.urbanaviciene_lic.lt#ext#@remconsult.onmicrosoft.de::ec614ef5-e62b-4dab-b6e1-2c779976d8e9" providerId="AD" clId="Web-{15460EDD-D046-40C4-7B85-F65F73BC83FB}" dt="2024-05-12T04:17:32.827" v="0" actId="14100"/>
        <pc:sldMkLst>
          <pc:docMk/>
          <pc:sldMk cId="0" sldId="260"/>
        </pc:sldMkLst>
        <pc:spChg chg="mod">
          <ac:chgData name="Vita Urbanavičienė" userId="S::v.urbanaviciene_lic.lt#ext#@remconsult.onmicrosoft.de::ec614ef5-e62b-4dab-b6e1-2c779976d8e9" providerId="AD" clId="Web-{15460EDD-D046-40C4-7B85-F65F73BC83FB}" dt="2024-05-12T04:17:32.827" v="0" actId="14100"/>
          <ac:spMkLst>
            <pc:docMk/>
            <pc:sldMk cId="0" sldId="260"/>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2.sv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sp>
        <p:sp>
          <p:nvSpPr>
            <p:cNvPr id="4" name="TextBox 4"/>
            <p:cNvSpPr txBox="1"/>
            <p:nvPr/>
          </p:nvSpPr>
          <p:spPr>
            <a:xfrm>
              <a:off x="0" y="-57150"/>
              <a:ext cx="4144623" cy="202855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4703735" y="0"/>
            <a:ext cx="3679306" cy="1753284"/>
          </a:xfrm>
          <a:custGeom>
            <a:avLst/>
            <a:gdLst/>
            <a:ahLst/>
            <a:cxnLst/>
            <a:rect l="l" t="t" r="r" b="b"/>
            <a:pathLst>
              <a:path w="3679306" h="1753284">
                <a:moveTo>
                  <a:pt x="0" y="0"/>
                </a:moveTo>
                <a:lnTo>
                  <a:pt x="3679306" y="0"/>
                </a:lnTo>
                <a:lnTo>
                  <a:pt x="3679306" y="1753284"/>
                </a:lnTo>
                <a:lnTo>
                  <a:pt x="0" y="1753284"/>
                </a:lnTo>
                <a:lnTo>
                  <a:pt x="0" y="0"/>
                </a:lnTo>
                <a:close/>
              </a:path>
            </a:pathLst>
          </a:custGeom>
          <a:blipFill>
            <a:blip r:embed="rId4"/>
            <a:stretch>
              <a:fillRect/>
            </a:stretch>
          </a:blipFill>
        </p:spPr>
      </p:sp>
      <p:sp>
        <p:nvSpPr>
          <p:cNvPr id="7" name="TextBox 7"/>
          <p:cNvSpPr txBox="1"/>
          <p:nvPr/>
        </p:nvSpPr>
        <p:spPr>
          <a:xfrm>
            <a:off x="1981200" y="4102185"/>
            <a:ext cx="10620170" cy="1660440"/>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CAPACITY</a:t>
            </a:r>
          </a:p>
        </p:txBody>
      </p:sp>
      <p:sp>
        <p:nvSpPr>
          <p:cNvPr id="8" name="TextBox 8"/>
          <p:cNvSpPr txBox="1"/>
          <p:nvPr/>
        </p:nvSpPr>
        <p:spPr>
          <a:xfrm>
            <a:off x="5050907" y="6024888"/>
            <a:ext cx="5722116" cy="523224"/>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912946"/>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sp>
      </p:grpSp>
      <p:grpSp>
        <p:nvGrpSpPr>
          <p:cNvPr id="4" name="Group 4"/>
          <p:cNvGrpSpPr/>
          <p:nvPr/>
        </p:nvGrpSpPr>
        <p:grpSpPr>
          <a:xfrm>
            <a:off x="7249703" y="599475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83" b="-9283"/>
              </a:stretch>
            </a:blipFill>
          </p:spPr>
        </p:sp>
      </p:grpSp>
      <p:grpSp>
        <p:nvGrpSpPr>
          <p:cNvPr id="6" name="Group 6"/>
          <p:cNvGrpSpPr/>
          <p:nvPr/>
        </p:nvGrpSpPr>
        <p:grpSpPr>
          <a:xfrm>
            <a:off x="10459288" y="1376044"/>
            <a:ext cx="6905908" cy="3309405"/>
            <a:chOff x="0" y="0"/>
            <a:chExt cx="9207877" cy="4412540"/>
          </a:xfrm>
        </p:grpSpPr>
        <p:sp>
          <p:nvSpPr>
            <p:cNvPr id="7" name="TextBox 7"/>
            <p:cNvSpPr txBox="1"/>
            <p:nvPr/>
          </p:nvSpPr>
          <p:spPr>
            <a:xfrm>
              <a:off x="0" y="-47625"/>
              <a:ext cx="9207877" cy="503045"/>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rPr>
                <a:t>Leadership Alignment &amp; Capacity</a:t>
              </a:r>
            </a:p>
          </p:txBody>
        </p:sp>
        <p:sp>
          <p:nvSpPr>
            <p:cNvPr id="8" name="TextBox 8"/>
            <p:cNvSpPr txBox="1"/>
            <p:nvPr/>
          </p:nvSpPr>
          <p:spPr>
            <a:xfrm>
              <a:off x="0" y="534795"/>
              <a:ext cx="9207877" cy="3877745"/>
            </a:xfrm>
            <a:prstGeom prst="rect">
              <a:avLst/>
            </a:prstGeom>
          </p:spPr>
          <p:txBody>
            <a:bodyPr lIns="0" tIns="0" rIns="0" bIns="0" rtlCol="0" anchor="t">
              <a:spAutoFit/>
            </a:bodyPr>
            <a:lstStyle/>
            <a:p>
              <a:pPr algn="just">
                <a:lnSpc>
                  <a:spcPts val="3359"/>
                </a:lnSpc>
              </a:pPr>
              <a:r>
                <a:rPr lang="en-US" sz="2399">
                  <a:solidFill>
                    <a:srgbClr val="737373"/>
                  </a:solidFill>
                  <a:latin typeface="DM Sans"/>
                </a:rPr>
                <a:t>One major obstacle in building organizational capacity is achieving alignment among leadership and being led by a professional leader. Divergent visions and priorities can hinder the implementation of cohesive capacity-building strategies, as well as lack of leadership.</a:t>
              </a:r>
            </a:p>
          </p:txBody>
        </p:sp>
      </p:grpSp>
      <p:sp>
        <p:nvSpPr>
          <p:cNvPr id="9" name="Freeform 9"/>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347942" y="4305012"/>
            <a:ext cx="6097017" cy="1576070"/>
          </a:xfrm>
          <a:prstGeom prst="rect">
            <a:avLst/>
          </a:prstGeom>
        </p:spPr>
        <p:txBody>
          <a:bodyPr lIns="0" tIns="0" rIns="0" bIns="0" rtlCol="0" anchor="t">
            <a:spAutoFit/>
          </a:bodyPr>
          <a:lstStyle/>
          <a:p>
            <a:pPr>
              <a:lnSpc>
                <a:spcPts val="6160"/>
              </a:lnSpc>
            </a:pPr>
            <a:r>
              <a:rPr lang="en-US" sz="5600" spc="-280">
                <a:solidFill>
                  <a:srgbClr val="737373"/>
                </a:solidFill>
                <a:latin typeface="DM Sans Bold"/>
              </a:rPr>
              <a:t>Key obstacles- leadership&amp;culture</a:t>
            </a:r>
          </a:p>
        </p:txBody>
      </p:sp>
      <p:grpSp>
        <p:nvGrpSpPr>
          <p:cNvPr id="11" name="Group 11"/>
          <p:cNvGrpSpPr/>
          <p:nvPr/>
        </p:nvGrpSpPr>
        <p:grpSpPr>
          <a:xfrm>
            <a:off x="10565183" y="5726306"/>
            <a:ext cx="6800012" cy="2890391"/>
            <a:chOff x="0" y="0"/>
            <a:chExt cx="9066683" cy="3853854"/>
          </a:xfrm>
        </p:grpSpPr>
        <p:sp>
          <p:nvSpPr>
            <p:cNvPr id="12" name="TextBox 12"/>
            <p:cNvSpPr txBox="1"/>
            <p:nvPr/>
          </p:nvSpPr>
          <p:spPr>
            <a:xfrm>
              <a:off x="0" y="-47625"/>
              <a:ext cx="9066683" cy="503131"/>
            </a:xfrm>
            <a:prstGeom prst="rect">
              <a:avLst/>
            </a:prstGeom>
          </p:spPr>
          <p:txBody>
            <a:bodyPr lIns="0" tIns="0" rIns="0" bIns="0" rtlCol="0" anchor="t">
              <a:spAutoFit/>
            </a:bodyPr>
            <a:lstStyle/>
            <a:p>
              <a:pPr>
                <a:lnSpc>
                  <a:spcPts val="3220"/>
                </a:lnSpc>
              </a:pPr>
              <a:r>
                <a:rPr lang="en-US" sz="2300" spc="-46">
                  <a:solidFill>
                    <a:srgbClr val="E1A93D"/>
                  </a:solidFill>
                  <a:latin typeface="DM Sans Bold"/>
                </a:rPr>
                <a:t>Cultural Resistance &amp; lack of engagement</a:t>
              </a:r>
            </a:p>
          </p:txBody>
        </p:sp>
        <p:sp>
          <p:nvSpPr>
            <p:cNvPr id="13" name="TextBox 13"/>
            <p:cNvSpPr txBox="1"/>
            <p:nvPr/>
          </p:nvSpPr>
          <p:spPr>
            <a:xfrm>
              <a:off x="0" y="534881"/>
              <a:ext cx="9066683" cy="3318974"/>
            </a:xfrm>
            <a:prstGeom prst="rect">
              <a:avLst/>
            </a:prstGeom>
          </p:spPr>
          <p:txBody>
            <a:bodyPr lIns="0" tIns="0" rIns="0" bIns="0" rtlCol="0" anchor="t">
              <a:spAutoFit/>
            </a:bodyPr>
            <a:lstStyle/>
            <a:p>
              <a:pPr algn="just">
                <a:lnSpc>
                  <a:spcPts val="3359"/>
                </a:lnSpc>
              </a:pPr>
              <a:r>
                <a:rPr lang="en-US" sz="2399">
                  <a:solidFill>
                    <a:srgbClr val="737373"/>
                  </a:solidFill>
                  <a:latin typeface="DM Sans"/>
                </a:rPr>
                <a:t>Organizational culture plays a pivotal role in capacity building. Resistance to change embedded in the organizational culture can impede progress, as well as a lack of employee engagement can undermine the effectiveness of capacity-building initiatives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7901" y="1988513"/>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sp>
      </p:grpSp>
      <p:grpSp>
        <p:nvGrpSpPr>
          <p:cNvPr id="4" name="Group 4"/>
          <p:cNvGrpSpPr/>
          <p:nvPr/>
        </p:nvGrpSpPr>
        <p:grpSpPr>
          <a:xfrm>
            <a:off x="7733796" y="6070324"/>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83" b="-9283"/>
              </a:stretch>
            </a:blipFill>
          </p:spPr>
        </p:sp>
      </p:grpSp>
      <p:grpSp>
        <p:nvGrpSpPr>
          <p:cNvPr id="6" name="Group 6"/>
          <p:cNvGrpSpPr/>
          <p:nvPr/>
        </p:nvGrpSpPr>
        <p:grpSpPr>
          <a:xfrm>
            <a:off x="11049277" y="1988513"/>
            <a:ext cx="6398213" cy="1687508"/>
            <a:chOff x="0" y="0"/>
            <a:chExt cx="8530951" cy="2250010"/>
          </a:xfrm>
        </p:grpSpPr>
        <p:sp>
          <p:nvSpPr>
            <p:cNvPr id="7" name="TextBox 7"/>
            <p:cNvSpPr txBox="1"/>
            <p:nvPr/>
          </p:nvSpPr>
          <p:spPr>
            <a:xfrm>
              <a:off x="0" y="-47625"/>
              <a:ext cx="8530951" cy="503045"/>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rPr>
                <a:t>Insufficient Communication</a:t>
              </a:r>
            </a:p>
          </p:txBody>
        </p:sp>
        <p:sp>
          <p:nvSpPr>
            <p:cNvPr id="8" name="TextBox 8"/>
            <p:cNvSpPr txBox="1"/>
            <p:nvPr/>
          </p:nvSpPr>
          <p:spPr>
            <a:xfrm>
              <a:off x="0" y="534795"/>
              <a:ext cx="8530951" cy="1715215"/>
            </a:xfrm>
            <a:prstGeom prst="rect">
              <a:avLst/>
            </a:prstGeom>
          </p:spPr>
          <p:txBody>
            <a:bodyPr lIns="0" tIns="0" rIns="0" bIns="0" rtlCol="0" anchor="t">
              <a:spAutoFit/>
            </a:bodyPr>
            <a:lstStyle/>
            <a:p>
              <a:pPr algn="just">
                <a:lnSpc>
                  <a:spcPts val="3499"/>
                </a:lnSpc>
              </a:pPr>
              <a:r>
                <a:rPr lang="en-US" sz="2499">
                  <a:solidFill>
                    <a:srgbClr val="737373"/>
                  </a:solidFill>
                  <a:latin typeface="DM Sans"/>
                </a:rPr>
                <a:t> Implementing transparent communication channels ensures alignment and understanding at all levels.</a:t>
              </a:r>
            </a:p>
          </p:txBody>
        </p:sp>
      </p:grpSp>
      <p:sp>
        <p:nvSpPr>
          <p:cNvPr id="9" name="Freeform 9"/>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413863" y="3790225"/>
            <a:ext cx="7034184" cy="2357120"/>
          </a:xfrm>
          <a:prstGeom prst="rect">
            <a:avLst/>
          </a:prstGeom>
        </p:spPr>
        <p:txBody>
          <a:bodyPr lIns="0" tIns="0" rIns="0" bIns="0" rtlCol="0" anchor="t">
            <a:spAutoFit/>
          </a:bodyPr>
          <a:lstStyle/>
          <a:p>
            <a:pPr>
              <a:lnSpc>
                <a:spcPts val="6160"/>
              </a:lnSpc>
            </a:pPr>
            <a:r>
              <a:rPr lang="en-US" sz="5600" spc="-280">
                <a:solidFill>
                  <a:srgbClr val="737373"/>
                </a:solidFill>
                <a:latin typeface="DM Sans Bold"/>
              </a:rPr>
              <a:t>Key obstacles communication &amp; implementation</a:t>
            </a:r>
          </a:p>
        </p:txBody>
      </p:sp>
      <p:grpSp>
        <p:nvGrpSpPr>
          <p:cNvPr id="11" name="Group 11"/>
          <p:cNvGrpSpPr/>
          <p:nvPr/>
        </p:nvGrpSpPr>
        <p:grpSpPr>
          <a:xfrm>
            <a:off x="11049277" y="5801874"/>
            <a:ext cx="6398213" cy="2052169"/>
            <a:chOff x="0" y="0"/>
            <a:chExt cx="8530951" cy="2736225"/>
          </a:xfrm>
        </p:grpSpPr>
        <p:sp>
          <p:nvSpPr>
            <p:cNvPr id="12" name="TextBox 12"/>
            <p:cNvSpPr txBox="1"/>
            <p:nvPr/>
          </p:nvSpPr>
          <p:spPr>
            <a:xfrm>
              <a:off x="0" y="-47625"/>
              <a:ext cx="8530951" cy="503045"/>
            </a:xfrm>
            <a:prstGeom prst="rect">
              <a:avLst/>
            </a:prstGeom>
          </p:spPr>
          <p:txBody>
            <a:bodyPr lIns="0" tIns="0" rIns="0" bIns="0" rtlCol="0" anchor="t">
              <a:spAutoFit/>
            </a:bodyPr>
            <a:lstStyle/>
            <a:p>
              <a:pPr>
                <a:lnSpc>
                  <a:spcPts val="3220"/>
                </a:lnSpc>
              </a:pPr>
              <a:r>
                <a:rPr lang="en-US" sz="2300" spc="-46">
                  <a:solidFill>
                    <a:srgbClr val="E1A93D"/>
                  </a:solidFill>
                  <a:latin typeface="DM Sans Bold"/>
                </a:rPr>
                <a:t>Inconsistent Implementation</a:t>
              </a:r>
            </a:p>
          </p:txBody>
        </p:sp>
        <p:sp>
          <p:nvSpPr>
            <p:cNvPr id="13" name="TextBox 13"/>
            <p:cNvSpPr txBox="1"/>
            <p:nvPr/>
          </p:nvSpPr>
          <p:spPr>
            <a:xfrm>
              <a:off x="0" y="534795"/>
              <a:ext cx="8530951" cy="2201431"/>
            </a:xfrm>
            <a:prstGeom prst="rect">
              <a:avLst/>
            </a:prstGeom>
          </p:spPr>
          <p:txBody>
            <a:bodyPr lIns="0" tIns="0" rIns="0" bIns="0" rtlCol="0" anchor="t">
              <a:spAutoFit/>
            </a:bodyPr>
            <a:lstStyle/>
            <a:p>
              <a:pPr algn="just">
                <a:lnSpc>
                  <a:spcPts val="3359"/>
                </a:lnSpc>
              </a:pPr>
              <a:r>
                <a:rPr lang="en-US" sz="2399">
                  <a:solidFill>
                    <a:srgbClr val="737373"/>
                  </a:solidFill>
                  <a:latin typeface="DM Sans"/>
                </a:rPr>
                <a:t>Developing standardized processes and ensuring uniformity in implementation help overcome this obstacle, fostering a cohesive approach to building capacity.</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6562699" y="3250219"/>
            <a:ext cx="10576954" cy="5793105"/>
          </a:xfrm>
          <a:prstGeom prst="rect">
            <a:avLst/>
          </a:prstGeom>
        </p:spPr>
        <p:txBody>
          <a:bodyPr lIns="0" tIns="0" rIns="0" bIns="0" rtlCol="0" anchor="t">
            <a:spAutoFit/>
          </a:bodyPr>
          <a:lstStyle/>
          <a:p>
            <a:pPr algn="just">
              <a:lnSpc>
                <a:spcPts val="4620"/>
              </a:lnSpc>
            </a:pPr>
            <a:r>
              <a:rPr lang="en-US" sz="3300">
                <a:solidFill>
                  <a:srgbClr val="504C44"/>
                </a:solidFill>
                <a:latin typeface="DM Sans Bold"/>
              </a:rPr>
              <a:t>One of the most significant obstacles</a:t>
            </a:r>
            <a:r>
              <a:rPr lang="en-US" sz="3300">
                <a:solidFill>
                  <a:srgbClr val="504C44"/>
                </a:solidFill>
                <a:latin typeface="DM Sans"/>
              </a:rPr>
              <a:t> is shifting the organizational mindset towards continuous improvement. </a:t>
            </a:r>
          </a:p>
          <a:p>
            <a:pPr algn="just">
              <a:lnSpc>
                <a:spcPts val="4620"/>
              </a:lnSpc>
            </a:pPr>
            <a:endParaRPr lang="en-US" sz="3300">
              <a:solidFill>
                <a:srgbClr val="504C44"/>
              </a:solidFill>
              <a:latin typeface="DM Sans"/>
            </a:endParaRPr>
          </a:p>
          <a:p>
            <a:pPr algn="just">
              <a:lnSpc>
                <a:spcPts val="4620"/>
              </a:lnSpc>
            </a:pPr>
            <a:r>
              <a:rPr lang="en-US" sz="3300">
                <a:solidFill>
                  <a:srgbClr val="504C44"/>
                </a:solidFill>
                <a:latin typeface="DM Sans"/>
              </a:rPr>
              <a:t>Overcoming resistance to change and instilling a growth mindset throughout the organization is pivotal. </a:t>
            </a:r>
          </a:p>
          <a:p>
            <a:pPr algn="just">
              <a:lnSpc>
                <a:spcPts val="4620"/>
              </a:lnSpc>
            </a:pPr>
            <a:endParaRPr lang="en-US" sz="3300">
              <a:solidFill>
                <a:srgbClr val="504C44"/>
              </a:solidFill>
              <a:latin typeface="DM Sans"/>
            </a:endParaRPr>
          </a:p>
          <a:p>
            <a:pPr algn="just">
              <a:lnSpc>
                <a:spcPts val="4620"/>
              </a:lnSpc>
            </a:pPr>
            <a:r>
              <a:rPr lang="en-US" sz="3300">
                <a:solidFill>
                  <a:srgbClr val="504C44"/>
                </a:solidFill>
                <a:latin typeface="DM Sans"/>
              </a:rPr>
              <a:t>Encouraging a </a:t>
            </a:r>
            <a:r>
              <a:rPr lang="en-US" sz="3300">
                <a:solidFill>
                  <a:srgbClr val="504C44"/>
                </a:solidFill>
                <a:latin typeface="DM Sans Bold"/>
              </a:rPr>
              <a:t>culture that embraces learning, innovation, and adaptability</a:t>
            </a:r>
            <a:r>
              <a:rPr lang="en-US" sz="3300">
                <a:solidFill>
                  <a:srgbClr val="504C44"/>
                </a:solidFill>
                <a:latin typeface="DM Sans"/>
              </a:rPr>
              <a:t> is the foundation for successful capacity building.</a:t>
            </a:r>
          </a:p>
        </p:txBody>
      </p:sp>
      <p:grpSp>
        <p:nvGrpSpPr>
          <p:cNvPr id="3" name="Group 3"/>
          <p:cNvGrpSpPr/>
          <p:nvPr/>
        </p:nvGrpSpPr>
        <p:grpSpPr>
          <a:xfrm>
            <a:off x="748151" y="2913276"/>
            <a:ext cx="5224007" cy="6130049"/>
            <a:chOff x="0" y="0"/>
            <a:chExt cx="6965342" cy="8173398"/>
          </a:xfrm>
        </p:grpSpPr>
        <p:sp>
          <p:nvSpPr>
            <p:cNvPr id="4" name="AutoShape 4"/>
            <p:cNvSpPr/>
            <p:nvPr/>
          </p:nvSpPr>
          <p:spPr>
            <a:xfrm>
              <a:off x="0" y="0"/>
              <a:ext cx="6965342" cy="8173398"/>
            </a:xfrm>
            <a:prstGeom prst="rect">
              <a:avLst/>
            </a:prstGeom>
            <a:solidFill>
              <a:srgbClr val="FDFDFD"/>
            </a:solidFill>
          </p:spPr>
        </p:sp>
      </p:grpSp>
      <p:sp>
        <p:nvSpPr>
          <p:cNvPr id="5" name="Freeform 5"/>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6562699" y="1143000"/>
            <a:ext cx="10816247" cy="1416050"/>
          </a:xfrm>
          <a:prstGeom prst="rect">
            <a:avLst/>
          </a:prstGeom>
        </p:spPr>
        <p:txBody>
          <a:bodyPr lIns="0" tIns="0" rIns="0" bIns="0" rtlCol="0" anchor="t">
            <a:spAutoFit/>
          </a:bodyPr>
          <a:lstStyle/>
          <a:p>
            <a:pPr>
              <a:lnSpc>
                <a:spcPts val="5499"/>
              </a:lnSpc>
            </a:pPr>
            <a:r>
              <a:rPr lang="en-US" sz="5499">
                <a:solidFill>
                  <a:srgbClr val="194597"/>
                </a:solidFill>
                <a:latin typeface="DM Sans"/>
              </a:rPr>
              <a:t>...Think About Building Organizational Capacity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13159" y="3685177"/>
            <a:ext cx="7366000" cy="2032161"/>
            <a:chOff x="0" y="0"/>
            <a:chExt cx="1940016" cy="535219"/>
          </a:xfrm>
        </p:grpSpPr>
        <p:sp>
          <p:nvSpPr>
            <p:cNvPr id="3" name="Freeform 3"/>
            <p:cNvSpPr/>
            <p:nvPr/>
          </p:nvSpPr>
          <p:spPr>
            <a:xfrm>
              <a:off x="0" y="0"/>
              <a:ext cx="1940016" cy="535219"/>
            </a:xfrm>
            <a:custGeom>
              <a:avLst/>
              <a:gdLst/>
              <a:ahLst/>
              <a:cxnLst/>
              <a:rect l="l" t="t" r="r" b="b"/>
              <a:pathLst>
                <a:path w="1940016" h="535219">
                  <a:moveTo>
                    <a:pt x="0" y="0"/>
                  </a:moveTo>
                  <a:lnTo>
                    <a:pt x="1940016" y="0"/>
                  </a:lnTo>
                  <a:lnTo>
                    <a:pt x="1940016" y="535219"/>
                  </a:lnTo>
                  <a:lnTo>
                    <a:pt x="0" y="535219"/>
                  </a:lnTo>
                  <a:close/>
                </a:path>
              </a:pathLst>
            </a:custGeom>
            <a:solidFill>
              <a:srgbClr val="EED2A2"/>
            </a:solidFill>
          </p:spPr>
        </p:sp>
        <p:sp>
          <p:nvSpPr>
            <p:cNvPr id="4" name="TextBox 4"/>
            <p:cNvSpPr txBox="1"/>
            <p:nvPr/>
          </p:nvSpPr>
          <p:spPr>
            <a:xfrm>
              <a:off x="0" y="-38100"/>
              <a:ext cx="1940016" cy="573319"/>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1367239" y="3877227"/>
            <a:ext cx="6603073" cy="2114476"/>
          </a:xfrm>
          <a:prstGeom prst="rect">
            <a:avLst/>
          </a:prstGeom>
        </p:spPr>
        <p:txBody>
          <a:bodyPr lIns="0" tIns="0" rIns="0" bIns="0" rtlCol="0" anchor="t">
            <a:spAutoFit/>
          </a:bodyPr>
          <a:lstStyle/>
          <a:p>
            <a:pPr algn="just">
              <a:lnSpc>
                <a:spcPts val="3200"/>
              </a:lnSpc>
            </a:pPr>
            <a:r>
              <a:rPr lang="en-US" sz="3200">
                <a:solidFill>
                  <a:srgbClr val="000000"/>
                </a:solidFill>
                <a:latin typeface="DM Sans Bold"/>
              </a:rPr>
              <a:t>It's time to shift our </a:t>
            </a:r>
            <a:r>
              <a:rPr lang="en-US" sz="3200">
                <a:solidFill>
                  <a:srgbClr val="000000"/>
                </a:solidFill>
                <a:latin typeface="DM Sans"/>
              </a:rPr>
              <a:t>focus. Prioritizing organizational capacity is not a luxury—it's a strategic imperative.</a:t>
            </a:r>
          </a:p>
          <a:p>
            <a:pPr marL="0" lvl="1" indent="0" algn="just">
              <a:lnSpc>
                <a:spcPts val="4480"/>
              </a:lnSpc>
            </a:pPr>
            <a:endParaRPr lang="en-US" sz="3200">
              <a:solidFill>
                <a:srgbClr val="000000"/>
              </a:solidFill>
              <a:latin typeface="DM Sans"/>
            </a:endParaRPr>
          </a:p>
        </p:txBody>
      </p:sp>
      <p:grpSp>
        <p:nvGrpSpPr>
          <p:cNvPr id="6" name="Group 6"/>
          <p:cNvGrpSpPr/>
          <p:nvPr/>
        </p:nvGrpSpPr>
        <p:grpSpPr>
          <a:xfrm>
            <a:off x="-191351" y="-170090"/>
            <a:ext cx="10224351" cy="10627180"/>
            <a:chOff x="0" y="0"/>
            <a:chExt cx="2692833" cy="2798928"/>
          </a:xfrm>
        </p:grpSpPr>
        <p:sp>
          <p:nvSpPr>
            <p:cNvPr id="7" name="Freeform 7"/>
            <p:cNvSpPr/>
            <p:nvPr/>
          </p:nvSpPr>
          <p:spPr>
            <a:xfrm>
              <a:off x="0" y="0"/>
              <a:ext cx="2692833" cy="2798928"/>
            </a:xfrm>
            <a:custGeom>
              <a:avLst/>
              <a:gdLst/>
              <a:ahLst/>
              <a:cxnLst/>
              <a:rect l="l" t="t" r="r" b="b"/>
              <a:pathLst>
                <a:path w="2692833" h="2798928">
                  <a:moveTo>
                    <a:pt x="0" y="0"/>
                  </a:moveTo>
                  <a:lnTo>
                    <a:pt x="2692833" y="0"/>
                  </a:lnTo>
                  <a:lnTo>
                    <a:pt x="2692833" y="2798928"/>
                  </a:lnTo>
                  <a:lnTo>
                    <a:pt x="0" y="2798928"/>
                  </a:lnTo>
                  <a:close/>
                </a:path>
              </a:pathLst>
            </a:custGeom>
            <a:solidFill>
              <a:srgbClr val="D9D9D9"/>
            </a:solidFill>
          </p:spPr>
        </p:sp>
        <p:sp>
          <p:nvSpPr>
            <p:cNvPr id="8" name="TextBox 8"/>
            <p:cNvSpPr txBox="1"/>
            <p:nvPr/>
          </p:nvSpPr>
          <p:spPr>
            <a:xfrm>
              <a:off x="0" y="-38100"/>
              <a:ext cx="2692833" cy="2837028"/>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326923" y="1786074"/>
            <a:ext cx="7469921" cy="5869940"/>
          </a:xfrm>
          <a:prstGeom prst="rect">
            <a:avLst/>
          </a:prstGeom>
        </p:spPr>
        <p:txBody>
          <a:bodyPr lIns="0" tIns="0" rIns="0" bIns="0" rtlCol="0" anchor="t">
            <a:spAutoFit/>
          </a:bodyPr>
          <a:lstStyle/>
          <a:p>
            <a:pPr algn="ctr">
              <a:lnSpc>
                <a:spcPts val="9280"/>
              </a:lnSpc>
            </a:pPr>
            <a:r>
              <a:rPr lang="en-US" sz="8000" spc="376">
                <a:solidFill>
                  <a:srgbClr val="000000"/>
                </a:solidFill>
                <a:latin typeface="DM Sans Bold"/>
              </a:rPr>
              <a:t>Shifting Focus: Prioritizing Capacity Building</a:t>
            </a:r>
          </a:p>
        </p:txBody>
      </p:sp>
      <p:grpSp>
        <p:nvGrpSpPr>
          <p:cNvPr id="10" name="Group 10"/>
          <p:cNvGrpSpPr/>
          <p:nvPr/>
        </p:nvGrpSpPr>
        <p:grpSpPr>
          <a:xfrm>
            <a:off x="11213159" y="6666505"/>
            <a:ext cx="7366000" cy="1793058"/>
            <a:chOff x="0" y="0"/>
            <a:chExt cx="1940016" cy="472246"/>
          </a:xfrm>
        </p:grpSpPr>
        <p:sp>
          <p:nvSpPr>
            <p:cNvPr id="11" name="Freeform 11"/>
            <p:cNvSpPr/>
            <p:nvPr/>
          </p:nvSpPr>
          <p:spPr>
            <a:xfrm>
              <a:off x="0" y="0"/>
              <a:ext cx="1940016" cy="472246"/>
            </a:xfrm>
            <a:custGeom>
              <a:avLst/>
              <a:gdLst/>
              <a:ahLst/>
              <a:cxnLst/>
              <a:rect l="l" t="t" r="r" b="b"/>
              <a:pathLst>
                <a:path w="1940016" h="472246">
                  <a:moveTo>
                    <a:pt x="0" y="0"/>
                  </a:moveTo>
                  <a:lnTo>
                    <a:pt x="1940016" y="0"/>
                  </a:lnTo>
                  <a:lnTo>
                    <a:pt x="1940016" y="472246"/>
                  </a:lnTo>
                  <a:lnTo>
                    <a:pt x="0" y="472246"/>
                  </a:lnTo>
                  <a:close/>
                </a:path>
              </a:pathLst>
            </a:custGeom>
            <a:solidFill>
              <a:srgbClr val="7C90B8"/>
            </a:solidFill>
          </p:spPr>
        </p:sp>
        <p:sp>
          <p:nvSpPr>
            <p:cNvPr id="12" name="TextBox 12"/>
            <p:cNvSpPr txBox="1"/>
            <p:nvPr/>
          </p:nvSpPr>
          <p:spPr>
            <a:xfrm>
              <a:off x="0" y="-38100"/>
              <a:ext cx="1940016" cy="510346"/>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1367239" y="6685555"/>
            <a:ext cx="6920761" cy="1774008"/>
          </a:xfrm>
          <a:prstGeom prst="rect">
            <a:avLst/>
          </a:prstGeom>
        </p:spPr>
        <p:txBody>
          <a:bodyPr lIns="0" tIns="0" rIns="0" bIns="0" rtlCol="0" anchor="t">
            <a:spAutoFit/>
          </a:bodyPr>
          <a:lstStyle/>
          <a:p>
            <a:pPr>
              <a:lnSpc>
                <a:spcPts val="3520"/>
              </a:lnSpc>
              <a:spcBef>
                <a:spcPct val="0"/>
              </a:spcBef>
            </a:pPr>
            <a:r>
              <a:rPr lang="en-US" sz="3200">
                <a:solidFill>
                  <a:srgbClr val="000000"/>
                </a:solidFill>
                <a:latin typeface="DM Sans"/>
              </a:rPr>
              <a:t>Before we embark on the journey of building organizational capacity, it's imperative to </a:t>
            </a:r>
            <a:r>
              <a:rPr lang="en-US" sz="3200">
                <a:solidFill>
                  <a:srgbClr val="000000"/>
                </a:solidFill>
                <a:latin typeface="DM Sans Bold"/>
              </a:rPr>
              <a:t>identify existing gaps.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4979481" y="-8523477"/>
            <a:ext cx="13021166" cy="13361271"/>
          </a:xfrm>
          <a:custGeom>
            <a:avLst/>
            <a:gdLst/>
            <a:ahLst/>
            <a:cxnLst/>
            <a:rect l="l" t="t" r="r" b="b"/>
            <a:pathLst>
              <a:path w="13021166" h="13361271">
                <a:moveTo>
                  <a:pt x="0" y="0"/>
                </a:moveTo>
                <a:lnTo>
                  <a:pt x="13021166" y="0"/>
                </a:lnTo>
                <a:lnTo>
                  <a:pt x="13021166" y="13361271"/>
                </a:lnTo>
                <a:lnTo>
                  <a:pt x="0" y="133612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3093895" y="2896870"/>
            <a:ext cx="4248547" cy="4934182"/>
            <a:chOff x="0" y="0"/>
            <a:chExt cx="1558288" cy="1809766"/>
          </a:xfrm>
        </p:grpSpPr>
        <p:sp>
          <p:nvSpPr>
            <p:cNvPr id="5" name="Freeform 5"/>
            <p:cNvSpPr/>
            <p:nvPr/>
          </p:nvSpPr>
          <p:spPr>
            <a:xfrm>
              <a:off x="0" y="0"/>
              <a:ext cx="1558288" cy="1809766"/>
            </a:xfrm>
            <a:custGeom>
              <a:avLst/>
              <a:gdLst/>
              <a:ahLst/>
              <a:cxnLst/>
              <a:rect l="l" t="t" r="r" b="b"/>
              <a:pathLst>
                <a:path w="1558288" h="1809766">
                  <a:moveTo>
                    <a:pt x="56490" y="0"/>
                  </a:moveTo>
                  <a:lnTo>
                    <a:pt x="1501798" y="0"/>
                  </a:lnTo>
                  <a:cubicBezTo>
                    <a:pt x="1532997" y="0"/>
                    <a:pt x="1558288" y="25291"/>
                    <a:pt x="1558288" y="56490"/>
                  </a:cubicBezTo>
                  <a:lnTo>
                    <a:pt x="1558288" y="1753277"/>
                  </a:lnTo>
                  <a:cubicBezTo>
                    <a:pt x="1558288" y="1784475"/>
                    <a:pt x="1532997" y="1809766"/>
                    <a:pt x="1501798" y="1809766"/>
                  </a:cubicBezTo>
                  <a:lnTo>
                    <a:pt x="56490" y="1809766"/>
                  </a:lnTo>
                  <a:cubicBezTo>
                    <a:pt x="25291" y="1809766"/>
                    <a:pt x="0" y="1784475"/>
                    <a:pt x="0" y="1753277"/>
                  </a:cubicBezTo>
                  <a:lnTo>
                    <a:pt x="0" y="56490"/>
                  </a:lnTo>
                  <a:cubicBezTo>
                    <a:pt x="0" y="25291"/>
                    <a:pt x="25291" y="0"/>
                    <a:pt x="56490" y="0"/>
                  </a:cubicBezTo>
                  <a:close/>
                </a:path>
              </a:pathLst>
            </a:custGeom>
            <a:solidFill>
              <a:srgbClr val="BBCBCD">
                <a:alpha val="98824"/>
              </a:srgbClr>
            </a:solidFill>
          </p:spPr>
        </p:sp>
        <p:sp>
          <p:nvSpPr>
            <p:cNvPr id="6" name="TextBox 6"/>
            <p:cNvSpPr txBox="1"/>
            <p:nvPr/>
          </p:nvSpPr>
          <p:spPr>
            <a:xfrm>
              <a:off x="0" y="-19050"/>
              <a:ext cx="1558288" cy="1828816"/>
            </a:xfrm>
            <a:prstGeom prst="rect">
              <a:avLst/>
            </a:prstGeom>
          </p:spPr>
          <p:txBody>
            <a:bodyPr lIns="50800" tIns="50800" rIns="50800" bIns="50800" rtlCol="0" anchor="ctr"/>
            <a:lstStyle/>
            <a:p>
              <a:pPr algn="ctr">
                <a:lnSpc>
                  <a:spcPts val="2859"/>
                </a:lnSpc>
              </a:pPr>
              <a:endParaRPr/>
            </a:p>
          </p:txBody>
        </p:sp>
      </p:grpSp>
      <p:grpSp>
        <p:nvGrpSpPr>
          <p:cNvPr id="7" name="Group 7"/>
          <p:cNvGrpSpPr/>
          <p:nvPr/>
        </p:nvGrpSpPr>
        <p:grpSpPr>
          <a:xfrm>
            <a:off x="4054101" y="8207164"/>
            <a:ext cx="2932415" cy="847111"/>
            <a:chOff x="0" y="0"/>
            <a:chExt cx="1075555" cy="310705"/>
          </a:xfrm>
        </p:grpSpPr>
        <p:sp>
          <p:nvSpPr>
            <p:cNvPr id="8" name="Freeform 8"/>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BBCBCD">
                <a:alpha val="98824"/>
              </a:srgbClr>
            </a:solidFill>
          </p:spPr>
        </p:sp>
        <p:sp>
          <p:nvSpPr>
            <p:cNvPr id="9" name="TextBox 9"/>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grpSp>
        <p:nvGrpSpPr>
          <p:cNvPr id="10" name="Group 10"/>
          <p:cNvGrpSpPr/>
          <p:nvPr/>
        </p:nvGrpSpPr>
        <p:grpSpPr>
          <a:xfrm>
            <a:off x="8389974" y="2896870"/>
            <a:ext cx="3613173" cy="4736410"/>
            <a:chOff x="0" y="0"/>
            <a:chExt cx="1325245" cy="1737227"/>
          </a:xfrm>
        </p:grpSpPr>
        <p:sp>
          <p:nvSpPr>
            <p:cNvPr id="11" name="Freeform 11"/>
            <p:cNvSpPr/>
            <p:nvPr/>
          </p:nvSpPr>
          <p:spPr>
            <a:xfrm>
              <a:off x="0" y="0"/>
              <a:ext cx="1325245" cy="1737227"/>
            </a:xfrm>
            <a:custGeom>
              <a:avLst/>
              <a:gdLst/>
              <a:ahLst/>
              <a:cxnLst/>
              <a:rect l="l" t="t" r="r" b="b"/>
              <a:pathLst>
                <a:path w="1325245" h="1737227">
                  <a:moveTo>
                    <a:pt x="66423" y="0"/>
                  </a:moveTo>
                  <a:lnTo>
                    <a:pt x="1258821" y="0"/>
                  </a:lnTo>
                  <a:cubicBezTo>
                    <a:pt x="1295506" y="0"/>
                    <a:pt x="1325245" y="29739"/>
                    <a:pt x="1325245" y="66423"/>
                  </a:cubicBezTo>
                  <a:lnTo>
                    <a:pt x="1325245" y="1670804"/>
                  </a:lnTo>
                  <a:cubicBezTo>
                    <a:pt x="1325245" y="1707488"/>
                    <a:pt x="1295506" y="1737227"/>
                    <a:pt x="1258821" y="1737227"/>
                  </a:cubicBezTo>
                  <a:lnTo>
                    <a:pt x="66423" y="1737227"/>
                  </a:lnTo>
                  <a:cubicBezTo>
                    <a:pt x="29739" y="1737227"/>
                    <a:pt x="0" y="1707488"/>
                    <a:pt x="0" y="1670804"/>
                  </a:cubicBezTo>
                  <a:lnTo>
                    <a:pt x="0" y="66423"/>
                  </a:lnTo>
                  <a:cubicBezTo>
                    <a:pt x="0" y="29739"/>
                    <a:pt x="29739" y="0"/>
                    <a:pt x="66423" y="0"/>
                  </a:cubicBezTo>
                  <a:close/>
                </a:path>
              </a:pathLst>
            </a:custGeom>
            <a:solidFill>
              <a:srgbClr val="BBCBCD">
                <a:alpha val="98824"/>
              </a:srgbClr>
            </a:solidFill>
          </p:spPr>
        </p:sp>
        <p:sp>
          <p:nvSpPr>
            <p:cNvPr id="12" name="TextBox 12"/>
            <p:cNvSpPr txBox="1"/>
            <p:nvPr/>
          </p:nvSpPr>
          <p:spPr>
            <a:xfrm>
              <a:off x="0" y="-19050"/>
              <a:ext cx="1325245" cy="1756277"/>
            </a:xfrm>
            <a:prstGeom prst="rect">
              <a:avLst/>
            </a:prstGeom>
          </p:spPr>
          <p:txBody>
            <a:bodyPr lIns="50800" tIns="50800" rIns="50800" bIns="50800" rtlCol="0" anchor="ctr"/>
            <a:lstStyle/>
            <a:p>
              <a:pPr algn="ctr">
                <a:lnSpc>
                  <a:spcPts val="2859"/>
                </a:lnSpc>
              </a:pPr>
              <a:endParaRPr/>
            </a:p>
          </p:txBody>
        </p:sp>
      </p:grpSp>
      <p:grpSp>
        <p:nvGrpSpPr>
          <p:cNvPr id="13" name="Group 13"/>
          <p:cNvGrpSpPr/>
          <p:nvPr/>
        </p:nvGrpSpPr>
        <p:grpSpPr>
          <a:xfrm>
            <a:off x="8741450" y="8207164"/>
            <a:ext cx="2932415" cy="847111"/>
            <a:chOff x="0" y="0"/>
            <a:chExt cx="1075555" cy="310705"/>
          </a:xfrm>
        </p:grpSpPr>
        <p:sp>
          <p:nvSpPr>
            <p:cNvPr id="14" name="Freeform 14"/>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BBCBCD">
                <a:alpha val="98824"/>
              </a:srgbClr>
            </a:solidFill>
          </p:spPr>
        </p:sp>
        <p:sp>
          <p:nvSpPr>
            <p:cNvPr id="15" name="TextBox 15"/>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grpSp>
        <p:nvGrpSpPr>
          <p:cNvPr id="16" name="Group 16"/>
          <p:cNvGrpSpPr/>
          <p:nvPr/>
        </p:nvGrpSpPr>
        <p:grpSpPr>
          <a:xfrm>
            <a:off x="12873524" y="2967678"/>
            <a:ext cx="3552661" cy="4665602"/>
            <a:chOff x="0" y="0"/>
            <a:chExt cx="1303050" cy="1711256"/>
          </a:xfrm>
        </p:grpSpPr>
        <p:sp>
          <p:nvSpPr>
            <p:cNvPr id="17" name="Freeform 17"/>
            <p:cNvSpPr/>
            <p:nvPr/>
          </p:nvSpPr>
          <p:spPr>
            <a:xfrm>
              <a:off x="0" y="0"/>
              <a:ext cx="1303050" cy="1711256"/>
            </a:xfrm>
            <a:custGeom>
              <a:avLst/>
              <a:gdLst/>
              <a:ahLst/>
              <a:cxnLst/>
              <a:rect l="l" t="t" r="r" b="b"/>
              <a:pathLst>
                <a:path w="1303050" h="1711256">
                  <a:moveTo>
                    <a:pt x="67555" y="0"/>
                  </a:moveTo>
                  <a:lnTo>
                    <a:pt x="1235495" y="0"/>
                  </a:lnTo>
                  <a:cubicBezTo>
                    <a:pt x="1253412" y="0"/>
                    <a:pt x="1270595" y="7117"/>
                    <a:pt x="1283264" y="19786"/>
                  </a:cubicBezTo>
                  <a:cubicBezTo>
                    <a:pt x="1295933" y="32455"/>
                    <a:pt x="1303050" y="49638"/>
                    <a:pt x="1303050" y="67555"/>
                  </a:cubicBezTo>
                  <a:lnTo>
                    <a:pt x="1303050" y="1643701"/>
                  </a:lnTo>
                  <a:cubicBezTo>
                    <a:pt x="1303050" y="1681011"/>
                    <a:pt x="1272805" y="1711256"/>
                    <a:pt x="1235495" y="1711256"/>
                  </a:cubicBezTo>
                  <a:lnTo>
                    <a:pt x="67555" y="1711256"/>
                  </a:lnTo>
                  <a:cubicBezTo>
                    <a:pt x="30245" y="1711256"/>
                    <a:pt x="0" y="1681011"/>
                    <a:pt x="0" y="1643701"/>
                  </a:cubicBezTo>
                  <a:lnTo>
                    <a:pt x="0" y="67555"/>
                  </a:lnTo>
                  <a:cubicBezTo>
                    <a:pt x="0" y="30245"/>
                    <a:pt x="30245" y="0"/>
                    <a:pt x="67555" y="0"/>
                  </a:cubicBezTo>
                  <a:close/>
                </a:path>
              </a:pathLst>
            </a:custGeom>
            <a:solidFill>
              <a:srgbClr val="BBCBCD">
                <a:alpha val="98824"/>
              </a:srgbClr>
            </a:solidFill>
          </p:spPr>
        </p:sp>
        <p:sp>
          <p:nvSpPr>
            <p:cNvPr id="18" name="TextBox 18"/>
            <p:cNvSpPr txBox="1"/>
            <p:nvPr/>
          </p:nvSpPr>
          <p:spPr>
            <a:xfrm>
              <a:off x="0" y="-19050"/>
              <a:ext cx="1303050" cy="1730306"/>
            </a:xfrm>
            <a:prstGeom prst="rect">
              <a:avLst/>
            </a:prstGeom>
          </p:spPr>
          <p:txBody>
            <a:bodyPr lIns="50800" tIns="50800" rIns="50800" bIns="50800" rtlCol="0" anchor="ctr"/>
            <a:lstStyle/>
            <a:p>
              <a:pPr algn="ctr">
                <a:lnSpc>
                  <a:spcPts val="2859"/>
                </a:lnSpc>
              </a:pPr>
              <a:endParaRPr/>
            </a:p>
          </p:txBody>
        </p:sp>
      </p:grpSp>
      <p:grpSp>
        <p:nvGrpSpPr>
          <p:cNvPr id="19" name="Group 19"/>
          <p:cNvGrpSpPr/>
          <p:nvPr/>
        </p:nvGrpSpPr>
        <p:grpSpPr>
          <a:xfrm>
            <a:off x="13426465" y="8064218"/>
            <a:ext cx="2932415" cy="847111"/>
            <a:chOff x="0" y="0"/>
            <a:chExt cx="1075555" cy="310705"/>
          </a:xfrm>
        </p:grpSpPr>
        <p:sp>
          <p:nvSpPr>
            <p:cNvPr id="20" name="Freeform 20"/>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BBCBCD">
                <a:alpha val="98824"/>
              </a:srgbClr>
            </a:solidFill>
          </p:spPr>
        </p:sp>
        <p:sp>
          <p:nvSpPr>
            <p:cNvPr id="21" name="TextBox 21"/>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22" name="TextBox 22"/>
          <p:cNvSpPr txBox="1"/>
          <p:nvPr/>
        </p:nvSpPr>
        <p:spPr>
          <a:xfrm>
            <a:off x="2616804" y="-55880"/>
            <a:ext cx="13809381" cy="2581275"/>
          </a:xfrm>
          <a:prstGeom prst="rect">
            <a:avLst/>
          </a:prstGeom>
        </p:spPr>
        <p:txBody>
          <a:bodyPr lIns="0" tIns="0" rIns="0" bIns="0" rtlCol="0" anchor="t">
            <a:spAutoFit/>
          </a:bodyPr>
          <a:lstStyle/>
          <a:p>
            <a:pPr marL="0" lvl="0" indent="0" algn="ctr">
              <a:lnSpc>
                <a:spcPts val="10349"/>
              </a:lnSpc>
              <a:spcBef>
                <a:spcPct val="0"/>
              </a:spcBef>
            </a:pPr>
            <a:r>
              <a:rPr lang="en-US" sz="7500" spc="735">
                <a:solidFill>
                  <a:srgbClr val="E1A93D"/>
                </a:solidFill>
                <a:latin typeface="DM Sans Bold"/>
              </a:rPr>
              <a:t>Short intro - three critical capacity gaps</a:t>
            </a:r>
          </a:p>
        </p:txBody>
      </p:sp>
      <p:sp>
        <p:nvSpPr>
          <p:cNvPr id="23" name="TextBox 23"/>
          <p:cNvSpPr txBox="1"/>
          <p:nvPr/>
        </p:nvSpPr>
        <p:spPr>
          <a:xfrm>
            <a:off x="4054101" y="8380686"/>
            <a:ext cx="2556583"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DM Sans"/>
              </a:rPr>
              <a:t>SKILLS</a:t>
            </a:r>
          </a:p>
        </p:txBody>
      </p:sp>
      <p:sp>
        <p:nvSpPr>
          <p:cNvPr id="24" name="TextBox 24"/>
          <p:cNvSpPr txBox="1"/>
          <p:nvPr/>
        </p:nvSpPr>
        <p:spPr>
          <a:xfrm>
            <a:off x="3236770" y="3058450"/>
            <a:ext cx="3924479" cy="4365625"/>
          </a:xfrm>
          <a:prstGeom prst="rect">
            <a:avLst/>
          </a:prstGeom>
        </p:spPr>
        <p:txBody>
          <a:bodyPr lIns="0" tIns="0" rIns="0" bIns="0" rtlCol="0" anchor="t">
            <a:spAutoFit/>
          </a:bodyPr>
          <a:lstStyle/>
          <a:p>
            <a:pPr algn="ctr">
              <a:lnSpc>
                <a:spcPts val="3499"/>
              </a:lnSpc>
            </a:pPr>
            <a:r>
              <a:rPr lang="en-US" sz="2499">
                <a:solidFill>
                  <a:srgbClr val="100F0D"/>
                </a:solidFill>
                <a:latin typeface="DM Sans"/>
              </a:rPr>
              <a:t>The capacity lies in the human element. Investing in continuous training enhances individual skills and collectively strengthens the organization. Recognize and harness the potential within your team to foster a culture of growth.</a:t>
            </a:r>
          </a:p>
        </p:txBody>
      </p:sp>
      <p:sp>
        <p:nvSpPr>
          <p:cNvPr id="25" name="TextBox 25"/>
          <p:cNvSpPr txBox="1"/>
          <p:nvPr/>
        </p:nvSpPr>
        <p:spPr>
          <a:xfrm>
            <a:off x="8929366" y="8380686"/>
            <a:ext cx="2744499"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DM Sans"/>
              </a:rPr>
              <a:t>TECHNOLOGY</a:t>
            </a:r>
          </a:p>
        </p:txBody>
      </p:sp>
      <p:sp>
        <p:nvSpPr>
          <p:cNvPr id="26" name="TextBox 26"/>
          <p:cNvSpPr txBox="1"/>
          <p:nvPr/>
        </p:nvSpPr>
        <p:spPr>
          <a:xfrm>
            <a:off x="8647493" y="3196837"/>
            <a:ext cx="3215147" cy="4365625"/>
          </a:xfrm>
          <a:prstGeom prst="rect">
            <a:avLst/>
          </a:prstGeom>
        </p:spPr>
        <p:txBody>
          <a:bodyPr lIns="0" tIns="0" rIns="0" bIns="0" rtlCol="0" anchor="t">
            <a:spAutoFit/>
          </a:bodyPr>
          <a:lstStyle/>
          <a:p>
            <a:pPr algn="ctr">
              <a:lnSpc>
                <a:spcPts val="3499"/>
              </a:lnSpc>
            </a:pPr>
            <a:r>
              <a:rPr lang="en-US" sz="2499">
                <a:solidFill>
                  <a:srgbClr val="100F0D"/>
                </a:solidFill>
                <a:latin typeface="DM Sans"/>
              </a:rPr>
              <a:t>In the digital era, staying ahead requires embracing technological innovation. Assess your organization's technological infrastructure and explore opportunities for improvement.</a:t>
            </a:r>
          </a:p>
        </p:txBody>
      </p:sp>
      <p:sp>
        <p:nvSpPr>
          <p:cNvPr id="27" name="TextBox 27"/>
          <p:cNvSpPr txBox="1"/>
          <p:nvPr/>
        </p:nvSpPr>
        <p:spPr>
          <a:xfrm>
            <a:off x="13616965" y="8226143"/>
            <a:ext cx="2556583"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DM Sans"/>
              </a:rPr>
              <a:t>STRATEGY</a:t>
            </a:r>
          </a:p>
        </p:txBody>
      </p:sp>
      <p:sp>
        <p:nvSpPr>
          <p:cNvPr id="28" name="TextBox 28"/>
          <p:cNvSpPr txBox="1"/>
          <p:nvPr/>
        </p:nvSpPr>
        <p:spPr>
          <a:xfrm>
            <a:off x="13050897" y="3058450"/>
            <a:ext cx="3169763" cy="4365625"/>
          </a:xfrm>
          <a:prstGeom prst="rect">
            <a:avLst/>
          </a:prstGeom>
        </p:spPr>
        <p:txBody>
          <a:bodyPr lIns="0" tIns="0" rIns="0" bIns="0" rtlCol="0" anchor="t">
            <a:spAutoFit/>
          </a:bodyPr>
          <a:lstStyle/>
          <a:p>
            <a:pPr algn="ctr">
              <a:lnSpc>
                <a:spcPts val="3499"/>
              </a:lnSpc>
            </a:pPr>
            <a:r>
              <a:rPr lang="en-US" sz="2499">
                <a:solidFill>
                  <a:srgbClr val="100F0D"/>
                </a:solidFill>
                <a:latin typeface="DM Sans"/>
              </a:rPr>
              <a:t>A robust strategic plan is the compass that guides organizational growth. Evaluate your current strategic planning processes and refine them for agility and adaptability. </a:t>
            </a:r>
          </a:p>
        </p:txBody>
      </p:sp>
      <p:sp>
        <p:nvSpPr>
          <p:cNvPr id="29" name="Freeform 29"/>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52702" y="1727938"/>
            <a:ext cx="8526293" cy="6245225"/>
          </a:xfrm>
          <a:prstGeom prst="rect">
            <a:avLst/>
          </a:prstGeom>
        </p:spPr>
        <p:txBody>
          <a:bodyPr lIns="0" tIns="0" rIns="0" bIns="0" rtlCol="0" anchor="t">
            <a:spAutoFit/>
          </a:bodyPr>
          <a:lstStyle/>
          <a:p>
            <a:pPr algn="ctr">
              <a:lnSpc>
                <a:spcPts val="6999"/>
              </a:lnSpc>
            </a:pPr>
            <a:r>
              <a:rPr lang="en-US" sz="6999">
                <a:solidFill>
                  <a:srgbClr val="194597"/>
                </a:solidFill>
                <a:latin typeface="DM Sans"/>
              </a:rPr>
              <a:t>Is there anything more important than skills, technology and strategy you can imagine to build a capacity?</a:t>
            </a:r>
          </a:p>
        </p:txBody>
      </p:sp>
      <p:sp>
        <p:nvSpPr>
          <p:cNvPr id="6" name="TextBox 6"/>
          <p:cNvSpPr txBox="1"/>
          <p:nvPr/>
        </p:nvSpPr>
        <p:spPr>
          <a:xfrm>
            <a:off x="10120666" y="8533355"/>
            <a:ext cx="7972191" cy="1036299"/>
          </a:xfrm>
          <a:prstGeom prst="rect">
            <a:avLst/>
          </a:prstGeom>
        </p:spPr>
        <p:txBody>
          <a:bodyPr lIns="0" tIns="0" rIns="0" bIns="0" rtlCol="0" anchor="t">
            <a:spAutoFit/>
          </a:bodyPr>
          <a:lstStyle/>
          <a:p>
            <a:pPr>
              <a:lnSpc>
                <a:spcPts val="7800"/>
              </a:lnSpc>
            </a:pPr>
            <a:r>
              <a:rPr lang="en-US" sz="7800">
                <a:solidFill>
                  <a:srgbClr val="194597"/>
                </a:solidFill>
                <a:latin typeface="DM Sans"/>
              </a:rPr>
              <a:t>Let's discuss!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2035253">
            <a:off x="15340642"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AutoShape 5"/>
          <p:cNvSpPr/>
          <p:nvPr/>
        </p:nvSpPr>
        <p:spPr>
          <a:xfrm>
            <a:off x="1589541" y="5472067"/>
            <a:ext cx="15108918" cy="0"/>
          </a:xfrm>
          <a:prstGeom prst="line">
            <a:avLst/>
          </a:prstGeom>
          <a:ln w="38100" cap="flat">
            <a:solidFill>
              <a:srgbClr val="000000"/>
            </a:solidFill>
            <a:prstDash val="solid"/>
            <a:headEnd type="none" w="sm" len="sm"/>
            <a:tailEnd type="none" w="sm" len="sm"/>
          </a:ln>
        </p:spPr>
      </p:sp>
      <p:grpSp>
        <p:nvGrpSpPr>
          <p:cNvPr id="6" name="Group 6"/>
          <p:cNvGrpSpPr/>
          <p:nvPr/>
        </p:nvGrpSpPr>
        <p:grpSpPr>
          <a:xfrm>
            <a:off x="3542437" y="5240576"/>
            <a:ext cx="501082" cy="5010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190716" y="7925883"/>
            <a:ext cx="3204526" cy="158242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Technology can help boost organizational capacity by streamlining processes and communication.</a:t>
            </a:r>
          </a:p>
        </p:txBody>
      </p:sp>
      <p:sp>
        <p:nvSpPr>
          <p:cNvPr id="10" name="TextBox 10"/>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01</a:t>
            </a:r>
          </a:p>
        </p:txBody>
      </p:sp>
      <p:sp>
        <p:nvSpPr>
          <p:cNvPr id="11" name="TextBox 11"/>
          <p:cNvSpPr txBox="1"/>
          <p:nvPr/>
        </p:nvSpPr>
        <p:spPr>
          <a:xfrm>
            <a:off x="2059451" y="5941547"/>
            <a:ext cx="3467055" cy="1513025"/>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rPr>
              <a:t>INVEST IN TECHNOLOGY</a:t>
            </a:r>
          </a:p>
          <a:p>
            <a:pPr algn="ctr">
              <a:lnSpc>
                <a:spcPts val="4073"/>
              </a:lnSpc>
            </a:pPr>
            <a:endParaRPr lang="en-US" sz="2951" spc="289">
              <a:solidFill>
                <a:srgbClr val="727171"/>
              </a:solidFill>
              <a:latin typeface="DM Sans Bold"/>
            </a:endParaRPr>
          </a:p>
        </p:txBody>
      </p:sp>
      <p:sp>
        <p:nvSpPr>
          <p:cNvPr id="12" name="Freeform 12"/>
          <p:cNvSpPr/>
          <p:nvPr/>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3" name="Group 13"/>
          <p:cNvGrpSpPr/>
          <p:nvPr/>
        </p:nvGrpSpPr>
        <p:grpSpPr>
          <a:xfrm>
            <a:off x="7030737" y="5240576"/>
            <a:ext cx="501082" cy="50108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6" name="TextBox 16"/>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02</a:t>
            </a:r>
          </a:p>
        </p:txBody>
      </p:sp>
      <p:sp>
        <p:nvSpPr>
          <p:cNvPr id="17" name="Freeform 17"/>
          <p:cNvSpPr/>
          <p:nvPr/>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8" name="Group 18"/>
          <p:cNvGrpSpPr/>
          <p:nvPr/>
        </p:nvGrpSpPr>
        <p:grpSpPr>
          <a:xfrm>
            <a:off x="10521294" y="5240576"/>
            <a:ext cx="501082" cy="50108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03</a:t>
            </a:r>
          </a:p>
        </p:txBody>
      </p:sp>
      <p:sp>
        <p:nvSpPr>
          <p:cNvPr id="22" name="Freeform 22"/>
          <p:cNvSpPr/>
          <p:nvPr/>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23" name="Group 23"/>
          <p:cNvGrpSpPr/>
          <p:nvPr/>
        </p:nvGrpSpPr>
        <p:grpSpPr>
          <a:xfrm>
            <a:off x="14011851" y="5240576"/>
            <a:ext cx="501082" cy="50108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sp>
        <p:sp>
          <p:nvSpPr>
            <p:cNvPr id="25" name="TextBox 2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6" name="TextBox 26"/>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04</a:t>
            </a:r>
          </a:p>
        </p:txBody>
      </p:sp>
      <p:sp>
        <p:nvSpPr>
          <p:cNvPr id="27" name="TextBox 27"/>
          <p:cNvSpPr txBox="1"/>
          <p:nvPr/>
        </p:nvSpPr>
        <p:spPr>
          <a:xfrm>
            <a:off x="5642376" y="7606680"/>
            <a:ext cx="3204526" cy="222083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Organizations should strive to create an environment that encourages employees to continuously learn new skills and enhance their existing ones.</a:t>
            </a:r>
          </a:p>
        </p:txBody>
      </p:sp>
      <p:sp>
        <p:nvSpPr>
          <p:cNvPr id="28" name="TextBox 28"/>
          <p:cNvSpPr txBox="1"/>
          <p:nvPr/>
        </p:nvSpPr>
        <p:spPr>
          <a:xfrm>
            <a:off x="5889722" y="5941547"/>
            <a:ext cx="2709833" cy="1513025"/>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rPr>
              <a:t>DEVELOP A CULTURE OF LEARNING</a:t>
            </a:r>
          </a:p>
        </p:txBody>
      </p:sp>
      <p:sp>
        <p:nvSpPr>
          <p:cNvPr id="29" name="TextBox 29"/>
          <p:cNvSpPr txBox="1"/>
          <p:nvPr/>
        </p:nvSpPr>
        <p:spPr>
          <a:xfrm>
            <a:off x="9312447" y="7425997"/>
            <a:ext cx="3204526" cy="2540032"/>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It is essential that managers and leaders within an organization possess strong leadership skills in order to ensure that the organization is moving in the right direction.</a:t>
            </a:r>
          </a:p>
        </p:txBody>
      </p:sp>
      <p:sp>
        <p:nvSpPr>
          <p:cNvPr id="30" name="TextBox 30"/>
          <p:cNvSpPr txBox="1"/>
          <p:nvPr/>
        </p:nvSpPr>
        <p:spPr>
          <a:xfrm>
            <a:off x="9380279" y="5941547"/>
            <a:ext cx="2709833" cy="1513025"/>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rPr>
              <a:t>CULTIVATE STRONG LEADERSHIP</a:t>
            </a:r>
          </a:p>
        </p:txBody>
      </p:sp>
      <p:sp>
        <p:nvSpPr>
          <p:cNvPr id="31" name="TextBox 31"/>
          <p:cNvSpPr txBox="1"/>
          <p:nvPr/>
        </p:nvSpPr>
        <p:spPr>
          <a:xfrm>
            <a:off x="12910670" y="8085484"/>
            <a:ext cx="3204526" cy="1263222"/>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Teamwork and collaboration are key components of organizational capacity. </a:t>
            </a:r>
          </a:p>
        </p:txBody>
      </p:sp>
      <p:sp>
        <p:nvSpPr>
          <p:cNvPr id="32" name="TextBox 32"/>
          <p:cNvSpPr txBox="1"/>
          <p:nvPr/>
        </p:nvSpPr>
        <p:spPr>
          <a:xfrm>
            <a:off x="12870836" y="5942960"/>
            <a:ext cx="2709833" cy="1513025"/>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rPr>
              <a:t>FOSTER COLLABORATION</a:t>
            </a:r>
          </a:p>
        </p:txBody>
      </p:sp>
      <p:sp>
        <p:nvSpPr>
          <p:cNvPr id="33" name="Freeform 33"/>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4" name="TextBox 34"/>
          <p:cNvSpPr txBox="1"/>
          <p:nvPr/>
        </p:nvSpPr>
        <p:spPr>
          <a:xfrm>
            <a:off x="5395241" y="266474"/>
            <a:ext cx="10151891" cy="1416050"/>
          </a:xfrm>
          <a:prstGeom prst="rect">
            <a:avLst/>
          </a:prstGeom>
        </p:spPr>
        <p:txBody>
          <a:bodyPr lIns="0" tIns="0" rIns="0" bIns="0" rtlCol="0" anchor="t">
            <a:spAutoFit/>
          </a:bodyPr>
          <a:lstStyle/>
          <a:p>
            <a:pPr algn="ctr">
              <a:lnSpc>
                <a:spcPts val="5499"/>
              </a:lnSpc>
            </a:pPr>
            <a:r>
              <a:rPr lang="en-US" sz="5499">
                <a:solidFill>
                  <a:srgbClr val="194597"/>
                </a:solidFill>
                <a:latin typeface="DM Sans"/>
              </a:rPr>
              <a:t>Ways to improve organizational capacity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52702" y="3056675"/>
            <a:ext cx="8526293" cy="3587750"/>
          </a:xfrm>
          <a:prstGeom prst="rect">
            <a:avLst/>
          </a:prstGeom>
        </p:spPr>
        <p:txBody>
          <a:bodyPr lIns="0" tIns="0" rIns="0" bIns="0" rtlCol="0" anchor="t">
            <a:spAutoFit/>
          </a:bodyPr>
          <a:lstStyle/>
          <a:p>
            <a:pPr algn="ctr">
              <a:lnSpc>
                <a:spcPts val="6999"/>
              </a:lnSpc>
            </a:pPr>
            <a:r>
              <a:rPr lang="en-US" sz="6999">
                <a:solidFill>
                  <a:srgbClr val="194597"/>
                </a:solidFill>
                <a:latin typeface="DM Sans"/>
              </a:rPr>
              <a:t>So what can be done to overcome obstacles and what could be benefits?</a:t>
            </a:r>
          </a:p>
        </p:txBody>
      </p:sp>
      <p:sp>
        <p:nvSpPr>
          <p:cNvPr id="6" name="TextBox 6"/>
          <p:cNvSpPr txBox="1"/>
          <p:nvPr/>
        </p:nvSpPr>
        <p:spPr>
          <a:xfrm>
            <a:off x="10120666" y="8038044"/>
            <a:ext cx="7972191" cy="2026920"/>
          </a:xfrm>
          <a:prstGeom prst="rect">
            <a:avLst/>
          </a:prstGeom>
        </p:spPr>
        <p:txBody>
          <a:bodyPr lIns="0" tIns="0" rIns="0" bIns="0" rtlCol="0" anchor="t">
            <a:spAutoFit/>
          </a:bodyPr>
          <a:lstStyle/>
          <a:p>
            <a:pPr algn="ctr">
              <a:lnSpc>
                <a:spcPts val="7800"/>
              </a:lnSpc>
            </a:pPr>
            <a:r>
              <a:rPr lang="en-US" sz="7800">
                <a:solidFill>
                  <a:srgbClr val="194597"/>
                </a:solidFill>
                <a:latin typeface="DM Sans"/>
              </a:rPr>
              <a:t>Let's discuss in brief!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1351" y="-276396"/>
            <a:ext cx="9335351" cy="10839793"/>
            <a:chOff x="0" y="0"/>
            <a:chExt cx="2458693" cy="2854925"/>
          </a:xfrm>
        </p:grpSpPr>
        <p:sp>
          <p:nvSpPr>
            <p:cNvPr id="3" name="Freeform 3"/>
            <p:cNvSpPr/>
            <p:nvPr/>
          </p:nvSpPr>
          <p:spPr>
            <a:xfrm>
              <a:off x="0" y="0"/>
              <a:ext cx="2458693" cy="2854925"/>
            </a:xfrm>
            <a:custGeom>
              <a:avLst/>
              <a:gdLst/>
              <a:ahLst/>
              <a:cxnLst/>
              <a:rect l="l" t="t" r="r" b="b"/>
              <a:pathLst>
                <a:path w="2458693" h="2854925">
                  <a:moveTo>
                    <a:pt x="0" y="0"/>
                  </a:moveTo>
                  <a:lnTo>
                    <a:pt x="2458693" y="0"/>
                  </a:lnTo>
                  <a:lnTo>
                    <a:pt x="2458693" y="2854925"/>
                  </a:lnTo>
                  <a:lnTo>
                    <a:pt x="0" y="2854925"/>
                  </a:lnTo>
                  <a:close/>
                </a:path>
              </a:pathLst>
            </a:custGeom>
            <a:solidFill>
              <a:srgbClr val="D9D9D9"/>
            </a:solidFill>
          </p:spPr>
        </p:sp>
        <p:sp>
          <p:nvSpPr>
            <p:cNvPr id="4" name="TextBox 4"/>
            <p:cNvSpPr txBox="1"/>
            <p:nvPr/>
          </p:nvSpPr>
          <p:spPr>
            <a:xfrm>
              <a:off x="0" y="-38100"/>
              <a:ext cx="2458693" cy="2893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961443" y="1028700"/>
            <a:ext cx="7297857" cy="8229600"/>
            <a:chOff x="0" y="0"/>
            <a:chExt cx="9730476" cy="10972800"/>
          </a:xfrm>
        </p:grpSpPr>
        <p:pic>
          <p:nvPicPr>
            <p:cNvPr id="6" name="Picture 6"/>
            <p:cNvPicPr>
              <a:picLocks noChangeAspect="1"/>
            </p:cNvPicPr>
            <p:nvPr/>
          </p:nvPicPr>
          <p:blipFill>
            <a:blip r:embed="rId2"/>
            <a:srcRect l="20440" r="20440"/>
            <a:stretch>
              <a:fillRect/>
            </a:stretch>
          </p:blipFill>
          <p:spPr>
            <a:xfrm>
              <a:off x="0" y="0"/>
              <a:ext cx="9730476" cy="10972800"/>
            </a:xfrm>
            <a:prstGeom prst="rect">
              <a:avLst/>
            </a:prstGeom>
          </p:spPr>
        </p:pic>
      </p:grpSp>
      <p:sp>
        <p:nvSpPr>
          <p:cNvPr id="7" name="TextBox 7"/>
          <p:cNvSpPr txBox="1"/>
          <p:nvPr/>
        </p:nvSpPr>
        <p:spPr>
          <a:xfrm>
            <a:off x="1394926" y="2703531"/>
            <a:ext cx="6354149" cy="1069976"/>
          </a:xfrm>
          <a:prstGeom prst="rect">
            <a:avLst/>
          </a:prstGeom>
        </p:spPr>
        <p:txBody>
          <a:bodyPr lIns="0" tIns="0" rIns="0" bIns="0" rtlCol="0" anchor="t">
            <a:spAutoFit/>
          </a:bodyPr>
          <a:lstStyle/>
          <a:p>
            <a:pPr>
              <a:lnSpc>
                <a:spcPts val="8000"/>
              </a:lnSpc>
            </a:pPr>
            <a:r>
              <a:rPr lang="en-US" sz="8000">
                <a:solidFill>
                  <a:srgbClr val="211F1C"/>
                </a:solidFill>
                <a:latin typeface="DM Sans Bold"/>
              </a:rPr>
              <a:t>Benefits</a:t>
            </a:r>
          </a:p>
        </p:txBody>
      </p:sp>
      <p:sp>
        <p:nvSpPr>
          <p:cNvPr id="8" name="TextBox 8"/>
          <p:cNvSpPr txBox="1"/>
          <p:nvPr/>
        </p:nvSpPr>
        <p:spPr>
          <a:xfrm>
            <a:off x="1394926" y="3697307"/>
            <a:ext cx="6772322" cy="6178416"/>
          </a:xfrm>
          <a:prstGeom prst="rect">
            <a:avLst/>
          </a:prstGeom>
        </p:spPr>
        <p:txBody>
          <a:bodyPr lIns="0" tIns="0" rIns="0" bIns="0" rtlCol="0" anchor="t">
            <a:spAutoFit/>
          </a:bodyPr>
          <a:lstStyle/>
          <a:p>
            <a:pPr algn="just">
              <a:lnSpc>
                <a:spcPts val="4900"/>
              </a:lnSpc>
            </a:pPr>
            <a:r>
              <a:rPr lang="en-US" sz="3500">
                <a:solidFill>
                  <a:srgbClr val="000000"/>
                </a:solidFill>
                <a:latin typeface="DM Sans"/>
              </a:rPr>
              <a:t>Building capacity ripples positive effects across an organization. It enhances efficiency, innovation, and adaptability, creating a solid foundation for </a:t>
            </a:r>
            <a:r>
              <a:rPr lang="en-US" sz="3500">
                <a:solidFill>
                  <a:srgbClr val="000000"/>
                </a:solidFill>
                <a:latin typeface="DM Sans Bold"/>
              </a:rPr>
              <a:t>sustainable growth.</a:t>
            </a:r>
            <a:r>
              <a:rPr lang="en-US" sz="3500">
                <a:solidFill>
                  <a:srgbClr val="000000"/>
                </a:solidFill>
                <a:latin typeface="DM Sans"/>
              </a:rPr>
              <a:t> From increased employee morale to improved strategic planning, the benefits are transformative.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2282825"/>
            <a:ext cx="14643036" cy="4584700"/>
          </a:xfrm>
          <a:prstGeom prst="rect">
            <a:avLst/>
          </a:prstGeom>
        </p:spPr>
        <p:txBody>
          <a:bodyPr lIns="0" tIns="0" rIns="0" bIns="0" rtlCol="0" anchor="t">
            <a:spAutoFit/>
          </a:bodyPr>
          <a:lstStyle/>
          <a:p>
            <a:pPr algn="ctr">
              <a:lnSpc>
                <a:spcPts val="6049"/>
              </a:lnSpc>
            </a:pPr>
            <a:r>
              <a:rPr lang="en-US" sz="5499">
                <a:solidFill>
                  <a:srgbClr val="FFFFFF"/>
                </a:solidFill>
                <a:latin typeface="DM Sans Bold"/>
              </a:rPr>
              <a:t>“(...)The only sustainable advantage you can have over others is agility. That’s it. Because nothing else is sustainable, everything else you create, somebody else will replicate.</a:t>
            </a:r>
          </a:p>
          <a:p>
            <a:pPr algn="ctr">
              <a:lnSpc>
                <a:spcPts val="6049"/>
              </a:lnSpc>
            </a:pPr>
            <a:r>
              <a:rPr lang="en-US" sz="5499">
                <a:solidFill>
                  <a:srgbClr val="FFFFFF"/>
                </a:solidFill>
                <a:latin typeface="DM Sans Bold"/>
              </a:rPr>
              <a:t>Jeff Bezos, Amazon Founder.”</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TABLE OF</a:t>
            </a:r>
          </a:p>
          <a:p>
            <a:pPr algn="r">
              <a:lnSpc>
                <a:spcPts val="8250"/>
              </a:lnSpc>
            </a:pPr>
            <a:r>
              <a:rPr lang="en-US" sz="7500">
                <a:solidFill>
                  <a:srgbClr val="8CA9AD"/>
                </a:solidFill>
                <a:latin typeface="DM Sans Bold"/>
              </a:rPr>
              <a:t>CONTENT</a:t>
            </a:r>
          </a:p>
        </p:txBody>
      </p:sp>
      <p:sp>
        <p:nvSpPr>
          <p:cNvPr id="3" name="TextBox 3"/>
          <p:cNvSpPr txBox="1"/>
          <p:nvPr/>
        </p:nvSpPr>
        <p:spPr>
          <a:xfrm>
            <a:off x="2114431" y="1815626"/>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01.</a:t>
            </a:r>
          </a:p>
        </p:txBody>
      </p:sp>
      <p:sp>
        <p:nvSpPr>
          <p:cNvPr id="4" name="TextBox 4"/>
          <p:cNvSpPr txBox="1"/>
          <p:nvPr/>
        </p:nvSpPr>
        <p:spPr>
          <a:xfrm>
            <a:off x="2114431" y="3337613"/>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02.</a:t>
            </a:r>
          </a:p>
        </p:txBody>
      </p:sp>
      <p:sp>
        <p:nvSpPr>
          <p:cNvPr id="5" name="TextBox 5"/>
          <p:cNvSpPr txBox="1"/>
          <p:nvPr/>
        </p:nvSpPr>
        <p:spPr>
          <a:xfrm>
            <a:off x="4052843" y="2052165"/>
            <a:ext cx="938896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WHY DO WE NEVER THINK OF CAPACITY? </a:t>
            </a:r>
          </a:p>
        </p:txBody>
      </p:sp>
      <p:sp>
        <p:nvSpPr>
          <p:cNvPr id="6" name="TextBox 6"/>
          <p:cNvSpPr txBox="1"/>
          <p:nvPr/>
        </p:nvSpPr>
        <p:spPr>
          <a:xfrm>
            <a:off x="4052843" y="3574154"/>
            <a:ext cx="6726444" cy="501651"/>
          </a:xfrm>
          <a:prstGeom prst="rect">
            <a:avLst/>
          </a:prstGeom>
        </p:spPr>
        <p:txBody>
          <a:bodyPr lIns="0" tIns="0" rIns="0" bIns="0" rtlCol="0" anchor="t">
            <a:spAutoFit/>
          </a:bodyPr>
          <a:lstStyle/>
          <a:p>
            <a:pPr>
              <a:lnSpc>
                <a:spcPts val="3850"/>
              </a:lnSpc>
            </a:pPr>
            <a:r>
              <a:rPr lang="en-US" sz="3500">
                <a:solidFill>
                  <a:srgbClr val="737373"/>
                </a:solidFill>
                <a:latin typeface="DM Sans Bold"/>
              </a:rPr>
              <a:t>TRAPS</a:t>
            </a:r>
          </a:p>
        </p:txBody>
      </p:sp>
      <p:sp>
        <p:nvSpPr>
          <p:cNvPr id="7" name="TextBox 7"/>
          <p:cNvSpPr txBox="1"/>
          <p:nvPr/>
        </p:nvSpPr>
        <p:spPr>
          <a:xfrm>
            <a:off x="2114431" y="4859600"/>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03.</a:t>
            </a:r>
          </a:p>
        </p:txBody>
      </p:sp>
      <p:sp>
        <p:nvSpPr>
          <p:cNvPr id="8" name="TextBox 8"/>
          <p:cNvSpPr txBox="1"/>
          <p:nvPr/>
        </p:nvSpPr>
        <p:spPr>
          <a:xfrm>
            <a:off x="4052843" y="5096141"/>
            <a:ext cx="6726444" cy="501651"/>
          </a:xfrm>
          <a:prstGeom prst="rect">
            <a:avLst/>
          </a:prstGeom>
        </p:spPr>
        <p:txBody>
          <a:bodyPr lIns="0" tIns="0" rIns="0" bIns="0" rtlCol="0" anchor="t">
            <a:spAutoFit/>
          </a:bodyPr>
          <a:lstStyle/>
          <a:p>
            <a:pPr>
              <a:lnSpc>
                <a:spcPts val="3850"/>
              </a:lnSpc>
            </a:pPr>
            <a:r>
              <a:rPr lang="en-US" sz="3500">
                <a:solidFill>
                  <a:srgbClr val="737373"/>
                </a:solidFill>
                <a:latin typeface="DM Sans Bold"/>
              </a:rPr>
              <a:t>OBSTACLES</a:t>
            </a:r>
          </a:p>
        </p:txBody>
      </p:sp>
      <p:sp>
        <p:nvSpPr>
          <p:cNvPr id="9" name="TextBox 9"/>
          <p:cNvSpPr txBox="1"/>
          <p:nvPr/>
        </p:nvSpPr>
        <p:spPr>
          <a:xfrm>
            <a:off x="2114431" y="6381587"/>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04.</a:t>
            </a:r>
          </a:p>
        </p:txBody>
      </p:sp>
      <p:sp>
        <p:nvSpPr>
          <p:cNvPr id="10" name="Freeform 10"/>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4052843" y="6353012"/>
            <a:ext cx="672644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SHIFTING THE FOCUS</a:t>
            </a:r>
          </a:p>
        </p:txBody>
      </p:sp>
      <p:sp>
        <p:nvSpPr>
          <p:cNvPr id="13" name="TextBox 13"/>
          <p:cNvSpPr txBox="1"/>
          <p:nvPr/>
        </p:nvSpPr>
        <p:spPr>
          <a:xfrm>
            <a:off x="4052843" y="4094855"/>
            <a:ext cx="5542676" cy="4381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We need more...</a:t>
            </a:r>
          </a:p>
        </p:txBody>
      </p:sp>
      <p:sp>
        <p:nvSpPr>
          <p:cNvPr id="14" name="TextBox 14"/>
          <p:cNvSpPr txBox="1"/>
          <p:nvPr/>
        </p:nvSpPr>
        <p:spPr>
          <a:xfrm>
            <a:off x="4205243" y="2725271"/>
            <a:ext cx="5542676" cy="4381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Intro, warm up, terminology</a:t>
            </a:r>
          </a:p>
        </p:txBody>
      </p:sp>
      <p:sp>
        <p:nvSpPr>
          <p:cNvPr id="15" name="TextBox 15"/>
          <p:cNvSpPr txBox="1"/>
          <p:nvPr/>
        </p:nvSpPr>
        <p:spPr>
          <a:xfrm>
            <a:off x="4052843" y="5542661"/>
            <a:ext cx="5542676" cy="4381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Know the osbstacles</a:t>
            </a:r>
          </a:p>
        </p:txBody>
      </p:sp>
      <p:sp>
        <p:nvSpPr>
          <p:cNvPr id="16" name="TextBox 16"/>
          <p:cNvSpPr txBox="1"/>
          <p:nvPr/>
        </p:nvSpPr>
        <p:spPr>
          <a:xfrm>
            <a:off x="4052843" y="6892640"/>
            <a:ext cx="5542676" cy="438156"/>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Other way around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52702" y="1727938"/>
            <a:ext cx="8526293" cy="6245225"/>
          </a:xfrm>
          <a:prstGeom prst="rect">
            <a:avLst/>
          </a:prstGeom>
        </p:spPr>
        <p:txBody>
          <a:bodyPr lIns="0" tIns="0" rIns="0" bIns="0" rtlCol="0" anchor="t">
            <a:spAutoFit/>
          </a:bodyPr>
          <a:lstStyle/>
          <a:p>
            <a:pPr algn="ctr">
              <a:lnSpc>
                <a:spcPts val="6999"/>
              </a:lnSpc>
            </a:pPr>
            <a:r>
              <a:rPr lang="en-US" sz="6999">
                <a:solidFill>
                  <a:srgbClr val="194597"/>
                </a:solidFill>
                <a:latin typeface="DM Sans"/>
              </a:rPr>
              <a:t>Do you agree that skills, technology and strategy form the core of capacity or agility is the contributing the most?</a:t>
            </a:r>
          </a:p>
        </p:txBody>
      </p:sp>
      <p:sp>
        <p:nvSpPr>
          <p:cNvPr id="6" name="TextBox 6"/>
          <p:cNvSpPr txBox="1"/>
          <p:nvPr/>
        </p:nvSpPr>
        <p:spPr>
          <a:xfrm>
            <a:off x="10120666" y="8533344"/>
            <a:ext cx="7972191" cy="1036320"/>
          </a:xfrm>
          <a:prstGeom prst="rect">
            <a:avLst/>
          </a:prstGeom>
        </p:spPr>
        <p:txBody>
          <a:bodyPr lIns="0" tIns="0" rIns="0" bIns="0" rtlCol="0" anchor="t">
            <a:spAutoFit/>
          </a:bodyPr>
          <a:lstStyle/>
          <a:p>
            <a:pPr>
              <a:lnSpc>
                <a:spcPts val="7800"/>
              </a:lnSpc>
            </a:pPr>
            <a:r>
              <a:rPr lang="en-US" sz="7800">
                <a:solidFill>
                  <a:srgbClr val="194597"/>
                </a:solidFill>
                <a:latin typeface="DM Sans"/>
              </a:rPr>
              <a:t>Let's reflect!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52702" y="3056675"/>
            <a:ext cx="8526293" cy="3587750"/>
          </a:xfrm>
          <a:prstGeom prst="rect">
            <a:avLst/>
          </a:prstGeom>
        </p:spPr>
        <p:txBody>
          <a:bodyPr lIns="0" tIns="0" rIns="0" bIns="0" rtlCol="0" anchor="t">
            <a:spAutoFit/>
          </a:bodyPr>
          <a:lstStyle/>
          <a:p>
            <a:pPr algn="ctr">
              <a:lnSpc>
                <a:spcPts val="6999"/>
              </a:lnSpc>
            </a:pPr>
            <a:r>
              <a:rPr lang="en-US" sz="6999">
                <a:solidFill>
                  <a:srgbClr val="194597"/>
                </a:solidFill>
                <a:latin typeface="DM Sans"/>
              </a:rPr>
              <a:t>Your final thoughts - Do you think your organisation needs to be agile?</a:t>
            </a:r>
          </a:p>
        </p:txBody>
      </p:sp>
      <p:sp>
        <p:nvSpPr>
          <p:cNvPr id="6" name="TextBox 6"/>
          <p:cNvSpPr txBox="1"/>
          <p:nvPr/>
        </p:nvSpPr>
        <p:spPr>
          <a:xfrm>
            <a:off x="10120666" y="8533344"/>
            <a:ext cx="7972191" cy="1036320"/>
          </a:xfrm>
          <a:prstGeom prst="rect">
            <a:avLst/>
          </a:prstGeom>
        </p:spPr>
        <p:txBody>
          <a:bodyPr lIns="0" tIns="0" rIns="0" bIns="0" rtlCol="0" anchor="t">
            <a:spAutoFit/>
          </a:bodyPr>
          <a:lstStyle/>
          <a:p>
            <a:pPr>
              <a:lnSpc>
                <a:spcPts val="7800"/>
              </a:lnSpc>
            </a:pPr>
            <a:r>
              <a:rPr lang="en-US" sz="7800">
                <a:solidFill>
                  <a:srgbClr val="194597"/>
                </a:solidFill>
                <a:latin typeface="DM Sans"/>
              </a:rPr>
              <a:t>Let's reflect!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9144000" y="4819644"/>
            <a:ext cx="5722116"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Have any question?</a:t>
            </a:r>
          </a:p>
        </p:txBody>
      </p:sp>
      <p:sp>
        <p:nvSpPr>
          <p:cNvPr id="9" name="Freeform 9"/>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grpSp>
        <p:nvGrpSpPr>
          <p:cNvPr id="4" name="Group 4"/>
          <p:cNvGrpSpPr/>
          <p:nvPr/>
        </p:nvGrpSpPr>
        <p:grpSpPr>
          <a:xfrm>
            <a:off x="10710748" y="643728"/>
            <a:ext cx="6792027" cy="6792027"/>
            <a:chOff x="0" y="0"/>
            <a:chExt cx="812800" cy="812800"/>
          </a:xfrm>
        </p:grpSpPr>
        <p:sp>
          <p:nvSpPr>
            <p:cNvPr id="5" name="Freeform 5"/>
            <p:cNvSpPr/>
            <p:nvPr/>
          </p:nvSpPr>
          <p:spPr>
            <a:xfrm>
              <a:off x="0" y="0"/>
              <a:ext cx="812800" cy="812800"/>
            </a:xfrm>
            <a:custGeom>
              <a:avLst/>
              <a:gdLst/>
              <a:ahLst/>
              <a:cxnLst/>
              <a:rect l="l" t="t" r="r" b="b"/>
              <a:pathLst>
                <a:path w="812800" h="812800">
                  <a:moveTo>
                    <a:pt x="26217" y="0"/>
                  </a:moveTo>
                  <a:lnTo>
                    <a:pt x="786583" y="0"/>
                  </a:lnTo>
                  <a:cubicBezTo>
                    <a:pt x="801062" y="0"/>
                    <a:pt x="812800" y="11738"/>
                    <a:pt x="812800" y="26217"/>
                  </a:cubicBezTo>
                  <a:lnTo>
                    <a:pt x="812800" y="786583"/>
                  </a:lnTo>
                  <a:cubicBezTo>
                    <a:pt x="812800" y="801062"/>
                    <a:pt x="801062" y="812800"/>
                    <a:pt x="786583" y="812800"/>
                  </a:cubicBezTo>
                  <a:lnTo>
                    <a:pt x="26217" y="812800"/>
                  </a:lnTo>
                  <a:cubicBezTo>
                    <a:pt x="11738" y="812800"/>
                    <a:pt x="0" y="801062"/>
                    <a:pt x="0" y="786583"/>
                  </a:cubicBezTo>
                  <a:lnTo>
                    <a:pt x="0" y="26217"/>
                  </a:lnTo>
                  <a:cubicBezTo>
                    <a:pt x="0" y="11738"/>
                    <a:pt x="11738" y="0"/>
                    <a:pt x="26217" y="0"/>
                  </a:cubicBezTo>
                  <a:close/>
                </a:path>
              </a:pathLst>
            </a:custGeom>
            <a:blipFill>
              <a:blip r:embed="rId2"/>
              <a:stretch>
                <a:fillRect l="-38888" r="-38888"/>
              </a:stretch>
            </a:blipFill>
          </p:spPr>
        </p:sp>
      </p:grpSp>
      <p:sp>
        <p:nvSpPr>
          <p:cNvPr id="6" name="TextBox 6"/>
          <p:cNvSpPr txBox="1"/>
          <p:nvPr/>
        </p:nvSpPr>
        <p:spPr>
          <a:xfrm>
            <a:off x="1171809" y="796260"/>
            <a:ext cx="7972191" cy="4998348"/>
          </a:xfrm>
          <a:prstGeom prst="rect">
            <a:avLst/>
          </a:prstGeom>
        </p:spPr>
        <p:txBody>
          <a:bodyPr lIns="0" tIns="0" rIns="0" bIns="0" rtlCol="0" anchor="t">
            <a:spAutoFit/>
          </a:bodyPr>
          <a:lstStyle/>
          <a:p>
            <a:pPr>
              <a:lnSpc>
                <a:spcPts val="7800"/>
              </a:lnSpc>
            </a:pPr>
            <a:r>
              <a:rPr lang="en-US" sz="7800">
                <a:solidFill>
                  <a:srgbClr val="194597"/>
                </a:solidFill>
                <a:latin typeface="DM Sans"/>
              </a:rPr>
              <a:t>Why We Seldom Think About Building Organizational Capacity?</a:t>
            </a:r>
          </a:p>
        </p:txBody>
      </p:sp>
      <p:sp>
        <p:nvSpPr>
          <p:cNvPr id="7" name="TextBox 7"/>
          <p:cNvSpPr txBox="1"/>
          <p:nvPr/>
        </p:nvSpPr>
        <p:spPr>
          <a:xfrm>
            <a:off x="10315809" y="7947913"/>
            <a:ext cx="7972191" cy="1036299"/>
          </a:xfrm>
          <a:prstGeom prst="rect">
            <a:avLst/>
          </a:prstGeom>
        </p:spPr>
        <p:txBody>
          <a:bodyPr lIns="0" tIns="0" rIns="0" bIns="0" rtlCol="0" anchor="t">
            <a:spAutoFit/>
          </a:bodyPr>
          <a:lstStyle/>
          <a:p>
            <a:pPr>
              <a:lnSpc>
                <a:spcPts val="7800"/>
              </a:lnSpc>
            </a:pPr>
            <a:r>
              <a:rPr lang="en-US" sz="7800">
                <a:solidFill>
                  <a:srgbClr val="194597"/>
                </a:solidFill>
                <a:latin typeface="DM Sans"/>
              </a:rPr>
              <a:t>Intro &amp; warm up</a:t>
            </a:r>
          </a:p>
        </p:txBody>
      </p:sp>
      <p:sp>
        <p:nvSpPr>
          <p:cNvPr id="8" name="Freeform 8"/>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171809" y="796128"/>
            <a:ext cx="7972191" cy="4998612"/>
          </a:xfrm>
          <a:prstGeom prst="rect">
            <a:avLst/>
          </a:prstGeom>
        </p:spPr>
        <p:txBody>
          <a:bodyPr lIns="0" tIns="0" rIns="0" bIns="0" rtlCol="0" anchor="t">
            <a:spAutoFit/>
          </a:bodyPr>
          <a:lstStyle/>
          <a:p>
            <a:pPr>
              <a:lnSpc>
                <a:spcPts val="7800"/>
              </a:lnSpc>
            </a:pPr>
            <a:r>
              <a:rPr lang="en-US" sz="7800">
                <a:solidFill>
                  <a:srgbClr val="194597"/>
                </a:solidFill>
                <a:latin typeface="DM Sans"/>
              </a:rPr>
              <a:t>Why We Seldom Think About Building Organizational Capacity?</a:t>
            </a:r>
          </a:p>
        </p:txBody>
      </p:sp>
      <p:sp>
        <p:nvSpPr>
          <p:cNvPr id="6" name="TextBox 6"/>
          <p:cNvSpPr txBox="1"/>
          <p:nvPr/>
        </p:nvSpPr>
        <p:spPr>
          <a:xfrm>
            <a:off x="10120666" y="8533344"/>
            <a:ext cx="7972191" cy="1036320"/>
          </a:xfrm>
          <a:prstGeom prst="rect">
            <a:avLst/>
          </a:prstGeom>
        </p:spPr>
        <p:txBody>
          <a:bodyPr lIns="0" tIns="0" rIns="0" bIns="0" rtlCol="0" anchor="t">
            <a:spAutoFit/>
          </a:bodyPr>
          <a:lstStyle/>
          <a:p>
            <a:pPr>
              <a:lnSpc>
                <a:spcPts val="7800"/>
              </a:lnSpc>
            </a:pPr>
            <a:r>
              <a:rPr lang="en-US" sz="7800">
                <a:solidFill>
                  <a:srgbClr val="194597"/>
                </a:solidFill>
                <a:latin typeface="DM Sans"/>
              </a:rPr>
              <a:t>Let's discuss?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333029" y="4106142"/>
            <a:ext cx="6726444"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CAPACITY</a:t>
            </a:r>
          </a:p>
        </p:txBody>
      </p:sp>
      <p:sp>
        <p:nvSpPr>
          <p:cNvPr id="5" name="TextBox 5"/>
          <p:cNvSpPr txBox="1"/>
          <p:nvPr/>
        </p:nvSpPr>
        <p:spPr>
          <a:xfrm>
            <a:off x="10059473" y="1879591"/>
            <a:ext cx="6726444" cy="866780"/>
          </a:xfrm>
          <a:prstGeom prst="rect">
            <a:avLst/>
          </a:prstGeom>
        </p:spPr>
        <p:txBody>
          <a:bodyPr lIns="0" tIns="0" rIns="0" bIns="0" rtlCol="0" anchor="t">
            <a:spAutoFit/>
          </a:bodyPr>
          <a:lstStyle/>
          <a:p>
            <a:pPr algn="r">
              <a:lnSpc>
                <a:spcPts val="6600"/>
              </a:lnSpc>
            </a:pPr>
            <a:r>
              <a:rPr lang="en-US" sz="6000">
                <a:solidFill>
                  <a:srgbClr val="8CA9AD"/>
                </a:solidFill>
                <a:latin typeface="DM Sans Bold"/>
              </a:rPr>
              <a:t>CAPABILITY</a:t>
            </a:r>
          </a:p>
        </p:txBody>
      </p:sp>
      <p:sp>
        <p:nvSpPr>
          <p:cNvPr id="6" name="TextBox 6"/>
          <p:cNvSpPr txBox="1"/>
          <p:nvPr/>
        </p:nvSpPr>
        <p:spPr>
          <a:xfrm>
            <a:off x="2417556" y="5172411"/>
            <a:ext cx="6411107"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rPr>
              <a:t>Organizational capacity is an organizational ability to perform the tasks required to achieve the mission, stay efficient and sustain in the long term - </a:t>
            </a:r>
            <a:r>
              <a:rPr lang="en-US" sz="3500">
                <a:solidFill>
                  <a:srgbClr val="737373"/>
                </a:solidFill>
                <a:latin typeface="DM Sans Bold"/>
              </a:rPr>
              <a:t>at its best.</a:t>
            </a:r>
          </a:p>
        </p:txBody>
      </p:sp>
      <p:sp>
        <p:nvSpPr>
          <p:cNvPr id="7" name="TextBox 7"/>
          <p:cNvSpPr txBox="1"/>
          <p:nvPr/>
        </p:nvSpPr>
        <p:spPr>
          <a:xfrm>
            <a:off x="10922369" y="2964755"/>
            <a:ext cx="6779020" cy="3504164"/>
          </a:xfrm>
          <a:prstGeom prst="rect">
            <a:avLst/>
          </a:prstGeom>
        </p:spPr>
        <p:txBody>
          <a:bodyPr wrap="square" lIns="0" tIns="0" rIns="0" bIns="0" rtlCol="0" anchor="t">
            <a:spAutoFit/>
          </a:bodyPr>
          <a:lstStyle/>
          <a:p>
            <a:pPr algn="just">
              <a:lnSpc>
                <a:spcPts val="3850"/>
              </a:lnSpc>
            </a:pPr>
            <a:r>
              <a:rPr lang="en-US" sz="3500">
                <a:solidFill>
                  <a:srgbClr val="737373"/>
                </a:solidFill>
                <a:latin typeface="DM Sans"/>
              </a:rPr>
              <a:t>Conversely, capability refers to an </a:t>
            </a:r>
            <a:r>
              <a:rPr lang="en-US" sz="3500">
                <a:solidFill>
                  <a:srgbClr val="737373"/>
                </a:solidFill>
                <a:latin typeface="DM Sans Bold"/>
              </a:rPr>
              <a:t>individual's capacity</a:t>
            </a:r>
            <a:r>
              <a:rPr lang="en-US" sz="3500">
                <a:solidFill>
                  <a:srgbClr val="737373"/>
                </a:solidFill>
                <a:latin typeface="DM Sans"/>
              </a:rPr>
              <a:t> or potential to perform a task. It might have to do with a person's aptitude or skills. Over time, these can be acquired and refined.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4185022" y="836288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418318" y="4001653"/>
            <a:ext cx="3086884" cy="3086884"/>
            <a:chOff x="0" y="0"/>
            <a:chExt cx="812800" cy="812800"/>
          </a:xfrm>
        </p:grpSpPr>
        <p:sp>
          <p:nvSpPr>
            <p:cNvPr id="4" name="Freeform 4"/>
            <p:cNvSpPr/>
            <p:nvPr/>
          </p:nvSpPr>
          <p:spPr>
            <a:xfrm>
              <a:off x="0" y="0"/>
              <a:ext cx="812800" cy="812800"/>
            </a:xfrm>
            <a:custGeom>
              <a:avLst/>
              <a:gdLst/>
              <a:ahLst/>
              <a:cxnLst/>
              <a:rect l="l" t="t" r="r" b="b"/>
              <a:pathLst>
                <a:path w="812800" h="812800">
                  <a:moveTo>
                    <a:pt x="57684" y="0"/>
                  </a:moveTo>
                  <a:lnTo>
                    <a:pt x="755116" y="0"/>
                  </a:lnTo>
                  <a:cubicBezTo>
                    <a:pt x="786974" y="0"/>
                    <a:pt x="812800" y="25826"/>
                    <a:pt x="812800" y="57684"/>
                  </a:cubicBezTo>
                  <a:lnTo>
                    <a:pt x="812800" y="755116"/>
                  </a:lnTo>
                  <a:cubicBezTo>
                    <a:pt x="812800" y="786974"/>
                    <a:pt x="786974" y="812800"/>
                    <a:pt x="755116" y="812800"/>
                  </a:cubicBezTo>
                  <a:lnTo>
                    <a:pt x="57684" y="812800"/>
                  </a:lnTo>
                  <a:cubicBezTo>
                    <a:pt x="25826" y="812800"/>
                    <a:pt x="0" y="786974"/>
                    <a:pt x="0" y="755116"/>
                  </a:cubicBezTo>
                  <a:lnTo>
                    <a:pt x="0" y="57684"/>
                  </a:lnTo>
                  <a:cubicBezTo>
                    <a:pt x="0" y="25826"/>
                    <a:pt x="25826" y="0"/>
                    <a:pt x="57684" y="0"/>
                  </a:cubicBezTo>
                  <a:close/>
                </a:path>
              </a:pathLst>
            </a:custGeom>
            <a:blipFill>
              <a:blip r:embed="rId4"/>
              <a:stretch>
                <a:fillRect l="-25046" r="-25046"/>
              </a:stretch>
            </a:blipFill>
            <a:ln cap="rnd">
              <a:noFill/>
              <a:prstDash val="solid"/>
              <a:round/>
            </a:ln>
          </p:spPr>
        </p:sp>
      </p:grpSp>
      <p:sp>
        <p:nvSpPr>
          <p:cNvPr id="5" name="TextBox 5"/>
          <p:cNvSpPr txBox="1"/>
          <p:nvPr/>
        </p:nvSpPr>
        <p:spPr>
          <a:xfrm>
            <a:off x="1684380" y="965478"/>
            <a:ext cx="11559108" cy="1654815"/>
          </a:xfrm>
          <a:prstGeom prst="rect">
            <a:avLst/>
          </a:prstGeom>
        </p:spPr>
        <p:txBody>
          <a:bodyPr lIns="0" tIns="0" rIns="0" bIns="0" rtlCol="0" anchor="t">
            <a:spAutoFit/>
          </a:bodyPr>
          <a:lstStyle/>
          <a:p>
            <a:pPr>
              <a:lnSpc>
                <a:spcPts val="13604"/>
              </a:lnSpc>
            </a:pPr>
            <a:r>
              <a:rPr lang="en-US" sz="9717">
                <a:solidFill>
                  <a:srgbClr val="194597"/>
                </a:solidFill>
                <a:latin typeface="DM Sans"/>
              </a:rPr>
              <a:t>We need more... </a:t>
            </a:r>
          </a:p>
        </p:txBody>
      </p:sp>
      <p:sp>
        <p:nvSpPr>
          <p:cNvPr id="6" name="TextBox 6"/>
          <p:cNvSpPr txBox="1"/>
          <p:nvPr/>
        </p:nvSpPr>
        <p:spPr>
          <a:xfrm>
            <a:off x="1684380" y="7186784"/>
            <a:ext cx="2554759" cy="523875"/>
          </a:xfrm>
          <a:prstGeom prst="rect">
            <a:avLst/>
          </a:prstGeom>
        </p:spPr>
        <p:txBody>
          <a:bodyPr lIns="0" tIns="0" rIns="0" bIns="0" rtlCol="0" anchor="t">
            <a:spAutoFit/>
          </a:bodyPr>
          <a:lstStyle/>
          <a:p>
            <a:pPr algn="ctr">
              <a:lnSpc>
                <a:spcPts val="4200"/>
              </a:lnSpc>
            </a:pPr>
            <a:r>
              <a:rPr lang="en-US" sz="3000">
                <a:solidFill>
                  <a:srgbClr val="BBC4BE"/>
                </a:solidFill>
                <a:latin typeface="DM Sans Bold"/>
              </a:rPr>
              <a:t>TIME</a:t>
            </a:r>
          </a:p>
        </p:txBody>
      </p:sp>
      <p:sp>
        <p:nvSpPr>
          <p:cNvPr id="7" name="TextBox 7"/>
          <p:cNvSpPr txBox="1"/>
          <p:nvPr/>
        </p:nvSpPr>
        <p:spPr>
          <a:xfrm>
            <a:off x="5858714" y="7148684"/>
            <a:ext cx="2554759" cy="523875"/>
          </a:xfrm>
          <a:prstGeom prst="rect">
            <a:avLst/>
          </a:prstGeom>
        </p:spPr>
        <p:txBody>
          <a:bodyPr lIns="0" tIns="0" rIns="0" bIns="0" rtlCol="0" anchor="t">
            <a:spAutoFit/>
          </a:bodyPr>
          <a:lstStyle/>
          <a:p>
            <a:pPr algn="ctr">
              <a:lnSpc>
                <a:spcPts val="4200"/>
              </a:lnSpc>
            </a:pPr>
            <a:r>
              <a:rPr lang="en-US" sz="3000">
                <a:solidFill>
                  <a:srgbClr val="BBC4BE"/>
                </a:solidFill>
                <a:latin typeface="DM Sans Bold"/>
              </a:rPr>
              <a:t>FINANCE</a:t>
            </a:r>
          </a:p>
        </p:txBody>
      </p:sp>
      <p:sp>
        <p:nvSpPr>
          <p:cNvPr id="8" name="TextBox 8"/>
          <p:cNvSpPr txBox="1"/>
          <p:nvPr/>
        </p:nvSpPr>
        <p:spPr>
          <a:xfrm>
            <a:off x="10033048" y="7148684"/>
            <a:ext cx="2554759" cy="1057275"/>
          </a:xfrm>
          <a:prstGeom prst="rect">
            <a:avLst/>
          </a:prstGeom>
        </p:spPr>
        <p:txBody>
          <a:bodyPr lIns="0" tIns="0" rIns="0" bIns="0" rtlCol="0" anchor="t">
            <a:spAutoFit/>
          </a:bodyPr>
          <a:lstStyle/>
          <a:p>
            <a:pPr algn="ctr">
              <a:lnSpc>
                <a:spcPts val="4200"/>
              </a:lnSpc>
            </a:pPr>
            <a:r>
              <a:rPr lang="en-US" sz="3000">
                <a:solidFill>
                  <a:srgbClr val="BBC4BE"/>
                </a:solidFill>
                <a:latin typeface="DM Sans Bold"/>
              </a:rPr>
              <a:t>HUMAN RESOURCE</a:t>
            </a:r>
          </a:p>
        </p:txBody>
      </p:sp>
      <p:sp>
        <p:nvSpPr>
          <p:cNvPr id="9" name="TextBox 9"/>
          <p:cNvSpPr txBox="1"/>
          <p:nvPr/>
        </p:nvSpPr>
        <p:spPr>
          <a:xfrm>
            <a:off x="14467017" y="7120109"/>
            <a:ext cx="2554759" cy="1047750"/>
          </a:xfrm>
          <a:prstGeom prst="rect">
            <a:avLst/>
          </a:prstGeom>
        </p:spPr>
        <p:txBody>
          <a:bodyPr lIns="0" tIns="0" rIns="0" bIns="0" rtlCol="0" anchor="t">
            <a:spAutoFit/>
          </a:bodyPr>
          <a:lstStyle/>
          <a:p>
            <a:pPr algn="ctr">
              <a:lnSpc>
                <a:spcPts val="4200"/>
              </a:lnSpc>
            </a:pPr>
            <a:r>
              <a:rPr lang="en-US" sz="3000">
                <a:solidFill>
                  <a:srgbClr val="BBC4BE"/>
                </a:solidFill>
                <a:latin typeface="Inter Bold"/>
              </a:rPr>
              <a:t>ANYTHING ELSE</a:t>
            </a:r>
          </a:p>
        </p:txBody>
      </p:sp>
      <p:sp>
        <p:nvSpPr>
          <p:cNvPr id="10" name="TextBox 10"/>
          <p:cNvSpPr txBox="1"/>
          <p:nvPr/>
        </p:nvSpPr>
        <p:spPr>
          <a:xfrm>
            <a:off x="298174" y="2544093"/>
            <a:ext cx="16230600" cy="606411"/>
          </a:xfrm>
          <a:prstGeom prst="rect">
            <a:avLst/>
          </a:prstGeom>
        </p:spPr>
        <p:txBody>
          <a:bodyPr lIns="0" tIns="0" rIns="0" bIns="0" rtlCol="0" anchor="t">
            <a:spAutoFit/>
          </a:bodyPr>
          <a:lstStyle/>
          <a:p>
            <a:pPr algn="ctr">
              <a:lnSpc>
                <a:spcPts val="4900"/>
              </a:lnSpc>
            </a:pPr>
            <a:r>
              <a:rPr lang="en-US" sz="3500">
                <a:solidFill>
                  <a:srgbClr val="E1A93D"/>
                </a:solidFill>
                <a:latin typeface="DM Sans Bold"/>
              </a:rPr>
              <a:t>This trap often is one of the key reasons we neglect capacity.</a:t>
            </a:r>
          </a:p>
        </p:txBody>
      </p:sp>
      <p:grpSp>
        <p:nvGrpSpPr>
          <p:cNvPr id="11" name="Group 11"/>
          <p:cNvGrpSpPr/>
          <p:nvPr/>
        </p:nvGrpSpPr>
        <p:grpSpPr>
          <a:xfrm>
            <a:off x="5703734" y="4001653"/>
            <a:ext cx="3086884" cy="3086884"/>
            <a:chOff x="0" y="0"/>
            <a:chExt cx="812800" cy="812800"/>
          </a:xfrm>
        </p:grpSpPr>
        <p:sp>
          <p:nvSpPr>
            <p:cNvPr id="12" name="Freeform 12"/>
            <p:cNvSpPr/>
            <p:nvPr/>
          </p:nvSpPr>
          <p:spPr>
            <a:xfrm>
              <a:off x="0" y="0"/>
              <a:ext cx="812800" cy="812800"/>
            </a:xfrm>
            <a:custGeom>
              <a:avLst/>
              <a:gdLst/>
              <a:ahLst/>
              <a:cxnLst/>
              <a:rect l="l" t="t" r="r" b="b"/>
              <a:pathLst>
                <a:path w="812800" h="812800">
                  <a:moveTo>
                    <a:pt x="57684" y="0"/>
                  </a:moveTo>
                  <a:lnTo>
                    <a:pt x="755116" y="0"/>
                  </a:lnTo>
                  <a:cubicBezTo>
                    <a:pt x="786974" y="0"/>
                    <a:pt x="812800" y="25826"/>
                    <a:pt x="812800" y="57684"/>
                  </a:cubicBezTo>
                  <a:lnTo>
                    <a:pt x="812800" y="755116"/>
                  </a:lnTo>
                  <a:cubicBezTo>
                    <a:pt x="812800" y="786974"/>
                    <a:pt x="786974" y="812800"/>
                    <a:pt x="755116" y="812800"/>
                  </a:cubicBezTo>
                  <a:lnTo>
                    <a:pt x="57684" y="812800"/>
                  </a:lnTo>
                  <a:cubicBezTo>
                    <a:pt x="25826" y="812800"/>
                    <a:pt x="0" y="786974"/>
                    <a:pt x="0" y="755116"/>
                  </a:cubicBezTo>
                  <a:lnTo>
                    <a:pt x="0" y="57684"/>
                  </a:lnTo>
                  <a:cubicBezTo>
                    <a:pt x="0" y="25826"/>
                    <a:pt x="25826" y="0"/>
                    <a:pt x="57684" y="0"/>
                  </a:cubicBezTo>
                  <a:close/>
                </a:path>
              </a:pathLst>
            </a:custGeom>
            <a:blipFill>
              <a:blip r:embed="rId5"/>
              <a:stretch>
                <a:fillRect l="-25046" r="-25046"/>
              </a:stretch>
            </a:blipFill>
            <a:ln cap="rnd">
              <a:noFill/>
              <a:prstDash val="solid"/>
              <a:round/>
            </a:ln>
          </p:spPr>
        </p:sp>
      </p:grpSp>
      <p:grpSp>
        <p:nvGrpSpPr>
          <p:cNvPr id="13" name="Group 13"/>
          <p:cNvGrpSpPr/>
          <p:nvPr/>
        </p:nvGrpSpPr>
        <p:grpSpPr>
          <a:xfrm>
            <a:off x="9989151" y="4001653"/>
            <a:ext cx="3086884" cy="3086884"/>
            <a:chOff x="0" y="0"/>
            <a:chExt cx="812800" cy="812800"/>
          </a:xfrm>
        </p:grpSpPr>
        <p:sp>
          <p:nvSpPr>
            <p:cNvPr id="14" name="Freeform 14"/>
            <p:cNvSpPr/>
            <p:nvPr/>
          </p:nvSpPr>
          <p:spPr>
            <a:xfrm>
              <a:off x="0" y="0"/>
              <a:ext cx="812800" cy="812800"/>
            </a:xfrm>
            <a:custGeom>
              <a:avLst/>
              <a:gdLst/>
              <a:ahLst/>
              <a:cxnLst/>
              <a:rect l="l" t="t" r="r" b="b"/>
              <a:pathLst>
                <a:path w="812800" h="812800">
                  <a:moveTo>
                    <a:pt x="57684" y="0"/>
                  </a:moveTo>
                  <a:lnTo>
                    <a:pt x="755116" y="0"/>
                  </a:lnTo>
                  <a:cubicBezTo>
                    <a:pt x="786974" y="0"/>
                    <a:pt x="812800" y="25826"/>
                    <a:pt x="812800" y="57684"/>
                  </a:cubicBezTo>
                  <a:lnTo>
                    <a:pt x="812800" y="755116"/>
                  </a:lnTo>
                  <a:cubicBezTo>
                    <a:pt x="812800" y="786974"/>
                    <a:pt x="786974" y="812800"/>
                    <a:pt x="755116" y="812800"/>
                  </a:cubicBezTo>
                  <a:lnTo>
                    <a:pt x="57684" y="812800"/>
                  </a:lnTo>
                  <a:cubicBezTo>
                    <a:pt x="25826" y="812800"/>
                    <a:pt x="0" y="786974"/>
                    <a:pt x="0" y="755116"/>
                  </a:cubicBezTo>
                  <a:lnTo>
                    <a:pt x="0" y="57684"/>
                  </a:lnTo>
                  <a:cubicBezTo>
                    <a:pt x="0" y="25826"/>
                    <a:pt x="25826" y="0"/>
                    <a:pt x="57684" y="0"/>
                  </a:cubicBezTo>
                  <a:close/>
                </a:path>
              </a:pathLst>
            </a:custGeom>
            <a:blipFill>
              <a:blip r:embed="rId6"/>
              <a:stretch>
                <a:fillRect l="-25046" r="-25046"/>
              </a:stretch>
            </a:blipFill>
            <a:ln cap="rnd">
              <a:noFill/>
              <a:prstDash val="solid"/>
              <a:round/>
            </a:ln>
          </p:spPr>
        </p:sp>
      </p:grpSp>
      <p:grpSp>
        <p:nvGrpSpPr>
          <p:cNvPr id="15" name="Group 15"/>
          <p:cNvGrpSpPr/>
          <p:nvPr/>
        </p:nvGrpSpPr>
        <p:grpSpPr>
          <a:xfrm>
            <a:off x="13971630" y="4001653"/>
            <a:ext cx="3086884" cy="3086884"/>
            <a:chOff x="0" y="0"/>
            <a:chExt cx="812800" cy="812800"/>
          </a:xfrm>
        </p:grpSpPr>
        <p:sp>
          <p:nvSpPr>
            <p:cNvPr id="16" name="Freeform 16"/>
            <p:cNvSpPr/>
            <p:nvPr/>
          </p:nvSpPr>
          <p:spPr>
            <a:xfrm>
              <a:off x="0" y="0"/>
              <a:ext cx="812800" cy="812800"/>
            </a:xfrm>
            <a:custGeom>
              <a:avLst/>
              <a:gdLst/>
              <a:ahLst/>
              <a:cxnLst/>
              <a:rect l="l" t="t" r="r" b="b"/>
              <a:pathLst>
                <a:path w="812800" h="812800">
                  <a:moveTo>
                    <a:pt x="57684" y="0"/>
                  </a:moveTo>
                  <a:lnTo>
                    <a:pt x="755116" y="0"/>
                  </a:lnTo>
                  <a:cubicBezTo>
                    <a:pt x="786974" y="0"/>
                    <a:pt x="812800" y="25826"/>
                    <a:pt x="812800" y="57684"/>
                  </a:cubicBezTo>
                  <a:lnTo>
                    <a:pt x="812800" y="755116"/>
                  </a:lnTo>
                  <a:cubicBezTo>
                    <a:pt x="812800" y="786974"/>
                    <a:pt x="786974" y="812800"/>
                    <a:pt x="755116" y="812800"/>
                  </a:cubicBezTo>
                  <a:lnTo>
                    <a:pt x="57684" y="812800"/>
                  </a:lnTo>
                  <a:cubicBezTo>
                    <a:pt x="25826" y="812800"/>
                    <a:pt x="0" y="786974"/>
                    <a:pt x="0" y="755116"/>
                  </a:cubicBezTo>
                  <a:lnTo>
                    <a:pt x="0" y="57684"/>
                  </a:lnTo>
                  <a:cubicBezTo>
                    <a:pt x="0" y="25826"/>
                    <a:pt x="25826" y="0"/>
                    <a:pt x="57684" y="0"/>
                  </a:cubicBezTo>
                  <a:close/>
                </a:path>
              </a:pathLst>
            </a:custGeom>
            <a:blipFill>
              <a:blip r:embed="rId7"/>
              <a:stretch>
                <a:fillRect l="-25046" r="-25046"/>
              </a:stretch>
            </a:blipFill>
            <a:ln cap="rnd">
              <a:noFill/>
              <a:prstDash val="solid"/>
              <a:round/>
            </a:ln>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0705" y="1479908"/>
            <a:ext cx="8639408" cy="4466501"/>
            <a:chOff x="0" y="0"/>
            <a:chExt cx="19270714" cy="9962797"/>
          </a:xfrm>
        </p:grpSpPr>
        <p:sp>
          <p:nvSpPr>
            <p:cNvPr id="3" name="Freeform 3"/>
            <p:cNvSpPr/>
            <p:nvPr/>
          </p:nvSpPr>
          <p:spPr>
            <a:xfrm>
              <a:off x="0" y="0"/>
              <a:ext cx="19270715" cy="9962797"/>
            </a:xfrm>
            <a:custGeom>
              <a:avLst/>
              <a:gdLst/>
              <a:ahLst/>
              <a:cxnLst/>
              <a:rect l="l" t="t" r="r" b="b"/>
              <a:pathLst>
                <a:path w="19270715" h="9962797">
                  <a:moveTo>
                    <a:pt x="0" y="0"/>
                  </a:moveTo>
                  <a:lnTo>
                    <a:pt x="0" y="9962797"/>
                  </a:lnTo>
                  <a:lnTo>
                    <a:pt x="19270715" y="9962797"/>
                  </a:lnTo>
                  <a:lnTo>
                    <a:pt x="19270715" y="0"/>
                  </a:lnTo>
                  <a:lnTo>
                    <a:pt x="0" y="0"/>
                  </a:lnTo>
                  <a:close/>
                  <a:moveTo>
                    <a:pt x="19209755" y="9901837"/>
                  </a:moveTo>
                  <a:lnTo>
                    <a:pt x="59690" y="9901837"/>
                  </a:lnTo>
                  <a:lnTo>
                    <a:pt x="59690" y="59690"/>
                  </a:lnTo>
                  <a:lnTo>
                    <a:pt x="19209755" y="59690"/>
                  </a:lnTo>
                  <a:lnTo>
                    <a:pt x="19209755" y="9901837"/>
                  </a:lnTo>
                  <a:close/>
                </a:path>
              </a:pathLst>
            </a:custGeom>
            <a:solidFill>
              <a:srgbClr val="2F5B44"/>
            </a:solidFill>
          </p:spPr>
        </p:sp>
      </p:grpSp>
      <p:sp>
        <p:nvSpPr>
          <p:cNvPr id="4" name="AutoShape 4"/>
          <p:cNvSpPr/>
          <p:nvPr/>
        </p:nvSpPr>
        <p:spPr>
          <a:xfrm>
            <a:off x="460705" y="1479908"/>
            <a:ext cx="9078118" cy="4466501"/>
          </a:xfrm>
          <a:prstGeom prst="rect">
            <a:avLst/>
          </a:prstGeom>
          <a:solidFill>
            <a:srgbClr val="8CA9AD"/>
          </a:solidFill>
        </p:spPr>
      </p:sp>
      <p:sp>
        <p:nvSpPr>
          <p:cNvPr id="5" name="Freeform 5"/>
          <p:cNvSpPr/>
          <p:nvPr/>
        </p:nvSpPr>
        <p:spPr>
          <a:xfrm>
            <a:off x="10218062" y="1479908"/>
            <a:ext cx="6716860" cy="6716860"/>
          </a:xfrm>
          <a:custGeom>
            <a:avLst/>
            <a:gdLst/>
            <a:ahLst/>
            <a:cxnLst/>
            <a:rect l="l" t="t" r="r" b="b"/>
            <a:pathLst>
              <a:path w="6716860" h="6716860">
                <a:moveTo>
                  <a:pt x="0" y="0"/>
                </a:moveTo>
                <a:lnTo>
                  <a:pt x="6716859" y="0"/>
                </a:lnTo>
                <a:lnTo>
                  <a:pt x="6716859" y="6716860"/>
                </a:lnTo>
                <a:lnTo>
                  <a:pt x="0" y="6716860"/>
                </a:lnTo>
                <a:lnTo>
                  <a:pt x="0" y="0"/>
                </a:lnTo>
                <a:close/>
              </a:path>
            </a:pathLst>
          </a:custGeom>
          <a:blipFill>
            <a:blip r:embed="rId2"/>
            <a:stretch>
              <a:fillRect/>
            </a:stretch>
          </a:blipFill>
        </p:spPr>
      </p:sp>
      <p:grpSp>
        <p:nvGrpSpPr>
          <p:cNvPr id="6" name="Group 6"/>
          <p:cNvGrpSpPr/>
          <p:nvPr/>
        </p:nvGrpSpPr>
        <p:grpSpPr>
          <a:xfrm>
            <a:off x="1656846" y="1632749"/>
            <a:ext cx="7075649" cy="2543660"/>
            <a:chOff x="0" y="0"/>
            <a:chExt cx="9434199" cy="3391547"/>
          </a:xfrm>
        </p:grpSpPr>
        <p:sp>
          <p:nvSpPr>
            <p:cNvPr id="7" name="TextBox 7"/>
            <p:cNvSpPr txBox="1"/>
            <p:nvPr/>
          </p:nvSpPr>
          <p:spPr>
            <a:xfrm>
              <a:off x="0" y="1839819"/>
              <a:ext cx="9088056" cy="1551728"/>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Bold"/>
                </a:rPr>
                <a:t>Grasp the multifaceted nature of capacity in organizations.</a:t>
              </a:r>
            </a:p>
          </p:txBody>
        </p:sp>
        <p:sp>
          <p:nvSpPr>
            <p:cNvPr id="8" name="TextBox 8"/>
            <p:cNvSpPr txBox="1"/>
            <p:nvPr/>
          </p:nvSpPr>
          <p:spPr>
            <a:xfrm>
              <a:off x="0" y="-9525"/>
              <a:ext cx="9434199" cy="1533525"/>
            </a:xfrm>
            <a:prstGeom prst="rect">
              <a:avLst/>
            </a:prstGeom>
          </p:spPr>
          <p:txBody>
            <a:bodyPr lIns="0" tIns="0" rIns="0" bIns="0" rtlCol="0" anchor="t">
              <a:spAutoFit/>
            </a:bodyPr>
            <a:lstStyle/>
            <a:p>
              <a:pPr>
                <a:lnSpc>
                  <a:spcPts val="9000"/>
                </a:lnSpc>
              </a:pPr>
              <a:endParaRPr/>
            </a:p>
          </p:txBody>
        </p:sp>
      </p:grpSp>
      <p:sp>
        <p:nvSpPr>
          <p:cNvPr id="9" name="TextBox 9"/>
          <p:cNvSpPr txBox="1"/>
          <p:nvPr/>
        </p:nvSpPr>
        <p:spPr>
          <a:xfrm>
            <a:off x="460705" y="6379269"/>
            <a:ext cx="2392282" cy="935355"/>
          </a:xfrm>
          <a:prstGeom prst="rect">
            <a:avLst/>
          </a:prstGeom>
        </p:spPr>
        <p:txBody>
          <a:bodyPr lIns="0" tIns="0" rIns="0" bIns="0" rtlCol="0" anchor="t">
            <a:spAutoFit/>
          </a:bodyPr>
          <a:lstStyle/>
          <a:p>
            <a:pPr>
              <a:lnSpc>
                <a:spcPts val="2520"/>
              </a:lnSpc>
              <a:spcBef>
                <a:spcPct val="0"/>
              </a:spcBef>
            </a:pPr>
            <a:r>
              <a:rPr lang="en-US" sz="1800">
                <a:solidFill>
                  <a:srgbClr val="191919"/>
                </a:solidFill>
                <a:latin typeface="DM Sans Bold"/>
              </a:rPr>
              <a:t>Technical capacity: </a:t>
            </a:r>
            <a:r>
              <a:rPr lang="en-US" sz="1800">
                <a:solidFill>
                  <a:srgbClr val="191919"/>
                </a:solidFill>
                <a:latin typeface="DM Sans"/>
              </a:rPr>
              <a:t>Specific knowledge and skills.</a:t>
            </a:r>
          </a:p>
        </p:txBody>
      </p:sp>
      <p:sp>
        <p:nvSpPr>
          <p:cNvPr id="10" name="TextBox 10"/>
          <p:cNvSpPr txBox="1"/>
          <p:nvPr/>
        </p:nvSpPr>
        <p:spPr>
          <a:xfrm>
            <a:off x="3218245" y="6379269"/>
            <a:ext cx="2973047" cy="935355"/>
          </a:xfrm>
          <a:prstGeom prst="rect">
            <a:avLst/>
          </a:prstGeom>
        </p:spPr>
        <p:txBody>
          <a:bodyPr lIns="0" tIns="0" rIns="0" bIns="0" rtlCol="0" anchor="t">
            <a:spAutoFit/>
          </a:bodyPr>
          <a:lstStyle/>
          <a:p>
            <a:pPr>
              <a:lnSpc>
                <a:spcPts val="2520"/>
              </a:lnSpc>
              <a:spcBef>
                <a:spcPct val="0"/>
              </a:spcBef>
            </a:pPr>
            <a:r>
              <a:rPr lang="en-US" sz="1800">
                <a:solidFill>
                  <a:srgbClr val="191919"/>
                </a:solidFill>
                <a:latin typeface="DM Sans Bold"/>
              </a:rPr>
              <a:t>Core capacity:</a:t>
            </a:r>
            <a:r>
              <a:rPr lang="en-US" sz="1800">
                <a:solidFill>
                  <a:srgbClr val="191919"/>
                </a:solidFill>
                <a:latin typeface="DM Sans"/>
              </a:rPr>
              <a:t> Management abilities, will, attitude, and leadership.</a:t>
            </a:r>
          </a:p>
        </p:txBody>
      </p:sp>
      <p:sp>
        <p:nvSpPr>
          <p:cNvPr id="11" name="TextBox 11"/>
          <p:cNvSpPr txBox="1"/>
          <p:nvPr/>
        </p:nvSpPr>
        <p:spPr>
          <a:xfrm>
            <a:off x="6553242" y="6379269"/>
            <a:ext cx="3097680" cy="1249680"/>
          </a:xfrm>
          <a:prstGeom prst="rect">
            <a:avLst/>
          </a:prstGeom>
        </p:spPr>
        <p:txBody>
          <a:bodyPr lIns="0" tIns="0" rIns="0" bIns="0" rtlCol="0" anchor="t">
            <a:spAutoFit/>
          </a:bodyPr>
          <a:lstStyle/>
          <a:p>
            <a:pPr>
              <a:lnSpc>
                <a:spcPts val="2520"/>
              </a:lnSpc>
              <a:spcBef>
                <a:spcPct val="0"/>
              </a:spcBef>
            </a:pPr>
            <a:r>
              <a:rPr lang="en-US" sz="1800">
                <a:solidFill>
                  <a:srgbClr val="191919"/>
                </a:solidFill>
                <a:latin typeface="DM Sans Bold"/>
              </a:rPr>
              <a:t>Enabling environment: </a:t>
            </a:r>
            <a:r>
              <a:rPr lang="en-US" sz="1800">
                <a:solidFill>
                  <a:srgbClr val="191919"/>
                </a:solidFill>
                <a:latin typeface="DM Sans"/>
              </a:rPr>
              <a:t>External conditions facilitating capacity utilization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505314"/>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sp>
      </p:grpSp>
      <p:grpSp>
        <p:nvGrpSpPr>
          <p:cNvPr id="4" name="Group 4"/>
          <p:cNvGrpSpPr/>
          <p:nvPr/>
        </p:nvGrpSpPr>
        <p:grpSpPr>
          <a:xfrm>
            <a:off x="7143807" y="572630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28" b="-9228"/>
              </a:stretch>
            </a:blipFill>
          </p:spPr>
        </p:sp>
      </p:grpSp>
      <p:grpSp>
        <p:nvGrpSpPr>
          <p:cNvPr id="6" name="Group 6"/>
          <p:cNvGrpSpPr/>
          <p:nvPr/>
        </p:nvGrpSpPr>
        <p:grpSpPr>
          <a:xfrm>
            <a:off x="10478338" y="1376044"/>
            <a:ext cx="6780962" cy="2890326"/>
            <a:chOff x="0" y="0"/>
            <a:chExt cx="9041283" cy="3853768"/>
          </a:xfrm>
        </p:grpSpPr>
        <p:sp>
          <p:nvSpPr>
            <p:cNvPr id="7" name="TextBox 7"/>
            <p:cNvSpPr txBox="1"/>
            <p:nvPr/>
          </p:nvSpPr>
          <p:spPr>
            <a:xfrm>
              <a:off x="0" y="-47625"/>
              <a:ext cx="9041283" cy="503045"/>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rPr>
                <a:t>The Daily Grind</a:t>
              </a:r>
            </a:p>
          </p:txBody>
        </p:sp>
        <p:sp>
          <p:nvSpPr>
            <p:cNvPr id="8" name="TextBox 8"/>
            <p:cNvSpPr txBox="1"/>
            <p:nvPr/>
          </p:nvSpPr>
          <p:spPr>
            <a:xfrm>
              <a:off x="0" y="534795"/>
              <a:ext cx="9041283" cy="3318974"/>
            </a:xfrm>
            <a:prstGeom prst="rect">
              <a:avLst/>
            </a:prstGeom>
          </p:spPr>
          <p:txBody>
            <a:bodyPr lIns="0" tIns="0" rIns="0" bIns="0" rtlCol="0" anchor="t">
              <a:spAutoFit/>
            </a:bodyPr>
            <a:lstStyle/>
            <a:p>
              <a:pPr algn="just">
                <a:lnSpc>
                  <a:spcPts val="3359"/>
                </a:lnSpc>
              </a:pPr>
              <a:r>
                <a:rPr lang="en-US" sz="2399">
                  <a:solidFill>
                    <a:srgbClr val="737373"/>
                  </a:solidFill>
                  <a:latin typeface="DM Sans"/>
                </a:rPr>
                <a:t>In the fast-paced world of daily tasks and responsibilities, organizations can find themselves immersed in the daily grind. This operational focus can lead to neglecting the broader perspective of organizational capacity, hindering long-term growth and adaptability.</a:t>
              </a:r>
            </a:p>
          </p:txBody>
        </p:sp>
      </p:grpSp>
      <p:grpSp>
        <p:nvGrpSpPr>
          <p:cNvPr id="9" name="Group 9"/>
          <p:cNvGrpSpPr/>
          <p:nvPr/>
        </p:nvGrpSpPr>
        <p:grpSpPr>
          <a:xfrm>
            <a:off x="10459288" y="5272117"/>
            <a:ext cx="6800012" cy="2890326"/>
            <a:chOff x="0" y="0"/>
            <a:chExt cx="9066683" cy="3853768"/>
          </a:xfrm>
        </p:grpSpPr>
        <p:sp>
          <p:nvSpPr>
            <p:cNvPr id="10" name="TextBox 10"/>
            <p:cNvSpPr txBox="1"/>
            <p:nvPr/>
          </p:nvSpPr>
          <p:spPr>
            <a:xfrm>
              <a:off x="0" y="-47625"/>
              <a:ext cx="9066683" cy="503045"/>
            </a:xfrm>
            <a:prstGeom prst="rect">
              <a:avLst/>
            </a:prstGeom>
          </p:spPr>
          <p:txBody>
            <a:bodyPr lIns="0" tIns="0" rIns="0" bIns="0" rtlCol="0" anchor="t">
              <a:spAutoFit/>
            </a:bodyPr>
            <a:lstStyle/>
            <a:p>
              <a:pPr>
                <a:lnSpc>
                  <a:spcPts val="3220"/>
                </a:lnSpc>
              </a:pPr>
              <a:r>
                <a:rPr lang="en-US" sz="2300" spc="-46">
                  <a:solidFill>
                    <a:srgbClr val="E1A93D"/>
                  </a:solidFill>
                  <a:latin typeface="DM Sans Bold"/>
                </a:rPr>
                <a:t>The Urgency Trap</a:t>
              </a:r>
            </a:p>
          </p:txBody>
        </p:sp>
        <p:sp>
          <p:nvSpPr>
            <p:cNvPr id="11" name="TextBox 11"/>
            <p:cNvSpPr txBox="1"/>
            <p:nvPr/>
          </p:nvSpPr>
          <p:spPr>
            <a:xfrm>
              <a:off x="0" y="534795"/>
              <a:ext cx="9066683" cy="3318974"/>
            </a:xfrm>
            <a:prstGeom prst="rect">
              <a:avLst/>
            </a:prstGeom>
          </p:spPr>
          <p:txBody>
            <a:bodyPr lIns="0" tIns="0" rIns="0" bIns="0" rtlCol="0" anchor="t">
              <a:spAutoFit/>
            </a:bodyPr>
            <a:lstStyle/>
            <a:p>
              <a:pPr algn="just">
                <a:lnSpc>
                  <a:spcPts val="3359"/>
                </a:lnSpc>
              </a:pPr>
              <a:r>
                <a:rPr lang="en-US" sz="2399">
                  <a:solidFill>
                    <a:srgbClr val="737373"/>
                  </a:solidFill>
                  <a:latin typeface="DM Sans"/>
                </a:rPr>
                <a:t>Organizations often prioritize urgent matters over important ones. While immediate issues demand attention, neglecting capacity-building initiatives can create vulnerabilities in the face of future challenges. It's essential to strike a balance between the urgent and the strategic.</a:t>
              </a:r>
            </a:p>
          </p:txBody>
        </p:sp>
      </p:grpSp>
      <p:sp>
        <p:nvSpPr>
          <p:cNvPr id="12" name="TextBox 12"/>
          <p:cNvSpPr txBox="1"/>
          <p:nvPr/>
        </p:nvSpPr>
        <p:spPr>
          <a:xfrm>
            <a:off x="347942" y="4305012"/>
            <a:ext cx="5497473" cy="2357120"/>
          </a:xfrm>
          <a:prstGeom prst="rect">
            <a:avLst/>
          </a:prstGeom>
        </p:spPr>
        <p:txBody>
          <a:bodyPr lIns="0" tIns="0" rIns="0" bIns="0" rtlCol="0" anchor="t">
            <a:spAutoFit/>
          </a:bodyPr>
          <a:lstStyle/>
          <a:p>
            <a:pPr>
              <a:lnSpc>
                <a:spcPts val="6160"/>
              </a:lnSpc>
            </a:pPr>
            <a:r>
              <a:rPr lang="en-US" sz="5600" spc="-280">
                <a:solidFill>
                  <a:srgbClr val="737373"/>
                </a:solidFill>
                <a:latin typeface="DM Sans Bold"/>
              </a:rPr>
              <a:t>Key obstacles -  urgency and routines</a:t>
            </a:r>
          </a:p>
        </p:txBody>
      </p:sp>
      <p:sp>
        <p:nvSpPr>
          <p:cNvPr id="13" name="Freeform 1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912946"/>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sp>
      </p:grpSp>
      <p:grpSp>
        <p:nvGrpSpPr>
          <p:cNvPr id="4" name="Group 4"/>
          <p:cNvGrpSpPr/>
          <p:nvPr/>
        </p:nvGrpSpPr>
        <p:grpSpPr>
          <a:xfrm>
            <a:off x="7249703" y="599475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83" b="-9283"/>
              </a:stretch>
            </a:blipFill>
          </p:spPr>
        </p:sp>
      </p:grpSp>
      <p:grpSp>
        <p:nvGrpSpPr>
          <p:cNvPr id="6" name="Group 6"/>
          <p:cNvGrpSpPr/>
          <p:nvPr/>
        </p:nvGrpSpPr>
        <p:grpSpPr>
          <a:xfrm>
            <a:off x="10512236" y="1357789"/>
            <a:ext cx="6747064" cy="2890326"/>
            <a:chOff x="0" y="0"/>
            <a:chExt cx="8996086" cy="3853768"/>
          </a:xfrm>
        </p:grpSpPr>
        <p:sp>
          <p:nvSpPr>
            <p:cNvPr id="7" name="TextBox 7"/>
            <p:cNvSpPr txBox="1"/>
            <p:nvPr/>
          </p:nvSpPr>
          <p:spPr>
            <a:xfrm>
              <a:off x="0" y="-47625"/>
              <a:ext cx="8996086" cy="503045"/>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rPr>
                <a:t>Misconceptions</a:t>
              </a:r>
            </a:p>
          </p:txBody>
        </p:sp>
        <p:sp>
          <p:nvSpPr>
            <p:cNvPr id="8" name="TextBox 8"/>
            <p:cNvSpPr txBox="1"/>
            <p:nvPr/>
          </p:nvSpPr>
          <p:spPr>
            <a:xfrm>
              <a:off x="0" y="534795"/>
              <a:ext cx="8996086" cy="3318974"/>
            </a:xfrm>
            <a:prstGeom prst="rect">
              <a:avLst/>
            </a:prstGeom>
          </p:spPr>
          <p:txBody>
            <a:bodyPr lIns="0" tIns="0" rIns="0" bIns="0" rtlCol="0" anchor="t">
              <a:spAutoFit/>
            </a:bodyPr>
            <a:lstStyle/>
            <a:p>
              <a:pPr algn="just">
                <a:lnSpc>
                  <a:spcPts val="3359"/>
                </a:lnSpc>
              </a:pPr>
              <a:r>
                <a:rPr lang="en-US" sz="2399">
                  <a:solidFill>
                    <a:srgbClr val="737373"/>
                  </a:solidFill>
                  <a:latin typeface="DM Sans"/>
                </a:rPr>
                <a:t>Misconceptions about capacity building, such as viewing it as a luxury rather than a necessity, can impede progress. Let's debunk these myths and understand how investing in organizational capacity is an investment in resilience and future-proofing.</a:t>
              </a:r>
            </a:p>
          </p:txBody>
        </p:sp>
      </p:grpSp>
      <p:sp>
        <p:nvSpPr>
          <p:cNvPr id="9" name="Freeform 9"/>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347942" y="4305012"/>
            <a:ext cx="5832012" cy="1576070"/>
          </a:xfrm>
          <a:prstGeom prst="rect">
            <a:avLst/>
          </a:prstGeom>
        </p:spPr>
        <p:txBody>
          <a:bodyPr lIns="0" tIns="0" rIns="0" bIns="0" rtlCol="0" anchor="t">
            <a:spAutoFit/>
          </a:bodyPr>
          <a:lstStyle/>
          <a:p>
            <a:pPr>
              <a:lnSpc>
                <a:spcPts val="6160"/>
              </a:lnSpc>
            </a:pPr>
            <a:r>
              <a:rPr lang="en-US" sz="5600" spc="-280">
                <a:solidFill>
                  <a:srgbClr val="737373"/>
                </a:solidFill>
                <a:latin typeface="DM Sans Bold"/>
              </a:rPr>
              <a:t>Key obstacles - lack of focus</a:t>
            </a:r>
          </a:p>
        </p:txBody>
      </p:sp>
      <p:grpSp>
        <p:nvGrpSpPr>
          <p:cNvPr id="11" name="Group 11"/>
          <p:cNvGrpSpPr/>
          <p:nvPr/>
        </p:nvGrpSpPr>
        <p:grpSpPr>
          <a:xfrm>
            <a:off x="10565183" y="5726306"/>
            <a:ext cx="6694117" cy="2890326"/>
            <a:chOff x="0" y="0"/>
            <a:chExt cx="8925489" cy="3853768"/>
          </a:xfrm>
        </p:grpSpPr>
        <p:sp>
          <p:nvSpPr>
            <p:cNvPr id="12" name="TextBox 12"/>
            <p:cNvSpPr txBox="1"/>
            <p:nvPr/>
          </p:nvSpPr>
          <p:spPr>
            <a:xfrm>
              <a:off x="0" y="-47625"/>
              <a:ext cx="8925489" cy="503045"/>
            </a:xfrm>
            <a:prstGeom prst="rect">
              <a:avLst/>
            </a:prstGeom>
          </p:spPr>
          <p:txBody>
            <a:bodyPr lIns="0" tIns="0" rIns="0" bIns="0" rtlCol="0" anchor="t">
              <a:spAutoFit/>
            </a:bodyPr>
            <a:lstStyle/>
            <a:p>
              <a:pPr>
                <a:lnSpc>
                  <a:spcPts val="3220"/>
                </a:lnSpc>
              </a:pPr>
              <a:r>
                <a:rPr lang="en-US" sz="2300" spc="-46">
                  <a:solidFill>
                    <a:srgbClr val="E1A93D"/>
                  </a:solidFill>
                  <a:latin typeface="DM Sans Bold"/>
                </a:rPr>
                <a:t> Lack of Awareness &amp; Short-Term Focus</a:t>
              </a:r>
            </a:p>
          </p:txBody>
        </p:sp>
        <p:sp>
          <p:nvSpPr>
            <p:cNvPr id="13" name="TextBox 13"/>
            <p:cNvSpPr txBox="1"/>
            <p:nvPr/>
          </p:nvSpPr>
          <p:spPr>
            <a:xfrm>
              <a:off x="0" y="534795"/>
              <a:ext cx="8925489" cy="3318974"/>
            </a:xfrm>
            <a:prstGeom prst="rect">
              <a:avLst/>
            </a:prstGeom>
          </p:spPr>
          <p:txBody>
            <a:bodyPr lIns="0" tIns="0" rIns="0" bIns="0" rtlCol="0" anchor="t">
              <a:spAutoFit/>
            </a:bodyPr>
            <a:lstStyle/>
            <a:p>
              <a:pPr algn="just">
                <a:lnSpc>
                  <a:spcPts val="3359"/>
                </a:lnSpc>
              </a:pPr>
              <a:r>
                <a:rPr lang="en-US" sz="2399">
                  <a:solidFill>
                    <a:srgbClr val="737373"/>
                  </a:solidFill>
                  <a:latin typeface="DM Sans"/>
                </a:rPr>
                <a:t>In many cases, the lack of awareness regarding the importance of organizational capacity is a significant factor. We tend to focus on immediate needs rather than recognizing that a robust capacity foundation is the key to sustained success.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028E3FA40450041AD2B2D9F1FFC3623" ma:contentTypeVersion="14" ma:contentTypeDescription="Ein neues Dokument erstellen." ma:contentTypeScope="" ma:versionID="5c2e940da7ecf44b4737fb0390fffd4d">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d96140c4accb8988086fab4453dbc113"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E1C0AC-D4D5-4D70-A44A-2B90FDAD1E0D}">
  <ds:schemaRefs>
    <ds:schemaRef ds:uri="http://schemas.microsoft.com/sharepoint/v3/contenttype/forms"/>
  </ds:schemaRefs>
</ds:datastoreItem>
</file>

<file path=customXml/itemProps2.xml><?xml version="1.0" encoding="utf-8"?>
<ds:datastoreItem xmlns:ds="http://schemas.openxmlformats.org/officeDocument/2006/customXml" ds:itemID="{B54FBC3B-F527-49FC-96F0-AAB412FE146F}">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3.xml><?xml version="1.0" encoding="utf-8"?>
<ds:datastoreItem xmlns:ds="http://schemas.openxmlformats.org/officeDocument/2006/customXml" ds:itemID="{48997189-8581-4D4E-AD3C-CC37893ED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Benutzerdefiniert</PresentationFormat>
  <Paragraphs>0</Paragraphs>
  <Slides>22</Slides>
  <Notes>0</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FINAL_1st_part_CAPACITY </dc:title>
  <cp:revision>4</cp:revision>
  <dcterms:created xsi:type="dcterms:W3CDTF">2006-08-16T00:00:00Z</dcterms:created>
  <dcterms:modified xsi:type="dcterms:W3CDTF">2024-05-14T11:25:39Z</dcterms:modified>
  <dc:identifier>DAF7WUNwNUg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y fmtid="{D5CDD505-2E9C-101B-9397-08002B2CF9AE}" pid="3" name="MediaServiceImageTags">
    <vt:lpwstr/>
  </property>
</Properties>
</file>