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8"/>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18288000" cy="10287000"/>
  <p:notesSz cx="6858000" cy="9144000"/>
  <p:embeddedFontLst>
    <p:embeddedFont>
      <p:font typeface="DM Sans Bold" charset="1" panose="00000000000000000000"/>
      <p:regular r:id="rId26"/>
    </p:embeddedFont>
    <p:embeddedFont>
      <p:font typeface="DM Sans Italics" charset="1" panose="00000000000000000000"/>
      <p:regular r:id="rId27"/>
    </p:embeddedFont>
    <p:embeddedFont>
      <p:font typeface="DM Sans" charset="1" panose="00000000000000000000"/>
      <p:regular r:id="rId31"/>
    </p:embeddedFont>
    <p:embeddedFont>
      <p:font typeface="Open Sauce Bold" charset="1" panose="00000800000000000000"/>
      <p:regular r:id="rId4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fonts/font26.fntdata" Type="http://schemas.openxmlformats.org/officeDocument/2006/relationships/font"/><Relationship Id="rId27" Target="fonts/font27.fntdata" Type="http://schemas.openxmlformats.org/officeDocument/2006/relationships/font"/><Relationship Id="rId28" Target="notesMasters/notesMaster1.xml" Type="http://schemas.openxmlformats.org/officeDocument/2006/relationships/notesMaster"/><Relationship Id="rId29" Target="theme/theme2.xml" Type="http://schemas.openxmlformats.org/officeDocument/2006/relationships/theme"/><Relationship Id="rId3" Target="viewProps.xml" Type="http://schemas.openxmlformats.org/officeDocument/2006/relationships/viewProps"/><Relationship Id="rId30" Target="notesSlides/notesSlide1.xml" Type="http://schemas.openxmlformats.org/officeDocument/2006/relationships/notesSlide"/><Relationship Id="rId31" Target="fonts/font31.fntdata" Type="http://schemas.openxmlformats.org/officeDocument/2006/relationships/font"/><Relationship Id="rId32" Target="notesSlides/notesSlide2.xml" Type="http://schemas.openxmlformats.org/officeDocument/2006/relationships/notesSlide"/><Relationship Id="rId33" Target="notesSlides/notesSlide3.xml" Type="http://schemas.openxmlformats.org/officeDocument/2006/relationships/notesSlide"/><Relationship Id="rId34" Target="notesSlides/notesSlide4.xml" Type="http://schemas.openxmlformats.org/officeDocument/2006/relationships/notesSlide"/><Relationship Id="rId35" Target="notesSlides/notesSlide5.xml" Type="http://schemas.openxmlformats.org/officeDocument/2006/relationships/notesSlide"/><Relationship Id="rId36" Target="notesSlides/notesSlide6.xml" Type="http://schemas.openxmlformats.org/officeDocument/2006/relationships/notesSlide"/><Relationship Id="rId37" Target="notesSlides/notesSlide7.xml" Type="http://schemas.openxmlformats.org/officeDocument/2006/relationships/notesSlide"/><Relationship Id="rId38" Target="notesSlides/notesSlide8.xml" Type="http://schemas.openxmlformats.org/officeDocument/2006/relationships/notesSlide"/><Relationship Id="rId39" Target="notesSlides/notesSlide9.xml" Type="http://schemas.openxmlformats.org/officeDocument/2006/relationships/notesSlide"/><Relationship Id="rId4" Target="theme/theme1.xml" Type="http://schemas.openxmlformats.org/officeDocument/2006/relationships/theme"/><Relationship Id="rId40" Target="notesSlides/notesSlide10.xml" Type="http://schemas.openxmlformats.org/officeDocument/2006/relationships/notesSlide"/><Relationship Id="rId41" Target="notesSlides/notesSlide11.xml" Type="http://schemas.openxmlformats.org/officeDocument/2006/relationships/notesSlide"/><Relationship Id="rId42" Target="notesSlides/notesSlide12.xml" Type="http://schemas.openxmlformats.org/officeDocument/2006/relationships/notesSlide"/><Relationship Id="rId43" Target="fonts/font43.fntdata" Type="http://schemas.openxmlformats.org/officeDocument/2006/relationships/font"/><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3</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0.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13</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14</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1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15</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2.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4</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3.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5</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4.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5</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5.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6</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6.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9</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7.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10</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8.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11</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notesSlides/notesSlide9.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12</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21.jpeg" Type="http://schemas.openxmlformats.org/officeDocument/2006/relationships/image"/><Relationship Id="rId4" Target="../media/image9.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22.png" Type="http://schemas.openxmlformats.org/officeDocument/2006/relationships/image"/><Relationship Id="rId4" Target="../media/image9.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23.jpeg" Type="http://schemas.openxmlformats.org/officeDocument/2006/relationships/image"/><Relationship Id="rId4" Target="../media/image9.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9.png" Type="http://schemas.openxmlformats.org/officeDocument/2006/relationships/image"/><Relationship Id="rId4" Target="../media/image24.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25.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26.png" Type="http://schemas.openxmlformats.org/officeDocument/2006/relationships/image"/><Relationship Id="rId4" Target="../media/image27.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8.png" Type="http://schemas.openxmlformats.org/officeDocument/2006/relationships/image"/><Relationship Id="rId3" Target="../media/image29.png" Type="http://schemas.openxmlformats.org/officeDocument/2006/relationships/image"/><Relationship Id="rId4" Target="../media/image30.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8.png" Type="http://schemas.openxmlformats.org/officeDocument/2006/relationships/image"/><Relationship Id="rId3" Target="../media/image31.png" Type="http://schemas.openxmlformats.org/officeDocument/2006/relationships/image"/><Relationship Id="rId4" Target="../media/image32.png" Type="http://schemas.openxmlformats.org/officeDocument/2006/relationships/image"/><Relationship Id="rId5" Target="../media/image33.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8.png" Type="http://schemas.openxmlformats.org/officeDocument/2006/relationships/image"/><Relationship Id="rId3" Target="../media/image34.png" Type="http://schemas.openxmlformats.org/officeDocument/2006/relationships/image"/><Relationship Id="rId4" Target="../media/image35.sv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6.png" Type="http://schemas.openxmlformats.org/officeDocument/2006/relationships/image"/><Relationship Id="rId3" Target="../media/image37.svg" Type="http://schemas.openxmlformats.org/officeDocument/2006/relationships/image"/><Relationship Id="rId4" Target="../media/image9.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8.png" Type="http://schemas.openxmlformats.org/officeDocument/2006/relationships/image"/><Relationship Id="rId3" Target="../media/image39.svg" Type="http://schemas.openxmlformats.org/officeDocument/2006/relationships/image"/><Relationship Id="rId4" Target="../media/image40.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5.png" Type="http://schemas.openxmlformats.org/officeDocument/2006/relationships/image"/><Relationship Id="rId4" Target="../media/image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7.png" Type="http://schemas.openxmlformats.org/officeDocument/2006/relationships/image"/><Relationship Id="rId4" Target="../media/image8.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9.pn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9.png" Type="http://schemas.openxmlformats.org/officeDocument/2006/relationships/image"/><Relationship Id="rId4" Target="../media/image10.png" Type="http://schemas.openxmlformats.org/officeDocument/2006/relationships/image"/><Relationship Id="rId5" Target="../media/image11.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12.jpeg" Type="http://schemas.openxmlformats.org/officeDocument/2006/relationships/image"/><Relationship Id="rId4" Target="../media/image13.jpeg" Type="http://schemas.openxmlformats.org/officeDocument/2006/relationships/image"/><Relationship Id="rId5" Target="../media/image14.jpeg" Type="http://schemas.openxmlformats.org/officeDocument/2006/relationships/image"/><Relationship Id="rId6" Target="../media/image15.jpeg" Type="http://schemas.openxmlformats.org/officeDocument/2006/relationships/image"/><Relationship Id="rId7" Target="../media/image16.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7.png" Type="http://schemas.openxmlformats.org/officeDocument/2006/relationships/image"/><Relationship Id="rId3" Target="../media/image18.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19.png" Type="http://schemas.openxmlformats.org/officeDocument/2006/relationships/image"/><Relationship Id="rId4" Target="../media/image20.svg" Type="http://schemas.openxmlformats.org/officeDocument/2006/relationships/image"/><Relationship Id="rId5" Target="../media/image9.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49301" y="1028700"/>
            <a:ext cx="18138699" cy="8794491"/>
          </a:xfrm>
          <a:custGeom>
            <a:avLst/>
            <a:gdLst/>
            <a:ahLst/>
            <a:cxnLst/>
            <a:rect r="r" b="b" t="t" l="l"/>
            <a:pathLst>
              <a:path h="8794491" w="18138699">
                <a:moveTo>
                  <a:pt x="0" y="0"/>
                </a:moveTo>
                <a:lnTo>
                  <a:pt x="18138699" y="0"/>
                </a:lnTo>
                <a:lnTo>
                  <a:pt x="18138699" y="8794491"/>
                </a:lnTo>
                <a:lnTo>
                  <a:pt x="0" y="879449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3773188" y="52002"/>
            <a:ext cx="4514812" cy="2151424"/>
            <a:chOff x="0" y="0"/>
            <a:chExt cx="4905741" cy="2337712"/>
          </a:xfrm>
        </p:grpSpPr>
        <p:sp>
          <p:nvSpPr>
            <p:cNvPr name="Freeform 4" id="4"/>
            <p:cNvSpPr/>
            <p:nvPr/>
          </p:nvSpPr>
          <p:spPr>
            <a:xfrm flipH="false" flipV="false" rot="0">
              <a:off x="0" y="0"/>
              <a:ext cx="4905756" cy="2337689"/>
            </a:xfrm>
            <a:custGeom>
              <a:avLst/>
              <a:gdLst/>
              <a:ahLst/>
              <a:cxnLst/>
              <a:rect r="r" b="b" t="t" l="l"/>
              <a:pathLst>
                <a:path h="2337689" w="4905756">
                  <a:moveTo>
                    <a:pt x="0" y="0"/>
                  </a:moveTo>
                  <a:lnTo>
                    <a:pt x="4905756" y="0"/>
                  </a:lnTo>
                  <a:lnTo>
                    <a:pt x="4905756" y="2337689"/>
                  </a:lnTo>
                  <a:lnTo>
                    <a:pt x="0" y="2337689"/>
                  </a:lnTo>
                  <a:lnTo>
                    <a:pt x="0" y="0"/>
                  </a:lnTo>
                  <a:close/>
                </a:path>
              </a:pathLst>
            </a:custGeom>
            <a:blipFill>
              <a:blip r:embed="rId4"/>
              <a:stretch>
                <a:fillRect l="0" t="0" r="0" b="0"/>
              </a:stretch>
            </a:blipFill>
          </p:spPr>
        </p:sp>
      </p:grpSp>
      <p:sp>
        <p:nvSpPr>
          <p:cNvPr name="TextBox 5" id="5"/>
          <p:cNvSpPr txBox="true"/>
          <p:nvPr/>
        </p:nvSpPr>
        <p:spPr>
          <a:xfrm rot="0">
            <a:off x="1028700" y="2668095"/>
            <a:ext cx="11739681" cy="4706553"/>
          </a:xfrm>
          <a:prstGeom prst="rect">
            <a:avLst/>
          </a:prstGeom>
        </p:spPr>
        <p:txBody>
          <a:bodyPr anchor="t" rtlCol="false" tIns="0" lIns="0" bIns="0" rIns="0">
            <a:spAutoFit/>
          </a:bodyPr>
          <a:lstStyle/>
          <a:p>
            <a:pPr algn="ctr">
              <a:lnSpc>
                <a:spcPts val="5300"/>
              </a:lnSpc>
            </a:pPr>
            <a:r>
              <a:rPr lang="en-US" sz="5300">
                <a:solidFill>
                  <a:srgbClr val="FFFFFF"/>
                </a:solidFill>
                <a:latin typeface="DM Sans Bold"/>
              </a:rPr>
              <a:t>SOCIAL MINDSET AS A PART OF ORGANIZATIONAL STRUCTURE</a:t>
            </a:r>
          </a:p>
          <a:p>
            <a:pPr algn="ctr">
              <a:lnSpc>
                <a:spcPts val="5300"/>
              </a:lnSpc>
            </a:pPr>
          </a:p>
          <a:p>
            <a:pPr algn="ctr">
              <a:lnSpc>
                <a:spcPts val="5300"/>
              </a:lnSpc>
            </a:pPr>
            <a:r>
              <a:rPr lang="en-US" sz="5300">
                <a:solidFill>
                  <a:srgbClr val="FFFFFF"/>
                </a:solidFill>
                <a:latin typeface="DM Sans Bold"/>
              </a:rPr>
              <a:t>PART II</a:t>
            </a:r>
          </a:p>
          <a:p>
            <a:pPr algn="ctr">
              <a:lnSpc>
                <a:spcPts val="5300"/>
              </a:lnSpc>
            </a:pPr>
          </a:p>
          <a:p>
            <a:pPr algn="ctr">
              <a:lnSpc>
                <a:spcPts val="5301"/>
              </a:lnSpc>
            </a:pPr>
            <a:r>
              <a:rPr lang="en-US" sz="5300">
                <a:solidFill>
                  <a:srgbClr val="FFFFFF"/>
                </a:solidFill>
                <a:latin typeface="DM Sans Bold"/>
              </a:rPr>
              <a:t>LEADERSHIP AND EMPLOYEES ENGAGEMENT</a:t>
            </a:r>
          </a:p>
        </p:txBody>
      </p:sp>
      <p:sp>
        <p:nvSpPr>
          <p:cNvPr name="TextBox 6" id="6"/>
          <p:cNvSpPr txBox="true"/>
          <p:nvPr/>
        </p:nvSpPr>
        <p:spPr>
          <a:xfrm rot="0">
            <a:off x="1028700" y="8735060"/>
            <a:ext cx="5722116" cy="523240"/>
          </a:xfrm>
          <a:prstGeom prst="rect">
            <a:avLst/>
          </a:prstGeom>
        </p:spPr>
        <p:txBody>
          <a:bodyPr anchor="t" rtlCol="false" tIns="0" lIns="0" bIns="0" rIns="0">
            <a:spAutoFit/>
          </a:bodyPr>
          <a:lstStyle/>
          <a:p>
            <a:pPr algn="just">
              <a:lnSpc>
                <a:spcPts val="4070"/>
              </a:lnSpc>
            </a:pPr>
            <a:r>
              <a:rPr lang="en-US" sz="3700">
                <a:solidFill>
                  <a:srgbClr val="FFFFFF"/>
                </a:solidFill>
                <a:latin typeface="DM Sans Italics"/>
              </a:rPr>
              <a:t>Train the trainers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9622869" y="4503025"/>
            <a:ext cx="8665131" cy="5783975"/>
          </a:xfrm>
          <a:custGeom>
            <a:avLst/>
            <a:gdLst/>
            <a:ahLst/>
            <a:cxnLst/>
            <a:rect r="r" b="b" t="t" l="l"/>
            <a:pathLst>
              <a:path h="5783975" w="8665131">
                <a:moveTo>
                  <a:pt x="0" y="0"/>
                </a:moveTo>
                <a:lnTo>
                  <a:pt x="8665131" y="0"/>
                </a:lnTo>
                <a:lnTo>
                  <a:pt x="8665131" y="5783975"/>
                </a:lnTo>
                <a:lnTo>
                  <a:pt x="0" y="5783975"/>
                </a:lnTo>
                <a:lnTo>
                  <a:pt x="0" y="0"/>
                </a:lnTo>
                <a:close/>
              </a:path>
            </a:pathLst>
          </a:custGeom>
          <a:blipFill>
            <a:blip r:embed="rId3"/>
            <a:stretch>
              <a:fillRect l="0" t="0" r="0" b="0"/>
            </a:stretch>
          </a:blipFill>
        </p:spPr>
      </p:sp>
      <p:sp>
        <p:nvSpPr>
          <p:cNvPr name="TextBox 3" id="3"/>
          <p:cNvSpPr txBox="true"/>
          <p:nvPr/>
        </p:nvSpPr>
        <p:spPr>
          <a:xfrm rot="0">
            <a:off x="5763248" y="1632435"/>
            <a:ext cx="11496052" cy="699736"/>
          </a:xfrm>
          <a:prstGeom prst="rect">
            <a:avLst/>
          </a:prstGeom>
        </p:spPr>
        <p:txBody>
          <a:bodyPr anchor="t" rtlCol="false" tIns="0" lIns="0" bIns="0" rIns="0">
            <a:spAutoFit/>
          </a:bodyPr>
          <a:lstStyle/>
          <a:p>
            <a:pPr algn="ctr">
              <a:lnSpc>
                <a:spcPts val="5275"/>
              </a:lnSpc>
            </a:pPr>
            <a:r>
              <a:rPr lang="en-US" sz="5300">
                <a:solidFill>
                  <a:srgbClr val="808080"/>
                </a:solidFill>
                <a:latin typeface="DM Sans Bold"/>
              </a:rPr>
              <a:t>INTERNALIZING VALUES</a:t>
            </a:r>
          </a:p>
        </p:txBody>
      </p:sp>
      <p:sp>
        <p:nvSpPr>
          <p:cNvPr name="TextBox 4" id="4"/>
          <p:cNvSpPr txBox="true"/>
          <p:nvPr/>
        </p:nvSpPr>
        <p:spPr>
          <a:xfrm rot="0">
            <a:off x="1052969" y="2428875"/>
            <a:ext cx="8236929" cy="5429250"/>
          </a:xfrm>
          <a:prstGeom prst="rect">
            <a:avLst/>
          </a:prstGeom>
        </p:spPr>
        <p:txBody>
          <a:bodyPr anchor="t" rtlCol="false" tIns="0" lIns="0" bIns="0" rIns="0">
            <a:spAutoFit/>
          </a:bodyPr>
          <a:lstStyle/>
          <a:p>
            <a:pPr algn="l">
              <a:lnSpc>
                <a:spcPts val="4320"/>
              </a:lnSpc>
            </a:pPr>
            <a:r>
              <a:rPr lang="en-US" sz="3600">
                <a:solidFill>
                  <a:srgbClr val="737373"/>
                </a:solidFill>
                <a:latin typeface="DM Sans"/>
              </a:rPr>
              <a:t>Employees not only need to understand and acknowledge the organization's social values but also to fully integrate them into their beliefs, attitudes, and behaviours. </a:t>
            </a:r>
          </a:p>
          <a:p>
            <a:pPr algn="just">
              <a:lnSpc>
                <a:spcPts val="4320"/>
              </a:lnSpc>
            </a:pPr>
            <a:r>
              <a:rPr lang="en-US" sz="3600">
                <a:solidFill>
                  <a:srgbClr val="737373"/>
                </a:solidFill>
                <a:latin typeface="DM Sans"/>
              </a:rPr>
              <a:t>Employees should embrace these values as their own and actively apply them in their daily work activities, interactions, and decision-making processes.</a:t>
            </a:r>
          </a:p>
        </p:txBody>
      </p:sp>
      <p:sp>
        <p:nvSpPr>
          <p:cNvPr name="Freeform 5" id="5"/>
          <p:cNvSpPr/>
          <p:nvPr/>
        </p:nvSpPr>
        <p:spPr>
          <a:xfrm flipH="false" flipV="false" rot="0">
            <a:off x="1910081" y="8211570"/>
            <a:ext cx="3665882" cy="2093461"/>
          </a:xfrm>
          <a:custGeom>
            <a:avLst/>
            <a:gdLst/>
            <a:ahLst/>
            <a:cxnLst/>
            <a:rect r="r" b="b" t="t" l="l"/>
            <a:pathLst>
              <a:path h="2093461" w="3665882">
                <a:moveTo>
                  <a:pt x="0" y="0"/>
                </a:moveTo>
                <a:lnTo>
                  <a:pt x="3665882" y="0"/>
                </a:lnTo>
                <a:lnTo>
                  <a:pt x="3665882" y="2093460"/>
                </a:lnTo>
                <a:lnTo>
                  <a:pt x="0" y="2093460"/>
                </a:lnTo>
                <a:lnTo>
                  <a:pt x="0" y="0"/>
                </a:lnTo>
                <a:close/>
              </a:path>
            </a:pathLst>
          </a:custGeom>
          <a:blipFill>
            <a:blip r:embed="rId4"/>
            <a:stretch>
              <a:fillRect l="0" t="0" r="0" b="0"/>
            </a:stretch>
          </a:blipFill>
        </p:spPr>
      </p:sp>
      <p:sp>
        <p:nvSpPr>
          <p:cNvPr name="TextBox 6" id="6"/>
          <p:cNvSpPr txBox="true"/>
          <p:nvPr/>
        </p:nvSpPr>
        <p:spPr>
          <a:xfrm rot="0">
            <a:off x="1028700" y="731219"/>
            <a:ext cx="11496052" cy="699736"/>
          </a:xfrm>
          <a:prstGeom prst="rect">
            <a:avLst/>
          </a:prstGeom>
        </p:spPr>
        <p:txBody>
          <a:bodyPr anchor="t" rtlCol="false" tIns="0" lIns="0" bIns="0" rIns="0">
            <a:spAutoFit/>
          </a:bodyPr>
          <a:lstStyle/>
          <a:p>
            <a:pPr algn="l">
              <a:lnSpc>
                <a:spcPts val="5275"/>
              </a:lnSpc>
            </a:pPr>
            <a:r>
              <a:rPr lang="en-US" sz="5300">
                <a:solidFill>
                  <a:srgbClr val="808080"/>
                </a:solidFill>
                <a:latin typeface="DM Sans Bold"/>
              </a:rPr>
              <a:t>Employee is responsible for: </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6550595" y="2169567"/>
            <a:ext cx="10209776" cy="753110"/>
          </a:xfrm>
          <a:prstGeom prst="rect">
            <a:avLst/>
          </a:prstGeom>
        </p:spPr>
        <p:txBody>
          <a:bodyPr anchor="t" rtlCol="false" tIns="0" lIns="0" bIns="0" rIns="0">
            <a:spAutoFit/>
          </a:bodyPr>
          <a:lstStyle/>
          <a:p>
            <a:pPr algn="r">
              <a:lnSpc>
                <a:spcPts val="5830"/>
              </a:lnSpc>
            </a:pPr>
            <a:r>
              <a:rPr lang="en-US" sz="5300">
                <a:solidFill>
                  <a:srgbClr val="808080"/>
                </a:solidFill>
                <a:latin typeface="DM Sans Bold"/>
              </a:rPr>
              <a:t>CONTRIBUTING TO INITIATIVES</a:t>
            </a:r>
          </a:p>
        </p:txBody>
      </p:sp>
      <p:sp>
        <p:nvSpPr>
          <p:cNvPr name="TextBox 3" id="3"/>
          <p:cNvSpPr txBox="true"/>
          <p:nvPr/>
        </p:nvSpPr>
        <p:spPr>
          <a:xfrm rot="0">
            <a:off x="1028700" y="3302744"/>
            <a:ext cx="7186749" cy="3916604"/>
          </a:xfrm>
          <a:prstGeom prst="rect">
            <a:avLst/>
          </a:prstGeom>
        </p:spPr>
        <p:txBody>
          <a:bodyPr anchor="t" rtlCol="false" tIns="0" lIns="0" bIns="0" rIns="0">
            <a:spAutoFit/>
          </a:bodyPr>
          <a:lstStyle/>
          <a:p>
            <a:pPr algn="l">
              <a:lnSpc>
                <a:spcPts val="5205"/>
              </a:lnSpc>
            </a:pPr>
            <a:r>
              <a:rPr lang="en-US" sz="3600">
                <a:solidFill>
                  <a:srgbClr val="737373"/>
                </a:solidFill>
                <a:latin typeface="DM Sans"/>
              </a:rPr>
              <a:t>Employees actively contribute to social responsibility initiatives and programs, leveraging their skills, expertise, and creativity to advance the organization's social impact goals.</a:t>
            </a:r>
          </a:p>
        </p:txBody>
      </p:sp>
      <p:grpSp>
        <p:nvGrpSpPr>
          <p:cNvPr name="Group 4" id="4"/>
          <p:cNvGrpSpPr/>
          <p:nvPr/>
        </p:nvGrpSpPr>
        <p:grpSpPr>
          <a:xfrm rot="0">
            <a:off x="9546529" y="4535992"/>
            <a:ext cx="8741471" cy="5751008"/>
            <a:chOff x="0" y="0"/>
            <a:chExt cx="7162800" cy="4712401"/>
          </a:xfrm>
        </p:grpSpPr>
        <p:sp>
          <p:nvSpPr>
            <p:cNvPr name="Freeform 5" id="5"/>
            <p:cNvSpPr/>
            <p:nvPr/>
          </p:nvSpPr>
          <p:spPr>
            <a:xfrm flipH="false" flipV="false" rot="0">
              <a:off x="0" y="0"/>
              <a:ext cx="7162800" cy="4712462"/>
            </a:xfrm>
            <a:custGeom>
              <a:avLst/>
              <a:gdLst/>
              <a:ahLst/>
              <a:cxnLst/>
              <a:rect r="r" b="b" t="t" l="l"/>
              <a:pathLst>
                <a:path h="4712462" w="7162800">
                  <a:moveTo>
                    <a:pt x="0" y="0"/>
                  </a:moveTo>
                  <a:lnTo>
                    <a:pt x="7162800" y="0"/>
                  </a:lnTo>
                  <a:lnTo>
                    <a:pt x="7162800" y="4712462"/>
                  </a:lnTo>
                  <a:lnTo>
                    <a:pt x="0" y="4712462"/>
                  </a:lnTo>
                  <a:lnTo>
                    <a:pt x="0" y="0"/>
                  </a:lnTo>
                  <a:close/>
                </a:path>
              </a:pathLst>
            </a:custGeom>
            <a:blipFill>
              <a:blip r:embed="rId3">
                <a:alphaModFix amt="60000"/>
              </a:blip>
              <a:stretch>
                <a:fillRect l="0" t="-4476" r="0" b="-4474"/>
              </a:stretch>
            </a:blipFill>
          </p:spPr>
        </p:sp>
      </p:grpSp>
      <p:sp>
        <p:nvSpPr>
          <p:cNvPr name="Freeform 6" id="6"/>
          <p:cNvSpPr/>
          <p:nvPr/>
        </p:nvSpPr>
        <p:spPr>
          <a:xfrm flipH="false" flipV="false" rot="0">
            <a:off x="2115854" y="7424565"/>
            <a:ext cx="5012442" cy="2862435"/>
          </a:xfrm>
          <a:custGeom>
            <a:avLst/>
            <a:gdLst/>
            <a:ahLst/>
            <a:cxnLst/>
            <a:rect r="r" b="b" t="t" l="l"/>
            <a:pathLst>
              <a:path h="2862435" w="5012442">
                <a:moveTo>
                  <a:pt x="0" y="0"/>
                </a:moveTo>
                <a:lnTo>
                  <a:pt x="5012441" y="0"/>
                </a:lnTo>
                <a:lnTo>
                  <a:pt x="5012441" y="2862435"/>
                </a:lnTo>
                <a:lnTo>
                  <a:pt x="0" y="2862435"/>
                </a:lnTo>
                <a:lnTo>
                  <a:pt x="0" y="0"/>
                </a:lnTo>
                <a:close/>
              </a:path>
            </a:pathLst>
          </a:custGeom>
          <a:blipFill>
            <a:blip r:embed="rId4"/>
            <a:stretch>
              <a:fillRect l="0" t="0" r="0" b="0"/>
            </a:stretch>
          </a:blipFill>
        </p:spPr>
      </p:sp>
      <p:sp>
        <p:nvSpPr>
          <p:cNvPr name="TextBox 7" id="7"/>
          <p:cNvSpPr txBox="true"/>
          <p:nvPr/>
        </p:nvSpPr>
        <p:spPr>
          <a:xfrm rot="0">
            <a:off x="1028700" y="675957"/>
            <a:ext cx="10703183" cy="753110"/>
          </a:xfrm>
          <a:prstGeom prst="rect">
            <a:avLst/>
          </a:prstGeom>
        </p:spPr>
        <p:txBody>
          <a:bodyPr anchor="t" rtlCol="false" tIns="0" lIns="0" bIns="0" rIns="0">
            <a:spAutoFit/>
          </a:bodyPr>
          <a:lstStyle/>
          <a:p>
            <a:pPr algn="just">
              <a:lnSpc>
                <a:spcPts val="5830"/>
              </a:lnSpc>
            </a:pPr>
            <a:r>
              <a:rPr lang="en-US" sz="5300">
                <a:solidFill>
                  <a:srgbClr val="808080"/>
                </a:solidFill>
                <a:latin typeface="DM Sans Bold"/>
              </a:rPr>
              <a:t>Employee is responsible for:</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1798755" y="2843697"/>
            <a:ext cx="6489245" cy="7443303"/>
          </a:xfrm>
          <a:custGeom>
            <a:avLst/>
            <a:gdLst/>
            <a:ahLst/>
            <a:cxnLst/>
            <a:rect r="r" b="b" t="t" l="l"/>
            <a:pathLst>
              <a:path h="7443303" w="6489245">
                <a:moveTo>
                  <a:pt x="0" y="0"/>
                </a:moveTo>
                <a:lnTo>
                  <a:pt x="6489245" y="0"/>
                </a:lnTo>
                <a:lnTo>
                  <a:pt x="6489245" y="7443303"/>
                </a:lnTo>
                <a:lnTo>
                  <a:pt x="0" y="7443303"/>
                </a:lnTo>
                <a:lnTo>
                  <a:pt x="0" y="0"/>
                </a:lnTo>
                <a:close/>
              </a:path>
            </a:pathLst>
          </a:custGeom>
          <a:blipFill>
            <a:blip r:embed="rId3">
              <a:alphaModFix amt="65999"/>
            </a:blip>
            <a:stretch>
              <a:fillRect l="0" t="-15427" r="0" b="-15427"/>
            </a:stretch>
          </a:blipFill>
        </p:spPr>
      </p:sp>
      <p:sp>
        <p:nvSpPr>
          <p:cNvPr name="TextBox 3" id="3"/>
          <p:cNvSpPr txBox="true"/>
          <p:nvPr/>
        </p:nvSpPr>
        <p:spPr>
          <a:xfrm rot="0">
            <a:off x="5131678" y="1830752"/>
            <a:ext cx="11607437" cy="699737"/>
          </a:xfrm>
          <a:prstGeom prst="rect">
            <a:avLst/>
          </a:prstGeom>
        </p:spPr>
        <p:txBody>
          <a:bodyPr anchor="t" rtlCol="false" tIns="0" lIns="0" bIns="0" rIns="0">
            <a:spAutoFit/>
          </a:bodyPr>
          <a:lstStyle/>
          <a:p>
            <a:pPr algn="ctr">
              <a:lnSpc>
                <a:spcPts val="5275"/>
              </a:lnSpc>
            </a:pPr>
            <a:r>
              <a:rPr lang="en-US" sz="5300">
                <a:solidFill>
                  <a:srgbClr val="808080"/>
                </a:solidFill>
                <a:latin typeface="DM Sans Bold"/>
              </a:rPr>
              <a:t> TRAINING AND DEVELOPMENT</a:t>
            </a:r>
          </a:p>
        </p:txBody>
      </p:sp>
      <p:sp>
        <p:nvSpPr>
          <p:cNvPr name="TextBox 4" id="4"/>
          <p:cNvSpPr txBox="true"/>
          <p:nvPr/>
        </p:nvSpPr>
        <p:spPr>
          <a:xfrm rot="0">
            <a:off x="1028700" y="3621793"/>
            <a:ext cx="7005320" cy="4415028"/>
          </a:xfrm>
          <a:prstGeom prst="rect">
            <a:avLst/>
          </a:prstGeom>
        </p:spPr>
        <p:txBody>
          <a:bodyPr anchor="t" rtlCol="false" tIns="0" lIns="0" bIns="0" rIns="0">
            <a:spAutoFit/>
          </a:bodyPr>
          <a:lstStyle/>
          <a:p>
            <a:pPr algn="l">
              <a:lnSpc>
                <a:spcPts val="4355"/>
              </a:lnSpc>
            </a:pPr>
            <a:r>
              <a:rPr lang="en-US" sz="3599">
                <a:solidFill>
                  <a:srgbClr val="737373"/>
                </a:solidFill>
                <a:latin typeface="DM Sans"/>
              </a:rPr>
              <a:t>Participating in training and development opportunities related to social values and responsibility enhances employees' understanding, and capabilities and continuous grow in these areas. </a:t>
            </a:r>
          </a:p>
          <a:p>
            <a:pPr algn="just">
              <a:lnSpc>
                <a:spcPts val="4355"/>
              </a:lnSpc>
            </a:pPr>
          </a:p>
        </p:txBody>
      </p:sp>
      <p:sp>
        <p:nvSpPr>
          <p:cNvPr name="Freeform 5" id="5"/>
          <p:cNvSpPr/>
          <p:nvPr/>
        </p:nvSpPr>
        <p:spPr>
          <a:xfrm flipH="false" flipV="false" rot="0">
            <a:off x="3425623" y="7424565"/>
            <a:ext cx="5012442" cy="2862435"/>
          </a:xfrm>
          <a:custGeom>
            <a:avLst/>
            <a:gdLst/>
            <a:ahLst/>
            <a:cxnLst/>
            <a:rect r="r" b="b" t="t" l="l"/>
            <a:pathLst>
              <a:path h="2862435" w="5012442">
                <a:moveTo>
                  <a:pt x="0" y="0"/>
                </a:moveTo>
                <a:lnTo>
                  <a:pt x="5012442" y="0"/>
                </a:lnTo>
                <a:lnTo>
                  <a:pt x="5012442" y="2862435"/>
                </a:lnTo>
                <a:lnTo>
                  <a:pt x="0" y="2862435"/>
                </a:lnTo>
                <a:lnTo>
                  <a:pt x="0" y="0"/>
                </a:lnTo>
                <a:close/>
              </a:path>
            </a:pathLst>
          </a:custGeom>
          <a:blipFill>
            <a:blip r:embed="rId4"/>
            <a:stretch>
              <a:fillRect l="0" t="0" r="0" b="0"/>
            </a:stretch>
          </a:blipFill>
        </p:spPr>
      </p:sp>
      <p:sp>
        <p:nvSpPr>
          <p:cNvPr name="TextBox 6" id="6"/>
          <p:cNvSpPr txBox="true"/>
          <p:nvPr/>
        </p:nvSpPr>
        <p:spPr>
          <a:xfrm rot="0">
            <a:off x="1028700" y="731219"/>
            <a:ext cx="10788831" cy="699737"/>
          </a:xfrm>
          <a:prstGeom prst="rect">
            <a:avLst/>
          </a:prstGeom>
        </p:spPr>
        <p:txBody>
          <a:bodyPr anchor="t" rtlCol="false" tIns="0" lIns="0" bIns="0" rIns="0">
            <a:spAutoFit/>
          </a:bodyPr>
          <a:lstStyle/>
          <a:p>
            <a:pPr algn="l">
              <a:lnSpc>
                <a:spcPts val="5275"/>
              </a:lnSpc>
            </a:pPr>
            <a:r>
              <a:rPr lang="en-US" sz="5300">
                <a:solidFill>
                  <a:srgbClr val="808080"/>
                </a:solidFill>
                <a:latin typeface="DM Sans Bold"/>
              </a:rPr>
              <a:t>Employee is responsible for:</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2115854" y="7424565"/>
            <a:ext cx="5012442" cy="2862435"/>
          </a:xfrm>
          <a:custGeom>
            <a:avLst/>
            <a:gdLst/>
            <a:ahLst/>
            <a:cxnLst/>
            <a:rect r="r" b="b" t="t" l="l"/>
            <a:pathLst>
              <a:path h="2862435" w="5012442">
                <a:moveTo>
                  <a:pt x="0" y="0"/>
                </a:moveTo>
                <a:lnTo>
                  <a:pt x="5012441" y="0"/>
                </a:lnTo>
                <a:lnTo>
                  <a:pt x="5012441" y="2862435"/>
                </a:lnTo>
                <a:lnTo>
                  <a:pt x="0" y="2862435"/>
                </a:lnTo>
                <a:lnTo>
                  <a:pt x="0" y="0"/>
                </a:lnTo>
                <a:close/>
              </a:path>
            </a:pathLst>
          </a:custGeom>
          <a:blipFill>
            <a:blip r:embed="rId3"/>
            <a:stretch>
              <a:fillRect l="0" t="0" r="0" b="0"/>
            </a:stretch>
          </a:blipFill>
        </p:spPr>
      </p:sp>
      <p:sp>
        <p:nvSpPr>
          <p:cNvPr name="Freeform 3" id="3"/>
          <p:cNvSpPr/>
          <p:nvPr/>
        </p:nvSpPr>
        <p:spPr>
          <a:xfrm flipH="false" flipV="false" rot="0">
            <a:off x="9854018" y="4290530"/>
            <a:ext cx="8433982" cy="5622655"/>
          </a:xfrm>
          <a:custGeom>
            <a:avLst/>
            <a:gdLst/>
            <a:ahLst/>
            <a:cxnLst/>
            <a:rect r="r" b="b" t="t" l="l"/>
            <a:pathLst>
              <a:path h="5622655" w="8433982">
                <a:moveTo>
                  <a:pt x="0" y="0"/>
                </a:moveTo>
                <a:lnTo>
                  <a:pt x="8433982" y="0"/>
                </a:lnTo>
                <a:lnTo>
                  <a:pt x="8433982" y="5622655"/>
                </a:lnTo>
                <a:lnTo>
                  <a:pt x="0" y="5622655"/>
                </a:lnTo>
                <a:lnTo>
                  <a:pt x="0" y="0"/>
                </a:lnTo>
                <a:close/>
              </a:path>
            </a:pathLst>
          </a:custGeom>
          <a:blipFill>
            <a:blip r:embed="rId4">
              <a:alphaModFix amt="72000"/>
            </a:blip>
            <a:stretch>
              <a:fillRect l="0" t="0" r="0" b="0"/>
            </a:stretch>
          </a:blipFill>
        </p:spPr>
      </p:sp>
      <p:sp>
        <p:nvSpPr>
          <p:cNvPr name="TextBox 4" id="4"/>
          <p:cNvSpPr txBox="true"/>
          <p:nvPr/>
        </p:nvSpPr>
        <p:spPr>
          <a:xfrm rot="0">
            <a:off x="7396793" y="1589598"/>
            <a:ext cx="10542556" cy="773430"/>
          </a:xfrm>
          <a:prstGeom prst="rect">
            <a:avLst/>
          </a:prstGeom>
        </p:spPr>
        <p:txBody>
          <a:bodyPr anchor="t" rtlCol="false" tIns="0" lIns="0" bIns="0" rIns="0">
            <a:spAutoFit/>
          </a:bodyPr>
          <a:lstStyle/>
          <a:p>
            <a:pPr algn="r">
              <a:lnSpc>
                <a:spcPts val="5940"/>
              </a:lnSpc>
            </a:pPr>
            <a:r>
              <a:rPr lang="en-US" sz="5400">
                <a:solidFill>
                  <a:srgbClr val="808080"/>
                </a:solidFill>
                <a:latin typeface="DM Sans Bold"/>
              </a:rPr>
              <a:t>POSITIVE WORK ENVIRONMENT</a:t>
            </a:r>
          </a:p>
        </p:txBody>
      </p:sp>
      <p:sp>
        <p:nvSpPr>
          <p:cNvPr name="TextBox 5" id="5"/>
          <p:cNvSpPr txBox="true"/>
          <p:nvPr/>
        </p:nvSpPr>
        <p:spPr>
          <a:xfrm rot="0">
            <a:off x="1028700" y="3243263"/>
            <a:ext cx="8459204" cy="3800475"/>
          </a:xfrm>
          <a:prstGeom prst="rect">
            <a:avLst/>
          </a:prstGeom>
        </p:spPr>
        <p:txBody>
          <a:bodyPr anchor="t" rtlCol="false" tIns="0" lIns="0" bIns="0" rIns="0">
            <a:spAutoFit/>
          </a:bodyPr>
          <a:lstStyle/>
          <a:p>
            <a:pPr algn="l">
              <a:lnSpc>
                <a:spcPts val="4320"/>
              </a:lnSpc>
            </a:pPr>
            <a:r>
              <a:rPr lang="en-US" sz="3600">
                <a:solidFill>
                  <a:srgbClr val="737373"/>
                </a:solidFill>
                <a:latin typeface="DM Sans"/>
              </a:rPr>
              <a:t>Employees could contribute to creating a positive work environment with mutual respect, empathy, and collaboration Demonstrating supportive behaviours towards colleagues, fosters a sense of inclusivity and belonging for all.</a:t>
            </a:r>
          </a:p>
        </p:txBody>
      </p:sp>
      <p:sp>
        <p:nvSpPr>
          <p:cNvPr name="TextBox 6" id="6"/>
          <p:cNvSpPr txBox="true"/>
          <p:nvPr/>
        </p:nvSpPr>
        <p:spPr>
          <a:xfrm rot="0">
            <a:off x="1028700" y="665797"/>
            <a:ext cx="10542556" cy="773430"/>
          </a:xfrm>
          <a:prstGeom prst="rect">
            <a:avLst/>
          </a:prstGeom>
        </p:spPr>
        <p:txBody>
          <a:bodyPr anchor="t" rtlCol="false" tIns="0" lIns="0" bIns="0" rIns="0">
            <a:spAutoFit/>
          </a:bodyPr>
          <a:lstStyle/>
          <a:p>
            <a:pPr algn="just">
              <a:lnSpc>
                <a:spcPts val="5940"/>
              </a:lnSpc>
            </a:pPr>
            <a:r>
              <a:rPr lang="en-US" sz="5400">
                <a:solidFill>
                  <a:srgbClr val="808080"/>
                </a:solidFill>
                <a:latin typeface="DM Sans Bold"/>
              </a:rPr>
              <a:t>Employee is responsible for:</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9769235" y="4707484"/>
            <a:ext cx="8518765" cy="5579516"/>
          </a:xfrm>
          <a:custGeom>
            <a:avLst/>
            <a:gdLst/>
            <a:ahLst/>
            <a:cxnLst/>
            <a:rect r="r" b="b" t="t" l="l"/>
            <a:pathLst>
              <a:path h="5579516" w="8518765">
                <a:moveTo>
                  <a:pt x="0" y="0"/>
                </a:moveTo>
                <a:lnTo>
                  <a:pt x="8518765" y="0"/>
                </a:lnTo>
                <a:lnTo>
                  <a:pt x="8518765" y="5579516"/>
                </a:lnTo>
                <a:lnTo>
                  <a:pt x="0" y="5579516"/>
                </a:lnTo>
                <a:lnTo>
                  <a:pt x="0" y="0"/>
                </a:lnTo>
                <a:close/>
              </a:path>
            </a:pathLst>
          </a:custGeom>
          <a:blipFill>
            <a:blip r:embed="rId3">
              <a:alphaModFix amt="75000"/>
            </a:blip>
            <a:stretch>
              <a:fillRect l="-6498" t="0" r="0" b="0"/>
            </a:stretch>
          </a:blipFill>
        </p:spPr>
      </p:sp>
      <p:sp>
        <p:nvSpPr>
          <p:cNvPr name="TextBox 3" id="3"/>
          <p:cNvSpPr txBox="true"/>
          <p:nvPr/>
        </p:nvSpPr>
        <p:spPr>
          <a:xfrm rot="0">
            <a:off x="1028700" y="610177"/>
            <a:ext cx="9423795" cy="817996"/>
          </a:xfrm>
          <a:prstGeom prst="rect">
            <a:avLst/>
          </a:prstGeom>
        </p:spPr>
        <p:txBody>
          <a:bodyPr anchor="t" rtlCol="false" tIns="0" lIns="0" bIns="0" rIns="0">
            <a:spAutoFit/>
          </a:bodyPr>
          <a:lstStyle/>
          <a:p>
            <a:pPr algn="just">
              <a:lnSpc>
                <a:spcPts val="6594"/>
              </a:lnSpc>
            </a:pPr>
            <a:r>
              <a:rPr lang="en-US" sz="5299">
                <a:solidFill>
                  <a:srgbClr val="808080"/>
                </a:solidFill>
                <a:latin typeface="DM Sans Bold"/>
              </a:rPr>
              <a:t>Employee is responsible for:</a:t>
            </a:r>
          </a:p>
        </p:txBody>
      </p:sp>
      <p:sp>
        <p:nvSpPr>
          <p:cNvPr name="TextBox 4" id="4"/>
          <p:cNvSpPr txBox="true"/>
          <p:nvPr/>
        </p:nvSpPr>
        <p:spPr>
          <a:xfrm rot="0">
            <a:off x="1039206" y="2993627"/>
            <a:ext cx="8104794" cy="5377434"/>
          </a:xfrm>
          <a:prstGeom prst="rect">
            <a:avLst/>
          </a:prstGeom>
        </p:spPr>
        <p:txBody>
          <a:bodyPr anchor="t" rtlCol="false" tIns="0" lIns="0" bIns="0" rIns="0">
            <a:spAutoFit/>
          </a:bodyPr>
          <a:lstStyle/>
          <a:p>
            <a:pPr algn="l">
              <a:lnSpc>
                <a:spcPts val="5328"/>
              </a:lnSpc>
            </a:pPr>
            <a:r>
              <a:rPr lang="en-US" sz="3600">
                <a:solidFill>
                  <a:srgbClr val="737373"/>
                </a:solidFill>
                <a:latin typeface="DM Sans"/>
              </a:rPr>
              <a:t>Employees who embrace diversity and inclusion initiatives within the organization, foster a culture where everyone feels valued, respected, and included. Active support initiatives promote social values which are the most important to the specific company. </a:t>
            </a:r>
          </a:p>
        </p:txBody>
      </p:sp>
      <p:sp>
        <p:nvSpPr>
          <p:cNvPr name="TextBox 5" id="5"/>
          <p:cNvSpPr txBox="true"/>
          <p:nvPr/>
        </p:nvSpPr>
        <p:spPr>
          <a:xfrm rot="0">
            <a:off x="4463759" y="1842256"/>
            <a:ext cx="13243956" cy="817996"/>
          </a:xfrm>
          <a:prstGeom prst="rect">
            <a:avLst/>
          </a:prstGeom>
        </p:spPr>
        <p:txBody>
          <a:bodyPr anchor="t" rtlCol="false" tIns="0" lIns="0" bIns="0" rIns="0">
            <a:spAutoFit/>
          </a:bodyPr>
          <a:lstStyle/>
          <a:p>
            <a:pPr algn="r">
              <a:lnSpc>
                <a:spcPts val="6594"/>
              </a:lnSpc>
            </a:pPr>
            <a:r>
              <a:rPr lang="en-US" sz="5299">
                <a:solidFill>
                  <a:srgbClr val="808080"/>
                </a:solidFill>
                <a:latin typeface="DM Sans Bold"/>
              </a:rPr>
              <a:t>SUPPORTING DIVERSITY AND INCLUSION</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0876160" y="4128400"/>
            <a:ext cx="7411840" cy="5114169"/>
          </a:xfrm>
          <a:custGeom>
            <a:avLst/>
            <a:gdLst/>
            <a:ahLst/>
            <a:cxnLst/>
            <a:rect r="r" b="b" t="t" l="l"/>
            <a:pathLst>
              <a:path h="5114169" w="7411840">
                <a:moveTo>
                  <a:pt x="0" y="0"/>
                </a:moveTo>
                <a:lnTo>
                  <a:pt x="7411840" y="0"/>
                </a:lnTo>
                <a:lnTo>
                  <a:pt x="7411840" y="5114170"/>
                </a:lnTo>
                <a:lnTo>
                  <a:pt x="0" y="511417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250135" y="2346928"/>
            <a:ext cx="16009165" cy="866775"/>
          </a:xfrm>
          <a:prstGeom prst="rect">
            <a:avLst/>
          </a:prstGeom>
        </p:spPr>
        <p:txBody>
          <a:bodyPr anchor="t" rtlCol="false" tIns="0" lIns="0" bIns="0" rIns="0">
            <a:spAutoFit/>
          </a:bodyPr>
          <a:lstStyle/>
          <a:p>
            <a:pPr algn="r">
              <a:lnSpc>
                <a:spcPts val="6600"/>
              </a:lnSpc>
            </a:pPr>
            <a:r>
              <a:rPr lang="en-US" sz="6000">
                <a:solidFill>
                  <a:srgbClr val="808080"/>
                </a:solidFill>
                <a:latin typeface="DM Sans Bold"/>
              </a:rPr>
              <a:t>BEING AMBASSADORS FOR SOCIAL VALUES</a:t>
            </a:r>
          </a:p>
        </p:txBody>
      </p:sp>
      <p:sp>
        <p:nvSpPr>
          <p:cNvPr name="TextBox 4" id="4"/>
          <p:cNvSpPr txBox="true"/>
          <p:nvPr/>
        </p:nvSpPr>
        <p:spPr>
          <a:xfrm rot="0">
            <a:off x="1028700" y="4128400"/>
            <a:ext cx="8794168" cy="4343400"/>
          </a:xfrm>
          <a:prstGeom prst="rect">
            <a:avLst/>
          </a:prstGeom>
        </p:spPr>
        <p:txBody>
          <a:bodyPr anchor="t" rtlCol="false" tIns="0" lIns="0" bIns="0" rIns="0">
            <a:spAutoFit/>
          </a:bodyPr>
          <a:lstStyle/>
          <a:p>
            <a:pPr algn="l">
              <a:lnSpc>
                <a:spcPts val="4320"/>
              </a:lnSpc>
            </a:pPr>
            <a:r>
              <a:rPr lang="en-US" sz="3600">
                <a:solidFill>
                  <a:srgbClr val="737373"/>
                </a:solidFill>
                <a:latin typeface="DM Sans"/>
              </a:rPr>
              <a:t>Employees acting as ambassadors for the organization's social values, represent them positively in interactions with clients, partners, and the wider community. They embody the organization's commitment to social responsibility and promote its reputation as a socially responsible entity.</a:t>
            </a:r>
          </a:p>
        </p:txBody>
      </p:sp>
      <p:sp>
        <p:nvSpPr>
          <p:cNvPr name="TextBox 5" id="5"/>
          <p:cNvSpPr txBox="true"/>
          <p:nvPr/>
        </p:nvSpPr>
        <p:spPr>
          <a:xfrm rot="0">
            <a:off x="1028700" y="619125"/>
            <a:ext cx="10497218" cy="866775"/>
          </a:xfrm>
          <a:prstGeom prst="rect">
            <a:avLst/>
          </a:prstGeom>
        </p:spPr>
        <p:txBody>
          <a:bodyPr anchor="t" rtlCol="false" tIns="0" lIns="0" bIns="0" rIns="0">
            <a:spAutoFit/>
          </a:bodyPr>
          <a:lstStyle/>
          <a:p>
            <a:pPr algn="just">
              <a:lnSpc>
                <a:spcPts val="6600"/>
              </a:lnSpc>
            </a:pPr>
            <a:r>
              <a:rPr lang="en-US" sz="6000">
                <a:solidFill>
                  <a:srgbClr val="808080"/>
                </a:solidFill>
                <a:latin typeface="DM Sans Bold"/>
              </a:rPr>
              <a:t>Employee is responsible for:</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grpSp>
        <p:nvGrpSpPr>
          <p:cNvPr name="Group 2" id="2"/>
          <p:cNvGrpSpPr/>
          <p:nvPr/>
        </p:nvGrpSpPr>
        <p:grpSpPr>
          <a:xfrm rot="887923">
            <a:off x="13475833" y="-8787301"/>
            <a:ext cx="13977230" cy="14342307"/>
            <a:chOff x="0" y="0"/>
            <a:chExt cx="18636307" cy="19123076"/>
          </a:xfrm>
        </p:grpSpPr>
        <p:sp>
          <p:nvSpPr>
            <p:cNvPr name="Freeform 3" id="3"/>
            <p:cNvSpPr/>
            <p:nvPr/>
          </p:nvSpPr>
          <p:spPr>
            <a:xfrm flipH="false" flipV="false" rot="0">
              <a:off x="0" y="0"/>
              <a:ext cx="18636362" cy="19123025"/>
            </a:xfrm>
            <a:custGeom>
              <a:avLst/>
              <a:gdLst/>
              <a:ahLst/>
              <a:cxnLst/>
              <a:rect r="r" b="b" t="t" l="l"/>
              <a:pathLst>
                <a:path h="19123025" w="18636362">
                  <a:moveTo>
                    <a:pt x="0" y="0"/>
                  </a:moveTo>
                  <a:lnTo>
                    <a:pt x="18636362" y="0"/>
                  </a:lnTo>
                  <a:lnTo>
                    <a:pt x="18636362" y="19123025"/>
                  </a:lnTo>
                  <a:lnTo>
                    <a:pt x="0" y="19123025"/>
                  </a:lnTo>
                  <a:lnTo>
                    <a:pt x="0" y="0"/>
                  </a:lnTo>
                  <a:close/>
                </a:path>
              </a:pathLst>
            </a:custGeom>
            <a:blipFill>
              <a:blip r:embed="rId2"/>
              <a:stretch>
                <a:fillRect l="-11" t="0" r="-11" b="0"/>
              </a:stretch>
            </a:blipFill>
          </p:spPr>
        </p:sp>
      </p:grpSp>
      <p:sp>
        <p:nvSpPr>
          <p:cNvPr name="TextBox 4" id="4"/>
          <p:cNvSpPr txBox="true"/>
          <p:nvPr/>
        </p:nvSpPr>
        <p:spPr>
          <a:xfrm rot="0">
            <a:off x="1176157" y="3076439"/>
            <a:ext cx="6473497" cy="5972175"/>
          </a:xfrm>
          <a:prstGeom prst="rect">
            <a:avLst/>
          </a:prstGeom>
        </p:spPr>
        <p:txBody>
          <a:bodyPr anchor="t" rtlCol="false" tIns="0" lIns="0" bIns="0" rIns="0">
            <a:spAutoFit/>
          </a:bodyPr>
          <a:lstStyle/>
          <a:p>
            <a:pPr algn="l">
              <a:lnSpc>
                <a:spcPts val="4320"/>
              </a:lnSpc>
            </a:pPr>
            <a:r>
              <a:rPr lang="en-US" sz="3600">
                <a:solidFill>
                  <a:srgbClr val="808080"/>
                </a:solidFill>
                <a:latin typeface="DM Sans"/>
              </a:rPr>
              <a:t>Leaders and employees can collaborate creating a shared vision that incorporates social values into the organization's mission and goals. By involving employees in this process, leaders ensure that the vision resonates with the entire company and reflects their collective aspirations for making a positive impact.</a:t>
            </a:r>
          </a:p>
        </p:txBody>
      </p:sp>
      <p:sp>
        <p:nvSpPr>
          <p:cNvPr name="Freeform 5" id="5"/>
          <p:cNvSpPr/>
          <p:nvPr/>
        </p:nvSpPr>
        <p:spPr>
          <a:xfrm flipH="false" flipV="false" rot="0">
            <a:off x="9144000" y="3981806"/>
            <a:ext cx="6346481" cy="5918094"/>
          </a:xfrm>
          <a:custGeom>
            <a:avLst/>
            <a:gdLst/>
            <a:ahLst/>
            <a:cxnLst/>
            <a:rect r="r" b="b" t="t" l="l"/>
            <a:pathLst>
              <a:path h="5918094" w="6346481">
                <a:moveTo>
                  <a:pt x="0" y="0"/>
                </a:moveTo>
                <a:lnTo>
                  <a:pt x="6346481" y="0"/>
                </a:lnTo>
                <a:lnTo>
                  <a:pt x="6346481" y="5918094"/>
                </a:lnTo>
                <a:lnTo>
                  <a:pt x="0" y="59180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9396926" y="2824354"/>
            <a:ext cx="6613342" cy="523222"/>
          </a:xfrm>
          <a:prstGeom prst="rect">
            <a:avLst/>
          </a:prstGeom>
        </p:spPr>
        <p:txBody>
          <a:bodyPr anchor="t" rtlCol="false" tIns="0" lIns="0" bIns="0" rIns="0">
            <a:spAutoFit/>
          </a:bodyPr>
          <a:lstStyle/>
          <a:p>
            <a:pPr algn="ctr">
              <a:lnSpc>
                <a:spcPts val="4100"/>
              </a:lnSpc>
            </a:pPr>
            <a:r>
              <a:rPr lang="en-US" sz="3600">
                <a:solidFill>
                  <a:srgbClr val="808080"/>
                </a:solidFill>
                <a:latin typeface="DM Sans Bold"/>
              </a:rPr>
              <a:t>co-creation of shared vision</a:t>
            </a:r>
          </a:p>
        </p:txBody>
      </p:sp>
      <p:sp>
        <p:nvSpPr>
          <p:cNvPr name="TextBox 7" id="7"/>
          <p:cNvSpPr txBox="true"/>
          <p:nvPr/>
        </p:nvSpPr>
        <p:spPr>
          <a:xfrm rot="0">
            <a:off x="1176157" y="620243"/>
            <a:ext cx="15789151" cy="1486523"/>
          </a:xfrm>
          <a:prstGeom prst="rect">
            <a:avLst/>
          </a:prstGeom>
        </p:spPr>
        <p:txBody>
          <a:bodyPr anchor="t" rtlCol="false" tIns="0" lIns="0" bIns="0" rIns="0">
            <a:spAutoFit/>
          </a:bodyPr>
          <a:lstStyle/>
          <a:p>
            <a:pPr algn="ctr">
              <a:lnSpc>
                <a:spcPts val="5830"/>
              </a:lnSpc>
            </a:pPr>
            <a:r>
              <a:rPr lang="en-US" sz="5300">
                <a:solidFill>
                  <a:srgbClr val="727171"/>
                </a:solidFill>
                <a:latin typeface="DM Sans Bold"/>
              </a:rPr>
              <a:t> LEADERS AND EMPLOYEES ARE RESPONSIBLE FOR:</a:t>
            </a: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887923">
            <a:off x="13475833" y="-8787301"/>
            <a:ext cx="13977230" cy="14342307"/>
            <a:chOff x="0" y="0"/>
            <a:chExt cx="18636307" cy="19123076"/>
          </a:xfrm>
        </p:grpSpPr>
        <p:sp>
          <p:nvSpPr>
            <p:cNvPr name="Freeform 3" id="3"/>
            <p:cNvSpPr/>
            <p:nvPr/>
          </p:nvSpPr>
          <p:spPr>
            <a:xfrm flipH="false" flipV="false" rot="0">
              <a:off x="0" y="0"/>
              <a:ext cx="18636362" cy="19123025"/>
            </a:xfrm>
            <a:custGeom>
              <a:avLst/>
              <a:gdLst/>
              <a:ahLst/>
              <a:cxnLst/>
              <a:rect r="r" b="b" t="t" l="l"/>
              <a:pathLst>
                <a:path h="19123025" w="18636362">
                  <a:moveTo>
                    <a:pt x="0" y="0"/>
                  </a:moveTo>
                  <a:lnTo>
                    <a:pt x="18636362" y="0"/>
                  </a:lnTo>
                  <a:lnTo>
                    <a:pt x="18636362" y="19123025"/>
                  </a:lnTo>
                  <a:lnTo>
                    <a:pt x="0" y="19123025"/>
                  </a:lnTo>
                  <a:lnTo>
                    <a:pt x="0" y="0"/>
                  </a:lnTo>
                  <a:close/>
                </a:path>
              </a:pathLst>
            </a:custGeom>
            <a:blipFill>
              <a:blip r:embed="rId2"/>
              <a:stretch>
                <a:fillRect l="-11" t="0" r="-11" b="0"/>
              </a:stretch>
            </a:blipFill>
          </p:spPr>
        </p:sp>
      </p:grpSp>
      <p:sp>
        <p:nvSpPr>
          <p:cNvPr name="TextBox 4" id="4"/>
          <p:cNvSpPr txBox="true"/>
          <p:nvPr/>
        </p:nvSpPr>
        <p:spPr>
          <a:xfrm rot="0">
            <a:off x="1176158" y="3374491"/>
            <a:ext cx="8689863" cy="4886325"/>
          </a:xfrm>
          <a:prstGeom prst="rect">
            <a:avLst/>
          </a:prstGeom>
        </p:spPr>
        <p:txBody>
          <a:bodyPr anchor="t" rtlCol="false" tIns="0" lIns="0" bIns="0" rIns="0">
            <a:spAutoFit/>
          </a:bodyPr>
          <a:lstStyle/>
          <a:p>
            <a:pPr algn="l">
              <a:lnSpc>
                <a:spcPts val="4320"/>
              </a:lnSpc>
            </a:pPr>
            <a:r>
              <a:rPr lang="en-US" sz="3600">
                <a:solidFill>
                  <a:srgbClr val="FFFFFF">
                    <a:alpha val="98824"/>
                  </a:srgbClr>
                </a:solidFill>
                <a:latin typeface="DM Sans"/>
              </a:rPr>
              <a:t> </a:t>
            </a:r>
            <a:r>
              <a:rPr lang="en-US" sz="3600">
                <a:solidFill>
                  <a:srgbClr val="808080">
                    <a:alpha val="98824"/>
                  </a:srgbClr>
                </a:solidFill>
                <a:latin typeface="DM Sans"/>
              </a:rPr>
              <a:t>Leaders and employees can work together to establish clear expectations regarding the social values of the organization. Through open dialogue and communication, they can define what it means to embody these values in daily work activities and interactions, ensuring alignment across all levels of the organization.</a:t>
            </a:r>
          </a:p>
        </p:txBody>
      </p:sp>
      <p:grpSp>
        <p:nvGrpSpPr>
          <p:cNvPr name="Group 5" id="5"/>
          <p:cNvGrpSpPr/>
          <p:nvPr/>
        </p:nvGrpSpPr>
        <p:grpSpPr>
          <a:xfrm rot="-9967881">
            <a:off x="431403" y="8507840"/>
            <a:ext cx="3132355" cy="884890"/>
            <a:chOff x="0" y="0"/>
            <a:chExt cx="4176473" cy="1179853"/>
          </a:xfrm>
        </p:grpSpPr>
        <p:sp>
          <p:nvSpPr>
            <p:cNvPr name="Freeform 6" id="6"/>
            <p:cNvSpPr/>
            <p:nvPr/>
          </p:nvSpPr>
          <p:spPr>
            <a:xfrm flipH="true" flipV="false" rot="0">
              <a:off x="0" y="0"/>
              <a:ext cx="4176522" cy="1179830"/>
            </a:xfrm>
            <a:custGeom>
              <a:avLst/>
              <a:gdLst/>
              <a:ahLst/>
              <a:cxnLst/>
              <a:rect r="r" b="b" t="t" l="l"/>
              <a:pathLst>
                <a:path h="1179830" w="4176522">
                  <a:moveTo>
                    <a:pt x="4176522" y="0"/>
                  </a:moveTo>
                  <a:lnTo>
                    <a:pt x="0" y="0"/>
                  </a:lnTo>
                  <a:lnTo>
                    <a:pt x="0" y="1179830"/>
                  </a:lnTo>
                  <a:lnTo>
                    <a:pt x="4176522" y="1179830"/>
                  </a:lnTo>
                  <a:lnTo>
                    <a:pt x="4176522" y="0"/>
                  </a:lnTo>
                  <a:close/>
                </a:path>
              </a:pathLst>
            </a:custGeom>
            <a:blipFill>
              <a:blip r:embed="rId3"/>
              <a:stretch>
                <a:fillRect l="0" t="-568" r="1" b="-570"/>
              </a:stretch>
            </a:blipFill>
          </p:spPr>
        </p:sp>
      </p:grpSp>
      <p:sp>
        <p:nvSpPr>
          <p:cNvPr name="Freeform 7" id="7"/>
          <p:cNvSpPr/>
          <p:nvPr/>
        </p:nvSpPr>
        <p:spPr>
          <a:xfrm flipH="false" flipV="false" rot="0">
            <a:off x="11118426" y="5053544"/>
            <a:ext cx="5246572" cy="5233456"/>
          </a:xfrm>
          <a:custGeom>
            <a:avLst/>
            <a:gdLst/>
            <a:ahLst/>
            <a:cxnLst/>
            <a:rect r="r" b="b" t="t" l="l"/>
            <a:pathLst>
              <a:path h="5233456" w="5246572">
                <a:moveTo>
                  <a:pt x="0" y="0"/>
                </a:moveTo>
                <a:lnTo>
                  <a:pt x="5246572" y="0"/>
                </a:lnTo>
                <a:lnTo>
                  <a:pt x="5246572" y="5233456"/>
                </a:lnTo>
                <a:lnTo>
                  <a:pt x="0" y="5233456"/>
                </a:lnTo>
                <a:lnTo>
                  <a:pt x="0" y="0"/>
                </a:lnTo>
                <a:close/>
              </a:path>
            </a:pathLst>
          </a:custGeom>
          <a:blipFill>
            <a:blip r:embed="rId4">
              <a:alphaModFix amt="76000"/>
              <a:extLst>
                <a:ext uri="{96DAC541-7B7A-43D3-8B79-37D633B846F1}">
                  <asvg:svgBlip xmlns:asvg="http://schemas.microsoft.com/office/drawing/2016/SVG/main" r:embed="rId5"/>
                </a:ext>
              </a:extLst>
            </a:blip>
            <a:stretch>
              <a:fillRect l="0" t="0" r="0" b="0"/>
            </a:stretch>
          </a:blipFill>
        </p:spPr>
      </p:sp>
      <p:sp>
        <p:nvSpPr>
          <p:cNvPr name="TextBox 8" id="8"/>
          <p:cNvSpPr txBox="true"/>
          <p:nvPr/>
        </p:nvSpPr>
        <p:spPr>
          <a:xfrm rot="0">
            <a:off x="10255137" y="3345916"/>
            <a:ext cx="6381344" cy="1163893"/>
          </a:xfrm>
          <a:prstGeom prst="rect">
            <a:avLst/>
          </a:prstGeom>
        </p:spPr>
        <p:txBody>
          <a:bodyPr anchor="t" rtlCol="false" tIns="0" lIns="0" bIns="0" rIns="0">
            <a:spAutoFit/>
          </a:bodyPr>
          <a:lstStyle/>
          <a:p>
            <a:pPr algn="ctr">
              <a:lnSpc>
                <a:spcPts val="4680"/>
              </a:lnSpc>
            </a:pPr>
            <a:r>
              <a:rPr lang="en-US" sz="3600">
                <a:solidFill>
                  <a:srgbClr val="808080">
                    <a:alpha val="98824"/>
                  </a:srgbClr>
                </a:solidFill>
                <a:latin typeface="Open Sauce Bold"/>
              </a:rPr>
              <a:t>Establishing clear expectations</a:t>
            </a:r>
          </a:p>
        </p:txBody>
      </p:sp>
      <p:sp>
        <p:nvSpPr>
          <p:cNvPr name="TextBox 9" id="9"/>
          <p:cNvSpPr txBox="true"/>
          <p:nvPr/>
        </p:nvSpPr>
        <p:spPr>
          <a:xfrm rot="0">
            <a:off x="1176158" y="522235"/>
            <a:ext cx="15789151" cy="1660017"/>
          </a:xfrm>
          <a:prstGeom prst="rect">
            <a:avLst/>
          </a:prstGeom>
        </p:spPr>
        <p:txBody>
          <a:bodyPr anchor="t" rtlCol="false" tIns="0" lIns="0" bIns="0" rIns="0">
            <a:spAutoFit/>
          </a:bodyPr>
          <a:lstStyle/>
          <a:p>
            <a:pPr algn="ctr">
              <a:lnSpc>
                <a:spcPts val="6534"/>
              </a:lnSpc>
            </a:pPr>
            <a:r>
              <a:rPr lang="en-US" sz="5400">
                <a:solidFill>
                  <a:srgbClr val="727171"/>
                </a:solidFill>
                <a:latin typeface="DM Sans Bold"/>
              </a:rPr>
              <a:t>LEADER AND EMPLOYEES ARE RESPONSIBLE FOR:</a:t>
            </a:r>
          </a:p>
        </p:txBody>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grpSp>
        <p:nvGrpSpPr>
          <p:cNvPr name="Group 2" id="2"/>
          <p:cNvGrpSpPr/>
          <p:nvPr/>
        </p:nvGrpSpPr>
        <p:grpSpPr>
          <a:xfrm rot="887923">
            <a:off x="13475833" y="-8787301"/>
            <a:ext cx="13977230" cy="14342307"/>
            <a:chOff x="0" y="0"/>
            <a:chExt cx="18636307" cy="19123076"/>
          </a:xfrm>
        </p:grpSpPr>
        <p:sp>
          <p:nvSpPr>
            <p:cNvPr name="Freeform 3" id="3"/>
            <p:cNvSpPr/>
            <p:nvPr/>
          </p:nvSpPr>
          <p:spPr>
            <a:xfrm flipH="false" flipV="false" rot="0">
              <a:off x="0" y="0"/>
              <a:ext cx="18636362" cy="19123025"/>
            </a:xfrm>
            <a:custGeom>
              <a:avLst/>
              <a:gdLst/>
              <a:ahLst/>
              <a:cxnLst/>
              <a:rect r="r" b="b" t="t" l="l"/>
              <a:pathLst>
                <a:path h="19123025" w="18636362">
                  <a:moveTo>
                    <a:pt x="0" y="0"/>
                  </a:moveTo>
                  <a:lnTo>
                    <a:pt x="18636362" y="0"/>
                  </a:lnTo>
                  <a:lnTo>
                    <a:pt x="18636362" y="19123025"/>
                  </a:lnTo>
                  <a:lnTo>
                    <a:pt x="0" y="19123025"/>
                  </a:lnTo>
                  <a:lnTo>
                    <a:pt x="0" y="0"/>
                  </a:lnTo>
                  <a:close/>
                </a:path>
              </a:pathLst>
            </a:custGeom>
            <a:blipFill>
              <a:blip r:embed="rId2"/>
              <a:stretch>
                <a:fillRect l="-11" t="0" r="-11" b="0"/>
              </a:stretch>
            </a:blipFill>
          </p:spPr>
        </p:sp>
      </p:grpSp>
      <p:sp>
        <p:nvSpPr>
          <p:cNvPr name="Freeform 4" id="4"/>
          <p:cNvSpPr/>
          <p:nvPr/>
        </p:nvSpPr>
        <p:spPr>
          <a:xfrm flipH="false" flipV="false" rot="0">
            <a:off x="10668970" y="3783512"/>
            <a:ext cx="6772535" cy="6146075"/>
          </a:xfrm>
          <a:custGeom>
            <a:avLst/>
            <a:gdLst/>
            <a:ahLst/>
            <a:cxnLst/>
            <a:rect r="r" b="b" t="t" l="l"/>
            <a:pathLst>
              <a:path h="6146075" w="6772535">
                <a:moveTo>
                  <a:pt x="0" y="0"/>
                </a:moveTo>
                <a:lnTo>
                  <a:pt x="6772535" y="0"/>
                </a:lnTo>
                <a:lnTo>
                  <a:pt x="6772535" y="6146075"/>
                </a:lnTo>
                <a:lnTo>
                  <a:pt x="0" y="614607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5" id="5"/>
          <p:cNvSpPr txBox="true"/>
          <p:nvPr/>
        </p:nvSpPr>
        <p:spPr>
          <a:xfrm rot="0">
            <a:off x="537536" y="3411336"/>
            <a:ext cx="9189720" cy="5330166"/>
          </a:xfrm>
          <a:prstGeom prst="rect">
            <a:avLst/>
          </a:prstGeom>
        </p:spPr>
        <p:txBody>
          <a:bodyPr anchor="t" rtlCol="false" tIns="0" lIns="0" bIns="0" rIns="0">
            <a:spAutoFit/>
          </a:bodyPr>
          <a:lstStyle/>
          <a:p>
            <a:pPr algn="l">
              <a:lnSpc>
                <a:spcPts val="4320"/>
              </a:lnSpc>
            </a:pPr>
            <a:r>
              <a:rPr lang="en-US" sz="3600">
                <a:solidFill>
                  <a:srgbClr val="808080"/>
                </a:solidFill>
                <a:latin typeface="DM Sans"/>
              </a:rPr>
              <a:t>Continuous feedback, appreciation events, incentive programs and other reward mechanisms contribute to the company’s social values recognition.  Employees by nominating their peers for such recognition not only strengthens the organization's commitment to social responsibility but also enhances employee engagement, satisfaction, and overall success.</a:t>
            </a:r>
          </a:p>
          <a:p>
            <a:pPr algn="ctr">
              <a:lnSpc>
                <a:spcPts val="2730"/>
              </a:lnSpc>
            </a:pPr>
          </a:p>
        </p:txBody>
      </p:sp>
      <p:sp>
        <p:nvSpPr>
          <p:cNvPr name="TextBox 6" id="6"/>
          <p:cNvSpPr txBox="true"/>
          <p:nvPr/>
        </p:nvSpPr>
        <p:spPr>
          <a:xfrm rot="0">
            <a:off x="1176157" y="620243"/>
            <a:ext cx="15789151" cy="1526261"/>
          </a:xfrm>
          <a:prstGeom prst="rect">
            <a:avLst/>
          </a:prstGeom>
        </p:spPr>
        <p:txBody>
          <a:bodyPr anchor="t" rtlCol="false" tIns="0" lIns="0" bIns="0" rIns="0">
            <a:spAutoFit/>
          </a:bodyPr>
          <a:lstStyle/>
          <a:p>
            <a:pPr algn="ctr">
              <a:lnSpc>
                <a:spcPts val="5971"/>
              </a:lnSpc>
            </a:pPr>
            <a:r>
              <a:rPr lang="en-US" sz="5428">
                <a:solidFill>
                  <a:srgbClr val="727171"/>
                </a:solidFill>
                <a:latin typeface="DM Sans Bold"/>
              </a:rPr>
              <a:t> LEADERS AND EMPLOYEES ARE RESPONSIBLE FOR:</a:t>
            </a:r>
          </a:p>
        </p:txBody>
      </p:sp>
      <p:sp>
        <p:nvSpPr>
          <p:cNvPr name="TextBox 7" id="7"/>
          <p:cNvSpPr txBox="true"/>
          <p:nvPr/>
        </p:nvSpPr>
        <p:spPr>
          <a:xfrm rot="0">
            <a:off x="10668970" y="2575851"/>
            <a:ext cx="5206650" cy="835485"/>
          </a:xfrm>
          <a:prstGeom prst="rect">
            <a:avLst/>
          </a:prstGeom>
        </p:spPr>
        <p:txBody>
          <a:bodyPr anchor="t" rtlCol="false" tIns="0" lIns="0" bIns="0" rIns="0">
            <a:spAutoFit/>
          </a:bodyPr>
          <a:lstStyle/>
          <a:p>
            <a:pPr algn="ctr">
              <a:lnSpc>
                <a:spcPts val="3216"/>
              </a:lnSpc>
            </a:pPr>
            <a:r>
              <a:rPr lang="en-US" sz="3599">
                <a:solidFill>
                  <a:srgbClr val="727171">
                    <a:alpha val="98824"/>
                  </a:srgbClr>
                </a:solidFill>
                <a:latin typeface="DM Sans Bold"/>
              </a:rPr>
              <a:t>Recognition and rewarding</a:t>
            </a: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1028700" y="1061031"/>
            <a:ext cx="16230600" cy="8374261"/>
          </a:xfrm>
          <a:custGeom>
            <a:avLst/>
            <a:gdLst/>
            <a:ahLst/>
            <a:cxnLst/>
            <a:rect r="r" b="b" t="t" l="l"/>
            <a:pathLst>
              <a:path h="8374261" w="16230600">
                <a:moveTo>
                  <a:pt x="0" y="0"/>
                </a:moveTo>
                <a:lnTo>
                  <a:pt x="16230600" y="0"/>
                </a:lnTo>
                <a:lnTo>
                  <a:pt x="16230600" y="8374261"/>
                </a:lnTo>
                <a:lnTo>
                  <a:pt x="0" y="837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4907439" y="640598"/>
            <a:ext cx="8912367" cy="831342"/>
          </a:xfrm>
          <a:prstGeom prst="rect">
            <a:avLst/>
          </a:prstGeom>
        </p:spPr>
        <p:txBody>
          <a:bodyPr anchor="t" rtlCol="false" tIns="0" lIns="0" bIns="0" rIns="0">
            <a:spAutoFit/>
          </a:bodyPr>
          <a:lstStyle/>
          <a:p>
            <a:pPr algn="ctr">
              <a:lnSpc>
                <a:spcPts val="6534"/>
              </a:lnSpc>
            </a:pPr>
            <a:r>
              <a:rPr lang="en-US" sz="5400">
                <a:solidFill>
                  <a:srgbClr val="727171"/>
                </a:solidFill>
                <a:latin typeface="DM Sans Bold"/>
              </a:rPr>
              <a:t>SUMMARY</a:t>
            </a:r>
          </a:p>
        </p:txBody>
      </p:sp>
      <p:grpSp>
        <p:nvGrpSpPr>
          <p:cNvPr name="Group 4" id="4"/>
          <p:cNvGrpSpPr/>
          <p:nvPr/>
        </p:nvGrpSpPr>
        <p:grpSpPr>
          <a:xfrm rot="0">
            <a:off x="1028700" y="2125863"/>
            <a:ext cx="16230600" cy="6035275"/>
            <a:chOff x="0" y="0"/>
            <a:chExt cx="21640800" cy="8047033"/>
          </a:xfrm>
        </p:grpSpPr>
        <p:sp>
          <p:nvSpPr>
            <p:cNvPr name="Freeform 5" id="5"/>
            <p:cNvSpPr/>
            <p:nvPr/>
          </p:nvSpPr>
          <p:spPr>
            <a:xfrm flipH="false" flipV="false" rot="0">
              <a:off x="-1524" y="-1524"/>
              <a:ext cx="21643823" cy="8050125"/>
            </a:xfrm>
            <a:custGeom>
              <a:avLst/>
              <a:gdLst/>
              <a:ahLst/>
              <a:cxnLst/>
              <a:rect r="r" b="b" t="t" l="l"/>
              <a:pathLst>
                <a:path h="8050125" w="21643823">
                  <a:moveTo>
                    <a:pt x="1524" y="0"/>
                  </a:moveTo>
                  <a:lnTo>
                    <a:pt x="21642296" y="0"/>
                  </a:lnTo>
                  <a:cubicBezTo>
                    <a:pt x="21643191" y="0"/>
                    <a:pt x="21643823" y="762"/>
                    <a:pt x="21643823" y="1524"/>
                  </a:cubicBezTo>
                  <a:lnTo>
                    <a:pt x="21643823" y="8048601"/>
                  </a:lnTo>
                  <a:cubicBezTo>
                    <a:pt x="21643823" y="8049490"/>
                    <a:pt x="21643063" y="8050125"/>
                    <a:pt x="21642296" y="8050125"/>
                  </a:cubicBezTo>
                  <a:lnTo>
                    <a:pt x="1524" y="8050125"/>
                  </a:lnTo>
                  <a:cubicBezTo>
                    <a:pt x="635" y="8050125"/>
                    <a:pt x="0" y="8049363"/>
                    <a:pt x="0" y="8048601"/>
                  </a:cubicBezTo>
                  <a:lnTo>
                    <a:pt x="0" y="1524"/>
                  </a:lnTo>
                  <a:cubicBezTo>
                    <a:pt x="0" y="635"/>
                    <a:pt x="762" y="0"/>
                    <a:pt x="1524" y="0"/>
                  </a:cubicBezTo>
                  <a:moveTo>
                    <a:pt x="1524" y="3259"/>
                  </a:moveTo>
                  <a:lnTo>
                    <a:pt x="1524" y="1524"/>
                  </a:lnTo>
                  <a:lnTo>
                    <a:pt x="3331" y="1524"/>
                  </a:lnTo>
                  <a:lnTo>
                    <a:pt x="3331" y="8048601"/>
                  </a:lnTo>
                  <a:lnTo>
                    <a:pt x="1524" y="8048601"/>
                  </a:lnTo>
                  <a:lnTo>
                    <a:pt x="1524" y="8046872"/>
                  </a:lnTo>
                  <a:lnTo>
                    <a:pt x="21642296" y="8046872"/>
                  </a:lnTo>
                  <a:lnTo>
                    <a:pt x="21642296" y="8048601"/>
                  </a:lnTo>
                  <a:lnTo>
                    <a:pt x="21640488" y="8048601"/>
                  </a:lnTo>
                  <a:lnTo>
                    <a:pt x="21640488" y="1524"/>
                  </a:lnTo>
                  <a:lnTo>
                    <a:pt x="21642296" y="1524"/>
                  </a:lnTo>
                  <a:lnTo>
                    <a:pt x="21642296" y="3259"/>
                  </a:lnTo>
                  <a:lnTo>
                    <a:pt x="1524" y="3259"/>
                  </a:lnTo>
                  <a:close/>
                </a:path>
              </a:pathLst>
            </a:custGeom>
            <a:solidFill>
              <a:srgbClr val="D9D9D9"/>
            </a:solidFill>
          </p:spPr>
        </p:sp>
        <p:sp>
          <p:nvSpPr>
            <p:cNvPr name="TextBox 6" id="6"/>
            <p:cNvSpPr txBox="true"/>
            <p:nvPr/>
          </p:nvSpPr>
          <p:spPr>
            <a:xfrm>
              <a:off x="0" y="-38100"/>
              <a:ext cx="21640800" cy="8085133"/>
            </a:xfrm>
            <a:prstGeom prst="rect">
              <a:avLst/>
            </a:prstGeom>
          </p:spPr>
          <p:txBody>
            <a:bodyPr anchor="ctr" rtlCol="false" tIns="50800" lIns="50800" bIns="50800" rIns="50800"/>
            <a:lstStyle/>
            <a:p>
              <a:pPr algn="just">
                <a:lnSpc>
                  <a:spcPts val="4548"/>
                </a:lnSpc>
              </a:pPr>
              <a:r>
                <a:rPr lang="en-US" sz="3499">
                  <a:solidFill>
                    <a:srgbClr val="808080"/>
                  </a:solidFill>
                  <a:latin typeface="DM Sans"/>
                </a:rPr>
                <a:t>By fostering collaboration between leaders and employees, organizations can create a culture where social values are deeply ingrained, shared, and lived by all members of the organization.</a:t>
              </a:r>
            </a:p>
            <a:p>
              <a:pPr algn="just">
                <a:lnSpc>
                  <a:spcPts val="4548"/>
                </a:lnSpc>
              </a:pPr>
              <a:r>
                <a:rPr lang="en-US" sz="3499">
                  <a:solidFill>
                    <a:srgbClr val="808080"/>
                  </a:solidFill>
                  <a:latin typeface="DM Sans"/>
                </a:rPr>
                <a:t>This collaborative approach not only strengthens the organization's culture, but also enhances employee engagement, satisfaction, and overall success. </a:t>
              </a:r>
            </a:p>
          </p:txBody>
        </p:sp>
      </p:grpSp>
      <p:sp>
        <p:nvSpPr>
          <p:cNvPr name="Freeform 7" id="7"/>
          <p:cNvSpPr/>
          <p:nvPr/>
        </p:nvSpPr>
        <p:spPr>
          <a:xfrm flipH="false" flipV="false" rot="0">
            <a:off x="3425623" y="7424565"/>
            <a:ext cx="5012442" cy="2862435"/>
          </a:xfrm>
          <a:custGeom>
            <a:avLst/>
            <a:gdLst/>
            <a:ahLst/>
            <a:cxnLst/>
            <a:rect r="r" b="b" t="t" l="l"/>
            <a:pathLst>
              <a:path h="2862435" w="5012442">
                <a:moveTo>
                  <a:pt x="0" y="0"/>
                </a:moveTo>
                <a:lnTo>
                  <a:pt x="5012442" y="0"/>
                </a:lnTo>
                <a:lnTo>
                  <a:pt x="5012442" y="2862435"/>
                </a:lnTo>
                <a:lnTo>
                  <a:pt x="0" y="2862435"/>
                </a:lnTo>
                <a:lnTo>
                  <a:pt x="0" y="0"/>
                </a:lnTo>
                <a:close/>
              </a:path>
            </a:pathLst>
          </a:custGeom>
          <a:blipFill>
            <a:blip r:embed="rId4"/>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207998" y="5990310"/>
            <a:ext cx="7523981" cy="4296690"/>
          </a:xfrm>
          <a:custGeom>
            <a:avLst/>
            <a:gdLst/>
            <a:ahLst/>
            <a:cxnLst/>
            <a:rect r="r" b="b" t="t" l="l"/>
            <a:pathLst>
              <a:path h="4296690" w="7523981">
                <a:moveTo>
                  <a:pt x="0" y="0"/>
                </a:moveTo>
                <a:lnTo>
                  <a:pt x="7523981" y="0"/>
                </a:lnTo>
                <a:lnTo>
                  <a:pt x="7523981" y="4296690"/>
                </a:lnTo>
                <a:lnTo>
                  <a:pt x="0" y="4296690"/>
                </a:lnTo>
                <a:lnTo>
                  <a:pt x="0" y="0"/>
                </a:lnTo>
                <a:close/>
              </a:path>
            </a:pathLst>
          </a:custGeom>
          <a:blipFill>
            <a:blip r:embed="rId2"/>
            <a:stretch>
              <a:fillRect l="0" t="0" r="0" b="0"/>
            </a:stretch>
          </a:blipFill>
        </p:spPr>
      </p:sp>
      <p:sp>
        <p:nvSpPr>
          <p:cNvPr name="TextBox 3" id="3"/>
          <p:cNvSpPr txBox="true"/>
          <p:nvPr/>
        </p:nvSpPr>
        <p:spPr>
          <a:xfrm rot="0">
            <a:off x="11658600" y="5336660"/>
            <a:ext cx="5500090" cy="2038350"/>
          </a:xfrm>
          <a:prstGeom prst="rect">
            <a:avLst/>
          </a:prstGeom>
        </p:spPr>
        <p:txBody>
          <a:bodyPr anchor="t" rtlCol="false" tIns="0" lIns="0" bIns="0" rIns="0">
            <a:spAutoFit/>
          </a:bodyPr>
          <a:lstStyle/>
          <a:p>
            <a:pPr algn="r">
              <a:lnSpc>
                <a:spcPts val="8250"/>
              </a:lnSpc>
            </a:pPr>
            <a:r>
              <a:rPr lang="en-US" sz="7500">
                <a:solidFill>
                  <a:srgbClr val="8CA9AD"/>
                </a:solidFill>
                <a:latin typeface="DM Sans Bold"/>
              </a:rPr>
              <a:t>TABLE OF</a:t>
            </a:r>
          </a:p>
          <a:p>
            <a:pPr algn="r">
              <a:lnSpc>
                <a:spcPts val="8250"/>
              </a:lnSpc>
            </a:pPr>
            <a:r>
              <a:rPr lang="en-US" sz="7500">
                <a:solidFill>
                  <a:srgbClr val="8CA9AD"/>
                </a:solidFill>
                <a:latin typeface="DM Sans Bold"/>
              </a:rPr>
              <a:t>CONTENT</a:t>
            </a:r>
          </a:p>
        </p:txBody>
      </p:sp>
      <p:sp>
        <p:nvSpPr>
          <p:cNvPr name="TextBox 4" id="4"/>
          <p:cNvSpPr txBox="true"/>
          <p:nvPr/>
        </p:nvSpPr>
        <p:spPr>
          <a:xfrm rot="0">
            <a:off x="2417556" y="2129156"/>
            <a:ext cx="1938412" cy="819158"/>
          </a:xfrm>
          <a:prstGeom prst="rect">
            <a:avLst/>
          </a:prstGeom>
        </p:spPr>
        <p:txBody>
          <a:bodyPr anchor="t" rtlCol="false" tIns="0" lIns="0" bIns="0" rIns="0">
            <a:spAutoFit/>
          </a:bodyPr>
          <a:lstStyle/>
          <a:p>
            <a:pPr algn="l">
              <a:lnSpc>
                <a:spcPts val="6600"/>
              </a:lnSpc>
            </a:pPr>
            <a:r>
              <a:rPr lang="en-US" sz="6000">
                <a:solidFill>
                  <a:srgbClr val="A6A6A6"/>
                </a:solidFill>
                <a:latin typeface="DM Sans Bold"/>
              </a:rPr>
              <a:t>01.</a:t>
            </a:r>
          </a:p>
        </p:txBody>
      </p:sp>
      <p:sp>
        <p:nvSpPr>
          <p:cNvPr name="TextBox 5" id="5"/>
          <p:cNvSpPr txBox="true"/>
          <p:nvPr/>
        </p:nvSpPr>
        <p:spPr>
          <a:xfrm rot="0">
            <a:off x="2408000" y="3522770"/>
            <a:ext cx="1938412" cy="819158"/>
          </a:xfrm>
          <a:prstGeom prst="rect">
            <a:avLst/>
          </a:prstGeom>
        </p:spPr>
        <p:txBody>
          <a:bodyPr anchor="t" rtlCol="false" tIns="0" lIns="0" bIns="0" rIns="0">
            <a:spAutoFit/>
          </a:bodyPr>
          <a:lstStyle/>
          <a:p>
            <a:pPr algn="l">
              <a:lnSpc>
                <a:spcPts val="6600"/>
              </a:lnSpc>
            </a:pPr>
            <a:r>
              <a:rPr lang="en-US" sz="6000">
                <a:solidFill>
                  <a:srgbClr val="A6A6A6"/>
                </a:solidFill>
                <a:latin typeface="DM Sans Bold"/>
              </a:rPr>
              <a:t>02.</a:t>
            </a:r>
          </a:p>
        </p:txBody>
      </p:sp>
      <p:sp>
        <p:nvSpPr>
          <p:cNvPr name="TextBox 6" id="6"/>
          <p:cNvSpPr txBox="true"/>
          <p:nvPr/>
        </p:nvSpPr>
        <p:spPr>
          <a:xfrm rot="0">
            <a:off x="4355968" y="2278385"/>
            <a:ext cx="7157329" cy="501650"/>
          </a:xfrm>
          <a:prstGeom prst="rect">
            <a:avLst/>
          </a:prstGeom>
        </p:spPr>
        <p:txBody>
          <a:bodyPr anchor="t" rtlCol="false" tIns="0" lIns="0" bIns="0" rIns="0">
            <a:spAutoFit/>
          </a:bodyPr>
          <a:lstStyle/>
          <a:p>
            <a:pPr algn="l">
              <a:lnSpc>
                <a:spcPts val="3850"/>
              </a:lnSpc>
            </a:pPr>
            <a:r>
              <a:rPr lang="en-US" sz="3500">
                <a:solidFill>
                  <a:srgbClr val="A6A6A6"/>
                </a:solidFill>
                <a:latin typeface="DM Sans Bold"/>
              </a:rPr>
              <a:t>Leader’s role</a:t>
            </a:r>
          </a:p>
        </p:txBody>
      </p:sp>
      <p:sp>
        <p:nvSpPr>
          <p:cNvPr name="TextBox 7" id="7"/>
          <p:cNvSpPr txBox="true"/>
          <p:nvPr/>
        </p:nvSpPr>
        <p:spPr>
          <a:xfrm rot="0">
            <a:off x="4346412" y="3685440"/>
            <a:ext cx="6307115" cy="474768"/>
          </a:xfrm>
          <a:prstGeom prst="rect">
            <a:avLst/>
          </a:prstGeom>
        </p:spPr>
        <p:txBody>
          <a:bodyPr anchor="t" rtlCol="false" tIns="0" lIns="0" bIns="0" rIns="0">
            <a:spAutoFit/>
          </a:bodyPr>
          <a:lstStyle/>
          <a:p>
            <a:pPr algn="l">
              <a:lnSpc>
                <a:spcPts val="3850"/>
              </a:lnSpc>
            </a:pPr>
            <a:r>
              <a:rPr lang="en-US" sz="3500">
                <a:solidFill>
                  <a:srgbClr val="A6A6A6"/>
                </a:solidFill>
                <a:latin typeface="DM Sans Bold"/>
              </a:rPr>
              <a:t>Employees roles  </a:t>
            </a:r>
          </a:p>
        </p:txBody>
      </p:sp>
      <p:sp>
        <p:nvSpPr>
          <p:cNvPr name="TextBox 8" id="8"/>
          <p:cNvSpPr txBox="true"/>
          <p:nvPr/>
        </p:nvSpPr>
        <p:spPr>
          <a:xfrm rot="0">
            <a:off x="2417556" y="4913428"/>
            <a:ext cx="1938412" cy="819158"/>
          </a:xfrm>
          <a:prstGeom prst="rect">
            <a:avLst/>
          </a:prstGeom>
        </p:spPr>
        <p:txBody>
          <a:bodyPr anchor="t" rtlCol="false" tIns="0" lIns="0" bIns="0" rIns="0">
            <a:spAutoFit/>
          </a:bodyPr>
          <a:lstStyle/>
          <a:p>
            <a:pPr algn="l">
              <a:lnSpc>
                <a:spcPts val="6600"/>
              </a:lnSpc>
            </a:pPr>
            <a:r>
              <a:rPr lang="en-US" sz="6000">
                <a:solidFill>
                  <a:srgbClr val="A6A6A6"/>
                </a:solidFill>
                <a:latin typeface="DM Sans Bold"/>
              </a:rPr>
              <a:t>03.</a:t>
            </a:r>
          </a:p>
        </p:txBody>
      </p:sp>
      <p:sp>
        <p:nvSpPr>
          <p:cNvPr name="TextBox 9" id="9"/>
          <p:cNvSpPr txBox="true"/>
          <p:nvPr/>
        </p:nvSpPr>
        <p:spPr>
          <a:xfrm rot="0">
            <a:off x="4346412" y="5076098"/>
            <a:ext cx="6307115" cy="474768"/>
          </a:xfrm>
          <a:prstGeom prst="rect">
            <a:avLst/>
          </a:prstGeom>
        </p:spPr>
        <p:txBody>
          <a:bodyPr anchor="t" rtlCol="false" tIns="0" lIns="0" bIns="0" rIns="0">
            <a:spAutoFit/>
          </a:bodyPr>
          <a:lstStyle/>
          <a:p>
            <a:pPr algn="l">
              <a:lnSpc>
                <a:spcPts val="3850"/>
              </a:lnSpc>
            </a:pPr>
            <a:r>
              <a:rPr lang="en-US" sz="3500">
                <a:solidFill>
                  <a:srgbClr val="A6A6A6"/>
                </a:solidFill>
                <a:latin typeface="DM Sans Bold"/>
              </a:rPr>
              <a:t>Working together </a:t>
            </a:r>
          </a:p>
        </p:txBody>
      </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931216" y="1608623"/>
            <a:ext cx="16230600" cy="8374261"/>
          </a:xfrm>
          <a:custGeom>
            <a:avLst/>
            <a:gdLst/>
            <a:ahLst/>
            <a:cxnLst/>
            <a:rect r="r" b="b" t="t" l="l"/>
            <a:pathLst>
              <a:path h="8374261" w="16230600">
                <a:moveTo>
                  <a:pt x="0" y="0"/>
                </a:moveTo>
                <a:lnTo>
                  <a:pt x="16230600" y="0"/>
                </a:lnTo>
                <a:lnTo>
                  <a:pt x="16230600" y="8374261"/>
                </a:lnTo>
                <a:lnTo>
                  <a:pt x="0" y="837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981200" y="-94024"/>
            <a:ext cx="4102978" cy="2245448"/>
            <a:chOff x="0" y="0"/>
            <a:chExt cx="5470637" cy="2993931"/>
          </a:xfrm>
        </p:grpSpPr>
        <p:sp>
          <p:nvSpPr>
            <p:cNvPr name="Freeform 4" id="4"/>
            <p:cNvSpPr/>
            <p:nvPr/>
          </p:nvSpPr>
          <p:spPr>
            <a:xfrm flipH="false" flipV="false" rot="0">
              <a:off x="0" y="0"/>
              <a:ext cx="5470652" cy="2993898"/>
            </a:xfrm>
            <a:custGeom>
              <a:avLst/>
              <a:gdLst/>
              <a:ahLst/>
              <a:cxnLst/>
              <a:rect r="r" b="b" t="t" l="l"/>
              <a:pathLst>
                <a:path h="2993898" w="5470652">
                  <a:moveTo>
                    <a:pt x="0" y="0"/>
                  </a:moveTo>
                  <a:lnTo>
                    <a:pt x="5470652" y="0"/>
                  </a:lnTo>
                  <a:lnTo>
                    <a:pt x="5470652" y="2993898"/>
                  </a:lnTo>
                  <a:lnTo>
                    <a:pt x="0" y="2993898"/>
                  </a:lnTo>
                  <a:lnTo>
                    <a:pt x="0" y="0"/>
                  </a:lnTo>
                  <a:close/>
                </a:path>
              </a:pathLst>
            </a:custGeom>
            <a:blipFill>
              <a:blip r:embed="rId4"/>
              <a:stretch>
                <a:fillRect l="0" t="-238" r="0" b="-239"/>
              </a:stretch>
            </a:blipFill>
          </p:spPr>
        </p:sp>
      </p:grpSp>
      <p:sp>
        <p:nvSpPr>
          <p:cNvPr name="TextBox 5" id="5"/>
          <p:cNvSpPr txBox="true"/>
          <p:nvPr/>
        </p:nvSpPr>
        <p:spPr>
          <a:xfrm rot="0">
            <a:off x="4032689" y="3480706"/>
            <a:ext cx="10620170" cy="1422401"/>
          </a:xfrm>
          <a:prstGeom prst="rect">
            <a:avLst/>
          </a:prstGeom>
        </p:spPr>
        <p:txBody>
          <a:bodyPr anchor="t" rtlCol="false" tIns="0" lIns="0" bIns="0" rIns="0">
            <a:spAutoFit/>
          </a:bodyPr>
          <a:lstStyle/>
          <a:p>
            <a:pPr algn="r">
              <a:lnSpc>
                <a:spcPts val="12500"/>
              </a:lnSpc>
            </a:pPr>
            <a:r>
              <a:rPr lang="en-US" sz="12500">
                <a:solidFill>
                  <a:srgbClr val="FFFFFF"/>
                </a:solidFill>
                <a:latin typeface="DM Sans Bold"/>
              </a:rPr>
              <a:t>THANK YOU</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5824841" y="2789111"/>
            <a:ext cx="6638317" cy="7225379"/>
          </a:xfrm>
          <a:custGeom>
            <a:avLst/>
            <a:gdLst/>
            <a:ahLst/>
            <a:cxnLst/>
            <a:rect r="r" b="b" t="t" l="l"/>
            <a:pathLst>
              <a:path h="7225379" w="6638317">
                <a:moveTo>
                  <a:pt x="0" y="0"/>
                </a:moveTo>
                <a:lnTo>
                  <a:pt x="6638318" y="0"/>
                </a:lnTo>
                <a:lnTo>
                  <a:pt x="6638318" y="7225379"/>
                </a:lnTo>
                <a:lnTo>
                  <a:pt x="0" y="722537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6940470" y="675958"/>
            <a:ext cx="4407060" cy="753110"/>
          </a:xfrm>
          <a:prstGeom prst="rect">
            <a:avLst/>
          </a:prstGeom>
        </p:spPr>
        <p:txBody>
          <a:bodyPr anchor="t" rtlCol="false" tIns="0" lIns="0" bIns="0" rIns="0">
            <a:spAutoFit/>
          </a:bodyPr>
          <a:lstStyle/>
          <a:p>
            <a:pPr algn="r">
              <a:lnSpc>
                <a:spcPts val="5829"/>
              </a:lnSpc>
            </a:pPr>
            <a:r>
              <a:rPr lang="en-US" sz="5299">
                <a:solidFill>
                  <a:srgbClr val="727171"/>
                </a:solidFill>
                <a:latin typeface="DM Sans Bold"/>
              </a:rPr>
              <a:t>Leader’s role</a:t>
            </a:r>
          </a:p>
        </p:txBody>
      </p:sp>
      <p:sp>
        <p:nvSpPr>
          <p:cNvPr name="TextBox 4" id="4"/>
          <p:cNvSpPr txBox="true"/>
          <p:nvPr/>
        </p:nvSpPr>
        <p:spPr>
          <a:xfrm rot="0">
            <a:off x="2311276" y="1798511"/>
            <a:ext cx="13665449" cy="990600"/>
          </a:xfrm>
          <a:prstGeom prst="rect">
            <a:avLst/>
          </a:prstGeom>
        </p:spPr>
        <p:txBody>
          <a:bodyPr anchor="t" rtlCol="false" tIns="0" lIns="0" bIns="0" rIns="0">
            <a:spAutoFit/>
          </a:bodyPr>
          <a:lstStyle/>
          <a:p>
            <a:pPr algn="ctr">
              <a:lnSpc>
                <a:spcPts val="4559"/>
              </a:lnSpc>
            </a:pPr>
            <a:r>
              <a:rPr lang="en-US" sz="3799">
                <a:solidFill>
                  <a:srgbClr val="727171"/>
                </a:solidFill>
                <a:latin typeface="DM Sans"/>
              </a:rPr>
              <a:t>Leaders can influence organizational culture in many ways :</a:t>
            </a:r>
          </a:p>
          <a:p>
            <a:pPr algn="just">
              <a:lnSpc>
                <a:spcPts val="3359"/>
              </a:lnSpc>
            </a:pPr>
          </a:p>
        </p:txBody>
      </p:sp>
      <p:sp>
        <p:nvSpPr>
          <p:cNvPr name="TextBox 5" id="5"/>
          <p:cNvSpPr txBox="true"/>
          <p:nvPr/>
        </p:nvSpPr>
        <p:spPr>
          <a:xfrm rot="0">
            <a:off x="1493276" y="5432428"/>
            <a:ext cx="2980324" cy="664845"/>
          </a:xfrm>
          <a:prstGeom prst="rect">
            <a:avLst/>
          </a:prstGeom>
        </p:spPr>
        <p:txBody>
          <a:bodyPr anchor="t" rtlCol="false" tIns="0" lIns="0" bIns="0" rIns="0">
            <a:spAutoFit/>
          </a:bodyPr>
          <a:lstStyle/>
          <a:p>
            <a:pPr algn="l">
              <a:lnSpc>
                <a:spcPts val="5790"/>
              </a:lnSpc>
            </a:pPr>
            <a:r>
              <a:rPr lang="en-US" sz="3000">
                <a:solidFill>
                  <a:srgbClr val="211F1C"/>
                </a:solidFill>
                <a:latin typeface="DM Sans"/>
              </a:rPr>
              <a:t>Communicate</a:t>
            </a:r>
          </a:p>
        </p:txBody>
      </p:sp>
      <p:sp>
        <p:nvSpPr>
          <p:cNvPr name="TextBox 6" id="6"/>
          <p:cNvSpPr txBox="true"/>
          <p:nvPr/>
        </p:nvSpPr>
        <p:spPr>
          <a:xfrm rot="0">
            <a:off x="1837986" y="3186433"/>
            <a:ext cx="2854698" cy="664845"/>
          </a:xfrm>
          <a:prstGeom prst="rect">
            <a:avLst/>
          </a:prstGeom>
        </p:spPr>
        <p:txBody>
          <a:bodyPr anchor="t" rtlCol="false" tIns="0" lIns="0" bIns="0" rIns="0">
            <a:spAutoFit/>
          </a:bodyPr>
          <a:lstStyle/>
          <a:p>
            <a:pPr algn="l">
              <a:lnSpc>
                <a:spcPts val="5790"/>
              </a:lnSpc>
            </a:pPr>
            <a:r>
              <a:rPr lang="en-US" sz="3000">
                <a:solidFill>
                  <a:srgbClr val="211F1C"/>
                </a:solidFill>
                <a:latin typeface="DM Sans"/>
              </a:rPr>
              <a:t>Be an example</a:t>
            </a:r>
          </a:p>
        </p:txBody>
      </p:sp>
      <p:sp>
        <p:nvSpPr>
          <p:cNvPr name="TextBox 7" id="7"/>
          <p:cNvSpPr txBox="true"/>
          <p:nvPr/>
        </p:nvSpPr>
        <p:spPr>
          <a:xfrm rot="0">
            <a:off x="12751421" y="3945438"/>
            <a:ext cx="4219041" cy="664845"/>
          </a:xfrm>
          <a:prstGeom prst="rect">
            <a:avLst/>
          </a:prstGeom>
        </p:spPr>
        <p:txBody>
          <a:bodyPr anchor="t" rtlCol="false" tIns="0" lIns="0" bIns="0" rIns="0">
            <a:spAutoFit/>
          </a:bodyPr>
          <a:lstStyle/>
          <a:p>
            <a:pPr algn="l">
              <a:lnSpc>
                <a:spcPts val="5790"/>
              </a:lnSpc>
            </a:pPr>
            <a:r>
              <a:rPr lang="en-US" sz="3000">
                <a:solidFill>
                  <a:srgbClr val="211F1C"/>
                </a:solidFill>
                <a:latin typeface="DM Sans"/>
              </a:rPr>
              <a:t>Encourage innovations</a:t>
            </a:r>
          </a:p>
        </p:txBody>
      </p:sp>
      <p:sp>
        <p:nvSpPr>
          <p:cNvPr name="TextBox 8" id="8"/>
          <p:cNvSpPr txBox="true"/>
          <p:nvPr/>
        </p:nvSpPr>
        <p:spPr>
          <a:xfrm rot="0">
            <a:off x="12463159" y="7682197"/>
            <a:ext cx="4507304" cy="466725"/>
          </a:xfrm>
          <a:prstGeom prst="rect">
            <a:avLst/>
          </a:prstGeom>
        </p:spPr>
        <p:txBody>
          <a:bodyPr anchor="t" rtlCol="false" tIns="0" lIns="0" bIns="0" rIns="0">
            <a:spAutoFit/>
          </a:bodyPr>
          <a:lstStyle/>
          <a:p>
            <a:pPr algn="ctr">
              <a:lnSpc>
                <a:spcPts val="3600"/>
              </a:lnSpc>
            </a:pPr>
            <a:r>
              <a:rPr lang="en-US" sz="3000">
                <a:solidFill>
                  <a:srgbClr val="211F1C"/>
                </a:solidFill>
                <a:latin typeface="DM Sans"/>
              </a:rPr>
              <a:t>      Recognize and reward</a:t>
            </a:r>
          </a:p>
        </p:txBody>
      </p:sp>
      <p:sp>
        <p:nvSpPr>
          <p:cNvPr name="TextBox 9" id="9"/>
          <p:cNvSpPr txBox="true"/>
          <p:nvPr/>
        </p:nvSpPr>
        <p:spPr>
          <a:xfrm rot="0">
            <a:off x="942134" y="7939372"/>
            <a:ext cx="4082607" cy="664845"/>
          </a:xfrm>
          <a:prstGeom prst="rect">
            <a:avLst/>
          </a:prstGeom>
        </p:spPr>
        <p:txBody>
          <a:bodyPr anchor="t" rtlCol="false" tIns="0" lIns="0" bIns="0" rIns="0">
            <a:spAutoFit/>
          </a:bodyPr>
          <a:lstStyle/>
          <a:p>
            <a:pPr algn="l">
              <a:lnSpc>
                <a:spcPts val="5790"/>
              </a:lnSpc>
            </a:pPr>
            <a:r>
              <a:rPr lang="en-US" sz="3000">
                <a:solidFill>
                  <a:srgbClr val="211F1C"/>
                </a:solidFill>
                <a:latin typeface="DM Sans"/>
              </a:rPr>
              <a:t>      Provide resourses </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911869" y="4995358"/>
            <a:ext cx="5376131" cy="4906942"/>
          </a:xfrm>
          <a:custGeom>
            <a:avLst/>
            <a:gdLst/>
            <a:ahLst/>
            <a:cxnLst/>
            <a:rect r="r" b="b" t="t" l="l"/>
            <a:pathLst>
              <a:path h="4906942" w="5376131">
                <a:moveTo>
                  <a:pt x="0" y="0"/>
                </a:moveTo>
                <a:lnTo>
                  <a:pt x="5376131" y="0"/>
                </a:lnTo>
                <a:lnTo>
                  <a:pt x="5376131" y="4906942"/>
                </a:lnTo>
                <a:lnTo>
                  <a:pt x="0" y="490694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207957" y="2050759"/>
            <a:ext cx="14335431" cy="753110"/>
          </a:xfrm>
          <a:prstGeom prst="rect">
            <a:avLst/>
          </a:prstGeom>
        </p:spPr>
        <p:txBody>
          <a:bodyPr anchor="t" rtlCol="false" tIns="0" lIns="0" bIns="0" rIns="0">
            <a:spAutoFit/>
          </a:bodyPr>
          <a:lstStyle/>
          <a:p>
            <a:pPr algn="r">
              <a:lnSpc>
                <a:spcPts val="5830"/>
              </a:lnSpc>
            </a:pPr>
            <a:r>
              <a:rPr lang="en-US" sz="5300">
                <a:solidFill>
                  <a:srgbClr val="727171"/>
                </a:solidFill>
                <a:latin typeface="DM Sans Bold"/>
              </a:rPr>
              <a:t>Leader‘s role</a:t>
            </a:r>
          </a:p>
        </p:txBody>
      </p:sp>
      <p:sp>
        <p:nvSpPr>
          <p:cNvPr name="TextBox 4" id="4"/>
          <p:cNvSpPr txBox="true"/>
          <p:nvPr/>
        </p:nvSpPr>
        <p:spPr>
          <a:xfrm rot="0">
            <a:off x="1028700" y="3638046"/>
            <a:ext cx="11433240" cy="2714625"/>
          </a:xfrm>
          <a:prstGeom prst="rect">
            <a:avLst/>
          </a:prstGeom>
        </p:spPr>
        <p:txBody>
          <a:bodyPr anchor="t" rtlCol="false" tIns="0" lIns="0" bIns="0" rIns="0">
            <a:spAutoFit/>
          </a:bodyPr>
          <a:lstStyle/>
          <a:p>
            <a:pPr algn="just">
              <a:lnSpc>
                <a:spcPts val="4320"/>
              </a:lnSpc>
            </a:pPr>
            <a:r>
              <a:rPr lang="en-US" sz="3600">
                <a:solidFill>
                  <a:srgbClr val="727171"/>
                </a:solidFill>
                <a:latin typeface="DM Sans"/>
              </a:rPr>
              <a:t>It's crucial to embody the values and behaviours we wish to see in our employees. By consistently demonstrating a commitment to social responsibility through his actions and decisions, a leader sets a powerful example that motivates others to follow.</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0" y="5402529"/>
            <a:ext cx="7965904" cy="4549057"/>
          </a:xfrm>
          <a:custGeom>
            <a:avLst/>
            <a:gdLst/>
            <a:ahLst/>
            <a:cxnLst/>
            <a:rect r="r" b="b" t="t" l="l"/>
            <a:pathLst>
              <a:path h="4549057" w="7965904">
                <a:moveTo>
                  <a:pt x="0" y="0"/>
                </a:moveTo>
                <a:lnTo>
                  <a:pt x="7965904" y="0"/>
                </a:lnTo>
                <a:lnTo>
                  <a:pt x="7965904" y="4549057"/>
                </a:lnTo>
                <a:lnTo>
                  <a:pt x="0" y="4549057"/>
                </a:lnTo>
                <a:lnTo>
                  <a:pt x="0" y="0"/>
                </a:lnTo>
                <a:close/>
              </a:path>
            </a:pathLst>
          </a:custGeom>
          <a:blipFill>
            <a:blip r:embed="rId3"/>
            <a:stretch>
              <a:fillRect l="0" t="0" r="0" b="0"/>
            </a:stretch>
          </a:blipFill>
        </p:spPr>
      </p:sp>
      <p:sp>
        <p:nvSpPr>
          <p:cNvPr name="Freeform 3" id="3"/>
          <p:cNvSpPr/>
          <p:nvPr/>
        </p:nvSpPr>
        <p:spPr>
          <a:xfrm flipH="false" flipV="false" rot="0">
            <a:off x="12519620" y="4427547"/>
            <a:ext cx="5768380" cy="5306910"/>
          </a:xfrm>
          <a:custGeom>
            <a:avLst/>
            <a:gdLst/>
            <a:ahLst/>
            <a:cxnLst/>
            <a:rect r="r" b="b" t="t" l="l"/>
            <a:pathLst>
              <a:path h="5306910" w="5768380">
                <a:moveTo>
                  <a:pt x="0" y="0"/>
                </a:moveTo>
                <a:lnTo>
                  <a:pt x="5768380" y="0"/>
                </a:lnTo>
                <a:lnTo>
                  <a:pt x="5768380" y="5306910"/>
                </a:lnTo>
                <a:lnTo>
                  <a:pt x="0" y="5306910"/>
                </a:lnTo>
                <a:lnTo>
                  <a:pt x="0" y="0"/>
                </a:lnTo>
                <a:close/>
              </a:path>
            </a:pathLst>
          </a:custGeom>
          <a:blipFill>
            <a:blip r:embed="rId4">
              <a:alphaModFix amt="70000"/>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8469862" y="1076325"/>
            <a:ext cx="5358052" cy="866775"/>
          </a:xfrm>
          <a:prstGeom prst="rect">
            <a:avLst/>
          </a:prstGeom>
        </p:spPr>
        <p:txBody>
          <a:bodyPr anchor="t" rtlCol="false" tIns="0" lIns="0" bIns="0" rIns="0">
            <a:spAutoFit/>
          </a:bodyPr>
          <a:lstStyle/>
          <a:p>
            <a:pPr algn="r">
              <a:lnSpc>
                <a:spcPts val="6600"/>
              </a:lnSpc>
            </a:pPr>
            <a:r>
              <a:rPr lang="en-US" sz="6000">
                <a:solidFill>
                  <a:srgbClr val="727171"/>
                </a:solidFill>
                <a:latin typeface="DM Sans Bold"/>
              </a:rPr>
              <a:t>Leader‘s role</a:t>
            </a:r>
          </a:p>
        </p:txBody>
      </p:sp>
      <p:sp>
        <p:nvSpPr>
          <p:cNvPr name="TextBox 5" id="5"/>
          <p:cNvSpPr txBox="true"/>
          <p:nvPr/>
        </p:nvSpPr>
        <p:spPr>
          <a:xfrm rot="0">
            <a:off x="1770678" y="3029785"/>
            <a:ext cx="12057236" cy="1628775"/>
          </a:xfrm>
          <a:prstGeom prst="rect">
            <a:avLst/>
          </a:prstGeom>
        </p:spPr>
        <p:txBody>
          <a:bodyPr anchor="t" rtlCol="false" tIns="0" lIns="0" bIns="0" rIns="0">
            <a:spAutoFit/>
          </a:bodyPr>
          <a:lstStyle/>
          <a:p>
            <a:pPr algn="just">
              <a:lnSpc>
                <a:spcPts val="4320"/>
              </a:lnSpc>
            </a:pPr>
            <a:r>
              <a:rPr lang="en-US" sz="3600">
                <a:solidFill>
                  <a:srgbClr val="808080"/>
                </a:solidFill>
                <a:latin typeface="DM Sans"/>
              </a:rPr>
              <a:t>Leaders should clearly communicate the organization's social values and goals, illustrating how these align with the company's overall mission.</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0" y="5402529"/>
            <a:ext cx="7965904" cy="4549057"/>
          </a:xfrm>
          <a:custGeom>
            <a:avLst/>
            <a:gdLst/>
            <a:ahLst/>
            <a:cxnLst/>
            <a:rect r="r" b="b" t="t" l="l"/>
            <a:pathLst>
              <a:path h="4549057" w="7965904">
                <a:moveTo>
                  <a:pt x="0" y="0"/>
                </a:moveTo>
                <a:lnTo>
                  <a:pt x="7965904" y="0"/>
                </a:lnTo>
                <a:lnTo>
                  <a:pt x="7965904" y="4549057"/>
                </a:lnTo>
                <a:lnTo>
                  <a:pt x="0" y="4549057"/>
                </a:lnTo>
                <a:lnTo>
                  <a:pt x="0" y="0"/>
                </a:lnTo>
                <a:close/>
              </a:path>
            </a:pathLst>
          </a:custGeom>
          <a:blipFill>
            <a:blip r:embed="rId3"/>
            <a:stretch>
              <a:fillRect l="0" t="0" r="0" b="0"/>
            </a:stretch>
          </a:blipFill>
        </p:spPr>
      </p:sp>
      <p:sp>
        <p:nvSpPr>
          <p:cNvPr name="Freeform 3" id="3"/>
          <p:cNvSpPr/>
          <p:nvPr/>
        </p:nvSpPr>
        <p:spPr>
          <a:xfrm flipH="false" flipV="false" rot="0">
            <a:off x="12519620" y="4427547"/>
            <a:ext cx="5768380" cy="5306910"/>
          </a:xfrm>
          <a:custGeom>
            <a:avLst/>
            <a:gdLst/>
            <a:ahLst/>
            <a:cxnLst/>
            <a:rect r="r" b="b" t="t" l="l"/>
            <a:pathLst>
              <a:path h="5306910" w="5768380">
                <a:moveTo>
                  <a:pt x="0" y="0"/>
                </a:moveTo>
                <a:lnTo>
                  <a:pt x="5768380" y="0"/>
                </a:lnTo>
                <a:lnTo>
                  <a:pt x="5768380" y="5306910"/>
                </a:lnTo>
                <a:lnTo>
                  <a:pt x="0" y="5306910"/>
                </a:lnTo>
                <a:lnTo>
                  <a:pt x="0" y="0"/>
                </a:lnTo>
                <a:close/>
              </a:path>
            </a:pathLst>
          </a:custGeom>
          <a:blipFill>
            <a:blip r:embed="rId4">
              <a:alphaModFix amt="70000"/>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747679" y="2140513"/>
            <a:ext cx="15481479" cy="866775"/>
          </a:xfrm>
          <a:prstGeom prst="rect">
            <a:avLst/>
          </a:prstGeom>
        </p:spPr>
        <p:txBody>
          <a:bodyPr anchor="t" rtlCol="false" tIns="0" lIns="0" bIns="0" rIns="0">
            <a:spAutoFit/>
          </a:bodyPr>
          <a:lstStyle/>
          <a:p>
            <a:pPr algn="just">
              <a:lnSpc>
                <a:spcPts val="6600"/>
              </a:lnSpc>
            </a:pPr>
            <a:r>
              <a:rPr lang="en-US" sz="6000">
                <a:solidFill>
                  <a:srgbClr val="727171"/>
                </a:solidFill>
                <a:latin typeface="DM Sans Bold"/>
              </a:rPr>
              <a:t>Leader in organization is responsible for: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1919434" y="2250234"/>
            <a:ext cx="4035920" cy="2690519"/>
          </a:xfrm>
          <a:custGeom>
            <a:avLst/>
            <a:gdLst/>
            <a:ahLst/>
            <a:cxnLst/>
            <a:rect r="r" b="b" t="t" l="l"/>
            <a:pathLst>
              <a:path h="2690519" w="4035920">
                <a:moveTo>
                  <a:pt x="0" y="0"/>
                </a:moveTo>
                <a:lnTo>
                  <a:pt x="4035920" y="0"/>
                </a:lnTo>
                <a:lnTo>
                  <a:pt x="4035920" y="2690518"/>
                </a:lnTo>
                <a:lnTo>
                  <a:pt x="0" y="2690518"/>
                </a:lnTo>
                <a:lnTo>
                  <a:pt x="0" y="0"/>
                </a:lnTo>
                <a:close/>
              </a:path>
            </a:pathLst>
          </a:custGeom>
          <a:blipFill>
            <a:blip r:embed="rId3">
              <a:alphaModFix amt="68000"/>
            </a:blip>
            <a:stretch>
              <a:fillRect l="-4836" t="0" r="-4836" b="-628"/>
            </a:stretch>
          </a:blipFill>
        </p:spPr>
      </p:sp>
      <p:sp>
        <p:nvSpPr>
          <p:cNvPr name="Freeform 3" id="3"/>
          <p:cNvSpPr/>
          <p:nvPr/>
        </p:nvSpPr>
        <p:spPr>
          <a:xfrm flipH="false" flipV="false" rot="0">
            <a:off x="7289100" y="2267950"/>
            <a:ext cx="3985121" cy="2655087"/>
          </a:xfrm>
          <a:custGeom>
            <a:avLst/>
            <a:gdLst/>
            <a:ahLst/>
            <a:cxnLst/>
            <a:rect r="r" b="b" t="t" l="l"/>
            <a:pathLst>
              <a:path h="2655087" w="3985121">
                <a:moveTo>
                  <a:pt x="0" y="0"/>
                </a:moveTo>
                <a:lnTo>
                  <a:pt x="3985121" y="0"/>
                </a:lnTo>
                <a:lnTo>
                  <a:pt x="3985121" y="2655086"/>
                </a:lnTo>
                <a:lnTo>
                  <a:pt x="0" y="2655086"/>
                </a:lnTo>
                <a:lnTo>
                  <a:pt x="0" y="0"/>
                </a:lnTo>
                <a:close/>
              </a:path>
            </a:pathLst>
          </a:custGeom>
          <a:blipFill>
            <a:blip r:embed="rId4">
              <a:alphaModFix amt="75000"/>
            </a:blip>
            <a:stretch>
              <a:fillRect l="0" t="0" r="0" b="0"/>
            </a:stretch>
          </a:blipFill>
        </p:spPr>
      </p:sp>
      <p:sp>
        <p:nvSpPr>
          <p:cNvPr name="Freeform 4" id="4"/>
          <p:cNvSpPr/>
          <p:nvPr/>
        </p:nvSpPr>
        <p:spPr>
          <a:xfrm flipH="false" flipV="false" rot="0">
            <a:off x="12487733" y="2250234"/>
            <a:ext cx="4072456" cy="2672803"/>
          </a:xfrm>
          <a:custGeom>
            <a:avLst/>
            <a:gdLst/>
            <a:ahLst/>
            <a:cxnLst/>
            <a:rect r="r" b="b" t="t" l="l"/>
            <a:pathLst>
              <a:path h="2672803" w="4072456">
                <a:moveTo>
                  <a:pt x="0" y="0"/>
                </a:moveTo>
                <a:lnTo>
                  <a:pt x="4072455" y="0"/>
                </a:lnTo>
                <a:lnTo>
                  <a:pt x="4072455" y="2672802"/>
                </a:lnTo>
                <a:lnTo>
                  <a:pt x="0" y="2672802"/>
                </a:lnTo>
                <a:lnTo>
                  <a:pt x="0" y="0"/>
                </a:lnTo>
                <a:close/>
              </a:path>
            </a:pathLst>
          </a:custGeom>
          <a:blipFill>
            <a:blip r:embed="rId5"/>
            <a:stretch>
              <a:fillRect l="0" t="-757" r="0" b="-757"/>
            </a:stretch>
          </a:blipFill>
        </p:spPr>
      </p:sp>
      <p:sp>
        <p:nvSpPr>
          <p:cNvPr name="Freeform 5" id="5"/>
          <p:cNvSpPr/>
          <p:nvPr/>
        </p:nvSpPr>
        <p:spPr>
          <a:xfrm flipH="false" flipV="false" rot="0">
            <a:off x="2377788" y="6169978"/>
            <a:ext cx="4626699" cy="3088322"/>
          </a:xfrm>
          <a:custGeom>
            <a:avLst/>
            <a:gdLst/>
            <a:ahLst/>
            <a:cxnLst/>
            <a:rect r="r" b="b" t="t" l="l"/>
            <a:pathLst>
              <a:path h="3088322" w="4626699">
                <a:moveTo>
                  <a:pt x="0" y="0"/>
                </a:moveTo>
                <a:lnTo>
                  <a:pt x="4626699" y="0"/>
                </a:lnTo>
                <a:lnTo>
                  <a:pt x="4626699" y="3088322"/>
                </a:lnTo>
                <a:lnTo>
                  <a:pt x="0" y="3088322"/>
                </a:lnTo>
                <a:lnTo>
                  <a:pt x="0" y="0"/>
                </a:lnTo>
                <a:close/>
              </a:path>
            </a:pathLst>
          </a:custGeom>
          <a:blipFill>
            <a:blip r:embed="rId6">
              <a:alphaModFix amt="67000"/>
            </a:blip>
            <a:stretch>
              <a:fillRect l="0" t="0" r="0" b="0"/>
            </a:stretch>
          </a:blipFill>
        </p:spPr>
      </p:sp>
      <p:sp>
        <p:nvSpPr>
          <p:cNvPr name="Freeform 6" id="6"/>
          <p:cNvSpPr/>
          <p:nvPr/>
        </p:nvSpPr>
        <p:spPr>
          <a:xfrm flipH="false" flipV="false" rot="0">
            <a:off x="9978118" y="6169978"/>
            <a:ext cx="4635379" cy="3088322"/>
          </a:xfrm>
          <a:custGeom>
            <a:avLst/>
            <a:gdLst/>
            <a:ahLst/>
            <a:cxnLst/>
            <a:rect r="r" b="b" t="t" l="l"/>
            <a:pathLst>
              <a:path h="3088322" w="4635379">
                <a:moveTo>
                  <a:pt x="0" y="0"/>
                </a:moveTo>
                <a:lnTo>
                  <a:pt x="4635379" y="0"/>
                </a:lnTo>
                <a:lnTo>
                  <a:pt x="4635379" y="3088322"/>
                </a:lnTo>
                <a:lnTo>
                  <a:pt x="0" y="3088322"/>
                </a:lnTo>
                <a:lnTo>
                  <a:pt x="0" y="0"/>
                </a:lnTo>
                <a:close/>
              </a:path>
            </a:pathLst>
          </a:custGeom>
          <a:blipFill>
            <a:blip r:embed="rId7">
              <a:alphaModFix amt="74000"/>
            </a:blip>
            <a:stretch>
              <a:fillRect l="0" t="0" r="0" b="0"/>
            </a:stretch>
          </a:blipFill>
        </p:spPr>
      </p:sp>
      <p:sp>
        <p:nvSpPr>
          <p:cNvPr name="TextBox 7" id="7"/>
          <p:cNvSpPr txBox="true"/>
          <p:nvPr/>
        </p:nvSpPr>
        <p:spPr>
          <a:xfrm rot="0">
            <a:off x="3593539" y="5425194"/>
            <a:ext cx="2708314" cy="514350"/>
          </a:xfrm>
          <a:prstGeom prst="rect">
            <a:avLst/>
          </a:prstGeom>
        </p:spPr>
        <p:txBody>
          <a:bodyPr anchor="t" rtlCol="false" tIns="0" lIns="0" bIns="0" rIns="0">
            <a:spAutoFit/>
          </a:bodyPr>
          <a:lstStyle/>
          <a:p>
            <a:pPr algn="l">
              <a:lnSpc>
                <a:spcPts val="4079"/>
              </a:lnSpc>
            </a:pPr>
            <a:r>
              <a:rPr lang="en-US" sz="3399" spc="31">
                <a:solidFill>
                  <a:srgbClr val="727171"/>
                </a:solidFill>
                <a:latin typeface="DM Sans"/>
              </a:rPr>
              <a:t>Resources</a:t>
            </a:r>
          </a:p>
        </p:txBody>
      </p:sp>
      <p:sp>
        <p:nvSpPr>
          <p:cNvPr name="TextBox 8" id="8"/>
          <p:cNvSpPr txBox="true"/>
          <p:nvPr/>
        </p:nvSpPr>
        <p:spPr>
          <a:xfrm rot="0">
            <a:off x="1727812" y="1028700"/>
            <a:ext cx="4419165" cy="514350"/>
          </a:xfrm>
          <a:prstGeom prst="rect">
            <a:avLst/>
          </a:prstGeom>
        </p:spPr>
        <p:txBody>
          <a:bodyPr anchor="t" rtlCol="false" tIns="0" lIns="0" bIns="0" rIns="0">
            <a:spAutoFit/>
          </a:bodyPr>
          <a:lstStyle/>
          <a:p>
            <a:pPr algn="l">
              <a:lnSpc>
                <a:spcPts val="4079"/>
              </a:lnSpc>
            </a:pPr>
            <a:r>
              <a:rPr lang="en-US" sz="3399">
                <a:solidFill>
                  <a:srgbClr val="808080"/>
                </a:solidFill>
                <a:latin typeface="DM Sans"/>
              </a:rPr>
              <a:t>Financial investments</a:t>
            </a:r>
          </a:p>
        </p:txBody>
      </p:sp>
      <p:sp>
        <p:nvSpPr>
          <p:cNvPr name="TextBox 9" id="9"/>
          <p:cNvSpPr txBox="true"/>
          <p:nvPr/>
        </p:nvSpPr>
        <p:spPr>
          <a:xfrm rot="0">
            <a:off x="12910778" y="1028700"/>
            <a:ext cx="3226366" cy="514350"/>
          </a:xfrm>
          <a:prstGeom prst="rect">
            <a:avLst/>
          </a:prstGeom>
        </p:spPr>
        <p:txBody>
          <a:bodyPr anchor="t" rtlCol="false" tIns="0" lIns="0" bIns="0" rIns="0">
            <a:spAutoFit/>
          </a:bodyPr>
          <a:lstStyle/>
          <a:p>
            <a:pPr algn="l">
              <a:lnSpc>
                <a:spcPts val="4079"/>
              </a:lnSpc>
            </a:pPr>
            <a:r>
              <a:rPr lang="en-US" sz="3399">
                <a:solidFill>
                  <a:srgbClr val="808080"/>
                </a:solidFill>
                <a:latin typeface="DM Sans"/>
              </a:rPr>
              <a:t>Dedicated staff</a:t>
            </a:r>
          </a:p>
        </p:txBody>
      </p:sp>
      <p:sp>
        <p:nvSpPr>
          <p:cNvPr name="TextBox 10" id="10"/>
          <p:cNvSpPr txBox="true"/>
          <p:nvPr/>
        </p:nvSpPr>
        <p:spPr>
          <a:xfrm rot="0">
            <a:off x="7044931" y="1028700"/>
            <a:ext cx="4473459" cy="514350"/>
          </a:xfrm>
          <a:prstGeom prst="rect">
            <a:avLst/>
          </a:prstGeom>
        </p:spPr>
        <p:txBody>
          <a:bodyPr anchor="t" rtlCol="false" tIns="0" lIns="0" bIns="0" rIns="0">
            <a:spAutoFit/>
          </a:bodyPr>
          <a:lstStyle/>
          <a:p>
            <a:pPr algn="l">
              <a:lnSpc>
                <a:spcPts val="4079"/>
              </a:lnSpc>
            </a:pPr>
            <a:r>
              <a:rPr lang="en-US" sz="3399">
                <a:solidFill>
                  <a:srgbClr val="808080"/>
                </a:solidFill>
                <a:latin typeface="DM Sans"/>
              </a:rPr>
              <a:t>Access to technology </a:t>
            </a:r>
          </a:p>
        </p:txBody>
      </p:sp>
      <p:sp>
        <p:nvSpPr>
          <p:cNvPr name="TextBox 11" id="11"/>
          <p:cNvSpPr txBox="true"/>
          <p:nvPr/>
        </p:nvSpPr>
        <p:spPr>
          <a:xfrm rot="0">
            <a:off x="8406082" y="5425194"/>
            <a:ext cx="7779451" cy="514350"/>
          </a:xfrm>
          <a:prstGeom prst="rect">
            <a:avLst/>
          </a:prstGeom>
        </p:spPr>
        <p:txBody>
          <a:bodyPr anchor="t" rtlCol="false" tIns="0" lIns="0" bIns="0" rIns="0">
            <a:spAutoFit/>
          </a:bodyPr>
          <a:lstStyle/>
          <a:p>
            <a:pPr algn="l">
              <a:lnSpc>
                <a:spcPts val="4079"/>
              </a:lnSpc>
            </a:pPr>
            <a:r>
              <a:rPr lang="en-US" sz="3399">
                <a:solidFill>
                  <a:srgbClr val="808080"/>
                </a:solidFill>
                <a:latin typeface="DM Sans"/>
              </a:rPr>
              <a:t>Partnership with external organizations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5042628" y="2894277"/>
            <a:ext cx="8202744" cy="7392723"/>
          </a:xfrm>
          <a:custGeom>
            <a:avLst/>
            <a:gdLst/>
            <a:ahLst/>
            <a:cxnLst/>
            <a:rect r="r" b="b" t="t" l="l"/>
            <a:pathLst>
              <a:path h="7392723" w="8202744">
                <a:moveTo>
                  <a:pt x="0" y="0"/>
                </a:moveTo>
                <a:lnTo>
                  <a:pt x="8202744" y="0"/>
                </a:lnTo>
                <a:lnTo>
                  <a:pt x="8202744" y="7392723"/>
                </a:lnTo>
                <a:lnTo>
                  <a:pt x="0" y="739272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1390023" y="6407460"/>
            <a:ext cx="3257026" cy="1036154"/>
          </a:xfrm>
          <a:prstGeom prst="rect">
            <a:avLst/>
          </a:prstGeom>
        </p:spPr>
        <p:txBody>
          <a:bodyPr anchor="t" rtlCol="false" tIns="0" lIns="0" bIns="0" rIns="0">
            <a:spAutoFit/>
          </a:bodyPr>
          <a:lstStyle/>
          <a:p>
            <a:pPr algn="ctr">
              <a:lnSpc>
                <a:spcPts val="4141"/>
              </a:lnSpc>
            </a:pPr>
            <a:r>
              <a:rPr lang="en-US" sz="3000" spc="293">
                <a:solidFill>
                  <a:srgbClr val="727171"/>
                </a:solidFill>
                <a:latin typeface="DM Sans Bold"/>
              </a:rPr>
              <a:t>Personalized Recognition</a:t>
            </a:r>
          </a:p>
        </p:txBody>
      </p:sp>
      <p:sp>
        <p:nvSpPr>
          <p:cNvPr name="TextBox 4" id="4"/>
          <p:cNvSpPr txBox="true"/>
          <p:nvPr/>
        </p:nvSpPr>
        <p:spPr>
          <a:xfrm rot="0">
            <a:off x="1941793" y="3127179"/>
            <a:ext cx="4097427" cy="1036241"/>
          </a:xfrm>
          <a:prstGeom prst="rect">
            <a:avLst/>
          </a:prstGeom>
        </p:spPr>
        <p:txBody>
          <a:bodyPr anchor="t" rtlCol="false" tIns="0" lIns="0" bIns="0" rIns="0">
            <a:spAutoFit/>
          </a:bodyPr>
          <a:lstStyle/>
          <a:p>
            <a:pPr algn="ctr">
              <a:lnSpc>
                <a:spcPts val="4140"/>
              </a:lnSpc>
            </a:pPr>
            <a:r>
              <a:rPr lang="en-US" sz="3000" spc="293">
                <a:solidFill>
                  <a:srgbClr val="727171"/>
                </a:solidFill>
                <a:latin typeface="DM Sans Bold"/>
              </a:rPr>
              <a:t>Public acknowledgment </a:t>
            </a:r>
          </a:p>
        </p:txBody>
      </p:sp>
      <p:sp>
        <p:nvSpPr>
          <p:cNvPr name="TextBox 5" id="5"/>
          <p:cNvSpPr txBox="true"/>
          <p:nvPr/>
        </p:nvSpPr>
        <p:spPr>
          <a:xfrm rot="0">
            <a:off x="9348487" y="-437921"/>
            <a:ext cx="2027545" cy="894787"/>
          </a:xfrm>
          <a:prstGeom prst="rect">
            <a:avLst/>
          </a:prstGeom>
        </p:spPr>
        <p:txBody>
          <a:bodyPr anchor="t" rtlCol="false" tIns="0" lIns="0" bIns="0" rIns="0">
            <a:spAutoFit/>
          </a:bodyPr>
          <a:lstStyle/>
          <a:p>
            <a:pPr algn="ctr">
              <a:lnSpc>
                <a:spcPts val="3483"/>
              </a:lnSpc>
            </a:pPr>
            <a:r>
              <a:rPr lang="en-US" sz="2524" spc="246">
                <a:solidFill>
                  <a:srgbClr val="FFFBFB"/>
                </a:solidFill>
                <a:latin typeface="DM Sans Bold"/>
              </a:rPr>
              <a:t>Timely feedback</a:t>
            </a:r>
          </a:p>
        </p:txBody>
      </p:sp>
      <p:sp>
        <p:nvSpPr>
          <p:cNvPr name="TextBox 6" id="6"/>
          <p:cNvSpPr txBox="true"/>
          <p:nvPr/>
        </p:nvSpPr>
        <p:spPr>
          <a:xfrm rot="0">
            <a:off x="7639064" y="1414820"/>
            <a:ext cx="3009872" cy="1036187"/>
          </a:xfrm>
          <a:prstGeom prst="rect">
            <a:avLst/>
          </a:prstGeom>
        </p:spPr>
        <p:txBody>
          <a:bodyPr anchor="t" rtlCol="false" tIns="0" lIns="0" bIns="0" rIns="0">
            <a:spAutoFit/>
          </a:bodyPr>
          <a:lstStyle/>
          <a:p>
            <a:pPr algn="ctr">
              <a:lnSpc>
                <a:spcPts val="4141"/>
              </a:lnSpc>
            </a:pPr>
            <a:r>
              <a:rPr lang="en-US" sz="3000" spc="293">
                <a:solidFill>
                  <a:srgbClr val="727171"/>
                </a:solidFill>
                <a:latin typeface="DM Sans Bold"/>
              </a:rPr>
              <a:t>Timely feedback</a:t>
            </a:r>
          </a:p>
        </p:txBody>
      </p:sp>
      <p:sp>
        <p:nvSpPr>
          <p:cNvPr name="TextBox 7" id="7"/>
          <p:cNvSpPr txBox="true"/>
          <p:nvPr/>
        </p:nvSpPr>
        <p:spPr>
          <a:xfrm rot="0">
            <a:off x="12439553" y="3127179"/>
            <a:ext cx="5138561" cy="1036191"/>
          </a:xfrm>
          <a:prstGeom prst="rect">
            <a:avLst/>
          </a:prstGeom>
        </p:spPr>
        <p:txBody>
          <a:bodyPr anchor="t" rtlCol="false" tIns="0" lIns="0" bIns="0" rIns="0">
            <a:spAutoFit/>
          </a:bodyPr>
          <a:lstStyle/>
          <a:p>
            <a:pPr algn="ctr">
              <a:lnSpc>
                <a:spcPts val="4141"/>
              </a:lnSpc>
            </a:pPr>
            <a:r>
              <a:rPr lang="en-US" sz="3000" spc="293">
                <a:solidFill>
                  <a:srgbClr val="727171"/>
                </a:solidFill>
                <a:latin typeface="DM Sans Bold"/>
              </a:rPr>
              <a:t>Carrier development opportunities  </a:t>
            </a:r>
          </a:p>
        </p:txBody>
      </p:sp>
      <p:sp>
        <p:nvSpPr>
          <p:cNvPr name="TextBox 8" id="8"/>
          <p:cNvSpPr txBox="true"/>
          <p:nvPr/>
        </p:nvSpPr>
        <p:spPr>
          <a:xfrm rot="0">
            <a:off x="13645422" y="6407460"/>
            <a:ext cx="3364601" cy="1036136"/>
          </a:xfrm>
          <a:prstGeom prst="rect">
            <a:avLst/>
          </a:prstGeom>
        </p:spPr>
        <p:txBody>
          <a:bodyPr anchor="t" rtlCol="false" tIns="0" lIns="0" bIns="0" rIns="0">
            <a:spAutoFit/>
          </a:bodyPr>
          <a:lstStyle/>
          <a:p>
            <a:pPr algn="ctr">
              <a:lnSpc>
                <a:spcPts val="4141"/>
              </a:lnSpc>
            </a:pPr>
            <a:r>
              <a:rPr lang="en-US" sz="3000" spc="292">
                <a:solidFill>
                  <a:srgbClr val="727171"/>
                </a:solidFill>
                <a:latin typeface="DM Sans Bold"/>
              </a:rPr>
              <a:t>Non-monetary reward</a:t>
            </a:r>
          </a:p>
        </p:txBody>
      </p:sp>
      <p:sp>
        <p:nvSpPr>
          <p:cNvPr name="TextBox 9" id="9"/>
          <p:cNvSpPr txBox="true"/>
          <p:nvPr/>
        </p:nvSpPr>
        <p:spPr>
          <a:xfrm rot="0">
            <a:off x="1723093" y="302941"/>
            <a:ext cx="14841815" cy="725759"/>
          </a:xfrm>
          <a:prstGeom prst="rect">
            <a:avLst/>
          </a:prstGeom>
        </p:spPr>
        <p:txBody>
          <a:bodyPr anchor="t" rtlCol="false" tIns="0" lIns="0" bIns="0" rIns="0">
            <a:spAutoFit/>
          </a:bodyPr>
          <a:lstStyle/>
          <a:p>
            <a:pPr algn="ctr">
              <a:lnSpc>
                <a:spcPts val="5909"/>
              </a:lnSpc>
            </a:pPr>
            <a:r>
              <a:rPr lang="en-US" sz="4281" spc="418">
                <a:solidFill>
                  <a:srgbClr val="727171"/>
                </a:solidFill>
                <a:latin typeface="DM Sans Bold"/>
              </a:rPr>
              <a:t>Leader and employeer interaction:</a:t>
            </a:r>
            <a:r>
              <a:rPr lang="en-US" sz="4281" spc="418">
                <a:solidFill>
                  <a:srgbClr val="727171"/>
                </a:solidFill>
                <a:latin typeface="DM Sans Bold"/>
              </a:rPr>
              <a:t> </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BFB"/>
        </a:solidFill>
      </p:bgPr>
    </p:bg>
    <p:spTree>
      <p:nvGrpSpPr>
        <p:cNvPr id="1" name=""/>
        <p:cNvGrpSpPr/>
        <p:nvPr/>
      </p:nvGrpSpPr>
      <p:grpSpPr>
        <a:xfrm>
          <a:off x="0" y="0"/>
          <a:ext cx="0" cy="0"/>
          <a:chOff x="0" y="0"/>
          <a:chExt cx="0" cy="0"/>
        </a:xfrm>
      </p:grpSpPr>
      <p:sp>
        <p:nvSpPr>
          <p:cNvPr name="Freeform 2" id="2"/>
          <p:cNvSpPr/>
          <p:nvPr/>
        </p:nvSpPr>
        <p:spPr>
          <a:xfrm flipH="false" flipV="false" rot="0">
            <a:off x="9144000" y="2949811"/>
            <a:ext cx="8988899" cy="7337189"/>
          </a:xfrm>
          <a:custGeom>
            <a:avLst/>
            <a:gdLst/>
            <a:ahLst/>
            <a:cxnLst/>
            <a:rect r="r" b="b" t="t" l="l"/>
            <a:pathLst>
              <a:path h="7337189" w="8988899">
                <a:moveTo>
                  <a:pt x="0" y="0"/>
                </a:moveTo>
                <a:lnTo>
                  <a:pt x="8988899" y="0"/>
                </a:lnTo>
                <a:lnTo>
                  <a:pt x="8988899" y="7337189"/>
                </a:lnTo>
                <a:lnTo>
                  <a:pt x="0" y="733718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1744080" y="894578"/>
            <a:ext cx="6231232" cy="866775"/>
          </a:xfrm>
          <a:prstGeom prst="rect">
            <a:avLst/>
          </a:prstGeom>
        </p:spPr>
        <p:txBody>
          <a:bodyPr anchor="t" rtlCol="false" tIns="0" lIns="0" bIns="0" rIns="0">
            <a:spAutoFit/>
          </a:bodyPr>
          <a:lstStyle/>
          <a:p>
            <a:pPr algn="r">
              <a:lnSpc>
                <a:spcPts val="6600"/>
              </a:lnSpc>
            </a:pPr>
            <a:r>
              <a:rPr lang="en-US" sz="6000">
                <a:solidFill>
                  <a:srgbClr val="727171"/>
                </a:solidFill>
                <a:latin typeface="DM Sans Bold"/>
              </a:rPr>
              <a:t>Employee role:</a:t>
            </a:r>
          </a:p>
        </p:txBody>
      </p:sp>
      <p:sp>
        <p:nvSpPr>
          <p:cNvPr name="TextBox 4" id="4"/>
          <p:cNvSpPr txBox="true"/>
          <p:nvPr/>
        </p:nvSpPr>
        <p:spPr>
          <a:xfrm rot="0">
            <a:off x="1028700" y="4209940"/>
            <a:ext cx="6495226" cy="2714625"/>
          </a:xfrm>
          <a:prstGeom prst="rect">
            <a:avLst/>
          </a:prstGeom>
        </p:spPr>
        <p:txBody>
          <a:bodyPr anchor="t" rtlCol="false" tIns="0" lIns="0" bIns="0" rIns="0">
            <a:spAutoFit/>
          </a:bodyPr>
          <a:lstStyle/>
          <a:p>
            <a:pPr algn="l">
              <a:lnSpc>
                <a:spcPts val="4320"/>
              </a:lnSpc>
            </a:pPr>
            <a:r>
              <a:rPr lang="en-US" sz="3600" spc="-217">
                <a:solidFill>
                  <a:srgbClr val="727171"/>
                </a:solidFill>
                <a:latin typeface="DM Sans"/>
              </a:rPr>
              <a:t>Employees are essential for embracing, contributing to, and operationalizing social values within the organization's culture and practices.</a:t>
            </a:r>
          </a:p>
        </p:txBody>
      </p:sp>
      <p:sp>
        <p:nvSpPr>
          <p:cNvPr name="Freeform 5" id="5"/>
          <p:cNvSpPr/>
          <p:nvPr/>
        </p:nvSpPr>
        <p:spPr>
          <a:xfrm flipH="false" flipV="false" rot="0">
            <a:off x="1964654" y="7844943"/>
            <a:ext cx="4276313" cy="2442057"/>
          </a:xfrm>
          <a:custGeom>
            <a:avLst/>
            <a:gdLst/>
            <a:ahLst/>
            <a:cxnLst/>
            <a:rect r="r" b="b" t="t" l="l"/>
            <a:pathLst>
              <a:path h="2442057" w="4276313">
                <a:moveTo>
                  <a:pt x="0" y="0"/>
                </a:moveTo>
                <a:lnTo>
                  <a:pt x="4276314" y="0"/>
                </a:lnTo>
                <a:lnTo>
                  <a:pt x="4276314" y="2442057"/>
                </a:lnTo>
                <a:lnTo>
                  <a:pt x="0" y="2442057"/>
                </a:lnTo>
                <a:lnTo>
                  <a:pt x="0" y="0"/>
                </a:lnTo>
                <a:close/>
              </a:path>
            </a:pathLst>
          </a:custGeom>
          <a:blipFill>
            <a:blip r:embed="rId5"/>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DAGCIPUc1f8</dc:identifier>
  <dcterms:modified xsi:type="dcterms:W3CDTF">2011-08-01T06:04:30Z</dcterms:modified>
  <cp:revision>1</cp:revision>
  <dc:title>2 part - Leadership and employees </dc:title>
</cp:coreProperties>
</file>