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DM Sans" charset="1" panose="00000000000000000000"/>
      <p:regular r:id="rId10"/>
    </p:embeddedFont>
    <p:embeddedFont>
      <p:font typeface="DM Sans Bold" charset="1" panose="00000000000000000000"/>
      <p:regular r:id="rId11"/>
    </p:embeddedFont>
    <p:embeddedFont>
      <p:font typeface="DM Sans Italics" charset="1" panose="00000000000000000000"/>
      <p:regular r:id="rId12"/>
    </p:embeddedFont>
    <p:embeddedFont>
      <p:font typeface="DM Sans Bold Italics" charset="1" panose="00000000000000000000"/>
      <p:regular r:id="rId13"/>
    </p:embeddedFont>
    <p:embeddedFont>
      <p:font typeface="Canva Sans" charset="1" panose="020B0503030501040103"/>
      <p:regular r:id="rId14"/>
    </p:embeddedFont>
    <p:embeddedFont>
      <p:font typeface="Canva Sans Bold" charset="1" panose="020B0803030501040103"/>
      <p:regular r:id="rId15"/>
    </p:embeddedFont>
    <p:embeddedFont>
      <p:font typeface="Canva Sans Italics" charset="1" panose="020B0503030501040103"/>
      <p:regular r:id="rId16"/>
    </p:embeddedFont>
    <p:embeddedFont>
      <p:font typeface="Canva Sans Bold Italics" charset="1" panose="020B0803030501040103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customXml" Target="../customXml/item2.xml"/><Relationship Id="rId7" Type="http://schemas.openxmlformats.org/officeDocument/2006/relationships/font" Target="fonts/font7.fntdata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6" Type="http://schemas.openxmlformats.org/officeDocument/2006/relationships/font" Target="fonts/font6.fntdata"/><Relationship Id="rId15" Type="http://schemas.openxmlformats.org/officeDocument/2006/relationships/font" Target="fonts/font15.fntdata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5" Type="http://schemas.openxmlformats.org/officeDocument/2006/relationships/tableStyles" Target="tableStyles.xml"/><Relationship Id="rId10" Type="http://schemas.openxmlformats.org/officeDocument/2006/relationships/font" Target="fonts/font10.fntdata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14" Type="http://schemas.openxmlformats.org/officeDocument/2006/relationships/font" Target="fonts/font14.fntdata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" Type="http://schemas.openxmlformats.org/officeDocument/2006/relationships/theme" Target="theme/theme1.xml"/><Relationship Id="rId9" Type="http://schemas.openxmlformats.org/officeDocument/2006/relationships/font" Target="fonts/font9.fntdata"/><Relationship Id="rId43" Type="http://schemas.openxmlformats.org/officeDocument/2006/relationships/customXml" Target="../customXml/item3.xml"/><Relationship Id="rId8" Type="http://schemas.openxmlformats.org/officeDocument/2006/relationships/font" Target="fonts/font8.fntdata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17" Type="http://schemas.openxmlformats.org/officeDocument/2006/relationships/font" Target="fonts/font17.fntdata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3.png" Type="http://schemas.openxmlformats.org/officeDocument/2006/relationships/image"/><Relationship Id="rId5" Target="../media/image1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3.png" Type="http://schemas.openxmlformats.org/officeDocument/2006/relationships/image"/><Relationship Id="rId5" Target="../media/image19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20.jpeg" Type="http://schemas.openxmlformats.org/officeDocument/2006/relationships/image"/><Relationship Id="rId7" Target="../media/image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png" Type="http://schemas.openxmlformats.org/officeDocument/2006/relationships/image"/><Relationship Id="rId4" Target="../media/image23.sv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Relationship Id="rId7" Target="../media/image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png" Type="http://schemas.openxmlformats.org/officeDocument/2006/relationships/image"/><Relationship Id="rId4" Target="../media/image23.sv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3.png" Type="http://schemas.openxmlformats.org/officeDocument/2006/relationships/image"/><Relationship Id="rId5" Target="../media/image2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3.png" Type="http://schemas.openxmlformats.org/officeDocument/2006/relationships/image"/><Relationship Id="rId5" Target="../media/image2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8.jpe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2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3.png" Type="http://schemas.openxmlformats.org/officeDocument/2006/relationships/image"/><Relationship Id="rId5" Target="../media/image30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3.png" Type="http://schemas.openxmlformats.org/officeDocument/2006/relationships/image"/><Relationship Id="rId5" Target="../media/image31.jpe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3.png" Type="http://schemas.openxmlformats.org/officeDocument/2006/relationships/image"/><Relationship Id="rId5" Target="../media/image32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jpeg" Type="http://schemas.openxmlformats.org/officeDocument/2006/relationships/image"/><Relationship Id="rId7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3.pn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3.pn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3.pn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3.png" Type="http://schemas.openxmlformats.org/officeDocument/2006/relationships/image"/><Relationship Id="rId5" Target="../media/image1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33659" y="1633829"/>
            <a:ext cx="15736615" cy="7485187"/>
            <a:chOff x="0" y="0"/>
            <a:chExt cx="4144623" cy="197140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44623" cy="1971407"/>
            </a:xfrm>
            <a:custGeom>
              <a:avLst/>
              <a:gdLst/>
              <a:ahLst/>
              <a:cxnLst/>
              <a:rect r="r" b="b" t="t" l="l"/>
              <a:pathLst>
                <a:path h="1971407" w="4144623">
                  <a:moveTo>
                    <a:pt x="23614" y="0"/>
                  </a:moveTo>
                  <a:lnTo>
                    <a:pt x="4121009" y="0"/>
                  </a:lnTo>
                  <a:cubicBezTo>
                    <a:pt x="4134050" y="0"/>
                    <a:pt x="4144623" y="10573"/>
                    <a:pt x="4144623" y="23614"/>
                  </a:cubicBezTo>
                  <a:lnTo>
                    <a:pt x="4144623" y="1947793"/>
                  </a:lnTo>
                  <a:cubicBezTo>
                    <a:pt x="4144623" y="1960835"/>
                    <a:pt x="4134050" y="1971407"/>
                    <a:pt x="4121009" y="1971407"/>
                  </a:cubicBezTo>
                  <a:lnTo>
                    <a:pt x="23614" y="1971407"/>
                  </a:lnTo>
                  <a:cubicBezTo>
                    <a:pt x="10573" y="1971407"/>
                    <a:pt x="0" y="1960835"/>
                    <a:pt x="0" y="1947793"/>
                  </a:cubicBezTo>
                  <a:lnTo>
                    <a:pt x="0" y="23614"/>
                  </a:lnTo>
                  <a:cubicBezTo>
                    <a:pt x="0" y="10573"/>
                    <a:pt x="10573" y="0"/>
                    <a:pt x="23614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144623" cy="20285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886159" y="-233308"/>
            <a:ext cx="4102978" cy="2245448"/>
          </a:xfrm>
          <a:custGeom>
            <a:avLst/>
            <a:gdLst/>
            <a:ahLst/>
            <a:cxnLst/>
            <a:rect r="r" b="b" t="t" l="l"/>
            <a:pathLst>
              <a:path h="2245448" w="410297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608694" y="-139284"/>
            <a:ext cx="3679306" cy="1753284"/>
          </a:xfrm>
          <a:custGeom>
            <a:avLst/>
            <a:gdLst/>
            <a:ahLst/>
            <a:cxnLst/>
            <a:rect r="r" b="b" t="t" l="l"/>
            <a:pathLst>
              <a:path h="1753284" w="3679306">
                <a:moveTo>
                  <a:pt x="0" y="0"/>
                </a:moveTo>
                <a:lnTo>
                  <a:pt x="3679306" y="0"/>
                </a:lnTo>
                <a:lnTo>
                  <a:pt x="3679306" y="1753284"/>
                </a:lnTo>
                <a:lnTo>
                  <a:pt x="0" y="17532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671732" y="4183755"/>
            <a:ext cx="10944536" cy="763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01"/>
              </a:lnSpc>
            </a:pPr>
            <a:r>
              <a:rPr lang="en-US" sz="5701">
                <a:solidFill>
                  <a:srgbClr val="FFFFFF"/>
                </a:solidFill>
                <a:latin typeface="DM Sans Bold"/>
              </a:rPr>
              <a:t>ATTRACTING INVESTORS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356906" y="7766688"/>
            <a:ext cx="3384105" cy="459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520"/>
              </a:lnSpc>
            </a:pPr>
            <a:r>
              <a:rPr lang="en-US" sz="3200">
                <a:solidFill>
                  <a:srgbClr val="FFFFFF"/>
                </a:solidFill>
                <a:latin typeface="DM Sans Italics"/>
              </a:rPr>
              <a:t>Train the trainers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-10800000">
            <a:off x="14089981" y="7014533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538645" y="5181600"/>
            <a:ext cx="5210709" cy="1037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0"/>
              </a:lnSpc>
            </a:pPr>
            <a:r>
              <a:rPr lang="en-US" sz="3700">
                <a:solidFill>
                  <a:srgbClr val="FFFFFF"/>
                </a:solidFill>
                <a:latin typeface="DM Sans"/>
              </a:rPr>
              <a:t>The importance of an investor-ready mindset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35423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703735" y="0"/>
            <a:ext cx="3679306" cy="1753284"/>
          </a:xfrm>
          <a:custGeom>
            <a:avLst/>
            <a:gdLst/>
            <a:ahLst/>
            <a:cxnLst/>
            <a:rect r="r" b="b" t="t" l="l"/>
            <a:pathLst>
              <a:path h="1753284" w="3679306">
                <a:moveTo>
                  <a:pt x="0" y="0"/>
                </a:moveTo>
                <a:lnTo>
                  <a:pt x="3679306" y="0"/>
                </a:lnTo>
                <a:lnTo>
                  <a:pt x="3679306" y="1753284"/>
                </a:lnTo>
                <a:lnTo>
                  <a:pt x="0" y="17532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853145" y="1346774"/>
            <a:ext cx="9469956" cy="1746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</a:rPr>
              <a:t>Why are investors important?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587704" y="4014181"/>
            <a:ext cx="4530881" cy="3212466"/>
            <a:chOff x="0" y="0"/>
            <a:chExt cx="6041175" cy="428328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66675"/>
              <a:ext cx="6041175" cy="7956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3600" spc="-72">
                  <a:solidFill>
                    <a:srgbClr val="8CA9AD"/>
                  </a:solidFill>
                  <a:latin typeface="DM Sans Bold"/>
                </a:rPr>
                <a:t>Funding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79780"/>
              <a:ext cx="6041175" cy="3503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319"/>
                </a:lnSpc>
              </a:pPr>
              <a:r>
                <a:rPr lang="en-US" sz="3799">
                  <a:solidFill>
                    <a:srgbClr val="737373"/>
                  </a:solidFill>
                  <a:latin typeface="DM Sans"/>
                </a:rPr>
                <a:t>Investors provide the cash needed to move a project forward.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378811" y="4014181"/>
            <a:ext cx="7022930" cy="3950349"/>
            <a:chOff x="0" y="0"/>
            <a:chExt cx="1128903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287760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l="0" t="-16345" r="0" b="-16345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35423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703735" y="0"/>
            <a:ext cx="3679306" cy="1753284"/>
          </a:xfrm>
          <a:custGeom>
            <a:avLst/>
            <a:gdLst/>
            <a:ahLst/>
            <a:cxnLst/>
            <a:rect r="r" b="b" t="t" l="l"/>
            <a:pathLst>
              <a:path h="1753284" w="3679306">
                <a:moveTo>
                  <a:pt x="0" y="0"/>
                </a:moveTo>
                <a:lnTo>
                  <a:pt x="3679306" y="0"/>
                </a:lnTo>
                <a:lnTo>
                  <a:pt x="3679306" y="1753284"/>
                </a:lnTo>
                <a:lnTo>
                  <a:pt x="0" y="17532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853145" y="1346774"/>
            <a:ext cx="9469956" cy="1746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</a:rPr>
              <a:t>Why are investors important?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1452359" y="3729702"/>
            <a:ext cx="4530881" cy="5165091"/>
            <a:chOff x="0" y="0"/>
            <a:chExt cx="6041175" cy="688678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66675"/>
              <a:ext cx="6041175" cy="8176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179"/>
                </a:lnSpc>
              </a:pPr>
              <a:r>
                <a:rPr lang="en-US" sz="3699" spc="-73">
                  <a:solidFill>
                    <a:srgbClr val="8CA9AD"/>
                  </a:solidFill>
                  <a:latin typeface="DM Sans Bold"/>
                </a:rPr>
                <a:t>Team players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811318"/>
              <a:ext cx="6041175" cy="60754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179"/>
                </a:lnSpc>
              </a:pPr>
              <a:r>
                <a:rPr lang="en-US" sz="3699">
                  <a:solidFill>
                    <a:srgbClr val="737373"/>
                  </a:solidFill>
                  <a:latin typeface="DM Sans"/>
                </a:rPr>
                <a:t>Investors are part of the collaboration, part of the team. Not only with cash, but with their network, ideas, experience.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89416" y="4152669"/>
            <a:ext cx="6636735" cy="3733117"/>
            <a:chOff x="0" y="0"/>
            <a:chExt cx="1128903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287760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l="0" t="-9228" r="0" b="-9228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6418957" y="6125117"/>
            <a:ext cx="5450085" cy="4161883"/>
          </a:xfrm>
          <a:custGeom>
            <a:avLst/>
            <a:gdLst/>
            <a:ahLst/>
            <a:cxnLst/>
            <a:rect r="r" b="b" t="t" l="l"/>
            <a:pathLst>
              <a:path h="4161883" w="5450085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1061889" y="-806818"/>
            <a:ext cx="4165223" cy="5950318"/>
          </a:xfrm>
          <a:custGeom>
            <a:avLst/>
            <a:gdLst/>
            <a:ahLst/>
            <a:cxnLst/>
            <a:rect r="r" b="b" t="t" l="l"/>
            <a:pathLst>
              <a:path h="5950318" w="4165223">
                <a:moveTo>
                  <a:pt x="0" y="0"/>
                </a:moveTo>
                <a:lnTo>
                  <a:pt x="4165222" y="0"/>
                </a:lnTo>
                <a:lnTo>
                  <a:pt x="4165222" y="5950318"/>
                </a:lnTo>
                <a:lnTo>
                  <a:pt x="0" y="59503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029700" y="1028700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5046" t="0" r="-25046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248551" y="2951497"/>
            <a:ext cx="6726444" cy="1276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FINDING THE RIGHT INVESTOR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4908867"/>
            <a:ext cx="6813333" cy="3916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98821" indent="-399411" lvl="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737373"/>
                </a:solidFill>
                <a:latin typeface="DM Sans Bold"/>
              </a:rPr>
              <a:t>Mission</a:t>
            </a:r>
          </a:p>
          <a:p>
            <a:pPr>
              <a:lnSpc>
                <a:spcPts val="5179"/>
              </a:lnSpc>
            </a:pPr>
          </a:p>
          <a:p>
            <a:pPr marL="798821" indent="-399411" lvl="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737373"/>
                </a:solidFill>
                <a:latin typeface="DM Sans Bold"/>
              </a:rPr>
              <a:t>Mindset</a:t>
            </a:r>
          </a:p>
          <a:p>
            <a:pPr>
              <a:lnSpc>
                <a:spcPts val="5179"/>
              </a:lnSpc>
            </a:pPr>
          </a:p>
          <a:p>
            <a:pPr marL="798821" indent="-399411" lvl="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737373"/>
                </a:solidFill>
                <a:latin typeface="DM Sans Bold"/>
              </a:rPr>
              <a:t>Mandate</a:t>
            </a:r>
          </a:p>
          <a:p>
            <a:pPr>
              <a:lnSpc>
                <a:spcPts val="5179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0" y="0"/>
            <a:ext cx="3679306" cy="1753284"/>
          </a:xfrm>
          <a:custGeom>
            <a:avLst/>
            <a:gdLst/>
            <a:ahLst/>
            <a:cxnLst/>
            <a:rect r="r" b="b" t="t" l="l"/>
            <a:pathLst>
              <a:path h="1753284" w="3679306">
                <a:moveTo>
                  <a:pt x="0" y="0"/>
                </a:moveTo>
                <a:lnTo>
                  <a:pt x="3679306" y="0"/>
                </a:lnTo>
                <a:lnTo>
                  <a:pt x="3679306" y="1753284"/>
                </a:lnTo>
                <a:lnTo>
                  <a:pt x="0" y="17532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770439" y="8639579"/>
            <a:ext cx="380297" cy="362766"/>
            <a:chOff x="0" y="0"/>
            <a:chExt cx="587326" cy="56025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87375" cy="560197"/>
            </a:xfrm>
            <a:custGeom>
              <a:avLst/>
              <a:gdLst/>
              <a:ahLst/>
              <a:cxnLst/>
              <a:rect r="r" b="b" t="t" l="l"/>
              <a:pathLst>
                <a:path h="560197" w="587375">
                  <a:moveTo>
                    <a:pt x="0" y="280162"/>
                  </a:moveTo>
                  <a:cubicBezTo>
                    <a:pt x="0" y="125476"/>
                    <a:pt x="131445" y="0"/>
                    <a:pt x="293624" y="0"/>
                  </a:cubicBezTo>
                  <a:cubicBezTo>
                    <a:pt x="455803" y="0"/>
                    <a:pt x="587375" y="125476"/>
                    <a:pt x="587375" y="280162"/>
                  </a:cubicBezTo>
                  <a:cubicBezTo>
                    <a:pt x="587375" y="434848"/>
                    <a:pt x="455803" y="560197"/>
                    <a:pt x="293624" y="560197"/>
                  </a:cubicBezTo>
                  <a:cubicBezTo>
                    <a:pt x="13144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7100304" y="6484486"/>
            <a:ext cx="1720101" cy="2064402"/>
            <a:chOff x="0" y="0"/>
            <a:chExt cx="2656504" cy="318823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56586" cy="3188208"/>
            </a:xfrm>
            <a:custGeom>
              <a:avLst/>
              <a:gdLst/>
              <a:ahLst/>
              <a:cxnLst/>
              <a:rect r="r" b="b" t="t" l="l"/>
              <a:pathLst>
                <a:path h="3188208" w="2656586">
                  <a:moveTo>
                    <a:pt x="1342263" y="0"/>
                  </a:moveTo>
                  <a:cubicBezTo>
                    <a:pt x="587248" y="0"/>
                    <a:pt x="0" y="587248"/>
                    <a:pt x="0" y="1342390"/>
                  </a:cubicBezTo>
                  <a:cubicBezTo>
                    <a:pt x="0" y="1957705"/>
                    <a:pt x="419481" y="2489073"/>
                    <a:pt x="1006729" y="2628900"/>
                  </a:cubicBezTo>
                  <a:cubicBezTo>
                    <a:pt x="1342263" y="3188208"/>
                    <a:pt x="1342263" y="3188208"/>
                    <a:pt x="1342263" y="3188208"/>
                  </a:cubicBezTo>
                  <a:cubicBezTo>
                    <a:pt x="1649857" y="2628900"/>
                    <a:pt x="1649857" y="2628900"/>
                    <a:pt x="1649857" y="2628900"/>
                  </a:cubicBezTo>
                  <a:cubicBezTo>
                    <a:pt x="2237105" y="2489073"/>
                    <a:pt x="2656586" y="1957705"/>
                    <a:pt x="2656586" y="1342390"/>
                  </a:cubicBezTo>
                  <a:cubicBezTo>
                    <a:pt x="2656459" y="587248"/>
                    <a:pt x="2069338" y="0"/>
                    <a:pt x="1342263" y="0"/>
                  </a:cubicBezTo>
                  <a:close/>
                  <a:moveTo>
                    <a:pt x="1342263" y="2461133"/>
                  </a:moveTo>
                  <a:cubicBezTo>
                    <a:pt x="727075" y="2461133"/>
                    <a:pt x="223774" y="1957705"/>
                    <a:pt x="223774" y="1342390"/>
                  </a:cubicBezTo>
                  <a:cubicBezTo>
                    <a:pt x="223774" y="727075"/>
                    <a:pt x="727075" y="223647"/>
                    <a:pt x="1342263" y="223647"/>
                  </a:cubicBezTo>
                  <a:cubicBezTo>
                    <a:pt x="1957451" y="223647"/>
                    <a:pt x="2432812" y="727075"/>
                    <a:pt x="2432812" y="1342390"/>
                  </a:cubicBezTo>
                  <a:cubicBezTo>
                    <a:pt x="2432812" y="1957705"/>
                    <a:pt x="1957451" y="2461133"/>
                    <a:pt x="1342263" y="2461133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137731" y="8639579"/>
            <a:ext cx="380297" cy="362766"/>
            <a:chOff x="0" y="0"/>
            <a:chExt cx="587326" cy="56025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87375" cy="560197"/>
            </a:xfrm>
            <a:custGeom>
              <a:avLst/>
              <a:gdLst/>
              <a:ahLst/>
              <a:cxnLst/>
              <a:rect r="r" b="b" t="t" l="l"/>
              <a:pathLst>
                <a:path h="560197" w="587375">
                  <a:moveTo>
                    <a:pt x="0" y="280162"/>
                  </a:moveTo>
                  <a:cubicBezTo>
                    <a:pt x="0" y="125476"/>
                    <a:pt x="131445" y="0"/>
                    <a:pt x="293624" y="0"/>
                  </a:cubicBezTo>
                  <a:cubicBezTo>
                    <a:pt x="455803" y="0"/>
                    <a:pt x="587375" y="125476"/>
                    <a:pt x="587375" y="280162"/>
                  </a:cubicBezTo>
                  <a:cubicBezTo>
                    <a:pt x="587375" y="434848"/>
                    <a:pt x="455803" y="560197"/>
                    <a:pt x="293624" y="560197"/>
                  </a:cubicBezTo>
                  <a:cubicBezTo>
                    <a:pt x="13144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9467595" y="6484486"/>
            <a:ext cx="1720101" cy="2064402"/>
            <a:chOff x="0" y="0"/>
            <a:chExt cx="2656504" cy="318823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656586" cy="3188208"/>
            </a:xfrm>
            <a:custGeom>
              <a:avLst/>
              <a:gdLst/>
              <a:ahLst/>
              <a:cxnLst/>
              <a:rect r="r" b="b" t="t" l="l"/>
              <a:pathLst>
                <a:path h="3188208" w="2656586">
                  <a:moveTo>
                    <a:pt x="1342263" y="0"/>
                  </a:moveTo>
                  <a:cubicBezTo>
                    <a:pt x="587248" y="0"/>
                    <a:pt x="0" y="587248"/>
                    <a:pt x="0" y="1342390"/>
                  </a:cubicBezTo>
                  <a:cubicBezTo>
                    <a:pt x="0" y="1957705"/>
                    <a:pt x="419481" y="2489073"/>
                    <a:pt x="1006729" y="2628900"/>
                  </a:cubicBezTo>
                  <a:cubicBezTo>
                    <a:pt x="1342263" y="3188208"/>
                    <a:pt x="1342263" y="3188208"/>
                    <a:pt x="1342263" y="3188208"/>
                  </a:cubicBezTo>
                  <a:cubicBezTo>
                    <a:pt x="1649857" y="2628900"/>
                    <a:pt x="1649857" y="2628900"/>
                    <a:pt x="1649857" y="2628900"/>
                  </a:cubicBezTo>
                  <a:cubicBezTo>
                    <a:pt x="2237105" y="2489073"/>
                    <a:pt x="2656586" y="1957705"/>
                    <a:pt x="2656586" y="1342390"/>
                  </a:cubicBezTo>
                  <a:cubicBezTo>
                    <a:pt x="2656459" y="587248"/>
                    <a:pt x="2069338" y="0"/>
                    <a:pt x="1342263" y="0"/>
                  </a:cubicBezTo>
                  <a:close/>
                  <a:moveTo>
                    <a:pt x="1342263" y="2461133"/>
                  </a:moveTo>
                  <a:cubicBezTo>
                    <a:pt x="727075" y="2461133"/>
                    <a:pt x="223774" y="1957705"/>
                    <a:pt x="223774" y="1342390"/>
                  </a:cubicBezTo>
                  <a:cubicBezTo>
                    <a:pt x="223774" y="727075"/>
                    <a:pt x="727075" y="223647"/>
                    <a:pt x="1342263" y="223647"/>
                  </a:cubicBezTo>
                  <a:cubicBezTo>
                    <a:pt x="1957451" y="223647"/>
                    <a:pt x="2432812" y="727075"/>
                    <a:pt x="2432812" y="1342390"/>
                  </a:cubicBezTo>
                  <a:cubicBezTo>
                    <a:pt x="2432812" y="1957705"/>
                    <a:pt x="1957451" y="2461133"/>
                    <a:pt x="1342263" y="2461133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7504719" y="6914526"/>
            <a:ext cx="911270" cy="898015"/>
          </a:xfrm>
          <a:custGeom>
            <a:avLst/>
            <a:gdLst/>
            <a:ahLst/>
            <a:cxnLst/>
            <a:rect r="r" b="b" t="t" l="l"/>
            <a:pathLst>
              <a:path h="898015" w="911270">
                <a:moveTo>
                  <a:pt x="0" y="0"/>
                </a:moveTo>
                <a:lnTo>
                  <a:pt x="911270" y="0"/>
                </a:lnTo>
                <a:lnTo>
                  <a:pt x="911270" y="898016"/>
                </a:lnTo>
                <a:lnTo>
                  <a:pt x="0" y="8980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873971" y="6823557"/>
            <a:ext cx="879297" cy="988985"/>
          </a:xfrm>
          <a:custGeom>
            <a:avLst/>
            <a:gdLst/>
            <a:ahLst/>
            <a:cxnLst/>
            <a:rect r="r" b="b" t="t" l="l"/>
            <a:pathLst>
              <a:path h="988985" w="879297">
                <a:moveTo>
                  <a:pt x="0" y="0"/>
                </a:moveTo>
                <a:lnTo>
                  <a:pt x="879298" y="0"/>
                </a:lnTo>
                <a:lnTo>
                  <a:pt x="879298" y="988985"/>
                </a:lnTo>
                <a:lnTo>
                  <a:pt x="0" y="988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713458" y="2457699"/>
            <a:ext cx="14861084" cy="929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922"/>
              </a:lnSpc>
              <a:spcBef>
                <a:spcPct val="0"/>
              </a:spcBef>
            </a:pPr>
            <a:r>
              <a:rPr lang="en-US" sz="6992" spc="244">
                <a:solidFill>
                  <a:srgbClr val="E1A93D"/>
                </a:solidFill>
                <a:latin typeface="DM Sans Bold"/>
              </a:rPr>
              <a:t>MISSION: Beyond the numbers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924266" y="3939883"/>
            <a:ext cx="6439468" cy="1925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05"/>
              </a:lnSpc>
              <a:spcBef>
                <a:spcPct val="0"/>
              </a:spcBef>
            </a:pPr>
            <a:r>
              <a:rPr lang="en-US" sz="3699" spc="362">
                <a:solidFill>
                  <a:srgbClr val="231F20"/>
                </a:solidFill>
                <a:latin typeface="DM Sans Bold"/>
              </a:rPr>
              <a:t>Investors will back your mission - if they believe in it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4703735" y="0"/>
            <a:ext cx="3679306" cy="1753284"/>
          </a:xfrm>
          <a:custGeom>
            <a:avLst/>
            <a:gdLst/>
            <a:ahLst/>
            <a:cxnLst/>
            <a:rect r="r" b="b" t="t" l="l"/>
            <a:pathLst>
              <a:path h="1753284" w="3679306">
                <a:moveTo>
                  <a:pt x="0" y="0"/>
                </a:moveTo>
                <a:lnTo>
                  <a:pt x="3679306" y="0"/>
                </a:lnTo>
                <a:lnTo>
                  <a:pt x="3679306" y="1753284"/>
                </a:lnTo>
                <a:lnTo>
                  <a:pt x="0" y="17532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323439" y="6458714"/>
            <a:ext cx="380297" cy="362766"/>
            <a:chOff x="0" y="0"/>
            <a:chExt cx="587326" cy="56025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87375" cy="560197"/>
            </a:xfrm>
            <a:custGeom>
              <a:avLst/>
              <a:gdLst/>
              <a:ahLst/>
              <a:cxnLst/>
              <a:rect r="r" b="b" t="t" l="l"/>
              <a:pathLst>
                <a:path h="560197" w="587375">
                  <a:moveTo>
                    <a:pt x="0" y="280162"/>
                  </a:moveTo>
                  <a:cubicBezTo>
                    <a:pt x="0" y="125476"/>
                    <a:pt x="131445" y="0"/>
                    <a:pt x="293624" y="0"/>
                  </a:cubicBezTo>
                  <a:cubicBezTo>
                    <a:pt x="455803" y="0"/>
                    <a:pt x="587375" y="125476"/>
                    <a:pt x="587375" y="280162"/>
                  </a:cubicBezTo>
                  <a:cubicBezTo>
                    <a:pt x="587375" y="434848"/>
                    <a:pt x="455803" y="560197"/>
                    <a:pt x="293624" y="560197"/>
                  </a:cubicBezTo>
                  <a:cubicBezTo>
                    <a:pt x="13144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3603688" y="4394313"/>
            <a:ext cx="1720101" cy="2064402"/>
            <a:chOff x="0" y="0"/>
            <a:chExt cx="2656504" cy="318823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56586" cy="3188208"/>
            </a:xfrm>
            <a:custGeom>
              <a:avLst/>
              <a:gdLst/>
              <a:ahLst/>
              <a:cxnLst/>
              <a:rect r="r" b="b" t="t" l="l"/>
              <a:pathLst>
                <a:path h="3188208" w="2656586">
                  <a:moveTo>
                    <a:pt x="1342263" y="0"/>
                  </a:moveTo>
                  <a:cubicBezTo>
                    <a:pt x="587248" y="0"/>
                    <a:pt x="0" y="587248"/>
                    <a:pt x="0" y="1342390"/>
                  </a:cubicBezTo>
                  <a:cubicBezTo>
                    <a:pt x="0" y="1957705"/>
                    <a:pt x="419481" y="2489073"/>
                    <a:pt x="1006729" y="2628900"/>
                  </a:cubicBezTo>
                  <a:cubicBezTo>
                    <a:pt x="1342263" y="3188208"/>
                    <a:pt x="1342263" y="3188208"/>
                    <a:pt x="1342263" y="3188208"/>
                  </a:cubicBezTo>
                  <a:cubicBezTo>
                    <a:pt x="1649857" y="2628900"/>
                    <a:pt x="1649857" y="2628900"/>
                    <a:pt x="1649857" y="2628900"/>
                  </a:cubicBezTo>
                  <a:cubicBezTo>
                    <a:pt x="2237105" y="2489073"/>
                    <a:pt x="2656586" y="1957705"/>
                    <a:pt x="2656586" y="1342390"/>
                  </a:cubicBezTo>
                  <a:cubicBezTo>
                    <a:pt x="2656459" y="587248"/>
                    <a:pt x="2069338" y="0"/>
                    <a:pt x="1342263" y="0"/>
                  </a:cubicBezTo>
                  <a:close/>
                  <a:moveTo>
                    <a:pt x="1342263" y="2461133"/>
                  </a:moveTo>
                  <a:cubicBezTo>
                    <a:pt x="727075" y="2461133"/>
                    <a:pt x="223774" y="1957705"/>
                    <a:pt x="223774" y="1342390"/>
                  </a:cubicBezTo>
                  <a:cubicBezTo>
                    <a:pt x="223774" y="727075"/>
                    <a:pt x="727075" y="223647"/>
                    <a:pt x="1342263" y="223647"/>
                  </a:cubicBezTo>
                  <a:cubicBezTo>
                    <a:pt x="1957451" y="223647"/>
                    <a:pt x="2432812" y="727075"/>
                    <a:pt x="2432812" y="1342390"/>
                  </a:cubicBezTo>
                  <a:cubicBezTo>
                    <a:pt x="2432812" y="1957705"/>
                    <a:pt x="1957451" y="2461133"/>
                    <a:pt x="1342263" y="2461133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4008103" y="4824353"/>
            <a:ext cx="911270" cy="898015"/>
          </a:xfrm>
          <a:custGeom>
            <a:avLst/>
            <a:gdLst/>
            <a:ahLst/>
            <a:cxnLst/>
            <a:rect r="r" b="b" t="t" l="l"/>
            <a:pathLst>
              <a:path h="898015" w="911270">
                <a:moveTo>
                  <a:pt x="0" y="0"/>
                </a:moveTo>
                <a:lnTo>
                  <a:pt x="911270" y="0"/>
                </a:lnTo>
                <a:lnTo>
                  <a:pt x="911270" y="898016"/>
                </a:lnTo>
                <a:lnTo>
                  <a:pt x="0" y="8980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713458" y="2472920"/>
            <a:ext cx="14861084" cy="929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922"/>
              </a:lnSpc>
              <a:spcBef>
                <a:spcPct val="0"/>
              </a:spcBef>
            </a:pPr>
            <a:r>
              <a:rPr lang="en-US" sz="6992" spc="244">
                <a:solidFill>
                  <a:srgbClr val="E1A93D"/>
                </a:solidFill>
                <a:latin typeface="DM Sans Bold"/>
              </a:rPr>
              <a:t>MISSION: Beyond the numbers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704532" y="5359839"/>
            <a:ext cx="6439468" cy="2803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431"/>
              </a:lnSpc>
              <a:spcBef>
                <a:spcPct val="0"/>
              </a:spcBef>
            </a:pPr>
            <a:r>
              <a:rPr lang="en-US" sz="3211" spc="314">
                <a:solidFill>
                  <a:srgbClr val="231F20"/>
                </a:solidFill>
                <a:latin typeface="DM Sans"/>
              </a:rPr>
              <a:t>It’s not just about financials. Articulate your goals, your “why”, the story and purpose of your business.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704532" y="4188572"/>
            <a:ext cx="4979221" cy="1214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888"/>
              </a:lnSpc>
              <a:spcBef>
                <a:spcPct val="0"/>
              </a:spcBef>
            </a:pPr>
            <a:r>
              <a:rPr lang="en-US" sz="3542" spc="347">
                <a:solidFill>
                  <a:srgbClr val="397D5A"/>
                </a:solidFill>
                <a:latin typeface="DM Sans Bold"/>
              </a:rPr>
              <a:t>Manage Expectations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4703735" y="0"/>
            <a:ext cx="3679306" cy="1753284"/>
          </a:xfrm>
          <a:custGeom>
            <a:avLst/>
            <a:gdLst/>
            <a:ahLst/>
            <a:cxnLst/>
            <a:rect r="r" b="b" t="t" l="l"/>
            <a:pathLst>
              <a:path h="1753284" w="3679306">
                <a:moveTo>
                  <a:pt x="0" y="0"/>
                </a:moveTo>
                <a:lnTo>
                  <a:pt x="3679306" y="0"/>
                </a:lnTo>
                <a:lnTo>
                  <a:pt x="3679306" y="1753284"/>
                </a:lnTo>
                <a:lnTo>
                  <a:pt x="0" y="17532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222422" y="6634202"/>
            <a:ext cx="380297" cy="362766"/>
            <a:chOff x="0" y="0"/>
            <a:chExt cx="587326" cy="56025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87375" cy="560197"/>
            </a:xfrm>
            <a:custGeom>
              <a:avLst/>
              <a:gdLst/>
              <a:ahLst/>
              <a:cxnLst/>
              <a:rect r="r" b="b" t="t" l="l"/>
              <a:pathLst>
                <a:path h="560197" w="587375">
                  <a:moveTo>
                    <a:pt x="0" y="280162"/>
                  </a:moveTo>
                  <a:cubicBezTo>
                    <a:pt x="0" y="125476"/>
                    <a:pt x="131445" y="0"/>
                    <a:pt x="293624" y="0"/>
                  </a:cubicBezTo>
                  <a:cubicBezTo>
                    <a:pt x="455803" y="0"/>
                    <a:pt x="587375" y="125476"/>
                    <a:pt x="587375" y="280162"/>
                  </a:cubicBezTo>
                  <a:cubicBezTo>
                    <a:pt x="587375" y="434848"/>
                    <a:pt x="455803" y="560197"/>
                    <a:pt x="293624" y="560197"/>
                  </a:cubicBezTo>
                  <a:cubicBezTo>
                    <a:pt x="13144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3552520" y="4569800"/>
            <a:ext cx="1720101" cy="2064402"/>
            <a:chOff x="0" y="0"/>
            <a:chExt cx="2656504" cy="318823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56586" cy="3188208"/>
            </a:xfrm>
            <a:custGeom>
              <a:avLst/>
              <a:gdLst/>
              <a:ahLst/>
              <a:cxnLst/>
              <a:rect r="r" b="b" t="t" l="l"/>
              <a:pathLst>
                <a:path h="3188208" w="2656586">
                  <a:moveTo>
                    <a:pt x="1342263" y="0"/>
                  </a:moveTo>
                  <a:cubicBezTo>
                    <a:pt x="587248" y="0"/>
                    <a:pt x="0" y="587248"/>
                    <a:pt x="0" y="1342390"/>
                  </a:cubicBezTo>
                  <a:cubicBezTo>
                    <a:pt x="0" y="1957705"/>
                    <a:pt x="419481" y="2489073"/>
                    <a:pt x="1006729" y="2628900"/>
                  </a:cubicBezTo>
                  <a:cubicBezTo>
                    <a:pt x="1342263" y="3188208"/>
                    <a:pt x="1342263" y="3188208"/>
                    <a:pt x="1342263" y="3188208"/>
                  </a:cubicBezTo>
                  <a:cubicBezTo>
                    <a:pt x="1649857" y="2628900"/>
                    <a:pt x="1649857" y="2628900"/>
                    <a:pt x="1649857" y="2628900"/>
                  </a:cubicBezTo>
                  <a:cubicBezTo>
                    <a:pt x="2237105" y="2489073"/>
                    <a:pt x="2656586" y="1957705"/>
                    <a:pt x="2656586" y="1342390"/>
                  </a:cubicBezTo>
                  <a:cubicBezTo>
                    <a:pt x="2656459" y="587248"/>
                    <a:pt x="2069338" y="0"/>
                    <a:pt x="1342263" y="0"/>
                  </a:cubicBezTo>
                  <a:close/>
                  <a:moveTo>
                    <a:pt x="1342263" y="2461133"/>
                  </a:moveTo>
                  <a:cubicBezTo>
                    <a:pt x="727075" y="2461133"/>
                    <a:pt x="223774" y="1957705"/>
                    <a:pt x="223774" y="1342390"/>
                  </a:cubicBezTo>
                  <a:cubicBezTo>
                    <a:pt x="223774" y="727075"/>
                    <a:pt x="727075" y="223647"/>
                    <a:pt x="1342263" y="223647"/>
                  </a:cubicBezTo>
                  <a:cubicBezTo>
                    <a:pt x="1957451" y="223647"/>
                    <a:pt x="2432812" y="727075"/>
                    <a:pt x="2432812" y="1342390"/>
                  </a:cubicBezTo>
                  <a:cubicBezTo>
                    <a:pt x="2432812" y="1957705"/>
                    <a:pt x="1957451" y="2461133"/>
                    <a:pt x="1342263" y="2461133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3958895" y="4908871"/>
            <a:ext cx="879297" cy="988985"/>
          </a:xfrm>
          <a:custGeom>
            <a:avLst/>
            <a:gdLst/>
            <a:ahLst/>
            <a:cxnLst/>
            <a:rect r="r" b="b" t="t" l="l"/>
            <a:pathLst>
              <a:path h="988985" w="879297">
                <a:moveTo>
                  <a:pt x="0" y="0"/>
                </a:moveTo>
                <a:lnTo>
                  <a:pt x="879298" y="0"/>
                </a:lnTo>
                <a:lnTo>
                  <a:pt x="879298" y="988985"/>
                </a:lnTo>
                <a:lnTo>
                  <a:pt x="0" y="9889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682305" y="2539600"/>
            <a:ext cx="14861084" cy="929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922"/>
              </a:lnSpc>
              <a:spcBef>
                <a:spcPct val="0"/>
              </a:spcBef>
            </a:pPr>
            <a:r>
              <a:rPr lang="en-US" sz="6992" spc="244">
                <a:solidFill>
                  <a:srgbClr val="E1A93D"/>
                </a:solidFill>
                <a:latin typeface="DM Sans Bold"/>
              </a:rPr>
              <a:t>MISSION: Beyond the numbers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425964" y="5404348"/>
            <a:ext cx="6439468" cy="2803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431"/>
              </a:lnSpc>
              <a:spcBef>
                <a:spcPct val="0"/>
              </a:spcBef>
            </a:pPr>
            <a:r>
              <a:rPr lang="en-US" sz="3211" spc="314">
                <a:solidFill>
                  <a:srgbClr val="231F20"/>
                </a:solidFill>
                <a:latin typeface="DM Sans"/>
              </a:rPr>
              <a:t>In a Social Business, passion meets pragmatism. Articulate how financial tools can be an answer to solve social issues.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25964" y="4808076"/>
            <a:ext cx="4979221" cy="595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888"/>
              </a:lnSpc>
              <a:spcBef>
                <a:spcPct val="0"/>
              </a:spcBef>
            </a:pPr>
            <a:r>
              <a:rPr lang="en-US" sz="3542" spc="347">
                <a:solidFill>
                  <a:srgbClr val="397D5A"/>
                </a:solidFill>
                <a:latin typeface="DM Sans Bold"/>
              </a:rPr>
              <a:t>Mindset Shift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4703735" y="0"/>
            <a:ext cx="3679306" cy="1753284"/>
          </a:xfrm>
          <a:custGeom>
            <a:avLst/>
            <a:gdLst/>
            <a:ahLst/>
            <a:cxnLst/>
            <a:rect r="r" b="b" t="t" l="l"/>
            <a:pathLst>
              <a:path h="1753284" w="3679306">
                <a:moveTo>
                  <a:pt x="0" y="0"/>
                </a:moveTo>
                <a:lnTo>
                  <a:pt x="3679306" y="0"/>
                </a:lnTo>
                <a:lnTo>
                  <a:pt x="3679306" y="1753284"/>
                </a:lnTo>
                <a:lnTo>
                  <a:pt x="0" y="17532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35423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703735" y="0"/>
            <a:ext cx="3679306" cy="1753284"/>
          </a:xfrm>
          <a:custGeom>
            <a:avLst/>
            <a:gdLst/>
            <a:ahLst/>
            <a:cxnLst/>
            <a:rect r="r" b="b" t="t" l="l"/>
            <a:pathLst>
              <a:path h="1753284" w="3679306">
                <a:moveTo>
                  <a:pt x="0" y="0"/>
                </a:moveTo>
                <a:lnTo>
                  <a:pt x="3679306" y="0"/>
                </a:lnTo>
                <a:lnTo>
                  <a:pt x="3679306" y="1753284"/>
                </a:lnTo>
                <a:lnTo>
                  <a:pt x="0" y="17532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862971" y="4235628"/>
            <a:ext cx="7353569" cy="4136331"/>
            <a:chOff x="0" y="0"/>
            <a:chExt cx="1128903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287760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l="0" t="-9228" r="0" b="-9228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4539756" y="1346774"/>
            <a:ext cx="10096735" cy="1746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</a:rPr>
              <a:t>MINDSET: </a:t>
            </a:r>
          </a:p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</a:rPr>
              <a:t>What is the invitation?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107941" y="4168953"/>
            <a:ext cx="4924603" cy="4311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737373"/>
                </a:solidFill>
                <a:latin typeface="DM Sans Bold"/>
              </a:rPr>
              <a:t>Purpose-Driven Passion: </a:t>
            </a:r>
            <a:r>
              <a:rPr lang="en-US" sz="3499">
                <a:solidFill>
                  <a:srgbClr val="737373"/>
                </a:solidFill>
                <a:latin typeface="DM Sans"/>
              </a:rPr>
              <a:t>When seeking investors, you are inviting to a collaboration over more than pure finance. Articulate your mission.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35423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703735" y="0"/>
            <a:ext cx="3679306" cy="1753284"/>
          </a:xfrm>
          <a:custGeom>
            <a:avLst/>
            <a:gdLst/>
            <a:ahLst/>
            <a:cxnLst/>
            <a:rect r="r" b="b" t="t" l="l"/>
            <a:pathLst>
              <a:path h="1753284" w="3679306">
                <a:moveTo>
                  <a:pt x="0" y="0"/>
                </a:moveTo>
                <a:lnTo>
                  <a:pt x="3679306" y="0"/>
                </a:lnTo>
                <a:lnTo>
                  <a:pt x="3679306" y="1753284"/>
                </a:lnTo>
                <a:lnTo>
                  <a:pt x="0" y="17532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539756" y="1346774"/>
            <a:ext cx="10096735" cy="1746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</a:rPr>
              <a:t>MINDSET: </a:t>
            </a:r>
          </a:p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</a:rPr>
              <a:t>What is the invitation?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682078" y="3818251"/>
            <a:ext cx="7995687" cy="4497518"/>
            <a:chOff x="0" y="0"/>
            <a:chExt cx="1128903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287760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l="0" t="-24638" r="0" b="-24638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0809411" y="3751576"/>
            <a:ext cx="4924603" cy="5549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737373"/>
                </a:solidFill>
                <a:latin typeface="DM Sans Bold"/>
              </a:rPr>
              <a:t>Long-Term Vision:</a:t>
            </a:r>
            <a:r>
              <a:rPr lang="en-US" sz="3499">
                <a:solidFill>
                  <a:srgbClr val="737373"/>
                </a:solidFill>
                <a:latin typeface="DM Sans"/>
              </a:rPr>
              <a:t> Articulate where you are heading - beyond immediate gains. </a:t>
            </a:r>
          </a:p>
          <a:p>
            <a:pPr>
              <a:lnSpc>
                <a:spcPts val="4899"/>
              </a:lnSpc>
            </a:pPr>
          </a:p>
          <a:p>
            <a:pPr>
              <a:lnSpc>
                <a:spcPts val="4899"/>
              </a:lnSpc>
            </a:pPr>
            <a:r>
              <a:rPr lang="en-US" sz="3499">
                <a:solidFill>
                  <a:srgbClr val="737373"/>
                </a:solidFill>
                <a:latin typeface="DM Sans"/>
              </a:rPr>
              <a:t>You are inviting the investor to be part of a long term journey, not quick financial returns.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482392" y="3133183"/>
            <a:ext cx="9322085" cy="5982617"/>
          </a:xfrm>
          <a:custGeom>
            <a:avLst/>
            <a:gdLst/>
            <a:ahLst/>
            <a:cxnLst/>
            <a:rect r="r" b="b" t="t" l="l"/>
            <a:pathLst>
              <a:path h="5982617" w="9322085">
                <a:moveTo>
                  <a:pt x="0" y="0"/>
                </a:moveTo>
                <a:lnTo>
                  <a:pt x="9322084" y="0"/>
                </a:lnTo>
                <a:lnTo>
                  <a:pt x="9322084" y="5982618"/>
                </a:lnTo>
                <a:lnTo>
                  <a:pt x="0" y="5982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5631" t="-34905" r="0" b="-57927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966767" y="1201871"/>
            <a:ext cx="5694094" cy="786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62"/>
              </a:lnSpc>
              <a:spcBef>
                <a:spcPct val="0"/>
              </a:spcBef>
            </a:pPr>
            <a:r>
              <a:rPr lang="en-US" sz="5921" spc="207">
                <a:solidFill>
                  <a:srgbClr val="8CA9AD"/>
                </a:solidFill>
                <a:latin typeface="DM Sans"/>
              </a:rPr>
              <a:t>MANDATE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066508"/>
            <a:ext cx="4358384" cy="1679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441"/>
              </a:lnSpc>
              <a:spcBef>
                <a:spcPct val="0"/>
              </a:spcBef>
            </a:pPr>
            <a:r>
              <a:rPr lang="en-US" sz="3218" spc="315">
                <a:solidFill>
                  <a:srgbClr val="397D5A"/>
                </a:solidFill>
                <a:latin typeface="DM Sans Bold"/>
              </a:rPr>
              <a:t>FINANCIAL RETURN VS SOCIAL RETURN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302996" y="-479021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4777104"/>
            <a:ext cx="5542564" cy="4481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737373"/>
                </a:solidFill>
                <a:latin typeface="DM Sans"/>
              </a:rPr>
              <a:t>Investors may have a social mandate or a pure financial mandate. </a:t>
            </a:r>
          </a:p>
          <a:p>
            <a:pPr>
              <a:lnSpc>
                <a:spcPts val="4479"/>
              </a:lnSpc>
            </a:pP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737373"/>
                </a:solidFill>
                <a:latin typeface="DM Sans"/>
              </a:rPr>
              <a:t>Understanding potential partners’ mandate will help in finding the right fit for your mission.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4703735" y="0"/>
            <a:ext cx="3679306" cy="1753284"/>
          </a:xfrm>
          <a:custGeom>
            <a:avLst/>
            <a:gdLst/>
            <a:ahLst/>
            <a:cxnLst/>
            <a:rect r="r" b="b" t="t" l="l"/>
            <a:pathLst>
              <a:path h="1753284" w="3679306">
                <a:moveTo>
                  <a:pt x="0" y="0"/>
                </a:moveTo>
                <a:lnTo>
                  <a:pt x="3679306" y="0"/>
                </a:lnTo>
                <a:lnTo>
                  <a:pt x="3679306" y="1753284"/>
                </a:lnTo>
                <a:lnTo>
                  <a:pt x="0" y="17532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13589476" y="7177358"/>
            <a:ext cx="5450085" cy="4161883"/>
          </a:xfrm>
          <a:custGeom>
            <a:avLst/>
            <a:gdLst/>
            <a:ahLst/>
            <a:cxnLst/>
            <a:rect r="r" b="b" t="t" l="l"/>
            <a:pathLst>
              <a:path h="4161883" w="5450085">
                <a:moveTo>
                  <a:pt x="0" y="0"/>
                </a:moveTo>
                <a:lnTo>
                  <a:pt x="5450086" y="0"/>
                </a:lnTo>
                <a:lnTo>
                  <a:pt x="5450086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781262" y="1028700"/>
            <a:ext cx="9258300" cy="9258300"/>
          </a:xfrm>
          <a:custGeom>
            <a:avLst/>
            <a:gdLst/>
            <a:ahLst/>
            <a:cxnLst/>
            <a:rect r="r" b="b" t="t" l="l"/>
            <a:pathLst>
              <a:path h="9258300" w="9258300">
                <a:moveTo>
                  <a:pt x="0" y="0"/>
                </a:moveTo>
                <a:lnTo>
                  <a:pt x="9258300" y="0"/>
                </a:lnTo>
                <a:lnTo>
                  <a:pt x="9258300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</a:blip>
            <a:stretch>
              <a:fillRect l="-21942" t="0" r="-21942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15590" y="2206441"/>
            <a:ext cx="6726444" cy="1276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BECOME </a:t>
            </a:r>
          </a:p>
          <a:p>
            <a:pPr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INVESTOR-READY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4513532"/>
            <a:ext cx="6813333" cy="3692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42" indent="-377821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737373"/>
                </a:solidFill>
                <a:latin typeface="DM Sans Bold"/>
              </a:rPr>
              <a:t>Know your Business</a:t>
            </a:r>
          </a:p>
          <a:p>
            <a:pPr>
              <a:lnSpc>
                <a:spcPts val="4899"/>
              </a:lnSpc>
            </a:pPr>
          </a:p>
          <a:p>
            <a:pPr marL="755642" indent="-377821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737373"/>
                </a:solidFill>
                <a:latin typeface="DM Sans Bold"/>
              </a:rPr>
              <a:t>Be Visible</a:t>
            </a:r>
          </a:p>
          <a:p>
            <a:pPr>
              <a:lnSpc>
                <a:spcPts val="4899"/>
              </a:lnSpc>
            </a:pPr>
          </a:p>
          <a:p>
            <a:pPr marL="755642" indent="-377821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737373"/>
                </a:solidFill>
                <a:latin typeface="DM Sans Bold"/>
              </a:rPr>
              <a:t>Be Confident</a:t>
            </a:r>
          </a:p>
          <a:p>
            <a:pPr>
              <a:lnSpc>
                <a:spcPts val="4899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35423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703735" y="0"/>
            <a:ext cx="3679306" cy="1753284"/>
          </a:xfrm>
          <a:custGeom>
            <a:avLst/>
            <a:gdLst/>
            <a:ahLst/>
            <a:cxnLst/>
            <a:rect r="r" b="b" t="t" l="l"/>
            <a:pathLst>
              <a:path h="1753284" w="3679306">
                <a:moveTo>
                  <a:pt x="0" y="0"/>
                </a:moveTo>
                <a:lnTo>
                  <a:pt x="3679306" y="0"/>
                </a:lnTo>
                <a:lnTo>
                  <a:pt x="3679306" y="1753284"/>
                </a:lnTo>
                <a:lnTo>
                  <a:pt x="0" y="17532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853145" y="1346774"/>
            <a:ext cx="9469956" cy="87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</a:rPr>
              <a:t>Introduction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187238" y="3208020"/>
            <a:ext cx="9913525" cy="3804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7232" indent="-388616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737373"/>
                </a:solidFill>
                <a:latin typeface="DM Sans"/>
              </a:rPr>
              <a:t>Welcome!</a:t>
            </a:r>
          </a:p>
          <a:p>
            <a:pPr>
              <a:lnSpc>
                <a:spcPts val="5039"/>
              </a:lnSpc>
            </a:pPr>
          </a:p>
          <a:p>
            <a:pPr marL="777232" indent="-388616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737373"/>
                </a:solidFill>
                <a:latin typeface="DM Sans Bold"/>
              </a:rPr>
              <a:t>Objective:</a:t>
            </a:r>
            <a:r>
              <a:rPr lang="en-US" sz="3599">
                <a:solidFill>
                  <a:srgbClr val="737373"/>
                </a:solidFill>
                <a:latin typeface="DM Sans"/>
              </a:rPr>
              <a:t> Learn how to attract investors while staying true to social and ecological goals during the pitch.</a:t>
            </a:r>
          </a:p>
          <a:p>
            <a:pPr>
              <a:lnSpc>
                <a:spcPts val="5039"/>
              </a:lnSpc>
            </a:pP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35423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703735" y="0"/>
            <a:ext cx="3679306" cy="1753284"/>
          </a:xfrm>
          <a:custGeom>
            <a:avLst/>
            <a:gdLst/>
            <a:ahLst/>
            <a:cxnLst/>
            <a:rect r="r" b="b" t="t" l="l"/>
            <a:pathLst>
              <a:path h="1753284" w="3679306">
                <a:moveTo>
                  <a:pt x="0" y="0"/>
                </a:moveTo>
                <a:lnTo>
                  <a:pt x="3679306" y="0"/>
                </a:lnTo>
                <a:lnTo>
                  <a:pt x="3679306" y="1753284"/>
                </a:lnTo>
                <a:lnTo>
                  <a:pt x="0" y="17532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539756" y="1346774"/>
            <a:ext cx="10096735" cy="87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</a:rPr>
              <a:t>Understand your business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144000" y="3129253"/>
            <a:ext cx="7746352" cy="5929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16" indent="-302258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737373"/>
                </a:solidFill>
                <a:latin typeface="DM Sans Bold"/>
              </a:rPr>
              <a:t>Triple Bottom Line: </a:t>
            </a:r>
            <a:r>
              <a:rPr lang="en-US" sz="2799">
                <a:solidFill>
                  <a:srgbClr val="737373"/>
                </a:solidFill>
                <a:latin typeface="DM Sans"/>
              </a:rPr>
              <a:t>People, planet, profit</a:t>
            </a:r>
          </a:p>
          <a:p>
            <a:pPr>
              <a:lnSpc>
                <a:spcPts val="3919"/>
              </a:lnSpc>
            </a:pPr>
          </a:p>
          <a:p>
            <a:pPr marL="604516" indent="-302258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737373"/>
                </a:solidFill>
                <a:latin typeface="DM Sans Bold"/>
              </a:rPr>
              <a:t>Measuring Success</a:t>
            </a:r>
            <a:r>
              <a:rPr lang="en-US" sz="2799">
                <a:solidFill>
                  <a:srgbClr val="737373"/>
                </a:solidFill>
                <a:latin typeface="DM Sans"/>
              </a:rPr>
              <a:t>: Beyond profits</a:t>
            </a:r>
          </a:p>
          <a:p>
            <a:pPr>
              <a:lnSpc>
                <a:spcPts val="3919"/>
              </a:lnSpc>
            </a:pPr>
          </a:p>
          <a:p>
            <a:pPr marL="604516" indent="-302258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737373"/>
                </a:solidFill>
                <a:latin typeface="DM Sans Bold"/>
              </a:rPr>
              <a:t>Know Your Numbers:</a:t>
            </a:r>
            <a:r>
              <a:rPr lang="en-US" sz="2799">
                <a:solidFill>
                  <a:srgbClr val="737373"/>
                </a:solidFill>
                <a:latin typeface="DM Sans"/>
              </a:rPr>
              <a:t> Burn rate, runway, growth projections</a:t>
            </a:r>
          </a:p>
          <a:p>
            <a:pPr>
              <a:lnSpc>
                <a:spcPts val="3919"/>
              </a:lnSpc>
            </a:pPr>
          </a:p>
          <a:p>
            <a:pPr marL="604516" indent="-302258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737373"/>
                </a:solidFill>
                <a:latin typeface="DM Sans Bold"/>
              </a:rPr>
              <a:t>Clean House:</a:t>
            </a:r>
            <a:r>
              <a:rPr lang="en-US" sz="2799">
                <a:solidFill>
                  <a:srgbClr val="737373"/>
                </a:solidFill>
                <a:latin typeface="DM Sans"/>
              </a:rPr>
              <a:t> Legal compliance, IP protection</a:t>
            </a:r>
          </a:p>
          <a:p>
            <a:pPr>
              <a:lnSpc>
                <a:spcPts val="3919"/>
              </a:lnSpc>
            </a:pPr>
          </a:p>
          <a:p>
            <a:pPr marL="604516" indent="-302258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737373"/>
                </a:solidFill>
                <a:latin typeface="DM Sans Bold"/>
              </a:rPr>
              <a:t>Investor Documentation:</a:t>
            </a:r>
            <a:r>
              <a:rPr lang="en-US" sz="2799">
                <a:solidFill>
                  <a:srgbClr val="737373"/>
                </a:solidFill>
                <a:latin typeface="DM Sans"/>
              </a:rPr>
              <a:t> Pitch deck, term sheet, due diligence, dataroom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80997" y="3469860"/>
            <a:ext cx="7517518" cy="5305565"/>
            <a:chOff x="0" y="0"/>
            <a:chExt cx="11289030" cy="796734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287760" cy="7967349"/>
            </a:xfrm>
            <a:custGeom>
              <a:avLst/>
              <a:gdLst/>
              <a:ahLst/>
              <a:cxnLst/>
              <a:rect r="r" b="b" t="t" l="l"/>
              <a:pathLst>
                <a:path h="7967349" w="11287760">
                  <a:moveTo>
                    <a:pt x="0" y="7307652"/>
                  </a:moveTo>
                  <a:lnTo>
                    <a:pt x="0" y="659696"/>
                  </a:lnTo>
                  <a:cubicBezTo>
                    <a:pt x="0" y="294792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94792"/>
                    <a:pt x="11287760" y="659696"/>
                  </a:cubicBezTo>
                  <a:lnTo>
                    <a:pt x="11287760" y="7306059"/>
                  </a:lnTo>
                  <a:cubicBezTo>
                    <a:pt x="11287760" y="7670963"/>
                    <a:pt x="11052810" y="7965756"/>
                    <a:pt x="10761980" y="7965756"/>
                  </a:cubicBezTo>
                  <a:lnTo>
                    <a:pt x="525780" y="7965756"/>
                  </a:lnTo>
                  <a:cubicBezTo>
                    <a:pt x="236220" y="7967349"/>
                    <a:pt x="0" y="7672556"/>
                    <a:pt x="0" y="7307652"/>
                  </a:cubicBezTo>
                  <a:close/>
                </a:path>
              </a:pathLst>
            </a:custGeom>
            <a:blipFill>
              <a:blip r:embed="rId5">
                <a:alphaModFix amt="61000"/>
              </a:blip>
              <a:stretch>
                <a:fillRect l="-12728" t="0" r="-12728" b="0"/>
              </a:stretch>
            </a:blipFill>
          </p:spPr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35423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703735" y="0"/>
            <a:ext cx="3679306" cy="1753284"/>
          </a:xfrm>
          <a:custGeom>
            <a:avLst/>
            <a:gdLst/>
            <a:ahLst/>
            <a:cxnLst/>
            <a:rect r="r" b="b" t="t" l="l"/>
            <a:pathLst>
              <a:path h="1753284" w="3679306">
                <a:moveTo>
                  <a:pt x="0" y="0"/>
                </a:moveTo>
                <a:lnTo>
                  <a:pt x="3679306" y="0"/>
                </a:lnTo>
                <a:lnTo>
                  <a:pt x="3679306" y="1753284"/>
                </a:lnTo>
                <a:lnTo>
                  <a:pt x="0" y="17532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539756" y="1346774"/>
            <a:ext cx="10096735" cy="87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</a:rPr>
              <a:t>Be visible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779467" y="3842544"/>
            <a:ext cx="7276626" cy="3357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0874" indent="-345437" lvl="1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737373"/>
                </a:solidFill>
                <a:latin typeface="DM Sans Bold"/>
              </a:rPr>
              <a:t>Market Yourself:</a:t>
            </a:r>
            <a:r>
              <a:rPr lang="en-US" sz="3199">
                <a:solidFill>
                  <a:srgbClr val="737373"/>
                </a:solidFill>
                <a:latin typeface="DM Sans"/>
              </a:rPr>
              <a:t> Make  yourself attractive to the kind of investor you want on your team.</a:t>
            </a:r>
          </a:p>
          <a:p>
            <a:pPr>
              <a:lnSpc>
                <a:spcPts val="4479"/>
              </a:lnSpc>
            </a:pPr>
          </a:p>
          <a:p>
            <a:pPr marL="690874" indent="-345437" lvl="1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737373"/>
                </a:solidFill>
                <a:latin typeface="DM Sans Bold"/>
              </a:rPr>
              <a:t>Be visible:</a:t>
            </a:r>
            <a:r>
              <a:rPr lang="en-US" sz="3199">
                <a:solidFill>
                  <a:srgbClr val="737373"/>
                </a:solidFill>
                <a:latin typeface="DM Sans"/>
              </a:rPr>
              <a:t> Build your network, consider strategic advertisement</a:t>
            </a:r>
          </a:p>
        </p:txBody>
      </p:sp>
      <p:grpSp>
        <p:nvGrpSpPr>
          <p:cNvPr name="Group 6" id="6"/>
          <p:cNvGrpSpPr/>
          <p:nvPr/>
        </p:nvGrpSpPr>
        <p:grpSpPr>
          <a:xfrm rot="-10800000">
            <a:off x="1734726" y="2997761"/>
            <a:ext cx="4244142" cy="5964328"/>
            <a:chOff x="0" y="0"/>
            <a:chExt cx="7336369" cy="1030986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336369" cy="10309860"/>
            </a:xfrm>
            <a:custGeom>
              <a:avLst/>
              <a:gdLst/>
              <a:ahLst/>
              <a:cxnLst/>
              <a:rect r="r" b="b" t="t" l="l"/>
              <a:pathLst>
                <a:path h="10309860" w="7336369">
                  <a:moveTo>
                    <a:pt x="7336369" y="251460"/>
                  </a:moveTo>
                  <a:lnTo>
                    <a:pt x="7336369" y="10055860"/>
                  </a:lnTo>
                  <a:cubicBezTo>
                    <a:pt x="7336369" y="10196195"/>
                    <a:pt x="7161274" y="10309860"/>
                    <a:pt x="6945096" y="10309860"/>
                  </a:cubicBezTo>
                  <a:lnTo>
                    <a:pt x="391273" y="10309860"/>
                  </a:lnTo>
                  <a:cubicBezTo>
                    <a:pt x="175095" y="10309860"/>
                    <a:pt x="0" y="10196195"/>
                    <a:pt x="0" y="10055860"/>
                  </a:cubicBezTo>
                  <a:lnTo>
                    <a:pt x="0" y="251460"/>
                  </a:lnTo>
                  <a:cubicBezTo>
                    <a:pt x="0" y="122682"/>
                    <a:pt x="147706" y="16637"/>
                    <a:pt x="338842" y="0"/>
                  </a:cubicBezTo>
                  <a:lnTo>
                    <a:pt x="6997526" y="0"/>
                  </a:lnTo>
                  <a:cubicBezTo>
                    <a:pt x="7188664" y="16637"/>
                    <a:pt x="7336369" y="122682"/>
                    <a:pt x="7336369" y="251460"/>
                  </a:cubicBezTo>
                  <a:close/>
                </a:path>
              </a:pathLst>
            </a:custGeom>
            <a:blipFill>
              <a:blip r:embed="rId5"/>
              <a:stretch>
                <a:fillRect l="-64895" t="0" r="-46032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4185022" y="8041552"/>
            <a:ext cx="4102978" cy="2245448"/>
          </a:xfrm>
          <a:custGeom>
            <a:avLst/>
            <a:gdLst/>
            <a:ahLst/>
            <a:cxnLst/>
            <a:rect r="r" b="b" t="t" l="l"/>
            <a:pathLst>
              <a:path h="2245448" w="410297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35423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703735" y="0"/>
            <a:ext cx="3679306" cy="1753284"/>
          </a:xfrm>
          <a:custGeom>
            <a:avLst/>
            <a:gdLst/>
            <a:ahLst/>
            <a:cxnLst/>
            <a:rect r="r" b="b" t="t" l="l"/>
            <a:pathLst>
              <a:path h="1753284" w="3679306">
                <a:moveTo>
                  <a:pt x="0" y="0"/>
                </a:moveTo>
                <a:lnTo>
                  <a:pt x="3679306" y="0"/>
                </a:lnTo>
                <a:lnTo>
                  <a:pt x="3679306" y="1753284"/>
                </a:lnTo>
                <a:lnTo>
                  <a:pt x="0" y="17532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539756" y="1346774"/>
            <a:ext cx="10096735" cy="87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</a:rPr>
              <a:t>Be confident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144000" y="2940611"/>
            <a:ext cx="6806900" cy="6670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26106" indent="-313053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737373"/>
                </a:solidFill>
                <a:latin typeface="DM Sans Bold"/>
              </a:rPr>
              <a:t>First Impressions Count: </a:t>
            </a:r>
            <a:r>
              <a:rPr lang="en-US" sz="2899">
                <a:solidFill>
                  <a:srgbClr val="737373"/>
                </a:solidFill>
                <a:latin typeface="DM Sans"/>
              </a:rPr>
              <a:t>Investors evaluate not only your business idea but also your demeanor.</a:t>
            </a:r>
            <a:r>
              <a:rPr lang="en-US" sz="2899">
                <a:solidFill>
                  <a:srgbClr val="737373"/>
                </a:solidFill>
                <a:latin typeface="DM Sans"/>
              </a:rPr>
              <a:t> It shows that you believe in your venture’s potential.</a:t>
            </a:r>
          </a:p>
          <a:p>
            <a:pPr>
              <a:lnSpc>
                <a:spcPts val="4059"/>
              </a:lnSpc>
            </a:pPr>
          </a:p>
          <a:p>
            <a:pPr marL="626106" indent="-313053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737373"/>
                </a:solidFill>
                <a:latin typeface="DM Sans Bold"/>
              </a:rPr>
              <a:t>Inspires Trust: </a:t>
            </a:r>
            <a:r>
              <a:rPr lang="en-US" sz="2899">
                <a:solidFill>
                  <a:srgbClr val="737373"/>
                </a:solidFill>
                <a:latin typeface="DM Sans"/>
              </a:rPr>
              <a:t>Investors want to back entrepreneurs who exude confidence.</a:t>
            </a:r>
          </a:p>
          <a:p>
            <a:pPr>
              <a:lnSpc>
                <a:spcPts val="4059"/>
              </a:lnSpc>
            </a:pPr>
          </a:p>
          <a:p>
            <a:pPr marL="626106" indent="-313053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737373"/>
                </a:solidFill>
                <a:latin typeface="DM Sans Bold"/>
              </a:rPr>
              <a:t>Know Your Business Inside Out:</a:t>
            </a:r>
            <a:r>
              <a:rPr lang="en-US" sz="2899">
                <a:solidFill>
                  <a:srgbClr val="737373"/>
                </a:solidFill>
                <a:latin typeface="DM Sans"/>
              </a:rPr>
              <a:t> Mastery breeds confidence.</a:t>
            </a:r>
          </a:p>
          <a:p>
            <a:pPr>
              <a:lnSpc>
                <a:spcPts val="4059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810750" y="3966465"/>
            <a:ext cx="7398927" cy="4161845"/>
            <a:chOff x="0" y="0"/>
            <a:chExt cx="1128903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287760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l="0" t="-9265" r="0" b="-9265"/>
              </a:stretch>
            </a:blipFill>
          </p:spPr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981200" y="-94024"/>
            <a:ext cx="4102978" cy="2245448"/>
          </a:xfrm>
          <a:custGeom>
            <a:avLst/>
            <a:gdLst/>
            <a:ahLst/>
            <a:cxnLst/>
            <a:rect r="r" b="b" t="t" l="l"/>
            <a:pathLst>
              <a:path h="2245448" w="410297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81200" y="6267450"/>
            <a:ext cx="2880360" cy="4114800"/>
          </a:xfrm>
          <a:custGeom>
            <a:avLst/>
            <a:gdLst/>
            <a:ahLst/>
            <a:cxnLst/>
            <a:rect r="r" b="b" t="t" l="l"/>
            <a:pathLst>
              <a:path h="4114800" w="288036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527782" y="3788160"/>
            <a:ext cx="10620170" cy="1660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>
                <a:solidFill>
                  <a:srgbClr val="FFFFFF"/>
                </a:solidFill>
                <a:latin typeface="DM Sans Bold"/>
              </a:rPr>
              <a:t>THANK YOU!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10800000">
            <a:off x="5623560" y="7673106"/>
            <a:ext cx="3422956" cy="2613894"/>
          </a:xfrm>
          <a:custGeom>
            <a:avLst/>
            <a:gdLst/>
            <a:ahLst/>
            <a:cxnLst/>
            <a:rect r="r" b="b" t="t" l="l"/>
            <a:pathLst>
              <a:path h="2613894" w="3422956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649646" y="8476295"/>
            <a:ext cx="7204064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</a:rPr>
              <a:t>INTRODUCTION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417556" y="2333944"/>
            <a:ext cx="1938412" cy="1003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</a:rPr>
              <a:t>01.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17556" y="3855931"/>
            <a:ext cx="1938412" cy="1003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</a:rPr>
              <a:t>02.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355969" y="2341879"/>
            <a:ext cx="9460727" cy="501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UNDERSTANDING “INVESTOR-READINESS”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355969" y="3863866"/>
            <a:ext cx="6726444" cy="501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FINDING THE RIGHT INVESTOR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355969" y="2862585"/>
            <a:ext cx="5542676" cy="43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 Italics"/>
              </a:rPr>
              <a:t>Why do you need investors?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417556" y="5377917"/>
            <a:ext cx="1938412" cy="1003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</a:rPr>
              <a:t>03.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355969" y="5385853"/>
            <a:ext cx="6726444" cy="501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BECOMING INVESTOR-READY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355969" y="4384572"/>
            <a:ext cx="5542676" cy="43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 Italics"/>
              </a:rPr>
              <a:t>Who are you looking for?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355969" y="5906559"/>
            <a:ext cx="8276960" cy="43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 Italics"/>
              </a:rPr>
              <a:t>How do you address and attract investors?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2417556" y="9164276"/>
            <a:ext cx="4102978" cy="2245448"/>
          </a:xfrm>
          <a:custGeom>
            <a:avLst/>
            <a:gdLst/>
            <a:ahLst/>
            <a:cxnLst/>
            <a:rect r="r" b="b" t="t" l="l"/>
            <a:pathLst>
              <a:path h="2245448" w="410297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887923">
            <a:off x="13475833" y="-8787301"/>
            <a:ext cx="13977230" cy="14342307"/>
          </a:xfrm>
          <a:custGeom>
            <a:avLst/>
            <a:gdLst/>
            <a:ahLst/>
            <a:cxnLst/>
            <a:rect r="r" b="b" t="t" l="l"/>
            <a:pathLst>
              <a:path h="14342307" w="13977230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0" y="0"/>
            <a:ext cx="3679306" cy="1753284"/>
          </a:xfrm>
          <a:custGeom>
            <a:avLst/>
            <a:gdLst/>
            <a:ahLst/>
            <a:cxnLst/>
            <a:rect r="r" b="b" t="t" l="l"/>
            <a:pathLst>
              <a:path h="1753284" w="3679306">
                <a:moveTo>
                  <a:pt x="0" y="0"/>
                </a:moveTo>
                <a:lnTo>
                  <a:pt x="3679306" y="0"/>
                </a:lnTo>
                <a:lnTo>
                  <a:pt x="3679306" y="1753284"/>
                </a:lnTo>
                <a:lnTo>
                  <a:pt x="0" y="17532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10419457" y="6125117"/>
            <a:ext cx="5450085" cy="4161883"/>
          </a:xfrm>
          <a:custGeom>
            <a:avLst/>
            <a:gdLst/>
            <a:ahLst/>
            <a:cxnLst/>
            <a:rect r="r" b="b" t="t" l="l"/>
            <a:pathLst>
              <a:path h="4161883" w="5450085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1061889" y="-806818"/>
            <a:ext cx="4165223" cy="5950318"/>
          </a:xfrm>
          <a:custGeom>
            <a:avLst/>
            <a:gdLst/>
            <a:ahLst/>
            <a:cxnLst/>
            <a:rect r="r" b="b" t="t" l="l"/>
            <a:pathLst>
              <a:path h="5950318" w="4165223">
                <a:moveTo>
                  <a:pt x="0" y="0"/>
                </a:moveTo>
                <a:lnTo>
                  <a:pt x="4165222" y="0"/>
                </a:lnTo>
                <a:lnTo>
                  <a:pt x="4165222" y="5950318"/>
                </a:lnTo>
                <a:lnTo>
                  <a:pt x="0" y="59503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029700" y="1028700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6666" t="0" r="-16666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248551" y="2951497"/>
            <a:ext cx="6726444" cy="1276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UNDERSTANDING INVESTOR-READINESS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4561746"/>
            <a:ext cx="6813333" cy="3069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26106" indent="-313053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737373"/>
                </a:solidFill>
                <a:latin typeface="DM Sans Bold"/>
              </a:rPr>
              <a:t>Definition</a:t>
            </a:r>
            <a:r>
              <a:rPr lang="en-US" sz="2899">
                <a:solidFill>
                  <a:srgbClr val="737373"/>
                </a:solidFill>
                <a:latin typeface="DM Sans"/>
              </a:rPr>
              <a:t>: Being prepared to secure investments.</a:t>
            </a:r>
          </a:p>
          <a:p>
            <a:pPr>
              <a:lnSpc>
                <a:spcPts val="4059"/>
              </a:lnSpc>
            </a:pPr>
          </a:p>
          <a:p>
            <a:pPr marL="626106" indent="-313053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737373"/>
                </a:solidFill>
                <a:latin typeface="DM Sans Bold"/>
              </a:rPr>
              <a:t>Importance</a:t>
            </a:r>
            <a:r>
              <a:rPr lang="en-US" sz="2899">
                <a:solidFill>
                  <a:srgbClr val="737373"/>
                </a:solidFill>
                <a:latin typeface="DM Sans"/>
              </a:rPr>
              <a:t>: Vital for social enterprises aiming to create impact.</a:t>
            </a:r>
          </a:p>
          <a:p>
            <a:pPr>
              <a:lnSpc>
                <a:spcPts val="4059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0" y="0"/>
            <a:ext cx="3679306" cy="1753284"/>
          </a:xfrm>
          <a:custGeom>
            <a:avLst/>
            <a:gdLst/>
            <a:ahLst/>
            <a:cxnLst/>
            <a:rect r="r" b="b" t="t" l="l"/>
            <a:pathLst>
              <a:path h="1753284" w="3679306">
                <a:moveTo>
                  <a:pt x="0" y="0"/>
                </a:moveTo>
                <a:lnTo>
                  <a:pt x="3679306" y="0"/>
                </a:lnTo>
                <a:lnTo>
                  <a:pt x="3679306" y="1753284"/>
                </a:lnTo>
                <a:lnTo>
                  <a:pt x="0" y="17532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35423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703735" y="0"/>
            <a:ext cx="3679306" cy="1753284"/>
          </a:xfrm>
          <a:custGeom>
            <a:avLst/>
            <a:gdLst/>
            <a:ahLst/>
            <a:cxnLst/>
            <a:rect r="r" b="b" t="t" l="l"/>
            <a:pathLst>
              <a:path h="1753284" w="3679306">
                <a:moveTo>
                  <a:pt x="0" y="0"/>
                </a:moveTo>
                <a:lnTo>
                  <a:pt x="3679306" y="0"/>
                </a:lnTo>
                <a:lnTo>
                  <a:pt x="3679306" y="1753284"/>
                </a:lnTo>
                <a:lnTo>
                  <a:pt x="0" y="17532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102978" y="2014939"/>
            <a:ext cx="11847595" cy="87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</a:rPr>
              <a:t>The Social Enterprise Landscape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262996" y="6338188"/>
            <a:ext cx="6726444" cy="866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>
                <a:solidFill>
                  <a:srgbClr val="8CA9AD"/>
                </a:solidFill>
                <a:latin typeface="DM Sans Bold"/>
              </a:rPr>
              <a:t>BALANCE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262996" y="7372238"/>
            <a:ext cx="5953371" cy="1473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</a:rPr>
              <a:t>Balancing Profit and Purpose: What makes your social enterprise unique?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959880" y="4013881"/>
            <a:ext cx="6726444" cy="866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>
                <a:solidFill>
                  <a:srgbClr val="8CA9AD"/>
                </a:solidFill>
                <a:latin typeface="DM Sans Bold"/>
              </a:rPr>
              <a:t>MATTERS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959880" y="4909236"/>
            <a:ext cx="5953371" cy="2930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</a:rPr>
              <a:t>Understand your financials, and understand your social impact. </a:t>
            </a:r>
          </a:p>
          <a:p>
            <a:pPr>
              <a:lnSpc>
                <a:spcPts val="3850"/>
              </a:lnSpc>
            </a:pPr>
          </a:p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</a:rPr>
              <a:t>Align financial sustainability with social impact.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35423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703735" y="0"/>
            <a:ext cx="3679306" cy="1753284"/>
          </a:xfrm>
          <a:custGeom>
            <a:avLst/>
            <a:gdLst/>
            <a:ahLst/>
            <a:cxnLst/>
            <a:rect r="r" b="b" t="t" l="l"/>
            <a:pathLst>
              <a:path h="1753284" w="3679306">
                <a:moveTo>
                  <a:pt x="0" y="0"/>
                </a:moveTo>
                <a:lnTo>
                  <a:pt x="3679306" y="0"/>
                </a:lnTo>
                <a:lnTo>
                  <a:pt x="3679306" y="1753284"/>
                </a:lnTo>
                <a:lnTo>
                  <a:pt x="0" y="17532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853145" y="1346774"/>
            <a:ext cx="9469956" cy="87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</a:rPr>
              <a:t>Hurdles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588123" y="3342026"/>
            <a:ext cx="4530881" cy="4500245"/>
            <a:chOff x="0" y="0"/>
            <a:chExt cx="6041175" cy="6000327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66675"/>
              <a:ext cx="6041175" cy="751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760"/>
                </a:lnSpc>
              </a:pPr>
              <a:r>
                <a:rPr lang="en-US" sz="3400" spc="-68">
                  <a:solidFill>
                    <a:srgbClr val="8CA9AD"/>
                  </a:solidFill>
                  <a:latin typeface="DM Sans Bold"/>
                </a:rPr>
                <a:t>Lack of Capital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54803"/>
              <a:ext cx="6041175" cy="52455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737373"/>
                  </a:solidFill>
                  <a:latin typeface="DM Sans"/>
                </a:rPr>
                <a:t>Many social enterprises struggle to secure initial funding. </a:t>
              </a:r>
            </a:p>
            <a:p>
              <a:pPr>
                <a:lnSpc>
                  <a:spcPts val="3919"/>
                </a:lnSpc>
              </a:pPr>
            </a:p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737373"/>
                  </a:solidFill>
                  <a:latin typeface="DM Sans"/>
                </a:rPr>
                <a:t>Social entrepreneurs often face difficulty accumulating sufficient funds.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420311" y="4188296"/>
            <a:ext cx="1164616" cy="1910409"/>
            <a:chOff x="0" y="0"/>
            <a:chExt cx="1451520" cy="238104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-19812"/>
              <a:ext cx="1474216" cy="2444877"/>
            </a:xfrm>
            <a:custGeom>
              <a:avLst/>
              <a:gdLst/>
              <a:ahLst/>
              <a:cxnLst/>
              <a:rect r="r" b="b" t="t" l="l"/>
              <a:pathLst>
                <a:path h="2444877" w="1474216">
                  <a:moveTo>
                    <a:pt x="1394587" y="1366393"/>
                  </a:moveTo>
                  <a:lnTo>
                    <a:pt x="395351" y="2365883"/>
                  </a:lnTo>
                  <a:cubicBezTo>
                    <a:pt x="315849" y="2444877"/>
                    <a:pt x="186944" y="2444877"/>
                    <a:pt x="107315" y="2365883"/>
                  </a:cubicBezTo>
                  <a:lnTo>
                    <a:pt x="0" y="2258441"/>
                  </a:lnTo>
                  <a:lnTo>
                    <a:pt x="891286" y="1366393"/>
                  </a:lnTo>
                  <a:cubicBezTo>
                    <a:pt x="970788" y="1286891"/>
                    <a:pt x="970788" y="1157859"/>
                    <a:pt x="891286" y="1078357"/>
                  </a:cubicBezTo>
                  <a:lnTo>
                    <a:pt x="0" y="186944"/>
                  </a:lnTo>
                  <a:lnTo>
                    <a:pt x="107442" y="79502"/>
                  </a:lnTo>
                  <a:cubicBezTo>
                    <a:pt x="186944" y="0"/>
                    <a:pt x="315849" y="0"/>
                    <a:pt x="395478" y="79502"/>
                  </a:cubicBezTo>
                  <a:lnTo>
                    <a:pt x="1394714" y="1078357"/>
                  </a:lnTo>
                  <a:cubicBezTo>
                    <a:pt x="1474216" y="1157859"/>
                    <a:pt x="1474216" y="1286891"/>
                    <a:pt x="1394714" y="1366393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2560689" y="4841081"/>
            <a:ext cx="325815" cy="605415"/>
            <a:chOff x="0" y="0"/>
            <a:chExt cx="406080" cy="75456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-32385"/>
              <a:ext cx="446659" cy="842137"/>
            </a:xfrm>
            <a:custGeom>
              <a:avLst/>
              <a:gdLst/>
              <a:ahLst/>
              <a:cxnLst/>
              <a:rect r="r" b="b" t="t" l="l"/>
              <a:pathLst>
                <a:path h="842137" w="446659">
                  <a:moveTo>
                    <a:pt x="350393" y="246126"/>
                  </a:moveTo>
                  <a:lnTo>
                    <a:pt x="165354" y="60960"/>
                  </a:lnTo>
                  <a:cubicBezTo>
                    <a:pt x="104394" y="0"/>
                    <a:pt x="0" y="42926"/>
                    <a:pt x="0" y="129413"/>
                  </a:cubicBezTo>
                  <a:lnTo>
                    <a:pt x="0" y="712724"/>
                  </a:lnTo>
                  <a:cubicBezTo>
                    <a:pt x="0" y="799211"/>
                    <a:pt x="104394" y="842137"/>
                    <a:pt x="165354" y="781177"/>
                  </a:cubicBezTo>
                  <a:lnTo>
                    <a:pt x="350393" y="596138"/>
                  </a:lnTo>
                  <a:cubicBezTo>
                    <a:pt x="446659" y="499237"/>
                    <a:pt x="446659" y="342519"/>
                    <a:pt x="350393" y="246126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866862" y="4365645"/>
            <a:ext cx="5916664" cy="1537801"/>
            <a:chOff x="0" y="0"/>
            <a:chExt cx="7374240" cy="19166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431151" cy="1963166"/>
            </a:xfrm>
            <a:custGeom>
              <a:avLst/>
              <a:gdLst/>
              <a:ahLst/>
              <a:cxnLst/>
              <a:rect r="r" b="b" t="t" l="l"/>
              <a:pathLst>
                <a:path h="1963166" w="7431151">
                  <a:moveTo>
                    <a:pt x="6464935" y="0"/>
                  </a:moveTo>
                  <a:lnTo>
                    <a:pt x="0" y="0"/>
                  </a:lnTo>
                  <a:lnTo>
                    <a:pt x="837819" y="837565"/>
                  </a:lnTo>
                  <a:cubicBezTo>
                    <a:pt x="877316" y="877062"/>
                    <a:pt x="897636" y="929386"/>
                    <a:pt x="897636" y="981583"/>
                  </a:cubicBezTo>
                  <a:cubicBezTo>
                    <a:pt x="897636" y="1033780"/>
                    <a:pt x="877951" y="1085596"/>
                    <a:pt x="837819" y="1125601"/>
                  </a:cubicBezTo>
                  <a:lnTo>
                    <a:pt x="635" y="1963166"/>
                  </a:lnTo>
                  <a:lnTo>
                    <a:pt x="6464427" y="1963166"/>
                  </a:lnTo>
                  <a:lnTo>
                    <a:pt x="7431151" y="981583"/>
                  </a:lnTo>
                  <a:lnTo>
                    <a:pt x="6464935" y="0"/>
                  </a:lnTo>
                  <a:close/>
                </a:path>
              </a:pathLst>
            </a:custGeom>
            <a:solidFill>
              <a:srgbClr val="8CA9AD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5360791" y="4695429"/>
            <a:ext cx="928806" cy="896720"/>
          </a:xfrm>
          <a:custGeom>
            <a:avLst/>
            <a:gdLst/>
            <a:ahLst/>
            <a:cxnLst/>
            <a:rect r="r" b="b" t="t" l="l"/>
            <a:pathLst>
              <a:path h="896720" w="928806">
                <a:moveTo>
                  <a:pt x="0" y="0"/>
                </a:moveTo>
                <a:lnTo>
                  <a:pt x="928806" y="0"/>
                </a:lnTo>
                <a:lnTo>
                  <a:pt x="928806" y="896720"/>
                </a:lnTo>
                <a:lnTo>
                  <a:pt x="0" y="896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35423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703735" y="0"/>
            <a:ext cx="3679306" cy="1753284"/>
          </a:xfrm>
          <a:custGeom>
            <a:avLst/>
            <a:gdLst/>
            <a:ahLst/>
            <a:cxnLst/>
            <a:rect r="r" b="b" t="t" l="l"/>
            <a:pathLst>
              <a:path h="1753284" w="3679306">
                <a:moveTo>
                  <a:pt x="0" y="0"/>
                </a:moveTo>
                <a:lnTo>
                  <a:pt x="3679306" y="0"/>
                </a:lnTo>
                <a:lnTo>
                  <a:pt x="3679306" y="1753284"/>
                </a:lnTo>
                <a:lnTo>
                  <a:pt x="0" y="17532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853145" y="1346774"/>
            <a:ext cx="9469956" cy="87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</a:rPr>
              <a:t>Hurdles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051489" y="3649513"/>
            <a:ext cx="4530881" cy="4507866"/>
            <a:chOff x="0" y="0"/>
            <a:chExt cx="6041175" cy="601048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66675"/>
              <a:ext cx="6041175" cy="16939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179"/>
                </a:lnSpc>
              </a:pPr>
              <a:r>
                <a:rPr lang="en-US" sz="3699" spc="-73">
                  <a:solidFill>
                    <a:srgbClr val="8CA9AD"/>
                  </a:solidFill>
                  <a:latin typeface="DM Sans Bold"/>
                </a:rPr>
                <a:t>Limited Traditional Support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687618"/>
              <a:ext cx="6041175" cy="43228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179"/>
                </a:lnSpc>
              </a:pPr>
              <a:r>
                <a:rPr lang="en-US" sz="3699">
                  <a:solidFill>
                    <a:srgbClr val="737373"/>
                  </a:solidFill>
                  <a:latin typeface="DM Sans"/>
                </a:rPr>
                <a:t>Banks and financial institutions favor commercial enterprises over socially driven ones.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688315" y="4188296"/>
            <a:ext cx="1165193" cy="1910409"/>
            <a:chOff x="0" y="0"/>
            <a:chExt cx="1452240" cy="238104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19685" y="-19812"/>
              <a:ext cx="1474216" cy="2444877"/>
            </a:xfrm>
            <a:custGeom>
              <a:avLst/>
              <a:gdLst/>
              <a:ahLst/>
              <a:cxnLst/>
              <a:rect r="r" b="b" t="t" l="l"/>
              <a:pathLst>
                <a:path h="2444877" w="1474216">
                  <a:moveTo>
                    <a:pt x="78994" y="1078484"/>
                  </a:moveTo>
                  <a:lnTo>
                    <a:pt x="1078611" y="78994"/>
                  </a:lnTo>
                  <a:cubicBezTo>
                    <a:pt x="1158240" y="0"/>
                    <a:pt x="1287145" y="0"/>
                    <a:pt x="1366774" y="78994"/>
                  </a:cubicBezTo>
                  <a:lnTo>
                    <a:pt x="1474216" y="186436"/>
                  </a:lnTo>
                  <a:lnTo>
                    <a:pt x="582549" y="1078484"/>
                  </a:lnTo>
                  <a:cubicBezTo>
                    <a:pt x="502920" y="1157986"/>
                    <a:pt x="502920" y="1287018"/>
                    <a:pt x="582549" y="1366520"/>
                  </a:cubicBezTo>
                  <a:lnTo>
                    <a:pt x="1474216" y="2257933"/>
                  </a:lnTo>
                  <a:lnTo>
                    <a:pt x="1366774" y="2365375"/>
                  </a:lnTo>
                  <a:cubicBezTo>
                    <a:pt x="1287145" y="2444877"/>
                    <a:pt x="1158240" y="2444877"/>
                    <a:pt x="1078611" y="2365375"/>
                  </a:cubicBezTo>
                  <a:lnTo>
                    <a:pt x="78994" y="1366012"/>
                  </a:lnTo>
                  <a:cubicBezTo>
                    <a:pt x="0" y="1286510"/>
                    <a:pt x="0" y="1158113"/>
                    <a:pt x="78994" y="1078484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4375762" y="4841081"/>
            <a:ext cx="325815" cy="605415"/>
            <a:chOff x="0" y="0"/>
            <a:chExt cx="406080" cy="75456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-24257" y="-32385"/>
              <a:ext cx="447294" cy="842264"/>
            </a:xfrm>
            <a:custGeom>
              <a:avLst/>
              <a:gdLst/>
              <a:ahLst/>
              <a:cxnLst/>
              <a:rect r="r" b="b" t="t" l="l"/>
              <a:pathLst>
                <a:path h="842264" w="44729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8444079" y="4365645"/>
            <a:ext cx="5918974" cy="1537801"/>
            <a:chOff x="0" y="0"/>
            <a:chExt cx="7377120" cy="19166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434580" cy="1963166"/>
            </a:xfrm>
            <a:custGeom>
              <a:avLst/>
              <a:gdLst/>
              <a:ahLst/>
              <a:cxnLst/>
              <a:rect r="r" b="b" t="t" l="l"/>
              <a:pathLst>
                <a:path h="1963166" w="7434580">
                  <a:moveTo>
                    <a:pt x="967105" y="1963166"/>
                  </a:moveTo>
                  <a:lnTo>
                    <a:pt x="7434580" y="1963166"/>
                  </a:lnTo>
                  <a:lnTo>
                    <a:pt x="6596380" y="1125601"/>
                  </a:lnTo>
                  <a:cubicBezTo>
                    <a:pt x="6556883" y="1086104"/>
                    <a:pt x="6536563" y="1033780"/>
                    <a:pt x="6536563" y="981583"/>
                  </a:cubicBezTo>
                  <a:cubicBezTo>
                    <a:pt x="6536563" y="929386"/>
                    <a:pt x="6556375" y="877570"/>
                    <a:pt x="6596380" y="837565"/>
                  </a:cubicBezTo>
                  <a:lnTo>
                    <a:pt x="7434072" y="0"/>
                  </a:lnTo>
                  <a:lnTo>
                    <a:pt x="967105" y="0"/>
                  </a:lnTo>
                  <a:lnTo>
                    <a:pt x="0" y="980948"/>
                  </a:lnTo>
                  <a:lnTo>
                    <a:pt x="967105" y="1963039"/>
                  </a:lnTo>
                  <a:close/>
                </a:path>
              </a:pathLst>
            </a:custGeom>
            <a:solidFill>
              <a:srgbClr val="8CA9AD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1403566" y="4598806"/>
            <a:ext cx="976021" cy="1071481"/>
          </a:xfrm>
          <a:custGeom>
            <a:avLst/>
            <a:gdLst/>
            <a:ahLst/>
            <a:cxnLst/>
            <a:rect r="r" b="b" t="t" l="l"/>
            <a:pathLst>
              <a:path h="1071481" w="976021">
                <a:moveTo>
                  <a:pt x="0" y="0"/>
                </a:moveTo>
                <a:lnTo>
                  <a:pt x="976021" y="0"/>
                </a:lnTo>
                <a:lnTo>
                  <a:pt x="976021" y="1071480"/>
                </a:lnTo>
                <a:lnTo>
                  <a:pt x="0" y="10714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35423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703735" y="0"/>
            <a:ext cx="3679306" cy="1753284"/>
          </a:xfrm>
          <a:custGeom>
            <a:avLst/>
            <a:gdLst/>
            <a:ahLst/>
            <a:cxnLst/>
            <a:rect r="r" b="b" t="t" l="l"/>
            <a:pathLst>
              <a:path h="1753284" w="3679306">
                <a:moveTo>
                  <a:pt x="0" y="0"/>
                </a:moveTo>
                <a:lnTo>
                  <a:pt x="3679306" y="0"/>
                </a:lnTo>
                <a:lnTo>
                  <a:pt x="3679306" y="1753284"/>
                </a:lnTo>
                <a:lnTo>
                  <a:pt x="0" y="17532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853145" y="1346774"/>
            <a:ext cx="9469956" cy="87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</a:rPr>
              <a:t>Hurdles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939745" y="4188296"/>
            <a:ext cx="4530881" cy="3193416"/>
            <a:chOff x="0" y="0"/>
            <a:chExt cx="6041175" cy="425788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66675"/>
              <a:ext cx="6041175" cy="8176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179"/>
                </a:lnSpc>
              </a:pPr>
              <a:r>
                <a:rPr lang="en-US" sz="3699" spc="-73">
                  <a:solidFill>
                    <a:srgbClr val="8CA9AD"/>
                  </a:solidFill>
                  <a:latin typeface="DM Sans Bold"/>
                </a:rPr>
                <a:t>Misunderstood Risk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811319"/>
              <a:ext cx="6041175" cy="34465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179"/>
                </a:lnSpc>
              </a:pPr>
              <a:r>
                <a:rPr lang="en-US" sz="3699">
                  <a:solidFill>
                    <a:srgbClr val="737373"/>
                  </a:solidFill>
                  <a:latin typeface="DM Sans"/>
                </a:rPr>
                <a:t>Misconception that socially driven organizations are not profitable.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-10800000">
            <a:off x="2051489" y="4188296"/>
            <a:ext cx="1165193" cy="1910409"/>
            <a:chOff x="0" y="0"/>
            <a:chExt cx="1452240" cy="238104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19685" y="-19812"/>
              <a:ext cx="1474216" cy="2444877"/>
            </a:xfrm>
            <a:custGeom>
              <a:avLst/>
              <a:gdLst/>
              <a:ahLst/>
              <a:cxnLst/>
              <a:rect r="r" b="b" t="t" l="l"/>
              <a:pathLst>
                <a:path h="2444877" w="1474216">
                  <a:moveTo>
                    <a:pt x="78994" y="1078484"/>
                  </a:moveTo>
                  <a:lnTo>
                    <a:pt x="1078611" y="78994"/>
                  </a:lnTo>
                  <a:cubicBezTo>
                    <a:pt x="1158240" y="0"/>
                    <a:pt x="1287145" y="0"/>
                    <a:pt x="1366774" y="78994"/>
                  </a:cubicBezTo>
                  <a:lnTo>
                    <a:pt x="1474216" y="186436"/>
                  </a:lnTo>
                  <a:lnTo>
                    <a:pt x="582549" y="1078484"/>
                  </a:lnTo>
                  <a:cubicBezTo>
                    <a:pt x="502920" y="1157986"/>
                    <a:pt x="502920" y="1287018"/>
                    <a:pt x="582549" y="1366520"/>
                  </a:cubicBezTo>
                  <a:lnTo>
                    <a:pt x="1474216" y="2257933"/>
                  </a:lnTo>
                  <a:lnTo>
                    <a:pt x="1366774" y="2365375"/>
                  </a:lnTo>
                  <a:cubicBezTo>
                    <a:pt x="1287145" y="2444877"/>
                    <a:pt x="1158240" y="2444877"/>
                    <a:pt x="1078611" y="2365375"/>
                  </a:cubicBezTo>
                  <a:lnTo>
                    <a:pt x="78994" y="1366012"/>
                  </a:lnTo>
                  <a:cubicBezTo>
                    <a:pt x="0" y="1286510"/>
                    <a:pt x="0" y="1158113"/>
                    <a:pt x="78994" y="1078484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-10800000">
            <a:off x="2203421" y="4840504"/>
            <a:ext cx="325815" cy="605415"/>
            <a:chOff x="0" y="0"/>
            <a:chExt cx="406080" cy="75456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-24257" y="-32385"/>
              <a:ext cx="447294" cy="842264"/>
            </a:xfrm>
            <a:custGeom>
              <a:avLst/>
              <a:gdLst/>
              <a:ahLst/>
              <a:cxnLst/>
              <a:rect r="r" b="b" t="t" l="l"/>
              <a:pathLst>
                <a:path h="842264" w="44729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</p:grpSp>
      <p:grpSp>
        <p:nvGrpSpPr>
          <p:cNvPr name="Group 12" id="12"/>
          <p:cNvGrpSpPr/>
          <p:nvPr/>
        </p:nvGrpSpPr>
        <p:grpSpPr>
          <a:xfrm rot="-10800000">
            <a:off x="2541945" y="4383554"/>
            <a:ext cx="5918974" cy="1537801"/>
            <a:chOff x="0" y="0"/>
            <a:chExt cx="7377120" cy="19166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434580" cy="1963166"/>
            </a:xfrm>
            <a:custGeom>
              <a:avLst/>
              <a:gdLst/>
              <a:ahLst/>
              <a:cxnLst/>
              <a:rect r="r" b="b" t="t" l="l"/>
              <a:pathLst>
                <a:path h="1963166" w="7434580">
                  <a:moveTo>
                    <a:pt x="967105" y="1963166"/>
                  </a:moveTo>
                  <a:lnTo>
                    <a:pt x="7434580" y="1963166"/>
                  </a:lnTo>
                  <a:lnTo>
                    <a:pt x="6596380" y="1125601"/>
                  </a:lnTo>
                  <a:cubicBezTo>
                    <a:pt x="6556883" y="1086104"/>
                    <a:pt x="6536563" y="1033780"/>
                    <a:pt x="6536563" y="981583"/>
                  </a:cubicBezTo>
                  <a:cubicBezTo>
                    <a:pt x="6536563" y="929386"/>
                    <a:pt x="6556375" y="877570"/>
                    <a:pt x="6596380" y="837565"/>
                  </a:cubicBezTo>
                  <a:lnTo>
                    <a:pt x="7434072" y="0"/>
                  </a:lnTo>
                  <a:lnTo>
                    <a:pt x="967105" y="0"/>
                  </a:lnTo>
                  <a:lnTo>
                    <a:pt x="0" y="980948"/>
                  </a:lnTo>
                  <a:lnTo>
                    <a:pt x="967105" y="1963039"/>
                  </a:lnTo>
                  <a:close/>
                </a:path>
              </a:pathLst>
            </a:custGeom>
            <a:solidFill>
              <a:srgbClr val="8CA9AD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5062833" y="4704613"/>
            <a:ext cx="877197" cy="877197"/>
          </a:xfrm>
          <a:custGeom>
            <a:avLst/>
            <a:gdLst/>
            <a:ahLst/>
            <a:cxnLst/>
            <a:rect r="r" b="b" t="t" l="l"/>
            <a:pathLst>
              <a:path h="877197" w="877197">
                <a:moveTo>
                  <a:pt x="0" y="0"/>
                </a:moveTo>
                <a:lnTo>
                  <a:pt x="877197" y="0"/>
                </a:lnTo>
                <a:lnTo>
                  <a:pt x="877197" y="877197"/>
                </a:lnTo>
                <a:lnTo>
                  <a:pt x="0" y="8771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35423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703735" y="0"/>
            <a:ext cx="3679306" cy="1753284"/>
          </a:xfrm>
          <a:custGeom>
            <a:avLst/>
            <a:gdLst/>
            <a:ahLst/>
            <a:cxnLst/>
            <a:rect r="r" b="b" t="t" l="l"/>
            <a:pathLst>
              <a:path h="1753284" w="3679306">
                <a:moveTo>
                  <a:pt x="0" y="0"/>
                </a:moveTo>
                <a:lnTo>
                  <a:pt x="3679306" y="0"/>
                </a:lnTo>
                <a:lnTo>
                  <a:pt x="3679306" y="1753284"/>
                </a:lnTo>
                <a:lnTo>
                  <a:pt x="0" y="17532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853145" y="1346774"/>
            <a:ext cx="9469956" cy="1746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</a:rPr>
              <a:t>Why are investors important?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1233651" y="4021017"/>
            <a:ext cx="4530881" cy="3850641"/>
            <a:chOff x="0" y="0"/>
            <a:chExt cx="6041175" cy="513418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66675"/>
              <a:ext cx="6041175" cy="8176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179"/>
                </a:lnSpc>
              </a:pPr>
              <a:r>
                <a:rPr lang="en-US" sz="3699" spc="-73">
                  <a:solidFill>
                    <a:srgbClr val="8CA9AD"/>
                  </a:solidFill>
                  <a:latin typeface="DM Sans Bold"/>
                </a:rPr>
                <a:t>Support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811318"/>
              <a:ext cx="6041175" cy="43228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179"/>
                </a:lnSpc>
              </a:pPr>
              <a:r>
                <a:rPr lang="en-US" sz="3699">
                  <a:solidFill>
                    <a:srgbClr val="737373"/>
                  </a:solidFill>
                  <a:latin typeface="DM Sans"/>
                </a:rPr>
                <a:t>Investors believe in the mission and the project idea, and help turn them into reality.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61116" y="4021017"/>
            <a:ext cx="7360186" cy="4140053"/>
            <a:chOff x="0" y="0"/>
            <a:chExt cx="1128903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287760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l="0" t="-34319" r="0" b="-34319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8E3FA40450041AD2B2D9F1FFC3623" ma:contentTypeVersion="14" ma:contentTypeDescription="Create a new document." ma:contentTypeScope="" ma:versionID="dda88e90d287dc1f1b9f0988fa171006">
  <xsd:schema xmlns:xsd="http://www.w3.org/2001/XMLSchema" xmlns:xs="http://www.w3.org/2001/XMLSchema" xmlns:p="http://schemas.microsoft.com/office/2006/metadata/properties" xmlns:ns2="c928d398-b005-4b81-a77c-1d2955770066" xmlns:ns3="513a87af-4c72-4b0d-a815-569890e79e62" targetNamespace="http://schemas.microsoft.com/office/2006/metadata/properties" ma:root="true" ma:fieldsID="155e8c9aff30285af45ba91d7ac695b6" ns2:_="" ns3:_="">
    <xsd:import namespace="c928d398-b005-4b81-a77c-1d2955770066"/>
    <xsd:import namespace="513a87af-4c72-4b0d-a815-569890e79e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28d398-b005-4b81-a77c-1d2955770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ec2bed97-6e07-499f-8af2-1639346302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a87af-4c72-4b0d-a815-569890e79e6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079a850-d4d5-43bc-8f25-9b4cfc6f3ef1}" ma:internalName="TaxCatchAll" ma:showField="CatchAllData" ma:web="513a87af-4c72-4b0d-a815-569890e79e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28d398-b005-4b81-a77c-1d2955770066">
      <Terms xmlns="http://schemas.microsoft.com/office/infopath/2007/PartnerControls"/>
    </lcf76f155ced4ddcb4097134ff3c332f>
    <TaxCatchAll xmlns="513a87af-4c72-4b0d-a815-569890e79e62" xsi:nil="true"/>
  </documentManagement>
</p:properties>
</file>

<file path=customXml/itemProps1.xml><?xml version="1.0" encoding="utf-8"?>
<ds:datastoreItem xmlns:ds="http://schemas.openxmlformats.org/officeDocument/2006/customXml" ds:itemID="{1688B39C-B82C-4A28-8968-B3F7529BD704}"/>
</file>

<file path=customXml/itemProps2.xml><?xml version="1.0" encoding="utf-8"?>
<ds:datastoreItem xmlns:ds="http://schemas.openxmlformats.org/officeDocument/2006/customXml" ds:itemID="{6859E79C-0E84-484F-91FD-866E985827DA}"/>
</file>

<file path=customXml/itemProps3.xml><?xml version="1.0" encoding="utf-8"?>
<ds:datastoreItem xmlns:ds="http://schemas.openxmlformats.org/officeDocument/2006/customXml" ds:itemID="{C60B0E63-4CCE-41E1-928E-96AE9319351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Importance of mindset</dc:title>
  <cp:revision>1</cp:revision>
  <dcterms:created xsi:type="dcterms:W3CDTF">2006-08-16T00:00:00Z</dcterms:created>
  <dcterms:modified xsi:type="dcterms:W3CDTF">2011-08-01T06:04:30Z</dcterms:modified>
  <dc:identifier>DAF-n-dwhvE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0x0101004028E3FA40450041AD2B2D9F1FFC3623</vt:lpwstr>
  </property>
</Properties>
</file>