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x="18288000" cy="10287000"/>
  <p:notesSz cx="6858000" cy="9144000"/>
  <p:embeddedFontLst>
    <p:embeddedFont>
      <p:font typeface="DM Sans" pitchFamily="2" charset="0"/>
      <p:regular r:id="rId39"/>
      <p:bold r:id="rId40"/>
      <p:italic r:id="rId41"/>
      <p:boldItalic r:id="rId42"/>
    </p:embeddedFont>
    <p:embeddedFont>
      <p:font typeface="DM Sans Bold" pitchFamily="2" charset="0"/>
      <p:regular r:id="rId43"/>
      <p:bold r:id="rId44"/>
    </p:embeddedFont>
    <p:embeddedFont>
      <p:font typeface="DM Sans Italics" panose="020B0604020202020204" charset="0"/>
      <p:regular r:id="rId4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1.fntdata"/><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4.fntdata"/><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font" Target="fonts/font5.fntdata"/><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1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4.svg"/><Relationship Id="rId4" Type="http://schemas.openxmlformats.org/officeDocument/2006/relationships/image" Target="../media/image23.png"/></Relationships>
</file>

<file path=ppt/slides/_rels/slide2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24.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6.svg"/><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896731"/>
            <a:ext cx="15736615" cy="7485187"/>
            <a:chOff x="0" y="0"/>
            <a:chExt cx="4144623" cy="1971407"/>
          </a:xfrm>
        </p:grpSpPr>
        <p:sp>
          <p:nvSpPr>
            <p:cNvPr id="3" name="Freeform 3"/>
            <p:cNvSpPr/>
            <p:nvPr/>
          </p:nvSpPr>
          <p:spPr>
            <a:xfrm>
              <a:off x="0" y="0"/>
              <a:ext cx="4144623" cy="1971407"/>
            </a:xfrm>
            <a:custGeom>
              <a:avLst/>
              <a:gdLst/>
              <a:ahLst/>
              <a:cxnLst/>
              <a:rect l="l" t="t" r="r" b="b"/>
              <a:pathLst>
                <a:path w="4144623" h="1971407">
                  <a:moveTo>
                    <a:pt x="23614" y="0"/>
                  </a:moveTo>
                  <a:lnTo>
                    <a:pt x="4121009" y="0"/>
                  </a:lnTo>
                  <a:cubicBezTo>
                    <a:pt x="4134050" y="0"/>
                    <a:pt x="4144623" y="10573"/>
                    <a:pt x="4144623" y="23614"/>
                  </a:cubicBezTo>
                  <a:lnTo>
                    <a:pt x="4144623" y="1947793"/>
                  </a:lnTo>
                  <a:cubicBezTo>
                    <a:pt x="4144623" y="1960835"/>
                    <a:pt x="4134050" y="1971407"/>
                    <a:pt x="4121009" y="1971407"/>
                  </a:cubicBezTo>
                  <a:lnTo>
                    <a:pt x="23614" y="1971407"/>
                  </a:lnTo>
                  <a:cubicBezTo>
                    <a:pt x="10573" y="1971407"/>
                    <a:pt x="0" y="1960835"/>
                    <a:pt x="0" y="1947793"/>
                  </a:cubicBezTo>
                  <a:lnTo>
                    <a:pt x="0" y="23614"/>
                  </a:lnTo>
                  <a:cubicBezTo>
                    <a:pt x="0" y="10573"/>
                    <a:pt x="10573" y="0"/>
                    <a:pt x="23614" y="0"/>
                  </a:cubicBezTo>
                  <a:close/>
                </a:path>
              </a:pathLst>
            </a:custGeom>
            <a:solidFill>
              <a:srgbClr val="8CA9AD"/>
            </a:solidFill>
          </p:spPr>
        </p:sp>
        <p:sp>
          <p:nvSpPr>
            <p:cNvPr id="4" name="TextBox 4"/>
            <p:cNvSpPr txBox="1"/>
            <p:nvPr/>
          </p:nvSpPr>
          <p:spPr>
            <a:xfrm>
              <a:off x="0" y="-57150"/>
              <a:ext cx="4144623" cy="2028557"/>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6" name="Freeform 6"/>
          <p:cNvSpPr/>
          <p:nvPr/>
        </p:nvSpPr>
        <p:spPr>
          <a:xfrm>
            <a:off x="14703735" y="0"/>
            <a:ext cx="3679306" cy="1753284"/>
          </a:xfrm>
          <a:custGeom>
            <a:avLst/>
            <a:gdLst/>
            <a:ahLst/>
            <a:cxnLst/>
            <a:rect l="l" t="t" r="r" b="b"/>
            <a:pathLst>
              <a:path w="3679306" h="1753284">
                <a:moveTo>
                  <a:pt x="0" y="0"/>
                </a:moveTo>
                <a:lnTo>
                  <a:pt x="3679306" y="0"/>
                </a:lnTo>
                <a:lnTo>
                  <a:pt x="3679306" y="1753284"/>
                </a:lnTo>
                <a:lnTo>
                  <a:pt x="0" y="1753284"/>
                </a:lnTo>
                <a:lnTo>
                  <a:pt x="0" y="0"/>
                </a:lnTo>
                <a:close/>
              </a:path>
            </a:pathLst>
          </a:custGeom>
          <a:blipFill>
            <a:blip r:embed="rId4"/>
            <a:stretch>
              <a:fillRect/>
            </a:stretch>
          </a:blipFill>
        </p:spPr>
      </p:sp>
      <p:sp>
        <p:nvSpPr>
          <p:cNvPr id="7" name="TextBox 7"/>
          <p:cNvSpPr txBox="1"/>
          <p:nvPr/>
        </p:nvSpPr>
        <p:spPr>
          <a:xfrm>
            <a:off x="2129393" y="3427004"/>
            <a:ext cx="13535228" cy="2026771"/>
          </a:xfrm>
          <a:prstGeom prst="rect">
            <a:avLst/>
          </a:prstGeom>
        </p:spPr>
        <p:txBody>
          <a:bodyPr lIns="0" tIns="0" rIns="0" bIns="0" rtlCol="0" anchor="t">
            <a:spAutoFit/>
          </a:bodyPr>
          <a:lstStyle/>
          <a:p>
            <a:pPr algn="ctr">
              <a:lnSpc>
                <a:spcPts val="7800"/>
              </a:lnSpc>
            </a:pPr>
            <a:r>
              <a:rPr lang="en-US" sz="7800">
                <a:solidFill>
                  <a:srgbClr val="FFFFFF"/>
                </a:solidFill>
                <a:latin typeface="DM Sans Bold"/>
              </a:rPr>
              <a:t>FACTORS AND BARRIERS, AFFECTING CAPACITY</a:t>
            </a:r>
          </a:p>
        </p:txBody>
      </p:sp>
      <p:sp>
        <p:nvSpPr>
          <p:cNvPr id="8" name="TextBox 8"/>
          <p:cNvSpPr txBox="1"/>
          <p:nvPr/>
        </p:nvSpPr>
        <p:spPr>
          <a:xfrm>
            <a:off x="5135227" y="6482624"/>
            <a:ext cx="5722116" cy="523224"/>
          </a:xfrm>
          <a:prstGeom prst="rect">
            <a:avLst/>
          </a:prstGeom>
        </p:spPr>
        <p:txBody>
          <a:bodyPr lIns="0" tIns="0" rIns="0" bIns="0" rtlCol="0" anchor="t">
            <a:spAutoFit/>
          </a:bodyPr>
          <a:lstStyle/>
          <a:p>
            <a:pPr algn="r">
              <a:lnSpc>
                <a:spcPts val="4070"/>
              </a:lnSpc>
            </a:pPr>
            <a:r>
              <a:rPr lang="en-US" sz="3700">
                <a:solidFill>
                  <a:srgbClr val="FFFFFF"/>
                </a:solidFill>
                <a:latin typeface="DM Sans Italics"/>
              </a:rPr>
              <a:t>Train the trainers</a:t>
            </a:r>
          </a:p>
        </p:txBody>
      </p:sp>
      <p:sp>
        <p:nvSpPr>
          <p:cNvPr id="9" name="Freeform 9"/>
          <p:cNvSpPr/>
          <p:nvPr/>
        </p:nvSpPr>
        <p:spPr>
          <a:xfrm rot="-10800000">
            <a:off x="14185022" y="7153817"/>
            <a:ext cx="4102978" cy="3133183"/>
          </a:xfrm>
          <a:custGeom>
            <a:avLst/>
            <a:gdLst/>
            <a:ahLst/>
            <a:cxnLst/>
            <a:rect l="l" t="t" r="r" b="b"/>
            <a:pathLst>
              <a:path w="4102978" h="3133183">
                <a:moveTo>
                  <a:pt x="0" y="0"/>
                </a:moveTo>
                <a:lnTo>
                  <a:pt x="4102978" y="0"/>
                </a:lnTo>
                <a:lnTo>
                  <a:pt x="4102978" y="3133183"/>
                </a:lnTo>
                <a:lnTo>
                  <a:pt x="0" y="313318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438910"/>
            <a:chOff x="0" y="0"/>
            <a:chExt cx="9651631" cy="1918547"/>
          </a:xfrm>
        </p:grpSpPr>
        <p:sp>
          <p:nvSpPr>
            <p:cNvPr id="3" name="TextBox 3"/>
            <p:cNvSpPr txBox="1"/>
            <p:nvPr/>
          </p:nvSpPr>
          <p:spPr>
            <a:xfrm>
              <a:off x="0" y="-57150"/>
              <a:ext cx="9651631" cy="622723"/>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Market Trends &amp; forces</a:t>
              </a:r>
            </a:p>
          </p:txBody>
        </p:sp>
        <p:sp>
          <p:nvSpPr>
            <p:cNvPr id="4" name="TextBox 4"/>
            <p:cNvSpPr txBox="1"/>
            <p:nvPr/>
          </p:nvSpPr>
          <p:spPr>
            <a:xfrm>
              <a:off x="0" y="635423"/>
              <a:ext cx="9651631" cy="1283123"/>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Stay attuned to market trends can impact an organization's capacity.</a:t>
              </a: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External factors </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7" name="Group 7"/>
          <p:cNvGrpSpPr/>
          <p:nvPr/>
        </p:nvGrpSpPr>
        <p:grpSpPr>
          <a:xfrm>
            <a:off x="7143807" y="3528407"/>
            <a:ext cx="7238723" cy="2428766"/>
            <a:chOff x="0" y="0"/>
            <a:chExt cx="9651631" cy="3238355"/>
          </a:xfrm>
        </p:grpSpPr>
        <p:sp>
          <p:nvSpPr>
            <p:cNvPr id="8" name="TextBox 8"/>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9" name="TextBox 9"/>
            <p:cNvSpPr txBox="1"/>
            <p:nvPr/>
          </p:nvSpPr>
          <p:spPr>
            <a:xfrm>
              <a:off x="0" y="635225"/>
              <a:ext cx="9651631" cy="26031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Market trends and shifts.</a:t>
              </a:r>
            </a:p>
            <a:p>
              <a:pPr algn="just">
                <a:lnSpc>
                  <a:spcPts val="3919"/>
                </a:lnSpc>
              </a:pPr>
              <a:r>
                <a:rPr lang="en-US" sz="2799">
                  <a:solidFill>
                    <a:srgbClr val="504C44"/>
                  </a:solidFill>
                  <a:latin typeface="DM Sans"/>
                </a:rPr>
                <a:t>Consumer preferences and behaviour.</a:t>
              </a:r>
            </a:p>
            <a:p>
              <a:pPr algn="just">
                <a:lnSpc>
                  <a:spcPts val="3919"/>
                </a:lnSpc>
              </a:pPr>
              <a:r>
                <a:rPr lang="en-US" sz="2799">
                  <a:solidFill>
                    <a:srgbClr val="504C44"/>
                  </a:solidFill>
                  <a:latin typeface="DM Sans"/>
                </a:rPr>
                <a:t>Competitive landscape and industry dynamics.</a:t>
              </a:r>
            </a:p>
          </p:txBody>
        </p:sp>
      </p:grpSp>
      <p:grpSp>
        <p:nvGrpSpPr>
          <p:cNvPr id="10" name="Group 10"/>
          <p:cNvGrpSpPr/>
          <p:nvPr/>
        </p:nvGrpSpPr>
        <p:grpSpPr>
          <a:xfrm>
            <a:off x="7143807" y="6614398"/>
            <a:ext cx="7238723" cy="2428766"/>
            <a:chOff x="0" y="0"/>
            <a:chExt cx="9651631" cy="3238355"/>
          </a:xfrm>
        </p:grpSpPr>
        <p:sp>
          <p:nvSpPr>
            <p:cNvPr id="11" name="TextBox 11"/>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2" name="TextBox 12"/>
            <p:cNvSpPr txBox="1"/>
            <p:nvPr/>
          </p:nvSpPr>
          <p:spPr>
            <a:xfrm>
              <a:off x="0" y="635225"/>
              <a:ext cx="9651631" cy="2603130"/>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Understanding and adapting to market forces is crucial for maintaining competitiveness, sustainable growth &amp; and keeping organisation capacity.</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933615"/>
            <a:chOff x="0" y="0"/>
            <a:chExt cx="9651631" cy="2578153"/>
          </a:xfrm>
        </p:grpSpPr>
        <p:sp>
          <p:nvSpPr>
            <p:cNvPr id="3" name="TextBox 3"/>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Legal and Regulatory Dynamics</a:t>
              </a:r>
            </a:p>
          </p:txBody>
        </p:sp>
        <p:sp>
          <p:nvSpPr>
            <p:cNvPr id="4" name="TextBox 4"/>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Examine the impact of laws, regulations, and government policies on organizational operations.</a:t>
              </a: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External factors </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7" name="Group 7"/>
          <p:cNvGrpSpPr/>
          <p:nvPr/>
        </p:nvGrpSpPr>
        <p:grpSpPr>
          <a:xfrm>
            <a:off x="7143807" y="3528407"/>
            <a:ext cx="7238723" cy="2923917"/>
            <a:chOff x="0" y="0"/>
            <a:chExt cx="9651631" cy="3898556"/>
          </a:xfrm>
        </p:grpSpPr>
        <p:sp>
          <p:nvSpPr>
            <p:cNvPr id="8" name="TextBox 8"/>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9" name="TextBox 9"/>
            <p:cNvSpPr txBox="1"/>
            <p:nvPr/>
          </p:nvSpPr>
          <p:spPr>
            <a:xfrm>
              <a:off x="0" y="635225"/>
              <a:ext cx="9651631" cy="3263331"/>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Legislative changes and compliance requirements.</a:t>
              </a:r>
            </a:p>
            <a:p>
              <a:pPr algn="just">
                <a:lnSpc>
                  <a:spcPts val="3919"/>
                </a:lnSpc>
              </a:pPr>
              <a:r>
                <a:rPr lang="en-US" sz="2799">
                  <a:solidFill>
                    <a:srgbClr val="504C44"/>
                  </a:solidFill>
                  <a:latin typeface="DM Sans"/>
                </a:rPr>
                <a:t>Government policies affecting the industry.</a:t>
              </a:r>
            </a:p>
            <a:p>
              <a:pPr algn="just">
                <a:lnSpc>
                  <a:spcPts val="3919"/>
                </a:lnSpc>
              </a:pPr>
              <a:r>
                <a:rPr lang="en-US" sz="2799">
                  <a:solidFill>
                    <a:srgbClr val="504C44"/>
                  </a:solidFill>
                  <a:latin typeface="DM Sans"/>
                </a:rPr>
                <a:t>Regulatory frameworks and their implications.</a:t>
              </a:r>
            </a:p>
          </p:txBody>
        </p:sp>
      </p:grpSp>
      <p:grpSp>
        <p:nvGrpSpPr>
          <p:cNvPr id="10" name="Group 10"/>
          <p:cNvGrpSpPr/>
          <p:nvPr/>
        </p:nvGrpSpPr>
        <p:grpSpPr>
          <a:xfrm>
            <a:off x="7143807" y="6614398"/>
            <a:ext cx="7238723" cy="2428766"/>
            <a:chOff x="0" y="0"/>
            <a:chExt cx="9651631" cy="3238355"/>
          </a:xfrm>
        </p:grpSpPr>
        <p:sp>
          <p:nvSpPr>
            <p:cNvPr id="11" name="TextBox 11"/>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2" name="TextBox 12"/>
            <p:cNvSpPr txBox="1"/>
            <p:nvPr/>
          </p:nvSpPr>
          <p:spPr>
            <a:xfrm>
              <a:off x="0" y="635225"/>
              <a:ext cx="9651631" cy="2603130"/>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Staying informed and compliant with the regulatory landscape is essential to avoid legal challenges and foster organizational resilience.</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933615"/>
            <a:chOff x="0" y="0"/>
            <a:chExt cx="9651631" cy="2578153"/>
          </a:xfrm>
        </p:grpSpPr>
        <p:sp>
          <p:nvSpPr>
            <p:cNvPr id="3" name="TextBox 3"/>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Economic Factors</a:t>
              </a:r>
            </a:p>
          </p:txBody>
        </p:sp>
        <p:sp>
          <p:nvSpPr>
            <p:cNvPr id="4" name="TextBox 4"/>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Assess economic conditions, inflation, interest rates, and other financial factors influencing organizational stability.</a:t>
              </a: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External factors </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7" name="Group 7"/>
          <p:cNvGrpSpPr/>
          <p:nvPr/>
        </p:nvGrpSpPr>
        <p:grpSpPr>
          <a:xfrm>
            <a:off x="7143807" y="3528407"/>
            <a:ext cx="7238723" cy="2428766"/>
            <a:chOff x="0" y="0"/>
            <a:chExt cx="9651631" cy="3238355"/>
          </a:xfrm>
        </p:grpSpPr>
        <p:sp>
          <p:nvSpPr>
            <p:cNvPr id="8" name="TextBox 8"/>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9" name="TextBox 9"/>
            <p:cNvSpPr txBox="1"/>
            <p:nvPr/>
          </p:nvSpPr>
          <p:spPr>
            <a:xfrm>
              <a:off x="0" y="635225"/>
              <a:ext cx="9651631" cy="26031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Economic downturns and recessions.</a:t>
              </a:r>
            </a:p>
            <a:p>
              <a:pPr algn="just">
                <a:lnSpc>
                  <a:spcPts val="3919"/>
                </a:lnSpc>
              </a:pPr>
              <a:r>
                <a:rPr lang="en-US" sz="2799">
                  <a:solidFill>
                    <a:srgbClr val="504C44"/>
                  </a:solidFill>
                  <a:latin typeface="DM Sans"/>
                </a:rPr>
                <a:t>Inflation and interest rate fluctuations.</a:t>
              </a:r>
            </a:p>
            <a:p>
              <a:pPr algn="just">
                <a:lnSpc>
                  <a:spcPts val="3919"/>
                </a:lnSpc>
              </a:pPr>
              <a:r>
                <a:rPr lang="en-US" sz="2799">
                  <a:solidFill>
                    <a:srgbClr val="504C44"/>
                  </a:solidFill>
                  <a:latin typeface="DM Sans"/>
                </a:rPr>
                <a:t>Currency exchange rates and global economic trends.</a:t>
              </a:r>
            </a:p>
          </p:txBody>
        </p:sp>
      </p:grpSp>
      <p:grpSp>
        <p:nvGrpSpPr>
          <p:cNvPr id="10" name="Group 10"/>
          <p:cNvGrpSpPr/>
          <p:nvPr/>
        </p:nvGrpSpPr>
        <p:grpSpPr>
          <a:xfrm>
            <a:off x="7143807" y="6614398"/>
            <a:ext cx="7238723" cy="1933615"/>
            <a:chOff x="0" y="0"/>
            <a:chExt cx="9651631" cy="2578153"/>
          </a:xfrm>
        </p:grpSpPr>
        <p:sp>
          <p:nvSpPr>
            <p:cNvPr id="11" name="TextBox 11"/>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2" name="TextBox 12"/>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Adapting strategies to economic conditions is vital for financial stability and effective resource allocation.</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933615"/>
            <a:chOff x="0" y="0"/>
            <a:chExt cx="9651631" cy="2578153"/>
          </a:xfrm>
        </p:grpSpPr>
        <p:sp>
          <p:nvSpPr>
            <p:cNvPr id="3" name="TextBox 3"/>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Technological advancement</a:t>
              </a:r>
            </a:p>
          </p:txBody>
        </p:sp>
        <p:sp>
          <p:nvSpPr>
            <p:cNvPr id="4" name="TextBox 4"/>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Explore the impact of technological advancements on organizational processes and innovation.</a:t>
              </a: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External factors </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7" name="Group 7"/>
          <p:cNvGrpSpPr/>
          <p:nvPr/>
        </p:nvGrpSpPr>
        <p:grpSpPr>
          <a:xfrm>
            <a:off x="7143807" y="3528407"/>
            <a:ext cx="7238723" cy="1933615"/>
            <a:chOff x="0" y="0"/>
            <a:chExt cx="9651631" cy="2578153"/>
          </a:xfrm>
        </p:grpSpPr>
        <p:sp>
          <p:nvSpPr>
            <p:cNvPr id="8" name="TextBox 8"/>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9" name="TextBox 9"/>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Rapid technological changes.</a:t>
              </a:r>
            </a:p>
            <a:p>
              <a:pPr algn="just">
                <a:lnSpc>
                  <a:spcPts val="3919"/>
                </a:lnSpc>
              </a:pPr>
              <a:r>
                <a:rPr lang="en-US" sz="2799">
                  <a:solidFill>
                    <a:srgbClr val="504C44"/>
                  </a:solidFill>
                  <a:latin typeface="DM Sans"/>
                </a:rPr>
                <a:t>Automation and digital transformation.</a:t>
              </a:r>
            </a:p>
            <a:p>
              <a:pPr algn="just">
                <a:lnSpc>
                  <a:spcPts val="3919"/>
                </a:lnSpc>
              </a:pPr>
              <a:r>
                <a:rPr lang="en-US" sz="2799">
                  <a:solidFill>
                    <a:srgbClr val="504C44"/>
                  </a:solidFill>
                  <a:latin typeface="DM Sans"/>
                </a:rPr>
                <a:t>Integration of emerging technologies.</a:t>
              </a:r>
            </a:p>
          </p:txBody>
        </p:sp>
      </p:grpSp>
      <p:grpSp>
        <p:nvGrpSpPr>
          <p:cNvPr id="10" name="Group 10"/>
          <p:cNvGrpSpPr/>
          <p:nvPr/>
        </p:nvGrpSpPr>
        <p:grpSpPr>
          <a:xfrm>
            <a:off x="7143807" y="6614398"/>
            <a:ext cx="7238723" cy="2428766"/>
            <a:chOff x="0" y="0"/>
            <a:chExt cx="9651631" cy="3238355"/>
          </a:xfrm>
        </p:grpSpPr>
        <p:sp>
          <p:nvSpPr>
            <p:cNvPr id="11" name="TextBox 11"/>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2" name="TextBox 12"/>
            <p:cNvSpPr txBox="1"/>
            <p:nvPr/>
          </p:nvSpPr>
          <p:spPr>
            <a:xfrm>
              <a:off x="0" y="635225"/>
              <a:ext cx="9651631" cy="2603130"/>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Embracing technology is essential for staying competitive, improving efficiency, and fostering innovation within the organization.</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2058521"/>
            <a:chOff x="0" y="0"/>
            <a:chExt cx="9651631" cy="2744695"/>
          </a:xfrm>
        </p:grpSpPr>
        <p:sp>
          <p:nvSpPr>
            <p:cNvPr id="3" name="TextBox 3"/>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Social and Cultural Trends</a:t>
              </a:r>
            </a:p>
          </p:txBody>
        </p:sp>
        <p:sp>
          <p:nvSpPr>
            <p:cNvPr id="4" name="TextBox 4"/>
            <p:cNvSpPr txBox="1"/>
            <p:nvPr/>
          </p:nvSpPr>
          <p:spPr>
            <a:xfrm>
              <a:off x="0" y="730475"/>
              <a:ext cx="9651631" cy="2014220"/>
            </a:xfrm>
            <a:prstGeom prst="rect">
              <a:avLst/>
            </a:prstGeom>
          </p:spPr>
          <p:txBody>
            <a:bodyPr lIns="0" tIns="0" rIns="0" bIns="0" rtlCol="0" anchor="t">
              <a:spAutoFit/>
            </a:bodyPr>
            <a:lstStyle/>
            <a:p>
              <a:pPr algn="just">
                <a:lnSpc>
                  <a:spcPts val="2939"/>
                </a:lnSpc>
              </a:pPr>
              <a:r>
                <a:rPr lang="en-US" sz="2799">
                  <a:solidFill>
                    <a:srgbClr val="504C44"/>
                  </a:solidFill>
                  <a:latin typeface="DM Sans"/>
                </a:rPr>
                <a:t>Analyze evolving social and cultural trends that influence consumer preferences, employee expectations, and organizational values.</a:t>
              </a: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External factors </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7" name="Group 7"/>
          <p:cNvGrpSpPr/>
          <p:nvPr/>
        </p:nvGrpSpPr>
        <p:grpSpPr>
          <a:xfrm>
            <a:off x="7143807" y="3528407"/>
            <a:ext cx="7238723" cy="2428766"/>
            <a:chOff x="0" y="0"/>
            <a:chExt cx="9651631" cy="3238355"/>
          </a:xfrm>
        </p:grpSpPr>
        <p:sp>
          <p:nvSpPr>
            <p:cNvPr id="8" name="TextBox 8"/>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9" name="TextBox 9"/>
            <p:cNvSpPr txBox="1"/>
            <p:nvPr/>
          </p:nvSpPr>
          <p:spPr>
            <a:xfrm>
              <a:off x="0" y="635225"/>
              <a:ext cx="9651631" cy="26031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Social media and cultural influences.</a:t>
              </a:r>
            </a:p>
            <a:p>
              <a:pPr algn="just">
                <a:lnSpc>
                  <a:spcPts val="3919"/>
                </a:lnSpc>
              </a:pPr>
              <a:r>
                <a:rPr lang="en-US" sz="2799">
                  <a:solidFill>
                    <a:srgbClr val="504C44"/>
                  </a:solidFill>
                  <a:latin typeface="DM Sans"/>
                </a:rPr>
                <a:t>Diversity and inclusion trends.</a:t>
              </a:r>
            </a:p>
            <a:p>
              <a:pPr algn="just">
                <a:lnSpc>
                  <a:spcPts val="3919"/>
                </a:lnSpc>
              </a:pPr>
              <a:r>
                <a:rPr lang="en-US" sz="2799">
                  <a:solidFill>
                    <a:srgbClr val="504C44"/>
                  </a:solidFill>
                  <a:latin typeface="DM Sans"/>
                </a:rPr>
                <a:t>Shifting consumer values and expectations.</a:t>
              </a:r>
            </a:p>
            <a:p>
              <a:pPr algn="just">
                <a:lnSpc>
                  <a:spcPts val="3919"/>
                </a:lnSpc>
              </a:pPr>
              <a:endParaRPr lang="en-US" sz="2799">
                <a:solidFill>
                  <a:srgbClr val="504C44"/>
                </a:solidFill>
                <a:latin typeface="DM Sans"/>
              </a:endParaRPr>
            </a:p>
          </p:txBody>
        </p:sp>
      </p:grpSp>
      <p:grpSp>
        <p:nvGrpSpPr>
          <p:cNvPr id="10" name="Group 10"/>
          <p:cNvGrpSpPr/>
          <p:nvPr/>
        </p:nvGrpSpPr>
        <p:grpSpPr>
          <a:xfrm>
            <a:off x="7143807" y="6614398"/>
            <a:ext cx="7238723" cy="1933615"/>
            <a:chOff x="0" y="0"/>
            <a:chExt cx="9651631" cy="2578153"/>
          </a:xfrm>
        </p:grpSpPr>
        <p:sp>
          <p:nvSpPr>
            <p:cNvPr id="11" name="TextBox 11"/>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2" name="TextBox 12"/>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Aligning organizational practices with societal shifts enhances brand reputation and fosters a positive workplace culture.</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9021486" cy="943312"/>
            <a:chOff x="0" y="0"/>
            <a:chExt cx="12028648" cy="1257750"/>
          </a:xfrm>
        </p:grpSpPr>
        <p:sp>
          <p:nvSpPr>
            <p:cNvPr id="3" name="TextBox 3"/>
            <p:cNvSpPr txBox="1"/>
            <p:nvPr/>
          </p:nvSpPr>
          <p:spPr>
            <a:xfrm>
              <a:off x="0" y="-57150"/>
              <a:ext cx="12028648" cy="622525"/>
            </a:xfrm>
            <a:prstGeom prst="rect">
              <a:avLst/>
            </a:prstGeom>
          </p:spPr>
          <p:txBody>
            <a:bodyPr lIns="0" tIns="0" rIns="0" bIns="0" rtlCol="0" anchor="t">
              <a:spAutoFit/>
            </a:bodyPr>
            <a:lstStyle/>
            <a:p>
              <a:pPr algn="just">
                <a:lnSpc>
                  <a:spcPts val="3919"/>
                </a:lnSpc>
              </a:pPr>
              <a:endParaRPr/>
            </a:p>
          </p:txBody>
        </p:sp>
        <p:sp>
          <p:nvSpPr>
            <p:cNvPr id="4" name="TextBox 4"/>
            <p:cNvSpPr txBox="1"/>
            <p:nvPr/>
          </p:nvSpPr>
          <p:spPr>
            <a:xfrm>
              <a:off x="0" y="635225"/>
              <a:ext cx="12028648" cy="622525"/>
            </a:xfrm>
            <a:prstGeom prst="rect">
              <a:avLst/>
            </a:prstGeom>
          </p:spPr>
          <p:txBody>
            <a:bodyPr lIns="0" tIns="0" rIns="0" bIns="0" rtlCol="0" anchor="t">
              <a:spAutoFit/>
            </a:bodyPr>
            <a:lstStyle/>
            <a:p>
              <a:pPr algn="just">
                <a:lnSpc>
                  <a:spcPts val="3919"/>
                </a:lnSpc>
              </a:pPr>
              <a:endParaRPr/>
            </a:p>
          </p:txBody>
        </p:sp>
      </p:grpSp>
      <p:sp>
        <p:nvSpPr>
          <p:cNvPr id="5" name="TextBox 5"/>
          <p:cNvSpPr txBox="1"/>
          <p:nvPr/>
        </p:nvSpPr>
        <p:spPr>
          <a:xfrm>
            <a:off x="7143807" y="3539837"/>
            <a:ext cx="10115493" cy="2740139"/>
          </a:xfrm>
          <a:prstGeom prst="rect">
            <a:avLst/>
          </a:prstGeom>
        </p:spPr>
        <p:txBody>
          <a:bodyPr lIns="0" tIns="0" rIns="0" bIns="0" rtlCol="0" anchor="t">
            <a:spAutoFit/>
          </a:bodyPr>
          <a:lstStyle/>
          <a:p>
            <a:pPr>
              <a:lnSpc>
                <a:spcPts val="3079"/>
              </a:lnSpc>
            </a:pPr>
            <a:r>
              <a:rPr lang="en-US" sz="2799">
                <a:solidFill>
                  <a:srgbClr val="E1A93D"/>
                </a:solidFill>
                <a:latin typeface="DM Sans Bold"/>
              </a:rPr>
              <a:t>Bullet Points:</a:t>
            </a:r>
          </a:p>
          <a:p>
            <a:pPr>
              <a:lnSpc>
                <a:spcPts val="3079"/>
              </a:lnSpc>
            </a:pPr>
            <a:endParaRPr lang="en-US" sz="2799">
              <a:solidFill>
                <a:srgbClr val="E1A93D"/>
              </a:solidFill>
              <a:latin typeface="DM Sans Bold"/>
            </a:endParaRPr>
          </a:p>
          <a:p>
            <a:pPr>
              <a:lnSpc>
                <a:spcPts val="3079"/>
              </a:lnSpc>
            </a:pPr>
            <a:endParaRPr lang="en-US" sz="2799">
              <a:solidFill>
                <a:srgbClr val="E1A93D"/>
              </a:solidFill>
              <a:latin typeface="DM Sans Bold"/>
            </a:endParaRPr>
          </a:p>
          <a:p>
            <a:pPr>
              <a:lnSpc>
                <a:spcPts val="3079"/>
              </a:lnSpc>
            </a:pPr>
            <a:endParaRPr lang="en-US" sz="2799">
              <a:solidFill>
                <a:srgbClr val="E1A93D"/>
              </a:solidFill>
              <a:latin typeface="DM Sans Bold"/>
            </a:endParaRPr>
          </a:p>
          <a:p>
            <a:pPr>
              <a:lnSpc>
                <a:spcPts val="3079"/>
              </a:lnSpc>
            </a:pPr>
            <a:r>
              <a:rPr lang="en-US" sz="2799">
                <a:solidFill>
                  <a:srgbClr val="E1A93D"/>
                </a:solidFill>
                <a:latin typeface="DM Sans Bold"/>
              </a:rPr>
              <a:t>Key Takeaway:</a:t>
            </a:r>
          </a:p>
          <a:p>
            <a:pPr>
              <a:lnSpc>
                <a:spcPts val="3079"/>
              </a:lnSpc>
            </a:pPr>
            <a:endParaRPr lang="en-US" sz="2799">
              <a:solidFill>
                <a:srgbClr val="E1A93D"/>
              </a:solidFill>
              <a:latin typeface="DM Sans Bold"/>
            </a:endParaRPr>
          </a:p>
          <a:p>
            <a:pPr>
              <a:lnSpc>
                <a:spcPts val="3079"/>
              </a:lnSpc>
              <a:spcBef>
                <a:spcPct val="0"/>
              </a:spcBef>
            </a:pPr>
            <a:endParaRPr lang="en-US" sz="2799">
              <a:solidFill>
                <a:srgbClr val="E1A93D"/>
              </a:solidFill>
              <a:latin typeface="DM Sans Bo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581749" y="3250219"/>
            <a:ext cx="9878304" cy="6374130"/>
          </a:xfrm>
          <a:prstGeom prst="rect">
            <a:avLst/>
          </a:prstGeom>
        </p:spPr>
        <p:txBody>
          <a:bodyPr lIns="0" tIns="0" rIns="0" bIns="0" rtlCol="0" anchor="t">
            <a:spAutoFit/>
          </a:bodyPr>
          <a:lstStyle/>
          <a:p>
            <a:pPr algn="just">
              <a:lnSpc>
                <a:spcPts val="4620"/>
              </a:lnSpc>
            </a:pPr>
            <a:r>
              <a:rPr lang="en-US" sz="3300">
                <a:solidFill>
                  <a:srgbClr val="504C44"/>
                </a:solidFill>
                <a:latin typeface="DM Sans Bold"/>
              </a:rPr>
              <a:t>Internal and external factors often result in capacity barriers.</a:t>
            </a:r>
          </a:p>
          <a:p>
            <a:pPr algn="just">
              <a:lnSpc>
                <a:spcPts val="4620"/>
              </a:lnSpc>
            </a:pPr>
            <a:endParaRPr lang="en-US" sz="3300">
              <a:solidFill>
                <a:srgbClr val="504C44"/>
              </a:solidFill>
              <a:latin typeface="DM Sans Bold"/>
            </a:endParaRPr>
          </a:p>
          <a:p>
            <a:pPr algn="just">
              <a:lnSpc>
                <a:spcPts val="4620"/>
              </a:lnSpc>
            </a:pPr>
            <a:r>
              <a:rPr lang="en-US" sz="3300">
                <a:solidFill>
                  <a:srgbClr val="504C44"/>
                </a:solidFill>
                <a:latin typeface="DM Sans Bold"/>
              </a:rPr>
              <a:t>Identifying and eliminating capacity barriers is essential for unlocking an organization's full potential. </a:t>
            </a:r>
          </a:p>
          <a:p>
            <a:pPr marL="712470" lvl="1" indent="-356235" algn="just">
              <a:lnSpc>
                <a:spcPts val="4620"/>
              </a:lnSpc>
              <a:buFont typeface="Arial"/>
              <a:buChar char="•"/>
            </a:pPr>
            <a:r>
              <a:rPr lang="en-US" sz="3300">
                <a:solidFill>
                  <a:srgbClr val="504C44"/>
                </a:solidFill>
                <a:latin typeface="DM Sans"/>
              </a:rPr>
              <a:t>The most we can achieve in internal capacity building and elimination of barriers</a:t>
            </a:r>
          </a:p>
          <a:p>
            <a:pPr marL="712470" lvl="1" indent="-356235" algn="just">
              <a:lnSpc>
                <a:spcPts val="4620"/>
              </a:lnSpc>
              <a:buFont typeface="Arial"/>
              <a:buChar char="•"/>
            </a:pPr>
            <a:r>
              <a:rPr lang="en-US" sz="3300">
                <a:solidFill>
                  <a:srgbClr val="504C44"/>
                </a:solidFill>
                <a:latin typeface="DM Sans"/>
              </a:rPr>
              <a:t>Within external factors, we can adapt </a:t>
            </a:r>
          </a:p>
          <a:p>
            <a:pPr algn="just">
              <a:lnSpc>
                <a:spcPts val="4620"/>
              </a:lnSpc>
            </a:pPr>
            <a:endParaRPr lang="en-US" sz="3300">
              <a:solidFill>
                <a:srgbClr val="504C44"/>
              </a:solidFill>
              <a:latin typeface="DM Sans"/>
            </a:endParaRPr>
          </a:p>
          <a:p>
            <a:pPr algn="just">
              <a:lnSpc>
                <a:spcPts val="4620"/>
              </a:lnSpc>
            </a:pPr>
            <a:endParaRPr lang="en-US" sz="3300">
              <a:solidFill>
                <a:srgbClr val="504C44"/>
              </a:solidFill>
              <a:latin typeface="DM Sans"/>
            </a:endParaRPr>
          </a:p>
        </p:txBody>
      </p:sp>
      <p:grpSp>
        <p:nvGrpSpPr>
          <p:cNvPr id="3" name="Group 3"/>
          <p:cNvGrpSpPr/>
          <p:nvPr/>
        </p:nvGrpSpPr>
        <p:grpSpPr>
          <a:xfrm>
            <a:off x="748151" y="2913276"/>
            <a:ext cx="5224007" cy="6130049"/>
            <a:chOff x="0" y="0"/>
            <a:chExt cx="6965342" cy="8173398"/>
          </a:xfrm>
        </p:grpSpPr>
        <p:pic>
          <p:nvPicPr>
            <p:cNvPr id="4" name="Picture 4"/>
            <p:cNvPicPr>
              <a:picLocks noChangeAspect="1"/>
            </p:cNvPicPr>
            <p:nvPr/>
          </p:nvPicPr>
          <p:blipFill>
            <a:blip r:embed="rId2"/>
            <a:srcRect t="10885" b="10885"/>
            <a:stretch>
              <a:fillRect/>
            </a:stretch>
          </p:blipFill>
          <p:spPr>
            <a:xfrm>
              <a:off x="0" y="0"/>
              <a:ext cx="6965342" cy="8173398"/>
            </a:xfrm>
            <a:prstGeom prst="rect">
              <a:avLst/>
            </a:prstGeom>
          </p:spPr>
        </p:pic>
      </p:grpSp>
      <p:sp>
        <p:nvSpPr>
          <p:cNvPr id="5" name="Freeform 5"/>
          <p:cNvSpPr/>
          <p:nvPr/>
        </p:nvSpPr>
        <p:spPr>
          <a:xfrm rot="887923">
            <a:off x="13475833" y="-8787301"/>
            <a:ext cx="13977230" cy="14342307"/>
          </a:xfrm>
          <a:custGeom>
            <a:avLst/>
            <a:gdLst/>
            <a:ahLst/>
            <a:cxnLst/>
            <a:rect l="l" t="t" r="r" b="b"/>
            <a:pathLst>
              <a:path w="13977230" h="14342307">
                <a:moveTo>
                  <a:pt x="0" y="0"/>
                </a:moveTo>
                <a:lnTo>
                  <a:pt x="13977230" y="0"/>
                </a:lnTo>
                <a:lnTo>
                  <a:pt x="13977230" y="14342307"/>
                </a:lnTo>
                <a:lnTo>
                  <a:pt x="0" y="14342307"/>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6" name="TextBox 6"/>
          <p:cNvSpPr txBox="1"/>
          <p:nvPr/>
        </p:nvSpPr>
        <p:spPr>
          <a:xfrm>
            <a:off x="6562699" y="1143000"/>
            <a:ext cx="8334834" cy="1416050"/>
          </a:xfrm>
          <a:prstGeom prst="rect">
            <a:avLst/>
          </a:prstGeom>
        </p:spPr>
        <p:txBody>
          <a:bodyPr lIns="0" tIns="0" rIns="0" bIns="0" rtlCol="0" anchor="t">
            <a:spAutoFit/>
          </a:bodyPr>
          <a:lstStyle/>
          <a:p>
            <a:pPr>
              <a:lnSpc>
                <a:spcPts val="5499"/>
              </a:lnSpc>
            </a:pPr>
            <a:r>
              <a:rPr lang="en-US" sz="5499">
                <a:solidFill>
                  <a:srgbClr val="194597"/>
                </a:solidFill>
                <a:latin typeface="DM Sans"/>
              </a:rPr>
              <a:t>Elimination of capacity barriers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562699" y="3250219"/>
            <a:ext cx="10952389" cy="5364480"/>
          </a:xfrm>
          <a:prstGeom prst="rect">
            <a:avLst/>
          </a:prstGeom>
        </p:spPr>
        <p:txBody>
          <a:bodyPr lIns="0" tIns="0" rIns="0" bIns="0" rtlCol="0" anchor="t">
            <a:spAutoFit/>
          </a:bodyPr>
          <a:lstStyle/>
          <a:p>
            <a:pPr algn="just">
              <a:lnSpc>
                <a:spcPts val="4620"/>
              </a:lnSpc>
            </a:pPr>
            <a:r>
              <a:rPr lang="en-US" sz="3300">
                <a:solidFill>
                  <a:srgbClr val="504C44"/>
                </a:solidFill>
                <a:latin typeface="DM Sans Bold"/>
              </a:rPr>
              <a:t>Let's create a small radar chart, assessing the influence of your own organisation's external and internal factors.</a:t>
            </a:r>
          </a:p>
          <a:p>
            <a:pPr algn="just">
              <a:lnSpc>
                <a:spcPts val="4620"/>
              </a:lnSpc>
            </a:pPr>
            <a:endParaRPr lang="en-US" sz="3300">
              <a:solidFill>
                <a:srgbClr val="504C44"/>
              </a:solidFill>
              <a:latin typeface="DM Sans Bold"/>
            </a:endParaRPr>
          </a:p>
          <a:p>
            <a:pPr algn="just">
              <a:lnSpc>
                <a:spcPts val="4620"/>
              </a:lnSpc>
            </a:pPr>
            <a:r>
              <a:rPr lang="en-US" sz="3300">
                <a:solidFill>
                  <a:srgbClr val="504C44"/>
                </a:solidFill>
                <a:latin typeface="DM Sans Bold"/>
              </a:rPr>
              <a:t>Identifying and eliminating capacity barriers is essential for unlocking an organization's full potential. </a:t>
            </a:r>
          </a:p>
          <a:p>
            <a:pPr marL="539749" lvl="1" indent="-269875">
              <a:lnSpc>
                <a:spcPts val="3499"/>
              </a:lnSpc>
              <a:buFont typeface="Arial"/>
              <a:buChar char="•"/>
            </a:pPr>
            <a:r>
              <a:rPr lang="en-US" sz="2499">
                <a:solidFill>
                  <a:srgbClr val="504C44"/>
                </a:solidFill>
                <a:latin typeface="DM Sans"/>
              </a:rPr>
              <a:t>Use the online version - https://geographyfieldwork.com/RadarChartCreator.html   </a:t>
            </a:r>
          </a:p>
          <a:p>
            <a:pPr marL="539749" lvl="1" indent="-269875" algn="just">
              <a:lnSpc>
                <a:spcPts val="3499"/>
              </a:lnSpc>
              <a:buFont typeface="Arial"/>
              <a:buChar char="•"/>
            </a:pPr>
            <a:r>
              <a:rPr lang="en-US" sz="2499">
                <a:solidFill>
                  <a:srgbClr val="504C44"/>
                </a:solidFill>
                <a:latin typeface="DM Sans"/>
              </a:rPr>
              <a:t>Use a scale from 0-10 to evaluate your current position</a:t>
            </a:r>
          </a:p>
          <a:p>
            <a:pPr algn="just">
              <a:lnSpc>
                <a:spcPts val="4620"/>
              </a:lnSpc>
            </a:pPr>
            <a:endParaRPr lang="en-US" sz="2499">
              <a:solidFill>
                <a:srgbClr val="504C44"/>
              </a:solidFill>
              <a:latin typeface="DM Sans"/>
            </a:endParaRPr>
          </a:p>
        </p:txBody>
      </p:sp>
      <p:grpSp>
        <p:nvGrpSpPr>
          <p:cNvPr id="3" name="Group 3"/>
          <p:cNvGrpSpPr/>
          <p:nvPr/>
        </p:nvGrpSpPr>
        <p:grpSpPr>
          <a:xfrm>
            <a:off x="748151" y="2559050"/>
            <a:ext cx="5224007" cy="6130049"/>
            <a:chOff x="0" y="0"/>
            <a:chExt cx="6965342" cy="8173398"/>
          </a:xfrm>
        </p:grpSpPr>
        <p:pic>
          <p:nvPicPr>
            <p:cNvPr id="4" name="Picture 4"/>
            <p:cNvPicPr>
              <a:picLocks noChangeAspect="1"/>
            </p:cNvPicPr>
            <p:nvPr/>
          </p:nvPicPr>
          <p:blipFill>
            <a:blip r:embed="rId2"/>
            <a:srcRect l="22607" r="22607"/>
            <a:stretch>
              <a:fillRect/>
            </a:stretch>
          </p:blipFill>
          <p:spPr>
            <a:xfrm>
              <a:off x="0" y="0"/>
              <a:ext cx="6965342" cy="8173398"/>
            </a:xfrm>
            <a:prstGeom prst="rect">
              <a:avLst/>
            </a:prstGeom>
          </p:spPr>
        </p:pic>
      </p:grpSp>
      <p:sp>
        <p:nvSpPr>
          <p:cNvPr id="5" name="Freeform 5"/>
          <p:cNvSpPr/>
          <p:nvPr/>
        </p:nvSpPr>
        <p:spPr>
          <a:xfrm rot="887923">
            <a:off x="13475833" y="-8787301"/>
            <a:ext cx="13977230" cy="14342307"/>
          </a:xfrm>
          <a:custGeom>
            <a:avLst/>
            <a:gdLst/>
            <a:ahLst/>
            <a:cxnLst/>
            <a:rect l="l" t="t" r="r" b="b"/>
            <a:pathLst>
              <a:path w="13977230" h="14342307">
                <a:moveTo>
                  <a:pt x="0" y="0"/>
                </a:moveTo>
                <a:lnTo>
                  <a:pt x="13977230" y="0"/>
                </a:lnTo>
                <a:lnTo>
                  <a:pt x="13977230" y="14342307"/>
                </a:lnTo>
                <a:lnTo>
                  <a:pt x="0" y="14342307"/>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sp>
      <p:sp>
        <p:nvSpPr>
          <p:cNvPr id="6" name="TextBox 6"/>
          <p:cNvSpPr txBox="1"/>
          <p:nvPr/>
        </p:nvSpPr>
        <p:spPr>
          <a:xfrm>
            <a:off x="6562699" y="1143000"/>
            <a:ext cx="8334834" cy="1416050"/>
          </a:xfrm>
          <a:prstGeom prst="rect">
            <a:avLst/>
          </a:prstGeom>
        </p:spPr>
        <p:txBody>
          <a:bodyPr lIns="0" tIns="0" rIns="0" bIns="0" rtlCol="0" anchor="t">
            <a:spAutoFit/>
          </a:bodyPr>
          <a:lstStyle/>
          <a:p>
            <a:pPr>
              <a:lnSpc>
                <a:spcPts val="5499"/>
              </a:lnSpc>
            </a:pPr>
            <a:r>
              <a:rPr lang="en-US" sz="5499">
                <a:solidFill>
                  <a:srgbClr val="194597"/>
                </a:solidFill>
                <a:latin typeface="DM Sans"/>
              </a:rPr>
              <a:t>Let's do a small assessment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BCBCD"/>
        </a:solidFill>
        <a:effectLst/>
      </p:bgPr>
    </p:bg>
    <p:spTree>
      <p:nvGrpSpPr>
        <p:cNvPr id="1" name=""/>
        <p:cNvGrpSpPr/>
        <p:nvPr/>
      </p:nvGrpSpPr>
      <p:grpSpPr>
        <a:xfrm>
          <a:off x="0" y="0"/>
          <a:ext cx="0" cy="0"/>
          <a:chOff x="0" y="0"/>
          <a:chExt cx="0" cy="0"/>
        </a:xfrm>
      </p:grpSpPr>
      <p:grpSp>
        <p:nvGrpSpPr>
          <p:cNvPr id="2" name="Group 2"/>
          <p:cNvGrpSpPr/>
          <p:nvPr/>
        </p:nvGrpSpPr>
        <p:grpSpPr>
          <a:xfrm>
            <a:off x="-685800" y="-1369275"/>
            <a:ext cx="9829800" cy="12306300"/>
            <a:chOff x="0" y="0"/>
            <a:chExt cx="1828828" cy="2289579"/>
          </a:xfrm>
        </p:grpSpPr>
        <p:sp>
          <p:nvSpPr>
            <p:cNvPr id="3" name="Freeform 3"/>
            <p:cNvSpPr/>
            <p:nvPr/>
          </p:nvSpPr>
          <p:spPr>
            <a:xfrm>
              <a:off x="0" y="0"/>
              <a:ext cx="1828828" cy="2289579"/>
            </a:xfrm>
            <a:custGeom>
              <a:avLst/>
              <a:gdLst/>
              <a:ahLst/>
              <a:cxnLst/>
              <a:rect l="l" t="t" r="r" b="b"/>
              <a:pathLst>
                <a:path w="1828828" h="2289579">
                  <a:moveTo>
                    <a:pt x="0" y="0"/>
                  </a:moveTo>
                  <a:lnTo>
                    <a:pt x="1828828" y="0"/>
                  </a:lnTo>
                  <a:lnTo>
                    <a:pt x="1828828" y="2289579"/>
                  </a:lnTo>
                  <a:lnTo>
                    <a:pt x="0" y="2289579"/>
                  </a:lnTo>
                  <a:close/>
                </a:path>
              </a:pathLst>
            </a:custGeom>
            <a:solidFill>
              <a:srgbClr val="F2F4F5">
                <a:alpha val="92941"/>
              </a:srgbClr>
            </a:solidFill>
          </p:spPr>
        </p:sp>
      </p:grpSp>
      <p:sp>
        <p:nvSpPr>
          <p:cNvPr id="4" name="Freeform 4"/>
          <p:cNvSpPr/>
          <p:nvPr/>
        </p:nvSpPr>
        <p:spPr>
          <a:xfrm>
            <a:off x="10139716" y="805496"/>
            <a:ext cx="7138634" cy="6710316"/>
          </a:xfrm>
          <a:custGeom>
            <a:avLst/>
            <a:gdLst/>
            <a:ahLst/>
            <a:cxnLst/>
            <a:rect l="l" t="t" r="r" b="b"/>
            <a:pathLst>
              <a:path w="7138634" h="6710316">
                <a:moveTo>
                  <a:pt x="0" y="0"/>
                </a:moveTo>
                <a:lnTo>
                  <a:pt x="7138634" y="0"/>
                </a:lnTo>
                <a:lnTo>
                  <a:pt x="7138634" y="6710316"/>
                </a:lnTo>
                <a:lnTo>
                  <a:pt x="0" y="671031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TextBox 5"/>
          <p:cNvSpPr txBox="1"/>
          <p:nvPr/>
        </p:nvSpPr>
        <p:spPr>
          <a:xfrm>
            <a:off x="424976" y="2856015"/>
            <a:ext cx="8478110" cy="4008120"/>
          </a:xfrm>
          <a:prstGeom prst="rect">
            <a:avLst/>
          </a:prstGeom>
        </p:spPr>
        <p:txBody>
          <a:bodyPr lIns="0" tIns="0" rIns="0" bIns="0" rtlCol="0" anchor="t">
            <a:spAutoFit/>
          </a:bodyPr>
          <a:lstStyle/>
          <a:p>
            <a:pPr>
              <a:lnSpc>
                <a:spcPts val="7800"/>
              </a:lnSpc>
            </a:pPr>
            <a:r>
              <a:rPr lang="en-US" sz="7800">
                <a:solidFill>
                  <a:srgbClr val="194597"/>
                </a:solidFill>
                <a:latin typeface="DM Sans"/>
              </a:rPr>
              <a:t>How to eliminate barriers &amp; challenges of capacity building? </a:t>
            </a:r>
          </a:p>
        </p:txBody>
      </p:sp>
      <p:sp>
        <p:nvSpPr>
          <p:cNvPr id="6" name="TextBox 6"/>
          <p:cNvSpPr txBox="1"/>
          <p:nvPr/>
        </p:nvSpPr>
        <p:spPr>
          <a:xfrm>
            <a:off x="10149241" y="8533344"/>
            <a:ext cx="7972191" cy="1036320"/>
          </a:xfrm>
          <a:prstGeom prst="rect">
            <a:avLst/>
          </a:prstGeom>
        </p:spPr>
        <p:txBody>
          <a:bodyPr lIns="0" tIns="0" rIns="0" bIns="0" rtlCol="0" anchor="t">
            <a:spAutoFit/>
          </a:bodyPr>
          <a:lstStyle/>
          <a:p>
            <a:pPr>
              <a:lnSpc>
                <a:spcPts val="7800"/>
              </a:lnSpc>
            </a:pPr>
            <a:r>
              <a:rPr lang="en-US" sz="7800">
                <a:solidFill>
                  <a:srgbClr val="194597"/>
                </a:solidFill>
                <a:latin typeface="DM Sans"/>
              </a:rPr>
              <a:t>Let's discuss?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91351" y="-276396"/>
            <a:ext cx="9335351" cy="10839793"/>
            <a:chOff x="0" y="0"/>
            <a:chExt cx="2458693" cy="2854925"/>
          </a:xfrm>
        </p:grpSpPr>
        <p:sp>
          <p:nvSpPr>
            <p:cNvPr id="3" name="Freeform 3"/>
            <p:cNvSpPr/>
            <p:nvPr/>
          </p:nvSpPr>
          <p:spPr>
            <a:xfrm>
              <a:off x="0" y="0"/>
              <a:ext cx="2458693" cy="2854925"/>
            </a:xfrm>
            <a:custGeom>
              <a:avLst/>
              <a:gdLst/>
              <a:ahLst/>
              <a:cxnLst/>
              <a:rect l="l" t="t" r="r" b="b"/>
              <a:pathLst>
                <a:path w="2458693" h="2854925">
                  <a:moveTo>
                    <a:pt x="0" y="0"/>
                  </a:moveTo>
                  <a:lnTo>
                    <a:pt x="2458693" y="0"/>
                  </a:lnTo>
                  <a:lnTo>
                    <a:pt x="2458693" y="2854925"/>
                  </a:lnTo>
                  <a:lnTo>
                    <a:pt x="0" y="2854925"/>
                  </a:lnTo>
                  <a:close/>
                </a:path>
              </a:pathLst>
            </a:custGeom>
            <a:solidFill>
              <a:srgbClr val="D9D9D9"/>
            </a:solidFill>
          </p:spPr>
        </p:sp>
        <p:sp>
          <p:nvSpPr>
            <p:cNvPr id="4" name="TextBox 4"/>
            <p:cNvSpPr txBox="1"/>
            <p:nvPr/>
          </p:nvSpPr>
          <p:spPr>
            <a:xfrm>
              <a:off x="0" y="-38100"/>
              <a:ext cx="2458693" cy="2893025"/>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9961443" y="1028700"/>
            <a:ext cx="7297857" cy="8229600"/>
            <a:chOff x="0" y="0"/>
            <a:chExt cx="9730476" cy="10972800"/>
          </a:xfrm>
        </p:grpSpPr>
        <p:pic>
          <p:nvPicPr>
            <p:cNvPr id="6" name="Picture 6"/>
            <p:cNvPicPr>
              <a:picLocks noChangeAspect="1"/>
            </p:cNvPicPr>
            <p:nvPr/>
          </p:nvPicPr>
          <p:blipFill>
            <a:blip r:embed="rId2"/>
            <a:srcRect l="20440" r="20440"/>
            <a:stretch>
              <a:fillRect/>
            </a:stretch>
          </p:blipFill>
          <p:spPr>
            <a:xfrm>
              <a:off x="0" y="0"/>
              <a:ext cx="9730476" cy="10972800"/>
            </a:xfrm>
            <a:prstGeom prst="rect">
              <a:avLst/>
            </a:prstGeom>
          </p:spPr>
        </p:pic>
      </p:grpSp>
      <p:sp>
        <p:nvSpPr>
          <p:cNvPr id="7" name="TextBox 7"/>
          <p:cNvSpPr txBox="1"/>
          <p:nvPr/>
        </p:nvSpPr>
        <p:spPr>
          <a:xfrm>
            <a:off x="1233477" y="3063874"/>
            <a:ext cx="7419715" cy="2079626"/>
          </a:xfrm>
          <a:prstGeom prst="rect">
            <a:avLst/>
          </a:prstGeom>
        </p:spPr>
        <p:txBody>
          <a:bodyPr lIns="0" tIns="0" rIns="0" bIns="0" rtlCol="0" anchor="t">
            <a:spAutoFit/>
          </a:bodyPr>
          <a:lstStyle/>
          <a:p>
            <a:pPr algn="ctr">
              <a:lnSpc>
                <a:spcPts val="8000"/>
              </a:lnSpc>
            </a:pPr>
            <a:r>
              <a:rPr lang="en-US" sz="8000">
                <a:solidFill>
                  <a:srgbClr val="194597"/>
                </a:solidFill>
                <a:latin typeface="DM Sans Bold"/>
              </a:rPr>
              <a:t>Elimination of barriers</a:t>
            </a:r>
          </a:p>
        </p:txBody>
      </p:sp>
      <p:sp>
        <p:nvSpPr>
          <p:cNvPr id="8" name="TextBox 8"/>
          <p:cNvSpPr txBox="1"/>
          <p:nvPr/>
        </p:nvSpPr>
        <p:spPr>
          <a:xfrm>
            <a:off x="1394926" y="5876034"/>
            <a:ext cx="6354149" cy="860425"/>
          </a:xfrm>
          <a:prstGeom prst="rect">
            <a:avLst/>
          </a:prstGeom>
        </p:spPr>
        <p:txBody>
          <a:bodyPr lIns="0" tIns="0" rIns="0" bIns="0" rtlCol="0" anchor="t">
            <a:spAutoFit/>
          </a:bodyPr>
          <a:lstStyle/>
          <a:p>
            <a:pPr algn="just">
              <a:lnSpc>
                <a:spcPts val="3499"/>
              </a:lnSpc>
            </a:pPr>
            <a:r>
              <a:rPr lang="en-US" sz="2499">
                <a:solidFill>
                  <a:srgbClr val="000000"/>
                </a:solidFill>
                <a:latin typeface="DM Sans"/>
              </a:rPr>
              <a:t>Breaking Down Capacity Barriers for Organizational Success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2393410" y="7682328"/>
            <a:ext cx="5500090" cy="2114550"/>
          </a:xfrm>
          <a:prstGeom prst="rect">
            <a:avLst/>
          </a:prstGeom>
        </p:spPr>
        <p:txBody>
          <a:bodyPr lIns="0" tIns="0" rIns="0" bIns="0" rtlCol="0" anchor="t">
            <a:spAutoFit/>
          </a:bodyPr>
          <a:lstStyle/>
          <a:p>
            <a:pPr algn="r">
              <a:lnSpc>
                <a:spcPts val="8250"/>
              </a:lnSpc>
            </a:pPr>
            <a:r>
              <a:rPr lang="en-US" sz="7500">
                <a:solidFill>
                  <a:srgbClr val="8CA9AD"/>
                </a:solidFill>
                <a:latin typeface="DM Sans Bold"/>
              </a:rPr>
              <a:t>TABLE OF</a:t>
            </a:r>
          </a:p>
          <a:p>
            <a:pPr algn="r">
              <a:lnSpc>
                <a:spcPts val="8250"/>
              </a:lnSpc>
            </a:pPr>
            <a:r>
              <a:rPr lang="en-US" sz="7500">
                <a:solidFill>
                  <a:srgbClr val="8CA9AD"/>
                </a:solidFill>
                <a:latin typeface="DM Sans Bold"/>
              </a:rPr>
              <a:t>CONTENT</a:t>
            </a:r>
          </a:p>
        </p:txBody>
      </p:sp>
      <p:sp>
        <p:nvSpPr>
          <p:cNvPr id="3" name="TextBox 3"/>
          <p:cNvSpPr txBox="1"/>
          <p:nvPr/>
        </p:nvSpPr>
        <p:spPr>
          <a:xfrm>
            <a:off x="1993974" y="972428"/>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01.</a:t>
            </a:r>
          </a:p>
        </p:txBody>
      </p:sp>
      <p:sp>
        <p:nvSpPr>
          <p:cNvPr id="4" name="TextBox 4"/>
          <p:cNvSpPr txBox="1"/>
          <p:nvPr/>
        </p:nvSpPr>
        <p:spPr>
          <a:xfrm>
            <a:off x="1993974" y="2494414"/>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02.</a:t>
            </a:r>
          </a:p>
        </p:txBody>
      </p:sp>
      <p:sp>
        <p:nvSpPr>
          <p:cNvPr id="5" name="TextBox 5"/>
          <p:cNvSpPr txBox="1"/>
          <p:nvPr/>
        </p:nvSpPr>
        <p:spPr>
          <a:xfrm>
            <a:off x="3932386" y="980363"/>
            <a:ext cx="9388964"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INTERNAL FACTORS </a:t>
            </a:r>
          </a:p>
        </p:txBody>
      </p:sp>
      <p:sp>
        <p:nvSpPr>
          <p:cNvPr id="6" name="TextBox 6"/>
          <p:cNvSpPr txBox="1"/>
          <p:nvPr/>
        </p:nvSpPr>
        <p:spPr>
          <a:xfrm>
            <a:off x="3932386" y="2502350"/>
            <a:ext cx="6726444"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EXTERNAL FORCES</a:t>
            </a:r>
          </a:p>
        </p:txBody>
      </p:sp>
      <p:sp>
        <p:nvSpPr>
          <p:cNvPr id="7" name="TextBox 7"/>
          <p:cNvSpPr txBox="1"/>
          <p:nvPr/>
        </p:nvSpPr>
        <p:spPr>
          <a:xfrm>
            <a:off x="3932386" y="1501069"/>
            <a:ext cx="5542676" cy="438156"/>
          </a:xfrm>
          <a:prstGeom prst="rect">
            <a:avLst/>
          </a:prstGeom>
        </p:spPr>
        <p:txBody>
          <a:bodyPr lIns="0" tIns="0" rIns="0" bIns="0" rtlCol="0" anchor="t">
            <a:spAutoFit/>
          </a:bodyPr>
          <a:lstStyle/>
          <a:p>
            <a:pPr>
              <a:lnSpc>
                <a:spcPts val="3300"/>
              </a:lnSpc>
            </a:pPr>
            <a:r>
              <a:rPr lang="en-US" sz="3000">
                <a:solidFill>
                  <a:srgbClr val="737373"/>
                </a:solidFill>
                <a:latin typeface="DM Sans Italics"/>
              </a:rPr>
              <a:t>Know the challenge</a:t>
            </a:r>
          </a:p>
        </p:txBody>
      </p:sp>
      <p:sp>
        <p:nvSpPr>
          <p:cNvPr id="8" name="TextBox 8"/>
          <p:cNvSpPr txBox="1"/>
          <p:nvPr/>
        </p:nvSpPr>
        <p:spPr>
          <a:xfrm>
            <a:off x="1993974" y="4016401"/>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03.</a:t>
            </a:r>
          </a:p>
        </p:txBody>
      </p:sp>
      <p:sp>
        <p:nvSpPr>
          <p:cNvPr id="9" name="TextBox 9"/>
          <p:cNvSpPr txBox="1"/>
          <p:nvPr/>
        </p:nvSpPr>
        <p:spPr>
          <a:xfrm>
            <a:off x="3932386" y="4024336"/>
            <a:ext cx="6726444"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BARRIERS </a:t>
            </a:r>
          </a:p>
        </p:txBody>
      </p:sp>
      <p:sp>
        <p:nvSpPr>
          <p:cNvPr id="10" name="TextBox 10"/>
          <p:cNvSpPr txBox="1"/>
          <p:nvPr/>
        </p:nvSpPr>
        <p:spPr>
          <a:xfrm>
            <a:off x="1993974" y="5538388"/>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04.</a:t>
            </a:r>
          </a:p>
        </p:txBody>
      </p:sp>
      <p:sp>
        <p:nvSpPr>
          <p:cNvPr id="11" name="TextBox 11"/>
          <p:cNvSpPr txBox="1"/>
          <p:nvPr/>
        </p:nvSpPr>
        <p:spPr>
          <a:xfrm>
            <a:off x="3932386" y="5546323"/>
            <a:ext cx="8461024"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ELIMINATION OF CAPACITY BARRIERS </a:t>
            </a:r>
          </a:p>
        </p:txBody>
      </p:sp>
      <p:sp>
        <p:nvSpPr>
          <p:cNvPr id="12" name="TextBox 12"/>
          <p:cNvSpPr txBox="1"/>
          <p:nvPr/>
        </p:nvSpPr>
        <p:spPr>
          <a:xfrm>
            <a:off x="3932386" y="3023056"/>
            <a:ext cx="5542676" cy="438156"/>
          </a:xfrm>
          <a:prstGeom prst="rect">
            <a:avLst/>
          </a:prstGeom>
        </p:spPr>
        <p:txBody>
          <a:bodyPr lIns="0" tIns="0" rIns="0" bIns="0" rtlCol="0" anchor="t">
            <a:spAutoFit/>
          </a:bodyPr>
          <a:lstStyle/>
          <a:p>
            <a:pPr>
              <a:lnSpc>
                <a:spcPts val="3300"/>
              </a:lnSpc>
            </a:pPr>
            <a:r>
              <a:rPr lang="en-US" sz="3000">
                <a:solidFill>
                  <a:srgbClr val="737373"/>
                </a:solidFill>
                <a:latin typeface="DM Sans Italics"/>
              </a:rPr>
              <a:t>Learn to adapt</a:t>
            </a:r>
          </a:p>
        </p:txBody>
      </p:sp>
      <p:sp>
        <p:nvSpPr>
          <p:cNvPr id="13" name="TextBox 13"/>
          <p:cNvSpPr txBox="1"/>
          <p:nvPr/>
        </p:nvSpPr>
        <p:spPr>
          <a:xfrm>
            <a:off x="3932386" y="4545043"/>
            <a:ext cx="5542676" cy="438156"/>
          </a:xfrm>
          <a:prstGeom prst="rect">
            <a:avLst/>
          </a:prstGeom>
        </p:spPr>
        <p:txBody>
          <a:bodyPr lIns="0" tIns="0" rIns="0" bIns="0" rtlCol="0" anchor="t">
            <a:spAutoFit/>
          </a:bodyPr>
          <a:lstStyle/>
          <a:p>
            <a:pPr>
              <a:lnSpc>
                <a:spcPts val="3300"/>
              </a:lnSpc>
            </a:pPr>
            <a:r>
              <a:rPr lang="en-US" sz="3000">
                <a:solidFill>
                  <a:srgbClr val="737373"/>
                </a:solidFill>
                <a:latin typeface="DM Sans Italics"/>
              </a:rPr>
              <a:t>Identify</a:t>
            </a:r>
          </a:p>
        </p:txBody>
      </p:sp>
      <p:sp>
        <p:nvSpPr>
          <p:cNvPr id="14" name="TextBox 14"/>
          <p:cNvSpPr txBox="1"/>
          <p:nvPr/>
        </p:nvSpPr>
        <p:spPr>
          <a:xfrm>
            <a:off x="3932386" y="6067029"/>
            <a:ext cx="5542676" cy="438156"/>
          </a:xfrm>
          <a:prstGeom prst="rect">
            <a:avLst/>
          </a:prstGeom>
        </p:spPr>
        <p:txBody>
          <a:bodyPr lIns="0" tIns="0" rIns="0" bIns="0" rtlCol="0" anchor="t">
            <a:spAutoFit/>
          </a:bodyPr>
          <a:lstStyle/>
          <a:p>
            <a:pPr>
              <a:lnSpc>
                <a:spcPts val="3300"/>
              </a:lnSpc>
            </a:pPr>
            <a:r>
              <a:rPr lang="en-US" sz="3000">
                <a:solidFill>
                  <a:srgbClr val="737373"/>
                </a:solidFill>
                <a:latin typeface="DM Sans Italics"/>
              </a:rPr>
              <a:t>Plan the action</a:t>
            </a:r>
          </a:p>
        </p:txBody>
      </p:sp>
      <p:sp>
        <p:nvSpPr>
          <p:cNvPr id="15" name="Freeform 15"/>
          <p:cNvSpPr/>
          <p:nvPr/>
        </p:nvSpPr>
        <p:spPr>
          <a:xfrm>
            <a:off x="2417556" y="9164276"/>
            <a:ext cx="4102978" cy="2245448"/>
          </a:xfrm>
          <a:custGeom>
            <a:avLst/>
            <a:gdLst/>
            <a:ahLst/>
            <a:cxnLst/>
            <a:rect l="l" t="t" r="r" b="b"/>
            <a:pathLst>
              <a:path w="4102978" h="2245448">
                <a:moveTo>
                  <a:pt x="0" y="0"/>
                </a:moveTo>
                <a:lnTo>
                  <a:pt x="4102979" y="0"/>
                </a:lnTo>
                <a:lnTo>
                  <a:pt x="4102979"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16" name="Freeform 16"/>
          <p:cNvSpPr/>
          <p:nvPr/>
        </p:nvSpPr>
        <p:spPr>
          <a:xfrm rot="887923">
            <a:off x="13475833" y="-8787301"/>
            <a:ext cx="13977230" cy="14342307"/>
          </a:xfrm>
          <a:custGeom>
            <a:avLst/>
            <a:gdLst/>
            <a:ahLst/>
            <a:cxnLst/>
            <a:rect l="l" t="t" r="r" b="b"/>
            <a:pathLst>
              <a:path w="13977230" h="14342307">
                <a:moveTo>
                  <a:pt x="0" y="0"/>
                </a:moveTo>
                <a:lnTo>
                  <a:pt x="13977230" y="0"/>
                </a:lnTo>
                <a:lnTo>
                  <a:pt x="13977230" y="14342307"/>
                </a:lnTo>
                <a:lnTo>
                  <a:pt x="0" y="14342307"/>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17" name="TextBox 17"/>
          <p:cNvSpPr txBox="1"/>
          <p:nvPr/>
        </p:nvSpPr>
        <p:spPr>
          <a:xfrm>
            <a:off x="1993974" y="7056046"/>
            <a:ext cx="1938412" cy="1003308"/>
          </a:xfrm>
          <a:prstGeom prst="rect">
            <a:avLst/>
          </a:prstGeom>
        </p:spPr>
        <p:txBody>
          <a:bodyPr lIns="0" tIns="0" rIns="0" bIns="0" rtlCol="0" anchor="t">
            <a:spAutoFit/>
          </a:bodyPr>
          <a:lstStyle/>
          <a:p>
            <a:pPr>
              <a:lnSpc>
                <a:spcPts val="7700"/>
              </a:lnSpc>
            </a:pPr>
            <a:r>
              <a:rPr lang="en-US" sz="7000">
                <a:solidFill>
                  <a:srgbClr val="8CA9AD"/>
                </a:solidFill>
                <a:latin typeface="DM Sans Bold"/>
              </a:rPr>
              <a:t>05.</a:t>
            </a:r>
          </a:p>
        </p:txBody>
      </p:sp>
      <p:sp>
        <p:nvSpPr>
          <p:cNvPr id="18" name="TextBox 18"/>
          <p:cNvSpPr txBox="1"/>
          <p:nvPr/>
        </p:nvSpPr>
        <p:spPr>
          <a:xfrm>
            <a:off x="3932386" y="7063981"/>
            <a:ext cx="9858324" cy="501656"/>
          </a:xfrm>
          <a:prstGeom prst="rect">
            <a:avLst/>
          </a:prstGeom>
        </p:spPr>
        <p:txBody>
          <a:bodyPr lIns="0" tIns="0" rIns="0" bIns="0" rtlCol="0" anchor="t">
            <a:spAutoFit/>
          </a:bodyPr>
          <a:lstStyle/>
          <a:p>
            <a:pPr>
              <a:lnSpc>
                <a:spcPts val="3850"/>
              </a:lnSpc>
            </a:pPr>
            <a:r>
              <a:rPr lang="en-US" sz="3500">
                <a:solidFill>
                  <a:srgbClr val="737373"/>
                </a:solidFill>
                <a:latin typeface="DM Sans Bold"/>
              </a:rPr>
              <a:t>TOOLS TO ASSESS CHANGE READINESS</a:t>
            </a:r>
          </a:p>
        </p:txBody>
      </p:sp>
      <p:sp>
        <p:nvSpPr>
          <p:cNvPr id="19" name="TextBox 19"/>
          <p:cNvSpPr txBox="1"/>
          <p:nvPr/>
        </p:nvSpPr>
        <p:spPr>
          <a:xfrm>
            <a:off x="3932386" y="7625178"/>
            <a:ext cx="7943580" cy="438156"/>
          </a:xfrm>
          <a:prstGeom prst="rect">
            <a:avLst/>
          </a:prstGeom>
        </p:spPr>
        <p:txBody>
          <a:bodyPr lIns="0" tIns="0" rIns="0" bIns="0" rtlCol="0" anchor="t">
            <a:spAutoFit/>
          </a:bodyPr>
          <a:lstStyle/>
          <a:p>
            <a:pPr>
              <a:lnSpc>
                <a:spcPts val="3300"/>
              </a:lnSpc>
            </a:pPr>
            <a:r>
              <a:rPr lang="en-US" sz="3000">
                <a:solidFill>
                  <a:srgbClr val="737373"/>
                </a:solidFill>
                <a:latin typeface="DM Sans Italics"/>
              </a:rPr>
              <a:t>Selection of tools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546448" y="4746710"/>
            <a:ext cx="5272437" cy="4634211"/>
            <a:chOff x="0" y="0"/>
            <a:chExt cx="7029916" cy="6178948"/>
          </a:xfrm>
        </p:grpSpPr>
        <p:sp>
          <p:nvSpPr>
            <p:cNvPr id="3" name="TextBox 3"/>
            <p:cNvSpPr txBox="1"/>
            <p:nvPr/>
          </p:nvSpPr>
          <p:spPr>
            <a:xfrm>
              <a:off x="0" y="1249443"/>
              <a:ext cx="7029916" cy="49295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As</a:t>
              </a:r>
              <a:r>
                <a:rPr lang="en-US" sz="2100">
                  <a:solidFill>
                    <a:srgbClr val="8CA9AD"/>
                  </a:solidFill>
                  <a:latin typeface="DM Sans Bold"/>
                </a:rPr>
                <a:t>sessment</a:t>
              </a:r>
              <a:r>
                <a:rPr lang="en-US" sz="2100">
                  <a:solidFill>
                    <a:srgbClr val="8CA9AD"/>
                  </a:solidFill>
                  <a:latin typeface="DM Sans"/>
                </a:rPr>
                <a:t>: Conduct thorough assessments to identify specific barriers. These could be financial resources, lack of skilled personnel, technological gaps, or resistance to change.</a:t>
              </a:r>
            </a:p>
            <a:p>
              <a:pPr algn="just">
                <a:lnSpc>
                  <a:spcPts val="2940"/>
                </a:lnSpc>
              </a:pPr>
              <a:r>
                <a:rPr lang="en-US" sz="2100">
                  <a:solidFill>
                    <a:srgbClr val="8CA9AD"/>
                  </a:solidFill>
                  <a:latin typeface="DM Sans Bold"/>
                </a:rPr>
                <a:t>Stakeholder Engagement</a:t>
              </a:r>
              <a:r>
                <a:rPr lang="en-US" sz="2100">
                  <a:solidFill>
                    <a:srgbClr val="8CA9AD"/>
                  </a:solidFill>
                  <a:latin typeface="DM Sans"/>
                </a:rPr>
                <a:t>: Involve all relevant stakeholders in identifying challenges and barriers. This could include employees, community members, or external partners.</a:t>
              </a:r>
            </a:p>
          </p:txBody>
        </p:sp>
        <p:sp>
          <p:nvSpPr>
            <p:cNvPr id="4" name="TextBox 4"/>
            <p:cNvSpPr txBox="1"/>
            <p:nvPr/>
          </p:nvSpPr>
          <p:spPr>
            <a:xfrm>
              <a:off x="0" y="-57150"/>
              <a:ext cx="7029916" cy="644712"/>
            </a:xfrm>
            <a:prstGeom prst="rect">
              <a:avLst/>
            </a:prstGeom>
          </p:spPr>
          <p:txBody>
            <a:bodyPr lIns="0" tIns="0" rIns="0" bIns="0" rtlCol="0" anchor="t">
              <a:spAutoFit/>
            </a:bodyPr>
            <a:lstStyle/>
            <a:p>
              <a:pPr>
                <a:lnSpc>
                  <a:spcPts val="4061"/>
                </a:lnSpc>
              </a:pPr>
              <a:r>
                <a:rPr lang="en-US" sz="2900">
                  <a:solidFill>
                    <a:srgbClr val="737373"/>
                  </a:solidFill>
                  <a:latin typeface="DM Sans Bold"/>
                </a:rPr>
                <a:t>IDENTIFY  THE BARRIERS</a:t>
              </a:r>
            </a:p>
          </p:txBody>
        </p:sp>
      </p:grpSp>
      <p:sp>
        <p:nvSpPr>
          <p:cNvPr id="5" name="TextBox 5"/>
          <p:cNvSpPr txBox="1"/>
          <p:nvPr/>
        </p:nvSpPr>
        <p:spPr>
          <a:xfrm>
            <a:off x="1028700" y="1095375"/>
            <a:ext cx="16785589" cy="2263775"/>
          </a:xfrm>
          <a:prstGeom prst="rect">
            <a:avLst/>
          </a:prstGeom>
        </p:spPr>
        <p:txBody>
          <a:bodyPr lIns="0" tIns="0" rIns="0" bIns="0" rtlCol="0" anchor="t">
            <a:spAutoFit/>
          </a:bodyPr>
          <a:lstStyle/>
          <a:p>
            <a:pPr>
              <a:lnSpc>
                <a:spcPts val="8800"/>
              </a:lnSpc>
            </a:pPr>
            <a:r>
              <a:rPr lang="en-US" sz="8000" spc="-400">
                <a:solidFill>
                  <a:srgbClr val="E1A93D"/>
                </a:solidFill>
                <a:latin typeface="DM Sans Bold"/>
              </a:rPr>
              <a:t>How to eliminate barriers &amp; challenges of capacity building? </a:t>
            </a:r>
          </a:p>
        </p:txBody>
      </p:sp>
      <p:grpSp>
        <p:nvGrpSpPr>
          <p:cNvPr id="6" name="Group 6"/>
          <p:cNvGrpSpPr/>
          <p:nvPr/>
        </p:nvGrpSpPr>
        <p:grpSpPr>
          <a:xfrm>
            <a:off x="6363483" y="4737443"/>
            <a:ext cx="5223330" cy="5005686"/>
            <a:chOff x="0" y="0"/>
            <a:chExt cx="6964439" cy="6674248"/>
          </a:xfrm>
        </p:grpSpPr>
        <p:sp>
          <p:nvSpPr>
            <p:cNvPr id="7" name="TextBox 7"/>
            <p:cNvSpPr txBox="1"/>
            <p:nvPr/>
          </p:nvSpPr>
          <p:spPr>
            <a:xfrm>
              <a:off x="0" y="1249443"/>
              <a:ext cx="6964439" cy="54248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Cl</a:t>
              </a:r>
              <a:r>
                <a:rPr lang="en-US" sz="2100">
                  <a:solidFill>
                    <a:srgbClr val="8CA9AD"/>
                  </a:solidFill>
                  <a:latin typeface="DM Sans Bold"/>
                </a:rPr>
                <a:t>ear Objectives</a:t>
              </a:r>
              <a:r>
                <a:rPr lang="en-US" sz="2100">
                  <a:solidFill>
                    <a:srgbClr val="8CA9AD"/>
                  </a:solidFill>
                  <a:latin typeface="DM Sans"/>
                </a:rPr>
                <a:t>: Set clear, achievable objectives for the capacity-building initiative. Objectives should be specific, measurable, attainable, relevant, and time-bound (SMART).</a:t>
              </a:r>
            </a:p>
            <a:p>
              <a:pPr algn="just">
                <a:lnSpc>
                  <a:spcPts val="2940"/>
                </a:lnSpc>
              </a:pPr>
              <a:r>
                <a:rPr lang="en-US" sz="2100">
                  <a:solidFill>
                    <a:srgbClr val="8CA9AD"/>
                  </a:solidFill>
                  <a:latin typeface="DM Sans Bold"/>
                </a:rPr>
                <a:t>Actionable Strategies:</a:t>
              </a:r>
              <a:r>
                <a:rPr lang="en-US" sz="2100">
                  <a:solidFill>
                    <a:srgbClr val="8CA9AD"/>
                  </a:solidFill>
                  <a:latin typeface="DM Sans"/>
                </a:rPr>
                <a:t> Develop strategies that are directly targeted at overcoming identified barriers. This could involve training programs, technology upgrades, or changes in management practices.</a:t>
              </a:r>
            </a:p>
          </p:txBody>
        </p:sp>
        <p:sp>
          <p:nvSpPr>
            <p:cNvPr id="8" name="TextBox 8"/>
            <p:cNvSpPr txBox="1"/>
            <p:nvPr/>
          </p:nvSpPr>
          <p:spPr>
            <a:xfrm>
              <a:off x="0" y="-57150"/>
              <a:ext cx="6964439" cy="644712"/>
            </a:xfrm>
            <a:prstGeom prst="rect">
              <a:avLst/>
            </a:prstGeom>
          </p:spPr>
          <p:txBody>
            <a:bodyPr lIns="0" tIns="0" rIns="0" bIns="0" rtlCol="0" anchor="t">
              <a:spAutoFit/>
            </a:bodyPr>
            <a:lstStyle/>
            <a:p>
              <a:pPr algn="ctr">
                <a:lnSpc>
                  <a:spcPts val="4061"/>
                </a:lnSpc>
              </a:pPr>
              <a:r>
                <a:rPr lang="en-US" sz="2900">
                  <a:solidFill>
                    <a:srgbClr val="737373"/>
                  </a:solidFill>
                  <a:latin typeface="DM Sans Bold"/>
                </a:rPr>
                <a:t>DEVELOP A STRATEGIC PLAN</a:t>
              </a:r>
            </a:p>
          </p:txBody>
        </p:sp>
      </p:grpSp>
      <p:grpSp>
        <p:nvGrpSpPr>
          <p:cNvPr id="9" name="Group 9"/>
          <p:cNvGrpSpPr/>
          <p:nvPr/>
        </p:nvGrpSpPr>
        <p:grpSpPr>
          <a:xfrm>
            <a:off x="11986863" y="4746710"/>
            <a:ext cx="5632883" cy="3148329"/>
            <a:chOff x="0" y="0"/>
            <a:chExt cx="7510511" cy="4197772"/>
          </a:xfrm>
        </p:grpSpPr>
        <p:sp>
          <p:nvSpPr>
            <p:cNvPr id="10" name="TextBox 10"/>
            <p:cNvSpPr txBox="1"/>
            <p:nvPr/>
          </p:nvSpPr>
          <p:spPr>
            <a:xfrm>
              <a:off x="0" y="1249467"/>
              <a:ext cx="7510511" cy="2948305"/>
            </a:xfrm>
            <a:prstGeom prst="rect">
              <a:avLst/>
            </a:prstGeom>
          </p:spPr>
          <p:txBody>
            <a:bodyPr lIns="0" tIns="0" rIns="0" bIns="0" rtlCol="0" anchor="t">
              <a:spAutoFit/>
            </a:bodyPr>
            <a:lstStyle/>
            <a:p>
              <a:pPr algn="just">
                <a:lnSpc>
                  <a:spcPts val="2940"/>
                </a:lnSpc>
              </a:pPr>
              <a:r>
                <a:rPr lang="en-US" sz="2100">
                  <a:solidFill>
                    <a:srgbClr val="8CA9AD"/>
                  </a:solidFill>
                  <a:latin typeface="DM Sans Bold"/>
                </a:rPr>
                <a:t>Adequate Funding</a:t>
              </a:r>
              <a:r>
                <a:rPr lang="en-US" sz="2100">
                  <a:solidFill>
                    <a:srgbClr val="8CA9AD"/>
                  </a:solidFill>
                  <a:latin typeface="DM Sans"/>
                </a:rPr>
                <a:t>: Ensure that there is sufficient budget allocated to implement capacity-building initiatives effectively.</a:t>
              </a:r>
            </a:p>
            <a:p>
              <a:pPr algn="just">
                <a:lnSpc>
                  <a:spcPts val="2940"/>
                </a:lnSpc>
              </a:pPr>
              <a:r>
                <a:rPr lang="en-US" sz="2100">
                  <a:solidFill>
                    <a:srgbClr val="8CA9AD"/>
                  </a:solidFill>
                  <a:latin typeface="DM Sans Bold"/>
                </a:rPr>
                <a:t>Skill Development</a:t>
              </a:r>
              <a:r>
                <a:rPr lang="en-US" sz="2100">
                  <a:solidFill>
                    <a:srgbClr val="8CA9AD"/>
                  </a:solidFill>
                  <a:latin typeface="DM Sans"/>
                </a:rPr>
                <a:t>: Invest in training and development programs to equip individuals with the necessary skills.</a:t>
              </a:r>
            </a:p>
          </p:txBody>
        </p:sp>
        <p:sp>
          <p:nvSpPr>
            <p:cNvPr id="11" name="TextBox 11"/>
            <p:cNvSpPr txBox="1"/>
            <p:nvPr/>
          </p:nvSpPr>
          <p:spPr>
            <a:xfrm>
              <a:off x="0" y="-57150"/>
              <a:ext cx="7510511" cy="644737"/>
            </a:xfrm>
            <a:prstGeom prst="rect">
              <a:avLst/>
            </a:prstGeom>
          </p:spPr>
          <p:txBody>
            <a:bodyPr lIns="0" tIns="0" rIns="0" bIns="0" rtlCol="0" anchor="t">
              <a:spAutoFit/>
            </a:bodyPr>
            <a:lstStyle/>
            <a:p>
              <a:pPr algn="just">
                <a:lnSpc>
                  <a:spcPts val="4060"/>
                </a:lnSpc>
              </a:pPr>
              <a:r>
                <a:rPr lang="en-US" sz="2900">
                  <a:solidFill>
                    <a:srgbClr val="737373"/>
                  </a:solidFill>
                  <a:latin typeface="DM Sans Bold"/>
                </a:rPr>
                <a:t>RESOURCE ALLOCATION</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3741265"/>
            <a:ext cx="4934233" cy="5891511"/>
            <a:chOff x="0" y="0"/>
            <a:chExt cx="6578977" cy="7855348"/>
          </a:xfrm>
        </p:grpSpPr>
        <p:sp>
          <p:nvSpPr>
            <p:cNvPr id="3" name="TextBox 3"/>
            <p:cNvSpPr txBox="1"/>
            <p:nvPr/>
          </p:nvSpPr>
          <p:spPr>
            <a:xfrm>
              <a:off x="0" y="1935243"/>
              <a:ext cx="6578977" cy="59201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Organizational Culture: Cultivate a culture that values continuous learning and improvement. Encourage feedback and create an environment where mistakes are seen as learning opportunities.</a:t>
              </a:r>
            </a:p>
            <a:p>
              <a:pPr algn="just">
                <a:lnSpc>
                  <a:spcPts val="2940"/>
                </a:lnSpc>
              </a:pPr>
              <a:r>
                <a:rPr lang="en-US" sz="2100">
                  <a:solidFill>
                    <a:srgbClr val="8CA9AD"/>
                  </a:solidFill>
                  <a:latin typeface="DM Sans"/>
                </a:rPr>
                <a:t>Change Management: Address resistance to change through effective communication, involving stakeholders in the change process, and demonstrating the benefits of capacity-building efforts.</a:t>
              </a:r>
            </a:p>
          </p:txBody>
        </p:sp>
        <p:sp>
          <p:nvSpPr>
            <p:cNvPr id="4" name="TextBox 4"/>
            <p:cNvSpPr txBox="1"/>
            <p:nvPr/>
          </p:nvSpPr>
          <p:spPr>
            <a:xfrm>
              <a:off x="0" y="-57150"/>
              <a:ext cx="6578977" cy="1330512"/>
            </a:xfrm>
            <a:prstGeom prst="rect">
              <a:avLst/>
            </a:prstGeom>
          </p:spPr>
          <p:txBody>
            <a:bodyPr lIns="0" tIns="0" rIns="0" bIns="0" rtlCol="0" anchor="t">
              <a:spAutoFit/>
            </a:bodyPr>
            <a:lstStyle/>
            <a:p>
              <a:pPr algn="just">
                <a:lnSpc>
                  <a:spcPts val="4061"/>
                </a:lnSpc>
              </a:pPr>
              <a:r>
                <a:rPr lang="en-US" sz="2900">
                  <a:solidFill>
                    <a:srgbClr val="737373"/>
                  </a:solidFill>
                  <a:latin typeface="DM Sans Bold"/>
                </a:rPr>
                <a:t>FOSTER A SUPPORTIVE CULTURE</a:t>
              </a:r>
            </a:p>
          </p:txBody>
        </p:sp>
      </p:grpSp>
      <p:sp>
        <p:nvSpPr>
          <p:cNvPr id="5" name="TextBox 5"/>
          <p:cNvSpPr txBox="1"/>
          <p:nvPr/>
        </p:nvSpPr>
        <p:spPr>
          <a:xfrm>
            <a:off x="1028700" y="1095375"/>
            <a:ext cx="16785589" cy="2263775"/>
          </a:xfrm>
          <a:prstGeom prst="rect">
            <a:avLst/>
          </a:prstGeom>
        </p:spPr>
        <p:txBody>
          <a:bodyPr lIns="0" tIns="0" rIns="0" bIns="0" rtlCol="0" anchor="t">
            <a:spAutoFit/>
          </a:bodyPr>
          <a:lstStyle/>
          <a:p>
            <a:pPr>
              <a:lnSpc>
                <a:spcPts val="8800"/>
              </a:lnSpc>
            </a:pPr>
            <a:r>
              <a:rPr lang="en-US" sz="8000" spc="-400">
                <a:solidFill>
                  <a:srgbClr val="E1A93D"/>
                </a:solidFill>
                <a:latin typeface="DM Sans Bold"/>
              </a:rPr>
              <a:t>How to eliminate barriers &amp; challenges of capacity building? </a:t>
            </a:r>
          </a:p>
        </p:txBody>
      </p:sp>
      <p:grpSp>
        <p:nvGrpSpPr>
          <p:cNvPr id="6" name="Group 6"/>
          <p:cNvGrpSpPr/>
          <p:nvPr/>
        </p:nvGrpSpPr>
        <p:grpSpPr>
          <a:xfrm>
            <a:off x="6676884" y="3741265"/>
            <a:ext cx="4934233" cy="4262736"/>
            <a:chOff x="0" y="0"/>
            <a:chExt cx="6578977" cy="5683648"/>
          </a:xfrm>
        </p:grpSpPr>
        <p:sp>
          <p:nvSpPr>
            <p:cNvPr id="7" name="TextBox 7"/>
            <p:cNvSpPr txBox="1"/>
            <p:nvPr/>
          </p:nvSpPr>
          <p:spPr>
            <a:xfrm>
              <a:off x="0" y="1249443"/>
              <a:ext cx="6578977" cy="44342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Technology Adoption: Use technology to enhance capabilities, improve efficiency, and facilitate learning. This might include project management tools, e-learning platforms, or data analysis software.</a:t>
              </a:r>
            </a:p>
            <a:p>
              <a:pPr algn="just">
                <a:lnSpc>
                  <a:spcPts val="2940"/>
                </a:lnSpc>
              </a:pPr>
              <a:r>
                <a:rPr lang="en-US" sz="2100">
                  <a:solidFill>
                    <a:srgbClr val="8CA9AD"/>
                  </a:solidFill>
                  <a:latin typeface="DM Sans"/>
                </a:rPr>
                <a:t>Digital Literacy: Provide training to ensure individuals are comfortable and competent in using new technologies.</a:t>
              </a:r>
            </a:p>
          </p:txBody>
        </p:sp>
        <p:sp>
          <p:nvSpPr>
            <p:cNvPr id="8" name="TextBox 8"/>
            <p:cNvSpPr txBox="1"/>
            <p:nvPr/>
          </p:nvSpPr>
          <p:spPr>
            <a:xfrm>
              <a:off x="0" y="-57150"/>
              <a:ext cx="6578977" cy="644712"/>
            </a:xfrm>
            <a:prstGeom prst="rect">
              <a:avLst/>
            </a:prstGeom>
          </p:spPr>
          <p:txBody>
            <a:bodyPr lIns="0" tIns="0" rIns="0" bIns="0" rtlCol="0" anchor="t">
              <a:spAutoFit/>
            </a:bodyPr>
            <a:lstStyle/>
            <a:p>
              <a:pPr algn="ctr">
                <a:lnSpc>
                  <a:spcPts val="4061"/>
                </a:lnSpc>
              </a:pPr>
              <a:r>
                <a:rPr lang="en-US" sz="2900">
                  <a:solidFill>
                    <a:srgbClr val="737373"/>
                  </a:solidFill>
                  <a:latin typeface="DM Sans Bold"/>
                </a:rPr>
                <a:t>LEVERAGE TECHNOLOGY </a:t>
              </a:r>
            </a:p>
          </p:txBody>
        </p:sp>
      </p:grpSp>
      <p:grpSp>
        <p:nvGrpSpPr>
          <p:cNvPr id="9" name="Group 9"/>
          <p:cNvGrpSpPr/>
          <p:nvPr/>
        </p:nvGrpSpPr>
        <p:grpSpPr>
          <a:xfrm>
            <a:off x="12189443" y="3741265"/>
            <a:ext cx="5391969" cy="5520054"/>
            <a:chOff x="0" y="0"/>
            <a:chExt cx="7189292" cy="7360072"/>
          </a:xfrm>
        </p:grpSpPr>
        <p:sp>
          <p:nvSpPr>
            <p:cNvPr id="10" name="TextBox 10"/>
            <p:cNvSpPr txBox="1"/>
            <p:nvPr/>
          </p:nvSpPr>
          <p:spPr>
            <a:xfrm>
              <a:off x="0" y="1935267"/>
              <a:ext cx="7189292" cy="54248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Continuous Monitoring: Regularly monitor the progress of capacity-building initiatives against set objectives.</a:t>
              </a:r>
            </a:p>
            <a:p>
              <a:pPr algn="just">
                <a:lnSpc>
                  <a:spcPts val="2940"/>
                </a:lnSpc>
              </a:pPr>
              <a:r>
                <a:rPr lang="en-US" sz="2100">
                  <a:solidFill>
                    <a:srgbClr val="8CA9AD"/>
                  </a:solidFill>
                  <a:latin typeface="DM Sans"/>
                </a:rPr>
                <a:t>Evaluation: Conduct evaluations to assess the impact of capacity-building efforts. Use these findings to identify areas for improvement.</a:t>
              </a:r>
            </a:p>
            <a:p>
              <a:pPr algn="just">
                <a:lnSpc>
                  <a:spcPts val="2940"/>
                </a:lnSpc>
              </a:pPr>
              <a:r>
                <a:rPr lang="en-US" sz="2100">
                  <a:solidFill>
                    <a:srgbClr val="8CA9AD"/>
                  </a:solidFill>
                  <a:latin typeface="DM Sans"/>
                </a:rPr>
                <a:t>Adaptation: Be prepared to adapt strategies in response to feedback and changing circumstances. Flexibility is key to addressing unforeseen challenges.</a:t>
              </a:r>
            </a:p>
          </p:txBody>
        </p:sp>
        <p:sp>
          <p:nvSpPr>
            <p:cNvPr id="11" name="TextBox 11"/>
            <p:cNvSpPr txBox="1"/>
            <p:nvPr/>
          </p:nvSpPr>
          <p:spPr>
            <a:xfrm>
              <a:off x="0" y="-57150"/>
              <a:ext cx="7189292" cy="1330537"/>
            </a:xfrm>
            <a:prstGeom prst="rect">
              <a:avLst/>
            </a:prstGeom>
          </p:spPr>
          <p:txBody>
            <a:bodyPr lIns="0" tIns="0" rIns="0" bIns="0" rtlCol="0" anchor="t">
              <a:spAutoFit/>
            </a:bodyPr>
            <a:lstStyle/>
            <a:p>
              <a:pPr>
                <a:lnSpc>
                  <a:spcPts val="4060"/>
                </a:lnSpc>
              </a:pPr>
              <a:r>
                <a:rPr lang="en-US" sz="2900">
                  <a:solidFill>
                    <a:srgbClr val="737373"/>
                  </a:solidFill>
                  <a:latin typeface="DM Sans Bold"/>
                </a:rPr>
                <a:t>MONITOR, EVALUATE, AND ADAPT</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3741265"/>
            <a:ext cx="4934233" cy="5148561"/>
            <a:chOff x="0" y="0"/>
            <a:chExt cx="6578977" cy="6864748"/>
          </a:xfrm>
        </p:grpSpPr>
        <p:sp>
          <p:nvSpPr>
            <p:cNvPr id="3" name="TextBox 3"/>
            <p:cNvSpPr txBox="1"/>
            <p:nvPr/>
          </p:nvSpPr>
          <p:spPr>
            <a:xfrm>
              <a:off x="0" y="1935243"/>
              <a:ext cx="6578977" cy="49295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Networking: Build networks and partnerships with other organizations, government agencies, or community groups. Collaborative efforts can pool resources, share knowledge, and amplify impact.</a:t>
              </a:r>
            </a:p>
            <a:p>
              <a:pPr algn="just">
                <a:lnSpc>
                  <a:spcPts val="2940"/>
                </a:lnSpc>
              </a:pPr>
              <a:r>
                <a:rPr lang="en-US" sz="2100">
                  <a:solidFill>
                    <a:srgbClr val="8CA9AD"/>
                  </a:solidFill>
                  <a:latin typeface="DM Sans"/>
                </a:rPr>
                <a:t>Knowledge Sharing: Promote the sharing of best practices, lessons learned, and success stories both within and outside the organization.</a:t>
              </a:r>
            </a:p>
          </p:txBody>
        </p:sp>
        <p:sp>
          <p:nvSpPr>
            <p:cNvPr id="4" name="TextBox 4"/>
            <p:cNvSpPr txBox="1"/>
            <p:nvPr/>
          </p:nvSpPr>
          <p:spPr>
            <a:xfrm>
              <a:off x="0" y="-57150"/>
              <a:ext cx="6578977" cy="1330512"/>
            </a:xfrm>
            <a:prstGeom prst="rect">
              <a:avLst/>
            </a:prstGeom>
          </p:spPr>
          <p:txBody>
            <a:bodyPr lIns="0" tIns="0" rIns="0" bIns="0" rtlCol="0" anchor="t">
              <a:spAutoFit/>
            </a:bodyPr>
            <a:lstStyle/>
            <a:p>
              <a:pPr>
                <a:lnSpc>
                  <a:spcPts val="4061"/>
                </a:lnSpc>
              </a:pPr>
              <a:r>
                <a:rPr lang="en-US" sz="2900">
                  <a:solidFill>
                    <a:srgbClr val="737373"/>
                  </a:solidFill>
                  <a:latin typeface="DM Sans Bold"/>
                </a:rPr>
                <a:t>COLLABORATION AND PARTNERSHIPS</a:t>
              </a:r>
            </a:p>
          </p:txBody>
        </p:sp>
      </p:grpSp>
      <p:sp>
        <p:nvSpPr>
          <p:cNvPr id="5" name="TextBox 5"/>
          <p:cNvSpPr txBox="1"/>
          <p:nvPr/>
        </p:nvSpPr>
        <p:spPr>
          <a:xfrm>
            <a:off x="1028700" y="1095375"/>
            <a:ext cx="16785589" cy="2263775"/>
          </a:xfrm>
          <a:prstGeom prst="rect">
            <a:avLst/>
          </a:prstGeom>
        </p:spPr>
        <p:txBody>
          <a:bodyPr lIns="0" tIns="0" rIns="0" bIns="0" rtlCol="0" anchor="t">
            <a:spAutoFit/>
          </a:bodyPr>
          <a:lstStyle/>
          <a:p>
            <a:pPr>
              <a:lnSpc>
                <a:spcPts val="8800"/>
              </a:lnSpc>
            </a:pPr>
            <a:r>
              <a:rPr lang="en-US" sz="8000" spc="-400">
                <a:solidFill>
                  <a:srgbClr val="E1A93D"/>
                </a:solidFill>
                <a:latin typeface="DM Sans Bold"/>
              </a:rPr>
              <a:t>How to eliminate barriers &amp; challenges of capacity building? </a:t>
            </a:r>
          </a:p>
        </p:txBody>
      </p:sp>
      <p:grpSp>
        <p:nvGrpSpPr>
          <p:cNvPr id="6" name="Group 6"/>
          <p:cNvGrpSpPr/>
          <p:nvPr/>
        </p:nvGrpSpPr>
        <p:grpSpPr>
          <a:xfrm>
            <a:off x="6607510" y="3741265"/>
            <a:ext cx="4934233" cy="5148561"/>
            <a:chOff x="0" y="0"/>
            <a:chExt cx="6578977" cy="6864748"/>
          </a:xfrm>
        </p:grpSpPr>
        <p:sp>
          <p:nvSpPr>
            <p:cNvPr id="7" name="TextBox 7"/>
            <p:cNvSpPr txBox="1"/>
            <p:nvPr/>
          </p:nvSpPr>
          <p:spPr>
            <a:xfrm>
              <a:off x="0" y="1935243"/>
              <a:ext cx="6578977" cy="4929505"/>
            </a:xfrm>
            <a:prstGeom prst="rect">
              <a:avLst/>
            </a:prstGeom>
          </p:spPr>
          <p:txBody>
            <a:bodyPr lIns="0" tIns="0" rIns="0" bIns="0" rtlCol="0" anchor="t">
              <a:spAutoFit/>
            </a:bodyPr>
            <a:lstStyle/>
            <a:p>
              <a:pPr algn="just">
                <a:lnSpc>
                  <a:spcPts val="2940"/>
                </a:lnSpc>
              </a:pPr>
              <a:r>
                <a:rPr lang="en-US" sz="2100">
                  <a:solidFill>
                    <a:srgbClr val="8CA9AD"/>
                  </a:solidFill>
                  <a:latin typeface="DM Sans"/>
                </a:rPr>
                <a:t>Strong Leadership: Effective leadership is crucial for driving capacity-building efforts. Leaders should demonstrate commitment, inspire others, and champion the cause.</a:t>
              </a:r>
            </a:p>
            <a:p>
              <a:pPr algn="just">
                <a:lnSpc>
                  <a:spcPts val="2940"/>
                </a:lnSpc>
              </a:pPr>
              <a:r>
                <a:rPr lang="en-US" sz="2100">
                  <a:solidFill>
                    <a:srgbClr val="8CA9AD"/>
                  </a:solidFill>
                  <a:latin typeface="DM Sans"/>
                </a:rPr>
                <a:t>Empowerment: Empower individuals at all levels to take initiative, make decisions, and contribute ideas. This can enhance engagement and foster a sense of ownership.</a:t>
              </a:r>
            </a:p>
          </p:txBody>
        </p:sp>
        <p:sp>
          <p:nvSpPr>
            <p:cNvPr id="8" name="TextBox 8"/>
            <p:cNvSpPr txBox="1"/>
            <p:nvPr/>
          </p:nvSpPr>
          <p:spPr>
            <a:xfrm>
              <a:off x="0" y="-57150"/>
              <a:ext cx="6578977" cy="1330512"/>
            </a:xfrm>
            <a:prstGeom prst="rect">
              <a:avLst/>
            </a:prstGeom>
          </p:spPr>
          <p:txBody>
            <a:bodyPr lIns="0" tIns="0" rIns="0" bIns="0" rtlCol="0" anchor="t">
              <a:spAutoFit/>
            </a:bodyPr>
            <a:lstStyle/>
            <a:p>
              <a:pPr>
                <a:lnSpc>
                  <a:spcPts val="4061"/>
                </a:lnSpc>
              </a:pPr>
              <a:r>
                <a:rPr lang="en-US" sz="2900">
                  <a:solidFill>
                    <a:srgbClr val="737373"/>
                  </a:solidFill>
                  <a:latin typeface="DM Sans Bold"/>
                </a:rPr>
                <a:t>LEADERSHIP AND COMMITMENT</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8937166" cy="1934210"/>
            <a:chOff x="0" y="0"/>
            <a:chExt cx="11916221" cy="2578947"/>
          </a:xfrm>
        </p:grpSpPr>
        <p:sp>
          <p:nvSpPr>
            <p:cNvPr id="3" name="TextBox 3"/>
            <p:cNvSpPr txBox="1"/>
            <p:nvPr/>
          </p:nvSpPr>
          <p:spPr>
            <a:xfrm>
              <a:off x="0" y="-57150"/>
              <a:ext cx="11916221" cy="622723"/>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Clear Communication Strategies</a:t>
              </a:r>
            </a:p>
          </p:txBody>
        </p:sp>
        <p:sp>
          <p:nvSpPr>
            <p:cNvPr id="4" name="TextBox 4"/>
            <p:cNvSpPr txBox="1"/>
            <p:nvPr/>
          </p:nvSpPr>
          <p:spPr>
            <a:xfrm>
              <a:off x="0" y="635423"/>
              <a:ext cx="11916221" cy="1943523"/>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Emphasizing the importance of transparent communication to eliminate misunderstandings and enhance teamwork.</a:t>
              </a: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Elimination of barriers </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TextBox 7"/>
          <p:cNvSpPr txBox="1"/>
          <p:nvPr/>
        </p:nvSpPr>
        <p:spPr>
          <a:xfrm>
            <a:off x="7143807" y="4611904"/>
            <a:ext cx="10115493" cy="4302760"/>
          </a:xfrm>
          <a:prstGeom prst="rect">
            <a:avLst/>
          </a:prstGeom>
        </p:spPr>
        <p:txBody>
          <a:bodyPr lIns="0" tIns="0" rIns="0" bIns="0" rtlCol="0" anchor="t">
            <a:spAutoFit/>
          </a:bodyPr>
          <a:lstStyle/>
          <a:p>
            <a:pPr>
              <a:lnSpc>
                <a:spcPts val="3079"/>
              </a:lnSpc>
            </a:pPr>
            <a:r>
              <a:rPr lang="en-US" sz="2799">
                <a:solidFill>
                  <a:srgbClr val="E1A93D"/>
                </a:solidFill>
                <a:latin typeface="DM Sans Semi-Bold"/>
              </a:rPr>
              <a:t>Bullet Points:</a:t>
            </a:r>
          </a:p>
          <a:p>
            <a:pPr>
              <a:lnSpc>
                <a:spcPts val="3079"/>
              </a:lnSpc>
            </a:pPr>
            <a:endParaRPr lang="en-US" sz="2799">
              <a:solidFill>
                <a:srgbClr val="E1A93D"/>
              </a:solidFill>
              <a:latin typeface="DM Sans Semi-Bold"/>
            </a:endParaRPr>
          </a:p>
          <a:p>
            <a:pPr>
              <a:lnSpc>
                <a:spcPts val="3079"/>
              </a:lnSpc>
            </a:pPr>
            <a:r>
              <a:rPr lang="en-US" sz="2799">
                <a:solidFill>
                  <a:srgbClr val="504C44"/>
                </a:solidFill>
                <a:latin typeface="DM Sans"/>
              </a:rPr>
              <a:t>Open channels for feedback</a:t>
            </a:r>
          </a:p>
          <a:p>
            <a:pPr>
              <a:lnSpc>
                <a:spcPts val="3079"/>
              </a:lnSpc>
            </a:pPr>
            <a:r>
              <a:rPr lang="en-US" sz="2799">
                <a:solidFill>
                  <a:srgbClr val="504C44"/>
                </a:solidFill>
                <a:latin typeface="DM Sans"/>
              </a:rPr>
              <a:t>Regular team meetings and updates</a:t>
            </a:r>
          </a:p>
          <a:p>
            <a:pPr>
              <a:lnSpc>
                <a:spcPts val="3079"/>
              </a:lnSpc>
            </a:pPr>
            <a:r>
              <a:rPr lang="en-US" sz="2799">
                <a:solidFill>
                  <a:srgbClr val="504C44"/>
                </a:solidFill>
                <a:latin typeface="DM Sans"/>
              </a:rPr>
              <a:t>Clarity in organizational goals and expectations</a:t>
            </a:r>
          </a:p>
          <a:p>
            <a:pPr>
              <a:lnSpc>
                <a:spcPts val="3079"/>
              </a:lnSpc>
            </a:pPr>
            <a:endParaRPr lang="en-US" sz="2799">
              <a:solidFill>
                <a:srgbClr val="504C44"/>
              </a:solidFill>
              <a:latin typeface="DM Sans"/>
            </a:endParaRPr>
          </a:p>
          <a:p>
            <a:pPr>
              <a:lnSpc>
                <a:spcPts val="3079"/>
              </a:lnSpc>
            </a:pPr>
            <a:r>
              <a:rPr lang="en-US" sz="2799">
                <a:solidFill>
                  <a:srgbClr val="E1A93D"/>
                </a:solidFill>
                <a:latin typeface="DM Sans Semi-Bold"/>
              </a:rPr>
              <a:t>Key Takeaway:</a:t>
            </a:r>
            <a:r>
              <a:rPr lang="en-US" sz="2799">
                <a:solidFill>
                  <a:srgbClr val="E1A93D"/>
                </a:solidFill>
                <a:latin typeface="DM Sans"/>
              </a:rPr>
              <a:t> </a:t>
            </a:r>
          </a:p>
          <a:p>
            <a:pPr>
              <a:lnSpc>
                <a:spcPts val="3079"/>
              </a:lnSpc>
            </a:pPr>
            <a:endParaRPr lang="en-US" sz="2799">
              <a:solidFill>
                <a:srgbClr val="E1A93D"/>
              </a:solidFill>
              <a:latin typeface="DM Sans"/>
            </a:endParaRPr>
          </a:p>
          <a:p>
            <a:pPr>
              <a:lnSpc>
                <a:spcPts val="3079"/>
              </a:lnSpc>
            </a:pPr>
            <a:r>
              <a:rPr lang="en-US" sz="2799">
                <a:solidFill>
                  <a:srgbClr val="504C44"/>
                </a:solidFill>
                <a:latin typeface="DM Sans Bold"/>
              </a:rPr>
              <a:t>Clear communication fosters collaboration and ensures everyone is aligned with organizational objectives.</a:t>
            </a:r>
          </a:p>
          <a:p>
            <a:pPr>
              <a:lnSpc>
                <a:spcPts val="3079"/>
              </a:lnSpc>
              <a:spcBef>
                <a:spcPct val="0"/>
              </a:spcBef>
            </a:pPr>
            <a:endParaRPr lang="en-US" sz="2799">
              <a:solidFill>
                <a:srgbClr val="504C44"/>
              </a:solidFill>
              <a:latin typeface="DM Sans Bo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577052"/>
            <a:ext cx="9021486" cy="1934210"/>
            <a:chOff x="0" y="0"/>
            <a:chExt cx="12028648" cy="2578947"/>
          </a:xfrm>
        </p:grpSpPr>
        <p:sp>
          <p:nvSpPr>
            <p:cNvPr id="3" name="TextBox 3"/>
            <p:cNvSpPr txBox="1"/>
            <p:nvPr/>
          </p:nvSpPr>
          <p:spPr>
            <a:xfrm>
              <a:off x="0" y="-57150"/>
              <a:ext cx="12028648" cy="622723"/>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Process Optimization</a:t>
              </a:r>
            </a:p>
          </p:txBody>
        </p:sp>
        <p:sp>
          <p:nvSpPr>
            <p:cNvPr id="4" name="TextBox 4"/>
            <p:cNvSpPr txBox="1"/>
            <p:nvPr/>
          </p:nvSpPr>
          <p:spPr>
            <a:xfrm>
              <a:off x="0" y="635423"/>
              <a:ext cx="12028648" cy="1943523"/>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Implement lean principles and optimizing processes to eliminate bottlenecks and enhance overall efficiency.</a:t>
              </a:r>
            </a:p>
            <a:p>
              <a:pPr algn="just">
                <a:lnSpc>
                  <a:spcPts val="3919"/>
                </a:lnSpc>
              </a:pPr>
              <a:endParaRPr lang="en-US" sz="2799">
                <a:solidFill>
                  <a:srgbClr val="504C44"/>
                </a:solidFill>
                <a:latin typeface="DM Sans"/>
              </a:endParaRP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Elimination of barriers</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TextBox 7"/>
          <p:cNvSpPr txBox="1"/>
          <p:nvPr/>
        </p:nvSpPr>
        <p:spPr>
          <a:xfrm>
            <a:off x="7143807" y="3804842"/>
            <a:ext cx="10115493" cy="4302760"/>
          </a:xfrm>
          <a:prstGeom prst="rect">
            <a:avLst/>
          </a:prstGeom>
        </p:spPr>
        <p:txBody>
          <a:bodyPr lIns="0" tIns="0" rIns="0" bIns="0" rtlCol="0" anchor="t">
            <a:spAutoFit/>
          </a:bodyPr>
          <a:lstStyle/>
          <a:p>
            <a:pPr>
              <a:lnSpc>
                <a:spcPts val="3079"/>
              </a:lnSpc>
            </a:pPr>
            <a:r>
              <a:rPr lang="en-US" sz="2799">
                <a:solidFill>
                  <a:srgbClr val="E1A93D"/>
                </a:solidFill>
                <a:latin typeface="DM Sans Bold"/>
              </a:rPr>
              <a:t>Bullet Points:</a:t>
            </a:r>
          </a:p>
          <a:p>
            <a:pPr>
              <a:lnSpc>
                <a:spcPts val="3079"/>
              </a:lnSpc>
            </a:pPr>
            <a:endParaRPr lang="en-US" sz="2799">
              <a:solidFill>
                <a:srgbClr val="E1A93D"/>
              </a:solidFill>
              <a:latin typeface="DM Sans Bold"/>
            </a:endParaRPr>
          </a:p>
          <a:p>
            <a:pPr>
              <a:lnSpc>
                <a:spcPts val="3079"/>
              </a:lnSpc>
            </a:pPr>
            <a:r>
              <a:rPr lang="en-US" sz="2799">
                <a:solidFill>
                  <a:srgbClr val="504C44"/>
                </a:solidFill>
                <a:latin typeface="DM Sans"/>
              </a:rPr>
              <a:t>Continuous process improvement</a:t>
            </a:r>
          </a:p>
          <a:p>
            <a:pPr>
              <a:lnSpc>
                <a:spcPts val="3079"/>
              </a:lnSpc>
            </a:pPr>
            <a:r>
              <a:rPr lang="en-US" sz="2799">
                <a:solidFill>
                  <a:srgbClr val="504C44"/>
                </a:solidFill>
                <a:latin typeface="DM Sans"/>
              </a:rPr>
              <a:t>Automation of repetitive tasks</a:t>
            </a:r>
          </a:p>
          <a:p>
            <a:pPr>
              <a:lnSpc>
                <a:spcPts val="3079"/>
              </a:lnSpc>
            </a:pPr>
            <a:r>
              <a:rPr lang="en-US" sz="2799">
                <a:solidFill>
                  <a:srgbClr val="504C44"/>
                </a:solidFill>
                <a:latin typeface="DM Sans"/>
              </a:rPr>
              <a:t>Regular evaluation of workflows</a:t>
            </a:r>
          </a:p>
          <a:p>
            <a:pPr>
              <a:lnSpc>
                <a:spcPts val="3079"/>
              </a:lnSpc>
            </a:pPr>
            <a:endParaRPr lang="en-US" sz="2799">
              <a:solidFill>
                <a:srgbClr val="504C44"/>
              </a:solidFill>
              <a:latin typeface="DM Sans"/>
            </a:endParaRPr>
          </a:p>
          <a:p>
            <a:pPr>
              <a:lnSpc>
                <a:spcPts val="3079"/>
              </a:lnSpc>
            </a:pPr>
            <a:r>
              <a:rPr lang="en-US" sz="2799">
                <a:solidFill>
                  <a:srgbClr val="E1A93D"/>
                </a:solidFill>
                <a:latin typeface="DM Sans Bold"/>
              </a:rPr>
              <a:t>Key Takeaway: </a:t>
            </a:r>
          </a:p>
          <a:p>
            <a:pPr>
              <a:lnSpc>
                <a:spcPts val="3079"/>
              </a:lnSpc>
            </a:pPr>
            <a:r>
              <a:rPr lang="en-US" sz="2799">
                <a:solidFill>
                  <a:srgbClr val="504C44"/>
                </a:solidFill>
                <a:latin typeface="DM Sans Bold"/>
              </a:rPr>
              <a:t>Optimizing processes leads to smoother operations and increased capacity for innovation and growth.</a:t>
            </a:r>
          </a:p>
          <a:p>
            <a:pPr>
              <a:lnSpc>
                <a:spcPts val="3079"/>
              </a:lnSpc>
            </a:pPr>
            <a:endParaRPr lang="en-US" sz="2799">
              <a:solidFill>
                <a:srgbClr val="504C44"/>
              </a:solidFill>
              <a:latin typeface="DM Sans Bold"/>
            </a:endParaRPr>
          </a:p>
          <a:p>
            <a:pPr>
              <a:lnSpc>
                <a:spcPts val="3079"/>
              </a:lnSpc>
              <a:spcBef>
                <a:spcPct val="0"/>
              </a:spcBef>
            </a:pPr>
            <a:endParaRPr lang="en-US" sz="2799">
              <a:solidFill>
                <a:srgbClr val="504C44"/>
              </a:solidFill>
              <a:latin typeface="DM Sans Bo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9021486" cy="1934210"/>
            <a:chOff x="0" y="0"/>
            <a:chExt cx="12028648" cy="2578947"/>
          </a:xfrm>
        </p:grpSpPr>
        <p:sp>
          <p:nvSpPr>
            <p:cNvPr id="3" name="TextBox 3"/>
            <p:cNvSpPr txBox="1"/>
            <p:nvPr/>
          </p:nvSpPr>
          <p:spPr>
            <a:xfrm>
              <a:off x="0" y="-57150"/>
              <a:ext cx="12028648" cy="622723"/>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Change Management Strategies</a:t>
              </a:r>
            </a:p>
          </p:txBody>
        </p:sp>
        <p:sp>
          <p:nvSpPr>
            <p:cNvPr id="4" name="TextBox 4"/>
            <p:cNvSpPr txBox="1"/>
            <p:nvPr/>
          </p:nvSpPr>
          <p:spPr>
            <a:xfrm>
              <a:off x="0" y="635423"/>
              <a:ext cx="12028648" cy="1943523"/>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Address resistance to change through effective change management strategies.</a:t>
              </a:r>
            </a:p>
            <a:p>
              <a:pPr algn="just">
                <a:lnSpc>
                  <a:spcPts val="3919"/>
                </a:lnSpc>
              </a:pPr>
              <a:endParaRPr lang="en-US" sz="2799">
                <a:solidFill>
                  <a:srgbClr val="504C44"/>
                </a:solidFill>
                <a:latin typeface="DM Sans"/>
              </a:endParaRP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Elimination of barriers </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TextBox 7"/>
          <p:cNvSpPr txBox="1"/>
          <p:nvPr/>
        </p:nvSpPr>
        <p:spPr>
          <a:xfrm>
            <a:off x="7143807" y="3539837"/>
            <a:ext cx="10115493" cy="4693285"/>
          </a:xfrm>
          <a:prstGeom prst="rect">
            <a:avLst/>
          </a:prstGeom>
        </p:spPr>
        <p:txBody>
          <a:bodyPr lIns="0" tIns="0" rIns="0" bIns="0" rtlCol="0" anchor="t">
            <a:spAutoFit/>
          </a:bodyPr>
          <a:lstStyle/>
          <a:p>
            <a:pPr>
              <a:lnSpc>
                <a:spcPts val="3079"/>
              </a:lnSpc>
            </a:pPr>
            <a:r>
              <a:rPr lang="en-US" sz="2799">
                <a:solidFill>
                  <a:srgbClr val="E1A93D"/>
                </a:solidFill>
                <a:latin typeface="DM Sans Bold"/>
              </a:rPr>
              <a:t>Bullet Points:</a:t>
            </a:r>
          </a:p>
          <a:p>
            <a:pPr>
              <a:lnSpc>
                <a:spcPts val="3079"/>
              </a:lnSpc>
            </a:pPr>
            <a:endParaRPr lang="en-US" sz="2799">
              <a:solidFill>
                <a:srgbClr val="E1A93D"/>
              </a:solidFill>
              <a:latin typeface="DM Sans Bold"/>
            </a:endParaRPr>
          </a:p>
          <a:p>
            <a:pPr>
              <a:lnSpc>
                <a:spcPts val="3079"/>
              </a:lnSpc>
            </a:pPr>
            <a:r>
              <a:rPr lang="en-US" sz="2799">
                <a:solidFill>
                  <a:srgbClr val="504C44"/>
                </a:solidFill>
                <a:latin typeface="DM Sans"/>
              </a:rPr>
              <a:t>Employee involvement in the change process</a:t>
            </a:r>
          </a:p>
          <a:p>
            <a:pPr>
              <a:lnSpc>
                <a:spcPts val="3079"/>
              </a:lnSpc>
            </a:pPr>
            <a:r>
              <a:rPr lang="en-US" sz="2799">
                <a:solidFill>
                  <a:srgbClr val="504C44"/>
                </a:solidFill>
                <a:latin typeface="DM Sans"/>
              </a:rPr>
              <a:t>Clear communication of reasons for change</a:t>
            </a:r>
          </a:p>
          <a:p>
            <a:pPr>
              <a:lnSpc>
                <a:spcPts val="3079"/>
              </a:lnSpc>
            </a:pPr>
            <a:r>
              <a:rPr lang="en-US" sz="2799">
                <a:solidFill>
                  <a:srgbClr val="504C44"/>
                </a:solidFill>
                <a:latin typeface="DM Sans"/>
              </a:rPr>
              <a:t>Training and support during transitions</a:t>
            </a:r>
          </a:p>
          <a:p>
            <a:pPr>
              <a:lnSpc>
                <a:spcPts val="3079"/>
              </a:lnSpc>
            </a:pPr>
            <a:endParaRPr lang="en-US" sz="2799">
              <a:solidFill>
                <a:srgbClr val="504C44"/>
              </a:solidFill>
              <a:latin typeface="DM Sans"/>
            </a:endParaRPr>
          </a:p>
          <a:p>
            <a:pPr>
              <a:lnSpc>
                <a:spcPts val="3079"/>
              </a:lnSpc>
            </a:pPr>
            <a:r>
              <a:rPr lang="en-US" sz="2799">
                <a:solidFill>
                  <a:srgbClr val="E1A93D"/>
                </a:solidFill>
                <a:latin typeface="DM Sans Bold"/>
              </a:rPr>
              <a:t>Key Takeaway:</a:t>
            </a:r>
          </a:p>
          <a:p>
            <a:pPr>
              <a:lnSpc>
                <a:spcPts val="3079"/>
              </a:lnSpc>
            </a:pPr>
            <a:endParaRPr lang="en-US" sz="2799">
              <a:solidFill>
                <a:srgbClr val="E1A93D"/>
              </a:solidFill>
              <a:latin typeface="DM Sans Bold"/>
            </a:endParaRPr>
          </a:p>
          <a:p>
            <a:pPr>
              <a:lnSpc>
                <a:spcPts val="3079"/>
              </a:lnSpc>
              <a:spcBef>
                <a:spcPct val="0"/>
              </a:spcBef>
            </a:pPr>
            <a:r>
              <a:rPr lang="en-US" sz="2799">
                <a:solidFill>
                  <a:srgbClr val="504C44"/>
                </a:solidFill>
                <a:latin typeface="DM Sans Bold"/>
              </a:rPr>
              <a:t>Successful change management minimizes disruptions and ensures a smoother transition towards enhanced capacity.</a:t>
            </a:r>
          </a:p>
          <a:p>
            <a:pPr>
              <a:lnSpc>
                <a:spcPts val="3079"/>
              </a:lnSpc>
              <a:spcBef>
                <a:spcPct val="0"/>
              </a:spcBef>
            </a:pPr>
            <a:endParaRPr lang="en-US" sz="2799">
              <a:solidFill>
                <a:srgbClr val="504C44"/>
              </a:solidFill>
              <a:latin typeface="DM Sans Bo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9021486" cy="1934210"/>
            <a:chOff x="0" y="0"/>
            <a:chExt cx="12028648" cy="2578947"/>
          </a:xfrm>
        </p:grpSpPr>
        <p:sp>
          <p:nvSpPr>
            <p:cNvPr id="3" name="TextBox 3"/>
            <p:cNvSpPr txBox="1"/>
            <p:nvPr/>
          </p:nvSpPr>
          <p:spPr>
            <a:xfrm>
              <a:off x="0" y="-57150"/>
              <a:ext cx="12028648" cy="622723"/>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Leadership Development</a:t>
              </a:r>
            </a:p>
          </p:txBody>
        </p:sp>
        <p:sp>
          <p:nvSpPr>
            <p:cNvPr id="4" name="TextBox 4"/>
            <p:cNvSpPr txBox="1"/>
            <p:nvPr/>
          </p:nvSpPr>
          <p:spPr>
            <a:xfrm>
              <a:off x="0" y="635423"/>
              <a:ext cx="12028648" cy="1943523"/>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Invest in leadership development to cultivate strong, adaptable leaders capable of steering the organization through challenges.</a:t>
              </a: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Elimination of barriers</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TextBox 7"/>
          <p:cNvSpPr txBox="1"/>
          <p:nvPr/>
        </p:nvSpPr>
        <p:spPr>
          <a:xfrm>
            <a:off x="7143807" y="4069847"/>
            <a:ext cx="10115493" cy="5474335"/>
          </a:xfrm>
          <a:prstGeom prst="rect">
            <a:avLst/>
          </a:prstGeom>
        </p:spPr>
        <p:txBody>
          <a:bodyPr lIns="0" tIns="0" rIns="0" bIns="0" rtlCol="0" anchor="t">
            <a:spAutoFit/>
          </a:bodyPr>
          <a:lstStyle/>
          <a:p>
            <a:pPr>
              <a:lnSpc>
                <a:spcPts val="3079"/>
              </a:lnSpc>
            </a:pPr>
            <a:r>
              <a:rPr lang="en-US" sz="2799">
                <a:solidFill>
                  <a:srgbClr val="E1A93D"/>
                </a:solidFill>
                <a:latin typeface="DM Sans Semi-Bold"/>
              </a:rPr>
              <a:t>Bullet Points:</a:t>
            </a:r>
          </a:p>
          <a:p>
            <a:pPr>
              <a:lnSpc>
                <a:spcPts val="3079"/>
              </a:lnSpc>
            </a:pPr>
            <a:endParaRPr lang="en-US" sz="2799">
              <a:solidFill>
                <a:srgbClr val="E1A93D"/>
              </a:solidFill>
              <a:latin typeface="DM Sans Semi-Bold"/>
            </a:endParaRPr>
          </a:p>
          <a:p>
            <a:pPr>
              <a:lnSpc>
                <a:spcPts val="3079"/>
              </a:lnSpc>
            </a:pPr>
            <a:r>
              <a:rPr lang="en-US" sz="2799">
                <a:solidFill>
                  <a:srgbClr val="504C44"/>
                </a:solidFill>
                <a:latin typeface="DM Sans"/>
              </a:rPr>
              <a:t>Leadership training programs</a:t>
            </a:r>
          </a:p>
          <a:p>
            <a:pPr>
              <a:lnSpc>
                <a:spcPts val="3079"/>
              </a:lnSpc>
            </a:pPr>
            <a:r>
              <a:rPr lang="en-US" sz="2799">
                <a:solidFill>
                  <a:srgbClr val="504C44"/>
                </a:solidFill>
                <a:latin typeface="DM Sans"/>
              </a:rPr>
              <a:t>Mentoring and coaching initiatives</a:t>
            </a:r>
          </a:p>
          <a:p>
            <a:pPr>
              <a:lnSpc>
                <a:spcPts val="3079"/>
              </a:lnSpc>
            </a:pPr>
            <a:r>
              <a:rPr lang="en-US" sz="2799">
                <a:solidFill>
                  <a:srgbClr val="504C44"/>
                </a:solidFill>
                <a:latin typeface="DM Sans"/>
              </a:rPr>
              <a:t>Encouraging leadership agility</a:t>
            </a:r>
          </a:p>
          <a:p>
            <a:pPr>
              <a:lnSpc>
                <a:spcPts val="3079"/>
              </a:lnSpc>
            </a:pPr>
            <a:endParaRPr lang="en-US" sz="2799">
              <a:solidFill>
                <a:srgbClr val="504C44"/>
              </a:solidFill>
              <a:latin typeface="DM Sans"/>
            </a:endParaRPr>
          </a:p>
          <a:p>
            <a:pPr>
              <a:lnSpc>
                <a:spcPts val="3079"/>
              </a:lnSpc>
            </a:pPr>
            <a:endParaRPr lang="en-US" sz="2799">
              <a:solidFill>
                <a:srgbClr val="504C44"/>
              </a:solidFill>
              <a:latin typeface="DM Sans"/>
            </a:endParaRPr>
          </a:p>
          <a:p>
            <a:pPr>
              <a:lnSpc>
                <a:spcPts val="3079"/>
              </a:lnSpc>
            </a:pPr>
            <a:r>
              <a:rPr lang="en-US" sz="2799">
                <a:solidFill>
                  <a:srgbClr val="E1A93D"/>
                </a:solidFill>
                <a:latin typeface="DM Sans Semi-Bold"/>
              </a:rPr>
              <a:t>Key Takeaway:</a:t>
            </a:r>
            <a:r>
              <a:rPr lang="en-US" sz="2799">
                <a:solidFill>
                  <a:srgbClr val="E1A93D"/>
                </a:solidFill>
                <a:latin typeface="DM Sans"/>
              </a:rPr>
              <a:t> </a:t>
            </a:r>
          </a:p>
          <a:p>
            <a:pPr>
              <a:lnSpc>
                <a:spcPts val="3079"/>
              </a:lnSpc>
            </a:pPr>
            <a:endParaRPr lang="en-US" sz="2799">
              <a:solidFill>
                <a:srgbClr val="E1A93D"/>
              </a:solidFill>
              <a:latin typeface="DM Sans"/>
            </a:endParaRPr>
          </a:p>
          <a:p>
            <a:pPr>
              <a:lnSpc>
                <a:spcPts val="3079"/>
              </a:lnSpc>
            </a:pPr>
            <a:r>
              <a:rPr lang="en-US" sz="2799">
                <a:solidFill>
                  <a:srgbClr val="504C44"/>
                </a:solidFill>
                <a:latin typeface="DM Sans Bold"/>
              </a:rPr>
              <a:t>Effective leadership is a cornerstone in breaking down capacity barriers and driving organizational success.</a:t>
            </a:r>
          </a:p>
          <a:p>
            <a:pPr>
              <a:lnSpc>
                <a:spcPts val="3079"/>
              </a:lnSpc>
            </a:pPr>
            <a:endParaRPr lang="en-US" sz="2799">
              <a:solidFill>
                <a:srgbClr val="504C44"/>
              </a:solidFill>
              <a:latin typeface="DM Sans Bold"/>
            </a:endParaRPr>
          </a:p>
          <a:p>
            <a:pPr>
              <a:lnSpc>
                <a:spcPts val="3079"/>
              </a:lnSpc>
            </a:pPr>
            <a:endParaRPr lang="en-US" sz="2799">
              <a:solidFill>
                <a:srgbClr val="504C44"/>
              </a:solidFill>
              <a:latin typeface="DM Sans Bold"/>
            </a:endParaRPr>
          </a:p>
          <a:p>
            <a:pPr>
              <a:lnSpc>
                <a:spcPts val="3079"/>
              </a:lnSpc>
              <a:spcBef>
                <a:spcPct val="0"/>
              </a:spcBef>
            </a:pPr>
            <a:endParaRPr lang="en-US" sz="2799">
              <a:solidFill>
                <a:srgbClr val="504C44"/>
              </a:solidFill>
              <a:latin typeface="DM Sans Bo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934210"/>
            <a:chOff x="0" y="0"/>
            <a:chExt cx="9651631" cy="2578947"/>
          </a:xfrm>
        </p:grpSpPr>
        <p:sp>
          <p:nvSpPr>
            <p:cNvPr id="3" name="TextBox 3"/>
            <p:cNvSpPr txBox="1"/>
            <p:nvPr/>
          </p:nvSpPr>
          <p:spPr>
            <a:xfrm>
              <a:off x="0" y="-57150"/>
              <a:ext cx="9651631" cy="622723"/>
            </a:xfrm>
            <a:prstGeom prst="rect">
              <a:avLst/>
            </a:prstGeom>
          </p:spPr>
          <p:txBody>
            <a:bodyPr lIns="0" tIns="0" rIns="0" bIns="0" rtlCol="0" anchor="t">
              <a:spAutoFit/>
            </a:bodyPr>
            <a:lstStyle/>
            <a:p>
              <a:pPr algn="just">
                <a:lnSpc>
                  <a:spcPts val="3919"/>
                </a:lnSpc>
              </a:pPr>
              <a:endParaRPr/>
            </a:p>
          </p:txBody>
        </p:sp>
        <p:sp>
          <p:nvSpPr>
            <p:cNvPr id="4" name="TextBox 4"/>
            <p:cNvSpPr txBox="1"/>
            <p:nvPr/>
          </p:nvSpPr>
          <p:spPr>
            <a:xfrm>
              <a:off x="0" y="635423"/>
              <a:ext cx="9651631" cy="1943523"/>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Understanding and assessing organizational readiness for change is a critical step in capacity building. </a:t>
              </a:r>
            </a:p>
          </p:txBody>
        </p:sp>
      </p:grpSp>
      <p:sp>
        <p:nvSpPr>
          <p:cNvPr id="5" name="TextBox 5"/>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Readiness for change</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TextBox 7"/>
          <p:cNvSpPr txBox="1"/>
          <p:nvPr/>
        </p:nvSpPr>
        <p:spPr>
          <a:xfrm>
            <a:off x="7143807" y="4626610"/>
            <a:ext cx="7754537" cy="1967230"/>
          </a:xfrm>
          <a:prstGeom prst="rect">
            <a:avLst/>
          </a:prstGeom>
        </p:spPr>
        <p:txBody>
          <a:bodyPr lIns="0" tIns="0" rIns="0" bIns="0" rtlCol="0" anchor="t">
            <a:spAutoFit/>
          </a:bodyPr>
          <a:lstStyle/>
          <a:p>
            <a:pPr algn="just">
              <a:lnSpc>
                <a:spcPts val="3919"/>
              </a:lnSpc>
              <a:spcBef>
                <a:spcPct val="0"/>
              </a:spcBef>
            </a:pPr>
            <a:r>
              <a:rPr lang="en-US" sz="2799">
                <a:solidFill>
                  <a:srgbClr val="504C44"/>
                </a:solidFill>
                <a:latin typeface="DM Sans"/>
              </a:rPr>
              <a:t>It ensures that the organization is prepared, both strategically and culturally, to implement changes effectively and achieve long-term success.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8CA9AD"/>
        </a:solidFill>
        <a:effectLst/>
      </p:bgPr>
    </p:bg>
    <p:spTree>
      <p:nvGrpSpPr>
        <p:cNvPr id="1" name=""/>
        <p:cNvGrpSpPr/>
        <p:nvPr/>
      </p:nvGrpSpPr>
      <p:grpSpPr>
        <a:xfrm>
          <a:off x="0" y="0"/>
          <a:ext cx="0" cy="0"/>
          <a:chOff x="0" y="0"/>
          <a:chExt cx="0" cy="0"/>
        </a:xfrm>
      </p:grpSpPr>
      <p:sp>
        <p:nvSpPr>
          <p:cNvPr id="2" name="TextBox 2"/>
          <p:cNvSpPr txBox="1"/>
          <p:nvPr/>
        </p:nvSpPr>
        <p:spPr>
          <a:xfrm>
            <a:off x="1822482" y="2953368"/>
            <a:ext cx="14643036" cy="2914032"/>
          </a:xfrm>
          <a:prstGeom prst="rect">
            <a:avLst/>
          </a:prstGeom>
        </p:spPr>
        <p:txBody>
          <a:bodyPr lIns="0" tIns="0" rIns="0" bIns="0" rtlCol="0" anchor="t">
            <a:spAutoFit/>
          </a:bodyPr>
          <a:lstStyle/>
          <a:p>
            <a:pPr algn="ctr">
              <a:lnSpc>
                <a:spcPts val="5721"/>
              </a:lnSpc>
            </a:pPr>
            <a:r>
              <a:rPr lang="en-US" sz="5201">
                <a:solidFill>
                  <a:srgbClr val="FFFFFF"/>
                </a:solidFill>
                <a:latin typeface="DM Sans Bold"/>
              </a:rPr>
              <a:t>What methodologies and frameworks can be employed to evaluate an organization's preparedness for change and respectively being able to build a capacity?</a:t>
            </a:r>
          </a:p>
        </p:txBody>
      </p:sp>
      <p:sp>
        <p:nvSpPr>
          <p:cNvPr id="3" name="Freeform 3"/>
          <p:cNvSpPr/>
          <p:nvPr/>
        </p:nvSpPr>
        <p:spPr>
          <a:xfrm>
            <a:off x="1028700" y="-11227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4" name="Freeform 4"/>
          <p:cNvSpPr/>
          <p:nvPr/>
        </p:nvSpPr>
        <p:spPr>
          <a:xfrm flipV="1">
            <a:off x="13156322" y="7153817"/>
            <a:ext cx="4102978" cy="3133183"/>
          </a:xfrm>
          <a:custGeom>
            <a:avLst/>
            <a:gdLst/>
            <a:ahLst/>
            <a:cxnLst/>
            <a:rect l="l" t="t" r="r" b="b"/>
            <a:pathLst>
              <a:path w="4102978" h="3133183">
                <a:moveTo>
                  <a:pt x="0" y="3133183"/>
                </a:moveTo>
                <a:lnTo>
                  <a:pt x="4102978" y="3133183"/>
                </a:lnTo>
                <a:lnTo>
                  <a:pt x="4102978" y="0"/>
                </a:lnTo>
                <a:lnTo>
                  <a:pt x="0" y="0"/>
                </a:lnTo>
                <a:lnTo>
                  <a:pt x="0" y="3133183"/>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327106" y="699770"/>
            <a:ext cx="11188243" cy="39484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One of the most popular and simple models for assessing organizational readiness for change is the ADKAR model, developed by Prosci. </a:t>
            </a:r>
          </a:p>
          <a:p>
            <a:pPr algn="just">
              <a:lnSpc>
                <a:spcPts val="3919"/>
              </a:lnSpc>
            </a:pPr>
            <a:r>
              <a:rPr lang="en-US" sz="2799">
                <a:solidFill>
                  <a:srgbClr val="504C44"/>
                </a:solidFill>
                <a:latin typeface="DM Sans"/>
              </a:rPr>
              <a:t>ADKAR stands for </a:t>
            </a:r>
            <a:r>
              <a:rPr lang="en-US" sz="2799">
                <a:solidFill>
                  <a:srgbClr val="504C44"/>
                </a:solidFill>
                <a:latin typeface="DM Sans Bold"/>
              </a:rPr>
              <a:t>Awareness, Desire, Knowledge, Ability</a:t>
            </a:r>
            <a:r>
              <a:rPr lang="en-US" sz="2799">
                <a:solidFill>
                  <a:srgbClr val="504C44"/>
                </a:solidFill>
                <a:latin typeface="DM Sans"/>
              </a:rPr>
              <a:t>, and </a:t>
            </a:r>
            <a:r>
              <a:rPr lang="en-US" sz="2799">
                <a:solidFill>
                  <a:srgbClr val="504C44"/>
                </a:solidFill>
                <a:latin typeface="DM Sans Bold"/>
              </a:rPr>
              <a:t>Reinforcement</a:t>
            </a:r>
            <a:r>
              <a:rPr lang="en-US" sz="2799">
                <a:solidFill>
                  <a:srgbClr val="504C44"/>
                </a:solidFill>
                <a:latin typeface="DM Sans"/>
              </a:rPr>
              <a:t>. </a:t>
            </a:r>
          </a:p>
          <a:p>
            <a:pPr algn="just">
              <a:lnSpc>
                <a:spcPts val="3919"/>
              </a:lnSpc>
            </a:pPr>
            <a:r>
              <a:rPr lang="en-US" sz="2799">
                <a:solidFill>
                  <a:srgbClr val="504C44"/>
                </a:solidFill>
                <a:latin typeface="DM Sans"/>
              </a:rPr>
              <a:t>By using the ADKAR model, you can measure the level of each element for each stakeholder group, identify the barriers and gaps, and plan the actions and interventions to address them. </a:t>
            </a:r>
          </a:p>
        </p:txBody>
      </p:sp>
      <p:sp>
        <p:nvSpPr>
          <p:cNvPr id="3" name="TextBox 3"/>
          <p:cNvSpPr txBox="1"/>
          <p:nvPr/>
        </p:nvSpPr>
        <p:spPr>
          <a:xfrm>
            <a:off x="347942" y="4305012"/>
            <a:ext cx="5832012" cy="795020"/>
          </a:xfrm>
          <a:prstGeom prst="rect">
            <a:avLst/>
          </a:prstGeom>
        </p:spPr>
        <p:txBody>
          <a:bodyPr lIns="0" tIns="0" rIns="0" bIns="0" rtlCol="0" anchor="t">
            <a:spAutoFit/>
          </a:bodyPr>
          <a:lstStyle/>
          <a:p>
            <a:pPr>
              <a:lnSpc>
                <a:spcPts val="6160"/>
              </a:lnSpc>
            </a:pPr>
            <a:r>
              <a:rPr lang="en-US" sz="5600" spc="-280">
                <a:solidFill>
                  <a:srgbClr val="737373"/>
                </a:solidFill>
                <a:latin typeface="DM Sans Bold"/>
              </a:rPr>
              <a:t>The ADKAR model</a:t>
            </a:r>
          </a:p>
        </p:txBody>
      </p:sp>
      <p:sp>
        <p:nvSpPr>
          <p:cNvPr id="4" name="Freeform 4"/>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TextBox 5"/>
          <p:cNvSpPr txBox="1"/>
          <p:nvPr/>
        </p:nvSpPr>
        <p:spPr>
          <a:xfrm>
            <a:off x="6519838" y="4995286"/>
            <a:ext cx="11188243" cy="3686175"/>
          </a:xfrm>
          <a:prstGeom prst="rect">
            <a:avLst/>
          </a:prstGeom>
        </p:spPr>
        <p:txBody>
          <a:bodyPr lIns="0" tIns="0" rIns="0" bIns="0" rtlCol="0" anchor="t">
            <a:spAutoFit/>
          </a:bodyPr>
          <a:lstStyle/>
          <a:p>
            <a:pPr>
              <a:lnSpc>
                <a:spcPts val="2800"/>
              </a:lnSpc>
            </a:pPr>
            <a:r>
              <a:rPr lang="en-US" sz="2545">
                <a:solidFill>
                  <a:srgbClr val="E1A93D"/>
                </a:solidFill>
                <a:latin typeface="DM Sans Bold"/>
              </a:rPr>
              <a:t>Advantages:</a:t>
            </a:r>
          </a:p>
          <a:p>
            <a:pPr marL="549573" lvl="1" indent="-274787">
              <a:lnSpc>
                <a:spcPts val="3309"/>
              </a:lnSpc>
              <a:buFont typeface="Arial"/>
              <a:buChar char="•"/>
            </a:pPr>
            <a:r>
              <a:rPr lang="en-US" sz="2545">
                <a:solidFill>
                  <a:srgbClr val="504C44"/>
                </a:solidFill>
                <a:latin typeface="DM Sans"/>
              </a:rPr>
              <a:t>Clear and Simple Structure</a:t>
            </a:r>
          </a:p>
          <a:p>
            <a:pPr marL="549573" lvl="1" indent="-274787">
              <a:lnSpc>
                <a:spcPts val="3309"/>
              </a:lnSpc>
              <a:buFont typeface="Arial"/>
              <a:buChar char="•"/>
            </a:pPr>
            <a:r>
              <a:rPr lang="en-US" sz="2545">
                <a:solidFill>
                  <a:srgbClr val="504C44"/>
                </a:solidFill>
                <a:latin typeface="DM Sans"/>
              </a:rPr>
              <a:t>Focus on Individual Change</a:t>
            </a:r>
          </a:p>
          <a:p>
            <a:pPr marL="549573" lvl="1" indent="-274787">
              <a:lnSpc>
                <a:spcPts val="3309"/>
              </a:lnSpc>
              <a:buFont typeface="Arial"/>
              <a:buChar char="•"/>
            </a:pPr>
            <a:r>
              <a:rPr lang="en-US" sz="2545">
                <a:solidFill>
                  <a:srgbClr val="504C44"/>
                </a:solidFill>
                <a:latin typeface="DM Sans"/>
              </a:rPr>
              <a:t>Comprehensive Coverage</a:t>
            </a:r>
          </a:p>
          <a:p>
            <a:pPr marL="549573" lvl="1" indent="-274787">
              <a:lnSpc>
                <a:spcPts val="3309"/>
              </a:lnSpc>
              <a:buFont typeface="Arial"/>
              <a:buChar char="•"/>
            </a:pPr>
            <a:r>
              <a:rPr lang="en-US" sz="2545">
                <a:solidFill>
                  <a:srgbClr val="504C44"/>
                </a:solidFill>
                <a:latin typeface="DM Sans"/>
              </a:rPr>
              <a:t>Actionable Outcomes</a:t>
            </a:r>
          </a:p>
          <a:p>
            <a:pPr marL="549573" lvl="1" indent="-274787">
              <a:lnSpc>
                <a:spcPts val="3309"/>
              </a:lnSpc>
              <a:buFont typeface="Arial"/>
              <a:buChar char="•"/>
            </a:pPr>
            <a:r>
              <a:rPr lang="en-US" sz="2545">
                <a:solidFill>
                  <a:srgbClr val="504C44"/>
                </a:solidFill>
                <a:latin typeface="DM Sans"/>
              </a:rPr>
              <a:t>Versatility</a:t>
            </a:r>
          </a:p>
          <a:p>
            <a:pPr marL="549573" lvl="1" indent="-274787">
              <a:lnSpc>
                <a:spcPts val="3309"/>
              </a:lnSpc>
              <a:buFont typeface="Arial"/>
              <a:buChar char="•"/>
            </a:pPr>
            <a:r>
              <a:rPr lang="en-US" sz="2545">
                <a:solidFill>
                  <a:srgbClr val="504C44"/>
                </a:solidFill>
                <a:latin typeface="DM Sans"/>
              </a:rPr>
              <a:t>Supports Employee Empowerment</a:t>
            </a:r>
          </a:p>
          <a:p>
            <a:pPr marL="549573" lvl="1" indent="-274787">
              <a:lnSpc>
                <a:spcPts val="3309"/>
              </a:lnSpc>
              <a:buFont typeface="Arial"/>
              <a:buChar char="•"/>
            </a:pPr>
            <a:r>
              <a:rPr lang="en-US" sz="2545">
                <a:solidFill>
                  <a:srgbClr val="504C44"/>
                </a:solidFill>
                <a:latin typeface="DM Sans"/>
              </a:rPr>
              <a:t>Facilitates Communication</a:t>
            </a:r>
          </a:p>
          <a:p>
            <a:pPr marL="549573" lvl="1" indent="-274787">
              <a:lnSpc>
                <a:spcPts val="3309"/>
              </a:lnSpc>
              <a:buFont typeface="Arial"/>
              <a:buChar char="•"/>
            </a:pPr>
            <a:r>
              <a:rPr lang="en-US" sz="2545">
                <a:solidFill>
                  <a:srgbClr val="504C44"/>
                </a:solidFill>
                <a:latin typeface="DM Sans"/>
              </a:rPr>
              <a:t>Identifies and Addresses Resistance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BCBCD"/>
        </a:solidFill>
        <a:effectLst/>
      </p:bgPr>
    </p:bg>
    <p:spTree>
      <p:nvGrpSpPr>
        <p:cNvPr id="1" name=""/>
        <p:cNvGrpSpPr/>
        <p:nvPr/>
      </p:nvGrpSpPr>
      <p:grpSpPr>
        <a:xfrm>
          <a:off x="0" y="0"/>
          <a:ext cx="0" cy="0"/>
          <a:chOff x="0" y="0"/>
          <a:chExt cx="0" cy="0"/>
        </a:xfrm>
      </p:grpSpPr>
      <p:grpSp>
        <p:nvGrpSpPr>
          <p:cNvPr id="2" name="Group 2"/>
          <p:cNvGrpSpPr/>
          <p:nvPr/>
        </p:nvGrpSpPr>
        <p:grpSpPr>
          <a:xfrm>
            <a:off x="-685800" y="-1369275"/>
            <a:ext cx="9829800" cy="12306300"/>
            <a:chOff x="0" y="0"/>
            <a:chExt cx="1828828" cy="2289579"/>
          </a:xfrm>
        </p:grpSpPr>
        <p:sp>
          <p:nvSpPr>
            <p:cNvPr id="3" name="Freeform 3"/>
            <p:cNvSpPr/>
            <p:nvPr/>
          </p:nvSpPr>
          <p:spPr>
            <a:xfrm>
              <a:off x="0" y="0"/>
              <a:ext cx="1828828" cy="2289579"/>
            </a:xfrm>
            <a:custGeom>
              <a:avLst/>
              <a:gdLst/>
              <a:ahLst/>
              <a:cxnLst/>
              <a:rect l="l" t="t" r="r" b="b"/>
              <a:pathLst>
                <a:path w="1828828" h="2289579">
                  <a:moveTo>
                    <a:pt x="0" y="0"/>
                  </a:moveTo>
                  <a:lnTo>
                    <a:pt x="1828828" y="0"/>
                  </a:lnTo>
                  <a:lnTo>
                    <a:pt x="1828828" y="2289579"/>
                  </a:lnTo>
                  <a:lnTo>
                    <a:pt x="0" y="2289579"/>
                  </a:lnTo>
                  <a:close/>
                </a:path>
              </a:pathLst>
            </a:custGeom>
            <a:solidFill>
              <a:srgbClr val="F2F4F5">
                <a:alpha val="92941"/>
              </a:srgbClr>
            </a:solidFill>
          </p:spPr>
        </p:sp>
      </p:grpSp>
      <p:sp>
        <p:nvSpPr>
          <p:cNvPr id="4" name="Freeform 4"/>
          <p:cNvSpPr/>
          <p:nvPr/>
        </p:nvSpPr>
        <p:spPr>
          <a:xfrm>
            <a:off x="10120666" y="805496"/>
            <a:ext cx="7138634" cy="6710316"/>
          </a:xfrm>
          <a:custGeom>
            <a:avLst/>
            <a:gdLst/>
            <a:ahLst/>
            <a:cxnLst/>
            <a:rect l="l" t="t" r="r" b="b"/>
            <a:pathLst>
              <a:path w="7138634" h="6710316">
                <a:moveTo>
                  <a:pt x="0" y="0"/>
                </a:moveTo>
                <a:lnTo>
                  <a:pt x="7138634" y="0"/>
                </a:lnTo>
                <a:lnTo>
                  <a:pt x="7138634" y="6710316"/>
                </a:lnTo>
                <a:lnTo>
                  <a:pt x="0" y="671031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TextBox 5"/>
          <p:cNvSpPr txBox="1"/>
          <p:nvPr/>
        </p:nvSpPr>
        <p:spPr>
          <a:xfrm>
            <a:off x="412647" y="2968708"/>
            <a:ext cx="8478110" cy="2806700"/>
          </a:xfrm>
          <a:prstGeom prst="rect">
            <a:avLst/>
          </a:prstGeom>
        </p:spPr>
        <p:txBody>
          <a:bodyPr lIns="0" tIns="0" rIns="0" bIns="0" rtlCol="0" anchor="t">
            <a:spAutoFit/>
          </a:bodyPr>
          <a:lstStyle/>
          <a:p>
            <a:pPr algn="ctr">
              <a:lnSpc>
                <a:spcPts val="5499"/>
              </a:lnSpc>
            </a:pPr>
            <a:r>
              <a:rPr lang="en-US" sz="5499">
                <a:solidFill>
                  <a:srgbClr val="194597"/>
                </a:solidFill>
                <a:latin typeface="DM Sans"/>
              </a:rPr>
              <a:t>An in-depth look at internal and external factors influencing an organization's capacity.</a:t>
            </a:r>
          </a:p>
        </p:txBody>
      </p:sp>
      <p:sp>
        <p:nvSpPr>
          <p:cNvPr id="6" name="TextBox 6"/>
          <p:cNvSpPr txBox="1"/>
          <p:nvPr/>
        </p:nvSpPr>
        <p:spPr>
          <a:xfrm>
            <a:off x="10120666" y="8533344"/>
            <a:ext cx="7972191" cy="1036320"/>
          </a:xfrm>
          <a:prstGeom prst="rect">
            <a:avLst/>
          </a:prstGeom>
        </p:spPr>
        <p:txBody>
          <a:bodyPr lIns="0" tIns="0" rIns="0" bIns="0" rtlCol="0" anchor="t">
            <a:spAutoFit/>
          </a:bodyPr>
          <a:lstStyle/>
          <a:p>
            <a:pPr>
              <a:lnSpc>
                <a:spcPts val="7800"/>
              </a:lnSpc>
            </a:pPr>
            <a:r>
              <a:rPr lang="en-US" sz="7800">
                <a:solidFill>
                  <a:srgbClr val="194597"/>
                </a:solidFill>
                <a:latin typeface="DM Sans"/>
              </a:rPr>
              <a:t>Let's discuss?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327106" y="699770"/>
            <a:ext cx="11188243" cy="39484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Another useful model for assessing organizational readiness for change is the Burke-Litwin model, created by George Litwin and W. Warner Burke. This model identifies 12 factors that influence organizational performance and change. These factors are grouped into four levels: </a:t>
            </a:r>
            <a:r>
              <a:rPr lang="en-US" sz="2799">
                <a:solidFill>
                  <a:srgbClr val="504C44"/>
                </a:solidFill>
                <a:latin typeface="DM Sans Bold"/>
              </a:rPr>
              <a:t>external environment, leadership, organizational culture, and individual and group dynamics</a:t>
            </a:r>
            <a:r>
              <a:rPr lang="en-US" sz="2799">
                <a:solidFill>
                  <a:srgbClr val="504C44"/>
                </a:solidFill>
                <a:latin typeface="DM Sans"/>
              </a:rPr>
              <a:t>. The model shows how each factor affects and is affected by the others, and how they relate to the inputs, outputs, and feedback loops of the organization</a:t>
            </a:r>
          </a:p>
        </p:txBody>
      </p:sp>
      <p:sp>
        <p:nvSpPr>
          <p:cNvPr id="3" name="TextBox 3"/>
          <p:cNvSpPr txBox="1"/>
          <p:nvPr/>
        </p:nvSpPr>
        <p:spPr>
          <a:xfrm>
            <a:off x="347942" y="4305012"/>
            <a:ext cx="5832012" cy="1576070"/>
          </a:xfrm>
          <a:prstGeom prst="rect">
            <a:avLst/>
          </a:prstGeom>
        </p:spPr>
        <p:txBody>
          <a:bodyPr lIns="0" tIns="0" rIns="0" bIns="0" rtlCol="0" anchor="t">
            <a:spAutoFit/>
          </a:bodyPr>
          <a:lstStyle/>
          <a:p>
            <a:pPr>
              <a:lnSpc>
                <a:spcPts val="6160"/>
              </a:lnSpc>
            </a:pPr>
            <a:r>
              <a:rPr lang="en-US" sz="5600" spc="-280">
                <a:solidFill>
                  <a:srgbClr val="737373"/>
                </a:solidFill>
                <a:latin typeface="DM Sans Bold"/>
              </a:rPr>
              <a:t>The Burke-Litwin model</a:t>
            </a:r>
          </a:p>
        </p:txBody>
      </p:sp>
      <p:sp>
        <p:nvSpPr>
          <p:cNvPr id="4" name="Freeform 4"/>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TextBox 5"/>
          <p:cNvSpPr txBox="1"/>
          <p:nvPr/>
        </p:nvSpPr>
        <p:spPr>
          <a:xfrm>
            <a:off x="6327106" y="4912540"/>
            <a:ext cx="11188243" cy="3686175"/>
          </a:xfrm>
          <a:prstGeom prst="rect">
            <a:avLst/>
          </a:prstGeom>
        </p:spPr>
        <p:txBody>
          <a:bodyPr lIns="0" tIns="0" rIns="0" bIns="0" rtlCol="0" anchor="t">
            <a:spAutoFit/>
          </a:bodyPr>
          <a:lstStyle/>
          <a:p>
            <a:pPr>
              <a:lnSpc>
                <a:spcPts val="2800"/>
              </a:lnSpc>
            </a:pPr>
            <a:r>
              <a:rPr lang="en-US" sz="2545">
                <a:solidFill>
                  <a:srgbClr val="E1A93D"/>
                </a:solidFill>
                <a:latin typeface="DM Sans Bold"/>
              </a:rPr>
              <a:t>Advantages:</a:t>
            </a:r>
          </a:p>
          <a:p>
            <a:pPr marL="549573" lvl="1" indent="-274787">
              <a:lnSpc>
                <a:spcPts val="3309"/>
              </a:lnSpc>
              <a:buFont typeface="Arial"/>
              <a:buChar char="•"/>
            </a:pPr>
            <a:r>
              <a:rPr lang="en-US" sz="2545">
                <a:solidFill>
                  <a:srgbClr val="504C44"/>
                </a:solidFill>
                <a:latin typeface="DM Sans"/>
              </a:rPr>
              <a:t>Comprehensive Analysis</a:t>
            </a:r>
          </a:p>
          <a:p>
            <a:pPr marL="549573" lvl="1" indent="-274787">
              <a:lnSpc>
                <a:spcPts val="3309"/>
              </a:lnSpc>
              <a:buFont typeface="Arial"/>
              <a:buChar char="•"/>
            </a:pPr>
            <a:r>
              <a:rPr lang="en-US" sz="2545">
                <a:solidFill>
                  <a:srgbClr val="504C44"/>
                </a:solidFill>
                <a:latin typeface="DM Sans"/>
              </a:rPr>
              <a:t>Identification of Causal Relationships</a:t>
            </a:r>
          </a:p>
          <a:p>
            <a:pPr marL="549573" lvl="1" indent="-274787">
              <a:lnSpc>
                <a:spcPts val="3309"/>
              </a:lnSpc>
              <a:buFont typeface="Arial"/>
              <a:buChar char="•"/>
            </a:pPr>
            <a:r>
              <a:rPr lang="en-US" sz="2545">
                <a:solidFill>
                  <a:srgbClr val="504C44"/>
                </a:solidFill>
                <a:latin typeface="DM Sans"/>
              </a:rPr>
              <a:t>Differentiation Between Transformational and Transactional Factors</a:t>
            </a:r>
          </a:p>
          <a:p>
            <a:pPr marL="549573" lvl="1" indent="-274787">
              <a:lnSpc>
                <a:spcPts val="3309"/>
              </a:lnSpc>
              <a:buFont typeface="Arial"/>
              <a:buChar char="•"/>
            </a:pPr>
            <a:r>
              <a:rPr lang="en-US" sz="2545">
                <a:solidFill>
                  <a:srgbClr val="504C44"/>
                </a:solidFill>
                <a:latin typeface="DM Sans"/>
              </a:rPr>
              <a:t>Emphasis on Leadership</a:t>
            </a:r>
          </a:p>
          <a:p>
            <a:pPr marL="549573" lvl="1" indent="-274787">
              <a:lnSpc>
                <a:spcPts val="3309"/>
              </a:lnSpc>
              <a:buFont typeface="Arial"/>
              <a:buChar char="•"/>
            </a:pPr>
            <a:r>
              <a:rPr lang="en-US" sz="2545">
                <a:solidFill>
                  <a:srgbClr val="504C44"/>
                </a:solidFill>
                <a:latin typeface="DM Sans"/>
              </a:rPr>
              <a:t>Flexibility</a:t>
            </a:r>
          </a:p>
          <a:p>
            <a:pPr marL="549573" lvl="1" indent="-274787">
              <a:lnSpc>
                <a:spcPts val="3309"/>
              </a:lnSpc>
              <a:buFont typeface="Arial"/>
              <a:buChar char="•"/>
            </a:pPr>
            <a:r>
              <a:rPr lang="en-US" sz="2545">
                <a:solidFill>
                  <a:srgbClr val="504C44"/>
                </a:solidFill>
                <a:latin typeface="DM Sans"/>
              </a:rPr>
              <a:t>Facilitates Strategic Planning:</a:t>
            </a:r>
          </a:p>
          <a:p>
            <a:pPr marL="549573" lvl="1" indent="-274787">
              <a:lnSpc>
                <a:spcPts val="3309"/>
              </a:lnSpc>
              <a:buFont typeface="Arial"/>
              <a:buChar char="•"/>
            </a:pPr>
            <a:r>
              <a:rPr lang="en-US" sz="2545">
                <a:solidFill>
                  <a:srgbClr val="504C44"/>
                </a:solidFill>
                <a:latin typeface="DM Sans"/>
              </a:rPr>
              <a:t>Enhanced Understanding of Organizational Dynamics</a:t>
            </a:r>
          </a:p>
          <a:p>
            <a:pPr marL="549573" lvl="1" indent="-274787">
              <a:lnSpc>
                <a:spcPts val="3309"/>
              </a:lnSpc>
              <a:buFont typeface="Arial"/>
              <a:buChar char="•"/>
            </a:pPr>
            <a:r>
              <a:rPr lang="en-US" sz="2545">
                <a:solidFill>
                  <a:srgbClr val="504C44"/>
                </a:solidFill>
                <a:latin typeface="DM Sans"/>
              </a:rPr>
              <a:t>Useful for Complex Changes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327106" y="699770"/>
            <a:ext cx="11188243" cy="34531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 third model for assessing organizational readiness for change is the Kotter's 8-Step model, developed by John Kotter. This model outlines the eight steps that leaders need to follow: </a:t>
            </a:r>
            <a:r>
              <a:rPr lang="en-US" sz="2799">
                <a:solidFill>
                  <a:srgbClr val="504C44"/>
                </a:solidFill>
                <a:latin typeface="DM Sans Bold"/>
              </a:rPr>
              <a:t>create a sense of urgency, build a guiding coalition, form a strategic vision and initiatives, enlist a volunteer army, enable action by removing barriers, generate short-term wins, sustain acceleration, and institute change. </a:t>
            </a:r>
          </a:p>
        </p:txBody>
      </p:sp>
      <p:sp>
        <p:nvSpPr>
          <p:cNvPr id="3" name="TextBox 3"/>
          <p:cNvSpPr txBox="1"/>
          <p:nvPr/>
        </p:nvSpPr>
        <p:spPr>
          <a:xfrm>
            <a:off x="347942" y="4305012"/>
            <a:ext cx="5832012" cy="1576070"/>
          </a:xfrm>
          <a:prstGeom prst="rect">
            <a:avLst/>
          </a:prstGeom>
        </p:spPr>
        <p:txBody>
          <a:bodyPr lIns="0" tIns="0" rIns="0" bIns="0" rtlCol="0" anchor="t">
            <a:spAutoFit/>
          </a:bodyPr>
          <a:lstStyle/>
          <a:p>
            <a:pPr>
              <a:lnSpc>
                <a:spcPts val="6160"/>
              </a:lnSpc>
            </a:pPr>
            <a:r>
              <a:rPr lang="en-US" sz="5600" spc="-280">
                <a:solidFill>
                  <a:srgbClr val="737373"/>
                </a:solidFill>
                <a:latin typeface="DM Sans Bold"/>
              </a:rPr>
              <a:t>The Kotter's </a:t>
            </a:r>
          </a:p>
          <a:p>
            <a:pPr>
              <a:lnSpc>
                <a:spcPts val="6160"/>
              </a:lnSpc>
            </a:pPr>
            <a:r>
              <a:rPr lang="en-US" sz="5600" spc="-280">
                <a:solidFill>
                  <a:srgbClr val="737373"/>
                </a:solidFill>
                <a:latin typeface="DM Sans Bold"/>
              </a:rPr>
              <a:t>8-Step model</a:t>
            </a:r>
          </a:p>
        </p:txBody>
      </p:sp>
      <p:sp>
        <p:nvSpPr>
          <p:cNvPr id="4" name="Freeform 4"/>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TextBox 5"/>
          <p:cNvSpPr txBox="1"/>
          <p:nvPr/>
        </p:nvSpPr>
        <p:spPr>
          <a:xfrm>
            <a:off x="6327106" y="4912540"/>
            <a:ext cx="11188243" cy="4943475"/>
          </a:xfrm>
          <a:prstGeom prst="rect">
            <a:avLst/>
          </a:prstGeom>
        </p:spPr>
        <p:txBody>
          <a:bodyPr lIns="0" tIns="0" rIns="0" bIns="0" rtlCol="0" anchor="t">
            <a:spAutoFit/>
          </a:bodyPr>
          <a:lstStyle/>
          <a:p>
            <a:pPr>
              <a:lnSpc>
                <a:spcPts val="2800"/>
              </a:lnSpc>
            </a:pPr>
            <a:r>
              <a:rPr lang="en-US" sz="2545">
                <a:solidFill>
                  <a:srgbClr val="E1A93D"/>
                </a:solidFill>
                <a:latin typeface="DM Sans Bold"/>
              </a:rPr>
              <a:t>Advantages:</a:t>
            </a:r>
          </a:p>
          <a:p>
            <a:pPr marL="549573" lvl="1" indent="-274787">
              <a:lnSpc>
                <a:spcPts val="3309"/>
              </a:lnSpc>
              <a:buFont typeface="Arial"/>
              <a:buChar char="•"/>
            </a:pPr>
            <a:r>
              <a:rPr lang="en-US" sz="2545">
                <a:solidFill>
                  <a:srgbClr val="504C44"/>
                </a:solidFill>
                <a:latin typeface="DM Sans"/>
              </a:rPr>
              <a:t>Sequential and Clear Steps</a:t>
            </a:r>
          </a:p>
          <a:p>
            <a:pPr marL="549573" lvl="1" indent="-274787">
              <a:lnSpc>
                <a:spcPts val="3309"/>
              </a:lnSpc>
              <a:buFont typeface="Arial"/>
              <a:buChar char="•"/>
            </a:pPr>
            <a:r>
              <a:rPr lang="en-US" sz="2545">
                <a:solidFill>
                  <a:srgbClr val="504C44"/>
                </a:solidFill>
                <a:latin typeface="DM Sans"/>
              </a:rPr>
              <a:t>Emphasis on Urgency and Momentum</a:t>
            </a:r>
          </a:p>
          <a:p>
            <a:pPr marL="549573" lvl="1" indent="-274787">
              <a:lnSpc>
                <a:spcPts val="3309"/>
              </a:lnSpc>
              <a:buFont typeface="Arial"/>
              <a:buChar char="•"/>
            </a:pPr>
            <a:r>
              <a:rPr lang="en-US" sz="2545">
                <a:solidFill>
                  <a:srgbClr val="504C44"/>
                </a:solidFill>
                <a:latin typeface="DM Sans"/>
              </a:rPr>
              <a:t>Building a Guiding Coalition</a:t>
            </a:r>
          </a:p>
          <a:p>
            <a:pPr marL="549573" lvl="1" indent="-274787">
              <a:lnSpc>
                <a:spcPts val="3309"/>
              </a:lnSpc>
              <a:buFont typeface="Arial"/>
              <a:buChar char="•"/>
            </a:pPr>
            <a:r>
              <a:rPr lang="en-US" sz="2545">
                <a:solidFill>
                  <a:srgbClr val="504C44"/>
                </a:solidFill>
                <a:latin typeface="DM Sans"/>
              </a:rPr>
              <a:t>Vision and Strategy</a:t>
            </a:r>
          </a:p>
          <a:p>
            <a:pPr marL="549573" lvl="1" indent="-274787">
              <a:lnSpc>
                <a:spcPts val="3309"/>
              </a:lnSpc>
              <a:buFont typeface="Arial"/>
              <a:buChar char="•"/>
            </a:pPr>
            <a:r>
              <a:rPr lang="en-US" sz="2545">
                <a:solidFill>
                  <a:srgbClr val="504C44"/>
                </a:solidFill>
                <a:latin typeface="DM Sans"/>
              </a:rPr>
              <a:t>Empowering Broad-Based Action</a:t>
            </a:r>
          </a:p>
          <a:p>
            <a:pPr marL="549573" lvl="1" indent="-274787">
              <a:lnSpc>
                <a:spcPts val="3309"/>
              </a:lnSpc>
              <a:buFont typeface="Arial"/>
              <a:buChar char="•"/>
            </a:pPr>
            <a:r>
              <a:rPr lang="en-US" sz="2545">
                <a:solidFill>
                  <a:srgbClr val="504C44"/>
                </a:solidFill>
                <a:latin typeface="DM Sans"/>
              </a:rPr>
              <a:t>Generating Short-Term Wins</a:t>
            </a:r>
          </a:p>
          <a:p>
            <a:pPr marL="549573" lvl="1" indent="-274787">
              <a:lnSpc>
                <a:spcPts val="3309"/>
              </a:lnSpc>
              <a:buFont typeface="Arial"/>
              <a:buChar char="•"/>
            </a:pPr>
            <a:r>
              <a:rPr lang="en-US" sz="2545">
                <a:solidFill>
                  <a:srgbClr val="504C44"/>
                </a:solidFill>
                <a:latin typeface="DM Sans"/>
              </a:rPr>
              <a:t>Consolidating Gains and Producing More Change</a:t>
            </a:r>
          </a:p>
          <a:p>
            <a:pPr marL="549573" lvl="1" indent="-274787">
              <a:lnSpc>
                <a:spcPts val="3309"/>
              </a:lnSpc>
              <a:buFont typeface="Arial"/>
              <a:buChar char="•"/>
            </a:pPr>
            <a:r>
              <a:rPr lang="en-US" sz="2545">
                <a:solidFill>
                  <a:srgbClr val="504C44"/>
                </a:solidFill>
                <a:latin typeface="DM Sans"/>
              </a:rPr>
              <a:t>Anchoring New Approaches in the Culture</a:t>
            </a:r>
          </a:p>
          <a:p>
            <a:pPr marL="549573" lvl="1" indent="-274787">
              <a:lnSpc>
                <a:spcPts val="3309"/>
              </a:lnSpc>
              <a:buFont typeface="Arial"/>
              <a:buChar char="•"/>
            </a:pPr>
            <a:r>
              <a:rPr lang="en-US" sz="2545">
                <a:solidFill>
                  <a:srgbClr val="504C44"/>
                </a:solidFill>
                <a:latin typeface="DM Sans"/>
              </a:rPr>
              <a:t>Focus on the Human Element</a:t>
            </a:r>
          </a:p>
          <a:p>
            <a:pPr marL="549573" lvl="1" indent="-274787">
              <a:lnSpc>
                <a:spcPts val="3309"/>
              </a:lnSpc>
              <a:buFont typeface="Arial"/>
              <a:buChar char="•"/>
            </a:pPr>
            <a:r>
              <a:rPr lang="en-US" sz="2545">
                <a:solidFill>
                  <a:srgbClr val="504C44"/>
                </a:solidFill>
                <a:latin typeface="DM Sans"/>
              </a:rPr>
              <a:t>Widely Applicable</a:t>
            </a:r>
          </a:p>
          <a:p>
            <a:pPr marL="549573" lvl="1" indent="-274787">
              <a:lnSpc>
                <a:spcPts val="3309"/>
              </a:lnSpc>
              <a:buFont typeface="Arial"/>
              <a:buChar char="•"/>
            </a:pPr>
            <a:r>
              <a:rPr lang="en-US" sz="2545">
                <a:solidFill>
                  <a:srgbClr val="504C44"/>
                </a:solidFill>
                <a:latin typeface="DM Sans"/>
              </a:rPr>
              <a:t>Enhances Leadership Capabilities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327106" y="699770"/>
            <a:ext cx="11188243" cy="34531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 fourth tool for assessing organizational readiness for change is the Change Readiness Assessment Tool (CRAT), developed by the Society for Human Resource Management (SHRM). This tool is a questionnaire that measures the attitudes and perceptions of employees and managers regarding a specific change. The tool covers four dimensions of change readiness: </a:t>
            </a:r>
            <a:r>
              <a:rPr lang="en-US" sz="2799">
                <a:solidFill>
                  <a:srgbClr val="504C44"/>
                </a:solidFill>
                <a:latin typeface="DM Sans Bold"/>
              </a:rPr>
              <a:t>awareness, alignment, ability, and action. </a:t>
            </a:r>
          </a:p>
        </p:txBody>
      </p:sp>
      <p:sp>
        <p:nvSpPr>
          <p:cNvPr id="3" name="TextBox 3"/>
          <p:cNvSpPr txBox="1"/>
          <p:nvPr/>
        </p:nvSpPr>
        <p:spPr>
          <a:xfrm>
            <a:off x="347942" y="4305012"/>
            <a:ext cx="5832012" cy="2357120"/>
          </a:xfrm>
          <a:prstGeom prst="rect">
            <a:avLst/>
          </a:prstGeom>
        </p:spPr>
        <p:txBody>
          <a:bodyPr lIns="0" tIns="0" rIns="0" bIns="0" rtlCol="0" anchor="t">
            <a:spAutoFit/>
          </a:bodyPr>
          <a:lstStyle/>
          <a:p>
            <a:pPr>
              <a:lnSpc>
                <a:spcPts val="6160"/>
              </a:lnSpc>
            </a:pPr>
            <a:r>
              <a:rPr lang="en-US" sz="5600" spc="-280">
                <a:solidFill>
                  <a:srgbClr val="737373"/>
                </a:solidFill>
                <a:latin typeface="DM Sans Bold"/>
              </a:rPr>
              <a:t>The Change Readiness Assessment Tool</a:t>
            </a:r>
          </a:p>
        </p:txBody>
      </p:sp>
      <p:sp>
        <p:nvSpPr>
          <p:cNvPr id="4" name="Freeform 4"/>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TextBox 5"/>
          <p:cNvSpPr txBox="1"/>
          <p:nvPr/>
        </p:nvSpPr>
        <p:spPr>
          <a:xfrm>
            <a:off x="6327106" y="4912540"/>
            <a:ext cx="11188243" cy="4524375"/>
          </a:xfrm>
          <a:prstGeom prst="rect">
            <a:avLst/>
          </a:prstGeom>
        </p:spPr>
        <p:txBody>
          <a:bodyPr lIns="0" tIns="0" rIns="0" bIns="0" rtlCol="0" anchor="t">
            <a:spAutoFit/>
          </a:bodyPr>
          <a:lstStyle/>
          <a:p>
            <a:pPr>
              <a:lnSpc>
                <a:spcPts val="2800"/>
              </a:lnSpc>
            </a:pPr>
            <a:r>
              <a:rPr lang="en-US" sz="2545">
                <a:solidFill>
                  <a:srgbClr val="E1A93D"/>
                </a:solidFill>
                <a:latin typeface="DM Sans Bold"/>
              </a:rPr>
              <a:t>Advantages:</a:t>
            </a:r>
          </a:p>
          <a:p>
            <a:pPr marL="549573" lvl="1" indent="-274787">
              <a:lnSpc>
                <a:spcPts val="3309"/>
              </a:lnSpc>
              <a:buFont typeface="Arial"/>
              <a:buChar char="•"/>
            </a:pPr>
            <a:r>
              <a:rPr lang="en-US" sz="2545">
                <a:solidFill>
                  <a:srgbClr val="504C44"/>
                </a:solidFill>
                <a:latin typeface="DM Sans"/>
              </a:rPr>
              <a:t>Early Identification of Potential Challenges</a:t>
            </a:r>
          </a:p>
          <a:p>
            <a:pPr marL="549573" lvl="1" indent="-274787">
              <a:lnSpc>
                <a:spcPts val="3309"/>
              </a:lnSpc>
              <a:buFont typeface="Arial"/>
              <a:buChar char="•"/>
            </a:pPr>
            <a:r>
              <a:rPr lang="en-US" sz="2545">
                <a:solidFill>
                  <a:srgbClr val="504C44"/>
                </a:solidFill>
                <a:latin typeface="DM Sans"/>
              </a:rPr>
              <a:t>Enhances Strategic Planning</a:t>
            </a:r>
          </a:p>
          <a:p>
            <a:pPr marL="549573" lvl="1" indent="-274787">
              <a:lnSpc>
                <a:spcPts val="3309"/>
              </a:lnSpc>
              <a:buFont typeface="Arial"/>
              <a:buChar char="•"/>
            </a:pPr>
            <a:r>
              <a:rPr lang="en-US" sz="2545">
                <a:solidFill>
                  <a:srgbClr val="504C44"/>
                </a:solidFill>
                <a:latin typeface="DM Sans"/>
              </a:rPr>
              <a:t>Informs Tailored Interventions</a:t>
            </a:r>
          </a:p>
          <a:p>
            <a:pPr marL="549573" lvl="1" indent="-274787">
              <a:lnSpc>
                <a:spcPts val="3309"/>
              </a:lnSpc>
              <a:buFont typeface="Arial"/>
              <a:buChar char="•"/>
            </a:pPr>
            <a:r>
              <a:rPr lang="en-US" sz="2545">
                <a:solidFill>
                  <a:srgbClr val="504C44"/>
                </a:solidFill>
                <a:latin typeface="DM Sans"/>
              </a:rPr>
              <a:t>Engages Stakeholders</a:t>
            </a:r>
          </a:p>
          <a:p>
            <a:pPr marL="549573" lvl="1" indent="-274787">
              <a:lnSpc>
                <a:spcPts val="3309"/>
              </a:lnSpc>
              <a:buFont typeface="Arial"/>
              <a:buChar char="•"/>
            </a:pPr>
            <a:r>
              <a:rPr lang="en-US" sz="2545">
                <a:solidFill>
                  <a:srgbClr val="504C44"/>
                </a:solidFill>
                <a:latin typeface="DM Sans"/>
              </a:rPr>
              <a:t>Measures Organizational and Employee Engagement</a:t>
            </a:r>
          </a:p>
          <a:p>
            <a:pPr marL="549573" lvl="1" indent="-274787">
              <a:lnSpc>
                <a:spcPts val="3309"/>
              </a:lnSpc>
              <a:buFont typeface="Arial"/>
              <a:buChar char="•"/>
            </a:pPr>
            <a:r>
              <a:rPr lang="en-US" sz="2545">
                <a:solidFill>
                  <a:srgbClr val="504C44"/>
                </a:solidFill>
                <a:latin typeface="DM Sans"/>
              </a:rPr>
              <a:t>Identifies Strengths</a:t>
            </a:r>
          </a:p>
          <a:p>
            <a:pPr marL="549573" lvl="1" indent="-274787">
              <a:lnSpc>
                <a:spcPts val="3309"/>
              </a:lnSpc>
              <a:buFont typeface="Arial"/>
              <a:buChar char="•"/>
            </a:pPr>
            <a:r>
              <a:rPr lang="en-US" sz="2545">
                <a:solidFill>
                  <a:srgbClr val="504C44"/>
                </a:solidFill>
                <a:latin typeface="DM Sans"/>
              </a:rPr>
              <a:t>Promotes a Culture of Continuous Improvement</a:t>
            </a:r>
          </a:p>
          <a:p>
            <a:pPr marL="549573" lvl="1" indent="-274787">
              <a:lnSpc>
                <a:spcPts val="3309"/>
              </a:lnSpc>
              <a:buFont typeface="Arial"/>
              <a:buChar char="•"/>
            </a:pPr>
            <a:r>
              <a:rPr lang="en-US" sz="2545">
                <a:solidFill>
                  <a:srgbClr val="504C44"/>
                </a:solidFill>
                <a:latin typeface="DM Sans"/>
              </a:rPr>
              <a:t>Mitigates Risks</a:t>
            </a:r>
          </a:p>
          <a:p>
            <a:pPr marL="549573" lvl="1" indent="-274787">
              <a:lnSpc>
                <a:spcPts val="3309"/>
              </a:lnSpc>
              <a:buFont typeface="Arial"/>
              <a:buChar char="•"/>
            </a:pPr>
            <a:r>
              <a:rPr lang="en-US" sz="2545">
                <a:solidFill>
                  <a:srgbClr val="504C44"/>
                </a:solidFill>
                <a:latin typeface="DM Sans"/>
              </a:rPr>
              <a:t>Improves Communication</a:t>
            </a:r>
          </a:p>
          <a:p>
            <a:pPr marL="549573" lvl="1" indent="-274787">
              <a:lnSpc>
                <a:spcPts val="3309"/>
              </a:lnSpc>
              <a:buFont typeface="Arial"/>
              <a:buChar char="•"/>
            </a:pPr>
            <a:r>
              <a:rPr lang="en-US" sz="2545">
                <a:solidFill>
                  <a:srgbClr val="504C44"/>
                </a:solidFill>
                <a:latin typeface="DM Sans"/>
              </a:rPr>
              <a:t>Facilitates Employee Support Mechanisms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327106" y="699770"/>
            <a:ext cx="11188243" cy="34531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 fifth tool for assessing organizational readiness for change is the Change Impact Assessment Tool (CIAT), developed by the Association for Project Management (APM). This tool is a matrix that evaluates the impact of a change on different aspects of the organization, such as processes, systems, roles, culture, and stakeholders. The tool helps you to rate the impact as high, medium, or low, and to identify the risks and benefits of the change. </a:t>
            </a:r>
          </a:p>
        </p:txBody>
      </p:sp>
      <p:sp>
        <p:nvSpPr>
          <p:cNvPr id="3" name="TextBox 3"/>
          <p:cNvSpPr txBox="1"/>
          <p:nvPr/>
        </p:nvSpPr>
        <p:spPr>
          <a:xfrm>
            <a:off x="347942" y="4305012"/>
            <a:ext cx="5832012" cy="2357120"/>
          </a:xfrm>
          <a:prstGeom prst="rect">
            <a:avLst/>
          </a:prstGeom>
        </p:spPr>
        <p:txBody>
          <a:bodyPr lIns="0" tIns="0" rIns="0" bIns="0" rtlCol="0" anchor="t">
            <a:spAutoFit/>
          </a:bodyPr>
          <a:lstStyle/>
          <a:p>
            <a:pPr>
              <a:lnSpc>
                <a:spcPts val="6160"/>
              </a:lnSpc>
            </a:pPr>
            <a:r>
              <a:rPr lang="en-US" sz="5600" spc="-280">
                <a:solidFill>
                  <a:srgbClr val="737373"/>
                </a:solidFill>
                <a:latin typeface="DM Sans Bold"/>
              </a:rPr>
              <a:t>The Change Impact Assessment Tool</a:t>
            </a:r>
          </a:p>
        </p:txBody>
      </p:sp>
      <p:sp>
        <p:nvSpPr>
          <p:cNvPr id="4" name="Freeform 4"/>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TextBox 5"/>
          <p:cNvSpPr txBox="1"/>
          <p:nvPr/>
        </p:nvSpPr>
        <p:spPr>
          <a:xfrm>
            <a:off x="6327106" y="4912540"/>
            <a:ext cx="11188243" cy="4524375"/>
          </a:xfrm>
          <a:prstGeom prst="rect">
            <a:avLst/>
          </a:prstGeom>
        </p:spPr>
        <p:txBody>
          <a:bodyPr lIns="0" tIns="0" rIns="0" bIns="0" rtlCol="0" anchor="t">
            <a:spAutoFit/>
          </a:bodyPr>
          <a:lstStyle/>
          <a:p>
            <a:pPr>
              <a:lnSpc>
                <a:spcPts val="2800"/>
              </a:lnSpc>
            </a:pPr>
            <a:r>
              <a:rPr lang="en-US" sz="2545">
                <a:solidFill>
                  <a:srgbClr val="E1A93D"/>
                </a:solidFill>
                <a:latin typeface="DM Sans Bold"/>
              </a:rPr>
              <a:t>Advantages:</a:t>
            </a:r>
          </a:p>
          <a:p>
            <a:pPr marL="549573" lvl="1" indent="-274787">
              <a:lnSpc>
                <a:spcPts val="3309"/>
              </a:lnSpc>
              <a:buFont typeface="Arial"/>
              <a:buChar char="•"/>
            </a:pPr>
            <a:r>
              <a:rPr lang="en-US" sz="2545">
                <a:solidFill>
                  <a:srgbClr val="504C44"/>
                </a:solidFill>
                <a:latin typeface="DM Sans"/>
              </a:rPr>
              <a:t>Comprehensive Impact Overview</a:t>
            </a:r>
          </a:p>
          <a:p>
            <a:pPr marL="549573" lvl="1" indent="-274787">
              <a:lnSpc>
                <a:spcPts val="3309"/>
              </a:lnSpc>
              <a:buFont typeface="Arial"/>
              <a:buChar char="•"/>
            </a:pPr>
            <a:r>
              <a:rPr lang="en-US" sz="2545">
                <a:solidFill>
                  <a:srgbClr val="504C44"/>
                </a:solidFill>
                <a:latin typeface="DM Sans"/>
              </a:rPr>
              <a:t>Enhanced Stakeholder Engagement</a:t>
            </a:r>
          </a:p>
          <a:p>
            <a:pPr marL="549573" lvl="1" indent="-274787">
              <a:lnSpc>
                <a:spcPts val="3309"/>
              </a:lnSpc>
              <a:buFont typeface="Arial"/>
              <a:buChar char="•"/>
            </a:pPr>
            <a:r>
              <a:rPr lang="en-US" sz="2545">
                <a:solidFill>
                  <a:srgbClr val="504C44"/>
                </a:solidFill>
                <a:latin typeface="DM Sans"/>
              </a:rPr>
              <a:t>Improved Risk Management</a:t>
            </a:r>
          </a:p>
          <a:p>
            <a:pPr marL="549573" lvl="1" indent="-274787">
              <a:lnSpc>
                <a:spcPts val="3309"/>
              </a:lnSpc>
              <a:buFont typeface="Arial"/>
              <a:buChar char="•"/>
            </a:pPr>
            <a:r>
              <a:rPr lang="en-US" sz="2545">
                <a:solidFill>
                  <a:srgbClr val="504C44"/>
                </a:solidFill>
                <a:latin typeface="DM Sans"/>
              </a:rPr>
              <a:t>Informed Decision Making</a:t>
            </a:r>
          </a:p>
          <a:p>
            <a:pPr marL="549573" lvl="1" indent="-274787">
              <a:lnSpc>
                <a:spcPts val="3309"/>
              </a:lnSpc>
              <a:buFont typeface="Arial"/>
              <a:buChar char="•"/>
            </a:pPr>
            <a:r>
              <a:rPr lang="en-US" sz="2545">
                <a:solidFill>
                  <a:srgbClr val="504C44"/>
                </a:solidFill>
                <a:latin typeface="DM Sans"/>
              </a:rPr>
              <a:t>Supports Tailored Training and Support Plans</a:t>
            </a:r>
          </a:p>
          <a:p>
            <a:pPr marL="549573" lvl="1" indent="-274787">
              <a:lnSpc>
                <a:spcPts val="3309"/>
              </a:lnSpc>
              <a:buFont typeface="Arial"/>
              <a:buChar char="•"/>
            </a:pPr>
            <a:r>
              <a:rPr lang="en-US" sz="2545">
                <a:solidFill>
                  <a:srgbClr val="504C44"/>
                </a:solidFill>
                <a:latin typeface="DM Sans"/>
              </a:rPr>
              <a:t>Facilitates Smoother Implementation</a:t>
            </a:r>
          </a:p>
          <a:p>
            <a:pPr marL="549573" lvl="1" indent="-274787">
              <a:lnSpc>
                <a:spcPts val="3309"/>
              </a:lnSpc>
              <a:buFont typeface="Arial"/>
              <a:buChar char="•"/>
            </a:pPr>
            <a:r>
              <a:rPr lang="en-US" sz="2545">
                <a:solidFill>
                  <a:srgbClr val="504C44"/>
                </a:solidFill>
                <a:latin typeface="DM Sans"/>
              </a:rPr>
              <a:t>Promotes Organizational Alignment</a:t>
            </a:r>
          </a:p>
          <a:p>
            <a:pPr marL="549573" lvl="1" indent="-274787">
              <a:lnSpc>
                <a:spcPts val="3309"/>
              </a:lnSpc>
              <a:buFont typeface="Arial"/>
              <a:buChar char="•"/>
            </a:pPr>
            <a:r>
              <a:rPr lang="en-US" sz="2545">
                <a:solidFill>
                  <a:srgbClr val="504C44"/>
                </a:solidFill>
                <a:latin typeface="DM Sans"/>
              </a:rPr>
              <a:t>Increases Change Adoption</a:t>
            </a:r>
          </a:p>
          <a:p>
            <a:pPr marL="549573" lvl="1" indent="-274787">
              <a:lnSpc>
                <a:spcPts val="3309"/>
              </a:lnSpc>
              <a:buFont typeface="Arial"/>
              <a:buChar char="•"/>
            </a:pPr>
            <a:r>
              <a:rPr lang="en-US" sz="2545">
                <a:solidFill>
                  <a:srgbClr val="504C44"/>
                </a:solidFill>
                <a:latin typeface="DM Sans"/>
              </a:rPr>
              <a:t>Strategic Communication Planning</a:t>
            </a:r>
          </a:p>
          <a:p>
            <a:pPr marL="549573" lvl="1" indent="-274787">
              <a:lnSpc>
                <a:spcPts val="3309"/>
              </a:lnSpc>
              <a:buFont typeface="Arial"/>
              <a:buChar char="•"/>
            </a:pPr>
            <a:r>
              <a:rPr lang="en-US" sz="2545">
                <a:solidFill>
                  <a:srgbClr val="504C44"/>
                </a:solidFill>
                <a:latin typeface="DM Sans"/>
              </a:rPr>
              <a:t>Optimizes Resource Allocation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1028700"/>
            <a:ext cx="16230600" cy="8229600"/>
            <a:chOff x="0" y="0"/>
            <a:chExt cx="4274726" cy="2167467"/>
          </a:xfrm>
        </p:grpSpPr>
        <p:sp>
          <p:nvSpPr>
            <p:cNvPr id="3" name="Freeform 3"/>
            <p:cNvSpPr/>
            <p:nvPr/>
          </p:nvSpPr>
          <p:spPr>
            <a:xfrm>
              <a:off x="0" y="0"/>
              <a:ext cx="4274726" cy="2167467"/>
            </a:xfrm>
            <a:custGeom>
              <a:avLst/>
              <a:gdLst/>
              <a:ahLst/>
              <a:cxnLst/>
              <a:rect l="l" t="t" r="r" b="b"/>
              <a:pathLst>
                <a:path w="4274726" h="2167467">
                  <a:moveTo>
                    <a:pt x="22896" y="0"/>
                  </a:moveTo>
                  <a:lnTo>
                    <a:pt x="4251830" y="0"/>
                  </a:lnTo>
                  <a:cubicBezTo>
                    <a:pt x="4264475" y="0"/>
                    <a:pt x="4274726" y="10251"/>
                    <a:pt x="4274726" y="22896"/>
                  </a:cubicBezTo>
                  <a:lnTo>
                    <a:pt x="4274726" y="2144571"/>
                  </a:lnTo>
                  <a:cubicBezTo>
                    <a:pt x="4274726" y="2150643"/>
                    <a:pt x="4272314" y="2156467"/>
                    <a:pt x="4268020" y="2160761"/>
                  </a:cubicBezTo>
                  <a:cubicBezTo>
                    <a:pt x="4263726" y="2165054"/>
                    <a:pt x="4257903" y="2167467"/>
                    <a:pt x="4251830" y="2167467"/>
                  </a:cubicBezTo>
                  <a:lnTo>
                    <a:pt x="22896" y="2167467"/>
                  </a:lnTo>
                  <a:cubicBezTo>
                    <a:pt x="16823" y="2167467"/>
                    <a:pt x="11000" y="2165054"/>
                    <a:pt x="6706" y="2160761"/>
                  </a:cubicBezTo>
                  <a:cubicBezTo>
                    <a:pt x="2412" y="2156467"/>
                    <a:pt x="0" y="2150643"/>
                    <a:pt x="0" y="2144571"/>
                  </a:cubicBezTo>
                  <a:lnTo>
                    <a:pt x="0" y="22896"/>
                  </a:lnTo>
                  <a:cubicBezTo>
                    <a:pt x="0" y="16823"/>
                    <a:pt x="2412" y="11000"/>
                    <a:pt x="6706" y="6706"/>
                  </a:cubicBezTo>
                  <a:cubicBezTo>
                    <a:pt x="11000" y="2412"/>
                    <a:pt x="16823" y="0"/>
                    <a:pt x="22896" y="0"/>
                  </a:cubicBezTo>
                  <a:close/>
                </a:path>
              </a:pathLst>
            </a:custGeom>
            <a:solidFill>
              <a:srgbClr val="8CA9AD"/>
            </a:solidFill>
          </p:spPr>
        </p:sp>
        <p:sp>
          <p:nvSpPr>
            <p:cNvPr id="4" name="TextBox 4"/>
            <p:cNvSpPr txBox="1"/>
            <p:nvPr/>
          </p:nvSpPr>
          <p:spPr>
            <a:xfrm>
              <a:off x="0" y="-57150"/>
              <a:ext cx="4274726" cy="2224617"/>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a:off x="1981200" y="-94024"/>
            <a:ext cx="4102978" cy="2245448"/>
          </a:xfrm>
          <a:custGeom>
            <a:avLst/>
            <a:gdLst/>
            <a:ahLst/>
            <a:cxnLst/>
            <a:rect l="l" t="t" r="r" b="b"/>
            <a:pathLst>
              <a:path w="4102978" h="224544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6" name="Freeform 6"/>
          <p:cNvSpPr/>
          <p:nvPr/>
        </p:nvSpPr>
        <p:spPr>
          <a:xfrm>
            <a:off x="1981200" y="6267450"/>
            <a:ext cx="2880360" cy="4114800"/>
          </a:xfrm>
          <a:custGeom>
            <a:avLst/>
            <a:gdLst/>
            <a:ahLst/>
            <a:cxnLst/>
            <a:rect l="l" t="t" r="r" b="b"/>
            <a:pathLst>
              <a:path w="2880360" h="4114800">
                <a:moveTo>
                  <a:pt x="0" y="0"/>
                </a:moveTo>
                <a:lnTo>
                  <a:pt x="2880360" y="0"/>
                </a:lnTo>
                <a:lnTo>
                  <a:pt x="288036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7" name="TextBox 7"/>
          <p:cNvSpPr txBox="1"/>
          <p:nvPr/>
        </p:nvSpPr>
        <p:spPr>
          <a:xfrm>
            <a:off x="4245946" y="3130544"/>
            <a:ext cx="10620170" cy="1660526"/>
          </a:xfrm>
          <a:prstGeom prst="rect">
            <a:avLst/>
          </a:prstGeom>
        </p:spPr>
        <p:txBody>
          <a:bodyPr lIns="0" tIns="0" rIns="0" bIns="0" rtlCol="0" anchor="t">
            <a:spAutoFit/>
          </a:bodyPr>
          <a:lstStyle/>
          <a:p>
            <a:pPr algn="r">
              <a:lnSpc>
                <a:spcPts val="12500"/>
              </a:lnSpc>
            </a:pPr>
            <a:r>
              <a:rPr lang="en-US" sz="12500">
                <a:solidFill>
                  <a:srgbClr val="FFFFFF"/>
                </a:solidFill>
                <a:latin typeface="DM Sans Bold"/>
              </a:rPr>
              <a:t>THANK YOU</a:t>
            </a:r>
          </a:p>
        </p:txBody>
      </p:sp>
      <p:sp>
        <p:nvSpPr>
          <p:cNvPr id="8" name="TextBox 8"/>
          <p:cNvSpPr txBox="1"/>
          <p:nvPr/>
        </p:nvSpPr>
        <p:spPr>
          <a:xfrm>
            <a:off x="9144000" y="4819644"/>
            <a:ext cx="5722116" cy="501656"/>
          </a:xfrm>
          <a:prstGeom prst="rect">
            <a:avLst/>
          </a:prstGeom>
        </p:spPr>
        <p:txBody>
          <a:bodyPr lIns="0" tIns="0" rIns="0" bIns="0" rtlCol="0" anchor="t">
            <a:spAutoFit/>
          </a:bodyPr>
          <a:lstStyle/>
          <a:p>
            <a:pPr algn="r">
              <a:lnSpc>
                <a:spcPts val="3850"/>
              </a:lnSpc>
            </a:pPr>
            <a:r>
              <a:rPr lang="en-US" sz="3500">
                <a:solidFill>
                  <a:srgbClr val="FFFFFF"/>
                </a:solidFill>
                <a:latin typeface="DM Sans Bold"/>
              </a:rPr>
              <a:t>Have any question?</a:t>
            </a:r>
          </a:p>
        </p:txBody>
      </p:sp>
      <p:sp>
        <p:nvSpPr>
          <p:cNvPr id="9" name="Freeform 9"/>
          <p:cNvSpPr/>
          <p:nvPr/>
        </p:nvSpPr>
        <p:spPr>
          <a:xfrm rot="-10800000">
            <a:off x="5623560" y="7673106"/>
            <a:ext cx="3422956" cy="2613894"/>
          </a:xfrm>
          <a:custGeom>
            <a:avLst/>
            <a:gdLst/>
            <a:ahLst/>
            <a:cxnLst/>
            <a:rect l="l" t="t" r="r" b="b"/>
            <a:pathLst>
              <a:path w="3422956" h="2613894">
                <a:moveTo>
                  <a:pt x="0" y="0"/>
                </a:moveTo>
                <a:lnTo>
                  <a:pt x="3422956" y="0"/>
                </a:lnTo>
                <a:lnTo>
                  <a:pt x="3422956" y="2613894"/>
                </a:lnTo>
                <a:lnTo>
                  <a:pt x="0" y="261389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438761"/>
            <a:chOff x="0" y="0"/>
            <a:chExt cx="9651631" cy="1918348"/>
          </a:xfrm>
        </p:grpSpPr>
        <p:sp>
          <p:nvSpPr>
            <p:cNvPr id="3" name="TextBox 3"/>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Lack of Leadership Alignment</a:t>
              </a:r>
            </a:p>
          </p:txBody>
        </p:sp>
        <p:sp>
          <p:nvSpPr>
            <p:cNvPr id="4" name="TextBox 4"/>
            <p:cNvSpPr txBox="1"/>
            <p:nvPr/>
          </p:nvSpPr>
          <p:spPr>
            <a:xfrm>
              <a:off x="0" y="635225"/>
              <a:ext cx="9651631" cy="1283123"/>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Address the challenges associated with a lack of alignment among leadership.</a:t>
              </a:r>
            </a:p>
          </p:txBody>
        </p:sp>
      </p:grpSp>
      <p:sp>
        <p:nvSpPr>
          <p:cNvPr id="5" name="TextBox 5"/>
          <p:cNvSpPr txBox="1"/>
          <p:nvPr/>
        </p:nvSpPr>
        <p:spPr>
          <a:xfrm>
            <a:off x="347942" y="4266912"/>
            <a:ext cx="5968264" cy="3088643"/>
          </a:xfrm>
          <a:prstGeom prst="rect">
            <a:avLst/>
          </a:prstGeom>
        </p:spPr>
        <p:txBody>
          <a:bodyPr lIns="0" tIns="0" rIns="0" bIns="0" rtlCol="0" anchor="t">
            <a:spAutoFit/>
          </a:bodyPr>
          <a:lstStyle/>
          <a:p>
            <a:pPr algn="just">
              <a:lnSpc>
                <a:spcPts val="3520"/>
              </a:lnSpc>
            </a:pPr>
            <a:r>
              <a:rPr lang="en-US" sz="3200" spc="-160">
                <a:solidFill>
                  <a:srgbClr val="E1A93D"/>
                </a:solidFill>
                <a:latin typeface="DM Sans"/>
              </a:rPr>
              <a:t>"A leader isn’t someone who forces others to make him stronger; a leader is someone willing to give his strength to others that they may have the strength to stand on their own"</a:t>
            </a:r>
          </a:p>
          <a:p>
            <a:pPr algn="just">
              <a:lnSpc>
                <a:spcPts val="3520"/>
              </a:lnSpc>
            </a:pPr>
            <a:r>
              <a:rPr lang="en-US" sz="3200" spc="-160">
                <a:solidFill>
                  <a:srgbClr val="E1A93D"/>
                </a:solidFill>
                <a:latin typeface="DM Sans"/>
              </a:rPr>
              <a:t>(Beth Revis)</a:t>
            </a:r>
          </a:p>
        </p:txBody>
      </p:sp>
      <p:sp>
        <p:nvSpPr>
          <p:cNvPr id="6" name="Freeform 6"/>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7" name="Group 7"/>
          <p:cNvGrpSpPr/>
          <p:nvPr/>
        </p:nvGrpSpPr>
        <p:grpSpPr>
          <a:xfrm>
            <a:off x="7143807" y="3366337"/>
            <a:ext cx="7238723" cy="2428766"/>
            <a:chOff x="0" y="0"/>
            <a:chExt cx="9651631" cy="3238355"/>
          </a:xfrm>
        </p:grpSpPr>
        <p:sp>
          <p:nvSpPr>
            <p:cNvPr id="8" name="TextBox 8"/>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9" name="TextBox 9"/>
            <p:cNvSpPr txBox="1"/>
            <p:nvPr/>
          </p:nvSpPr>
          <p:spPr>
            <a:xfrm>
              <a:off x="0" y="635225"/>
              <a:ext cx="9651631" cy="260313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Leadership alignment on organizational goals.</a:t>
              </a:r>
            </a:p>
            <a:p>
              <a:pPr algn="just">
                <a:lnSpc>
                  <a:spcPts val="3919"/>
                </a:lnSpc>
              </a:pPr>
              <a:r>
                <a:rPr lang="en-US" sz="2799">
                  <a:solidFill>
                    <a:srgbClr val="504C44"/>
                  </a:solidFill>
                  <a:latin typeface="DM Sans"/>
                </a:rPr>
                <a:t>Regular leadership meetings and updates</a:t>
              </a:r>
            </a:p>
            <a:p>
              <a:pPr algn="just">
                <a:lnSpc>
                  <a:spcPts val="3919"/>
                </a:lnSpc>
              </a:pPr>
              <a:r>
                <a:rPr lang="en-US" sz="2799">
                  <a:solidFill>
                    <a:srgbClr val="504C44"/>
                  </a:solidFill>
                  <a:latin typeface="DM Sans"/>
                </a:rPr>
                <a:t>Leadership development programs.</a:t>
              </a:r>
            </a:p>
          </p:txBody>
        </p:sp>
      </p:grpSp>
      <p:grpSp>
        <p:nvGrpSpPr>
          <p:cNvPr id="10" name="Group 10"/>
          <p:cNvGrpSpPr/>
          <p:nvPr/>
        </p:nvGrpSpPr>
        <p:grpSpPr>
          <a:xfrm>
            <a:off x="7143807" y="6290403"/>
            <a:ext cx="7238723" cy="1933615"/>
            <a:chOff x="0" y="0"/>
            <a:chExt cx="9651631" cy="2578153"/>
          </a:xfrm>
        </p:grpSpPr>
        <p:sp>
          <p:nvSpPr>
            <p:cNvPr id="11" name="TextBox 11"/>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2" name="TextBox 12"/>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Aligned leadership ensures a unified vision, driving organizational capacity and success.</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438464"/>
            <a:chOff x="0" y="0"/>
            <a:chExt cx="9651631" cy="1917952"/>
          </a:xfrm>
        </p:grpSpPr>
        <p:sp>
          <p:nvSpPr>
            <p:cNvPr id="3" name="TextBox 3"/>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Lack of Leadership Alignment</a:t>
              </a:r>
            </a:p>
          </p:txBody>
        </p:sp>
        <p:sp>
          <p:nvSpPr>
            <p:cNvPr id="4" name="TextBox 4"/>
            <p:cNvSpPr txBox="1"/>
            <p:nvPr/>
          </p:nvSpPr>
          <p:spPr>
            <a:xfrm>
              <a:off x="0" y="635225"/>
              <a:ext cx="9651631" cy="1282727"/>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Address the challenges associated with a lack of alignment among leadership.</a:t>
              </a:r>
            </a:p>
          </p:txBody>
        </p:sp>
      </p:grpSp>
      <p:sp>
        <p:nvSpPr>
          <p:cNvPr id="5" name="Freeform 5"/>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6" name="Group 6"/>
          <p:cNvGrpSpPr/>
          <p:nvPr/>
        </p:nvGrpSpPr>
        <p:grpSpPr>
          <a:xfrm>
            <a:off x="7143807" y="3366337"/>
            <a:ext cx="7238723" cy="2429104"/>
            <a:chOff x="0" y="0"/>
            <a:chExt cx="9651631" cy="3238805"/>
          </a:xfrm>
        </p:grpSpPr>
        <p:sp>
          <p:nvSpPr>
            <p:cNvPr id="7" name="TextBox 7"/>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8" name="TextBox 8"/>
            <p:cNvSpPr txBox="1"/>
            <p:nvPr/>
          </p:nvSpPr>
          <p:spPr>
            <a:xfrm>
              <a:off x="0" y="635225"/>
              <a:ext cx="9651631" cy="260358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Leadership alignment on organizational goals.</a:t>
              </a:r>
            </a:p>
            <a:p>
              <a:pPr algn="just">
                <a:lnSpc>
                  <a:spcPts val="3919"/>
                </a:lnSpc>
              </a:pPr>
              <a:r>
                <a:rPr lang="en-US" sz="2799">
                  <a:solidFill>
                    <a:srgbClr val="504C44"/>
                  </a:solidFill>
                  <a:latin typeface="DM Sans"/>
                </a:rPr>
                <a:t>Regular leadership meetings and updates</a:t>
              </a:r>
            </a:p>
            <a:p>
              <a:pPr algn="just">
                <a:lnSpc>
                  <a:spcPts val="3919"/>
                </a:lnSpc>
              </a:pPr>
              <a:r>
                <a:rPr lang="en-US" sz="2799">
                  <a:solidFill>
                    <a:srgbClr val="504C44"/>
                  </a:solidFill>
                  <a:latin typeface="DM Sans"/>
                </a:rPr>
                <a:t>Leadership development programs.</a:t>
              </a:r>
            </a:p>
          </p:txBody>
        </p:sp>
      </p:grpSp>
      <p:grpSp>
        <p:nvGrpSpPr>
          <p:cNvPr id="9" name="Group 9"/>
          <p:cNvGrpSpPr/>
          <p:nvPr/>
        </p:nvGrpSpPr>
        <p:grpSpPr>
          <a:xfrm>
            <a:off x="7143807" y="6290403"/>
            <a:ext cx="7238723" cy="1933615"/>
            <a:chOff x="0" y="0"/>
            <a:chExt cx="9651631" cy="2578153"/>
          </a:xfrm>
        </p:grpSpPr>
        <p:sp>
          <p:nvSpPr>
            <p:cNvPr id="10" name="TextBox 10"/>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1" name="TextBox 11"/>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Aligned leadership ensures a unified vision, driving organizational capacity and success.</a:t>
              </a:r>
            </a:p>
          </p:txBody>
        </p:sp>
      </p:grpSp>
      <p:sp>
        <p:nvSpPr>
          <p:cNvPr id="12" name="TextBox 12"/>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Internal factors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438464"/>
            <a:chOff x="0" y="0"/>
            <a:chExt cx="9651631" cy="1917952"/>
          </a:xfrm>
        </p:grpSpPr>
        <p:sp>
          <p:nvSpPr>
            <p:cNvPr id="3" name="TextBox 3"/>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Inefficient Communication</a:t>
              </a:r>
            </a:p>
          </p:txBody>
        </p:sp>
        <p:sp>
          <p:nvSpPr>
            <p:cNvPr id="4" name="TextBox 4"/>
            <p:cNvSpPr txBox="1"/>
            <p:nvPr/>
          </p:nvSpPr>
          <p:spPr>
            <a:xfrm>
              <a:off x="0" y="635225"/>
              <a:ext cx="9651631" cy="1282727"/>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Identify the challenges posed by poor communication within the organization.</a:t>
              </a:r>
            </a:p>
          </p:txBody>
        </p:sp>
      </p:grpSp>
      <p:sp>
        <p:nvSpPr>
          <p:cNvPr id="5" name="Freeform 5"/>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6" name="Group 6"/>
          <p:cNvGrpSpPr/>
          <p:nvPr/>
        </p:nvGrpSpPr>
        <p:grpSpPr>
          <a:xfrm>
            <a:off x="7143807" y="3366337"/>
            <a:ext cx="7238723" cy="2429104"/>
            <a:chOff x="0" y="0"/>
            <a:chExt cx="9651631" cy="3238805"/>
          </a:xfrm>
        </p:grpSpPr>
        <p:sp>
          <p:nvSpPr>
            <p:cNvPr id="7" name="TextBox 7"/>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8" name="TextBox 8"/>
            <p:cNvSpPr txBox="1"/>
            <p:nvPr/>
          </p:nvSpPr>
          <p:spPr>
            <a:xfrm>
              <a:off x="0" y="635225"/>
              <a:ext cx="9651631" cy="2603580"/>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Clear communication channels</a:t>
              </a:r>
            </a:p>
            <a:p>
              <a:pPr algn="just">
                <a:lnSpc>
                  <a:spcPts val="3919"/>
                </a:lnSpc>
              </a:pPr>
              <a:r>
                <a:rPr lang="en-US" sz="2799">
                  <a:solidFill>
                    <a:srgbClr val="504C44"/>
                  </a:solidFill>
                  <a:latin typeface="DM Sans"/>
                </a:rPr>
                <a:t>Regular team meetings and updates</a:t>
              </a:r>
            </a:p>
            <a:p>
              <a:pPr algn="just">
                <a:lnSpc>
                  <a:spcPts val="3919"/>
                </a:lnSpc>
              </a:pPr>
              <a:r>
                <a:rPr lang="en-US" sz="2799">
                  <a:solidFill>
                    <a:srgbClr val="504C44"/>
                  </a:solidFill>
                  <a:latin typeface="DM Sans"/>
                </a:rPr>
                <a:t>Utilizing technology for effective communication</a:t>
              </a:r>
            </a:p>
          </p:txBody>
        </p:sp>
      </p:grpSp>
      <p:grpSp>
        <p:nvGrpSpPr>
          <p:cNvPr id="9" name="Group 9"/>
          <p:cNvGrpSpPr/>
          <p:nvPr/>
        </p:nvGrpSpPr>
        <p:grpSpPr>
          <a:xfrm>
            <a:off x="7143807" y="6290403"/>
            <a:ext cx="7238723" cy="1933615"/>
            <a:chOff x="0" y="0"/>
            <a:chExt cx="9651631" cy="2578153"/>
          </a:xfrm>
        </p:grpSpPr>
        <p:sp>
          <p:nvSpPr>
            <p:cNvPr id="10" name="TextBox 10"/>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1" name="TextBox 11"/>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Efficient communication is vital for eliminating misunderstanding and improving overall organizational capacity.</a:t>
              </a:r>
            </a:p>
          </p:txBody>
        </p:sp>
      </p:grpSp>
      <p:sp>
        <p:nvSpPr>
          <p:cNvPr id="12" name="TextBox 12"/>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Internal factors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798044"/>
            <a:chOff x="0" y="0"/>
            <a:chExt cx="9651631" cy="2397392"/>
          </a:xfrm>
        </p:grpSpPr>
        <p:sp>
          <p:nvSpPr>
            <p:cNvPr id="3" name="TextBox 3"/>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Resistance to change</a:t>
              </a:r>
            </a:p>
          </p:txBody>
        </p:sp>
        <p:sp>
          <p:nvSpPr>
            <p:cNvPr id="4" name="TextBox 4"/>
            <p:cNvSpPr txBox="1"/>
            <p:nvPr/>
          </p:nvSpPr>
          <p:spPr>
            <a:xfrm>
              <a:off x="0" y="682850"/>
              <a:ext cx="9651631" cy="1714542"/>
            </a:xfrm>
            <a:prstGeom prst="rect">
              <a:avLst/>
            </a:prstGeom>
          </p:spPr>
          <p:txBody>
            <a:bodyPr lIns="0" tIns="0" rIns="0" bIns="0" rtlCol="0" anchor="t">
              <a:spAutoFit/>
            </a:bodyPr>
            <a:lstStyle/>
            <a:p>
              <a:pPr algn="just">
                <a:lnSpc>
                  <a:spcPts val="3415"/>
                </a:lnSpc>
              </a:pPr>
              <a:r>
                <a:rPr lang="en-US" sz="2799">
                  <a:solidFill>
                    <a:srgbClr val="504C44"/>
                  </a:solidFill>
                  <a:latin typeface="DM Sans"/>
                </a:rPr>
                <a:t>Address the common challenge of resistance to change within the organizational culture.</a:t>
              </a:r>
            </a:p>
          </p:txBody>
        </p:sp>
      </p:grpSp>
      <p:sp>
        <p:nvSpPr>
          <p:cNvPr id="5" name="Freeform 5"/>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6" name="Group 6"/>
          <p:cNvGrpSpPr/>
          <p:nvPr/>
        </p:nvGrpSpPr>
        <p:grpSpPr>
          <a:xfrm>
            <a:off x="7143807" y="3366337"/>
            <a:ext cx="7238723" cy="2923917"/>
            <a:chOff x="0" y="0"/>
            <a:chExt cx="9651631" cy="3898556"/>
          </a:xfrm>
        </p:grpSpPr>
        <p:sp>
          <p:nvSpPr>
            <p:cNvPr id="7" name="TextBox 7"/>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8" name="TextBox 8"/>
            <p:cNvSpPr txBox="1"/>
            <p:nvPr/>
          </p:nvSpPr>
          <p:spPr>
            <a:xfrm>
              <a:off x="0" y="635225"/>
              <a:ext cx="9651631" cy="3263331"/>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Communicating the benefits of change.</a:t>
              </a:r>
            </a:p>
            <a:p>
              <a:pPr algn="just">
                <a:lnSpc>
                  <a:spcPts val="3919"/>
                </a:lnSpc>
              </a:pPr>
              <a:r>
                <a:rPr lang="en-US" sz="2799">
                  <a:solidFill>
                    <a:srgbClr val="504C44"/>
                  </a:solidFill>
                  <a:latin typeface="DM Sans"/>
                </a:rPr>
                <a:t>Involving employees in the decision-making process.</a:t>
              </a:r>
            </a:p>
            <a:p>
              <a:pPr algn="just">
                <a:lnSpc>
                  <a:spcPts val="3919"/>
                </a:lnSpc>
              </a:pPr>
              <a:r>
                <a:rPr lang="en-US" sz="2799">
                  <a:solidFill>
                    <a:srgbClr val="504C44"/>
                  </a:solidFill>
                  <a:latin typeface="DM Sans"/>
                </a:rPr>
                <a:t>Providing support and training during transitions.</a:t>
              </a:r>
            </a:p>
          </p:txBody>
        </p:sp>
      </p:grpSp>
      <p:grpSp>
        <p:nvGrpSpPr>
          <p:cNvPr id="9" name="Group 9"/>
          <p:cNvGrpSpPr/>
          <p:nvPr/>
        </p:nvGrpSpPr>
        <p:grpSpPr>
          <a:xfrm>
            <a:off x="7143807" y="6290403"/>
            <a:ext cx="7238723" cy="2428766"/>
            <a:chOff x="0" y="0"/>
            <a:chExt cx="9651631" cy="3238355"/>
          </a:xfrm>
        </p:grpSpPr>
        <p:sp>
          <p:nvSpPr>
            <p:cNvPr id="10" name="TextBox 10"/>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1" name="TextBox 11"/>
            <p:cNvSpPr txBox="1"/>
            <p:nvPr/>
          </p:nvSpPr>
          <p:spPr>
            <a:xfrm>
              <a:off x="0" y="635225"/>
              <a:ext cx="9651631" cy="2603130"/>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Successful change management reduces resistance and enhances the organization's adaptability and capacity for innovation.</a:t>
              </a:r>
            </a:p>
          </p:txBody>
        </p:sp>
      </p:grpSp>
      <p:sp>
        <p:nvSpPr>
          <p:cNvPr id="12" name="TextBox 12"/>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Internal factors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7143807" y="1431169"/>
            <a:ext cx="7238723" cy="1369504"/>
            <a:chOff x="0" y="0"/>
            <a:chExt cx="9651631" cy="1826005"/>
          </a:xfrm>
        </p:grpSpPr>
        <p:sp>
          <p:nvSpPr>
            <p:cNvPr id="3" name="TextBox 3"/>
            <p:cNvSpPr txBox="1"/>
            <p:nvPr/>
          </p:nvSpPr>
          <p:spPr>
            <a:xfrm>
              <a:off x="0" y="-57150"/>
              <a:ext cx="9651631" cy="622638"/>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rPr>
                <a:t>Lack of Employee Engagement</a:t>
              </a:r>
            </a:p>
          </p:txBody>
        </p:sp>
        <p:sp>
          <p:nvSpPr>
            <p:cNvPr id="4" name="TextBox 4"/>
            <p:cNvSpPr txBox="1"/>
            <p:nvPr/>
          </p:nvSpPr>
          <p:spPr>
            <a:xfrm>
              <a:off x="0" y="682963"/>
              <a:ext cx="9651631" cy="1143042"/>
            </a:xfrm>
            <a:prstGeom prst="rect">
              <a:avLst/>
            </a:prstGeom>
          </p:spPr>
          <p:txBody>
            <a:bodyPr lIns="0" tIns="0" rIns="0" bIns="0" rtlCol="0" anchor="t">
              <a:spAutoFit/>
            </a:bodyPr>
            <a:lstStyle/>
            <a:p>
              <a:pPr algn="just">
                <a:lnSpc>
                  <a:spcPts val="3415"/>
                </a:lnSpc>
              </a:pPr>
              <a:r>
                <a:rPr lang="en-US" sz="2799">
                  <a:solidFill>
                    <a:srgbClr val="504C44"/>
                  </a:solidFill>
                  <a:latin typeface="DM Sans"/>
                </a:rPr>
                <a:t>Recogne the impact of low employee engagement on productivity and capacity.</a:t>
              </a:r>
            </a:p>
          </p:txBody>
        </p:sp>
      </p:grpSp>
      <p:sp>
        <p:nvSpPr>
          <p:cNvPr id="5" name="Freeform 5"/>
          <p:cNvSpPr/>
          <p:nvPr/>
        </p:nvSpPr>
        <p:spPr>
          <a:xfrm>
            <a:off x="0" y="-135423"/>
            <a:ext cx="4102978" cy="3133183"/>
          </a:xfrm>
          <a:custGeom>
            <a:avLst/>
            <a:gdLst/>
            <a:ahLst/>
            <a:cxnLst/>
            <a:rect l="l" t="t" r="r" b="b"/>
            <a:pathLst>
              <a:path w="4102978" h="3133183">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grpSp>
        <p:nvGrpSpPr>
          <p:cNvPr id="6" name="Group 6"/>
          <p:cNvGrpSpPr/>
          <p:nvPr/>
        </p:nvGrpSpPr>
        <p:grpSpPr>
          <a:xfrm>
            <a:off x="7143807" y="3366337"/>
            <a:ext cx="7238723" cy="2923917"/>
            <a:chOff x="0" y="0"/>
            <a:chExt cx="9651631" cy="3898556"/>
          </a:xfrm>
        </p:grpSpPr>
        <p:sp>
          <p:nvSpPr>
            <p:cNvPr id="7" name="TextBox 7"/>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Bullet Po﻿ints:</a:t>
              </a:r>
            </a:p>
          </p:txBody>
        </p:sp>
        <p:sp>
          <p:nvSpPr>
            <p:cNvPr id="8" name="TextBox 8"/>
            <p:cNvSpPr txBox="1"/>
            <p:nvPr/>
          </p:nvSpPr>
          <p:spPr>
            <a:xfrm>
              <a:off x="0" y="635225"/>
              <a:ext cx="9651631" cy="3263331"/>
            </a:xfrm>
            <a:prstGeom prst="rect">
              <a:avLst/>
            </a:prstGeom>
          </p:spPr>
          <p:txBody>
            <a:bodyPr lIns="0" tIns="0" rIns="0" bIns="0" rtlCol="0" anchor="t">
              <a:spAutoFit/>
            </a:bodyPr>
            <a:lstStyle/>
            <a:p>
              <a:pPr algn="just">
                <a:lnSpc>
                  <a:spcPts val="3919"/>
                </a:lnSpc>
              </a:pPr>
              <a:r>
                <a:rPr lang="en-US" sz="2799">
                  <a:solidFill>
                    <a:srgbClr val="504C44"/>
                  </a:solidFill>
                  <a:latin typeface="DM Sans"/>
                </a:rPr>
                <a:t>Employee feedback and involvement.</a:t>
              </a:r>
            </a:p>
            <a:p>
              <a:pPr algn="just">
                <a:lnSpc>
                  <a:spcPts val="3919"/>
                </a:lnSpc>
              </a:pPr>
              <a:r>
                <a:rPr lang="en-US" sz="2799">
                  <a:solidFill>
                    <a:srgbClr val="504C44"/>
                  </a:solidFill>
                  <a:latin typeface="DM Sans"/>
                </a:rPr>
                <a:t>Recognition and rewards programs.</a:t>
              </a:r>
            </a:p>
            <a:p>
              <a:pPr algn="just">
                <a:lnSpc>
                  <a:spcPts val="3919"/>
                </a:lnSpc>
              </a:pPr>
              <a:r>
                <a:rPr lang="en-US" sz="2799">
                  <a:solidFill>
                    <a:srgbClr val="504C44"/>
                  </a:solidFill>
                  <a:latin typeface="DM Sans"/>
                </a:rPr>
                <a:t>Training and skill development opportunities.</a:t>
              </a:r>
            </a:p>
            <a:p>
              <a:pPr algn="just">
                <a:lnSpc>
                  <a:spcPts val="3919"/>
                </a:lnSpc>
              </a:pPr>
              <a:endParaRPr lang="en-US" sz="2799">
                <a:solidFill>
                  <a:srgbClr val="504C44"/>
                </a:solidFill>
                <a:latin typeface="DM Sans"/>
              </a:endParaRPr>
            </a:p>
          </p:txBody>
        </p:sp>
      </p:grpSp>
      <p:grpSp>
        <p:nvGrpSpPr>
          <p:cNvPr id="9" name="Group 9"/>
          <p:cNvGrpSpPr/>
          <p:nvPr/>
        </p:nvGrpSpPr>
        <p:grpSpPr>
          <a:xfrm>
            <a:off x="7143807" y="6290403"/>
            <a:ext cx="7238723" cy="1933615"/>
            <a:chOff x="0" y="0"/>
            <a:chExt cx="9651631" cy="2578153"/>
          </a:xfrm>
        </p:grpSpPr>
        <p:sp>
          <p:nvSpPr>
            <p:cNvPr id="10" name="TextBox 10"/>
            <p:cNvSpPr txBox="1"/>
            <p:nvPr/>
          </p:nvSpPr>
          <p:spPr>
            <a:xfrm>
              <a:off x="0" y="-57150"/>
              <a:ext cx="9651631" cy="622525"/>
            </a:xfrm>
            <a:prstGeom prst="rect">
              <a:avLst/>
            </a:prstGeom>
          </p:spPr>
          <p:txBody>
            <a:bodyPr lIns="0" tIns="0" rIns="0" bIns="0" rtlCol="0" anchor="t">
              <a:spAutoFit/>
            </a:bodyPr>
            <a:lstStyle/>
            <a:p>
              <a:pPr algn="just">
                <a:lnSpc>
                  <a:spcPts val="3919"/>
                </a:lnSpc>
              </a:pPr>
              <a:r>
                <a:rPr lang="en-US" sz="2799" spc="-55">
                  <a:solidFill>
                    <a:srgbClr val="E1A93D"/>
                  </a:solidFill>
                  <a:latin typeface="DM Sans Bold"/>
                  <a:ea typeface="DM Sans Bold"/>
                </a:rPr>
                <a:t>Key Ta﻿keaway:</a:t>
              </a:r>
            </a:p>
          </p:txBody>
        </p:sp>
        <p:sp>
          <p:nvSpPr>
            <p:cNvPr id="11" name="TextBox 11"/>
            <p:cNvSpPr txBox="1"/>
            <p:nvPr/>
          </p:nvSpPr>
          <p:spPr>
            <a:xfrm>
              <a:off x="0" y="635225"/>
              <a:ext cx="9651631" cy="1942928"/>
            </a:xfrm>
            <a:prstGeom prst="rect">
              <a:avLst/>
            </a:prstGeom>
          </p:spPr>
          <p:txBody>
            <a:bodyPr lIns="0" tIns="0" rIns="0" bIns="0" rtlCol="0" anchor="t">
              <a:spAutoFit/>
            </a:bodyPr>
            <a:lstStyle/>
            <a:p>
              <a:pPr algn="just">
                <a:lnSpc>
                  <a:spcPts val="3919"/>
                </a:lnSpc>
              </a:pPr>
              <a:r>
                <a:rPr lang="en-US" sz="2799">
                  <a:solidFill>
                    <a:srgbClr val="504C44"/>
                  </a:solidFill>
                  <a:latin typeface="DM Sans Bold"/>
                </a:rPr>
                <a:t>Engaged employees contribute significantly to increased capacity and overall organizational success.</a:t>
              </a:r>
            </a:p>
          </p:txBody>
        </p:sp>
      </p:grpSp>
      <p:sp>
        <p:nvSpPr>
          <p:cNvPr id="12" name="TextBox 12"/>
          <p:cNvSpPr txBox="1"/>
          <p:nvPr/>
        </p:nvSpPr>
        <p:spPr>
          <a:xfrm>
            <a:off x="347942" y="4314537"/>
            <a:ext cx="5832012" cy="2263775"/>
          </a:xfrm>
          <a:prstGeom prst="rect">
            <a:avLst/>
          </a:prstGeom>
        </p:spPr>
        <p:txBody>
          <a:bodyPr lIns="0" tIns="0" rIns="0" bIns="0" rtlCol="0" anchor="t">
            <a:spAutoFit/>
          </a:bodyPr>
          <a:lstStyle/>
          <a:p>
            <a:pPr>
              <a:lnSpc>
                <a:spcPts val="8800"/>
              </a:lnSpc>
            </a:pPr>
            <a:r>
              <a:rPr lang="en-US" sz="8000" spc="-400">
                <a:solidFill>
                  <a:srgbClr val="737373"/>
                </a:solidFill>
                <a:latin typeface="DM Sans Bold"/>
              </a:rPr>
              <a:t>Internal factors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BCBCD"/>
        </a:solidFill>
        <a:effectLst/>
      </p:bgPr>
    </p:bg>
    <p:spTree>
      <p:nvGrpSpPr>
        <p:cNvPr id="1" name=""/>
        <p:cNvGrpSpPr/>
        <p:nvPr/>
      </p:nvGrpSpPr>
      <p:grpSpPr>
        <a:xfrm>
          <a:off x="0" y="0"/>
          <a:ext cx="0" cy="0"/>
          <a:chOff x="0" y="0"/>
          <a:chExt cx="0" cy="0"/>
        </a:xfrm>
      </p:grpSpPr>
      <p:grpSp>
        <p:nvGrpSpPr>
          <p:cNvPr id="2" name="Group 2"/>
          <p:cNvGrpSpPr/>
          <p:nvPr/>
        </p:nvGrpSpPr>
        <p:grpSpPr>
          <a:xfrm>
            <a:off x="-685800" y="-1369275"/>
            <a:ext cx="9829800" cy="12306300"/>
            <a:chOff x="0" y="0"/>
            <a:chExt cx="1828828" cy="2289579"/>
          </a:xfrm>
        </p:grpSpPr>
        <p:sp>
          <p:nvSpPr>
            <p:cNvPr id="3" name="Freeform 3"/>
            <p:cNvSpPr/>
            <p:nvPr/>
          </p:nvSpPr>
          <p:spPr>
            <a:xfrm>
              <a:off x="0" y="0"/>
              <a:ext cx="1828828" cy="2289579"/>
            </a:xfrm>
            <a:custGeom>
              <a:avLst/>
              <a:gdLst/>
              <a:ahLst/>
              <a:cxnLst/>
              <a:rect l="l" t="t" r="r" b="b"/>
              <a:pathLst>
                <a:path w="1828828" h="2289579">
                  <a:moveTo>
                    <a:pt x="0" y="0"/>
                  </a:moveTo>
                  <a:lnTo>
                    <a:pt x="1828828" y="0"/>
                  </a:lnTo>
                  <a:lnTo>
                    <a:pt x="1828828" y="2289579"/>
                  </a:lnTo>
                  <a:lnTo>
                    <a:pt x="0" y="2289579"/>
                  </a:lnTo>
                  <a:close/>
                </a:path>
              </a:pathLst>
            </a:custGeom>
            <a:solidFill>
              <a:srgbClr val="F2F4F5">
                <a:alpha val="92941"/>
              </a:srgbClr>
            </a:solidFill>
          </p:spPr>
        </p:sp>
      </p:grpSp>
      <p:sp>
        <p:nvSpPr>
          <p:cNvPr id="4" name="Freeform 4"/>
          <p:cNvSpPr/>
          <p:nvPr/>
        </p:nvSpPr>
        <p:spPr>
          <a:xfrm>
            <a:off x="10120666" y="805496"/>
            <a:ext cx="7138634" cy="6710316"/>
          </a:xfrm>
          <a:custGeom>
            <a:avLst/>
            <a:gdLst/>
            <a:ahLst/>
            <a:cxnLst/>
            <a:rect l="l" t="t" r="r" b="b"/>
            <a:pathLst>
              <a:path w="7138634" h="6710316">
                <a:moveTo>
                  <a:pt x="0" y="0"/>
                </a:moveTo>
                <a:lnTo>
                  <a:pt x="7138634" y="0"/>
                </a:lnTo>
                <a:lnTo>
                  <a:pt x="7138634" y="6710316"/>
                </a:lnTo>
                <a:lnTo>
                  <a:pt x="0" y="671031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5" name="TextBox 5"/>
          <p:cNvSpPr txBox="1"/>
          <p:nvPr/>
        </p:nvSpPr>
        <p:spPr>
          <a:xfrm>
            <a:off x="473159" y="3846615"/>
            <a:ext cx="8478110" cy="2026920"/>
          </a:xfrm>
          <a:prstGeom prst="rect">
            <a:avLst/>
          </a:prstGeom>
        </p:spPr>
        <p:txBody>
          <a:bodyPr lIns="0" tIns="0" rIns="0" bIns="0" rtlCol="0" anchor="t">
            <a:spAutoFit/>
          </a:bodyPr>
          <a:lstStyle/>
          <a:p>
            <a:pPr>
              <a:lnSpc>
                <a:spcPts val="7800"/>
              </a:lnSpc>
            </a:pPr>
            <a:r>
              <a:rPr lang="en-US" sz="7800">
                <a:solidFill>
                  <a:srgbClr val="194597"/>
                </a:solidFill>
                <a:latin typeface="DM Sans"/>
              </a:rPr>
              <a:t>External Forces Shaping Capacity</a:t>
            </a:r>
          </a:p>
        </p:txBody>
      </p:sp>
      <p:sp>
        <p:nvSpPr>
          <p:cNvPr id="6" name="TextBox 6"/>
          <p:cNvSpPr txBox="1"/>
          <p:nvPr/>
        </p:nvSpPr>
        <p:spPr>
          <a:xfrm>
            <a:off x="10120666" y="8533344"/>
            <a:ext cx="7972191" cy="1036320"/>
          </a:xfrm>
          <a:prstGeom prst="rect">
            <a:avLst/>
          </a:prstGeom>
        </p:spPr>
        <p:txBody>
          <a:bodyPr lIns="0" tIns="0" rIns="0" bIns="0" rtlCol="0" anchor="t">
            <a:spAutoFit/>
          </a:bodyPr>
          <a:lstStyle/>
          <a:p>
            <a:pPr>
              <a:lnSpc>
                <a:spcPts val="7800"/>
              </a:lnSpc>
            </a:pPr>
            <a:r>
              <a:rPr lang="en-US" sz="7800">
                <a:solidFill>
                  <a:srgbClr val="194597"/>
                </a:solidFill>
                <a:latin typeface="DM Sans"/>
              </a:rPr>
              <a:t>Let's discuss?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928d398-b005-4b81-a77c-1d2955770066">
      <Terms xmlns="http://schemas.microsoft.com/office/infopath/2007/PartnerControls"/>
    </lcf76f155ced4ddcb4097134ff3c332f>
    <TaxCatchAll xmlns="513a87af-4c72-4b0d-a815-569890e79e6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028E3FA40450041AD2B2D9F1FFC3623" ma:contentTypeVersion="14" ma:contentTypeDescription="Ein neues Dokument erstellen." ma:contentTypeScope="" ma:versionID="5c2e940da7ecf44b4737fb0390fffd4d">
  <xsd:schema xmlns:xsd="http://www.w3.org/2001/XMLSchema" xmlns:xs="http://www.w3.org/2001/XMLSchema" xmlns:p="http://schemas.microsoft.com/office/2006/metadata/properties" xmlns:ns2="c928d398-b005-4b81-a77c-1d2955770066" xmlns:ns3="513a87af-4c72-4b0d-a815-569890e79e62" targetNamespace="http://schemas.microsoft.com/office/2006/metadata/properties" ma:root="true" ma:fieldsID="d96140c4accb8988086fab4453dbc113" ns2:_="" ns3:_="">
    <xsd:import namespace="c928d398-b005-4b81-a77c-1d2955770066"/>
    <xsd:import namespace="513a87af-4c72-4b0d-a815-569890e79e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8d398-b005-4b81-a77c-1d2955770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markierungen" ma:readOnly="false" ma:fieldId="{5cf76f15-5ced-4ddc-b409-7134ff3c332f}" ma:taxonomyMulti="true" ma:sspId="ec2bed97-6e07-499f-8af2-1639346302b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3a87af-4c72-4b0d-a815-569890e79e6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079a850-d4d5-43bc-8f25-9b4cfc6f3ef1}" ma:internalName="TaxCatchAll" ma:showField="CatchAllData" ma:web="513a87af-4c72-4b0d-a815-569890e79e6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E3D7E6-BC1B-48F5-A43B-9813C387ABE6}">
  <ds:schemaRefs>
    <ds:schemaRef ds:uri="http://schemas.microsoft.com/sharepoint/v3/contenttype/forms"/>
  </ds:schemaRefs>
</ds:datastoreItem>
</file>

<file path=customXml/itemProps2.xml><?xml version="1.0" encoding="utf-8"?>
<ds:datastoreItem xmlns:ds="http://schemas.openxmlformats.org/officeDocument/2006/customXml" ds:itemID="{75B69274-F399-4B02-ACBE-166464FB74B6}">
  <ds:schemaRefs>
    <ds:schemaRef ds:uri="http://schemas.microsoft.com/office/2006/metadata/properties"/>
    <ds:schemaRef ds:uri="http://schemas.microsoft.com/office/infopath/2007/PartnerControls"/>
    <ds:schemaRef ds:uri="c928d398-b005-4b81-a77c-1d2955770066"/>
    <ds:schemaRef ds:uri="513a87af-4c72-4b0d-a815-569890e79e62"/>
  </ds:schemaRefs>
</ds:datastoreItem>
</file>

<file path=customXml/itemProps3.xml><?xml version="1.0" encoding="utf-8"?>
<ds:datastoreItem xmlns:ds="http://schemas.openxmlformats.org/officeDocument/2006/customXml" ds:itemID="{1213454A-930B-4706-A89F-FF48B2330A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28d398-b005-4b81-a77c-1d2955770066"/>
    <ds:schemaRef ds:uri="513a87af-4c72-4b0d-a815-569890e79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Benutzerdefiniert</PresentationFormat>
  <Paragraphs>0</Paragraphs>
  <Slides>34</Slides>
  <Notes>0</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FINAL_2nd_part_factors affecting Capacity</dc:title>
  <cp:revision>3</cp:revision>
  <dcterms:created xsi:type="dcterms:W3CDTF">2006-08-16T00:00:00Z</dcterms:created>
  <dcterms:modified xsi:type="dcterms:W3CDTF">2024-05-14T13:27:24Z</dcterms:modified>
  <dc:identifier>DAGAaCzPfas</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0x0101004028E3FA40450041AD2B2D9F1FFC3623</vt:lpwstr>
  </property>
  <property fmtid="{D5CDD505-2E9C-101B-9397-08002B2CF9AE}" pid="3" name="MediaServiceImageTags">
    <vt:lpwstr/>
  </property>
</Properties>
</file>