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3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18288000" cy="10287000"/>
  <p:notesSz cx="6858000" cy="9144000"/>
  <p:embeddedFontLst>
    <p:embeddedFont>
      <p:font typeface="DM Sans Bold" charset="1" panose="00000000000000000000"/>
      <p:regular r:id="rId29"/>
    </p:embeddedFont>
    <p:embeddedFont>
      <p:font typeface="DM Sans Italics" charset="1" panose="00000000000000000000"/>
      <p:regular r:id="rId30"/>
    </p:embeddedFont>
    <p:embeddedFont>
      <p:font typeface="DM Sans" charset="1" panose="00000000000000000000"/>
      <p:regular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fonts/font29.fntdata" Type="http://schemas.openxmlformats.org/officeDocument/2006/relationships/font"/><Relationship Id="rId3" Target="viewProps.xml" Type="http://schemas.openxmlformats.org/officeDocument/2006/relationships/viewProps"/><Relationship Id="rId30" Target="fonts/font30.fntdata" Type="http://schemas.openxmlformats.org/officeDocument/2006/relationships/font"/><Relationship Id="rId31" Target="fonts/font31.fntdata" Type="http://schemas.openxmlformats.org/officeDocument/2006/relationships/font"/><Relationship Id="rId32" Target="notesMasters/notesMaster1.xml" Type="http://schemas.openxmlformats.org/officeDocument/2006/relationships/notesMaster"/><Relationship Id="rId33" Target="theme/theme2.xml" Type="http://schemas.openxmlformats.org/officeDocument/2006/relationships/theme"/><Relationship Id="rId34" Target="notesSlides/notesSlide1.xml" Type="http://schemas.openxmlformats.org/officeDocument/2006/relationships/notesSlide"/><Relationship Id="rId35" Target="notesSlides/notesSlide2.xml" Type="http://schemas.openxmlformats.org/officeDocument/2006/relationships/notesSlide"/><Relationship Id="rId36" Target="notesSlides/notesSlide3.xml" Type="http://schemas.openxmlformats.org/officeDocument/2006/relationships/notesSlide"/><Relationship Id="rId37" Target="notesSlides/notesSlide4.xml" Type="http://schemas.openxmlformats.org/officeDocument/2006/relationships/notesSlide"/><Relationship Id="rId38" Target="notesSlides/notesSlide5.xml" Type="http://schemas.openxmlformats.org/officeDocument/2006/relationships/notesSlide"/><Relationship Id="rId39" Target="notesSlides/notesSlide6.xml" Type="http://schemas.openxmlformats.org/officeDocument/2006/relationships/notesSlide"/><Relationship Id="rId4" Target="theme/theme1.xml" Type="http://schemas.openxmlformats.org/officeDocument/2006/relationships/theme"/><Relationship Id="rId40" Target="notesSlides/notesSlide7.xml" Type="http://schemas.openxmlformats.org/officeDocument/2006/relationships/notesSlide"/><Relationship Id="rId41" Target="notesSlides/notesSlide8.xml" Type="http://schemas.openxmlformats.org/officeDocument/2006/relationships/notesSlide"/><Relationship Id="rId42" Target="notesSlides/notesSlide9.xml" Type="http://schemas.openxmlformats.org/officeDocument/2006/relationships/notesSlide"/><Relationship Id="rId43" Target="notesSlides/notesSlide10.xml" Type="http://schemas.openxmlformats.org/officeDocument/2006/relationships/notesSlide"/><Relationship Id="rId44" Target="notesSlides/notesSlide11.xml" Type="http://schemas.openxmlformats.org/officeDocument/2006/relationships/notesSlide"/><Relationship Id="rId45" Target="notesSlides/notesSlide12.xml" Type="http://schemas.openxmlformats.org/officeDocument/2006/relationships/notesSlide"/><Relationship Id="rId46" Target="notesSlides/notesSlide13.xml" Type="http://schemas.openxmlformats.org/officeDocument/2006/relationships/notesSlide"/><Relationship Id="rId47" Target="notesSlides/notesSlide14.xml" Type="http://schemas.openxmlformats.org/officeDocument/2006/relationships/notesSlide"/><Relationship Id="rId48" Target="notesSlides/notesSlide15.xml" Type="http://schemas.openxmlformats.org/officeDocument/2006/relationships/notesSlide"/><Relationship Id="rId49" Target="notesSlides/notesSlide16.xml" Type="http://schemas.openxmlformats.org/officeDocument/2006/relationships/notesSlide"/><Relationship Id="rId5" Target="tableStyles.xml" Type="http://schemas.openxmlformats.org/officeDocument/2006/relationships/tableStyles"/><Relationship Id="rId50" Target="notesSlides/notesSlide17.xml" Type="http://schemas.openxmlformats.org/officeDocument/2006/relationships/notesSlide"/><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5</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0.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13</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14</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15</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17</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19</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20</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21</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22</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6</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7</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8</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9</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10</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11</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8.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12</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9.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12</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17.jpeg" Type="http://schemas.openxmlformats.org/officeDocument/2006/relationships/image"/><Relationship Id="rId4" Target="../media/image4.png" Type="http://schemas.openxmlformats.org/officeDocument/2006/relationships/image"/><Relationship Id="rId5" Target="../media/image5.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18.png" Type="http://schemas.openxmlformats.org/officeDocument/2006/relationships/image"/><Relationship Id="rId4" Target="../media/image19.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20.png" Type="http://schemas.openxmlformats.org/officeDocument/2006/relationships/image"/><Relationship Id="rId8" Target="../media/image21.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 Id="rId5" Target="../media/image22.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 Id="rId5" Target="../media/image23.png" Type="http://schemas.openxmlformats.org/officeDocument/2006/relationships/image"/><Relationship Id="rId6" Target="../media/image24.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5.png" Type="http://schemas.openxmlformats.org/officeDocument/2006/relationships/image"/><Relationship Id="rId4" Target="../media/image26.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27.png" Type="http://schemas.openxmlformats.org/officeDocument/2006/relationships/image"/><Relationship Id="rId4" Target="../media/image28.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29.png" Type="http://schemas.openxmlformats.org/officeDocument/2006/relationships/image"/><Relationship Id="rId4" Target="../media/image30.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1.png" Type="http://schemas.openxmlformats.org/officeDocument/2006/relationships/image"/><Relationship Id="rId3" Target="../media/image32.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33.png" Type="http://schemas.openxmlformats.org/officeDocument/2006/relationships/image"/><Relationship Id="rId4" Target="../media/image34.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35.png" Type="http://schemas.openxmlformats.org/officeDocument/2006/relationships/image"/><Relationship Id="rId4" Target="../media/image3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37.png" Type="http://schemas.openxmlformats.org/officeDocument/2006/relationships/image"/><Relationship Id="rId4" Target="../media/image38.sv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39.png" Type="http://schemas.openxmlformats.org/officeDocument/2006/relationships/image"/><Relationship Id="rId4" Target="../media/image40.sv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1.png" Type="http://schemas.openxmlformats.org/officeDocument/2006/relationships/image"/><Relationship Id="rId3" Target="../media/image42.svg" Type="http://schemas.openxmlformats.org/officeDocument/2006/relationships/image"/><Relationship Id="rId4" Target="../media/image43.png" Type="http://schemas.openxmlformats.org/officeDocument/2006/relationships/image"/><Relationship Id="rId5" Target="../media/image44.png" Type="http://schemas.openxmlformats.org/officeDocument/2006/relationships/image"/><Relationship Id="rId6" Target="../media/image45.sv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6.png" Type="http://schemas.openxmlformats.org/officeDocument/2006/relationships/image"/><Relationship Id="rId3" Target="../media/image47.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7.png" Type="http://schemas.openxmlformats.org/officeDocument/2006/relationships/image"/><Relationship Id="rId4" Target="../media/image8.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 Id="rId5" Target="../media/image9.png" Type="http://schemas.openxmlformats.org/officeDocument/2006/relationships/image"/><Relationship Id="rId6" Target="../media/image10.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11.png" Type="http://schemas.openxmlformats.org/officeDocument/2006/relationships/image"/><Relationship Id="rId4" Target="../media/image12.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3.png" Type="http://schemas.openxmlformats.org/officeDocument/2006/relationships/image"/><Relationship Id="rId4" Target="../media/image14.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15.png" Type="http://schemas.openxmlformats.org/officeDocument/2006/relationships/image"/><Relationship Id="rId4" Target="../media/image1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40496" y="1890055"/>
            <a:ext cx="16918804" cy="8280793"/>
          </a:xfrm>
          <a:custGeom>
            <a:avLst/>
            <a:gdLst/>
            <a:ahLst/>
            <a:cxnLst/>
            <a:rect r="r" b="b" t="t" l="l"/>
            <a:pathLst>
              <a:path h="8280793" w="16918804">
                <a:moveTo>
                  <a:pt x="0" y="0"/>
                </a:moveTo>
                <a:lnTo>
                  <a:pt x="16918804" y="0"/>
                </a:lnTo>
                <a:lnTo>
                  <a:pt x="16918804" y="8280793"/>
                </a:lnTo>
                <a:lnTo>
                  <a:pt x="0" y="828079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3392359" y="-47012"/>
            <a:ext cx="4895641" cy="2151424"/>
            <a:chOff x="0" y="0"/>
            <a:chExt cx="6527521" cy="2868565"/>
          </a:xfrm>
        </p:grpSpPr>
        <p:sp>
          <p:nvSpPr>
            <p:cNvPr name="Freeform 4" id="4"/>
            <p:cNvSpPr/>
            <p:nvPr/>
          </p:nvSpPr>
          <p:spPr>
            <a:xfrm flipH="false" flipV="false" rot="0">
              <a:off x="0" y="0"/>
              <a:ext cx="6527546" cy="2868549"/>
            </a:xfrm>
            <a:custGeom>
              <a:avLst/>
              <a:gdLst/>
              <a:ahLst/>
              <a:cxnLst/>
              <a:rect r="r" b="b" t="t" l="l"/>
              <a:pathLst>
                <a:path h="2868549" w="6527546">
                  <a:moveTo>
                    <a:pt x="0" y="0"/>
                  </a:moveTo>
                  <a:lnTo>
                    <a:pt x="6527546" y="0"/>
                  </a:lnTo>
                  <a:lnTo>
                    <a:pt x="6527546" y="2868549"/>
                  </a:lnTo>
                  <a:lnTo>
                    <a:pt x="0" y="2868549"/>
                  </a:lnTo>
                  <a:lnTo>
                    <a:pt x="0" y="0"/>
                  </a:lnTo>
                  <a:close/>
                </a:path>
              </a:pathLst>
            </a:custGeom>
            <a:blipFill>
              <a:blip r:embed="rId4"/>
              <a:stretch>
                <a:fillRect l="0" t="-8436" r="0" b="0"/>
              </a:stretch>
            </a:blipFill>
          </p:spPr>
        </p:sp>
      </p:grpSp>
      <p:sp>
        <p:nvSpPr>
          <p:cNvPr name="TextBox 5" id="5"/>
          <p:cNvSpPr txBox="true"/>
          <p:nvPr/>
        </p:nvSpPr>
        <p:spPr>
          <a:xfrm rot="0">
            <a:off x="2805639" y="3426877"/>
            <a:ext cx="12676721" cy="3376095"/>
          </a:xfrm>
          <a:prstGeom prst="rect">
            <a:avLst/>
          </a:prstGeom>
        </p:spPr>
        <p:txBody>
          <a:bodyPr anchor="t" rtlCol="false" tIns="0" lIns="0" bIns="0" rIns="0">
            <a:spAutoFit/>
          </a:bodyPr>
          <a:lstStyle/>
          <a:p>
            <a:pPr algn="ctr">
              <a:lnSpc>
                <a:spcPts val="6990"/>
              </a:lnSpc>
            </a:pPr>
            <a:r>
              <a:rPr lang="en-US" sz="5300">
                <a:solidFill>
                  <a:srgbClr val="FFFFFF"/>
                </a:solidFill>
                <a:latin typeface="DM Sans Bold"/>
              </a:rPr>
              <a:t>SOCIAL MINDSET AS A PART OF ORGANIZATIONAL CULTURE </a:t>
            </a:r>
          </a:p>
          <a:p>
            <a:pPr algn="ctr">
              <a:lnSpc>
                <a:spcPts val="7302"/>
              </a:lnSpc>
            </a:pPr>
          </a:p>
          <a:p>
            <a:pPr algn="ctr">
              <a:lnSpc>
                <a:spcPts val="5542"/>
              </a:lnSpc>
            </a:pPr>
            <a:r>
              <a:rPr lang="en-US" sz="4200">
                <a:solidFill>
                  <a:srgbClr val="FFFFFF"/>
                </a:solidFill>
                <a:latin typeface="DM Sans Bold"/>
              </a:rPr>
              <a:t>CHALLENGES, BARRIERS AND SOLUTIONS </a:t>
            </a:r>
          </a:p>
        </p:txBody>
      </p:sp>
      <p:sp>
        <p:nvSpPr>
          <p:cNvPr name="TextBox 6" id="6"/>
          <p:cNvSpPr txBox="true"/>
          <p:nvPr/>
        </p:nvSpPr>
        <p:spPr>
          <a:xfrm rot="0">
            <a:off x="2569969" y="8235262"/>
            <a:ext cx="4252542" cy="485146"/>
          </a:xfrm>
          <a:prstGeom prst="rect">
            <a:avLst/>
          </a:prstGeom>
        </p:spPr>
        <p:txBody>
          <a:bodyPr anchor="t" rtlCol="false" tIns="0" lIns="0" bIns="0" rIns="0">
            <a:spAutoFit/>
          </a:bodyPr>
          <a:lstStyle/>
          <a:p>
            <a:pPr algn="r">
              <a:lnSpc>
                <a:spcPts val="4070"/>
              </a:lnSpc>
            </a:pPr>
            <a:r>
              <a:rPr lang="en-US" sz="3700">
                <a:solidFill>
                  <a:srgbClr val="FFFFFF"/>
                </a:solidFill>
                <a:latin typeface="DM Sans Italics"/>
              </a:rPr>
              <a:t>Train the trainers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9416869" y="3497035"/>
            <a:ext cx="8531300" cy="6525298"/>
          </a:xfrm>
          <a:custGeom>
            <a:avLst/>
            <a:gdLst/>
            <a:ahLst/>
            <a:cxnLst/>
            <a:rect r="r" b="b" t="t" l="l"/>
            <a:pathLst>
              <a:path h="6525298" w="8531300">
                <a:moveTo>
                  <a:pt x="0" y="0"/>
                </a:moveTo>
                <a:lnTo>
                  <a:pt x="8531300" y="0"/>
                </a:lnTo>
                <a:lnTo>
                  <a:pt x="8531300" y="6525297"/>
                </a:lnTo>
                <a:lnTo>
                  <a:pt x="0" y="6525297"/>
                </a:lnTo>
                <a:lnTo>
                  <a:pt x="0" y="0"/>
                </a:lnTo>
                <a:close/>
              </a:path>
            </a:pathLst>
          </a:custGeom>
          <a:blipFill>
            <a:blip r:embed="rId3">
              <a:alphaModFix amt="64000"/>
            </a:blip>
            <a:stretch>
              <a:fillRect l="-17591" t="-1599" r="0" b="-1599"/>
            </a:stretch>
          </a:blipFill>
        </p:spPr>
      </p:sp>
      <p:sp>
        <p:nvSpPr>
          <p:cNvPr name="TextBox 3" id="3"/>
          <p:cNvSpPr txBox="true"/>
          <p:nvPr/>
        </p:nvSpPr>
        <p:spPr>
          <a:xfrm rot="0">
            <a:off x="662015" y="771776"/>
            <a:ext cx="7778893" cy="4409566"/>
          </a:xfrm>
          <a:prstGeom prst="rect">
            <a:avLst/>
          </a:prstGeom>
        </p:spPr>
        <p:txBody>
          <a:bodyPr anchor="t" rtlCol="false" tIns="0" lIns="0" bIns="0" rIns="0">
            <a:spAutoFit/>
          </a:bodyPr>
          <a:lstStyle/>
          <a:p>
            <a:pPr algn="l">
              <a:lnSpc>
                <a:spcPts val="4982"/>
              </a:lnSpc>
            </a:pPr>
            <a:r>
              <a:rPr lang="en-US" sz="4117">
                <a:solidFill>
                  <a:srgbClr val="808080"/>
                </a:solidFill>
                <a:latin typeface="DM Sans"/>
              </a:rPr>
              <a:t>Social business has not only to think about challenges but sometimes it faces barriers that have an impact. </a:t>
            </a:r>
          </a:p>
          <a:p>
            <a:pPr algn="l">
              <a:lnSpc>
                <a:spcPts val="4982"/>
              </a:lnSpc>
            </a:pPr>
            <a:r>
              <a:rPr lang="en-US" sz="4117">
                <a:solidFill>
                  <a:srgbClr val="808080"/>
                </a:solidFill>
                <a:latin typeface="DM Sans"/>
              </a:rPr>
              <a:t>These could be strategic, financial, operational external or market.</a:t>
            </a:r>
          </a:p>
        </p:txBody>
      </p:sp>
      <p:sp>
        <p:nvSpPr>
          <p:cNvPr name="Freeform 4" id="4"/>
          <p:cNvSpPr/>
          <p:nvPr/>
        </p:nvSpPr>
        <p:spPr>
          <a:xfrm flipH="false" flipV="false" rot="0">
            <a:off x="0" y="7309096"/>
            <a:ext cx="5078627" cy="2901166"/>
          </a:xfrm>
          <a:custGeom>
            <a:avLst/>
            <a:gdLst/>
            <a:ahLst/>
            <a:cxnLst/>
            <a:rect r="r" b="b" t="t" l="l"/>
            <a:pathLst>
              <a:path h="2901166" w="5078627">
                <a:moveTo>
                  <a:pt x="0" y="0"/>
                </a:moveTo>
                <a:lnTo>
                  <a:pt x="5078627" y="0"/>
                </a:lnTo>
                <a:lnTo>
                  <a:pt x="5078627" y="2901166"/>
                </a:lnTo>
                <a:lnTo>
                  <a:pt x="0" y="2901166"/>
                </a:lnTo>
                <a:lnTo>
                  <a:pt x="0" y="0"/>
                </a:lnTo>
                <a:close/>
              </a:path>
            </a:pathLst>
          </a:custGeom>
          <a:blipFill>
            <a:blip r:embed="rId4">
              <a:alphaModFix amt="18000"/>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7243012" y="1028700"/>
            <a:ext cx="8024586" cy="5065520"/>
          </a:xfrm>
          <a:custGeom>
            <a:avLst/>
            <a:gdLst/>
            <a:ahLst/>
            <a:cxnLst/>
            <a:rect r="r" b="b" t="t" l="l"/>
            <a:pathLst>
              <a:path h="5065520" w="8024586">
                <a:moveTo>
                  <a:pt x="0" y="0"/>
                </a:moveTo>
                <a:lnTo>
                  <a:pt x="8024586" y="0"/>
                </a:lnTo>
                <a:lnTo>
                  <a:pt x="8024586" y="5065520"/>
                </a:lnTo>
                <a:lnTo>
                  <a:pt x="0" y="506552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13902923" y="7782025"/>
            <a:ext cx="4385077" cy="2504975"/>
          </a:xfrm>
          <a:custGeom>
            <a:avLst/>
            <a:gdLst/>
            <a:ahLst/>
            <a:cxnLst/>
            <a:rect r="r" b="b" t="t" l="l"/>
            <a:pathLst>
              <a:path h="2504975" w="4385077">
                <a:moveTo>
                  <a:pt x="0" y="0"/>
                </a:moveTo>
                <a:lnTo>
                  <a:pt x="4385077" y="0"/>
                </a:lnTo>
                <a:lnTo>
                  <a:pt x="4385077" y="2504975"/>
                </a:lnTo>
                <a:lnTo>
                  <a:pt x="0" y="2504975"/>
                </a:lnTo>
                <a:lnTo>
                  <a:pt x="0" y="0"/>
                </a:lnTo>
                <a:close/>
              </a:path>
            </a:pathLst>
          </a:custGeom>
          <a:blipFill>
            <a:blip r:embed="rId5">
              <a:alphaModFix amt="18000"/>
              <a:extLst>
                <a:ext uri="{96DAC541-7B7A-43D3-8B79-37D633B846F1}">
                  <asvg:svgBlip xmlns:asvg="http://schemas.microsoft.com/office/drawing/2016/SVG/main" r:embed="rId6"/>
                </a:ext>
              </a:extLst>
            </a:blip>
            <a:stretch>
              <a:fillRect l="0" t="0" r="0" b="0"/>
            </a:stretch>
          </a:blipFill>
        </p:spPr>
      </p:sp>
      <p:sp>
        <p:nvSpPr>
          <p:cNvPr name="Freeform 4" id="4"/>
          <p:cNvSpPr/>
          <p:nvPr/>
        </p:nvSpPr>
        <p:spPr>
          <a:xfrm flipH="false" flipV="false" rot="0">
            <a:off x="1983740" y="4837852"/>
            <a:ext cx="5633971" cy="5133956"/>
          </a:xfrm>
          <a:custGeom>
            <a:avLst/>
            <a:gdLst/>
            <a:ahLst/>
            <a:cxnLst/>
            <a:rect r="r" b="b" t="t" l="l"/>
            <a:pathLst>
              <a:path h="5133956" w="5633971">
                <a:moveTo>
                  <a:pt x="0" y="0"/>
                </a:moveTo>
                <a:lnTo>
                  <a:pt x="5633972" y="0"/>
                </a:lnTo>
                <a:lnTo>
                  <a:pt x="5633972" y="5133956"/>
                </a:lnTo>
                <a:lnTo>
                  <a:pt x="0" y="5133956"/>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TextBox 5" id="5"/>
          <p:cNvSpPr txBox="true"/>
          <p:nvPr/>
        </p:nvSpPr>
        <p:spPr>
          <a:xfrm rot="0">
            <a:off x="1469603" y="2338470"/>
            <a:ext cx="5193068" cy="800100"/>
          </a:xfrm>
          <a:prstGeom prst="rect">
            <a:avLst/>
          </a:prstGeom>
        </p:spPr>
        <p:txBody>
          <a:bodyPr anchor="t" rtlCol="false" tIns="0" lIns="0" bIns="0" rIns="0">
            <a:spAutoFit/>
          </a:bodyPr>
          <a:lstStyle/>
          <a:p>
            <a:pPr algn="l">
              <a:lnSpc>
                <a:spcPts val="6360"/>
              </a:lnSpc>
            </a:pPr>
            <a:r>
              <a:rPr lang="en-US" sz="5300">
                <a:solidFill>
                  <a:srgbClr val="808080"/>
                </a:solidFill>
                <a:latin typeface="DM Sans Bold"/>
              </a:rPr>
              <a:t> Group work</a:t>
            </a:r>
          </a:p>
        </p:txBody>
      </p:sp>
      <p:sp>
        <p:nvSpPr>
          <p:cNvPr name="TextBox 6" id="6"/>
          <p:cNvSpPr txBox="true"/>
          <p:nvPr/>
        </p:nvSpPr>
        <p:spPr>
          <a:xfrm rot="0">
            <a:off x="9686409" y="1811267"/>
            <a:ext cx="3962824" cy="2654606"/>
          </a:xfrm>
          <a:prstGeom prst="rect">
            <a:avLst/>
          </a:prstGeom>
        </p:spPr>
        <p:txBody>
          <a:bodyPr anchor="t" rtlCol="false" tIns="0" lIns="0" bIns="0" rIns="0">
            <a:spAutoFit/>
          </a:bodyPr>
          <a:lstStyle/>
          <a:p>
            <a:pPr algn="l">
              <a:lnSpc>
                <a:spcPts val="5249"/>
              </a:lnSpc>
            </a:pPr>
            <a:r>
              <a:rPr lang="en-US" sz="4374">
                <a:solidFill>
                  <a:srgbClr val="FFFFFF"/>
                </a:solidFill>
                <a:latin typeface="DM Sans Bold"/>
              </a:rPr>
              <a:t>Think about practical example from your region</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3902923" y="7782025"/>
            <a:ext cx="4385077" cy="2504975"/>
          </a:xfrm>
          <a:custGeom>
            <a:avLst/>
            <a:gdLst/>
            <a:ahLst/>
            <a:cxnLst/>
            <a:rect r="r" b="b" t="t" l="l"/>
            <a:pathLst>
              <a:path h="2504975" w="4385077">
                <a:moveTo>
                  <a:pt x="0" y="0"/>
                </a:moveTo>
                <a:lnTo>
                  <a:pt x="4385077" y="0"/>
                </a:lnTo>
                <a:lnTo>
                  <a:pt x="4385077" y="2504975"/>
                </a:lnTo>
                <a:lnTo>
                  <a:pt x="0" y="2504975"/>
                </a:lnTo>
                <a:lnTo>
                  <a:pt x="0" y="0"/>
                </a:lnTo>
                <a:close/>
              </a:path>
            </a:pathLst>
          </a:custGeom>
          <a:blipFill>
            <a:blip r:embed="rId3">
              <a:alphaModFix amt="18000"/>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4726976" y="4928848"/>
            <a:ext cx="6814820" cy="5358152"/>
          </a:xfrm>
          <a:custGeom>
            <a:avLst/>
            <a:gdLst/>
            <a:ahLst/>
            <a:cxnLst/>
            <a:rect r="r" b="b" t="t" l="l"/>
            <a:pathLst>
              <a:path h="5358152" w="6814820">
                <a:moveTo>
                  <a:pt x="0" y="0"/>
                </a:moveTo>
                <a:lnTo>
                  <a:pt x="6814820" y="0"/>
                </a:lnTo>
                <a:lnTo>
                  <a:pt x="6814820" y="5358152"/>
                </a:lnTo>
                <a:lnTo>
                  <a:pt x="0" y="5358152"/>
                </a:lnTo>
                <a:lnTo>
                  <a:pt x="0" y="0"/>
                </a:lnTo>
                <a:close/>
              </a:path>
            </a:pathLst>
          </a:custGeom>
          <a:blipFill>
            <a:blip r:embed="rId5"/>
            <a:stretch>
              <a:fillRect l="0" t="0" r="0" b="0"/>
            </a:stretch>
          </a:blipFill>
        </p:spPr>
      </p:sp>
      <p:sp>
        <p:nvSpPr>
          <p:cNvPr name="TextBox 4" id="4"/>
          <p:cNvSpPr txBox="true"/>
          <p:nvPr/>
        </p:nvSpPr>
        <p:spPr>
          <a:xfrm rot="0">
            <a:off x="1028700" y="3048952"/>
            <a:ext cx="16054596" cy="1200727"/>
          </a:xfrm>
          <a:prstGeom prst="rect">
            <a:avLst/>
          </a:prstGeom>
        </p:spPr>
        <p:txBody>
          <a:bodyPr anchor="t" rtlCol="false" tIns="0" lIns="0" bIns="0" rIns="0">
            <a:spAutoFit/>
          </a:bodyPr>
          <a:lstStyle/>
          <a:p>
            <a:pPr algn="l">
              <a:lnSpc>
                <a:spcPts val="4727"/>
              </a:lnSpc>
            </a:pPr>
            <a:r>
              <a:rPr lang="en-US" sz="3939">
                <a:solidFill>
                  <a:srgbClr val="808080"/>
                </a:solidFill>
                <a:latin typeface="DM Sans Bold"/>
              </a:rPr>
              <a:t>What kind of s</a:t>
            </a:r>
            <a:r>
              <a:rPr lang="en-US" sz="3939">
                <a:solidFill>
                  <a:srgbClr val="808080"/>
                </a:solidFill>
                <a:latin typeface="DM Sans Bold"/>
              </a:rPr>
              <a:t>trategic and financial barriers do social businesses faces? </a:t>
            </a:r>
          </a:p>
        </p:txBody>
      </p:sp>
      <p:sp>
        <p:nvSpPr>
          <p:cNvPr name="TextBox 5" id="5"/>
          <p:cNvSpPr txBox="true"/>
          <p:nvPr/>
        </p:nvSpPr>
        <p:spPr>
          <a:xfrm rot="0">
            <a:off x="1028700" y="1028700"/>
            <a:ext cx="5193068" cy="800100"/>
          </a:xfrm>
          <a:prstGeom prst="rect">
            <a:avLst/>
          </a:prstGeom>
        </p:spPr>
        <p:txBody>
          <a:bodyPr anchor="t" rtlCol="false" tIns="0" lIns="0" bIns="0" rIns="0">
            <a:spAutoFit/>
          </a:bodyPr>
          <a:lstStyle/>
          <a:p>
            <a:pPr algn="l">
              <a:lnSpc>
                <a:spcPts val="6360"/>
              </a:lnSpc>
            </a:pPr>
            <a:r>
              <a:rPr lang="en-US" sz="5300">
                <a:solidFill>
                  <a:srgbClr val="808080"/>
                </a:solidFill>
                <a:latin typeface="DM Sans Bold"/>
              </a:rPr>
              <a:t>For discussion:</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77629" y="8302439"/>
            <a:ext cx="3474067" cy="1984561"/>
          </a:xfrm>
          <a:custGeom>
            <a:avLst/>
            <a:gdLst/>
            <a:ahLst/>
            <a:cxnLst/>
            <a:rect r="r" b="b" t="t" l="l"/>
            <a:pathLst>
              <a:path h="1984561" w="3474067">
                <a:moveTo>
                  <a:pt x="0" y="0"/>
                </a:moveTo>
                <a:lnTo>
                  <a:pt x="3474067" y="0"/>
                </a:lnTo>
                <a:lnTo>
                  <a:pt x="3474067" y="1984561"/>
                </a:lnTo>
                <a:lnTo>
                  <a:pt x="0" y="1984561"/>
                </a:lnTo>
                <a:lnTo>
                  <a:pt x="0" y="0"/>
                </a:lnTo>
                <a:close/>
              </a:path>
            </a:pathLst>
          </a:custGeom>
          <a:blipFill>
            <a:blip r:embed="rId3">
              <a:alphaModFix amt="18000"/>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11338050" y="2434026"/>
            <a:ext cx="6733925" cy="7852974"/>
          </a:xfrm>
          <a:custGeom>
            <a:avLst/>
            <a:gdLst/>
            <a:ahLst/>
            <a:cxnLst/>
            <a:rect r="r" b="b" t="t" l="l"/>
            <a:pathLst>
              <a:path h="7852974" w="6733925">
                <a:moveTo>
                  <a:pt x="0" y="0"/>
                </a:moveTo>
                <a:lnTo>
                  <a:pt x="6733925" y="0"/>
                </a:lnTo>
                <a:lnTo>
                  <a:pt x="6733925" y="7852974"/>
                </a:lnTo>
                <a:lnTo>
                  <a:pt x="0" y="785297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4" id="4"/>
          <p:cNvSpPr txBox="true"/>
          <p:nvPr/>
        </p:nvSpPr>
        <p:spPr>
          <a:xfrm rot="0">
            <a:off x="1028700" y="4674588"/>
            <a:ext cx="9622008" cy="3257550"/>
          </a:xfrm>
          <a:prstGeom prst="rect">
            <a:avLst/>
          </a:prstGeom>
        </p:spPr>
        <p:txBody>
          <a:bodyPr anchor="t" rtlCol="false" tIns="0" lIns="0" bIns="0" rIns="0">
            <a:spAutoFit/>
          </a:bodyPr>
          <a:lstStyle/>
          <a:p>
            <a:pPr algn="l" marL="777240" indent="-388620" lvl="1">
              <a:lnSpc>
                <a:spcPts val="4320"/>
              </a:lnSpc>
              <a:buAutoNum type="arabicPeriod" startAt="1"/>
            </a:pPr>
            <a:r>
              <a:rPr lang="en-US" sz="3600">
                <a:solidFill>
                  <a:srgbClr val="808080"/>
                </a:solidFill>
                <a:latin typeface="DM Sans"/>
              </a:rPr>
              <a:t>A balance between pursuing social and environmental goals while remaining financially viable is crucial for social business. Organizations must navigate the tension between maximizing profits and fulfilling their social responsibilities. </a:t>
            </a:r>
          </a:p>
        </p:txBody>
      </p:sp>
      <p:sp>
        <p:nvSpPr>
          <p:cNvPr name="TextBox 5" id="5"/>
          <p:cNvSpPr txBox="true"/>
          <p:nvPr/>
        </p:nvSpPr>
        <p:spPr>
          <a:xfrm rot="0">
            <a:off x="1878615" y="986226"/>
            <a:ext cx="14530770" cy="1447800"/>
          </a:xfrm>
          <a:prstGeom prst="rect">
            <a:avLst/>
          </a:prstGeom>
        </p:spPr>
        <p:txBody>
          <a:bodyPr anchor="t" rtlCol="false" tIns="0" lIns="0" bIns="0" rIns="0">
            <a:spAutoFit/>
          </a:bodyPr>
          <a:lstStyle/>
          <a:p>
            <a:pPr algn="ctr">
              <a:lnSpc>
                <a:spcPts val="5759"/>
              </a:lnSpc>
            </a:pPr>
            <a:r>
              <a:rPr lang="en-US" sz="4799">
                <a:solidFill>
                  <a:srgbClr val="808080"/>
                </a:solidFill>
                <a:latin typeface="DM Sans Bold"/>
              </a:rPr>
              <a:t>There are some type of barriers for social business to overcome: </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615699" y="3549290"/>
            <a:ext cx="7092326" cy="6737710"/>
          </a:xfrm>
          <a:custGeom>
            <a:avLst/>
            <a:gdLst/>
            <a:ahLst/>
            <a:cxnLst/>
            <a:rect r="r" b="b" t="t" l="l"/>
            <a:pathLst>
              <a:path h="6737710" w="7092326">
                <a:moveTo>
                  <a:pt x="0" y="0"/>
                </a:moveTo>
                <a:lnTo>
                  <a:pt x="7092326" y="0"/>
                </a:lnTo>
                <a:lnTo>
                  <a:pt x="7092326" y="6737710"/>
                </a:lnTo>
                <a:lnTo>
                  <a:pt x="0" y="6737710"/>
                </a:lnTo>
                <a:lnTo>
                  <a:pt x="0" y="0"/>
                </a:lnTo>
                <a:close/>
              </a:path>
            </a:pathLst>
          </a:custGeom>
          <a:blipFill>
            <a:blip r:embed="rId3">
              <a:alphaModFix amt="76000"/>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313677" y="5539306"/>
            <a:ext cx="9302022" cy="2757678"/>
          </a:xfrm>
          <a:prstGeom prst="rect">
            <a:avLst/>
          </a:prstGeom>
        </p:spPr>
        <p:txBody>
          <a:bodyPr anchor="t" rtlCol="false" tIns="0" lIns="0" bIns="0" rIns="0">
            <a:spAutoFit/>
          </a:bodyPr>
          <a:lstStyle/>
          <a:p>
            <a:pPr algn="l">
              <a:lnSpc>
                <a:spcPts val="4356"/>
              </a:lnSpc>
            </a:pPr>
            <a:r>
              <a:rPr lang="en-US" sz="3600">
                <a:solidFill>
                  <a:srgbClr val="808080"/>
                </a:solidFill>
                <a:latin typeface="DM Sans"/>
              </a:rPr>
              <a:t>2. Access to capital and funding. Companies must seek out investors who are aligned with their values and objectives or explore alternative sources of funding, such as impact investing or social finances. </a:t>
            </a:r>
          </a:p>
        </p:txBody>
      </p:sp>
      <p:grpSp>
        <p:nvGrpSpPr>
          <p:cNvPr name="Group 4" id="4"/>
          <p:cNvGrpSpPr/>
          <p:nvPr/>
        </p:nvGrpSpPr>
        <p:grpSpPr>
          <a:xfrm rot="0">
            <a:off x="15330273" y="46616"/>
            <a:ext cx="2889857" cy="3699017"/>
            <a:chOff x="0" y="0"/>
            <a:chExt cx="635000" cy="812800"/>
          </a:xfrm>
        </p:grpSpPr>
        <p:sp>
          <p:nvSpPr>
            <p:cNvPr name="Freeform 5" id="5"/>
            <p:cNvSpPr/>
            <p:nvPr/>
          </p:nvSpPr>
          <p:spPr>
            <a:xfrm flipH="false" flipV="false" rot="0">
              <a:off x="0" y="0"/>
              <a:ext cx="635000" cy="812800"/>
            </a:xfrm>
            <a:custGeom>
              <a:avLst/>
              <a:gdLst/>
              <a:ahLst/>
              <a:cxnLst/>
              <a:rect r="r" b="b" t="t" l="l"/>
              <a:pathLst>
                <a:path h="812800" w="635000">
                  <a:moveTo>
                    <a:pt x="635000" y="0"/>
                  </a:moveTo>
                  <a:lnTo>
                    <a:pt x="635000" y="698500"/>
                  </a:lnTo>
                  <a:lnTo>
                    <a:pt x="317500" y="812800"/>
                  </a:lnTo>
                  <a:lnTo>
                    <a:pt x="0" y="698500"/>
                  </a:lnTo>
                  <a:lnTo>
                    <a:pt x="0" y="0"/>
                  </a:lnTo>
                  <a:lnTo>
                    <a:pt x="635000" y="0"/>
                  </a:lnTo>
                  <a:close/>
                </a:path>
              </a:pathLst>
            </a:custGeom>
            <a:solidFill>
              <a:srgbClr val="BFBFBF">
                <a:alpha val="26667"/>
              </a:srgbClr>
            </a:solidFill>
          </p:spPr>
        </p:sp>
        <p:sp>
          <p:nvSpPr>
            <p:cNvPr name="TextBox 6" id="6"/>
            <p:cNvSpPr txBox="true"/>
            <p:nvPr/>
          </p:nvSpPr>
          <p:spPr>
            <a:xfrm>
              <a:off x="0" y="-47625"/>
              <a:ext cx="635000" cy="746125"/>
            </a:xfrm>
            <a:prstGeom prst="rect">
              <a:avLst/>
            </a:prstGeom>
          </p:spPr>
          <p:txBody>
            <a:bodyPr anchor="ctr" rtlCol="false" tIns="50800" lIns="50800" bIns="50800" rIns="50800"/>
            <a:lstStyle/>
            <a:p>
              <a:pPr algn="ctr">
                <a:lnSpc>
                  <a:spcPts val="2659"/>
                </a:lnSpc>
              </a:pPr>
            </a:p>
          </p:txBody>
        </p:sp>
      </p:grpSp>
      <p:sp>
        <p:nvSpPr>
          <p:cNvPr name="TextBox 7" id="7"/>
          <p:cNvSpPr txBox="true"/>
          <p:nvPr/>
        </p:nvSpPr>
        <p:spPr>
          <a:xfrm rot="0">
            <a:off x="1878615" y="986226"/>
            <a:ext cx="14530770" cy="1447800"/>
          </a:xfrm>
          <a:prstGeom prst="rect">
            <a:avLst/>
          </a:prstGeom>
        </p:spPr>
        <p:txBody>
          <a:bodyPr anchor="t" rtlCol="false" tIns="0" lIns="0" bIns="0" rIns="0">
            <a:spAutoFit/>
          </a:bodyPr>
          <a:lstStyle/>
          <a:p>
            <a:pPr algn="ctr">
              <a:lnSpc>
                <a:spcPts val="5759"/>
              </a:lnSpc>
            </a:pPr>
            <a:r>
              <a:rPr lang="en-US" sz="4799">
                <a:solidFill>
                  <a:srgbClr val="808080"/>
                </a:solidFill>
                <a:latin typeface="DM Sans Bold"/>
              </a:rPr>
              <a:t>There are some type of barriers for social business to overcome: </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407302" y="146693"/>
            <a:ext cx="2122879" cy="2717285"/>
            <a:chOff x="0" y="0"/>
            <a:chExt cx="635000" cy="812800"/>
          </a:xfrm>
        </p:grpSpPr>
        <p:sp>
          <p:nvSpPr>
            <p:cNvPr name="Freeform 3" id="3"/>
            <p:cNvSpPr/>
            <p:nvPr/>
          </p:nvSpPr>
          <p:spPr>
            <a:xfrm flipH="false" flipV="false" rot="0">
              <a:off x="0" y="0"/>
              <a:ext cx="635000" cy="812800"/>
            </a:xfrm>
            <a:custGeom>
              <a:avLst/>
              <a:gdLst/>
              <a:ahLst/>
              <a:cxnLst/>
              <a:rect r="r" b="b" t="t" l="l"/>
              <a:pathLst>
                <a:path h="812800" w="635000">
                  <a:moveTo>
                    <a:pt x="635000" y="0"/>
                  </a:moveTo>
                  <a:lnTo>
                    <a:pt x="635000" y="698500"/>
                  </a:lnTo>
                  <a:lnTo>
                    <a:pt x="317500" y="812800"/>
                  </a:lnTo>
                  <a:lnTo>
                    <a:pt x="0" y="698500"/>
                  </a:lnTo>
                  <a:lnTo>
                    <a:pt x="0" y="0"/>
                  </a:lnTo>
                  <a:lnTo>
                    <a:pt x="635000" y="0"/>
                  </a:lnTo>
                  <a:close/>
                </a:path>
              </a:pathLst>
            </a:custGeom>
            <a:solidFill>
              <a:srgbClr val="BFBFBF">
                <a:alpha val="26667"/>
              </a:srgbClr>
            </a:solidFill>
          </p:spPr>
        </p:sp>
        <p:sp>
          <p:nvSpPr>
            <p:cNvPr name="TextBox 4" id="4"/>
            <p:cNvSpPr txBox="true"/>
            <p:nvPr/>
          </p:nvSpPr>
          <p:spPr>
            <a:xfrm>
              <a:off x="0" y="-47625"/>
              <a:ext cx="635000" cy="746125"/>
            </a:xfrm>
            <a:prstGeom prst="rect">
              <a:avLst/>
            </a:prstGeom>
          </p:spPr>
          <p:txBody>
            <a:bodyPr anchor="ctr" rtlCol="false" tIns="50800" lIns="50800" bIns="50800" rIns="50800"/>
            <a:lstStyle/>
            <a:p>
              <a:pPr algn="ctr">
                <a:lnSpc>
                  <a:spcPts val="2659"/>
                </a:lnSpc>
              </a:pPr>
            </a:p>
          </p:txBody>
        </p:sp>
      </p:grpSp>
      <p:sp>
        <p:nvSpPr>
          <p:cNvPr name="Freeform 5" id="5"/>
          <p:cNvSpPr/>
          <p:nvPr/>
        </p:nvSpPr>
        <p:spPr>
          <a:xfrm flipH="false" flipV="false" rot="0">
            <a:off x="11150626" y="3807660"/>
            <a:ext cx="6688077" cy="6253352"/>
          </a:xfrm>
          <a:custGeom>
            <a:avLst/>
            <a:gdLst/>
            <a:ahLst/>
            <a:cxnLst/>
            <a:rect r="r" b="b" t="t" l="l"/>
            <a:pathLst>
              <a:path h="6253352" w="6688077">
                <a:moveTo>
                  <a:pt x="0" y="0"/>
                </a:moveTo>
                <a:lnTo>
                  <a:pt x="6688076" y="0"/>
                </a:lnTo>
                <a:lnTo>
                  <a:pt x="6688076" y="6253352"/>
                </a:lnTo>
                <a:lnTo>
                  <a:pt x="0" y="6253352"/>
                </a:lnTo>
                <a:lnTo>
                  <a:pt x="0" y="0"/>
                </a:lnTo>
                <a:close/>
              </a:path>
            </a:pathLst>
          </a:custGeom>
          <a:blipFill>
            <a:blip r:embed="rId3">
              <a:alphaModFix amt="69000"/>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5577023"/>
            <a:ext cx="9283904" cy="2714625"/>
          </a:xfrm>
          <a:prstGeom prst="rect">
            <a:avLst/>
          </a:prstGeom>
        </p:spPr>
        <p:txBody>
          <a:bodyPr anchor="t" rtlCol="false" tIns="0" lIns="0" bIns="0" rIns="0">
            <a:spAutoFit/>
          </a:bodyPr>
          <a:lstStyle/>
          <a:p>
            <a:pPr algn="l">
              <a:lnSpc>
                <a:spcPts val="4320"/>
              </a:lnSpc>
            </a:pPr>
            <a:r>
              <a:rPr lang="en-US" sz="3600">
                <a:solidFill>
                  <a:srgbClr val="808080"/>
                </a:solidFill>
                <a:latin typeface="DM Sans"/>
              </a:rPr>
              <a:t>3. Legal and regulatory constraints. Socially responsible businesses may encounter regulatory and legal barriers that hinder their ability to implement certain initiatives or practices. </a:t>
            </a:r>
          </a:p>
        </p:txBody>
      </p:sp>
      <p:sp>
        <p:nvSpPr>
          <p:cNvPr name="TextBox 7" id="7"/>
          <p:cNvSpPr txBox="true"/>
          <p:nvPr/>
        </p:nvSpPr>
        <p:spPr>
          <a:xfrm rot="0">
            <a:off x="1878615" y="986226"/>
            <a:ext cx="14530770" cy="1447800"/>
          </a:xfrm>
          <a:prstGeom prst="rect">
            <a:avLst/>
          </a:prstGeom>
        </p:spPr>
        <p:txBody>
          <a:bodyPr anchor="t" rtlCol="false" tIns="0" lIns="0" bIns="0" rIns="0">
            <a:spAutoFit/>
          </a:bodyPr>
          <a:lstStyle/>
          <a:p>
            <a:pPr algn="ctr">
              <a:lnSpc>
                <a:spcPts val="5759"/>
              </a:lnSpc>
            </a:pPr>
            <a:r>
              <a:rPr lang="en-US" sz="4799">
                <a:solidFill>
                  <a:srgbClr val="808080"/>
                </a:solidFill>
                <a:latin typeface="DM Sans Bold"/>
              </a:rPr>
              <a:t>There are some type of barriers for social business to overcome: </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1412794" y="3725656"/>
            <a:ext cx="5846506" cy="6227970"/>
          </a:xfrm>
          <a:custGeom>
            <a:avLst/>
            <a:gdLst/>
            <a:ahLst/>
            <a:cxnLst/>
            <a:rect r="r" b="b" t="t" l="l"/>
            <a:pathLst>
              <a:path h="6227970" w="5846506">
                <a:moveTo>
                  <a:pt x="0" y="0"/>
                </a:moveTo>
                <a:lnTo>
                  <a:pt x="5846506" y="0"/>
                </a:lnTo>
                <a:lnTo>
                  <a:pt x="5846506" y="6227969"/>
                </a:lnTo>
                <a:lnTo>
                  <a:pt x="0" y="622796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5184577"/>
            <a:ext cx="8462408" cy="3310128"/>
          </a:xfrm>
          <a:prstGeom prst="rect">
            <a:avLst/>
          </a:prstGeom>
        </p:spPr>
        <p:txBody>
          <a:bodyPr anchor="t" rtlCol="false" tIns="0" lIns="0" bIns="0" rIns="0">
            <a:spAutoFit/>
          </a:bodyPr>
          <a:lstStyle/>
          <a:p>
            <a:pPr algn="l">
              <a:lnSpc>
                <a:spcPts val="4356"/>
              </a:lnSpc>
            </a:pPr>
            <a:r>
              <a:rPr lang="en-US" sz="3600">
                <a:solidFill>
                  <a:srgbClr val="808080"/>
                </a:solidFill>
                <a:latin typeface="DM Sans"/>
              </a:rPr>
              <a:t>4. Competitive pressure. Companies must differentiate themselves through their commitment to social responsibility and demonstrate the business case for investing in social and environmental initiatives.</a:t>
            </a:r>
          </a:p>
        </p:txBody>
      </p:sp>
      <p:grpSp>
        <p:nvGrpSpPr>
          <p:cNvPr name="Group 4" id="4"/>
          <p:cNvGrpSpPr/>
          <p:nvPr/>
        </p:nvGrpSpPr>
        <p:grpSpPr>
          <a:xfrm rot="0">
            <a:off x="15933529" y="113137"/>
            <a:ext cx="2122879" cy="2717285"/>
            <a:chOff x="0" y="0"/>
            <a:chExt cx="635000" cy="812800"/>
          </a:xfrm>
        </p:grpSpPr>
        <p:sp>
          <p:nvSpPr>
            <p:cNvPr name="Freeform 5" id="5"/>
            <p:cNvSpPr/>
            <p:nvPr/>
          </p:nvSpPr>
          <p:spPr>
            <a:xfrm flipH="false" flipV="false" rot="0">
              <a:off x="0" y="0"/>
              <a:ext cx="635000" cy="812800"/>
            </a:xfrm>
            <a:custGeom>
              <a:avLst/>
              <a:gdLst/>
              <a:ahLst/>
              <a:cxnLst/>
              <a:rect r="r" b="b" t="t" l="l"/>
              <a:pathLst>
                <a:path h="812800" w="635000">
                  <a:moveTo>
                    <a:pt x="635000" y="0"/>
                  </a:moveTo>
                  <a:lnTo>
                    <a:pt x="635000" y="698500"/>
                  </a:lnTo>
                  <a:lnTo>
                    <a:pt x="317500" y="812800"/>
                  </a:lnTo>
                  <a:lnTo>
                    <a:pt x="0" y="698500"/>
                  </a:lnTo>
                  <a:lnTo>
                    <a:pt x="0" y="0"/>
                  </a:lnTo>
                  <a:lnTo>
                    <a:pt x="635000" y="0"/>
                  </a:lnTo>
                  <a:close/>
                </a:path>
              </a:pathLst>
            </a:custGeom>
            <a:solidFill>
              <a:srgbClr val="BFBFBF">
                <a:alpha val="26667"/>
              </a:srgbClr>
            </a:solidFill>
          </p:spPr>
        </p:sp>
        <p:sp>
          <p:nvSpPr>
            <p:cNvPr name="TextBox 6" id="6"/>
            <p:cNvSpPr txBox="true"/>
            <p:nvPr/>
          </p:nvSpPr>
          <p:spPr>
            <a:xfrm>
              <a:off x="0" y="-47625"/>
              <a:ext cx="635000" cy="746125"/>
            </a:xfrm>
            <a:prstGeom prst="rect">
              <a:avLst/>
            </a:prstGeom>
          </p:spPr>
          <p:txBody>
            <a:bodyPr anchor="ctr" rtlCol="false" tIns="50800" lIns="50800" bIns="50800" rIns="50800"/>
            <a:lstStyle/>
            <a:p>
              <a:pPr algn="ctr">
                <a:lnSpc>
                  <a:spcPts val="2659"/>
                </a:lnSpc>
              </a:pPr>
            </a:p>
          </p:txBody>
        </p:sp>
      </p:grpSp>
      <p:sp>
        <p:nvSpPr>
          <p:cNvPr name="TextBox 7" id="7"/>
          <p:cNvSpPr txBox="true"/>
          <p:nvPr/>
        </p:nvSpPr>
        <p:spPr>
          <a:xfrm rot="0">
            <a:off x="1878615" y="986226"/>
            <a:ext cx="14530770" cy="1447800"/>
          </a:xfrm>
          <a:prstGeom prst="rect">
            <a:avLst/>
          </a:prstGeom>
        </p:spPr>
        <p:txBody>
          <a:bodyPr anchor="t" rtlCol="false" tIns="0" lIns="0" bIns="0" rIns="0">
            <a:spAutoFit/>
          </a:bodyPr>
          <a:lstStyle/>
          <a:p>
            <a:pPr algn="ctr">
              <a:lnSpc>
                <a:spcPts val="5759"/>
              </a:lnSpc>
            </a:pPr>
            <a:r>
              <a:rPr lang="en-US" sz="4799">
                <a:solidFill>
                  <a:srgbClr val="808080"/>
                </a:solidFill>
                <a:latin typeface="DM Sans Bold"/>
              </a:rPr>
              <a:t>There are some type of barriers for social business to overcome: </a:t>
            </a: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028700" y="3488436"/>
            <a:ext cx="10332051" cy="3310128"/>
          </a:xfrm>
          <a:prstGeom prst="rect">
            <a:avLst/>
          </a:prstGeom>
        </p:spPr>
        <p:txBody>
          <a:bodyPr anchor="t" rtlCol="false" tIns="0" lIns="0" bIns="0" rIns="0">
            <a:spAutoFit/>
          </a:bodyPr>
          <a:lstStyle/>
          <a:p>
            <a:pPr algn="l">
              <a:lnSpc>
                <a:spcPts val="4356"/>
              </a:lnSpc>
            </a:pPr>
            <a:r>
              <a:rPr lang="en-US" sz="3600">
                <a:solidFill>
                  <a:srgbClr val="808080">
                    <a:alpha val="98824"/>
                  </a:srgbClr>
                </a:solidFill>
                <a:latin typeface="DM Sans"/>
              </a:rPr>
              <a:t>The challenges mentioned above require a comprehensive approach that involves strategic planning, operational excellence, stakeholder engagement, and a commitment to long-term sustainability.</a:t>
            </a:r>
          </a:p>
          <a:p>
            <a:pPr algn="just">
              <a:lnSpc>
                <a:spcPts val="4356"/>
              </a:lnSpc>
            </a:pPr>
          </a:p>
        </p:txBody>
      </p:sp>
      <p:sp>
        <p:nvSpPr>
          <p:cNvPr name="Freeform 3" id="3"/>
          <p:cNvSpPr/>
          <p:nvPr/>
        </p:nvSpPr>
        <p:spPr>
          <a:xfrm flipH="false" flipV="false" rot="0">
            <a:off x="12472609" y="3591602"/>
            <a:ext cx="5515334" cy="6695398"/>
          </a:xfrm>
          <a:custGeom>
            <a:avLst/>
            <a:gdLst/>
            <a:ahLst/>
            <a:cxnLst/>
            <a:rect r="r" b="b" t="t" l="l"/>
            <a:pathLst>
              <a:path h="6695398" w="5515334">
                <a:moveTo>
                  <a:pt x="0" y="0"/>
                </a:moveTo>
                <a:lnTo>
                  <a:pt x="5515333" y="0"/>
                </a:lnTo>
                <a:lnTo>
                  <a:pt x="5515333" y="6695398"/>
                </a:lnTo>
                <a:lnTo>
                  <a:pt x="0" y="669539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1993803" y="4243388"/>
            <a:ext cx="5265497" cy="6043612"/>
          </a:xfrm>
          <a:custGeom>
            <a:avLst/>
            <a:gdLst/>
            <a:ahLst/>
            <a:cxnLst/>
            <a:rect r="r" b="b" t="t" l="l"/>
            <a:pathLst>
              <a:path h="6043612" w="5265497">
                <a:moveTo>
                  <a:pt x="0" y="0"/>
                </a:moveTo>
                <a:lnTo>
                  <a:pt x="5265497" y="0"/>
                </a:lnTo>
                <a:lnTo>
                  <a:pt x="5265497" y="6043612"/>
                </a:lnTo>
                <a:lnTo>
                  <a:pt x="0" y="604361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954594" y="1028700"/>
            <a:ext cx="12378813" cy="1638300"/>
          </a:xfrm>
          <a:prstGeom prst="rect">
            <a:avLst/>
          </a:prstGeom>
        </p:spPr>
        <p:txBody>
          <a:bodyPr anchor="t" rtlCol="false" tIns="0" lIns="0" bIns="0" rIns="0">
            <a:spAutoFit/>
          </a:bodyPr>
          <a:lstStyle/>
          <a:p>
            <a:pPr algn="ctr">
              <a:lnSpc>
                <a:spcPts val="6480"/>
              </a:lnSpc>
            </a:pPr>
            <a:r>
              <a:rPr lang="en-US" sz="5400">
                <a:solidFill>
                  <a:srgbClr val="808080"/>
                </a:solidFill>
                <a:latin typeface="DM Sans Bold"/>
              </a:rPr>
              <a:t>Solutions for social business to overcome challenges:</a:t>
            </a:r>
          </a:p>
        </p:txBody>
      </p:sp>
      <p:sp>
        <p:nvSpPr>
          <p:cNvPr name="TextBox 4" id="4"/>
          <p:cNvSpPr txBox="true"/>
          <p:nvPr/>
        </p:nvSpPr>
        <p:spPr>
          <a:xfrm rot="0">
            <a:off x="1028700" y="5657850"/>
            <a:ext cx="7643802" cy="1628775"/>
          </a:xfrm>
          <a:prstGeom prst="rect">
            <a:avLst/>
          </a:prstGeom>
        </p:spPr>
        <p:txBody>
          <a:bodyPr anchor="t" rtlCol="false" tIns="0" lIns="0" bIns="0" rIns="0">
            <a:spAutoFit/>
          </a:bodyPr>
          <a:lstStyle/>
          <a:p>
            <a:pPr algn="l">
              <a:lnSpc>
                <a:spcPts val="4320"/>
              </a:lnSpc>
            </a:pPr>
            <a:r>
              <a:rPr lang="en-US" sz="3600">
                <a:solidFill>
                  <a:srgbClr val="808080"/>
                </a:solidFill>
                <a:latin typeface="DM Sans"/>
              </a:rPr>
              <a:t>Develop measurement frameworks to assess and communicate their social impact effectively</a:t>
            </a:r>
          </a:p>
        </p:txBody>
      </p:sp>
      <p:sp>
        <p:nvSpPr>
          <p:cNvPr name="TextBox 5" id="5"/>
          <p:cNvSpPr txBox="true"/>
          <p:nvPr/>
        </p:nvSpPr>
        <p:spPr>
          <a:xfrm rot="0">
            <a:off x="1028700" y="4233862"/>
            <a:ext cx="6033877" cy="609600"/>
          </a:xfrm>
          <a:prstGeom prst="rect">
            <a:avLst/>
          </a:prstGeom>
        </p:spPr>
        <p:txBody>
          <a:bodyPr anchor="t" rtlCol="false" tIns="0" lIns="0" bIns="0" rIns="0">
            <a:spAutoFit/>
          </a:bodyPr>
          <a:lstStyle/>
          <a:p>
            <a:pPr algn="l">
              <a:lnSpc>
                <a:spcPts val="4800"/>
              </a:lnSpc>
            </a:pPr>
            <a:r>
              <a:rPr lang="en-US" sz="4000">
                <a:solidFill>
                  <a:srgbClr val="808080"/>
                </a:solidFill>
                <a:latin typeface="DM Sans"/>
              </a:rPr>
              <a:t>Measuring social impact</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1804544" y="4204862"/>
            <a:ext cx="5863844" cy="5863844"/>
          </a:xfrm>
          <a:custGeom>
            <a:avLst/>
            <a:gdLst/>
            <a:ahLst/>
            <a:cxnLst/>
            <a:rect r="r" b="b" t="t" l="l"/>
            <a:pathLst>
              <a:path h="5863844" w="5863844">
                <a:moveTo>
                  <a:pt x="0" y="0"/>
                </a:moveTo>
                <a:lnTo>
                  <a:pt x="5863843" y="0"/>
                </a:lnTo>
                <a:lnTo>
                  <a:pt x="5863843" y="5863843"/>
                </a:lnTo>
                <a:lnTo>
                  <a:pt x="0" y="586384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5774028"/>
            <a:ext cx="8163646" cy="2532542"/>
          </a:xfrm>
          <a:prstGeom prst="rect">
            <a:avLst/>
          </a:prstGeom>
        </p:spPr>
        <p:txBody>
          <a:bodyPr anchor="t" rtlCol="false" tIns="0" lIns="0" bIns="0" rIns="0">
            <a:spAutoFit/>
          </a:bodyPr>
          <a:lstStyle/>
          <a:p>
            <a:pPr algn="l">
              <a:lnSpc>
                <a:spcPts val="4028"/>
              </a:lnSpc>
            </a:pPr>
            <a:r>
              <a:rPr lang="en-US" sz="3600">
                <a:solidFill>
                  <a:srgbClr val="808080"/>
                </a:solidFill>
                <a:latin typeface="DM Sans"/>
              </a:rPr>
              <a:t>Identify strategies for scaling their impact while maintaining the integrity of their social mission and ensuring that their initiatives are sustainable and replicable. </a:t>
            </a:r>
          </a:p>
        </p:txBody>
      </p:sp>
      <p:sp>
        <p:nvSpPr>
          <p:cNvPr name="TextBox 4" id="4"/>
          <p:cNvSpPr txBox="true"/>
          <p:nvPr/>
        </p:nvSpPr>
        <p:spPr>
          <a:xfrm rot="0">
            <a:off x="1028700" y="4233437"/>
            <a:ext cx="5138856" cy="574502"/>
          </a:xfrm>
          <a:prstGeom prst="rect">
            <a:avLst/>
          </a:prstGeom>
        </p:spPr>
        <p:txBody>
          <a:bodyPr anchor="t" rtlCol="false" tIns="0" lIns="0" bIns="0" rIns="0">
            <a:spAutoFit/>
          </a:bodyPr>
          <a:lstStyle/>
          <a:p>
            <a:pPr algn="just">
              <a:lnSpc>
                <a:spcPts val="4476"/>
              </a:lnSpc>
            </a:pPr>
            <a:r>
              <a:rPr lang="en-US" sz="3999">
                <a:solidFill>
                  <a:srgbClr val="808080"/>
                </a:solidFill>
                <a:latin typeface="DM Sans"/>
              </a:rPr>
              <a:t>Scaling social impact</a:t>
            </a:r>
          </a:p>
        </p:txBody>
      </p:sp>
      <p:sp>
        <p:nvSpPr>
          <p:cNvPr name="TextBox 5" id="5"/>
          <p:cNvSpPr txBox="true"/>
          <p:nvPr/>
        </p:nvSpPr>
        <p:spPr>
          <a:xfrm rot="0">
            <a:off x="2954594" y="1028700"/>
            <a:ext cx="12378813" cy="1638300"/>
          </a:xfrm>
          <a:prstGeom prst="rect">
            <a:avLst/>
          </a:prstGeom>
        </p:spPr>
        <p:txBody>
          <a:bodyPr anchor="t" rtlCol="false" tIns="0" lIns="0" bIns="0" rIns="0">
            <a:spAutoFit/>
          </a:bodyPr>
          <a:lstStyle/>
          <a:p>
            <a:pPr algn="ctr">
              <a:lnSpc>
                <a:spcPts val="6480"/>
              </a:lnSpc>
            </a:pPr>
            <a:r>
              <a:rPr lang="en-US" sz="5400">
                <a:solidFill>
                  <a:srgbClr val="808080"/>
                </a:solidFill>
                <a:latin typeface="DM Sans Bold"/>
              </a:rPr>
              <a:t>Solutions for social business to overcome challenges: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53193" y="6172200"/>
            <a:ext cx="7203151" cy="4114800"/>
          </a:xfrm>
          <a:custGeom>
            <a:avLst/>
            <a:gdLst/>
            <a:ahLst/>
            <a:cxnLst/>
            <a:rect r="r" b="b" t="t" l="l"/>
            <a:pathLst>
              <a:path h="4114800" w="7203151">
                <a:moveTo>
                  <a:pt x="0" y="0"/>
                </a:moveTo>
                <a:lnTo>
                  <a:pt x="7203151" y="0"/>
                </a:lnTo>
                <a:lnTo>
                  <a:pt x="7203151" y="4114800"/>
                </a:lnTo>
                <a:lnTo>
                  <a:pt x="0" y="4114800"/>
                </a:lnTo>
                <a:lnTo>
                  <a:pt x="0" y="0"/>
                </a:lnTo>
                <a:close/>
              </a:path>
            </a:pathLst>
          </a:custGeom>
          <a:blipFill>
            <a:blip r:embed="rId2">
              <a:alphaModFix amt="18000"/>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6097251" y="46616"/>
            <a:ext cx="2122879" cy="2717285"/>
            <a:chOff x="0" y="0"/>
            <a:chExt cx="635000" cy="812800"/>
          </a:xfrm>
        </p:grpSpPr>
        <p:sp>
          <p:nvSpPr>
            <p:cNvPr name="Freeform 4" id="4"/>
            <p:cNvSpPr/>
            <p:nvPr/>
          </p:nvSpPr>
          <p:spPr>
            <a:xfrm flipH="false" flipV="false" rot="0">
              <a:off x="0" y="0"/>
              <a:ext cx="635000" cy="812800"/>
            </a:xfrm>
            <a:custGeom>
              <a:avLst/>
              <a:gdLst/>
              <a:ahLst/>
              <a:cxnLst/>
              <a:rect r="r" b="b" t="t" l="l"/>
              <a:pathLst>
                <a:path h="812800" w="635000">
                  <a:moveTo>
                    <a:pt x="635000" y="0"/>
                  </a:moveTo>
                  <a:lnTo>
                    <a:pt x="635000" y="698500"/>
                  </a:lnTo>
                  <a:lnTo>
                    <a:pt x="317500" y="812800"/>
                  </a:lnTo>
                  <a:lnTo>
                    <a:pt x="0" y="698500"/>
                  </a:lnTo>
                  <a:lnTo>
                    <a:pt x="0" y="0"/>
                  </a:lnTo>
                  <a:lnTo>
                    <a:pt x="635000" y="0"/>
                  </a:lnTo>
                  <a:close/>
                </a:path>
              </a:pathLst>
            </a:custGeom>
            <a:solidFill>
              <a:srgbClr val="BFBFBF">
                <a:alpha val="26667"/>
              </a:srgbClr>
            </a:solidFill>
          </p:spPr>
        </p:sp>
        <p:sp>
          <p:nvSpPr>
            <p:cNvPr name="TextBox 5" id="5"/>
            <p:cNvSpPr txBox="true"/>
            <p:nvPr/>
          </p:nvSpPr>
          <p:spPr>
            <a:xfrm>
              <a:off x="0" y="-47625"/>
              <a:ext cx="635000" cy="746125"/>
            </a:xfrm>
            <a:prstGeom prst="rect">
              <a:avLst/>
            </a:prstGeom>
          </p:spPr>
          <p:txBody>
            <a:bodyPr anchor="ctr" rtlCol="false" tIns="50800" lIns="50800" bIns="50800" rIns="50800"/>
            <a:lstStyle/>
            <a:p>
              <a:pPr algn="ctr">
                <a:lnSpc>
                  <a:spcPts val="2659"/>
                </a:lnSpc>
              </a:pPr>
            </a:p>
          </p:txBody>
        </p:sp>
      </p:grpSp>
      <p:sp>
        <p:nvSpPr>
          <p:cNvPr name="TextBox 6" id="6"/>
          <p:cNvSpPr txBox="true"/>
          <p:nvPr/>
        </p:nvSpPr>
        <p:spPr>
          <a:xfrm rot="0">
            <a:off x="11658600" y="5336660"/>
            <a:ext cx="5500090" cy="2038350"/>
          </a:xfrm>
          <a:prstGeom prst="rect">
            <a:avLst/>
          </a:prstGeom>
        </p:spPr>
        <p:txBody>
          <a:bodyPr anchor="t" rtlCol="false" tIns="0" lIns="0" bIns="0" rIns="0">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name="TextBox 7" id="7"/>
          <p:cNvSpPr txBox="true"/>
          <p:nvPr/>
        </p:nvSpPr>
        <p:spPr>
          <a:xfrm rot="0">
            <a:off x="2417556" y="2129156"/>
            <a:ext cx="1938412" cy="819158"/>
          </a:xfrm>
          <a:prstGeom prst="rect">
            <a:avLst/>
          </a:prstGeom>
        </p:spPr>
        <p:txBody>
          <a:bodyPr anchor="t" rtlCol="false" tIns="0" lIns="0" bIns="0" rIns="0">
            <a:spAutoFit/>
          </a:bodyPr>
          <a:lstStyle/>
          <a:p>
            <a:pPr algn="l">
              <a:lnSpc>
                <a:spcPts val="6600"/>
              </a:lnSpc>
            </a:pPr>
            <a:r>
              <a:rPr lang="en-US" sz="6000">
                <a:solidFill>
                  <a:srgbClr val="A6A6A6"/>
                </a:solidFill>
                <a:latin typeface="DM Sans Bold"/>
              </a:rPr>
              <a:t>01.</a:t>
            </a:r>
          </a:p>
        </p:txBody>
      </p:sp>
      <p:sp>
        <p:nvSpPr>
          <p:cNvPr name="TextBox 8" id="8"/>
          <p:cNvSpPr txBox="true"/>
          <p:nvPr/>
        </p:nvSpPr>
        <p:spPr>
          <a:xfrm rot="0">
            <a:off x="2417556" y="3386028"/>
            <a:ext cx="1938412" cy="819158"/>
          </a:xfrm>
          <a:prstGeom prst="rect">
            <a:avLst/>
          </a:prstGeom>
        </p:spPr>
        <p:txBody>
          <a:bodyPr anchor="t" rtlCol="false" tIns="0" lIns="0" bIns="0" rIns="0">
            <a:spAutoFit/>
          </a:bodyPr>
          <a:lstStyle/>
          <a:p>
            <a:pPr algn="l">
              <a:lnSpc>
                <a:spcPts val="6600"/>
              </a:lnSpc>
            </a:pPr>
            <a:r>
              <a:rPr lang="en-US" sz="6000">
                <a:solidFill>
                  <a:srgbClr val="A6A6A6"/>
                </a:solidFill>
                <a:latin typeface="DM Sans Bold"/>
              </a:rPr>
              <a:t>02.</a:t>
            </a:r>
          </a:p>
        </p:txBody>
      </p:sp>
      <p:sp>
        <p:nvSpPr>
          <p:cNvPr name="TextBox 9" id="9"/>
          <p:cNvSpPr txBox="true"/>
          <p:nvPr/>
        </p:nvSpPr>
        <p:spPr>
          <a:xfrm rot="0">
            <a:off x="3930861" y="2298658"/>
            <a:ext cx="9846389" cy="502920"/>
          </a:xfrm>
          <a:prstGeom prst="rect">
            <a:avLst/>
          </a:prstGeom>
        </p:spPr>
        <p:txBody>
          <a:bodyPr anchor="t" rtlCol="false" tIns="0" lIns="0" bIns="0" rIns="0">
            <a:spAutoFit/>
          </a:bodyPr>
          <a:lstStyle/>
          <a:p>
            <a:pPr algn="l">
              <a:lnSpc>
                <a:spcPts val="3960"/>
              </a:lnSpc>
            </a:pPr>
            <a:r>
              <a:rPr lang="en-US" sz="3600">
                <a:solidFill>
                  <a:srgbClr val="808080"/>
                </a:solidFill>
                <a:latin typeface="DM Sans Bold"/>
              </a:rPr>
              <a:t>Challenges and barriers for social business</a:t>
            </a:r>
          </a:p>
        </p:txBody>
      </p:sp>
      <p:sp>
        <p:nvSpPr>
          <p:cNvPr name="TextBox 10" id="10"/>
          <p:cNvSpPr txBox="true"/>
          <p:nvPr/>
        </p:nvSpPr>
        <p:spPr>
          <a:xfrm rot="0">
            <a:off x="3930861" y="3539384"/>
            <a:ext cx="7049590" cy="502920"/>
          </a:xfrm>
          <a:prstGeom prst="rect">
            <a:avLst/>
          </a:prstGeom>
        </p:spPr>
        <p:txBody>
          <a:bodyPr anchor="t" rtlCol="false" tIns="0" lIns="0" bIns="0" rIns="0">
            <a:spAutoFit/>
          </a:bodyPr>
          <a:lstStyle/>
          <a:p>
            <a:pPr algn="l">
              <a:lnSpc>
                <a:spcPts val="3960"/>
              </a:lnSpc>
            </a:pPr>
            <a:r>
              <a:rPr lang="en-US" sz="3600">
                <a:solidFill>
                  <a:srgbClr val="808080"/>
                </a:solidFill>
                <a:latin typeface="DM Sans Bold"/>
              </a:rPr>
              <a:t>Solutions for organizations </a:t>
            </a:r>
          </a:p>
        </p:txBody>
      </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9907463" y="4829584"/>
            <a:ext cx="8191243" cy="5457416"/>
          </a:xfrm>
          <a:custGeom>
            <a:avLst/>
            <a:gdLst/>
            <a:ahLst/>
            <a:cxnLst/>
            <a:rect r="r" b="b" t="t" l="l"/>
            <a:pathLst>
              <a:path h="5457416" w="8191243">
                <a:moveTo>
                  <a:pt x="0" y="0"/>
                </a:moveTo>
                <a:lnTo>
                  <a:pt x="8191243" y="0"/>
                </a:lnTo>
                <a:lnTo>
                  <a:pt x="8191243" y="5457416"/>
                </a:lnTo>
                <a:lnTo>
                  <a:pt x="0" y="545741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5462679"/>
            <a:ext cx="8544705" cy="3310128"/>
          </a:xfrm>
          <a:prstGeom prst="rect">
            <a:avLst/>
          </a:prstGeom>
        </p:spPr>
        <p:txBody>
          <a:bodyPr anchor="t" rtlCol="false" tIns="0" lIns="0" bIns="0" rIns="0">
            <a:spAutoFit/>
          </a:bodyPr>
          <a:lstStyle/>
          <a:p>
            <a:pPr algn="l">
              <a:lnSpc>
                <a:spcPts val="4356"/>
              </a:lnSpc>
            </a:pPr>
            <a:r>
              <a:rPr lang="en-US" sz="3600">
                <a:solidFill>
                  <a:srgbClr val="737373"/>
                </a:solidFill>
                <a:latin typeface="DM Sans"/>
              </a:rPr>
              <a:t>Companies must ensure that their suppliers adhere to ethical labour practices, environmental standards, and other social responsibility criteria, which may require increased transparency and oversight</a:t>
            </a:r>
            <a:r>
              <a:rPr lang="en-US" sz="3600">
                <a:solidFill>
                  <a:srgbClr val="808080"/>
                </a:solidFill>
                <a:latin typeface="DM Sans"/>
              </a:rPr>
              <a:t>. </a:t>
            </a:r>
          </a:p>
        </p:txBody>
      </p:sp>
      <p:sp>
        <p:nvSpPr>
          <p:cNvPr name="TextBox 4" id="4"/>
          <p:cNvSpPr txBox="true"/>
          <p:nvPr/>
        </p:nvSpPr>
        <p:spPr>
          <a:xfrm rot="0">
            <a:off x="1028700" y="4233828"/>
            <a:ext cx="5480883" cy="574502"/>
          </a:xfrm>
          <a:prstGeom prst="rect">
            <a:avLst/>
          </a:prstGeom>
        </p:spPr>
        <p:txBody>
          <a:bodyPr anchor="t" rtlCol="false" tIns="0" lIns="0" bIns="0" rIns="0">
            <a:spAutoFit/>
          </a:bodyPr>
          <a:lstStyle/>
          <a:p>
            <a:pPr algn="just">
              <a:lnSpc>
                <a:spcPts val="4476"/>
              </a:lnSpc>
            </a:pPr>
            <a:r>
              <a:rPr lang="en-US" sz="4000">
                <a:solidFill>
                  <a:srgbClr val="737373"/>
                </a:solidFill>
                <a:latin typeface="DM Sans"/>
              </a:rPr>
              <a:t>Manage supply chain</a:t>
            </a:r>
          </a:p>
        </p:txBody>
      </p:sp>
      <p:sp>
        <p:nvSpPr>
          <p:cNvPr name="TextBox 5" id="5"/>
          <p:cNvSpPr txBox="true"/>
          <p:nvPr/>
        </p:nvSpPr>
        <p:spPr>
          <a:xfrm rot="0">
            <a:off x="2954594" y="1028700"/>
            <a:ext cx="12378813" cy="1638300"/>
          </a:xfrm>
          <a:prstGeom prst="rect">
            <a:avLst/>
          </a:prstGeom>
        </p:spPr>
        <p:txBody>
          <a:bodyPr anchor="t" rtlCol="false" tIns="0" lIns="0" bIns="0" rIns="0">
            <a:spAutoFit/>
          </a:bodyPr>
          <a:lstStyle/>
          <a:p>
            <a:pPr algn="ctr">
              <a:lnSpc>
                <a:spcPts val="6480"/>
              </a:lnSpc>
            </a:pPr>
            <a:r>
              <a:rPr lang="en-US" sz="5400">
                <a:solidFill>
                  <a:srgbClr val="808080"/>
                </a:solidFill>
                <a:latin typeface="DM Sans Bold"/>
              </a:rPr>
              <a:t>Solutions for social business to overcome challenges:</a:t>
            </a:r>
          </a:p>
        </p:txBody>
      </p:sp>
    </p:spTree>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1122588" y="4103969"/>
            <a:ext cx="6136712" cy="6136712"/>
          </a:xfrm>
          <a:custGeom>
            <a:avLst/>
            <a:gdLst/>
            <a:ahLst/>
            <a:cxnLst/>
            <a:rect r="r" b="b" t="t" l="l"/>
            <a:pathLst>
              <a:path h="6136712" w="6136712">
                <a:moveTo>
                  <a:pt x="0" y="0"/>
                </a:moveTo>
                <a:lnTo>
                  <a:pt x="6136712" y="0"/>
                </a:lnTo>
                <a:lnTo>
                  <a:pt x="6136712" y="6136712"/>
                </a:lnTo>
                <a:lnTo>
                  <a:pt x="0" y="613671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5409992"/>
            <a:ext cx="7959631" cy="2714625"/>
          </a:xfrm>
          <a:prstGeom prst="rect">
            <a:avLst/>
          </a:prstGeom>
        </p:spPr>
        <p:txBody>
          <a:bodyPr anchor="t" rtlCol="false" tIns="0" lIns="0" bIns="0" rIns="0">
            <a:spAutoFit/>
          </a:bodyPr>
          <a:lstStyle/>
          <a:p>
            <a:pPr algn="l">
              <a:lnSpc>
                <a:spcPts val="4320"/>
              </a:lnSpc>
            </a:pPr>
            <a:r>
              <a:rPr lang="en-US" sz="3600">
                <a:solidFill>
                  <a:srgbClr val="737373"/>
                </a:solidFill>
                <a:latin typeface="DM Sans"/>
              </a:rPr>
              <a:t>Organizations must invest in marketing and communication efforts to raise awareness and communicate their commitment to social responsibility.</a:t>
            </a:r>
          </a:p>
        </p:txBody>
      </p:sp>
      <p:sp>
        <p:nvSpPr>
          <p:cNvPr name="TextBox 4" id="4"/>
          <p:cNvSpPr txBox="true"/>
          <p:nvPr/>
        </p:nvSpPr>
        <p:spPr>
          <a:xfrm rot="0">
            <a:off x="1028700" y="4103969"/>
            <a:ext cx="7959631" cy="600075"/>
          </a:xfrm>
          <a:prstGeom prst="rect">
            <a:avLst/>
          </a:prstGeom>
        </p:spPr>
        <p:txBody>
          <a:bodyPr anchor="t" rtlCol="false" tIns="0" lIns="0" bIns="0" rIns="0">
            <a:spAutoFit/>
          </a:bodyPr>
          <a:lstStyle/>
          <a:p>
            <a:pPr algn="just">
              <a:lnSpc>
                <a:spcPts val="4799"/>
              </a:lnSpc>
            </a:pPr>
            <a:r>
              <a:rPr lang="en-US" sz="3999">
                <a:solidFill>
                  <a:srgbClr val="737373"/>
                </a:solidFill>
                <a:latin typeface="DM Sans"/>
              </a:rPr>
              <a:t>Education and awareness raising</a:t>
            </a:r>
          </a:p>
        </p:txBody>
      </p:sp>
      <p:sp>
        <p:nvSpPr>
          <p:cNvPr name="TextBox 5" id="5"/>
          <p:cNvSpPr txBox="true"/>
          <p:nvPr/>
        </p:nvSpPr>
        <p:spPr>
          <a:xfrm rot="0">
            <a:off x="2954594" y="1028700"/>
            <a:ext cx="12378813" cy="1638300"/>
          </a:xfrm>
          <a:prstGeom prst="rect">
            <a:avLst/>
          </a:prstGeom>
        </p:spPr>
        <p:txBody>
          <a:bodyPr anchor="t" rtlCol="false" tIns="0" lIns="0" bIns="0" rIns="0">
            <a:spAutoFit/>
          </a:bodyPr>
          <a:lstStyle/>
          <a:p>
            <a:pPr algn="ctr">
              <a:lnSpc>
                <a:spcPts val="6480"/>
              </a:lnSpc>
            </a:pPr>
            <a:r>
              <a:rPr lang="en-US" sz="5400">
                <a:solidFill>
                  <a:srgbClr val="808080"/>
                </a:solidFill>
                <a:latin typeface="DM Sans Bold"/>
              </a:rPr>
              <a:t>Solutions for social business to overcome challenges:</a:t>
            </a:r>
          </a:p>
        </p:txBody>
      </p:sp>
    </p:spTree>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ECF4F7"/>
        </a:solidFill>
      </p:bgPr>
    </p:bg>
    <p:spTree>
      <p:nvGrpSpPr>
        <p:cNvPr id="1" name=""/>
        <p:cNvGrpSpPr/>
        <p:nvPr/>
      </p:nvGrpSpPr>
      <p:grpSpPr>
        <a:xfrm>
          <a:off x="0" y="0"/>
          <a:ext cx="0" cy="0"/>
          <a:chOff x="0" y="0"/>
          <a:chExt cx="0" cy="0"/>
        </a:xfrm>
      </p:grpSpPr>
      <p:sp>
        <p:nvSpPr>
          <p:cNvPr name="Freeform 2" id="2"/>
          <p:cNvSpPr/>
          <p:nvPr/>
        </p:nvSpPr>
        <p:spPr>
          <a:xfrm flipH="false" flipV="false" rot="0">
            <a:off x="1752600" y="939547"/>
            <a:ext cx="16230600" cy="8446591"/>
          </a:xfrm>
          <a:custGeom>
            <a:avLst/>
            <a:gdLst/>
            <a:ahLst/>
            <a:cxnLst/>
            <a:rect r="r" b="b" t="t" l="l"/>
            <a:pathLst>
              <a:path h="8446591" w="16230600">
                <a:moveTo>
                  <a:pt x="0" y="0"/>
                </a:moveTo>
                <a:lnTo>
                  <a:pt x="16230600" y="0"/>
                </a:lnTo>
                <a:lnTo>
                  <a:pt x="16230600" y="8446591"/>
                </a:lnTo>
                <a:lnTo>
                  <a:pt x="0" y="844659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4744879" y="1643785"/>
            <a:ext cx="8912367" cy="773430"/>
          </a:xfrm>
          <a:prstGeom prst="rect">
            <a:avLst/>
          </a:prstGeom>
        </p:spPr>
        <p:txBody>
          <a:bodyPr anchor="t" rtlCol="false" tIns="0" lIns="0" bIns="0" rIns="0">
            <a:spAutoFit/>
          </a:bodyPr>
          <a:lstStyle/>
          <a:p>
            <a:pPr algn="ctr">
              <a:lnSpc>
                <a:spcPts val="5940"/>
              </a:lnSpc>
            </a:pPr>
            <a:r>
              <a:rPr lang="en-US" sz="5400">
                <a:solidFill>
                  <a:srgbClr val="737373"/>
                </a:solidFill>
                <a:latin typeface="DM Sans Bold"/>
              </a:rPr>
              <a:t>Conclusions:</a:t>
            </a:r>
          </a:p>
        </p:txBody>
      </p:sp>
      <p:grpSp>
        <p:nvGrpSpPr>
          <p:cNvPr name="Group 4" id="4"/>
          <p:cNvGrpSpPr/>
          <p:nvPr/>
        </p:nvGrpSpPr>
        <p:grpSpPr>
          <a:xfrm rot="0">
            <a:off x="-4744879" y="9258300"/>
            <a:ext cx="9489757" cy="10287000"/>
            <a:chOff x="0" y="0"/>
            <a:chExt cx="12653009" cy="13716000"/>
          </a:xfrm>
        </p:grpSpPr>
        <p:sp>
          <p:nvSpPr>
            <p:cNvPr name="Freeform 5" id="5"/>
            <p:cNvSpPr/>
            <p:nvPr/>
          </p:nvSpPr>
          <p:spPr>
            <a:xfrm flipH="false" flipV="false" rot="0">
              <a:off x="0" y="0"/>
              <a:ext cx="12653010" cy="13716000"/>
            </a:xfrm>
            <a:custGeom>
              <a:avLst/>
              <a:gdLst/>
              <a:ahLst/>
              <a:cxnLst/>
              <a:rect r="r" b="b" t="t" l="l"/>
              <a:pathLst>
                <a:path h="13716000" w="12653010">
                  <a:moveTo>
                    <a:pt x="0" y="0"/>
                  </a:moveTo>
                  <a:lnTo>
                    <a:pt x="12653010" y="0"/>
                  </a:lnTo>
                  <a:lnTo>
                    <a:pt x="12653010" y="13716000"/>
                  </a:lnTo>
                  <a:lnTo>
                    <a:pt x="0" y="13716000"/>
                  </a:lnTo>
                  <a:lnTo>
                    <a:pt x="0" y="0"/>
                  </a:lnTo>
                  <a:close/>
                </a:path>
              </a:pathLst>
            </a:custGeom>
            <a:blipFill>
              <a:blip r:embed="rId4"/>
              <a:stretch>
                <a:fillRect l="-737" t="0" r="-737" b="0"/>
              </a:stretch>
            </a:blipFill>
          </p:spPr>
        </p:sp>
      </p:grpSp>
      <p:sp>
        <p:nvSpPr>
          <p:cNvPr name="Freeform 6" id="6"/>
          <p:cNvSpPr/>
          <p:nvPr/>
        </p:nvSpPr>
        <p:spPr>
          <a:xfrm flipH="false" flipV="false" rot="0">
            <a:off x="2538925" y="3180279"/>
            <a:ext cx="13686871" cy="5196467"/>
          </a:xfrm>
          <a:custGeom>
            <a:avLst/>
            <a:gdLst/>
            <a:ahLst/>
            <a:cxnLst/>
            <a:rect r="r" b="b" t="t" l="l"/>
            <a:pathLst>
              <a:path h="5196467" w="13686871">
                <a:moveTo>
                  <a:pt x="0" y="0"/>
                </a:moveTo>
                <a:lnTo>
                  <a:pt x="13686871" y="0"/>
                </a:lnTo>
                <a:lnTo>
                  <a:pt x="13686871" y="5196467"/>
                </a:lnTo>
                <a:lnTo>
                  <a:pt x="0" y="519646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7" id="7"/>
          <p:cNvGrpSpPr/>
          <p:nvPr/>
        </p:nvGrpSpPr>
        <p:grpSpPr>
          <a:xfrm rot="0">
            <a:off x="2538925" y="3076402"/>
            <a:ext cx="13686871" cy="5300344"/>
            <a:chOff x="0" y="0"/>
            <a:chExt cx="18249161" cy="7067125"/>
          </a:xfrm>
        </p:grpSpPr>
        <p:sp>
          <p:nvSpPr>
            <p:cNvPr name="Freeform 8" id="8"/>
            <p:cNvSpPr/>
            <p:nvPr/>
          </p:nvSpPr>
          <p:spPr>
            <a:xfrm flipH="false" flipV="false" rot="0">
              <a:off x="-1524" y="-1524"/>
              <a:ext cx="18252185" cy="7070217"/>
            </a:xfrm>
            <a:custGeom>
              <a:avLst/>
              <a:gdLst/>
              <a:ahLst/>
              <a:cxnLst/>
              <a:rect r="r" b="b" t="t" l="l"/>
              <a:pathLst>
                <a:path h="7070217" w="18252185">
                  <a:moveTo>
                    <a:pt x="1524" y="0"/>
                  </a:moveTo>
                  <a:lnTo>
                    <a:pt x="18250661" y="0"/>
                  </a:lnTo>
                  <a:cubicBezTo>
                    <a:pt x="18251551" y="0"/>
                    <a:pt x="18252185" y="762"/>
                    <a:pt x="18252185" y="1524"/>
                  </a:cubicBezTo>
                  <a:lnTo>
                    <a:pt x="18252185" y="7068693"/>
                  </a:lnTo>
                  <a:cubicBezTo>
                    <a:pt x="18252185" y="7069582"/>
                    <a:pt x="18251424" y="7070217"/>
                    <a:pt x="18250661" y="7070217"/>
                  </a:cubicBezTo>
                  <a:lnTo>
                    <a:pt x="1524" y="7070217"/>
                  </a:lnTo>
                  <a:cubicBezTo>
                    <a:pt x="635" y="7070217"/>
                    <a:pt x="0" y="7069455"/>
                    <a:pt x="0" y="7068693"/>
                  </a:cubicBezTo>
                  <a:lnTo>
                    <a:pt x="0" y="1524"/>
                  </a:lnTo>
                  <a:cubicBezTo>
                    <a:pt x="0" y="635"/>
                    <a:pt x="762" y="0"/>
                    <a:pt x="1524" y="0"/>
                  </a:cubicBezTo>
                  <a:moveTo>
                    <a:pt x="1524" y="3048"/>
                  </a:moveTo>
                  <a:lnTo>
                    <a:pt x="1524" y="1524"/>
                  </a:lnTo>
                  <a:lnTo>
                    <a:pt x="3048" y="1524"/>
                  </a:lnTo>
                  <a:lnTo>
                    <a:pt x="3048" y="7068693"/>
                  </a:lnTo>
                  <a:lnTo>
                    <a:pt x="1524" y="7068693"/>
                  </a:lnTo>
                  <a:lnTo>
                    <a:pt x="1524" y="7067169"/>
                  </a:lnTo>
                  <a:lnTo>
                    <a:pt x="18250661" y="7067169"/>
                  </a:lnTo>
                  <a:lnTo>
                    <a:pt x="18250661" y="7068693"/>
                  </a:lnTo>
                  <a:lnTo>
                    <a:pt x="18249137" y="7068693"/>
                  </a:lnTo>
                  <a:lnTo>
                    <a:pt x="18249137" y="1524"/>
                  </a:lnTo>
                  <a:lnTo>
                    <a:pt x="18250661" y="1524"/>
                  </a:lnTo>
                  <a:lnTo>
                    <a:pt x="18250661" y="3048"/>
                  </a:lnTo>
                  <a:lnTo>
                    <a:pt x="1524" y="3048"/>
                  </a:lnTo>
                  <a:close/>
                </a:path>
              </a:pathLst>
            </a:custGeom>
            <a:solidFill>
              <a:srgbClr val="A6A6A6"/>
            </a:solidFill>
          </p:spPr>
        </p:sp>
        <p:sp>
          <p:nvSpPr>
            <p:cNvPr name="TextBox 9" id="9"/>
            <p:cNvSpPr txBox="true"/>
            <p:nvPr/>
          </p:nvSpPr>
          <p:spPr>
            <a:xfrm>
              <a:off x="0" y="28575"/>
              <a:ext cx="18249161" cy="7038550"/>
            </a:xfrm>
            <a:prstGeom prst="rect">
              <a:avLst/>
            </a:prstGeom>
          </p:spPr>
          <p:txBody>
            <a:bodyPr anchor="ctr" rtlCol="false" tIns="50800" lIns="50800" bIns="50800" rIns="50800"/>
            <a:lstStyle/>
            <a:p>
              <a:pPr algn="just">
                <a:lnSpc>
                  <a:spcPts val="5231"/>
                </a:lnSpc>
              </a:pPr>
              <a:r>
                <a:rPr lang="en-US" sz="4599">
                  <a:solidFill>
                    <a:srgbClr val="FFFFFF"/>
                  </a:solidFill>
                  <a:latin typeface="DM Sans"/>
                </a:rPr>
                <a:t> </a:t>
              </a:r>
              <a:r>
                <a:rPr lang="en-US" sz="4599">
                  <a:solidFill>
                    <a:srgbClr val="808080"/>
                  </a:solidFill>
                  <a:latin typeface="DM Sans"/>
                </a:rPr>
                <a:t>Addressing challenges requires a comprehensive approach that involves strategic planning, operational excellence, stakeholder engagement, and a commitment to long-term sustainability. </a:t>
              </a:r>
            </a:p>
          </p:txBody>
        </p:sp>
      </p:grpSp>
    </p:spTree>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8CA9AD"/>
        </a:solidFill>
      </p:bgPr>
    </p:bg>
    <p:spTree>
      <p:nvGrpSpPr>
        <p:cNvPr id="1" name=""/>
        <p:cNvGrpSpPr/>
        <p:nvPr/>
      </p:nvGrpSpPr>
      <p:grpSpPr>
        <a:xfrm>
          <a:off x="0" y="0"/>
          <a:ext cx="0" cy="0"/>
          <a:chOff x="0" y="0"/>
          <a:chExt cx="0" cy="0"/>
        </a:xfrm>
      </p:grpSpPr>
      <p:sp>
        <p:nvSpPr>
          <p:cNvPr name="Freeform 2" id="2"/>
          <p:cNvSpPr/>
          <p:nvPr/>
        </p:nvSpPr>
        <p:spPr>
          <a:xfrm flipH="false" flipV="false" rot="0">
            <a:off x="1028700" y="1040309"/>
            <a:ext cx="16230600" cy="8279851"/>
          </a:xfrm>
          <a:custGeom>
            <a:avLst/>
            <a:gdLst/>
            <a:ahLst/>
            <a:cxnLst/>
            <a:rect r="r" b="b" t="t" l="l"/>
            <a:pathLst>
              <a:path h="8279851" w="16230600">
                <a:moveTo>
                  <a:pt x="0" y="0"/>
                </a:moveTo>
                <a:lnTo>
                  <a:pt x="16230600" y="0"/>
                </a:lnTo>
                <a:lnTo>
                  <a:pt x="16230600" y="8279851"/>
                </a:lnTo>
                <a:lnTo>
                  <a:pt x="0" y="827985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4245946" y="3368669"/>
            <a:ext cx="10620170" cy="1422401"/>
          </a:xfrm>
          <a:prstGeom prst="rect">
            <a:avLst/>
          </a:prstGeom>
        </p:spPr>
        <p:txBody>
          <a:bodyPr anchor="t" rtlCol="false" tIns="0" lIns="0" bIns="0" rIns="0">
            <a:spAutoFit/>
          </a:bodyPr>
          <a:lstStyle/>
          <a:p>
            <a:pPr algn="r">
              <a:lnSpc>
                <a:spcPts val="12500"/>
              </a:lnSpc>
            </a:pPr>
            <a:r>
              <a:rPr lang="en-US" sz="12500">
                <a:solidFill>
                  <a:srgbClr val="737373"/>
                </a:solidFill>
                <a:latin typeface="DM Sans Bold"/>
              </a:rPr>
              <a:t>THANK YOU</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TextBox 2" id="2"/>
          <p:cNvSpPr txBox="true"/>
          <p:nvPr/>
        </p:nvSpPr>
        <p:spPr>
          <a:xfrm rot="0">
            <a:off x="685800" y="3476625"/>
            <a:ext cx="11788507" cy="1252601"/>
          </a:xfrm>
          <a:prstGeom prst="rect">
            <a:avLst/>
          </a:prstGeom>
        </p:spPr>
        <p:txBody>
          <a:bodyPr anchor="t" rtlCol="false" tIns="0" lIns="0" bIns="0" rIns="0">
            <a:spAutoFit/>
          </a:bodyPr>
          <a:lstStyle/>
          <a:p>
            <a:pPr algn="just">
              <a:lnSpc>
                <a:spcPts val="5031"/>
              </a:lnSpc>
            </a:pPr>
            <a:r>
              <a:rPr lang="en-US" sz="3600">
                <a:solidFill>
                  <a:srgbClr val="808080"/>
                </a:solidFill>
                <a:latin typeface="DM Sans"/>
              </a:rPr>
              <a:t>Companies whose aim is to become more socially responsible face a range of challenges.  </a:t>
            </a:r>
          </a:p>
        </p:txBody>
      </p:sp>
      <p:sp>
        <p:nvSpPr>
          <p:cNvPr name="TextBox 3" id="3"/>
          <p:cNvSpPr txBox="true"/>
          <p:nvPr/>
        </p:nvSpPr>
        <p:spPr>
          <a:xfrm rot="0">
            <a:off x="685800" y="5829300"/>
            <a:ext cx="9354751" cy="1652778"/>
          </a:xfrm>
          <a:prstGeom prst="rect">
            <a:avLst/>
          </a:prstGeom>
        </p:spPr>
        <p:txBody>
          <a:bodyPr anchor="t" rtlCol="false" tIns="0" lIns="0" bIns="0" rIns="0">
            <a:spAutoFit/>
          </a:bodyPr>
          <a:lstStyle/>
          <a:p>
            <a:pPr algn="just">
              <a:lnSpc>
                <a:spcPts val="4356"/>
              </a:lnSpc>
            </a:pPr>
            <a:r>
              <a:rPr lang="en-US" sz="3600">
                <a:solidFill>
                  <a:srgbClr val="808080"/>
                </a:solidFill>
                <a:latin typeface="DM Sans"/>
              </a:rPr>
              <a:t>They strive to integrate social and environmental considerations into their culture and daily operations. </a:t>
            </a:r>
          </a:p>
        </p:txBody>
      </p:sp>
      <p:sp>
        <p:nvSpPr>
          <p:cNvPr name="TextBox 4" id="4"/>
          <p:cNvSpPr txBox="true"/>
          <p:nvPr/>
        </p:nvSpPr>
        <p:spPr>
          <a:xfrm rot="0">
            <a:off x="12167663" y="877424"/>
            <a:ext cx="4594019" cy="1486535"/>
          </a:xfrm>
          <a:prstGeom prst="rect">
            <a:avLst/>
          </a:prstGeom>
        </p:spPr>
        <p:txBody>
          <a:bodyPr anchor="t" rtlCol="false" tIns="0" lIns="0" bIns="0" rIns="0">
            <a:spAutoFit/>
          </a:bodyPr>
          <a:lstStyle/>
          <a:p>
            <a:pPr algn="ctr">
              <a:lnSpc>
                <a:spcPts val="5830"/>
              </a:lnSpc>
            </a:pPr>
            <a:r>
              <a:rPr lang="en-US" sz="5300">
                <a:solidFill>
                  <a:srgbClr val="808080"/>
                </a:solidFill>
                <a:latin typeface="DM Sans Bold"/>
              </a:rPr>
              <a:t>                                     Challenges</a:t>
            </a:r>
          </a:p>
        </p:txBody>
      </p:sp>
      <p:sp>
        <p:nvSpPr>
          <p:cNvPr name="Freeform 5" id="5"/>
          <p:cNvSpPr/>
          <p:nvPr/>
        </p:nvSpPr>
        <p:spPr>
          <a:xfrm flipH="false" flipV="false" rot="0">
            <a:off x="11084849" y="6172200"/>
            <a:ext cx="7203151" cy="4114800"/>
          </a:xfrm>
          <a:custGeom>
            <a:avLst/>
            <a:gdLst/>
            <a:ahLst/>
            <a:cxnLst/>
            <a:rect r="r" b="b" t="t" l="l"/>
            <a:pathLst>
              <a:path h="4114800" w="7203151">
                <a:moveTo>
                  <a:pt x="0" y="0"/>
                </a:moveTo>
                <a:lnTo>
                  <a:pt x="7203151" y="0"/>
                </a:lnTo>
                <a:lnTo>
                  <a:pt x="7203151" y="4114800"/>
                </a:lnTo>
                <a:lnTo>
                  <a:pt x="0" y="4114800"/>
                </a:lnTo>
                <a:lnTo>
                  <a:pt x="0" y="0"/>
                </a:lnTo>
                <a:close/>
              </a:path>
            </a:pathLst>
          </a:custGeom>
          <a:blipFill>
            <a:blip r:embed="rId2">
              <a:alphaModFix amt="18000"/>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1600884" y="5530789"/>
            <a:ext cx="6687116" cy="4756211"/>
          </a:xfrm>
          <a:custGeom>
            <a:avLst/>
            <a:gdLst/>
            <a:ahLst/>
            <a:cxnLst/>
            <a:rect r="r" b="b" t="t" l="l"/>
            <a:pathLst>
              <a:path h="4756211" w="6687116">
                <a:moveTo>
                  <a:pt x="0" y="0"/>
                </a:moveTo>
                <a:lnTo>
                  <a:pt x="6687116" y="0"/>
                </a:lnTo>
                <a:lnTo>
                  <a:pt x="6687116" y="4756211"/>
                </a:lnTo>
                <a:lnTo>
                  <a:pt x="0" y="4756211"/>
                </a:lnTo>
                <a:lnTo>
                  <a:pt x="0" y="0"/>
                </a:lnTo>
                <a:close/>
              </a:path>
            </a:pathLst>
          </a:custGeom>
          <a:blipFill>
            <a:blip r:embed="rId3">
              <a:alphaModFix amt="56000"/>
            </a:blip>
            <a:stretch>
              <a:fillRect l="0" t="0" r="0" b="0"/>
            </a:stretch>
          </a:blipFill>
        </p:spPr>
      </p:sp>
      <p:sp>
        <p:nvSpPr>
          <p:cNvPr name="TextBox 3" id="3"/>
          <p:cNvSpPr txBox="true"/>
          <p:nvPr/>
        </p:nvSpPr>
        <p:spPr>
          <a:xfrm rot="0">
            <a:off x="1028700" y="1247775"/>
            <a:ext cx="13106400" cy="582537"/>
          </a:xfrm>
          <a:prstGeom prst="rect">
            <a:avLst/>
          </a:prstGeom>
        </p:spPr>
        <p:txBody>
          <a:bodyPr anchor="t" rtlCol="false" tIns="0" lIns="0" bIns="0" rIns="0">
            <a:spAutoFit/>
          </a:bodyPr>
          <a:lstStyle/>
          <a:p>
            <a:pPr algn="l">
              <a:lnSpc>
                <a:spcPts val="4023"/>
              </a:lnSpc>
            </a:pPr>
            <a:r>
              <a:rPr lang="en-US" sz="5300">
                <a:solidFill>
                  <a:srgbClr val="808080"/>
                </a:solidFill>
                <a:latin typeface="DM Sans Bold"/>
              </a:rPr>
              <a:t>Challenges that social business faces: </a:t>
            </a:r>
          </a:p>
        </p:txBody>
      </p:sp>
      <p:sp>
        <p:nvSpPr>
          <p:cNvPr name="TextBox 4" id="4"/>
          <p:cNvSpPr txBox="true"/>
          <p:nvPr/>
        </p:nvSpPr>
        <p:spPr>
          <a:xfrm rot="0">
            <a:off x="1028700" y="4371975"/>
            <a:ext cx="8973820" cy="4886325"/>
          </a:xfrm>
          <a:prstGeom prst="rect">
            <a:avLst/>
          </a:prstGeom>
        </p:spPr>
        <p:txBody>
          <a:bodyPr anchor="t" rtlCol="false" tIns="0" lIns="0" bIns="0" rIns="0">
            <a:spAutoFit/>
          </a:bodyPr>
          <a:lstStyle/>
          <a:p>
            <a:pPr algn="just">
              <a:lnSpc>
                <a:spcPts val="4319"/>
              </a:lnSpc>
            </a:pPr>
            <a:r>
              <a:rPr lang="en-US" sz="3599">
                <a:solidFill>
                  <a:srgbClr val="808080"/>
                </a:solidFill>
                <a:latin typeface="DM Sans"/>
              </a:rPr>
              <a:t>Organizational culture often resists change, especially if the organization has a deeply entrenched culture that prioritizes profit above all else. </a:t>
            </a:r>
          </a:p>
          <a:p>
            <a:pPr algn="l">
              <a:lnSpc>
                <a:spcPts val="4319"/>
              </a:lnSpc>
            </a:pPr>
            <a:r>
              <a:rPr lang="en-US" sz="3599">
                <a:solidFill>
                  <a:srgbClr val="808080"/>
                </a:solidFill>
                <a:latin typeface="DM Sans"/>
              </a:rPr>
              <a:t>Shifting towards a socially responsible business model may require challenging existing norms and values, which can face resistance from employees and leadership.</a:t>
            </a:r>
          </a:p>
        </p:txBody>
      </p:sp>
      <p:sp>
        <p:nvSpPr>
          <p:cNvPr name="TextBox 5" id="5"/>
          <p:cNvSpPr txBox="true"/>
          <p:nvPr/>
        </p:nvSpPr>
        <p:spPr>
          <a:xfrm rot="0">
            <a:off x="1028700" y="2922391"/>
            <a:ext cx="5441729" cy="583635"/>
          </a:xfrm>
          <a:prstGeom prst="rect">
            <a:avLst/>
          </a:prstGeom>
        </p:spPr>
        <p:txBody>
          <a:bodyPr anchor="t" rtlCol="false" tIns="0" lIns="0" bIns="0" rIns="0">
            <a:spAutoFit/>
          </a:bodyPr>
          <a:lstStyle/>
          <a:p>
            <a:pPr algn="l">
              <a:lnSpc>
                <a:spcPts val="4554"/>
              </a:lnSpc>
            </a:pPr>
            <a:r>
              <a:rPr lang="en-US" sz="3999">
                <a:solidFill>
                  <a:srgbClr val="808080"/>
                </a:solidFill>
                <a:latin typeface="DM Sans Bold"/>
              </a:rPr>
              <a:t>Resistance to change</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9345133" y="4709903"/>
            <a:ext cx="8942867" cy="5577097"/>
          </a:xfrm>
          <a:custGeom>
            <a:avLst/>
            <a:gdLst/>
            <a:ahLst/>
            <a:cxnLst/>
            <a:rect r="r" b="b" t="t" l="l"/>
            <a:pathLst>
              <a:path h="5577097" w="8942867">
                <a:moveTo>
                  <a:pt x="0" y="0"/>
                </a:moveTo>
                <a:lnTo>
                  <a:pt x="8942867" y="0"/>
                </a:lnTo>
                <a:lnTo>
                  <a:pt x="8942867" y="5577097"/>
                </a:lnTo>
                <a:lnTo>
                  <a:pt x="0" y="5577097"/>
                </a:lnTo>
                <a:lnTo>
                  <a:pt x="0" y="0"/>
                </a:lnTo>
                <a:close/>
              </a:path>
            </a:pathLst>
          </a:custGeom>
          <a:blipFill>
            <a:blip r:embed="rId3">
              <a:alphaModFix amt="61000"/>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5143500"/>
            <a:ext cx="8122653" cy="2171700"/>
          </a:xfrm>
          <a:prstGeom prst="rect">
            <a:avLst/>
          </a:prstGeom>
        </p:spPr>
        <p:txBody>
          <a:bodyPr anchor="t" rtlCol="false" tIns="0" lIns="0" bIns="0" rIns="0">
            <a:spAutoFit/>
          </a:bodyPr>
          <a:lstStyle/>
          <a:p>
            <a:pPr algn="l">
              <a:lnSpc>
                <a:spcPts val="4320"/>
              </a:lnSpc>
            </a:pPr>
            <a:r>
              <a:rPr lang="en-US" sz="3600">
                <a:solidFill>
                  <a:srgbClr val="808080"/>
                </a:solidFill>
                <a:latin typeface="DM Sans"/>
              </a:rPr>
              <a:t>Leaders must champion the importance of social responsibility and lead by example through their actions and decisions.</a:t>
            </a:r>
          </a:p>
        </p:txBody>
      </p:sp>
      <p:sp>
        <p:nvSpPr>
          <p:cNvPr name="TextBox 4" id="4"/>
          <p:cNvSpPr txBox="true"/>
          <p:nvPr/>
        </p:nvSpPr>
        <p:spPr>
          <a:xfrm rot="0">
            <a:off x="1028700" y="2917770"/>
            <a:ext cx="4259920" cy="583635"/>
          </a:xfrm>
          <a:prstGeom prst="rect">
            <a:avLst/>
          </a:prstGeom>
        </p:spPr>
        <p:txBody>
          <a:bodyPr anchor="t" rtlCol="false" tIns="0" lIns="0" bIns="0" rIns="0">
            <a:spAutoFit/>
          </a:bodyPr>
          <a:lstStyle/>
          <a:p>
            <a:pPr algn="l">
              <a:lnSpc>
                <a:spcPts val="4554"/>
              </a:lnSpc>
            </a:pPr>
            <a:r>
              <a:rPr lang="en-US" sz="3999">
                <a:solidFill>
                  <a:srgbClr val="808080"/>
                </a:solidFill>
                <a:latin typeface="DM Sans Bold"/>
              </a:rPr>
              <a:t>Pure leadership</a:t>
            </a:r>
          </a:p>
        </p:txBody>
      </p:sp>
      <p:sp>
        <p:nvSpPr>
          <p:cNvPr name="TextBox 5" id="5"/>
          <p:cNvSpPr txBox="true"/>
          <p:nvPr/>
        </p:nvSpPr>
        <p:spPr>
          <a:xfrm rot="0">
            <a:off x="1028700" y="1247775"/>
            <a:ext cx="13106400" cy="582537"/>
          </a:xfrm>
          <a:prstGeom prst="rect">
            <a:avLst/>
          </a:prstGeom>
        </p:spPr>
        <p:txBody>
          <a:bodyPr anchor="t" rtlCol="false" tIns="0" lIns="0" bIns="0" rIns="0">
            <a:spAutoFit/>
          </a:bodyPr>
          <a:lstStyle/>
          <a:p>
            <a:pPr algn="l">
              <a:lnSpc>
                <a:spcPts val="4023"/>
              </a:lnSpc>
            </a:pPr>
            <a:r>
              <a:rPr lang="en-US" sz="5300">
                <a:solidFill>
                  <a:srgbClr val="808080"/>
                </a:solidFill>
                <a:latin typeface="DM Sans Bold"/>
              </a:rPr>
              <a:t>Challenges that social business faces: </a:t>
            </a:r>
          </a:p>
        </p:txBody>
      </p:sp>
      <p:sp>
        <p:nvSpPr>
          <p:cNvPr name="Freeform 6" id="6"/>
          <p:cNvSpPr/>
          <p:nvPr/>
        </p:nvSpPr>
        <p:spPr>
          <a:xfrm flipH="false" flipV="false" rot="0">
            <a:off x="0" y="8306338"/>
            <a:ext cx="3332908" cy="1903924"/>
          </a:xfrm>
          <a:custGeom>
            <a:avLst/>
            <a:gdLst/>
            <a:ahLst/>
            <a:cxnLst/>
            <a:rect r="r" b="b" t="t" l="l"/>
            <a:pathLst>
              <a:path h="1903924" w="3332908">
                <a:moveTo>
                  <a:pt x="0" y="0"/>
                </a:moveTo>
                <a:lnTo>
                  <a:pt x="3332908" y="0"/>
                </a:lnTo>
                <a:lnTo>
                  <a:pt x="3332908" y="1903924"/>
                </a:lnTo>
                <a:lnTo>
                  <a:pt x="0" y="1903924"/>
                </a:lnTo>
                <a:lnTo>
                  <a:pt x="0" y="0"/>
                </a:lnTo>
                <a:close/>
              </a:path>
            </a:pathLst>
          </a:custGeom>
          <a:blipFill>
            <a:blip r:embed="rId5">
              <a:alphaModFix amt="18000"/>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134906"/>
            <a:ext cx="3129257" cy="1787588"/>
          </a:xfrm>
          <a:custGeom>
            <a:avLst/>
            <a:gdLst/>
            <a:ahLst/>
            <a:cxnLst/>
            <a:rect r="r" b="b" t="t" l="l"/>
            <a:pathLst>
              <a:path h="1787588" w="3129257">
                <a:moveTo>
                  <a:pt x="0" y="0"/>
                </a:moveTo>
                <a:lnTo>
                  <a:pt x="3129257" y="0"/>
                </a:lnTo>
                <a:lnTo>
                  <a:pt x="3129257" y="1787588"/>
                </a:lnTo>
                <a:lnTo>
                  <a:pt x="0" y="1787588"/>
                </a:lnTo>
                <a:lnTo>
                  <a:pt x="0" y="0"/>
                </a:lnTo>
                <a:close/>
              </a:path>
            </a:pathLst>
          </a:custGeom>
          <a:blipFill>
            <a:blip r:embed="rId3">
              <a:alphaModFix amt="18000"/>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11355181" y="4068427"/>
            <a:ext cx="6213116" cy="6026722"/>
          </a:xfrm>
          <a:custGeom>
            <a:avLst/>
            <a:gdLst/>
            <a:ahLst/>
            <a:cxnLst/>
            <a:rect r="r" b="b" t="t" l="l"/>
            <a:pathLst>
              <a:path h="6026722" w="6213116">
                <a:moveTo>
                  <a:pt x="0" y="0"/>
                </a:moveTo>
                <a:lnTo>
                  <a:pt x="6213116" y="0"/>
                </a:lnTo>
                <a:lnTo>
                  <a:pt x="6213116" y="6026723"/>
                </a:lnTo>
                <a:lnTo>
                  <a:pt x="0" y="602672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4" id="4"/>
          <p:cNvSpPr txBox="true"/>
          <p:nvPr/>
        </p:nvSpPr>
        <p:spPr>
          <a:xfrm rot="0">
            <a:off x="1028700" y="4371975"/>
            <a:ext cx="8973820" cy="4886325"/>
          </a:xfrm>
          <a:prstGeom prst="rect">
            <a:avLst/>
          </a:prstGeom>
        </p:spPr>
        <p:txBody>
          <a:bodyPr anchor="t" rtlCol="false" tIns="0" lIns="0" bIns="0" rIns="0">
            <a:spAutoFit/>
          </a:bodyPr>
          <a:lstStyle/>
          <a:p>
            <a:pPr algn="l">
              <a:lnSpc>
                <a:spcPts val="4319"/>
              </a:lnSpc>
            </a:pPr>
            <a:r>
              <a:rPr lang="en-US" sz="3599">
                <a:solidFill>
                  <a:srgbClr val="808080"/>
                </a:solidFill>
                <a:latin typeface="DM Sans"/>
              </a:rPr>
              <a:t>Without meaningful opportunities for employee engagement and empowerment, efforts to promote social responsibility may lack grassroots support. </a:t>
            </a:r>
          </a:p>
          <a:p>
            <a:pPr algn="l">
              <a:lnSpc>
                <a:spcPts val="4319"/>
              </a:lnSpc>
            </a:pPr>
            <a:r>
              <a:rPr lang="en-US" sz="3599">
                <a:solidFill>
                  <a:srgbClr val="808080"/>
                </a:solidFill>
                <a:latin typeface="DM Sans"/>
              </a:rPr>
              <a:t>Employees who feel disconnected from decision-making processes may be less motivated to embrace social responsibility initiatives</a:t>
            </a:r>
          </a:p>
        </p:txBody>
      </p:sp>
      <p:sp>
        <p:nvSpPr>
          <p:cNvPr name="TextBox 5" id="5"/>
          <p:cNvSpPr txBox="true"/>
          <p:nvPr/>
        </p:nvSpPr>
        <p:spPr>
          <a:xfrm rot="0">
            <a:off x="999491" y="3204540"/>
            <a:ext cx="11367807" cy="561763"/>
          </a:xfrm>
          <a:prstGeom prst="rect">
            <a:avLst/>
          </a:prstGeom>
        </p:spPr>
        <p:txBody>
          <a:bodyPr anchor="t" rtlCol="false" tIns="0" lIns="0" bIns="0" rIns="0">
            <a:spAutoFit/>
          </a:bodyPr>
          <a:lstStyle/>
          <a:p>
            <a:pPr algn="l">
              <a:lnSpc>
                <a:spcPts val="4276"/>
              </a:lnSpc>
            </a:pPr>
            <a:r>
              <a:rPr lang="en-US" sz="3999">
                <a:solidFill>
                  <a:srgbClr val="808080"/>
                </a:solidFill>
                <a:latin typeface="DM Sans Bold"/>
              </a:rPr>
              <a:t>Employee Engagement and Empowerment</a:t>
            </a:r>
          </a:p>
        </p:txBody>
      </p:sp>
      <p:sp>
        <p:nvSpPr>
          <p:cNvPr name="TextBox 6" id="6"/>
          <p:cNvSpPr txBox="true"/>
          <p:nvPr/>
        </p:nvSpPr>
        <p:spPr>
          <a:xfrm rot="0">
            <a:off x="4811783" y="1247775"/>
            <a:ext cx="12447517" cy="582537"/>
          </a:xfrm>
          <a:prstGeom prst="rect">
            <a:avLst/>
          </a:prstGeom>
        </p:spPr>
        <p:txBody>
          <a:bodyPr anchor="t" rtlCol="false" tIns="0" lIns="0" bIns="0" rIns="0">
            <a:spAutoFit/>
          </a:bodyPr>
          <a:lstStyle/>
          <a:p>
            <a:pPr algn="l">
              <a:lnSpc>
                <a:spcPts val="4023"/>
              </a:lnSpc>
            </a:pPr>
            <a:r>
              <a:rPr lang="en-US" sz="5300">
                <a:solidFill>
                  <a:srgbClr val="808080"/>
                </a:solidFill>
                <a:latin typeface="DM Sans Bold"/>
              </a:rPr>
              <a:t>Challenges that social business faces: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1839402" y="4260492"/>
            <a:ext cx="6448598" cy="6026508"/>
          </a:xfrm>
          <a:custGeom>
            <a:avLst/>
            <a:gdLst/>
            <a:ahLst/>
            <a:cxnLst/>
            <a:rect r="r" b="b" t="t" l="l"/>
            <a:pathLst>
              <a:path h="6026508" w="6448598">
                <a:moveTo>
                  <a:pt x="0" y="0"/>
                </a:moveTo>
                <a:lnTo>
                  <a:pt x="6448598" y="0"/>
                </a:lnTo>
                <a:lnTo>
                  <a:pt x="6448598" y="6026508"/>
                </a:lnTo>
                <a:lnTo>
                  <a:pt x="0" y="6026508"/>
                </a:lnTo>
                <a:lnTo>
                  <a:pt x="0" y="0"/>
                </a:lnTo>
                <a:close/>
              </a:path>
            </a:pathLst>
          </a:custGeom>
          <a:blipFill>
            <a:blip r:embed="rId3">
              <a:alphaModFix amt="85000"/>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028700" y="4914900"/>
            <a:ext cx="8973820" cy="4343400"/>
          </a:xfrm>
          <a:prstGeom prst="rect">
            <a:avLst/>
          </a:prstGeom>
        </p:spPr>
        <p:txBody>
          <a:bodyPr anchor="t" rtlCol="false" tIns="0" lIns="0" bIns="0" rIns="0">
            <a:spAutoFit/>
          </a:bodyPr>
          <a:lstStyle/>
          <a:p>
            <a:pPr algn="just">
              <a:lnSpc>
                <a:spcPts val="4319"/>
              </a:lnSpc>
            </a:pPr>
            <a:r>
              <a:rPr lang="en-US" sz="3599">
                <a:solidFill>
                  <a:srgbClr val="808080"/>
                </a:solidFill>
                <a:latin typeface="DM Sans"/>
              </a:rPr>
              <a:t>Without clear accountability mechanisms and transparent reporting processes, it can be challenging to hold individuals and departments accountable for advancing social responsibility goals. </a:t>
            </a:r>
          </a:p>
          <a:p>
            <a:pPr algn="l">
              <a:lnSpc>
                <a:spcPts val="4319"/>
              </a:lnSpc>
            </a:pPr>
            <a:r>
              <a:rPr lang="en-US" sz="3599">
                <a:solidFill>
                  <a:srgbClr val="808080"/>
                </a:solidFill>
                <a:latin typeface="DM Sans"/>
              </a:rPr>
              <a:t>This lack of accountability can undermine efforts to foster a culture of social responsibility.</a:t>
            </a:r>
          </a:p>
        </p:txBody>
      </p:sp>
      <p:sp>
        <p:nvSpPr>
          <p:cNvPr name="TextBox 4" id="4"/>
          <p:cNvSpPr txBox="true"/>
          <p:nvPr/>
        </p:nvSpPr>
        <p:spPr>
          <a:xfrm rot="0">
            <a:off x="1028700" y="3357664"/>
            <a:ext cx="10213848" cy="738153"/>
          </a:xfrm>
          <a:prstGeom prst="rect">
            <a:avLst/>
          </a:prstGeom>
        </p:spPr>
        <p:txBody>
          <a:bodyPr anchor="t" rtlCol="false" tIns="0" lIns="0" bIns="0" rIns="0">
            <a:spAutoFit/>
          </a:bodyPr>
          <a:lstStyle/>
          <a:p>
            <a:pPr algn="l">
              <a:lnSpc>
                <a:spcPts val="6187"/>
              </a:lnSpc>
            </a:pPr>
            <a:r>
              <a:rPr lang="en-US" sz="3999">
                <a:solidFill>
                  <a:srgbClr val="808080"/>
                </a:solidFill>
                <a:latin typeface="DM Sans Bold"/>
              </a:rPr>
              <a:t>Lack of accountability and transparency</a:t>
            </a:r>
          </a:p>
        </p:txBody>
      </p:sp>
      <p:sp>
        <p:nvSpPr>
          <p:cNvPr name="TextBox 5" id="5"/>
          <p:cNvSpPr txBox="true"/>
          <p:nvPr/>
        </p:nvSpPr>
        <p:spPr>
          <a:xfrm rot="0">
            <a:off x="4152900" y="1247775"/>
            <a:ext cx="13106400" cy="582537"/>
          </a:xfrm>
          <a:prstGeom prst="rect">
            <a:avLst/>
          </a:prstGeom>
        </p:spPr>
        <p:txBody>
          <a:bodyPr anchor="t" rtlCol="false" tIns="0" lIns="0" bIns="0" rIns="0">
            <a:spAutoFit/>
          </a:bodyPr>
          <a:lstStyle/>
          <a:p>
            <a:pPr algn="r">
              <a:lnSpc>
                <a:spcPts val="4023"/>
              </a:lnSpc>
            </a:pPr>
            <a:r>
              <a:rPr lang="en-US" sz="5300">
                <a:solidFill>
                  <a:srgbClr val="808080"/>
                </a:solidFill>
                <a:latin typeface="DM Sans Bold"/>
              </a:rPr>
              <a:t>Challenges that social business faces: </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8F8F8"/>
        </a:solidFill>
      </p:bgPr>
    </p:bg>
    <p:spTree>
      <p:nvGrpSpPr>
        <p:cNvPr id="1" name=""/>
        <p:cNvGrpSpPr/>
        <p:nvPr/>
      </p:nvGrpSpPr>
      <p:grpSpPr>
        <a:xfrm>
          <a:off x="0" y="0"/>
          <a:ext cx="0" cy="0"/>
          <a:chOff x="0" y="0"/>
          <a:chExt cx="0" cy="0"/>
        </a:xfrm>
      </p:grpSpPr>
      <p:sp>
        <p:nvSpPr>
          <p:cNvPr name="Freeform 2" id="2"/>
          <p:cNvSpPr/>
          <p:nvPr/>
        </p:nvSpPr>
        <p:spPr>
          <a:xfrm flipH="false" flipV="false" rot="0">
            <a:off x="11310367" y="3523123"/>
            <a:ext cx="6350803" cy="6207910"/>
          </a:xfrm>
          <a:custGeom>
            <a:avLst/>
            <a:gdLst/>
            <a:ahLst/>
            <a:cxnLst/>
            <a:rect r="r" b="b" t="t" l="l"/>
            <a:pathLst>
              <a:path h="6207910" w="6350803">
                <a:moveTo>
                  <a:pt x="0" y="0"/>
                </a:moveTo>
                <a:lnTo>
                  <a:pt x="6350804" y="0"/>
                </a:lnTo>
                <a:lnTo>
                  <a:pt x="6350804" y="6207910"/>
                </a:lnTo>
                <a:lnTo>
                  <a:pt x="0" y="6207910"/>
                </a:lnTo>
                <a:lnTo>
                  <a:pt x="0" y="0"/>
                </a:lnTo>
                <a:close/>
              </a:path>
            </a:pathLst>
          </a:custGeom>
          <a:blipFill>
            <a:blip r:embed="rId3">
              <a:alphaModFix amt="73000"/>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999491" y="5653135"/>
            <a:ext cx="8973820" cy="3605165"/>
          </a:xfrm>
          <a:prstGeom prst="rect">
            <a:avLst/>
          </a:prstGeom>
        </p:spPr>
        <p:txBody>
          <a:bodyPr anchor="t" rtlCol="false" tIns="0" lIns="0" bIns="0" rIns="0">
            <a:spAutoFit/>
          </a:bodyPr>
          <a:lstStyle/>
          <a:p>
            <a:pPr algn="l">
              <a:lnSpc>
                <a:spcPts val="4057"/>
              </a:lnSpc>
            </a:pPr>
            <a:r>
              <a:rPr lang="en-US" sz="3599">
                <a:solidFill>
                  <a:srgbClr val="808080"/>
                </a:solidFill>
                <a:latin typeface="DM Sans"/>
              </a:rPr>
              <a:t>If the company's stated values and mission do not align with social responsibility principles, there can be a disconnect between rhetoric and action. </a:t>
            </a:r>
          </a:p>
          <a:p>
            <a:pPr algn="l">
              <a:lnSpc>
                <a:spcPts val="4057"/>
              </a:lnSpc>
            </a:pPr>
            <a:r>
              <a:rPr lang="en-US" sz="3599">
                <a:solidFill>
                  <a:srgbClr val="808080"/>
                </a:solidFill>
                <a:latin typeface="DM Sans"/>
              </a:rPr>
              <a:t>Employees may become sceptical if they perceive a lack of genuine commitment to social responsibility from leadership.</a:t>
            </a:r>
          </a:p>
        </p:txBody>
      </p:sp>
      <p:sp>
        <p:nvSpPr>
          <p:cNvPr name="TextBox 4" id="4"/>
          <p:cNvSpPr txBox="true"/>
          <p:nvPr/>
        </p:nvSpPr>
        <p:spPr>
          <a:xfrm rot="0">
            <a:off x="999491" y="4151227"/>
            <a:ext cx="7839891" cy="614045"/>
          </a:xfrm>
          <a:prstGeom prst="rect">
            <a:avLst/>
          </a:prstGeom>
        </p:spPr>
        <p:txBody>
          <a:bodyPr anchor="t" rtlCol="false" tIns="0" lIns="0" bIns="0" rIns="0">
            <a:spAutoFit/>
          </a:bodyPr>
          <a:lstStyle/>
          <a:p>
            <a:pPr algn="l">
              <a:lnSpc>
                <a:spcPts val="4839"/>
              </a:lnSpc>
            </a:pPr>
            <a:r>
              <a:rPr lang="en-US" sz="3999">
                <a:solidFill>
                  <a:srgbClr val="808080"/>
                </a:solidFill>
                <a:latin typeface="DM Sans Bold"/>
              </a:rPr>
              <a:t>Inconsistent Values Alignment</a:t>
            </a:r>
          </a:p>
        </p:txBody>
      </p:sp>
      <p:sp>
        <p:nvSpPr>
          <p:cNvPr name="TextBox 5" id="5"/>
          <p:cNvSpPr txBox="true"/>
          <p:nvPr/>
        </p:nvSpPr>
        <p:spPr>
          <a:xfrm rot="0">
            <a:off x="999491" y="1247775"/>
            <a:ext cx="13106400" cy="582537"/>
          </a:xfrm>
          <a:prstGeom prst="rect">
            <a:avLst/>
          </a:prstGeom>
        </p:spPr>
        <p:txBody>
          <a:bodyPr anchor="t" rtlCol="false" tIns="0" lIns="0" bIns="0" rIns="0">
            <a:spAutoFit/>
          </a:bodyPr>
          <a:lstStyle/>
          <a:p>
            <a:pPr algn="l">
              <a:lnSpc>
                <a:spcPts val="4023"/>
              </a:lnSpc>
            </a:pPr>
            <a:r>
              <a:rPr lang="en-US" sz="5300">
                <a:solidFill>
                  <a:srgbClr val="808080"/>
                </a:solidFill>
                <a:latin typeface="DM Sans Bold"/>
              </a:rPr>
              <a:t>Challenges that social business faces: </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1523063" y="3468116"/>
            <a:ext cx="6129373" cy="6191286"/>
          </a:xfrm>
          <a:custGeom>
            <a:avLst/>
            <a:gdLst/>
            <a:ahLst/>
            <a:cxnLst/>
            <a:rect r="r" b="b" t="t" l="l"/>
            <a:pathLst>
              <a:path h="6191286" w="6129373">
                <a:moveTo>
                  <a:pt x="0" y="0"/>
                </a:moveTo>
                <a:lnTo>
                  <a:pt x="6129373" y="0"/>
                </a:lnTo>
                <a:lnTo>
                  <a:pt x="6129373" y="6191286"/>
                </a:lnTo>
                <a:lnTo>
                  <a:pt x="0" y="6191286"/>
                </a:lnTo>
                <a:lnTo>
                  <a:pt x="0" y="0"/>
                </a:lnTo>
                <a:close/>
              </a:path>
            </a:pathLst>
          </a:custGeom>
          <a:blipFill>
            <a:blip r:embed="rId3">
              <a:alphaModFix amt="46000"/>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999491" y="5353520"/>
            <a:ext cx="8973820" cy="3605165"/>
          </a:xfrm>
          <a:prstGeom prst="rect">
            <a:avLst/>
          </a:prstGeom>
        </p:spPr>
        <p:txBody>
          <a:bodyPr anchor="t" rtlCol="false" tIns="0" lIns="0" bIns="0" rIns="0">
            <a:spAutoFit/>
          </a:bodyPr>
          <a:lstStyle/>
          <a:p>
            <a:pPr algn="l">
              <a:lnSpc>
                <a:spcPts val="4057"/>
              </a:lnSpc>
            </a:pPr>
            <a:r>
              <a:rPr lang="en-US" sz="3599">
                <a:solidFill>
                  <a:srgbClr val="808080"/>
                </a:solidFill>
                <a:latin typeface="DM Sans"/>
              </a:rPr>
              <a:t>Companies driven by short-term financial goals may prioritize immediate profits over long-term investments in social responsibility. This short-term focus can hinder efforts to embed social responsibility into the organizational culture and decision-making processes. </a:t>
            </a:r>
          </a:p>
        </p:txBody>
      </p:sp>
      <p:sp>
        <p:nvSpPr>
          <p:cNvPr name="TextBox 4" id="4"/>
          <p:cNvSpPr txBox="true"/>
          <p:nvPr/>
        </p:nvSpPr>
        <p:spPr>
          <a:xfrm rot="0">
            <a:off x="999491" y="3458591"/>
            <a:ext cx="6120818" cy="614045"/>
          </a:xfrm>
          <a:prstGeom prst="rect">
            <a:avLst/>
          </a:prstGeom>
        </p:spPr>
        <p:txBody>
          <a:bodyPr anchor="t" rtlCol="false" tIns="0" lIns="0" bIns="0" rIns="0">
            <a:spAutoFit/>
          </a:bodyPr>
          <a:lstStyle/>
          <a:p>
            <a:pPr algn="l">
              <a:lnSpc>
                <a:spcPts val="4839"/>
              </a:lnSpc>
            </a:pPr>
            <a:r>
              <a:rPr lang="en-US" sz="3999">
                <a:solidFill>
                  <a:srgbClr val="808080"/>
                </a:solidFill>
                <a:latin typeface="DM Sans Bold"/>
              </a:rPr>
              <a:t>Short-term focus</a:t>
            </a:r>
          </a:p>
        </p:txBody>
      </p:sp>
      <p:sp>
        <p:nvSpPr>
          <p:cNvPr name="TextBox 5" id="5"/>
          <p:cNvSpPr txBox="true"/>
          <p:nvPr/>
        </p:nvSpPr>
        <p:spPr>
          <a:xfrm rot="0">
            <a:off x="1028700" y="1247775"/>
            <a:ext cx="13106400" cy="582537"/>
          </a:xfrm>
          <a:prstGeom prst="rect">
            <a:avLst/>
          </a:prstGeom>
        </p:spPr>
        <p:txBody>
          <a:bodyPr anchor="t" rtlCol="false" tIns="0" lIns="0" bIns="0" rIns="0">
            <a:spAutoFit/>
          </a:bodyPr>
          <a:lstStyle/>
          <a:p>
            <a:pPr algn="l">
              <a:lnSpc>
                <a:spcPts val="4023"/>
              </a:lnSpc>
            </a:pPr>
            <a:r>
              <a:rPr lang="en-US" sz="5300">
                <a:solidFill>
                  <a:srgbClr val="808080"/>
                </a:solidFill>
                <a:latin typeface="DM Sans Bold"/>
              </a:rPr>
              <a:t>Challenges that social business faces: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DAGCIG2QUpo</dc:identifier>
  <dcterms:modified xsi:type="dcterms:W3CDTF">2011-08-01T06:04:30Z</dcterms:modified>
  <cp:revision>1</cp:revision>
  <dc:title>3 part Challenges  and solutions.pptx</dc:title>
</cp:coreProperties>
</file>