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8288000" cy="10287000"/>
  <p:notesSz cx="6858000" cy="9144000"/>
  <p:embeddedFontLst>
    <p:embeddedFont>
      <p:font typeface="DM Sans" pitchFamily="2" charset="0"/>
      <p:regular r:id="rId36"/>
      <p:bold r:id="rId37"/>
      <p:italic r:id="rId38"/>
      <p:boldItalic r:id="rId39"/>
    </p:embeddedFont>
    <p:embeddedFont>
      <p:font typeface="DM Sans Bold" pitchFamily="2" charset="0"/>
      <p:regular r:id="rId40"/>
      <p:bold r:id="rId41"/>
    </p:embeddedFont>
    <p:embeddedFont>
      <p:font typeface="DM Sans Italics" panose="020B0604020202020204" charset="0"/>
      <p:regular r:id="rId4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4.fntdata"/><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7.fntdata"/><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3.fntdata"/><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svg"/><Relationship Id="rId3" Type="http://schemas.openxmlformats.org/officeDocument/2006/relationships/image" Target="../media/image20.svg"/><Relationship Id="rId7" Type="http://schemas.openxmlformats.org/officeDocument/2006/relationships/image" Target="../media/image22.svg"/><Relationship Id="rId12" Type="http://schemas.openxmlformats.org/officeDocument/2006/relationships/image" Target="../media/image27.png"/><Relationship Id="rId17" Type="http://schemas.openxmlformats.org/officeDocument/2006/relationships/image" Target="../media/image32.svg"/><Relationship Id="rId2" Type="http://schemas.openxmlformats.org/officeDocument/2006/relationships/image" Target="../media/image19.png"/><Relationship Id="rId16"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image" Target="../media/image26.svg"/><Relationship Id="rId5" Type="http://schemas.openxmlformats.org/officeDocument/2006/relationships/image" Target="../media/image16.svg"/><Relationship Id="rId15" Type="http://schemas.openxmlformats.org/officeDocument/2006/relationships/image" Target="../media/image30.svg"/><Relationship Id="rId10" Type="http://schemas.openxmlformats.org/officeDocument/2006/relationships/image" Target="../media/image25.png"/><Relationship Id="rId4" Type="http://schemas.openxmlformats.org/officeDocument/2006/relationships/image" Target="../media/image15.png"/><Relationship Id="rId9" Type="http://schemas.openxmlformats.org/officeDocument/2006/relationships/image" Target="../media/image24.svg"/><Relationship Id="rId1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sv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981200" y="-94024"/>
            <a:ext cx="4102978" cy="2245448"/>
            <a:chOff x="0" y="0"/>
            <a:chExt cx="5470637" cy="2993931"/>
          </a:xfrm>
        </p:grpSpPr>
        <p:sp>
          <p:nvSpPr>
            <p:cNvPr id="4" name="Freeform 4"/>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4"/>
              <a:stretch>
                <a:fillRect t="-238" b="-239"/>
              </a:stretch>
            </a:blipFill>
          </p:spPr>
        </p:sp>
      </p:grpSp>
      <p:grpSp>
        <p:nvGrpSpPr>
          <p:cNvPr id="5" name="Group 5"/>
          <p:cNvGrpSpPr/>
          <p:nvPr/>
        </p:nvGrpSpPr>
        <p:grpSpPr>
          <a:xfrm>
            <a:off x="14703735" y="0"/>
            <a:ext cx="3679306" cy="1753284"/>
            <a:chOff x="0" y="0"/>
            <a:chExt cx="4905741" cy="2337712"/>
          </a:xfrm>
        </p:grpSpPr>
        <p:sp>
          <p:nvSpPr>
            <p:cNvPr id="6" name="Freeform 6"/>
            <p:cNvSpPr/>
            <p:nvPr/>
          </p:nvSpPr>
          <p:spPr>
            <a:xfrm>
              <a:off x="0" y="0"/>
              <a:ext cx="4905756" cy="2337689"/>
            </a:xfrm>
            <a:custGeom>
              <a:avLst/>
              <a:gdLst/>
              <a:ahLst/>
              <a:cxnLst/>
              <a:rect l="l" t="t" r="r" b="b"/>
              <a:pathLst>
                <a:path w="4905756" h="2337689">
                  <a:moveTo>
                    <a:pt x="0" y="0"/>
                  </a:moveTo>
                  <a:lnTo>
                    <a:pt x="4905756" y="0"/>
                  </a:lnTo>
                  <a:lnTo>
                    <a:pt x="4905756" y="2337689"/>
                  </a:lnTo>
                  <a:lnTo>
                    <a:pt x="0" y="2337689"/>
                  </a:lnTo>
                  <a:lnTo>
                    <a:pt x="0" y="0"/>
                  </a:lnTo>
                  <a:close/>
                </a:path>
              </a:pathLst>
            </a:custGeom>
            <a:blipFill>
              <a:blip r:embed="rId5"/>
              <a:stretch>
                <a:fillRect/>
              </a:stretch>
            </a:blipFill>
          </p:spPr>
        </p:sp>
      </p:grpSp>
      <p:sp>
        <p:nvSpPr>
          <p:cNvPr id="7" name="TextBox 7"/>
          <p:cNvSpPr txBox="1"/>
          <p:nvPr/>
        </p:nvSpPr>
        <p:spPr>
          <a:xfrm>
            <a:off x="1821081" y="4248153"/>
            <a:ext cx="12363941" cy="2762052"/>
          </a:xfrm>
          <a:prstGeom prst="rect">
            <a:avLst/>
          </a:prstGeom>
        </p:spPr>
        <p:txBody>
          <a:bodyPr lIns="0" tIns="0" rIns="0" bIns="0" rtlCol="0" anchor="t">
            <a:spAutoFit/>
          </a:bodyPr>
          <a:lstStyle/>
          <a:p>
            <a:pPr algn="r">
              <a:lnSpc>
                <a:spcPts val="7125"/>
              </a:lnSpc>
            </a:pPr>
            <a:r>
              <a:rPr lang="en-US" sz="7126">
                <a:solidFill>
                  <a:srgbClr val="FFFFFF"/>
                </a:solidFill>
                <a:latin typeface="DM Sans Bold"/>
              </a:rPr>
              <a:t>ALIGNING SOCIAL VALUES WITH COMPANY’S CORE COMPETENCIES</a:t>
            </a:r>
          </a:p>
        </p:txBody>
      </p:sp>
      <p:sp>
        <p:nvSpPr>
          <p:cNvPr id="8" name="TextBox 8"/>
          <p:cNvSpPr txBox="1"/>
          <p:nvPr/>
        </p:nvSpPr>
        <p:spPr>
          <a:xfrm>
            <a:off x="1171631" y="8773176"/>
            <a:ext cx="4252542" cy="485146"/>
          </a:xfrm>
          <a:prstGeom prst="rect">
            <a:avLst/>
          </a:prstGeom>
        </p:spPr>
        <p:txBody>
          <a:bodyPr lIns="0" tIns="0" rIns="0" bIns="0" rtlCol="0" anchor="t">
            <a:spAutoFit/>
          </a:bodyPr>
          <a:lstStyle/>
          <a:p>
            <a:pPr algn="r">
              <a:lnSpc>
                <a:spcPts val="4070"/>
              </a:lnSpc>
            </a:pPr>
            <a:r>
              <a:rPr lang="en-US" sz="3700">
                <a:solidFill>
                  <a:srgbClr val="FFFFFF"/>
                </a:solidFill>
                <a:latin typeface="DM Sans Italics"/>
              </a:rPr>
              <a:t>Train the trainers</a:t>
            </a:r>
          </a:p>
        </p:txBody>
      </p:sp>
      <p:grpSp>
        <p:nvGrpSpPr>
          <p:cNvPr id="9" name="Group 9"/>
          <p:cNvGrpSpPr/>
          <p:nvPr/>
        </p:nvGrpSpPr>
        <p:grpSpPr>
          <a:xfrm rot="-10800000">
            <a:off x="14185022" y="7153817"/>
            <a:ext cx="4102978" cy="3133183"/>
            <a:chOff x="0" y="0"/>
            <a:chExt cx="5470637" cy="4177577"/>
          </a:xfrm>
        </p:grpSpPr>
        <p:sp>
          <p:nvSpPr>
            <p:cNvPr id="10" name="Freeform 10"/>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9" r="-19"/>
              </a:stretch>
            </a:blipFill>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10419457" y="6125117"/>
            <a:ext cx="5450085" cy="4161883"/>
            <a:chOff x="0" y="0"/>
            <a:chExt cx="7266780" cy="5549177"/>
          </a:xfrm>
        </p:grpSpPr>
        <p:sp>
          <p:nvSpPr>
            <p:cNvPr id="3" name="Freeform 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grpSp>
        <p:nvGrpSpPr>
          <p:cNvPr id="4" name="Group 4"/>
          <p:cNvGrpSpPr/>
          <p:nvPr/>
        </p:nvGrpSpPr>
        <p:grpSpPr>
          <a:xfrm rot="-10800000">
            <a:off x="11061889" y="-806818"/>
            <a:ext cx="4165223" cy="5950318"/>
            <a:chOff x="0" y="0"/>
            <a:chExt cx="5553631" cy="7933757"/>
          </a:xfrm>
        </p:grpSpPr>
        <p:sp>
          <p:nvSpPr>
            <p:cNvPr id="5" name="Freeform 5"/>
            <p:cNvSpPr/>
            <p:nvPr/>
          </p:nvSpPr>
          <p:spPr>
            <a:xfrm>
              <a:off x="0" y="0"/>
              <a:ext cx="5553583" cy="7933817"/>
            </a:xfrm>
            <a:custGeom>
              <a:avLst/>
              <a:gdLst/>
              <a:ahLst/>
              <a:cxnLst/>
              <a:rect l="l" t="t" r="r" b="b"/>
              <a:pathLst>
                <a:path w="5553583" h="7933817">
                  <a:moveTo>
                    <a:pt x="0" y="0"/>
                  </a:moveTo>
                  <a:lnTo>
                    <a:pt x="5553583" y="0"/>
                  </a:lnTo>
                  <a:lnTo>
                    <a:pt x="5553583" y="7933817"/>
                  </a:lnTo>
                  <a:lnTo>
                    <a:pt x="0" y="7933817"/>
                  </a:lnTo>
                  <a:lnTo>
                    <a:pt x="0" y="0"/>
                  </a:lnTo>
                  <a:close/>
                </a:path>
              </a:pathLst>
            </a:custGeom>
            <a:blipFill>
              <a:blip r:embed="rId3"/>
              <a:stretch>
                <a:fillRect l="-171" r="-172"/>
              </a:stretch>
            </a:blipFill>
          </p:spPr>
        </p:sp>
      </p:grpSp>
      <p:grpSp>
        <p:nvGrpSpPr>
          <p:cNvPr id="6" name="Group 6"/>
          <p:cNvGrpSpPr/>
          <p:nvPr/>
        </p:nvGrpSpPr>
        <p:grpSpPr>
          <a:xfrm>
            <a:off x="9029700" y="1028700"/>
            <a:ext cx="8229600" cy="8229600"/>
            <a:chOff x="0" y="0"/>
            <a:chExt cx="10972800" cy="10972800"/>
          </a:xfrm>
        </p:grpSpPr>
        <p:sp>
          <p:nvSpPr>
            <p:cNvPr id="7" name="Freeform 7"/>
            <p:cNvSpPr/>
            <p:nvPr/>
          </p:nvSpPr>
          <p:spPr>
            <a:xfrm>
              <a:off x="0" y="0"/>
              <a:ext cx="10972800" cy="10972800"/>
            </a:xfrm>
            <a:custGeom>
              <a:avLst/>
              <a:gdLst/>
              <a:ahLst/>
              <a:cxnLst/>
              <a:rect l="l" t="t" r="r" b="b"/>
              <a:pathLst>
                <a:path w="10972800" h="10972800">
                  <a:moveTo>
                    <a:pt x="0" y="0"/>
                  </a:moveTo>
                  <a:lnTo>
                    <a:pt x="10972800" y="0"/>
                  </a:lnTo>
                  <a:lnTo>
                    <a:pt x="10972800" y="10972800"/>
                  </a:lnTo>
                  <a:lnTo>
                    <a:pt x="0" y="10972800"/>
                  </a:lnTo>
                  <a:lnTo>
                    <a:pt x="0" y="0"/>
                  </a:lnTo>
                  <a:close/>
                </a:path>
              </a:pathLst>
            </a:custGeom>
            <a:blipFill>
              <a:blip r:embed="rId4"/>
              <a:stretch>
                <a:fillRect l="-44" r="-44"/>
              </a:stretch>
            </a:blipFill>
          </p:spPr>
        </p:sp>
      </p:grpSp>
      <p:sp>
        <p:nvSpPr>
          <p:cNvPr id="8" name="TextBox 8"/>
          <p:cNvSpPr txBox="1"/>
          <p:nvPr/>
        </p:nvSpPr>
        <p:spPr>
          <a:xfrm>
            <a:off x="1028700" y="1066800"/>
            <a:ext cx="6726444" cy="1276350"/>
          </a:xfrm>
          <a:prstGeom prst="rect">
            <a:avLst/>
          </a:prstGeom>
        </p:spPr>
        <p:txBody>
          <a:bodyPr lIns="0" tIns="0" rIns="0" bIns="0" rtlCol="0" anchor="t">
            <a:spAutoFit/>
          </a:bodyPr>
          <a:lstStyle/>
          <a:p>
            <a:pPr algn="l">
              <a:lnSpc>
                <a:spcPts val="4950"/>
              </a:lnSpc>
            </a:pPr>
            <a:r>
              <a:rPr lang="en-US" sz="4500">
                <a:solidFill>
                  <a:srgbClr val="8CA9AD"/>
                </a:solidFill>
                <a:latin typeface="DM Sans Bold"/>
              </a:rPr>
              <a:t>COMPANY'S CORE COMPETENCIES</a:t>
            </a:r>
          </a:p>
        </p:txBody>
      </p:sp>
      <p:sp>
        <p:nvSpPr>
          <p:cNvPr id="9" name="TextBox 9"/>
          <p:cNvSpPr txBox="1"/>
          <p:nvPr/>
        </p:nvSpPr>
        <p:spPr>
          <a:xfrm>
            <a:off x="1028700" y="2601841"/>
            <a:ext cx="7323640" cy="6305299"/>
          </a:xfrm>
          <a:prstGeom prst="rect">
            <a:avLst/>
          </a:prstGeom>
        </p:spPr>
        <p:txBody>
          <a:bodyPr lIns="0" tIns="0" rIns="0" bIns="0" rtlCol="0" anchor="t">
            <a:spAutoFit/>
          </a:bodyPr>
          <a:lstStyle/>
          <a:p>
            <a:pPr algn="just">
              <a:lnSpc>
                <a:spcPts val="3306"/>
              </a:lnSpc>
            </a:pPr>
            <a:r>
              <a:rPr lang="en-US" sz="3005">
                <a:solidFill>
                  <a:srgbClr val="737373"/>
                </a:solidFill>
                <a:latin typeface="DM Sans"/>
              </a:rPr>
              <a:t>Among the key competencies of a company are primarily the ability to generate profit, adaptability to changes (market-related, etc.), innovativeness, and predictability.</a:t>
            </a:r>
          </a:p>
          <a:p>
            <a:pPr algn="just">
              <a:lnSpc>
                <a:spcPts val="3306"/>
              </a:lnSpc>
            </a:pPr>
            <a:endParaRPr lang="en-US" sz="3005">
              <a:solidFill>
                <a:srgbClr val="737373"/>
              </a:solidFill>
              <a:latin typeface="DM Sans"/>
            </a:endParaRPr>
          </a:p>
          <a:p>
            <a:pPr algn="just">
              <a:lnSpc>
                <a:spcPts val="3306"/>
              </a:lnSpc>
            </a:pPr>
            <a:r>
              <a:rPr lang="en-US" sz="3005">
                <a:solidFill>
                  <a:srgbClr val="737373"/>
                </a:solidFill>
                <a:latin typeface="DM Sans"/>
              </a:rPr>
              <a:t>A company's core competencies are its unique strengths or strategic advantages that distinguish it from competitors, providing a foundation for the creation of value and competitive differentiation. These competencies stem from a combination of pooled knowledge, technical capacities, and the integration of diverse skills across the organization.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0392" y="96953"/>
            <a:ext cx="4712543" cy="280669"/>
          </a:xfrm>
          <a:prstGeom prst="rect">
            <a:avLst/>
          </a:prstGeom>
        </p:spPr>
        <p:txBody>
          <a:bodyPr lIns="0" tIns="0" rIns="0" bIns="0" rtlCol="0" anchor="t">
            <a:spAutoFit/>
          </a:bodyPr>
          <a:lstStyle/>
          <a:p>
            <a:pPr algn="just">
              <a:lnSpc>
                <a:spcPts val="2380"/>
              </a:lnSpc>
            </a:pPr>
            <a:endParaRPr/>
          </a:p>
        </p:txBody>
      </p:sp>
      <p:sp>
        <p:nvSpPr>
          <p:cNvPr id="3" name="Freeform 3"/>
          <p:cNvSpPr/>
          <p:nvPr/>
        </p:nvSpPr>
        <p:spPr>
          <a:xfrm>
            <a:off x="5965956" y="1742218"/>
            <a:ext cx="6734738" cy="6734738"/>
          </a:xfrm>
          <a:custGeom>
            <a:avLst/>
            <a:gdLst/>
            <a:ahLst/>
            <a:cxnLst/>
            <a:rect l="l" t="t" r="r" b="b"/>
            <a:pathLst>
              <a:path w="6734738" h="6734738">
                <a:moveTo>
                  <a:pt x="0" y="0"/>
                </a:moveTo>
                <a:lnTo>
                  <a:pt x="6734738" y="0"/>
                </a:lnTo>
                <a:lnTo>
                  <a:pt x="6734738" y="6734738"/>
                </a:lnTo>
                <a:lnTo>
                  <a:pt x="0" y="673473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4" name="TextBox 4"/>
          <p:cNvSpPr txBox="1"/>
          <p:nvPr/>
        </p:nvSpPr>
        <p:spPr>
          <a:xfrm>
            <a:off x="6967560" y="3302637"/>
            <a:ext cx="3840043" cy="1393780"/>
          </a:xfrm>
          <a:prstGeom prst="rect">
            <a:avLst/>
          </a:prstGeom>
        </p:spPr>
        <p:txBody>
          <a:bodyPr lIns="0" tIns="0" rIns="0" bIns="0" rtlCol="0" anchor="t">
            <a:spAutoFit/>
          </a:bodyPr>
          <a:lstStyle/>
          <a:p>
            <a:pPr algn="ctr">
              <a:lnSpc>
                <a:spcPts val="5600"/>
              </a:lnSpc>
            </a:pPr>
            <a:r>
              <a:rPr lang="en-US" sz="4000">
                <a:solidFill>
                  <a:srgbClr val="194597"/>
                </a:solidFill>
                <a:latin typeface="DM Sans"/>
              </a:rPr>
              <a:t>SIGNIFICANCE OF ALIGNMENT </a:t>
            </a:r>
          </a:p>
        </p:txBody>
      </p:sp>
      <p:sp>
        <p:nvSpPr>
          <p:cNvPr id="5" name="AutoShape 5"/>
          <p:cNvSpPr/>
          <p:nvPr/>
        </p:nvSpPr>
        <p:spPr>
          <a:xfrm>
            <a:off x="0" y="9503089"/>
            <a:ext cx="18288000" cy="874679"/>
          </a:xfrm>
          <a:prstGeom prst="rect">
            <a:avLst/>
          </a:prstGeom>
          <a:solidFill>
            <a:srgbClr val="8CA9AD"/>
          </a:solidFill>
        </p:spPr>
      </p:sp>
      <p:sp>
        <p:nvSpPr>
          <p:cNvPr id="6" name="Freeform 6"/>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7" name="Freeform 7"/>
          <p:cNvSpPr/>
          <p:nvPr/>
        </p:nvSpPr>
        <p:spPr>
          <a:xfrm>
            <a:off x="5141143" y="848000"/>
            <a:ext cx="7626226" cy="7628920"/>
          </a:xfrm>
          <a:custGeom>
            <a:avLst/>
            <a:gdLst/>
            <a:ahLst/>
            <a:cxnLst/>
            <a:rect l="l" t="t" r="r" b="b"/>
            <a:pathLst>
              <a:path w="7626226" h="7628920">
                <a:moveTo>
                  <a:pt x="0" y="0"/>
                </a:moveTo>
                <a:lnTo>
                  <a:pt x="7626226" y="0"/>
                </a:lnTo>
                <a:lnTo>
                  <a:pt x="7626226" y="7628920"/>
                </a:lnTo>
                <a:lnTo>
                  <a:pt x="0" y="762892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8" name="Freeform 8"/>
          <p:cNvSpPr/>
          <p:nvPr/>
        </p:nvSpPr>
        <p:spPr>
          <a:xfrm>
            <a:off x="12665418" y="362049"/>
            <a:ext cx="4042588" cy="4032786"/>
          </a:xfrm>
          <a:custGeom>
            <a:avLst/>
            <a:gdLst/>
            <a:ahLst/>
            <a:cxnLst/>
            <a:rect l="l" t="t" r="r" b="b"/>
            <a:pathLst>
              <a:path w="4042588" h="4032786">
                <a:moveTo>
                  <a:pt x="0" y="0"/>
                </a:moveTo>
                <a:lnTo>
                  <a:pt x="4042587" y="0"/>
                </a:lnTo>
                <a:lnTo>
                  <a:pt x="4042587" y="4032786"/>
                </a:lnTo>
                <a:lnTo>
                  <a:pt x="0" y="4032786"/>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sp>
      <p:sp>
        <p:nvSpPr>
          <p:cNvPr id="9" name="Freeform 9"/>
          <p:cNvSpPr/>
          <p:nvPr/>
        </p:nvSpPr>
        <p:spPr>
          <a:xfrm>
            <a:off x="11864212" y="2498862"/>
            <a:ext cx="613205" cy="623695"/>
          </a:xfrm>
          <a:custGeom>
            <a:avLst/>
            <a:gdLst/>
            <a:ahLst/>
            <a:cxnLst/>
            <a:rect l="l" t="t" r="r" b="b"/>
            <a:pathLst>
              <a:path w="613205" h="623695">
                <a:moveTo>
                  <a:pt x="0" y="0"/>
                </a:moveTo>
                <a:lnTo>
                  <a:pt x="613205" y="0"/>
                </a:lnTo>
                <a:lnTo>
                  <a:pt x="613205" y="623695"/>
                </a:lnTo>
                <a:lnTo>
                  <a:pt x="0" y="62369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sp>
      <p:sp>
        <p:nvSpPr>
          <p:cNvPr id="10" name="Freeform 10"/>
          <p:cNvSpPr/>
          <p:nvPr/>
        </p:nvSpPr>
        <p:spPr>
          <a:xfrm>
            <a:off x="12665418" y="4929539"/>
            <a:ext cx="4042588" cy="4032786"/>
          </a:xfrm>
          <a:custGeom>
            <a:avLst/>
            <a:gdLst/>
            <a:ahLst/>
            <a:cxnLst/>
            <a:rect l="l" t="t" r="r" b="b"/>
            <a:pathLst>
              <a:path w="4042588" h="4032786">
                <a:moveTo>
                  <a:pt x="0" y="0"/>
                </a:moveTo>
                <a:lnTo>
                  <a:pt x="4042587" y="0"/>
                </a:lnTo>
                <a:lnTo>
                  <a:pt x="4042587" y="4032787"/>
                </a:lnTo>
                <a:lnTo>
                  <a:pt x="0" y="4032787"/>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sp>
      <p:sp>
        <p:nvSpPr>
          <p:cNvPr id="11" name="Freeform 11"/>
          <p:cNvSpPr/>
          <p:nvPr/>
        </p:nvSpPr>
        <p:spPr>
          <a:xfrm>
            <a:off x="11864212" y="6201921"/>
            <a:ext cx="613205" cy="623695"/>
          </a:xfrm>
          <a:custGeom>
            <a:avLst/>
            <a:gdLst/>
            <a:ahLst/>
            <a:cxnLst/>
            <a:rect l="l" t="t" r="r" b="b"/>
            <a:pathLst>
              <a:path w="613205" h="623695">
                <a:moveTo>
                  <a:pt x="0" y="0"/>
                </a:moveTo>
                <a:lnTo>
                  <a:pt x="613205" y="0"/>
                </a:lnTo>
                <a:lnTo>
                  <a:pt x="613205" y="623694"/>
                </a:lnTo>
                <a:lnTo>
                  <a:pt x="0" y="623694"/>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sp>
      <p:sp>
        <p:nvSpPr>
          <p:cNvPr id="12" name="Freeform 12"/>
          <p:cNvSpPr/>
          <p:nvPr/>
        </p:nvSpPr>
        <p:spPr>
          <a:xfrm>
            <a:off x="12034579" y="6382734"/>
            <a:ext cx="265071" cy="261951"/>
          </a:xfrm>
          <a:custGeom>
            <a:avLst/>
            <a:gdLst/>
            <a:ahLst/>
            <a:cxnLst/>
            <a:rect l="l" t="t" r="r" b="b"/>
            <a:pathLst>
              <a:path w="265071" h="261951">
                <a:moveTo>
                  <a:pt x="0" y="0"/>
                </a:moveTo>
                <a:lnTo>
                  <a:pt x="265070" y="0"/>
                </a:lnTo>
                <a:lnTo>
                  <a:pt x="265070" y="261952"/>
                </a:lnTo>
                <a:lnTo>
                  <a:pt x="0" y="261952"/>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sp>
      <p:sp>
        <p:nvSpPr>
          <p:cNvPr id="13" name="Freeform 13"/>
          <p:cNvSpPr/>
          <p:nvPr/>
        </p:nvSpPr>
        <p:spPr>
          <a:xfrm>
            <a:off x="1066085" y="4929539"/>
            <a:ext cx="4043867" cy="4032786"/>
          </a:xfrm>
          <a:custGeom>
            <a:avLst/>
            <a:gdLst/>
            <a:ahLst/>
            <a:cxnLst/>
            <a:rect l="l" t="t" r="r" b="b"/>
            <a:pathLst>
              <a:path w="4043867" h="4032786">
                <a:moveTo>
                  <a:pt x="0" y="0"/>
                </a:moveTo>
                <a:lnTo>
                  <a:pt x="4043867" y="0"/>
                </a:lnTo>
                <a:lnTo>
                  <a:pt x="4043867" y="4032787"/>
                </a:lnTo>
                <a:lnTo>
                  <a:pt x="0" y="4032787"/>
                </a:lnTo>
                <a:lnTo>
                  <a:pt x="0" y="0"/>
                </a:lnTo>
                <a:close/>
              </a:path>
            </a:pathLst>
          </a:custGeom>
          <a:blipFill>
            <a:blip r:embed="rId14">
              <a:extLst>
                <a:ext uri="{96DAC541-7B7A-43D3-8B79-37D633B846F1}">
                  <asvg:svgBlip xmlns:asvg="http://schemas.microsoft.com/office/drawing/2016/SVG/main" r:embed="rId15"/>
                </a:ext>
              </a:extLst>
            </a:blip>
            <a:stretch>
              <a:fillRect/>
            </a:stretch>
          </a:blipFill>
        </p:spPr>
      </p:sp>
      <p:sp>
        <p:nvSpPr>
          <p:cNvPr id="14" name="Freeform 14"/>
          <p:cNvSpPr/>
          <p:nvPr/>
        </p:nvSpPr>
        <p:spPr>
          <a:xfrm>
            <a:off x="5297873" y="6201921"/>
            <a:ext cx="613205" cy="623695"/>
          </a:xfrm>
          <a:custGeom>
            <a:avLst/>
            <a:gdLst/>
            <a:ahLst/>
            <a:cxnLst/>
            <a:rect l="l" t="t" r="r" b="b"/>
            <a:pathLst>
              <a:path w="613205" h="623695">
                <a:moveTo>
                  <a:pt x="0" y="0"/>
                </a:moveTo>
                <a:lnTo>
                  <a:pt x="613205" y="0"/>
                </a:lnTo>
                <a:lnTo>
                  <a:pt x="613205" y="623694"/>
                </a:lnTo>
                <a:lnTo>
                  <a:pt x="0" y="623694"/>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sp>
      <p:sp>
        <p:nvSpPr>
          <p:cNvPr id="15" name="Freeform 15"/>
          <p:cNvSpPr/>
          <p:nvPr/>
        </p:nvSpPr>
        <p:spPr>
          <a:xfrm>
            <a:off x="5474669" y="6382734"/>
            <a:ext cx="265920" cy="261951"/>
          </a:xfrm>
          <a:custGeom>
            <a:avLst/>
            <a:gdLst/>
            <a:ahLst/>
            <a:cxnLst/>
            <a:rect l="l" t="t" r="r" b="b"/>
            <a:pathLst>
              <a:path w="265920" h="261951">
                <a:moveTo>
                  <a:pt x="0" y="0"/>
                </a:moveTo>
                <a:lnTo>
                  <a:pt x="265920" y="0"/>
                </a:lnTo>
                <a:lnTo>
                  <a:pt x="265920" y="261952"/>
                </a:lnTo>
                <a:lnTo>
                  <a:pt x="0" y="261952"/>
                </a:lnTo>
                <a:lnTo>
                  <a:pt x="0" y="0"/>
                </a:lnTo>
                <a:close/>
              </a:path>
            </a:pathLst>
          </a:custGeom>
          <a:blipFill>
            <a:blip r:embed="rId16">
              <a:extLst>
                <a:ext uri="{96DAC541-7B7A-43D3-8B79-37D633B846F1}">
                  <asvg:svgBlip xmlns:asvg="http://schemas.microsoft.com/office/drawing/2016/SVG/main" r:embed="rId17"/>
                </a:ext>
              </a:extLst>
            </a:blip>
            <a:stretch>
              <a:fillRect/>
            </a:stretch>
          </a:blipFill>
        </p:spPr>
      </p:sp>
      <p:sp>
        <p:nvSpPr>
          <p:cNvPr id="16" name="Freeform 16"/>
          <p:cNvSpPr/>
          <p:nvPr/>
        </p:nvSpPr>
        <p:spPr>
          <a:xfrm>
            <a:off x="1066085" y="362049"/>
            <a:ext cx="4043867" cy="4032786"/>
          </a:xfrm>
          <a:custGeom>
            <a:avLst/>
            <a:gdLst/>
            <a:ahLst/>
            <a:cxnLst/>
            <a:rect l="l" t="t" r="r" b="b"/>
            <a:pathLst>
              <a:path w="4043867" h="4032786">
                <a:moveTo>
                  <a:pt x="0" y="0"/>
                </a:moveTo>
                <a:lnTo>
                  <a:pt x="4043867" y="0"/>
                </a:lnTo>
                <a:lnTo>
                  <a:pt x="4043867" y="4032786"/>
                </a:lnTo>
                <a:lnTo>
                  <a:pt x="0" y="4032786"/>
                </a:lnTo>
                <a:lnTo>
                  <a:pt x="0" y="0"/>
                </a:lnTo>
                <a:close/>
              </a:path>
            </a:pathLst>
          </a:custGeom>
          <a:blipFill>
            <a:blip r:embed="rId14">
              <a:extLst>
                <a:ext uri="{96DAC541-7B7A-43D3-8B79-37D633B846F1}">
                  <asvg:svgBlip xmlns:asvg="http://schemas.microsoft.com/office/drawing/2016/SVG/main" r:embed="rId15"/>
                </a:ext>
              </a:extLst>
            </a:blip>
            <a:stretch>
              <a:fillRect/>
            </a:stretch>
          </a:blipFill>
        </p:spPr>
      </p:sp>
      <p:sp>
        <p:nvSpPr>
          <p:cNvPr id="17" name="Freeform 17"/>
          <p:cNvSpPr/>
          <p:nvPr/>
        </p:nvSpPr>
        <p:spPr>
          <a:xfrm>
            <a:off x="5297873" y="2498862"/>
            <a:ext cx="613205" cy="623695"/>
          </a:xfrm>
          <a:custGeom>
            <a:avLst/>
            <a:gdLst/>
            <a:ahLst/>
            <a:cxnLst/>
            <a:rect l="l" t="t" r="r" b="b"/>
            <a:pathLst>
              <a:path w="613205" h="623695">
                <a:moveTo>
                  <a:pt x="0" y="0"/>
                </a:moveTo>
                <a:lnTo>
                  <a:pt x="613205" y="0"/>
                </a:lnTo>
                <a:lnTo>
                  <a:pt x="613205" y="623695"/>
                </a:lnTo>
                <a:lnTo>
                  <a:pt x="0" y="62369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sp>
      <p:sp>
        <p:nvSpPr>
          <p:cNvPr id="18" name="Freeform 18"/>
          <p:cNvSpPr/>
          <p:nvPr/>
        </p:nvSpPr>
        <p:spPr>
          <a:xfrm>
            <a:off x="12038195" y="2679676"/>
            <a:ext cx="265071" cy="261951"/>
          </a:xfrm>
          <a:custGeom>
            <a:avLst/>
            <a:gdLst/>
            <a:ahLst/>
            <a:cxnLst/>
            <a:rect l="l" t="t" r="r" b="b"/>
            <a:pathLst>
              <a:path w="265071" h="261951">
                <a:moveTo>
                  <a:pt x="0" y="0"/>
                </a:moveTo>
                <a:lnTo>
                  <a:pt x="265071" y="0"/>
                </a:lnTo>
                <a:lnTo>
                  <a:pt x="265071" y="261951"/>
                </a:lnTo>
                <a:lnTo>
                  <a:pt x="0" y="261951"/>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sp>
      <p:sp>
        <p:nvSpPr>
          <p:cNvPr id="19" name="Freeform 19"/>
          <p:cNvSpPr/>
          <p:nvPr/>
        </p:nvSpPr>
        <p:spPr>
          <a:xfrm>
            <a:off x="5475472" y="2679676"/>
            <a:ext cx="265071" cy="261951"/>
          </a:xfrm>
          <a:custGeom>
            <a:avLst/>
            <a:gdLst/>
            <a:ahLst/>
            <a:cxnLst/>
            <a:rect l="l" t="t" r="r" b="b"/>
            <a:pathLst>
              <a:path w="265071" h="261951">
                <a:moveTo>
                  <a:pt x="0" y="0"/>
                </a:moveTo>
                <a:lnTo>
                  <a:pt x="265070" y="0"/>
                </a:lnTo>
                <a:lnTo>
                  <a:pt x="265070" y="261951"/>
                </a:lnTo>
                <a:lnTo>
                  <a:pt x="0" y="261951"/>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sp>
      <p:sp>
        <p:nvSpPr>
          <p:cNvPr id="20" name="TextBox 20"/>
          <p:cNvSpPr txBox="1"/>
          <p:nvPr/>
        </p:nvSpPr>
        <p:spPr>
          <a:xfrm>
            <a:off x="1379964" y="1910381"/>
            <a:ext cx="3454319" cy="1021278"/>
          </a:xfrm>
          <a:prstGeom prst="rect">
            <a:avLst/>
          </a:prstGeom>
        </p:spPr>
        <p:txBody>
          <a:bodyPr lIns="0" tIns="0" rIns="0" bIns="0" rtlCol="0" anchor="t">
            <a:spAutoFit/>
          </a:bodyPr>
          <a:lstStyle/>
          <a:p>
            <a:pPr algn="ctr">
              <a:lnSpc>
                <a:spcPts val="2746"/>
              </a:lnSpc>
            </a:pPr>
            <a:r>
              <a:rPr lang="en-US" sz="1989" spc="193">
                <a:solidFill>
                  <a:srgbClr val="231F20"/>
                </a:solidFill>
                <a:latin typeface="DM Sans"/>
              </a:rPr>
              <a:t>The company must primarily generate profit.</a:t>
            </a:r>
          </a:p>
        </p:txBody>
      </p:sp>
      <p:sp>
        <p:nvSpPr>
          <p:cNvPr id="21" name="TextBox 21"/>
          <p:cNvSpPr txBox="1"/>
          <p:nvPr/>
        </p:nvSpPr>
        <p:spPr>
          <a:xfrm>
            <a:off x="1379964" y="1507737"/>
            <a:ext cx="3465904" cy="385140"/>
          </a:xfrm>
          <a:prstGeom prst="rect">
            <a:avLst/>
          </a:prstGeom>
        </p:spPr>
        <p:txBody>
          <a:bodyPr lIns="0" tIns="0" rIns="0" bIns="0" rtlCol="0" anchor="t">
            <a:spAutoFit/>
          </a:bodyPr>
          <a:lstStyle/>
          <a:p>
            <a:pPr algn="ctr">
              <a:lnSpc>
                <a:spcPts val="3199"/>
              </a:lnSpc>
            </a:pPr>
            <a:r>
              <a:rPr lang="en-US" sz="2318" spc="227">
                <a:solidFill>
                  <a:srgbClr val="737373"/>
                </a:solidFill>
                <a:latin typeface="DM Sans Bold"/>
              </a:rPr>
              <a:t>Economic context</a:t>
            </a:r>
          </a:p>
        </p:txBody>
      </p:sp>
      <p:sp>
        <p:nvSpPr>
          <p:cNvPr id="22" name="TextBox 22"/>
          <p:cNvSpPr txBox="1"/>
          <p:nvPr/>
        </p:nvSpPr>
        <p:spPr>
          <a:xfrm>
            <a:off x="1774819" y="6084019"/>
            <a:ext cx="3055229" cy="2392901"/>
          </a:xfrm>
          <a:prstGeom prst="rect">
            <a:avLst/>
          </a:prstGeom>
        </p:spPr>
        <p:txBody>
          <a:bodyPr lIns="0" tIns="0" rIns="0" bIns="0" rtlCol="0" anchor="t">
            <a:spAutoFit/>
          </a:bodyPr>
          <a:lstStyle/>
          <a:p>
            <a:pPr algn="ctr">
              <a:lnSpc>
                <a:spcPts val="2745"/>
              </a:lnSpc>
            </a:pPr>
            <a:r>
              <a:rPr lang="en-US" sz="1988" spc="193">
                <a:solidFill>
                  <a:srgbClr val="231F20"/>
                </a:solidFill>
                <a:latin typeface="DM Sans"/>
              </a:rPr>
              <a:t>Social inclusion of socially excluded individuals allows for harnessing the potential of often invisible groups in the labor market.</a:t>
            </a:r>
          </a:p>
        </p:txBody>
      </p:sp>
      <p:sp>
        <p:nvSpPr>
          <p:cNvPr id="23" name="TextBox 23"/>
          <p:cNvSpPr txBox="1"/>
          <p:nvPr/>
        </p:nvSpPr>
        <p:spPr>
          <a:xfrm>
            <a:off x="1774819" y="5633204"/>
            <a:ext cx="3465904" cy="385140"/>
          </a:xfrm>
          <a:prstGeom prst="rect">
            <a:avLst/>
          </a:prstGeom>
        </p:spPr>
        <p:txBody>
          <a:bodyPr lIns="0" tIns="0" rIns="0" bIns="0" rtlCol="0" anchor="t">
            <a:spAutoFit/>
          </a:bodyPr>
          <a:lstStyle/>
          <a:p>
            <a:pPr algn="ctr">
              <a:lnSpc>
                <a:spcPts val="3199"/>
              </a:lnSpc>
            </a:pPr>
            <a:r>
              <a:rPr lang="en-US" sz="2318" spc="227">
                <a:solidFill>
                  <a:srgbClr val="737373"/>
                </a:solidFill>
                <a:latin typeface="DM Sans Bold"/>
              </a:rPr>
              <a:t>Social inclusion</a:t>
            </a:r>
          </a:p>
        </p:txBody>
      </p:sp>
      <p:sp>
        <p:nvSpPr>
          <p:cNvPr id="24" name="TextBox 24"/>
          <p:cNvSpPr txBox="1"/>
          <p:nvPr/>
        </p:nvSpPr>
        <p:spPr>
          <a:xfrm>
            <a:off x="13062644" y="1519775"/>
            <a:ext cx="3465904" cy="2050001"/>
          </a:xfrm>
          <a:prstGeom prst="rect">
            <a:avLst/>
          </a:prstGeom>
        </p:spPr>
        <p:txBody>
          <a:bodyPr lIns="0" tIns="0" rIns="0" bIns="0" rtlCol="0" anchor="t">
            <a:spAutoFit/>
          </a:bodyPr>
          <a:lstStyle/>
          <a:p>
            <a:pPr algn="ctr">
              <a:lnSpc>
                <a:spcPts val="2745"/>
              </a:lnSpc>
            </a:pPr>
            <a:r>
              <a:rPr lang="en-US" sz="1988" spc="193">
                <a:solidFill>
                  <a:srgbClr val="231F20"/>
                </a:solidFill>
                <a:latin typeface="DM Sans"/>
              </a:rPr>
              <a:t>In the contemporary world, competition in the market matters, but so does the ability to cooperate and engage in partnerships.</a:t>
            </a:r>
          </a:p>
        </p:txBody>
      </p:sp>
      <p:sp>
        <p:nvSpPr>
          <p:cNvPr id="25" name="TextBox 25"/>
          <p:cNvSpPr txBox="1"/>
          <p:nvPr/>
        </p:nvSpPr>
        <p:spPr>
          <a:xfrm>
            <a:off x="13062644" y="1149009"/>
            <a:ext cx="3465904" cy="385140"/>
          </a:xfrm>
          <a:prstGeom prst="rect">
            <a:avLst/>
          </a:prstGeom>
        </p:spPr>
        <p:txBody>
          <a:bodyPr lIns="0" tIns="0" rIns="0" bIns="0" rtlCol="0" anchor="t">
            <a:spAutoFit/>
          </a:bodyPr>
          <a:lstStyle/>
          <a:p>
            <a:pPr algn="ctr">
              <a:lnSpc>
                <a:spcPts val="3199"/>
              </a:lnSpc>
            </a:pPr>
            <a:r>
              <a:rPr lang="en-US" sz="2318" spc="227">
                <a:solidFill>
                  <a:srgbClr val="737373"/>
                </a:solidFill>
                <a:latin typeface="DM Sans Bold"/>
              </a:rPr>
              <a:t>Cooperation</a:t>
            </a:r>
          </a:p>
        </p:txBody>
      </p:sp>
      <p:sp>
        <p:nvSpPr>
          <p:cNvPr id="26" name="TextBox 26"/>
          <p:cNvSpPr txBox="1"/>
          <p:nvPr/>
        </p:nvSpPr>
        <p:spPr>
          <a:xfrm>
            <a:off x="13127801" y="6106234"/>
            <a:ext cx="3580204" cy="2050001"/>
          </a:xfrm>
          <a:prstGeom prst="rect">
            <a:avLst/>
          </a:prstGeom>
        </p:spPr>
        <p:txBody>
          <a:bodyPr lIns="0" tIns="0" rIns="0" bIns="0" rtlCol="0" anchor="t">
            <a:spAutoFit/>
          </a:bodyPr>
          <a:lstStyle/>
          <a:p>
            <a:pPr algn="ctr">
              <a:lnSpc>
                <a:spcPts val="2745"/>
              </a:lnSpc>
            </a:pPr>
            <a:r>
              <a:rPr lang="en-US" sz="1988" spc="193">
                <a:solidFill>
                  <a:srgbClr val="231F20"/>
                </a:solidFill>
                <a:latin typeface="DM Sans"/>
              </a:rPr>
              <a:t>Shared management of the company also helps to further motivate employees, resulting in greater efficiency automatically.</a:t>
            </a:r>
          </a:p>
        </p:txBody>
      </p:sp>
      <p:sp>
        <p:nvSpPr>
          <p:cNvPr id="27" name="TextBox 27"/>
          <p:cNvSpPr txBox="1"/>
          <p:nvPr/>
        </p:nvSpPr>
        <p:spPr>
          <a:xfrm>
            <a:off x="13127801" y="5703590"/>
            <a:ext cx="3465904" cy="385140"/>
          </a:xfrm>
          <a:prstGeom prst="rect">
            <a:avLst/>
          </a:prstGeom>
        </p:spPr>
        <p:txBody>
          <a:bodyPr lIns="0" tIns="0" rIns="0" bIns="0" rtlCol="0" anchor="t">
            <a:spAutoFit/>
          </a:bodyPr>
          <a:lstStyle/>
          <a:p>
            <a:pPr algn="ctr">
              <a:lnSpc>
                <a:spcPts val="3199"/>
              </a:lnSpc>
            </a:pPr>
            <a:r>
              <a:rPr lang="en-US" sz="2318" spc="227">
                <a:solidFill>
                  <a:srgbClr val="737373"/>
                </a:solidFill>
                <a:latin typeface="DM Sans Bold"/>
              </a:rPr>
              <a:t>Management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grpSp>
        <p:nvGrpSpPr>
          <p:cNvPr id="6" name="Group 6"/>
          <p:cNvGrpSpPr/>
          <p:nvPr/>
        </p:nvGrpSpPr>
        <p:grpSpPr>
          <a:xfrm>
            <a:off x="1937676" y="2466481"/>
            <a:ext cx="13392658" cy="5647753"/>
            <a:chOff x="0" y="0"/>
            <a:chExt cx="3527284" cy="1487474"/>
          </a:xfrm>
        </p:grpSpPr>
        <p:sp>
          <p:nvSpPr>
            <p:cNvPr id="7" name="Freeform 7"/>
            <p:cNvSpPr/>
            <p:nvPr/>
          </p:nvSpPr>
          <p:spPr>
            <a:xfrm>
              <a:off x="0" y="0"/>
              <a:ext cx="3527284" cy="1487474"/>
            </a:xfrm>
            <a:custGeom>
              <a:avLst/>
              <a:gdLst/>
              <a:ahLst/>
              <a:cxnLst/>
              <a:rect l="l" t="t" r="r" b="b"/>
              <a:pathLst>
                <a:path w="3527284" h="1487474">
                  <a:moveTo>
                    <a:pt x="29482" y="0"/>
                  </a:moveTo>
                  <a:lnTo>
                    <a:pt x="3497803" y="0"/>
                  </a:lnTo>
                  <a:cubicBezTo>
                    <a:pt x="3514085" y="0"/>
                    <a:pt x="3527284" y="13199"/>
                    <a:pt x="3527284" y="29482"/>
                  </a:cubicBezTo>
                  <a:lnTo>
                    <a:pt x="3527284" y="1457992"/>
                  </a:lnTo>
                  <a:cubicBezTo>
                    <a:pt x="3527284" y="1474275"/>
                    <a:pt x="3514085" y="1487474"/>
                    <a:pt x="3497803" y="1487474"/>
                  </a:cubicBezTo>
                  <a:lnTo>
                    <a:pt x="29482" y="1487474"/>
                  </a:lnTo>
                  <a:cubicBezTo>
                    <a:pt x="13199" y="1487474"/>
                    <a:pt x="0" y="1474275"/>
                    <a:pt x="0" y="1457992"/>
                  </a:cubicBezTo>
                  <a:lnTo>
                    <a:pt x="0" y="29482"/>
                  </a:lnTo>
                  <a:cubicBezTo>
                    <a:pt x="0" y="13199"/>
                    <a:pt x="13199" y="0"/>
                    <a:pt x="29482" y="0"/>
                  </a:cubicBezTo>
                  <a:close/>
                </a:path>
              </a:pathLst>
            </a:custGeom>
            <a:solidFill>
              <a:srgbClr val="FFFFFF"/>
            </a:solidFill>
          </p:spPr>
        </p:sp>
        <p:sp>
          <p:nvSpPr>
            <p:cNvPr id="8" name="TextBox 8"/>
            <p:cNvSpPr txBox="1"/>
            <p:nvPr/>
          </p:nvSpPr>
          <p:spPr>
            <a:xfrm>
              <a:off x="0" y="-38100"/>
              <a:ext cx="3527284" cy="1525574"/>
            </a:xfrm>
            <a:prstGeom prst="rect">
              <a:avLst/>
            </a:prstGeom>
          </p:spPr>
          <p:txBody>
            <a:bodyPr lIns="50800" tIns="50800" rIns="50800" bIns="50800" rtlCol="0" anchor="ctr"/>
            <a:lstStyle/>
            <a:p>
              <a:pPr algn="ctr">
                <a:lnSpc>
                  <a:spcPts val="2659"/>
                </a:lnSpc>
                <a:spcBef>
                  <a:spcPct val="0"/>
                </a:spcBef>
              </a:pPr>
              <a:endParaRPr/>
            </a:p>
          </p:txBody>
        </p:sp>
      </p:grpSp>
      <p:sp>
        <p:nvSpPr>
          <p:cNvPr id="9" name="Freeform 9"/>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0" name="TextBox 10"/>
          <p:cNvSpPr txBox="1"/>
          <p:nvPr/>
        </p:nvSpPr>
        <p:spPr>
          <a:xfrm>
            <a:off x="2981375" y="4040502"/>
            <a:ext cx="11305258" cy="2977521"/>
          </a:xfrm>
          <a:prstGeom prst="rect">
            <a:avLst/>
          </a:prstGeom>
        </p:spPr>
        <p:txBody>
          <a:bodyPr lIns="0" tIns="0" rIns="0" bIns="0" rtlCol="0" anchor="t">
            <a:spAutoFit/>
          </a:bodyPr>
          <a:lstStyle/>
          <a:p>
            <a:pPr algn="ctr">
              <a:lnSpc>
                <a:spcPts val="2970"/>
              </a:lnSpc>
            </a:pPr>
            <a:r>
              <a:rPr lang="en-US" sz="2700">
                <a:solidFill>
                  <a:srgbClr val="8CA9AD"/>
                </a:solidFill>
                <a:latin typeface="DM Sans Bold"/>
              </a:rPr>
              <a:t>STRATEGIES</a:t>
            </a:r>
          </a:p>
          <a:p>
            <a:pPr marL="583037" lvl="1" indent="-291518" algn="just">
              <a:lnSpc>
                <a:spcPts val="2970"/>
              </a:lnSpc>
              <a:buFont typeface="Arial"/>
              <a:buChar char="•"/>
            </a:pPr>
            <a:r>
              <a:rPr lang="en-US" sz="2700">
                <a:solidFill>
                  <a:srgbClr val="8CA9AD"/>
                </a:solidFill>
                <a:latin typeface="DM Sans"/>
              </a:rPr>
              <a:t>Identifying key social values;</a:t>
            </a:r>
          </a:p>
          <a:p>
            <a:pPr marL="583037" lvl="1" indent="-291518" algn="just">
              <a:lnSpc>
                <a:spcPts val="2970"/>
              </a:lnSpc>
              <a:buFont typeface="Arial"/>
              <a:buChar char="•"/>
            </a:pPr>
            <a:r>
              <a:rPr lang="en-US" sz="2700">
                <a:solidFill>
                  <a:srgbClr val="8CA9AD"/>
                </a:solidFill>
                <a:latin typeface="DM Sans"/>
              </a:rPr>
              <a:t>Assessing existing company competencies;</a:t>
            </a:r>
          </a:p>
          <a:p>
            <a:pPr marL="583037" lvl="1" indent="-291518">
              <a:lnSpc>
                <a:spcPts val="2970"/>
              </a:lnSpc>
              <a:buFont typeface="Arial"/>
              <a:buChar char="•"/>
            </a:pPr>
            <a:r>
              <a:rPr lang="en-US" sz="2700">
                <a:solidFill>
                  <a:srgbClr val="8CA9AD"/>
                </a:solidFill>
                <a:latin typeface="DM Sans"/>
              </a:rPr>
              <a:t>Mapping alignment and identifying gaps;</a:t>
            </a:r>
          </a:p>
          <a:p>
            <a:pPr marL="583037" lvl="1" indent="-291518">
              <a:lnSpc>
                <a:spcPts val="2970"/>
              </a:lnSpc>
              <a:buFont typeface="Arial"/>
              <a:buChar char="•"/>
            </a:pPr>
            <a:r>
              <a:rPr lang="en-US" sz="2700">
                <a:solidFill>
                  <a:srgbClr val="8CA9AD"/>
                </a:solidFill>
                <a:latin typeface="DM Sans"/>
              </a:rPr>
              <a:t>Implementing corrective actions.</a:t>
            </a:r>
          </a:p>
          <a:p>
            <a:pPr>
              <a:lnSpc>
                <a:spcPts val="2970"/>
              </a:lnSpc>
            </a:pPr>
            <a:endParaRPr lang="en-US" sz="2700">
              <a:solidFill>
                <a:srgbClr val="8CA9AD"/>
              </a:solidFill>
              <a:latin typeface="DM Sans"/>
            </a:endParaRPr>
          </a:p>
          <a:p>
            <a:pPr algn="ctr">
              <a:lnSpc>
                <a:spcPts val="2970"/>
              </a:lnSpc>
              <a:spcBef>
                <a:spcPct val="0"/>
              </a:spcBef>
            </a:pPr>
            <a:r>
              <a:rPr lang="en-US" sz="2700">
                <a:solidFill>
                  <a:srgbClr val="8CA9AD"/>
                </a:solidFill>
                <a:latin typeface="DM Sans"/>
              </a:rPr>
              <a:t>Developing strategies to align a company's operations with key social values involves several steps.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3174554"/>
            <a:ext cx="637287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RESEARCH AND DIALOGUE:</a:t>
            </a:r>
          </a:p>
        </p:txBody>
      </p:sp>
      <p:sp>
        <p:nvSpPr>
          <p:cNvPr id="4" name="TextBox 4"/>
          <p:cNvSpPr txBox="1"/>
          <p:nvPr/>
        </p:nvSpPr>
        <p:spPr>
          <a:xfrm>
            <a:off x="11049368" y="2746366"/>
            <a:ext cx="6726444" cy="866780"/>
          </a:xfrm>
          <a:prstGeom prst="rect">
            <a:avLst/>
          </a:prstGeom>
        </p:spPr>
        <p:txBody>
          <a:bodyPr lIns="0" tIns="0" rIns="0" bIns="0" rtlCol="0" anchor="t">
            <a:spAutoFit/>
          </a:bodyPr>
          <a:lstStyle/>
          <a:p>
            <a:pPr>
              <a:lnSpc>
                <a:spcPts val="6600"/>
              </a:lnSpc>
            </a:pPr>
            <a:r>
              <a:rPr lang="en-US" sz="6000">
                <a:solidFill>
                  <a:srgbClr val="8CA9AD"/>
                </a:solidFill>
                <a:latin typeface="DM Sans Bold"/>
              </a:rPr>
              <a:t>PRIORITIZATION:</a:t>
            </a:r>
          </a:p>
        </p:txBody>
      </p:sp>
      <p:sp>
        <p:nvSpPr>
          <p:cNvPr id="5" name="TextBox 5"/>
          <p:cNvSpPr txBox="1"/>
          <p:nvPr/>
        </p:nvSpPr>
        <p:spPr>
          <a:xfrm>
            <a:off x="2472200" y="4908109"/>
            <a:ext cx="6411107" cy="48736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Engage stakeholders including employees, customers, community leaders, and industry experts to gather insights on relevant social issues. Use surveys, focus groups, and public data to understand community expectations and ethical considerations.</a:t>
            </a:r>
          </a:p>
        </p:txBody>
      </p:sp>
      <p:sp>
        <p:nvSpPr>
          <p:cNvPr id="6" name="TextBox 6"/>
          <p:cNvSpPr txBox="1"/>
          <p:nvPr/>
        </p:nvSpPr>
        <p:spPr>
          <a:xfrm>
            <a:off x="11049368" y="3889372"/>
            <a:ext cx="6652021" cy="390208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Determine which social values are most relevant to your business and stakeholders. These might include sustainability, fair labor practices, community engagement, diversity and inclusion, and ethical sourcing.</a:t>
            </a:r>
          </a:p>
        </p:txBody>
      </p:sp>
      <p:sp>
        <p:nvSpPr>
          <p:cNvPr id="7" name="TextBox 7"/>
          <p:cNvSpPr txBox="1"/>
          <p:nvPr/>
        </p:nvSpPr>
        <p:spPr>
          <a:xfrm>
            <a:off x="1028700" y="658049"/>
            <a:ext cx="15140497" cy="1003236"/>
          </a:xfrm>
          <a:prstGeom prst="rect">
            <a:avLst/>
          </a:prstGeom>
        </p:spPr>
        <p:txBody>
          <a:bodyPr lIns="0" tIns="0" rIns="0" bIns="0" rtlCol="0" anchor="t">
            <a:spAutoFit/>
          </a:bodyPr>
          <a:lstStyle/>
          <a:p>
            <a:pPr marL="0" lvl="0" indent="0">
              <a:lnSpc>
                <a:spcPts val="7700"/>
              </a:lnSpc>
            </a:pPr>
            <a:r>
              <a:rPr lang="en-US" sz="7000" spc="686">
                <a:solidFill>
                  <a:srgbClr val="737373"/>
                </a:solidFill>
                <a:latin typeface="DM Sans Bold"/>
              </a:rPr>
              <a:t>Identifying Key Social Values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3767084"/>
            <a:ext cx="6372874" cy="8667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INTERNAL AUDIT: </a:t>
            </a:r>
          </a:p>
        </p:txBody>
      </p:sp>
      <p:sp>
        <p:nvSpPr>
          <p:cNvPr id="4" name="TextBox 4"/>
          <p:cNvSpPr txBox="1"/>
          <p:nvPr/>
        </p:nvSpPr>
        <p:spPr>
          <a:xfrm>
            <a:off x="10974946" y="2746366"/>
            <a:ext cx="6726444" cy="866780"/>
          </a:xfrm>
          <a:prstGeom prst="rect">
            <a:avLst/>
          </a:prstGeom>
        </p:spPr>
        <p:txBody>
          <a:bodyPr lIns="0" tIns="0" rIns="0" bIns="0" rtlCol="0" anchor="t">
            <a:spAutoFit/>
          </a:bodyPr>
          <a:lstStyle/>
          <a:p>
            <a:pPr>
              <a:lnSpc>
                <a:spcPts val="6600"/>
              </a:lnSpc>
            </a:pPr>
            <a:r>
              <a:rPr lang="en-US" sz="6000">
                <a:solidFill>
                  <a:srgbClr val="8CA9AD"/>
                </a:solidFill>
                <a:latin typeface="DM Sans Bold"/>
              </a:rPr>
              <a:t>BENCHMARKING: </a:t>
            </a:r>
          </a:p>
        </p:txBody>
      </p:sp>
      <p:sp>
        <p:nvSpPr>
          <p:cNvPr id="5" name="TextBox 5"/>
          <p:cNvSpPr txBox="1"/>
          <p:nvPr/>
        </p:nvSpPr>
        <p:spPr>
          <a:xfrm>
            <a:off x="2472200" y="4908109"/>
            <a:ext cx="6411107" cy="438785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Conduct a thorough review of current business practices and policies to evaluate how they align with identified social values. Look at areas like HR policies, supply chain management, environmental impact, and community relations.</a:t>
            </a:r>
          </a:p>
        </p:txBody>
      </p:sp>
      <p:sp>
        <p:nvSpPr>
          <p:cNvPr id="6" name="TextBox 6"/>
          <p:cNvSpPr txBox="1"/>
          <p:nvPr/>
        </p:nvSpPr>
        <p:spPr>
          <a:xfrm>
            <a:off x="11049368" y="3889372"/>
            <a:ext cx="6652021" cy="390208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Compare current practices against industry standards and leading practices in CSR. Identify strengths and areas for improvement by benchmarking against competitors and recognized leaders in corporate responsibility.</a:t>
            </a:r>
          </a:p>
        </p:txBody>
      </p:sp>
      <p:sp>
        <p:nvSpPr>
          <p:cNvPr id="7" name="TextBox 7"/>
          <p:cNvSpPr txBox="1"/>
          <p:nvPr/>
        </p:nvSpPr>
        <p:spPr>
          <a:xfrm>
            <a:off x="745203" y="736232"/>
            <a:ext cx="16514097" cy="1974721"/>
          </a:xfrm>
          <a:prstGeom prst="rect">
            <a:avLst/>
          </a:prstGeom>
        </p:spPr>
        <p:txBody>
          <a:bodyPr lIns="0" tIns="0" rIns="0" bIns="0" rtlCol="0" anchor="t">
            <a:spAutoFit/>
          </a:bodyPr>
          <a:lstStyle/>
          <a:p>
            <a:pPr marL="0" lvl="0" indent="0">
              <a:lnSpc>
                <a:spcPts val="7700"/>
              </a:lnSpc>
            </a:pPr>
            <a:r>
              <a:rPr lang="en-US" sz="7000" spc="686">
                <a:solidFill>
                  <a:srgbClr val="737373"/>
                </a:solidFill>
                <a:latin typeface="DM Sans Bold"/>
              </a:rPr>
              <a:t>Assessing Existing Company Competencies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3593654"/>
            <a:ext cx="637287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ALIGNMENT CHART:</a:t>
            </a:r>
          </a:p>
        </p:txBody>
      </p:sp>
      <p:sp>
        <p:nvSpPr>
          <p:cNvPr id="4" name="TextBox 4"/>
          <p:cNvSpPr txBox="1"/>
          <p:nvPr/>
        </p:nvSpPr>
        <p:spPr>
          <a:xfrm>
            <a:off x="10974946" y="2837817"/>
            <a:ext cx="6726444" cy="866780"/>
          </a:xfrm>
          <a:prstGeom prst="rect">
            <a:avLst/>
          </a:prstGeom>
        </p:spPr>
        <p:txBody>
          <a:bodyPr lIns="0" tIns="0" rIns="0" bIns="0" rtlCol="0" anchor="t">
            <a:spAutoFit/>
          </a:bodyPr>
          <a:lstStyle/>
          <a:p>
            <a:pPr>
              <a:lnSpc>
                <a:spcPts val="6600"/>
              </a:lnSpc>
            </a:pPr>
            <a:r>
              <a:rPr lang="en-US" sz="6000">
                <a:solidFill>
                  <a:srgbClr val="8CA9AD"/>
                </a:solidFill>
                <a:latin typeface="DM Sans Bold"/>
              </a:rPr>
              <a:t>GAP ANALYSIS:</a:t>
            </a:r>
          </a:p>
        </p:txBody>
      </p:sp>
      <p:sp>
        <p:nvSpPr>
          <p:cNvPr id="5" name="TextBox 5"/>
          <p:cNvSpPr txBox="1"/>
          <p:nvPr/>
        </p:nvSpPr>
        <p:spPr>
          <a:xfrm>
            <a:off x="2472200" y="5463098"/>
            <a:ext cx="6411107"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Create a visual or tabular representation of how current competencies align with the key social values. This could be in the form of a matrix that maps company practices against social goals.</a:t>
            </a:r>
          </a:p>
        </p:txBody>
      </p:sp>
      <p:sp>
        <p:nvSpPr>
          <p:cNvPr id="6" name="TextBox 6"/>
          <p:cNvSpPr txBox="1"/>
          <p:nvPr/>
        </p:nvSpPr>
        <p:spPr>
          <a:xfrm>
            <a:off x="11049368" y="3889372"/>
            <a:ext cx="6652021"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Systematically identify discrepancies where company practices do not meet the desired standards or values. Highlight both the areas of misalignment and opportunities for innovation or improvement.</a:t>
            </a:r>
          </a:p>
        </p:txBody>
      </p:sp>
      <p:sp>
        <p:nvSpPr>
          <p:cNvPr id="7" name="TextBox 7"/>
          <p:cNvSpPr txBox="1"/>
          <p:nvPr/>
        </p:nvSpPr>
        <p:spPr>
          <a:xfrm>
            <a:off x="745203" y="707657"/>
            <a:ext cx="17659158" cy="2054096"/>
          </a:xfrm>
          <a:prstGeom prst="rect">
            <a:avLst/>
          </a:prstGeom>
        </p:spPr>
        <p:txBody>
          <a:bodyPr lIns="0" tIns="0" rIns="0" bIns="0" rtlCol="0" anchor="t">
            <a:spAutoFit/>
          </a:bodyPr>
          <a:lstStyle/>
          <a:p>
            <a:pPr marL="0" lvl="0" indent="0">
              <a:lnSpc>
                <a:spcPts val="8050"/>
              </a:lnSpc>
            </a:pPr>
            <a:r>
              <a:rPr lang="en-US" sz="7000" spc="686">
                <a:solidFill>
                  <a:srgbClr val="737373"/>
                </a:solidFill>
                <a:latin typeface="DM Sans Bold"/>
              </a:rPr>
              <a:t>Mapping Alignment and Identifying Gaps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3593654"/>
            <a:ext cx="637287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STRATEGIC PLANNING:</a:t>
            </a:r>
          </a:p>
        </p:txBody>
      </p:sp>
      <p:sp>
        <p:nvSpPr>
          <p:cNvPr id="4" name="TextBox 4"/>
          <p:cNvSpPr txBox="1"/>
          <p:nvPr/>
        </p:nvSpPr>
        <p:spPr>
          <a:xfrm>
            <a:off x="10974946" y="2837817"/>
            <a:ext cx="672644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POLICY UPDATES AND TRAINING: </a:t>
            </a:r>
          </a:p>
        </p:txBody>
      </p:sp>
      <p:sp>
        <p:nvSpPr>
          <p:cNvPr id="5" name="TextBox 5"/>
          <p:cNvSpPr txBox="1"/>
          <p:nvPr/>
        </p:nvSpPr>
        <p:spPr>
          <a:xfrm>
            <a:off x="2472200" y="5463098"/>
            <a:ext cx="6411107"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Develop a detailed action plan to address the identified gaps. This plan should include specific objectives, assigned responsibilities, timelines, and required resources.</a:t>
            </a:r>
          </a:p>
        </p:txBody>
      </p:sp>
      <p:sp>
        <p:nvSpPr>
          <p:cNvPr id="6" name="TextBox 6"/>
          <p:cNvSpPr txBox="1"/>
          <p:nvPr/>
        </p:nvSpPr>
        <p:spPr>
          <a:xfrm>
            <a:off x="11049368" y="4625246"/>
            <a:ext cx="6652021"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Update policies and conduct training sessions to ensure all employees understand and can implement the new standards. Focus on areas like compliance, ethical conduct, and CSR initiatives.</a:t>
            </a:r>
          </a:p>
        </p:txBody>
      </p:sp>
      <p:sp>
        <p:nvSpPr>
          <p:cNvPr id="7" name="TextBox 7"/>
          <p:cNvSpPr txBox="1"/>
          <p:nvPr/>
        </p:nvSpPr>
        <p:spPr>
          <a:xfrm>
            <a:off x="745203" y="736232"/>
            <a:ext cx="17400596" cy="1003236"/>
          </a:xfrm>
          <a:prstGeom prst="rect">
            <a:avLst/>
          </a:prstGeom>
        </p:spPr>
        <p:txBody>
          <a:bodyPr lIns="0" tIns="0" rIns="0" bIns="0" rtlCol="0" anchor="t">
            <a:spAutoFit/>
          </a:bodyPr>
          <a:lstStyle/>
          <a:p>
            <a:pPr marL="0" lvl="0" indent="0">
              <a:lnSpc>
                <a:spcPts val="7700"/>
              </a:lnSpc>
            </a:pPr>
            <a:r>
              <a:rPr lang="en-US" sz="7000" spc="686">
                <a:solidFill>
                  <a:srgbClr val="737373"/>
                </a:solidFill>
                <a:latin typeface="DM Sans Bold"/>
              </a:rPr>
              <a:t>Implementing Corrective Actions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3593654"/>
            <a:ext cx="637287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PILOT PROGRAMS: </a:t>
            </a:r>
          </a:p>
        </p:txBody>
      </p:sp>
      <p:sp>
        <p:nvSpPr>
          <p:cNvPr id="4" name="TextBox 4"/>
          <p:cNvSpPr txBox="1"/>
          <p:nvPr/>
        </p:nvSpPr>
        <p:spPr>
          <a:xfrm>
            <a:off x="10974946" y="2837817"/>
            <a:ext cx="672644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MONITORING AND REPORTING: </a:t>
            </a:r>
          </a:p>
        </p:txBody>
      </p:sp>
      <p:sp>
        <p:nvSpPr>
          <p:cNvPr id="5" name="TextBox 5"/>
          <p:cNvSpPr txBox="1"/>
          <p:nvPr/>
        </p:nvSpPr>
        <p:spPr>
          <a:xfrm>
            <a:off x="2472200" y="5463098"/>
            <a:ext cx="6411107"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Roll out pilot initiatives to test new practices in a controlled setting before company-wide implementation. Use feedback from these pilots to make necessary adjustments.</a:t>
            </a:r>
          </a:p>
        </p:txBody>
      </p:sp>
      <p:sp>
        <p:nvSpPr>
          <p:cNvPr id="6" name="TextBox 6"/>
          <p:cNvSpPr txBox="1"/>
          <p:nvPr/>
        </p:nvSpPr>
        <p:spPr>
          <a:xfrm>
            <a:off x="11049368" y="4625246"/>
            <a:ext cx="6652021"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Establish metrics and monitoring systems to track progress towards aligning with social values. Regularly report these findings internally and externally to stakeholders.</a:t>
            </a:r>
          </a:p>
        </p:txBody>
      </p:sp>
      <p:sp>
        <p:nvSpPr>
          <p:cNvPr id="7" name="TextBox 7"/>
          <p:cNvSpPr txBox="1"/>
          <p:nvPr/>
        </p:nvSpPr>
        <p:spPr>
          <a:xfrm>
            <a:off x="745203" y="717182"/>
            <a:ext cx="17362498" cy="1024255"/>
          </a:xfrm>
          <a:prstGeom prst="rect">
            <a:avLst/>
          </a:prstGeom>
        </p:spPr>
        <p:txBody>
          <a:bodyPr lIns="0" tIns="0" rIns="0" bIns="0" rtlCol="0" anchor="t">
            <a:spAutoFit/>
          </a:bodyPr>
          <a:lstStyle/>
          <a:p>
            <a:pPr marL="0" lvl="0" indent="0">
              <a:lnSpc>
                <a:spcPts val="7910"/>
              </a:lnSpc>
            </a:pPr>
            <a:r>
              <a:rPr lang="en-US" sz="7000" spc="686">
                <a:solidFill>
                  <a:srgbClr val="737373"/>
                </a:solidFill>
                <a:latin typeface="DM Sans Bold"/>
              </a:rPr>
              <a:t>Implementing Corrective Actions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472200" y="4276720"/>
            <a:ext cx="6372874" cy="866780"/>
          </a:xfrm>
          <a:prstGeom prst="rect">
            <a:avLst/>
          </a:prstGeom>
        </p:spPr>
        <p:txBody>
          <a:bodyPr lIns="0" tIns="0" rIns="0" bIns="0" rtlCol="0" anchor="t">
            <a:spAutoFit/>
          </a:bodyPr>
          <a:lstStyle/>
          <a:p>
            <a:pPr>
              <a:lnSpc>
                <a:spcPts val="6600"/>
              </a:lnSpc>
            </a:pPr>
            <a:r>
              <a:rPr lang="en-US" sz="6000">
                <a:solidFill>
                  <a:srgbClr val="8CA9AD"/>
                </a:solidFill>
                <a:latin typeface="DM Sans Bold"/>
              </a:rPr>
              <a:t>FEEDBACK LOOP: </a:t>
            </a:r>
          </a:p>
        </p:txBody>
      </p:sp>
      <p:sp>
        <p:nvSpPr>
          <p:cNvPr id="4" name="TextBox 4"/>
          <p:cNvSpPr txBox="1"/>
          <p:nvPr/>
        </p:nvSpPr>
        <p:spPr>
          <a:xfrm>
            <a:off x="10974946" y="2837817"/>
            <a:ext cx="6726444" cy="1704980"/>
          </a:xfrm>
          <a:prstGeom prst="rect">
            <a:avLst/>
          </a:prstGeom>
        </p:spPr>
        <p:txBody>
          <a:bodyPr lIns="0" tIns="0" rIns="0" bIns="0" rtlCol="0" anchor="t">
            <a:spAutoFit/>
          </a:bodyPr>
          <a:lstStyle/>
          <a:p>
            <a:pPr>
              <a:lnSpc>
                <a:spcPts val="6600"/>
              </a:lnSpc>
            </a:pPr>
            <a:r>
              <a:rPr lang="en-US" sz="6000">
                <a:solidFill>
                  <a:srgbClr val="8CA9AD"/>
                </a:solidFill>
                <a:latin typeface="DM Sans Bold"/>
              </a:rPr>
              <a:t>REVIEW AND ADAPTATION:</a:t>
            </a:r>
          </a:p>
        </p:txBody>
      </p:sp>
      <p:sp>
        <p:nvSpPr>
          <p:cNvPr id="5" name="TextBox 5"/>
          <p:cNvSpPr txBox="1"/>
          <p:nvPr/>
        </p:nvSpPr>
        <p:spPr>
          <a:xfrm>
            <a:off x="2472200" y="5463098"/>
            <a:ext cx="6411107"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Create mechanisms for ongoing feedback from stakeholders to continually refine practices and align more closely with evolving social values.</a:t>
            </a:r>
          </a:p>
        </p:txBody>
      </p:sp>
      <p:sp>
        <p:nvSpPr>
          <p:cNvPr id="6" name="TextBox 6"/>
          <p:cNvSpPr txBox="1"/>
          <p:nvPr/>
        </p:nvSpPr>
        <p:spPr>
          <a:xfrm>
            <a:off x="11049368" y="4625246"/>
            <a:ext cx="6652021"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Regularly review the effectiveness of implemented changes and adapt strategies as necessary to respond to new challenges and opportunities in corporate social responsibility.</a:t>
            </a:r>
          </a:p>
        </p:txBody>
      </p:sp>
      <p:sp>
        <p:nvSpPr>
          <p:cNvPr id="7" name="TextBox 7"/>
          <p:cNvSpPr txBox="1"/>
          <p:nvPr/>
        </p:nvSpPr>
        <p:spPr>
          <a:xfrm>
            <a:off x="745203" y="555257"/>
            <a:ext cx="16514097" cy="1182962"/>
          </a:xfrm>
          <a:prstGeom prst="rect">
            <a:avLst/>
          </a:prstGeom>
        </p:spPr>
        <p:txBody>
          <a:bodyPr lIns="0" tIns="0" rIns="0" bIns="0" rtlCol="0" anchor="t">
            <a:spAutoFit/>
          </a:bodyPr>
          <a:lstStyle/>
          <a:p>
            <a:pPr marL="0" lvl="0" indent="0">
              <a:lnSpc>
                <a:spcPts val="9660"/>
              </a:lnSpc>
              <a:spcBef>
                <a:spcPct val="0"/>
              </a:spcBef>
            </a:pPr>
            <a:r>
              <a:rPr lang="en-US" sz="7000" spc="686">
                <a:solidFill>
                  <a:srgbClr val="737373"/>
                </a:solidFill>
                <a:latin typeface="DM Sans Bold"/>
              </a:rPr>
              <a:t>Continuous Improvement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35372" y="1248317"/>
            <a:ext cx="16223928" cy="5288285"/>
          </a:xfrm>
          <a:prstGeom prst="rect">
            <a:avLst/>
          </a:prstGeom>
        </p:spPr>
        <p:txBody>
          <a:bodyPr lIns="0" tIns="0" rIns="0" bIns="0" rtlCol="0" anchor="t">
            <a:spAutoFit/>
          </a:bodyPr>
          <a:lstStyle/>
          <a:p>
            <a:pPr algn="just">
              <a:lnSpc>
                <a:spcPts val="5940"/>
              </a:lnSpc>
            </a:pPr>
            <a:r>
              <a:rPr lang="en-US" sz="5400">
                <a:solidFill>
                  <a:srgbClr val="8CA9AD"/>
                </a:solidFill>
                <a:latin typeface="DM Sans"/>
              </a:rPr>
              <a:t>Several companies have effectively aligned their business competencies with key social values, using strategies that not only enhance their corporate social responsibility but also contribute to their overall success. Here are examples from different industries and the strategies they employed, along with the outcomes they achieved: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759210" y="7219950"/>
            <a:ext cx="5500090" cy="2038350"/>
          </a:xfrm>
          <a:prstGeom prst="rect">
            <a:avLst/>
          </a:prstGeom>
        </p:spPr>
        <p:txBody>
          <a:bodyPr lIns="0" tIns="0" rIns="0" bIns="0" rtlCol="0" anchor="t">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id="3" name="TextBox 3"/>
          <p:cNvSpPr txBox="1"/>
          <p:nvPr/>
        </p:nvSpPr>
        <p:spPr>
          <a:xfrm>
            <a:off x="2417556" y="2391094"/>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01.</a:t>
            </a:r>
          </a:p>
        </p:txBody>
      </p:sp>
      <p:sp>
        <p:nvSpPr>
          <p:cNvPr id="4" name="TextBox 4"/>
          <p:cNvSpPr txBox="1"/>
          <p:nvPr/>
        </p:nvSpPr>
        <p:spPr>
          <a:xfrm>
            <a:off x="2417556" y="3913081"/>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02.</a:t>
            </a:r>
          </a:p>
        </p:txBody>
      </p:sp>
      <p:sp>
        <p:nvSpPr>
          <p:cNvPr id="5" name="TextBox 5"/>
          <p:cNvSpPr txBox="1"/>
          <p:nvPr/>
        </p:nvSpPr>
        <p:spPr>
          <a:xfrm>
            <a:off x="4355969" y="2370454"/>
            <a:ext cx="11365084" cy="958856"/>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INTRODUCTION </a:t>
            </a:r>
          </a:p>
          <a:p>
            <a:pPr algn="l">
              <a:lnSpc>
                <a:spcPts val="3850"/>
              </a:lnSpc>
            </a:pPr>
            <a:endParaRPr lang="en-US" sz="3500">
              <a:solidFill>
                <a:srgbClr val="737373"/>
              </a:solidFill>
              <a:latin typeface="DM Sans Bold"/>
            </a:endParaRPr>
          </a:p>
        </p:txBody>
      </p:sp>
      <p:sp>
        <p:nvSpPr>
          <p:cNvPr id="6" name="TextBox 6"/>
          <p:cNvSpPr txBox="1"/>
          <p:nvPr/>
        </p:nvSpPr>
        <p:spPr>
          <a:xfrm>
            <a:off x="4355969" y="3892441"/>
            <a:ext cx="8775872" cy="501650"/>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BENEFITS OF ALIGNING SOCIAL VALUES </a:t>
            </a:r>
          </a:p>
        </p:txBody>
      </p:sp>
      <p:sp>
        <p:nvSpPr>
          <p:cNvPr id="7" name="TextBox 7"/>
          <p:cNvSpPr txBox="1"/>
          <p:nvPr/>
        </p:nvSpPr>
        <p:spPr>
          <a:xfrm>
            <a:off x="4355969" y="2900685"/>
            <a:ext cx="8368102" cy="707669"/>
          </a:xfrm>
          <a:prstGeom prst="rect">
            <a:avLst/>
          </a:prstGeom>
        </p:spPr>
        <p:txBody>
          <a:bodyPr lIns="0" tIns="0" rIns="0" bIns="0" rtlCol="0" anchor="t">
            <a:spAutoFit/>
          </a:bodyPr>
          <a:lstStyle/>
          <a:p>
            <a:pPr algn="l">
              <a:lnSpc>
                <a:spcPts val="1886"/>
              </a:lnSpc>
            </a:pPr>
            <a:r>
              <a:rPr lang="en-US" sz="1716">
                <a:solidFill>
                  <a:srgbClr val="737373"/>
                </a:solidFill>
                <a:latin typeface="DM Sans Italics"/>
              </a:rPr>
              <a:t>Definition of social values, Definition of company's core competencies, Significance of alignment between them</a:t>
            </a:r>
          </a:p>
          <a:p>
            <a:pPr algn="l">
              <a:lnSpc>
                <a:spcPts val="1886"/>
              </a:lnSpc>
            </a:pPr>
            <a:endParaRPr lang="en-US" sz="1716">
              <a:solidFill>
                <a:srgbClr val="737373"/>
              </a:solidFill>
              <a:latin typeface="DM Sans Italics"/>
            </a:endParaRPr>
          </a:p>
        </p:txBody>
      </p:sp>
      <p:sp>
        <p:nvSpPr>
          <p:cNvPr id="8" name="TextBox 8"/>
          <p:cNvSpPr txBox="1"/>
          <p:nvPr/>
        </p:nvSpPr>
        <p:spPr>
          <a:xfrm>
            <a:off x="2417556" y="5435067"/>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03.</a:t>
            </a:r>
          </a:p>
        </p:txBody>
      </p:sp>
      <p:sp>
        <p:nvSpPr>
          <p:cNvPr id="9" name="TextBox 9"/>
          <p:cNvSpPr txBox="1"/>
          <p:nvPr/>
        </p:nvSpPr>
        <p:spPr>
          <a:xfrm>
            <a:off x="4355969" y="5414428"/>
            <a:ext cx="12576269" cy="501650"/>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STRATEGIES </a:t>
            </a:r>
          </a:p>
        </p:txBody>
      </p:sp>
      <p:sp>
        <p:nvSpPr>
          <p:cNvPr id="10" name="TextBox 10"/>
          <p:cNvSpPr txBox="1"/>
          <p:nvPr/>
        </p:nvSpPr>
        <p:spPr>
          <a:xfrm>
            <a:off x="2417556" y="6957054"/>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04.</a:t>
            </a:r>
          </a:p>
        </p:txBody>
      </p:sp>
      <p:sp>
        <p:nvSpPr>
          <p:cNvPr id="11" name="TextBox 11"/>
          <p:cNvSpPr txBox="1"/>
          <p:nvPr/>
        </p:nvSpPr>
        <p:spPr>
          <a:xfrm>
            <a:off x="4355969" y="6936414"/>
            <a:ext cx="6726444" cy="473081"/>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CASE STUDIES </a:t>
            </a:r>
          </a:p>
        </p:txBody>
      </p:sp>
      <p:sp>
        <p:nvSpPr>
          <p:cNvPr id="12" name="TextBox 12"/>
          <p:cNvSpPr txBox="1"/>
          <p:nvPr/>
        </p:nvSpPr>
        <p:spPr>
          <a:xfrm>
            <a:off x="4355969" y="4403622"/>
            <a:ext cx="8546485" cy="669290"/>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Building reputation and trust, Increasing employee engagement, Creating positive social impact, Generating long-term value for the company</a:t>
            </a:r>
          </a:p>
          <a:p>
            <a:pPr algn="l">
              <a:lnSpc>
                <a:spcPts val="1870"/>
              </a:lnSpc>
            </a:pPr>
            <a:endParaRPr lang="en-US" sz="1700">
              <a:solidFill>
                <a:srgbClr val="737373"/>
              </a:solidFill>
              <a:latin typeface="DM Sans Italics"/>
            </a:endParaRPr>
          </a:p>
        </p:txBody>
      </p:sp>
      <p:sp>
        <p:nvSpPr>
          <p:cNvPr id="13" name="TextBox 13"/>
          <p:cNvSpPr txBox="1"/>
          <p:nvPr/>
        </p:nvSpPr>
        <p:spPr>
          <a:xfrm>
            <a:off x="4355969" y="5925609"/>
            <a:ext cx="8368102" cy="688340"/>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Identifying key social values, Assessing existing company competencies, Mapping alignment and identifying gaps,Implementing corrective actions</a:t>
            </a:r>
          </a:p>
          <a:p>
            <a:pPr algn="l">
              <a:lnSpc>
                <a:spcPts val="1870"/>
              </a:lnSpc>
            </a:pPr>
            <a:endParaRPr lang="en-US" sz="1700">
              <a:solidFill>
                <a:srgbClr val="737373"/>
              </a:solidFill>
              <a:latin typeface="DM Sans Italics"/>
            </a:endParaRPr>
          </a:p>
        </p:txBody>
      </p:sp>
      <p:sp>
        <p:nvSpPr>
          <p:cNvPr id="14" name="TextBox 14"/>
          <p:cNvSpPr txBox="1"/>
          <p:nvPr/>
        </p:nvSpPr>
        <p:spPr>
          <a:xfrm>
            <a:off x="4355969" y="7447595"/>
            <a:ext cx="8368102" cy="459697"/>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Examples of companies successfully aligning their social values with competencies, Analysis of strategies and outcomes</a:t>
            </a:r>
          </a:p>
        </p:txBody>
      </p:sp>
      <p:grpSp>
        <p:nvGrpSpPr>
          <p:cNvPr id="15" name="Group 15"/>
          <p:cNvGrpSpPr/>
          <p:nvPr/>
        </p:nvGrpSpPr>
        <p:grpSpPr>
          <a:xfrm rot="887923">
            <a:off x="13475833" y="-8787301"/>
            <a:ext cx="13977230" cy="14342307"/>
            <a:chOff x="0" y="0"/>
            <a:chExt cx="18636307" cy="19123076"/>
          </a:xfrm>
        </p:grpSpPr>
        <p:sp>
          <p:nvSpPr>
            <p:cNvPr id="16" name="Freeform 16"/>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2"/>
              <a:stretch>
                <a:fillRect l="-11" r="-11"/>
              </a:stretch>
            </a:blipFill>
          </p:spPr>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066800"/>
            <a:ext cx="9957272" cy="1276350"/>
          </a:xfrm>
          <a:prstGeom prst="rect">
            <a:avLst/>
          </a:prstGeom>
        </p:spPr>
        <p:txBody>
          <a:bodyPr lIns="0" tIns="0" rIns="0" bIns="0" rtlCol="0" anchor="t">
            <a:spAutoFit/>
          </a:bodyPr>
          <a:lstStyle/>
          <a:p>
            <a:pPr algn="l">
              <a:lnSpc>
                <a:spcPts val="4950"/>
              </a:lnSpc>
            </a:pPr>
            <a:r>
              <a:rPr lang="en-US" sz="4500">
                <a:solidFill>
                  <a:srgbClr val="8CA9AD"/>
                </a:solidFill>
                <a:latin typeface="DM Sans Bold"/>
              </a:rPr>
              <a:t>PATAGONIA - ENVIRONMENTAL SUSTAINABILITY</a:t>
            </a:r>
          </a:p>
        </p:txBody>
      </p:sp>
      <p:sp>
        <p:nvSpPr>
          <p:cNvPr id="3" name="TextBox 3"/>
          <p:cNvSpPr txBox="1"/>
          <p:nvPr/>
        </p:nvSpPr>
        <p:spPr>
          <a:xfrm>
            <a:off x="1028700" y="2601841"/>
            <a:ext cx="7323640" cy="50483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Strategy:</a:t>
            </a:r>
          </a:p>
          <a:p>
            <a:pPr marL="648913" lvl="1" indent="-324456" algn="just">
              <a:lnSpc>
                <a:spcPts val="3306"/>
              </a:lnSpc>
              <a:buFont typeface="Arial"/>
              <a:buChar char="•"/>
            </a:pPr>
            <a:r>
              <a:rPr lang="en-US" sz="3005">
                <a:solidFill>
                  <a:srgbClr val="737373"/>
                </a:solidFill>
                <a:latin typeface="DM Sans Italics"/>
              </a:rPr>
              <a:t>Commitment to Sustainability:</a:t>
            </a:r>
            <a:r>
              <a:rPr lang="en-US" sz="3005">
                <a:solidFill>
                  <a:srgbClr val="737373"/>
                </a:solidFill>
                <a:latin typeface="DM Sans"/>
              </a:rPr>
              <a:t> Patagonia has built its brand around environmental activism, investing in sustainable materials and practices.</a:t>
            </a:r>
          </a:p>
          <a:p>
            <a:pPr marL="648913" lvl="1" indent="-324456" algn="just">
              <a:lnSpc>
                <a:spcPts val="3306"/>
              </a:lnSpc>
              <a:buFont typeface="Arial"/>
              <a:buChar char="•"/>
            </a:pPr>
            <a:r>
              <a:rPr lang="en-US" sz="3005">
                <a:solidFill>
                  <a:srgbClr val="737373"/>
                </a:solidFill>
                <a:latin typeface="DM Sans Italics"/>
              </a:rPr>
              <a:t>Transparency and Accountability</a:t>
            </a:r>
            <a:r>
              <a:rPr lang="en-US" sz="3005">
                <a:solidFill>
                  <a:srgbClr val="737373"/>
                </a:solidFill>
                <a:latin typeface="DM Sans"/>
              </a:rPr>
              <a:t>: The company shares detailed information about its supply chain and environmental impact, and actively engages in environmental advocacy.</a:t>
            </a:r>
          </a:p>
          <a:p>
            <a:pPr algn="just">
              <a:lnSpc>
                <a:spcPts val="3306"/>
              </a:lnSpc>
            </a:pPr>
            <a:endParaRPr lang="en-US" sz="3005">
              <a:solidFill>
                <a:srgbClr val="737373"/>
              </a:solidFill>
              <a:latin typeface="DM Sans"/>
            </a:endParaRPr>
          </a:p>
        </p:txBody>
      </p:sp>
      <p:sp>
        <p:nvSpPr>
          <p:cNvPr id="4" name="TextBox 4"/>
          <p:cNvSpPr txBox="1"/>
          <p:nvPr/>
        </p:nvSpPr>
        <p:spPr>
          <a:xfrm>
            <a:off x="9757271" y="2628864"/>
            <a:ext cx="7323640" cy="50483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Outcomes:</a:t>
            </a:r>
          </a:p>
          <a:p>
            <a:pPr marL="648913" lvl="1" indent="-324456" algn="just">
              <a:lnSpc>
                <a:spcPts val="3306"/>
              </a:lnSpc>
              <a:buFont typeface="Arial"/>
              <a:buChar char="•"/>
            </a:pPr>
            <a:r>
              <a:rPr lang="en-US" sz="3005">
                <a:solidFill>
                  <a:srgbClr val="737373"/>
                </a:solidFill>
                <a:latin typeface="DM Sans Italics"/>
              </a:rPr>
              <a:t>Brand Loyalty:</a:t>
            </a:r>
            <a:r>
              <a:rPr lang="en-US" sz="3005">
                <a:solidFill>
                  <a:srgbClr val="737373"/>
                </a:solidFill>
                <a:latin typeface="DM Sans"/>
              </a:rPr>
              <a:t> Patagonia’s commitment to the environment has earned it a loyal customer base that values ethical consumption.</a:t>
            </a:r>
          </a:p>
          <a:p>
            <a:pPr marL="648913" lvl="1" indent="-324456" algn="just">
              <a:lnSpc>
                <a:spcPts val="3306"/>
              </a:lnSpc>
              <a:buFont typeface="Arial"/>
              <a:buChar char="•"/>
            </a:pPr>
            <a:r>
              <a:rPr lang="en-US" sz="3005">
                <a:solidFill>
                  <a:srgbClr val="737373"/>
                </a:solidFill>
                <a:latin typeface="DM Sans Italics"/>
              </a:rPr>
              <a:t>Innovative Products:</a:t>
            </a:r>
            <a:r>
              <a:rPr lang="en-US" sz="3005">
                <a:solidFill>
                  <a:srgbClr val="737373"/>
                </a:solidFill>
                <a:latin typeface="DM Sans"/>
              </a:rPr>
              <a:t> The use of recycled materials and organic cotton has led to innovative product lines that meet consumer demands while minimizing environmental impact.</a:t>
            </a:r>
          </a:p>
          <a:p>
            <a:pPr algn="just">
              <a:lnSpc>
                <a:spcPts val="3306"/>
              </a:lnSpc>
            </a:pPr>
            <a:endParaRPr lang="en-US" sz="3005">
              <a:solidFill>
                <a:srgbClr val="737373"/>
              </a:solidFill>
              <a:latin typeface="DM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066800"/>
            <a:ext cx="9957272" cy="1276350"/>
          </a:xfrm>
          <a:prstGeom prst="rect">
            <a:avLst/>
          </a:prstGeom>
        </p:spPr>
        <p:txBody>
          <a:bodyPr lIns="0" tIns="0" rIns="0" bIns="0" rtlCol="0" anchor="t">
            <a:spAutoFit/>
          </a:bodyPr>
          <a:lstStyle/>
          <a:p>
            <a:pPr algn="l">
              <a:lnSpc>
                <a:spcPts val="4950"/>
              </a:lnSpc>
            </a:pPr>
            <a:r>
              <a:rPr lang="en-US" sz="4500">
                <a:solidFill>
                  <a:srgbClr val="8CA9AD"/>
                </a:solidFill>
                <a:latin typeface="DM Sans Bold"/>
              </a:rPr>
              <a:t>MICROSOFT - TECHNOLOGY ACCESSIBILITY AND EDUCATION</a:t>
            </a:r>
          </a:p>
        </p:txBody>
      </p:sp>
      <p:sp>
        <p:nvSpPr>
          <p:cNvPr id="3" name="TextBox 3"/>
          <p:cNvSpPr txBox="1"/>
          <p:nvPr/>
        </p:nvSpPr>
        <p:spPr>
          <a:xfrm>
            <a:off x="1028700" y="2601841"/>
            <a:ext cx="7323640" cy="42101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Strategy:</a:t>
            </a:r>
          </a:p>
          <a:p>
            <a:pPr marL="648913" lvl="1" indent="-324456" algn="just">
              <a:lnSpc>
                <a:spcPts val="3306"/>
              </a:lnSpc>
              <a:buFont typeface="Arial"/>
              <a:buChar char="•"/>
            </a:pPr>
            <a:r>
              <a:rPr lang="en-US" sz="3005">
                <a:solidFill>
                  <a:srgbClr val="737373"/>
                </a:solidFill>
                <a:latin typeface="DM Sans Italics"/>
              </a:rPr>
              <a:t>Accessible Technology:</a:t>
            </a:r>
            <a:r>
              <a:rPr lang="en-US" sz="3005">
                <a:solidFill>
                  <a:srgbClr val="737373"/>
                </a:solidFill>
                <a:latin typeface="DM Sans"/>
              </a:rPr>
              <a:t> Microsoft invests heavily in making its products accessible to people with disabilities.</a:t>
            </a:r>
          </a:p>
          <a:p>
            <a:pPr marL="648913" lvl="1" indent="-324456" algn="just">
              <a:lnSpc>
                <a:spcPts val="3306"/>
              </a:lnSpc>
              <a:buFont typeface="Arial"/>
              <a:buChar char="•"/>
            </a:pPr>
            <a:r>
              <a:rPr lang="en-US" sz="3005">
                <a:solidFill>
                  <a:srgbClr val="737373"/>
                </a:solidFill>
                <a:latin typeface="DM Sans Italics"/>
              </a:rPr>
              <a:t>Global Education:</a:t>
            </a:r>
            <a:r>
              <a:rPr lang="en-US" sz="3005">
                <a:solidFill>
                  <a:srgbClr val="737373"/>
                </a:solidFill>
                <a:latin typeface="DM Sans"/>
              </a:rPr>
              <a:t> The company has initiatives to improve digital skills worldwide, particularly in underserved communities.</a:t>
            </a:r>
          </a:p>
          <a:p>
            <a:pPr algn="just">
              <a:lnSpc>
                <a:spcPts val="3306"/>
              </a:lnSpc>
            </a:pPr>
            <a:endParaRPr lang="en-US" sz="3005">
              <a:solidFill>
                <a:srgbClr val="737373"/>
              </a:solidFill>
              <a:latin typeface="DM Sans"/>
            </a:endParaRPr>
          </a:p>
          <a:p>
            <a:pPr algn="just">
              <a:lnSpc>
                <a:spcPts val="3306"/>
              </a:lnSpc>
            </a:pPr>
            <a:endParaRPr lang="en-US" sz="3005">
              <a:solidFill>
                <a:srgbClr val="737373"/>
              </a:solidFill>
              <a:latin typeface="DM Sans"/>
            </a:endParaRPr>
          </a:p>
        </p:txBody>
      </p:sp>
      <p:sp>
        <p:nvSpPr>
          <p:cNvPr id="4" name="TextBox 4"/>
          <p:cNvSpPr txBox="1"/>
          <p:nvPr/>
        </p:nvSpPr>
        <p:spPr>
          <a:xfrm>
            <a:off x="9757271" y="2628864"/>
            <a:ext cx="7323640" cy="46292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Outcomes:</a:t>
            </a:r>
          </a:p>
          <a:p>
            <a:pPr marL="648913" lvl="1" indent="-324456" algn="just">
              <a:lnSpc>
                <a:spcPts val="3306"/>
              </a:lnSpc>
              <a:buFont typeface="Arial"/>
              <a:buChar char="•"/>
            </a:pPr>
            <a:r>
              <a:rPr lang="en-US" sz="3005">
                <a:solidFill>
                  <a:srgbClr val="737373"/>
                </a:solidFill>
                <a:latin typeface="DM Sans Italics"/>
              </a:rPr>
              <a:t>Market Expansion:</a:t>
            </a:r>
            <a:r>
              <a:rPr lang="en-US" sz="3005">
                <a:solidFill>
                  <a:srgbClr val="737373"/>
                </a:solidFill>
                <a:latin typeface="DM Sans"/>
              </a:rPr>
              <a:t> By making technology accessible, Microsoft opens up new markets among users with disabilities and underserved regions.</a:t>
            </a:r>
          </a:p>
          <a:p>
            <a:pPr marL="648913" lvl="1" indent="-324456" algn="just">
              <a:lnSpc>
                <a:spcPts val="3306"/>
              </a:lnSpc>
              <a:buFont typeface="Arial"/>
              <a:buChar char="•"/>
            </a:pPr>
            <a:r>
              <a:rPr lang="en-US" sz="3005">
                <a:solidFill>
                  <a:srgbClr val="737373"/>
                </a:solidFill>
                <a:latin typeface="DM Sans Italics"/>
              </a:rPr>
              <a:t>Corporate Image:</a:t>
            </a:r>
            <a:r>
              <a:rPr lang="en-US" sz="3005">
                <a:solidFill>
                  <a:srgbClr val="737373"/>
                </a:solidFill>
                <a:latin typeface="DM Sans"/>
              </a:rPr>
              <a:t> These efforts enhance Microsoft's image as a socially responsible company, improving stakeholder relations.</a:t>
            </a:r>
          </a:p>
          <a:p>
            <a:pPr algn="just">
              <a:lnSpc>
                <a:spcPts val="3306"/>
              </a:lnSpc>
            </a:pPr>
            <a:endParaRPr lang="en-US" sz="3005">
              <a:solidFill>
                <a:srgbClr val="737373"/>
              </a:solidFill>
              <a:latin typeface="DM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066800"/>
            <a:ext cx="9957272" cy="1276350"/>
          </a:xfrm>
          <a:prstGeom prst="rect">
            <a:avLst/>
          </a:prstGeom>
        </p:spPr>
        <p:txBody>
          <a:bodyPr lIns="0" tIns="0" rIns="0" bIns="0" rtlCol="0" anchor="t">
            <a:spAutoFit/>
          </a:bodyPr>
          <a:lstStyle/>
          <a:p>
            <a:pPr algn="l">
              <a:lnSpc>
                <a:spcPts val="4950"/>
              </a:lnSpc>
            </a:pPr>
            <a:r>
              <a:rPr lang="en-US" sz="4500">
                <a:solidFill>
                  <a:srgbClr val="8CA9AD"/>
                </a:solidFill>
                <a:latin typeface="DM Sans Bold"/>
              </a:rPr>
              <a:t>STARBUCKS - ETHICAL SOURCING AND COMMUNITY ENGAGEMENT</a:t>
            </a:r>
          </a:p>
        </p:txBody>
      </p:sp>
      <p:sp>
        <p:nvSpPr>
          <p:cNvPr id="3" name="TextBox 3"/>
          <p:cNvSpPr txBox="1"/>
          <p:nvPr/>
        </p:nvSpPr>
        <p:spPr>
          <a:xfrm>
            <a:off x="1028700" y="2601841"/>
            <a:ext cx="7323640" cy="46292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Strategy:</a:t>
            </a:r>
          </a:p>
          <a:p>
            <a:pPr marL="648913" lvl="1" indent="-324456" algn="just">
              <a:lnSpc>
                <a:spcPts val="3306"/>
              </a:lnSpc>
              <a:buFont typeface="Arial"/>
              <a:buChar char="•"/>
            </a:pPr>
            <a:r>
              <a:rPr lang="en-US" sz="3005">
                <a:solidFill>
                  <a:srgbClr val="737373"/>
                </a:solidFill>
                <a:latin typeface="DM Sans Italics"/>
              </a:rPr>
              <a:t>Fair Trade Practices:</a:t>
            </a:r>
            <a:r>
              <a:rPr lang="en-US" sz="3005">
                <a:solidFill>
                  <a:srgbClr val="737373"/>
                </a:solidFill>
                <a:latin typeface="DM Sans"/>
              </a:rPr>
              <a:t> Starbucks commits to ethical sourcing through its Coffee and Farmer Equity (C.A.F.E.) Practices.</a:t>
            </a:r>
          </a:p>
          <a:p>
            <a:pPr marL="648913" lvl="1" indent="-324456" algn="just">
              <a:lnSpc>
                <a:spcPts val="3306"/>
              </a:lnSpc>
              <a:buFont typeface="Arial"/>
              <a:buChar char="•"/>
            </a:pPr>
            <a:r>
              <a:rPr lang="en-US" sz="3005">
                <a:solidFill>
                  <a:srgbClr val="737373"/>
                </a:solidFill>
                <a:latin typeface="DM Sans Italics"/>
              </a:rPr>
              <a:t>Community Stores: </a:t>
            </a:r>
            <a:r>
              <a:rPr lang="en-US" sz="3005">
                <a:solidFill>
                  <a:srgbClr val="737373"/>
                </a:solidFill>
                <a:latin typeface="DM Sans"/>
              </a:rPr>
              <a:t>The company has opened stores in underserved areas with the aim of supporting local economic development.</a:t>
            </a:r>
          </a:p>
          <a:p>
            <a:pPr algn="just">
              <a:lnSpc>
                <a:spcPts val="3306"/>
              </a:lnSpc>
            </a:pPr>
            <a:endParaRPr lang="en-US" sz="3005">
              <a:solidFill>
                <a:srgbClr val="737373"/>
              </a:solidFill>
              <a:latin typeface="DM Sans"/>
            </a:endParaRPr>
          </a:p>
          <a:p>
            <a:pPr algn="just">
              <a:lnSpc>
                <a:spcPts val="3306"/>
              </a:lnSpc>
            </a:pPr>
            <a:endParaRPr lang="en-US" sz="3005">
              <a:solidFill>
                <a:srgbClr val="737373"/>
              </a:solidFill>
              <a:latin typeface="DM Sans"/>
            </a:endParaRPr>
          </a:p>
        </p:txBody>
      </p:sp>
      <p:sp>
        <p:nvSpPr>
          <p:cNvPr id="4" name="TextBox 4"/>
          <p:cNvSpPr txBox="1"/>
          <p:nvPr/>
        </p:nvSpPr>
        <p:spPr>
          <a:xfrm>
            <a:off x="9757271" y="2628864"/>
            <a:ext cx="7323640" cy="42101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Outcomes:</a:t>
            </a:r>
          </a:p>
          <a:p>
            <a:pPr marL="648913" lvl="1" indent="-324456" algn="just">
              <a:lnSpc>
                <a:spcPts val="3306"/>
              </a:lnSpc>
              <a:buFont typeface="Arial"/>
              <a:buChar char="•"/>
            </a:pPr>
            <a:r>
              <a:rPr lang="en-US" sz="3005">
                <a:solidFill>
                  <a:srgbClr val="737373"/>
                </a:solidFill>
                <a:latin typeface="DM Sans Italics"/>
              </a:rPr>
              <a:t>Supply Chain Stability:</a:t>
            </a:r>
            <a:r>
              <a:rPr lang="en-US" sz="3005">
                <a:solidFill>
                  <a:srgbClr val="737373"/>
                </a:solidFill>
                <a:latin typeface="DM Sans"/>
              </a:rPr>
              <a:t> Ethical sourcing ensures long-term sustainability of supply chains.</a:t>
            </a:r>
          </a:p>
          <a:p>
            <a:pPr marL="648913" lvl="1" indent="-324456" algn="just">
              <a:lnSpc>
                <a:spcPts val="3306"/>
              </a:lnSpc>
              <a:buFont typeface="Arial"/>
              <a:buChar char="•"/>
            </a:pPr>
            <a:r>
              <a:rPr lang="en-US" sz="3005">
                <a:solidFill>
                  <a:srgbClr val="737373"/>
                </a:solidFill>
                <a:latin typeface="DM Sans Italics"/>
              </a:rPr>
              <a:t>Community Support and Brand Strength:</a:t>
            </a:r>
            <a:r>
              <a:rPr lang="en-US" sz="3005">
                <a:solidFill>
                  <a:srgbClr val="737373"/>
                </a:solidFill>
                <a:latin typeface="DM Sans"/>
              </a:rPr>
              <a:t> Community stores help improve local economies, fostering goodwill and enhancing Starbucks' brand image.</a:t>
            </a:r>
          </a:p>
          <a:p>
            <a:pPr algn="just">
              <a:lnSpc>
                <a:spcPts val="3306"/>
              </a:lnSpc>
            </a:pPr>
            <a:endParaRPr lang="en-US" sz="3005">
              <a:solidFill>
                <a:srgbClr val="737373"/>
              </a:solidFill>
              <a:latin typeface="DM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066800"/>
            <a:ext cx="9957272" cy="1276350"/>
          </a:xfrm>
          <a:prstGeom prst="rect">
            <a:avLst/>
          </a:prstGeom>
        </p:spPr>
        <p:txBody>
          <a:bodyPr lIns="0" tIns="0" rIns="0" bIns="0" rtlCol="0" anchor="t">
            <a:spAutoFit/>
          </a:bodyPr>
          <a:lstStyle/>
          <a:p>
            <a:pPr algn="l">
              <a:lnSpc>
                <a:spcPts val="4950"/>
              </a:lnSpc>
            </a:pPr>
            <a:r>
              <a:rPr lang="en-US" sz="4500">
                <a:solidFill>
                  <a:srgbClr val="8CA9AD"/>
                </a:solidFill>
                <a:latin typeface="DM Sans Bold"/>
              </a:rPr>
              <a:t>UNILEVER - ENVIRONMENTAL IMPACT AND HEALTH</a:t>
            </a:r>
          </a:p>
        </p:txBody>
      </p:sp>
      <p:sp>
        <p:nvSpPr>
          <p:cNvPr id="3" name="TextBox 3"/>
          <p:cNvSpPr txBox="1"/>
          <p:nvPr/>
        </p:nvSpPr>
        <p:spPr>
          <a:xfrm>
            <a:off x="1028700" y="2601841"/>
            <a:ext cx="7323640" cy="54674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Strategy:</a:t>
            </a:r>
          </a:p>
          <a:p>
            <a:pPr marL="648913" lvl="1" indent="-324456" algn="just">
              <a:lnSpc>
                <a:spcPts val="3306"/>
              </a:lnSpc>
              <a:buFont typeface="Arial"/>
              <a:buChar char="•"/>
            </a:pPr>
            <a:r>
              <a:rPr lang="en-US" sz="3005">
                <a:solidFill>
                  <a:srgbClr val="737373"/>
                </a:solidFill>
                <a:latin typeface="DM Sans Bold"/>
              </a:rPr>
              <a:t>Sustainable Living Plan:</a:t>
            </a:r>
            <a:r>
              <a:rPr lang="en-US" sz="3005">
                <a:solidFill>
                  <a:srgbClr val="737373"/>
                </a:solidFill>
                <a:latin typeface="DM Sans"/>
              </a:rPr>
              <a:t> Unilever's plan focuses on reducing environmental footprint and increasing social impact through its product life cycles.</a:t>
            </a:r>
          </a:p>
          <a:p>
            <a:pPr marL="648913" lvl="1" indent="-324456" algn="just">
              <a:lnSpc>
                <a:spcPts val="3306"/>
              </a:lnSpc>
              <a:buFont typeface="Arial"/>
              <a:buChar char="•"/>
            </a:pPr>
            <a:r>
              <a:rPr lang="en-US" sz="3005">
                <a:solidFill>
                  <a:srgbClr val="737373"/>
                </a:solidFill>
                <a:latin typeface="DM Sans Bold"/>
              </a:rPr>
              <a:t>Health and Hygiene: </a:t>
            </a:r>
            <a:r>
              <a:rPr lang="en-US" sz="3005">
                <a:solidFill>
                  <a:srgbClr val="737373"/>
                </a:solidFill>
                <a:latin typeface="DM Sans"/>
              </a:rPr>
              <a:t>Initiatives aimed at improving health and well-being globally, such as promoting hygiene and sustainable farming practices.</a:t>
            </a:r>
          </a:p>
          <a:p>
            <a:pPr algn="just">
              <a:lnSpc>
                <a:spcPts val="3306"/>
              </a:lnSpc>
            </a:pPr>
            <a:endParaRPr lang="en-US" sz="3005">
              <a:solidFill>
                <a:srgbClr val="737373"/>
              </a:solidFill>
              <a:latin typeface="DM Sans"/>
            </a:endParaRPr>
          </a:p>
          <a:p>
            <a:pPr algn="just">
              <a:lnSpc>
                <a:spcPts val="3306"/>
              </a:lnSpc>
            </a:pPr>
            <a:endParaRPr lang="en-US" sz="3005">
              <a:solidFill>
                <a:srgbClr val="737373"/>
              </a:solidFill>
              <a:latin typeface="DM Sans"/>
            </a:endParaRPr>
          </a:p>
          <a:p>
            <a:pPr algn="just">
              <a:lnSpc>
                <a:spcPts val="3306"/>
              </a:lnSpc>
            </a:pPr>
            <a:endParaRPr lang="en-US" sz="3005">
              <a:solidFill>
                <a:srgbClr val="737373"/>
              </a:solidFill>
              <a:latin typeface="DM Sans"/>
            </a:endParaRPr>
          </a:p>
        </p:txBody>
      </p:sp>
      <p:sp>
        <p:nvSpPr>
          <p:cNvPr id="4" name="TextBox 4"/>
          <p:cNvSpPr txBox="1"/>
          <p:nvPr/>
        </p:nvSpPr>
        <p:spPr>
          <a:xfrm>
            <a:off x="9757271" y="2628864"/>
            <a:ext cx="7323640" cy="4629221"/>
          </a:xfrm>
          <a:prstGeom prst="rect">
            <a:avLst/>
          </a:prstGeom>
        </p:spPr>
        <p:txBody>
          <a:bodyPr lIns="0" tIns="0" rIns="0" bIns="0" rtlCol="0" anchor="t">
            <a:spAutoFit/>
          </a:bodyPr>
          <a:lstStyle/>
          <a:p>
            <a:pPr algn="just">
              <a:lnSpc>
                <a:spcPts val="3306"/>
              </a:lnSpc>
            </a:pPr>
            <a:r>
              <a:rPr lang="en-US" sz="3005">
                <a:solidFill>
                  <a:srgbClr val="737373"/>
                </a:solidFill>
                <a:latin typeface="DM Sans Bold"/>
              </a:rPr>
              <a:t>Outcomes:</a:t>
            </a:r>
          </a:p>
          <a:p>
            <a:pPr marL="648913" lvl="1" indent="-324456" algn="just">
              <a:lnSpc>
                <a:spcPts val="3306"/>
              </a:lnSpc>
              <a:buFont typeface="Arial"/>
              <a:buChar char="•"/>
            </a:pPr>
            <a:r>
              <a:rPr lang="en-US" sz="3005">
                <a:solidFill>
                  <a:srgbClr val="737373"/>
                </a:solidFill>
                <a:latin typeface="DM Sans Italics"/>
              </a:rPr>
              <a:t>Consumer Trust:</a:t>
            </a:r>
            <a:r>
              <a:rPr lang="en-US" sz="3005">
                <a:solidFill>
                  <a:srgbClr val="737373"/>
                </a:solidFill>
                <a:latin typeface="DM Sans"/>
              </a:rPr>
              <a:t> These practices build consumer trust in Unilever’s brands, associating them with positive social impact.</a:t>
            </a:r>
          </a:p>
          <a:p>
            <a:pPr marL="648913" lvl="1" indent="-324456" algn="just">
              <a:lnSpc>
                <a:spcPts val="3306"/>
              </a:lnSpc>
              <a:buFont typeface="Arial"/>
              <a:buChar char="•"/>
            </a:pPr>
            <a:r>
              <a:rPr lang="en-US" sz="3005">
                <a:solidFill>
                  <a:srgbClr val="737373"/>
                </a:solidFill>
                <a:latin typeface="DM Sans Italics"/>
              </a:rPr>
              <a:t>Operational Efficiency:</a:t>
            </a:r>
            <a:r>
              <a:rPr lang="en-US" sz="3005">
                <a:solidFill>
                  <a:srgbClr val="737373"/>
                </a:solidFill>
                <a:latin typeface="DM Sans"/>
              </a:rPr>
              <a:t> Sustainable practices reduce costs in the long run, for example through decreased water and energy usage.</a:t>
            </a:r>
          </a:p>
          <a:p>
            <a:pPr algn="just">
              <a:lnSpc>
                <a:spcPts val="3306"/>
              </a:lnSpc>
            </a:pPr>
            <a:endParaRPr lang="en-US" sz="3005">
              <a:solidFill>
                <a:srgbClr val="737373"/>
              </a:solidFill>
              <a:latin typeface="DM Sans"/>
            </a:endParaRPr>
          </a:p>
          <a:p>
            <a:pPr algn="just">
              <a:lnSpc>
                <a:spcPts val="3306"/>
              </a:lnSpc>
            </a:pPr>
            <a:endParaRPr lang="en-US" sz="3005">
              <a:solidFill>
                <a:srgbClr val="737373"/>
              </a:solidFill>
              <a:latin typeface="DM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984806"/>
            <a:ext cx="4146615" cy="2983864"/>
            <a:chOff x="0" y="0"/>
            <a:chExt cx="5528820" cy="3978486"/>
          </a:xfrm>
        </p:grpSpPr>
        <p:sp>
          <p:nvSpPr>
            <p:cNvPr id="3" name="TextBox 3"/>
            <p:cNvSpPr txBox="1"/>
            <p:nvPr/>
          </p:nvSpPr>
          <p:spPr>
            <a:xfrm>
              <a:off x="0" y="-47625"/>
              <a:ext cx="552882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HOLISTIC APPROACH</a:t>
              </a:r>
            </a:p>
          </p:txBody>
        </p:sp>
        <p:sp>
          <p:nvSpPr>
            <p:cNvPr id="4" name="TextBox 4"/>
            <p:cNvSpPr txBox="1"/>
            <p:nvPr/>
          </p:nvSpPr>
          <p:spPr>
            <a:xfrm>
              <a:off x="0" y="534881"/>
              <a:ext cx="5528820" cy="34436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These companies integrate CSR (Corporate Social Responsibility) into their core business strategies, making it a fundamental aspect of their operations rather than a peripheral activity.</a:t>
              </a:r>
            </a:p>
          </p:txBody>
        </p:sp>
      </p:grpSp>
      <p:sp>
        <p:nvSpPr>
          <p:cNvPr id="5" name="TextBox 5"/>
          <p:cNvSpPr txBox="1"/>
          <p:nvPr/>
        </p:nvSpPr>
        <p:spPr>
          <a:xfrm>
            <a:off x="259855" y="1187110"/>
            <a:ext cx="4712543" cy="280669"/>
          </a:xfrm>
          <a:prstGeom prst="rect">
            <a:avLst/>
          </a:prstGeom>
        </p:spPr>
        <p:txBody>
          <a:bodyPr lIns="0" tIns="0" rIns="0" bIns="0" rtlCol="0" anchor="t">
            <a:spAutoFit/>
          </a:bodyPr>
          <a:lstStyle/>
          <a:p>
            <a:pPr algn="just">
              <a:lnSpc>
                <a:spcPts val="2380"/>
              </a:lnSpc>
            </a:pPr>
            <a:endParaRPr/>
          </a:p>
        </p:txBody>
      </p:sp>
      <p:sp>
        <p:nvSpPr>
          <p:cNvPr id="6" name="TextBox 6"/>
          <p:cNvSpPr txBox="1"/>
          <p:nvPr/>
        </p:nvSpPr>
        <p:spPr>
          <a:xfrm>
            <a:off x="1843390" y="371437"/>
            <a:ext cx="15076540" cy="2619375"/>
          </a:xfrm>
          <a:prstGeom prst="rect">
            <a:avLst/>
          </a:prstGeom>
        </p:spPr>
        <p:txBody>
          <a:bodyPr lIns="0" tIns="0" rIns="0" bIns="0" rtlCol="0" anchor="t">
            <a:spAutoFit/>
          </a:bodyPr>
          <a:lstStyle/>
          <a:p>
            <a:pPr algn="ctr">
              <a:lnSpc>
                <a:spcPts val="10500"/>
              </a:lnSpc>
            </a:pPr>
            <a:r>
              <a:rPr lang="en-US" sz="7500">
                <a:solidFill>
                  <a:srgbClr val="8CA9AD"/>
                </a:solidFill>
                <a:latin typeface="DM Sans"/>
              </a:rPr>
              <a:t>Analysis of Strategies and Outcomes</a:t>
            </a:r>
          </a:p>
        </p:txBody>
      </p:sp>
      <p:sp>
        <p:nvSpPr>
          <p:cNvPr id="7" name="AutoShape 7"/>
          <p:cNvSpPr/>
          <p:nvPr/>
        </p:nvSpPr>
        <p:spPr>
          <a:xfrm>
            <a:off x="0" y="9503089"/>
            <a:ext cx="18288000" cy="874679"/>
          </a:xfrm>
          <a:prstGeom prst="rect">
            <a:avLst/>
          </a:prstGeom>
          <a:solidFill>
            <a:srgbClr val="8CA9AD"/>
          </a:solidFill>
        </p:spPr>
      </p:sp>
      <p:sp>
        <p:nvSpPr>
          <p:cNvPr id="8" name="Freeform 8"/>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9" name="Group 9"/>
          <p:cNvGrpSpPr/>
          <p:nvPr/>
        </p:nvGrpSpPr>
        <p:grpSpPr>
          <a:xfrm>
            <a:off x="12977073" y="3984806"/>
            <a:ext cx="4146615" cy="2612389"/>
            <a:chOff x="0" y="0"/>
            <a:chExt cx="5528820" cy="3483186"/>
          </a:xfrm>
        </p:grpSpPr>
        <p:sp>
          <p:nvSpPr>
            <p:cNvPr id="10" name="TextBox 10"/>
            <p:cNvSpPr txBox="1"/>
            <p:nvPr/>
          </p:nvSpPr>
          <p:spPr>
            <a:xfrm>
              <a:off x="0" y="-47625"/>
              <a:ext cx="552882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LONG-TERM PLANNING</a:t>
              </a:r>
            </a:p>
          </p:txBody>
        </p:sp>
        <p:sp>
          <p:nvSpPr>
            <p:cNvPr id="11" name="TextBox 11"/>
            <p:cNvSpPr txBox="1"/>
            <p:nvPr/>
          </p:nvSpPr>
          <p:spPr>
            <a:xfrm>
              <a:off x="0" y="534881"/>
              <a:ext cx="5528820" cy="29483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By focusing on long-term impacts rather than immediate profits, these companies invest in sustainable growth, which can lead to more stable and profitable operations over time.</a:t>
              </a:r>
            </a:p>
          </p:txBody>
        </p:sp>
      </p:grpSp>
      <p:grpSp>
        <p:nvGrpSpPr>
          <p:cNvPr id="12" name="Group 12"/>
          <p:cNvGrpSpPr/>
          <p:nvPr/>
        </p:nvGrpSpPr>
        <p:grpSpPr>
          <a:xfrm>
            <a:off x="7001657" y="3984806"/>
            <a:ext cx="4146615" cy="2612389"/>
            <a:chOff x="0" y="0"/>
            <a:chExt cx="5528820" cy="3483186"/>
          </a:xfrm>
        </p:grpSpPr>
        <p:sp>
          <p:nvSpPr>
            <p:cNvPr id="13" name="TextBox 13"/>
            <p:cNvSpPr txBox="1"/>
            <p:nvPr/>
          </p:nvSpPr>
          <p:spPr>
            <a:xfrm>
              <a:off x="0" y="-47625"/>
              <a:ext cx="552882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STAKEHOLDER ENGAGEMENT</a:t>
              </a:r>
            </a:p>
          </p:txBody>
        </p:sp>
        <p:sp>
          <p:nvSpPr>
            <p:cNvPr id="14" name="TextBox 14"/>
            <p:cNvSpPr txBox="1"/>
            <p:nvPr/>
          </p:nvSpPr>
          <p:spPr>
            <a:xfrm>
              <a:off x="0" y="534881"/>
              <a:ext cx="5528820" cy="29483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Effective engagement with stakeholders—including customers, employees, and local communities—enhances the companies' reputations and solidifies their market positions.</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sp>
        <p:nvSpPr>
          <p:cNvPr id="6" name="TextBox 6"/>
          <p:cNvSpPr txBox="1"/>
          <p:nvPr/>
        </p:nvSpPr>
        <p:spPr>
          <a:xfrm>
            <a:off x="1076897" y="1095375"/>
            <a:ext cx="16182403" cy="982899"/>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Corporate Social Responsibility</a:t>
            </a:r>
          </a:p>
        </p:txBody>
      </p:sp>
      <p:grpSp>
        <p:nvGrpSpPr>
          <p:cNvPr id="7" name="Group 7"/>
          <p:cNvGrpSpPr/>
          <p:nvPr/>
        </p:nvGrpSpPr>
        <p:grpSpPr>
          <a:xfrm>
            <a:off x="1937676" y="2466481"/>
            <a:ext cx="4285683" cy="2523618"/>
            <a:chOff x="0" y="0"/>
            <a:chExt cx="1128740" cy="664657"/>
          </a:xfrm>
        </p:grpSpPr>
        <p:sp>
          <p:nvSpPr>
            <p:cNvPr id="8" name="Freeform 8"/>
            <p:cNvSpPr/>
            <p:nvPr/>
          </p:nvSpPr>
          <p:spPr>
            <a:xfrm>
              <a:off x="0" y="0"/>
              <a:ext cx="1128740" cy="664657"/>
            </a:xfrm>
            <a:custGeom>
              <a:avLst/>
              <a:gdLst/>
              <a:ahLst/>
              <a:cxnLst/>
              <a:rect l="l" t="t" r="r" b="b"/>
              <a:pathLst>
                <a:path w="1128740" h="664657">
                  <a:moveTo>
                    <a:pt x="92130" y="0"/>
                  </a:moveTo>
                  <a:lnTo>
                    <a:pt x="1036610" y="0"/>
                  </a:lnTo>
                  <a:cubicBezTo>
                    <a:pt x="1061044" y="0"/>
                    <a:pt x="1084478" y="9706"/>
                    <a:pt x="1101755" y="26984"/>
                  </a:cubicBezTo>
                  <a:cubicBezTo>
                    <a:pt x="1119033" y="44262"/>
                    <a:pt x="1128740" y="67695"/>
                    <a:pt x="1128740" y="92130"/>
                  </a:cubicBezTo>
                  <a:lnTo>
                    <a:pt x="1128740" y="572527"/>
                  </a:lnTo>
                  <a:cubicBezTo>
                    <a:pt x="1128740" y="596961"/>
                    <a:pt x="1119033" y="620395"/>
                    <a:pt x="1101755" y="637673"/>
                  </a:cubicBezTo>
                  <a:cubicBezTo>
                    <a:pt x="1084478" y="654950"/>
                    <a:pt x="1061044" y="664657"/>
                    <a:pt x="1036610" y="664657"/>
                  </a:cubicBezTo>
                  <a:lnTo>
                    <a:pt x="92130" y="664657"/>
                  </a:lnTo>
                  <a:cubicBezTo>
                    <a:pt x="67695" y="664657"/>
                    <a:pt x="44262" y="654950"/>
                    <a:pt x="26984" y="637673"/>
                  </a:cubicBezTo>
                  <a:cubicBezTo>
                    <a:pt x="9706" y="620395"/>
                    <a:pt x="0" y="596961"/>
                    <a:pt x="0" y="572527"/>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9" name="TextBox 9"/>
            <p:cNvSpPr txBox="1"/>
            <p:nvPr/>
          </p:nvSpPr>
          <p:spPr>
            <a:xfrm>
              <a:off x="0" y="-38100"/>
              <a:ext cx="1128740" cy="702757"/>
            </a:xfrm>
            <a:prstGeom prst="rect">
              <a:avLst/>
            </a:prstGeom>
          </p:spPr>
          <p:txBody>
            <a:bodyPr lIns="50800" tIns="50800" rIns="50800" bIns="50800" rtlCol="0" anchor="ctr"/>
            <a:lstStyle/>
            <a:p>
              <a:pPr algn="ctr">
                <a:lnSpc>
                  <a:spcPts val="2659"/>
                </a:lnSpc>
                <a:spcBef>
                  <a:spcPct val="0"/>
                </a:spcBef>
              </a:pPr>
              <a:endParaRPr/>
            </a:p>
          </p:txBody>
        </p:sp>
      </p:grpSp>
      <p:sp>
        <p:nvSpPr>
          <p:cNvPr id="10" name="Freeform 10"/>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1" name="TextBox 11"/>
          <p:cNvSpPr txBox="1"/>
          <p:nvPr/>
        </p:nvSpPr>
        <p:spPr>
          <a:xfrm>
            <a:off x="2208842" y="2770594"/>
            <a:ext cx="3743349" cy="20174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Environmental Responsibility: </a:t>
            </a:r>
            <a:r>
              <a:rPr lang="en-US" sz="2100">
                <a:solidFill>
                  <a:srgbClr val="8CA9AD"/>
                </a:solidFill>
                <a:latin typeface="DM Sans"/>
              </a:rPr>
              <a:t>Companies aim to reduce their carbon footprints, manage waste, use sustainable resources, and mitigate their overall environmental impact.</a:t>
            </a:r>
          </a:p>
        </p:txBody>
      </p:sp>
      <p:grpSp>
        <p:nvGrpSpPr>
          <p:cNvPr id="12" name="Group 12"/>
          <p:cNvGrpSpPr/>
          <p:nvPr/>
        </p:nvGrpSpPr>
        <p:grpSpPr>
          <a:xfrm>
            <a:off x="12159160" y="2466481"/>
            <a:ext cx="4285683" cy="2523618"/>
            <a:chOff x="0" y="0"/>
            <a:chExt cx="1128740" cy="664657"/>
          </a:xfrm>
        </p:grpSpPr>
        <p:sp>
          <p:nvSpPr>
            <p:cNvPr id="13" name="Freeform 13"/>
            <p:cNvSpPr/>
            <p:nvPr/>
          </p:nvSpPr>
          <p:spPr>
            <a:xfrm>
              <a:off x="0" y="0"/>
              <a:ext cx="1128740" cy="664657"/>
            </a:xfrm>
            <a:custGeom>
              <a:avLst/>
              <a:gdLst/>
              <a:ahLst/>
              <a:cxnLst/>
              <a:rect l="l" t="t" r="r" b="b"/>
              <a:pathLst>
                <a:path w="1128740" h="664657">
                  <a:moveTo>
                    <a:pt x="92130" y="0"/>
                  </a:moveTo>
                  <a:lnTo>
                    <a:pt x="1036610" y="0"/>
                  </a:lnTo>
                  <a:cubicBezTo>
                    <a:pt x="1061044" y="0"/>
                    <a:pt x="1084478" y="9706"/>
                    <a:pt x="1101755" y="26984"/>
                  </a:cubicBezTo>
                  <a:cubicBezTo>
                    <a:pt x="1119033" y="44262"/>
                    <a:pt x="1128740" y="67695"/>
                    <a:pt x="1128740" y="92130"/>
                  </a:cubicBezTo>
                  <a:lnTo>
                    <a:pt x="1128740" y="572527"/>
                  </a:lnTo>
                  <a:cubicBezTo>
                    <a:pt x="1128740" y="596961"/>
                    <a:pt x="1119033" y="620395"/>
                    <a:pt x="1101755" y="637673"/>
                  </a:cubicBezTo>
                  <a:cubicBezTo>
                    <a:pt x="1084478" y="654950"/>
                    <a:pt x="1061044" y="664657"/>
                    <a:pt x="1036610" y="664657"/>
                  </a:cubicBezTo>
                  <a:lnTo>
                    <a:pt x="92130" y="664657"/>
                  </a:lnTo>
                  <a:cubicBezTo>
                    <a:pt x="67695" y="664657"/>
                    <a:pt x="44262" y="654950"/>
                    <a:pt x="26984" y="637673"/>
                  </a:cubicBezTo>
                  <a:cubicBezTo>
                    <a:pt x="9706" y="620395"/>
                    <a:pt x="0" y="596961"/>
                    <a:pt x="0" y="572527"/>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4" name="TextBox 14"/>
            <p:cNvSpPr txBox="1"/>
            <p:nvPr/>
          </p:nvSpPr>
          <p:spPr>
            <a:xfrm>
              <a:off x="0" y="-38100"/>
              <a:ext cx="1128740" cy="702757"/>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12430327" y="2770594"/>
            <a:ext cx="3743349" cy="17316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Ethical Business Practices: </a:t>
            </a:r>
            <a:r>
              <a:rPr lang="en-US" sz="2100">
                <a:solidFill>
                  <a:srgbClr val="8CA9AD"/>
                </a:solidFill>
                <a:latin typeface="DM Sans"/>
              </a:rPr>
              <a:t>Maintaining transparency, fighting corruption, and operating with honesty to build trust among stakeholders.</a:t>
            </a:r>
          </a:p>
        </p:txBody>
      </p:sp>
      <p:grpSp>
        <p:nvGrpSpPr>
          <p:cNvPr id="16" name="Group 16"/>
          <p:cNvGrpSpPr/>
          <p:nvPr/>
        </p:nvGrpSpPr>
        <p:grpSpPr>
          <a:xfrm>
            <a:off x="7048418" y="2512723"/>
            <a:ext cx="4285683" cy="2523618"/>
            <a:chOff x="0" y="0"/>
            <a:chExt cx="1128740" cy="664657"/>
          </a:xfrm>
        </p:grpSpPr>
        <p:sp>
          <p:nvSpPr>
            <p:cNvPr id="17" name="Freeform 17"/>
            <p:cNvSpPr/>
            <p:nvPr/>
          </p:nvSpPr>
          <p:spPr>
            <a:xfrm>
              <a:off x="0" y="0"/>
              <a:ext cx="1128740" cy="664657"/>
            </a:xfrm>
            <a:custGeom>
              <a:avLst/>
              <a:gdLst/>
              <a:ahLst/>
              <a:cxnLst/>
              <a:rect l="l" t="t" r="r" b="b"/>
              <a:pathLst>
                <a:path w="1128740" h="664657">
                  <a:moveTo>
                    <a:pt x="92130" y="0"/>
                  </a:moveTo>
                  <a:lnTo>
                    <a:pt x="1036610" y="0"/>
                  </a:lnTo>
                  <a:cubicBezTo>
                    <a:pt x="1061044" y="0"/>
                    <a:pt x="1084478" y="9706"/>
                    <a:pt x="1101755" y="26984"/>
                  </a:cubicBezTo>
                  <a:cubicBezTo>
                    <a:pt x="1119033" y="44262"/>
                    <a:pt x="1128740" y="67695"/>
                    <a:pt x="1128740" y="92130"/>
                  </a:cubicBezTo>
                  <a:lnTo>
                    <a:pt x="1128740" y="572527"/>
                  </a:lnTo>
                  <a:cubicBezTo>
                    <a:pt x="1128740" y="596961"/>
                    <a:pt x="1119033" y="620395"/>
                    <a:pt x="1101755" y="637673"/>
                  </a:cubicBezTo>
                  <a:cubicBezTo>
                    <a:pt x="1084478" y="654950"/>
                    <a:pt x="1061044" y="664657"/>
                    <a:pt x="1036610" y="664657"/>
                  </a:cubicBezTo>
                  <a:lnTo>
                    <a:pt x="92130" y="664657"/>
                  </a:lnTo>
                  <a:cubicBezTo>
                    <a:pt x="67695" y="664657"/>
                    <a:pt x="44262" y="654950"/>
                    <a:pt x="26984" y="637673"/>
                  </a:cubicBezTo>
                  <a:cubicBezTo>
                    <a:pt x="9706" y="620395"/>
                    <a:pt x="0" y="596961"/>
                    <a:pt x="0" y="572527"/>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8" name="TextBox 18"/>
            <p:cNvSpPr txBox="1"/>
            <p:nvPr/>
          </p:nvSpPr>
          <p:spPr>
            <a:xfrm>
              <a:off x="0" y="-38100"/>
              <a:ext cx="1128740" cy="702757"/>
            </a:xfrm>
            <a:prstGeom prst="rect">
              <a:avLst/>
            </a:prstGeom>
          </p:spPr>
          <p:txBody>
            <a:bodyPr lIns="50800" tIns="50800" rIns="50800" bIns="50800" rtlCol="0" anchor="ctr"/>
            <a:lstStyle/>
            <a:p>
              <a:pPr algn="ctr">
                <a:lnSpc>
                  <a:spcPts val="2659"/>
                </a:lnSpc>
                <a:spcBef>
                  <a:spcPct val="0"/>
                </a:spcBef>
              </a:pPr>
              <a:endParaRPr/>
            </a:p>
          </p:txBody>
        </p:sp>
      </p:grpSp>
      <p:sp>
        <p:nvSpPr>
          <p:cNvPr id="19" name="TextBox 19"/>
          <p:cNvSpPr txBox="1"/>
          <p:nvPr/>
        </p:nvSpPr>
        <p:spPr>
          <a:xfrm>
            <a:off x="7319585" y="2816837"/>
            <a:ext cx="3743349" cy="17316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Social Equity: </a:t>
            </a:r>
            <a:r>
              <a:rPr lang="en-US" sz="2100">
                <a:solidFill>
                  <a:srgbClr val="8CA9AD"/>
                </a:solidFill>
                <a:latin typeface="DM Sans"/>
              </a:rPr>
              <a:t>This involves ensuring fair labor practices, promoting diversity and inclusion in the workplace, and protecting the human rights of employees.</a:t>
            </a:r>
          </a:p>
        </p:txBody>
      </p:sp>
      <p:grpSp>
        <p:nvGrpSpPr>
          <p:cNvPr id="20" name="Group 20"/>
          <p:cNvGrpSpPr/>
          <p:nvPr/>
        </p:nvGrpSpPr>
        <p:grpSpPr>
          <a:xfrm>
            <a:off x="4250568" y="5426867"/>
            <a:ext cx="4285683" cy="2523618"/>
            <a:chOff x="0" y="0"/>
            <a:chExt cx="1128740" cy="664657"/>
          </a:xfrm>
        </p:grpSpPr>
        <p:sp>
          <p:nvSpPr>
            <p:cNvPr id="21" name="Freeform 21"/>
            <p:cNvSpPr/>
            <p:nvPr/>
          </p:nvSpPr>
          <p:spPr>
            <a:xfrm>
              <a:off x="0" y="0"/>
              <a:ext cx="1128740" cy="664657"/>
            </a:xfrm>
            <a:custGeom>
              <a:avLst/>
              <a:gdLst/>
              <a:ahLst/>
              <a:cxnLst/>
              <a:rect l="l" t="t" r="r" b="b"/>
              <a:pathLst>
                <a:path w="1128740" h="664657">
                  <a:moveTo>
                    <a:pt x="92130" y="0"/>
                  </a:moveTo>
                  <a:lnTo>
                    <a:pt x="1036610" y="0"/>
                  </a:lnTo>
                  <a:cubicBezTo>
                    <a:pt x="1061044" y="0"/>
                    <a:pt x="1084478" y="9706"/>
                    <a:pt x="1101755" y="26984"/>
                  </a:cubicBezTo>
                  <a:cubicBezTo>
                    <a:pt x="1119033" y="44262"/>
                    <a:pt x="1128740" y="67695"/>
                    <a:pt x="1128740" y="92130"/>
                  </a:cubicBezTo>
                  <a:lnTo>
                    <a:pt x="1128740" y="572527"/>
                  </a:lnTo>
                  <a:cubicBezTo>
                    <a:pt x="1128740" y="596961"/>
                    <a:pt x="1119033" y="620395"/>
                    <a:pt x="1101755" y="637673"/>
                  </a:cubicBezTo>
                  <a:cubicBezTo>
                    <a:pt x="1084478" y="654950"/>
                    <a:pt x="1061044" y="664657"/>
                    <a:pt x="1036610" y="664657"/>
                  </a:cubicBezTo>
                  <a:lnTo>
                    <a:pt x="92130" y="664657"/>
                  </a:lnTo>
                  <a:cubicBezTo>
                    <a:pt x="67695" y="664657"/>
                    <a:pt x="44262" y="654950"/>
                    <a:pt x="26984" y="637673"/>
                  </a:cubicBezTo>
                  <a:cubicBezTo>
                    <a:pt x="9706" y="620395"/>
                    <a:pt x="0" y="596961"/>
                    <a:pt x="0" y="572527"/>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2" name="TextBox 22"/>
            <p:cNvSpPr txBox="1"/>
            <p:nvPr/>
          </p:nvSpPr>
          <p:spPr>
            <a:xfrm>
              <a:off x="0" y="-38100"/>
              <a:ext cx="1128740" cy="702757"/>
            </a:xfrm>
            <a:prstGeom prst="rect">
              <a:avLst/>
            </a:prstGeom>
          </p:spPr>
          <p:txBody>
            <a:bodyPr lIns="50800" tIns="50800" rIns="50800" bIns="50800" rtlCol="0" anchor="ctr"/>
            <a:lstStyle/>
            <a:p>
              <a:pPr algn="ctr">
                <a:lnSpc>
                  <a:spcPts val="2659"/>
                </a:lnSpc>
                <a:spcBef>
                  <a:spcPct val="0"/>
                </a:spcBef>
              </a:pPr>
              <a:endParaRPr/>
            </a:p>
          </p:txBody>
        </p:sp>
      </p:grpSp>
      <p:sp>
        <p:nvSpPr>
          <p:cNvPr id="23" name="TextBox 23"/>
          <p:cNvSpPr txBox="1"/>
          <p:nvPr/>
        </p:nvSpPr>
        <p:spPr>
          <a:xfrm>
            <a:off x="4521735" y="5970487"/>
            <a:ext cx="3743349" cy="14459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Community Engagement: </a:t>
            </a:r>
            <a:r>
              <a:rPr lang="en-US" sz="2100">
                <a:solidFill>
                  <a:srgbClr val="8CA9AD"/>
                </a:solidFill>
                <a:latin typeface="DM Sans"/>
              </a:rPr>
              <a:t>Engaging in philanthropy, such as donations, charity events, and volunteer efforts that support local communities.</a:t>
            </a:r>
          </a:p>
        </p:txBody>
      </p:sp>
      <p:grpSp>
        <p:nvGrpSpPr>
          <p:cNvPr id="24" name="Group 24"/>
          <p:cNvGrpSpPr/>
          <p:nvPr/>
        </p:nvGrpSpPr>
        <p:grpSpPr>
          <a:xfrm>
            <a:off x="9191259" y="5426867"/>
            <a:ext cx="4285683" cy="3613775"/>
            <a:chOff x="0" y="0"/>
            <a:chExt cx="1128740" cy="951776"/>
          </a:xfrm>
        </p:grpSpPr>
        <p:sp>
          <p:nvSpPr>
            <p:cNvPr id="25" name="Freeform 25"/>
            <p:cNvSpPr/>
            <p:nvPr/>
          </p:nvSpPr>
          <p:spPr>
            <a:xfrm>
              <a:off x="0" y="0"/>
              <a:ext cx="1128740" cy="951776"/>
            </a:xfrm>
            <a:custGeom>
              <a:avLst/>
              <a:gdLst/>
              <a:ahLst/>
              <a:cxnLst/>
              <a:rect l="l" t="t" r="r" b="b"/>
              <a:pathLst>
                <a:path w="1128740" h="951776">
                  <a:moveTo>
                    <a:pt x="92130" y="0"/>
                  </a:moveTo>
                  <a:lnTo>
                    <a:pt x="1036610" y="0"/>
                  </a:lnTo>
                  <a:cubicBezTo>
                    <a:pt x="1061044" y="0"/>
                    <a:pt x="1084478" y="9706"/>
                    <a:pt x="1101755" y="26984"/>
                  </a:cubicBezTo>
                  <a:cubicBezTo>
                    <a:pt x="1119033" y="44262"/>
                    <a:pt x="1128740" y="67695"/>
                    <a:pt x="1128740" y="92130"/>
                  </a:cubicBezTo>
                  <a:lnTo>
                    <a:pt x="1128740" y="859647"/>
                  </a:lnTo>
                  <a:cubicBezTo>
                    <a:pt x="1128740" y="884081"/>
                    <a:pt x="1119033" y="907514"/>
                    <a:pt x="1101755" y="924792"/>
                  </a:cubicBezTo>
                  <a:cubicBezTo>
                    <a:pt x="1084478" y="942070"/>
                    <a:pt x="1061044" y="951776"/>
                    <a:pt x="1036610" y="951776"/>
                  </a:cubicBezTo>
                  <a:lnTo>
                    <a:pt x="92130" y="951776"/>
                  </a:lnTo>
                  <a:cubicBezTo>
                    <a:pt x="67695" y="951776"/>
                    <a:pt x="44262" y="942070"/>
                    <a:pt x="26984" y="924792"/>
                  </a:cubicBezTo>
                  <a:cubicBezTo>
                    <a:pt x="9706" y="907514"/>
                    <a:pt x="0" y="884081"/>
                    <a:pt x="0" y="859647"/>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6" name="TextBox 26"/>
            <p:cNvSpPr txBox="1"/>
            <p:nvPr/>
          </p:nvSpPr>
          <p:spPr>
            <a:xfrm>
              <a:off x="0" y="-38100"/>
              <a:ext cx="1128740" cy="989876"/>
            </a:xfrm>
            <a:prstGeom prst="rect">
              <a:avLst/>
            </a:prstGeom>
          </p:spPr>
          <p:txBody>
            <a:bodyPr lIns="50800" tIns="50800" rIns="50800" bIns="50800" rtlCol="0" anchor="ctr"/>
            <a:lstStyle/>
            <a:p>
              <a:pPr algn="ctr">
                <a:lnSpc>
                  <a:spcPts val="2659"/>
                </a:lnSpc>
                <a:spcBef>
                  <a:spcPct val="0"/>
                </a:spcBef>
              </a:pPr>
              <a:endParaRPr/>
            </a:p>
          </p:txBody>
        </p:sp>
      </p:grpSp>
      <p:sp>
        <p:nvSpPr>
          <p:cNvPr id="27" name="TextBox 27"/>
          <p:cNvSpPr txBox="1"/>
          <p:nvPr/>
        </p:nvSpPr>
        <p:spPr>
          <a:xfrm>
            <a:off x="9462426" y="5730980"/>
            <a:ext cx="3743349" cy="31604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Economic Responsibility: </a:t>
            </a:r>
            <a:r>
              <a:rPr lang="en-US" sz="2100">
                <a:solidFill>
                  <a:srgbClr val="8CA9AD"/>
                </a:solidFill>
                <a:latin typeface="DM Sans"/>
              </a:rPr>
              <a:t>Companies also focus on generating profit in ways that do not harm the social and environmental fabric of the communities in which they operate. This can include creating jobs, engaging in fair trade, and fostering economic development in underserve</a:t>
            </a:r>
            <a:r>
              <a:rPr lang="en-US" sz="2100">
                <a:solidFill>
                  <a:srgbClr val="8CA9AD"/>
                </a:solidFill>
                <a:latin typeface="DM Sans Bold"/>
              </a:rPr>
              <a:t>d </a:t>
            </a:r>
            <a:r>
              <a:rPr lang="en-US" sz="2100">
                <a:solidFill>
                  <a:srgbClr val="8CA9AD"/>
                </a:solidFill>
                <a:latin typeface="DM Sans"/>
              </a:rPr>
              <a:t>areas.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10419457" y="6125117"/>
            <a:ext cx="5450085" cy="4161883"/>
            <a:chOff x="0" y="0"/>
            <a:chExt cx="7266780" cy="5549177"/>
          </a:xfrm>
        </p:grpSpPr>
        <p:sp>
          <p:nvSpPr>
            <p:cNvPr id="3" name="Freeform 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grpSp>
        <p:nvGrpSpPr>
          <p:cNvPr id="4" name="Group 4"/>
          <p:cNvGrpSpPr/>
          <p:nvPr/>
        </p:nvGrpSpPr>
        <p:grpSpPr>
          <a:xfrm rot="-10800000">
            <a:off x="11061889" y="-806818"/>
            <a:ext cx="4165223" cy="5950318"/>
            <a:chOff x="0" y="0"/>
            <a:chExt cx="5553631" cy="7933757"/>
          </a:xfrm>
        </p:grpSpPr>
        <p:sp>
          <p:nvSpPr>
            <p:cNvPr id="5" name="Freeform 5"/>
            <p:cNvSpPr/>
            <p:nvPr/>
          </p:nvSpPr>
          <p:spPr>
            <a:xfrm>
              <a:off x="0" y="0"/>
              <a:ext cx="5553583" cy="7933817"/>
            </a:xfrm>
            <a:custGeom>
              <a:avLst/>
              <a:gdLst/>
              <a:ahLst/>
              <a:cxnLst/>
              <a:rect l="l" t="t" r="r" b="b"/>
              <a:pathLst>
                <a:path w="5553583" h="7933817">
                  <a:moveTo>
                    <a:pt x="0" y="0"/>
                  </a:moveTo>
                  <a:lnTo>
                    <a:pt x="5553583" y="0"/>
                  </a:lnTo>
                  <a:lnTo>
                    <a:pt x="5553583" y="7933817"/>
                  </a:lnTo>
                  <a:lnTo>
                    <a:pt x="0" y="7933817"/>
                  </a:lnTo>
                  <a:lnTo>
                    <a:pt x="0" y="0"/>
                  </a:lnTo>
                  <a:close/>
                </a:path>
              </a:pathLst>
            </a:custGeom>
            <a:blipFill>
              <a:blip r:embed="rId3"/>
              <a:stretch>
                <a:fillRect l="-171" r="-172"/>
              </a:stretch>
            </a:blipFill>
          </p:spPr>
        </p:sp>
      </p:grpSp>
      <p:grpSp>
        <p:nvGrpSpPr>
          <p:cNvPr id="6" name="Group 6"/>
          <p:cNvGrpSpPr/>
          <p:nvPr/>
        </p:nvGrpSpPr>
        <p:grpSpPr>
          <a:xfrm>
            <a:off x="9029700" y="1028700"/>
            <a:ext cx="8229600" cy="8229600"/>
            <a:chOff x="0" y="0"/>
            <a:chExt cx="10972800" cy="10972800"/>
          </a:xfrm>
        </p:grpSpPr>
        <p:sp>
          <p:nvSpPr>
            <p:cNvPr id="7" name="Freeform 7"/>
            <p:cNvSpPr/>
            <p:nvPr/>
          </p:nvSpPr>
          <p:spPr>
            <a:xfrm>
              <a:off x="0" y="0"/>
              <a:ext cx="10972800" cy="10972800"/>
            </a:xfrm>
            <a:custGeom>
              <a:avLst/>
              <a:gdLst/>
              <a:ahLst/>
              <a:cxnLst/>
              <a:rect l="l" t="t" r="r" b="b"/>
              <a:pathLst>
                <a:path w="10972800" h="10972800">
                  <a:moveTo>
                    <a:pt x="0" y="0"/>
                  </a:moveTo>
                  <a:lnTo>
                    <a:pt x="10972800" y="0"/>
                  </a:lnTo>
                  <a:lnTo>
                    <a:pt x="10972800" y="10972800"/>
                  </a:lnTo>
                  <a:lnTo>
                    <a:pt x="0" y="10972800"/>
                  </a:lnTo>
                  <a:lnTo>
                    <a:pt x="0" y="0"/>
                  </a:lnTo>
                  <a:close/>
                </a:path>
              </a:pathLst>
            </a:custGeom>
            <a:blipFill>
              <a:blip r:embed="rId4"/>
              <a:stretch>
                <a:fillRect l="-44" r="-44"/>
              </a:stretch>
            </a:blipFill>
          </p:spPr>
        </p:sp>
      </p:grpSp>
      <p:sp>
        <p:nvSpPr>
          <p:cNvPr id="8" name="TextBox 8"/>
          <p:cNvSpPr txBox="1"/>
          <p:nvPr/>
        </p:nvSpPr>
        <p:spPr>
          <a:xfrm>
            <a:off x="1028700" y="2601841"/>
            <a:ext cx="7323640" cy="2114621"/>
          </a:xfrm>
          <a:prstGeom prst="rect">
            <a:avLst/>
          </a:prstGeom>
        </p:spPr>
        <p:txBody>
          <a:bodyPr lIns="0" tIns="0" rIns="0" bIns="0" rtlCol="0" anchor="t">
            <a:spAutoFit/>
          </a:bodyPr>
          <a:lstStyle/>
          <a:p>
            <a:pPr algn="just">
              <a:lnSpc>
                <a:spcPts val="3306"/>
              </a:lnSpc>
            </a:pPr>
            <a:r>
              <a:rPr lang="en-US" sz="3005">
                <a:solidFill>
                  <a:srgbClr val="737373"/>
                </a:solidFill>
                <a:latin typeface="DM Sans"/>
              </a:rPr>
              <a:t>Aligning social values with company competencies, while beneficial, comes with a set of challenges. However, understanding these challenges can open up opportunities for development.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sp>
        <p:nvSpPr>
          <p:cNvPr id="6" name="TextBox 6"/>
          <p:cNvSpPr txBox="1"/>
          <p:nvPr/>
        </p:nvSpPr>
        <p:spPr>
          <a:xfrm>
            <a:off x="1100058" y="1000260"/>
            <a:ext cx="16182403" cy="1466049"/>
          </a:xfrm>
          <a:prstGeom prst="rect">
            <a:avLst/>
          </a:prstGeom>
        </p:spPr>
        <p:txBody>
          <a:bodyPr lIns="0" tIns="0" rIns="0" bIns="0" rtlCol="0" anchor="t">
            <a:spAutoFit/>
          </a:bodyPr>
          <a:lstStyle/>
          <a:p>
            <a:pPr algn="ctr">
              <a:lnSpc>
                <a:spcPts val="5720"/>
              </a:lnSpc>
            </a:pPr>
            <a:r>
              <a:rPr lang="en-US" sz="5200">
                <a:solidFill>
                  <a:srgbClr val="FFFFFF"/>
                </a:solidFill>
                <a:latin typeface="DM Sans"/>
              </a:rPr>
              <a:t>Challenges in Aligning Social Values with Company Competencies</a:t>
            </a:r>
          </a:p>
        </p:txBody>
      </p:sp>
      <p:grpSp>
        <p:nvGrpSpPr>
          <p:cNvPr id="7" name="Group 7"/>
          <p:cNvGrpSpPr/>
          <p:nvPr/>
        </p:nvGrpSpPr>
        <p:grpSpPr>
          <a:xfrm>
            <a:off x="1937676" y="2725043"/>
            <a:ext cx="4285683" cy="3475028"/>
            <a:chOff x="0" y="0"/>
            <a:chExt cx="1128740" cy="915234"/>
          </a:xfrm>
        </p:grpSpPr>
        <p:sp>
          <p:nvSpPr>
            <p:cNvPr id="8" name="Freeform 8"/>
            <p:cNvSpPr/>
            <p:nvPr/>
          </p:nvSpPr>
          <p:spPr>
            <a:xfrm>
              <a:off x="0" y="0"/>
              <a:ext cx="1128740" cy="915234"/>
            </a:xfrm>
            <a:custGeom>
              <a:avLst/>
              <a:gdLst/>
              <a:ahLst/>
              <a:cxnLst/>
              <a:rect l="l" t="t" r="r" b="b"/>
              <a:pathLst>
                <a:path w="1128740" h="915234">
                  <a:moveTo>
                    <a:pt x="92130" y="0"/>
                  </a:moveTo>
                  <a:lnTo>
                    <a:pt x="1036610" y="0"/>
                  </a:lnTo>
                  <a:cubicBezTo>
                    <a:pt x="1061044" y="0"/>
                    <a:pt x="1084478" y="9706"/>
                    <a:pt x="1101755" y="26984"/>
                  </a:cubicBezTo>
                  <a:cubicBezTo>
                    <a:pt x="1119033" y="44262"/>
                    <a:pt x="1128740" y="67695"/>
                    <a:pt x="1128740" y="92130"/>
                  </a:cubicBezTo>
                  <a:lnTo>
                    <a:pt x="1128740" y="823104"/>
                  </a:lnTo>
                  <a:cubicBezTo>
                    <a:pt x="1128740" y="847538"/>
                    <a:pt x="1119033" y="870972"/>
                    <a:pt x="1101755" y="888250"/>
                  </a:cubicBezTo>
                  <a:cubicBezTo>
                    <a:pt x="1084478" y="905527"/>
                    <a:pt x="1061044" y="915234"/>
                    <a:pt x="1036610" y="915234"/>
                  </a:cubicBezTo>
                  <a:lnTo>
                    <a:pt x="92130" y="915234"/>
                  </a:lnTo>
                  <a:cubicBezTo>
                    <a:pt x="67695" y="915234"/>
                    <a:pt x="44262" y="905527"/>
                    <a:pt x="26984" y="888250"/>
                  </a:cubicBezTo>
                  <a:cubicBezTo>
                    <a:pt x="9706" y="870972"/>
                    <a:pt x="0" y="847538"/>
                    <a:pt x="0" y="823104"/>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9" name="TextBox 9"/>
            <p:cNvSpPr txBox="1"/>
            <p:nvPr/>
          </p:nvSpPr>
          <p:spPr>
            <a:xfrm>
              <a:off x="0" y="-38100"/>
              <a:ext cx="1128740" cy="953334"/>
            </a:xfrm>
            <a:prstGeom prst="rect">
              <a:avLst/>
            </a:prstGeom>
          </p:spPr>
          <p:txBody>
            <a:bodyPr lIns="50800" tIns="50800" rIns="50800" bIns="50800" rtlCol="0" anchor="ctr"/>
            <a:lstStyle/>
            <a:p>
              <a:pPr algn="ctr">
                <a:lnSpc>
                  <a:spcPts val="2659"/>
                </a:lnSpc>
                <a:spcBef>
                  <a:spcPct val="0"/>
                </a:spcBef>
              </a:pPr>
              <a:endParaRPr/>
            </a:p>
          </p:txBody>
        </p:sp>
      </p:grpSp>
      <p:sp>
        <p:nvSpPr>
          <p:cNvPr id="10" name="Freeform 10"/>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1" name="TextBox 11"/>
          <p:cNvSpPr txBox="1"/>
          <p:nvPr/>
        </p:nvSpPr>
        <p:spPr>
          <a:xfrm>
            <a:off x="2208842" y="3029156"/>
            <a:ext cx="3743349" cy="28746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Integration Complexity: </a:t>
            </a:r>
            <a:r>
              <a:rPr lang="en-US" sz="2100">
                <a:solidFill>
                  <a:srgbClr val="8CA9AD"/>
                </a:solidFill>
                <a:latin typeface="DM Sans"/>
              </a:rPr>
              <a:t>Integrating social values into established business practices can be complex, especially for large, global companies with deeply ingrained operational processes. Changing these can be costly and time-consuming.</a:t>
            </a:r>
          </a:p>
        </p:txBody>
      </p:sp>
      <p:grpSp>
        <p:nvGrpSpPr>
          <p:cNvPr id="12" name="Group 12"/>
          <p:cNvGrpSpPr/>
          <p:nvPr/>
        </p:nvGrpSpPr>
        <p:grpSpPr>
          <a:xfrm>
            <a:off x="11921375" y="2725880"/>
            <a:ext cx="4285683" cy="3475028"/>
            <a:chOff x="0" y="0"/>
            <a:chExt cx="1128740" cy="915234"/>
          </a:xfrm>
        </p:grpSpPr>
        <p:sp>
          <p:nvSpPr>
            <p:cNvPr id="13" name="Freeform 13"/>
            <p:cNvSpPr/>
            <p:nvPr/>
          </p:nvSpPr>
          <p:spPr>
            <a:xfrm>
              <a:off x="0" y="0"/>
              <a:ext cx="1128740" cy="915234"/>
            </a:xfrm>
            <a:custGeom>
              <a:avLst/>
              <a:gdLst/>
              <a:ahLst/>
              <a:cxnLst/>
              <a:rect l="l" t="t" r="r" b="b"/>
              <a:pathLst>
                <a:path w="1128740" h="915234">
                  <a:moveTo>
                    <a:pt x="92130" y="0"/>
                  </a:moveTo>
                  <a:lnTo>
                    <a:pt x="1036610" y="0"/>
                  </a:lnTo>
                  <a:cubicBezTo>
                    <a:pt x="1061044" y="0"/>
                    <a:pt x="1084478" y="9706"/>
                    <a:pt x="1101755" y="26984"/>
                  </a:cubicBezTo>
                  <a:cubicBezTo>
                    <a:pt x="1119033" y="44262"/>
                    <a:pt x="1128740" y="67695"/>
                    <a:pt x="1128740" y="92130"/>
                  </a:cubicBezTo>
                  <a:lnTo>
                    <a:pt x="1128740" y="823104"/>
                  </a:lnTo>
                  <a:cubicBezTo>
                    <a:pt x="1128740" y="847538"/>
                    <a:pt x="1119033" y="870972"/>
                    <a:pt x="1101755" y="888250"/>
                  </a:cubicBezTo>
                  <a:cubicBezTo>
                    <a:pt x="1084478" y="905527"/>
                    <a:pt x="1061044" y="915234"/>
                    <a:pt x="1036610" y="915234"/>
                  </a:cubicBezTo>
                  <a:lnTo>
                    <a:pt x="92130" y="915234"/>
                  </a:lnTo>
                  <a:cubicBezTo>
                    <a:pt x="67695" y="915234"/>
                    <a:pt x="44262" y="905527"/>
                    <a:pt x="26984" y="888250"/>
                  </a:cubicBezTo>
                  <a:cubicBezTo>
                    <a:pt x="9706" y="870972"/>
                    <a:pt x="0" y="847538"/>
                    <a:pt x="0" y="823104"/>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4" name="TextBox 14"/>
            <p:cNvSpPr txBox="1"/>
            <p:nvPr/>
          </p:nvSpPr>
          <p:spPr>
            <a:xfrm>
              <a:off x="0" y="-38100"/>
              <a:ext cx="1128740" cy="953334"/>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12192542" y="3029993"/>
            <a:ext cx="3743349" cy="20174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Cultural Differences: </a:t>
            </a:r>
            <a:r>
              <a:rPr lang="en-US" sz="2100">
                <a:solidFill>
                  <a:srgbClr val="8CA9AD"/>
                </a:solidFill>
                <a:latin typeface="DM Sans"/>
              </a:rPr>
              <a:t>Multinational companies face the challenge of aligning a global CSR strategy with the local values and expectations in different regions, which can vary widely.</a:t>
            </a:r>
          </a:p>
        </p:txBody>
      </p:sp>
      <p:grpSp>
        <p:nvGrpSpPr>
          <p:cNvPr id="16" name="Group 16"/>
          <p:cNvGrpSpPr/>
          <p:nvPr/>
        </p:nvGrpSpPr>
        <p:grpSpPr>
          <a:xfrm>
            <a:off x="6929525" y="2725880"/>
            <a:ext cx="4285683" cy="3475028"/>
            <a:chOff x="0" y="0"/>
            <a:chExt cx="1128740" cy="915234"/>
          </a:xfrm>
        </p:grpSpPr>
        <p:sp>
          <p:nvSpPr>
            <p:cNvPr id="17" name="Freeform 17"/>
            <p:cNvSpPr/>
            <p:nvPr/>
          </p:nvSpPr>
          <p:spPr>
            <a:xfrm>
              <a:off x="0" y="0"/>
              <a:ext cx="1128740" cy="915234"/>
            </a:xfrm>
            <a:custGeom>
              <a:avLst/>
              <a:gdLst/>
              <a:ahLst/>
              <a:cxnLst/>
              <a:rect l="l" t="t" r="r" b="b"/>
              <a:pathLst>
                <a:path w="1128740" h="915234">
                  <a:moveTo>
                    <a:pt x="92130" y="0"/>
                  </a:moveTo>
                  <a:lnTo>
                    <a:pt x="1036610" y="0"/>
                  </a:lnTo>
                  <a:cubicBezTo>
                    <a:pt x="1061044" y="0"/>
                    <a:pt x="1084478" y="9706"/>
                    <a:pt x="1101755" y="26984"/>
                  </a:cubicBezTo>
                  <a:cubicBezTo>
                    <a:pt x="1119033" y="44262"/>
                    <a:pt x="1128740" y="67695"/>
                    <a:pt x="1128740" y="92130"/>
                  </a:cubicBezTo>
                  <a:lnTo>
                    <a:pt x="1128740" y="823104"/>
                  </a:lnTo>
                  <a:cubicBezTo>
                    <a:pt x="1128740" y="847538"/>
                    <a:pt x="1119033" y="870972"/>
                    <a:pt x="1101755" y="888250"/>
                  </a:cubicBezTo>
                  <a:cubicBezTo>
                    <a:pt x="1084478" y="905527"/>
                    <a:pt x="1061044" y="915234"/>
                    <a:pt x="1036610" y="915234"/>
                  </a:cubicBezTo>
                  <a:lnTo>
                    <a:pt x="92130" y="915234"/>
                  </a:lnTo>
                  <a:cubicBezTo>
                    <a:pt x="67695" y="915234"/>
                    <a:pt x="44262" y="905527"/>
                    <a:pt x="26984" y="888250"/>
                  </a:cubicBezTo>
                  <a:cubicBezTo>
                    <a:pt x="9706" y="870972"/>
                    <a:pt x="0" y="847538"/>
                    <a:pt x="0" y="823104"/>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8" name="TextBox 18"/>
            <p:cNvSpPr txBox="1"/>
            <p:nvPr/>
          </p:nvSpPr>
          <p:spPr>
            <a:xfrm>
              <a:off x="0" y="-38100"/>
              <a:ext cx="1128740" cy="953334"/>
            </a:xfrm>
            <a:prstGeom prst="rect">
              <a:avLst/>
            </a:prstGeom>
          </p:spPr>
          <p:txBody>
            <a:bodyPr lIns="50800" tIns="50800" rIns="50800" bIns="50800" rtlCol="0" anchor="ctr"/>
            <a:lstStyle/>
            <a:p>
              <a:pPr algn="ctr">
                <a:lnSpc>
                  <a:spcPts val="2659"/>
                </a:lnSpc>
                <a:spcBef>
                  <a:spcPct val="0"/>
                </a:spcBef>
              </a:pPr>
              <a:endParaRPr/>
            </a:p>
          </p:txBody>
        </p:sp>
      </p:grpSp>
      <p:sp>
        <p:nvSpPr>
          <p:cNvPr id="19" name="TextBox 19"/>
          <p:cNvSpPr txBox="1"/>
          <p:nvPr/>
        </p:nvSpPr>
        <p:spPr>
          <a:xfrm>
            <a:off x="7200692" y="3029993"/>
            <a:ext cx="3743349" cy="25889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Stakeholder Resistance: </a:t>
            </a:r>
            <a:r>
              <a:rPr lang="en-US" sz="2100">
                <a:solidFill>
                  <a:srgbClr val="8CA9AD"/>
                </a:solidFill>
                <a:latin typeface="DM Sans"/>
              </a:rPr>
              <a:t>There may be resistance from stakeholders, including investors who are primarily interested in short-term gains rather than long-term sustainability initiatives, or employees who might resist new operational changes.</a:t>
            </a:r>
          </a:p>
        </p:txBody>
      </p:sp>
      <p:grpSp>
        <p:nvGrpSpPr>
          <p:cNvPr id="20" name="Group 20"/>
          <p:cNvGrpSpPr/>
          <p:nvPr/>
        </p:nvGrpSpPr>
        <p:grpSpPr>
          <a:xfrm>
            <a:off x="11983275" y="6458083"/>
            <a:ext cx="4285683" cy="2800217"/>
            <a:chOff x="0" y="0"/>
            <a:chExt cx="1128740" cy="737506"/>
          </a:xfrm>
        </p:grpSpPr>
        <p:sp>
          <p:nvSpPr>
            <p:cNvPr id="21" name="Freeform 21"/>
            <p:cNvSpPr/>
            <p:nvPr/>
          </p:nvSpPr>
          <p:spPr>
            <a:xfrm>
              <a:off x="0" y="0"/>
              <a:ext cx="1128740" cy="737506"/>
            </a:xfrm>
            <a:custGeom>
              <a:avLst/>
              <a:gdLst/>
              <a:ahLst/>
              <a:cxnLst/>
              <a:rect l="l" t="t" r="r" b="b"/>
              <a:pathLst>
                <a:path w="1128740" h="737506">
                  <a:moveTo>
                    <a:pt x="92130" y="0"/>
                  </a:moveTo>
                  <a:lnTo>
                    <a:pt x="1036610" y="0"/>
                  </a:lnTo>
                  <a:cubicBezTo>
                    <a:pt x="1061044" y="0"/>
                    <a:pt x="1084478" y="9706"/>
                    <a:pt x="1101755" y="26984"/>
                  </a:cubicBezTo>
                  <a:cubicBezTo>
                    <a:pt x="1119033" y="44262"/>
                    <a:pt x="1128740" y="67695"/>
                    <a:pt x="1128740" y="92130"/>
                  </a:cubicBezTo>
                  <a:lnTo>
                    <a:pt x="1128740" y="645376"/>
                  </a:lnTo>
                  <a:cubicBezTo>
                    <a:pt x="1128740" y="669811"/>
                    <a:pt x="1119033" y="693244"/>
                    <a:pt x="1101755" y="710522"/>
                  </a:cubicBezTo>
                  <a:cubicBezTo>
                    <a:pt x="1084478" y="727799"/>
                    <a:pt x="1061044" y="737506"/>
                    <a:pt x="1036610" y="737506"/>
                  </a:cubicBezTo>
                  <a:lnTo>
                    <a:pt x="92130" y="737506"/>
                  </a:lnTo>
                  <a:cubicBezTo>
                    <a:pt x="67695" y="737506"/>
                    <a:pt x="44262" y="727799"/>
                    <a:pt x="26984" y="710522"/>
                  </a:cubicBezTo>
                  <a:cubicBezTo>
                    <a:pt x="9706" y="693244"/>
                    <a:pt x="0" y="669811"/>
                    <a:pt x="0" y="645376"/>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2" name="TextBox 22"/>
            <p:cNvSpPr txBox="1"/>
            <p:nvPr/>
          </p:nvSpPr>
          <p:spPr>
            <a:xfrm>
              <a:off x="0" y="-38100"/>
              <a:ext cx="1128740" cy="775606"/>
            </a:xfrm>
            <a:prstGeom prst="rect">
              <a:avLst/>
            </a:prstGeom>
          </p:spPr>
          <p:txBody>
            <a:bodyPr lIns="50800" tIns="50800" rIns="50800" bIns="50800" rtlCol="0" anchor="ctr"/>
            <a:lstStyle/>
            <a:p>
              <a:pPr algn="ctr">
                <a:lnSpc>
                  <a:spcPts val="2659"/>
                </a:lnSpc>
                <a:spcBef>
                  <a:spcPct val="0"/>
                </a:spcBef>
              </a:pPr>
              <a:endParaRPr/>
            </a:p>
          </p:txBody>
        </p:sp>
      </p:grpSp>
      <p:sp>
        <p:nvSpPr>
          <p:cNvPr id="23" name="TextBox 23"/>
          <p:cNvSpPr txBox="1"/>
          <p:nvPr/>
        </p:nvSpPr>
        <p:spPr>
          <a:xfrm>
            <a:off x="12254442" y="6854253"/>
            <a:ext cx="3743349" cy="20174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Balancing Profit and Purpose: </a:t>
            </a:r>
            <a:r>
              <a:rPr lang="en-US" sz="2100">
                <a:solidFill>
                  <a:srgbClr val="8CA9AD"/>
                </a:solidFill>
                <a:latin typeface="DM Sans"/>
              </a:rPr>
              <a:t>Finding a balance between pursuing profit and enhancing social and environmental outcomes can be challenging, particularly in highly competitive industries.</a:t>
            </a:r>
          </a:p>
        </p:txBody>
      </p:sp>
      <p:grpSp>
        <p:nvGrpSpPr>
          <p:cNvPr id="24" name="Group 24"/>
          <p:cNvGrpSpPr/>
          <p:nvPr/>
        </p:nvGrpSpPr>
        <p:grpSpPr>
          <a:xfrm>
            <a:off x="6929525" y="6458083"/>
            <a:ext cx="4285683" cy="2800217"/>
            <a:chOff x="0" y="0"/>
            <a:chExt cx="1128740" cy="737506"/>
          </a:xfrm>
        </p:grpSpPr>
        <p:sp>
          <p:nvSpPr>
            <p:cNvPr id="25" name="Freeform 25"/>
            <p:cNvSpPr/>
            <p:nvPr/>
          </p:nvSpPr>
          <p:spPr>
            <a:xfrm>
              <a:off x="0" y="0"/>
              <a:ext cx="1128740" cy="737506"/>
            </a:xfrm>
            <a:custGeom>
              <a:avLst/>
              <a:gdLst/>
              <a:ahLst/>
              <a:cxnLst/>
              <a:rect l="l" t="t" r="r" b="b"/>
              <a:pathLst>
                <a:path w="1128740" h="737506">
                  <a:moveTo>
                    <a:pt x="92130" y="0"/>
                  </a:moveTo>
                  <a:lnTo>
                    <a:pt x="1036610" y="0"/>
                  </a:lnTo>
                  <a:cubicBezTo>
                    <a:pt x="1061044" y="0"/>
                    <a:pt x="1084478" y="9706"/>
                    <a:pt x="1101755" y="26984"/>
                  </a:cubicBezTo>
                  <a:cubicBezTo>
                    <a:pt x="1119033" y="44262"/>
                    <a:pt x="1128740" y="67695"/>
                    <a:pt x="1128740" y="92130"/>
                  </a:cubicBezTo>
                  <a:lnTo>
                    <a:pt x="1128740" y="645376"/>
                  </a:lnTo>
                  <a:cubicBezTo>
                    <a:pt x="1128740" y="669811"/>
                    <a:pt x="1119033" y="693244"/>
                    <a:pt x="1101755" y="710522"/>
                  </a:cubicBezTo>
                  <a:cubicBezTo>
                    <a:pt x="1084478" y="727799"/>
                    <a:pt x="1061044" y="737506"/>
                    <a:pt x="1036610" y="737506"/>
                  </a:cubicBezTo>
                  <a:lnTo>
                    <a:pt x="92130" y="737506"/>
                  </a:lnTo>
                  <a:cubicBezTo>
                    <a:pt x="67695" y="737506"/>
                    <a:pt x="44262" y="727799"/>
                    <a:pt x="26984" y="710522"/>
                  </a:cubicBezTo>
                  <a:cubicBezTo>
                    <a:pt x="9706" y="693244"/>
                    <a:pt x="0" y="669811"/>
                    <a:pt x="0" y="645376"/>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6" name="TextBox 26"/>
            <p:cNvSpPr txBox="1"/>
            <p:nvPr/>
          </p:nvSpPr>
          <p:spPr>
            <a:xfrm>
              <a:off x="0" y="-38100"/>
              <a:ext cx="1128740" cy="775606"/>
            </a:xfrm>
            <a:prstGeom prst="rect">
              <a:avLst/>
            </a:prstGeom>
          </p:spPr>
          <p:txBody>
            <a:bodyPr lIns="50800" tIns="50800" rIns="50800" bIns="50800" rtlCol="0" anchor="ctr"/>
            <a:lstStyle/>
            <a:p>
              <a:pPr algn="ctr">
                <a:lnSpc>
                  <a:spcPts val="2659"/>
                </a:lnSpc>
                <a:spcBef>
                  <a:spcPct val="0"/>
                </a:spcBef>
              </a:pPr>
              <a:endParaRPr/>
            </a:p>
          </p:txBody>
        </p:sp>
      </p:grpSp>
      <p:sp>
        <p:nvSpPr>
          <p:cNvPr id="27" name="TextBox 27"/>
          <p:cNvSpPr txBox="1"/>
          <p:nvPr/>
        </p:nvSpPr>
        <p:spPr>
          <a:xfrm>
            <a:off x="7200692" y="6854253"/>
            <a:ext cx="3743349" cy="23031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Measuring Impact: </a:t>
            </a:r>
            <a:r>
              <a:rPr lang="en-US" sz="2100">
                <a:solidFill>
                  <a:srgbClr val="8CA9AD"/>
                </a:solidFill>
                <a:latin typeface="DM Sans"/>
              </a:rPr>
              <a:t>Quantifying the social and environmental impact of CSR initiatives can be difficult, making it hard to demonstrate the tangible benefits of these practices to stakeholders.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588386"/>
            <a:ext cx="3512342" cy="3355339"/>
            <a:chOff x="0" y="0"/>
            <a:chExt cx="4683123" cy="4473786"/>
          </a:xfrm>
        </p:grpSpPr>
        <p:sp>
          <p:nvSpPr>
            <p:cNvPr id="3" name="TextBox 3"/>
            <p:cNvSpPr txBox="1"/>
            <p:nvPr/>
          </p:nvSpPr>
          <p:spPr>
            <a:xfrm>
              <a:off x="0" y="-47625"/>
              <a:ext cx="4683123"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Sustainable Innovation</a:t>
              </a:r>
            </a:p>
          </p:txBody>
        </p:sp>
        <p:sp>
          <p:nvSpPr>
            <p:cNvPr id="4" name="TextBox 4"/>
            <p:cNvSpPr txBox="1"/>
            <p:nvPr/>
          </p:nvSpPr>
          <p:spPr>
            <a:xfrm>
              <a:off x="0" y="534881"/>
              <a:ext cx="4683123" cy="39389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There is a growing trend towards developing new products and services that are environmentally friendly and socially beneficial. This includes green technologies, sustainable supply chains, and social entrepreneurship.</a:t>
              </a:r>
            </a:p>
          </p:txBody>
        </p:sp>
      </p:grpSp>
      <p:sp>
        <p:nvSpPr>
          <p:cNvPr id="5" name="TextBox 5"/>
          <p:cNvSpPr txBox="1"/>
          <p:nvPr/>
        </p:nvSpPr>
        <p:spPr>
          <a:xfrm>
            <a:off x="259855" y="1187110"/>
            <a:ext cx="4712543" cy="280669"/>
          </a:xfrm>
          <a:prstGeom prst="rect">
            <a:avLst/>
          </a:prstGeom>
        </p:spPr>
        <p:txBody>
          <a:bodyPr lIns="0" tIns="0" rIns="0" bIns="0" rtlCol="0" anchor="t">
            <a:spAutoFit/>
          </a:bodyPr>
          <a:lstStyle/>
          <a:p>
            <a:pPr algn="just">
              <a:lnSpc>
                <a:spcPts val="2380"/>
              </a:lnSpc>
            </a:pPr>
            <a:endParaRPr/>
          </a:p>
        </p:txBody>
      </p:sp>
      <p:sp>
        <p:nvSpPr>
          <p:cNvPr id="6" name="TextBox 6"/>
          <p:cNvSpPr txBox="1"/>
          <p:nvPr/>
        </p:nvSpPr>
        <p:spPr>
          <a:xfrm>
            <a:off x="1843390" y="371437"/>
            <a:ext cx="15076540" cy="2619375"/>
          </a:xfrm>
          <a:prstGeom prst="rect">
            <a:avLst/>
          </a:prstGeom>
        </p:spPr>
        <p:txBody>
          <a:bodyPr lIns="0" tIns="0" rIns="0" bIns="0" rtlCol="0" anchor="t">
            <a:spAutoFit/>
          </a:bodyPr>
          <a:lstStyle/>
          <a:p>
            <a:pPr algn="ctr">
              <a:lnSpc>
                <a:spcPts val="10500"/>
              </a:lnSpc>
            </a:pPr>
            <a:r>
              <a:rPr lang="en-US" sz="7500">
                <a:solidFill>
                  <a:srgbClr val="194597"/>
                </a:solidFill>
                <a:latin typeface="DM Sans"/>
              </a:rPr>
              <a:t>Trends and Opportunities for Development</a:t>
            </a:r>
          </a:p>
        </p:txBody>
      </p:sp>
      <p:grpSp>
        <p:nvGrpSpPr>
          <p:cNvPr id="7" name="Group 7"/>
          <p:cNvGrpSpPr/>
          <p:nvPr/>
        </p:nvGrpSpPr>
        <p:grpSpPr>
          <a:xfrm>
            <a:off x="5350097" y="3574098"/>
            <a:ext cx="3512205" cy="3726814"/>
            <a:chOff x="0" y="0"/>
            <a:chExt cx="4682940" cy="4969086"/>
          </a:xfrm>
        </p:grpSpPr>
        <p:sp>
          <p:nvSpPr>
            <p:cNvPr id="8" name="TextBox 8"/>
            <p:cNvSpPr txBox="1"/>
            <p:nvPr/>
          </p:nvSpPr>
          <p:spPr>
            <a:xfrm>
              <a:off x="0" y="-47625"/>
              <a:ext cx="468294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Increased Transparency</a:t>
              </a:r>
            </a:p>
          </p:txBody>
        </p:sp>
        <p:sp>
          <p:nvSpPr>
            <p:cNvPr id="9" name="TextBox 9"/>
            <p:cNvSpPr txBox="1"/>
            <p:nvPr/>
          </p:nvSpPr>
          <p:spPr>
            <a:xfrm>
              <a:off x="0" y="534881"/>
              <a:ext cx="4682940"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With the rise of digital media, companies are more frequently expected to be transparent about their operations. This can enhance trust and stakeholder engagement by openly sharing progress and challenges in CSR.</a:t>
              </a:r>
            </a:p>
          </p:txBody>
        </p:sp>
      </p:grpSp>
      <p:grpSp>
        <p:nvGrpSpPr>
          <p:cNvPr id="10" name="Group 10"/>
          <p:cNvGrpSpPr/>
          <p:nvPr/>
        </p:nvGrpSpPr>
        <p:grpSpPr>
          <a:xfrm>
            <a:off x="9516964" y="3559811"/>
            <a:ext cx="3492461" cy="4098289"/>
            <a:chOff x="0" y="0"/>
            <a:chExt cx="4656614" cy="5464386"/>
          </a:xfrm>
        </p:grpSpPr>
        <p:sp>
          <p:nvSpPr>
            <p:cNvPr id="11" name="TextBox 11"/>
            <p:cNvSpPr txBox="1"/>
            <p:nvPr/>
          </p:nvSpPr>
          <p:spPr>
            <a:xfrm>
              <a:off x="0" y="-47625"/>
              <a:ext cx="4656614"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Regulatory Evolution</a:t>
              </a:r>
            </a:p>
          </p:txBody>
        </p:sp>
        <p:sp>
          <p:nvSpPr>
            <p:cNvPr id="12" name="TextBox 12"/>
            <p:cNvSpPr txBox="1"/>
            <p:nvPr/>
          </p:nvSpPr>
          <p:spPr>
            <a:xfrm>
              <a:off x="0" y="534881"/>
              <a:ext cx="4656614" cy="49295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As governmental and international regulations on social and environmental issues tighten, there are opportunities for companies to lead in compliance and exceed basic requirements, setting them apart from competitors.</a:t>
              </a:r>
            </a:p>
          </p:txBody>
        </p:sp>
      </p:grpSp>
      <p:sp>
        <p:nvSpPr>
          <p:cNvPr id="13" name="AutoShape 13"/>
          <p:cNvSpPr/>
          <p:nvPr/>
        </p:nvSpPr>
        <p:spPr>
          <a:xfrm>
            <a:off x="0" y="9503089"/>
            <a:ext cx="18288000" cy="874679"/>
          </a:xfrm>
          <a:prstGeom prst="rect">
            <a:avLst/>
          </a:prstGeom>
          <a:solidFill>
            <a:srgbClr val="8CA9AD"/>
          </a:solidFill>
        </p:spPr>
      </p:sp>
      <p:sp>
        <p:nvSpPr>
          <p:cNvPr id="14" name="Freeform 14"/>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15" name="Group 15"/>
          <p:cNvGrpSpPr/>
          <p:nvPr/>
        </p:nvGrpSpPr>
        <p:grpSpPr>
          <a:xfrm>
            <a:off x="13664086" y="3566819"/>
            <a:ext cx="3860148" cy="3012439"/>
            <a:chOff x="0" y="0"/>
            <a:chExt cx="5146864" cy="4016586"/>
          </a:xfrm>
        </p:grpSpPr>
        <p:sp>
          <p:nvSpPr>
            <p:cNvPr id="16" name="TextBox 16"/>
            <p:cNvSpPr txBox="1"/>
            <p:nvPr/>
          </p:nvSpPr>
          <p:spPr>
            <a:xfrm>
              <a:off x="0" y="-47625"/>
              <a:ext cx="5146864" cy="10365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Employee Engagement and Attraction</a:t>
              </a:r>
            </a:p>
          </p:txBody>
        </p:sp>
        <p:sp>
          <p:nvSpPr>
            <p:cNvPr id="17" name="TextBox 17"/>
            <p:cNvSpPr txBox="1"/>
            <p:nvPr/>
          </p:nvSpPr>
          <p:spPr>
            <a:xfrm>
              <a:off x="0" y="1068281"/>
              <a:ext cx="5146864" cy="29483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Companies that actively engage in CSR tend to attract and retain employees who are looking not just for a job but for a place where they can make a positive impact.</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588386"/>
            <a:ext cx="3512342" cy="2983864"/>
            <a:chOff x="0" y="0"/>
            <a:chExt cx="4683123" cy="3978486"/>
          </a:xfrm>
        </p:grpSpPr>
        <p:sp>
          <p:nvSpPr>
            <p:cNvPr id="3" name="TextBox 3"/>
            <p:cNvSpPr txBox="1"/>
            <p:nvPr/>
          </p:nvSpPr>
          <p:spPr>
            <a:xfrm>
              <a:off x="0" y="-47625"/>
              <a:ext cx="4683123"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Dynamic Environment</a:t>
              </a:r>
            </a:p>
          </p:txBody>
        </p:sp>
        <p:sp>
          <p:nvSpPr>
            <p:cNvPr id="4" name="TextBox 4"/>
            <p:cNvSpPr txBox="1"/>
            <p:nvPr/>
          </p:nvSpPr>
          <p:spPr>
            <a:xfrm>
              <a:off x="0" y="534881"/>
              <a:ext cx="4683123" cy="34436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The social, environmental, and regulatory landscapes are constantly changing. Companies need to continuously monitor these changes to adapt their CSR strategies accordingly.</a:t>
              </a:r>
            </a:p>
          </p:txBody>
        </p:sp>
      </p:grpSp>
      <p:sp>
        <p:nvSpPr>
          <p:cNvPr id="5" name="TextBox 5"/>
          <p:cNvSpPr txBox="1"/>
          <p:nvPr/>
        </p:nvSpPr>
        <p:spPr>
          <a:xfrm>
            <a:off x="259855" y="1187110"/>
            <a:ext cx="4712543" cy="280669"/>
          </a:xfrm>
          <a:prstGeom prst="rect">
            <a:avLst/>
          </a:prstGeom>
        </p:spPr>
        <p:txBody>
          <a:bodyPr lIns="0" tIns="0" rIns="0" bIns="0" rtlCol="0" anchor="t">
            <a:spAutoFit/>
          </a:bodyPr>
          <a:lstStyle/>
          <a:p>
            <a:pPr algn="just">
              <a:lnSpc>
                <a:spcPts val="2380"/>
              </a:lnSpc>
            </a:pPr>
            <a:endParaRPr/>
          </a:p>
        </p:txBody>
      </p:sp>
      <p:sp>
        <p:nvSpPr>
          <p:cNvPr id="6" name="TextBox 6"/>
          <p:cNvSpPr txBox="1"/>
          <p:nvPr/>
        </p:nvSpPr>
        <p:spPr>
          <a:xfrm>
            <a:off x="1843390" y="371437"/>
            <a:ext cx="15076540" cy="2619375"/>
          </a:xfrm>
          <a:prstGeom prst="rect">
            <a:avLst/>
          </a:prstGeom>
        </p:spPr>
        <p:txBody>
          <a:bodyPr lIns="0" tIns="0" rIns="0" bIns="0" rtlCol="0" anchor="t">
            <a:spAutoFit/>
          </a:bodyPr>
          <a:lstStyle/>
          <a:p>
            <a:pPr algn="ctr">
              <a:lnSpc>
                <a:spcPts val="10500"/>
              </a:lnSpc>
            </a:pPr>
            <a:r>
              <a:rPr lang="en-US" sz="7500">
                <a:solidFill>
                  <a:srgbClr val="194597"/>
                </a:solidFill>
                <a:latin typeface="DM Sans"/>
              </a:rPr>
              <a:t>Importance of Continuous Monitoring and Adaptation</a:t>
            </a:r>
          </a:p>
        </p:txBody>
      </p:sp>
      <p:grpSp>
        <p:nvGrpSpPr>
          <p:cNvPr id="7" name="Group 7"/>
          <p:cNvGrpSpPr/>
          <p:nvPr/>
        </p:nvGrpSpPr>
        <p:grpSpPr>
          <a:xfrm>
            <a:off x="5350097" y="3574098"/>
            <a:ext cx="3512205" cy="3726814"/>
            <a:chOff x="0" y="0"/>
            <a:chExt cx="4682940" cy="4969086"/>
          </a:xfrm>
        </p:grpSpPr>
        <p:sp>
          <p:nvSpPr>
            <p:cNvPr id="8" name="TextBox 8"/>
            <p:cNvSpPr txBox="1"/>
            <p:nvPr/>
          </p:nvSpPr>
          <p:spPr>
            <a:xfrm>
              <a:off x="0" y="-47625"/>
              <a:ext cx="468294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Feedback Loops</a:t>
              </a:r>
            </a:p>
          </p:txBody>
        </p:sp>
        <p:sp>
          <p:nvSpPr>
            <p:cNvPr id="9" name="TextBox 9"/>
            <p:cNvSpPr txBox="1"/>
            <p:nvPr/>
          </p:nvSpPr>
          <p:spPr>
            <a:xfrm>
              <a:off x="0" y="534881"/>
              <a:ext cx="4682940"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Implementing mechanisms for feedback from stakeholders (including customers, employees, and community members) can provide insights into how CSR initiatives are perceived and what impacts they are having.</a:t>
              </a:r>
            </a:p>
          </p:txBody>
        </p:sp>
      </p:grpSp>
      <p:grpSp>
        <p:nvGrpSpPr>
          <p:cNvPr id="10" name="Group 10"/>
          <p:cNvGrpSpPr/>
          <p:nvPr/>
        </p:nvGrpSpPr>
        <p:grpSpPr>
          <a:xfrm>
            <a:off x="9516964" y="3559811"/>
            <a:ext cx="3492461" cy="3355339"/>
            <a:chOff x="0" y="0"/>
            <a:chExt cx="4656614" cy="4473786"/>
          </a:xfrm>
        </p:grpSpPr>
        <p:sp>
          <p:nvSpPr>
            <p:cNvPr id="11" name="TextBox 11"/>
            <p:cNvSpPr txBox="1"/>
            <p:nvPr/>
          </p:nvSpPr>
          <p:spPr>
            <a:xfrm>
              <a:off x="0" y="-47625"/>
              <a:ext cx="4656614"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Innovation Adoption</a:t>
              </a:r>
            </a:p>
          </p:txBody>
        </p:sp>
        <p:sp>
          <p:nvSpPr>
            <p:cNvPr id="12" name="TextBox 12"/>
            <p:cNvSpPr txBox="1"/>
            <p:nvPr/>
          </p:nvSpPr>
          <p:spPr>
            <a:xfrm>
              <a:off x="0" y="534881"/>
              <a:ext cx="4656614" cy="39389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By regularly reviewing and updating their CSR approaches, companies can incorporate the latest innovations and best practices, ensuring that their strategies remain relevant and effective.</a:t>
              </a:r>
            </a:p>
          </p:txBody>
        </p:sp>
      </p:grpSp>
      <p:sp>
        <p:nvSpPr>
          <p:cNvPr id="13" name="AutoShape 13"/>
          <p:cNvSpPr/>
          <p:nvPr/>
        </p:nvSpPr>
        <p:spPr>
          <a:xfrm>
            <a:off x="0" y="9503089"/>
            <a:ext cx="18288000" cy="874679"/>
          </a:xfrm>
          <a:prstGeom prst="rect">
            <a:avLst/>
          </a:prstGeom>
          <a:solidFill>
            <a:srgbClr val="8CA9AD"/>
          </a:solidFill>
        </p:spPr>
      </p:sp>
      <p:sp>
        <p:nvSpPr>
          <p:cNvPr id="14" name="Freeform 14"/>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15" name="Group 15"/>
          <p:cNvGrpSpPr/>
          <p:nvPr/>
        </p:nvGrpSpPr>
        <p:grpSpPr>
          <a:xfrm>
            <a:off x="13664086" y="3566819"/>
            <a:ext cx="3860148" cy="2612389"/>
            <a:chOff x="0" y="0"/>
            <a:chExt cx="5146864" cy="3483186"/>
          </a:xfrm>
        </p:grpSpPr>
        <p:sp>
          <p:nvSpPr>
            <p:cNvPr id="16" name="TextBox 16"/>
            <p:cNvSpPr txBox="1"/>
            <p:nvPr/>
          </p:nvSpPr>
          <p:spPr>
            <a:xfrm>
              <a:off x="0" y="-47625"/>
              <a:ext cx="5146864"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Risk Management</a:t>
              </a:r>
            </a:p>
          </p:txBody>
        </p:sp>
        <p:sp>
          <p:nvSpPr>
            <p:cNvPr id="17" name="TextBox 17"/>
            <p:cNvSpPr txBox="1"/>
            <p:nvPr/>
          </p:nvSpPr>
          <p:spPr>
            <a:xfrm>
              <a:off x="0" y="534881"/>
              <a:ext cx="5146864" cy="29483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Continuous monitoring and adaptation help companies identify and mitigate risks associated with environmental and social issues before they become significant liabilities.</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759210" y="7219950"/>
            <a:ext cx="5500090" cy="2038350"/>
          </a:xfrm>
          <a:prstGeom prst="rect">
            <a:avLst/>
          </a:prstGeom>
        </p:spPr>
        <p:txBody>
          <a:bodyPr lIns="0" tIns="0" rIns="0" bIns="0" rtlCol="0" anchor="t">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id="3" name="TextBox 3"/>
          <p:cNvSpPr txBox="1"/>
          <p:nvPr/>
        </p:nvSpPr>
        <p:spPr>
          <a:xfrm>
            <a:off x="2417556" y="2391094"/>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05.</a:t>
            </a:r>
          </a:p>
        </p:txBody>
      </p:sp>
      <p:sp>
        <p:nvSpPr>
          <p:cNvPr id="4" name="TextBox 4"/>
          <p:cNvSpPr txBox="1"/>
          <p:nvPr/>
        </p:nvSpPr>
        <p:spPr>
          <a:xfrm>
            <a:off x="2417556" y="3913081"/>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06.</a:t>
            </a:r>
          </a:p>
        </p:txBody>
      </p:sp>
      <p:sp>
        <p:nvSpPr>
          <p:cNvPr id="5" name="TextBox 5"/>
          <p:cNvSpPr txBox="1"/>
          <p:nvPr/>
        </p:nvSpPr>
        <p:spPr>
          <a:xfrm>
            <a:off x="4355969" y="2370454"/>
            <a:ext cx="11365084" cy="987425"/>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CHALLENGES AND FUTURE  </a:t>
            </a:r>
          </a:p>
          <a:p>
            <a:pPr algn="l">
              <a:lnSpc>
                <a:spcPts val="3850"/>
              </a:lnSpc>
            </a:pPr>
            <a:endParaRPr lang="en-US" sz="3500">
              <a:solidFill>
                <a:srgbClr val="737373"/>
              </a:solidFill>
              <a:latin typeface="DM Sans Bold"/>
            </a:endParaRPr>
          </a:p>
        </p:txBody>
      </p:sp>
      <p:sp>
        <p:nvSpPr>
          <p:cNvPr id="6" name="TextBox 6"/>
          <p:cNvSpPr txBox="1"/>
          <p:nvPr/>
        </p:nvSpPr>
        <p:spPr>
          <a:xfrm>
            <a:off x="4355969" y="3892441"/>
            <a:ext cx="8775872" cy="501650"/>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CONCLUSION </a:t>
            </a:r>
          </a:p>
        </p:txBody>
      </p:sp>
      <p:sp>
        <p:nvSpPr>
          <p:cNvPr id="7" name="TextBox 7"/>
          <p:cNvSpPr txBox="1"/>
          <p:nvPr/>
        </p:nvSpPr>
        <p:spPr>
          <a:xfrm>
            <a:off x="4355969" y="2881635"/>
            <a:ext cx="7519997" cy="688276"/>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Challenges in aligning social values with company competencies, Trends and opportunities for development, Importance of continuous monitoring and adaptation</a:t>
            </a:r>
          </a:p>
        </p:txBody>
      </p:sp>
      <p:sp>
        <p:nvSpPr>
          <p:cNvPr id="8" name="TextBox 8"/>
          <p:cNvSpPr txBox="1"/>
          <p:nvPr/>
        </p:nvSpPr>
        <p:spPr>
          <a:xfrm>
            <a:off x="2417556" y="5435067"/>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07.</a:t>
            </a:r>
          </a:p>
        </p:txBody>
      </p:sp>
      <p:sp>
        <p:nvSpPr>
          <p:cNvPr id="9" name="TextBox 9"/>
          <p:cNvSpPr txBox="1"/>
          <p:nvPr/>
        </p:nvSpPr>
        <p:spPr>
          <a:xfrm>
            <a:off x="4355969" y="5414428"/>
            <a:ext cx="12576269" cy="473081"/>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Q&amp;A SESSION</a:t>
            </a:r>
          </a:p>
        </p:txBody>
      </p:sp>
      <p:sp>
        <p:nvSpPr>
          <p:cNvPr id="10" name="TextBox 10"/>
          <p:cNvSpPr txBox="1"/>
          <p:nvPr/>
        </p:nvSpPr>
        <p:spPr>
          <a:xfrm>
            <a:off x="4355969" y="4403622"/>
            <a:ext cx="7403241" cy="231119"/>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Key takeaways, Call to action</a:t>
            </a:r>
          </a:p>
        </p:txBody>
      </p:sp>
      <p:sp>
        <p:nvSpPr>
          <p:cNvPr id="11" name="TextBox 11"/>
          <p:cNvSpPr txBox="1"/>
          <p:nvPr/>
        </p:nvSpPr>
        <p:spPr>
          <a:xfrm>
            <a:off x="4355969" y="5925609"/>
            <a:ext cx="7519997" cy="1145433"/>
          </a:xfrm>
          <a:prstGeom prst="rect">
            <a:avLst/>
          </a:prstGeom>
        </p:spPr>
        <p:txBody>
          <a:bodyPr lIns="0" tIns="0" rIns="0" bIns="0" rtlCol="0" anchor="t">
            <a:spAutoFit/>
          </a:bodyPr>
          <a:lstStyle/>
          <a:p>
            <a:pPr algn="l">
              <a:lnSpc>
                <a:spcPts val="1870"/>
              </a:lnSpc>
            </a:pPr>
            <a:r>
              <a:rPr lang="en-US" sz="1700">
                <a:solidFill>
                  <a:srgbClr val="737373"/>
                </a:solidFill>
                <a:latin typeface="DM Sans Italics"/>
              </a:rPr>
              <a:t>The presentation will be interactive, allowing for questions and discussions on the strategies for aligning social values with company competencies. Additionally, visual aids such as charts, diagrams, and practical examples may be used to better illustrate the concepts discussed.</a:t>
            </a:r>
          </a:p>
          <a:p>
            <a:pPr algn="l">
              <a:lnSpc>
                <a:spcPts val="1870"/>
              </a:lnSpc>
            </a:pPr>
            <a:endParaRPr lang="en-US" sz="1700">
              <a:solidFill>
                <a:srgbClr val="737373"/>
              </a:solidFill>
              <a:latin typeface="DM Sans Italics"/>
            </a:endParaRPr>
          </a:p>
        </p:txBody>
      </p:sp>
      <p:grpSp>
        <p:nvGrpSpPr>
          <p:cNvPr id="12" name="Group 12"/>
          <p:cNvGrpSpPr/>
          <p:nvPr/>
        </p:nvGrpSpPr>
        <p:grpSpPr>
          <a:xfrm rot="887923">
            <a:off x="13475833" y="-8818452"/>
            <a:ext cx="13977230" cy="14342307"/>
            <a:chOff x="0" y="0"/>
            <a:chExt cx="18636307" cy="19123076"/>
          </a:xfrm>
        </p:grpSpPr>
        <p:sp>
          <p:nvSpPr>
            <p:cNvPr id="13" name="Freeform 13"/>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2"/>
              <a:stretch>
                <a:fillRect l="-11" r="-11"/>
              </a:stretch>
            </a:blipFill>
          </p:spPr>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45203" y="2166212"/>
            <a:ext cx="8216230"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Transformational Impact</a:t>
            </a:r>
          </a:p>
        </p:txBody>
      </p:sp>
      <p:sp>
        <p:nvSpPr>
          <p:cNvPr id="3" name="TextBox 3"/>
          <p:cNvSpPr txBox="1"/>
          <p:nvPr/>
        </p:nvSpPr>
        <p:spPr>
          <a:xfrm>
            <a:off x="745203" y="2898386"/>
            <a:ext cx="7798598" cy="13843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Merging social values with core competencies transforms corporate identity and enhances stakeholder relationships, laying a foundation for sustainability and profitability.</a:t>
            </a:r>
          </a:p>
        </p:txBody>
      </p:sp>
      <p:sp>
        <p:nvSpPr>
          <p:cNvPr id="4" name="TextBox 4"/>
          <p:cNvSpPr txBox="1"/>
          <p:nvPr/>
        </p:nvSpPr>
        <p:spPr>
          <a:xfrm>
            <a:off x="745203" y="555257"/>
            <a:ext cx="16514097" cy="1183005"/>
          </a:xfrm>
          <a:prstGeom prst="rect">
            <a:avLst/>
          </a:prstGeom>
        </p:spPr>
        <p:txBody>
          <a:bodyPr lIns="0" tIns="0" rIns="0" bIns="0" rtlCol="0" anchor="t">
            <a:spAutoFit/>
          </a:bodyPr>
          <a:lstStyle/>
          <a:p>
            <a:pPr marL="0" lvl="0" indent="0">
              <a:lnSpc>
                <a:spcPts val="9660"/>
              </a:lnSpc>
              <a:spcBef>
                <a:spcPct val="0"/>
              </a:spcBef>
            </a:pPr>
            <a:r>
              <a:rPr lang="en-US" sz="7000" spc="686">
                <a:solidFill>
                  <a:srgbClr val="737373"/>
                </a:solidFill>
                <a:latin typeface="DM Sans Bold"/>
              </a:rPr>
              <a:t>CONCLUSIONS</a:t>
            </a:r>
          </a:p>
        </p:txBody>
      </p:sp>
      <p:sp>
        <p:nvSpPr>
          <p:cNvPr id="5" name="TextBox 5"/>
          <p:cNvSpPr txBox="1"/>
          <p:nvPr/>
        </p:nvSpPr>
        <p:spPr>
          <a:xfrm>
            <a:off x="745203" y="4711318"/>
            <a:ext cx="10198334"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Cultural and Stakeholder Challenges</a:t>
            </a:r>
          </a:p>
        </p:txBody>
      </p:sp>
      <p:sp>
        <p:nvSpPr>
          <p:cNvPr id="6" name="TextBox 6"/>
          <p:cNvSpPr txBox="1"/>
          <p:nvPr/>
        </p:nvSpPr>
        <p:spPr>
          <a:xfrm>
            <a:off x="745203" y="5443491"/>
            <a:ext cx="7798598" cy="13843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Merging social values with core competencies transforms corporate identity and enhances stakeholder relationships, laying a foundation for sustainability and profitability.</a:t>
            </a:r>
          </a:p>
        </p:txBody>
      </p:sp>
      <p:sp>
        <p:nvSpPr>
          <p:cNvPr id="7" name="TextBox 7"/>
          <p:cNvSpPr txBox="1"/>
          <p:nvPr/>
        </p:nvSpPr>
        <p:spPr>
          <a:xfrm>
            <a:off x="745203" y="7256423"/>
            <a:ext cx="10198334"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Measurement Complexities</a:t>
            </a:r>
          </a:p>
        </p:txBody>
      </p:sp>
      <p:sp>
        <p:nvSpPr>
          <p:cNvPr id="8" name="TextBox 8"/>
          <p:cNvSpPr txBox="1"/>
          <p:nvPr/>
        </p:nvSpPr>
        <p:spPr>
          <a:xfrm>
            <a:off x="745203" y="7988597"/>
            <a:ext cx="7798598" cy="10414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Quantifying the impact of these initiatives is difficult, making it challenging to demonstrate their benefits clearly and quantitatively to stakeholders.</a:t>
            </a:r>
          </a:p>
        </p:txBody>
      </p:sp>
      <p:sp>
        <p:nvSpPr>
          <p:cNvPr id="9" name="Freeform 9"/>
          <p:cNvSpPr/>
          <p:nvPr/>
        </p:nvSpPr>
        <p:spPr>
          <a:xfrm>
            <a:off x="11958789" y="7386175"/>
            <a:ext cx="5300511" cy="2900825"/>
          </a:xfrm>
          <a:custGeom>
            <a:avLst/>
            <a:gdLst/>
            <a:ahLst/>
            <a:cxnLst/>
            <a:rect l="l" t="t" r="r" b="b"/>
            <a:pathLst>
              <a:path w="5300511" h="2900825">
                <a:moveTo>
                  <a:pt x="0" y="0"/>
                </a:moveTo>
                <a:lnTo>
                  <a:pt x="5300511" y="0"/>
                </a:lnTo>
                <a:lnTo>
                  <a:pt x="5300511" y="2900825"/>
                </a:lnTo>
                <a:lnTo>
                  <a:pt x="0" y="290082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0" name="Freeform 10"/>
          <p:cNvSpPr/>
          <p:nvPr/>
        </p:nvSpPr>
        <p:spPr>
          <a:xfrm>
            <a:off x="11958789" y="4109536"/>
            <a:ext cx="5300511" cy="2900825"/>
          </a:xfrm>
          <a:custGeom>
            <a:avLst/>
            <a:gdLst/>
            <a:ahLst/>
            <a:cxnLst/>
            <a:rect l="l" t="t" r="r" b="b"/>
            <a:pathLst>
              <a:path w="5300511" h="2900825">
                <a:moveTo>
                  <a:pt x="0" y="0"/>
                </a:moveTo>
                <a:lnTo>
                  <a:pt x="5300511" y="0"/>
                </a:lnTo>
                <a:lnTo>
                  <a:pt x="5300511" y="2900825"/>
                </a:lnTo>
                <a:lnTo>
                  <a:pt x="0" y="290082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45203" y="2166212"/>
            <a:ext cx="8216230"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Promising Future Trends</a:t>
            </a:r>
          </a:p>
        </p:txBody>
      </p:sp>
      <p:sp>
        <p:nvSpPr>
          <p:cNvPr id="3" name="TextBox 3"/>
          <p:cNvSpPr txBox="1"/>
          <p:nvPr/>
        </p:nvSpPr>
        <p:spPr>
          <a:xfrm>
            <a:off x="745203" y="2898386"/>
            <a:ext cx="7798598" cy="13843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The drive towards transparency, regulatory compliance, and sustainable innovation offers opportunities for companies to lead in their industries.</a:t>
            </a:r>
          </a:p>
        </p:txBody>
      </p:sp>
      <p:sp>
        <p:nvSpPr>
          <p:cNvPr id="4" name="TextBox 4"/>
          <p:cNvSpPr txBox="1"/>
          <p:nvPr/>
        </p:nvSpPr>
        <p:spPr>
          <a:xfrm>
            <a:off x="745203" y="555257"/>
            <a:ext cx="16514097" cy="1183005"/>
          </a:xfrm>
          <a:prstGeom prst="rect">
            <a:avLst/>
          </a:prstGeom>
        </p:spPr>
        <p:txBody>
          <a:bodyPr lIns="0" tIns="0" rIns="0" bIns="0" rtlCol="0" anchor="t">
            <a:spAutoFit/>
          </a:bodyPr>
          <a:lstStyle/>
          <a:p>
            <a:pPr marL="0" lvl="0" indent="0">
              <a:lnSpc>
                <a:spcPts val="9660"/>
              </a:lnSpc>
              <a:spcBef>
                <a:spcPct val="0"/>
              </a:spcBef>
            </a:pPr>
            <a:r>
              <a:rPr lang="en-US" sz="7000" spc="686">
                <a:solidFill>
                  <a:srgbClr val="737373"/>
                </a:solidFill>
                <a:latin typeface="DM Sans Bold"/>
              </a:rPr>
              <a:t>CONCLUSIONS</a:t>
            </a:r>
          </a:p>
        </p:txBody>
      </p:sp>
      <p:sp>
        <p:nvSpPr>
          <p:cNvPr id="5" name="TextBox 5"/>
          <p:cNvSpPr txBox="1"/>
          <p:nvPr/>
        </p:nvSpPr>
        <p:spPr>
          <a:xfrm>
            <a:off x="745203" y="4711318"/>
            <a:ext cx="10198334"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Importance of Adaptation</a:t>
            </a:r>
          </a:p>
        </p:txBody>
      </p:sp>
      <p:sp>
        <p:nvSpPr>
          <p:cNvPr id="6" name="TextBox 6"/>
          <p:cNvSpPr txBox="1"/>
          <p:nvPr/>
        </p:nvSpPr>
        <p:spPr>
          <a:xfrm>
            <a:off x="745203" y="5443491"/>
            <a:ext cx="7798598" cy="13843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Continuous monitoring and adaptation are essential in responding to the dynamic social, environmental, and regulatory landscapes, ensuring that CSR strategies remain relevant and effective.</a:t>
            </a:r>
          </a:p>
        </p:txBody>
      </p:sp>
      <p:sp>
        <p:nvSpPr>
          <p:cNvPr id="7" name="TextBox 7"/>
          <p:cNvSpPr txBox="1"/>
          <p:nvPr/>
        </p:nvSpPr>
        <p:spPr>
          <a:xfrm>
            <a:off x="745203" y="7256423"/>
            <a:ext cx="10198334" cy="574681"/>
          </a:xfrm>
          <a:prstGeom prst="rect">
            <a:avLst/>
          </a:prstGeom>
        </p:spPr>
        <p:txBody>
          <a:bodyPr lIns="0" tIns="0" rIns="0" bIns="0" rtlCol="0" anchor="t">
            <a:spAutoFit/>
          </a:bodyPr>
          <a:lstStyle/>
          <a:p>
            <a:pPr marL="863700" lvl="1" indent="-431850">
              <a:lnSpc>
                <a:spcPts val="4400"/>
              </a:lnSpc>
              <a:buFont typeface="Arial"/>
              <a:buChar char="•"/>
            </a:pPr>
            <a:r>
              <a:rPr lang="en-US" sz="4000">
                <a:solidFill>
                  <a:srgbClr val="8CA9AD"/>
                </a:solidFill>
                <a:latin typeface="DM Sans"/>
              </a:rPr>
              <a:t>Risk Management and Innovation</a:t>
            </a:r>
          </a:p>
        </p:txBody>
      </p:sp>
      <p:sp>
        <p:nvSpPr>
          <p:cNvPr id="8" name="TextBox 8"/>
          <p:cNvSpPr txBox="1"/>
          <p:nvPr/>
        </p:nvSpPr>
        <p:spPr>
          <a:xfrm>
            <a:off x="745203" y="7988597"/>
            <a:ext cx="7798598" cy="1384306"/>
          </a:xfrm>
          <a:prstGeom prst="rect">
            <a:avLst/>
          </a:prstGeom>
        </p:spPr>
        <p:txBody>
          <a:bodyPr lIns="0" tIns="0" rIns="0" bIns="0" rtlCol="0" anchor="t">
            <a:spAutoFit/>
          </a:bodyPr>
          <a:lstStyle/>
          <a:p>
            <a:pPr algn="just">
              <a:lnSpc>
                <a:spcPts val="2750"/>
              </a:lnSpc>
            </a:pPr>
            <a:r>
              <a:rPr lang="en-US" sz="2500">
                <a:solidFill>
                  <a:srgbClr val="737373"/>
                </a:solidFill>
                <a:latin typeface="DM Sans"/>
              </a:rPr>
              <a:t>Regular updates and feedback mechanisms are crucial for mitigating risks and incorporating the latest best practices, thereby sustaining the relevance and effectiveness of CSR efforts.</a:t>
            </a:r>
          </a:p>
        </p:txBody>
      </p:sp>
      <p:sp>
        <p:nvSpPr>
          <p:cNvPr id="9" name="Freeform 9"/>
          <p:cNvSpPr/>
          <p:nvPr/>
        </p:nvSpPr>
        <p:spPr>
          <a:xfrm>
            <a:off x="11958789" y="7386175"/>
            <a:ext cx="5300511" cy="2900825"/>
          </a:xfrm>
          <a:custGeom>
            <a:avLst/>
            <a:gdLst/>
            <a:ahLst/>
            <a:cxnLst/>
            <a:rect l="l" t="t" r="r" b="b"/>
            <a:pathLst>
              <a:path w="5300511" h="2900825">
                <a:moveTo>
                  <a:pt x="0" y="0"/>
                </a:moveTo>
                <a:lnTo>
                  <a:pt x="5300511" y="0"/>
                </a:lnTo>
                <a:lnTo>
                  <a:pt x="5300511" y="2900825"/>
                </a:lnTo>
                <a:lnTo>
                  <a:pt x="0" y="290082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0" name="Freeform 10"/>
          <p:cNvSpPr/>
          <p:nvPr/>
        </p:nvSpPr>
        <p:spPr>
          <a:xfrm>
            <a:off x="11958789" y="4109536"/>
            <a:ext cx="5300511" cy="2900825"/>
          </a:xfrm>
          <a:custGeom>
            <a:avLst/>
            <a:gdLst/>
            <a:ahLst/>
            <a:cxnLst/>
            <a:rect l="l" t="t" r="r" b="b"/>
            <a:pathLst>
              <a:path w="5300511" h="2900825">
                <a:moveTo>
                  <a:pt x="0" y="0"/>
                </a:moveTo>
                <a:lnTo>
                  <a:pt x="5300511" y="0"/>
                </a:lnTo>
                <a:lnTo>
                  <a:pt x="5300511" y="2900825"/>
                </a:lnTo>
                <a:lnTo>
                  <a:pt x="0" y="290082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FBFB"/>
        </a:solidFill>
        <a:effectLst/>
      </p:bgPr>
    </p:bg>
    <p:spTree>
      <p:nvGrpSpPr>
        <p:cNvPr id="1" name=""/>
        <p:cNvGrpSpPr/>
        <p:nvPr/>
      </p:nvGrpSpPr>
      <p:grpSpPr>
        <a:xfrm>
          <a:off x="0" y="0"/>
          <a:ext cx="0" cy="0"/>
          <a:chOff x="0" y="0"/>
          <a:chExt cx="0" cy="0"/>
        </a:xfrm>
      </p:grpSpPr>
      <p:sp>
        <p:nvSpPr>
          <p:cNvPr id="2" name="Freeform 2"/>
          <p:cNvSpPr/>
          <p:nvPr/>
        </p:nvSpPr>
        <p:spPr>
          <a:xfrm>
            <a:off x="14592495" y="7573922"/>
            <a:ext cx="4687320" cy="4687320"/>
          </a:xfrm>
          <a:custGeom>
            <a:avLst/>
            <a:gdLst/>
            <a:ahLst/>
            <a:cxnLst/>
            <a:rect l="l" t="t" r="r" b="b"/>
            <a:pathLst>
              <a:path w="4687320" h="4687320">
                <a:moveTo>
                  <a:pt x="0" y="0"/>
                </a:moveTo>
                <a:lnTo>
                  <a:pt x="4687320" y="0"/>
                </a:lnTo>
                <a:lnTo>
                  <a:pt x="4687320" y="4687319"/>
                </a:lnTo>
                <a:lnTo>
                  <a:pt x="0" y="468731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6887962" y="5985119"/>
            <a:ext cx="2085109" cy="2085109"/>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CA9AD"/>
            </a:solidFill>
            <a:ln cap="sq">
              <a:noFill/>
              <a:prstDash val="solid"/>
              <a:miter/>
            </a:ln>
          </p:spPr>
        </p:sp>
        <p:sp>
          <p:nvSpPr>
            <p:cNvPr id="5" name="TextBox 5"/>
            <p:cNvSpPr txBox="1"/>
            <p:nvPr/>
          </p:nvSpPr>
          <p:spPr>
            <a:xfrm>
              <a:off x="76200" y="57150"/>
              <a:ext cx="660400" cy="679450"/>
            </a:xfrm>
            <a:prstGeom prst="rect">
              <a:avLst/>
            </a:prstGeom>
          </p:spPr>
          <p:txBody>
            <a:bodyPr lIns="50800" tIns="50800" rIns="50800" bIns="50800" rtlCol="0" anchor="ctr"/>
            <a:lstStyle/>
            <a:p>
              <a:pPr marL="0" lvl="0" indent="0" algn="ctr">
                <a:lnSpc>
                  <a:spcPts val="2859"/>
                </a:lnSpc>
                <a:spcBef>
                  <a:spcPct val="0"/>
                </a:spcBef>
              </a:pPr>
              <a:endParaRPr/>
            </a:p>
          </p:txBody>
        </p:sp>
      </p:grpSp>
      <p:sp>
        <p:nvSpPr>
          <p:cNvPr id="6" name="Freeform 6"/>
          <p:cNvSpPr/>
          <p:nvPr/>
        </p:nvSpPr>
        <p:spPr>
          <a:xfrm>
            <a:off x="-1560220" y="1728186"/>
            <a:ext cx="4687320" cy="4687320"/>
          </a:xfrm>
          <a:custGeom>
            <a:avLst/>
            <a:gdLst/>
            <a:ahLst/>
            <a:cxnLst/>
            <a:rect l="l" t="t" r="r" b="b"/>
            <a:pathLst>
              <a:path w="4687320" h="4687320">
                <a:moveTo>
                  <a:pt x="0" y="0"/>
                </a:moveTo>
                <a:lnTo>
                  <a:pt x="4687320" y="0"/>
                </a:lnTo>
                <a:lnTo>
                  <a:pt x="4687320" y="4687319"/>
                </a:lnTo>
                <a:lnTo>
                  <a:pt x="0" y="468731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grpSp>
        <p:nvGrpSpPr>
          <p:cNvPr id="7" name="Group 7"/>
          <p:cNvGrpSpPr/>
          <p:nvPr/>
        </p:nvGrpSpPr>
        <p:grpSpPr>
          <a:xfrm>
            <a:off x="-2262642" y="-3904566"/>
            <a:ext cx="8637895" cy="8637895"/>
            <a:chOff x="0" y="0"/>
            <a:chExt cx="812800" cy="812800"/>
          </a:xfrm>
        </p:grpSpPr>
        <p:sp>
          <p:nvSpPr>
            <p:cNvPr id="8" name="Freeform 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8CA9AD"/>
            </a:solidFill>
            <a:ln cap="sq">
              <a:noFill/>
              <a:prstDash val="solid"/>
              <a:miter/>
            </a:ln>
          </p:spPr>
        </p:sp>
        <p:sp>
          <p:nvSpPr>
            <p:cNvPr id="9" name="TextBox 9"/>
            <p:cNvSpPr txBox="1"/>
            <p:nvPr/>
          </p:nvSpPr>
          <p:spPr>
            <a:xfrm>
              <a:off x="76200" y="57150"/>
              <a:ext cx="660400" cy="679450"/>
            </a:xfrm>
            <a:prstGeom prst="rect">
              <a:avLst/>
            </a:prstGeom>
          </p:spPr>
          <p:txBody>
            <a:bodyPr lIns="50800" tIns="50800" rIns="50800" bIns="50800" rtlCol="0" anchor="ctr"/>
            <a:lstStyle/>
            <a:p>
              <a:pPr marL="0" lvl="0" indent="0" algn="ctr">
                <a:lnSpc>
                  <a:spcPts val="2859"/>
                </a:lnSpc>
                <a:spcBef>
                  <a:spcPct val="0"/>
                </a:spcBef>
              </a:pPr>
              <a:endParaRPr/>
            </a:p>
          </p:txBody>
        </p:sp>
      </p:grpSp>
      <p:grpSp>
        <p:nvGrpSpPr>
          <p:cNvPr id="10" name="Group 10"/>
          <p:cNvGrpSpPr/>
          <p:nvPr/>
        </p:nvGrpSpPr>
        <p:grpSpPr>
          <a:xfrm>
            <a:off x="8484752" y="693078"/>
            <a:ext cx="6783817" cy="3381849"/>
            <a:chOff x="0" y="0"/>
            <a:chExt cx="7374240" cy="3676185"/>
          </a:xfrm>
        </p:grpSpPr>
        <p:sp>
          <p:nvSpPr>
            <p:cNvPr id="11" name="Freeform 11"/>
            <p:cNvSpPr/>
            <p:nvPr/>
          </p:nvSpPr>
          <p:spPr>
            <a:xfrm>
              <a:off x="0" y="0"/>
              <a:ext cx="7431151" cy="3722711"/>
            </a:xfrm>
            <a:custGeom>
              <a:avLst/>
              <a:gdLst/>
              <a:ahLst/>
              <a:cxnLst/>
              <a:rect l="l" t="t" r="r" b="b"/>
              <a:pathLst>
                <a:path w="7431151" h="3722711">
                  <a:moveTo>
                    <a:pt x="6464935" y="0"/>
                  </a:moveTo>
                  <a:lnTo>
                    <a:pt x="0" y="0"/>
                  </a:lnTo>
                  <a:lnTo>
                    <a:pt x="837819" y="1606480"/>
                  </a:lnTo>
                  <a:cubicBezTo>
                    <a:pt x="877316" y="1682237"/>
                    <a:pt x="897636" y="1782596"/>
                    <a:pt x="897636" y="1882712"/>
                  </a:cubicBezTo>
                  <a:cubicBezTo>
                    <a:pt x="897636" y="1982827"/>
                    <a:pt x="877951" y="2082212"/>
                    <a:pt x="837819" y="2158944"/>
                  </a:cubicBezTo>
                  <a:lnTo>
                    <a:pt x="635" y="3722711"/>
                  </a:lnTo>
                  <a:lnTo>
                    <a:pt x="6464427" y="3722711"/>
                  </a:lnTo>
                  <a:lnTo>
                    <a:pt x="7431151" y="1882712"/>
                  </a:lnTo>
                  <a:lnTo>
                    <a:pt x="6464935" y="0"/>
                  </a:lnTo>
                  <a:close/>
                </a:path>
              </a:pathLst>
            </a:custGeom>
            <a:solidFill>
              <a:srgbClr val="8CA9AD"/>
            </a:solidFill>
          </p:spPr>
        </p:sp>
      </p:grpSp>
      <p:grpSp>
        <p:nvGrpSpPr>
          <p:cNvPr id="12" name="Group 12"/>
          <p:cNvGrpSpPr/>
          <p:nvPr/>
        </p:nvGrpSpPr>
        <p:grpSpPr>
          <a:xfrm>
            <a:off x="5300020" y="4932177"/>
            <a:ext cx="7428799" cy="1907813"/>
            <a:chOff x="0" y="0"/>
            <a:chExt cx="8075357" cy="2073858"/>
          </a:xfrm>
        </p:grpSpPr>
        <p:sp>
          <p:nvSpPr>
            <p:cNvPr id="13" name="Freeform 13"/>
            <p:cNvSpPr/>
            <p:nvPr/>
          </p:nvSpPr>
          <p:spPr>
            <a:xfrm>
              <a:off x="0" y="0"/>
              <a:ext cx="8132818" cy="2120384"/>
            </a:xfrm>
            <a:custGeom>
              <a:avLst/>
              <a:gdLst/>
              <a:ahLst/>
              <a:cxnLst/>
              <a:rect l="l" t="t" r="r" b="b"/>
              <a:pathLst>
                <a:path w="8132818" h="2120384">
                  <a:moveTo>
                    <a:pt x="1058641" y="2120384"/>
                  </a:moveTo>
                  <a:lnTo>
                    <a:pt x="8132818" y="2120384"/>
                  </a:lnTo>
                  <a:lnTo>
                    <a:pt x="7220721" y="1217932"/>
                  </a:lnTo>
                  <a:cubicBezTo>
                    <a:pt x="7177486" y="1175195"/>
                    <a:pt x="7155242" y="1118579"/>
                    <a:pt x="7155242" y="1062100"/>
                  </a:cubicBezTo>
                  <a:cubicBezTo>
                    <a:pt x="7155242" y="1005622"/>
                    <a:pt x="7176929" y="949555"/>
                    <a:pt x="7220721" y="906269"/>
                  </a:cubicBezTo>
                  <a:lnTo>
                    <a:pt x="8132309" y="0"/>
                  </a:lnTo>
                  <a:lnTo>
                    <a:pt x="1058641" y="0"/>
                  </a:lnTo>
                  <a:lnTo>
                    <a:pt x="0" y="1061413"/>
                  </a:lnTo>
                  <a:lnTo>
                    <a:pt x="1058641" y="2120257"/>
                  </a:lnTo>
                  <a:close/>
                </a:path>
              </a:pathLst>
            </a:custGeom>
            <a:solidFill>
              <a:srgbClr val="8CA9AD"/>
            </a:solidFill>
          </p:spPr>
        </p:sp>
      </p:grpSp>
      <p:sp>
        <p:nvSpPr>
          <p:cNvPr id="14" name="TextBox 14"/>
          <p:cNvSpPr txBox="1"/>
          <p:nvPr/>
        </p:nvSpPr>
        <p:spPr>
          <a:xfrm>
            <a:off x="324380" y="1323781"/>
            <a:ext cx="5605439" cy="1016431"/>
          </a:xfrm>
          <a:prstGeom prst="rect">
            <a:avLst/>
          </a:prstGeom>
        </p:spPr>
        <p:txBody>
          <a:bodyPr lIns="0" tIns="0" rIns="0" bIns="0" rtlCol="0" anchor="t">
            <a:spAutoFit/>
          </a:bodyPr>
          <a:lstStyle/>
          <a:p>
            <a:pPr marL="0" lvl="0" indent="0" algn="l">
              <a:lnSpc>
                <a:spcPts val="8206"/>
              </a:lnSpc>
              <a:spcBef>
                <a:spcPct val="0"/>
              </a:spcBef>
            </a:pPr>
            <a:r>
              <a:rPr lang="en-US" sz="5946" spc="582">
                <a:solidFill>
                  <a:srgbClr val="FFFFFF"/>
                </a:solidFill>
                <a:latin typeface="DM Sans"/>
              </a:rPr>
              <a:t>Social values</a:t>
            </a:r>
          </a:p>
        </p:txBody>
      </p:sp>
      <p:sp>
        <p:nvSpPr>
          <p:cNvPr id="15" name="TextBox 15"/>
          <p:cNvSpPr txBox="1"/>
          <p:nvPr/>
        </p:nvSpPr>
        <p:spPr>
          <a:xfrm>
            <a:off x="9465644" y="825713"/>
            <a:ext cx="5126851" cy="3078480"/>
          </a:xfrm>
          <a:prstGeom prst="rect">
            <a:avLst/>
          </a:prstGeom>
        </p:spPr>
        <p:txBody>
          <a:bodyPr lIns="0" tIns="0" rIns="0" bIns="0" rtlCol="0" anchor="t">
            <a:spAutoFit/>
          </a:bodyPr>
          <a:lstStyle/>
          <a:p>
            <a:pPr marL="0" lvl="0" indent="0" algn="l">
              <a:lnSpc>
                <a:spcPts val="2760"/>
              </a:lnSpc>
              <a:spcBef>
                <a:spcPct val="0"/>
              </a:spcBef>
            </a:pPr>
            <a:r>
              <a:rPr lang="en-US" sz="2000" spc="196">
                <a:solidFill>
                  <a:srgbClr val="194597"/>
                </a:solidFill>
                <a:latin typeface="DM Sans Bold"/>
              </a:rPr>
              <a:t>Democratic way of management:</a:t>
            </a:r>
            <a:r>
              <a:rPr lang="en-US" sz="2000" spc="196">
                <a:solidFill>
                  <a:srgbClr val="194597"/>
                </a:solidFill>
                <a:latin typeface="DM Sans"/>
              </a:rPr>
              <a:t> </a:t>
            </a:r>
            <a:r>
              <a:rPr lang="en-US" sz="2000" spc="196">
                <a:solidFill>
                  <a:srgbClr val="FFFFFF"/>
                </a:solidFill>
                <a:latin typeface="DM Sans"/>
              </a:rPr>
              <a:t>The democratic way of management means that the company involves its employees in the decision-making process regarding its business activities. In the case of cooperatives, as a rule, each employee is an owner of the entire enterprise.</a:t>
            </a:r>
          </a:p>
        </p:txBody>
      </p:sp>
      <p:sp>
        <p:nvSpPr>
          <p:cNvPr id="16" name="TextBox 16"/>
          <p:cNvSpPr txBox="1"/>
          <p:nvPr/>
        </p:nvSpPr>
        <p:spPr>
          <a:xfrm>
            <a:off x="7035599" y="1909340"/>
            <a:ext cx="1123092" cy="854076"/>
          </a:xfrm>
          <a:prstGeom prst="rect">
            <a:avLst/>
          </a:prstGeom>
        </p:spPr>
        <p:txBody>
          <a:bodyPr lIns="0" tIns="0" rIns="0" bIns="0" rtlCol="0" anchor="t">
            <a:spAutoFit/>
          </a:bodyPr>
          <a:lstStyle/>
          <a:p>
            <a:pPr marL="0" lvl="0" indent="0" algn="ctr">
              <a:lnSpc>
                <a:spcPts val="6933"/>
              </a:lnSpc>
              <a:spcBef>
                <a:spcPct val="0"/>
              </a:spcBef>
            </a:pPr>
            <a:r>
              <a:rPr lang="en-US" sz="5024" spc="492">
                <a:solidFill>
                  <a:srgbClr val="231F20"/>
                </a:solidFill>
                <a:latin typeface="DM Sans"/>
              </a:rPr>
              <a:t>01</a:t>
            </a:r>
          </a:p>
        </p:txBody>
      </p:sp>
      <p:sp>
        <p:nvSpPr>
          <p:cNvPr id="17" name="TextBox 17"/>
          <p:cNvSpPr txBox="1"/>
          <p:nvPr/>
        </p:nvSpPr>
        <p:spPr>
          <a:xfrm>
            <a:off x="12728818" y="5411421"/>
            <a:ext cx="1123092" cy="854076"/>
          </a:xfrm>
          <a:prstGeom prst="rect">
            <a:avLst/>
          </a:prstGeom>
        </p:spPr>
        <p:txBody>
          <a:bodyPr lIns="0" tIns="0" rIns="0" bIns="0" rtlCol="0" anchor="t">
            <a:spAutoFit/>
          </a:bodyPr>
          <a:lstStyle/>
          <a:p>
            <a:pPr marL="0" lvl="0" indent="0" algn="ctr">
              <a:lnSpc>
                <a:spcPts val="6933"/>
              </a:lnSpc>
              <a:spcBef>
                <a:spcPct val="0"/>
              </a:spcBef>
            </a:pPr>
            <a:r>
              <a:rPr lang="en-US" sz="5024" spc="492">
                <a:solidFill>
                  <a:srgbClr val="231F20"/>
                </a:solidFill>
                <a:latin typeface="DM Sans"/>
              </a:rPr>
              <a:t>02</a:t>
            </a:r>
          </a:p>
        </p:txBody>
      </p:sp>
      <p:sp>
        <p:nvSpPr>
          <p:cNvPr id="18" name="TextBox 18"/>
          <p:cNvSpPr txBox="1"/>
          <p:nvPr/>
        </p:nvSpPr>
        <p:spPr>
          <a:xfrm>
            <a:off x="6144558" y="5013594"/>
            <a:ext cx="5453874" cy="1706880"/>
          </a:xfrm>
          <a:prstGeom prst="rect">
            <a:avLst/>
          </a:prstGeom>
        </p:spPr>
        <p:txBody>
          <a:bodyPr lIns="0" tIns="0" rIns="0" bIns="0" rtlCol="0" anchor="t">
            <a:spAutoFit/>
          </a:bodyPr>
          <a:lstStyle/>
          <a:p>
            <a:pPr algn="r">
              <a:lnSpc>
                <a:spcPts val="2760"/>
              </a:lnSpc>
            </a:pPr>
            <a:r>
              <a:rPr lang="en-US" sz="2000" spc="196">
                <a:solidFill>
                  <a:srgbClr val="194597"/>
                </a:solidFill>
                <a:latin typeface="DM Sans Bold"/>
              </a:rPr>
              <a:t>Overriding priority of social goals:</a:t>
            </a:r>
          </a:p>
          <a:p>
            <a:pPr marL="0" lvl="0" indent="0" algn="r">
              <a:lnSpc>
                <a:spcPts val="2760"/>
              </a:lnSpc>
              <a:spcBef>
                <a:spcPct val="0"/>
              </a:spcBef>
            </a:pPr>
            <a:r>
              <a:rPr lang="en-US" sz="2000" spc="196">
                <a:solidFill>
                  <a:srgbClr val="FFFFFF"/>
                </a:solidFill>
                <a:latin typeface="DM Sans"/>
              </a:rPr>
              <a:t>This means that the company's primary focus is on achieving certain social objectives, such as combating poverty, above all else.</a:t>
            </a:r>
          </a:p>
        </p:txBody>
      </p:sp>
      <p:grpSp>
        <p:nvGrpSpPr>
          <p:cNvPr id="19" name="Group 19"/>
          <p:cNvGrpSpPr/>
          <p:nvPr/>
        </p:nvGrpSpPr>
        <p:grpSpPr>
          <a:xfrm>
            <a:off x="8484752" y="7751390"/>
            <a:ext cx="6783817" cy="1847973"/>
            <a:chOff x="0" y="0"/>
            <a:chExt cx="7374240" cy="2008810"/>
          </a:xfrm>
        </p:grpSpPr>
        <p:sp>
          <p:nvSpPr>
            <p:cNvPr id="20" name="Freeform 20"/>
            <p:cNvSpPr/>
            <p:nvPr/>
          </p:nvSpPr>
          <p:spPr>
            <a:xfrm>
              <a:off x="0" y="0"/>
              <a:ext cx="7431151" cy="2055336"/>
            </a:xfrm>
            <a:custGeom>
              <a:avLst/>
              <a:gdLst/>
              <a:ahLst/>
              <a:cxnLst/>
              <a:rect l="l" t="t" r="r" b="b"/>
              <a:pathLst>
                <a:path w="7431151" h="2055336">
                  <a:moveTo>
                    <a:pt x="6464935" y="0"/>
                  </a:moveTo>
                  <a:lnTo>
                    <a:pt x="0" y="0"/>
                  </a:lnTo>
                  <a:lnTo>
                    <a:pt x="837819" y="877843"/>
                  </a:lnTo>
                  <a:cubicBezTo>
                    <a:pt x="877316" y="919239"/>
                    <a:pt x="897636" y="974080"/>
                    <a:pt x="897636" y="1028787"/>
                  </a:cubicBezTo>
                  <a:cubicBezTo>
                    <a:pt x="897636" y="1083494"/>
                    <a:pt x="877951" y="1137802"/>
                    <a:pt x="837819" y="1179731"/>
                  </a:cubicBezTo>
                  <a:lnTo>
                    <a:pt x="635" y="2055336"/>
                  </a:lnTo>
                  <a:lnTo>
                    <a:pt x="6464427" y="2055336"/>
                  </a:lnTo>
                  <a:lnTo>
                    <a:pt x="7431151" y="1028787"/>
                  </a:lnTo>
                  <a:lnTo>
                    <a:pt x="6464935" y="0"/>
                  </a:lnTo>
                  <a:close/>
                </a:path>
              </a:pathLst>
            </a:custGeom>
            <a:solidFill>
              <a:srgbClr val="8CA9AD"/>
            </a:solidFill>
          </p:spPr>
        </p:sp>
      </p:grpSp>
      <p:sp>
        <p:nvSpPr>
          <p:cNvPr id="21" name="TextBox 21"/>
          <p:cNvSpPr txBox="1"/>
          <p:nvPr/>
        </p:nvSpPr>
        <p:spPr>
          <a:xfrm>
            <a:off x="9465644" y="7802887"/>
            <a:ext cx="5126851" cy="1706880"/>
          </a:xfrm>
          <a:prstGeom prst="rect">
            <a:avLst/>
          </a:prstGeom>
        </p:spPr>
        <p:txBody>
          <a:bodyPr lIns="0" tIns="0" rIns="0" bIns="0" rtlCol="0" anchor="t">
            <a:spAutoFit/>
          </a:bodyPr>
          <a:lstStyle/>
          <a:p>
            <a:pPr>
              <a:lnSpc>
                <a:spcPts val="2760"/>
              </a:lnSpc>
            </a:pPr>
            <a:r>
              <a:rPr lang="en-US" sz="2000" spc="196">
                <a:solidFill>
                  <a:srgbClr val="194597"/>
                </a:solidFill>
                <a:latin typeface="DM Sans Bold"/>
              </a:rPr>
              <a:t>Diversity:</a:t>
            </a:r>
          </a:p>
          <a:p>
            <a:pPr marL="0" lvl="0" indent="0" algn="l">
              <a:lnSpc>
                <a:spcPts val="2760"/>
              </a:lnSpc>
              <a:spcBef>
                <a:spcPct val="0"/>
              </a:spcBef>
            </a:pPr>
            <a:r>
              <a:rPr lang="en-US" sz="2000" spc="196">
                <a:solidFill>
                  <a:srgbClr val="FFFFFF"/>
                </a:solidFill>
                <a:latin typeface="DM Sans"/>
              </a:rPr>
              <a:t>An important value is diversity, which encompasses inclusivity. A social enterprise must, by principle, be inclusive above all else.</a:t>
            </a:r>
          </a:p>
        </p:txBody>
      </p:sp>
      <p:sp>
        <p:nvSpPr>
          <p:cNvPr id="22" name="TextBox 22"/>
          <p:cNvSpPr txBox="1"/>
          <p:nvPr/>
        </p:nvSpPr>
        <p:spPr>
          <a:xfrm>
            <a:off x="7035599" y="8200756"/>
            <a:ext cx="1123092" cy="853991"/>
          </a:xfrm>
          <a:prstGeom prst="rect">
            <a:avLst/>
          </a:prstGeom>
        </p:spPr>
        <p:txBody>
          <a:bodyPr lIns="0" tIns="0" rIns="0" bIns="0" rtlCol="0" anchor="t">
            <a:spAutoFit/>
          </a:bodyPr>
          <a:lstStyle/>
          <a:p>
            <a:pPr marL="0" lvl="0" indent="0" algn="ctr">
              <a:lnSpc>
                <a:spcPts val="6933"/>
              </a:lnSpc>
              <a:spcBef>
                <a:spcPct val="0"/>
              </a:spcBef>
            </a:pPr>
            <a:r>
              <a:rPr lang="en-US" sz="5024" spc="492">
                <a:solidFill>
                  <a:srgbClr val="231F20"/>
                </a:solidFill>
                <a:latin typeface="DM Sans"/>
              </a:rPr>
              <a:t>03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sp>
        <p:nvSpPr>
          <p:cNvPr id="6" name="TextBox 6"/>
          <p:cNvSpPr txBox="1"/>
          <p:nvPr/>
        </p:nvSpPr>
        <p:spPr>
          <a:xfrm>
            <a:off x="497944" y="1362419"/>
            <a:ext cx="16182403" cy="982911"/>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EXAMPLES OF SOCIAL VALUES</a:t>
            </a:r>
          </a:p>
        </p:txBody>
      </p:sp>
      <p:grpSp>
        <p:nvGrpSpPr>
          <p:cNvPr id="7" name="Group 7"/>
          <p:cNvGrpSpPr/>
          <p:nvPr/>
        </p:nvGrpSpPr>
        <p:grpSpPr>
          <a:xfrm>
            <a:off x="1937676" y="2466481"/>
            <a:ext cx="4285683" cy="1473104"/>
            <a:chOff x="0" y="0"/>
            <a:chExt cx="1128740" cy="387978"/>
          </a:xfrm>
        </p:grpSpPr>
        <p:sp>
          <p:nvSpPr>
            <p:cNvPr id="8" name="Freeform 8"/>
            <p:cNvSpPr/>
            <p:nvPr/>
          </p:nvSpPr>
          <p:spPr>
            <a:xfrm>
              <a:off x="0" y="0"/>
              <a:ext cx="1128740" cy="387978"/>
            </a:xfrm>
            <a:custGeom>
              <a:avLst/>
              <a:gdLst/>
              <a:ahLst/>
              <a:cxnLst/>
              <a:rect l="l" t="t" r="r" b="b"/>
              <a:pathLst>
                <a:path w="1128740" h="387978">
                  <a:moveTo>
                    <a:pt x="92130" y="0"/>
                  </a:moveTo>
                  <a:lnTo>
                    <a:pt x="1036610" y="0"/>
                  </a:lnTo>
                  <a:cubicBezTo>
                    <a:pt x="1061044" y="0"/>
                    <a:pt x="1084478" y="9706"/>
                    <a:pt x="1101755" y="26984"/>
                  </a:cubicBezTo>
                  <a:cubicBezTo>
                    <a:pt x="1119033" y="44262"/>
                    <a:pt x="1128740" y="67695"/>
                    <a:pt x="1128740" y="92130"/>
                  </a:cubicBezTo>
                  <a:lnTo>
                    <a:pt x="1128740" y="295848"/>
                  </a:lnTo>
                  <a:cubicBezTo>
                    <a:pt x="1128740" y="320283"/>
                    <a:pt x="1119033" y="343716"/>
                    <a:pt x="1101755" y="360994"/>
                  </a:cubicBezTo>
                  <a:cubicBezTo>
                    <a:pt x="1084478" y="378271"/>
                    <a:pt x="1061044" y="387978"/>
                    <a:pt x="1036610" y="387978"/>
                  </a:cubicBezTo>
                  <a:lnTo>
                    <a:pt x="92130" y="387978"/>
                  </a:lnTo>
                  <a:cubicBezTo>
                    <a:pt x="67695" y="387978"/>
                    <a:pt x="44262" y="378271"/>
                    <a:pt x="26984" y="360994"/>
                  </a:cubicBezTo>
                  <a:cubicBezTo>
                    <a:pt x="9706" y="343716"/>
                    <a:pt x="0" y="320283"/>
                    <a:pt x="0" y="29584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9" name="TextBox 9"/>
            <p:cNvSpPr txBox="1"/>
            <p:nvPr/>
          </p:nvSpPr>
          <p:spPr>
            <a:xfrm>
              <a:off x="0" y="-38100"/>
              <a:ext cx="1128740" cy="426078"/>
            </a:xfrm>
            <a:prstGeom prst="rect">
              <a:avLst/>
            </a:prstGeom>
          </p:spPr>
          <p:txBody>
            <a:bodyPr lIns="50800" tIns="50800" rIns="50800" bIns="50800" rtlCol="0" anchor="ctr"/>
            <a:lstStyle/>
            <a:p>
              <a:pPr algn="ctr">
                <a:lnSpc>
                  <a:spcPts val="2659"/>
                </a:lnSpc>
                <a:spcBef>
                  <a:spcPct val="0"/>
                </a:spcBef>
              </a:pPr>
              <a:endParaRPr/>
            </a:p>
          </p:txBody>
        </p:sp>
      </p:grpSp>
      <p:sp>
        <p:nvSpPr>
          <p:cNvPr id="10" name="Freeform 10"/>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1" name="TextBox 11"/>
          <p:cNvSpPr txBox="1"/>
          <p:nvPr/>
        </p:nvSpPr>
        <p:spPr>
          <a:xfrm>
            <a:off x="2208842" y="2770594"/>
            <a:ext cx="3743349" cy="8744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Equality:</a:t>
            </a:r>
            <a:r>
              <a:rPr lang="en-US" sz="2100">
                <a:solidFill>
                  <a:srgbClr val="8CA9AD"/>
                </a:solidFill>
                <a:latin typeface="DM Sans"/>
              </a:rPr>
              <a:t> The belief that all individuals should have equal rights and opportunities</a:t>
            </a:r>
          </a:p>
        </p:txBody>
      </p:sp>
      <p:grpSp>
        <p:nvGrpSpPr>
          <p:cNvPr id="12" name="Group 12"/>
          <p:cNvGrpSpPr/>
          <p:nvPr/>
        </p:nvGrpSpPr>
        <p:grpSpPr>
          <a:xfrm>
            <a:off x="6646499" y="2466481"/>
            <a:ext cx="4285683" cy="1473104"/>
            <a:chOff x="0" y="0"/>
            <a:chExt cx="1128740" cy="387978"/>
          </a:xfrm>
        </p:grpSpPr>
        <p:sp>
          <p:nvSpPr>
            <p:cNvPr id="13" name="Freeform 13"/>
            <p:cNvSpPr/>
            <p:nvPr/>
          </p:nvSpPr>
          <p:spPr>
            <a:xfrm>
              <a:off x="0" y="0"/>
              <a:ext cx="1128740" cy="387978"/>
            </a:xfrm>
            <a:custGeom>
              <a:avLst/>
              <a:gdLst/>
              <a:ahLst/>
              <a:cxnLst/>
              <a:rect l="l" t="t" r="r" b="b"/>
              <a:pathLst>
                <a:path w="1128740" h="387978">
                  <a:moveTo>
                    <a:pt x="92130" y="0"/>
                  </a:moveTo>
                  <a:lnTo>
                    <a:pt x="1036610" y="0"/>
                  </a:lnTo>
                  <a:cubicBezTo>
                    <a:pt x="1061044" y="0"/>
                    <a:pt x="1084478" y="9706"/>
                    <a:pt x="1101755" y="26984"/>
                  </a:cubicBezTo>
                  <a:cubicBezTo>
                    <a:pt x="1119033" y="44262"/>
                    <a:pt x="1128740" y="67695"/>
                    <a:pt x="1128740" y="92130"/>
                  </a:cubicBezTo>
                  <a:lnTo>
                    <a:pt x="1128740" y="295848"/>
                  </a:lnTo>
                  <a:cubicBezTo>
                    <a:pt x="1128740" y="320283"/>
                    <a:pt x="1119033" y="343716"/>
                    <a:pt x="1101755" y="360994"/>
                  </a:cubicBezTo>
                  <a:cubicBezTo>
                    <a:pt x="1084478" y="378271"/>
                    <a:pt x="1061044" y="387978"/>
                    <a:pt x="1036610" y="387978"/>
                  </a:cubicBezTo>
                  <a:lnTo>
                    <a:pt x="92130" y="387978"/>
                  </a:lnTo>
                  <a:cubicBezTo>
                    <a:pt x="67695" y="387978"/>
                    <a:pt x="44262" y="378271"/>
                    <a:pt x="26984" y="360994"/>
                  </a:cubicBezTo>
                  <a:cubicBezTo>
                    <a:pt x="9706" y="343716"/>
                    <a:pt x="0" y="320283"/>
                    <a:pt x="0" y="29584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4" name="TextBox 14"/>
            <p:cNvSpPr txBox="1"/>
            <p:nvPr/>
          </p:nvSpPr>
          <p:spPr>
            <a:xfrm>
              <a:off x="0" y="-38100"/>
              <a:ext cx="1128740" cy="426078"/>
            </a:xfrm>
            <a:prstGeom prst="rect">
              <a:avLst/>
            </a:prstGeom>
          </p:spPr>
          <p:txBody>
            <a:bodyPr lIns="50800" tIns="50800" rIns="50800" bIns="50800" rtlCol="0" anchor="ctr"/>
            <a:lstStyle/>
            <a:p>
              <a:pPr algn="ctr">
                <a:lnSpc>
                  <a:spcPts val="2659"/>
                </a:lnSpc>
                <a:spcBef>
                  <a:spcPct val="0"/>
                </a:spcBef>
              </a:pPr>
              <a:endParaRPr/>
            </a:p>
          </p:txBody>
        </p:sp>
      </p:grpSp>
      <p:grpSp>
        <p:nvGrpSpPr>
          <p:cNvPr id="15" name="Group 15"/>
          <p:cNvGrpSpPr/>
          <p:nvPr/>
        </p:nvGrpSpPr>
        <p:grpSpPr>
          <a:xfrm>
            <a:off x="11351281" y="2466481"/>
            <a:ext cx="4285683" cy="1473104"/>
            <a:chOff x="0" y="0"/>
            <a:chExt cx="1128740" cy="387978"/>
          </a:xfrm>
        </p:grpSpPr>
        <p:sp>
          <p:nvSpPr>
            <p:cNvPr id="16" name="Freeform 16"/>
            <p:cNvSpPr/>
            <p:nvPr/>
          </p:nvSpPr>
          <p:spPr>
            <a:xfrm>
              <a:off x="0" y="0"/>
              <a:ext cx="1128740" cy="387978"/>
            </a:xfrm>
            <a:custGeom>
              <a:avLst/>
              <a:gdLst/>
              <a:ahLst/>
              <a:cxnLst/>
              <a:rect l="l" t="t" r="r" b="b"/>
              <a:pathLst>
                <a:path w="1128740" h="387978">
                  <a:moveTo>
                    <a:pt x="92130" y="0"/>
                  </a:moveTo>
                  <a:lnTo>
                    <a:pt x="1036610" y="0"/>
                  </a:lnTo>
                  <a:cubicBezTo>
                    <a:pt x="1061044" y="0"/>
                    <a:pt x="1084478" y="9706"/>
                    <a:pt x="1101755" y="26984"/>
                  </a:cubicBezTo>
                  <a:cubicBezTo>
                    <a:pt x="1119033" y="44262"/>
                    <a:pt x="1128740" y="67695"/>
                    <a:pt x="1128740" y="92130"/>
                  </a:cubicBezTo>
                  <a:lnTo>
                    <a:pt x="1128740" y="295848"/>
                  </a:lnTo>
                  <a:cubicBezTo>
                    <a:pt x="1128740" y="320283"/>
                    <a:pt x="1119033" y="343716"/>
                    <a:pt x="1101755" y="360994"/>
                  </a:cubicBezTo>
                  <a:cubicBezTo>
                    <a:pt x="1084478" y="378271"/>
                    <a:pt x="1061044" y="387978"/>
                    <a:pt x="1036610" y="387978"/>
                  </a:cubicBezTo>
                  <a:lnTo>
                    <a:pt x="92130" y="387978"/>
                  </a:lnTo>
                  <a:cubicBezTo>
                    <a:pt x="67695" y="387978"/>
                    <a:pt x="44262" y="378271"/>
                    <a:pt x="26984" y="360994"/>
                  </a:cubicBezTo>
                  <a:cubicBezTo>
                    <a:pt x="9706" y="343716"/>
                    <a:pt x="0" y="320283"/>
                    <a:pt x="0" y="29584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17" name="TextBox 17"/>
            <p:cNvSpPr txBox="1"/>
            <p:nvPr/>
          </p:nvSpPr>
          <p:spPr>
            <a:xfrm>
              <a:off x="0" y="-38100"/>
              <a:ext cx="1128740" cy="426078"/>
            </a:xfrm>
            <a:prstGeom prst="rect">
              <a:avLst/>
            </a:prstGeom>
          </p:spPr>
          <p:txBody>
            <a:bodyPr lIns="50800" tIns="50800" rIns="50800" bIns="50800" rtlCol="0" anchor="ctr"/>
            <a:lstStyle/>
            <a:p>
              <a:pPr algn="ctr">
                <a:lnSpc>
                  <a:spcPts val="2659"/>
                </a:lnSpc>
                <a:spcBef>
                  <a:spcPct val="0"/>
                </a:spcBef>
              </a:pPr>
              <a:endParaRPr/>
            </a:p>
          </p:txBody>
        </p:sp>
      </p:grpSp>
      <p:sp>
        <p:nvSpPr>
          <p:cNvPr id="18" name="TextBox 18"/>
          <p:cNvSpPr txBox="1"/>
          <p:nvPr/>
        </p:nvSpPr>
        <p:spPr>
          <a:xfrm>
            <a:off x="6915645" y="2627719"/>
            <a:ext cx="3743349" cy="11601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Justice: </a:t>
            </a:r>
            <a:r>
              <a:rPr lang="en-US" sz="2100">
                <a:solidFill>
                  <a:srgbClr val="8CA9AD"/>
                </a:solidFill>
                <a:latin typeface="DM Sans"/>
              </a:rPr>
              <a:t>The principle of fairness in the way people are treated and how decisions are made.</a:t>
            </a:r>
          </a:p>
        </p:txBody>
      </p:sp>
      <p:sp>
        <p:nvSpPr>
          <p:cNvPr id="19" name="TextBox 19"/>
          <p:cNvSpPr txBox="1"/>
          <p:nvPr/>
        </p:nvSpPr>
        <p:spPr>
          <a:xfrm>
            <a:off x="11622448" y="2627719"/>
            <a:ext cx="3743349" cy="11601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Freedom: </a:t>
            </a:r>
            <a:r>
              <a:rPr lang="en-US" sz="2100">
                <a:solidFill>
                  <a:srgbClr val="8CA9AD"/>
                </a:solidFill>
                <a:latin typeface="DM Sans"/>
              </a:rPr>
              <a:t>The value placed on individuals' rights to make their own choices and express themselves freely.</a:t>
            </a:r>
          </a:p>
        </p:txBody>
      </p:sp>
      <p:grpSp>
        <p:nvGrpSpPr>
          <p:cNvPr id="20" name="Group 20"/>
          <p:cNvGrpSpPr/>
          <p:nvPr/>
        </p:nvGrpSpPr>
        <p:grpSpPr>
          <a:xfrm>
            <a:off x="1939696" y="4358684"/>
            <a:ext cx="4285683" cy="1833199"/>
            <a:chOff x="0" y="0"/>
            <a:chExt cx="1128740" cy="482818"/>
          </a:xfrm>
        </p:grpSpPr>
        <p:sp>
          <p:nvSpPr>
            <p:cNvPr id="21" name="Freeform 21"/>
            <p:cNvSpPr/>
            <p:nvPr/>
          </p:nvSpPr>
          <p:spPr>
            <a:xfrm>
              <a:off x="0" y="0"/>
              <a:ext cx="1128740" cy="482818"/>
            </a:xfrm>
            <a:custGeom>
              <a:avLst/>
              <a:gdLst/>
              <a:ahLst/>
              <a:cxnLst/>
              <a:rect l="l" t="t" r="r" b="b"/>
              <a:pathLst>
                <a:path w="1128740" h="482818">
                  <a:moveTo>
                    <a:pt x="92130" y="0"/>
                  </a:moveTo>
                  <a:lnTo>
                    <a:pt x="1036610" y="0"/>
                  </a:lnTo>
                  <a:cubicBezTo>
                    <a:pt x="1061044" y="0"/>
                    <a:pt x="1084478" y="9706"/>
                    <a:pt x="1101755" y="26984"/>
                  </a:cubicBezTo>
                  <a:cubicBezTo>
                    <a:pt x="1119033" y="44262"/>
                    <a:pt x="1128740" y="67695"/>
                    <a:pt x="1128740" y="92130"/>
                  </a:cubicBezTo>
                  <a:lnTo>
                    <a:pt x="1128740" y="390688"/>
                  </a:lnTo>
                  <a:cubicBezTo>
                    <a:pt x="1128740" y="415123"/>
                    <a:pt x="1119033" y="438556"/>
                    <a:pt x="1101755" y="455834"/>
                  </a:cubicBezTo>
                  <a:cubicBezTo>
                    <a:pt x="1084478" y="473111"/>
                    <a:pt x="1061044" y="482818"/>
                    <a:pt x="1036610" y="482818"/>
                  </a:cubicBezTo>
                  <a:lnTo>
                    <a:pt x="92130" y="482818"/>
                  </a:lnTo>
                  <a:cubicBezTo>
                    <a:pt x="67695" y="482818"/>
                    <a:pt x="44262" y="473111"/>
                    <a:pt x="26984" y="455834"/>
                  </a:cubicBezTo>
                  <a:cubicBezTo>
                    <a:pt x="9706" y="438556"/>
                    <a:pt x="0" y="415123"/>
                    <a:pt x="0" y="39068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2" name="TextBox 22"/>
            <p:cNvSpPr txBox="1"/>
            <p:nvPr/>
          </p:nvSpPr>
          <p:spPr>
            <a:xfrm>
              <a:off x="0" y="-38100"/>
              <a:ext cx="1128740" cy="520918"/>
            </a:xfrm>
            <a:prstGeom prst="rect">
              <a:avLst/>
            </a:prstGeom>
          </p:spPr>
          <p:txBody>
            <a:bodyPr lIns="50800" tIns="50800" rIns="50800" bIns="50800" rtlCol="0" anchor="ctr"/>
            <a:lstStyle/>
            <a:p>
              <a:pPr algn="ctr">
                <a:lnSpc>
                  <a:spcPts val="2659"/>
                </a:lnSpc>
                <a:spcBef>
                  <a:spcPct val="0"/>
                </a:spcBef>
              </a:pPr>
              <a:endParaRPr/>
            </a:p>
          </p:txBody>
        </p:sp>
      </p:grpSp>
      <p:sp>
        <p:nvSpPr>
          <p:cNvPr id="23" name="TextBox 23"/>
          <p:cNvSpPr txBox="1"/>
          <p:nvPr/>
        </p:nvSpPr>
        <p:spPr>
          <a:xfrm>
            <a:off x="2219369" y="4519923"/>
            <a:ext cx="3743349" cy="14459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Respect:</a:t>
            </a:r>
            <a:r>
              <a:rPr lang="en-US" sz="2100">
                <a:solidFill>
                  <a:srgbClr val="8CA9AD"/>
                </a:solidFill>
                <a:latin typeface="DM Sans"/>
              </a:rPr>
              <a:t> The importance of treating others with dignity and consideration, acknowledging their rights, and valuing their cntributions</a:t>
            </a:r>
          </a:p>
        </p:txBody>
      </p:sp>
      <p:grpSp>
        <p:nvGrpSpPr>
          <p:cNvPr id="24" name="Group 24"/>
          <p:cNvGrpSpPr/>
          <p:nvPr/>
        </p:nvGrpSpPr>
        <p:grpSpPr>
          <a:xfrm>
            <a:off x="6648519" y="4358684"/>
            <a:ext cx="4285683" cy="1833199"/>
            <a:chOff x="0" y="0"/>
            <a:chExt cx="1128740" cy="482818"/>
          </a:xfrm>
        </p:grpSpPr>
        <p:sp>
          <p:nvSpPr>
            <p:cNvPr id="25" name="Freeform 25"/>
            <p:cNvSpPr/>
            <p:nvPr/>
          </p:nvSpPr>
          <p:spPr>
            <a:xfrm>
              <a:off x="0" y="0"/>
              <a:ext cx="1128740" cy="482818"/>
            </a:xfrm>
            <a:custGeom>
              <a:avLst/>
              <a:gdLst/>
              <a:ahLst/>
              <a:cxnLst/>
              <a:rect l="l" t="t" r="r" b="b"/>
              <a:pathLst>
                <a:path w="1128740" h="482818">
                  <a:moveTo>
                    <a:pt x="92130" y="0"/>
                  </a:moveTo>
                  <a:lnTo>
                    <a:pt x="1036610" y="0"/>
                  </a:lnTo>
                  <a:cubicBezTo>
                    <a:pt x="1061044" y="0"/>
                    <a:pt x="1084478" y="9706"/>
                    <a:pt x="1101755" y="26984"/>
                  </a:cubicBezTo>
                  <a:cubicBezTo>
                    <a:pt x="1119033" y="44262"/>
                    <a:pt x="1128740" y="67695"/>
                    <a:pt x="1128740" y="92130"/>
                  </a:cubicBezTo>
                  <a:lnTo>
                    <a:pt x="1128740" y="390688"/>
                  </a:lnTo>
                  <a:cubicBezTo>
                    <a:pt x="1128740" y="415123"/>
                    <a:pt x="1119033" y="438556"/>
                    <a:pt x="1101755" y="455834"/>
                  </a:cubicBezTo>
                  <a:cubicBezTo>
                    <a:pt x="1084478" y="473111"/>
                    <a:pt x="1061044" y="482818"/>
                    <a:pt x="1036610" y="482818"/>
                  </a:cubicBezTo>
                  <a:lnTo>
                    <a:pt x="92130" y="482818"/>
                  </a:lnTo>
                  <a:cubicBezTo>
                    <a:pt x="67695" y="482818"/>
                    <a:pt x="44262" y="473111"/>
                    <a:pt x="26984" y="455834"/>
                  </a:cubicBezTo>
                  <a:cubicBezTo>
                    <a:pt x="9706" y="438556"/>
                    <a:pt x="0" y="415123"/>
                    <a:pt x="0" y="39068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6" name="TextBox 26"/>
            <p:cNvSpPr txBox="1"/>
            <p:nvPr/>
          </p:nvSpPr>
          <p:spPr>
            <a:xfrm>
              <a:off x="0" y="-38100"/>
              <a:ext cx="1128740" cy="520918"/>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1353301" y="4358684"/>
            <a:ext cx="4285683" cy="1833199"/>
            <a:chOff x="0" y="0"/>
            <a:chExt cx="1128740" cy="482818"/>
          </a:xfrm>
        </p:grpSpPr>
        <p:sp>
          <p:nvSpPr>
            <p:cNvPr id="28" name="Freeform 28"/>
            <p:cNvSpPr/>
            <p:nvPr/>
          </p:nvSpPr>
          <p:spPr>
            <a:xfrm>
              <a:off x="0" y="0"/>
              <a:ext cx="1128740" cy="482818"/>
            </a:xfrm>
            <a:custGeom>
              <a:avLst/>
              <a:gdLst/>
              <a:ahLst/>
              <a:cxnLst/>
              <a:rect l="l" t="t" r="r" b="b"/>
              <a:pathLst>
                <a:path w="1128740" h="482818">
                  <a:moveTo>
                    <a:pt x="92130" y="0"/>
                  </a:moveTo>
                  <a:lnTo>
                    <a:pt x="1036610" y="0"/>
                  </a:lnTo>
                  <a:cubicBezTo>
                    <a:pt x="1061044" y="0"/>
                    <a:pt x="1084478" y="9706"/>
                    <a:pt x="1101755" y="26984"/>
                  </a:cubicBezTo>
                  <a:cubicBezTo>
                    <a:pt x="1119033" y="44262"/>
                    <a:pt x="1128740" y="67695"/>
                    <a:pt x="1128740" y="92130"/>
                  </a:cubicBezTo>
                  <a:lnTo>
                    <a:pt x="1128740" y="390688"/>
                  </a:lnTo>
                  <a:cubicBezTo>
                    <a:pt x="1128740" y="415123"/>
                    <a:pt x="1119033" y="438556"/>
                    <a:pt x="1101755" y="455834"/>
                  </a:cubicBezTo>
                  <a:cubicBezTo>
                    <a:pt x="1084478" y="473111"/>
                    <a:pt x="1061044" y="482818"/>
                    <a:pt x="1036610" y="482818"/>
                  </a:cubicBezTo>
                  <a:lnTo>
                    <a:pt x="92130" y="482818"/>
                  </a:lnTo>
                  <a:cubicBezTo>
                    <a:pt x="67695" y="482818"/>
                    <a:pt x="44262" y="473111"/>
                    <a:pt x="26984" y="455834"/>
                  </a:cubicBezTo>
                  <a:cubicBezTo>
                    <a:pt x="9706" y="438556"/>
                    <a:pt x="0" y="415123"/>
                    <a:pt x="0" y="390688"/>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29" name="TextBox 29"/>
            <p:cNvSpPr txBox="1"/>
            <p:nvPr/>
          </p:nvSpPr>
          <p:spPr>
            <a:xfrm>
              <a:off x="0" y="-38100"/>
              <a:ext cx="1128740" cy="520918"/>
            </a:xfrm>
            <a:prstGeom prst="rect">
              <a:avLst/>
            </a:prstGeom>
          </p:spPr>
          <p:txBody>
            <a:bodyPr lIns="50800" tIns="50800" rIns="50800" bIns="50800" rtlCol="0" anchor="ctr"/>
            <a:lstStyle/>
            <a:p>
              <a:pPr algn="ctr">
                <a:lnSpc>
                  <a:spcPts val="2659"/>
                </a:lnSpc>
                <a:spcBef>
                  <a:spcPct val="0"/>
                </a:spcBef>
              </a:pPr>
              <a:endParaRPr/>
            </a:p>
          </p:txBody>
        </p:sp>
      </p:grpSp>
      <p:sp>
        <p:nvSpPr>
          <p:cNvPr id="30" name="TextBox 30"/>
          <p:cNvSpPr txBox="1"/>
          <p:nvPr/>
        </p:nvSpPr>
        <p:spPr>
          <a:xfrm>
            <a:off x="6917665" y="4414220"/>
            <a:ext cx="3743349" cy="17316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Community Welfare: </a:t>
            </a:r>
            <a:r>
              <a:rPr lang="en-US" sz="2100">
                <a:solidFill>
                  <a:srgbClr val="8CA9AD"/>
                </a:solidFill>
                <a:latin typeface="DM Sans"/>
              </a:rPr>
              <a:t>The focus on the well-being of the community as a whole, emphasizing mutual aid, cooperation, and support for the vulnerable.</a:t>
            </a:r>
          </a:p>
        </p:txBody>
      </p:sp>
      <p:sp>
        <p:nvSpPr>
          <p:cNvPr id="31" name="TextBox 31"/>
          <p:cNvSpPr txBox="1"/>
          <p:nvPr/>
        </p:nvSpPr>
        <p:spPr>
          <a:xfrm>
            <a:off x="11620001" y="4414220"/>
            <a:ext cx="3743349" cy="17316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Responsibility: </a:t>
            </a:r>
            <a:r>
              <a:rPr lang="en-US" sz="2100">
                <a:solidFill>
                  <a:srgbClr val="8CA9AD"/>
                </a:solidFill>
                <a:latin typeface="DM Sans"/>
              </a:rPr>
              <a:t>The expectation that individuals and organizations will act accountably, considering the impact of their actions on others and the environment.</a:t>
            </a:r>
          </a:p>
        </p:txBody>
      </p:sp>
      <p:grpSp>
        <p:nvGrpSpPr>
          <p:cNvPr id="32" name="Group 32"/>
          <p:cNvGrpSpPr/>
          <p:nvPr/>
        </p:nvGrpSpPr>
        <p:grpSpPr>
          <a:xfrm>
            <a:off x="4080517" y="6610983"/>
            <a:ext cx="4285683" cy="1628821"/>
            <a:chOff x="0" y="0"/>
            <a:chExt cx="1128740" cy="428990"/>
          </a:xfrm>
        </p:grpSpPr>
        <p:sp>
          <p:nvSpPr>
            <p:cNvPr id="33" name="Freeform 33"/>
            <p:cNvSpPr/>
            <p:nvPr/>
          </p:nvSpPr>
          <p:spPr>
            <a:xfrm>
              <a:off x="0" y="0"/>
              <a:ext cx="1128740" cy="428990"/>
            </a:xfrm>
            <a:custGeom>
              <a:avLst/>
              <a:gdLst/>
              <a:ahLst/>
              <a:cxnLst/>
              <a:rect l="l" t="t" r="r" b="b"/>
              <a:pathLst>
                <a:path w="1128740" h="428990">
                  <a:moveTo>
                    <a:pt x="92130" y="0"/>
                  </a:moveTo>
                  <a:lnTo>
                    <a:pt x="1036610" y="0"/>
                  </a:lnTo>
                  <a:cubicBezTo>
                    <a:pt x="1061044" y="0"/>
                    <a:pt x="1084478" y="9706"/>
                    <a:pt x="1101755" y="26984"/>
                  </a:cubicBezTo>
                  <a:cubicBezTo>
                    <a:pt x="1119033" y="44262"/>
                    <a:pt x="1128740" y="67695"/>
                    <a:pt x="1128740" y="92130"/>
                  </a:cubicBezTo>
                  <a:lnTo>
                    <a:pt x="1128740" y="336860"/>
                  </a:lnTo>
                  <a:cubicBezTo>
                    <a:pt x="1128740" y="361295"/>
                    <a:pt x="1119033" y="384728"/>
                    <a:pt x="1101755" y="402006"/>
                  </a:cubicBezTo>
                  <a:cubicBezTo>
                    <a:pt x="1084478" y="419283"/>
                    <a:pt x="1061044" y="428990"/>
                    <a:pt x="1036610" y="428990"/>
                  </a:cubicBezTo>
                  <a:lnTo>
                    <a:pt x="92130" y="428990"/>
                  </a:lnTo>
                  <a:cubicBezTo>
                    <a:pt x="67695" y="428990"/>
                    <a:pt x="44262" y="419283"/>
                    <a:pt x="26984" y="402006"/>
                  </a:cubicBezTo>
                  <a:cubicBezTo>
                    <a:pt x="9706" y="384728"/>
                    <a:pt x="0" y="361295"/>
                    <a:pt x="0" y="336860"/>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34" name="TextBox 34"/>
            <p:cNvSpPr txBox="1"/>
            <p:nvPr/>
          </p:nvSpPr>
          <p:spPr>
            <a:xfrm>
              <a:off x="0" y="-38100"/>
              <a:ext cx="1128740" cy="467090"/>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4351684" y="6850080"/>
            <a:ext cx="3743349" cy="116015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Honesty: </a:t>
            </a:r>
            <a:r>
              <a:rPr lang="en-US" sz="2100">
                <a:solidFill>
                  <a:srgbClr val="8CA9AD"/>
                </a:solidFill>
                <a:latin typeface="DM Sans"/>
              </a:rPr>
              <a:t>The emphasis on truthfulness, transparency, and integrity in interactions and transactions.</a:t>
            </a:r>
          </a:p>
        </p:txBody>
      </p:sp>
      <p:grpSp>
        <p:nvGrpSpPr>
          <p:cNvPr id="36" name="Group 36"/>
          <p:cNvGrpSpPr/>
          <p:nvPr/>
        </p:nvGrpSpPr>
        <p:grpSpPr>
          <a:xfrm>
            <a:off x="8789340" y="6610983"/>
            <a:ext cx="4285683" cy="1628821"/>
            <a:chOff x="0" y="0"/>
            <a:chExt cx="1128740" cy="428990"/>
          </a:xfrm>
        </p:grpSpPr>
        <p:sp>
          <p:nvSpPr>
            <p:cNvPr id="37" name="Freeform 37"/>
            <p:cNvSpPr/>
            <p:nvPr/>
          </p:nvSpPr>
          <p:spPr>
            <a:xfrm>
              <a:off x="0" y="0"/>
              <a:ext cx="1128740" cy="428990"/>
            </a:xfrm>
            <a:custGeom>
              <a:avLst/>
              <a:gdLst/>
              <a:ahLst/>
              <a:cxnLst/>
              <a:rect l="l" t="t" r="r" b="b"/>
              <a:pathLst>
                <a:path w="1128740" h="428990">
                  <a:moveTo>
                    <a:pt x="92130" y="0"/>
                  </a:moveTo>
                  <a:lnTo>
                    <a:pt x="1036610" y="0"/>
                  </a:lnTo>
                  <a:cubicBezTo>
                    <a:pt x="1061044" y="0"/>
                    <a:pt x="1084478" y="9706"/>
                    <a:pt x="1101755" y="26984"/>
                  </a:cubicBezTo>
                  <a:cubicBezTo>
                    <a:pt x="1119033" y="44262"/>
                    <a:pt x="1128740" y="67695"/>
                    <a:pt x="1128740" y="92130"/>
                  </a:cubicBezTo>
                  <a:lnTo>
                    <a:pt x="1128740" y="336860"/>
                  </a:lnTo>
                  <a:cubicBezTo>
                    <a:pt x="1128740" y="361295"/>
                    <a:pt x="1119033" y="384728"/>
                    <a:pt x="1101755" y="402006"/>
                  </a:cubicBezTo>
                  <a:cubicBezTo>
                    <a:pt x="1084478" y="419283"/>
                    <a:pt x="1061044" y="428990"/>
                    <a:pt x="1036610" y="428990"/>
                  </a:cubicBezTo>
                  <a:lnTo>
                    <a:pt x="92130" y="428990"/>
                  </a:lnTo>
                  <a:cubicBezTo>
                    <a:pt x="67695" y="428990"/>
                    <a:pt x="44262" y="419283"/>
                    <a:pt x="26984" y="402006"/>
                  </a:cubicBezTo>
                  <a:cubicBezTo>
                    <a:pt x="9706" y="384728"/>
                    <a:pt x="0" y="361295"/>
                    <a:pt x="0" y="336860"/>
                  </a:cubicBezTo>
                  <a:lnTo>
                    <a:pt x="0" y="92130"/>
                  </a:lnTo>
                  <a:cubicBezTo>
                    <a:pt x="0" y="67695"/>
                    <a:pt x="9706" y="44262"/>
                    <a:pt x="26984" y="26984"/>
                  </a:cubicBezTo>
                  <a:cubicBezTo>
                    <a:pt x="44262" y="9706"/>
                    <a:pt x="67695" y="0"/>
                    <a:pt x="92130" y="0"/>
                  </a:cubicBezTo>
                  <a:close/>
                </a:path>
              </a:pathLst>
            </a:custGeom>
            <a:solidFill>
              <a:srgbClr val="FFFFFF"/>
            </a:solidFill>
          </p:spPr>
        </p:sp>
        <p:sp>
          <p:nvSpPr>
            <p:cNvPr id="38" name="TextBox 38"/>
            <p:cNvSpPr txBox="1"/>
            <p:nvPr/>
          </p:nvSpPr>
          <p:spPr>
            <a:xfrm>
              <a:off x="0" y="-38100"/>
              <a:ext cx="1128740" cy="467090"/>
            </a:xfrm>
            <a:prstGeom prst="rect">
              <a:avLst/>
            </a:prstGeom>
          </p:spPr>
          <p:txBody>
            <a:bodyPr lIns="50800" tIns="50800" rIns="50800" bIns="50800" rtlCol="0" anchor="ctr"/>
            <a:lstStyle/>
            <a:p>
              <a:pPr algn="ctr">
                <a:lnSpc>
                  <a:spcPts val="2659"/>
                </a:lnSpc>
                <a:spcBef>
                  <a:spcPct val="0"/>
                </a:spcBef>
              </a:pPr>
              <a:endParaRPr/>
            </a:p>
          </p:txBody>
        </p:sp>
      </p:grpSp>
      <p:sp>
        <p:nvSpPr>
          <p:cNvPr id="39" name="TextBox 39"/>
          <p:cNvSpPr txBox="1"/>
          <p:nvPr/>
        </p:nvSpPr>
        <p:spPr>
          <a:xfrm>
            <a:off x="9062527" y="6707205"/>
            <a:ext cx="3743349" cy="1445901"/>
          </a:xfrm>
          <a:prstGeom prst="rect">
            <a:avLst/>
          </a:prstGeom>
        </p:spPr>
        <p:txBody>
          <a:bodyPr lIns="0" tIns="0" rIns="0" bIns="0" rtlCol="0" anchor="t">
            <a:spAutoFit/>
          </a:bodyPr>
          <a:lstStyle/>
          <a:p>
            <a:pPr algn="ctr">
              <a:lnSpc>
                <a:spcPts val="2310"/>
              </a:lnSpc>
              <a:spcBef>
                <a:spcPct val="0"/>
              </a:spcBef>
            </a:pPr>
            <a:r>
              <a:rPr lang="en-US" sz="2100">
                <a:solidFill>
                  <a:srgbClr val="8CA9AD"/>
                </a:solidFill>
                <a:latin typeface="DM Sans Bold"/>
              </a:rPr>
              <a:t>Sustainability: </a:t>
            </a:r>
            <a:r>
              <a:rPr lang="en-US" sz="2100">
                <a:solidFill>
                  <a:srgbClr val="8CA9AD"/>
                </a:solidFill>
                <a:latin typeface="DM Sans"/>
              </a:rPr>
              <a:t>The value placed on preserving natural resources and protecting the environment for future generations.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grpSp>
        <p:nvGrpSpPr>
          <p:cNvPr id="6" name="Group 6"/>
          <p:cNvGrpSpPr/>
          <p:nvPr/>
        </p:nvGrpSpPr>
        <p:grpSpPr>
          <a:xfrm>
            <a:off x="1937676" y="2466481"/>
            <a:ext cx="13392658" cy="5647753"/>
            <a:chOff x="0" y="0"/>
            <a:chExt cx="3527284" cy="1487474"/>
          </a:xfrm>
        </p:grpSpPr>
        <p:sp>
          <p:nvSpPr>
            <p:cNvPr id="7" name="Freeform 7"/>
            <p:cNvSpPr/>
            <p:nvPr/>
          </p:nvSpPr>
          <p:spPr>
            <a:xfrm>
              <a:off x="0" y="0"/>
              <a:ext cx="3527284" cy="1487474"/>
            </a:xfrm>
            <a:custGeom>
              <a:avLst/>
              <a:gdLst/>
              <a:ahLst/>
              <a:cxnLst/>
              <a:rect l="l" t="t" r="r" b="b"/>
              <a:pathLst>
                <a:path w="3527284" h="1487474">
                  <a:moveTo>
                    <a:pt x="29482" y="0"/>
                  </a:moveTo>
                  <a:lnTo>
                    <a:pt x="3497803" y="0"/>
                  </a:lnTo>
                  <a:cubicBezTo>
                    <a:pt x="3514085" y="0"/>
                    <a:pt x="3527284" y="13199"/>
                    <a:pt x="3527284" y="29482"/>
                  </a:cubicBezTo>
                  <a:lnTo>
                    <a:pt x="3527284" y="1457992"/>
                  </a:lnTo>
                  <a:cubicBezTo>
                    <a:pt x="3527284" y="1474275"/>
                    <a:pt x="3514085" y="1487474"/>
                    <a:pt x="3497803" y="1487474"/>
                  </a:cubicBezTo>
                  <a:lnTo>
                    <a:pt x="29482" y="1487474"/>
                  </a:lnTo>
                  <a:cubicBezTo>
                    <a:pt x="13199" y="1487474"/>
                    <a:pt x="0" y="1474275"/>
                    <a:pt x="0" y="1457992"/>
                  </a:cubicBezTo>
                  <a:lnTo>
                    <a:pt x="0" y="29482"/>
                  </a:lnTo>
                  <a:cubicBezTo>
                    <a:pt x="0" y="13199"/>
                    <a:pt x="13199" y="0"/>
                    <a:pt x="29482" y="0"/>
                  </a:cubicBezTo>
                  <a:close/>
                </a:path>
              </a:pathLst>
            </a:custGeom>
            <a:solidFill>
              <a:srgbClr val="FFFFFF"/>
            </a:solidFill>
          </p:spPr>
        </p:sp>
        <p:sp>
          <p:nvSpPr>
            <p:cNvPr id="8" name="TextBox 8"/>
            <p:cNvSpPr txBox="1"/>
            <p:nvPr/>
          </p:nvSpPr>
          <p:spPr>
            <a:xfrm>
              <a:off x="0" y="-38100"/>
              <a:ext cx="3527284" cy="1525574"/>
            </a:xfrm>
            <a:prstGeom prst="rect">
              <a:avLst/>
            </a:prstGeom>
          </p:spPr>
          <p:txBody>
            <a:bodyPr lIns="50800" tIns="50800" rIns="50800" bIns="50800" rtlCol="0" anchor="ctr"/>
            <a:lstStyle/>
            <a:p>
              <a:pPr algn="ctr">
                <a:lnSpc>
                  <a:spcPts val="2659"/>
                </a:lnSpc>
                <a:spcBef>
                  <a:spcPct val="0"/>
                </a:spcBef>
              </a:pPr>
              <a:endParaRPr/>
            </a:p>
          </p:txBody>
        </p:sp>
      </p:grpSp>
      <p:sp>
        <p:nvSpPr>
          <p:cNvPr id="9" name="Freeform 9"/>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0" name="TextBox 10"/>
          <p:cNvSpPr txBox="1"/>
          <p:nvPr/>
        </p:nvSpPr>
        <p:spPr>
          <a:xfrm>
            <a:off x="2981375" y="4040502"/>
            <a:ext cx="11305258" cy="2234571"/>
          </a:xfrm>
          <a:prstGeom prst="rect">
            <a:avLst/>
          </a:prstGeom>
        </p:spPr>
        <p:txBody>
          <a:bodyPr lIns="0" tIns="0" rIns="0" bIns="0" rtlCol="0" anchor="t">
            <a:spAutoFit/>
          </a:bodyPr>
          <a:lstStyle/>
          <a:p>
            <a:pPr algn="just">
              <a:lnSpc>
                <a:spcPts val="2970"/>
              </a:lnSpc>
              <a:spcBef>
                <a:spcPct val="0"/>
              </a:spcBef>
            </a:pPr>
            <a:r>
              <a:rPr lang="en-US" sz="2700">
                <a:solidFill>
                  <a:srgbClr val="8CA9AD"/>
                </a:solidFill>
                <a:latin typeface="DM Sans"/>
              </a:rPr>
              <a:t>Aligning social values within organizations, communities, and individual lives can have profound benefits across various dimensions. Social values, which encompass principles such as equality, justice, respect, and community welfare, guide behavior and decision-making processes. Their alignment can lead to enhanced social cohesion, improved organizational performance, and a more fulfilling personal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588386"/>
            <a:ext cx="3512342" cy="4869814"/>
            <a:chOff x="0" y="0"/>
            <a:chExt cx="4683123" cy="6493086"/>
          </a:xfrm>
        </p:grpSpPr>
        <p:sp>
          <p:nvSpPr>
            <p:cNvPr id="3" name="TextBox 3"/>
            <p:cNvSpPr txBox="1"/>
            <p:nvPr/>
          </p:nvSpPr>
          <p:spPr>
            <a:xfrm>
              <a:off x="0" y="-47625"/>
              <a:ext cx="4683123" cy="10365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Enhanced Organizational Culture and Identity</a:t>
              </a:r>
            </a:p>
          </p:txBody>
        </p:sp>
        <p:sp>
          <p:nvSpPr>
            <p:cNvPr id="4" name="TextBox 4"/>
            <p:cNvSpPr txBox="1"/>
            <p:nvPr/>
          </p:nvSpPr>
          <p:spPr>
            <a:xfrm>
              <a:off x="0" y="1068281"/>
              <a:ext cx="4683123"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Organizations that align their operations and policies with clear social values foster a strong sense of identity and purpose. This can improve employee morale, loyalty, and productivity, as staff members feel part of a mission that transcends the pursuit of profit.</a:t>
              </a:r>
            </a:p>
          </p:txBody>
        </p:sp>
      </p:grpSp>
      <p:sp>
        <p:nvSpPr>
          <p:cNvPr id="5" name="TextBox 5"/>
          <p:cNvSpPr txBox="1"/>
          <p:nvPr/>
        </p:nvSpPr>
        <p:spPr>
          <a:xfrm>
            <a:off x="259855" y="1187110"/>
            <a:ext cx="4712543" cy="280669"/>
          </a:xfrm>
          <a:prstGeom prst="rect">
            <a:avLst/>
          </a:prstGeom>
        </p:spPr>
        <p:txBody>
          <a:bodyPr lIns="0" tIns="0" rIns="0" bIns="0" rtlCol="0" anchor="t">
            <a:spAutoFit/>
          </a:bodyPr>
          <a:lstStyle/>
          <a:p>
            <a:pPr algn="just">
              <a:lnSpc>
                <a:spcPts val="2380"/>
              </a:lnSpc>
            </a:pPr>
            <a:endParaRPr/>
          </a:p>
        </p:txBody>
      </p:sp>
      <p:sp>
        <p:nvSpPr>
          <p:cNvPr id="6" name="TextBox 6"/>
          <p:cNvSpPr txBox="1"/>
          <p:nvPr/>
        </p:nvSpPr>
        <p:spPr>
          <a:xfrm>
            <a:off x="1843390" y="371437"/>
            <a:ext cx="15076540" cy="2619226"/>
          </a:xfrm>
          <a:prstGeom prst="rect">
            <a:avLst/>
          </a:prstGeom>
        </p:spPr>
        <p:txBody>
          <a:bodyPr lIns="0" tIns="0" rIns="0" bIns="0" rtlCol="0" anchor="t">
            <a:spAutoFit/>
          </a:bodyPr>
          <a:lstStyle/>
          <a:p>
            <a:pPr algn="ctr">
              <a:lnSpc>
                <a:spcPts val="10500"/>
              </a:lnSpc>
            </a:pPr>
            <a:r>
              <a:rPr lang="en-US" sz="7500">
                <a:solidFill>
                  <a:srgbClr val="194597"/>
                </a:solidFill>
                <a:latin typeface="DM Sans"/>
              </a:rPr>
              <a:t>BENEFITS OF ALIGNING SOCIAL VALUES </a:t>
            </a:r>
          </a:p>
        </p:txBody>
      </p:sp>
      <p:grpSp>
        <p:nvGrpSpPr>
          <p:cNvPr id="7" name="Group 7"/>
          <p:cNvGrpSpPr/>
          <p:nvPr/>
        </p:nvGrpSpPr>
        <p:grpSpPr>
          <a:xfrm>
            <a:off x="5350097" y="3574098"/>
            <a:ext cx="3512205" cy="4869814"/>
            <a:chOff x="0" y="0"/>
            <a:chExt cx="4682940" cy="6493086"/>
          </a:xfrm>
        </p:grpSpPr>
        <p:sp>
          <p:nvSpPr>
            <p:cNvPr id="8" name="TextBox 8"/>
            <p:cNvSpPr txBox="1"/>
            <p:nvPr/>
          </p:nvSpPr>
          <p:spPr>
            <a:xfrm>
              <a:off x="0" y="-47625"/>
              <a:ext cx="4682940" cy="10365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Increased Stakeholder Trust and Loyalty</a:t>
              </a:r>
            </a:p>
          </p:txBody>
        </p:sp>
        <p:sp>
          <p:nvSpPr>
            <p:cNvPr id="9" name="TextBox 9"/>
            <p:cNvSpPr txBox="1"/>
            <p:nvPr/>
          </p:nvSpPr>
          <p:spPr>
            <a:xfrm>
              <a:off x="0" y="1068281"/>
              <a:ext cx="4682940"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When companies or institutions align with social values that resonate with their customers or stakeholders, they build trust and loyalty. This alignment can lead to more sustainable customer relationships and a stronger, more positive brand reputation.</a:t>
              </a:r>
            </a:p>
          </p:txBody>
        </p:sp>
      </p:grpSp>
      <p:grpSp>
        <p:nvGrpSpPr>
          <p:cNvPr id="10" name="Group 10"/>
          <p:cNvGrpSpPr/>
          <p:nvPr/>
        </p:nvGrpSpPr>
        <p:grpSpPr>
          <a:xfrm>
            <a:off x="9516964" y="3559811"/>
            <a:ext cx="3492461" cy="4898389"/>
            <a:chOff x="0" y="0"/>
            <a:chExt cx="4656614" cy="6531186"/>
          </a:xfrm>
        </p:grpSpPr>
        <p:sp>
          <p:nvSpPr>
            <p:cNvPr id="11" name="TextBox 11"/>
            <p:cNvSpPr txBox="1"/>
            <p:nvPr/>
          </p:nvSpPr>
          <p:spPr>
            <a:xfrm>
              <a:off x="0" y="-47625"/>
              <a:ext cx="4656614" cy="15699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Improved Social Cohesion and Community Engagement</a:t>
              </a:r>
            </a:p>
          </p:txBody>
        </p:sp>
        <p:sp>
          <p:nvSpPr>
            <p:cNvPr id="12" name="TextBox 12"/>
            <p:cNvSpPr txBox="1"/>
            <p:nvPr/>
          </p:nvSpPr>
          <p:spPr>
            <a:xfrm>
              <a:off x="0" y="1601681"/>
              <a:ext cx="4656614" cy="49295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Aligning social values within communities promotes inclusivity, understanding, and respect among diverse groups. This enhances social cohesion, facilitates peaceful coexistence, and encourages active community engagement and participation.</a:t>
              </a:r>
            </a:p>
          </p:txBody>
        </p:sp>
      </p:grpSp>
      <p:sp>
        <p:nvSpPr>
          <p:cNvPr id="13" name="AutoShape 13"/>
          <p:cNvSpPr/>
          <p:nvPr/>
        </p:nvSpPr>
        <p:spPr>
          <a:xfrm>
            <a:off x="0" y="9503089"/>
            <a:ext cx="18288000" cy="874679"/>
          </a:xfrm>
          <a:prstGeom prst="rect">
            <a:avLst/>
          </a:prstGeom>
          <a:solidFill>
            <a:srgbClr val="8CA9AD"/>
          </a:solidFill>
        </p:spPr>
      </p:sp>
      <p:sp>
        <p:nvSpPr>
          <p:cNvPr id="14" name="Freeform 14"/>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15" name="Group 15"/>
          <p:cNvGrpSpPr/>
          <p:nvPr/>
        </p:nvGrpSpPr>
        <p:grpSpPr>
          <a:xfrm>
            <a:off x="13664086" y="3566819"/>
            <a:ext cx="3860148" cy="4526914"/>
            <a:chOff x="0" y="0"/>
            <a:chExt cx="5146864" cy="6035886"/>
          </a:xfrm>
        </p:grpSpPr>
        <p:sp>
          <p:nvSpPr>
            <p:cNvPr id="16" name="TextBox 16"/>
            <p:cNvSpPr txBox="1"/>
            <p:nvPr/>
          </p:nvSpPr>
          <p:spPr>
            <a:xfrm>
              <a:off x="0" y="-47625"/>
              <a:ext cx="5146864" cy="15699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Attracting Talent and Enhancing Employee Satisfaction</a:t>
              </a:r>
            </a:p>
          </p:txBody>
        </p:sp>
        <p:sp>
          <p:nvSpPr>
            <p:cNvPr id="17" name="TextBox 17"/>
            <p:cNvSpPr txBox="1"/>
            <p:nvPr/>
          </p:nvSpPr>
          <p:spPr>
            <a:xfrm>
              <a:off x="0" y="1601681"/>
              <a:ext cx="5146864"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A workplace that embodies and respects social values attracts individuals who share those values. This can help organizations attract and retain talented employees who are motivated not only by salary but also by the impact of their work on society.</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588386"/>
            <a:ext cx="3512342" cy="4869814"/>
            <a:chOff x="0" y="0"/>
            <a:chExt cx="4683123" cy="6493086"/>
          </a:xfrm>
        </p:grpSpPr>
        <p:sp>
          <p:nvSpPr>
            <p:cNvPr id="3" name="TextBox 3"/>
            <p:cNvSpPr txBox="1"/>
            <p:nvPr/>
          </p:nvSpPr>
          <p:spPr>
            <a:xfrm>
              <a:off x="0" y="-47625"/>
              <a:ext cx="4683123" cy="10365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Driving Social Change and Innovation</a:t>
              </a:r>
            </a:p>
          </p:txBody>
        </p:sp>
        <p:sp>
          <p:nvSpPr>
            <p:cNvPr id="4" name="TextBox 4"/>
            <p:cNvSpPr txBox="1"/>
            <p:nvPr/>
          </p:nvSpPr>
          <p:spPr>
            <a:xfrm>
              <a:off x="0" y="1068281"/>
              <a:ext cx="4683123"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By prioritizing social values, organizations and individuals can become catalysts for social change, advocating for and implementing innovative solutions to societal challenges. This can contribute to the overall well-being and progress of society.</a:t>
              </a:r>
            </a:p>
          </p:txBody>
        </p:sp>
      </p:grpSp>
      <p:sp>
        <p:nvSpPr>
          <p:cNvPr id="5" name="TextBox 5"/>
          <p:cNvSpPr txBox="1"/>
          <p:nvPr/>
        </p:nvSpPr>
        <p:spPr>
          <a:xfrm>
            <a:off x="259855" y="1187110"/>
            <a:ext cx="4712543" cy="280669"/>
          </a:xfrm>
          <a:prstGeom prst="rect">
            <a:avLst/>
          </a:prstGeom>
        </p:spPr>
        <p:txBody>
          <a:bodyPr lIns="0" tIns="0" rIns="0" bIns="0" rtlCol="0" anchor="t">
            <a:spAutoFit/>
          </a:bodyPr>
          <a:lstStyle/>
          <a:p>
            <a:pPr algn="just">
              <a:lnSpc>
                <a:spcPts val="2380"/>
              </a:lnSpc>
            </a:pPr>
            <a:endParaRPr/>
          </a:p>
        </p:txBody>
      </p:sp>
      <p:sp>
        <p:nvSpPr>
          <p:cNvPr id="6" name="TextBox 6"/>
          <p:cNvSpPr txBox="1"/>
          <p:nvPr/>
        </p:nvSpPr>
        <p:spPr>
          <a:xfrm>
            <a:off x="1843390" y="371437"/>
            <a:ext cx="15076540" cy="2619226"/>
          </a:xfrm>
          <a:prstGeom prst="rect">
            <a:avLst/>
          </a:prstGeom>
        </p:spPr>
        <p:txBody>
          <a:bodyPr lIns="0" tIns="0" rIns="0" bIns="0" rtlCol="0" anchor="t">
            <a:spAutoFit/>
          </a:bodyPr>
          <a:lstStyle/>
          <a:p>
            <a:pPr algn="ctr">
              <a:lnSpc>
                <a:spcPts val="10500"/>
              </a:lnSpc>
            </a:pPr>
            <a:r>
              <a:rPr lang="en-US" sz="7500">
                <a:solidFill>
                  <a:srgbClr val="194597"/>
                </a:solidFill>
                <a:latin typeface="DM Sans"/>
              </a:rPr>
              <a:t>BENEFITS OF ALIGNING SOCIAL VALUES </a:t>
            </a:r>
          </a:p>
        </p:txBody>
      </p:sp>
      <p:grpSp>
        <p:nvGrpSpPr>
          <p:cNvPr id="7" name="Group 7"/>
          <p:cNvGrpSpPr/>
          <p:nvPr/>
        </p:nvGrpSpPr>
        <p:grpSpPr>
          <a:xfrm>
            <a:off x="5350097" y="3574098"/>
            <a:ext cx="3512205" cy="3726814"/>
            <a:chOff x="0" y="0"/>
            <a:chExt cx="4682940" cy="4969086"/>
          </a:xfrm>
        </p:grpSpPr>
        <p:sp>
          <p:nvSpPr>
            <p:cNvPr id="8" name="TextBox 8"/>
            <p:cNvSpPr txBox="1"/>
            <p:nvPr/>
          </p:nvSpPr>
          <p:spPr>
            <a:xfrm>
              <a:off x="0" y="-47625"/>
              <a:ext cx="4682940" cy="5031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Better Decision Making</a:t>
              </a:r>
            </a:p>
          </p:txBody>
        </p:sp>
        <p:sp>
          <p:nvSpPr>
            <p:cNvPr id="9" name="TextBox 9"/>
            <p:cNvSpPr txBox="1"/>
            <p:nvPr/>
          </p:nvSpPr>
          <p:spPr>
            <a:xfrm>
              <a:off x="0" y="534881"/>
              <a:ext cx="4682940"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Aligning decisions with social values leads to more ethical and thoughtful outcomes. It ensures that decisions consider the broader impact on community welfare, the environment, and future generations.</a:t>
              </a:r>
            </a:p>
          </p:txBody>
        </p:sp>
      </p:grpSp>
      <p:grpSp>
        <p:nvGrpSpPr>
          <p:cNvPr id="10" name="Group 10"/>
          <p:cNvGrpSpPr/>
          <p:nvPr/>
        </p:nvGrpSpPr>
        <p:grpSpPr>
          <a:xfrm>
            <a:off x="9516964" y="3559811"/>
            <a:ext cx="3492461" cy="4869814"/>
            <a:chOff x="0" y="0"/>
            <a:chExt cx="4656614" cy="6493086"/>
          </a:xfrm>
        </p:grpSpPr>
        <p:sp>
          <p:nvSpPr>
            <p:cNvPr id="11" name="TextBox 11"/>
            <p:cNvSpPr txBox="1"/>
            <p:nvPr/>
          </p:nvSpPr>
          <p:spPr>
            <a:xfrm>
              <a:off x="0" y="-47625"/>
              <a:ext cx="4656614" cy="10365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Enhanced Corporate Social Responsibility</a:t>
              </a:r>
            </a:p>
          </p:txBody>
        </p:sp>
        <p:sp>
          <p:nvSpPr>
            <p:cNvPr id="12" name="TextBox 12"/>
            <p:cNvSpPr txBox="1"/>
            <p:nvPr/>
          </p:nvSpPr>
          <p:spPr>
            <a:xfrm>
              <a:off x="0" y="1068281"/>
              <a:ext cx="4656614"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Companies that align their strategies with social values enhance their CSR initiatives, leading to projects and investments that genuinely benefit society. This can mitigate negative environmental and social impacts and contribute positively to global challenges.</a:t>
              </a:r>
            </a:p>
          </p:txBody>
        </p:sp>
      </p:grpSp>
      <p:sp>
        <p:nvSpPr>
          <p:cNvPr id="13" name="AutoShape 13"/>
          <p:cNvSpPr/>
          <p:nvPr/>
        </p:nvSpPr>
        <p:spPr>
          <a:xfrm>
            <a:off x="0" y="9503089"/>
            <a:ext cx="18288000" cy="874679"/>
          </a:xfrm>
          <a:prstGeom prst="rect">
            <a:avLst/>
          </a:prstGeom>
          <a:solidFill>
            <a:srgbClr val="8CA9AD"/>
          </a:solidFill>
        </p:spPr>
      </p:sp>
      <p:sp>
        <p:nvSpPr>
          <p:cNvPr id="14" name="Freeform 14"/>
          <p:cNvSpPr/>
          <p:nvPr/>
        </p:nvSpPr>
        <p:spPr>
          <a:xfrm>
            <a:off x="14185022" y="8799155"/>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15" name="Group 15"/>
          <p:cNvGrpSpPr/>
          <p:nvPr/>
        </p:nvGrpSpPr>
        <p:grpSpPr>
          <a:xfrm>
            <a:off x="13664086" y="3566819"/>
            <a:ext cx="3860148" cy="4526914"/>
            <a:chOff x="0" y="0"/>
            <a:chExt cx="5146864" cy="6035886"/>
          </a:xfrm>
        </p:grpSpPr>
        <p:sp>
          <p:nvSpPr>
            <p:cNvPr id="16" name="TextBox 16"/>
            <p:cNvSpPr txBox="1"/>
            <p:nvPr/>
          </p:nvSpPr>
          <p:spPr>
            <a:xfrm>
              <a:off x="0" y="-47625"/>
              <a:ext cx="5146864" cy="1569931"/>
            </a:xfrm>
            <a:prstGeom prst="rect">
              <a:avLst/>
            </a:prstGeom>
          </p:spPr>
          <p:txBody>
            <a:bodyPr lIns="0" tIns="0" rIns="0" bIns="0" rtlCol="0" anchor="t">
              <a:spAutoFit/>
            </a:bodyPr>
            <a:lstStyle/>
            <a:p>
              <a:pPr>
                <a:lnSpc>
                  <a:spcPts val="3220"/>
                </a:lnSpc>
              </a:pPr>
              <a:r>
                <a:rPr lang="en-US" sz="2300" spc="-46">
                  <a:solidFill>
                    <a:srgbClr val="8CA9AD"/>
                  </a:solidFill>
                  <a:latin typeface="DM Sans Bold"/>
                </a:rPr>
                <a:t>Personal Fulfillment and Alignment with Personal Ethics</a:t>
              </a:r>
            </a:p>
          </p:txBody>
        </p:sp>
        <p:sp>
          <p:nvSpPr>
            <p:cNvPr id="17" name="TextBox 17"/>
            <p:cNvSpPr txBox="1"/>
            <p:nvPr/>
          </p:nvSpPr>
          <p:spPr>
            <a:xfrm>
              <a:off x="0" y="1601681"/>
              <a:ext cx="5146864"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On an individual level, living in alignment with one's social values fosters a sense of integrity and fulfillment. It ensures that personal and professional actions are consistent with one's ethics, leading to a more cohesive and satisfying life experience.</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3482016" y="-2080942"/>
            <a:ext cx="5450085" cy="4161883"/>
          </a:xfrm>
          <a:custGeom>
            <a:avLst/>
            <a:gdLst/>
            <a:ahLst/>
            <a:cxnLst/>
            <a:rect l="l" t="t" r="r" b="b"/>
            <a:pathLst>
              <a:path w="5450085" h="4161883">
                <a:moveTo>
                  <a:pt x="0" y="0"/>
                </a:moveTo>
                <a:lnTo>
                  <a:pt x="5450085" y="0"/>
                </a:lnTo>
                <a:lnTo>
                  <a:pt x="5450085" y="4161884"/>
                </a:lnTo>
                <a:lnTo>
                  <a:pt x="0" y="41618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028700" y="671921"/>
            <a:ext cx="16230600" cy="8943157"/>
            <a:chOff x="0" y="0"/>
            <a:chExt cx="4274726" cy="2355399"/>
          </a:xfrm>
        </p:grpSpPr>
        <p:sp>
          <p:nvSpPr>
            <p:cNvPr id="4" name="Freeform 4"/>
            <p:cNvSpPr/>
            <p:nvPr/>
          </p:nvSpPr>
          <p:spPr>
            <a:xfrm>
              <a:off x="0" y="0"/>
              <a:ext cx="4274726" cy="2355399"/>
            </a:xfrm>
            <a:custGeom>
              <a:avLst/>
              <a:gdLst/>
              <a:ahLst/>
              <a:cxnLst/>
              <a:rect l="l" t="t" r="r" b="b"/>
              <a:pathLst>
                <a:path w="4274726" h="2355399">
                  <a:moveTo>
                    <a:pt x="22896" y="0"/>
                  </a:moveTo>
                  <a:lnTo>
                    <a:pt x="4251830" y="0"/>
                  </a:lnTo>
                  <a:cubicBezTo>
                    <a:pt x="4264475" y="0"/>
                    <a:pt x="4274726" y="10251"/>
                    <a:pt x="4274726" y="22896"/>
                  </a:cubicBezTo>
                  <a:lnTo>
                    <a:pt x="4274726" y="2332504"/>
                  </a:lnTo>
                  <a:cubicBezTo>
                    <a:pt x="4274726" y="2338576"/>
                    <a:pt x="4272314" y="2344400"/>
                    <a:pt x="4268020" y="2348693"/>
                  </a:cubicBezTo>
                  <a:cubicBezTo>
                    <a:pt x="4263726" y="2352987"/>
                    <a:pt x="4257903" y="2355399"/>
                    <a:pt x="4251830" y="2355399"/>
                  </a:cubicBezTo>
                  <a:lnTo>
                    <a:pt x="22896" y="2355399"/>
                  </a:lnTo>
                  <a:cubicBezTo>
                    <a:pt x="16823" y="2355399"/>
                    <a:pt x="11000" y="2352987"/>
                    <a:pt x="6706" y="2348693"/>
                  </a:cubicBezTo>
                  <a:cubicBezTo>
                    <a:pt x="2412" y="2344400"/>
                    <a:pt x="0" y="2338576"/>
                    <a:pt x="0" y="2332504"/>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5" name="TextBox 5"/>
            <p:cNvSpPr txBox="1"/>
            <p:nvPr/>
          </p:nvSpPr>
          <p:spPr>
            <a:xfrm>
              <a:off x="0" y="-38100"/>
              <a:ext cx="4274726" cy="2393499"/>
            </a:xfrm>
            <a:prstGeom prst="rect">
              <a:avLst/>
            </a:prstGeom>
          </p:spPr>
          <p:txBody>
            <a:bodyPr lIns="50800" tIns="50800" rIns="50800" bIns="50800" rtlCol="0" anchor="ctr"/>
            <a:lstStyle/>
            <a:p>
              <a:pPr algn="ctr">
                <a:lnSpc>
                  <a:spcPts val="2659"/>
                </a:lnSpc>
                <a:spcBef>
                  <a:spcPct val="0"/>
                </a:spcBef>
              </a:pPr>
              <a:endParaRPr/>
            </a:p>
          </p:txBody>
        </p:sp>
      </p:grpSp>
      <p:grpSp>
        <p:nvGrpSpPr>
          <p:cNvPr id="6" name="Group 6"/>
          <p:cNvGrpSpPr/>
          <p:nvPr/>
        </p:nvGrpSpPr>
        <p:grpSpPr>
          <a:xfrm>
            <a:off x="1937676" y="2466481"/>
            <a:ext cx="13392658" cy="5647753"/>
            <a:chOff x="0" y="0"/>
            <a:chExt cx="3527284" cy="1487474"/>
          </a:xfrm>
        </p:grpSpPr>
        <p:sp>
          <p:nvSpPr>
            <p:cNvPr id="7" name="Freeform 7"/>
            <p:cNvSpPr/>
            <p:nvPr/>
          </p:nvSpPr>
          <p:spPr>
            <a:xfrm>
              <a:off x="0" y="0"/>
              <a:ext cx="3527284" cy="1487474"/>
            </a:xfrm>
            <a:custGeom>
              <a:avLst/>
              <a:gdLst/>
              <a:ahLst/>
              <a:cxnLst/>
              <a:rect l="l" t="t" r="r" b="b"/>
              <a:pathLst>
                <a:path w="3527284" h="1487474">
                  <a:moveTo>
                    <a:pt x="29482" y="0"/>
                  </a:moveTo>
                  <a:lnTo>
                    <a:pt x="3497803" y="0"/>
                  </a:lnTo>
                  <a:cubicBezTo>
                    <a:pt x="3514085" y="0"/>
                    <a:pt x="3527284" y="13199"/>
                    <a:pt x="3527284" y="29482"/>
                  </a:cubicBezTo>
                  <a:lnTo>
                    <a:pt x="3527284" y="1457992"/>
                  </a:lnTo>
                  <a:cubicBezTo>
                    <a:pt x="3527284" y="1474275"/>
                    <a:pt x="3514085" y="1487474"/>
                    <a:pt x="3497803" y="1487474"/>
                  </a:cubicBezTo>
                  <a:lnTo>
                    <a:pt x="29482" y="1487474"/>
                  </a:lnTo>
                  <a:cubicBezTo>
                    <a:pt x="13199" y="1487474"/>
                    <a:pt x="0" y="1474275"/>
                    <a:pt x="0" y="1457992"/>
                  </a:cubicBezTo>
                  <a:lnTo>
                    <a:pt x="0" y="29482"/>
                  </a:lnTo>
                  <a:cubicBezTo>
                    <a:pt x="0" y="13199"/>
                    <a:pt x="13199" y="0"/>
                    <a:pt x="29482" y="0"/>
                  </a:cubicBezTo>
                  <a:close/>
                </a:path>
              </a:pathLst>
            </a:custGeom>
            <a:solidFill>
              <a:srgbClr val="FFFFFF"/>
            </a:solidFill>
          </p:spPr>
        </p:sp>
        <p:sp>
          <p:nvSpPr>
            <p:cNvPr id="8" name="TextBox 8"/>
            <p:cNvSpPr txBox="1"/>
            <p:nvPr/>
          </p:nvSpPr>
          <p:spPr>
            <a:xfrm>
              <a:off x="0" y="-38100"/>
              <a:ext cx="3527284" cy="1525574"/>
            </a:xfrm>
            <a:prstGeom prst="rect">
              <a:avLst/>
            </a:prstGeom>
          </p:spPr>
          <p:txBody>
            <a:bodyPr lIns="50800" tIns="50800" rIns="50800" bIns="50800" rtlCol="0" anchor="ctr"/>
            <a:lstStyle/>
            <a:p>
              <a:pPr algn="ctr">
                <a:lnSpc>
                  <a:spcPts val="2659"/>
                </a:lnSpc>
                <a:spcBef>
                  <a:spcPct val="0"/>
                </a:spcBef>
              </a:pPr>
              <a:endParaRPr/>
            </a:p>
          </p:txBody>
        </p:sp>
      </p:grpSp>
      <p:sp>
        <p:nvSpPr>
          <p:cNvPr id="9" name="Freeform 9"/>
          <p:cNvSpPr/>
          <p:nvPr/>
        </p:nvSpPr>
        <p:spPr>
          <a:xfrm>
            <a:off x="-4744879" y="9258300"/>
            <a:ext cx="9489757" cy="10287000"/>
          </a:xfrm>
          <a:custGeom>
            <a:avLst/>
            <a:gdLst/>
            <a:ahLst/>
            <a:cxnLst/>
            <a:rect l="l" t="t" r="r" b="b"/>
            <a:pathLst>
              <a:path w="9489757" h="10287000">
                <a:moveTo>
                  <a:pt x="0" y="0"/>
                </a:moveTo>
                <a:lnTo>
                  <a:pt x="9489758" y="0"/>
                </a:lnTo>
                <a:lnTo>
                  <a:pt x="9489758"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0" name="TextBox 10"/>
          <p:cNvSpPr txBox="1"/>
          <p:nvPr/>
        </p:nvSpPr>
        <p:spPr>
          <a:xfrm>
            <a:off x="2981375" y="4040502"/>
            <a:ext cx="11305258" cy="2234571"/>
          </a:xfrm>
          <a:prstGeom prst="rect">
            <a:avLst/>
          </a:prstGeom>
        </p:spPr>
        <p:txBody>
          <a:bodyPr lIns="0" tIns="0" rIns="0" bIns="0" rtlCol="0" anchor="t">
            <a:spAutoFit/>
          </a:bodyPr>
          <a:lstStyle/>
          <a:p>
            <a:pPr algn="just">
              <a:lnSpc>
                <a:spcPts val="2970"/>
              </a:lnSpc>
              <a:spcBef>
                <a:spcPct val="0"/>
              </a:spcBef>
            </a:pPr>
            <a:r>
              <a:rPr lang="en-US" sz="2700">
                <a:solidFill>
                  <a:srgbClr val="8CA9AD"/>
                </a:solidFill>
                <a:latin typeface="DM Sans"/>
              </a:rPr>
              <a:t>Aligning social values across different spheres of society not only enhances ethical standards and social welfare but also offers tangible benefits for organizations and individuals alike. It encourages a more responsible, inclusive, and sustainable approach to business, governance, and daily living, contributing to a more equitable and prosperous society.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028E3FA40450041AD2B2D9F1FFC3623" ma:contentTypeVersion="14" ma:contentTypeDescription="Ein neues Dokument erstellen." ma:contentTypeScope="" ma:versionID="5c2e940da7ecf44b4737fb0390fffd4d">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d96140c4accb8988086fab4453dbc113"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ierungen"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A456EE-DBF4-4464-BCC3-00674A9BC7E4}">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2.xml><?xml version="1.0" encoding="utf-8"?>
<ds:datastoreItem xmlns:ds="http://schemas.openxmlformats.org/officeDocument/2006/customXml" ds:itemID="{15CEDD7F-0C88-45FC-81AA-91093C3BB254}"/>
</file>

<file path=customXml/itemProps3.xml><?xml version="1.0" encoding="utf-8"?>
<ds:datastoreItem xmlns:ds="http://schemas.openxmlformats.org/officeDocument/2006/customXml" ds:itemID="{75E3259C-C7F6-43A2-AADE-5985774445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social values 01.03.pptx</dc:title>
  <cp:revision>2</cp:revision>
  <dcterms:created xsi:type="dcterms:W3CDTF">2006-08-16T00:00:00Z</dcterms:created>
  <dcterms:modified xsi:type="dcterms:W3CDTF">2024-04-25T13:50:59Z</dcterms:modified>
  <dc:identifier>DAGBRDyGILU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y fmtid="{D5CDD505-2E9C-101B-9397-08002B2CF9AE}" pid="3" name="MediaServiceImageTags">
    <vt:lpwstr/>
  </property>
</Properties>
</file>