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8288000" cy="10287000"/>
  <p:notesSz cx="6858000" cy="9144000"/>
  <p:embeddedFontLst>
    <p:embeddedFont>
      <p:font typeface="DM Sans" pitchFamily="2" charset="-70"/>
      <p:regular r:id="rId43"/>
    </p:embeddedFont>
    <p:embeddedFont>
      <p:font typeface="DM Sans Bold" charset="-70"/>
      <p:regular r:id="rId44"/>
    </p:embeddedFont>
    <p:embeddedFont>
      <p:font typeface="DM Sans Italics" panose="020B0604020202020204" charset="-70"/>
      <p:regular r:id="rId45"/>
    </p:embeddedFont>
    <p:embeddedFont>
      <p:font typeface="Oswald Bold" panose="020B0604020202020204" charset="-70"/>
      <p:regular r:id="rId4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5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5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5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5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5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5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.png"/><Relationship Id="rId7" Type="http://schemas.openxmlformats.org/officeDocument/2006/relationships/image" Target="../media/image4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3" Type="http://schemas.openxmlformats.org/officeDocument/2006/relationships/image" Target="../media/image4.png"/><Relationship Id="rId7" Type="http://schemas.openxmlformats.org/officeDocument/2006/relationships/image" Target="../media/image5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5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svg"/><Relationship Id="rId5" Type="http://schemas.openxmlformats.org/officeDocument/2006/relationships/image" Target="../media/image53.png"/><Relationship Id="rId4" Type="http://schemas.openxmlformats.org/officeDocument/2006/relationships/image" Target="../media/image5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svg"/><Relationship Id="rId5" Type="http://schemas.openxmlformats.org/officeDocument/2006/relationships/image" Target="../media/image55.png"/><Relationship Id="rId4" Type="http://schemas.openxmlformats.org/officeDocument/2006/relationships/image" Target="../media/image5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svg"/><Relationship Id="rId5" Type="http://schemas.openxmlformats.org/officeDocument/2006/relationships/image" Target="../media/image57.png"/><Relationship Id="rId4" Type="http://schemas.openxmlformats.org/officeDocument/2006/relationships/image" Target="../media/image5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svg"/><Relationship Id="rId5" Type="http://schemas.openxmlformats.org/officeDocument/2006/relationships/image" Target="../media/image59.png"/><Relationship Id="rId4" Type="http://schemas.openxmlformats.org/officeDocument/2006/relationships/image" Target="../media/image5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svg"/><Relationship Id="rId3" Type="http://schemas.openxmlformats.org/officeDocument/2006/relationships/image" Target="../media/image4.png"/><Relationship Id="rId7" Type="http://schemas.openxmlformats.org/officeDocument/2006/relationships/image" Target="../media/image6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4.png"/><Relationship Id="rId7" Type="http://schemas.openxmlformats.org/officeDocument/2006/relationships/image" Target="../media/image5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5.sv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896731"/>
            <a:ext cx="15736615" cy="7485187"/>
            <a:chOff x="0" y="0"/>
            <a:chExt cx="4144623" cy="19714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44623" cy="1971407"/>
            </a:xfrm>
            <a:custGeom>
              <a:avLst/>
              <a:gdLst/>
              <a:ahLst/>
              <a:cxnLst/>
              <a:rect l="l" t="t" r="r" b="b"/>
              <a:pathLst>
                <a:path w="4144623" h="1971407">
                  <a:moveTo>
                    <a:pt x="23614" y="0"/>
                  </a:moveTo>
                  <a:lnTo>
                    <a:pt x="4121009" y="0"/>
                  </a:lnTo>
                  <a:cubicBezTo>
                    <a:pt x="4134050" y="0"/>
                    <a:pt x="4144623" y="10573"/>
                    <a:pt x="4144623" y="23614"/>
                  </a:cubicBezTo>
                  <a:lnTo>
                    <a:pt x="4144623" y="1947793"/>
                  </a:lnTo>
                  <a:cubicBezTo>
                    <a:pt x="4144623" y="1960835"/>
                    <a:pt x="4134050" y="1971407"/>
                    <a:pt x="4121009" y="1971407"/>
                  </a:cubicBezTo>
                  <a:lnTo>
                    <a:pt x="23614" y="1971407"/>
                  </a:lnTo>
                  <a:cubicBezTo>
                    <a:pt x="10573" y="1971407"/>
                    <a:pt x="0" y="1960835"/>
                    <a:pt x="0" y="1947793"/>
                  </a:cubicBezTo>
                  <a:lnTo>
                    <a:pt x="0" y="23614"/>
                  </a:lnTo>
                  <a:cubicBezTo>
                    <a:pt x="0" y="10573"/>
                    <a:pt x="10573" y="0"/>
                    <a:pt x="23614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144623" cy="2009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6" name="Freeform 6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7" name="TextBox 7"/>
          <p:cNvSpPr txBox="1"/>
          <p:nvPr/>
        </p:nvSpPr>
        <p:spPr>
          <a:xfrm>
            <a:off x="1821081" y="3862694"/>
            <a:ext cx="14053756" cy="21107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00"/>
              </a:lnSpc>
            </a:pPr>
            <a:r>
              <a:rPr lang="en-US" sz="8100">
                <a:solidFill>
                  <a:srgbClr val="FFFFFF"/>
                </a:solidFill>
                <a:latin typeface="DM Sans Bold"/>
              </a:rPr>
              <a:t>RESOURCE AND FINANCE PLAN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017729" y="7889569"/>
            <a:ext cx="4252542" cy="523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070"/>
              </a:lnSpc>
            </a:pPr>
            <a:r>
              <a:rPr lang="en-US" sz="3700">
                <a:solidFill>
                  <a:srgbClr val="FFFFFF"/>
                </a:solidFill>
                <a:latin typeface="DM Sans Italics"/>
              </a:rPr>
              <a:t>Train the trainers</a:t>
            </a:r>
          </a:p>
        </p:txBody>
      </p:sp>
      <p:sp>
        <p:nvSpPr>
          <p:cNvPr id="9" name="Freeform 9"/>
          <p:cNvSpPr/>
          <p:nvPr/>
        </p:nvSpPr>
        <p:spPr>
          <a:xfrm rot="-10800000">
            <a:off x="14185022" y="7153817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Freeform 4"/>
          <p:cNvSpPr/>
          <p:nvPr/>
        </p:nvSpPr>
        <p:spPr>
          <a:xfrm>
            <a:off x="10623221" y="4542256"/>
            <a:ext cx="6902944" cy="5150658"/>
          </a:xfrm>
          <a:custGeom>
            <a:avLst/>
            <a:gdLst/>
            <a:ahLst/>
            <a:cxnLst/>
            <a:rect l="l" t="t" r="r" b="b"/>
            <a:pathLst>
              <a:path w="6902944" h="5150658">
                <a:moveTo>
                  <a:pt x="0" y="0"/>
                </a:moveTo>
                <a:lnTo>
                  <a:pt x="6902944" y="0"/>
                </a:lnTo>
                <a:lnTo>
                  <a:pt x="6902944" y="5150658"/>
                </a:lnTo>
                <a:lnTo>
                  <a:pt x="0" y="51506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2288160" y="692561"/>
            <a:ext cx="11293042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resources may include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662045" y="2785735"/>
            <a:ext cx="7449298" cy="7196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57"/>
              </a:lnSpc>
            </a:pPr>
            <a:r>
              <a:rPr lang="en-US" sz="4172" spc="408" dirty="0">
                <a:solidFill>
                  <a:srgbClr val="8CA9AD"/>
                </a:solidFill>
                <a:latin typeface="DM Sans Bold"/>
              </a:rPr>
              <a:t>Financial resources:</a:t>
            </a:r>
          </a:p>
          <a:p>
            <a:pPr>
              <a:lnSpc>
                <a:spcPts val="5626"/>
              </a:lnSpc>
            </a:pPr>
            <a:r>
              <a:rPr lang="en-US" sz="4077" spc="399" dirty="0">
                <a:solidFill>
                  <a:srgbClr val="231F20"/>
                </a:solidFill>
                <a:latin typeface="DM Sans"/>
              </a:rPr>
              <a:t>Encompass cash reserves in company bank accounts, investment portfolios, received loans or borrowings, as well as any other financial assets that can be used to support operations.</a:t>
            </a:r>
          </a:p>
          <a:p>
            <a:pPr marL="0" lvl="0" indent="0">
              <a:lnSpc>
                <a:spcPts val="5757"/>
              </a:lnSpc>
              <a:spcBef>
                <a:spcPct val="0"/>
              </a:spcBef>
            </a:pPr>
            <a:endParaRPr lang="en-US" sz="4077" spc="399" dirty="0">
              <a:solidFill>
                <a:srgbClr val="231F20"/>
              </a:solidFill>
              <a:latin typeface="DM San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728768" y="1782379"/>
            <a:ext cx="3465904" cy="9311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7614"/>
              </a:lnSpc>
              <a:spcBef>
                <a:spcPct val="0"/>
              </a:spcBef>
            </a:pPr>
            <a:r>
              <a:rPr lang="en-US" sz="5518" spc="540" dirty="0">
                <a:solidFill>
                  <a:srgbClr val="397D5A"/>
                </a:solidFill>
                <a:latin typeface="DM Sans Bold"/>
              </a:rPr>
              <a:t>01....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Freeform 4"/>
          <p:cNvSpPr/>
          <p:nvPr/>
        </p:nvSpPr>
        <p:spPr>
          <a:xfrm>
            <a:off x="9144000" y="4162210"/>
            <a:ext cx="8782870" cy="5614927"/>
          </a:xfrm>
          <a:custGeom>
            <a:avLst/>
            <a:gdLst/>
            <a:ahLst/>
            <a:cxnLst/>
            <a:rect l="l" t="t" r="r" b="b"/>
            <a:pathLst>
              <a:path w="8782870" h="5614927">
                <a:moveTo>
                  <a:pt x="0" y="0"/>
                </a:moveTo>
                <a:lnTo>
                  <a:pt x="8782870" y="0"/>
                </a:lnTo>
                <a:lnTo>
                  <a:pt x="8782870" y="5614927"/>
                </a:lnTo>
                <a:lnTo>
                  <a:pt x="0" y="561492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080" r="-7080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2060083" y="692561"/>
            <a:ext cx="11293042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resources may include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72179" y="2171700"/>
            <a:ext cx="8314098" cy="7277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78"/>
              </a:lnSpc>
            </a:pPr>
            <a:r>
              <a:rPr lang="en-US" sz="4114" spc="403" dirty="0">
                <a:solidFill>
                  <a:srgbClr val="8CA9AD"/>
                </a:solidFill>
                <a:latin typeface="DM Sans Bold"/>
              </a:rPr>
              <a:t>Human resources: </a:t>
            </a:r>
          </a:p>
          <a:p>
            <a:pPr marL="0" lvl="0" indent="0">
              <a:lnSpc>
                <a:spcPts val="5678"/>
              </a:lnSpc>
              <a:spcBef>
                <a:spcPct val="0"/>
              </a:spcBef>
            </a:pPr>
            <a:r>
              <a:rPr lang="en-US" sz="4000" spc="403" dirty="0">
                <a:solidFill>
                  <a:srgbClr val="231F20"/>
                </a:solidFill>
                <a:latin typeface="DM Sans"/>
              </a:rPr>
              <a:t>Refer to the company's employees and workforce, including their skills, knowledge, and experience, as well as the costs associated with their employment, and planning for employee recruitment, training, and development.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630557" y="1712187"/>
            <a:ext cx="3465904" cy="9311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7614"/>
              </a:lnSpc>
              <a:spcBef>
                <a:spcPct val="0"/>
              </a:spcBef>
            </a:pPr>
            <a:r>
              <a:rPr lang="en-US" sz="5518" spc="540">
                <a:solidFill>
                  <a:srgbClr val="397D5A"/>
                </a:solidFill>
                <a:latin typeface="DM Sans Bold"/>
              </a:rPr>
              <a:t>....02...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8435419" y="3691729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5" y="0"/>
                </a:lnTo>
                <a:lnTo>
                  <a:pt x="9322085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2258048" y="692561"/>
            <a:ext cx="11293042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resources may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93753" y="3133183"/>
            <a:ext cx="7124700" cy="5830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471"/>
              </a:lnSpc>
            </a:pPr>
            <a:r>
              <a:rPr lang="en-US" sz="4689" spc="459" dirty="0">
                <a:solidFill>
                  <a:srgbClr val="8CA9AD"/>
                </a:solidFill>
                <a:latin typeface="DM Sans Bold"/>
              </a:rPr>
              <a:t>Physical resources:</a:t>
            </a:r>
          </a:p>
          <a:p>
            <a:pPr marL="0" lvl="0" indent="0">
              <a:lnSpc>
                <a:spcPts val="5643"/>
              </a:lnSpc>
              <a:spcBef>
                <a:spcPct val="0"/>
              </a:spcBef>
            </a:pPr>
            <a:r>
              <a:rPr lang="en-US" sz="4089" spc="400" dirty="0">
                <a:solidFill>
                  <a:srgbClr val="231F20"/>
                </a:solidFill>
                <a:latin typeface="DM Sans"/>
              </a:rPr>
              <a:t>Include tangible assets such as real estate, equipment, production facilities, inventory, and other physical assets necessary for the company's operations.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425514" y="1827436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...03...</a:t>
            </a:r>
          </a:p>
        </p:txBody>
      </p:sp>
      <p:sp>
        <p:nvSpPr>
          <p:cNvPr id="7" name="Freeform 7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Freeform 4"/>
          <p:cNvSpPr/>
          <p:nvPr/>
        </p:nvSpPr>
        <p:spPr>
          <a:xfrm>
            <a:off x="11031611" y="3865103"/>
            <a:ext cx="6865384" cy="6150889"/>
          </a:xfrm>
          <a:custGeom>
            <a:avLst/>
            <a:gdLst/>
            <a:ahLst/>
            <a:cxnLst/>
            <a:rect l="l" t="t" r="r" b="b"/>
            <a:pathLst>
              <a:path w="6865384" h="6150889">
                <a:moveTo>
                  <a:pt x="0" y="0"/>
                </a:moveTo>
                <a:lnTo>
                  <a:pt x="6865384" y="0"/>
                </a:lnTo>
                <a:lnTo>
                  <a:pt x="6865384" y="6150889"/>
                </a:lnTo>
                <a:lnTo>
                  <a:pt x="0" y="615088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174400" t="-90028" r="-219628" b="-120191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2227937" y="692561"/>
            <a:ext cx="11293042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resources may include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524000" y="3366738"/>
            <a:ext cx="8467293" cy="5253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97"/>
              </a:lnSpc>
            </a:pPr>
            <a:r>
              <a:rPr lang="en-US" sz="4273" spc="418" dirty="0">
                <a:solidFill>
                  <a:srgbClr val="8CA9AD"/>
                </a:solidFill>
                <a:latin typeface="DM Sans Bold"/>
              </a:rPr>
              <a:t>Technological resources:</a:t>
            </a:r>
          </a:p>
          <a:p>
            <a:pPr marL="0" lvl="0" indent="0">
              <a:lnSpc>
                <a:spcPts val="5897"/>
              </a:lnSpc>
              <a:spcBef>
                <a:spcPct val="0"/>
              </a:spcBef>
            </a:pPr>
            <a:r>
              <a:rPr lang="en-US" sz="4000" spc="418" dirty="0">
                <a:solidFill>
                  <a:srgbClr val="231F20"/>
                </a:solidFill>
                <a:latin typeface="DM Sans"/>
              </a:rPr>
              <a:t>These resources encompass information technology, software, data, and other technologies necessary for the company's operational efficiency and development.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903536" y="1655630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...04...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27214" y="-19050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TextBox 3"/>
          <p:cNvSpPr txBox="1"/>
          <p:nvPr/>
        </p:nvSpPr>
        <p:spPr>
          <a:xfrm>
            <a:off x="1714262" y="676148"/>
            <a:ext cx="11293042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resources may include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55579" y="2869123"/>
            <a:ext cx="9715500" cy="61257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810"/>
              </a:lnSpc>
            </a:pPr>
            <a:r>
              <a:rPr lang="en-US" sz="4935" spc="483" dirty="0">
                <a:solidFill>
                  <a:srgbClr val="8CA9AD"/>
                </a:solidFill>
                <a:latin typeface="DM Sans Bold"/>
              </a:rPr>
              <a:t>Intellectual resources:</a:t>
            </a:r>
          </a:p>
          <a:p>
            <a:pPr marL="0" lvl="0" indent="0">
              <a:lnSpc>
                <a:spcPts val="5855"/>
              </a:lnSpc>
              <a:spcBef>
                <a:spcPct val="0"/>
              </a:spcBef>
            </a:pPr>
            <a:r>
              <a:rPr lang="en-US" sz="4000" spc="415" dirty="0">
                <a:solidFill>
                  <a:srgbClr val="231F20"/>
                </a:solidFill>
                <a:latin typeface="DM Sans"/>
              </a:rPr>
              <a:t>Refer to the company's intellectual assets, including trademarks, copyrights, patents, knowledge of products, and other intellectual properties that enhance the company's competitiveness and value.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865124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...05...</a:t>
            </a:r>
          </a:p>
        </p:txBody>
      </p:sp>
      <p:sp>
        <p:nvSpPr>
          <p:cNvPr id="6" name="Freeform 6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7" name="Group 7"/>
          <p:cNvGrpSpPr/>
          <p:nvPr/>
        </p:nvGrpSpPr>
        <p:grpSpPr>
          <a:xfrm>
            <a:off x="11598076" y="3399345"/>
            <a:ext cx="6330994" cy="6365815"/>
            <a:chOff x="0" y="0"/>
            <a:chExt cx="8474064" cy="85206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8474063" cy="8520672"/>
            </a:xfrm>
            <a:custGeom>
              <a:avLst/>
              <a:gdLst/>
              <a:ahLst/>
              <a:cxnLst/>
              <a:rect l="l" t="t" r="r" b="b"/>
              <a:pathLst>
                <a:path w="8474063" h="8520672">
                  <a:moveTo>
                    <a:pt x="8474063" y="207821"/>
                  </a:moveTo>
                  <a:lnTo>
                    <a:pt x="8474063" y="8310752"/>
                  </a:lnTo>
                  <a:cubicBezTo>
                    <a:pt x="8474063" y="8426733"/>
                    <a:pt x="8271816" y="8520672"/>
                    <a:pt x="8022113" y="8520672"/>
                  </a:cubicBezTo>
                  <a:lnTo>
                    <a:pt x="451950" y="8520672"/>
                  </a:lnTo>
                  <a:cubicBezTo>
                    <a:pt x="202248" y="8520672"/>
                    <a:pt x="0" y="8426733"/>
                    <a:pt x="0" y="8310752"/>
                  </a:cubicBezTo>
                  <a:lnTo>
                    <a:pt x="0" y="207821"/>
                  </a:lnTo>
                  <a:cubicBezTo>
                    <a:pt x="0" y="101392"/>
                    <a:pt x="170611" y="13750"/>
                    <a:pt x="391389" y="0"/>
                  </a:cubicBezTo>
                  <a:lnTo>
                    <a:pt x="8082675" y="0"/>
                  </a:lnTo>
                  <a:cubicBezTo>
                    <a:pt x="8303453" y="13750"/>
                    <a:pt x="8474063" y="101392"/>
                    <a:pt x="8474063" y="207821"/>
                  </a:cubicBezTo>
                  <a:close/>
                </a:path>
              </a:pathLst>
            </a:custGeom>
            <a:blipFill>
              <a:blip r:embed="rId5"/>
              <a:stretch>
                <a:fillRect l="-32208" r="-18711"/>
              </a:stretch>
            </a:blipFill>
          </p:spPr>
          <p:txBody>
            <a:bodyPr/>
            <a:lstStyle/>
            <a:p>
              <a:endParaRPr lang="lv-LV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-2177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Freeform 4"/>
          <p:cNvSpPr/>
          <p:nvPr/>
        </p:nvSpPr>
        <p:spPr>
          <a:xfrm>
            <a:off x="11243061" y="3571333"/>
            <a:ext cx="6653785" cy="6443002"/>
          </a:xfrm>
          <a:custGeom>
            <a:avLst/>
            <a:gdLst/>
            <a:ahLst/>
            <a:cxnLst/>
            <a:rect l="l" t="t" r="r" b="b"/>
            <a:pathLst>
              <a:path w="6653785" h="6443002">
                <a:moveTo>
                  <a:pt x="0" y="0"/>
                </a:moveTo>
                <a:lnTo>
                  <a:pt x="6653786" y="0"/>
                </a:lnTo>
                <a:lnTo>
                  <a:pt x="6653786" y="6443002"/>
                </a:lnTo>
                <a:lnTo>
                  <a:pt x="0" y="644300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b="-3271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1354690" y="560939"/>
            <a:ext cx="11293042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resources may include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510109" y="1700456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...06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05000" y="3238500"/>
            <a:ext cx="8115300" cy="5701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31"/>
              </a:lnSpc>
            </a:pPr>
            <a:r>
              <a:rPr lang="en-US" sz="4660" spc="456" dirty="0">
                <a:solidFill>
                  <a:srgbClr val="8CA9AD"/>
                </a:solidFill>
                <a:latin typeface="DM Sans Bold"/>
              </a:rPr>
              <a:t>Time resources:</a:t>
            </a:r>
          </a:p>
          <a:p>
            <a:pPr marL="0" lvl="0" indent="0">
              <a:lnSpc>
                <a:spcPts val="6431"/>
              </a:lnSpc>
              <a:spcBef>
                <a:spcPct val="0"/>
              </a:spcBef>
            </a:pPr>
            <a:r>
              <a:rPr lang="en-US" sz="4400" spc="456" dirty="0">
                <a:solidFill>
                  <a:srgbClr val="231F20"/>
                </a:solidFill>
                <a:latin typeface="DM Sans"/>
              </a:rPr>
              <a:t>Encompass the management and employee time required to perform tasks, projects, planning, and management.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TextBox 3"/>
          <p:cNvSpPr txBox="1"/>
          <p:nvPr/>
        </p:nvSpPr>
        <p:spPr>
          <a:xfrm>
            <a:off x="4414646" y="2464434"/>
            <a:ext cx="7942168" cy="13961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349"/>
              </a:lnSpc>
            </a:pPr>
            <a:r>
              <a:rPr lang="en-US" sz="8224" spc="806">
                <a:solidFill>
                  <a:srgbClr val="FFFFFF"/>
                </a:solidFill>
                <a:latin typeface="Oswald Bold"/>
              </a:rPr>
              <a:t>INCOMES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54602" y="4405065"/>
            <a:ext cx="12537714" cy="5881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602"/>
              </a:lnSpc>
            </a:pPr>
            <a:r>
              <a:rPr lang="en-US" sz="4784" spc="468">
                <a:solidFill>
                  <a:srgbClr val="F5FFF5"/>
                </a:solidFill>
                <a:latin typeface="DM Sans"/>
              </a:rPr>
              <a:t>The incomes are crucial for the company's financial planning, as they form the primary financial basis and allow for the evaluation of the company's operational profitability and growth.</a:t>
            </a:r>
          </a:p>
          <a:p>
            <a:pPr algn="l">
              <a:lnSpc>
                <a:spcPts val="7395"/>
              </a:lnSpc>
            </a:pPr>
            <a:endParaRPr lang="en-US" sz="4784" spc="468">
              <a:solidFill>
                <a:srgbClr val="F5FFF5"/>
              </a:solidFill>
              <a:latin typeface="DM Sans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12017748" y="412548"/>
            <a:ext cx="5656357" cy="5642833"/>
            <a:chOff x="0" y="0"/>
            <a:chExt cx="2409120" cy="240336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7" name="Freeform 7"/>
          <p:cNvSpPr/>
          <p:nvPr/>
        </p:nvSpPr>
        <p:spPr>
          <a:xfrm>
            <a:off x="12979904" y="1688802"/>
            <a:ext cx="3732046" cy="3223555"/>
          </a:xfrm>
          <a:custGeom>
            <a:avLst/>
            <a:gdLst/>
            <a:ahLst/>
            <a:cxnLst/>
            <a:rect l="l" t="t" r="r" b="b"/>
            <a:pathLst>
              <a:path w="3732046" h="3223555">
                <a:moveTo>
                  <a:pt x="0" y="0"/>
                </a:moveTo>
                <a:lnTo>
                  <a:pt x="3732046" y="0"/>
                </a:lnTo>
                <a:lnTo>
                  <a:pt x="3732046" y="3223555"/>
                </a:lnTo>
                <a:lnTo>
                  <a:pt x="0" y="322355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89435" y="94591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6" name="TextBox 6"/>
          <p:cNvSpPr txBox="1"/>
          <p:nvPr/>
        </p:nvSpPr>
        <p:spPr>
          <a:xfrm>
            <a:off x="5044684" y="3374890"/>
            <a:ext cx="11558591" cy="351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6858"/>
              </a:lnSpc>
            </a:pPr>
            <a:r>
              <a:rPr lang="en-US" sz="6858">
                <a:solidFill>
                  <a:srgbClr val="FFFFFF"/>
                </a:solidFill>
                <a:latin typeface="DM Sans Bold"/>
              </a:rPr>
              <a:t>INCOME IS DEFINED AS ALL REVENUES EXPECTED OR PROJECTED FOR A SPECIFIED PERIOD.</a:t>
            </a:r>
          </a:p>
        </p:txBody>
      </p:sp>
      <p:sp>
        <p:nvSpPr>
          <p:cNvPr id="7" name="Freeform 7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8" name="Freeform 8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CB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3376" y="-283346"/>
            <a:ext cx="7740240" cy="12306300"/>
            <a:chOff x="0" y="0"/>
            <a:chExt cx="1440067" cy="22895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067" cy="2289579"/>
            </a:xfrm>
            <a:custGeom>
              <a:avLst/>
              <a:gdLst/>
              <a:ahLst/>
              <a:cxnLst/>
              <a:rect l="l" t="t" r="r" b="b"/>
              <a:pathLst>
                <a:path w="1440067" h="2289579">
                  <a:moveTo>
                    <a:pt x="0" y="0"/>
                  </a:moveTo>
                  <a:lnTo>
                    <a:pt x="1440067" y="0"/>
                  </a:lnTo>
                  <a:lnTo>
                    <a:pt x="1440067" y="2289579"/>
                  </a:lnTo>
                  <a:lnTo>
                    <a:pt x="0" y="2289579"/>
                  </a:lnTo>
                  <a:close/>
                </a:path>
              </a:pathLst>
            </a:custGeom>
            <a:solidFill>
              <a:srgbClr val="F2F4F5">
                <a:alpha val="92941"/>
              </a:srgbClr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4" name="Freeform 4"/>
          <p:cNvSpPr/>
          <p:nvPr/>
        </p:nvSpPr>
        <p:spPr>
          <a:xfrm>
            <a:off x="3187961" y="2773272"/>
            <a:ext cx="15805162" cy="3570601"/>
          </a:xfrm>
          <a:custGeom>
            <a:avLst/>
            <a:gdLst/>
            <a:ahLst/>
            <a:cxnLst/>
            <a:rect l="l" t="t" r="r" b="b"/>
            <a:pathLst>
              <a:path w="15805162" h="3570601">
                <a:moveTo>
                  <a:pt x="0" y="0"/>
                </a:moveTo>
                <a:lnTo>
                  <a:pt x="15805162" y="0"/>
                </a:lnTo>
                <a:lnTo>
                  <a:pt x="15805162" y="3570602"/>
                </a:lnTo>
                <a:lnTo>
                  <a:pt x="0" y="35706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1028700" y="4770083"/>
            <a:ext cx="8455398" cy="1308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899"/>
              </a:lnSpc>
            </a:pPr>
            <a:r>
              <a:rPr lang="en-US" sz="9899">
                <a:solidFill>
                  <a:srgbClr val="194597"/>
                </a:solidFill>
                <a:latin typeface="DM Sans Bold"/>
              </a:rPr>
              <a:t>INCOMES:</a:t>
            </a:r>
          </a:p>
        </p:txBody>
      </p:sp>
      <p:grpSp>
        <p:nvGrpSpPr>
          <p:cNvPr id="6" name="Group 6"/>
          <p:cNvGrpSpPr/>
          <p:nvPr/>
        </p:nvGrpSpPr>
        <p:grpSpPr>
          <a:xfrm rot="-482310">
            <a:off x="1979051" y="6390121"/>
            <a:ext cx="3295385" cy="1002470"/>
            <a:chOff x="0" y="0"/>
            <a:chExt cx="4393847" cy="1336627"/>
          </a:xfrm>
        </p:grpSpPr>
        <p:grpSp>
          <p:nvGrpSpPr>
            <p:cNvPr id="7" name="Group 7"/>
            <p:cNvGrpSpPr/>
            <p:nvPr/>
          </p:nvGrpSpPr>
          <p:grpSpPr>
            <a:xfrm>
              <a:off x="4048113" y="990893"/>
              <a:ext cx="345734" cy="34573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2235901" y="172867"/>
              <a:ext cx="345734" cy="345734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2327002" y="818026"/>
              <a:ext cx="345734" cy="345734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1334093" y="518601"/>
              <a:ext cx="345734" cy="345734"/>
              <a:chOff x="0" y="0"/>
              <a:chExt cx="6350000" cy="63500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0" y="0"/>
              <a:ext cx="345734" cy="34573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</p:grpSp>
      <p:sp>
        <p:nvSpPr>
          <p:cNvPr id="17" name="Freeform 17"/>
          <p:cNvSpPr/>
          <p:nvPr/>
        </p:nvSpPr>
        <p:spPr>
          <a:xfrm>
            <a:off x="8191738" y="-283346"/>
            <a:ext cx="4360702" cy="4360702"/>
          </a:xfrm>
          <a:custGeom>
            <a:avLst/>
            <a:gdLst/>
            <a:ahLst/>
            <a:cxnLst/>
            <a:rect l="l" t="t" r="r" b="b"/>
            <a:pathLst>
              <a:path w="4360702" h="4360702">
                <a:moveTo>
                  <a:pt x="0" y="0"/>
                </a:moveTo>
                <a:lnTo>
                  <a:pt x="4360702" y="0"/>
                </a:lnTo>
                <a:lnTo>
                  <a:pt x="4360702" y="4360702"/>
                </a:lnTo>
                <a:lnTo>
                  <a:pt x="0" y="43607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8" name="Freeform 18"/>
          <p:cNvSpPr/>
          <p:nvPr/>
        </p:nvSpPr>
        <p:spPr>
          <a:xfrm flipH="1">
            <a:off x="12012510" y="609755"/>
            <a:ext cx="4590275" cy="4590275"/>
          </a:xfrm>
          <a:custGeom>
            <a:avLst/>
            <a:gdLst/>
            <a:ahLst/>
            <a:cxnLst/>
            <a:rect l="l" t="t" r="r" b="b"/>
            <a:pathLst>
              <a:path w="4590275" h="4590275">
                <a:moveTo>
                  <a:pt x="4590274" y="0"/>
                </a:moveTo>
                <a:lnTo>
                  <a:pt x="0" y="0"/>
                </a:lnTo>
                <a:lnTo>
                  <a:pt x="0" y="4590274"/>
                </a:lnTo>
                <a:lnTo>
                  <a:pt x="4590274" y="4590274"/>
                </a:lnTo>
                <a:lnTo>
                  <a:pt x="4590274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9" name="Freeform 19"/>
          <p:cNvSpPr/>
          <p:nvPr/>
        </p:nvSpPr>
        <p:spPr>
          <a:xfrm>
            <a:off x="8430725" y="1999742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0" name="TextBox 20"/>
          <p:cNvSpPr txBox="1"/>
          <p:nvPr/>
        </p:nvSpPr>
        <p:spPr>
          <a:xfrm>
            <a:off x="8551848" y="978802"/>
            <a:ext cx="3672836" cy="9182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0"/>
              </a:lnSpc>
            </a:pPr>
            <a:r>
              <a:rPr lang="en-US" sz="5700">
                <a:solidFill>
                  <a:srgbClr val="7C90B8"/>
                </a:solidFill>
                <a:latin typeface="DM Sans"/>
              </a:rPr>
              <a:t>SALES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050422" y="2047367"/>
            <a:ext cx="2562748" cy="8306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19"/>
              </a:lnSpc>
            </a:pPr>
            <a:r>
              <a:rPr lang="en-US" sz="5092">
                <a:solidFill>
                  <a:srgbClr val="7C90B8"/>
                </a:solidFill>
                <a:latin typeface="DM Sans"/>
              </a:rPr>
              <a:t>SERVICE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669712" y="3474443"/>
            <a:ext cx="3342798" cy="6625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03"/>
              </a:lnSpc>
            </a:pPr>
            <a:r>
              <a:rPr lang="en-US" sz="4079">
                <a:solidFill>
                  <a:srgbClr val="010A4F"/>
                </a:solidFill>
                <a:latin typeface="DM Sans"/>
              </a:rPr>
              <a:t>INVESTMENT</a:t>
            </a:r>
          </a:p>
        </p:txBody>
      </p:sp>
      <p:sp>
        <p:nvSpPr>
          <p:cNvPr id="23" name="Freeform 23"/>
          <p:cNvSpPr/>
          <p:nvPr/>
        </p:nvSpPr>
        <p:spPr>
          <a:xfrm rot="5983471">
            <a:off x="12151446" y="3215005"/>
            <a:ext cx="4360702" cy="4360702"/>
          </a:xfrm>
          <a:custGeom>
            <a:avLst/>
            <a:gdLst/>
            <a:ahLst/>
            <a:cxnLst/>
            <a:rect l="l" t="t" r="r" b="b"/>
            <a:pathLst>
              <a:path w="4360702" h="4360702">
                <a:moveTo>
                  <a:pt x="0" y="0"/>
                </a:moveTo>
                <a:lnTo>
                  <a:pt x="4360701" y="0"/>
                </a:lnTo>
                <a:lnTo>
                  <a:pt x="4360701" y="4360701"/>
                </a:lnTo>
                <a:lnTo>
                  <a:pt x="0" y="43607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4" name="TextBox 24"/>
          <p:cNvSpPr txBox="1"/>
          <p:nvPr/>
        </p:nvSpPr>
        <p:spPr>
          <a:xfrm>
            <a:off x="12560330" y="4428773"/>
            <a:ext cx="4020906" cy="9004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600">
                <a:solidFill>
                  <a:srgbClr val="7C90B8"/>
                </a:solidFill>
                <a:latin typeface="DM Sans"/>
              </a:rPr>
              <a:t>RENTAL</a:t>
            </a:r>
          </a:p>
        </p:txBody>
      </p:sp>
      <p:sp>
        <p:nvSpPr>
          <p:cNvPr id="25" name="Freeform 25"/>
          <p:cNvSpPr/>
          <p:nvPr/>
        </p:nvSpPr>
        <p:spPr>
          <a:xfrm rot="-5400000" flipH="1">
            <a:off x="8437640" y="51435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4114800" y="0"/>
                </a:moveTo>
                <a:lnTo>
                  <a:pt x="0" y="0"/>
                </a:lnTo>
                <a:lnTo>
                  <a:pt x="0" y="4114800"/>
                </a:lnTo>
                <a:lnTo>
                  <a:pt x="4114800" y="4114800"/>
                </a:lnTo>
                <a:lnTo>
                  <a:pt x="411480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6" name="TextBox 26"/>
          <p:cNvSpPr txBox="1"/>
          <p:nvPr/>
        </p:nvSpPr>
        <p:spPr>
          <a:xfrm>
            <a:off x="8437640" y="6181314"/>
            <a:ext cx="3672836" cy="1329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4092">
                <a:solidFill>
                  <a:srgbClr val="7C90B8"/>
                </a:solidFill>
                <a:latin typeface="DM Sans"/>
              </a:rPr>
              <a:t>LICENSE AND ROYALTY</a:t>
            </a:r>
          </a:p>
        </p:txBody>
      </p:sp>
      <p:sp>
        <p:nvSpPr>
          <p:cNvPr id="27" name="Freeform 27"/>
          <p:cNvSpPr/>
          <p:nvPr/>
        </p:nvSpPr>
        <p:spPr>
          <a:xfrm rot="5006092">
            <a:off x="12221740" y="5971300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8" name="TextBox 28"/>
          <p:cNvSpPr txBox="1"/>
          <p:nvPr/>
        </p:nvSpPr>
        <p:spPr>
          <a:xfrm>
            <a:off x="12796237" y="6793347"/>
            <a:ext cx="2733733" cy="19960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03"/>
              </a:lnSpc>
            </a:pPr>
            <a:r>
              <a:rPr lang="en-US" sz="4079">
                <a:solidFill>
                  <a:srgbClr val="010A4F"/>
                </a:solidFill>
                <a:latin typeface="DM Sans"/>
              </a:rPr>
              <a:t>SUBSIDIES AND GRANTS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457659" y="692561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518339" y="1837633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01...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89999" y="2793239"/>
            <a:ext cx="7529304" cy="69506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r>
              <a:rPr lang="lv-LV" sz="4989" spc="488" dirty="0" err="1">
                <a:solidFill>
                  <a:srgbClr val="8CA9AD"/>
                </a:solidFill>
                <a:latin typeface="DM Sans Bold"/>
              </a:rPr>
              <a:t>Sales</a:t>
            </a:r>
            <a:r>
              <a:rPr lang="lv-LV" sz="4989" spc="488" dirty="0">
                <a:solidFill>
                  <a:srgbClr val="8CA9AD"/>
                </a:solidFill>
                <a:latin typeface="DM Sans Bold"/>
              </a:rPr>
              <a:t> </a:t>
            </a:r>
            <a:r>
              <a:rPr lang="lv-LV" sz="4989" spc="488" dirty="0" err="1">
                <a:solidFill>
                  <a:srgbClr val="8CA9AD"/>
                </a:solidFill>
                <a:latin typeface="DM Sans Bold"/>
              </a:rPr>
              <a:t>revenue</a:t>
            </a:r>
            <a:r>
              <a:rPr lang="lv-LV" sz="4989" spc="488" dirty="0">
                <a:solidFill>
                  <a:srgbClr val="8CA9AD"/>
                </a:solidFill>
                <a:latin typeface="DM Sans Bold"/>
              </a:rPr>
              <a:t>:</a:t>
            </a:r>
            <a:endParaRPr lang="en-US" sz="4989" spc="488" dirty="0">
              <a:solidFill>
                <a:srgbClr val="8CA9AD"/>
              </a:solidFill>
              <a:latin typeface="DM Sans Bold"/>
            </a:endParaRPr>
          </a:p>
          <a:p>
            <a:pPr>
              <a:lnSpc>
                <a:spcPts val="6885"/>
              </a:lnSpc>
            </a:pPr>
            <a:r>
              <a:rPr lang="en-US" sz="4989" spc="488" dirty="0">
                <a:solidFill>
                  <a:srgbClr val="727171"/>
                </a:solidFill>
                <a:latin typeface="DM Sans"/>
              </a:rPr>
              <a:t>Revenue from the sale of goods or services, which is the result of core business operations.</a:t>
            </a:r>
          </a:p>
          <a:p>
            <a:pPr>
              <a:lnSpc>
                <a:spcPts val="6885"/>
              </a:lnSpc>
            </a:pPr>
            <a:endParaRPr lang="en-US" sz="4989" spc="488" dirty="0">
              <a:solidFill>
                <a:srgbClr val="727171"/>
              </a:solidFill>
              <a:latin typeface="DM Sans"/>
            </a:endParaRP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 dirty="0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8619302" y="4274681"/>
            <a:ext cx="9389497" cy="2440426"/>
            <a:chOff x="0" y="0"/>
            <a:chExt cx="7374240" cy="19166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431151" cy="1963166"/>
            </a:xfrm>
            <a:custGeom>
              <a:avLst/>
              <a:gdLst/>
              <a:ahLst/>
              <a:cxnLst/>
              <a:rect l="l" t="t" r="r" b="b"/>
              <a:pathLst>
                <a:path w="7431151" h="1963166">
                  <a:moveTo>
                    <a:pt x="6464935" y="0"/>
                  </a:moveTo>
                  <a:lnTo>
                    <a:pt x="0" y="0"/>
                  </a:lnTo>
                  <a:lnTo>
                    <a:pt x="837819" y="837565"/>
                  </a:lnTo>
                  <a:cubicBezTo>
                    <a:pt x="877316" y="877062"/>
                    <a:pt x="897636" y="929386"/>
                    <a:pt x="897636" y="981583"/>
                  </a:cubicBezTo>
                  <a:cubicBezTo>
                    <a:pt x="897636" y="1033780"/>
                    <a:pt x="877951" y="1085596"/>
                    <a:pt x="837819" y="1125601"/>
                  </a:cubicBezTo>
                  <a:lnTo>
                    <a:pt x="635" y="1963166"/>
                  </a:lnTo>
                  <a:lnTo>
                    <a:pt x="6464427" y="1963166"/>
                  </a:lnTo>
                  <a:lnTo>
                    <a:pt x="7431151" y="981583"/>
                  </a:lnTo>
                  <a:lnTo>
                    <a:pt x="6464935" y="0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270913" y="7339092"/>
            <a:ext cx="988387" cy="942825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1" name="Freeform 11"/>
          <p:cNvSpPr/>
          <p:nvPr/>
        </p:nvSpPr>
        <p:spPr>
          <a:xfrm>
            <a:off x="13638812" y="4332242"/>
            <a:ext cx="2359626" cy="2325304"/>
          </a:xfrm>
          <a:custGeom>
            <a:avLst/>
            <a:gdLst/>
            <a:ahLst/>
            <a:cxnLst/>
            <a:rect l="l" t="t" r="r" b="b"/>
            <a:pathLst>
              <a:path w="2359626" h="2325304">
                <a:moveTo>
                  <a:pt x="0" y="0"/>
                </a:moveTo>
                <a:lnTo>
                  <a:pt x="2359625" y="0"/>
                </a:lnTo>
                <a:lnTo>
                  <a:pt x="2359625" y="2325304"/>
                </a:lnTo>
                <a:lnTo>
                  <a:pt x="0" y="23253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TextBox 3"/>
          <p:cNvSpPr txBox="1"/>
          <p:nvPr/>
        </p:nvSpPr>
        <p:spPr>
          <a:xfrm>
            <a:off x="11759210" y="7143750"/>
            <a:ext cx="5500090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TABLE OF</a:t>
            </a:r>
          </a:p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CONTENT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530633" y="2105341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01.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417556" y="3325702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02.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355969" y="2341879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 dirty="0">
                <a:solidFill>
                  <a:srgbClr val="737373"/>
                </a:solidFill>
                <a:latin typeface="DM Sans Bold"/>
              </a:rPr>
              <a:t>FINANCE PLAN DEFINITION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355969" y="3561811"/>
            <a:ext cx="927440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FINANCE PLAN GOALS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530633" y="4548084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03.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55968" y="4678458"/>
            <a:ext cx="8323512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 dirty="0">
                <a:solidFill>
                  <a:srgbClr val="737373"/>
                </a:solidFill>
                <a:latin typeface="DM Sans Bold"/>
              </a:rPr>
              <a:t>FINANCE PLAN DEFINED PERIOD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530633" y="5608542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04.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355969" y="5742073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 dirty="0">
                <a:solidFill>
                  <a:srgbClr val="737373"/>
                </a:solidFill>
                <a:latin typeface="DM Sans Bold"/>
              </a:rPr>
              <a:t>RESOURCES</a:t>
            </a:r>
          </a:p>
        </p:txBody>
      </p:sp>
      <p:sp>
        <p:nvSpPr>
          <p:cNvPr id="12" name="Freeform 12"/>
          <p:cNvSpPr/>
          <p:nvPr/>
        </p:nvSpPr>
        <p:spPr>
          <a:xfrm>
            <a:off x="1900858" y="9344053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3" name="TextBox 13"/>
          <p:cNvSpPr txBox="1"/>
          <p:nvPr/>
        </p:nvSpPr>
        <p:spPr>
          <a:xfrm>
            <a:off x="4355969" y="7121392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 dirty="0">
                <a:solidFill>
                  <a:srgbClr val="737373"/>
                </a:solidFill>
                <a:latin typeface="DM Sans Bold"/>
              </a:rPr>
              <a:t>INCOMES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355969" y="8283595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 dirty="0">
                <a:solidFill>
                  <a:srgbClr val="737373"/>
                </a:solidFill>
                <a:latin typeface="DM Sans Bold"/>
              </a:rPr>
              <a:t>EXPENSES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530633" y="6953262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05.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530633" y="8197870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06.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915309" y="692561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630557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...02...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2225689"/>
            <a:ext cx="7529304" cy="87203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endParaRPr dirty="0"/>
          </a:p>
          <a:p>
            <a:pPr>
              <a:lnSpc>
                <a:spcPts val="6885"/>
              </a:lnSpc>
            </a:pPr>
            <a:r>
              <a:rPr lang="en-US" sz="4989" spc="488" dirty="0">
                <a:solidFill>
                  <a:srgbClr val="8CA9AD"/>
                </a:solidFill>
                <a:latin typeface="DM Sans Bold"/>
              </a:rPr>
              <a:t>S</a:t>
            </a:r>
            <a:r>
              <a:rPr lang="lv-LV" sz="4989" spc="488" dirty="0" err="1">
                <a:solidFill>
                  <a:srgbClr val="8CA9AD"/>
                </a:solidFill>
                <a:latin typeface="DM Sans Bold"/>
              </a:rPr>
              <a:t>ervice</a:t>
            </a:r>
            <a:r>
              <a:rPr lang="lv-LV" sz="4989" spc="488" dirty="0">
                <a:solidFill>
                  <a:srgbClr val="8CA9AD"/>
                </a:solidFill>
                <a:latin typeface="DM Sans Bold"/>
              </a:rPr>
              <a:t> </a:t>
            </a:r>
            <a:r>
              <a:rPr lang="lv-LV" sz="4989" spc="488" dirty="0" err="1">
                <a:solidFill>
                  <a:srgbClr val="8CA9AD"/>
                </a:solidFill>
                <a:latin typeface="DM Sans Bold"/>
              </a:rPr>
              <a:t>revenue</a:t>
            </a:r>
            <a:r>
              <a:rPr lang="lv-LV" sz="4989" spc="488" dirty="0">
                <a:solidFill>
                  <a:srgbClr val="8CA9AD"/>
                </a:solidFill>
                <a:latin typeface="DM Sans Bold"/>
              </a:rPr>
              <a:t>:</a:t>
            </a:r>
            <a:endParaRPr lang="en-US" sz="4989" spc="488" dirty="0">
              <a:solidFill>
                <a:srgbClr val="8CA9AD"/>
              </a:solidFill>
              <a:latin typeface="DM Sans Bold"/>
            </a:endParaRPr>
          </a:p>
          <a:p>
            <a:pPr>
              <a:lnSpc>
                <a:spcPts val="6885"/>
              </a:lnSpc>
            </a:pPr>
            <a:r>
              <a:rPr lang="en-US" sz="4989" spc="488" dirty="0">
                <a:solidFill>
                  <a:srgbClr val="727171"/>
                </a:solidFill>
                <a:latin typeface="DM Sans"/>
              </a:rPr>
              <a:t>Revenue from services provided or consultations offered, if the company provides services</a:t>
            </a:r>
            <a:r>
              <a:rPr lang="en-US" sz="4989" spc="488" dirty="0">
                <a:solidFill>
                  <a:srgbClr val="737373"/>
                </a:solidFill>
                <a:latin typeface="DM Sans"/>
              </a:rPr>
              <a:t>.</a:t>
            </a:r>
          </a:p>
          <a:p>
            <a:pPr>
              <a:lnSpc>
                <a:spcPts val="6885"/>
              </a:lnSpc>
            </a:pPr>
            <a:endParaRPr lang="en-US" sz="4989" spc="488" dirty="0">
              <a:solidFill>
                <a:srgbClr val="737373"/>
              </a:solidFill>
              <a:latin typeface="DM Sans"/>
            </a:endParaRP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 dirty="0">
              <a:solidFill>
                <a:srgbClr val="737373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8056729" y="5763067"/>
            <a:ext cx="9389497" cy="2440426"/>
            <a:chOff x="0" y="0"/>
            <a:chExt cx="7374240" cy="19166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431151" cy="1963166"/>
            </a:xfrm>
            <a:custGeom>
              <a:avLst/>
              <a:gdLst/>
              <a:ahLst/>
              <a:cxnLst/>
              <a:rect l="l" t="t" r="r" b="b"/>
              <a:pathLst>
                <a:path w="7431151" h="1963166">
                  <a:moveTo>
                    <a:pt x="6464935" y="0"/>
                  </a:moveTo>
                  <a:lnTo>
                    <a:pt x="0" y="0"/>
                  </a:lnTo>
                  <a:lnTo>
                    <a:pt x="837819" y="837565"/>
                  </a:lnTo>
                  <a:cubicBezTo>
                    <a:pt x="877316" y="877062"/>
                    <a:pt x="897636" y="929386"/>
                    <a:pt x="897636" y="981583"/>
                  </a:cubicBezTo>
                  <a:cubicBezTo>
                    <a:pt x="897636" y="1033780"/>
                    <a:pt x="877951" y="1085596"/>
                    <a:pt x="837819" y="1125601"/>
                  </a:cubicBezTo>
                  <a:lnTo>
                    <a:pt x="635" y="1963166"/>
                  </a:lnTo>
                  <a:lnTo>
                    <a:pt x="6464427" y="1963166"/>
                  </a:lnTo>
                  <a:lnTo>
                    <a:pt x="7431151" y="981583"/>
                  </a:lnTo>
                  <a:lnTo>
                    <a:pt x="6464935" y="0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7259300" y="6581602"/>
            <a:ext cx="842177" cy="803355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1" name="Freeform 11"/>
          <p:cNvSpPr/>
          <p:nvPr/>
        </p:nvSpPr>
        <p:spPr>
          <a:xfrm>
            <a:off x="11672340" y="5888214"/>
            <a:ext cx="2158275" cy="2190131"/>
          </a:xfrm>
          <a:custGeom>
            <a:avLst/>
            <a:gdLst/>
            <a:ahLst/>
            <a:cxnLst/>
            <a:rect l="l" t="t" r="r" b="b"/>
            <a:pathLst>
              <a:path w="2158275" h="2190131">
                <a:moveTo>
                  <a:pt x="0" y="0"/>
                </a:moveTo>
                <a:lnTo>
                  <a:pt x="2158275" y="0"/>
                </a:lnTo>
                <a:lnTo>
                  <a:pt x="2158275" y="2190131"/>
                </a:lnTo>
                <a:lnTo>
                  <a:pt x="0" y="219013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028700" y="488467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630557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...03...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70787" y="3047458"/>
            <a:ext cx="8359770" cy="59232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8CA9AD"/>
                </a:solidFill>
                <a:latin typeface="DM Sans Bold"/>
              </a:rPr>
              <a:t>Investment income:</a:t>
            </a:r>
          </a:p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727171"/>
                </a:solidFill>
                <a:latin typeface="DM Sans"/>
              </a:rPr>
              <a:t>Income from investment returns, such as dividends, interest, or capital gains.</a:t>
            </a: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9630557" y="4258389"/>
            <a:ext cx="8902940" cy="2313965"/>
            <a:chOff x="0" y="0"/>
            <a:chExt cx="7374240" cy="19166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431151" cy="1963166"/>
            </a:xfrm>
            <a:custGeom>
              <a:avLst/>
              <a:gdLst/>
              <a:ahLst/>
              <a:cxnLst/>
              <a:rect l="l" t="t" r="r" b="b"/>
              <a:pathLst>
                <a:path w="7431151" h="1963166">
                  <a:moveTo>
                    <a:pt x="6464935" y="0"/>
                  </a:moveTo>
                  <a:lnTo>
                    <a:pt x="0" y="0"/>
                  </a:lnTo>
                  <a:lnTo>
                    <a:pt x="837819" y="837565"/>
                  </a:lnTo>
                  <a:cubicBezTo>
                    <a:pt x="877316" y="877062"/>
                    <a:pt x="897636" y="929386"/>
                    <a:pt x="897636" y="981583"/>
                  </a:cubicBezTo>
                  <a:cubicBezTo>
                    <a:pt x="897636" y="1033780"/>
                    <a:pt x="877951" y="1085596"/>
                    <a:pt x="837819" y="1125601"/>
                  </a:cubicBezTo>
                  <a:lnTo>
                    <a:pt x="635" y="1963166"/>
                  </a:lnTo>
                  <a:lnTo>
                    <a:pt x="6464427" y="1963166"/>
                  </a:lnTo>
                  <a:lnTo>
                    <a:pt x="7431151" y="981583"/>
                  </a:lnTo>
                  <a:lnTo>
                    <a:pt x="6464935" y="0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9" name="Freeform 9"/>
          <p:cNvSpPr/>
          <p:nvPr/>
        </p:nvSpPr>
        <p:spPr>
          <a:xfrm>
            <a:off x="12756374" y="4131928"/>
            <a:ext cx="2005198" cy="2255335"/>
          </a:xfrm>
          <a:custGeom>
            <a:avLst/>
            <a:gdLst/>
            <a:ahLst/>
            <a:cxnLst/>
            <a:rect l="l" t="t" r="r" b="b"/>
            <a:pathLst>
              <a:path w="2005198" h="2255335">
                <a:moveTo>
                  <a:pt x="0" y="0"/>
                </a:moveTo>
                <a:lnTo>
                  <a:pt x="2005198" y="0"/>
                </a:lnTo>
                <a:lnTo>
                  <a:pt x="2005198" y="2255335"/>
                </a:lnTo>
                <a:lnTo>
                  <a:pt x="0" y="22553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300160" y="458355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630557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...04...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3134467"/>
            <a:ext cx="7529304" cy="69506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r>
              <a:rPr lang="lv-LV" sz="4989" spc="488" dirty="0" err="1">
                <a:solidFill>
                  <a:srgbClr val="8CA9AD"/>
                </a:solidFill>
                <a:latin typeface="DM Sans Bold"/>
              </a:rPr>
              <a:t>Rental</a:t>
            </a:r>
            <a:r>
              <a:rPr lang="lv-LV" sz="4989" spc="488" dirty="0">
                <a:solidFill>
                  <a:srgbClr val="8CA9AD"/>
                </a:solidFill>
                <a:latin typeface="DM Sans Bold"/>
              </a:rPr>
              <a:t> income</a:t>
            </a:r>
            <a:r>
              <a:rPr lang="en-US" sz="4989" spc="488" dirty="0">
                <a:solidFill>
                  <a:srgbClr val="8CA9AD"/>
                </a:solidFill>
                <a:latin typeface="DM Sans Bold"/>
              </a:rPr>
              <a:t>:</a:t>
            </a:r>
          </a:p>
          <a:p>
            <a:pPr>
              <a:lnSpc>
                <a:spcPts val="6885"/>
              </a:lnSpc>
            </a:pPr>
            <a:r>
              <a:rPr lang="en-US" sz="4989" spc="488" dirty="0">
                <a:solidFill>
                  <a:srgbClr val="727171"/>
                </a:solidFill>
                <a:latin typeface="DM Sans"/>
              </a:rPr>
              <a:t>Income from the rental of real estate, if the company leases or rents real property.</a:t>
            </a:r>
          </a:p>
          <a:p>
            <a:pPr>
              <a:lnSpc>
                <a:spcPts val="6885"/>
              </a:lnSpc>
            </a:pPr>
            <a:endParaRPr lang="en-US" sz="4989" spc="488" dirty="0">
              <a:solidFill>
                <a:srgbClr val="727171"/>
              </a:solidFill>
              <a:latin typeface="DM Sans"/>
            </a:endParaRP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 dirty="0">
              <a:solidFill>
                <a:srgbClr val="727171"/>
              </a:solidFill>
              <a:latin typeface="DM Sans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8477841" y="5957903"/>
            <a:ext cx="928806" cy="896720"/>
          </a:xfrm>
          <a:custGeom>
            <a:avLst/>
            <a:gdLst/>
            <a:ahLst/>
            <a:cxnLst/>
            <a:rect l="l" t="t" r="r" b="b"/>
            <a:pathLst>
              <a:path w="928806" h="896720">
                <a:moveTo>
                  <a:pt x="0" y="0"/>
                </a:moveTo>
                <a:lnTo>
                  <a:pt x="928806" y="0"/>
                </a:lnTo>
                <a:lnTo>
                  <a:pt x="928806" y="896719"/>
                </a:lnTo>
                <a:lnTo>
                  <a:pt x="0" y="89671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8" name="Group 8"/>
          <p:cNvGrpSpPr/>
          <p:nvPr/>
        </p:nvGrpSpPr>
        <p:grpSpPr>
          <a:xfrm rot="-10800000">
            <a:off x="9144000" y="4131928"/>
            <a:ext cx="9389497" cy="2440426"/>
            <a:chOff x="0" y="0"/>
            <a:chExt cx="7374240" cy="19166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431151" cy="1963166"/>
            </a:xfrm>
            <a:custGeom>
              <a:avLst/>
              <a:gdLst/>
              <a:ahLst/>
              <a:cxnLst/>
              <a:rect l="l" t="t" r="r" b="b"/>
              <a:pathLst>
                <a:path w="7431151" h="1963166">
                  <a:moveTo>
                    <a:pt x="6464935" y="0"/>
                  </a:moveTo>
                  <a:lnTo>
                    <a:pt x="0" y="0"/>
                  </a:lnTo>
                  <a:lnTo>
                    <a:pt x="837819" y="837565"/>
                  </a:lnTo>
                  <a:cubicBezTo>
                    <a:pt x="877316" y="877062"/>
                    <a:pt x="897636" y="929386"/>
                    <a:pt x="897636" y="981583"/>
                  </a:cubicBezTo>
                  <a:cubicBezTo>
                    <a:pt x="897636" y="1033780"/>
                    <a:pt x="877951" y="1085596"/>
                    <a:pt x="837819" y="1125601"/>
                  </a:cubicBezTo>
                  <a:lnTo>
                    <a:pt x="635" y="1963166"/>
                  </a:lnTo>
                  <a:lnTo>
                    <a:pt x="6464427" y="1963166"/>
                  </a:lnTo>
                  <a:lnTo>
                    <a:pt x="7431151" y="981583"/>
                  </a:lnTo>
                  <a:lnTo>
                    <a:pt x="6464935" y="0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0" name="Freeform 10"/>
          <p:cNvSpPr/>
          <p:nvPr/>
        </p:nvSpPr>
        <p:spPr>
          <a:xfrm>
            <a:off x="12842515" y="4377102"/>
            <a:ext cx="2273802" cy="2195252"/>
          </a:xfrm>
          <a:custGeom>
            <a:avLst/>
            <a:gdLst/>
            <a:ahLst/>
            <a:cxnLst/>
            <a:rect l="l" t="t" r="r" b="b"/>
            <a:pathLst>
              <a:path w="2273802" h="2195252">
                <a:moveTo>
                  <a:pt x="0" y="0"/>
                </a:moveTo>
                <a:lnTo>
                  <a:pt x="2273801" y="0"/>
                </a:lnTo>
                <a:lnTo>
                  <a:pt x="2273801" y="2195252"/>
                </a:lnTo>
                <a:lnTo>
                  <a:pt x="0" y="219525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071888" y="692561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966470" y="1853278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...05...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572190" y="2012979"/>
            <a:ext cx="9699231" cy="7656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endParaRPr/>
          </a:p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8CA9AD"/>
                </a:solidFill>
                <a:latin typeface="DM Sans Bold"/>
              </a:rPr>
              <a:t>License and royalty payments:</a:t>
            </a:r>
          </a:p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727171"/>
                </a:solidFill>
                <a:latin typeface="DM Sans"/>
              </a:rPr>
              <a:t>Income from the use of licenses or royalties for intellectual property rights.</a:t>
            </a:r>
          </a:p>
          <a:p>
            <a:pPr>
              <a:lnSpc>
                <a:spcPts val="6885"/>
              </a:lnSpc>
            </a:pPr>
            <a:endParaRPr lang="en-US" sz="4989" spc="488">
              <a:solidFill>
                <a:srgbClr val="727171"/>
              </a:solidFill>
              <a:latin typeface="DM Sans"/>
            </a:endParaRP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6094107" y="4626341"/>
            <a:ext cx="1165193" cy="1910409"/>
            <a:chOff x="0" y="0"/>
            <a:chExt cx="1452240" cy="2381040"/>
          </a:xfrm>
        </p:grpSpPr>
        <p:sp>
          <p:nvSpPr>
            <p:cNvPr id="8" name="Freeform 8"/>
            <p:cNvSpPr/>
            <p:nvPr/>
          </p:nvSpPr>
          <p:spPr>
            <a:xfrm>
              <a:off x="-19685" y="-19812"/>
              <a:ext cx="1474216" cy="2444877"/>
            </a:xfrm>
            <a:custGeom>
              <a:avLst/>
              <a:gdLst/>
              <a:ahLst/>
              <a:cxnLst/>
              <a:rect l="l" t="t" r="r" b="b"/>
              <a:pathLst>
                <a:path w="1474216" h="2444877">
                  <a:moveTo>
                    <a:pt x="78994" y="1078484"/>
                  </a:moveTo>
                  <a:lnTo>
                    <a:pt x="1078611" y="78994"/>
                  </a:lnTo>
                  <a:cubicBezTo>
                    <a:pt x="1158240" y="0"/>
                    <a:pt x="1287145" y="0"/>
                    <a:pt x="1366774" y="78994"/>
                  </a:cubicBezTo>
                  <a:lnTo>
                    <a:pt x="1474216" y="186436"/>
                  </a:lnTo>
                  <a:lnTo>
                    <a:pt x="582549" y="1078484"/>
                  </a:lnTo>
                  <a:cubicBezTo>
                    <a:pt x="502920" y="1157986"/>
                    <a:pt x="502920" y="1287018"/>
                    <a:pt x="582549" y="1366520"/>
                  </a:cubicBezTo>
                  <a:lnTo>
                    <a:pt x="1474216" y="2257933"/>
                  </a:lnTo>
                  <a:lnTo>
                    <a:pt x="1366774" y="2365375"/>
                  </a:lnTo>
                  <a:cubicBezTo>
                    <a:pt x="1287145" y="2444877"/>
                    <a:pt x="1158240" y="2444877"/>
                    <a:pt x="1078611" y="2365375"/>
                  </a:cubicBezTo>
                  <a:lnTo>
                    <a:pt x="78994" y="1366012"/>
                  </a:lnTo>
                  <a:cubicBezTo>
                    <a:pt x="0" y="1286510"/>
                    <a:pt x="0" y="1158113"/>
                    <a:pt x="78994" y="1078484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933485" y="5278838"/>
            <a:ext cx="325815" cy="605415"/>
            <a:chOff x="0" y="0"/>
            <a:chExt cx="406080" cy="754560"/>
          </a:xfrm>
        </p:grpSpPr>
        <p:sp>
          <p:nvSpPr>
            <p:cNvPr id="10" name="Freeform 10"/>
            <p:cNvSpPr/>
            <p:nvPr/>
          </p:nvSpPr>
          <p:spPr>
            <a:xfrm>
              <a:off x="-24257" y="-32385"/>
              <a:ext cx="447294" cy="842264"/>
            </a:xfrm>
            <a:custGeom>
              <a:avLst/>
              <a:gdLst/>
              <a:ahLst/>
              <a:cxnLst/>
              <a:rect l="l" t="t" r="r" b="b"/>
              <a:pathLst>
                <a:path w="447294" h="842264">
                  <a:moveTo>
                    <a:pt x="96901" y="596138"/>
                  </a:moveTo>
                  <a:lnTo>
                    <a:pt x="281940" y="781304"/>
                  </a:lnTo>
                  <a:cubicBezTo>
                    <a:pt x="342900" y="842264"/>
                    <a:pt x="447294" y="799338"/>
                    <a:pt x="447294" y="712851"/>
                  </a:cubicBezTo>
                  <a:lnTo>
                    <a:pt x="447294" y="129413"/>
                  </a:lnTo>
                  <a:cubicBezTo>
                    <a:pt x="447294" y="42926"/>
                    <a:pt x="342900" y="0"/>
                    <a:pt x="281940" y="60960"/>
                  </a:cubicBezTo>
                  <a:lnTo>
                    <a:pt x="96901" y="246126"/>
                  </a:lnTo>
                  <a:cubicBezTo>
                    <a:pt x="0" y="343027"/>
                    <a:pt x="0" y="499237"/>
                    <a:pt x="96901" y="596138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0472887" y="4597110"/>
            <a:ext cx="5918974" cy="1939639"/>
            <a:chOff x="0" y="0"/>
            <a:chExt cx="7377120" cy="241747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7434580" cy="2463998"/>
            </a:xfrm>
            <a:custGeom>
              <a:avLst/>
              <a:gdLst/>
              <a:ahLst/>
              <a:cxnLst/>
              <a:rect l="l" t="t" r="r" b="b"/>
              <a:pathLst>
                <a:path w="7434580" h="2463998">
                  <a:moveTo>
                    <a:pt x="967105" y="2463998"/>
                  </a:moveTo>
                  <a:lnTo>
                    <a:pt x="7434580" y="2463998"/>
                  </a:lnTo>
                  <a:lnTo>
                    <a:pt x="6596380" y="1419729"/>
                  </a:lnTo>
                  <a:cubicBezTo>
                    <a:pt x="6556883" y="1369911"/>
                    <a:pt x="6536563" y="1303914"/>
                    <a:pt x="6536563" y="1238078"/>
                  </a:cubicBezTo>
                  <a:cubicBezTo>
                    <a:pt x="6536563" y="1172241"/>
                    <a:pt x="6556375" y="1106885"/>
                    <a:pt x="6596380" y="1056427"/>
                  </a:cubicBezTo>
                  <a:lnTo>
                    <a:pt x="7434072" y="0"/>
                  </a:lnTo>
                  <a:lnTo>
                    <a:pt x="967105" y="0"/>
                  </a:lnTo>
                  <a:lnTo>
                    <a:pt x="0" y="1237277"/>
                  </a:lnTo>
                  <a:lnTo>
                    <a:pt x="967105" y="2463871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3" name="Freeform 13"/>
          <p:cNvSpPr/>
          <p:nvPr/>
        </p:nvSpPr>
        <p:spPr>
          <a:xfrm>
            <a:off x="12321060" y="4672788"/>
            <a:ext cx="1863962" cy="1863962"/>
          </a:xfrm>
          <a:custGeom>
            <a:avLst/>
            <a:gdLst/>
            <a:ahLst/>
            <a:cxnLst/>
            <a:rect l="l" t="t" r="r" b="b"/>
            <a:pathLst>
              <a:path w="1863962" h="1863962">
                <a:moveTo>
                  <a:pt x="0" y="0"/>
                </a:moveTo>
                <a:lnTo>
                  <a:pt x="1863962" y="0"/>
                </a:lnTo>
                <a:lnTo>
                  <a:pt x="1863962" y="1863962"/>
                </a:lnTo>
                <a:lnTo>
                  <a:pt x="0" y="186396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601180" y="692561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630557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...06...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08624" y="2216962"/>
            <a:ext cx="8847748" cy="7656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endParaRPr/>
          </a:p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8CA9AD"/>
                </a:solidFill>
                <a:latin typeface="DM Sans Bold"/>
              </a:rPr>
              <a:t>Subsidies and grants:</a:t>
            </a:r>
          </a:p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727171"/>
                </a:solidFill>
                <a:latin typeface="DM Sans"/>
              </a:rPr>
              <a:t>Financial support from government or other resources, designated for specific projects or activities.</a:t>
            </a:r>
          </a:p>
          <a:p>
            <a:pPr>
              <a:lnSpc>
                <a:spcPts val="6885"/>
              </a:lnSpc>
            </a:pPr>
            <a:endParaRPr lang="en-US" sz="4989" spc="488">
              <a:solidFill>
                <a:srgbClr val="727171"/>
              </a:solidFill>
              <a:latin typeface="DM Sans"/>
            </a:endParaRP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0198316" y="4830324"/>
            <a:ext cx="1165193" cy="1910409"/>
            <a:chOff x="0" y="0"/>
            <a:chExt cx="1452240" cy="2381040"/>
          </a:xfrm>
        </p:grpSpPr>
        <p:sp>
          <p:nvSpPr>
            <p:cNvPr id="8" name="Freeform 8"/>
            <p:cNvSpPr/>
            <p:nvPr/>
          </p:nvSpPr>
          <p:spPr>
            <a:xfrm>
              <a:off x="-19685" y="-19812"/>
              <a:ext cx="1474216" cy="2444877"/>
            </a:xfrm>
            <a:custGeom>
              <a:avLst/>
              <a:gdLst/>
              <a:ahLst/>
              <a:cxnLst/>
              <a:rect l="l" t="t" r="r" b="b"/>
              <a:pathLst>
                <a:path w="1474216" h="2444877">
                  <a:moveTo>
                    <a:pt x="78994" y="1078484"/>
                  </a:moveTo>
                  <a:lnTo>
                    <a:pt x="1078611" y="78994"/>
                  </a:lnTo>
                  <a:cubicBezTo>
                    <a:pt x="1158240" y="0"/>
                    <a:pt x="1287145" y="0"/>
                    <a:pt x="1366774" y="78994"/>
                  </a:cubicBezTo>
                  <a:lnTo>
                    <a:pt x="1474216" y="186436"/>
                  </a:lnTo>
                  <a:lnTo>
                    <a:pt x="582549" y="1078484"/>
                  </a:lnTo>
                  <a:cubicBezTo>
                    <a:pt x="502920" y="1157986"/>
                    <a:pt x="502920" y="1287018"/>
                    <a:pt x="582549" y="1366520"/>
                  </a:cubicBezTo>
                  <a:lnTo>
                    <a:pt x="1474216" y="2257933"/>
                  </a:lnTo>
                  <a:lnTo>
                    <a:pt x="1366774" y="2365375"/>
                  </a:lnTo>
                  <a:cubicBezTo>
                    <a:pt x="1287145" y="2444877"/>
                    <a:pt x="1158240" y="2444877"/>
                    <a:pt x="1078611" y="2365375"/>
                  </a:cubicBezTo>
                  <a:lnTo>
                    <a:pt x="78994" y="1366012"/>
                  </a:lnTo>
                  <a:cubicBezTo>
                    <a:pt x="0" y="1286510"/>
                    <a:pt x="0" y="1158113"/>
                    <a:pt x="78994" y="1078484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630557" y="5482821"/>
            <a:ext cx="325815" cy="605415"/>
            <a:chOff x="0" y="0"/>
            <a:chExt cx="406080" cy="754560"/>
          </a:xfrm>
        </p:grpSpPr>
        <p:sp>
          <p:nvSpPr>
            <p:cNvPr id="10" name="Freeform 10"/>
            <p:cNvSpPr/>
            <p:nvPr/>
          </p:nvSpPr>
          <p:spPr>
            <a:xfrm>
              <a:off x="-24257" y="-32385"/>
              <a:ext cx="447294" cy="842264"/>
            </a:xfrm>
            <a:custGeom>
              <a:avLst/>
              <a:gdLst/>
              <a:ahLst/>
              <a:cxnLst/>
              <a:rect l="l" t="t" r="r" b="b"/>
              <a:pathLst>
                <a:path w="447294" h="842264">
                  <a:moveTo>
                    <a:pt x="96901" y="596138"/>
                  </a:moveTo>
                  <a:lnTo>
                    <a:pt x="281940" y="781304"/>
                  </a:lnTo>
                  <a:cubicBezTo>
                    <a:pt x="342900" y="842264"/>
                    <a:pt x="447294" y="799338"/>
                    <a:pt x="447294" y="712851"/>
                  </a:cubicBezTo>
                  <a:lnTo>
                    <a:pt x="447294" y="129413"/>
                  </a:lnTo>
                  <a:cubicBezTo>
                    <a:pt x="447294" y="42926"/>
                    <a:pt x="342900" y="0"/>
                    <a:pt x="281940" y="60960"/>
                  </a:cubicBezTo>
                  <a:lnTo>
                    <a:pt x="96901" y="246126"/>
                  </a:lnTo>
                  <a:cubicBezTo>
                    <a:pt x="0" y="343027"/>
                    <a:pt x="0" y="499237"/>
                    <a:pt x="96901" y="596138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0914512" y="4965139"/>
            <a:ext cx="6117155" cy="1589290"/>
            <a:chOff x="0" y="0"/>
            <a:chExt cx="7377120" cy="19166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7434580" cy="1963166"/>
            </a:xfrm>
            <a:custGeom>
              <a:avLst/>
              <a:gdLst/>
              <a:ahLst/>
              <a:cxnLst/>
              <a:rect l="l" t="t" r="r" b="b"/>
              <a:pathLst>
                <a:path w="7434580" h="1963166">
                  <a:moveTo>
                    <a:pt x="967105" y="1963166"/>
                  </a:moveTo>
                  <a:lnTo>
                    <a:pt x="7434580" y="1963166"/>
                  </a:lnTo>
                  <a:lnTo>
                    <a:pt x="6596380" y="1125601"/>
                  </a:lnTo>
                  <a:cubicBezTo>
                    <a:pt x="6556883" y="1086104"/>
                    <a:pt x="6536563" y="1033780"/>
                    <a:pt x="6536563" y="981583"/>
                  </a:cubicBezTo>
                  <a:cubicBezTo>
                    <a:pt x="6536563" y="929386"/>
                    <a:pt x="6556375" y="877570"/>
                    <a:pt x="6596380" y="837565"/>
                  </a:cubicBezTo>
                  <a:lnTo>
                    <a:pt x="7434072" y="0"/>
                  </a:lnTo>
                  <a:lnTo>
                    <a:pt x="967105" y="0"/>
                  </a:lnTo>
                  <a:lnTo>
                    <a:pt x="0" y="980948"/>
                  </a:lnTo>
                  <a:lnTo>
                    <a:pt x="967105" y="1963039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3" name="Freeform 13"/>
          <p:cNvSpPr/>
          <p:nvPr/>
        </p:nvSpPr>
        <p:spPr>
          <a:xfrm>
            <a:off x="13096461" y="5016628"/>
            <a:ext cx="1371742" cy="1505904"/>
          </a:xfrm>
          <a:custGeom>
            <a:avLst/>
            <a:gdLst/>
            <a:ahLst/>
            <a:cxnLst/>
            <a:rect l="l" t="t" r="r" b="b"/>
            <a:pathLst>
              <a:path w="1371742" h="1505904">
                <a:moveTo>
                  <a:pt x="0" y="0"/>
                </a:moveTo>
                <a:lnTo>
                  <a:pt x="1371742" y="0"/>
                </a:lnTo>
                <a:lnTo>
                  <a:pt x="1371742" y="1505905"/>
                </a:lnTo>
                <a:lnTo>
                  <a:pt x="0" y="150590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270048" y="780014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The revenues typically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814890" y="1731335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...07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70048" y="2775000"/>
            <a:ext cx="10556486" cy="67900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8CA9AD"/>
                </a:solidFill>
                <a:latin typeface="DM Sans Bold"/>
              </a:rPr>
              <a:t>Other income:</a:t>
            </a:r>
          </a:p>
          <a:p>
            <a:pPr>
              <a:lnSpc>
                <a:spcPts val="6885"/>
              </a:lnSpc>
            </a:pPr>
            <a:r>
              <a:rPr lang="en-US" sz="4989" spc="488">
                <a:solidFill>
                  <a:srgbClr val="737373"/>
                </a:solidFill>
                <a:latin typeface="DM Sans"/>
              </a:rPr>
              <a:t>Any other income not included in the aforementioned categories, such as reimbursements or other additional revenue sources.</a:t>
            </a:r>
          </a:p>
          <a:p>
            <a:pPr marL="0" lvl="0" indent="0">
              <a:lnSpc>
                <a:spcPts val="5919"/>
              </a:lnSpc>
              <a:spcBef>
                <a:spcPct val="0"/>
              </a:spcBef>
            </a:pPr>
            <a:endParaRPr lang="en-US" sz="4989" spc="488">
              <a:solidFill>
                <a:srgbClr val="737373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1083911" y="4491003"/>
            <a:ext cx="1164616" cy="1910409"/>
            <a:chOff x="0" y="0"/>
            <a:chExt cx="1451520" cy="2381040"/>
          </a:xfrm>
        </p:grpSpPr>
        <p:sp>
          <p:nvSpPr>
            <p:cNvPr id="8" name="Freeform 8"/>
            <p:cNvSpPr/>
            <p:nvPr/>
          </p:nvSpPr>
          <p:spPr>
            <a:xfrm>
              <a:off x="0" y="-19812"/>
              <a:ext cx="1474216" cy="2444877"/>
            </a:xfrm>
            <a:custGeom>
              <a:avLst/>
              <a:gdLst/>
              <a:ahLst/>
              <a:cxnLst/>
              <a:rect l="l" t="t" r="r" b="b"/>
              <a:pathLst>
                <a:path w="1474216" h="2444877">
                  <a:moveTo>
                    <a:pt x="1394587" y="1366393"/>
                  </a:moveTo>
                  <a:lnTo>
                    <a:pt x="395351" y="2365883"/>
                  </a:lnTo>
                  <a:cubicBezTo>
                    <a:pt x="315849" y="2444877"/>
                    <a:pt x="186944" y="2444877"/>
                    <a:pt x="107315" y="2365883"/>
                  </a:cubicBezTo>
                  <a:lnTo>
                    <a:pt x="0" y="2258441"/>
                  </a:lnTo>
                  <a:lnTo>
                    <a:pt x="891286" y="1366393"/>
                  </a:lnTo>
                  <a:cubicBezTo>
                    <a:pt x="970788" y="1286891"/>
                    <a:pt x="970788" y="1157859"/>
                    <a:pt x="891286" y="1078357"/>
                  </a:cubicBezTo>
                  <a:lnTo>
                    <a:pt x="0" y="186944"/>
                  </a:lnTo>
                  <a:lnTo>
                    <a:pt x="107442" y="79502"/>
                  </a:lnTo>
                  <a:cubicBezTo>
                    <a:pt x="186944" y="0"/>
                    <a:pt x="315849" y="0"/>
                    <a:pt x="395478" y="79502"/>
                  </a:cubicBezTo>
                  <a:lnTo>
                    <a:pt x="1394714" y="1078357"/>
                  </a:lnTo>
                  <a:cubicBezTo>
                    <a:pt x="1474216" y="1157859"/>
                    <a:pt x="1474216" y="1286891"/>
                    <a:pt x="1394714" y="136639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 rot="-10800000">
            <a:off x="17326534" y="5143500"/>
            <a:ext cx="325815" cy="605415"/>
            <a:chOff x="0" y="0"/>
            <a:chExt cx="406080" cy="754560"/>
          </a:xfrm>
        </p:grpSpPr>
        <p:sp>
          <p:nvSpPr>
            <p:cNvPr id="10" name="Freeform 10"/>
            <p:cNvSpPr/>
            <p:nvPr/>
          </p:nvSpPr>
          <p:spPr>
            <a:xfrm>
              <a:off x="0" y="-32385"/>
              <a:ext cx="446659" cy="842137"/>
            </a:xfrm>
            <a:custGeom>
              <a:avLst/>
              <a:gdLst/>
              <a:ahLst/>
              <a:cxnLst/>
              <a:rect l="l" t="t" r="r" b="b"/>
              <a:pathLst>
                <a:path w="446659" h="842137">
                  <a:moveTo>
                    <a:pt x="350393" y="246126"/>
                  </a:moveTo>
                  <a:lnTo>
                    <a:pt x="165354" y="60960"/>
                  </a:lnTo>
                  <a:cubicBezTo>
                    <a:pt x="104394" y="0"/>
                    <a:pt x="0" y="42926"/>
                    <a:pt x="0" y="129413"/>
                  </a:cubicBezTo>
                  <a:lnTo>
                    <a:pt x="0" y="712724"/>
                  </a:lnTo>
                  <a:cubicBezTo>
                    <a:pt x="0" y="799211"/>
                    <a:pt x="104394" y="842137"/>
                    <a:pt x="165354" y="781177"/>
                  </a:cubicBezTo>
                  <a:lnTo>
                    <a:pt x="350393" y="596138"/>
                  </a:lnTo>
                  <a:cubicBezTo>
                    <a:pt x="446659" y="499237"/>
                    <a:pt x="446659" y="342519"/>
                    <a:pt x="350393" y="246126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 rot="-10800000">
            <a:off x="11933008" y="4677307"/>
            <a:ext cx="5916664" cy="1537801"/>
            <a:chOff x="0" y="0"/>
            <a:chExt cx="7374240" cy="19166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7431151" cy="1963166"/>
            </a:xfrm>
            <a:custGeom>
              <a:avLst/>
              <a:gdLst/>
              <a:ahLst/>
              <a:cxnLst/>
              <a:rect l="l" t="t" r="r" b="b"/>
              <a:pathLst>
                <a:path w="7431151" h="1963166">
                  <a:moveTo>
                    <a:pt x="6464935" y="0"/>
                  </a:moveTo>
                  <a:lnTo>
                    <a:pt x="0" y="0"/>
                  </a:lnTo>
                  <a:lnTo>
                    <a:pt x="837819" y="837565"/>
                  </a:lnTo>
                  <a:cubicBezTo>
                    <a:pt x="877316" y="877062"/>
                    <a:pt x="897636" y="929386"/>
                    <a:pt x="897636" y="981583"/>
                  </a:cubicBezTo>
                  <a:cubicBezTo>
                    <a:pt x="897636" y="1033780"/>
                    <a:pt x="877951" y="1085596"/>
                    <a:pt x="837819" y="1125601"/>
                  </a:cubicBezTo>
                  <a:lnTo>
                    <a:pt x="635" y="1963166"/>
                  </a:lnTo>
                  <a:lnTo>
                    <a:pt x="6464427" y="1963166"/>
                  </a:lnTo>
                  <a:lnTo>
                    <a:pt x="7431151" y="981583"/>
                  </a:lnTo>
                  <a:lnTo>
                    <a:pt x="6464935" y="0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3" name="Freeform 13"/>
          <p:cNvSpPr/>
          <p:nvPr/>
        </p:nvSpPr>
        <p:spPr>
          <a:xfrm>
            <a:off x="14378022" y="4990702"/>
            <a:ext cx="1026635" cy="1222184"/>
          </a:xfrm>
          <a:custGeom>
            <a:avLst/>
            <a:gdLst/>
            <a:ahLst/>
            <a:cxnLst/>
            <a:rect l="l" t="t" r="r" b="b"/>
            <a:pathLst>
              <a:path w="1026635" h="1222184">
                <a:moveTo>
                  <a:pt x="0" y="0"/>
                </a:moveTo>
                <a:lnTo>
                  <a:pt x="1026635" y="0"/>
                </a:lnTo>
                <a:lnTo>
                  <a:pt x="1026635" y="1222185"/>
                </a:lnTo>
                <a:lnTo>
                  <a:pt x="0" y="12221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TextBox 3"/>
          <p:cNvSpPr txBox="1"/>
          <p:nvPr/>
        </p:nvSpPr>
        <p:spPr>
          <a:xfrm>
            <a:off x="5172916" y="2102573"/>
            <a:ext cx="7942168" cy="13961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349"/>
              </a:lnSpc>
            </a:pPr>
            <a:r>
              <a:rPr lang="en-US" sz="8224" spc="806">
                <a:solidFill>
                  <a:srgbClr val="FFFFFF"/>
                </a:solidFill>
                <a:latin typeface="Oswald Bold"/>
              </a:rPr>
              <a:t>EXPENSES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09346" y="4031333"/>
            <a:ext cx="12843226" cy="52269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966"/>
              </a:lnSpc>
            </a:pPr>
            <a:r>
              <a:rPr lang="en-US" sz="5048" spc="494">
                <a:solidFill>
                  <a:srgbClr val="F5FFF5"/>
                </a:solidFill>
                <a:latin typeface="DM Sans"/>
              </a:rPr>
              <a:t>The expenses constitute a significant portion of the financial plan, as they affect the company's profitability and overall financial position, so they need to be carefully planned and monitored.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2878164" y="34561"/>
            <a:ext cx="5121184" cy="5108939"/>
            <a:chOff x="0" y="0"/>
            <a:chExt cx="2409120" cy="240336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7" name="Freeform 7"/>
          <p:cNvSpPr/>
          <p:nvPr/>
        </p:nvSpPr>
        <p:spPr>
          <a:xfrm>
            <a:off x="13752571" y="1027988"/>
            <a:ext cx="3244644" cy="2949676"/>
          </a:xfrm>
          <a:custGeom>
            <a:avLst/>
            <a:gdLst/>
            <a:ahLst/>
            <a:cxnLst/>
            <a:rect l="l" t="t" r="r" b="b"/>
            <a:pathLst>
              <a:path w="3244644" h="2949676">
                <a:moveTo>
                  <a:pt x="0" y="0"/>
                </a:moveTo>
                <a:lnTo>
                  <a:pt x="3244644" y="0"/>
                </a:lnTo>
                <a:lnTo>
                  <a:pt x="3244644" y="2949677"/>
                </a:lnTo>
                <a:lnTo>
                  <a:pt x="0" y="29496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6" name="TextBox 6"/>
          <p:cNvSpPr txBox="1"/>
          <p:nvPr/>
        </p:nvSpPr>
        <p:spPr>
          <a:xfrm>
            <a:off x="6266501" y="1831352"/>
            <a:ext cx="10620969" cy="5654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358"/>
              </a:lnSpc>
            </a:pPr>
            <a:r>
              <a:rPr lang="en-US" sz="7358">
                <a:solidFill>
                  <a:srgbClr val="FFFFFF"/>
                </a:solidFill>
                <a:latin typeface="DM Sans Bold"/>
              </a:rPr>
              <a:t>EXPENSES ARE DEFINED AS ALL THE COSTS THAT ARE EXPECTED OR PROJECTED FOR A SPECIFIED PERIOD.</a:t>
            </a:r>
          </a:p>
        </p:txBody>
      </p:sp>
      <p:sp>
        <p:nvSpPr>
          <p:cNvPr id="7" name="Freeform 7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8" name="Freeform 8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CB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685800" y="-608895"/>
            <a:ext cx="7740240" cy="12306300"/>
            <a:chOff x="0" y="0"/>
            <a:chExt cx="1440067" cy="22895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067" cy="2289579"/>
            </a:xfrm>
            <a:custGeom>
              <a:avLst/>
              <a:gdLst/>
              <a:ahLst/>
              <a:cxnLst/>
              <a:rect l="l" t="t" r="r" b="b"/>
              <a:pathLst>
                <a:path w="1440067" h="2289579">
                  <a:moveTo>
                    <a:pt x="0" y="0"/>
                  </a:moveTo>
                  <a:lnTo>
                    <a:pt x="1440067" y="0"/>
                  </a:lnTo>
                  <a:lnTo>
                    <a:pt x="1440067" y="2289579"/>
                  </a:lnTo>
                  <a:lnTo>
                    <a:pt x="0" y="2289579"/>
                  </a:lnTo>
                  <a:close/>
                </a:path>
              </a:pathLst>
            </a:custGeom>
            <a:solidFill>
              <a:srgbClr val="F2F4F5">
                <a:alpha val="92941"/>
              </a:srgbClr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4" name="Freeform 4"/>
          <p:cNvSpPr/>
          <p:nvPr/>
        </p:nvSpPr>
        <p:spPr>
          <a:xfrm>
            <a:off x="3187961" y="2773272"/>
            <a:ext cx="15805162" cy="3570601"/>
          </a:xfrm>
          <a:custGeom>
            <a:avLst/>
            <a:gdLst/>
            <a:ahLst/>
            <a:cxnLst/>
            <a:rect l="l" t="t" r="r" b="b"/>
            <a:pathLst>
              <a:path w="15805162" h="3570601">
                <a:moveTo>
                  <a:pt x="0" y="0"/>
                </a:moveTo>
                <a:lnTo>
                  <a:pt x="15805162" y="0"/>
                </a:lnTo>
                <a:lnTo>
                  <a:pt x="15805162" y="3570602"/>
                </a:lnTo>
                <a:lnTo>
                  <a:pt x="0" y="35706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214314" y="4620281"/>
            <a:ext cx="8455398" cy="13690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399"/>
              </a:lnSpc>
            </a:pPr>
            <a:r>
              <a:rPr lang="en-US" sz="10399">
                <a:solidFill>
                  <a:srgbClr val="194597"/>
                </a:solidFill>
                <a:latin typeface="DM Sans Bold"/>
              </a:rPr>
              <a:t>EXPENSES:</a:t>
            </a:r>
          </a:p>
        </p:txBody>
      </p:sp>
      <p:grpSp>
        <p:nvGrpSpPr>
          <p:cNvPr id="6" name="Group 6"/>
          <p:cNvGrpSpPr/>
          <p:nvPr/>
        </p:nvGrpSpPr>
        <p:grpSpPr>
          <a:xfrm rot="-482310">
            <a:off x="1979051" y="6390121"/>
            <a:ext cx="3295385" cy="1002470"/>
            <a:chOff x="0" y="0"/>
            <a:chExt cx="4393847" cy="1336627"/>
          </a:xfrm>
        </p:grpSpPr>
        <p:grpSp>
          <p:nvGrpSpPr>
            <p:cNvPr id="7" name="Group 7"/>
            <p:cNvGrpSpPr/>
            <p:nvPr/>
          </p:nvGrpSpPr>
          <p:grpSpPr>
            <a:xfrm>
              <a:off x="4048113" y="990893"/>
              <a:ext cx="345734" cy="34573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2235901" y="172867"/>
              <a:ext cx="345734" cy="345734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2327002" y="818026"/>
              <a:ext cx="345734" cy="345734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1334093" y="518601"/>
              <a:ext cx="345734" cy="345734"/>
              <a:chOff x="0" y="0"/>
              <a:chExt cx="6350000" cy="63500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0" y="0"/>
              <a:ext cx="345734" cy="34573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</p:grpSp>
      <p:sp>
        <p:nvSpPr>
          <p:cNvPr id="17" name="Freeform 17"/>
          <p:cNvSpPr/>
          <p:nvPr/>
        </p:nvSpPr>
        <p:spPr>
          <a:xfrm>
            <a:off x="8191738" y="-283346"/>
            <a:ext cx="4360702" cy="4360702"/>
          </a:xfrm>
          <a:custGeom>
            <a:avLst/>
            <a:gdLst/>
            <a:ahLst/>
            <a:cxnLst/>
            <a:rect l="l" t="t" r="r" b="b"/>
            <a:pathLst>
              <a:path w="4360702" h="4360702">
                <a:moveTo>
                  <a:pt x="0" y="0"/>
                </a:moveTo>
                <a:lnTo>
                  <a:pt x="4360702" y="0"/>
                </a:lnTo>
                <a:lnTo>
                  <a:pt x="4360702" y="4360702"/>
                </a:lnTo>
                <a:lnTo>
                  <a:pt x="0" y="43607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8" name="Freeform 18"/>
          <p:cNvSpPr/>
          <p:nvPr/>
        </p:nvSpPr>
        <p:spPr>
          <a:xfrm flipH="1">
            <a:off x="12224684" y="208206"/>
            <a:ext cx="4590275" cy="4590275"/>
          </a:xfrm>
          <a:custGeom>
            <a:avLst/>
            <a:gdLst/>
            <a:ahLst/>
            <a:cxnLst/>
            <a:rect l="l" t="t" r="r" b="b"/>
            <a:pathLst>
              <a:path w="4590275" h="4590275">
                <a:moveTo>
                  <a:pt x="4590275" y="0"/>
                </a:moveTo>
                <a:lnTo>
                  <a:pt x="0" y="0"/>
                </a:lnTo>
                <a:lnTo>
                  <a:pt x="0" y="4590274"/>
                </a:lnTo>
                <a:lnTo>
                  <a:pt x="4590275" y="4590274"/>
                </a:lnTo>
                <a:lnTo>
                  <a:pt x="4590275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9" name="Freeform 19"/>
          <p:cNvSpPr/>
          <p:nvPr/>
        </p:nvSpPr>
        <p:spPr>
          <a:xfrm>
            <a:off x="8430725" y="1894967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0" name="TextBox 20"/>
          <p:cNvSpPr txBox="1"/>
          <p:nvPr/>
        </p:nvSpPr>
        <p:spPr>
          <a:xfrm>
            <a:off x="8551848" y="1226452"/>
            <a:ext cx="3672836" cy="670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60"/>
              </a:lnSpc>
            </a:pPr>
            <a:r>
              <a:rPr lang="en-US" sz="4200">
                <a:solidFill>
                  <a:srgbClr val="BBCBCD"/>
                </a:solidFill>
                <a:latin typeface="DM Sans"/>
              </a:rPr>
              <a:t>LABOR COSTS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2940780" y="873825"/>
            <a:ext cx="2864619" cy="2158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79"/>
              </a:lnSpc>
            </a:pPr>
            <a:r>
              <a:rPr lang="en-US" sz="3292">
                <a:solidFill>
                  <a:srgbClr val="7C90B8"/>
                </a:solidFill>
                <a:latin typeface="DM Sans"/>
              </a:rPr>
              <a:t>INVESTMENT AND INFRASTRUCTURE COSTS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8716867" y="2776506"/>
            <a:ext cx="3342798" cy="17820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679">
                <a:solidFill>
                  <a:srgbClr val="010A4F"/>
                </a:solidFill>
                <a:latin typeface="DM Sans"/>
              </a:rPr>
              <a:t>SALES AND MARKETING EXPENSES</a:t>
            </a:r>
          </a:p>
        </p:txBody>
      </p:sp>
      <p:sp>
        <p:nvSpPr>
          <p:cNvPr id="23" name="Freeform 23"/>
          <p:cNvSpPr/>
          <p:nvPr/>
        </p:nvSpPr>
        <p:spPr>
          <a:xfrm rot="5983471">
            <a:off x="11982753" y="3110230"/>
            <a:ext cx="4360702" cy="4360702"/>
          </a:xfrm>
          <a:custGeom>
            <a:avLst/>
            <a:gdLst/>
            <a:ahLst/>
            <a:cxnLst/>
            <a:rect l="l" t="t" r="r" b="b"/>
            <a:pathLst>
              <a:path w="4360702" h="4360702">
                <a:moveTo>
                  <a:pt x="0" y="0"/>
                </a:moveTo>
                <a:lnTo>
                  <a:pt x="4360702" y="0"/>
                </a:lnTo>
                <a:lnTo>
                  <a:pt x="4360702" y="4360701"/>
                </a:lnTo>
                <a:lnTo>
                  <a:pt x="0" y="43607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4" name="TextBox 24"/>
          <p:cNvSpPr txBox="1"/>
          <p:nvPr/>
        </p:nvSpPr>
        <p:spPr>
          <a:xfrm>
            <a:off x="12329614" y="4252008"/>
            <a:ext cx="3981657" cy="11039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20"/>
              </a:lnSpc>
            </a:pPr>
            <a:r>
              <a:rPr lang="en-US" sz="3400" dirty="0">
                <a:solidFill>
                  <a:srgbClr val="BBCBCD"/>
                </a:solidFill>
                <a:latin typeface="DM Sans"/>
              </a:rPr>
              <a:t>ADMINISTRATIVE EXPENSES</a:t>
            </a:r>
          </a:p>
        </p:txBody>
      </p:sp>
      <p:sp>
        <p:nvSpPr>
          <p:cNvPr id="25" name="Freeform 25"/>
          <p:cNvSpPr/>
          <p:nvPr/>
        </p:nvSpPr>
        <p:spPr>
          <a:xfrm rot="-5400000" flipH="1">
            <a:off x="8419635" y="4516709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4114800" y="0"/>
                </a:moveTo>
                <a:lnTo>
                  <a:pt x="0" y="0"/>
                </a:lnTo>
                <a:lnTo>
                  <a:pt x="0" y="4114800"/>
                </a:lnTo>
                <a:lnTo>
                  <a:pt x="4114800" y="4114800"/>
                </a:lnTo>
                <a:lnTo>
                  <a:pt x="411480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6" name="TextBox 26"/>
          <p:cNvSpPr txBox="1"/>
          <p:nvPr/>
        </p:nvSpPr>
        <p:spPr>
          <a:xfrm>
            <a:off x="8716867" y="5531490"/>
            <a:ext cx="3672836" cy="12281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29"/>
              </a:lnSpc>
            </a:pPr>
            <a:r>
              <a:rPr lang="en-US" sz="3792">
                <a:solidFill>
                  <a:srgbClr val="7C90B8"/>
                </a:solidFill>
                <a:latin typeface="DM Sans"/>
              </a:rPr>
              <a:t>FINANCING COSTS</a:t>
            </a:r>
          </a:p>
        </p:txBody>
      </p:sp>
      <p:sp>
        <p:nvSpPr>
          <p:cNvPr id="27" name="Freeform 27"/>
          <p:cNvSpPr/>
          <p:nvPr/>
        </p:nvSpPr>
        <p:spPr>
          <a:xfrm rot="5006092">
            <a:off x="12497169" y="5604586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8" name="TextBox 28"/>
          <p:cNvSpPr txBox="1"/>
          <p:nvPr/>
        </p:nvSpPr>
        <p:spPr>
          <a:xfrm>
            <a:off x="13071666" y="6865607"/>
            <a:ext cx="2733733" cy="680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33"/>
              </a:lnSpc>
            </a:pPr>
            <a:r>
              <a:rPr lang="en-US" sz="4179">
                <a:solidFill>
                  <a:srgbClr val="010A4F"/>
                </a:solidFill>
                <a:latin typeface="DM Sans"/>
              </a:rPr>
              <a:t>TAXES</a:t>
            </a:r>
          </a:p>
        </p:txBody>
      </p:sp>
      <p:sp>
        <p:nvSpPr>
          <p:cNvPr id="29" name="Freeform 29"/>
          <p:cNvSpPr/>
          <p:nvPr/>
        </p:nvSpPr>
        <p:spPr>
          <a:xfrm>
            <a:off x="9408256" y="6944290"/>
            <a:ext cx="3269663" cy="3269663"/>
          </a:xfrm>
          <a:custGeom>
            <a:avLst/>
            <a:gdLst/>
            <a:ahLst/>
            <a:cxnLst/>
            <a:rect l="l" t="t" r="r" b="b"/>
            <a:pathLst>
              <a:path w="3269663" h="3269663">
                <a:moveTo>
                  <a:pt x="0" y="0"/>
                </a:moveTo>
                <a:lnTo>
                  <a:pt x="3269663" y="0"/>
                </a:lnTo>
                <a:lnTo>
                  <a:pt x="3269663" y="3269663"/>
                </a:lnTo>
                <a:lnTo>
                  <a:pt x="0" y="32696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0" name="TextBox 30"/>
          <p:cNvSpPr txBox="1"/>
          <p:nvPr/>
        </p:nvSpPr>
        <p:spPr>
          <a:xfrm>
            <a:off x="9267945" y="8002912"/>
            <a:ext cx="3672836" cy="12553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70"/>
              </a:lnSpc>
            </a:pPr>
            <a:r>
              <a:rPr lang="en-US" sz="3900">
                <a:solidFill>
                  <a:srgbClr val="BBCBCD"/>
                </a:solidFill>
                <a:latin typeface="DM Sans"/>
              </a:rPr>
              <a:t>OPERATING EXPENSES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20432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4055358" y="692561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040508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01...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734455" y="2825585"/>
            <a:ext cx="9465485" cy="63192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41"/>
              </a:lnSpc>
            </a:pPr>
            <a:r>
              <a:rPr lang="en-US" sz="5682" spc="556" dirty="0">
                <a:solidFill>
                  <a:srgbClr val="8CA9AD"/>
                </a:solidFill>
                <a:latin typeface="DM Sans Bold"/>
              </a:rPr>
              <a:t>Labor costs: </a:t>
            </a:r>
          </a:p>
          <a:p>
            <a:pPr>
              <a:lnSpc>
                <a:spcPts val="7013"/>
              </a:lnSpc>
            </a:pPr>
            <a:r>
              <a:rPr lang="en-US" sz="4000" spc="498" dirty="0">
                <a:solidFill>
                  <a:srgbClr val="727171"/>
                </a:solidFill>
                <a:latin typeface="DM Sans"/>
              </a:rPr>
              <a:t>Employee salaries and other expenses related to employment, such as social security contributions and health insurance premiums.</a:t>
            </a:r>
          </a:p>
          <a:p>
            <a:pPr marL="0" lvl="0" indent="0">
              <a:lnSpc>
                <a:spcPts val="6741"/>
              </a:lnSpc>
              <a:spcBef>
                <a:spcPct val="0"/>
              </a:spcBef>
            </a:pPr>
            <a:endParaRPr lang="en-US" sz="5082" spc="498" dirty="0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6765107" y="3603421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9" name="Freeform 9"/>
          <p:cNvSpPr/>
          <p:nvPr/>
        </p:nvSpPr>
        <p:spPr>
          <a:xfrm>
            <a:off x="13638812" y="4332242"/>
            <a:ext cx="2359626" cy="2325304"/>
          </a:xfrm>
          <a:custGeom>
            <a:avLst/>
            <a:gdLst/>
            <a:ahLst/>
            <a:cxnLst/>
            <a:rect l="l" t="t" r="r" b="b"/>
            <a:pathLst>
              <a:path w="2359626" h="2325304">
                <a:moveTo>
                  <a:pt x="0" y="0"/>
                </a:moveTo>
                <a:lnTo>
                  <a:pt x="2359625" y="0"/>
                </a:lnTo>
                <a:lnTo>
                  <a:pt x="2359625" y="2325304"/>
                </a:lnTo>
                <a:lnTo>
                  <a:pt x="0" y="23253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10" name="Group 10"/>
          <p:cNvGrpSpPr/>
          <p:nvPr/>
        </p:nvGrpSpPr>
        <p:grpSpPr>
          <a:xfrm>
            <a:off x="13594704" y="8064561"/>
            <a:ext cx="891423" cy="850331"/>
            <a:chOff x="0" y="0"/>
            <a:chExt cx="587326" cy="560252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1966486" y="2928349"/>
            <a:ext cx="4031951" cy="4838998"/>
            <a:chOff x="0" y="0"/>
            <a:chExt cx="2656504" cy="318823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4" name="Freeform 14"/>
          <p:cNvSpPr/>
          <p:nvPr/>
        </p:nvSpPr>
        <p:spPr>
          <a:xfrm>
            <a:off x="12976444" y="3807770"/>
            <a:ext cx="2061091" cy="2318200"/>
          </a:xfrm>
          <a:custGeom>
            <a:avLst/>
            <a:gdLst/>
            <a:ahLst/>
            <a:cxnLst/>
            <a:rect l="l" t="t" r="r" b="b"/>
            <a:pathLst>
              <a:path w="2061091" h="2318200">
                <a:moveTo>
                  <a:pt x="0" y="0"/>
                </a:moveTo>
                <a:lnTo>
                  <a:pt x="2061091" y="0"/>
                </a:lnTo>
                <a:lnTo>
                  <a:pt x="2061091" y="2318200"/>
                </a:lnTo>
                <a:lnTo>
                  <a:pt x="0" y="23182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978548" y="361944"/>
            <a:ext cx="9166757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FINANCIAL PLAN</a:t>
            </a:r>
          </a:p>
        </p:txBody>
      </p:sp>
      <p:sp>
        <p:nvSpPr>
          <p:cNvPr id="3" name="AutoShape 3"/>
          <p:cNvSpPr/>
          <p:nvPr/>
        </p:nvSpPr>
        <p:spPr>
          <a:xfrm flipV="1">
            <a:off x="2401564" y="5177756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4164545" y="2057394"/>
            <a:ext cx="9378577" cy="253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ACHIEVING FINANCIAL GOALS </a:t>
            </a:r>
          </a:p>
          <a:p>
            <a:pPr algn="ctr">
              <a:lnSpc>
                <a:spcPts val="4950"/>
              </a:lnSpc>
            </a:pPr>
            <a:endParaRPr lang="en-US" sz="4500">
              <a:solidFill>
                <a:srgbClr val="8CA9AD"/>
              </a:solidFill>
              <a:latin typeface="DM Sans Bold"/>
            </a:endParaRPr>
          </a:p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 WITHIN A DEFINED PERIOD</a:t>
            </a:r>
          </a:p>
          <a:p>
            <a:pPr algn="ctr">
              <a:lnSpc>
                <a:spcPts val="4950"/>
              </a:lnSpc>
            </a:pPr>
            <a:endParaRPr lang="en-US" sz="4500">
              <a:solidFill>
                <a:srgbClr val="8CA9AD"/>
              </a:solidFill>
              <a:latin typeface="DM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37596" y="5668735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RESOURCES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263838" y="5729858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EXPENSES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833992" y="5660804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INCOMES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146941" y="5729858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PROFIT</a:t>
            </a:r>
          </a:p>
        </p:txBody>
      </p:sp>
      <p:sp>
        <p:nvSpPr>
          <p:cNvPr id="9" name="AutoShape 9"/>
          <p:cNvSpPr/>
          <p:nvPr/>
        </p:nvSpPr>
        <p:spPr>
          <a:xfrm flipV="1">
            <a:off x="11013405" y="5177756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0" name="AutoShape 10"/>
          <p:cNvSpPr/>
          <p:nvPr/>
        </p:nvSpPr>
        <p:spPr>
          <a:xfrm>
            <a:off x="2420614" y="5143500"/>
            <a:ext cx="13609344" cy="0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1" name="AutoShape 11"/>
          <p:cNvSpPr/>
          <p:nvPr/>
        </p:nvSpPr>
        <p:spPr>
          <a:xfrm flipV="1">
            <a:off x="6759647" y="5177756"/>
            <a:ext cx="0" cy="43382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2" name="AutoShape 12"/>
          <p:cNvSpPr/>
          <p:nvPr/>
        </p:nvSpPr>
        <p:spPr>
          <a:xfrm flipV="1">
            <a:off x="16010908" y="5238878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grpSp>
        <p:nvGrpSpPr>
          <p:cNvPr id="13" name="Group 13"/>
          <p:cNvGrpSpPr/>
          <p:nvPr/>
        </p:nvGrpSpPr>
        <p:grpSpPr>
          <a:xfrm>
            <a:off x="1280944" y="6727384"/>
            <a:ext cx="2223718" cy="2218402"/>
            <a:chOff x="0" y="0"/>
            <a:chExt cx="2409120" cy="240336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5" name="Freeform 15"/>
          <p:cNvSpPr/>
          <p:nvPr/>
        </p:nvSpPr>
        <p:spPr>
          <a:xfrm>
            <a:off x="1676095" y="7241252"/>
            <a:ext cx="1489037" cy="1302230"/>
          </a:xfrm>
          <a:custGeom>
            <a:avLst/>
            <a:gdLst/>
            <a:ahLst/>
            <a:cxnLst/>
            <a:rect l="l" t="t" r="r" b="b"/>
            <a:pathLst>
              <a:path w="1489037" h="1302230">
                <a:moveTo>
                  <a:pt x="0" y="0"/>
                </a:moveTo>
                <a:lnTo>
                  <a:pt x="1489037" y="0"/>
                </a:lnTo>
                <a:lnTo>
                  <a:pt x="1489037" y="1302230"/>
                </a:lnTo>
                <a:lnTo>
                  <a:pt x="0" y="130223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6" name="Freeform 16"/>
          <p:cNvSpPr/>
          <p:nvPr/>
        </p:nvSpPr>
        <p:spPr>
          <a:xfrm>
            <a:off x="15550408" y="7643555"/>
            <a:ext cx="1489037" cy="1302230"/>
          </a:xfrm>
          <a:custGeom>
            <a:avLst/>
            <a:gdLst/>
            <a:ahLst/>
            <a:cxnLst/>
            <a:rect l="l" t="t" r="r" b="b"/>
            <a:pathLst>
              <a:path w="1489037" h="1302230">
                <a:moveTo>
                  <a:pt x="0" y="0"/>
                </a:moveTo>
                <a:lnTo>
                  <a:pt x="1489037" y="0"/>
                </a:lnTo>
                <a:lnTo>
                  <a:pt x="1489037" y="1302230"/>
                </a:lnTo>
                <a:lnTo>
                  <a:pt x="0" y="130223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17" name="Group 17"/>
          <p:cNvGrpSpPr/>
          <p:nvPr/>
        </p:nvGrpSpPr>
        <p:grpSpPr>
          <a:xfrm>
            <a:off x="14899049" y="6727384"/>
            <a:ext cx="2223718" cy="2218402"/>
            <a:chOff x="0" y="0"/>
            <a:chExt cx="2409120" cy="240336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9" name="Freeform 19"/>
          <p:cNvSpPr/>
          <p:nvPr/>
        </p:nvSpPr>
        <p:spPr>
          <a:xfrm>
            <a:off x="15261475" y="7233612"/>
            <a:ext cx="1498866" cy="1205944"/>
          </a:xfrm>
          <a:custGeom>
            <a:avLst/>
            <a:gdLst/>
            <a:ahLst/>
            <a:cxnLst/>
            <a:rect l="l" t="t" r="r" b="b"/>
            <a:pathLst>
              <a:path w="1498866" h="1205944">
                <a:moveTo>
                  <a:pt x="0" y="0"/>
                </a:moveTo>
                <a:lnTo>
                  <a:pt x="1498866" y="0"/>
                </a:lnTo>
                <a:lnTo>
                  <a:pt x="1498866" y="1205945"/>
                </a:lnTo>
                <a:lnTo>
                  <a:pt x="0" y="120594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20" name="Group 20"/>
          <p:cNvGrpSpPr/>
          <p:nvPr/>
        </p:nvGrpSpPr>
        <p:grpSpPr>
          <a:xfrm>
            <a:off x="5647787" y="6582497"/>
            <a:ext cx="2223718" cy="2218402"/>
            <a:chOff x="0" y="0"/>
            <a:chExt cx="2409120" cy="240336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015946" y="6727384"/>
            <a:ext cx="2223718" cy="2218402"/>
            <a:chOff x="0" y="0"/>
            <a:chExt cx="2409120" cy="2403360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24" name="Freeform 24"/>
          <p:cNvSpPr/>
          <p:nvPr/>
        </p:nvSpPr>
        <p:spPr>
          <a:xfrm>
            <a:off x="6025761" y="7170633"/>
            <a:ext cx="1469087" cy="1268924"/>
          </a:xfrm>
          <a:custGeom>
            <a:avLst/>
            <a:gdLst/>
            <a:ahLst/>
            <a:cxnLst/>
            <a:rect l="l" t="t" r="r" b="b"/>
            <a:pathLst>
              <a:path w="1469087" h="1268924">
                <a:moveTo>
                  <a:pt x="0" y="0"/>
                </a:moveTo>
                <a:lnTo>
                  <a:pt x="1469087" y="0"/>
                </a:lnTo>
                <a:lnTo>
                  <a:pt x="1469087" y="1268924"/>
                </a:lnTo>
                <a:lnTo>
                  <a:pt x="0" y="126892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5" name="Freeform 25"/>
          <p:cNvSpPr/>
          <p:nvPr/>
        </p:nvSpPr>
        <p:spPr>
          <a:xfrm>
            <a:off x="10395631" y="7158750"/>
            <a:ext cx="1408888" cy="1280807"/>
          </a:xfrm>
          <a:custGeom>
            <a:avLst/>
            <a:gdLst/>
            <a:ahLst/>
            <a:cxnLst/>
            <a:rect l="l" t="t" r="r" b="b"/>
            <a:pathLst>
              <a:path w="1408888" h="1280807">
                <a:moveTo>
                  <a:pt x="0" y="0"/>
                </a:moveTo>
                <a:lnTo>
                  <a:pt x="1408888" y="0"/>
                </a:lnTo>
                <a:lnTo>
                  <a:pt x="1408888" y="1280807"/>
                </a:lnTo>
                <a:lnTo>
                  <a:pt x="0" y="128080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-152400" y="29459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3859677" y="692561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717858" y="1833292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...02...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87846" y="3319702"/>
            <a:ext cx="9870652" cy="5087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37"/>
              </a:lnSpc>
            </a:pPr>
            <a:r>
              <a:rPr lang="en-US" sz="4882" spc="478" dirty="0">
                <a:solidFill>
                  <a:srgbClr val="8CA9AD"/>
                </a:solidFill>
                <a:latin typeface="DM Sans Bold"/>
              </a:rPr>
              <a:t>Investment and infrastructure costs:</a:t>
            </a:r>
          </a:p>
          <a:p>
            <a:pPr>
              <a:lnSpc>
                <a:spcPts val="6737"/>
              </a:lnSpc>
            </a:pPr>
            <a:r>
              <a:rPr lang="en-US" sz="4000" spc="478" dirty="0">
                <a:solidFill>
                  <a:srgbClr val="727171"/>
                </a:solidFill>
                <a:latin typeface="DM Sans"/>
              </a:rPr>
              <a:t>Expenses related to making new investments, infrastructure development, or the acquisition of production equipment.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6765107" y="3603421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9" name="Freeform 9"/>
          <p:cNvSpPr/>
          <p:nvPr/>
        </p:nvSpPr>
        <p:spPr>
          <a:xfrm>
            <a:off x="15285681" y="4332242"/>
            <a:ext cx="2359626" cy="2325304"/>
          </a:xfrm>
          <a:custGeom>
            <a:avLst/>
            <a:gdLst/>
            <a:ahLst/>
            <a:cxnLst/>
            <a:rect l="l" t="t" r="r" b="b"/>
            <a:pathLst>
              <a:path w="2359626" h="2325304">
                <a:moveTo>
                  <a:pt x="0" y="0"/>
                </a:moveTo>
                <a:lnTo>
                  <a:pt x="2359626" y="0"/>
                </a:lnTo>
                <a:lnTo>
                  <a:pt x="2359626" y="2325304"/>
                </a:lnTo>
                <a:lnTo>
                  <a:pt x="0" y="23253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10" name="Group 10"/>
          <p:cNvGrpSpPr/>
          <p:nvPr/>
        </p:nvGrpSpPr>
        <p:grpSpPr>
          <a:xfrm>
            <a:off x="16236511" y="5012971"/>
            <a:ext cx="891423" cy="850331"/>
            <a:chOff x="0" y="0"/>
            <a:chExt cx="587326" cy="560252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3106797" y="8257199"/>
            <a:ext cx="987028" cy="941529"/>
            <a:chOff x="0" y="0"/>
            <a:chExt cx="587326" cy="56025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1367517" y="2663839"/>
            <a:ext cx="4464375" cy="5357978"/>
            <a:chOff x="0" y="0"/>
            <a:chExt cx="2656504" cy="3188238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6" name="Freeform 16"/>
          <p:cNvSpPr/>
          <p:nvPr/>
        </p:nvSpPr>
        <p:spPr>
          <a:xfrm>
            <a:off x="12183762" y="3543869"/>
            <a:ext cx="2529490" cy="2566826"/>
          </a:xfrm>
          <a:custGeom>
            <a:avLst/>
            <a:gdLst/>
            <a:ahLst/>
            <a:cxnLst/>
            <a:rect l="l" t="t" r="r" b="b"/>
            <a:pathLst>
              <a:path w="2529490" h="2566826">
                <a:moveTo>
                  <a:pt x="0" y="0"/>
                </a:moveTo>
                <a:lnTo>
                  <a:pt x="2529490" y="0"/>
                </a:lnTo>
                <a:lnTo>
                  <a:pt x="2529490" y="2566826"/>
                </a:lnTo>
                <a:lnTo>
                  <a:pt x="0" y="256682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4725089" y="570464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040508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...03...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94725" y="3027968"/>
            <a:ext cx="10045783" cy="59462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37"/>
              </a:lnSpc>
            </a:pPr>
            <a:r>
              <a:rPr lang="en-US" sz="4882" spc="478" dirty="0">
                <a:solidFill>
                  <a:srgbClr val="8CA9AD"/>
                </a:solidFill>
                <a:latin typeface="DM Sans Bold"/>
              </a:rPr>
              <a:t>Sales and marketing expenses:</a:t>
            </a:r>
          </a:p>
          <a:p>
            <a:pPr marL="0" lvl="0" indent="0">
              <a:lnSpc>
                <a:spcPts val="6737"/>
              </a:lnSpc>
              <a:spcBef>
                <a:spcPct val="0"/>
              </a:spcBef>
            </a:pPr>
            <a:r>
              <a:rPr lang="en-US" sz="4000" spc="478" dirty="0">
                <a:solidFill>
                  <a:srgbClr val="727171"/>
                </a:solidFill>
                <a:latin typeface="DM Sans"/>
              </a:rPr>
              <a:t>Expenses related to product or service marketing, advertising, sales, commission fees, as well as expenses related to sales to sales and marketing activities.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7127934" y="3261300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682223" y="4781280"/>
            <a:ext cx="891423" cy="850331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919214" y="6265444"/>
            <a:ext cx="987028" cy="941529"/>
            <a:chOff x="0" y="0"/>
            <a:chExt cx="587326" cy="56025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2773108" y="8216036"/>
            <a:ext cx="896942" cy="855595"/>
            <a:chOff x="0" y="0"/>
            <a:chExt cx="587326" cy="560252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1192573" y="3133183"/>
            <a:ext cx="4056911" cy="4868954"/>
            <a:chOff x="0" y="0"/>
            <a:chExt cx="2656504" cy="3188238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7" name="Freeform 17"/>
          <p:cNvSpPr/>
          <p:nvPr/>
        </p:nvSpPr>
        <p:spPr>
          <a:xfrm>
            <a:off x="12146399" y="4147447"/>
            <a:ext cx="2149258" cy="2117996"/>
          </a:xfrm>
          <a:custGeom>
            <a:avLst/>
            <a:gdLst/>
            <a:ahLst/>
            <a:cxnLst/>
            <a:rect l="l" t="t" r="r" b="b"/>
            <a:pathLst>
              <a:path w="2149258" h="2117996">
                <a:moveTo>
                  <a:pt x="0" y="0"/>
                </a:moveTo>
                <a:lnTo>
                  <a:pt x="2149258" y="0"/>
                </a:lnTo>
                <a:lnTo>
                  <a:pt x="2149258" y="2117997"/>
                </a:lnTo>
                <a:lnTo>
                  <a:pt x="0" y="211799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4501070" y="570464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040508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...04...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80892" y="3124880"/>
            <a:ext cx="9544329" cy="5013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585"/>
              </a:lnSpc>
            </a:pPr>
            <a:r>
              <a:rPr lang="en-US" sz="4771" spc="467" dirty="0">
                <a:solidFill>
                  <a:srgbClr val="8CA9AD"/>
                </a:solidFill>
                <a:latin typeface="DM Sans Bold"/>
              </a:rPr>
              <a:t>A</a:t>
            </a:r>
            <a:r>
              <a:rPr lang="lv-LV" sz="4771" spc="467" dirty="0" err="1">
                <a:solidFill>
                  <a:srgbClr val="8CA9AD"/>
                </a:solidFill>
                <a:latin typeface="DM Sans Bold"/>
              </a:rPr>
              <a:t>dministrative</a:t>
            </a:r>
            <a:r>
              <a:rPr lang="lv-LV" sz="4771" spc="467" dirty="0">
                <a:solidFill>
                  <a:srgbClr val="8CA9AD"/>
                </a:solidFill>
                <a:latin typeface="DM Sans Bold"/>
              </a:rPr>
              <a:t> </a:t>
            </a:r>
            <a:r>
              <a:rPr lang="lv-LV" sz="4771" spc="467" dirty="0" err="1">
                <a:solidFill>
                  <a:srgbClr val="8CA9AD"/>
                </a:solidFill>
                <a:latin typeface="DM Sans Bold"/>
              </a:rPr>
              <a:t>expenses</a:t>
            </a:r>
            <a:r>
              <a:rPr lang="en-US" sz="4771" spc="467" dirty="0">
                <a:solidFill>
                  <a:srgbClr val="8CA9AD"/>
                </a:solidFill>
                <a:latin typeface="DM Sans Bold"/>
              </a:rPr>
              <a:t>:</a:t>
            </a:r>
          </a:p>
          <a:p>
            <a:pPr marL="0" lvl="0" indent="0">
              <a:lnSpc>
                <a:spcPts val="6585"/>
              </a:lnSpc>
              <a:spcBef>
                <a:spcPct val="0"/>
              </a:spcBef>
            </a:pPr>
            <a:r>
              <a:rPr lang="en-US" sz="4000" spc="467" dirty="0">
                <a:solidFill>
                  <a:srgbClr val="727171"/>
                </a:solidFill>
                <a:latin typeface="DM Sans"/>
              </a:rPr>
              <a:t>E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xpenses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related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to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the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administrative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operations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of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the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company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such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as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office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rent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office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equipment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expenses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administrative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staff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costs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4000" spc="467" dirty="0" err="1">
                <a:solidFill>
                  <a:srgbClr val="727171"/>
                </a:solidFill>
                <a:latin typeface="DM Sans"/>
              </a:rPr>
              <a:t>etc</a:t>
            </a:r>
            <a:r>
              <a:rPr lang="lv-LV" sz="4000" spc="467" dirty="0">
                <a:solidFill>
                  <a:srgbClr val="727171"/>
                </a:solidFill>
                <a:latin typeface="DM Sans"/>
              </a:rPr>
              <a:t>.</a:t>
            </a:r>
            <a:endParaRPr lang="en-US" sz="4000" spc="467" dirty="0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127934" y="3261300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682223" y="4781280"/>
            <a:ext cx="891423" cy="850331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6140906" y="6132211"/>
            <a:ext cx="987028" cy="941529"/>
            <a:chOff x="0" y="0"/>
            <a:chExt cx="587326" cy="56025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5470743" y="7574340"/>
            <a:ext cx="896942" cy="855595"/>
            <a:chOff x="0" y="0"/>
            <a:chExt cx="587326" cy="560252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5" name="Freeform 15"/>
          <p:cNvSpPr/>
          <p:nvPr/>
        </p:nvSpPr>
        <p:spPr>
          <a:xfrm>
            <a:off x="12516584" y="4430313"/>
            <a:ext cx="1408888" cy="1280807"/>
          </a:xfrm>
          <a:custGeom>
            <a:avLst/>
            <a:gdLst/>
            <a:ahLst/>
            <a:cxnLst/>
            <a:rect l="l" t="t" r="r" b="b"/>
            <a:pathLst>
              <a:path w="1408888" h="1280807">
                <a:moveTo>
                  <a:pt x="0" y="0"/>
                </a:moveTo>
                <a:lnTo>
                  <a:pt x="1408888" y="0"/>
                </a:lnTo>
                <a:lnTo>
                  <a:pt x="1408888" y="1280807"/>
                </a:lnTo>
                <a:lnTo>
                  <a:pt x="0" y="128080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16" name="Group 16"/>
          <p:cNvGrpSpPr/>
          <p:nvPr/>
        </p:nvGrpSpPr>
        <p:grpSpPr>
          <a:xfrm>
            <a:off x="11192573" y="3133183"/>
            <a:ext cx="4056911" cy="4868954"/>
            <a:chOff x="0" y="0"/>
            <a:chExt cx="2656504" cy="318823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2773460" y="8212139"/>
            <a:ext cx="896942" cy="855595"/>
            <a:chOff x="0" y="0"/>
            <a:chExt cx="587326" cy="56025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3738061" y="675239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040508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...05...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11078" y="2974127"/>
            <a:ext cx="10096261" cy="54557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151"/>
              </a:lnSpc>
            </a:pPr>
            <a:r>
              <a:rPr lang="en-US" sz="5182" spc="507" dirty="0">
                <a:solidFill>
                  <a:srgbClr val="8CA9AD"/>
                </a:solidFill>
                <a:latin typeface="DM Sans Bold"/>
              </a:rPr>
              <a:t>F</a:t>
            </a:r>
            <a:r>
              <a:rPr lang="lv-LV" sz="5182" spc="507" dirty="0" err="1">
                <a:solidFill>
                  <a:srgbClr val="8CA9AD"/>
                </a:solidFill>
                <a:latin typeface="DM Sans Bold"/>
              </a:rPr>
              <a:t>inancing</a:t>
            </a:r>
            <a:r>
              <a:rPr lang="lv-LV" sz="5182" spc="507" dirty="0">
                <a:solidFill>
                  <a:srgbClr val="8CA9AD"/>
                </a:solidFill>
                <a:latin typeface="DM Sans Bold"/>
              </a:rPr>
              <a:t> </a:t>
            </a:r>
            <a:r>
              <a:rPr lang="lv-LV" sz="5182" spc="507" dirty="0" err="1">
                <a:solidFill>
                  <a:srgbClr val="8CA9AD"/>
                </a:solidFill>
                <a:latin typeface="DM Sans Bold"/>
              </a:rPr>
              <a:t>costs</a:t>
            </a:r>
            <a:r>
              <a:rPr lang="en-US" sz="5182" spc="507" dirty="0">
                <a:solidFill>
                  <a:srgbClr val="8CA9AD"/>
                </a:solidFill>
                <a:latin typeface="DM Sans Bold"/>
              </a:rPr>
              <a:t>: </a:t>
            </a:r>
          </a:p>
          <a:p>
            <a:pPr marL="0" lvl="0" indent="0">
              <a:lnSpc>
                <a:spcPts val="7151"/>
              </a:lnSpc>
              <a:spcBef>
                <a:spcPct val="0"/>
              </a:spcBef>
            </a:pPr>
            <a:r>
              <a:rPr lang="en-US" sz="4000" spc="507" dirty="0">
                <a:solidFill>
                  <a:srgbClr val="727171"/>
                </a:solidFill>
                <a:latin typeface="DM Sans"/>
              </a:rPr>
              <a:t>Expenses related to financing transactions, such as interest on borrowed funds, bank fees, as well as other expenses related to financing.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7127934" y="3261300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682223" y="4781280"/>
            <a:ext cx="891423" cy="850331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6140906" y="6132211"/>
            <a:ext cx="987028" cy="941529"/>
            <a:chOff x="0" y="0"/>
            <a:chExt cx="587326" cy="56025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5470743" y="7574340"/>
            <a:ext cx="896942" cy="855595"/>
            <a:chOff x="0" y="0"/>
            <a:chExt cx="587326" cy="560252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1193475" y="3238184"/>
            <a:ext cx="4056911" cy="4868954"/>
            <a:chOff x="0" y="0"/>
            <a:chExt cx="2656504" cy="3188238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2773460" y="8212139"/>
            <a:ext cx="896942" cy="855595"/>
            <a:chOff x="0" y="0"/>
            <a:chExt cx="587326" cy="560252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19" name="Freeform 19"/>
          <p:cNvSpPr/>
          <p:nvPr/>
        </p:nvSpPr>
        <p:spPr>
          <a:xfrm>
            <a:off x="12547842" y="4781280"/>
            <a:ext cx="1498866" cy="1205944"/>
          </a:xfrm>
          <a:custGeom>
            <a:avLst/>
            <a:gdLst/>
            <a:ahLst/>
            <a:cxnLst/>
            <a:rect l="l" t="t" r="r" b="b"/>
            <a:pathLst>
              <a:path w="1498866" h="1205944">
                <a:moveTo>
                  <a:pt x="0" y="0"/>
                </a:moveTo>
                <a:lnTo>
                  <a:pt x="1498866" y="0"/>
                </a:lnTo>
                <a:lnTo>
                  <a:pt x="1498866" y="1205944"/>
                </a:lnTo>
                <a:lnTo>
                  <a:pt x="0" y="120594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20" name="Group 20"/>
          <p:cNvGrpSpPr/>
          <p:nvPr/>
        </p:nvGrpSpPr>
        <p:grpSpPr>
          <a:xfrm>
            <a:off x="14573801" y="8622030"/>
            <a:ext cx="896942" cy="855595"/>
            <a:chOff x="0" y="0"/>
            <a:chExt cx="587326" cy="56025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-187926" y="-84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4522140" y="692561"/>
            <a:ext cx="7814918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831371" y="1679630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...06...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431728" y="2839973"/>
            <a:ext cx="9235393" cy="5799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530"/>
              </a:lnSpc>
            </a:pPr>
            <a:r>
              <a:rPr lang="en-US" sz="4732" spc="463" dirty="0">
                <a:solidFill>
                  <a:srgbClr val="8CA9AD"/>
                </a:solidFill>
                <a:latin typeface="DM Sans Bold"/>
              </a:rPr>
              <a:t>T</a:t>
            </a:r>
            <a:r>
              <a:rPr lang="lv-LV" sz="4732" spc="463" dirty="0" err="1">
                <a:solidFill>
                  <a:srgbClr val="8CA9AD"/>
                </a:solidFill>
                <a:latin typeface="DM Sans Bold"/>
              </a:rPr>
              <a:t>axes</a:t>
            </a:r>
            <a:r>
              <a:rPr lang="en-US" sz="4732" spc="463" dirty="0">
                <a:solidFill>
                  <a:srgbClr val="8CA9AD"/>
                </a:solidFill>
                <a:latin typeface="DM Sans Bold"/>
              </a:rPr>
              <a:t>: </a:t>
            </a:r>
          </a:p>
          <a:p>
            <a:pPr marL="0" lvl="0" indent="0">
              <a:lnSpc>
                <a:spcPts val="6530"/>
              </a:lnSpc>
              <a:spcBef>
                <a:spcPct val="0"/>
              </a:spcBef>
            </a:pPr>
            <a:r>
              <a:rPr lang="en-US" sz="4000" spc="463" dirty="0">
                <a:solidFill>
                  <a:srgbClr val="727171"/>
                </a:solidFill>
                <a:latin typeface="DM Sans"/>
              </a:rPr>
              <a:t>C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ompany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taxes</a:t>
            </a:r>
            <a:r>
              <a:rPr lang="en-US" sz="4000" spc="463" dirty="0">
                <a:solidFill>
                  <a:srgbClr val="727171"/>
                </a:solidFill>
                <a:latin typeface="DM Sans"/>
              </a:rPr>
              <a:t>,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including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corporate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income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tax</a:t>
            </a:r>
            <a:r>
              <a:rPr lang="en-US" sz="4000" spc="463" dirty="0">
                <a:solidFill>
                  <a:srgbClr val="727171"/>
                </a:solidFill>
                <a:latin typeface="DM Sans"/>
              </a:rPr>
              <a:t>,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value-added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tax</a:t>
            </a:r>
            <a:r>
              <a:rPr lang="en-US" sz="4000" spc="463" dirty="0">
                <a:solidFill>
                  <a:srgbClr val="727171"/>
                </a:solidFill>
                <a:latin typeface="DM Sans"/>
              </a:rPr>
              <a:t>,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and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other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takses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that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must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be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paid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in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accordance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with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the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4000" spc="463" dirty="0" err="1">
                <a:solidFill>
                  <a:srgbClr val="727171"/>
                </a:solidFill>
                <a:latin typeface="DM Sans"/>
              </a:rPr>
              <a:t>legislation</a:t>
            </a:r>
            <a:r>
              <a:rPr lang="lv-LV" sz="4000" spc="463" dirty="0">
                <a:solidFill>
                  <a:srgbClr val="727171"/>
                </a:solidFill>
                <a:latin typeface="DM Sans"/>
              </a:rPr>
              <a:t>.</a:t>
            </a:r>
            <a:endParaRPr lang="en-US" sz="4000" spc="463" dirty="0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127934" y="3261300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682223" y="4781280"/>
            <a:ext cx="891423" cy="850331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6140906" y="6132211"/>
            <a:ext cx="987028" cy="941529"/>
            <a:chOff x="0" y="0"/>
            <a:chExt cx="587326" cy="56025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5470743" y="7574340"/>
            <a:ext cx="896942" cy="855595"/>
            <a:chOff x="0" y="0"/>
            <a:chExt cx="587326" cy="560252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1193475" y="3238184"/>
            <a:ext cx="4056911" cy="4868954"/>
            <a:chOff x="0" y="0"/>
            <a:chExt cx="2656504" cy="3188238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2773460" y="8212139"/>
            <a:ext cx="896942" cy="855595"/>
            <a:chOff x="0" y="0"/>
            <a:chExt cx="587326" cy="560252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4573801" y="8622030"/>
            <a:ext cx="896942" cy="855595"/>
            <a:chOff x="0" y="0"/>
            <a:chExt cx="587326" cy="560252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3297275" y="9431405"/>
            <a:ext cx="896942" cy="855595"/>
            <a:chOff x="0" y="0"/>
            <a:chExt cx="587326" cy="560252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11917331" y="4292757"/>
            <a:ext cx="2589081" cy="17500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320"/>
              </a:lnSpc>
              <a:spcBef>
                <a:spcPct val="0"/>
              </a:spcBef>
            </a:pPr>
            <a:r>
              <a:rPr lang="en-US" sz="10228" spc="358">
                <a:solidFill>
                  <a:srgbClr val="737373"/>
                </a:solidFill>
                <a:latin typeface="DM Sans Bold"/>
              </a:rPr>
              <a:t>%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3738061" y="675239"/>
            <a:ext cx="1218115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Expenses include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040508" y="1480867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...07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90401" y="3212923"/>
            <a:ext cx="9172536" cy="54990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151"/>
              </a:lnSpc>
            </a:pPr>
            <a:r>
              <a:rPr lang="en-US" sz="5182" spc="507" dirty="0">
                <a:solidFill>
                  <a:srgbClr val="8CA9AD"/>
                </a:solidFill>
                <a:latin typeface="DM Sans Bold"/>
              </a:rPr>
              <a:t>O</a:t>
            </a:r>
            <a:r>
              <a:rPr lang="lv-LV" sz="5182" spc="507" dirty="0" err="1">
                <a:solidFill>
                  <a:srgbClr val="8CA9AD"/>
                </a:solidFill>
                <a:latin typeface="DM Sans Bold"/>
              </a:rPr>
              <a:t>perating</a:t>
            </a:r>
            <a:r>
              <a:rPr lang="lv-LV" sz="5182" spc="507" dirty="0">
                <a:solidFill>
                  <a:srgbClr val="8CA9AD"/>
                </a:solidFill>
                <a:latin typeface="DM Sans Bold"/>
              </a:rPr>
              <a:t> </a:t>
            </a:r>
            <a:r>
              <a:rPr lang="lv-LV" sz="5182" spc="507" dirty="0" err="1">
                <a:solidFill>
                  <a:srgbClr val="8CA9AD"/>
                </a:solidFill>
                <a:latin typeface="DM Sans Bold"/>
              </a:rPr>
              <a:t>expenses</a:t>
            </a:r>
            <a:r>
              <a:rPr lang="en-US" sz="5182" spc="507" dirty="0">
                <a:solidFill>
                  <a:srgbClr val="8CA9AD"/>
                </a:solidFill>
                <a:latin typeface="DM Sans Bold"/>
              </a:rPr>
              <a:t>:</a:t>
            </a:r>
          </a:p>
          <a:p>
            <a:pPr marL="0" lvl="0" indent="0">
              <a:lnSpc>
                <a:spcPts val="7151"/>
              </a:lnSpc>
              <a:spcBef>
                <a:spcPct val="0"/>
              </a:spcBef>
            </a:pPr>
            <a:r>
              <a:rPr lang="en-US" sz="5182" spc="507" dirty="0">
                <a:solidFill>
                  <a:srgbClr val="727171"/>
                </a:solidFill>
                <a:latin typeface="DM Sans"/>
              </a:rPr>
              <a:t>O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ther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daily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operational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expenses</a:t>
            </a:r>
            <a:r>
              <a:rPr lang="en-US" sz="5182" spc="507" dirty="0">
                <a:solidFill>
                  <a:srgbClr val="727171"/>
                </a:solidFill>
                <a:latin typeface="DM Sans"/>
              </a:rPr>
              <a:t>,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such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as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utility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bills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transportation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costs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office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supplies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, </a:t>
            </a:r>
            <a:r>
              <a:rPr lang="lv-LV" sz="5182" spc="507" dirty="0" err="1">
                <a:solidFill>
                  <a:srgbClr val="727171"/>
                </a:solidFill>
                <a:latin typeface="DM Sans"/>
              </a:rPr>
              <a:t>etc</a:t>
            </a:r>
            <a:r>
              <a:rPr lang="lv-LV" sz="5182" spc="507" dirty="0">
                <a:solidFill>
                  <a:srgbClr val="727171"/>
                </a:solidFill>
                <a:latin typeface="DM Sans"/>
              </a:rPr>
              <a:t>.</a:t>
            </a:r>
            <a:endParaRPr lang="en-US" sz="5182" spc="507" dirty="0">
              <a:solidFill>
                <a:srgbClr val="727171"/>
              </a:solidFill>
              <a:latin typeface="DM San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127934" y="3261300"/>
            <a:ext cx="988387" cy="942825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6682223" y="4781280"/>
            <a:ext cx="891423" cy="850331"/>
            <a:chOff x="0" y="0"/>
            <a:chExt cx="587326" cy="5602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6140906" y="6132211"/>
            <a:ext cx="987028" cy="941529"/>
            <a:chOff x="0" y="0"/>
            <a:chExt cx="587326" cy="56025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5470743" y="7574340"/>
            <a:ext cx="896942" cy="855595"/>
            <a:chOff x="0" y="0"/>
            <a:chExt cx="587326" cy="560252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1193475" y="3238184"/>
            <a:ext cx="4056911" cy="4868954"/>
            <a:chOff x="0" y="0"/>
            <a:chExt cx="2656504" cy="3188238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2773460" y="8212139"/>
            <a:ext cx="896942" cy="855595"/>
            <a:chOff x="0" y="0"/>
            <a:chExt cx="587326" cy="560252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4573801" y="8622030"/>
            <a:ext cx="896942" cy="855595"/>
            <a:chOff x="0" y="0"/>
            <a:chExt cx="587326" cy="560252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3297275" y="9431405"/>
            <a:ext cx="896942" cy="855595"/>
            <a:chOff x="0" y="0"/>
            <a:chExt cx="587326" cy="560252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1193475" y="9003607"/>
            <a:ext cx="896942" cy="855595"/>
            <a:chOff x="0" y="0"/>
            <a:chExt cx="587326" cy="560252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25" name="Freeform 25"/>
          <p:cNvSpPr/>
          <p:nvPr/>
        </p:nvSpPr>
        <p:spPr>
          <a:xfrm>
            <a:off x="12264396" y="4204125"/>
            <a:ext cx="1848314" cy="2219591"/>
          </a:xfrm>
          <a:custGeom>
            <a:avLst/>
            <a:gdLst/>
            <a:ahLst/>
            <a:cxnLst/>
            <a:rect l="l" t="t" r="r" b="b"/>
            <a:pathLst>
              <a:path w="1848314" h="2219591">
                <a:moveTo>
                  <a:pt x="0" y="0"/>
                </a:moveTo>
                <a:lnTo>
                  <a:pt x="1848313" y="0"/>
                </a:lnTo>
                <a:lnTo>
                  <a:pt x="1848313" y="2219591"/>
                </a:lnTo>
                <a:lnTo>
                  <a:pt x="0" y="22195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TextBox 3"/>
          <p:cNvSpPr txBox="1"/>
          <p:nvPr/>
        </p:nvSpPr>
        <p:spPr>
          <a:xfrm>
            <a:off x="4567228" y="1837778"/>
            <a:ext cx="5111644" cy="13961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349"/>
              </a:lnSpc>
            </a:pPr>
            <a:r>
              <a:rPr lang="en-US" sz="8224" spc="806">
                <a:solidFill>
                  <a:srgbClr val="FFFFFF"/>
                </a:solidFill>
                <a:latin typeface="Oswald Bold"/>
              </a:rPr>
              <a:t>PROFIT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80611" y="3920524"/>
            <a:ext cx="11237137" cy="63664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77"/>
              </a:lnSpc>
            </a:pPr>
            <a:r>
              <a:rPr lang="en-US" sz="4041" spc="396">
                <a:solidFill>
                  <a:srgbClr val="F5FFF5"/>
                </a:solidFill>
                <a:latin typeface="DM Sans"/>
              </a:rPr>
              <a:t>Defining profit is essential in a company's financial plan, as it provides a clear picture of the company's financial performance and profitability. It also helps the company to plan and make decisions about future actions based on projected profits.</a:t>
            </a:r>
          </a:p>
          <a:p>
            <a:pPr algn="l">
              <a:lnSpc>
                <a:spcPts val="6247"/>
              </a:lnSpc>
            </a:pPr>
            <a:endParaRPr lang="en-US" sz="4041" spc="396">
              <a:solidFill>
                <a:srgbClr val="F5FFF5"/>
              </a:solidFill>
              <a:latin typeface="DM Sans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12017748" y="412548"/>
            <a:ext cx="5656357" cy="5642833"/>
            <a:chOff x="0" y="0"/>
            <a:chExt cx="2409120" cy="240336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7" name="Freeform 7"/>
          <p:cNvSpPr/>
          <p:nvPr/>
        </p:nvSpPr>
        <p:spPr>
          <a:xfrm>
            <a:off x="12973647" y="1727582"/>
            <a:ext cx="3744559" cy="3012765"/>
          </a:xfrm>
          <a:custGeom>
            <a:avLst/>
            <a:gdLst/>
            <a:ahLst/>
            <a:cxnLst/>
            <a:rect l="l" t="t" r="r" b="b"/>
            <a:pathLst>
              <a:path w="3744559" h="3012765">
                <a:moveTo>
                  <a:pt x="0" y="0"/>
                </a:moveTo>
                <a:lnTo>
                  <a:pt x="3744559" y="0"/>
                </a:lnTo>
                <a:lnTo>
                  <a:pt x="3744559" y="3012765"/>
                </a:lnTo>
                <a:lnTo>
                  <a:pt x="0" y="301276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6" name="TextBox 6"/>
          <p:cNvSpPr txBox="1"/>
          <p:nvPr/>
        </p:nvSpPr>
        <p:spPr>
          <a:xfrm>
            <a:off x="6266501" y="1812302"/>
            <a:ext cx="10620969" cy="6897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6058"/>
              </a:lnSpc>
            </a:pPr>
            <a:r>
              <a:rPr lang="en-US" sz="6058">
                <a:solidFill>
                  <a:srgbClr val="FFFFFF"/>
                </a:solidFill>
                <a:latin typeface="DM Sans Bold"/>
              </a:rPr>
              <a:t>PROFIT IS DEFINED AS THE SURPLUS BETWEEN REVENUES AND EXPENSES WITHIN A SPECIFIC PERIOD OF TIME. IT IS THE FINANCIAL RESULT THAT ARISES WHEN A COMPANY'S INCOME EXCEEDS ITS EXPENDITURES.</a:t>
            </a:r>
          </a:p>
        </p:txBody>
      </p:sp>
      <p:sp>
        <p:nvSpPr>
          <p:cNvPr id="7" name="Freeform 7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8" name="Freeform 8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CB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13439" y="-819678"/>
            <a:ext cx="9829800" cy="12306300"/>
            <a:chOff x="0" y="0"/>
            <a:chExt cx="1828828" cy="22895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828828" cy="2289579"/>
            </a:xfrm>
            <a:custGeom>
              <a:avLst/>
              <a:gdLst/>
              <a:ahLst/>
              <a:cxnLst/>
              <a:rect l="l" t="t" r="r" b="b"/>
              <a:pathLst>
                <a:path w="1828828" h="2289579">
                  <a:moveTo>
                    <a:pt x="0" y="0"/>
                  </a:moveTo>
                  <a:lnTo>
                    <a:pt x="1828828" y="0"/>
                  </a:lnTo>
                  <a:lnTo>
                    <a:pt x="1828828" y="2289579"/>
                  </a:lnTo>
                  <a:lnTo>
                    <a:pt x="0" y="2289579"/>
                  </a:lnTo>
                  <a:close/>
                </a:path>
              </a:pathLst>
            </a:custGeom>
            <a:solidFill>
              <a:srgbClr val="F2F4F5">
                <a:alpha val="92941"/>
              </a:srgbClr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4" name="Freeform 4"/>
          <p:cNvSpPr/>
          <p:nvPr/>
        </p:nvSpPr>
        <p:spPr>
          <a:xfrm>
            <a:off x="3187961" y="2773272"/>
            <a:ext cx="15805162" cy="3570601"/>
          </a:xfrm>
          <a:custGeom>
            <a:avLst/>
            <a:gdLst/>
            <a:ahLst/>
            <a:cxnLst/>
            <a:rect l="l" t="t" r="r" b="b"/>
            <a:pathLst>
              <a:path w="15805162" h="3570601">
                <a:moveTo>
                  <a:pt x="0" y="0"/>
                </a:moveTo>
                <a:lnTo>
                  <a:pt x="15805162" y="0"/>
                </a:lnTo>
                <a:lnTo>
                  <a:pt x="15805162" y="3570602"/>
                </a:lnTo>
                <a:lnTo>
                  <a:pt x="0" y="35706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1274674" y="4489207"/>
            <a:ext cx="8455398" cy="13690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399"/>
              </a:lnSpc>
            </a:pPr>
            <a:r>
              <a:rPr lang="en-US" sz="10399">
                <a:solidFill>
                  <a:srgbClr val="194597"/>
                </a:solidFill>
                <a:latin typeface="DM Sans Bold"/>
              </a:rPr>
              <a:t>PROFIT:</a:t>
            </a:r>
          </a:p>
        </p:txBody>
      </p:sp>
      <p:grpSp>
        <p:nvGrpSpPr>
          <p:cNvPr id="6" name="Group 6"/>
          <p:cNvGrpSpPr/>
          <p:nvPr/>
        </p:nvGrpSpPr>
        <p:grpSpPr>
          <a:xfrm rot="-482310">
            <a:off x="1979051" y="6390121"/>
            <a:ext cx="3295385" cy="1002470"/>
            <a:chOff x="0" y="0"/>
            <a:chExt cx="4393847" cy="1336627"/>
          </a:xfrm>
        </p:grpSpPr>
        <p:grpSp>
          <p:nvGrpSpPr>
            <p:cNvPr id="7" name="Group 7"/>
            <p:cNvGrpSpPr/>
            <p:nvPr/>
          </p:nvGrpSpPr>
          <p:grpSpPr>
            <a:xfrm>
              <a:off x="4048113" y="990893"/>
              <a:ext cx="345734" cy="34573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2235901" y="172867"/>
              <a:ext cx="345734" cy="345734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2327002" y="818026"/>
              <a:ext cx="345734" cy="345734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1334093" y="518601"/>
              <a:ext cx="345734" cy="345734"/>
              <a:chOff x="0" y="0"/>
              <a:chExt cx="6350000" cy="63500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0" y="0"/>
              <a:ext cx="345734" cy="34573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</p:grpSp>
      <p:sp>
        <p:nvSpPr>
          <p:cNvPr id="17" name="Freeform 17"/>
          <p:cNvSpPr/>
          <p:nvPr/>
        </p:nvSpPr>
        <p:spPr>
          <a:xfrm>
            <a:off x="8876108" y="-93294"/>
            <a:ext cx="6136708" cy="6136708"/>
          </a:xfrm>
          <a:custGeom>
            <a:avLst/>
            <a:gdLst/>
            <a:ahLst/>
            <a:cxnLst/>
            <a:rect l="l" t="t" r="r" b="b"/>
            <a:pathLst>
              <a:path w="6136708" h="6136708">
                <a:moveTo>
                  <a:pt x="0" y="0"/>
                </a:moveTo>
                <a:lnTo>
                  <a:pt x="6136708" y="0"/>
                </a:lnTo>
                <a:lnTo>
                  <a:pt x="6136708" y="6136709"/>
                </a:lnTo>
                <a:lnTo>
                  <a:pt x="0" y="61367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8" name="Freeform 18"/>
          <p:cNvSpPr/>
          <p:nvPr/>
        </p:nvSpPr>
        <p:spPr>
          <a:xfrm flipH="1">
            <a:off x="12985571" y="4558573"/>
            <a:ext cx="5302429" cy="5302429"/>
          </a:xfrm>
          <a:custGeom>
            <a:avLst/>
            <a:gdLst/>
            <a:ahLst/>
            <a:cxnLst/>
            <a:rect l="l" t="t" r="r" b="b"/>
            <a:pathLst>
              <a:path w="5302429" h="5302429">
                <a:moveTo>
                  <a:pt x="5302429" y="0"/>
                </a:moveTo>
                <a:lnTo>
                  <a:pt x="0" y="0"/>
                </a:lnTo>
                <a:lnTo>
                  <a:pt x="0" y="5302429"/>
                </a:lnTo>
                <a:lnTo>
                  <a:pt x="5302429" y="5302429"/>
                </a:lnTo>
                <a:lnTo>
                  <a:pt x="5302429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9" name="TextBox 19"/>
          <p:cNvSpPr txBox="1"/>
          <p:nvPr/>
        </p:nvSpPr>
        <p:spPr>
          <a:xfrm>
            <a:off x="9462179" y="1919694"/>
            <a:ext cx="4964565" cy="20535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90"/>
              </a:lnSpc>
            </a:pPr>
            <a:r>
              <a:rPr lang="en-US" sz="6300">
                <a:solidFill>
                  <a:srgbClr val="7C90B8"/>
                </a:solidFill>
                <a:latin typeface="DM Sans"/>
              </a:rPr>
              <a:t>GROSS PROFIT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847752" y="6088435"/>
            <a:ext cx="3787780" cy="23232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07"/>
              </a:lnSpc>
            </a:pPr>
            <a:r>
              <a:rPr lang="en-US" sz="7082">
                <a:solidFill>
                  <a:srgbClr val="737373"/>
                </a:solidFill>
                <a:latin typeface="DM Sans"/>
              </a:rPr>
              <a:t>NET PROFIT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4" name="Group 4"/>
          <p:cNvGrpSpPr/>
          <p:nvPr/>
        </p:nvGrpSpPr>
        <p:grpSpPr>
          <a:xfrm>
            <a:off x="16765107" y="3603421"/>
            <a:ext cx="988387" cy="942825"/>
            <a:chOff x="0" y="0"/>
            <a:chExt cx="587326" cy="560252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6" name="Freeform 6"/>
          <p:cNvSpPr/>
          <p:nvPr/>
        </p:nvSpPr>
        <p:spPr>
          <a:xfrm>
            <a:off x="13638812" y="4332242"/>
            <a:ext cx="2359626" cy="2325304"/>
          </a:xfrm>
          <a:custGeom>
            <a:avLst/>
            <a:gdLst/>
            <a:ahLst/>
            <a:cxnLst/>
            <a:rect l="l" t="t" r="r" b="b"/>
            <a:pathLst>
              <a:path w="2359626" h="2325304">
                <a:moveTo>
                  <a:pt x="0" y="0"/>
                </a:moveTo>
                <a:lnTo>
                  <a:pt x="2359625" y="0"/>
                </a:lnTo>
                <a:lnTo>
                  <a:pt x="2359625" y="2325304"/>
                </a:lnTo>
                <a:lnTo>
                  <a:pt x="0" y="23253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7" name="Freeform 7"/>
          <p:cNvSpPr/>
          <p:nvPr/>
        </p:nvSpPr>
        <p:spPr>
          <a:xfrm>
            <a:off x="11735322" y="3569918"/>
            <a:ext cx="4385930" cy="4114800"/>
          </a:xfrm>
          <a:custGeom>
            <a:avLst/>
            <a:gdLst/>
            <a:ahLst/>
            <a:cxnLst/>
            <a:rect l="l" t="t" r="r" b="b"/>
            <a:pathLst>
              <a:path w="4385930" h="4114800">
                <a:moveTo>
                  <a:pt x="0" y="0"/>
                </a:moveTo>
                <a:lnTo>
                  <a:pt x="4385930" y="0"/>
                </a:lnTo>
                <a:lnTo>
                  <a:pt x="438593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8" name="TextBox 8"/>
          <p:cNvSpPr txBox="1"/>
          <p:nvPr/>
        </p:nvSpPr>
        <p:spPr>
          <a:xfrm>
            <a:off x="2542796" y="693497"/>
            <a:ext cx="11398242" cy="15295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 Bold"/>
              </a:rPr>
              <a:t>Profit includes the following components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462383" y="2501248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 dirty="0">
                <a:solidFill>
                  <a:srgbClr val="397D5A"/>
                </a:solidFill>
                <a:latin typeface="DM Sans Bold"/>
              </a:rPr>
              <a:t>01...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226483" y="3445128"/>
            <a:ext cx="9970784" cy="6424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301"/>
              </a:lnSpc>
            </a:pPr>
            <a:r>
              <a:rPr lang="lv-LV" sz="5290" spc="518" dirty="0">
                <a:solidFill>
                  <a:srgbClr val="8CA9AD"/>
                </a:solidFill>
                <a:latin typeface="DM Sans Bold"/>
              </a:rPr>
              <a:t>Gross </a:t>
            </a:r>
            <a:r>
              <a:rPr lang="lv-LV" sz="5290" spc="518" dirty="0" err="1">
                <a:solidFill>
                  <a:srgbClr val="8CA9AD"/>
                </a:solidFill>
                <a:latin typeface="DM Sans Bold"/>
              </a:rPr>
              <a:t>profit</a:t>
            </a:r>
            <a:r>
              <a:rPr lang="en-US" sz="5290" spc="518" dirty="0">
                <a:solidFill>
                  <a:srgbClr val="8CA9AD"/>
                </a:solidFill>
                <a:latin typeface="DM Sans Bold"/>
              </a:rPr>
              <a:t>: </a:t>
            </a:r>
          </a:p>
          <a:p>
            <a:pPr>
              <a:lnSpc>
                <a:spcPts val="7301"/>
              </a:lnSpc>
            </a:pPr>
            <a:r>
              <a:rPr lang="en-US" sz="4000" spc="518" dirty="0">
                <a:solidFill>
                  <a:srgbClr val="727171"/>
                </a:solidFill>
                <a:latin typeface="DM Sans"/>
              </a:rPr>
              <a:t>This is the profit remaining after deducting general expenses (such as production costs or acquisition expenses) from revenues.</a:t>
            </a:r>
          </a:p>
          <a:p>
            <a:pPr marL="0" lvl="0" indent="0">
              <a:lnSpc>
                <a:spcPts val="6277"/>
              </a:lnSpc>
              <a:spcBef>
                <a:spcPct val="0"/>
              </a:spcBef>
            </a:pPr>
            <a:endParaRPr lang="en-US" sz="5290" spc="518" dirty="0">
              <a:solidFill>
                <a:srgbClr val="727171"/>
              </a:solidFill>
              <a:latin typeface="DM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478863" y="1505314"/>
            <a:ext cx="4707020" cy="2552762"/>
            <a:chOff x="0" y="0"/>
            <a:chExt cx="12638988" cy="685451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637566" cy="6854511"/>
            </a:xfrm>
            <a:custGeom>
              <a:avLst/>
              <a:gdLst/>
              <a:ahLst/>
              <a:cxnLst/>
              <a:rect l="l" t="t" r="r" b="b"/>
              <a:pathLst>
                <a:path w="12637566" h="6854511">
                  <a:moveTo>
                    <a:pt x="0" y="6286958"/>
                  </a:moveTo>
                  <a:lnTo>
                    <a:pt x="0" y="567554"/>
                  </a:lnTo>
                  <a:cubicBezTo>
                    <a:pt x="0" y="253617"/>
                    <a:pt x="263046" y="0"/>
                    <a:pt x="588654" y="0"/>
                  </a:cubicBezTo>
                  <a:lnTo>
                    <a:pt x="12048913" y="0"/>
                  </a:lnTo>
                  <a:cubicBezTo>
                    <a:pt x="12374521" y="0"/>
                    <a:pt x="12637566" y="253617"/>
                    <a:pt x="12637566" y="567554"/>
                  </a:cubicBezTo>
                  <a:lnTo>
                    <a:pt x="12637566" y="6285587"/>
                  </a:lnTo>
                  <a:cubicBezTo>
                    <a:pt x="12637566" y="6599524"/>
                    <a:pt x="12374521" y="6853141"/>
                    <a:pt x="12048913" y="6853141"/>
                  </a:cubicBezTo>
                  <a:lnTo>
                    <a:pt x="588654" y="6853141"/>
                  </a:lnTo>
                  <a:cubicBezTo>
                    <a:pt x="264468" y="6854511"/>
                    <a:pt x="0" y="6600894"/>
                    <a:pt x="0" y="6286958"/>
                  </a:cubicBezTo>
                  <a:close/>
                </a:path>
              </a:pathLst>
            </a:custGeom>
            <a:blipFill>
              <a:blip r:embed="rId2"/>
              <a:stretch>
                <a:fillRect t="-11468" b="-11468"/>
              </a:stretch>
            </a:blipFill>
          </p:spPr>
          <p:txBody>
            <a:bodyPr/>
            <a:lstStyle/>
            <a:p>
              <a:endParaRPr lang="lv-LV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5478863" y="5721556"/>
            <a:ext cx="4707020" cy="2647666"/>
            <a:chOff x="0" y="0"/>
            <a:chExt cx="11289030" cy="6350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3"/>
              <a:stretch>
                <a:fillRect t="-9283" b="-9283"/>
              </a:stretch>
            </a:blip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0478911" y="1081586"/>
            <a:ext cx="7033291" cy="35448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87"/>
              </a:lnSpc>
            </a:pPr>
            <a:endParaRPr/>
          </a:p>
          <a:p>
            <a:pPr algn="ctr">
              <a:lnSpc>
                <a:spcPts val="5687"/>
              </a:lnSpc>
            </a:pPr>
            <a:r>
              <a:rPr lang="en-US" sz="4062" spc="-81">
                <a:solidFill>
                  <a:srgbClr val="8CA9AD"/>
                </a:solidFill>
                <a:latin typeface="DM Sans Bold"/>
              </a:rPr>
              <a:t> ALIGNED WITH THE COMPANY'S OVERALL GOALS AND STRATEGY</a:t>
            </a:r>
          </a:p>
          <a:p>
            <a:pPr>
              <a:lnSpc>
                <a:spcPts val="5687"/>
              </a:lnSpc>
            </a:pPr>
            <a:endParaRPr lang="en-US" sz="4062" spc="-81">
              <a:solidFill>
                <a:srgbClr val="8CA9AD"/>
              </a:solidFill>
              <a:latin typeface="DM Sans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835068" y="5635831"/>
            <a:ext cx="6424232" cy="2877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39"/>
              </a:lnSpc>
            </a:pPr>
            <a:endParaRPr/>
          </a:p>
          <a:p>
            <a:pPr algn="ctr">
              <a:lnSpc>
                <a:spcPts val="5739"/>
              </a:lnSpc>
            </a:pPr>
            <a:r>
              <a:rPr lang="en-US" sz="4099" spc="-81">
                <a:solidFill>
                  <a:srgbClr val="8CA9AD"/>
                </a:solidFill>
                <a:latin typeface="DM Sans Bold"/>
              </a:rPr>
              <a:t>SPECIFIC AND MEASURABLE</a:t>
            </a:r>
          </a:p>
          <a:p>
            <a:pPr algn="ctr">
              <a:lnSpc>
                <a:spcPts val="5739"/>
              </a:lnSpc>
            </a:pPr>
            <a:r>
              <a:rPr lang="en-US" sz="4099" spc="-81">
                <a:solidFill>
                  <a:srgbClr val="8CA9AD"/>
                </a:solidFill>
                <a:latin typeface="DM Sans Bold"/>
              </a:rPr>
              <a:t>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5391" y="3527915"/>
            <a:ext cx="4878197" cy="20643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030"/>
              </a:lnSpc>
            </a:pPr>
            <a:r>
              <a:rPr lang="en-US" sz="7300" spc="-365">
                <a:solidFill>
                  <a:srgbClr val="737373"/>
                </a:solidFill>
                <a:latin typeface="DM Sans Bold"/>
              </a:rPr>
              <a:t>FINANCIAL GOALS</a:t>
            </a:r>
          </a:p>
        </p:txBody>
      </p:sp>
      <p:sp>
        <p:nvSpPr>
          <p:cNvPr id="9" name="Freeform 9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141850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4" name="Group 4"/>
          <p:cNvGrpSpPr/>
          <p:nvPr/>
        </p:nvGrpSpPr>
        <p:grpSpPr>
          <a:xfrm>
            <a:off x="16765107" y="3603421"/>
            <a:ext cx="988387" cy="942825"/>
            <a:chOff x="0" y="0"/>
            <a:chExt cx="587326" cy="560252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6" name="Freeform 6"/>
          <p:cNvSpPr/>
          <p:nvPr/>
        </p:nvSpPr>
        <p:spPr>
          <a:xfrm>
            <a:off x="13638812" y="4332242"/>
            <a:ext cx="2359626" cy="2325304"/>
          </a:xfrm>
          <a:custGeom>
            <a:avLst/>
            <a:gdLst/>
            <a:ahLst/>
            <a:cxnLst/>
            <a:rect l="l" t="t" r="r" b="b"/>
            <a:pathLst>
              <a:path w="2359626" h="2325304">
                <a:moveTo>
                  <a:pt x="0" y="0"/>
                </a:moveTo>
                <a:lnTo>
                  <a:pt x="2359625" y="0"/>
                </a:lnTo>
                <a:lnTo>
                  <a:pt x="2359625" y="2325304"/>
                </a:lnTo>
                <a:lnTo>
                  <a:pt x="0" y="23253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7" name="Group 7"/>
          <p:cNvGrpSpPr/>
          <p:nvPr/>
        </p:nvGrpSpPr>
        <p:grpSpPr>
          <a:xfrm>
            <a:off x="13594704" y="8064561"/>
            <a:ext cx="891423" cy="850331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9" name="Freeform 9"/>
          <p:cNvSpPr/>
          <p:nvPr/>
        </p:nvSpPr>
        <p:spPr>
          <a:xfrm>
            <a:off x="10597333" y="3364844"/>
            <a:ext cx="4802894" cy="3864271"/>
          </a:xfrm>
          <a:custGeom>
            <a:avLst/>
            <a:gdLst/>
            <a:ahLst/>
            <a:cxnLst/>
            <a:rect l="l" t="t" r="r" b="b"/>
            <a:pathLst>
              <a:path w="4802894" h="3864271">
                <a:moveTo>
                  <a:pt x="0" y="0"/>
                </a:moveTo>
                <a:lnTo>
                  <a:pt x="4802894" y="0"/>
                </a:lnTo>
                <a:lnTo>
                  <a:pt x="4802894" y="3864271"/>
                </a:lnTo>
                <a:lnTo>
                  <a:pt x="0" y="386427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0" name="TextBox 10"/>
          <p:cNvSpPr txBox="1"/>
          <p:nvPr/>
        </p:nvSpPr>
        <p:spPr>
          <a:xfrm>
            <a:off x="1361643" y="3269594"/>
            <a:ext cx="8826529" cy="5488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301"/>
              </a:lnSpc>
            </a:pPr>
            <a:r>
              <a:rPr lang="en-US" sz="5290" spc="518" dirty="0">
                <a:solidFill>
                  <a:srgbClr val="8CA9AD"/>
                </a:solidFill>
                <a:latin typeface="DM Sans Bold"/>
              </a:rPr>
              <a:t>Net profit: </a:t>
            </a:r>
          </a:p>
          <a:p>
            <a:pPr>
              <a:lnSpc>
                <a:spcPts val="7301"/>
              </a:lnSpc>
            </a:pPr>
            <a:r>
              <a:rPr lang="en-US" sz="4000" spc="518" dirty="0">
                <a:solidFill>
                  <a:srgbClr val="727171"/>
                </a:solidFill>
                <a:latin typeface="DM Sans"/>
              </a:rPr>
              <a:t>This is the profit remaining after deducting general expenses and ta</a:t>
            </a:r>
            <a:r>
              <a:rPr lang="lv-LV" sz="4000" spc="518" dirty="0">
                <a:solidFill>
                  <a:srgbClr val="727171"/>
                </a:solidFill>
                <a:latin typeface="DM Sans"/>
              </a:rPr>
              <a:t>x</a:t>
            </a:r>
            <a:r>
              <a:rPr lang="en-US" sz="4000" spc="518" dirty="0">
                <a:solidFill>
                  <a:srgbClr val="727171"/>
                </a:solidFill>
                <a:latin typeface="DM Sans"/>
              </a:rPr>
              <a:t>es from revenues.</a:t>
            </a:r>
          </a:p>
          <a:p>
            <a:pPr marL="0" lvl="0" indent="0">
              <a:lnSpc>
                <a:spcPts val="6277"/>
              </a:lnSpc>
              <a:spcBef>
                <a:spcPct val="0"/>
              </a:spcBef>
            </a:pPr>
            <a:endParaRPr lang="en-US" sz="5290" spc="518" dirty="0">
              <a:solidFill>
                <a:srgbClr val="727171"/>
              </a:solidFill>
              <a:latin typeface="DM San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61643" y="418883"/>
            <a:ext cx="11519142" cy="15295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862"/>
              </a:lnSpc>
              <a:spcBef>
                <a:spcPct val="0"/>
              </a:spcBef>
            </a:pPr>
            <a:r>
              <a:rPr lang="en-US" sz="5921" spc="207" dirty="0">
                <a:solidFill>
                  <a:srgbClr val="8CA9AD"/>
                </a:solidFill>
                <a:latin typeface="DM Sans Bold"/>
              </a:rPr>
              <a:t>Profit includes the following components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848459" y="2198491"/>
            <a:ext cx="3465904" cy="83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786"/>
              </a:lnSpc>
              <a:spcBef>
                <a:spcPct val="0"/>
              </a:spcBef>
            </a:pPr>
            <a:r>
              <a:rPr lang="en-US" sz="4918" spc="481">
                <a:solidFill>
                  <a:srgbClr val="397D5A"/>
                </a:solidFill>
                <a:latin typeface="DM Sans Bold"/>
              </a:rPr>
              <a:t>...02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6" name="Freeform 6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7" name="TextBox 7"/>
          <p:cNvSpPr txBox="1"/>
          <p:nvPr/>
        </p:nvSpPr>
        <p:spPr>
          <a:xfrm>
            <a:off x="4032689" y="3498237"/>
            <a:ext cx="10620170" cy="1660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2500"/>
              </a:lnSpc>
            </a:pPr>
            <a:r>
              <a:rPr lang="en-US" sz="12500">
                <a:solidFill>
                  <a:srgbClr val="FFFFFF"/>
                </a:solidFill>
                <a:latin typeface="DM Sans Bold"/>
              </a:rPr>
              <a:t>THANK YOU</a:t>
            </a:r>
          </a:p>
        </p:txBody>
      </p:sp>
      <p:sp>
        <p:nvSpPr>
          <p:cNvPr id="8" name="Freeform 8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CB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685800" y="-608895"/>
            <a:ext cx="9829800" cy="12306300"/>
            <a:chOff x="0" y="0"/>
            <a:chExt cx="1828828" cy="22895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828828" cy="2289579"/>
            </a:xfrm>
            <a:custGeom>
              <a:avLst/>
              <a:gdLst/>
              <a:ahLst/>
              <a:cxnLst/>
              <a:rect l="l" t="t" r="r" b="b"/>
              <a:pathLst>
                <a:path w="1828828" h="2289579">
                  <a:moveTo>
                    <a:pt x="0" y="0"/>
                  </a:moveTo>
                  <a:lnTo>
                    <a:pt x="1828828" y="0"/>
                  </a:lnTo>
                  <a:lnTo>
                    <a:pt x="1828828" y="2289579"/>
                  </a:lnTo>
                  <a:lnTo>
                    <a:pt x="0" y="2289579"/>
                  </a:lnTo>
                  <a:close/>
                </a:path>
              </a:pathLst>
            </a:custGeom>
            <a:solidFill>
              <a:srgbClr val="F2F4F5">
                <a:alpha val="92941"/>
              </a:srgbClr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4" name="Freeform 4"/>
          <p:cNvSpPr/>
          <p:nvPr/>
        </p:nvSpPr>
        <p:spPr>
          <a:xfrm>
            <a:off x="3199885" y="4377654"/>
            <a:ext cx="15805162" cy="3570601"/>
          </a:xfrm>
          <a:custGeom>
            <a:avLst/>
            <a:gdLst/>
            <a:ahLst/>
            <a:cxnLst/>
            <a:rect l="l" t="t" r="r" b="b"/>
            <a:pathLst>
              <a:path w="15805162" h="3570601">
                <a:moveTo>
                  <a:pt x="0" y="0"/>
                </a:moveTo>
                <a:lnTo>
                  <a:pt x="15805162" y="0"/>
                </a:lnTo>
                <a:lnTo>
                  <a:pt x="15805162" y="3570601"/>
                </a:lnTo>
                <a:lnTo>
                  <a:pt x="0" y="35706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729476" y="2411300"/>
            <a:ext cx="6999247" cy="2683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99"/>
              </a:lnSpc>
            </a:pPr>
            <a:r>
              <a:rPr lang="en-US" sz="10399">
                <a:solidFill>
                  <a:srgbClr val="7C90B8"/>
                </a:solidFill>
                <a:latin typeface="DM Sans Bold"/>
              </a:rPr>
              <a:t>DEFINED PERIOD:</a:t>
            </a:r>
          </a:p>
        </p:txBody>
      </p:sp>
      <p:grpSp>
        <p:nvGrpSpPr>
          <p:cNvPr id="6" name="Group 6"/>
          <p:cNvGrpSpPr/>
          <p:nvPr/>
        </p:nvGrpSpPr>
        <p:grpSpPr>
          <a:xfrm rot="-482310">
            <a:off x="1979051" y="6390121"/>
            <a:ext cx="3295385" cy="1002470"/>
            <a:chOff x="0" y="0"/>
            <a:chExt cx="4393847" cy="1336627"/>
          </a:xfrm>
        </p:grpSpPr>
        <p:grpSp>
          <p:nvGrpSpPr>
            <p:cNvPr id="7" name="Group 7"/>
            <p:cNvGrpSpPr/>
            <p:nvPr/>
          </p:nvGrpSpPr>
          <p:grpSpPr>
            <a:xfrm>
              <a:off x="4048113" y="990893"/>
              <a:ext cx="345734" cy="34573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2235901" y="172867"/>
              <a:ext cx="345734" cy="345734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2327002" y="818026"/>
              <a:ext cx="345734" cy="345734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1334093" y="518601"/>
              <a:ext cx="345734" cy="345734"/>
              <a:chOff x="0" y="0"/>
              <a:chExt cx="6350000" cy="63500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0" y="0"/>
              <a:ext cx="345734" cy="34573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</p:grpSp>
      <p:sp>
        <p:nvSpPr>
          <p:cNvPr id="17" name="Freeform 17"/>
          <p:cNvSpPr/>
          <p:nvPr/>
        </p:nvSpPr>
        <p:spPr>
          <a:xfrm>
            <a:off x="10755921" y="27927"/>
            <a:ext cx="6136708" cy="6136708"/>
          </a:xfrm>
          <a:custGeom>
            <a:avLst/>
            <a:gdLst/>
            <a:ahLst/>
            <a:cxnLst/>
            <a:rect l="l" t="t" r="r" b="b"/>
            <a:pathLst>
              <a:path w="6136708" h="6136708">
                <a:moveTo>
                  <a:pt x="0" y="0"/>
                </a:moveTo>
                <a:lnTo>
                  <a:pt x="6136708" y="0"/>
                </a:lnTo>
                <a:lnTo>
                  <a:pt x="6136708" y="6136708"/>
                </a:lnTo>
                <a:lnTo>
                  <a:pt x="0" y="613670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8" name="Freeform 18"/>
          <p:cNvSpPr/>
          <p:nvPr/>
        </p:nvSpPr>
        <p:spPr>
          <a:xfrm flipH="1">
            <a:off x="13824275" y="4382275"/>
            <a:ext cx="4590275" cy="4590275"/>
          </a:xfrm>
          <a:custGeom>
            <a:avLst/>
            <a:gdLst/>
            <a:ahLst/>
            <a:cxnLst/>
            <a:rect l="l" t="t" r="r" b="b"/>
            <a:pathLst>
              <a:path w="4590275" h="4590275">
                <a:moveTo>
                  <a:pt x="4590275" y="0"/>
                </a:moveTo>
                <a:lnTo>
                  <a:pt x="0" y="0"/>
                </a:lnTo>
                <a:lnTo>
                  <a:pt x="0" y="4590275"/>
                </a:lnTo>
                <a:lnTo>
                  <a:pt x="4590275" y="4590275"/>
                </a:lnTo>
                <a:lnTo>
                  <a:pt x="4590275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9" name="Freeform 19"/>
          <p:cNvSpPr/>
          <p:nvPr/>
        </p:nvSpPr>
        <p:spPr>
          <a:xfrm>
            <a:off x="10527968" y="5652396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0" name="TextBox 20"/>
          <p:cNvSpPr txBox="1"/>
          <p:nvPr/>
        </p:nvSpPr>
        <p:spPr>
          <a:xfrm>
            <a:off x="11455093" y="1126940"/>
            <a:ext cx="4964565" cy="16319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00"/>
              </a:lnSpc>
            </a:pPr>
            <a:r>
              <a:rPr lang="en-US" sz="5000">
                <a:solidFill>
                  <a:srgbClr val="737373"/>
                </a:solidFill>
                <a:latin typeface="DM Sans"/>
              </a:rPr>
              <a:t>LONG-TERM PERIOD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1455093" y="2828547"/>
            <a:ext cx="4964565" cy="1553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36"/>
              </a:lnSpc>
            </a:pPr>
            <a:r>
              <a:rPr lang="en-US" sz="4454">
                <a:solidFill>
                  <a:srgbClr val="737373"/>
                </a:solidFill>
                <a:latin typeface="DM Sans"/>
              </a:rPr>
              <a:t>Typically more than five years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4189785" y="5284123"/>
            <a:ext cx="3859254" cy="1393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9"/>
              </a:lnSpc>
            </a:pPr>
            <a:r>
              <a:rPr lang="en-US" sz="4292">
                <a:solidFill>
                  <a:srgbClr val="010A4F"/>
                </a:solidFill>
                <a:latin typeface="DM Sans"/>
              </a:rPr>
              <a:t>MEDIUM-TERM PERIOD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4803709" y="6853256"/>
            <a:ext cx="2348434" cy="22800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10"/>
              </a:lnSpc>
            </a:pPr>
            <a:r>
              <a:rPr lang="en-US" sz="3469">
                <a:solidFill>
                  <a:srgbClr val="010A4F"/>
                </a:solidFill>
                <a:latin typeface="DM Sans"/>
              </a:rPr>
              <a:t>Usually two to five years</a:t>
            </a:r>
          </a:p>
          <a:p>
            <a:pPr algn="ctr">
              <a:lnSpc>
                <a:spcPts val="4510"/>
              </a:lnSpc>
            </a:pPr>
            <a:endParaRPr lang="en-US" sz="3469">
              <a:solidFill>
                <a:srgbClr val="010A4F"/>
              </a:solidFill>
              <a:latin typeface="DM Sans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11102466" y="5952193"/>
            <a:ext cx="2733733" cy="19960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03"/>
              </a:lnSpc>
            </a:pPr>
            <a:r>
              <a:rPr lang="en-US" sz="4079">
                <a:solidFill>
                  <a:srgbClr val="010A4F"/>
                </a:solidFill>
                <a:latin typeface="DM Sans"/>
              </a:rPr>
              <a:t>SHORT-TERM PERIOD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1443169" y="8262321"/>
            <a:ext cx="2381106" cy="9624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60"/>
              </a:lnSpc>
            </a:pPr>
            <a:r>
              <a:rPr lang="en-US" sz="2969">
                <a:solidFill>
                  <a:srgbClr val="010A4F"/>
                </a:solidFill>
                <a:latin typeface="DM Sans"/>
              </a:rPr>
              <a:t>Usually one to two years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5400000">
            <a:off x="13482016" y="-2080942"/>
            <a:ext cx="5450085" cy="4161883"/>
          </a:xfrm>
          <a:custGeom>
            <a:avLst/>
            <a:gdLst/>
            <a:ahLst/>
            <a:cxnLst/>
            <a:rect l="l" t="t" r="r" b="b"/>
            <a:pathLst>
              <a:path w="5450085" h="4161883">
                <a:moveTo>
                  <a:pt x="0" y="0"/>
                </a:moveTo>
                <a:lnTo>
                  <a:pt x="5450085" y="0"/>
                </a:lnTo>
                <a:lnTo>
                  <a:pt x="5450085" y="4161884"/>
                </a:lnTo>
                <a:lnTo>
                  <a:pt x="0" y="416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grpSp>
        <p:nvGrpSpPr>
          <p:cNvPr id="3" name="Group 3"/>
          <p:cNvGrpSpPr/>
          <p:nvPr/>
        </p:nvGrpSpPr>
        <p:grpSpPr>
          <a:xfrm>
            <a:off x="1028700" y="908376"/>
            <a:ext cx="16230600" cy="8229600"/>
            <a:chOff x="0" y="0"/>
            <a:chExt cx="4274726" cy="216746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4687816" y="1771994"/>
            <a:ext cx="8912367" cy="9829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DEFINED PERIOD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185660" y="3069389"/>
            <a:ext cx="5316820" cy="881318"/>
            <a:chOff x="0" y="0"/>
            <a:chExt cx="1400315" cy="23211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400315" cy="232117"/>
            </a:xfrm>
            <a:custGeom>
              <a:avLst/>
              <a:gdLst/>
              <a:ahLst/>
              <a:cxnLst/>
              <a:rect l="l" t="t" r="r" b="b"/>
              <a:pathLst>
                <a:path w="1400315" h="232117">
                  <a:moveTo>
                    <a:pt x="74262" y="0"/>
                  </a:moveTo>
                  <a:lnTo>
                    <a:pt x="1326053" y="0"/>
                  </a:lnTo>
                  <a:cubicBezTo>
                    <a:pt x="1345748" y="0"/>
                    <a:pt x="1364637" y="7824"/>
                    <a:pt x="1378564" y="21751"/>
                  </a:cubicBezTo>
                  <a:cubicBezTo>
                    <a:pt x="1392491" y="35678"/>
                    <a:pt x="1400315" y="54567"/>
                    <a:pt x="1400315" y="74262"/>
                  </a:cubicBezTo>
                  <a:lnTo>
                    <a:pt x="1400315" y="157855"/>
                  </a:lnTo>
                  <a:cubicBezTo>
                    <a:pt x="1400315" y="198869"/>
                    <a:pt x="1367066" y="232117"/>
                    <a:pt x="1326053" y="232117"/>
                  </a:cubicBezTo>
                  <a:lnTo>
                    <a:pt x="74262" y="232117"/>
                  </a:lnTo>
                  <a:cubicBezTo>
                    <a:pt x="54567" y="232117"/>
                    <a:pt x="35678" y="224293"/>
                    <a:pt x="21751" y="210366"/>
                  </a:cubicBezTo>
                  <a:cubicBezTo>
                    <a:pt x="7824" y="196439"/>
                    <a:pt x="0" y="177550"/>
                    <a:pt x="0" y="157855"/>
                  </a:cubicBezTo>
                  <a:lnTo>
                    <a:pt x="0" y="74262"/>
                  </a:lnTo>
                  <a:cubicBezTo>
                    <a:pt x="0" y="33248"/>
                    <a:pt x="33248" y="0"/>
                    <a:pt x="74262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1400315" cy="2702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427410" y="3272337"/>
            <a:ext cx="4833321" cy="5135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12"/>
              </a:lnSpc>
            </a:pPr>
            <a:r>
              <a:rPr lang="en-US" sz="3647">
                <a:solidFill>
                  <a:srgbClr val="8CA9AD"/>
                </a:solidFill>
                <a:latin typeface="DM Sans Bold"/>
              </a:rPr>
              <a:t>SHORT-TERM PERIOD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427410" y="4601567"/>
            <a:ext cx="4872731" cy="17741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2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Monthly or quarterly incomes, expenses, and cash flows are planned and forecasted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427410" y="7911828"/>
            <a:ext cx="4373269" cy="647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FFFFFF"/>
                </a:solidFill>
                <a:latin typeface="DM Sans Bold"/>
              </a:rPr>
              <a:t>1-2 YEARS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957365" y="4601567"/>
            <a:ext cx="4738679" cy="2650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2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Financial indicators and goals related to the company's development, investments, and project execution are planned and forecasted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12204196" y="3069389"/>
            <a:ext cx="4872745" cy="908644"/>
            <a:chOff x="0" y="0"/>
            <a:chExt cx="1283357" cy="2393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283357" cy="239314"/>
            </a:xfrm>
            <a:custGeom>
              <a:avLst/>
              <a:gdLst/>
              <a:ahLst/>
              <a:cxnLst/>
              <a:rect l="l" t="t" r="r" b="b"/>
              <a:pathLst>
                <a:path w="1283357" h="239314">
                  <a:moveTo>
                    <a:pt x="81030" y="0"/>
                  </a:moveTo>
                  <a:lnTo>
                    <a:pt x="1202327" y="0"/>
                  </a:lnTo>
                  <a:cubicBezTo>
                    <a:pt x="1223817" y="0"/>
                    <a:pt x="1244428" y="8537"/>
                    <a:pt x="1259624" y="23733"/>
                  </a:cubicBezTo>
                  <a:cubicBezTo>
                    <a:pt x="1274820" y="38929"/>
                    <a:pt x="1283357" y="59539"/>
                    <a:pt x="1283357" y="81030"/>
                  </a:cubicBezTo>
                  <a:lnTo>
                    <a:pt x="1283357" y="158284"/>
                  </a:lnTo>
                  <a:cubicBezTo>
                    <a:pt x="1283357" y="179774"/>
                    <a:pt x="1274820" y="200385"/>
                    <a:pt x="1259624" y="215581"/>
                  </a:cubicBezTo>
                  <a:cubicBezTo>
                    <a:pt x="1244428" y="230777"/>
                    <a:pt x="1223817" y="239314"/>
                    <a:pt x="1202327" y="239314"/>
                  </a:cubicBezTo>
                  <a:lnTo>
                    <a:pt x="81030" y="239314"/>
                  </a:lnTo>
                  <a:cubicBezTo>
                    <a:pt x="59539" y="239314"/>
                    <a:pt x="38929" y="230777"/>
                    <a:pt x="23733" y="215581"/>
                  </a:cubicBezTo>
                  <a:cubicBezTo>
                    <a:pt x="8537" y="200385"/>
                    <a:pt x="0" y="179774"/>
                    <a:pt x="0" y="158284"/>
                  </a:cubicBezTo>
                  <a:lnTo>
                    <a:pt x="0" y="81030"/>
                  </a:lnTo>
                  <a:cubicBezTo>
                    <a:pt x="0" y="59539"/>
                    <a:pt x="8537" y="38929"/>
                    <a:pt x="23733" y="23733"/>
                  </a:cubicBezTo>
                  <a:cubicBezTo>
                    <a:pt x="38929" y="8537"/>
                    <a:pt x="59539" y="0"/>
                    <a:pt x="8103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1283357" cy="27741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12132463" y="3287170"/>
            <a:ext cx="5016211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LONG-TERM PERIOD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2346509" y="4601567"/>
            <a:ext cx="4588119" cy="2650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2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Long-term financial goals such as long-term investments, retirement plans, savings, and long-term value growth are planned and forecasted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483160" y="7911828"/>
            <a:ext cx="4373269" cy="647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FFFFFF"/>
                </a:solidFill>
                <a:latin typeface="DM Sans Bold"/>
              </a:rPr>
              <a:t>5+ YEARS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6659440" y="3069389"/>
            <a:ext cx="5392356" cy="881318"/>
            <a:chOff x="0" y="0"/>
            <a:chExt cx="1420209" cy="232117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420209" cy="232117"/>
            </a:xfrm>
            <a:custGeom>
              <a:avLst/>
              <a:gdLst/>
              <a:ahLst/>
              <a:cxnLst/>
              <a:rect l="l" t="t" r="r" b="b"/>
              <a:pathLst>
                <a:path w="1420209" h="232117">
                  <a:moveTo>
                    <a:pt x="73222" y="0"/>
                  </a:moveTo>
                  <a:lnTo>
                    <a:pt x="1346987" y="0"/>
                  </a:lnTo>
                  <a:cubicBezTo>
                    <a:pt x="1366407" y="0"/>
                    <a:pt x="1385031" y="7714"/>
                    <a:pt x="1398763" y="21446"/>
                  </a:cubicBezTo>
                  <a:cubicBezTo>
                    <a:pt x="1412494" y="35178"/>
                    <a:pt x="1420209" y="53802"/>
                    <a:pt x="1420209" y="73222"/>
                  </a:cubicBezTo>
                  <a:lnTo>
                    <a:pt x="1420209" y="158895"/>
                  </a:lnTo>
                  <a:cubicBezTo>
                    <a:pt x="1420209" y="178315"/>
                    <a:pt x="1412494" y="196939"/>
                    <a:pt x="1398763" y="210671"/>
                  </a:cubicBezTo>
                  <a:cubicBezTo>
                    <a:pt x="1385031" y="224402"/>
                    <a:pt x="1366407" y="232117"/>
                    <a:pt x="1346987" y="232117"/>
                  </a:cubicBezTo>
                  <a:lnTo>
                    <a:pt x="73222" y="232117"/>
                  </a:lnTo>
                  <a:cubicBezTo>
                    <a:pt x="53802" y="232117"/>
                    <a:pt x="35178" y="224402"/>
                    <a:pt x="21446" y="210671"/>
                  </a:cubicBezTo>
                  <a:cubicBezTo>
                    <a:pt x="7714" y="196939"/>
                    <a:pt x="0" y="178315"/>
                    <a:pt x="0" y="158895"/>
                  </a:cubicBezTo>
                  <a:lnTo>
                    <a:pt x="0" y="73222"/>
                  </a:lnTo>
                  <a:cubicBezTo>
                    <a:pt x="0" y="53802"/>
                    <a:pt x="7714" y="35178"/>
                    <a:pt x="21446" y="21446"/>
                  </a:cubicBezTo>
                  <a:cubicBezTo>
                    <a:pt x="35178" y="7714"/>
                    <a:pt x="53802" y="0"/>
                    <a:pt x="73222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420209" cy="2702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7040440" y="3262812"/>
            <a:ext cx="4947263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MEDIUM-TERM PERIOD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957365" y="7911828"/>
            <a:ext cx="4373269" cy="647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FFFFFF"/>
                </a:solidFill>
                <a:latin typeface="DM Sans Bold"/>
              </a:rPr>
              <a:t>2-5 YEARS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TextBox 3"/>
          <p:cNvSpPr txBox="1"/>
          <p:nvPr/>
        </p:nvSpPr>
        <p:spPr>
          <a:xfrm>
            <a:off x="2657391" y="2102573"/>
            <a:ext cx="7942168" cy="13961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349"/>
              </a:lnSpc>
            </a:pPr>
            <a:r>
              <a:rPr lang="en-US" sz="8224" spc="806">
                <a:solidFill>
                  <a:srgbClr val="FFFFFF"/>
                </a:solidFill>
                <a:latin typeface="Oswald Bold"/>
              </a:rPr>
              <a:t>RESOURCES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981960"/>
            <a:ext cx="8460824" cy="477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33"/>
              </a:lnSpc>
            </a:pPr>
            <a:r>
              <a:rPr lang="en-US" sz="3937" spc="385" dirty="0">
                <a:solidFill>
                  <a:srgbClr val="F5FFF5"/>
                </a:solidFill>
                <a:latin typeface="DM Sans"/>
              </a:rPr>
              <a:t>Resources are essential for the successful management and development of the company, and their effective planning and utilization are crucial parts of the financial planning process.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0599559" y="332925"/>
            <a:ext cx="6314521" cy="6299423"/>
            <a:chOff x="0" y="0"/>
            <a:chExt cx="2409120" cy="240336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09190" cy="2403348"/>
            </a:xfrm>
            <a:custGeom>
              <a:avLst/>
              <a:gdLst/>
              <a:ahLst/>
              <a:cxnLst/>
              <a:rect l="l" t="t" r="r" b="b"/>
              <a:pathLst>
                <a:path w="2409190" h="2403348">
                  <a:moveTo>
                    <a:pt x="0" y="1201674"/>
                  </a:moveTo>
                  <a:cubicBezTo>
                    <a:pt x="0" y="537972"/>
                    <a:pt x="539242" y="0"/>
                    <a:pt x="1204595" y="0"/>
                  </a:cubicBezTo>
                  <a:cubicBezTo>
                    <a:pt x="1869948" y="0"/>
                    <a:pt x="2409190" y="537972"/>
                    <a:pt x="2409190" y="1201674"/>
                  </a:cubicBezTo>
                  <a:cubicBezTo>
                    <a:pt x="2409190" y="1865376"/>
                    <a:pt x="1869948" y="2403348"/>
                    <a:pt x="1204595" y="2403348"/>
                  </a:cubicBezTo>
                  <a:cubicBezTo>
                    <a:pt x="539242" y="2403348"/>
                    <a:pt x="0" y="1865376"/>
                    <a:pt x="0" y="1201674"/>
                  </a:cubicBezTo>
                  <a:close/>
                </a:path>
              </a:pathLst>
            </a:custGeom>
            <a:solidFill>
              <a:srgbClr val="BBCBCD"/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7" name="Freeform 7"/>
          <p:cNvSpPr/>
          <p:nvPr/>
        </p:nvSpPr>
        <p:spPr>
          <a:xfrm>
            <a:off x="11511119" y="1518670"/>
            <a:ext cx="4491399" cy="3927933"/>
          </a:xfrm>
          <a:custGeom>
            <a:avLst/>
            <a:gdLst/>
            <a:ahLst/>
            <a:cxnLst/>
            <a:rect l="l" t="t" r="r" b="b"/>
            <a:pathLst>
              <a:path w="4491399" h="3927933">
                <a:moveTo>
                  <a:pt x="0" y="0"/>
                </a:moveTo>
                <a:lnTo>
                  <a:pt x="4491400" y="0"/>
                </a:lnTo>
                <a:lnTo>
                  <a:pt x="4491400" y="3927933"/>
                </a:lnTo>
                <a:lnTo>
                  <a:pt x="0" y="392793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lv-L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6" name="TextBox 6"/>
          <p:cNvSpPr txBox="1"/>
          <p:nvPr/>
        </p:nvSpPr>
        <p:spPr>
          <a:xfrm>
            <a:off x="5369477" y="1546195"/>
            <a:ext cx="11558591" cy="62240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6858"/>
              </a:lnSpc>
            </a:pPr>
            <a:r>
              <a:rPr lang="en-US" sz="6858" dirty="0">
                <a:solidFill>
                  <a:srgbClr val="FFFFFF"/>
                </a:solidFill>
                <a:latin typeface="DM Sans Bold"/>
              </a:rPr>
              <a:t>RESOURCES ARE DEFINED AS ALL AVAILABLE ASSETS THAT CAN BE UTILIZED TO ACHIEVE THE COMPANY'S FINANCIAL GOALS AND FACILITATE ITS SUCCESSFUL OPERATIONS.</a:t>
            </a:r>
          </a:p>
        </p:txBody>
      </p:sp>
      <p:sp>
        <p:nvSpPr>
          <p:cNvPr id="7" name="Freeform 7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8" name="Freeform 8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CB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685800" y="-608895"/>
            <a:ext cx="7740240" cy="12306300"/>
            <a:chOff x="0" y="0"/>
            <a:chExt cx="1440067" cy="22895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067" cy="2289579"/>
            </a:xfrm>
            <a:custGeom>
              <a:avLst/>
              <a:gdLst/>
              <a:ahLst/>
              <a:cxnLst/>
              <a:rect l="l" t="t" r="r" b="b"/>
              <a:pathLst>
                <a:path w="1440067" h="2289579">
                  <a:moveTo>
                    <a:pt x="0" y="0"/>
                  </a:moveTo>
                  <a:lnTo>
                    <a:pt x="1440067" y="0"/>
                  </a:lnTo>
                  <a:lnTo>
                    <a:pt x="1440067" y="2289579"/>
                  </a:lnTo>
                  <a:lnTo>
                    <a:pt x="0" y="2289579"/>
                  </a:lnTo>
                  <a:close/>
                </a:path>
              </a:pathLst>
            </a:custGeom>
            <a:solidFill>
              <a:srgbClr val="F2F4F5">
                <a:alpha val="92941"/>
              </a:srgbClr>
            </a:solidFill>
          </p:spPr>
          <p:txBody>
            <a:bodyPr/>
            <a:lstStyle/>
            <a:p>
              <a:endParaRPr lang="lv-LV"/>
            </a:p>
          </p:txBody>
        </p:sp>
      </p:grpSp>
      <p:sp>
        <p:nvSpPr>
          <p:cNvPr id="4" name="Freeform 4"/>
          <p:cNvSpPr/>
          <p:nvPr/>
        </p:nvSpPr>
        <p:spPr>
          <a:xfrm>
            <a:off x="3187961" y="2773272"/>
            <a:ext cx="15805162" cy="3570601"/>
          </a:xfrm>
          <a:custGeom>
            <a:avLst/>
            <a:gdLst/>
            <a:ahLst/>
            <a:cxnLst/>
            <a:rect l="l" t="t" r="r" b="b"/>
            <a:pathLst>
              <a:path w="15805162" h="3570601">
                <a:moveTo>
                  <a:pt x="0" y="0"/>
                </a:moveTo>
                <a:lnTo>
                  <a:pt x="15805162" y="0"/>
                </a:lnTo>
                <a:lnTo>
                  <a:pt x="15805162" y="3570602"/>
                </a:lnTo>
                <a:lnTo>
                  <a:pt x="0" y="35706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TextBox 5"/>
          <p:cNvSpPr txBox="1"/>
          <p:nvPr/>
        </p:nvSpPr>
        <p:spPr>
          <a:xfrm>
            <a:off x="214314" y="4810771"/>
            <a:ext cx="8455398" cy="1178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899"/>
              </a:lnSpc>
            </a:pPr>
            <a:r>
              <a:rPr lang="en-US" sz="8899">
                <a:solidFill>
                  <a:srgbClr val="194597"/>
                </a:solidFill>
                <a:latin typeface="DM Sans Bold"/>
              </a:rPr>
              <a:t>RESOURCES:</a:t>
            </a:r>
          </a:p>
        </p:txBody>
      </p:sp>
      <p:grpSp>
        <p:nvGrpSpPr>
          <p:cNvPr id="6" name="Group 6"/>
          <p:cNvGrpSpPr/>
          <p:nvPr/>
        </p:nvGrpSpPr>
        <p:grpSpPr>
          <a:xfrm rot="-482310">
            <a:off x="1979051" y="6390121"/>
            <a:ext cx="3295385" cy="1002470"/>
            <a:chOff x="0" y="0"/>
            <a:chExt cx="4393847" cy="1336627"/>
          </a:xfrm>
        </p:grpSpPr>
        <p:grpSp>
          <p:nvGrpSpPr>
            <p:cNvPr id="7" name="Group 7"/>
            <p:cNvGrpSpPr/>
            <p:nvPr/>
          </p:nvGrpSpPr>
          <p:grpSpPr>
            <a:xfrm>
              <a:off x="4048113" y="990893"/>
              <a:ext cx="345734" cy="34573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2235901" y="172867"/>
              <a:ext cx="345734" cy="345734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2327002" y="818026"/>
              <a:ext cx="345734" cy="345734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1334093" y="518601"/>
              <a:ext cx="345734" cy="345734"/>
              <a:chOff x="0" y="0"/>
              <a:chExt cx="6350000" cy="63500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0" y="0"/>
              <a:ext cx="345734" cy="34573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BBCBCD"/>
              </a:solidFill>
            </p:spPr>
            <p:txBody>
              <a:bodyPr/>
              <a:lstStyle/>
              <a:p>
                <a:endParaRPr lang="lv-LV"/>
              </a:p>
            </p:txBody>
          </p:sp>
        </p:grpSp>
      </p:grpSp>
      <p:sp>
        <p:nvSpPr>
          <p:cNvPr id="17" name="Freeform 17"/>
          <p:cNvSpPr/>
          <p:nvPr/>
        </p:nvSpPr>
        <p:spPr>
          <a:xfrm>
            <a:off x="8191738" y="-283346"/>
            <a:ext cx="4360702" cy="4360702"/>
          </a:xfrm>
          <a:custGeom>
            <a:avLst/>
            <a:gdLst/>
            <a:ahLst/>
            <a:cxnLst/>
            <a:rect l="l" t="t" r="r" b="b"/>
            <a:pathLst>
              <a:path w="4360702" h="4360702">
                <a:moveTo>
                  <a:pt x="0" y="0"/>
                </a:moveTo>
                <a:lnTo>
                  <a:pt x="4360702" y="0"/>
                </a:lnTo>
                <a:lnTo>
                  <a:pt x="4360702" y="4360702"/>
                </a:lnTo>
                <a:lnTo>
                  <a:pt x="0" y="43607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8" name="Freeform 18"/>
          <p:cNvSpPr/>
          <p:nvPr/>
        </p:nvSpPr>
        <p:spPr>
          <a:xfrm flipH="1">
            <a:off x="12012510" y="609755"/>
            <a:ext cx="4590275" cy="4590275"/>
          </a:xfrm>
          <a:custGeom>
            <a:avLst/>
            <a:gdLst/>
            <a:ahLst/>
            <a:cxnLst/>
            <a:rect l="l" t="t" r="r" b="b"/>
            <a:pathLst>
              <a:path w="4590275" h="4590275">
                <a:moveTo>
                  <a:pt x="4590274" y="0"/>
                </a:moveTo>
                <a:lnTo>
                  <a:pt x="0" y="0"/>
                </a:lnTo>
                <a:lnTo>
                  <a:pt x="0" y="4590274"/>
                </a:lnTo>
                <a:lnTo>
                  <a:pt x="4590274" y="4590274"/>
                </a:lnTo>
                <a:lnTo>
                  <a:pt x="4590274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9" name="Freeform 19"/>
          <p:cNvSpPr/>
          <p:nvPr/>
        </p:nvSpPr>
        <p:spPr>
          <a:xfrm>
            <a:off x="8430725" y="1999742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0" name="TextBox 20"/>
          <p:cNvSpPr txBox="1"/>
          <p:nvPr/>
        </p:nvSpPr>
        <p:spPr>
          <a:xfrm>
            <a:off x="8551848" y="1049922"/>
            <a:ext cx="3672836" cy="8470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0"/>
              </a:lnSpc>
            </a:pPr>
            <a:r>
              <a:rPr lang="en-US" sz="5300">
                <a:solidFill>
                  <a:srgbClr val="8CA9AD"/>
                </a:solidFill>
                <a:latin typeface="DM Sans"/>
              </a:rPr>
              <a:t>FINANCIAL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032201" y="2047367"/>
            <a:ext cx="2562748" cy="8306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19"/>
              </a:lnSpc>
            </a:pPr>
            <a:r>
              <a:rPr lang="en-US" sz="5092">
                <a:solidFill>
                  <a:srgbClr val="7C90B8"/>
                </a:solidFill>
                <a:latin typeface="DM Sans"/>
              </a:rPr>
              <a:t>HUMAN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005222" y="3498382"/>
            <a:ext cx="2733733" cy="750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3"/>
              </a:lnSpc>
            </a:pPr>
            <a:r>
              <a:rPr lang="en-US" sz="4679">
                <a:solidFill>
                  <a:srgbClr val="010A4F"/>
                </a:solidFill>
                <a:latin typeface="DM Sans"/>
              </a:rPr>
              <a:t>PHYSICAL</a:t>
            </a:r>
          </a:p>
        </p:txBody>
      </p:sp>
      <p:sp>
        <p:nvSpPr>
          <p:cNvPr id="23" name="Freeform 23"/>
          <p:cNvSpPr/>
          <p:nvPr/>
        </p:nvSpPr>
        <p:spPr>
          <a:xfrm rot="5983471">
            <a:off x="12151446" y="3215005"/>
            <a:ext cx="4360702" cy="4360702"/>
          </a:xfrm>
          <a:custGeom>
            <a:avLst/>
            <a:gdLst/>
            <a:ahLst/>
            <a:cxnLst/>
            <a:rect l="l" t="t" r="r" b="b"/>
            <a:pathLst>
              <a:path w="4360702" h="4360702">
                <a:moveTo>
                  <a:pt x="0" y="0"/>
                </a:moveTo>
                <a:lnTo>
                  <a:pt x="4360701" y="0"/>
                </a:lnTo>
                <a:lnTo>
                  <a:pt x="4360701" y="4360701"/>
                </a:lnTo>
                <a:lnTo>
                  <a:pt x="0" y="43607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4" name="TextBox 24"/>
          <p:cNvSpPr txBox="1"/>
          <p:nvPr/>
        </p:nvSpPr>
        <p:spPr>
          <a:xfrm>
            <a:off x="12321353" y="4807555"/>
            <a:ext cx="3984444" cy="6089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40"/>
              </a:lnSpc>
            </a:pPr>
            <a:r>
              <a:rPr lang="en-US" sz="3800">
                <a:solidFill>
                  <a:srgbClr val="7C90B8"/>
                </a:solidFill>
                <a:latin typeface="DM Sans"/>
              </a:rPr>
              <a:t>TECHNOLOGICAL</a:t>
            </a:r>
          </a:p>
        </p:txBody>
      </p:sp>
      <p:sp>
        <p:nvSpPr>
          <p:cNvPr id="25" name="Freeform 25"/>
          <p:cNvSpPr/>
          <p:nvPr/>
        </p:nvSpPr>
        <p:spPr>
          <a:xfrm rot="-5400000" flipH="1">
            <a:off x="8437640" y="51435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4114800" y="0"/>
                </a:moveTo>
                <a:lnTo>
                  <a:pt x="0" y="0"/>
                </a:lnTo>
                <a:lnTo>
                  <a:pt x="0" y="4114800"/>
                </a:lnTo>
                <a:lnTo>
                  <a:pt x="4114800" y="4114800"/>
                </a:lnTo>
                <a:lnTo>
                  <a:pt x="411480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6" name="TextBox 26"/>
          <p:cNvSpPr txBox="1"/>
          <p:nvPr/>
        </p:nvSpPr>
        <p:spPr>
          <a:xfrm>
            <a:off x="8551848" y="6907480"/>
            <a:ext cx="3672836" cy="68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49"/>
              </a:lnSpc>
            </a:pPr>
            <a:r>
              <a:rPr lang="en-US" sz="4192">
                <a:solidFill>
                  <a:srgbClr val="7C90B8"/>
                </a:solidFill>
                <a:latin typeface="DM Sans"/>
              </a:rPr>
              <a:t>INTELLECTUAL</a:t>
            </a:r>
          </a:p>
        </p:txBody>
      </p:sp>
      <p:sp>
        <p:nvSpPr>
          <p:cNvPr id="27" name="Freeform 27"/>
          <p:cNvSpPr/>
          <p:nvPr/>
        </p:nvSpPr>
        <p:spPr>
          <a:xfrm rot="5006092">
            <a:off x="12221740" y="5971300"/>
            <a:ext cx="3882728" cy="3882728"/>
          </a:xfrm>
          <a:custGeom>
            <a:avLst/>
            <a:gdLst/>
            <a:ahLst/>
            <a:cxnLst/>
            <a:rect l="l" t="t" r="r" b="b"/>
            <a:pathLst>
              <a:path w="3882728" h="3882728">
                <a:moveTo>
                  <a:pt x="0" y="0"/>
                </a:moveTo>
                <a:lnTo>
                  <a:pt x="3882728" y="0"/>
                </a:lnTo>
                <a:lnTo>
                  <a:pt x="3882728" y="3882728"/>
                </a:lnTo>
                <a:lnTo>
                  <a:pt x="0" y="388272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28" name="TextBox 28"/>
          <p:cNvSpPr txBox="1"/>
          <p:nvPr/>
        </p:nvSpPr>
        <p:spPr>
          <a:xfrm>
            <a:off x="12796237" y="7355255"/>
            <a:ext cx="2733733" cy="8473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63"/>
              </a:lnSpc>
            </a:pPr>
            <a:r>
              <a:rPr lang="en-US" sz="5279">
                <a:solidFill>
                  <a:srgbClr val="010A4F"/>
                </a:solidFill>
                <a:latin typeface="DM Sans"/>
              </a:rPr>
              <a:t>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28E3FA40450041AD2B2D9F1FFC3623" ma:contentTypeVersion="14" ma:contentTypeDescription="Create a new document." ma:contentTypeScope="" ma:versionID="dda88e90d287dc1f1b9f0988fa171006">
  <xsd:schema xmlns:xsd="http://www.w3.org/2001/XMLSchema" xmlns:xs="http://www.w3.org/2001/XMLSchema" xmlns:p="http://schemas.microsoft.com/office/2006/metadata/properties" xmlns:ns2="c928d398-b005-4b81-a77c-1d2955770066" xmlns:ns3="513a87af-4c72-4b0d-a815-569890e79e62" targetNamespace="http://schemas.microsoft.com/office/2006/metadata/properties" ma:root="true" ma:fieldsID="155e8c9aff30285af45ba91d7ac695b6" ns2:_="" ns3:_="">
    <xsd:import namespace="c928d398-b005-4b81-a77c-1d2955770066"/>
    <xsd:import namespace="513a87af-4c72-4b0d-a815-569890e79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8d398-b005-4b81-a77c-1d29557700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c2bed97-6e07-499f-8af2-1639346302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a87af-4c72-4b0d-a815-569890e79e6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079a850-d4d5-43bc-8f25-9b4cfc6f3ef1}" ma:internalName="TaxCatchAll" ma:showField="CatchAllData" ma:web="513a87af-4c72-4b0d-a815-569890e79e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28d398-b005-4b81-a77c-1d2955770066">
      <Terms xmlns="http://schemas.microsoft.com/office/infopath/2007/PartnerControls"/>
    </lcf76f155ced4ddcb4097134ff3c332f>
    <TaxCatchAll xmlns="513a87af-4c72-4b0d-a815-569890e79e62" xsi:nil="true"/>
  </documentManagement>
</p:properties>
</file>

<file path=customXml/itemProps1.xml><?xml version="1.0" encoding="utf-8"?>
<ds:datastoreItem xmlns:ds="http://schemas.openxmlformats.org/officeDocument/2006/customXml" ds:itemID="{87F0C2E3-52C8-4462-AE90-A1ABA57A64C1}"/>
</file>

<file path=customXml/itemProps2.xml><?xml version="1.0" encoding="utf-8"?>
<ds:datastoreItem xmlns:ds="http://schemas.openxmlformats.org/officeDocument/2006/customXml" ds:itemID="{10E8203E-D0FA-4CC5-BD00-F3BCF294BF74}"/>
</file>

<file path=customXml/itemProps3.xml><?xml version="1.0" encoding="utf-8"?>
<ds:datastoreItem xmlns:ds="http://schemas.openxmlformats.org/officeDocument/2006/customXml" ds:itemID="{DD8E9A31-516F-4E7A-B03F-DCDCE558779B}"/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1109</Words>
  <Application>Microsoft Office PowerPoint</Application>
  <PresentationFormat>Custom</PresentationFormat>
  <Paragraphs>177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DM Sans Italics</vt:lpstr>
      <vt:lpstr>Calibri</vt:lpstr>
      <vt:lpstr>DM Sans</vt:lpstr>
      <vt:lpstr>Oswald Bold</vt:lpstr>
      <vt:lpstr>DM Sans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Finance plan</dc:title>
  <cp:lastModifiedBy>Ilze Bembere</cp:lastModifiedBy>
  <cp:revision>4</cp:revision>
  <dcterms:created xsi:type="dcterms:W3CDTF">2006-08-16T00:00:00Z</dcterms:created>
  <dcterms:modified xsi:type="dcterms:W3CDTF">2024-04-03T16:27:50Z</dcterms:modified>
  <dc:identifier>DAF-oRi5qGQ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0x0101004028E3FA40450041AD2B2D9F1FFC3623</vt:lpwstr>
  </property>
</Properties>
</file>