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docProps/app.xml" ContentType="application/vnd.openxmlformats-officedocument.extended-properties+xml"/>
  <Override PartName="/docProps/core.xml" ContentType="application/vnd.openxmlformats-package.core-properties+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30"/>
    <p:sldId id="257" r:id="rId31"/>
    <p:sldId id="258" r:id="rId32"/>
    <p:sldId id="259" r:id="rId33"/>
    <p:sldId id="260" r:id="rId34"/>
    <p:sldId id="261" r:id="rId35"/>
    <p:sldId id="262" r:id="rId36"/>
    <p:sldId id="263" r:id="rId37"/>
    <p:sldId id="264" r:id="rId38"/>
    <p:sldId id="265" r:id="rId39"/>
    <p:sldId id="266" r:id="rId40"/>
    <p:sldId id="267" r:id="rId41"/>
    <p:sldId id="268" r:id="rId42"/>
    <p:sldId id="269" r:id="rId43"/>
    <p:sldId id="270" r:id="rId44"/>
    <p:sldId id="271" r:id="rId45"/>
    <p:sldId id="272" r:id="rId46"/>
    <p:sldId id="273" r:id="rId47"/>
    <p:sldId id="274" r:id="rId48"/>
    <p:sldId id="275" r:id="rId49"/>
    <p:sldId id="276" r:id="rId50"/>
    <p:sldId id="277" r:id="rId51"/>
    <p:sldId id="278" r:id="rId52"/>
    <p:sldId id="279" r:id="rId53"/>
    <p:sldId id="280" r:id="rId54"/>
    <p:sldId id="281" r:id="rId55"/>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DM Sans" charset="1" panose="00000000000000000000"/>
      <p:regular r:id="rId10"/>
    </p:embeddedFont>
    <p:embeddedFont>
      <p:font typeface="DM Sans Bold" charset="1" panose="00000000000000000000"/>
      <p:regular r:id="rId11"/>
    </p:embeddedFont>
    <p:embeddedFont>
      <p:font typeface="DM Sans Italics" charset="1" panose="00000000000000000000"/>
      <p:regular r:id="rId12"/>
    </p:embeddedFont>
    <p:embeddedFont>
      <p:font typeface="DM Sans Bold Italics" charset="1" panose="00000000000000000000"/>
      <p:regular r:id="rId13"/>
    </p:embeddedFont>
    <p:embeddedFont>
      <p:font typeface="Canva Sans" charset="1" panose="020B0503030501040103"/>
      <p:regular r:id="rId14"/>
    </p:embeddedFont>
    <p:embeddedFont>
      <p:font typeface="Canva Sans Bold" charset="1" panose="020B0803030501040103"/>
      <p:regular r:id="rId15"/>
    </p:embeddedFont>
    <p:embeddedFont>
      <p:font typeface="Canva Sans Italics" charset="1" panose="020B0503030501040103"/>
      <p:regular r:id="rId16"/>
    </p:embeddedFont>
    <p:embeddedFont>
      <p:font typeface="Canva Sans Bold Italics" charset="1" panose="020B0803030501040103"/>
      <p:regular r:id="rId17"/>
    </p:embeddedFont>
    <p:embeddedFont>
      <p:font typeface="Open Sauce" charset="1" panose="00000500000000000000"/>
      <p:regular r:id="rId18"/>
    </p:embeddedFont>
    <p:embeddedFont>
      <p:font typeface="Open Sauce Bold" charset="1" panose="00000800000000000000"/>
      <p:regular r:id="rId19"/>
    </p:embeddedFont>
    <p:embeddedFont>
      <p:font typeface="Open Sauce Italics" charset="1" panose="00000500000000000000"/>
      <p:regular r:id="rId20"/>
    </p:embeddedFont>
    <p:embeddedFont>
      <p:font typeface="Open Sauce Bold Italics" charset="1" panose="00000800000000000000"/>
      <p:regular r:id="rId21"/>
    </p:embeddedFont>
    <p:embeddedFont>
      <p:font typeface="Open Sauce Light" charset="1" panose="00000400000000000000"/>
      <p:regular r:id="rId22"/>
    </p:embeddedFont>
    <p:embeddedFont>
      <p:font typeface="Open Sauce Light Italics" charset="1" panose="00000400000000000000"/>
      <p:regular r:id="rId23"/>
    </p:embeddedFont>
    <p:embeddedFont>
      <p:font typeface="Open Sauce Medium" charset="1" panose="00000600000000000000"/>
      <p:regular r:id="rId24"/>
    </p:embeddedFont>
    <p:embeddedFont>
      <p:font typeface="Open Sauce Medium Italics" charset="1" panose="00000600000000000000"/>
      <p:regular r:id="rId25"/>
    </p:embeddedFont>
    <p:embeddedFont>
      <p:font typeface="Open Sauce Semi-Bold" charset="1" panose="00000700000000000000"/>
      <p:regular r:id="rId26"/>
    </p:embeddedFont>
    <p:embeddedFont>
      <p:font typeface="Open Sauce Semi-Bold Italics" charset="1" panose="00000700000000000000"/>
      <p:regular r:id="rId27"/>
    </p:embeddedFont>
    <p:embeddedFont>
      <p:font typeface="Open Sauce Heavy" charset="1" panose="00000A00000000000000"/>
      <p:regular r:id="rId28"/>
    </p:embeddedFont>
    <p:embeddedFont>
      <p:font typeface="Open Sauce Heavy Italics" charset="1" panose="00000A00000000000000"/>
      <p:regular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13.fntdata"/><Relationship Id="rId18" Type="http://schemas.openxmlformats.org/officeDocument/2006/relationships/font" Target="fonts/font18.fntdata"/><Relationship Id="rId26" Type="http://schemas.openxmlformats.org/officeDocument/2006/relationships/font" Target="fonts/font26.fntdata"/><Relationship Id="rId39" Type="http://schemas.openxmlformats.org/officeDocument/2006/relationships/slide" Target="slides/slide10.xml"/><Relationship Id="rId21" Type="http://schemas.openxmlformats.org/officeDocument/2006/relationships/font" Target="fonts/font21.fntdata"/><Relationship Id="rId34" Type="http://schemas.openxmlformats.org/officeDocument/2006/relationships/slide" Target="slides/slide5.xml"/><Relationship Id="rId42" Type="http://schemas.openxmlformats.org/officeDocument/2006/relationships/slide" Target="slides/slide13.xml"/><Relationship Id="rId47" Type="http://schemas.openxmlformats.org/officeDocument/2006/relationships/slide" Target="slides/slide18.xml"/><Relationship Id="rId50" Type="http://schemas.openxmlformats.org/officeDocument/2006/relationships/slide" Target="slides/slide21.xml"/><Relationship Id="rId55" Type="http://schemas.openxmlformats.org/officeDocument/2006/relationships/slide" Target="slides/slide26.xml"/><Relationship Id="rId7" Type="http://schemas.openxmlformats.org/officeDocument/2006/relationships/font" Target="fonts/font7.fntdata"/><Relationship Id="rId16" Type="http://schemas.openxmlformats.org/officeDocument/2006/relationships/font" Target="fonts/font16.fntdata"/><Relationship Id="rId2" Type="http://schemas.openxmlformats.org/officeDocument/2006/relationships/presProps" Target="presProps.xml"/><Relationship Id="rId29" Type="http://schemas.openxmlformats.org/officeDocument/2006/relationships/font" Target="fonts/font29.fntdata"/><Relationship Id="rId11" Type="http://schemas.openxmlformats.org/officeDocument/2006/relationships/font" Target="fonts/font11.fntdata"/><Relationship Id="rId24" Type="http://schemas.openxmlformats.org/officeDocument/2006/relationships/font" Target="fonts/font24.fntdata"/><Relationship Id="rId32" Type="http://schemas.openxmlformats.org/officeDocument/2006/relationships/slide" Target="slides/slide3.xml"/><Relationship Id="rId37" Type="http://schemas.openxmlformats.org/officeDocument/2006/relationships/slide" Target="slides/slide8.xml"/><Relationship Id="rId40" Type="http://schemas.openxmlformats.org/officeDocument/2006/relationships/slide" Target="slides/slide11.xml"/><Relationship Id="rId45" Type="http://schemas.openxmlformats.org/officeDocument/2006/relationships/slide" Target="slides/slide16.xml"/><Relationship Id="rId53" Type="http://schemas.openxmlformats.org/officeDocument/2006/relationships/slide" Target="slides/slide24.xml"/><Relationship Id="rId58" Type="http://schemas.openxmlformats.org/officeDocument/2006/relationships/customXml" Target="../customXml/item3.xml"/><Relationship Id="rId5" Type="http://schemas.openxmlformats.org/officeDocument/2006/relationships/tableStyles" Target="tableStyles.xml"/><Relationship Id="rId19" Type="http://schemas.openxmlformats.org/officeDocument/2006/relationships/font" Target="fonts/font19.fntdata"/><Relationship Id="rId14" Type="http://schemas.openxmlformats.org/officeDocument/2006/relationships/font" Target="fonts/font14.fntdata"/><Relationship Id="rId22" Type="http://schemas.openxmlformats.org/officeDocument/2006/relationships/font" Target="fonts/font22.fntdata"/><Relationship Id="rId27" Type="http://schemas.openxmlformats.org/officeDocument/2006/relationships/font" Target="fonts/font27.fntdata"/><Relationship Id="rId30" Type="http://schemas.openxmlformats.org/officeDocument/2006/relationships/slide" Target="slides/slide1.xml"/><Relationship Id="rId35" Type="http://schemas.openxmlformats.org/officeDocument/2006/relationships/slide" Target="slides/slide6.xml"/><Relationship Id="rId4" Type="http://schemas.openxmlformats.org/officeDocument/2006/relationships/theme" Target="theme/theme1.xml"/><Relationship Id="rId43" Type="http://schemas.openxmlformats.org/officeDocument/2006/relationships/slide" Target="slides/slide14.xml"/><Relationship Id="rId48" Type="http://schemas.openxmlformats.org/officeDocument/2006/relationships/slide" Target="slides/slide19.xml"/><Relationship Id="rId9" Type="http://schemas.openxmlformats.org/officeDocument/2006/relationships/font" Target="fonts/font9.fntdata"/><Relationship Id="rId56" Type="http://schemas.openxmlformats.org/officeDocument/2006/relationships/customXml" Target="../customXml/item1.xml"/><Relationship Id="rId51" Type="http://schemas.openxmlformats.org/officeDocument/2006/relationships/slide" Target="slides/slide22.xml"/><Relationship Id="rId8" Type="http://schemas.openxmlformats.org/officeDocument/2006/relationships/font" Target="fonts/font8.fntdata"/><Relationship Id="rId3" Type="http://schemas.openxmlformats.org/officeDocument/2006/relationships/viewProps" Target="viewProps.xml"/><Relationship Id="rId12" Type="http://schemas.openxmlformats.org/officeDocument/2006/relationships/font" Target="fonts/font12.fntdata"/><Relationship Id="rId17" Type="http://schemas.openxmlformats.org/officeDocument/2006/relationships/font" Target="fonts/font17.fntdata"/><Relationship Id="rId25" Type="http://schemas.openxmlformats.org/officeDocument/2006/relationships/font" Target="fonts/font25.fntdata"/><Relationship Id="rId33" Type="http://schemas.openxmlformats.org/officeDocument/2006/relationships/slide" Target="slides/slide4.xml"/><Relationship Id="rId38" Type="http://schemas.openxmlformats.org/officeDocument/2006/relationships/slide" Target="slides/slide9.xml"/><Relationship Id="rId46" Type="http://schemas.openxmlformats.org/officeDocument/2006/relationships/slide" Target="slides/slide17.xml"/><Relationship Id="rId20" Type="http://schemas.openxmlformats.org/officeDocument/2006/relationships/font" Target="fonts/font20.fntdata"/><Relationship Id="rId41" Type="http://schemas.openxmlformats.org/officeDocument/2006/relationships/slide" Target="slides/slide12.xml"/><Relationship Id="rId54"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font" Target="fonts/font6.fntdata"/><Relationship Id="rId15" Type="http://schemas.openxmlformats.org/officeDocument/2006/relationships/font" Target="fonts/font15.fntdata"/><Relationship Id="rId23" Type="http://schemas.openxmlformats.org/officeDocument/2006/relationships/font" Target="fonts/font23.fntdata"/><Relationship Id="rId28" Type="http://schemas.openxmlformats.org/officeDocument/2006/relationships/font" Target="fonts/font28.fntdata"/><Relationship Id="rId36" Type="http://schemas.openxmlformats.org/officeDocument/2006/relationships/slide" Target="slides/slide7.xml"/><Relationship Id="rId49" Type="http://schemas.openxmlformats.org/officeDocument/2006/relationships/slide" Target="slides/slide20.xml"/><Relationship Id="rId57" Type="http://schemas.openxmlformats.org/officeDocument/2006/relationships/customXml" Target="../customXml/item2.xml"/><Relationship Id="rId10" Type="http://schemas.openxmlformats.org/officeDocument/2006/relationships/font" Target="fonts/font10.fntdata"/><Relationship Id="rId31" Type="http://schemas.openxmlformats.org/officeDocument/2006/relationships/slide" Target="slides/slide2.xml"/><Relationship Id="rId44" Type="http://schemas.openxmlformats.org/officeDocument/2006/relationships/slide" Target="slides/slide15.xml"/><Relationship Id="rId52" Type="http://schemas.openxmlformats.org/officeDocument/2006/relationships/slide" Target="slides/slide23.xml"/></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4.png" Type="http://schemas.openxmlformats.org/officeDocument/2006/relationships/image"/><Relationship Id="rId3" Target="../media/image15.svg" Type="http://schemas.openxmlformats.org/officeDocument/2006/relationships/image"/><Relationship Id="rId4" Target="../media/image16.png" Type="http://schemas.openxmlformats.org/officeDocument/2006/relationships/image"/><Relationship Id="rId5" Target="../media/image17.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4.png" Type="http://schemas.openxmlformats.org/officeDocument/2006/relationships/image"/><Relationship Id="rId3" Target="../media/image15.svg" Type="http://schemas.openxmlformats.org/officeDocument/2006/relationships/image"/><Relationship Id="rId4" Target="../media/image16.png" Type="http://schemas.openxmlformats.org/officeDocument/2006/relationships/image"/><Relationship Id="rId5" Target="../media/image17.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12.png" Type="http://schemas.openxmlformats.org/officeDocument/2006/relationships/image"/><Relationship Id="rId5" Target="../media/image13.sv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4.png" Type="http://schemas.openxmlformats.org/officeDocument/2006/relationships/image"/><Relationship Id="rId11" Target="../media/image25.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18.png" Type="http://schemas.openxmlformats.org/officeDocument/2006/relationships/image"/><Relationship Id="rId5" Target="../media/image19.svg" Type="http://schemas.openxmlformats.org/officeDocument/2006/relationships/image"/><Relationship Id="rId6" Target="../media/image20.png" Type="http://schemas.openxmlformats.org/officeDocument/2006/relationships/image"/><Relationship Id="rId7" Target="../media/image21.svg" Type="http://schemas.openxmlformats.org/officeDocument/2006/relationships/image"/><Relationship Id="rId8" Target="../media/image22.png" Type="http://schemas.openxmlformats.org/officeDocument/2006/relationships/image"/><Relationship Id="rId9" Target="../media/image23.sv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4.png" Type="http://schemas.openxmlformats.org/officeDocument/2006/relationships/image"/><Relationship Id="rId11" Target="../media/image35.svg" Type="http://schemas.openxmlformats.org/officeDocument/2006/relationships/image"/><Relationship Id="rId2" Target="../media/image26.png" Type="http://schemas.openxmlformats.org/officeDocument/2006/relationships/image"/><Relationship Id="rId3" Target="../media/image27.svg" Type="http://schemas.openxmlformats.org/officeDocument/2006/relationships/image"/><Relationship Id="rId4" Target="../media/image28.png" Type="http://schemas.openxmlformats.org/officeDocument/2006/relationships/image"/><Relationship Id="rId5" Target="../media/image29.svg" Type="http://schemas.openxmlformats.org/officeDocument/2006/relationships/image"/><Relationship Id="rId6" Target="../media/image30.png" Type="http://schemas.openxmlformats.org/officeDocument/2006/relationships/image"/><Relationship Id="rId7" Target="../media/image31.svg" Type="http://schemas.openxmlformats.org/officeDocument/2006/relationships/image"/><Relationship Id="rId8" Target="../media/image32.png" Type="http://schemas.openxmlformats.org/officeDocument/2006/relationships/image"/><Relationship Id="rId9" Target="../media/image33.sv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6.png" Type="http://schemas.openxmlformats.org/officeDocument/2006/relationships/image"/><Relationship Id="rId3" Target="../media/image37.jpeg" Type="http://schemas.openxmlformats.org/officeDocument/2006/relationships/image"/><Relationship Id="rId4" Target="../media/image8.png" Type="http://schemas.openxmlformats.org/officeDocument/2006/relationships/image"/><Relationship Id="rId5" Target="../media/image9.sv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6.png" Type="http://schemas.openxmlformats.org/officeDocument/2006/relationships/image"/><Relationship Id="rId3" Target="../media/image37.jpeg" Type="http://schemas.openxmlformats.org/officeDocument/2006/relationships/image"/><Relationship Id="rId4" Target="../media/image8.png" Type="http://schemas.openxmlformats.org/officeDocument/2006/relationships/image"/><Relationship Id="rId5" Target="../media/image9.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8.png" Type="http://schemas.openxmlformats.org/officeDocument/2006/relationships/image"/><Relationship Id="rId5" Target="../media/image39.sv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40.png" Type="http://schemas.openxmlformats.org/officeDocument/2006/relationships/image"/><Relationship Id="rId5" Target="../media/image41.sv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12.png" Type="http://schemas.openxmlformats.org/officeDocument/2006/relationships/image"/><Relationship Id="rId5" Target="../media/image13.sv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12.png" Type="http://schemas.openxmlformats.org/officeDocument/2006/relationships/image"/><Relationship Id="rId5" Target="../media/image13.sv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42.png" Type="http://schemas.openxmlformats.org/officeDocument/2006/relationships/image"/><Relationship Id="rId5" Target="../media/image43.svg" Type="http://schemas.openxmlformats.org/officeDocument/2006/relationships/image"/><Relationship Id="rId6" Target="../media/image8.png" Type="http://schemas.openxmlformats.org/officeDocument/2006/relationships/image"/><Relationship Id="rId7" Target="../media/image9.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8.png" Type="http://schemas.openxmlformats.org/officeDocument/2006/relationships/image"/><Relationship Id="rId5" Target="../media/image9.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12.png" Type="http://schemas.openxmlformats.org/officeDocument/2006/relationships/image"/><Relationship Id="rId5" Target="../media/image13.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12.png" Type="http://schemas.openxmlformats.org/officeDocument/2006/relationships/image"/><Relationship Id="rId5" Target="../media/image13.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12.png" Type="http://schemas.openxmlformats.org/officeDocument/2006/relationships/image"/><Relationship Id="rId5" Target="../media/image13.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4.png" Type="http://schemas.openxmlformats.org/officeDocument/2006/relationships/image"/><Relationship Id="rId3" Target="../media/image15.svg" Type="http://schemas.openxmlformats.org/officeDocument/2006/relationships/image"/><Relationship Id="rId4" Target="../media/image16.png" Type="http://schemas.openxmlformats.org/officeDocument/2006/relationships/image"/><Relationship Id="rId5" Target="../media/image17.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028700" y="1896731"/>
            <a:ext cx="15736615" cy="7485187"/>
            <a:chOff x="0" y="0"/>
            <a:chExt cx="4144623" cy="1971407"/>
          </a:xfrm>
        </p:grpSpPr>
        <p:sp>
          <p:nvSpPr>
            <p:cNvPr name="Freeform 3" id="3"/>
            <p:cNvSpPr/>
            <p:nvPr/>
          </p:nvSpPr>
          <p:spPr>
            <a:xfrm flipH="false" flipV="false" rot="0">
              <a:off x="0" y="0"/>
              <a:ext cx="4144623" cy="1971407"/>
            </a:xfrm>
            <a:custGeom>
              <a:avLst/>
              <a:gdLst/>
              <a:ahLst/>
              <a:cxnLst/>
              <a:rect r="r" b="b" t="t" l="l"/>
              <a:pathLst>
                <a:path h="1971407" w="4144623">
                  <a:moveTo>
                    <a:pt x="23614" y="0"/>
                  </a:moveTo>
                  <a:lnTo>
                    <a:pt x="4121009" y="0"/>
                  </a:lnTo>
                  <a:cubicBezTo>
                    <a:pt x="4134050" y="0"/>
                    <a:pt x="4144623" y="10573"/>
                    <a:pt x="4144623" y="23614"/>
                  </a:cubicBezTo>
                  <a:lnTo>
                    <a:pt x="4144623" y="1947793"/>
                  </a:lnTo>
                  <a:cubicBezTo>
                    <a:pt x="4144623" y="1960835"/>
                    <a:pt x="4134050" y="1971407"/>
                    <a:pt x="4121009" y="1971407"/>
                  </a:cubicBezTo>
                  <a:lnTo>
                    <a:pt x="23614" y="1971407"/>
                  </a:lnTo>
                  <a:cubicBezTo>
                    <a:pt x="10573" y="1971407"/>
                    <a:pt x="0" y="1960835"/>
                    <a:pt x="0" y="1947793"/>
                  </a:cubicBezTo>
                  <a:lnTo>
                    <a:pt x="0" y="23614"/>
                  </a:lnTo>
                  <a:cubicBezTo>
                    <a:pt x="0" y="10573"/>
                    <a:pt x="10573" y="0"/>
                    <a:pt x="23614" y="0"/>
                  </a:cubicBezTo>
                  <a:close/>
                </a:path>
              </a:pathLst>
            </a:custGeom>
            <a:solidFill>
              <a:srgbClr val="8CA9AD"/>
            </a:solidFill>
          </p:spPr>
        </p:sp>
        <p:sp>
          <p:nvSpPr>
            <p:cNvPr name="TextBox 4" id="4"/>
            <p:cNvSpPr txBox="true"/>
            <p:nvPr/>
          </p:nvSpPr>
          <p:spPr>
            <a:xfrm>
              <a:off x="0" y="-57150"/>
              <a:ext cx="4144623" cy="2028557"/>
            </a:xfrm>
            <a:prstGeom prst="rect">
              <a:avLst/>
            </a:prstGeom>
          </p:spPr>
          <p:txBody>
            <a:bodyPr anchor="ctr" rtlCol="false" tIns="50800" lIns="50800" bIns="50800" rIns="50800"/>
            <a:lstStyle/>
            <a:p>
              <a:pPr algn="ctr">
                <a:lnSpc>
                  <a:spcPts val="2659"/>
                </a:lnSpc>
                <a:spcBef>
                  <a:spcPct val="0"/>
                </a:spcBef>
              </a:pPr>
            </a:p>
          </p:txBody>
        </p:sp>
      </p:grpSp>
      <p:sp>
        <p:nvSpPr>
          <p:cNvPr name="Freeform 5" id="5"/>
          <p:cNvSpPr/>
          <p:nvPr/>
        </p:nvSpPr>
        <p:spPr>
          <a:xfrm flipH="false" flipV="false" rot="0">
            <a:off x="1981200" y="-94024"/>
            <a:ext cx="4102978" cy="2245448"/>
          </a:xfrm>
          <a:custGeom>
            <a:avLst/>
            <a:gdLst/>
            <a:ahLst/>
            <a:cxnLst/>
            <a:rect r="r" b="b" t="t" l="l"/>
            <a:pathLst>
              <a:path h="2245448" w="410297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14703735" y="0"/>
            <a:ext cx="3679306" cy="1753284"/>
          </a:xfrm>
          <a:custGeom>
            <a:avLst/>
            <a:gdLst/>
            <a:ahLst/>
            <a:cxnLst/>
            <a:rect r="r" b="b" t="t" l="l"/>
            <a:pathLst>
              <a:path h="1753284" w="3679306">
                <a:moveTo>
                  <a:pt x="0" y="0"/>
                </a:moveTo>
                <a:lnTo>
                  <a:pt x="3679306" y="0"/>
                </a:lnTo>
                <a:lnTo>
                  <a:pt x="3679306" y="1753284"/>
                </a:lnTo>
                <a:lnTo>
                  <a:pt x="0" y="1753284"/>
                </a:lnTo>
                <a:lnTo>
                  <a:pt x="0" y="0"/>
                </a:lnTo>
                <a:close/>
              </a:path>
            </a:pathLst>
          </a:custGeom>
          <a:blipFill>
            <a:blip r:embed="rId4"/>
            <a:stretch>
              <a:fillRect l="0" t="0" r="0" b="0"/>
            </a:stretch>
          </a:blipFill>
        </p:spPr>
      </p:sp>
      <p:sp>
        <p:nvSpPr>
          <p:cNvPr name="TextBox 7" id="7"/>
          <p:cNvSpPr txBox="true"/>
          <p:nvPr/>
        </p:nvSpPr>
        <p:spPr>
          <a:xfrm rot="0">
            <a:off x="2129393" y="3220098"/>
            <a:ext cx="13535228" cy="3017446"/>
          </a:xfrm>
          <a:prstGeom prst="rect">
            <a:avLst/>
          </a:prstGeom>
        </p:spPr>
        <p:txBody>
          <a:bodyPr anchor="t" rtlCol="false" tIns="0" lIns="0" bIns="0" rIns="0">
            <a:spAutoFit/>
          </a:bodyPr>
          <a:lstStyle/>
          <a:p>
            <a:pPr algn="ctr">
              <a:lnSpc>
                <a:spcPts val="7800"/>
              </a:lnSpc>
            </a:pPr>
            <a:r>
              <a:rPr lang="en-US" sz="7800">
                <a:solidFill>
                  <a:srgbClr val="FFFFFF"/>
                </a:solidFill>
                <a:latin typeface="DM Sans Bold"/>
              </a:rPr>
              <a:t>BRUNEL CAPACITY BUILDING AS A CONTINUOUS PROCESS </a:t>
            </a:r>
          </a:p>
        </p:txBody>
      </p:sp>
      <p:sp>
        <p:nvSpPr>
          <p:cNvPr name="TextBox 8" id="8"/>
          <p:cNvSpPr txBox="true"/>
          <p:nvPr/>
        </p:nvSpPr>
        <p:spPr>
          <a:xfrm rot="0">
            <a:off x="5135227" y="6482624"/>
            <a:ext cx="5722116" cy="523224"/>
          </a:xfrm>
          <a:prstGeom prst="rect">
            <a:avLst/>
          </a:prstGeom>
        </p:spPr>
        <p:txBody>
          <a:bodyPr anchor="t" rtlCol="false" tIns="0" lIns="0" bIns="0" rIns="0">
            <a:spAutoFit/>
          </a:bodyPr>
          <a:lstStyle/>
          <a:p>
            <a:pPr algn="r">
              <a:lnSpc>
                <a:spcPts val="4070"/>
              </a:lnSpc>
            </a:pPr>
            <a:r>
              <a:rPr lang="en-US" sz="3700">
                <a:solidFill>
                  <a:srgbClr val="FFFFFF"/>
                </a:solidFill>
                <a:latin typeface="DM Sans Italics"/>
              </a:rPr>
              <a:t>Train the trainers</a:t>
            </a:r>
          </a:p>
        </p:txBody>
      </p:sp>
      <p:sp>
        <p:nvSpPr>
          <p:cNvPr name="Freeform 9" id="9"/>
          <p:cNvSpPr/>
          <p:nvPr/>
        </p:nvSpPr>
        <p:spPr>
          <a:xfrm flipH="false" flipV="false" rot="-10800000">
            <a:off x="14185022" y="7153817"/>
            <a:ext cx="4102978" cy="3133183"/>
          </a:xfrm>
          <a:custGeom>
            <a:avLst/>
            <a:gdLst/>
            <a:ahLst/>
            <a:cxnLst/>
            <a:rect r="r" b="b" t="t" l="l"/>
            <a:pathLst>
              <a:path h="3133183" w="4102978">
                <a:moveTo>
                  <a:pt x="0" y="0"/>
                </a:moveTo>
                <a:lnTo>
                  <a:pt x="4102978" y="0"/>
                </a:lnTo>
                <a:lnTo>
                  <a:pt x="4102978" y="3133183"/>
                </a:lnTo>
                <a:lnTo>
                  <a:pt x="0" y="3133183"/>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DFBFB"/>
        </a:solidFill>
      </p:bgPr>
    </p:bg>
    <p:spTree>
      <p:nvGrpSpPr>
        <p:cNvPr id="1" name=""/>
        <p:cNvGrpSpPr/>
        <p:nvPr/>
      </p:nvGrpSpPr>
      <p:grpSpPr>
        <a:xfrm>
          <a:off x="0" y="0"/>
          <a:ext cx="0" cy="0"/>
          <a:chOff x="0" y="0"/>
          <a:chExt cx="0" cy="0"/>
        </a:xfrm>
      </p:grpSpPr>
      <p:sp>
        <p:nvSpPr>
          <p:cNvPr name="Freeform 2" id="2"/>
          <p:cNvSpPr/>
          <p:nvPr/>
        </p:nvSpPr>
        <p:spPr>
          <a:xfrm flipH="false" flipV="false" rot="0">
            <a:off x="14592495" y="7573922"/>
            <a:ext cx="4687320" cy="4687320"/>
          </a:xfrm>
          <a:custGeom>
            <a:avLst/>
            <a:gdLst/>
            <a:ahLst/>
            <a:cxnLst/>
            <a:rect r="r" b="b" t="t" l="l"/>
            <a:pathLst>
              <a:path h="4687320" w="4687320">
                <a:moveTo>
                  <a:pt x="0" y="0"/>
                </a:moveTo>
                <a:lnTo>
                  <a:pt x="4687320" y="0"/>
                </a:lnTo>
                <a:lnTo>
                  <a:pt x="4687320" y="4687319"/>
                </a:lnTo>
                <a:lnTo>
                  <a:pt x="0" y="46873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16887962" y="5985119"/>
            <a:ext cx="2085109" cy="2085109"/>
            <a:chOff x="0" y="0"/>
            <a:chExt cx="812800" cy="812800"/>
          </a:xfrm>
        </p:grpSpPr>
        <p:sp>
          <p:nvSpPr>
            <p:cNvPr name="Freeform 4" id="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CA9AD"/>
            </a:solidFill>
            <a:ln cap="sq">
              <a:noFill/>
              <a:prstDash val="solid"/>
              <a:miter/>
            </a:ln>
          </p:spPr>
        </p:sp>
        <p:sp>
          <p:nvSpPr>
            <p:cNvPr name="TextBox 5" id="5"/>
            <p:cNvSpPr txBox="true"/>
            <p:nvPr/>
          </p:nvSpPr>
          <p:spPr>
            <a:xfrm>
              <a:off x="76200" y="57150"/>
              <a:ext cx="660400" cy="679450"/>
            </a:xfrm>
            <a:prstGeom prst="rect">
              <a:avLst/>
            </a:prstGeom>
          </p:spPr>
          <p:txBody>
            <a:bodyPr anchor="ctr" rtlCol="false" tIns="50800" lIns="50800" bIns="50800" rIns="50800"/>
            <a:lstStyle/>
            <a:p>
              <a:pPr algn="ctr" marL="0" indent="0" lvl="0">
                <a:lnSpc>
                  <a:spcPts val="2859"/>
                </a:lnSpc>
                <a:spcBef>
                  <a:spcPct val="0"/>
                </a:spcBef>
              </a:pPr>
            </a:p>
          </p:txBody>
        </p:sp>
      </p:grpSp>
      <p:sp>
        <p:nvSpPr>
          <p:cNvPr name="Freeform 6" id="6"/>
          <p:cNvSpPr/>
          <p:nvPr/>
        </p:nvSpPr>
        <p:spPr>
          <a:xfrm flipH="false" flipV="false" rot="0">
            <a:off x="-1560220" y="1728186"/>
            <a:ext cx="4687320" cy="4687320"/>
          </a:xfrm>
          <a:custGeom>
            <a:avLst/>
            <a:gdLst/>
            <a:ahLst/>
            <a:cxnLst/>
            <a:rect r="r" b="b" t="t" l="l"/>
            <a:pathLst>
              <a:path h="4687320" w="4687320">
                <a:moveTo>
                  <a:pt x="0" y="0"/>
                </a:moveTo>
                <a:lnTo>
                  <a:pt x="4687320" y="0"/>
                </a:lnTo>
                <a:lnTo>
                  <a:pt x="4687320" y="4687319"/>
                </a:lnTo>
                <a:lnTo>
                  <a:pt x="0" y="468731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7" id="7"/>
          <p:cNvGrpSpPr/>
          <p:nvPr/>
        </p:nvGrpSpPr>
        <p:grpSpPr>
          <a:xfrm rot="0">
            <a:off x="-2262642" y="-3904566"/>
            <a:ext cx="8637895" cy="8637895"/>
            <a:chOff x="0" y="0"/>
            <a:chExt cx="812800" cy="812800"/>
          </a:xfrm>
        </p:grpSpPr>
        <p:sp>
          <p:nvSpPr>
            <p:cNvPr name="Freeform 8" id="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CA9AD"/>
            </a:solidFill>
            <a:ln cap="sq">
              <a:noFill/>
              <a:prstDash val="solid"/>
              <a:miter/>
            </a:ln>
          </p:spPr>
        </p:sp>
        <p:sp>
          <p:nvSpPr>
            <p:cNvPr name="TextBox 9" id="9"/>
            <p:cNvSpPr txBox="true"/>
            <p:nvPr/>
          </p:nvSpPr>
          <p:spPr>
            <a:xfrm>
              <a:off x="76200" y="57150"/>
              <a:ext cx="660400" cy="679450"/>
            </a:xfrm>
            <a:prstGeom prst="rect">
              <a:avLst/>
            </a:prstGeom>
          </p:spPr>
          <p:txBody>
            <a:bodyPr anchor="ctr" rtlCol="false" tIns="50800" lIns="50800" bIns="50800" rIns="50800"/>
            <a:lstStyle/>
            <a:p>
              <a:pPr algn="ctr" marL="0" indent="0" lvl="0">
                <a:lnSpc>
                  <a:spcPts val="2859"/>
                </a:lnSpc>
                <a:spcBef>
                  <a:spcPct val="0"/>
                </a:spcBef>
              </a:pPr>
            </a:p>
          </p:txBody>
        </p:sp>
      </p:grpSp>
      <p:grpSp>
        <p:nvGrpSpPr>
          <p:cNvPr name="Group 10" id="10"/>
          <p:cNvGrpSpPr/>
          <p:nvPr/>
        </p:nvGrpSpPr>
        <p:grpSpPr>
          <a:xfrm rot="0">
            <a:off x="8435295" y="919970"/>
            <a:ext cx="6783817" cy="3381849"/>
            <a:chOff x="0" y="0"/>
            <a:chExt cx="7374240" cy="3676185"/>
          </a:xfrm>
        </p:grpSpPr>
        <p:sp>
          <p:nvSpPr>
            <p:cNvPr name="Freeform 11" id="11"/>
            <p:cNvSpPr/>
            <p:nvPr/>
          </p:nvSpPr>
          <p:spPr>
            <a:xfrm flipH="false" flipV="false" rot="0">
              <a:off x="0" y="0"/>
              <a:ext cx="7431151" cy="3722711"/>
            </a:xfrm>
            <a:custGeom>
              <a:avLst/>
              <a:gdLst/>
              <a:ahLst/>
              <a:cxnLst/>
              <a:rect r="r" b="b" t="t" l="l"/>
              <a:pathLst>
                <a:path h="3722711" w="7431151">
                  <a:moveTo>
                    <a:pt x="6464935" y="0"/>
                  </a:moveTo>
                  <a:lnTo>
                    <a:pt x="0" y="0"/>
                  </a:lnTo>
                  <a:lnTo>
                    <a:pt x="837819" y="1606480"/>
                  </a:lnTo>
                  <a:cubicBezTo>
                    <a:pt x="877316" y="1682237"/>
                    <a:pt x="897636" y="1782596"/>
                    <a:pt x="897636" y="1882712"/>
                  </a:cubicBezTo>
                  <a:cubicBezTo>
                    <a:pt x="897636" y="1982827"/>
                    <a:pt x="877951" y="2082212"/>
                    <a:pt x="837819" y="2158944"/>
                  </a:cubicBezTo>
                  <a:lnTo>
                    <a:pt x="635" y="3722711"/>
                  </a:lnTo>
                  <a:lnTo>
                    <a:pt x="6464427" y="3722711"/>
                  </a:lnTo>
                  <a:lnTo>
                    <a:pt x="7431151" y="1882712"/>
                  </a:lnTo>
                  <a:lnTo>
                    <a:pt x="6464935" y="0"/>
                  </a:lnTo>
                  <a:close/>
                </a:path>
              </a:pathLst>
            </a:custGeom>
            <a:solidFill>
              <a:srgbClr val="8CA9AD"/>
            </a:solidFill>
          </p:spPr>
        </p:sp>
      </p:grpSp>
      <p:grpSp>
        <p:nvGrpSpPr>
          <p:cNvPr name="Group 12" id="12"/>
          <p:cNvGrpSpPr/>
          <p:nvPr/>
        </p:nvGrpSpPr>
        <p:grpSpPr>
          <a:xfrm rot="0">
            <a:off x="5750767" y="5143500"/>
            <a:ext cx="6786466" cy="3271623"/>
            <a:chOff x="0" y="0"/>
            <a:chExt cx="7377120" cy="3556366"/>
          </a:xfrm>
        </p:grpSpPr>
        <p:sp>
          <p:nvSpPr>
            <p:cNvPr name="Freeform 13" id="13"/>
            <p:cNvSpPr/>
            <p:nvPr/>
          </p:nvSpPr>
          <p:spPr>
            <a:xfrm flipH="false" flipV="false" rot="0">
              <a:off x="0" y="0"/>
              <a:ext cx="7434580" cy="3602892"/>
            </a:xfrm>
            <a:custGeom>
              <a:avLst/>
              <a:gdLst/>
              <a:ahLst/>
              <a:cxnLst/>
              <a:rect r="r" b="b" t="t" l="l"/>
              <a:pathLst>
                <a:path h="3602892" w="7434580">
                  <a:moveTo>
                    <a:pt x="967105" y="3602892"/>
                  </a:moveTo>
                  <a:lnTo>
                    <a:pt x="7434580" y="3602892"/>
                  </a:lnTo>
                  <a:lnTo>
                    <a:pt x="6596380" y="2088576"/>
                  </a:lnTo>
                  <a:cubicBezTo>
                    <a:pt x="6556883" y="2015289"/>
                    <a:pt x="6536563" y="1918201"/>
                    <a:pt x="6536563" y="1821348"/>
                  </a:cubicBezTo>
                  <a:cubicBezTo>
                    <a:pt x="6536563" y="1724495"/>
                    <a:pt x="6556375" y="1628350"/>
                    <a:pt x="6596380" y="1554119"/>
                  </a:cubicBezTo>
                  <a:lnTo>
                    <a:pt x="7434072" y="0"/>
                  </a:lnTo>
                  <a:lnTo>
                    <a:pt x="967105" y="0"/>
                  </a:lnTo>
                  <a:lnTo>
                    <a:pt x="0" y="1820170"/>
                  </a:lnTo>
                  <a:lnTo>
                    <a:pt x="967105" y="3602765"/>
                  </a:lnTo>
                  <a:close/>
                </a:path>
              </a:pathLst>
            </a:custGeom>
            <a:solidFill>
              <a:srgbClr val="8CA9AD"/>
            </a:solidFill>
          </p:spPr>
        </p:sp>
      </p:grpSp>
      <p:sp>
        <p:nvSpPr>
          <p:cNvPr name="TextBox 14" id="14"/>
          <p:cNvSpPr txBox="true"/>
          <p:nvPr/>
        </p:nvSpPr>
        <p:spPr>
          <a:xfrm rot="0">
            <a:off x="1028700" y="1627692"/>
            <a:ext cx="5605439" cy="1016431"/>
          </a:xfrm>
          <a:prstGeom prst="rect">
            <a:avLst/>
          </a:prstGeom>
        </p:spPr>
        <p:txBody>
          <a:bodyPr anchor="t" rtlCol="false" tIns="0" lIns="0" bIns="0" rIns="0">
            <a:spAutoFit/>
          </a:bodyPr>
          <a:lstStyle/>
          <a:p>
            <a:pPr algn="l" marL="0" indent="0" lvl="0">
              <a:lnSpc>
                <a:spcPts val="8206"/>
              </a:lnSpc>
              <a:spcBef>
                <a:spcPct val="0"/>
              </a:spcBef>
            </a:pPr>
            <a:r>
              <a:rPr lang="en-US" sz="5946" spc="582">
                <a:solidFill>
                  <a:srgbClr val="FFFFFF"/>
                </a:solidFill>
                <a:latin typeface="DM Sans"/>
              </a:rPr>
              <a:t>Methods</a:t>
            </a:r>
          </a:p>
        </p:txBody>
      </p:sp>
      <p:sp>
        <p:nvSpPr>
          <p:cNvPr name="TextBox 15" id="15"/>
          <p:cNvSpPr txBox="true"/>
          <p:nvPr/>
        </p:nvSpPr>
        <p:spPr>
          <a:xfrm rot="0">
            <a:off x="9386879" y="1261283"/>
            <a:ext cx="5126851" cy="2734893"/>
          </a:xfrm>
          <a:prstGeom prst="rect">
            <a:avLst/>
          </a:prstGeom>
        </p:spPr>
        <p:txBody>
          <a:bodyPr anchor="t" rtlCol="false" tIns="0" lIns="0" bIns="0" rIns="0">
            <a:spAutoFit/>
          </a:bodyPr>
          <a:lstStyle/>
          <a:p>
            <a:pPr algn="l" marL="0" indent="0" lvl="0">
              <a:lnSpc>
                <a:spcPts val="2760"/>
              </a:lnSpc>
              <a:spcBef>
                <a:spcPct val="0"/>
              </a:spcBef>
            </a:pPr>
            <a:r>
              <a:rPr lang="en-US" sz="2000" spc="196">
                <a:solidFill>
                  <a:srgbClr val="194597"/>
                </a:solidFill>
                <a:latin typeface="DM Sans Bold"/>
              </a:rPr>
              <a:t>Iterative Learning: </a:t>
            </a:r>
            <a:r>
              <a:rPr lang="en-US" sz="2000" spc="196">
                <a:solidFill>
                  <a:srgbClr val="FFFFFF"/>
                </a:solidFill>
                <a:latin typeface="DM Sans"/>
              </a:rPr>
              <a:t>Emphasize the importance of an iterative process where findings from the research inform continuous improvement of capacity-building programs. This approach ensures that strategies are responsive to the evolving needs of social enterprises.</a:t>
            </a:r>
          </a:p>
        </p:txBody>
      </p:sp>
      <p:sp>
        <p:nvSpPr>
          <p:cNvPr name="TextBox 16" id="16"/>
          <p:cNvSpPr txBox="true"/>
          <p:nvPr/>
        </p:nvSpPr>
        <p:spPr>
          <a:xfrm rot="0">
            <a:off x="7312203" y="2097807"/>
            <a:ext cx="1123092" cy="854076"/>
          </a:xfrm>
          <a:prstGeom prst="rect">
            <a:avLst/>
          </a:prstGeom>
        </p:spPr>
        <p:txBody>
          <a:bodyPr anchor="t" rtlCol="false" tIns="0" lIns="0" bIns="0" rIns="0">
            <a:spAutoFit/>
          </a:bodyPr>
          <a:lstStyle/>
          <a:p>
            <a:pPr algn="ctr" marL="0" indent="0" lvl="0">
              <a:lnSpc>
                <a:spcPts val="6933"/>
              </a:lnSpc>
              <a:spcBef>
                <a:spcPct val="0"/>
              </a:spcBef>
            </a:pPr>
            <a:r>
              <a:rPr lang="en-US" sz="5024" spc="492">
                <a:solidFill>
                  <a:srgbClr val="231F20"/>
                </a:solidFill>
                <a:latin typeface="DM Sans"/>
              </a:rPr>
              <a:t>03</a:t>
            </a:r>
          </a:p>
        </p:txBody>
      </p:sp>
      <p:sp>
        <p:nvSpPr>
          <p:cNvPr name="TextBox 17" id="17"/>
          <p:cNvSpPr txBox="true"/>
          <p:nvPr/>
        </p:nvSpPr>
        <p:spPr>
          <a:xfrm rot="0">
            <a:off x="12859156" y="6210216"/>
            <a:ext cx="1123092" cy="854076"/>
          </a:xfrm>
          <a:prstGeom prst="rect">
            <a:avLst/>
          </a:prstGeom>
        </p:spPr>
        <p:txBody>
          <a:bodyPr anchor="t" rtlCol="false" tIns="0" lIns="0" bIns="0" rIns="0">
            <a:spAutoFit/>
          </a:bodyPr>
          <a:lstStyle/>
          <a:p>
            <a:pPr algn="ctr" marL="0" indent="0" lvl="0">
              <a:lnSpc>
                <a:spcPts val="6933"/>
              </a:lnSpc>
              <a:spcBef>
                <a:spcPct val="0"/>
              </a:spcBef>
            </a:pPr>
            <a:r>
              <a:rPr lang="en-US" sz="5024" spc="492">
                <a:solidFill>
                  <a:srgbClr val="231F20"/>
                </a:solidFill>
                <a:latin typeface="DM Sans"/>
              </a:rPr>
              <a:t>04</a:t>
            </a:r>
          </a:p>
        </p:txBody>
      </p:sp>
      <p:sp>
        <p:nvSpPr>
          <p:cNvPr name="TextBox 18" id="18"/>
          <p:cNvSpPr txBox="true"/>
          <p:nvPr/>
        </p:nvSpPr>
        <p:spPr>
          <a:xfrm rot="0">
            <a:off x="6132860" y="5567606"/>
            <a:ext cx="5589466" cy="2392079"/>
          </a:xfrm>
          <a:prstGeom prst="rect">
            <a:avLst/>
          </a:prstGeom>
        </p:spPr>
        <p:txBody>
          <a:bodyPr anchor="t" rtlCol="false" tIns="0" lIns="0" bIns="0" rIns="0">
            <a:spAutoFit/>
          </a:bodyPr>
          <a:lstStyle/>
          <a:p>
            <a:pPr algn="r" marL="0" indent="0" lvl="0">
              <a:lnSpc>
                <a:spcPts val="2760"/>
              </a:lnSpc>
              <a:spcBef>
                <a:spcPct val="0"/>
              </a:spcBef>
            </a:pPr>
            <a:r>
              <a:rPr lang="en-US" sz="2000" spc="196">
                <a:solidFill>
                  <a:srgbClr val="194597"/>
                </a:solidFill>
                <a:latin typeface="DM Sans Bold"/>
              </a:rPr>
              <a:t>Stakeholder Involvement: </a:t>
            </a:r>
            <a:r>
              <a:rPr lang="en-US" sz="2000" spc="196">
                <a:solidFill>
                  <a:srgbClr val="FFFFFF"/>
                </a:solidFill>
                <a:latin typeface="DM Sans"/>
              </a:rPr>
              <a:t>Highlight the significance of involving various stakeholders in the research process, including social enterprise leaders, employees, beneficiaries, and funders, to ensure a holistic understanding of the impact of capacity building</a:t>
            </a:r>
            <a:r>
              <a:rPr lang="en-US" sz="2000" spc="196">
                <a:solidFill>
                  <a:srgbClr val="FFFFFF"/>
                </a:solidFill>
                <a:latin typeface="DM Sans Bold"/>
              </a:rPr>
              <a:t>.</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FDFBFB"/>
        </a:solidFill>
      </p:bgPr>
    </p:bg>
    <p:spTree>
      <p:nvGrpSpPr>
        <p:cNvPr id="1" name=""/>
        <p:cNvGrpSpPr/>
        <p:nvPr/>
      </p:nvGrpSpPr>
      <p:grpSpPr>
        <a:xfrm>
          <a:off x="0" y="0"/>
          <a:ext cx="0" cy="0"/>
          <a:chOff x="0" y="0"/>
          <a:chExt cx="0" cy="0"/>
        </a:xfrm>
      </p:grpSpPr>
      <p:sp>
        <p:nvSpPr>
          <p:cNvPr name="Freeform 2" id="2"/>
          <p:cNvSpPr/>
          <p:nvPr/>
        </p:nvSpPr>
        <p:spPr>
          <a:xfrm flipH="false" flipV="false" rot="0">
            <a:off x="13434079" y="6415505"/>
            <a:ext cx="5845736" cy="5845736"/>
          </a:xfrm>
          <a:custGeom>
            <a:avLst/>
            <a:gdLst/>
            <a:ahLst/>
            <a:cxnLst/>
            <a:rect r="r" b="b" t="t" l="l"/>
            <a:pathLst>
              <a:path h="5845736" w="5845736">
                <a:moveTo>
                  <a:pt x="0" y="0"/>
                </a:moveTo>
                <a:lnTo>
                  <a:pt x="5845736" y="0"/>
                </a:lnTo>
                <a:lnTo>
                  <a:pt x="5845736" y="5845736"/>
                </a:lnTo>
                <a:lnTo>
                  <a:pt x="0" y="584573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16115196" y="5212353"/>
            <a:ext cx="2857876" cy="2857876"/>
            <a:chOff x="0" y="0"/>
            <a:chExt cx="812800" cy="812800"/>
          </a:xfrm>
        </p:grpSpPr>
        <p:sp>
          <p:nvSpPr>
            <p:cNvPr name="Freeform 4" id="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CA9AD"/>
            </a:solidFill>
            <a:ln cap="sq">
              <a:noFill/>
              <a:prstDash val="solid"/>
              <a:miter/>
            </a:ln>
          </p:spPr>
        </p:sp>
        <p:sp>
          <p:nvSpPr>
            <p:cNvPr name="TextBox 5" id="5"/>
            <p:cNvSpPr txBox="true"/>
            <p:nvPr/>
          </p:nvSpPr>
          <p:spPr>
            <a:xfrm>
              <a:off x="76200" y="57150"/>
              <a:ext cx="660400" cy="679450"/>
            </a:xfrm>
            <a:prstGeom prst="rect">
              <a:avLst/>
            </a:prstGeom>
          </p:spPr>
          <p:txBody>
            <a:bodyPr anchor="ctr" rtlCol="false" tIns="50800" lIns="50800" bIns="50800" rIns="50800"/>
            <a:lstStyle/>
            <a:p>
              <a:pPr algn="ctr" marL="0" indent="0" lvl="0">
                <a:lnSpc>
                  <a:spcPts val="2859"/>
                </a:lnSpc>
                <a:spcBef>
                  <a:spcPct val="0"/>
                </a:spcBef>
              </a:pPr>
            </a:p>
          </p:txBody>
        </p:sp>
      </p:grpSp>
      <p:sp>
        <p:nvSpPr>
          <p:cNvPr name="Freeform 6" id="6"/>
          <p:cNvSpPr/>
          <p:nvPr/>
        </p:nvSpPr>
        <p:spPr>
          <a:xfrm flipH="false" flipV="false" rot="0">
            <a:off x="-1560220" y="1728186"/>
            <a:ext cx="4687320" cy="4687320"/>
          </a:xfrm>
          <a:custGeom>
            <a:avLst/>
            <a:gdLst/>
            <a:ahLst/>
            <a:cxnLst/>
            <a:rect r="r" b="b" t="t" l="l"/>
            <a:pathLst>
              <a:path h="4687320" w="4687320">
                <a:moveTo>
                  <a:pt x="0" y="0"/>
                </a:moveTo>
                <a:lnTo>
                  <a:pt x="4687320" y="0"/>
                </a:lnTo>
                <a:lnTo>
                  <a:pt x="4687320" y="4687319"/>
                </a:lnTo>
                <a:lnTo>
                  <a:pt x="0" y="468731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7" id="7"/>
          <p:cNvGrpSpPr/>
          <p:nvPr/>
        </p:nvGrpSpPr>
        <p:grpSpPr>
          <a:xfrm rot="0">
            <a:off x="-2262642" y="-3904566"/>
            <a:ext cx="8637895" cy="8637895"/>
            <a:chOff x="0" y="0"/>
            <a:chExt cx="812800" cy="812800"/>
          </a:xfrm>
        </p:grpSpPr>
        <p:sp>
          <p:nvSpPr>
            <p:cNvPr name="Freeform 8" id="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CA9AD"/>
            </a:solidFill>
            <a:ln cap="sq">
              <a:noFill/>
              <a:prstDash val="solid"/>
              <a:miter/>
            </a:ln>
          </p:spPr>
        </p:sp>
        <p:sp>
          <p:nvSpPr>
            <p:cNvPr name="TextBox 9" id="9"/>
            <p:cNvSpPr txBox="true"/>
            <p:nvPr/>
          </p:nvSpPr>
          <p:spPr>
            <a:xfrm>
              <a:off x="76200" y="57150"/>
              <a:ext cx="660400" cy="679450"/>
            </a:xfrm>
            <a:prstGeom prst="rect">
              <a:avLst/>
            </a:prstGeom>
          </p:spPr>
          <p:txBody>
            <a:bodyPr anchor="ctr" rtlCol="false" tIns="50800" lIns="50800" bIns="50800" rIns="50800"/>
            <a:lstStyle/>
            <a:p>
              <a:pPr algn="ctr" marL="0" indent="0" lvl="0">
                <a:lnSpc>
                  <a:spcPts val="2859"/>
                </a:lnSpc>
                <a:spcBef>
                  <a:spcPct val="0"/>
                </a:spcBef>
              </a:pPr>
            </a:p>
          </p:txBody>
        </p:sp>
      </p:grpSp>
      <p:grpSp>
        <p:nvGrpSpPr>
          <p:cNvPr name="Group 10" id="10"/>
          <p:cNvGrpSpPr/>
          <p:nvPr/>
        </p:nvGrpSpPr>
        <p:grpSpPr>
          <a:xfrm rot="0">
            <a:off x="6512757" y="4071846"/>
            <a:ext cx="6783817" cy="3381849"/>
            <a:chOff x="0" y="0"/>
            <a:chExt cx="7374240" cy="3676185"/>
          </a:xfrm>
        </p:grpSpPr>
        <p:sp>
          <p:nvSpPr>
            <p:cNvPr name="Freeform 11" id="11"/>
            <p:cNvSpPr/>
            <p:nvPr/>
          </p:nvSpPr>
          <p:spPr>
            <a:xfrm flipH="false" flipV="false" rot="0">
              <a:off x="0" y="0"/>
              <a:ext cx="7431151" cy="3722711"/>
            </a:xfrm>
            <a:custGeom>
              <a:avLst/>
              <a:gdLst/>
              <a:ahLst/>
              <a:cxnLst/>
              <a:rect r="r" b="b" t="t" l="l"/>
              <a:pathLst>
                <a:path h="3722711" w="7431151">
                  <a:moveTo>
                    <a:pt x="6464935" y="0"/>
                  </a:moveTo>
                  <a:lnTo>
                    <a:pt x="0" y="0"/>
                  </a:lnTo>
                  <a:lnTo>
                    <a:pt x="837819" y="1606480"/>
                  </a:lnTo>
                  <a:cubicBezTo>
                    <a:pt x="877316" y="1682237"/>
                    <a:pt x="897636" y="1782596"/>
                    <a:pt x="897636" y="1882712"/>
                  </a:cubicBezTo>
                  <a:cubicBezTo>
                    <a:pt x="897636" y="1982827"/>
                    <a:pt x="877951" y="2082212"/>
                    <a:pt x="837819" y="2158944"/>
                  </a:cubicBezTo>
                  <a:lnTo>
                    <a:pt x="635" y="3722711"/>
                  </a:lnTo>
                  <a:lnTo>
                    <a:pt x="6464427" y="3722711"/>
                  </a:lnTo>
                  <a:lnTo>
                    <a:pt x="7431151" y="1882712"/>
                  </a:lnTo>
                  <a:lnTo>
                    <a:pt x="6464935" y="0"/>
                  </a:lnTo>
                  <a:close/>
                </a:path>
              </a:pathLst>
            </a:custGeom>
            <a:solidFill>
              <a:srgbClr val="8CA9AD"/>
            </a:solidFill>
          </p:spPr>
        </p:sp>
      </p:grpSp>
      <p:sp>
        <p:nvSpPr>
          <p:cNvPr name="TextBox 12" id="12"/>
          <p:cNvSpPr txBox="true"/>
          <p:nvPr/>
        </p:nvSpPr>
        <p:spPr>
          <a:xfrm rot="0">
            <a:off x="907318" y="1613886"/>
            <a:ext cx="5605439" cy="1016431"/>
          </a:xfrm>
          <a:prstGeom prst="rect">
            <a:avLst/>
          </a:prstGeom>
        </p:spPr>
        <p:txBody>
          <a:bodyPr anchor="t" rtlCol="false" tIns="0" lIns="0" bIns="0" rIns="0">
            <a:spAutoFit/>
          </a:bodyPr>
          <a:lstStyle/>
          <a:p>
            <a:pPr algn="l" marL="0" indent="0" lvl="0">
              <a:lnSpc>
                <a:spcPts val="8206"/>
              </a:lnSpc>
              <a:spcBef>
                <a:spcPct val="0"/>
              </a:spcBef>
            </a:pPr>
            <a:r>
              <a:rPr lang="en-US" sz="5946" spc="582">
                <a:solidFill>
                  <a:srgbClr val="FFFFFF"/>
                </a:solidFill>
                <a:latin typeface="DM Sans"/>
              </a:rPr>
              <a:t>Methods</a:t>
            </a:r>
          </a:p>
        </p:txBody>
      </p:sp>
      <p:sp>
        <p:nvSpPr>
          <p:cNvPr name="TextBox 13" id="13"/>
          <p:cNvSpPr txBox="true"/>
          <p:nvPr/>
        </p:nvSpPr>
        <p:spPr>
          <a:xfrm rot="0">
            <a:off x="7507358" y="4775284"/>
            <a:ext cx="5126851" cy="2392079"/>
          </a:xfrm>
          <a:prstGeom prst="rect">
            <a:avLst/>
          </a:prstGeom>
        </p:spPr>
        <p:txBody>
          <a:bodyPr anchor="t" rtlCol="false" tIns="0" lIns="0" bIns="0" rIns="0">
            <a:spAutoFit/>
          </a:bodyPr>
          <a:lstStyle/>
          <a:p>
            <a:pPr algn="l" marL="0" indent="0" lvl="0">
              <a:lnSpc>
                <a:spcPts val="2760"/>
              </a:lnSpc>
              <a:spcBef>
                <a:spcPct val="0"/>
              </a:spcBef>
            </a:pPr>
            <a:r>
              <a:rPr lang="en-US" sz="2000" spc="196">
                <a:solidFill>
                  <a:srgbClr val="194597"/>
                </a:solidFill>
                <a:latin typeface="DM Sans Bold"/>
              </a:rPr>
              <a:t>Ethical Considerations: </a:t>
            </a:r>
            <a:r>
              <a:rPr lang="en-US" sz="2000" spc="196">
                <a:solidFill>
                  <a:srgbClr val="FFFFFF"/>
                </a:solidFill>
                <a:latin typeface="DM Sans"/>
              </a:rPr>
              <a:t>Address the ethical considerations in conducting research, particularly in ensuring confidentiality, obtaining informed consent, and accurately representing the voices of participants.</a:t>
            </a:r>
          </a:p>
        </p:txBody>
      </p:sp>
      <p:sp>
        <p:nvSpPr>
          <p:cNvPr name="TextBox 14" id="14"/>
          <p:cNvSpPr txBox="true"/>
          <p:nvPr/>
        </p:nvSpPr>
        <p:spPr>
          <a:xfrm rot="0">
            <a:off x="5164012" y="5288107"/>
            <a:ext cx="1123092" cy="854076"/>
          </a:xfrm>
          <a:prstGeom prst="rect">
            <a:avLst/>
          </a:prstGeom>
        </p:spPr>
        <p:txBody>
          <a:bodyPr anchor="t" rtlCol="false" tIns="0" lIns="0" bIns="0" rIns="0">
            <a:spAutoFit/>
          </a:bodyPr>
          <a:lstStyle/>
          <a:p>
            <a:pPr algn="ctr" marL="0" indent="0" lvl="0">
              <a:lnSpc>
                <a:spcPts val="6933"/>
              </a:lnSpc>
              <a:spcBef>
                <a:spcPct val="0"/>
              </a:spcBef>
            </a:pPr>
            <a:r>
              <a:rPr lang="en-US" sz="5024" spc="492">
                <a:solidFill>
                  <a:srgbClr val="231F20"/>
                </a:solidFill>
                <a:latin typeface="DM Sans"/>
              </a:rPr>
              <a:t>05</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897146" y="2754070"/>
            <a:ext cx="3512342" cy="4378885"/>
            <a:chOff x="0" y="0"/>
            <a:chExt cx="4683123" cy="5838513"/>
          </a:xfrm>
        </p:grpSpPr>
        <p:sp>
          <p:nvSpPr>
            <p:cNvPr name="TextBox 3" id="3"/>
            <p:cNvSpPr txBox="true"/>
            <p:nvPr/>
          </p:nvSpPr>
          <p:spPr>
            <a:xfrm rot="0">
              <a:off x="0" y="-47625"/>
              <a:ext cx="4683123" cy="503031"/>
            </a:xfrm>
            <a:prstGeom prst="rect">
              <a:avLst/>
            </a:prstGeom>
          </p:spPr>
          <p:txBody>
            <a:bodyPr anchor="t" rtlCol="false" tIns="0" lIns="0" bIns="0" rIns="0">
              <a:spAutoFit/>
            </a:bodyPr>
            <a:lstStyle/>
            <a:p>
              <a:pPr>
                <a:lnSpc>
                  <a:spcPts val="3220"/>
                </a:lnSpc>
              </a:pPr>
              <a:r>
                <a:rPr lang="en-US" sz="2300" spc="-46">
                  <a:solidFill>
                    <a:srgbClr val="8CA9AD"/>
                  </a:solidFill>
                  <a:latin typeface="DM Sans Bold"/>
                </a:rPr>
                <a:t>Participant Feedback</a:t>
              </a:r>
            </a:p>
          </p:txBody>
        </p:sp>
        <p:sp>
          <p:nvSpPr>
            <p:cNvPr name="TextBox 4" id="4"/>
            <p:cNvSpPr txBox="true"/>
            <p:nvPr/>
          </p:nvSpPr>
          <p:spPr>
            <a:xfrm rot="0">
              <a:off x="0" y="534781"/>
              <a:ext cx="4683123" cy="5303732"/>
            </a:xfrm>
            <a:prstGeom prst="rect">
              <a:avLst/>
            </a:prstGeom>
          </p:spPr>
          <p:txBody>
            <a:bodyPr anchor="t" rtlCol="false" tIns="0" lIns="0" bIns="0" rIns="0">
              <a:spAutoFit/>
            </a:bodyPr>
            <a:lstStyle/>
            <a:p>
              <a:pPr algn="just">
                <a:lnSpc>
                  <a:spcPts val="3219"/>
                </a:lnSpc>
              </a:pPr>
              <a:r>
                <a:rPr lang="en-US" sz="2299">
                  <a:solidFill>
                    <a:srgbClr val="8CA9AD"/>
                  </a:solidFill>
                  <a:latin typeface="DM Sans"/>
                </a:rPr>
                <a:t>The sessions received positive feedback from participants, highlighting the practical application of the concepts learned, such as strategic networking and storytelling, which significantly impacted their organizations.</a:t>
              </a:r>
            </a:p>
          </p:txBody>
        </p:sp>
      </p:grpSp>
      <p:sp>
        <p:nvSpPr>
          <p:cNvPr name="TextBox 5" id="5"/>
          <p:cNvSpPr txBox="true"/>
          <p:nvPr/>
        </p:nvSpPr>
        <p:spPr>
          <a:xfrm rot="0">
            <a:off x="259855" y="1187110"/>
            <a:ext cx="4712543" cy="280669"/>
          </a:xfrm>
          <a:prstGeom prst="rect">
            <a:avLst/>
          </a:prstGeom>
        </p:spPr>
        <p:txBody>
          <a:bodyPr anchor="t" rtlCol="false" tIns="0" lIns="0" bIns="0" rIns="0">
            <a:spAutoFit/>
          </a:bodyPr>
          <a:lstStyle/>
          <a:p>
            <a:pPr algn="just">
              <a:lnSpc>
                <a:spcPts val="2380"/>
              </a:lnSpc>
            </a:pPr>
          </a:p>
        </p:txBody>
      </p:sp>
      <p:sp>
        <p:nvSpPr>
          <p:cNvPr name="TextBox 6" id="6"/>
          <p:cNvSpPr txBox="true"/>
          <p:nvPr/>
        </p:nvSpPr>
        <p:spPr>
          <a:xfrm rot="0">
            <a:off x="1887960" y="501310"/>
            <a:ext cx="15076540" cy="1285875"/>
          </a:xfrm>
          <a:prstGeom prst="rect">
            <a:avLst/>
          </a:prstGeom>
        </p:spPr>
        <p:txBody>
          <a:bodyPr anchor="t" rtlCol="false" tIns="0" lIns="0" bIns="0" rIns="0">
            <a:spAutoFit/>
          </a:bodyPr>
          <a:lstStyle/>
          <a:p>
            <a:pPr algn="ctr">
              <a:lnSpc>
                <a:spcPts val="10500"/>
              </a:lnSpc>
            </a:pPr>
            <a:r>
              <a:rPr lang="en-US" sz="7500">
                <a:solidFill>
                  <a:srgbClr val="194597"/>
                </a:solidFill>
                <a:latin typeface="DM Sans"/>
              </a:rPr>
              <a:t>Key Findings</a:t>
            </a:r>
          </a:p>
        </p:txBody>
      </p:sp>
      <p:grpSp>
        <p:nvGrpSpPr>
          <p:cNvPr name="Group 7" id="7"/>
          <p:cNvGrpSpPr/>
          <p:nvPr/>
        </p:nvGrpSpPr>
        <p:grpSpPr>
          <a:xfrm rot="0">
            <a:off x="5426050" y="2754070"/>
            <a:ext cx="3512205" cy="3978835"/>
            <a:chOff x="0" y="0"/>
            <a:chExt cx="4682940" cy="5305113"/>
          </a:xfrm>
        </p:grpSpPr>
        <p:sp>
          <p:nvSpPr>
            <p:cNvPr name="TextBox 8" id="8"/>
            <p:cNvSpPr txBox="true"/>
            <p:nvPr/>
          </p:nvSpPr>
          <p:spPr>
            <a:xfrm rot="0">
              <a:off x="0" y="-47625"/>
              <a:ext cx="4682940" cy="503031"/>
            </a:xfrm>
            <a:prstGeom prst="rect">
              <a:avLst/>
            </a:prstGeom>
          </p:spPr>
          <p:txBody>
            <a:bodyPr anchor="t" rtlCol="false" tIns="0" lIns="0" bIns="0" rIns="0">
              <a:spAutoFit/>
            </a:bodyPr>
            <a:lstStyle/>
            <a:p>
              <a:pPr>
                <a:lnSpc>
                  <a:spcPts val="3220"/>
                </a:lnSpc>
              </a:pPr>
              <a:r>
                <a:rPr lang="en-US" sz="2300" spc="-46">
                  <a:solidFill>
                    <a:srgbClr val="8CA9AD"/>
                  </a:solidFill>
                  <a:latin typeface="DM Sans Bold"/>
                </a:rPr>
                <a:t>Organizational Impact</a:t>
              </a:r>
            </a:p>
          </p:txBody>
        </p:sp>
        <p:sp>
          <p:nvSpPr>
            <p:cNvPr name="TextBox 9" id="9"/>
            <p:cNvSpPr txBox="true"/>
            <p:nvPr/>
          </p:nvSpPr>
          <p:spPr>
            <a:xfrm rot="0">
              <a:off x="0" y="534781"/>
              <a:ext cx="4682940" cy="4770332"/>
            </a:xfrm>
            <a:prstGeom prst="rect">
              <a:avLst/>
            </a:prstGeom>
          </p:spPr>
          <p:txBody>
            <a:bodyPr anchor="t" rtlCol="false" tIns="0" lIns="0" bIns="0" rIns="0">
              <a:spAutoFit/>
            </a:bodyPr>
            <a:lstStyle/>
            <a:p>
              <a:pPr algn="just">
                <a:lnSpc>
                  <a:spcPts val="3219"/>
                </a:lnSpc>
              </a:pPr>
              <a:r>
                <a:rPr lang="en-US" sz="2299">
                  <a:solidFill>
                    <a:srgbClr val="8CA9AD"/>
                  </a:solidFill>
                  <a:latin typeface="DM Sans"/>
                </a:rPr>
                <a:t>One organization reported a proactive approach in applying theories to daily work, resulting in substantial funding acquisition, demonstrating the direct benefits of capacity building.</a:t>
              </a:r>
            </a:p>
          </p:txBody>
        </p:sp>
      </p:grpSp>
      <p:grpSp>
        <p:nvGrpSpPr>
          <p:cNvPr name="Group 10" id="10"/>
          <p:cNvGrpSpPr/>
          <p:nvPr/>
        </p:nvGrpSpPr>
        <p:grpSpPr>
          <a:xfrm rot="0">
            <a:off x="9614530" y="2754070"/>
            <a:ext cx="3239902" cy="4778860"/>
            <a:chOff x="0" y="0"/>
            <a:chExt cx="4319869" cy="6371814"/>
          </a:xfrm>
        </p:grpSpPr>
        <p:sp>
          <p:nvSpPr>
            <p:cNvPr name="TextBox 11" id="11"/>
            <p:cNvSpPr txBox="true"/>
            <p:nvPr/>
          </p:nvSpPr>
          <p:spPr>
            <a:xfrm rot="0">
              <a:off x="0" y="-47625"/>
              <a:ext cx="4319869" cy="1036332"/>
            </a:xfrm>
            <a:prstGeom prst="rect">
              <a:avLst/>
            </a:prstGeom>
          </p:spPr>
          <p:txBody>
            <a:bodyPr anchor="t" rtlCol="false" tIns="0" lIns="0" bIns="0" rIns="0">
              <a:spAutoFit/>
            </a:bodyPr>
            <a:lstStyle/>
            <a:p>
              <a:pPr>
                <a:lnSpc>
                  <a:spcPts val="3220"/>
                </a:lnSpc>
              </a:pPr>
              <a:r>
                <a:rPr lang="en-US" sz="2300" spc="-46">
                  <a:solidFill>
                    <a:srgbClr val="8CA9AD"/>
                  </a:solidFill>
                  <a:latin typeface="DM Sans Bold"/>
                </a:rPr>
                <a:t>Challenges and Adaptations</a:t>
              </a:r>
            </a:p>
          </p:txBody>
        </p:sp>
        <p:sp>
          <p:nvSpPr>
            <p:cNvPr name="TextBox 12" id="12"/>
            <p:cNvSpPr txBox="true"/>
            <p:nvPr/>
          </p:nvSpPr>
          <p:spPr>
            <a:xfrm rot="0">
              <a:off x="0" y="1068082"/>
              <a:ext cx="4319869" cy="5303732"/>
            </a:xfrm>
            <a:prstGeom prst="rect">
              <a:avLst/>
            </a:prstGeom>
          </p:spPr>
          <p:txBody>
            <a:bodyPr anchor="t" rtlCol="false" tIns="0" lIns="0" bIns="0" rIns="0">
              <a:spAutoFit/>
            </a:bodyPr>
            <a:lstStyle/>
            <a:p>
              <a:pPr algn="just">
                <a:lnSpc>
                  <a:spcPts val="3219"/>
                </a:lnSpc>
              </a:pPr>
              <a:r>
                <a:rPr lang="en-US" sz="2299">
                  <a:solidFill>
                    <a:srgbClr val="8CA9AD"/>
                  </a:solidFill>
                  <a:latin typeface="DM Sans"/>
                </a:rPr>
                <a:t>Despite successes, some participants felt a tension between pursuing profits and maintaining their social mission. This indicates the complexity of balancing business and social objectives in social enterprises.</a:t>
              </a:r>
            </a:p>
          </p:txBody>
        </p:sp>
      </p:grpSp>
      <p:sp>
        <p:nvSpPr>
          <p:cNvPr name="AutoShape 13" id="13"/>
          <p:cNvSpPr/>
          <p:nvPr/>
        </p:nvSpPr>
        <p:spPr>
          <a:xfrm rot="0">
            <a:off x="0" y="8391921"/>
            <a:ext cx="18288000" cy="1985846"/>
          </a:xfrm>
          <a:prstGeom prst="rect">
            <a:avLst/>
          </a:prstGeom>
          <a:solidFill>
            <a:srgbClr val="8CA9AD"/>
          </a:solidFill>
        </p:spPr>
      </p:sp>
      <p:sp>
        <p:nvSpPr>
          <p:cNvPr name="Freeform 14" id="14"/>
          <p:cNvSpPr/>
          <p:nvPr/>
        </p:nvSpPr>
        <p:spPr>
          <a:xfrm flipH="false" flipV="false" rot="0">
            <a:off x="14185022" y="8799155"/>
            <a:ext cx="4102978" cy="2245448"/>
          </a:xfrm>
          <a:custGeom>
            <a:avLst/>
            <a:gdLst/>
            <a:ahLst/>
            <a:cxnLst/>
            <a:rect r="r" b="b" t="t" l="l"/>
            <a:pathLst>
              <a:path h="2245448" w="410297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15" id="15"/>
          <p:cNvGrpSpPr/>
          <p:nvPr/>
        </p:nvGrpSpPr>
        <p:grpSpPr>
          <a:xfrm rot="0">
            <a:off x="13530707" y="2754070"/>
            <a:ext cx="3860148" cy="3178735"/>
            <a:chOff x="0" y="0"/>
            <a:chExt cx="5146864" cy="4238313"/>
          </a:xfrm>
        </p:grpSpPr>
        <p:sp>
          <p:nvSpPr>
            <p:cNvPr name="TextBox 16" id="16"/>
            <p:cNvSpPr txBox="true"/>
            <p:nvPr/>
          </p:nvSpPr>
          <p:spPr>
            <a:xfrm rot="0">
              <a:off x="0" y="-47625"/>
              <a:ext cx="5146864" cy="503031"/>
            </a:xfrm>
            <a:prstGeom prst="rect">
              <a:avLst/>
            </a:prstGeom>
          </p:spPr>
          <p:txBody>
            <a:bodyPr anchor="t" rtlCol="false" tIns="0" lIns="0" bIns="0" rIns="0">
              <a:spAutoFit/>
            </a:bodyPr>
            <a:lstStyle/>
            <a:p>
              <a:pPr>
                <a:lnSpc>
                  <a:spcPts val="3220"/>
                </a:lnSpc>
              </a:pPr>
              <a:r>
                <a:rPr lang="en-US" sz="2300" spc="-46">
                  <a:solidFill>
                    <a:srgbClr val="8CA9AD"/>
                  </a:solidFill>
                  <a:latin typeface="DM Sans Bold"/>
                </a:rPr>
                <a:t>Strategic Applications</a:t>
              </a:r>
            </a:p>
          </p:txBody>
        </p:sp>
        <p:sp>
          <p:nvSpPr>
            <p:cNvPr name="TextBox 17" id="17"/>
            <p:cNvSpPr txBox="true"/>
            <p:nvPr/>
          </p:nvSpPr>
          <p:spPr>
            <a:xfrm rot="0">
              <a:off x="0" y="534781"/>
              <a:ext cx="5146864" cy="3703532"/>
            </a:xfrm>
            <a:prstGeom prst="rect">
              <a:avLst/>
            </a:prstGeom>
          </p:spPr>
          <p:txBody>
            <a:bodyPr anchor="t" rtlCol="false" tIns="0" lIns="0" bIns="0" rIns="0">
              <a:spAutoFit/>
            </a:bodyPr>
            <a:lstStyle/>
            <a:p>
              <a:pPr algn="just">
                <a:lnSpc>
                  <a:spcPts val="3219"/>
                </a:lnSpc>
              </a:pPr>
              <a:r>
                <a:rPr lang="en-US" sz="2299">
                  <a:solidFill>
                    <a:srgbClr val="8CA9AD"/>
                  </a:solidFill>
                  <a:latin typeface="DM Sans"/>
                </a:rPr>
                <a:t>Participants began applying strategic tools like SWOT analysis to their planning processes, indicating an enhanced understanding of their operational and strategic environments.</a:t>
              </a:r>
            </a:p>
          </p:txBody>
        </p:sp>
      </p:gr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028700" y="2857816"/>
            <a:ext cx="3512342" cy="3978760"/>
            <a:chOff x="0" y="0"/>
            <a:chExt cx="4683123" cy="5305014"/>
          </a:xfrm>
        </p:grpSpPr>
        <p:sp>
          <p:nvSpPr>
            <p:cNvPr name="TextBox 3" id="3"/>
            <p:cNvSpPr txBox="true"/>
            <p:nvPr/>
          </p:nvSpPr>
          <p:spPr>
            <a:xfrm rot="0">
              <a:off x="0" y="-47625"/>
              <a:ext cx="4683123" cy="1036332"/>
            </a:xfrm>
            <a:prstGeom prst="rect">
              <a:avLst/>
            </a:prstGeom>
          </p:spPr>
          <p:txBody>
            <a:bodyPr anchor="t" rtlCol="false" tIns="0" lIns="0" bIns="0" rIns="0">
              <a:spAutoFit/>
            </a:bodyPr>
            <a:lstStyle/>
            <a:p>
              <a:pPr>
                <a:lnSpc>
                  <a:spcPts val="3220"/>
                </a:lnSpc>
              </a:pPr>
              <a:r>
                <a:rPr lang="en-US" sz="2300" spc="-46">
                  <a:solidFill>
                    <a:srgbClr val="8CA9AD"/>
                  </a:solidFill>
                  <a:latin typeface="DM Sans Bold"/>
                </a:rPr>
                <a:t>Networking and Communication</a:t>
              </a:r>
            </a:p>
          </p:txBody>
        </p:sp>
        <p:sp>
          <p:nvSpPr>
            <p:cNvPr name="TextBox 4" id="4"/>
            <p:cNvSpPr txBox="true"/>
            <p:nvPr/>
          </p:nvSpPr>
          <p:spPr>
            <a:xfrm rot="0">
              <a:off x="0" y="1068082"/>
              <a:ext cx="4683123" cy="4236932"/>
            </a:xfrm>
            <a:prstGeom prst="rect">
              <a:avLst/>
            </a:prstGeom>
          </p:spPr>
          <p:txBody>
            <a:bodyPr anchor="t" rtlCol="false" tIns="0" lIns="0" bIns="0" rIns="0">
              <a:spAutoFit/>
            </a:bodyPr>
            <a:lstStyle/>
            <a:p>
              <a:pPr algn="just">
                <a:lnSpc>
                  <a:spcPts val="3219"/>
                </a:lnSpc>
              </a:pPr>
              <a:r>
                <a:rPr lang="en-US" sz="2299">
                  <a:solidFill>
                    <a:srgbClr val="8CA9AD"/>
                  </a:solidFill>
                  <a:latin typeface="DM Sans"/>
                </a:rPr>
                <a:t>The introduction of business cards and strategic networking practices marked a shift toward professionalization and a broader engagement with external stakeholders.</a:t>
              </a:r>
            </a:p>
          </p:txBody>
        </p:sp>
      </p:grpSp>
      <p:sp>
        <p:nvSpPr>
          <p:cNvPr name="TextBox 5" id="5"/>
          <p:cNvSpPr txBox="true"/>
          <p:nvPr/>
        </p:nvSpPr>
        <p:spPr>
          <a:xfrm rot="0">
            <a:off x="259855" y="1187110"/>
            <a:ext cx="4712543" cy="280669"/>
          </a:xfrm>
          <a:prstGeom prst="rect">
            <a:avLst/>
          </a:prstGeom>
        </p:spPr>
        <p:txBody>
          <a:bodyPr anchor="t" rtlCol="false" tIns="0" lIns="0" bIns="0" rIns="0">
            <a:spAutoFit/>
          </a:bodyPr>
          <a:lstStyle/>
          <a:p>
            <a:pPr algn="just">
              <a:lnSpc>
                <a:spcPts val="2380"/>
              </a:lnSpc>
            </a:pPr>
          </a:p>
        </p:txBody>
      </p:sp>
      <p:sp>
        <p:nvSpPr>
          <p:cNvPr name="TextBox 6" id="6"/>
          <p:cNvSpPr txBox="true"/>
          <p:nvPr/>
        </p:nvSpPr>
        <p:spPr>
          <a:xfrm rot="0">
            <a:off x="1887960" y="501310"/>
            <a:ext cx="15076540" cy="1285875"/>
          </a:xfrm>
          <a:prstGeom prst="rect">
            <a:avLst/>
          </a:prstGeom>
        </p:spPr>
        <p:txBody>
          <a:bodyPr anchor="t" rtlCol="false" tIns="0" lIns="0" bIns="0" rIns="0">
            <a:spAutoFit/>
          </a:bodyPr>
          <a:lstStyle/>
          <a:p>
            <a:pPr algn="ctr">
              <a:lnSpc>
                <a:spcPts val="10500"/>
              </a:lnSpc>
            </a:pPr>
            <a:r>
              <a:rPr lang="en-US" sz="7500">
                <a:solidFill>
                  <a:srgbClr val="194597"/>
                </a:solidFill>
                <a:latin typeface="DM Sans"/>
              </a:rPr>
              <a:t>Key Findings</a:t>
            </a:r>
          </a:p>
        </p:txBody>
      </p:sp>
      <p:grpSp>
        <p:nvGrpSpPr>
          <p:cNvPr name="Group 7" id="7"/>
          <p:cNvGrpSpPr/>
          <p:nvPr/>
        </p:nvGrpSpPr>
        <p:grpSpPr>
          <a:xfrm rot="0">
            <a:off x="5557604" y="2857816"/>
            <a:ext cx="3512205" cy="4378885"/>
            <a:chOff x="0" y="0"/>
            <a:chExt cx="4682940" cy="5838513"/>
          </a:xfrm>
        </p:grpSpPr>
        <p:sp>
          <p:nvSpPr>
            <p:cNvPr name="TextBox 8" id="8"/>
            <p:cNvSpPr txBox="true"/>
            <p:nvPr/>
          </p:nvSpPr>
          <p:spPr>
            <a:xfrm rot="0">
              <a:off x="0" y="-47625"/>
              <a:ext cx="4682940" cy="503031"/>
            </a:xfrm>
            <a:prstGeom prst="rect">
              <a:avLst/>
            </a:prstGeom>
          </p:spPr>
          <p:txBody>
            <a:bodyPr anchor="t" rtlCol="false" tIns="0" lIns="0" bIns="0" rIns="0">
              <a:spAutoFit/>
            </a:bodyPr>
            <a:lstStyle/>
            <a:p>
              <a:pPr>
                <a:lnSpc>
                  <a:spcPts val="3220"/>
                </a:lnSpc>
              </a:pPr>
              <a:r>
                <a:rPr lang="en-US" sz="2300" spc="-46">
                  <a:solidFill>
                    <a:srgbClr val="8CA9AD"/>
                  </a:solidFill>
                  <a:latin typeface="DM Sans Bold"/>
                </a:rPr>
                <a:t>Continuous Improvement</a:t>
              </a:r>
            </a:p>
          </p:txBody>
        </p:sp>
        <p:sp>
          <p:nvSpPr>
            <p:cNvPr name="TextBox 9" id="9"/>
            <p:cNvSpPr txBox="true"/>
            <p:nvPr/>
          </p:nvSpPr>
          <p:spPr>
            <a:xfrm rot="0">
              <a:off x="0" y="534781"/>
              <a:ext cx="4682940" cy="5303732"/>
            </a:xfrm>
            <a:prstGeom prst="rect">
              <a:avLst/>
            </a:prstGeom>
          </p:spPr>
          <p:txBody>
            <a:bodyPr anchor="t" rtlCol="false" tIns="0" lIns="0" bIns="0" rIns="0">
              <a:spAutoFit/>
            </a:bodyPr>
            <a:lstStyle/>
            <a:p>
              <a:pPr algn="just">
                <a:lnSpc>
                  <a:spcPts val="3219"/>
                </a:lnSpc>
              </a:pPr>
              <a:r>
                <a:rPr lang="en-US" sz="2299">
                  <a:solidFill>
                    <a:srgbClr val="8CA9AD"/>
                  </a:solidFill>
                  <a:latin typeface="DM Sans"/>
                </a:rPr>
                <a:t>The feedback highlighted areas for further development, such as resolving tensions between profit generation and social objectives, suggesting a need for ongoing support and training in capacity building.</a:t>
              </a:r>
            </a:p>
          </p:txBody>
        </p:sp>
      </p:grpSp>
      <p:sp>
        <p:nvSpPr>
          <p:cNvPr name="AutoShape 10" id="10"/>
          <p:cNvSpPr/>
          <p:nvPr/>
        </p:nvSpPr>
        <p:spPr>
          <a:xfrm rot="0">
            <a:off x="0" y="8391921"/>
            <a:ext cx="18288000" cy="1985846"/>
          </a:xfrm>
          <a:prstGeom prst="rect">
            <a:avLst/>
          </a:prstGeom>
          <a:solidFill>
            <a:srgbClr val="8CA9AD"/>
          </a:solidFill>
        </p:spPr>
      </p:sp>
      <p:sp>
        <p:nvSpPr>
          <p:cNvPr name="Freeform 11" id="11"/>
          <p:cNvSpPr/>
          <p:nvPr/>
        </p:nvSpPr>
        <p:spPr>
          <a:xfrm flipH="false" flipV="false" rot="0">
            <a:off x="14185022" y="8799155"/>
            <a:ext cx="4102978" cy="2245448"/>
          </a:xfrm>
          <a:custGeom>
            <a:avLst/>
            <a:gdLst/>
            <a:ahLst/>
            <a:cxnLst/>
            <a:rect r="r" b="b" t="t" l="l"/>
            <a:pathLst>
              <a:path h="2245448" w="410297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12" id="12"/>
          <p:cNvGrpSpPr/>
          <p:nvPr/>
        </p:nvGrpSpPr>
        <p:grpSpPr>
          <a:xfrm rot="0">
            <a:off x="10581524" y="3765231"/>
            <a:ext cx="6516721" cy="2564055"/>
            <a:chOff x="0" y="0"/>
            <a:chExt cx="8688961" cy="3418740"/>
          </a:xfrm>
        </p:grpSpPr>
        <p:sp>
          <p:nvSpPr>
            <p:cNvPr name="TextBox 13" id="13"/>
            <p:cNvSpPr txBox="true"/>
            <p:nvPr/>
          </p:nvSpPr>
          <p:spPr>
            <a:xfrm rot="0">
              <a:off x="0" y="-47625"/>
              <a:ext cx="8688961" cy="503031"/>
            </a:xfrm>
            <a:prstGeom prst="rect">
              <a:avLst/>
            </a:prstGeom>
          </p:spPr>
          <p:txBody>
            <a:bodyPr anchor="t" rtlCol="false" tIns="0" lIns="0" bIns="0" rIns="0">
              <a:spAutoFit/>
            </a:bodyPr>
            <a:lstStyle/>
            <a:p>
              <a:pPr>
                <a:lnSpc>
                  <a:spcPts val="3220"/>
                </a:lnSpc>
              </a:pPr>
            </a:p>
          </p:txBody>
        </p:sp>
        <p:sp>
          <p:nvSpPr>
            <p:cNvPr name="TextBox 14" id="14"/>
            <p:cNvSpPr txBox="true"/>
            <p:nvPr/>
          </p:nvSpPr>
          <p:spPr>
            <a:xfrm rot="0">
              <a:off x="0" y="534781"/>
              <a:ext cx="8688961" cy="2883958"/>
            </a:xfrm>
            <a:prstGeom prst="rect">
              <a:avLst/>
            </a:prstGeom>
          </p:spPr>
          <p:txBody>
            <a:bodyPr anchor="t" rtlCol="false" tIns="0" lIns="0" bIns="0" rIns="0">
              <a:spAutoFit/>
            </a:bodyPr>
            <a:lstStyle/>
            <a:p>
              <a:pPr algn="just">
                <a:lnSpc>
                  <a:spcPts val="3499"/>
                </a:lnSpc>
              </a:pPr>
              <a:r>
                <a:rPr lang="en-US" sz="2499">
                  <a:solidFill>
                    <a:srgbClr val="194597"/>
                  </a:solidFill>
                  <a:latin typeface="DM Sans"/>
                </a:rPr>
                <a:t>These findings demonstrate the tangible benefits of capacity building while also revealing the nuanced challenges faced by social enterprises in balancing their dual objectives.</a:t>
              </a:r>
            </a:p>
          </p:txBody>
        </p:sp>
      </p:gr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3156322" y="8041552"/>
            <a:ext cx="4102978" cy="2245448"/>
          </a:xfrm>
          <a:custGeom>
            <a:avLst/>
            <a:gdLst/>
            <a:ahLst/>
            <a:cxnLst/>
            <a:rect r="r" b="b" t="t" l="l"/>
            <a:pathLst>
              <a:path h="2245448" w="410297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028700" y="-160719"/>
            <a:ext cx="4102978" cy="3133183"/>
          </a:xfrm>
          <a:custGeom>
            <a:avLst/>
            <a:gdLst/>
            <a:ahLst/>
            <a:cxnLst/>
            <a:rect r="r" b="b" t="t" l="l"/>
            <a:pathLst>
              <a:path h="3133183" w="4102978">
                <a:moveTo>
                  <a:pt x="0" y="0"/>
                </a:moveTo>
                <a:lnTo>
                  <a:pt x="4102978" y="0"/>
                </a:lnTo>
                <a:lnTo>
                  <a:pt x="4102978" y="3133184"/>
                </a:lnTo>
                <a:lnTo>
                  <a:pt x="0" y="313318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3080189" y="4625506"/>
            <a:ext cx="5953371" cy="3416306"/>
          </a:xfrm>
          <a:prstGeom prst="rect">
            <a:avLst/>
          </a:prstGeom>
        </p:spPr>
        <p:txBody>
          <a:bodyPr anchor="t" rtlCol="false" tIns="0" lIns="0" bIns="0" rIns="0">
            <a:spAutoFit/>
          </a:bodyPr>
          <a:lstStyle/>
          <a:p>
            <a:pPr algn="just">
              <a:lnSpc>
                <a:spcPts val="3850"/>
              </a:lnSpc>
            </a:pPr>
            <a:r>
              <a:rPr lang="en-US" sz="3500">
                <a:solidFill>
                  <a:srgbClr val="737373"/>
                </a:solidFill>
                <a:latin typeface="DM Sans"/>
              </a:rPr>
              <a:t>Introduce a comprehensive framework that guides social enterprises through the capacity-building process, focusing on areas critical to their growth and sustainability.</a:t>
            </a:r>
          </a:p>
        </p:txBody>
      </p:sp>
      <p:sp>
        <p:nvSpPr>
          <p:cNvPr name="TextBox 5" id="5"/>
          <p:cNvSpPr txBox="true"/>
          <p:nvPr/>
        </p:nvSpPr>
        <p:spPr>
          <a:xfrm rot="0">
            <a:off x="11091288" y="3206896"/>
            <a:ext cx="5953371" cy="3902081"/>
          </a:xfrm>
          <a:prstGeom prst="rect">
            <a:avLst/>
          </a:prstGeom>
        </p:spPr>
        <p:txBody>
          <a:bodyPr anchor="t" rtlCol="false" tIns="0" lIns="0" bIns="0" rIns="0">
            <a:spAutoFit/>
          </a:bodyPr>
          <a:lstStyle/>
          <a:p>
            <a:pPr algn="just">
              <a:lnSpc>
                <a:spcPts val="3850"/>
              </a:lnSpc>
            </a:pPr>
            <a:r>
              <a:rPr lang="en-US" sz="3500">
                <a:solidFill>
                  <a:srgbClr val="737373"/>
                </a:solidFill>
                <a:latin typeface="DM Sans"/>
              </a:rPr>
              <a:t>Detail the core elements of the framework, which might include organizational development, leadership training, financial management, operational efficiency, and impact measurement.</a:t>
            </a:r>
          </a:p>
        </p:txBody>
      </p:sp>
      <p:sp>
        <p:nvSpPr>
          <p:cNvPr name="TextBox 6" id="6"/>
          <p:cNvSpPr txBox="true"/>
          <p:nvPr/>
        </p:nvSpPr>
        <p:spPr>
          <a:xfrm rot="0">
            <a:off x="5575047" y="428844"/>
            <a:ext cx="11866037" cy="1816027"/>
          </a:xfrm>
          <a:prstGeom prst="rect">
            <a:avLst/>
          </a:prstGeom>
        </p:spPr>
        <p:txBody>
          <a:bodyPr anchor="t" rtlCol="false" tIns="0" lIns="0" bIns="0" rIns="0">
            <a:spAutoFit/>
          </a:bodyPr>
          <a:lstStyle/>
          <a:p>
            <a:pPr algn="r">
              <a:lnSpc>
                <a:spcPts val="7306"/>
              </a:lnSpc>
            </a:pPr>
            <a:r>
              <a:rPr lang="en-US" sz="5219">
                <a:solidFill>
                  <a:srgbClr val="194597"/>
                </a:solidFill>
                <a:latin typeface="DM Sans"/>
              </a:rPr>
              <a:t>Framework for Capacity Building in Social Enterprises</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2152552" y="3627872"/>
            <a:ext cx="3512342" cy="1286847"/>
          </a:xfrm>
          <a:prstGeom prst="rect">
            <a:avLst/>
          </a:prstGeom>
        </p:spPr>
        <p:txBody>
          <a:bodyPr anchor="t" rtlCol="false" tIns="0" lIns="0" bIns="0" rIns="0">
            <a:spAutoFit/>
          </a:bodyPr>
          <a:lstStyle/>
          <a:p>
            <a:pPr marL="798829" indent="-399415" lvl="1">
              <a:lnSpc>
                <a:spcPts val="5179"/>
              </a:lnSpc>
              <a:buFont typeface="Arial"/>
              <a:buChar char="•"/>
            </a:pPr>
            <a:r>
              <a:rPr lang="en-US" sz="3699" spc="-73">
                <a:solidFill>
                  <a:srgbClr val="8CA9AD"/>
                </a:solidFill>
                <a:latin typeface="DM Sans Bold"/>
              </a:rPr>
              <a:t>Phased Approach</a:t>
            </a:r>
          </a:p>
        </p:txBody>
      </p:sp>
      <p:sp>
        <p:nvSpPr>
          <p:cNvPr name="TextBox 3" id="3"/>
          <p:cNvSpPr txBox="true"/>
          <p:nvPr/>
        </p:nvSpPr>
        <p:spPr>
          <a:xfrm rot="0">
            <a:off x="259855" y="1187110"/>
            <a:ext cx="4712543" cy="280669"/>
          </a:xfrm>
          <a:prstGeom prst="rect">
            <a:avLst/>
          </a:prstGeom>
        </p:spPr>
        <p:txBody>
          <a:bodyPr anchor="t" rtlCol="false" tIns="0" lIns="0" bIns="0" rIns="0">
            <a:spAutoFit/>
          </a:bodyPr>
          <a:lstStyle/>
          <a:p>
            <a:pPr algn="just">
              <a:lnSpc>
                <a:spcPts val="2380"/>
              </a:lnSpc>
            </a:pPr>
          </a:p>
        </p:txBody>
      </p:sp>
      <p:sp>
        <p:nvSpPr>
          <p:cNvPr name="TextBox 4" id="4"/>
          <p:cNvSpPr txBox="true"/>
          <p:nvPr/>
        </p:nvSpPr>
        <p:spPr>
          <a:xfrm rot="0">
            <a:off x="1605730" y="249804"/>
            <a:ext cx="15076540" cy="2619375"/>
          </a:xfrm>
          <a:prstGeom prst="rect">
            <a:avLst/>
          </a:prstGeom>
        </p:spPr>
        <p:txBody>
          <a:bodyPr anchor="t" rtlCol="false" tIns="0" lIns="0" bIns="0" rIns="0">
            <a:spAutoFit/>
          </a:bodyPr>
          <a:lstStyle/>
          <a:p>
            <a:pPr algn="ctr">
              <a:lnSpc>
                <a:spcPts val="10500"/>
              </a:lnSpc>
            </a:pPr>
            <a:r>
              <a:rPr lang="en-US" sz="7500">
                <a:solidFill>
                  <a:srgbClr val="194597"/>
                </a:solidFill>
                <a:latin typeface="DM Sans"/>
              </a:rPr>
              <a:t>Framework for Capacity Building in Social Enterprises</a:t>
            </a:r>
          </a:p>
        </p:txBody>
      </p:sp>
      <p:sp>
        <p:nvSpPr>
          <p:cNvPr name="TextBox 5" id="5"/>
          <p:cNvSpPr txBox="true"/>
          <p:nvPr/>
        </p:nvSpPr>
        <p:spPr>
          <a:xfrm rot="0">
            <a:off x="2151225" y="5847420"/>
            <a:ext cx="4216968" cy="629771"/>
          </a:xfrm>
          <a:prstGeom prst="rect">
            <a:avLst/>
          </a:prstGeom>
        </p:spPr>
        <p:txBody>
          <a:bodyPr anchor="t" rtlCol="false" tIns="0" lIns="0" bIns="0" rIns="0">
            <a:spAutoFit/>
          </a:bodyPr>
          <a:lstStyle/>
          <a:p>
            <a:pPr marL="798829" indent="-399415" lvl="1">
              <a:lnSpc>
                <a:spcPts val="5179"/>
              </a:lnSpc>
              <a:buFont typeface="Arial"/>
              <a:buChar char="•"/>
            </a:pPr>
            <a:r>
              <a:rPr lang="en-US" sz="3699" spc="-73">
                <a:solidFill>
                  <a:srgbClr val="8CA9AD"/>
                </a:solidFill>
                <a:latin typeface="DM Sans Bold"/>
              </a:rPr>
              <a:t>Customization</a:t>
            </a:r>
          </a:p>
        </p:txBody>
      </p:sp>
      <p:sp>
        <p:nvSpPr>
          <p:cNvPr name="TextBox 6" id="6"/>
          <p:cNvSpPr txBox="true"/>
          <p:nvPr/>
        </p:nvSpPr>
        <p:spPr>
          <a:xfrm rot="0">
            <a:off x="7388919" y="3714876"/>
            <a:ext cx="3239902" cy="1286847"/>
          </a:xfrm>
          <a:prstGeom prst="rect">
            <a:avLst/>
          </a:prstGeom>
        </p:spPr>
        <p:txBody>
          <a:bodyPr anchor="t" rtlCol="false" tIns="0" lIns="0" bIns="0" rIns="0">
            <a:spAutoFit/>
          </a:bodyPr>
          <a:lstStyle/>
          <a:p>
            <a:pPr marL="798829" indent="-399415" lvl="1">
              <a:lnSpc>
                <a:spcPts val="5179"/>
              </a:lnSpc>
              <a:buFont typeface="Arial"/>
              <a:buChar char="•"/>
            </a:pPr>
            <a:r>
              <a:rPr lang="en-US" sz="3699" spc="-73">
                <a:solidFill>
                  <a:srgbClr val="8CA9AD"/>
                </a:solidFill>
                <a:latin typeface="DM Sans Bold"/>
              </a:rPr>
              <a:t>Tools and Resources</a:t>
            </a:r>
          </a:p>
        </p:txBody>
      </p:sp>
      <p:sp>
        <p:nvSpPr>
          <p:cNvPr name="AutoShape 7" id="7"/>
          <p:cNvSpPr/>
          <p:nvPr/>
        </p:nvSpPr>
        <p:spPr>
          <a:xfrm rot="0">
            <a:off x="0" y="8391921"/>
            <a:ext cx="18288000" cy="1985846"/>
          </a:xfrm>
          <a:prstGeom prst="rect">
            <a:avLst/>
          </a:prstGeom>
          <a:solidFill>
            <a:srgbClr val="8CA9AD"/>
          </a:solidFill>
        </p:spPr>
      </p:sp>
      <p:sp>
        <p:nvSpPr>
          <p:cNvPr name="Freeform 8" id="8"/>
          <p:cNvSpPr/>
          <p:nvPr/>
        </p:nvSpPr>
        <p:spPr>
          <a:xfrm flipH="false" flipV="false" rot="0">
            <a:off x="14185022" y="8799155"/>
            <a:ext cx="4102978" cy="2245448"/>
          </a:xfrm>
          <a:custGeom>
            <a:avLst/>
            <a:gdLst/>
            <a:ahLst/>
            <a:cxnLst/>
            <a:rect r="r" b="b" t="t" l="l"/>
            <a:pathLst>
              <a:path h="2245448" w="410297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9" id="9"/>
          <p:cNvSpPr txBox="true"/>
          <p:nvPr/>
        </p:nvSpPr>
        <p:spPr>
          <a:xfrm rot="0">
            <a:off x="7388919" y="5847420"/>
            <a:ext cx="3860148" cy="1286847"/>
          </a:xfrm>
          <a:prstGeom prst="rect">
            <a:avLst/>
          </a:prstGeom>
        </p:spPr>
        <p:txBody>
          <a:bodyPr anchor="t" rtlCol="false" tIns="0" lIns="0" bIns="0" rIns="0">
            <a:spAutoFit/>
          </a:bodyPr>
          <a:lstStyle/>
          <a:p>
            <a:pPr marL="798829" indent="-399415" lvl="1">
              <a:lnSpc>
                <a:spcPts val="5179"/>
              </a:lnSpc>
              <a:buFont typeface="Arial"/>
              <a:buChar char="•"/>
            </a:pPr>
            <a:r>
              <a:rPr lang="en-US" sz="3699" spc="-73">
                <a:solidFill>
                  <a:srgbClr val="8CA9AD"/>
                </a:solidFill>
                <a:latin typeface="DM Sans Bold"/>
              </a:rPr>
              <a:t>Case Application</a:t>
            </a:r>
          </a:p>
        </p:txBody>
      </p:sp>
      <p:sp>
        <p:nvSpPr>
          <p:cNvPr name="TextBox 10" id="10"/>
          <p:cNvSpPr txBox="true"/>
          <p:nvPr/>
        </p:nvSpPr>
        <p:spPr>
          <a:xfrm rot="0">
            <a:off x="12352846" y="3714876"/>
            <a:ext cx="3647922" cy="1286847"/>
          </a:xfrm>
          <a:prstGeom prst="rect">
            <a:avLst/>
          </a:prstGeom>
        </p:spPr>
        <p:txBody>
          <a:bodyPr anchor="t" rtlCol="false" tIns="0" lIns="0" bIns="0" rIns="0">
            <a:spAutoFit/>
          </a:bodyPr>
          <a:lstStyle/>
          <a:p>
            <a:pPr marL="798829" indent="-399415" lvl="1">
              <a:lnSpc>
                <a:spcPts val="5179"/>
              </a:lnSpc>
              <a:buFont typeface="Arial"/>
              <a:buChar char="•"/>
            </a:pPr>
            <a:r>
              <a:rPr lang="en-US" sz="3699" spc="-73">
                <a:solidFill>
                  <a:srgbClr val="8CA9AD"/>
                </a:solidFill>
                <a:latin typeface="DM Sans Bold"/>
              </a:rPr>
              <a:t>Learning and Evolution</a:t>
            </a:r>
          </a:p>
        </p:txBody>
      </p:sp>
      <p:sp>
        <p:nvSpPr>
          <p:cNvPr name="TextBox 11" id="11"/>
          <p:cNvSpPr txBox="true"/>
          <p:nvPr/>
        </p:nvSpPr>
        <p:spPr>
          <a:xfrm rot="0">
            <a:off x="12352846" y="5847420"/>
            <a:ext cx="3734472" cy="1286847"/>
          </a:xfrm>
          <a:prstGeom prst="rect">
            <a:avLst/>
          </a:prstGeom>
        </p:spPr>
        <p:txBody>
          <a:bodyPr anchor="t" rtlCol="false" tIns="0" lIns="0" bIns="0" rIns="0">
            <a:spAutoFit/>
          </a:bodyPr>
          <a:lstStyle/>
          <a:p>
            <a:pPr marL="798829" indent="-399415" lvl="1">
              <a:lnSpc>
                <a:spcPts val="5179"/>
              </a:lnSpc>
              <a:buFont typeface="Arial"/>
              <a:buChar char="•"/>
            </a:pPr>
            <a:r>
              <a:rPr lang="en-US" sz="3699" spc="-73">
                <a:solidFill>
                  <a:srgbClr val="8CA9AD"/>
                </a:solidFill>
                <a:latin typeface="DM Sans Bold"/>
              </a:rPr>
              <a:t>Support Mechanisms</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760558" y="5225998"/>
            <a:ext cx="3797135" cy="1943998"/>
          </a:xfrm>
          <a:prstGeom prst="rect">
            <a:avLst/>
          </a:prstGeom>
        </p:spPr>
        <p:txBody>
          <a:bodyPr anchor="t" rtlCol="false" tIns="0" lIns="0" bIns="0" rIns="0">
            <a:spAutoFit/>
          </a:bodyPr>
          <a:lstStyle/>
          <a:p>
            <a:pPr algn="ctr">
              <a:lnSpc>
                <a:spcPts val="3079"/>
              </a:lnSpc>
            </a:pPr>
            <a:r>
              <a:rPr lang="en-US" sz="2199">
                <a:solidFill>
                  <a:srgbClr val="8CA9AD"/>
                </a:solidFill>
                <a:latin typeface="DM Sans"/>
              </a:rPr>
              <a:t>Capacity-building focused on developing core business skills, crucial for the growth and sustainability of social enterprises.</a:t>
            </a:r>
          </a:p>
        </p:txBody>
      </p:sp>
      <p:sp>
        <p:nvSpPr>
          <p:cNvPr name="TextBox 3" id="3"/>
          <p:cNvSpPr txBox="true"/>
          <p:nvPr/>
        </p:nvSpPr>
        <p:spPr>
          <a:xfrm rot="0">
            <a:off x="259855" y="1187110"/>
            <a:ext cx="4712543" cy="280669"/>
          </a:xfrm>
          <a:prstGeom prst="rect">
            <a:avLst/>
          </a:prstGeom>
        </p:spPr>
        <p:txBody>
          <a:bodyPr anchor="t" rtlCol="false" tIns="0" lIns="0" bIns="0" rIns="0">
            <a:spAutoFit/>
          </a:bodyPr>
          <a:lstStyle/>
          <a:p>
            <a:pPr algn="just">
              <a:lnSpc>
                <a:spcPts val="2380"/>
              </a:lnSpc>
            </a:pPr>
          </a:p>
        </p:txBody>
      </p:sp>
      <p:sp>
        <p:nvSpPr>
          <p:cNvPr name="TextBox 4" id="4"/>
          <p:cNvSpPr txBox="true"/>
          <p:nvPr/>
        </p:nvSpPr>
        <p:spPr>
          <a:xfrm rot="0">
            <a:off x="1887960" y="237440"/>
            <a:ext cx="15076540" cy="2619375"/>
          </a:xfrm>
          <a:prstGeom prst="rect">
            <a:avLst/>
          </a:prstGeom>
        </p:spPr>
        <p:txBody>
          <a:bodyPr anchor="t" rtlCol="false" tIns="0" lIns="0" bIns="0" rIns="0">
            <a:spAutoFit/>
          </a:bodyPr>
          <a:lstStyle/>
          <a:p>
            <a:pPr algn="ctr">
              <a:lnSpc>
                <a:spcPts val="10500"/>
              </a:lnSpc>
            </a:pPr>
            <a:r>
              <a:rPr lang="en-US" sz="7500">
                <a:solidFill>
                  <a:srgbClr val="194597"/>
                </a:solidFill>
                <a:latin typeface="DM Sans"/>
              </a:rPr>
              <a:t>Core Components of Capacity Building</a:t>
            </a:r>
          </a:p>
        </p:txBody>
      </p:sp>
      <p:grpSp>
        <p:nvGrpSpPr>
          <p:cNvPr name="Group 5" id="5"/>
          <p:cNvGrpSpPr/>
          <p:nvPr/>
        </p:nvGrpSpPr>
        <p:grpSpPr>
          <a:xfrm rot="0">
            <a:off x="5210885" y="4963083"/>
            <a:ext cx="3883133" cy="2342703"/>
            <a:chOff x="0" y="0"/>
            <a:chExt cx="5177510" cy="3123604"/>
          </a:xfrm>
        </p:grpSpPr>
        <p:sp>
          <p:nvSpPr>
            <p:cNvPr name="TextBox 6" id="6"/>
            <p:cNvSpPr txBox="true"/>
            <p:nvPr/>
          </p:nvSpPr>
          <p:spPr>
            <a:xfrm rot="0">
              <a:off x="0" y="-47625"/>
              <a:ext cx="5177510" cy="1036332"/>
            </a:xfrm>
            <a:prstGeom prst="rect">
              <a:avLst/>
            </a:prstGeom>
          </p:spPr>
          <p:txBody>
            <a:bodyPr anchor="t" rtlCol="false" tIns="0" lIns="0" bIns="0" rIns="0">
              <a:spAutoFit/>
            </a:bodyPr>
            <a:lstStyle/>
            <a:p>
              <a:pPr algn="ctr">
                <a:lnSpc>
                  <a:spcPts val="3220"/>
                </a:lnSpc>
              </a:pPr>
              <a:r>
                <a:rPr lang="en-US" sz="2300" spc="-46">
                  <a:solidFill>
                    <a:srgbClr val="8CA9AD"/>
                  </a:solidFill>
                  <a:latin typeface="DM Sans Bold"/>
                </a:rPr>
                <a:t>Management and Leadership Styles:</a:t>
              </a:r>
            </a:p>
          </p:txBody>
        </p:sp>
        <p:sp>
          <p:nvSpPr>
            <p:cNvPr name="TextBox 7" id="7"/>
            <p:cNvSpPr txBox="true"/>
            <p:nvPr/>
          </p:nvSpPr>
          <p:spPr>
            <a:xfrm rot="0">
              <a:off x="0" y="1068082"/>
              <a:ext cx="5177510" cy="2055522"/>
            </a:xfrm>
            <a:prstGeom prst="rect">
              <a:avLst/>
            </a:prstGeom>
          </p:spPr>
          <p:txBody>
            <a:bodyPr anchor="t" rtlCol="false" tIns="0" lIns="0" bIns="0" rIns="0">
              <a:spAutoFit/>
            </a:bodyPr>
            <a:lstStyle/>
            <a:p>
              <a:pPr algn="ctr">
                <a:lnSpc>
                  <a:spcPts val="3079"/>
                </a:lnSpc>
              </a:pPr>
              <a:r>
                <a:rPr lang="en-US" sz="2199">
                  <a:solidFill>
                    <a:srgbClr val="8CA9AD"/>
                  </a:solidFill>
                  <a:latin typeface="DM Sans"/>
                </a:rPr>
                <a:t>Emphasizing various leadership approaches and their impact on organizational culture and effectiveness.</a:t>
              </a:r>
            </a:p>
          </p:txBody>
        </p:sp>
      </p:grpSp>
      <p:grpSp>
        <p:nvGrpSpPr>
          <p:cNvPr name="Group 8" id="8"/>
          <p:cNvGrpSpPr/>
          <p:nvPr/>
        </p:nvGrpSpPr>
        <p:grpSpPr>
          <a:xfrm rot="0">
            <a:off x="9426230" y="4963083"/>
            <a:ext cx="3863530" cy="2733153"/>
            <a:chOff x="0" y="0"/>
            <a:chExt cx="5151374" cy="3644204"/>
          </a:xfrm>
        </p:grpSpPr>
        <p:sp>
          <p:nvSpPr>
            <p:cNvPr name="TextBox 9" id="9"/>
            <p:cNvSpPr txBox="true"/>
            <p:nvPr/>
          </p:nvSpPr>
          <p:spPr>
            <a:xfrm rot="0">
              <a:off x="0" y="-47625"/>
              <a:ext cx="5151374" cy="1036332"/>
            </a:xfrm>
            <a:prstGeom prst="rect">
              <a:avLst/>
            </a:prstGeom>
          </p:spPr>
          <p:txBody>
            <a:bodyPr anchor="t" rtlCol="false" tIns="0" lIns="0" bIns="0" rIns="0">
              <a:spAutoFit/>
            </a:bodyPr>
            <a:lstStyle/>
            <a:p>
              <a:pPr algn="ctr">
                <a:lnSpc>
                  <a:spcPts val="3220"/>
                </a:lnSpc>
              </a:pPr>
              <a:r>
                <a:rPr lang="en-US" sz="2300" spc="-46">
                  <a:solidFill>
                    <a:srgbClr val="8CA9AD"/>
                  </a:solidFill>
                  <a:latin typeface="DM Sans Bold"/>
                </a:rPr>
                <a:t>Strategic Marketing and Environmental Analysis:</a:t>
              </a:r>
            </a:p>
          </p:txBody>
        </p:sp>
        <p:sp>
          <p:nvSpPr>
            <p:cNvPr name="TextBox 10" id="10"/>
            <p:cNvSpPr txBox="true"/>
            <p:nvPr/>
          </p:nvSpPr>
          <p:spPr>
            <a:xfrm rot="0">
              <a:off x="0" y="1068082"/>
              <a:ext cx="5151374" cy="2576122"/>
            </a:xfrm>
            <a:prstGeom prst="rect">
              <a:avLst/>
            </a:prstGeom>
          </p:spPr>
          <p:txBody>
            <a:bodyPr anchor="t" rtlCol="false" tIns="0" lIns="0" bIns="0" rIns="0">
              <a:spAutoFit/>
            </a:bodyPr>
            <a:lstStyle/>
            <a:p>
              <a:pPr algn="ctr">
                <a:lnSpc>
                  <a:spcPts val="3079"/>
                </a:lnSpc>
              </a:pPr>
              <a:r>
                <a:rPr lang="en-US" sz="2199">
                  <a:solidFill>
                    <a:srgbClr val="8CA9AD"/>
                  </a:solidFill>
                  <a:latin typeface="DM Sans"/>
                </a:rPr>
                <a:t>Teaching the importance of understanding the market and stakeholders, including competitor analysis and strategic marketing planning.</a:t>
              </a:r>
            </a:p>
          </p:txBody>
        </p:sp>
      </p:grpSp>
      <p:sp>
        <p:nvSpPr>
          <p:cNvPr name="AutoShape 11" id="11"/>
          <p:cNvSpPr/>
          <p:nvPr/>
        </p:nvSpPr>
        <p:spPr>
          <a:xfrm rot="0">
            <a:off x="0" y="8391921"/>
            <a:ext cx="18288000" cy="1985846"/>
          </a:xfrm>
          <a:prstGeom prst="rect">
            <a:avLst/>
          </a:prstGeom>
          <a:solidFill>
            <a:srgbClr val="8CA9AD"/>
          </a:solidFill>
        </p:spPr>
      </p:sp>
      <p:sp>
        <p:nvSpPr>
          <p:cNvPr name="Freeform 12" id="12"/>
          <p:cNvSpPr/>
          <p:nvPr/>
        </p:nvSpPr>
        <p:spPr>
          <a:xfrm flipH="false" flipV="false" rot="0">
            <a:off x="14185022" y="8799155"/>
            <a:ext cx="4102978" cy="2245448"/>
          </a:xfrm>
          <a:custGeom>
            <a:avLst/>
            <a:gdLst/>
            <a:ahLst/>
            <a:cxnLst/>
            <a:rect r="r" b="b" t="t" l="l"/>
            <a:pathLst>
              <a:path h="2245448" w="410297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13" id="13"/>
          <p:cNvGrpSpPr/>
          <p:nvPr/>
        </p:nvGrpSpPr>
        <p:grpSpPr>
          <a:xfrm rot="0">
            <a:off x="13664086" y="4963083"/>
            <a:ext cx="3860148" cy="2723628"/>
            <a:chOff x="0" y="0"/>
            <a:chExt cx="5146864" cy="3631504"/>
          </a:xfrm>
        </p:grpSpPr>
        <p:sp>
          <p:nvSpPr>
            <p:cNvPr name="TextBox 14" id="14"/>
            <p:cNvSpPr txBox="true"/>
            <p:nvPr/>
          </p:nvSpPr>
          <p:spPr>
            <a:xfrm rot="0">
              <a:off x="0" y="-47625"/>
              <a:ext cx="5146864" cy="503031"/>
            </a:xfrm>
            <a:prstGeom prst="rect">
              <a:avLst/>
            </a:prstGeom>
          </p:spPr>
          <p:txBody>
            <a:bodyPr anchor="t" rtlCol="false" tIns="0" lIns="0" bIns="0" rIns="0">
              <a:spAutoFit/>
            </a:bodyPr>
            <a:lstStyle/>
            <a:p>
              <a:pPr algn="ctr">
                <a:lnSpc>
                  <a:spcPts val="3220"/>
                </a:lnSpc>
              </a:pPr>
              <a:r>
                <a:rPr lang="en-US" sz="2300" spc="-46">
                  <a:solidFill>
                    <a:srgbClr val="8CA9AD"/>
                  </a:solidFill>
                  <a:latin typeface="DM Sans Bold"/>
                </a:rPr>
                <a:t>Strategy Integration:</a:t>
              </a:r>
            </a:p>
          </p:txBody>
        </p:sp>
        <p:sp>
          <p:nvSpPr>
            <p:cNvPr name="TextBox 15" id="15"/>
            <p:cNvSpPr txBox="true"/>
            <p:nvPr/>
          </p:nvSpPr>
          <p:spPr>
            <a:xfrm rot="0">
              <a:off x="0" y="534781"/>
              <a:ext cx="5146864" cy="3096723"/>
            </a:xfrm>
            <a:prstGeom prst="rect">
              <a:avLst/>
            </a:prstGeom>
          </p:spPr>
          <p:txBody>
            <a:bodyPr anchor="t" rtlCol="false" tIns="0" lIns="0" bIns="0" rIns="0">
              <a:spAutoFit/>
            </a:bodyPr>
            <a:lstStyle/>
            <a:p>
              <a:pPr algn="ctr">
                <a:lnSpc>
                  <a:spcPts val="3079"/>
                </a:lnSpc>
              </a:pPr>
              <a:r>
                <a:rPr lang="en-US" sz="2199">
                  <a:solidFill>
                    <a:srgbClr val="8CA9AD"/>
                  </a:solidFill>
                  <a:latin typeface="DM Sans"/>
                </a:rPr>
                <a:t>Highlighting the importance of aligning mission statements with daily operations and strategic objectives, emphasizing core competencies.</a:t>
              </a:r>
            </a:p>
          </p:txBody>
        </p:sp>
      </p:grpSp>
      <p:sp>
        <p:nvSpPr>
          <p:cNvPr name="Freeform 16" id="16"/>
          <p:cNvSpPr/>
          <p:nvPr/>
        </p:nvSpPr>
        <p:spPr>
          <a:xfrm flipH="false" flipV="false" rot="0">
            <a:off x="6643660" y="3824883"/>
            <a:ext cx="1017584" cy="876972"/>
          </a:xfrm>
          <a:custGeom>
            <a:avLst/>
            <a:gdLst/>
            <a:ahLst/>
            <a:cxnLst/>
            <a:rect r="r" b="b" t="t" l="l"/>
            <a:pathLst>
              <a:path h="876972" w="1017584">
                <a:moveTo>
                  <a:pt x="0" y="0"/>
                </a:moveTo>
                <a:lnTo>
                  <a:pt x="1017583" y="0"/>
                </a:lnTo>
                <a:lnTo>
                  <a:pt x="1017583" y="876972"/>
                </a:lnTo>
                <a:lnTo>
                  <a:pt x="0" y="87697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7" id="17"/>
          <p:cNvSpPr/>
          <p:nvPr/>
        </p:nvSpPr>
        <p:spPr>
          <a:xfrm flipH="false" flipV="false" rot="0">
            <a:off x="10970474" y="3833681"/>
            <a:ext cx="775043" cy="868174"/>
          </a:xfrm>
          <a:custGeom>
            <a:avLst/>
            <a:gdLst/>
            <a:ahLst/>
            <a:cxnLst/>
            <a:rect r="r" b="b" t="t" l="l"/>
            <a:pathLst>
              <a:path h="868174" w="775043">
                <a:moveTo>
                  <a:pt x="0" y="0"/>
                </a:moveTo>
                <a:lnTo>
                  <a:pt x="775042" y="0"/>
                </a:lnTo>
                <a:lnTo>
                  <a:pt x="775042" y="868174"/>
                </a:lnTo>
                <a:lnTo>
                  <a:pt x="0" y="86817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8" id="18"/>
          <p:cNvSpPr txBox="true"/>
          <p:nvPr/>
        </p:nvSpPr>
        <p:spPr>
          <a:xfrm rot="0">
            <a:off x="674560" y="4884369"/>
            <a:ext cx="3883133" cy="389254"/>
          </a:xfrm>
          <a:prstGeom prst="rect">
            <a:avLst/>
          </a:prstGeom>
        </p:spPr>
        <p:txBody>
          <a:bodyPr anchor="t" rtlCol="false" tIns="0" lIns="0" bIns="0" rIns="0">
            <a:spAutoFit/>
          </a:bodyPr>
          <a:lstStyle/>
          <a:p>
            <a:pPr algn="ctr">
              <a:lnSpc>
                <a:spcPts val="3220"/>
              </a:lnSpc>
            </a:pPr>
            <a:r>
              <a:rPr lang="en-US" sz="2300" spc="-46">
                <a:solidFill>
                  <a:srgbClr val="8CA9AD"/>
                </a:solidFill>
                <a:latin typeface="DM Sans Bold"/>
              </a:rPr>
              <a:t>Skills:</a:t>
            </a:r>
          </a:p>
        </p:txBody>
      </p:sp>
      <p:sp>
        <p:nvSpPr>
          <p:cNvPr name="Freeform 19" id="19"/>
          <p:cNvSpPr/>
          <p:nvPr/>
        </p:nvSpPr>
        <p:spPr>
          <a:xfrm flipH="false" flipV="false" rot="0">
            <a:off x="1934831" y="3833681"/>
            <a:ext cx="825844" cy="895886"/>
          </a:xfrm>
          <a:custGeom>
            <a:avLst/>
            <a:gdLst/>
            <a:ahLst/>
            <a:cxnLst/>
            <a:rect r="r" b="b" t="t" l="l"/>
            <a:pathLst>
              <a:path h="895886" w="825844">
                <a:moveTo>
                  <a:pt x="0" y="0"/>
                </a:moveTo>
                <a:lnTo>
                  <a:pt x="825844" y="0"/>
                </a:lnTo>
                <a:lnTo>
                  <a:pt x="825844" y="895886"/>
                </a:lnTo>
                <a:lnTo>
                  <a:pt x="0" y="895886"/>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20" id="20"/>
          <p:cNvSpPr/>
          <p:nvPr/>
        </p:nvSpPr>
        <p:spPr>
          <a:xfrm flipH="false" flipV="false" rot="0">
            <a:off x="15401282" y="3937379"/>
            <a:ext cx="835229" cy="847557"/>
          </a:xfrm>
          <a:custGeom>
            <a:avLst/>
            <a:gdLst/>
            <a:ahLst/>
            <a:cxnLst/>
            <a:rect r="r" b="b" t="t" l="l"/>
            <a:pathLst>
              <a:path h="847557" w="835229">
                <a:moveTo>
                  <a:pt x="0" y="0"/>
                </a:moveTo>
                <a:lnTo>
                  <a:pt x="835229" y="0"/>
                </a:lnTo>
                <a:lnTo>
                  <a:pt x="835229" y="847556"/>
                </a:lnTo>
                <a:lnTo>
                  <a:pt x="0" y="847556"/>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FDFBFB"/>
        </a:solidFill>
      </p:bgPr>
    </p:bg>
    <p:spTree>
      <p:nvGrpSpPr>
        <p:cNvPr id="1" name=""/>
        <p:cNvGrpSpPr/>
        <p:nvPr/>
      </p:nvGrpSpPr>
      <p:grpSpPr>
        <a:xfrm>
          <a:off x="0" y="0"/>
          <a:ext cx="0" cy="0"/>
          <a:chOff x="0" y="0"/>
          <a:chExt cx="0" cy="0"/>
        </a:xfrm>
      </p:grpSpPr>
      <p:grpSp>
        <p:nvGrpSpPr>
          <p:cNvPr name="Group 2" id="2"/>
          <p:cNvGrpSpPr/>
          <p:nvPr/>
        </p:nvGrpSpPr>
        <p:grpSpPr>
          <a:xfrm rot="0">
            <a:off x="8757864" y="2547270"/>
            <a:ext cx="6306960" cy="6309618"/>
            <a:chOff x="0" y="0"/>
            <a:chExt cx="6832800" cy="6835680"/>
          </a:xfrm>
        </p:grpSpPr>
        <p:sp>
          <p:nvSpPr>
            <p:cNvPr name="Freeform 3" id="3"/>
            <p:cNvSpPr/>
            <p:nvPr/>
          </p:nvSpPr>
          <p:spPr>
            <a:xfrm flipH="false" flipV="false" rot="0">
              <a:off x="0" y="508"/>
              <a:ext cx="6832726" cy="6835140"/>
            </a:xfrm>
            <a:custGeom>
              <a:avLst/>
              <a:gdLst/>
              <a:ahLst/>
              <a:cxnLst/>
              <a:rect r="r" b="b" t="t" l="l"/>
              <a:pathLst>
                <a:path h="6835140" w="6832726">
                  <a:moveTo>
                    <a:pt x="3408807" y="6835140"/>
                  </a:moveTo>
                  <a:cubicBezTo>
                    <a:pt x="3385947" y="6835140"/>
                    <a:pt x="3370707" y="6812280"/>
                    <a:pt x="3370707" y="6797040"/>
                  </a:cubicBezTo>
                  <a:cubicBezTo>
                    <a:pt x="3370707" y="6774180"/>
                    <a:pt x="3385947" y="6758940"/>
                    <a:pt x="3408807" y="6758940"/>
                  </a:cubicBezTo>
                  <a:cubicBezTo>
                    <a:pt x="3424047" y="6758940"/>
                    <a:pt x="3446907" y="6774180"/>
                    <a:pt x="3446907" y="6797040"/>
                  </a:cubicBezTo>
                  <a:cubicBezTo>
                    <a:pt x="3446907" y="6812280"/>
                    <a:pt x="3424047" y="6835140"/>
                    <a:pt x="3408807" y="6835140"/>
                  </a:cubicBezTo>
                  <a:close/>
                  <a:moveTo>
                    <a:pt x="3584194" y="6789420"/>
                  </a:moveTo>
                  <a:cubicBezTo>
                    <a:pt x="3584194" y="6766560"/>
                    <a:pt x="3599434" y="6751320"/>
                    <a:pt x="3614674" y="6751320"/>
                  </a:cubicBezTo>
                  <a:cubicBezTo>
                    <a:pt x="3637534" y="6751320"/>
                    <a:pt x="3660394" y="6766560"/>
                    <a:pt x="3660394" y="6789420"/>
                  </a:cubicBezTo>
                  <a:cubicBezTo>
                    <a:pt x="3660394" y="6804660"/>
                    <a:pt x="3645154" y="6827520"/>
                    <a:pt x="3622294" y="6827520"/>
                  </a:cubicBezTo>
                  <a:cubicBezTo>
                    <a:pt x="3599434" y="6827520"/>
                    <a:pt x="3584194" y="6812280"/>
                    <a:pt x="3584194" y="6789420"/>
                  </a:cubicBezTo>
                  <a:close/>
                  <a:moveTo>
                    <a:pt x="3187700" y="6827520"/>
                  </a:moveTo>
                  <a:cubicBezTo>
                    <a:pt x="3172460" y="6827520"/>
                    <a:pt x="3149600" y="6804660"/>
                    <a:pt x="3157220" y="6781800"/>
                  </a:cubicBezTo>
                  <a:cubicBezTo>
                    <a:pt x="3157220" y="6766560"/>
                    <a:pt x="3172460" y="6751320"/>
                    <a:pt x="3195320" y="6751320"/>
                  </a:cubicBezTo>
                  <a:cubicBezTo>
                    <a:pt x="3218180" y="6751320"/>
                    <a:pt x="3233420" y="6766560"/>
                    <a:pt x="3233420" y="6789420"/>
                  </a:cubicBezTo>
                  <a:cubicBezTo>
                    <a:pt x="3225800" y="6812280"/>
                    <a:pt x="3210560" y="6827520"/>
                    <a:pt x="3195320" y="6827520"/>
                  </a:cubicBezTo>
                  <a:cubicBezTo>
                    <a:pt x="3195320" y="6827520"/>
                    <a:pt x="3187700" y="6827520"/>
                    <a:pt x="3187700" y="6827520"/>
                  </a:cubicBezTo>
                  <a:close/>
                  <a:moveTo>
                    <a:pt x="3797808" y="6774053"/>
                  </a:moveTo>
                  <a:cubicBezTo>
                    <a:pt x="3790188" y="6751193"/>
                    <a:pt x="3805428" y="6735953"/>
                    <a:pt x="3828288" y="6728333"/>
                  </a:cubicBezTo>
                  <a:cubicBezTo>
                    <a:pt x="3851148" y="6728333"/>
                    <a:pt x="3866388" y="6743573"/>
                    <a:pt x="3874008" y="6766433"/>
                  </a:cubicBezTo>
                  <a:cubicBezTo>
                    <a:pt x="3874008" y="6781673"/>
                    <a:pt x="3858768" y="6804533"/>
                    <a:pt x="3835908" y="6804533"/>
                  </a:cubicBezTo>
                  <a:cubicBezTo>
                    <a:pt x="3813048" y="6804533"/>
                    <a:pt x="3797808" y="6789293"/>
                    <a:pt x="3797808" y="6774053"/>
                  </a:cubicBezTo>
                  <a:close/>
                  <a:moveTo>
                    <a:pt x="2974213" y="6804533"/>
                  </a:moveTo>
                  <a:cubicBezTo>
                    <a:pt x="2951353" y="6804533"/>
                    <a:pt x="2936113" y="6781673"/>
                    <a:pt x="2943733" y="6758813"/>
                  </a:cubicBezTo>
                  <a:cubicBezTo>
                    <a:pt x="2943733" y="6743573"/>
                    <a:pt x="2966593" y="6728333"/>
                    <a:pt x="2981833" y="6728333"/>
                  </a:cubicBezTo>
                  <a:cubicBezTo>
                    <a:pt x="3004693" y="6728333"/>
                    <a:pt x="3019933" y="6751193"/>
                    <a:pt x="3019933" y="6774053"/>
                  </a:cubicBezTo>
                  <a:cubicBezTo>
                    <a:pt x="3012313" y="6789293"/>
                    <a:pt x="2997073" y="6804533"/>
                    <a:pt x="2981833" y="6804533"/>
                  </a:cubicBezTo>
                  <a:cubicBezTo>
                    <a:pt x="2974213" y="6804533"/>
                    <a:pt x="2974213" y="6804533"/>
                    <a:pt x="2974213" y="6804533"/>
                  </a:cubicBezTo>
                  <a:close/>
                  <a:moveTo>
                    <a:pt x="4011295" y="6743446"/>
                  </a:moveTo>
                  <a:cubicBezTo>
                    <a:pt x="4003675" y="6720586"/>
                    <a:pt x="4018915" y="6705346"/>
                    <a:pt x="4041775" y="6697726"/>
                  </a:cubicBezTo>
                  <a:cubicBezTo>
                    <a:pt x="4057015" y="6697726"/>
                    <a:pt x="4079875" y="6705346"/>
                    <a:pt x="4079875" y="6728206"/>
                  </a:cubicBezTo>
                  <a:cubicBezTo>
                    <a:pt x="4087495" y="6751066"/>
                    <a:pt x="4072255" y="6766306"/>
                    <a:pt x="4049395" y="6773926"/>
                  </a:cubicBezTo>
                  <a:cubicBezTo>
                    <a:pt x="4049395" y="6773926"/>
                    <a:pt x="4049395" y="6773926"/>
                    <a:pt x="4041775" y="6773926"/>
                  </a:cubicBezTo>
                  <a:cubicBezTo>
                    <a:pt x="4026535" y="6773926"/>
                    <a:pt x="4011295" y="6758686"/>
                    <a:pt x="4011295" y="6743446"/>
                  </a:cubicBezTo>
                  <a:close/>
                  <a:moveTo>
                    <a:pt x="2760599" y="6766306"/>
                  </a:moveTo>
                  <a:cubicBezTo>
                    <a:pt x="2737739" y="6766306"/>
                    <a:pt x="2730119" y="6743446"/>
                    <a:pt x="2730119" y="6728206"/>
                  </a:cubicBezTo>
                  <a:cubicBezTo>
                    <a:pt x="2737739" y="6705346"/>
                    <a:pt x="2752979" y="6690106"/>
                    <a:pt x="2775839" y="6697726"/>
                  </a:cubicBezTo>
                  <a:cubicBezTo>
                    <a:pt x="2798699" y="6697726"/>
                    <a:pt x="2806319" y="6720586"/>
                    <a:pt x="2806319" y="6735826"/>
                  </a:cubicBezTo>
                  <a:cubicBezTo>
                    <a:pt x="2798699" y="6758686"/>
                    <a:pt x="2783459" y="6773926"/>
                    <a:pt x="2768219" y="6773926"/>
                  </a:cubicBezTo>
                  <a:cubicBezTo>
                    <a:pt x="2768219" y="6773926"/>
                    <a:pt x="2760599" y="6773926"/>
                    <a:pt x="2760599" y="6766306"/>
                  </a:cubicBezTo>
                  <a:close/>
                  <a:moveTo>
                    <a:pt x="4217162" y="6697599"/>
                  </a:moveTo>
                  <a:cubicBezTo>
                    <a:pt x="4209542" y="6682359"/>
                    <a:pt x="4224782" y="6659499"/>
                    <a:pt x="4247642" y="6651879"/>
                  </a:cubicBezTo>
                  <a:cubicBezTo>
                    <a:pt x="4262882" y="6644259"/>
                    <a:pt x="4285742" y="6659499"/>
                    <a:pt x="4293362" y="6682359"/>
                  </a:cubicBezTo>
                  <a:cubicBezTo>
                    <a:pt x="4293362" y="6697599"/>
                    <a:pt x="4285742" y="6720459"/>
                    <a:pt x="4262882" y="6728079"/>
                  </a:cubicBezTo>
                  <a:cubicBezTo>
                    <a:pt x="4262882" y="6728079"/>
                    <a:pt x="4255262" y="6728079"/>
                    <a:pt x="4255262" y="6728079"/>
                  </a:cubicBezTo>
                  <a:cubicBezTo>
                    <a:pt x="4240022" y="6728079"/>
                    <a:pt x="4224782" y="6712839"/>
                    <a:pt x="4217162" y="6697599"/>
                  </a:cubicBezTo>
                  <a:close/>
                  <a:moveTo>
                    <a:pt x="2547112" y="6720459"/>
                  </a:moveTo>
                  <a:cubicBezTo>
                    <a:pt x="2531872" y="6712839"/>
                    <a:pt x="2516632" y="6697599"/>
                    <a:pt x="2524252" y="6674739"/>
                  </a:cubicBezTo>
                  <a:cubicBezTo>
                    <a:pt x="2524252" y="6651879"/>
                    <a:pt x="2547112" y="6644259"/>
                    <a:pt x="2569972" y="6644259"/>
                  </a:cubicBezTo>
                  <a:cubicBezTo>
                    <a:pt x="2585212" y="6651879"/>
                    <a:pt x="2600452" y="6674739"/>
                    <a:pt x="2592832" y="6697726"/>
                  </a:cubicBezTo>
                  <a:cubicBezTo>
                    <a:pt x="2592832" y="6712966"/>
                    <a:pt x="2577592" y="6720586"/>
                    <a:pt x="2562352" y="6720586"/>
                  </a:cubicBezTo>
                  <a:cubicBezTo>
                    <a:pt x="2554732" y="6720586"/>
                    <a:pt x="2554732" y="6720586"/>
                    <a:pt x="2547112" y="6720586"/>
                  </a:cubicBezTo>
                  <a:close/>
                  <a:moveTo>
                    <a:pt x="4423029" y="6644259"/>
                  </a:moveTo>
                  <a:cubicBezTo>
                    <a:pt x="4415409" y="6621399"/>
                    <a:pt x="4430649" y="6598539"/>
                    <a:pt x="4445889" y="6590792"/>
                  </a:cubicBezTo>
                  <a:cubicBezTo>
                    <a:pt x="4468749" y="6590792"/>
                    <a:pt x="4491609" y="6598412"/>
                    <a:pt x="4499229" y="6621272"/>
                  </a:cubicBezTo>
                  <a:cubicBezTo>
                    <a:pt x="4499229" y="6636512"/>
                    <a:pt x="4491609" y="6659372"/>
                    <a:pt x="4468749" y="6666992"/>
                  </a:cubicBezTo>
                  <a:cubicBezTo>
                    <a:pt x="4468749" y="6666992"/>
                    <a:pt x="4461129" y="6666992"/>
                    <a:pt x="4461129" y="6666992"/>
                  </a:cubicBezTo>
                  <a:cubicBezTo>
                    <a:pt x="4445889" y="6666992"/>
                    <a:pt x="4430649" y="6659372"/>
                    <a:pt x="4423029" y="6644132"/>
                  </a:cubicBezTo>
                  <a:close/>
                  <a:moveTo>
                    <a:pt x="2341118" y="6659372"/>
                  </a:moveTo>
                  <a:cubicBezTo>
                    <a:pt x="2318258" y="6651752"/>
                    <a:pt x="2310638" y="6628892"/>
                    <a:pt x="2318258" y="6613652"/>
                  </a:cubicBezTo>
                  <a:cubicBezTo>
                    <a:pt x="2325878" y="6590792"/>
                    <a:pt x="2348738" y="6583172"/>
                    <a:pt x="2363978" y="6590792"/>
                  </a:cubicBezTo>
                  <a:cubicBezTo>
                    <a:pt x="2386838" y="6590792"/>
                    <a:pt x="2394458" y="6613652"/>
                    <a:pt x="2386838" y="6636512"/>
                  </a:cubicBezTo>
                  <a:cubicBezTo>
                    <a:pt x="2386838" y="6651752"/>
                    <a:pt x="2371598" y="6659372"/>
                    <a:pt x="2356358" y="6659372"/>
                  </a:cubicBezTo>
                  <a:cubicBezTo>
                    <a:pt x="2348738" y="6659372"/>
                    <a:pt x="2348738" y="6659372"/>
                    <a:pt x="2341118" y="6659372"/>
                  </a:cubicBezTo>
                  <a:close/>
                  <a:moveTo>
                    <a:pt x="4628896" y="6567805"/>
                  </a:moveTo>
                  <a:cubicBezTo>
                    <a:pt x="4621276" y="6552565"/>
                    <a:pt x="4628896" y="6529705"/>
                    <a:pt x="4644136" y="6522085"/>
                  </a:cubicBezTo>
                  <a:cubicBezTo>
                    <a:pt x="4666996" y="6514465"/>
                    <a:pt x="4689856" y="6522085"/>
                    <a:pt x="4697476" y="6544945"/>
                  </a:cubicBezTo>
                  <a:cubicBezTo>
                    <a:pt x="4705096" y="6560185"/>
                    <a:pt x="4697476" y="6583045"/>
                    <a:pt x="4674616" y="6590665"/>
                  </a:cubicBezTo>
                  <a:cubicBezTo>
                    <a:pt x="4674616" y="6590665"/>
                    <a:pt x="4666996" y="6598285"/>
                    <a:pt x="4659376" y="6598285"/>
                  </a:cubicBezTo>
                  <a:cubicBezTo>
                    <a:pt x="4644136" y="6598285"/>
                    <a:pt x="4628896" y="6583045"/>
                    <a:pt x="4628896" y="6567805"/>
                  </a:cubicBezTo>
                  <a:close/>
                  <a:moveTo>
                    <a:pt x="2135251" y="6583045"/>
                  </a:moveTo>
                  <a:cubicBezTo>
                    <a:pt x="2120011" y="6575425"/>
                    <a:pt x="2112391" y="6552565"/>
                    <a:pt x="2120011" y="6537325"/>
                  </a:cubicBezTo>
                  <a:cubicBezTo>
                    <a:pt x="2127631" y="6514465"/>
                    <a:pt x="2150491" y="6506845"/>
                    <a:pt x="2165731" y="6514465"/>
                  </a:cubicBezTo>
                  <a:cubicBezTo>
                    <a:pt x="2188591" y="6522085"/>
                    <a:pt x="2196211" y="6544945"/>
                    <a:pt x="2188591" y="6560185"/>
                  </a:cubicBezTo>
                  <a:cubicBezTo>
                    <a:pt x="2180971" y="6575425"/>
                    <a:pt x="2165731" y="6590665"/>
                    <a:pt x="2150491" y="6590665"/>
                  </a:cubicBezTo>
                  <a:cubicBezTo>
                    <a:pt x="2150491" y="6590665"/>
                    <a:pt x="2142871" y="6590665"/>
                    <a:pt x="2135251" y="6583045"/>
                  </a:cubicBezTo>
                  <a:close/>
                  <a:moveTo>
                    <a:pt x="4827143" y="6491478"/>
                  </a:moveTo>
                  <a:cubicBezTo>
                    <a:pt x="4811903" y="6468618"/>
                    <a:pt x="4819523" y="6445758"/>
                    <a:pt x="4842383" y="6438011"/>
                  </a:cubicBezTo>
                  <a:cubicBezTo>
                    <a:pt x="4857623" y="6430391"/>
                    <a:pt x="4880483" y="6438011"/>
                    <a:pt x="4895723" y="6453251"/>
                  </a:cubicBezTo>
                  <a:cubicBezTo>
                    <a:pt x="4903343" y="6476111"/>
                    <a:pt x="4895723" y="6498971"/>
                    <a:pt x="4872863" y="6506718"/>
                  </a:cubicBezTo>
                  <a:cubicBezTo>
                    <a:pt x="4872863" y="6506718"/>
                    <a:pt x="4865243" y="6506718"/>
                    <a:pt x="4857623" y="6506718"/>
                  </a:cubicBezTo>
                  <a:cubicBezTo>
                    <a:pt x="4842383" y="6506718"/>
                    <a:pt x="4827143" y="6499098"/>
                    <a:pt x="4827143" y="6491478"/>
                  </a:cubicBezTo>
                  <a:close/>
                  <a:moveTo>
                    <a:pt x="1936877" y="6499098"/>
                  </a:moveTo>
                  <a:cubicBezTo>
                    <a:pt x="1921637" y="6491478"/>
                    <a:pt x="1914017" y="6468618"/>
                    <a:pt x="1921637" y="6445631"/>
                  </a:cubicBezTo>
                  <a:cubicBezTo>
                    <a:pt x="1929257" y="6430391"/>
                    <a:pt x="1952117" y="6422771"/>
                    <a:pt x="1974977" y="6430391"/>
                  </a:cubicBezTo>
                  <a:cubicBezTo>
                    <a:pt x="1990217" y="6438011"/>
                    <a:pt x="1997837" y="6460871"/>
                    <a:pt x="1990217" y="6476111"/>
                  </a:cubicBezTo>
                  <a:cubicBezTo>
                    <a:pt x="1982597" y="6491351"/>
                    <a:pt x="1967357" y="6498971"/>
                    <a:pt x="1959737" y="6498971"/>
                  </a:cubicBezTo>
                  <a:cubicBezTo>
                    <a:pt x="1952117" y="6498971"/>
                    <a:pt x="1944497" y="6498971"/>
                    <a:pt x="1936877" y="6498971"/>
                  </a:cubicBezTo>
                  <a:close/>
                  <a:moveTo>
                    <a:pt x="5017770" y="6392164"/>
                  </a:moveTo>
                  <a:cubicBezTo>
                    <a:pt x="5002530" y="6376924"/>
                    <a:pt x="5010150" y="6354064"/>
                    <a:pt x="5033010" y="6338697"/>
                  </a:cubicBezTo>
                  <a:cubicBezTo>
                    <a:pt x="5048250" y="6331077"/>
                    <a:pt x="5071110" y="6338697"/>
                    <a:pt x="5078730" y="6353937"/>
                  </a:cubicBezTo>
                  <a:cubicBezTo>
                    <a:pt x="5093970" y="6376797"/>
                    <a:pt x="5086350" y="6399657"/>
                    <a:pt x="5063490" y="6407404"/>
                  </a:cubicBezTo>
                  <a:cubicBezTo>
                    <a:pt x="5063490" y="6407404"/>
                    <a:pt x="5055870" y="6415024"/>
                    <a:pt x="5048250" y="6415024"/>
                  </a:cubicBezTo>
                  <a:cubicBezTo>
                    <a:pt x="5033010" y="6415024"/>
                    <a:pt x="5025390" y="6407404"/>
                    <a:pt x="5017770" y="6392164"/>
                  </a:cubicBezTo>
                  <a:close/>
                  <a:moveTo>
                    <a:pt x="1746250" y="6399784"/>
                  </a:moveTo>
                  <a:cubicBezTo>
                    <a:pt x="1731010" y="6384544"/>
                    <a:pt x="1723390" y="6361684"/>
                    <a:pt x="1731010" y="6346317"/>
                  </a:cubicBezTo>
                  <a:cubicBezTo>
                    <a:pt x="1746250" y="6323457"/>
                    <a:pt x="1769110" y="6323457"/>
                    <a:pt x="1784350" y="6331077"/>
                  </a:cubicBezTo>
                  <a:cubicBezTo>
                    <a:pt x="1807210" y="6338697"/>
                    <a:pt x="1807210" y="6361557"/>
                    <a:pt x="1799590" y="6384544"/>
                  </a:cubicBezTo>
                  <a:cubicBezTo>
                    <a:pt x="1791970" y="6392164"/>
                    <a:pt x="1776730" y="6399784"/>
                    <a:pt x="1769110" y="6399784"/>
                  </a:cubicBezTo>
                  <a:cubicBezTo>
                    <a:pt x="1761490" y="6399784"/>
                    <a:pt x="1753870" y="6399784"/>
                    <a:pt x="1746250" y="6399784"/>
                  </a:cubicBezTo>
                  <a:close/>
                  <a:moveTo>
                    <a:pt x="5200777" y="6285357"/>
                  </a:moveTo>
                  <a:cubicBezTo>
                    <a:pt x="5185537" y="6270117"/>
                    <a:pt x="5193157" y="6247257"/>
                    <a:pt x="5208397" y="6231890"/>
                  </a:cubicBezTo>
                  <a:cubicBezTo>
                    <a:pt x="5231257" y="6224270"/>
                    <a:pt x="5254117" y="6224270"/>
                    <a:pt x="5261737" y="6247130"/>
                  </a:cubicBezTo>
                  <a:cubicBezTo>
                    <a:pt x="5276977" y="6262370"/>
                    <a:pt x="5269357" y="6285230"/>
                    <a:pt x="5254117" y="6292850"/>
                  </a:cubicBezTo>
                  <a:cubicBezTo>
                    <a:pt x="5246497" y="6300470"/>
                    <a:pt x="5238877" y="6300470"/>
                    <a:pt x="5231257" y="6300470"/>
                  </a:cubicBezTo>
                  <a:cubicBezTo>
                    <a:pt x="5223637" y="6300470"/>
                    <a:pt x="5208397" y="6292850"/>
                    <a:pt x="5200777" y="6285230"/>
                  </a:cubicBezTo>
                  <a:close/>
                  <a:moveTo>
                    <a:pt x="1563243" y="6285230"/>
                  </a:moveTo>
                  <a:cubicBezTo>
                    <a:pt x="1548003" y="6269990"/>
                    <a:pt x="1540383" y="6247130"/>
                    <a:pt x="1548003" y="6231763"/>
                  </a:cubicBezTo>
                  <a:cubicBezTo>
                    <a:pt x="1563243" y="6216523"/>
                    <a:pt x="1586103" y="6208903"/>
                    <a:pt x="1601343" y="6224143"/>
                  </a:cubicBezTo>
                  <a:cubicBezTo>
                    <a:pt x="1624203" y="6231763"/>
                    <a:pt x="1624203" y="6254623"/>
                    <a:pt x="1616583" y="6277610"/>
                  </a:cubicBezTo>
                  <a:cubicBezTo>
                    <a:pt x="1608963" y="6285230"/>
                    <a:pt x="1593723" y="6292850"/>
                    <a:pt x="1586103" y="6292850"/>
                  </a:cubicBezTo>
                  <a:cubicBezTo>
                    <a:pt x="1578483" y="6292850"/>
                    <a:pt x="1570863" y="6292850"/>
                    <a:pt x="1563243" y="6285230"/>
                  </a:cubicBezTo>
                  <a:close/>
                  <a:moveTo>
                    <a:pt x="5376164" y="6163183"/>
                  </a:moveTo>
                  <a:cubicBezTo>
                    <a:pt x="5368544" y="6147943"/>
                    <a:pt x="5368544" y="6125083"/>
                    <a:pt x="5383784" y="6109716"/>
                  </a:cubicBezTo>
                  <a:cubicBezTo>
                    <a:pt x="5406644" y="6102096"/>
                    <a:pt x="5429504" y="6102096"/>
                    <a:pt x="5437124" y="6117336"/>
                  </a:cubicBezTo>
                  <a:cubicBezTo>
                    <a:pt x="5452364" y="6140196"/>
                    <a:pt x="5452364" y="6163056"/>
                    <a:pt x="5429504" y="6170803"/>
                  </a:cubicBezTo>
                  <a:cubicBezTo>
                    <a:pt x="5421884" y="6178423"/>
                    <a:pt x="5414264" y="6178423"/>
                    <a:pt x="5406644" y="6178423"/>
                  </a:cubicBezTo>
                  <a:cubicBezTo>
                    <a:pt x="5399024" y="6178423"/>
                    <a:pt x="5383784" y="6178423"/>
                    <a:pt x="5376164" y="6163183"/>
                  </a:cubicBezTo>
                  <a:close/>
                  <a:moveTo>
                    <a:pt x="1387856" y="6163183"/>
                  </a:moveTo>
                  <a:cubicBezTo>
                    <a:pt x="1364996" y="6147943"/>
                    <a:pt x="1364996" y="6125083"/>
                    <a:pt x="1380236" y="6109716"/>
                  </a:cubicBezTo>
                  <a:cubicBezTo>
                    <a:pt x="1387856" y="6094476"/>
                    <a:pt x="1410716" y="6086856"/>
                    <a:pt x="1425956" y="6102096"/>
                  </a:cubicBezTo>
                  <a:cubicBezTo>
                    <a:pt x="1448816" y="6109716"/>
                    <a:pt x="1448816" y="6140196"/>
                    <a:pt x="1441196" y="6155563"/>
                  </a:cubicBezTo>
                  <a:cubicBezTo>
                    <a:pt x="1433576" y="6163183"/>
                    <a:pt x="1418336" y="6170803"/>
                    <a:pt x="1410716" y="6170803"/>
                  </a:cubicBezTo>
                  <a:cubicBezTo>
                    <a:pt x="1395476" y="6170803"/>
                    <a:pt x="1387856" y="6163183"/>
                    <a:pt x="1387856" y="6163183"/>
                  </a:cubicBezTo>
                  <a:close/>
                  <a:moveTo>
                    <a:pt x="5551551" y="6033516"/>
                  </a:moveTo>
                  <a:cubicBezTo>
                    <a:pt x="5536311" y="6018276"/>
                    <a:pt x="5536311" y="5995416"/>
                    <a:pt x="5551551" y="5980049"/>
                  </a:cubicBezTo>
                  <a:cubicBezTo>
                    <a:pt x="5566791" y="5964809"/>
                    <a:pt x="5597271" y="5972429"/>
                    <a:pt x="5604891" y="5987669"/>
                  </a:cubicBezTo>
                  <a:cubicBezTo>
                    <a:pt x="5620131" y="6002909"/>
                    <a:pt x="5620131" y="6025769"/>
                    <a:pt x="5604891" y="6041136"/>
                  </a:cubicBezTo>
                  <a:cubicBezTo>
                    <a:pt x="5597271" y="6048756"/>
                    <a:pt x="5589651" y="6048756"/>
                    <a:pt x="5574411" y="6048756"/>
                  </a:cubicBezTo>
                  <a:cubicBezTo>
                    <a:pt x="5566791" y="6048756"/>
                    <a:pt x="5559171" y="6041136"/>
                    <a:pt x="5551551" y="6033516"/>
                  </a:cubicBezTo>
                  <a:close/>
                  <a:moveTo>
                    <a:pt x="1212469" y="6025896"/>
                  </a:moveTo>
                  <a:cubicBezTo>
                    <a:pt x="1197229" y="6010656"/>
                    <a:pt x="1197229" y="5987796"/>
                    <a:pt x="1212469" y="5972429"/>
                  </a:cubicBezTo>
                  <a:cubicBezTo>
                    <a:pt x="1220089" y="5957189"/>
                    <a:pt x="1250569" y="5957189"/>
                    <a:pt x="1265809" y="5972429"/>
                  </a:cubicBezTo>
                  <a:cubicBezTo>
                    <a:pt x="1281049" y="5980049"/>
                    <a:pt x="1281049" y="6002909"/>
                    <a:pt x="1265809" y="6025896"/>
                  </a:cubicBezTo>
                  <a:cubicBezTo>
                    <a:pt x="1258189" y="6033516"/>
                    <a:pt x="1250569" y="6033516"/>
                    <a:pt x="1235329" y="6033516"/>
                  </a:cubicBezTo>
                  <a:cubicBezTo>
                    <a:pt x="1227709" y="6033516"/>
                    <a:pt x="1220089" y="6033516"/>
                    <a:pt x="1212469" y="6025896"/>
                  </a:cubicBezTo>
                  <a:close/>
                  <a:moveTo>
                    <a:pt x="5711698" y="5896229"/>
                  </a:moveTo>
                  <a:cubicBezTo>
                    <a:pt x="5696458" y="5880989"/>
                    <a:pt x="5696458" y="5858129"/>
                    <a:pt x="5711698" y="5842762"/>
                  </a:cubicBezTo>
                  <a:cubicBezTo>
                    <a:pt x="5726938" y="5827522"/>
                    <a:pt x="5749798" y="5827522"/>
                    <a:pt x="5765038" y="5842762"/>
                  </a:cubicBezTo>
                  <a:cubicBezTo>
                    <a:pt x="5780278" y="5858002"/>
                    <a:pt x="5780278" y="5880862"/>
                    <a:pt x="5765038" y="5896229"/>
                  </a:cubicBezTo>
                  <a:cubicBezTo>
                    <a:pt x="5757418" y="5903849"/>
                    <a:pt x="5749798" y="5903849"/>
                    <a:pt x="5734558" y="5903849"/>
                  </a:cubicBezTo>
                  <a:cubicBezTo>
                    <a:pt x="5726938" y="5903849"/>
                    <a:pt x="5719318" y="5903849"/>
                    <a:pt x="5711698" y="5896229"/>
                  </a:cubicBezTo>
                  <a:close/>
                  <a:moveTo>
                    <a:pt x="1052322" y="5880989"/>
                  </a:moveTo>
                  <a:cubicBezTo>
                    <a:pt x="1037082" y="5865749"/>
                    <a:pt x="1037082" y="5842889"/>
                    <a:pt x="1052322" y="5827522"/>
                  </a:cubicBezTo>
                  <a:cubicBezTo>
                    <a:pt x="1067562" y="5812282"/>
                    <a:pt x="1090422" y="5812282"/>
                    <a:pt x="1105662" y="5827522"/>
                  </a:cubicBezTo>
                  <a:cubicBezTo>
                    <a:pt x="1120902" y="5842762"/>
                    <a:pt x="1120902" y="5865622"/>
                    <a:pt x="1105662" y="5880989"/>
                  </a:cubicBezTo>
                  <a:cubicBezTo>
                    <a:pt x="1098042" y="5888609"/>
                    <a:pt x="1090422" y="5896229"/>
                    <a:pt x="1082802" y="5896229"/>
                  </a:cubicBezTo>
                  <a:cubicBezTo>
                    <a:pt x="1067562" y="5896229"/>
                    <a:pt x="1059942" y="5888609"/>
                    <a:pt x="1052322" y="5880989"/>
                  </a:cubicBezTo>
                  <a:close/>
                  <a:moveTo>
                    <a:pt x="5864225" y="5743702"/>
                  </a:moveTo>
                  <a:cubicBezTo>
                    <a:pt x="5848985" y="5728462"/>
                    <a:pt x="5848985" y="5705602"/>
                    <a:pt x="5864225" y="5690235"/>
                  </a:cubicBezTo>
                  <a:cubicBezTo>
                    <a:pt x="5871845" y="5674995"/>
                    <a:pt x="5902325" y="5674995"/>
                    <a:pt x="5917565" y="5690235"/>
                  </a:cubicBezTo>
                  <a:cubicBezTo>
                    <a:pt x="5932805" y="5705475"/>
                    <a:pt x="5932805" y="5728335"/>
                    <a:pt x="5917565" y="5743702"/>
                  </a:cubicBezTo>
                  <a:cubicBezTo>
                    <a:pt x="5909945" y="5751322"/>
                    <a:pt x="5902325" y="5751322"/>
                    <a:pt x="5887085" y="5751322"/>
                  </a:cubicBezTo>
                  <a:cubicBezTo>
                    <a:pt x="5879465" y="5751322"/>
                    <a:pt x="5871845" y="5751322"/>
                    <a:pt x="5864225" y="5743702"/>
                  </a:cubicBezTo>
                  <a:close/>
                  <a:moveTo>
                    <a:pt x="899795" y="5728462"/>
                  </a:moveTo>
                  <a:cubicBezTo>
                    <a:pt x="884555" y="5713222"/>
                    <a:pt x="892175" y="5690362"/>
                    <a:pt x="907415" y="5674995"/>
                  </a:cubicBezTo>
                  <a:cubicBezTo>
                    <a:pt x="922655" y="5659755"/>
                    <a:pt x="945515" y="5659755"/>
                    <a:pt x="960755" y="5674995"/>
                  </a:cubicBezTo>
                  <a:cubicBezTo>
                    <a:pt x="975995" y="5690235"/>
                    <a:pt x="968375" y="5713095"/>
                    <a:pt x="953135" y="5728462"/>
                  </a:cubicBezTo>
                  <a:cubicBezTo>
                    <a:pt x="945515" y="5736082"/>
                    <a:pt x="937895" y="5736082"/>
                    <a:pt x="930275" y="5736082"/>
                  </a:cubicBezTo>
                  <a:cubicBezTo>
                    <a:pt x="922655" y="5736082"/>
                    <a:pt x="907415" y="5736082"/>
                    <a:pt x="899795" y="5728462"/>
                  </a:cubicBezTo>
                  <a:close/>
                  <a:moveTo>
                    <a:pt x="6009132" y="5583555"/>
                  </a:moveTo>
                  <a:cubicBezTo>
                    <a:pt x="5986272" y="5568315"/>
                    <a:pt x="5986272" y="5545455"/>
                    <a:pt x="6001512" y="5530088"/>
                  </a:cubicBezTo>
                  <a:cubicBezTo>
                    <a:pt x="6016752" y="5514848"/>
                    <a:pt x="6039612" y="5514848"/>
                    <a:pt x="6054852" y="5522468"/>
                  </a:cubicBezTo>
                  <a:cubicBezTo>
                    <a:pt x="6070092" y="5537708"/>
                    <a:pt x="6070092" y="5560568"/>
                    <a:pt x="6062472" y="5575935"/>
                  </a:cubicBezTo>
                  <a:cubicBezTo>
                    <a:pt x="6054852" y="5591175"/>
                    <a:pt x="6039612" y="5591175"/>
                    <a:pt x="6031992" y="5591175"/>
                  </a:cubicBezTo>
                  <a:cubicBezTo>
                    <a:pt x="6024372" y="5591175"/>
                    <a:pt x="6009132" y="5591175"/>
                    <a:pt x="6009132" y="5583555"/>
                  </a:cubicBezTo>
                  <a:close/>
                  <a:moveTo>
                    <a:pt x="762508" y="5560695"/>
                  </a:moveTo>
                  <a:cubicBezTo>
                    <a:pt x="747268" y="5545455"/>
                    <a:pt x="747268" y="5522595"/>
                    <a:pt x="762508" y="5507228"/>
                  </a:cubicBezTo>
                  <a:cubicBezTo>
                    <a:pt x="785368" y="5499608"/>
                    <a:pt x="808228" y="5499608"/>
                    <a:pt x="823468" y="5514848"/>
                  </a:cubicBezTo>
                  <a:cubicBezTo>
                    <a:pt x="831088" y="5530088"/>
                    <a:pt x="831088" y="5552948"/>
                    <a:pt x="815848" y="5568315"/>
                  </a:cubicBezTo>
                  <a:cubicBezTo>
                    <a:pt x="808228" y="5575935"/>
                    <a:pt x="800608" y="5575935"/>
                    <a:pt x="792988" y="5575935"/>
                  </a:cubicBezTo>
                  <a:cubicBezTo>
                    <a:pt x="777748" y="5575935"/>
                    <a:pt x="770128" y="5575935"/>
                    <a:pt x="762508" y="5560695"/>
                  </a:cubicBezTo>
                  <a:close/>
                  <a:moveTo>
                    <a:pt x="6138799" y="5415788"/>
                  </a:moveTo>
                  <a:cubicBezTo>
                    <a:pt x="6123559" y="5400548"/>
                    <a:pt x="6115939" y="5377688"/>
                    <a:pt x="6131179" y="5362321"/>
                  </a:cubicBezTo>
                  <a:cubicBezTo>
                    <a:pt x="6138799" y="5347081"/>
                    <a:pt x="6161659" y="5339461"/>
                    <a:pt x="6184519" y="5354701"/>
                  </a:cubicBezTo>
                  <a:cubicBezTo>
                    <a:pt x="6199759" y="5369941"/>
                    <a:pt x="6199759" y="5392801"/>
                    <a:pt x="6192139" y="5408168"/>
                  </a:cubicBezTo>
                  <a:cubicBezTo>
                    <a:pt x="6184519" y="5415788"/>
                    <a:pt x="6169279" y="5423408"/>
                    <a:pt x="6161659" y="5423408"/>
                  </a:cubicBezTo>
                  <a:cubicBezTo>
                    <a:pt x="6154039" y="5423408"/>
                    <a:pt x="6146419" y="5423408"/>
                    <a:pt x="6138799" y="5415788"/>
                  </a:cubicBezTo>
                  <a:close/>
                  <a:moveTo>
                    <a:pt x="632841" y="5392928"/>
                  </a:moveTo>
                  <a:cubicBezTo>
                    <a:pt x="617601" y="5370068"/>
                    <a:pt x="625221" y="5347208"/>
                    <a:pt x="640461" y="5339461"/>
                  </a:cubicBezTo>
                  <a:cubicBezTo>
                    <a:pt x="655701" y="5324221"/>
                    <a:pt x="678561" y="5331841"/>
                    <a:pt x="693801" y="5347081"/>
                  </a:cubicBezTo>
                  <a:cubicBezTo>
                    <a:pt x="701421" y="5362321"/>
                    <a:pt x="701421" y="5385181"/>
                    <a:pt x="686181" y="5400548"/>
                  </a:cubicBezTo>
                  <a:cubicBezTo>
                    <a:pt x="678561" y="5408168"/>
                    <a:pt x="670941" y="5408168"/>
                    <a:pt x="663321" y="5408168"/>
                  </a:cubicBezTo>
                  <a:cubicBezTo>
                    <a:pt x="648081" y="5408168"/>
                    <a:pt x="640461" y="5400548"/>
                    <a:pt x="632841" y="5392928"/>
                  </a:cubicBezTo>
                  <a:close/>
                  <a:moveTo>
                    <a:pt x="6260719" y="5240401"/>
                  </a:moveTo>
                  <a:cubicBezTo>
                    <a:pt x="6237859" y="5225161"/>
                    <a:pt x="6237859" y="5202301"/>
                    <a:pt x="6245479" y="5186934"/>
                  </a:cubicBezTo>
                  <a:cubicBezTo>
                    <a:pt x="6260719" y="5171694"/>
                    <a:pt x="6283579" y="5164074"/>
                    <a:pt x="6298819" y="5171694"/>
                  </a:cubicBezTo>
                  <a:cubicBezTo>
                    <a:pt x="6314059" y="5186934"/>
                    <a:pt x="6321679" y="5209794"/>
                    <a:pt x="6314059" y="5225161"/>
                  </a:cubicBezTo>
                  <a:cubicBezTo>
                    <a:pt x="6306439" y="5240401"/>
                    <a:pt x="6291199" y="5248021"/>
                    <a:pt x="6275959" y="5248021"/>
                  </a:cubicBezTo>
                  <a:cubicBezTo>
                    <a:pt x="6275959" y="5248021"/>
                    <a:pt x="6268339" y="5240401"/>
                    <a:pt x="6260719" y="5240401"/>
                  </a:cubicBezTo>
                  <a:close/>
                  <a:moveTo>
                    <a:pt x="510794" y="5209921"/>
                  </a:moveTo>
                  <a:cubicBezTo>
                    <a:pt x="495554" y="5194681"/>
                    <a:pt x="503174" y="5171821"/>
                    <a:pt x="526034" y="5156454"/>
                  </a:cubicBezTo>
                  <a:cubicBezTo>
                    <a:pt x="541274" y="5148834"/>
                    <a:pt x="564134" y="5148834"/>
                    <a:pt x="571754" y="5171694"/>
                  </a:cubicBezTo>
                  <a:cubicBezTo>
                    <a:pt x="586994" y="5186934"/>
                    <a:pt x="579374" y="5209794"/>
                    <a:pt x="564134" y="5225161"/>
                  </a:cubicBezTo>
                  <a:cubicBezTo>
                    <a:pt x="556514" y="5225161"/>
                    <a:pt x="548894" y="5225161"/>
                    <a:pt x="541274" y="5225161"/>
                  </a:cubicBezTo>
                  <a:cubicBezTo>
                    <a:pt x="526034" y="5225161"/>
                    <a:pt x="518414" y="5225161"/>
                    <a:pt x="510794" y="5209921"/>
                  </a:cubicBezTo>
                  <a:close/>
                  <a:moveTo>
                    <a:pt x="6367526" y="5057394"/>
                  </a:moveTo>
                  <a:cubicBezTo>
                    <a:pt x="6352286" y="5042154"/>
                    <a:pt x="6344666" y="5019294"/>
                    <a:pt x="6352286" y="5003927"/>
                  </a:cubicBezTo>
                  <a:cubicBezTo>
                    <a:pt x="6367526" y="4988687"/>
                    <a:pt x="6390386" y="4981067"/>
                    <a:pt x="6405626" y="4988687"/>
                  </a:cubicBezTo>
                  <a:cubicBezTo>
                    <a:pt x="6420866" y="4996307"/>
                    <a:pt x="6428486" y="5019167"/>
                    <a:pt x="6420866" y="5042154"/>
                  </a:cubicBezTo>
                  <a:cubicBezTo>
                    <a:pt x="6413246" y="5049774"/>
                    <a:pt x="6398006" y="5057394"/>
                    <a:pt x="6390386" y="5057394"/>
                  </a:cubicBezTo>
                  <a:cubicBezTo>
                    <a:pt x="6382766" y="5057394"/>
                    <a:pt x="6375146" y="5057394"/>
                    <a:pt x="6367526" y="5057394"/>
                  </a:cubicBezTo>
                  <a:close/>
                  <a:moveTo>
                    <a:pt x="404114" y="5019294"/>
                  </a:moveTo>
                  <a:cubicBezTo>
                    <a:pt x="388874" y="5004054"/>
                    <a:pt x="396494" y="4981194"/>
                    <a:pt x="419354" y="4973574"/>
                  </a:cubicBezTo>
                  <a:cubicBezTo>
                    <a:pt x="434594" y="4958334"/>
                    <a:pt x="457454" y="4965954"/>
                    <a:pt x="472694" y="4988814"/>
                  </a:cubicBezTo>
                  <a:cubicBezTo>
                    <a:pt x="480314" y="5004054"/>
                    <a:pt x="472694" y="5026914"/>
                    <a:pt x="449834" y="5034534"/>
                  </a:cubicBezTo>
                  <a:cubicBezTo>
                    <a:pt x="449834" y="5042154"/>
                    <a:pt x="442214" y="5042154"/>
                    <a:pt x="434594" y="5042154"/>
                  </a:cubicBezTo>
                  <a:cubicBezTo>
                    <a:pt x="419354" y="5042154"/>
                    <a:pt x="411734" y="5034534"/>
                    <a:pt x="404114" y="5019294"/>
                  </a:cubicBezTo>
                  <a:close/>
                  <a:moveTo>
                    <a:pt x="6466713" y="4866767"/>
                  </a:moveTo>
                  <a:cubicBezTo>
                    <a:pt x="6451473" y="4859147"/>
                    <a:pt x="6436233" y="4836287"/>
                    <a:pt x="6451473" y="4813300"/>
                  </a:cubicBezTo>
                  <a:cubicBezTo>
                    <a:pt x="6459093" y="4798060"/>
                    <a:pt x="6481953" y="4790440"/>
                    <a:pt x="6497193" y="4798060"/>
                  </a:cubicBezTo>
                  <a:cubicBezTo>
                    <a:pt x="6520053" y="4805680"/>
                    <a:pt x="6527673" y="4828540"/>
                    <a:pt x="6520053" y="4843780"/>
                  </a:cubicBezTo>
                  <a:cubicBezTo>
                    <a:pt x="6512433" y="4859020"/>
                    <a:pt x="6497193" y="4866640"/>
                    <a:pt x="6481953" y="4866640"/>
                  </a:cubicBezTo>
                  <a:cubicBezTo>
                    <a:pt x="6474333" y="4866640"/>
                    <a:pt x="6474333" y="4866640"/>
                    <a:pt x="6466713" y="4866640"/>
                  </a:cubicBezTo>
                  <a:close/>
                  <a:moveTo>
                    <a:pt x="305054" y="4828540"/>
                  </a:moveTo>
                  <a:cubicBezTo>
                    <a:pt x="297434" y="4805680"/>
                    <a:pt x="305054" y="4782820"/>
                    <a:pt x="327914" y="4775073"/>
                  </a:cubicBezTo>
                  <a:cubicBezTo>
                    <a:pt x="343154" y="4767453"/>
                    <a:pt x="366014" y="4775073"/>
                    <a:pt x="373634" y="4797933"/>
                  </a:cubicBezTo>
                  <a:cubicBezTo>
                    <a:pt x="381254" y="4813173"/>
                    <a:pt x="373634" y="4836033"/>
                    <a:pt x="358394" y="4843653"/>
                  </a:cubicBezTo>
                  <a:cubicBezTo>
                    <a:pt x="350774" y="4851273"/>
                    <a:pt x="343154" y="4851273"/>
                    <a:pt x="343154" y="4851273"/>
                  </a:cubicBezTo>
                  <a:cubicBezTo>
                    <a:pt x="327914" y="4851273"/>
                    <a:pt x="312674" y="4843653"/>
                    <a:pt x="305054" y="4828413"/>
                  </a:cubicBezTo>
                  <a:close/>
                  <a:moveTo>
                    <a:pt x="6550660" y="4668520"/>
                  </a:moveTo>
                  <a:cubicBezTo>
                    <a:pt x="6535420" y="4660900"/>
                    <a:pt x="6520180" y="4638040"/>
                    <a:pt x="6527800" y="4622800"/>
                  </a:cubicBezTo>
                  <a:cubicBezTo>
                    <a:pt x="6535420" y="4599940"/>
                    <a:pt x="6558280" y="4592320"/>
                    <a:pt x="6581140" y="4599940"/>
                  </a:cubicBezTo>
                  <a:cubicBezTo>
                    <a:pt x="6604000" y="4607560"/>
                    <a:pt x="6611620" y="4630420"/>
                    <a:pt x="6604000" y="4645660"/>
                  </a:cubicBezTo>
                  <a:cubicBezTo>
                    <a:pt x="6596380" y="4660900"/>
                    <a:pt x="6581140" y="4668520"/>
                    <a:pt x="6565900" y="4668520"/>
                  </a:cubicBezTo>
                  <a:cubicBezTo>
                    <a:pt x="6565900" y="4668520"/>
                    <a:pt x="6558280" y="4668520"/>
                    <a:pt x="6550660" y="4668520"/>
                  </a:cubicBezTo>
                  <a:close/>
                  <a:moveTo>
                    <a:pt x="221107" y="4630420"/>
                  </a:moveTo>
                  <a:cubicBezTo>
                    <a:pt x="213487" y="4607560"/>
                    <a:pt x="228727" y="4584700"/>
                    <a:pt x="243967" y="4576953"/>
                  </a:cubicBezTo>
                  <a:cubicBezTo>
                    <a:pt x="266827" y="4569333"/>
                    <a:pt x="289687" y="4584573"/>
                    <a:pt x="297307" y="4599813"/>
                  </a:cubicBezTo>
                  <a:cubicBezTo>
                    <a:pt x="304927" y="4622673"/>
                    <a:pt x="289687" y="4645533"/>
                    <a:pt x="274447" y="4653280"/>
                  </a:cubicBezTo>
                  <a:cubicBezTo>
                    <a:pt x="266827" y="4653280"/>
                    <a:pt x="266827" y="4653280"/>
                    <a:pt x="259207" y="4653280"/>
                  </a:cubicBezTo>
                  <a:cubicBezTo>
                    <a:pt x="243967" y="4653280"/>
                    <a:pt x="228727" y="4645660"/>
                    <a:pt x="221107" y="4630420"/>
                  </a:cubicBezTo>
                  <a:close/>
                  <a:moveTo>
                    <a:pt x="6626860" y="4470146"/>
                  </a:moveTo>
                  <a:cubicBezTo>
                    <a:pt x="6604000" y="4462526"/>
                    <a:pt x="6596380" y="4439666"/>
                    <a:pt x="6604000" y="4416679"/>
                  </a:cubicBezTo>
                  <a:cubicBezTo>
                    <a:pt x="6604000" y="4401439"/>
                    <a:pt x="6626860" y="4386199"/>
                    <a:pt x="6649720" y="4393819"/>
                  </a:cubicBezTo>
                  <a:cubicBezTo>
                    <a:pt x="6672580" y="4401439"/>
                    <a:pt x="6680200" y="4424299"/>
                    <a:pt x="6672580" y="4439539"/>
                  </a:cubicBezTo>
                  <a:cubicBezTo>
                    <a:pt x="6672580" y="4454779"/>
                    <a:pt x="6657340" y="4470019"/>
                    <a:pt x="6634480" y="4470019"/>
                  </a:cubicBezTo>
                  <a:cubicBezTo>
                    <a:pt x="6634480" y="4470019"/>
                    <a:pt x="6626860" y="4470019"/>
                    <a:pt x="6626860" y="4470019"/>
                  </a:cubicBezTo>
                  <a:close/>
                  <a:moveTo>
                    <a:pt x="152527" y="4424299"/>
                  </a:moveTo>
                  <a:cubicBezTo>
                    <a:pt x="144907" y="4401439"/>
                    <a:pt x="160147" y="4378579"/>
                    <a:pt x="175387" y="4378579"/>
                  </a:cubicBezTo>
                  <a:cubicBezTo>
                    <a:pt x="198247" y="4370959"/>
                    <a:pt x="221107" y="4378579"/>
                    <a:pt x="228727" y="4401439"/>
                  </a:cubicBezTo>
                  <a:cubicBezTo>
                    <a:pt x="228727" y="4424299"/>
                    <a:pt x="221107" y="4439539"/>
                    <a:pt x="198247" y="4447159"/>
                  </a:cubicBezTo>
                  <a:cubicBezTo>
                    <a:pt x="198247" y="4447159"/>
                    <a:pt x="190627" y="4447159"/>
                    <a:pt x="190627" y="4447159"/>
                  </a:cubicBezTo>
                  <a:cubicBezTo>
                    <a:pt x="175387" y="4447159"/>
                    <a:pt x="160147" y="4439539"/>
                    <a:pt x="152527" y="4424299"/>
                  </a:cubicBezTo>
                  <a:close/>
                  <a:moveTo>
                    <a:pt x="6687947" y="4264025"/>
                  </a:moveTo>
                  <a:cubicBezTo>
                    <a:pt x="6665086" y="4256405"/>
                    <a:pt x="6649847" y="4233545"/>
                    <a:pt x="6657467" y="4218305"/>
                  </a:cubicBezTo>
                  <a:cubicBezTo>
                    <a:pt x="6665086" y="4195445"/>
                    <a:pt x="6680326" y="4180205"/>
                    <a:pt x="6703186" y="4187825"/>
                  </a:cubicBezTo>
                  <a:cubicBezTo>
                    <a:pt x="6726047" y="4195445"/>
                    <a:pt x="6733667" y="4210685"/>
                    <a:pt x="6733667" y="4233545"/>
                  </a:cubicBezTo>
                  <a:cubicBezTo>
                    <a:pt x="6726047" y="4248785"/>
                    <a:pt x="6710807" y="4264025"/>
                    <a:pt x="6695567" y="4264025"/>
                  </a:cubicBezTo>
                  <a:cubicBezTo>
                    <a:pt x="6695567" y="4264025"/>
                    <a:pt x="6687947" y="4264025"/>
                    <a:pt x="6687947" y="4264025"/>
                  </a:cubicBezTo>
                  <a:close/>
                  <a:moveTo>
                    <a:pt x="99187" y="4210812"/>
                  </a:moveTo>
                  <a:cubicBezTo>
                    <a:pt x="91567" y="4195572"/>
                    <a:pt x="106807" y="4172712"/>
                    <a:pt x="122047" y="4165092"/>
                  </a:cubicBezTo>
                  <a:cubicBezTo>
                    <a:pt x="144907" y="4165092"/>
                    <a:pt x="167767" y="4172712"/>
                    <a:pt x="167767" y="4195572"/>
                  </a:cubicBezTo>
                  <a:cubicBezTo>
                    <a:pt x="175387" y="4218432"/>
                    <a:pt x="160147" y="4241292"/>
                    <a:pt x="144907" y="4241292"/>
                  </a:cubicBezTo>
                  <a:cubicBezTo>
                    <a:pt x="137287" y="4241292"/>
                    <a:pt x="137287" y="4241292"/>
                    <a:pt x="129667" y="4241292"/>
                  </a:cubicBezTo>
                  <a:cubicBezTo>
                    <a:pt x="114427" y="4241292"/>
                    <a:pt x="99187" y="4233672"/>
                    <a:pt x="99187" y="4210812"/>
                  </a:cubicBezTo>
                  <a:close/>
                  <a:moveTo>
                    <a:pt x="6733667" y="4050538"/>
                  </a:moveTo>
                  <a:cubicBezTo>
                    <a:pt x="6710807" y="4050538"/>
                    <a:pt x="6695567" y="4027678"/>
                    <a:pt x="6703187" y="4004818"/>
                  </a:cubicBezTo>
                  <a:cubicBezTo>
                    <a:pt x="6703187" y="3989578"/>
                    <a:pt x="6726048" y="3974338"/>
                    <a:pt x="6748907" y="3974338"/>
                  </a:cubicBezTo>
                  <a:cubicBezTo>
                    <a:pt x="6764148" y="3981958"/>
                    <a:pt x="6779387" y="3997198"/>
                    <a:pt x="6779387" y="4020058"/>
                  </a:cubicBezTo>
                  <a:cubicBezTo>
                    <a:pt x="6771767" y="4042918"/>
                    <a:pt x="6756527" y="4050538"/>
                    <a:pt x="6741287" y="4050538"/>
                  </a:cubicBezTo>
                  <a:cubicBezTo>
                    <a:pt x="6741287" y="4050538"/>
                    <a:pt x="6733667" y="4050538"/>
                    <a:pt x="6733667" y="4050538"/>
                  </a:cubicBezTo>
                  <a:close/>
                  <a:moveTo>
                    <a:pt x="53340" y="4004818"/>
                  </a:moveTo>
                  <a:cubicBezTo>
                    <a:pt x="45720" y="3981958"/>
                    <a:pt x="60960" y="3959098"/>
                    <a:pt x="83820" y="3959098"/>
                  </a:cubicBezTo>
                  <a:cubicBezTo>
                    <a:pt x="106680" y="3951478"/>
                    <a:pt x="121920" y="3966718"/>
                    <a:pt x="129540" y="3989578"/>
                  </a:cubicBezTo>
                  <a:cubicBezTo>
                    <a:pt x="129540" y="4012438"/>
                    <a:pt x="114300" y="4027678"/>
                    <a:pt x="99060" y="4035298"/>
                  </a:cubicBezTo>
                  <a:cubicBezTo>
                    <a:pt x="91440" y="4035298"/>
                    <a:pt x="91440" y="4035298"/>
                    <a:pt x="91440" y="4035298"/>
                  </a:cubicBezTo>
                  <a:cubicBezTo>
                    <a:pt x="68580" y="4035298"/>
                    <a:pt x="53340" y="4020058"/>
                    <a:pt x="53340" y="4004818"/>
                  </a:cubicBezTo>
                  <a:close/>
                  <a:moveTo>
                    <a:pt x="6764147" y="3836924"/>
                  </a:moveTo>
                  <a:cubicBezTo>
                    <a:pt x="6748907" y="3836924"/>
                    <a:pt x="6733667" y="3821684"/>
                    <a:pt x="6733667" y="3798824"/>
                  </a:cubicBezTo>
                  <a:cubicBezTo>
                    <a:pt x="6733667" y="3775964"/>
                    <a:pt x="6756526" y="3760724"/>
                    <a:pt x="6771767" y="3768344"/>
                  </a:cubicBezTo>
                  <a:cubicBezTo>
                    <a:pt x="6794626" y="3768344"/>
                    <a:pt x="6809867" y="3783584"/>
                    <a:pt x="6809867" y="3806444"/>
                  </a:cubicBezTo>
                  <a:cubicBezTo>
                    <a:pt x="6809867" y="3829304"/>
                    <a:pt x="6787007" y="3844544"/>
                    <a:pt x="6771767" y="3844544"/>
                  </a:cubicBezTo>
                  <a:cubicBezTo>
                    <a:pt x="6771767" y="3844544"/>
                    <a:pt x="6764147" y="3836924"/>
                    <a:pt x="6764147" y="3836924"/>
                  </a:cubicBezTo>
                  <a:close/>
                  <a:moveTo>
                    <a:pt x="22860" y="3791204"/>
                  </a:moveTo>
                  <a:cubicBezTo>
                    <a:pt x="22860" y="3768344"/>
                    <a:pt x="38100" y="3745484"/>
                    <a:pt x="53340" y="3745484"/>
                  </a:cubicBezTo>
                  <a:cubicBezTo>
                    <a:pt x="76200" y="3745484"/>
                    <a:pt x="99060" y="3760724"/>
                    <a:pt x="99060" y="3775964"/>
                  </a:cubicBezTo>
                  <a:cubicBezTo>
                    <a:pt x="99060" y="3798824"/>
                    <a:pt x="83820" y="3821684"/>
                    <a:pt x="60960" y="3821684"/>
                  </a:cubicBezTo>
                  <a:cubicBezTo>
                    <a:pt x="38100" y="3821684"/>
                    <a:pt x="22860" y="3806444"/>
                    <a:pt x="22860" y="3791204"/>
                  </a:cubicBezTo>
                  <a:close/>
                  <a:moveTo>
                    <a:pt x="6787007" y="3623310"/>
                  </a:moveTo>
                  <a:cubicBezTo>
                    <a:pt x="6764147" y="3623310"/>
                    <a:pt x="6748907" y="3608070"/>
                    <a:pt x="6748907" y="3585210"/>
                  </a:cubicBezTo>
                  <a:cubicBezTo>
                    <a:pt x="6748907" y="3562350"/>
                    <a:pt x="6771767" y="3547110"/>
                    <a:pt x="6787007" y="3554730"/>
                  </a:cubicBezTo>
                  <a:cubicBezTo>
                    <a:pt x="6809867" y="3554730"/>
                    <a:pt x="6825107" y="3569970"/>
                    <a:pt x="6825107" y="3592830"/>
                  </a:cubicBezTo>
                  <a:cubicBezTo>
                    <a:pt x="6825107" y="3608070"/>
                    <a:pt x="6809867" y="3630930"/>
                    <a:pt x="6787007" y="3630930"/>
                  </a:cubicBezTo>
                  <a:cubicBezTo>
                    <a:pt x="6787007" y="3630930"/>
                    <a:pt x="6787007" y="3630930"/>
                    <a:pt x="6787007" y="3623310"/>
                  </a:cubicBezTo>
                  <a:close/>
                  <a:moveTo>
                    <a:pt x="7620" y="3569970"/>
                  </a:moveTo>
                  <a:cubicBezTo>
                    <a:pt x="7620" y="3547110"/>
                    <a:pt x="22860" y="3531870"/>
                    <a:pt x="45720" y="3531870"/>
                  </a:cubicBezTo>
                  <a:cubicBezTo>
                    <a:pt x="60960" y="3531870"/>
                    <a:pt x="83820" y="3547110"/>
                    <a:pt x="83820" y="3569970"/>
                  </a:cubicBezTo>
                  <a:cubicBezTo>
                    <a:pt x="83820" y="3592830"/>
                    <a:pt x="68580" y="3608070"/>
                    <a:pt x="45720" y="3608070"/>
                  </a:cubicBezTo>
                  <a:cubicBezTo>
                    <a:pt x="22860" y="3608070"/>
                    <a:pt x="7620" y="3592830"/>
                    <a:pt x="7620" y="3569970"/>
                  </a:cubicBezTo>
                  <a:close/>
                  <a:moveTo>
                    <a:pt x="6756526" y="3371596"/>
                  </a:moveTo>
                  <a:cubicBezTo>
                    <a:pt x="6756526" y="3356356"/>
                    <a:pt x="6771767" y="3333496"/>
                    <a:pt x="6794626" y="3333496"/>
                  </a:cubicBezTo>
                  <a:cubicBezTo>
                    <a:pt x="6809867" y="3333496"/>
                    <a:pt x="6832726" y="3356356"/>
                    <a:pt x="6832726" y="3371596"/>
                  </a:cubicBezTo>
                  <a:cubicBezTo>
                    <a:pt x="6832726" y="3394456"/>
                    <a:pt x="6809867" y="3409696"/>
                    <a:pt x="6794626" y="3409696"/>
                  </a:cubicBezTo>
                  <a:cubicBezTo>
                    <a:pt x="6771767" y="3409696"/>
                    <a:pt x="6756526" y="3394456"/>
                    <a:pt x="6756526" y="3371596"/>
                  </a:cubicBezTo>
                  <a:close/>
                  <a:moveTo>
                    <a:pt x="38100" y="3394456"/>
                  </a:moveTo>
                  <a:cubicBezTo>
                    <a:pt x="22860" y="3394456"/>
                    <a:pt x="0" y="3379216"/>
                    <a:pt x="0" y="3356356"/>
                  </a:cubicBezTo>
                  <a:cubicBezTo>
                    <a:pt x="0" y="3333496"/>
                    <a:pt x="22860" y="3318256"/>
                    <a:pt x="38100" y="3318256"/>
                  </a:cubicBezTo>
                  <a:cubicBezTo>
                    <a:pt x="60960" y="3318256"/>
                    <a:pt x="76200" y="3333496"/>
                    <a:pt x="76200" y="3356356"/>
                  </a:cubicBezTo>
                  <a:cubicBezTo>
                    <a:pt x="76200" y="3379216"/>
                    <a:pt x="60960" y="3394456"/>
                    <a:pt x="38100" y="3394456"/>
                  </a:cubicBezTo>
                  <a:close/>
                  <a:moveTo>
                    <a:pt x="6741287" y="3165602"/>
                  </a:moveTo>
                  <a:cubicBezTo>
                    <a:pt x="6741287" y="3142742"/>
                    <a:pt x="6756527" y="3127502"/>
                    <a:pt x="6779387" y="3119882"/>
                  </a:cubicBezTo>
                  <a:cubicBezTo>
                    <a:pt x="6802247" y="3119882"/>
                    <a:pt x="6817487" y="3135122"/>
                    <a:pt x="6817487" y="3157982"/>
                  </a:cubicBezTo>
                  <a:cubicBezTo>
                    <a:pt x="6825107" y="3180842"/>
                    <a:pt x="6809867" y="3196082"/>
                    <a:pt x="6787007" y="3196082"/>
                  </a:cubicBezTo>
                  <a:cubicBezTo>
                    <a:pt x="6787007" y="3196082"/>
                    <a:pt x="6787007" y="3196082"/>
                    <a:pt x="6779387" y="3196082"/>
                  </a:cubicBezTo>
                  <a:cubicBezTo>
                    <a:pt x="6764147" y="3196082"/>
                    <a:pt x="6748907" y="3180842"/>
                    <a:pt x="6741287" y="3165602"/>
                  </a:cubicBezTo>
                  <a:close/>
                  <a:moveTo>
                    <a:pt x="45720" y="3180842"/>
                  </a:moveTo>
                  <a:cubicBezTo>
                    <a:pt x="30480" y="3180842"/>
                    <a:pt x="15240" y="3157982"/>
                    <a:pt x="15240" y="3135122"/>
                  </a:cubicBezTo>
                  <a:cubicBezTo>
                    <a:pt x="15240" y="3119882"/>
                    <a:pt x="30480" y="3104642"/>
                    <a:pt x="53340" y="3104642"/>
                  </a:cubicBezTo>
                  <a:cubicBezTo>
                    <a:pt x="76200" y="3104642"/>
                    <a:pt x="91440" y="3119882"/>
                    <a:pt x="91440" y="3142742"/>
                  </a:cubicBezTo>
                  <a:cubicBezTo>
                    <a:pt x="91440" y="3165602"/>
                    <a:pt x="68580" y="3180842"/>
                    <a:pt x="53340" y="3180842"/>
                  </a:cubicBezTo>
                  <a:cubicBezTo>
                    <a:pt x="53340" y="3180842"/>
                    <a:pt x="45720" y="3180842"/>
                    <a:pt x="45720" y="3180842"/>
                  </a:cubicBezTo>
                  <a:close/>
                  <a:moveTo>
                    <a:pt x="6718426" y="2951988"/>
                  </a:moveTo>
                  <a:cubicBezTo>
                    <a:pt x="6718426" y="2929128"/>
                    <a:pt x="6733667" y="2913888"/>
                    <a:pt x="6756526" y="2906268"/>
                  </a:cubicBezTo>
                  <a:cubicBezTo>
                    <a:pt x="6771767" y="2906268"/>
                    <a:pt x="6794626" y="2921508"/>
                    <a:pt x="6794626" y="2944368"/>
                  </a:cubicBezTo>
                  <a:cubicBezTo>
                    <a:pt x="6802247" y="2959608"/>
                    <a:pt x="6787007" y="2982468"/>
                    <a:pt x="6764147" y="2982468"/>
                  </a:cubicBezTo>
                  <a:cubicBezTo>
                    <a:pt x="6764147" y="2982468"/>
                    <a:pt x="6764147" y="2982468"/>
                    <a:pt x="6756526" y="2982468"/>
                  </a:cubicBezTo>
                  <a:cubicBezTo>
                    <a:pt x="6741287" y="2982468"/>
                    <a:pt x="6726047" y="2974848"/>
                    <a:pt x="6718426" y="2951988"/>
                  </a:cubicBezTo>
                  <a:close/>
                  <a:moveTo>
                    <a:pt x="68580" y="2967228"/>
                  </a:moveTo>
                  <a:cubicBezTo>
                    <a:pt x="45720" y="2959608"/>
                    <a:pt x="38100" y="2944368"/>
                    <a:pt x="38100" y="2921508"/>
                  </a:cubicBezTo>
                  <a:cubicBezTo>
                    <a:pt x="38100" y="2898648"/>
                    <a:pt x="60960" y="2891028"/>
                    <a:pt x="83820" y="2891028"/>
                  </a:cubicBezTo>
                  <a:cubicBezTo>
                    <a:pt x="99060" y="2891028"/>
                    <a:pt x="114300" y="2913888"/>
                    <a:pt x="114300" y="2936748"/>
                  </a:cubicBezTo>
                  <a:cubicBezTo>
                    <a:pt x="106680" y="2951988"/>
                    <a:pt x="91440" y="2967228"/>
                    <a:pt x="76200" y="2967228"/>
                  </a:cubicBezTo>
                  <a:cubicBezTo>
                    <a:pt x="76200" y="2967228"/>
                    <a:pt x="68580" y="2967228"/>
                    <a:pt x="68580" y="2967228"/>
                  </a:cubicBezTo>
                  <a:close/>
                  <a:moveTo>
                    <a:pt x="6687820" y="2745994"/>
                  </a:moveTo>
                  <a:cubicBezTo>
                    <a:pt x="6680200" y="2723134"/>
                    <a:pt x="6695440" y="2700274"/>
                    <a:pt x="6718300" y="2700274"/>
                  </a:cubicBezTo>
                  <a:cubicBezTo>
                    <a:pt x="6733540" y="2692654"/>
                    <a:pt x="6756400" y="2707894"/>
                    <a:pt x="6764020" y="2730754"/>
                  </a:cubicBezTo>
                  <a:cubicBezTo>
                    <a:pt x="6764020" y="2745994"/>
                    <a:pt x="6748780" y="2768854"/>
                    <a:pt x="6733540" y="2776474"/>
                  </a:cubicBezTo>
                  <a:cubicBezTo>
                    <a:pt x="6725920" y="2776474"/>
                    <a:pt x="6725920" y="2776474"/>
                    <a:pt x="6725920" y="2776474"/>
                  </a:cubicBezTo>
                  <a:cubicBezTo>
                    <a:pt x="6703060" y="2776474"/>
                    <a:pt x="6687820" y="2761234"/>
                    <a:pt x="6687820" y="2745994"/>
                  </a:cubicBezTo>
                  <a:close/>
                  <a:moveTo>
                    <a:pt x="106680" y="2753614"/>
                  </a:moveTo>
                  <a:cubicBezTo>
                    <a:pt x="83820" y="2753614"/>
                    <a:pt x="68580" y="2730754"/>
                    <a:pt x="76200" y="2707894"/>
                  </a:cubicBezTo>
                  <a:cubicBezTo>
                    <a:pt x="76200" y="2685034"/>
                    <a:pt x="99060" y="2677414"/>
                    <a:pt x="121920" y="2677414"/>
                  </a:cubicBezTo>
                  <a:cubicBezTo>
                    <a:pt x="144780" y="2685034"/>
                    <a:pt x="152400" y="2707894"/>
                    <a:pt x="152400" y="2723134"/>
                  </a:cubicBezTo>
                  <a:cubicBezTo>
                    <a:pt x="144780" y="2745994"/>
                    <a:pt x="129540" y="2753614"/>
                    <a:pt x="114300" y="2753614"/>
                  </a:cubicBezTo>
                  <a:cubicBezTo>
                    <a:pt x="106680" y="2753614"/>
                    <a:pt x="106680" y="2753614"/>
                    <a:pt x="106680" y="2753614"/>
                  </a:cubicBezTo>
                  <a:close/>
                  <a:moveTo>
                    <a:pt x="6634480" y="2540000"/>
                  </a:moveTo>
                  <a:cubicBezTo>
                    <a:pt x="6634480" y="2517140"/>
                    <a:pt x="6642100" y="2494280"/>
                    <a:pt x="6664960" y="2494280"/>
                  </a:cubicBezTo>
                  <a:cubicBezTo>
                    <a:pt x="6687820" y="2486660"/>
                    <a:pt x="6703060" y="2494280"/>
                    <a:pt x="6710680" y="2517140"/>
                  </a:cubicBezTo>
                  <a:cubicBezTo>
                    <a:pt x="6718300" y="2540000"/>
                    <a:pt x="6703060" y="2562860"/>
                    <a:pt x="6687820" y="2562860"/>
                  </a:cubicBezTo>
                  <a:cubicBezTo>
                    <a:pt x="6680200" y="2562860"/>
                    <a:pt x="6680200" y="2562860"/>
                    <a:pt x="6672580" y="2562860"/>
                  </a:cubicBezTo>
                  <a:cubicBezTo>
                    <a:pt x="6657340" y="2562860"/>
                    <a:pt x="6642100" y="2555240"/>
                    <a:pt x="6634480" y="2540000"/>
                  </a:cubicBezTo>
                  <a:close/>
                  <a:moveTo>
                    <a:pt x="152527" y="2547620"/>
                  </a:moveTo>
                  <a:cubicBezTo>
                    <a:pt x="129667" y="2540000"/>
                    <a:pt x="122047" y="2517140"/>
                    <a:pt x="129667" y="2501900"/>
                  </a:cubicBezTo>
                  <a:cubicBezTo>
                    <a:pt x="129667" y="2479040"/>
                    <a:pt x="152527" y="2463800"/>
                    <a:pt x="175387" y="2471420"/>
                  </a:cubicBezTo>
                  <a:cubicBezTo>
                    <a:pt x="190627" y="2479040"/>
                    <a:pt x="205867" y="2501900"/>
                    <a:pt x="198247" y="2517140"/>
                  </a:cubicBezTo>
                  <a:cubicBezTo>
                    <a:pt x="198247" y="2532380"/>
                    <a:pt x="183007" y="2547620"/>
                    <a:pt x="167767" y="2547620"/>
                  </a:cubicBezTo>
                  <a:cubicBezTo>
                    <a:pt x="160147" y="2547620"/>
                    <a:pt x="160147" y="2547620"/>
                    <a:pt x="152527" y="2547620"/>
                  </a:cubicBezTo>
                  <a:close/>
                  <a:moveTo>
                    <a:pt x="6573520" y="2334006"/>
                  </a:moveTo>
                  <a:cubicBezTo>
                    <a:pt x="6565900" y="2318766"/>
                    <a:pt x="6581139" y="2295906"/>
                    <a:pt x="6596380" y="2288286"/>
                  </a:cubicBezTo>
                  <a:cubicBezTo>
                    <a:pt x="6619239" y="2280666"/>
                    <a:pt x="6642100" y="2288286"/>
                    <a:pt x="6649720" y="2311146"/>
                  </a:cubicBezTo>
                  <a:cubicBezTo>
                    <a:pt x="6657339" y="2334006"/>
                    <a:pt x="6642100" y="2349246"/>
                    <a:pt x="6626860" y="2356866"/>
                  </a:cubicBezTo>
                  <a:cubicBezTo>
                    <a:pt x="6619239" y="2364486"/>
                    <a:pt x="6611620" y="2364486"/>
                    <a:pt x="6611620" y="2364486"/>
                  </a:cubicBezTo>
                  <a:cubicBezTo>
                    <a:pt x="6596380" y="2364486"/>
                    <a:pt x="6581139" y="2349246"/>
                    <a:pt x="6573520" y="2334006"/>
                  </a:cubicBezTo>
                  <a:close/>
                  <a:moveTo>
                    <a:pt x="213487" y="2341626"/>
                  </a:moveTo>
                  <a:cubicBezTo>
                    <a:pt x="198247" y="2334006"/>
                    <a:pt x="183007" y="2311146"/>
                    <a:pt x="190627" y="2288159"/>
                  </a:cubicBezTo>
                  <a:cubicBezTo>
                    <a:pt x="198247" y="2272919"/>
                    <a:pt x="221107" y="2257679"/>
                    <a:pt x="243967" y="2265299"/>
                  </a:cubicBezTo>
                  <a:cubicBezTo>
                    <a:pt x="259207" y="2272919"/>
                    <a:pt x="274447" y="2295779"/>
                    <a:pt x="266827" y="2318766"/>
                  </a:cubicBezTo>
                  <a:cubicBezTo>
                    <a:pt x="259207" y="2334006"/>
                    <a:pt x="243967" y="2341626"/>
                    <a:pt x="228727" y="2341626"/>
                  </a:cubicBezTo>
                  <a:cubicBezTo>
                    <a:pt x="221107" y="2341626"/>
                    <a:pt x="221107" y="2341626"/>
                    <a:pt x="213487" y="2341626"/>
                  </a:cubicBezTo>
                  <a:close/>
                  <a:moveTo>
                    <a:pt x="6497320" y="2135632"/>
                  </a:moveTo>
                  <a:cubicBezTo>
                    <a:pt x="6489700" y="2120392"/>
                    <a:pt x="6504940" y="2097532"/>
                    <a:pt x="6520180" y="2089912"/>
                  </a:cubicBezTo>
                  <a:cubicBezTo>
                    <a:pt x="6543040" y="2082292"/>
                    <a:pt x="6565900" y="2089912"/>
                    <a:pt x="6573520" y="2105152"/>
                  </a:cubicBezTo>
                  <a:cubicBezTo>
                    <a:pt x="6581140" y="2128012"/>
                    <a:pt x="6565900" y="2150872"/>
                    <a:pt x="6550660" y="2158619"/>
                  </a:cubicBezTo>
                  <a:cubicBezTo>
                    <a:pt x="6543040" y="2158619"/>
                    <a:pt x="6543040" y="2158619"/>
                    <a:pt x="6535420" y="2158619"/>
                  </a:cubicBezTo>
                  <a:cubicBezTo>
                    <a:pt x="6520180" y="2158619"/>
                    <a:pt x="6504940" y="2150999"/>
                    <a:pt x="6497320" y="2135759"/>
                  </a:cubicBezTo>
                  <a:close/>
                  <a:moveTo>
                    <a:pt x="289814" y="2143379"/>
                  </a:moveTo>
                  <a:cubicBezTo>
                    <a:pt x="274574" y="2128139"/>
                    <a:pt x="259334" y="2112899"/>
                    <a:pt x="266954" y="2089912"/>
                  </a:cubicBezTo>
                  <a:cubicBezTo>
                    <a:pt x="274574" y="2067052"/>
                    <a:pt x="297434" y="2059432"/>
                    <a:pt x="320294" y="2067052"/>
                  </a:cubicBezTo>
                  <a:cubicBezTo>
                    <a:pt x="335534" y="2074672"/>
                    <a:pt x="350774" y="2097532"/>
                    <a:pt x="343154" y="2120519"/>
                  </a:cubicBezTo>
                  <a:cubicBezTo>
                    <a:pt x="335534" y="2135759"/>
                    <a:pt x="320294" y="2143379"/>
                    <a:pt x="305054" y="2143379"/>
                  </a:cubicBezTo>
                  <a:cubicBezTo>
                    <a:pt x="297434" y="2143379"/>
                    <a:pt x="297434" y="2143379"/>
                    <a:pt x="289814" y="2143379"/>
                  </a:cubicBezTo>
                  <a:close/>
                  <a:moveTo>
                    <a:pt x="6413373" y="1945005"/>
                  </a:moveTo>
                  <a:cubicBezTo>
                    <a:pt x="6405753" y="1922145"/>
                    <a:pt x="6413373" y="1899285"/>
                    <a:pt x="6428613" y="1891538"/>
                  </a:cubicBezTo>
                  <a:cubicBezTo>
                    <a:pt x="6451473" y="1883918"/>
                    <a:pt x="6474333" y="1891538"/>
                    <a:pt x="6481953" y="1914398"/>
                  </a:cubicBezTo>
                  <a:cubicBezTo>
                    <a:pt x="6489573" y="1929638"/>
                    <a:pt x="6481953" y="1952498"/>
                    <a:pt x="6466713" y="1960118"/>
                  </a:cubicBezTo>
                  <a:cubicBezTo>
                    <a:pt x="6459093" y="1967738"/>
                    <a:pt x="6451473" y="1967738"/>
                    <a:pt x="6443853" y="1967738"/>
                  </a:cubicBezTo>
                  <a:cubicBezTo>
                    <a:pt x="6436233" y="1967738"/>
                    <a:pt x="6420993" y="1960118"/>
                    <a:pt x="6413373" y="1944878"/>
                  </a:cubicBezTo>
                  <a:close/>
                  <a:moveTo>
                    <a:pt x="381254" y="1944878"/>
                  </a:moveTo>
                  <a:cubicBezTo>
                    <a:pt x="358394" y="1937258"/>
                    <a:pt x="350774" y="1914398"/>
                    <a:pt x="358394" y="1891411"/>
                  </a:cubicBezTo>
                  <a:cubicBezTo>
                    <a:pt x="373634" y="1876171"/>
                    <a:pt x="396494" y="1868551"/>
                    <a:pt x="411734" y="1876171"/>
                  </a:cubicBezTo>
                  <a:cubicBezTo>
                    <a:pt x="426974" y="1883791"/>
                    <a:pt x="434594" y="1906651"/>
                    <a:pt x="426974" y="1929638"/>
                  </a:cubicBezTo>
                  <a:cubicBezTo>
                    <a:pt x="419354" y="1937258"/>
                    <a:pt x="411734" y="1944878"/>
                    <a:pt x="396494" y="1944878"/>
                  </a:cubicBezTo>
                  <a:cubicBezTo>
                    <a:pt x="388874" y="1944878"/>
                    <a:pt x="381254" y="1944878"/>
                    <a:pt x="381254" y="1944878"/>
                  </a:cubicBezTo>
                  <a:close/>
                  <a:moveTo>
                    <a:pt x="6314186" y="1754124"/>
                  </a:moveTo>
                  <a:cubicBezTo>
                    <a:pt x="6306566" y="1738884"/>
                    <a:pt x="6306566" y="1716024"/>
                    <a:pt x="6329426" y="1708404"/>
                  </a:cubicBezTo>
                  <a:cubicBezTo>
                    <a:pt x="6344666" y="1693164"/>
                    <a:pt x="6367526" y="1700784"/>
                    <a:pt x="6382766" y="1716024"/>
                  </a:cubicBezTo>
                  <a:cubicBezTo>
                    <a:pt x="6390386" y="1738884"/>
                    <a:pt x="6382766" y="1761744"/>
                    <a:pt x="6367526" y="1769491"/>
                  </a:cubicBezTo>
                  <a:cubicBezTo>
                    <a:pt x="6359906" y="1777111"/>
                    <a:pt x="6352286" y="1777111"/>
                    <a:pt x="6344666" y="1777111"/>
                  </a:cubicBezTo>
                  <a:cubicBezTo>
                    <a:pt x="6329426" y="1777111"/>
                    <a:pt x="6321806" y="1769491"/>
                    <a:pt x="6314186" y="1754251"/>
                  </a:cubicBezTo>
                  <a:close/>
                  <a:moveTo>
                    <a:pt x="480441" y="1754251"/>
                  </a:moveTo>
                  <a:cubicBezTo>
                    <a:pt x="457581" y="1746631"/>
                    <a:pt x="449961" y="1723771"/>
                    <a:pt x="465201" y="1700784"/>
                  </a:cubicBezTo>
                  <a:cubicBezTo>
                    <a:pt x="472821" y="1685544"/>
                    <a:pt x="495681" y="1677924"/>
                    <a:pt x="518541" y="1685544"/>
                  </a:cubicBezTo>
                  <a:cubicBezTo>
                    <a:pt x="533781" y="1700784"/>
                    <a:pt x="541401" y="1723644"/>
                    <a:pt x="526161" y="1739011"/>
                  </a:cubicBezTo>
                  <a:cubicBezTo>
                    <a:pt x="518541" y="1754251"/>
                    <a:pt x="510921" y="1761871"/>
                    <a:pt x="495681" y="1761871"/>
                  </a:cubicBezTo>
                  <a:cubicBezTo>
                    <a:pt x="488061" y="1761871"/>
                    <a:pt x="480441" y="1754251"/>
                    <a:pt x="480441" y="1754251"/>
                  </a:cubicBezTo>
                  <a:close/>
                  <a:moveTo>
                    <a:pt x="6199886" y="1578737"/>
                  </a:moveTo>
                  <a:cubicBezTo>
                    <a:pt x="6199886" y="1571117"/>
                    <a:pt x="6199886" y="1571117"/>
                    <a:pt x="6199886" y="1571117"/>
                  </a:cubicBezTo>
                  <a:cubicBezTo>
                    <a:pt x="6184646" y="1555877"/>
                    <a:pt x="6192266" y="1533017"/>
                    <a:pt x="6207506" y="1517650"/>
                  </a:cubicBezTo>
                  <a:cubicBezTo>
                    <a:pt x="6230366" y="1510030"/>
                    <a:pt x="6253226" y="1510030"/>
                    <a:pt x="6260846" y="1532890"/>
                  </a:cubicBezTo>
                  <a:cubicBezTo>
                    <a:pt x="6268466" y="1532890"/>
                    <a:pt x="6268466" y="1532890"/>
                    <a:pt x="6268466" y="1532890"/>
                  </a:cubicBezTo>
                  <a:cubicBezTo>
                    <a:pt x="6276086" y="1555750"/>
                    <a:pt x="6276086" y="1578610"/>
                    <a:pt x="6253226" y="1586357"/>
                  </a:cubicBezTo>
                  <a:cubicBezTo>
                    <a:pt x="6245606" y="1593977"/>
                    <a:pt x="6237986" y="1593977"/>
                    <a:pt x="6230366" y="1593977"/>
                  </a:cubicBezTo>
                  <a:cubicBezTo>
                    <a:pt x="6222746" y="1593977"/>
                    <a:pt x="6207506" y="1586357"/>
                    <a:pt x="6199886" y="1578737"/>
                  </a:cubicBezTo>
                  <a:close/>
                  <a:moveTo>
                    <a:pt x="587248" y="1571117"/>
                  </a:moveTo>
                  <a:cubicBezTo>
                    <a:pt x="572008" y="1555877"/>
                    <a:pt x="564388" y="1533017"/>
                    <a:pt x="579628" y="1517650"/>
                  </a:cubicBezTo>
                  <a:cubicBezTo>
                    <a:pt x="587248" y="1502410"/>
                    <a:pt x="610108" y="1494790"/>
                    <a:pt x="632968" y="1510030"/>
                  </a:cubicBezTo>
                  <a:cubicBezTo>
                    <a:pt x="648208" y="1517650"/>
                    <a:pt x="655828" y="1540510"/>
                    <a:pt x="640588" y="1563497"/>
                  </a:cubicBezTo>
                  <a:cubicBezTo>
                    <a:pt x="632968" y="1571117"/>
                    <a:pt x="625348" y="1578737"/>
                    <a:pt x="610108" y="1578737"/>
                  </a:cubicBezTo>
                  <a:cubicBezTo>
                    <a:pt x="602488" y="1578737"/>
                    <a:pt x="594868" y="1578737"/>
                    <a:pt x="587248" y="1571117"/>
                  </a:cubicBezTo>
                  <a:close/>
                  <a:moveTo>
                    <a:pt x="6077839" y="1403223"/>
                  </a:moveTo>
                  <a:cubicBezTo>
                    <a:pt x="6062599" y="1380363"/>
                    <a:pt x="6070219" y="1357503"/>
                    <a:pt x="6085459" y="1349756"/>
                  </a:cubicBezTo>
                  <a:cubicBezTo>
                    <a:pt x="6100699" y="1334516"/>
                    <a:pt x="6123559" y="1334516"/>
                    <a:pt x="6138799" y="1357376"/>
                  </a:cubicBezTo>
                  <a:cubicBezTo>
                    <a:pt x="6146419" y="1372616"/>
                    <a:pt x="6146419" y="1395476"/>
                    <a:pt x="6131179" y="1410843"/>
                  </a:cubicBezTo>
                  <a:cubicBezTo>
                    <a:pt x="6123559" y="1410843"/>
                    <a:pt x="6115939" y="1418463"/>
                    <a:pt x="6108319" y="1418463"/>
                  </a:cubicBezTo>
                  <a:cubicBezTo>
                    <a:pt x="6093079" y="1418463"/>
                    <a:pt x="6085459" y="1410843"/>
                    <a:pt x="6077839" y="1403223"/>
                  </a:cubicBezTo>
                  <a:close/>
                  <a:moveTo>
                    <a:pt x="709168" y="1395603"/>
                  </a:moveTo>
                  <a:cubicBezTo>
                    <a:pt x="693928" y="1380363"/>
                    <a:pt x="693928" y="1357503"/>
                    <a:pt x="701548" y="1342136"/>
                  </a:cubicBezTo>
                  <a:cubicBezTo>
                    <a:pt x="716788" y="1326896"/>
                    <a:pt x="739648" y="1319276"/>
                    <a:pt x="754888" y="1334516"/>
                  </a:cubicBezTo>
                  <a:cubicBezTo>
                    <a:pt x="777748" y="1349756"/>
                    <a:pt x="777748" y="1372616"/>
                    <a:pt x="762508" y="1387983"/>
                  </a:cubicBezTo>
                  <a:cubicBezTo>
                    <a:pt x="754888" y="1395603"/>
                    <a:pt x="747268" y="1403223"/>
                    <a:pt x="732028" y="1403223"/>
                  </a:cubicBezTo>
                  <a:cubicBezTo>
                    <a:pt x="724408" y="1403223"/>
                    <a:pt x="716788" y="1403223"/>
                    <a:pt x="709168" y="1395603"/>
                  </a:cubicBezTo>
                  <a:close/>
                  <a:moveTo>
                    <a:pt x="5940552" y="1235456"/>
                  </a:moveTo>
                  <a:cubicBezTo>
                    <a:pt x="5932932" y="1220216"/>
                    <a:pt x="5932932" y="1197356"/>
                    <a:pt x="5948172" y="1181989"/>
                  </a:cubicBezTo>
                  <a:cubicBezTo>
                    <a:pt x="5963412" y="1166749"/>
                    <a:pt x="5986272" y="1166749"/>
                    <a:pt x="6001512" y="1181989"/>
                  </a:cubicBezTo>
                  <a:cubicBezTo>
                    <a:pt x="6016752" y="1204849"/>
                    <a:pt x="6009132" y="1227709"/>
                    <a:pt x="5993892" y="1243076"/>
                  </a:cubicBezTo>
                  <a:cubicBezTo>
                    <a:pt x="5986272" y="1243076"/>
                    <a:pt x="5978652" y="1250696"/>
                    <a:pt x="5971032" y="1250696"/>
                  </a:cubicBezTo>
                  <a:cubicBezTo>
                    <a:pt x="5963412" y="1250696"/>
                    <a:pt x="5948172" y="1243076"/>
                    <a:pt x="5940552" y="1235456"/>
                  </a:cubicBezTo>
                  <a:close/>
                  <a:moveTo>
                    <a:pt x="846455" y="1227836"/>
                  </a:moveTo>
                  <a:cubicBezTo>
                    <a:pt x="831215" y="1212596"/>
                    <a:pt x="831215" y="1189736"/>
                    <a:pt x="838835" y="1174369"/>
                  </a:cubicBezTo>
                  <a:cubicBezTo>
                    <a:pt x="854075" y="1159129"/>
                    <a:pt x="876935" y="1159129"/>
                    <a:pt x="892175" y="1174369"/>
                  </a:cubicBezTo>
                  <a:cubicBezTo>
                    <a:pt x="907415" y="1181989"/>
                    <a:pt x="915035" y="1204849"/>
                    <a:pt x="899795" y="1227836"/>
                  </a:cubicBezTo>
                  <a:cubicBezTo>
                    <a:pt x="892175" y="1235456"/>
                    <a:pt x="884555" y="1235456"/>
                    <a:pt x="869315" y="1235456"/>
                  </a:cubicBezTo>
                  <a:cubicBezTo>
                    <a:pt x="861695" y="1235456"/>
                    <a:pt x="854075" y="1235456"/>
                    <a:pt x="846455" y="1227836"/>
                  </a:cubicBezTo>
                  <a:close/>
                  <a:moveTo>
                    <a:pt x="5803265" y="1082802"/>
                  </a:moveTo>
                  <a:cubicBezTo>
                    <a:pt x="5788025" y="1067562"/>
                    <a:pt x="5788025" y="1037082"/>
                    <a:pt x="5803265" y="1029335"/>
                  </a:cubicBezTo>
                  <a:cubicBezTo>
                    <a:pt x="5818505" y="1014095"/>
                    <a:pt x="5841365" y="1014095"/>
                    <a:pt x="5856605" y="1029335"/>
                  </a:cubicBezTo>
                  <a:cubicBezTo>
                    <a:pt x="5871845" y="1044575"/>
                    <a:pt x="5871845" y="1067435"/>
                    <a:pt x="5856605" y="1082802"/>
                  </a:cubicBezTo>
                  <a:cubicBezTo>
                    <a:pt x="5848985" y="1090422"/>
                    <a:pt x="5833745" y="1090422"/>
                    <a:pt x="5826125" y="1090422"/>
                  </a:cubicBezTo>
                  <a:cubicBezTo>
                    <a:pt x="5818505" y="1090422"/>
                    <a:pt x="5810885" y="1090422"/>
                    <a:pt x="5803265" y="1082802"/>
                  </a:cubicBezTo>
                  <a:close/>
                  <a:moveTo>
                    <a:pt x="991362" y="1067562"/>
                  </a:moveTo>
                  <a:cubicBezTo>
                    <a:pt x="976122" y="1052322"/>
                    <a:pt x="976122" y="1029462"/>
                    <a:pt x="991362" y="1014095"/>
                  </a:cubicBezTo>
                  <a:cubicBezTo>
                    <a:pt x="1006602" y="998855"/>
                    <a:pt x="1029462" y="998855"/>
                    <a:pt x="1044702" y="1014095"/>
                  </a:cubicBezTo>
                  <a:cubicBezTo>
                    <a:pt x="1059942" y="1029335"/>
                    <a:pt x="1059942" y="1052195"/>
                    <a:pt x="1044702" y="1067562"/>
                  </a:cubicBezTo>
                  <a:cubicBezTo>
                    <a:pt x="1037082" y="1075182"/>
                    <a:pt x="1029462" y="1082802"/>
                    <a:pt x="1014222" y="1082802"/>
                  </a:cubicBezTo>
                  <a:cubicBezTo>
                    <a:pt x="1006602" y="1082802"/>
                    <a:pt x="998982" y="1075182"/>
                    <a:pt x="991362" y="1067562"/>
                  </a:cubicBezTo>
                  <a:close/>
                  <a:moveTo>
                    <a:pt x="5643118" y="930275"/>
                  </a:moveTo>
                  <a:cubicBezTo>
                    <a:pt x="5627878" y="922655"/>
                    <a:pt x="5627878" y="892175"/>
                    <a:pt x="5643118" y="876808"/>
                  </a:cubicBezTo>
                  <a:cubicBezTo>
                    <a:pt x="5658358" y="861568"/>
                    <a:pt x="5681218" y="861568"/>
                    <a:pt x="5696458" y="876808"/>
                  </a:cubicBezTo>
                  <a:cubicBezTo>
                    <a:pt x="5711698" y="892048"/>
                    <a:pt x="5711698" y="914908"/>
                    <a:pt x="5704078" y="930275"/>
                  </a:cubicBezTo>
                  <a:cubicBezTo>
                    <a:pt x="5696458" y="937895"/>
                    <a:pt x="5681218" y="945515"/>
                    <a:pt x="5673598" y="945515"/>
                  </a:cubicBezTo>
                  <a:cubicBezTo>
                    <a:pt x="5665978" y="945515"/>
                    <a:pt x="5650738" y="937895"/>
                    <a:pt x="5643118" y="930275"/>
                  </a:cubicBezTo>
                  <a:close/>
                  <a:moveTo>
                    <a:pt x="1143889" y="922655"/>
                  </a:moveTo>
                  <a:cubicBezTo>
                    <a:pt x="1128649" y="907415"/>
                    <a:pt x="1128649" y="876935"/>
                    <a:pt x="1143889" y="869188"/>
                  </a:cubicBezTo>
                  <a:cubicBezTo>
                    <a:pt x="1159129" y="853948"/>
                    <a:pt x="1189609" y="853948"/>
                    <a:pt x="1197229" y="869188"/>
                  </a:cubicBezTo>
                  <a:cubicBezTo>
                    <a:pt x="1212469" y="884428"/>
                    <a:pt x="1212469" y="907288"/>
                    <a:pt x="1197229" y="922655"/>
                  </a:cubicBezTo>
                  <a:cubicBezTo>
                    <a:pt x="1189609" y="930275"/>
                    <a:pt x="1181989" y="930275"/>
                    <a:pt x="1174369" y="930275"/>
                  </a:cubicBezTo>
                  <a:cubicBezTo>
                    <a:pt x="1159129" y="930275"/>
                    <a:pt x="1151509" y="930275"/>
                    <a:pt x="1143889" y="922655"/>
                  </a:cubicBezTo>
                  <a:close/>
                  <a:moveTo>
                    <a:pt x="5482971" y="792861"/>
                  </a:moveTo>
                  <a:cubicBezTo>
                    <a:pt x="5467731" y="785241"/>
                    <a:pt x="5467731" y="762381"/>
                    <a:pt x="5475351" y="739394"/>
                  </a:cubicBezTo>
                  <a:cubicBezTo>
                    <a:pt x="5490591" y="724154"/>
                    <a:pt x="5513451" y="724154"/>
                    <a:pt x="5528691" y="739394"/>
                  </a:cubicBezTo>
                  <a:cubicBezTo>
                    <a:pt x="5551551" y="747014"/>
                    <a:pt x="5551551" y="769874"/>
                    <a:pt x="5536311" y="792861"/>
                  </a:cubicBezTo>
                  <a:cubicBezTo>
                    <a:pt x="5528691" y="800481"/>
                    <a:pt x="5521071" y="808101"/>
                    <a:pt x="5505831" y="808101"/>
                  </a:cubicBezTo>
                  <a:cubicBezTo>
                    <a:pt x="5498211" y="808101"/>
                    <a:pt x="5490591" y="800481"/>
                    <a:pt x="5482971" y="792861"/>
                  </a:cubicBezTo>
                  <a:close/>
                  <a:moveTo>
                    <a:pt x="1304036" y="777621"/>
                  </a:moveTo>
                  <a:cubicBezTo>
                    <a:pt x="1296416" y="762381"/>
                    <a:pt x="1296416" y="739521"/>
                    <a:pt x="1311656" y="724154"/>
                  </a:cubicBezTo>
                  <a:cubicBezTo>
                    <a:pt x="1326896" y="716534"/>
                    <a:pt x="1349756" y="716534"/>
                    <a:pt x="1364996" y="731774"/>
                  </a:cubicBezTo>
                  <a:cubicBezTo>
                    <a:pt x="1380236" y="747014"/>
                    <a:pt x="1372616" y="777494"/>
                    <a:pt x="1357376" y="785241"/>
                  </a:cubicBezTo>
                  <a:cubicBezTo>
                    <a:pt x="1349756" y="792861"/>
                    <a:pt x="1342136" y="792861"/>
                    <a:pt x="1334516" y="792861"/>
                  </a:cubicBezTo>
                  <a:cubicBezTo>
                    <a:pt x="1326896" y="792861"/>
                    <a:pt x="1311656" y="792861"/>
                    <a:pt x="1304036" y="777621"/>
                  </a:cubicBezTo>
                  <a:close/>
                  <a:moveTo>
                    <a:pt x="5315204" y="670814"/>
                  </a:moveTo>
                  <a:cubicBezTo>
                    <a:pt x="5299964" y="655574"/>
                    <a:pt x="5292344" y="632714"/>
                    <a:pt x="5307584" y="617347"/>
                  </a:cubicBezTo>
                  <a:cubicBezTo>
                    <a:pt x="5315204" y="602107"/>
                    <a:pt x="5338064" y="594487"/>
                    <a:pt x="5360924" y="609727"/>
                  </a:cubicBezTo>
                  <a:cubicBezTo>
                    <a:pt x="5376164" y="617347"/>
                    <a:pt x="5376164" y="640207"/>
                    <a:pt x="5368544" y="663194"/>
                  </a:cubicBezTo>
                  <a:cubicBezTo>
                    <a:pt x="5360924" y="670814"/>
                    <a:pt x="5345684" y="678434"/>
                    <a:pt x="5338064" y="678434"/>
                  </a:cubicBezTo>
                  <a:cubicBezTo>
                    <a:pt x="5330444" y="678434"/>
                    <a:pt x="5322824" y="678434"/>
                    <a:pt x="5315204" y="670814"/>
                  </a:cubicBezTo>
                  <a:close/>
                  <a:moveTo>
                    <a:pt x="1479423" y="655574"/>
                  </a:moveTo>
                  <a:cubicBezTo>
                    <a:pt x="1464183" y="632714"/>
                    <a:pt x="1471803" y="609854"/>
                    <a:pt x="1487043" y="602107"/>
                  </a:cubicBezTo>
                  <a:cubicBezTo>
                    <a:pt x="1502283" y="586867"/>
                    <a:pt x="1525143" y="594487"/>
                    <a:pt x="1540383" y="609727"/>
                  </a:cubicBezTo>
                  <a:cubicBezTo>
                    <a:pt x="1548003" y="624967"/>
                    <a:pt x="1548003" y="647827"/>
                    <a:pt x="1532763" y="663194"/>
                  </a:cubicBezTo>
                  <a:cubicBezTo>
                    <a:pt x="1525143" y="663194"/>
                    <a:pt x="1517523" y="670814"/>
                    <a:pt x="1509903" y="670814"/>
                  </a:cubicBezTo>
                  <a:cubicBezTo>
                    <a:pt x="1494663" y="670814"/>
                    <a:pt x="1487043" y="663194"/>
                    <a:pt x="1479423" y="655574"/>
                  </a:cubicBezTo>
                  <a:close/>
                  <a:moveTo>
                    <a:pt x="5139817" y="556387"/>
                  </a:moveTo>
                  <a:cubicBezTo>
                    <a:pt x="5116957" y="541147"/>
                    <a:pt x="5109337" y="518287"/>
                    <a:pt x="5124577" y="502920"/>
                  </a:cubicBezTo>
                  <a:cubicBezTo>
                    <a:pt x="5132197" y="487680"/>
                    <a:pt x="5155057" y="480060"/>
                    <a:pt x="5177917" y="487680"/>
                  </a:cubicBezTo>
                  <a:cubicBezTo>
                    <a:pt x="5193157" y="502920"/>
                    <a:pt x="5200777" y="525780"/>
                    <a:pt x="5185537" y="541147"/>
                  </a:cubicBezTo>
                  <a:cubicBezTo>
                    <a:pt x="5185537" y="556387"/>
                    <a:pt x="5170297" y="564007"/>
                    <a:pt x="5155057" y="564007"/>
                  </a:cubicBezTo>
                  <a:cubicBezTo>
                    <a:pt x="5147437" y="564007"/>
                    <a:pt x="5139817" y="556387"/>
                    <a:pt x="5139817" y="556387"/>
                  </a:cubicBezTo>
                  <a:close/>
                  <a:moveTo>
                    <a:pt x="1654810" y="533527"/>
                  </a:moveTo>
                  <a:cubicBezTo>
                    <a:pt x="1647190" y="518287"/>
                    <a:pt x="1654810" y="495427"/>
                    <a:pt x="1670050" y="480060"/>
                  </a:cubicBezTo>
                  <a:cubicBezTo>
                    <a:pt x="1685290" y="472440"/>
                    <a:pt x="1708150" y="480060"/>
                    <a:pt x="1723390" y="495300"/>
                  </a:cubicBezTo>
                  <a:cubicBezTo>
                    <a:pt x="1731010" y="510540"/>
                    <a:pt x="1723390" y="533400"/>
                    <a:pt x="1708150" y="548767"/>
                  </a:cubicBezTo>
                  <a:cubicBezTo>
                    <a:pt x="1700530" y="548767"/>
                    <a:pt x="1692910" y="556387"/>
                    <a:pt x="1685290" y="556387"/>
                  </a:cubicBezTo>
                  <a:cubicBezTo>
                    <a:pt x="1677670" y="556387"/>
                    <a:pt x="1662430" y="548767"/>
                    <a:pt x="1654810" y="533527"/>
                  </a:cubicBezTo>
                  <a:close/>
                  <a:moveTo>
                    <a:pt x="4949190" y="449580"/>
                  </a:moveTo>
                  <a:cubicBezTo>
                    <a:pt x="4933950" y="441960"/>
                    <a:pt x="4926330" y="419100"/>
                    <a:pt x="4933950" y="403860"/>
                  </a:cubicBezTo>
                  <a:cubicBezTo>
                    <a:pt x="4949190" y="381000"/>
                    <a:pt x="4972050" y="373380"/>
                    <a:pt x="4987290" y="381000"/>
                  </a:cubicBezTo>
                  <a:cubicBezTo>
                    <a:pt x="5002530" y="396240"/>
                    <a:pt x="5010150" y="419100"/>
                    <a:pt x="5002530" y="434467"/>
                  </a:cubicBezTo>
                  <a:cubicBezTo>
                    <a:pt x="4994910" y="449707"/>
                    <a:pt x="4979670" y="457327"/>
                    <a:pt x="4972050" y="457327"/>
                  </a:cubicBezTo>
                  <a:cubicBezTo>
                    <a:pt x="4964430" y="457327"/>
                    <a:pt x="4956810" y="457327"/>
                    <a:pt x="4949190" y="449707"/>
                  </a:cubicBezTo>
                  <a:close/>
                  <a:moveTo>
                    <a:pt x="1845437" y="426847"/>
                  </a:moveTo>
                  <a:cubicBezTo>
                    <a:pt x="1830197" y="411607"/>
                    <a:pt x="1837817" y="388747"/>
                    <a:pt x="1860677" y="381127"/>
                  </a:cubicBezTo>
                  <a:cubicBezTo>
                    <a:pt x="1875917" y="365887"/>
                    <a:pt x="1898777" y="373507"/>
                    <a:pt x="1906397" y="396367"/>
                  </a:cubicBezTo>
                  <a:cubicBezTo>
                    <a:pt x="1921637" y="411607"/>
                    <a:pt x="1914017" y="434467"/>
                    <a:pt x="1891157" y="442087"/>
                  </a:cubicBezTo>
                  <a:cubicBezTo>
                    <a:pt x="1891157" y="449707"/>
                    <a:pt x="1883537" y="449707"/>
                    <a:pt x="1875917" y="449707"/>
                  </a:cubicBezTo>
                  <a:cubicBezTo>
                    <a:pt x="1860677" y="449707"/>
                    <a:pt x="1845437" y="442087"/>
                    <a:pt x="1845437" y="426847"/>
                  </a:cubicBezTo>
                  <a:close/>
                  <a:moveTo>
                    <a:pt x="4758563" y="358140"/>
                  </a:moveTo>
                  <a:cubicBezTo>
                    <a:pt x="4743323" y="350520"/>
                    <a:pt x="4735703" y="327660"/>
                    <a:pt x="4743323" y="312420"/>
                  </a:cubicBezTo>
                  <a:cubicBezTo>
                    <a:pt x="4750943" y="289560"/>
                    <a:pt x="4773803" y="281940"/>
                    <a:pt x="4789043" y="289560"/>
                  </a:cubicBezTo>
                  <a:cubicBezTo>
                    <a:pt x="4811903" y="297180"/>
                    <a:pt x="4819523" y="320040"/>
                    <a:pt x="4811903" y="343027"/>
                  </a:cubicBezTo>
                  <a:cubicBezTo>
                    <a:pt x="4804283" y="358267"/>
                    <a:pt x="4789043" y="365887"/>
                    <a:pt x="4773803" y="365887"/>
                  </a:cubicBezTo>
                  <a:cubicBezTo>
                    <a:pt x="4773803" y="365887"/>
                    <a:pt x="4766183" y="365887"/>
                    <a:pt x="4758563" y="358267"/>
                  </a:cubicBezTo>
                  <a:close/>
                  <a:moveTo>
                    <a:pt x="2036064" y="335407"/>
                  </a:moveTo>
                  <a:cubicBezTo>
                    <a:pt x="2028444" y="312547"/>
                    <a:pt x="2036064" y="289687"/>
                    <a:pt x="2051304" y="281940"/>
                  </a:cubicBezTo>
                  <a:cubicBezTo>
                    <a:pt x="2074164" y="274320"/>
                    <a:pt x="2097024" y="281940"/>
                    <a:pt x="2104644" y="304800"/>
                  </a:cubicBezTo>
                  <a:cubicBezTo>
                    <a:pt x="2112264" y="320040"/>
                    <a:pt x="2104644" y="342900"/>
                    <a:pt x="2081784" y="358267"/>
                  </a:cubicBezTo>
                  <a:cubicBezTo>
                    <a:pt x="2081784" y="358267"/>
                    <a:pt x="2074164" y="358267"/>
                    <a:pt x="2066544" y="358267"/>
                  </a:cubicBezTo>
                  <a:cubicBezTo>
                    <a:pt x="2051304" y="358267"/>
                    <a:pt x="2043684" y="350647"/>
                    <a:pt x="2036064" y="335407"/>
                  </a:cubicBezTo>
                  <a:close/>
                  <a:moveTo>
                    <a:pt x="4567809" y="281940"/>
                  </a:moveTo>
                  <a:cubicBezTo>
                    <a:pt x="4544949" y="274320"/>
                    <a:pt x="4537329" y="251460"/>
                    <a:pt x="4544949" y="228473"/>
                  </a:cubicBezTo>
                  <a:cubicBezTo>
                    <a:pt x="4552569" y="213233"/>
                    <a:pt x="4567809" y="205613"/>
                    <a:pt x="4590669" y="213233"/>
                  </a:cubicBezTo>
                  <a:cubicBezTo>
                    <a:pt x="4613529" y="213233"/>
                    <a:pt x="4621149" y="236093"/>
                    <a:pt x="4613529" y="258953"/>
                  </a:cubicBezTo>
                  <a:cubicBezTo>
                    <a:pt x="4605909" y="274193"/>
                    <a:pt x="4590669" y="281813"/>
                    <a:pt x="4575429" y="281813"/>
                  </a:cubicBezTo>
                  <a:cubicBezTo>
                    <a:pt x="4575429" y="281813"/>
                    <a:pt x="4567809" y="281813"/>
                    <a:pt x="4567809" y="281813"/>
                  </a:cubicBezTo>
                  <a:close/>
                  <a:moveTo>
                    <a:pt x="2234311" y="251333"/>
                  </a:moveTo>
                  <a:cubicBezTo>
                    <a:pt x="2226691" y="236093"/>
                    <a:pt x="2234311" y="213233"/>
                    <a:pt x="2257171" y="205613"/>
                  </a:cubicBezTo>
                  <a:cubicBezTo>
                    <a:pt x="2272411" y="197993"/>
                    <a:pt x="2295271" y="205613"/>
                    <a:pt x="2302891" y="228473"/>
                  </a:cubicBezTo>
                  <a:cubicBezTo>
                    <a:pt x="2310511" y="243713"/>
                    <a:pt x="2302891" y="266573"/>
                    <a:pt x="2280031" y="274193"/>
                  </a:cubicBezTo>
                  <a:cubicBezTo>
                    <a:pt x="2280031" y="274193"/>
                    <a:pt x="2272411" y="281813"/>
                    <a:pt x="2272411" y="281813"/>
                  </a:cubicBezTo>
                  <a:cubicBezTo>
                    <a:pt x="2249551" y="281813"/>
                    <a:pt x="2241931" y="266573"/>
                    <a:pt x="2234311" y="251333"/>
                  </a:cubicBezTo>
                  <a:close/>
                  <a:moveTo>
                    <a:pt x="4361942" y="213233"/>
                  </a:moveTo>
                  <a:cubicBezTo>
                    <a:pt x="4346702" y="205613"/>
                    <a:pt x="4331462" y="190373"/>
                    <a:pt x="4339082" y="167513"/>
                  </a:cubicBezTo>
                  <a:cubicBezTo>
                    <a:pt x="4346702" y="144653"/>
                    <a:pt x="4361942" y="137033"/>
                    <a:pt x="4384802" y="144653"/>
                  </a:cubicBezTo>
                  <a:cubicBezTo>
                    <a:pt x="4407662" y="144653"/>
                    <a:pt x="4415282" y="167513"/>
                    <a:pt x="4407662" y="190373"/>
                  </a:cubicBezTo>
                  <a:cubicBezTo>
                    <a:pt x="4407662" y="205613"/>
                    <a:pt x="4392422" y="213233"/>
                    <a:pt x="4377182" y="213233"/>
                  </a:cubicBezTo>
                  <a:cubicBezTo>
                    <a:pt x="4369562" y="213233"/>
                    <a:pt x="4369562" y="213233"/>
                    <a:pt x="4361942" y="213233"/>
                  </a:cubicBezTo>
                  <a:close/>
                  <a:moveTo>
                    <a:pt x="2432558" y="182753"/>
                  </a:moveTo>
                  <a:cubicBezTo>
                    <a:pt x="2432558" y="167513"/>
                    <a:pt x="2440178" y="144653"/>
                    <a:pt x="2463038" y="137033"/>
                  </a:cubicBezTo>
                  <a:cubicBezTo>
                    <a:pt x="2478278" y="129413"/>
                    <a:pt x="2501138" y="144653"/>
                    <a:pt x="2508758" y="159893"/>
                  </a:cubicBezTo>
                  <a:cubicBezTo>
                    <a:pt x="2516378" y="182753"/>
                    <a:pt x="2501138" y="205613"/>
                    <a:pt x="2485898" y="213360"/>
                  </a:cubicBezTo>
                  <a:cubicBezTo>
                    <a:pt x="2478278" y="213360"/>
                    <a:pt x="2478278" y="213360"/>
                    <a:pt x="2470658" y="213360"/>
                  </a:cubicBezTo>
                  <a:cubicBezTo>
                    <a:pt x="2455418" y="213360"/>
                    <a:pt x="2440178" y="198120"/>
                    <a:pt x="2432558" y="182880"/>
                  </a:cubicBezTo>
                  <a:close/>
                  <a:moveTo>
                    <a:pt x="4155948" y="160020"/>
                  </a:moveTo>
                  <a:cubicBezTo>
                    <a:pt x="4140708" y="160020"/>
                    <a:pt x="4125468" y="137160"/>
                    <a:pt x="4133088" y="114300"/>
                  </a:cubicBezTo>
                  <a:cubicBezTo>
                    <a:pt x="4133088" y="91440"/>
                    <a:pt x="4155948" y="83820"/>
                    <a:pt x="4178808" y="83820"/>
                  </a:cubicBezTo>
                  <a:cubicBezTo>
                    <a:pt x="4194048" y="91440"/>
                    <a:pt x="4209288" y="114300"/>
                    <a:pt x="4201668" y="129540"/>
                  </a:cubicBezTo>
                  <a:cubicBezTo>
                    <a:pt x="4201668" y="152400"/>
                    <a:pt x="4186428" y="160020"/>
                    <a:pt x="4163568" y="160020"/>
                  </a:cubicBezTo>
                  <a:cubicBezTo>
                    <a:pt x="4163568" y="160020"/>
                    <a:pt x="4163568" y="160020"/>
                    <a:pt x="4155948" y="160020"/>
                  </a:cubicBezTo>
                  <a:close/>
                  <a:moveTo>
                    <a:pt x="2646045" y="129540"/>
                  </a:moveTo>
                  <a:cubicBezTo>
                    <a:pt x="2638425" y="106680"/>
                    <a:pt x="2653665" y="91440"/>
                    <a:pt x="2668905" y="83820"/>
                  </a:cubicBezTo>
                  <a:cubicBezTo>
                    <a:pt x="2691765" y="76200"/>
                    <a:pt x="2714625" y="91440"/>
                    <a:pt x="2714625" y="114300"/>
                  </a:cubicBezTo>
                  <a:cubicBezTo>
                    <a:pt x="2722245" y="129540"/>
                    <a:pt x="2707005" y="152400"/>
                    <a:pt x="2684145" y="160020"/>
                  </a:cubicBezTo>
                  <a:cubicBezTo>
                    <a:pt x="2684145" y="160020"/>
                    <a:pt x="2684145" y="160020"/>
                    <a:pt x="2676525" y="160020"/>
                  </a:cubicBezTo>
                  <a:cubicBezTo>
                    <a:pt x="2661285" y="160020"/>
                    <a:pt x="2646045" y="144780"/>
                    <a:pt x="2646045" y="129540"/>
                  </a:cubicBezTo>
                  <a:close/>
                  <a:moveTo>
                    <a:pt x="3950081" y="121920"/>
                  </a:moveTo>
                  <a:cubicBezTo>
                    <a:pt x="3927221" y="114300"/>
                    <a:pt x="3919601" y="99060"/>
                    <a:pt x="3919601" y="76200"/>
                  </a:cubicBezTo>
                  <a:cubicBezTo>
                    <a:pt x="3919601" y="53340"/>
                    <a:pt x="3942461" y="45720"/>
                    <a:pt x="3965321" y="45720"/>
                  </a:cubicBezTo>
                  <a:cubicBezTo>
                    <a:pt x="3980561" y="45720"/>
                    <a:pt x="3995801" y="68580"/>
                    <a:pt x="3995801" y="91440"/>
                  </a:cubicBezTo>
                  <a:cubicBezTo>
                    <a:pt x="3988181" y="106680"/>
                    <a:pt x="3972941" y="121920"/>
                    <a:pt x="3957701" y="121920"/>
                  </a:cubicBezTo>
                  <a:cubicBezTo>
                    <a:pt x="3957701" y="121920"/>
                    <a:pt x="3950081" y="121920"/>
                    <a:pt x="3950081" y="121920"/>
                  </a:cubicBezTo>
                  <a:close/>
                  <a:moveTo>
                    <a:pt x="2851912" y="83820"/>
                  </a:moveTo>
                  <a:cubicBezTo>
                    <a:pt x="2851912" y="68580"/>
                    <a:pt x="2867152" y="45720"/>
                    <a:pt x="2882392" y="45720"/>
                  </a:cubicBezTo>
                  <a:cubicBezTo>
                    <a:pt x="2905252" y="38100"/>
                    <a:pt x="2928112" y="53340"/>
                    <a:pt x="2928112" y="76200"/>
                  </a:cubicBezTo>
                  <a:cubicBezTo>
                    <a:pt x="2928112" y="99060"/>
                    <a:pt x="2920492" y="114300"/>
                    <a:pt x="2897632" y="121920"/>
                  </a:cubicBezTo>
                  <a:cubicBezTo>
                    <a:pt x="2897632" y="121920"/>
                    <a:pt x="2890012" y="121920"/>
                    <a:pt x="2890012" y="121920"/>
                  </a:cubicBezTo>
                  <a:cubicBezTo>
                    <a:pt x="2874772" y="121920"/>
                    <a:pt x="2851912" y="106680"/>
                    <a:pt x="2851912" y="83820"/>
                  </a:cubicBezTo>
                  <a:close/>
                  <a:moveTo>
                    <a:pt x="3744087" y="91440"/>
                  </a:moveTo>
                  <a:cubicBezTo>
                    <a:pt x="3721227" y="91440"/>
                    <a:pt x="3705987" y="76200"/>
                    <a:pt x="3705987" y="53340"/>
                  </a:cubicBezTo>
                  <a:cubicBezTo>
                    <a:pt x="3705987" y="30480"/>
                    <a:pt x="3728847" y="15240"/>
                    <a:pt x="3751707" y="15240"/>
                  </a:cubicBezTo>
                  <a:cubicBezTo>
                    <a:pt x="3766947" y="22860"/>
                    <a:pt x="3782187" y="38100"/>
                    <a:pt x="3782187" y="60960"/>
                  </a:cubicBezTo>
                  <a:cubicBezTo>
                    <a:pt x="3782187" y="76200"/>
                    <a:pt x="3766947" y="91440"/>
                    <a:pt x="3744087" y="91440"/>
                  </a:cubicBezTo>
                  <a:close/>
                  <a:moveTo>
                    <a:pt x="3065399" y="60960"/>
                  </a:moveTo>
                  <a:cubicBezTo>
                    <a:pt x="3065399" y="38100"/>
                    <a:pt x="3080639" y="15240"/>
                    <a:pt x="3095879" y="15240"/>
                  </a:cubicBezTo>
                  <a:cubicBezTo>
                    <a:pt x="3118739" y="15240"/>
                    <a:pt x="3141599" y="30480"/>
                    <a:pt x="3141599" y="53340"/>
                  </a:cubicBezTo>
                  <a:cubicBezTo>
                    <a:pt x="3141599" y="68580"/>
                    <a:pt x="3126359" y="91440"/>
                    <a:pt x="3103499" y="91440"/>
                  </a:cubicBezTo>
                  <a:cubicBezTo>
                    <a:pt x="3080639" y="91440"/>
                    <a:pt x="3065399" y="76200"/>
                    <a:pt x="3065399" y="60960"/>
                  </a:cubicBezTo>
                  <a:close/>
                  <a:moveTo>
                    <a:pt x="3530600" y="83820"/>
                  </a:moveTo>
                  <a:cubicBezTo>
                    <a:pt x="3507740" y="76200"/>
                    <a:pt x="3492500" y="60960"/>
                    <a:pt x="3492500" y="38100"/>
                  </a:cubicBezTo>
                  <a:cubicBezTo>
                    <a:pt x="3492500" y="22860"/>
                    <a:pt x="3507740" y="0"/>
                    <a:pt x="3530600" y="7620"/>
                  </a:cubicBezTo>
                  <a:cubicBezTo>
                    <a:pt x="3553460" y="7620"/>
                    <a:pt x="3568700" y="22860"/>
                    <a:pt x="3568700" y="45720"/>
                  </a:cubicBezTo>
                  <a:cubicBezTo>
                    <a:pt x="3568700" y="60960"/>
                    <a:pt x="3553460" y="83820"/>
                    <a:pt x="3530600" y="83820"/>
                  </a:cubicBezTo>
                  <a:close/>
                  <a:moveTo>
                    <a:pt x="3278886" y="45720"/>
                  </a:moveTo>
                  <a:cubicBezTo>
                    <a:pt x="3278886" y="22860"/>
                    <a:pt x="3294126" y="7620"/>
                    <a:pt x="3316986" y="0"/>
                  </a:cubicBezTo>
                  <a:cubicBezTo>
                    <a:pt x="3339846" y="0"/>
                    <a:pt x="3355086" y="22860"/>
                    <a:pt x="3355086" y="38100"/>
                  </a:cubicBezTo>
                  <a:cubicBezTo>
                    <a:pt x="3355086" y="60960"/>
                    <a:pt x="3339846" y="76200"/>
                    <a:pt x="3316986" y="76200"/>
                  </a:cubicBezTo>
                  <a:cubicBezTo>
                    <a:pt x="3294126" y="76200"/>
                    <a:pt x="3278886" y="60960"/>
                    <a:pt x="3278886" y="45720"/>
                  </a:cubicBezTo>
                  <a:close/>
                </a:path>
              </a:pathLst>
            </a:custGeom>
            <a:solidFill>
              <a:srgbClr val="BBCBCD"/>
            </a:solidFill>
          </p:spPr>
        </p:sp>
      </p:grpSp>
      <p:grpSp>
        <p:nvGrpSpPr>
          <p:cNvPr name="Group 4" id="4"/>
          <p:cNvGrpSpPr/>
          <p:nvPr/>
        </p:nvGrpSpPr>
        <p:grpSpPr>
          <a:xfrm rot="0">
            <a:off x="15035582" y="2145857"/>
            <a:ext cx="2223718" cy="2218402"/>
            <a:chOff x="0" y="0"/>
            <a:chExt cx="2409120" cy="2403360"/>
          </a:xfrm>
        </p:grpSpPr>
        <p:sp>
          <p:nvSpPr>
            <p:cNvPr name="Freeform 5" id="5"/>
            <p:cNvSpPr/>
            <p:nvPr/>
          </p:nvSpPr>
          <p:spPr>
            <a:xfrm flipH="false" flipV="false" rot="0">
              <a:off x="0" y="0"/>
              <a:ext cx="2409190" cy="2403348"/>
            </a:xfrm>
            <a:custGeom>
              <a:avLst/>
              <a:gdLst/>
              <a:ahLst/>
              <a:cxnLst/>
              <a:rect r="r" b="b" t="t" l="l"/>
              <a:pathLst>
                <a:path h="2403348" w="2409190">
                  <a:moveTo>
                    <a:pt x="0" y="1201674"/>
                  </a:moveTo>
                  <a:cubicBezTo>
                    <a:pt x="0" y="537972"/>
                    <a:pt x="539242" y="0"/>
                    <a:pt x="1204595" y="0"/>
                  </a:cubicBezTo>
                  <a:cubicBezTo>
                    <a:pt x="1869948" y="0"/>
                    <a:pt x="2409190" y="537972"/>
                    <a:pt x="2409190" y="1201674"/>
                  </a:cubicBezTo>
                  <a:cubicBezTo>
                    <a:pt x="2409190" y="1865376"/>
                    <a:pt x="1869948" y="2403348"/>
                    <a:pt x="1204595" y="2403348"/>
                  </a:cubicBezTo>
                  <a:cubicBezTo>
                    <a:pt x="539242" y="2403348"/>
                    <a:pt x="0" y="1865376"/>
                    <a:pt x="0" y="1201674"/>
                  </a:cubicBezTo>
                  <a:close/>
                </a:path>
              </a:pathLst>
            </a:custGeom>
            <a:solidFill>
              <a:srgbClr val="BBCBCD"/>
            </a:solidFill>
          </p:spPr>
        </p:sp>
      </p:grpSp>
      <p:grpSp>
        <p:nvGrpSpPr>
          <p:cNvPr name="Group 6" id="6"/>
          <p:cNvGrpSpPr/>
          <p:nvPr/>
        </p:nvGrpSpPr>
        <p:grpSpPr>
          <a:xfrm rot="0">
            <a:off x="14372985" y="3913002"/>
            <a:ext cx="507082" cy="515722"/>
            <a:chOff x="0" y="0"/>
            <a:chExt cx="549360" cy="558720"/>
          </a:xfrm>
        </p:grpSpPr>
        <p:sp>
          <p:nvSpPr>
            <p:cNvPr name="Freeform 7" id="7"/>
            <p:cNvSpPr/>
            <p:nvPr/>
          </p:nvSpPr>
          <p:spPr>
            <a:xfrm flipH="false" flipV="false" rot="0">
              <a:off x="38100" y="38100"/>
              <a:ext cx="473075" cy="482473"/>
            </a:xfrm>
            <a:custGeom>
              <a:avLst/>
              <a:gdLst/>
              <a:ahLst/>
              <a:cxnLst/>
              <a:rect r="r" b="b" t="t" l="l"/>
              <a:pathLst>
                <a:path h="482473" w="473075">
                  <a:moveTo>
                    <a:pt x="0" y="241300"/>
                  </a:moveTo>
                  <a:cubicBezTo>
                    <a:pt x="0" y="108077"/>
                    <a:pt x="105918" y="0"/>
                    <a:pt x="236601" y="0"/>
                  </a:cubicBezTo>
                  <a:cubicBezTo>
                    <a:pt x="367284" y="0"/>
                    <a:pt x="473075" y="108077"/>
                    <a:pt x="473075" y="241300"/>
                  </a:cubicBezTo>
                  <a:cubicBezTo>
                    <a:pt x="473075" y="374523"/>
                    <a:pt x="367157" y="482473"/>
                    <a:pt x="236601" y="482473"/>
                  </a:cubicBezTo>
                  <a:cubicBezTo>
                    <a:pt x="106045" y="482473"/>
                    <a:pt x="0" y="374523"/>
                    <a:pt x="0" y="241300"/>
                  </a:cubicBezTo>
                  <a:close/>
                </a:path>
              </a:pathLst>
            </a:custGeom>
            <a:solidFill>
              <a:srgbClr val="BBCBCD"/>
            </a:solidFill>
          </p:spPr>
        </p:sp>
        <p:sp>
          <p:nvSpPr>
            <p:cNvPr name="Freeform 8" id="8"/>
            <p:cNvSpPr/>
            <p:nvPr/>
          </p:nvSpPr>
          <p:spPr>
            <a:xfrm flipH="false" flipV="false" rot="0">
              <a:off x="0" y="0"/>
              <a:ext cx="549402" cy="558800"/>
            </a:xfrm>
            <a:custGeom>
              <a:avLst/>
              <a:gdLst/>
              <a:ahLst/>
              <a:cxnLst/>
              <a:rect r="r" b="b" t="t" l="l"/>
              <a:pathLst>
                <a:path h="558800" w="549402">
                  <a:moveTo>
                    <a:pt x="0" y="279400"/>
                  </a:moveTo>
                  <a:cubicBezTo>
                    <a:pt x="0" y="125730"/>
                    <a:pt x="122301" y="0"/>
                    <a:pt x="274701" y="0"/>
                  </a:cubicBezTo>
                  <a:lnTo>
                    <a:pt x="274701" y="38100"/>
                  </a:lnTo>
                  <a:lnTo>
                    <a:pt x="274701" y="0"/>
                  </a:lnTo>
                  <a:cubicBezTo>
                    <a:pt x="427101" y="0"/>
                    <a:pt x="549402" y="125730"/>
                    <a:pt x="549402" y="279400"/>
                  </a:cubicBezTo>
                  <a:lnTo>
                    <a:pt x="511302" y="279400"/>
                  </a:lnTo>
                  <a:lnTo>
                    <a:pt x="549402" y="279400"/>
                  </a:lnTo>
                  <a:cubicBezTo>
                    <a:pt x="549402" y="432943"/>
                    <a:pt x="427101" y="558800"/>
                    <a:pt x="274701" y="558800"/>
                  </a:cubicBezTo>
                  <a:lnTo>
                    <a:pt x="274701" y="520700"/>
                  </a:lnTo>
                  <a:lnTo>
                    <a:pt x="274701" y="558800"/>
                  </a:lnTo>
                  <a:cubicBezTo>
                    <a:pt x="122301" y="558673"/>
                    <a:pt x="0" y="432943"/>
                    <a:pt x="0" y="279400"/>
                  </a:cubicBezTo>
                  <a:lnTo>
                    <a:pt x="38100" y="279400"/>
                  </a:lnTo>
                  <a:lnTo>
                    <a:pt x="76200" y="279400"/>
                  </a:lnTo>
                  <a:lnTo>
                    <a:pt x="38100" y="279400"/>
                  </a:lnTo>
                  <a:lnTo>
                    <a:pt x="0" y="279400"/>
                  </a:lnTo>
                  <a:moveTo>
                    <a:pt x="76327" y="279400"/>
                  </a:moveTo>
                  <a:cubicBezTo>
                    <a:pt x="76327" y="300482"/>
                    <a:pt x="59182" y="317500"/>
                    <a:pt x="38227" y="317500"/>
                  </a:cubicBezTo>
                  <a:cubicBezTo>
                    <a:pt x="17272" y="317500"/>
                    <a:pt x="127" y="300355"/>
                    <a:pt x="127" y="279400"/>
                  </a:cubicBezTo>
                  <a:cubicBezTo>
                    <a:pt x="127" y="258445"/>
                    <a:pt x="17272" y="241300"/>
                    <a:pt x="38227" y="241300"/>
                  </a:cubicBezTo>
                  <a:cubicBezTo>
                    <a:pt x="59182" y="241300"/>
                    <a:pt x="76327" y="258445"/>
                    <a:pt x="76327" y="279400"/>
                  </a:cubicBezTo>
                  <a:cubicBezTo>
                    <a:pt x="76327" y="392303"/>
                    <a:pt x="165862" y="482473"/>
                    <a:pt x="274701" y="482473"/>
                  </a:cubicBezTo>
                  <a:cubicBezTo>
                    <a:pt x="383540" y="482473"/>
                    <a:pt x="473075" y="392176"/>
                    <a:pt x="473075" y="279400"/>
                  </a:cubicBezTo>
                  <a:cubicBezTo>
                    <a:pt x="473075" y="166624"/>
                    <a:pt x="383540" y="76327"/>
                    <a:pt x="274701" y="76327"/>
                  </a:cubicBezTo>
                  <a:lnTo>
                    <a:pt x="274701" y="38100"/>
                  </a:lnTo>
                  <a:lnTo>
                    <a:pt x="274701" y="76200"/>
                  </a:lnTo>
                  <a:cubicBezTo>
                    <a:pt x="165862" y="76327"/>
                    <a:pt x="76327" y="166497"/>
                    <a:pt x="76327" y="279400"/>
                  </a:cubicBezTo>
                  <a:close/>
                </a:path>
              </a:pathLst>
            </a:custGeom>
            <a:solidFill>
              <a:srgbClr val="BBCBCD"/>
            </a:solidFill>
          </p:spPr>
        </p:sp>
      </p:grpSp>
      <p:grpSp>
        <p:nvGrpSpPr>
          <p:cNvPr name="Group 9" id="9"/>
          <p:cNvGrpSpPr/>
          <p:nvPr/>
        </p:nvGrpSpPr>
        <p:grpSpPr>
          <a:xfrm rot="0">
            <a:off x="15035582" y="7039898"/>
            <a:ext cx="2223718" cy="2218402"/>
            <a:chOff x="0" y="0"/>
            <a:chExt cx="2409120" cy="2403360"/>
          </a:xfrm>
        </p:grpSpPr>
        <p:sp>
          <p:nvSpPr>
            <p:cNvPr name="Freeform 10" id="10"/>
            <p:cNvSpPr/>
            <p:nvPr/>
          </p:nvSpPr>
          <p:spPr>
            <a:xfrm flipH="false" flipV="false" rot="0">
              <a:off x="0" y="0"/>
              <a:ext cx="2409190" cy="2403348"/>
            </a:xfrm>
            <a:custGeom>
              <a:avLst/>
              <a:gdLst/>
              <a:ahLst/>
              <a:cxnLst/>
              <a:rect r="r" b="b" t="t" l="l"/>
              <a:pathLst>
                <a:path h="2403348" w="2409190">
                  <a:moveTo>
                    <a:pt x="0" y="1201674"/>
                  </a:moveTo>
                  <a:cubicBezTo>
                    <a:pt x="0" y="537972"/>
                    <a:pt x="539242" y="0"/>
                    <a:pt x="1204595" y="0"/>
                  </a:cubicBezTo>
                  <a:cubicBezTo>
                    <a:pt x="1869948" y="0"/>
                    <a:pt x="2409190" y="537972"/>
                    <a:pt x="2409190" y="1201674"/>
                  </a:cubicBezTo>
                  <a:cubicBezTo>
                    <a:pt x="2409190" y="1865376"/>
                    <a:pt x="1869948" y="2403348"/>
                    <a:pt x="1204595" y="2403348"/>
                  </a:cubicBezTo>
                  <a:cubicBezTo>
                    <a:pt x="539242" y="2403348"/>
                    <a:pt x="0" y="1865376"/>
                    <a:pt x="0" y="1201674"/>
                  </a:cubicBezTo>
                  <a:close/>
                </a:path>
              </a:pathLst>
            </a:custGeom>
            <a:solidFill>
              <a:srgbClr val="BBCBCD"/>
            </a:solidFill>
          </p:spPr>
        </p:sp>
      </p:grpSp>
      <p:grpSp>
        <p:nvGrpSpPr>
          <p:cNvPr name="Group 11" id="11"/>
          <p:cNvGrpSpPr/>
          <p:nvPr/>
        </p:nvGrpSpPr>
        <p:grpSpPr>
          <a:xfrm rot="0">
            <a:off x="14372985" y="6975433"/>
            <a:ext cx="507082" cy="515722"/>
            <a:chOff x="0" y="0"/>
            <a:chExt cx="549360" cy="558720"/>
          </a:xfrm>
        </p:grpSpPr>
        <p:sp>
          <p:nvSpPr>
            <p:cNvPr name="Freeform 12" id="12"/>
            <p:cNvSpPr/>
            <p:nvPr/>
          </p:nvSpPr>
          <p:spPr>
            <a:xfrm flipH="false" flipV="false" rot="0">
              <a:off x="38100" y="38100"/>
              <a:ext cx="473075" cy="482473"/>
            </a:xfrm>
            <a:custGeom>
              <a:avLst/>
              <a:gdLst/>
              <a:ahLst/>
              <a:cxnLst/>
              <a:rect r="r" b="b" t="t" l="l"/>
              <a:pathLst>
                <a:path h="482473" w="473075">
                  <a:moveTo>
                    <a:pt x="0" y="241300"/>
                  </a:moveTo>
                  <a:cubicBezTo>
                    <a:pt x="0" y="108077"/>
                    <a:pt x="105918" y="0"/>
                    <a:pt x="236601" y="0"/>
                  </a:cubicBezTo>
                  <a:cubicBezTo>
                    <a:pt x="367284" y="0"/>
                    <a:pt x="473075" y="108077"/>
                    <a:pt x="473075" y="241300"/>
                  </a:cubicBezTo>
                  <a:cubicBezTo>
                    <a:pt x="473075" y="374523"/>
                    <a:pt x="367157" y="482473"/>
                    <a:pt x="236601" y="482473"/>
                  </a:cubicBezTo>
                  <a:cubicBezTo>
                    <a:pt x="106045" y="482473"/>
                    <a:pt x="0" y="374523"/>
                    <a:pt x="0" y="241300"/>
                  </a:cubicBezTo>
                  <a:close/>
                </a:path>
              </a:pathLst>
            </a:custGeom>
            <a:solidFill>
              <a:srgbClr val="BBCBCD"/>
            </a:solidFill>
          </p:spPr>
        </p:sp>
        <p:sp>
          <p:nvSpPr>
            <p:cNvPr name="Freeform 13" id="13"/>
            <p:cNvSpPr/>
            <p:nvPr/>
          </p:nvSpPr>
          <p:spPr>
            <a:xfrm flipH="false" flipV="false" rot="0">
              <a:off x="0" y="0"/>
              <a:ext cx="549402" cy="558800"/>
            </a:xfrm>
            <a:custGeom>
              <a:avLst/>
              <a:gdLst/>
              <a:ahLst/>
              <a:cxnLst/>
              <a:rect r="r" b="b" t="t" l="l"/>
              <a:pathLst>
                <a:path h="558800" w="549402">
                  <a:moveTo>
                    <a:pt x="0" y="279400"/>
                  </a:moveTo>
                  <a:cubicBezTo>
                    <a:pt x="0" y="125730"/>
                    <a:pt x="122301" y="0"/>
                    <a:pt x="274701" y="0"/>
                  </a:cubicBezTo>
                  <a:lnTo>
                    <a:pt x="274701" y="38100"/>
                  </a:lnTo>
                  <a:lnTo>
                    <a:pt x="274701" y="0"/>
                  </a:lnTo>
                  <a:cubicBezTo>
                    <a:pt x="427101" y="0"/>
                    <a:pt x="549402" y="125730"/>
                    <a:pt x="549402" y="279400"/>
                  </a:cubicBezTo>
                  <a:lnTo>
                    <a:pt x="511302" y="279400"/>
                  </a:lnTo>
                  <a:lnTo>
                    <a:pt x="549402" y="279400"/>
                  </a:lnTo>
                  <a:cubicBezTo>
                    <a:pt x="549402" y="432943"/>
                    <a:pt x="427101" y="558800"/>
                    <a:pt x="274701" y="558800"/>
                  </a:cubicBezTo>
                  <a:lnTo>
                    <a:pt x="274701" y="520700"/>
                  </a:lnTo>
                  <a:lnTo>
                    <a:pt x="274701" y="558800"/>
                  </a:lnTo>
                  <a:cubicBezTo>
                    <a:pt x="122301" y="558673"/>
                    <a:pt x="0" y="432943"/>
                    <a:pt x="0" y="279400"/>
                  </a:cubicBezTo>
                  <a:lnTo>
                    <a:pt x="38100" y="279400"/>
                  </a:lnTo>
                  <a:lnTo>
                    <a:pt x="76200" y="279400"/>
                  </a:lnTo>
                  <a:lnTo>
                    <a:pt x="38100" y="279400"/>
                  </a:lnTo>
                  <a:lnTo>
                    <a:pt x="0" y="279400"/>
                  </a:lnTo>
                  <a:moveTo>
                    <a:pt x="76327" y="279400"/>
                  </a:moveTo>
                  <a:cubicBezTo>
                    <a:pt x="76327" y="300482"/>
                    <a:pt x="59182" y="317500"/>
                    <a:pt x="38227" y="317500"/>
                  </a:cubicBezTo>
                  <a:cubicBezTo>
                    <a:pt x="17272" y="317500"/>
                    <a:pt x="127" y="300355"/>
                    <a:pt x="127" y="279400"/>
                  </a:cubicBezTo>
                  <a:cubicBezTo>
                    <a:pt x="127" y="258445"/>
                    <a:pt x="17272" y="241300"/>
                    <a:pt x="38227" y="241300"/>
                  </a:cubicBezTo>
                  <a:cubicBezTo>
                    <a:pt x="59182" y="241300"/>
                    <a:pt x="76327" y="258445"/>
                    <a:pt x="76327" y="279400"/>
                  </a:cubicBezTo>
                  <a:cubicBezTo>
                    <a:pt x="76327" y="392303"/>
                    <a:pt x="165862" y="482473"/>
                    <a:pt x="274701" y="482473"/>
                  </a:cubicBezTo>
                  <a:cubicBezTo>
                    <a:pt x="383540" y="482473"/>
                    <a:pt x="473075" y="392176"/>
                    <a:pt x="473075" y="279400"/>
                  </a:cubicBezTo>
                  <a:cubicBezTo>
                    <a:pt x="473075" y="166624"/>
                    <a:pt x="383540" y="76327"/>
                    <a:pt x="274701" y="76327"/>
                  </a:cubicBezTo>
                  <a:lnTo>
                    <a:pt x="274701" y="38100"/>
                  </a:lnTo>
                  <a:lnTo>
                    <a:pt x="274701" y="76200"/>
                  </a:lnTo>
                  <a:cubicBezTo>
                    <a:pt x="165862" y="76327"/>
                    <a:pt x="76327" y="166497"/>
                    <a:pt x="76327" y="279400"/>
                  </a:cubicBezTo>
                  <a:close/>
                </a:path>
              </a:pathLst>
            </a:custGeom>
            <a:solidFill>
              <a:srgbClr val="BBCBCD"/>
            </a:solidFill>
          </p:spPr>
        </p:sp>
      </p:grpSp>
      <p:grpSp>
        <p:nvGrpSpPr>
          <p:cNvPr name="Group 14" id="14"/>
          <p:cNvGrpSpPr/>
          <p:nvPr/>
        </p:nvGrpSpPr>
        <p:grpSpPr>
          <a:xfrm rot="0">
            <a:off x="14513878" y="7124966"/>
            <a:ext cx="219315" cy="216656"/>
            <a:chOff x="0" y="0"/>
            <a:chExt cx="237600" cy="234720"/>
          </a:xfrm>
        </p:grpSpPr>
        <p:sp>
          <p:nvSpPr>
            <p:cNvPr name="Freeform 15" id="15"/>
            <p:cNvSpPr/>
            <p:nvPr/>
          </p:nvSpPr>
          <p:spPr>
            <a:xfrm flipH="false" flipV="false" rot="0">
              <a:off x="0" y="0"/>
              <a:ext cx="237490" cy="234696"/>
            </a:xfrm>
            <a:custGeom>
              <a:avLst/>
              <a:gdLst/>
              <a:ahLst/>
              <a:cxnLst/>
              <a:rect r="r" b="b" t="t" l="l"/>
              <a:pathLst>
                <a:path h="234696" w="237490">
                  <a:moveTo>
                    <a:pt x="0" y="117348"/>
                  </a:moveTo>
                  <a:cubicBezTo>
                    <a:pt x="0" y="52578"/>
                    <a:pt x="53213" y="0"/>
                    <a:pt x="118745" y="0"/>
                  </a:cubicBezTo>
                  <a:cubicBezTo>
                    <a:pt x="184277" y="0"/>
                    <a:pt x="237490" y="52578"/>
                    <a:pt x="237490" y="117348"/>
                  </a:cubicBezTo>
                  <a:cubicBezTo>
                    <a:pt x="237490" y="182118"/>
                    <a:pt x="184277" y="234696"/>
                    <a:pt x="118745" y="234696"/>
                  </a:cubicBezTo>
                  <a:cubicBezTo>
                    <a:pt x="53213" y="234696"/>
                    <a:pt x="0" y="182118"/>
                    <a:pt x="0" y="117348"/>
                  </a:cubicBezTo>
                  <a:close/>
                </a:path>
              </a:pathLst>
            </a:custGeom>
            <a:solidFill>
              <a:srgbClr val="BBCBCD"/>
            </a:solidFill>
          </p:spPr>
        </p:sp>
      </p:grpSp>
      <p:grpSp>
        <p:nvGrpSpPr>
          <p:cNvPr name="Group 16" id="16"/>
          <p:cNvGrpSpPr/>
          <p:nvPr/>
        </p:nvGrpSpPr>
        <p:grpSpPr>
          <a:xfrm rot="0">
            <a:off x="6562723" y="7039898"/>
            <a:ext cx="2224383" cy="2218402"/>
            <a:chOff x="0" y="0"/>
            <a:chExt cx="2409840" cy="2403360"/>
          </a:xfrm>
        </p:grpSpPr>
        <p:sp>
          <p:nvSpPr>
            <p:cNvPr name="Freeform 17" id="17"/>
            <p:cNvSpPr/>
            <p:nvPr/>
          </p:nvSpPr>
          <p:spPr>
            <a:xfrm flipH="false" flipV="false" rot="0">
              <a:off x="0" y="0"/>
              <a:ext cx="2409952" cy="2403348"/>
            </a:xfrm>
            <a:custGeom>
              <a:avLst/>
              <a:gdLst/>
              <a:ahLst/>
              <a:cxnLst/>
              <a:rect r="r" b="b" t="t" l="l"/>
              <a:pathLst>
                <a:path h="2403348" w="2409952">
                  <a:moveTo>
                    <a:pt x="0" y="1201674"/>
                  </a:moveTo>
                  <a:cubicBezTo>
                    <a:pt x="0" y="537972"/>
                    <a:pt x="539496" y="0"/>
                    <a:pt x="1204976" y="0"/>
                  </a:cubicBezTo>
                  <a:cubicBezTo>
                    <a:pt x="1870456" y="0"/>
                    <a:pt x="2409952" y="537972"/>
                    <a:pt x="2409952" y="1201674"/>
                  </a:cubicBezTo>
                  <a:cubicBezTo>
                    <a:pt x="2409952" y="1865376"/>
                    <a:pt x="1870456" y="2403348"/>
                    <a:pt x="1204976" y="2403348"/>
                  </a:cubicBezTo>
                  <a:cubicBezTo>
                    <a:pt x="539496" y="2403348"/>
                    <a:pt x="0" y="1865376"/>
                    <a:pt x="0" y="1201674"/>
                  </a:cubicBezTo>
                  <a:close/>
                </a:path>
              </a:pathLst>
            </a:custGeom>
            <a:solidFill>
              <a:srgbClr val="BBCBCD"/>
            </a:solidFill>
          </p:spPr>
        </p:sp>
      </p:grpSp>
      <p:grpSp>
        <p:nvGrpSpPr>
          <p:cNvPr name="Group 18" id="18"/>
          <p:cNvGrpSpPr/>
          <p:nvPr/>
        </p:nvGrpSpPr>
        <p:grpSpPr>
          <a:xfrm rot="0">
            <a:off x="8942620" y="6975433"/>
            <a:ext cx="507082" cy="515722"/>
            <a:chOff x="0" y="0"/>
            <a:chExt cx="549360" cy="558720"/>
          </a:xfrm>
        </p:grpSpPr>
        <p:sp>
          <p:nvSpPr>
            <p:cNvPr name="Freeform 19" id="19"/>
            <p:cNvSpPr/>
            <p:nvPr/>
          </p:nvSpPr>
          <p:spPr>
            <a:xfrm flipH="false" flipV="false" rot="0">
              <a:off x="38100" y="38100"/>
              <a:ext cx="473075" cy="482473"/>
            </a:xfrm>
            <a:custGeom>
              <a:avLst/>
              <a:gdLst/>
              <a:ahLst/>
              <a:cxnLst/>
              <a:rect r="r" b="b" t="t" l="l"/>
              <a:pathLst>
                <a:path h="482473" w="473075">
                  <a:moveTo>
                    <a:pt x="0" y="241300"/>
                  </a:moveTo>
                  <a:cubicBezTo>
                    <a:pt x="0" y="108077"/>
                    <a:pt x="105918" y="0"/>
                    <a:pt x="236601" y="0"/>
                  </a:cubicBezTo>
                  <a:cubicBezTo>
                    <a:pt x="367284" y="0"/>
                    <a:pt x="473075" y="108077"/>
                    <a:pt x="473075" y="241300"/>
                  </a:cubicBezTo>
                  <a:cubicBezTo>
                    <a:pt x="473075" y="374523"/>
                    <a:pt x="367157" y="482473"/>
                    <a:pt x="236601" y="482473"/>
                  </a:cubicBezTo>
                  <a:cubicBezTo>
                    <a:pt x="106045" y="482473"/>
                    <a:pt x="0" y="374523"/>
                    <a:pt x="0" y="241300"/>
                  </a:cubicBezTo>
                  <a:close/>
                </a:path>
              </a:pathLst>
            </a:custGeom>
            <a:solidFill>
              <a:srgbClr val="BBCBCD"/>
            </a:solidFill>
          </p:spPr>
        </p:sp>
        <p:sp>
          <p:nvSpPr>
            <p:cNvPr name="Freeform 20" id="20"/>
            <p:cNvSpPr/>
            <p:nvPr/>
          </p:nvSpPr>
          <p:spPr>
            <a:xfrm flipH="false" flipV="false" rot="0">
              <a:off x="0" y="0"/>
              <a:ext cx="549402" cy="558800"/>
            </a:xfrm>
            <a:custGeom>
              <a:avLst/>
              <a:gdLst/>
              <a:ahLst/>
              <a:cxnLst/>
              <a:rect r="r" b="b" t="t" l="l"/>
              <a:pathLst>
                <a:path h="558800" w="549402">
                  <a:moveTo>
                    <a:pt x="0" y="279400"/>
                  </a:moveTo>
                  <a:cubicBezTo>
                    <a:pt x="0" y="125730"/>
                    <a:pt x="122301" y="0"/>
                    <a:pt x="274701" y="0"/>
                  </a:cubicBezTo>
                  <a:lnTo>
                    <a:pt x="274701" y="38100"/>
                  </a:lnTo>
                  <a:lnTo>
                    <a:pt x="274701" y="0"/>
                  </a:lnTo>
                  <a:cubicBezTo>
                    <a:pt x="427101" y="0"/>
                    <a:pt x="549402" y="125730"/>
                    <a:pt x="549402" y="279400"/>
                  </a:cubicBezTo>
                  <a:lnTo>
                    <a:pt x="511302" y="279400"/>
                  </a:lnTo>
                  <a:lnTo>
                    <a:pt x="549402" y="279400"/>
                  </a:lnTo>
                  <a:cubicBezTo>
                    <a:pt x="549402" y="432943"/>
                    <a:pt x="427101" y="558800"/>
                    <a:pt x="274701" y="558800"/>
                  </a:cubicBezTo>
                  <a:lnTo>
                    <a:pt x="274701" y="520700"/>
                  </a:lnTo>
                  <a:lnTo>
                    <a:pt x="274701" y="558800"/>
                  </a:lnTo>
                  <a:cubicBezTo>
                    <a:pt x="122301" y="558673"/>
                    <a:pt x="0" y="432943"/>
                    <a:pt x="0" y="279400"/>
                  </a:cubicBezTo>
                  <a:lnTo>
                    <a:pt x="38100" y="279400"/>
                  </a:lnTo>
                  <a:lnTo>
                    <a:pt x="76200" y="279400"/>
                  </a:lnTo>
                  <a:lnTo>
                    <a:pt x="38100" y="279400"/>
                  </a:lnTo>
                  <a:lnTo>
                    <a:pt x="0" y="279400"/>
                  </a:lnTo>
                  <a:moveTo>
                    <a:pt x="76327" y="279400"/>
                  </a:moveTo>
                  <a:cubicBezTo>
                    <a:pt x="76327" y="300482"/>
                    <a:pt x="59182" y="317500"/>
                    <a:pt x="38227" y="317500"/>
                  </a:cubicBezTo>
                  <a:cubicBezTo>
                    <a:pt x="17272" y="317500"/>
                    <a:pt x="127" y="300355"/>
                    <a:pt x="127" y="279400"/>
                  </a:cubicBezTo>
                  <a:cubicBezTo>
                    <a:pt x="127" y="258445"/>
                    <a:pt x="17272" y="241300"/>
                    <a:pt x="38227" y="241300"/>
                  </a:cubicBezTo>
                  <a:cubicBezTo>
                    <a:pt x="59182" y="241300"/>
                    <a:pt x="76327" y="258445"/>
                    <a:pt x="76327" y="279400"/>
                  </a:cubicBezTo>
                  <a:cubicBezTo>
                    <a:pt x="76327" y="392303"/>
                    <a:pt x="165862" y="482473"/>
                    <a:pt x="274701" y="482473"/>
                  </a:cubicBezTo>
                  <a:cubicBezTo>
                    <a:pt x="383540" y="482473"/>
                    <a:pt x="473075" y="392176"/>
                    <a:pt x="473075" y="279400"/>
                  </a:cubicBezTo>
                  <a:cubicBezTo>
                    <a:pt x="473075" y="166624"/>
                    <a:pt x="383540" y="76327"/>
                    <a:pt x="274701" y="76327"/>
                  </a:cubicBezTo>
                  <a:lnTo>
                    <a:pt x="274701" y="38100"/>
                  </a:lnTo>
                  <a:lnTo>
                    <a:pt x="274701" y="76200"/>
                  </a:lnTo>
                  <a:cubicBezTo>
                    <a:pt x="165862" y="76327"/>
                    <a:pt x="76327" y="166497"/>
                    <a:pt x="76327" y="279400"/>
                  </a:cubicBezTo>
                  <a:close/>
                </a:path>
              </a:pathLst>
            </a:custGeom>
            <a:solidFill>
              <a:srgbClr val="BBCBCD"/>
            </a:solidFill>
          </p:spPr>
        </p:sp>
      </p:grpSp>
      <p:grpSp>
        <p:nvGrpSpPr>
          <p:cNvPr name="Group 21" id="21"/>
          <p:cNvGrpSpPr/>
          <p:nvPr/>
        </p:nvGrpSpPr>
        <p:grpSpPr>
          <a:xfrm rot="0">
            <a:off x="9088830" y="7124966"/>
            <a:ext cx="219979" cy="216656"/>
            <a:chOff x="0" y="0"/>
            <a:chExt cx="238320" cy="234720"/>
          </a:xfrm>
        </p:grpSpPr>
        <p:sp>
          <p:nvSpPr>
            <p:cNvPr name="Freeform 22" id="22"/>
            <p:cNvSpPr/>
            <p:nvPr/>
          </p:nvSpPr>
          <p:spPr>
            <a:xfrm flipH="false" flipV="false" rot="0">
              <a:off x="0" y="0"/>
              <a:ext cx="238252" cy="234696"/>
            </a:xfrm>
            <a:custGeom>
              <a:avLst/>
              <a:gdLst/>
              <a:ahLst/>
              <a:cxnLst/>
              <a:rect r="r" b="b" t="t" l="l"/>
              <a:pathLst>
                <a:path h="234696" w="238252">
                  <a:moveTo>
                    <a:pt x="0" y="117348"/>
                  </a:moveTo>
                  <a:cubicBezTo>
                    <a:pt x="0" y="52578"/>
                    <a:pt x="53340" y="0"/>
                    <a:pt x="119126" y="0"/>
                  </a:cubicBezTo>
                  <a:cubicBezTo>
                    <a:pt x="184912" y="0"/>
                    <a:pt x="238252" y="52578"/>
                    <a:pt x="238252" y="117348"/>
                  </a:cubicBezTo>
                  <a:cubicBezTo>
                    <a:pt x="238252" y="182118"/>
                    <a:pt x="184912" y="234696"/>
                    <a:pt x="119126" y="234696"/>
                  </a:cubicBezTo>
                  <a:cubicBezTo>
                    <a:pt x="53340" y="234696"/>
                    <a:pt x="0" y="182118"/>
                    <a:pt x="0" y="117348"/>
                  </a:cubicBezTo>
                  <a:close/>
                </a:path>
              </a:pathLst>
            </a:custGeom>
            <a:solidFill>
              <a:srgbClr val="BBCBCD"/>
            </a:solidFill>
          </p:spPr>
        </p:sp>
      </p:grpSp>
      <p:grpSp>
        <p:nvGrpSpPr>
          <p:cNvPr name="Group 23" id="23"/>
          <p:cNvGrpSpPr/>
          <p:nvPr/>
        </p:nvGrpSpPr>
        <p:grpSpPr>
          <a:xfrm rot="0">
            <a:off x="6562723" y="2145857"/>
            <a:ext cx="2224383" cy="2218402"/>
            <a:chOff x="0" y="0"/>
            <a:chExt cx="2409840" cy="2403360"/>
          </a:xfrm>
        </p:grpSpPr>
        <p:sp>
          <p:nvSpPr>
            <p:cNvPr name="Freeform 24" id="24"/>
            <p:cNvSpPr/>
            <p:nvPr/>
          </p:nvSpPr>
          <p:spPr>
            <a:xfrm flipH="false" flipV="false" rot="0">
              <a:off x="0" y="0"/>
              <a:ext cx="2409952" cy="2403348"/>
            </a:xfrm>
            <a:custGeom>
              <a:avLst/>
              <a:gdLst/>
              <a:ahLst/>
              <a:cxnLst/>
              <a:rect r="r" b="b" t="t" l="l"/>
              <a:pathLst>
                <a:path h="2403348" w="2409952">
                  <a:moveTo>
                    <a:pt x="0" y="1201674"/>
                  </a:moveTo>
                  <a:cubicBezTo>
                    <a:pt x="0" y="537972"/>
                    <a:pt x="539496" y="0"/>
                    <a:pt x="1204976" y="0"/>
                  </a:cubicBezTo>
                  <a:cubicBezTo>
                    <a:pt x="1870456" y="0"/>
                    <a:pt x="2409952" y="537972"/>
                    <a:pt x="2409952" y="1201674"/>
                  </a:cubicBezTo>
                  <a:cubicBezTo>
                    <a:pt x="2409952" y="1865376"/>
                    <a:pt x="1870456" y="2403348"/>
                    <a:pt x="1204976" y="2403348"/>
                  </a:cubicBezTo>
                  <a:cubicBezTo>
                    <a:pt x="539496" y="2403348"/>
                    <a:pt x="0" y="1865376"/>
                    <a:pt x="0" y="1201674"/>
                  </a:cubicBezTo>
                  <a:close/>
                </a:path>
              </a:pathLst>
            </a:custGeom>
            <a:solidFill>
              <a:srgbClr val="BBCBCD"/>
            </a:solidFill>
          </p:spPr>
        </p:sp>
      </p:grpSp>
      <p:grpSp>
        <p:nvGrpSpPr>
          <p:cNvPr name="Group 25" id="25"/>
          <p:cNvGrpSpPr/>
          <p:nvPr/>
        </p:nvGrpSpPr>
        <p:grpSpPr>
          <a:xfrm rot="0">
            <a:off x="8942620" y="3913002"/>
            <a:ext cx="507082" cy="515722"/>
            <a:chOff x="0" y="0"/>
            <a:chExt cx="549360" cy="558720"/>
          </a:xfrm>
        </p:grpSpPr>
        <p:sp>
          <p:nvSpPr>
            <p:cNvPr name="Freeform 26" id="26"/>
            <p:cNvSpPr/>
            <p:nvPr/>
          </p:nvSpPr>
          <p:spPr>
            <a:xfrm flipH="false" flipV="false" rot="0">
              <a:off x="38100" y="38100"/>
              <a:ext cx="473075" cy="482473"/>
            </a:xfrm>
            <a:custGeom>
              <a:avLst/>
              <a:gdLst/>
              <a:ahLst/>
              <a:cxnLst/>
              <a:rect r="r" b="b" t="t" l="l"/>
              <a:pathLst>
                <a:path h="482473" w="473075">
                  <a:moveTo>
                    <a:pt x="0" y="241300"/>
                  </a:moveTo>
                  <a:cubicBezTo>
                    <a:pt x="0" y="108077"/>
                    <a:pt x="105918" y="0"/>
                    <a:pt x="236601" y="0"/>
                  </a:cubicBezTo>
                  <a:cubicBezTo>
                    <a:pt x="367284" y="0"/>
                    <a:pt x="473075" y="108077"/>
                    <a:pt x="473075" y="241300"/>
                  </a:cubicBezTo>
                  <a:cubicBezTo>
                    <a:pt x="473075" y="374523"/>
                    <a:pt x="367157" y="482473"/>
                    <a:pt x="236601" y="482473"/>
                  </a:cubicBezTo>
                  <a:cubicBezTo>
                    <a:pt x="106045" y="482473"/>
                    <a:pt x="0" y="374523"/>
                    <a:pt x="0" y="241300"/>
                  </a:cubicBezTo>
                  <a:close/>
                </a:path>
              </a:pathLst>
            </a:custGeom>
            <a:solidFill>
              <a:srgbClr val="BBCBCD"/>
            </a:solidFill>
          </p:spPr>
        </p:sp>
        <p:sp>
          <p:nvSpPr>
            <p:cNvPr name="Freeform 27" id="27"/>
            <p:cNvSpPr/>
            <p:nvPr/>
          </p:nvSpPr>
          <p:spPr>
            <a:xfrm flipH="false" flipV="false" rot="0">
              <a:off x="0" y="0"/>
              <a:ext cx="549402" cy="558800"/>
            </a:xfrm>
            <a:custGeom>
              <a:avLst/>
              <a:gdLst/>
              <a:ahLst/>
              <a:cxnLst/>
              <a:rect r="r" b="b" t="t" l="l"/>
              <a:pathLst>
                <a:path h="558800" w="549402">
                  <a:moveTo>
                    <a:pt x="0" y="279400"/>
                  </a:moveTo>
                  <a:cubicBezTo>
                    <a:pt x="0" y="125730"/>
                    <a:pt x="122301" y="0"/>
                    <a:pt x="274701" y="0"/>
                  </a:cubicBezTo>
                  <a:lnTo>
                    <a:pt x="274701" y="38100"/>
                  </a:lnTo>
                  <a:lnTo>
                    <a:pt x="274701" y="0"/>
                  </a:lnTo>
                  <a:cubicBezTo>
                    <a:pt x="427101" y="0"/>
                    <a:pt x="549402" y="125730"/>
                    <a:pt x="549402" y="279400"/>
                  </a:cubicBezTo>
                  <a:lnTo>
                    <a:pt x="511302" y="279400"/>
                  </a:lnTo>
                  <a:lnTo>
                    <a:pt x="549402" y="279400"/>
                  </a:lnTo>
                  <a:cubicBezTo>
                    <a:pt x="549402" y="432943"/>
                    <a:pt x="427101" y="558800"/>
                    <a:pt x="274701" y="558800"/>
                  </a:cubicBezTo>
                  <a:lnTo>
                    <a:pt x="274701" y="520700"/>
                  </a:lnTo>
                  <a:lnTo>
                    <a:pt x="274701" y="558800"/>
                  </a:lnTo>
                  <a:cubicBezTo>
                    <a:pt x="122301" y="558673"/>
                    <a:pt x="0" y="432943"/>
                    <a:pt x="0" y="279400"/>
                  </a:cubicBezTo>
                  <a:lnTo>
                    <a:pt x="38100" y="279400"/>
                  </a:lnTo>
                  <a:lnTo>
                    <a:pt x="76200" y="279400"/>
                  </a:lnTo>
                  <a:lnTo>
                    <a:pt x="38100" y="279400"/>
                  </a:lnTo>
                  <a:lnTo>
                    <a:pt x="0" y="279400"/>
                  </a:lnTo>
                  <a:moveTo>
                    <a:pt x="76327" y="279400"/>
                  </a:moveTo>
                  <a:cubicBezTo>
                    <a:pt x="76327" y="300482"/>
                    <a:pt x="59182" y="317500"/>
                    <a:pt x="38227" y="317500"/>
                  </a:cubicBezTo>
                  <a:cubicBezTo>
                    <a:pt x="17272" y="317500"/>
                    <a:pt x="127" y="300355"/>
                    <a:pt x="127" y="279400"/>
                  </a:cubicBezTo>
                  <a:cubicBezTo>
                    <a:pt x="127" y="258445"/>
                    <a:pt x="17272" y="241300"/>
                    <a:pt x="38227" y="241300"/>
                  </a:cubicBezTo>
                  <a:cubicBezTo>
                    <a:pt x="59182" y="241300"/>
                    <a:pt x="76327" y="258445"/>
                    <a:pt x="76327" y="279400"/>
                  </a:cubicBezTo>
                  <a:cubicBezTo>
                    <a:pt x="76327" y="392303"/>
                    <a:pt x="165862" y="482473"/>
                    <a:pt x="274701" y="482473"/>
                  </a:cubicBezTo>
                  <a:cubicBezTo>
                    <a:pt x="383540" y="482473"/>
                    <a:pt x="473075" y="392176"/>
                    <a:pt x="473075" y="279400"/>
                  </a:cubicBezTo>
                  <a:cubicBezTo>
                    <a:pt x="473075" y="166624"/>
                    <a:pt x="383540" y="76327"/>
                    <a:pt x="274701" y="76327"/>
                  </a:cubicBezTo>
                  <a:lnTo>
                    <a:pt x="274701" y="38100"/>
                  </a:lnTo>
                  <a:lnTo>
                    <a:pt x="274701" y="76200"/>
                  </a:lnTo>
                  <a:cubicBezTo>
                    <a:pt x="165862" y="76327"/>
                    <a:pt x="76327" y="166497"/>
                    <a:pt x="76327" y="279400"/>
                  </a:cubicBezTo>
                  <a:close/>
                </a:path>
              </a:pathLst>
            </a:custGeom>
            <a:solidFill>
              <a:srgbClr val="BBCBCD"/>
            </a:solidFill>
          </p:spPr>
        </p:sp>
      </p:grpSp>
      <p:grpSp>
        <p:nvGrpSpPr>
          <p:cNvPr name="Group 28" id="28"/>
          <p:cNvGrpSpPr/>
          <p:nvPr/>
        </p:nvGrpSpPr>
        <p:grpSpPr>
          <a:xfrm rot="0">
            <a:off x="14516869" y="4062535"/>
            <a:ext cx="219315" cy="216656"/>
            <a:chOff x="0" y="0"/>
            <a:chExt cx="237600" cy="234720"/>
          </a:xfrm>
        </p:grpSpPr>
        <p:sp>
          <p:nvSpPr>
            <p:cNvPr name="Freeform 29" id="29"/>
            <p:cNvSpPr/>
            <p:nvPr/>
          </p:nvSpPr>
          <p:spPr>
            <a:xfrm flipH="false" flipV="false" rot="0">
              <a:off x="0" y="0"/>
              <a:ext cx="237490" cy="234696"/>
            </a:xfrm>
            <a:custGeom>
              <a:avLst/>
              <a:gdLst/>
              <a:ahLst/>
              <a:cxnLst/>
              <a:rect r="r" b="b" t="t" l="l"/>
              <a:pathLst>
                <a:path h="234696" w="237490">
                  <a:moveTo>
                    <a:pt x="0" y="117348"/>
                  </a:moveTo>
                  <a:cubicBezTo>
                    <a:pt x="0" y="52578"/>
                    <a:pt x="53213" y="0"/>
                    <a:pt x="118745" y="0"/>
                  </a:cubicBezTo>
                  <a:cubicBezTo>
                    <a:pt x="184277" y="0"/>
                    <a:pt x="237490" y="52578"/>
                    <a:pt x="237490" y="117348"/>
                  </a:cubicBezTo>
                  <a:cubicBezTo>
                    <a:pt x="237490" y="182118"/>
                    <a:pt x="184277" y="234696"/>
                    <a:pt x="118745" y="234696"/>
                  </a:cubicBezTo>
                  <a:cubicBezTo>
                    <a:pt x="53213" y="234696"/>
                    <a:pt x="0" y="182118"/>
                    <a:pt x="0" y="117348"/>
                  </a:cubicBezTo>
                  <a:close/>
                </a:path>
              </a:pathLst>
            </a:custGeom>
            <a:solidFill>
              <a:srgbClr val="BBCBCD"/>
            </a:solidFill>
          </p:spPr>
        </p:sp>
      </p:grpSp>
      <p:grpSp>
        <p:nvGrpSpPr>
          <p:cNvPr name="Group 30" id="30"/>
          <p:cNvGrpSpPr/>
          <p:nvPr/>
        </p:nvGrpSpPr>
        <p:grpSpPr>
          <a:xfrm rot="0">
            <a:off x="9089494" y="4062535"/>
            <a:ext cx="219315" cy="216656"/>
            <a:chOff x="0" y="0"/>
            <a:chExt cx="237600" cy="234720"/>
          </a:xfrm>
        </p:grpSpPr>
        <p:sp>
          <p:nvSpPr>
            <p:cNvPr name="Freeform 31" id="31"/>
            <p:cNvSpPr/>
            <p:nvPr/>
          </p:nvSpPr>
          <p:spPr>
            <a:xfrm flipH="false" flipV="false" rot="0">
              <a:off x="0" y="0"/>
              <a:ext cx="237490" cy="234696"/>
            </a:xfrm>
            <a:custGeom>
              <a:avLst/>
              <a:gdLst/>
              <a:ahLst/>
              <a:cxnLst/>
              <a:rect r="r" b="b" t="t" l="l"/>
              <a:pathLst>
                <a:path h="234696" w="237490">
                  <a:moveTo>
                    <a:pt x="0" y="117348"/>
                  </a:moveTo>
                  <a:cubicBezTo>
                    <a:pt x="0" y="52578"/>
                    <a:pt x="53213" y="0"/>
                    <a:pt x="118745" y="0"/>
                  </a:cubicBezTo>
                  <a:cubicBezTo>
                    <a:pt x="184277" y="0"/>
                    <a:pt x="237490" y="52578"/>
                    <a:pt x="237490" y="117348"/>
                  </a:cubicBezTo>
                  <a:cubicBezTo>
                    <a:pt x="237490" y="182118"/>
                    <a:pt x="184277" y="234696"/>
                    <a:pt x="118745" y="234696"/>
                  </a:cubicBezTo>
                  <a:cubicBezTo>
                    <a:pt x="53213" y="234696"/>
                    <a:pt x="0" y="182118"/>
                    <a:pt x="0" y="117348"/>
                  </a:cubicBezTo>
                  <a:close/>
                </a:path>
              </a:pathLst>
            </a:custGeom>
            <a:solidFill>
              <a:srgbClr val="BBCBCD"/>
            </a:solidFill>
          </p:spPr>
        </p:sp>
      </p:grpSp>
      <p:sp>
        <p:nvSpPr>
          <p:cNvPr name="Freeform 32" id="32"/>
          <p:cNvSpPr/>
          <p:nvPr/>
        </p:nvSpPr>
        <p:spPr>
          <a:xfrm flipH="false" flipV="false" rot="0">
            <a:off x="15398008" y="7491155"/>
            <a:ext cx="1489037" cy="1302230"/>
          </a:xfrm>
          <a:custGeom>
            <a:avLst/>
            <a:gdLst/>
            <a:ahLst/>
            <a:cxnLst/>
            <a:rect r="r" b="b" t="t" l="l"/>
            <a:pathLst>
              <a:path h="1302230" w="1489037">
                <a:moveTo>
                  <a:pt x="0" y="0"/>
                </a:moveTo>
                <a:lnTo>
                  <a:pt x="1489037" y="0"/>
                </a:lnTo>
                <a:lnTo>
                  <a:pt x="1489037" y="1302230"/>
                </a:lnTo>
                <a:lnTo>
                  <a:pt x="0" y="130223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3" id="33"/>
          <p:cNvSpPr/>
          <p:nvPr/>
        </p:nvSpPr>
        <p:spPr>
          <a:xfrm flipH="false" flipV="false" rot="0">
            <a:off x="15398008" y="2676676"/>
            <a:ext cx="1498866" cy="1205944"/>
          </a:xfrm>
          <a:custGeom>
            <a:avLst/>
            <a:gdLst/>
            <a:ahLst/>
            <a:cxnLst/>
            <a:rect r="r" b="b" t="t" l="l"/>
            <a:pathLst>
              <a:path h="1205944" w="1498866">
                <a:moveTo>
                  <a:pt x="0" y="0"/>
                </a:moveTo>
                <a:lnTo>
                  <a:pt x="1498866" y="0"/>
                </a:lnTo>
                <a:lnTo>
                  <a:pt x="1498866" y="1205944"/>
                </a:lnTo>
                <a:lnTo>
                  <a:pt x="0" y="120594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34" id="34"/>
          <p:cNvSpPr/>
          <p:nvPr/>
        </p:nvSpPr>
        <p:spPr>
          <a:xfrm flipH="false" flipV="false" rot="0">
            <a:off x="6987774" y="2605605"/>
            <a:ext cx="1408888" cy="1280807"/>
          </a:xfrm>
          <a:custGeom>
            <a:avLst/>
            <a:gdLst/>
            <a:ahLst/>
            <a:cxnLst/>
            <a:rect r="r" b="b" t="t" l="l"/>
            <a:pathLst>
              <a:path h="1280807" w="1408888">
                <a:moveTo>
                  <a:pt x="0" y="0"/>
                </a:moveTo>
                <a:lnTo>
                  <a:pt x="1408888" y="0"/>
                </a:lnTo>
                <a:lnTo>
                  <a:pt x="1408888" y="1280807"/>
                </a:lnTo>
                <a:lnTo>
                  <a:pt x="0" y="128080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35" id="35"/>
          <p:cNvSpPr/>
          <p:nvPr/>
        </p:nvSpPr>
        <p:spPr>
          <a:xfrm flipH="false" flipV="false" rot="0">
            <a:off x="6927575" y="7587964"/>
            <a:ext cx="1469087" cy="1268924"/>
          </a:xfrm>
          <a:custGeom>
            <a:avLst/>
            <a:gdLst/>
            <a:ahLst/>
            <a:cxnLst/>
            <a:rect r="r" b="b" t="t" l="l"/>
            <a:pathLst>
              <a:path h="1268924" w="1469087">
                <a:moveTo>
                  <a:pt x="0" y="0"/>
                </a:moveTo>
                <a:lnTo>
                  <a:pt x="1469087" y="0"/>
                </a:lnTo>
                <a:lnTo>
                  <a:pt x="1469087" y="1268924"/>
                </a:lnTo>
                <a:lnTo>
                  <a:pt x="0" y="1268924"/>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grpSp>
        <p:nvGrpSpPr>
          <p:cNvPr name="Group 36" id="36"/>
          <p:cNvGrpSpPr/>
          <p:nvPr/>
        </p:nvGrpSpPr>
        <p:grpSpPr>
          <a:xfrm rot="0">
            <a:off x="9655291" y="3446026"/>
            <a:ext cx="4512106" cy="4512106"/>
            <a:chOff x="0" y="0"/>
            <a:chExt cx="812800" cy="812800"/>
          </a:xfrm>
        </p:grpSpPr>
        <p:sp>
          <p:nvSpPr>
            <p:cNvPr name="Freeform 37" id="3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ED2A2"/>
            </a:solidFill>
            <a:ln w="190500" cap="sq">
              <a:solidFill>
                <a:srgbClr val="737373"/>
              </a:solidFill>
              <a:prstDash val="solid"/>
              <a:miter/>
            </a:ln>
          </p:spPr>
        </p:sp>
        <p:sp>
          <p:nvSpPr>
            <p:cNvPr name="TextBox 38" id="38"/>
            <p:cNvSpPr txBox="true"/>
            <p:nvPr/>
          </p:nvSpPr>
          <p:spPr>
            <a:xfrm>
              <a:off x="76200" y="57150"/>
              <a:ext cx="660400" cy="679450"/>
            </a:xfrm>
            <a:prstGeom prst="rect">
              <a:avLst/>
            </a:prstGeom>
          </p:spPr>
          <p:txBody>
            <a:bodyPr anchor="ctr" rtlCol="false" tIns="50800" lIns="50800" bIns="50800" rIns="50800"/>
            <a:lstStyle/>
            <a:p>
              <a:pPr algn="ctr">
                <a:lnSpc>
                  <a:spcPts val="2859"/>
                </a:lnSpc>
              </a:pPr>
            </a:p>
          </p:txBody>
        </p:sp>
      </p:grpSp>
      <p:sp>
        <p:nvSpPr>
          <p:cNvPr name="TextBox 39" id="39"/>
          <p:cNvSpPr txBox="true"/>
          <p:nvPr/>
        </p:nvSpPr>
        <p:spPr>
          <a:xfrm rot="0">
            <a:off x="1482178" y="183494"/>
            <a:ext cx="13144348" cy="1982674"/>
          </a:xfrm>
          <a:prstGeom prst="rect">
            <a:avLst/>
          </a:prstGeom>
        </p:spPr>
        <p:txBody>
          <a:bodyPr anchor="t" rtlCol="false" tIns="0" lIns="0" bIns="0" rIns="0">
            <a:spAutoFit/>
          </a:bodyPr>
          <a:lstStyle/>
          <a:p>
            <a:pPr algn="l" marL="0" indent="0" lvl="0">
              <a:lnSpc>
                <a:spcPts val="7956"/>
              </a:lnSpc>
              <a:spcBef>
                <a:spcPct val="0"/>
              </a:spcBef>
            </a:pPr>
            <a:r>
              <a:rPr lang="en-US" sz="5765" spc="565">
                <a:solidFill>
                  <a:srgbClr val="737373"/>
                </a:solidFill>
                <a:latin typeface="DM Sans Bold"/>
              </a:rPr>
              <a:t>Continuous Process Model in Capacity Building</a:t>
            </a:r>
          </a:p>
        </p:txBody>
      </p:sp>
      <p:sp>
        <p:nvSpPr>
          <p:cNvPr name="TextBox 40" id="40"/>
          <p:cNvSpPr txBox="true"/>
          <p:nvPr/>
        </p:nvSpPr>
        <p:spPr>
          <a:xfrm rot="0">
            <a:off x="1482178" y="2798306"/>
            <a:ext cx="4482343" cy="1465905"/>
          </a:xfrm>
          <a:prstGeom prst="rect">
            <a:avLst/>
          </a:prstGeom>
        </p:spPr>
        <p:txBody>
          <a:bodyPr anchor="t" rtlCol="false" tIns="0" lIns="0" bIns="0" rIns="0">
            <a:spAutoFit/>
          </a:bodyPr>
          <a:lstStyle/>
          <a:p>
            <a:pPr algn="just" marL="0" indent="0" lvl="0">
              <a:lnSpc>
                <a:spcPts val="2331"/>
              </a:lnSpc>
              <a:spcBef>
                <a:spcPct val="0"/>
              </a:spcBef>
            </a:pPr>
            <a:r>
              <a:rPr lang="en-US" sz="1689" spc="165">
                <a:solidFill>
                  <a:srgbClr val="231F20"/>
                </a:solidFill>
                <a:latin typeface="DM Sans"/>
              </a:rPr>
              <a:t>The continuous process model emphasizes iterative learning and development, where feedback from one phase informs the next, creating a cycle of ongoing improvement.</a:t>
            </a:r>
          </a:p>
        </p:txBody>
      </p:sp>
      <p:sp>
        <p:nvSpPr>
          <p:cNvPr name="TextBox 41" id="41"/>
          <p:cNvSpPr txBox="true"/>
          <p:nvPr/>
        </p:nvSpPr>
        <p:spPr>
          <a:xfrm rot="0">
            <a:off x="1482178" y="2394013"/>
            <a:ext cx="3465904" cy="385082"/>
          </a:xfrm>
          <a:prstGeom prst="rect">
            <a:avLst/>
          </a:prstGeom>
        </p:spPr>
        <p:txBody>
          <a:bodyPr anchor="t" rtlCol="false" tIns="0" lIns="0" bIns="0" rIns="0">
            <a:spAutoFit/>
          </a:bodyPr>
          <a:lstStyle/>
          <a:p>
            <a:pPr marL="0" indent="0" lvl="0">
              <a:lnSpc>
                <a:spcPts val="3199"/>
              </a:lnSpc>
              <a:spcBef>
                <a:spcPct val="0"/>
              </a:spcBef>
            </a:pPr>
            <a:r>
              <a:rPr lang="en-US" sz="2318" spc="227">
                <a:solidFill>
                  <a:srgbClr val="737373"/>
                </a:solidFill>
                <a:latin typeface="DM Sans Bold"/>
              </a:rPr>
              <a:t>Iterative Approach</a:t>
            </a:r>
          </a:p>
        </p:txBody>
      </p:sp>
      <p:sp>
        <p:nvSpPr>
          <p:cNvPr name="TextBox 42" id="42"/>
          <p:cNvSpPr txBox="true"/>
          <p:nvPr/>
        </p:nvSpPr>
        <p:spPr>
          <a:xfrm rot="0">
            <a:off x="1482178" y="4907899"/>
            <a:ext cx="4482343" cy="1465905"/>
          </a:xfrm>
          <a:prstGeom prst="rect">
            <a:avLst/>
          </a:prstGeom>
        </p:spPr>
        <p:txBody>
          <a:bodyPr anchor="t" rtlCol="false" tIns="0" lIns="0" bIns="0" rIns="0">
            <a:spAutoFit/>
          </a:bodyPr>
          <a:lstStyle/>
          <a:p>
            <a:pPr algn="just" marL="0" indent="0" lvl="0">
              <a:lnSpc>
                <a:spcPts val="2331"/>
              </a:lnSpc>
              <a:spcBef>
                <a:spcPct val="0"/>
              </a:spcBef>
            </a:pPr>
            <a:r>
              <a:rPr lang="en-US" sz="1689" spc="165">
                <a:solidFill>
                  <a:srgbClr val="231F20"/>
                </a:solidFill>
                <a:latin typeface="DM Sans"/>
              </a:rPr>
              <a:t>Regularly assess organizational needs and the impact of capacity-building interventions, using feedback to refine and adjust strategies.</a:t>
            </a:r>
          </a:p>
        </p:txBody>
      </p:sp>
      <p:sp>
        <p:nvSpPr>
          <p:cNvPr name="TextBox 43" id="43"/>
          <p:cNvSpPr txBox="true"/>
          <p:nvPr/>
        </p:nvSpPr>
        <p:spPr>
          <a:xfrm rot="0">
            <a:off x="1482178" y="4503767"/>
            <a:ext cx="4677602" cy="385082"/>
          </a:xfrm>
          <a:prstGeom prst="rect">
            <a:avLst/>
          </a:prstGeom>
        </p:spPr>
        <p:txBody>
          <a:bodyPr anchor="t" rtlCol="false" tIns="0" lIns="0" bIns="0" rIns="0">
            <a:spAutoFit/>
          </a:bodyPr>
          <a:lstStyle/>
          <a:p>
            <a:pPr marL="0" indent="0" lvl="0">
              <a:lnSpc>
                <a:spcPts val="3199"/>
              </a:lnSpc>
              <a:spcBef>
                <a:spcPct val="0"/>
              </a:spcBef>
            </a:pPr>
            <a:r>
              <a:rPr lang="en-US" sz="2318" spc="227">
                <a:solidFill>
                  <a:srgbClr val="737373"/>
                </a:solidFill>
                <a:latin typeface="DM Sans Bold"/>
              </a:rPr>
              <a:t>Assessment and Feedback</a:t>
            </a:r>
          </a:p>
        </p:txBody>
      </p:sp>
      <p:sp>
        <p:nvSpPr>
          <p:cNvPr name="TextBox 44" id="44"/>
          <p:cNvSpPr txBox="true"/>
          <p:nvPr/>
        </p:nvSpPr>
        <p:spPr>
          <a:xfrm rot="0">
            <a:off x="1482178" y="6946858"/>
            <a:ext cx="4482343" cy="1170716"/>
          </a:xfrm>
          <a:prstGeom prst="rect">
            <a:avLst/>
          </a:prstGeom>
        </p:spPr>
        <p:txBody>
          <a:bodyPr anchor="t" rtlCol="false" tIns="0" lIns="0" bIns="0" rIns="0">
            <a:spAutoFit/>
          </a:bodyPr>
          <a:lstStyle/>
          <a:p>
            <a:pPr algn="just" marL="0" indent="0" lvl="0">
              <a:lnSpc>
                <a:spcPts val="2331"/>
              </a:lnSpc>
              <a:spcBef>
                <a:spcPct val="0"/>
              </a:spcBef>
            </a:pPr>
            <a:r>
              <a:rPr lang="en-US" sz="1689" spc="165">
                <a:solidFill>
                  <a:srgbClr val="231F20"/>
                </a:solidFill>
                <a:latin typeface="DM Sans"/>
              </a:rPr>
              <a:t>Encourage adaptability, allowing the organization to respond to new challenges and opportunities proactively.</a:t>
            </a:r>
          </a:p>
        </p:txBody>
      </p:sp>
      <p:sp>
        <p:nvSpPr>
          <p:cNvPr name="TextBox 45" id="45"/>
          <p:cNvSpPr txBox="true"/>
          <p:nvPr/>
        </p:nvSpPr>
        <p:spPr>
          <a:xfrm rot="0">
            <a:off x="1482178" y="6516365"/>
            <a:ext cx="5196901" cy="385082"/>
          </a:xfrm>
          <a:prstGeom prst="rect">
            <a:avLst/>
          </a:prstGeom>
        </p:spPr>
        <p:txBody>
          <a:bodyPr anchor="t" rtlCol="false" tIns="0" lIns="0" bIns="0" rIns="0">
            <a:spAutoFit/>
          </a:bodyPr>
          <a:lstStyle/>
          <a:p>
            <a:pPr marL="0" indent="0" lvl="0">
              <a:lnSpc>
                <a:spcPts val="3199"/>
              </a:lnSpc>
              <a:spcBef>
                <a:spcPct val="0"/>
              </a:spcBef>
            </a:pPr>
            <a:r>
              <a:rPr lang="en-US" sz="2318" spc="227">
                <a:solidFill>
                  <a:srgbClr val="737373"/>
                </a:solidFill>
                <a:latin typeface="DM Sans Bold"/>
              </a:rPr>
              <a:t>Adaptation and Flexibility</a:t>
            </a:r>
          </a:p>
        </p:txBody>
      </p:sp>
      <p:sp>
        <p:nvSpPr>
          <p:cNvPr name="TextBox 46" id="46"/>
          <p:cNvSpPr txBox="true"/>
          <p:nvPr/>
        </p:nvSpPr>
        <p:spPr>
          <a:xfrm rot="0">
            <a:off x="1482178" y="8686162"/>
            <a:ext cx="4482343" cy="1465905"/>
          </a:xfrm>
          <a:prstGeom prst="rect">
            <a:avLst/>
          </a:prstGeom>
        </p:spPr>
        <p:txBody>
          <a:bodyPr anchor="t" rtlCol="false" tIns="0" lIns="0" bIns="0" rIns="0">
            <a:spAutoFit/>
          </a:bodyPr>
          <a:lstStyle/>
          <a:p>
            <a:pPr algn="just" marL="0" indent="0" lvl="0">
              <a:lnSpc>
                <a:spcPts val="2331"/>
              </a:lnSpc>
              <a:spcBef>
                <a:spcPct val="0"/>
              </a:spcBef>
            </a:pPr>
            <a:r>
              <a:rPr lang="en-US" sz="1689" spc="165">
                <a:solidFill>
                  <a:srgbClr val="231F20"/>
                </a:solidFill>
                <a:latin typeface="DM Sans"/>
              </a:rPr>
              <a:t>Focus on long-term sustainability, ensuring that capacity-building efforts are ingrained in the organizational culture and operations.</a:t>
            </a:r>
          </a:p>
        </p:txBody>
      </p:sp>
      <p:sp>
        <p:nvSpPr>
          <p:cNvPr name="TextBox 47" id="47"/>
          <p:cNvSpPr txBox="true"/>
          <p:nvPr/>
        </p:nvSpPr>
        <p:spPr>
          <a:xfrm rot="0">
            <a:off x="1482178" y="8286562"/>
            <a:ext cx="4838337" cy="385082"/>
          </a:xfrm>
          <a:prstGeom prst="rect">
            <a:avLst/>
          </a:prstGeom>
        </p:spPr>
        <p:txBody>
          <a:bodyPr anchor="t" rtlCol="false" tIns="0" lIns="0" bIns="0" rIns="0">
            <a:spAutoFit/>
          </a:bodyPr>
          <a:lstStyle/>
          <a:p>
            <a:pPr marL="0" indent="0" lvl="0">
              <a:lnSpc>
                <a:spcPts val="3199"/>
              </a:lnSpc>
              <a:spcBef>
                <a:spcPct val="0"/>
              </a:spcBef>
            </a:pPr>
            <a:r>
              <a:rPr lang="en-US" sz="2318" spc="227">
                <a:solidFill>
                  <a:srgbClr val="737373"/>
                </a:solidFill>
                <a:latin typeface="DM Sans Bold"/>
              </a:rPr>
              <a:t>Sustainable Development</a:t>
            </a:r>
          </a:p>
        </p:txBody>
      </p:sp>
      <p:sp>
        <p:nvSpPr>
          <p:cNvPr name="Freeform 48" id="48"/>
          <p:cNvSpPr/>
          <p:nvPr/>
        </p:nvSpPr>
        <p:spPr>
          <a:xfrm flipH="false" flipV="false" rot="0">
            <a:off x="10309368" y="4171304"/>
            <a:ext cx="3203951" cy="3203951"/>
          </a:xfrm>
          <a:custGeom>
            <a:avLst/>
            <a:gdLst/>
            <a:ahLst/>
            <a:cxnLst/>
            <a:rect r="r" b="b" t="t" l="l"/>
            <a:pathLst>
              <a:path h="3203951" w="3203951">
                <a:moveTo>
                  <a:pt x="0" y="0"/>
                </a:moveTo>
                <a:lnTo>
                  <a:pt x="3203951" y="0"/>
                </a:lnTo>
                <a:lnTo>
                  <a:pt x="3203951" y="3203951"/>
                </a:lnTo>
                <a:lnTo>
                  <a:pt x="0" y="3203951"/>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49" id="49"/>
          <p:cNvSpPr txBox="true"/>
          <p:nvPr/>
        </p:nvSpPr>
        <p:spPr>
          <a:xfrm rot="0">
            <a:off x="10155922" y="4841224"/>
            <a:ext cx="3510843" cy="1779091"/>
          </a:xfrm>
          <a:prstGeom prst="rect">
            <a:avLst/>
          </a:prstGeom>
        </p:spPr>
        <p:txBody>
          <a:bodyPr anchor="t" rtlCol="false" tIns="0" lIns="0" bIns="0" rIns="0">
            <a:spAutoFit/>
          </a:bodyPr>
          <a:lstStyle/>
          <a:p>
            <a:pPr algn="ctr">
              <a:lnSpc>
                <a:spcPts val="3557"/>
              </a:lnSpc>
            </a:pPr>
            <a:r>
              <a:rPr lang="en-US" sz="2578" spc="252">
                <a:solidFill>
                  <a:srgbClr val="FFFFFF"/>
                </a:solidFill>
                <a:latin typeface="DM Sans Bold"/>
              </a:rPr>
              <a:t>Benefits:</a:t>
            </a:r>
          </a:p>
          <a:p>
            <a:pPr algn="ctr">
              <a:lnSpc>
                <a:spcPts val="3557"/>
              </a:lnSpc>
            </a:pPr>
            <a:r>
              <a:rPr lang="en-US" sz="2578" spc="252">
                <a:solidFill>
                  <a:srgbClr val="FFFFFF"/>
                </a:solidFill>
                <a:latin typeface="DM Sans Bold"/>
              </a:rPr>
              <a:t>resilience adaptability</a:t>
            </a:r>
          </a:p>
          <a:p>
            <a:pPr algn="ctr" marL="0" indent="0" lvl="0">
              <a:lnSpc>
                <a:spcPts val="3557"/>
              </a:lnSpc>
              <a:spcBef>
                <a:spcPct val="0"/>
              </a:spcBef>
            </a:pPr>
            <a:r>
              <a:rPr lang="en-US" sz="2578" spc="252">
                <a:solidFill>
                  <a:srgbClr val="FFFFFF"/>
                </a:solidFill>
                <a:latin typeface="DM Sans Bold"/>
              </a:rPr>
              <a:t>sustained impact</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true" rot="0">
            <a:off x="0" y="0"/>
            <a:ext cx="18288000" cy="10287000"/>
          </a:xfrm>
          <a:custGeom>
            <a:avLst/>
            <a:gdLst/>
            <a:ahLst/>
            <a:cxnLst/>
            <a:rect r="r" b="b" t="t" l="l"/>
            <a:pathLst>
              <a:path h="10287000" w="18288000">
                <a:moveTo>
                  <a:pt x="18288000" y="10287000"/>
                </a:moveTo>
                <a:lnTo>
                  <a:pt x="0" y="10287000"/>
                </a:lnTo>
                <a:lnTo>
                  <a:pt x="0" y="0"/>
                </a:lnTo>
                <a:lnTo>
                  <a:pt x="18288000" y="0"/>
                </a:lnTo>
                <a:lnTo>
                  <a:pt x="18288000" y="10287000"/>
                </a:lnTo>
                <a:close/>
              </a:path>
            </a:pathLst>
          </a:custGeom>
          <a:blipFill>
            <a:blip r:embed="rId2"/>
            <a:stretch>
              <a:fillRect l="0" t="-38888" r="0" b="-38888"/>
            </a:stretch>
          </a:blipFill>
        </p:spPr>
      </p:sp>
      <p:sp>
        <p:nvSpPr>
          <p:cNvPr name="Freeform 3" id="3"/>
          <p:cNvSpPr/>
          <p:nvPr/>
        </p:nvSpPr>
        <p:spPr>
          <a:xfrm flipH="false" flipV="false" rot="0">
            <a:off x="8435419" y="3691729"/>
            <a:ext cx="9322085" cy="5982617"/>
          </a:xfrm>
          <a:custGeom>
            <a:avLst/>
            <a:gdLst/>
            <a:ahLst/>
            <a:cxnLst/>
            <a:rect r="r" b="b" t="t" l="l"/>
            <a:pathLst>
              <a:path h="5982617" w="9322085">
                <a:moveTo>
                  <a:pt x="0" y="0"/>
                </a:moveTo>
                <a:lnTo>
                  <a:pt x="9322085" y="0"/>
                </a:lnTo>
                <a:lnTo>
                  <a:pt x="9322085" y="5982618"/>
                </a:lnTo>
                <a:lnTo>
                  <a:pt x="0" y="5982618"/>
                </a:lnTo>
                <a:lnTo>
                  <a:pt x="0" y="0"/>
                </a:lnTo>
                <a:close/>
              </a:path>
            </a:pathLst>
          </a:custGeom>
          <a:blipFill>
            <a:blip r:embed="rId3"/>
            <a:stretch>
              <a:fillRect l="-85631" t="-34905" r="0" b="-57927"/>
            </a:stretch>
          </a:blipFill>
        </p:spPr>
      </p:sp>
      <p:sp>
        <p:nvSpPr>
          <p:cNvPr name="TextBox 4" id="4"/>
          <p:cNvSpPr txBox="true"/>
          <p:nvPr/>
        </p:nvSpPr>
        <p:spPr>
          <a:xfrm rot="0">
            <a:off x="1743242" y="287735"/>
            <a:ext cx="5694094" cy="786466"/>
          </a:xfrm>
          <a:prstGeom prst="rect">
            <a:avLst/>
          </a:prstGeom>
        </p:spPr>
        <p:txBody>
          <a:bodyPr anchor="t" rtlCol="false" tIns="0" lIns="0" bIns="0" rIns="0">
            <a:spAutoFit/>
          </a:bodyPr>
          <a:lstStyle/>
          <a:p>
            <a:pPr algn="l" marL="0" indent="0" lvl="0">
              <a:lnSpc>
                <a:spcPts val="5862"/>
              </a:lnSpc>
              <a:spcBef>
                <a:spcPct val="0"/>
              </a:spcBef>
            </a:pPr>
            <a:r>
              <a:rPr lang="en-US" sz="5921" spc="207">
                <a:solidFill>
                  <a:srgbClr val="8CA9AD"/>
                </a:solidFill>
                <a:latin typeface="DM Sans"/>
              </a:rPr>
              <a:t>Case  study</a:t>
            </a:r>
          </a:p>
        </p:txBody>
      </p:sp>
      <p:sp>
        <p:nvSpPr>
          <p:cNvPr name="TextBox 5" id="5"/>
          <p:cNvSpPr txBox="true"/>
          <p:nvPr/>
        </p:nvSpPr>
        <p:spPr>
          <a:xfrm rot="0">
            <a:off x="1786516" y="5494164"/>
            <a:ext cx="6299890" cy="2351473"/>
          </a:xfrm>
          <a:prstGeom prst="rect">
            <a:avLst/>
          </a:prstGeom>
        </p:spPr>
        <p:txBody>
          <a:bodyPr anchor="t" rtlCol="false" tIns="0" lIns="0" bIns="0" rIns="0">
            <a:spAutoFit/>
          </a:bodyPr>
          <a:lstStyle/>
          <a:p>
            <a:pPr algn="just" marL="0" indent="0" lvl="0">
              <a:lnSpc>
                <a:spcPts val="2331"/>
              </a:lnSpc>
              <a:spcBef>
                <a:spcPct val="0"/>
              </a:spcBef>
            </a:pPr>
            <a:r>
              <a:rPr lang="en-US" sz="1689" spc="165">
                <a:solidFill>
                  <a:srgbClr val="231F20"/>
                </a:solidFill>
                <a:latin typeface="DM Sans"/>
              </a:rPr>
              <a:t>Emphasis was placed on strategic networking, introduced in a marketing session, and storytelling, where participants were encouraged to create compelling narratives about their organization. This storytelling approach was not just about sharing experiences but about crafting and disseminating positive organizational stories to engage stakeholders and attract resources.</a:t>
            </a:r>
          </a:p>
        </p:txBody>
      </p:sp>
      <p:sp>
        <p:nvSpPr>
          <p:cNvPr name="TextBox 6" id="6"/>
          <p:cNvSpPr txBox="true"/>
          <p:nvPr/>
        </p:nvSpPr>
        <p:spPr>
          <a:xfrm rot="0">
            <a:off x="1221997" y="6471442"/>
            <a:ext cx="3465904" cy="385093"/>
          </a:xfrm>
          <a:prstGeom prst="rect">
            <a:avLst/>
          </a:prstGeom>
        </p:spPr>
        <p:txBody>
          <a:bodyPr anchor="t" rtlCol="false" tIns="0" lIns="0" bIns="0" rIns="0">
            <a:spAutoFit/>
          </a:bodyPr>
          <a:lstStyle/>
          <a:p>
            <a:pPr marL="0" indent="0" lvl="0">
              <a:lnSpc>
                <a:spcPts val="3199"/>
              </a:lnSpc>
              <a:spcBef>
                <a:spcPct val="0"/>
              </a:spcBef>
            </a:pPr>
            <a:r>
              <a:rPr lang="en-US" sz="2318" spc="227">
                <a:solidFill>
                  <a:srgbClr val="397D5A"/>
                </a:solidFill>
                <a:latin typeface="DM Sans Bold"/>
              </a:rPr>
              <a:t>01</a:t>
            </a:r>
          </a:p>
        </p:txBody>
      </p:sp>
      <p:sp>
        <p:nvSpPr>
          <p:cNvPr name="TextBox 7" id="7"/>
          <p:cNvSpPr txBox="true"/>
          <p:nvPr/>
        </p:nvSpPr>
        <p:spPr>
          <a:xfrm rot="0">
            <a:off x="1786516" y="3812202"/>
            <a:ext cx="6299890" cy="1511352"/>
          </a:xfrm>
          <a:prstGeom prst="rect">
            <a:avLst/>
          </a:prstGeom>
        </p:spPr>
        <p:txBody>
          <a:bodyPr anchor="t" rtlCol="false" tIns="0" lIns="0" bIns="0" rIns="0">
            <a:spAutoFit/>
          </a:bodyPr>
          <a:lstStyle/>
          <a:p>
            <a:pPr algn="just" marL="0" indent="0" lvl="0">
              <a:lnSpc>
                <a:spcPts val="2469"/>
              </a:lnSpc>
              <a:spcBef>
                <a:spcPct val="0"/>
              </a:spcBef>
            </a:pPr>
            <a:r>
              <a:rPr lang="en-US" sz="1789" spc="175">
                <a:solidFill>
                  <a:srgbClr val="231F20"/>
                </a:solidFill>
                <a:latin typeface="DM Sans"/>
              </a:rPr>
              <a:t>Organization 'B' exemplifies an emerging social enterprise with a proactive approach to integrating session learnings into their daily operations, showcasing a model for successful capacity building.</a:t>
            </a:r>
          </a:p>
        </p:txBody>
      </p:sp>
      <p:sp>
        <p:nvSpPr>
          <p:cNvPr name="TextBox 8" id="8"/>
          <p:cNvSpPr txBox="true"/>
          <p:nvPr/>
        </p:nvSpPr>
        <p:spPr>
          <a:xfrm rot="0">
            <a:off x="1221997" y="8673698"/>
            <a:ext cx="3465904" cy="385093"/>
          </a:xfrm>
          <a:prstGeom prst="rect">
            <a:avLst/>
          </a:prstGeom>
        </p:spPr>
        <p:txBody>
          <a:bodyPr anchor="t" rtlCol="false" tIns="0" lIns="0" bIns="0" rIns="0">
            <a:spAutoFit/>
          </a:bodyPr>
          <a:lstStyle/>
          <a:p>
            <a:pPr marL="0" indent="0" lvl="0">
              <a:lnSpc>
                <a:spcPts val="3199"/>
              </a:lnSpc>
              <a:spcBef>
                <a:spcPct val="0"/>
              </a:spcBef>
            </a:pPr>
            <a:r>
              <a:rPr lang="en-US" sz="2318" spc="227">
                <a:solidFill>
                  <a:srgbClr val="397D5A"/>
                </a:solidFill>
                <a:latin typeface="DM Sans Bold"/>
              </a:rPr>
              <a:t>02</a:t>
            </a:r>
          </a:p>
        </p:txBody>
      </p:sp>
      <p:sp>
        <p:nvSpPr>
          <p:cNvPr name="TextBox 9" id="9"/>
          <p:cNvSpPr txBox="true"/>
          <p:nvPr/>
        </p:nvSpPr>
        <p:spPr>
          <a:xfrm rot="0">
            <a:off x="1786516" y="8016582"/>
            <a:ext cx="6299890" cy="1761094"/>
          </a:xfrm>
          <a:prstGeom prst="rect">
            <a:avLst/>
          </a:prstGeom>
        </p:spPr>
        <p:txBody>
          <a:bodyPr anchor="t" rtlCol="false" tIns="0" lIns="0" bIns="0" rIns="0">
            <a:spAutoFit/>
          </a:bodyPr>
          <a:lstStyle/>
          <a:p>
            <a:pPr algn="just" marL="0" indent="0" lvl="0">
              <a:lnSpc>
                <a:spcPts val="2331"/>
              </a:lnSpc>
              <a:spcBef>
                <a:spcPct val="0"/>
              </a:spcBef>
            </a:pPr>
            <a:r>
              <a:rPr lang="en-US" sz="1689" spc="165">
                <a:solidFill>
                  <a:srgbClr val="231F20"/>
                </a:solidFill>
                <a:latin typeface="DM Sans"/>
              </a:rPr>
              <a:t>A participant from Organization 'B' managed to secure over £80,000 in funding, demonstrating the direct impact of applying learned strategies to their work. This success underscores the potential financial benefits that strategic storytelling and networking can bring to social enterprises.</a:t>
            </a:r>
          </a:p>
        </p:txBody>
      </p:sp>
      <p:sp>
        <p:nvSpPr>
          <p:cNvPr name="Freeform 10" id="10"/>
          <p:cNvSpPr/>
          <p:nvPr/>
        </p:nvSpPr>
        <p:spPr>
          <a:xfrm flipH="false" flipV="false" rot="0">
            <a:off x="14185022" y="0"/>
            <a:ext cx="4102978" cy="3133183"/>
          </a:xfrm>
          <a:custGeom>
            <a:avLst/>
            <a:gdLst/>
            <a:ahLst/>
            <a:cxnLst/>
            <a:rect r="r" b="b" t="t" l="l"/>
            <a:pathLst>
              <a:path h="3133183" w="4102978">
                <a:moveTo>
                  <a:pt x="0" y="0"/>
                </a:moveTo>
                <a:lnTo>
                  <a:pt x="4102978" y="0"/>
                </a:lnTo>
                <a:lnTo>
                  <a:pt x="4102978" y="3133183"/>
                </a:lnTo>
                <a:lnTo>
                  <a:pt x="0" y="313318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1" id="11"/>
          <p:cNvSpPr txBox="true"/>
          <p:nvPr/>
        </p:nvSpPr>
        <p:spPr>
          <a:xfrm rot="0">
            <a:off x="1743242" y="1330520"/>
            <a:ext cx="10930893" cy="2260574"/>
          </a:xfrm>
          <a:prstGeom prst="rect">
            <a:avLst/>
          </a:prstGeom>
        </p:spPr>
        <p:txBody>
          <a:bodyPr anchor="t" rtlCol="false" tIns="0" lIns="0" bIns="0" rIns="0">
            <a:spAutoFit/>
          </a:bodyPr>
          <a:lstStyle/>
          <a:p>
            <a:pPr algn="just" marL="0" indent="0" lvl="0">
              <a:lnSpc>
                <a:spcPts val="2621"/>
              </a:lnSpc>
              <a:spcBef>
                <a:spcPct val="0"/>
              </a:spcBef>
            </a:pPr>
            <a:r>
              <a:rPr lang="en-US" sz="1899" spc="186">
                <a:solidFill>
                  <a:srgbClr val="231F20"/>
                </a:solidFill>
                <a:latin typeface="DM Sans"/>
              </a:rPr>
              <a:t>Since June 2005, Brunel Business School has been working closely with two organisations seeking to build capacity and generate sustainable income streams. Both organisations  are similar in size (i.e. have less than 25 staff members), face similar issues (i.e. unsteady income streams and staff skills shortages) and offer services to socially excluded groups. Organisation ‘B’ offers support, training and counselling to those affected  by mental health difficulties and drug abuse issues.</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true" rot="0">
            <a:off x="0" y="0"/>
            <a:ext cx="18288000" cy="10287000"/>
          </a:xfrm>
          <a:custGeom>
            <a:avLst/>
            <a:gdLst/>
            <a:ahLst/>
            <a:cxnLst/>
            <a:rect r="r" b="b" t="t" l="l"/>
            <a:pathLst>
              <a:path h="10287000" w="18288000">
                <a:moveTo>
                  <a:pt x="18288000" y="10287000"/>
                </a:moveTo>
                <a:lnTo>
                  <a:pt x="0" y="10287000"/>
                </a:lnTo>
                <a:lnTo>
                  <a:pt x="0" y="0"/>
                </a:lnTo>
                <a:lnTo>
                  <a:pt x="18288000" y="0"/>
                </a:lnTo>
                <a:lnTo>
                  <a:pt x="18288000" y="10287000"/>
                </a:lnTo>
                <a:close/>
              </a:path>
            </a:pathLst>
          </a:custGeom>
          <a:blipFill>
            <a:blip r:embed="rId2"/>
            <a:stretch>
              <a:fillRect l="0" t="-38888" r="0" b="-38888"/>
            </a:stretch>
          </a:blipFill>
        </p:spPr>
      </p:sp>
      <p:sp>
        <p:nvSpPr>
          <p:cNvPr name="Freeform 3" id="3"/>
          <p:cNvSpPr/>
          <p:nvPr/>
        </p:nvSpPr>
        <p:spPr>
          <a:xfrm flipH="false" flipV="false" rot="0">
            <a:off x="8453691" y="3618641"/>
            <a:ext cx="9322085" cy="5982617"/>
          </a:xfrm>
          <a:custGeom>
            <a:avLst/>
            <a:gdLst/>
            <a:ahLst/>
            <a:cxnLst/>
            <a:rect r="r" b="b" t="t" l="l"/>
            <a:pathLst>
              <a:path h="5982617" w="9322085">
                <a:moveTo>
                  <a:pt x="0" y="0"/>
                </a:moveTo>
                <a:lnTo>
                  <a:pt x="9322085" y="0"/>
                </a:lnTo>
                <a:lnTo>
                  <a:pt x="9322085" y="5982618"/>
                </a:lnTo>
                <a:lnTo>
                  <a:pt x="0" y="5982618"/>
                </a:lnTo>
                <a:lnTo>
                  <a:pt x="0" y="0"/>
                </a:lnTo>
                <a:close/>
              </a:path>
            </a:pathLst>
          </a:custGeom>
          <a:blipFill>
            <a:blip r:embed="rId3"/>
            <a:stretch>
              <a:fillRect l="-85631" t="-34905" r="0" b="-57927"/>
            </a:stretch>
          </a:blipFill>
        </p:spPr>
      </p:sp>
      <p:sp>
        <p:nvSpPr>
          <p:cNvPr name="TextBox 4" id="4"/>
          <p:cNvSpPr txBox="true"/>
          <p:nvPr/>
        </p:nvSpPr>
        <p:spPr>
          <a:xfrm rot="0">
            <a:off x="1743242" y="780125"/>
            <a:ext cx="5694094" cy="786466"/>
          </a:xfrm>
          <a:prstGeom prst="rect">
            <a:avLst/>
          </a:prstGeom>
        </p:spPr>
        <p:txBody>
          <a:bodyPr anchor="t" rtlCol="false" tIns="0" lIns="0" bIns="0" rIns="0">
            <a:spAutoFit/>
          </a:bodyPr>
          <a:lstStyle/>
          <a:p>
            <a:pPr algn="l" marL="0" indent="0" lvl="0">
              <a:lnSpc>
                <a:spcPts val="5862"/>
              </a:lnSpc>
              <a:spcBef>
                <a:spcPct val="0"/>
              </a:spcBef>
            </a:pPr>
            <a:r>
              <a:rPr lang="en-US" sz="5921" spc="207">
                <a:solidFill>
                  <a:srgbClr val="8CA9AD"/>
                </a:solidFill>
                <a:latin typeface="DM Sans"/>
              </a:rPr>
              <a:t>Case  study</a:t>
            </a:r>
          </a:p>
        </p:txBody>
      </p:sp>
      <p:sp>
        <p:nvSpPr>
          <p:cNvPr name="TextBox 5" id="5"/>
          <p:cNvSpPr txBox="true"/>
          <p:nvPr/>
        </p:nvSpPr>
        <p:spPr>
          <a:xfrm rot="0">
            <a:off x="1601053" y="2067279"/>
            <a:ext cx="6157701" cy="1816087"/>
          </a:xfrm>
          <a:prstGeom prst="rect">
            <a:avLst/>
          </a:prstGeom>
        </p:spPr>
        <p:txBody>
          <a:bodyPr anchor="t" rtlCol="false" tIns="0" lIns="0" bIns="0" rIns="0">
            <a:spAutoFit/>
          </a:bodyPr>
          <a:lstStyle/>
          <a:p>
            <a:pPr algn="just" marL="0" indent="0" lvl="0">
              <a:lnSpc>
                <a:spcPts val="2469"/>
              </a:lnSpc>
              <a:spcBef>
                <a:spcPct val="0"/>
              </a:spcBef>
            </a:pPr>
            <a:r>
              <a:rPr lang="en-US" sz="1789" spc="175">
                <a:solidFill>
                  <a:srgbClr val="231F20"/>
                </a:solidFill>
                <a:latin typeface="DM Sans"/>
              </a:rPr>
              <a:t>While Organization 'B' was adept at balancing social missions with financial objectives, Organization 'A' faced challenges in this area, highlighting a common tension within social enterprises between pursuing profit and maintaining a social ethos.</a:t>
            </a:r>
          </a:p>
        </p:txBody>
      </p:sp>
      <p:sp>
        <p:nvSpPr>
          <p:cNvPr name="TextBox 6" id="6"/>
          <p:cNvSpPr txBox="true"/>
          <p:nvPr/>
        </p:nvSpPr>
        <p:spPr>
          <a:xfrm rot="0">
            <a:off x="1028700" y="2604498"/>
            <a:ext cx="3465904" cy="385082"/>
          </a:xfrm>
          <a:prstGeom prst="rect">
            <a:avLst/>
          </a:prstGeom>
        </p:spPr>
        <p:txBody>
          <a:bodyPr anchor="t" rtlCol="false" tIns="0" lIns="0" bIns="0" rIns="0">
            <a:spAutoFit/>
          </a:bodyPr>
          <a:lstStyle/>
          <a:p>
            <a:pPr marL="0" indent="0" lvl="0">
              <a:lnSpc>
                <a:spcPts val="3199"/>
              </a:lnSpc>
              <a:spcBef>
                <a:spcPct val="0"/>
              </a:spcBef>
            </a:pPr>
            <a:r>
              <a:rPr lang="en-US" sz="2318" spc="227">
                <a:solidFill>
                  <a:srgbClr val="397D5A"/>
                </a:solidFill>
                <a:latin typeface="DM Sans Bold"/>
              </a:rPr>
              <a:t>03</a:t>
            </a:r>
          </a:p>
        </p:txBody>
      </p:sp>
      <p:sp>
        <p:nvSpPr>
          <p:cNvPr name="TextBox 7" id="7"/>
          <p:cNvSpPr txBox="true"/>
          <p:nvPr/>
        </p:nvSpPr>
        <p:spPr>
          <a:xfrm rot="0">
            <a:off x="1028700" y="5235943"/>
            <a:ext cx="3465904" cy="385082"/>
          </a:xfrm>
          <a:prstGeom prst="rect">
            <a:avLst/>
          </a:prstGeom>
        </p:spPr>
        <p:txBody>
          <a:bodyPr anchor="t" rtlCol="false" tIns="0" lIns="0" bIns="0" rIns="0">
            <a:spAutoFit/>
          </a:bodyPr>
          <a:lstStyle/>
          <a:p>
            <a:pPr marL="0" indent="0" lvl="0">
              <a:lnSpc>
                <a:spcPts val="3199"/>
              </a:lnSpc>
              <a:spcBef>
                <a:spcPct val="0"/>
              </a:spcBef>
            </a:pPr>
            <a:r>
              <a:rPr lang="en-US" sz="2318" spc="227">
                <a:solidFill>
                  <a:srgbClr val="397D5A"/>
                </a:solidFill>
                <a:latin typeface="DM Sans Bold"/>
              </a:rPr>
              <a:t>04</a:t>
            </a:r>
          </a:p>
        </p:txBody>
      </p:sp>
      <p:sp>
        <p:nvSpPr>
          <p:cNvPr name="TextBox 8" id="8"/>
          <p:cNvSpPr txBox="true"/>
          <p:nvPr/>
        </p:nvSpPr>
        <p:spPr>
          <a:xfrm rot="0">
            <a:off x="1743242" y="4405326"/>
            <a:ext cx="6015512" cy="2055843"/>
          </a:xfrm>
          <a:prstGeom prst="rect">
            <a:avLst/>
          </a:prstGeom>
        </p:spPr>
        <p:txBody>
          <a:bodyPr anchor="t" rtlCol="false" tIns="0" lIns="0" bIns="0" rIns="0">
            <a:spAutoFit/>
          </a:bodyPr>
          <a:lstStyle/>
          <a:p>
            <a:pPr algn="just" marL="0" indent="0" lvl="0">
              <a:lnSpc>
                <a:spcPts val="2331"/>
              </a:lnSpc>
              <a:spcBef>
                <a:spcPct val="0"/>
              </a:spcBef>
            </a:pPr>
            <a:r>
              <a:rPr lang="en-US" sz="1689" spc="165">
                <a:solidFill>
                  <a:srgbClr val="231F20"/>
                </a:solidFill>
                <a:latin typeface="DM Sans"/>
              </a:rPr>
              <a:t>Organization 'B's case illustrates the importance of continuous learning and the application of new knowledge to enhance strategic planning and operational effectiveness. The use of tools like SWOT analysis indicates a structured approach to integrating capacity-building insights into organizational development.</a:t>
            </a:r>
          </a:p>
        </p:txBody>
      </p:sp>
      <p:sp>
        <p:nvSpPr>
          <p:cNvPr name="Freeform 9" id="9"/>
          <p:cNvSpPr/>
          <p:nvPr/>
        </p:nvSpPr>
        <p:spPr>
          <a:xfrm flipH="false" flipV="false" rot="0">
            <a:off x="14185022" y="0"/>
            <a:ext cx="4102978" cy="3133183"/>
          </a:xfrm>
          <a:custGeom>
            <a:avLst/>
            <a:gdLst/>
            <a:ahLst/>
            <a:cxnLst/>
            <a:rect r="r" b="b" t="t" l="l"/>
            <a:pathLst>
              <a:path h="3133183" w="4102978">
                <a:moveTo>
                  <a:pt x="0" y="0"/>
                </a:moveTo>
                <a:lnTo>
                  <a:pt x="4102978" y="0"/>
                </a:lnTo>
                <a:lnTo>
                  <a:pt x="4102978" y="3133183"/>
                </a:lnTo>
                <a:lnTo>
                  <a:pt x="0" y="313318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0" id="10"/>
          <p:cNvSpPr txBox="true"/>
          <p:nvPr/>
        </p:nvSpPr>
        <p:spPr>
          <a:xfrm rot="0">
            <a:off x="1124384" y="7499393"/>
            <a:ext cx="3465904" cy="385082"/>
          </a:xfrm>
          <a:prstGeom prst="rect">
            <a:avLst/>
          </a:prstGeom>
        </p:spPr>
        <p:txBody>
          <a:bodyPr anchor="t" rtlCol="false" tIns="0" lIns="0" bIns="0" rIns="0">
            <a:spAutoFit/>
          </a:bodyPr>
          <a:lstStyle/>
          <a:p>
            <a:pPr marL="0" indent="0" lvl="0">
              <a:lnSpc>
                <a:spcPts val="3199"/>
              </a:lnSpc>
              <a:spcBef>
                <a:spcPct val="0"/>
              </a:spcBef>
            </a:pPr>
            <a:r>
              <a:rPr lang="en-US" sz="2318" spc="227">
                <a:solidFill>
                  <a:srgbClr val="397D5A"/>
                </a:solidFill>
                <a:latin typeface="DM Sans Bold"/>
              </a:rPr>
              <a:t>05</a:t>
            </a:r>
          </a:p>
        </p:txBody>
      </p:sp>
      <p:sp>
        <p:nvSpPr>
          <p:cNvPr name="TextBox 11" id="11"/>
          <p:cNvSpPr txBox="true"/>
          <p:nvPr/>
        </p:nvSpPr>
        <p:spPr>
          <a:xfrm rot="0">
            <a:off x="1743242" y="6965993"/>
            <a:ext cx="6015512" cy="1465590"/>
          </a:xfrm>
          <a:prstGeom prst="rect">
            <a:avLst/>
          </a:prstGeom>
        </p:spPr>
        <p:txBody>
          <a:bodyPr anchor="t" rtlCol="false" tIns="0" lIns="0" bIns="0" rIns="0">
            <a:spAutoFit/>
          </a:bodyPr>
          <a:lstStyle/>
          <a:p>
            <a:pPr algn="just" marL="0" indent="0" lvl="0">
              <a:lnSpc>
                <a:spcPts val="2331"/>
              </a:lnSpc>
              <a:spcBef>
                <a:spcPct val="0"/>
              </a:spcBef>
            </a:pPr>
            <a:r>
              <a:rPr lang="en-US" sz="1689" spc="165">
                <a:solidFill>
                  <a:srgbClr val="231F20"/>
                </a:solidFill>
                <a:latin typeface="DM Sans"/>
              </a:rPr>
              <a:t>Organization 'B' serves as a model for other emerging social enterprises, showing how proactive application of learned theories and tools can significantly impact an organization's funding and strategic positioning.</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1759210" y="7143750"/>
            <a:ext cx="5500090" cy="2114550"/>
          </a:xfrm>
          <a:prstGeom prst="rect">
            <a:avLst/>
          </a:prstGeom>
        </p:spPr>
        <p:txBody>
          <a:bodyPr anchor="t" rtlCol="false" tIns="0" lIns="0" bIns="0" rIns="0">
            <a:spAutoFit/>
          </a:bodyPr>
          <a:lstStyle/>
          <a:p>
            <a:pPr algn="r">
              <a:lnSpc>
                <a:spcPts val="8250"/>
              </a:lnSpc>
            </a:pPr>
            <a:r>
              <a:rPr lang="en-US" sz="7500">
                <a:solidFill>
                  <a:srgbClr val="727171"/>
                </a:solidFill>
                <a:latin typeface="DM Sans Bold"/>
              </a:rPr>
              <a:t>TABLE OF</a:t>
            </a:r>
          </a:p>
          <a:p>
            <a:pPr algn="r">
              <a:lnSpc>
                <a:spcPts val="8250"/>
              </a:lnSpc>
            </a:pPr>
            <a:r>
              <a:rPr lang="en-US" sz="7500">
                <a:solidFill>
                  <a:srgbClr val="727171"/>
                </a:solidFill>
                <a:latin typeface="DM Sans Bold"/>
              </a:rPr>
              <a:t>CONTENT</a:t>
            </a:r>
          </a:p>
        </p:txBody>
      </p:sp>
      <p:sp>
        <p:nvSpPr>
          <p:cNvPr name="TextBox 3" id="3"/>
          <p:cNvSpPr txBox="true"/>
          <p:nvPr/>
        </p:nvSpPr>
        <p:spPr>
          <a:xfrm rot="0">
            <a:off x="1993974" y="972428"/>
            <a:ext cx="1938412" cy="1003308"/>
          </a:xfrm>
          <a:prstGeom prst="rect">
            <a:avLst/>
          </a:prstGeom>
        </p:spPr>
        <p:txBody>
          <a:bodyPr anchor="t" rtlCol="false" tIns="0" lIns="0" bIns="0" rIns="0">
            <a:spAutoFit/>
          </a:bodyPr>
          <a:lstStyle/>
          <a:p>
            <a:pPr>
              <a:lnSpc>
                <a:spcPts val="7700"/>
              </a:lnSpc>
            </a:pPr>
            <a:r>
              <a:rPr lang="en-US" sz="7000">
                <a:solidFill>
                  <a:srgbClr val="727171"/>
                </a:solidFill>
                <a:latin typeface="DM Sans Bold"/>
              </a:rPr>
              <a:t>01.</a:t>
            </a:r>
          </a:p>
        </p:txBody>
      </p:sp>
      <p:sp>
        <p:nvSpPr>
          <p:cNvPr name="TextBox 4" id="4"/>
          <p:cNvSpPr txBox="true"/>
          <p:nvPr/>
        </p:nvSpPr>
        <p:spPr>
          <a:xfrm rot="0">
            <a:off x="1993974" y="2494414"/>
            <a:ext cx="1938412" cy="1003308"/>
          </a:xfrm>
          <a:prstGeom prst="rect">
            <a:avLst/>
          </a:prstGeom>
        </p:spPr>
        <p:txBody>
          <a:bodyPr anchor="t" rtlCol="false" tIns="0" lIns="0" bIns="0" rIns="0">
            <a:spAutoFit/>
          </a:bodyPr>
          <a:lstStyle/>
          <a:p>
            <a:pPr>
              <a:lnSpc>
                <a:spcPts val="7700"/>
              </a:lnSpc>
            </a:pPr>
            <a:r>
              <a:rPr lang="en-US" sz="7000">
                <a:solidFill>
                  <a:srgbClr val="727171"/>
                </a:solidFill>
                <a:latin typeface="DM Sans Bold"/>
              </a:rPr>
              <a:t>02.</a:t>
            </a:r>
          </a:p>
        </p:txBody>
      </p:sp>
      <p:sp>
        <p:nvSpPr>
          <p:cNvPr name="TextBox 5" id="5"/>
          <p:cNvSpPr txBox="true"/>
          <p:nvPr/>
        </p:nvSpPr>
        <p:spPr>
          <a:xfrm rot="0">
            <a:off x="3932386" y="1208966"/>
            <a:ext cx="9388964" cy="501656"/>
          </a:xfrm>
          <a:prstGeom prst="rect">
            <a:avLst/>
          </a:prstGeom>
        </p:spPr>
        <p:txBody>
          <a:bodyPr anchor="t" rtlCol="false" tIns="0" lIns="0" bIns="0" rIns="0">
            <a:spAutoFit/>
          </a:bodyPr>
          <a:lstStyle/>
          <a:p>
            <a:pPr>
              <a:lnSpc>
                <a:spcPts val="3850"/>
              </a:lnSpc>
            </a:pPr>
            <a:r>
              <a:rPr lang="en-US" sz="3500">
                <a:solidFill>
                  <a:srgbClr val="727171"/>
                </a:solidFill>
                <a:latin typeface="DM Sans Bold"/>
              </a:rPr>
              <a:t>TERMINOLOGY </a:t>
            </a:r>
          </a:p>
        </p:txBody>
      </p:sp>
      <p:sp>
        <p:nvSpPr>
          <p:cNvPr name="TextBox 6" id="6"/>
          <p:cNvSpPr txBox="true"/>
          <p:nvPr/>
        </p:nvSpPr>
        <p:spPr>
          <a:xfrm rot="0">
            <a:off x="3932386" y="2730953"/>
            <a:ext cx="6726444" cy="501656"/>
          </a:xfrm>
          <a:prstGeom prst="rect">
            <a:avLst/>
          </a:prstGeom>
        </p:spPr>
        <p:txBody>
          <a:bodyPr anchor="t" rtlCol="false" tIns="0" lIns="0" bIns="0" rIns="0">
            <a:spAutoFit/>
          </a:bodyPr>
          <a:lstStyle/>
          <a:p>
            <a:pPr>
              <a:lnSpc>
                <a:spcPts val="3850"/>
              </a:lnSpc>
            </a:pPr>
            <a:r>
              <a:rPr lang="en-US" sz="3500">
                <a:solidFill>
                  <a:srgbClr val="727171"/>
                </a:solidFill>
                <a:latin typeface="DM Sans Bold"/>
              </a:rPr>
              <a:t>CAPACITY BUILDING METHODS</a:t>
            </a:r>
            <a:r>
              <a:rPr lang="en-US" sz="3500">
                <a:solidFill>
                  <a:srgbClr val="727171"/>
                </a:solidFill>
                <a:latin typeface="DM Sans Bold"/>
              </a:rPr>
              <a:t> </a:t>
            </a:r>
          </a:p>
        </p:txBody>
      </p:sp>
      <p:sp>
        <p:nvSpPr>
          <p:cNvPr name="TextBox 7" id="7"/>
          <p:cNvSpPr txBox="true"/>
          <p:nvPr/>
        </p:nvSpPr>
        <p:spPr>
          <a:xfrm rot="0">
            <a:off x="1993974" y="4016401"/>
            <a:ext cx="1938412" cy="1003308"/>
          </a:xfrm>
          <a:prstGeom prst="rect">
            <a:avLst/>
          </a:prstGeom>
        </p:spPr>
        <p:txBody>
          <a:bodyPr anchor="t" rtlCol="false" tIns="0" lIns="0" bIns="0" rIns="0">
            <a:spAutoFit/>
          </a:bodyPr>
          <a:lstStyle/>
          <a:p>
            <a:pPr>
              <a:lnSpc>
                <a:spcPts val="7700"/>
              </a:lnSpc>
            </a:pPr>
            <a:r>
              <a:rPr lang="en-US" sz="7000">
                <a:solidFill>
                  <a:srgbClr val="727171"/>
                </a:solidFill>
                <a:latin typeface="DM Sans Bold"/>
              </a:rPr>
              <a:t>03.</a:t>
            </a:r>
          </a:p>
        </p:txBody>
      </p:sp>
      <p:sp>
        <p:nvSpPr>
          <p:cNvPr name="TextBox 8" id="8"/>
          <p:cNvSpPr txBox="true"/>
          <p:nvPr/>
        </p:nvSpPr>
        <p:spPr>
          <a:xfrm rot="0">
            <a:off x="3932386" y="4252958"/>
            <a:ext cx="9918443" cy="987431"/>
          </a:xfrm>
          <a:prstGeom prst="rect">
            <a:avLst/>
          </a:prstGeom>
        </p:spPr>
        <p:txBody>
          <a:bodyPr anchor="t" rtlCol="false" tIns="0" lIns="0" bIns="0" rIns="0">
            <a:spAutoFit/>
          </a:bodyPr>
          <a:lstStyle/>
          <a:p>
            <a:pPr>
              <a:lnSpc>
                <a:spcPts val="3850"/>
              </a:lnSpc>
            </a:pPr>
            <a:r>
              <a:rPr lang="en-US" sz="3500">
                <a:solidFill>
                  <a:srgbClr val="727171"/>
                </a:solidFill>
                <a:latin typeface="DM Sans Bold"/>
              </a:rPr>
              <a:t>CAPACITY BUILDING FRAMEWORK, MODEL AND CORE COMPONENTS</a:t>
            </a:r>
          </a:p>
        </p:txBody>
      </p:sp>
      <p:sp>
        <p:nvSpPr>
          <p:cNvPr name="TextBox 9" id="9"/>
          <p:cNvSpPr txBox="true"/>
          <p:nvPr/>
        </p:nvSpPr>
        <p:spPr>
          <a:xfrm rot="0">
            <a:off x="1993974" y="5538388"/>
            <a:ext cx="1938412" cy="1003308"/>
          </a:xfrm>
          <a:prstGeom prst="rect">
            <a:avLst/>
          </a:prstGeom>
        </p:spPr>
        <p:txBody>
          <a:bodyPr anchor="t" rtlCol="false" tIns="0" lIns="0" bIns="0" rIns="0">
            <a:spAutoFit/>
          </a:bodyPr>
          <a:lstStyle/>
          <a:p>
            <a:pPr>
              <a:lnSpc>
                <a:spcPts val="7700"/>
              </a:lnSpc>
            </a:pPr>
            <a:r>
              <a:rPr lang="en-US" sz="7000">
                <a:solidFill>
                  <a:srgbClr val="727171"/>
                </a:solidFill>
                <a:latin typeface="DM Sans Bold"/>
              </a:rPr>
              <a:t>04.</a:t>
            </a:r>
          </a:p>
        </p:txBody>
      </p:sp>
      <p:sp>
        <p:nvSpPr>
          <p:cNvPr name="TextBox 10" id="10"/>
          <p:cNvSpPr txBox="true"/>
          <p:nvPr/>
        </p:nvSpPr>
        <p:spPr>
          <a:xfrm rot="0">
            <a:off x="3932386" y="5546323"/>
            <a:ext cx="8461024" cy="987357"/>
          </a:xfrm>
          <a:prstGeom prst="rect">
            <a:avLst/>
          </a:prstGeom>
        </p:spPr>
        <p:txBody>
          <a:bodyPr anchor="t" rtlCol="false" tIns="0" lIns="0" bIns="0" rIns="0">
            <a:spAutoFit/>
          </a:bodyPr>
          <a:lstStyle/>
          <a:p>
            <a:pPr>
              <a:lnSpc>
                <a:spcPts val="3850"/>
              </a:lnSpc>
            </a:pPr>
            <a:r>
              <a:rPr lang="en-US" sz="3500">
                <a:solidFill>
                  <a:srgbClr val="727171"/>
                </a:solidFill>
                <a:latin typeface="DM Sans Bold"/>
              </a:rPr>
              <a:t>CHALLENGES AND SOLUTIONS IN CAPACITY BUILDING</a:t>
            </a:r>
          </a:p>
        </p:txBody>
      </p:sp>
      <p:sp>
        <p:nvSpPr>
          <p:cNvPr name="Freeform 11" id="11"/>
          <p:cNvSpPr/>
          <p:nvPr/>
        </p:nvSpPr>
        <p:spPr>
          <a:xfrm flipH="false" flipV="false" rot="0">
            <a:off x="2417556" y="9164276"/>
            <a:ext cx="4102978" cy="2245448"/>
          </a:xfrm>
          <a:custGeom>
            <a:avLst/>
            <a:gdLst/>
            <a:ahLst/>
            <a:cxnLst/>
            <a:rect r="r" b="b" t="t" l="l"/>
            <a:pathLst>
              <a:path h="2245448" w="4102978">
                <a:moveTo>
                  <a:pt x="0" y="0"/>
                </a:moveTo>
                <a:lnTo>
                  <a:pt x="4102979" y="0"/>
                </a:lnTo>
                <a:lnTo>
                  <a:pt x="4102979"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p:cNvSpPr/>
          <p:nvPr/>
        </p:nvSpPr>
        <p:spPr>
          <a:xfrm flipH="false" flipV="false" rot="887923">
            <a:off x="13475833" y="-8787301"/>
            <a:ext cx="13977230" cy="14342307"/>
          </a:xfrm>
          <a:custGeom>
            <a:avLst/>
            <a:gdLst/>
            <a:ahLst/>
            <a:cxnLst/>
            <a:rect r="r" b="b" t="t" l="l"/>
            <a:pathLst>
              <a:path h="14342307" w="13977230">
                <a:moveTo>
                  <a:pt x="0" y="0"/>
                </a:moveTo>
                <a:lnTo>
                  <a:pt x="13977230" y="0"/>
                </a:lnTo>
                <a:lnTo>
                  <a:pt x="13977230" y="14342307"/>
                </a:lnTo>
                <a:lnTo>
                  <a:pt x="0" y="1434230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3" id="13"/>
          <p:cNvSpPr txBox="true"/>
          <p:nvPr/>
        </p:nvSpPr>
        <p:spPr>
          <a:xfrm rot="0">
            <a:off x="1993974" y="7056046"/>
            <a:ext cx="1938412" cy="1003308"/>
          </a:xfrm>
          <a:prstGeom prst="rect">
            <a:avLst/>
          </a:prstGeom>
        </p:spPr>
        <p:txBody>
          <a:bodyPr anchor="t" rtlCol="false" tIns="0" lIns="0" bIns="0" rIns="0">
            <a:spAutoFit/>
          </a:bodyPr>
          <a:lstStyle/>
          <a:p>
            <a:pPr>
              <a:lnSpc>
                <a:spcPts val="7700"/>
              </a:lnSpc>
            </a:pPr>
            <a:r>
              <a:rPr lang="en-US" sz="7000">
                <a:solidFill>
                  <a:srgbClr val="727171"/>
                </a:solidFill>
                <a:latin typeface="DM Sans Bold"/>
              </a:rPr>
              <a:t>05.</a:t>
            </a:r>
          </a:p>
        </p:txBody>
      </p:sp>
      <p:sp>
        <p:nvSpPr>
          <p:cNvPr name="TextBox 14" id="14"/>
          <p:cNvSpPr txBox="true"/>
          <p:nvPr/>
        </p:nvSpPr>
        <p:spPr>
          <a:xfrm rot="0">
            <a:off x="3932386" y="7292603"/>
            <a:ext cx="8461024" cy="501619"/>
          </a:xfrm>
          <a:prstGeom prst="rect">
            <a:avLst/>
          </a:prstGeom>
        </p:spPr>
        <p:txBody>
          <a:bodyPr anchor="t" rtlCol="false" tIns="0" lIns="0" bIns="0" rIns="0">
            <a:spAutoFit/>
          </a:bodyPr>
          <a:lstStyle/>
          <a:p>
            <a:pPr>
              <a:lnSpc>
                <a:spcPts val="3850"/>
              </a:lnSpc>
            </a:pPr>
            <a:r>
              <a:rPr lang="en-US" sz="3500">
                <a:solidFill>
                  <a:srgbClr val="727171"/>
                </a:solidFill>
                <a:latin typeface="DM Sans Bold"/>
              </a:rPr>
              <a:t>MONITORING AND EVALUATION</a:t>
            </a:r>
          </a:p>
        </p:txBody>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028700" y="3967419"/>
            <a:ext cx="3512342" cy="3578785"/>
            <a:chOff x="0" y="0"/>
            <a:chExt cx="4683123" cy="4771713"/>
          </a:xfrm>
        </p:grpSpPr>
        <p:sp>
          <p:nvSpPr>
            <p:cNvPr name="TextBox 3" id="3"/>
            <p:cNvSpPr txBox="true"/>
            <p:nvPr/>
          </p:nvSpPr>
          <p:spPr>
            <a:xfrm rot="0">
              <a:off x="0" y="-47625"/>
              <a:ext cx="4683123" cy="503031"/>
            </a:xfrm>
            <a:prstGeom prst="rect">
              <a:avLst/>
            </a:prstGeom>
          </p:spPr>
          <p:txBody>
            <a:bodyPr anchor="t" rtlCol="false" tIns="0" lIns="0" bIns="0" rIns="0">
              <a:spAutoFit/>
            </a:bodyPr>
            <a:lstStyle/>
            <a:p>
              <a:pPr>
                <a:lnSpc>
                  <a:spcPts val="3220"/>
                </a:lnSpc>
              </a:pPr>
              <a:r>
                <a:rPr lang="en-US" sz="2300" spc="-46">
                  <a:solidFill>
                    <a:srgbClr val="8CA9AD"/>
                  </a:solidFill>
                  <a:latin typeface="DM Sans Bold"/>
                </a:rPr>
                <a:t>Identifying Tensions:</a:t>
              </a:r>
            </a:p>
          </p:txBody>
        </p:sp>
        <p:sp>
          <p:nvSpPr>
            <p:cNvPr name="TextBox 4" id="4"/>
            <p:cNvSpPr txBox="true"/>
            <p:nvPr/>
          </p:nvSpPr>
          <p:spPr>
            <a:xfrm rot="0">
              <a:off x="0" y="534781"/>
              <a:ext cx="4683123" cy="4236932"/>
            </a:xfrm>
            <a:prstGeom prst="rect">
              <a:avLst/>
            </a:prstGeom>
          </p:spPr>
          <p:txBody>
            <a:bodyPr anchor="t" rtlCol="false" tIns="0" lIns="0" bIns="0" rIns="0">
              <a:spAutoFit/>
            </a:bodyPr>
            <a:lstStyle/>
            <a:p>
              <a:pPr algn="just">
                <a:lnSpc>
                  <a:spcPts val="3219"/>
                </a:lnSpc>
              </a:pPr>
              <a:r>
                <a:rPr lang="en-US" sz="2299">
                  <a:solidFill>
                    <a:srgbClr val="8CA9AD"/>
                  </a:solidFill>
                  <a:latin typeface="DM Sans"/>
                </a:rPr>
                <a:t>Participants expressed a desire for solutions to the tension between pursuing social objectives and financial sustainability, highlighting a common challenge in the social enterprise sector.</a:t>
              </a:r>
            </a:p>
          </p:txBody>
        </p:sp>
      </p:grpSp>
      <p:sp>
        <p:nvSpPr>
          <p:cNvPr name="TextBox 5" id="5"/>
          <p:cNvSpPr txBox="true"/>
          <p:nvPr/>
        </p:nvSpPr>
        <p:spPr>
          <a:xfrm rot="0">
            <a:off x="259855" y="1187110"/>
            <a:ext cx="4712543" cy="280669"/>
          </a:xfrm>
          <a:prstGeom prst="rect">
            <a:avLst/>
          </a:prstGeom>
        </p:spPr>
        <p:txBody>
          <a:bodyPr anchor="t" rtlCol="false" tIns="0" lIns="0" bIns="0" rIns="0">
            <a:spAutoFit/>
          </a:bodyPr>
          <a:lstStyle/>
          <a:p>
            <a:pPr algn="just">
              <a:lnSpc>
                <a:spcPts val="2380"/>
              </a:lnSpc>
            </a:pPr>
          </a:p>
        </p:txBody>
      </p:sp>
      <p:sp>
        <p:nvSpPr>
          <p:cNvPr name="TextBox 6" id="6"/>
          <p:cNvSpPr txBox="true"/>
          <p:nvPr/>
        </p:nvSpPr>
        <p:spPr>
          <a:xfrm rot="0">
            <a:off x="1887960" y="14883"/>
            <a:ext cx="15076540" cy="2619375"/>
          </a:xfrm>
          <a:prstGeom prst="rect">
            <a:avLst/>
          </a:prstGeom>
        </p:spPr>
        <p:txBody>
          <a:bodyPr anchor="t" rtlCol="false" tIns="0" lIns="0" bIns="0" rIns="0">
            <a:spAutoFit/>
          </a:bodyPr>
          <a:lstStyle/>
          <a:p>
            <a:pPr algn="ctr">
              <a:lnSpc>
                <a:spcPts val="10500"/>
              </a:lnSpc>
            </a:pPr>
            <a:r>
              <a:rPr lang="en-US" sz="7500">
                <a:solidFill>
                  <a:srgbClr val="194597"/>
                </a:solidFill>
                <a:latin typeface="DM Sans"/>
              </a:rPr>
              <a:t>Challenges and Solutions in Capacity Building</a:t>
            </a:r>
          </a:p>
        </p:txBody>
      </p:sp>
      <p:grpSp>
        <p:nvGrpSpPr>
          <p:cNvPr name="Group 7" id="7"/>
          <p:cNvGrpSpPr/>
          <p:nvPr/>
        </p:nvGrpSpPr>
        <p:grpSpPr>
          <a:xfrm rot="0">
            <a:off x="5409523" y="3967419"/>
            <a:ext cx="3512205" cy="4378885"/>
            <a:chOff x="0" y="0"/>
            <a:chExt cx="4682940" cy="5838513"/>
          </a:xfrm>
        </p:grpSpPr>
        <p:sp>
          <p:nvSpPr>
            <p:cNvPr name="TextBox 8" id="8"/>
            <p:cNvSpPr txBox="true"/>
            <p:nvPr/>
          </p:nvSpPr>
          <p:spPr>
            <a:xfrm rot="0">
              <a:off x="0" y="-47625"/>
              <a:ext cx="4682940" cy="503031"/>
            </a:xfrm>
            <a:prstGeom prst="rect">
              <a:avLst/>
            </a:prstGeom>
          </p:spPr>
          <p:txBody>
            <a:bodyPr anchor="t" rtlCol="false" tIns="0" lIns="0" bIns="0" rIns="0">
              <a:spAutoFit/>
            </a:bodyPr>
            <a:lstStyle/>
            <a:p>
              <a:pPr>
                <a:lnSpc>
                  <a:spcPts val="3220"/>
                </a:lnSpc>
              </a:pPr>
              <a:r>
                <a:rPr lang="en-US" sz="2300" spc="-46">
                  <a:solidFill>
                    <a:srgbClr val="8CA9AD"/>
                  </a:solidFill>
                  <a:latin typeface="DM Sans Bold"/>
                </a:rPr>
                <a:t>Integrative Approach: </a:t>
              </a:r>
            </a:p>
          </p:txBody>
        </p:sp>
        <p:sp>
          <p:nvSpPr>
            <p:cNvPr name="TextBox 9" id="9"/>
            <p:cNvSpPr txBox="true"/>
            <p:nvPr/>
          </p:nvSpPr>
          <p:spPr>
            <a:xfrm rot="0">
              <a:off x="0" y="534781"/>
              <a:ext cx="4682940" cy="5303732"/>
            </a:xfrm>
            <a:prstGeom prst="rect">
              <a:avLst/>
            </a:prstGeom>
          </p:spPr>
          <p:txBody>
            <a:bodyPr anchor="t" rtlCol="false" tIns="0" lIns="0" bIns="0" rIns="0">
              <a:spAutoFit/>
            </a:bodyPr>
            <a:lstStyle/>
            <a:p>
              <a:pPr algn="just">
                <a:lnSpc>
                  <a:spcPts val="3219"/>
                </a:lnSpc>
              </a:pPr>
              <a:r>
                <a:rPr lang="en-US" sz="2299">
                  <a:solidFill>
                    <a:srgbClr val="8CA9AD"/>
                  </a:solidFill>
                  <a:latin typeface="DM Sans"/>
                </a:rPr>
                <a:t>The feedback suggested a need for an integrated approach, termed the 'Third Way,' which balances social goals with profit motives, ensuring that organizations do not compromise their social mission for financial gains.</a:t>
              </a:r>
            </a:p>
          </p:txBody>
        </p:sp>
      </p:grpSp>
      <p:grpSp>
        <p:nvGrpSpPr>
          <p:cNvPr name="Group 10" id="10"/>
          <p:cNvGrpSpPr/>
          <p:nvPr/>
        </p:nvGrpSpPr>
        <p:grpSpPr>
          <a:xfrm rot="0">
            <a:off x="9790209" y="3967419"/>
            <a:ext cx="3239902" cy="4378885"/>
            <a:chOff x="0" y="0"/>
            <a:chExt cx="4319869" cy="5838513"/>
          </a:xfrm>
        </p:grpSpPr>
        <p:sp>
          <p:nvSpPr>
            <p:cNvPr name="TextBox 11" id="11"/>
            <p:cNvSpPr txBox="true"/>
            <p:nvPr/>
          </p:nvSpPr>
          <p:spPr>
            <a:xfrm rot="0">
              <a:off x="0" y="-47625"/>
              <a:ext cx="4319869" cy="503031"/>
            </a:xfrm>
            <a:prstGeom prst="rect">
              <a:avLst/>
            </a:prstGeom>
          </p:spPr>
          <p:txBody>
            <a:bodyPr anchor="t" rtlCol="false" tIns="0" lIns="0" bIns="0" rIns="0">
              <a:spAutoFit/>
            </a:bodyPr>
            <a:lstStyle/>
            <a:p>
              <a:pPr>
                <a:lnSpc>
                  <a:spcPts val="3220"/>
                </a:lnSpc>
              </a:pPr>
              <a:r>
                <a:rPr lang="en-US" sz="2300" spc="-46">
                  <a:solidFill>
                    <a:srgbClr val="8CA9AD"/>
                  </a:solidFill>
                  <a:latin typeface="DM Sans Bold"/>
                </a:rPr>
                <a:t>Valuing Contributions:</a:t>
              </a:r>
            </a:p>
          </p:txBody>
        </p:sp>
        <p:sp>
          <p:nvSpPr>
            <p:cNvPr name="TextBox 12" id="12"/>
            <p:cNvSpPr txBox="true"/>
            <p:nvPr/>
          </p:nvSpPr>
          <p:spPr>
            <a:xfrm rot="0">
              <a:off x="0" y="534781"/>
              <a:ext cx="4319869" cy="5303732"/>
            </a:xfrm>
            <a:prstGeom prst="rect">
              <a:avLst/>
            </a:prstGeom>
          </p:spPr>
          <p:txBody>
            <a:bodyPr anchor="t" rtlCol="false" tIns="0" lIns="0" bIns="0" rIns="0">
              <a:spAutoFit/>
            </a:bodyPr>
            <a:lstStyle/>
            <a:p>
              <a:pPr algn="just">
                <a:lnSpc>
                  <a:spcPts val="3219"/>
                </a:lnSpc>
              </a:pPr>
              <a:r>
                <a:rPr lang="en-US" sz="2299">
                  <a:solidFill>
                    <a:srgbClr val="8CA9AD"/>
                  </a:solidFill>
                  <a:latin typeface="DM Sans"/>
                </a:rPr>
                <a:t>Emphasizing the importance of making people feel valued and indispensable within their organizations, which aligns with the goal of creating a supportive and empowering work environment.</a:t>
              </a:r>
            </a:p>
          </p:txBody>
        </p:sp>
      </p:grpSp>
      <p:sp>
        <p:nvSpPr>
          <p:cNvPr name="AutoShape 13" id="13"/>
          <p:cNvSpPr/>
          <p:nvPr/>
        </p:nvSpPr>
        <p:spPr>
          <a:xfrm rot="0">
            <a:off x="0" y="8391921"/>
            <a:ext cx="18288000" cy="1985846"/>
          </a:xfrm>
          <a:prstGeom prst="rect">
            <a:avLst/>
          </a:prstGeom>
          <a:solidFill>
            <a:srgbClr val="8CA9AD"/>
          </a:solidFill>
        </p:spPr>
      </p:sp>
      <p:sp>
        <p:nvSpPr>
          <p:cNvPr name="Freeform 14" id="14"/>
          <p:cNvSpPr/>
          <p:nvPr/>
        </p:nvSpPr>
        <p:spPr>
          <a:xfrm flipH="false" flipV="false" rot="0">
            <a:off x="14185022" y="8799155"/>
            <a:ext cx="4102978" cy="2245448"/>
          </a:xfrm>
          <a:custGeom>
            <a:avLst/>
            <a:gdLst/>
            <a:ahLst/>
            <a:cxnLst/>
            <a:rect r="r" b="b" t="t" l="l"/>
            <a:pathLst>
              <a:path h="2245448" w="410297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15" id="15"/>
          <p:cNvGrpSpPr/>
          <p:nvPr/>
        </p:nvGrpSpPr>
        <p:grpSpPr>
          <a:xfrm rot="0">
            <a:off x="13664086" y="3945852"/>
            <a:ext cx="3860148" cy="3578785"/>
            <a:chOff x="0" y="0"/>
            <a:chExt cx="5146864" cy="4771713"/>
          </a:xfrm>
        </p:grpSpPr>
        <p:sp>
          <p:nvSpPr>
            <p:cNvPr name="TextBox 16" id="16"/>
            <p:cNvSpPr txBox="true"/>
            <p:nvPr/>
          </p:nvSpPr>
          <p:spPr>
            <a:xfrm rot="0">
              <a:off x="0" y="-47625"/>
              <a:ext cx="5146864" cy="503031"/>
            </a:xfrm>
            <a:prstGeom prst="rect">
              <a:avLst/>
            </a:prstGeom>
          </p:spPr>
          <p:txBody>
            <a:bodyPr anchor="t" rtlCol="false" tIns="0" lIns="0" bIns="0" rIns="0">
              <a:spAutoFit/>
            </a:bodyPr>
            <a:lstStyle/>
            <a:p>
              <a:pPr>
                <a:lnSpc>
                  <a:spcPts val="3220"/>
                </a:lnSpc>
              </a:pPr>
              <a:r>
                <a:rPr lang="en-US" sz="2300" spc="-46">
                  <a:solidFill>
                    <a:srgbClr val="8CA9AD"/>
                  </a:solidFill>
                  <a:latin typeface="DM Sans Bold"/>
                </a:rPr>
                <a:t>Recognition and Rewards: </a:t>
              </a:r>
            </a:p>
          </p:txBody>
        </p:sp>
        <p:sp>
          <p:nvSpPr>
            <p:cNvPr name="TextBox 17" id="17"/>
            <p:cNvSpPr txBox="true"/>
            <p:nvPr/>
          </p:nvSpPr>
          <p:spPr>
            <a:xfrm rot="0">
              <a:off x="0" y="534781"/>
              <a:ext cx="5146864" cy="4236932"/>
            </a:xfrm>
            <a:prstGeom prst="rect">
              <a:avLst/>
            </a:prstGeom>
          </p:spPr>
          <p:txBody>
            <a:bodyPr anchor="t" rtlCol="false" tIns="0" lIns="0" bIns="0" rIns="0">
              <a:spAutoFit/>
            </a:bodyPr>
            <a:lstStyle/>
            <a:p>
              <a:pPr algn="just">
                <a:lnSpc>
                  <a:spcPts val="3219"/>
                </a:lnSpc>
              </a:pPr>
              <a:r>
                <a:rPr lang="en-US" sz="2299">
                  <a:solidFill>
                    <a:srgbClr val="8CA9AD"/>
                  </a:solidFill>
                  <a:latin typeface="DM Sans"/>
                </a:rPr>
                <a:t>The approach advocates for acknowledging and rewarding positive actions, reinforcing a culture that appreciates individual contributions toward the organization's dual objectives.</a:t>
              </a:r>
            </a:p>
          </p:txBody>
        </p:sp>
      </p:grpSp>
      <p:sp>
        <p:nvSpPr>
          <p:cNvPr name="Freeform 18" id="18"/>
          <p:cNvSpPr/>
          <p:nvPr/>
        </p:nvSpPr>
        <p:spPr>
          <a:xfrm flipH="false" flipV="false" rot="0">
            <a:off x="2050604" y="2989018"/>
            <a:ext cx="734267" cy="745105"/>
          </a:xfrm>
          <a:custGeom>
            <a:avLst/>
            <a:gdLst/>
            <a:ahLst/>
            <a:cxnLst/>
            <a:rect r="r" b="b" t="t" l="l"/>
            <a:pathLst>
              <a:path h="745105" w="734267">
                <a:moveTo>
                  <a:pt x="0" y="0"/>
                </a:moveTo>
                <a:lnTo>
                  <a:pt x="734267" y="0"/>
                </a:lnTo>
                <a:lnTo>
                  <a:pt x="734267" y="745105"/>
                </a:lnTo>
                <a:lnTo>
                  <a:pt x="0" y="74510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9" id="19"/>
          <p:cNvSpPr/>
          <p:nvPr/>
        </p:nvSpPr>
        <p:spPr>
          <a:xfrm flipH="false" flipV="false" rot="0">
            <a:off x="6798492" y="2990303"/>
            <a:ext cx="734267" cy="745105"/>
          </a:xfrm>
          <a:custGeom>
            <a:avLst/>
            <a:gdLst/>
            <a:ahLst/>
            <a:cxnLst/>
            <a:rect r="r" b="b" t="t" l="l"/>
            <a:pathLst>
              <a:path h="745105" w="734267">
                <a:moveTo>
                  <a:pt x="0" y="0"/>
                </a:moveTo>
                <a:lnTo>
                  <a:pt x="734267" y="0"/>
                </a:lnTo>
                <a:lnTo>
                  <a:pt x="734267" y="745105"/>
                </a:lnTo>
                <a:lnTo>
                  <a:pt x="0" y="74510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20" id="20"/>
          <p:cNvSpPr/>
          <p:nvPr/>
        </p:nvSpPr>
        <p:spPr>
          <a:xfrm flipH="false" flipV="false" rot="0">
            <a:off x="10675893" y="2989018"/>
            <a:ext cx="734267" cy="745105"/>
          </a:xfrm>
          <a:custGeom>
            <a:avLst/>
            <a:gdLst/>
            <a:ahLst/>
            <a:cxnLst/>
            <a:rect r="r" b="b" t="t" l="l"/>
            <a:pathLst>
              <a:path h="745105" w="734267">
                <a:moveTo>
                  <a:pt x="0" y="0"/>
                </a:moveTo>
                <a:lnTo>
                  <a:pt x="734267" y="0"/>
                </a:lnTo>
                <a:lnTo>
                  <a:pt x="734267" y="745105"/>
                </a:lnTo>
                <a:lnTo>
                  <a:pt x="0" y="74510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21" id="21"/>
          <p:cNvSpPr/>
          <p:nvPr/>
        </p:nvSpPr>
        <p:spPr>
          <a:xfrm flipH="false" flipV="false" rot="0">
            <a:off x="14859894" y="2990303"/>
            <a:ext cx="734267" cy="745105"/>
          </a:xfrm>
          <a:custGeom>
            <a:avLst/>
            <a:gdLst/>
            <a:ahLst/>
            <a:cxnLst/>
            <a:rect r="r" b="b" t="t" l="l"/>
            <a:pathLst>
              <a:path h="745105" w="734267">
                <a:moveTo>
                  <a:pt x="0" y="0"/>
                </a:moveTo>
                <a:lnTo>
                  <a:pt x="734266" y="0"/>
                </a:lnTo>
                <a:lnTo>
                  <a:pt x="734266" y="745105"/>
                </a:lnTo>
                <a:lnTo>
                  <a:pt x="0" y="74510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028700" y="3835493"/>
            <a:ext cx="3512342" cy="4498190"/>
            <a:chOff x="0" y="0"/>
            <a:chExt cx="4683123" cy="5997587"/>
          </a:xfrm>
        </p:grpSpPr>
        <p:sp>
          <p:nvSpPr>
            <p:cNvPr name="TextBox 3" id="3"/>
            <p:cNvSpPr txBox="true"/>
            <p:nvPr/>
          </p:nvSpPr>
          <p:spPr>
            <a:xfrm rot="0">
              <a:off x="0" y="-47625"/>
              <a:ext cx="4683123" cy="1036332"/>
            </a:xfrm>
            <a:prstGeom prst="rect">
              <a:avLst/>
            </a:prstGeom>
          </p:spPr>
          <p:txBody>
            <a:bodyPr anchor="t" rtlCol="false" tIns="0" lIns="0" bIns="0" rIns="0">
              <a:spAutoFit/>
            </a:bodyPr>
            <a:lstStyle/>
            <a:p>
              <a:pPr>
                <a:lnSpc>
                  <a:spcPts val="3220"/>
                </a:lnSpc>
              </a:pPr>
              <a:r>
                <a:rPr lang="en-US" sz="2300" spc="-46">
                  <a:solidFill>
                    <a:srgbClr val="8CA9AD"/>
                  </a:solidFill>
                  <a:latin typeface="DM Sans Bold"/>
                </a:rPr>
                <a:t>Empowerment and Support:</a:t>
              </a:r>
            </a:p>
          </p:txBody>
        </p:sp>
        <p:sp>
          <p:nvSpPr>
            <p:cNvPr name="TextBox 4" id="4"/>
            <p:cNvSpPr txBox="true"/>
            <p:nvPr/>
          </p:nvSpPr>
          <p:spPr>
            <a:xfrm rot="0">
              <a:off x="0" y="1068082"/>
              <a:ext cx="4683123" cy="4929505"/>
            </a:xfrm>
            <a:prstGeom prst="rect">
              <a:avLst/>
            </a:prstGeom>
          </p:spPr>
          <p:txBody>
            <a:bodyPr anchor="t" rtlCol="false" tIns="0" lIns="0" bIns="0" rIns="0">
              <a:spAutoFit/>
            </a:bodyPr>
            <a:lstStyle/>
            <a:p>
              <a:pPr algn="just">
                <a:lnSpc>
                  <a:spcPts val="2940"/>
                </a:lnSpc>
              </a:pPr>
              <a:r>
                <a:rPr lang="en-US" sz="2100">
                  <a:solidFill>
                    <a:srgbClr val="8CA9AD"/>
                  </a:solidFill>
                  <a:latin typeface="DM Sans"/>
                </a:rPr>
                <a:t>Creating an environment where employees feel empowered and supported is crucial. This involves aligning organizational culture with the social mission and profit motives, ensuring that staff are motivated and aligned with the organization's goals.</a:t>
              </a:r>
            </a:p>
          </p:txBody>
        </p:sp>
      </p:grpSp>
      <p:sp>
        <p:nvSpPr>
          <p:cNvPr name="TextBox 5" id="5"/>
          <p:cNvSpPr txBox="true"/>
          <p:nvPr/>
        </p:nvSpPr>
        <p:spPr>
          <a:xfrm rot="0">
            <a:off x="259855" y="1187110"/>
            <a:ext cx="4712543" cy="280669"/>
          </a:xfrm>
          <a:prstGeom prst="rect">
            <a:avLst/>
          </a:prstGeom>
        </p:spPr>
        <p:txBody>
          <a:bodyPr anchor="t" rtlCol="false" tIns="0" lIns="0" bIns="0" rIns="0">
            <a:spAutoFit/>
          </a:bodyPr>
          <a:lstStyle/>
          <a:p>
            <a:pPr algn="just">
              <a:lnSpc>
                <a:spcPts val="2380"/>
              </a:lnSpc>
            </a:pPr>
          </a:p>
        </p:txBody>
      </p:sp>
      <p:sp>
        <p:nvSpPr>
          <p:cNvPr name="TextBox 6" id="6"/>
          <p:cNvSpPr txBox="true"/>
          <p:nvPr/>
        </p:nvSpPr>
        <p:spPr>
          <a:xfrm rot="0">
            <a:off x="919513" y="86654"/>
            <a:ext cx="16448973" cy="2619375"/>
          </a:xfrm>
          <a:prstGeom prst="rect">
            <a:avLst/>
          </a:prstGeom>
        </p:spPr>
        <p:txBody>
          <a:bodyPr anchor="t" rtlCol="false" tIns="0" lIns="0" bIns="0" rIns="0">
            <a:spAutoFit/>
          </a:bodyPr>
          <a:lstStyle/>
          <a:p>
            <a:pPr algn="ctr">
              <a:lnSpc>
                <a:spcPts val="10500"/>
              </a:lnSpc>
            </a:pPr>
            <a:r>
              <a:rPr lang="en-US" sz="7500">
                <a:solidFill>
                  <a:srgbClr val="194597"/>
                </a:solidFill>
                <a:latin typeface="DM Sans"/>
              </a:rPr>
              <a:t>Challenges and Solutions in Capacity Building</a:t>
            </a:r>
          </a:p>
        </p:txBody>
      </p:sp>
      <p:grpSp>
        <p:nvGrpSpPr>
          <p:cNvPr name="Group 7" id="7"/>
          <p:cNvGrpSpPr/>
          <p:nvPr/>
        </p:nvGrpSpPr>
        <p:grpSpPr>
          <a:xfrm rot="0">
            <a:off x="5409523" y="3835493"/>
            <a:ext cx="3512205" cy="2983790"/>
            <a:chOff x="0" y="0"/>
            <a:chExt cx="4682940" cy="3978386"/>
          </a:xfrm>
        </p:grpSpPr>
        <p:sp>
          <p:nvSpPr>
            <p:cNvPr name="TextBox 8" id="8"/>
            <p:cNvSpPr txBox="true"/>
            <p:nvPr/>
          </p:nvSpPr>
          <p:spPr>
            <a:xfrm rot="0">
              <a:off x="0" y="-47625"/>
              <a:ext cx="4682940" cy="503031"/>
            </a:xfrm>
            <a:prstGeom prst="rect">
              <a:avLst/>
            </a:prstGeom>
          </p:spPr>
          <p:txBody>
            <a:bodyPr anchor="t" rtlCol="false" tIns="0" lIns="0" bIns="0" rIns="0">
              <a:spAutoFit/>
            </a:bodyPr>
            <a:lstStyle/>
            <a:p>
              <a:pPr>
                <a:lnSpc>
                  <a:spcPts val="3220"/>
                </a:lnSpc>
              </a:pPr>
              <a:r>
                <a:rPr lang="en-US" sz="2300" spc="-46">
                  <a:solidFill>
                    <a:srgbClr val="8CA9AD"/>
                  </a:solidFill>
                  <a:latin typeface="DM Sans Bold"/>
                </a:rPr>
                <a:t>Interactive Learning:</a:t>
              </a:r>
            </a:p>
          </p:txBody>
        </p:sp>
        <p:sp>
          <p:nvSpPr>
            <p:cNvPr name="TextBox 9" id="9"/>
            <p:cNvSpPr txBox="true"/>
            <p:nvPr/>
          </p:nvSpPr>
          <p:spPr>
            <a:xfrm rot="0">
              <a:off x="0" y="534781"/>
              <a:ext cx="4682940" cy="3443605"/>
            </a:xfrm>
            <a:prstGeom prst="rect">
              <a:avLst/>
            </a:prstGeom>
          </p:spPr>
          <p:txBody>
            <a:bodyPr anchor="t" rtlCol="false" tIns="0" lIns="0" bIns="0" rIns="0">
              <a:spAutoFit/>
            </a:bodyPr>
            <a:lstStyle/>
            <a:p>
              <a:pPr algn="just">
                <a:lnSpc>
                  <a:spcPts val="2940"/>
                </a:lnSpc>
              </a:pPr>
              <a:r>
                <a:rPr lang="en-US" sz="2100">
                  <a:solidFill>
                    <a:srgbClr val="8CA9AD"/>
                  </a:solidFill>
                  <a:latin typeface="DM Sans"/>
                </a:rPr>
                <a:t>he feedback underlined the value of interactive learning experiences, such as role-plays and group tasks, in consolidating knowledge and facilitating the practical application of new skills.</a:t>
              </a:r>
            </a:p>
          </p:txBody>
        </p:sp>
      </p:grpSp>
      <p:grpSp>
        <p:nvGrpSpPr>
          <p:cNvPr name="Group 10" id="10"/>
          <p:cNvGrpSpPr/>
          <p:nvPr/>
        </p:nvGrpSpPr>
        <p:grpSpPr>
          <a:xfrm rot="0">
            <a:off x="9790209" y="3835643"/>
            <a:ext cx="3400637" cy="4498190"/>
            <a:chOff x="0" y="0"/>
            <a:chExt cx="4534183" cy="5997587"/>
          </a:xfrm>
        </p:grpSpPr>
        <p:sp>
          <p:nvSpPr>
            <p:cNvPr name="TextBox 11" id="11"/>
            <p:cNvSpPr txBox="true"/>
            <p:nvPr/>
          </p:nvSpPr>
          <p:spPr>
            <a:xfrm rot="0">
              <a:off x="0" y="-47625"/>
              <a:ext cx="4534183" cy="1036332"/>
            </a:xfrm>
            <a:prstGeom prst="rect">
              <a:avLst/>
            </a:prstGeom>
          </p:spPr>
          <p:txBody>
            <a:bodyPr anchor="t" rtlCol="false" tIns="0" lIns="0" bIns="0" rIns="0">
              <a:spAutoFit/>
            </a:bodyPr>
            <a:lstStyle/>
            <a:p>
              <a:pPr>
                <a:lnSpc>
                  <a:spcPts val="3220"/>
                </a:lnSpc>
              </a:pPr>
              <a:r>
                <a:rPr lang="en-US" sz="2300" spc="-46">
                  <a:solidFill>
                    <a:srgbClr val="8CA9AD"/>
                  </a:solidFill>
                  <a:latin typeface="DM Sans Bold"/>
                </a:rPr>
                <a:t>Reflection and Application:</a:t>
              </a:r>
            </a:p>
          </p:txBody>
        </p:sp>
        <p:sp>
          <p:nvSpPr>
            <p:cNvPr name="TextBox 12" id="12"/>
            <p:cNvSpPr txBox="true"/>
            <p:nvPr/>
          </p:nvSpPr>
          <p:spPr>
            <a:xfrm rot="0">
              <a:off x="0" y="1068082"/>
              <a:ext cx="4534183" cy="4929505"/>
            </a:xfrm>
            <a:prstGeom prst="rect">
              <a:avLst/>
            </a:prstGeom>
          </p:spPr>
          <p:txBody>
            <a:bodyPr anchor="t" rtlCol="false" tIns="0" lIns="0" bIns="0" rIns="0">
              <a:spAutoFit/>
            </a:bodyPr>
            <a:lstStyle/>
            <a:p>
              <a:pPr algn="just">
                <a:lnSpc>
                  <a:spcPts val="2940"/>
                </a:lnSpc>
              </a:pPr>
              <a:r>
                <a:rPr lang="en-US" sz="2100">
                  <a:solidFill>
                    <a:srgbClr val="8CA9AD"/>
                  </a:solidFill>
                  <a:latin typeface="DM Sans"/>
                </a:rPr>
                <a:t>Encouraging organizations to reflect on their successes and failures post-training is vital for continuous improvement. This reflection helps in applying learned concepts to enhance strategic planning and operational effectiveness.</a:t>
              </a:r>
            </a:p>
          </p:txBody>
        </p:sp>
      </p:grpSp>
      <p:sp>
        <p:nvSpPr>
          <p:cNvPr name="AutoShape 13" id="13"/>
          <p:cNvSpPr/>
          <p:nvPr/>
        </p:nvSpPr>
        <p:spPr>
          <a:xfrm rot="0">
            <a:off x="0" y="8391921"/>
            <a:ext cx="18288000" cy="1985846"/>
          </a:xfrm>
          <a:prstGeom prst="rect">
            <a:avLst/>
          </a:prstGeom>
          <a:solidFill>
            <a:srgbClr val="8CA9AD"/>
          </a:solidFill>
        </p:spPr>
      </p:sp>
      <p:sp>
        <p:nvSpPr>
          <p:cNvPr name="Freeform 14" id="14"/>
          <p:cNvSpPr/>
          <p:nvPr/>
        </p:nvSpPr>
        <p:spPr>
          <a:xfrm flipH="false" flipV="false" rot="0">
            <a:off x="14185022" y="8799155"/>
            <a:ext cx="4102978" cy="2245448"/>
          </a:xfrm>
          <a:custGeom>
            <a:avLst/>
            <a:gdLst/>
            <a:ahLst/>
            <a:cxnLst/>
            <a:rect r="r" b="b" t="t" l="l"/>
            <a:pathLst>
              <a:path h="2245448" w="410297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15" id="15"/>
          <p:cNvGrpSpPr/>
          <p:nvPr/>
        </p:nvGrpSpPr>
        <p:grpSpPr>
          <a:xfrm rot="0">
            <a:off x="13664086" y="3837789"/>
            <a:ext cx="3860148" cy="2612315"/>
            <a:chOff x="0" y="0"/>
            <a:chExt cx="5146864" cy="3483086"/>
          </a:xfrm>
        </p:grpSpPr>
        <p:sp>
          <p:nvSpPr>
            <p:cNvPr name="TextBox 16" id="16"/>
            <p:cNvSpPr txBox="true"/>
            <p:nvPr/>
          </p:nvSpPr>
          <p:spPr>
            <a:xfrm rot="0">
              <a:off x="0" y="-47625"/>
              <a:ext cx="5146864" cy="503031"/>
            </a:xfrm>
            <a:prstGeom prst="rect">
              <a:avLst/>
            </a:prstGeom>
          </p:spPr>
          <p:txBody>
            <a:bodyPr anchor="t" rtlCol="false" tIns="0" lIns="0" bIns="0" rIns="0">
              <a:spAutoFit/>
            </a:bodyPr>
            <a:lstStyle/>
            <a:p>
              <a:pPr>
                <a:lnSpc>
                  <a:spcPts val="3220"/>
                </a:lnSpc>
              </a:pPr>
              <a:r>
                <a:rPr lang="en-US" sz="2300" spc="-46">
                  <a:solidFill>
                    <a:srgbClr val="8CA9AD"/>
                  </a:solidFill>
                  <a:latin typeface="DM Sans Bold"/>
                </a:rPr>
                <a:t>Recognition and Rewards: </a:t>
              </a:r>
            </a:p>
          </p:txBody>
        </p:sp>
        <p:sp>
          <p:nvSpPr>
            <p:cNvPr name="TextBox 17" id="17"/>
            <p:cNvSpPr txBox="true"/>
            <p:nvPr/>
          </p:nvSpPr>
          <p:spPr>
            <a:xfrm rot="0">
              <a:off x="0" y="534781"/>
              <a:ext cx="5146864" cy="2948305"/>
            </a:xfrm>
            <a:prstGeom prst="rect">
              <a:avLst/>
            </a:prstGeom>
          </p:spPr>
          <p:txBody>
            <a:bodyPr anchor="t" rtlCol="false" tIns="0" lIns="0" bIns="0" rIns="0">
              <a:spAutoFit/>
            </a:bodyPr>
            <a:lstStyle/>
            <a:p>
              <a:pPr algn="just">
                <a:lnSpc>
                  <a:spcPts val="2940"/>
                </a:lnSpc>
              </a:pPr>
              <a:r>
                <a:rPr lang="en-US" sz="2100">
                  <a:solidFill>
                    <a:srgbClr val="8CA9AD"/>
                  </a:solidFill>
                  <a:latin typeface="DM Sans"/>
                </a:rPr>
                <a:t>Emphasize recognizing and rewarding positive actions, fostering a culture where people's contributions towards both social and financial goals are acknowledged.</a:t>
              </a:r>
            </a:p>
          </p:txBody>
        </p:sp>
      </p:grpSp>
      <p:sp>
        <p:nvSpPr>
          <p:cNvPr name="Freeform 18" id="18"/>
          <p:cNvSpPr/>
          <p:nvPr/>
        </p:nvSpPr>
        <p:spPr>
          <a:xfrm flipH="false" flipV="false" rot="0">
            <a:off x="2076298" y="2620522"/>
            <a:ext cx="587713" cy="748246"/>
          </a:xfrm>
          <a:custGeom>
            <a:avLst/>
            <a:gdLst/>
            <a:ahLst/>
            <a:cxnLst/>
            <a:rect r="r" b="b" t="t" l="l"/>
            <a:pathLst>
              <a:path h="748246" w="587713">
                <a:moveTo>
                  <a:pt x="0" y="0"/>
                </a:moveTo>
                <a:lnTo>
                  <a:pt x="587714" y="0"/>
                </a:lnTo>
                <a:lnTo>
                  <a:pt x="587714" y="748246"/>
                </a:lnTo>
                <a:lnTo>
                  <a:pt x="0" y="74824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9" id="19"/>
          <p:cNvSpPr/>
          <p:nvPr/>
        </p:nvSpPr>
        <p:spPr>
          <a:xfrm flipH="false" flipV="false" rot="0">
            <a:off x="6457053" y="2620522"/>
            <a:ext cx="587713" cy="748246"/>
          </a:xfrm>
          <a:custGeom>
            <a:avLst/>
            <a:gdLst/>
            <a:ahLst/>
            <a:cxnLst/>
            <a:rect r="r" b="b" t="t" l="l"/>
            <a:pathLst>
              <a:path h="748246" w="587713">
                <a:moveTo>
                  <a:pt x="0" y="0"/>
                </a:moveTo>
                <a:lnTo>
                  <a:pt x="587713" y="0"/>
                </a:lnTo>
                <a:lnTo>
                  <a:pt x="587713" y="748246"/>
                </a:lnTo>
                <a:lnTo>
                  <a:pt x="0" y="74824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20" id="20"/>
          <p:cNvSpPr/>
          <p:nvPr/>
        </p:nvSpPr>
        <p:spPr>
          <a:xfrm flipH="false" flipV="false" rot="0">
            <a:off x="10995444" y="2620522"/>
            <a:ext cx="587713" cy="748246"/>
          </a:xfrm>
          <a:custGeom>
            <a:avLst/>
            <a:gdLst/>
            <a:ahLst/>
            <a:cxnLst/>
            <a:rect r="r" b="b" t="t" l="l"/>
            <a:pathLst>
              <a:path h="748246" w="587713">
                <a:moveTo>
                  <a:pt x="0" y="0"/>
                </a:moveTo>
                <a:lnTo>
                  <a:pt x="587713" y="0"/>
                </a:lnTo>
                <a:lnTo>
                  <a:pt x="587713" y="748246"/>
                </a:lnTo>
                <a:lnTo>
                  <a:pt x="0" y="74824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21" id="21"/>
          <p:cNvSpPr/>
          <p:nvPr/>
        </p:nvSpPr>
        <p:spPr>
          <a:xfrm flipH="false" flipV="false" rot="0">
            <a:off x="15179444" y="2620522"/>
            <a:ext cx="587713" cy="748246"/>
          </a:xfrm>
          <a:custGeom>
            <a:avLst/>
            <a:gdLst/>
            <a:ahLst/>
            <a:cxnLst/>
            <a:rect r="r" b="b" t="t" l="l"/>
            <a:pathLst>
              <a:path h="748246" w="587713">
                <a:moveTo>
                  <a:pt x="0" y="0"/>
                </a:moveTo>
                <a:lnTo>
                  <a:pt x="587713" y="0"/>
                </a:lnTo>
                <a:lnTo>
                  <a:pt x="587713" y="748246"/>
                </a:lnTo>
                <a:lnTo>
                  <a:pt x="0" y="74824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slides/slide22.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347942" y="4314537"/>
            <a:ext cx="13303828" cy="4492328"/>
          </a:xfrm>
          <a:prstGeom prst="rect">
            <a:avLst/>
          </a:prstGeom>
        </p:spPr>
        <p:txBody>
          <a:bodyPr anchor="t" rtlCol="false" tIns="0" lIns="0" bIns="0" rIns="0">
            <a:spAutoFit/>
          </a:bodyPr>
          <a:lstStyle/>
          <a:p>
            <a:pPr>
              <a:lnSpc>
                <a:spcPts val="8800"/>
              </a:lnSpc>
            </a:pPr>
            <a:r>
              <a:rPr lang="en-US" sz="8000" spc="-400">
                <a:solidFill>
                  <a:srgbClr val="737373"/>
                </a:solidFill>
                <a:latin typeface="DM Sans Bold"/>
              </a:rPr>
              <a:t>Monitoring and Evaluation - Enhancing Continuous Improvement</a:t>
            </a:r>
          </a:p>
          <a:p>
            <a:pPr>
              <a:lnSpc>
                <a:spcPts val="8800"/>
              </a:lnSpc>
            </a:pPr>
          </a:p>
        </p:txBody>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3156322" y="8041552"/>
            <a:ext cx="4102978" cy="2245448"/>
          </a:xfrm>
          <a:custGeom>
            <a:avLst/>
            <a:gdLst/>
            <a:ahLst/>
            <a:cxnLst/>
            <a:rect r="r" b="b" t="t" l="l"/>
            <a:pathLst>
              <a:path h="2245448" w="410297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028700" y="-160719"/>
            <a:ext cx="4102978" cy="3133183"/>
          </a:xfrm>
          <a:custGeom>
            <a:avLst/>
            <a:gdLst/>
            <a:ahLst/>
            <a:cxnLst/>
            <a:rect r="r" b="b" t="t" l="l"/>
            <a:pathLst>
              <a:path h="3133183" w="4102978">
                <a:moveTo>
                  <a:pt x="0" y="0"/>
                </a:moveTo>
                <a:lnTo>
                  <a:pt x="4102978" y="0"/>
                </a:lnTo>
                <a:lnTo>
                  <a:pt x="4102978" y="3133184"/>
                </a:lnTo>
                <a:lnTo>
                  <a:pt x="0" y="313318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1851409" y="3438743"/>
            <a:ext cx="8208064" cy="1704980"/>
          </a:xfrm>
          <a:prstGeom prst="rect">
            <a:avLst/>
          </a:prstGeom>
        </p:spPr>
        <p:txBody>
          <a:bodyPr anchor="t" rtlCol="false" tIns="0" lIns="0" bIns="0" rIns="0">
            <a:spAutoFit/>
          </a:bodyPr>
          <a:lstStyle/>
          <a:p>
            <a:pPr>
              <a:lnSpc>
                <a:spcPts val="6600"/>
              </a:lnSpc>
            </a:pPr>
            <a:r>
              <a:rPr lang="en-US" sz="6000">
                <a:solidFill>
                  <a:srgbClr val="8CA9AD"/>
                </a:solidFill>
                <a:latin typeface="DM Sans Bold"/>
              </a:rPr>
              <a:t>FEEDBACK MECHANISMS</a:t>
            </a:r>
          </a:p>
        </p:txBody>
      </p:sp>
      <p:sp>
        <p:nvSpPr>
          <p:cNvPr name="TextBox 5" id="5"/>
          <p:cNvSpPr txBox="true"/>
          <p:nvPr/>
        </p:nvSpPr>
        <p:spPr>
          <a:xfrm rot="0">
            <a:off x="11914093" y="377807"/>
            <a:ext cx="5739113" cy="1704757"/>
          </a:xfrm>
          <a:prstGeom prst="rect">
            <a:avLst/>
          </a:prstGeom>
        </p:spPr>
        <p:txBody>
          <a:bodyPr anchor="t" rtlCol="false" tIns="0" lIns="0" bIns="0" rIns="0">
            <a:spAutoFit/>
          </a:bodyPr>
          <a:lstStyle/>
          <a:p>
            <a:pPr algn="r">
              <a:lnSpc>
                <a:spcPts val="6600"/>
              </a:lnSpc>
            </a:pPr>
            <a:r>
              <a:rPr lang="en-US" sz="6000">
                <a:solidFill>
                  <a:srgbClr val="8CA9AD"/>
                </a:solidFill>
                <a:latin typeface="DM Sans Bold"/>
              </a:rPr>
              <a:t>CONTINUOUS APPLICATION</a:t>
            </a:r>
          </a:p>
        </p:txBody>
      </p:sp>
      <p:sp>
        <p:nvSpPr>
          <p:cNvPr name="TextBox 6" id="6"/>
          <p:cNvSpPr txBox="true"/>
          <p:nvPr/>
        </p:nvSpPr>
        <p:spPr>
          <a:xfrm rot="0">
            <a:off x="1851409" y="5329005"/>
            <a:ext cx="6965209" cy="2930308"/>
          </a:xfrm>
          <a:prstGeom prst="rect">
            <a:avLst/>
          </a:prstGeom>
        </p:spPr>
        <p:txBody>
          <a:bodyPr anchor="t" rtlCol="false" tIns="0" lIns="0" bIns="0" rIns="0">
            <a:spAutoFit/>
          </a:bodyPr>
          <a:lstStyle/>
          <a:p>
            <a:pPr algn="just">
              <a:lnSpc>
                <a:spcPts val="3850"/>
              </a:lnSpc>
            </a:pPr>
            <a:r>
              <a:rPr lang="en-US" sz="3500">
                <a:solidFill>
                  <a:srgbClr val="737373"/>
                </a:solidFill>
                <a:latin typeface="DM Sans"/>
              </a:rPr>
              <a:t>Utilize questionnaires and focus groups as key feedback mechanisms to gather detailed insights from participants on the effectiveness of the capacity-building sessions.</a:t>
            </a:r>
          </a:p>
        </p:txBody>
      </p:sp>
      <p:sp>
        <p:nvSpPr>
          <p:cNvPr name="TextBox 7" id="7"/>
          <p:cNvSpPr txBox="true"/>
          <p:nvPr/>
        </p:nvSpPr>
        <p:spPr>
          <a:xfrm rot="0">
            <a:off x="11001185" y="2348853"/>
            <a:ext cx="6652021" cy="3901783"/>
          </a:xfrm>
          <a:prstGeom prst="rect">
            <a:avLst/>
          </a:prstGeom>
        </p:spPr>
        <p:txBody>
          <a:bodyPr anchor="t" rtlCol="false" tIns="0" lIns="0" bIns="0" rIns="0">
            <a:spAutoFit/>
          </a:bodyPr>
          <a:lstStyle/>
          <a:p>
            <a:pPr algn="just">
              <a:lnSpc>
                <a:spcPts val="3850"/>
              </a:lnSpc>
            </a:pPr>
            <a:r>
              <a:rPr lang="en-US" sz="3500">
                <a:solidFill>
                  <a:srgbClr val="737373"/>
                </a:solidFill>
                <a:latin typeface="DM Sans"/>
              </a:rPr>
              <a:t>Encourage participants to continually apply the learned concepts to their daily operations, as reflected by one organization's successful strategic networking and storytelling leading to significant funding acquisition.</a:t>
            </a:r>
          </a:p>
        </p:txBody>
      </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3156322" y="8041552"/>
            <a:ext cx="4102978" cy="2245448"/>
          </a:xfrm>
          <a:custGeom>
            <a:avLst/>
            <a:gdLst/>
            <a:ahLst/>
            <a:cxnLst/>
            <a:rect r="r" b="b" t="t" l="l"/>
            <a:pathLst>
              <a:path h="2245448" w="410297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028700" y="-160719"/>
            <a:ext cx="4102978" cy="3133183"/>
          </a:xfrm>
          <a:custGeom>
            <a:avLst/>
            <a:gdLst/>
            <a:ahLst/>
            <a:cxnLst/>
            <a:rect r="r" b="b" t="t" l="l"/>
            <a:pathLst>
              <a:path h="3133183" w="4102978">
                <a:moveTo>
                  <a:pt x="0" y="0"/>
                </a:moveTo>
                <a:lnTo>
                  <a:pt x="4102978" y="0"/>
                </a:lnTo>
                <a:lnTo>
                  <a:pt x="4102978" y="3133184"/>
                </a:lnTo>
                <a:lnTo>
                  <a:pt x="0" y="313318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1851409" y="3438743"/>
            <a:ext cx="8208064" cy="1704757"/>
          </a:xfrm>
          <a:prstGeom prst="rect">
            <a:avLst/>
          </a:prstGeom>
        </p:spPr>
        <p:txBody>
          <a:bodyPr anchor="t" rtlCol="false" tIns="0" lIns="0" bIns="0" rIns="0">
            <a:spAutoFit/>
          </a:bodyPr>
          <a:lstStyle/>
          <a:p>
            <a:pPr>
              <a:lnSpc>
                <a:spcPts val="6600"/>
              </a:lnSpc>
            </a:pPr>
            <a:r>
              <a:rPr lang="en-US" sz="6000">
                <a:solidFill>
                  <a:srgbClr val="8CA9AD"/>
                </a:solidFill>
                <a:latin typeface="DM Sans Bold"/>
              </a:rPr>
              <a:t>STRATEGIC ADJUSTMENTS</a:t>
            </a:r>
          </a:p>
        </p:txBody>
      </p:sp>
      <p:sp>
        <p:nvSpPr>
          <p:cNvPr name="TextBox 5" id="5"/>
          <p:cNvSpPr txBox="true"/>
          <p:nvPr/>
        </p:nvSpPr>
        <p:spPr>
          <a:xfrm rot="0">
            <a:off x="10294375" y="377807"/>
            <a:ext cx="7358832" cy="3380934"/>
          </a:xfrm>
          <a:prstGeom prst="rect">
            <a:avLst/>
          </a:prstGeom>
        </p:spPr>
        <p:txBody>
          <a:bodyPr anchor="t" rtlCol="false" tIns="0" lIns="0" bIns="0" rIns="0">
            <a:spAutoFit/>
          </a:bodyPr>
          <a:lstStyle/>
          <a:p>
            <a:pPr algn="r">
              <a:lnSpc>
                <a:spcPts val="6600"/>
              </a:lnSpc>
            </a:pPr>
            <a:r>
              <a:rPr lang="en-US" sz="6000">
                <a:solidFill>
                  <a:srgbClr val="8CA9AD"/>
                </a:solidFill>
                <a:latin typeface="DM Sans Bold"/>
              </a:rPr>
              <a:t>ENHANCING ORGANIZATIONAL AND COMMUNITY IMPACT</a:t>
            </a:r>
          </a:p>
        </p:txBody>
      </p:sp>
      <p:sp>
        <p:nvSpPr>
          <p:cNvPr name="TextBox 6" id="6"/>
          <p:cNvSpPr txBox="true"/>
          <p:nvPr/>
        </p:nvSpPr>
        <p:spPr>
          <a:xfrm rot="0">
            <a:off x="1851409" y="5329005"/>
            <a:ext cx="6965209" cy="2930308"/>
          </a:xfrm>
          <a:prstGeom prst="rect">
            <a:avLst/>
          </a:prstGeom>
        </p:spPr>
        <p:txBody>
          <a:bodyPr anchor="t" rtlCol="false" tIns="0" lIns="0" bIns="0" rIns="0">
            <a:spAutoFit/>
          </a:bodyPr>
          <a:lstStyle/>
          <a:p>
            <a:pPr algn="just">
              <a:lnSpc>
                <a:spcPts val="3850"/>
              </a:lnSpc>
            </a:pPr>
            <a:r>
              <a:rPr lang="en-US" sz="3500">
                <a:solidFill>
                  <a:srgbClr val="737373"/>
                </a:solidFill>
                <a:latin typeface="DM Sans"/>
              </a:rPr>
              <a:t>Based on feedback, organizations should regularly update strategic frameworks like SWOT analyses to remain aligned with their evolving goals and the external environment.</a:t>
            </a:r>
          </a:p>
        </p:txBody>
      </p:sp>
      <p:sp>
        <p:nvSpPr>
          <p:cNvPr name="TextBox 7" id="7"/>
          <p:cNvSpPr txBox="true"/>
          <p:nvPr/>
        </p:nvSpPr>
        <p:spPr>
          <a:xfrm rot="0">
            <a:off x="11001185" y="3787316"/>
            <a:ext cx="6652021" cy="2930308"/>
          </a:xfrm>
          <a:prstGeom prst="rect">
            <a:avLst/>
          </a:prstGeom>
        </p:spPr>
        <p:txBody>
          <a:bodyPr anchor="t" rtlCol="false" tIns="0" lIns="0" bIns="0" rIns="0">
            <a:spAutoFit/>
          </a:bodyPr>
          <a:lstStyle/>
          <a:p>
            <a:pPr algn="just">
              <a:lnSpc>
                <a:spcPts val="3850"/>
              </a:lnSpc>
            </a:pPr>
            <a:r>
              <a:rPr lang="en-US" sz="3500">
                <a:solidFill>
                  <a:srgbClr val="737373"/>
                </a:solidFill>
                <a:latin typeface="DM Sans"/>
              </a:rPr>
              <a:t>Assess how capacity-building efforts contribute not only to organizational growth but also to broader community benefits, reflecting a holistic approach to social enterprise development.</a:t>
            </a:r>
          </a:p>
        </p:txBody>
      </p:sp>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381909" y="3868031"/>
            <a:ext cx="3076197" cy="4389755"/>
          </a:xfrm>
          <a:prstGeom prst="rect">
            <a:avLst/>
          </a:prstGeom>
        </p:spPr>
        <p:txBody>
          <a:bodyPr anchor="t" rtlCol="false" tIns="0" lIns="0" bIns="0" rIns="0">
            <a:spAutoFit/>
          </a:bodyPr>
          <a:lstStyle/>
          <a:p>
            <a:pPr algn="ctr">
              <a:lnSpc>
                <a:spcPts val="3220"/>
              </a:lnSpc>
              <a:spcBef>
                <a:spcPct val="0"/>
              </a:spcBef>
            </a:pPr>
            <a:r>
              <a:rPr lang="en-US" sz="2300">
                <a:solidFill>
                  <a:srgbClr val="191919"/>
                </a:solidFill>
                <a:latin typeface="DM Sans Bold"/>
              </a:rPr>
              <a:t>Balancing Acts</a:t>
            </a:r>
            <a:r>
              <a:rPr lang="en-US" sz="2300">
                <a:solidFill>
                  <a:srgbClr val="191919"/>
                </a:solidFill>
                <a:latin typeface="DM Sans"/>
              </a:rPr>
              <a:t>: Emphasizes the balance social enterprises must maintain between profit-making and achieving social goals, with capacity building as a key enhancer of their mission and financial viability.</a:t>
            </a:r>
          </a:p>
        </p:txBody>
      </p:sp>
      <p:sp>
        <p:nvSpPr>
          <p:cNvPr name="TextBox 3" id="3"/>
          <p:cNvSpPr txBox="true"/>
          <p:nvPr/>
        </p:nvSpPr>
        <p:spPr>
          <a:xfrm rot="0">
            <a:off x="3791282" y="3924935"/>
            <a:ext cx="3299959" cy="4388936"/>
          </a:xfrm>
          <a:prstGeom prst="rect">
            <a:avLst/>
          </a:prstGeom>
        </p:spPr>
        <p:txBody>
          <a:bodyPr anchor="t" rtlCol="false" tIns="0" lIns="0" bIns="0" rIns="0">
            <a:spAutoFit/>
          </a:bodyPr>
          <a:lstStyle/>
          <a:p>
            <a:pPr algn="ctr">
              <a:lnSpc>
                <a:spcPts val="3220"/>
              </a:lnSpc>
              <a:spcBef>
                <a:spcPct val="0"/>
              </a:spcBef>
            </a:pPr>
            <a:r>
              <a:rPr lang="en-US" sz="2300">
                <a:solidFill>
                  <a:srgbClr val="191919"/>
                </a:solidFill>
                <a:latin typeface="DM Sans Bold"/>
              </a:rPr>
              <a:t>Strategic Learning:</a:t>
            </a:r>
            <a:r>
              <a:rPr lang="en-US" sz="2300">
                <a:solidFill>
                  <a:srgbClr val="191919"/>
                </a:solidFill>
                <a:latin typeface="DM Sans"/>
              </a:rPr>
              <a:t> Showcases how strategic learning from capacity-building sessions, like those experienced by Organization 'B', leads to tangible organizational benefits, including significant funding gains.</a:t>
            </a:r>
          </a:p>
        </p:txBody>
      </p:sp>
      <p:sp>
        <p:nvSpPr>
          <p:cNvPr name="TextBox 4" id="4"/>
          <p:cNvSpPr txBox="true"/>
          <p:nvPr/>
        </p:nvSpPr>
        <p:spPr>
          <a:xfrm rot="0">
            <a:off x="7456443" y="3924935"/>
            <a:ext cx="3076197" cy="4388936"/>
          </a:xfrm>
          <a:prstGeom prst="rect">
            <a:avLst/>
          </a:prstGeom>
        </p:spPr>
        <p:txBody>
          <a:bodyPr anchor="t" rtlCol="false" tIns="0" lIns="0" bIns="0" rIns="0">
            <a:spAutoFit/>
          </a:bodyPr>
          <a:lstStyle/>
          <a:p>
            <a:pPr algn="ctr">
              <a:lnSpc>
                <a:spcPts val="3220"/>
              </a:lnSpc>
            </a:pPr>
            <a:r>
              <a:rPr lang="en-US" sz="2300">
                <a:solidFill>
                  <a:srgbClr val="191919"/>
                </a:solidFill>
                <a:latin typeface="DM Sans Bold"/>
              </a:rPr>
              <a:t>Framework Adoption:</a:t>
            </a:r>
          </a:p>
          <a:p>
            <a:pPr algn="ctr">
              <a:lnSpc>
                <a:spcPts val="3220"/>
              </a:lnSpc>
              <a:spcBef>
                <a:spcPct val="0"/>
              </a:spcBef>
            </a:pPr>
            <a:r>
              <a:rPr lang="en-US" sz="2300">
                <a:solidFill>
                  <a:srgbClr val="191919"/>
                </a:solidFill>
                <a:latin typeface="DM Sans"/>
              </a:rPr>
              <a:t>Introduces a comprehensive capacity-building framework, focusing on critical areas like organizational development, leadership, and financial management for sustainable growth.</a:t>
            </a:r>
          </a:p>
        </p:txBody>
      </p:sp>
      <p:sp>
        <p:nvSpPr>
          <p:cNvPr name="AutoShape 5" id="5"/>
          <p:cNvSpPr/>
          <p:nvPr/>
        </p:nvSpPr>
        <p:spPr>
          <a:xfrm rot="0">
            <a:off x="0" y="8391921"/>
            <a:ext cx="18288000" cy="1985846"/>
          </a:xfrm>
          <a:prstGeom prst="rect">
            <a:avLst/>
          </a:prstGeom>
          <a:solidFill>
            <a:srgbClr val="8CA9AD"/>
          </a:solidFill>
        </p:spPr>
      </p:sp>
      <p:grpSp>
        <p:nvGrpSpPr>
          <p:cNvPr name="Group 6" id="6"/>
          <p:cNvGrpSpPr/>
          <p:nvPr/>
        </p:nvGrpSpPr>
        <p:grpSpPr>
          <a:xfrm rot="0">
            <a:off x="864116" y="518519"/>
            <a:ext cx="16769961" cy="3262182"/>
            <a:chOff x="0" y="0"/>
            <a:chExt cx="22359948" cy="4349576"/>
          </a:xfrm>
        </p:grpSpPr>
        <p:sp>
          <p:nvSpPr>
            <p:cNvPr name="TextBox 7" id="7"/>
            <p:cNvSpPr txBox="true"/>
            <p:nvPr/>
          </p:nvSpPr>
          <p:spPr>
            <a:xfrm rot="0">
              <a:off x="656034" y="3382869"/>
              <a:ext cx="21047880" cy="966708"/>
            </a:xfrm>
            <a:prstGeom prst="rect">
              <a:avLst/>
            </a:prstGeom>
          </p:spPr>
          <p:txBody>
            <a:bodyPr anchor="t" rtlCol="false" tIns="0" lIns="0" bIns="0" rIns="0">
              <a:spAutoFit/>
            </a:bodyPr>
            <a:lstStyle/>
            <a:p>
              <a:pPr algn="ctr">
                <a:lnSpc>
                  <a:spcPts val="2940"/>
                </a:lnSpc>
                <a:spcBef>
                  <a:spcPct val="0"/>
                </a:spcBef>
              </a:pPr>
              <a:r>
                <a:rPr lang="en-US" sz="2100">
                  <a:solidFill>
                    <a:srgbClr val="E1A93D"/>
                  </a:solidFill>
                  <a:latin typeface="DM Sans"/>
                </a:rPr>
                <a:t>This slide encapsulates the key aspects of capacity building within social enterprises, highlighting the importance of strategic application, continuous improvement, and the delicate balance between financial sustainability and social objectives.</a:t>
              </a:r>
            </a:p>
          </p:txBody>
        </p:sp>
        <p:sp>
          <p:nvSpPr>
            <p:cNvPr name="TextBox 8" id="8"/>
            <p:cNvSpPr txBox="true"/>
            <p:nvPr/>
          </p:nvSpPr>
          <p:spPr>
            <a:xfrm rot="0">
              <a:off x="0" y="0"/>
              <a:ext cx="22359948" cy="3048000"/>
            </a:xfrm>
            <a:prstGeom prst="rect">
              <a:avLst/>
            </a:prstGeom>
          </p:spPr>
          <p:txBody>
            <a:bodyPr anchor="t" rtlCol="false" tIns="0" lIns="0" bIns="0" rIns="0">
              <a:spAutoFit/>
            </a:bodyPr>
            <a:lstStyle/>
            <a:p>
              <a:pPr algn="ctr">
                <a:lnSpc>
                  <a:spcPts val="9000"/>
                </a:lnSpc>
              </a:pPr>
              <a:r>
                <a:rPr lang="en-US" sz="7500">
                  <a:solidFill>
                    <a:srgbClr val="194597"/>
                  </a:solidFill>
                  <a:latin typeface="DM Sans"/>
                </a:rPr>
                <a:t>Summary: Enhancing Capacity Building in Social Enterprises</a:t>
              </a:r>
            </a:p>
          </p:txBody>
        </p:sp>
      </p:grpSp>
      <p:sp>
        <p:nvSpPr>
          <p:cNvPr name="AutoShape 9" id="9"/>
          <p:cNvSpPr/>
          <p:nvPr/>
        </p:nvSpPr>
        <p:spPr>
          <a:xfrm rot="0">
            <a:off x="16365902" y="8731953"/>
            <a:ext cx="2814649" cy="871780"/>
          </a:xfrm>
          <a:prstGeom prst="rect">
            <a:avLst/>
          </a:prstGeom>
          <a:solidFill>
            <a:srgbClr val="8CA9AD"/>
          </a:solidFill>
        </p:spPr>
      </p:sp>
      <p:sp>
        <p:nvSpPr>
          <p:cNvPr name="TextBox 10" id="10"/>
          <p:cNvSpPr txBox="true"/>
          <p:nvPr/>
        </p:nvSpPr>
        <p:spPr>
          <a:xfrm rot="0">
            <a:off x="10993710" y="3924935"/>
            <a:ext cx="3076197" cy="4388936"/>
          </a:xfrm>
          <a:prstGeom prst="rect">
            <a:avLst/>
          </a:prstGeom>
        </p:spPr>
        <p:txBody>
          <a:bodyPr anchor="t" rtlCol="false" tIns="0" lIns="0" bIns="0" rIns="0">
            <a:spAutoFit/>
          </a:bodyPr>
          <a:lstStyle/>
          <a:p>
            <a:pPr algn="ctr">
              <a:lnSpc>
                <a:spcPts val="3220"/>
              </a:lnSpc>
            </a:pPr>
            <a:r>
              <a:rPr lang="en-US" sz="2300">
                <a:solidFill>
                  <a:srgbClr val="191919"/>
                </a:solidFill>
                <a:latin typeface="DM Sans Bold"/>
              </a:rPr>
              <a:t>Iterative Improvement:</a:t>
            </a:r>
          </a:p>
          <a:p>
            <a:pPr algn="ctr">
              <a:lnSpc>
                <a:spcPts val="3220"/>
              </a:lnSpc>
              <a:spcBef>
                <a:spcPct val="0"/>
              </a:spcBef>
            </a:pPr>
            <a:r>
              <a:rPr lang="en-US" sz="2300">
                <a:solidFill>
                  <a:srgbClr val="191919"/>
                </a:solidFill>
                <a:latin typeface="DM Sans"/>
              </a:rPr>
              <a:t>Advocates for a continuous process model in capacity building and the importance of monitoring and evaluation to refine strategies and enhance impact.</a:t>
            </a:r>
          </a:p>
        </p:txBody>
      </p:sp>
      <p:sp>
        <p:nvSpPr>
          <p:cNvPr name="Freeform 11" id="11"/>
          <p:cNvSpPr/>
          <p:nvPr/>
        </p:nvSpPr>
        <p:spPr>
          <a:xfrm flipH="false" flipV="false" rot="0">
            <a:off x="14185022" y="8799155"/>
            <a:ext cx="4102978" cy="2245448"/>
          </a:xfrm>
          <a:custGeom>
            <a:avLst/>
            <a:gdLst/>
            <a:ahLst/>
            <a:cxnLst/>
            <a:rect r="r" b="b" t="t" l="l"/>
            <a:pathLst>
              <a:path h="2245448" w="410297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12" id="12"/>
          <p:cNvSpPr txBox="true"/>
          <p:nvPr/>
        </p:nvSpPr>
        <p:spPr>
          <a:xfrm rot="0">
            <a:off x="14403282" y="3924935"/>
            <a:ext cx="3076197" cy="4388936"/>
          </a:xfrm>
          <a:prstGeom prst="rect">
            <a:avLst/>
          </a:prstGeom>
        </p:spPr>
        <p:txBody>
          <a:bodyPr anchor="t" rtlCol="false" tIns="0" lIns="0" bIns="0" rIns="0">
            <a:spAutoFit/>
          </a:bodyPr>
          <a:lstStyle/>
          <a:p>
            <a:pPr algn="ctr">
              <a:lnSpc>
                <a:spcPts val="3220"/>
              </a:lnSpc>
            </a:pPr>
            <a:r>
              <a:rPr lang="en-US" sz="2300">
                <a:solidFill>
                  <a:srgbClr val="191919"/>
                </a:solidFill>
                <a:latin typeface="DM Sans Bold"/>
              </a:rPr>
              <a:t>Navigating Challenges:</a:t>
            </a:r>
          </a:p>
          <a:p>
            <a:pPr algn="ctr">
              <a:lnSpc>
                <a:spcPts val="3220"/>
              </a:lnSpc>
              <a:spcBef>
                <a:spcPct val="0"/>
              </a:spcBef>
            </a:pPr>
            <a:r>
              <a:rPr lang="en-US" sz="2300">
                <a:solidFill>
                  <a:srgbClr val="191919"/>
                </a:solidFill>
                <a:latin typeface="DM Sans"/>
              </a:rPr>
              <a:t> Addresses the tension between social and financial goals with integrated approaches, fostering an environment that values contributions and supports continuous growth.</a:t>
            </a:r>
          </a:p>
        </p:txBody>
      </p:sp>
    </p:spTree>
  </p:cSld>
  <p:clrMapOvr>
    <a:masterClrMapping/>
  </p:clrMapOvr>
</p:sld>
</file>

<file path=ppt/slides/slide2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028700" y="1028700"/>
            <a:ext cx="16230600" cy="8229600"/>
            <a:chOff x="0" y="0"/>
            <a:chExt cx="4274726" cy="2167467"/>
          </a:xfrm>
        </p:grpSpPr>
        <p:sp>
          <p:nvSpPr>
            <p:cNvPr name="Freeform 3" id="3"/>
            <p:cNvSpPr/>
            <p:nvPr/>
          </p:nvSpPr>
          <p:spPr>
            <a:xfrm flipH="false" flipV="false" rot="0">
              <a:off x="0" y="0"/>
              <a:ext cx="4274726" cy="2167467"/>
            </a:xfrm>
            <a:custGeom>
              <a:avLst/>
              <a:gdLst/>
              <a:ahLst/>
              <a:cxnLst/>
              <a:rect r="r" b="b" t="t" l="l"/>
              <a:pathLst>
                <a:path h="2167467" w="4274726">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8CA9AD"/>
            </a:solidFill>
          </p:spPr>
        </p:sp>
        <p:sp>
          <p:nvSpPr>
            <p:cNvPr name="TextBox 4" id="4"/>
            <p:cNvSpPr txBox="true"/>
            <p:nvPr/>
          </p:nvSpPr>
          <p:spPr>
            <a:xfrm>
              <a:off x="0" y="-57150"/>
              <a:ext cx="4274726" cy="2224617"/>
            </a:xfrm>
            <a:prstGeom prst="rect">
              <a:avLst/>
            </a:prstGeom>
          </p:spPr>
          <p:txBody>
            <a:bodyPr anchor="ctr" rtlCol="false" tIns="50800" lIns="50800" bIns="50800" rIns="50800"/>
            <a:lstStyle/>
            <a:p>
              <a:pPr algn="ctr">
                <a:lnSpc>
                  <a:spcPts val="2659"/>
                </a:lnSpc>
                <a:spcBef>
                  <a:spcPct val="0"/>
                </a:spcBef>
              </a:pPr>
            </a:p>
          </p:txBody>
        </p:sp>
      </p:grpSp>
      <p:sp>
        <p:nvSpPr>
          <p:cNvPr name="Freeform 5" id="5"/>
          <p:cNvSpPr/>
          <p:nvPr/>
        </p:nvSpPr>
        <p:spPr>
          <a:xfrm flipH="false" flipV="false" rot="0">
            <a:off x="1981200" y="-94024"/>
            <a:ext cx="4102978" cy="2245448"/>
          </a:xfrm>
          <a:custGeom>
            <a:avLst/>
            <a:gdLst/>
            <a:ahLst/>
            <a:cxnLst/>
            <a:rect r="r" b="b" t="t" l="l"/>
            <a:pathLst>
              <a:path h="2245448" w="410297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1981200" y="6267450"/>
            <a:ext cx="2880360" cy="4114800"/>
          </a:xfrm>
          <a:custGeom>
            <a:avLst/>
            <a:gdLst/>
            <a:ahLst/>
            <a:cxnLst/>
            <a:rect r="r" b="b" t="t" l="l"/>
            <a:pathLst>
              <a:path h="4114800" w="2880360">
                <a:moveTo>
                  <a:pt x="0" y="0"/>
                </a:moveTo>
                <a:lnTo>
                  <a:pt x="2880360" y="0"/>
                </a:lnTo>
                <a:lnTo>
                  <a:pt x="288036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7" id="7"/>
          <p:cNvSpPr txBox="true"/>
          <p:nvPr/>
        </p:nvSpPr>
        <p:spPr>
          <a:xfrm rot="0">
            <a:off x="4245946" y="3130544"/>
            <a:ext cx="10620170" cy="1660526"/>
          </a:xfrm>
          <a:prstGeom prst="rect">
            <a:avLst/>
          </a:prstGeom>
        </p:spPr>
        <p:txBody>
          <a:bodyPr anchor="t" rtlCol="false" tIns="0" lIns="0" bIns="0" rIns="0">
            <a:spAutoFit/>
          </a:bodyPr>
          <a:lstStyle/>
          <a:p>
            <a:pPr algn="r">
              <a:lnSpc>
                <a:spcPts val="12500"/>
              </a:lnSpc>
            </a:pPr>
            <a:r>
              <a:rPr lang="en-US" sz="12500">
                <a:solidFill>
                  <a:srgbClr val="FFFFFF"/>
                </a:solidFill>
                <a:latin typeface="DM Sans Bold"/>
              </a:rPr>
              <a:t>THANK YOU</a:t>
            </a:r>
          </a:p>
        </p:txBody>
      </p:sp>
      <p:sp>
        <p:nvSpPr>
          <p:cNvPr name="TextBox 8" id="8"/>
          <p:cNvSpPr txBox="true"/>
          <p:nvPr/>
        </p:nvSpPr>
        <p:spPr>
          <a:xfrm rot="0">
            <a:off x="9144000" y="4819644"/>
            <a:ext cx="5722116" cy="501656"/>
          </a:xfrm>
          <a:prstGeom prst="rect">
            <a:avLst/>
          </a:prstGeom>
        </p:spPr>
        <p:txBody>
          <a:bodyPr anchor="t" rtlCol="false" tIns="0" lIns="0" bIns="0" rIns="0">
            <a:spAutoFit/>
          </a:bodyPr>
          <a:lstStyle/>
          <a:p>
            <a:pPr algn="r">
              <a:lnSpc>
                <a:spcPts val="3850"/>
              </a:lnSpc>
            </a:pPr>
            <a:r>
              <a:rPr lang="en-US" sz="3500">
                <a:solidFill>
                  <a:srgbClr val="FFFFFF"/>
                </a:solidFill>
                <a:latin typeface="DM Sans Bold"/>
              </a:rPr>
              <a:t>Have any question?</a:t>
            </a:r>
          </a:p>
        </p:txBody>
      </p:sp>
      <p:sp>
        <p:nvSpPr>
          <p:cNvPr name="Freeform 9" id="9"/>
          <p:cNvSpPr/>
          <p:nvPr/>
        </p:nvSpPr>
        <p:spPr>
          <a:xfrm flipH="false" flipV="false" rot="-10800000">
            <a:off x="5623560" y="7673106"/>
            <a:ext cx="3422956" cy="2613894"/>
          </a:xfrm>
          <a:custGeom>
            <a:avLst/>
            <a:gdLst/>
            <a:ahLst/>
            <a:cxnLst/>
            <a:rect r="r" b="b" t="t" l="l"/>
            <a:pathLst>
              <a:path h="2613894" w="3422956">
                <a:moveTo>
                  <a:pt x="0" y="0"/>
                </a:moveTo>
                <a:lnTo>
                  <a:pt x="3422956" y="0"/>
                </a:lnTo>
                <a:lnTo>
                  <a:pt x="3422956" y="2613894"/>
                </a:lnTo>
                <a:lnTo>
                  <a:pt x="0" y="261389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028700" y="1028700"/>
            <a:ext cx="16230600" cy="8229600"/>
            <a:chOff x="0" y="0"/>
            <a:chExt cx="4274726" cy="2167467"/>
          </a:xfrm>
        </p:grpSpPr>
        <p:sp>
          <p:nvSpPr>
            <p:cNvPr name="Freeform 3" id="3"/>
            <p:cNvSpPr/>
            <p:nvPr/>
          </p:nvSpPr>
          <p:spPr>
            <a:xfrm flipH="false" flipV="false" rot="0">
              <a:off x="0" y="0"/>
              <a:ext cx="4274726" cy="2167467"/>
            </a:xfrm>
            <a:custGeom>
              <a:avLst/>
              <a:gdLst/>
              <a:ahLst/>
              <a:cxnLst/>
              <a:rect r="r" b="b" t="t" l="l"/>
              <a:pathLst>
                <a:path h="2167467" w="4274726">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8CA9AD"/>
            </a:solidFill>
          </p:spPr>
        </p:sp>
        <p:sp>
          <p:nvSpPr>
            <p:cNvPr name="TextBox 4" id="4"/>
            <p:cNvSpPr txBox="true"/>
            <p:nvPr/>
          </p:nvSpPr>
          <p:spPr>
            <a:xfrm>
              <a:off x="0" y="-57150"/>
              <a:ext cx="4274726" cy="2224617"/>
            </a:xfrm>
            <a:prstGeom prst="rect">
              <a:avLst/>
            </a:prstGeom>
          </p:spPr>
          <p:txBody>
            <a:bodyPr anchor="ctr" rtlCol="false" tIns="50800" lIns="50800" bIns="50800" rIns="50800"/>
            <a:lstStyle/>
            <a:p>
              <a:pPr algn="ctr">
                <a:lnSpc>
                  <a:spcPts val="2659"/>
                </a:lnSpc>
                <a:spcBef>
                  <a:spcPct val="0"/>
                </a:spcBef>
              </a:pPr>
            </a:p>
          </p:txBody>
        </p:sp>
      </p:grpSp>
      <p:sp>
        <p:nvSpPr>
          <p:cNvPr name="TextBox 5" id="5"/>
          <p:cNvSpPr txBox="true"/>
          <p:nvPr/>
        </p:nvSpPr>
        <p:spPr>
          <a:xfrm rot="0">
            <a:off x="2816507" y="2277314"/>
            <a:ext cx="12654985" cy="4419600"/>
          </a:xfrm>
          <a:prstGeom prst="rect">
            <a:avLst/>
          </a:prstGeom>
        </p:spPr>
        <p:txBody>
          <a:bodyPr anchor="t" rtlCol="false" tIns="0" lIns="0" bIns="0" rIns="0">
            <a:spAutoFit/>
          </a:bodyPr>
          <a:lstStyle/>
          <a:p>
            <a:pPr algn="ctr">
              <a:lnSpc>
                <a:spcPts val="4950"/>
              </a:lnSpc>
            </a:pPr>
            <a:r>
              <a:rPr lang="en-US" sz="4500">
                <a:solidFill>
                  <a:srgbClr val="FFFFFF"/>
                </a:solidFill>
                <a:latin typeface="DM Sans"/>
              </a:rPr>
              <a:t>"Capacity building is beneficial in that it increases the 'self-sustaining ability of people to recognise, analyse and solve their problems by more effectively controlling and using their own and external resources'"</a:t>
            </a:r>
          </a:p>
          <a:p>
            <a:pPr algn="ctr">
              <a:lnSpc>
                <a:spcPts val="4950"/>
              </a:lnSpc>
            </a:pPr>
            <a:r>
              <a:rPr lang="en-US" sz="4500">
                <a:solidFill>
                  <a:srgbClr val="FFFFFF"/>
                </a:solidFill>
                <a:latin typeface="DM Sans"/>
              </a:rPr>
              <a:t>(de Graaf cited in Crisp et al. 2000: 100).</a:t>
            </a:r>
          </a:p>
          <a:p>
            <a:pPr algn="ctr">
              <a:lnSpc>
                <a:spcPts val="4950"/>
              </a:lnSpc>
            </a:pPr>
          </a:p>
        </p:txBody>
      </p:sp>
      <p:sp>
        <p:nvSpPr>
          <p:cNvPr name="Freeform 6" id="6"/>
          <p:cNvSpPr/>
          <p:nvPr/>
        </p:nvSpPr>
        <p:spPr>
          <a:xfrm flipH="false" flipV="false" rot="0">
            <a:off x="5893678" y="8135576"/>
            <a:ext cx="4102978" cy="2245448"/>
          </a:xfrm>
          <a:custGeom>
            <a:avLst/>
            <a:gdLst/>
            <a:ahLst/>
            <a:cxnLst/>
            <a:rect r="r" b="b" t="t" l="l"/>
            <a:pathLst>
              <a:path h="2245448" w="410297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1028700" y="8135576"/>
            <a:ext cx="4102978" cy="3133183"/>
          </a:xfrm>
          <a:custGeom>
            <a:avLst/>
            <a:gdLst/>
            <a:ahLst/>
            <a:cxnLst/>
            <a:rect r="r" b="b" t="t" l="l"/>
            <a:pathLst>
              <a:path h="3133183" w="4102978">
                <a:moveTo>
                  <a:pt x="0" y="0"/>
                </a:moveTo>
                <a:lnTo>
                  <a:pt x="4102978" y="0"/>
                </a:lnTo>
                <a:lnTo>
                  <a:pt x="4102978" y="3133183"/>
                </a:lnTo>
                <a:lnTo>
                  <a:pt x="0" y="313318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7143807" y="2288432"/>
            <a:ext cx="8937166" cy="2429138"/>
            <a:chOff x="0" y="0"/>
            <a:chExt cx="11916221" cy="3238851"/>
          </a:xfrm>
        </p:grpSpPr>
        <p:sp>
          <p:nvSpPr>
            <p:cNvPr name="TextBox 3" id="3"/>
            <p:cNvSpPr txBox="true"/>
            <p:nvPr/>
          </p:nvSpPr>
          <p:spPr>
            <a:xfrm rot="0">
              <a:off x="0" y="-57150"/>
              <a:ext cx="11916221" cy="622624"/>
            </a:xfrm>
            <a:prstGeom prst="rect">
              <a:avLst/>
            </a:prstGeom>
          </p:spPr>
          <p:txBody>
            <a:bodyPr anchor="t" rtlCol="false" tIns="0" lIns="0" bIns="0" rIns="0">
              <a:spAutoFit/>
            </a:bodyPr>
            <a:lstStyle/>
            <a:p>
              <a:pPr algn="just">
                <a:lnSpc>
                  <a:spcPts val="3919"/>
                </a:lnSpc>
              </a:pPr>
              <a:r>
                <a:rPr lang="en-US" sz="2799" spc="-55">
                  <a:solidFill>
                    <a:srgbClr val="E1A93D"/>
                  </a:solidFill>
                  <a:latin typeface="DM Sans Bold"/>
                </a:rPr>
                <a:t>Defining capacity building</a:t>
              </a:r>
            </a:p>
          </p:txBody>
        </p:sp>
        <p:sp>
          <p:nvSpPr>
            <p:cNvPr name="TextBox 4" id="4"/>
            <p:cNvSpPr txBox="true"/>
            <p:nvPr/>
          </p:nvSpPr>
          <p:spPr>
            <a:xfrm rot="0">
              <a:off x="0" y="635324"/>
              <a:ext cx="11916221" cy="2603527"/>
            </a:xfrm>
            <a:prstGeom prst="rect">
              <a:avLst/>
            </a:prstGeom>
          </p:spPr>
          <p:txBody>
            <a:bodyPr anchor="t" rtlCol="false" tIns="0" lIns="0" bIns="0" rIns="0">
              <a:spAutoFit/>
            </a:bodyPr>
            <a:lstStyle/>
            <a:p>
              <a:pPr algn="just">
                <a:lnSpc>
                  <a:spcPts val="3919"/>
                </a:lnSpc>
              </a:pPr>
              <a:r>
                <a:rPr lang="en-US" sz="2799">
                  <a:solidFill>
                    <a:srgbClr val="504C44"/>
                  </a:solidFill>
                  <a:latin typeface="DM Sans"/>
                </a:rPr>
                <a:t>Capacity building is the process of developing and strengthening skills, instincts, abilities, processes, and resources that organizations and communities need to survive, adapt, and thrive in a fast-changing world.</a:t>
              </a:r>
            </a:p>
          </p:txBody>
        </p:sp>
      </p:grpSp>
      <p:sp>
        <p:nvSpPr>
          <p:cNvPr name="TextBox 5" id="5"/>
          <p:cNvSpPr txBox="true"/>
          <p:nvPr/>
        </p:nvSpPr>
        <p:spPr>
          <a:xfrm rot="0">
            <a:off x="372033" y="3374972"/>
            <a:ext cx="5832012" cy="2263626"/>
          </a:xfrm>
          <a:prstGeom prst="rect">
            <a:avLst/>
          </a:prstGeom>
        </p:spPr>
        <p:txBody>
          <a:bodyPr anchor="t" rtlCol="false" tIns="0" lIns="0" bIns="0" rIns="0">
            <a:spAutoFit/>
          </a:bodyPr>
          <a:lstStyle/>
          <a:p>
            <a:pPr>
              <a:lnSpc>
                <a:spcPts val="8800"/>
              </a:lnSpc>
            </a:pPr>
            <a:r>
              <a:rPr lang="en-US" sz="8000" spc="-400">
                <a:solidFill>
                  <a:srgbClr val="737373"/>
                </a:solidFill>
                <a:latin typeface="DM Sans Bold"/>
              </a:rPr>
              <a:t>Capacity Building</a:t>
            </a:r>
          </a:p>
        </p:txBody>
      </p:sp>
      <p:sp>
        <p:nvSpPr>
          <p:cNvPr name="Freeform 6" id="6"/>
          <p:cNvSpPr/>
          <p:nvPr/>
        </p:nvSpPr>
        <p:spPr>
          <a:xfrm flipH="false" flipV="false" rot="0">
            <a:off x="0" y="-135423"/>
            <a:ext cx="4102978" cy="3133183"/>
          </a:xfrm>
          <a:custGeom>
            <a:avLst/>
            <a:gdLst/>
            <a:ahLst/>
            <a:cxnLst/>
            <a:rect r="r" b="b" t="t" l="l"/>
            <a:pathLst>
              <a:path h="3133183" w="4102978">
                <a:moveTo>
                  <a:pt x="0" y="0"/>
                </a:moveTo>
                <a:lnTo>
                  <a:pt x="4102978" y="0"/>
                </a:lnTo>
                <a:lnTo>
                  <a:pt x="4102978" y="3133184"/>
                </a:lnTo>
                <a:lnTo>
                  <a:pt x="0" y="313318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7" id="7"/>
          <p:cNvSpPr txBox="true"/>
          <p:nvPr/>
        </p:nvSpPr>
        <p:spPr>
          <a:xfrm rot="0">
            <a:off x="7143807" y="5667174"/>
            <a:ext cx="9056536" cy="1959114"/>
          </a:xfrm>
          <a:prstGeom prst="rect">
            <a:avLst/>
          </a:prstGeom>
        </p:spPr>
        <p:txBody>
          <a:bodyPr anchor="t" rtlCol="false" tIns="0" lIns="0" bIns="0" rIns="0">
            <a:spAutoFit/>
          </a:bodyPr>
          <a:lstStyle/>
          <a:p>
            <a:pPr algn="just">
              <a:lnSpc>
                <a:spcPts val="3079"/>
              </a:lnSpc>
            </a:pPr>
            <a:r>
              <a:rPr lang="en-US" sz="2799">
                <a:solidFill>
                  <a:srgbClr val="E1A93D"/>
                </a:solidFill>
                <a:latin typeface="DM Sans Semi-Bold"/>
              </a:rPr>
              <a:t>Why do we do that?</a:t>
            </a:r>
          </a:p>
          <a:p>
            <a:pPr algn="just">
              <a:lnSpc>
                <a:spcPts val="3079"/>
              </a:lnSpc>
            </a:pPr>
          </a:p>
          <a:p>
            <a:pPr algn="just">
              <a:lnSpc>
                <a:spcPts val="3079"/>
              </a:lnSpc>
            </a:pPr>
            <a:r>
              <a:rPr lang="en-US" sz="2799">
                <a:solidFill>
                  <a:srgbClr val="504C44"/>
                </a:solidFill>
                <a:latin typeface="DM Sans"/>
              </a:rPr>
              <a:t>Importance of capacity building in ensuring resilience and adaptability.</a:t>
            </a:r>
          </a:p>
          <a:p>
            <a:pPr algn="just">
              <a:lnSpc>
                <a:spcPts val="3079"/>
              </a:lnSpc>
              <a:spcBef>
                <a:spcPct val="0"/>
              </a:spcBef>
            </a:pP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3156322" y="8041552"/>
            <a:ext cx="4102978" cy="2245448"/>
          </a:xfrm>
          <a:custGeom>
            <a:avLst/>
            <a:gdLst/>
            <a:ahLst/>
            <a:cxnLst/>
            <a:rect r="r" b="b" t="t" l="l"/>
            <a:pathLst>
              <a:path h="2245448" w="410297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028700" y="-160719"/>
            <a:ext cx="4102978" cy="3133183"/>
          </a:xfrm>
          <a:custGeom>
            <a:avLst/>
            <a:gdLst/>
            <a:ahLst/>
            <a:cxnLst/>
            <a:rect r="r" b="b" t="t" l="l"/>
            <a:pathLst>
              <a:path h="3133183" w="4102978">
                <a:moveTo>
                  <a:pt x="0" y="0"/>
                </a:moveTo>
                <a:lnTo>
                  <a:pt x="4102978" y="0"/>
                </a:lnTo>
                <a:lnTo>
                  <a:pt x="4102978" y="3133184"/>
                </a:lnTo>
                <a:lnTo>
                  <a:pt x="0" y="313318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1851409" y="4089211"/>
            <a:ext cx="8208064" cy="866780"/>
          </a:xfrm>
          <a:prstGeom prst="rect">
            <a:avLst/>
          </a:prstGeom>
        </p:spPr>
        <p:txBody>
          <a:bodyPr anchor="t" rtlCol="false" tIns="0" lIns="0" bIns="0" rIns="0">
            <a:spAutoFit/>
          </a:bodyPr>
          <a:lstStyle/>
          <a:p>
            <a:pPr>
              <a:lnSpc>
                <a:spcPts val="6600"/>
              </a:lnSpc>
            </a:pPr>
            <a:r>
              <a:rPr lang="en-US" sz="6000">
                <a:solidFill>
                  <a:srgbClr val="8CA9AD"/>
                </a:solidFill>
                <a:latin typeface="DM Sans Bold"/>
              </a:rPr>
              <a:t> DEFINITION</a:t>
            </a:r>
          </a:p>
        </p:txBody>
      </p:sp>
      <p:sp>
        <p:nvSpPr>
          <p:cNvPr name="TextBox 5" id="5"/>
          <p:cNvSpPr txBox="true"/>
          <p:nvPr/>
        </p:nvSpPr>
        <p:spPr>
          <a:xfrm rot="0">
            <a:off x="11001185" y="1076325"/>
            <a:ext cx="9930598" cy="866780"/>
          </a:xfrm>
          <a:prstGeom prst="rect">
            <a:avLst/>
          </a:prstGeom>
        </p:spPr>
        <p:txBody>
          <a:bodyPr anchor="t" rtlCol="false" tIns="0" lIns="0" bIns="0" rIns="0">
            <a:spAutoFit/>
          </a:bodyPr>
          <a:lstStyle/>
          <a:p>
            <a:pPr>
              <a:lnSpc>
                <a:spcPts val="6600"/>
              </a:lnSpc>
            </a:pPr>
            <a:r>
              <a:rPr lang="en-US" sz="6000">
                <a:solidFill>
                  <a:srgbClr val="8CA9AD"/>
                </a:solidFill>
                <a:latin typeface="DM Sans Bold"/>
              </a:rPr>
              <a:t>RELEVANCE</a:t>
            </a:r>
          </a:p>
        </p:txBody>
      </p:sp>
      <p:sp>
        <p:nvSpPr>
          <p:cNvPr name="TextBox 6" id="6"/>
          <p:cNvSpPr txBox="true"/>
          <p:nvPr/>
        </p:nvSpPr>
        <p:spPr>
          <a:xfrm rot="0">
            <a:off x="1851409" y="5329005"/>
            <a:ext cx="6965209" cy="3902081"/>
          </a:xfrm>
          <a:prstGeom prst="rect">
            <a:avLst/>
          </a:prstGeom>
        </p:spPr>
        <p:txBody>
          <a:bodyPr anchor="t" rtlCol="false" tIns="0" lIns="0" bIns="0" rIns="0">
            <a:spAutoFit/>
          </a:bodyPr>
          <a:lstStyle/>
          <a:p>
            <a:pPr algn="just">
              <a:lnSpc>
                <a:spcPts val="3850"/>
              </a:lnSpc>
            </a:pPr>
            <a:r>
              <a:rPr lang="en-US" sz="3500">
                <a:solidFill>
                  <a:srgbClr val="737373"/>
                </a:solidFill>
                <a:latin typeface="DM Sans Bold"/>
              </a:rPr>
              <a:t>Defining Social Enterprise: </a:t>
            </a:r>
            <a:r>
              <a:rPr lang="en-US" sz="3500">
                <a:solidFill>
                  <a:srgbClr val="737373"/>
                </a:solidFill>
                <a:latin typeface="DM Sans"/>
              </a:rPr>
              <a:t>Social enterprises are organizations that aim to address social goals while operating with business methods. They reinvest their surpluses to fulfill their mission, balancing between profit-making and achieving social objectives.</a:t>
            </a:r>
          </a:p>
        </p:txBody>
      </p:sp>
      <p:sp>
        <p:nvSpPr>
          <p:cNvPr name="TextBox 7" id="7"/>
          <p:cNvSpPr txBox="true"/>
          <p:nvPr/>
        </p:nvSpPr>
        <p:spPr>
          <a:xfrm rot="0">
            <a:off x="11001185" y="2348853"/>
            <a:ext cx="6652021" cy="4873259"/>
          </a:xfrm>
          <a:prstGeom prst="rect">
            <a:avLst/>
          </a:prstGeom>
        </p:spPr>
        <p:txBody>
          <a:bodyPr anchor="t" rtlCol="false" tIns="0" lIns="0" bIns="0" rIns="0">
            <a:spAutoFit/>
          </a:bodyPr>
          <a:lstStyle/>
          <a:p>
            <a:pPr algn="just">
              <a:lnSpc>
                <a:spcPts val="3850"/>
              </a:lnSpc>
            </a:pPr>
            <a:r>
              <a:rPr lang="en-US" sz="3500">
                <a:solidFill>
                  <a:srgbClr val="737373"/>
                </a:solidFill>
                <a:latin typeface="DM Sans Bold"/>
              </a:rPr>
              <a:t>Relevance to Capacity Building: </a:t>
            </a:r>
            <a:r>
              <a:rPr lang="en-US" sz="3500">
                <a:solidFill>
                  <a:srgbClr val="737373"/>
                </a:solidFill>
                <a:latin typeface="DM Sans"/>
              </a:rPr>
              <a:t>Capacity building in social enterprises focuses on enhancing their ability to fulfill their social missions effectively while ensuring financial sustainability. It involves developing managerial, strategic, and operational competencies.</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3156322" y="8041552"/>
            <a:ext cx="4102978" cy="2245448"/>
          </a:xfrm>
          <a:custGeom>
            <a:avLst/>
            <a:gdLst/>
            <a:ahLst/>
            <a:cxnLst/>
            <a:rect r="r" b="b" t="t" l="l"/>
            <a:pathLst>
              <a:path h="2245448" w="410297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028700" y="-160719"/>
            <a:ext cx="4102978" cy="3133183"/>
          </a:xfrm>
          <a:custGeom>
            <a:avLst/>
            <a:gdLst/>
            <a:ahLst/>
            <a:cxnLst/>
            <a:rect r="r" b="b" t="t" l="l"/>
            <a:pathLst>
              <a:path h="3133183" w="4102978">
                <a:moveTo>
                  <a:pt x="0" y="0"/>
                </a:moveTo>
                <a:lnTo>
                  <a:pt x="4102978" y="0"/>
                </a:lnTo>
                <a:lnTo>
                  <a:pt x="4102978" y="3133184"/>
                </a:lnTo>
                <a:lnTo>
                  <a:pt x="0" y="313318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1851409" y="4118749"/>
            <a:ext cx="8208064" cy="866780"/>
          </a:xfrm>
          <a:prstGeom prst="rect">
            <a:avLst/>
          </a:prstGeom>
        </p:spPr>
        <p:txBody>
          <a:bodyPr anchor="t" rtlCol="false" tIns="0" lIns="0" bIns="0" rIns="0">
            <a:spAutoFit/>
          </a:bodyPr>
          <a:lstStyle/>
          <a:p>
            <a:pPr>
              <a:lnSpc>
                <a:spcPts val="6600"/>
              </a:lnSpc>
            </a:pPr>
            <a:r>
              <a:rPr lang="en-US" sz="6000">
                <a:solidFill>
                  <a:srgbClr val="8CA9AD"/>
                </a:solidFill>
                <a:latin typeface="DM Sans Bold"/>
              </a:rPr>
              <a:t>ROLE</a:t>
            </a:r>
          </a:p>
        </p:txBody>
      </p:sp>
      <p:sp>
        <p:nvSpPr>
          <p:cNvPr name="TextBox 5" id="5"/>
          <p:cNvSpPr txBox="true"/>
          <p:nvPr/>
        </p:nvSpPr>
        <p:spPr>
          <a:xfrm rot="0">
            <a:off x="11001185" y="996295"/>
            <a:ext cx="9930598" cy="866780"/>
          </a:xfrm>
          <a:prstGeom prst="rect">
            <a:avLst/>
          </a:prstGeom>
        </p:spPr>
        <p:txBody>
          <a:bodyPr anchor="t" rtlCol="false" tIns="0" lIns="0" bIns="0" rIns="0">
            <a:spAutoFit/>
          </a:bodyPr>
          <a:lstStyle/>
          <a:p>
            <a:pPr>
              <a:lnSpc>
                <a:spcPts val="6600"/>
              </a:lnSpc>
            </a:pPr>
            <a:r>
              <a:rPr lang="en-US" sz="6000">
                <a:solidFill>
                  <a:srgbClr val="8CA9AD"/>
                </a:solidFill>
                <a:latin typeface="DM Sans Bold"/>
              </a:rPr>
              <a:t>IMPACT</a:t>
            </a:r>
          </a:p>
        </p:txBody>
      </p:sp>
      <p:sp>
        <p:nvSpPr>
          <p:cNvPr name="TextBox 6" id="6"/>
          <p:cNvSpPr txBox="true"/>
          <p:nvPr/>
        </p:nvSpPr>
        <p:spPr>
          <a:xfrm rot="0">
            <a:off x="1851409" y="5329005"/>
            <a:ext cx="6965209" cy="3416046"/>
          </a:xfrm>
          <a:prstGeom prst="rect">
            <a:avLst/>
          </a:prstGeom>
        </p:spPr>
        <p:txBody>
          <a:bodyPr anchor="t" rtlCol="false" tIns="0" lIns="0" bIns="0" rIns="0">
            <a:spAutoFit/>
          </a:bodyPr>
          <a:lstStyle/>
          <a:p>
            <a:pPr algn="just">
              <a:lnSpc>
                <a:spcPts val="3850"/>
              </a:lnSpc>
            </a:pPr>
            <a:r>
              <a:rPr lang="en-US" sz="3500">
                <a:solidFill>
                  <a:srgbClr val="737373"/>
                </a:solidFill>
                <a:latin typeface="DM Sans Bold"/>
              </a:rPr>
              <a:t>Capacity Building's Role: </a:t>
            </a:r>
            <a:r>
              <a:rPr lang="en-US" sz="3500">
                <a:solidFill>
                  <a:srgbClr val="737373"/>
                </a:solidFill>
                <a:latin typeface="DM Sans"/>
              </a:rPr>
              <a:t>It's a crucial tool for developing skills within small organizations, particularly in social enterprises where the balance between social objectives and financial viability is vital. </a:t>
            </a:r>
          </a:p>
        </p:txBody>
      </p:sp>
      <p:sp>
        <p:nvSpPr>
          <p:cNvPr name="TextBox 7" id="7"/>
          <p:cNvSpPr txBox="true"/>
          <p:nvPr/>
        </p:nvSpPr>
        <p:spPr>
          <a:xfrm rot="0">
            <a:off x="11001185" y="2348853"/>
            <a:ext cx="6652021" cy="4387521"/>
          </a:xfrm>
          <a:prstGeom prst="rect">
            <a:avLst/>
          </a:prstGeom>
        </p:spPr>
        <p:txBody>
          <a:bodyPr anchor="t" rtlCol="false" tIns="0" lIns="0" bIns="0" rIns="0">
            <a:spAutoFit/>
          </a:bodyPr>
          <a:lstStyle/>
          <a:p>
            <a:pPr algn="just">
              <a:lnSpc>
                <a:spcPts val="3850"/>
              </a:lnSpc>
            </a:pPr>
            <a:r>
              <a:rPr lang="en-US" sz="3500">
                <a:solidFill>
                  <a:srgbClr val="737373"/>
                </a:solidFill>
                <a:latin typeface="DM Sans Bold"/>
              </a:rPr>
              <a:t>Impact on Community and Economy: </a:t>
            </a:r>
            <a:r>
              <a:rPr lang="en-US" sz="3500">
                <a:solidFill>
                  <a:srgbClr val="737373"/>
                </a:solidFill>
                <a:latin typeface="DM Sans"/>
              </a:rPr>
              <a:t>Social enterprises significantly contribute to the economy and community. They provide employment, generate revenue, and address social needs, exemplifying how business methods can be leveraged for social good.</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3156322" y="8041552"/>
            <a:ext cx="4102978" cy="2245448"/>
          </a:xfrm>
          <a:custGeom>
            <a:avLst/>
            <a:gdLst/>
            <a:ahLst/>
            <a:cxnLst/>
            <a:rect r="r" b="b" t="t" l="l"/>
            <a:pathLst>
              <a:path h="2245448" w="410297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028700" y="-160719"/>
            <a:ext cx="4102978" cy="3133183"/>
          </a:xfrm>
          <a:custGeom>
            <a:avLst/>
            <a:gdLst/>
            <a:ahLst/>
            <a:cxnLst/>
            <a:rect r="r" b="b" t="t" l="l"/>
            <a:pathLst>
              <a:path h="3133183" w="4102978">
                <a:moveTo>
                  <a:pt x="0" y="0"/>
                </a:moveTo>
                <a:lnTo>
                  <a:pt x="4102978" y="0"/>
                </a:lnTo>
                <a:lnTo>
                  <a:pt x="4102978" y="3133184"/>
                </a:lnTo>
                <a:lnTo>
                  <a:pt x="0" y="313318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1851409" y="3920571"/>
            <a:ext cx="8208064" cy="866780"/>
          </a:xfrm>
          <a:prstGeom prst="rect">
            <a:avLst/>
          </a:prstGeom>
        </p:spPr>
        <p:txBody>
          <a:bodyPr anchor="t" rtlCol="false" tIns="0" lIns="0" bIns="0" rIns="0">
            <a:spAutoFit/>
          </a:bodyPr>
          <a:lstStyle/>
          <a:p>
            <a:pPr>
              <a:lnSpc>
                <a:spcPts val="6600"/>
              </a:lnSpc>
            </a:pPr>
            <a:r>
              <a:rPr lang="en-US" sz="6000">
                <a:solidFill>
                  <a:srgbClr val="8CA9AD"/>
                </a:solidFill>
                <a:latin typeface="DM Sans Bold"/>
              </a:rPr>
              <a:t>INITIATIVE</a:t>
            </a:r>
          </a:p>
        </p:txBody>
      </p:sp>
      <p:sp>
        <p:nvSpPr>
          <p:cNvPr name="TextBox 5" id="5"/>
          <p:cNvSpPr txBox="true"/>
          <p:nvPr/>
        </p:nvSpPr>
        <p:spPr>
          <a:xfrm rot="0">
            <a:off x="10242512" y="1076325"/>
            <a:ext cx="9930598" cy="866780"/>
          </a:xfrm>
          <a:prstGeom prst="rect">
            <a:avLst/>
          </a:prstGeom>
        </p:spPr>
        <p:txBody>
          <a:bodyPr anchor="t" rtlCol="false" tIns="0" lIns="0" bIns="0" rIns="0">
            <a:spAutoFit/>
          </a:bodyPr>
          <a:lstStyle/>
          <a:p>
            <a:pPr>
              <a:lnSpc>
                <a:spcPts val="6600"/>
              </a:lnSpc>
            </a:pPr>
            <a:r>
              <a:rPr lang="en-US" sz="6000">
                <a:solidFill>
                  <a:srgbClr val="8CA9AD"/>
                </a:solidFill>
                <a:latin typeface="DM Sans Bold"/>
              </a:rPr>
              <a:t>APPROACH</a:t>
            </a:r>
          </a:p>
        </p:txBody>
      </p:sp>
      <p:sp>
        <p:nvSpPr>
          <p:cNvPr name="TextBox 6" id="6"/>
          <p:cNvSpPr txBox="true"/>
          <p:nvPr/>
        </p:nvSpPr>
        <p:spPr>
          <a:xfrm rot="0">
            <a:off x="1851409" y="5329005"/>
            <a:ext cx="6965209" cy="4387521"/>
          </a:xfrm>
          <a:prstGeom prst="rect">
            <a:avLst/>
          </a:prstGeom>
        </p:spPr>
        <p:txBody>
          <a:bodyPr anchor="t" rtlCol="false" tIns="0" lIns="0" bIns="0" rIns="0">
            <a:spAutoFit/>
          </a:bodyPr>
          <a:lstStyle/>
          <a:p>
            <a:pPr algn="just">
              <a:lnSpc>
                <a:spcPts val="3850"/>
              </a:lnSpc>
            </a:pPr>
            <a:r>
              <a:rPr lang="en-US" sz="3500">
                <a:solidFill>
                  <a:srgbClr val="737373"/>
                </a:solidFill>
                <a:latin typeface="DM Sans Bold"/>
              </a:rPr>
              <a:t>Brunel University's Initiative: </a:t>
            </a:r>
            <a:r>
              <a:rPr lang="en-US" sz="3500">
                <a:solidFill>
                  <a:srgbClr val="737373"/>
                </a:solidFill>
                <a:latin typeface="DM Sans"/>
              </a:rPr>
              <a:t>engagement with local social enterprises, demonstrates a practical application of capacity-building theories. Their sessions aim to empower these enterprises to enhance their community impact and business sustainability.</a:t>
            </a:r>
          </a:p>
        </p:txBody>
      </p:sp>
      <p:sp>
        <p:nvSpPr>
          <p:cNvPr name="TextBox 7" id="7"/>
          <p:cNvSpPr txBox="true"/>
          <p:nvPr/>
        </p:nvSpPr>
        <p:spPr>
          <a:xfrm rot="0">
            <a:off x="10197508" y="2392351"/>
            <a:ext cx="6652021" cy="5844735"/>
          </a:xfrm>
          <a:prstGeom prst="rect">
            <a:avLst/>
          </a:prstGeom>
        </p:spPr>
        <p:txBody>
          <a:bodyPr anchor="t" rtlCol="false" tIns="0" lIns="0" bIns="0" rIns="0">
            <a:spAutoFit/>
          </a:bodyPr>
          <a:lstStyle/>
          <a:p>
            <a:pPr algn="just">
              <a:lnSpc>
                <a:spcPts val="3850"/>
              </a:lnSpc>
            </a:pPr>
            <a:r>
              <a:rPr lang="en-US" sz="3500">
                <a:solidFill>
                  <a:srgbClr val="737373"/>
                </a:solidFill>
                <a:latin typeface="DM Sans Bold"/>
              </a:rPr>
              <a:t>Holistic Development: T</a:t>
            </a:r>
            <a:r>
              <a:rPr lang="en-US" sz="3500">
                <a:solidFill>
                  <a:srgbClr val="737373"/>
                </a:solidFill>
                <a:latin typeface="DM Sans"/>
              </a:rPr>
              <a:t>he approach to capacity building in social enterprises should be holistic, addressing not just business skills but also fostering an organizational culture that aligns with social missions. It's about creating a supportive environment where employees are motivated to balance social goals with economic sustainability. </a:t>
            </a:r>
          </a:p>
        </p:txBody>
      </p:sp>
    </p:spTree>
  </p:cSld>
  <p:clrMapOvr>
    <a:masterClrMapping/>
  </p:clrMapOvr>
</p:sld>
</file>

<file path=ppt/slides/slide8.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347942" y="4314537"/>
            <a:ext cx="10830975" cy="2263626"/>
          </a:xfrm>
          <a:prstGeom prst="rect">
            <a:avLst/>
          </a:prstGeom>
        </p:spPr>
        <p:txBody>
          <a:bodyPr anchor="t" rtlCol="false" tIns="0" lIns="0" bIns="0" rIns="0">
            <a:spAutoFit/>
          </a:bodyPr>
          <a:lstStyle/>
          <a:p>
            <a:pPr>
              <a:lnSpc>
                <a:spcPts val="8800"/>
              </a:lnSpc>
            </a:pPr>
            <a:r>
              <a:rPr lang="en-US" sz="8000" spc="-400">
                <a:solidFill>
                  <a:srgbClr val="737373"/>
                </a:solidFill>
                <a:latin typeface="DM Sans Bold"/>
              </a:rPr>
              <a:t>Capacity building  methods </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DFBFB"/>
        </a:solidFill>
      </p:bgPr>
    </p:bg>
    <p:spTree>
      <p:nvGrpSpPr>
        <p:cNvPr id="1" name=""/>
        <p:cNvGrpSpPr/>
        <p:nvPr/>
      </p:nvGrpSpPr>
      <p:grpSpPr>
        <a:xfrm>
          <a:off x="0" y="0"/>
          <a:ext cx="0" cy="0"/>
          <a:chOff x="0" y="0"/>
          <a:chExt cx="0" cy="0"/>
        </a:xfrm>
      </p:grpSpPr>
      <p:sp>
        <p:nvSpPr>
          <p:cNvPr name="Freeform 2" id="2"/>
          <p:cNvSpPr/>
          <p:nvPr/>
        </p:nvSpPr>
        <p:spPr>
          <a:xfrm flipH="false" flipV="false" rot="0">
            <a:off x="14592495" y="7573922"/>
            <a:ext cx="4687320" cy="4687320"/>
          </a:xfrm>
          <a:custGeom>
            <a:avLst/>
            <a:gdLst/>
            <a:ahLst/>
            <a:cxnLst/>
            <a:rect r="r" b="b" t="t" l="l"/>
            <a:pathLst>
              <a:path h="4687320" w="4687320">
                <a:moveTo>
                  <a:pt x="0" y="0"/>
                </a:moveTo>
                <a:lnTo>
                  <a:pt x="4687320" y="0"/>
                </a:lnTo>
                <a:lnTo>
                  <a:pt x="4687320" y="4687319"/>
                </a:lnTo>
                <a:lnTo>
                  <a:pt x="0" y="46873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16887962" y="5985119"/>
            <a:ext cx="2085109" cy="2085109"/>
            <a:chOff x="0" y="0"/>
            <a:chExt cx="812800" cy="812800"/>
          </a:xfrm>
        </p:grpSpPr>
        <p:sp>
          <p:nvSpPr>
            <p:cNvPr name="Freeform 4" id="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CA9AD"/>
            </a:solidFill>
            <a:ln cap="sq">
              <a:noFill/>
              <a:prstDash val="solid"/>
              <a:miter/>
            </a:ln>
          </p:spPr>
        </p:sp>
        <p:sp>
          <p:nvSpPr>
            <p:cNvPr name="TextBox 5" id="5"/>
            <p:cNvSpPr txBox="true"/>
            <p:nvPr/>
          </p:nvSpPr>
          <p:spPr>
            <a:xfrm>
              <a:off x="76200" y="57150"/>
              <a:ext cx="660400" cy="679450"/>
            </a:xfrm>
            <a:prstGeom prst="rect">
              <a:avLst/>
            </a:prstGeom>
          </p:spPr>
          <p:txBody>
            <a:bodyPr anchor="ctr" rtlCol="false" tIns="50800" lIns="50800" bIns="50800" rIns="50800"/>
            <a:lstStyle/>
            <a:p>
              <a:pPr algn="ctr" marL="0" indent="0" lvl="0">
                <a:lnSpc>
                  <a:spcPts val="2859"/>
                </a:lnSpc>
                <a:spcBef>
                  <a:spcPct val="0"/>
                </a:spcBef>
              </a:pPr>
            </a:p>
          </p:txBody>
        </p:sp>
      </p:grpSp>
      <p:sp>
        <p:nvSpPr>
          <p:cNvPr name="Freeform 6" id="6"/>
          <p:cNvSpPr/>
          <p:nvPr/>
        </p:nvSpPr>
        <p:spPr>
          <a:xfrm flipH="false" flipV="false" rot="0">
            <a:off x="-1560220" y="1728186"/>
            <a:ext cx="4687320" cy="4687320"/>
          </a:xfrm>
          <a:custGeom>
            <a:avLst/>
            <a:gdLst/>
            <a:ahLst/>
            <a:cxnLst/>
            <a:rect r="r" b="b" t="t" l="l"/>
            <a:pathLst>
              <a:path h="4687320" w="4687320">
                <a:moveTo>
                  <a:pt x="0" y="0"/>
                </a:moveTo>
                <a:lnTo>
                  <a:pt x="4687320" y="0"/>
                </a:lnTo>
                <a:lnTo>
                  <a:pt x="4687320" y="4687319"/>
                </a:lnTo>
                <a:lnTo>
                  <a:pt x="0" y="468731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7" id="7"/>
          <p:cNvGrpSpPr/>
          <p:nvPr/>
        </p:nvGrpSpPr>
        <p:grpSpPr>
          <a:xfrm rot="0">
            <a:off x="-2262642" y="-3904566"/>
            <a:ext cx="8637895" cy="8637895"/>
            <a:chOff x="0" y="0"/>
            <a:chExt cx="812800" cy="812800"/>
          </a:xfrm>
        </p:grpSpPr>
        <p:sp>
          <p:nvSpPr>
            <p:cNvPr name="Freeform 8" id="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CA9AD"/>
            </a:solidFill>
            <a:ln cap="sq">
              <a:noFill/>
              <a:prstDash val="solid"/>
              <a:miter/>
            </a:ln>
          </p:spPr>
        </p:sp>
        <p:sp>
          <p:nvSpPr>
            <p:cNvPr name="TextBox 9" id="9"/>
            <p:cNvSpPr txBox="true"/>
            <p:nvPr/>
          </p:nvSpPr>
          <p:spPr>
            <a:xfrm>
              <a:off x="76200" y="57150"/>
              <a:ext cx="660400" cy="679450"/>
            </a:xfrm>
            <a:prstGeom prst="rect">
              <a:avLst/>
            </a:prstGeom>
          </p:spPr>
          <p:txBody>
            <a:bodyPr anchor="ctr" rtlCol="false" tIns="50800" lIns="50800" bIns="50800" rIns="50800"/>
            <a:lstStyle/>
            <a:p>
              <a:pPr algn="ctr" marL="0" indent="0" lvl="0">
                <a:lnSpc>
                  <a:spcPts val="2859"/>
                </a:lnSpc>
                <a:spcBef>
                  <a:spcPct val="0"/>
                </a:spcBef>
              </a:pPr>
            </a:p>
          </p:txBody>
        </p:sp>
      </p:grpSp>
      <p:grpSp>
        <p:nvGrpSpPr>
          <p:cNvPr name="Group 10" id="10"/>
          <p:cNvGrpSpPr/>
          <p:nvPr/>
        </p:nvGrpSpPr>
        <p:grpSpPr>
          <a:xfrm rot="0">
            <a:off x="8484752" y="1028700"/>
            <a:ext cx="6783817" cy="3381849"/>
            <a:chOff x="0" y="0"/>
            <a:chExt cx="7374240" cy="3676185"/>
          </a:xfrm>
        </p:grpSpPr>
        <p:sp>
          <p:nvSpPr>
            <p:cNvPr name="Freeform 11" id="11"/>
            <p:cNvSpPr/>
            <p:nvPr/>
          </p:nvSpPr>
          <p:spPr>
            <a:xfrm flipH="false" flipV="false" rot="0">
              <a:off x="0" y="0"/>
              <a:ext cx="7431151" cy="3722711"/>
            </a:xfrm>
            <a:custGeom>
              <a:avLst/>
              <a:gdLst/>
              <a:ahLst/>
              <a:cxnLst/>
              <a:rect r="r" b="b" t="t" l="l"/>
              <a:pathLst>
                <a:path h="3722711" w="7431151">
                  <a:moveTo>
                    <a:pt x="6464935" y="0"/>
                  </a:moveTo>
                  <a:lnTo>
                    <a:pt x="0" y="0"/>
                  </a:lnTo>
                  <a:lnTo>
                    <a:pt x="837819" y="1606480"/>
                  </a:lnTo>
                  <a:cubicBezTo>
                    <a:pt x="877316" y="1682237"/>
                    <a:pt x="897636" y="1782596"/>
                    <a:pt x="897636" y="1882712"/>
                  </a:cubicBezTo>
                  <a:cubicBezTo>
                    <a:pt x="897636" y="1982827"/>
                    <a:pt x="877951" y="2082212"/>
                    <a:pt x="837819" y="2158944"/>
                  </a:cubicBezTo>
                  <a:lnTo>
                    <a:pt x="635" y="3722711"/>
                  </a:lnTo>
                  <a:lnTo>
                    <a:pt x="6464427" y="3722711"/>
                  </a:lnTo>
                  <a:lnTo>
                    <a:pt x="7431151" y="1882712"/>
                  </a:lnTo>
                  <a:lnTo>
                    <a:pt x="6464935" y="0"/>
                  </a:lnTo>
                  <a:close/>
                </a:path>
              </a:pathLst>
            </a:custGeom>
            <a:solidFill>
              <a:srgbClr val="8CA9AD"/>
            </a:solidFill>
          </p:spPr>
        </p:sp>
      </p:grpSp>
      <p:grpSp>
        <p:nvGrpSpPr>
          <p:cNvPr name="Group 12" id="12"/>
          <p:cNvGrpSpPr/>
          <p:nvPr/>
        </p:nvGrpSpPr>
        <p:grpSpPr>
          <a:xfrm rot="0">
            <a:off x="5981281" y="5486919"/>
            <a:ext cx="6786466" cy="3494180"/>
            <a:chOff x="0" y="0"/>
            <a:chExt cx="7377120" cy="3798292"/>
          </a:xfrm>
        </p:grpSpPr>
        <p:sp>
          <p:nvSpPr>
            <p:cNvPr name="Freeform 13" id="13"/>
            <p:cNvSpPr/>
            <p:nvPr/>
          </p:nvSpPr>
          <p:spPr>
            <a:xfrm flipH="false" flipV="false" rot="0">
              <a:off x="0" y="0"/>
              <a:ext cx="7434580" cy="3844818"/>
            </a:xfrm>
            <a:custGeom>
              <a:avLst/>
              <a:gdLst/>
              <a:ahLst/>
              <a:cxnLst/>
              <a:rect r="r" b="b" t="t" l="l"/>
              <a:pathLst>
                <a:path h="3844818" w="7434580">
                  <a:moveTo>
                    <a:pt x="967105" y="3844818"/>
                  </a:moveTo>
                  <a:lnTo>
                    <a:pt x="7434580" y="3844818"/>
                  </a:lnTo>
                  <a:lnTo>
                    <a:pt x="6596380" y="2230655"/>
                  </a:lnTo>
                  <a:cubicBezTo>
                    <a:pt x="6556883" y="2152382"/>
                    <a:pt x="6536563" y="2048689"/>
                    <a:pt x="6536563" y="1945248"/>
                  </a:cubicBezTo>
                  <a:cubicBezTo>
                    <a:pt x="6536563" y="1841807"/>
                    <a:pt x="6556375" y="1739120"/>
                    <a:pt x="6596380" y="1659841"/>
                  </a:cubicBezTo>
                  <a:lnTo>
                    <a:pt x="7434072" y="0"/>
                  </a:lnTo>
                  <a:lnTo>
                    <a:pt x="967105" y="0"/>
                  </a:lnTo>
                  <a:lnTo>
                    <a:pt x="0" y="1943989"/>
                  </a:lnTo>
                  <a:lnTo>
                    <a:pt x="967105" y="3844692"/>
                  </a:lnTo>
                  <a:close/>
                </a:path>
              </a:pathLst>
            </a:custGeom>
            <a:solidFill>
              <a:srgbClr val="8CA9AD"/>
            </a:solidFill>
          </p:spPr>
        </p:sp>
      </p:grpSp>
      <p:sp>
        <p:nvSpPr>
          <p:cNvPr name="TextBox 14" id="14"/>
          <p:cNvSpPr txBox="true"/>
          <p:nvPr/>
        </p:nvSpPr>
        <p:spPr>
          <a:xfrm rot="0">
            <a:off x="625265" y="1613886"/>
            <a:ext cx="5605439" cy="1016431"/>
          </a:xfrm>
          <a:prstGeom prst="rect">
            <a:avLst/>
          </a:prstGeom>
        </p:spPr>
        <p:txBody>
          <a:bodyPr anchor="t" rtlCol="false" tIns="0" lIns="0" bIns="0" rIns="0">
            <a:spAutoFit/>
          </a:bodyPr>
          <a:lstStyle/>
          <a:p>
            <a:pPr algn="l" marL="0" indent="0" lvl="0">
              <a:lnSpc>
                <a:spcPts val="8206"/>
              </a:lnSpc>
              <a:spcBef>
                <a:spcPct val="0"/>
              </a:spcBef>
            </a:pPr>
            <a:r>
              <a:rPr lang="en-US" sz="5946" spc="582">
                <a:solidFill>
                  <a:srgbClr val="FFFFFF"/>
                </a:solidFill>
                <a:latin typeface="DM Sans"/>
              </a:rPr>
              <a:t>Methods</a:t>
            </a:r>
          </a:p>
        </p:txBody>
      </p:sp>
      <p:sp>
        <p:nvSpPr>
          <p:cNvPr name="TextBox 15" id="15"/>
          <p:cNvSpPr txBox="true"/>
          <p:nvPr/>
        </p:nvSpPr>
        <p:spPr>
          <a:xfrm rot="0">
            <a:off x="9465644" y="1299707"/>
            <a:ext cx="5126851" cy="3078480"/>
          </a:xfrm>
          <a:prstGeom prst="rect">
            <a:avLst/>
          </a:prstGeom>
        </p:spPr>
        <p:txBody>
          <a:bodyPr anchor="t" rtlCol="false" tIns="0" lIns="0" bIns="0" rIns="0">
            <a:spAutoFit/>
          </a:bodyPr>
          <a:lstStyle/>
          <a:p>
            <a:pPr algn="l" marL="0" indent="0" lvl="0">
              <a:lnSpc>
                <a:spcPts val="2760"/>
              </a:lnSpc>
              <a:spcBef>
                <a:spcPct val="0"/>
              </a:spcBef>
            </a:pPr>
            <a:r>
              <a:rPr lang="en-US" sz="2000" spc="196">
                <a:solidFill>
                  <a:srgbClr val="194597"/>
                </a:solidFill>
                <a:latin typeface="DM Sans Bold"/>
              </a:rPr>
              <a:t>Mixed-Methods Approach:</a:t>
            </a:r>
            <a:r>
              <a:rPr lang="en-US" sz="2000" spc="196">
                <a:solidFill>
                  <a:srgbClr val="194597"/>
                </a:solidFill>
                <a:latin typeface="DM Sans"/>
              </a:rPr>
              <a:t> </a:t>
            </a:r>
            <a:r>
              <a:rPr lang="en-US" sz="2000" spc="196">
                <a:solidFill>
                  <a:srgbClr val="FFFFFF"/>
                </a:solidFill>
                <a:latin typeface="DM Sans"/>
              </a:rPr>
              <a:t>Combining qualitative and quantitative methods offers a robust framework for understanding the nuanced effects of capacity building, capturing both the numerical outcomes and the contextual experiences of social enterprises.</a:t>
            </a:r>
          </a:p>
        </p:txBody>
      </p:sp>
      <p:sp>
        <p:nvSpPr>
          <p:cNvPr name="TextBox 16" id="16"/>
          <p:cNvSpPr txBox="true"/>
          <p:nvPr/>
        </p:nvSpPr>
        <p:spPr>
          <a:xfrm rot="0">
            <a:off x="7035599" y="2244961"/>
            <a:ext cx="1123092" cy="854076"/>
          </a:xfrm>
          <a:prstGeom prst="rect">
            <a:avLst/>
          </a:prstGeom>
        </p:spPr>
        <p:txBody>
          <a:bodyPr anchor="t" rtlCol="false" tIns="0" lIns="0" bIns="0" rIns="0">
            <a:spAutoFit/>
          </a:bodyPr>
          <a:lstStyle/>
          <a:p>
            <a:pPr algn="ctr" marL="0" indent="0" lvl="0">
              <a:lnSpc>
                <a:spcPts val="6933"/>
              </a:lnSpc>
              <a:spcBef>
                <a:spcPct val="0"/>
              </a:spcBef>
            </a:pPr>
            <a:r>
              <a:rPr lang="en-US" sz="5024" spc="492">
                <a:solidFill>
                  <a:srgbClr val="231F20"/>
                </a:solidFill>
                <a:latin typeface="DM Sans"/>
              </a:rPr>
              <a:t>01</a:t>
            </a:r>
          </a:p>
        </p:txBody>
      </p:sp>
      <p:sp>
        <p:nvSpPr>
          <p:cNvPr name="TextBox 17" id="17"/>
          <p:cNvSpPr txBox="true"/>
          <p:nvPr/>
        </p:nvSpPr>
        <p:spPr>
          <a:xfrm rot="0">
            <a:off x="13019892" y="6759346"/>
            <a:ext cx="1123092" cy="854076"/>
          </a:xfrm>
          <a:prstGeom prst="rect">
            <a:avLst/>
          </a:prstGeom>
        </p:spPr>
        <p:txBody>
          <a:bodyPr anchor="t" rtlCol="false" tIns="0" lIns="0" bIns="0" rIns="0">
            <a:spAutoFit/>
          </a:bodyPr>
          <a:lstStyle/>
          <a:p>
            <a:pPr algn="ctr" marL="0" indent="0" lvl="0">
              <a:lnSpc>
                <a:spcPts val="6933"/>
              </a:lnSpc>
              <a:spcBef>
                <a:spcPct val="0"/>
              </a:spcBef>
            </a:pPr>
            <a:r>
              <a:rPr lang="en-US" sz="5024" spc="492">
                <a:solidFill>
                  <a:srgbClr val="231F20"/>
                </a:solidFill>
                <a:latin typeface="DM Sans"/>
              </a:rPr>
              <a:t>02</a:t>
            </a:r>
          </a:p>
        </p:txBody>
      </p:sp>
      <p:sp>
        <p:nvSpPr>
          <p:cNvPr name="TextBox 18" id="18"/>
          <p:cNvSpPr txBox="true"/>
          <p:nvPr/>
        </p:nvSpPr>
        <p:spPr>
          <a:xfrm rot="0">
            <a:off x="6417063" y="5675719"/>
            <a:ext cx="5453874" cy="3078480"/>
          </a:xfrm>
          <a:prstGeom prst="rect">
            <a:avLst/>
          </a:prstGeom>
        </p:spPr>
        <p:txBody>
          <a:bodyPr anchor="t" rtlCol="false" tIns="0" lIns="0" bIns="0" rIns="0">
            <a:spAutoFit/>
          </a:bodyPr>
          <a:lstStyle/>
          <a:p>
            <a:pPr algn="r" marL="0" indent="0" lvl="0">
              <a:lnSpc>
                <a:spcPts val="2760"/>
              </a:lnSpc>
              <a:spcBef>
                <a:spcPct val="0"/>
              </a:spcBef>
            </a:pPr>
            <a:r>
              <a:rPr lang="en-US" sz="2000" spc="196">
                <a:solidFill>
                  <a:srgbClr val="194597"/>
                </a:solidFill>
                <a:latin typeface="DM Sans Bold"/>
              </a:rPr>
              <a:t>Application to Brunel: </a:t>
            </a:r>
            <a:r>
              <a:rPr lang="en-US" sz="2000" spc="196">
                <a:solidFill>
                  <a:srgbClr val="FFFFFF"/>
                </a:solidFill>
                <a:latin typeface="DM Sans"/>
              </a:rPr>
              <a:t>At Brunel, adopting a similar methodological approach could involve conducting case studies on local social enterprises, surveying participants before and after capacity-building interventions, and analyzing the data to assess the effectiveness of these initiatives</a:t>
            </a:r>
            <a:r>
              <a:rPr lang="en-US" sz="2000" spc="196">
                <a:solidFill>
                  <a:srgbClr val="FFFFFF"/>
                </a:solidFill>
                <a:latin typeface="DM Sans Bold"/>
              </a:rPr>
              <a: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028E3FA40450041AD2B2D9F1FFC3623" ma:contentTypeVersion="14" ma:contentTypeDescription="Create a new document." ma:contentTypeScope="" ma:versionID="dda88e90d287dc1f1b9f0988fa171006">
  <xsd:schema xmlns:xsd="http://www.w3.org/2001/XMLSchema" xmlns:xs="http://www.w3.org/2001/XMLSchema" xmlns:p="http://schemas.microsoft.com/office/2006/metadata/properties" xmlns:ns2="c928d398-b005-4b81-a77c-1d2955770066" xmlns:ns3="513a87af-4c72-4b0d-a815-569890e79e62" targetNamespace="http://schemas.microsoft.com/office/2006/metadata/properties" ma:root="true" ma:fieldsID="155e8c9aff30285af45ba91d7ac695b6" ns2:_="" ns3:_="">
    <xsd:import namespace="c928d398-b005-4b81-a77c-1d2955770066"/>
    <xsd:import namespace="513a87af-4c72-4b0d-a815-569890e79e62"/>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SearchPropertie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28d398-b005-4b81-a77c-1d29557700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ec2bed97-6e07-499f-8af2-1639346302b0"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13a87af-4c72-4b0d-a815-569890e79e62"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4079a850-d4d5-43bc-8f25-9b4cfc6f3ef1}" ma:internalName="TaxCatchAll" ma:showField="CatchAllData" ma:web="513a87af-4c72-4b0d-a815-569890e79e62">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928d398-b005-4b81-a77c-1d2955770066">
      <Terms xmlns="http://schemas.microsoft.com/office/infopath/2007/PartnerControls"/>
    </lcf76f155ced4ddcb4097134ff3c332f>
    <TaxCatchAll xmlns="513a87af-4c72-4b0d-a815-569890e79e62" xsi:nil="true"/>
  </documentManagement>
</p:properties>
</file>

<file path=customXml/itemProps1.xml><?xml version="1.0" encoding="utf-8"?>
<ds:datastoreItem xmlns:ds="http://schemas.openxmlformats.org/officeDocument/2006/customXml" ds:itemID="{D6EA7E7E-688E-4350-99B6-D9BC0FF9F671}"/>
</file>

<file path=customXml/itemProps2.xml><?xml version="1.0" encoding="utf-8"?>
<ds:datastoreItem xmlns:ds="http://schemas.openxmlformats.org/officeDocument/2006/customXml" ds:itemID="{10C3F81F-8575-48F1-99C6-44A84B2247C2}"/>
</file>

<file path=customXml/itemProps3.xml><?xml version="1.0" encoding="utf-8"?>
<ds:datastoreItem xmlns:ds="http://schemas.openxmlformats.org/officeDocument/2006/customXml" ds:itemID="{B1243512-DF51-47A9-A3EF-24EC7F56B0C7}"/>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FINAL_5th_Brunel capacity building as a continuous process </dc:title>
  <cp:revision>1</cp:revision>
  <dcterms:created xsi:type="dcterms:W3CDTF">2006-08-16T00:00:00Z</dcterms:created>
  <dcterms:modified xsi:type="dcterms:W3CDTF">2011-08-01T06:04:30Z</dcterms:modified>
  <dc:identifier>DAF9bd1axtc</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0x0101004028E3FA40450041AD2B2D9F1FFC3623</vt:lpwstr>
  </property>
</Properties>
</file>