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8288000" cy="10287000"/>
  <p:notesSz cx="6858000" cy="9144000"/>
  <p:embeddedFontLst>
    <p:embeddedFont>
      <p:font typeface="DM Sans" pitchFamily="2" charset="0"/>
      <p:regular r:id="rId34"/>
      <p:bold r:id="rId35"/>
      <p:italic r:id="rId36"/>
      <p:boldItalic r:id="rId37"/>
    </p:embeddedFont>
    <p:embeddedFont>
      <p:font typeface="DM Sans Bold" pitchFamily="2" charset="0"/>
      <p:regular r:id="rId38"/>
      <p:bold r:id="rId39"/>
    </p:embeddedFont>
    <p:embeddedFont>
      <p:font typeface="DM Sans Italics" panose="020B0604020202020204" charset="0"/>
      <p:regular r:id="rId4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6.fntdata"/><Relationship Id="rId21" Type="http://schemas.openxmlformats.org/officeDocument/2006/relationships/slide" Target="slides/slide17.xml"/><Relationship Id="rId34" Type="http://schemas.openxmlformats.org/officeDocument/2006/relationships/font" Target="fonts/font1.fntdata"/><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font" Target="fonts/font4.fntdata"/><Relationship Id="rId40" Type="http://schemas.openxmlformats.org/officeDocument/2006/relationships/font" Target="fonts/font7.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font" Target="fonts/font3.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font" Target="fonts/font2.fntdata"/><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font" Target="fonts/font5.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7.jpeg"/><Relationship Id="rId1" Type="http://schemas.openxmlformats.org/officeDocument/2006/relationships/slideLayout" Target="../slideLayouts/slideLayout7.xml"/><Relationship Id="rId5" Type="http://schemas.openxmlformats.org/officeDocument/2006/relationships/image" Target="../media/image14.sv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7.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sv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4.svg"/></Relationships>
</file>

<file path=ppt/slides/_rels/slide1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23.svg"/><Relationship Id="rId13" Type="http://schemas.openxmlformats.org/officeDocument/2006/relationships/image" Target="../media/image1.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sv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 Id="rId14" Type="http://schemas.openxmlformats.org/officeDocument/2006/relationships/image" Target="../media/image2.sv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2.svg"/><Relationship Id="rId2"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5.jpeg"/><Relationship Id="rId4" Type="http://schemas.openxmlformats.org/officeDocument/2006/relationships/image" Target="../media/image14.svg"/></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2.svg"/><Relationship Id="rId2"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5.jpeg"/><Relationship Id="rId4" Type="http://schemas.openxmlformats.org/officeDocument/2006/relationships/image" Target="../media/image14.svg"/></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4.sv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9.svg"/><Relationship Id="rId4" Type="http://schemas.openxmlformats.org/officeDocument/2006/relationships/image" Target="../media/image28.png"/></Relationships>
</file>

<file path=ppt/slides/_rels/slide2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9.svg"/><Relationship Id="rId4" Type="http://schemas.openxmlformats.org/officeDocument/2006/relationships/image" Target="../media/image28.png"/></Relationships>
</file>

<file path=ppt/slides/_rels/slide2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9.svg"/><Relationship Id="rId4" Type="http://schemas.openxmlformats.org/officeDocument/2006/relationships/image" Target="../media/image28.png"/></Relationships>
</file>

<file path=ppt/slides/_rels/slide2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9.svg"/><Relationship Id="rId4" Type="http://schemas.openxmlformats.org/officeDocument/2006/relationships/image" Target="../media/image28.png"/></Relationships>
</file>

<file path=ppt/slides/_rels/slide29.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14.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31.svg"/><Relationship Id="rId4" Type="http://schemas.openxmlformats.org/officeDocument/2006/relationships/image" Target="../media/image30.png"/></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5" Type="http://schemas.openxmlformats.org/officeDocument/2006/relationships/image" Target="../media/image14.sv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700" y="1896731"/>
            <a:ext cx="15736615" cy="7485187"/>
            <a:chOff x="0" y="0"/>
            <a:chExt cx="4144623" cy="1971407"/>
          </a:xfrm>
        </p:grpSpPr>
        <p:sp>
          <p:nvSpPr>
            <p:cNvPr id="3" name="Freeform 3"/>
            <p:cNvSpPr/>
            <p:nvPr/>
          </p:nvSpPr>
          <p:spPr>
            <a:xfrm>
              <a:off x="0" y="0"/>
              <a:ext cx="4144623" cy="1971407"/>
            </a:xfrm>
            <a:custGeom>
              <a:avLst/>
              <a:gdLst/>
              <a:ahLst/>
              <a:cxnLst/>
              <a:rect l="l" t="t" r="r" b="b"/>
              <a:pathLst>
                <a:path w="4144623" h="1971407">
                  <a:moveTo>
                    <a:pt x="23614" y="0"/>
                  </a:moveTo>
                  <a:lnTo>
                    <a:pt x="4121009" y="0"/>
                  </a:lnTo>
                  <a:cubicBezTo>
                    <a:pt x="4134050" y="0"/>
                    <a:pt x="4144623" y="10573"/>
                    <a:pt x="4144623" y="23614"/>
                  </a:cubicBezTo>
                  <a:lnTo>
                    <a:pt x="4144623" y="1947793"/>
                  </a:lnTo>
                  <a:cubicBezTo>
                    <a:pt x="4144623" y="1960835"/>
                    <a:pt x="4134050" y="1971407"/>
                    <a:pt x="4121009" y="1971407"/>
                  </a:cubicBezTo>
                  <a:lnTo>
                    <a:pt x="23614" y="1971407"/>
                  </a:lnTo>
                  <a:cubicBezTo>
                    <a:pt x="10573" y="1971407"/>
                    <a:pt x="0" y="1960835"/>
                    <a:pt x="0" y="1947793"/>
                  </a:cubicBezTo>
                  <a:lnTo>
                    <a:pt x="0" y="23614"/>
                  </a:lnTo>
                  <a:cubicBezTo>
                    <a:pt x="0" y="10573"/>
                    <a:pt x="10573" y="0"/>
                    <a:pt x="23614" y="0"/>
                  </a:cubicBezTo>
                  <a:close/>
                </a:path>
              </a:pathLst>
            </a:custGeom>
            <a:solidFill>
              <a:srgbClr val="8CA9AD"/>
            </a:solidFill>
          </p:spPr>
        </p:sp>
        <p:sp>
          <p:nvSpPr>
            <p:cNvPr id="4" name="TextBox 4"/>
            <p:cNvSpPr txBox="1"/>
            <p:nvPr/>
          </p:nvSpPr>
          <p:spPr>
            <a:xfrm>
              <a:off x="0" y="-57150"/>
              <a:ext cx="4144623" cy="2028557"/>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a:off x="1981200" y="-94024"/>
            <a:ext cx="4102978" cy="2245448"/>
          </a:xfrm>
          <a:custGeom>
            <a:avLst/>
            <a:gdLst/>
            <a:ahLst/>
            <a:cxnLst/>
            <a:rect l="l" t="t" r="r" b="b"/>
            <a:pathLst>
              <a:path w="4102978" h="224544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6" name="Freeform 6"/>
          <p:cNvSpPr/>
          <p:nvPr/>
        </p:nvSpPr>
        <p:spPr>
          <a:xfrm>
            <a:off x="14703735" y="0"/>
            <a:ext cx="3679306" cy="1753284"/>
          </a:xfrm>
          <a:custGeom>
            <a:avLst/>
            <a:gdLst/>
            <a:ahLst/>
            <a:cxnLst/>
            <a:rect l="l" t="t" r="r" b="b"/>
            <a:pathLst>
              <a:path w="3679306" h="1753284">
                <a:moveTo>
                  <a:pt x="0" y="0"/>
                </a:moveTo>
                <a:lnTo>
                  <a:pt x="3679306" y="0"/>
                </a:lnTo>
                <a:lnTo>
                  <a:pt x="3679306" y="1753284"/>
                </a:lnTo>
                <a:lnTo>
                  <a:pt x="0" y="1753284"/>
                </a:lnTo>
                <a:lnTo>
                  <a:pt x="0" y="0"/>
                </a:lnTo>
                <a:close/>
              </a:path>
            </a:pathLst>
          </a:custGeom>
          <a:blipFill>
            <a:blip r:embed="rId4"/>
            <a:stretch>
              <a:fillRect/>
            </a:stretch>
          </a:blipFill>
        </p:spPr>
      </p:sp>
      <p:sp>
        <p:nvSpPr>
          <p:cNvPr id="7" name="TextBox 7"/>
          <p:cNvSpPr txBox="1"/>
          <p:nvPr/>
        </p:nvSpPr>
        <p:spPr>
          <a:xfrm>
            <a:off x="346190" y="3059960"/>
            <a:ext cx="17101635" cy="4093856"/>
          </a:xfrm>
          <a:prstGeom prst="rect">
            <a:avLst/>
          </a:prstGeom>
        </p:spPr>
        <p:txBody>
          <a:bodyPr lIns="0" tIns="0" rIns="0" bIns="0" rtlCol="0" anchor="t">
            <a:spAutoFit/>
          </a:bodyPr>
          <a:lstStyle/>
          <a:p>
            <a:pPr algn="ctr">
              <a:lnSpc>
                <a:spcPts val="10100"/>
              </a:lnSpc>
            </a:pPr>
            <a:r>
              <a:rPr lang="en-US" sz="10100">
                <a:solidFill>
                  <a:srgbClr val="FFFFFF"/>
                </a:solidFill>
                <a:latin typeface="DM Sans Bold"/>
              </a:rPr>
              <a:t>KEEPING THE FOCUS ON CAPACITY</a:t>
            </a:r>
          </a:p>
          <a:p>
            <a:pPr algn="r">
              <a:lnSpc>
                <a:spcPts val="11500"/>
              </a:lnSpc>
            </a:pPr>
            <a:endParaRPr lang="en-US" sz="10100">
              <a:solidFill>
                <a:srgbClr val="FFFFFF"/>
              </a:solidFill>
              <a:latin typeface="DM Sans Bold"/>
            </a:endParaRPr>
          </a:p>
        </p:txBody>
      </p:sp>
      <p:sp>
        <p:nvSpPr>
          <p:cNvPr id="8" name="TextBox 8"/>
          <p:cNvSpPr txBox="1"/>
          <p:nvPr/>
        </p:nvSpPr>
        <p:spPr>
          <a:xfrm>
            <a:off x="5050907" y="6024888"/>
            <a:ext cx="5722116" cy="523224"/>
          </a:xfrm>
          <a:prstGeom prst="rect">
            <a:avLst/>
          </a:prstGeom>
        </p:spPr>
        <p:txBody>
          <a:bodyPr lIns="0" tIns="0" rIns="0" bIns="0" rtlCol="0" anchor="t">
            <a:spAutoFit/>
          </a:bodyPr>
          <a:lstStyle/>
          <a:p>
            <a:pPr algn="r">
              <a:lnSpc>
                <a:spcPts val="4070"/>
              </a:lnSpc>
            </a:pPr>
            <a:r>
              <a:rPr lang="en-US" sz="3700">
                <a:solidFill>
                  <a:srgbClr val="FFFFFF"/>
                </a:solidFill>
                <a:latin typeface="DM Sans Italics"/>
              </a:rPr>
              <a:t>Train the trainers</a:t>
            </a:r>
          </a:p>
        </p:txBody>
      </p:sp>
      <p:sp>
        <p:nvSpPr>
          <p:cNvPr id="9" name="Freeform 9"/>
          <p:cNvSpPr/>
          <p:nvPr/>
        </p:nvSpPr>
        <p:spPr>
          <a:xfrm rot="-10800000">
            <a:off x="14185022" y="7153817"/>
            <a:ext cx="4102978" cy="3133183"/>
          </a:xfrm>
          <a:custGeom>
            <a:avLst/>
            <a:gdLst/>
            <a:ahLst/>
            <a:cxnLst/>
            <a:rect l="l" t="t" r="r" b="b"/>
            <a:pathLst>
              <a:path w="4102978" h="3133183">
                <a:moveTo>
                  <a:pt x="0" y="0"/>
                </a:moveTo>
                <a:lnTo>
                  <a:pt x="4102978" y="0"/>
                </a:lnTo>
                <a:lnTo>
                  <a:pt x="4102978" y="3133183"/>
                </a:lnTo>
                <a:lnTo>
                  <a:pt x="0" y="313318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43807" y="1505314"/>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l="-85631" t="-46880" b="-73148"/>
              </a:stretch>
            </a:blipFill>
          </p:spPr>
        </p:sp>
      </p:grpSp>
      <p:grpSp>
        <p:nvGrpSpPr>
          <p:cNvPr id="4" name="Group 4"/>
          <p:cNvGrpSpPr/>
          <p:nvPr/>
        </p:nvGrpSpPr>
        <p:grpSpPr>
          <a:xfrm>
            <a:off x="7143807" y="5726306"/>
            <a:ext cx="3029394" cy="1704013"/>
            <a:chOff x="0" y="0"/>
            <a:chExt cx="11289030" cy="6350000"/>
          </a:xfrm>
        </p:grpSpPr>
        <p:sp>
          <p:nvSpPr>
            <p:cNvPr id="5" name="Freeform 5"/>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3"/>
              <a:stretch>
                <a:fillRect t="-9228" b="-9228"/>
              </a:stretch>
            </a:blipFill>
          </p:spPr>
        </p:sp>
      </p:grpSp>
      <p:grpSp>
        <p:nvGrpSpPr>
          <p:cNvPr id="6" name="Group 6"/>
          <p:cNvGrpSpPr/>
          <p:nvPr/>
        </p:nvGrpSpPr>
        <p:grpSpPr>
          <a:xfrm>
            <a:off x="10459288" y="1376044"/>
            <a:ext cx="7238723" cy="2612389"/>
            <a:chOff x="0" y="0"/>
            <a:chExt cx="9651631" cy="3483186"/>
          </a:xfrm>
        </p:grpSpPr>
        <p:sp>
          <p:nvSpPr>
            <p:cNvPr id="7" name="TextBox 7"/>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Balancing Workloads</a:t>
              </a:r>
            </a:p>
          </p:txBody>
        </p:sp>
        <p:sp>
          <p:nvSpPr>
            <p:cNvPr id="8" name="TextBox 8"/>
            <p:cNvSpPr txBox="1"/>
            <p:nvPr/>
          </p:nvSpPr>
          <p:spPr>
            <a:xfrm>
              <a:off x="0" y="534881"/>
              <a:ext cx="9651631" cy="2948305"/>
            </a:xfrm>
            <a:prstGeom prst="rect">
              <a:avLst/>
            </a:prstGeom>
          </p:spPr>
          <p:txBody>
            <a:bodyPr lIns="0" tIns="0" rIns="0" bIns="0" rtlCol="0" anchor="t">
              <a:spAutoFit/>
            </a:bodyPr>
            <a:lstStyle/>
            <a:p>
              <a:pPr marL="453390" lvl="1" indent="-226695" algn="just">
                <a:lnSpc>
                  <a:spcPts val="2940"/>
                </a:lnSpc>
                <a:buFont typeface="Arial"/>
                <a:buChar char="•"/>
              </a:pPr>
              <a:r>
                <a:rPr lang="en-US" sz="2100">
                  <a:solidFill>
                    <a:srgbClr val="737373"/>
                  </a:solidFill>
                  <a:latin typeface="DM Sans"/>
                </a:rPr>
                <a:t>Discuss the importance of evenly distributing tasks to prevent overburdening team members.</a:t>
              </a:r>
            </a:p>
            <a:p>
              <a:pPr algn="just">
                <a:lnSpc>
                  <a:spcPts val="2940"/>
                </a:lnSpc>
              </a:pPr>
              <a:endParaRPr lang="en-US" sz="2100">
                <a:solidFill>
                  <a:srgbClr val="737373"/>
                </a:solidFill>
                <a:latin typeface="DM Sans"/>
              </a:endParaRPr>
            </a:p>
            <a:p>
              <a:pPr marL="453390" lvl="1" indent="-226695" algn="just">
                <a:lnSpc>
                  <a:spcPts val="2940"/>
                </a:lnSpc>
                <a:buFont typeface="Arial"/>
                <a:buChar char="•"/>
              </a:pPr>
              <a:r>
                <a:rPr lang="en-US" sz="2100">
                  <a:solidFill>
                    <a:srgbClr val="737373"/>
                  </a:solidFill>
                  <a:latin typeface="DM Sans"/>
                </a:rPr>
                <a:t>Introduce methods for assessing individual and team workloads to ensure equitable distribution.</a:t>
              </a:r>
            </a:p>
            <a:p>
              <a:pPr algn="just">
                <a:lnSpc>
                  <a:spcPts val="2940"/>
                </a:lnSpc>
              </a:pPr>
              <a:endParaRPr lang="en-US" sz="2100">
                <a:solidFill>
                  <a:srgbClr val="737373"/>
                </a:solidFill>
                <a:latin typeface="DM Sans"/>
              </a:endParaRPr>
            </a:p>
          </p:txBody>
        </p:sp>
      </p:grpSp>
      <p:grpSp>
        <p:nvGrpSpPr>
          <p:cNvPr id="9" name="Group 9"/>
          <p:cNvGrpSpPr/>
          <p:nvPr/>
        </p:nvGrpSpPr>
        <p:grpSpPr>
          <a:xfrm>
            <a:off x="10459288" y="5272117"/>
            <a:ext cx="7238723" cy="2983864"/>
            <a:chOff x="0" y="0"/>
            <a:chExt cx="9651631" cy="3978486"/>
          </a:xfrm>
        </p:grpSpPr>
        <p:sp>
          <p:nvSpPr>
            <p:cNvPr id="10" name="TextBox 10"/>
            <p:cNvSpPr txBox="1"/>
            <p:nvPr/>
          </p:nvSpPr>
          <p:spPr>
            <a:xfrm>
              <a:off x="0" y="-47625"/>
              <a:ext cx="9651631" cy="503131"/>
            </a:xfrm>
            <a:prstGeom prst="rect">
              <a:avLst/>
            </a:prstGeom>
          </p:spPr>
          <p:txBody>
            <a:bodyPr lIns="0" tIns="0" rIns="0" bIns="0" rtlCol="0" anchor="t">
              <a:spAutoFit/>
            </a:bodyPr>
            <a:lstStyle/>
            <a:p>
              <a:pPr>
                <a:lnSpc>
                  <a:spcPts val="3220"/>
                </a:lnSpc>
              </a:pPr>
              <a:r>
                <a:rPr lang="en-US" sz="2300" spc="-46">
                  <a:solidFill>
                    <a:srgbClr val="E1A93D"/>
                  </a:solidFill>
                  <a:latin typeface="DM Sans Bold"/>
                </a:rPr>
                <a:t>Encouraging Regular Breaks and Downtime</a:t>
              </a:r>
            </a:p>
          </p:txBody>
        </p:sp>
        <p:sp>
          <p:nvSpPr>
            <p:cNvPr id="11" name="TextBox 11"/>
            <p:cNvSpPr txBox="1"/>
            <p:nvPr/>
          </p:nvSpPr>
          <p:spPr>
            <a:xfrm>
              <a:off x="0" y="534881"/>
              <a:ext cx="9651631" cy="3443605"/>
            </a:xfrm>
            <a:prstGeom prst="rect">
              <a:avLst/>
            </a:prstGeom>
          </p:spPr>
          <p:txBody>
            <a:bodyPr lIns="0" tIns="0" rIns="0" bIns="0" rtlCol="0" anchor="t">
              <a:spAutoFit/>
            </a:bodyPr>
            <a:lstStyle/>
            <a:p>
              <a:pPr marL="453390" lvl="1" indent="-226695">
                <a:lnSpc>
                  <a:spcPts val="2940"/>
                </a:lnSpc>
                <a:buFont typeface="Arial"/>
                <a:buChar char="•"/>
              </a:pPr>
              <a:r>
                <a:rPr lang="en-US" sz="2100">
                  <a:solidFill>
                    <a:srgbClr val="737373"/>
                  </a:solidFill>
                  <a:latin typeface="DM Sans"/>
                </a:rPr>
                <a:t>Highlight the importance of regular breaks to prevent burnout and maintain high productivity.</a:t>
              </a:r>
            </a:p>
            <a:p>
              <a:pPr>
                <a:lnSpc>
                  <a:spcPts val="2940"/>
                </a:lnSpc>
              </a:pPr>
              <a:endParaRPr lang="en-US" sz="2100">
                <a:solidFill>
                  <a:srgbClr val="737373"/>
                </a:solidFill>
                <a:latin typeface="DM Sans"/>
              </a:endParaRPr>
            </a:p>
            <a:p>
              <a:pPr marL="453390" lvl="1" indent="-226695">
                <a:lnSpc>
                  <a:spcPts val="2940"/>
                </a:lnSpc>
                <a:buFont typeface="Arial"/>
                <a:buChar char="•"/>
              </a:pPr>
              <a:r>
                <a:rPr lang="en-US" sz="2100">
                  <a:solidFill>
                    <a:srgbClr val="737373"/>
                  </a:solidFill>
                  <a:latin typeface="DM Sans"/>
                </a:rPr>
                <a:t>Offer suggestions for implementing structured downtime practices within the team to enhance overall well-being and focus.</a:t>
              </a:r>
            </a:p>
            <a:p>
              <a:pPr>
                <a:lnSpc>
                  <a:spcPts val="2940"/>
                </a:lnSpc>
              </a:pPr>
              <a:endParaRPr lang="en-US" sz="2100">
                <a:solidFill>
                  <a:srgbClr val="737373"/>
                </a:solidFill>
                <a:latin typeface="DM Sans"/>
              </a:endParaRPr>
            </a:p>
          </p:txBody>
        </p:sp>
      </p:grpSp>
      <p:sp>
        <p:nvSpPr>
          <p:cNvPr id="12" name="TextBox 12"/>
          <p:cNvSpPr txBox="1"/>
          <p:nvPr/>
        </p:nvSpPr>
        <p:spPr>
          <a:xfrm>
            <a:off x="347942" y="4314537"/>
            <a:ext cx="6111925" cy="114935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Techniques </a:t>
            </a:r>
          </a:p>
        </p:txBody>
      </p:sp>
      <p:sp>
        <p:nvSpPr>
          <p:cNvPr id="13" name="Freeform 1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04165" y="4607637"/>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t="-9265" b="-9265"/>
              </a:stretch>
            </a:blipFill>
          </p:spPr>
        </p:sp>
      </p:grpSp>
      <p:grpSp>
        <p:nvGrpSpPr>
          <p:cNvPr id="4" name="Group 4"/>
          <p:cNvGrpSpPr/>
          <p:nvPr/>
        </p:nvGrpSpPr>
        <p:grpSpPr>
          <a:xfrm>
            <a:off x="10419646" y="4478367"/>
            <a:ext cx="7238723" cy="2983864"/>
            <a:chOff x="0" y="0"/>
            <a:chExt cx="9651631" cy="3978486"/>
          </a:xfrm>
        </p:grpSpPr>
        <p:sp>
          <p:nvSpPr>
            <p:cNvPr id="5" name="TextBox 5"/>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Continuous Feedback and Adjustment</a:t>
              </a:r>
            </a:p>
          </p:txBody>
        </p:sp>
        <p:sp>
          <p:nvSpPr>
            <p:cNvPr id="6" name="TextBox 6"/>
            <p:cNvSpPr txBox="1"/>
            <p:nvPr/>
          </p:nvSpPr>
          <p:spPr>
            <a:xfrm>
              <a:off x="0" y="534881"/>
              <a:ext cx="9651631" cy="3443605"/>
            </a:xfrm>
            <a:prstGeom prst="rect">
              <a:avLst/>
            </a:prstGeom>
          </p:spPr>
          <p:txBody>
            <a:bodyPr lIns="0" tIns="0" rIns="0" bIns="0" rtlCol="0" anchor="t">
              <a:spAutoFit/>
            </a:bodyPr>
            <a:lstStyle/>
            <a:p>
              <a:pPr marL="453390" lvl="1" indent="-226695" algn="just">
                <a:lnSpc>
                  <a:spcPts val="2940"/>
                </a:lnSpc>
                <a:buFont typeface="Arial"/>
                <a:buChar char="•"/>
              </a:pPr>
              <a:r>
                <a:rPr lang="en-US" sz="2100">
                  <a:solidFill>
                    <a:srgbClr val="737373"/>
                  </a:solidFill>
                  <a:latin typeface="DM Sans"/>
                </a:rPr>
                <a:t>Highlight the role of ongoing feedback in ensuring expectations remain relevant and are met.</a:t>
              </a:r>
            </a:p>
            <a:p>
              <a:pPr algn="just">
                <a:lnSpc>
                  <a:spcPts val="2940"/>
                </a:lnSpc>
              </a:pPr>
              <a:endParaRPr lang="en-US" sz="2100">
                <a:solidFill>
                  <a:srgbClr val="737373"/>
                </a:solidFill>
                <a:latin typeface="DM Sans"/>
              </a:endParaRPr>
            </a:p>
            <a:p>
              <a:pPr marL="453390" lvl="1" indent="-226695" algn="just">
                <a:lnSpc>
                  <a:spcPts val="2940"/>
                </a:lnSpc>
                <a:buFont typeface="Arial"/>
                <a:buChar char="•"/>
              </a:pPr>
              <a:r>
                <a:rPr lang="en-US" sz="2100">
                  <a:solidFill>
                    <a:srgbClr val="737373"/>
                  </a:solidFill>
                  <a:latin typeface="DM Sans"/>
                </a:rPr>
                <a:t>Illustrate the process of adjusting expectations based on team performance and changing circumstances, emphasizing flexibility and adaptability in leadership.</a:t>
              </a:r>
            </a:p>
            <a:p>
              <a:pPr algn="just">
                <a:lnSpc>
                  <a:spcPts val="2940"/>
                </a:lnSpc>
              </a:pPr>
              <a:endParaRPr lang="en-US" sz="2100">
                <a:solidFill>
                  <a:srgbClr val="737373"/>
                </a:solidFill>
                <a:latin typeface="DM Sans"/>
              </a:endParaRPr>
            </a:p>
          </p:txBody>
        </p:sp>
      </p:grpSp>
      <p:sp>
        <p:nvSpPr>
          <p:cNvPr id="7" name="TextBox 7"/>
          <p:cNvSpPr txBox="1"/>
          <p:nvPr/>
        </p:nvSpPr>
        <p:spPr>
          <a:xfrm>
            <a:off x="347942" y="4314537"/>
            <a:ext cx="6111925" cy="114935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Techniques </a:t>
            </a:r>
          </a:p>
        </p:txBody>
      </p:sp>
      <p:sp>
        <p:nvSpPr>
          <p:cNvPr id="8" name="Freeform 8"/>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blipFill>
            <a:blip r:embed="rId2"/>
            <a:stretch>
              <a:fillRect t="-38888" b="-38888"/>
            </a:stretch>
          </a:blipFill>
        </p:spPr>
      </p:sp>
      <p:sp>
        <p:nvSpPr>
          <p:cNvPr id="3" name="Freeform 3"/>
          <p:cNvSpPr/>
          <p:nvPr/>
        </p:nvSpPr>
        <p:spPr>
          <a:xfrm rot="887923">
            <a:off x="14979481" y="-8523477"/>
            <a:ext cx="13021166" cy="13361271"/>
          </a:xfrm>
          <a:custGeom>
            <a:avLst/>
            <a:gdLst/>
            <a:ahLst/>
            <a:cxnLst/>
            <a:rect l="l" t="t" r="r" b="b"/>
            <a:pathLst>
              <a:path w="13021166" h="13361271">
                <a:moveTo>
                  <a:pt x="0" y="0"/>
                </a:moveTo>
                <a:lnTo>
                  <a:pt x="13021166" y="0"/>
                </a:lnTo>
                <a:lnTo>
                  <a:pt x="13021166" y="13361271"/>
                </a:lnTo>
                <a:lnTo>
                  <a:pt x="0" y="1336127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4" name="Group 4"/>
          <p:cNvGrpSpPr/>
          <p:nvPr/>
        </p:nvGrpSpPr>
        <p:grpSpPr>
          <a:xfrm>
            <a:off x="779936" y="3422650"/>
            <a:ext cx="3673737" cy="4701006"/>
            <a:chOff x="0" y="0"/>
            <a:chExt cx="1347458" cy="1724242"/>
          </a:xfrm>
        </p:grpSpPr>
        <p:sp>
          <p:nvSpPr>
            <p:cNvPr id="5" name="Freeform 5"/>
            <p:cNvSpPr/>
            <p:nvPr/>
          </p:nvSpPr>
          <p:spPr>
            <a:xfrm>
              <a:off x="0" y="0"/>
              <a:ext cx="1347458" cy="1724242"/>
            </a:xfrm>
            <a:custGeom>
              <a:avLst/>
              <a:gdLst/>
              <a:ahLst/>
              <a:cxnLst/>
              <a:rect l="l" t="t" r="r" b="b"/>
              <a:pathLst>
                <a:path w="1347458" h="1724242">
                  <a:moveTo>
                    <a:pt x="65328" y="0"/>
                  </a:moveTo>
                  <a:lnTo>
                    <a:pt x="1282130" y="0"/>
                  </a:lnTo>
                  <a:cubicBezTo>
                    <a:pt x="1318210" y="0"/>
                    <a:pt x="1347458" y="29249"/>
                    <a:pt x="1347458" y="65328"/>
                  </a:cubicBezTo>
                  <a:lnTo>
                    <a:pt x="1347458" y="1658913"/>
                  </a:lnTo>
                  <a:cubicBezTo>
                    <a:pt x="1347458" y="1694993"/>
                    <a:pt x="1318210" y="1724242"/>
                    <a:pt x="1282130" y="1724242"/>
                  </a:cubicBezTo>
                  <a:lnTo>
                    <a:pt x="65328" y="1724242"/>
                  </a:lnTo>
                  <a:cubicBezTo>
                    <a:pt x="29249" y="1724242"/>
                    <a:pt x="0" y="1694993"/>
                    <a:pt x="0" y="1658913"/>
                  </a:cubicBezTo>
                  <a:lnTo>
                    <a:pt x="0" y="65328"/>
                  </a:lnTo>
                  <a:cubicBezTo>
                    <a:pt x="0" y="29249"/>
                    <a:pt x="29249" y="0"/>
                    <a:pt x="65328" y="0"/>
                  </a:cubicBezTo>
                  <a:close/>
                </a:path>
              </a:pathLst>
            </a:custGeom>
            <a:solidFill>
              <a:srgbClr val="BBCBCD">
                <a:alpha val="98824"/>
              </a:srgbClr>
            </a:solidFill>
          </p:spPr>
        </p:sp>
        <p:sp>
          <p:nvSpPr>
            <p:cNvPr id="6" name="TextBox 6"/>
            <p:cNvSpPr txBox="1"/>
            <p:nvPr/>
          </p:nvSpPr>
          <p:spPr>
            <a:xfrm>
              <a:off x="0" y="-19050"/>
              <a:ext cx="1347458" cy="1743292"/>
            </a:xfrm>
            <a:prstGeom prst="rect">
              <a:avLst/>
            </a:prstGeom>
          </p:spPr>
          <p:txBody>
            <a:bodyPr lIns="50800" tIns="50800" rIns="50800" bIns="50800" rtlCol="0" anchor="ctr"/>
            <a:lstStyle/>
            <a:p>
              <a:pPr algn="ctr">
                <a:lnSpc>
                  <a:spcPts val="2859"/>
                </a:lnSpc>
              </a:pPr>
              <a:endParaRPr/>
            </a:p>
          </p:txBody>
        </p:sp>
      </p:grpSp>
      <p:grpSp>
        <p:nvGrpSpPr>
          <p:cNvPr id="7" name="Group 7"/>
          <p:cNvGrpSpPr/>
          <p:nvPr/>
        </p:nvGrpSpPr>
        <p:grpSpPr>
          <a:xfrm>
            <a:off x="5031067" y="3387246"/>
            <a:ext cx="3613173" cy="4736410"/>
            <a:chOff x="0" y="0"/>
            <a:chExt cx="1325245" cy="1737227"/>
          </a:xfrm>
        </p:grpSpPr>
        <p:sp>
          <p:nvSpPr>
            <p:cNvPr id="8" name="Freeform 8"/>
            <p:cNvSpPr/>
            <p:nvPr/>
          </p:nvSpPr>
          <p:spPr>
            <a:xfrm>
              <a:off x="0" y="0"/>
              <a:ext cx="1325245" cy="1737227"/>
            </a:xfrm>
            <a:custGeom>
              <a:avLst/>
              <a:gdLst/>
              <a:ahLst/>
              <a:cxnLst/>
              <a:rect l="l" t="t" r="r" b="b"/>
              <a:pathLst>
                <a:path w="1325245" h="1737227">
                  <a:moveTo>
                    <a:pt x="66423" y="0"/>
                  </a:moveTo>
                  <a:lnTo>
                    <a:pt x="1258821" y="0"/>
                  </a:lnTo>
                  <a:cubicBezTo>
                    <a:pt x="1295506" y="0"/>
                    <a:pt x="1325245" y="29739"/>
                    <a:pt x="1325245" y="66423"/>
                  </a:cubicBezTo>
                  <a:lnTo>
                    <a:pt x="1325245" y="1670804"/>
                  </a:lnTo>
                  <a:cubicBezTo>
                    <a:pt x="1325245" y="1707488"/>
                    <a:pt x="1295506" y="1737227"/>
                    <a:pt x="1258821" y="1737227"/>
                  </a:cubicBezTo>
                  <a:lnTo>
                    <a:pt x="66423" y="1737227"/>
                  </a:lnTo>
                  <a:cubicBezTo>
                    <a:pt x="29739" y="1737227"/>
                    <a:pt x="0" y="1707488"/>
                    <a:pt x="0" y="1670804"/>
                  </a:cubicBezTo>
                  <a:lnTo>
                    <a:pt x="0" y="66423"/>
                  </a:lnTo>
                  <a:cubicBezTo>
                    <a:pt x="0" y="29739"/>
                    <a:pt x="29739" y="0"/>
                    <a:pt x="66423" y="0"/>
                  </a:cubicBezTo>
                  <a:close/>
                </a:path>
              </a:pathLst>
            </a:custGeom>
            <a:solidFill>
              <a:srgbClr val="BBCBCD">
                <a:alpha val="98824"/>
              </a:srgbClr>
            </a:solidFill>
          </p:spPr>
        </p:sp>
        <p:sp>
          <p:nvSpPr>
            <p:cNvPr id="9" name="TextBox 9"/>
            <p:cNvSpPr txBox="1"/>
            <p:nvPr/>
          </p:nvSpPr>
          <p:spPr>
            <a:xfrm>
              <a:off x="0" y="-19050"/>
              <a:ext cx="1325245" cy="1756277"/>
            </a:xfrm>
            <a:prstGeom prst="rect">
              <a:avLst/>
            </a:prstGeom>
          </p:spPr>
          <p:txBody>
            <a:bodyPr lIns="50800" tIns="50800" rIns="50800" bIns="50800" rtlCol="0" anchor="ctr"/>
            <a:lstStyle/>
            <a:p>
              <a:pPr algn="ctr">
                <a:lnSpc>
                  <a:spcPts val="2859"/>
                </a:lnSpc>
              </a:pPr>
              <a:endParaRPr/>
            </a:p>
          </p:txBody>
        </p:sp>
      </p:grpSp>
      <p:grpSp>
        <p:nvGrpSpPr>
          <p:cNvPr id="10" name="Group 10"/>
          <p:cNvGrpSpPr/>
          <p:nvPr/>
        </p:nvGrpSpPr>
        <p:grpSpPr>
          <a:xfrm>
            <a:off x="9330046" y="3440352"/>
            <a:ext cx="3552661" cy="4665602"/>
            <a:chOff x="0" y="0"/>
            <a:chExt cx="1303050" cy="1711256"/>
          </a:xfrm>
        </p:grpSpPr>
        <p:sp>
          <p:nvSpPr>
            <p:cNvPr id="11" name="Freeform 11"/>
            <p:cNvSpPr/>
            <p:nvPr/>
          </p:nvSpPr>
          <p:spPr>
            <a:xfrm>
              <a:off x="0" y="0"/>
              <a:ext cx="1303050" cy="1711256"/>
            </a:xfrm>
            <a:custGeom>
              <a:avLst/>
              <a:gdLst/>
              <a:ahLst/>
              <a:cxnLst/>
              <a:rect l="l" t="t" r="r" b="b"/>
              <a:pathLst>
                <a:path w="1303050" h="1711256">
                  <a:moveTo>
                    <a:pt x="67555" y="0"/>
                  </a:moveTo>
                  <a:lnTo>
                    <a:pt x="1235495" y="0"/>
                  </a:lnTo>
                  <a:cubicBezTo>
                    <a:pt x="1253412" y="0"/>
                    <a:pt x="1270595" y="7117"/>
                    <a:pt x="1283264" y="19786"/>
                  </a:cubicBezTo>
                  <a:cubicBezTo>
                    <a:pt x="1295933" y="32455"/>
                    <a:pt x="1303050" y="49638"/>
                    <a:pt x="1303050" y="67555"/>
                  </a:cubicBezTo>
                  <a:lnTo>
                    <a:pt x="1303050" y="1643701"/>
                  </a:lnTo>
                  <a:cubicBezTo>
                    <a:pt x="1303050" y="1681011"/>
                    <a:pt x="1272805" y="1711256"/>
                    <a:pt x="1235495" y="1711256"/>
                  </a:cubicBezTo>
                  <a:lnTo>
                    <a:pt x="67555" y="1711256"/>
                  </a:lnTo>
                  <a:cubicBezTo>
                    <a:pt x="30245" y="1711256"/>
                    <a:pt x="0" y="1681011"/>
                    <a:pt x="0" y="1643701"/>
                  </a:cubicBezTo>
                  <a:lnTo>
                    <a:pt x="0" y="67555"/>
                  </a:lnTo>
                  <a:cubicBezTo>
                    <a:pt x="0" y="30245"/>
                    <a:pt x="30245" y="0"/>
                    <a:pt x="67555" y="0"/>
                  </a:cubicBezTo>
                  <a:close/>
                </a:path>
              </a:pathLst>
            </a:custGeom>
            <a:solidFill>
              <a:srgbClr val="BBCBCD">
                <a:alpha val="98824"/>
              </a:srgbClr>
            </a:solidFill>
          </p:spPr>
        </p:sp>
        <p:sp>
          <p:nvSpPr>
            <p:cNvPr id="12" name="TextBox 12"/>
            <p:cNvSpPr txBox="1"/>
            <p:nvPr/>
          </p:nvSpPr>
          <p:spPr>
            <a:xfrm>
              <a:off x="0" y="-19050"/>
              <a:ext cx="1303050" cy="1730306"/>
            </a:xfrm>
            <a:prstGeom prst="rect">
              <a:avLst/>
            </a:prstGeom>
          </p:spPr>
          <p:txBody>
            <a:bodyPr lIns="50800" tIns="50800" rIns="50800" bIns="50800" rtlCol="0" anchor="ctr"/>
            <a:lstStyle/>
            <a:p>
              <a:pPr algn="ctr">
                <a:lnSpc>
                  <a:spcPts val="2859"/>
                </a:lnSpc>
              </a:pPr>
              <a:endParaRPr/>
            </a:p>
          </p:txBody>
        </p:sp>
      </p:grpSp>
      <p:sp>
        <p:nvSpPr>
          <p:cNvPr id="13" name="TextBox 13"/>
          <p:cNvSpPr txBox="1"/>
          <p:nvPr/>
        </p:nvSpPr>
        <p:spPr>
          <a:xfrm>
            <a:off x="436491" y="-55880"/>
            <a:ext cx="15989694" cy="2581275"/>
          </a:xfrm>
          <a:prstGeom prst="rect">
            <a:avLst/>
          </a:prstGeom>
        </p:spPr>
        <p:txBody>
          <a:bodyPr lIns="0" tIns="0" rIns="0" bIns="0" rtlCol="0" anchor="t">
            <a:spAutoFit/>
          </a:bodyPr>
          <a:lstStyle/>
          <a:p>
            <a:pPr marL="0" lvl="0" indent="0" algn="ctr">
              <a:lnSpc>
                <a:spcPts val="10349"/>
              </a:lnSpc>
              <a:spcBef>
                <a:spcPct val="0"/>
              </a:spcBef>
            </a:pPr>
            <a:r>
              <a:rPr lang="en-US" sz="7500" spc="735">
                <a:solidFill>
                  <a:srgbClr val="E1A93D"/>
                </a:solidFill>
                <a:latin typeface="DM Sans Bold"/>
              </a:rPr>
              <a:t>Third Obligation: Setting the Right Tone</a:t>
            </a:r>
          </a:p>
        </p:txBody>
      </p:sp>
      <p:sp>
        <p:nvSpPr>
          <p:cNvPr id="14" name="TextBox 14"/>
          <p:cNvSpPr txBox="1"/>
          <p:nvPr/>
        </p:nvSpPr>
        <p:spPr>
          <a:xfrm>
            <a:off x="1206144" y="4241455"/>
            <a:ext cx="2834323" cy="26130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Emphasize the leader's role in establishing a positive, inclusive, and motivational team environment.</a:t>
            </a:r>
          </a:p>
        </p:txBody>
      </p:sp>
      <p:sp>
        <p:nvSpPr>
          <p:cNvPr id="15" name="TextBox 15"/>
          <p:cNvSpPr txBox="1"/>
          <p:nvPr/>
        </p:nvSpPr>
        <p:spPr>
          <a:xfrm>
            <a:off x="5284286" y="4425126"/>
            <a:ext cx="3215147" cy="26130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Discuss how a leader's attitude, behavior, and communication style set the cultural tone for the team.</a:t>
            </a:r>
          </a:p>
        </p:txBody>
      </p:sp>
      <p:sp>
        <p:nvSpPr>
          <p:cNvPr id="16" name="TextBox 16"/>
          <p:cNvSpPr txBox="1"/>
          <p:nvPr/>
        </p:nvSpPr>
        <p:spPr>
          <a:xfrm>
            <a:off x="9521495" y="3803305"/>
            <a:ext cx="3169763"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Explore the connection between a leader's emotional intelligence and their ability to engage the team's heart, fostering a deep sense of belonging and commitment.</a:t>
            </a:r>
          </a:p>
        </p:txBody>
      </p:sp>
      <p:sp>
        <p:nvSpPr>
          <p:cNvPr id="17" name="Freeform 17"/>
          <p:cNvSpPr/>
          <p:nvPr/>
        </p:nvSpPr>
        <p:spPr>
          <a:xfrm>
            <a:off x="-1438368" y="7112970"/>
            <a:ext cx="4687320" cy="4687320"/>
          </a:xfrm>
          <a:custGeom>
            <a:avLst/>
            <a:gdLst/>
            <a:ahLst/>
            <a:cxnLst/>
            <a:rect l="l" t="t" r="r" b="b"/>
            <a:pathLst>
              <a:path w="4687320" h="4687320">
                <a:moveTo>
                  <a:pt x="0" y="0"/>
                </a:moveTo>
                <a:lnTo>
                  <a:pt x="4687319" y="0"/>
                </a:lnTo>
                <a:lnTo>
                  <a:pt x="4687319" y="4687320"/>
                </a:lnTo>
                <a:lnTo>
                  <a:pt x="0" y="468732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grpSp>
        <p:nvGrpSpPr>
          <p:cNvPr id="18" name="Group 18"/>
          <p:cNvGrpSpPr/>
          <p:nvPr/>
        </p:nvGrpSpPr>
        <p:grpSpPr>
          <a:xfrm>
            <a:off x="13489047" y="3458054"/>
            <a:ext cx="3552661" cy="4665602"/>
            <a:chOff x="0" y="0"/>
            <a:chExt cx="1303050" cy="1711256"/>
          </a:xfrm>
        </p:grpSpPr>
        <p:sp>
          <p:nvSpPr>
            <p:cNvPr id="19" name="Freeform 19"/>
            <p:cNvSpPr/>
            <p:nvPr/>
          </p:nvSpPr>
          <p:spPr>
            <a:xfrm>
              <a:off x="0" y="0"/>
              <a:ext cx="1303050" cy="1711256"/>
            </a:xfrm>
            <a:custGeom>
              <a:avLst/>
              <a:gdLst/>
              <a:ahLst/>
              <a:cxnLst/>
              <a:rect l="l" t="t" r="r" b="b"/>
              <a:pathLst>
                <a:path w="1303050" h="1711256">
                  <a:moveTo>
                    <a:pt x="67555" y="0"/>
                  </a:moveTo>
                  <a:lnTo>
                    <a:pt x="1235495" y="0"/>
                  </a:lnTo>
                  <a:cubicBezTo>
                    <a:pt x="1253412" y="0"/>
                    <a:pt x="1270595" y="7117"/>
                    <a:pt x="1283264" y="19786"/>
                  </a:cubicBezTo>
                  <a:cubicBezTo>
                    <a:pt x="1295933" y="32455"/>
                    <a:pt x="1303050" y="49638"/>
                    <a:pt x="1303050" y="67555"/>
                  </a:cubicBezTo>
                  <a:lnTo>
                    <a:pt x="1303050" y="1643701"/>
                  </a:lnTo>
                  <a:cubicBezTo>
                    <a:pt x="1303050" y="1681011"/>
                    <a:pt x="1272805" y="1711256"/>
                    <a:pt x="1235495" y="1711256"/>
                  </a:cubicBezTo>
                  <a:lnTo>
                    <a:pt x="67555" y="1711256"/>
                  </a:lnTo>
                  <a:cubicBezTo>
                    <a:pt x="30245" y="1711256"/>
                    <a:pt x="0" y="1681011"/>
                    <a:pt x="0" y="1643701"/>
                  </a:cubicBezTo>
                  <a:lnTo>
                    <a:pt x="0" y="67555"/>
                  </a:lnTo>
                  <a:cubicBezTo>
                    <a:pt x="0" y="30245"/>
                    <a:pt x="30245" y="0"/>
                    <a:pt x="67555" y="0"/>
                  </a:cubicBezTo>
                  <a:close/>
                </a:path>
              </a:pathLst>
            </a:custGeom>
            <a:solidFill>
              <a:srgbClr val="BBCBCD">
                <a:alpha val="98824"/>
              </a:srgbClr>
            </a:solidFill>
          </p:spPr>
        </p:sp>
        <p:sp>
          <p:nvSpPr>
            <p:cNvPr id="20" name="TextBox 20"/>
            <p:cNvSpPr txBox="1"/>
            <p:nvPr/>
          </p:nvSpPr>
          <p:spPr>
            <a:xfrm>
              <a:off x="0" y="-19050"/>
              <a:ext cx="1303050" cy="1730306"/>
            </a:xfrm>
            <a:prstGeom prst="rect">
              <a:avLst/>
            </a:prstGeom>
          </p:spPr>
          <p:txBody>
            <a:bodyPr lIns="50800" tIns="50800" rIns="50800" bIns="50800" rtlCol="0" anchor="ctr"/>
            <a:lstStyle/>
            <a:p>
              <a:pPr algn="ctr">
                <a:lnSpc>
                  <a:spcPts val="2859"/>
                </a:lnSpc>
              </a:pPr>
              <a:endParaRPr/>
            </a:p>
          </p:txBody>
        </p:sp>
      </p:grpSp>
      <p:sp>
        <p:nvSpPr>
          <p:cNvPr id="21" name="TextBox 21"/>
          <p:cNvSpPr txBox="1"/>
          <p:nvPr/>
        </p:nvSpPr>
        <p:spPr>
          <a:xfrm>
            <a:off x="13680496" y="4425126"/>
            <a:ext cx="3169763" cy="26130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Highlight the impact of a supportive and empathetic leadership approach on team morale and productivity.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47942" y="4314537"/>
            <a:ext cx="13901591" cy="2263775"/>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Cultivating the Right Environment</a:t>
            </a:r>
          </a:p>
        </p:txBody>
      </p:sp>
      <p:sp>
        <p:nvSpPr>
          <p:cNvPr id="3" name="Freeform 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43807" y="1505314"/>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l="-85631" t="-46880" b="-73148"/>
              </a:stretch>
            </a:blipFill>
          </p:spPr>
        </p:sp>
      </p:grpSp>
      <p:grpSp>
        <p:nvGrpSpPr>
          <p:cNvPr id="4" name="Group 4"/>
          <p:cNvGrpSpPr/>
          <p:nvPr/>
        </p:nvGrpSpPr>
        <p:grpSpPr>
          <a:xfrm>
            <a:off x="7143807" y="5726306"/>
            <a:ext cx="3029394" cy="1704013"/>
            <a:chOff x="0" y="0"/>
            <a:chExt cx="11289030" cy="6350000"/>
          </a:xfrm>
        </p:grpSpPr>
        <p:sp>
          <p:nvSpPr>
            <p:cNvPr id="5" name="Freeform 5"/>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solidFill>
              <a:srgbClr val="000000">
                <a:alpha val="0"/>
              </a:srgbClr>
            </a:solidFill>
            <a:ln w="12700">
              <a:solidFill>
                <a:srgbClr val="000000"/>
              </a:solidFill>
            </a:ln>
          </p:spPr>
        </p:sp>
      </p:grpSp>
      <p:grpSp>
        <p:nvGrpSpPr>
          <p:cNvPr id="6" name="Group 6"/>
          <p:cNvGrpSpPr/>
          <p:nvPr/>
        </p:nvGrpSpPr>
        <p:grpSpPr>
          <a:xfrm>
            <a:off x="10459288" y="1376044"/>
            <a:ext cx="7238723" cy="2612389"/>
            <a:chOff x="0" y="0"/>
            <a:chExt cx="9651631" cy="3483186"/>
          </a:xfrm>
        </p:grpSpPr>
        <p:sp>
          <p:nvSpPr>
            <p:cNvPr id="7" name="TextBox 7"/>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Cultivating Emotional Intelligence</a:t>
              </a:r>
            </a:p>
          </p:txBody>
        </p:sp>
        <p:sp>
          <p:nvSpPr>
            <p:cNvPr id="8" name="TextBox 8"/>
            <p:cNvSpPr txBox="1"/>
            <p:nvPr/>
          </p:nvSpPr>
          <p:spPr>
            <a:xfrm>
              <a:off x="0" y="534881"/>
              <a:ext cx="9651631" cy="2948305"/>
            </a:xfrm>
            <a:prstGeom prst="rect">
              <a:avLst/>
            </a:prstGeom>
          </p:spPr>
          <p:txBody>
            <a:bodyPr lIns="0" tIns="0" rIns="0" bIns="0" rtlCol="0" anchor="t">
              <a:spAutoFit/>
            </a:bodyPr>
            <a:lstStyle/>
            <a:p>
              <a:pPr marL="453390" lvl="1" indent="-226695" algn="just">
                <a:lnSpc>
                  <a:spcPts val="2940"/>
                </a:lnSpc>
                <a:buFont typeface="Arial"/>
                <a:buChar char="•"/>
              </a:pPr>
              <a:r>
                <a:rPr lang="en-US" sz="2100">
                  <a:solidFill>
                    <a:srgbClr val="737373"/>
                  </a:solidFill>
                  <a:latin typeface="DM Sans"/>
                </a:rPr>
                <a:t>Explore how leaders can develop emotional intelligence to better connect with team members.</a:t>
              </a:r>
            </a:p>
            <a:p>
              <a:pPr marL="453390" lvl="1" indent="-226695" algn="just">
                <a:lnSpc>
                  <a:spcPts val="2940"/>
                </a:lnSpc>
                <a:buFont typeface="Arial"/>
                <a:buChar char="•"/>
              </a:pPr>
              <a:endParaRPr lang="en-US" sz="2100">
                <a:solidFill>
                  <a:srgbClr val="737373"/>
                </a:solidFill>
                <a:latin typeface="DM Sans"/>
              </a:endParaRPr>
            </a:p>
            <a:p>
              <a:pPr marL="453390" lvl="1" indent="-226695" algn="just">
                <a:lnSpc>
                  <a:spcPts val="2940"/>
                </a:lnSpc>
                <a:buFont typeface="Arial"/>
                <a:buChar char="•"/>
              </a:pPr>
              <a:r>
                <a:rPr lang="en-US" sz="2100">
                  <a:solidFill>
                    <a:srgbClr val="737373"/>
                  </a:solidFill>
                  <a:latin typeface="DM Sans"/>
                </a:rPr>
                <a:t>Discuss the impact of empathy and understanding in fostering a supportive team environment.</a:t>
              </a:r>
            </a:p>
            <a:p>
              <a:pPr algn="just">
                <a:lnSpc>
                  <a:spcPts val="2940"/>
                </a:lnSpc>
              </a:pPr>
              <a:endParaRPr lang="en-US" sz="2100">
                <a:solidFill>
                  <a:srgbClr val="737373"/>
                </a:solidFill>
                <a:latin typeface="DM Sans"/>
              </a:endParaRPr>
            </a:p>
          </p:txBody>
        </p:sp>
      </p:grpSp>
      <p:grpSp>
        <p:nvGrpSpPr>
          <p:cNvPr id="9" name="Group 9"/>
          <p:cNvGrpSpPr/>
          <p:nvPr/>
        </p:nvGrpSpPr>
        <p:grpSpPr>
          <a:xfrm>
            <a:off x="10459288" y="5272117"/>
            <a:ext cx="7238723" cy="2983864"/>
            <a:chOff x="0" y="0"/>
            <a:chExt cx="9651631" cy="3978486"/>
          </a:xfrm>
        </p:grpSpPr>
        <p:sp>
          <p:nvSpPr>
            <p:cNvPr id="10" name="TextBox 10"/>
            <p:cNvSpPr txBox="1"/>
            <p:nvPr/>
          </p:nvSpPr>
          <p:spPr>
            <a:xfrm>
              <a:off x="0" y="-47625"/>
              <a:ext cx="9651631" cy="503131"/>
            </a:xfrm>
            <a:prstGeom prst="rect">
              <a:avLst/>
            </a:prstGeom>
          </p:spPr>
          <p:txBody>
            <a:bodyPr lIns="0" tIns="0" rIns="0" bIns="0" rtlCol="0" anchor="t">
              <a:spAutoFit/>
            </a:bodyPr>
            <a:lstStyle/>
            <a:p>
              <a:pPr>
                <a:lnSpc>
                  <a:spcPts val="3220"/>
                </a:lnSpc>
              </a:pPr>
              <a:r>
                <a:rPr lang="en-US" sz="2300" spc="-46">
                  <a:solidFill>
                    <a:srgbClr val="E1A93D"/>
                  </a:solidFill>
                  <a:latin typeface="DM Sans Bold"/>
                </a:rPr>
                <a:t>Communicating with Authenticity and Transparency</a:t>
              </a:r>
            </a:p>
          </p:txBody>
        </p:sp>
        <p:sp>
          <p:nvSpPr>
            <p:cNvPr id="11" name="TextBox 11"/>
            <p:cNvSpPr txBox="1"/>
            <p:nvPr/>
          </p:nvSpPr>
          <p:spPr>
            <a:xfrm>
              <a:off x="0" y="534881"/>
              <a:ext cx="9651631" cy="3443605"/>
            </a:xfrm>
            <a:prstGeom prst="rect">
              <a:avLst/>
            </a:prstGeom>
          </p:spPr>
          <p:txBody>
            <a:bodyPr lIns="0" tIns="0" rIns="0" bIns="0" rtlCol="0" anchor="t">
              <a:spAutoFit/>
            </a:bodyPr>
            <a:lstStyle/>
            <a:p>
              <a:pPr marL="453390" lvl="1" indent="-226695">
                <a:lnSpc>
                  <a:spcPts val="2940"/>
                </a:lnSpc>
                <a:buFont typeface="Arial"/>
                <a:buChar char="•"/>
              </a:pPr>
              <a:r>
                <a:rPr lang="en-US" sz="2100">
                  <a:solidFill>
                    <a:srgbClr val="737373"/>
                  </a:solidFill>
                  <a:latin typeface="DM Sans"/>
                </a:rPr>
                <a:t>Detail the importance of authentic and transparent communication in building trust within the team.</a:t>
              </a:r>
            </a:p>
            <a:p>
              <a:pPr>
                <a:lnSpc>
                  <a:spcPts val="2940"/>
                </a:lnSpc>
              </a:pPr>
              <a:endParaRPr lang="en-US" sz="2100">
                <a:solidFill>
                  <a:srgbClr val="737373"/>
                </a:solidFill>
                <a:latin typeface="DM Sans"/>
              </a:endParaRPr>
            </a:p>
            <a:p>
              <a:pPr marL="453390" lvl="1" indent="-226695">
                <a:lnSpc>
                  <a:spcPts val="2940"/>
                </a:lnSpc>
                <a:buFont typeface="Arial"/>
                <a:buChar char="•"/>
              </a:pPr>
              <a:r>
                <a:rPr lang="en-US" sz="2100">
                  <a:solidFill>
                    <a:srgbClr val="737373"/>
                  </a:solidFill>
                  <a:latin typeface="DM Sans"/>
                </a:rPr>
                <a:t>Provide strategies for leaders to communicate openly while maintaining professionalism and clarity.</a:t>
              </a:r>
            </a:p>
            <a:p>
              <a:pPr>
                <a:lnSpc>
                  <a:spcPts val="2940"/>
                </a:lnSpc>
              </a:pPr>
              <a:endParaRPr lang="en-US" sz="2100">
                <a:solidFill>
                  <a:srgbClr val="737373"/>
                </a:solidFill>
                <a:latin typeface="DM Sans"/>
              </a:endParaRPr>
            </a:p>
            <a:p>
              <a:pPr>
                <a:lnSpc>
                  <a:spcPts val="2940"/>
                </a:lnSpc>
              </a:pPr>
              <a:endParaRPr lang="en-US" sz="2100">
                <a:solidFill>
                  <a:srgbClr val="737373"/>
                </a:solidFill>
                <a:latin typeface="DM Sans"/>
              </a:endParaRPr>
            </a:p>
          </p:txBody>
        </p:sp>
      </p:grpSp>
      <p:sp>
        <p:nvSpPr>
          <p:cNvPr id="12" name="TextBox 12"/>
          <p:cNvSpPr txBox="1"/>
          <p:nvPr/>
        </p:nvSpPr>
        <p:spPr>
          <a:xfrm>
            <a:off x="347942" y="4314537"/>
            <a:ext cx="6111925" cy="337820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Cultivating the Right Environment</a:t>
            </a:r>
          </a:p>
        </p:txBody>
      </p:sp>
      <p:sp>
        <p:nvSpPr>
          <p:cNvPr id="13" name="Freeform 1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14" name="Group 14"/>
          <p:cNvGrpSpPr/>
          <p:nvPr/>
        </p:nvGrpSpPr>
        <p:grpSpPr>
          <a:xfrm>
            <a:off x="7143807" y="5726306"/>
            <a:ext cx="3029394" cy="1704013"/>
            <a:chOff x="0" y="0"/>
            <a:chExt cx="11289030" cy="6350000"/>
          </a:xfrm>
        </p:grpSpPr>
        <p:sp>
          <p:nvSpPr>
            <p:cNvPr id="15" name="Freeform 15"/>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5"/>
              <a:stretch>
                <a:fillRect t="-9265" b="-9265"/>
              </a:stretch>
            </a:blipFill>
          </p:spPr>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04165" y="4607637"/>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t="-9265" b="-9265"/>
              </a:stretch>
            </a:blipFill>
          </p:spPr>
        </p:sp>
      </p:grpSp>
      <p:grpSp>
        <p:nvGrpSpPr>
          <p:cNvPr id="4" name="Group 4"/>
          <p:cNvGrpSpPr/>
          <p:nvPr/>
        </p:nvGrpSpPr>
        <p:grpSpPr>
          <a:xfrm>
            <a:off x="10419646" y="4478367"/>
            <a:ext cx="7238723" cy="3355339"/>
            <a:chOff x="0" y="0"/>
            <a:chExt cx="9651631" cy="4473786"/>
          </a:xfrm>
        </p:grpSpPr>
        <p:sp>
          <p:nvSpPr>
            <p:cNvPr id="5" name="TextBox 5"/>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Inspiring and Motivating Teams</a:t>
              </a:r>
            </a:p>
          </p:txBody>
        </p:sp>
        <p:sp>
          <p:nvSpPr>
            <p:cNvPr id="6" name="TextBox 6"/>
            <p:cNvSpPr txBox="1"/>
            <p:nvPr/>
          </p:nvSpPr>
          <p:spPr>
            <a:xfrm>
              <a:off x="0" y="534881"/>
              <a:ext cx="9651631" cy="3938905"/>
            </a:xfrm>
            <a:prstGeom prst="rect">
              <a:avLst/>
            </a:prstGeom>
          </p:spPr>
          <p:txBody>
            <a:bodyPr lIns="0" tIns="0" rIns="0" bIns="0" rtlCol="0" anchor="t">
              <a:spAutoFit/>
            </a:bodyPr>
            <a:lstStyle/>
            <a:p>
              <a:pPr marL="453390" lvl="1" indent="-226695" algn="just">
                <a:lnSpc>
                  <a:spcPts val="2940"/>
                </a:lnSpc>
                <a:buFont typeface="Arial"/>
                <a:buChar char="•"/>
              </a:pPr>
              <a:r>
                <a:rPr lang="en-US" sz="2100">
                  <a:solidFill>
                    <a:srgbClr val="737373"/>
                  </a:solidFill>
                  <a:latin typeface="DM Sans"/>
                </a:rPr>
                <a:t>Discuss techniques for leaders to inspire and motivate team members, aligning personal goals with the organization's vision.</a:t>
              </a:r>
            </a:p>
            <a:p>
              <a:pPr algn="just">
                <a:lnSpc>
                  <a:spcPts val="2940"/>
                </a:lnSpc>
              </a:pPr>
              <a:endParaRPr lang="en-US" sz="2100">
                <a:solidFill>
                  <a:srgbClr val="737373"/>
                </a:solidFill>
                <a:latin typeface="DM Sans"/>
              </a:endParaRPr>
            </a:p>
            <a:p>
              <a:pPr marL="453390" lvl="1" indent="-226695" algn="just">
                <a:lnSpc>
                  <a:spcPts val="2940"/>
                </a:lnSpc>
                <a:buFont typeface="Arial"/>
                <a:buChar char="•"/>
              </a:pPr>
              <a:r>
                <a:rPr lang="en-US" sz="2100">
                  <a:solidFill>
                    <a:srgbClr val="737373"/>
                  </a:solidFill>
                  <a:latin typeface="DM Sans"/>
                </a:rPr>
                <a:t>Highlight the role of positive reinforcement and constructive feedback in maintaining team motivation and commitment..</a:t>
              </a:r>
            </a:p>
            <a:p>
              <a:pPr algn="just">
                <a:lnSpc>
                  <a:spcPts val="2940"/>
                </a:lnSpc>
              </a:pPr>
              <a:endParaRPr lang="en-US" sz="2100">
                <a:solidFill>
                  <a:srgbClr val="737373"/>
                </a:solidFill>
                <a:latin typeface="DM Sans"/>
              </a:endParaRPr>
            </a:p>
          </p:txBody>
        </p:sp>
      </p:grpSp>
      <p:sp>
        <p:nvSpPr>
          <p:cNvPr id="7" name="TextBox 7"/>
          <p:cNvSpPr txBox="1"/>
          <p:nvPr/>
        </p:nvSpPr>
        <p:spPr>
          <a:xfrm>
            <a:off x="347942" y="4314537"/>
            <a:ext cx="6111925" cy="337820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Cultivating the Right Environment</a:t>
            </a:r>
          </a:p>
        </p:txBody>
      </p:sp>
      <p:sp>
        <p:nvSpPr>
          <p:cNvPr id="8" name="Freeform 8"/>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47942" y="4314537"/>
            <a:ext cx="13901591" cy="2263775"/>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Engaging Head, Hands, and Heart</a:t>
            </a:r>
          </a:p>
        </p:txBody>
      </p:sp>
      <p:sp>
        <p:nvSpPr>
          <p:cNvPr id="3" name="Freeform 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blipFill>
            <a:blip r:embed="rId2"/>
            <a:stretch>
              <a:fillRect t="-38888" b="-38888"/>
            </a:stretch>
          </a:blipFill>
        </p:spPr>
      </p:sp>
      <p:sp>
        <p:nvSpPr>
          <p:cNvPr id="3" name="Freeform 3"/>
          <p:cNvSpPr/>
          <p:nvPr/>
        </p:nvSpPr>
        <p:spPr>
          <a:xfrm>
            <a:off x="2779206" y="1920649"/>
            <a:ext cx="2027545" cy="3080525"/>
          </a:xfrm>
          <a:custGeom>
            <a:avLst/>
            <a:gdLst/>
            <a:ahLst/>
            <a:cxnLst/>
            <a:rect l="l" t="t" r="r" b="b"/>
            <a:pathLst>
              <a:path w="2027545" h="3080525">
                <a:moveTo>
                  <a:pt x="0" y="0"/>
                </a:moveTo>
                <a:lnTo>
                  <a:pt x="2027545" y="0"/>
                </a:lnTo>
                <a:lnTo>
                  <a:pt x="2027545" y="3080525"/>
                </a:lnTo>
                <a:lnTo>
                  <a:pt x="0" y="3080525"/>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Freeform 4"/>
          <p:cNvSpPr/>
          <p:nvPr/>
        </p:nvSpPr>
        <p:spPr>
          <a:xfrm rot="2035253">
            <a:off x="15331117" y="4817487"/>
            <a:ext cx="7835077" cy="10939025"/>
          </a:xfrm>
          <a:custGeom>
            <a:avLst/>
            <a:gdLst/>
            <a:ahLst/>
            <a:cxnLst/>
            <a:rect l="l" t="t" r="r" b="b"/>
            <a:pathLst>
              <a:path w="7835077" h="10939025">
                <a:moveTo>
                  <a:pt x="0" y="0"/>
                </a:moveTo>
                <a:lnTo>
                  <a:pt x="7835077" y="0"/>
                </a:lnTo>
                <a:lnTo>
                  <a:pt x="7835077" y="10939026"/>
                </a:lnTo>
                <a:lnTo>
                  <a:pt x="0" y="10939026"/>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sp>
        <p:nvSpPr>
          <p:cNvPr id="5" name="AutoShape 5"/>
          <p:cNvSpPr/>
          <p:nvPr/>
        </p:nvSpPr>
        <p:spPr>
          <a:xfrm>
            <a:off x="1589541" y="5472067"/>
            <a:ext cx="15108918" cy="0"/>
          </a:xfrm>
          <a:prstGeom prst="line">
            <a:avLst/>
          </a:prstGeom>
          <a:ln w="38100" cap="flat">
            <a:solidFill>
              <a:srgbClr val="000000"/>
            </a:solidFill>
            <a:prstDash val="solid"/>
            <a:headEnd type="none" w="sm" len="sm"/>
            <a:tailEnd type="none" w="sm" len="sm"/>
          </a:ln>
        </p:spPr>
      </p:sp>
      <p:grpSp>
        <p:nvGrpSpPr>
          <p:cNvPr id="6" name="Group 6"/>
          <p:cNvGrpSpPr/>
          <p:nvPr/>
        </p:nvGrpSpPr>
        <p:grpSpPr>
          <a:xfrm>
            <a:off x="3542437" y="5240576"/>
            <a:ext cx="501082" cy="501082"/>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31211"/>
            </a:solidFill>
          </p:spPr>
        </p:sp>
        <p:sp>
          <p:nvSpPr>
            <p:cNvPr id="8" name="TextBox 8"/>
            <p:cNvSpPr txBox="1"/>
            <p:nvPr/>
          </p:nvSpPr>
          <p:spPr>
            <a:xfrm>
              <a:off x="76200" y="57150"/>
              <a:ext cx="660400" cy="679450"/>
            </a:xfrm>
            <a:prstGeom prst="rect">
              <a:avLst/>
            </a:prstGeom>
          </p:spPr>
          <p:txBody>
            <a:bodyPr lIns="50800" tIns="50800" rIns="50800" bIns="50800" rtlCol="0" anchor="ctr"/>
            <a:lstStyle/>
            <a:p>
              <a:pPr algn="ctr">
                <a:lnSpc>
                  <a:spcPts val="2859"/>
                </a:lnSpc>
              </a:pPr>
              <a:endParaRPr/>
            </a:p>
          </p:txBody>
        </p:sp>
      </p:grpSp>
      <p:sp>
        <p:nvSpPr>
          <p:cNvPr id="9" name="TextBox 9"/>
          <p:cNvSpPr txBox="1"/>
          <p:nvPr/>
        </p:nvSpPr>
        <p:spPr>
          <a:xfrm>
            <a:off x="2190716" y="6537441"/>
            <a:ext cx="3204526" cy="2220830"/>
          </a:xfrm>
          <a:prstGeom prst="rect">
            <a:avLst/>
          </a:prstGeom>
        </p:spPr>
        <p:txBody>
          <a:bodyPr lIns="0" tIns="0" rIns="0" bIns="0" rtlCol="0" anchor="t">
            <a:spAutoFit/>
          </a:bodyPr>
          <a:lstStyle/>
          <a:p>
            <a:pPr algn="ctr">
              <a:lnSpc>
                <a:spcPts val="2545"/>
              </a:lnSpc>
            </a:pPr>
            <a:r>
              <a:rPr lang="en-US" sz="1844" spc="180">
                <a:solidFill>
                  <a:srgbClr val="231F20"/>
                </a:solidFill>
                <a:latin typeface="DM Sans"/>
              </a:rPr>
              <a:t>Detail how leaders can engage the intellectual, practical, and emotional aspects of their team members to enhance performance and commitment.</a:t>
            </a:r>
          </a:p>
        </p:txBody>
      </p:sp>
      <p:sp>
        <p:nvSpPr>
          <p:cNvPr id="10" name="TextBox 10"/>
          <p:cNvSpPr txBox="1"/>
          <p:nvPr/>
        </p:nvSpPr>
        <p:spPr>
          <a:xfrm>
            <a:off x="2779206" y="2339199"/>
            <a:ext cx="2027545" cy="1121713"/>
          </a:xfrm>
          <a:prstGeom prst="rect">
            <a:avLst/>
          </a:prstGeom>
        </p:spPr>
        <p:txBody>
          <a:bodyPr lIns="0" tIns="0" rIns="0" bIns="0" rtlCol="0" anchor="t">
            <a:spAutoFit/>
          </a:bodyPr>
          <a:lstStyle/>
          <a:p>
            <a:pPr algn="ctr">
              <a:lnSpc>
                <a:spcPts val="9141"/>
              </a:lnSpc>
            </a:pPr>
            <a:r>
              <a:rPr lang="en-US" sz="6624" spc="649">
                <a:solidFill>
                  <a:srgbClr val="FFFBFB"/>
                </a:solidFill>
                <a:latin typeface="DM Sans Bold"/>
              </a:rPr>
              <a:t>01</a:t>
            </a:r>
          </a:p>
        </p:txBody>
      </p:sp>
      <p:sp>
        <p:nvSpPr>
          <p:cNvPr id="11" name="Freeform 11"/>
          <p:cNvSpPr/>
          <p:nvPr/>
        </p:nvSpPr>
        <p:spPr>
          <a:xfrm>
            <a:off x="6267505" y="1920649"/>
            <a:ext cx="2027545" cy="3080525"/>
          </a:xfrm>
          <a:custGeom>
            <a:avLst/>
            <a:gdLst/>
            <a:ahLst/>
            <a:cxnLst/>
            <a:rect l="l" t="t" r="r" b="b"/>
            <a:pathLst>
              <a:path w="2027545" h="3080525">
                <a:moveTo>
                  <a:pt x="0" y="0"/>
                </a:moveTo>
                <a:lnTo>
                  <a:pt x="2027546" y="0"/>
                </a:lnTo>
                <a:lnTo>
                  <a:pt x="2027546" y="3080525"/>
                </a:lnTo>
                <a:lnTo>
                  <a:pt x="0" y="3080525"/>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sp>
      <p:grpSp>
        <p:nvGrpSpPr>
          <p:cNvPr id="12" name="Group 12"/>
          <p:cNvGrpSpPr/>
          <p:nvPr/>
        </p:nvGrpSpPr>
        <p:grpSpPr>
          <a:xfrm>
            <a:off x="7030737" y="5240576"/>
            <a:ext cx="501082" cy="501082"/>
            <a:chOff x="0" y="0"/>
            <a:chExt cx="812800" cy="812800"/>
          </a:xfrm>
        </p:grpSpPr>
        <p:sp>
          <p:nvSpPr>
            <p:cNvPr id="13" name="Freeform 1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31211"/>
            </a:solidFill>
          </p:spPr>
        </p:sp>
        <p:sp>
          <p:nvSpPr>
            <p:cNvPr id="14" name="TextBox 14"/>
            <p:cNvSpPr txBox="1"/>
            <p:nvPr/>
          </p:nvSpPr>
          <p:spPr>
            <a:xfrm>
              <a:off x="76200" y="57150"/>
              <a:ext cx="660400" cy="679450"/>
            </a:xfrm>
            <a:prstGeom prst="rect">
              <a:avLst/>
            </a:prstGeom>
          </p:spPr>
          <p:txBody>
            <a:bodyPr lIns="50800" tIns="50800" rIns="50800" bIns="50800" rtlCol="0" anchor="ctr"/>
            <a:lstStyle/>
            <a:p>
              <a:pPr algn="ctr">
                <a:lnSpc>
                  <a:spcPts val="2859"/>
                </a:lnSpc>
              </a:pPr>
              <a:endParaRPr/>
            </a:p>
          </p:txBody>
        </p:sp>
      </p:grpSp>
      <p:sp>
        <p:nvSpPr>
          <p:cNvPr id="15" name="TextBox 15"/>
          <p:cNvSpPr txBox="1"/>
          <p:nvPr/>
        </p:nvSpPr>
        <p:spPr>
          <a:xfrm>
            <a:off x="6267505" y="2339199"/>
            <a:ext cx="2027545" cy="1121713"/>
          </a:xfrm>
          <a:prstGeom prst="rect">
            <a:avLst/>
          </a:prstGeom>
        </p:spPr>
        <p:txBody>
          <a:bodyPr lIns="0" tIns="0" rIns="0" bIns="0" rtlCol="0" anchor="t">
            <a:spAutoFit/>
          </a:bodyPr>
          <a:lstStyle/>
          <a:p>
            <a:pPr algn="ctr">
              <a:lnSpc>
                <a:spcPts val="9141"/>
              </a:lnSpc>
            </a:pPr>
            <a:r>
              <a:rPr lang="en-US" sz="6624" spc="649">
                <a:solidFill>
                  <a:srgbClr val="FFFBFB"/>
                </a:solidFill>
                <a:latin typeface="DM Sans Bold"/>
              </a:rPr>
              <a:t>02</a:t>
            </a:r>
          </a:p>
        </p:txBody>
      </p:sp>
      <p:sp>
        <p:nvSpPr>
          <p:cNvPr id="16" name="Freeform 16"/>
          <p:cNvSpPr/>
          <p:nvPr/>
        </p:nvSpPr>
        <p:spPr>
          <a:xfrm>
            <a:off x="9758062" y="1920649"/>
            <a:ext cx="2027545" cy="3080525"/>
          </a:xfrm>
          <a:custGeom>
            <a:avLst/>
            <a:gdLst/>
            <a:ahLst/>
            <a:cxnLst/>
            <a:rect l="l" t="t" r="r" b="b"/>
            <a:pathLst>
              <a:path w="2027545" h="3080525">
                <a:moveTo>
                  <a:pt x="0" y="0"/>
                </a:moveTo>
                <a:lnTo>
                  <a:pt x="2027546" y="0"/>
                </a:lnTo>
                <a:lnTo>
                  <a:pt x="2027546" y="3080525"/>
                </a:lnTo>
                <a:lnTo>
                  <a:pt x="0" y="3080525"/>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sp>
      <p:grpSp>
        <p:nvGrpSpPr>
          <p:cNvPr id="17" name="Group 17"/>
          <p:cNvGrpSpPr/>
          <p:nvPr/>
        </p:nvGrpSpPr>
        <p:grpSpPr>
          <a:xfrm>
            <a:off x="10521294" y="5240576"/>
            <a:ext cx="501082" cy="501082"/>
            <a:chOff x="0" y="0"/>
            <a:chExt cx="812800" cy="812800"/>
          </a:xfrm>
        </p:grpSpPr>
        <p:sp>
          <p:nvSpPr>
            <p:cNvPr id="18" name="Freeform 18"/>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31211"/>
            </a:solidFill>
          </p:spPr>
        </p:sp>
        <p:sp>
          <p:nvSpPr>
            <p:cNvPr id="19" name="TextBox 19"/>
            <p:cNvSpPr txBox="1"/>
            <p:nvPr/>
          </p:nvSpPr>
          <p:spPr>
            <a:xfrm>
              <a:off x="76200" y="57150"/>
              <a:ext cx="660400" cy="679450"/>
            </a:xfrm>
            <a:prstGeom prst="rect">
              <a:avLst/>
            </a:prstGeom>
          </p:spPr>
          <p:txBody>
            <a:bodyPr lIns="50800" tIns="50800" rIns="50800" bIns="50800" rtlCol="0" anchor="ctr"/>
            <a:lstStyle/>
            <a:p>
              <a:pPr algn="ctr">
                <a:lnSpc>
                  <a:spcPts val="2859"/>
                </a:lnSpc>
              </a:pPr>
              <a:endParaRPr/>
            </a:p>
          </p:txBody>
        </p:sp>
      </p:grpSp>
      <p:sp>
        <p:nvSpPr>
          <p:cNvPr id="20" name="TextBox 20"/>
          <p:cNvSpPr txBox="1"/>
          <p:nvPr/>
        </p:nvSpPr>
        <p:spPr>
          <a:xfrm>
            <a:off x="9758062" y="2339199"/>
            <a:ext cx="2027545" cy="1121713"/>
          </a:xfrm>
          <a:prstGeom prst="rect">
            <a:avLst/>
          </a:prstGeom>
        </p:spPr>
        <p:txBody>
          <a:bodyPr lIns="0" tIns="0" rIns="0" bIns="0" rtlCol="0" anchor="t">
            <a:spAutoFit/>
          </a:bodyPr>
          <a:lstStyle/>
          <a:p>
            <a:pPr algn="ctr">
              <a:lnSpc>
                <a:spcPts val="9141"/>
              </a:lnSpc>
            </a:pPr>
            <a:r>
              <a:rPr lang="en-US" sz="6624" spc="649">
                <a:solidFill>
                  <a:srgbClr val="FFFBFB"/>
                </a:solidFill>
                <a:latin typeface="DM Sans Bold"/>
              </a:rPr>
              <a:t>03</a:t>
            </a:r>
          </a:p>
        </p:txBody>
      </p:sp>
      <p:sp>
        <p:nvSpPr>
          <p:cNvPr id="21" name="Freeform 21"/>
          <p:cNvSpPr/>
          <p:nvPr/>
        </p:nvSpPr>
        <p:spPr>
          <a:xfrm>
            <a:off x="13248619" y="1920649"/>
            <a:ext cx="2027545" cy="3080525"/>
          </a:xfrm>
          <a:custGeom>
            <a:avLst/>
            <a:gdLst/>
            <a:ahLst/>
            <a:cxnLst/>
            <a:rect l="l" t="t" r="r" b="b"/>
            <a:pathLst>
              <a:path w="2027545" h="3080525">
                <a:moveTo>
                  <a:pt x="0" y="0"/>
                </a:moveTo>
                <a:lnTo>
                  <a:pt x="2027546" y="0"/>
                </a:lnTo>
                <a:lnTo>
                  <a:pt x="2027546" y="3080525"/>
                </a:lnTo>
                <a:lnTo>
                  <a:pt x="0" y="3080525"/>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sp>
      <p:grpSp>
        <p:nvGrpSpPr>
          <p:cNvPr id="22" name="Group 22"/>
          <p:cNvGrpSpPr/>
          <p:nvPr/>
        </p:nvGrpSpPr>
        <p:grpSpPr>
          <a:xfrm>
            <a:off x="14011851" y="5240576"/>
            <a:ext cx="501082" cy="501082"/>
            <a:chOff x="0" y="0"/>
            <a:chExt cx="812800" cy="812800"/>
          </a:xfrm>
        </p:grpSpPr>
        <p:sp>
          <p:nvSpPr>
            <p:cNvPr id="23" name="Freeform 2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31211"/>
            </a:solidFill>
          </p:spPr>
        </p:sp>
        <p:sp>
          <p:nvSpPr>
            <p:cNvPr id="24" name="TextBox 24"/>
            <p:cNvSpPr txBox="1"/>
            <p:nvPr/>
          </p:nvSpPr>
          <p:spPr>
            <a:xfrm>
              <a:off x="76200" y="57150"/>
              <a:ext cx="660400" cy="679450"/>
            </a:xfrm>
            <a:prstGeom prst="rect">
              <a:avLst/>
            </a:prstGeom>
          </p:spPr>
          <p:txBody>
            <a:bodyPr lIns="50800" tIns="50800" rIns="50800" bIns="50800" rtlCol="0" anchor="ctr"/>
            <a:lstStyle/>
            <a:p>
              <a:pPr algn="ctr">
                <a:lnSpc>
                  <a:spcPts val="2859"/>
                </a:lnSpc>
              </a:pPr>
              <a:endParaRPr/>
            </a:p>
          </p:txBody>
        </p:sp>
      </p:grpSp>
      <p:sp>
        <p:nvSpPr>
          <p:cNvPr id="25" name="TextBox 25"/>
          <p:cNvSpPr txBox="1"/>
          <p:nvPr/>
        </p:nvSpPr>
        <p:spPr>
          <a:xfrm>
            <a:off x="13248619" y="2339199"/>
            <a:ext cx="2027545" cy="1121713"/>
          </a:xfrm>
          <a:prstGeom prst="rect">
            <a:avLst/>
          </a:prstGeom>
        </p:spPr>
        <p:txBody>
          <a:bodyPr lIns="0" tIns="0" rIns="0" bIns="0" rtlCol="0" anchor="t">
            <a:spAutoFit/>
          </a:bodyPr>
          <a:lstStyle/>
          <a:p>
            <a:pPr algn="ctr">
              <a:lnSpc>
                <a:spcPts val="9141"/>
              </a:lnSpc>
            </a:pPr>
            <a:r>
              <a:rPr lang="en-US" sz="6624" spc="649">
                <a:solidFill>
                  <a:srgbClr val="FFFBFB"/>
                </a:solidFill>
                <a:latin typeface="DM Sans Bold"/>
              </a:rPr>
              <a:t>04</a:t>
            </a:r>
          </a:p>
        </p:txBody>
      </p:sp>
      <p:sp>
        <p:nvSpPr>
          <p:cNvPr id="26" name="TextBox 26"/>
          <p:cNvSpPr txBox="1"/>
          <p:nvPr/>
        </p:nvSpPr>
        <p:spPr>
          <a:xfrm>
            <a:off x="5679015" y="6537441"/>
            <a:ext cx="3204526" cy="1901627"/>
          </a:xfrm>
          <a:prstGeom prst="rect">
            <a:avLst/>
          </a:prstGeom>
        </p:spPr>
        <p:txBody>
          <a:bodyPr lIns="0" tIns="0" rIns="0" bIns="0" rtlCol="0" anchor="t">
            <a:spAutoFit/>
          </a:bodyPr>
          <a:lstStyle/>
          <a:p>
            <a:pPr algn="ctr">
              <a:lnSpc>
                <a:spcPts val="2545"/>
              </a:lnSpc>
            </a:pPr>
            <a:r>
              <a:rPr lang="en-US" sz="1844" spc="180">
                <a:solidFill>
                  <a:srgbClr val="231F20"/>
                </a:solidFill>
                <a:latin typeface="DM Sans"/>
              </a:rPr>
              <a:t>Discuss strategies for stimulating intellectual engagement (Head), such as challenging projects and continuous learning opportunities.</a:t>
            </a:r>
          </a:p>
        </p:txBody>
      </p:sp>
      <p:sp>
        <p:nvSpPr>
          <p:cNvPr id="27" name="TextBox 27"/>
          <p:cNvSpPr txBox="1"/>
          <p:nvPr/>
        </p:nvSpPr>
        <p:spPr>
          <a:xfrm>
            <a:off x="9169572" y="6537441"/>
            <a:ext cx="3204526" cy="2220830"/>
          </a:xfrm>
          <a:prstGeom prst="rect">
            <a:avLst/>
          </a:prstGeom>
        </p:spPr>
        <p:txBody>
          <a:bodyPr lIns="0" tIns="0" rIns="0" bIns="0" rtlCol="0" anchor="t">
            <a:spAutoFit/>
          </a:bodyPr>
          <a:lstStyle/>
          <a:p>
            <a:pPr algn="ctr">
              <a:lnSpc>
                <a:spcPts val="2545"/>
              </a:lnSpc>
            </a:pPr>
            <a:r>
              <a:rPr lang="en-US" sz="1844" spc="180">
                <a:solidFill>
                  <a:srgbClr val="231F20"/>
                </a:solidFill>
                <a:latin typeface="DM Sans"/>
              </a:rPr>
              <a:t>Outline ways to engage team members practically (Hands), like providing necessary tools and encouraging autonomy in task management.</a:t>
            </a:r>
          </a:p>
        </p:txBody>
      </p:sp>
      <p:sp>
        <p:nvSpPr>
          <p:cNvPr id="28" name="TextBox 28"/>
          <p:cNvSpPr txBox="1"/>
          <p:nvPr/>
        </p:nvSpPr>
        <p:spPr>
          <a:xfrm>
            <a:off x="12660129" y="6538853"/>
            <a:ext cx="3204526" cy="3178437"/>
          </a:xfrm>
          <a:prstGeom prst="rect">
            <a:avLst/>
          </a:prstGeom>
        </p:spPr>
        <p:txBody>
          <a:bodyPr lIns="0" tIns="0" rIns="0" bIns="0" rtlCol="0" anchor="t">
            <a:spAutoFit/>
          </a:bodyPr>
          <a:lstStyle/>
          <a:p>
            <a:pPr algn="ctr">
              <a:lnSpc>
                <a:spcPts val="2545"/>
              </a:lnSpc>
            </a:pPr>
            <a:r>
              <a:rPr lang="en-US" sz="1844" spc="180">
                <a:solidFill>
                  <a:srgbClr val="231F20"/>
                </a:solidFill>
                <a:latin typeface="DM Sans"/>
              </a:rPr>
              <a:t>Emphasize the importance of connecting emotionally (Heart) with the team, fostering a sense of belonging, and recognizing individual contributions to motivate and build loyalty.</a:t>
            </a:r>
          </a:p>
        </p:txBody>
      </p:sp>
      <p:sp>
        <p:nvSpPr>
          <p:cNvPr id="29" name="Freeform 29"/>
          <p:cNvSpPr/>
          <p:nvPr/>
        </p:nvSpPr>
        <p:spPr>
          <a:xfrm>
            <a:off x="-178106" y="-562924"/>
            <a:ext cx="4102978" cy="2245448"/>
          </a:xfrm>
          <a:custGeom>
            <a:avLst/>
            <a:gdLst/>
            <a:ahLst/>
            <a:cxnLst/>
            <a:rect l="l" t="t" r="r" b="b"/>
            <a:pathLst>
              <a:path w="4102978" h="2245448">
                <a:moveTo>
                  <a:pt x="0" y="0"/>
                </a:moveTo>
                <a:lnTo>
                  <a:pt x="4102978" y="0"/>
                </a:lnTo>
                <a:lnTo>
                  <a:pt x="4102978" y="2245448"/>
                </a:lnTo>
                <a:lnTo>
                  <a:pt x="0" y="2245448"/>
                </a:lnTo>
                <a:lnTo>
                  <a:pt x="0" y="0"/>
                </a:lnTo>
                <a:close/>
              </a:path>
            </a:pathLst>
          </a:custGeom>
          <a:blipFill>
            <a:blip r:embed="rId13">
              <a:extLst>
                <a:ext uri="{96DAC541-7B7A-43D3-8B79-37D633B846F1}">
                  <asvg:svgBlip xmlns:asvg="http://schemas.microsoft.com/office/drawing/2016/SVG/main" r:embed="rId14"/>
                </a:ext>
              </a:extLst>
            </a:blip>
            <a:stretch>
              <a:fillRect/>
            </a:stretch>
          </a:blipFill>
        </p:spPr>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blipFill>
            <a:blip r:embed="rId2"/>
            <a:stretch>
              <a:fillRect t="-38888" b="-38888"/>
            </a:stretch>
          </a:blipFill>
        </p:spPr>
      </p:sp>
      <p:sp>
        <p:nvSpPr>
          <p:cNvPr id="3" name="Freeform 3"/>
          <p:cNvSpPr/>
          <p:nvPr/>
        </p:nvSpPr>
        <p:spPr>
          <a:xfrm rot="887923">
            <a:off x="14979481" y="-8523477"/>
            <a:ext cx="13021166" cy="13361271"/>
          </a:xfrm>
          <a:custGeom>
            <a:avLst/>
            <a:gdLst/>
            <a:ahLst/>
            <a:cxnLst/>
            <a:rect l="l" t="t" r="r" b="b"/>
            <a:pathLst>
              <a:path w="13021166" h="13361271">
                <a:moveTo>
                  <a:pt x="0" y="0"/>
                </a:moveTo>
                <a:lnTo>
                  <a:pt x="13021166" y="0"/>
                </a:lnTo>
                <a:lnTo>
                  <a:pt x="13021166" y="13361271"/>
                </a:lnTo>
                <a:lnTo>
                  <a:pt x="0" y="1336127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4" name="Group 4"/>
          <p:cNvGrpSpPr/>
          <p:nvPr/>
        </p:nvGrpSpPr>
        <p:grpSpPr>
          <a:xfrm>
            <a:off x="6752693" y="4720220"/>
            <a:ext cx="4782614" cy="4736410"/>
            <a:chOff x="0" y="0"/>
            <a:chExt cx="1754174" cy="1737227"/>
          </a:xfrm>
        </p:grpSpPr>
        <p:sp>
          <p:nvSpPr>
            <p:cNvPr id="5" name="Freeform 5"/>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6" name="TextBox 6"/>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7" name="TextBox 7"/>
          <p:cNvSpPr txBox="1"/>
          <p:nvPr/>
        </p:nvSpPr>
        <p:spPr>
          <a:xfrm>
            <a:off x="436491" y="-55880"/>
            <a:ext cx="17218598" cy="2402205"/>
          </a:xfrm>
          <a:prstGeom prst="rect">
            <a:avLst/>
          </a:prstGeom>
        </p:spPr>
        <p:txBody>
          <a:bodyPr lIns="0" tIns="0" rIns="0" bIns="0" rtlCol="0" anchor="t">
            <a:spAutoFit/>
          </a:bodyPr>
          <a:lstStyle/>
          <a:p>
            <a:pPr marL="0" lvl="0" indent="0" algn="ctr">
              <a:lnSpc>
                <a:spcPts val="9660"/>
              </a:lnSpc>
              <a:spcBef>
                <a:spcPct val="0"/>
              </a:spcBef>
            </a:pPr>
            <a:r>
              <a:rPr lang="en-US" sz="7000" spc="686">
                <a:solidFill>
                  <a:srgbClr val="E1A93D"/>
                </a:solidFill>
                <a:latin typeface="DM Sans Bold"/>
              </a:rPr>
              <a:t>How to introduce the practice of engaging head, hands and heart</a:t>
            </a:r>
          </a:p>
        </p:txBody>
      </p:sp>
      <p:grpSp>
        <p:nvGrpSpPr>
          <p:cNvPr id="8" name="Group 8"/>
          <p:cNvGrpSpPr/>
          <p:nvPr/>
        </p:nvGrpSpPr>
        <p:grpSpPr>
          <a:xfrm>
            <a:off x="1299401" y="4744765"/>
            <a:ext cx="4782614" cy="4736410"/>
            <a:chOff x="0" y="0"/>
            <a:chExt cx="1754174" cy="1737227"/>
          </a:xfrm>
        </p:grpSpPr>
        <p:sp>
          <p:nvSpPr>
            <p:cNvPr id="9" name="Freeform 9"/>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10" name="TextBox 10"/>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11" name="TextBox 11"/>
          <p:cNvSpPr txBox="1"/>
          <p:nvPr/>
        </p:nvSpPr>
        <p:spPr>
          <a:xfrm>
            <a:off x="1688826" y="5446305"/>
            <a:ext cx="4003764" cy="26130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Discuss the importance of defining clear expectations within the team, highlighting how it contributes to a cohesive work environment.</a:t>
            </a:r>
          </a:p>
        </p:txBody>
      </p:sp>
      <p:sp>
        <p:nvSpPr>
          <p:cNvPr id="12" name="TextBox 12"/>
          <p:cNvSpPr txBox="1"/>
          <p:nvPr/>
        </p:nvSpPr>
        <p:spPr>
          <a:xfrm>
            <a:off x="7016119" y="5337652"/>
            <a:ext cx="4255762" cy="26130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Elaborate on how connecting employees' tasks to the broader organizational goals enhances their sense of purpose and motivation.</a:t>
            </a:r>
          </a:p>
        </p:txBody>
      </p:sp>
      <p:sp>
        <p:nvSpPr>
          <p:cNvPr id="13" name="TextBox 13"/>
          <p:cNvSpPr txBox="1"/>
          <p:nvPr/>
        </p:nvSpPr>
        <p:spPr>
          <a:xfrm>
            <a:off x="13406417" y="4672999"/>
            <a:ext cx="3169763"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Explore the connection between a leader's emotional intelligence and their ability to engage the team's heart, fostering a deep sense of belonging and commitment.</a:t>
            </a:r>
          </a:p>
        </p:txBody>
      </p:sp>
      <p:sp>
        <p:nvSpPr>
          <p:cNvPr id="14" name="Freeform 14"/>
          <p:cNvSpPr/>
          <p:nvPr/>
        </p:nvSpPr>
        <p:spPr>
          <a:xfrm>
            <a:off x="-1438368" y="7112970"/>
            <a:ext cx="4687320" cy="4687320"/>
          </a:xfrm>
          <a:custGeom>
            <a:avLst/>
            <a:gdLst/>
            <a:ahLst/>
            <a:cxnLst/>
            <a:rect l="l" t="t" r="r" b="b"/>
            <a:pathLst>
              <a:path w="4687320" h="4687320">
                <a:moveTo>
                  <a:pt x="0" y="0"/>
                </a:moveTo>
                <a:lnTo>
                  <a:pt x="4687319" y="0"/>
                </a:lnTo>
                <a:lnTo>
                  <a:pt x="4687319" y="4687320"/>
                </a:lnTo>
                <a:lnTo>
                  <a:pt x="0" y="468732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grpSp>
        <p:nvGrpSpPr>
          <p:cNvPr id="15" name="Group 15"/>
          <p:cNvGrpSpPr/>
          <p:nvPr/>
        </p:nvGrpSpPr>
        <p:grpSpPr>
          <a:xfrm>
            <a:off x="1586308" y="3267784"/>
            <a:ext cx="4208800" cy="1187921"/>
            <a:chOff x="0" y="0"/>
            <a:chExt cx="1543710" cy="435707"/>
          </a:xfrm>
        </p:grpSpPr>
        <p:sp>
          <p:nvSpPr>
            <p:cNvPr id="16" name="Freeform 16"/>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17" name="TextBox 17"/>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18" name="TextBox 18"/>
          <p:cNvSpPr txBox="1"/>
          <p:nvPr/>
        </p:nvSpPr>
        <p:spPr>
          <a:xfrm>
            <a:off x="2342982" y="3476265"/>
            <a:ext cx="2695453" cy="72333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SOLIDIFYING EXPECTATIONS</a:t>
            </a:r>
          </a:p>
        </p:txBody>
      </p:sp>
      <p:grpSp>
        <p:nvGrpSpPr>
          <p:cNvPr id="19" name="Group 19"/>
          <p:cNvGrpSpPr/>
          <p:nvPr/>
        </p:nvGrpSpPr>
        <p:grpSpPr>
          <a:xfrm>
            <a:off x="7063082" y="3267784"/>
            <a:ext cx="4208800" cy="1187921"/>
            <a:chOff x="0" y="0"/>
            <a:chExt cx="1543710" cy="435707"/>
          </a:xfrm>
        </p:grpSpPr>
        <p:sp>
          <p:nvSpPr>
            <p:cNvPr id="20" name="Freeform 20"/>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21" name="TextBox 21"/>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22" name="TextBox 22"/>
          <p:cNvSpPr txBox="1"/>
          <p:nvPr/>
        </p:nvSpPr>
        <p:spPr>
          <a:xfrm>
            <a:off x="7360068" y="3500810"/>
            <a:ext cx="3567864" cy="72333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GIVING PURPOSE TO TASKS</a:t>
            </a:r>
          </a:p>
        </p:txBody>
      </p:sp>
      <p:grpSp>
        <p:nvGrpSpPr>
          <p:cNvPr id="23" name="Group 23"/>
          <p:cNvGrpSpPr/>
          <p:nvPr/>
        </p:nvGrpSpPr>
        <p:grpSpPr>
          <a:xfrm>
            <a:off x="12202057" y="4744765"/>
            <a:ext cx="4782614" cy="4736410"/>
            <a:chOff x="0" y="0"/>
            <a:chExt cx="1754174" cy="1737227"/>
          </a:xfrm>
        </p:grpSpPr>
        <p:sp>
          <p:nvSpPr>
            <p:cNvPr id="24" name="Freeform 24"/>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25" name="TextBox 25"/>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26" name="TextBox 26"/>
          <p:cNvSpPr txBox="1"/>
          <p:nvPr/>
        </p:nvSpPr>
        <p:spPr>
          <a:xfrm>
            <a:off x="12512445" y="5319950"/>
            <a:ext cx="4255762" cy="34893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Outline the steps to communicate expectations clearly, including in-person discussions and written documentation, ensuring everyone is aligned and understands their roles and responsibilities.</a:t>
            </a:r>
          </a:p>
        </p:txBody>
      </p:sp>
      <p:grpSp>
        <p:nvGrpSpPr>
          <p:cNvPr id="27" name="Group 27"/>
          <p:cNvGrpSpPr/>
          <p:nvPr/>
        </p:nvGrpSpPr>
        <p:grpSpPr>
          <a:xfrm>
            <a:off x="12512445" y="3292329"/>
            <a:ext cx="4208800" cy="1187921"/>
            <a:chOff x="0" y="0"/>
            <a:chExt cx="1543710" cy="435707"/>
          </a:xfrm>
        </p:grpSpPr>
        <p:sp>
          <p:nvSpPr>
            <p:cNvPr id="28" name="Freeform 28"/>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29" name="TextBox 29"/>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30" name="TextBox 30"/>
          <p:cNvSpPr txBox="1"/>
          <p:nvPr/>
        </p:nvSpPr>
        <p:spPr>
          <a:xfrm>
            <a:off x="12833981" y="3295290"/>
            <a:ext cx="3567864" cy="108528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COMMUNICATING EXPECTATIONS EFFECTIVELY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47942" y="4314537"/>
            <a:ext cx="13901591" cy="337820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Ensuring Accountability.</a:t>
            </a:r>
          </a:p>
          <a:p>
            <a:pPr>
              <a:lnSpc>
                <a:spcPts val="8800"/>
              </a:lnSpc>
            </a:pPr>
            <a:r>
              <a:rPr lang="en-US" sz="8000" spc="-400">
                <a:solidFill>
                  <a:srgbClr val="737373"/>
                </a:solidFill>
                <a:latin typeface="DM Sans Bold"/>
              </a:rPr>
              <a:t>Consequences and Communication</a:t>
            </a:r>
          </a:p>
        </p:txBody>
      </p:sp>
      <p:sp>
        <p:nvSpPr>
          <p:cNvPr id="3" name="Freeform 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1759210" y="7143750"/>
            <a:ext cx="5500090" cy="2114550"/>
          </a:xfrm>
          <a:prstGeom prst="rect">
            <a:avLst/>
          </a:prstGeom>
        </p:spPr>
        <p:txBody>
          <a:bodyPr lIns="0" tIns="0" rIns="0" bIns="0" rtlCol="0" anchor="t">
            <a:spAutoFit/>
          </a:bodyPr>
          <a:lstStyle/>
          <a:p>
            <a:pPr algn="r">
              <a:lnSpc>
                <a:spcPts val="8250"/>
              </a:lnSpc>
            </a:pPr>
            <a:r>
              <a:rPr lang="en-US" sz="7500">
                <a:solidFill>
                  <a:srgbClr val="737373"/>
                </a:solidFill>
                <a:latin typeface="DM Sans Bold"/>
              </a:rPr>
              <a:t>TABLE OF</a:t>
            </a:r>
          </a:p>
          <a:p>
            <a:pPr algn="r">
              <a:lnSpc>
                <a:spcPts val="8250"/>
              </a:lnSpc>
            </a:pPr>
            <a:r>
              <a:rPr lang="en-US" sz="7500">
                <a:solidFill>
                  <a:srgbClr val="737373"/>
                </a:solidFill>
                <a:latin typeface="DM Sans Bold"/>
              </a:rPr>
              <a:t>CONTENT</a:t>
            </a:r>
          </a:p>
        </p:txBody>
      </p:sp>
      <p:sp>
        <p:nvSpPr>
          <p:cNvPr id="3" name="TextBox 3"/>
          <p:cNvSpPr txBox="1"/>
          <p:nvPr/>
        </p:nvSpPr>
        <p:spPr>
          <a:xfrm>
            <a:off x="1993974" y="972428"/>
            <a:ext cx="1938412" cy="1003308"/>
          </a:xfrm>
          <a:prstGeom prst="rect">
            <a:avLst/>
          </a:prstGeom>
        </p:spPr>
        <p:txBody>
          <a:bodyPr lIns="0" tIns="0" rIns="0" bIns="0" rtlCol="0" anchor="t">
            <a:spAutoFit/>
          </a:bodyPr>
          <a:lstStyle/>
          <a:p>
            <a:pPr>
              <a:lnSpc>
                <a:spcPts val="7700"/>
              </a:lnSpc>
            </a:pPr>
            <a:r>
              <a:rPr lang="en-US" sz="7000">
                <a:solidFill>
                  <a:srgbClr val="737373"/>
                </a:solidFill>
                <a:latin typeface="DM Sans Bold"/>
              </a:rPr>
              <a:t>01.</a:t>
            </a:r>
          </a:p>
        </p:txBody>
      </p:sp>
      <p:sp>
        <p:nvSpPr>
          <p:cNvPr id="4" name="TextBox 4"/>
          <p:cNvSpPr txBox="1"/>
          <p:nvPr/>
        </p:nvSpPr>
        <p:spPr>
          <a:xfrm>
            <a:off x="1993974" y="2494414"/>
            <a:ext cx="1938412" cy="1003308"/>
          </a:xfrm>
          <a:prstGeom prst="rect">
            <a:avLst/>
          </a:prstGeom>
        </p:spPr>
        <p:txBody>
          <a:bodyPr lIns="0" tIns="0" rIns="0" bIns="0" rtlCol="0" anchor="t">
            <a:spAutoFit/>
          </a:bodyPr>
          <a:lstStyle/>
          <a:p>
            <a:pPr>
              <a:lnSpc>
                <a:spcPts val="7700"/>
              </a:lnSpc>
            </a:pPr>
            <a:r>
              <a:rPr lang="en-US" sz="7000">
                <a:solidFill>
                  <a:srgbClr val="737373"/>
                </a:solidFill>
                <a:latin typeface="DM Sans Bold"/>
              </a:rPr>
              <a:t>02.</a:t>
            </a:r>
          </a:p>
        </p:txBody>
      </p:sp>
      <p:sp>
        <p:nvSpPr>
          <p:cNvPr id="5" name="TextBox 5"/>
          <p:cNvSpPr txBox="1"/>
          <p:nvPr/>
        </p:nvSpPr>
        <p:spPr>
          <a:xfrm>
            <a:off x="3932386" y="1208966"/>
            <a:ext cx="9388964" cy="501656"/>
          </a:xfrm>
          <a:prstGeom prst="rect">
            <a:avLst/>
          </a:prstGeom>
        </p:spPr>
        <p:txBody>
          <a:bodyPr lIns="0" tIns="0" rIns="0" bIns="0" rtlCol="0" anchor="t">
            <a:spAutoFit/>
          </a:bodyPr>
          <a:lstStyle/>
          <a:p>
            <a:pPr>
              <a:lnSpc>
                <a:spcPts val="3850"/>
              </a:lnSpc>
            </a:pPr>
            <a:r>
              <a:rPr lang="en-US" sz="3500">
                <a:solidFill>
                  <a:srgbClr val="737373"/>
                </a:solidFill>
                <a:latin typeface="DM Sans Bold"/>
              </a:rPr>
              <a:t>STRATEGIES FOR CLEAR EXPECTATIONS</a:t>
            </a:r>
          </a:p>
        </p:txBody>
      </p:sp>
      <p:sp>
        <p:nvSpPr>
          <p:cNvPr id="6" name="TextBox 6"/>
          <p:cNvSpPr txBox="1"/>
          <p:nvPr/>
        </p:nvSpPr>
        <p:spPr>
          <a:xfrm>
            <a:off x="3932386" y="2465839"/>
            <a:ext cx="12197049" cy="987431"/>
          </a:xfrm>
          <a:prstGeom prst="rect">
            <a:avLst/>
          </a:prstGeom>
        </p:spPr>
        <p:txBody>
          <a:bodyPr lIns="0" tIns="0" rIns="0" bIns="0" rtlCol="0" anchor="t">
            <a:spAutoFit/>
          </a:bodyPr>
          <a:lstStyle/>
          <a:p>
            <a:pPr>
              <a:lnSpc>
                <a:spcPts val="3850"/>
              </a:lnSpc>
            </a:pPr>
            <a:r>
              <a:rPr lang="en-US" sz="3500">
                <a:solidFill>
                  <a:srgbClr val="737373"/>
                </a:solidFill>
                <a:latin typeface="DM Sans Bold"/>
              </a:rPr>
              <a:t>TECHNIQUES TO ENSURE THE TEAM'S EFFORTS ARE PRODUCTIVE AND SUSTAINABLE</a:t>
            </a:r>
          </a:p>
        </p:txBody>
      </p:sp>
      <p:sp>
        <p:nvSpPr>
          <p:cNvPr id="7" name="TextBox 7"/>
          <p:cNvSpPr txBox="1"/>
          <p:nvPr/>
        </p:nvSpPr>
        <p:spPr>
          <a:xfrm>
            <a:off x="1993974" y="4016401"/>
            <a:ext cx="1938412" cy="1003308"/>
          </a:xfrm>
          <a:prstGeom prst="rect">
            <a:avLst/>
          </a:prstGeom>
        </p:spPr>
        <p:txBody>
          <a:bodyPr lIns="0" tIns="0" rIns="0" bIns="0" rtlCol="0" anchor="t">
            <a:spAutoFit/>
          </a:bodyPr>
          <a:lstStyle/>
          <a:p>
            <a:pPr>
              <a:lnSpc>
                <a:spcPts val="7700"/>
              </a:lnSpc>
            </a:pPr>
            <a:r>
              <a:rPr lang="en-US" sz="7000">
                <a:solidFill>
                  <a:srgbClr val="737373"/>
                </a:solidFill>
                <a:latin typeface="DM Sans Bold"/>
              </a:rPr>
              <a:t>03.</a:t>
            </a:r>
          </a:p>
        </p:txBody>
      </p:sp>
      <p:sp>
        <p:nvSpPr>
          <p:cNvPr id="8" name="TextBox 8"/>
          <p:cNvSpPr txBox="1"/>
          <p:nvPr/>
        </p:nvSpPr>
        <p:spPr>
          <a:xfrm>
            <a:off x="3932386" y="4252940"/>
            <a:ext cx="8906757" cy="501656"/>
          </a:xfrm>
          <a:prstGeom prst="rect">
            <a:avLst/>
          </a:prstGeom>
        </p:spPr>
        <p:txBody>
          <a:bodyPr lIns="0" tIns="0" rIns="0" bIns="0" rtlCol="0" anchor="t">
            <a:spAutoFit/>
          </a:bodyPr>
          <a:lstStyle/>
          <a:p>
            <a:pPr>
              <a:lnSpc>
                <a:spcPts val="3850"/>
              </a:lnSpc>
            </a:pPr>
            <a:r>
              <a:rPr lang="en-US" sz="3500">
                <a:solidFill>
                  <a:srgbClr val="737373"/>
                </a:solidFill>
                <a:latin typeface="DM Sans Bold"/>
              </a:rPr>
              <a:t>CULTIVATING THE RIGHT ENVIRONMENT</a:t>
            </a:r>
          </a:p>
        </p:txBody>
      </p:sp>
      <p:sp>
        <p:nvSpPr>
          <p:cNvPr id="9" name="TextBox 9"/>
          <p:cNvSpPr txBox="1"/>
          <p:nvPr/>
        </p:nvSpPr>
        <p:spPr>
          <a:xfrm>
            <a:off x="1993974" y="5538388"/>
            <a:ext cx="1938412" cy="1003308"/>
          </a:xfrm>
          <a:prstGeom prst="rect">
            <a:avLst/>
          </a:prstGeom>
        </p:spPr>
        <p:txBody>
          <a:bodyPr lIns="0" tIns="0" rIns="0" bIns="0" rtlCol="0" anchor="t">
            <a:spAutoFit/>
          </a:bodyPr>
          <a:lstStyle/>
          <a:p>
            <a:pPr>
              <a:lnSpc>
                <a:spcPts val="7700"/>
              </a:lnSpc>
            </a:pPr>
            <a:r>
              <a:rPr lang="en-US" sz="7000">
                <a:solidFill>
                  <a:srgbClr val="737373"/>
                </a:solidFill>
                <a:latin typeface="DM Sans Bold"/>
              </a:rPr>
              <a:t>04.</a:t>
            </a:r>
          </a:p>
        </p:txBody>
      </p:sp>
      <p:sp>
        <p:nvSpPr>
          <p:cNvPr id="10" name="TextBox 10"/>
          <p:cNvSpPr txBox="1"/>
          <p:nvPr/>
        </p:nvSpPr>
        <p:spPr>
          <a:xfrm>
            <a:off x="3932386" y="5774926"/>
            <a:ext cx="6726444" cy="501656"/>
          </a:xfrm>
          <a:prstGeom prst="rect">
            <a:avLst/>
          </a:prstGeom>
        </p:spPr>
        <p:txBody>
          <a:bodyPr lIns="0" tIns="0" rIns="0" bIns="0" rtlCol="0" anchor="t">
            <a:spAutoFit/>
          </a:bodyPr>
          <a:lstStyle/>
          <a:p>
            <a:pPr>
              <a:lnSpc>
                <a:spcPts val="3850"/>
              </a:lnSpc>
            </a:pPr>
            <a:r>
              <a:rPr lang="en-US" sz="3500">
                <a:solidFill>
                  <a:srgbClr val="737373"/>
                </a:solidFill>
                <a:latin typeface="DM Sans Bold"/>
              </a:rPr>
              <a:t>ENSURING ACCOUNTABILITY</a:t>
            </a:r>
          </a:p>
        </p:txBody>
      </p:sp>
      <p:sp>
        <p:nvSpPr>
          <p:cNvPr id="11" name="Freeform 11"/>
          <p:cNvSpPr/>
          <p:nvPr/>
        </p:nvSpPr>
        <p:spPr>
          <a:xfrm>
            <a:off x="2417556" y="9164276"/>
            <a:ext cx="4102978" cy="2245448"/>
          </a:xfrm>
          <a:custGeom>
            <a:avLst/>
            <a:gdLst/>
            <a:ahLst/>
            <a:cxnLst/>
            <a:rect l="l" t="t" r="r" b="b"/>
            <a:pathLst>
              <a:path w="4102978" h="2245448">
                <a:moveTo>
                  <a:pt x="0" y="0"/>
                </a:moveTo>
                <a:lnTo>
                  <a:pt x="4102979" y="0"/>
                </a:lnTo>
                <a:lnTo>
                  <a:pt x="4102979"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2" name="Freeform 12"/>
          <p:cNvSpPr/>
          <p:nvPr/>
        </p:nvSpPr>
        <p:spPr>
          <a:xfrm rot="887923">
            <a:off x="13475833" y="-8787301"/>
            <a:ext cx="13977230" cy="14342307"/>
          </a:xfrm>
          <a:custGeom>
            <a:avLst/>
            <a:gdLst/>
            <a:ahLst/>
            <a:cxnLst/>
            <a:rect l="l" t="t" r="r" b="b"/>
            <a:pathLst>
              <a:path w="13977230" h="14342307">
                <a:moveTo>
                  <a:pt x="0" y="0"/>
                </a:moveTo>
                <a:lnTo>
                  <a:pt x="13977230" y="0"/>
                </a:lnTo>
                <a:lnTo>
                  <a:pt x="13977230" y="14342307"/>
                </a:lnTo>
                <a:lnTo>
                  <a:pt x="0" y="14342307"/>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13" name="TextBox 13"/>
          <p:cNvSpPr txBox="1"/>
          <p:nvPr/>
        </p:nvSpPr>
        <p:spPr>
          <a:xfrm>
            <a:off x="1993974" y="7056046"/>
            <a:ext cx="1938412" cy="1003308"/>
          </a:xfrm>
          <a:prstGeom prst="rect">
            <a:avLst/>
          </a:prstGeom>
        </p:spPr>
        <p:txBody>
          <a:bodyPr lIns="0" tIns="0" rIns="0" bIns="0" rtlCol="0" anchor="t">
            <a:spAutoFit/>
          </a:bodyPr>
          <a:lstStyle/>
          <a:p>
            <a:pPr>
              <a:lnSpc>
                <a:spcPts val="7700"/>
              </a:lnSpc>
            </a:pPr>
            <a:r>
              <a:rPr lang="en-US" sz="7000">
                <a:solidFill>
                  <a:srgbClr val="737373"/>
                </a:solidFill>
                <a:latin typeface="DM Sans Bold"/>
              </a:rPr>
              <a:t>05.</a:t>
            </a:r>
          </a:p>
        </p:txBody>
      </p:sp>
      <p:sp>
        <p:nvSpPr>
          <p:cNvPr id="14" name="TextBox 14"/>
          <p:cNvSpPr txBox="1"/>
          <p:nvPr/>
        </p:nvSpPr>
        <p:spPr>
          <a:xfrm>
            <a:off x="3932386" y="7063981"/>
            <a:ext cx="6726444" cy="987431"/>
          </a:xfrm>
          <a:prstGeom prst="rect">
            <a:avLst/>
          </a:prstGeom>
        </p:spPr>
        <p:txBody>
          <a:bodyPr lIns="0" tIns="0" rIns="0" bIns="0" rtlCol="0" anchor="t">
            <a:spAutoFit/>
          </a:bodyPr>
          <a:lstStyle/>
          <a:p>
            <a:pPr>
              <a:lnSpc>
                <a:spcPts val="3850"/>
              </a:lnSpc>
            </a:pPr>
            <a:r>
              <a:rPr lang="en-US" sz="3500">
                <a:solidFill>
                  <a:srgbClr val="737373"/>
                </a:solidFill>
                <a:latin typeface="DM Sans Bold"/>
              </a:rPr>
              <a:t>SUCCESSION PLANNING AND TEAM DEVELOPMENT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43807" y="1505314"/>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l="-85631" t="-46880" b="-73148"/>
              </a:stretch>
            </a:blipFill>
          </p:spPr>
        </p:sp>
      </p:grpSp>
      <p:grpSp>
        <p:nvGrpSpPr>
          <p:cNvPr id="4" name="Group 4"/>
          <p:cNvGrpSpPr/>
          <p:nvPr/>
        </p:nvGrpSpPr>
        <p:grpSpPr>
          <a:xfrm>
            <a:off x="7143807" y="5726306"/>
            <a:ext cx="3029394" cy="1704013"/>
            <a:chOff x="0" y="0"/>
            <a:chExt cx="11289030" cy="6350000"/>
          </a:xfrm>
        </p:grpSpPr>
        <p:sp>
          <p:nvSpPr>
            <p:cNvPr id="5" name="Freeform 5"/>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solidFill>
              <a:srgbClr val="000000">
                <a:alpha val="0"/>
              </a:srgbClr>
            </a:solidFill>
            <a:ln w="12700">
              <a:solidFill>
                <a:srgbClr val="000000"/>
              </a:solidFill>
            </a:ln>
          </p:spPr>
        </p:sp>
      </p:grpSp>
      <p:grpSp>
        <p:nvGrpSpPr>
          <p:cNvPr id="6" name="Group 6"/>
          <p:cNvGrpSpPr/>
          <p:nvPr/>
        </p:nvGrpSpPr>
        <p:grpSpPr>
          <a:xfrm>
            <a:off x="10459288" y="1376044"/>
            <a:ext cx="7238723" cy="2612389"/>
            <a:chOff x="0" y="0"/>
            <a:chExt cx="9651631" cy="3483186"/>
          </a:xfrm>
        </p:grpSpPr>
        <p:sp>
          <p:nvSpPr>
            <p:cNvPr id="7" name="TextBox 7"/>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Setting Clear Consequences</a:t>
              </a:r>
            </a:p>
          </p:txBody>
        </p:sp>
        <p:sp>
          <p:nvSpPr>
            <p:cNvPr id="8" name="TextBox 8"/>
            <p:cNvSpPr txBox="1"/>
            <p:nvPr/>
          </p:nvSpPr>
          <p:spPr>
            <a:xfrm>
              <a:off x="0" y="534881"/>
              <a:ext cx="9651631" cy="2948305"/>
            </a:xfrm>
            <a:prstGeom prst="rect">
              <a:avLst/>
            </a:prstGeom>
          </p:spPr>
          <p:txBody>
            <a:bodyPr lIns="0" tIns="0" rIns="0" bIns="0" rtlCol="0" anchor="t">
              <a:spAutoFit/>
            </a:bodyPr>
            <a:lstStyle/>
            <a:p>
              <a:pPr algn="just">
                <a:lnSpc>
                  <a:spcPts val="2940"/>
                </a:lnSpc>
              </a:pPr>
              <a:r>
                <a:rPr lang="en-US" sz="2100">
                  <a:solidFill>
                    <a:srgbClr val="737373"/>
                  </a:solidFill>
                  <a:latin typeface="DM Sans"/>
                </a:rPr>
                <a:t>Outline how defining clear consequences for not meeting or exceeding expectations is essential for maintaining team accountability. It's crucial that these consequences are known and understood by all team members from the outset.</a:t>
              </a:r>
            </a:p>
            <a:p>
              <a:pPr algn="just">
                <a:lnSpc>
                  <a:spcPts val="2940"/>
                </a:lnSpc>
              </a:pPr>
              <a:endParaRPr lang="en-US" sz="2100">
                <a:solidFill>
                  <a:srgbClr val="737373"/>
                </a:solidFill>
                <a:latin typeface="DM Sans"/>
              </a:endParaRPr>
            </a:p>
          </p:txBody>
        </p:sp>
      </p:grpSp>
      <p:grpSp>
        <p:nvGrpSpPr>
          <p:cNvPr id="9" name="Group 9"/>
          <p:cNvGrpSpPr/>
          <p:nvPr/>
        </p:nvGrpSpPr>
        <p:grpSpPr>
          <a:xfrm>
            <a:off x="10459288" y="5272117"/>
            <a:ext cx="7238723" cy="2983864"/>
            <a:chOff x="0" y="0"/>
            <a:chExt cx="9651631" cy="3978486"/>
          </a:xfrm>
        </p:grpSpPr>
        <p:sp>
          <p:nvSpPr>
            <p:cNvPr id="10" name="TextBox 10"/>
            <p:cNvSpPr txBox="1"/>
            <p:nvPr/>
          </p:nvSpPr>
          <p:spPr>
            <a:xfrm>
              <a:off x="0" y="-47625"/>
              <a:ext cx="9651631" cy="503131"/>
            </a:xfrm>
            <a:prstGeom prst="rect">
              <a:avLst/>
            </a:prstGeom>
          </p:spPr>
          <p:txBody>
            <a:bodyPr lIns="0" tIns="0" rIns="0" bIns="0" rtlCol="0" anchor="t">
              <a:spAutoFit/>
            </a:bodyPr>
            <a:lstStyle/>
            <a:p>
              <a:pPr>
                <a:lnSpc>
                  <a:spcPts val="3220"/>
                </a:lnSpc>
              </a:pPr>
              <a:r>
                <a:rPr lang="en-US" sz="2300" spc="-46">
                  <a:solidFill>
                    <a:srgbClr val="E1A93D"/>
                  </a:solidFill>
                  <a:latin typeface="DM Sans Bold"/>
                </a:rPr>
                <a:t>Positive Reinforcement</a:t>
              </a:r>
            </a:p>
          </p:txBody>
        </p:sp>
        <p:sp>
          <p:nvSpPr>
            <p:cNvPr id="11" name="TextBox 11"/>
            <p:cNvSpPr txBox="1"/>
            <p:nvPr/>
          </p:nvSpPr>
          <p:spPr>
            <a:xfrm>
              <a:off x="0" y="534881"/>
              <a:ext cx="9651631" cy="3443605"/>
            </a:xfrm>
            <a:prstGeom prst="rect">
              <a:avLst/>
            </a:prstGeom>
          </p:spPr>
          <p:txBody>
            <a:bodyPr lIns="0" tIns="0" rIns="0" bIns="0" rtlCol="0" anchor="t">
              <a:spAutoFit/>
            </a:bodyPr>
            <a:lstStyle/>
            <a:p>
              <a:pPr>
                <a:lnSpc>
                  <a:spcPts val="2940"/>
                </a:lnSpc>
              </a:pPr>
              <a:r>
                <a:rPr lang="en-US" sz="2100">
                  <a:solidFill>
                    <a:srgbClr val="737373"/>
                  </a:solidFill>
                  <a:latin typeface="DM Sans"/>
                </a:rPr>
                <a:t>Discuss the importance of rewarding and recognizing team members who exceed expectations. This could include bonuses, public acknowledgment, or career advancement opportunities, fostering a motivating environment that encourages high performance.</a:t>
              </a:r>
            </a:p>
            <a:p>
              <a:pPr>
                <a:lnSpc>
                  <a:spcPts val="2940"/>
                </a:lnSpc>
              </a:pPr>
              <a:endParaRPr lang="en-US" sz="2100">
                <a:solidFill>
                  <a:srgbClr val="737373"/>
                </a:solidFill>
                <a:latin typeface="DM Sans"/>
              </a:endParaRPr>
            </a:p>
            <a:p>
              <a:pPr>
                <a:lnSpc>
                  <a:spcPts val="2940"/>
                </a:lnSpc>
              </a:pPr>
              <a:endParaRPr lang="en-US" sz="2100">
                <a:solidFill>
                  <a:srgbClr val="737373"/>
                </a:solidFill>
                <a:latin typeface="DM Sans"/>
              </a:endParaRPr>
            </a:p>
          </p:txBody>
        </p:sp>
      </p:grpSp>
      <p:sp>
        <p:nvSpPr>
          <p:cNvPr id="12" name="Freeform 12"/>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13" name="Group 13"/>
          <p:cNvGrpSpPr/>
          <p:nvPr/>
        </p:nvGrpSpPr>
        <p:grpSpPr>
          <a:xfrm>
            <a:off x="7143807" y="5726306"/>
            <a:ext cx="3029394" cy="1704013"/>
            <a:chOff x="0" y="0"/>
            <a:chExt cx="11289030" cy="6350000"/>
          </a:xfrm>
        </p:grpSpPr>
        <p:sp>
          <p:nvSpPr>
            <p:cNvPr id="14" name="Freeform 14"/>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5"/>
              <a:stretch>
                <a:fillRect t="-9265" b="-9265"/>
              </a:stretch>
            </a:blipFill>
          </p:spPr>
        </p:sp>
      </p:grpSp>
      <p:sp>
        <p:nvSpPr>
          <p:cNvPr id="15" name="Freeform 15"/>
          <p:cNvSpPr/>
          <p:nvPr/>
        </p:nvSpPr>
        <p:spPr>
          <a:xfrm>
            <a:off x="-1438368" y="4258742"/>
            <a:ext cx="7541549" cy="7541549"/>
          </a:xfrm>
          <a:custGeom>
            <a:avLst/>
            <a:gdLst/>
            <a:ahLst/>
            <a:cxnLst/>
            <a:rect l="l" t="t" r="r" b="b"/>
            <a:pathLst>
              <a:path w="7541549" h="7541549">
                <a:moveTo>
                  <a:pt x="0" y="0"/>
                </a:moveTo>
                <a:lnTo>
                  <a:pt x="7541548" y="0"/>
                </a:lnTo>
                <a:lnTo>
                  <a:pt x="7541548" y="7541548"/>
                </a:lnTo>
                <a:lnTo>
                  <a:pt x="0" y="7541548"/>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43807" y="1505314"/>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l="-85631" t="-46880" b="-73148"/>
              </a:stretch>
            </a:blipFill>
          </p:spPr>
        </p:sp>
      </p:grpSp>
      <p:grpSp>
        <p:nvGrpSpPr>
          <p:cNvPr id="4" name="Group 4"/>
          <p:cNvGrpSpPr/>
          <p:nvPr/>
        </p:nvGrpSpPr>
        <p:grpSpPr>
          <a:xfrm>
            <a:off x="7143807" y="5726306"/>
            <a:ext cx="3029394" cy="1704013"/>
            <a:chOff x="0" y="0"/>
            <a:chExt cx="11289030" cy="6350000"/>
          </a:xfrm>
        </p:grpSpPr>
        <p:sp>
          <p:nvSpPr>
            <p:cNvPr id="5" name="Freeform 5"/>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solidFill>
              <a:srgbClr val="000000">
                <a:alpha val="0"/>
              </a:srgbClr>
            </a:solidFill>
            <a:ln w="12700">
              <a:solidFill>
                <a:srgbClr val="000000"/>
              </a:solidFill>
            </a:ln>
          </p:spPr>
        </p:sp>
      </p:grpSp>
      <p:grpSp>
        <p:nvGrpSpPr>
          <p:cNvPr id="6" name="Group 6"/>
          <p:cNvGrpSpPr/>
          <p:nvPr/>
        </p:nvGrpSpPr>
        <p:grpSpPr>
          <a:xfrm>
            <a:off x="10459288" y="1376044"/>
            <a:ext cx="7238723" cy="2612389"/>
            <a:chOff x="0" y="0"/>
            <a:chExt cx="9651631" cy="3483186"/>
          </a:xfrm>
        </p:grpSpPr>
        <p:sp>
          <p:nvSpPr>
            <p:cNvPr id="7" name="TextBox 7"/>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Addressing Underperformance</a:t>
              </a:r>
            </a:p>
          </p:txBody>
        </p:sp>
        <p:sp>
          <p:nvSpPr>
            <p:cNvPr id="8" name="TextBox 8"/>
            <p:cNvSpPr txBox="1"/>
            <p:nvPr/>
          </p:nvSpPr>
          <p:spPr>
            <a:xfrm>
              <a:off x="0" y="534881"/>
              <a:ext cx="9651631" cy="2948305"/>
            </a:xfrm>
            <a:prstGeom prst="rect">
              <a:avLst/>
            </a:prstGeom>
          </p:spPr>
          <p:txBody>
            <a:bodyPr lIns="0" tIns="0" rIns="0" bIns="0" rtlCol="0" anchor="t">
              <a:spAutoFit/>
            </a:bodyPr>
            <a:lstStyle/>
            <a:p>
              <a:pPr algn="just">
                <a:lnSpc>
                  <a:spcPts val="2940"/>
                </a:lnSpc>
              </a:pPr>
              <a:r>
                <a:rPr lang="en-US" sz="2100">
                  <a:solidFill>
                    <a:srgbClr val="737373"/>
                  </a:solidFill>
                  <a:latin typeface="DM Sans"/>
                </a:rPr>
                <a:t>Detail the approach for addressing underperformance, which should be consistent, fair, and aimed at improvement. This may involve additional training, setting up a performance improvement plan, or, in some cases, reassigning roles to better suit team members' strengths and skills.</a:t>
              </a:r>
            </a:p>
          </p:txBody>
        </p:sp>
      </p:grpSp>
      <p:grpSp>
        <p:nvGrpSpPr>
          <p:cNvPr id="9" name="Group 9"/>
          <p:cNvGrpSpPr/>
          <p:nvPr/>
        </p:nvGrpSpPr>
        <p:grpSpPr>
          <a:xfrm>
            <a:off x="10459288" y="5272117"/>
            <a:ext cx="7238723" cy="2612389"/>
            <a:chOff x="0" y="0"/>
            <a:chExt cx="9651631" cy="3483186"/>
          </a:xfrm>
        </p:grpSpPr>
        <p:sp>
          <p:nvSpPr>
            <p:cNvPr id="10" name="TextBox 10"/>
            <p:cNvSpPr txBox="1"/>
            <p:nvPr/>
          </p:nvSpPr>
          <p:spPr>
            <a:xfrm>
              <a:off x="0" y="-47625"/>
              <a:ext cx="9651631" cy="503131"/>
            </a:xfrm>
            <a:prstGeom prst="rect">
              <a:avLst/>
            </a:prstGeom>
          </p:spPr>
          <p:txBody>
            <a:bodyPr lIns="0" tIns="0" rIns="0" bIns="0" rtlCol="0" anchor="t">
              <a:spAutoFit/>
            </a:bodyPr>
            <a:lstStyle/>
            <a:p>
              <a:pPr>
                <a:lnSpc>
                  <a:spcPts val="3220"/>
                </a:lnSpc>
              </a:pPr>
              <a:r>
                <a:rPr lang="en-US" sz="2300" spc="-46">
                  <a:solidFill>
                    <a:srgbClr val="E1A93D"/>
                  </a:solidFill>
                  <a:latin typeface="DM Sans Bold"/>
                </a:rPr>
                <a:t>Feedback Loops</a:t>
              </a:r>
            </a:p>
          </p:txBody>
        </p:sp>
        <p:sp>
          <p:nvSpPr>
            <p:cNvPr id="11" name="TextBox 11"/>
            <p:cNvSpPr txBox="1"/>
            <p:nvPr/>
          </p:nvSpPr>
          <p:spPr>
            <a:xfrm>
              <a:off x="0" y="534881"/>
              <a:ext cx="9651631" cy="2948305"/>
            </a:xfrm>
            <a:prstGeom prst="rect">
              <a:avLst/>
            </a:prstGeom>
          </p:spPr>
          <p:txBody>
            <a:bodyPr lIns="0" tIns="0" rIns="0" bIns="0" rtlCol="0" anchor="t">
              <a:spAutoFit/>
            </a:bodyPr>
            <a:lstStyle/>
            <a:p>
              <a:pPr algn="just">
                <a:lnSpc>
                  <a:spcPts val="2940"/>
                </a:lnSpc>
              </a:pPr>
              <a:r>
                <a:rPr lang="en-US" sz="2100">
                  <a:solidFill>
                    <a:srgbClr val="737373"/>
                  </a:solidFill>
                  <a:latin typeface="DM Sans"/>
                </a:rPr>
                <a:t>Highlight the role of continuous feedback in maintaining accountability. Regular check-ins and performance reviews help ensure that team members are aware of how their contributions align with expectations and what consequences might follow based on their performance.</a:t>
              </a:r>
            </a:p>
            <a:p>
              <a:pPr algn="just">
                <a:lnSpc>
                  <a:spcPts val="2940"/>
                </a:lnSpc>
              </a:pPr>
              <a:endParaRPr lang="en-US" sz="2100">
                <a:solidFill>
                  <a:srgbClr val="737373"/>
                </a:solidFill>
                <a:latin typeface="DM Sans"/>
              </a:endParaRPr>
            </a:p>
          </p:txBody>
        </p:sp>
      </p:grpSp>
      <p:sp>
        <p:nvSpPr>
          <p:cNvPr id="12" name="Freeform 12"/>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13" name="Group 13"/>
          <p:cNvGrpSpPr/>
          <p:nvPr/>
        </p:nvGrpSpPr>
        <p:grpSpPr>
          <a:xfrm>
            <a:off x="7143807" y="5726306"/>
            <a:ext cx="3029394" cy="1704013"/>
            <a:chOff x="0" y="0"/>
            <a:chExt cx="11289030" cy="6350000"/>
          </a:xfrm>
        </p:grpSpPr>
        <p:sp>
          <p:nvSpPr>
            <p:cNvPr id="14" name="Freeform 14"/>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5"/>
              <a:stretch>
                <a:fillRect t="-9265" b="-9265"/>
              </a:stretch>
            </a:blipFill>
          </p:spPr>
        </p:sp>
      </p:grpSp>
      <p:sp>
        <p:nvSpPr>
          <p:cNvPr id="15" name="Freeform 15"/>
          <p:cNvSpPr/>
          <p:nvPr/>
        </p:nvSpPr>
        <p:spPr>
          <a:xfrm>
            <a:off x="-1438368" y="4258742"/>
            <a:ext cx="7541549" cy="7541549"/>
          </a:xfrm>
          <a:custGeom>
            <a:avLst/>
            <a:gdLst/>
            <a:ahLst/>
            <a:cxnLst/>
            <a:rect l="l" t="t" r="r" b="b"/>
            <a:pathLst>
              <a:path w="7541549" h="7541549">
                <a:moveTo>
                  <a:pt x="0" y="0"/>
                </a:moveTo>
                <a:lnTo>
                  <a:pt x="7541548" y="0"/>
                </a:lnTo>
                <a:lnTo>
                  <a:pt x="7541548" y="7541548"/>
                </a:lnTo>
                <a:lnTo>
                  <a:pt x="0" y="7541548"/>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43807" y="1505314"/>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l="-85631" t="-46880" b="-73148"/>
              </a:stretch>
            </a:blipFill>
          </p:spPr>
        </p:sp>
      </p:grpSp>
      <p:grpSp>
        <p:nvGrpSpPr>
          <p:cNvPr id="4" name="Group 4"/>
          <p:cNvGrpSpPr/>
          <p:nvPr/>
        </p:nvGrpSpPr>
        <p:grpSpPr>
          <a:xfrm>
            <a:off x="10459288" y="1376044"/>
            <a:ext cx="7238723" cy="2240914"/>
            <a:chOff x="0" y="0"/>
            <a:chExt cx="9651631" cy="2987886"/>
          </a:xfrm>
        </p:grpSpPr>
        <p:sp>
          <p:nvSpPr>
            <p:cNvPr id="5" name="TextBox 5"/>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Alignment with Organizational Values</a:t>
              </a:r>
            </a:p>
          </p:txBody>
        </p:sp>
        <p:sp>
          <p:nvSpPr>
            <p:cNvPr id="6" name="TextBox 6"/>
            <p:cNvSpPr txBox="1"/>
            <p:nvPr/>
          </p:nvSpPr>
          <p:spPr>
            <a:xfrm>
              <a:off x="0" y="534881"/>
              <a:ext cx="9651631" cy="2453005"/>
            </a:xfrm>
            <a:prstGeom prst="rect">
              <a:avLst/>
            </a:prstGeom>
          </p:spPr>
          <p:txBody>
            <a:bodyPr lIns="0" tIns="0" rIns="0" bIns="0" rtlCol="0" anchor="t">
              <a:spAutoFit/>
            </a:bodyPr>
            <a:lstStyle/>
            <a:p>
              <a:pPr algn="just">
                <a:lnSpc>
                  <a:spcPts val="2940"/>
                </a:lnSpc>
              </a:pPr>
              <a:r>
                <a:rPr lang="en-US" sz="2100">
                  <a:solidFill>
                    <a:srgbClr val="737373"/>
                  </a:solidFill>
                  <a:latin typeface="DM Sans"/>
                </a:rPr>
                <a:t>Emphasize that the consequences for performance should align with the organization's values and goals. This alignment ensures that team members see the fairness and logic behind the rewards and repercussions, further reinforcing their commitment to the team's objectives.</a:t>
              </a:r>
            </a:p>
          </p:txBody>
        </p:sp>
      </p:grpSp>
      <p:sp>
        <p:nvSpPr>
          <p:cNvPr id="7" name="Freeform 7"/>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8" name="Freeform 8"/>
          <p:cNvSpPr/>
          <p:nvPr/>
        </p:nvSpPr>
        <p:spPr>
          <a:xfrm>
            <a:off x="-1438368" y="4258742"/>
            <a:ext cx="7541549" cy="7541549"/>
          </a:xfrm>
          <a:custGeom>
            <a:avLst/>
            <a:gdLst/>
            <a:ahLst/>
            <a:cxnLst/>
            <a:rect l="l" t="t" r="r" b="b"/>
            <a:pathLst>
              <a:path w="7541549" h="7541549">
                <a:moveTo>
                  <a:pt x="0" y="0"/>
                </a:moveTo>
                <a:lnTo>
                  <a:pt x="7541548" y="0"/>
                </a:lnTo>
                <a:lnTo>
                  <a:pt x="7541548" y="7541548"/>
                </a:lnTo>
                <a:lnTo>
                  <a:pt x="0" y="7541548"/>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sp>
        <p:nvSpPr>
          <p:cNvPr id="9" name="Freeform 9"/>
          <p:cNvSpPr/>
          <p:nvPr/>
        </p:nvSpPr>
        <p:spPr>
          <a:xfrm>
            <a:off x="13143744" y="5988934"/>
            <a:ext cx="5567336" cy="5567336"/>
          </a:xfrm>
          <a:custGeom>
            <a:avLst/>
            <a:gdLst/>
            <a:ahLst/>
            <a:cxnLst/>
            <a:rect l="l" t="t" r="r" b="b"/>
            <a:pathLst>
              <a:path w="5567336" h="5567336">
                <a:moveTo>
                  <a:pt x="0" y="0"/>
                </a:moveTo>
                <a:lnTo>
                  <a:pt x="5567335" y="0"/>
                </a:lnTo>
                <a:lnTo>
                  <a:pt x="5567335" y="5567336"/>
                </a:lnTo>
                <a:lnTo>
                  <a:pt x="0" y="5567336"/>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blipFill>
            <a:blip r:embed="rId2"/>
            <a:stretch>
              <a:fillRect t="-38888" b="-38888"/>
            </a:stretch>
          </a:blipFill>
        </p:spPr>
      </p:sp>
      <p:sp>
        <p:nvSpPr>
          <p:cNvPr id="3" name="Freeform 3"/>
          <p:cNvSpPr/>
          <p:nvPr/>
        </p:nvSpPr>
        <p:spPr>
          <a:xfrm rot="887923">
            <a:off x="14979481" y="-8523477"/>
            <a:ext cx="13021166" cy="13361271"/>
          </a:xfrm>
          <a:custGeom>
            <a:avLst/>
            <a:gdLst/>
            <a:ahLst/>
            <a:cxnLst/>
            <a:rect l="l" t="t" r="r" b="b"/>
            <a:pathLst>
              <a:path w="13021166" h="13361271">
                <a:moveTo>
                  <a:pt x="0" y="0"/>
                </a:moveTo>
                <a:lnTo>
                  <a:pt x="13021166" y="0"/>
                </a:lnTo>
                <a:lnTo>
                  <a:pt x="13021166" y="13361271"/>
                </a:lnTo>
                <a:lnTo>
                  <a:pt x="0" y="1336127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4" name="Group 4"/>
          <p:cNvGrpSpPr/>
          <p:nvPr/>
        </p:nvGrpSpPr>
        <p:grpSpPr>
          <a:xfrm>
            <a:off x="6752693" y="4720220"/>
            <a:ext cx="4782614" cy="4736410"/>
            <a:chOff x="0" y="0"/>
            <a:chExt cx="1754174" cy="1737227"/>
          </a:xfrm>
        </p:grpSpPr>
        <p:sp>
          <p:nvSpPr>
            <p:cNvPr id="5" name="Freeform 5"/>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6" name="TextBox 6"/>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7" name="TextBox 7"/>
          <p:cNvSpPr txBox="1"/>
          <p:nvPr/>
        </p:nvSpPr>
        <p:spPr>
          <a:xfrm>
            <a:off x="436491" y="-55880"/>
            <a:ext cx="17218598" cy="2402205"/>
          </a:xfrm>
          <a:prstGeom prst="rect">
            <a:avLst/>
          </a:prstGeom>
        </p:spPr>
        <p:txBody>
          <a:bodyPr lIns="0" tIns="0" rIns="0" bIns="0" rtlCol="0" anchor="t">
            <a:spAutoFit/>
          </a:bodyPr>
          <a:lstStyle/>
          <a:p>
            <a:pPr marL="0" lvl="0" indent="0" algn="ctr">
              <a:lnSpc>
                <a:spcPts val="9660"/>
              </a:lnSpc>
              <a:spcBef>
                <a:spcPct val="0"/>
              </a:spcBef>
            </a:pPr>
            <a:r>
              <a:rPr lang="en-US" sz="7000" spc="686">
                <a:solidFill>
                  <a:srgbClr val="E1A93D"/>
                </a:solidFill>
                <a:latin typeface="DM Sans Bold"/>
              </a:rPr>
              <a:t>Succession Planning and Team Development</a:t>
            </a:r>
          </a:p>
        </p:txBody>
      </p:sp>
      <p:grpSp>
        <p:nvGrpSpPr>
          <p:cNvPr id="8" name="Group 8"/>
          <p:cNvGrpSpPr/>
          <p:nvPr/>
        </p:nvGrpSpPr>
        <p:grpSpPr>
          <a:xfrm>
            <a:off x="1299401" y="4744765"/>
            <a:ext cx="4782614" cy="4736410"/>
            <a:chOff x="0" y="0"/>
            <a:chExt cx="1754174" cy="1737227"/>
          </a:xfrm>
        </p:grpSpPr>
        <p:sp>
          <p:nvSpPr>
            <p:cNvPr id="9" name="Freeform 9"/>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10" name="TextBox 10"/>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11" name="TextBox 11"/>
          <p:cNvSpPr txBox="1"/>
          <p:nvPr/>
        </p:nvSpPr>
        <p:spPr>
          <a:xfrm>
            <a:off x="1688826" y="5100875"/>
            <a:ext cx="4003764"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Dynamic leaders who exude positive energy create an attractive workplace culture that draws in top talent. This is crucial for building a robust team capable of driving the organization forward.</a:t>
            </a:r>
          </a:p>
        </p:txBody>
      </p:sp>
      <p:sp>
        <p:nvSpPr>
          <p:cNvPr id="12" name="TextBox 12"/>
          <p:cNvSpPr txBox="1"/>
          <p:nvPr/>
        </p:nvSpPr>
        <p:spPr>
          <a:xfrm>
            <a:off x="7063082" y="5095875"/>
            <a:ext cx="4255762" cy="34893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Once talent is onboard, the focus shifts to development. Leaders play a pivotal role in nurturing skills, offering growth opportunities, and ensuring team members are prepared for future challenges.</a:t>
            </a:r>
          </a:p>
        </p:txBody>
      </p:sp>
      <p:sp>
        <p:nvSpPr>
          <p:cNvPr id="13" name="TextBox 13"/>
          <p:cNvSpPr txBox="1"/>
          <p:nvPr/>
        </p:nvSpPr>
        <p:spPr>
          <a:xfrm>
            <a:off x="13406417" y="4672999"/>
            <a:ext cx="3169763"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Explore the connection between a leader's emotional intelligence and their ability to engage the team's heart, fostering a deep sense of belonging and commitment.</a:t>
            </a:r>
          </a:p>
        </p:txBody>
      </p:sp>
      <p:sp>
        <p:nvSpPr>
          <p:cNvPr id="14" name="Freeform 14"/>
          <p:cNvSpPr/>
          <p:nvPr/>
        </p:nvSpPr>
        <p:spPr>
          <a:xfrm>
            <a:off x="-1438368" y="7112970"/>
            <a:ext cx="4687320" cy="4687320"/>
          </a:xfrm>
          <a:custGeom>
            <a:avLst/>
            <a:gdLst/>
            <a:ahLst/>
            <a:cxnLst/>
            <a:rect l="l" t="t" r="r" b="b"/>
            <a:pathLst>
              <a:path w="4687320" h="4687320">
                <a:moveTo>
                  <a:pt x="0" y="0"/>
                </a:moveTo>
                <a:lnTo>
                  <a:pt x="4687319" y="0"/>
                </a:lnTo>
                <a:lnTo>
                  <a:pt x="4687319" y="4687320"/>
                </a:lnTo>
                <a:lnTo>
                  <a:pt x="0" y="468732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grpSp>
        <p:nvGrpSpPr>
          <p:cNvPr id="15" name="Group 15"/>
          <p:cNvGrpSpPr/>
          <p:nvPr/>
        </p:nvGrpSpPr>
        <p:grpSpPr>
          <a:xfrm>
            <a:off x="1586308" y="3267784"/>
            <a:ext cx="4208800" cy="1187921"/>
            <a:chOff x="0" y="0"/>
            <a:chExt cx="1543710" cy="435707"/>
          </a:xfrm>
        </p:grpSpPr>
        <p:sp>
          <p:nvSpPr>
            <p:cNvPr id="16" name="Freeform 16"/>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17" name="TextBox 17"/>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18" name="TextBox 18"/>
          <p:cNvSpPr txBox="1"/>
          <p:nvPr/>
        </p:nvSpPr>
        <p:spPr>
          <a:xfrm>
            <a:off x="2342982" y="3476265"/>
            <a:ext cx="2695453" cy="72333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ATTRACTING TALENT</a:t>
            </a:r>
          </a:p>
        </p:txBody>
      </p:sp>
      <p:grpSp>
        <p:nvGrpSpPr>
          <p:cNvPr id="19" name="Group 19"/>
          <p:cNvGrpSpPr/>
          <p:nvPr/>
        </p:nvGrpSpPr>
        <p:grpSpPr>
          <a:xfrm>
            <a:off x="7063082" y="3267784"/>
            <a:ext cx="4208800" cy="1187921"/>
            <a:chOff x="0" y="0"/>
            <a:chExt cx="1543710" cy="435707"/>
          </a:xfrm>
        </p:grpSpPr>
        <p:sp>
          <p:nvSpPr>
            <p:cNvPr id="20" name="Freeform 20"/>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21" name="TextBox 21"/>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22" name="TextBox 22"/>
          <p:cNvSpPr txBox="1"/>
          <p:nvPr/>
        </p:nvSpPr>
        <p:spPr>
          <a:xfrm>
            <a:off x="7383549" y="3681785"/>
            <a:ext cx="3567864" cy="36138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DEVELOPING TALENT</a:t>
            </a:r>
          </a:p>
        </p:txBody>
      </p:sp>
      <p:grpSp>
        <p:nvGrpSpPr>
          <p:cNvPr id="23" name="Group 23"/>
          <p:cNvGrpSpPr/>
          <p:nvPr/>
        </p:nvGrpSpPr>
        <p:grpSpPr>
          <a:xfrm>
            <a:off x="12202057" y="4744765"/>
            <a:ext cx="4782614" cy="4736410"/>
            <a:chOff x="0" y="0"/>
            <a:chExt cx="1754174" cy="1737227"/>
          </a:xfrm>
        </p:grpSpPr>
        <p:sp>
          <p:nvSpPr>
            <p:cNvPr id="24" name="Freeform 24"/>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25" name="TextBox 25"/>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26" name="TextBox 26"/>
          <p:cNvSpPr txBox="1"/>
          <p:nvPr/>
        </p:nvSpPr>
        <p:spPr>
          <a:xfrm>
            <a:off x="12465482" y="5095875"/>
            <a:ext cx="4255762"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Keeping talent is as crucial as attracting it. A leader's ability to maintain a motivated, engaged, and committed team contributes significantly to talent retention, reducing turnover and building organizational knowledge.</a:t>
            </a:r>
          </a:p>
        </p:txBody>
      </p:sp>
      <p:grpSp>
        <p:nvGrpSpPr>
          <p:cNvPr id="27" name="Group 27"/>
          <p:cNvGrpSpPr/>
          <p:nvPr/>
        </p:nvGrpSpPr>
        <p:grpSpPr>
          <a:xfrm>
            <a:off x="12512445" y="3292329"/>
            <a:ext cx="4208800" cy="1187921"/>
            <a:chOff x="0" y="0"/>
            <a:chExt cx="1543710" cy="435707"/>
          </a:xfrm>
        </p:grpSpPr>
        <p:sp>
          <p:nvSpPr>
            <p:cNvPr id="28" name="Freeform 28"/>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29" name="TextBox 29"/>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30" name="TextBox 30"/>
          <p:cNvSpPr txBox="1"/>
          <p:nvPr/>
        </p:nvSpPr>
        <p:spPr>
          <a:xfrm>
            <a:off x="12832913" y="3652446"/>
            <a:ext cx="3567864" cy="36138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RETAINING TALENT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blipFill>
            <a:blip r:embed="rId2"/>
            <a:stretch>
              <a:fillRect t="-38888" b="-38888"/>
            </a:stretch>
          </a:blipFill>
        </p:spPr>
      </p:sp>
      <p:sp>
        <p:nvSpPr>
          <p:cNvPr id="3" name="Freeform 3"/>
          <p:cNvSpPr/>
          <p:nvPr/>
        </p:nvSpPr>
        <p:spPr>
          <a:xfrm rot="887923">
            <a:off x="14979481" y="-8523477"/>
            <a:ext cx="13021166" cy="13361271"/>
          </a:xfrm>
          <a:custGeom>
            <a:avLst/>
            <a:gdLst/>
            <a:ahLst/>
            <a:cxnLst/>
            <a:rect l="l" t="t" r="r" b="b"/>
            <a:pathLst>
              <a:path w="13021166" h="13361271">
                <a:moveTo>
                  <a:pt x="0" y="0"/>
                </a:moveTo>
                <a:lnTo>
                  <a:pt x="13021166" y="0"/>
                </a:lnTo>
                <a:lnTo>
                  <a:pt x="13021166" y="13361271"/>
                </a:lnTo>
                <a:lnTo>
                  <a:pt x="0" y="1336127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TextBox 4"/>
          <p:cNvSpPr txBox="1"/>
          <p:nvPr/>
        </p:nvSpPr>
        <p:spPr>
          <a:xfrm>
            <a:off x="436491" y="-55880"/>
            <a:ext cx="17218598" cy="2402205"/>
          </a:xfrm>
          <a:prstGeom prst="rect">
            <a:avLst/>
          </a:prstGeom>
        </p:spPr>
        <p:txBody>
          <a:bodyPr lIns="0" tIns="0" rIns="0" bIns="0" rtlCol="0" anchor="t">
            <a:spAutoFit/>
          </a:bodyPr>
          <a:lstStyle/>
          <a:p>
            <a:pPr marL="0" lvl="0" indent="0" algn="ctr">
              <a:lnSpc>
                <a:spcPts val="9660"/>
              </a:lnSpc>
              <a:spcBef>
                <a:spcPct val="0"/>
              </a:spcBef>
            </a:pPr>
            <a:r>
              <a:rPr lang="en-US" sz="7000" spc="686">
                <a:solidFill>
                  <a:srgbClr val="E1A93D"/>
                </a:solidFill>
                <a:latin typeface="DM Sans Bold"/>
              </a:rPr>
              <a:t>Succession Planning and Team Development</a:t>
            </a:r>
          </a:p>
        </p:txBody>
      </p:sp>
      <p:sp>
        <p:nvSpPr>
          <p:cNvPr id="5" name="Freeform 5"/>
          <p:cNvSpPr/>
          <p:nvPr/>
        </p:nvSpPr>
        <p:spPr>
          <a:xfrm>
            <a:off x="-1438368" y="7112970"/>
            <a:ext cx="4687320" cy="4687320"/>
          </a:xfrm>
          <a:custGeom>
            <a:avLst/>
            <a:gdLst/>
            <a:ahLst/>
            <a:cxnLst/>
            <a:rect l="l" t="t" r="r" b="b"/>
            <a:pathLst>
              <a:path w="4687320" h="4687320">
                <a:moveTo>
                  <a:pt x="0" y="0"/>
                </a:moveTo>
                <a:lnTo>
                  <a:pt x="4687319" y="0"/>
                </a:lnTo>
                <a:lnTo>
                  <a:pt x="4687319" y="4687320"/>
                </a:lnTo>
                <a:lnTo>
                  <a:pt x="0" y="468732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grpSp>
        <p:nvGrpSpPr>
          <p:cNvPr id="6" name="Group 6"/>
          <p:cNvGrpSpPr/>
          <p:nvPr/>
        </p:nvGrpSpPr>
        <p:grpSpPr>
          <a:xfrm>
            <a:off x="3248951" y="4661709"/>
            <a:ext cx="4782614" cy="4736410"/>
            <a:chOff x="0" y="0"/>
            <a:chExt cx="1754174" cy="1737227"/>
          </a:xfrm>
        </p:grpSpPr>
        <p:sp>
          <p:nvSpPr>
            <p:cNvPr id="7" name="Freeform 7"/>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8" name="TextBox 8"/>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9" name="TextBox 9"/>
          <p:cNvSpPr txBox="1"/>
          <p:nvPr/>
        </p:nvSpPr>
        <p:spPr>
          <a:xfrm>
            <a:off x="3638376" y="5017819"/>
            <a:ext cx="4003764" cy="34893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By focusing on these elements, dynamic leaders lay the groundwork for effective succession planning, ensuring the team's long-term viability and the organization's sustained success.</a:t>
            </a:r>
          </a:p>
        </p:txBody>
      </p:sp>
      <p:sp>
        <p:nvSpPr>
          <p:cNvPr id="10" name="TextBox 10"/>
          <p:cNvSpPr txBox="1"/>
          <p:nvPr/>
        </p:nvSpPr>
        <p:spPr>
          <a:xfrm>
            <a:off x="11311166" y="4540852"/>
            <a:ext cx="3169763"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Explore the connection between a leader's emotional intelligence and their ability to engage the team's heart, fostering a deep sense of belonging and commitment.</a:t>
            </a:r>
          </a:p>
        </p:txBody>
      </p:sp>
      <p:grpSp>
        <p:nvGrpSpPr>
          <p:cNvPr id="11" name="Group 11"/>
          <p:cNvGrpSpPr/>
          <p:nvPr/>
        </p:nvGrpSpPr>
        <p:grpSpPr>
          <a:xfrm>
            <a:off x="3535858" y="3184728"/>
            <a:ext cx="4208800" cy="1187921"/>
            <a:chOff x="0" y="0"/>
            <a:chExt cx="1543710" cy="435707"/>
          </a:xfrm>
        </p:grpSpPr>
        <p:sp>
          <p:nvSpPr>
            <p:cNvPr id="12" name="Freeform 12"/>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13" name="TextBox 13"/>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14" name="TextBox 14"/>
          <p:cNvSpPr txBox="1"/>
          <p:nvPr/>
        </p:nvSpPr>
        <p:spPr>
          <a:xfrm>
            <a:off x="4292532" y="3393209"/>
            <a:ext cx="2695453" cy="72333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SOWING SEEDS FOR SUCCESSION</a:t>
            </a:r>
          </a:p>
        </p:txBody>
      </p:sp>
      <p:grpSp>
        <p:nvGrpSpPr>
          <p:cNvPr id="15" name="Group 15"/>
          <p:cNvGrpSpPr/>
          <p:nvPr/>
        </p:nvGrpSpPr>
        <p:grpSpPr>
          <a:xfrm>
            <a:off x="10106806" y="4612619"/>
            <a:ext cx="4782614" cy="4736410"/>
            <a:chOff x="0" y="0"/>
            <a:chExt cx="1754174" cy="1737227"/>
          </a:xfrm>
        </p:grpSpPr>
        <p:sp>
          <p:nvSpPr>
            <p:cNvPr id="16" name="Freeform 16"/>
            <p:cNvSpPr/>
            <p:nvPr/>
          </p:nvSpPr>
          <p:spPr>
            <a:xfrm>
              <a:off x="0" y="0"/>
              <a:ext cx="1754174" cy="1737227"/>
            </a:xfrm>
            <a:custGeom>
              <a:avLst/>
              <a:gdLst/>
              <a:ahLst/>
              <a:cxnLst/>
              <a:rect l="l" t="t" r="r" b="b"/>
              <a:pathLst>
                <a:path w="1754174" h="1737227">
                  <a:moveTo>
                    <a:pt x="50182" y="0"/>
                  </a:moveTo>
                  <a:lnTo>
                    <a:pt x="1703992" y="0"/>
                  </a:lnTo>
                  <a:cubicBezTo>
                    <a:pt x="1731707" y="0"/>
                    <a:pt x="1754174" y="22467"/>
                    <a:pt x="1754174" y="50182"/>
                  </a:cubicBezTo>
                  <a:lnTo>
                    <a:pt x="1754174" y="1687045"/>
                  </a:lnTo>
                  <a:cubicBezTo>
                    <a:pt x="1754174" y="1700354"/>
                    <a:pt x="1748887" y="1713118"/>
                    <a:pt x="1739476" y="1722529"/>
                  </a:cubicBezTo>
                  <a:cubicBezTo>
                    <a:pt x="1730065" y="1731940"/>
                    <a:pt x="1717301" y="1737227"/>
                    <a:pt x="1703992" y="1737227"/>
                  </a:cubicBezTo>
                  <a:lnTo>
                    <a:pt x="50182" y="1737227"/>
                  </a:lnTo>
                  <a:cubicBezTo>
                    <a:pt x="36873" y="1737227"/>
                    <a:pt x="24109" y="1731940"/>
                    <a:pt x="14698" y="1722529"/>
                  </a:cubicBezTo>
                  <a:cubicBezTo>
                    <a:pt x="5287" y="1713118"/>
                    <a:pt x="0" y="1700354"/>
                    <a:pt x="0" y="1687045"/>
                  </a:cubicBezTo>
                  <a:lnTo>
                    <a:pt x="0" y="50182"/>
                  </a:lnTo>
                  <a:cubicBezTo>
                    <a:pt x="0" y="36873"/>
                    <a:pt x="5287" y="24109"/>
                    <a:pt x="14698" y="14698"/>
                  </a:cubicBezTo>
                  <a:cubicBezTo>
                    <a:pt x="24109" y="5287"/>
                    <a:pt x="36873" y="0"/>
                    <a:pt x="50182" y="0"/>
                  </a:cubicBezTo>
                  <a:close/>
                </a:path>
              </a:pathLst>
            </a:custGeom>
            <a:solidFill>
              <a:srgbClr val="BBCBCD">
                <a:alpha val="98824"/>
              </a:srgbClr>
            </a:solidFill>
          </p:spPr>
        </p:sp>
        <p:sp>
          <p:nvSpPr>
            <p:cNvPr id="17" name="TextBox 17"/>
            <p:cNvSpPr txBox="1"/>
            <p:nvPr/>
          </p:nvSpPr>
          <p:spPr>
            <a:xfrm>
              <a:off x="0" y="-19050"/>
              <a:ext cx="1754174" cy="1756277"/>
            </a:xfrm>
            <a:prstGeom prst="rect">
              <a:avLst/>
            </a:prstGeom>
          </p:spPr>
          <p:txBody>
            <a:bodyPr lIns="50800" tIns="50800" rIns="50800" bIns="50800" rtlCol="0" anchor="ctr"/>
            <a:lstStyle/>
            <a:p>
              <a:pPr algn="ctr">
                <a:lnSpc>
                  <a:spcPts val="2859"/>
                </a:lnSpc>
              </a:pPr>
              <a:endParaRPr/>
            </a:p>
          </p:txBody>
        </p:sp>
      </p:grpSp>
      <p:sp>
        <p:nvSpPr>
          <p:cNvPr id="18" name="TextBox 18"/>
          <p:cNvSpPr txBox="1"/>
          <p:nvPr/>
        </p:nvSpPr>
        <p:spPr>
          <a:xfrm>
            <a:off x="10370232" y="4963729"/>
            <a:ext cx="4255762"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Remembering that we all flourish in the presence of light, it's noted that people are energized by the positive energy of enlightened leaders, reinforcing the need for leadership that is both inspiring and nurturing.</a:t>
            </a:r>
          </a:p>
        </p:txBody>
      </p:sp>
      <p:grpSp>
        <p:nvGrpSpPr>
          <p:cNvPr id="19" name="Group 19"/>
          <p:cNvGrpSpPr/>
          <p:nvPr/>
        </p:nvGrpSpPr>
        <p:grpSpPr>
          <a:xfrm>
            <a:off x="10417194" y="3160183"/>
            <a:ext cx="4208800" cy="1187921"/>
            <a:chOff x="0" y="0"/>
            <a:chExt cx="1543710" cy="435707"/>
          </a:xfrm>
        </p:grpSpPr>
        <p:sp>
          <p:nvSpPr>
            <p:cNvPr id="20" name="Freeform 20"/>
            <p:cNvSpPr/>
            <p:nvPr/>
          </p:nvSpPr>
          <p:spPr>
            <a:xfrm>
              <a:off x="0" y="0"/>
              <a:ext cx="1543710" cy="435707"/>
            </a:xfrm>
            <a:custGeom>
              <a:avLst/>
              <a:gdLst/>
              <a:ahLst/>
              <a:cxnLst/>
              <a:rect l="l" t="t" r="r" b="b"/>
              <a:pathLst>
                <a:path w="1543710" h="435707">
                  <a:moveTo>
                    <a:pt x="57023" y="0"/>
                  </a:moveTo>
                  <a:lnTo>
                    <a:pt x="1486686" y="0"/>
                  </a:lnTo>
                  <a:cubicBezTo>
                    <a:pt x="1518179" y="0"/>
                    <a:pt x="1543710" y="25530"/>
                    <a:pt x="1543710" y="57023"/>
                  </a:cubicBezTo>
                  <a:lnTo>
                    <a:pt x="1543710" y="378684"/>
                  </a:lnTo>
                  <a:cubicBezTo>
                    <a:pt x="1543710" y="410177"/>
                    <a:pt x="1518179" y="435707"/>
                    <a:pt x="1486686" y="435707"/>
                  </a:cubicBezTo>
                  <a:lnTo>
                    <a:pt x="57023" y="435707"/>
                  </a:lnTo>
                  <a:cubicBezTo>
                    <a:pt x="25530" y="435707"/>
                    <a:pt x="0" y="410177"/>
                    <a:pt x="0" y="378684"/>
                  </a:cubicBezTo>
                  <a:lnTo>
                    <a:pt x="0" y="57023"/>
                  </a:lnTo>
                  <a:cubicBezTo>
                    <a:pt x="0" y="25530"/>
                    <a:pt x="25530" y="0"/>
                    <a:pt x="57023" y="0"/>
                  </a:cubicBezTo>
                  <a:close/>
                </a:path>
              </a:pathLst>
            </a:custGeom>
            <a:solidFill>
              <a:srgbClr val="BBCBCD">
                <a:alpha val="98824"/>
              </a:srgbClr>
            </a:solidFill>
          </p:spPr>
        </p:sp>
        <p:sp>
          <p:nvSpPr>
            <p:cNvPr id="21" name="TextBox 21"/>
            <p:cNvSpPr txBox="1"/>
            <p:nvPr/>
          </p:nvSpPr>
          <p:spPr>
            <a:xfrm>
              <a:off x="0" y="-19050"/>
              <a:ext cx="1543710" cy="454757"/>
            </a:xfrm>
            <a:prstGeom prst="rect">
              <a:avLst/>
            </a:prstGeom>
          </p:spPr>
          <p:txBody>
            <a:bodyPr lIns="50800" tIns="50800" rIns="50800" bIns="50800" rtlCol="0" anchor="ctr"/>
            <a:lstStyle/>
            <a:p>
              <a:pPr algn="ctr">
                <a:lnSpc>
                  <a:spcPts val="2859"/>
                </a:lnSpc>
              </a:pPr>
              <a:endParaRPr/>
            </a:p>
          </p:txBody>
        </p:sp>
      </p:grpSp>
      <p:sp>
        <p:nvSpPr>
          <p:cNvPr id="22" name="TextBox 22"/>
          <p:cNvSpPr txBox="1"/>
          <p:nvPr/>
        </p:nvSpPr>
        <p:spPr>
          <a:xfrm>
            <a:off x="10737662" y="3520300"/>
            <a:ext cx="3567864" cy="723333"/>
          </a:xfrm>
          <a:prstGeom prst="rect">
            <a:avLst/>
          </a:prstGeom>
        </p:spPr>
        <p:txBody>
          <a:bodyPr lIns="0" tIns="0" rIns="0" bIns="0" rtlCol="0" anchor="t">
            <a:spAutoFit/>
          </a:bodyPr>
          <a:lstStyle/>
          <a:p>
            <a:pPr marL="0" lvl="0" indent="0" algn="ctr">
              <a:lnSpc>
                <a:spcPts val="2909"/>
              </a:lnSpc>
              <a:spcBef>
                <a:spcPct val="0"/>
              </a:spcBef>
            </a:pPr>
            <a:r>
              <a:rPr lang="en-US" sz="2108" spc="206">
                <a:solidFill>
                  <a:srgbClr val="231F20"/>
                </a:solidFill>
                <a:latin typeface="DM Sans"/>
              </a:rPr>
              <a:t>LIGHT AS A LEADERSHIP TOOL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156322" y="8041552"/>
            <a:ext cx="4102978" cy="2245448"/>
          </a:xfrm>
          <a:custGeom>
            <a:avLst/>
            <a:gdLst/>
            <a:ahLst/>
            <a:cxnLst/>
            <a:rect l="l" t="t" r="r" b="b"/>
            <a:pathLst>
              <a:path w="4102978" h="224544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a:off x="1028700" y="-160719"/>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4" name="TextBox 4"/>
          <p:cNvSpPr txBox="1"/>
          <p:nvPr/>
        </p:nvSpPr>
        <p:spPr>
          <a:xfrm>
            <a:off x="2511842" y="4106142"/>
            <a:ext cx="6372874" cy="17049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LEADERSHIP'S CORE ROLE</a:t>
            </a:r>
          </a:p>
        </p:txBody>
      </p:sp>
      <p:sp>
        <p:nvSpPr>
          <p:cNvPr id="5" name="TextBox 5"/>
          <p:cNvSpPr txBox="1"/>
          <p:nvPr/>
        </p:nvSpPr>
        <p:spPr>
          <a:xfrm>
            <a:off x="10974946" y="1880866"/>
            <a:ext cx="6726444" cy="17049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SETTING CLEAR EXPECTATIONS</a:t>
            </a:r>
          </a:p>
        </p:txBody>
      </p:sp>
      <p:sp>
        <p:nvSpPr>
          <p:cNvPr id="6" name="TextBox 6"/>
          <p:cNvSpPr txBox="1"/>
          <p:nvPr/>
        </p:nvSpPr>
        <p:spPr>
          <a:xfrm>
            <a:off x="2511842" y="5839698"/>
            <a:ext cx="6411107" cy="3902081"/>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Leaders are pivotal in setting the stage for team success, beginning with clear communication of expectations and goals, ensuring every team member understands their role and the direction of the organization.</a:t>
            </a:r>
          </a:p>
        </p:txBody>
      </p:sp>
      <p:sp>
        <p:nvSpPr>
          <p:cNvPr id="7" name="TextBox 7"/>
          <p:cNvSpPr txBox="1"/>
          <p:nvPr/>
        </p:nvSpPr>
        <p:spPr>
          <a:xfrm>
            <a:off x="11049368" y="3889372"/>
            <a:ext cx="6652021" cy="3416306"/>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By articulating vision, goals, and benchmarks, leaders ensure that team members are aligned with the organization's objectives, fostering an environment of clarity and purpose.</a:t>
            </a:r>
          </a:p>
        </p:txBody>
      </p:sp>
      <p:sp>
        <p:nvSpPr>
          <p:cNvPr id="8" name="TextBox 8"/>
          <p:cNvSpPr txBox="1"/>
          <p:nvPr/>
        </p:nvSpPr>
        <p:spPr>
          <a:xfrm>
            <a:off x="482791" y="375285"/>
            <a:ext cx="17218598" cy="1183005"/>
          </a:xfrm>
          <a:prstGeom prst="rect">
            <a:avLst/>
          </a:prstGeom>
        </p:spPr>
        <p:txBody>
          <a:bodyPr lIns="0" tIns="0" rIns="0" bIns="0" rtlCol="0" anchor="t">
            <a:spAutoFit/>
          </a:bodyPr>
          <a:lstStyle/>
          <a:p>
            <a:pPr marL="0" lvl="0" indent="0" algn="ctr">
              <a:lnSpc>
                <a:spcPts val="9660"/>
              </a:lnSpc>
              <a:spcBef>
                <a:spcPct val="0"/>
              </a:spcBef>
            </a:pPr>
            <a:r>
              <a:rPr lang="en-US" sz="7000" spc="686">
                <a:solidFill>
                  <a:srgbClr val="E1A93D"/>
                </a:solidFill>
                <a:latin typeface="DM Sans Bold"/>
              </a:rPr>
              <a:t>CONCLUSIONS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156322" y="8041552"/>
            <a:ext cx="4102978" cy="2245448"/>
          </a:xfrm>
          <a:custGeom>
            <a:avLst/>
            <a:gdLst/>
            <a:ahLst/>
            <a:cxnLst/>
            <a:rect l="l" t="t" r="r" b="b"/>
            <a:pathLst>
              <a:path w="4102978" h="224544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a:off x="1028700" y="-160719"/>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4" name="TextBox 4"/>
          <p:cNvSpPr txBox="1"/>
          <p:nvPr/>
        </p:nvSpPr>
        <p:spPr>
          <a:xfrm>
            <a:off x="2511842" y="3267942"/>
            <a:ext cx="6372874" cy="25431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CREATING SUSTAINABLE PACE</a:t>
            </a:r>
          </a:p>
        </p:txBody>
      </p:sp>
      <p:sp>
        <p:nvSpPr>
          <p:cNvPr id="5" name="TextBox 5"/>
          <p:cNvSpPr txBox="1"/>
          <p:nvPr/>
        </p:nvSpPr>
        <p:spPr>
          <a:xfrm>
            <a:off x="10974946" y="1880866"/>
            <a:ext cx="6726444" cy="17049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ENSURING ACCOUNTABILITY</a:t>
            </a:r>
          </a:p>
        </p:txBody>
      </p:sp>
      <p:sp>
        <p:nvSpPr>
          <p:cNvPr id="6" name="TextBox 6"/>
          <p:cNvSpPr txBox="1"/>
          <p:nvPr/>
        </p:nvSpPr>
        <p:spPr>
          <a:xfrm>
            <a:off x="2511842" y="5839698"/>
            <a:ext cx="6411107" cy="3416306"/>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Leaders are responsible for establishing a work rhythm that promotes long-term productivity and well-being, avoiding burnout and encouraging consistent performance.</a:t>
            </a:r>
          </a:p>
        </p:txBody>
      </p:sp>
      <p:sp>
        <p:nvSpPr>
          <p:cNvPr id="7" name="TextBox 7"/>
          <p:cNvSpPr txBox="1"/>
          <p:nvPr/>
        </p:nvSpPr>
        <p:spPr>
          <a:xfrm>
            <a:off x="11049368" y="3889372"/>
            <a:ext cx="6652021" cy="2444756"/>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Setting and enforcing clear standards and consequences is vital for maintaining team accountability and driving performance.</a:t>
            </a:r>
          </a:p>
        </p:txBody>
      </p:sp>
      <p:sp>
        <p:nvSpPr>
          <p:cNvPr id="8" name="TextBox 8"/>
          <p:cNvSpPr txBox="1"/>
          <p:nvPr/>
        </p:nvSpPr>
        <p:spPr>
          <a:xfrm>
            <a:off x="482791" y="375285"/>
            <a:ext cx="17218598" cy="1183005"/>
          </a:xfrm>
          <a:prstGeom prst="rect">
            <a:avLst/>
          </a:prstGeom>
        </p:spPr>
        <p:txBody>
          <a:bodyPr lIns="0" tIns="0" rIns="0" bIns="0" rtlCol="0" anchor="t">
            <a:spAutoFit/>
          </a:bodyPr>
          <a:lstStyle/>
          <a:p>
            <a:pPr marL="0" lvl="0" indent="0" algn="ctr">
              <a:lnSpc>
                <a:spcPts val="9660"/>
              </a:lnSpc>
              <a:spcBef>
                <a:spcPct val="0"/>
              </a:spcBef>
            </a:pPr>
            <a:r>
              <a:rPr lang="en-US" sz="7000" spc="686">
                <a:solidFill>
                  <a:srgbClr val="E1A93D"/>
                </a:solidFill>
                <a:latin typeface="DM Sans Bold"/>
              </a:rPr>
              <a:t>CONCLUSIONS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156322" y="8041552"/>
            <a:ext cx="4102978" cy="2245448"/>
          </a:xfrm>
          <a:custGeom>
            <a:avLst/>
            <a:gdLst/>
            <a:ahLst/>
            <a:cxnLst/>
            <a:rect l="l" t="t" r="r" b="b"/>
            <a:pathLst>
              <a:path w="4102978" h="224544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a:off x="1028700" y="-160719"/>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4" name="TextBox 4"/>
          <p:cNvSpPr txBox="1"/>
          <p:nvPr/>
        </p:nvSpPr>
        <p:spPr>
          <a:xfrm>
            <a:off x="2511842" y="3267942"/>
            <a:ext cx="6372874" cy="25431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CULTIVATING A POSITIVE ENVIRONMENT</a:t>
            </a:r>
          </a:p>
        </p:txBody>
      </p:sp>
      <p:sp>
        <p:nvSpPr>
          <p:cNvPr id="5" name="TextBox 5"/>
          <p:cNvSpPr txBox="1"/>
          <p:nvPr/>
        </p:nvSpPr>
        <p:spPr>
          <a:xfrm>
            <a:off x="10974946" y="1880866"/>
            <a:ext cx="6726444" cy="25431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ENGAGING TEAMS HOLISTICALLY</a:t>
            </a:r>
          </a:p>
        </p:txBody>
      </p:sp>
      <p:sp>
        <p:nvSpPr>
          <p:cNvPr id="6" name="TextBox 6"/>
          <p:cNvSpPr txBox="1"/>
          <p:nvPr/>
        </p:nvSpPr>
        <p:spPr>
          <a:xfrm>
            <a:off x="2511842" y="5839698"/>
            <a:ext cx="6411107" cy="2930531"/>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Through emotional intelligence, authentic communication, and motivational strategies, leaders set a tone that nurtures team engagement and commitment.</a:t>
            </a:r>
          </a:p>
        </p:txBody>
      </p:sp>
      <p:sp>
        <p:nvSpPr>
          <p:cNvPr id="7" name="TextBox 7"/>
          <p:cNvSpPr txBox="1"/>
          <p:nvPr/>
        </p:nvSpPr>
        <p:spPr>
          <a:xfrm>
            <a:off x="11049368" y="4452621"/>
            <a:ext cx="6652021" cy="2930531"/>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By engaging the head, hands, and heart, leaders create a comprehensive approach that addresses intellectual, practical, and emotional aspects of team dynamics.</a:t>
            </a:r>
          </a:p>
        </p:txBody>
      </p:sp>
      <p:sp>
        <p:nvSpPr>
          <p:cNvPr id="8" name="TextBox 8"/>
          <p:cNvSpPr txBox="1"/>
          <p:nvPr/>
        </p:nvSpPr>
        <p:spPr>
          <a:xfrm>
            <a:off x="482791" y="375285"/>
            <a:ext cx="17218598" cy="1183005"/>
          </a:xfrm>
          <a:prstGeom prst="rect">
            <a:avLst/>
          </a:prstGeom>
        </p:spPr>
        <p:txBody>
          <a:bodyPr lIns="0" tIns="0" rIns="0" bIns="0" rtlCol="0" anchor="t">
            <a:spAutoFit/>
          </a:bodyPr>
          <a:lstStyle/>
          <a:p>
            <a:pPr marL="0" lvl="0" indent="0" algn="ctr">
              <a:lnSpc>
                <a:spcPts val="9660"/>
              </a:lnSpc>
              <a:spcBef>
                <a:spcPct val="0"/>
              </a:spcBef>
            </a:pPr>
            <a:r>
              <a:rPr lang="en-US" sz="7000" spc="686">
                <a:solidFill>
                  <a:srgbClr val="E1A93D"/>
                </a:solidFill>
                <a:latin typeface="DM Sans Bold"/>
              </a:rPr>
              <a:t>CONCLUSIONS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156322" y="8041552"/>
            <a:ext cx="4102978" cy="2245448"/>
          </a:xfrm>
          <a:custGeom>
            <a:avLst/>
            <a:gdLst/>
            <a:ahLst/>
            <a:cxnLst/>
            <a:rect l="l" t="t" r="r" b="b"/>
            <a:pathLst>
              <a:path w="4102978" h="224544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a:off x="1028700" y="-160719"/>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4" name="TextBox 4"/>
          <p:cNvSpPr txBox="1"/>
          <p:nvPr/>
        </p:nvSpPr>
        <p:spPr>
          <a:xfrm>
            <a:off x="2511842" y="3267942"/>
            <a:ext cx="6372874" cy="25431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DEVELOPING AND RETAINING TALENT</a:t>
            </a:r>
          </a:p>
        </p:txBody>
      </p:sp>
      <p:sp>
        <p:nvSpPr>
          <p:cNvPr id="5" name="TextBox 5"/>
          <p:cNvSpPr txBox="1"/>
          <p:nvPr/>
        </p:nvSpPr>
        <p:spPr>
          <a:xfrm>
            <a:off x="10974946" y="1880866"/>
            <a:ext cx="6726444" cy="2543180"/>
          </a:xfrm>
          <a:prstGeom prst="rect">
            <a:avLst/>
          </a:prstGeom>
        </p:spPr>
        <p:txBody>
          <a:bodyPr lIns="0" tIns="0" rIns="0" bIns="0" rtlCol="0" anchor="t">
            <a:spAutoFit/>
          </a:bodyPr>
          <a:lstStyle/>
          <a:p>
            <a:pPr algn="ctr">
              <a:lnSpc>
                <a:spcPts val="6600"/>
              </a:lnSpc>
            </a:pPr>
            <a:r>
              <a:rPr lang="en-US" sz="6000">
                <a:solidFill>
                  <a:srgbClr val="8CA9AD"/>
                </a:solidFill>
                <a:latin typeface="DM Sans Bold"/>
              </a:rPr>
              <a:t>FUTURE-FOCUSED LEADERSHIP</a:t>
            </a:r>
          </a:p>
        </p:txBody>
      </p:sp>
      <p:sp>
        <p:nvSpPr>
          <p:cNvPr id="6" name="TextBox 6"/>
          <p:cNvSpPr txBox="1"/>
          <p:nvPr/>
        </p:nvSpPr>
        <p:spPr>
          <a:xfrm>
            <a:off x="2511842" y="5839698"/>
            <a:ext cx="6411107" cy="2930531"/>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Dynamic leadership is essential in attracting, nurturing, and retaining talent, which is crucial for succession planning and the team's long-term viability.</a:t>
            </a:r>
          </a:p>
        </p:txBody>
      </p:sp>
      <p:sp>
        <p:nvSpPr>
          <p:cNvPr id="7" name="TextBox 7"/>
          <p:cNvSpPr txBox="1"/>
          <p:nvPr/>
        </p:nvSpPr>
        <p:spPr>
          <a:xfrm>
            <a:off x="11049368" y="4452621"/>
            <a:ext cx="6652021" cy="3416306"/>
          </a:xfrm>
          <a:prstGeom prst="rect">
            <a:avLst/>
          </a:prstGeom>
        </p:spPr>
        <p:txBody>
          <a:bodyPr lIns="0" tIns="0" rIns="0" bIns="0" rtlCol="0" anchor="t">
            <a:spAutoFit/>
          </a:bodyPr>
          <a:lstStyle/>
          <a:p>
            <a:pPr algn="just">
              <a:lnSpc>
                <a:spcPts val="3850"/>
              </a:lnSpc>
            </a:pPr>
            <a:r>
              <a:rPr lang="en-US" sz="3500">
                <a:solidFill>
                  <a:srgbClr val="737373"/>
                </a:solidFill>
                <a:latin typeface="DM Sans"/>
              </a:rPr>
              <a:t>The actions and strategies employed by today's leaders not only influence current team dynamics but also lay the groundwork for future leadership and organizational success.</a:t>
            </a:r>
          </a:p>
        </p:txBody>
      </p:sp>
      <p:sp>
        <p:nvSpPr>
          <p:cNvPr id="8" name="TextBox 8"/>
          <p:cNvSpPr txBox="1"/>
          <p:nvPr/>
        </p:nvSpPr>
        <p:spPr>
          <a:xfrm>
            <a:off x="482791" y="375285"/>
            <a:ext cx="17218598" cy="1183005"/>
          </a:xfrm>
          <a:prstGeom prst="rect">
            <a:avLst/>
          </a:prstGeom>
        </p:spPr>
        <p:txBody>
          <a:bodyPr lIns="0" tIns="0" rIns="0" bIns="0" rtlCol="0" anchor="t">
            <a:spAutoFit/>
          </a:bodyPr>
          <a:lstStyle/>
          <a:p>
            <a:pPr marL="0" lvl="0" indent="0" algn="ctr">
              <a:lnSpc>
                <a:spcPts val="9660"/>
              </a:lnSpc>
              <a:spcBef>
                <a:spcPct val="0"/>
              </a:spcBef>
            </a:pPr>
            <a:r>
              <a:rPr lang="en-US" sz="7000" spc="686">
                <a:solidFill>
                  <a:srgbClr val="E1A93D"/>
                </a:solidFill>
                <a:latin typeface="DM Sans Bold"/>
              </a:rPr>
              <a:t>CONCLUSIONS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700" y="1028700"/>
            <a:ext cx="16230600" cy="8229600"/>
            <a:chOff x="0" y="0"/>
            <a:chExt cx="4274726" cy="2167467"/>
          </a:xfrm>
        </p:grpSpPr>
        <p:sp>
          <p:nvSpPr>
            <p:cNvPr id="3" name="Freeform 3"/>
            <p:cNvSpPr/>
            <p:nvPr/>
          </p:nvSpPr>
          <p:spPr>
            <a:xfrm>
              <a:off x="0" y="0"/>
              <a:ext cx="4274726" cy="2167467"/>
            </a:xfrm>
            <a:custGeom>
              <a:avLst/>
              <a:gdLst/>
              <a:ahLst/>
              <a:cxnLst/>
              <a:rect l="l" t="t" r="r" b="b"/>
              <a:pathLst>
                <a:path w="4274726" h="2167467">
                  <a:moveTo>
                    <a:pt x="22896" y="0"/>
                  </a:moveTo>
                  <a:lnTo>
                    <a:pt x="4251830" y="0"/>
                  </a:lnTo>
                  <a:cubicBezTo>
                    <a:pt x="4264475" y="0"/>
                    <a:pt x="4274726" y="10251"/>
                    <a:pt x="4274726" y="22896"/>
                  </a:cubicBezTo>
                  <a:lnTo>
                    <a:pt x="4274726" y="2144571"/>
                  </a:lnTo>
                  <a:cubicBezTo>
                    <a:pt x="4274726" y="2150643"/>
                    <a:pt x="4272314" y="2156467"/>
                    <a:pt x="4268020" y="2160761"/>
                  </a:cubicBezTo>
                  <a:cubicBezTo>
                    <a:pt x="4263726" y="2165054"/>
                    <a:pt x="4257903" y="2167467"/>
                    <a:pt x="4251830" y="2167467"/>
                  </a:cubicBezTo>
                  <a:lnTo>
                    <a:pt x="22896" y="2167467"/>
                  </a:lnTo>
                  <a:cubicBezTo>
                    <a:pt x="16823" y="2167467"/>
                    <a:pt x="11000" y="2165054"/>
                    <a:pt x="6706" y="2160761"/>
                  </a:cubicBezTo>
                  <a:cubicBezTo>
                    <a:pt x="2412" y="2156467"/>
                    <a:pt x="0" y="2150643"/>
                    <a:pt x="0" y="2144571"/>
                  </a:cubicBezTo>
                  <a:lnTo>
                    <a:pt x="0" y="22896"/>
                  </a:lnTo>
                  <a:cubicBezTo>
                    <a:pt x="0" y="16823"/>
                    <a:pt x="2412" y="11000"/>
                    <a:pt x="6706" y="6706"/>
                  </a:cubicBezTo>
                  <a:cubicBezTo>
                    <a:pt x="11000" y="2412"/>
                    <a:pt x="16823" y="0"/>
                    <a:pt x="22896" y="0"/>
                  </a:cubicBezTo>
                  <a:close/>
                </a:path>
              </a:pathLst>
            </a:custGeom>
            <a:solidFill>
              <a:srgbClr val="8CA9AD"/>
            </a:solidFill>
          </p:spPr>
        </p:sp>
        <p:sp>
          <p:nvSpPr>
            <p:cNvPr id="4" name="TextBox 4"/>
            <p:cNvSpPr txBox="1"/>
            <p:nvPr/>
          </p:nvSpPr>
          <p:spPr>
            <a:xfrm>
              <a:off x="0" y="-57150"/>
              <a:ext cx="4274726" cy="2224617"/>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a:off x="1981200" y="-94024"/>
            <a:ext cx="4102978" cy="2245448"/>
          </a:xfrm>
          <a:custGeom>
            <a:avLst/>
            <a:gdLst/>
            <a:ahLst/>
            <a:cxnLst/>
            <a:rect l="l" t="t" r="r" b="b"/>
            <a:pathLst>
              <a:path w="4102978" h="224544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6" name="Freeform 6"/>
          <p:cNvSpPr/>
          <p:nvPr/>
        </p:nvSpPr>
        <p:spPr>
          <a:xfrm>
            <a:off x="1981200" y="6267450"/>
            <a:ext cx="2880360" cy="4114800"/>
          </a:xfrm>
          <a:custGeom>
            <a:avLst/>
            <a:gdLst/>
            <a:ahLst/>
            <a:cxnLst/>
            <a:rect l="l" t="t" r="r" b="b"/>
            <a:pathLst>
              <a:path w="2880360" h="4114800">
                <a:moveTo>
                  <a:pt x="0" y="0"/>
                </a:moveTo>
                <a:lnTo>
                  <a:pt x="2880360" y="0"/>
                </a:lnTo>
                <a:lnTo>
                  <a:pt x="288036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7" name="TextBox 7"/>
          <p:cNvSpPr txBox="1"/>
          <p:nvPr/>
        </p:nvSpPr>
        <p:spPr>
          <a:xfrm>
            <a:off x="4245946" y="3130544"/>
            <a:ext cx="10620170" cy="1660526"/>
          </a:xfrm>
          <a:prstGeom prst="rect">
            <a:avLst/>
          </a:prstGeom>
        </p:spPr>
        <p:txBody>
          <a:bodyPr lIns="0" tIns="0" rIns="0" bIns="0" rtlCol="0" anchor="t">
            <a:spAutoFit/>
          </a:bodyPr>
          <a:lstStyle/>
          <a:p>
            <a:pPr algn="r">
              <a:lnSpc>
                <a:spcPts val="12500"/>
              </a:lnSpc>
            </a:pPr>
            <a:r>
              <a:rPr lang="en-US" sz="12500">
                <a:solidFill>
                  <a:srgbClr val="FFFFFF"/>
                </a:solidFill>
                <a:latin typeface="DM Sans Bold"/>
              </a:rPr>
              <a:t>THANK YOU</a:t>
            </a:r>
          </a:p>
        </p:txBody>
      </p:sp>
      <p:sp>
        <p:nvSpPr>
          <p:cNvPr id="8" name="Freeform 8"/>
          <p:cNvSpPr/>
          <p:nvPr/>
        </p:nvSpPr>
        <p:spPr>
          <a:xfrm rot="-10800000">
            <a:off x="5623560" y="7673106"/>
            <a:ext cx="3422956" cy="2613894"/>
          </a:xfrm>
          <a:custGeom>
            <a:avLst/>
            <a:gdLst/>
            <a:ahLst/>
            <a:cxnLst/>
            <a:rect l="l" t="t" r="r" b="b"/>
            <a:pathLst>
              <a:path w="3422956" h="2613894">
                <a:moveTo>
                  <a:pt x="0" y="0"/>
                </a:moveTo>
                <a:lnTo>
                  <a:pt x="3422956" y="0"/>
                </a:lnTo>
                <a:lnTo>
                  <a:pt x="3422956" y="2613894"/>
                </a:lnTo>
                <a:lnTo>
                  <a:pt x="0" y="261389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DFDFD"/>
        </a:solidFill>
        <a:effectLst/>
      </p:bgPr>
    </p:bg>
    <p:spTree>
      <p:nvGrpSpPr>
        <p:cNvPr id="1" name=""/>
        <p:cNvGrpSpPr/>
        <p:nvPr/>
      </p:nvGrpSpPr>
      <p:grpSpPr>
        <a:xfrm>
          <a:off x="0" y="0"/>
          <a:ext cx="0" cy="0"/>
          <a:chOff x="0" y="0"/>
          <a:chExt cx="0" cy="0"/>
        </a:xfrm>
      </p:grpSpPr>
      <p:sp>
        <p:nvSpPr>
          <p:cNvPr id="2" name="TextBox 2"/>
          <p:cNvSpPr txBox="1"/>
          <p:nvPr/>
        </p:nvSpPr>
        <p:spPr>
          <a:xfrm>
            <a:off x="6562699" y="2846601"/>
            <a:ext cx="10576954" cy="7536180"/>
          </a:xfrm>
          <a:prstGeom prst="rect">
            <a:avLst/>
          </a:prstGeom>
        </p:spPr>
        <p:txBody>
          <a:bodyPr lIns="0" tIns="0" rIns="0" bIns="0" rtlCol="0" anchor="t">
            <a:spAutoFit/>
          </a:bodyPr>
          <a:lstStyle/>
          <a:p>
            <a:pPr algn="just">
              <a:lnSpc>
                <a:spcPts val="4620"/>
              </a:lnSpc>
            </a:pPr>
            <a:r>
              <a:rPr lang="en-US" sz="3300">
                <a:solidFill>
                  <a:srgbClr val="504C44"/>
                </a:solidFill>
                <a:latin typeface="DM Sans Bold"/>
              </a:rPr>
              <a:t>The essence of leadership energy refers to the vital force a leader brings to a team or organization, significantly impacting motivation, morale, and productivity.</a:t>
            </a:r>
          </a:p>
          <a:p>
            <a:pPr algn="just">
              <a:lnSpc>
                <a:spcPts val="4620"/>
              </a:lnSpc>
            </a:pPr>
            <a:r>
              <a:rPr lang="en-US" sz="3300">
                <a:solidFill>
                  <a:srgbClr val="504C44"/>
                </a:solidFill>
                <a:latin typeface="DM Sans"/>
              </a:rPr>
              <a:t>It's about how a leader's enthusiasm, passion, and clarity in vision and purpose energize the team, fostering an environment where members feel inspired, valued, and committed to their work. Effective leadership energy creates a positive and compelling workplace atmosphere, driving teams towards achieving shared goals while maintaining high levels of engagement and commitment.</a:t>
            </a:r>
          </a:p>
          <a:p>
            <a:pPr algn="just">
              <a:lnSpc>
                <a:spcPts val="4620"/>
              </a:lnSpc>
            </a:pPr>
            <a:endParaRPr lang="en-US" sz="3300">
              <a:solidFill>
                <a:srgbClr val="504C44"/>
              </a:solidFill>
              <a:latin typeface="DM Sans"/>
            </a:endParaRPr>
          </a:p>
        </p:txBody>
      </p:sp>
      <p:grpSp>
        <p:nvGrpSpPr>
          <p:cNvPr id="3" name="Group 3"/>
          <p:cNvGrpSpPr/>
          <p:nvPr/>
        </p:nvGrpSpPr>
        <p:grpSpPr>
          <a:xfrm>
            <a:off x="748151" y="2913276"/>
            <a:ext cx="5224007" cy="6130049"/>
            <a:chOff x="0" y="0"/>
            <a:chExt cx="6965342" cy="8173398"/>
          </a:xfrm>
        </p:grpSpPr>
        <p:sp>
          <p:nvSpPr>
            <p:cNvPr id="4" name="AutoShape 4"/>
            <p:cNvSpPr/>
            <p:nvPr/>
          </p:nvSpPr>
          <p:spPr>
            <a:xfrm>
              <a:off x="0" y="0"/>
              <a:ext cx="6965342" cy="8173398"/>
            </a:xfrm>
            <a:prstGeom prst="rect">
              <a:avLst/>
            </a:prstGeom>
            <a:solidFill>
              <a:srgbClr val="FDFDFD"/>
            </a:solidFill>
          </p:spPr>
        </p:sp>
      </p:grpSp>
      <p:sp>
        <p:nvSpPr>
          <p:cNvPr id="5" name="Freeform 5"/>
          <p:cNvSpPr/>
          <p:nvPr/>
        </p:nvSpPr>
        <p:spPr>
          <a:xfrm rot="887923">
            <a:off x="13475833" y="-8787301"/>
            <a:ext cx="13977230" cy="14342307"/>
          </a:xfrm>
          <a:custGeom>
            <a:avLst/>
            <a:gdLst/>
            <a:ahLst/>
            <a:cxnLst/>
            <a:rect l="l" t="t" r="r" b="b"/>
            <a:pathLst>
              <a:path w="13977230" h="14342307">
                <a:moveTo>
                  <a:pt x="0" y="0"/>
                </a:moveTo>
                <a:lnTo>
                  <a:pt x="13977230" y="0"/>
                </a:lnTo>
                <a:lnTo>
                  <a:pt x="13977230" y="14342307"/>
                </a:lnTo>
                <a:lnTo>
                  <a:pt x="0" y="14342307"/>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6" name="TextBox 6"/>
          <p:cNvSpPr txBox="1"/>
          <p:nvPr/>
        </p:nvSpPr>
        <p:spPr>
          <a:xfrm>
            <a:off x="6562699" y="1143000"/>
            <a:ext cx="10816247" cy="1416050"/>
          </a:xfrm>
          <a:prstGeom prst="rect">
            <a:avLst/>
          </a:prstGeom>
        </p:spPr>
        <p:txBody>
          <a:bodyPr lIns="0" tIns="0" rIns="0" bIns="0" rtlCol="0" anchor="t">
            <a:spAutoFit/>
          </a:bodyPr>
          <a:lstStyle/>
          <a:p>
            <a:pPr>
              <a:lnSpc>
                <a:spcPts val="5499"/>
              </a:lnSpc>
            </a:pPr>
            <a:r>
              <a:rPr lang="en-US" sz="5499">
                <a:solidFill>
                  <a:srgbClr val="194597"/>
                </a:solidFill>
                <a:latin typeface="DM Sans"/>
              </a:rPr>
              <a:t>The Essence of Leadership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blipFill>
            <a:blip r:embed="rId2"/>
            <a:stretch>
              <a:fillRect t="-38888" b="-38888"/>
            </a:stretch>
          </a:blipFill>
        </p:spPr>
      </p:sp>
      <p:sp>
        <p:nvSpPr>
          <p:cNvPr id="3" name="Freeform 3"/>
          <p:cNvSpPr/>
          <p:nvPr/>
        </p:nvSpPr>
        <p:spPr>
          <a:xfrm rot="887923">
            <a:off x="14979481" y="-8523477"/>
            <a:ext cx="13021166" cy="13361271"/>
          </a:xfrm>
          <a:custGeom>
            <a:avLst/>
            <a:gdLst/>
            <a:ahLst/>
            <a:cxnLst/>
            <a:rect l="l" t="t" r="r" b="b"/>
            <a:pathLst>
              <a:path w="13021166" h="13361271">
                <a:moveTo>
                  <a:pt x="0" y="0"/>
                </a:moveTo>
                <a:lnTo>
                  <a:pt x="13021166" y="0"/>
                </a:lnTo>
                <a:lnTo>
                  <a:pt x="13021166" y="13361271"/>
                </a:lnTo>
                <a:lnTo>
                  <a:pt x="0" y="1336127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4" name="Group 4"/>
          <p:cNvGrpSpPr/>
          <p:nvPr/>
        </p:nvGrpSpPr>
        <p:grpSpPr>
          <a:xfrm>
            <a:off x="779936" y="3422650"/>
            <a:ext cx="3673737" cy="4701006"/>
            <a:chOff x="0" y="0"/>
            <a:chExt cx="1347458" cy="1724242"/>
          </a:xfrm>
        </p:grpSpPr>
        <p:sp>
          <p:nvSpPr>
            <p:cNvPr id="5" name="Freeform 5"/>
            <p:cNvSpPr/>
            <p:nvPr/>
          </p:nvSpPr>
          <p:spPr>
            <a:xfrm>
              <a:off x="0" y="0"/>
              <a:ext cx="1347458" cy="1724242"/>
            </a:xfrm>
            <a:custGeom>
              <a:avLst/>
              <a:gdLst/>
              <a:ahLst/>
              <a:cxnLst/>
              <a:rect l="l" t="t" r="r" b="b"/>
              <a:pathLst>
                <a:path w="1347458" h="1724242">
                  <a:moveTo>
                    <a:pt x="65328" y="0"/>
                  </a:moveTo>
                  <a:lnTo>
                    <a:pt x="1282130" y="0"/>
                  </a:lnTo>
                  <a:cubicBezTo>
                    <a:pt x="1318210" y="0"/>
                    <a:pt x="1347458" y="29249"/>
                    <a:pt x="1347458" y="65328"/>
                  </a:cubicBezTo>
                  <a:lnTo>
                    <a:pt x="1347458" y="1658913"/>
                  </a:lnTo>
                  <a:cubicBezTo>
                    <a:pt x="1347458" y="1694993"/>
                    <a:pt x="1318210" y="1724242"/>
                    <a:pt x="1282130" y="1724242"/>
                  </a:cubicBezTo>
                  <a:lnTo>
                    <a:pt x="65328" y="1724242"/>
                  </a:lnTo>
                  <a:cubicBezTo>
                    <a:pt x="29249" y="1724242"/>
                    <a:pt x="0" y="1694993"/>
                    <a:pt x="0" y="1658913"/>
                  </a:cubicBezTo>
                  <a:lnTo>
                    <a:pt x="0" y="65328"/>
                  </a:lnTo>
                  <a:cubicBezTo>
                    <a:pt x="0" y="29249"/>
                    <a:pt x="29249" y="0"/>
                    <a:pt x="65328" y="0"/>
                  </a:cubicBezTo>
                  <a:close/>
                </a:path>
              </a:pathLst>
            </a:custGeom>
            <a:solidFill>
              <a:srgbClr val="BBCBCD">
                <a:alpha val="98824"/>
              </a:srgbClr>
            </a:solidFill>
          </p:spPr>
        </p:sp>
        <p:sp>
          <p:nvSpPr>
            <p:cNvPr id="6" name="TextBox 6"/>
            <p:cNvSpPr txBox="1"/>
            <p:nvPr/>
          </p:nvSpPr>
          <p:spPr>
            <a:xfrm>
              <a:off x="0" y="-19050"/>
              <a:ext cx="1347458" cy="1743292"/>
            </a:xfrm>
            <a:prstGeom prst="rect">
              <a:avLst/>
            </a:prstGeom>
          </p:spPr>
          <p:txBody>
            <a:bodyPr lIns="50800" tIns="50800" rIns="50800" bIns="50800" rtlCol="0" anchor="ctr"/>
            <a:lstStyle/>
            <a:p>
              <a:pPr algn="ctr">
                <a:lnSpc>
                  <a:spcPts val="2859"/>
                </a:lnSpc>
              </a:pPr>
              <a:endParaRPr/>
            </a:p>
          </p:txBody>
        </p:sp>
      </p:grpSp>
      <p:grpSp>
        <p:nvGrpSpPr>
          <p:cNvPr id="7" name="Group 7"/>
          <p:cNvGrpSpPr/>
          <p:nvPr/>
        </p:nvGrpSpPr>
        <p:grpSpPr>
          <a:xfrm>
            <a:off x="5031067" y="3387246"/>
            <a:ext cx="3613173" cy="4736410"/>
            <a:chOff x="0" y="0"/>
            <a:chExt cx="1325245" cy="1737227"/>
          </a:xfrm>
        </p:grpSpPr>
        <p:sp>
          <p:nvSpPr>
            <p:cNvPr id="8" name="Freeform 8"/>
            <p:cNvSpPr/>
            <p:nvPr/>
          </p:nvSpPr>
          <p:spPr>
            <a:xfrm>
              <a:off x="0" y="0"/>
              <a:ext cx="1325245" cy="1737227"/>
            </a:xfrm>
            <a:custGeom>
              <a:avLst/>
              <a:gdLst/>
              <a:ahLst/>
              <a:cxnLst/>
              <a:rect l="l" t="t" r="r" b="b"/>
              <a:pathLst>
                <a:path w="1325245" h="1737227">
                  <a:moveTo>
                    <a:pt x="66423" y="0"/>
                  </a:moveTo>
                  <a:lnTo>
                    <a:pt x="1258821" y="0"/>
                  </a:lnTo>
                  <a:cubicBezTo>
                    <a:pt x="1295506" y="0"/>
                    <a:pt x="1325245" y="29739"/>
                    <a:pt x="1325245" y="66423"/>
                  </a:cubicBezTo>
                  <a:lnTo>
                    <a:pt x="1325245" y="1670804"/>
                  </a:lnTo>
                  <a:cubicBezTo>
                    <a:pt x="1325245" y="1707488"/>
                    <a:pt x="1295506" y="1737227"/>
                    <a:pt x="1258821" y="1737227"/>
                  </a:cubicBezTo>
                  <a:lnTo>
                    <a:pt x="66423" y="1737227"/>
                  </a:lnTo>
                  <a:cubicBezTo>
                    <a:pt x="29739" y="1737227"/>
                    <a:pt x="0" y="1707488"/>
                    <a:pt x="0" y="1670804"/>
                  </a:cubicBezTo>
                  <a:lnTo>
                    <a:pt x="0" y="66423"/>
                  </a:lnTo>
                  <a:cubicBezTo>
                    <a:pt x="0" y="29739"/>
                    <a:pt x="29739" y="0"/>
                    <a:pt x="66423" y="0"/>
                  </a:cubicBezTo>
                  <a:close/>
                </a:path>
              </a:pathLst>
            </a:custGeom>
            <a:solidFill>
              <a:srgbClr val="BBCBCD">
                <a:alpha val="98824"/>
              </a:srgbClr>
            </a:solidFill>
          </p:spPr>
        </p:sp>
        <p:sp>
          <p:nvSpPr>
            <p:cNvPr id="9" name="TextBox 9"/>
            <p:cNvSpPr txBox="1"/>
            <p:nvPr/>
          </p:nvSpPr>
          <p:spPr>
            <a:xfrm>
              <a:off x="0" y="-19050"/>
              <a:ext cx="1325245" cy="1756277"/>
            </a:xfrm>
            <a:prstGeom prst="rect">
              <a:avLst/>
            </a:prstGeom>
          </p:spPr>
          <p:txBody>
            <a:bodyPr lIns="50800" tIns="50800" rIns="50800" bIns="50800" rtlCol="0" anchor="ctr"/>
            <a:lstStyle/>
            <a:p>
              <a:pPr algn="ctr">
                <a:lnSpc>
                  <a:spcPts val="2859"/>
                </a:lnSpc>
              </a:pPr>
              <a:endParaRPr/>
            </a:p>
          </p:txBody>
        </p:sp>
      </p:grpSp>
      <p:grpSp>
        <p:nvGrpSpPr>
          <p:cNvPr id="10" name="Group 10"/>
          <p:cNvGrpSpPr/>
          <p:nvPr/>
        </p:nvGrpSpPr>
        <p:grpSpPr>
          <a:xfrm>
            <a:off x="9330046" y="3440352"/>
            <a:ext cx="3552661" cy="4665602"/>
            <a:chOff x="0" y="0"/>
            <a:chExt cx="1303050" cy="1711256"/>
          </a:xfrm>
        </p:grpSpPr>
        <p:sp>
          <p:nvSpPr>
            <p:cNvPr id="11" name="Freeform 11"/>
            <p:cNvSpPr/>
            <p:nvPr/>
          </p:nvSpPr>
          <p:spPr>
            <a:xfrm>
              <a:off x="0" y="0"/>
              <a:ext cx="1303050" cy="1711256"/>
            </a:xfrm>
            <a:custGeom>
              <a:avLst/>
              <a:gdLst/>
              <a:ahLst/>
              <a:cxnLst/>
              <a:rect l="l" t="t" r="r" b="b"/>
              <a:pathLst>
                <a:path w="1303050" h="1711256">
                  <a:moveTo>
                    <a:pt x="67555" y="0"/>
                  </a:moveTo>
                  <a:lnTo>
                    <a:pt x="1235495" y="0"/>
                  </a:lnTo>
                  <a:cubicBezTo>
                    <a:pt x="1253412" y="0"/>
                    <a:pt x="1270595" y="7117"/>
                    <a:pt x="1283264" y="19786"/>
                  </a:cubicBezTo>
                  <a:cubicBezTo>
                    <a:pt x="1295933" y="32455"/>
                    <a:pt x="1303050" y="49638"/>
                    <a:pt x="1303050" y="67555"/>
                  </a:cubicBezTo>
                  <a:lnTo>
                    <a:pt x="1303050" y="1643701"/>
                  </a:lnTo>
                  <a:cubicBezTo>
                    <a:pt x="1303050" y="1681011"/>
                    <a:pt x="1272805" y="1711256"/>
                    <a:pt x="1235495" y="1711256"/>
                  </a:cubicBezTo>
                  <a:lnTo>
                    <a:pt x="67555" y="1711256"/>
                  </a:lnTo>
                  <a:cubicBezTo>
                    <a:pt x="30245" y="1711256"/>
                    <a:pt x="0" y="1681011"/>
                    <a:pt x="0" y="1643701"/>
                  </a:cubicBezTo>
                  <a:lnTo>
                    <a:pt x="0" y="67555"/>
                  </a:lnTo>
                  <a:cubicBezTo>
                    <a:pt x="0" y="30245"/>
                    <a:pt x="30245" y="0"/>
                    <a:pt x="67555" y="0"/>
                  </a:cubicBezTo>
                  <a:close/>
                </a:path>
              </a:pathLst>
            </a:custGeom>
            <a:solidFill>
              <a:srgbClr val="BBCBCD">
                <a:alpha val="98824"/>
              </a:srgbClr>
            </a:solidFill>
          </p:spPr>
        </p:sp>
        <p:sp>
          <p:nvSpPr>
            <p:cNvPr id="12" name="TextBox 12"/>
            <p:cNvSpPr txBox="1"/>
            <p:nvPr/>
          </p:nvSpPr>
          <p:spPr>
            <a:xfrm>
              <a:off x="0" y="-19050"/>
              <a:ext cx="1303050" cy="1730306"/>
            </a:xfrm>
            <a:prstGeom prst="rect">
              <a:avLst/>
            </a:prstGeom>
          </p:spPr>
          <p:txBody>
            <a:bodyPr lIns="50800" tIns="50800" rIns="50800" bIns="50800" rtlCol="0" anchor="ctr"/>
            <a:lstStyle/>
            <a:p>
              <a:pPr algn="ctr">
                <a:lnSpc>
                  <a:spcPts val="2859"/>
                </a:lnSpc>
              </a:pPr>
              <a:endParaRPr/>
            </a:p>
          </p:txBody>
        </p:sp>
      </p:grpSp>
      <p:sp>
        <p:nvSpPr>
          <p:cNvPr id="13" name="TextBox 13"/>
          <p:cNvSpPr txBox="1"/>
          <p:nvPr/>
        </p:nvSpPr>
        <p:spPr>
          <a:xfrm>
            <a:off x="2616804" y="-55880"/>
            <a:ext cx="13809381" cy="2581275"/>
          </a:xfrm>
          <a:prstGeom prst="rect">
            <a:avLst/>
          </a:prstGeom>
        </p:spPr>
        <p:txBody>
          <a:bodyPr lIns="0" tIns="0" rIns="0" bIns="0" rtlCol="0" anchor="t">
            <a:spAutoFit/>
          </a:bodyPr>
          <a:lstStyle/>
          <a:p>
            <a:pPr marL="0" lvl="0" indent="0" algn="ctr">
              <a:lnSpc>
                <a:spcPts val="10349"/>
              </a:lnSpc>
              <a:spcBef>
                <a:spcPct val="0"/>
              </a:spcBef>
            </a:pPr>
            <a:r>
              <a:rPr lang="en-US" sz="7500" spc="735">
                <a:solidFill>
                  <a:srgbClr val="E1A93D"/>
                </a:solidFill>
                <a:latin typeface="DM Sans Bold"/>
              </a:rPr>
              <a:t>First Obligation: Setting Clear Expectations</a:t>
            </a:r>
          </a:p>
        </p:txBody>
      </p:sp>
      <p:sp>
        <p:nvSpPr>
          <p:cNvPr id="14" name="TextBox 14"/>
          <p:cNvSpPr txBox="1"/>
          <p:nvPr/>
        </p:nvSpPr>
        <p:spPr>
          <a:xfrm>
            <a:off x="1323697" y="4004678"/>
            <a:ext cx="2834323" cy="34893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Highlight the importance of leaders setting clear, achievable expectations to guide team performance and alignment.</a:t>
            </a:r>
          </a:p>
        </p:txBody>
      </p:sp>
      <p:sp>
        <p:nvSpPr>
          <p:cNvPr id="15" name="TextBox 15"/>
          <p:cNvSpPr txBox="1"/>
          <p:nvPr/>
        </p:nvSpPr>
        <p:spPr>
          <a:xfrm>
            <a:off x="5230080" y="4223753"/>
            <a:ext cx="3215147" cy="30511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Discuss how transparent communication of goals and objectives fosters an environment of trust and clarity.</a:t>
            </a:r>
          </a:p>
        </p:txBody>
      </p:sp>
      <p:sp>
        <p:nvSpPr>
          <p:cNvPr id="16" name="TextBox 16"/>
          <p:cNvSpPr txBox="1"/>
          <p:nvPr/>
        </p:nvSpPr>
        <p:spPr>
          <a:xfrm>
            <a:off x="9521495" y="3986976"/>
            <a:ext cx="3169763" cy="34893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Explore the impact of well-defined expectations on individual and team motivation, ensuring everyone is directed towards common goals.</a:t>
            </a:r>
          </a:p>
        </p:txBody>
      </p:sp>
      <p:sp>
        <p:nvSpPr>
          <p:cNvPr id="17" name="Freeform 17"/>
          <p:cNvSpPr/>
          <p:nvPr/>
        </p:nvSpPr>
        <p:spPr>
          <a:xfrm>
            <a:off x="-1438368" y="7112970"/>
            <a:ext cx="4687320" cy="4687320"/>
          </a:xfrm>
          <a:custGeom>
            <a:avLst/>
            <a:gdLst/>
            <a:ahLst/>
            <a:cxnLst/>
            <a:rect l="l" t="t" r="r" b="b"/>
            <a:pathLst>
              <a:path w="4687320" h="4687320">
                <a:moveTo>
                  <a:pt x="0" y="0"/>
                </a:moveTo>
                <a:lnTo>
                  <a:pt x="4687319" y="0"/>
                </a:lnTo>
                <a:lnTo>
                  <a:pt x="4687319" y="4687320"/>
                </a:lnTo>
                <a:lnTo>
                  <a:pt x="0" y="468732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grpSp>
        <p:nvGrpSpPr>
          <p:cNvPr id="18" name="Group 18"/>
          <p:cNvGrpSpPr/>
          <p:nvPr/>
        </p:nvGrpSpPr>
        <p:grpSpPr>
          <a:xfrm>
            <a:off x="13489047" y="3458054"/>
            <a:ext cx="3552661" cy="4665602"/>
            <a:chOff x="0" y="0"/>
            <a:chExt cx="1303050" cy="1711256"/>
          </a:xfrm>
        </p:grpSpPr>
        <p:sp>
          <p:nvSpPr>
            <p:cNvPr id="19" name="Freeform 19"/>
            <p:cNvSpPr/>
            <p:nvPr/>
          </p:nvSpPr>
          <p:spPr>
            <a:xfrm>
              <a:off x="0" y="0"/>
              <a:ext cx="1303050" cy="1711256"/>
            </a:xfrm>
            <a:custGeom>
              <a:avLst/>
              <a:gdLst/>
              <a:ahLst/>
              <a:cxnLst/>
              <a:rect l="l" t="t" r="r" b="b"/>
              <a:pathLst>
                <a:path w="1303050" h="1711256">
                  <a:moveTo>
                    <a:pt x="67555" y="0"/>
                  </a:moveTo>
                  <a:lnTo>
                    <a:pt x="1235495" y="0"/>
                  </a:lnTo>
                  <a:cubicBezTo>
                    <a:pt x="1253412" y="0"/>
                    <a:pt x="1270595" y="7117"/>
                    <a:pt x="1283264" y="19786"/>
                  </a:cubicBezTo>
                  <a:cubicBezTo>
                    <a:pt x="1295933" y="32455"/>
                    <a:pt x="1303050" y="49638"/>
                    <a:pt x="1303050" y="67555"/>
                  </a:cubicBezTo>
                  <a:lnTo>
                    <a:pt x="1303050" y="1643701"/>
                  </a:lnTo>
                  <a:cubicBezTo>
                    <a:pt x="1303050" y="1681011"/>
                    <a:pt x="1272805" y="1711256"/>
                    <a:pt x="1235495" y="1711256"/>
                  </a:cubicBezTo>
                  <a:lnTo>
                    <a:pt x="67555" y="1711256"/>
                  </a:lnTo>
                  <a:cubicBezTo>
                    <a:pt x="30245" y="1711256"/>
                    <a:pt x="0" y="1681011"/>
                    <a:pt x="0" y="1643701"/>
                  </a:cubicBezTo>
                  <a:lnTo>
                    <a:pt x="0" y="67555"/>
                  </a:lnTo>
                  <a:cubicBezTo>
                    <a:pt x="0" y="30245"/>
                    <a:pt x="30245" y="0"/>
                    <a:pt x="67555" y="0"/>
                  </a:cubicBezTo>
                  <a:close/>
                </a:path>
              </a:pathLst>
            </a:custGeom>
            <a:solidFill>
              <a:srgbClr val="BBCBCD">
                <a:alpha val="98824"/>
              </a:srgbClr>
            </a:solidFill>
          </p:spPr>
        </p:sp>
        <p:sp>
          <p:nvSpPr>
            <p:cNvPr id="20" name="TextBox 20"/>
            <p:cNvSpPr txBox="1"/>
            <p:nvPr/>
          </p:nvSpPr>
          <p:spPr>
            <a:xfrm>
              <a:off x="0" y="-19050"/>
              <a:ext cx="1303050" cy="1730306"/>
            </a:xfrm>
            <a:prstGeom prst="rect">
              <a:avLst/>
            </a:prstGeom>
          </p:spPr>
          <p:txBody>
            <a:bodyPr lIns="50800" tIns="50800" rIns="50800" bIns="50800" rtlCol="0" anchor="ctr"/>
            <a:lstStyle/>
            <a:p>
              <a:pPr algn="ctr">
                <a:lnSpc>
                  <a:spcPts val="2859"/>
                </a:lnSpc>
              </a:pPr>
              <a:endParaRPr/>
            </a:p>
          </p:txBody>
        </p:sp>
      </p:grpSp>
      <p:sp>
        <p:nvSpPr>
          <p:cNvPr id="21" name="TextBox 21"/>
          <p:cNvSpPr txBox="1"/>
          <p:nvPr/>
        </p:nvSpPr>
        <p:spPr>
          <a:xfrm>
            <a:off x="13680496" y="3767901"/>
            <a:ext cx="3169763" cy="39274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Illustrate how setting clear expectations serves as a foundation for accountability and performance measurement, crucial for organizational success.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47942" y="4314537"/>
            <a:ext cx="13901591" cy="2263775"/>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Strategies for Clear Expectations</a:t>
            </a:r>
          </a:p>
        </p:txBody>
      </p:sp>
      <p:sp>
        <p:nvSpPr>
          <p:cNvPr id="3" name="Freeform 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43807" y="1505314"/>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t="-9265" b="-9265"/>
              </a:stretch>
            </a:blipFill>
          </p:spPr>
        </p:sp>
      </p:grpSp>
      <p:grpSp>
        <p:nvGrpSpPr>
          <p:cNvPr id="4" name="Group 4"/>
          <p:cNvGrpSpPr/>
          <p:nvPr/>
        </p:nvGrpSpPr>
        <p:grpSpPr>
          <a:xfrm>
            <a:off x="7143807" y="5726306"/>
            <a:ext cx="3029394" cy="1704013"/>
            <a:chOff x="0" y="0"/>
            <a:chExt cx="11289030" cy="6350000"/>
          </a:xfrm>
        </p:grpSpPr>
        <p:sp>
          <p:nvSpPr>
            <p:cNvPr id="5" name="Freeform 5"/>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3"/>
              <a:stretch>
                <a:fillRect t="-9228" b="-9228"/>
              </a:stretch>
            </a:blipFill>
          </p:spPr>
        </p:sp>
      </p:grpSp>
      <p:grpSp>
        <p:nvGrpSpPr>
          <p:cNvPr id="6" name="Group 6"/>
          <p:cNvGrpSpPr/>
          <p:nvPr/>
        </p:nvGrpSpPr>
        <p:grpSpPr>
          <a:xfrm>
            <a:off x="10459288" y="1376044"/>
            <a:ext cx="7238723" cy="2612389"/>
            <a:chOff x="0" y="0"/>
            <a:chExt cx="9651631" cy="3483186"/>
          </a:xfrm>
        </p:grpSpPr>
        <p:sp>
          <p:nvSpPr>
            <p:cNvPr id="7" name="TextBox 7"/>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Articulating Vision and Goals</a:t>
              </a:r>
            </a:p>
          </p:txBody>
        </p:sp>
        <p:sp>
          <p:nvSpPr>
            <p:cNvPr id="8" name="TextBox 8"/>
            <p:cNvSpPr txBox="1"/>
            <p:nvPr/>
          </p:nvSpPr>
          <p:spPr>
            <a:xfrm>
              <a:off x="0" y="534881"/>
              <a:ext cx="9651631" cy="2948305"/>
            </a:xfrm>
            <a:prstGeom prst="rect">
              <a:avLst/>
            </a:prstGeom>
          </p:spPr>
          <p:txBody>
            <a:bodyPr lIns="0" tIns="0" rIns="0" bIns="0" rtlCol="0" anchor="t">
              <a:spAutoFit/>
            </a:bodyPr>
            <a:lstStyle/>
            <a:p>
              <a:pPr marL="453390" lvl="1" indent="-226695" algn="just">
                <a:lnSpc>
                  <a:spcPts val="2940"/>
                </a:lnSpc>
                <a:buFont typeface="Arial"/>
                <a:buChar char="•"/>
              </a:pPr>
              <a:r>
                <a:rPr lang="en-US" sz="2100">
                  <a:solidFill>
                    <a:srgbClr val="737373"/>
                  </a:solidFill>
                  <a:latin typeface="DM Sans"/>
                </a:rPr>
                <a:t>Define how leaders should articulate their vision and goals, making them resonate with the team.</a:t>
              </a:r>
            </a:p>
            <a:p>
              <a:pPr algn="just">
                <a:lnSpc>
                  <a:spcPts val="2940"/>
                </a:lnSpc>
              </a:pPr>
              <a:endParaRPr lang="en-US" sz="2100">
                <a:solidFill>
                  <a:srgbClr val="737373"/>
                </a:solidFill>
                <a:latin typeface="DM Sans"/>
              </a:endParaRPr>
            </a:p>
            <a:p>
              <a:pPr marL="453390" lvl="1" indent="-226695" algn="just">
                <a:lnSpc>
                  <a:spcPts val="2940"/>
                </a:lnSpc>
                <a:buFont typeface="Arial"/>
                <a:buChar char="•"/>
              </a:pPr>
              <a:r>
                <a:rPr lang="en-US" sz="2100">
                  <a:solidFill>
                    <a:srgbClr val="737373"/>
                  </a:solidFill>
                  <a:latin typeface="DM Sans"/>
                </a:rPr>
                <a:t>Show how a well-communicated vision aligns team efforts and fosters a shared sense of purpose.</a:t>
              </a:r>
            </a:p>
            <a:p>
              <a:pPr algn="just">
                <a:lnSpc>
                  <a:spcPts val="2940"/>
                </a:lnSpc>
              </a:pPr>
              <a:endParaRPr lang="en-US" sz="2100">
                <a:solidFill>
                  <a:srgbClr val="737373"/>
                </a:solidFill>
                <a:latin typeface="DM Sans"/>
              </a:endParaRPr>
            </a:p>
          </p:txBody>
        </p:sp>
      </p:grpSp>
      <p:grpSp>
        <p:nvGrpSpPr>
          <p:cNvPr id="9" name="Group 9"/>
          <p:cNvGrpSpPr/>
          <p:nvPr/>
        </p:nvGrpSpPr>
        <p:grpSpPr>
          <a:xfrm>
            <a:off x="10459288" y="5272117"/>
            <a:ext cx="7238723" cy="2983864"/>
            <a:chOff x="0" y="0"/>
            <a:chExt cx="9651631" cy="3978486"/>
          </a:xfrm>
        </p:grpSpPr>
        <p:sp>
          <p:nvSpPr>
            <p:cNvPr id="10" name="TextBox 10"/>
            <p:cNvSpPr txBox="1"/>
            <p:nvPr/>
          </p:nvSpPr>
          <p:spPr>
            <a:xfrm>
              <a:off x="0" y="-47625"/>
              <a:ext cx="9651631" cy="503131"/>
            </a:xfrm>
            <a:prstGeom prst="rect">
              <a:avLst/>
            </a:prstGeom>
          </p:spPr>
          <p:txBody>
            <a:bodyPr lIns="0" tIns="0" rIns="0" bIns="0" rtlCol="0" anchor="t">
              <a:spAutoFit/>
            </a:bodyPr>
            <a:lstStyle/>
            <a:p>
              <a:pPr>
                <a:lnSpc>
                  <a:spcPts val="3220"/>
                </a:lnSpc>
              </a:pPr>
              <a:r>
                <a:rPr lang="en-US" sz="2300" spc="-46">
                  <a:solidFill>
                    <a:srgbClr val="E1A93D"/>
                  </a:solidFill>
                  <a:latin typeface="DM Sans Bold"/>
                </a:rPr>
                <a:t>Establishing Benchmarks for Success</a:t>
              </a:r>
            </a:p>
          </p:txBody>
        </p:sp>
        <p:sp>
          <p:nvSpPr>
            <p:cNvPr id="11" name="TextBox 11"/>
            <p:cNvSpPr txBox="1"/>
            <p:nvPr/>
          </p:nvSpPr>
          <p:spPr>
            <a:xfrm>
              <a:off x="0" y="534881"/>
              <a:ext cx="9651631" cy="3443605"/>
            </a:xfrm>
            <a:prstGeom prst="rect">
              <a:avLst/>
            </a:prstGeom>
          </p:spPr>
          <p:txBody>
            <a:bodyPr lIns="0" tIns="0" rIns="0" bIns="0" rtlCol="0" anchor="t">
              <a:spAutoFit/>
            </a:bodyPr>
            <a:lstStyle/>
            <a:p>
              <a:pPr marL="453390" lvl="1" indent="-226695">
                <a:lnSpc>
                  <a:spcPts val="2940"/>
                </a:lnSpc>
                <a:buFont typeface="Arial"/>
                <a:buChar char="•"/>
              </a:pPr>
              <a:r>
                <a:rPr lang="en-US" sz="2100">
                  <a:solidFill>
                    <a:srgbClr val="737373"/>
                  </a:solidFill>
                  <a:latin typeface="DM Sans"/>
                </a:rPr>
                <a:t>Discuss the importance of setting specific, measurable benchmarks to track progress.</a:t>
              </a:r>
            </a:p>
            <a:p>
              <a:pPr>
                <a:lnSpc>
                  <a:spcPts val="2940"/>
                </a:lnSpc>
              </a:pPr>
              <a:endParaRPr lang="en-US" sz="2100">
                <a:solidFill>
                  <a:srgbClr val="737373"/>
                </a:solidFill>
                <a:latin typeface="DM Sans"/>
              </a:endParaRPr>
            </a:p>
            <a:p>
              <a:pPr marL="453390" lvl="1" indent="-226695">
                <a:lnSpc>
                  <a:spcPts val="2940"/>
                </a:lnSpc>
                <a:buFont typeface="Arial"/>
                <a:buChar char="•"/>
              </a:pPr>
              <a:r>
                <a:rPr lang="en-US" sz="2100">
                  <a:solidFill>
                    <a:srgbClr val="737373"/>
                  </a:solidFill>
                  <a:latin typeface="DM Sans"/>
                </a:rPr>
                <a:t>Explain how these benchmarks guide team members in understanding their contributions to the overall objectives.</a:t>
              </a:r>
            </a:p>
            <a:p>
              <a:pPr>
                <a:lnSpc>
                  <a:spcPts val="2940"/>
                </a:lnSpc>
              </a:pPr>
              <a:endParaRPr lang="en-US" sz="2100">
                <a:solidFill>
                  <a:srgbClr val="737373"/>
                </a:solidFill>
                <a:latin typeface="DM Sans"/>
              </a:endParaRPr>
            </a:p>
          </p:txBody>
        </p:sp>
      </p:grpSp>
      <p:sp>
        <p:nvSpPr>
          <p:cNvPr id="12" name="TextBox 12"/>
          <p:cNvSpPr txBox="1"/>
          <p:nvPr/>
        </p:nvSpPr>
        <p:spPr>
          <a:xfrm>
            <a:off x="347942" y="4314537"/>
            <a:ext cx="6111925" cy="337820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Strategies for Clear Expectations</a:t>
            </a:r>
          </a:p>
        </p:txBody>
      </p:sp>
      <p:sp>
        <p:nvSpPr>
          <p:cNvPr id="13" name="Freeform 1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104165" y="4607637"/>
            <a:ext cx="3029394" cy="1704013"/>
            <a:chOff x="0" y="0"/>
            <a:chExt cx="11289030" cy="6350000"/>
          </a:xfrm>
        </p:grpSpPr>
        <p:sp>
          <p:nvSpPr>
            <p:cNvPr id="3" name="Freeform 3"/>
            <p:cNvSpPr/>
            <p:nvPr/>
          </p:nvSpPr>
          <p:spPr>
            <a:xfrm>
              <a:off x="0" y="0"/>
              <a:ext cx="11287760" cy="6350000"/>
            </a:xfrm>
            <a:custGeom>
              <a:avLst/>
              <a:gdLst/>
              <a:ahLst/>
              <a:cxnLst/>
              <a:rect l="l" t="t" r="r" b="b"/>
              <a:pathLst>
                <a:path w="11287760" h="6350000">
                  <a:moveTo>
                    <a:pt x="0" y="5824220"/>
                  </a:moveTo>
                  <a:lnTo>
                    <a:pt x="0" y="525780"/>
                  </a:lnTo>
                  <a:cubicBezTo>
                    <a:pt x="0" y="234950"/>
                    <a:pt x="234950" y="0"/>
                    <a:pt x="525780" y="0"/>
                  </a:cubicBezTo>
                  <a:lnTo>
                    <a:pt x="10761980" y="0"/>
                  </a:lnTo>
                  <a:cubicBezTo>
                    <a:pt x="11052810" y="0"/>
                    <a:pt x="11287760" y="234950"/>
                    <a:pt x="11287760" y="525780"/>
                  </a:cubicBezTo>
                  <a:lnTo>
                    <a:pt x="11287760" y="5822950"/>
                  </a:lnTo>
                  <a:cubicBezTo>
                    <a:pt x="11287760" y="6113780"/>
                    <a:pt x="11052810" y="6348730"/>
                    <a:pt x="10761980" y="6348730"/>
                  </a:cubicBezTo>
                  <a:lnTo>
                    <a:pt x="525780" y="6348730"/>
                  </a:lnTo>
                  <a:cubicBezTo>
                    <a:pt x="236220" y="6350000"/>
                    <a:pt x="0" y="6115050"/>
                    <a:pt x="0" y="5824220"/>
                  </a:cubicBezTo>
                  <a:close/>
                </a:path>
              </a:pathLst>
            </a:custGeom>
            <a:blipFill>
              <a:blip r:embed="rId2"/>
              <a:stretch>
                <a:fillRect t="-9265" b="-9265"/>
              </a:stretch>
            </a:blipFill>
          </p:spPr>
        </p:sp>
      </p:grpSp>
      <p:grpSp>
        <p:nvGrpSpPr>
          <p:cNvPr id="4" name="Group 4"/>
          <p:cNvGrpSpPr/>
          <p:nvPr/>
        </p:nvGrpSpPr>
        <p:grpSpPr>
          <a:xfrm>
            <a:off x="10419646" y="4478367"/>
            <a:ext cx="7238723" cy="2983864"/>
            <a:chOff x="0" y="0"/>
            <a:chExt cx="9651631" cy="3978486"/>
          </a:xfrm>
        </p:grpSpPr>
        <p:sp>
          <p:nvSpPr>
            <p:cNvPr id="5" name="TextBox 5"/>
            <p:cNvSpPr txBox="1"/>
            <p:nvPr/>
          </p:nvSpPr>
          <p:spPr>
            <a:xfrm>
              <a:off x="0" y="-47625"/>
              <a:ext cx="9651631" cy="503131"/>
            </a:xfrm>
            <a:prstGeom prst="rect">
              <a:avLst/>
            </a:prstGeom>
          </p:spPr>
          <p:txBody>
            <a:bodyPr lIns="0" tIns="0" rIns="0" bIns="0" rtlCol="0" anchor="t">
              <a:spAutoFit/>
            </a:bodyPr>
            <a:lstStyle/>
            <a:p>
              <a:pPr algn="just">
                <a:lnSpc>
                  <a:spcPts val="3220"/>
                </a:lnSpc>
              </a:pPr>
              <a:r>
                <a:rPr lang="en-US" sz="2300" spc="-46">
                  <a:solidFill>
                    <a:srgbClr val="E1A93D"/>
                  </a:solidFill>
                  <a:latin typeface="DM Sans Bold"/>
                </a:rPr>
                <a:t>Continuous Feedback and Adjustment</a:t>
              </a:r>
            </a:p>
          </p:txBody>
        </p:sp>
        <p:sp>
          <p:nvSpPr>
            <p:cNvPr id="6" name="TextBox 6"/>
            <p:cNvSpPr txBox="1"/>
            <p:nvPr/>
          </p:nvSpPr>
          <p:spPr>
            <a:xfrm>
              <a:off x="0" y="534881"/>
              <a:ext cx="9651631" cy="3443605"/>
            </a:xfrm>
            <a:prstGeom prst="rect">
              <a:avLst/>
            </a:prstGeom>
          </p:spPr>
          <p:txBody>
            <a:bodyPr lIns="0" tIns="0" rIns="0" bIns="0" rtlCol="0" anchor="t">
              <a:spAutoFit/>
            </a:bodyPr>
            <a:lstStyle/>
            <a:p>
              <a:pPr marL="453390" lvl="1" indent="-226695" algn="just">
                <a:lnSpc>
                  <a:spcPts val="2940"/>
                </a:lnSpc>
                <a:buFont typeface="Arial"/>
                <a:buChar char="•"/>
              </a:pPr>
              <a:r>
                <a:rPr lang="en-US" sz="2100">
                  <a:solidFill>
                    <a:srgbClr val="737373"/>
                  </a:solidFill>
                  <a:latin typeface="DM Sans"/>
                </a:rPr>
                <a:t>Highlight the role of ongoing feedback in ensuring expectations remain relevant and are met.</a:t>
              </a:r>
            </a:p>
            <a:p>
              <a:pPr algn="just">
                <a:lnSpc>
                  <a:spcPts val="2940"/>
                </a:lnSpc>
              </a:pPr>
              <a:endParaRPr lang="en-US" sz="2100">
                <a:solidFill>
                  <a:srgbClr val="737373"/>
                </a:solidFill>
                <a:latin typeface="DM Sans"/>
              </a:endParaRPr>
            </a:p>
            <a:p>
              <a:pPr marL="453390" lvl="1" indent="-226695" algn="just">
                <a:lnSpc>
                  <a:spcPts val="2940"/>
                </a:lnSpc>
                <a:buFont typeface="Arial"/>
                <a:buChar char="•"/>
              </a:pPr>
              <a:r>
                <a:rPr lang="en-US" sz="2100">
                  <a:solidFill>
                    <a:srgbClr val="737373"/>
                  </a:solidFill>
                  <a:latin typeface="DM Sans"/>
                </a:rPr>
                <a:t>Illustrate the process of adjusting expectations based on team performance and changing circumstances, emphasizing flexibility and adaptability in leadership.</a:t>
              </a:r>
            </a:p>
            <a:p>
              <a:pPr algn="just">
                <a:lnSpc>
                  <a:spcPts val="2940"/>
                </a:lnSpc>
              </a:pPr>
              <a:endParaRPr lang="en-US" sz="2100">
                <a:solidFill>
                  <a:srgbClr val="737373"/>
                </a:solidFill>
                <a:latin typeface="DM Sans"/>
              </a:endParaRPr>
            </a:p>
          </p:txBody>
        </p:sp>
      </p:grpSp>
      <p:sp>
        <p:nvSpPr>
          <p:cNvPr id="7" name="TextBox 7"/>
          <p:cNvSpPr txBox="1"/>
          <p:nvPr/>
        </p:nvSpPr>
        <p:spPr>
          <a:xfrm>
            <a:off x="347942" y="4314537"/>
            <a:ext cx="6111925" cy="337820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Strategies for Clear Expectations</a:t>
            </a:r>
          </a:p>
        </p:txBody>
      </p:sp>
      <p:sp>
        <p:nvSpPr>
          <p:cNvPr id="8" name="Freeform 8"/>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blipFill>
            <a:blip r:embed="rId2"/>
            <a:stretch>
              <a:fillRect t="-38888" b="-38888"/>
            </a:stretch>
          </a:blipFill>
        </p:spPr>
      </p:sp>
      <p:sp>
        <p:nvSpPr>
          <p:cNvPr id="3" name="Freeform 3"/>
          <p:cNvSpPr/>
          <p:nvPr/>
        </p:nvSpPr>
        <p:spPr>
          <a:xfrm rot="887923">
            <a:off x="14979481" y="-8523477"/>
            <a:ext cx="13021166" cy="13361271"/>
          </a:xfrm>
          <a:custGeom>
            <a:avLst/>
            <a:gdLst/>
            <a:ahLst/>
            <a:cxnLst/>
            <a:rect l="l" t="t" r="r" b="b"/>
            <a:pathLst>
              <a:path w="13021166" h="13361271">
                <a:moveTo>
                  <a:pt x="0" y="0"/>
                </a:moveTo>
                <a:lnTo>
                  <a:pt x="13021166" y="0"/>
                </a:lnTo>
                <a:lnTo>
                  <a:pt x="13021166" y="13361271"/>
                </a:lnTo>
                <a:lnTo>
                  <a:pt x="0" y="1336127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nvGrpSpPr>
          <p:cNvPr id="4" name="Group 4"/>
          <p:cNvGrpSpPr/>
          <p:nvPr/>
        </p:nvGrpSpPr>
        <p:grpSpPr>
          <a:xfrm>
            <a:off x="779936" y="3422650"/>
            <a:ext cx="3673737" cy="4701006"/>
            <a:chOff x="0" y="0"/>
            <a:chExt cx="1347458" cy="1724242"/>
          </a:xfrm>
        </p:grpSpPr>
        <p:sp>
          <p:nvSpPr>
            <p:cNvPr id="5" name="Freeform 5"/>
            <p:cNvSpPr/>
            <p:nvPr/>
          </p:nvSpPr>
          <p:spPr>
            <a:xfrm>
              <a:off x="0" y="0"/>
              <a:ext cx="1347458" cy="1724242"/>
            </a:xfrm>
            <a:custGeom>
              <a:avLst/>
              <a:gdLst/>
              <a:ahLst/>
              <a:cxnLst/>
              <a:rect l="l" t="t" r="r" b="b"/>
              <a:pathLst>
                <a:path w="1347458" h="1724242">
                  <a:moveTo>
                    <a:pt x="65328" y="0"/>
                  </a:moveTo>
                  <a:lnTo>
                    <a:pt x="1282130" y="0"/>
                  </a:lnTo>
                  <a:cubicBezTo>
                    <a:pt x="1318210" y="0"/>
                    <a:pt x="1347458" y="29249"/>
                    <a:pt x="1347458" y="65328"/>
                  </a:cubicBezTo>
                  <a:lnTo>
                    <a:pt x="1347458" y="1658913"/>
                  </a:lnTo>
                  <a:cubicBezTo>
                    <a:pt x="1347458" y="1694993"/>
                    <a:pt x="1318210" y="1724242"/>
                    <a:pt x="1282130" y="1724242"/>
                  </a:cubicBezTo>
                  <a:lnTo>
                    <a:pt x="65328" y="1724242"/>
                  </a:lnTo>
                  <a:cubicBezTo>
                    <a:pt x="29249" y="1724242"/>
                    <a:pt x="0" y="1694993"/>
                    <a:pt x="0" y="1658913"/>
                  </a:cubicBezTo>
                  <a:lnTo>
                    <a:pt x="0" y="65328"/>
                  </a:lnTo>
                  <a:cubicBezTo>
                    <a:pt x="0" y="29249"/>
                    <a:pt x="29249" y="0"/>
                    <a:pt x="65328" y="0"/>
                  </a:cubicBezTo>
                  <a:close/>
                </a:path>
              </a:pathLst>
            </a:custGeom>
            <a:solidFill>
              <a:srgbClr val="BBCBCD">
                <a:alpha val="98824"/>
              </a:srgbClr>
            </a:solidFill>
          </p:spPr>
        </p:sp>
        <p:sp>
          <p:nvSpPr>
            <p:cNvPr id="6" name="TextBox 6"/>
            <p:cNvSpPr txBox="1"/>
            <p:nvPr/>
          </p:nvSpPr>
          <p:spPr>
            <a:xfrm>
              <a:off x="0" y="-19050"/>
              <a:ext cx="1347458" cy="1743292"/>
            </a:xfrm>
            <a:prstGeom prst="rect">
              <a:avLst/>
            </a:prstGeom>
          </p:spPr>
          <p:txBody>
            <a:bodyPr lIns="50800" tIns="50800" rIns="50800" bIns="50800" rtlCol="0" anchor="ctr"/>
            <a:lstStyle/>
            <a:p>
              <a:pPr algn="ctr">
                <a:lnSpc>
                  <a:spcPts val="2859"/>
                </a:lnSpc>
              </a:pPr>
              <a:endParaRPr/>
            </a:p>
          </p:txBody>
        </p:sp>
      </p:grpSp>
      <p:grpSp>
        <p:nvGrpSpPr>
          <p:cNvPr id="7" name="Group 7"/>
          <p:cNvGrpSpPr/>
          <p:nvPr/>
        </p:nvGrpSpPr>
        <p:grpSpPr>
          <a:xfrm>
            <a:off x="5031067" y="3387246"/>
            <a:ext cx="3613173" cy="4736410"/>
            <a:chOff x="0" y="0"/>
            <a:chExt cx="1325245" cy="1737227"/>
          </a:xfrm>
        </p:grpSpPr>
        <p:sp>
          <p:nvSpPr>
            <p:cNvPr id="8" name="Freeform 8"/>
            <p:cNvSpPr/>
            <p:nvPr/>
          </p:nvSpPr>
          <p:spPr>
            <a:xfrm>
              <a:off x="0" y="0"/>
              <a:ext cx="1325245" cy="1737227"/>
            </a:xfrm>
            <a:custGeom>
              <a:avLst/>
              <a:gdLst/>
              <a:ahLst/>
              <a:cxnLst/>
              <a:rect l="l" t="t" r="r" b="b"/>
              <a:pathLst>
                <a:path w="1325245" h="1737227">
                  <a:moveTo>
                    <a:pt x="66423" y="0"/>
                  </a:moveTo>
                  <a:lnTo>
                    <a:pt x="1258821" y="0"/>
                  </a:lnTo>
                  <a:cubicBezTo>
                    <a:pt x="1295506" y="0"/>
                    <a:pt x="1325245" y="29739"/>
                    <a:pt x="1325245" y="66423"/>
                  </a:cubicBezTo>
                  <a:lnTo>
                    <a:pt x="1325245" y="1670804"/>
                  </a:lnTo>
                  <a:cubicBezTo>
                    <a:pt x="1325245" y="1707488"/>
                    <a:pt x="1295506" y="1737227"/>
                    <a:pt x="1258821" y="1737227"/>
                  </a:cubicBezTo>
                  <a:lnTo>
                    <a:pt x="66423" y="1737227"/>
                  </a:lnTo>
                  <a:cubicBezTo>
                    <a:pt x="29739" y="1737227"/>
                    <a:pt x="0" y="1707488"/>
                    <a:pt x="0" y="1670804"/>
                  </a:cubicBezTo>
                  <a:lnTo>
                    <a:pt x="0" y="66423"/>
                  </a:lnTo>
                  <a:cubicBezTo>
                    <a:pt x="0" y="29739"/>
                    <a:pt x="29739" y="0"/>
                    <a:pt x="66423" y="0"/>
                  </a:cubicBezTo>
                  <a:close/>
                </a:path>
              </a:pathLst>
            </a:custGeom>
            <a:solidFill>
              <a:srgbClr val="BBCBCD">
                <a:alpha val="98824"/>
              </a:srgbClr>
            </a:solidFill>
          </p:spPr>
        </p:sp>
        <p:sp>
          <p:nvSpPr>
            <p:cNvPr id="9" name="TextBox 9"/>
            <p:cNvSpPr txBox="1"/>
            <p:nvPr/>
          </p:nvSpPr>
          <p:spPr>
            <a:xfrm>
              <a:off x="0" y="-19050"/>
              <a:ext cx="1325245" cy="1756277"/>
            </a:xfrm>
            <a:prstGeom prst="rect">
              <a:avLst/>
            </a:prstGeom>
          </p:spPr>
          <p:txBody>
            <a:bodyPr lIns="50800" tIns="50800" rIns="50800" bIns="50800" rtlCol="0" anchor="ctr"/>
            <a:lstStyle/>
            <a:p>
              <a:pPr algn="ctr">
                <a:lnSpc>
                  <a:spcPts val="2859"/>
                </a:lnSpc>
              </a:pPr>
              <a:endParaRPr/>
            </a:p>
          </p:txBody>
        </p:sp>
      </p:grpSp>
      <p:grpSp>
        <p:nvGrpSpPr>
          <p:cNvPr id="10" name="Group 10"/>
          <p:cNvGrpSpPr/>
          <p:nvPr/>
        </p:nvGrpSpPr>
        <p:grpSpPr>
          <a:xfrm>
            <a:off x="9330046" y="3440352"/>
            <a:ext cx="3552661" cy="4665602"/>
            <a:chOff x="0" y="0"/>
            <a:chExt cx="1303050" cy="1711256"/>
          </a:xfrm>
        </p:grpSpPr>
        <p:sp>
          <p:nvSpPr>
            <p:cNvPr id="11" name="Freeform 11"/>
            <p:cNvSpPr/>
            <p:nvPr/>
          </p:nvSpPr>
          <p:spPr>
            <a:xfrm>
              <a:off x="0" y="0"/>
              <a:ext cx="1303050" cy="1711256"/>
            </a:xfrm>
            <a:custGeom>
              <a:avLst/>
              <a:gdLst/>
              <a:ahLst/>
              <a:cxnLst/>
              <a:rect l="l" t="t" r="r" b="b"/>
              <a:pathLst>
                <a:path w="1303050" h="1711256">
                  <a:moveTo>
                    <a:pt x="67555" y="0"/>
                  </a:moveTo>
                  <a:lnTo>
                    <a:pt x="1235495" y="0"/>
                  </a:lnTo>
                  <a:cubicBezTo>
                    <a:pt x="1253412" y="0"/>
                    <a:pt x="1270595" y="7117"/>
                    <a:pt x="1283264" y="19786"/>
                  </a:cubicBezTo>
                  <a:cubicBezTo>
                    <a:pt x="1295933" y="32455"/>
                    <a:pt x="1303050" y="49638"/>
                    <a:pt x="1303050" y="67555"/>
                  </a:cubicBezTo>
                  <a:lnTo>
                    <a:pt x="1303050" y="1643701"/>
                  </a:lnTo>
                  <a:cubicBezTo>
                    <a:pt x="1303050" y="1681011"/>
                    <a:pt x="1272805" y="1711256"/>
                    <a:pt x="1235495" y="1711256"/>
                  </a:cubicBezTo>
                  <a:lnTo>
                    <a:pt x="67555" y="1711256"/>
                  </a:lnTo>
                  <a:cubicBezTo>
                    <a:pt x="30245" y="1711256"/>
                    <a:pt x="0" y="1681011"/>
                    <a:pt x="0" y="1643701"/>
                  </a:cubicBezTo>
                  <a:lnTo>
                    <a:pt x="0" y="67555"/>
                  </a:lnTo>
                  <a:cubicBezTo>
                    <a:pt x="0" y="30245"/>
                    <a:pt x="30245" y="0"/>
                    <a:pt x="67555" y="0"/>
                  </a:cubicBezTo>
                  <a:close/>
                </a:path>
              </a:pathLst>
            </a:custGeom>
            <a:solidFill>
              <a:srgbClr val="BBCBCD">
                <a:alpha val="98824"/>
              </a:srgbClr>
            </a:solidFill>
          </p:spPr>
        </p:sp>
        <p:sp>
          <p:nvSpPr>
            <p:cNvPr id="12" name="TextBox 12"/>
            <p:cNvSpPr txBox="1"/>
            <p:nvPr/>
          </p:nvSpPr>
          <p:spPr>
            <a:xfrm>
              <a:off x="0" y="-19050"/>
              <a:ext cx="1303050" cy="1730306"/>
            </a:xfrm>
            <a:prstGeom prst="rect">
              <a:avLst/>
            </a:prstGeom>
          </p:spPr>
          <p:txBody>
            <a:bodyPr lIns="50800" tIns="50800" rIns="50800" bIns="50800" rtlCol="0" anchor="ctr"/>
            <a:lstStyle/>
            <a:p>
              <a:pPr algn="ctr">
                <a:lnSpc>
                  <a:spcPts val="2859"/>
                </a:lnSpc>
              </a:pPr>
              <a:endParaRPr/>
            </a:p>
          </p:txBody>
        </p:sp>
      </p:grpSp>
      <p:sp>
        <p:nvSpPr>
          <p:cNvPr id="13" name="TextBox 13"/>
          <p:cNvSpPr txBox="1"/>
          <p:nvPr/>
        </p:nvSpPr>
        <p:spPr>
          <a:xfrm>
            <a:off x="436491" y="-55880"/>
            <a:ext cx="15989694" cy="2581275"/>
          </a:xfrm>
          <a:prstGeom prst="rect">
            <a:avLst/>
          </a:prstGeom>
        </p:spPr>
        <p:txBody>
          <a:bodyPr lIns="0" tIns="0" rIns="0" bIns="0" rtlCol="0" anchor="t">
            <a:spAutoFit/>
          </a:bodyPr>
          <a:lstStyle/>
          <a:p>
            <a:pPr marL="0" lvl="0" indent="0" algn="ctr">
              <a:lnSpc>
                <a:spcPts val="10349"/>
              </a:lnSpc>
              <a:spcBef>
                <a:spcPct val="0"/>
              </a:spcBef>
            </a:pPr>
            <a:r>
              <a:rPr lang="en-US" sz="7500" spc="735">
                <a:solidFill>
                  <a:srgbClr val="E1A93D"/>
                </a:solidFill>
                <a:latin typeface="DM Sans Bold"/>
              </a:rPr>
              <a:t>Second Obligation: Creating a Sustainable Pace</a:t>
            </a:r>
          </a:p>
        </p:txBody>
      </p:sp>
      <p:sp>
        <p:nvSpPr>
          <p:cNvPr id="14" name="TextBox 14"/>
          <p:cNvSpPr txBox="1"/>
          <p:nvPr/>
        </p:nvSpPr>
        <p:spPr>
          <a:xfrm>
            <a:off x="1206144" y="4004678"/>
            <a:ext cx="2834323" cy="34893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Explain the significance of leaders establishing a work rhythm that ensures long-term sustainability and prevents burnout.</a:t>
            </a:r>
          </a:p>
        </p:txBody>
      </p:sp>
      <p:sp>
        <p:nvSpPr>
          <p:cNvPr id="15" name="TextBox 15"/>
          <p:cNvSpPr txBox="1"/>
          <p:nvPr/>
        </p:nvSpPr>
        <p:spPr>
          <a:xfrm>
            <a:off x="5216191" y="4241455"/>
            <a:ext cx="3215147" cy="30511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Discuss how a sustainable pace contributes to consistent productivity, employee well-being, and job satisfaction.</a:t>
            </a:r>
          </a:p>
        </p:txBody>
      </p:sp>
      <p:sp>
        <p:nvSpPr>
          <p:cNvPr id="16" name="TextBox 16"/>
          <p:cNvSpPr txBox="1"/>
          <p:nvPr/>
        </p:nvSpPr>
        <p:spPr>
          <a:xfrm>
            <a:off x="9521495" y="4241455"/>
            <a:ext cx="3169763" cy="305117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Illustrate strategies leaders can use to balance workloads, ensuring that team members are challenged yet not overwhelmed.</a:t>
            </a:r>
          </a:p>
        </p:txBody>
      </p:sp>
      <p:sp>
        <p:nvSpPr>
          <p:cNvPr id="17" name="Freeform 17"/>
          <p:cNvSpPr/>
          <p:nvPr/>
        </p:nvSpPr>
        <p:spPr>
          <a:xfrm>
            <a:off x="-1438368" y="7112970"/>
            <a:ext cx="4687320" cy="4687320"/>
          </a:xfrm>
          <a:custGeom>
            <a:avLst/>
            <a:gdLst/>
            <a:ahLst/>
            <a:cxnLst/>
            <a:rect l="l" t="t" r="r" b="b"/>
            <a:pathLst>
              <a:path w="4687320" h="4687320">
                <a:moveTo>
                  <a:pt x="0" y="0"/>
                </a:moveTo>
                <a:lnTo>
                  <a:pt x="4687319" y="0"/>
                </a:lnTo>
                <a:lnTo>
                  <a:pt x="4687319" y="4687320"/>
                </a:lnTo>
                <a:lnTo>
                  <a:pt x="0" y="468732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grpSp>
        <p:nvGrpSpPr>
          <p:cNvPr id="18" name="Group 18"/>
          <p:cNvGrpSpPr/>
          <p:nvPr/>
        </p:nvGrpSpPr>
        <p:grpSpPr>
          <a:xfrm>
            <a:off x="13489047" y="3458054"/>
            <a:ext cx="3552661" cy="4665602"/>
            <a:chOff x="0" y="0"/>
            <a:chExt cx="1303050" cy="1711256"/>
          </a:xfrm>
        </p:grpSpPr>
        <p:sp>
          <p:nvSpPr>
            <p:cNvPr id="19" name="Freeform 19"/>
            <p:cNvSpPr/>
            <p:nvPr/>
          </p:nvSpPr>
          <p:spPr>
            <a:xfrm>
              <a:off x="0" y="0"/>
              <a:ext cx="1303050" cy="1711256"/>
            </a:xfrm>
            <a:custGeom>
              <a:avLst/>
              <a:gdLst/>
              <a:ahLst/>
              <a:cxnLst/>
              <a:rect l="l" t="t" r="r" b="b"/>
              <a:pathLst>
                <a:path w="1303050" h="1711256">
                  <a:moveTo>
                    <a:pt x="67555" y="0"/>
                  </a:moveTo>
                  <a:lnTo>
                    <a:pt x="1235495" y="0"/>
                  </a:lnTo>
                  <a:cubicBezTo>
                    <a:pt x="1253412" y="0"/>
                    <a:pt x="1270595" y="7117"/>
                    <a:pt x="1283264" y="19786"/>
                  </a:cubicBezTo>
                  <a:cubicBezTo>
                    <a:pt x="1295933" y="32455"/>
                    <a:pt x="1303050" y="49638"/>
                    <a:pt x="1303050" y="67555"/>
                  </a:cubicBezTo>
                  <a:lnTo>
                    <a:pt x="1303050" y="1643701"/>
                  </a:lnTo>
                  <a:cubicBezTo>
                    <a:pt x="1303050" y="1681011"/>
                    <a:pt x="1272805" y="1711256"/>
                    <a:pt x="1235495" y="1711256"/>
                  </a:cubicBezTo>
                  <a:lnTo>
                    <a:pt x="67555" y="1711256"/>
                  </a:lnTo>
                  <a:cubicBezTo>
                    <a:pt x="30245" y="1711256"/>
                    <a:pt x="0" y="1681011"/>
                    <a:pt x="0" y="1643701"/>
                  </a:cubicBezTo>
                  <a:lnTo>
                    <a:pt x="0" y="67555"/>
                  </a:lnTo>
                  <a:cubicBezTo>
                    <a:pt x="0" y="30245"/>
                    <a:pt x="30245" y="0"/>
                    <a:pt x="67555" y="0"/>
                  </a:cubicBezTo>
                  <a:close/>
                </a:path>
              </a:pathLst>
            </a:custGeom>
            <a:solidFill>
              <a:srgbClr val="BBCBCD">
                <a:alpha val="98824"/>
              </a:srgbClr>
            </a:solidFill>
          </p:spPr>
        </p:sp>
        <p:sp>
          <p:nvSpPr>
            <p:cNvPr id="20" name="TextBox 20"/>
            <p:cNvSpPr txBox="1"/>
            <p:nvPr/>
          </p:nvSpPr>
          <p:spPr>
            <a:xfrm>
              <a:off x="0" y="-19050"/>
              <a:ext cx="1303050" cy="1730306"/>
            </a:xfrm>
            <a:prstGeom prst="rect">
              <a:avLst/>
            </a:prstGeom>
          </p:spPr>
          <p:txBody>
            <a:bodyPr lIns="50800" tIns="50800" rIns="50800" bIns="50800" rtlCol="0" anchor="ctr"/>
            <a:lstStyle/>
            <a:p>
              <a:pPr algn="ctr">
                <a:lnSpc>
                  <a:spcPts val="2859"/>
                </a:lnSpc>
              </a:pPr>
              <a:endParaRPr/>
            </a:p>
          </p:txBody>
        </p:sp>
      </p:grpSp>
      <p:sp>
        <p:nvSpPr>
          <p:cNvPr id="21" name="TextBox 21"/>
          <p:cNvSpPr txBox="1"/>
          <p:nvPr/>
        </p:nvSpPr>
        <p:spPr>
          <a:xfrm>
            <a:off x="13680496" y="4022380"/>
            <a:ext cx="3169763" cy="3489325"/>
          </a:xfrm>
          <a:prstGeom prst="rect">
            <a:avLst/>
          </a:prstGeom>
        </p:spPr>
        <p:txBody>
          <a:bodyPr lIns="0" tIns="0" rIns="0" bIns="0" rtlCol="0" anchor="t">
            <a:spAutoFit/>
          </a:bodyPr>
          <a:lstStyle/>
          <a:p>
            <a:pPr algn="ctr">
              <a:lnSpc>
                <a:spcPts val="3499"/>
              </a:lnSpc>
            </a:pPr>
            <a:r>
              <a:rPr lang="en-US" sz="2499">
                <a:solidFill>
                  <a:srgbClr val="100F0D"/>
                </a:solidFill>
                <a:latin typeface="DM Sans"/>
              </a:rPr>
              <a:t>Emphasize the role of leaders in modeling sustainable work habits and setting realistic deadlines that align with the team's capacity and goals.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47942" y="4314537"/>
            <a:ext cx="13901591" cy="3378200"/>
          </a:xfrm>
          <a:prstGeom prst="rect">
            <a:avLst/>
          </a:prstGeom>
        </p:spPr>
        <p:txBody>
          <a:bodyPr lIns="0" tIns="0" rIns="0" bIns="0" rtlCol="0" anchor="t">
            <a:spAutoFit/>
          </a:bodyPr>
          <a:lstStyle/>
          <a:p>
            <a:pPr>
              <a:lnSpc>
                <a:spcPts val="8800"/>
              </a:lnSpc>
            </a:pPr>
            <a:r>
              <a:rPr lang="en-US" sz="8000" spc="-400">
                <a:solidFill>
                  <a:srgbClr val="737373"/>
                </a:solidFill>
                <a:latin typeface="DM Sans Bold"/>
              </a:rPr>
              <a:t>Techniques to ensure the team's efforts are productive and sustainable</a:t>
            </a:r>
          </a:p>
        </p:txBody>
      </p:sp>
      <p:sp>
        <p:nvSpPr>
          <p:cNvPr id="3" name="Freeform 3"/>
          <p:cNvSpPr/>
          <p:nvPr/>
        </p:nvSpPr>
        <p:spPr>
          <a:xfrm>
            <a:off x="0" y="-135423"/>
            <a:ext cx="4102978" cy="3133183"/>
          </a:xfrm>
          <a:custGeom>
            <a:avLst/>
            <a:gdLst/>
            <a:ahLst/>
            <a:cxnLst/>
            <a:rect l="l" t="t" r="r" b="b"/>
            <a:pathLst>
              <a:path w="4102978" h="3133183">
                <a:moveTo>
                  <a:pt x="0" y="0"/>
                </a:moveTo>
                <a:lnTo>
                  <a:pt x="4102978" y="0"/>
                </a:lnTo>
                <a:lnTo>
                  <a:pt x="4102978" y="3133184"/>
                </a:lnTo>
                <a:lnTo>
                  <a:pt x="0" y="31331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028E3FA40450041AD2B2D9F1FFC3623" ma:contentTypeVersion="14" ma:contentTypeDescription="Ein neues Dokument erstellen." ma:contentTypeScope="" ma:versionID="5c2e940da7ecf44b4737fb0390fffd4d">
  <xsd:schema xmlns:xsd="http://www.w3.org/2001/XMLSchema" xmlns:xs="http://www.w3.org/2001/XMLSchema" xmlns:p="http://schemas.microsoft.com/office/2006/metadata/properties" xmlns:ns2="c928d398-b005-4b81-a77c-1d2955770066" xmlns:ns3="513a87af-4c72-4b0d-a815-569890e79e62" targetNamespace="http://schemas.microsoft.com/office/2006/metadata/properties" ma:root="true" ma:fieldsID="d96140c4accb8988086fab4453dbc113" ns2:_="" ns3:_="">
    <xsd:import namespace="c928d398-b005-4b81-a77c-1d2955770066"/>
    <xsd:import namespace="513a87af-4c72-4b0d-a815-569890e79e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28d398-b005-4b81-a77c-1d29557700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ildmarkierungen" ma:readOnly="false" ma:fieldId="{5cf76f15-5ced-4ddc-b409-7134ff3c332f}" ma:taxonomyMulti="true" ma:sspId="ec2bed97-6e07-499f-8af2-1639346302b0"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3a87af-4c72-4b0d-a815-569890e79e62"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4079a850-d4d5-43bc-8f25-9b4cfc6f3ef1}" ma:internalName="TaxCatchAll" ma:showField="CatchAllData" ma:web="513a87af-4c72-4b0d-a815-569890e79e6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928d398-b005-4b81-a77c-1d2955770066">
      <Terms xmlns="http://schemas.microsoft.com/office/infopath/2007/PartnerControls"/>
    </lcf76f155ced4ddcb4097134ff3c332f>
    <TaxCatchAll xmlns="513a87af-4c72-4b0d-a815-569890e79e6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E8A4F8-7B03-4FA7-B830-223B4FEECE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28d398-b005-4b81-a77c-1d2955770066"/>
    <ds:schemaRef ds:uri="513a87af-4c72-4b0d-a815-569890e79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A4C3B4-3006-4166-AF4A-29F74F2E3F53}">
  <ds:schemaRefs>
    <ds:schemaRef ds:uri="http://schemas.microsoft.com/office/2006/metadata/properties"/>
    <ds:schemaRef ds:uri="http://schemas.microsoft.com/office/infopath/2007/PartnerControls"/>
    <ds:schemaRef ds:uri="c928d398-b005-4b81-a77c-1d2955770066"/>
    <ds:schemaRef ds:uri="513a87af-4c72-4b0d-a815-569890e79e62"/>
  </ds:schemaRefs>
</ds:datastoreItem>
</file>

<file path=customXml/itemProps3.xml><?xml version="1.0" encoding="utf-8"?>
<ds:datastoreItem xmlns:ds="http://schemas.openxmlformats.org/officeDocument/2006/customXml" ds:itemID="{FA73E366-B8EE-43A9-9DC8-075A02AD3F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Benutzerdefiniert</PresentationFormat>
  <Paragraphs>0</Paragraphs>
  <Slides>29</Slides>
  <Notes>0</Notes>
  <HiddenSlides>0</HiddenSlides>
  <MMClips>0</MMClips>
  <ScaleCrop>false</ScaleCrop>
  <HeadingPairs>
    <vt:vector size="4" baseType="variant">
      <vt:variant>
        <vt:lpstr>Design</vt:lpstr>
      </vt:variant>
      <vt:variant>
        <vt:i4>1</vt:i4>
      </vt:variant>
      <vt:variant>
        <vt:lpstr>Folientitel</vt:lpstr>
      </vt:variant>
      <vt:variant>
        <vt:i4>29</vt:i4>
      </vt:variant>
    </vt:vector>
  </HeadingPairs>
  <TitlesOfParts>
    <vt:vector size="30" baseType="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FINAL_6th_Keeping the focus on Capacity</dc:title>
  <cp:revision>6</cp:revision>
  <dcterms:created xsi:type="dcterms:W3CDTF">2006-08-16T00:00:00Z</dcterms:created>
  <dcterms:modified xsi:type="dcterms:W3CDTF">2024-05-14T11:31:12Z</dcterms:modified>
  <dc:identifier>DAF-e3wnPRE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0x0101004028E3FA40450041AD2B2D9F1FFC3623</vt:lpwstr>
  </property>
  <property fmtid="{D5CDD505-2E9C-101B-9397-08002B2CF9AE}" pid="3" name="MediaServiceImageTags">
    <vt:lpwstr/>
  </property>
</Properties>
</file>