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Lst>
  <p:sldSz cx="18288000" cy="10287000"/>
  <p:notesSz cx="6858000" cy="9144000"/>
  <p:embeddedFontLst>
    <p:embeddedFont>
      <p:font typeface="DM Sans" pitchFamily="2" charset="0"/>
      <p:regular r:id="rId34"/>
      <p:bold r:id="rId35"/>
      <p:italic r:id="rId36"/>
      <p:boldItalic r:id="rId37"/>
    </p:embeddedFont>
    <p:embeddedFont>
      <p:font typeface="DM Sans Bold" pitchFamily="2" charset="0"/>
      <p:regular r:id="rId38"/>
      <p:bold r:id="rId39"/>
    </p:embeddedFont>
    <p:embeddedFont>
      <p:font typeface="DM Sans Italics" panose="020B0604020202020204" charset="0"/>
      <p:regular r:id="rId40"/>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font" Target="fonts/font6.fntdata"/><Relationship Id="rId21" Type="http://schemas.openxmlformats.org/officeDocument/2006/relationships/slide" Target="slides/slide17.xml"/><Relationship Id="rId34" Type="http://schemas.openxmlformats.org/officeDocument/2006/relationships/font" Target="fonts/font1.fntdata"/><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font" Target="fonts/font4.fntdata"/><Relationship Id="rId40" Type="http://schemas.openxmlformats.org/officeDocument/2006/relationships/font" Target="fonts/font7.fntdata"/><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font" Target="fonts/font3.fntdata"/><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font" Target="fonts/font2.fntdata"/><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font" Target="fonts/font5.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7.jpeg"/><Relationship Id="rId1" Type="http://schemas.openxmlformats.org/officeDocument/2006/relationships/slideLayout" Target="../slideLayouts/slideLayout7.xml"/><Relationship Id="rId5" Type="http://schemas.openxmlformats.org/officeDocument/2006/relationships/image" Target="../media/image14.svg"/><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5.jpeg"/><Relationship Id="rId1" Type="http://schemas.openxmlformats.org/officeDocument/2006/relationships/slideLayout" Target="../slideLayouts/slideLayout7.xml"/><Relationship Id="rId4" Type="http://schemas.openxmlformats.org/officeDocument/2006/relationships/image" Target="../media/image14.sv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7.svg"/></Relationships>
</file>

<file path=ppt/slides/_rels/slide13.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7.jpeg"/><Relationship Id="rId1" Type="http://schemas.openxmlformats.org/officeDocument/2006/relationships/slideLayout" Target="../slideLayouts/slideLayout7.xml"/><Relationship Id="rId5" Type="http://schemas.openxmlformats.org/officeDocument/2006/relationships/image" Target="../media/image15.jpeg"/><Relationship Id="rId4" Type="http://schemas.openxmlformats.org/officeDocument/2006/relationships/image" Target="../media/image14.svg"/></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5.jpeg"/><Relationship Id="rId1" Type="http://schemas.openxmlformats.org/officeDocument/2006/relationships/slideLayout" Target="../slideLayouts/slideLayout7.xml"/><Relationship Id="rId4" Type="http://schemas.openxmlformats.org/officeDocument/2006/relationships/image" Target="../media/image14.svg"/></Relationships>
</file>

<file path=ppt/slides/_rels/slide16.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image" Target="../media/image23.svg"/><Relationship Id="rId13" Type="http://schemas.openxmlformats.org/officeDocument/2006/relationships/image" Target="../media/image1.png"/><Relationship Id="rId3" Type="http://schemas.openxmlformats.org/officeDocument/2006/relationships/image" Target="../media/image18.png"/><Relationship Id="rId7" Type="http://schemas.openxmlformats.org/officeDocument/2006/relationships/image" Target="../media/image22.png"/><Relationship Id="rId12" Type="http://schemas.openxmlformats.org/officeDocument/2006/relationships/image" Target="../media/image27.sv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21.svg"/><Relationship Id="rId11" Type="http://schemas.openxmlformats.org/officeDocument/2006/relationships/image" Target="../media/image26.png"/><Relationship Id="rId5" Type="http://schemas.openxmlformats.org/officeDocument/2006/relationships/image" Target="../media/image20.png"/><Relationship Id="rId10" Type="http://schemas.openxmlformats.org/officeDocument/2006/relationships/image" Target="../media/image25.svg"/><Relationship Id="rId4" Type="http://schemas.openxmlformats.org/officeDocument/2006/relationships/image" Target="../media/image19.svg"/><Relationship Id="rId9" Type="http://schemas.openxmlformats.org/officeDocument/2006/relationships/image" Target="../media/image24.png"/><Relationship Id="rId14" Type="http://schemas.openxmlformats.org/officeDocument/2006/relationships/image" Target="../media/image2.sv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7.svg"/></Relationships>
</file>

<file path=ppt/slides/_rels/slide19.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7.svg"/><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2.svg"/><Relationship Id="rId2" Type="http://schemas.openxmlformats.org/officeDocument/2006/relationships/image" Target="../media/image17.jpeg"/><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5.jpeg"/><Relationship Id="rId4" Type="http://schemas.openxmlformats.org/officeDocument/2006/relationships/image" Target="../media/image14.svg"/></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2.svg"/><Relationship Id="rId2" Type="http://schemas.openxmlformats.org/officeDocument/2006/relationships/image" Target="../media/image17.jpeg"/><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5.jpeg"/><Relationship Id="rId4" Type="http://schemas.openxmlformats.org/officeDocument/2006/relationships/image" Target="../media/image14.svg"/></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7.jpeg"/><Relationship Id="rId1" Type="http://schemas.openxmlformats.org/officeDocument/2006/relationships/slideLayout" Target="../slideLayouts/slideLayout7.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4.svg"/></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7.svg"/></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7.svg"/></Relationships>
</file>

<file path=ppt/slides/_rels/slide2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9.svg"/><Relationship Id="rId4" Type="http://schemas.openxmlformats.org/officeDocument/2006/relationships/image" Target="../media/image28.png"/></Relationships>
</file>

<file path=ppt/slides/_rels/slide2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9.svg"/><Relationship Id="rId4" Type="http://schemas.openxmlformats.org/officeDocument/2006/relationships/image" Target="../media/image28.png"/></Relationships>
</file>

<file path=ppt/slides/_rels/slide2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9.svg"/><Relationship Id="rId4" Type="http://schemas.openxmlformats.org/officeDocument/2006/relationships/image" Target="../media/image28.png"/></Relationships>
</file>

<file path=ppt/slides/_rels/slide2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9.svg"/><Relationship Id="rId4" Type="http://schemas.openxmlformats.org/officeDocument/2006/relationships/image" Target="../media/image28.png"/></Relationships>
</file>

<file path=ppt/slides/_rels/slide29.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14.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31.svg"/><Relationship Id="rId4" Type="http://schemas.openxmlformats.org/officeDocument/2006/relationships/image" Target="../media/image30.png"/></Relationships>
</file>

<file path=ppt/slides/_rels/slide3.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7.svg"/></Relationships>
</file>

<file path=ppt/slides/_rels/slide5.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 Id="rId5" Type="http://schemas.openxmlformats.org/officeDocument/2006/relationships/image" Target="../media/image14.sv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5.jpeg"/><Relationship Id="rId1" Type="http://schemas.openxmlformats.org/officeDocument/2006/relationships/slideLayout" Target="../slideLayouts/slideLayout7.xml"/><Relationship Id="rId4" Type="http://schemas.openxmlformats.org/officeDocument/2006/relationships/image" Target="../media/image14.sv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7.svg"/></Relationships>
</file>

<file path=ppt/slides/_rels/slide9.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028700" y="1896731"/>
            <a:ext cx="15736615" cy="7485187"/>
            <a:chOff x="0" y="0"/>
            <a:chExt cx="4144623" cy="1971407"/>
          </a:xfrm>
        </p:grpSpPr>
        <p:sp>
          <p:nvSpPr>
            <p:cNvPr id="3" name="Freeform 3"/>
            <p:cNvSpPr/>
            <p:nvPr/>
          </p:nvSpPr>
          <p:spPr>
            <a:xfrm>
              <a:off x="0" y="0"/>
              <a:ext cx="4144623" cy="1971407"/>
            </a:xfrm>
            <a:custGeom>
              <a:avLst/>
              <a:gdLst/>
              <a:ahLst/>
              <a:cxnLst/>
              <a:rect l="l" t="t" r="r" b="b"/>
              <a:pathLst>
                <a:path w="4144623" h="1971407">
                  <a:moveTo>
                    <a:pt x="23614" y="0"/>
                  </a:moveTo>
                  <a:lnTo>
                    <a:pt x="4121009" y="0"/>
                  </a:lnTo>
                  <a:cubicBezTo>
                    <a:pt x="4134050" y="0"/>
                    <a:pt x="4144623" y="10573"/>
                    <a:pt x="4144623" y="23614"/>
                  </a:cubicBezTo>
                  <a:lnTo>
                    <a:pt x="4144623" y="1947793"/>
                  </a:lnTo>
                  <a:cubicBezTo>
                    <a:pt x="4144623" y="1960835"/>
                    <a:pt x="4134050" y="1971407"/>
                    <a:pt x="4121009" y="1971407"/>
                  </a:cubicBezTo>
                  <a:lnTo>
                    <a:pt x="23614" y="1971407"/>
                  </a:lnTo>
                  <a:cubicBezTo>
                    <a:pt x="10573" y="1971407"/>
                    <a:pt x="0" y="1960835"/>
                    <a:pt x="0" y="1947793"/>
                  </a:cubicBezTo>
                  <a:lnTo>
                    <a:pt x="0" y="23614"/>
                  </a:lnTo>
                  <a:cubicBezTo>
                    <a:pt x="0" y="10573"/>
                    <a:pt x="10573" y="0"/>
                    <a:pt x="23614" y="0"/>
                  </a:cubicBezTo>
                  <a:close/>
                </a:path>
              </a:pathLst>
            </a:custGeom>
            <a:solidFill>
              <a:srgbClr val="8CA9AD"/>
            </a:solidFill>
          </p:spPr>
        </p:sp>
        <p:sp>
          <p:nvSpPr>
            <p:cNvPr id="4" name="TextBox 4"/>
            <p:cNvSpPr txBox="1"/>
            <p:nvPr/>
          </p:nvSpPr>
          <p:spPr>
            <a:xfrm>
              <a:off x="0" y="-57150"/>
              <a:ext cx="4144623" cy="2028557"/>
            </a:xfrm>
            <a:prstGeom prst="rect">
              <a:avLst/>
            </a:prstGeom>
          </p:spPr>
          <p:txBody>
            <a:bodyPr lIns="50800" tIns="50800" rIns="50800" bIns="50800" rtlCol="0" anchor="ctr"/>
            <a:lstStyle/>
            <a:p>
              <a:pPr algn="ctr">
                <a:lnSpc>
                  <a:spcPts val="2659"/>
                </a:lnSpc>
                <a:spcBef>
                  <a:spcPct val="0"/>
                </a:spcBef>
              </a:pPr>
              <a:endParaRPr/>
            </a:p>
          </p:txBody>
        </p:sp>
      </p:grpSp>
      <p:sp>
        <p:nvSpPr>
          <p:cNvPr id="5" name="Freeform 5"/>
          <p:cNvSpPr/>
          <p:nvPr/>
        </p:nvSpPr>
        <p:spPr>
          <a:xfrm>
            <a:off x="1981200" y="-94024"/>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6" name="Freeform 6"/>
          <p:cNvSpPr/>
          <p:nvPr/>
        </p:nvSpPr>
        <p:spPr>
          <a:xfrm>
            <a:off x="14703735" y="0"/>
            <a:ext cx="3679306" cy="1753284"/>
          </a:xfrm>
          <a:custGeom>
            <a:avLst/>
            <a:gdLst/>
            <a:ahLst/>
            <a:cxnLst/>
            <a:rect l="l" t="t" r="r" b="b"/>
            <a:pathLst>
              <a:path w="3679306" h="1753284">
                <a:moveTo>
                  <a:pt x="0" y="0"/>
                </a:moveTo>
                <a:lnTo>
                  <a:pt x="3679306" y="0"/>
                </a:lnTo>
                <a:lnTo>
                  <a:pt x="3679306" y="1753284"/>
                </a:lnTo>
                <a:lnTo>
                  <a:pt x="0" y="1753284"/>
                </a:lnTo>
                <a:lnTo>
                  <a:pt x="0" y="0"/>
                </a:lnTo>
                <a:close/>
              </a:path>
            </a:pathLst>
          </a:custGeom>
          <a:blipFill>
            <a:blip r:embed="rId4"/>
            <a:stretch>
              <a:fillRect/>
            </a:stretch>
          </a:blipFill>
        </p:spPr>
      </p:sp>
      <p:sp>
        <p:nvSpPr>
          <p:cNvPr id="7" name="TextBox 7"/>
          <p:cNvSpPr txBox="1"/>
          <p:nvPr/>
        </p:nvSpPr>
        <p:spPr>
          <a:xfrm>
            <a:off x="346190" y="3059960"/>
            <a:ext cx="17101635" cy="4093856"/>
          </a:xfrm>
          <a:prstGeom prst="rect">
            <a:avLst/>
          </a:prstGeom>
        </p:spPr>
        <p:txBody>
          <a:bodyPr lIns="0" tIns="0" rIns="0" bIns="0" rtlCol="0" anchor="t">
            <a:spAutoFit/>
          </a:bodyPr>
          <a:lstStyle/>
          <a:p>
            <a:pPr algn="ctr">
              <a:lnSpc>
                <a:spcPts val="10100"/>
              </a:lnSpc>
            </a:pPr>
            <a:r>
              <a:rPr lang="en-US" sz="10100">
                <a:solidFill>
                  <a:srgbClr val="FFFFFF"/>
                </a:solidFill>
                <a:latin typeface="DM Sans Bold"/>
              </a:rPr>
              <a:t>KEEPING THE FOCUS ON CAPACITY</a:t>
            </a:r>
          </a:p>
          <a:p>
            <a:pPr algn="r">
              <a:lnSpc>
                <a:spcPts val="11500"/>
              </a:lnSpc>
            </a:pPr>
            <a:endParaRPr lang="en-US" sz="10100">
              <a:solidFill>
                <a:srgbClr val="FFFFFF"/>
              </a:solidFill>
              <a:latin typeface="DM Sans Bold"/>
            </a:endParaRPr>
          </a:p>
        </p:txBody>
      </p:sp>
      <p:sp>
        <p:nvSpPr>
          <p:cNvPr id="8" name="TextBox 8"/>
          <p:cNvSpPr txBox="1"/>
          <p:nvPr/>
        </p:nvSpPr>
        <p:spPr>
          <a:xfrm>
            <a:off x="5050907" y="6024888"/>
            <a:ext cx="5722116" cy="523224"/>
          </a:xfrm>
          <a:prstGeom prst="rect">
            <a:avLst/>
          </a:prstGeom>
        </p:spPr>
        <p:txBody>
          <a:bodyPr lIns="0" tIns="0" rIns="0" bIns="0" rtlCol="0" anchor="t">
            <a:spAutoFit/>
          </a:bodyPr>
          <a:lstStyle/>
          <a:p>
            <a:pPr algn="r">
              <a:lnSpc>
                <a:spcPts val="4070"/>
              </a:lnSpc>
            </a:pPr>
            <a:r>
              <a:rPr lang="en-US" sz="3700">
                <a:solidFill>
                  <a:srgbClr val="FFFFFF"/>
                </a:solidFill>
                <a:latin typeface="DM Sans Italics"/>
              </a:rPr>
              <a:t>Train the trainers</a:t>
            </a:r>
          </a:p>
        </p:txBody>
      </p:sp>
      <p:sp>
        <p:nvSpPr>
          <p:cNvPr id="9" name="Freeform 9"/>
          <p:cNvSpPr/>
          <p:nvPr/>
        </p:nvSpPr>
        <p:spPr>
          <a:xfrm rot="-10800000">
            <a:off x="14185022" y="7153817"/>
            <a:ext cx="4102978" cy="3133183"/>
          </a:xfrm>
          <a:custGeom>
            <a:avLst/>
            <a:gdLst/>
            <a:ahLst/>
            <a:cxnLst/>
            <a:rect l="l" t="t" r="r" b="b"/>
            <a:pathLst>
              <a:path w="4102978" h="3133183">
                <a:moveTo>
                  <a:pt x="0" y="0"/>
                </a:moveTo>
                <a:lnTo>
                  <a:pt x="4102978" y="0"/>
                </a:lnTo>
                <a:lnTo>
                  <a:pt x="4102978" y="3133183"/>
                </a:lnTo>
                <a:lnTo>
                  <a:pt x="0" y="3133183"/>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7143807" y="1505314"/>
            <a:ext cx="3029394" cy="1704013"/>
            <a:chOff x="0" y="0"/>
            <a:chExt cx="11289030" cy="6350000"/>
          </a:xfrm>
        </p:grpSpPr>
        <p:sp>
          <p:nvSpPr>
            <p:cNvPr id="3" name="Freeform 3"/>
            <p:cNvSpPr/>
            <p:nvPr/>
          </p:nvSpPr>
          <p:spPr>
            <a:xfrm>
              <a:off x="0" y="0"/>
              <a:ext cx="11287760" cy="6350000"/>
            </a:xfrm>
            <a:custGeom>
              <a:avLst/>
              <a:gdLst/>
              <a:ahLst/>
              <a:cxnLst/>
              <a:rect l="l" t="t" r="r" b="b"/>
              <a:pathLst>
                <a:path w="11287760" h="6350000">
                  <a:moveTo>
                    <a:pt x="0" y="5824220"/>
                  </a:moveTo>
                  <a:lnTo>
                    <a:pt x="0" y="525780"/>
                  </a:lnTo>
                  <a:cubicBezTo>
                    <a:pt x="0" y="234950"/>
                    <a:pt x="234950" y="0"/>
                    <a:pt x="525780" y="0"/>
                  </a:cubicBezTo>
                  <a:lnTo>
                    <a:pt x="10761980" y="0"/>
                  </a:lnTo>
                  <a:cubicBezTo>
                    <a:pt x="11052810" y="0"/>
                    <a:pt x="11287760" y="234950"/>
                    <a:pt x="11287760" y="525780"/>
                  </a:cubicBezTo>
                  <a:lnTo>
                    <a:pt x="11287760" y="5822950"/>
                  </a:lnTo>
                  <a:cubicBezTo>
                    <a:pt x="11287760" y="6113780"/>
                    <a:pt x="11052810" y="6348730"/>
                    <a:pt x="10761980" y="6348730"/>
                  </a:cubicBezTo>
                  <a:lnTo>
                    <a:pt x="525780" y="6348730"/>
                  </a:lnTo>
                  <a:cubicBezTo>
                    <a:pt x="236220" y="6350000"/>
                    <a:pt x="0" y="6115050"/>
                    <a:pt x="0" y="5824220"/>
                  </a:cubicBezTo>
                  <a:close/>
                </a:path>
              </a:pathLst>
            </a:custGeom>
            <a:blipFill>
              <a:blip r:embed="rId2"/>
              <a:stretch>
                <a:fillRect l="-85631" t="-46880" b="-73148"/>
              </a:stretch>
            </a:blipFill>
          </p:spPr>
        </p:sp>
      </p:grpSp>
      <p:grpSp>
        <p:nvGrpSpPr>
          <p:cNvPr id="4" name="Group 4"/>
          <p:cNvGrpSpPr/>
          <p:nvPr/>
        </p:nvGrpSpPr>
        <p:grpSpPr>
          <a:xfrm>
            <a:off x="7143807" y="5726306"/>
            <a:ext cx="3029394" cy="1704013"/>
            <a:chOff x="0" y="0"/>
            <a:chExt cx="11289030" cy="6350000"/>
          </a:xfrm>
        </p:grpSpPr>
        <p:sp>
          <p:nvSpPr>
            <p:cNvPr id="5" name="Freeform 5"/>
            <p:cNvSpPr/>
            <p:nvPr/>
          </p:nvSpPr>
          <p:spPr>
            <a:xfrm>
              <a:off x="0" y="0"/>
              <a:ext cx="11287760" cy="6350000"/>
            </a:xfrm>
            <a:custGeom>
              <a:avLst/>
              <a:gdLst/>
              <a:ahLst/>
              <a:cxnLst/>
              <a:rect l="l" t="t" r="r" b="b"/>
              <a:pathLst>
                <a:path w="11287760" h="6350000">
                  <a:moveTo>
                    <a:pt x="0" y="5824220"/>
                  </a:moveTo>
                  <a:lnTo>
                    <a:pt x="0" y="525780"/>
                  </a:lnTo>
                  <a:cubicBezTo>
                    <a:pt x="0" y="234950"/>
                    <a:pt x="234950" y="0"/>
                    <a:pt x="525780" y="0"/>
                  </a:cubicBezTo>
                  <a:lnTo>
                    <a:pt x="10761980" y="0"/>
                  </a:lnTo>
                  <a:cubicBezTo>
                    <a:pt x="11052810" y="0"/>
                    <a:pt x="11287760" y="234950"/>
                    <a:pt x="11287760" y="525780"/>
                  </a:cubicBezTo>
                  <a:lnTo>
                    <a:pt x="11287760" y="5822950"/>
                  </a:lnTo>
                  <a:cubicBezTo>
                    <a:pt x="11287760" y="6113780"/>
                    <a:pt x="11052810" y="6348730"/>
                    <a:pt x="10761980" y="6348730"/>
                  </a:cubicBezTo>
                  <a:lnTo>
                    <a:pt x="525780" y="6348730"/>
                  </a:lnTo>
                  <a:cubicBezTo>
                    <a:pt x="236220" y="6350000"/>
                    <a:pt x="0" y="6115050"/>
                    <a:pt x="0" y="5824220"/>
                  </a:cubicBezTo>
                  <a:close/>
                </a:path>
              </a:pathLst>
            </a:custGeom>
            <a:blipFill>
              <a:blip r:embed="rId3"/>
              <a:stretch>
                <a:fillRect t="-9228" b="-9228"/>
              </a:stretch>
            </a:blipFill>
          </p:spPr>
        </p:sp>
      </p:grpSp>
      <p:grpSp>
        <p:nvGrpSpPr>
          <p:cNvPr id="6" name="Group 6"/>
          <p:cNvGrpSpPr/>
          <p:nvPr/>
        </p:nvGrpSpPr>
        <p:grpSpPr>
          <a:xfrm>
            <a:off x="10459288" y="1376044"/>
            <a:ext cx="7238723" cy="2612389"/>
            <a:chOff x="0" y="0"/>
            <a:chExt cx="9651631" cy="3483186"/>
          </a:xfrm>
        </p:grpSpPr>
        <p:sp>
          <p:nvSpPr>
            <p:cNvPr id="7" name="TextBox 7"/>
            <p:cNvSpPr txBox="1"/>
            <p:nvPr/>
          </p:nvSpPr>
          <p:spPr>
            <a:xfrm>
              <a:off x="0" y="-47625"/>
              <a:ext cx="9651631" cy="503131"/>
            </a:xfrm>
            <a:prstGeom prst="rect">
              <a:avLst/>
            </a:prstGeom>
          </p:spPr>
          <p:txBody>
            <a:bodyPr lIns="0" tIns="0" rIns="0" bIns="0" rtlCol="0" anchor="t">
              <a:spAutoFit/>
            </a:bodyPr>
            <a:lstStyle/>
            <a:p>
              <a:pPr algn="just">
                <a:lnSpc>
                  <a:spcPts val="3220"/>
                </a:lnSpc>
              </a:pPr>
              <a:r>
                <a:rPr lang="en-US" sz="2300" spc="-46">
                  <a:solidFill>
                    <a:srgbClr val="E1A93D"/>
                  </a:solidFill>
                  <a:latin typeface="DM Sans Bold"/>
                </a:rPr>
                <a:t>Balancing Workloads</a:t>
              </a:r>
            </a:p>
          </p:txBody>
        </p:sp>
        <p:sp>
          <p:nvSpPr>
            <p:cNvPr id="8" name="TextBox 8"/>
            <p:cNvSpPr txBox="1"/>
            <p:nvPr/>
          </p:nvSpPr>
          <p:spPr>
            <a:xfrm>
              <a:off x="0" y="534881"/>
              <a:ext cx="9651631" cy="2948305"/>
            </a:xfrm>
            <a:prstGeom prst="rect">
              <a:avLst/>
            </a:prstGeom>
          </p:spPr>
          <p:txBody>
            <a:bodyPr lIns="0" tIns="0" rIns="0" bIns="0" rtlCol="0" anchor="t">
              <a:spAutoFit/>
            </a:bodyPr>
            <a:lstStyle/>
            <a:p>
              <a:pPr marL="453390" lvl="1" indent="-226695" algn="just">
                <a:lnSpc>
                  <a:spcPts val="2940"/>
                </a:lnSpc>
                <a:buFont typeface="Arial"/>
                <a:buChar char="•"/>
              </a:pPr>
              <a:r>
                <a:rPr lang="en-US" sz="2100">
                  <a:solidFill>
                    <a:srgbClr val="737373"/>
                  </a:solidFill>
                  <a:latin typeface="DM Sans"/>
                </a:rPr>
                <a:t>Discuss the importance of evenly distributing tasks to prevent overburdening team members.</a:t>
              </a:r>
            </a:p>
            <a:p>
              <a:pPr algn="just">
                <a:lnSpc>
                  <a:spcPts val="2940"/>
                </a:lnSpc>
              </a:pPr>
              <a:endParaRPr lang="en-US" sz="2100">
                <a:solidFill>
                  <a:srgbClr val="737373"/>
                </a:solidFill>
                <a:latin typeface="DM Sans"/>
              </a:endParaRPr>
            </a:p>
            <a:p>
              <a:pPr marL="453390" lvl="1" indent="-226695" algn="just">
                <a:lnSpc>
                  <a:spcPts val="2940"/>
                </a:lnSpc>
                <a:buFont typeface="Arial"/>
                <a:buChar char="•"/>
              </a:pPr>
              <a:r>
                <a:rPr lang="en-US" sz="2100">
                  <a:solidFill>
                    <a:srgbClr val="737373"/>
                  </a:solidFill>
                  <a:latin typeface="DM Sans"/>
                </a:rPr>
                <a:t>Introduce methods for assessing individual and team workloads to ensure equitable distribution.</a:t>
              </a:r>
            </a:p>
            <a:p>
              <a:pPr algn="just">
                <a:lnSpc>
                  <a:spcPts val="2940"/>
                </a:lnSpc>
              </a:pPr>
              <a:endParaRPr lang="en-US" sz="2100">
                <a:solidFill>
                  <a:srgbClr val="737373"/>
                </a:solidFill>
                <a:latin typeface="DM Sans"/>
              </a:endParaRPr>
            </a:p>
          </p:txBody>
        </p:sp>
      </p:grpSp>
      <p:grpSp>
        <p:nvGrpSpPr>
          <p:cNvPr id="9" name="Group 9"/>
          <p:cNvGrpSpPr/>
          <p:nvPr/>
        </p:nvGrpSpPr>
        <p:grpSpPr>
          <a:xfrm>
            <a:off x="10459288" y="5272117"/>
            <a:ext cx="7238723" cy="2983864"/>
            <a:chOff x="0" y="0"/>
            <a:chExt cx="9651631" cy="3978486"/>
          </a:xfrm>
        </p:grpSpPr>
        <p:sp>
          <p:nvSpPr>
            <p:cNvPr id="10" name="TextBox 10"/>
            <p:cNvSpPr txBox="1"/>
            <p:nvPr/>
          </p:nvSpPr>
          <p:spPr>
            <a:xfrm>
              <a:off x="0" y="-47625"/>
              <a:ext cx="9651631" cy="503131"/>
            </a:xfrm>
            <a:prstGeom prst="rect">
              <a:avLst/>
            </a:prstGeom>
          </p:spPr>
          <p:txBody>
            <a:bodyPr lIns="0" tIns="0" rIns="0" bIns="0" rtlCol="0" anchor="t">
              <a:spAutoFit/>
            </a:bodyPr>
            <a:lstStyle/>
            <a:p>
              <a:pPr>
                <a:lnSpc>
                  <a:spcPts val="3220"/>
                </a:lnSpc>
              </a:pPr>
              <a:r>
                <a:rPr lang="en-US" sz="2300" spc="-46">
                  <a:solidFill>
                    <a:srgbClr val="E1A93D"/>
                  </a:solidFill>
                  <a:latin typeface="DM Sans Bold"/>
                </a:rPr>
                <a:t>Encouraging Regular Breaks and Downtime</a:t>
              </a:r>
            </a:p>
          </p:txBody>
        </p:sp>
        <p:sp>
          <p:nvSpPr>
            <p:cNvPr id="11" name="TextBox 11"/>
            <p:cNvSpPr txBox="1"/>
            <p:nvPr/>
          </p:nvSpPr>
          <p:spPr>
            <a:xfrm>
              <a:off x="0" y="534881"/>
              <a:ext cx="9651631" cy="3443605"/>
            </a:xfrm>
            <a:prstGeom prst="rect">
              <a:avLst/>
            </a:prstGeom>
          </p:spPr>
          <p:txBody>
            <a:bodyPr lIns="0" tIns="0" rIns="0" bIns="0" rtlCol="0" anchor="t">
              <a:spAutoFit/>
            </a:bodyPr>
            <a:lstStyle/>
            <a:p>
              <a:pPr marL="453390" lvl="1" indent="-226695">
                <a:lnSpc>
                  <a:spcPts val="2940"/>
                </a:lnSpc>
                <a:buFont typeface="Arial"/>
                <a:buChar char="•"/>
              </a:pPr>
              <a:r>
                <a:rPr lang="en-US" sz="2100">
                  <a:solidFill>
                    <a:srgbClr val="737373"/>
                  </a:solidFill>
                  <a:latin typeface="DM Sans"/>
                </a:rPr>
                <a:t>Highlight the importance of regular breaks to prevent burnout and maintain high productivity.</a:t>
              </a:r>
            </a:p>
            <a:p>
              <a:pPr>
                <a:lnSpc>
                  <a:spcPts val="2940"/>
                </a:lnSpc>
              </a:pPr>
              <a:endParaRPr lang="en-US" sz="2100">
                <a:solidFill>
                  <a:srgbClr val="737373"/>
                </a:solidFill>
                <a:latin typeface="DM Sans"/>
              </a:endParaRPr>
            </a:p>
            <a:p>
              <a:pPr marL="453390" lvl="1" indent="-226695">
                <a:lnSpc>
                  <a:spcPts val="2940"/>
                </a:lnSpc>
                <a:buFont typeface="Arial"/>
                <a:buChar char="•"/>
              </a:pPr>
              <a:r>
                <a:rPr lang="en-US" sz="2100">
                  <a:solidFill>
                    <a:srgbClr val="737373"/>
                  </a:solidFill>
                  <a:latin typeface="DM Sans"/>
                </a:rPr>
                <a:t>Offer suggestions for implementing structured downtime practices within the team to enhance overall well-being and focus.</a:t>
              </a:r>
            </a:p>
            <a:p>
              <a:pPr>
                <a:lnSpc>
                  <a:spcPts val="2940"/>
                </a:lnSpc>
              </a:pPr>
              <a:endParaRPr lang="en-US" sz="2100">
                <a:solidFill>
                  <a:srgbClr val="737373"/>
                </a:solidFill>
                <a:latin typeface="DM Sans"/>
              </a:endParaRPr>
            </a:p>
          </p:txBody>
        </p:sp>
      </p:grpSp>
      <p:sp>
        <p:nvSpPr>
          <p:cNvPr id="12" name="TextBox 12"/>
          <p:cNvSpPr txBox="1"/>
          <p:nvPr/>
        </p:nvSpPr>
        <p:spPr>
          <a:xfrm>
            <a:off x="347942" y="4314537"/>
            <a:ext cx="6111925" cy="1149350"/>
          </a:xfrm>
          <a:prstGeom prst="rect">
            <a:avLst/>
          </a:prstGeom>
        </p:spPr>
        <p:txBody>
          <a:bodyPr lIns="0" tIns="0" rIns="0" bIns="0" rtlCol="0" anchor="t">
            <a:spAutoFit/>
          </a:bodyPr>
          <a:lstStyle/>
          <a:p>
            <a:pPr>
              <a:lnSpc>
                <a:spcPts val="8800"/>
              </a:lnSpc>
            </a:pPr>
            <a:r>
              <a:rPr lang="en-US" sz="8000" spc="-400">
                <a:solidFill>
                  <a:srgbClr val="737373"/>
                </a:solidFill>
                <a:latin typeface="DM Sans Bold"/>
              </a:rPr>
              <a:t>Techniques </a:t>
            </a:r>
          </a:p>
        </p:txBody>
      </p:sp>
      <p:sp>
        <p:nvSpPr>
          <p:cNvPr id="13" name="Freeform 13"/>
          <p:cNvSpPr/>
          <p:nvPr/>
        </p:nvSpPr>
        <p:spPr>
          <a:xfrm>
            <a:off x="0" y="-135423"/>
            <a:ext cx="4102978" cy="3133183"/>
          </a:xfrm>
          <a:custGeom>
            <a:avLst/>
            <a:gdLst/>
            <a:ahLst/>
            <a:cxnLst/>
            <a:rect l="l" t="t" r="r" b="b"/>
            <a:pathLst>
              <a:path w="4102978" h="3133183">
                <a:moveTo>
                  <a:pt x="0" y="0"/>
                </a:moveTo>
                <a:lnTo>
                  <a:pt x="4102978" y="0"/>
                </a:lnTo>
                <a:lnTo>
                  <a:pt x="4102978" y="3133184"/>
                </a:lnTo>
                <a:lnTo>
                  <a:pt x="0" y="3133184"/>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7104165" y="4607637"/>
            <a:ext cx="3029394" cy="1704013"/>
            <a:chOff x="0" y="0"/>
            <a:chExt cx="11289030" cy="6350000"/>
          </a:xfrm>
        </p:grpSpPr>
        <p:sp>
          <p:nvSpPr>
            <p:cNvPr id="3" name="Freeform 3"/>
            <p:cNvSpPr/>
            <p:nvPr/>
          </p:nvSpPr>
          <p:spPr>
            <a:xfrm>
              <a:off x="0" y="0"/>
              <a:ext cx="11287760" cy="6350000"/>
            </a:xfrm>
            <a:custGeom>
              <a:avLst/>
              <a:gdLst/>
              <a:ahLst/>
              <a:cxnLst/>
              <a:rect l="l" t="t" r="r" b="b"/>
              <a:pathLst>
                <a:path w="11287760" h="6350000">
                  <a:moveTo>
                    <a:pt x="0" y="5824220"/>
                  </a:moveTo>
                  <a:lnTo>
                    <a:pt x="0" y="525780"/>
                  </a:lnTo>
                  <a:cubicBezTo>
                    <a:pt x="0" y="234950"/>
                    <a:pt x="234950" y="0"/>
                    <a:pt x="525780" y="0"/>
                  </a:cubicBezTo>
                  <a:lnTo>
                    <a:pt x="10761980" y="0"/>
                  </a:lnTo>
                  <a:cubicBezTo>
                    <a:pt x="11052810" y="0"/>
                    <a:pt x="11287760" y="234950"/>
                    <a:pt x="11287760" y="525780"/>
                  </a:cubicBezTo>
                  <a:lnTo>
                    <a:pt x="11287760" y="5822950"/>
                  </a:lnTo>
                  <a:cubicBezTo>
                    <a:pt x="11287760" y="6113780"/>
                    <a:pt x="11052810" y="6348730"/>
                    <a:pt x="10761980" y="6348730"/>
                  </a:cubicBezTo>
                  <a:lnTo>
                    <a:pt x="525780" y="6348730"/>
                  </a:lnTo>
                  <a:cubicBezTo>
                    <a:pt x="236220" y="6350000"/>
                    <a:pt x="0" y="6115050"/>
                    <a:pt x="0" y="5824220"/>
                  </a:cubicBezTo>
                  <a:close/>
                </a:path>
              </a:pathLst>
            </a:custGeom>
            <a:blipFill>
              <a:blip r:embed="rId2"/>
              <a:stretch>
                <a:fillRect t="-9265" b="-9265"/>
              </a:stretch>
            </a:blipFill>
          </p:spPr>
        </p:sp>
      </p:grpSp>
      <p:grpSp>
        <p:nvGrpSpPr>
          <p:cNvPr id="4" name="Group 4"/>
          <p:cNvGrpSpPr/>
          <p:nvPr/>
        </p:nvGrpSpPr>
        <p:grpSpPr>
          <a:xfrm>
            <a:off x="10419646" y="4478367"/>
            <a:ext cx="7238723" cy="2983864"/>
            <a:chOff x="0" y="0"/>
            <a:chExt cx="9651631" cy="3978486"/>
          </a:xfrm>
        </p:grpSpPr>
        <p:sp>
          <p:nvSpPr>
            <p:cNvPr id="5" name="TextBox 5"/>
            <p:cNvSpPr txBox="1"/>
            <p:nvPr/>
          </p:nvSpPr>
          <p:spPr>
            <a:xfrm>
              <a:off x="0" y="-47625"/>
              <a:ext cx="9651631" cy="503131"/>
            </a:xfrm>
            <a:prstGeom prst="rect">
              <a:avLst/>
            </a:prstGeom>
          </p:spPr>
          <p:txBody>
            <a:bodyPr lIns="0" tIns="0" rIns="0" bIns="0" rtlCol="0" anchor="t">
              <a:spAutoFit/>
            </a:bodyPr>
            <a:lstStyle/>
            <a:p>
              <a:pPr algn="just">
                <a:lnSpc>
                  <a:spcPts val="3220"/>
                </a:lnSpc>
              </a:pPr>
              <a:r>
                <a:rPr lang="en-US" sz="2300" spc="-46">
                  <a:solidFill>
                    <a:srgbClr val="E1A93D"/>
                  </a:solidFill>
                  <a:latin typeface="DM Sans Bold"/>
                </a:rPr>
                <a:t>Continuous Feedback and Adjustment</a:t>
              </a:r>
            </a:p>
          </p:txBody>
        </p:sp>
        <p:sp>
          <p:nvSpPr>
            <p:cNvPr id="6" name="TextBox 6"/>
            <p:cNvSpPr txBox="1"/>
            <p:nvPr/>
          </p:nvSpPr>
          <p:spPr>
            <a:xfrm>
              <a:off x="0" y="534881"/>
              <a:ext cx="9651631" cy="3443605"/>
            </a:xfrm>
            <a:prstGeom prst="rect">
              <a:avLst/>
            </a:prstGeom>
          </p:spPr>
          <p:txBody>
            <a:bodyPr lIns="0" tIns="0" rIns="0" bIns="0" rtlCol="0" anchor="t">
              <a:spAutoFit/>
            </a:bodyPr>
            <a:lstStyle/>
            <a:p>
              <a:pPr marL="453390" lvl="1" indent="-226695" algn="just">
                <a:lnSpc>
                  <a:spcPts val="2940"/>
                </a:lnSpc>
                <a:buFont typeface="Arial"/>
                <a:buChar char="•"/>
              </a:pPr>
              <a:r>
                <a:rPr lang="en-US" sz="2100">
                  <a:solidFill>
                    <a:srgbClr val="737373"/>
                  </a:solidFill>
                  <a:latin typeface="DM Sans"/>
                </a:rPr>
                <a:t>Highlight the role of ongoing feedback in ensuring expectations remain relevant and are met.</a:t>
              </a:r>
            </a:p>
            <a:p>
              <a:pPr algn="just">
                <a:lnSpc>
                  <a:spcPts val="2940"/>
                </a:lnSpc>
              </a:pPr>
              <a:endParaRPr lang="en-US" sz="2100">
                <a:solidFill>
                  <a:srgbClr val="737373"/>
                </a:solidFill>
                <a:latin typeface="DM Sans"/>
              </a:endParaRPr>
            </a:p>
            <a:p>
              <a:pPr marL="453390" lvl="1" indent="-226695" algn="just">
                <a:lnSpc>
                  <a:spcPts val="2940"/>
                </a:lnSpc>
                <a:buFont typeface="Arial"/>
                <a:buChar char="•"/>
              </a:pPr>
              <a:r>
                <a:rPr lang="en-US" sz="2100">
                  <a:solidFill>
                    <a:srgbClr val="737373"/>
                  </a:solidFill>
                  <a:latin typeface="DM Sans"/>
                </a:rPr>
                <a:t>Illustrate the process of adjusting expectations based on team performance and changing circumstances, emphasizing flexibility and adaptability in leadership.</a:t>
              </a:r>
            </a:p>
            <a:p>
              <a:pPr algn="just">
                <a:lnSpc>
                  <a:spcPts val="2940"/>
                </a:lnSpc>
              </a:pPr>
              <a:endParaRPr lang="en-US" sz="2100">
                <a:solidFill>
                  <a:srgbClr val="737373"/>
                </a:solidFill>
                <a:latin typeface="DM Sans"/>
              </a:endParaRPr>
            </a:p>
          </p:txBody>
        </p:sp>
      </p:grpSp>
      <p:sp>
        <p:nvSpPr>
          <p:cNvPr id="7" name="TextBox 7"/>
          <p:cNvSpPr txBox="1"/>
          <p:nvPr/>
        </p:nvSpPr>
        <p:spPr>
          <a:xfrm>
            <a:off x="347942" y="4314537"/>
            <a:ext cx="6111925" cy="1149350"/>
          </a:xfrm>
          <a:prstGeom prst="rect">
            <a:avLst/>
          </a:prstGeom>
        </p:spPr>
        <p:txBody>
          <a:bodyPr lIns="0" tIns="0" rIns="0" bIns="0" rtlCol="0" anchor="t">
            <a:spAutoFit/>
          </a:bodyPr>
          <a:lstStyle/>
          <a:p>
            <a:pPr>
              <a:lnSpc>
                <a:spcPts val="8800"/>
              </a:lnSpc>
            </a:pPr>
            <a:r>
              <a:rPr lang="en-US" sz="8000" spc="-400">
                <a:solidFill>
                  <a:srgbClr val="737373"/>
                </a:solidFill>
                <a:latin typeface="DM Sans Bold"/>
              </a:rPr>
              <a:t>Techniques </a:t>
            </a:r>
          </a:p>
        </p:txBody>
      </p:sp>
      <p:sp>
        <p:nvSpPr>
          <p:cNvPr id="8" name="Freeform 8"/>
          <p:cNvSpPr/>
          <p:nvPr/>
        </p:nvSpPr>
        <p:spPr>
          <a:xfrm>
            <a:off x="0" y="-135423"/>
            <a:ext cx="4102978" cy="3133183"/>
          </a:xfrm>
          <a:custGeom>
            <a:avLst/>
            <a:gdLst/>
            <a:ahLst/>
            <a:cxnLst/>
            <a:rect l="l" t="t" r="r" b="b"/>
            <a:pathLst>
              <a:path w="4102978" h="3133183">
                <a:moveTo>
                  <a:pt x="0" y="0"/>
                </a:moveTo>
                <a:lnTo>
                  <a:pt x="4102978" y="0"/>
                </a:lnTo>
                <a:lnTo>
                  <a:pt x="4102978" y="3133184"/>
                </a:lnTo>
                <a:lnTo>
                  <a:pt x="0" y="3133184"/>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flipH="1" flipV="1">
            <a:off x="0" y="0"/>
            <a:ext cx="18288000" cy="10287000"/>
          </a:xfrm>
          <a:custGeom>
            <a:avLst/>
            <a:gdLst/>
            <a:ahLst/>
            <a:cxnLst/>
            <a:rect l="l" t="t" r="r" b="b"/>
            <a:pathLst>
              <a:path w="18288000" h="10287000">
                <a:moveTo>
                  <a:pt x="18288000" y="10287000"/>
                </a:moveTo>
                <a:lnTo>
                  <a:pt x="0" y="10287000"/>
                </a:lnTo>
                <a:lnTo>
                  <a:pt x="0" y="0"/>
                </a:lnTo>
                <a:lnTo>
                  <a:pt x="18288000" y="0"/>
                </a:lnTo>
                <a:lnTo>
                  <a:pt x="18288000" y="10287000"/>
                </a:lnTo>
                <a:close/>
              </a:path>
            </a:pathLst>
          </a:custGeom>
          <a:blipFill>
            <a:blip r:embed="rId2"/>
            <a:stretch>
              <a:fillRect t="-38888" b="-38888"/>
            </a:stretch>
          </a:blipFill>
        </p:spPr>
      </p:sp>
      <p:sp>
        <p:nvSpPr>
          <p:cNvPr id="3" name="Freeform 3"/>
          <p:cNvSpPr/>
          <p:nvPr/>
        </p:nvSpPr>
        <p:spPr>
          <a:xfrm rot="887923">
            <a:off x="14979481" y="-8523477"/>
            <a:ext cx="13021166" cy="13361271"/>
          </a:xfrm>
          <a:custGeom>
            <a:avLst/>
            <a:gdLst/>
            <a:ahLst/>
            <a:cxnLst/>
            <a:rect l="l" t="t" r="r" b="b"/>
            <a:pathLst>
              <a:path w="13021166" h="13361271">
                <a:moveTo>
                  <a:pt x="0" y="0"/>
                </a:moveTo>
                <a:lnTo>
                  <a:pt x="13021166" y="0"/>
                </a:lnTo>
                <a:lnTo>
                  <a:pt x="13021166" y="13361271"/>
                </a:lnTo>
                <a:lnTo>
                  <a:pt x="0" y="13361271"/>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grpSp>
        <p:nvGrpSpPr>
          <p:cNvPr id="4" name="Group 4"/>
          <p:cNvGrpSpPr/>
          <p:nvPr/>
        </p:nvGrpSpPr>
        <p:grpSpPr>
          <a:xfrm>
            <a:off x="779936" y="3422650"/>
            <a:ext cx="3673737" cy="4701006"/>
            <a:chOff x="0" y="0"/>
            <a:chExt cx="1347458" cy="1724242"/>
          </a:xfrm>
        </p:grpSpPr>
        <p:sp>
          <p:nvSpPr>
            <p:cNvPr id="5" name="Freeform 5"/>
            <p:cNvSpPr/>
            <p:nvPr/>
          </p:nvSpPr>
          <p:spPr>
            <a:xfrm>
              <a:off x="0" y="0"/>
              <a:ext cx="1347458" cy="1724242"/>
            </a:xfrm>
            <a:custGeom>
              <a:avLst/>
              <a:gdLst/>
              <a:ahLst/>
              <a:cxnLst/>
              <a:rect l="l" t="t" r="r" b="b"/>
              <a:pathLst>
                <a:path w="1347458" h="1724242">
                  <a:moveTo>
                    <a:pt x="65328" y="0"/>
                  </a:moveTo>
                  <a:lnTo>
                    <a:pt x="1282130" y="0"/>
                  </a:lnTo>
                  <a:cubicBezTo>
                    <a:pt x="1318210" y="0"/>
                    <a:pt x="1347458" y="29249"/>
                    <a:pt x="1347458" y="65328"/>
                  </a:cubicBezTo>
                  <a:lnTo>
                    <a:pt x="1347458" y="1658913"/>
                  </a:lnTo>
                  <a:cubicBezTo>
                    <a:pt x="1347458" y="1694993"/>
                    <a:pt x="1318210" y="1724242"/>
                    <a:pt x="1282130" y="1724242"/>
                  </a:cubicBezTo>
                  <a:lnTo>
                    <a:pt x="65328" y="1724242"/>
                  </a:lnTo>
                  <a:cubicBezTo>
                    <a:pt x="29249" y="1724242"/>
                    <a:pt x="0" y="1694993"/>
                    <a:pt x="0" y="1658913"/>
                  </a:cubicBezTo>
                  <a:lnTo>
                    <a:pt x="0" y="65328"/>
                  </a:lnTo>
                  <a:cubicBezTo>
                    <a:pt x="0" y="29249"/>
                    <a:pt x="29249" y="0"/>
                    <a:pt x="65328" y="0"/>
                  </a:cubicBezTo>
                  <a:close/>
                </a:path>
              </a:pathLst>
            </a:custGeom>
            <a:solidFill>
              <a:srgbClr val="BBCBCD">
                <a:alpha val="98824"/>
              </a:srgbClr>
            </a:solidFill>
          </p:spPr>
        </p:sp>
        <p:sp>
          <p:nvSpPr>
            <p:cNvPr id="6" name="TextBox 6"/>
            <p:cNvSpPr txBox="1"/>
            <p:nvPr/>
          </p:nvSpPr>
          <p:spPr>
            <a:xfrm>
              <a:off x="0" y="-19050"/>
              <a:ext cx="1347458" cy="1743292"/>
            </a:xfrm>
            <a:prstGeom prst="rect">
              <a:avLst/>
            </a:prstGeom>
          </p:spPr>
          <p:txBody>
            <a:bodyPr lIns="50800" tIns="50800" rIns="50800" bIns="50800" rtlCol="0" anchor="ctr"/>
            <a:lstStyle/>
            <a:p>
              <a:pPr algn="ctr">
                <a:lnSpc>
                  <a:spcPts val="2859"/>
                </a:lnSpc>
              </a:pPr>
              <a:endParaRPr/>
            </a:p>
          </p:txBody>
        </p:sp>
      </p:grpSp>
      <p:grpSp>
        <p:nvGrpSpPr>
          <p:cNvPr id="7" name="Group 7"/>
          <p:cNvGrpSpPr/>
          <p:nvPr/>
        </p:nvGrpSpPr>
        <p:grpSpPr>
          <a:xfrm>
            <a:off x="5031067" y="3387246"/>
            <a:ext cx="3613173" cy="4736410"/>
            <a:chOff x="0" y="0"/>
            <a:chExt cx="1325245" cy="1737227"/>
          </a:xfrm>
        </p:grpSpPr>
        <p:sp>
          <p:nvSpPr>
            <p:cNvPr id="8" name="Freeform 8"/>
            <p:cNvSpPr/>
            <p:nvPr/>
          </p:nvSpPr>
          <p:spPr>
            <a:xfrm>
              <a:off x="0" y="0"/>
              <a:ext cx="1325245" cy="1737227"/>
            </a:xfrm>
            <a:custGeom>
              <a:avLst/>
              <a:gdLst/>
              <a:ahLst/>
              <a:cxnLst/>
              <a:rect l="l" t="t" r="r" b="b"/>
              <a:pathLst>
                <a:path w="1325245" h="1737227">
                  <a:moveTo>
                    <a:pt x="66423" y="0"/>
                  </a:moveTo>
                  <a:lnTo>
                    <a:pt x="1258821" y="0"/>
                  </a:lnTo>
                  <a:cubicBezTo>
                    <a:pt x="1295506" y="0"/>
                    <a:pt x="1325245" y="29739"/>
                    <a:pt x="1325245" y="66423"/>
                  </a:cubicBezTo>
                  <a:lnTo>
                    <a:pt x="1325245" y="1670804"/>
                  </a:lnTo>
                  <a:cubicBezTo>
                    <a:pt x="1325245" y="1707488"/>
                    <a:pt x="1295506" y="1737227"/>
                    <a:pt x="1258821" y="1737227"/>
                  </a:cubicBezTo>
                  <a:lnTo>
                    <a:pt x="66423" y="1737227"/>
                  </a:lnTo>
                  <a:cubicBezTo>
                    <a:pt x="29739" y="1737227"/>
                    <a:pt x="0" y="1707488"/>
                    <a:pt x="0" y="1670804"/>
                  </a:cubicBezTo>
                  <a:lnTo>
                    <a:pt x="0" y="66423"/>
                  </a:lnTo>
                  <a:cubicBezTo>
                    <a:pt x="0" y="29739"/>
                    <a:pt x="29739" y="0"/>
                    <a:pt x="66423" y="0"/>
                  </a:cubicBezTo>
                  <a:close/>
                </a:path>
              </a:pathLst>
            </a:custGeom>
            <a:solidFill>
              <a:srgbClr val="BBCBCD">
                <a:alpha val="98824"/>
              </a:srgbClr>
            </a:solidFill>
          </p:spPr>
        </p:sp>
        <p:sp>
          <p:nvSpPr>
            <p:cNvPr id="9" name="TextBox 9"/>
            <p:cNvSpPr txBox="1"/>
            <p:nvPr/>
          </p:nvSpPr>
          <p:spPr>
            <a:xfrm>
              <a:off x="0" y="-19050"/>
              <a:ext cx="1325245" cy="1756277"/>
            </a:xfrm>
            <a:prstGeom prst="rect">
              <a:avLst/>
            </a:prstGeom>
          </p:spPr>
          <p:txBody>
            <a:bodyPr lIns="50800" tIns="50800" rIns="50800" bIns="50800" rtlCol="0" anchor="ctr"/>
            <a:lstStyle/>
            <a:p>
              <a:pPr algn="ctr">
                <a:lnSpc>
                  <a:spcPts val="2859"/>
                </a:lnSpc>
              </a:pPr>
              <a:endParaRPr/>
            </a:p>
          </p:txBody>
        </p:sp>
      </p:grpSp>
      <p:grpSp>
        <p:nvGrpSpPr>
          <p:cNvPr id="10" name="Group 10"/>
          <p:cNvGrpSpPr/>
          <p:nvPr/>
        </p:nvGrpSpPr>
        <p:grpSpPr>
          <a:xfrm>
            <a:off x="9330046" y="3440352"/>
            <a:ext cx="3552661" cy="4665602"/>
            <a:chOff x="0" y="0"/>
            <a:chExt cx="1303050" cy="1711256"/>
          </a:xfrm>
        </p:grpSpPr>
        <p:sp>
          <p:nvSpPr>
            <p:cNvPr id="11" name="Freeform 11"/>
            <p:cNvSpPr/>
            <p:nvPr/>
          </p:nvSpPr>
          <p:spPr>
            <a:xfrm>
              <a:off x="0" y="0"/>
              <a:ext cx="1303050" cy="1711256"/>
            </a:xfrm>
            <a:custGeom>
              <a:avLst/>
              <a:gdLst/>
              <a:ahLst/>
              <a:cxnLst/>
              <a:rect l="l" t="t" r="r" b="b"/>
              <a:pathLst>
                <a:path w="1303050" h="1711256">
                  <a:moveTo>
                    <a:pt x="67555" y="0"/>
                  </a:moveTo>
                  <a:lnTo>
                    <a:pt x="1235495" y="0"/>
                  </a:lnTo>
                  <a:cubicBezTo>
                    <a:pt x="1253412" y="0"/>
                    <a:pt x="1270595" y="7117"/>
                    <a:pt x="1283264" y="19786"/>
                  </a:cubicBezTo>
                  <a:cubicBezTo>
                    <a:pt x="1295933" y="32455"/>
                    <a:pt x="1303050" y="49638"/>
                    <a:pt x="1303050" y="67555"/>
                  </a:cubicBezTo>
                  <a:lnTo>
                    <a:pt x="1303050" y="1643701"/>
                  </a:lnTo>
                  <a:cubicBezTo>
                    <a:pt x="1303050" y="1681011"/>
                    <a:pt x="1272805" y="1711256"/>
                    <a:pt x="1235495" y="1711256"/>
                  </a:cubicBezTo>
                  <a:lnTo>
                    <a:pt x="67555" y="1711256"/>
                  </a:lnTo>
                  <a:cubicBezTo>
                    <a:pt x="30245" y="1711256"/>
                    <a:pt x="0" y="1681011"/>
                    <a:pt x="0" y="1643701"/>
                  </a:cubicBezTo>
                  <a:lnTo>
                    <a:pt x="0" y="67555"/>
                  </a:lnTo>
                  <a:cubicBezTo>
                    <a:pt x="0" y="30245"/>
                    <a:pt x="30245" y="0"/>
                    <a:pt x="67555" y="0"/>
                  </a:cubicBezTo>
                  <a:close/>
                </a:path>
              </a:pathLst>
            </a:custGeom>
            <a:solidFill>
              <a:srgbClr val="BBCBCD">
                <a:alpha val="98824"/>
              </a:srgbClr>
            </a:solidFill>
          </p:spPr>
        </p:sp>
        <p:sp>
          <p:nvSpPr>
            <p:cNvPr id="12" name="TextBox 12"/>
            <p:cNvSpPr txBox="1"/>
            <p:nvPr/>
          </p:nvSpPr>
          <p:spPr>
            <a:xfrm>
              <a:off x="0" y="-19050"/>
              <a:ext cx="1303050" cy="1730306"/>
            </a:xfrm>
            <a:prstGeom prst="rect">
              <a:avLst/>
            </a:prstGeom>
          </p:spPr>
          <p:txBody>
            <a:bodyPr lIns="50800" tIns="50800" rIns="50800" bIns="50800" rtlCol="0" anchor="ctr"/>
            <a:lstStyle/>
            <a:p>
              <a:pPr algn="ctr">
                <a:lnSpc>
                  <a:spcPts val="2859"/>
                </a:lnSpc>
              </a:pPr>
              <a:endParaRPr/>
            </a:p>
          </p:txBody>
        </p:sp>
      </p:grpSp>
      <p:sp>
        <p:nvSpPr>
          <p:cNvPr id="13" name="TextBox 13"/>
          <p:cNvSpPr txBox="1"/>
          <p:nvPr/>
        </p:nvSpPr>
        <p:spPr>
          <a:xfrm>
            <a:off x="436491" y="-55880"/>
            <a:ext cx="15989694" cy="2581275"/>
          </a:xfrm>
          <a:prstGeom prst="rect">
            <a:avLst/>
          </a:prstGeom>
        </p:spPr>
        <p:txBody>
          <a:bodyPr lIns="0" tIns="0" rIns="0" bIns="0" rtlCol="0" anchor="t">
            <a:spAutoFit/>
          </a:bodyPr>
          <a:lstStyle/>
          <a:p>
            <a:pPr marL="0" lvl="0" indent="0" algn="ctr">
              <a:lnSpc>
                <a:spcPts val="10349"/>
              </a:lnSpc>
              <a:spcBef>
                <a:spcPct val="0"/>
              </a:spcBef>
            </a:pPr>
            <a:r>
              <a:rPr lang="en-US" sz="7500" spc="735">
                <a:solidFill>
                  <a:srgbClr val="E1A93D"/>
                </a:solidFill>
                <a:latin typeface="DM Sans Bold"/>
              </a:rPr>
              <a:t>Third Obligation: Setting the Right Tone</a:t>
            </a:r>
          </a:p>
        </p:txBody>
      </p:sp>
      <p:sp>
        <p:nvSpPr>
          <p:cNvPr id="14" name="TextBox 14"/>
          <p:cNvSpPr txBox="1"/>
          <p:nvPr/>
        </p:nvSpPr>
        <p:spPr>
          <a:xfrm>
            <a:off x="1206144" y="4241455"/>
            <a:ext cx="2834323" cy="2613025"/>
          </a:xfrm>
          <a:prstGeom prst="rect">
            <a:avLst/>
          </a:prstGeom>
        </p:spPr>
        <p:txBody>
          <a:bodyPr lIns="0" tIns="0" rIns="0" bIns="0" rtlCol="0" anchor="t">
            <a:spAutoFit/>
          </a:bodyPr>
          <a:lstStyle/>
          <a:p>
            <a:pPr algn="ctr">
              <a:lnSpc>
                <a:spcPts val="3499"/>
              </a:lnSpc>
            </a:pPr>
            <a:r>
              <a:rPr lang="en-US" sz="2499">
                <a:solidFill>
                  <a:srgbClr val="100F0D"/>
                </a:solidFill>
                <a:latin typeface="DM Sans"/>
              </a:rPr>
              <a:t>Emphasize the leader's role in establishing a positive, inclusive, and motivational team environment.</a:t>
            </a:r>
          </a:p>
        </p:txBody>
      </p:sp>
      <p:sp>
        <p:nvSpPr>
          <p:cNvPr id="15" name="TextBox 15"/>
          <p:cNvSpPr txBox="1"/>
          <p:nvPr/>
        </p:nvSpPr>
        <p:spPr>
          <a:xfrm>
            <a:off x="5284286" y="4425126"/>
            <a:ext cx="3215147" cy="2613025"/>
          </a:xfrm>
          <a:prstGeom prst="rect">
            <a:avLst/>
          </a:prstGeom>
        </p:spPr>
        <p:txBody>
          <a:bodyPr lIns="0" tIns="0" rIns="0" bIns="0" rtlCol="0" anchor="t">
            <a:spAutoFit/>
          </a:bodyPr>
          <a:lstStyle/>
          <a:p>
            <a:pPr algn="ctr">
              <a:lnSpc>
                <a:spcPts val="3499"/>
              </a:lnSpc>
            </a:pPr>
            <a:r>
              <a:rPr lang="en-US" sz="2499">
                <a:solidFill>
                  <a:srgbClr val="100F0D"/>
                </a:solidFill>
                <a:latin typeface="DM Sans"/>
              </a:rPr>
              <a:t>Discuss how a leader's attitude, behavior, and communication style set the cultural tone for the team.</a:t>
            </a:r>
          </a:p>
        </p:txBody>
      </p:sp>
      <p:sp>
        <p:nvSpPr>
          <p:cNvPr id="16" name="TextBox 16"/>
          <p:cNvSpPr txBox="1"/>
          <p:nvPr/>
        </p:nvSpPr>
        <p:spPr>
          <a:xfrm>
            <a:off x="9521495" y="3803305"/>
            <a:ext cx="3169763" cy="3927475"/>
          </a:xfrm>
          <a:prstGeom prst="rect">
            <a:avLst/>
          </a:prstGeom>
        </p:spPr>
        <p:txBody>
          <a:bodyPr lIns="0" tIns="0" rIns="0" bIns="0" rtlCol="0" anchor="t">
            <a:spAutoFit/>
          </a:bodyPr>
          <a:lstStyle/>
          <a:p>
            <a:pPr algn="ctr">
              <a:lnSpc>
                <a:spcPts val="3499"/>
              </a:lnSpc>
            </a:pPr>
            <a:r>
              <a:rPr lang="en-US" sz="2499">
                <a:solidFill>
                  <a:srgbClr val="100F0D"/>
                </a:solidFill>
                <a:latin typeface="DM Sans"/>
              </a:rPr>
              <a:t>Explore the connection between a leader's emotional intelligence and their ability to engage the team's heart, fostering a deep sense of belonging and commitment.</a:t>
            </a:r>
          </a:p>
        </p:txBody>
      </p:sp>
      <p:sp>
        <p:nvSpPr>
          <p:cNvPr id="17" name="Freeform 17"/>
          <p:cNvSpPr/>
          <p:nvPr/>
        </p:nvSpPr>
        <p:spPr>
          <a:xfrm>
            <a:off x="-1438368" y="7112970"/>
            <a:ext cx="4687320" cy="4687320"/>
          </a:xfrm>
          <a:custGeom>
            <a:avLst/>
            <a:gdLst/>
            <a:ahLst/>
            <a:cxnLst/>
            <a:rect l="l" t="t" r="r" b="b"/>
            <a:pathLst>
              <a:path w="4687320" h="4687320">
                <a:moveTo>
                  <a:pt x="0" y="0"/>
                </a:moveTo>
                <a:lnTo>
                  <a:pt x="4687319" y="0"/>
                </a:lnTo>
                <a:lnTo>
                  <a:pt x="4687319" y="4687320"/>
                </a:lnTo>
                <a:lnTo>
                  <a:pt x="0" y="4687320"/>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sp>
      <p:grpSp>
        <p:nvGrpSpPr>
          <p:cNvPr id="18" name="Group 18"/>
          <p:cNvGrpSpPr/>
          <p:nvPr/>
        </p:nvGrpSpPr>
        <p:grpSpPr>
          <a:xfrm>
            <a:off x="13489047" y="3458054"/>
            <a:ext cx="3552661" cy="4665602"/>
            <a:chOff x="0" y="0"/>
            <a:chExt cx="1303050" cy="1711256"/>
          </a:xfrm>
        </p:grpSpPr>
        <p:sp>
          <p:nvSpPr>
            <p:cNvPr id="19" name="Freeform 19"/>
            <p:cNvSpPr/>
            <p:nvPr/>
          </p:nvSpPr>
          <p:spPr>
            <a:xfrm>
              <a:off x="0" y="0"/>
              <a:ext cx="1303050" cy="1711256"/>
            </a:xfrm>
            <a:custGeom>
              <a:avLst/>
              <a:gdLst/>
              <a:ahLst/>
              <a:cxnLst/>
              <a:rect l="l" t="t" r="r" b="b"/>
              <a:pathLst>
                <a:path w="1303050" h="1711256">
                  <a:moveTo>
                    <a:pt x="67555" y="0"/>
                  </a:moveTo>
                  <a:lnTo>
                    <a:pt x="1235495" y="0"/>
                  </a:lnTo>
                  <a:cubicBezTo>
                    <a:pt x="1253412" y="0"/>
                    <a:pt x="1270595" y="7117"/>
                    <a:pt x="1283264" y="19786"/>
                  </a:cubicBezTo>
                  <a:cubicBezTo>
                    <a:pt x="1295933" y="32455"/>
                    <a:pt x="1303050" y="49638"/>
                    <a:pt x="1303050" y="67555"/>
                  </a:cubicBezTo>
                  <a:lnTo>
                    <a:pt x="1303050" y="1643701"/>
                  </a:lnTo>
                  <a:cubicBezTo>
                    <a:pt x="1303050" y="1681011"/>
                    <a:pt x="1272805" y="1711256"/>
                    <a:pt x="1235495" y="1711256"/>
                  </a:cubicBezTo>
                  <a:lnTo>
                    <a:pt x="67555" y="1711256"/>
                  </a:lnTo>
                  <a:cubicBezTo>
                    <a:pt x="30245" y="1711256"/>
                    <a:pt x="0" y="1681011"/>
                    <a:pt x="0" y="1643701"/>
                  </a:cubicBezTo>
                  <a:lnTo>
                    <a:pt x="0" y="67555"/>
                  </a:lnTo>
                  <a:cubicBezTo>
                    <a:pt x="0" y="30245"/>
                    <a:pt x="30245" y="0"/>
                    <a:pt x="67555" y="0"/>
                  </a:cubicBezTo>
                  <a:close/>
                </a:path>
              </a:pathLst>
            </a:custGeom>
            <a:solidFill>
              <a:srgbClr val="BBCBCD">
                <a:alpha val="98824"/>
              </a:srgbClr>
            </a:solidFill>
          </p:spPr>
        </p:sp>
        <p:sp>
          <p:nvSpPr>
            <p:cNvPr id="20" name="TextBox 20"/>
            <p:cNvSpPr txBox="1"/>
            <p:nvPr/>
          </p:nvSpPr>
          <p:spPr>
            <a:xfrm>
              <a:off x="0" y="-19050"/>
              <a:ext cx="1303050" cy="1730306"/>
            </a:xfrm>
            <a:prstGeom prst="rect">
              <a:avLst/>
            </a:prstGeom>
          </p:spPr>
          <p:txBody>
            <a:bodyPr lIns="50800" tIns="50800" rIns="50800" bIns="50800" rtlCol="0" anchor="ctr"/>
            <a:lstStyle/>
            <a:p>
              <a:pPr algn="ctr">
                <a:lnSpc>
                  <a:spcPts val="2859"/>
                </a:lnSpc>
              </a:pPr>
              <a:endParaRPr/>
            </a:p>
          </p:txBody>
        </p:sp>
      </p:grpSp>
      <p:sp>
        <p:nvSpPr>
          <p:cNvPr id="21" name="TextBox 21"/>
          <p:cNvSpPr txBox="1"/>
          <p:nvPr/>
        </p:nvSpPr>
        <p:spPr>
          <a:xfrm>
            <a:off x="13680496" y="4425126"/>
            <a:ext cx="3169763" cy="2613025"/>
          </a:xfrm>
          <a:prstGeom prst="rect">
            <a:avLst/>
          </a:prstGeom>
        </p:spPr>
        <p:txBody>
          <a:bodyPr lIns="0" tIns="0" rIns="0" bIns="0" rtlCol="0" anchor="t">
            <a:spAutoFit/>
          </a:bodyPr>
          <a:lstStyle/>
          <a:p>
            <a:pPr algn="ctr">
              <a:lnSpc>
                <a:spcPts val="3499"/>
              </a:lnSpc>
            </a:pPr>
            <a:r>
              <a:rPr lang="en-US" sz="2499">
                <a:solidFill>
                  <a:srgbClr val="100F0D"/>
                </a:solidFill>
                <a:latin typeface="DM Sans"/>
              </a:rPr>
              <a:t>Highlight the impact of a supportive and empathetic leadership approach on team morale and productivity.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347942" y="4314537"/>
            <a:ext cx="13901591" cy="2263775"/>
          </a:xfrm>
          <a:prstGeom prst="rect">
            <a:avLst/>
          </a:prstGeom>
        </p:spPr>
        <p:txBody>
          <a:bodyPr lIns="0" tIns="0" rIns="0" bIns="0" rtlCol="0" anchor="t">
            <a:spAutoFit/>
          </a:bodyPr>
          <a:lstStyle/>
          <a:p>
            <a:pPr>
              <a:lnSpc>
                <a:spcPts val="8800"/>
              </a:lnSpc>
            </a:pPr>
            <a:r>
              <a:rPr lang="en-US" sz="8000" spc="-400">
                <a:solidFill>
                  <a:srgbClr val="737373"/>
                </a:solidFill>
                <a:latin typeface="DM Sans Bold"/>
              </a:rPr>
              <a:t>Cultivating the Right Environment</a:t>
            </a:r>
          </a:p>
        </p:txBody>
      </p:sp>
      <p:sp>
        <p:nvSpPr>
          <p:cNvPr id="3" name="Freeform 3"/>
          <p:cNvSpPr/>
          <p:nvPr/>
        </p:nvSpPr>
        <p:spPr>
          <a:xfrm>
            <a:off x="0" y="-135423"/>
            <a:ext cx="4102978" cy="3133183"/>
          </a:xfrm>
          <a:custGeom>
            <a:avLst/>
            <a:gdLst/>
            <a:ahLst/>
            <a:cxnLst/>
            <a:rect l="l" t="t" r="r" b="b"/>
            <a:pathLst>
              <a:path w="4102978" h="3133183">
                <a:moveTo>
                  <a:pt x="0" y="0"/>
                </a:moveTo>
                <a:lnTo>
                  <a:pt x="4102978" y="0"/>
                </a:lnTo>
                <a:lnTo>
                  <a:pt x="4102978" y="3133184"/>
                </a:lnTo>
                <a:lnTo>
                  <a:pt x="0" y="313318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7143807" y="1505314"/>
            <a:ext cx="3029394" cy="1704013"/>
            <a:chOff x="0" y="0"/>
            <a:chExt cx="11289030" cy="6350000"/>
          </a:xfrm>
        </p:grpSpPr>
        <p:sp>
          <p:nvSpPr>
            <p:cNvPr id="3" name="Freeform 3"/>
            <p:cNvSpPr/>
            <p:nvPr/>
          </p:nvSpPr>
          <p:spPr>
            <a:xfrm>
              <a:off x="0" y="0"/>
              <a:ext cx="11287760" cy="6350000"/>
            </a:xfrm>
            <a:custGeom>
              <a:avLst/>
              <a:gdLst/>
              <a:ahLst/>
              <a:cxnLst/>
              <a:rect l="l" t="t" r="r" b="b"/>
              <a:pathLst>
                <a:path w="11287760" h="6350000">
                  <a:moveTo>
                    <a:pt x="0" y="5824220"/>
                  </a:moveTo>
                  <a:lnTo>
                    <a:pt x="0" y="525780"/>
                  </a:lnTo>
                  <a:cubicBezTo>
                    <a:pt x="0" y="234950"/>
                    <a:pt x="234950" y="0"/>
                    <a:pt x="525780" y="0"/>
                  </a:cubicBezTo>
                  <a:lnTo>
                    <a:pt x="10761980" y="0"/>
                  </a:lnTo>
                  <a:cubicBezTo>
                    <a:pt x="11052810" y="0"/>
                    <a:pt x="11287760" y="234950"/>
                    <a:pt x="11287760" y="525780"/>
                  </a:cubicBezTo>
                  <a:lnTo>
                    <a:pt x="11287760" y="5822950"/>
                  </a:lnTo>
                  <a:cubicBezTo>
                    <a:pt x="11287760" y="6113780"/>
                    <a:pt x="11052810" y="6348730"/>
                    <a:pt x="10761980" y="6348730"/>
                  </a:cubicBezTo>
                  <a:lnTo>
                    <a:pt x="525780" y="6348730"/>
                  </a:lnTo>
                  <a:cubicBezTo>
                    <a:pt x="236220" y="6350000"/>
                    <a:pt x="0" y="6115050"/>
                    <a:pt x="0" y="5824220"/>
                  </a:cubicBezTo>
                  <a:close/>
                </a:path>
              </a:pathLst>
            </a:custGeom>
            <a:blipFill>
              <a:blip r:embed="rId2"/>
              <a:stretch>
                <a:fillRect l="-85631" t="-46880" b="-73148"/>
              </a:stretch>
            </a:blipFill>
          </p:spPr>
        </p:sp>
      </p:grpSp>
      <p:grpSp>
        <p:nvGrpSpPr>
          <p:cNvPr id="4" name="Group 4"/>
          <p:cNvGrpSpPr/>
          <p:nvPr/>
        </p:nvGrpSpPr>
        <p:grpSpPr>
          <a:xfrm>
            <a:off x="7143807" y="5726306"/>
            <a:ext cx="3029394" cy="1704013"/>
            <a:chOff x="0" y="0"/>
            <a:chExt cx="11289030" cy="6350000"/>
          </a:xfrm>
        </p:grpSpPr>
        <p:sp>
          <p:nvSpPr>
            <p:cNvPr id="5" name="Freeform 5"/>
            <p:cNvSpPr/>
            <p:nvPr/>
          </p:nvSpPr>
          <p:spPr>
            <a:xfrm>
              <a:off x="0" y="0"/>
              <a:ext cx="11287760" cy="6350000"/>
            </a:xfrm>
            <a:custGeom>
              <a:avLst/>
              <a:gdLst/>
              <a:ahLst/>
              <a:cxnLst/>
              <a:rect l="l" t="t" r="r" b="b"/>
              <a:pathLst>
                <a:path w="11287760" h="6350000">
                  <a:moveTo>
                    <a:pt x="0" y="5824220"/>
                  </a:moveTo>
                  <a:lnTo>
                    <a:pt x="0" y="525780"/>
                  </a:lnTo>
                  <a:cubicBezTo>
                    <a:pt x="0" y="234950"/>
                    <a:pt x="234950" y="0"/>
                    <a:pt x="525780" y="0"/>
                  </a:cubicBezTo>
                  <a:lnTo>
                    <a:pt x="10761980" y="0"/>
                  </a:lnTo>
                  <a:cubicBezTo>
                    <a:pt x="11052810" y="0"/>
                    <a:pt x="11287760" y="234950"/>
                    <a:pt x="11287760" y="525780"/>
                  </a:cubicBezTo>
                  <a:lnTo>
                    <a:pt x="11287760" y="5822950"/>
                  </a:lnTo>
                  <a:cubicBezTo>
                    <a:pt x="11287760" y="6113780"/>
                    <a:pt x="11052810" y="6348730"/>
                    <a:pt x="10761980" y="6348730"/>
                  </a:cubicBezTo>
                  <a:lnTo>
                    <a:pt x="525780" y="6348730"/>
                  </a:lnTo>
                  <a:cubicBezTo>
                    <a:pt x="236220" y="6350000"/>
                    <a:pt x="0" y="6115050"/>
                    <a:pt x="0" y="5824220"/>
                  </a:cubicBezTo>
                  <a:close/>
                </a:path>
              </a:pathLst>
            </a:custGeom>
            <a:solidFill>
              <a:srgbClr val="000000">
                <a:alpha val="0"/>
              </a:srgbClr>
            </a:solidFill>
            <a:ln w="12700">
              <a:solidFill>
                <a:srgbClr val="000000"/>
              </a:solidFill>
            </a:ln>
          </p:spPr>
        </p:sp>
      </p:grpSp>
      <p:grpSp>
        <p:nvGrpSpPr>
          <p:cNvPr id="6" name="Group 6"/>
          <p:cNvGrpSpPr/>
          <p:nvPr/>
        </p:nvGrpSpPr>
        <p:grpSpPr>
          <a:xfrm>
            <a:off x="10459288" y="1376044"/>
            <a:ext cx="7238723" cy="2612389"/>
            <a:chOff x="0" y="0"/>
            <a:chExt cx="9651631" cy="3483186"/>
          </a:xfrm>
        </p:grpSpPr>
        <p:sp>
          <p:nvSpPr>
            <p:cNvPr id="7" name="TextBox 7"/>
            <p:cNvSpPr txBox="1"/>
            <p:nvPr/>
          </p:nvSpPr>
          <p:spPr>
            <a:xfrm>
              <a:off x="0" y="-47625"/>
              <a:ext cx="9651631" cy="503131"/>
            </a:xfrm>
            <a:prstGeom prst="rect">
              <a:avLst/>
            </a:prstGeom>
          </p:spPr>
          <p:txBody>
            <a:bodyPr lIns="0" tIns="0" rIns="0" bIns="0" rtlCol="0" anchor="t">
              <a:spAutoFit/>
            </a:bodyPr>
            <a:lstStyle/>
            <a:p>
              <a:pPr algn="just">
                <a:lnSpc>
                  <a:spcPts val="3220"/>
                </a:lnSpc>
              </a:pPr>
              <a:r>
                <a:rPr lang="en-US" sz="2300" spc="-46">
                  <a:solidFill>
                    <a:srgbClr val="E1A93D"/>
                  </a:solidFill>
                  <a:latin typeface="DM Sans Bold"/>
                </a:rPr>
                <a:t>Cultivating Emotional Intelligence</a:t>
              </a:r>
            </a:p>
          </p:txBody>
        </p:sp>
        <p:sp>
          <p:nvSpPr>
            <p:cNvPr id="8" name="TextBox 8"/>
            <p:cNvSpPr txBox="1"/>
            <p:nvPr/>
          </p:nvSpPr>
          <p:spPr>
            <a:xfrm>
              <a:off x="0" y="534881"/>
              <a:ext cx="9651631" cy="2948305"/>
            </a:xfrm>
            <a:prstGeom prst="rect">
              <a:avLst/>
            </a:prstGeom>
          </p:spPr>
          <p:txBody>
            <a:bodyPr lIns="0" tIns="0" rIns="0" bIns="0" rtlCol="0" anchor="t">
              <a:spAutoFit/>
            </a:bodyPr>
            <a:lstStyle/>
            <a:p>
              <a:pPr marL="453390" lvl="1" indent="-226695" algn="just">
                <a:lnSpc>
                  <a:spcPts val="2940"/>
                </a:lnSpc>
                <a:buFont typeface="Arial"/>
                <a:buChar char="•"/>
              </a:pPr>
              <a:r>
                <a:rPr lang="en-US" sz="2100">
                  <a:solidFill>
                    <a:srgbClr val="737373"/>
                  </a:solidFill>
                  <a:latin typeface="DM Sans"/>
                </a:rPr>
                <a:t>Explore how leaders can develop emotional intelligence to better connect with team members.</a:t>
              </a:r>
            </a:p>
            <a:p>
              <a:pPr marL="453390" lvl="1" indent="-226695" algn="just">
                <a:lnSpc>
                  <a:spcPts val="2940"/>
                </a:lnSpc>
                <a:buFont typeface="Arial"/>
                <a:buChar char="•"/>
              </a:pPr>
              <a:endParaRPr lang="en-US" sz="2100">
                <a:solidFill>
                  <a:srgbClr val="737373"/>
                </a:solidFill>
                <a:latin typeface="DM Sans"/>
              </a:endParaRPr>
            </a:p>
            <a:p>
              <a:pPr marL="453390" lvl="1" indent="-226695" algn="just">
                <a:lnSpc>
                  <a:spcPts val="2940"/>
                </a:lnSpc>
                <a:buFont typeface="Arial"/>
                <a:buChar char="•"/>
              </a:pPr>
              <a:r>
                <a:rPr lang="en-US" sz="2100">
                  <a:solidFill>
                    <a:srgbClr val="737373"/>
                  </a:solidFill>
                  <a:latin typeface="DM Sans"/>
                </a:rPr>
                <a:t>Discuss the impact of empathy and understanding in fostering a supportive team environment.</a:t>
              </a:r>
            </a:p>
            <a:p>
              <a:pPr algn="just">
                <a:lnSpc>
                  <a:spcPts val="2940"/>
                </a:lnSpc>
              </a:pPr>
              <a:endParaRPr lang="en-US" sz="2100">
                <a:solidFill>
                  <a:srgbClr val="737373"/>
                </a:solidFill>
                <a:latin typeface="DM Sans"/>
              </a:endParaRPr>
            </a:p>
          </p:txBody>
        </p:sp>
      </p:grpSp>
      <p:grpSp>
        <p:nvGrpSpPr>
          <p:cNvPr id="9" name="Group 9"/>
          <p:cNvGrpSpPr/>
          <p:nvPr/>
        </p:nvGrpSpPr>
        <p:grpSpPr>
          <a:xfrm>
            <a:off x="10459288" y="5272117"/>
            <a:ext cx="7238723" cy="2983864"/>
            <a:chOff x="0" y="0"/>
            <a:chExt cx="9651631" cy="3978486"/>
          </a:xfrm>
        </p:grpSpPr>
        <p:sp>
          <p:nvSpPr>
            <p:cNvPr id="10" name="TextBox 10"/>
            <p:cNvSpPr txBox="1"/>
            <p:nvPr/>
          </p:nvSpPr>
          <p:spPr>
            <a:xfrm>
              <a:off x="0" y="-47625"/>
              <a:ext cx="9651631" cy="503131"/>
            </a:xfrm>
            <a:prstGeom prst="rect">
              <a:avLst/>
            </a:prstGeom>
          </p:spPr>
          <p:txBody>
            <a:bodyPr lIns="0" tIns="0" rIns="0" bIns="0" rtlCol="0" anchor="t">
              <a:spAutoFit/>
            </a:bodyPr>
            <a:lstStyle/>
            <a:p>
              <a:pPr>
                <a:lnSpc>
                  <a:spcPts val="3220"/>
                </a:lnSpc>
              </a:pPr>
              <a:r>
                <a:rPr lang="en-US" sz="2300" spc="-46">
                  <a:solidFill>
                    <a:srgbClr val="E1A93D"/>
                  </a:solidFill>
                  <a:latin typeface="DM Sans Bold"/>
                </a:rPr>
                <a:t>Communicating with Authenticity and Transparency</a:t>
              </a:r>
            </a:p>
          </p:txBody>
        </p:sp>
        <p:sp>
          <p:nvSpPr>
            <p:cNvPr id="11" name="TextBox 11"/>
            <p:cNvSpPr txBox="1"/>
            <p:nvPr/>
          </p:nvSpPr>
          <p:spPr>
            <a:xfrm>
              <a:off x="0" y="534881"/>
              <a:ext cx="9651631" cy="3443605"/>
            </a:xfrm>
            <a:prstGeom prst="rect">
              <a:avLst/>
            </a:prstGeom>
          </p:spPr>
          <p:txBody>
            <a:bodyPr lIns="0" tIns="0" rIns="0" bIns="0" rtlCol="0" anchor="t">
              <a:spAutoFit/>
            </a:bodyPr>
            <a:lstStyle/>
            <a:p>
              <a:pPr marL="453390" lvl="1" indent="-226695">
                <a:lnSpc>
                  <a:spcPts val="2940"/>
                </a:lnSpc>
                <a:buFont typeface="Arial"/>
                <a:buChar char="•"/>
              </a:pPr>
              <a:r>
                <a:rPr lang="en-US" sz="2100">
                  <a:solidFill>
                    <a:srgbClr val="737373"/>
                  </a:solidFill>
                  <a:latin typeface="DM Sans"/>
                </a:rPr>
                <a:t>Detail the importance of authentic and transparent communication in building trust within the team.</a:t>
              </a:r>
            </a:p>
            <a:p>
              <a:pPr>
                <a:lnSpc>
                  <a:spcPts val="2940"/>
                </a:lnSpc>
              </a:pPr>
              <a:endParaRPr lang="en-US" sz="2100">
                <a:solidFill>
                  <a:srgbClr val="737373"/>
                </a:solidFill>
                <a:latin typeface="DM Sans"/>
              </a:endParaRPr>
            </a:p>
            <a:p>
              <a:pPr marL="453390" lvl="1" indent="-226695">
                <a:lnSpc>
                  <a:spcPts val="2940"/>
                </a:lnSpc>
                <a:buFont typeface="Arial"/>
                <a:buChar char="•"/>
              </a:pPr>
              <a:r>
                <a:rPr lang="en-US" sz="2100">
                  <a:solidFill>
                    <a:srgbClr val="737373"/>
                  </a:solidFill>
                  <a:latin typeface="DM Sans"/>
                </a:rPr>
                <a:t>Provide strategies for leaders to communicate openly while maintaining professionalism and clarity.</a:t>
              </a:r>
            </a:p>
            <a:p>
              <a:pPr>
                <a:lnSpc>
                  <a:spcPts val="2940"/>
                </a:lnSpc>
              </a:pPr>
              <a:endParaRPr lang="en-US" sz="2100">
                <a:solidFill>
                  <a:srgbClr val="737373"/>
                </a:solidFill>
                <a:latin typeface="DM Sans"/>
              </a:endParaRPr>
            </a:p>
            <a:p>
              <a:pPr>
                <a:lnSpc>
                  <a:spcPts val="2940"/>
                </a:lnSpc>
              </a:pPr>
              <a:endParaRPr lang="en-US" sz="2100">
                <a:solidFill>
                  <a:srgbClr val="737373"/>
                </a:solidFill>
                <a:latin typeface="DM Sans"/>
              </a:endParaRPr>
            </a:p>
          </p:txBody>
        </p:sp>
      </p:grpSp>
      <p:sp>
        <p:nvSpPr>
          <p:cNvPr id="12" name="TextBox 12"/>
          <p:cNvSpPr txBox="1"/>
          <p:nvPr/>
        </p:nvSpPr>
        <p:spPr>
          <a:xfrm>
            <a:off x="347942" y="4314537"/>
            <a:ext cx="6111925" cy="3378200"/>
          </a:xfrm>
          <a:prstGeom prst="rect">
            <a:avLst/>
          </a:prstGeom>
        </p:spPr>
        <p:txBody>
          <a:bodyPr lIns="0" tIns="0" rIns="0" bIns="0" rtlCol="0" anchor="t">
            <a:spAutoFit/>
          </a:bodyPr>
          <a:lstStyle/>
          <a:p>
            <a:pPr>
              <a:lnSpc>
                <a:spcPts val="8800"/>
              </a:lnSpc>
            </a:pPr>
            <a:r>
              <a:rPr lang="en-US" sz="8000" spc="-400">
                <a:solidFill>
                  <a:srgbClr val="737373"/>
                </a:solidFill>
                <a:latin typeface="DM Sans Bold"/>
              </a:rPr>
              <a:t>Cultivating the Right Environment</a:t>
            </a:r>
          </a:p>
        </p:txBody>
      </p:sp>
      <p:sp>
        <p:nvSpPr>
          <p:cNvPr id="13" name="Freeform 13"/>
          <p:cNvSpPr/>
          <p:nvPr/>
        </p:nvSpPr>
        <p:spPr>
          <a:xfrm>
            <a:off x="0" y="-135423"/>
            <a:ext cx="4102978" cy="3133183"/>
          </a:xfrm>
          <a:custGeom>
            <a:avLst/>
            <a:gdLst/>
            <a:ahLst/>
            <a:cxnLst/>
            <a:rect l="l" t="t" r="r" b="b"/>
            <a:pathLst>
              <a:path w="4102978" h="3133183">
                <a:moveTo>
                  <a:pt x="0" y="0"/>
                </a:moveTo>
                <a:lnTo>
                  <a:pt x="4102978" y="0"/>
                </a:lnTo>
                <a:lnTo>
                  <a:pt x="4102978" y="3133184"/>
                </a:lnTo>
                <a:lnTo>
                  <a:pt x="0" y="3133184"/>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grpSp>
        <p:nvGrpSpPr>
          <p:cNvPr id="14" name="Group 14"/>
          <p:cNvGrpSpPr/>
          <p:nvPr/>
        </p:nvGrpSpPr>
        <p:grpSpPr>
          <a:xfrm>
            <a:off x="7143807" y="5726306"/>
            <a:ext cx="3029394" cy="1704013"/>
            <a:chOff x="0" y="0"/>
            <a:chExt cx="11289030" cy="6350000"/>
          </a:xfrm>
        </p:grpSpPr>
        <p:sp>
          <p:nvSpPr>
            <p:cNvPr id="15" name="Freeform 15"/>
            <p:cNvSpPr/>
            <p:nvPr/>
          </p:nvSpPr>
          <p:spPr>
            <a:xfrm>
              <a:off x="0" y="0"/>
              <a:ext cx="11287760" cy="6350000"/>
            </a:xfrm>
            <a:custGeom>
              <a:avLst/>
              <a:gdLst/>
              <a:ahLst/>
              <a:cxnLst/>
              <a:rect l="l" t="t" r="r" b="b"/>
              <a:pathLst>
                <a:path w="11287760" h="6350000">
                  <a:moveTo>
                    <a:pt x="0" y="5824220"/>
                  </a:moveTo>
                  <a:lnTo>
                    <a:pt x="0" y="525780"/>
                  </a:lnTo>
                  <a:cubicBezTo>
                    <a:pt x="0" y="234950"/>
                    <a:pt x="234950" y="0"/>
                    <a:pt x="525780" y="0"/>
                  </a:cubicBezTo>
                  <a:lnTo>
                    <a:pt x="10761980" y="0"/>
                  </a:lnTo>
                  <a:cubicBezTo>
                    <a:pt x="11052810" y="0"/>
                    <a:pt x="11287760" y="234950"/>
                    <a:pt x="11287760" y="525780"/>
                  </a:cubicBezTo>
                  <a:lnTo>
                    <a:pt x="11287760" y="5822950"/>
                  </a:lnTo>
                  <a:cubicBezTo>
                    <a:pt x="11287760" y="6113780"/>
                    <a:pt x="11052810" y="6348730"/>
                    <a:pt x="10761980" y="6348730"/>
                  </a:cubicBezTo>
                  <a:lnTo>
                    <a:pt x="525780" y="6348730"/>
                  </a:lnTo>
                  <a:cubicBezTo>
                    <a:pt x="236220" y="6350000"/>
                    <a:pt x="0" y="6115050"/>
                    <a:pt x="0" y="5824220"/>
                  </a:cubicBezTo>
                  <a:close/>
                </a:path>
              </a:pathLst>
            </a:custGeom>
            <a:blipFill>
              <a:blip r:embed="rId5"/>
              <a:stretch>
                <a:fillRect t="-9265" b="-9265"/>
              </a:stretch>
            </a:blipFill>
          </p:spPr>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7104165" y="4607637"/>
            <a:ext cx="3029394" cy="1704013"/>
            <a:chOff x="0" y="0"/>
            <a:chExt cx="11289030" cy="6350000"/>
          </a:xfrm>
        </p:grpSpPr>
        <p:sp>
          <p:nvSpPr>
            <p:cNvPr id="3" name="Freeform 3"/>
            <p:cNvSpPr/>
            <p:nvPr/>
          </p:nvSpPr>
          <p:spPr>
            <a:xfrm>
              <a:off x="0" y="0"/>
              <a:ext cx="11287760" cy="6350000"/>
            </a:xfrm>
            <a:custGeom>
              <a:avLst/>
              <a:gdLst/>
              <a:ahLst/>
              <a:cxnLst/>
              <a:rect l="l" t="t" r="r" b="b"/>
              <a:pathLst>
                <a:path w="11287760" h="6350000">
                  <a:moveTo>
                    <a:pt x="0" y="5824220"/>
                  </a:moveTo>
                  <a:lnTo>
                    <a:pt x="0" y="525780"/>
                  </a:lnTo>
                  <a:cubicBezTo>
                    <a:pt x="0" y="234950"/>
                    <a:pt x="234950" y="0"/>
                    <a:pt x="525780" y="0"/>
                  </a:cubicBezTo>
                  <a:lnTo>
                    <a:pt x="10761980" y="0"/>
                  </a:lnTo>
                  <a:cubicBezTo>
                    <a:pt x="11052810" y="0"/>
                    <a:pt x="11287760" y="234950"/>
                    <a:pt x="11287760" y="525780"/>
                  </a:cubicBezTo>
                  <a:lnTo>
                    <a:pt x="11287760" y="5822950"/>
                  </a:lnTo>
                  <a:cubicBezTo>
                    <a:pt x="11287760" y="6113780"/>
                    <a:pt x="11052810" y="6348730"/>
                    <a:pt x="10761980" y="6348730"/>
                  </a:cubicBezTo>
                  <a:lnTo>
                    <a:pt x="525780" y="6348730"/>
                  </a:lnTo>
                  <a:cubicBezTo>
                    <a:pt x="236220" y="6350000"/>
                    <a:pt x="0" y="6115050"/>
                    <a:pt x="0" y="5824220"/>
                  </a:cubicBezTo>
                  <a:close/>
                </a:path>
              </a:pathLst>
            </a:custGeom>
            <a:blipFill>
              <a:blip r:embed="rId2"/>
              <a:stretch>
                <a:fillRect t="-9265" b="-9265"/>
              </a:stretch>
            </a:blipFill>
          </p:spPr>
        </p:sp>
      </p:grpSp>
      <p:grpSp>
        <p:nvGrpSpPr>
          <p:cNvPr id="4" name="Group 4"/>
          <p:cNvGrpSpPr/>
          <p:nvPr/>
        </p:nvGrpSpPr>
        <p:grpSpPr>
          <a:xfrm>
            <a:off x="10419646" y="4478367"/>
            <a:ext cx="7238723" cy="3355339"/>
            <a:chOff x="0" y="0"/>
            <a:chExt cx="9651631" cy="4473786"/>
          </a:xfrm>
        </p:grpSpPr>
        <p:sp>
          <p:nvSpPr>
            <p:cNvPr id="5" name="TextBox 5"/>
            <p:cNvSpPr txBox="1"/>
            <p:nvPr/>
          </p:nvSpPr>
          <p:spPr>
            <a:xfrm>
              <a:off x="0" y="-47625"/>
              <a:ext cx="9651631" cy="503131"/>
            </a:xfrm>
            <a:prstGeom prst="rect">
              <a:avLst/>
            </a:prstGeom>
          </p:spPr>
          <p:txBody>
            <a:bodyPr lIns="0" tIns="0" rIns="0" bIns="0" rtlCol="0" anchor="t">
              <a:spAutoFit/>
            </a:bodyPr>
            <a:lstStyle/>
            <a:p>
              <a:pPr algn="just">
                <a:lnSpc>
                  <a:spcPts val="3220"/>
                </a:lnSpc>
              </a:pPr>
              <a:r>
                <a:rPr lang="en-US" sz="2300" spc="-46">
                  <a:solidFill>
                    <a:srgbClr val="E1A93D"/>
                  </a:solidFill>
                  <a:latin typeface="DM Sans Bold"/>
                </a:rPr>
                <a:t>Inspiring and Motivating Teams</a:t>
              </a:r>
            </a:p>
          </p:txBody>
        </p:sp>
        <p:sp>
          <p:nvSpPr>
            <p:cNvPr id="6" name="TextBox 6"/>
            <p:cNvSpPr txBox="1"/>
            <p:nvPr/>
          </p:nvSpPr>
          <p:spPr>
            <a:xfrm>
              <a:off x="0" y="534881"/>
              <a:ext cx="9651631" cy="3938905"/>
            </a:xfrm>
            <a:prstGeom prst="rect">
              <a:avLst/>
            </a:prstGeom>
          </p:spPr>
          <p:txBody>
            <a:bodyPr lIns="0" tIns="0" rIns="0" bIns="0" rtlCol="0" anchor="t">
              <a:spAutoFit/>
            </a:bodyPr>
            <a:lstStyle/>
            <a:p>
              <a:pPr marL="453390" lvl="1" indent="-226695" algn="just">
                <a:lnSpc>
                  <a:spcPts val="2940"/>
                </a:lnSpc>
                <a:buFont typeface="Arial"/>
                <a:buChar char="•"/>
              </a:pPr>
              <a:r>
                <a:rPr lang="en-US" sz="2100">
                  <a:solidFill>
                    <a:srgbClr val="737373"/>
                  </a:solidFill>
                  <a:latin typeface="DM Sans"/>
                </a:rPr>
                <a:t>Discuss techniques for leaders to inspire and motivate team members, aligning personal goals with the organization's vision.</a:t>
              </a:r>
            </a:p>
            <a:p>
              <a:pPr algn="just">
                <a:lnSpc>
                  <a:spcPts val="2940"/>
                </a:lnSpc>
              </a:pPr>
              <a:endParaRPr lang="en-US" sz="2100">
                <a:solidFill>
                  <a:srgbClr val="737373"/>
                </a:solidFill>
                <a:latin typeface="DM Sans"/>
              </a:endParaRPr>
            </a:p>
            <a:p>
              <a:pPr marL="453390" lvl="1" indent="-226695" algn="just">
                <a:lnSpc>
                  <a:spcPts val="2940"/>
                </a:lnSpc>
                <a:buFont typeface="Arial"/>
                <a:buChar char="•"/>
              </a:pPr>
              <a:r>
                <a:rPr lang="en-US" sz="2100">
                  <a:solidFill>
                    <a:srgbClr val="737373"/>
                  </a:solidFill>
                  <a:latin typeface="DM Sans"/>
                </a:rPr>
                <a:t>Highlight the role of positive reinforcement and constructive feedback in maintaining team motivation and commitment..</a:t>
              </a:r>
            </a:p>
            <a:p>
              <a:pPr algn="just">
                <a:lnSpc>
                  <a:spcPts val="2940"/>
                </a:lnSpc>
              </a:pPr>
              <a:endParaRPr lang="en-US" sz="2100">
                <a:solidFill>
                  <a:srgbClr val="737373"/>
                </a:solidFill>
                <a:latin typeface="DM Sans"/>
              </a:endParaRPr>
            </a:p>
          </p:txBody>
        </p:sp>
      </p:grpSp>
      <p:sp>
        <p:nvSpPr>
          <p:cNvPr id="7" name="TextBox 7"/>
          <p:cNvSpPr txBox="1"/>
          <p:nvPr/>
        </p:nvSpPr>
        <p:spPr>
          <a:xfrm>
            <a:off x="347942" y="4314537"/>
            <a:ext cx="6111925" cy="3378200"/>
          </a:xfrm>
          <a:prstGeom prst="rect">
            <a:avLst/>
          </a:prstGeom>
        </p:spPr>
        <p:txBody>
          <a:bodyPr lIns="0" tIns="0" rIns="0" bIns="0" rtlCol="0" anchor="t">
            <a:spAutoFit/>
          </a:bodyPr>
          <a:lstStyle/>
          <a:p>
            <a:pPr>
              <a:lnSpc>
                <a:spcPts val="8800"/>
              </a:lnSpc>
            </a:pPr>
            <a:r>
              <a:rPr lang="en-US" sz="8000" spc="-400">
                <a:solidFill>
                  <a:srgbClr val="737373"/>
                </a:solidFill>
                <a:latin typeface="DM Sans Bold"/>
              </a:rPr>
              <a:t>Cultivating the Right Environment</a:t>
            </a:r>
          </a:p>
        </p:txBody>
      </p:sp>
      <p:sp>
        <p:nvSpPr>
          <p:cNvPr id="8" name="Freeform 8"/>
          <p:cNvSpPr/>
          <p:nvPr/>
        </p:nvSpPr>
        <p:spPr>
          <a:xfrm>
            <a:off x="0" y="-135423"/>
            <a:ext cx="4102978" cy="3133183"/>
          </a:xfrm>
          <a:custGeom>
            <a:avLst/>
            <a:gdLst/>
            <a:ahLst/>
            <a:cxnLst/>
            <a:rect l="l" t="t" r="r" b="b"/>
            <a:pathLst>
              <a:path w="4102978" h="3133183">
                <a:moveTo>
                  <a:pt x="0" y="0"/>
                </a:moveTo>
                <a:lnTo>
                  <a:pt x="4102978" y="0"/>
                </a:lnTo>
                <a:lnTo>
                  <a:pt x="4102978" y="3133184"/>
                </a:lnTo>
                <a:lnTo>
                  <a:pt x="0" y="3133184"/>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347942" y="4314537"/>
            <a:ext cx="13901591" cy="2263775"/>
          </a:xfrm>
          <a:prstGeom prst="rect">
            <a:avLst/>
          </a:prstGeom>
        </p:spPr>
        <p:txBody>
          <a:bodyPr lIns="0" tIns="0" rIns="0" bIns="0" rtlCol="0" anchor="t">
            <a:spAutoFit/>
          </a:bodyPr>
          <a:lstStyle/>
          <a:p>
            <a:pPr>
              <a:lnSpc>
                <a:spcPts val="8800"/>
              </a:lnSpc>
            </a:pPr>
            <a:r>
              <a:rPr lang="en-US" sz="8000" spc="-400">
                <a:solidFill>
                  <a:srgbClr val="737373"/>
                </a:solidFill>
                <a:latin typeface="DM Sans Bold"/>
              </a:rPr>
              <a:t>Engaging Head, Hands, and Heart</a:t>
            </a:r>
          </a:p>
        </p:txBody>
      </p:sp>
      <p:sp>
        <p:nvSpPr>
          <p:cNvPr id="3" name="Freeform 3"/>
          <p:cNvSpPr/>
          <p:nvPr/>
        </p:nvSpPr>
        <p:spPr>
          <a:xfrm>
            <a:off x="0" y="-135423"/>
            <a:ext cx="4102978" cy="3133183"/>
          </a:xfrm>
          <a:custGeom>
            <a:avLst/>
            <a:gdLst/>
            <a:ahLst/>
            <a:cxnLst/>
            <a:rect l="l" t="t" r="r" b="b"/>
            <a:pathLst>
              <a:path w="4102978" h="3133183">
                <a:moveTo>
                  <a:pt x="0" y="0"/>
                </a:moveTo>
                <a:lnTo>
                  <a:pt x="4102978" y="0"/>
                </a:lnTo>
                <a:lnTo>
                  <a:pt x="4102978" y="3133184"/>
                </a:lnTo>
                <a:lnTo>
                  <a:pt x="0" y="313318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flipH="1" flipV="1">
            <a:off x="0" y="0"/>
            <a:ext cx="18288000" cy="10287000"/>
          </a:xfrm>
          <a:custGeom>
            <a:avLst/>
            <a:gdLst/>
            <a:ahLst/>
            <a:cxnLst/>
            <a:rect l="l" t="t" r="r" b="b"/>
            <a:pathLst>
              <a:path w="18288000" h="10287000">
                <a:moveTo>
                  <a:pt x="18288000" y="10287000"/>
                </a:moveTo>
                <a:lnTo>
                  <a:pt x="0" y="10287000"/>
                </a:lnTo>
                <a:lnTo>
                  <a:pt x="0" y="0"/>
                </a:lnTo>
                <a:lnTo>
                  <a:pt x="18288000" y="0"/>
                </a:lnTo>
                <a:lnTo>
                  <a:pt x="18288000" y="10287000"/>
                </a:lnTo>
                <a:close/>
              </a:path>
            </a:pathLst>
          </a:custGeom>
          <a:blipFill>
            <a:blip r:embed="rId2"/>
            <a:stretch>
              <a:fillRect t="-38888" b="-38888"/>
            </a:stretch>
          </a:blipFill>
        </p:spPr>
      </p:sp>
      <p:sp>
        <p:nvSpPr>
          <p:cNvPr id="3" name="Freeform 3"/>
          <p:cNvSpPr/>
          <p:nvPr/>
        </p:nvSpPr>
        <p:spPr>
          <a:xfrm>
            <a:off x="2779206" y="1920649"/>
            <a:ext cx="2027545" cy="3080525"/>
          </a:xfrm>
          <a:custGeom>
            <a:avLst/>
            <a:gdLst/>
            <a:ahLst/>
            <a:cxnLst/>
            <a:rect l="l" t="t" r="r" b="b"/>
            <a:pathLst>
              <a:path w="2027545" h="3080525">
                <a:moveTo>
                  <a:pt x="0" y="0"/>
                </a:moveTo>
                <a:lnTo>
                  <a:pt x="2027545" y="0"/>
                </a:lnTo>
                <a:lnTo>
                  <a:pt x="2027545" y="3080525"/>
                </a:lnTo>
                <a:lnTo>
                  <a:pt x="0" y="3080525"/>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4" name="Freeform 4"/>
          <p:cNvSpPr/>
          <p:nvPr/>
        </p:nvSpPr>
        <p:spPr>
          <a:xfrm rot="2035253">
            <a:off x="15331117" y="4817487"/>
            <a:ext cx="7835077" cy="10939025"/>
          </a:xfrm>
          <a:custGeom>
            <a:avLst/>
            <a:gdLst/>
            <a:ahLst/>
            <a:cxnLst/>
            <a:rect l="l" t="t" r="r" b="b"/>
            <a:pathLst>
              <a:path w="7835077" h="10939025">
                <a:moveTo>
                  <a:pt x="0" y="0"/>
                </a:moveTo>
                <a:lnTo>
                  <a:pt x="7835077" y="0"/>
                </a:lnTo>
                <a:lnTo>
                  <a:pt x="7835077" y="10939026"/>
                </a:lnTo>
                <a:lnTo>
                  <a:pt x="0" y="10939026"/>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sp>
      <p:sp>
        <p:nvSpPr>
          <p:cNvPr id="5" name="AutoShape 5"/>
          <p:cNvSpPr/>
          <p:nvPr/>
        </p:nvSpPr>
        <p:spPr>
          <a:xfrm>
            <a:off x="1589541" y="5472067"/>
            <a:ext cx="15108918" cy="0"/>
          </a:xfrm>
          <a:prstGeom prst="line">
            <a:avLst/>
          </a:prstGeom>
          <a:ln w="38100" cap="flat">
            <a:solidFill>
              <a:srgbClr val="000000"/>
            </a:solidFill>
            <a:prstDash val="solid"/>
            <a:headEnd type="none" w="sm" len="sm"/>
            <a:tailEnd type="none" w="sm" len="sm"/>
          </a:ln>
        </p:spPr>
      </p:sp>
      <p:grpSp>
        <p:nvGrpSpPr>
          <p:cNvPr id="6" name="Group 6"/>
          <p:cNvGrpSpPr/>
          <p:nvPr/>
        </p:nvGrpSpPr>
        <p:grpSpPr>
          <a:xfrm>
            <a:off x="3542437" y="5240576"/>
            <a:ext cx="501082" cy="501082"/>
            <a:chOff x="0" y="0"/>
            <a:chExt cx="812800" cy="812800"/>
          </a:xfrm>
        </p:grpSpPr>
        <p:sp>
          <p:nvSpPr>
            <p:cNvPr id="7" name="Freeform 7"/>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131211"/>
            </a:solidFill>
          </p:spPr>
        </p:sp>
        <p:sp>
          <p:nvSpPr>
            <p:cNvPr id="8" name="TextBox 8"/>
            <p:cNvSpPr txBox="1"/>
            <p:nvPr/>
          </p:nvSpPr>
          <p:spPr>
            <a:xfrm>
              <a:off x="76200" y="57150"/>
              <a:ext cx="660400" cy="679450"/>
            </a:xfrm>
            <a:prstGeom prst="rect">
              <a:avLst/>
            </a:prstGeom>
          </p:spPr>
          <p:txBody>
            <a:bodyPr lIns="50800" tIns="50800" rIns="50800" bIns="50800" rtlCol="0" anchor="ctr"/>
            <a:lstStyle/>
            <a:p>
              <a:pPr algn="ctr">
                <a:lnSpc>
                  <a:spcPts val="2859"/>
                </a:lnSpc>
              </a:pPr>
              <a:endParaRPr/>
            </a:p>
          </p:txBody>
        </p:sp>
      </p:grpSp>
      <p:sp>
        <p:nvSpPr>
          <p:cNvPr id="9" name="TextBox 9"/>
          <p:cNvSpPr txBox="1"/>
          <p:nvPr/>
        </p:nvSpPr>
        <p:spPr>
          <a:xfrm>
            <a:off x="2190716" y="6537441"/>
            <a:ext cx="3204526" cy="2220830"/>
          </a:xfrm>
          <a:prstGeom prst="rect">
            <a:avLst/>
          </a:prstGeom>
        </p:spPr>
        <p:txBody>
          <a:bodyPr lIns="0" tIns="0" rIns="0" bIns="0" rtlCol="0" anchor="t">
            <a:spAutoFit/>
          </a:bodyPr>
          <a:lstStyle/>
          <a:p>
            <a:pPr algn="ctr">
              <a:lnSpc>
                <a:spcPts val="2545"/>
              </a:lnSpc>
            </a:pPr>
            <a:r>
              <a:rPr lang="en-US" sz="1844" spc="180">
                <a:solidFill>
                  <a:srgbClr val="231F20"/>
                </a:solidFill>
                <a:latin typeface="DM Sans"/>
              </a:rPr>
              <a:t>Detail how leaders can engage the intellectual, practical, and emotional aspects of their team members to enhance performance and commitment.</a:t>
            </a:r>
          </a:p>
        </p:txBody>
      </p:sp>
      <p:sp>
        <p:nvSpPr>
          <p:cNvPr id="10" name="TextBox 10"/>
          <p:cNvSpPr txBox="1"/>
          <p:nvPr/>
        </p:nvSpPr>
        <p:spPr>
          <a:xfrm>
            <a:off x="2779206" y="2339199"/>
            <a:ext cx="2027545" cy="1121713"/>
          </a:xfrm>
          <a:prstGeom prst="rect">
            <a:avLst/>
          </a:prstGeom>
        </p:spPr>
        <p:txBody>
          <a:bodyPr lIns="0" tIns="0" rIns="0" bIns="0" rtlCol="0" anchor="t">
            <a:spAutoFit/>
          </a:bodyPr>
          <a:lstStyle/>
          <a:p>
            <a:pPr algn="ctr">
              <a:lnSpc>
                <a:spcPts val="9141"/>
              </a:lnSpc>
            </a:pPr>
            <a:r>
              <a:rPr lang="en-US" sz="6624" spc="649">
                <a:solidFill>
                  <a:srgbClr val="FFFBFB"/>
                </a:solidFill>
                <a:latin typeface="DM Sans Bold"/>
              </a:rPr>
              <a:t>01</a:t>
            </a:r>
          </a:p>
        </p:txBody>
      </p:sp>
      <p:sp>
        <p:nvSpPr>
          <p:cNvPr id="11" name="Freeform 11"/>
          <p:cNvSpPr/>
          <p:nvPr/>
        </p:nvSpPr>
        <p:spPr>
          <a:xfrm>
            <a:off x="6267505" y="1920649"/>
            <a:ext cx="2027545" cy="3080525"/>
          </a:xfrm>
          <a:custGeom>
            <a:avLst/>
            <a:gdLst/>
            <a:ahLst/>
            <a:cxnLst/>
            <a:rect l="l" t="t" r="r" b="b"/>
            <a:pathLst>
              <a:path w="2027545" h="3080525">
                <a:moveTo>
                  <a:pt x="0" y="0"/>
                </a:moveTo>
                <a:lnTo>
                  <a:pt x="2027546" y="0"/>
                </a:lnTo>
                <a:lnTo>
                  <a:pt x="2027546" y="3080525"/>
                </a:lnTo>
                <a:lnTo>
                  <a:pt x="0" y="3080525"/>
                </a:lnTo>
                <a:lnTo>
                  <a:pt x="0" y="0"/>
                </a:lnTo>
                <a:close/>
              </a:path>
            </a:pathLst>
          </a:custGeom>
          <a:blipFill>
            <a:blip r:embed="rId7">
              <a:extLst>
                <a:ext uri="{96DAC541-7B7A-43D3-8B79-37D633B846F1}">
                  <asvg:svgBlip xmlns:asvg="http://schemas.microsoft.com/office/drawing/2016/SVG/main" r:embed="rId8"/>
                </a:ext>
              </a:extLst>
            </a:blip>
            <a:stretch>
              <a:fillRect/>
            </a:stretch>
          </a:blipFill>
        </p:spPr>
      </p:sp>
      <p:grpSp>
        <p:nvGrpSpPr>
          <p:cNvPr id="12" name="Group 12"/>
          <p:cNvGrpSpPr/>
          <p:nvPr/>
        </p:nvGrpSpPr>
        <p:grpSpPr>
          <a:xfrm>
            <a:off x="7030737" y="5240576"/>
            <a:ext cx="501082" cy="501082"/>
            <a:chOff x="0" y="0"/>
            <a:chExt cx="812800" cy="812800"/>
          </a:xfrm>
        </p:grpSpPr>
        <p:sp>
          <p:nvSpPr>
            <p:cNvPr id="13" name="Freeform 13"/>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131211"/>
            </a:solidFill>
          </p:spPr>
        </p:sp>
        <p:sp>
          <p:nvSpPr>
            <p:cNvPr id="14" name="TextBox 14"/>
            <p:cNvSpPr txBox="1"/>
            <p:nvPr/>
          </p:nvSpPr>
          <p:spPr>
            <a:xfrm>
              <a:off x="76200" y="57150"/>
              <a:ext cx="660400" cy="679450"/>
            </a:xfrm>
            <a:prstGeom prst="rect">
              <a:avLst/>
            </a:prstGeom>
          </p:spPr>
          <p:txBody>
            <a:bodyPr lIns="50800" tIns="50800" rIns="50800" bIns="50800" rtlCol="0" anchor="ctr"/>
            <a:lstStyle/>
            <a:p>
              <a:pPr algn="ctr">
                <a:lnSpc>
                  <a:spcPts val="2859"/>
                </a:lnSpc>
              </a:pPr>
              <a:endParaRPr/>
            </a:p>
          </p:txBody>
        </p:sp>
      </p:grpSp>
      <p:sp>
        <p:nvSpPr>
          <p:cNvPr id="15" name="TextBox 15"/>
          <p:cNvSpPr txBox="1"/>
          <p:nvPr/>
        </p:nvSpPr>
        <p:spPr>
          <a:xfrm>
            <a:off x="6267505" y="2339199"/>
            <a:ext cx="2027545" cy="1121713"/>
          </a:xfrm>
          <a:prstGeom prst="rect">
            <a:avLst/>
          </a:prstGeom>
        </p:spPr>
        <p:txBody>
          <a:bodyPr lIns="0" tIns="0" rIns="0" bIns="0" rtlCol="0" anchor="t">
            <a:spAutoFit/>
          </a:bodyPr>
          <a:lstStyle/>
          <a:p>
            <a:pPr algn="ctr">
              <a:lnSpc>
                <a:spcPts val="9141"/>
              </a:lnSpc>
            </a:pPr>
            <a:r>
              <a:rPr lang="en-US" sz="6624" spc="649">
                <a:solidFill>
                  <a:srgbClr val="FFFBFB"/>
                </a:solidFill>
                <a:latin typeface="DM Sans Bold"/>
              </a:rPr>
              <a:t>02</a:t>
            </a:r>
          </a:p>
        </p:txBody>
      </p:sp>
      <p:sp>
        <p:nvSpPr>
          <p:cNvPr id="16" name="Freeform 16"/>
          <p:cNvSpPr/>
          <p:nvPr/>
        </p:nvSpPr>
        <p:spPr>
          <a:xfrm>
            <a:off x="9758062" y="1920649"/>
            <a:ext cx="2027545" cy="3080525"/>
          </a:xfrm>
          <a:custGeom>
            <a:avLst/>
            <a:gdLst/>
            <a:ahLst/>
            <a:cxnLst/>
            <a:rect l="l" t="t" r="r" b="b"/>
            <a:pathLst>
              <a:path w="2027545" h="3080525">
                <a:moveTo>
                  <a:pt x="0" y="0"/>
                </a:moveTo>
                <a:lnTo>
                  <a:pt x="2027546" y="0"/>
                </a:lnTo>
                <a:lnTo>
                  <a:pt x="2027546" y="3080525"/>
                </a:lnTo>
                <a:lnTo>
                  <a:pt x="0" y="3080525"/>
                </a:lnTo>
                <a:lnTo>
                  <a:pt x="0" y="0"/>
                </a:lnTo>
                <a:close/>
              </a:path>
            </a:pathLst>
          </a:custGeom>
          <a:blipFill>
            <a:blip r:embed="rId9">
              <a:extLst>
                <a:ext uri="{96DAC541-7B7A-43D3-8B79-37D633B846F1}">
                  <asvg:svgBlip xmlns:asvg="http://schemas.microsoft.com/office/drawing/2016/SVG/main" r:embed="rId10"/>
                </a:ext>
              </a:extLst>
            </a:blip>
            <a:stretch>
              <a:fillRect/>
            </a:stretch>
          </a:blipFill>
        </p:spPr>
      </p:sp>
      <p:grpSp>
        <p:nvGrpSpPr>
          <p:cNvPr id="17" name="Group 17"/>
          <p:cNvGrpSpPr/>
          <p:nvPr/>
        </p:nvGrpSpPr>
        <p:grpSpPr>
          <a:xfrm>
            <a:off x="10521294" y="5240576"/>
            <a:ext cx="501082" cy="501082"/>
            <a:chOff x="0" y="0"/>
            <a:chExt cx="812800" cy="812800"/>
          </a:xfrm>
        </p:grpSpPr>
        <p:sp>
          <p:nvSpPr>
            <p:cNvPr id="18" name="Freeform 18"/>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131211"/>
            </a:solidFill>
          </p:spPr>
        </p:sp>
        <p:sp>
          <p:nvSpPr>
            <p:cNvPr id="19" name="TextBox 19"/>
            <p:cNvSpPr txBox="1"/>
            <p:nvPr/>
          </p:nvSpPr>
          <p:spPr>
            <a:xfrm>
              <a:off x="76200" y="57150"/>
              <a:ext cx="660400" cy="679450"/>
            </a:xfrm>
            <a:prstGeom prst="rect">
              <a:avLst/>
            </a:prstGeom>
          </p:spPr>
          <p:txBody>
            <a:bodyPr lIns="50800" tIns="50800" rIns="50800" bIns="50800" rtlCol="0" anchor="ctr"/>
            <a:lstStyle/>
            <a:p>
              <a:pPr algn="ctr">
                <a:lnSpc>
                  <a:spcPts val="2859"/>
                </a:lnSpc>
              </a:pPr>
              <a:endParaRPr/>
            </a:p>
          </p:txBody>
        </p:sp>
      </p:grpSp>
      <p:sp>
        <p:nvSpPr>
          <p:cNvPr id="20" name="TextBox 20"/>
          <p:cNvSpPr txBox="1"/>
          <p:nvPr/>
        </p:nvSpPr>
        <p:spPr>
          <a:xfrm>
            <a:off x="9758062" y="2339199"/>
            <a:ext cx="2027545" cy="1121713"/>
          </a:xfrm>
          <a:prstGeom prst="rect">
            <a:avLst/>
          </a:prstGeom>
        </p:spPr>
        <p:txBody>
          <a:bodyPr lIns="0" tIns="0" rIns="0" bIns="0" rtlCol="0" anchor="t">
            <a:spAutoFit/>
          </a:bodyPr>
          <a:lstStyle/>
          <a:p>
            <a:pPr algn="ctr">
              <a:lnSpc>
                <a:spcPts val="9141"/>
              </a:lnSpc>
            </a:pPr>
            <a:r>
              <a:rPr lang="en-US" sz="6624" spc="649">
                <a:solidFill>
                  <a:srgbClr val="FFFBFB"/>
                </a:solidFill>
                <a:latin typeface="DM Sans Bold"/>
              </a:rPr>
              <a:t>03</a:t>
            </a:r>
          </a:p>
        </p:txBody>
      </p:sp>
      <p:sp>
        <p:nvSpPr>
          <p:cNvPr id="21" name="Freeform 21"/>
          <p:cNvSpPr/>
          <p:nvPr/>
        </p:nvSpPr>
        <p:spPr>
          <a:xfrm>
            <a:off x="13248619" y="1920649"/>
            <a:ext cx="2027545" cy="3080525"/>
          </a:xfrm>
          <a:custGeom>
            <a:avLst/>
            <a:gdLst/>
            <a:ahLst/>
            <a:cxnLst/>
            <a:rect l="l" t="t" r="r" b="b"/>
            <a:pathLst>
              <a:path w="2027545" h="3080525">
                <a:moveTo>
                  <a:pt x="0" y="0"/>
                </a:moveTo>
                <a:lnTo>
                  <a:pt x="2027546" y="0"/>
                </a:lnTo>
                <a:lnTo>
                  <a:pt x="2027546" y="3080525"/>
                </a:lnTo>
                <a:lnTo>
                  <a:pt x="0" y="3080525"/>
                </a:lnTo>
                <a:lnTo>
                  <a:pt x="0" y="0"/>
                </a:lnTo>
                <a:close/>
              </a:path>
            </a:pathLst>
          </a:custGeom>
          <a:blipFill>
            <a:blip r:embed="rId11">
              <a:extLst>
                <a:ext uri="{96DAC541-7B7A-43D3-8B79-37D633B846F1}">
                  <asvg:svgBlip xmlns:asvg="http://schemas.microsoft.com/office/drawing/2016/SVG/main" r:embed="rId12"/>
                </a:ext>
              </a:extLst>
            </a:blip>
            <a:stretch>
              <a:fillRect/>
            </a:stretch>
          </a:blipFill>
        </p:spPr>
      </p:sp>
      <p:grpSp>
        <p:nvGrpSpPr>
          <p:cNvPr id="22" name="Group 22"/>
          <p:cNvGrpSpPr/>
          <p:nvPr/>
        </p:nvGrpSpPr>
        <p:grpSpPr>
          <a:xfrm>
            <a:off x="14011851" y="5240576"/>
            <a:ext cx="501082" cy="501082"/>
            <a:chOff x="0" y="0"/>
            <a:chExt cx="812800" cy="812800"/>
          </a:xfrm>
        </p:grpSpPr>
        <p:sp>
          <p:nvSpPr>
            <p:cNvPr id="23" name="Freeform 23"/>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131211"/>
            </a:solidFill>
          </p:spPr>
        </p:sp>
        <p:sp>
          <p:nvSpPr>
            <p:cNvPr id="24" name="TextBox 24"/>
            <p:cNvSpPr txBox="1"/>
            <p:nvPr/>
          </p:nvSpPr>
          <p:spPr>
            <a:xfrm>
              <a:off x="76200" y="57150"/>
              <a:ext cx="660400" cy="679450"/>
            </a:xfrm>
            <a:prstGeom prst="rect">
              <a:avLst/>
            </a:prstGeom>
          </p:spPr>
          <p:txBody>
            <a:bodyPr lIns="50800" tIns="50800" rIns="50800" bIns="50800" rtlCol="0" anchor="ctr"/>
            <a:lstStyle/>
            <a:p>
              <a:pPr algn="ctr">
                <a:lnSpc>
                  <a:spcPts val="2859"/>
                </a:lnSpc>
              </a:pPr>
              <a:endParaRPr/>
            </a:p>
          </p:txBody>
        </p:sp>
      </p:grpSp>
      <p:sp>
        <p:nvSpPr>
          <p:cNvPr id="25" name="TextBox 25"/>
          <p:cNvSpPr txBox="1"/>
          <p:nvPr/>
        </p:nvSpPr>
        <p:spPr>
          <a:xfrm>
            <a:off x="13248619" y="2339199"/>
            <a:ext cx="2027545" cy="1121713"/>
          </a:xfrm>
          <a:prstGeom prst="rect">
            <a:avLst/>
          </a:prstGeom>
        </p:spPr>
        <p:txBody>
          <a:bodyPr lIns="0" tIns="0" rIns="0" bIns="0" rtlCol="0" anchor="t">
            <a:spAutoFit/>
          </a:bodyPr>
          <a:lstStyle/>
          <a:p>
            <a:pPr algn="ctr">
              <a:lnSpc>
                <a:spcPts val="9141"/>
              </a:lnSpc>
            </a:pPr>
            <a:r>
              <a:rPr lang="en-US" sz="6624" spc="649">
                <a:solidFill>
                  <a:srgbClr val="FFFBFB"/>
                </a:solidFill>
                <a:latin typeface="DM Sans Bold"/>
              </a:rPr>
              <a:t>04</a:t>
            </a:r>
          </a:p>
        </p:txBody>
      </p:sp>
      <p:sp>
        <p:nvSpPr>
          <p:cNvPr id="26" name="TextBox 26"/>
          <p:cNvSpPr txBox="1"/>
          <p:nvPr/>
        </p:nvSpPr>
        <p:spPr>
          <a:xfrm>
            <a:off x="5679015" y="6537441"/>
            <a:ext cx="3204526" cy="1901627"/>
          </a:xfrm>
          <a:prstGeom prst="rect">
            <a:avLst/>
          </a:prstGeom>
        </p:spPr>
        <p:txBody>
          <a:bodyPr lIns="0" tIns="0" rIns="0" bIns="0" rtlCol="0" anchor="t">
            <a:spAutoFit/>
          </a:bodyPr>
          <a:lstStyle/>
          <a:p>
            <a:pPr algn="ctr">
              <a:lnSpc>
                <a:spcPts val="2545"/>
              </a:lnSpc>
            </a:pPr>
            <a:r>
              <a:rPr lang="en-US" sz="1844" spc="180">
                <a:solidFill>
                  <a:srgbClr val="231F20"/>
                </a:solidFill>
                <a:latin typeface="DM Sans"/>
              </a:rPr>
              <a:t>Discuss strategies for stimulating intellectual engagement (Head), such as challenging projects and continuous learning opportunities.</a:t>
            </a:r>
          </a:p>
        </p:txBody>
      </p:sp>
      <p:sp>
        <p:nvSpPr>
          <p:cNvPr id="27" name="TextBox 27"/>
          <p:cNvSpPr txBox="1"/>
          <p:nvPr/>
        </p:nvSpPr>
        <p:spPr>
          <a:xfrm>
            <a:off x="9169572" y="6537441"/>
            <a:ext cx="3204526" cy="2220830"/>
          </a:xfrm>
          <a:prstGeom prst="rect">
            <a:avLst/>
          </a:prstGeom>
        </p:spPr>
        <p:txBody>
          <a:bodyPr lIns="0" tIns="0" rIns="0" bIns="0" rtlCol="0" anchor="t">
            <a:spAutoFit/>
          </a:bodyPr>
          <a:lstStyle/>
          <a:p>
            <a:pPr algn="ctr">
              <a:lnSpc>
                <a:spcPts val="2545"/>
              </a:lnSpc>
            </a:pPr>
            <a:r>
              <a:rPr lang="en-US" sz="1844" spc="180">
                <a:solidFill>
                  <a:srgbClr val="231F20"/>
                </a:solidFill>
                <a:latin typeface="DM Sans"/>
              </a:rPr>
              <a:t>Outline ways to engage team members practically (Hands), like providing necessary tools and encouraging autonomy in task management.</a:t>
            </a:r>
          </a:p>
        </p:txBody>
      </p:sp>
      <p:sp>
        <p:nvSpPr>
          <p:cNvPr id="28" name="TextBox 28"/>
          <p:cNvSpPr txBox="1"/>
          <p:nvPr/>
        </p:nvSpPr>
        <p:spPr>
          <a:xfrm>
            <a:off x="12660129" y="6538853"/>
            <a:ext cx="3204526" cy="3178437"/>
          </a:xfrm>
          <a:prstGeom prst="rect">
            <a:avLst/>
          </a:prstGeom>
        </p:spPr>
        <p:txBody>
          <a:bodyPr lIns="0" tIns="0" rIns="0" bIns="0" rtlCol="0" anchor="t">
            <a:spAutoFit/>
          </a:bodyPr>
          <a:lstStyle/>
          <a:p>
            <a:pPr algn="ctr">
              <a:lnSpc>
                <a:spcPts val="2545"/>
              </a:lnSpc>
            </a:pPr>
            <a:r>
              <a:rPr lang="en-US" sz="1844" spc="180">
                <a:solidFill>
                  <a:srgbClr val="231F20"/>
                </a:solidFill>
                <a:latin typeface="DM Sans"/>
              </a:rPr>
              <a:t>Emphasize the importance of connecting emotionally (Heart) with the team, fostering a sense of belonging, and recognizing individual contributions to motivate and build loyalty.</a:t>
            </a:r>
          </a:p>
        </p:txBody>
      </p:sp>
      <p:sp>
        <p:nvSpPr>
          <p:cNvPr id="29" name="Freeform 29"/>
          <p:cNvSpPr/>
          <p:nvPr/>
        </p:nvSpPr>
        <p:spPr>
          <a:xfrm>
            <a:off x="-178106" y="-562924"/>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13">
              <a:extLst>
                <a:ext uri="{96DAC541-7B7A-43D3-8B79-37D633B846F1}">
                  <asvg:svgBlip xmlns:asvg="http://schemas.microsoft.com/office/drawing/2016/SVG/main" r:embed="rId14"/>
                </a:ext>
              </a:extLst>
            </a:blip>
            <a:stretch>
              <a:fillRect/>
            </a:stretch>
          </a:blipFill>
        </p:spPr>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flipH="1" flipV="1">
            <a:off x="0" y="0"/>
            <a:ext cx="18288000" cy="10287000"/>
          </a:xfrm>
          <a:custGeom>
            <a:avLst/>
            <a:gdLst/>
            <a:ahLst/>
            <a:cxnLst/>
            <a:rect l="l" t="t" r="r" b="b"/>
            <a:pathLst>
              <a:path w="18288000" h="10287000">
                <a:moveTo>
                  <a:pt x="18288000" y="10287000"/>
                </a:moveTo>
                <a:lnTo>
                  <a:pt x="0" y="10287000"/>
                </a:lnTo>
                <a:lnTo>
                  <a:pt x="0" y="0"/>
                </a:lnTo>
                <a:lnTo>
                  <a:pt x="18288000" y="0"/>
                </a:lnTo>
                <a:lnTo>
                  <a:pt x="18288000" y="10287000"/>
                </a:lnTo>
                <a:close/>
              </a:path>
            </a:pathLst>
          </a:custGeom>
          <a:blipFill>
            <a:blip r:embed="rId2"/>
            <a:stretch>
              <a:fillRect t="-38888" b="-38888"/>
            </a:stretch>
          </a:blipFill>
        </p:spPr>
      </p:sp>
      <p:sp>
        <p:nvSpPr>
          <p:cNvPr id="3" name="Freeform 3"/>
          <p:cNvSpPr/>
          <p:nvPr/>
        </p:nvSpPr>
        <p:spPr>
          <a:xfrm rot="887923">
            <a:off x="14979481" y="-8523477"/>
            <a:ext cx="13021166" cy="13361271"/>
          </a:xfrm>
          <a:custGeom>
            <a:avLst/>
            <a:gdLst/>
            <a:ahLst/>
            <a:cxnLst/>
            <a:rect l="l" t="t" r="r" b="b"/>
            <a:pathLst>
              <a:path w="13021166" h="13361271">
                <a:moveTo>
                  <a:pt x="0" y="0"/>
                </a:moveTo>
                <a:lnTo>
                  <a:pt x="13021166" y="0"/>
                </a:lnTo>
                <a:lnTo>
                  <a:pt x="13021166" y="13361271"/>
                </a:lnTo>
                <a:lnTo>
                  <a:pt x="0" y="13361271"/>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grpSp>
        <p:nvGrpSpPr>
          <p:cNvPr id="4" name="Group 4"/>
          <p:cNvGrpSpPr/>
          <p:nvPr/>
        </p:nvGrpSpPr>
        <p:grpSpPr>
          <a:xfrm>
            <a:off x="6752693" y="4720220"/>
            <a:ext cx="4782614" cy="4736410"/>
            <a:chOff x="0" y="0"/>
            <a:chExt cx="1754174" cy="1737227"/>
          </a:xfrm>
        </p:grpSpPr>
        <p:sp>
          <p:nvSpPr>
            <p:cNvPr id="5" name="Freeform 5"/>
            <p:cNvSpPr/>
            <p:nvPr/>
          </p:nvSpPr>
          <p:spPr>
            <a:xfrm>
              <a:off x="0" y="0"/>
              <a:ext cx="1754174" cy="1737227"/>
            </a:xfrm>
            <a:custGeom>
              <a:avLst/>
              <a:gdLst/>
              <a:ahLst/>
              <a:cxnLst/>
              <a:rect l="l" t="t" r="r" b="b"/>
              <a:pathLst>
                <a:path w="1754174" h="1737227">
                  <a:moveTo>
                    <a:pt x="50182" y="0"/>
                  </a:moveTo>
                  <a:lnTo>
                    <a:pt x="1703992" y="0"/>
                  </a:lnTo>
                  <a:cubicBezTo>
                    <a:pt x="1731707" y="0"/>
                    <a:pt x="1754174" y="22467"/>
                    <a:pt x="1754174" y="50182"/>
                  </a:cubicBezTo>
                  <a:lnTo>
                    <a:pt x="1754174" y="1687045"/>
                  </a:lnTo>
                  <a:cubicBezTo>
                    <a:pt x="1754174" y="1700354"/>
                    <a:pt x="1748887" y="1713118"/>
                    <a:pt x="1739476" y="1722529"/>
                  </a:cubicBezTo>
                  <a:cubicBezTo>
                    <a:pt x="1730065" y="1731940"/>
                    <a:pt x="1717301" y="1737227"/>
                    <a:pt x="1703992" y="1737227"/>
                  </a:cubicBezTo>
                  <a:lnTo>
                    <a:pt x="50182" y="1737227"/>
                  </a:lnTo>
                  <a:cubicBezTo>
                    <a:pt x="36873" y="1737227"/>
                    <a:pt x="24109" y="1731940"/>
                    <a:pt x="14698" y="1722529"/>
                  </a:cubicBezTo>
                  <a:cubicBezTo>
                    <a:pt x="5287" y="1713118"/>
                    <a:pt x="0" y="1700354"/>
                    <a:pt x="0" y="1687045"/>
                  </a:cubicBezTo>
                  <a:lnTo>
                    <a:pt x="0" y="50182"/>
                  </a:lnTo>
                  <a:cubicBezTo>
                    <a:pt x="0" y="36873"/>
                    <a:pt x="5287" y="24109"/>
                    <a:pt x="14698" y="14698"/>
                  </a:cubicBezTo>
                  <a:cubicBezTo>
                    <a:pt x="24109" y="5287"/>
                    <a:pt x="36873" y="0"/>
                    <a:pt x="50182" y="0"/>
                  </a:cubicBezTo>
                  <a:close/>
                </a:path>
              </a:pathLst>
            </a:custGeom>
            <a:solidFill>
              <a:srgbClr val="BBCBCD">
                <a:alpha val="98824"/>
              </a:srgbClr>
            </a:solidFill>
          </p:spPr>
        </p:sp>
        <p:sp>
          <p:nvSpPr>
            <p:cNvPr id="6" name="TextBox 6"/>
            <p:cNvSpPr txBox="1"/>
            <p:nvPr/>
          </p:nvSpPr>
          <p:spPr>
            <a:xfrm>
              <a:off x="0" y="-19050"/>
              <a:ext cx="1754174" cy="1756277"/>
            </a:xfrm>
            <a:prstGeom prst="rect">
              <a:avLst/>
            </a:prstGeom>
          </p:spPr>
          <p:txBody>
            <a:bodyPr lIns="50800" tIns="50800" rIns="50800" bIns="50800" rtlCol="0" anchor="ctr"/>
            <a:lstStyle/>
            <a:p>
              <a:pPr algn="ctr">
                <a:lnSpc>
                  <a:spcPts val="2859"/>
                </a:lnSpc>
              </a:pPr>
              <a:endParaRPr/>
            </a:p>
          </p:txBody>
        </p:sp>
      </p:grpSp>
      <p:sp>
        <p:nvSpPr>
          <p:cNvPr id="7" name="TextBox 7"/>
          <p:cNvSpPr txBox="1"/>
          <p:nvPr/>
        </p:nvSpPr>
        <p:spPr>
          <a:xfrm>
            <a:off x="436491" y="-55880"/>
            <a:ext cx="17218598" cy="2402205"/>
          </a:xfrm>
          <a:prstGeom prst="rect">
            <a:avLst/>
          </a:prstGeom>
        </p:spPr>
        <p:txBody>
          <a:bodyPr lIns="0" tIns="0" rIns="0" bIns="0" rtlCol="0" anchor="t">
            <a:spAutoFit/>
          </a:bodyPr>
          <a:lstStyle/>
          <a:p>
            <a:pPr marL="0" lvl="0" indent="0" algn="ctr">
              <a:lnSpc>
                <a:spcPts val="9660"/>
              </a:lnSpc>
              <a:spcBef>
                <a:spcPct val="0"/>
              </a:spcBef>
            </a:pPr>
            <a:r>
              <a:rPr lang="en-US" sz="7000" spc="686">
                <a:solidFill>
                  <a:srgbClr val="E1A93D"/>
                </a:solidFill>
                <a:latin typeface="DM Sans Bold"/>
              </a:rPr>
              <a:t>How to introduce the practice of engaging head, hands and heart</a:t>
            </a:r>
          </a:p>
        </p:txBody>
      </p:sp>
      <p:grpSp>
        <p:nvGrpSpPr>
          <p:cNvPr id="8" name="Group 8"/>
          <p:cNvGrpSpPr/>
          <p:nvPr/>
        </p:nvGrpSpPr>
        <p:grpSpPr>
          <a:xfrm>
            <a:off x="1299401" y="4744765"/>
            <a:ext cx="4782614" cy="4736410"/>
            <a:chOff x="0" y="0"/>
            <a:chExt cx="1754174" cy="1737227"/>
          </a:xfrm>
        </p:grpSpPr>
        <p:sp>
          <p:nvSpPr>
            <p:cNvPr id="9" name="Freeform 9"/>
            <p:cNvSpPr/>
            <p:nvPr/>
          </p:nvSpPr>
          <p:spPr>
            <a:xfrm>
              <a:off x="0" y="0"/>
              <a:ext cx="1754174" cy="1737227"/>
            </a:xfrm>
            <a:custGeom>
              <a:avLst/>
              <a:gdLst/>
              <a:ahLst/>
              <a:cxnLst/>
              <a:rect l="l" t="t" r="r" b="b"/>
              <a:pathLst>
                <a:path w="1754174" h="1737227">
                  <a:moveTo>
                    <a:pt x="50182" y="0"/>
                  </a:moveTo>
                  <a:lnTo>
                    <a:pt x="1703992" y="0"/>
                  </a:lnTo>
                  <a:cubicBezTo>
                    <a:pt x="1731707" y="0"/>
                    <a:pt x="1754174" y="22467"/>
                    <a:pt x="1754174" y="50182"/>
                  </a:cubicBezTo>
                  <a:lnTo>
                    <a:pt x="1754174" y="1687045"/>
                  </a:lnTo>
                  <a:cubicBezTo>
                    <a:pt x="1754174" y="1700354"/>
                    <a:pt x="1748887" y="1713118"/>
                    <a:pt x="1739476" y="1722529"/>
                  </a:cubicBezTo>
                  <a:cubicBezTo>
                    <a:pt x="1730065" y="1731940"/>
                    <a:pt x="1717301" y="1737227"/>
                    <a:pt x="1703992" y="1737227"/>
                  </a:cubicBezTo>
                  <a:lnTo>
                    <a:pt x="50182" y="1737227"/>
                  </a:lnTo>
                  <a:cubicBezTo>
                    <a:pt x="36873" y="1737227"/>
                    <a:pt x="24109" y="1731940"/>
                    <a:pt x="14698" y="1722529"/>
                  </a:cubicBezTo>
                  <a:cubicBezTo>
                    <a:pt x="5287" y="1713118"/>
                    <a:pt x="0" y="1700354"/>
                    <a:pt x="0" y="1687045"/>
                  </a:cubicBezTo>
                  <a:lnTo>
                    <a:pt x="0" y="50182"/>
                  </a:lnTo>
                  <a:cubicBezTo>
                    <a:pt x="0" y="36873"/>
                    <a:pt x="5287" y="24109"/>
                    <a:pt x="14698" y="14698"/>
                  </a:cubicBezTo>
                  <a:cubicBezTo>
                    <a:pt x="24109" y="5287"/>
                    <a:pt x="36873" y="0"/>
                    <a:pt x="50182" y="0"/>
                  </a:cubicBezTo>
                  <a:close/>
                </a:path>
              </a:pathLst>
            </a:custGeom>
            <a:solidFill>
              <a:srgbClr val="BBCBCD">
                <a:alpha val="98824"/>
              </a:srgbClr>
            </a:solidFill>
          </p:spPr>
        </p:sp>
        <p:sp>
          <p:nvSpPr>
            <p:cNvPr id="10" name="TextBox 10"/>
            <p:cNvSpPr txBox="1"/>
            <p:nvPr/>
          </p:nvSpPr>
          <p:spPr>
            <a:xfrm>
              <a:off x="0" y="-19050"/>
              <a:ext cx="1754174" cy="1756277"/>
            </a:xfrm>
            <a:prstGeom prst="rect">
              <a:avLst/>
            </a:prstGeom>
          </p:spPr>
          <p:txBody>
            <a:bodyPr lIns="50800" tIns="50800" rIns="50800" bIns="50800" rtlCol="0" anchor="ctr"/>
            <a:lstStyle/>
            <a:p>
              <a:pPr algn="ctr">
                <a:lnSpc>
                  <a:spcPts val="2859"/>
                </a:lnSpc>
              </a:pPr>
              <a:endParaRPr/>
            </a:p>
          </p:txBody>
        </p:sp>
      </p:grpSp>
      <p:sp>
        <p:nvSpPr>
          <p:cNvPr id="11" name="TextBox 11"/>
          <p:cNvSpPr txBox="1"/>
          <p:nvPr/>
        </p:nvSpPr>
        <p:spPr>
          <a:xfrm>
            <a:off x="1688826" y="5446305"/>
            <a:ext cx="4003764" cy="2613025"/>
          </a:xfrm>
          <a:prstGeom prst="rect">
            <a:avLst/>
          </a:prstGeom>
        </p:spPr>
        <p:txBody>
          <a:bodyPr lIns="0" tIns="0" rIns="0" bIns="0" rtlCol="0" anchor="t">
            <a:spAutoFit/>
          </a:bodyPr>
          <a:lstStyle/>
          <a:p>
            <a:pPr algn="ctr">
              <a:lnSpc>
                <a:spcPts val="3499"/>
              </a:lnSpc>
            </a:pPr>
            <a:r>
              <a:rPr lang="en-US" sz="2499">
                <a:solidFill>
                  <a:srgbClr val="100F0D"/>
                </a:solidFill>
                <a:latin typeface="DM Sans"/>
              </a:rPr>
              <a:t>Discuss the importance of defining clear expectations within the team, highlighting how it contributes to a cohesive work environment.</a:t>
            </a:r>
          </a:p>
        </p:txBody>
      </p:sp>
      <p:sp>
        <p:nvSpPr>
          <p:cNvPr id="12" name="TextBox 12"/>
          <p:cNvSpPr txBox="1"/>
          <p:nvPr/>
        </p:nvSpPr>
        <p:spPr>
          <a:xfrm>
            <a:off x="7016119" y="5337652"/>
            <a:ext cx="4255762" cy="2613025"/>
          </a:xfrm>
          <a:prstGeom prst="rect">
            <a:avLst/>
          </a:prstGeom>
        </p:spPr>
        <p:txBody>
          <a:bodyPr lIns="0" tIns="0" rIns="0" bIns="0" rtlCol="0" anchor="t">
            <a:spAutoFit/>
          </a:bodyPr>
          <a:lstStyle/>
          <a:p>
            <a:pPr algn="ctr">
              <a:lnSpc>
                <a:spcPts val="3499"/>
              </a:lnSpc>
            </a:pPr>
            <a:r>
              <a:rPr lang="en-US" sz="2499">
                <a:solidFill>
                  <a:srgbClr val="100F0D"/>
                </a:solidFill>
                <a:latin typeface="DM Sans"/>
              </a:rPr>
              <a:t>Elaborate on how connecting employees' tasks to the broader organizational goals enhances their sense of purpose and motivation.</a:t>
            </a:r>
          </a:p>
        </p:txBody>
      </p:sp>
      <p:sp>
        <p:nvSpPr>
          <p:cNvPr id="13" name="TextBox 13"/>
          <p:cNvSpPr txBox="1"/>
          <p:nvPr/>
        </p:nvSpPr>
        <p:spPr>
          <a:xfrm>
            <a:off x="13406417" y="4672999"/>
            <a:ext cx="3169763" cy="3927475"/>
          </a:xfrm>
          <a:prstGeom prst="rect">
            <a:avLst/>
          </a:prstGeom>
        </p:spPr>
        <p:txBody>
          <a:bodyPr lIns="0" tIns="0" rIns="0" bIns="0" rtlCol="0" anchor="t">
            <a:spAutoFit/>
          </a:bodyPr>
          <a:lstStyle/>
          <a:p>
            <a:pPr algn="ctr">
              <a:lnSpc>
                <a:spcPts val="3499"/>
              </a:lnSpc>
            </a:pPr>
            <a:r>
              <a:rPr lang="en-US" sz="2499">
                <a:solidFill>
                  <a:srgbClr val="100F0D"/>
                </a:solidFill>
                <a:latin typeface="DM Sans"/>
              </a:rPr>
              <a:t>Explore the connection between a leader's emotional intelligence and their ability to engage the team's heart, fostering a deep sense of belonging and commitment.</a:t>
            </a:r>
          </a:p>
        </p:txBody>
      </p:sp>
      <p:sp>
        <p:nvSpPr>
          <p:cNvPr id="14" name="Freeform 14"/>
          <p:cNvSpPr/>
          <p:nvPr/>
        </p:nvSpPr>
        <p:spPr>
          <a:xfrm>
            <a:off x="-1438368" y="7112970"/>
            <a:ext cx="4687320" cy="4687320"/>
          </a:xfrm>
          <a:custGeom>
            <a:avLst/>
            <a:gdLst/>
            <a:ahLst/>
            <a:cxnLst/>
            <a:rect l="l" t="t" r="r" b="b"/>
            <a:pathLst>
              <a:path w="4687320" h="4687320">
                <a:moveTo>
                  <a:pt x="0" y="0"/>
                </a:moveTo>
                <a:lnTo>
                  <a:pt x="4687319" y="0"/>
                </a:lnTo>
                <a:lnTo>
                  <a:pt x="4687319" y="4687320"/>
                </a:lnTo>
                <a:lnTo>
                  <a:pt x="0" y="4687320"/>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sp>
      <p:grpSp>
        <p:nvGrpSpPr>
          <p:cNvPr id="15" name="Group 15"/>
          <p:cNvGrpSpPr/>
          <p:nvPr/>
        </p:nvGrpSpPr>
        <p:grpSpPr>
          <a:xfrm>
            <a:off x="1586308" y="3267784"/>
            <a:ext cx="4208800" cy="1187921"/>
            <a:chOff x="0" y="0"/>
            <a:chExt cx="1543710" cy="435707"/>
          </a:xfrm>
        </p:grpSpPr>
        <p:sp>
          <p:nvSpPr>
            <p:cNvPr id="16" name="Freeform 16"/>
            <p:cNvSpPr/>
            <p:nvPr/>
          </p:nvSpPr>
          <p:spPr>
            <a:xfrm>
              <a:off x="0" y="0"/>
              <a:ext cx="1543710" cy="435707"/>
            </a:xfrm>
            <a:custGeom>
              <a:avLst/>
              <a:gdLst/>
              <a:ahLst/>
              <a:cxnLst/>
              <a:rect l="l" t="t" r="r" b="b"/>
              <a:pathLst>
                <a:path w="1543710" h="435707">
                  <a:moveTo>
                    <a:pt x="57023" y="0"/>
                  </a:moveTo>
                  <a:lnTo>
                    <a:pt x="1486686" y="0"/>
                  </a:lnTo>
                  <a:cubicBezTo>
                    <a:pt x="1518179" y="0"/>
                    <a:pt x="1543710" y="25530"/>
                    <a:pt x="1543710" y="57023"/>
                  </a:cubicBezTo>
                  <a:lnTo>
                    <a:pt x="1543710" y="378684"/>
                  </a:lnTo>
                  <a:cubicBezTo>
                    <a:pt x="1543710" y="410177"/>
                    <a:pt x="1518179" y="435707"/>
                    <a:pt x="1486686" y="435707"/>
                  </a:cubicBezTo>
                  <a:lnTo>
                    <a:pt x="57023" y="435707"/>
                  </a:lnTo>
                  <a:cubicBezTo>
                    <a:pt x="25530" y="435707"/>
                    <a:pt x="0" y="410177"/>
                    <a:pt x="0" y="378684"/>
                  </a:cubicBezTo>
                  <a:lnTo>
                    <a:pt x="0" y="57023"/>
                  </a:lnTo>
                  <a:cubicBezTo>
                    <a:pt x="0" y="25530"/>
                    <a:pt x="25530" y="0"/>
                    <a:pt x="57023" y="0"/>
                  </a:cubicBezTo>
                  <a:close/>
                </a:path>
              </a:pathLst>
            </a:custGeom>
            <a:solidFill>
              <a:srgbClr val="BBCBCD">
                <a:alpha val="98824"/>
              </a:srgbClr>
            </a:solidFill>
          </p:spPr>
        </p:sp>
        <p:sp>
          <p:nvSpPr>
            <p:cNvPr id="17" name="TextBox 17"/>
            <p:cNvSpPr txBox="1"/>
            <p:nvPr/>
          </p:nvSpPr>
          <p:spPr>
            <a:xfrm>
              <a:off x="0" y="-19050"/>
              <a:ext cx="1543710" cy="454757"/>
            </a:xfrm>
            <a:prstGeom prst="rect">
              <a:avLst/>
            </a:prstGeom>
          </p:spPr>
          <p:txBody>
            <a:bodyPr lIns="50800" tIns="50800" rIns="50800" bIns="50800" rtlCol="0" anchor="ctr"/>
            <a:lstStyle/>
            <a:p>
              <a:pPr algn="ctr">
                <a:lnSpc>
                  <a:spcPts val="2859"/>
                </a:lnSpc>
              </a:pPr>
              <a:endParaRPr/>
            </a:p>
          </p:txBody>
        </p:sp>
      </p:grpSp>
      <p:sp>
        <p:nvSpPr>
          <p:cNvPr id="18" name="TextBox 18"/>
          <p:cNvSpPr txBox="1"/>
          <p:nvPr/>
        </p:nvSpPr>
        <p:spPr>
          <a:xfrm>
            <a:off x="2342982" y="3476265"/>
            <a:ext cx="2695453" cy="723333"/>
          </a:xfrm>
          <a:prstGeom prst="rect">
            <a:avLst/>
          </a:prstGeom>
        </p:spPr>
        <p:txBody>
          <a:bodyPr lIns="0" tIns="0" rIns="0" bIns="0" rtlCol="0" anchor="t">
            <a:spAutoFit/>
          </a:bodyPr>
          <a:lstStyle/>
          <a:p>
            <a:pPr marL="0" lvl="0" indent="0" algn="ctr">
              <a:lnSpc>
                <a:spcPts val="2909"/>
              </a:lnSpc>
              <a:spcBef>
                <a:spcPct val="0"/>
              </a:spcBef>
            </a:pPr>
            <a:r>
              <a:rPr lang="en-US" sz="2108" spc="206">
                <a:solidFill>
                  <a:srgbClr val="231F20"/>
                </a:solidFill>
                <a:latin typeface="DM Sans"/>
              </a:rPr>
              <a:t>SOLIDIFYING EXPECTATIONS</a:t>
            </a:r>
          </a:p>
        </p:txBody>
      </p:sp>
      <p:grpSp>
        <p:nvGrpSpPr>
          <p:cNvPr id="19" name="Group 19"/>
          <p:cNvGrpSpPr/>
          <p:nvPr/>
        </p:nvGrpSpPr>
        <p:grpSpPr>
          <a:xfrm>
            <a:off x="7063082" y="3267784"/>
            <a:ext cx="4208800" cy="1187921"/>
            <a:chOff x="0" y="0"/>
            <a:chExt cx="1543710" cy="435707"/>
          </a:xfrm>
        </p:grpSpPr>
        <p:sp>
          <p:nvSpPr>
            <p:cNvPr id="20" name="Freeform 20"/>
            <p:cNvSpPr/>
            <p:nvPr/>
          </p:nvSpPr>
          <p:spPr>
            <a:xfrm>
              <a:off x="0" y="0"/>
              <a:ext cx="1543710" cy="435707"/>
            </a:xfrm>
            <a:custGeom>
              <a:avLst/>
              <a:gdLst/>
              <a:ahLst/>
              <a:cxnLst/>
              <a:rect l="l" t="t" r="r" b="b"/>
              <a:pathLst>
                <a:path w="1543710" h="435707">
                  <a:moveTo>
                    <a:pt x="57023" y="0"/>
                  </a:moveTo>
                  <a:lnTo>
                    <a:pt x="1486686" y="0"/>
                  </a:lnTo>
                  <a:cubicBezTo>
                    <a:pt x="1518179" y="0"/>
                    <a:pt x="1543710" y="25530"/>
                    <a:pt x="1543710" y="57023"/>
                  </a:cubicBezTo>
                  <a:lnTo>
                    <a:pt x="1543710" y="378684"/>
                  </a:lnTo>
                  <a:cubicBezTo>
                    <a:pt x="1543710" y="410177"/>
                    <a:pt x="1518179" y="435707"/>
                    <a:pt x="1486686" y="435707"/>
                  </a:cubicBezTo>
                  <a:lnTo>
                    <a:pt x="57023" y="435707"/>
                  </a:lnTo>
                  <a:cubicBezTo>
                    <a:pt x="25530" y="435707"/>
                    <a:pt x="0" y="410177"/>
                    <a:pt x="0" y="378684"/>
                  </a:cubicBezTo>
                  <a:lnTo>
                    <a:pt x="0" y="57023"/>
                  </a:lnTo>
                  <a:cubicBezTo>
                    <a:pt x="0" y="25530"/>
                    <a:pt x="25530" y="0"/>
                    <a:pt x="57023" y="0"/>
                  </a:cubicBezTo>
                  <a:close/>
                </a:path>
              </a:pathLst>
            </a:custGeom>
            <a:solidFill>
              <a:srgbClr val="BBCBCD">
                <a:alpha val="98824"/>
              </a:srgbClr>
            </a:solidFill>
          </p:spPr>
        </p:sp>
        <p:sp>
          <p:nvSpPr>
            <p:cNvPr id="21" name="TextBox 21"/>
            <p:cNvSpPr txBox="1"/>
            <p:nvPr/>
          </p:nvSpPr>
          <p:spPr>
            <a:xfrm>
              <a:off x="0" y="-19050"/>
              <a:ext cx="1543710" cy="454757"/>
            </a:xfrm>
            <a:prstGeom prst="rect">
              <a:avLst/>
            </a:prstGeom>
          </p:spPr>
          <p:txBody>
            <a:bodyPr lIns="50800" tIns="50800" rIns="50800" bIns="50800" rtlCol="0" anchor="ctr"/>
            <a:lstStyle/>
            <a:p>
              <a:pPr algn="ctr">
                <a:lnSpc>
                  <a:spcPts val="2859"/>
                </a:lnSpc>
              </a:pPr>
              <a:endParaRPr/>
            </a:p>
          </p:txBody>
        </p:sp>
      </p:grpSp>
      <p:sp>
        <p:nvSpPr>
          <p:cNvPr id="22" name="TextBox 22"/>
          <p:cNvSpPr txBox="1"/>
          <p:nvPr/>
        </p:nvSpPr>
        <p:spPr>
          <a:xfrm>
            <a:off x="7360068" y="3500810"/>
            <a:ext cx="3567864" cy="723333"/>
          </a:xfrm>
          <a:prstGeom prst="rect">
            <a:avLst/>
          </a:prstGeom>
        </p:spPr>
        <p:txBody>
          <a:bodyPr lIns="0" tIns="0" rIns="0" bIns="0" rtlCol="0" anchor="t">
            <a:spAutoFit/>
          </a:bodyPr>
          <a:lstStyle/>
          <a:p>
            <a:pPr marL="0" lvl="0" indent="0" algn="ctr">
              <a:lnSpc>
                <a:spcPts val="2909"/>
              </a:lnSpc>
              <a:spcBef>
                <a:spcPct val="0"/>
              </a:spcBef>
            </a:pPr>
            <a:r>
              <a:rPr lang="en-US" sz="2108" spc="206">
                <a:solidFill>
                  <a:srgbClr val="231F20"/>
                </a:solidFill>
                <a:latin typeface="DM Sans"/>
              </a:rPr>
              <a:t>GIVING PURPOSE TO TASKS</a:t>
            </a:r>
          </a:p>
        </p:txBody>
      </p:sp>
      <p:grpSp>
        <p:nvGrpSpPr>
          <p:cNvPr id="23" name="Group 23"/>
          <p:cNvGrpSpPr/>
          <p:nvPr/>
        </p:nvGrpSpPr>
        <p:grpSpPr>
          <a:xfrm>
            <a:off x="12202057" y="4744765"/>
            <a:ext cx="4782614" cy="4736410"/>
            <a:chOff x="0" y="0"/>
            <a:chExt cx="1754174" cy="1737227"/>
          </a:xfrm>
        </p:grpSpPr>
        <p:sp>
          <p:nvSpPr>
            <p:cNvPr id="24" name="Freeform 24"/>
            <p:cNvSpPr/>
            <p:nvPr/>
          </p:nvSpPr>
          <p:spPr>
            <a:xfrm>
              <a:off x="0" y="0"/>
              <a:ext cx="1754174" cy="1737227"/>
            </a:xfrm>
            <a:custGeom>
              <a:avLst/>
              <a:gdLst/>
              <a:ahLst/>
              <a:cxnLst/>
              <a:rect l="l" t="t" r="r" b="b"/>
              <a:pathLst>
                <a:path w="1754174" h="1737227">
                  <a:moveTo>
                    <a:pt x="50182" y="0"/>
                  </a:moveTo>
                  <a:lnTo>
                    <a:pt x="1703992" y="0"/>
                  </a:lnTo>
                  <a:cubicBezTo>
                    <a:pt x="1731707" y="0"/>
                    <a:pt x="1754174" y="22467"/>
                    <a:pt x="1754174" y="50182"/>
                  </a:cubicBezTo>
                  <a:lnTo>
                    <a:pt x="1754174" y="1687045"/>
                  </a:lnTo>
                  <a:cubicBezTo>
                    <a:pt x="1754174" y="1700354"/>
                    <a:pt x="1748887" y="1713118"/>
                    <a:pt x="1739476" y="1722529"/>
                  </a:cubicBezTo>
                  <a:cubicBezTo>
                    <a:pt x="1730065" y="1731940"/>
                    <a:pt x="1717301" y="1737227"/>
                    <a:pt x="1703992" y="1737227"/>
                  </a:cubicBezTo>
                  <a:lnTo>
                    <a:pt x="50182" y="1737227"/>
                  </a:lnTo>
                  <a:cubicBezTo>
                    <a:pt x="36873" y="1737227"/>
                    <a:pt x="24109" y="1731940"/>
                    <a:pt x="14698" y="1722529"/>
                  </a:cubicBezTo>
                  <a:cubicBezTo>
                    <a:pt x="5287" y="1713118"/>
                    <a:pt x="0" y="1700354"/>
                    <a:pt x="0" y="1687045"/>
                  </a:cubicBezTo>
                  <a:lnTo>
                    <a:pt x="0" y="50182"/>
                  </a:lnTo>
                  <a:cubicBezTo>
                    <a:pt x="0" y="36873"/>
                    <a:pt x="5287" y="24109"/>
                    <a:pt x="14698" y="14698"/>
                  </a:cubicBezTo>
                  <a:cubicBezTo>
                    <a:pt x="24109" y="5287"/>
                    <a:pt x="36873" y="0"/>
                    <a:pt x="50182" y="0"/>
                  </a:cubicBezTo>
                  <a:close/>
                </a:path>
              </a:pathLst>
            </a:custGeom>
            <a:solidFill>
              <a:srgbClr val="BBCBCD">
                <a:alpha val="98824"/>
              </a:srgbClr>
            </a:solidFill>
          </p:spPr>
        </p:sp>
        <p:sp>
          <p:nvSpPr>
            <p:cNvPr id="25" name="TextBox 25"/>
            <p:cNvSpPr txBox="1"/>
            <p:nvPr/>
          </p:nvSpPr>
          <p:spPr>
            <a:xfrm>
              <a:off x="0" y="-19050"/>
              <a:ext cx="1754174" cy="1756277"/>
            </a:xfrm>
            <a:prstGeom prst="rect">
              <a:avLst/>
            </a:prstGeom>
          </p:spPr>
          <p:txBody>
            <a:bodyPr lIns="50800" tIns="50800" rIns="50800" bIns="50800" rtlCol="0" anchor="ctr"/>
            <a:lstStyle/>
            <a:p>
              <a:pPr algn="ctr">
                <a:lnSpc>
                  <a:spcPts val="2859"/>
                </a:lnSpc>
              </a:pPr>
              <a:endParaRPr/>
            </a:p>
          </p:txBody>
        </p:sp>
      </p:grpSp>
      <p:sp>
        <p:nvSpPr>
          <p:cNvPr id="26" name="TextBox 26"/>
          <p:cNvSpPr txBox="1"/>
          <p:nvPr/>
        </p:nvSpPr>
        <p:spPr>
          <a:xfrm>
            <a:off x="12512445" y="5319950"/>
            <a:ext cx="4255762" cy="3489325"/>
          </a:xfrm>
          <a:prstGeom prst="rect">
            <a:avLst/>
          </a:prstGeom>
        </p:spPr>
        <p:txBody>
          <a:bodyPr lIns="0" tIns="0" rIns="0" bIns="0" rtlCol="0" anchor="t">
            <a:spAutoFit/>
          </a:bodyPr>
          <a:lstStyle/>
          <a:p>
            <a:pPr algn="ctr">
              <a:lnSpc>
                <a:spcPts val="3499"/>
              </a:lnSpc>
            </a:pPr>
            <a:r>
              <a:rPr lang="en-US" sz="2499">
                <a:solidFill>
                  <a:srgbClr val="100F0D"/>
                </a:solidFill>
                <a:latin typeface="DM Sans"/>
              </a:rPr>
              <a:t>Outline the steps to communicate expectations clearly, including in-person discussions and written documentation, ensuring everyone is aligned and understands their roles and responsibilities.</a:t>
            </a:r>
          </a:p>
        </p:txBody>
      </p:sp>
      <p:grpSp>
        <p:nvGrpSpPr>
          <p:cNvPr id="27" name="Group 27"/>
          <p:cNvGrpSpPr/>
          <p:nvPr/>
        </p:nvGrpSpPr>
        <p:grpSpPr>
          <a:xfrm>
            <a:off x="12512445" y="3292329"/>
            <a:ext cx="4208800" cy="1187921"/>
            <a:chOff x="0" y="0"/>
            <a:chExt cx="1543710" cy="435707"/>
          </a:xfrm>
        </p:grpSpPr>
        <p:sp>
          <p:nvSpPr>
            <p:cNvPr id="28" name="Freeform 28"/>
            <p:cNvSpPr/>
            <p:nvPr/>
          </p:nvSpPr>
          <p:spPr>
            <a:xfrm>
              <a:off x="0" y="0"/>
              <a:ext cx="1543710" cy="435707"/>
            </a:xfrm>
            <a:custGeom>
              <a:avLst/>
              <a:gdLst/>
              <a:ahLst/>
              <a:cxnLst/>
              <a:rect l="l" t="t" r="r" b="b"/>
              <a:pathLst>
                <a:path w="1543710" h="435707">
                  <a:moveTo>
                    <a:pt x="57023" y="0"/>
                  </a:moveTo>
                  <a:lnTo>
                    <a:pt x="1486686" y="0"/>
                  </a:lnTo>
                  <a:cubicBezTo>
                    <a:pt x="1518179" y="0"/>
                    <a:pt x="1543710" y="25530"/>
                    <a:pt x="1543710" y="57023"/>
                  </a:cubicBezTo>
                  <a:lnTo>
                    <a:pt x="1543710" y="378684"/>
                  </a:lnTo>
                  <a:cubicBezTo>
                    <a:pt x="1543710" y="410177"/>
                    <a:pt x="1518179" y="435707"/>
                    <a:pt x="1486686" y="435707"/>
                  </a:cubicBezTo>
                  <a:lnTo>
                    <a:pt x="57023" y="435707"/>
                  </a:lnTo>
                  <a:cubicBezTo>
                    <a:pt x="25530" y="435707"/>
                    <a:pt x="0" y="410177"/>
                    <a:pt x="0" y="378684"/>
                  </a:cubicBezTo>
                  <a:lnTo>
                    <a:pt x="0" y="57023"/>
                  </a:lnTo>
                  <a:cubicBezTo>
                    <a:pt x="0" y="25530"/>
                    <a:pt x="25530" y="0"/>
                    <a:pt x="57023" y="0"/>
                  </a:cubicBezTo>
                  <a:close/>
                </a:path>
              </a:pathLst>
            </a:custGeom>
            <a:solidFill>
              <a:srgbClr val="BBCBCD">
                <a:alpha val="98824"/>
              </a:srgbClr>
            </a:solidFill>
          </p:spPr>
        </p:sp>
        <p:sp>
          <p:nvSpPr>
            <p:cNvPr id="29" name="TextBox 29"/>
            <p:cNvSpPr txBox="1"/>
            <p:nvPr/>
          </p:nvSpPr>
          <p:spPr>
            <a:xfrm>
              <a:off x="0" y="-19050"/>
              <a:ext cx="1543710" cy="454757"/>
            </a:xfrm>
            <a:prstGeom prst="rect">
              <a:avLst/>
            </a:prstGeom>
          </p:spPr>
          <p:txBody>
            <a:bodyPr lIns="50800" tIns="50800" rIns="50800" bIns="50800" rtlCol="0" anchor="ctr"/>
            <a:lstStyle/>
            <a:p>
              <a:pPr algn="ctr">
                <a:lnSpc>
                  <a:spcPts val="2859"/>
                </a:lnSpc>
              </a:pPr>
              <a:endParaRPr/>
            </a:p>
          </p:txBody>
        </p:sp>
      </p:grpSp>
      <p:sp>
        <p:nvSpPr>
          <p:cNvPr id="30" name="TextBox 30"/>
          <p:cNvSpPr txBox="1"/>
          <p:nvPr/>
        </p:nvSpPr>
        <p:spPr>
          <a:xfrm>
            <a:off x="12833981" y="3295290"/>
            <a:ext cx="3567864" cy="1085283"/>
          </a:xfrm>
          <a:prstGeom prst="rect">
            <a:avLst/>
          </a:prstGeom>
        </p:spPr>
        <p:txBody>
          <a:bodyPr lIns="0" tIns="0" rIns="0" bIns="0" rtlCol="0" anchor="t">
            <a:spAutoFit/>
          </a:bodyPr>
          <a:lstStyle/>
          <a:p>
            <a:pPr marL="0" lvl="0" indent="0" algn="ctr">
              <a:lnSpc>
                <a:spcPts val="2909"/>
              </a:lnSpc>
              <a:spcBef>
                <a:spcPct val="0"/>
              </a:spcBef>
            </a:pPr>
            <a:r>
              <a:rPr lang="en-US" sz="2108" spc="206">
                <a:solidFill>
                  <a:srgbClr val="231F20"/>
                </a:solidFill>
                <a:latin typeface="DM Sans"/>
              </a:rPr>
              <a:t>COMMUNICATING EXPECTATIONS EFFECTIVELY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347942" y="4314537"/>
            <a:ext cx="13901591" cy="3378200"/>
          </a:xfrm>
          <a:prstGeom prst="rect">
            <a:avLst/>
          </a:prstGeom>
        </p:spPr>
        <p:txBody>
          <a:bodyPr lIns="0" tIns="0" rIns="0" bIns="0" rtlCol="0" anchor="t">
            <a:spAutoFit/>
          </a:bodyPr>
          <a:lstStyle/>
          <a:p>
            <a:pPr>
              <a:lnSpc>
                <a:spcPts val="8800"/>
              </a:lnSpc>
            </a:pPr>
            <a:r>
              <a:rPr lang="en-US" sz="8000" spc="-400">
                <a:solidFill>
                  <a:srgbClr val="737373"/>
                </a:solidFill>
                <a:latin typeface="DM Sans Bold"/>
              </a:rPr>
              <a:t>Ensuring Accountability.</a:t>
            </a:r>
          </a:p>
          <a:p>
            <a:pPr>
              <a:lnSpc>
                <a:spcPts val="8800"/>
              </a:lnSpc>
            </a:pPr>
            <a:r>
              <a:rPr lang="en-US" sz="8000" spc="-400">
                <a:solidFill>
                  <a:srgbClr val="737373"/>
                </a:solidFill>
                <a:latin typeface="DM Sans Bold"/>
              </a:rPr>
              <a:t>Consequences and Communication</a:t>
            </a:r>
          </a:p>
        </p:txBody>
      </p:sp>
      <p:sp>
        <p:nvSpPr>
          <p:cNvPr id="3" name="Freeform 3"/>
          <p:cNvSpPr/>
          <p:nvPr/>
        </p:nvSpPr>
        <p:spPr>
          <a:xfrm>
            <a:off x="0" y="-135423"/>
            <a:ext cx="4102978" cy="3133183"/>
          </a:xfrm>
          <a:custGeom>
            <a:avLst/>
            <a:gdLst/>
            <a:ahLst/>
            <a:cxnLst/>
            <a:rect l="l" t="t" r="r" b="b"/>
            <a:pathLst>
              <a:path w="4102978" h="3133183">
                <a:moveTo>
                  <a:pt x="0" y="0"/>
                </a:moveTo>
                <a:lnTo>
                  <a:pt x="4102978" y="0"/>
                </a:lnTo>
                <a:lnTo>
                  <a:pt x="4102978" y="3133184"/>
                </a:lnTo>
                <a:lnTo>
                  <a:pt x="0" y="313318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1759210" y="7143750"/>
            <a:ext cx="5500090" cy="2114550"/>
          </a:xfrm>
          <a:prstGeom prst="rect">
            <a:avLst/>
          </a:prstGeom>
        </p:spPr>
        <p:txBody>
          <a:bodyPr lIns="0" tIns="0" rIns="0" bIns="0" rtlCol="0" anchor="t">
            <a:spAutoFit/>
          </a:bodyPr>
          <a:lstStyle/>
          <a:p>
            <a:pPr algn="r">
              <a:lnSpc>
                <a:spcPts val="8250"/>
              </a:lnSpc>
            </a:pPr>
            <a:r>
              <a:rPr lang="en-US" sz="7500">
                <a:solidFill>
                  <a:srgbClr val="737373"/>
                </a:solidFill>
                <a:latin typeface="DM Sans Bold"/>
              </a:rPr>
              <a:t>TABLE OF</a:t>
            </a:r>
          </a:p>
          <a:p>
            <a:pPr algn="r">
              <a:lnSpc>
                <a:spcPts val="8250"/>
              </a:lnSpc>
            </a:pPr>
            <a:r>
              <a:rPr lang="en-US" sz="7500">
                <a:solidFill>
                  <a:srgbClr val="737373"/>
                </a:solidFill>
                <a:latin typeface="DM Sans Bold"/>
              </a:rPr>
              <a:t>CONTENT</a:t>
            </a:r>
          </a:p>
        </p:txBody>
      </p:sp>
      <p:sp>
        <p:nvSpPr>
          <p:cNvPr id="3" name="TextBox 3"/>
          <p:cNvSpPr txBox="1"/>
          <p:nvPr/>
        </p:nvSpPr>
        <p:spPr>
          <a:xfrm>
            <a:off x="1993974" y="972428"/>
            <a:ext cx="1938412" cy="1003308"/>
          </a:xfrm>
          <a:prstGeom prst="rect">
            <a:avLst/>
          </a:prstGeom>
        </p:spPr>
        <p:txBody>
          <a:bodyPr lIns="0" tIns="0" rIns="0" bIns="0" rtlCol="0" anchor="t">
            <a:spAutoFit/>
          </a:bodyPr>
          <a:lstStyle/>
          <a:p>
            <a:pPr>
              <a:lnSpc>
                <a:spcPts val="7700"/>
              </a:lnSpc>
            </a:pPr>
            <a:r>
              <a:rPr lang="en-US" sz="7000">
                <a:solidFill>
                  <a:srgbClr val="737373"/>
                </a:solidFill>
                <a:latin typeface="DM Sans Bold"/>
              </a:rPr>
              <a:t>01.</a:t>
            </a:r>
          </a:p>
        </p:txBody>
      </p:sp>
      <p:sp>
        <p:nvSpPr>
          <p:cNvPr id="4" name="TextBox 4"/>
          <p:cNvSpPr txBox="1"/>
          <p:nvPr/>
        </p:nvSpPr>
        <p:spPr>
          <a:xfrm>
            <a:off x="1993974" y="2494414"/>
            <a:ext cx="1938412" cy="1003308"/>
          </a:xfrm>
          <a:prstGeom prst="rect">
            <a:avLst/>
          </a:prstGeom>
        </p:spPr>
        <p:txBody>
          <a:bodyPr lIns="0" tIns="0" rIns="0" bIns="0" rtlCol="0" anchor="t">
            <a:spAutoFit/>
          </a:bodyPr>
          <a:lstStyle/>
          <a:p>
            <a:pPr>
              <a:lnSpc>
                <a:spcPts val="7700"/>
              </a:lnSpc>
            </a:pPr>
            <a:r>
              <a:rPr lang="en-US" sz="7000">
                <a:solidFill>
                  <a:srgbClr val="737373"/>
                </a:solidFill>
                <a:latin typeface="DM Sans Bold"/>
              </a:rPr>
              <a:t>02.</a:t>
            </a:r>
          </a:p>
        </p:txBody>
      </p:sp>
      <p:sp>
        <p:nvSpPr>
          <p:cNvPr id="5" name="TextBox 5"/>
          <p:cNvSpPr txBox="1"/>
          <p:nvPr/>
        </p:nvSpPr>
        <p:spPr>
          <a:xfrm>
            <a:off x="3932386" y="1208966"/>
            <a:ext cx="9388964" cy="501656"/>
          </a:xfrm>
          <a:prstGeom prst="rect">
            <a:avLst/>
          </a:prstGeom>
        </p:spPr>
        <p:txBody>
          <a:bodyPr lIns="0" tIns="0" rIns="0" bIns="0" rtlCol="0" anchor="t">
            <a:spAutoFit/>
          </a:bodyPr>
          <a:lstStyle/>
          <a:p>
            <a:pPr>
              <a:lnSpc>
                <a:spcPts val="3850"/>
              </a:lnSpc>
            </a:pPr>
            <a:r>
              <a:rPr lang="en-US" sz="3500">
                <a:solidFill>
                  <a:srgbClr val="737373"/>
                </a:solidFill>
                <a:latin typeface="DM Sans Bold"/>
              </a:rPr>
              <a:t>STRATEGIES FOR CLEAR EXPECTATIONS</a:t>
            </a:r>
          </a:p>
        </p:txBody>
      </p:sp>
      <p:sp>
        <p:nvSpPr>
          <p:cNvPr id="6" name="TextBox 6"/>
          <p:cNvSpPr txBox="1"/>
          <p:nvPr/>
        </p:nvSpPr>
        <p:spPr>
          <a:xfrm>
            <a:off x="3932386" y="2465839"/>
            <a:ext cx="12197049" cy="987431"/>
          </a:xfrm>
          <a:prstGeom prst="rect">
            <a:avLst/>
          </a:prstGeom>
        </p:spPr>
        <p:txBody>
          <a:bodyPr lIns="0" tIns="0" rIns="0" bIns="0" rtlCol="0" anchor="t">
            <a:spAutoFit/>
          </a:bodyPr>
          <a:lstStyle/>
          <a:p>
            <a:pPr>
              <a:lnSpc>
                <a:spcPts val="3850"/>
              </a:lnSpc>
            </a:pPr>
            <a:r>
              <a:rPr lang="en-US" sz="3500">
                <a:solidFill>
                  <a:srgbClr val="737373"/>
                </a:solidFill>
                <a:latin typeface="DM Sans Bold"/>
              </a:rPr>
              <a:t>TECHNIQUES TO ENSURE THE TEAM'S EFFORTS ARE PRODUCTIVE AND SUSTAINABLE</a:t>
            </a:r>
          </a:p>
        </p:txBody>
      </p:sp>
      <p:sp>
        <p:nvSpPr>
          <p:cNvPr id="7" name="TextBox 7"/>
          <p:cNvSpPr txBox="1"/>
          <p:nvPr/>
        </p:nvSpPr>
        <p:spPr>
          <a:xfrm>
            <a:off x="1993974" y="4016401"/>
            <a:ext cx="1938412" cy="1003308"/>
          </a:xfrm>
          <a:prstGeom prst="rect">
            <a:avLst/>
          </a:prstGeom>
        </p:spPr>
        <p:txBody>
          <a:bodyPr lIns="0" tIns="0" rIns="0" bIns="0" rtlCol="0" anchor="t">
            <a:spAutoFit/>
          </a:bodyPr>
          <a:lstStyle/>
          <a:p>
            <a:pPr>
              <a:lnSpc>
                <a:spcPts val="7700"/>
              </a:lnSpc>
            </a:pPr>
            <a:r>
              <a:rPr lang="en-US" sz="7000">
                <a:solidFill>
                  <a:srgbClr val="737373"/>
                </a:solidFill>
                <a:latin typeface="DM Sans Bold"/>
              </a:rPr>
              <a:t>03.</a:t>
            </a:r>
          </a:p>
        </p:txBody>
      </p:sp>
      <p:sp>
        <p:nvSpPr>
          <p:cNvPr id="8" name="TextBox 8"/>
          <p:cNvSpPr txBox="1"/>
          <p:nvPr/>
        </p:nvSpPr>
        <p:spPr>
          <a:xfrm>
            <a:off x="3932386" y="4252940"/>
            <a:ext cx="8906757" cy="501656"/>
          </a:xfrm>
          <a:prstGeom prst="rect">
            <a:avLst/>
          </a:prstGeom>
        </p:spPr>
        <p:txBody>
          <a:bodyPr lIns="0" tIns="0" rIns="0" bIns="0" rtlCol="0" anchor="t">
            <a:spAutoFit/>
          </a:bodyPr>
          <a:lstStyle/>
          <a:p>
            <a:pPr>
              <a:lnSpc>
                <a:spcPts val="3850"/>
              </a:lnSpc>
            </a:pPr>
            <a:r>
              <a:rPr lang="en-US" sz="3500">
                <a:solidFill>
                  <a:srgbClr val="737373"/>
                </a:solidFill>
                <a:latin typeface="DM Sans Bold"/>
              </a:rPr>
              <a:t>CULTIVATING THE RIGHT ENVIRONMENT</a:t>
            </a:r>
          </a:p>
        </p:txBody>
      </p:sp>
      <p:sp>
        <p:nvSpPr>
          <p:cNvPr id="9" name="TextBox 9"/>
          <p:cNvSpPr txBox="1"/>
          <p:nvPr/>
        </p:nvSpPr>
        <p:spPr>
          <a:xfrm>
            <a:off x="1993974" y="5538388"/>
            <a:ext cx="1938412" cy="1003308"/>
          </a:xfrm>
          <a:prstGeom prst="rect">
            <a:avLst/>
          </a:prstGeom>
        </p:spPr>
        <p:txBody>
          <a:bodyPr lIns="0" tIns="0" rIns="0" bIns="0" rtlCol="0" anchor="t">
            <a:spAutoFit/>
          </a:bodyPr>
          <a:lstStyle/>
          <a:p>
            <a:pPr>
              <a:lnSpc>
                <a:spcPts val="7700"/>
              </a:lnSpc>
            </a:pPr>
            <a:r>
              <a:rPr lang="en-US" sz="7000">
                <a:solidFill>
                  <a:srgbClr val="737373"/>
                </a:solidFill>
                <a:latin typeface="DM Sans Bold"/>
              </a:rPr>
              <a:t>04.</a:t>
            </a:r>
          </a:p>
        </p:txBody>
      </p:sp>
      <p:sp>
        <p:nvSpPr>
          <p:cNvPr id="10" name="TextBox 10"/>
          <p:cNvSpPr txBox="1"/>
          <p:nvPr/>
        </p:nvSpPr>
        <p:spPr>
          <a:xfrm>
            <a:off x="3932386" y="5774926"/>
            <a:ext cx="6726444" cy="501656"/>
          </a:xfrm>
          <a:prstGeom prst="rect">
            <a:avLst/>
          </a:prstGeom>
        </p:spPr>
        <p:txBody>
          <a:bodyPr lIns="0" tIns="0" rIns="0" bIns="0" rtlCol="0" anchor="t">
            <a:spAutoFit/>
          </a:bodyPr>
          <a:lstStyle/>
          <a:p>
            <a:pPr>
              <a:lnSpc>
                <a:spcPts val="3850"/>
              </a:lnSpc>
            </a:pPr>
            <a:r>
              <a:rPr lang="en-US" sz="3500">
                <a:solidFill>
                  <a:srgbClr val="737373"/>
                </a:solidFill>
                <a:latin typeface="DM Sans Bold"/>
              </a:rPr>
              <a:t>ENSURING ACCOUNTABILITY</a:t>
            </a:r>
          </a:p>
        </p:txBody>
      </p:sp>
      <p:sp>
        <p:nvSpPr>
          <p:cNvPr id="11" name="Freeform 11"/>
          <p:cNvSpPr/>
          <p:nvPr/>
        </p:nvSpPr>
        <p:spPr>
          <a:xfrm>
            <a:off x="2417556" y="9164276"/>
            <a:ext cx="4102978" cy="2245448"/>
          </a:xfrm>
          <a:custGeom>
            <a:avLst/>
            <a:gdLst/>
            <a:ahLst/>
            <a:cxnLst/>
            <a:rect l="l" t="t" r="r" b="b"/>
            <a:pathLst>
              <a:path w="4102978" h="2245448">
                <a:moveTo>
                  <a:pt x="0" y="0"/>
                </a:moveTo>
                <a:lnTo>
                  <a:pt x="4102979" y="0"/>
                </a:lnTo>
                <a:lnTo>
                  <a:pt x="4102979"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12" name="Freeform 12"/>
          <p:cNvSpPr/>
          <p:nvPr/>
        </p:nvSpPr>
        <p:spPr>
          <a:xfrm rot="887923">
            <a:off x="13475833" y="-8787301"/>
            <a:ext cx="13977230" cy="14342307"/>
          </a:xfrm>
          <a:custGeom>
            <a:avLst/>
            <a:gdLst/>
            <a:ahLst/>
            <a:cxnLst/>
            <a:rect l="l" t="t" r="r" b="b"/>
            <a:pathLst>
              <a:path w="13977230" h="14342307">
                <a:moveTo>
                  <a:pt x="0" y="0"/>
                </a:moveTo>
                <a:lnTo>
                  <a:pt x="13977230" y="0"/>
                </a:lnTo>
                <a:lnTo>
                  <a:pt x="13977230" y="14342307"/>
                </a:lnTo>
                <a:lnTo>
                  <a:pt x="0" y="14342307"/>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13" name="TextBox 13"/>
          <p:cNvSpPr txBox="1"/>
          <p:nvPr/>
        </p:nvSpPr>
        <p:spPr>
          <a:xfrm>
            <a:off x="1993974" y="7056046"/>
            <a:ext cx="1938412" cy="1003308"/>
          </a:xfrm>
          <a:prstGeom prst="rect">
            <a:avLst/>
          </a:prstGeom>
        </p:spPr>
        <p:txBody>
          <a:bodyPr lIns="0" tIns="0" rIns="0" bIns="0" rtlCol="0" anchor="t">
            <a:spAutoFit/>
          </a:bodyPr>
          <a:lstStyle/>
          <a:p>
            <a:pPr>
              <a:lnSpc>
                <a:spcPts val="7700"/>
              </a:lnSpc>
            </a:pPr>
            <a:r>
              <a:rPr lang="en-US" sz="7000">
                <a:solidFill>
                  <a:srgbClr val="737373"/>
                </a:solidFill>
                <a:latin typeface="DM Sans Bold"/>
              </a:rPr>
              <a:t>05.</a:t>
            </a:r>
          </a:p>
        </p:txBody>
      </p:sp>
      <p:sp>
        <p:nvSpPr>
          <p:cNvPr id="14" name="TextBox 14"/>
          <p:cNvSpPr txBox="1"/>
          <p:nvPr/>
        </p:nvSpPr>
        <p:spPr>
          <a:xfrm>
            <a:off x="3932386" y="7063981"/>
            <a:ext cx="6726444" cy="987431"/>
          </a:xfrm>
          <a:prstGeom prst="rect">
            <a:avLst/>
          </a:prstGeom>
        </p:spPr>
        <p:txBody>
          <a:bodyPr lIns="0" tIns="0" rIns="0" bIns="0" rtlCol="0" anchor="t">
            <a:spAutoFit/>
          </a:bodyPr>
          <a:lstStyle/>
          <a:p>
            <a:pPr>
              <a:lnSpc>
                <a:spcPts val="3850"/>
              </a:lnSpc>
            </a:pPr>
            <a:r>
              <a:rPr lang="en-US" sz="3500">
                <a:solidFill>
                  <a:srgbClr val="737373"/>
                </a:solidFill>
                <a:latin typeface="DM Sans Bold"/>
              </a:rPr>
              <a:t>SUCCESSION PLANNING AND TEAM DEVELOPMENT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7143807" y="1505314"/>
            <a:ext cx="3029394" cy="1704013"/>
            <a:chOff x="0" y="0"/>
            <a:chExt cx="11289030" cy="6350000"/>
          </a:xfrm>
        </p:grpSpPr>
        <p:sp>
          <p:nvSpPr>
            <p:cNvPr id="3" name="Freeform 3"/>
            <p:cNvSpPr/>
            <p:nvPr/>
          </p:nvSpPr>
          <p:spPr>
            <a:xfrm>
              <a:off x="0" y="0"/>
              <a:ext cx="11287760" cy="6350000"/>
            </a:xfrm>
            <a:custGeom>
              <a:avLst/>
              <a:gdLst/>
              <a:ahLst/>
              <a:cxnLst/>
              <a:rect l="l" t="t" r="r" b="b"/>
              <a:pathLst>
                <a:path w="11287760" h="6350000">
                  <a:moveTo>
                    <a:pt x="0" y="5824220"/>
                  </a:moveTo>
                  <a:lnTo>
                    <a:pt x="0" y="525780"/>
                  </a:lnTo>
                  <a:cubicBezTo>
                    <a:pt x="0" y="234950"/>
                    <a:pt x="234950" y="0"/>
                    <a:pt x="525780" y="0"/>
                  </a:cubicBezTo>
                  <a:lnTo>
                    <a:pt x="10761980" y="0"/>
                  </a:lnTo>
                  <a:cubicBezTo>
                    <a:pt x="11052810" y="0"/>
                    <a:pt x="11287760" y="234950"/>
                    <a:pt x="11287760" y="525780"/>
                  </a:cubicBezTo>
                  <a:lnTo>
                    <a:pt x="11287760" y="5822950"/>
                  </a:lnTo>
                  <a:cubicBezTo>
                    <a:pt x="11287760" y="6113780"/>
                    <a:pt x="11052810" y="6348730"/>
                    <a:pt x="10761980" y="6348730"/>
                  </a:cubicBezTo>
                  <a:lnTo>
                    <a:pt x="525780" y="6348730"/>
                  </a:lnTo>
                  <a:cubicBezTo>
                    <a:pt x="236220" y="6350000"/>
                    <a:pt x="0" y="6115050"/>
                    <a:pt x="0" y="5824220"/>
                  </a:cubicBezTo>
                  <a:close/>
                </a:path>
              </a:pathLst>
            </a:custGeom>
            <a:blipFill>
              <a:blip r:embed="rId2"/>
              <a:stretch>
                <a:fillRect l="-85631" t="-46880" b="-73148"/>
              </a:stretch>
            </a:blipFill>
          </p:spPr>
        </p:sp>
      </p:grpSp>
      <p:grpSp>
        <p:nvGrpSpPr>
          <p:cNvPr id="4" name="Group 4"/>
          <p:cNvGrpSpPr/>
          <p:nvPr/>
        </p:nvGrpSpPr>
        <p:grpSpPr>
          <a:xfrm>
            <a:off x="7143807" y="5726306"/>
            <a:ext cx="3029394" cy="1704013"/>
            <a:chOff x="0" y="0"/>
            <a:chExt cx="11289030" cy="6350000"/>
          </a:xfrm>
        </p:grpSpPr>
        <p:sp>
          <p:nvSpPr>
            <p:cNvPr id="5" name="Freeform 5"/>
            <p:cNvSpPr/>
            <p:nvPr/>
          </p:nvSpPr>
          <p:spPr>
            <a:xfrm>
              <a:off x="0" y="0"/>
              <a:ext cx="11287760" cy="6350000"/>
            </a:xfrm>
            <a:custGeom>
              <a:avLst/>
              <a:gdLst/>
              <a:ahLst/>
              <a:cxnLst/>
              <a:rect l="l" t="t" r="r" b="b"/>
              <a:pathLst>
                <a:path w="11287760" h="6350000">
                  <a:moveTo>
                    <a:pt x="0" y="5824220"/>
                  </a:moveTo>
                  <a:lnTo>
                    <a:pt x="0" y="525780"/>
                  </a:lnTo>
                  <a:cubicBezTo>
                    <a:pt x="0" y="234950"/>
                    <a:pt x="234950" y="0"/>
                    <a:pt x="525780" y="0"/>
                  </a:cubicBezTo>
                  <a:lnTo>
                    <a:pt x="10761980" y="0"/>
                  </a:lnTo>
                  <a:cubicBezTo>
                    <a:pt x="11052810" y="0"/>
                    <a:pt x="11287760" y="234950"/>
                    <a:pt x="11287760" y="525780"/>
                  </a:cubicBezTo>
                  <a:lnTo>
                    <a:pt x="11287760" y="5822950"/>
                  </a:lnTo>
                  <a:cubicBezTo>
                    <a:pt x="11287760" y="6113780"/>
                    <a:pt x="11052810" y="6348730"/>
                    <a:pt x="10761980" y="6348730"/>
                  </a:cubicBezTo>
                  <a:lnTo>
                    <a:pt x="525780" y="6348730"/>
                  </a:lnTo>
                  <a:cubicBezTo>
                    <a:pt x="236220" y="6350000"/>
                    <a:pt x="0" y="6115050"/>
                    <a:pt x="0" y="5824220"/>
                  </a:cubicBezTo>
                  <a:close/>
                </a:path>
              </a:pathLst>
            </a:custGeom>
            <a:solidFill>
              <a:srgbClr val="000000">
                <a:alpha val="0"/>
              </a:srgbClr>
            </a:solidFill>
            <a:ln w="12700">
              <a:solidFill>
                <a:srgbClr val="000000"/>
              </a:solidFill>
            </a:ln>
          </p:spPr>
        </p:sp>
      </p:grpSp>
      <p:grpSp>
        <p:nvGrpSpPr>
          <p:cNvPr id="6" name="Group 6"/>
          <p:cNvGrpSpPr/>
          <p:nvPr/>
        </p:nvGrpSpPr>
        <p:grpSpPr>
          <a:xfrm>
            <a:off x="10459288" y="1376044"/>
            <a:ext cx="7238723" cy="2612389"/>
            <a:chOff x="0" y="0"/>
            <a:chExt cx="9651631" cy="3483186"/>
          </a:xfrm>
        </p:grpSpPr>
        <p:sp>
          <p:nvSpPr>
            <p:cNvPr id="7" name="TextBox 7"/>
            <p:cNvSpPr txBox="1"/>
            <p:nvPr/>
          </p:nvSpPr>
          <p:spPr>
            <a:xfrm>
              <a:off x="0" y="-47625"/>
              <a:ext cx="9651631" cy="503131"/>
            </a:xfrm>
            <a:prstGeom prst="rect">
              <a:avLst/>
            </a:prstGeom>
          </p:spPr>
          <p:txBody>
            <a:bodyPr lIns="0" tIns="0" rIns="0" bIns="0" rtlCol="0" anchor="t">
              <a:spAutoFit/>
            </a:bodyPr>
            <a:lstStyle/>
            <a:p>
              <a:pPr algn="just">
                <a:lnSpc>
                  <a:spcPts val="3220"/>
                </a:lnSpc>
              </a:pPr>
              <a:r>
                <a:rPr lang="en-US" sz="2300" spc="-46">
                  <a:solidFill>
                    <a:srgbClr val="E1A93D"/>
                  </a:solidFill>
                  <a:latin typeface="DM Sans Bold"/>
                </a:rPr>
                <a:t>Setting Clear Consequences</a:t>
              </a:r>
            </a:p>
          </p:txBody>
        </p:sp>
        <p:sp>
          <p:nvSpPr>
            <p:cNvPr id="8" name="TextBox 8"/>
            <p:cNvSpPr txBox="1"/>
            <p:nvPr/>
          </p:nvSpPr>
          <p:spPr>
            <a:xfrm>
              <a:off x="0" y="534881"/>
              <a:ext cx="9651631" cy="2948305"/>
            </a:xfrm>
            <a:prstGeom prst="rect">
              <a:avLst/>
            </a:prstGeom>
          </p:spPr>
          <p:txBody>
            <a:bodyPr lIns="0" tIns="0" rIns="0" bIns="0" rtlCol="0" anchor="t">
              <a:spAutoFit/>
            </a:bodyPr>
            <a:lstStyle/>
            <a:p>
              <a:pPr algn="just">
                <a:lnSpc>
                  <a:spcPts val="2940"/>
                </a:lnSpc>
              </a:pPr>
              <a:r>
                <a:rPr lang="en-US" sz="2100">
                  <a:solidFill>
                    <a:srgbClr val="737373"/>
                  </a:solidFill>
                  <a:latin typeface="DM Sans"/>
                </a:rPr>
                <a:t>Outline how defining clear consequences for not meeting or exceeding expectations is essential for maintaining team accountability. It's crucial that these consequences are known and understood by all team members from the outset.</a:t>
              </a:r>
            </a:p>
            <a:p>
              <a:pPr algn="just">
                <a:lnSpc>
                  <a:spcPts val="2940"/>
                </a:lnSpc>
              </a:pPr>
              <a:endParaRPr lang="en-US" sz="2100">
                <a:solidFill>
                  <a:srgbClr val="737373"/>
                </a:solidFill>
                <a:latin typeface="DM Sans"/>
              </a:endParaRPr>
            </a:p>
          </p:txBody>
        </p:sp>
      </p:grpSp>
      <p:grpSp>
        <p:nvGrpSpPr>
          <p:cNvPr id="9" name="Group 9"/>
          <p:cNvGrpSpPr/>
          <p:nvPr/>
        </p:nvGrpSpPr>
        <p:grpSpPr>
          <a:xfrm>
            <a:off x="10459288" y="5272117"/>
            <a:ext cx="7238723" cy="2983864"/>
            <a:chOff x="0" y="0"/>
            <a:chExt cx="9651631" cy="3978486"/>
          </a:xfrm>
        </p:grpSpPr>
        <p:sp>
          <p:nvSpPr>
            <p:cNvPr id="10" name="TextBox 10"/>
            <p:cNvSpPr txBox="1"/>
            <p:nvPr/>
          </p:nvSpPr>
          <p:spPr>
            <a:xfrm>
              <a:off x="0" y="-47625"/>
              <a:ext cx="9651631" cy="503131"/>
            </a:xfrm>
            <a:prstGeom prst="rect">
              <a:avLst/>
            </a:prstGeom>
          </p:spPr>
          <p:txBody>
            <a:bodyPr lIns="0" tIns="0" rIns="0" bIns="0" rtlCol="0" anchor="t">
              <a:spAutoFit/>
            </a:bodyPr>
            <a:lstStyle/>
            <a:p>
              <a:pPr>
                <a:lnSpc>
                  <a:spcPts val="3220"/>
                </a:lnSpc>
              </a:pPr>
              <a:r>
                <a:rPr lang="en-US" sz="2300" spc="-46">
                  <a:solidFill>
                    <a:srgbClr val="E1A93D"/>
                  </a:solidFill>
                  <a:latin typeface="DM Sans Bold"/>
                </a:rPr>
                <a:t>Positive Reinforcement</a:t>
              </a:r>
            </a:p>
          </p:txBody>
        </p:sp>
        <p:sp>
          <p:nvSpPr>
            <p:cNvPr id="11" name="TextBox 11"/>
            <p:cNvSpPr txBox="1"/>
            <p:nvPr/>
          </p:nvSpPr>
          <p:spPr>
            <a:xfrm>
              <a:off x="0" y="534881"/>
              <a:ext cx="9651631" cy="3443605"/>
            </a:xfrm>
            <a:prstGeom prst="rect">
              <a:avLst/>
            </a:prstGeom>
          </p:spPr>
          <p:txBody>
            <a:bodyPr lIns="0" tIns="0" rIns="0" bIns="0" rtlCol="0" anchor="t">
              <a:spAutoFit/>
            </a:bodyPr>
            <a:lstStyle/>
            <a:p>
              <a:pPr>
                <a:lnSpc>
                  <a:spcPts val="2940"/>
                </a:lnSpc>
              </a:pPr>
              <a:r>
                <a:rPr lang="en-US" sz="2100">
                  <a:solidFill>
                    <a:srgbClr val="737373"/>
                  </a:solidFill>
                  <a:latin typeface="DM Sans"/>
                </a:rPr>
                <a:t>Discuss the importance of rewarding and recognizing team members who exceed expectations. This could include bonuses, public acknowledgment, or career advancement opportunities, fostering a motivating environment that encourages high performance.</a:t>
              </a:r>
            </a:p>
            <a:p>
              <a:pPr>
                <a:lnSpc>
                  <a:spcPts val="2940"/>
                </a:lnSpc>
              </a:pPr>
              <a:endParaRPr lang="en-US" sz="2100">
                <a:solidFill>
                  <a:srgbClr val="737373"/>
                </a:solidFill>
                <a:latin typeface="DM Sans"/>
              </a:endParaRPr>
            </a:p>
            <a:p>
              <a:pPr>
                <a:lnSpc>
                  <a:spcPts val="2940"/>
                </a:lnSpc>
              </a:pPr>
              <a:endParaRPr lang="en-US" sz="2100">
                <a:solidFill>
                  <a:srgbClr val="737373"/>
                </a:solidFill>
                <a:latin typeface="DM Sans"/>
              </a:endParaRPr>
            </a:p>
          </p:txBody>
        </p:sp>
      </p:grpSp>
      <p:sp>
        <p:nvSpPr>
          <p:cNvPr id="12" name="Freeform 12"/>
          <p:cNvSpPr/>
          <p:nvPr/>
        </p:nvSpPr>
        <p:spPr>
          <a:xfrm>
            <a:off x="0" y="-135423"/>
            <a:ext cx="4102978" cy="3133183"/>
          </a:xfrm>
          <a:custGeom>
            <a:avLst/>
            <a:gdLst/>
            <a:ahLst/>
            <a:cxnLst/>
            <a:rect l="l" t="t" r="r" b="b"/>
            <a:pathLst>
              <a:path w="4102978" h="3133183">
                <a:moveTo>
                  <a:pt x="0" y="0"/>
                </a:moveTo>
                <a:lnTo>
                  <a:pt x="4102978" y="0"/>
                </a:lnTo>
                <a:lnTo>
                  <a:pt x="4102978" y="3133184"/>
                </a:lnTo>
                <a:lnTo>
                  <a:pt x="0" y="3133184"/>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grpSp>
        <p:nvGrpSpPr>
          <p:cNvPr id="13" name="Group 13"/>
          <p:cNvGrpSpPr/>
          <p:nvPr/>
        </p:nvGrpSpPr>
        <p:grpSpPr>
          <a:xfrm>
            <a:off x="7143807" y="5726306"/>
            <a:ext cx="3029394" cy="1704013"/>
            <a:chOff x="0" y="0"/>
            <a:chExt cx="11289030" cy="6350000"/>
          </a:xfrm>
        </p:grpSpPr>
        <p:sp>
          <p:nvSpPr>
            <p:cNvPr id="14" name="Freeform 14"/>
            <p:cNvSpPr/>
            <p:nvPr/>
          </p:nvSpPr>
          <p:spPr>
            <a:xfrm>
              <a:off x="0" y="0"/>
              <a:ext cx="11287760" cy="6350000"/>
            </a:xfrm>
            <a:custGeom>
              <a:avLst/>
              <a:gdLst/>
              <a:ahLst/>
              <a:cxnLst/>
              <a:rect l="l" t="t" r="r" b="b"/>
              <a:pathLst>
                <a:path w="11287760" h="6350000">
                  <a:moveTo>
                    <a:pt x="0" y="5824220"/>
                  </a:moveTo>
                  <a:lnTo>
                    <a:pt x="0" y="525780"/>
                  </a:lnTo>
                  <a:cubicBezTo>
                    <a:pt x="0" y="234950"/>
                    <a:pt x="234950" y="0"/>
                    <a:pt x="525780" y="0"/>
                  </a:cubicBezTo>
                  <a:lnTo>
                    <a:pt x="10761980" y="0"/>
                  </a:lnTo>
                  <a:cubicBezTo>
                    <a:pt x="11052810" y="0"/>
                    <a:pt x="11287760" y="234950"/>
                    <a:pt x="11287760" y="525780"/>
                  </a:cubicBezTo>
                  <a:lnTo>
                    <a:pt x="11287760" y="5822950"/>
                  </a:lnTo>
                  <a:cubicBezTo>
                    <a:pt x="11287760" y="6113780"/>
                    <a:pt x="11052810" y="6348730"/>
                    <a:pt x="10761980" y="6348730"/>
                  </a:cubicBezTo>
                  <a:lnTo>
                    <a:pt x="525780" y="6348730"/>
                  </a:lnTo>
                  <a:cubicBezTo>
                    <a:pt x="236220" y="6350000"/>
                    <a:pt x="0" y="6115050"/>
                    <a:pt x="0" y="5824220"/>
                  </a:cubicBezTo>
                  <a:close/>
                </a:path>
              </a:pathLst>
            </a:custGeom>
            <a:blipFill>
              <a:blip r:embed="rId5"/>
              <a:stretch>
                <a:fillRect t="-9265" b="-9265"/>
              </a:stretch>
            </a:blipFill>
          </p:spPr>
        </p:sp>
      </p:grpSp>
      <p:sp>
        <p:nvSpPr>
          <p:cNvPr id="15" name="Freeform 15"/>
          <p:cNvSpPr/>
          <p:nvPr/>
        </p:nvSpPr>
        <p:spPr>
          <a:xfrm>
            <a:off x="-1438368" y="4258742"/>
            <a:ext cx="7541549" cy="7541549"/>
          </a:xfrm>
          <a:custGeom>
            <a:avLst/>
            <a:gdLst/>
            <a:ahLst/>
            <a:cxnLst/>
            <a:rect l="l" t="t" r="r" b="b"/>
            <a:pathLst>
              <a:path w="7541549" h="7541549">
                <a:moveTo>
                  <a:pt x="0" y="0"/>
                </a:moveTo>
                <a:lnTo>
                  <a:pt x="7541548" y="0"/>
                </a:lnTo>
                <a:lnTo>
                  <a:pt x="7541548" y="7541548"/>
                </a:lnTo>
                <a:lnTo>
                  <a:pt x="0" y="7541548"/>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7143807" y="1505314"/>
            <a:ext cx="3029394" cy="1704013"/>
            <a:chOff x="0" y="0"/>
            <a:chExt cx="11289030" cy="6350000"/>
          </a:xfrm>
        </p:grpSpPr>
        <p:sp>
          <p:nvSpPr>
            <p:cNvPr id="3" name="Freeform 3"/>
            <p:cNvSpPr/>
            <p:nvPr/>
          </p:nvSpPr>
          <p:spPr>
            <a:xfrm>
              <a:off x="0" y="0"/>
              <a:ext cx="11287760" cy="6350000"/>
            </a:xfrm>
            <a:custGeom>
              <a:avLst/>
              <a:gdLst/>
              <a:ahLst/>
              <a:cxnLst/>
              <a:rect l="l" t="t" r="r" b="b"/>
              <a:pathLst>
                <a:path w="11287760" h="6350000">
                  <a:moveTo>
                    <a:pt x="0" y="5824220"/>
                  </a:moveTo>
                  <a:lnTo>
                    <a:pt x="0" y="525780"/>
                  </a:lnTo>
                  <a:cubicBezTo>
                    <a:pt x="0" y="234950"/>
                    <a:pt x="234950" y="0"/>
                    <a:pt x="525780" y="0"/>
                  </a:cubicBezTo>
                  <a:lnTo>
                    <a:pt x="10761980" y="0"/>
                  </a:lnTo>
                  <a:cubicBezTo>
                    <a:pt x="11052810" y="0"/>
                    <a:pt x="11287760" y="234950"/>
                    <a:pt x="11287760" y="525780"/>
                  </a:cubicBezTo>
                  <a:lnTo>
                    <a:pt x="11287760" y="5822950"/>
                  </a:lnTo>
                  <a:cubicBezTo>
                    <a:pt x="11287760" y="6113780"/>
                    <a:pt x="11052810" y="6348730"/>
                    <a:pt x="10761980" y="6348730"/>
                  </a:cubicBezTo>
                  <a:lnTo>
                    <a:pt x="525780" y="6348730"/>
                  </a:lnTo>
                  <a:cubicBezTo>
                    <a:pt x="236220" y="6350000"/>
                    <a:pt x="0" y="6115050"/>
                    <a:pt x="0" y="5824220"/>
                  </a:cubicBezTo>
                  <a:close/>
                </a:path>
              </a:pathLst>
            </a:custGeom>
            <a:blipFill>
              <a:blip r:embed="rId2"/>
              <a:stretch>
                <a:fillRect l="-85631" t="-46880" b="-73148"/>
              </a:stretch>
            </a:blipFill>
          </p:spPr>
        </p:sp>
      </p:grpSp>
      <p:grpSp>
        <p:nvGrpSpPr>
          <p:cNvPr id="4" name="Group 4"/>
          <p:cNvGrpSpPr/>
          <p:nvPr/>
        </p:nvGrpSpPr>
        <p:grpSpPr>
          <a:xfrm>
            <a:off x="7143807" y="5726306"/>
            <a:ext cx="3029394" cy="1704013"/>
            <a:chOff x="0" y="0"/>
            <a:chExt cx="11289030" cy="6350000"/>
          </a:xfrm>
        </p:grpSpPr>
        <p:sp>
          <p:nvSpPr>
            <p:cNvPr id="5" name="Freeform 5"/>
            <p:cNvSpPr/>
            <p:nvPr/>
          </p:nvSpPr>
          <p:spPr>
            <a:xfrm>
              <a:off x="0" y="0"/>
              <a:ext cx="11287760" cy="6350000"/>
            </a:xfrm>
            <a:custGeom>
              <a:avLst/>
              <a:gdLst/>
              <a:ahLst/>
              <a:cxnLst/>
              <a:rect l="l" t="t" r="r" b="b"/>
              <a:pathLst>
                <a:path w="11287760" h="6350000">
                  <a:moveTo>
                    <a:pt x="0" y="5824220"/>
                  </a:moveTo>
                  <a:lnTo>
                    <a:pt x="0" y="525780"/>
                  </a:lnTo>
                  <a:cubicBezTo>
                    <a:pt x="0" y="234950"/>
                    <a:pt x="234950" y="0"/>
                    <a:pt x="525780" y="0"/>
                  </a:cubicBezTo>
                  <a:lnTo>
                    <a:pt x="10761980" y="0"/>
                  </a:lnTo>
                  <a:cubicBezTo>
                    <a:pt x="11052810" y="0"/>
                    <a:pt x="11287760" y="234950"/>
                    <a:pt x="11287760" y="525780"/>
                  </a:cubicBezTo>
                  <a:lnTo>
                    <a:pt x="11287760" y="5822950"/>
                  </a:lnTo>
                  <a:cubicBezTo>
                    <a:pt x="11287760" y="6113780"/>
                    <a:pt x="11052810" y="6348730"/>
                    <a:pt x="10761980" y="6348730"/>
                  </a:cubicBezTo>
                  <a:lnTo>
                    <a:pt x="525780" y="6348730"/>
                  </a:lnTo>
                  <a:cubicBezTo>
                    <a:pt x="236220" y="6350000"/>
                    <a:pt x="0" y="6115050"/>
                    <a:pt x="0" y="5824220"/>
                  </a:cubicBezTo>
                  <a:close/>
                </a:path>
              </a:pathLst>
            </a:custGeom>
            <a:solidFill>
              <a:srgbClr val="000000">
                <a:alpha val="0"/>
              </a:srgbClr>
            </a:solidFill>
            <a:ln w="12700">
              <a:solidFill>
                <a:srgbClr val="000000"/>
              </a:solidFill>
            </a:ln>
          </p:spPr>
        </p:sp>
      </p:grpSp>
      <p:grpSp>
        <p:nvGrpSpPr>
          <p:cNvPr id="6" name="Group 6"/>
          <p:cNvGrpSpPr/>
          <p:nvPr/>
        </p:nvGrpSpPr>
        <p:grpSpPr>
          <a:xfrm>
            <a:off x="10459288" y="1376044"/>
            <a:ext cx="7238723" cy="2612389"/>
            <a:chOff x="0" y="0"/>
            <a:chExt cx="9651631" cy="3483186"/>
          </a:xfrm>
        </p:grpSpPr>
        <p:sp>
          <p:nvSpPr>
            <p:cNvPr id="7" name="TextBox 7"/>
            <p:cNvSpPr txBox="1"/>
            <p:nvPr/>
          </p:nvSpPr>
          <p:spPr>
            <a:xfrm>
              <a:off x="0" y="-47625"/>
              <a:ext cx="9651631" cy="503131"/>
            </a:xfrm>
            <a:prstGeom prst="rect">
              <a:avLst/>
            </a:prstGeom>
          </p:spPr>
          <p:txBody>
            <a:bodyPr lIns="0" tIns="0" rIns="0" bIns="0" rtlCol="0" anchor="t">
              <a:spAutoFit/>
            </a:bodyPr>
            <a:lstStyle/>
            <a:p>
              <a:pPr algn="just">
                <a:lnSpc>
                  <a:spcPts val="3220"/>
                </a:lnSpc>
              </a:pPr>
              <a:r>
                <a:rPr lang="en-US" sz="2300" spc="-46">
                  <a:solidFill>
                    <a:srgbClr val="E1A93D"/>
                  </a:solidFill>
                  <a:latin typeface="DM Sans Bold"/>
                </a:rPr>
                <a:t>Addressing Underperformance</a:t>
              </a:r>
            </a:p>
          </p:txBody>
        </p:sp>
        <p:sp>
          <p:nvSpPr>
            <p:cNvPr id="8" name="TextBox 8"/>
            <p:cNvSpPr txBox="1"/>
            <p:nvPr/>
          </p:nvSpPr>
          <p:spPr>
            <a:xfrm>
              <a:off x="0" y="534881"/>
              <a:ext cx="9651631" cy="2948305"/>
            </a:xfrm>
            <a:prstGeom prst="rect">
              <a:avLst/>
            </a:prstGeom>
          </p:spPr>
          <p:txBody>
            <a:bodyPr lIns="0" tIns="0" rIns="0" bIns="0" rtlCol="0" anchor="t">
              <a:spAutoFit/>
            </a:bodyPr>
            <a:lstStyle/>
            <a:p>
              <a:pPr algn="just">
                <a:lnSpc>
                  <a:spcPts val="2940"/>
                </a:lnSpc>
              </a:pPr>
              <a:r>
                <a:rPr lang="en-US" sz="2100">
                  <a:solidFill>
                    <a:srgbClr val="737373"/>
                  </a:solidFill>
                  <a:latin typeface="DM Sans"/>
                </a:rPr>
                <a:t>Detail the approach for addressing underperformance, which should be consistent, fair, and aimed at improvement. This may involve additional training, setting up a performance improvement plan, or, in some cases, reassigning roles to better suit team members' strengths and skills.</a:t>
              </a:r>
            </a:p>
          </p:txBody>
        </p:sp>
      </p:grpSp>
      <p:grpSp>
        <p:nvGrpSpPr>
          <p:cNvPr id="9" name="Group 9"/>
          <p:cNvGrpSpPr/>
          <p:nvPr/>
        </p:nvGrpSpPr>
        <p:grpSpPr>
          <a:xfrm>
            <a:off x="10459288" y="5272117"/>
            <a:ext cx="7238723" cy="2612389"/>
            <a:chOff x="0" y="0"/>
            <a:chExt cx="9651631" cy="3483186"/>
          </a:xfrm>
        </p:grpSpPr>
        <p:sp>
          <p:nvSpPr>
            <p:cNvPr id="10" name="TextBox 10"/>
            <p:cNvSpPr txBox="1"/>
            <p:nvPr/>
          </p:nvSpPr>
          <p:spPr>
            <a:xfrm>
              <a:off x="0" y="-47625"/>
              <a:ext cx="9651631" cy="503131"/>
            </a:xfrm>
            <a:prstGeom prst="rect">
              <a:avLst/>
            </a:prstGeom>
          </p:spPr>
          <p:txBody>
            <a:bodyPr lIns="0" tIns="0" rIns="0" bIns="0" rtlCol="0" anchor="t">
              <a:spAutoFit/>
            </a:bodyPr>
            <a:lstStyle/>
            <a:p>
              <a:pPr>
                <a:lnSpc>
                  <a:spcPts val="3220"/>
                </a:lnSpc>
              </a:pPr>
              <a:r>
                <a:rPr lang="en-US" sz="2300" spc="-46">
                  <a:solidFill>
                    <a:srgbClr val="E1A93D"/>
                  </a:solidFill>
                  <a:latin typeface="DM Sans Bold"/>
                </a:rPr>
                <a:t>Feedback Loops</a:t>
              </a:r>
            </a:p>
          </p:txBody>
        </p:sp>
        <p:sp>
          <p:nvSpPr>
            <p:cNvPr id="11" name="TextBox 11"/>
            <p:cNvSpPr txBox="1"/>
            <p:nvPr/>
          </p:nvSpPr>
          <p:spPr>
            <a:xfrm>
              <a:off x="0" y="534881"/>
              <a:ext cx="9651631" cy="2948305"/>
            </a:xfrm>
            <a:prstGeom prst="rect">
              <a:avLst/>
            </a:prstGeom>
          </p:spPr>
          <p:txBody>
            <a:bodyPr lIns="0" tIns="0" rIns="0" bIns="0" rtlCol="0" anchor="t">
              <a:spAutoFit/>
            </a:bodyPr>
            <a:lstStyle/>
            <a:p>
              <a:pPr algn="just">
                <a:lnSpc>
                  <a:spcPts val="2940"/>
                </a:lnSpc>
              </a:pPr>
              <a:r>
                <a:rPr lang="en-US" sz="2100">
                  <a:solidFill>
                    <a:srgbClr val="737373"/>
                  </a:solidFill>
                  <a:latin typeface="DM Sans"/>
                </a:rPr>
                <a:t>Highlight the role of continuous feedback in maintaining accountability. Regular check-ins and performance reviews help ensure that team members are aware of how their contributions align with expectations and what consequences might follow based on their performance.</a:t>
              </a:r>
            </a:p>
            <a:p>
              <a:pPr algn="just">
                <a:lnSpc>
                  <a:spcPts val="2940"/>
                </a:lnSpc>
              </a:pPr>
              <a:endParaRPr lang="en-US" sz="2100">
                <a:solidFill>
                  <a:srgbClr val="737373"/>
                </a:solidFill>
                <a:latin typeface="DM Sans"/>
              </a:endParaRPr>
            </a:p>
          </p:txBody>
        </p:sp>
      </p:grpSp>
      <p:sp>
        <p:nvSpPr>
          <p:cNvPr id="12" name="Freeform 12"/>
          <p:cNvSpPr/>
          <p:nvPr/>
        </p:nvSpPr>
        <p:spPr>
          <a:xfrm>
            <a:off x="0" y="-135423"/>
            <a:ext cx="4102978" cy="3133183"/>
          </a:xfrm>
          <a:custGeom>
            <a:avLst/>
            <a:gdLst/>
            <a:ahLst/>
            <a:cxnLst/>
            <a:rect l="l" t="t" r="r" b="b"/>
            <a:pathLst>
              <a:path w="4102978" h="3133183">
                <a:moveTo>
                  <a:pt x="0" y="0"/>
                </a:moveTo>
                <a:lnTo>
                  <a:pt x="4102978" y="0"/>
                </a:lnTo>
                <a:lnTo>
                  <a:pt x="4102978" y="3133184"/>
                </a:lnTo>
                <a:lnTo>
                  <a:pt x="0" y="3133184"/>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grpSp>
        <p:nvGrpSpPr>
          <p:cNvPr id="13" name="Group 13"/>
          <p:cNvGrpSpPr/>
          <p:nvPr/>
        </p:nvGrpSpPr>
        <p:grpSpPr>
          <a:xfrm>
            <a:off x="7143807" y="5726306"/>
            <a:ext cx="3029394" cy="1704013"/>
            <a:chOff x="0" y="0"/>
            <a:chExt cx="11289030" cy="6350000"/>
          </a:xfrm>
        </p:grpSpPr>
        <p:sp>
          <p:nvSpPr>
            <p:cNvPr id="14" name="Freeform 14"/>
            <p:cNvSpPr/>
            <p:nvPr/>
          </p:nvSpPr>
          <p:spPr>
            <a:xfrm>
              <a:off x="0" y="0"/>
              <a:ext cx="11287760" cy="6350000"/>
            </a:xfrm>
            <a:custGeom>
              <a:avLst/>
              <a:gdLst/>
              <a:ahLst/>
              <a:cxnLst/>
              <a:rect l="l" t="t" r="r" b="b"/>
              <a:pathLst>
                <a:path w="11287760" h="6350000">
                  <a:moveTo>
                    <a:pt x="0" y="5824220"/>
                  </a:moveTo>
                  <a:lnTo>
                    <a:pt x="0" y="525780"/>
                  </a:lnTo>
                  <a:cubicBezTo>
                    <a:pt x="0" y="234950"/>
                    <a:pt x="234950" y="0"/>
                    <a:pt x="525780" y="0"/>
                  </a:cubicBezTo>
                  <a:lnTo>
                    <a:pt x="10761980" y="0"/>
                  </a:lnTo>
                  <a:cubicBezTo>
                    <a:pt x="11052810" y="0"/>
                    <a:pt x="11287760" y="234950"/>
                    <a:pt x="11287760" y="525780"/>
                  </a:cubicBezTo>
                  <a:lnTo>
                    <a:pt x="11287760" y="5822950"/>
                  </a:lnTo>
                  <a:cubicBezTo>
                    <a:pt x="11287760" y="6113780"/>
                    <a:pt x="11052810" y="6348730"/>
                    <a:pt x="10761980" y="6348730"/>
                  </a:cubicBezTo>
                  <a:lnTo>
                    <a:pt x="525780" y="6348730"/>
                  </a:lnTo>
                  <a:cubicBezTo>
                    <a:pt x="236220" y="6350000"/>
                    <a:pt x="0" y="6115050"/>
                    <a:pt x="0" y="5824220"/>
                  </a:cubicBezTo>
                  <a:close/>
                </a:path>
              </a:pathLst>
            </a:custGeom>
            <a:blipFill>
              <a:blip r:embed="rId5"/>
              <a:stretch>
                <a:fillRect t="-9265" b="-9265"/>
              </a:stretch>
            </a:blipFill>
          </p:spPr>
        </p:sp>
      </p:grpSp>
      <p:sp>
        <p:nvSpPr>
          <p:cNvPr id="15" name="Freeform 15"/>
          <p:cNvSpPr/>
          <p:nvPr/>
        </p:nvSpPr>
        <p:spPr>
          <a:xfrm>
            <a:off x="-1438368" y="4258742"/>
            <a:ext cx="7541549" cy="7541549"/>
          </a:xfrm>
          <a:custGeom>
            <a:avLst/>
            <a:gdLst/>
            <a:ahLst/>
            <a:cxnLst/>
            <a:rect l="l" t="t" r="r" b="b"/>
            <a:pathLst>
              <a:path w="7541549" h="7541549">
                <a:moveTo>
                  <a:pt x="0" y="0"/>
                </a:moveTo>
                <a:lnTo>
                  <a:pt x="7541548" y="0"/>
                </a:lnTo>
                <a:lnTo>
                  <a:pt x="7541548" y="7541548"/>
                </a:lnTo>
                <a:lnTo>
                  <a:pt x="0" y="7541548"/>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7143807" y="1505314"/>
            <a:ext cx="3029394" cy="1704013"/>
            <a:chOff x="0" y="0"/>
            <a:chExt cx="11289030" cy="6350000"/>
          </a:xfrm>
        </p:grpSpPr>
        <p:sp>
          <p:nvSpPr>
            <p:cNvPr id="3" name="Freeform 3"/>
            <p:cNvSpPr/>
            <p:nvPr/>
          </p:nvSpPr>
          <p:spPr>
            <a:xfrm>
              <a:off x="0" y="0"/>
              <a:ext cx="11287760" cy="6350000"/>
            </a:xfrm>
            <a:custGeom>
              <a:avLst/>
              <a:gdLst/>
              <a:ahLst/>
              <a:cxnLst/>
              <a:rect l="l" t="t" r="r" b="b"/>
              <a:pathLst>
                <a:path w="11287760" h="6350000">
                  <a:moveTo>
                    <a:pt x="0" y="5824220"/>
                  </a:moveTo>
                  <a:lnTo>
                    <a:pt x="0" y="525780"/>
                  </a:lnTo>
                  <a:cubicBezTo>
                    <a:pt x="0" y="234950"/>
                    <a:pt x="234950" y="0"/>
                    <a:pt x="525780" y="0"/>
                  </a:cubicBezTo>
                  <a:lnTo>
                    <a:pt x="10761980" y="0"/>
                  </a:lnTo>
                  <a:cubicBezTo>
                    <a:pt x="11052810" y="0"/>
                    <a:pt x="11287760" y="234950"/>
                    <a:pt x="11287760" y="525780"/>
                  </a:cubicBezTo>
                  <a:lnTo>
                    <a:pt x="11287760" y="5822950"/>
                  </a:lnTo>
                  <a:cubicBezTo>
                    <a:pt x="11287760" y="6113780"/>
                    <a:pt x="11052810" y="6348730"/>
                    <a:pt x="10761980" y="6348730"/>
                  </a:cubicBezTo>
                  <a:lnTo>
                    <a:pt x="525780" y="6348730"/>
                  </a:lnTo>
                  <a:cubicBezTo>
                    <a:pt x="236220" y="6350000"/>
                    <a:pt x="0" y="6115050"/>
                    <a:pt x="0" y="5824220"/>
                  </a:cubicBezTo>
                  <a:close/>
                </a:path>
              </a:pathLst>
            </a:custGeom>
            <a:blipFill>
              <a:blip r:embed="rId2"/>
              <a:stretch>
                <a:fillRect l="-85631" t="-46880" b="-73148"/>
              </a:stretch>
            </a:blipFill>
          </p:spPr>
        </p:sp>
      </p:grpSp>
      <p:grpSp>
        <p:nvGrpSpPr>
          <p:cNvPr id="4" name="Group 4"/>
          <p:cNvGrpSpPr/>
          <p:nvPr/>
        </p:nvGrpSpPr>
        <p:grpSpPr>
          <a:xfrm>
            <a:off x="10459288" y="1376044"/>
            <a:ext cx="7238723" cy="2240914"/>
            <a:chOff x="0" y="0"/>
            <a:chExt cx="9651631" cy="2987886"/>
          </a:xfrm>
        </p:grpSpPr>
        <p:sp>
          <p:nvSpPr>
            <p:cNvPr id="5" name="TextBox 5"/>
            <p:cNvSpPr txBox="1"/>
            <p:nvPr/>
          </p:nvSpPr>
          <p:spPr>
            <a:xfrm>
              <a:off x="0" y="-47625"/>
              <a:ext cx="9651631" cy="503131"/>
            </a:xfrm>
            <a:prstGeom prst="rect">
              <a:avLst/>
            </a:prstGeom>
          </p:spPr>
          <p:txBody>
            <a:bodyPr lIns="0" tIns="0" rIns="0" bIns="0" rtlCol="0" anchor="t">
              <a:spAutoFit/>
            </a:bodyPr>
            <a:lstStyle/>
            <a:p>
              <a:pPr algn="just">
                <a:lnSpc>
                  <a:spcPts val="3220"/>
                </a:lnSpc>
              </a:pPr>
              <a:r>
                <a:rPr lang="en-US" sz="2300" spc="-46">
                  <a:solidFill>
                    <a:srgbClr val="E1A93D"/>
                  </a:solidFill>
                  <a:latin typeface="DM Sans Bold"/>
                </a:rPr>
                <a:t>Alignment with Organizational Values</a:t>
              </a:r>
            </a:p>
          </p:txBody>
        </p:sp>
        <p:sp>
          <p:nvSpPr>
            <p:cNvPr id="6" name="TextBox 6"/>
            <p:cNvSpPr txBox="1"/>
            <p:nvPr/>
          </p:nvSpPr>
          <p:spPr>
            <a:xfrm>
              <a:off x="0" y="534881"/>
              <a:ext cx="9651631" cy="2453005"/>
            </a:xfrm>
            <a:prstGeom prst="rect">
              <a:avLst/>
            </a:prstGeom>
          </p:spPr>
          <p:txBody>
            <a:bodyPr lIns="0" tIns="0" rIns="0" bIns="0" rtlCol="0" anchor="t">
              <a:spAutoFit/>
            </a:bodyPr>
            <a:lstStyle/>
            <a:p>
              <a:pPr algn="just">
                <a:lnSpc>
                  <a:spcPts val="2940"/>
                </a:lnSpc>
              </a:pPr>
              <a:r>
                <a:rPr lang="en-US" sz="2100">
                  <a:solidFill>
                    <a:srgbClr val="737373"/>
                  </a:solidFill>
                  <a:latin typeface="DM Sans"/>
                </a:rPr>
                <a:t>Emphasize that the consequences for performance should align with the organization's values and goals. This alignment ensures that team members see the fairness and logic behind the rewards and repercussions, further reinforcing their commitment to the team's objectives.</a:t>
              </a:r>
            </a:p>
          </p:txBody>
        </p:sp>
      </p:grpSp>
      <p:sp>
        <p:nvSpPr>
          <p:cNvPr id="7" name="Freeform 7"/>
          <p:cNvSpPr/>
          <p:nvPr/>
        </p:nvSpPr>
        <p:spPr>
          <a:xfrm>
            <a:off x="0" y="-135423"/>
            <a:ext cx="4102978" cy="3133183"/>
          </a:xfrm>
          <a:custGeom>
            <a:avLst/>
            <a:gdLst/>
            <a:ahLst/>
            <a:cxnLst/>
            <a:rect l="l" t="t" r="r" b="b"/>
            <a:pathLst>
              <a:path w="4102978" h="3133183">
                <a:moveTo>
                  <a:pt x="0" y="0"/>
                </a:moveTo>
                <a:lnTo>
                  <a:pt x="4102978" y="0"/>
                </a:lnTo>
                <a:lnTo>
                  <a:pt x="4102978" y="3133184"/>
                </a:lnTo>
                <a:lnTo>
                  <a:pt x="0" y="3133184"/>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8" name="Freeform 8"/>
          <p:cNvSpPr/>
          <p:nvPr/>
        </p:nvSpPr>
        <p:spPr>
          <a:xfrm>
            <a:off x="-1438368" y="4258742"/>
            <a:ext cx="7541549" cy="7541549"/>
          </a:xfrm>
          <a:custGeom>
            <a:avLst/>
            <a:gdLst/>
            <a:ahLst/>
            <a:cxnLst/>
            <a:rect l="l" t="t" r="r" b="b"/>
            <a:pathLst>
              <a:path w="7541549" h="7541549">
                <a:moveTo>
                  <a:pt x="0" y="0"/>
                </a:moveTo>
                <a:lnTo>
                  <a:pt x="7541548" y="0"/>
                </a:lnTo>
                <a:lnTo>
                  <a:pt x="7541548" y="7541548"/>
                </a:lnTo>
                <a:lnTo>
                  <a:pt x="0" y="7541548"/>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sp>
      <p:sp>
        <p:nvSpPr>
          <p:cNvPr id="9" name="Freeform 9"/>
          <p:cNvSpPr/>
          <p:nvPr/>
        </p:nvSpPr>
        <p:spPr>
          <a:xfrm>
            <a:off x="13143744" y="5988934"/>
            <a:ext cx="5567336" cy="5567336"/>
          </a:xfrm>
          <a:custGeom>
            <a:avLst/>
            <a:gdLst/>
            <a:ahLst/>
            <a:cxnLst/>
            <a:rect l="l" t="t" r="r" b="b"/>
            <a:pathLst>
              <a:path w="5567336" h="5567336">
                <a:moveTo>
                  <a:pt x="0" y="0"/>
                </a:moveTo>
                <a:lnTo>
                  <a:pt x="5567335" y="0"/>
                </a:lnTo>
                <a:lnTo>
                  <a:pt x="5567335" y="5567336"/>
                </a:lnTo>
                <a:lnTo>
                  <a:pt x="0" y="5567336"/>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flipH="1" flipV="1">
            <a:off x="0" y="0"/>
            <a:ext cx="18288000" cy="10287000"/>
          </a:xfrm>
          <a:custGeom>
            <a:avLst/>
            <a:gdLst/>
            <a:ahLst/>
            <a:cxnLst/>
            <a:rect l="l" t="t" r="r" b="b"/>
            <a:pathLst>
              <a:path w="18288000" h="10287000">
                <a:moveTo>
                  <a:pt x="18288000" y="10287000"/>
                </a:moveTo>
                <a:lnTo>
                  <a:pt x="0" y="10287000"/>
                </a:lnTo>
                <a:lnTo>
                  <a:pt x="0" y="0"/>
                </a:lnTo>
                <a:lnTo>
                  <a:pt x="18288000" y="0"/>
                </a:lnTo>
                <a:lnTo>
                  <a:pt x="18288000" y="10287000"/>
                </a:lnTo>
                <a:close/>
              </a:path>
            </a:pathLst>
          </a:custGeom>
          <a:blipFill>
            <a:blip r:embed="rId2"/>
            <a:stretch>
              <a:fillRect t="-38888" b="-38888"/>
            </a:stretch>
          </a:blipFill>
        </p:spPr>
      </p:sp>
      <p:sp>
        <p:nvSpPr>
          <p:cNvPr id="3" name="Freeform 3"/>
          <p:cNvSpPr/>
          <p:nvPr/>
        </p:nvSpPr>
        <p:spPr>
          <a:xfrm rot="887923">
            <a:off x="14979481" y="-8523477"/>
            <a:ext cx="13021166" cy="13361271"/>
          </a:xfrm>
          <a:custGeom>
            <a:avLst/>
            <a:gdLst/>
            <a:ahLst/>
            <a:cxnLst/>
            <a:rect l="l" t="t" r="r" b="b"/>
            <a:pathLst>
              <a:path w="13021166" h="13361271">
                <a:moveTo>
                  <a:pt x="0" y="0"/>
                </a:moveTo>
                <a:lnTo>
                  <a:pt x="13021166" y="0"/>
                </a:lnTo>
                <a:lnTo>
                  <a:pt x="13021166" y="13361271"/>
                </a:lnTo>
                <a:lnTo>
                  <a:pt x="0" y="13361271"/>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grpSp>
        <p:nvGrpSpPr>
          <p:cNvPr id="4" name="Group 4"/>
          <p:cNvGrpSpPr/>
          <p:nvPr/>
        </p:nvGrpSpPr>
        <p:grpSpPr>
          <a:xfrm>
            <a:off x="6752693" y="4720220"/>
            <a:ext cx="4782614" cy="4736410"/>
            <a:chOff x="0" y="0"/>
            <a:chExt cx="1754174" cy="1737227"/>
          </a:xfrm>
        </p:grpSpPr>
        <p:sp>
          <p:nvSpPr>
            <p:cNvPr id="5" name="Freeform 5"/>
            <p:cNvSpPr/>
            <p:nvPr/>
          </p:nvSpPr>
          <p:spPr>
            <a:xfrm>
              <a:off x="0" y="0"/>
              <a:ext cx="1754174" cy="1737227"/>
            </a:xfrm>
            <a:custGeom>
              <a:avLst/>
              <a:gdLst/>
              <a:ahLst/>
              <a:cxnLst/>
              <a:rect l="l" t="t" r="r" b="b"/>
              <a:pathLst>
                <a:path w="1754174" h="1737227">
                  <a:moveTo>
                    <a:pt x="50182" y="0"/>
                  </a:moveTo>
                  <a:lnTo>
                    <a:pt x="1703992" y="0"/>
                  </a:lnTo>
                  <a:cubicBezTo>
                    <a:pt x="1731707" y="0"/>
                    <a:pt x="1754174" y="22467"/>
                    <a:pt x="1754174" y="50182"/>
                  </a:cubicBezTo>
                  <a:lnTo>
                    <a:pt x="1754174" y="1687045"/>
                  </a:lnTo>
                  <a:cubicBezTo>
                    <a:pt x="1754174" y="1700354"/>
                    <a:pt x="1748887" y="1713118"/>
                    <a:pt x="1739476" y="1722529"/>
                  </a:cubicBezTo>
                  <a:cubicBezTo>
                    <a:pt x="1730065" y="1731940"/>
                    <a:pt x="1717301" y="1737227"/>
                    <a:pt x="1703992" y="1737227"/>
                  </a:cubicBezTo>
                  <a:lnTo>
                    <a:pt x="50182" y="1737227"/>
                  </a:lnTo>
                  <a:cubicBezTo>
                    <a:pt x="36873" y="1737227"/>
                    <a:pt x="24109" y="1731940"/>
                    <a:pt x="14698" y="1722529"/>
                  </a:cubicBezTo>
                  <a:cubicBezTo>
                    <a:pt x="5287" y="1713118"/>
                    <a:pt x="0" y="1700354"/>
                    <a:pt x="0" y="1687045"/>
                  </a:cubicBezTo>
                  <a:lnTo>
                    <a:pt x="0" y="50182"/>
                  </a:lnTo>
                  <a:cubicBezTo>
                    <a:pt x="0" y="36873"/>
                    <a:pt x="5287" y="24109"/>
                    <a:pt x="14698" y="14698"/>
                  </a:cubicBezTo>
                  <a:cubicBezTo>
                    <a:pt x="24109" y="5287"/>
                    <a:pt x="36873" y="0"/>
                    <a:pt x="50182" y="0"/>
                  </a:cubicBezTo>
                  <a:close/>
                </a:path>
              </a:pathLst>
            </a:custGeom>
            <a:solidFill>
              <a:srgbClr val="BBCBCD">
                <a:alpha val="98824"/>
              </a:srgbClr>
            </a:solidFill>
          </p:spPr>
        </p:sp>
        <p:sp>
          <p:nvSpPr>
            <p:cNvPr id="6" name="TextBox 6"/>
            <p:cNvSpPr txBox="1"/>
            <p:nvPr/>
          </p:nvSpPr>
          <p:spPr>
            <a:xfrm>
              <a:off x="0" y="-19050"/>
              <a:ext cx="1754174" cy="1756277"/>
            </a:xfrm>
            <a:prstGeom prst="rect">
              <a:avLst/>
            </a:prstGeom>
          </p:spPr>
          <p:txBody>
            <a:bodyPr lIns="50800" tIns="50800" rIns="50800" bIns="50800" rtlCol="0" anchor="ctr"/>
            <a:lstStyle/>
            <a:p>
              <a:pPr algn="ctr">
                <a:lnSpc>
                  <a:spcPts val="2859"/>
                </a:lnSpc>
              </a:pPr>
              <a:endParaRPr/>
            </a:p>
          </p:txBody>
        </p:sp>
      </p:grpSp>
      <p:sp>
        <p:nvSpPr>
          <p:cNvPr id="7" name="TextBox 7"/>
          <p:cNvSpPr txBox="1"/>
          <p:nvPr/>
        </p:nvSpPr>
        <p:spPr>
          <a:xfrm>
            <a:off x="436491" y="-55880"/>
            <a:ext cx="17218598" cy="2402205"/>
          </a:xfrm>
          <a:prstGeom prst="rect">
            <a:avLst/>
          </a:prstGeom>
        </p:spPr>
        <p:txBody>
          <a:bodyPr lIns="0" tIns="0" rIns="0" bIns="0" rtlCol="0" anchor="t">
            <a:spAutoFit/>
          </a:bodyPr>
          <a:lstStyle/>
          <a:p>
            <a:pPr marL="0" lvl="0" indent="0" algn="ctr">
              <a:lnSpc>
                <a:spcPts val="9660"/>
              </a:lnSpc>
              <a:spcBef>
                <a:spcPct val="0"/>
              </a:spcBef>
            </a:pPr>
            <a:r>
              <a:rPr lang="en-US" sz="7000" spc="686">
                <a:solidFill>
                  <a:srgbClr val="E1A93D"/>
                </a:solidFill>
                <a:latin typeface="DM Sans Bold"/>
              </a:rPr>
              <a:t>Succession Planning and Team Development</a:t>
            </a:r>
          </a:p>
        </p:txBody>
      </p:sp>
      <p:grpSp>
        <p:nvGrpSpPr>
          <p:cNvPr id="8" name="Group 8"/>
          <p:cNvGrpSpPr/>
          <p:nvPr/>
        </p:nvGrpSpPr>
        <p:grpSpPr>
          <a:xfrm>
            <a:off x="1299401" y="4744765"/>
            <a:ext cx="4782614" cy="4736410"/>
            <a:chOff x="0" y="0"/>
            <a:chExt cx="1754174" cy="1737227"/>
          </a:xfrm>
        </p:grpSpPr>
        <p:sp>
          <p:nvSpPr>
            <p:cNvPr id="9" name="Freeform 9"/>
            <p:cNvSpPr/>
            <p:nvPr/>
          </p:nvSpPr>
          <p:spPr>
            <a:xfrm>
              <a:off x="0" y="0"/>
              <a:ext cx="1754174" cy="1737227"/>
            </a:xfrm>
            <a:custGeom>
              <a:avLst/>
              <a:gdLst/>
              <a:ahLst/>
              <a:cxnLst/>
              <a:rect l="l" t="t" r="r" b="b"/>
              <a:pathLst>
                <a:path w="1754174" h="1737227">
                  <a:moveTo>
                    <a:pt x="50182" y="0"/>
                  </a:moveTo>
                  <a:lnTo>
                    <a:pt x="1703992" y="0"/>
                  </a:lnTo>
                  <a:cubicBezTo>
                    <a:pt x="1731707" y="0"/>
                    <a:pt x="1754174" y="22467"/>
                    <a:pt x="1754174" y="50182"/>
                  </a:cubicBezTo>
                  <a:lnTo>
                    <a:pt x="1754174" y="1687045"/>
                  </a:lnTo>
                  <a:cubicBezTo>
                    <a:pt x="1754174" y="1700354"/>
                    <a:pt x="1748887" y="1713118"/>
                    <a:pt x="1739476" y="1722529"/>
                  </a:cubicBezTo>
                  <a:cubicBezTo>
                    <a:pt x="1730065" y="1731940"/>
                    <a:pt x="1717301" y="1737227"/>
                    <a:pt x="1703992" y="1737227"/>
                  </a:cubicBezTo>
                  <a:lnTo>
                    <a:pt x="50182" y="1737227"/>
                  </a:lnTo>
                  <a:cubicBezTo>
                    <a:pt x="36873" y="1737227"/>
                    <a:pt x="24109" y="1731940"/>
                    <a:pt x="14698" y="1722529"/>
                  </a:cubicBezTo>
                  <a:cubicBezTo>
                    <a:pt x="5287" y="1713118"/>
                    <a:pt x="0" y="1700354"/>
                    <a:pt x="0" y="1687045"/>
                  </a:cubicBezTo>
                  <a:lnTo>
                    <a:pt x="0" y="50182"/>
                  </a:lnTo>
                  <a:cubicBezTo>
                    <a:pt x="0" y="36873"/>
                    <a:pt x="5287" y="24109"/>
                    <a:pt x="14698" y="14698"/>
                  </a:cubicBezTo>
                  <a:cubicBezTo>
                    <a:pt x="24109" y="5287"/>
                    <a:pt x="36873" y="0"/>
                    <a:pt x="50182" y="0"/>
                  </a:cubicBezTo>
                  <a:close/>
                </a:path>
              </a:pathLst>
            </a:custGeom>
            <a:solidFill>
              <a:srgbClr val="BBCBCD">
                <a:alpha val="98824"/>
              </a:srgbClr>
            </a:solidFill>
          </p:spPr>
        </p:sp>
        <p:sp>
          <p:nvSpPr>
            <p:cNvPr id="10" name="TextBox 10"/>
            <p:cNvSpPr txBox="1"/>
            <p:nvPr/>
          </p:nvSpPr>
          <p:spPr>
            <a:xfrm>
              <a:off x="0" y="-19050"/>
              <a:ext cx="1754174" cy="1756277"/>
            </a:xfrm>
            <a:prstGeom prst="rect">
              <a:avLst/>
            </a:prstGeom>
          </p:spPr>
          <p:txBody>
            <a:bodyPr lIns="50800" tIns="50800" rIns="50800" bIns="50800" rtlCol="0" anchor="ctr"/>
            <a:lstStyle/>
            <a:p>
              <a:pPr algn="ctr">
                <a:lnSpc>
                  <a:spcPts val="2859"/>
                </a:lnSpc>
              </a:pPr>
              <a:endParaRPr/>
            </a:p>
          </p:txBody>
        </p:sp>
      </p:grpSp>
      <p:sp>
        <p:nvSpPr>
          <p:cNvPr id="11" name="TextBox 11"/>
          <p:cNvSpPr txBox="1"/>
          <p:nvPr/>
        </p:nvSpPr>
        <p:spPr>
          <a:xfrm>
            <a:off x="1688826" y="5100875"/>
            <a:ext cx="4003764" cy="3927475"/>
          </a:xfrm>
          <a:prstGeom prst="rect">
            <a:avLst/>
          </a:prstGeom>
        </p:spPr>
        <p:txBody>
          <a:bodyPr lIns="0" tIns="0" rIns="0" bIns="0" rtlCol="0" anchor="t">
            <a:spAutoFit/>
          </a:bodyPr>
          <a:lstStyle/>
          <a:p>
            <a:pPr algn="ctr">
              <a:lnSpc>
                <a:spcPts val="3499"/>
              </a:lnSpc>
            </a:pPr>
            <a:r>
              <a:rPr lang="en-US" sz="2499">
                <a:solidFill>
                  <a:srgbClr val="100F0D"/>
                </a:solidFill>
                <a:latin typeface="DM Sans"/>
              </a:rPr>
              <a:t>Dynamic leaders who exude positive energy create an attractive workplace culture that draws in top talent. This is crucial for building a robust team capable of driving the organization forward.</a:t>
            </a:r>
          </a:p>
        </p:txBody>
      </p:sp>
      <p:sp>
        <p:nvSpPr>
          <p:cNvPr id="12" name="TextBox 12"/>
          <p:cNvSpPr txBox="1"/>
          <p:nvPr/>
        </p:nvSpPr>
        <p:spPr>
          <a:xfrm>
            <a:off x="7063082" y="5095875"/>
            <a:ext cx="4255762" cy="3489325"/>
          </a:xfrm>
          <a:prstGeom prst="rect">
            <a:avLst/>
          </a:prstGeom>
        </p:spPr>
        <p:txBody>
          <a:bodyPr lIns="0" tIns="0" rIns="0" bIns="0" rtlCol="0" anchor="t">
            <a:spAutoFit/>
          </a:bodyPr>
          <a:lstStyle/>
          <a:p>
            <a:pPr algn="ctr">
              <a:lnSpc>
                <a:spcPts val="3499"/>
              </a:lnSpc>
            </a:pPr>
            <a:r>
              <a:rPr lang="en-US" sz="2499">
                <a:solidFill>
                  <a:srgbClr val="100F0D"/>
                </a:solidFill>
                <a:latin typeface="DM Sans"/>
              </a:rPr>
              <a:t>Once talent is onboard, the focus shifts to development. Leaders play a pivotal role in nurturing skills, offering growth opportunities, and ensuring team members are prepared for future challenges.</a:t>
            </a:r>
          </a:p>
        </p:txBody>
      </p:sp>
      <p:sp>
        <p:nvSpPr>
          <p:cNvPr id="13" name="TextBox 13"/>
          <p:cNvSpPr txBox="1"/>
          <p:nvPr/>
        </p:nvSpPr>
        <p:spPr>
          <a:xfrm>
            <a:off x="13406417" y="4672999"/>
            <a:ext cx="3169763" cy="3927475"/>
          </a:xfrm>
          <a:prstGeom prst="rect">
            <a:avLst/>
          </a:prstGeom>
        </p:spPr>
        <p:txBody>
          <a:bodyPr lIns="0" tIns="0" rIns="0" bIns="0" rtlCol="0" anchor="t">
            <a:spAutoFit/>
          </a:bodyPr>
          <a:lstStyle/>
          <a:p>
            <a:pPr algn="ctr">
              <a:lnSpc>
                <a:spcPts val="3499"/>
              </a:lnSpc>
            </a:pPr>
            <a:r>
              <a:rPr lang="en-US" sz="2499">
                <a:solidFill>
                  <a:srgbClr val="100F0D"/>
                </a:solidFill>
                <a:latin typeface="DM Sans"/>
              </a:rPr>
              <a:t>Explore the connection between a leader's emotional intelligence and their ability to engage the team's heart, fostering a deep sense of belonging and commitment.</a:t>
            </a:r>
          </a:p>
        </p:txBody>
      </p:sp>
      <p:sp>
        <p:nvSpPr>
          <p:cNvPr id="14" name="Freeform 14"/>
          <p:cNvSpPr/>
          <p:nvPr/>
        </p:nvSpPr>
        <p:spPr>
          <a:xfrm>
            <a:off x="-1438368" y="7112970"/>
            <a:ext cx="4687320" cy="4687320"/>
          </a:xfrm>
          <a:custGeom>
            <a:avLst/>
            <a:gdLst/>
            <a:ahLst/>
            <a:cxnLst/>
            <a:rect l="l" t="t" r="r" b="b"/>
            <a:pathLst>
              <a:path w="4687320" h="4687320">
                <a:moveTo>
                  <a:pt x="0" y="0"/>
                </a:moveTo>
                <a:lnTo>
                  <a:pt x="4687319" y="0"/>
                </a:lnTo>
                <a:lnTo>
                  <a:pt x="4687319" y="4687320"/>
                </a:lnTo>
                <a:lnTo>
                  <a:pt x="0" y="4687320"/>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sp>
      <p:grpSp>
        <p:nvGrpSpPr>
          <p:cNvPr id="15" name="Group 15"/>
          <p:cNvGrpSpPr/>
          <p:nvPr/>
        </p:nvGrpSpPr>
        <p:grpSpPr>
          <a:xfrm>
            <a:off x="1586308" y="3267784"/>
            <a:ext cx="4208800" cy="1187921"/>
            <a:chOff x="0" y="0"/>
            <a:chExt cx="1543710" cy="435707"/>
          </a:xfrm>
        </p:grpSpPr>
        <p:sp>
          <p:nvSpPr>
            <p:cNvPr id="16" name="Freeform 16"/>
            <p:cNvSpPr/>
            <p:nvPr/>
          </p:nvSpPr>
          <p:spPr>
            <a:xfrm>
              <a:off x="0" y="0"/>
              <a:ext cx="1543710" cy="435707"/>
            </a:xfrm>
            <a:custGeom>
              <a:avLst/>
              <a:gdLst/>
              <a:ahLst/>
              <a:cxnLst/>
              <a:rect l="l" t="t" r="r" b="b"/>
              <a:pathLst>
                <a:path w="1543710" h="435707">
                  <a:moveTo>
                    <a:pt x="57023" y="0"/>
                  </a:moveTo>
                  <a:lnTo>
                    <a:pt x="1486686" y="0"/>
                  </a:lnTo>
                  <a:cubicBezTo>
                    <a:pt x="1518179" y="0"/>
                    <a:pt x="1543710" y="25530"/>
                    <a:pt x="1543710" y="57023"/>
                  </a:cubicBezTo>
                  <a:lnTo>
                    <a:pt x="1543710" y="378684"/>
                  </a:lnTo>
                  <a:cubicBezTo>
                    <a:pt x="1543710" y="410177"/>
                    <a:pt x="1518179" y="435707"/>
                    <a:pt x="1486686" y="435707"/>
                  </a:cubicBezTo>
                  <a:lnTo>
                    <a:pt x="57023" y="435707"/>
                  </a:lnTo>
                  <a:cubicBezTo>
                    <a:pt x="25530" y="435707"/>
                    <a:pt x="0" y="410177"/>
                    <a:pt x="0" y="378684"/>
                  </a:cubicBezTo>
                  <a:lnTo>
                    <a:pt x="0" y="57023"/>
                  </a:lnTo>
                  <a:cubicBezTo>
                    <a:pt x="0" y="25530"/>
                    <a:pt x="25530" y="0"/>
                    <a:pt x="57023" y="0"/>
                  </a:cubicBezTo>
                  <a:close/>
                </a:path>
              </a:pathLst>
            </a:custGeom>
            <a:solidFill>
              <a:srgbClr val="BBCBCD">
                <a:alpha val="98824"/>
              </a:srgbClr>
            </a:solidFill>
          </p:spPr>
        </p:sp>
        <p:sp>
          <p:nvSpPr>
            <p:cNvPr id="17" name="TextBox 17"/>
            <p:cNvSpPr txBox="1"/>
            <p:nvPr/>
          </p:nvSpPr>
          <p:spPr>
            <a:xfrm>
              <a:off x="0" y="-19050"/>
              <a:ext cx="1543710" cy="454757"/>
            </a:xfrm>
            <a:prstGeom prst="rect">
              <a:avLst/>
            </a:prstGeom>
          </p:spPr>
          <p:txBody>
            <a:bodyPr lIns="50800" tIns="50800" rIns="50800" bIns="50800" rtlCol="0" anchor="ctr"/>
            <a:lstStyle/>
            <a:p>
              <a:pPr algn="ctr">
                <a:lnSpc>
                  <a:spcPts val="2859"/>
                </a:lnSpc>
              </a:pPr>
              <a:endParaRPr/>
            </a:p>
          </p:txBody>
        </p:sp>
      </p:grpSp>
      <p:sp>
        <p:nvSpPr>
          <p:cNvPr id="18" name="TextBox 18"/>
          <p:cNvSpPr txBox="1"/>
          <p:nvPr/>
        </p:nvSpPr>
        <p:spPr>
          <a:xfrm>
            <a:off x="2342982" y="3476265"/>
            <a:ext cx="2695453" cy="723333"/>
          </a:xfrm>
          <a:prstGeom prst="rect">
            <a:avLst/>
          </a:prstGeom>
        </p:spPr>
        <p:txBody>
          <a:bodyPr lIns="0" tIns="0" rIns="0" bIns="0" rtlCol="0" anchor="t">
            <a:spAutoFit/>
          </a:bodyPr>
          <a:lstStyle/>
          <a:p>
            <a:pPr marL="0" lvl="0" indent="0" algn="ctr">
              <a:lnSpc>
                <a:spcPts val="2909"/>
              </a:lnSpc>
              <a:spcBef>
                <a:spcPct val="0"/>
              </a:spcBef>
            </a:pPr>
            <a:r>
              <a:rPr lang="en-US" sz="2108" spc="206">
                <a:solidFill>
                  <a:srgbClr val="231F20"/>
                </a:solidFill>
                <a:latin typeface="DM Sans"/>
              </a:rPr>
              <a:t>ATTRACTING TALENT</a:t>
            </a:r>
          </a:p>
        </p:txBody>
      </p:sp>
      <p:grpSp>
        <p:nvGrpSpPr>
          <p:cNvPr id="19" name="Group 19"/>
          <p:cNvGrpSpPr/>
          <p:nvPr/>
        </p:nvGrpSpPr>
        <p:grpSpPr>
          <a:xfrm>
            <a:off x="7063082" y="3267784"/>
            <a:ext cx="4208800" cy="1187921"/>
            <a:chOff x="0" y="0"/>
            <a:chExt cx="1543710" cy="435707"/>
          </a:xfrm>
        </p:grpSpPr>
        <p:sp>
          <p:nvSpPr>
            <p:cNvPr id="20" name="Freeform 20"/>
            <p:cNvSpPr/>
            <p:nvPr/>
          </p:nvSpPr>
          <p:spPr>
            <a:xfrm>
              <a:off x="0" y="0"/>
              <a:ext cx="1543710" cy="435707"/>
            </a:xfrm>
            <a:custGeom>
              <a:avLst/>
              <a:gdLst/>
              <a:ahLst/>
              <a:cxnLst/>
              <a:rect l="l" t="t" r="r" b="b"/>
              <a:pathLst>
                <a:path w="1543710" h="435707">
                  <a:moveTo>
                    <a:pt x="57023" y="0"/>
                  </a:moveTo>
                  <a:lnTo>
                    <a:pt x="1486686" y="0"/>
                  </a:lnTo>
                  <a:cubicBezTo>
                    <a:pt x="1518179" y="0"/>
                    <a:pt x="1543710" y="25530"/>
                    <a:pt x="1543710" y="57023"/>
                  </a:cubicBezTo>
                  <a:lnTo>
                    <a:pt x="1543710" y="378684"/>
                  </a:lnTo>
                  <a:cubicBezTo>
                    <a:pt x="1543710" y="410177"/>
                    <a:pt x="1518179" y="435707"/>
                    <a:pt x="1486686" y="435707"/>
                  </a:cubicBezTo>
                  <a:lnTo>
                    <a:pt x="57023" y="435707"/>
                  </a:lnTo>
                  <a:cubicBezTo>
                    <a:pt x="25530" y="435707"/>
                    <a:pt x="0" y="410177"/>
                    <a:pt x="0" y="378684"/>
                  </a:cubicBezTo>
                  <a:lnTo>
                    <a:pt x="0" y="57023"/>
                  </a:lnTo>
                  <a:cubicBezTo>
                    <a:pt x="0" y="25530"/>
                    <a:pt x="25530" y="0"/>
                    <a:pt x="57023" y="0"/>
                  </a:cubicBezTo>
                  <a:close/>
                </a:path>
              </a:pathLst>
            </a:custGeom>
            <a:solidFill>
              <a:srgbClr val="BBCBCD">
                <a:alpha val="98824"/>
              </a:srgbClr>
            </a:solidFill>
          </p:spPr>
        </p:sp>
        <p:sp>
          <p:nvSpPr>
            <p:cNvPr id="21" name="TextBox 21"/>
            <p:cNvSpPr txBox="1"/>
            <p:nvPr/>
          </p:nvSpPr>
          <p:spPr>
            <a:xfrm>
              <a:off x="0" y="-19050"/>
              <a:ext cx="1543710" cy="454757"/>
            </a:xfrm>
            <a:prstGeom prst="rect">
              <a:avLst/>
            </a:prstGeom>
          </p:spPr>
          <p:txBody>
            <a:bodyPr lIns="50800" tIns="50800" rIns="50800" bIns="50800" rtlCol="0" anchor="ctr"/>
            <a:lstStyle/>
            <a:p>
              <a:pPr algn="ctr">
                <a:lnSpc>
                  <a:spcPts val="2859"/>
                </a:lnSpc>
              </a:pPr>
              <a:endParaRPr/>
            </a:p>
          </p:txBody>
        </p:sp>
      </p:grpSp>
      <p:sp>
        <p:nvSpPr>
          <p:cNvPr id="22" name="TextBox 22"/>
          <p:cNvSpPr txBox="1"/>
          <p:nvPr/>
        </p:nvSpPr>
        <p:spPr>
          <a:xfrm>
            <a:off x="7383549" y="3681785"/>
            <a:ext cx="3567864" cy="361383"/>
          </a:xfrm>
          <a:prstGeom prst="rect">
            <a:avLst/>
          </a:prstGeom>
        </p:spPr>
        <p:txBody>
          <a:bodyPr lIns="0" tIns="0" rIns="0" bIns="0" rtlCol="0" anchor="t">
            <a:spAutoFit/>
          </a:bodyPr>
          <a:lstStyle/>
          <a:p>
            <a:pPr marL="0" lvl="0" indent="0" algn="ctr">
              <a:lnSpc>
                <a:spcPts val="2909"/>
              </a:lnSpc>
              <a:spcBef>
                <a:spcPct val="0"/>
              </a:spcBef>
            </a:pPr>
            <a:r>
              <a:rPr lang="en-US" sz="2108" spc="206">
                <a:solidFill>
                  <a:srgbClr val="231F20"/>
                </a:solidFill>
                <a:latin typeface="DM Sans"/>
              </a:rPr>
              <a:t>DEVELOPING TALENT</a:t>
            </a:r>
          </a:p>
        </p:txBody>
      </p:sp>
      <p:grpSp>
        <p:nvGrpSpPr>
          <p:cNvPr id="23" name="Group 23"/>
          <p:cNvGrpSpPr/>
          <p:nvPr/>
        </p:nvGrpSpPr>
        <p:grpSpPr>
          <a:xfrm>
            <a:off x="12202057" y="4744765"/>
            <a:ext cx="4782614" cy="4736410"/>
            <a:chOff x="0" y="0"/>
            <a:chExt cx="1754174" cy="1737227"/>
          </a:xfrm>
        </p:grpSpPr>
        <p:sp>
          <p:nvSpPr>
            <p:cNvPr id="24" name="Freeform 24"/>
            <p:cNvSpPr/>
            <p:nvPr/>
          </p:nvSpPr>
          <p:spPr>
            <a:xfrm>
              <a:off x="0" y="0"/>
              <a:ext cx="1754174" cy="1737227"/>
            </a:xfrm>
            <a:custGeom>
              <a:avLst/>
              <a:gdLst/>
              <a:ahLst/>
              <a:cxnLst/>
              <a:rect l="l" t="t" r="r" b="b"/>
              <a:pathLst>
                <a:path w="1754174" h="1737227">
                  <a:moveTo>
                    <a:pt x="50182" y="0"/>
                  </a:moveTo>
                  <a:lnTo>
                    <a:pt x="1703992" y="0"/>
                  </a:lnTo>
                  <a:cubicBezTo>
                    <a:pt x="1731707" y="0"/>
                    <a:pt x="1754174" y="22467"/>
                    <a:pt x="1754174" y="50182"/>
                  </a:cubicBezTo>
                  <a:lnTo>
                    <a:pt x="1754174" y="1687045"/>
                  </a:lnTo>
                  <a:cubicBezTo>
                    <a:pt x="1754174" y="1700354"/>
                    <a:pt x="1748887" y="1713118"/>
                    <a:pt x="1739476" y="1722529"/>
                  </a:cubicBezTo>
                  <a:cubicBezTo>
                    <a:pt x="1730065" y="1731940"/>
                    <a:pt x="1717301" y="1737227"/>
                    <a:pt x="1703992" y="1737227"/>
                  </a:cubicBezTo>
                  <a:lnTo>
                    <a:pt x="50182" y="1737227"/>
                  </a:lnTo>
                  <a:cubicBezTo>
                    <a:pt x="36873" y="1737227"/>
                    <a:pt x="24109" y="1731940"/>
                    <a:pt x="14698" y="1722529"/>
                  </a:cubicBezTo>
                  <a:cubicBezTo>
                    <a:pt x="5287" y="1713118"/>
                    <a:pt x="0" y="1700354"/>
                    <a:pt x="0" y="1687045"/>
                  </a:cubicBezTo>
                  <a:lnTo>
                    <a:pt x="0" y="50182"/>
                  </a:lnTo>
                  <a:cubicBezTo>
                    <a:pt x="0" y="36873"/>
                    <a:pt x="5287" y="24109"/>
                    <a:pt x="14698" y="14698"/>
                  </a:cubicBezTo>
                  <a:cubicBezTo>
                    <a:pt x="24109" y="5287"/>
                    <a:pt x="36873" y="0"/>
                    <a:pt x="50182" y="0"/>
                  </a:cubicBezTo>
                  <a:close/>
                </a:path>
              </a:pathLst>
            </a:custGeom>
            <a:solidFill>
              <a:srgbClr val="BBCBCD">
                <a:alpha val="98824"/>
              </a:srgbClr>
            </a:solidFill>
          </p:spPr>
        </p:sp>
        <p:sp>
          <p:nvSpPr>
            <p:cNvPr id="25" name="TextBox 25"/>
            <p:cNvSpPr txBox="1"/>
            <p:nvPr/>
          </p:nvSpPr>
          <p:spPr>
            <a:xfrm>
              <a:off x="0" y="-19050"/>
              <a:ext cx="1754174" cy="1756277"/>
            </a:xfrm>
            <a:prstGeom prst="rect">
              <a:avLst/>
            </a:prstGeom>
          </p:spPr>
          <p:txBody>
            <a:bodyPr lIns="50800" tIns="50800" rIns="50800" bIns="50800" rtlCol="0" anchor="ctr"/>
            <a:lstStyle/>
            <a:p>
              <a:pPr algn="ctr">
                <a:lnSpc>
                  <a:spcPts val="2859"/>
                </a:lnSpc>
              </a:pPr>
              <a:endParaRPr/>
            </a:p>
          </p:txBody>
        </p:sp>
      </p:grpSp>
      <p:sp>
        <p:nvSpPr>
          <p:cNvPr id="26" name="TextBox 26"/>
          <p:cNvSpPr txBox="1"/>
          <p:nvPr/>
        </p:nvSpPr>
        <p:spPr>
          <a:xfrm>
            <a:off x="12465482" y="5095875"/>
            <a:ext cx="4255762" cy="3927475"/>
          </a:xfrm>
          <a:prstGeom prst="rect">
            <a:avLst/>
          </a:prstGeom>
        </p:spPr>
        <p:txBody>
          <a:bodyPr lIns="0" tIns="0" rIns="0" bIns="0" rtlCol="0" anchor="t">
            <a:spAutoFit/>
          </a:bodyPr>
          <a:lstStyle/>
          <a:p>
            <a:pPr algn="ctr">
              <a:lnSpc>
                <a:spcPts val="3499"/>
              </a:lnSpc>
            </a:pPr>
            <a:r>
              <a:rPr lang="en-US" sz="2499">
                <a:solidFill>
                  <a:srgbClr val="100F0D"/>
                </a:solidFill>
                <a:latin typeface="DM Sans"/>
              </a:rPr>
              <a:t>Keeping talent is as crucial as attracting it. A leader's ability to maintain a motivated, engaged, and committed team contributes significantly to talent retention, reducing turnover and building organizational knowledge.</a:t>
            </a:r>
          </a:p>
        </p:txBody>
      </p:sp>
      <p:grpSp>
        <p:nvGrpSpPr>
          <p:cNvPr id="27" name="Group 27"/>
          <p:cNvGrpSpPr/>
          <p:nvPr/>
        </p:nvGrpSpPr>
        <p:grpSpPr>
          <a:xfrm>
            <a:off x="12512445" y="3292329"/>
            <a:ext cx="4208800" cy="1187921"/>
            <a:chOff x="0" y="0"/>
            <a:chExt cx="1543710" cy="435707"/>
          </a:xfrm>
        </p:grpSpPr>
        <p:sp>
          <p:nvSpPr>
            <p:cNvPr id="28" name="Freeform 28"/>
            <p:cNvSpPr/>
            <p:nvPr/>
          </p:nvSpPr>
          <p:spPr>
            <a:xfrm>
              <a:off x="0" y="0"/>
              <a:ext cx="1543710" cy="435707"/>
            </a:xfrm>
            <a:custGeom>
              <a:avLst/>
              <a:gdLst/>
              <a:ahLst/>
              <a:cxnLst/>
              <a:rect l="l" t="t" r="r" b="b"/>
              <a:pathLst>
                <a:path w="1543710" h="435707">
                  <a:moveTo>
                    <a:pt x="57023" y="0"/>
                  </a:moveTo>
                  <a:lnTo>
                    <a:pt x="1486686" y="0"/>
                  </a:lnTo>
                  <a:cubicBezTo>
                    <a:pt x="1518179" y="0"/>
                    <a:pt x="1543710" y="25530"/>
                    <a:pt x="1543710" y="57023"/>
                  </a:cubicBezTo>
                  <a:lnTo>
                    <a:pt x="1543710" y="378684"/>
                  </a:lnTo>
                  <a:cubicBezTo>
                    <a:pt x="1543710" y="410177"/>
                    <a:pt x="1518179" y="435707"/>
                    <a:pt x="1486686" y="435707"/>
                  </a:cubicBezTo>
                  <a:lnTo>
                    <a:pt x="57023" y="435707"/>
                  </a:lnTo>
                  <a:cubicBezTo>
                    <a:pt x="25530" y="435707"/>
                    <a:pt x="0" y="410177"/>
                    <a:pt x="0" y="378684"/>
                  </a:cubicBezTo>
                  <a:lnTo>
                    <a:pt x="0" y="57023"/>
                  </a:lnTo>
                  <a:cubicBezTo>
                    <a:pt x="0" y="25530"/>
                    <a:pt x="25530" y="0"/>
                    <a:pt x="57023" y="0"/>
                  </a:cubicBezTo>
                  <a:close/>
                </a:path>
              </a:pathLst>
            </a:custGeom>
            <a:solidFill>
              <a:srgbClr val="BBCBCD">
                <a:alpha val="98824"/>
              </a:srgbClr>
            </a:solidFill>
          </p:spPr>
        </p:sp>
        <p:sp>
          <p:nvSpPr>
            <p:cNvPr id="29" name="TextBox 29"/>
            <p:cNvSpPr txBox="1"/>
            <p:nvPr/>
          </p:nvSpPr>
          <p:spPr>
            <a:xfrm>
              <a:off x="0" y="-19050"/>
              <a:ext cx="1543710" cy="454757"/>
            </a:xfrm>
            <a:prstGeom prst="rect">
              <a:avLst/>
            </a:prstGeom>
          </p:spPr>
          <p:txBody>
            <a:bodyPr lIns="50800" tIns="50800" rIns="50800" bIns="50800" rtlCol="0" anchor="ctr"/>
            <a:lstStyle/>
            <a:p>
              <a:pPr algn="ctr">
                <a:lnSpc>
                  <a:spcPts val="2859"/>
                </a:lnSpc>
              </a:pPr>
              <a:endParaRPr/>
            </a:p>
          </p:txBody>
        </p:sp>
      </p:grpSp>
      <p:sp>
        <p:nvSpPr>
          <p:cNvPr id="30" name="TextBox 30"/>
          <p:cNvSpPr txBox="1"/>
          <p:nvPr/>
        </p:nvSpPr>
        <p:spPr>
          <a:xfrm>
            <a:off x="12832913" y="3652446"/>
            <a:ext cx="3567864" cy="361383"/>
          </a:xfrm>
          <a:prstGeom prst="rect">
            <a:avLst/>
          </a:prstGeom>
        </p:spPr>
        <p:txBody>
          <a:bodyPr lIns="0" tIns="0" rIns="0" bIns="0" rtlCol="0" anchor="t">
            <a:spAutoFit/>
          </a:bodyPr>
          <a:lstStyle/>
          <a:p>
            <a:pPr marL="0" lvl="0" indent="0" algn="ctr">
              <a:lnSpc>
                <a:spcPts val="2909"/>
              </a:lnSpc>
              <a:spcBef>
                <a:spcPct val="0"/>
              </a:spcBef>
            </a:pPr>
            <a:r>
              <a:rPr lang="en-US" sz="2108" spc="206">
                <a:solidFill>
                  <a:srgbClr val="231F20"/>
                </a:solidFill>
                <a:latin typeface="DM Sans"/>
              </a:rPr>
              <a:t>RETAINING TALENT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flipH="1" flipV="1">
            <a:off x="0" y="0"/>
            <a:ext cx="18288000" cy="10287000"/>
          </a:xfrm>
          <a:custGeom>
            <a:avLst/>
            <a:gdLst/>
            <a:ahLst/>
            <a:cxnLst/>
            <a:rect l="l" t="t" r="r" b="b"/>
            <a:pathLst>
              <a:path w="18288000" h="10287000">
                <a:moveTo>
                  <a:pt x="18288000" y="10287000"/>
                </a:moveTo>
                <a:lnTo>
                  <a:pt x="0" y="10287000"/>
                </a:lnTo>
                <a:lnTo>
                  <a:pt x="0" y="0"/>
                </a:lnTo>
                <a:lnTo>
                  <a:pt x="18288000" y="0"/>
                </a:lnTo>
                <a:lnTo>
                  <a:pt x="18288000" y="10287000"/>
                </a:lnTo>
                <a:close/>
              </a:path>
            </a:pathLst>
          </a:custGeom>
          <a:blipFill>
            <a:blip r:embed="rId2"/>
            <a:stretch>
              <a:fillRect t="-38888" b="-38888"/>
            </a:stretch>
          </a:blipFill>
        </p:spPr>
      </p:sp>
      <p:sp>
        <p:nvSpPr>
          <p:cNvPr id="3" name="Freeform 3"/>
          <p:cNvSpPr/>
          <p:nvPr/>
        </p:nvSpPr>
        <p:spPr>
          <a:xfrm rot="887923">
            <a:off x="14979481" y="-8523477"/>
            <a:ext cx="13021166" cy="13361271"/>
          </a:xfrm>
          <a:custGeom>
            <a:avLst/>
            <a:gdLst/>
            <a:ahLst/>
            <a:cxnLst/>
            <a:rect l="l" t="t" r="r" b="b"/>
            <a:pathLst>
              <a:path w="13021166" h="13361271">
                <a:moveTo>
                  <a:pt x="0" y="0"/>
                </a:moveTo>
                <a:lnTo>
                  <a:pt x="13021166" y="0"/>
                </a:lnTo>
                <a:lnTo>
                  <a:pt x="13021166" y="13361271"/>
                </a:lnTo>
                <a:lnTo>
                  <a:pt x="0" y="13361271"/>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4" name="TextBox 4"/>
          <p:cNvSpPr txBox="1"/>
          <p:nvPr/>
        </p:nvSpPr>
        <p:spPr>
          <a:xfrm>
            <a:off x="436491" y="-55880"/>
            <a:ext cx="17218598" cy="2402205"/>
          </a:xfrm>
          <a:prstGeom prst="rect">
            <a:avLst/>
          </a:prstGeom>
        </p:spPr>
        <p:txBody>
          <a:bodyPr lIns="0" tIns="0" rIns="0" bIns="0" rtlCol="0" anchor="t">
            <a:spAutoFit/>
          </a:bodyPr>
          <a:lstStyle/>
          <a:p>
            <a:pPr marL="0" lvl="0" indent="0" algn="ctr">
              <a:lnSpc>
                <a:spcPts val="9660"/>
              </a:lnSpc>
              <a:spcBef>
                <a:spcPct val="0"/>
              </a:spcBef>
            </a:pPr>
            <a:r>
              <a:rPr lang="en-US" sz="7000" spc="686">
                <a:solidFill>
                  <a:srgbClr val="E1A93D"/>
                </a:solidFill>
                <a:latin typeface="DM Sans Bold"/>
              </a:rPr>
              <a:t>Succession Planning and Team Development</a:t>
            </a:r>
          </a:p>
        </p:txBody>
      </p:sp>
      <p:sp>
        <p:nvSpPr>
          <p:cNvPr id="5" name="Freeform 5"/>
          <p:cNvSpPr/>
          <p:nvPr/>
        </p:nvSpPr>
        <p:spPr>
          <a:xfrm>
            <a:off x="-1438368" y="7112970"/>
            <a:ext cx="4687320" cy="4687320"/>
          </a:xfrm>
          <a:custGeom>
            <a:avLst/>
            <a:gdLst/>
            <a:ahLst/>
            <a:cxnLst/>
            <a:rect l="l" t="t" r="r" b="b"/>
            <a:pathLst>
              <a:path w="4687320" h="4687320">
                <a:moveTo>
                  <a:pt x="0" y="0"/>
                </a:moveTo>
                <a:lnTo>
                  <a:pt x="4687319" y="0"/>
                </a:lnTo>
                <a:lnTo>
                  <a:pt x="4687319" y="4687320"/>
                </a:lnTo>
                <a:lnTo>
                  <a:pt x="0" y="4687320"/>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sp>
      <p:grpSp>
        <p:nvGrpSpPr>
          <p:cNvPr id="6" name="Group 6"/>
          <p:cNvGrpSpPr/>
          <p:nvPr/>
        </p:nvGrpSpPr>
        <p:grpSpPr>
          <a:xfrm>
            <a:off x="3248951" y="4661709"/>
            <a:ext cx="4782614" cy="4736410"/>
            <a:chOff x="0" y="0"/>
            <a:chExt cx="1754174" cy="1737227"/>
          </a:xfrm>
        </p:grpSpPr>
        <p:sp>
          <p:nvSpPr>
            <p:cNvPr id="7" name="Freeform 7"/>
            <p:cNvSpPr/>
            <p:nvPr/>
          </p:nvSpPr>
          <p:spPr>
            <a:xfrm>
              <a:off x="0" y="0"/>
              <a:ext cx="1754174" cy="1737227"/>
            </a:xfrm>
            <a:custGeom>
              <a:avLst/>
              <a:gdLst/>
              <a:ahLst/>
              <a:cxnLst/>
              <a:rect l="l" t="t" r="r" b="b"/>
              <a:pathLst>
                <a:path w="1754174" h="1737227">
                  <a:moveTo>
                    <a:pt x="50182" y="0"/>
                  </a:moveTo>
                  <a:lnTo>
                    <a:pt x="1703992" y="0"/>
                  </a:lnTo>
                  <a:cubicBezTo>
                    <a:pt x="1731707" y="0"/>
                    <a:pt x="1754174" y="22467"/>
                    <a:pt x="1754174" y="50182"/>
                  </a:cubicBezTo>
                  <a:lnTo>
                    <a:pt x="1754174" y="1687045"/>
                  </a:lnTo>
                  <a:cubicBezTo>
                    <a:pt x="1754174" y="1700354"/>
                    <a:pt x="1748887" y="1713118"/>
                    <a:pt x="1739476" y="1722529"/>
                  </a:cubicBezTo>
                  <a:cubicBezTo>
                    <a:pt x="1730065" y="1731940"/>
                    <a:pt x="1717301" y="1737227"/>
                    <a:pt x="1703992" y="1737227"/>
                  </a:cubicBezTo>
                  <a:lnTo>
                    <a:pt x="50182" y="1737227"/>
                  </a:lnTo>
                  <a:cubicBezTo>
                    <a:pt x="36873" y="1737227"/>
                    <a:pt x="24109" y="1731940"/>
                    <a:pt x="14698" y="1722529"/>
                  </a:cubicBezTo>
                  <a:cubicBezTo>
                    <a:pt x="5287" y="1713118"/>
                    <a:pt x="0" y="1700354"/>
                    <a:pt x="0" y="1687045"/>
                  </a:cubicBezTo>
                  <a:lnTo>
                    <a:pt x="0" y="50182"/>
                  </a:lnTo>
                  <a:cubicBezTo>
                    <a:pt x="0" y="36873"/>
                    <a:pt x="5287" y="24109"/>
                    <a:pt x="14698" y="14698"/>
                  </a:cubicBezTo>
                  <a:cubicBezTo>
                    <a:pt x="24109" y="5287"/>
                    <a:pt x="36873" y="0"/>
                    <a:pt x="50182" y="0"/>
                  </a:cubicBezTo>
                  <a:close/>
                </a:path>
              </a:pathLst>
            </a:custGeom>
            <a:solidFill>
              <a:srgbClr val="BBCBCD">
                <a:alpha val="98824"/>
              </a:srgbClr>
            </a:solidFill>
          </p:spPr>
        </p:sp>
        <p:sp>
          <p:nvSpPr>
            <p:cNvPr id="8" name="TextBox 8"/>
            <p:cNvSpPr txBox="1"/>
            <p:nvPr/>
          </p:nvSpPr>
          <p:spPr>
            <a:xfrm>
              <a:off x="0" y="-19050"/>
              <a:ext cx="1754174" cy="1756277"/>
            </a:xfrm>
            <a:prstGeom prst="rect">
              <a:avLst/>
            </a:prstGeom>
          </p:spPr>
          <p:txBody>
            <a:bodyPr lIns="50800" tIns="50800" rIns="50800" bIns="50800" rtlCol="0" anchor="ctr"/>
            <a:lstStyle/>
            <a:p>
              <a:pPr algn="ctr">
                <a:lnSpc>
                  <a:spcPts val="2859"/>
                </a:lnSpc>
              </a:pPr>
              <a:endParaRPr/>
            </a:p>
          </p:txBody>
        </p:sp>
      </p:grpSp>
      <p:sp>
        <p:nvSpPr>
          <p:cNvPr id="9" name="TextBox 9"/>
          <p:cNvSpPr txBox="1"/>
          <p:nvPr/>
        </p:nvSpPr>
        <p:spPr>
          <a:xfrm>
            <a:off x="3638376" y="5017819"/>
            <a:ext cx="4003764" cy="3489325"/>
          </a:xfrm>
          <a:prstGeom prst="rect">
            <a:avLst/>
          </a:prstGeom>
        </p:spPr>
        <p:txBody>
          <a:bodyPr lIns="0" tIns="0" rIns="0" bIns="0" rtlCol="0" anchor="t">
            <a:spAutoFit/>
          </a:bodyPr>
          <a:lstStyle/>
          <a:p>
            <a:pPr algn="ctr">
              <a:lnSpc>
                <a:spcPts val="3499"/>
              </a:lnSpc>
            </a:pPr>
            <a:r>
              <a:rPr lang="en-US" sz="2499">
                <a:solidFill>
                  <a:srgbClr val="100F0D"/>
                </a:solidFill>
                <a:latin typeface="DM Sans"/>
              </a:rPr>
              <a:t>By focusing on these elements, dynamic leaders lay the groundwork for effective succession planning, ensuring the team's long-term viability and the organization's sustained success.</a:t>
            </a:r>
          </a:p>
        </p:txBody>
      </p:sp>
      <p:sp>
        <p:nvSpPr>
          <p:cNvPr id="10" name="TextBox 10"/>
          <p:cNvSpPr txBox="1"/>
          <p:nvPr/>
        </p:nvSpPr>
        <p:spPr>
          <a:xfrm>
            <a:off x="11311166" y="4540852"/>
            <a:ext cx="3169763" cy="3927475"/>
          </a:xfrm>
          <a:prstGeom prst="rect">
            <a:avLst/>
          </a:prstGeom>
        </p:spPr>
        <p:txBody>
          <a:bodyPr lIns="0" tIns="0" rIns="0" bIns="0" rtlCol="0" anchor="t">
            <a:spAutoFit/>
          </a:bodyPr>
          <a:lstStyle/>
          <a:p>
            <a:pPr algn="ctr">
              <a:lnSpc>
                <a:spcPts val="3499"/>
              </a:lnSpc>
            </a:pPr>
            <a:r>
              <a:rPr lang="en-US" sz="2499">
                <a:solidFill>
                  <a:srgbClr val="100F0D"/>
                </a:solidFill>
                <a:latin typeface="DM Sans"/>
              </a:rPr>
              <a:t>Explore the connection between a leader's emotional intelligence and their ability to engage the team's heart, fostering a deep sense of belonging and commitment.</a:t>
            </a:r>
          </a:p>
        </p:txBody>
      </p:sp>
      <p:grpSp>
        <p:nvGrpSpPr>
          <p:cNvPr id="11" name="Group 11"/>
          <p:cNvGrpSpPr/>
          <p:nvPr/>
        </p:nvGrpSpPr>
        <p:grpSpPr>
          <a:xfrm>
            <a:off x="3535858" y="3184728"/>
            <a:ext cx="4208800" cy="1187921"/>
            <a:chOff x="0" y="0"/>
            <a:chExt cx="1543710" cy="435707"/>
          </a:xfrm>
        </p:grpSpPr>
        <p:sp>
          <p:nvSpPr>
            <p:cNvPr id="12" name="Freeform 12"/>
            <p:cNvSpPr/>
            <p:nvPr/>
          </p:nvSpPr>
          <p:spPr>
            <a:xfrm>
              <a:off x="0" y="0"/>
              <a:ext cx="1543710" cy="435707"/>
            </a:xfrm>
            <a:custGeom>
              <a:avLst/>
              <a:gdLst/>
              <a:ahLst/>
              <a:cxnLst/>
              <a:rect l="l" t="t" r="r" b="b"/>
              <a:pathLst>
                <a:path w="1543710" h="435707">
                  <a:moveTo>
                    <a:pt x="57023" y="0"/>
                  </a:moveTo>
                  <a:lnTo>
                    <a:pt x="1486686" y="0"/>
                  </a:lnTo>
                  <a:cubicBezTo>
                    <a:pt x="1518179" y="0"/>
                    <a:pt x="1543710" y="25530"/>
                    <a:pt x="1543710" y="57023"/>
                  </a:cubicBezTo>
                  <a:lnTo>
                    <a:pt x="1543710" y="378684"/>
                  </a:lnTo>
                  <a:cubicBezTo>
                    <a:pt x="1543710" y="410177"/>
                    <a:pt x="1518179" y="435707"/>
                    <a:pt x="1486686" y="435707"/>
                  </a:cubicBezTo>
                  <a:lnTo>
                    <a:pt x="57023" y="435707"/>
                  </a:lnTo>
                  <a:cubicBezTo>
                    <a:pt x="25530" y="435707"/>
                    <a:pt x="0" y="410177"/>
                    <a:pt x="0" y="378684"/>
                  </a:cubicBezTo>
                  <a:lnTo>
                    <a:pt x="0" y="57023"/>
                  </a:lnTo>
                  <a:cubicBezTo>
                    <a:pt x="0" y="25530"/>
                    <a:pt x="25530" y="0"/>
                    <a:pt x="57023" y="0"/>
                  </a:cubicBezTo>
                  <a:close/>
                </a:path>
              </a:pathLst>
            </a:custGeom>
            <a:solidFill>
              <a:srgbClr val="BBCBCD">
                <a:alpha val="98824"/>
              </a:srgbClr>
            </a:solidFill>
          </p:spPr>
        </p:sp>
        <p:sp>
          <p:nvSpPr>
            <p:cNvPr id="13" name="TextBox 13"/>
            <p:cNvSpPr txBox="1"/>
            <p:nvPr/>
          </p:nvSpPr>
          <p:spPr>
            <a:xfrm>
              <a:off x="0" y="-19050"/>
              <a:ext cx="1543710" cy="454757"/>
            </a:xfrm>
            <a:prstGeom prst="rect">
              <a:avLst/>
            </a:prstGeom>
          </p:spPr>
          <p:txBody>
            <a:bodyPr lIns="50800" tIns="50800" rIns="50800" bIns="50800" rtlCol="0" anchor="ctr"/>
            <a:lstStyle/>
            <a:p>
              <a:pPr algn="ctr">
                <a:lnSpc>
                  <a:spcPts val="2859"/>
                </a:lnSpc>
              </a:pPr>
              <a:endParaRPr/>
            </a:p>
          </p:txBody>
        </p:sp>
      </p:grpSp>
      <p:sp>
        <p:nvSpPr>
          <p:cNvPr id="14" name="TextBox 14"/>
          <p:cNvSpPr txBox="1"/>
          <p:nvPr/>
        </p:nvSpPr>
        <p:spPr>
          <a:xfrm>
            <a:off x="4292532" y="3393209"/>
            <a:ext cx="2695453" cy="723333"/>
          </a:xfrm>
          <a:prstGeom prst="rect">
            <a:avLst/>
          </a:prstGeom>
        </p:spPr>
        <p:txBody>
          <a:bodyPr lIns="0" tIns="0" rIns="0" bIns="0" rtlCol="0" anchor="t">
            <a:spAutoFit/>
          </a:bodyPr>
          <a:lstStyle/>
          <a:p>
            <a:pPr marL="0" lvl="0" indent="0" algn="ctr">
              <a:lnSpc>
                <a:spcPts val="2909"/>
              </a:lnSpc>
              <a:spcBef>
                <a:spcPct val="0"/>
              </a:spcBef>
            </a:pPr>
            <a:r>
              <a:rPr lang="en-US" sz="2108" spc="206">
                <a:solidFill>
                  <a:srgbClr val="231F20"/>
                </a:solidFill>
                <a:latin typeface="DM Sans"/>
              </a:rPr>
              <a:t>SOWING SEEDS FOR SUCCESSION</a:t>
            </a:r>
          </a:p>
        </p:txBody>
      </p:sp>
      <p:grpSp>
        <p:nvGrpSpPr>
          <p:cNvPr id="15" name="Group 15"/>
          <p:cNvGrpSpPr/>
          <p:nvPr/>
        </p:nvGrpSpPr>
        <p:grpSpPr>
          <a:xfrm>
            <a:off x="10106806" y="4612619"/>
            <a:ext cx="4782614" cy="4736410"/>
            <a:chOff x="0" y="0"/>
            <a:chExt cx="1754174" cy="1737227"/>
          </a:xfrm>
        </p:grpSpPr>
        <p:sp>
          <p:nvSpPr>
            <p:cNvPr id="16" name="Freeform 16"/>
            <p:cNvSpPr/>
            <p:nvPr/>
          </p:nvSpPr>
          <p:spPr>
            <a:xfrm>
              <a:off x="0" y="0"/>
              <a:ext cx="1754174" cy="1737227"/>
            </a:xfrm>
            <a:custGeom>
              <a:avLst/>
              <a:gdLst/>
              <a:ahLst/>
              <a:cxnLst/>
              <a:rect l="l" t="t" r="r" b="b"/>
              <a:pathLst>
                <a:path w="1754174" h="1737227">
                  <a:moveTo>
                    <a:pt x="50182" y="0"/>
                  </a:moveTo>
                  <a:lnTo>
                    <a:pt x="1703992" y="0"/>
                  </a:lnTo>
                  <a:cubicBezTo>
                    <a:pt x="1731707" y="0"/>
                    <a:pt x="1754174" y="22467"/>
                    <a:pt x="1754174" y="50182"/>
                  </a:cubicBezTo>
                  <a:lnTo>
                    <a:pt x="1754174" y="1687045"/>
                  </a:lnTo>
                  <a:cubicBezTo>
                    <a:pt x="1754174" y="1700354"/>
                    <a:pt x="1748887" y="1713118"/>
                    <a:pt x="1739476" y="1722529"/>
                  </a:cubicBezTo>
                  <a:cubicBezTo>
                    <a:pt x="1730065" y="1731940"/>
                    <a:pt x="1717301" y="1737227"/>
                    <a:pt x="1703992" y="1737227"/>
                  </a:cubicBezTo>
                  <a:lnTo>
                    <a:pt x="50182" y="1737227"/>
                  </a:lnTo>
                  <a:cubicBezTo>
                    <a:pt x="36873" y="1737227"/>
                    <a:pt x="24109" y="1731940"/>
                    <a:pt x="14698" y="1722529"/>
                  </a:cubicBezTo>
                  <a:cubicBezTo>
                    <a:pt x="5287" y="1713118"/>
                    <a:pt x="0" y="1700354"/>
                    <a:pt x="0" y="1687045"/>
                  </a:cubicBezTo>
                  <a:lnTo>
                    <a:pt x="0" y="50182"/>
                  </a:lnTo>
                  <a:cubicBezTo>
                    <a:pt x="0" y="36873"/>
                    <a:pt x="5287" y="24109"/>
                    <a:pt x="14698" y="14698"/>
                  </a:cubicBezTo>
                  <a:cubicBezTo>
                    <a:pt x="24109" y="5287"/>
                    <a:pt x="36873" y="0"/>
                    <a:pt x="50182" y="0"/>
                  </a:cubicBezTo>
                  <a:close/>
                </a:path>
              </a:pathLst>
            </a:custGeom>
            <a:solidFill>
              <a:srgbClr val="BBCBCD">
                <a:alpha val="98824"/>
              </a:srgbClr>
            </a:solidFill>
          </p:spPr>
        </p:sp>
        <p:sp>
          <p:nvSpPr>
            <p:cNvPr id="17" name="TextBox 17"/>
            <p:cNvSpPr txBox="1"/>
            <p:nvPr/>
          </p:nvSpPr>
          <p:spPr>
            <a:xfrm>
              <a:off x="0" y="-19050"/>
              <a:ext cx="1754174" cy="1756277"/>
            </a:xfrm>
            <a:prstGeom prst="rect">
              <a:avLst/>
            </a:prstGeom>
          </p:spPr>
          <p:txBody>
            <a:bodyPr lIns="50800" tIns="50800" rIns="50800" bIns="50800" rtlCol="0" anchor="ctr"/>
            <a:lstStyle/>
            <a:p>
              <a:pPr algn="ctr">
                <a:lnSpc>
                  <a:spcPts val="2859"/>
                </a:lnSpc>
              </a:pPr>
              <a:endParaRPr/>
            </a:p>
          </p:txBody>
        </p:sp>
      </p:grpSp>
      <p:sp>
        <p:nvSpPr>
          <p:cNvPr id="18" name="TextBox 18"/>
          <p:cNvSpPr txBox="1"/>
          <p:nvPr/>
        </p:nvSpPr>
        <p:spPr>
          <a:xfrm>
            <a:off x="10370232" y="4963729"/>
            <a:ext cx="4255762" cy="3927475"/>
          </a:xfrm>
          <a:prstGeom prst="rect">
            <a:avLst/>
          </a:prstGeom>
        </p:spPr>
        <p:txBody>
          <a:bodyPr lIns="0" tIns="0" rIns="0" bIns="0" rtlCol="0" anchor="t">
            <a:spAutoFit/>
          </a:bodyPr>
          <a:lstStyle/>
          <a:p>
            <a:pPr algn="ctr">
              <a:lnSpc>
                <a:spcPts val="3499"/>
              </a:lnSpc>
            </a:pPr>
            <a:r>
              <a:rPr lang="en-US" sz="2499">
                <a:solidFill>
                  <a:srgbClr val="100F0D"/>
                </a:solidFill>
                <a:latin typeface="DM Sans"/>
              </a:rPr>
              <a:t>Remembering that we all flourish in the presence of light, it's noted that people are energized by the positive energy of enlightened leaders, reinforcing the need for leadership that is both inspiring and nurturing.</a:t>
            </a:r>
          </a:p>
        </p:txBody>
      </p:sp>
      <p:grpSp>
        <p:nvGrpSpPr>
          <p:cNvPr id="19" name="Group 19"/>
          <p:cNvGrpSpPr/>
          <p:nvPr/>
        </p:nvGrpSpPr>
        <p:grpSpPr>
          <a:xfrm>
            <a:off x="10417194" y="3160183"/>
            <a:ext cx="4208800" cy="1187921"/>
            <a:chOff x="0" y="0"/>
            <a:chExt cx="1543710" cy="435707"/>
          </a:xfrm>
        </p:grpSpPr>
        <p:sp>
          <p:nvSpPr>
            <p:cNvPr id="20" name="Freeform 20"/>
            <p:cNvSpPr/>
            <p:nvPr/>
          </p:nvSpPr>
          <p:spPr>
            <a:xfrm>
              <a:off x="0" y="0"/>
              <a:ext cx="1543710" cy="435707"/>
            </a:xfrm>
            <a:custGeom>
              <a:avLst/>
              <a:gdLst/>
              <a:ahLst/>
              <a:cxnLst/>
              <a:rect l="l" t="t" r="r" b="b"/>
              <a:pathLst>
                <a:path w="1543710" h="435707">
                  <a:moveTo>
                    <a:pt x="57023" y="0"/>
                  </a:moveTo>
                  <a:lnTo>
                    <a:pt x="1486686" y="0"/>
                  </a:lnTo>
                  <a:cubicBezTo>
                    <a:pt x="1518179" y="0"/>
                    <a:pt x="1543710" y="25530"/>
                    <a:pt x="1543710" y="57023"/>
                  </a:cubicBezTo>
                  <a:lnTo>
                    <a:pt x="1543710" y="378684"/>
                  </a:lnTo>
                  <a:cubicBezTo>
                    <a:pt x="1543710" y="410177"/>
                    <a:pt x="1518179" y="435707"/>
                    <a:pt x="1486686" y="435707"/>
                  </a:cubicBezTo>
                  <a:lnTo>
                    <a:pt x="57023" y="435707"/>
                  </a:lnTo>
                  <a:cubicBezTo>
                    <a:pt x="25530" y="435707"/>
                    <a:pt x="0" y="410177"/>
                    <a:pt x="0" y="378684"/>
                  </a:cubicBezTo>
                  <a:lnTo>
                    <a:pt x="0" y="57023"/>
                  </a:lnTo>
                  <a:cubicBezTo>
                    <a:pt x="0" y="25530"/>
                    <a:pt x="25530" y="0"/>
                    <a:pt x="57023" y="0"/>
                  </a:cubicBezTo>
                  <a:close/>
                </a:path>
              </a:pathLst>
            </a:custGeom>
            <a:solidFill>
              <a:srgbClr val="BBCBCD">
                <a:alpha val="98824"/>
              </a:srgbClr>
            </a:solidFill>
          </p:spPr>
        </p:sp>
        <p:sp>
          <p:nvSpPr>
            <p:cNvPr id="21" name="TextBox 21"/>
            <p:cNvSpPr txBox="1"/>
            <p:nvPr/>
          </p:nvSpPr>
          <p:spPr>
            <a:xfrm>
              <a:off x="0" y="-19050"/>
              <a:ext cx="1543710" cy="454757"/>
            </a:xfrm>
            <a:prstGeom prst="rect">
              <a:avLst/>
            </a:prstGeom>
          </p:spPr>
          <p:txBody>
            <a:bodyPr lIns="50800" tIns="50800" rIns="50800" bIns="50800" rtlCol="0" anchor="ctr"/>
            <a:lstStyle/>
            <a:p>
              <a:pPr algn="ctr">
                <a:lnSpc>
                  <a:spcPts val="2859"/>
                </a:lnSpc>
              </a:pPr>
              <a:endParaRPr/>
            </a:p>
          </p:txBody>
        </p:sp>
      </p:grpSp>
      <p:sp>
        <p:nvSpPr>
          <p:cNvPr id="22" name="TextBox 22"/>
          <p:cNvSpPr txBox="1"/>
          <p:nvPr/>
        </p:nvSpPr>
        <p:spPr>
          <a:xfrm>
            <a:off x="10737662" y="3520300"/>
            <a:ext cx="3567864" cy="723333"/>
          </a:xfrm>
          <a:prstGeom prst="rect">
            <a:avLst/>
          </a:prstGeom>
        </p:spPr>
        <p:txBody>
          <a:bodyPr lIns="0" tIns="0" rIns="0" bIns="0" rtlCol="0" anchor="t">
            <a:spAutoFit/>
          </a:bodyPr>
          <a:lstStyle/>
          <a:p>
            <a:pPr marL="0" lvl="0" indent="0" algn="ctr">
              <a:lnSpc>
                <a:spcPts val="2909"/>
              </a:lnSpc>
              <a:spcBef>
                <a:spcPct val="0"/>
              </a:spcBef>
            </a:pPr>
            <a:r>
              <a:rPr lang="en-US" sz="2108" spc="206">
                <a:solidFill>
                  <a:srgbClr val="231F20"/>
                </a:solidFill>
                <a:latin typeface="DM Sans"/>
              </a:rPr>
              <a:t>LIGHT AS A LEADERSHIP TOOL</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3156322" y="8041552"/>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3" name="Freeform 3"/>
          <p:cNvSpPr/>
          <p:nvPr/>
        </p:nvSpPr>
        <p:spPr>
          <a:xfrm>
            <a:off x="1028700" y="-160719"/>
            <a:ext cx="4102978" cy="3133183"/>
          </a:xfrm>
          <a:custGeom>
            <a:avLst/>
            <a:gdLst/>
            <a:ahLst/>
            <a:cxnLst/>
            <a:rect l="l" t="t" r="r" b="b"/>
            <a:pathLst>
              <a:path w="4102978" h="3133183">
                <a:moveTo>
                  <a:pt x="0" y="0"/>
                </a:moveTo>
                <a:lnTo>
                  <a:pt x="4102978" y="0"/>
                </a:lnTo>
                <a:lnTo>
                  <a:pt x="4102978" y="3133184"/>
                </a:lnTo>
                <a:lnTo>
                  <a:pt x="0" y="3133184"/>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4" name="TextBox 4"/>
          <p:cNvSpPr txBox="1"/>
          <p:nvPr/>
        </p:nvSpPr>
        <p:spPr>
          <a:xfrm>
            <a:off x="2511842" y="4106142"/>
            <a:ext cx="6372874" cy="1704980"/>
          </a:xfrm>
          <a:prstGeom prst="rect">
            <a:avLst/>
          </a:prstGeom>
        </p:spPr>
        <p:txBody>
          <a:bodyPr lIns="0" tIns="0" rIns="0" bIns="0" rtlCol="0" anchor="t">
            <a:spAutoFit/>
          </a:bodyPr>
          <a:lstStyle/>
          <a:p>
            <a:pPr algn="ctr">
              <a:lnSpc>
                <a:spcPts val="6600"/>
              </a:lnSpc>
            </a:pPr>
            <a:r>
              <a:rPr lang="en-US" sz="6000">
                <a:solidFill>
                  <a:srgbClr val="8CA9AD"/>
                </a:solidFill>
                <a:latin typeface="DM Sans Bold"/>
              </a:rPr>
              <a:t>LEADERSHIP'S CORE ROLE</a:t>
            </a:r>
          </a:p>
        </p:txBody>
      </p:sp>
      <p:sp>
        <p:nvSpPr>
          <p:cNvPr id="5" name="TextBox 5"/>
          <p:cNvSpPr txBox="1"/>
          <p:nvPr/>
        </p:nvSpPr>
        <p:spPr>
          <a:xfrm>
            <a:off x="10974946" y="1880866"/>
            <a:ext cx="6726444" cy="1704980"/>
          </a:xfrm>
          <a:prstGeom prst="rect">
            <a:avLst/>
          </a:prstGeom>
        </p:spPr>
        <p:txBody>
          <a:bodyPr lIns="0" tIns="0" rIns="0" bIns="0" rtlCol="0" anchor="t">
            <a:spAutoFit/>
          </a:bodyPr>
          <a:lstStyle/>
          <a:p>
            <a:pPr algn="ctr">
              <a:lnSpc>
                <a:spcPts val="6600"/>
              </a:lnSpc>
            </a:pPr>
            <a:r>
              <a:rPr lang="en-US" sz="6000">
                <a:solidFill>
                  <a:srgbClr val="8CA9AD"/>
                </a:solidFill>
                <a:latin typeface="DM Sans Bold"/>
              </a:rPr>
              <a:t>SETTING CLEAR EXPECTATIONS</a:t>
            </a:r>
          </a:p>
        </p:txBody>
      </p:sp>
      <p:sp>
        <p:nvSpPr>
          <p:cNvPr id="6" name="TextBox 6"/>
          <p:cNvSpPr txBox="1"/>
          <p:nvPr/>
        </p:nvSpPr>
        <p:spPr>
          <a:xfrm>
            <a:off x="2511842" y="5839698"/>
            <a:ext cx="6411107" cy="3902081"/>
          </a:xfrm>
          <a:prstGeom prst="rect">
            <a:avLst/>
          </a:prstGeom>
        </p:spPr>
        <p:txBody>
          <a:bodyPr lIns="0" tIns="0" rIns="0" bIns="0" rtlCol="0" anchor="t">
            <a:spAutoFit/>
          </a:bodyPr>
          <a:lstStyle/>
          <a:p>
            <a:pPr algn="just">
              <a:lnSpc>
                <a:spcPts val="3850"/>
              </a:lnSpc>
            </a:pPr>
            <a:r>
              <a:rPr lang="en-US" sz="3500">
                <a:solidFill>
                  <a:srgbClr val="737373"/>
                </a:solidFill>
                <a:latin typeface="DM Sans"/>
              </a:rPr>
              <a:t>Leaders are pivotal in setting the stage for team success, beginning with clear communication of expectations and goals, ensuring every team member understands their role and the direction of the organization.</a:t>
            </a:r>
          </a:p>
        </p:txBody>
      </p:sp>
      <p:sp>
        <p:nvSpPr>
          <p:cNvPr id="7" name="TextBox 7"/>
          <p:cNvSpPr txBox="1"/>
          <p:nvPr/>
        </p:nvSpPr>
        <p:spPr>
          <a:xfrm>
            <a:off x="11049368" y="3889372"/>
            <a:ext cx="6652021" cy="3416306"/>
          </a:xfrm>
          <a:prstGeom prst="rect">
            <a:avLst/>
          </a:prstGeom>
        </p:spPr>
        <p:txBody>
          <a:bodyPr lIns="0" tIns="0" rIns="0" bIns="0" rtlCol="0" anchor="t">
            <a:spAutoFit/>
          </a:bodyPr>
          <a:lstStyle/>
          <a:p>
            <a:pPr algn="just">
              <a:lnSpc>
                <a:spcPts val="3850"/>
              </a:lnSpc>
            </a:pPr>
            <a:r>
              <a:rPr lang="en-US" sz="3500">
                <a:solidFill>
                  <a:srgbClr val="737373"/>
                </a:solidFill>
                <a:latin typeface="DM Sans"/>
              </a:rPr>
              <a:t>By articulating vision, goals, and benchmarks, leaders ensure that team members are aligned with the organization's objectives, fostering an environment of clarity and purpose.</a:t>
            </a:r>
          </a:p>
        </p:txBody>
      </p:sp>
      <p:sp>
        <p:nvSpPr>
          <p:cNvPr id="8" name="TextBox 8"/>
          <p:cNvSpPr txBox="1"/>
          <p:nvPr/>
        </p:nvSpPr>
        <p:spPr>
          <a:xfrm>
            <a:off x="482791" y="375285"/>
            <a:ext cx="17218598" cy="1183005"/>
          </a:xfrm>
          <a:prstGeom prst="rect">
            <a:avLst/>
          </a:prstGeom>
        </p:spPr>
        <p:txBody>
          <a:bodyPr lIns="0" tIns="0" rIns="0" bIns="0" rtlCol="0" anchor="t">
            <a:spAutoFit/>
          </a:bodyPr>
          <a:lstStyle/>
          <a:p>
            <a:pPr marL="0" lvl="0" indent="0" algn="ctr">
              <a:lnSpc>
                <a:spcPts val="9660"/>
              </a:lnSpc>
              <a:spcBef>
                <a:spcPct val="0"/>
              </a:spcBef>
            </a:pPr>
            <a:r>
              <a:rPr lang="en-US" sz="7000" spc="686">
                <a:solidFill>
                  <a:srgbClr val="E1A93D"/>
                </a:solidFill>
                <a:latin typeface="DM Sans Bold"/>
              </a:rPr>
              <a:t>CONCLUSIONS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3156322" y="8041552"/>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3" name="Freeform 3"/>
          <p:cNvSpPr/>
          <p:nvPr/>
        </p:nvSpPr>
        <p:spPr>
          <a:xfrm>
            <a:off x="1028700" y="-160719"/>
            <a:ext cx="4102978" cy="3133183"/>
          </a:xfrm>
          <a:custGeom>
            <a:avLst/>
            <a:gdLst/>
            <a:ahLst/>
            <a:cxnLst/>
            <a:rect l="l" t="t" r="r" b="b"/>
            <a:pathLst>
              <a:path w="4102978" h="3133183">
                <a:moveTo>
                  <a:pt x="0" y="0"/>
                </a:moveTo>
                <a:lnTo>
                  <a:pt x="4102978" y="0"/>
                </a:lnTo>
                <a:lnTo>
                  <a:pt x="4102978" y="3133184"/>
                </a:lnTo>
                <a:lnTo>
                  <a:pt x="0" y="3133184"/>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4" name="TextBox 4"/>
          <p:cNvSpPr txBox="1"/>
          <p:nvPr/>
        </p:nvSpPr>
        <p:spPr>
          <a:xfrm>
            <a:off x="2511842" y="3267942"/>
            <a:ext cx="6372874" cy="2543180"/>
          </a:xfrm>
          <a:prstGeom prst="rect">
            <a:avLst/>
          </a:prstGeom>
        </p:spPr>
        <p:txBody>
          <a:bodyPr lIns="0" tIns="0" rIns="0" bIns="0" rtlCol="0" anchor="t">
            <a:spAutoFit/>
          </a:bodyPr>
          <a:lstStyle/>
          <a:p>
            <a:pPr algn="ctr">
              <a:lnSpc>
                <a:spcPts val="6600"/>
              </a:lnSpc>
            </a:pPr>
            <a:r>
              <a:rPr lang="en-US" sz="6000">
                <a:solidFill>
                  <a:srgbClr val="8CA9AD"/>
                </a:solidFill>
                <a:latin typeface="DM Sans Bold"/>
              </a:rPr>
              <a:t>CREATING SUSTAINABLE PACE</a:t>
            </a:r>
          </a:p>
        </p:txBody>
      </p:sp>
      <p:sp>
        <p:nvSpPr>
          <p:cNvPr id="5" name="TextBox 5"/>
          <p:cNvSpPr txBox="1"/>
          <p:nvPr/>
        </p:nvSpPr>
        <p:spPr>
          <a:xfrm>
            <a:off x="10974946" y="1880866"/>
            <a:ext cx="6726444" cy="1704980"/>
          </a:xfrm>
          <a:prstGeom prst="rect">
            <a:avLst/>
          </a:prstGeom>
        </p:spPr>
        <p:txBody>
          <a:bodyPr lIns="0" tIns="0" rIns="0" bIns="0" rtlCol="0" anchor="t">
            <a:spAutoFit/>
          </a:bodyPr>
          <a:lstStyle/>
          <a:p>
            <a:pPr algn="ctr">
              <a:lnSpc>
                <a:spcPts val="6600"/>
              </a:lnSpc>
            </a:pPr>
            <a:r>
              <a:rPr lang="en-US" sz="6000">
                <a:solidFill>
                  <a:srgbClr val="8CA9AD"/>
                </a:solidFill>
                <a:latin typeface="DM Sans Bold"/>
              </a:rPr>
              <a:t>ENSURING ACCOUNTABILITY</a:t>
            </a:r>
          </a:p>
        </p:txBody>
      </p:sp>
      <p:sp>
        <p:nvSpPr>
          <p:cNvPr id="6" name="TextBox 6"/>
          <p:cNvSpPr txBox="1"/>
          <p:nvPr/>
        </p:nvSpPr>
        <p:spPr>
          <a:xfrm>
            <a:off x="2511842" y="5839698"/>
            <a:ext cx="6411107" cy="3416306"/>
          </a:xfrm>
          <a:prstGeom prst="rect">
            <a:avLst/>
          </a:prstGeom>
        </p:spPr>
        <p:txBody>
          <a:bodyPr lIns="0" tIns="0" rIns="0" bIns="0" rtlCol="0" anchor="t">
            <a:spAutoFit/>
          </a:bodyPr>
          <a:lstStyle/>
          <a:p>
            <a:pPr algn="just">
              <a:lnSpc>
                <a:spcPts val="3850"/>
              </a:lnSpc>
            </a:pPr>
            <a:r>
              <a:rPr lang="en-US" sz="3500">
                <a:solidFill>
                  <a:srgbClr val="737373"/>
                </a:solidFill>
                <a:latin typeface="DM Sans"/>
              </a:rPr>
              <a:t>Leaders are responsible for establishing a work rhythm that promotes long-term productivity and well-being, avoiding burnout and encouraging consistent performance.</a:t>
            </a:r>
          </a:p>
        </p:txBody>
      </p:sp>
      <p:sp>
        <p:nvSpPr>
          <p:cNvPr id="7" name="TextBox 7"/>
          <p:cNvSpPr txBox="1"/>
          <p:nvPr/>
        </p:nvSpPr>
        <p:spPr>
          <a:xfrm>
            <a:off x="11049368" y="3889372"/>
            <a:ext cx="6652021" cy="2444756"/>
          </a:xfrm>
          <a:prstGeom prst="rect">
            <a:avLst/>
          </a:prstGeom>
        </p:spPr>
        <p:txBody>
          <a:bodyPr lIns="0" tIns="0" rIns="0" bIns="0" rtlCol="0" anchor="t">
            <a:spAutoFit/>
          </a:bodyPr>
          <a:lstStyle/>
          <a:p>
            <a:pPr algn="just">
              <a:lnSpc>
                <a:spcPts val="3850"/>
              </a:lnSpc>
            </a:pPr>
            <a:r>
              <a:rPr lang="en-US" sz="3500">
                <a:solidFill>
                  <a:srgbClr val="737373"/>
                </a:solidFill>
                <a:latin typeface="DM Sans"/>
              </a:rPr>
              <a:t>Setting and enforcing clear standards and consequences is vital for maintaining team accountability and driving performance.</a:t>
            </a:r>
          </a:p>
        </p:txBody>
      </p:sp>
      <p:sp>
        <p:nvSpPr>
          <p:cNvPr id="8" name="TextBox 8"/>
          <p:cNvSpPr txBox="1"/>
          <p:nvPr/>
        </p:nvSpPr>
        <p:spPr>
          <a:xfrm>
            <a:off x="482791" y="375285"/>
            <a:ext cx="17218598" cy="1183005"/>
          </a:xfrm>
          <a:prstGeom prst="rect">
            <a:avLst/>
          </a:prstGeom>
        </p:spPr>
        <p:txBody>
          <a:bodyPr lIns="0" tIns="0" rIns="0" bIns="0" rtlCol="0" anchor="t">
            <a:spAutoFit/>
          </a:bodyPr>
          <a:lstStyle/>
          <a:p>
            <a:pPr marL="0" lvl="0" indent="0" algn="ctr">
              <a:lnSpc>
                <a:spcPts val="9660"/>
              </a:lnSpc>
              <a:spcBef>
                <a:spcPct val="0"/>
              </a:spcBef>
            </a:pPr>
            <a:r>
              <a:rPr lang="en-US" sz="7000" spc="686">
                <a:solidFill>
                  <a:srgbClr val="E1A93D"/>
                </a:solidFill>
                <a:latin typeface="DM Sans Bold"/>
              </a:rPr>
              <a:t>CONCLUSIONS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3156322" y="8041552"/>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3" name="Freeform 3"/>
          <p:cNvSpPr/>
          <p:nvPr/>
        </p:nvSpPr>
        <p:spPr>
          <a:xfrm>
            <a:off x="1028700" y="-160719"/>
            <a:ext cx="4102978" cy="3133183"/>
          </a:xfrm>
          <a:custGeom>
            <a:avLst/>
            <a:gdLst/>
            <a:ahLst/>
            <a:cxnLst/>
            <a:rect l="l" t="t" r="r" b="b"/>
            <a:pathLst>
              <a:path w="4102978" h="3133183">
                <a:moveTo>
                  <a:pt x="0" y="0"/>
                </a:moveTo>
                <a:lnTo>
                  <a:pt x="4102978" y="0"/>
                </a:lnTo>
                <a:lnTo>
                  <a:pt x="4102978" y="3133184"/>
                </a:lnTo>
                <a:lnTo>
                  <a:pt x="0" y="3133184"/>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4" name="TextBox 4"/>
          <p:cNvSpPr txBox="1"/>
          <p:nvPr/>
        </p:nvSpPr>
        <p:spPr>
          <a:xfrm>
            <a:off x="2511842" y="3267942"/>
            <a:ext cx="6372874" cy="2543180"/>
          </a:xfrm>
          <a:prstGeom prst="rect">
            <a:avLst/>
          </a:prstGeom>
        </p:spPr>
        <p:txBody>
          <a:bodyPr lIns="0" tIns="0" rIns="0" bIns="0" rtlCol="0" anchor="t">
            <a:spAutoFit/>
          </a:bodyPr>
          <a:lstStyle/>
          <a:p>
            <a:pPr algn="ctr">
              <a:lnSpc>
                <a:spcPts val="6600"/>
              </a:lnSpc>
            </a:pPr>
            <a:r>
              <a:rPr lang="en-US" sz="6000">
                <a:solidFill>
                  <a:srgbClr val="8CA9AD"/>
                </a:solidFill>
                <a:latin typeface="DM Sans Bold"/>
              </a:rPr>
              <a:t>CULTIVATING A POSITIVE ENVIRONMENT</a:t>
            </a:r>
          </a:p>
        </p:txBody>
      </p:sp>
      <p:sp>
        <p:nvSpPr>
          <p:cNvPr id="5" name="TextBox 5"/>
          <p:cNvSpPr txBox="1"/>
          <p:nvPr/>
        </p:nvSpPr>
        <p:spPr>
          <a:xfrm>
            <a:off x="10974946" y="1880866"/>
            <a:ext cx="6726444" cy="2543180"/>
          </a:xfrm>
          <a:prstGeom prst="rect">
            <a:avLst/>
          </a:prstGeom>
        </p:spPr>
        <p:txBody>
          <a:bodyPr lIns="0" tIns="0" rIns="0" bIns="0" rtlCol="0" anchor="t">
            <a:spAutoFit/>
          </a:bodyPr>
          <a:lstStyle/>
          <a:p>
            <a:pPr algn="ctr">
              <a:lnSpc>
                <a:spcPts val="6600"/>
              </a:lnSpc>
            </a:pPr>
            <a:r>
              <a:rPr lang="en-US" sz="6000">
                <a:solidFill>
                  <a:srgbClr val="8CA9AD"/>
                </a:solidFill>
                <a:latin typeface="DM Sans Bold"/>
              </a:rPr>
              <a:t>ENGAGING TEAMS HOLISTICALLY</a:t>
            </a:r>
          </a:p>
        </p:txBody>
      </p:sp>
      <p:sp>
        <p:nvSpPr>
          <p:cNvPr id="6" name="TextBox 6"/>
          <p:cNvSpPr txBox="1"/>
          <p:nvPr/>
        </p:nvSpPr>
        <p:spPr>
          <a:xfrm>
            <a:off x="2511842" y="5839698"/>
            <a:ext cx="6411107" cy="2930531"/>
          </a:xfrm>
          <a:prstGeom prst="rect">
            <a:avLst/>
          </a:prstGeom>
        </p:spPr>
        <p:txBody>
          <a:bodyPr lIns="0" tIns="0" rIns="0" bIns="0" rtlCol="0" anchor="t">
            <a:spAutoFit/>
          </a:bodyPr>
          <a:lstStyle/>
          <a:p>
            <a:pPr algn="just">
              <a:lnSpc>
                <a:spcPts val="3850"/>
              </a:lnSpc>
            </a:pPr>
            <a:r>
              <a:rPr lang="en-US" sz="3500">
                <a:solidFill>
                  <a:srgbClr val="737373"/>
                </a:solidFill>
                <a:latin typeface="DM Sans"/>
              </a:rPr>
              <a:t>Through emotional intelligence, authentic communication, and motivational strategies, leaders set a tone that nurtures team engagement and commitment.</a:t>
            </a:r>
          </a:p>
        </p:txBody>
      </p:sp>
      <p:sp>
        <p:nvSpPr>
          <p:cNvPr id="7" name="TextBox 7"/>
          <p:cNvSpPr txBox="1"/>
          <p:nvPr/>
        </p:nvSpPr>
        <p:spPr>
          <a:xfrm>
            <a:off x="11049368" y="4452621"/>
            <a:ext cx="6652021" cy="2930531"/>
          </a:xfrm>
          <a:prstGeom prst="rect">
            <a:avLst/>
          </a:prstGeom>
        </p:spPr>
        <p:txBody>
          <a:bodyPr lIns="0" tIns="0" rIns="0" bIns="0" rtlCol="0" anchor="t">
            <a:spAutoFit/>
          </a:bodyPr>
          <a:lstStyle/>
          <a:p>
            <a:pPr algn="just">
              <a:lnSpc>
                <a:spcPts val="3850"/>
              </a:lnSpc>
            </a:pPr>
            <a:r>
              <a:rPr lang="en-US" sz="3500">
                <a:solidFill>
                  <a:srgbClr val="737373"/>
                </a:solidFill>
                <a:latin typeface="DM Sans"/>
              </a:rPr>
              <a:t>By engaging the head, hands, and heart, leaders create a comprehensive approach that addresses intellectual, practical, and emotional aspects of team dynamics.</a:t>
            </a:r>
          </a:p>
        </p:txBody>
      </p:sp>
      <p:sp>
        <p:nvSpPr>
          <p:cNvPr id="8" name="TextBox 8"/>
          <p:cNvSpPr txBox="1"/>
          <p:nvPr/>
        </p:nvSpPr>
        <p:spPr>
          <a:xfrm>
            <a:off x="482791" y="375285"/>
            <a:ext cx="17218598" cy="1183005"/>
          </a:xfrm>
          <a:prstGeom prst="rect">
            <a:avLst/>
          </a:prstGeom>
        </p:spPr>
        <p:txBody>
          <a:bodyPr lIns="0" tIns="0" rIns="0" bIns="0" rtlCol="0" anchor="t">
            <a:spAutoFit/>
          </a:bodyPr>
          <a:lstStyle/>
          <a:p>
            <a:pPr marL="0" lvl="0" indent="0" algn="ctr">
              <a:lnSpc>
                <a:spcPts val="9660"/>
              </a:lnSpc>
              <a:spcBef>
                <a:spcPct val="0"/>
              </a:spcBef>
            </a:pPr>
            <a:r>
              <a:rPr lang="en-US" sz="7000" spc="686">
                <a:solidFill>
                  <a:srgbClr val="E1A93D"/>
                </a:solidFill>
                <a:latin typeface="DM Sans Bold"/>
              </a:rPr>
              <a:t>CONCLUSIONS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3156322" y="8041552"/>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3" name="Freeform 3"/>
          <p:cNvSpPr/>
          <p:nvPr/>
        </p:nvSpPr>
        <p:spPr>
          <a:xfrm>
            <a:off x="1028700" y="-160719"/>
            <a:ext cx="4102978" cy="3133183"/>
          </a:xfrm>
          <a:custGeom>
            <a:avLst/>
            <a:gdLst/>
            <a:ahLst/>
            <a:cxnLst/>
            <a:rect l="l" t="t" r="r" b="b"/>
            <a:pathLst>
              <a:path w="4102978" h="3133183">
                <a:moveTo>
                  <a:pt x="0" y="0"/>
                </a:moveTo>
                <a:lnTo>
                  <a:pt x="4102978" y="0"/>
                </a:lnTo>
                <a:lnTo>
                  <a:pt x="4102978" y="3133184"/>
                </a:lnTo>
                <a:lnTo>
                  <a:pt x="0" y="3133184"/>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4" name="TextBox 4"/>
          <p:cNvSpPr txBox="1"/>
          <p:nvPr/>
        </p:nvSpPr>
        <p:spPr>
          <a:xfrm>
            <a:off x="2511842" y="3267942"/>
            <a:ext cx="6372874" cy="2543180"/>
          </a:xfrm>
          <a:prstGeom prst="rect">
            <a:avLst/>
          </a:prstGeom>
        </p:spPr>
        <p:txBody>
          <a:bodyPr lIns="0" tIns="0" rIns="0" bIns="0" rtlCol="0" anchor="t">
            <a:spAutoFit/>
          </a:bodyPr>
          <a:lstStyle/>
          <a:p>
            <a:pPr algn="ctr">
              <a:lnSpc>
                <a:spcPts val="6600"/>
              </a:lnSpc>
            </a:pPr>
            <a:r>
              <a:rPr lang="en-US" sz="6000">
                <a:solidFill>
                  <a:srgbClr val="8CA9AD"/>
                </a:solidFill>
                <a:latin typeface="DM Sans Bold"/>
              </a:rPr>
              <a:t>DEVELOPING AND RETAINING TALENT</a:t>
            </a:r>
          </a:p>
        </p:txBody>
      </p:sp>
      <p:sp>
        <p:nvSpPr>
          <p:cNvPr id="5" name="TextBox 5"/>
          <p:cNvSpPr txBox="1"/>
          <p:nvPr/>
        </p:nvSpPr>
        <p:spPr>
          <a:xfrm>
            <a:off x="10974946" y="1880866"/>
            <a:ext cx="6726444" cy="2543180"/>
          </a:xfrm>
          <a:prstGeom prst="rect">
            <a:avLst/>
          </a:prstGeom>
        </p:spPr>
        <p:txBody>
          <a:bodyPr lIns="0" tIns="0" rIns="0" bIns="0" rtlCol="0" anchor="t">
            <a:spAutoFit/>
          </a:bodyPr>
          <a:lstStyle/>
          <a:p>
            <a:pPr algn="ctr">
              <a:lnSpc>
                <a:spcPts val="6600"/>
              </a:lnSpc>
            </a:pPr>
            <a:r>
              <a:rPr lang="en-US" sz="6000">
                <a:solidFill>
                  <a:srgbClr val="8CA9AD"/>
                </a:solidFill>
                <a:latin typeface="DM Sans Bold"/>
              </a:rPr>
              <a:t>FUTURE-FOCUSED LEADERSHIP</a:t>
            </a:r>
          </a:p>
        </p:txBody>
      </p:sp>
      <p:sp>
        <p:nvSpPr>
          <p:cNvPr id="6" name="TextBox 6"/>
          <p:cNvSpPr txBox="1"/>
          <p:nvPr/>
        </p:nvSpPr>
        <p:spPr>
          <a:xfrm>
            <a:off x="2511842" y="5839698"/>
            <a:ext cx="6411107" cy="2930531"/>
          </a:xfrm>
          <a:prstGeom prst="rect">
            <a:avLst/>
          </a:prstGeom>
        </p:spPr>
        <p:txBody>
          <a:bodyPr lIns="0" tIns="0" rIns="0" bIns="0" rtlCol="0" anchor="t">
            <a:spAutoFit/>
          </a:bodyPr>
          <a:lstStyle/>
          <a:p>
            <a:pPr algn="just">
              <a:lnSpc>
                <a:spcPts val="3850"/>
              </a:lnSpc>
            </a:pPr>
            <a:r>
              <a:rPr lang="en-US" sz="3500">
                <a:solidFill>
                  <a:srgbClr val="737373"/>
                </a:solidFill>
                <a:latin typeface="DM Sans"/>
              </a:rPr>
              <a:t>Dynamic leadership is essential in attracting, nurturing, and retaining talent, which is crucial for succession planning and the team's long-term viability.</a:t>
            </a:r>
          </a:p>
        </p:txBody>
      </p:sp>
      <p:sp>
        <p:nvSpPr>
          <p:cNvPr id="7" name="TextBox 7"/>
          <p:cNvSpPr txBox="1"/>
          <p:nvPr/>
        </p:nvSpPr>
        <p:spPr>
          <a:xfrm>
            <a:off x="11049368" y="4452621"/>
            <a:ext cx="6652021" cy="3416306"/>
          </a:xfrm>
          <a:prstGeom prst="rect">
            <a:avLst/>
          </a:prstGeom>
        </p:spPr>
        <p:txBody>
          <a:bodyPr lIns="0" tIns="0" rIns="0" bIns="0" rtlCol="0" anchor="t">
            <a:spAutoFit/>
          </a:bodyPr>
          <a:lstStyle/>
          <a:p>
            <a:pPr algn="just">
              <a:lnSpc>
                <a:spcPts val="3850"/>
              </a:lnSpc>
            </a:pPr>
            <a:r>
              <a:rPr lang="en-US" sz="3500">
                <a:solidFill>
                  <a:srgbClr val="737373"/>
                </a:solidFill>
                <a:latin typeface="DM Sans"/>
              </a:rPr>
              <a:t>The actions and strategies employed by today's leaders not only influence current team dynamics but also lay the groundwork for future leadership and organizational success.</a:t>
            </a:r>
          </a:p>
        </p:txBody>
      </p:sp>
      <p:sp>
        <p:nvSpPr>
          <p:cNvPr id="8" name="TextBox 8"/>
          <p:cNvSpPr txBox="1"/>
          <p:nvPr/>
        </p:nvSpPr>
        <p:spPr>
          <a:xfrm>
            <a:off x="482791" y="375285"/>
            <a:ext cx="17218598" cy="1183005"/>
          </a:xfrm>
          <a:prstGeom prst="rect">
            <a:avLst/>
          </a:prstGeom>
        </p:spPr>
        <p:txBody>
          <a:bodyPr lIns="0" tIns="0" rIns="0" bIns="0" rtlCol="0" anchor="t">
            <a:spAutoFit/>
          </a:bodyPr>
          <a:lstStyle/>
          <a:p>
            <a:pPr marL="0" lvl="0" indent="0" algn="ctr">
              <a:lnSpc>
                <a:spcPts val="9660"/>
              </a:lnSpc>
              <a:spcBef>
                <a:spcPct val="0"/>
              </a:spcBef>
            </a:pPr>
            <a:r>
              <a:rPr lang="en-US" sz="7000" spc="686">
                <a:solidFill>
                  <a:srgbClr val="E1A93D"/>
                </a:solidFill>
                <a:latin typeface="DM Sans Bold"/>
              </a:rPr>
              <a:t>CONCLUSIONS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028700" y="1028700"/>
            <a:ext cx="16230600" cy="8229600"/>
            <a:chOff x="0" y="0"/>
            <a:chExt cx="4274726" cy="2167467"/>
          </a:xfrm>
        </p:grpSpPr>
        <p:sp>
          <p:nvSpPr>
            <p:cNvPr id="3" name="Freeform 3"/>
            <p:cNvSpPr/>
            <p:nvPr/>
          </p:nvSpPr>
          <p:spPr>
            <a:xfrm>
              <a:off x="0" y="0"/>
              <a:ext cx="4274726" cy="2167467"/>
            </a:xfrm>
            <a:custGeom>
              <a:avLst/>
              <a:gdLst/>
              <a:ahLst/>
              <a:cxnLst/>
              <a:rect l="l" t="t" r="r" b="b"/>
              <a:pathLst>
                <a:path w="4274726" h="2167467">
                  <a:moveTo>
                    <a:pt x="22896" y="0"/>
                  </a:moveTo>
                  <a:lnTo>
                    <a:pt x="4251830" y="0"/>
                  </a:lnTo>
                  <a:cubicBezTo>
                    <a:pt x="4264475" y="0"/>
                    <a:pt x="4274726" y="10251"/>
                    <a:pt x="4274726" y="22896"/>
                  </a:cubicBezTo>
                  <a:lnTo>
                    <a:pt x="4274726" y="2144571"/>
                  </a:lnTo>
                  <a:cubicBezTo>
                    <a:pt x="4274726" y="2150643"/>
                    <a:pt x="4272314" y="2156467"/>
                    <a:pt x="4268020" y="2160761"/>
                  </a:cubicBezTo>
                  <a:cubicBezTo>
                    <a:pt x="4263726" y="2165054"/>
                    <a:pt x="4257903" y="2167467"/>
                    <a:pt x="4251830" y="2167467"/>
                  </a:cubicBezTo>
                  <a:lnTo>
                    <a:pt x="22896" y="2167467"/>
                  </a:lnTo>
                  <a:cubicBezTo>
                    <a:pt x="16823" y="2167467"/>
                    <a:pt x="11000" y="2165054"/>
                    <a:pt x="6706" y="2160761"/>
                  </a:cubicBezTo>
                  <a:cubicBezTo>
                    <a:pt x="2412" y="2156467"/>
                    <a:pt x="0" y="2150643"/>
                    <a:pt x="0" y="2144571"/>
                  </a:cubicBezTo>
                  <a:lnTo>
                    <a:pt x="0" y="22896"/>
                  </a:lnTo>
                  <a:cubicBezTo>
                    <a:pt x="0" y="16823"/>
                    <a:pt x="2412" y="11000"/>
                    <a:pt x="6706" y="6706"/>
                  </a:cubicBezTo>
                  <a:cubicBezTo>
                    <a:pt x="11000" y="2412"/>
                    <a:pt x="16823" y="0"/>
                    <a:pt x="22896" y="0"/>
                  </a:cubicBezTo>
                  <a:close/>
                </a:path>
              </a:pathLst>
            </a:custGeom>
            <a:solidFill>
              <a:srgbClr val="8CA9AD"/>
            </a:solidFill>
          </p:spPr>
        </p:sp>
        <p:sp>
          <p:nvSpPr>
            <p:cNvPr id="4" name="TextBox 4"/>
            <p:cNvSpPr txBox="1"/>
            <p:nvPr/>
          </p:nvSpPr>
          <p:spPr>
            <a:xfrm>
              <a:off x="0" y="-57150"/>
              <a:ext cx="4274726" cy="2224617"/>
            </a:xfrm>
            <a:prstGeom prst="rect">
              <a:avLst/>
            </a:prstGeom>
          </p:spPr>
          <p:txBody>
            <a:bodyPr lIns="50800" tIns="50800" rIns="50800" bIns="50800" rtlCol="0" anchor="ctr"/>
            <a:lstStyle/>
            <a:p>
              <a:pPr algn="ctr">
                <a:lnSpc>
                  <a:spcPts val="2659"/>
                </a:lnSpc>
                <a:spcBef>
                  <a:spcPct val="0"/>
                </a:spcBef>
              </a:pPr>
              <a:endParaRPr/>
            </a:p>
          </p:txBody>
        </p:sp>
      </p:grpSp>
      <p:sp>
        <p:nvSpPr>
          <p:cNvPr id="5" name="Freeform 5"/>
          <p:cNvSpPr/>
          <p:nvPr/>
        </p:nvSpPr>
        <p:spPr>
          <a:xfrm>
            <a:off x="1981200" y="-94024"/>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6" name="Freeform 6"/>
          <p:cNvSpPr/>
          <p:nvPr/>
        </p:nvSpPr>
        <p:spPr>
          <a:xfrm>
            <a:off x="1981200" y="6267450"/>
            <a:ext cx="2880360" cy="4114800"/>
          </a:xfrm>
          <a:custGeom>
            <a:avLst/>
            <a:gdLst/>
            <a:ahLst/>
            <a:cxnLst/>
            <a:rect l="l" t="t" r="r" b="b"/>
            <a:pathLst>
              <a:path w="2880360" h="4114800">
                <a:moveTo>
                  <a:pt x="0" y="0"/>
                </a:moveTo>
                <a:lnTo>
                  <a:pt x="2880360" y="0"/>
                </a:lnTo>
                <a:lnTo>
                  <a:pt x="2880360" y="4114800"/>
                </a:lnTo>
                <a:lnTo>
                  <a:pt x="0" y="4114800"/>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7" name="TextBox 7"/>
          <p:cNvSpPr txBox="1"/>
          <p:nvPr/>
        </p:nvSpPr>
        <p:spPr>
          <a:xfrm>
            <a:off x="4245946" y="3130544"/>
            <a:ext cx="10620170" cy="1660526"/>
          </a:xfrm>
          <a:prstGeom prst="rect">
            <a:avLst/>
          </a:prstGeom>
        </p:spPr>
        <p:txBody>
          <a:bodyPr lIns="0" tIns="0" rIns="0" bIns="0" rtlCol="0" anchor="t">
            <a:spAutoFit/>
          </a:bodyPr>
          <a:lstStyle/>
          <a:p>
            <a:pPr algn="r">
              <a:lnSpc>
                <a:spcPts val="12500"/>
              </a:lnSpc>
            </a:pPr>
            <a:r>
              <a:rPr lang="en-US" sz="12500">
                <a:solidFill>
                  <a:srgbClr val="FFFFFF"/>
                </a:solidFill>
                <a:latin typeface="DM Sans Bold"/>
              </a:rPr>
              <a:t>THANK YOU</a:t>
            </a:r>
          </a:p>
        </p:txBody>
      </p:sp>
      <p:sp>
        <p:nvSpPr>
          <p:cNvPr id="8" name="Freeform 8"/>
          <p:cNvSpPr/>
          <p:nvPr/>
        </p:nvSpPr>
        <p:spPr>
          <a:xfrm rot="-10800000">
            <a:off x="5623560" y="7673106"/>
            <a:ext cx="3422956" cy="2613894"/>
          </a:xfrm>
          <a:custGeom>
            <a:avLst/>
            <a:gdLst/>
            <a:ahLst/>
            <a:cxnLst/>
            <a:rect l="l" t="t" r="r" b="b"/>
            <a:pathLst>
              <a:path w="3422956" h="2613894">
                <a:moveTo>
                  <a:pt x="0" y="0"/>
                </a:moveTo>
                <a:lnTo>
                  <a:pt x="3422956" y="0"/>
                </a:lnTo>
                <a:lnTo>
                  <a:pt x="3422956" y="2613894"/>
                </a:lnTo>
                <a:lnTo>
                  <a:pt x="0" y="2613894"/>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DFDFD"/>
        </a:solidFill>
        <a:effectLst/>
      </p:bgPr>
    </p:bg>
    <p:spTree>
      <p:nvGrpSpPr>
        <p:cNvPr id="1" name=""/>
        <p:cNvGrpSpPr/>
        <p:nvPr/>
      </p:nvGrpSpPr>
      <p:grpSpPr>
        <a:xfrm>
          <a:off x="0" y="0"/>
          <a:ext cx="0" cy="0"/>
          <a:chOff x="0" y="0"/>
          <a:chExt cx="0" cy="0"/>
        </a:xfrm>
      </p:grpSpPr>
      <p:sp>
        <p:nvSpPr>
          <p:cNvPr id="2" name="TextBox 2"/>
          <p:cNvSpPr txBox="1"/>
          <p:nvPr/>
        </p:nvSpPr>
        <p:spPr>
          <a:xfrm>
            <a:off x="6562699" y="2846601"/>
            <a:ext cx="10576954" cy="7536180"/>
          </a:xfrm>
          <a:prstGeom prst="rect">
            <a:avLst/>
          </a:prstGeom>
        </p:spPr>
        <p:txBody>
          <a:bodyPr lIns="0" tIns="0" rIns="0" bIns="0" rtlCol="0" anchor="t">
            <a:spAutoFit/>
          </a:bodyPr>
          <a:lstStyle/>
          <a:p>
            <a:pPr algn="just">
              <a:lnSpc>
                <a:spcPts val="4620"/>
              </a:lnSpc>
            </a:pPr>
            <a:r>
              <a:rPr lang="en-US" sz="3300">
                <a:solidFill>
                  <a:srgbClr val="504C44"/>
                </a:solidFill>
                <a:latin typeface="DM Sans Bold"/>
              </a:rPr>
              <a:t>The essence of leadership energy refers to the vital force a leader brings to a team or organization, significantly impacting motivation, morale, and productivity.</a:t>
            </a:r>
          </a:p>
          <a:p>
            <a:pPr algn="just">
              <a:lnSpc>
                <a:spcPts val="4620"/>
              </a:lnSpc>
            </a:pPr>
            <a:r>
              <a:rPr lang="en-US" sz="3300">
                <a:solidFill>
                  <a:srgbClr val="504C44"/>
                </a:solidFill>
                <a:latin typeface="DM Sans"/>
              </a:rPr>
              <a:t>It's about how a leader's enthusiasm, passion, and clarity in vision and purpose energize the team, fostering an environment where members feel inspired, valued, and committed to their work. Effective leadership energy creates a positive and compelling workplace atmosphere, driving teams towards achieving shared goals while maintaining high levels of engagement and commitment.</a:t>
            </a:r>
          </a:p>
          <a:p>
            <a:pPr algn="just">
              <a:lnSpc>
                <a:spcPts val="4620"/>
              </a:lnSpc>
            </a:pPr>
            <a:endParaRPr lang="en-US" sz="3300">
              <a:solidFill>
                <a:srgbClr val="504C44"/>
              </a:solidFill>
              <a:latin typeface="DM Sans"/>
            </a:endParaRPr>
          </a:p>
        </p:txBody>
      </p:sp>
      <p:grpSp>
        <p:nvGrpSpPr>
          <p:cNvPr id="3" name="Group 3"/>
          <p:cNvGrpSpPr/>
          <p:nvPr/>
        </p:nvGrpSpPr>
        <p:grpSpPr>
          <a:xfrm>
            <a:off x="748151" y="2913276"/>
            <a:ext cx="5224007" cy="6130049"/>
            <a:chOff x="0" y="0"/>
            <a:chExt cx="6965342" cy="8173398"/>
          </a:xfrm>
        </p:grpSpPr>
        <p:sp>
          <p:nvSpPr>
            <p:cNvPr id="4" name="AutoShape 4"/>
            <p:cNvSpPr/>
            <p:nvPr/>
          </p:nvSpPr>
          <p:spPr>
            <a:xfrm>
              <a:off x="0" y="0"/>
              <a:ext cx="6965342" cy="8173398"/>
            </a:xfrm>
            <a:prstGeom prst="rect">
              <a:avLst/>
            </a:prstGeom>
            <a:solidFill>
              <a:srgbClr val="FDFDFD"/>
            </a:solidFill>
          </p:spPr>
        </p:sp>
      </p:grpSp>
      <p:sp>
        <p:nvSpPr>
          <p:cNvPr id="5" name="Freeform 5"/>
          <p:cNvSpPr/>
          <p:nvPr/>
        </p:nvSpPr>
        <p:spPr>
          <a:xfrm rot="887923">
            <a:off x="13475833" y="-8787301"/>
            <a:ext cx="13977230" cy="14342307"/>
          </a:xfrm>
          <a:custGeom>
            <a:avLst/>
            <a:gdLst/>
            <a:ahLst/>
            <a:cxnLst/>
            <a:rect l="l" t="t" r="r" b="b"/>
            <a:pathLst>
              <a:path w="13977230" h="14342307">
                <a:moveTo>
                  <a:pt x="0" y="0"/>
                </a:moveTo>
                <a:lnTo>
                  <a:pt x="13977230" y="0"/>
                </a:lnTo>
                <a:lnTo>
                  <a:pt x="13977230" y="14342307"/>
                </a:lnTo>
                <a:lnTo>
                  <a:pt x="0" y="14342307"/>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6" name="TextBox 6"/>
          <p:cNvSpPr txBox="1"/>
          <p:nvPr/>
        </p:nvSpPr>
        <p:spPr>
          <a:xfrm>
            <a:off x="6562699" y="1143000"/>
            <a:ext cx="10816247" cy="1416050"/>
          </a:xfrm>
          <a:prstGeom prst="rect">
            <a:avLst/>
          </a:prstGeom>
        </p:spPr>
        <p:txBody>
          <a:bodyPr lIns="0" tIns="0" rIns="0" bIns="0" rtlCol="0" anchor="t">
            <a:spAutoFit/>
          </a:bodyPr>
          <a:lstStyle/>
          <a:p>
            <a:pPr>
              <a:lnSpc>
                <a:spcPts val="5499"/>
              </a:lnSpc>
            </a:pPr>
            <a:r>
              <a:rPr lang="en-US" sz="5499">
                <a:solidFill>
                  <a:srgbClr val="194597"/>
                </a:solidFill>
                <a:latin typeface="DM Sans"/>
              </a:rPr>
              <a:t>The Essence of Leadership Energy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flipH="1" flipV="1">
            <a:off x="0" y="0"/>
            <a:ext cx="18288000" cy="10287000"/>
          </a:xfrm>
          <a:custGeom>
            <a:avLst/>
            <a:gdLst/>
            <a:ahLst/>
            <a:cxnLst/>
            <a:rect l="l" t="t" r="r" b="b"/>
            <a:pathLst>
              <a:path w="18288000" h="10287000">
                <a:moveTo>
                  <a:pt x="18288000" y="10287000"/>
                </a:moveTo>
                <a:lnTo>
                  <a:pt x="0" y="10287000"/>
                </a:lnTo>
                <a:lnTo>
                  <a:pt x="0" y="0"/>
                </a:lnTo>
                <a:lnTo>
                  <a:pt x="18288000" y="0"/>
                </a:lnTo>
                <a:lnTo>
                  <a:pt x="18288000" y="10287000"/>
                </a:lnTo>
                <a:close/>
              </a:path>
            </a:pathLst>
          </a:custGeom>
          <a:blipFill>
            <a:blip r:embed="rId2"/>
            <a:stretch>
              <a:fillRect t="-38888" b="-38888"/>
            </a:stretch>
          </a:blipFill>
        </p:spPr>
      </p:sp>
      <p:sp>
        <p:nvSpPr>
          <p:cNvPr id="3" name="Freeform 3"/>
          <p:cNvSpPr/>
          <p:nvPr/>
        </p:nvSpPr>
        <p:spPr>
          <a:xfrm rot="887923">
            <a:off x="14979481" y="-8523477"/>
            <a:ext cx="13021166" cy="13361271"/>
          </a:xfrm>
          <a:custGeom>
            <a:avLst/>
            <a:gdLst/>
            <a:ahLst/>
            <a:cxnLst/>
            <a:rect l="l" t="t" r="r" b="b"/>
            <a:pathLst>
              <a:path w="13021166" h="13361271">
                <a:moveTo>
                  <a:pt x="0" y="0"/>
                </a:moveTo>
                <a:lnTo>
                  <a:pt x="13021166" y="0"/>
                </a:lnTo>
                <a:lnTo>
                  <a:pt x="13021166" y="13361271"/>
                </a:lnTo>
                <a:lnTo>
                  <a:pt x="0" y="13361271"/>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grpSp>
        <p:nvGrpSpPr>
          <p:cNvPr id="4" name="Group 4"/>
          <p:cNvGrpSpPr/>
          <p:nvPr/>
        </p:nvGrpSpPr>
        <p:grpSpPr>
          <a:xfrm>
            <a:off x="779936" y="3422650"/>
            <a:ext cx="3673737" cy="4701006"/>
            <a:chOff x="0" y="0"/>
            <a:chExt cx="1347458" cy="1724242"/>
          </a:xfrm>
        </p:grpSpPr>
        <p:sp>
          <p:nvSpPr>
            <p:cNvPr id="5" name="Freeform 5"/>
            <p:cNvSpPr/>
            <p:nvPr/>
          </p:nvSpPr>
          <p:spPr>
            <a:xfrm>
              <a:off x="0" y="0"/>
              <a:ext cx="1347458" cy="1724242"/>
            </a:xfrm>
            <a:custGeom>
              <a:avLst/>
              <a:gdLst/>
              <a:ahLst/>
              <a:cxnLst/>
              <a:rect l="l" t="t" r="r" b="b"/>
              <a:pathLst>
                <a:path w="1347458" h="1724242">
                  <a:moveTo>
                    <a:pt x="65328" y="0"/>
                  </a:moveTo>
                  <a:lnTo>
                    <a:pt x="1282130" y="0"/>
                  </a:lnTo>
                  <a:cubicBezTo>
                    <a:pt x="1318210" y="0"/>
                    <a:pt x="1347458" y="29249"/>
                    <a:pt x="1347458" y="65328"/>
                  </a:cubicBezTo>
                  <a:lnTo>
                    <a:pt x="1347458" y="1658913"/>
                  </a:lnTo>
                  <a:cubicBezTo>
                    <a:pt x="1347458" y="1694993"/>
                    <a:pt x="1318210" y="1724242"/>
                    <a:pt x="1282130" y="1724242"/>
                  </a:cubicBezTo>
                  <a:lnTo>
                    <a:pt x="65328" y="1724242"/>
                  </a:lnTo>
                  <a:cubicBezTo>
                    <a:pt x="29249" y="1724242"/>
                    <a:pt x="0" y="1694993"/>
                    <a:pt x="0" y="1658913"/>
                  </a:cubicBezTo>
                  <a:lnTo>
                    <a:pt x="0" y="65328"/>
                  </a:lnTo>
                  <a:cubicBezTo>
                    <a:pt x="0" y="29249"/>
                    <a:pt x="29249" y="0"/>
                    <a:pt x="65328" y="0"/>
                  </a:cubicBezTo>
                  <a:close/>
                </a:path>
              </a:pathLst>
            </a:custGeom>
            <a:solidFill>
              <a:srgbClr val="BBCBCD">
                <a:alpha val="98824"/>
              </a:srgbClr>
            </a:solidFill>
          </p:spPr>
        </p:sp>
        <p:sp>
          <p:nvSpPr>
            <p:cNvPr id="6" name="TextBox 6"/>
            <p:cNvSpPr txBox="1"/>
            <p:nvPr/>
          </p:nvSpPr>
          <p:spPr>
            <a:xfrm>
              <a:off x="0" y="-19050"/>
              <a:ext cx="1347458" cy="1743292"/>
            </a:xfrm>
            <a:prstGeom prst="rect">
              <a:avLst/>
            </a:prstGeom>
          </p:spPr>
          <p:txBody>
            <a:bodyPr lIns="50800" tIns="50800" rIns="50800" bIns="50800" rtlCol="0" anchor="ctr"/>
            <a:lstStyle/>
            <a:p>
              <a:pPr algn="ctr">
                <a:lnSpc>
                  <a:spcPts val="2859"/>
                </a:lnSpc>
              </a:pPr>
              <a:endParaRPr/>
            </a:p>
          </p:txBody>
        </p:sp>
      </p:grpSp>
      <p:grpSp>
        <p:nvGrpSpPr>
          <p:cNvPr id="7" name="Group 7"/>
          <p:cNvGrpSpPr/>
          <p:nvPr/>
        </p:nvGrpSpPr>
        <p:grpSpPr>
          <a:xfrm>
            <a:off x="5031067" y="3387246"/>
            <a:ext cx="3613173" cy="4736410"/>
            <a:chOff x="0" y="0"/>
            <a:chExt cx="1325245" cy="1737227"/>
          </a:xfrm>
        </p:grpSpPr>
        <p:sp>
          <p:nvSpPr>
            <p:cNvPr id="8" name="Freeform 8"/>
            <p:cNvSpPr/>
            <p:nvPr/>
          </p:nvSpPr>
          <p:spPr>
            <a:xfrm>
              <a:off x="0" y="0"/>
              <a:ext cx="1325245" cy="1737227"/>
            </a:xfrm>
            <a:custGeom>
              <a:avLst/>
              <a:gdLst/>
              <a:ahLst/>
              <a:cxnLst/>
              <a:rect l="l" t="t" r="r" b="b"/>
              <a:pathLst>
                <a:path w="1325245" h="1737227">
                  <a:moveTo>
                    <a:pt x="66423" y="0"/>
                  </a:moveTo>
                  <a:lnTo>
                    <a:pt x="1258821" y="0"/>
                  </a:lnTo>
                  <a:cubicBezTo>
                    <a:pt x="1295506" y="0"/>
                    <a:pt x="1325245" y="29739"/>
                    <a:pt x="1325245" y="66423"/>
                  </a:cubicBezTo>
                  <a:lnTo>
                    <a:pt x="1325245" y="1670804"/>
                  </a:lnTo>
                  <a:cubicBezTo>
                    <a:pt x="1325245" y="1707488"/>
                    <a:pt x="1295506" y="1737227"/>
                    <a:pt x="1258821" y="1737227"/>
                  </a:cubicBezTo>
                  <a:lnTo>
                    <a:pt x="66423" y="1737227"/>
                  </a:lnTo>
                  <a:cubicBezTo>
                    <a:pt x="29739" y="1737227"/>
                    <a:pt x="0" y="1707488"/>
                    <a:pt x="0" y="1670804"/>
                  </a:cubicBezTo>
                  <a:lnTo>
                    <a:pt x="0" y="66423"/>
                  </a:lnTo>
                  <a:cubicBezTo>
                    <a:pt x="0" y="29739"/>
                    <a:pt x="29739" y="0"/>
                    <a:pt x="66423" y="0"/>
                  </a:cubicBezTo>
                  <a:close/>
                </a:path>
              </a:pathLst>
            </a:custGeom>
            <a:solidFill>
              <a:srgbClr val="BBCBCD">
                <a:alpha val="98824"/>
              </a:srgbClr>
            </a:solidFill>
          </p:spPr>
        </p:sp>
        <p:sp>
          <p:nvSpPr>
            <p:cNvPr id="9" name="TextBox 9"/>
            <p:cNvSpPr txBox="1"/>
            <p:nvPr/>
          </p:nvSpPr>
          <p:spPr>
            <a:xfrm>
              <a:off x="0" y="-19050"/>
              <a:ext cx="1325245" cy="1756277"/>
            </a:xfrm>
            <a:prstGeom prst="rect">
              <a:avLst/>
            </a:prstGeom>
          </p:spPr>
          <p:txBody>
            <a:bodyPr lIns="50800" tIns="50800" rIns="50800" bIns="50800" rtlCol="0" anchor="ctr"/>
            <a:lstStyle/>
            <a:p>
              <a:pPr algn="ctr">
                <a:lnSpc>
                  <a:spcPts val="2859"/>
                </a:lnSpc>
              </a:pPr>
              <a:endParaRPr/>
            </a:p>
          </p:txBody>
        </p:sp>
      </p:grpSp>
      <p:grpSp>
        <p:nvGrpSpPr>
          <p:cNvPr id="10" name="Group 10"/>
          <p:cNvGrpSpPr/>
          <p:nvPr/>
        </p:nvGrpSpPr>
        <p:grpSpPr>
          <a:xfrm>
            <a:off x="9330046" y="3440352"/>
            <a:ext cx="3552661" cy="4665602"/>
            <a:chOff x="0" y="0"/>
            <a:chExt cx="1303050" cy="1711256"/>
          </a:xfrm>
        </p:grpSpPr>
        <p:sp>
          <p:nvSpPr>
            <p:cNvPr id="11" name="Freeform 11"/>
            <p:cNvSpPr/>
            <p:nvPr/>
          </p:nvSpPr>
          <p:spPr>
            <a:xfrm>
              <a:off x="0" y="0"/>
              <a:ext cx="1303050" cy="1711256"/>
            </a:xfrm>
            <a:custGeom>
              <a:avLst/>
              <a:gdLst/>
              <a:ahLst/>
              <a:cxnLst/>
              <a:rect l="l" t="t" r="r" b="b"/>
              <a:pathLst>
                <a:path w="1303050" h="1711256">
                  <a:moveTo>
                    <a:pt x="67555" y="0"/>
                  </a:moveTo>
                  <a:lnTo>
                    <a:pt x="1235495" y="0"/>
                  </a:lnTo>
                  <a:cubicBezTo>
                    <a:pt x="1253412" y="0"/>
                    <a:pt x="1270595" y="7117"/>
                    <a:pt x="1283264" y="19786"/>
                  </a:cubicBezTo>
                  <a:cubicBezTo>
                    <a:pt x="1295933" y="32455"/>
                    <a:pt x="1303050" y="49638"/>
                    <a:pt x="1303050" y="67555"/>
                  </a:cubicBezTo>
                  <a:lnTo>
                    <a:pt x="1303050" y="1643701"/>
                  </a:lnTo>
                  <a:cubicBezTo>
                    <a:pt x="1303050" y="1681011"/>
                    <a:pt x="1272805" y="1711256"/>
                    <a:pt x="1235495" y="1711256"/>
                  </a:cubicBezTo>
                  <a:lnTo>
                    <a:pt x="67555" y="1711256"/>
                  </a:lnTo>
                  <a:cubicBezTo>
                    <a:pt x="30245" y="1711256"/>
                    <a:pt x="0" y="1681011"/>
                    <a:pt x="0" y="1643701"/>
                  </a:cubicBezTo>
                  <a:lnTo>
                    <a:pt x="0" y="67555"/>
                  </a:lnTo>
                  <a:cubicBezTo>
                    <a:pt x="0" y="30245"/>
                    <a:pt x="30245" y="0"/>
                    <a:pt x="67555" y="0"/>
                  </a:cubicBezTo>
                  <a:close/>
                </a:path>
              </a:pathLst>
            </a:custGeom>
            <a:solidFill>
              <a:srgbClr val="BBCBCD">
                <a:alpha val="98824"/>
              </a:srgbClr>
            </a:solidFill>
          </p:spPr>
        </p:sp>
        <p:sp>
          <p:nvSpPr>
            <p:cNvPr id="12" name="TextBox 12"/>
            <p:cNvSpPr txBox="1"/>
            <p:nvPr/>
          </p:nvSpPr>
          <p:spPr>
            <a:xfrm>
              <a:off x="0" y="-19050"/>
              <a:ext cx="1303050" cy="1730306"/>
            </a:xfrm>
            <a:prstGeom prst="rect">
              <a:avLst/>
            </a:prstGeom>
          </p:spPr>
          <p:txBody>
            <a:bodyPr lIns="50800" tIns="50800" rIns="50800" bIns="50800" rtlCol="0" anchor="ctr"/>
            <a:lstStyle/>
            <a:p>
              <a:pPr algn="ctr">
                <a:lnSpc>
                  <a:spcPts val="2859"/>
                </a:lnSpc>
              </a:pPr>
              <a:endParaRPr/>
            </a:p>
          </p:txBody>
        </p:sp>
      </p:grpSp>
      <p:sp>
        <p:nvSpPr>
          <p:cNvPr id="13" name="TextBox 13"/>
          <p:cNvSpPr txBox="1"/>
          <p:nvPr/>
        </p:nvSpPr>
        <p:spPr>
          <a:xfrm>
            <a:off x="2616804" y="-55880"/>
            <a:ext cx="13809381" cy="2581275"/>
          </a:xfrm>
          <a:prstGeom prst="rect">
            <a:avLst/>
          </a:prstGeom>
        </p:spPr>
        <p:txBody>
          <a:bodyPr lIns="0" tIns="0" rIns="0" bIns="0" rtlCol="0" anchor="t">
            <a:spAutoFit/>
          </a:bodyPr>
          <a:lstStyle/>
          <a:p>
            <a:pPr marL="0" lvl="0" indent="0" algn="ctr">
              <a:lnSpc>
                <a:spcPts val="10349"/>
              </a:lnSpc>
              <a:spcBef>
                <a:spcPct val="0"/>
              </a:spcBef>
            </a:pPr>
            <a:r>
              <a:rPr lang="en-US" sz="7500" spc="735">
                <a:solidFill>
                  <a:srgbClr val="E1A93D"/>
                </a:solidFill>
                <a:latin typeface="DM Sans Bold"/>
              </a:rPr>
              <a:t>First Obligation: Setting Clear Expectations</a:t>
            </a:r>
          </a:p>
        </p:txBody>
      </p:sp>
      <p:sp>
        <p:nvSpPr>
          <p:cNvPr id="14" name="TextBox 14"/>
          <p:cNvSpPr txBox="1"/>
          <p:nvPr/>
        </p:nvSpPr>
        <p:spPr>
          <a:xfrm>
            <a:off x="1323697" y="4004678"/>
            <a:ext cx="2834323" cy="3489325"/>
          </a:xfrm>
          <a:prstGeom prst="rect">
            <a:avLst/>
          </a:prstGeom>
        </p:spPr>
        <p:txBody>
          <a:bodyPr lIns="0" tIns="0" rIns="0" bIns="0" rtlCol="0" anchor="t">
            <a:spAutoFit/>
          </a:bodyPr>
          <a:lstStyle/>
          <a:p>
            <a:pPr algn="ctr">
              <a:lnSpc>
                <a:spcPts val="3499"/>
              </a:lnSpc>
            </a:pPr>
            <a:r>
              <a:rPr lang="en-US" sz="2499">
                <a:solidFill>
                  <a:srgbClr val="100F0D"/>
                </a:solidFill>
                <a:latin typeface="DM Sans"/>
              </a:rPr>
              <a:t>Highlight the importance of leaders setting clear, achievable expectations to guide team performance and alignment.</a:t>
            </a:r>
          </a:p>
        </p:txBody>
      </p:sp>
      <p:sp>
        <p:nvSpPr>
          <p:cNvPr id="15" name="TextBox 15"/>
          <p:cNvSpPr txBox="1"/>
          <p:nvPr/>
        </p:nvSpPr>
        <p:spPr>
          <a:xfrm>
            <a:off x="5230080" y="4223753"/>
            <a:ext cx="3215147" cy="3051175"/>
          </a:xfrm>
          <a:prstGeom prst="rect">
            <a:avLst/>
          </a:prstGeom>
        </p:spPr>
        <p:txBody>
          <a:bodyPr lIns="0" tIns="0" rIns="0" bIns="0" rtlCol="0" anchor="t">
            <a:spAutoFit/>
          </a:bodyPr>
          <a:lstStyle/>
          <a:p>
            <a:pPr algn="ctr">
              <a:lnSpc>
                <a:spcPts val="3499"/>
              </a:lnSpc>
            </a:pPr>
            <a:r>
              <a:rPr lang="en-US" sz="2499">
                <a:solidFill>
                  <a:srgbClr val="100F0D"/>
                </a:solidFill>
                <a:latin typeface="DM Sans"/>
              </a:rPr>
              <a:t>Discuss how transparent communication of goals and objectives fosters an environment of trust and clarity.</a:t>
            </a:r>
          </a:p>
        </p:txBody>
      </p:sp>
      <p:sp>
        <p:nvSpPr>
          <p:cNvPr id="16" name="TextBox 16"/>
          <p:cNvSpPr txBox="1"/>
          <p:nvPr/>
        </p:nvSpPr>
        <p:spPr>
          <a:xfrm>
            <a:off x="9521495" y="3986976"/>
            <a:ext cx="3169763" cy="3489325"/>
          </a:xfrm>
          <a:prstGeom prst="rect">
            <a:avLst/>
          </a:prstGeom>
        </p:spPr>
        <p:txBody>
          <a:bodyPr lIns="0" tIns="0" rIns="0" bIns="0" rtlCol="0" anchor="t">
            <a:spAutoFit/>
          </a:bodyPr>
          <a:lstStyle/>
          <a:p>
            <a:pPr algn="ctr">
              <a:lnSpc>
                <a:spcPts val="3499"/>
              </a:lnSpc>
            </a:pPr>
            <a:r>
              <a:rPr lang="en-US" sz="2499">
                <a:solidFill>
                  <a:srgbClr val="100F0D"/>
                </a:solidFill>
                <a:latin typeface="DM Sans"/>
              </a:rPr>
              <a:t>Explore the impact of well-defined expectations on individual and team motivation, ensuring everyone is directed towards common goals.</a:t>
            </a:r>
          </a:p>
        </p:txBody>
      </p:sp>
      <p:sp>
        <p:nvSpPr>
          <p:cNvPr id="17" name="Freeform 17"/>
          <p:cNvSpPr/>
          <p:nvPr/>
        </p:nvSpPr>
        <p:spPr>
          <a:xfrm>
            <a:off x="-1438368" y="7112970"/>
            <a:ext cx="4687320" cy="4687320"/>
          </a:xfrm>
          <a:custGeom>
            <a:avLst/>
            <a:gdLst/>
            <a:ahLst/>
            <a:cxnLst/>
            <a:rect l="l" t="t" r="r" b="b"/>
            <a:pathLst>
              <a:path w="4687320" h="4687320">
                <a:moveTo>
                  <a:pt x="0" y="0"/>
                </a:moveTo>
                <a:lnTo>
                  <a:pt x="4687319" y="0"/>
                </a:lnTo>
                <a:lnTo>
                  <a:pt x="4687319" y="4687320"/>
                </a:lnTo>
                <a:lnTo>
                  <a:pt x="0" y="4687320"/>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sp>
      <p:grpSp>
        <p:nvGrpSpPr>
          <p:cNvPr id="18" name="Group 18"/>
          <p:cNvGrpSpPr/>
          <p:nvPr/>
        </p:nvGrpSpPr>
        <p:grpSpPr>
          <a:xfrm>
            <a:off x="13489047" y="3458054"/>
            <a:ext cx="3552661" cy="4665602"/>
            <a:chOff x="0" y="0"/>
            <a:chExt cx="1303050" cy="1711256"/>
          </a:xfrm>
        </p:grpSpPr>
        <p:sp>
          <p:nvSpPr>
            <p:cNvPr id="19" name="Freeform 19"/>
            <p:cNvSpPr/>
            <p:nvPr/>
          </p:nvSpPr>
          <p:spPr>
            <a:xfrm>
              <a:off x="0" y="0"/>
              <a:ext cx="1303050" cy="1711256"/>
            </a:xfrm>
            <a:custGeom>
              <a:avLst/>
              <a:gdLst/>
              <a:ahLst/>
              <a:cxnLst/>
              <a:rect l="l" t="t" r="r" b="b"/>
              <a:pathLst>
                <a:path w="1303050" h="1711256">
                  <a:moveTo>
                    <a:pt x="67555" y="0"/>
                  </a:moveTo>
                  <a:lnTo>
                    <a:pt x="1235495" y="0"/>
                  </a:lnTo>
                  <a:cubicBezTo>
                    <a:pt x="1253412" y="0"/>
                    <a:pt x="1270595" y="7117"/>
                    <a:pt x="1283264" y="19786"/>
                  </a:cubicBezTo>
                  <a:cubicBezTo>
                    <a:pt x="1295933" y="32455"/>
                    <a:pt x="1303050" y="49638"/>
                    <a:pt x="1303050" y="67555"/>
                  </a:cubicBezTo>
                  <a:lnTo>
                    <a:pt x="1303050" y="1643701"/>
                  </a:lnTo>
                  <a:cubicBezTo>
                    <a:pt x="1303050" y="1681011"/>
                    <a:pt x="1272805" y="1711256"/>
                    <a:pt x="1235495" y="1711256"/>
                  </a:cubicBezTo>
                  <a:lnTo>
                    <a:pt x="67555" y="1711256"/>
                  </a:lnTo>
                  <a:cubicBezTo>
                    <a:pt x="30245" y="1711256"/>
                    <a:pt x="0" y="1681011"/>
                    <a:pt x="0" y="1643701"/>
                  </a:cubicBezTo>
                  <a:lnTo>
                    <a:pt x="0" y="67555"/>
                  </a:lnTo>
                  <a:cubicBezTo>
                    <a:pt x="0" y="30245"/>
                    <a:pt x="30245" y="0"/>
                    <a:pt x="67555" y="0"/>
                  </a:cubicBezTo>
                  <a:close/>
                </a:path>
              </a:pathLst>
            </a:custGeom>
            <a:solidFill>
              <a:srgbClr val="BBCBCD">
                <a:alpha val="98824"/>
              </a:srgbClr>
            </a:solidFill>
          </p:spPr>
        </p:sp>
        <p:sp>
          <p:nvSpPr>
            <p:cNvPr id="20" name="TextBox 20"/>
            <p:cNvSpPr txBox="1"/>
            <p:nvPr/>
          </p:nvSpPr>
          <p:spPr>
            <a:xfrm>
              <a:off x="0" y="-19050"/>
              <a:ext cx="1303050" cy="1730306"/>
            </a:xfrm>
            <a:prstGeom prst="rect">
              <a:avLst/>
            </a:prstGeom>
          </p:spPr>
          <p:txBody>
            <a:bodyPr lIns="50800" tIns="50800" rIns="50800" bIns="50800" rtlCol="0" anchor="ctr"/>
            <a:lstStyle/>
            <a:p>
              <a:pPr algn="ctr">
                <a:lnSpc>
                  <a:spcPts val="2859"/>
                </a:lnSpc>
              </a:pPr>
              <a:endParaRPr/>
            </a:p>
          </p:txBody>
        </p:sp>
      </p:grpSp>
      <p:sp>
        <p:nvSpPr>
          <p:cNvPr id="21" name="TextBox 21"/>
          <p:cNvSpPr txBox="1"/>
          <p:nvPr/>
        </p:nvSpPr>
        <p:spPr>
          <a:xfrm>
            <a:off x="13680496" y="3767901"/>
            <a:ext cx="3169763" cy="3927475"/>
          </a:xfrm>
          <a:prstGeom prst="rect">
            <a:avLst/>
          </a:prstGeom>
        </p:spPr>
        <p:txBody>
          <a:bodyPr lIns="0" tIns="0" rIns="0" bIns="0" rtlCol="0" anchor="t">
            <a:spAutoFit/>
          </a:bodyPr>
          <a:lstStyle/>
          <a:p>
            <a:pPr algn="ctr">
              <a:lnSpc>
                <a:spcPts val="3499"/>
              </a:lnSpc>
            </a:pPr>
            <a:r>
              <a:rPr lang="en-US" sz="2499">
                <a:solidFill>
                  <a:srgbClr val="100F0D"/>
                </a:solidFill>
                <a:latin typeface="DM Sans"/>
              </a:rPr>
              <a:t>Illustrate how setting clear expectations serves as a foundation for accountability and performance measurement, crucial for organizational success.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347942" y="4314537"/>
            <a:ext cx="13901591" cy="2263775"/>
          </a:xfrm>
          <a:prstGeom prst="rect">
            <a:avLst/>
          </a:prstGeom>
        </p:spPr>
        <p:txBody>
          <a:bodyPr lIns="0" tIns="0" rIns="0" bIns="0" rtlCol="0" anchor="t">
            <a:spAutoFit/>
          </a:bodyPr>
          <a:lstStyle/>
          <a:p>
            <a:pPr>
              <a:lnSpc>
                <a:spcPts val="8800"/>
              </a:lnSpc>
            </a:pPr>
            <a:r>
              <a:rPr lang="en-US" sz="8000" spc="-400">
                <a:solidFill>
                  <a:srgbClr val="737373"/>
                </a:solidFill>
                <a:latin typeface="DM Sans Bold"/>
              </a:rPr>
              <a:t>Strategies for Clear Expectations</a:t>
            </a:r>
          </a:p>
        </p:txBody>
      </p:sp>
      <p:sp>
        <p:nvSpPr>
          <p:cNvPr id="3" name="Freeform 3"/>
          <p:cNvSpPr/>
          <p:nvPr/>
        </p:nvSpPr>
        <p:spPr>
          <a:xfrm>
            <a:off x="0" y="-135423"/>
            <a:ext cx="4102978" cy="3133183"/>
          </a:xfrm>
          <a:custGeom>
            <a:avLst/>
            <a:gdLst/>
            <a:ahLst/>
            <a:cxnLst/>
            <a:rect l="l" t="t" r="r" b="b"/>
            <a:pathLst>
              <a:path w="4102978" h="3133183">
                <a:moveTo>
                  <a:pt x="0" y="0"/>
                </a:moveTo>
                <a:lnTo>
                  <a:pt x="4102978" y="0"/>
                </a:lnTo>
                <a:lnTo>
                  <a:pt x="4102978" y="3133184"/>
                </a:lnTo>
                <a:lnTo>
                  <a:pt x="0" y="313318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7143807" y="1505314"/>
            <a:ext cx="3029394" cy="1704013"/>
            <a:chOff x="0" y="0"/>
            <a:chExt cx="11289030" cy="6350000"/>
          </a:xfrm>
        </p:grpSpPr>
        <p:sp>
          <p:nvSpPr>
            <p:cNvPr id="3" name="Freeform 3"/>
            <p:cNvSpPr/>
            <p:nvPr/>
          </p:nvSpPr>
          <p:spPr>
            <a:xfrm>
              <a:off x="0" y="0"/>
              <a:ext cx="11287760" cy="6350000"/>
            </a:xfrm>
            <a:custGeom>
              <a:avLst/>
              <a:gdLst/>
              <a:ahLst/>
              <a:cxnLst/>
              <a:rect l="l" t="t" r="r" b="b"/>
              <a:pathLst>
                <a:path w="11287760" h="6350000">
                  <a:moveTo>
                    <a:pt x="0" y="5824220"/>
                  </a:moveTo>
                  <a:lnTo>
                    <a:pt x="0" y="525780"/>
                  </a:lnTo>
                  <a:cubicBezTo>
                    <a:pt x="0" y="234950"/>
                    <a:pt x="234950" y="0"/>
                    <a:pt x="525780" y="0"/>
                  </a:cubicBezTo>
                  <a:lnTo>
                    <a:pt x="10761980" y="0"/>
                  </a:lnTo>
                  <a:cubicBezTo>
                    <a:pt x="11052810" y="0"/>
                    <a:pt x="11287760" y="234950"/>
                    <a:pt x="11287760" y="525780"/>
                  </a:cubicBezTo>
                  <a:lnTo>
                    <a:pt x="11287760" y="5822950"/>
                  </a:lnTo>
                  <a:cubicBezTo>
                    <a:pt x="11287760" y="6113780"/>
                    <a:pt x="11052810" y="6348730"/>
                    <a:pt x="10761980" y="6348730"/>
                  </a:cubicBezTo>
                  <a:lnTo>
                    <a:pt x="525780" y="6348730"/>
                  </a:lnTo>
                  <a:cubicBezTo>
                    <a:pt x="236220" y="6350000"/>
                    <a:pt x="0" y="6115050"/>
                    <a:pt x="0" y="5824220"/>
                  </a:cubicBezTo>
                  <a:close/>
                </a:path>
              </a:pathLst>
            </a:custGeom>
            <a:blipFill>
              <a:blip r:embed="rId2"/>
              <a:stretch>
                <a:fillRect t="-9265" b="-9265"/>
              </a:stretch>
            </a:blipFill>
          </p:spPr>
        </p:sp>
      </p:grpSp>
      <p:grpSp>
        <p:nvGrpSpPr>
          <p:cNvPr id="4" name="Group 4"/>
          <p:cNvGrpSpPr/>
          <p:nvPr/>
        </p:nvGrpSpPr>
        <p:grpSpPr>
          <a:xfrm>
            <a:off x="7143807" y="5726306"/>
            <a:ext cx="3029394" cy="1704013"/>
            <a:chOff x="0" y="0"/>
            <a:chExt cx="11289030" cy="6350000"/>
          </a:xfrm>
        </p:grpSpPr>
        <p:sp>
          <p:nvSpPr>
            <p:cNvPr id="5" name="Freeform 5"/>
            <p:cNvSpPr/>
            <p:nvPr/>
          </p:nvSpPr>
          <p:spPr>
            <a:xfrm>
              <a:off x="0" y="0"/>
              <a:ext cx="11287760" cy="6350000"/>
            </a:xfrm>
            <a:custGeom>
              <a:avLst/>
              <a:gdLst/>
              <a:ahLst/>
              <a:cxnLst/>
              <a:rect l="l" t="t" r="r" b="b"/>
              <a:pathLst>
                <a:path w="11287760" h="6350000">
                  <a:moveTo>
                    <a:pt x="0" y="5824220"/>
                  </a:moveTo>
                  <a:lnTo>
                    <a:pt x="0" y="525780"/>
                  </a:lnTo>
                  <a:cubicBezTo>
                    <a:pt x="0" y="234950"/>
                    <a:pt x="234950" y="0"/>
                    <a:pt x="525780" y="0"/>
                  </a:cubicBezTo>
                  <a:lnTo>
                    <a:pt x="10761980" y="0"/>
                  </a:lnTo>
                  <a:cubicBezTo>
                    <a:pt x="11052810" y="0"/>
                    <a:pt x="11287760" y="234950"/>
                    <a:pt x="11287760" y="525780"/>
                  </a:cubicBezTo>
                  <a:lnTo>
                    <a:pt x="11287760" y="5822950"/>
                  </a:lnTo>
                  <a:cubicBezTo>
                    <a:pt x="11287760" y="6113780"/>
                    <a:pt x="11052810" y="6348730"/>
                    <a:pt x="10761980" y="6348730"/>
                  </a:cubicBezTo>
                  <a:lnTo>
                    <a:pt x="525780" y="6348730"/>
                  </a:lnTo>
                  <a:cubicBezTo>
                    <a:pt x="236220" y="6350000"/>
                    <a:pt x="0" y="6115050"/>
                    <a:pt x="0" y="5824220"/>
                  </a:cubicBezTo>
                  <a:close/>
                </a:path>
              </a:pathLst>
            </a:custGeom>
            <a:blipFill>
              <a:blip r:embed="rId3"/>
              <a:stretch>
                <a:fillRect t="-9228" b="-9228"/>
              </a:stretch>
            </a:blipFill>
          </p:spPr>
        </p:sp>
      </p:grpSp>
      <p:grpSp>
        <p:nvGrpSpPr>
          <p:cNvPr id="6" name="Group 6"/>
          <p:cNvGrpSpPr/>
          <p:nvPr/>
        </p:nvGrpSpPr>
        <p:grpSpPr>
          <a:xfrm>
            <a:off x="10459288" y="1376044"/>
            <a:ext cx="7238723" cy="2612389"/>
            <a:chOff x="0" y="0"/>
            <a:chExt cx="9651631" cy="3483186"/>
          </a:xfrm>
        </p:grpSpPr>
        <p:sp>
          <p:nvSpPr>
            <p:cNvPr id="7" name="TextBox 7"/>
            <p:cNvSpPr txBox="1"/>
            <p:nvPr/>
          </p:nvSpPr>
          <p:spPr>
            <a:xfrm>
              <a:off x="0" y="-47625"/>
              <a:ext cx="9651631" cy="503131"/>
            </a:xfrm>
            <a:prstGeom prst="rect">
              <a:avLst/>
            </a:prstGeom>
          </p:spPr>
          <p:txBody>
            <a:bodyPr lIns="0" tIns="0" rIns="0" bIns="0" rtlCol="0" anchor="t">
              <a:spAutoFit/>
            </a:bodyPr>
            <a:lstStyle/>
            <a:p>
              <a:pPr algn="just">
                <a:lnSpc>
                  <a:spcPts val="3220"/>
                </a:lnSpc>
              </a:pPr>
              <a:r>
                <a:rPr lang="en-US" sz="2300" spc="-46">
                  <a:solidFill>
                    <a:srgbClr val="E1A93D"/>
                  </a:solidFill>
                  <a:latin typeface="DM Sans Bold"/>
                </a:rPr>
                <a:t>Articulating Vision and Goals</a:t>
              </a:r>
            </a:p>
          </p:txBody>
        </p:sp>
        <p:sp>
          <p:nvSpPr>
            <p:cNvPr id="8" name="TextBox 8"/>
            <p:cNvSpPr txBox="1"/>
            <p:nvPr/>
          </p:nvSpPr>
          <p:spPr>
            <a:xfrm>
              <a:off x="0" y="534881"/>
              <a:ext cx="9651631" cy="2948305"/>
            </a:xfrm>
            <a:prstGeom prst="rect">
              <a:avLst/>
            </a:prstGeom>
          </p:spPr>
          <p:txBody>
            <a:bodyPr lIns="0" tIns="0" rIns="0" bIns="0" rtlCol="0" anchor="t">
              <a:spAutoFit/>
            </a:bodyPr>
            <a:lstStyle/>
            <a:p>
              <a:pPr marL="453390" lvl="1" indent="-226695" algn="just">
                <a:lnSpc>
                  <a:spcPts val="2940"/>
                </a:lnSpc>
                <a:buFont typeface="Arial"/>
                <a:buChar char="•"/>
              </a:pPr>
              <a:r>
                <a:rPr lang="en-US" sz="2100">
                  <a:solidFill>
                    <a:srgbClr val="737373"/>
                  </a:solidFill>
                  <a:latin typeface="DM Sans"/>
                </a:rPr>
                <a:t>Define how leaders should articulate their vision and goals, making them resonate with the team.</a:t>
              </a:r>
            </a:p>
            <a:p>
              <a:pPr algn="just">
                <a:lnSpc>
                  <a:spcPts val="2940"/>
                </a:lnSpc>
              </a:pPr>
              <a:endParaRPr lang="en-US" sz="2100">
                <a:solidFill>
                  <a:srgbClr val="737373"/>
                </a:solidFill>
                <a:latin typeface="DM Sans"/>
              </a:endParaRPr>
            </a:p>
            <a:p>
              <a:pPr marL="453390" lvl="1" indent="-226695" algn="just">
                <a:lnSpc>
                  <a:spcPts val="2940"/>
                </a:lnSpc>
                <a:buFont typeface="Arial"/>
                <a:buChar char="•"/>
              </a:pPr>
              <a:r>
                <a:rPr lang="en-US" sz="2100">
                  <a:solidFill>
                    <a:srgbClr val="737373"/>
                  </a:solidFill>
                  <a:latin typeface="DM Sans"/>
                </a:rPr>
                <a:t>Show how a well-communicated vision aligns team efforts and fosters a shared sense of purpose.</a:t>
              </a:r>
            </a:p>
            <a:p>
              <a:pPr algn="just">
                <a:lnSpc>
                  <a:spcPts val="2940"/>
                </a:lnSpc>
              </a:pPr>
              <a:endParaRPr lang="en-US" sz="2100">
                <a:solidFill>
                  <a:srgbClr val="737373"/>
                </a:solidFill>
                <a:latin typeface="DM Sans"/>
              </a:endParaRPr>
            </a:p>
          </p:txBody>
        </p:sp>
      </p:grpSp>
      <p:grpSp>
        <p:nvGrpSpPr>
          <p:cNvPr id="9" name="Group 9"/>
          <p:cNvGrpSpPr/>
          <p:nvPr/>
        </p:nvGrpSpPr>
        <p:grpSpPr>
          <a:xfrm>
            <a:off x="10459288" y="5272117"/>
            <a:ext cx="7238723" cy="2983864"/>
            <a:chOff x="0" y="0"/>
            <a:chExt cx="9651631" cy="3978486"/>
          </a:xfrm>
        </p:grpSpPr>
        <p:sp>
          <p:nvSpPr>
            <p:cNvPr id="10" name="TextBox 10"/>
            <p:cNvSpPr txBox="1"/>
            <p:nvPr/>
          </p:nvSpPr>
          <p:spPr>
            <a:xfrm>
              <a:off x="0" y="-47625"/>
              <a:ext cx="9651631" cy="503131"/>
            </a:xfrm>
            <a:prstGeom prst="rect">
              <a:avLst/>
            </a:prstGeom>
          </p:spPr>
          <p:txBody>
            <a:bodyPr lIns="0" tIns="0" rIns="0" bIns="0" rtlCol="0" anchor="t">
              <a:spAutoFit/>
            </a:bodyPr>
            <a:lstStyle/>
            <a:p>
              <a:pPr>
                <a:lnSpc>
                  <a:spcPts val="3220"/>
                </a:lnSpc>
              </a:pPr>
              <a:r>
                <a:rPr lang="en-US" sz="2300" spc="-46">
                  <a:solidFill>
                    <a:srgbClr val="E1A93D"/>
                  </a:solidFill>
                  <a:latin typeface="DM Sans Bold"/>
                </a:rPr>
                <a:t>Establishing Benchmarks for Success</a:t>
              </a:r>
            </a:p>
          </p:txBody>
        </p:sp>
        <p:sp>
          <p:nvSpPr>
            <p:cNvPr id="11" name="TextBox 11"/>
            <p:cNvSpPr txBox="1"/>
            <p:nvPr/>
          </p:nvSpPr>
          <p:spPr>
            <a:xfrm>
              <a:off x="0" y="534881"/>
              <a:ext cx="9651631" cy="3443605"/>
            </a:xfrm>
            <a:prstGeom prst="rect">
              <a:avLst/>
            </a:prstGeom>
          </p:spPr>
          <p:txBody>
            <a:bodyPr lIns="0" tIns="0" rIns="0" bIns="0" rtlCol="0" anchor="t">
              <a:spAutoFit/>
            </a:bodyPr>
            <a:lstStyle/>
            <a:p>
              <a:pPr marL="453390" lvl="1" indent="-226695">
                <a:lnSpc>
                  <a:spcPts val="2940"/>
                </a:lnSpc>
                <a:buFont typeface="Arial"/>
                <a:buChar char="•"/>
              </a:pPr>
              <a:r>
                <a:rPr lang="en-US" sz="2100">
                  <a:solidFill>
                    <a:srgbClr val="737373"/>
                  </a:solidFill>
                  <a:latin typeface="DM Sans"/>
                </a:rPr>
                <a:t>Discuss the importance of setting specific, measurable benchmarks to track progress.</a:t>
              </a:r>
            </a:p>
            <a:p>
              <a:pPr>
                <a:lnSpc>
                  <a:spcPts val="2940"/>
                </a:lnSpc>
              </a:pPr>
              <a:endParaRPr lang="en-US" sz="2100">
                <a:solidFill>
                  <a:srgbClr val="737373"/>
                </a:solidFill>
                <a:latin typeface="DM Sans"/>
              </a:endParaRPr>
            </a:p>
            <a:p>
              <a:pPr marL="453390" lvl="1" indent="-226695">
                <a:lnSpc>
                  <a:spcPts val="2940"/>
                </a:lnSpc>
                <a:buFont typeface="Arial"/>
                <a:buChar char="•"/>
              </a:pPr>
              <a:r>
                <a:rPr lang="en-US" sz="2100">
                  <a:solidFill>
                    <a:srgbClr val="737373"/>
                  </a:solidFill>
                  <a:latin typeface="DM Sans"/>
                </a:rPr>
                <a:t>Explain how these benchmarks guide team members in understanding their contributions to the overall objectives.</a:t>
              </a:r>
            </a:p>
            <a:p>
              <a:pPr>
                <a:lnSpc>
                  <a:spcPts val="2940"/>
                </a:lnSpc>
              </a:pPr>
              <a:endParaRPr lang="en-US" sz="2100">
                <a:solidFill>
                  <a:srgbClr val="737373"/>
                </a:solidFill>
                <a:latin typeface="DM Sans"/>
              </a:endParaRPr>
            </a:p>
          </p:txBody>
        </p:sp>
      </p:grpSp>
      <p:sp>
        <p:nvSpPr>
          <p:cNvPr id="12" name="TextBox 12"/>
          <p:cNvSpPr txBox="1"/>
          <p:nvPr/>
        </p:nvSpPr>
        <p:spPr>
          <a:xfrm>
            <a:off x="347942" y="4314537"/>
            <a:ext cx="6111925" cy="3378200"/>
          </a:xfrm>
          <a:prstGeom prst="rect">
            <a:avLst/>
          </a:prstGeom>
        </p:spPr>
        <p:txBody>
          <a:bodyPr lIns="0" tIns="0" rIns="0" bIns="0" rtlCol="0" anchor="t">
            <a:spAutoFit/>
          </a:bodyPr>
          <a:lstStyle/>
          <a:p>
            <a:pPr>
              <a:lnSpc>
                <a:spcPts val="8800"/>
              </a:lnSpc>
            </a:pPr>
            <a:r>
              <a:rPr lang="en-US" sz="8000" spc="-400">
                <a:solidFill>
                  <a:srgbClr val="737373"/>
                </a:solidFill>
                <a:latin typeface="DM Sans Bold"/>
              </a:rPr>
              <a:t>Strategies for Clear Expectations</a:t>
            </a:r>
          </a:p>
        </p:txBody>
      </p:sp>
      <p:sp>
        <p:nvSpPr>
          <p:cNvPr id="13" name="Freeform 13"/>
          <p:cNvSpPr/>
          <p:nvPr/>
        </p:nvSpPr>
        <p:spPr>
          <a:xfrm>
            <a:off x="0" y="-135423"/>
            <a:ext cx="4102978" cy="3133183"/>
          </a:xfrm>
          <a:custGeom>
            <a:avLst/>
            <a:gdLst/>
            <a:ahLst/>
            <a:cxnLst/>
            <a:rect l="l" t="t" r="r" b="b"/>
            <a:pathLst>
              <a:path w="4102978" h="3133183">
                <a:moveTo>
                  <a:pt x="0" y="0"/>
                </a:moveTo>
                <a:lnTo>
                  <a:pt x="4102978" y="0"/>
                </a:lnTo>
                <a:lnTo>
                  <a:pt x="4102978" y="3133184"/>
                </a:lnTo>
                <a:lnTo>
                  <a:pt x="0" y="3133184"/>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7104165" y="4607637"/>
            <a:ext cx="3029394" cy="1704013"/>
            <a:chOff x="0" y="0"/>
            <a:chExt cx="11289030" cy="6350000"/>
          </a:xfrm>
        </p:grpSpPr>
        <p:sp>
          <p:nvSpPr>
            <p:cNvPr id="3" name="Freeform 3"/>
            <p:cNvSpPr/>
            <p:nvPr/>
          </p:nvSpPr>
          <p:spPr>
            <a:xfrm>
              <a:off x="0" y="0"/>
              <a:ext cx="11287760" cy="6350000"/>
            </a:xfrm>
            <a:custGeom>
              <a:avLst/>
              <a:gdLst/>
              <a:ahLst/>
              <a:cxnLst/>
              <a:rect l="l" t="t" r="r" b="b"/>
              <a:pathLst>
                <a:path w="11287760" h="6350000">
                  <a:moveTo>
                    <a:pt x="0" y="5824220"/>
                  </a:moveTo>
                  <a:lnTo>
                    <a:pt x="0" y="525780"/>
                  </a:lnTo>
                  <a:cubicBezTo>
                    <a:pt x="0" y="234950"/>
                    <a:pt x="234950" y="0"/>
                    <a:pt x="525780" y="0"/>
                  </a:cubicBezTo>
                  <a:lnTo>
                    <a:pt x="10761980" y="0"/>
                  </a:lnTo>
                  <a:cubicBezTo>
                    <a:pt x="11052810" y="0"/>
                    <a:pt x="11287760" y="234950"/>
                    <a:pt x="11287760" y="525780"/>
                  </a:cubicBezTo>
                  <a:lnTo>
                    <a:pt x="11287760" y="5822950"/>
                  </a:lnTo>
                  <a:cubicBezTo>
                    <a:pt x="11287760" y="6113780"/>
                    <a:pt x="11052810" y="6348730"/>
                    <a:pt x="10761980" y="6348730"/>
                  </a:cubicBezTo>
                  <a:lnTo>
                    <a:pt x="525780" y="6348730"/>
                  </a:lnTo>
                  <a:cubicBezTo>
                    <a:pt x="236220" y="6350000"/>
                    <a:pt x="0" y="6115050"/>
                    <a:pt x="0" y="5824220"/>
                  </a:cubicBezTo>
                  <a:close/>
                </a:path>
              </a:pathLst>
            </a:custGeom>
            <a:blipFill>
              <a:blip r:embed="rId2"/>
              <a:stretch>
                <a:fillRect t="-9265" b="-9265"/>
              </a:stretch>
            </a:blipFill>
          </p:spPr>
        </p:sp>
      </p:grpSp>
      <p:grpSp>
        <p:nvGrpSpPr>
          <p:cNvPr id="4" name="Group 4"/>
          <p:cNvGrpSpPr/>
          <p:nvPr/>
        </p:nvGrpSpPr>
        <p:grpSpPr>
          <a:xfrm>
            <a:off x="10419646" y="4478367"/>
            <a:ext cx="7238723" cy="2983864"/>
            <a:chOff x="0" y="0"/>
            <a:chExt cx="9651631" cy="3978486"/>
          </a:xfrm>
        </p:grpSpPr>
        <p:sp>
          <p:nvSpPr>
            <p:cNvPr id="5" name="TextBox 5"/>
            <p:cNvSpPr txBox="1"/>
            <p:nvPr/>
          </p:nvSpPr>
          <p:spPr>
            <a:xfrm>
              <a:off x="0" y="-47625"/>
              <a:ext cx="9651631" cy="503131"/>
            </a:xfrm>
            <a:prstGeom prst="rect">
              <a:avLst/>
            </a:prstGeom>
          </p:spPr>
          <p:txBody>
            <a:bodyPr lIns="0" tIns="0" rIns="0" bIns="0" rtlCol="0" anchor="t">
              <a:spAutoFit/>
            </a:bodyPr>
            <a:lstStyle/>
            <a:p>
              <a:pPr algn="just">
                <a:lnSpc>
                  <a:spcPts val="3220"/>
                </a:lnSpc>
              </a:pPr>
              <a:r>
                <a:rPr lang="en-US" sz="2300" spc="-46">
                  <a:solidFill>
                    <a:srgbClr val="E1A93D"/>
                  </a:solidFill>
                  <a:latin typeface="DM Sans Bold"/>
                </a:rPr>
                <a:t>Continuous Feedback and Adjustment</a:t>
              </a:r>
            </a:p>
          </p:txBody>
        </p:sp>
        <p:sp>
          <p:nvSpPr>
            <p:cNvPr id="6" name="TextBox 6"/>
            <p:cNvSpPr txBox="1"/>
            <p:nvPr/>
          </p:nvSpPr>
          <p:spPr>
            <a:xfrm>
              <a:off x="0" y="534881"/>
              <a:ext cx="9651631" cy="3443605"/>
            </a:xfrm>
            <a:prstGeom prst="rect">
              <a:avLst/>
            </a:prstGeom>
          </p:spPr>
          <p:txBody>
            <a:bodyPr lIns="0" tIns="0" rIns="0" bIns="0" rtlCol="0" anchor="t">
              <a:spAutoFit/>
            </a:bodyPr>
            <a:lstStyle/>
            <a:p>
              <a:pPr marL="453390" lvl="1" indent="-226695" algn="just">
                <a:lnSpc>
                  <a:spcPts val="2940"/>
                </a:lnSpc>
                <a:buFont typeface="Arial"/>
                <a:buChar char="•"/>
              </a:pPr>
              <a:r>
                <a:rPr lang="en-US" sz="2100">
                  <a:solidFill>
                    <a:srgbClr val="737373"/>
                  </a:solidFill>
                  <a:latin typeface="DM Sans"/>
                </a:rPr>
                <a:t>Highlight the role of ongoing feedback in ensuring expectations remain relevant and are met.</a:t>
              </a:r>
            </a:p>
            <a:p>
              <a:pPr algn="just">
                <a:lnSpc>
                  <a:spcPts val="2940"/>
                </a:lnSpc>
              </a:pPr>
              <a:endParaRPr lang="en-US" sz="2100">
                <a:solidFill>
                  <a:srgbClr val="737373"/>
                </a:solidFill>
                <a:latin typeface="DM Sans"/>
              </a:endParaRPr>
            </a:p>
            <a:p>
              <a:pPr marL="453390" lvl="1" indent="-226695" algn="just">
                <a:lnSpc>
                  <a:spcPts val="2940"/>
                </a:lnSpc>
                <a:buFont typeface="Arial"/>
                <a:buChar char="•"/>
              </a:pPr>
              <a:r>
                <a:rPr lang="en-US" sz="2100">
                  <a:solidFill>
                    <a:srgbClr val="737373"/>
                  </a:solidFill>
                  <a:latin typeface="DM Sans"/>
                </a:rPr>
                <a:t>Illustrate the process of adjusting expectations based on team performance and changing circumstances, emphasizing flexibility and adaptability in leadership.</a:t>
              </a:r>
            </a:p>
            <a:p>
              <a:pPr algn="just">
                <a:lnSpc>
                  <a:spcPts val="2940"/>
                </a:lnSpc>
              </a:pPr>
              <a:endParaRPr lang="en-US" sz="2100">
                <a:solidFill>
                  <a:srgbClr val="737373"/>
                </a:solidFill>
                <a:latin typeface="DM Sans"/>
              </a:endParaRPr>
            </a:p>
          </p:txBody>
        </p:sp>
      </p:grpSp>
      <p:sp>
        <p:nvSpPr>
          <p:cNvPr id="7" name="TextBox 7"/>
          <p:cNvSpPr txBox="1"/>
          <p:nvPr/>
        </p:nvSpPr>
        <p:spPr>
          <a:xfrm>
            <a:off x="347942" y="4314537"/>
            <a:ext cx="6111925" cy="3378200"/>
          </a:xfrm>
          <a:prstGeom prst="rect">
            <a:avLst/>
          </a:prstGeom>
        </p:spPr>
        <p:txBody>
          <a:bodyPr lIns="0" tIns="0" rIns="0" bIns="0" rtlCol="0" anchor="t">
            <a:spAutoFit/>
          </a:bodyPr>
          <a:lstStyle/>
          <a:p>
            <a:pPr>
              <a:lnSpc>
                <a:spcPts val="8800"/>
              </a:lnSpc>
            </a:pPr>
            <a:r>
              <a:rPr lang="en-US" sz="8000" spc="-400">
                <a:solidFill>
                  <a:srgbClr val="737373"/>
                </a:solidFill>
                <a:latin typeface="DM Sans Bold"/>
              </a:rPr>
              <a:t>Strategies for Clear Expectations</a:t>
            </a:r>
          </a:p>
        </p:txBody>
      </p:sp>
      <p:sp>
        <p:nvSpPr>
          <p:cNvPr id="8" name="Freeform 8"/>
          <p:cNvSpPr/>
          <p:nvPr/>
        </p:nvSpPr>
        <p:spPr>
          <a:xfrm>
            <a:off x="0" y="-135423"/>
            <a:ext cx="4102978" cy="3133183"/>
          </a:xfrm>
          <a:custGeom>
            <a:avLst/>
            <a:gdLst/>
            <a:ahLst/>
            <a:cxnLst/>
            <a:rect l="l" t="t" r="r" b="b"/>
            <a:pathLst>
              <a:path w="4102978" h="3133183">
                <a:moveTo>
                  <a:pt x="0" y="0"/>
                </a:moveTo>
                <a:lnTo>
                  <a:pt x="4102978" y="0"/>
                </a:lnTo>
                <a:lnTo>
                  <a:pt x="4102978" y="3133184"/>
                </a:lnTo>
                <a:lnTo>
                  <a:pt x="0" y="3133184"/>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flipH="1" flipV="1">
            <a:off x="0" y="0"/>
            <a:ext cx="18288000" cy="10287000"/>
          </a:xfrm>
          <a:custGeom>
            <a:avLst/>
            <a:gdLst/>
            <a:ahLst/>
            <a:cxnLst/>
            <a:rect l="l" t="t" r="r" b="b"/>
            <a:pathLst>
              <a:path w="18288000" h="10287000">
                <a:moveTo>
                  <a:pt x="18288000" y="10287000"/>
                </a:moveTo>
                <a:lnTo>
                  <a:pt x="0" y="10287000"/>
                </a:lnTo>
                <a:lnTo>
                  <a:pt x="0" y="0"/>
                </a:lnTo>
                <a:lnTo>
                  <a:pt x="18288000" y="0"/>
                </a:lnTo>
                <a:lnTo>
                  <a:pt x="18288000" y="10287000"/>
                </a:lnTo>
                <a:close/>
              </a:path>
            </a:pathLst>
          </a:custGeom>
          <a:blipFill>
            <a:blip r:embed="rId2"/>
            <a:stretch>
              <a:fillRect t="-38888" b="-38888"/>
            </a:stretch>
          </a:blipFill>
        </p:spPr>
      </p:sp>
      <p:sp>
        <p:nvSpPr>
          <p:cNvPr id="3" name="Freeform 3"/>
          <p:cNvSpPr/>
          <p:nvPr/>
        </p:nvSpPr>
        <p:spPr>
          <a:xfrm rot="887923">
            <a:off x="14979481" y="-8523477"/>
            <a:ext cx="13021166" cy="13361271"/>
          </a:xfrm>
          <a:custGeom>
            <a:avLst/>
            <a:gdLst/>
            <a:ahLst/>
            <a:cxnLst/>
            <a:rect l="l" t="t" r="r" b="b"/>
            <a:pathLst>
              <a:path w="13021166" h="13361271">
                <a:moveTo>
                  <a:pt x="0" y="0"/>
                </a:moveTo>
                <a:lnTo>
                  <a:pt x="13021166" y="0"/>
                </a:lnTo>
                <a:lnTo>
                  <a:pt x="13021166" y="13361271"/>
                </a:lnTo>
                <a:lnTo>
                  <a:pt x="0" y="13361271"/>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grpSp>
        <p:nvGrpSpPr>
          <p:cNvPr id="4" name="Group 4"/>
          <p:cNvGrpSpPr/>
          <p:nvPr/>
        </p:nvGrpSpPr>
        <p:grpSpPr>
          <a:xfrm>
            <a:off x="779936" y="3422650"/>
            <a:ext cx="3673737" cy="4701006"/>
            <a:chOff x="0" y="0"/>
            <a:chExt cx="1347458" cy="1724242"/>
          </a:xfrm>
        </p:grpSpPr>
        <p:sp>
          <p:nvSpPr>
            <p:cNvPr id="5" name="Freeform 5"/>
            <p:cNvSpPr/>
            <p:nvPr/>
          </p:nvSpPr>
          <p:spPr>
            <a:xfrm>
              <a:off x="0" y="0"/>
              <a:ext cx="1347458" cy="1724242"/>
            </a:xfrm>
            <a:custGeom>
              <a:avLst/>
              <a:gdLst/>
              <a:ahLst/>
              <a:cxnLst/>
              <a:rect l="l" t="t" r="r" b="b"/>
              <a:pathLst>
                <a:path w="1347458" h="1724242">
                  <a:moveTo>
                    <a:pt x="65328" y="0"/>
                  </a:moveTo>
                  <a:lnTo>
                    <a:pt x="1282130" y="0"/>
                  </a:lnTo>
                  <a:cubicBezTo>
                    <a:pt x="1318210" y="0"/>
                    <a:pt x="1347458" y="29249"/>
                    <a:pt x="1347458" y="65328"/>
                  </a:cubicBezTo>
                  <a:lnTo>
                    <a:pt x="1347458" y="1658913"/>
                  </a:lnTo>
                  <a:cubicBezTo>
                    <a:pt x="1347458" y="1694993"/>
                    <a:pt x="1318210" y="1724242"/>
                    <a:pt x="1282130" y="1724242"/>
                  </a:cubicBezTo>
                  <a:lnTo>
                    <a:pt x="65328" y="1724242"/>
                  </a:lnTo>
                  <a:cubicBezTo>
                    <a:pt x="29249" y="1724242"/>
                    <a:pt x="0" y="1694993"/>
                    <a:pt x="0" y="1658913"/>
                  </a:cubicBezTo>
                  <a:lnTo>
                    <a:pt x="0" y="65328"/>
                  </a:lnTo>
                  <a:cubicBezTo>
                    <a:pt x="0" y="29249"/>
                    <a:pt x="29249" y="0"/>
                    <a:pt x="65328" y="0"/>
                  </a:cubicBezTo>
                  <a:close/>
                </a:path>
              </a:pathLst>
            </a:custGeom>
            <a:solidFill>
              <a:srgbClr val="BBCBCD">
                <a:alpha val="98824"/>
              </a:srgbClr>
            </a:solidFill>
          </p:spPr>
        </p:sp>
        <p:sp>
          <p:nvSpPr>
            <p:cNvPr id="6" name="TextBox 6"/>
            <p:cNvSpPr txBox="1"/>
            <p:nvPr/>
          </p:nvSpPr>
          <p:spPr>
            <a:xfrm>
              <a:off x="0" y="-19050"/>
              <a:ext cx="1347458" cy="1743292"/>
            </a:xfrm>
            <a:prstGeom prst="rect">
              <a:avLst/>
            </a:prstGeom>
          </p:spPr>
          <p:txBody>
            <a:bodyPr lIns="50800" tIns="50800" rIns="50800" bIns="50800" rtlCol="0" anchor="ctr"/>
            <a:lstStyle/>
            <a:p>
              <a:pPr algn="ctr">
                <a:lnSpc>
                  <a:spcPts val="2859"/>
                </a:lnSpc>
              </a:pPr>
              <a:endParaRPr/>
            </a:p>
          </p:txBody>
        </p:sp>
      </p:grpSp>
      <p:grpSp>
        <p:nvGrpSpPr>
          <p:cNvPr id="7" name="Group 7"/>
          <p:cNvGrpSpPr/>
          <p:nvPr/>
        </p:nvGrpSpPr>
        <p:grpSpPr>
          <a:xfrm>
            <a:off x="5031067" y="3387246"/>
            <a:ext cx="3613173" cy="4736410"/>
            <a:chOff x="0" y="0"/>
            <a:chExt cx="1325245" cy="1737227"/>
          </a:xfrm>
        </p:grpSpPr>
        <p:sp>
          <p:nvSpPr>
            <p:cNvPr id="8" name="Freeform 8"/>
            <p:cNvSpPr/>
            <p:nvPr/>
          </p:nvSpPr>
          <p:spPr>
            <a:xfrm>
              <a:off x="0" y="0"/>
              <a:ext cx="1325245" cy="1737227"/>
            </a:xfrm>
            <a:custGeom>
              <a:avLst/>
              <a:gdLst/>
              <a:ahLst/>
              <a:cxnLst/>
              <a:rect l="l" t="t" r="r" b="b"/>
              <a:pathLst>
                <a:path w="1325245" h="1737227">
                  <a:moveTo>
                    <a:pt x="66423" y="0"/>
                  </a:moveTo>
                  <a:lnTo>
                    <a:pt x="1258821" y="0"/>
                  </a:lnTo>
                  <a:cubicBezTo>
                    <a:pt x="1295506" y="0"/>
                    <a:pt x="1325245" y="29739"/>
                    <a:pt x="1325245" y="66423"/>
                  </a:cubicBezTo>
                  <a:lnTo>
                    <a:pt x="1325245" y="1670804"/>
                  </a:lnTo>
                  <a:cubicBezTo>
                    <a:pt x="1325245" y="1707488"/>
                    <a:pt x="1295506" y="1737227"/>
                    <a:pt x="1258821" y="1737227"/>
                  </a:cubicBezTo>
                  <a:lnTo>
                    <a:pt x="66423" y="1737227"/>
                  </a:lnTo>
                  <a:cubicBezTo>
                    <a:pt x="29739" y="1737227"/>
                    <a:pt x="0" y="1707488"/>
                    <a:pt x="0" y="1670804"/>
                  </a:cubicBezTo>
                  <a:lnTo>
                    <a:pt x="0" y="66423"/>
                  </a:lnTo>
                  <a:cubicBezTo>
                    <a:pt x="0" y="29739"/>
                    <a:pt x="29739" y="0"/>
                    <a:pt x="66423" y="0"/>
                  </a:cubicBezTo>
                  <a:close/>
                </a:path>
              </a:pathLst>
            </a:custGeom>
            <a:solidFill>
              <a:srgbClr val="BBCBCD">
                <a:alpha val="98824"/>
              </a:srgbClr>
            </a:solidFill>
          </p:spPr>
        </p:sp>
        <p:sp>
          <p:nvSpPr>
            <p:cNvPr id="9" name="TextBox 9"/>
            <p:cNvSpPr txBox="1"/>
            <p:nvPr/>
          </p:nvSpPr>
          <p:spPr>
            <a:xfrm>
              <a:off x="0" y="-19050"/>
              <a:ext cx="1325245" cy="1756277"/>
            </a:xfrm>
            <a:prstGeom prst="rect">
              <a:avLst/>
            </a:prstGeom>
          </p:spPr>
          <p:txBody>
            <a:bodyPr lIns="50800" tIns="50800" rIns="50800" bIns="50800" rtlCol="0" anchor="ctr"/>
            <a:lstStyle/>
            <a:p>
              <a:pPr algn="ctr">
                <a:lnSpc>
                  <a:spcPts val="2859"/>
                </a:lnSpc>
              </a:pPr>
              <a:endParaRPr/>
            </a:p>
          </p:txBody>
        </p:sp>
      </p:grpSp>
      <p:grpSp>
        <p:nvGrpSpPr>
          <p:cNvPr id="10" name="Group 10"/>
          <p:cNvGrpSpPr/>
          <p:nvPr/>
        </p:nvGrpSpPr>
        <p:grpSpPr>
          <a:xfrm>
            <a:off x="9330046" y="3440352"/>
            <a:ext cx="3552661" cy="4665602"/>
            <a:chOff x="0" y="0"/>
            <a:chExt cx="1303050" cy="1711256"/>
          </a:xfrm>
        </p:grpSpPr>
        <p:sp>
          <p:nvSpPr>
            <p:cNvPr id="11" name="Freeform 11"/>
            <p:cNvSpPr/>
            <p:nvPr/>
          </p:nvSpPr>
          <p:spPr>
            <a:xfrm>
              <a:off x="0" y="0"/>
              <a:ext cx="1303050" cy="1711256"/>
            </a:xfrm>
            <a:custGeom>
              <a:avLst/>
              <a:gdLst/>
              <a:ahLst/>
              <a:cxnLst/>
              <a:rect l="l" t="t" r="r" b="b"/>
              <a:pathLst>
                <a:path w="1303050" h="1711256">
                  <a:moveTo>
                    <a:pt x="67555" y="0"/>
                  </a:moveTo>
                  <a:lnTo>
                    <a:pt x="1235495" y="0"/>
                  </a:lnTo>
                  <a:cubicBezTo>
                    <a:pt x="1253412" y="0"/>
                    <a:pt x="1270595" y="7117"/>
                    <a:pt x="1283264" y="19786"/>
                  </a:cubicBezTo>
                  <a:cubicBezTo>
                    <a:pt x="1295933" y="32455"/>
                    <a:pt x="1303050" y="49638"/>
                    <a:pt x="1303050" y="67555"/>
                  </a:cubicBezTo>
                  <a:lnTo>
                    <a:pt x="1303050" y="1643701"/>
                  </a:lnTo>
                  <a:cubicBezTo>
                    <a:pt x="1303050" y="1681011"/>
                    <a:pt x="1272805" y="1711256"/>
                    <a:pt x="1235495" y="1711256"/>
                  </a:cubicBezTo>
                  <a:lnTo>
                    <a:pt x="67555" y="1711256"/>
                  </a:lnTo>
                  <a:cubicBezTo>
                    <a:pt x="30245" y="1711256"/>
                    <a:pt x="0" y="1681011"/>
                    <a:pt x="0" y="1643701"/>
                  </a:cubicBezTo>
                  <a:lnTo>
                    <a:pt x="0" y="67555"/>
                  </a:lnTo>
                  <a:cubicBezTo>
                    <a:pt x="0" y="30245"/>
                    <a:pt x="30245" y="0"/>
                    <a:pt x="67555" y="0"/>
                  </a:cubicBezTo>
                  <a:close/>
                </a:path>
              </a:pathLst>
            </a:custGeom>
            <a:solidFill>
              <a:srgbClr val="BBCBCD">
                <a:alpha val="98824"/>
              </a:srgbClr>
            </a:solidFill>
          </p:spPr>
        </p:sp>
        <p:sp>
          <p:nvSpPr>
            <p:cNvPr id="12" name="TextBox 12"/>
            <p:cNvSpPr txBox="1"/>
            <p:nvPr/>
          </p:nvSpPr>
          <p:spPr>
            <a:xfrm>
              <a:off x="0" y="-19050"/>
              <a:ext cx="1303050" cy="1730306"/>
            </a:xfrm>
            <a:prstGeom prst="rect">
              <a:avLst/>
            </a:prstGeom>
          </p:spPr>
          <p:txBody>
            <a:bodyPr lIns="50800" tIns="50800" rIns="50800" bIns="50800" rtlCol="0" anchor="ctr"/>
            <a:lstStyle/>
            <a:p>
              <a:pPr algn="ctr">
                <a:lnSpc>
                  <a:spcPts val="2859"/>
                </a:lnSpc>
              </a:pPr>
              <a:endParaRPr/>
            </a:p>
          </p:txBody>
        </p:sp>
      </p:grpSp>
      <p:sp>
        <p:nvSpPr>
          <p:cNvPr id="13" name="TextBox 13"/>
          <p:cNvSpPr txBox="1"/>
          <p:nvPr/>
        </p:nvSpPr>
        <p:spPr>
          <a:xfrm>
            <a:off x="436491" y="-55880"/>
            <a:ext cx="15989694" cy="2581275"/>
          </a:xfrm>
          <a:prstGeom prst="rect">
            <a:avLst/>
          </a:prstGeom>
        </p:spPr>
        <p:txBody>
          <a:bodyPr lIns="0" tIns="0" rIns="0" bIns="0" rtlCol="0" anchor="t">
            <a:spAutoFit/>
          </a:bodyPr>
          <a:lstStyle/>
          <a:p>
            <a:pPr marL="0" lvl="0" indent="0" algn="ctr">
              <a:lnSpc>
                <a:spcPts val="10349"/>
              </a:lnSpc>
              <a:spcBef>
                <a:spcPct val="0"/>
              </a:spcBef>
            </a:pPr>
            <a:r>
              <a:rPr lang="en-US" sz="7500" spc="735">
                <a:solidFill>
                  <a:srgbClr val="E1A93D"/>
                </a:solidFill>
                <a:latin typeface="DM Sans Bold"/>
              </a:rPr>
              <a:t>Second Obligation: Creating a Sustainable Pace</a:t>
            </a:r>
          </a:p>
        </p:txBody>
      </p:sp>
      <p:sp>
        <p:nvSpPr>
          <p:cNvPr id="14" name="TextBox 14"/>
          <p:cNvSpPr txBox="1"/>
          <p:nvPr/>
        </p:nvSpPr>
        <p:spPr>
          <a:xfrm>
            <a:off x="1206144" y="4004678"/>
            <a:ext cx="2834323" cy="3489325"/>
          </a:xfrm>
          <a:prstGeom prst="rect">
            <a:avLst/>
          </a:prstGeom>
        </p:spPr>
        <p:txBody>
          <a:bodyPr lIns="0" tIns="0" rIns="0" bIns="0" rtlCol="0" anchor="t">
            <a:spAutoFit/>
          </a:bodyPr>
          <a:lstStyle/>
          <a:p>
            <a:pPr algn="ctr">
              <a:lnSpc>
                <a:spcPts val="3499"/>
              </a:lnSpc>
            </a:pPr>
            <a:r>
              <a:rPr lang="en-US" sz="2499">
                <a:solidFill>
                  <a:srgbClr val="100F0D"/>
                </a:solidFill>
                <a:latin typeface="DM Sans"/>
              </a:rPr>
              <a:t>Explain the significance of leaders establishing a work rhythm that ensures long-term sustainability and prevents burnout.</a:t>
            </a:r>
          </a:p>
        </p:txBody>
      </p:sp>
      <p:sp>
        <p:nvSpPr>
          <p:cNvPr id="15" name="TextBox 15"/>
          <p:cNvSpPr txBox="1"/>
          <p:nvPr/>
        </p:nvSpPr>
        <p:spPr>
          <a:xfrm>
            <a:off x="5216191" y="4241455"/>
            <a:ext cx="3215147" cy="3051175"/>
          </a:xfrm>
          <a:prstGeom prst="rect">
            <a:avLst/>
          </a:prstGeom>
        </p:spPr>
        <p:txBody>
          <a:bodyPr lIns="0" tIns="0" rIns="0" bIns="0" rtlCol="0" anchor="t">
            <a:spAutoFit/>
          </a:bodyPr>
          <a:lstStyle/>
          <a:p>
            <a:pPr algn="ctr">
              <a:lnSpc>
                <a:spcPts val="3499"/>
              </a:lnSpc>
            </a:pPr>
            <a:r>
              <a:rPr lang="en-US" sz="2499">
                <a:solidFill>
                  <a:srgbClr val="100F0D"/>
                </a:solidFill>
                <a:latin typeface="DM Sans"/>
              </a:rPr>
              <a:t>Discuss how a sustainable pace contributes to consistent productivity, employee well-being, and job satisfaction.</a:t>
            </a:r>
          </a:p>
        </p:txBody>
      </p:sp>
      <p:sp>
        <p:nvSpPr>
          <p:cNvPr id="16" name="TextBox 16"/>
          <p:cNvSpPr txBox="1"/>
          <p:nvPr/>
        </p:nvSpPr>
        <p:spPr>
          <a:xfrm>
            <a:off x="9521495" y="4241455"/>
            <a:ext cx="3169763" cy="3051175"/>
          </a:xfrm>
          <a:prstGeom prst="rect">
            <a:avLst/>
          </a:prstGeom>
        </p:spPr>
        <p:txBody>
          <a:bodyPr lIns="0" tIns="0" rIns="0" bIns="0" rtlCol="0" anchor="t">
            <a:spAutoFit/>
          </a:bodyPr>
          <a:lstStyle/>
          <a:p>
            <a:pPr algn="ctr">
              <a:lnSpc>
                <a:spcPts val="3499"/>
              </a:lnSpc>
            </a:pPr>
            <a:r>
              <a:rPr lang="en-US" sz="2499">
                <a:solidFill>
                  <a:srgbClr val="100F0D"/>
                </a:solidFill>
                <a:latin typeface="DM Sans"/>
              </a:rPr>
              <a:t>Illustrate strategies leaders can use to balance workloads, ensuring that team members are challenged yet not overwhelmed.</a:t>
            </a:r>
          </a:p>
        </p:txBody>
      </p:sp>
      <p:sp>
        <p:nvSpPr>
          <p:cNvPr id="17" name="Freeform 17"/>
          <p:cNvSpPr/>
          <p:nvPr/>
        </p:nvSpPr>
        <p:spPr>
          <a:xfrm>
            <a:off x="-1438368" y="7112970"/>
            <a:ext cx="4687320" cy="4687320"/>
          </a:xfrm>
          <a:custGeom>
            <a:avLst/>
            <a:gdLst/>
            <a:ahLst/>
            <a:cxnLst/>
            <a:rect l="l" t="t" r="r" b="b"/>
            <a:pathLst>
              <a:path w="4687320" h="4687320">
                <a:moveTo>
                  <a:pt x="0" y="0"/>
                </a:moveTo>
                <a:lnTo>
                  <a:pt x="4687319" y="0"/>
                </a:lnTo>
                <a:lnTo>
                  <a:pt x="4687319" y="4687320"/>
                </a:lnTo>
                <a:lnTo>
                  <a:pt x="0" y="4687320"/>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sp>
      <p:grpSp>
        <p:nvGrpSpPr>
          <p:cNvPr id="18" name="Group 18"/>
          <p:cNvGrpSpPr/>
          <p:nvPr/>
        </p:nvGrpSpPr>
        <p:grpSpPr>
          <a:xfrm>
            <a:off x="13489047" y="3458054"/>
            <a:ext cx="3552661" cy="4665602"/>
            <a:chOff x="0" y="0"/>
            <a:chExt cx="1303050" cy="1711256"/>
          </a:xfrm>
        </p:grpSpPr>
        <p:sp>
          <p:nvSpPr>
            <p:cNvPr id="19" name="Freeform 19"/>
            <p:cNvSpPr/>
            <p:nvPr/>
          </p:nvSpPr>
          <p:spPr>
            <a:xfrm>
              <a:off x="0" y="0"/>
              <a:ext cx="1303050" cy="1711256"/>
            </a:xfrm>
            <a:custGeom>
              <a:avLst/>
              <a:gdLst/>
              <a:ahLst/>
              <a:cxnLst/>
              <a:rect l="l" t="t" r="r" b="b"/>
              <a:pathLst>
                <a:path w="1303050" h="1711256">
                  <a:moveTo>
                    <a:pt x="67555" y="0"/>
                  </a:moveTo>
                  <a:lnTo>
                    <a:pt x="1235495" y="0"/>
                  </a:lnTo>
                  <a:cubicBezTo>
                    <a:pt x="1253412" y="0"/>
                    <a:pt x="1270595" y="7117"/>
                    <a:pt x="1283264" y="19786"/>
                  </a:cubicBezTo>
                  <a:cubicBezTo>
                    <a:pt x="1295933" y="32455"/>
                    <a:pt x="1303050" y="49638"/>
                    <a:pt x="1303050" y="67555"/>
                  </a:cubicBezTo>
                  <a:lnTo>
                    <a:pt x="1303050" y="1643701"/>
                  </a:lnTo>
                  <a:cubicBezTo>
                    <a:pt x="1303050" y="1681011"/>
                    <a:pt x="1272805" y="1711256"/>
                    <a:pt x="1235495" y="1711256"/>
                  </a:cubicBezTo>
                  <a:lnTo>
                    <a:pt x="67555" y="1711256"/>
                  </a:lnTo>
                  <a:cubicBezTo>
                    <a:pt x="30245" y="1711256"/>
                    <a:pt x="0" y="1681011"/>
                    <a:pt x="0" y="1643701"/>
                  </a:cubicBezTo>
                  <a:lnTo>
                    <a:pt x="0" y="67555"/>
                  </a:lnTo>
                  <a:cubicBezTo>
                    <a:pt x="0" y="30245"/>
                    <a:pt x="30245" y="0"/>
                    <a:pt x="67555" y="0"/>
                  </a:cubicBezTo>
                  <a:close/>
                </a:path>
              </a:pathLst>
            </a:custGeom>
            <a:solidFill>
              <a:srgbClr val="BBCBCD">
                <a:alpha val="98824"/>
              </a:srgbClr>
            </a:solidFill>
          </p:spPr>
        </p:sp>
        <p:sp>
          <p:nvSpPr>
            <p:cNvPr id="20" name="TextBox 20"/>
            <p:cNvSpPr txBox="1"/>
            <p:nvPr/>
          </p:nvSpPr>
          <p:spPr>
            <a:xfrm>
              <a:off x="0" y="-19050"/>
              <a:ext cx="1303050" cy="1730306"/>
            </a:xfrm>
            <a:prstGeom prst="rect">
              <a:avLst/>
            </a:prstGeom>
          </p:spPr>
          <p:txBody>
            <a:bodyPr lIns="50800" tIns="50800" rIns="50800" bIns="50800" rtlCol="0" anchor="ctr"/>
            <a:lstStyle/>
            <a:p>
              <a:pPr algn="ctr">
                <a:lnSpc>
                  <a:spcPts val="2859"/>
                </a:lnSpc>
              </a:pPr>
              <a:endParaRPr/>
            </a:p>
          </p:txBody>
        </p:sp>
      </p:grpSp>
      <p:sp>
        <p:nvSpPr>
          <p:cNvPr id="21" name="TextBox 21"/>
          <p:cNvSpPr txBox="1"/>
          <p:nvPr/>
        </p:nvSpPr>
        <p:spPr>
          <a:xfrm>
            <a:off x="13680496" y="4022380"/>
            <a:ext cx="3169763" cy="3489325"/>
          </a:xfrm>
          <a:prstGeom prst="rect">
            <a:avLst/>
          </a:prstGeom>
        </p:spPr>
        <p:txBody>
          <a:bodyPr lIns="0" tIns="0" rIns="0" bIns="0" rtlCol="0" anchor="t">
            <a:spAutoFit/>
          </a:bodyPr>
          <a:lstStyle/>
          <a:p>
            <a:pPr algn="ctr">
              <a:lnSpc>
                <a:spcPts val="3499"/>
              </a:lnSpc>
            </a:pPr>
            <a:r>
              <a:rPr lang="en-US" sz="2499">
                <a:solidFill>
                  <a:srgbClr val="100F0D"/>
                </a:solidFill>
                <a:latin typeface="DM Sans"/>
              </a:rPr>
              <a:t>Emphasize the role of leaders in modeling sustainable work habits and setting realistic deadlines that align with the team's capacity and goals.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347942" y="4314537"/>
            <a:ext cx="13901591" cy="3378200"/>
          </a:xfrm>
          <a:prstGeom prst="rect">
            <a:avLst/>
          </a:prstGeom>
        </p:spPr>
        <p:txBody>
          <a:bodyPr lIns="0" tIns="0" rIns="0" bIns="0" rtlCol="0" anchor="t">
            <a:spAutoFit/>
          </a:bodyPr>
          <a:lstStyle/>
          <a:p>
            <a:pPr>
              <a:lnSpc>
                <a:spcPts val="8800"/>
              </a:lnSpc>
            </a:pPr>
            <a:r>
              <a:rPr lang="en-US" sz="8000" spc="-400">
                <a:solidFill>
                  <a:srgbClr val="737373"/>
                </a:solidFill>
                <a:latin typeface="DM Sans Bold"/>
              </a:rPr>
              <a:t>Techniques to ensure the team's efforts are productive and sustainable</a:t>
            </a:r>
          </a:p>
        </p:txBody>
      </p:sp>
      <p:sp>
        <p:nvSpPr>
          <p:cNvPr id="3" name="Freeform 3"/>
          <p:cNvSpPr/>
          <p:nvPr/>
        </p:nvSpPr>
        <p:spPr>
          <a:xfrm>
            <a:off x="0" y="-135423"/>
            <a:ext cx="4102978" cy="3133183"/>
          </a:xfrm>
          <a:custGeom>
            <a:avLst/>
            <a:gdLst/>
            <a:ahLst/>
            <a:cxnLst/>
            <a:rect l="l" t="t" r="r" b="b"/>
            <a:pathLst>
              <a:path w="4102978" h="3133183">
                <a:moveTo>
                  <a:pt x="0" y="0"/>
                </a:moveTo>
                <a:lnTo>
                  <a:pt x="4102978" y="0"/>
                </a:lnTo>
                <a:lnTo>
                  <a:pt x="4102978" y="3133184"/>
                </a:lnTo>
                <a:lnTo>
                  <a:pt x="0" y="313318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4028E3FA40450041AD2B2D9F1FFC3623" ma:contentTypeVersion="14" ma:contentTypeDescription="Ein neues Dokument erstellen." ma:contentTypeScope="" ma:versionID="5c2e940da7ecf44b4737fb0390fffd4d">
  <xsd:schema xmlns:xsd="http://www.w3.org/2001/XMLSchema" xmlns:xs="http://www.w3.org/2001/XMLSchema" xmlns:p="http://schemas.microsoft.com/office/2006/metadata/properties" xmlns:ns2="c928d398-b005-4b81-a77c-1d2955770066" xmlns:ns3="513a87af-4c72-4b0d-a815-569890e79e62" targetNamespace="http://schemas.microsoft.com/office/2006/metadata/properties" ma:root="true" ma:fieldsID="d96140c4accb8988086fab4453dbc113" ns2:_="" ns3:_="">
    <xsd:import namespace="c928d398-b005-4b81-a77c-1d2955770066"/>
    <xsd:import namespace="513a87af-4c72-4b0d-a815-569890e79e62"/>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SearchPropertie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28d398-b005-4b81-a77c-1d29557700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Bildmarkierungen" ma:readOnly="false" ma:fieldId="{5cf76f15-5ced-4ddc-b409-7134ff3c332f}" ma:taxonomyMulti="true" ma:sspId="ec2bed97-6e07-499f-8af2-1639346302b0"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13a87af-4c72-4b0d-a815-569890e79e62"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4079a850-d4d5-43bc-8f25-9b4cfc6f3ef1}" ma:internalName="TaxCatchAll" ma:showField="CatchAllData" ma:web="513a87af-4c72-4b0d-a815-569890e79e62">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c928d398-b005-4b81-a77c-1d2955770066">
      <Terms xmlns="http://schemas.microsoft.com/office/infopath/2007/PartnerControls"/>
    </lcf76f155ced4ddcb4097134ff3c332f>
    <TaxCatchAll xmlns="513a87af-4c72-4b0d-a815-569890e79e62"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7E8A4F8-7B03-4FA7-B830-223B4FEECE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28d398-b005-4b81-a77c-1d2955770066"/>
    <ds:schemaRef ds:uri="513a87af-4c72-4b0d-a815-569890e79e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A4C3B4-3006-4166-AF4A-29F74F2E3F53}">
  <ds:schemaRefs>
    <ds:schemaRef ds:uri="http://schemas.microsoft.com/office/2006/metadata/properties"/>
    <ds:schemaRef ds:uri="http://schemas.microsoft.com/office/infopath/2007/PartnerControls"/>
    <ds:schemaRef ds:uri="c928d398-b005-4b81-a77c-1d2955770066"/>
    <ds:schemaRef ds:uri="513a87af-4c72-4b0d-a815-569890e79e62"/>
  </ds:schemaRefs>
</ds:datastoreItem>
</file>

<file path=customXml/itemProps3.xml><?xml version="1.0" encoding="utf-8"?>
<ds:datastoreItem xmlns:ds="http://schemas.openxmlformats.org/officeDocument/2006/customXml" ds:itemID="{FA73E366-B8EE-43A9-9DC8-075A02AD3F1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Benutzerdefiniert</PresentationFormat>
  <Paragraphs>0</Paragraphs>
  <Slides>29</Slides>
  <Notes>0</Notes>
  <HiddenSlides>0</HiddenSlides>
  <MMClips>0</MMClips>
  <ScaleCrop>false</ScaleCrop>
  <HeadingPairs>
    <vt:vector size="4" baseType="variant">
      <vt:variant>
        <vt:lpstr>Design</vt:lpstr>
      </vt:variant>
      <vt:variant>
        <vt:i4>1</vt:i4>
      </vt:variant>
      <vt:variant>
        <vt:lpstr>Folientitel</vt:lpstr>
      </vt:variant>
      <vt:variant>
        <vt:i4>29</vt:i4>
      </vt:variant>
    </vt:vector>
  </HeadingPairs>
  <TitlesOfParts>
    <vt:vector size="30" baseType="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FINAL_6th_Keeping the focus on Capacity</dc:title>
  <cp:revision>6</cp:revision>
  <dcterms:created xsi:type="dcterms:W3CDTF">2006-08-16T00:00:00Z</dcterms:created>
  <dcterms:modified xsi:type="dcterms:W3CDTF">2024-05-14T11:31:12Z</dcterms:modified>
  <dc:identifier>DAF-e3wnPRE</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0x0101004028E3FA40450041AD2B2D9F1FFC3623</vt:lpwstr>
  </property>
  <property fmtid="{D5CDD505-2E9C-101B-9397-08002B2CF9AE}" pid="3" name="MediaServiceImageTags">
    <vt:lpwstr/>
  </property>
</Properties>
</file>