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8" r:id="rId24"/>
    <p:sldId id="281" r:id="rId25"/>
    <p:sldId id="282" r:id="rId26"/>
    <p:sldId id="283" r:id="rId27"/>
    <p:sldId id="279" r:id="rId28"/>
    <p:sldId id="277" r:id="rId29"/>
    <p:sldId id="284" r:id="rId30"/>
  </p:sldIdLst>
  <p:sldSz cx="18288000" cy="10287000"/>
  <p:notesSz cx="6858000" cy="9144000"/>
  <p:embeddedFontLst>
    <p:embeddedFont>
      <p:font typeface="DM Sans" pitchFamily="2" charset="-70"/>
      <p:regular r:id="rId32"/>
      <p:bold r:id="rId33"/>
      <p:italic r:id="rId34"/>
      <p:boldItalic r:id="rId35"/>
    </p:embeddedFont>
    <p:embeddedFont>
      <p:font typeface="DM Sans Bold" charset="-70"/>
      <p:regular r:id="rId36"/>
    </p:embeddedFont>
    <p:embeddedFont>
      <p:font typeface="DM Sans Italics" panose="020B0604020202020204" charset="-7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FFE8A-2E9C-4EB6-87A1-B4E9C830EDF0}" v="9" dt="2024-03-28T13:26:30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2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ina Valk" userId="a1047525-33c2-4a1e-96a1-9a00b7ac42a8" providerId="ADAL" clId="{773FFE8A-2E9C-4EB6-87A1-B4E9C830EDF0}"/>
    <pc:docChg chg="undo custSel addSld modSld sldOrd">
      <pc:chgData name="Kristiina Valk" userId="a1047525-33c2-4a1e-96a1-9a00b7ac42a8" providerId="ADAL" clId="{773FFE8A-2E9C-4EB6-87A1-B4E9C830EDF0}" dt="2024-03-28T13:35:37.157" v="1718"/>
      <pc:docMkLst>
        <pc:docMk/>
      </pc:docMkLst>
      <pc:sldChg chg="modSp mod">
        <pc:chgData name="Kristiina Valk" userId="a1047525-33c2-4a1e-96a1-9a00b7ac42a8" providerId="ADAL" clId="{773FFE8A-2E9C-4EB6-87A1-B4E9C830EDF0}" dt="2024-03-28T12:47:45.986" v="1"/>
        <pc:sldMkLst>
          <pc:docMk/>
          <pc:sldMk cId="0" sldId="256"/>
        </pc:sldMkLst>
        <pc:spChg chg="mod">
          <ac:chgData name="Kristiina Valk" userId="a1047525-33c2-4a1e-96a1-9a00b7ac42a8" providerId="ADAL" clId="{773FFE8A-2E9C-4EB6-87A1-B4E9C830EDF0}" dt="2024-03-28T12:47:45.986" v="1"/>
          <ac:spMkLst>
            <pc:docMk/>
            <pc:sldMk cId="0" sldId="256"/>
            <ac:spMk id="7" creationId="{00000000-0000-0000-0000-000000000000}"/>
          </ac:spMkLst>
        </pc:spChg>
      </pc:sldChg>
      <pc:sldChg chg="addSp delSp modSp mod ord">
        <pc:chgData name="Kristiina Valk" userId="a1047525-33c2-4a1e-96a1-9a00b7ac42a8" providerId="ADAL" clId="{773FFE8A-2E9C-4EB6-87A1-B4E9C830EDF0}" dt="2024-03-28T13:35:25.660" v="1716"/>
        <pc:sldMkLst>
          <pc:docMk/>
          <pc:sldMk cId="0" sldId="277"/>
        </pc:sldMkLst>
        <pc:spChg chg="mod">
          <ac:chgData name="Kristiina Valk" userId="a1047525-33c2-4a1e-96a1-9a00b7ac42a8" providerId="ADAL" clId="{773FFE8A-2E9C-4EB6-87A1-B4E9C830EDF0}" dt="2024-03-28T13:26:15.236" v="1444" actId="20577"/>
          <ac:spMkLst>
            <pc:docMk/>
            <pc:sldMk cId="0" sldId="277"/>
            <ac:spMk id="7" creationId="{00000000-0000-0000-0000-000000000000}"/>
          </ac:spMkLst>
        </pc:spChg>
        <pc:spChg chg="del mod">
          <ac:chgData name="Kristiina Valk" userId="a1047525-33c2-4a1e-96a1-9a00b7ac42a8" providerId="ADAL" clId="{773FFE8A-2E9C-4EB6-87A1-B4E9C830EDF0}" dt="2024-03-28T13:26:01.624" v="1422"/>
          <ac:spMkLst>
            <pc:docMk/>
            <pc:sldMk cId="0" sldId="277"/>
            <ac:spMk id="8" creationId="{00000000-0000-0000-0000-000000000000}"/>
          </ac:spMkLst>
        </pc:spChg>
        <pc:spChg chg="add mod">
          <ac:chgData name="Kristiina Valk" userId="a1047525-33c2-4a1e-96a1-9a00b7ac42a8" providerId="ADAL" clId="{773FFE8A-2E9C-4EB6-87A1-B4E9C830EDF0}" dt="2024-03-28T13:26:34.546" v="1446" actId="1076"/>
          <ac:spMkLst>
            <pc:docMk/>
            <pc:sldMk cId="0" sldId="277"/>
            <ac:spMk id="10" creationId="{4D40E688-996A-DDB0-6287-EA9AB952A936}"/>
          </ac:spMkLst>
        </pc:spChg>
        <pc:grpChg chg="mod">
          <ac:chgData name="Kristiina Valk" userId="a1047525-33c2-4a1e-96a1-9a00b7ac42a8" providerId="ADAL" clId="{773FFE8A-2E9C-4EB6-87A1-B4E9C830EDF0}" dt="2024-03-28T13:25:23.685" v="1366" actId="1076"/>
          <ac:grpSpMkLst>
            <pc:docMk/>
            <pc:sldMk cId="0" sldId="277"/>
            <ac:grpSpMk id="2" creationId="{00000000-0000-0000-0000-000000000000}"/>
          </ac:grpSpMkLst>
        </pc:grpChg>
      </pc:sldChg>
      <pc:sldChg chg="delSp modSp add mod">
        <pc:chgData name="Kristiina Valk" userId="a1047525-33c2-4a1e-96a1-9a00b7ac42a8" providerId="ADAL" clId="{773FFE8A-2E9C-4EB6-87A1-B4E9C830EDF0}" dt="2024-03-28T13:35:00.466" v="1714" actId="20577"/>
        <pc:sldMkLst>
          <pc:docMk/>
          <pc:sldMk cId="62997487" sldId="278"/>
        </pc:sldMkLst>
        <pc:spChg chg="mod">
          <ac:chgData name="Kristiina Valk" userId="a1047525-33c2-4a1e-96a1-9a00b7ac42a8" providerId="ADAL" clId="{773FFE8A-2E9C-4EB6-87A1-B4E9C830EDF0}" dt="2024-03-28T12:51:01.626" v="83" actId="1076"/>
          <ac:spMkLst>
            <pc:docMk/>
            <pc:sldMk cId="62997487" sldId="278"/>
            <ac:spMk id="14" creationId="{00000000-0000-0000-0000-000000000000}"/>
          </ac:spMkLst>
        </pc:spChg>
        <pc:spChg chg="mod">
          <ac:chgData name="Kristiina Valk" userId="a1047525-33c2-4a1e-96a1-9a00b7ac42a8" providerId="ADAL" clId="{773FFE8A-2E9C-4EB6-87A1-B4E9C830EDF0}" dt="2024-03-28T13:22:41.364" v="1182" actId="20577"/>
          <ac:spMkLst>
            <pc:docMk/>
            <pc:sldMk cId="62997487" sldId="278"/>
            <ac:spMk id="15" creationId="{00000000-0000-0000-0000-000000000000}"/>
          </ac:spMkLst>
        </pc:spChg>
        <pc:spChg chg="del mod">
          <ac:chgData name="Kristiina Valk" userId="a1047525-33c2-4a1e-96a1-9a00b7ac42a8" providerId="ADAL" clId="{773FFE8A-2E9C-4EB6-87A1-B4E9C830EDF0}" dt="2024-03-28T13:00:53.638" v="598" actId="478"/>
          <ac:spMkLst>
            <pc:docMk/>
            <pc:sldMk cId="62997487" sldId="278"/>
            <ac:spMk id="17" creationId="{00000000-0000-0000-0000-000000000000}"/>
          </ac:spMkLst>
        </pc:spChg>
        <pc:spChg chg="mod">
          <ac:chgData name="Kristiina Valk" userId="a1047525-33c2-4a1e-96a1-9a00b7ac42a8" providerId="ADAL" clId="{773FFE8A-2E9C-4EB6-87A1-B4E9C830EDF0}" dt="2024-03-28T13:35:00.466" v="1714" actId="20577"/>
          <ac:spMkLst>
            <pc:docMk/>
            <pc:sldMk cId="62997487" sldId="278"/>
            <ac:spMk id="18" creationId="{00000000-0000-0000-0000-000000000000}"/>
          </ac:spMkLst>
        </pc:spChg>
        <pc:spChg chg="del mod">
          <ac:chgData name="Kristiina Valk" userId="a1047525-33c2-4a1e-96a1-9a00b7ac42a8" providerId="ADAL" clId="{773FFE8A-2E9C-4EB6-87A1-B4E9C830EDF0}" dt="2024-03-28T13:00:53.640" v="600"/>
          <ac:spMkLst>
            <pc:docMk/>
            <pc:sldMk cId="62997487" sldId="278"/>
            <ac:spMk id="19" creationId="{00000000-0000-0000-0000-000000000000}"/>
          </ac:spMkLst>
        </pc:spChg>
        <pc:spChg chg="del mod">
          <ac:chgData name="Kristiina Valk" userId="a1047525-33c2-4a1e-96a1-9a00b7ac42a8" providerId="ADAL" clId="{773FFE8A-2E9C-4EB6-87A1-B4E9C830EDF0}" dt="2024-03-28T13:01:03.557" v="607"/>
          <ac:spMkLst>
            <pc:docMk/>
            <pc:sldMk cId="62997487" sldId="278"/>
            <ac:spMk id="20" creationId="{00000000-0000-0000-0000-000000000000}"/>
          </ac:spMkLst>
        </pc:spChg>
        <pc:spChg chg="del mod">
          <ac:chgData name="Kristiina Valk" userId="a1047525-33c2-4a1e-96a1-9a00b7ac42a8" providerId="ADAL" clId="{773FFE8A-2E9C-4EB6-87A1-B4E9C830EDF0}" dt="2024-03-28T13:00:59.613" v="603" actId="478"/>
          <ac:spMkLst>
            <pc:docMk/>
            <pc:sldMk cId="62997487" sldId="278"/>
            <ac:spMk id="21" creationId="{00000000-0000-0000-0000-000000000000}"/>
          </ac:spMkLst>
        </pc:spChg>
        <pc:spChg chg="del">
          <ac:chgData name="Kristiina Valk" userId="a1047525-33c2-4a1e-96a1-9a00b7ac42a8" providerId="ADAL" clId="{773FFE8A-2E9C-4EB6-87A1-B4E9C830EDF0}" dt="2024-03-28T13:01:16.067" v="610" actId="478"/>
          <ac:spMkLst>
            <pc:docMk/>
            <pc:sldMk cId="62997487" sldId="278"/>
            <ac:spMk id="22" creationId="{00000000-0000-0000-0000-000000000000}"/>
          </ac:spMkLst>
        </pc:spChg>
        <pc:spChg chg="del mod">
          <ac:chgData name="Kristiina Valk" userId="a1047525-33c2-4a1e-96a1-9a00b7ac42a8" providerId="ADAL" clId="{773FFE8A-2E9C-4EB6-87A1-B4E9C830EDF0}" dt="2024-03-28T13:01:19.211" v="614"/>
          <ac:spMkLst>
            <pc:docMk/>
            <pc:sldMk cId="62997487" sldId="278"/>
            <ac:spMk id="23" creationId="{00000000-0000-0000-0000-000000000000}"/>
          </ac:spMkLst>
        </pc:spChg>
        <pc:grpChg chg="del">
          <ac:chgData name="Kristiina Valk" userId="a1047525-33c2-4a1e-96a1-9a00b7ac42a8" providerId="ADAL" clId="{773FFE8A-2E9C-4EB6-87A1-B4E9C830EDF0}" dt="2024-03-28T13:00:56.587" v="601" actId="478"/>
          <ac:grpSpMkLst>
            <pc:docMk/>
            <pc:sldMk cId="62997487" sldId="278"/>
            <ac:grpSpMk id="2" creationId="{00000000-0000-0000-0000-000000000000}"/>
          </ac:grpSpMkLst>
        </pc:grpChg>
        <pc:grpChg chg="del">
          <ac:chgData name="Kristiina Valk" userId="a1047525-33c2-4a1e-96a1-9a00b7ac42a8" providerId="ADAL" clId="{773FFE8A-2E9C-4EB6-87A1-B4E9C830EDF0}" dt="2024-03-28T13:00:57.689" v="602" actId="478"/>
          <ac:grpSpMkLst>
            <pc:docMk/>
            <pc:sldMk cId="62997487" sldId="278"/>
            <ac:grpSpMk id="4" creationId="{00000000-0000-0000-0000-000000000000}"/>
          </ac:grpSpMkLst>
        </pc:grpChg>
        <pc:grpChg chg="del">
          <ac:chgData name="Kristiina Valk" userId="a1047525-33c2-4a1e-96a1-9a00b7ac42a8" providerId="ADAL" clId="{773FFE8A-2E9C-4EB6-87A1-B4E9C830EDF0}" dt="2024-03-28T13:00:42.402" v="591" actId="478"/>
          <ac:grpSpMkLst>
            <pc:docMk/>
            <pc:sldMk cId="62997487" sldId="278"/>
            <ac:grpSpMk id="6" creationId="{00000000-0000-0000-0000-000000000000}"/>
          </ac:grpSpMkLst>
        </pc:grpChg>
      </pc:sldChg>
      <pc:sldChg chg="modSp add mod ord">
        <pc:chgData name="Kristiina Valk" userId="a1047525-33c2-4a1e-96a1-9a00b7ac42a8" providerId="ADAL" clId="{773FFE8A-2E9C-4EB6-87A1-B4E9C830EDF0}" dt="2024-03-28T13:35:37.157" v="1718"/>
        <pc:sldMkLst>
          <pc:docMk/>
          <pc:sldMk cId="203151247" sldId="279"/>
        </pc:sldMkLst>
        <pc:spChg chg="mod">
          <ac:chgData name="Kristiina Valk" userId="a1047525-33c2-4a1e-96a1-9a00b7ac42a8" providerId="ADAL" clId="{773FFE8A-2E9C-4EB6-87A1-B4E9C830EDF0}" dt="2024-03-28T12:56:16.614" v="390" actId="20577"/>
          <ac:spMkLst>
            <pc:docMk/>
            <pc:sldMk cId="203151247" sldId="279"/>
            <ac:spMk id="16" creationId="{00000000-0000-0000-0000-000000000000}"/>
          </ac:spMkLst>
        </pc:spChg>
      </pc:sldChg>
      <pc:sldChg chg="addSp delSp modSp add mod">
        <pc:chgData name="Kristiina Valk" userId="a1047525-33c2-4a1e-96a1-9a00b7ac42a8" providerId="ADAL" clId="{773FFE8A-2E9C-4EB6-87A1-B4E9C830EDF0}" dt="2024-03-28T13:00:01.980" v="587" actId="1076"/>
        <pc:sldMkLst>
          <pc:docMk/>
          <pc:sldMk cId="2645131552" sldId="280"/>
        </pc:sldMkLst>
        <pc:spChg chg="mod">
          <ac:chgData name="Kristiina Valk" userId="a1047525-33c2-4a1e-96a1-9a00b7ac42a8" providerId="ADAL" clId="{773FFE8A-2E9C-4EB6-87A1-B4E9C830EDF0}" dt="2024-03-28T13:00:01.980" v="587" actId="1076"/>
          <ac:spMkLst>
            <pc:docMk/>
            <pc:sldMk cId="2645131552" sldId="280"/>
            <ac:spMk id="8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2:58:26.201" v="497" actId="47"/>
          <ac:spMkLst>
            <pc:docMk/>
            <pc:sldMk cId="2645131552" sldId="280"/>
            <ac:spMk id="9" creationId="{00000000-0000-0000-0000-000000000000}"/>
          </ac:spMkLst>
        </pc:spChg>
        <pc:spChg chg="mod">
          <ac:chgData name="Kristiina Valk" userId="a1047525-33c2-4a1e-96a1-9a00b7ac42a8" providerId="ADAL" clId="{773FFE8A-2E9C-4EB6-87A1-B4E9C830EDF0}" dt="2024-03-28T12:58:28.225" v="499" actId="20577"/>
          <ac:spMkLst>
            <pc:docMk/>
            <pc:sldMk cId="2645131552" sldId="280"/>
            <ac:spMk id="10" creationId="{00000000-0000-0000-0000-000000000000}"/>
          </ac:spMkLst>
        </pc:spChg>
        <pc:grpChg chg="mod">
          <ac:chgData name="Kristiina Valk" userId="a1047525-33c2-4a1e-96a1-9a00b7ac42a8" providerId="ADAL" clId="{773FFE8A-2E9C-4EB6-87A1-B4E9C830EDF0}" dt="2024-03-28T12:59:55.877" v="586" actId="1076"/>
          <ac:grpSpMkLst>
            <pc:docMk/>
            <pc:sldMk cId="2645131552" sldId="280"/>
            <ac:grpSpMk id="2" creationId="{00000000-0000-0000-0000-000000000000}"/>
          </ac:grpSpMkLst>
        </pc:grpChg>
      </pc:sldChg>
      <pc:sldChg chg="addSp delSp modSp add mod">
        <pc:chgData name="Kristiina Valk" userId="a1047525-33c2-4a1e-96a1-9a00b7ac42a8" providerId="ADAL" clId="{773FFE8A-2E9C-4EB6-87A1-B4E9C830EDF0}" dt="2024-03-28T13:33:29.035" v="1641" actId="20577"/>
        <pc:sldMkLst>
          <pc:docMk/>
          <pc:sldMk cId="2253178267" sldId="281"/>
        </pc:sldMkLst>
        <pc:spChg chg="del">
          <ac:chgData name="Kristiina Valk" userId="a1047525-33c2-4a1e-96a1-9a00b7ac42a8" providerId="ADAL" clId="{773FFE8A-2E9C-4EB6-87A1-B4E9C830EDF0}" dt="2024-03-28T13:12:57.286" v="883" actId="478"/>
          <ac:spMkLst>
            <pc:docMk/>
            <pc:sldMk cId="2253178267" sldId="281"/>
            <ac:spMk id="10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15:49.732" v="909" actId="478"/>
          <ac:spMkLst>
            <pc:docMk/>
            <pc:sldMk cId="2253178267" sldId="281"/>
            <ac:spMk id="11" creationId="{00000000-0000-0000-0000-000000000000}"/>
          </ac:spMkLst>
        </pc:spChg>
        <pc:spChg chg="add del">
          <ac:chgData name="Kristiina Valk" userId="a1047525-33c2-4a1e-96a1-9a00b7ac42a8" providerId="ADAL" clId="{773FFE8A-2E9C-4EB6-87A1-B4E9C830EDF0}" dt="2024-03-28T13:15:49.732" v="909" actId="478"/>
          <ac:spMkLst>
            <pc:docMk/>
            <pc:sldMk cId="2253178267" sldId="281"/>
            <ac:spMk id="12" creationId="{00000000-0000-0000-0000-000000000000}"/>
          </ac:spMkLst>
        </pc:spChg>
        <pc:spChg chg="add del">
          <ac:chgData name="Kristiina Valk" userId="a1047525-33c2-4a1e-96a1-9a00b7ac42a8" providerId="ADAL" clId="{773FFE8A-2E9C-4EB6-87A1-B4E9C830EDF0}" dt="2024-03-28T13:15:49.732" v="909" actId="478"/>
          <ac:spMkLst>
            <pc:docMk/>
            <pc:sldMk cId="2253178267" sldId="281"/>
            <ac:spMk id="13" creationId="{00000000-0000-0000-0000-000000000000}"/>
          </ac:spMkLst>
        </pc:spChg>
        <pc:spChg chg="add del">
          <ac:chgData name="Kristiina Valk" userId="a1047525-33c2-4a1e-96a1-9a00b7ac42a8" providerId="ADAL" clId="{773FFE8A-2E9C-4EB6-87A1-B4E9C830EDF0}" dt="2024-03-28T13:15:49.732" v="909" actId="478"/>
          <ac:spMkLst>
            <pc:docMk/>
            <pc:sldMk cId="2253178267" sldId="281"/>
            <ac:spMk id="14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22:46.412" v="1186" actId="20577"/>
          <ac:spMkLst>
            <pc:docMk/>
            <pc:sldMk cId="2253178267" sldId="281"/>
            <ac:spMk id="15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15:49.732" v="909" actId="478"/>
          <ac:spMkLst>
            <pc:docMk/>
            <pc:sldMk cId="2253178267" sldId="281"/>
            <ac:spMk id="16" creationId="{00000000-0000-0000-0000-000000000000}"/>
          </ac:spMkLst>
        </pc:spChg>
        <pc:spChg chg="del mod">
          <ac:chgData name="Kristiina Valk" userId="a1047525-33c2-4a1e-96a1-9a00b7ac42a8" providerId="ADAL" clId="{773FFE8A-2E9C-4EB6-87A1-B4E9C830EDF0}" dt="2024-03-28T13:13:37.559" v="894" actId="478"/>
          <ac:spMkLst>
            <pc:docMk/>
            <pc:sldMk cId="2253178267" sldId="281"/>
            <ac:spMk id="17" creationId="{00000000-0000-0000-0000-000000000000}"/>
          </ac:spMkLst>
        </pc:spChg>
        <pc:spChg chg="del mod">
          <ac:chgData name="Kristiina Valk" userId="a1047525-33c2-4a1e-96a1-9a00b7ac42a8" providerId="ADAL" clId="{773FFE8A-2E9C-4EB6-87A1-B4E9C830EDF0}" dt="2024-03-28T13:13:37.564" v="896"/>
          <ac:spMkLst>
            <pc:docMk/>
            <pc:sldMk cId="2253178267" sldId="281"/>
            <ac:spMk id="18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33:29.035" v="1641" actId="20577"/>
          <ac:spMkLst>
            <pc:docMk/>
            <pc:sldMk cId="2253178267" sldId="281"/>
            <ac:spMk id="19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15:49.732" v="909" actId="478"/>
          <ac:spMkLst>
            <pc:docMk/>
            <pc:sldMk cId="2253178267" sldId="281"/>
            <ac:spMk id="20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15:49.732" v="909" actId="478"/>
          <ac:spMkLst>
            <pc:docMk/>
            <pc:sldMk cId="2253178267" sldId="281"/>
            <ac:spMk id="21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15:49.732" v="909" actId="478"/>
          <ac:spMkLst>
            <pc:docMk/>
            <pc:sldMk cId="2253178267" sldId="281"/>
            <ac:spMk id="22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15:49.732" v="909" actId="478"/>
          <ac:spMkLst>
            <pc:docMk/>
            <pc:sldMk cId="2253178267" sldId="281"/>
            <ac:spMk id="23" creationId="{00000000-0000-0000-0000-000000000000}"/>
          </ac:spMkLst>
        </pc:spChg>
        <pc:spChg chg="add del">
          <ac:chgData name="Kristiina Valk" userId="a1047525-33c2-4a1e-96a1-9a00b7ac42a8" providerId="ADAL" clId="{773FFE8A-2E9C-4EB6-87A1-B4E9C830EDF0}" dt="2024-03-28T13:15:49.732" v="909" actId="478"/>
          <ac:spMkLst>
            <pc:docMk/>
            <pc:sldMk cId="2253178267" sldId="281"/>
            <ac:spMk id="24" creationId="{00000000-0000-0000-0000-000000000000}"/>
          </ac:spMkLst>
        </pc:spChg>
        <pc:grpChg chg="del">
          <ac:chgData name="Kristiina Valk" userId="a1047525-33c2-4a1e-96a1-9a00b7ac42a8" providerId="ADAL" clId="{773FFE8A-2E9C-4EB6-87A1-B4E9C830EDF0}" dt="2024-03-28T13:13:40.732" v="898" actId="478"/>
          <ac:grpSpMkLst>
            <pc:docMk/>
            <pc:sldMk cId="2253178267" sldId="281"/>
            <ac:grpSpMk id="2" creationId="{00000000-0000-0000-0000-000000000000}"/>
          </ac:grpSpMkLst>
        </pc:grpChg>
        <pc:grpChg chg="add del">
          <ac:chgData name="Kristiina Valk" userId="a1047525-33c2-4a1e-96a1-9a00b7ac42a8" providerId="ADAL" clId="{773FFE8A-2E9C-4EB6-87A1-B4E9C830EDF0}" dt="2024-03-28T13:15:43.293" v="907" actId="478"/>
          <ac:grpSpMkLst>
            <pc:docMk/>
            <pc:sldMk cId="2253178267" sldId="281"/>
            <ac:grpSpMk id="4" creationId="{00000000-0000-0000-0000-000000000000}"/>
          </ac:grpSpMkLst>
        </pc:grpChg>
        <pc:grpChg chg="del mod">
          <ac:chgData name="Kristiina Valk" userId="a1047525-33c2-4a1e-96a1-9a00b7ac42a8" providerId="ADAL" clId="{773FFE8A-2E9C-4EB6-87A1-B4E9C830EDF0}" dt="2024-03-28T13:13:39.261" v="897" actId="478"/>
          <ac:grpSpMkLst>
            <pc:docMk/>
            <pc:sldMk cId="2253178267" sldId="281"/>
            <ac:grpSpMk id="6" creationId="{00000000-0000-0000-0000-000000000000}"/>
          </ac:grpSpMkLst>
        </pc:grpChg>
        <pc:grpChg chg="add del">
          <ac:chgData name="Kristiina Valk" userId="a1047525-33c2-4a1e-96a1-9a00b7ac42a8" providerId="ADAL" clId="{773FFE8A-2E9C-4EB6-87A1-B4E9C830EDF0}" dt="2024-03-28T13:15:49.732" v="909" actId="478"/>
          <ac:grpSpMkLst>
            <pc:docMk/>
            <pc:sldMk cId="2253178267" sldId="281"/>
            <ac:grpSpMk id="8" creationId="{00000000-0000-0000-0000-000000000000}"/>
          </ac:grpSpMkLst>
        </pc:grpChg>
      </pc:sldChg>
      <pc:sldChg chg="delSp modSp add mod">
        <pc:chgData name="Kristiina Valk" userId="a1047525-33c2-4a1e-96a1-9a00b7ac42a8" providerId="ADAL" clId="{773FFE8A-2E9C-4EB6-87A1-B4E9C830EDF0}" dt="2024-03-28T13:34:28.047" v="1710" actId="20577"/>
        <pc:sldMkLst>
          <pc:docMk/>
          <pc:sldMk cId="747342904" sldId="282"/>
        </pc:sldMkLst>
        <pc:spChg chg="del">
          <ac:chgData name="Kristiina Valk" userId="a1047525-33c2-4a1e-96a1-9a00b7ac42a8" providerId="ADAL" clId="{773FFE8A-2E9C-4EB6-87A1-B4E9C830EDF0}" dt="2024-03-28T13:18:03.898" v="991" actId="478"/>
          <ac:spMkLst>
            <pc:docMk/>
            <pc:sldMk cId="747342904" sldId="282"/>
            <ac:spMk id="10" creationId="{00000000-0000-0000-0000-000000000000}"/>
          </ac:spMkLst>
        </pc:spChg>
        <pc:spChg chg="del">
          <ac:chgData name="Kristiina Valk" userId="a1047525-33c2-4a1e-96a1-9a00b7ac42a8" providerId="ADAL" clId="{773FFE8A-2E9C-4EB6-87A1-B4E9C830EDF0}" dt="2024-03-28T13:18:37.802" v="1009" actId="478"/>
          <ac:spMkLst>
            <pc:docMk/>
            <pc:sldMk cId="747342904" sldId="282"/>
            <ac:spMk id="12" creationId="{00000000-0000-0000-0000-000000000000}"/>
          </ac:spMkLst>
        </pc:spChg>
        <pc:spChg chg="mod">
          <ac:chgData name="Kristiina Valk" userId="a1047525-33c2-4a1e-96a1-9a00b7ac42a8" providerId="ADAL" clId="{773FFE8A-2E9C-4EB6-87A1-B4E9C830EDF0}" dt="2024-03-28T13:18:11.774" v="993" actId="1076"/>
          <ac:spMkLst>
            <pc:docMk/>
            <pc:sldMk cId="747342904" sldId="282"/>
            <ac:spMk id="13" creationId="{00000000-0000-0000-0000-000000000000}"/>
          </ac:spMkLst>
        </pc:spChg>
        <pc:spChg chg="mod">
          <ac:chgData name="Kristiina Valk" userId="a1047525-33c2-4a1e-96a1-9a00b7ac42a8" providerId="ADAL" clId="{773FFE8A-2E9C-4EB6-87A1-B4E9C830EDF0}" dt="2024-03-28T13:22:52.998" v="1190" actId="20577"/>
          <ac:spMkLst>
            <pc:docMk/>
            <pc:sldMk cId="747342904" sldId="282"/>
            <ac:spMk id="15" creationId="{00000000-0000-0000-0000-000000000000}"/>
          </ac:spMkLst>
        </pc:spChg>
        <pc:spChg chg="del mod">
          <ac:chgData name="Kristiina Valk" userId="a1047525-33c2-4a1e-96a1-9a00b7ac42a8" providerId="ADAL" clId="{773FFE8A-2E9C-4EB6-87A1-B4E9C830EDF0}" dt="2024-03-28T13:18:24.289" v="1006"/>
          <ac:spMkLst>
            <pc:docMk/>
            <pc:sldMk cId="747342904" sldId="282"/>
            <ac:spMk id="16" creationId="{00000000-0000-0000-0000-000000000000}"/>
          </ac:spMkLst>
        </pc:spChg>
        <pc:spChg chg="del mod">
          <ac:chgData name="Kristiina Valk" userId="a1047525-33c2-4a1e-96a1-9a00b7ac42a8" providerId="ADAL" clId="{773FFE8A-2E9C-4EB6-87A1-B4E9C830EDF0}" dt="2024-03-28T13:18:19.073" v="998" actId="478"/>
          <ac:spMkLst>
            <pc:docMk/>
            <pc:sldMk cId="747342904" sldId="282"/>
            <ac:spMk id="17" creationId="{00000000-0000-0000-0000-000000000000}"/>
          </ac:spMkLst>
        </pc:spChg>
        <pc:spChg chg="del mod">
          <ac:chgData name="Kristiina Valk" userId="a1047525-33c2-4a1e-96a1-9a00b7ac42a8" providerId="ADAL" clId="{773FFE8A-2E9C-4EB6-87A1-B4E9C830EDF0}" dt="2024-03-28T13:18:24.288" v="1004"/>
          <ac:spMkLst>
            <pc:docMk/>
            <pc:sldMk cId="747342904" sldId="282"/>
            <ac:spMk id="18" creationId="{00000000-0000-0000-0000-000000000000}"/>
          </ac:spMkLst>
        </pc:spChg>
        <pc:spChg chg="del mod">
          <ac:chgData name="Kristiina Valk" userId="a1047525-33c2-4a1e-96a1-9a00b7ac42a8" providerId="ADAL" clId="{773FFE8A-2E9C-4EB6-87A1-B4E9C830EDF0}" dt="2024-03-28T13:18:19.075" v="1000"/>
          <ac:spMkLst>
            <pc:docMk/>
            <pc:sldMk cId="747342904" sldId="282"/>
            <ac:spMk id="19" creationId="{00000000-0000-0000-0000-000000000000}"/>
          </ac:spMkLst>
        </pc:spChg>
        <pc:spChg chg="mod">
          <ac:chgData name="Kristiina Valk" userId="a1047525-33c2-4a1e-96a1-9a00b7ac42a8" providerId="ADAL" clId="{773FFE8A-2E9C-4EB6-87A1-B4E9C830EDF0}" dt="2024-03-28T13:18:33.707" v="1007" actId="1076"/>
          <ac:spMkLst>
            <pc:docMk/>
            <pc:sldMk cId="747342904" sldId="282"/>
            <ac:spMk id="20" creationId="{00000000-0000-0000-0000-000000000000}"/>
          </ac:spMkLst>
        </pc:spChg>
        <pc:spChg chg="mod">
          <ac:chgData name="Kristiina Valk" userId="a1047525-33c2-4a1e-96a1-9a00b7ac42a8" providerId="ADAL" clId="{773FFE8A-2E9C-4EB6-87A1-B4E9C830EDF0}" dt="2024-03-28T13:34:28.047" v="1710" actId="20577"/>
          <ac:spMkLst>
            <pc:docMk/>
            <pc:sldMk cId="747342904" sldId="282"/>
            <ac:spMk id="21" creationId="{00000000-0000-0000-0000-000000000000}"/>
          </ac:spMkLst>
        </pc:spChg>
        <pc:spChg chg="del mod">
          <ac:chgData name="Kristiina Valk" userId="a1047525-33c2-4a1e-96a1-9a00b7ac42a8" providerId="ADAL" clId="{773FFE8A-2E9C-4EB6-87A1-B4E9C830EDF0}" dt="2024-03-28T13:18:43.764" v="1016"/>
          <ac:spMkLst>
            <pc:docMk/>
            <pc:sldMk cId="747342904" sldId="282"/>
            <ac:spMk id="22" creationId="{00000000-0000-0000-0000-000000000000}"/>
          </ac:spMkLst>
        </pc:spChg>
        <pc:spChg chg="del mod">
          <ac:chgData name="Kristiina Valk" userId="a1047525-33c2-4a1e-96a1-9a00b7ac42a8" providerId="ADAL" clId="{773FFE8A-2E9C-4EB6-87A1-B4E9C830EDF0}" dt="2024-03-28T13:18:43.759" v="1014" actId="478"/>
          <ac:spMkLst>
            <pc:docMk/>
            <pc:sldMk cId="747342904" sldId="282"/>
            <ac:spMk id="23" creationId="{00000000-0000-0000-0000-000000000000}"/>
          </ac:spMkLst>
        </pc:spChg>
        <pc:grpChg chg="mod">
          <ac:chgData name="Kristiina Valk" userId="a1047525-33c2-4a1e-96a1-9a00b7ac42a8" providerId="ADAL" clId="{773FFE8A-2E9C-4EB6-87A1-B4E9C830EDF0}" dt="2024-03-28T13:18:06.614" v="992" actId="1076"/>
          <ac:grpSpMkLst>
            <pc:docMk/>
            <pc:sldMk cId="747342904" sldId="282"/>
            <ac:grpSpMk id="2" creationId="{00000000-0000-0000-0000-000000000000}"/>
          </ac:grpSpMkLst>
        </pc:grpChg>
        <pc:grpChg chg="del">
          <ac:chgData name="Kristiina Valk" userId="a1047525-33c2-4a1e-96a1-9a00b7ac42a8" providerId="ADAL" clId="{773FFE8A-2E9C-4EB6-87A1-B4E9C830EDF0}" dt="2024-03-28T13:18:38.449" v="1010" actId="478"/>
          <ac:grpSpMkLst>
            <pc:docMk/>
            <pc:sldMk cId="747342904" sldId="282"/>
            <ac:grpSpMk id="4" creationId="{00000000-0000-0000-0000-000000000000}"/>
          </ac:grpSpMkLst>
        </pc:grpChg>
        <pc:grpChg chg="del">
          <ac:chgData name="Kristiina Valk" userId="a1047525-33c2-4a1e-96a1-9a00b7ac42a8" providerId="ADAL" clId="{773FFE8A-2E9C-4EB6-87A1-B4E9C830EDF0}" dt="2024-03-28T13:18:12.840" v="994" actId="478"/>
          <ac:grpSpMkLst>
            <pc:docMk/>
            <pc:sldMk cId="747342904" sldId="282"/>
            <ac:grpSpMk id="6" creationId="{00000000-0000-0000-0000-000000000000}"/>
          </ac:grpSpMkLst>
        </pc:grpChg>
        <pc:grpChg chg="del">
          <ac:chgData name="Kristiina Valk" userId="a1047525-33c2-4a1e-96a1-9a00b7ac42a8" providerId="ADAL" clId="{773FFE8A-2E9C-4EB6-87A1-B4E9C830EDF0}" dt="2024-03-28T13:17:58.535" v="989" actId="478"/>
          <ac:grpSpMkLst>
            <pc:docMk/>
            <pc:sldMk cId="747342904" sldId="282"/>
            <ac:grpSpMk id="8" creationId="{00000000-0000-0000-0000-000000000000}"/>
          </ac:grpSpMkLst>
        </pc:grpChg>
      </pc:sldChg>
      <pc:sldChg chg="addSp delSp modSp add mod ord">
        <pc:chgData name="Kristiina Valk" userId="a1047525-33c2-4a1e-96a1-9a00b7ac42a8" providerId="ADAL" clId="{773FFE8A-2E9C-4EB6-87A1-B4E9C830EDF0}" dt="2024-03-28T13:26:49.138" v="1449" actId="20578"/>
        <pc:sldMkLst>
          <pc:docMk/>
          <pc:sldMk cId="1987579458" sldId="283"/>
        </pc:sldMkLst>
        <pc:spChg chg="del">
          <ac:chgData name="Kristiina Valk" userId="a1047525-33c2-4a1e-96a1-9a00b7ac42a8" providerId="ADAL" clId="{773FFE8A-2E9C-4EB6-87A1-B4E9C830EDF0}" dt="2024-03-28T13:20:42.443" v="1114" actId="478"/>
          <ac:spMkLst>
            <pc:docMk/>
            <pc:sldMk cId="1987579458" sldId="283"/>
            <ac:spMk id="10" creationId="{00000000-0000-0000-0000-000000000000}"/>
          </ac:spMkLst>
        </pc:spChg>
        <pc:spChg chg="add del">
          <ac:chgData name="Kristiina Valk" userId="a1047525-33c2-4a1e-96a1-9a00b7ac42a8" providerId="ADAL" clId="{773FFE8A-2E9C-4EB6-87A1-B4E9C830EDF0}" dt="2024-03-28T13:20:57.991" v="1123" actId="478"/>
          <ac:spMkLst>
            <pc:docMk/>
            <pc:sldMk cId="1987579458" sldId="283"/>
            <ac:spMk id="11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20:54.447" v="1121" actId="478"/>
          <ac:spMkLst>
            <pc:docMk/>
            <pc:sldMk cId="1987579458" sldId="283"/>
            <ac:spMk id="12" creationId="{00000000-0000-0000-0000-000000000000}"/>
          </ac:spMkLst>
        </pc:spChg>
        <pc:spChg chg="add del">
          <ac:chgData name="Kristiina Valk" userId="a1047525-33c2-4a1e-96a1-9a00b7ac42a8" providerId="ADAL" clId="{773FFE8A-2E9C-4EB6-87A1-B4E9C830EDF0}" dt="2024-03-28T13:20:59.831" v="1124" actId="478"/>
          <ac:spMkLst>
            <pc:docMk/>
            <pc:sldMk cId="1987579458" sldId="283"/>
            <ac:spMk id="13" creationId="{00000000-0000-0000-0000-000000000000}"/>
          </ac:spMkLst>
        </pc:spChg>
        <pc:spChg chg="add del">
          <ac:chgData name="Kristiina Valk" userId="a1047525-33c2-4a1e-96a1-9a00b7ac42a8" providerId="ADAL" clId="{773FFE8A-2E9C-4EB6-87A1-B4E9C830EDF0}" dt="2024-03-28T13:20:54.447" v="1121" actId="478"/>
          <ac:spMkLst>
            <pc:docMk/>
            <pc:sldMk cId="1987579458" sldId="283"/>
            <ac:spMk id="14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22:56.702" v="1194" actId="20577"/>
          <ac:spMkLst>
            <pc:docMk/>
            <pc:sldMk cId="1987579458" sldId="283"/>
            <ac:spMk id="15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21:22.537" v="1134" actId="14100"/>
          <ac:spMkLst>
            <pc:docMk/>
            <pc:sldMk cId="1987579458" sldId="283"/>
            <ac:spMk id="16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20:54.447" v="1121" actId="478"/>
          <ac:spMkLst>
            <pc:docMk/>
            <pc:sldMk cId="1987579458" sldId="283"/>
            <ac:spMk id="17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21:27.231" v="1142"/>
          <ac:spMkLst>
            <pc:docMk/>
            <pc:sldMk cId="1987579458" sldId="283"/>
            <ac:spMk id="18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20:54.447" v="1121" actId="478"/>
          <ac:spMkLst>
            <pc:docMk/>
            <pc:sldMk cId="1987579458" sldId="283"/>
            <ac:spMk id="19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21:27.230" v="1140"/>
          <ac:spMkLst>
            <pc:docMk/>
            <pc:sldMk cId="1987579458" sldId="283"/>
            <ac:spMk id="20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21:27.229" v="1138"/>
          <ac:spMkLst>
            <pc:docMk/>
            <pc:sldMk cId="1987579458" sldId="283"/>
            <ac:spMk id="21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21:33.622" v="1146"/>
          <ac:spMkLst>
            <pc:docMk/>
            <pc:sldMk cId="1987579458" sldId="283"/>
            <ac:spMk id="22" creationId="{00000000-0000-0000-0000-000000000000}"/>
          </ac:spMkLst>
        </pc:spChg>
        <pc:spChg chg="add del mod">
          <ac:chgData name="Kristiina Valk" userId="a1047525-33c2-4a1e-96a1-9a00b7ac42a8" providerId="ADAL" clId="{773FFE8A-2E9C-4EB6-87A1-B4E9C830EDF0}" dt="2024-03-28T13:22:19.103" v="1176" actId="15"/>
          <ac:spMkLst>
            <pc:docMk/>
            <pc:sldMk cId="1987579458" sldId="283"/>
            <ac:spMk id="23" creationId="{00000000-0000-0000-0000-000000000000}"/>
          </ac:spMkLst>
        </pc:spChg>
        <pc:spChg chg="add del">
          <ac:chgData name="Kristiina Valk" userId="a1047525-33c2-4a1e-96a1-9a00b7ac42a8" providerId="ADAL" clId="{773FFE8A-2E9C-4EB6-87A1-B4E9C830EDF0}" dt="2024-03-28T13:20:54.447" v="1121" actId="478"/>
          <ac:spMkLst>
            <pc:docMk/>
            <pc:sldMk cId="1987579458" sldId="283"/>
            <ac:spMk id="24" creationId="{00000000-0000-0000-0000-000000000000}"/>
          </ac:spMkLst>
        </pc:spChg>
        <pc:grpChg chg="add del">
          <ac:chgData name="Kristiina Valk" userId="a1047525-33c2-4a1e-96a1-9a00b7ac42a8" providerId="ADAL" clId="{773FFE8A-2E9C-4EB6-87A1-B4E9C830EDF0}" dt="2024-03-28T13:21:00.447" v="1125" actId="478"/>
          <ac:grpSpMkLst>
            <pc:docMk/>
            <pc:sldMk cId="1987579458" sldId="283"/>
            <ac:grpSpMk id="2" creationId="{00000000-0000-0000-0000-000000000000}"/>
          </ac:grpSpMkLst>
        </pc:grpChg>
        <pc:grpChg chg="add del mod">
          <ac:chgData name="Kristiina Valk" userId="a1047525-33c2-4a1e-96a1-9a00b7ac42a8" providerId="ADAL" clId="{773FFE8A-2E9C-4EB6-87A1-B4E9C830EDF0}" dt="2024-03-28T13:20:54.447" v="1121" actId="478"/>
          <ac:grpSpMkLst>
            <pc:docMk/>
            <pc:sldMk cId="1987579458" sldId="283"/>
            <ac:grpSpMk id="4" creationId="{00000000-0000-0000-0000-000000000000}"/>
          </ac:grpSpMkLst>
        </pc:grpChg>
        <pc:grpChg chg="add del">
          <ac:chgData name="Kristiina Valk" userId="a1047525-33c2-4a1e-96a1-9a00b7ac42a8" providerId="ADAL" clId="{773FFE8A-2E9C-4EB6-87A1-B4E9C830EDF0}" dt="2024-03-28T13:20:56.810" v="1122" actId="478"/>
          <ac:grpSpMkLst>
            <pc:docMk/>
            <pc:sldMk cId="1987579458" sldId="283"/>
            <ac:grpSpMk id="6" creationId="{00000000-0000-0000-0000-000000000000}"/>
          </ac:grpSpMkLst>
        </pc:grpChg>
        <pc:grpChg chg="del">
          <ac:chgData name="Kristiina Valk" userId="a1047525-33c2-4a1e-96a1-9a00b7ac42a8" providerId="ADAL" clId="{773FFE8A-2E9C-4EB6-87A1-B4E9C830EDF0}" dt="2024-03-28T13:20:43.045" v="1115" actId="478"/>
          <ac:grpSpMkLst>
            <pc:docMk/>
            <pc:sldMk cId="1987579458" sldId="283"/>
            <ac:grpSpMk id="8" creationId="{00000000-0000-0000-0000-000000000000}"/>
          </ac:grpSpMkLst>
        </pc:grpChg>
      </pc:sldChg>
      <pc:sldChg chg="add">
        <pc:chgData name="Kristiina Valk" userId="a1047525-33c2-4a1e-96a1-9a00b7ac42a8" providerId="ADAL" clId="{773FFE8A-2E9C-4EB6-87A1-B4E9C830EDF0}" dt="2024-03-28T13:25:09.824" v="1337"/>
        <pc:sldMkLst>
          <pc:docMk/>
          <pc:sldMk cId="1329240297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672E-2282-4FDB-B591-5625280509CB}" type="datetimeFigureOut">
              <a:rPr lang="et-EE" smtClean="0"/>
              <a:t>28.03.2024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27FC7-0694-44DC-9AA9-3CABDAA78BB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38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27FC7-0694-44DC-9AA9-3CABDAA78BB1}" type="slidenum">
              <a:rPr lang="et-EE" smtClean="0"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7070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ella.ee/tango-esimene-e-poodide-pakendiringlussusteem/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.svg"/><Relationship Id="rId5" Type="http://schemas.openxmlformats.org/officeDocument/2006/relationships/image" Target="../media/image23.sv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8.png"/><Relationship Id="rId5" Type="http://schemas.openxmlformats.org/officeDocument/2006/relationships/image" Target="../media/image24.png"/><Relationship Id="rId10" Type="http://schemas.openxmlformats.org/officeDocument/2006/relationships/image" Target="../media/image5.svg"/><Relationship Id="rId4" Type="http://schemas.openxmlformats.org/officeDocument/2006/relationships/image" Target="../media/image23.svg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3.svg"/><Relationship Id="rId7" Type="http://schemas.openxmlformats.org/officeDocument/2006/relationships/image" Target="../media/image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9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5.sv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.svg"/><Relationship Id="rId5" Type="http://schemas.openxmlformats.org/officeDocument/2006/relationships/image" Target="../media/image23.sv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9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5.sv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896731"/>
            <a:ext cx="15736615" cy="7485187"/>
            <a:chOff x="0" y="0"/>
            <a:chExt cx="4144623" cy="1971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44623" cy="1971407"/>
            </a:xfrm>
            <a:custGeom>
              <a:avLst/>
              <a:gdLst/>
              <a:ahLst/>
              <a:cxnLst/>
              <a:rect l="l" t="t" r="r" b="b"/>
              <a:pathLst>
                <a:path w="4144623" h="1971407">
                  <a:moveTo>
                    <a:pt x="23614" y="0"/>
                  </a:moveTo>
                  <a:lnTo>
                    <a:pt x="4121009" y="0"/>
                  </a:lnTo>
                  <a:cubicBezTo>
                    <a:pt x="4134050" y="0"/>
                    <a:pt x="4144623" y="10573"/>
                    <a:pt x="4144623" y="23614"/>
                  </a:cubicBezTo>
                  <a:lnTo>
                    <a:pt x="4144623" y="1947793"/>
                  </a:lnTo>
                  <a:cubicBezTo>
                    <a:pt x="4144623" y="1960835"/>
                    <a:pt x="4134050" y="1971407"/>
                    <a:pt x="4121009" y="1971407"/>
                  </a:cubicBezTo>
                  <a:lnTo>
                    <a:pt x="23614" y="1971407"/>
                  </a:lnTo>
                  <a:cubicBezTo>
                    <a:pt x="10573" y="1971407"/>
                    <a:pt x="0" y="1960835"/>
                    <a:pt x="0" y="1947793"/>
                  </a:cubicBezTo>
                  <a:lnTo>
                    <a:pt x="0" y="23614"/>
                  </a:lnTo>
                  <a:cubicBezTo>
                    <a:pt x="0" y="10573"/>
                    <a:pt x="10573" y="0"/>
                    <a:pt x="23614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44623" cy="2009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Freeform 6"/>
          <p:cNvSpPr/>
          <p:nvPr/>
        </p:nvSpPr>
        <p:spPr>
          <a:xfrm>
            <a:off x="14703735" y="0"/>
            <a:ext cx="3679306" cy="1753284"/>
          </a:xfrm>
          <a:custGeom>
            <a:avLst/>
            <a:gdLst/>
            <a:ahLst/>
            <a:cxnLst/>
            <a:rect l="l" t="t" r="r" b="b"/>
            <a:pathLst>
              <a:path w="3679306" h="1753284">
                <a:moveTo>
                  <a:pt x="0" y="0"/>
                </a:moveTo>
                <a:lnTo>
                  <a:pt x="3679306" y="0"/>
                </a:lnTo>
                <a:lnTo>
                  <a:pt x="3679306" y="1753284"/>
                </a:lnTo>
                <a:lnTo>
                  <a:pt x="0" y="17532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7" name="TextBox 7"/>
          <p:cNvSpPr txBox="1"/>
          <p:nvPr/>
        </p:nvSpPr>
        <p:spPr>
          <a:xfrm>
            <a:off x="2715037" y="4238284"/>
            <a:ext cx="12363941" cy="1953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6"/>
              </a:lnSpc>
            </a:pPr>
            <a:r>
              <a:rPr lang="en-US" sz="7526" dirty="0">
                <a:solidFill>
                  <a:srgbClr val="FFFFFF"/>
                </a:solidFill>
                <a:latin typeface="DM Sans Bold"/>
              </a:rPr>
              <a:t>CRAFTING WIN-WIN COLLABORATIONS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68409" y="8477835"/>
            <a:ext cx="4252542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DM Sans Italics"/>
              </a:rPr>
              <a:t>Train the trainers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14185022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0" name="TextBox 10"/>
          <p:cNvSpPr txBox="1"/>
          <p:nvPr/>
        </p:nvSpPr>
        <p:spPr>
          <a:xfrm>
            <a:off x="4379404" y="6381771"/>
            <a:ext cx="9035207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DM Sans"/>
              </a:rPr>
              <a:t>IN SOCIAL ENTREPRENEURSHIP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365279" y="4124325"/>
            <a:ext cx="9177842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PRACTICAL EXAMPLES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72324" y="6285960"/>
            <a:ext cx="6170798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What are some case studies?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90700" y="184785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02.</a:t>
            </a:r>
          </a:p>
        </p:txBody>
      </p:sp>
      <p:sp>
        <p:nvSpPr>
          <p:cNvPr id="8" name="Freeform 8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9" name="Freeform 9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0" name="Freeform 10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3" name="Group 3"/>
          <p:cNvGrpSpPr/>
          <p:nvPr/>
        </p:nvGrpSpPr>
        <p:grpSpPr>
          <a:xfrm>
            <a:off x="9361790" y="1278539"/>
            <a:ext cx="12971163" cy="13188954"/>
            <a:chOff x="0" y="0"/>
            <a:chExt cx="79937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99378" cy="812800"/>
            </a:xfrm>
            <a:custGeom>
              <a:avLst/>
              <a:gdLst/>
              <a:ahLst/>
              <a:cxnLst/>
              <a:rect l="l" t="t" r="r" b="b"/>
              <a:pathLst>
                <a:path w="799378" h="812800">
                  <a:moveTo>
                    <a:pt x="399689" y="0"/>
                  </a:moveTo>
                  <a:cubicBezTo>
                    <a:pt x="178947" y="0"/>
                    <a:pt x="0" y="181951"/>
                    <a:pt x="0" y="406400"/>
                  </a:cubicBezTo>
                  <a:cubicBezTo>
                    <a:pt x="0" y="630849"/>
                    <a:pt x="178947" y="812800"/>
                    <a:pt x="399689" y="812800"/>
                  </a:cubicBezTo>
                  <a:cubicBezTo>
                    <a:pt x="620431" y="812800"/>
                    <a:pt x="799378" y="630849"/>
                    <a:pt x="799378" y="406400"/>
                  </a:cubicBezTo>
                  <a:cubicBezTo>
                    <a:pt x="799378" y="181951"/>
                    <a:pt x="620431" y="0"/>
                    <a:pt x="399689" y="0"/>
                  </a:cubicBez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4942" y="57150"/>
              <a:ext cx="649495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682432" y="2667176"/>
            <a:ext cx="2700693" cy="1564562"/>
          </a:xfrm>
          <a:custGeom>
            <a:avLst/>
            <a:gdLst/>
            <a:ahLst/>
            <a:cxnLst/>
            <a:rect l="l" t="t" r="r" b="b"/>
            <a:pathLst>
              <a:path w="2700693" h="1564562">
                <a:moveTo>
                  <a:pt x="0" y="0"/>
                </a:moveTo>
                <a:lnTo>
                  <a:pt x="2700693" y="0"/>
                </a:lnTo>
                <a:lnTo>
                  <a:pt x="2700693" y="1564561"/>
                </a:lnTo>
                <a:lnTo>
                  <a:pt x="0" y="156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7" name="Freeform 7"/>
          <p:cNvSpPr/>
          <p:nvPr/>
        </p:nvSpPr>
        <p:spPr>
          <a:xfrm>
            <a:off x="15021794" y="6242043"/>
            <a:ext cx="2361331" cy="1037018"/>
          </a:xfrm>
          <a:custGeom>
            <a:avLst/>
            <a:gdLst/>
            <a:ahLst/>
            <a:cxnLst/>
            <a:rect l="l" t="t" r="r" b="b"/>
            <a:pathLst>
              <a:path w="2361331" h="1037018">
                <a:moveTo>
                  <a:pt x="0" y="0"/>
                </a:moveTo>
                <a:lnTo>
                  <a:pt x="2361331" y="0"/>
                </a:lnTo>
                <a:lnTo>
                  <a:pt x="2361331" y="1037018"/>
                </a:lnTo>
                <a:lnTo>
                  <a:pt x="0" y="10370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8" name="TextBox 8"/>
          <p:cNvSpPr txBox="1"/>
          <p:nvPr/>
        </p:nvSpPr>
        <p:spPr>
          <a:xfrm>
            <a:off x="1028700" y="5496239"/>
            <a:ext cx="8115300" cy="2506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</a:rPr>
              <a:t>Impact Day &amp; SEB have had a successful “win-win” collaboration for two years in a row and continuing it. </a:t>
            </a:r>
          </a:p>
          <a:p>
            <a:pPr>
              <a:lnSpc>
                <a:spcPts val="3992"/>
              </a:lnSpc>
            </a:pPr>
            <a:endParaRPr lang="en-US" sz="2893" spc="283">
              <a:solidFill>
                <a:srgbClr val="F5FFF5"/>
              </a:solidFill>
              <a:latin typeface="DM Sans"/>
            </a:endParaRPr>
          </a:p>
          <a:p>
            <a:pPr algn="l"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</a:rPr>
              <a:t>Let’s look into how it came to life.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160435"/>
            <a:ext cx="8923106" cy="211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</a:rPr>
              <a:t>STORY OF </a:t>
            </a:r>
          </a:p>
          <a:p>
            <a:pPr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</a:rPr>
              <a:t>IMPACT DAY &amp; SEB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32723" y="4412712"/>
            <a:ext cx="7150402" cy="200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2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</a:rPr>
              <a:t>Impact Day is Baltic’s &amp; Nordic’s biggest sustainability festival, operating as a social business.</a:t>
            </a:r>
          </a:p>
          <a:p>
            <a:pPr algn="r">
              <a:lnSpc>
                <a:spcPts val="3992"/>
              </a:lnSpc>
            </a:pPr>
            <a:endParaRPr lang="en-US" sz="2893" spc="283">
              <a:solidFill>
                <a:srgbClr val="8CA9AD"/>
              </a:solidFill>
              <a:latin typeface="DM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502881" y="7498076"/>
            <a:ext cx="7880244" cy="200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2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</a:rPr>
              <a:t>SEB is a universal bank, offering full financial services to large, small and medium-sized companies, the public sector and private individuals.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Freeform 3"/>
          <p:cNvSpPr/>
          <p:nvPr/>
        </p:nvSpPr>
        <p:spPr>
          <a:xfrm>
            <a:off x="10439400" y="1028700"/>
            <a:ext cx="10972800" cy="8229600"/>
          </a:xfrm>
          <a:custGeom>
            <a:avLst/>
            <a:gdLst/>
            <a:ahLst/>
            <a:cxnLst/>
            <a:rect l="l" t="t" r="r" b="b"/>
            <a:pathLst>
              <a:path w="10972800" h="8229600">
                <a:moveTo>
                  <a:pt x="0" y="0"/>
                </a:moveTo>
                <a:lnTo>
                  <a:pt x="10972800" y="0"/>
                </a:lnTo>
                <a:lnTo>
                  <a:pt x="10972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4" name="Freeform 4"/>
          <p:cNvSpPr/>
          <p:nvPr/>
        </p:nvSpPr>
        <p:spPr>
          <a:xfrm>
            <a:off x="10439400" y="1028700"/>
            <a:ext cx="8687438" cy="8229600"/>
          </a:xfrm>
          <a:custGeom>
            <a:avLst/>
            <a:gdLst/>
            <a:ahLst/>
            <a:cxnLst/>
            <a:rect l="l" t="t" r="r" b="b"/>
            <a:pathLst>
              <a:path w="8687438" h="8229600">
                <a:moveTo>
                  <a:pt x="0" y="0"/>
                </a:moveTo>
                <a:lnTo>
                  <a:pt x="8687438" y="0"/>
                </a:lnTo>
                <a:lnTo>
                  <a:pt x="86874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2896" b="-15448"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5" name="Freeform 5"/>
          <p:cNvSpPr/>
          <p:nvPr/>
        </p:nvSpPr>
        <p:spPr>
          <a:xfrm>
            <a:off x="10439400" y="1028700"/>
            <a:ext cx="9550907" cy="8229600"/>
          </a:xfrm>
          <a:custGeom>
            <a:avLst/>
            <a:gdLst/>
            <a:ahLst/>
            <a:cxnLst/>
            <a:rect l="l" t="t" r="r" b="b"/>
            <a:pathLst>
              <a:path w="9550907" h="8229600">
                <a:moveTo>
                  <a:pt x="0" y="0"/>
                </a:moveTo>
                <a:lnTo>
                  <a:pt x="9550907" y="0"/>
                </a:lnTo>
                <a:lnTo>
                  <a:pt x="955090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551" r="-9696"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TextBox 6"/>
          <p:cNvSpPr txBox="1"/>
          <p:nvPr/>
        </p:nvSpPr>
        <p:spPr>
          <a:xfrm>
            <a:off x="1028700" y="1926113"/>
            <a:ext cx="8305423" cy="106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HOW IT STARTED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563456"/>
            <a:ext cx="8602345" cy="4873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</a:rPr>
              <a:t>Impact Day began its operations in 2022 and wanted to have like-minded partners who would lead the way in sustainability topics.</a:t>
            </a:r>
          </a:p>
          <a:p>
            <a:pPr>
              <a:lnSpc>
                <a:spcPts val="3850"/>
              </a:lnSpc>
            </a:pPr>
            <a:endParaRPr lang="en-US" sz="3500">
              <a:solidFill>
                <a:srgbClr val="8CA9AD"/>
              </a:solidFill>
              <a:latin typeface="DM Sans"/>
            </a:endParaRP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</a:rPr>
              <a:t>So they compiled a list of companies who had been recognized for their efforts and/or dealing with the topic publicly. </a:t>
            </a:r>
          </a:p>
          <a:p>
            <a:pPr>
              <a:lnSpc>
                <a:spcPts val="3850"/>
              </a:lnSpc>
            </a:pPr>
            <a:endParaRPr lang="en-US" sz="3500">
              <a:solidFill>
                <a:srgbClr val="8CA9AD"/>
              </a:solidFill>
              <a:latin typeface="DM Sans"/>
            </a:endParaRP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</a:rPr>
              <a:t>SEB was one of those.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Freeform 3"/>
          <p:cNvSpPr/>
          <p:nvPr/>
        </p:nvSpPr>
        <p:spPr>
          <a:xfrm>
            <a:off x="-983417" y="1028700"/>
            <a:ext cx="8687438" cy="8135576"/>
          </a:xfrm>
          <a:custGeom>
            <a:avLst/>
            <a:gdLst/>
            <a:ahLst/>
            <a:cxnLst/>
            <a:rect l="l" t="t" r="r" b="b"/>
            <a:pathLst>
              <a:path w="8687438" h="8135576">
                <a:moveTo>
                  <a:pt x="0" y="0"/>
                </a:moveTo>
                <a:lnTo>
                  <a:pt x="8687439" y="0"/>
                </a:lnTo>
                <a:lnTo>
                  <a:pt x="8687439" y="8135576"/>
                </a:lnTo>
                <a:lnTo>
                  <a:pt x="0" y="81355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4548" b="-15626"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4" name="Freeform 4"/>
          <p:cNvSpPr/>
          <p:nvPr/>
        </p:nvSpPr>
        <p:spPr>
          <a:xfrm>
            <a:off x="-2156765" y="1028700"/>
            <a:ext cx="9860787" cy="8135576"/>
          </a:xfrm>
          <a:custGeom>
            <a:avLst/>
            <a:gdLst/>
            <a:ahLst/>
            <a:cxnLst/>
            <a:rect l="l" t="t" r="r" b="b"/>
            <a:pathLst>
              <a:path w="9860787" h="8135576">
                <a:moveTo>
                  <a:pt x="0" y="0"/>
                </a:moveTo>
                <a:lnTo>
                  <a:pt x="9860787" y="0"/>
                </a:lnTo>
                <a:lnTo>
                  <a:pt x="9860787" y="8135576"/>
                </a:lnTo>
                <a:lnTo>
                  <a:pt x="0" y="813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890" r="-17789"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5" name="TextBox 5"/>
          <p:cNvSpPr txBox="1"/>
          <p:nvPr/>
        </p:nvSpPr>
        <p:spPr>
          <a:xfrm>
            <a:off x="8374037" y="1257300"/>
            <a:ext cx="8552976" cy="211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GETTING TO “WIN-WIN”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74037" y="3680491"/>
            <a:ext cx="8885263" cy="5845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</a:rPr>
              <a:t>As one of the team members had already had a contact in SEB, he reached out and arranged a video meeting.</a:t>
            </a:r>
          </a:p>
          <a:p>
            <a:pPr>
              <a:lnSpc>
                <a:spcPts val="3850"/>
              </a:lnSpc>
            </a:pPr>
            <a:endParaRPr lang="en-US" sz="3500">
              <a:solidFill>
                <a:srgbClr val="8CA9AD"/>
              </a:solidFill>
              <a:latin typeface="DM Sans"/>
            </a:endParaRP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</a:rPr>
              <a:t>First they agreed that they had a common goal - to make sustainability a normality.</a:t>
            </a:r>
          </a:p>
          <a:p>
            <a:pPr>
              <a:lnSpc>
                <a:spcPts val="3850"/>
              </a:lnSpc>
            </a:pPr>
            <a:endParaRPr lang="en-US" sz="3500">
              <a:solidFill>
                <a:srgbClr val="8CA9AD"/>
              </a:solidFill>
              <a:latin typeface="DM Sans"/>
            </a:endParaRP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</a:rPr>
              <a:t>Through the calls they then evaluated what things SEB would like to achieve, but would need help for, and vice versa.</a:t>
            </a:r>
          </a:p>
          <a:p>
            <a:pPr>
              <a:lnSpc>
                <a:spcPts val="3850"/>
              </a:lnSpc>
            </a:pPr>
            <a:endParaRPr lang="en-US" sz="3500">
              <a:solidFill>
                <a:srgbClr val="8CA9AD"/>
              </a:solidFill>
              <a:latin typeface="DM Sans"/>
            </a:endParaRPr>
          </a:p>
          <a:p>
            <a:pPr>
              <a:lnSpc>
                <a:spcPts val="3850"/>
              </a:lnSpc>
            </a:pPr>
            <a:endParaRPr lang="en-US" sz="3500">
              <a:solidFill>
                <a:srgbClr val="8CA9AD"/>
              </a:solidFill>
              <a:latin typeface="DM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Freeform 3"/>
          <p:cNvSpPr/>
          <p:nvPr/>
        </p:nvSpPr>
        <p:spPr>
          <a:xfrm>
            <a:off x="10439400" y="1028700"/>
            <a:ext cx="10972800" cy="8229600"/>
          </a:xfrm>
          <a:custGeom>
            <a:avLst/>
            <a:gdLst/>
            <a:ahLst/>
            <a:cxnLst/>
            <a:rect l="l" t="t" r="r" b="b"/>
            <a:pathLst>
              <a:path w="10972800" h="8229600">
                <a:moveTo>
                  <a:pt x="0" y="0"/>
                </a:moveTo>
                <a:lnTo>
                  <a:pt x="10972800" y="0"/>
                </a:lnTo>
                <a:lnTo>
                  <a:pt x="10972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4" name="Freeform 4"/>
          <p:cNvSpPr/>
          <p:nvPr/>
        </p:nvSpPr>
        <p:spPr>
          <a:xfrm>
            <a:off x="10439400" y="1028700"/>
            <a:ext cx="8687438" cy="8229600"/>
          </a:xfrm>
          <a:custGeom>
            <a:avLst/>
            <a:gdLst/>
            <a:ahLst/>
            <a:cxnLst/>
            <a:rect l="l" t="t" r="r" b="b"/>
            <a:pathLst>
              <a:path w="8687438" h="8229600">
                <a:moveTo>
                  <a:pt x="0" y="0"/>
                </a:moveTo>
                <a:lnTo>
                  <a:pt x="8687438" y="0"/>
                </a:lnTo>
                <a:lnTo>
                  <a:pt x="868743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2896" b="-15448"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5" name="Freeform 5"/>
          <p:cNvSpPr/>
          <p:nvPr/>
        </p:nvSpPr>
        <p:spPr>
          <a:xfrm>
            <a:off x="10439400" y="1028700"/>
            <a:ext cx="7848600" cy="8424473"/>
          </a:xfrm>
          <a:custGeom>
            <a:avLst/>
            <a:gdLst/>
            <a:ahLst/>
            <a:cxnLst/>
            <a:rect l="l" t="t" r="r" b="b"/>
            <a:pathLst>
              <a:path w="7848600" h="8424473">
                <a:moveTo>
                  <a:pt x="0" y="0"/>
                </a:moveTo>
                <a:lnTo>
                  <a:pt x="7848600" y="0"/>
                </a:lnTo>
                <a:lnTo>
                  <a:pt x="7848600" y="8424473"/>
                </a:lnTo>
                <a:lnTo>
                  <a:pt x="0" y="84244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313" b="-1780"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TextBox 6"/>
          <p:cNvSpPr txBox="1"/>
          <p:nvPr/>
        </p:nvSpPr>
        <p:spPr>
          <a:xfrm>
            <a:off x="1028700" y="1104900"/>
            <a:ext cx="8305423" cy="2114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KEEPING THE GOOD FLOW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563456"/>
            <a:ext cx="8602345" cy="4873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</a:rPr>
              <a:t>From the result of the calls, Impact Day agreed to help SEB with reaching a larger audience to position themselves as a brand who deals with sustainability &amp; SEB in return supported financially and with spreading the word about the festival.</a:t>
            </a:r>
          </a:p>
          <a:p>
            <a:pPr>
              <a:lnSpc>
                <a:spcPts val="3850"/>
              </a:lnSpc>
            </a:pPr>
            <a:endParaRPr lang="en-US" sz="3500">
              <a:solidFill>
                <a:srgbClr val="8CA9AD"/>
              </a:solidFill>
              <a:latin typeface="DM Sans"/>
            </a:endParaRPr>
          </a:p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</a:rPr>
              <a:t>Thanks to a good experience, SEB &amp; Impact Day have decided to continue their collaborationship.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35478" y="2245448"/>
            <a:ext cx="12971163" cy="13188954"/>
            <a:chOff x="0" y="0"/>
            <a:chExt cx="79937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99378" cy="812800"/>
            </a:xfrm>
            <a:custGeom>
              <a:avLst/>
              <a:gdLst/>
              <a:ahLst/>
              <a:cxnLst/>
              <a:rect l="l" t="t" r="r" b="b"/>
              <a:pathLst>
                <a:path w="799378" h="812800">
                  <a:moveTo>
                    <a:pt x="399689" y="0"/>
                  </a:moveTo>
                  <a:cubicBezTo>
                    <a:pt x="178947" y="0"/>
                    <a:pt x="0" y="181951"/>
                    <a:pt x="0" y="406400"/>
                  </a:cubicBezTo>
                  <a:cubicBezTo>
                    <a:pt x="0" y="630849"/>
                    <a:pt x="178947" y="812800"/>
                    <a:pt x="399689" y="812800"/>
                  </a:cubicBezTo>
                  <a:cubicBezTo>
                    <a:pt x="620431" y="812800"/>
                    <a:pt x="799378" y="630849"/>
                    <a:pt x="799378" y="406400"/>
                  </a:cubicBezTo>
                  <a:cubicBezTo>
                    <a:pt x="799378" y="181951"/>
                    <a:pt x="620431" y="0"/>
                    <a:pt x="399689" y="0"/>
                  </a:cubicBez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4942" y="57150"/>
              <a:ext cx="649495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185022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Freeform 6"/>
          <p:cNvSpPr/>
          <p:nvPr/>
        </p:nvSpPr>
        <p:spPr>
          <a:xfrm>
            <a:off x="1028700" y="6861274"/>
            <a:ext cx="3372140" cy="1481403"/>
          </a:xfrm>
          <a:custGeom>
            <a:avLst/>
            <a:gdLst/>
            <a:ahLst/>
            <a:cxnLst/>
            <a:rect l="l" t="t" r="r" b="b"/>
            <a:pathLst>
              <a:path w="3372140" h="1481403">
                <a:moveTo>
                  <a:pt x="0" y="0"/>
                </a:moveTo>
                <a:lnTo>
                  <a:pt x="3372140" y="0"/>
                </a:lnTo>
                <a:lnTo>
                  <a:pt x="3372140" y="1481402"/>
                </a:lnTo>
                <a:lnTo>
                  <a:pt x="0" y="14814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7" name="Freeform 7"/>
          <p:cNvSpPr/>
          <p:nvPr/>
        </p:nvSpPr>
        <p:spPr>
          <a:xfrm>
            <a:off x="1028700" y="3231499"/>
            <a:ext cx="2802427" cy="1219948"/>
          </a:xfrm>
          <a:custGeom>
            <a:avLst/>
            <a:gdLst/>
            <a:ahLst/>
            <a:cxnLst/>
            <a:rect l="l" t="t" r="r" b="b"/>
            <a:pathLst>
              <a:path w="2802427" h="1219948">
                <a:moveTo>
                  <a:pt x="0" y="0"/>
                </a:moveTo>
                <a:lnTo>
                  <a:pt x="2802427" y="0"/>
                </a:lnTo>
                <a:lnTo>
                  <a:pt x="2802427" y="1219947"/>
                </a:lnTo>
                <a:lnTo>
                  <a:pt x="0" y="12199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8" name="TextBox 8"/>
          <p:cNvSpPr txBox="1"/>
          <p:nvPr/>
        </p:nvSpPr>
        <p:spPr>
          <a:xfrm>
            <a:off x="9428882" y="6089483"/>
            <a:ext cx="7830418" cy="3515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</a:rPr>
              <a:t>A good example of how to combine your expertise and gain value from it.</a:t>
            </a:r>
          </a:p>
          <a:p>
            <a:pPr algn="r">
              <a:lnSpc>
                <a:spcPts val="3992"/>
              </a:lnSpc>
            </a:pPr>
            <a:endParaRPr lang="en-US" sz="2893" spc="283">
              <a:solidFill>
                <a:srgbClr val="F5FFF5"/>
              </a:solidFill>
              <a:latin typeface="DM Sans"/>
            </a:endParaRPr>
          </a:p>
          <a:p>
            <a:pPr algn="r"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</a:rPr>
              <a:t>Together they established a project called </a:t>
            </a:r>
            <a:r>
              <a:rPr lang="en-US" sz="2893" u="sng" spc="283">
                <a:solidFill>
                  <a:srgbClr val="F5FFF5"/>
                </a:solidFill>
                <a:latin typeface="DM Sans"/>
                <a:hlinkClick r:id="rId6" tooltip="https://itella.ee/tango-esimene-e-poodide-pakendiringlussusteem/"/>
              </a:rPr>
              <a:t>“Tango”</a:t>
            </a:r>
            <a:r>
              <a:rPr lang="en-US" sz="2893" spc="283">
                <a:solidFill>
                  <a:srgbClr val="F5FFF5"/>
                </a:solidFill>
                <a:latin typeface="DM Sans"/>
              </a:rPr>
              <a:t> - first e-commerce packaging circulation system.</a:t>
            </a:r>
          </a:p>
          <a:p>
            <a:pPr algn="r">
              <a:lnSpc>
                <a:spcPts val="3992"/>
              </a:lnSpc>
            </a:pPr>
            <a:endParaRPr lang="en-US" sz="2893" spc="283">
              <a:solidFill>
                <a:srgbClr val="F5FFF5"/>
              </a:solidFill>
              <a:latin typeface="DM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79892" y="2651219"/>
            <a:ext cx="9379408" cy="421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</a:rPr>
              <a:t>STORY OF </a:t>
            </a:r>
          </a:p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</a:rPr>
              <a:t>RINGO ECO &amp; ITELLA SMARTPOST</a:t>
            </a:r>
          </a:p>
          <a:p>
            <a:pPr algn="r">
              <a:lnSpc>
                <a:spcPts val="8250"/>
              </a:lnSpc>
            </a:pPr>
            <a:endParaRPr lang="en-US" sz="7500">
              <a:solidFill>
                <a:srgbClr val="F5FFF5"/>
              </a:solidFill>
              <a:latin typeface="DM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8485551"/>
            <a:ext cx="7456857" cy="99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2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</a:rPr>
              <a:t>Itella Smartpost is an international logistics company.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594057"/>
            <a:ext cx="6502009" cy="200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2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</a:rPr>
              <a:t>Ringo’s mission is to eliminate disposable packaging waste by developing open platform for reusable packages.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3" name="Group 3"/>
          <p:cNvGrpSpPr/>
          <p:nvPr/>
        </p:nvGrpSpPr>
        <p:grpSpPr>
          <a:xfrm>
            <a:off x="9361790" y="1278539"/>
            <a:ext cx="12971163" cy="13188954"/>
            <a:chOff x="0" y="0"/>
            <a:chExt cx="799378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99378" cy="812800"/>
            </a:xfrm>
            <a:custGeom>
              <a:avLst/>
              <a:gdLst/>
              <a:ahLst/>
              <a:cxnLst/>
              <a:rect l="l" t="t" r="r" b="b"/>
              <a:pathLst>
                <a:path w="799378" h="812800">
                  <a:moveTo>
                    <a:pt x="399689" y="0"/>
                  </a:moveTo>
                  <a:cubicBezTo>
                    <a:pt x="178947" y="0"/>
                    <a:pt x="0" y="181951"/>
                    <a:pt x="0" y="406400"/>
                  </a:cubicBezTo>
                  <a:cubicBezTo>
                    <a:pt x="0" y="630849"/>
                    <a:pt x="178947" y="812800"/>
                    <a:pt x="399689" y="812800"/>
                  </a:cubicBezTo>
                  <a:cubicBezTo>
                    <a:pt x="620431" y="812800"/>
                    <a:pt x="799378" y="630849"/>
                    <a:pt x="799378" y="406400"/>
                  </a:cubicBezTo>
                  <a:cubicBezTo>
                    <a:pt x="799378" y="181951"/>
                    <a:pt x="620431" y="0"/>
                    <a:pt x="399689" y="0"/>
                  </a:cubicBezTo>
                  <a:close/>
                </a:path>
              </a:pathLst>
            </a:custGeom>
            <a:solidFill>
              <a:srgbClr val="F2F4F5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4942" y="57150"/>
              <a:ext cx="649495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215297" y="2710218"/>
            <a:ext cx="3264149" cy="1390056"/>
          </a:xfrm>
          <a:custGeom>
            <a:avLst/>
            <a:gdLst/>
            <a:ahLst/>
            <a:cxnLst/>
            <a:rect l="l" t="t" r="r" b="b"/>
            <a:pathLst>
              <a:path w="3264149" h="1390056">
                <a:moveTo>
                  <a:pt x="0" y="0"/>
                </a:moveTo>
                <a:lnTo>
                  <a:pt x="3264150" y="0"/>
                </a:lnTo>
                <a:lnTo>
                  <a:pt x="3264150" y="1390056"/>
                </a:lnTo>
                <a:lnTo>
                  <a:pt x="0" y="13900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7" name="Freeform 7"/>
          <p:cNvSpPr/>
          <p:nvPr/>
        </p:nvSpPr>
        <p:spPr>
          <a:xfrm>
            <a:off x="12519987" y="6242043"/>
            <a:ext cx="4863138" cy="1237691"/>
          </a:xfrm>
          <a:custGeom>
            <a:avLst/>
            <a:gdLst/>
            <a:ahLst/>
            <a:cxnLst/>
            <a:rect l="l" t="t" r="r" b="b"/>
            <a:pathLst>
              <a:path w="4863138" h="1237691">
                <a:moveTo>
                  <a:pt x="0" y="0"/>
                </a:moveTo>
                <a:lnTo>
                  <a:pt x="4863138" y="0"/>
                </a:lnTo>
                <a:lnTo>
                  <a:pt x="4863138" y="1237690"/>
                </a:lnTo>
                <a:lnTo>
                  <a:pt x="0" y="12376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8" name="TextBox 8"/>
          <p:cNvSpPr txBox="1"/>
          <p:nvPr/>
        </p:nvSpPr>
        <p:spPr>
          <a:xfrm>
            <a:off x="1028700" y="5834951"/>
            <a:ext cx="8115300" cy="3517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</a:rPr>
              <a:t>How one brand can help another       and vice versa - </a:t>
            </a:r>
          </a:p>
          <a:p>
            <a:pPr>
              <a:lnSpc>
                <a:spcPts val="3992"/>
              </a:lnSpc>
            </a:pPr>
            <a:endParaRPr lang="en-US" sz="2893" spc="283">
              <a:solidFill>
                <a:srgbClr val="F5FFF5"/>
              </a:solidFill>
              <a:latin typeface="DM Sans"/>
            </a:endParaRPr>
          </a:p>
          <a:p>
            <a:pPr algn="l">
              <a:lnSpc>
                <a:spcPts val="3992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</a:rPr>
              <a:t>Fitlap &amp; Peetri Pizza devised two new pizzas and pastas to Peetri Pizza’s menu that would be healthy and align with Fitlap’s recommendations.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615496"/>
            <a:ext cx="7048774" cy="3162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</a:rPr>
              <a:t>STORY OF </a:t>
            </a:r>
          </a:p>
          <a:p>
            <a:pPr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</a:rPr>
              <a:t>FITLAP &amp; PEETRI PIZZA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32723" y="4281845"/>
            <a:ext cx="7150402" cy="149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2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</a:rPr>
              <a:t>Fitlap is a virtual diet plan that helps people lose weight and teaches them how to eat healthily.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99203" y="7825391"/>
            <a:ext cx="7880244" cy="991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2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</a:rPr>
              <a:t>Peetri Pizza is a franchise chain of nearly 50 pizzerias in Estonia.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Freeform 6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7" name="Freeform 7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8" name="TextBox 8"/>
          <p:cNvSpPr txBox="1"/>
          <p:nvPr/>
        </p:nvSpPr>
        <p:spPr>
          <a:xfrm>
            <a:off x="3729112" y="4124325"/>
            <a:ext cx="9744192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GUIDELINES FOR A GOOD EXPERIENCE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2507" y="6438357"/>
            <a:ext cx="6170798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What to do? What not to do?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90700" y="184785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03.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TextBox 6"/>
          <p:cNvSpPr txBox="1"/>
          <p:nvPr/>
        </p:nvSpPr>
        <p:spPr>
          <a:xfrm>
            <a:off x="3755038" y="2080964"/>
            <a:ext cx="10777924" cy="194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FFFFFF"/>
                </a:solidFill>
                <a:latin typeface="DM Sans Bold"/>
              </a:rPr>
              <a:t>HOW TO BUILD RELATIONSHIPS?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41971" y="4406973"/>
            <a:ext cx="4588119" cy="881318"/>
            <a:chOff x="0" y="0"/>
            <a:chExt cx="1208394" cy="2321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08394" cy="232117"/>
            </a:xfrm>
            <a:custGeom>
              <a:avLst/>
              <a:gdLst/>
              <a:ahLst/>
              <a:cxnLst/>
              <a:rect l="l" t="t" r="r" b="b"/>
              <a:pathLst>
                <a:path w="1208394" h="232117">
                  <a:moveTo>
                    <a:pt x="86057" y="0"/>
                  </a:moveTo>
                  <a:lnTo>
                    <a:pt x="1122337" y="0"/>
                  </a:lnTo>
                  <a:cubicBezTo>
                    <a:pt x="1169865" y="0"/>
                    <a:pt x="1208394" y="38529"/>
                    <a:pt x="1208394" y="86057"/>
                  </a:cubicBezTo>
                  <a:lnTo>
                    <a:pt x="1208394" y="146060"/>
                  </a:lnTo>
                  <a:cubicBezTo>
                    <a:pt x="1208394" y="193588"/>
                    <a:pt x="1169865" y="232117"/>
                    <a:pt x="1122337" y="232117"/>
                  </a:cubicBezTo>
                  <a:lnTo>
                    <a:pt x="86057" y="232117"/>
                  </a:lnTo>
                  <a:cubicBezTo>
                    <a:pt x="38529" y="232117"/>
                    <a:pt x="0" y="193588"/>
                    <a:pt x="0" y="146060"/>
                  </a:cubicBezTo>
                  <a:lnTo>
                    <a:pt x="0" y="86057"/>
                  </a:lnTo>
                  <a:cubicBezTo>
                    <a:pt x="0" y="38529"/>
                    <a:pt x="38529" y="0"/>
                    <a:pt x="8605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08394" cy="270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9396" y="4611092"/>
            <a:ext cx="4373269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INVEST IN 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1971" y="5632776"/>
            <a:ext cx="4588119" cy="2114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</a:rPr>
              <a:t>Spend time getting to know your partners. Strong relationships are the foundation of a successful collaboration.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008993" y="4407193"/>
            <a:ext cx="4270014" cy="881318"/>
            <a:chOff x="0" y="0"/>
            <a:chExt cx="1124613" cy="23211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4613" cy="232117"/>
            </a:xfrm>
            <a:custGeom>
              <a:avLst/>
              <a:gdLst/>
              <a:ahLst/>
              <a:cxnLst/>
              <a:rect l="l" t="t" r="r" b="b"/>
              <a:pathLst>
                <a:path w="1124613" h="232117">
                  <a:moveTo>
                    <a:pt x="92468" y="0"/>
                  </a:moveTo>
                  <a:lnTo>
                    <a:pt x="1032145" y="0"/>
                  </a:lnTo>
                  <a:cubicBezTo>
                    <a:pt x="1056669" y="0"/>
                    <a:pt x="1080189" y="9742"/>
                    <a:pt x="1097530" y="27083"/>
                  </a:cubicBezTo>
                  <a:cubicBezTo>
                    <a:pt x="1114871" y="44424"/>
                    <a:pt x="1124613" y="67944"/>
                    <a:pt x="1124613" y="92468"/>
                  </a:cubicBezTo>
                  <a:lnTo>
                    <a:pt x="1124613" y="139649"/>
                  </a:lnTo>
                  <a:cubicBezTo>
                    <a:pt x="1124613" y="164173"/>
                    <a:pt x="1114871" y="187693"/>
                    <a:pt x="1097530" y="205034"/>
                  </a:cubicBezTo>
                  <a:cubicBezTo>
                    <a:pt x="1080189" y="222375"/>
                    <a:pt x="1056669" y="232117"/>
                    <a:pt x="1032145" y="232117"/>
                  </a:cubicBezTo>
                  <a:lnTo>
                    <a:pt x="92468" y="232117"/>
                  </a:lnTo>
                  <a:cubicBezTo>
                    <a:pt x="67944" y="232117"/>
                    <a:pt x="44424" y="222375"/>
                    <a:pt x="27083" y="205034"/>
                  </a:cubicBezTo>
                  <a:cubicBezTo>
                    <a:pt x="9742" y="187693"/>
                    <a:pt x="0" y="164173"/>
                    <a:pt x="0" y="139649"/>
                  </a:cubicBezTo>
                  <a:lnTo>
                    <a:pt x="0" y="92468"/>
                  </a:lnTo>
                  <a:cubicBezTo>
                    <a:pt x="0" y="67944"/>
                    <a:pt x="9742" y="44424"/>
                    <a:pt x="27083" y="27083"/>
                  </a:cubicBezTo>
                  <a:cubicBezTo>
                    <a:pt x="44424" y="9742"/>
                    <a:pt x="67944" y="0"/>
                    <a:pt x="924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24613" cy="270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957365" y="4611092"/>
            <a:ext cx="4373269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FOSTER RESPECT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49940" y="5689319"/>
            <a:ext cx="4588119" cy="3371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</a:rPr>
              <a:t>Respect each partner's expertise, perspectives, and contributions. This encourages open dialogue and fruitful cooperation.</a:t>
            </a:r>
          </a:p>
          <a:p>
            <a:pPr algn="ctr">
              <a:lnSpc>
                <a:spcPts val="3300"/>
              </a:lnSpc>
            </a:pPr>
            <a:endParaRPr lang="en-US" sz="30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3300"/>
              </a:lnSpc>
            </a:pPr>
            <a:endParaRPr lang="en-US" sz="3000">
              <a:solidFill>
                <a:srgbClr val="FFFFFF"/>
              </a:solidFill>
              <a:latin typeface="DM Sa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1735985" y="4407193"/>
            <a:ext cx="4820135" cy="881318"/>
            <a:chOff x="0" y="0"/>
            <a:chExt cx="1269501" cy="23211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9501" cy="232117"/>
            </a:xfrm>
            <a:custGeom>
              <a:avLst/>
              <a:gdLst/>
              <a:ahLst/>
              <a:cxnLst/>
              <a:rect l="l" t="t" r="r" b="b"/>
              <a:pathLst>
                <a:path w="1269501" h="232117">
                  <a:moveTo>
                    <a:pt x="81914" y="0"/>
                  </a:moveTo>
                  <a:lnTo>
                    <a:pt x="1187586" y="0"/>
                  </a:lnTo>
                  <a:cubicBezTo>
                    <a:pt x="1232826" y="0"/>
                    <a:pt x="1269501" y="36674"/>
                    <a:pt x="1269501" y="81914"/>
                  </a:cubicBezTo>
                  <a:lnTo>
                    <a:pt x="1269501" y="150202"/>
                  </a:lnTo>
                  <a:cubicBezTo>
                    <a:pt x="1269501" y="195442"/>
                    <a:pt x="1232826" y="232117"/>
                    <a:pt x="1187586" y="232117"/>
                  </a:cubicBezTo>
                  <a:lnTo>
                    <a:pt x="81914" y="232117"/>
                  </a:lnTo>
                  <a:cubicBezTo>
                    <a:pt x="36674" y="232117"/>
                    <a:pt x="0" y="195442"/>
                    <a:pt x="0" y="150202"/>
                  </a:cubicBezTo>
                  <a:lnTo>
                    <a:pt x="0" y="81914"/>
                  </a:lnTo>
                  <a:cubicBezTo>
                    <a:pt x="0" y="36674"/>
                    <a:pt x="36674" y="0"/>
                    <a:pt x="8191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269501" cy="270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735985" y="4611092"/>
            <a:ext cx="4820135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PROMOTE CULTURE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35985" y="5689319"/>
            <a:ext cx="4820135" cy="379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</a:rPr>
              <a:t>Cultivate a culture that values collaboration, embraces diversity, and promotes shared decision-making.</a:t>
            </a:r>
          </a:p>
          <a:p>
            <a:pPr algn="ctr">
              <a:lnSpc>
                <a:spcPts val="3300"/>
              </a:lnSpc>
            </a:pPr>
            <a:endParaRPr lang="en-US" sz="30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3300"/>
              </a:lnSpc>
            </a:pPr>
            <a:endParaRPr lang="en-US" sz="30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3300"/>
              </a:lnSpc>
            </a:pPr>
            <a:endParaRPr lang="en-US" sz="300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3300"/>
              </a:lnSpc>
            </a:pPr>
            <a:endParaRPr lang="en-US" sz="3000">
              <a:solidFill>
                <a:srgbClr val="FFFFFF"/>
              </a:solidFill>
              <a:latin typeface="DM San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TextBox 6"/>
          <p:cNvSpPr txBox="1"/>
          <p:nvPr/>
        </p:nvSpPr>
        <p:spPr>
          <a:xfrm>
            <a:off x="3755038" y="2080964"/>
            <a:ext cx="10777924" cy="194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FFFFFF"/>
                </a:solidFill>
                <a:latin typeface="DM Sans Bold"/>
              </a:rPr>
              <a:t>HOW TO MAINTAIN MOMENTUM?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41971" y="4406973"/>
            <a:ext cx="4588119" cy="881318"/>
            <a:chOff x="0" y="0"/>
            <a:chExt cx="1208394" cy="2321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08394" cy="232117"/>
            </a:xfrm>
            <a:custGeom>
              <a:avLst/>
              <a:gdLst/>
              <a:ahLst/>
              <a:cxnLst/>
              <a:rect l="l" t="t" r="r" b="b"/>
              <a:pathLst>
                <a:path w="1208394" h="232117">
                  <a:moveTo>
                    <a:pt x="86057" y="0"/>
                  </a:moveTo>
                  <a:lnTo>
                    <a:pt x="1122337" y="0"/>
                  </a:lnTo>
                  <a:cubicBezTo>
                    <a:pt x="1169865" y="0"/>
                    <a:pt x="1208394" y="38529"/>
                    <a:pt x="1208394" y="86057"/>
                  </a:cubicBezTo>
                  <a:lnTo>
                    <a:pt x="1208394" y="146060"/>
                  </a:lnTo>
                  <a:cubicBezTo>
                    <a:pt x="1208394" y="193588"/>
                    <a:pt x="1169865" y="232117"/>
                    <a:pt x="1122337" y="232117"/>
                  </a:cubicBezTo>
                  <a:lnTo>
                    <a:pt x="86057" y="232117"/>
                  </a:lnTo>
                  <a:cubicBezTo>
                    <a:pt x="38529" y="232117"/>
                    <a:pt x="0" y="193588"/>
                    <a:pt x="0" y="146060"/>
                  </a:cubicBezTo>
                  <a:lnTo>
                    <a:pt x="0" y="86057"/>
                  </a:lnTo>
                  <a:cubicBezTo>
                    <a:pt x="0" y="38529"/>
                    <a:pt x="38529" y="0"/>
                    <a:pt x="8605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208394" cy="270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9396" y="4611092"/>
            <a:ext cx="4373269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CELEBRATE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1971" y="5632776"/>
            <a:ext cx="4588119" cy="253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</a:rPr>
              <a:t> Celebrate shared successes and milestones to foster a sense of accomplishment and reinforce the collaboration's value.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008993" y="4407193"/>
            <a:ext cx="4270014" cy="881318"/>
            <a:chOff x="0" y="0"/>
            <a:chExt cx="1124613" cy="23211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4613" cy="232117"/>
            </a:xfrm>
            <a:custGeom>
              <a:avLst/>
              <a:gdLst/>
              <a:ahLst/>
              <a:cxnLst/>
              <a:rect l="l" t="t" r="r" b="b"/>
              <a:pathLst>
                <a:path w="1124613" h="232117">
                  <a:moveTo>
                    <a:pt x="92468" y="0"/>
                  </a:moveTo>
                  <a:lnTo>
                    <a:pt x="1032145" y="0"/>
                  </a:lnTo>
                  <a:cubicBezTo>
                    <a:pt x="1056669" y="0"/>
                    <a:pt x="1080189" y="9742"/>
                    <a:pt x="1097530" y="27083"/>
                  </a:cubicBezTo>
                  <a:cubicBezTo>
                    <a:pt x="1114871" y="44424"/>
                    <a:pt x="1124613" y="67944"/>
                    <a:pt x="1124613" y="92468"/>
                  </a:cubicBezTo>
                  <a:lnTo>
                    <a:pt x="1124613" y="139649"/>
                  </a:lnTo>
                  <a:cubicBezTo>
                    <a:pt x="1124613" y="164173"/>
                    <a:pt x="1114871" y="187693"/>
                    <a:pt x="1097530" y="205034"/>
                  </a:cubicBezTo>
                  <a:cubicBezTo>
                    <a:pt x="1080189" y="222375"/>
                    <a:pt x="1056669" y="232117"/>
                    <a:pt x="1032145" y="232117"/>
                  </a:cubicBezTo>
                  <a:lnTo>
                    <a:pt x="92468" y="232117"/>
                  </a:lnTo>
                  <a:cubicBezTo>
                    <a:pt x="67944" y="232117"/>
                    <a:pt x="44424" y="222375"/>
                    <a:pt x="27083" y="205034"/>
                  </a:cubicBezTo>
                  <a:cubicBezTo>
                    <a:pt x="9742" y="187693"/>
                    <a:pt x="0" y="164173"/>
                    <a:pt x="0" y="139649"/>
                  </a:cubicBezTo>
                  <a:lnTo>
                    <a:pt x="0" y="92468"/>
                  </a:lnTo>
                  <a:cubicBezTo>
                    <a:pt x="0" y="67944"/>
                    <a:pt x="9742" y="44424"/>
                    <a:pt x="27083" y="27083"/>
                  </a:cubicBezTo>
                  <a:cubicBezTo>
                    <a:pt x="44424" y="9742"/>
                    <a:pt x="67944" y="0"/>
                    <a:pt x="924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24613" cy="270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957365" y="4611092"/>
            <a:ext cx="4373269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LEARNE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49940" y="5689319"/>
            <a:ext cx="4588119" cy="295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</a:rPr>
              <a:t>Treat the collaboration as a learning journey. Reflect on experiences, learn from challenges, and continually strive to improve.</a:t>
            </a:r>
          </a:p>
          <a:p>
            <a:pPr algn="ctr">
              <a:lnSpc>
                <a:spcPts val="3300"/>
              </a:lnSpc>
            </a:pPr>
            <a:endParaRPr lang="en-US" sz="3000">
              <a:solidFill>
                <a:srgbClr val="FFFFFF"/>
              </a:solidFill>
              <a:latin typeface="DM Sa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1735985" y="4407193"/>
            <a:ext cx="4820135" cy="881318"/>
            <a:chOff x="0" y="0"/>
            <a:chExt cx="1269501" cy="23211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69501" cy="232117"/>
            </a:xfrm>
            <a:custGeom>
              <a:avLst/>
              <a:gdLst/>
              <a:ahLst/>
              <a:cxnLst/>
              <a:rect l="l" t="t" r="r" b="b"/>
              <a:pathLst>
                <a:path w="1269501" h="232117">
                  <a:moveTo>
                    <a:pt x="81914" y="0"/>
                  </a:moveTo>
                  <a:lnTo>
                    <a:pt x="1187586" y="0"/>
                  </a:lnTo>
                  <a:cubicBezTo>
                    <a:pt x="1232826" y="0"/>
                    <a:pt x="1269501" y="36674"/>
                    <a:pt x="1269501" y="81914"/>
                  </a:cubicBezTo>
                  <a:lnTo>
                    <a:pt x="1269501" y="150202"/>
                  </a:lnTo>
                  <a:cubicBezTo>
                    <a:pt x="1269501" y="195442"/>
                    <a:pt x="1232826" y="232117"/>
                    <a:pt x="1187586" y="232117"/>
                  </a:cubicBezTo>
                  <a:lnTo>
                    <a:pt x="81914" y="232117"/>
                  </a:lnTo>
                  <a:cubicBezTo>
                    <a:pt x="36674" y="232117"/>
                    <a:pt x="0" y="195442"/>
                    <a:pt x="0" y="150202"/>
                  </a:cubicBezTo>
                  <a:lnTo>
                    <a:pt x="0" y="81914"/>
                  </a:lnTo>
                  <a:cubicBezTo>
                    <a:pt x="0" y="36674"/>
                    <a:pt x="36674" y="0"/>
                    <a:pt x="8191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269501" cy="270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735985" y="4611092"/>
            <a:ext cx="4820135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RESOLVE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735985" y="5689319"/>
            <a:ext cx="4820135" cy="2114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</a:rPr>
              <a:t>Disagreements are natural. Address them openly and constructively, and seek mutually beneficial resolutions.</a:t>
            </a:r>
          </a:p>
        </p:txBody>
      </p:sp>
      <p:sp>
        <p:nvSpPr>
          <p:cNvPr id="22" name="Freeform 22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59210" y="7143750"/>
            <a:ext cx="550009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TABLE OF</a:t>
            </a:r>
          </a:p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CONTENT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17556" y="2400619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01.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17556" y="3922606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02.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55969" y="2408554"/>
            <a:ext cx="9515251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HOW TO GET A WIN-WIN COLLABORATION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55969" y="3930541"/>
            <a:ext cx="7791000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PRACTICAL EXAMPLES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55969" y="2929260"/>
            <a:ext cx="8042400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Italics"/>
              </a:rPr>
              <a:t>What it is? How to find the right partner?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17556" y="5444592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</a:rPr>
              <a:t>03.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55969" y="5452528"/>
            <a:ext cx="9920114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GUIDELINES FOR A GOOD EXPERIENCE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55969" y="4451247"/>
            <a:ext cx="5542676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Italics"/>
              </a:rPr>
              <a:t>What are some case studies?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55969" y="5973234"/>
            <a:ext cx="5542676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Italics"/>
              </a:rPr>
              <a:t>What to do? What not to do?</a:t>
            </a:r>
          </a:p>
        </p:txBody>
      </p:sp>
      <p:sp>
        <p:nvSpPr>
          <p:cNvPr id="12" name="Freeform 12"/>
          <p:cNvSpPr/>
          <p:nvPr/>
        </p:nvSpPr>
        <p:spPr>
          <a:xfrm>
            <a:off x="2417556" y="91642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9" y="0"/>
                </a:lnTo>
                <a:lnTo>
                  <a:pt x="4102979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3" name="Freeform 13"/>
          <p:cNvSpPr/>
          <p:nvPr/>
        </p:nvSpPr>
        <p:spPr>
          <a:xfrm rot="887923">
            <a:off x="13475833" y="-8787301"/>
            <a:ext cx="13977230" cy="14342307"/>
          </a:xfrm>
          <a:custGeom>
            <a:avLst/>
            <a:gdLst/>
            <a:ahLst/>
            <a:cxnLst/>
            <a:rect l="l" t="t" r="r" b="b"/>
            <a:pathLst>
              <a:path w="13977230" h="14342307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36511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Freeform 3"/>
          <p:cNvSpPr/>
          <p:nvPr/>
        </p:nvSpPr>
        <p:spPr>
          <a:xfrm>
            <a:off x="-7045442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7" y="0"/>
                </a:lnTo>
                <a:lnTo>
                  <a:pt x="948975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4" name="Group 4"/>
          <p:cNvGrpSpPr/>
          <p:nvPr/>
        </p:nvGrpSpPr>
        <p:grpSpPr>
          <a:xfrm>
            <a:off x="1425224" y="-897431"/>
            <a:ext cx="5216232" cy="2621828"/>
            <a:chOff x="0" y="0"/>
            <a:chExt cx="1373822" cy="6905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3822" cy="690523"/>
            </a:xfrm>
            <a:custGeom>
              <a:avLst/>
              <a:gdLst/>
              <a:ahLst/>
              <a:cxnLst/>
              <a:rect l="l" t="t" r="r" b="b"/>
              <a:pathLst>
                <a:path w="1373822" h="690523">
                  <a:moveTo>
                    <a:pt x="75694" y="0"/>
                  </a:moveTo>
                  <a:lnTo>
                    <a:pt x="1298128" y="0"/>
                  </a:lnTo>
                  <a:cubicBezTo>
                    <a:pt x="1339933" y="0"/>
                    <a:pt x="1373822" y="33889"/>
                    <a:pt x="1373822" y="75694"/>
                  </a:cubicBezTo>
                  <a:lnTo>
                    <a:pt x="1373822" y="614829"/>
                  </a:lnTo>
                  <a:cubicBezTo>
                    <a:pt x="1373822" y="634904"/>
                    <a:pt x="1365847" y="654157"/>
                    <a:pt x="1351652" y="668352"/>
                  </a:cubicBezTo>
                  <a:cubicBezTo>
                    <a:pt x="1337457" y="682548"/>
                    <a:pt x="1318204" y="690523"/>
                    <a:pt x="1298128" y="690523"/>
                  </a:cubicBezTo>
                  <a:lnTo>
                    <a:pt x="75694" y="690523"/>
                  </a:lnTo>
                  <a:cubicBezTo>
                    <a:pt x="55619" y="690523"/>
                    <a:pt x="36366" y="682548"/>
                    <a:pt x="22170" y="668352"/>
                  </a:cubicBezTo>
                  <a:cubicBezTo>
                    <a:pt x="7975" y="654157"/>
                    <a:pt x="0" y="634904"/>
                    <a:pt x="0" y="614829"/>
                  </a:cubicBezTo>
                  <a:lnTo>
                    <a:pt x="0" y="75694"/>
                  </a:lnTo>
                  <a:cubicBezTo>
                    <a:pt x="0" y="55619"/>
                    <a:pt x="7975" y="36366"/>
                    <a:pt x="22170" y="22170"/>
                  </a:cubicBezTo>
                  <a:cubicBezTo>
                    <a:pt x="36366" y="7975"/>
                    <a:pt x="55619" y="0"/>
                    <a:pt x="756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CA9AD"/>
              </a:solidFill>
              <a:prstDash val="solid"/>
              <a:rou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1373822" cy="671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467368" y="-897431"/>
            <a:ext cx="4898061" cy="2621828"/>
            <a:chOff x="0" y="0"/>
            <a:chExt cx="1290024" cy="6905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0024" cy="690523"/>
            </a:xfrm>
            <a:custGeom>
              <a:avLst/>
              <a:gdLst/>
              <a:ahLst/>
              <a:cxnLst/>
              <a:rect l="l" t="t" r="r" b="b"/>
              <a:pathLst>
                <a:path w="1290024" h="690523">
                  <a:moveTo>
                    <a:pt x="80611" y="0"/>
                  </a:moveTo>
                  <a:lnTo>
                    <a:pt x="1209413" y="0"/>
                  </a:lnTo>
                  <a:cubicBezTo>
                    <a:pt x="1253934" y="0"/>
                    <a:pt x="1290024" y="36091"/>
                    <a:pt x="1290024" y="80611"/>
                  </a:cubicBezTo>
                  <a:lnTo>
                    <a:pt x="1290024" y="609912"/>
                  </a:lnTo>
                  <a:cubicBezTo>
                    <a:pt x="1290024" y="654432"/>
                    <a:pt x="1253934" y="690523"/>
                    <a:pt x="1209413" y="690523"/>
                  </a:cubicBezTo>
                  <a:lnTo>
                    <a:pt x="80611" y="690523"/>
                  </a:lnTo>
                  <a:cubicBezTo>
                    <a:pt x="36091" y="690523"/>
                    <a:pt x="0" y="654432"/>
                    <a:pt x="0" y="609912"/>
                  </a:cubicBezTo>
                  <a:lnTo>
                    <a:pt x="0" y="80611"/>
                  </a:lnTo>
                  <a:cubicBezTo>
                    <a:pt x="0" y="36091"/>
                    <a:pt x="36091" y="0"/>
                    <a:pt x="806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CA9AD"/>
              </a:solidFill>
              <a:prstDash val="solid"/>
              <a:rou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1290024" cy="671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937699" y="8862890"/>
            <a:ext cx="4898061" cy="2477579"/>
            <a:chOff x="0" y="0"/>
            <a:chExt cx="1290024" cy="6525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90024" cy="652531"/>
            </a:xfrm>
            <a:custGeom>
              <a:avLst/>
              <a:gdLst/>
              <a:ahLst/>
              <a:cxnLst/>
              <a:rect l="l" t="t" r="r" b="b"/>
              <a:pathLst>
                <a:path w="1290024" h="652531">
                  <a:moveTo>
                    <a:pt x="80611" y="0"/>
                  </a:moveTo>
                  <a:lnTo>
                    <a:pt x="1209413" y="0"/>
                  </a:lnTo>
                  <a:cubicBezTo>
                    <a:pt x="1253934" y="0"/>
                    <a:pt x="1290024" y="36091"/>
                    <a:pt x="1290024" y="80611"/>
                  </a:cubicBezTo>
                  <a:lnTo>
                    <a:pt x="1290024" y="571920"/>
                  </a:lnTo>
                  <a:cubicBezTo>
                    <a:pt x="1290024" y="616440"/>
                    <a:pt x="1253934" y="652531"/>
                    <a:pt x="1209413" y="652531"/>
                  </a:cubicBezTo>
                  <a:lnTo>
                    <a:pt x="80611" y="652531"/>
                  </a:lnTo>
                  <a:cubicBezTo>
                    <a:pt x="36091" y="652531"/>
                    <a:pt x="0" y="616440"/>
                    <a:pt x="0" y="571920"/>
                  </a:cubicBezTo>
                  <a:lnTo>
                    <a:pt x="0" y="80611"/>
                  </a:lnTo>
                  <a:cubicBezTo>
                    <a:pt x="0" y="36091"/>
                    <a:pt x="36091" y="0"/>
                    <a:pt x="806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CA9AD"/>
              </a:solidFill>
              <a:prstDash val="solid"/>
              <a:rou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1290024" cy="6334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364819" y="8862890"/>
            <a:ext cx="5032631" cy="2621828"/>
            <a:chOff x="0" y="0"/>
            <a:chExt cx="6710175" cy="3495771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6710175" cy="3495771"/>
              <a:chOff x="0" y="0"/>
              <a:chExt cx="1325467" cy="69052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325467" cy="690523"/>
              </a:xfrm>
              <a:custGeom>
                <a:avLst/>
                <a:gdLst/>
                <a:ahLst/>
                <a:cxnLst/>
                <a:rect l="l" t="t" r="r" b="b"/>
                <a:pathLst>
                  <a:path w="1325467" h="690523">
                    <a:moveTo>
                      <a:pt x="78456" y="0"/>
                    </a:moveTo>
                    <a:lnTo>
                      <a:pt x="1247011" y="0"/>
                    </a:lnTo>
                    <a:cubicBezTo>
                      <a:pt x="1267819" y="0"/>
                      <a:pt x="1287774" y="8266"/>
                      <a:pt x="1302488" y="22979"/>
                    </a:cubicBezTo>
                    <a:cubicBezTo>
                      <a:pt x="1317201" y="37692"/>
                      <a:pt x="1325467" y="57648"/>
                      <a:pt x="1325467" y="78456"/>
                    </a:cubicBezTo>
                    <a:lnTo>
                      <a:pt x="1325467" y="612067"/>
                    </a:lnTo>
                    <a:cubicBezTo>
                      <a:pt x="1325467" y="655397"/>
                      <a:pt x="1290341" y="690523"/>
                      <a:pt x="1247011" y="690523"/>
                    </a:cubicBezTo>
                    <a:lnTo>
                      <a:pt x="78456" y="690523"/>
                    </a:lnTo>
                    <a:cubicBezTo>
                      <a:pt x="35126" y="690523"/>
                      <a:pt x="0" y="655397"/>
                      <a:pt x="0" y="612067"/>
                    </a:cubicBezTo>
                    <a:lnTo>
                      <a:pt x="0" y="78456"/>
                    </a:lnTo>
                    <a:cubicBezTo>
                      <a:pt x="0" y="35126"/>
                      <a:pt x="35126" y="0"/>
                      <a:pt x="7845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rnd">
                <a:solidFill>
                  <a:srgbClr val="8CA9A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19050"/>
                <a:ext cx="1325467" cy="6714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4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397016" y="421794"/>
              <a:ext cx="5916143" cy="1326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0"/>
                </a:lnSpc>
              </a:pPr>
              <a:r>
                <a:rPr lang="en-US" sz="3500">
                  <a:solidFill>
                    <a:srgbClr val="8CA9AD"/>
                  </a:solidFill>
                  <a:latin typeface="DM Sans Bold"/>
                </a:rPr>
                <a:t>HAVE A SHARED VISION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906019" y="442058"/>
            <a:ext cx="4254641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CLEAR COMMUNICATION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2047875"/>
            <a:ext cx="6009280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"/>
              </a:rPr>
              <a:t>Transparency and open dialogue foster trust and ensure all parties are aligned throughout the partnership.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98385" y="7050932"/>
            <a:ext cx="5879189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"/>
              </a:rPr>
              <a:t>Collaborations are more productive when all partners share a common goal and vision.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043827" y="2047875"/>
            <a:ext cx="5745142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"/>
              </a:rPr>
              <a:t>Ensure that all parties derive value from the collaboration to maintain engagement and commitment.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514158" y="7050932"/>
            <a:ext cx="574514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"/>
              </a:rPr>
              <a:t>Regular engagement keeps stakeholders informed and invested in the collaboration.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97403" y="4648200"/>
            <a:ext cx="14093194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WHAT TO DO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681688" y="442058"/>
            <a:ext cx="4469420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MUTUALLY BENEFICIAL TERMS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253405" y="9186379"/>
            <a:ext cx="4266649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ENGAGE REGULARLY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23574" y="915780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Freeform 3"/>
          <p:cNvSpPr/>
          <p:nvPr/>
        </p:nvSpPr>
        <p:spPr>
          <a:xfrm>
            <a:off x="-3716179" y="-8787896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4" name="Group 4"/>
          <p:cNvGrpSpPr/>
          <p:nvPr/>
        </p:nvGrpSpPr>
        <p:grpSpPr>
          <a:xfrm>
            <a:off x="4895555" y="-1122724"/>
            <a:ext cx="5216232" cy="2621828"/>
            <a:chOff x="0" y="0"/>
            <a:chExt cx="1373822" cy="6905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3822" cy="690523"/>
            </a:xfrm>
            <a:custGeom>
              <a:avLst/>
              <a:gdLst/>
              <a:ahLst/>
              <a:cxnLst/>
              <a:rect l="l" t="t" r="r" b="b"/>
              <a:pathLst>
                <a:path w="1373822" h="690523">
                  <a:moveTo>
                    <a:pt x="75694" y="0"/>
                  </a:moveTo>
                  <a:lnTo>
                    <a:pt x="1298128" y="0"/>
                  </a:lnTo>
                  <a:cubicBezTo>
                    <a:pt x="1339933" y="0"/>
                    <a:pt x="1373822" y="33889"/>
                    <a:pt x="1373822" y="75694"/>
                  </a:cubicBezTo>
                  <a:lnTo>
                    <a:pt x="1373822" y="614829"/>
                  </a:lnTo>
                  <a:cubicBezTo>
                    <a:pt x="1373822" y="634904"/>
                    <a:pt x="1365847" y="654157"/>
                    <a:pt x="1351652" y="668352"/>
                  </a:cubicBezTo>
                  <a:cubicBezTo>
                    <a:pt x="1337457" y="682548"/>
                    <a:pt x="1318204" y="690523"/>
                    <a:pt x="1298128" y="690523"/>
                  </a:cubicBezTo>
                  <a:lnTo>
                    <a:pt x="75694" y="690523"/>
                  </a:lnTo>
                  <a:cubicBezTo>
                    <a:pt x="55619" y="690523"/>
                    <a:pt x="36366" y="682548"/>
                    <a:pt x="22170" y="668352"/>
                  </a:cubicBezTo>
                  <a:cubicBezTo>
                    <a:pt x="7975" y="654157"/>
                    <a:pt x="0" y="634904"/>
                    <a:pt x="0" y="614829"/>
                  </a:cubicBezTo>
                  <a:lnTo>
                    <a:pt x="0" y="75694"/>
                  </a:lnTo>
                  <a:cubicBezTo>
                    <a:pt x="0" y="55619"/>
                    <a:pt x="7975" y="36366"/>
                    <a:pt x="22170" y="22170"/>
                  </a:cubicBezTo>
                  <a:cubicBezTo>
                    <a:pt x="36366" y="7975"/>
                    <a:pt x="55619" y="0"/>
                    <a:pt x="756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CA9AD"/>
              </a:solidFill>
              <a:prstDash val="solid"/>
              <a:rou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50"/>
              <a:ext cx="1373822" cy="671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937699" y="-1122724"/>
            <a:ext cx="4898061" cy="2621828"/>
            <a:chOff x="0" y="0"/>
            <a:chExt cx="1290024" cy="69052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0024" cy="690523"/>
            </a:xfrm>
            <a:custGeom>
              <a:avLst/>
              <a:gdLst/>
              <a:ahLst/>
              <a:cxnLst/>
              <a:rect l="l" t="t" r="r" b="b"/>
              <a:pathLst>
                <a:path w="1290024" h="690523">
                  <a:moveTo>
                    <a:pt x="80611" y="0"/>
                  </a:moveTo>
                  <a:lnTo>
                    <a:pt x="1209413" y="0"/>
                  </a:lnTo>
                  <a:cubicBezTo>
                    <a:pt x="1253934" y="0"/>
                    <a:pt x="1290024" y="36091"/>
                    <a:pt x="1290024" y="80611"/>
                  </a:cubicBezTo>
                  <a:lnTo>
                    <a:pt x="1290024" y="609912"/>
                  </a:lnTo>
                  <a:cubicBezTo>
                    <a:pt x="1290024" y="654432"/>
                    <a:pt x="1253934" y="690523"/>
                    <a:pt x="1209413" y="690523"/>
                  </a:cubicBezTo>
                  <a:lnTo>
                    <a:pt x="80611" y="690523"/>
                  </a:lnTo>
                  <a:cubicBezTo>
                    <a:pt x="36091" y="690523"/>
                    <a:pt x="0" y="654432"/>
                    <a:pt x="0" y="609912"/>
                  </a:cubicBezTo>
                  <a:lnTo>
                    <a:pt x="0" y="80611"/>
                  </a:lnTo>
                  <a:cubicBezTo>
                    <a:pt x="0" y="36091"/>
                    <a:pt x="36091" y="0"/>
                    <a:pt x="806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CA9AD"/>
              </a:solidFill>
              <a:prstDash val="solid"/>
              <a:rou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1290024" cy="671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68013" y="8862890"/>
            <a:ext cx="4898061" cy="2477579"/>
            <a:chOff x="0" y="0"/>
            <a:chExt cx="1290024" cy="6525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90024" cy="652531"/>
            </a:xfrm>
            <a:custGeom>
              <a:avLst/>
              <a:gdLst/>
              <a:ahLst/>
              <a:cxnLst/>
              <a:rect l="l" t="t" r="r" b="b"/>
              <a:pathLst>
                <a:path w="1290024" h="652531">
                  <a:moveTo>
                    <a:pt x="80611" y="0"/>
                  </a:moveTo>
                  <a:lnTo>
                    <a:pt x="1209413" y="0"/>
                  </a:lnTo>
                  <a:cubicBezTo>
                    <a:pt x="1253934" y="0"/>
                    <a:pt x="1290024" y="36091"/>
                    <a:pt x="1290024" y="80611"/>
                  </a:cubicBezTo>
                  <a:lnTo>
                    <a:pt x="1290024" y="571920"/>
                  </a:lnTo>
                  <a:cubicBezTo>
                    <a:pt x="1290024" y="616440"/>
                    <a:pt x="1253934" y="652531"/>
                    <a:pt x="1209413" y="652531"/>
                  </a:cubicBezTo>
                  <a:lnTo>
                    <a:pt x="80611" y="652531"/>
                  </a:lnTo>
                  <a:cubicBezTo>
                    <a:pt x="36091" y="652531"/>
                    <a:pt x="0" y="616440"/>
                    <a:pt x="0" y="571920"/>
                  </a:cubicBezTo>
                  <a:lnTo>
                    <a:pt x="0" y="80611"/>
                  </a:lnTo>
                  <a:cubicBezTo>
                    <a:pt x="0" y="36091"/>
                    <a:pt x="36091" y="0"/>
                    <a:pt x="8061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8CA9AD"/>
              </a:solidFill>
              <a:prstDash val="solid"/>
              <a:round/>
            </a:ln>
          </p:spPr>
          <p:txBody>
            <a:bodyPr/>
            <a:lstStyle/>
            <a:p>
              <a:endParaRPr lang="et-E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1290024" cy="6334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95133" y="8862890"/>
            <a:ext cx="5032631" cy="2621828"/>
            <a:chOff x="0" y="0"/>
            <a:chExt cx="6710175" cy="3495771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6710175" cy="3495771"/>
              <a:chOff x="0" y="0"/>
              <a:chExt cx="1325467" cy="69052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325467" cy="690523"/>
              </a:xfrm>
              <a:custGeom>
                <a:avLst/>
                <a:gdLst/>
                <a:ahLst/>
                <a:cxnLst/>
                <a:rect l="l" t="t" r="r" b="b"/>
                <a:pathLst>
                  <a:path w="1325467" h="690523">
                    <a:moveTo>
                      <a:pt x="78456" y="0"/>
                    </a:moveTo>
                    <a:lnTo>
                      <a:pt x="1247011" y="0"/>
                    </a:lnTo>
                    <a:cubicBezTo>
                      <a:pt x="1267819" y="0"/>
                      <a:pt x="1287774" y="8266"/>
                      <a:pt x="1302488" y="22979"/>
                    </a:cubicBezTo>
                    <a:cubicBezTo>
                      <a:pt x="1317201" y="37692"/>
                      <a:pt x="1325467" y="57648"/>
                      <a:pt x="1325467" y="78456"/>
                    </a:cubicBezTo>
                    <a:lnTo>
                      <a:pt x="1325467" y="612067"/>
                    </a:lnTo>
                    <a:cubicBezTo>
                      <a:pt x="1325467" y="655397"/>
                      <a:pt x="1290341" y="690523"/>
                      <a:pt x="1247011" y="690523"/>
                    </a:cubicBezTo>
                    <a:lnTo>
                      <a:pt x="78456" y="690523"/>
                    </a:lnTo>
                    <a:cubicBezTo>
                      <a:pt x="35126" y="690523"/>
                      <a:pt x="0" y="655397"/>
                      <a:pt x="0" y="612067"/>
                    </a:cubicBezTo>
                    <a:lnTo>
                      <a:pt x="0" y="78456"/>
                    </a:lnTo>
                    <a:cubicBezTo>
                      <a:pt x="0" y="35126"/>
                      <a:pt x="35126" y="0"/>
                      <a:pt x="7845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rnd">
                <a:solidFill>
                  <a:srgbClr val="8CA9A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t-E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19050"/>
                <a:ext cx="1325467" cy="6714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4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397016" y="421794"/>
              <a:ext cx="5916143" cy="1326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0"/>
                </a:lnSpc>
              </a:pPr>
              <a:r>
                <a:rPr lang="en-US" sz="3500">
                  <a:solidFill>
                    <a:srgbClr val="8CA9AD"/>
                  </a:solidFill>
                  <a:latin typeface="DM Sans Bold"/>
                </a:rPr>
                <a:t>SKIP THE AGREEMENTS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376350" y="216765"/>
            <a:ext cx="4254641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IGNORE THE POWER DYNAMICS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99031" y="1822582"/>
            <a:ext cx="6009280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"/>
              </a:rPr>
              <a:t>Power imbalances can undermine the collaboration; ensure all parties have equal say and participation.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7050932"/>
            <a:ext cx="5879189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"/>
              </a:rPr>
              <a:t>Clearly outline roles, responsibilities and expectations  to avoid disputes.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14158" y="1822582"/>
            <a:ext cx="574514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"/>
              </a:rPr>
              <a:t>Building trust takes time, but it's the foundation of any successful collaboration.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444473" y="7050932"/>
            <a:ext cx="574514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"/>
              </a:rPr>
              <a:t>Goals and objectives can evolve over time, ensure regular alignment check-ins.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97403" y="4648200"/>
            <a:ext cx="14093194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WHAT </a:t>
            </a:r>
            <a:r>
              <a:rPr lang="en-US" sz="7500" u="sng">
                <a:solidFill>
                  <a:srgbClr val="8CA9AD"/>
                </a:solidFill>
                <a:latin typeface="DM Sans Bold"/>
              </a:rPr>
              <a:t>NOT</a:t>
            </a:r>
            <a:r>
              <a:rPr lang="en-US" sz="7500">
                <a:solidFill>
                  <a:srgbClr val="8CA9AD"/>
                </a:solidFill>
                <a:latin typeface="DM Sans Bold"/>
              </a:rPr>
              <a:t> TO DO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152019" y="216765"/>
            <a:ext cx="4469420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UNDERESTIMATE TRUST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183719" y="9186379"/>
            <a:ext cx="4266649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ASSUME STATIC DEVELOPMENT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57958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Freeform 6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7" name="Freeform 7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8" name="TextBox 8"/>
          <p:cNvSpPr txBox="1"/>
          <p:nvPr/>
        </p:nvSpPr>
        <p:spPr>
          <a:xfrm>
            <a:off x="2133600" y="3680629"/>
            <a:ext cx="13335000" cy="3102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t-EE" sz="7500" dirty="0">
                <a:solidFill>
                  <a:srgbClr val="FFFFFF"/>
                </a:solidFill>
                <a:latin typeface="DM Sans Bold"/>
              </a:rPr>
              <a:t>PRACTICAL PART</a:t>
            </a:r>
          </a:p>
          <a:p>
            <a:pPr>
              <a:lnSpc>
                <a:spcPts val="8250"/>
              </a:lnSpc>
            </a:pPr>
            <a:r>
              <a:rPr lang="et-EE" sz="4800" dirty="0">
                <a:solidFill>
                  <a:srgbClr val="FFFFFF"/>
                </a:solidFill>
                <a:latin typeface="DM Sans Bold"/>
              </a:rPr>
              <a:t>(</a:t>
            </a:r>
            <a:r>
              <a:rPr lang="et-EE" sz="4800" dirty="0" err="1">
                <a:solidFill>
                  <a:srgbClr val="FFFFFF"/>
                </a:solidFill>
                <a:latin typeface="DM Sans Bold"/>
              </a:rPr>
              <a:t>Mapping</a:t>
            </a:r>
            <a:r>
              <a:rPr lang="et-EE" sz="4800" dirty="0">
                <a:solidFill>
                  <a:srgbClr val="FFFFFF"/>
                </a:solidFill>
                <a:latin typeface="DM Sans Bold"/>
              </a:rPr>
              <a:t> YOUR </a:t>
            </a:r>
            <a:r>
              <a:rPr lang="et-EE" sz="4800" dirty="0" err="1">
                <a:solidFill>
                  <a:srgbClr val="FFFFFF"/>
                </a:solidFill>
                <a:latin typeface="DM Sans Bold"/>
              </a:rPr>
              <a:t>potential</a:t>
            </a:r>
            <a:r>
              <a:rPr lang="et-EE" sz="48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t-EE" sz="4800" dirty="0" err="1">
                <a:solidFill>
                  <a:srgbClr val="FFFFFF"/>
                </a:solidFill>
                <a:latin typeface="DM Sans Bold"/>
              </a:rPr>
              <a:t>partners</a:t>
            </a:r>
            <a:r>
              <a:rPr lang="et-EE" sz="4800" dirty="0">
                <a:solidFill>
                  <a:srgbClr val="FFFFFF"/>
                </a:solidFill>
                <a:latin typeface="DM Sans Bold"/>
              </a:rPr>
              <a:t> and </a:t>
            </a:r>
            <a:r>
              <a:rPr lang="et-EE" sz="4800" dirty="0" err="1">
                <a:solidFill>
                  <a:srgbClr val="FFFFFF"/>
                </a:solidFill>
                <a:latin typeface="DM Sans Bold"/>
              </a:rPr>
              <a:t>collaboration</a:t>
            </a:r>
            <a:r>
              <a:rPr lang="et-EE" sz="4800" dirty="0">
                <a:solidFill>
                  <a:srgbClr val="FFFFFF"/>
                </a:solidFill>
                <a:latin typeface="DM Sans Bold"/>
              </a:rPr>
              <a:t> TODAY) </a:t>
            </a:r>
            <a:endParaRPr lang="en-US" sz="480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302507" y="6438357"/>
            <a:ext cx="6170798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endParaRPr lang="en-US" sz="3000" dirty="0">
              <a:solidFill>
                <a:srgbClr val="FFFFFF"/>
              </a:solidFill>
              <a:latin typeface="DM Sans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90700" y="184785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 dirty="0">
                <a:solidFill>
                  <a:srgbClr val="FFFFFF"/>
                </a:solidFill>
                <a:latin typeface="DM Sans Bold"/>
              </a:rPr>
              <a:t>0</a:t>
            </a:r>
            <a:r>
              <a:rPr lang="et-EE" sz="7000" dirty="0">
                <a:solidFill>
                  <a:srgbClr val="FFFFFF"/>
                </a:solidFill>
                <a:latin typeface="DM Sans Bold"/>
              </a:rPr>
              <a:t>4</a:t>
            </a:r>
            <a:r>
              <a:rPr lang="en-US" sz="7000" dirty="0">
                <a:solidFill>
                  <a:srgbClr val="FFFFFF"/>
                </a:solidFill>
                <a:latin typeface="DM Sans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5131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028700" y="3156628"/>
            <a:ext cx="2224383" cy="2218402"/>
            <a:chOff x="0" y="0"/>
            <a:chExt cx="2409840" cy="24033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56299" y="3614714"/>
            <a:ext cx="1489037" cy="1302230"/>
          </a:xfrm>
          <a:custGeom>
            <a:avLst/>
            <a:gdLst/>
            <a:ahLst/>
            <a:cxnLst/>
            <a:rect l="l" t="t" r="r" b="b"/>
            <a:pathLst>
              <a:path w="1489037" h="1302230">
                <a:moveTo>
                  <a:pt x="0" y="0"/>
                </a:moveTo>
                <a:lnTo>
                  <a:pt x="1489036" y="0"/>
                </a:lnTo>
                <a:lnTo>
                  <a:pt x="1489036" y="1302230"/>
                </a:lnTo>
                <a:lnTo>
                  <a:pt x="0" y="13022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>
          <a:xfrm>
            <a:off x="1436448" y="6828756"/>
            <a:ext cx="1408888" cy="1280807"/>
          </a:xfrm>
          <a:custGeom>
            <a:avLst/>
            <a:gdLst/>
            <a:ahLst/>
            <a:cxnLst/>
            <a:rect l="l" t="t" r="r" b="b"/>
            <a:pathLst>
              <a:path w="1408888" h="1280807">
                <a:moveTo>
                  <a:pt x="0" y="0"/>
                </a:moveTo>
                <a:lnTo>
                  <a:pt x="1408887" y="0"/>
                </a:lnTo>
                <a:lnTo>
                  <a:pt x="1408887" y="1280807"/>
                </a:lnTo>
                <a:lnTo>
                  <a:pt x="0" y="12808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2" name="Freeform 12"/>
          <p:cNvSpPr/>
          <p:nvPr/>
        </p:nvSpPr>
        <p:spPr>
          <a:xfrm>
            <a:off x="9311425" y="6810686"/>
            <a:ext cx="1469087" cy="1268924"/>
          </a:xfrm>
          <a:custGeom>
            <a:avLst/>
            <a:gdLst/>
            <a:ahLst/>
            <a:cxnLst/>
            <a:rect l="l" t="t" r="r" b="b"/>
            <a:pathLst>
              <a:path w="1469087" h="1268924">
                <a:moveTo>
                  <a:pt x="0" y="0"/>
                </a:moveTo>
                <a:lnTo>
                  <a:pt x="1469086" y="0"/>
                </a:lnTo>
                <a:lnTo>
                  <a:pt x="1469086" y="1268924"/>
                </a:lnTo>
                <a:lnTo>
                  <a:pt x="0" y="12689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3" name="Freeform 13"/>
          <p:cNvSpPr/>
          <p:nvPr/>
        </p:nvSpPr>
        <p:spPr>
          <a:xfrm>
            <a:off x="9206644" y="3423707"/>
            <a:ext cx="1678649" cy="1678649"/>
          </a:xfrm>
          <a:custGeom>
            <a:avLst/>
            <a:gdLst/>
            <a:ahLst/>
            <a:cxnLst/>
            <a:rect l="l" t="t" r="r" b="b"/>
            <a:pathLst>
              <a:path w="1678649" h="1678649">
                <a:moveTo>
                  <a:pt x="0" y="0"/>
                </a:moveTo>
                <a:lnTo>
                  <a:pt x="1678648" y="0"/>
                </a:lnTo>
                <a:lnTo>
                  <a:pt x="1678648" y="1678649"/>
                </a:lnTo>
                <a:lnTo>
                  <a:pt x="0" y="1678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4" name="Freeform 14"/>
          <p:cNvSpPr/>
          <p:nvPr/>
        </p:nvSpPr>
        <p:spPr>
          <a:xfrm rot="5400000">
            <a:off x="15562957" y="-2364046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5" name="TextBox 15"/>
          <p:cNvSpPr txBox="1"/>
          <p:nvPr/>
        </p:nvSpPr>
        <p:spPr>
          <a:xfrm>
            <a:off x="1238591" y="576486"/>
            <a:ext cx="14845046" cy="3201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t-EE" sz="4800" dirty="0">
                <a:solidFill>
                  <a:srgbClr val="8CA9AD"/>
                </a:solidFill>
                <a:latin typeface="DM Sans Bold"/>
              </a:rPr>
              <a:t>PRACTICAL PART: </a:t>
            </a:r>
            <a:r>
              <a:rPr lang="en-US" sz="4800" dirty="0">
                <a:solidFill>
                  <a:srgbClr val="8CA9AD"/>
                </a:solidFill>
                <a:latin typeface="DM Sans Bold"/>
              </a:rPr>
              <a:t>MAPPING</a:t>
            </a:r>
            <a:r>
              <a:rPr lang="et-EE" sz="4800" dirty="0">
                <a:solidFill>
                  <a:srgbClr val="8CA9AD"/>
                </a:solidFill>
                <a:latin typeface="DM Sans Bold"/>
              </a:rPr>
              <a:t> YOUR</a:t>
            </a:r>
            <a:r>
              <a:rPr lang="en-US" sz="4800" dirty="0">
                <a:solidFill>
                  <a:srgbClr val="8CA9AD"/>
                </a:solidFill>
                <a:latin typeface="DM Sans Bold"/>
              </a:rPr>
              <a:t> POTENTIAL PARTNERS</a:t>
            </a:r>
            <a:r>
              <a:rPr lang="et-EE" sz="4800" dirty="0">
                <a:solidFill>
                  <a:srgbClr val="8CA9AD"/>
                </a:solidFill>
                <a:latin typeface="DM Sans Bold"/>
              </a:rPr>
              <a:t> (1)</a:t>
            </a:r>
          </a:p>
          <a:p>
            <a:pPr>
              <a:lnSpc>
                <a:spcPts val="8250"/>
              </a:lnSpc>
            </a:pPr>
            <a:endParaRPr lang="en-US" sz="4800" dirty="0">
              <a:solidFill>
                <a:srgbClr val="8CA9AD"/>
              </a:solidFill>
              <a:latin typeface="DM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51862" y="3185203"/>
            <a:ext cx="4934645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 dirty="0">
                <a:solidFill>
                  <a:srgbClr val="8CA9AD"/>
                </a:solidFill>
                <a:latin typeface="DM Sans Bold"/>
              </a:rPr>
              <a:t>Step 1 - Identification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51862" y="4263031"/>
            <a:ext cx="13593138" cy="4390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Who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would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You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like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to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collaborate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with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?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Why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would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You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like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to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collaborate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with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them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? 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Why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would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they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like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to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collaborate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with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You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?</a:t>
            </a:r>
          </a:p>
          <a:p>
            <a:pPr>
              <a:lnSpc>
                <a:spcPts val="3079"/>
              </a:lnSpc>
            </a:pPr>
            <a:endParaRPr lang="et-EE" sz="3200" dirty="0">
              <a:solidFill>
                <a:srgbClr val="737373"/>
              </a:solidFill>
              <a:latin typeface="DM Sans"/>
            </a:endParaRP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What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is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Your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united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mission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?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Who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are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the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n-US" sz="3200" dirty="0">
                <a:solidFill>
                  <a:srgbClr val="737373"/>
                </a:solidFill>
                <a:latin typeface="DM Sans"/>
              </a:rPr>
              <a:t>critical stakeholders that you are already connected to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?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Any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important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networks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of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communities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that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You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should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</a:p>
          <a:p>
            <a:pPr marL="914400" lvl="1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rgbClr val="737373"/>
                </a:solidFill>
                <a:latin typeface="DM Sans"/>
              </a:rPr>
              <a:t> -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belong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to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before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the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collaboration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?</a:t>
            </a:r>
          </a:p>
          <a:p>
            <a:pPr marL="914400" lvl="1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rgbClr val="737373"/>
                </a:solidFill>
                <a:latin typeface="DM Sans"/>
              </a:rPr>
              <a:t> -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ask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advice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from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?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endParaRPr lang="et-EE" sz="3200" dirty="0">
              <a:solidFill>
                <a:srgbClr val="737373"/>
              </a:solidFill>
              <a:latin typeface="DM Sans"/>
            </a:endParaRPr>
          </a:p>
          <a:p>
            <a:pPr>
              <a:lnSpc>
                <a:spcPts val="3079"/>
              </a:lnSpc>
            </a:pP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endParaRPr lang="en-US" sz="3200" dirty="0">
              <a:solidFill>
                <a:srgbClr val="737373"/>
              </a:solidFill>
              <a:latin typeface="DM San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2997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028700" y="3156628"/>
            <a:ext cx="2224383" cy="2218402"/>
            <a:chOff x="0" y="0"/>
            <a:chExt cx="2409840" cy="24033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36499" y="3519778"/>
            <a:ext cx="1408888" cy="1280807"/>
          </a:xfrm>
          <a:custGeom>
            <a:avLst/>
            <a:gdLst/>
            <a:ahLst/>
            <a:cxnLst/>
            <a:rect l="l" t="t" r="r" b="b"/>
            <a:pathLst>
              <a:path w="1408888" h="1280807">
                <a:moveTo>
                  <a:pt x="0" y="0"/>
                </a:moveTo>
                <a:lnTo>
                  <a:pt x="1408887" y="0"/>
                </a:lnTo>
                <a:lnTo>
                  <a:pt x="1408887" y="1280807"/>
                </a:lnTo>
                <a:lnTo>
                  <a:pt x="0" y="12808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2" name="Freeform 12"/>
          <p:cNvSpPr/>
          <p:nvPr/>
        </p:nvSpPr>
        <p:spPr>
          <a:xfrm>
            <a:off x="9311425" y="6810686"/>
            <a:ext cx="1469087" cy="1268924"/>
          </a:xfrm>
          <a:custGeom>
            <a:avLst/>
            <a:gdLst/>
            <a:ahLst/>
            <a:cxnLst/>
            <a:rect l="l" t="t" r="r" b="b"/>
            <a:pathLst>
              <a:path w="1469087" h="1268924">
                <a:moveTo>
                  <a:pt x="0" y="0"/>
                </a:moveTo>
                <a:lnTo>
                  <a:pt x="1469086" y="0"/>
                </a:lnTo>
                <a:lnTo>
                  <a:pt x="1469086" y="1268924"/>
                </a:lnTo>
                <a:lnTo>
                  <a:pt x="0" y="1268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3" name="Freeform 13"/>
          <p:cNvSpPr/>
          <p:nvPr/>
        </p:nvSpPr>
        <p:spPr>
          <a:xfrm>
            <a:off x="9206644" y="3423707"/>
            <a:ext cx="1678649" cy="1678649"/>
          </a:xfrm>
          <a:custGeom>
            <a:avLst/>
            <a:gdLst/>
            <a:ahLst/>
            <a:cxnLst/>
            <a:rect l="l" t="t" r="r" b="b"/>
            <a:pathLst>
              <a:path w="1678649" h="1678649">
                <a:moveTo>
                  <a:pt x="0" y="0"/>
                </a:moveTo>
                <a:lnTo>
                  <a:pt x="1678648" y="0"/>
                </a:lnTo>
                <a:lnTo>
                  <a:pt x="1678648" y="1678649"/>
                </a:lnTo>
                <a:lnTo>
                  <a:pt x="0" y="16786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4" name="Freeform 14"/>
          <p:cNvSpPr/>
          <p:nvPr/>
        </p:nvSpPr>
        <p:spPr>
          <a:xfrm rot="5400000">
            <a:off x="15562957" y="-2364046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5" name="TextBox 15"/>
          <p:cNvSpPr txBox="1"/>
          <p:nvPr/>
        </p:nvSpPr>
        <p:spPr>
          <a:xfrm>
            <a:off x="1238591" y="576486"/>
            <a:ext cx="14845046" cy="3201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t-EE" sz="4800" dirty="0">
                <a:solidFill>
                  <a:srgbClr val="8CA9AD"/>
                </a:solidFill>
                <a:latin typeface="DM Sans Bold"/>
              </a:rPr>
              <a:t>PRACTICAL PART: </a:t>
            </a:r>
            <a:r>
              <a:rPr lang="en-US" sz="4800" dirty="0">
                <a:solidFill>
                  <a:srgbClr val="8CA9AD"/>
                </a:solidFill>
                <a:latin typeface="DM Sans Bold"/>
              </a:rPr>
              <a:t>MAPPING</a:t>
            </a:r>
            <a:r>
              <a:rPr lang="et-EE" sz="4800" dirty="0">
                <a:solidFill>
                  <a:srgbClr val="8CA9AD"/>
                </a:solidFill>
                <a:latin typeface="DM Sans Bold"/>
              </a:rPr>
              <a:t> YOUR</a:t>
            </a:r>
            <a:r>
              <a:rPr lang="en-US" sz="4800" dirty="0">
                <a:solidFill>
                  <a:srgbClr val="8CA9AD"/>
                </a:solidFill>
                <a:latin typeface="DM Sans Bold"/>
              </a:rPr>
              <a:t> POTENTIAL PARTNERS</a:t>
            </a:r>
            <a:r>
              <a:rPr lang="et-EE" sz="4800" dirty="0">
                <a:solidFill>
                  <a:srgbClr val="8CA9AD"/>
                </a:solidFill>
                <a:latin typeface="DM Sans Bold"/>
              </a:rPr>
              <a:t> (2)</a:t>
            </a:r>
          </a:p>
          <a:p>
            <a:pPr>
              <a:lnSpc>
                <a:spcPts val="8250"/>
              </a:lnSpc>
            </a:pPr>
            <a:endParaRPr lang="en-US" sz="4800" dirty="0">
              <a:solidFill>
                <a:srgbClr val="8CA9AD"/>
              </a:solidFill>
              <a:latin typeface="DM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51862" y="3185203"/>
            <a:ext cx="5654782" cy="503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 dirty="0">
                <a:solidFill>
                  <a:srgbClr val="8CA9AD"/>
                </a:solidFill>
                <a:latin typeface="DM Sans Bold"/>
              </a:rPr>
              <a:t>Step 2 - Categorization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27953" y="3778900"/>
            <a:ext cx="12555684" cy="4788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Please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ca</a:t>
            </a:r>
            <a:r>
              <a:rPr lang="en-US" sz="3200" dirty="0" err="1">
                <a:solidFill>
                  <a:srgbClr val="737373"/>
                </a:solidFill>
                <a:latin typeface="DM Sans"/>
              </a:rPr>
              <a:t>tegorize</a:t>
            </a:r>
            <a:r>
              <a:rPr lang="en-US" sz="3200" dirty="0">
                <a:solidFill>
                  <a:srgbClr val="737373"/>
                </a:solidFill>
                <a:latin typeface="DM Sans"/>
              </a:rPr>
              <a:t> these stakeholders based on their roles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. Are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they</a:t>
            </a:r>
            <a:r>
              <a:rPr lang="en-US" sz="3200" dirty="0">
                <a:solidFill>
                  <a:srgbClr val="737373"/>
                </a:solidFill>
                <a:latin typeface="DM Sans"/>
              </a:rPr>
              <a:t>: </a:t>
            </a:r>
            <a:endParaRPr lang="et-EE" sz="3200" dirty="0">
              <a:solidFill>
                <a:srgbClr val="737373"/>
              </a:solidFill>
              <a:latin typeface="DM Sans"/>
            </a:endParaRPr>
          </a:p>
          <a:p>
            <a:pPr>
              <a:lnSpc>
                <a:spcPts val="3079"/>
              </a:lnSpc>
            </a:pPr>
            <a:endParaRPr lang="et-EE" sz="3200" dirty="0">
              <a:solidFill>
                <a:srgbClr val="737373"/>
              </a:solidFill>
              <a:latin typeface="DM Sans"/>
            </a:endParaRP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rgbClr val="737373"/>
                </a:solidFill>
                <a:latin typeface="DM Sans"/>
              </a:rPr>
              <a:t>	</a:t>
            </a:r>
            <a:r>
              <a:rPr lang="en-US" sz="3200" dirty="0">
                <a:solidFill>
                  <a:srgbClr val="737373"/>
                </a:solidFill>
                <a:latin typeface="DM Sans"/>
              </a:rPr>
              <a:t>partners, 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	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rgbClr val="737373"/>
                </a:solidFill>
                <a:latin typeface="DM Sans"/>
              </a:rPr>
              <a:t>	</a:t>
            </a:r>
            <a:r>
              <a:rPr lang="en-US" sz="3200" dirty="0">
                <a:solidFill>
                  <a:srgbClr val="737373"/>
                </a:solidFill>
                <a:latin typeface="DM Sans"/>
              </a:rPr>
              <a:t>funders, </a:t>
            </a:r>
            <a:endParaRPr lang="et-EE" sz="3200" dirty="0">
              <a:solidFill>
                <a:srgbClr val="737373"/>
              </a:solidFill>
              <a:latin typeface="DM Sans"/>
            </a:endParaRP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rgbClr val="737373"/>
                </a:solidFill>
                <a:latin typeface="DM Sans"/>
              </a:rPr>
              <a:t>	</a:t>
            </a:r>
            <a:r>
              <a:rPr lang="en-US" sz="3200" dirty="0">
                <a:solidFill>
                  <a:srgbClr val="737373"/>
                </a:solidFill>
                <a:latin typeface="DM Sans"/>
              </a:rPr>
              <a:t>advisors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;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also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business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support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organizations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and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networks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.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endParaRPr lang="et-EE" sz="3200" dirty="0">
              <a:solidFill>
                <a:srgbClr val="737373"/>
              </a:solidFill>
              <a:latin typeface="DM Sans"/>
            </a:endParaRPr>
          </a:p>
          <a:p>
            <a:pPr>
              <a:lnSpc>
                <a:spcPts val="3079"/>
              </a:lnSpc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Describe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their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(and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your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):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skills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, 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expertize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,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resources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.</a:t>
            </a:r>
          </a:p>
          <a:p>
            <a:pPr>
              <a:lnSpc>
                <a:spcPts val="3079"/>
              </a:lnSpc>
            </a:pPr>
            <a:endParaRPr lang="et-EE" sz="3200" dirty="0">
              <a:solidFill>
                <a:srgbClr val="737373"/>
              </a:solidFill>
              <a:latin typeface="DM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453102" y="3252250"/>
            <a:ext cx="778068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endParaRPr lang="en-US" sz="3500" dirty="0">
              <a:solidFill>
                <a:srgbClr val="8CA9AD"/>
              </a:solidFill>
              <a:latin typeface="DM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453102" y="3782481"/>
            <a:ext cx="5596307" cy="400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endParaRPr lang="en-US" sz="2799" dirty="0">
              <a:solidFill>
                <a:srgbClr val="737373"/>
              </a:solidFill>
              <a:latin typeface="DM Sa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1453102" y="6341088"/>
            <a:ext cx="6056318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endParaRPr lang="en-US" sz="3500" dirty="0">
              <a:solidFill>
                <a:srgbClr val="8CA9AD"/>
              </a:solidFill>
              <a:latin typeface="DM Sa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453102" y="6908165"/>
            <a:ext cx="5812439" cy="400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endParaRPr lang="en-US" sz="2799" dirty="0">
              <a:solidFill>
                <a:srgbClr val="737373"/>
              </a:solidFill>
              <a:latin typeface="DM San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53178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2419" y="3124874"/>
            <a:ext cx="2223718" cy="2218402"/>
            <a:chOff x="0" y="0"/>
            <a:chExt cx="2409120" cy="24033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36448" y="6828756"/>
            <a:ext cx="1408888" cy="1280807"/>
          </a:xfrm>
          <a:custGeom>
            <a:avLst/>
            <a:gdLst/>
            <a:ahLst/>
            <a:cxnLst/>
            <a:rect l="l" t="t" r="r" b="b"/>
            <a:pathLst>
              <a:path w="1408888" h="1280807">
                <a:moveTo>
                  <a:pt x="0" y="0"/>
                </a:moveTo>
                <a:lnTo>
                  <a:pt x="1408887" y="0"/>
                </a:lnTo>
                <a:lnTo>
                  <a:pt x="1408887" y="1280807"/>
                </a:lnTo>
                <a:lnTo>
                  <a:pt x="0" y="1280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3" name="Freeform 13"/>
          <p:cNvSpPr/>
          <p:nvPr/>
        </p:nvSpPr>
        <p:spPr>
          <a:xfrm>
            <a:off x="1064985" y="3333639"/>
            <a:ext cx="1678649" cy="1678649"/>
          </a:xfrm>
          <a:custGeom>
            <a:avLst/>
            <a:gdLst/>
            <a:ahLst/>
            <a:cxnLst/>
            <a:rect l="l" t="t" r="r" b="b"/>
            <a:pathLst>
              <a:path w="1678649" h="1678649">
                <a:moveTo>
                  <a:pt x="0" y="0"/>
                </a:moveTo>
                <a:lnTo>
                  <a:pt x="1678648" y="0"/>
                </a:lnTo>
                <a:lnTo>
                  <a:pt x="1678648" y="1678649"/>
                </a:lnTo>
                <a:lnTo>
                  <a:pt x="0" y="16786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 dirty="0"/>
          </a:p>
        </p:txBody>
      </p:sp>
      <p:sp>
        <p:nvSpPr>
          <p:cNvPr id="14" name="Freeform 14"/>
          <p:cNvSpPr/>
          <p:nvPr/>
        </p:nvSpPr>
        <p:spPr>
          <a:xfrm rot="5400000">
            <a:off x="15562957" y="-2364046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5" name="TextBox 15"/>
          <p:cNvSpPr txBox="1"/>
          <p:nvPr/>
        </p:nvSpPr>
        <p:spPr>
          <a:xfrm>
            <a:off x="1238591" y="576486"/>
            <a:ext cx="14845046" cy="3201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t-EE" sz="4800" dirty="0">
                <a:solidFill>
                  <a:srgbClr val="8CA9AD"/>
                </a:solidFill>
                <a:latin typeface="DM Sans Bold"/>
              </a:rPr>
              <a:t>PRACTICAL PART: </a:t>
            </a:r>
            <a:r>
              <a:rPr lang="en-US" sz="4800" dirty="0">
                <a:solidFill>
                  <a:srgbClr val="8CA9AD"/>
                </a:solidFill>
                <a:latin typeface="DM Sans Bold"/>
              </a:rPr>
              <a:t>MAPPING</a:t>
            </a:r>
            <a:r>
              <a:rPr lang="et-EE" sz="4800" dirty="0">
                <a:solidFill>
                  <a:srgbClr val="8CA9AD"/>
                </a:solidFill>
                <a:latin typeface="DM Sans Bold"/>
              </a:rPr>
              <a:t> YOUR</a:t>
            </a:r>
            <a:r>
              <a:rPr lang="en-US" sz="4800" dirty="0">
                <a:solidFill>
                  <a:srgbClr val="8CA9AD"/>
                </a:solidFill>
                <a:latin typeface="DM Sans Bold"/>
              </a:rPr>
              <a:t> POTENTIAL PARTNERS</a:t>
            </a:r>
            <a:r>
              <a:rPr lang="et-EE" sz="4800" dirty="0">
                <a:solidFill>
                  <a:srgbClr val="8CA9AD"/>
                </a:solidFill>
                <a:latin typeface="DM Sans Bold"/>
              </a:rPr>
              <a:t> (3)</a:t>
            </a:r>
          </a:p>
          <a:p>
            <a:pPr>
              <a:lnSpc>
                <a:spcPts val="8250"/>
              </a:lnSpc>
            </a:pPr>
            <a:endParaRPr lang="en-US" sz="4800" dirty="0">
              <a:solidFill>
                <a:srgbClr val="8CA9AD"/>
              </a:solidFill>
              <a:latin typeface="DM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442321" y="3449397"/>
            <a:ext cx="778068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 dirty="0">
                <a:solidFill>
                  <a:srgbClr val="8CA9AD"/>
                </a:solidFill>
                <a:latin typeface="DM Sans Bold"/>
              </a:rPr>
              <a:t>Step 3 - Analysis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67746" y="4345080"/>
            <a:ext cx="12358054" cy="4788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Please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map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and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think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about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the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potential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influence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;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outcome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;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resources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needed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and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provided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; 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relevance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to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Your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business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;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relevance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to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their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business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.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endParaRPr lang="et-EE" sz="3200" dirty="0">
              <a:solidFill>
                <a:srgbClr val="737373"/>
              </a:solidFill>
              <a:latin typeface="DM Sans"/>
            </a:endParaRPr>
          </a:p>
          <a:p>
            <a:pPr>
              <a:lnSpc>
                <a:spcPts val="3079"/>
              </a:lnSpc>
            </a:pPr>
            <a:endParaRPr lang="et-EE" sz="3200" dirty="0">
              <a:solidFill>
                <a:srgbClr val="737373"/>
              </a:solidFill>
              <a:latin typeface="DM Sans"/>
            </a:endParaRPr>
          </a:p>
          <a:p>
            <a:pPr>
              <a:lnSpc>
                <a:spcPts val="3079"/>
              </a:lnSpc>
            </a:pPr>
            <a:r>
              <a:rPr lang="et-EE" sz="3200" dirty="0" err="1">
                <a:solidFill>
                  <a:srgbClr val="737373"/>
                </a:solidFill>
                <a:latin typeface="DM Sans"/>
              </a:rPr>
              <a:t>Describe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the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potentsial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3200" dirty="0" err="1">
                <a:solidFill>
                  <a:srgbClr val="737373"/>
                </a:solidFill>
                <a:latin typeface="DM Sans"/>
              </a:rPr>
              <a:t>outcome</a:t>
            </a:r>
            <a:endParaRPr lang="et-EE" sz="3200" dirty="0">
              <a:solidFill>
                <a:srgbClr val="737373"/>
              </a:solidFill>
              <a:latin typeface="DM Sans"/>
            </a:endParaRP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rgbClr val="737373"/>
                </a:solidFill>
                <a:latin typeface="DM Sans"/>
              </a:rPr>
              <a:t>J</a:t>
            </a:r>
            <a:r>
              <a:rPr lang="en-US" sz="3200" dirty="0" err="1">
                <a:solidFill>
                  <a:srgbClr val="737373"/>
                </a:solidFill>
                <a:latin typeface="DM Sans"/>
              </a:rPr>
              <a:t>oint</a:t>
            </a:r>
            <a:r>
              <a:rPr lang="en-US" sz="3200" dirty="0">
                <a:solidFill>
                  <a:srgbClr val="737373"/>
                </a:solidFill>
                <a:latin typeface="DM Sans"/>
              </a:rPr>
              <a:t> projects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?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rgbClr val="737373"/>
                </a:solidFill>
                <a:latin typeface="DM Sans"/>
              </a:rPr>
              <a:t>S</a:t>
            </a:r>
            <a:r>
              <a:rPr lang="en-US" sz="3200" dirty="0">
                <a:solidFill>
                  <a:srgbClr val="737373"/>
                </a:solidFill>
                <a:latin typeface="DM Sans"/>
              </a:rPr>
              <a:t>hared markets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?</a:t>
            </a:r>
          </a:p>
          <a:p>
            <a:pPr marL="457200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3200" dirty="0">
                <a:solidFill>
                  <a:srgbClr val="737373"/>
                </a:solidFill>
                <a:latin typeface="DM Sans"/>
              </a:rPr>
              <a:t>R</a:t>
            </a:r>
            <a:r>
              <a:rPr lang="en-US" sz="3200" dirty="0" err="1">
                <a:solidFill>
                  <a:srgbClr val="737373"/>
                </a:solidFill>
                <a:latin typeface="DM Sans"/>
              </a:rPr>
              <a:t>esource</a:t>
            </a:r>
            <a:r>
              <a:rPr lang="en-US" sz="3200" dirty="0">
                <a:solidFill>
                  <a:srgbClr val="737373"/>
                </a:solidFill>
                <a:latin typeface="DM Sans"/>
              </a:rPr>
              <a:t> pooling</a:t>
            </a:r>
            <a:r>
              <a:rPr lang="et-EE" sz="3200" dirty="0">
                <a:solidFill>
                  <a:srgbClr val="737373"/>
                </a:solidFill>
                <a:latin typeface="DM Sans"/>
              </a:rPr>
              <a:t>?</a:t>
            </a:r>
            <a:endParaRPr lang="en-US" sz="3200" dirty="0">
              <a:solidFill>
                <a:srgbClr val="737373"/>
              </a:solidFill>
              <a:latin typeface="DM San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47342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3250245"/>
            <a:ext cx="2223718" cy="2218402"/>
            <a:chOff x="0" y="0"/>
            <a:chExt cx="2409120" cy="2403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00627" y="3724978"/>
            <a:ext cx="1469087" cy="1268924"/>
          </a:xfrm>
          <a:custGeom>
            <a:avLst/>
            <a:gdLst/>
            <a:ahLst/>
            <a:cxnLst/>
            <a:rect l="l" t="t" r="r" b="b"/>
            <a:pathLst>
              <a:path w="1469087" h="1268924">
                <a:moveTo>
                  <a:pt x="0" y="0"/>
                </a:moveTo>
                <a:lnTo>
                  <a:pt x="1469086" y="0"/>
                </a:lnTo>
                <a:lnTo>
                  <a:pt x="1469086" y="1268924"/>
                </a:lnTo>
                <a:lnTo>
                  <a:pt x="0" y="12689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4" name="Freeform 14"/>
          <p:cNvSpPr/>
          <p:nvPr/>
        </p:nvSpPr>
        <p:spPr>
          <a:xfrm rot="5400000">
            <a:off x="15562957" y="-2364046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5" name="TextBox 15"/>
          <p:cNvSpPr txBox="1"/>
          <p:nvPr/>
        </p:nvSpPr>
        <p:spPr>
          <a:xfrm>
            <a:off x="1238591" y="576486"/>
            <a:ext cx="14845046" cy="3201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t-EE" sz="4800" dirty="0">
                <a:solidFill>
                  <a:srgbClr val="8CA9AD"/>
                </a:solidFill>
                <a:latin typeface="DM Sans Bold"/>
              </a:rPr>
              <a:t>PRACTICAL PART: </a:t>
            </a:r>
            <a:r>
              <a:rPr lang="en-US" sz="4800" dirty="0">
                <a:solidFill>
                  <a:srgbClr val="8CA9AD"/>
                </a:solidFill>
                <a:latin typeface="DM Sans Bold"/>
              </a:rPr>
              <a:t>MAPPING</a:t>
            </a:r>
            <a:r>
              <a:rPr lang="et-EE" sz="4800" dirty="0">
                <a:solidFill>
                  <a:srgbClr val="8CA9AD"/>
                </a:solidFill>
                <a:latin typeface="DM Sans Bold"/>
              </a:rPr>
              <a:t> YOUR</a:t>
            </a:r>
            <a:r>
              <a:rPr lang="en-US" sz="4800" dirty="0">
                <a:solidFill>
                  <a:srgbClr val="8CA9AD"/>
                </a:solidFill>
                <a:latin typeface="DM Sans Bold"/>
              </a:rPr>
              <a:t> POTENTIAL PARTNERS</a:t>
            </a:r>
            <a:r>
              <a:rPr lang="et-EE" sz="4800" dirty="0">
                <a:solidFill>
                  <a:srgbClr val="8CA9AD"/>
                </a:solidFill>
                <a:latin typeface="DM Sans Bold"/>
              </a:rPr>
              <a:t> (4)</a:t>
            </a:r>
            <a:endParaRPr lang="en-US" sz="4800" dirty="0">
              <a:solidFill>
                <a:srgbClr val="8CA9AD"/>
              </a:solidFill>
              <a:latin typeface="DM Sans Bold"/>
            </a:endParaRPr>
          </a:p>
          <a:p>
            <a:pPr>
              <a:lnSpc>
                <a:spcPts val="8250"/>
              </a:lnSpc>
            </a:pPr>
            <a:endParaRPr lang="en-US" sz="4800" dirty="0">
              <a:solidFill>
                <a:srgbClr val="8CA9AD"/>
              </a:solidFill>
              <a:latin typeface="DM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51862" y="3185203"/>
            <a:ext cx="7192338" cy="503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 dirty="0">
                <a:solidFill>
                  <a:srgbClr val="8CA9AD"/>
                </a:solidFill>
                <a:latin typeface="DM Sans Bold"/>
              </a:rPr>
              <a:t>Step 4 - Link Establishment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46947" y="6702378"/>
            <a:ext cx="577321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endParaRPr lang="en-US" sz="3500" dirty="0">
              <a:solidFill>
                <a:srgbClr val="8CA9AD"/>
              </a:solidFill>
              <a:latin typeface="DM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546947" y="7232609"/>
            <a:ext cx="5387161" cy="400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endParaRPr lang="en-US" sz="2799" dirty="0">
              <a:solidFill>
                <a:srgbClr val="737373"/>
              </a:solidFill>
              <a:latin typeface="DM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546947" y="4148066"/>
            <a:ext cx="11007253" cy="31835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t-EE" sz="2799" dirty="0" err="1">
                <a:solidFill>
                  <a:srgbClr val="737373"/>
                </a:solidFill>
                <a:latin typeface="DM Sans"/>
              </a:rPr>
              <a:t>Please</a:t>
            </a:r>
            <a:r>
              <a:rPr lang="et-EE" sz="2799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2799" dirty="0" err="1">
                <a:solidFill>
                  <a:srgbClr val="737373"/>
                </a:solidFill>
                <a:latin typeface="DM Sans"/>
              </a:rPr>
              <a:t>make</a:t>
            </a:r>
            <a:r>
              <a:rPr lang="et-EE" sz="2799" dirty="0">
                <a:solidFill>
                  <a:srgbClr val="737373"/>
                </a:solidFill>
                <a:latin typeface="DM Sans"/>
              </a:rPr>
              <a:t> a </a:t>
            </a:r>
            <a:r>
              <a:rPr lang="et-EE" sz="2799" dirty="0" err="1">
                <a:solidFill>
                  <a:srgbClr val="737373"/>
                </a:solidFill>
                <a:latin typeface="DM Sans"/>
              </a:rPr>
              <a:t>communication</a:t>
            </a:r>
            <a:r>
              <a:rPr lang="et-EE" sz="2799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2799" dirty="0" err="1">
                <a:solidFill>
                  <a:srgbClr val="737373"/>
                </a:solidFill>
                <a:latin typeface="DM Sans"/>
              </a:rPr>
              <a:t>plan</a:t>
            </a:r>
            <a:r>
              <a:rPr lang="et-EE" sz="2799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2799" dirty="0" err="1">
                <a:solidFill>
                  <a:srgbClr val="737373"/>
                </a:solidFill>
                <a:latin typeface="DM Sans"/>
              </a:rPr>
              <a:t>concerning</a:t>
            </a:r>
            <a:r>
              <a:rPr lang="et-EE" sz="2799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2799" dirty="0" err="1">
                <a:solidFill>
                  <a:srgbClr val="737373"/>
                </a:solidFill>
                <a:latin typeface="DM Sans"/>
              </a:rPr>
              <a:t>contacting</a:t>
            </a:r>
            <a:r>
              <a:rPr lang="et-EE" sz="2799" dirty="0">
                <a:solidFill>
                  <a:srgbClr val="737373"/>
                </a:solidFill>
                <a:latin typeface="DM Sans"/>
              </a:rPr>
              <a:t> </a:t>
            </a:r>
          </a:p>
          <a:p>
            <a:pPr marL="914400" lvl="1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2799" dirty="0" err="1">
                <a:solidFill>
                  <a:srgbClr val="737373"/>
                </a:solidFill>
                <a:latin typeface="DM Sans"/>
              </a:rPr>
              <a:t>Cur</a:t>
            </a:r>
            <a:r>
              <a:rPr lang="en-US" sz="2799" dirty="0">
                <a:solidFill>
                  <a:srgbClr val="737373"/>
                </a:solidFill>
                <a:latin typeface="DM Sans"/>
              </a:rPr>
              <a:t>rent or possible partners, </a:t>
            </a:r>
            <a:endParaRPr lang="et-EE" sz="2799" dirty="0">
              <a:solidFill>
                <a:srgbClr val="737373"/>
              </a:solidFill>
              <a:latin typeface="DM Sans"/>
            </a:endParaRPr>
          </a:p>
          <a:p>
            <a:pPr marL="914400" lvl="1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737373"/>
                </a:solidFill>
                <a:latin typeface="DM Sans"/>
              </a:rPr>
              <a:t>mentors, </a:t>
            </a:r>
            <a:endParaRPr lang="et-EE" sz="2799" dirty="0">
              <a:solidFill>
                <a:srgbClr val="737373"/>
              </a:solidFill>
              <a:latin typeface="DM Sans"/>
            </a:endParaRPr>
          </a:p>
          <a:p>
            <a:pPr marL="914400" lvl="1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n-US" sz="2799" dirty="0">
                <a:solidFill>
                  <a:srgbClr val="737373"/>
                </a:solidFill>
                <a:latin typeface="DM Sans"/>
              </a:rPr>
              <a:t>funding relationships, etc.</a:t>
            </a:r>
            <a:r>
              <a:rPr lang="et-EE" sz="2799" dirty="0">
                <a:solidFill>
                  <a:srgbClr val="737373"/>
                </a:solidFill>
                <a:latin typeface="DM Sans"/>
              </a:rPr>
              <a:t> </a:t>
            </a:r>
          </a:p>
          <a:p>
            <a:pPr marL="914400" lvl="1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endParaRPr lang="et-EE" sz="2799" dirty="0">
              <a:solidFill>
                <a:srgbClr val="737373"/>
              </a:solidFill>
              <a:latin typeface="DM Sans"/>
            </a:endParaRPr>
          </a:p>
          <a:p>
            <a:pPr marL="914400" lvl="1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endParaRPr lang="et-EE" sz="2799" dirty="0">
              <a:solidFill>
                <a:srgbClr val="737373"/>
              </a:solidFill>
              <a:latin typeface="DM Sans"/>
            </a:endParaRPr>
          </a:p>
          <a:p>
            <a:pPr marL="914400" lvl="1" indent="-457200">
              <a:lnSpc>
                <a:spcPts val="3079"/>
              </a:lnSpc>
              <a:buFont typeface="Arial" panose="020B0604020202020204" pitchFamily="34" charset="0"/>
              <a:buChar char="•"/>
            </a:pPr>
            <a:r>
              <a:rPr lang="et-EE" sz="2799" dirty="0" err="1">
                <a:solidFill>
                  <a:srgbClr val="737373"/>
                </a:solidFill>
                <a:latin typeface="DM Sans"/>
              </a:rPr>
              <a:t>Set</a:t>
            </a:r>
            <a:r>
              <a:rPr lang="et-EE" sz="2799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2799" dirty="0" err="1">
                <a:solidFill>
                  <a:srgbClr val="737373"/>
                </a:solidFill>
                <a:latin typeface="DM Sans"/>
              </a:rPr>
              <a:t>the</a:t>
            </a:r>
            <a:r>
              <a:rPr lang="et-EE" sz="2799" dirty="0">
                <a:solidFill>
                  <a:srgbClr val="737373"/>
                </a:solidFill>
                <a:latin typeface="DM Sans"/>
              </a:rPr>
              <a:t> </a:t>
            </a:r>
            <a:r>
              <a:rPr lang="et-EE" sz="2799" dirty="0" err="1">
                <a:solidFill>
                  <a:srgbClr val="737373"/>
                </a:solidFill>
                <a:latin typeface="DM Sans"/>
              </a:rPr>
              <a:t>deadline</a:t>
            </a:r>
            <a:r>
              <a:rPr lang="et-EE" sz="2799" dirty="0">
                <a:solidFill>
                  <a:srgbClr val="737373"/>
                </a:solidFill>
                <a:latin typeface="DM Sans"/>
              </a:rPr>
              <a:t>!</a:t>
            </a:r>
            <a:endParaRPr lang="en-US" sz="2799" dirty="0">
              <a:solidFill>
                <a:srgbClr val="737373"/>
              </a:solidFill>
              <a:latin typeface="DM Sans"/>
            </a:endParaRPr>
          </a:p>
          <a:p>
            <a:pPr>
              <a:lnSpc>
                <a:spcPts val="3079"/>
              </a:lnSpc>
            </a:pPr>
            <a:endParaRPr lang="en-US" sz="2799" dirty="0">
              <a:solidFill>
                <a:srgbClr val="737373"/>
              </a:solidFill>
              <a:latin typeface="DM San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7579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34109" y="3153830"/>
            <a:ext cx="2223718" cy="2218402"/>
            <a:chOff x="0" y="0"/>
            <a:chExt cx="2409120" cy="24033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934109" y="6335947"/>
            <a:ext cx="2223718" cy="2218402"/>
            <a:chOff x="0" y="0"/>
            <a:chExt cx="2409120" cy="2403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359959"/>
            <a:ext cx="2224383" cy="2218402"/>
            <a:chOff x="0" y="0"/>
            <a:chExt cx="2409840" cy="2403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156628"/>
            <a:ext cx="2224383" cy="2218402"/>
            <a:chOff x="0" y="0"/>
            <a:chExt cx="2409840" cy="24033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488906" y="-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>
          <a:xfrm rot="-5400000">
            <a:off x="-1552901" y="9416459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2" name="Freeform 12"/>
          <p:cNvSpPr/>
          <p:nvPr/>
        </p:nvSpPr>
        <p:spPr>
          <a:xfrm>
            <a:off x="1476839" y="6546172"/>
            <a:ext cx="1328104" cy="1845975"/>
          </a:xfrm>
          <a:custGeom>
            <a:avLst/>
            <a:gdLst/>
            <a:ahLst/>
            <a:cxnLst/>
            <a:rect l="l" t="t" r="r" b="b"/>
            <a:pathLst>
              <a:path w="1328104" h="1845975">
                <a:moveTo>
                  <a:pt x="0" y="0"/>
                </a:moveTo>
                <a:lnTo>
                  <a:pt x="1328104" y="0"/>
                </a:lnTo>
                <a:lnTo>
                  <a:pt x="1328104" y="1845975"/>
                </a:lnTo>
                <a:lnTo>
                  <a:pt x="0" y="1845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3" name="Freeform 13"/>
          <p:cNvSpPr/>
          <p:nvPr/>
        </p:nvSpPr>
        <p:spPr>
          <a:xfrm>
            <a:off x="9155118" y="6555697"/>
            <a:ext cx="1781701" cy="1697475"/>
          </a:xfrm>
          <a:custGeom>
            <a:avLst/>
            <a:gdLst/>
            <a:ahLst/>
            <a:cxnLst/>
            <a:rect l="l" t="t" r="r" b="b"/>
            <a:pathLst>
              <a:path w="1781701" h="1697475">
                <a:moveTo>
                  <a:pt x="0" y="0"/>
                </a:moveTo>
                <a:lnTo>
                  <a:pt x="1781700" y="0"/>
                </a:lnTo>
                <a:lnTo>
                  <a:pt x="1781700" y="1697475"/>
                </a:lnTo>
                <a:lnTo>
                  <a:pt x="0" y="16974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4" name="Freeform 14"/>
          <p:cNvSpPr/>
          <p:nvPr/>
        </p:nvSpPr>
        <p:spPr>
          <a:xfrm>
            <a:off x="1220435" y="3686860"/>
            <a:ext cx="1840912" cy="994092"/>
          </a:xfrm>
          <a:custGeom>
            <a:avLst/>
            <a:gdLst/>
            <a:ahLst/>
            <a:cxnLst/>
            <a:rect l="l" t="t" r="r" b="b"/>
            <a:pathLst>
              <a:path w="1840912" h="994092">
                <a:moveTo>
                  <a:pt x="0" y="0"/>
                </a:moveTo>
                <a:lnTo>
                  <a:pt x="1840912" y="0"/>
                </a:lnTo>
                <a:lnTo>
                  <a:pt x="1840912" y="994092"/>
                </a:lnTo>
                <a:lnTo>
                  <a:pt x="0" y="9940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5" name="Freeform 15"/>
          <p:cNvSpPr/>
          <p:nvPr/>
        </p:nvSpPr>
        <p:spPr>
          <a:xfrm>
            <a:off x="9450375" y="3600108"/>
            <a:ext cx="1381686" cy="1331443"/>
          </a:xfrm>
          <a:custGeom>
            <a:avLst/>
            <a:gdLst/>
            <a:ahLst/>
            <a:cxnLst/>
            <a:rect l="l" t="t" r="r" b="b"/>
            <a:pathLst>
              <a:path w="1381686" h="1331443">
                <a:moveTo>
                  <a:pt x="0" y="0"/>
                </a:moveTo>
                <a:lnTo>
                  <a:pt x="1381686" y="0"/>
                </a:lnTo>
                <a:lnTo>
                  <a:pt x="1381686" y="1331443"/>
                </a:lnTo>
                <a:lnTo>
                  <a:pt x="0" y="13314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6" name="TextBox 16"/>
          <p:cNvSpPr txBox="1"/>
          <p:nvPr/>
        </p:nvSpPr>
        <p:spPr>
          <a:xfrm>
            <a:off x="1028700" y="1391705"/>
            <a:ext cx="1648072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t-EE" sz="7500" dirty="0">
                <a:solidFill>
                  <a:srgbClr val="8CA9AD"/>
                </a:solidFill>
                <a:latin typeface="DM Sans Bold"/>
              </a:rPr>
              <a:t>REMEMBER:</a:t>
            </a:r>
            <a:endParaRPr lang="en-US" sz="7500" dirty="0">
              <a:solidFill>
                <a:srgbClr val="8CA9AD"/>
              </a:solidFill>
              <a:latin typeface="DM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551862" y="3185203"/>
            <a:ext cx="4934645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 dirty="0">
                <a:solidFill>
                  <a:srgbClr val="8CA9AD"/>
                </a:solidFill>
                <a:latin typeface="DM Sans Bold"/>
              </a:rPr>
              <a:t>Mission Alignment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95847" y="6341088"/>
            <a:ext cx="577321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Reputation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51862" y="3803147"/>
            <a:ext cx="5086972" cy="195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dirty="0">
                <a:solidFill>
                  <a:srgbClr val="737373"/>
                </a:solidFill>
                <a:latin typeface="DM Sans"/>
              </a:rPr>
              <a:t>The potential partner's  mission should align with yours. A shared mission ensures common ground and mutual understanding.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95847" y="6871319"/>
            <a:ext cx="5387161" cy="235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A partner's reputation can impact your business. A well-regarded partner can enhance your credibility, while a poor reputation can harm your enterprise.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453102" y="3252250"/>
            <a:ext cx="778068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Capabilities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53102" y="3782481"/>
            <a:ext cx="5596307" cy="195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Evaluate the capabilities of the potential partner - their skills, expertise, and resources. These should complement your enterprise's abilities and needs.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453102" y="6341088"/>
            <a:ext cx="6056318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Potential Synergies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453102" y="6908165"/>
            <a:ext cx="5812439" cy="235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 dirty="0">
                <a:solidFill>
                  <a:srgbClr val="737373"/>
                </a:solidFill>
                <a:latin typeface="DM Sans"/>
              </a:rPr>
              <a:t>Look for potential synergies - areas where you can work together to achieve more than you could individually. This could be joint projects, shared markets, or resource pooling.</a:t>
            </a:r>
          </a:p>
        </p:txBody>
      </p:sp>
    </p:spTree>
    <p:extLst>
      <p:ext uri="{BB962C8B-B14F-4D97-AF65-F5344CB8AC3E}">
        <p14:creationId xmlns:p14="http://schemas.microsoft.com/office/powerpoint/2010/main" val="203151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7" name="TextBox 7"/>
          <p:cNvSpPr txBox="1"/>
          <p:nvPr/>
        </p:nvSpPr>
        <p:spPr>
          <a:xfrm>
            <a:off x="2362200" y="2005398"/>
            <a:ext cx="10620170" cy="2981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t-EE" sz="4800" dirty="0">
                <a:solidFill>
                  <a:srgbClr val="FFFFFF"/>
                </a:solidFill>
                <a:latin typeface="DM Sans Bold"/>
              </a:rPr>
              <a:t>SHARING COLLABORATION PLANS</a:t>
            </a:r>
          </a:p>
          <a:p>
            <a:pPr algn="r">
              <a:lnSpc>
                <a:spcPts val="12500"/>
              </a:lnSpc>
            </a:pPr>
            <a:r>
              <a:rPr lang="et-EE" sz="4800" dirty="0">
                <a:solidFill>
                  <a:srgbClr val="FFFFFF"/>
                </a:solidFill>
                <a:latin typeface="DM Sans Bold"/>
              </a:rPr>
              <a:t>(in </a:t>
            </a:r>
            <a:r>
              <a:rPr lang="et-EE" sz="4800" dirty="0" err="1">
                <a:solidFill>
                  <a:srgbClr val="FFFFFF"/>
                </a:solidFill>
                <a:latin typeface="DM Sans Bold"/>
              </a:rPr>
              <a:t>pairs</a:t>
            </a:r>
            <a:r>
              <a:rPr lang="et-EE" sz="4800" dirty="0">
                <a:solidFill>
                  <a:srgbClr val="FFFFFF"/>
                </a:solidFill>
                <a:latin typeface="DM Sans Bold"/>
              </a:rPr>
              <a:t> </a:t>
            </a:r>
            <a:r>
              <a:rPr lang="et-EE" sz="4800" dirty="0" err="1">
                <a:solidFill>
                  <a:srgbClr val="FFFFFF"/>
                </a:solidFill>
                <a:latin typeface="DM Sans Bold"/>
              </a:rPr>
              <a:t>or</a:t>
            </a:r>
            <a:r>
              <a:rPr lang="et-EE" sz="4800" dirty="0">
                <a:solidFill>
                  <a:srgbClr val="FFFFFF"/>
                </a:solidFill>
                <a:latin typeface="DM Sans Bold"/>
              </a:rPr>
              <a:t> in </a:t>
            </a:r>
            <a:r>
              <a:rPr lang="et-EE" sz="4800" dirty="0" err="1">
                <a:solidFill>
                  <a:srgbClr val="FFFFFF"/>
                </a:solidFill>
                <a:latin typeface="DM Sans Bold"/>
              </a:rPr>
              <a:t>groups</a:t>
            </a:r>
            <a:r>
              <a:rPr lang="et-EE" sz="4800" dirty="0">
                <a:solidFill>
                  <a:srgbClr val="FFFFFF"/>
                </a:solidFill>
                <a:latin typeface="DM Sans Bold"/>
              </a:rPr>
              <a:t>)</a:t>
            </a:r>
            <a:endParaRPr lang="en-US" sz="4800" dirty="0">
              <a:solidFill>
                <a:srgbClr val="FFFFFF"/>
              </a:solidFill>
              <a:latin typeface="DM Sans Bold"/>
            </a:endParaRPr>
          </a:p>
        </p:txBody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D40E688-996A-DDB0-6287-EA9AB952A936}"/>
              </a:ext>
            </a:extLst>
          </p:cNvPr>
          <p:cNvSpPr/>
          <p:nvPr/>
        </p:nvSpPr>
        <p:spPr>
          <a:xfrm>
            <a:off x="14083017" y="6228347"/>
            <a:ext cx="2223783" cy="2218391"/>
          </a:xfrm>
          <a:custGeom>
            <a:avLst/>
            <a:gdLst/>
            <a:ahLst/>
            <a:cxnLst/>
            <a:rect l="l" t="t" r="r" b="b"/>
            <a:pathLst>
              <a:path w="2409190" h="2403348">
                <a:moveTo>
                  <a:pt x="0" y="1201674"/>
                </a:moveTo>
                <a:cubicBezTo>
                  <a:pt x="0" y="537972"/>
                  <a:pt x="539242" y="0"/>
                  <a:pt x="1204595" y="0"/>
                </a:cubicBezTo>
                <a:cubicBezTo>
                  <a:pt x="1869948" y="0"/>
                  <a:pt x="2409190" y="537972"/>
                  <a:pt x="2409190" y="1201674"/>
                </a:cubicBezTo>
                <a:cubicBezTo>
                  <a:pt x="2409190" y="1865376"/>
                  <a:pt x="1869948" y="2403348"/>
                  <a:pt x="1204595" y="2403348"/>
                </a:cubicBezTo>
                <a:cubicBezTo>
                  <a:pt x="539242" y="2403348"/>
                  <a:pt x="0" y="1865376"/>
                  <a:pt x="0" y="1201674"/>
                </a:cubicBezTo>
                <a:close/>
              </a:path>
            </a:pathLst>
          </a:custGeom>
          <a:solidFill>
            <a:srgbClr val="BBCBCD"/>
          </a:solidFill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6" name="Freeform 6"/>
          <p:cNvSpPr/>
          <p:nvPr/>
        </p:nvSpPr>
        <p:spPr>
          <a:xfrm>
            <a:off x="1981200" y="6267450"/>
            <a:ext cx="2880360" cy="4114800"/>
          </a:xfrm>
          <a:custGeom>
            <a:avLst/>
            <a:gdLst/>
            <a:ahLst/>
            <a:cxnLst/>
            <a:rect l="l" t="t" r="r" b="b"/>
            <a:pathLst>
              <a:path w="2880360" h="4114800">
                <a:moveTo>
                  <a:pt x="0" y="0"/>
                </a:moveTo>
                <a:lnTo>
                  <a:pt x="2880360" y="0"/>
                </a:lnTo>
                <a:lnTo>
                  <a:pt x="2880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7" name="TextBox 7"/>
          <p:cNvSpPr txBox="1"/>
          <p:nvPr/>
        </p:nvSpPr>
        <p:spPr>
          <a:xfrm>
            <a:off x="4245946" y="3987799"/>
            <a:ext cx="10620170" cy="166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79443" y="5676900"/>
            <a:ext cx="678667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</a:rPr>
              <a:t>What questions do you have?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5623560" y="7673106"/>
            <a:ext cx="3422956" cy="2613894"/>
          </a:xfrm>
          <a:custGeom>
            <a:avLst/>
            <a:gdLst/>
            <a:ahLst/>
            <a:cxnLst/>
            <a:rect l="l" t="t" r="r" b="b"/>
            <a:pathLst>
              <a:path w="3422956" h="2613894">
                <a:moveTo>
                  <a:pt x="0" y="0"/>
                </a:moveTo>
                <a:lnTo>
                  <a:pt x="3422956" y="0"/>
                </a:lnTo>
                <a:lnTo>
                  <a:pt x="3422956" y="2613894"/>
                </a:lnTo>
                <a:lnTo>
                  <a:pt x="0" y="261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2924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730126" y="3438528"/>
            <a:ext cx="8743178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</a:rPr>
              <a:t>HOW TO GET A WIN-WIN COLLABORATION</a:t>
            </a:r>
          </a:p>
        </p:txBody>
      </p:sp>
      <p:sp>
        <p:nvSpPr>
          <p:cNvPr id="6" name="Freeform 6"/>
          <p:cNvSpPr/>
          <p:nvPr/>
        </p:nvSpPr>
        <p:spPr>
          <a:xfrm>
            <a:off x="5893678" y="8135576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7" name="Freeform 7"/>
          <p:cNvSpPr/>
          <p:nvPr/>
        </p:nvSpPr>
        <p:spPr>
          <a:xfrm>
            <a:off x="1028700" y="8135576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8" name="TextBox 8"/>
          <p:cNvSpPr txBox="1"/>
          <p:nvPr/>
        </p:nvSpPr>
        <p:spPr>
          <a:xfrm>
            <a:off x="5893678" y="6762753"/>
            <a:ext cx="7579626" cy="43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</a:rPr>
              <a:t>What it is? How to find the right partner?</a:t>
            </a:r>
          </a:p>
        </p:txBody>
      </p:sp>
      <p:sp>
        <p:nvSpPr>
          <p:cNvPr id="9" name="Freeform 9"/>
          <p:cNvSpPr/>
          <p:nvPr/>
        </p:nvSpPr>
        <p:spPr>
          <a:xfrm>
            <a:off x="13543121" y="-2151424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0" name="TextBox 10"/>
          <p:cNvSpPr txBox="1"/>
          <p:nvPr/>
        </p:nvSpPr>
        <p:spPr>
          <a:xfrm>
            <a:off x="1790700" y="1847850"/>
            <a:ext cx="1938412" cy="100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</a:rPr>
              <a:t>01.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6648" y="3164197"/>
            <a:ext cx="16094705" cy="402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1"/>
              </a:lnSpc>
            </a:pPr>
            <a:r>
              <a:rPr lang="en-US" sz="7201">
                <a:solidFill>
                  <a:srgbClr val="FFFFFF"/>
                </a:solidFill>
                <a:latin typeface="DM Sans Bold"/>
              </a:rPr>
              <a:t>“A "win-win" collaboration is a </a:t>
            </a:r>
            <a:r>
              <a:rPr lang="en-US" sz="7201" u="sng">
                <a:solidFill>
                  <a:srgbClr val="FFFFFF"/>
                </a:solidFill>
                <a:latin typeface="DM Sans Bold"/>
              </a:rPr>
              <a:t>cooperative arrangement</a:t>
            </a:r>
            <a:r>
              <a:rPr lang="en-US" sz="7201">
                <a:solidFill>
                  <a:srgbClr val="FFFFFF"/>
                </a:solidFill>
                <a:latin typeface="DM Sans Bold"/>
              </a:rPr>
              <a:t> </a:t>
            </a:r>
          </a:p>
          <a:p>
            <a:pPr algn="ctr">
              <a:lnSpc>
                <a:spcPts val="7921"/>
              </a:lnSpc>
            </a:pPr>
            <a:r>
              <a:rPr lang="en-US" sz="7201">
                <a:solidFill>
                  <a:srgbClr val="FFFFFF"/>
                </a:solidFill>
                <a:latin typeface="DM Sans Bold"/>
              </a:rPr>
              <a:t>where </a:t>
            </a:r>
            <a:r>
              <a:rPr lang="en-US" sz="7201" u="sng">
                <a:solidFill>
                  <a:srgbClr val="FFFFFF"/>
                </a:solidFill>
                <a:latin typeface="DM Sans Bold"/>
              </a:rPr>
              <a:t>all partners benefit</a:t>
            </a:r>
            <a:r>
              <a:rPr lang="en-US" sz="7201">
                <a:solidFill>
                  <a:srgbClr val="FFFFFF"/>
                </a:solidFill>
                <a:latin typeface="DM Sans Bold"/>
              </a:rPr>
              <a:t> </a:t>
            </a:r>
          </a:p>
          <a:p>
            <a:pPr algn="ctr">
              <a:lnSpc>
                <a:spcPts val="7921"/>
              </a:lnSpc>
            </a:pPr>
            <a:r>
              <a:rPr lang="en-US" sz="7201">
                <a:solidFill>
                  <a:srgbClr val="FFFFFF"/>
                </a:solidFill>
                <a:latin typeface="DM Sans Bold"/>
              </a:rPr>
              <a:t>from the relationship. ”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-11227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4" name="Freeform 4"/>
          <p:cNvSpPr/>
          <p:nvPr/>
        </p:nvSpPr>
        <p:spPr>
          <a:xfrm flipV="1">
            <a:off x="13156322" y="7153817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3133183"/>
                </a:moveTo>
                <a:lnTo>
                  <a:pt x="4102978" y="3133183"/>
                </a:lnTo>
                <a:lnTo>
                  <a:pt x="4102978" y="0"/>
                </a:lnTo>
                <a:lnTo>
                  <a:pt x="0" y="0"/>
                </a:lnTo>
                <a:lnTo>
                  <a:pt x="0" y="313318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79206" y="2234974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AutoShape 3"/>
          <p:cNvSpPr/>
          <p:nvPr/>
        </p:nvSpPr>
        <p:spPr>
          <a:xfrm>
            <a:off x="1589541" y="5805442"/>
            <a:ext cx="15108918" cy="0"/>
          </a:xfrm>
          <a:prstGeom prst="line">
            <a:avLst/>
          </a:prstGeom>
          <a:ln w="38100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t-EE"/>
          </a:p>
        </p:txBody>
      </p:sp>
      <p:grpSp>
        <p:nvGrpSpPr>
          <p:cNvPr id="4" name="Group 4"/>
          <p:cNvGrpSpPr/>
          <p:nvPr/>
        </p:nvGrpSpPr>
        <p:grpSpPr>
          <a:xfrm>
            <a:off x="3542437" y="5554901"/>
            <a:ext cx="501082" cy="50108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188740" y="7464751"/>
            <a:ext cx="3204526" cy="1872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737373"/>
                </a:solidFill>
                <a:latin typeface="DM Sans"/>
              </a:rPr>
              <a:t> Collaborations help social enterprises access partners' resources, enabling both to gain more than they could alone.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79206" y="2653524"/>
            <a:ext cx="2027545" cy="112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spc="649">
                <a:solidFill>
                  <a:srgbClr val="FFFBFB"/>
                </a:solidFill>
                <a:latin typeface="DM Sans Bold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59451" y="6255872"/>
            <a:ext cx="3467055" cy="999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8CA9AD"/>
                </a:solidFill>
                <a:latin typeface="DM Sans Bold"/>
              </a:rPr>
              <a:t>LEVERAGE RESOURCES</a:t>
            </a:r>
          </a:p>
        </p:txBody>
      </p:sp>
      <p:sp>
        <p:nvSpPr>
          <p:cNvPr id="10" name="Freeform 10"/>
          <p:cNvSpPr/>
          <p:nvPr/>
        </p:nvSpPr>
        <p:spPr>
          <a:xfrm>
            <a:off x="6267505" y="2234974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11" name="Group 11"/>
          <p:cNvGrpSpPr/>
          <p:nvPr/>
        </p:nvGrpSpPr>
        <p:grpSpPr>
          <a:xfrm>
            <a:off x="7030737" y="5554901"/>
            <a:ext cx="501082" cy="50108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267505" y="2653524"/>
            <a:ext cx="2027545" cy="112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spc="649">
                <a:solidFill>
                  <a:srgbClr val="FFFBFB"/>
                </a:solidFill>
                <a:latin typeface="DM Sans Bold"/>
              </a:rPr>
              <a:t>02</a:t>
            </a:r>
          </a:p>
        </p:txBody>
      </p:sp>
      <p:sp>
        <p:nvSpPr>
          <p:cNvPr id="15" name="Freeform 15"/>
          <p:cNvSpPr/>
          <p:nvPr/>
        </p:nvSpPr>
        <p:spPr>
          <a:xfrm>
            <a:off x="9758062" y="2234974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16" name="Group 16"/>
          <p:cNvGrpSpPr/>
          <p:nvPr/>
        </p:nvGrpSpPr>
        <p:grpSpPr>
          <a:xfrm>
            <a:off x="10521294" y="5554901"/>
            <a:ext cx="501082" cy="50108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758062" y="2653524"/>
            <a:ext cx="2027545" cy="112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spc="649">
                <a:solidFill>
                  <a:srgbClr val="FFFBFB"/>
                </a:solidFill>
                <a:latin typeface="DM Sans Bold"/>
              </a:rPr>
              <a:t>03</a:t>
            </a:r>
          </a:p>
        </p:txBody>
      </p:sp>
      <p:sp>
        <p:nvSpPr>
          <p:cNvPr id="20" name="Freeform 20"/>
          <p:cNvSpPr/>
          <p:nvPr/>
        </p:nvSpPr>
        <p:spPr>
          <a:xfrm>
            <a:off x="13248619" y="2234974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21" name="Group 21"/>
          <p:cNvGrpSpPr/>
          <p:nvPr/>
        </p:nvGrpSpPr>
        <p:grpSpPr>
          <a:xfrm>
            <a:off x="14011851" y="5554901"/>
            <a:ext cx="501082" cy="50108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et-E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248619" y="2653524"/>
            <a:ext cx="2027545" cy="112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spc="649">
                <a:solidFill>
                  <a:srgbClr val="FFFBFB"/>
                </a:solidFill>
                <a:latin typeface="DM Sans Bold"/>
              </a:rPr>
              <a:t>04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642376" y="7464751"/>
            <a:ext cx="3204526" cy="1558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737373"/>
                </a:solidFill>
                <a:latin typeface="DM Sans"/>
              </a:rPr>
              <a:t>Partnerships facilitate knowledge transfer and skill exchange, fostering innovation and growth in social enterprises.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889722" y="6255872"/>
            <a:ext cx="2709833" cy="99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8CA9AD"/>
                </a:solidFill>
                <a:latin typeface="DM Sans Bold"/>
              </a:rPr>
              <a:t>SHARE EXPERTISE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169572" y="7464751"/>
            <a:ext cx="3204526" cy="2186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737373"/>
                </a:solidFill>
                <a:latin typeface="DM Sans"/>
              </a:rPr>
              <a:t> Collaborations with established organizations can boost  credibility, enhancing public trust and attractiveness to investors.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380279" y="6255872"/>
            <a:ext cx="2709833" cy="99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8CA9AD"/>
                </a:solidFill>
                <a:latin typeface="DM Sans Bold"/>
              </a:rPr>
              <a:t>INCREASE CREDIBILITY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660129" y="7464751"/>
            <a:ext cx="3204526" cy="1872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5"/>
              </a:lnSpc>
            </a:pPr>
            <a:r>
              <a:rPr lang="en-US" sz="1844" spc="180">
                <a:solidFill>
                  <a:srgbClr val="737373"/>
                </a:solidFill>
                <a:latin typeface="DM Sans"/>
              </a:rPr>
              <a:t>Risks can be shared and managed, making ventures less uncertain and more resilient, particularly beneficial in high-risk projects.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870836" y="6257285"/>
            <a:ext cx="2709833" cy="99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9">
                <a:solidFill>
                  <a:srgbClr val="8CA9AD"/>
                </a:solidFill>
                <a:latin typeface="DM Sans Bold"/>
              </a:rPr>
              <a:t>RISK MITIGATION</a:t>
            </a:r>
          </a:p>
        </p:txBody>
      </p:sp>
      <p:sp>
        <p:nvSpPr>
          <p:cNvPr id="31" name="Freeform 31"/>
          <p:cNvSpPr/>
          <p:nvPr/>
        </p:nvSpPr>
        <p:spPr>
          <a:xfrm>
            <a:off x="-178106" y="-5629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2" name="TextBox 32"/>
          <p:cNvSpPr txBox="1"/>
          <p:nvPr/>
        </p:nvSpPr>
        <p:spPr>
          <a:xfrm>
            <a:off x="4043519" y="701449"/>
            <a:ext cx="1265494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WHY WIN-WIN?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56322" y="-160719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Freeform 3"/>
          <p:cNvSpPr/>
          <p:nvPr/>
        </p:nvSpPr>
        <p:spPr>
          <a:xfrm>
            <a:off x="13156322" y="2434622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grpSp>
        <p:nvGrpSpPr>
          <p:cNvPr id="4" name="Group 4"/>
          <p:cNvGrpSpPr/>
          <p:nvPr/>
        </p:nvGrpSpPr>
        <p:grpSpPr>
          <a:xfrm>
            <a:off x="1028700" y="1028700"/>
            <a:ext cx="2342618" cy="2342618"/>
            <a:chOff x="0" y="0"/>
            <a:chExt cx="13716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6"/>
              <a:stretch>
                <a:fillRect l="-25133" r="-25133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5360" y="3642678"/>
            <a:ext cx="2342618" cy="2342618"/>
            <a:chOff x="0" y="0"/>
            <a:chExt cx="13716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7"/>
              <a:stretch>
                <a:fillRect l="-16666" r="-16666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5360" y="6251997"/>
            <a:ext cx="2342618" cy="2342618"/>
            <a:chOff x="0" y="0"/>
            <a:chExt cx="13716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8"/>
              <a:stretch>
                <a:fillRect l="-65563" t="-18146" r="-48484" b="-24551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225800" y="7143750"/>
            <a:ext cx="11033500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CHOOSING COLLABORATION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56592" y="1049359"/>
            <a:ext cx="8603641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Alignment with Your Goals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56592" y="3671253"/>
            <a:ext cx="8038051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Partner's Resources and Capabilities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56592" y="1579590"/>
            <a:ext cx="8218208" cy="1569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The collaboration should align with and support the larger goals of your social business. This means that it should contribute to your enterprise's values and mission.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56592" y="4201484"/>
            <a:ext cx="8038051" cy="1569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A potential partner's resources and capabilities should complement your enterprise's needs. This could be financial resources, human skills, technology, or market access.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56592" y="6280572"/>
            <a:ext cx="10457309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Shared Objectives and Benefits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56592" y="6810803"/>
            <a:ext cx="7985958" cy="117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When choosing a partner, it's crucial to ensure that both parties share common objectives and that the collaboration offers mutual benefits.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92819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3" name="Freeform 3"/>
          <p:cNvSpPr/>
          <p:nvPr/>
        </p:nvSpPr>
        <p:spPr>
          <a:xfrm>
            <a:off x="1028700" y="2788159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4" name="TextBox 4"/>
          <p:cNvSpPr txBox="1"/>
          <p:nvPr/>
        </p:nvSpPr>
        <p:spPr>
          <a:xfrm>
            <a:off x="1028700" y="7469911"/>
            <a:ext cx="9695598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NEEDED IN A COLLABORATION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355047" y="905141"/>
            <a:ext cx="2342618" cy="2342618"/>
            <a:chOff x="0" y="0"/>
            <a:chExt cx="13716000" cy="1371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6"/>
              <a:stretch>
                <a:fillRect t="-25000" b="-25000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355047" y="3520747"/>
            <a:ext cx="2342618" cy="2342618"/>
            <a:chOff x="0" y="0"/>
            <a:chExt cx="13716000" cy="13716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7"/>
              <a:stretch>
                <a:fillRect l="-16666" r="-16666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55047" y="6098842"/>
            <a:ext cx="2342618" cy="2342618"/>
            <a:chOff x="0" y="0"/>
            <a:chExt cx="13716000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8"/>
              <a:stretch>
                <a:fillRect t="-5785" b="-44214"/>
              </a:stretch>
            </a:blip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916142" y="933716"/>
            <a:ext cx="778068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Commitment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16142" y="3555610"/>
            <a:ext cx="778068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Communication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16142" y="1463947"/>
            <a:ext cx="7780683" cy="1569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Both partners should be committed to the collaboration and the shared social mission. This commitment includes allocating necessary resources, time, and effort.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16142" y="4085841"/>
            <a:ext cx="8038051" cy="1569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Open and regular communication is key to understanding expectations, discussing progress, and addressing issues. It ensures transparency and helps to build trust.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16142" y="6164928"/>
            <a:ext cx="778068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Trust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16142" y="6695159"/>
            <a:ext cx="7316801" cy="1569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Trust is the foundation of any strong partnership. Each party must have confidence in the other's integrity and ability to fulfill promises.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34109" y="3153830"/>
            <a:ext cx="2223718" cy="2218402"/>
            <a:chOff x="0" y="0"/>
            <a:chExt cx="2409120" cy="24033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934109" y="6335947"/>
            <a:ext cx="2223718" cy="2218402"/>
            <a:chOff x="0" y="0"/>
            <a:chExt cx="2409120" cy="2403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359959"/>
            <a:ext cx="2224383" cy="2218402"/>
            <a:chOff x="0" y="0"/>
            <a:chExt cx="2409840" cy="2403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156628"/>
            <a:ext cx="2224383" cy="2218402"/>
            <a:chOff x="0" y="0"/>
            <a:chExt cx="2409840" cy="24033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356299" y="3614714"/>
            <a:ext cx="1489037" cy="1302230"/>
          </a:xfrm>
          <a:custGeom>
            <a:avLst/>
            <a:gdLst/>
            <a:ahLst/>
            <a:cxnLst/>
            <a:rect l="l" t="t" r="r" b="b"/>
            <a:pathLst>
              <a:path w="1489037" h="1302230">
                <a:moveTo>
                  <a:pt x="0" y="0"/>
                </a:moveTo>
                <a:lnTo>
                  <a:pt x="1489036" y="0"/>
                </a:lnTo>
                <a:lnTo>
                  <a:pt x="1489036" y="1302230"/>
                </a:lnTo>
                <a:lnTo>
                  <a:pt x="0" y="13022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>
          <a:xfrm>
            <a:off x="1436448" y="6828756"/>
            <a:ext cx="1408888" cy="1280807"/>
          </a:xfrm>
          <a:custGeom>
            <a:avLst/>
            <a:gdLst/>
            <a:ahLst/>
            <a:cxnLst/>
            <a:rect l="l" t="t" r="r" b="b"/>
            <a:pathLst>
              <a:path w="1408888" h="1280807">
                <a:moveTo>
                  <a:pt x="0" y="0"/>
                </a:moveTo>
                <a:lnTo>
                  <a:pt x="1408887" y="0"/>
                </a:lnTo>
                <a:lnTo>
                  <a:pt x="1408887" y="1280807"/>
                </a:lnTo>
                <a:lnTo>
                  <a:pt x="0" y="12808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2" name="Freeform 12"/>
          <p:cNvSpPr/>
          <p:nvPr/>
        </p:nvSpPr>
        <p:spPr>
          <a:xfrm>
            <a:off x="9311425" y="6810686"/>
            <a:ext cx="1469087" cy="1268924"/>
          </a:xfrm>
          <a:custGeom>
            <a:avLst/>
            <a:gdLst/>
            <a:ahLst/>
            <a:cxnLst/>
            <a:rect l="l" t="t" r="r" b="b"/>
            <a:pathLst>
              <a:path w="1469087" h="1268924">
                <a:moveTo>
                  <a:pt x="0" y="0"/>
                </a:moveTo>
                <a:lnTo>
                  <a:pt x="1469086" y="0"/>
                </a:lnTo>
                <a:lnTo>
                  <a:pt x="1469086" y="1268924"/>
                </a:lnTo>
                <a:lnTo>
                  <a:pt x="0" y="12689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3" name="Freeform 13"/>
          <p:cNvSpPr/>
          <p:nvPr/>
        </p:nvSpPr>
        <p:spPr>
          <a:xfrm>
            <a:off x="9206644" y="3423707"/>
            <a:ext cx="1678649" cy="1678649"/>
          </a:xfrm>
          <a:custGeom>
            <a:avLst/>
            <a:gdLst/>
            <a:ahLst/>
            <a:cxnLst/>
            <a:rect l="l" t="t" r="r" b="b"/>
            <a:pathLst>
              <a:path w="1678649" h="1678649">
                <a:moveTo>
                  <a:pt x="0" y="0"/>
                </a:moveTo>
                <a:lnTo>
                  <a:pt x="1678648" y="0"/>
                </a:lnTo>
                <a:lnTo>
                  <a:pt x="1678648" y="1678649"/>
                </a:lnTo>
                <a:lnTo>
                  <a:pt x="0" y="1678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4" name="Freeform 14"/>
          <p:cNvSpPr/>
          <p:nvPr/>
        </p:nvSpPr>
        <p:spPr>
          <a:xfrm rot="5400000">
            <a:off x="15562957" y="-2364046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6" y="0"/>
                </a:lnTo>
                <a:lnTo>
                  <a:pt x="5450086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5" name="TextBox 15"/>
          <p:cNvSpPr txBox="1"/>
          <p:nvPr/>
        </p:nvSpPr>
        <p:spPr>
          <a:xfrm>
            <a:off x="1721477" y="1375138"/>
            <a:ext cx="14845046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MAPPING POTENTIAL PARTNERS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551862" y="3185203"/>
            <a:ext cx="4934645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Step 1 - Identification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46947" y="6702378"/>
            <a:ext cx="577321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Step 2 - Categorization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51862" y="3803147"/>
            <a:ext cx="5382247" cy="1569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Start by identifying critical stakeholders that you are already connected to or that you aim to connect with.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46947" y="7232609"/>
            <a:ext cx="5387161" cy="117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Categorize these stakeholders based on their roles: partners, funders, advisors, etc.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53102" y="3252250"/>
            <a:ext cx="778068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Step 3 - Analysis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453102" y="3782481"/>
            <a:ext cx="5596307" cy="117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Analyze each member's influence, resources, and relevance to your social business.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53102" y="6341088"/>
            <a:ext cx="6056318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Step 4 - Link Establishment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453102" y="6908165"/>
            <a:ext cx="5812439" cy="235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Establish the links between these stakeholders and your social business. This could be current or possible partnerships, mentorship, funding relationships, etc.</a:t>
            </a:r>
          </a:p>
          <a:p>
            <a:pPr>
              <a:lnSpc>
                <a:spcPts val="3079"/>
              </a:lnSpc>
            </a:pPr>
            <a:endParaRPr lang="en-US" sz="2799">
              <a:solidFill>
                <a:srgbClr val="737373"/>
              </a:solidFill>
              <a:latin typeface="DM Sans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34109" y="3153830"/>
            <a:ext cx="2223718" cy="2218402"/>
            <a:chOff x="0" y="0"/>
            <a:chExt cx="2409120" cy="24033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934109" y="6335947"/>
            <a:ext cx="2223718" cy="2218402"/>
            <a:chOff x="0" y="0"/>
            <a:chExt cx="2409120" cy="2403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359959"/>
            <a:ext cx="2224383" cy="2218402"/>
            <a:chOff x="0" y="0"/>
            <a:chExt cx="2409840" cy="24033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156628"/>
            <a:ext cx="2224383" cy="2218402"/>
            <a:chOff x="0" y="0"/>
            <a:chExt cx="2409840" cy="24033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488906" y="-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1" name="Freeform 11"/>
          <p:cNvSpPr/>
          <p:nvPr/>
        </p:nvSpPr>
        <p:spPr>
          <a:xfrm rot="-5400000">
            <a:off x="-1552901" y="9416459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2" name="Freeform 12"/>
          <p:cNvSpPr/>
          <p:nvPr/>
        </p:nvSpPr>
        <p:spPr>
          <a:xfrm>
            <a:off x="1476839" y="6546172"/>
            <a:ext cx="1328104" cy="1845975"/>
          </a:xfrm>
          <a:custGeom>
            <a:avLst/>
            <a:gdLst/>
            <a:ahLst/>
            <a:cxnLst/>
            <a:rect l="l" t="t" r="r" b="b"/>
            <a:pathLst>
              <a:path w="1328104" h="1845975">
                <a:moveTo>
                  <a:pt x="0" y="0"/>
                </a:moveTo>
                <a:lnTo>
                  <a:pt x="1328104" y="0"/>
                </a:lnTo>
                <a:lnTo>
                  <a:pt x="1328104" y="1845975"/>
                </a:lnTo>
                <a:lnTo>
                  <a:pt x="0" y="1845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3" name="Freeform 13"/>
          <p:cNvSpPr/>
          <p:nvPr/>
        </p:nvSpPr>
        <p:spPr>
          <a:xfrm>
            <a:off x="9155118" y="6555697"/>
            <a:ext cx="1781701" cy="1697475"/>
          </a:xfrm>
          <a:custGeom>
            <a:avLst/>
            <a:gdLst/>
            <a:ahLst/>
            <a:cxnLst/>
            <a:rect l="l" t="t" r="r" b="b"/>
            <a:pathLst>
              <a:path w="1781701" h="1697475">
                <a:moveTo>
                  <a:pt x="0" y="0"/>
                </a:moveTo>
                <a:lnTo>
                  <a:pt x="1781700" y="0"/>
                </a:lnTo>
                <a:lnTo>
                  <a:pt x="1781700" y="1697475"/>
                </a:lnTo>
                <a:lnTo>
                  <a:pt x="0" y="16974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4" name="Freeform 14"/>
          <p:cNvSpPr/>
          <p:nvPr/>
        </p:nvSpPr>
        <p:spPr>
          <a:xfrm>
            <a:off x="1220435" y="3686860"/>
            <a:ext cx="1840912" cy="994092"/>
          </a:xfrm>
          <a:custGeom>
            <a:avLst/>
            <a:gdLst/>
            <a:ahLst/>
            <a:cxnLst/>
            <a:rect l="l" t="t" r="r" b="b"/>
            <a:pathLst>
              <a:path w="1840912" h="994092">
                <a:moveTo>
                  <a:pt x="0" y="0"/>
                </a:moveTo>
                <a:lnTo>
                  <a:pt x="1840912" y="0"/>
                </a:lnTo>
                <a:lnTo>
                  <a:pt x="1840912" y="994092"/>
                </a:lnTo>
                <a:lnTo>
                  <a:pt x="0" y="9940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5" name="Freeform 15"/>
          <p:cNvSpPr/>
          <p:nvPr/>
        </p:nvSpPr>
        <p:spPr>
          <a:xfrm>
            <a:off x="9450375" y="3600108"/>
            <a:ext cx="1381686" cy="1331443"/>
          </a:xfrm>
          <a:custGeom>
            <a:avLst/>
            <a:gdLst/>
            <a:ahLst/>
            <a:cxnLst/>
            <a:rect l="l" t="t" r="r" b="b"/>
            <a:pathLst>
              <a:path w="1381686" h="1331443">
                <a:moveTo>
                  <a:pt x="0" y="0"/>
                </a:moveTo>
                <a:lnTo>
                  <a:pt x="1381686" y="0"/>
                </a:lnTo>
                <a:lnTo>
                  <a:pt x="1381686" y="1331443"/>
                </a:lnTo>
                <a:lnTo>
                  <a:pt x="0" y="13314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t-EE"/>
          </a:p>
        </p:txBody>
      </p:sp>
      <p:sp>
        <p:nvSpPr>
          <p:cNvPr id="16" name="TextBox 16"/>
          <p:cNvSpPr txBox="1"/>
          <p:nvPr/>
        </p:nvSpPr>
        <p:spPr>
          <a:xfrm>
            <a:off x="1028700" y="1391705"/>
            <a:ext cx="16480720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</a:rPr>
              <a:t>EVALUATING POTENTIAL PARTNERS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51862" y="3185203"/>
            <a:ext cx="4934645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Mission Alignment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95847" y="6341088"/>
            <a:ext cx="577321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Reputation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51862" y="3803147"/>
            <a:ext cx="5086972" cy="195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The potential partner's  mission should align with yours. A shared mission ensures common ground and mutual understanding.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95847" y="6871319"/>
            <a:ext cx="5387161" cy="235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A partner's reputation can impact your business. A well-regarded partner can enhance your credibility, while a poor reputation can harm your enterprise.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453102" y="3252250"/>
            <a:ext cx="778068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Capabilities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53102" y="3782481"/>
            <a:ext cx="5596307" cy="195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Evaluate the capabilities of the potential partner - their skills, expertise, and resources. These should complement your enterprise's abilities and needs.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453102" y="6341088"/>
            <a:ext cx="6056318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</a:rPr>
              <a:t>Potential Synergies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453102" y="6908165"/>
            <a:ext cx="5812439" cy="235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</a:rPr>
              <a:t>Look for potential synergies - areas where you can work together to achieve more than you could individually. This could be joint projects, shared markets, or resource pooling.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28E3FA40450041AD2B2D9F1FFC3623" ma:contentTypeVersion="14" ma:contentTypeDescription="Ein neues Dokument erstellen." ma:contentTypeScope="" ma:versionID="5c2e940da7ecf44b4737fb0390fffd4d">
  <xsd:schema xmlns:xsd="http://www.w3.org/2001/XMLSchema" xmlns:xs="http://www.w3.org/2001/XMLSchema" xmlns:p="http://schemas.microsoft.com/office/2006/metadata/properties" xmlns:ns2="c928d398-b005-4b81-a77c-1d2955770066" xmlns:ns3="513a87af-4c72-4b0d-a815-569890e79e62" targetNamespace="http://schemas.microsoft.com/office/2006/metadata/properties" ma:root="true" ma:fieldsID="d96140c4accb8988086fab4453dbc113" ns2:_="" ns3:_="">
    <xsd:import namespace="c928d398-b005-4b81-a77c-1d2955770066"/>
    <xsd:import namespace="513a87af-4c72-4b0d-a815-569890e79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8d398-b005-4b81-a77c-1d2955770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ec2bed97-6e07-499f-8af2-1639346302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a87af-4c72-4b0d-a815-569890e79e6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079a850-d4d5-43bc-8f25-9b4cfc6f3ef1}" ma:internalName="TaxCatchAll" ma:showField="CatchAllData" ma:web="513a87af-4c72-4b0d-a815-569890e79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28d398-b005-4b81-a77c-1d2955770066">
      <Terms xmlns="http://schemas.microsoft.com/office/infopath/2007/PartnerControls"/>
    </lcf76f155ced4ddcb4097134ff3c332f>
    <TaxCatchAll xmlns="513a87af-4c72-4b0d-a815-569890e79e62" xsi:nil="true"/>
  </documentManagement>
</p:properties>
</file>

<file path=customXml/itemProps1.xml><?xml version="1.0" encoding="utf-8"?>
<ds:datastoreItem xmlns:ds="http://schemas.openxmlformats.org/officeDocument/2006/customXml" ds:itemID="{4D7244DC-B45E-4A25-A4D1-B77E59291883}"/>
</file>

<file path=customXml/itemProps2.xml><?xml version="1.0" encoding="utf-8"?>
<ds:datastoreItem xmlns:ds="http://schemas.openxmlformats.org/officeDocument/2006/customXml" ds:itemID="{8503E1D5-B333-4242-9938-DA34E590631F}"/>
</file>

<file path=customXml/itemProps3.xml><?xml version="1.0" encoding="utf-8"?>
<ds:datastoreItem xmlns:ds="http://schemas.openxmlformats.org/officeDocument/2006/customXml" ds:itemID="{EBF28235-CC52-4E6F-B332-7AEF42BA789A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1629</Words>
  <Application>Microsoft Office PowerPoint</Application>
  <PresentationFormat>Kohandatud</PresentationFormat>
  <Paragraphs>207</Paragraphs>
  <Slides>29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29</vt:i4>
      </vt:variant>
    </vt:vector>
  </HeadingPairs>
  <TitlesOfParts>
    <vt:vector size="36" baseType="lpstr">
      <vt:lpstr>DM Sans Italics</vt:lpstr>
      <vt:lpstr>Calibri</vt:lpstr>
      <vt:lpstr>Aptos</vt:lpstr>
      <vt:lpstr>DM Sans</vt:lpstr>
      <vt:lpstr>DM Sans Bold</vt:lpstr>
      <vt:lpstr>Arial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Crafting Win-Win Collaborations in Social Entrepreneurship</dc:title>
  <dc:creator>Kristiina Valk</dc:creator>
  <cp:lastModifiedBy>Kristiina Valk</cp:lastModifiedBy>
  <cp:revision>1</cp:revision>
  <dcterms:created xsi:type="dcterms:W3CDTF">2006-08-16T00:00:00Z</dcterms:created>
  <dcterms:modified xsi:type="dcterms:W3CDTF">2024-03-28T13:35:48Z</dcterms:modified>
  <dc:identifier>DAF_S-Ob5wE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0x0101004028E3FA40450041AD2B2D9F1FFC3623</vt:lpwstr>
  </property>
</Properties>
</file>