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8288000" cy="10287000"/>
  <p:notesSz cx="6858000" cy="9144000"/>
  <p:embeddedFontLst>
    <p:embeddedFont>
      <p:font typeface="DM Sans" pitchFamily="2" charset="0"/>
      <p:regular r:id="rId29"/>
      <p:bold r:id="rId30"/>
    </p:embeddedFont>
    <p:embeddedFont>
      <p:font typeface="DM Sans Bold" charset="0"/>
      <p:regular r:id="rId31"/>
    </p:embeddedFont>
    <p:embeddedFont>
      <p:font typeface="DM Sans Italics"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8C647-D7C0-48E1-A7F2-F9873F6809E6}" v="2" dt="2025-01-15T09:38:18.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5" d="100"/>
          <a:sy n="35" d="100"/>
        </p:scale>
        <p:origin x="66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9898C647-D7C0-48E1-A7F2-F9873F6809E6}"/>
    <pc:docChg chg="undo custSel modSld">
      <pc:chgData name="Renate Lukjanska" userId="192d433fd238c1e9" providerId="LiveId" clId="{9898C647-D7C0-48E1-A7F2-F9873F6809E6}" dt="2025-01-15T10:54:40.079" v="20" actId="20577"/>
      <pc:docMkLst>
        <pc:docMk/>
      </pc:docMkLst>
      <pc:sldChg chg="addSp delSp modSp mod setBg modClrScheme chgLayout">
        <pc:chgData name="Renate Lukjanska" userId="192d433fd238c1e9" providerId="LiveId" clId="{9898C647-D7C0-48E1-A7F2-F9873F6809E6}" dt="2025-01-15T10:54:40.079" v="20" actId="20577"/>
        <pc:sldMkLst>
          <pc:docMk/>
          <pc:sldMk cId="0" sldId="256"/>
        </pc:sldMkLst>
        <pc:spChg chg="mod">
          <ac:chgData name="Renate Lukjanska" userId="192d433fd238c1e9" providerId="LiveId" clId="{9898C647-D7C0-48E1-A7F2-F9873F6809E6}" dt="2025-01-09T09:37:06.225" v="11" actId="1076"/>
          <ac:spMkLst>
            <pc:docMk/>
            <pc:sldMk cId="0" sldId="256"/>
            <ac:spMk id="2" creationId="{00000000-0000-0000-0000-000000000000}"/>
          </ac:spMkLst>
        </pc:spChg>
        <pc:spChg chg="mod">
          <ac:chgData name="Renate Lukjanska" userId="192d433fd238c1e9" providerId="LiveId" clId="{9898C647-D7C0-48E1-A7F2-F9873F6809E6}" dt="2025-01-15T10:54:40.079" v="20" actId="20577"/>
          <ac:spMkLst>
            <pc:docMk/>
            <pc:sldMk cId="0" sldId="256"/>
            <ac:spMk id="5" creationId="{00000000-0000-0000-0000-000000000000}"/>
          </ac:spMkLst>
        </pc:spChg>
        <pc:spChg chg="add mod">
          <ac:chgData name="Renate Lukjanska" userId="192d433fd238c1e9" providerId="LiveId" clId="{9898C647-D7C0-48E1-A7F2-F9873F6809E6}" dt="2025-01-15T09:38:24.492" v="13" actId="1076"/>
          <ac:spMkLst>
            <pc:docMk/>
            <pc:sldMk cId="0" sldId="256"/>
            <ac:spMk id="7" creationId="{56EA8EB4-4A68-7A98-005E-DCC7EF1C3D4E}"/>
          </ac:spMkLst>
        </pc:spChg>
        <pc:grpChg chg="mod">
          <ac:chgData name="Renate Lukjanska" userId="192d433fd238c1e9" providerId="LiveId" clId="{9898C647-D7C0-48E1-A7F2-F9873F6809E6}" dt="2025-01-09T09:36:46.391" v="7" actId="1076"/>
          <ac:grpSpMkLst>
            <pc:docMk/>
            <pc:sldMk cId="0" sldId="256"/>
            <ac:grpSpMk id="3"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61.svg"/></Relationships>
</file>

<file path=ppt/slides/_rels/slide23.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svg"/><Relationship Id="rId5" Type="http://schemas.openxmlformats.org/officeDocument/2006/relationships/image" Target="../media/image17.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svg"/><Relationship Id="rId9" Type="http://schemas.openxmlformats.org/officeDocument/2006/relationships/image" Target="../media/image21.sv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2"/>
          <p:cNvSpPr/>
          <p:nvPr/>
        </p:nvSpPr>
        <p:spPr>
          <a:xfrm>
            <a:off x="384477" y="2171700"/>
            <a:ext cx="17873043" cy="7302334"/>
          </a:xfrm>
          <a:custGeom>
            <a:avLst/>
            <a:gdLst/>
            <a:ahLst/>
            <a:cxnLst/>
            <a:rect l="l" t="t" r="r" b="b"/>
            <a:pathLst>
              <a:path w="18367653" h="8905498">
                <a:moveTo>
                  <a:pt x="0" y="0"/>
                </a:moveTo>
                <a:lnTo>
                  <a:pt x="18367653" y="0"/>
                </a:lnTo>
                <a:lnTo>
                  <a:pt x="18367653" y="8905499"/>
                </a:lnTo>
                <a:lnTo>
                  <a:pt x="0" y="89054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3864637" y="-114300"/>
            <a:ext cx="4457010" cy="1935182"/>
            <a:chOff x="0" y="0"/>
            <a:chExt cx="4905741" cy="2337712"/>
          </a:xfrm>
        </p:grpSpPr>
        <p:sp>
          <p:nvSpPr>
            <p:cNvPr id="4" name="Freeform 4"/>
            <p:cNvSpPr/>
            <p:nvPr/>
          </p:nvSpPr>
          <p:spPr>
            <a:xfrm>
              <a:off x="0" y="0"/>
              <a:ext cx="4905756" cy="2337689"/>
            </a:xfrm>
            <a:custGeom>
              <a:avLst/>
              <a:gdLst/>
              <a:ahLst/>
              <a:cxnLst/>
              <a:rect l="l" t="t" r="r" b="b"/>
              <a:pathLst>
                <a:path w="4905756" h="2337689">
                  <a:moveTo>
                    <a:pt x="0" y="0"/>
                  </a:moveTo>
                  <a:lnTo>
                    <a:pt x="4905756" y="0"/>
                  </a:lnTo>
                  <a:lnTo>
                    <a:pt x="4905756" y="2337689"/>
                  </a:lnTo>
                  <a:lnTo>
                    <a:pt x="0" y="2337689"/>
                  </a:lnTo>
                  <a:lnTo>
                    <a:pt x="0" y="0"/>
                  </a:lnTo>
                  <a:close/>
                </a:path>
              </a:pathLst>
            </a:custGeom>
            <a:blipFill>
              <a:blip r:embed="rId4"/>
              <a:stretch>
                <a:fillRect/>
              </a:stretch>
            </a:blipFill>
          </p:spPr>
          <p:txBody>
            <a:bodyPr/>
            <a:lstStyle/>
            <a:p>
              <a:endParaRPr lang="lv-LV" dirty="0"/>
            </a:p>
          </p:txBody>
        </p:sp>
      </p:grpSp>
      <p:sp>
        <p:nvSpPr>
          <p:cNvPr id="5" name="TextBox 5"/>
          <p:cNvSpPr txBox="1"/>
          <p:nvPr/>
        </p:nvSpPr>
        <p:spPr>
          <a:xfrm>
            <a:off x="2308746" y="3845052"/>
            <a:ext cx="10620170" cy="1298448"/>
          </a:xfrm>
          <a:prstGeom prst="rect">
            <a:avLst/>
          </a:prstGeom>
        </p:spPr>
        <p:txBody>
          <a:bodyPr lIns="0" tIns="0" rIns="0" bIns="0" rtlCol="0" anchor="t">
            <a:spAutoFit/>
          </a:bodyPr>
          <a:lstStyle/>
          <a:p>
            <a:pPr algn="l">
              <a:lnSpc>
                <a:spcPts val="5001"/>
              </a:lnSpc>
            </a:pPr>
            <a:r>
              <a:rPr lang="en-US" sz="4999" dirty="0">
                <a:solidFill>
                  <a:srgbClr val="FFFFFF"/>
                </a:solidFill>
                <a:latin typeface="DM Sans Bold"/>
                <a:ea typeface="DM Sans Bold"/>
                <a:cs typeface="DM Sans Bold"/>
                <a:sym typeface="DM Sans Bold"/>
              </a:rPr>
              <a:t>SOCIAL </a:t>
            </a:r>
            <a:r>
              <a:rPr lang="lv-LV" sz="4999" dirty="0">
                <a:solidFill>
                  <a:srgbClr val="FFFFFF"/>
                </a:solidFill>
                <a:latin typeface="DM Sans Bold"/>
                <a:ea typeface="DM Sans Bold"/>
                <a:cs typeface="DM Sans Bold"/>
                <a:sym typeface="DM Sans Bold"/>
              </a:rPr>
              <a:t>VALUE</a:t>
            </a:r>
            <a:r>
              <a:rPr lang="en-US" sz="4999" dirty="0">
                <a:solidFill>
                  <a:srgbClr val="FFFFFF"/>
                </a:solidFill>
                <a:latin typeface="DM Sans Bold"/>
                <a:ea typeface="DM Sans Bold"/>
                <a:cs typeface="DM Sans Bold"/>
                <a:sym typeface="DM Sans Bold"/>
              </a:rPr>
              <a:t> AS A PART OF ORGANIZATIONAL CULTURE</a:t>
            </a:r>
          </a:p>
        </p:txBody>
      </p:sp>
      <p:sp>
        <p:nvSpPr>
          <p:cNvPr id="6" name="TextBox 6"/>
          <p:cNvSpPr txBox="1"/>
          <p:nvPr/>
        </p:nvSpPr>
        <p:spPr>
          <a:xfrm>
            <a:off x="2308746" y="7123745"/>
            <a:ext cx="3787974" cy="523240"/>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ea typeface="DM Sans Italics"/>
                <a:cs typeface="DM Sans Italics"/>
                <a:sym typeface="DM Sans Italics"/>
              </a:rPr>
              <a:t>Train the trainers</a:t>
            </a:r>
          </a:p>
        </p:txBody>
      </p:sp>
      <p:sp>
        <p:nvSpPr>
          <p:cNvPr id="7" name="TextBox 10">
            <a:extLst>
              <a:ext uri="{FF2B5EF4-FFF2-40B4-BE49-F238E27FC236}">
                <a16:creationId xmlns:a16="http://schemas.microsoft.com/office/drawing/2014/main" id="{56EA8EB4-4A68-7A98-005E-DCC7EF1C3D4E}"/>
              </a:ext>
            </a:extLst>
          </p:cNvPr>
          <p:cNvSpPr txBox="1"/>
          <p:nvPr/>
        </p:nvSpPr>
        <p:spPr>
          <a:xfrm>
            <a:off x="384477" y="9501705"/>
            <a:ext cx="9144000"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TextBox 2"/>
          <p:cNvSpPr txBox="1"/>
          <p:nvPr/>
        </p:nvSpPr>
        <p:spPr>
          <a:xfrm>
            <a:off x="586639" y="2748976"/>
            <a:ext cx="11822156" cy="7206107"/>
          </a:xfrm>
          <a:prstGeom prst="rect">
            <a:avLst/>
          </a:prstGeom>
        </p:spPr>
        <p:txBody>
          <a:bodyPr lIns="0" tIns="0" rIns="0" bIns="0" rtlCol="0" anchor="t">
            <a:spAutoFit/>
          </a:bodyPr>
          <a:lstStyle/>
          <a:p>
            <a:pPr algn="ctr">
              <a:lnSpc>
                <a:spcPts val="4113"/>
              </a:lnSpc>
            </a:pPr>
            <a:endParaRPr/>
          </a:p>
          <a:p>
            <a:pPr algn="ctr">
              <a:lnSpc>
                <a:spcPts val="4113"/>
              </a:lnSpc>
            </a:pPr>
            <a:r>
              <a:rPr lang="en-US" sz="3399">
                <a:solidFill>
                  <a:srgbClr val="737373"/>
                </a:solidFill>
                <a:latin typeface="DM Sans"/>
                <a:ea typeface="DM Sans"/>
                <a:cs typeface="DM Sans"/>
                <a:sym typeface="DM Sans"/>
              </a:rPr>
              <a:t>3. Constant adaptability</a:t>
            </a:r>
          </a:p>
          <a:p>
            <a:pPr algn="ctr">
              <a:lnSpc>
                <a:spcPts val="4113"/>
              </a:lnSpc>
            </a:pPr>
            <a:endParaRPr lang="en-US" sz="3399">
              <a:solidFill>
                <a:srgbClr val="737373"/>
              </a:solidFill>
              <a:latin typeface="DM Sans"/>
              <a:ea typeface="DM Sans"/>
              <a:cs typeface="DM Sans"/>
              <a:sym typeface="DM Sans"/>
            </a:endParaRPr>
          </a:p>
          <a:p>
            <a:pPr algn="ctr">
              <a:lnSpc>
                <a:spcPts val="4113"/>
              </a:lnSpc>
            </a:pPr>
            <a:r>
              <a:rPr lang="en-US" sz="3399">
                <a:solidFill>
                  <a:srgbClr val="737373"/>
                </a:solidFill>
                <a:latin typeface="DM Sans"/>
                <a:ea typeface="DM Sans"/>
                <a:cs typeface="DM Sans"/>
                <a:sym typeface="DM Sans"/>
              </a:rPr>
              <a:t>The pandemic has shown that everyone must be able to adapt to changing circumstances. Ongoing challenges (like digital transformation, AI, etc.) make it more important to be flexible. </a:t>
            </a:r>
          </a:p>
          <a:p>
            <a:pPr algn="ctr">
              <a:lnSpc>
                <a:spcPts val="4113"/>
              </a:lnSpc>
            </a:pPr>
            <a:endParaRPr lang="en-US" sz="3399">
              <a:solidFill>
                <a:srgbClr val="737373"/>
              </a:solidFill>
              <a:latin typeface="DM Sans"/>
              <a:ea typeface="DM Sans"/>
              <a:cs typeface="DM Sans"/>
              <a:sym typeface="DM Sans"/>
            </a:endParaRPr>
          </a:p>
          <a:p>
            <a:pPr algn="ctr">
              <a:lnSpc>
                <a:spcPts val="4113"/>
              </a:lnSpc>
            </a:pPr>
            <a:r>
              <a:rPr lang="en-US" sz="3399">
                <a:solidFill>
                  <a:srgbClr val="737373"/>
                </a:solidFill>
                <a:latin typeface="DM Sans"/>
                <a:ea typeface="DM Sans"/>
                <a:cs typeface="DM Sans"/>
                <a:sym typeface="DM Sans"/>
              </a:rPr>
              <a:t>Challenges:</a:t>
            </a:r>
          </a:p>
          <a:p>
            <a:pPr algn="ctr">
              <a:lnSpc>
                <a:spcPts val="4113"/>
              </a:lnSpc>
            </a:pPr>
            <a:r>
              <a:rPr lang="en-US" sz="3399">
                <a:solidFill>
                  <a:srgbClr val="737373"/>
                </a:solidFill>
                <a:latin typeface="DM Sans"/>
                <a:ea typeface="DM Sans"/>
                <a:cs typeface="DM Sans"/>
                <a:sym typeface="DM Sans"/>
              </a:rPr>
              <a:t>To make all of the teams to be more dynamic;</a:t>
            </a:r>
          </a:p>
          <a:p>
            <a:pPr algn="ctr">
              <a:lnSpc>
                <a:spcPts val="4113"/>
              </a:lnSpc>
            </a:pPr>
            <a:r>
              <a:rPr lang="en-US" sz="3399">
                <a:solidFill>
                  <a:srgbClr val="737373"/>
                </a:solidFill>
                <a:latin typeface="DM Sans"/>
                <a:ea typeface="DM Sans"/>
                <a:cs typeface="DM Sans"/>
                <a:sym typeface="DM Sans"/>
              </a:rPr>
              <a:t>Focus on candidates with soft skills like adaptability, flexibility, willingness to learn, and critical thinking;</a:t>
            </a:r>
          </a:p>
          <a:p>
            <a:pPr algn="ctr">
              <a:lnSpc>
                <a:spcPts val="4113"/>
              </a:lnSpc>
            </a:pPr>
            <a:r>
              <a:rPr lang="en-US" sz="3399">
                <a:solidFill>
                  <a:srgbClr val="737373"/>
                </a:solidFill>
                <a:latin typeface="DM Sans"/>
                <a:ea typeface="DM Sans"/>
                <a:cs typeface="DM Sans"/>
                <a:sym typeface="DM Sans"/>
              </a:rPr>
              <a:t>Communication is a key;</a:t>
            </a:r>
          </a:p>
          <a:p>
            <a:pPr algn="ctr">
              <a:lnSpc>
                <a:spcPts val="4113"/>
              </a:lnSpc>
            </a:pPr>
            <a:endParaRPr lang="en-US" sz="3399">
              <a:solidFill>
                <a:srgbClr val="737373"/>
              </a:solidFill>
              <a:latin typeface="DM Sans"/>
              <a:ea typeface="DM Sans"/>
              <a:cs typeface="DM Sans"/>
              <a:sym typeface="DM Sans"/>
            </a:endParaRPr>
          </a:p>
        </p:txBody>
      </p:sp>
      <p:sp>
        <p:nvSpPr>
          <p:cNvPr id="3" name="Freeform 3"/>
          <p:cNvSpPr/>
          <p:nvPr/>
        </p:nvSpPr>
        <p:spPr>
          <a:xfrm>
            <a:off x="0" y="7682151"/>
            <a:ext cx="3978874" cy="2272932"/>
          </a:xfrm>
          <a:custGeom>
            <a:avLst/>
            <a:gdLst/>
            <a:ahLst/>
            <a:cxnLst/>
            <a:rect l="l" t="t" r="r" b="b"/>
            <a:pathLst>
              <a:path w="3978874" h="2272932">
                <a:moveTo>
                  <a:pt x="0" y="0"/>
                </a:moveTo>
                <a:lnTo>
                  <a:pt x="3978874" y="0"/>
                </a:lnTo>
                <a:lnTo>
                  <a:pt x="3978874" y="2272932"/>
                </a:lnTo>
                <a:lnTo>
                  <a:pt x="0" y="2272932"/>
                </a:lnTo>
                <a:lnTo>
                  <a:pt x="0" y="0"/>
                </a:lnTo>
                <a:close/>
              </a:path>
            </a:pathLst>
          </a:custGeom>
          <a:blipFill>
            <a:blip r:embed="rId3">
              <a:alphaModFix amt="10999"/>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2161789" y="4506932"/>
            <a:ext cx="5969089" cy="5780068"/>
          </a:xfrm>
          <a:custGeom>
            <a:avLst/>
            <a:gdLst/>
            <a:ahLst/>
            <a:cxnLst/>
            <a:rect l="l" t="t" r="r" b="b"/>
            <a:pathLst>
              <a:path w="5969089" h="5780068">
                <a:moveTo>
                  <a:pt x="0" y="0"/>
                </a:moveTo>
                <a:lnTo>
                  <a:pt x="5969089" y="0"/>
                </a:lnTo>
                <a:lnTo>
                  <a:pt x="5969089" y="5780068"/>
                </a:lnTo>
                <a:lnTo>
                  <a:pt x="0" y="57800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423379"/>
            <a:ext cx="15614180" cy="1622044"/>
          </a:xfrm>
          <a:prstGeom prst="rect">
            <a:avLst/>
          </a:prstGeom>
        </p:spPr>
        <p:txBody>
          <a:bodyPr lIns="0" tIns="0" rIns="0" bIns="0" rtlCol="0" anchor="t">
            <a:spAutoFit/>
          </a:bodyPr>
          <a:lstStyle/>
          <a:p>
            <a:pPr algn="ctr">
              <a:lnSpc>
                <a:spcPts val="6413"/>
              </a:lnSpc>
            </a:pPr>
            <a:r>
              <a:rPr lang="en-US" sz="5300">
                <a:solidFill>
                  <a:srgbClr val="727171"/>
                </a:solidFill>
                <a:latin typeface="DM Sans Bold"/>
                <a:ea typeface="DM Sans Bold"/>
                <a:cs typeface="DM Sans Bold"/>
                <a:sym typeface="DM Sans Bold"/>
              </a:rPr>
              <a:t>New trends (challenges) in organizational culture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TextBox 2"/>
          <p:cNvSpPr txBox="1"/>
          <p:nvPr/>
        </p:nvSpPr>
        <p:spPr>
          <a:xfrm>
            <a:off x="416604" y="3257291"/>
            <a:ext cx="10904468" cy="5148707"/>
          </a:xfrm>
          <a:prstGeom prst="rect">
            <a:avLst/>
          </a:prstGeom>
        </p:spPr>
        <p:txBody>
          <a:bodyPr lIns="0" tIns="0" rIns="0" bIns="0" rtlCol="0" anchor="t">
            <a:spAutoFit/>
          </a:bodyPr>
          <a:lstStyle/>
          <a:p>
            <a:pPr algn="ctr">
              <a:lnSpc>
                <a:spcPts val="4113"/>
              </a:lnSpc>
            </a:pPr>
            <a:endParaRPr/>
          </a:p>
          <a:p>
            <a:pPr algn="ctr">
              <a:lnSpc>
                <a:spcPts val="4113"/>
              </a:lnSpc>
            </a:pPr>
            <a:r>
              <a:rPr lang="en-US" sz="3399">
                <a:solidFill>
                  <a:srgbClr val="737373"/>
                </a:solidFill>
                <a:latin typeface="DM Sans"/>
                <a:ea typeface="DM Sans"/>
                <a:cs typeface="DM Sans"/>
                <a:sym typeface="DM Sans"/>
              </a:rPr>
              <a:t>4. Honesty and trust</a:t>
            </a:r>
          </a:p>
          <a:p>
            <a:pPr algn="ctr">
              <a:lnSpc>
                <a:spcPts val="4113"/>
              </a:lnSpc>
            </a:pPr>
            <a:endParaRPr lang="en-US" sz="3399">
              <a:solidFill>
                <a:srgbClr val="737373"/>
              </a:solidFill>
              <a:latin typeface="DM Sans"/>
              <a:ea typeface="DM Sans"/>
              <a:cs typeface="DM Sans"/>
              <a:sym typeface="DM Sans"/>
            </a:endParaRPr>
          </a:p>
          <a:p>
            <a:pPr algn="ctr">
              <a:lnSpc>
                <a:spcPts val="4113"/>
              </a:lnSpc>
            </a:pPr>
            <a:r>
              <a:rPr lang="en-US" sz="3399">
                <a:solidFill>
                  <a:srgbClr val="737373"/>
                </a:solidFill>
                <a:latin typeface="DM Sans"/>
                <a:ea typeface="DM Sans"/>
                <a:cs typeface="DM Sans"/>
                <a:sym typeface="DM Sans"/>
              </a:rPr>
              <a:t>Open communication is a must-have quality in any organizational culture.</a:t>
            </a:r>
          </a:p>
          <a:p>
            <a:pPr algn="ctr">
              <a:lnSpc>
                <a:spcPts val="4113"/>
              </a:lnSpc>
            </a:pPr>
            <a:r>
              <a:rPr lang="en-US" sz="3399">
                <a:solidFill>
                  <a:srgbClr val="737373"/>
                </a:solidFill>
                <a:latin typeface="DM Sans"/>
                <a:ea typeface="DM Sans"/>
                <a:cs typeface="DM Sans"/>
                <a:sym typeface="DM Sans"/>
              </a:rPr>
              <a:t>Things were already trending this way before the pandemic. Gen Z employees prefer non-hierarchical structures, which means that they want a manager who communicates openly</a:t>
            </a:r>
          </a:p>
          <a:p>
            <a:pPr algn="ctr">
              <a:lnSpc>
                <a:spcPts val="4113"/>
              </a:lnSpc>
            </a:pPr>
            <a:endParaRPr lang="en-US" sz="3399">
              <a:solidFill>
                <a:srgbClr val="737373"/>
              </a:solidFill>
              <a:latin typeface="DM Sans"/>
              <a:ea typeface="DM Sans"/>
              <a:cs typeface="DM Sans"/>
              <a:sym typeface="DM Sans"/>
            </a:endParaRPr>
          </a:p>
        </p:txBody>
      </p:sp>
      <p:sp>
        <p:nvSpPr>
          <p:cNvPr id="3" name="Freeform 3"/>
          <p:cNvSpPr/>
          <p:nvPr/>
        </p:nvSpPr>
        <p:spPr>
          <a:xfrm>
            <a:off x="0" y="7682151"/>
            <a:ext cx="3978874" cy="2272932"/>
          </a:xfrm>
          <a:custGeom>
            <a:avLst/>
            <a:gdLst/>
            <a:ahLst/>
            <a:cxnLst/>
            <a:rect l="l" t="t" r="r" b="b"/>
            <a:pathLst>
              <a:path w="3978874" h="2272932">
                <a:moveTo>
                  <a:pt x="0" y="0"/>
                </a:moveTo>
                <a:lnTo>
                  <a:pt x="3978874" y="0"/>
                </a:lnTo>
                <a:lnTo>
                  <a:pt x="3978874" y="2272932"/>
                </a:lnTo>
                <a:lnTo>
                  <a:pt x="0" y="2272932"/>
                </a:lnTo>
                <a:lnTo>
                  <a:pt x="0" y="0"/>
                </a:lnTo>
                <a:close/>
              </a:path>
            </a:pathLst>
          </a:custGeom>
          <a:blipFill>
            <a:blip r:embed="rId3">
              <a:alphaModFix amt="10999"/>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1087275" y="4301397"/>
            <a:ext cx="7200725" cy="5985603"/>
          </a:xfrm>
          <a:custGeom>
            <a:avLst/>
            <a:gdLst/>
            <a:ahLst/>
            <a:cxnLst/>
            <a:rect l="l" t="t" r="r" b="b"/>
            <a:pathLst>
              <a:path w="7200725" h="5985603">
                <a:moveTo>
                  <a:pt x="0" y="0"/>
                </a:moveTo>
                <a:lnTo>
                  <a:pt x="7200725" y="0"/>
                </a:lnTo>
                <a:lnTo>
                  <a:pt x="7200725" y="5985603"/>
                </a:lnTo>
                <a:lnTo>
                  <a:pt x="0" y="59856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423379"/>
            <a:ext cx="15614180" cy="1622044"/>
          </a:xfrm>
          <a:prstGeom prst="rect">
            <a:avLst/>
          </a:prstGeom>
        </p:spPr>
        <p:txBody>
          <a:bodyPr lIns="0" tIns="0" rIns="0" bIns="0" rtlCol="0" anchor="t">
            <a:spAutoFit/>
          </a:bodyPr>
          <a:lstStyle/>
          <a:p>
            <a:pPr algn="ctr">
              <a:lnSpc>
                <a:spcPts val="6413"/>
              </a:lnSpc>
            </a:pPr>
            <a:r>
              <a:rPr lang="en-US" sz="5300">
                <a:solidFill>
                  <a:srgbClr val="727171"/>
                </a:solidFill>
                <a:latin typeface="DM Sans Bold"/>
                <a:ea typeface="DM Sans Bold"/>
                <a:cs typeface="DM Sans Bold"/>
                <a:sym typeface="DM Sans Bold"/>
              </a:rPr>
              <a:t>New trends (challenges) in organizational culture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Freeform 2"/>
          <p:cNvSpPr/>
          <p:nvPr/>
        </p:nvSpPr>
        <p:spPr>
          <a:xfrm>
            <a:off x="0" y="7682151"/>
            <a:ext cx="3978874" cy="2272932"/>
          </a:xfrm>
          <a:custGeom>
            <a:avLst/>
            <a:gdLst/>
            <a:ahLst/>
            <a:cxnLst/>
            <a:rect l="l" t="t" r="r" b="b"/>
            <a:pathLst>
              <a:path w="3978874" h="2272932">
                <a:moveTo>
                  <a:pt x="0" y="0"/>
                </a:moveTo>
                <a:lnTo>
                  <a:pt x="3978874" y="0"/>
                </a:lnTo>
                <a:lnTo>
                  <a:pt x="3978874" y="2272932"/>
                </a:lnTo>
                <a:lnTo>
                  <a:pt x="0" y="2272932"/>
                </a:lnTo>
                <a:lnTo>
                  <a:pt x="0" y="0"/>
                </a:lnTo>
                <a:close/>
              </a:path>
            </a:pathLst>
          </a:custGeom>
          <a:blipFill>
            <a:blip r:embed="rId3">
              <a:alphaModFix amt="10999"/>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Freeform 3"/>
          <p:cNvSpPr/>
          <p:nvPr/>
        </p:nvSpPr>
        <p:spPr>
          <a:xfrm>
            <a:off x="6888800" y="3622740"/>
            <a:ext cx="10844786" cy="6832215"/>
          </a:xfrm>
          <a:custGeom>
            <a:avLst/>
            <a:gdLst/>
            <a:ahLst/>
            <a:cxnLst/>
            <a:rect l="l" t="t" r="r" b="b"/>
            <a:pathLst>
              <a:path w="10844786" h="6832215">
                <a:moveTo>
                  <a:pt x="0" y="0"/>
                </a:moveTo>
                <a:lnTo>
                  <a:pt x="10844786" y="0"/>
                </a:lnTo>
                <a:lnTo>
                  <a:pt x="10844786" y="6832215"/>
                </a:lnTo>
                <a:lnTo>
                  <a:pt x="0" y="6832215"/>
                </a:lnTo>
                <a:lnTo>
                  <a:pt x="0" y="0"/>
                </a:lnTo>
                <a:close/>
              </a:path>
            </a:pathLst>
          </a:custGeom>
          <a:blipFill>
            <a:blip r:embed="rId5">
              <a:alphaModFix amt="60000"/>
            </a:blip>
            <a:stretch>
              <a:fillRect/>
            </a:stretch>
          </a:blipFill>
        </p:spPr>
        <p:txBody>
          <a:bodyPr/>
          <a:lstStyle/>
          <a:p>
            <a:endParaRPr lang="lv-LV"/>
          </a:p>
        </p:txBody>
      </p:sp>
      <p:sp>
        <p:nvSpPr>
          <p:cNvPr id="4" name="TextBox 4"/>
          <p:cNvSpPr txBox="1"/>
          <p:nvPr/>
        </p:nvSpPr>
        <p:spPr>
          <a:xfrm>
            <a:off x="682172" y="1019175"/>
            <a:ext cx="15757289" cy="2431669"/>
          </a:xfrm>
          <a:prstGeom prst="rect">
            <a:avLst/>
          </a:prstGeom>
        </p:spPr>
        <p:txBody>
          <a:bodyPr lIns="0" tIns="0" rIns="0" bIns="0" rtlCol="0" anchor="t">
            <a:spAutoFit/>
          </a:bodyPr>
          <a:lstStyle/>
          <a:p>
            <a:pPr algn="ctr">
              <a:lnSpc>
                <a:spcPts val="6413"/>
              </a:lnSpc>
            </a:pPr>
            <a:endParaRPr/>
          </a:p>
          <a:p>
            <a:pPr algn="ctr">
              <a:lnSpc>
                <a:spcPts val="6413"/>
              </a:lnSpc>
            </a:pPr>
            <a:r>
              <a:rPr lang="en-US" sz="5300">
                <a:solidFill>
                  <a:srgbClr val="737373"/>
                </a:solidFill>
                <a:latin typeface="DM Sans"/>
                <a:ea typeface="DM Sans"/>
                <a:cs typeface="DM Sans"/>
                <a:sym typeface="DM Sans"/>
              </a:rPr>
              <a:t>Honesty has always been the best policy, but now it's the only policy“.</a:t>
            </a:r>
          </a:p>
        </p:txBody>
      </p:sp>
      <p:sp>
        <p:nvSpPr>
          <p:cNvPr id="5" name="TextBox 5"/>
          <p:cNvSpPr txBox="1"/>
          <p:nvPr/>
        </p:nvSpPr>
        <p:spPr>
          <a:xfrm>
            <a:off x="682172" y="3613215"/>
            <a:ext cx="3733550" cy="491236"/>
          </a:xfrm>
          <a:prstGeom prst="rect">
            <a:avLst/>
          </a:prstGeom>
        </p:spPr>
        <p:txBody>
          <a:bodyPr lIns="0" tIns="0" rIns="0" bIns="0" rtlCol="0" anchor="t">
            <a:spAutoFit/>
          </a:bodyPr>
          <a:lstStyle/>
          <a:p>
            <a:pPr algn="ctr">
              <a:lnSpc>
                <a:spcPts val="3872"/>
              </a:lnSpc>
            </a:pPr>
            <a:r>
              <a:rPr lang="en-US" sz="3200">
                <a:solidFill>
                  <a:srgbClr val="737373"/>
                </a:solidFill>
                <a:latin typeface="DM Sans"/>
                <a:ea typeface="DM Sans"/>
                <a:cs typeface="DM Sans"/>
                <a:sym typeface="DM Sans"/>
              </a:rPr>
              <a:t>Benjamin Franklin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Freeform 2"/>
          <p:cNvSpPr/>
          <p:nvPr/>
        </p:nvSpPr>
        <p:spPr>
          <a:xfrm>
            <a:off x="6886363" y="4423156"/>
            <a:ext cx="5021924" cy="5028209"/>
          </a:xfrm>
          <a:custGeom>
            <a:avLst/>
            <a:gdLst/>
            <a:ahLst/>
            <a:cxnLst/>
            <a:rect l="l" t="t" r="r" b="b"/>
            <a:pathLst>
              <a:path w="5021924" h="5028209">
                <a:moveTo>
                  <a:pt x="0" y="0"/>
                </a:moveTo>
                <a:lnTo>
                  <a:pt x="5021924" y="0"/>
                </a:lnTo>
                <a:lnTo>
                  <a:pt x="5021924" y="5028210"/>
                </a:lnTo>
                <a:lnTo>
                  <a:pt x="0" y="50282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223296" y="1019175"/>
            <a:ext cx="15841408" cy="2267077"/>
          </a:xfrm>
          <a:prstGeom prst="rect">
            <a:avLst/>
          </a:prstGeom>
        </p:spPr>
        <p:txBody>
          <a:bodyPr lIns="0" tIns="0" rIns="0" bIns="0" rtlCol="0" anchor="t">
            <a:spAutoFit/>
          </a:bodyPr>
          <a:lstStyle/>
          <a:p>
            <a:pPr algn="ctr">
              <a:lnSpc>
                <a:spcPts val="8953"/>
              </a:lnSpc>
            </a:pPr>
            <a:r>
              <a:rPr lang="en-US" sz="7399">
                <a:solidFill>
                  <a:srgbClr val="808080"/>
                </a:solidFill>
                <a:latin typeface="DM Sans Bold"/>
                <a:ea typeface="DM Sans Bold"/>
                <a:cs typeface="DM Sans Bold"/>
                <a:sym typeface="DM Sans Bold"/>
              </a:rPr>
              <a:t>How to align social values with organizational values?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Freeform 2"/>
          <p:cNvSpPr/>
          <p:nvPr/>
        </p:nvSpPr>
        <p:spPr>
          <a:xfrm>
            <a:off x="10774752" y="2781858"/>
            <a:ext cx="6484548" cy="6476442"/>
          </a:xfrm>
          <a:custGeom>
            <a:avLst/>
            <a:gdLst/>
            <a:ahLst/>
            <a:cxnLst/>
            <a:rect l="l" t="t" r="r" b="b"/>
            <a:pathLst>
              <a:path w="6484548" h="6476442">
                <a:moveTo>
                  <a:pt x="0" y="0"/>
                </a:moveTo>
                <a:lnTo>
                  <a:pt x="6484548" y="0"/>
                </a:lnTo>
                <a:lnTo>
                  <a:pt x="6484548" y="6476442"/>
                </a:lnTo>
                <a:lnTo>
                  <a:pt x="0" y="6476442"/>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218324" y="629826"/>
            <a:ext cx="15841408" cy="1574546"/>
          </a:xfrm>
          <a:prstGeom prst="rect">
            <a:avLst/>
          </a:prstGeom>
        </p:spPr>
        <p:txBody>
          <a:bodyPr lIns="0" tIns="0" rIns="0" bIns="0" rtlCol="0" anchor="t">
            <a:spAutoFit/>
          </a:bodyPr>
          <a:lstStyle/>
          <a:p>
            <a:pPr algn="ctr">
              <a:lnSpc>
                <a:spcPts val="6292"/>
              </a:lnSpc>
            </a:pPr>
            <a:r>
              <a:rPr lang="en-US" sz="5200">
                <a:solidFill>
                  <a:srgbClr val="808080"/>
                </a:solidFill>
                <a:latin typeface="DM Sans Bold"/>
                <a:ea typeface="DM Sans Bold"/>
                <a:cs typeface="DM Sans Bold"/>
                <a:sym typeface="DM Sans Bold"/>
              </a:rPr>
              <a:t>Align social values with organizational values. Step by step: </a:t>
            </a:r>
          </a:p>
        </p:txBody>
      </p:sp>
      <p:sp>
        <p:nvSpPr>
          <p:cNvPr id="4" name="TextBox 4"/>
          <p:cNvSpPr txBox="1"/>
          <p:nvPr/>
        </p:nvSpPr>
        <p:spPr>
          <a:xfrm>
            <a:off x="1028700" y="3448329"/>
            <a:ext cx="8363108" cy="5143500"/>
          </a:xfrm>
          <a:prstGeom prst="rect">
            <a:avLst/>
          </a:prstGeom>
        </p:spPr>
        <p:txBody>
          <a:bodyPr lIns="0" tIns="0" rIns="0" bIns="0" rtlCol="0" anchor="t">
            <a:spAutoFit/>
          </a:bodyPr>
          <a:lstStyle/>
          <a:p>
            <a:pPr algn="l">
              <a:lnSpc>
                <a:spcPts val="4080"/>
              </a:lnSpc>
            </a:pPr>
            <a:r>
              <a:rPr lang="en-US" sz="3400">
                <a:solidFill>
                  <a:srgbClr val="808080"/>
                </a:solidFill>
                <a:latin typeface="DM Sans"/>
                <a:ea typeface="DM Sans"/>
                <a:cs typeface="DM Sans"/>
                <a:sym typeface="DM Sans"/>
              </a:rPr>
              <a:t>1. Define organizational values:</a:t>
            </a:r>
          </a:p>
          <a:p>
            <a:pPr algn="l">
              <a:lnSpc>
                <a:spcPts val="4080"/>
              </a:lnSpc>
            </a:pPr>
            <a:endParaRPr lang="en-US" sz="3400">
              <a:solidFill>
                <a:srgbClr val="808080"/>
              </a:solidFill>
              <a:latin typeface="DM Sans"/>
              <a:ea typeface="DM Sans"/>
              <a:cs typeface="DM Sans"/>
              <a:sym typeface="DM Sans"/>
            </a:endParaRPr>
          </a:p>
          <a:p>
            <a:pPr algn="l">
              <a:lnSpc>
                <a:spcPts val="4080"/>
              </a:lnSpc>
            </a:pPr>
            <a:endParaRPr lang="en-US" sz="3400">
              <a:solidFill>
                <a:srgbClr val="808080"/>
              </a:solidFill>
              <a:latin typeface="DM Sans"/>
              <a:ea typeface="DM Sans"/>
              <a:cs typeface="DM Sans"/>
              <a:sym typeface="DM Sans"/>
            </a:endParaRPr>
          </a:p>
          <a:p>
            <a:pPr algn="l">
              <a:lnSpc>
                <a:spcPts val="4080"/>
              </a:lnSpc>
            </a:pPr>
            <a:r>
              <a:rPr lang="en-US" sz="3400">
                <a:solidFill>
                  <a:srgbClr val="808080"/>
                </a:solidFill>
                <a:latin typeface="DM Sans"/>
                <a:ea typeface="DM Sans"/>
                <a:cs typeface="DM Sans"/>
                <a:sym typeface="DM Sans"/>
              </a:rPr>
              <a:t>Start by clearly defining the core values of the organization. These values should reflect what the company stands for, its purpose, and its commitment to various stakeholders, including customers, employees, and the community.</a:t>
            </a:r>
          </a:p>
          <a:p>
            <a:pPr algn="l">
              <a:lnSpc>
                <a:spcPts val="4080"/>
              </a:lnSpc>
            </a:pPr>
            <a:endParaRPr lang="en-US" sz="3400">
              <a:solidFill>
                <a:srgbClr val="808080"/>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Freeform 2"/>
          <p:cNvSpPr/>
          <p:nvPr/>
        </p:nvSpPr>
        <p:spPr>
          <a:xfrm>
            <a:off x="10496189" y="3464887"/>
            <a:ext cx="6763111" cy="5790914"/>
          </a:xfrm>
          <a:custGeom>
            <a:avLst/>
            <a:gdLst/>
            <a:ahLst/>
            <a:cxnLst/>
            <a:rect l="l" t="t" r="r" b="b"/>
            <a:pathLst>
              <a:path w="6763111" h="5790914">
                <a:moveTo>
                  <a:pt x="0" y="0"/>
                </a:moveTo>
                <a:lnTo>
                  <a:pt x="6763111" y="0"/>
                </a:lnTo>
                <a:lnTo>
                  <a:pt x="6763111" y="5790914"/>
                </a:lnTo>
                <a:lnTo>
                  <a:pt x="0" y="57909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218324" y="629826"/>
            <a:ext cx="15841408" cy="1574546"/>
          </a:xfrm>
          <a:prstGeom prst="rect">
            <a:avLst/>
          </a:prstGeom>
        </p:spPr>
        <p:txBody>
          <a:bodyPr lIns="0" tIns="0" rIns="0" bIns="0" rtlCol="0" anchor="t">
            <a:spAutoFit/>
          </a:bodyPr>
          <a:lstStyle/>
          <a:p>
            <a:pPr algn="ctr">
              <a:lnSpc>
                <a:spcPts val="6292"/>
              </a:lnSpc>
            </a:pPr>
            <a:r>
              <a:rPr lang="en-US" sz="5200">
                <a:solidFill>
                  <a:srgbClr val="808080"/>
                </a:solidFill>
                <a:latin typeface="DM Sans Bold"/>
                <a:ea typeface="DM Sans Bold"/>
                <a:cs typeface="DM Sans Bold"/>
                <a:sym typeface="DM Sans Bold"/>
              </a:rPr>
              <a:t>Align social values with organizational values. Step by step: </a:t>
            </a:r>
          </a:p>
        </p:txBody>
      </p:sp>
      <p:sp>
        <p:nvSpPr>
          <p:cNvPr id="4" name="TextBox 4"/>
          <p:cNvSpPr txBox="1"/>
          <p:nvPr/>
        </p:nvSpPr>
        <p:spPr>
          <a:xfrm>
            <a:off x="1218324" y="3788594"/>
            <a:ext cx="8554397" cy="5143500"/>
          </a:xfrm>
          <a:prstGeom prst="rect">
            <a:avLst/>
          </a:prstGeom>
        </p:spPr>
        <p:txBody>
          <a:bodyPr lIns="0" tIns="0" rIns="0" bIns="0" rtlCol="0" anchor="t">
            <a:spAutoFit/>
          </a:bodyPr>
          <a:lstStyle/>
          <a:p>
            <a:pPr algn="just">
              <a:lnSpc>
                <a:spcPts val="4080"/>
              </a:lnSpc>
            </a:pPr>
            <a:r>
              <a:rPr lang="en-US" sz="3400">
                <a:solidFill>
                  <a:srgbClr val="808080"/>
                </a:solidFill>
                <a:latin typeface="DM Sans"/>
                <a:ea typeface="DM Sans"/>
                <a:cs typeface="DM Sans"/>
                <a:sym typeface="DM Sans"/>
              </a:rPr>
              <a:t>2. Define social values important to your organization: </a:t>
            </a:r>
          </a:p>
          <a:p>
            <a:pPr algn="just">
              <a:lnSpc>
                <a:spcPts val="4080"/>
              </a:lnSpc>
            </a:pPr>
            <a:endParaRPr lang="en-US" sz="3400">
              <a:solidFill>
                <a:srgbClr val="808080"/>
              </a:solidFill>
              <a:latin typeface="DM Sans"/>
              <a:ea typeface="DM Sans"/>
              <a:cs typeface="DM Sans"/>
              <a:sym typeface="DM Sans"/>
            </a:endParaRPr>
          </a:p>
          <a:p>
            <a:pPr algn="just">
              <a:lnSpc>
                <a:spcPts val="4080"/>
              </a:lnSpc>
            </a:pPr>
            <a:endParaRPr lang="en-US" sz="3400">
              <a:solidFill>
                <a:srgbClr val="808080"/>
              </a:solidFill>
              <a:latin typeface="DM Sans"/>
              <a:ea typeface="DM Sans"/>
              <a:cs typeface="DM Sans"/>
              <a:sym typeface="DM Sans"/>
            </a:endParaRPr>
          </a:p>
          <a:p>
            <a:pPr algn="l">
              <a:lnSpc>
                <a:spcPts val="4080"/>
              </a:lnSpc>
            </a:pPr>
            <a:r>
              <a:rPr lang="en-US" sz="3400">
                <a:solidFill>
                  <a:srgbClr val="808080"/>
                </a:solidFill>
                <a:latin typeface="DM Sans"/>
                <a:ea typeface="DM Sans"/>
                <a:cs typeface="DM Sans"/>
                <a:sym typeface="DM Sans"/>
              </a:rPr>
              <a:t>Identify and understand what social values are relevant to your organization and your stakeholders. This may include f.e. environmental sustainability, community engagement, social justice, etc.</a:t>
            </a:r>
          </a:p>
          <a:p>
            <a:pPr algn="just">
              <a:lnSpc>
                <a:spcPts val="4080"/>
              </a:lnSpc>
            </a:pPr>
            <a:endParaRPr lang="en-US" sz="3400">
              <a:solidFill>
                <a:srgbClr val="808080"/>
              </a:solidFill>
              <a:latin typeface="DM Sans"/>
              <a:ea typeface="DM Sans"/>
              <a:cs typeface="DM Sans"/>
              <a:sym typeface="DM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TextBox 2"/>
          <p:cNvSpPr txBox="1"/>
          <p:nvPr/>
        </p:nvSpPr>
        <p:spPr>
          <a:xfrm>
            <a:off x="1028700" y="4256189"/>
            <a:ext cx="9067160" cy="4114800"/>
          </a:xfrm>
          <a:prstGeom prst="rect">
            <a:avLst/>
          </a:prstGeom>
        </p:spPr>
        <p:txBody>
          <a:bodyPr lIns="0" tIns="0" rIns="0" bIns="0" rtlCol="0" anchor="t">
            <a:spAutoFit/>
          </a:bodyPr>
          <a:lstStyle/>
          <a:p>
            <a:pPr algn="just">
              <a:lnSpc>
                <a:spcPts val="4080"/>
              </a:lnSpc>
            </a:pPr>
            <a:r>
              <a:rPr lang="en-US" sz="3400">
                <a:solidFill>
                  <a:srgbClr val="808080"/>
                </a:solidFill>
                <a:latin typeface="DM Sans"/>
                <a:ea typeface="DM Sans"/>
                <a:cs typeface="DM Sans"/>
                <a:sym typeface="DM Sans"/>
              </a:rPr>
              <a:t>3. Access alignment:</a:t>
            </a:r>
          </a:p>
          <a:p>
            <a:pPr algn="just">
              <a:lnSpc>
                <a:spcPts val="4080"/>
              </a:lnSpc>
            </a:pPr>
            <a:endParaRPr lang="en-US" sz="3400">
              <a:solidFill>
                <a:srgbClr val="808080"/>
              </a:solidFill>
              <a:latin typeface="DM Sans"/>
              <a:ea typeface="DM Sans"/>
              <a:cs typeface="DM Sans"/>
              <a:sym typeface="DM Sans"/>
            </a:endParaRPr>
          </a:p>
          <a:p>
            <a:pPr algn="l">
              <a:lnSpc>
                <a:spcPts val="4080"/>
              </a:lnSpc>
            </a:pPr>
            <a:r>
              <a:rPr lang="en-US" sz="3400">
                <a:solidFill>
                  <a:srgbClr val="808080"/>
                </a:solidFill>
                <a:latin typeface="DM Sans"/>
                <a:ea typeface="DM Sans"/>
                <a:cs typeface="DM Sans"/>
                <a:sym typeface="DM Sans"/>
              </a:rPr>
              <a:t>Evaluate how well existing organizational values align with identified social values. Identify areas of alignment as well as gaps and any inconsistencies between these two sets of values. </a:t>
            </a:r>
          </a:p>
          <a:p>
            <a:pPr algn="just">
              <a:lnSpc>
                <a:spcPts val="4080"/>
              </a:lnSpc>
            </a:pPr>
            <a:endParaRPr lang="en-US" sz="3400">
              <a:solidFill>
                <a:srgbClr val="808080"/>
              </a:solidFill>
              <a:latin typeface="DM Sans"/>
              <a:ea typeface="DM Sans"/>
              <a:cs typeface="DM Sans"/>
              <a:sym typeface="DM Sans"/>
            </a:endParaRPr>
          </a:p>
        </p:txBody>
      </p:sp>
      <p:sp>
        <p:nvSpPr>
          <p:cNvPr id="3" name="Freeform 3"/>
          <p:cNvSpPr/>
          <p:nvPr/>
        </p:nvSpPr>
        <p:spPr>
          <a:xfrm>
            <a:off x="11016124" y="3192001"/>
            <a:ext cx="6243176" cy="6243176"/>
          </a:xfrm>
          <a:custGeom>
            <a:avLst/>
            <a:gdLst/>
            <a:ahLst/>
            <a:cxnLst/>
            <a:rect l="l" t="t" r="r" b="b"/>
            <a:pathLst>
              <a:path w="6243176" h="6243176">
                <a:moveTo>
                  <a:pt x="0" y="0"/>
                </a:moveTo>
                <a:lnTo>
                  <a:pt x="6243176" y="0"/>
                </a:lnTo>
                <a:lnTo>
                  <a:pt x="6243176" y="6243175"/>
                </a:lnTo>
                <a:lnTo>
                  <a:pt x="0" y="6243175"/>
                </a:lnTo>
                <a:lnTo>
                  <a:pt x="0"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TextBox 4"/>
          <p:cNvSpPr txBox="1"/>
          <p:nvPr/>
        </p:nvSpPr>
        <p:spPr>
          <a:xfrm>
            <a:off x="1218324" y="629826"/>
            <a:ext cx="15841408" cy="1574546"/>
          </a:xfrm>
          <a:prstGeom prst="rect">
            <a:avLst/>
          </a:prstGeom>
        </p:spPr>
        <p:txBody>
          <a:bodyPr lIns="0" tIns="0" rIns="0" bIns="0" rtlCol="0" anchor="t">
            <a:spAutoFit/>
          </a:bodyPr>
          <a:lstStyle/>
          <a:p>
            <a:pPr algn="ctr">
              <a:lnSpc>
                <a:spcPts val="6292"/>
              </a:lnSpc>
            </a:pPr>
            <a:r>
              <a:rPr lang="en-US" sz="5200">
                <a:solidFill>
                  <a:srgbClr val="808080"/>
                </a:solidFill>
                <a:latin typeface="DM Sans Bold"/>
                <a:ea typeface="DM Sans Bold"/>
                <a:cs typeface="DM Sans Bold"/>
                <a:sym typeface="DM Sans Bold"/>
              </a:rPr>
              <a:t>Align social values with organizational values. Step by step: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TextBox 2"/>
          <p:cNvSpPr txBox="1"/>
          <p:nvPr/>
        </p:nvSpPr>
        <p:spPr>
          <a:xfrm>
            <a:off x="1028700" y="4256189"/>
            <a:ext cx="9493022" cy="3600450"/>
          </a:xfrm>
          <a:prstGeom prst="rect">
            <a:avLst/>
          </a:prstGeom>
        </p:spPr>
        <p:txBody>
          <a:bodyPr lIns="0" tIns="0" rIns="0" bIns="0" rtlCol="0" anchor="t">
            <a:spAutoFit/>
          </a:bodyPr>
          <a:lstStyle/>
          <a:p>
            <a:pPr algn="l">
              <a:lnSpc>
                <a:spcPts val="4079"/>
              </a:lnSpc>
            </a:pPr>
            <a:r>
              <a:rPr lang="en-US" sz="3399">
                <a:solidFill>
                  <a:srgbClr val="808080"/>
                </a:solidFill>
                <a:latin typeface="DM Sans"/>
                <a:ea typeface="DM Sans"/>
                <a:cs typeface="DM Sans"/>
                <a:sym typeface="DM Sans"/>
              </a:rPr>
              <a:t>4. Integrate social values into strategic values:</a:t>
            </a:r>
          </a:p>
          <a:p>
            <a:pPr algn="l">
              <a:lnSpc>
                <a:spcPts val="4079"/>
              </a:lnSpc>
            </a:pPr>
            <a:endParaRPr lang="en-US" sz="3399">
              <a:solidFill>
                <a:srgbClr val="808080"/>
              </a:solidFill>
              <a:latin typeface="DM Sans"/>
              <a:ea typeface="DM Sans"/>
              <a:cs typeface="DM Sans"/>
              <a:sym typeface="DM Sans"/>
            </a:endParaRPr>
          </a:p>
          <a:p>
            <a:pPr algn="l">
              <a:lnSpc>
                <a:spcPts val="4079"/>
              </a:lnSpc>
            </a:pPr>
            <a:r>
              <a:rPr lang="en-US" sz="3399">
                <a:solidFill>
                  <a:srgbClr val="808080"/>
                </a:solidFill>
                <a:latin typeface="DM Sans"/>
                <a:ea typeface="DM Sans"/>
                <a:cs typeface="DM Sans"/>
                <a:sym typeface="DM Sans"/>
              </a:rPr>
              <a:t>Integrate social values into your strategic planning process. Consider how social issues can transform business decisions, goals, and priorities across all functions and levels of organizations. </a:t>
            </a:r>
          </a:p>
        </p:txBody>
      </p:sp>
      <p:sp>
        <p:nvSpPr>
          <p:cNvPr id="3" name="Freeform 3"/>
          <p:cNvSpPr/>
          <p:nvPr/>
        </p:nvSpPr>
        <p:spPr>
          <a:xfrm>
            <a:off x="10495380" y="2739572"/>
            <a:ext cx="6763920" cy="6518728"/>
          </a:xfrm>
          <a:custGeom>
            <a:avLst/>
            <a:gdLst/>
            <a:ahLst/>
            <a:cxnLst/>
            <a:rect l="l" t="t" r="r" b="b"/>
            <a:pathLst>
              <a:path w="6763920" h="6518728">
                <a:moveTo>
                  <a:pt x="0" y="0"/>
                </a:moveTo>
                <a:lnTo>
                  <a:pt x="6763920" y="0"/>
                </a:lnTo>
                <a:lnTo>
                  <a:pt x="6763920" y="6518728"/>
                </a:lnTo>
                <a:lnTo>
                  <a:pt x="0" y="6518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TextBox 4"/>
          <p:cNvSpPr txBox="1"/>
          <p:nvPr/>
        </p:nvSpPr>
        <p:spPr>
          <a:xfrm>
            <a:off x="1218324" y="629826"/>
            <a:ext cx="15841408" cy="1574546"/>
          </a:xfrm>
          <a:prstGeom prst="rect">
            <a:avLst/>
          </a:prstGeom>
        </p:spPr>
        <p:txBody>
          <a:bodyPr lIns="0" tIns="0" rIns="0" bIns="0" rtlCol="0" anchor="t">
            <a:spAutoFit/>
          </a:bodyPr>
          <a:lstStyle/>
          <a:p>
            <a:pPr algn="ctr">
              <a:lnSpc>
                <a:spcPts val="6292"/>
              </a:lnSpc>
            </a:pPr>
            <a:r>
              <a:rPr lang="en-US" sz="5200">
                <a:solidFill>
                  <a:srgbClr val="808080"/>
                </a:solidFill>
                <a:latin typeface="DM Sans Bold"/>
                <a:ea typeface="DM Sans Bold"/>
                <a:cs typeface="DM Sans Bold"/>
                <a:sym typeface="DM Sans Bold"/>
              </a:rPr>
              <a:t>Align social values with organizational values. Step by step: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TextBox 2"/>
          <p:cNvSpPr txBox="1"/>
          <p:nvPr/>
        </p:nvSpPr>
        <p:spPr>
          <a:xfrm>
            <a:off x="1028700" y="3867885"/>
            <a:ext cx="8706833" cy="5143500"/>
          </a:xfrm>
          <a:prstGeom prst="rect">
            <a:avLst/>
          </a:prstGeom>
        </p:spPr>
        <p:txBody>
          <a:bodyPr lIns="0" tIns="0" rIns="0" bIns="0" rtlCol="0" anchor="t">
            <a:spAutoFit/>
          </a:bodyPr>
          <a:lstStyle/>
          <a:p>
            <a:pPr algn="l">
              <a:lnSpc>
                <a:spcPts val="4079"/>
              </a:lnSpc>
            </a:pPr>
            <a:r>
              <a:rPr lang="en-US" sz="3399">
                <a:solidFill>
                  <a:srgbClr val="808080"/>
                </a:solidFill>
                <a:latin typeface="DM Sans"/>
                <a:ea typeface="DM Sans"/>
                <a:cs typeface="DM Sans"/>
                <a:sym typeface="DM Sans"/>
              </a:rPr>
              <a:t>5. Develop policies and practices:</a:t>
            </a:r>
          </a:p>
          <a:p>
            <a:pPr algn="l">
              <a:lnSpc>
                <a:spcPts val="4079"/>
              </a:lnSpc>
            </a:pPr>
            <a:endParaRPr lang="en-US" sz="3399">
              <a:solidFill>
                <a:srgbClr val="808080"/>
              </a:solidFill>
              <a:latin typeface="DM Sans"/>
              <a:ea typeface="DM Sans"/>
              <a:cs typeface="DM Sans"/>
              <a:sym typeface="DM Sans"/>
            </a:endParaRPr>
          </a:p>
          <a:p>
            <a:pPr algn="l">
              <a:lnSpc>
                <a:spcPts val="4079"/>
              </a:lnSpc>
            </a:pPr>
            <a:r>
              <a:rPr lang="en-US" sz="3399">
                <a:solidFill>
                  <a:srgbClr val="808080"/>
                </a:solidFill>
                <a:latin typeface="DM Sans"/>
                <a:ea typeface="DM Sans"/>
                <a:cs typeface="DM Sans"/>
                <a:sym typeface="DM Sans"/>
              </a:rPr>
              <a:t>Formulate comprehensive policies strategies and initiatives that demonstrate the organization‘s dedication to societal principles. This may encompass the adoption of sustainable practices, advocating the diversity of inclusiveness in the recruitment process as well as backing community involvement programs. </a:t>
            </a:r>
          </a:p>
        </p:txBody>
      </p:sp>
      <p:sp>
        <p:nvSpPr>
          <p:cNvPr id="3" name="Freeform 3"/>
          <p:cNvSpPr/>
          <p:nvPr/>
        </p:nvSpPr>
        <p:spPr>
          <a:xfrm>
            <a:off x="9808278" y="3767728"/>
            <a:ext cx="7451022" cy="5243657"/>
          </a:xfrm>
          <a:custGeom>
            <a:avLst/>
            <a:gdLst/>
            <a:ahLst/>
            <a:cxnLst/>
            <a:rect l="l" t="t" r="r" b="b"/>
            <a:pathLst>
              <a:path w="7451022" h="5243657">
                <a:moveTo>
                  <a:pt x="0" y="0"/>
                </a:moveTo>
                <a:lnTo>
                  <a:pt x="7451022" y="0"/>
                </a:lnTo>
                <a:lnTo>
                  <a:pt x="7451022" y="5243657"/>
                </a:lnTo>
                <a:lnTo>
                  <a:pt x="0" y="52436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TextBox 4"/>
          <p:cNvSpPr txBox="1"/>
          <p:nvPr/>
        </p:nvSpPr>
        <p:spPr>
          <a:xfrm>
            <a:off x="1218324" y="629826"/>
            <a:ext cx="15841408" cy="1574546"/>
          </a:xfrm>
          <a:prstGeom prst="rect">
            <a:avLst/>
          </a:prstGeom>
        </p:spPr>
        <p:txBody>
          <a:bodyPr lIns="0" tIns="0" rIns="0" bIns="0" rtlCol="0" anchor="t">
            <a:spAutoFit/>
          </a:bodyPr>
          <a:lstStyle/>
          <a:p>
            <a:pPr algn="ctr">
              <a:lnSpc>
                <a:spcPts val="6292"/>
              </a:lnSpc>
            </a:pPr>
            <a:r>
              <a:rPr lang="en-US" sz="5200">
                <a:solidFill>
                  <a:srgbClr val="808080"/>
                </a:solidFill>
                <a:latin typeface="DM Sans Bold"/>
                <a:ea typeface="DM Sans Bold"/>
                <a:cs typeface="DM Sans Bold"/>
                <a:sym typeface="DM Sans Bold"/>
              </a:rPr>
              <a:t>Align social values with organizational values. Step by step: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TextBox 2"/>
          <p:cNvSpPr txBox="1"/>
          <p:nvPr/>
        </p:nvSpPr>
        <p:spPr>
          <a:xfrm>
            <a:off x="1028700" y="3746085"/>
            <a:ext cx="9227304" cy="5143500"/>
          </a:xfrm>
          <a:prstGeom prst="rect">
            <a:avLst/>
          </a:prstGeom>
        </p:spPr>
        <p:txBody>
          <a:bodyPr lIns="0" tIns="0" rIns="0" bIns="0" rtlCol="0" anchor="t">
            <a:spAutoFit/>
          </a:bodyPr>
          <a:lstStyle/>
          <a:p>
            <a:pPr algn="just">
              <a:lnSpc>
                <a:spcPts val="4079"/>
              </a:lnSpc>
            </a:pPr>
            <a:r>
              <a:rPr lang="en-US" sz="3399">
                <a:solidFill>
                  <a:srgbClr val="808080"/>
                </a:solidFill>
                <a:latin typeface="DM Sans"/>
                <a:ea typeface="DM Sans"/>
                <a:cs typeface="DM Sans"/>
                <a:sym typeface="DM Sans"/>
              </a:rPr>
              <a:t>6. Communicate and educate:</a:t>
            </a:r>
          </a:p>
          <a:p>
            <a:pPr algn="just">
              <a:lnSpc>
                <a:spcPts val="4079"/>
              </a:lnSpc>
            </a:pPr>
            <a:endParaRPr lang="en-US" sz="3399">
              <a:solidFill>
                <a:srgbClr val="808080"/>
              </a:solidFill>
              <a:latin typeface="DM Sans"/>
              <a:ea typeface="DM Sans"/>
              <a:cs typeface="DM Sans"/>
              <a:sym typeface="DM Sans"/>
            </a:endParaRPr>
          </a:p>
          <a:p>
            <a:pPr algn="l">
              <a:lnSpc>
                <a:spcPts val="4079"/>
              </a:lnSpc>
            </a:pPr>
            <a:r>
              <a:rPr lang="en-US" sz="3399">
                <a:solidFill>
                  <a:srgbClr val="808080"/>
                </a:solidFill>
                <a:latin typeface="DM Sans"/>
                <a:ea typeface="DM Sans"/>
                <a:cs typeface="DM Sans"/>
                <a:sym typeface="DM Sans"/>
              </a:rPr>
              <a:t>Develop effective communication strategy, and campaign showing dedication to social values both internally and externally. Develop training programs for employees, emphasizing the significance of social values and illustrating how they are harmonized with the organization‘s mission. </a:t>
            </a:r>
          </a:p>
          <a:p>
            <a:pPr algn="just">
              <a:lnSpc>
                <a:spcPts val="4079"/>
              </a:lnSpc>
            </a:pPr>
            <a:r>
              <a:rPr lang="en-US" sz="3399">
                <a:solidFill>
                  <a:srgbClr val="808080"/>
                </a:solidFill>
                <a:latin typeface="DM Sans"/>
                <a:ea typeface="DM Sans"/>
                <a:cs typeface="DM Sans"/>
                <a:sym typeface="DM Sans"/>
              </a:rPr>
              <a:t> </a:t>
            </a:r>
          </a:p>
        </p:txBody>
      </p:sp>
      <p:sp>
        <p:nvSpPr>
          <p:cNvPr id="3" name="Freeform 3"/>
          <p:cNvSpPr/>
          <p:nvPr/>
        </p:nvSpPr>
        <p:spPr>
          <a:xfrm>
            <a:off x="10386114" y="2513336"/>
            <a:ext cx="6873186" cy="7085759"/>
          </a:xfrm>
          <a:custGeom>
            <a:avLst/>
            <a:gdLst/>
            <a:ahLst/>
            <a:cxnLst/>
            <a:rect l="l" t="t" r="r" b="b"/>
            <a:pathLst>
              <a:path w="6873186" h="7085759">
                <a:moveTo>
                  <a:pt x="0" y="0"/>
                </a:moveTo>
                <a:lnTo>
                  <a:pt x="6873186" y="0"/>
                </a:lnTo>
                <a:lnTo>
                  <a:pt x="6873186" y="7085759"/>
                </a:lnTo>
                <a:lnTo>
                  <a:pt x="0" y="7085759"/>
                </a:lnTo>
                <a:lnTo>
                  <a:pt x="0" y="0"/>
                </a:lnTo>
                <a:close/>
              </a:path>
            </a:pathLst>
          </a:custGeom>
          <a:blipFill>
            <a:blip r:embed="rId2">
              <a:alphaModFix amt="69000"/>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TextBox 4"/>
          <p:cNvSpPr txBox="1"/>
          <p:nvPr/>
        </p:nvSpPr>
        <p:spPr>
          <a:xfrm>
            <a:off x="1218324" y="629826"/>
            <a:ext cx="15841408" cy="1574546"/>
          </a:xfrm>
          <a:prstGeom prst="rect">
            <a:avLst/>
          </a:prstGeom>
        </p:spPr>
        <p:txBody>
          <a:bodyPr lIns="0" tIns="0" rIns="0" bIns="0" rtlCol="0" anchor="t">
            <a:spAutoFit/>
          </a:bodyPr>
          <a:lstStyle/>
          <a:p>
            <a:pPr algn="ctr">
              <a:lnSpc>
                <a:spcPts val="6292"/>
              </a:lnSpc>
            </a:pPr>
            <a:r>
              <a:rPr lang="en-US" sz="5200">
                <a:solidFill>
                  <a:srgbClr val="808080"/>
                </a:solidFill>
                <a:latin typeface="DM Sans Bold"/>
                <a:ea typeface="DM Sans Bold"/>
                <a:cs typeface="DM Sans Bold"/>
                <a:sym typeface="DM Sans Bold"/>
              </a:rPr>
              <a:t>Align social values with organizational values. Step by step: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658600" y="5336660"/>
            <a:ext cx="5500090" cy="2038350"/>
          </a:xfrm>
          <a:prstGeom prst="rect">
            <a:avLst/>
          </a:prstGeom>
        </p:spPr>
        <p:txBody>
          <a:bodyPr lIns="0" tIns="0" rIns="0" bIns="0" rtlCol="0" anchor="t">
            <a:spAutoFit/>
          </a:bodyPr>
          <a:lstStyle/>
          <a:p>
            <a:pPr algn="r">
              <a:lnSpc>
                <a:spcPts val="8250"/>
              </a:lnSpc>
            </a:pPr>
            <a:r>
              <a:rPr lang="en-US" sz="7500">
                <a:solidFill>
                  <a:srgbClr val="727171"/>
                </a:solidFill>
                <a:latin typeface="DM Sans Bold"/>
                <a:ea typeface="DM Sans Bold"/>
                <a:cs typeface="DM Sans Bold"/>
                <a:sym typeface="DM Sans Bold"/>
              </a:rPr>
              <a:t>TABLE OF</a:t>
            </a:r>
          </a:p>
          <a:p>
            <a:pPr algn="r">
              <a:lnSpc>
                <a:spcPts val="8250"/>
              </a:lnSpc>
            </a:pPr>
            <a:r>
              <a:rPr lang="en-US" sz="7500">
                <a:solidFill>
                  <a:srgbClr val="727171"/>
                </a:solidFill>
                <a:latin typeface="DM Sans Bold"/>
                <a:ea typeface="DM Sans Bold"/>
                <a:cs typeface="DM Sans Bold"/>
                <a:sym typeface="DM Sans Bold"/>
              </a:rPr>
              <a:t>CONTENT</a:t>
            </a:r>
          </a:p>
        </p:txBody>
      </p:sp>
      <p:sp>
        <p:nvSpPr>
          <p:cNvPr id="3" name="TextBox 3"/>
          <p:cNvSpPr txBox="1"/>
          <p:nvPr/>
        </p:nvSpPr>
        <p:spPr>
          <a:xfrm>
            <a:off x="2417556" y="2129156"/>
            <a:ext cx="1938412" cy="819158"/>
          </a:xfrm>
          <a:prstGeom prst="rect">
            <a:avLst/>
          </a:prstGeom>
        </p:spPr>
        <p:txBody>
          <a:bodyPr lIns="0" tIns="0" rIns="0" bIns="0" rtlCol="0" anchor="t">
            <a:spAutoFit/>
          </a:bodyPr>
          <a:lstStyle/>
          <a:p>
            <a:pPr algn="l">
              <a:lnSpc>
                <a:spcPts val="6600"/>
              </a:lnSpc>
            </a:pPr>
            <a:r>
              <a:rPr lang="en-US" sz="6000">
                <a:solidFill>
                  <a:srgbClr val="A6A6A6"/>
                </a:solidFill>
                <a:latin typeface="DM Sans Bold"/>
                <a:ea typeface="DM Sans Bold"/>
                <a:cs typeface="DM Sans Bold"/>
                <a:sym typeface="DM Sans Bold"/>
              </a:rPr>
              <a:t>01.</a:t>
            </a:r>
          </a:p>
        </p:txBody>
      </p:sp>
      <p:sp>
        <p:nvSpPr>
          <p:cNvPr id="4" name="TextBox 4"/>
          <p:cNvSpPr txBox="1"/>
          <p:nvPr/>
        </p:nvSpPr>
        <p:spPr>
          <a:xfrm>
            <a:off x="2417556" y="3532295"/>
            <a:ext cx="1938412" cy="819158"/>
          </a:xfrm>
          <a:prstGeom prst="rect">
            <a:avLst/>
          </a:prstGeom>
        </p:spPr>
        <p:txBody>
          <a:bodyPr lIns="0" tIns="0" rIns="0" bIns="0" rtlCol="0" anchor="t">
            <a:spAutoFit/>
          </a:bodyPr>
          <a:lstStyle/>
          <a:p>
            <a:pPr algn="l">
              <a:lnSpc>
                <a:spcPts val="6600"/>
              </a:lnSpc>
            </a:pPr>
            <a:r>
              <a:rPr lang="en-US" sz="6000">
                <a:solidFill>
                  <a:srgbClr val="A6A6A6"/>
                </a:solidFill>
                <a:latin typeface="DM Sans Bold"/>
                <a:ea typeface="DM Sans Bold"/>
                <a:cs typeface="DM Sans Bold"/>
                <a:sym typeface="DM Sans Bold"/>
              </a:rPr>
              <a:t>02.</a:t>
            </a:r>
          </a:p>
        </p:txBody>
      </p:sp>
      <p:sp>
        <p:nvSpPr>
          <p:cNvPr id="5" name="TextBox 5"/>
          <p:cNvSpPr txBox="1"/>
          <p:nvPr/>
        </p:nvSpPr>
        <p:spPr>
          <a:xfrm>
            <a:off x="4355969" y="2278385"/>
            <a:ext cx="7617535" cy="501650"/>
          </a:xfrm>
          <a:prstGeom prst="rect">
            <a:avLst/>
          </a:prstGeom>
        </p:spPr>
        <p:txBody>
          <a:bodyPr lIns="0" tIns="0" rIns="0" bIns="0" rtlCol="0" anchor="t">
            <a:spAutoFit/>
          </a:bodyPr>
          <a:lstStyle/>
          <a:p>
            <a:pPr algn="l">
              <a:lnSpc>
                <a:spcPts val="3850"/>
              </a:lnSpc>
            </a:pPr>
            <a:r>
              <a:rPr lang="en-US" sz="3500">
                <a:solidFill>
                  <a:srgbClr val="A6A6A6"/>
                </a:solidFill>
                <a:latin typeface="DM Sans Bold"/>
                <a:ea typeface="DM Sans Bold"/>
                <a:cs typeface="DM Sans Bold"/>
                <a:sym typeface="DM Sans Bold"/>
              </a:rPr>
              <a:t>What</a:t>
            </a:r>
            <a:r>
              <a:rPr lang="en-US" sz="3500">
                <a:solidFill>
                  <a:srgbClr val="BFBFBF"/>
                </a:solidFill>
                <a:latin typeface="DM Sans Bold"/>
                <a:ea typeface="DM Sans Bold"/>
                <a:cs typeface="DM Sans Bold"/>
                <a:sym typeface="DM Sans Bold"/>
              </a:rPr>
              <a:t> </a:t>
            </a:r>
            <a:r>
              <a:rPr lang="en-US" sz="3500">
                <a:solidFill>
                  <a:srgbClr val="A6A6A6"/>
                </a:solidFill>
                <a:latin typeface="DM Sans Bold"/>
                <a:ea typeface="DM Sans Bold"/>
                <a:cs typeface="DM Sans Bold"/>
                <a:sym typeface="DM Sans Bold"/>
              </a:rPr>
              <a:t>is organizational culture?</a:t>
            </a:r>
          </a:p>
        </p:txBody>
      </p:sp>
      <p:sp>
        <p:nvSpPr>
          <p:cNvPr id="6" name="TextBox 6"/>
          <p:cNvSpPr txBox="1"/>
          <p:nvPr/>
        </p:nvSpPr>
        <p:spPr>
          <a:xfrm>
            <a:off x="4355968" y="3694965"/>
            <a:ext cx="6726444" cy="474768"/>
          </a:xfrm>
          <a:prstGeom prst="rect">
            <a:avLst/>
          </a:prstGeom>
        </p:spPr>
        <p:txBody>
          <a:bodyPr lIns="0" tIns="0" rIns="0" bIns="0" rtlCol="0" anchor="t">
            <a:spAutoFit/>
          </a:bodyPr>
          <a:lstStyle/>
          <a:p>
            <a:pPr algn="l">
              <a:lnSpc>
                <a:spcPts val="3850"/>
              </a:lnSpc>
            </a:pPr>
            <a:r>
              <a:rPr lang="en-US" sz="3500">
                <a:solidFill>
                  <a:srgbClr val="A6A6A6"/>
                </a:solidFill>
                <a:latin typeface="DM Sans Bold"/>
                <a:ea typeface="DM Sans Bold"/>
                <a:cs typeface="DM Sans Bold"/>
                <a:sym typeface="DM Sans Bold"/>
              </a:rPr>
              <a:t>Types of organizational values</a:t>
            </a:r>
          </a:p>
        </p:txBody>
      </p:sp>
      <p:sp>
        <p:nvSpPr>
          <p:cNvPr id="7" name="TextBox 7"/>
          <p:cNvSpPr txBox="1"/>
          <p:nvPr/>
        </p:nvSpPr>
        <p:spPr>
          <a:xfrm>
            <a:off x="2417556" y="4935434"/>
            <a:ext cx="1938412" cy="819158"/>
          </a:xfrm>
          <a:prstGeom prst="rect">
            <a:avLst/>
          </a:prstGeom>
        </p:spPr>
        <p:txBody>
          <a:bodyPr lIns="0" tIns="0" rIns="0" bIns="0" rtlCol="0" anchor="t">
            <a:spAutoFit/>
          </a:bodyPr>
          <a:lstStyle/>
          <a:p>
            <a:pPr algn="l">
              <a:lnSpc>
                <a:spcPts val="6600"/>
              </a:lnSpc>
            </a:pPr>
            <a:r>
              <a:rPr lang="en-US" sz="6000">
                <a:solidFill>
                  <a:srgbClr val="A6A6A6"/>
                </a:solidFill>
                <a:latin typeface="DM Sans Bold"/>
                <a:ea typeface="DM Sans Bold"/>
                <a:cs typeface="DM Sans Bold"/>
                <a:sym typeface="DM Sans Bold"/>
              </a:rPr>
              <a:t>03.</a:t>
            </a:r>
          </a:p>
        </p:txBody>
      </p:sp>
      <p:sp>
        <p:nvSpPr>
          <p:cNvPr id="8" name="TextBox 8"/>
          <p:cNvSpPr txBox="1"/>
          <p:nvPr/>
        </p:nvSpPr>
        <p:spPr>
          <a:xfrm>
            <a:off x="4355969" y="4848036"/>
            <a:ext cx="6726444" cy="974905"/>
          </a:xfrm>
          <a:prstGeom prst="rect">
            <a:avLst/>
          </a:prstGeom>
        </p:spPr>
        <p:txBody>
          <a:bodyPr lIns="0" tIns="0" rIns="0" bIns="0" rtlCol="0" anchor="t">
            <a:spAutoFit/>
          </a:bodyPr>
          <a:lstStyle/>
          <a:p>
            <a:pPr algn="l">
              <a:lnSpc>
                <a:spcPts val="3850"/>
              </a:lnSpc>
            </a:pPr>
            <a:r>
              <a:rPr lang="en-US" sz="3500">
                <a:solidFill>
                  <a:srgbClr val="A6A6A6"/>
                </a:solidFill>
                <a:latin typeface="DM Sans Bold"/>
                <a:ea typeface="DM Sans Bold"/>
                <a:cs typeface="DM Sans Bold"/>
                <a:sym typeface="DM Sans Bold"/>
              </a:rPr>
              <a:t>Aligning social values with organizational values </a:t>
            </a:r>
          </a:p>
        </p:txBody>
      </p:sp>
      <p:grpSp>
        <p:nvGrpSpPr>
          <p:cNvPr id="9" name="Group 9"/>
          <p:cNvGrpSpPr/>
          <p:nvPr/>
        </p:nvGrpSpPr>
        <p:grpSpPr>
          <a:xfrm rot="887923">
            <a:off x="13475833" y="-8818452"/>
            <a:ext cx="13977230" cy="14342307"/>
            <a:chOff x="0" y="0"/>
            <a:chExt cx="18636307" cy="19123076"/>
          </a:xfrm>
        </p:grpSpPr>
        <p:sp>
          <p:nvSpPr>
            <p:cNvPr id="10" name="Freeform 10"/>
            <p:cNvSpPr/>
            <p:nvPr/>
          </p:nvSpPr>
          <p:spPr>
            <a:xfrm>
              <a:off x="0" y="0"/>
              <a:ext cx="18636362" cy="19123025"/>
            </a:xfrm>
            <a:custGeom>
              <a:avLst/>
              <a:gdLst/>
              <a:ahLst/>
              <a:cxnLst/>
              <a:rect l="l" t="t" r="r" b="b"/>
              <a:pathLst>
                <a:path w="18636362" h="19123025">
                  <a:moveTo>
                    <a:pt x="0" y="0"/>
                  </a:moveTo>
                  <a:lnTo>
                    <a:pt x="18636362" y="0"/>
                  </a:lnTo>
                  <a:lnTo>
                    <a:pt x="18636362" y="19123025"/>
                  </a:lnTo>
                  <a:lnTo>
                    <a:pt x="0" y="19123025"/>
                  </a:lnTo>
                  <a:lnTo>
                    <a:pt x="0" y="0"/>
                  </a:lnTo>
                  <a:close/>
                </a:path>
              </a:pathLst>
            </a:custGeom>
            <a:blipFill>
              <a:blip r:embed="rId2"/>
              <a:stretch>
                <a:fillRect l="-11" r="-11"/>
              </a:stretch>
            </a:blipFill>
          </p:spPr>
          <p:txBody>
            <a:bodyPr/>
            <a:lstStyle/>
            <a:p>
              <a:endParaRPr lang="lv-LV"/>
            </a:p>
          </p:txBody>
        </p:sp>
      </p:grpSp>
      <p:sp>
        <p:nvSpPr>
          <p:cNvPr id="11" name="Freeform 11"/>
          <p:cNvSpPr/>
          <p:nvPr/>
        </p:nvSpPr>
        <p:spPr>
          <a:xfrm>
            <a:off x="153193" y="6172200"/>
            <a:ext cx="7203151" cy="4114800"/>
          </a:xfrm>
          <a:custGeom>
            <a:avLst/>
            <a:gdLst/>
            <a:ahLst/>
            <a:cxnLst/>
            <a:rect l="l" t="t" r="r" b="b"/>
            <a:pathLst>
              <a:path w="7203151" h="4114800">
                <a:moveTo>
                  <a:pt x="0" y="0"/>
                </a:moveTo>
                <a:lnTo>
                  <a:pt x="7203151" y="0"/>
                </a:lnTo>
                <a:lnTo>
                  <a:pt x="7203151" y="4114800"/>
                </a:lnTo>
                <a:lnTo>
                  <a:pt x="0" y="4114800"/>
                </a:lnTo>
                <a:lnTo>
                  <a:pt x="0" y="0"/>
                </a:lnTo>
                <a:close/>
              </a:path>
            </a:pathLst>
          </a:custGeom>
          <a:blipFill>
            <a:blip r:embed="rId3">
              <a:alphaModFix amt="18000"/>
              <a:extLst>
                <a:ext uri="{96DAC541-7B7A-43D3-8B79-37D633B846F1}">
                  <asvg:svgBlip xmlns:asvg="http://schemas.microsoft.com/office/drawing/2016/SVG/main" r:embed="rId4"/>
                </a:ext>
              </a:extLst>
            </a:blip>
            <a:stretch>
              <a:fillRect/>
            </a:stretch>
          </a:blipFill>
        </p:spPr>
        <p:txBody>
          <a:bodyPr/>
          <a:lstStyle/>
          <a:p>
            <a:endParaRPr lang="lv-LV"/>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TextBox 2"/>
          <p:cNvSpPr txBox="1"/>
          <p:nvPr/>
        </p:nvSpPr>
        <p:spPr>
          <a:xfrm>
            <a:off x="1028700" y="4447477"/>
            <a:ext cx="7666551" cy="3600450"/>
          </a:xfrm>
          <a:prstGeom prst="rect">
            <a:avLst/>
          </a:prstGeom>
        </p:spPr>
        <p:txBody>
          <a:bodyPr lIns="0" tIns="0" rIns="0" bIns="0" rtlCol="0" anchor="t">
            <a:spAutoFit/>
          </a:bodyPr>
          <a:lstStyle/>
          <a:p>
            <a:pPr algn="just">
              <a:lnSpc>
                <a:spcPts val="4079"/>
              </a:lnSpc>
            </a:pPr>
            <a:r>
              <a:rPr lang="en-US" sz="3399">
                <a:solidFill>
                  <a:srgbClr val="808080"/>
                </a:solidFill>
                <a:latin typeface="DM Sans"/>
                <a:ea typeface="DM Sans"/>
                <a:cs typeface="DM Sans"/>
                <a:sym typeface="DM Sans"/>
              </a:rPr>
              <a:t>7. Measure and track progress:</a:t>
            </a:r>
          </a:p>
          <a:p>
            <a:pPr algn="just">
              <a:lnSpc>
                <a:spcPts val="4079"/>
              </a:lnSpc>
            </a:pPr>
            <a:endParaRPr lang="en-US" sz="3399">
              <a:solidFill>
                <a:srgbClr val="808080"/>
              </a:solidFill>
              <a:latin typeface="DM Sans"/>
              <a:ea typeface="DM Sans"/>
              <a:cs typeface="DM Sans"/>
              <a:sym typeface="DM Sans"/>
            </a:endParaRPr>
          </a:p>
          <a:p>
            <a:pPr algn="l">
              <a:lnSpc>
                <a:spcPts val="4079"/>
              </a:lnSpc>
            </a:pPr>
            <a:r>
              <a:rPr lang="en-US" sz="3399">
                <a:solidFill>
                  <a:srgbClr val="808080"/>
                </a:solidFill>
                <a:latin typeface="DM Sans"/>
                <a:ea typeface="DM Sans"/>
                <a:cs typeface="DM Sans"/>
                <a:sym typeface="DM Sans"/>
              </a:rPr>
              <a:t>Set KPIs to measure progress, track performance and make adjustments as needed, work together with outside organizations. </a:t>
            </a:r>
          </a:p>
          <a:p>
            <a:pPr algn="just">
              <a:lnSpc>
                <a:spcPts val="4079"/>
              </a:lnSpc>
            </a:pPr>
            <a:endParaRPr lang="en-US" sz="3399">
              <a:solidFill>
                <a:srgbClr val="808080"/>
              </a:solidFill>
              <a:latin typeface="DM Sans"/>
              <a:ea typeface="DM Sans"/>
              <a:cs typeface="DM Sans"/>
              <a:sym typeface="DM Sans"/>
            </a:endParaRPr>
          </a:p>
        </p:txBody>
      </p:sp>
      <p:sp>
        <p:nvSpPr>
          <p:cNvPr id="3" name="Freeform 3"/>
          <p:cNvSpPr/>
          <p:nvPr/>
        </p:nvSpPr>
        <p:spPr>
          <a:xfrm>
            <a:off x="9327458" y="2898661"/>
            <a:ext cx="7732274" cy="6698083"/>
          </a:xfrm>
          <a:custGeom>
            <a:avLst/>
            <a:gdLst/>
            <a:ahLst/>
            <a:cxnLst/>
            <a:rect l="l" t="t" r="r" b="b"/>
            <a:pathLst>
              <a:path w="7732274" h="6698083">
                <a:moveTo>
                  <a:pt x="0" y="0"/>
                </a:moveTo>
                <a:lnTo>
                  <a:pt x="7732274" y="0"/>
                </a:lnTo>
                <a:lnTo>
                  <a:pt x="7732274" y="6698083"/>
                </a:lnTo>
                <a:lnTo>
                  <a:pt x="0" y="66980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TextBox 4"/>
          <p:cNvSpPr txBox="1"/>
          <p:nvPr/>
        </p:nvSpPr>
        <p:spPr>
          <a:xfrm>
            <a:off x="1218324" y="629826"/>
            <a:ext cx="15841408" cy="1574546"/>
          </a:xfrm>
          <a:prstGeom prst="rect">
            <a:avLst/>
          </a:prstGeom>
        </p:spPr>
        <p:txBody>
          <a:bodyPr lIns="0" tIns="0" rIns="0" bIns="0" rtlCol="0" anchor="t">
            <a:spAutoFit/>
          </a:bodyPr>
          <a:lstStyle/>
          <a:p>
            <a:pPr algn="ctr">
              <a:lnSpc>
                <a:spcPts val="6292"/>
              </a:lnSpc>
            </a:pPr>
            <a:r>
              <a:rPr lang="en-US" sz="5200">
                <a:solidFill>
                  <a:srgbClr val="808080"/>
                </a:solidFill>
                <a:latin typeface="DM Sans Bold"/>
                <a:ea typeface="DM Sans Bold"/>
                <a:cs typeface="DM Sans Bold"/>
                <a:sym typeface="DM Sans Bold"/>
              </a:rPr>
              <a:t>Align social values with organizational values. Step by step: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Freeform 2"/>
          <p:cNvSpPr/>
          <p:nvPr/>
        </p:nvSpPr>
        <p:spPr>
          <a:xfrm>
            <a:off x="9772388" y="3437437"/>
            <a:ext cx="7486912" cy="5315708"/>
          </a:xfrm>
          <a:custGeom>
            <a:avLst/>
            <a:gdLst/>
            <a:ahLst/>
            <a:cxnLst/>
            <a:rect l="l" t="t" r="r" b="b"/>
            <a:pathLst>
              <a:path w="7486912" h="5315708">
                <a:moveTo>
                  <a:pt x="0" y="0"/>
                </a:moveTo>
                <a:lnTo>
                  <a:pt x="7486912" y="0"/>
                </a:lnTo>
                <a:lnTo>
                  <a:pt x="7486912" y="5315708"/>
                </a:lnTo>
                <a:lnTo>
                  <a:pt x="0" y="53157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4809416"/>
            <a:ext cx="8070383" cy="2571750"/>
          </a:xfrm>
          <a:prstGeom prst="rect">
            <a:avLst/>
          </a:prstGeom>
        </p:spPr>
        <p:txBody>
          <a:bodyPr lIns="0" tIns="0" rIns="0" bIns="0" rtlCol="0" anchor="t">
            <a:spAutoFit/>
          </a:bodyPr>
          <a:lstStyle/>
          <a:p>
            <a:pPr algn="l">
              <a:lnSpc>
                <a:spcPts val="4079"/>
              </a:lnSpc>
            </a:pPr>
            <a:r>
              <a:rPr lang="en-US" sz="3399">
                <a:solidFill>
                  <a:srgbClr val="808080"/>
                </a:solidFill>
                <a:latin typeface="DM Sans"/>
                <a:ea typeface="DM Sans"/>
                <a:cs typeface="DM Sans"/>
                <a:sym typeface="DM Sans"/>
              </a:rPr>
              <a:t>8. Set an example for others to follow: </a:t>
            </a:r>
          </a:p>
          <a:p>
            <a:pPr algn="l">
              <a:lnSpc>
                <a:spcPts val="4079"/>
              </a:lnSpc>
            </a:pPr>
            <a:endParaRPr lang="en-US" sz="3399">
              <a:solidFill>
                <a:srgbClr val="808080"/>
              </a:solidFill>
              <a:latin typeface="DM Sans"/>
              <a:ea typeface="DM Sans"/>
              <a:cs typeface="DM Sans"/>
              <a:sym typeface="DM Sans"/>
            </a:endParaRPr>
          </a:p>
          <a:p>
            <a:pPr algn="l">
              <a:lnSpc>
                <a:spcPts val="4079"/>
              </a:lnSpc>
            </a:pPr>
            <a:r>
              <a:rPr lang="en-US" sz="3399">
                <a:solidFill>
                  <a:srgbClr val="808080"/>
                </a:solidFill>
                <a:latin typeface="DM Sans"/>
                <a:ea typeface="DM Sans"/>
                <a:cs typeface="DM Sans"/>
                <a:sym typeface="DM Sans"/>
              </a:rPr>
              <a:t>Show your dedication to social values by leading with actions and decisions. </a:t>
            </a:r>
          </a:p>
          <a:p>
            <a:pPr algn="l">
              <a:lnSpc>
                <a:spcPts val="4079"/>
              </a:lnSpc>
            </a:pPr>
            <a:r>
              <a:rPr lang="en-US" sz="3399">
                <a:solidFill>
                  <a:srgbClr val="808080"/>
                </a:solidFill>
                <a:latin typeface="DM Sans"/>
                <a:ea typeface="DM Sans"/>
                <a:cs typeface="DM Sans"/>
                <a:sym typeface="DM Sans"/>
              </a:rPr>
              <a:t>.</a:t>
            </a:r>
          </a:p>
        </p:txBody>
      </p:sp>
      <p:sp>
        <p:nvSpPr>
          <p:cNvPr id="4" name="TextBox 4"/>
          <p:cNvSpPr txBox="1"/>
          <p:nvPr/>
        </p:nvSpPr>
        <p:spPr>
          <a:xfrm>
            <a:off x="1218324" y="629826"/>
            <a:ext cx="15841408" cy="1574546"/>
          </a:xfrm>
          <a:prstGeom prst="rect">
            <a:avLst/>
          </a:prstGeom>
        </p:spPr>
        <p:txBody>
          <a:bodyPr lIns="0" tIns="0" rIns="0" bIns="0" rtlCol="0" anchor="t">
            <a:spAutoFit/>
          </a:bodyPr>
          <a:lstStyle/>
          <a:p>
            <a:pPr algn="ctr">
              <a:lnSpc>
                <a:spcPts val="6292"/>
              </a:lnSpc>
            </a:pPr>
            <a:r>
              <a:rPr lang="en-US" sz="5200">
                <a:solidFill>
                  <a:srgbClr val="808080"/>
                </a:solidFill>
                <a:latin typeface="DM Sans Bold"/>
                <a:ea typeface="DM Sans Bold"/>
                <a:cs typeface="DM Sans Bold"/>
                <a:sym typeface="DM Sans Bold"/>
              </a:rPr>
              <a:t>Align social values with organizational values. Step by step: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5800" y="-1369275"/>
            <a:ext cx="9829800" cy="12306300"/>
          </a:xfrm>
          <a:custGeom>
            <a:avLst/>
            <a:gdLst/>
            <a:ahLst/>
            <a:cxnLst/>
            <a:rect l="l" t="t" r="r" b="b"/>
            <a:pathLst>
              <a:path w="9829800" h="12306300">
                <a:moveTo>
                  <a:pt x="0" y="0"/>
                </a:moveTo>
                <a:lnTo>
                  <a:pt x="9829800" y="0"/>
                </a:lnTo>
                <a:lnTo>
                  <a:pt x="9829800" y="12306300"/>
                </a:lnTo>
                <a:lnTo>
                  <a:pt x="0" y="12306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Freeform 3"/>
          <p:cNvSpPr/>
          <p:nvPr/>
        </p:nvSpPr>
        <p:spPr>
          <a:xfrm>
            <a:off x="0" y="7182246"/>
            <a:ext cx="5435017" cy="3104754"/>
          </a:xfrm>
          <a:custGeom>
            <a:avLst/>
            <a:gdLst/>
            <a:ahLst/>
            <a:cxnLst/>
            <a:rect l="l" t="t" r="r" b="b"/>
            <a:pathLst>
              <a:path w="5435017" h="3104754">
                <a:moveTo>
                  <a:pt x="0" y="0"/>
                </a:moveTo>
                <a:lnTo>
                  <a:pt x="5435017" y="0"/>
                </a:lnTo>
                <a:lnTo>
                  <a:pt x="5435017" y="3104754"/>
                </a:lnTo>
                <a:lnTo>
                  <a:pt x="0" y="3104754"/>
                </a:lnTo>
                <a:lnTo>
                  <a:pt x="0" y="0"/>
                </a:lnTo>
                <a:close/>
              </a:path>
            </a:pathLst>
          </a:custGeom>
          <a:blipFill>
            <a:blip r:embed="rId5">
              <a:alphaModFix amt="10999"/>
              <a:extLst>
                <a:ext uri="{96DAC541-7B7A-43D3-8B79-37D633B846F1}">
                  <asvg:svgBlip xmlns:asvg="http://schemas.microsoft.com/office/drawing/2016/SVG/main" r:embed="rId6"/>
                </a:ext>
              </a:extLst>
            </a:blip>
            <a:stretch>
              <a:fillRect/>
            </a:stretch>
          </a:blipFill>
        </p:spPr>
        <p:txBody>
          <a:bodyPr/>
          <a:lstStyle/>
          <a:p>
            <a:endParaRPr lang="lv-LV"/>
          </a:p>
        </p:txBody>
      </p:sp>
      <p:sp>
        <p:nvSpPr>
          <p:cNvPr id="4" name="Freeform 4"/>
          <p:cNvSpPr/>
          <p:nvPr/>
        </p:nvSpPr>
        <p:spPr>
          <a:xfrm>
            <a:off x="10098978" y="2778063"/>
            <a:ext cx="7936288" cy="7311305"/>
          </a:xfrm>
          <a:custGeom>
            <a:avLst/>
            <a:gdLst/>
            <a:ahLst/>
            <a:cxnLst/>
            <a:rect l="l" t="t" r="r" b="b"/>
            <a:pathLst>
              <a:path w="7936288" h="7311305">
                <a:moveTo>
                  <a:pt x="0" y="0"/>
                </a:moveTo>
                <a:lnTo>
                  <a:pt x="7936288" y="0"/>
                </a:lnTo>
                <a:lnTo>
                  <a:pt x="7936288" y="7311306"/>
                </a:lnTo>
                <a:lnTo>
                  <a:pt x="0" y="73113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5" name="TextBox 5"/>
          <p:cNvSpPr txBox="1"/>
          <p:nvPr/>
        </p:nvSpPr>
        <p:spPr>
          <a:xfrm>
            <a:off x="383458" y="2959233"/>
            <a:ext cx="8760542" cy="4120007"/>
          </a:xfrm>
          <a:prstGeom prst="rect">
            <a:avLst/>
          </a:prstGeom>
        </p:spPr>
        <p:txBody>
          <a:bodyPr lIns="0" tIns="0" rIns="0" bIns="0" rtlCol="0" anchor="t">
            <a:spAutoFit/>
          </a:bodyPr>
          <a:lstStyle/>
          <a:p>
            <a:pPr algn="ctr">
              <a:lnSpc>
                <a:spcPts val="4113"/>
              </a:lnSpc>
            </a:pPr>
            <a:r>
              <a:rPr lang="en-US" sz="3399">
                <a:solidFill>
                  <a:srgbClr val="737373"/>
                </a:solidFill>
                <a:latin typeface="DM Sans"/>
                <a:ea typeface="DM Sans"/>
                <a:cs typeface="DM Sans"/>
                <a:sym typeface="DM Sans"/>
              </a:rPr>
              <a:t>Organizational culture is what holds an organization together, allowing it to stay focused on its goals. </a:t>
            </a:r>
          </a:p>
          <a:p>
            <a:pPr algn="ctr">
              <a:lnSpc>
                <a:spcPts val="4113"/>
              </a:lnSpc>
            </a:pPr>
            <a:r>
              <a:rPr lang="en-US" sz="3399">
                <a:solidFill>
                  <a:srgbClr val="737373"/>
                </a:solidFill>
                <a:latin typeface="DM Sans"/>
                <a:ea typeface="DM Sans"/>
                <a:cs typeface="DM Sans"/>
                <a:sym typeface="DM Sans"/>
              </a:rPr>
              <a:t>In normal circumstances, organizational culture tends to be steady and stable, but sometimes an unforeseen event hits the organizational culture. </a:t>
            </a:r>
          </a:p>
          <a:p>
            <a:pPr algn="ctr">
              <a:lnSpc>
                <a:spcPts val="4113"/>
              </a:lnSpc>
            </a:pPr>
            <a:endParaRPr lang="en-US" sz="3399">
              <a:solidFill>
                <a:srgbClr val="737373"/>
              </a:solidFill>
              <a:latin typeface="DM Sans"/>
              <a:ea typeface="DM Sans"/>
              <a:cs typeface="DM Sans"/>
              <a:sym typeface="DM Sans"/>
            </a:endParaRPr>
          </a:p>
        </p:txBody>
      </p:sp>
      <p:sp>
        <p:nvSpPr>
          <p:cNvPr id="6" name="TextBox 6"/>
          <p:cNvSpPr txBox="1"/>
          <p:nvPr/>
        </p:nvSpPr>
        <p:spPr>
          <a:xfrm>
            <a:off x="383458" y="618807"/>
            <a:ext cx="8461828" cy="812419"/>
          </a:xfrm>
          <a:prstGeom prst="rect">
            <a:avLst/>
          </a:prstGeom>
        </p:spPr>
        <p:txBody>
          <a:bodyPr lIns="0" tIns="0" rIns="0" bIns="0" rtlCol="0" anchor="t">
            <a:spAutoFit/>
          </a:bodyPr>
          <a:lstStyle/>
          <a:p>
            <a:pPr algn="ctr">
              <a:lnSpc>
                <a:spcPts val="6413"/>
              </a:lnSpc>
            </a:pPr>
            <a:r>
              <a:rPr lang="en-US" sz="5300">
                <a:solidFill>
                  <a:srgbClr val="727171"/>
                </a:solidFill>
                <a:latin typeface="DM Sans Bold"/>
                <a:ea typeface="DM Sans Bold"/>
                <a:cs typeface="DM Sans Bold"/>
                <a:sym typeface="DM Sans Bold"/>
              </a:rPr>
              <a:t>SUMMARY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4021" y="956370"/>
            <a:ext cx="16230600" cy="8374261"/>
          </a:xfrm>
          <a:custGeom>
            <a:avLst/>
            <a:gdLst/>
            <a:ahLst/>
            <a:cxnLst/>
            <a:rect l="l" t="t" r="r" b="b"/>
            <a:pathLst>
              <a:path w="16230600" h="8374261">
                <a:moveTo>
                  <a:pt x="0" y="0"/>
                </a:moveTo>
                <a:lnTo>
                  <a:pt x="16230600" y="0"/>
                </a:lnTo>
                <a:lnTo>
                  <a:pt x="16230600" y="8374260"/>
                </a:lnTo>
                <a:lnTo>
                  <a:pt x="0" y="83742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981200" y="-94024"/>
            <a:ext cx="4102978" cy="2245448"/>
            <a:chOff x="0" y="0"/>
            <a:chExt cx="5470637" cy="2993931"/>
          </a:xfrm>
        </p:grpSpPr>
        <p:sp>
          <p:nvSpPr>
            <p:cNvPr id="4" name="Freeform 4"/>
            <p:cNvSpPr/>
            <p:nvPr/>
          </p:nvSpPr>
          <p:spPr>
            <a:xfrm>
              <a:off x="0" y="0"/>
              <a:ext cx="5470652" cy="2993898"/>
            </a:xfrm>
            <a:custGeom>
              <a:avLst/>
              <a:gdLst/>
              <a:ahLst/>
              <a:cxnLst/>
              <a:rect l="l" t="t" r="r" b="b"/>
              <a:pathLst>
                <a:path w="5470652" h="2993898">
                  <a:moveTo>
                    <a:pt x="0" y="0"/>
                  </a:moveTo>
                  <a:lnTo>
                    <a:pt x="5470652" y="0"/>
                  </a:lnTo>
                  <a:lnTo>
                    <a:pt x="5470652" y="2993898"/>
                  </a:lnTo>
                  <a:lnTo>
                    <a:pt x="0" y="2993898"/>
                  </a:lnTo>
                  <a:lnTo>
                    <a:pt x="0" y="0"/>
                  </a:lnTo>
                  <a:close/>
                </a:path>
              </a:pathLst>
            </a:custGeom>
            <a:blipFill>
              <a:blip r:embed="rId4"/>
              <a:stretch>
                <a:fillRect t="-238" b="-239"/>
              </a:stretch>
            </a:blipFill>
          </p:spPr>
          <p:txBody>
            <a:bodyPr/>
            <a:lstStyle/>
            <a:p>
              <a:endParaRPr lang="lv-LV"/>
            </a:p>
          </p:txBody>
        </p:sp>
      </p:grpSp>
      <p:sp>
        <p:nvSpPr>
          <p:cNvPr id="5" name="TextBox 5"/>
          <p:cNvSpPr txBox="1"/>
          <p:nvPr/>
        </p:nvSpPr>
        <p:spPr>
          <a:xfrm>
            <a:off x="4245946" y="3121019"/>
            <a:ext cx="10620170" cy="1908175"/>
          </a:xfrm>
          <a:prstGeom prst="rect">
            <a:avLst/>
          </a:prstGeom>
        </p:spPr>
        <p:txBody>
          <a:bodyPr lIns="0" tIns="0" rIns="0" bIns="0" rtlCol="0" anchor="t">
            <a:spAutoFit/>
          </a:bodyPr>
          <a:lstStyle/>
          <a:p>
            <a:pPr algn="r">
              <a:lnSpc>
                <a:spcPts val="15125"/>
              </a:lnSpc>
            </a:pPr>
            <a:r>
              <a:rPr lang="en-US" sz="12500">
                <a:solidFill>
                  <a:srgbClr val="A6A6A6"/>
                </a:solidFill>
                <a:latin typeface="DM Sans Bold"/>
                <a:ea typeface="DM Sans Bold"/>
                <a:cs typeface="DM Sans Bold"/>
                <a:sym typeface="DM Sans 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22229" y="2243463"/>
            <a:ext cx="6726444" cy="2365121"/>
          </a:xfrm>
          <a:prstGeom prst="rect">
            <a:avLst/>
          </a:prstGeom>
        </p:spPr>
        <p:txBody>
          <a:bodyPr lIns="0" tIns="0" rIns="0" bIns="0" rtlCol="0" anchor="t">
            <a:spAutoFit/>
          </a:bodyPr>
          <a:lstStyle/>
          <a:p>
            <a:pPr algn="r">
              <a:lnSpc>
                <a:spcPts val="6292"/>
              </a:lnSpc>
            </a:pPr>
            <a:r>
              <a:rPr lang="en-US" sz="5200">
                <a:solidFill>
                  <a:srgbClr val="737373"/>
                </a:solidFill>
                <a:latin typeface="DM Sans Bold"/>
                <a:ea typeface="DM Sans Bold"/>
                <a:cs typeface="DM Sans Bold"/>
                <a:sym typeface="DM Sans Bold"/>
              </a:rPr>
              <a:t>What is organizational culture? </a:t>
            </a:r>
          </a:p>
        </p:txBody>
      </p:sp>
      <p:grpSp>
        <p:nvGrpSpPr>
          <p:cNvPr id="3" name="Group 3"/>
          <p:cNvGrpSpPr/>
          <p:nvPr/>
        </p:nvGrpSpPr>
        <p:grpSpPr>
          <a:xfrm rot="887923">
            <a:off x="14701373" y="-8205682"/>
            <a:ext cx="13977230" cy="14342307"/>
            <a:chOff x="0" y="0"/>
            <a:chExt cx="18636307" cy="19123076"/>
          </a:xfrm>
        </p:grpSpPr>
        <p:sp>
          <p:nvSpPr>
            <p:cNvPr id="4" name="Freeform 4"/>
            <p:cNvSpPr/>
            <p:nvPr/>
          </p:nvSpPr>
          <p:spPr>
            <a:xfrm>
              <a:off x="0" y="0"/>
              <a:ext cx="18636362" cy="19123025"/>
            </a:xfrm>
            <a:custGeom>
              <a:avLst/>
              <a:gdLst/>
              <a:ahLst/>
              <a:cxnLst/>
              <a:rect l="l" t="t" r="r" b="b"/>
              <a:pathLst>
                <a:path w="18636362" h="19123025">
                  <a:moveTo>
                    <a:pt x="0" y="0"/>
                  </a:moveTo>
                  <a:lnTo>
                    <a:pt x="18636362" y="0"/>
                  </a:lnTo>
                  <a:lnTo>
                    <a:pt x="18636362" y="19123025"/>
                  </a:lnTo>
                  <a:lnTo>
                    <a:pt x="0" y="19123025"/>
                  </a:lnTo>
                  <a:lnTo>
                    <a:pt x="0" y="0"/>
                  </a:lnTo>
                  <a:close/>
                </a:path>
              </a:pathLst>
            </a:custGeom>
            <a:blipFill>
              <a:blip r:embed="rId3"/>
              <a:stretch>
                <a:fillRect l="-11" r="-11"/>
              </a:stretch>
            </a:blipFill>
          </p:spPr>
          <p:txBody>
            <a:bodyPr/>
            <a:lstStyle/>
            <a:p>
              <a:endParaRPr lang="lv-LV"/>
            </a:p>
          </p:txBody>
        </p:sp>
      </p:grpSp>
      <p:sp>
        <p:nvSpPr>
          <p:cNvPr id="5" name="Freeform 5"/>
          <p:cNvSpPr/>
          <p:nvPr/>
        </p:nvSpPr>
        <p:spPr>
          <a:xfrm>
            <a:off x="13101507" y="5296647"/>
            <a:ext cx="5111757" cy="4990353"/>
          </a:xfrm>
          <a:custGeom>
            <a:avLst/>
            <a:gdLst/>
            <a:ahLst/>
            <a:cxnLst/>
            <a:rect l="l" t="t" r="r" b="b"/>
            <a:pathLst>
              <a:path w="5111757" h="4990353">
                <a:moveTo>
                  <a:pt x="0" y="0"/>
                </a:moveTo>
                <a:lnTo>
                  <a:pt x="5111757" y="0"/>
                </a:lnTo>
                <a:lnTo>
                  <a:pt x="5111757" y="4990353"/>
                </a:lnTo>
                <a:lnTo>
                  <a:pt x="0" y="4990353"/>
                </a:lnTo>
                <a:lnTo>
                  <a:pt x="0" y="0"/>
                </a:lnTo>
                <a:close/>
              </a:path>
            </a:pathLst>
          </a:custGeom>
          <a:blipFill>
            <a:blip r:embed="rId4">
              <a:alphaModFix amt="34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Freeform 6"/>
          <p:cNvSpPr/>
          <p:nvPr/>
        </p:nvSpPr>
        <p:spPr>
          <a:xfrm>
            <a:off x="153193" y="6172200"/>
            <a:ext cx="7203151" cy="4114800"/>
          </a:xfrm>
          <a:custGeom>
            <a:avLst/>
            <a:gdLst/>
            <a:ahLst/>
            <a:cxnLst/>
            <a:rect l="l" t="t" r="r" b="b"/>
            <a:pathLst>
              <a:path w="7203151" h="4114800">
                <a:moveTo>
                  <a:pt x="0" y="0"/>
                </a:moveTo>
                <a:lnTo>
                  <a:pt x="7203151" y="0"/>
                </a:lnTo>
                <a:lnTo>
                  <a:pt x="7203151" y="4114800"/>
                </a:lnTo>
                <a:lnTo>
                  <a:pt x="0" y="4114800"/>
                </a:lnTo>
                <a:lnTo>
                  <a:pt x="0" y="0"/>
                </a:lnTo>
                <a:close/>
              </a:path>
            </a:pathLst>
          </a:custGeom>
          <a:blipFill>
            <a:blip r:embed="rId6">
              <a:alphaModFix amt="18000"/>
              <a:extLst>
                <a:ext uri="{96DAC541-7B7A-43D3-8B79-37D633B846F1}">
                  <asvg:svgBlip xmlns:asvg="http://schemas.microsoft.com/office/drawing/2016/SVG/main" r:embed="rId7"/>
                </a:ext>
              </a:extLst>
            </a:blip>
            <a:stretch>
              <a:fillRect/>
            </a:stretch>
          </a:blipFill>
        </p:spPr>
        <p:txBody>
          <a:bodyPr/>
          <a:lstStyle/>
          <a:p>
            <a:endParaRPr lang="lv-LV"/>
          </a:p>
        </p:txBody>
      </p:sp>
      <p:sp>
        <p:nvSpPr>
          <p:cNvPr id="7" name="TextBox 7"/>
          <p:cNvSpPr txBox="1"/>
          <p:nvPr/>
        </p:nvSpPr>
        <p:spPr>
          <a:xfrm>
            <a:off x="1028700" y="1368623"/>
            <a:ext cx="9630796" cy="4114800"/>
          </a:xfrm>
          <a:prstGeom prst="rect">
            <a:avLst/>
          </a:prstGeom>
        </p:spPr>
        <p:txBody>
          <a:bodyPr lIns="0" tIns="0" rIns="0" bIns="0" rtlCol="0" anchor="t">
            <a:spAutoFit/>
          </a:bodyPr>
          <a:lstStyle/>
          <a:p>
            <a:pPr algn="just">
              <a:lnSpc>
                <a:spcPts val="4079"/>
              </a:lnSpc>
            </a:pPr>
            <a:r>
              <a:rPr lang="en-US" sz="3399">
                <a:solidFill>
                  <a:srgbClr val="727171"/>
                </a:solidFill>
                <a:latin typeface="DM Sans"/>
                <a:ea typeface="DM Sans"/>
                <a:cs typeface="DM Sans"/>
                <a:sym typeface="DM Sans"/>
              </a:rPr>
              <a:t>Organizational culture consists of beliefs, values, and interaction methods that create an organization's environment. </a:t>
            </a:r>
          </a:p>
          <a:p>
            <a:pPr algn="just">
              <a:lnSpc>
                <a:spcPts val="4079"/>
              </a:lnSpc>
            </a:pPr>
            <a:endParaRPr lang="en-US" sz="3399">
              <a:solidFill>
                <a:srgbClr val="727171"/>
              </a:solidFill>
              <a:latin typeface="DM Sans"/>
              <a:ea typeface="DM Sans"/>
              <a:cs typeface="DM Sans"/>
              <a:sym typeface="DM Sans"/>
            </a:endParaRPr>
          </a:p>
          <a:p>
            <a:pPr algn="just">
              <a:lnSpc>
                <a:spcPts val="4079"/>
              </a:lnSpc>
            </a:pPr>
            <a:r>
              <a:rPr lang="en-US" sz="3399">
                <a:solidFill>
                  <a:srgbClr val="727171"/>
                </a:solidFill>
                <a:latin typeface="DM Sans"/>
                <a:ea typeface="DM Sans"/>
                <a:cs typeface="DM Sans"/>
                <a:sym typeface="DM Sans"/>
              </a:rPr>
              <a:t>Organizational culture reflects the foundational values of a company or business.</a:t>
            </a:r>
          </a:p>
          <a:p>
            <a:pPr algn="just">
              <a:lnSpc>
                <a:spcPts val="4079"/>
              </a:lnSpc>
            </a:pPr>
            <a:endParaRPr lang="en-US" sz="3399">
              <a:solidFill>
                <a:srgbClr val="727171"/>
              </a:solidFill>
              <a:latin typeface="DM Sans"/>
              <a:ea typeface="DM Sans"/>
              <a:cs typeface="DM Sans"/>
              <a:sym typeface="DM Sans"/>
            </a:endParaRPr>
          </a:p>
          <a:p>
            <a:pPr algn="just">
              <a:lnSpc>
                <a:spcPts val="4079"/>
              </a:lnSpc>
            </a:pPr>
            <a:endParaRPr lang="en-US" sz="3399">
              <a:solidFill>
                <a:srgbClr val="727171"/>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48284" y="1371634"/>
            <a:ext cx="3661027" cy="2988314"/>
          </a:xfrm>
          <a:custGeom>
            <a:avLst/>
            <a:gdLst/>
            <a:ahLst/>
            <a:cxnLst/>
            <a:rect l="l" t="t" r="r" b="b"/>
            <a:pathLst>
              <a:path w="3661027" h="2988314">
                <a:moveTo>
                  <a:pt x="0" y="0"/>
                </a:moveTo>
                <a:lnTo>
                  <a:pt x="3661028" y="0"/>
                </a:lnTo>
                <a:lnTo>
                  <a:pt x="3661028" y="2988313"/>
                </a:lnTo>
                <a:lnTo>
                  <a:pt x="0" y="29883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2877007" y="5580684"/>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TextBox 4"/>
          <p:cNvSpPr txBox="1"/>
          <p:nvPr/>
        </p:nvSpPr>
        <p:spPr>
          <a:xfrm>
            <a:off x="803349" y="606702"/>
            <a:ext cx="13126850" cy="3336671"/>
          </a:xfrm>
          <a:prstGeom prst="rect">
            <a:avLst/>
          </a:prstGeom>
        </p:spPr>
        <p:txBody>
          <a:bodyPr lIns="0" tIns="0" rIns="0" bIns="0" rtlCol="0" anchor="t">
            <a:spAutoFit/>
          </a:bodyPr>
          <a:lstStyle/>
          <a:p>
            <a:pPr algn="l">
              <a:lnSpc>
                <a:spcPts val="6291"/>
              </a:lnSpc>
            </a:pPr>
            <a:r>
              <a:rPr lang="en-US" sz="5199">
                <a:solidFill>
                  <a:srgbClr val="727171"/>
                </a:solidFill>
                <a:latin typeface="DM Sans Bold"/>
                <a:ea typeface="DM Sans Bold"/>
                <a:cs typeface="DM Sans Bold"/>
                <a:sym typeface="DM Sans Bold"/>
              </a:rPr>
              <a:t>Why organizational culture is important?</a:t>
            </a:r>
          </a:p>
          <a:p>
            <a:pPr algn="l">
              <a:lnSpc>
                <a:spcPts val="6291"/>
              </a:lnSpc>
            </a:pPr>
            <a:endParaRPr lang="en-US" sz="5199">
              <a:solidFill>
                <a:srgbClr val="727171"/>
              </a:solidFill>
              <a:latin typeface="DM Sans Bold"/>
              <a:ea typeface="DM Sans Bold"/>
              <a:cs typeface="DM Sans Bold"/>
              <a:sym typeface="DM Sans Bold"/>
            </a:endParaRPr>
          </a:p>
          <a:p>
            <a:pPr algn="l">
              <a:lnSpc>
                <a:spcPts val="3872"/>
              </a:lnSpc>
            </a:pPr>
            <a:r>
              <a:rPr lang="en-US" sz="3200">
                <a:solidFill>
                  <a:srgbClr val="727171"/>
                </a:solidFill>
                <a:latin typeface="DM Sans"/>
                <a:ea typeface="DM Sans"/>
                <a:cs typeface="DM Sans"/>
                <a:sym typeface="DM Sans"/>
              </a:rPr>
              <a:t> - strong organizational culture helps to increase employee engagement. </a:t>
            </a:r>
          </a:p>
          <a:p>
            <a:pPr algn="l">
              <a:lnSpc>
                <a:spcPts val="6291"/>
              </a:lnSpc>
            </a:pPr>
            <a:endParaRPr lang="en-US" sz="3200">
              <a:solidFill>
                <a:srgbClr val="727171"/>
              </a:solidFill>
              <a:latin typeface="DM Sans"/>
              <a:ea typeface="DM Sans"/>
              <a:cs typeface="DM Sans"/>
              <a:sym typeface="DM Sans"/>
            </a:endParaRPr>
          </a:p>
        </p:txBody>
      </p:sp>
      <p:sp>
        <p:nvSpPr>
          <p:cNvPr id="5" name="TextBox 5"/>
          <p:cNvSpPr txBox="1"/>
          <p:nvPr/>
        </p:nvSpPr>
        <p:spPr>
          <a:xfrm>
            <a:off x="721434" y="5899964"/>
            <a:ext cx="11926228" cy="491236"/>
          </a:xfrm>
          <a:prstGeom prst="rect">
            <a:avLst/>
          </a:prstGeom>
        </p:spPr>
        <p:txBody>
          <a:bodyPr lIns="0" tIns="0" rIns="0" bIns="0" rtlCol="0" anchor="t">
            <a:spAutoFit/>
          </a:bodyPr>
          <a:lstStyle/>
          <a:p>
            <a:pPr algn="l">
              <a:lnSpc>
                <a:spcPts val="3872"/>
              </a:lnSpc>
            </a:pPr>
            <a:r>
              <a:rPr lang="en-US" sz="3200">
                <a:solidFill>
                  <a:srgbClr val="727171"/>
                </a:solidFill>
                <a:latin typeface="DM Sans"/>
                <a:ea typeface="DM Sans"/>
                <a:cs typeface="DM Sans"/>
                <a:sym typeface="DM Sans"/>
              </a:rPr>
              <a:t> - strong organizational culture makes recruitment easier.</a:t>
            </a:r>
          </a:p>
        </p:txBody>
      </p:sp>
      <p:sp>
        <p:nvSpPr>
          <p:cNvPr id="6" name="TextBox 6"/>
          <p:cNvSpPr txBox="1"/>
          <p:nvPr/>
        </p:nvSpPr>
        <p:spPr>
          <a:xfrm>
            <a:off x="803349" y="3933848"/>
            <a:ext cx="12609346" cy="1529207"/>
          </a:xfrm>
          <a:prstGeom prst="rect">
            <a:avLst/>
          </a:prstGeom>
        </p:spPr>
        <p:txBody>
          <a:bodyPr lIns="0" tIns="0" rIns="0" bIns="0" rtlCol="0" anchor="t">
            <a:spAutoFit/>
          </a:bodyPr>
          <a:lstStyle/>
          <a:p>
            <a:pPr algn="l">
              <a:lnSpc>
                <a:spcPts val="3872"/>
              </a:lnSpc>
            </a:pPr>
            <a:r>
              <a:rPr lang="en-US" sz="3200">
                <a:solidFill>
                  <a:srgbClr val="727171"/>
                </a:solidFill>
                <a:latin typeface="DM Sans"/>
                <a:ea typeface="DM Sans"/>
                <a:cs typeface="DM Sans"/>
                <a:sym typeface="DM Sans"/>
              </a:rPr>
              <a:t>- strong organizational culture helps to keep talent and decrease turnover.</a:t>
            </a:r>
          </a:p>
          <a:p>
            <a:pPr algn="l">
              <a:lnSpc>
                <a:spcPts val="4356"/>
              </a:lnSpc>
            </a:pPr>
            <a:endParaRPr lang="en-US" sz="3200">
              <a:solidFill>
                <a:srgbClr val="727171"/>
              </a:solidFill>
              <a:latin typeface="DM Sans"/>
              <a:ea typeface="DM Sans"/>
              <a:cs typeface="DM Sans"/>
              <a:sym typeface="DM Sans"/>
            </a:endParaRPr>
          </a:p>
        </p:txBody>
      </p:sp>
      <p:sp>
        <p:nvSpPr>
          <p:cNvPr id="7" name="TextBox 7"/>
          <p:cNvSpPr txBox="1"/>
          <p:nvPr/>
        </p:nvSpPr>
        <p:spPr>
          <a:xfrm>
            <a:off x="721434" y="7628559"/>
            <a:ext cx="13126850" cy="491236"/>
          </a:xfrm>
          <a:prstGeom prst="rect">
            <a:avLst/>
          </a:prstGeom>
        </p:spPr>
        <p:txBody>
          <a:bodyPr lIns="0" tIns="0" rIns="0" bIns="0" rtlCol="0" anchor="t">
            <a:spAutoFit/>
          </a:bodyPr>
          <a:lstStyle/>
          <a:p>
            <a:pPr algn="l">
              <a:lnSpc>
                <a:spcPts val="3872"/>
              </a:lnSpc>
            </a:pPr>
            <a:r>
              <a:rPr lang="en-US" sz="3200">
                <a:solidFill>
                  <a:srgbClr val="727171"/>
                </a:solidFill>
                <a:latin typeface="DM Sans"/>
                <a:ea typeface="DM Sans"/>
                <a:cs typeface="DM Sans"/>
                <a:sym typeface="DM Sans"/>
              </a:rPr>
              <a:t> - strong organizational cultures are more productive.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6989" y="186063"/>
            <a:ext cx="7203151" cy="4114800"/>
          </a:xfrm>
          <a:custGeom>
            <a:avLst/>
            <a:gdLst/>
            <a:ahLst/>
            <a:cxnLst/>
            <a:rect l="l" t="t" r="r" b="b"/>
            <a:pathLst>
              <a:path w="7203151" h="4114800">
                <a:moveTo>
                  <a:pt x="0" y="0"/>
                </a:moveTo>
                <a:lnTo>
                  <a:pt x="7203151" y="0"/>
                </a:lnTo>
                <a:lnTo>
                  <a:pt x="7203151" y="4114800"/>
                </a:lnTo>
                <a:lnTo>
                  <a:pt x="0" y="4114800"/>
                </a:lnTo>
                <a:lnTo>
                  <a:pt x="0" y="0"/>
                </a:lnTo>
                <a:close/>
              </a:path>
            </a:pathLst>
          </a:custGeom>
          <a:blipFill>
            <a:blip r:embed="rId3">
              <a:alphaModFix amt="18000"/>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Freeform 3"/>
          <p:cNvSpPr/>
          <p:nvPr/>
        </p:nvSpPr>
        <p:spPr>
          <a:xfrm>
            <a:off x="12362748" y="5143500"/>
            <a:ext cx="5331219" cy="4911385"/>
          </a:xfrm>
          <a:custGeom>
            <a:avLst/>
            <a:gdLst/>
            <a:ahLst/>
            <a:cxnLst/>
            <a:rect l="l" t="t" r="r" b="b"/>
            <a:pathLst>
              <a:path w="5331219" h="4911385">
                <a:moveTo>
                  <a:pt x="0" y="0"/>
                </a:moveTo>
                <a:lnTo>
                  <a:pt x="5331219" y="0"/>
                </a:lnTo>
                <a:lnTo>
                  <a:pt x="5331219" y="4911385"/>
                </a:lnTo>
                <a:lnTo>
                  <a:pt x="0" y="4911385"/>
                </a:lnTo>
                <a:lnTo>
                  <a:pt x="0" y="0"/>
                </a:lnTo>
                <a:close/>
              </a:path>
            </a:pathLst>
          </a:custGeom>
          <a:blipFill>
            <a:blip r:embed="rId5">
              <a:alphaModFix amt="55000"/>
              <a:extLst>
                <a:ext uri="{96DAC541-7B7A-43D3-8B79-37D633B846F1}">
                  <asvg:svgBlip xmlns:asvg="http://schemas.microsoft.com/office/drawing/2016/SVG/main" r:embed="rId6"/>
                </a:ext>
              </a:extLst>
            </a:blip>
            <a:stretch>
              <a:fillRect/>
            </a:stretch>
          </a:blipFill>
        </p:spPr>
        <p:txBody>
          <a:bodyPr/>
          <a:lstStyle/>
          <a:p>
            <a:endParaRPr lang="lv-LV"/>
          </a:p>
        </p:txBody>
      </p:sp>
      <p:sp>
        <p:nvSpPr>
          <p:cNvPr id="4" name="TextBox 4"/>
          <p:cNvSpPr txBox="1"/>
          <p:nvPr/>
        </p:nvSpPr>
        <p:spPr>
          <a:xfrm>
            <a:off x="7894320" y="2052455"/>
            <a:ext cx="8936856" cy="1574546"/>
          </a:xfrm>
          <a:prstGeom prst="rect">
            <a:avLst/>
          </a:prstGeom>
        </p:spPr>
        <p:txBody>
          <a:bodyPr lIns="0" tIns="0" rIns="0" bIns="0" rtlCol="0" anchor="t">
            <a:spAutoFit/>
          </a:bodyPr>
          <a:lstStyle/>
          <a:p>
            <a:pPr algn="r">
              <a:lnSpc>
                <a:spcPts val="6292"/>
              </a:lnSpc>
            </a:pPr>
            <a:r>
              <a:rPr lang="en-US" sz="5200">
                <a:solidFill>
                  <a:srgbClr val="808080"/>
                </a:solidFill>
                <a:latin typeface="DM Sans Bold"/>
                <a:ea typeface="DM Sans Bold"/>
                <a:cs typeface="DM Sans Bold"/>
                <a:sym typeface="DM Sans Bold"/>
              </a:rPr>
              <a:t>What are organizational values? </a:t>
            </a:r>
          </a:p>
        </p:txBody>
      </p:sp>
      <p:sp>
        <p:nvSpPr>
          <p:cNvPr id="5" name="TextBox 5"/>
          <p:cNvSpPr txBox="1"/>
          <p:nvPr/>
        </p:nvSpPr>
        <p:spPr>
          <a:xfrm>
            <a:off x="1844040" y="4701153"/>
            <a:ext cx="7186749" cy="5353050"/>
          </a:xfrm>
          <a:prstGeom prst="rect">
            <a:avLst/>
          </a:prstGeom>
        </p:spPr>
        <p:txBody>
          <a:bodyPr lIns="0" tIns="0" rIns="0" bIns="0" rtlCol="0" anchor="t">
            <a:spAutoFit/>
          </a:bodyPr>
          <a:lstStyle/>
          <a:p>
            <a:pPr algn="just">
              <a:lnSpc>
                <a:spcPts val="3840"/>
              </a:lnSpc>
            </a:pPr>
            <a:r>
              <a:rPr lang="en-US" sz="3200">
                <a:solidFill>
                  <a:srgbClr val="808080"/>
                </a:solidFill>
                <a:latin typeface="DM Sans"/>
                <a:ea typeface="DM Sans"/>
                <a:cs typeface="DM Sans"/>
                <a:sym typeface="DM Sans"/>
              </a:rPr>
              <a:t>- these are core principles that guide an organization’s actions and decisions.</a:t>
            </a:r>
          </a:p>
          <a:p>
            <a:pPr algn="just">
              <a:lnSpc>
                <a:spcPts val="3840"/>
              </a:lnSpc>
            </a:pPr>
            <a:endParaRPr lang="en-US" sz="3200">
              <a:solidFill>
                <a:srgbClr val="808080"/>
              </a:solidFill>
              <a:latin typeface="DM Sans"/>
              <a:ea typeface="DM Sans"/>
              <a:cs typeface="DM Sans"/>
              <a:sym typeface="DM Sans"/>
            </a:endParaRPr>
          </a:p>
          <a:p>
            <a:pPr algn="just">
              <a:lnSpc>
                <a:spcPts val="3840"/>
              </a:lnSpc>
            </a:pPr>
            <a:r>
              <a:rPr lang="en-US" sz="3200">
                <a:solidFill>
                  <a:srgbClr val="808080"/>
                </a:solidFill>
                <a:latin typeface="DM Sans"/>
                <a:ea typeface="DM Sans"/>
                <a:cs typeface="DM Sans"/>
                <a:sym typeface="DM Sans"/>
              </a:rPr>
              <a:t>- they reflect the company’s mission, vision, and goals.</a:t>
            </a:r>
          </a:p>
          <a:p>
            <a:pPr algn="just">
              <a:lnSpc>
                <a:spcPts val="3840"/>
              </a:lnSpc>
            </a:pPr>
            <a:endParaRPr lang="en-US" sz="3200">
              <a:solidFill>
                <a:srgbClr val="808080"/>
              </a:solidFill>
              <a:latin typeface="DM Sans"/>
              <a:ea typeface="DM Sans"/>
              <a:cs typeface="DM Sans"/>
              <a:sym typeface="DM Sans"/>
            </a:endParaRPr>
          </a:p>
          <a:p>
            <a:pPr algn="just">
              <a:lnSpc>
                <a:spcPts val="3840"/>
              </a:lnSpc>
            </a:pPr>
            <a:r>
              <a:rPr lang="en-US" sz="3200">
                <a:solidFill>
                  <a:srgbClr val="808080"/>
                </a:solidFill>
                <a:latin typeface="DM Sans"/>
                <a:ea typeface="DM Sans"/>
                <a:cs typeface="DM Sans"/>
                <a:sym typeface="DM Sans"/>
              </a:rPr>
              <a:t>-they are serving as a framework for creating a cohesive and productive work environment.</a:t>
            </a:r>
          </a:p>
          <a:p>
            <a:pPr algn="just">
              <a:lnSpc>
                <a:spcPts val="3840"/>
              </a:lnSpc>
            </a:pPr>
            <a:endParaRPr lang="en-US" sz="3200">
              <a:solidFill>
                <a:srgbClr val="808080"/>
              </a:solidFill>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87923">
            <a:off x="13432032" y="-8706000"/>
            <a:ext cx="13977230" cy="14342307"/>
            <a:chOff x="0" y="0"/>
            <a:chExt cx="18636307" cy="19123076"/>
          </a:xfrm>
        </p:grpSpPr>
        <p:sp>
          <p:nvSpPr>
            <p:cNvPr id="3" name="Freeform 3"/>
            <p:cNvSpPr/>
            <p:nvPr/>
          </p:nvSpPr>
          <p:spPr>
            <a:xfrm>
              <a:off x="0" y="0"/>
              <a:ext cx="18636362" cy="19123025"/>
            </a:xfrm>
            <a:custGeom>
              <a:avLst/>
              <a:gdLst/>
              <a:ahLst/>
              <a:cxnLst/>
              <a:rect l="l" t="t" r="r" b="b"/>
              <a:pathLst>
                <a:path w="18636362" h="19123025">
                  <a:moveTo>
                    <a:pt x="0" y="0"/>
                  </a:moveTo>
                  <a:lnTo>
                    <a:pt x="18636362" y="0"/>
                  </a:lnTo>
                  <a:lnTo>
                    <a:pt x="18636362" y="19123025"/>
                  </a:lnTo>
                  <a:lnTo>
                    <a:pt x="0" y="19123025"/>
                  </a:lnTo>
                  <a:lnTo>
                    <a:pt x="0" y="0"/>
                  </a:lnTo>
                  <a:close/>
                </a:path>
              </a:pathLst>
            </a:custGeom>
            <a:blipFill>
              <a:blip r:embed="rId2"/>
              <a:stretch>
                <a:fillRect l="-11" r="-11"/>
              </a:stretch>
            </a:blipFill>
          </p:spPr>
          <p:txBody>
            <a:bodyPr/>
            <a:lstStyle/>
            <a:p>
              <a:endParaRPr lang="lv-LV"/>
            </a:p>
          </p:txBody>
        </p:sp>
      </p:grpSp>
      <p:sp>
        <p:nvSpPr>
          <p:cNvPr id="4" name="Freeform 4"/>
          <p:cNvSpPr/>
          <p:nvPr/>
        </p:nvSpPr>
        <p:spPr>
          <a:xfrm>
            <a:off x="6343116" y="2432110"/>
            <a:ext cx="4132788" cy="3386709"/>
          </a:xfrm>
          <a:custGeom>
            <a:avLst/>
            <a:gdLst/>
            <a:ahLst/>
            <a:cxnLst/>
            <a:rect l="l" t="t" r="r" b="b"/>
            <a:pathLst>
              <a:path w="4132788" h="3386709">
                <a:moveTo>
                  <a:pt x="0" y="0"/>
                </a:moveTo>
                <a:lnTo>
                  <a:pt x="4132788" y="0"/>
                </a:lnTo>
                <a:lnTo>
                  <a:pt x="4132788" y="3386708"/>
                </a:lnTo>
                <a:lnTo>
                  <a:pt x="0" y="33867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5" name="Freeform 5"/>
          <p:cNvSpPr/>
          <p:nvPr/>
        </p:nvSpPr>
        <p:spPr>
          <a:xfrm>
            <a:off x="12718869" y="1620357"/>
            <a:ext cx="4392418" cy="4192536"/>
          </a:xfrm>
          <a:custGeom>
            <a:avLst/>
            <a:gdLst/>
            <a:ahLst/>
            <a:cxnLst/>
            <a:rect l="l" t="t" r="r" b="b"/>
            <a:pathLst>
              <a:path w="4392418" h="4192536">
                <a:moveTo>
                  <a:pt x="0" y="0"/>
                </a:moveTo>
                <a:lnTo>
                  <a:pt x="4392418" y="0"/>
                </a:lnTo>
                <a:lnTo>
                  <a:pt x="4392418" y="4192535"/>
                </a:lnTo>
                <a:lnTo>
                  <a:pt x="0" y="41925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grpSp>
        <p:nvGrpSpPr>
          <p:cNvPr id="6" name="Group 6"/>
          <p:cNvGrpSpPr/>
          <p:nvPr/>
        </p:nvGrpSpPr>
        <p:grpSpPr>
          <a:xfrm>
            <a:off x="-1474976" y="6786169"/>
            <a:ext cx="4687320" cy="4687320"/>
            <a:chOff x="0" y="0"/>
            <a:chExt cx="6249760" cy="6249760"/>
          </a:xfrm>
        </p:grpSpPr>
        <p:sp>
          <p:nvSpPr>
            <p:cNvPr id="7" name="Freeform 7"/>
            <p:cNvSpPr/>
            <p:nvPr/>
          </p:nvSpPr>
          <p:spPr>
            <a:xfrm>
              <a:off x="0" y="0"/>
              <a:ext cx="6249797" cy="6249797"/>
            </a:xfrm>
            <a:custGeom>
              <a:avLst/>
              <a:gdLst/>
              <a:ahLst/>
              <a:cxnLst/>
              <a:rect l="l" t="t" r="r" b="b"/>
              <a:pathLst>
                <a:path w="6249797" h="6249797">
                  <a:moveTo>
                    <a:pt x="0" y="0"/>
                  </a:moveTo>
                  <a:lnTo>
                    <a:pt x="6249797" y="0"/>
                  </a:lnTo>
                  <a:lnTo>
                    <a:pt x="6249797" y="6249797"/>
                  </a:lnTo>
                  <a:lnTo>
                    <a:pt x="0" y="6249797"/>
                  </a:lnTo>
                  <a:lnTo>
                    <a:pt x="0" y="0"/>
                  </a:lnTo>
                  <a:close/>
                </a:path>
              </a:pathLst>
            </a:custGeom>
            <a:blipFill>
              <a:blip r:embed="rId7"/>
              <a:stretch>
                <a:fillRect/>
              </a:stretch>
            </a:blipFill>
          </p:spPr>
          <p:txBody>
            <a:bodyPr/>
            <a:lstStyle/>
            <a:p>
              <a:endParaRPr lang="lv-LV"/>
            </a:p>
          </p:txBody>
        </p:sp>
      </p:grpSp>
      <p:sp>
        <p:nvSpPr>
          <p:cNvPr id="8" name="Freeform 8"/>
          <p:cNvSpPr/>
          <p:nvPr/>
        </p:nvSpPr>
        <p:spPr>
          <a:xfrm>
            <a:off x="1218324" y="3665932"/>
            <a:ext cx="3768530" cy="1418914"/>
          </a:xfrm>
          <a:custGeom>
            <a:avLst/>
            <a:gdLst/>
            <a:ahLst/>
            <a:cxnLst/>
            <a:rect l="l" t="t" r="r" b="b"/>
            <a:pathLst>
              <a:path w="3768530" h="1418914">
                <a:moveTo>
                  <a:pt x="0" y="0"/>
                </a:moveTo>
                <a:lnTo>
                  <a:pt x="3768530" y="0"/>
                </a:lnTo>
                <a:lnTo>
                  <a:pt x="3768530" y="1418914"/>
                </a:lnTo>
                <a:lnTo>
                  <a:pt x="0" y="14189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9" name="AutoShape 9"/>
          <p:cNvSpPr/>
          <p:nvPr/>
        </p:nvSpPr>
        <p:spPr>
          <a:xfrm rot="1595746">
            <a:off x="3957521" y="7880981"/>
            <a:ext cx="2144611" cy="0"/>
          </a:xfrm>
          <a:prstGeom prst="line">
            <a:avLst/>
          </a:prstGeom>
          <a:ln w="47625" cap="rnd">
            <a:solidFill>
              <a:srgbClr val="FFFFFF"/>
            </a:solidFill>
            <a:prstDash val="solid"/>
            <a:headEnd type="none" w="sm" len="sm"/>
            <a:tailEnd type="triangle" w="lg" len="med"/>
          </a:ln>
        </p:spPr>
        <p:txBody>
          <a:bodyPr/>
          <a:lstStyle/>
          <a:p>
            <a:endParaRPr lang="lv-LV"/>
          </a:p>
        </p:txBody>
      </p:sp>
      <p:sp>
        <p:nvSpPr>
          <p:cNvPr id="10" name="AutoShape 10"/>
          <p:cNvSpPr/>
          <p:nvPr/>
        </p:nvSpPr>
        <p:spPr>
          <a:xfrm rot="-1529276">
            <a:off x="10625311" y="8236450"/>
            <a:ext cx="1784921" cy="0"/>
          </a:xfrm>
          <a:prstGeom prst="line">
            <a:avLst/>
          </a:prstGeom>
          <a:ln w="47625" cap="rnd">
            <a:solidFill>
              <a:srgbClr val="FFFFFF"/>
            </a:solidFill>
            <a:prstDash val="solid"/>
            <a:headEnd type="none" w="sm" len="sm"/>
            <a:tailEnd type="triangle" w="lg" len="med"/>
          </a:ln>
        </p:spPr>
        <p:txBody>
          <a:bodyPr/>
          <a:lstStyle/>
          <a:p>
            <a:endParaRPr lang="lv-LV"/>
          </a:p>
        </p:txBody>
      </p:sp>
      <p:sp>
        <p:nvSpPr>
          <p:cNvPr id="11" name="Freeform 11"/>
          <p:cNvSpPr/>
          <p:nvPr/>
        </p:nvSpPr>
        <p:spPr>
          <a:xfrm>
            <a:off x="809392" y="5818818"/>
            <a:ext cx="4177462" cy="4114800"/>
          </a:xfrm>
          <a:custGeom>
            <a:avLst/>
            <a:gdLst/>
            <a:ahLst/>
            <a:cxnLst/>
            <a:rect l="l" t="t" r="r" b="b"/>
            <a:pathLst>
              <a:path w="4177462" h="4114800">
                <a:moveTo>
                  <a:pt x="0" y="0"/>
                </a:moveTo>
                <a:lnTo>
                  <a:pt x="4177462" y="0"/>
                </a:lnTo>
                <a:lnTo>
                  <a:pt x="4177462"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12" name="Freeform 12"/>
          <p:cNvSpPr/>
          <p:nvPr/>
        </p:nvSpPr>
        <p:spPr>
          <a:xfrm>
            <a:off x="6241504" y="61722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2">
              <a:alphaModFix amt="73000"/>
              <a:extLst>
                <a:ext uri="{96DAC541-7B7A-43D3-8B79-37D633B846F1}">
                  <asvg:svgBlip xmlns:asvg="http://schemas.microsoft.com/office/drawing/2016/SVG/main" r:embed="rId13"/>
                </a:ext>
              </a:extLst>
            </a:blip>
            <a:stretch>
              <a:fillRect/>
            </a:stretch>
          </a:blipFill>
        </p:spPr>
        <p:txBody>
          <a:bodyPr/>
          <a:lstStyle/>
          <a:p>
            <a:endParaRPr lang="lv-LV"/>
          </a:p>
        </p:txBody>
      </p:sp>
      <p:sp>
        <p:nvSpPr>
          <p:cNvPr id="13" name="Freeform 13"/>
          <p:cNvSpPr/>
          <p:nvPr/>
        </p:nvSpPr>
        <p:spPr>
          <a:xfrm>
            <a:off x="12091446" y="6172200"/>
            <a:ext cx="3960495" cy="4114800"/>
          </a:xfrm>
          <a:custGeom>
            <a:avLst/>
            <a:gdLst/>
            <a:ahLst/>
            <a:cxnLst/>
            <a:rect l="l" t="t" r="r" b="b"/>
            <a:pathLst>
              <a:path w="3960495" h="4114800">
                <a:moveTo>
                  <a:pt x="0" y="0"/>
                </a:moveTo>
                <a:lnTo>
                  <a:pt x="3960495" y="0"/>
                </a:lnTo>
                <a:lnTo>
                  <a:pt x="3960495" y="4114800"/>
                </a:lnTo>
                <a:lnTo>
                  <a:pt x="0" y="4114800"/>
                </a:lnTo>
                <a:lnTo>
                  <a:pt x="0" y="0"/>
                </a:lnTo>
                <a:close/>
              </a:path>
            </a:pathLst>
          </a:custGeom>
          <a:blipFill>
            <a:blip r:embed="rId14">
              <a:alphaModFix amt="60000"/>
              <a:extLst>
                <a:ext uri="{96DAC541-7B7A-43D3-8B79-37D633B846F1}">
                  <asvg:svgBlip xmlns:asvg="http://schemas.microsoft.com/office/drawing/2016/SVG/main" r:embed="rId15"/>
                </a:ext>
              </a:extLst>
            </a:blip>
            <a:stretch>
              <a:fillRect/>
            </a:stretch>
          </a:blipFill>
        </p:spPr>
        <p:txBody>
          <a:bodyPr/>
          <a:lstStyle/>
          <a:p>
            <a:endParaRPr lang="lv-LV"/>
          </a:p>
        </p:txBody>
      </p:sp>
      <p:sp>
        <p:nvSpPr>
          <p:cNvPr id="14" name="TextBox 14"/>
          <p:cNvSpPr txBox="1"/>
          <p:nvPr/>
        </p:nvSpPr>
        <p:spPr>
          <a:xfrm>
            <a:off x="692743" y="477078"/>
            <a:ext cx="15841408" cy="783971"/>
          </a:xfrm>
          <a:prstGeom prst="rect">
            <a:avLst/>
          </a:prstGeom>
        </p:spPr>
        <p:txBody>
          <a:bodyPr lIns="0" tIns="0" rIns="0" bIns="0" rtlCol="0" anchor="t">
            <a:spAutoFit/>
          </a:bodyPr>
          <a:lstStyle/>
          <a:p>
            <a:pPr algn="ctr">
              <a:lnSpc>
                <a:spcPts val="6292"/>
              </a:lnSpc>
            </a:pPr>
            <a:r>
              <a:rPr lang="en-US" sz="5200">
                <a:solidFill>
                  <a:srgbClr val="808080"/>
                </a:solidFill>
                <a:latin typeface="DM Sans Bold"/>
                <a:ea typeface="DM Sans Bold"/>
                <a:cs typeface="DM Sans Bold"/>
                <a:sym typeface="DM Sans Bold"/>
              </a:rPr>
              <a:t>How to process social values alignment? </a:t>
            </a:r>
          </a:p>
        </p:txBody>
      </p:sp>
      <p:sp>
        <p:nvSpPr>
          <p:cNvPr id="15" name="TextBox 15"/>
          <p:cNvSpPr txBox="1"/>
          <p:nvPr/>
        </p:nvSpPr>
        <p:spPr>
          <a:xfrm>
            <a:off x="6835930" y="2851019"/>
            <a:ext cx="3147159" cy="2501265"/>
          </a:xfrm>
          <a:prstGeom prst="rect">
            <a:avLst/>
          </a:prstGeom>
        </p:spPr>
        <p:txBody>
          <a:bodyPr lIns="0" tIns="0" rIns="0" bIns="0" rtlCol="0" anchor="t">
            <a:spAutoFit/>
          </a:bodyPr>
          <a:lstStyle/>
          <a:p>
            <a:pPr algn="ctr">
              <a:lnSpc>
                <a:spcPts val="3359"/>
              </a:lnSpc>
            </a:pPr>
            <a:r>
              <a:rPr lang="en-US" sz="2400">
                <a:solidFill>
                  <a:srgbClr val="100F0D"/>
                </a:solidFill>
                <a:latin typeface="DM Sans"/>
                <a:ea typeface="DM Sans"/>
                <a:cs typeface="DM Sans"/>
                <a:sym typeface="DM Sans"/>
              </a:rPr>
              <a:t>Personal values interact with company's values and contribute to the overall culture of the company</a:t>
            </a:r>
          </a:p>
        </p:txBody>
      </p:sp>
      <p:sp>
        <p:nvSpPr>
          <p:cNvPr id="16" name="TextBox 16"/>
          <p:cNvSpPr txBox="1"/>
          <p:nvPr/>
        </p:nvSpPr>
        <p:spPr>
          <a:xfrm>
            <a:off x="12746968" y="2162652"/>
            <a:ext cx="4364319" cy="3050794"/>
          </a:xfrm>
          <a:prstGeom prst="rect">
            <a:avLst/>
          </a:prstGeom>
        </p:spPr>
        <p:txBody>
          <a:bodyPr lIns="0" tIns="0" rIns="0" bIns="0" rtlCol="0" anchor="t">
            <a:spAutoFit/>
          </a:bodyPr>
          <a:lstStyle/>
          <a:p>
            <a:pPr algn="ctr">
              <a:lnSpc>
                <a:spcPts val="3458"/>
              </a:lnSpc>
            </a:pPr>
            <a:r>
              <a:rPr lang="en-US" sz="2400">
                <a:solidFill>
                  <a:srgbClr val="100F0D"/>
                </a:solidFill>
                <a:latin typeface="DM Sans"/>
                <a:ea typeface="DM Sans"/>
                <a:cs typeface="DM Sans"/>
                <a:sym typeface="DM Sans"/>
              </a:rPr>
              <a:t>If personal values align, a person becomes culturally fit, contributing to the cohesive workplace where employers share common goals, communicate seamlessly and collaborate effectively.</a:t>
            </a:r>
          </a:p>
        </p:txBody>
      </p:sp>
      <p:sp>
        <p:nvSpPr>
          <p:cNvPr id="17" name="TextBox 17"/>
          <p:cNvSpPr txBox="1"/>
          <p:nvPr/>
        </p:nvSpPr>
        <p:spPr>
          <a:xfrm>
            <a:off x="1316159" y="3965687"/>
            <a:ext cx="3572861" cy="790829"/>
          </a:xfrm>
          <a:prstGeom prst="rect">
            <a:avLst/>
          </a:prstGeom>
        </p:spPr>
        <p:txBody>
          <a:bodyPr lIns="0" tIns="0" rIns="0" bIns="0" rtlCol="0" anchor="t">
            <a:spAutoFit/>
          </a:bodyPr>
          <a:lstStyle/>
          <a:p>
            <a:pPr algn="ctr">
              <a:lnSpc>
                <a:spcPts val="3177"/>
              </a:lnSpc>
            </a:pPr>
            <a:r>
              <a:rPr lang="en-US" sz="2400">
                <a:solidFill>
                  <a:srgbClr val="100F0D"/>
                </a:solidFill>
                <a:latin typeface="DM Sans"/>
                <a:ea typeface="DM Sans"/>
                <a:cs typeface="DM Sans"/>
                <a:sym typeface="DM Sans"/>
              </a:rPr>
              <a:t>When joining a company....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Freeform 2"/>
          <p:cNvSpPr/>
          <p:nvPr/>
        </p:nvSpPr>
        <p:spPr>
          <a:xfrm>
            <a:off x="11363251" y="1938636"/>
            <a:ext cx="6537590" cy="7096434"/>
          </a:xfrm>
          <a:custGeom>
            <a:avLst/>
            <a:gdLst/>
            <a:ahLst/>
            <a:cxnLst/>
            <a:rect l="l" t="t" r="r" b="b"/>
            <a:pathLst>
              <a:path w="6537590" h="7096434">
                <a:moveTo>
                  <a:pt x="0" y="0"/>
                </a:moveTo>
                <a:lnTo>
                  <a:pt x="6537590" y="0"/>
                </a:lnTo>
                <a:lnTo>
                  <a:pt x="6537590" y="7096434"/>
                </a:lnTo>
                <a:lnTo>
                  <a:pt x="0" y="70964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804885" y="9258300"/>
            <a:ext cx="12957200" cy="883312"/>
          </a:xfrm>
          <a:custGeom>
            <a:avLst/>
            <a:gdLst/>
            <a:ahLst/>
            <a:cxnLst/>
            <a:rect l="l" t="t" r="r" b="b"/>
            <a:pathLst>
              <a:path w="12957200" h="883312">
                <a:moveTo>
                  <a:pt x="0" y="0"/>
                </a:moveTo>
                <a:lnTo>
                  <a:pt x="12957200" y="0"/>
                </a:lnTo>
                <a:lnTo>
                  <a:pt x="12957200" y="883312"/>
                </a:lnTo>
                <a:lnTo>
                  <a:pt x="0" y="883312"/>
                </a:lnTo>
                <a:lnTo>
                  <a:pt x="0" y="0"/>
                </a:lnTo>
                <a:close/>
              </a:path>
            </a:pathLst>
          </a:custGeom>
          <a:blipFill>
            <a:blip r:embed="rId4"/>
            <a:stretch>
              <a:fillRect l="-1783" r="-25806"/>
            </a:stretch>
          </a:blipFill>
        </p:spPr>
        <p:txBody>
          <a:bodyPr/>
          <a:lstStyle/>
          <a:p>
            <a:endParaRPr lang="lv-LV"/>
          </a:p>
        </p:txBody>
      </p:sp>
      <p:sp>
        <p:nvSpPr>
          <p:cNvPr id="4" name="TextBox 4"/>
          <p:cNvSpPr txBox="1"/>
          <p:nvPr/>
        </p:nvSpPr>
        <p:spPr>
          <a:xfrm>
            <a:off x="804885" y="2909888"/>
            <a:ext cx="10344593" cy="3190875"/>
          </a:xfrm>
          <a:prstGeom prst="rect">
            <a:avLst/>
          </a:prstGeom>
        </p:spPr>
        <p:txBody>
          <a:bodyPr lIns="0" tIns="0" rIns="0" bIns="0" rtlCol="0" anchor="t">
            <a:spAutoFit/>
          </a:bodyPr>
          <a:lstStyle/>
          <a:p>
            <a:pPr algn="just">
              <a:lnSpc>
                <a:spcPts val="5040"/>
              </a:lnSpc>
            </a:pPr>
            <a:r>
              <a:rPr lang="en-US" sz="4200">
                <a:solidFill>
                  <a:srgbClr val="808080"/>
                </a:solidFill>
                <a:latin typeface="DM Sans"/>
                <a:ea typeface="DM Sans"/>
                <a:cs typeface="DM Sans"/>
                <a:sym typeface="DM Sans"/>
              </a:rPr>
              <a:t>COVID‘s biggest impact on organizational culture happened in early 2020 and now we have “a new normal“. *</a:t>
            </a:r>
          </a:p>
          <a:p>
            <a:pPr algn="just">
              <a:lnSpc>
                <a:spcPts val="5040"/>
              </a:lnSpc>
            </a:pPr>
            <a:endParaRPr lang="en-US" sz="4200">
              <a:solidFill>
                <a:srgbClr val="808080"/>
              </a:solidFill>
              <a:latin typeface="DM Sans"/>
              <a:ea typeface="DM Sans"/>
              <a:cs typeface="DM Sans"/>
              <a:sym typeface="DM Sans"/>
            </a:endParaRPr>
          </a:p>
          <a:p>
            <a:pPr algn="just">
              <a:lnSpc>
                <a:spcPts val="5040"/>
              </a:lnSpc>
            </a:pPr>
            <a:r>
              <a:rPr lang="en-US" sz="4200">
                <a:solidFill>
                  <a:srgbClr val="808080"/>
                </a:solidFill>
                <a:latin typeface="DM Sans"/>
                <a:ea typeface="DM Sans"/>
                <a:cs typeface="DM Sans"/>
                <a:sym typeface="DM Sans"/>
              </a:rPr>
              <a:t>What has changed?</a:t>
            </a:r>
          </a:p>
        </p:txBody>
      </p:sp>
      <p:sp>
        <p:nvSpPr>
          <p:cNvPr id="5" name="TextBox 5"/>
          <p:cNvSpPr txBox="1"/>
          <p:nvPr/>
        </p:nvSpPr>
        <p:spPr>
          <a:xfrm>
            <a:off x="1218324" y="629826"/>
            <a:ext cx="15841408" cy="783971"/>
          </a:xfrm>
          <a:prstGeom prst="rect">
            <a:avLst/>
          </a:prstGeom>
        </p:spPr>
        <p:txBody>
          <a:bodyPr lIns="0" tIns="0" rIns="0" bIns="0" rtlCol="0" anchor="t">
            <a:spAutoFit/>
          </a:bodyPr>
          <a:lstStyle/>
          <a:p>
            <a:pPr algn="ctr">
              <a:lnSpc>
                <a:spcPts val="6292"/>
              </a:lnSpc>
            </a:pPr>
            <a:r>
              <a:rPr lang="en-US" sz="5200">
                <a:solidFill>
                  <a:srgbClr val="808080"/>
                </a:solidFill>
                <a:latin typeface="DM Sans Bold"/>
                <a:ea typeface="DM Sans Bold"/>
                <a:cs typeface="DM Sans Bold"/>
                <a:sym typeface="DM Sans Bold"/>
              </a:rPr>
              <a:t>Current trends of organizational culture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TextBox 2"/>
          <p:cNvSpPr txBox="1"/>
          <p:nvPr/>
        </p:nvSpPr>
        <p:spPr>
          <a:xfrm>
            <a:off x="225316" y="2533444"/>
            <a:ext cx="13462672" cy="6691757"/>
          </a:xfrm>
          <a:prstGeom prst="rect">
            <a:avLst/>
          </a:prstGeom>
        </p:spPr>
        <p:txBody>
          <a:bodyPr lIns="0" tIns="0" rIns="0" bIns="0" rtlCol="0" anchor="t">
            <a:spAutoFit/>
          </a:bodyPr>
          <a:lstStyle/>
          <a:p>
            <a:pPr algn="ctr">
              <a:lnSpc>
                <a:spcPts val="4113"/>
              </a:lnSpc>
            </a:pPr>
            <a:r>
              <a:rPr lang="en-US" sz="3399">
                <a:solidFill>
                  <a:srgbClr val="737373"/>
                </a:solidFill>
                <a:latin typeface="DM Sans"/>
                <a:ea typeface="DM Sans"/>
                <a:cs typeface="DM Sans"/>
                <a:sym typeface="DM Sans"/>
              </a:rPr>
              <a:t>1. Working at the office is no longer a default</a:t>
            </a:r>
          </a:p>
          <a:p>
            <a:pPr algn="ctr">
              <a:lnSpc>
                <a:spcPts val="4113"/>
              </a:lnSpc>
            </a:pPr>
            <a:endParaRPr lang="en-US" sz="3399">
              <a:solidFill>
                <a:srgbClr val="737373"/>
              </a:solidFill>
              <a:latin typeface="DM Sans"/>
              <a:ea typeface="DM Sans"/>
              <a:cs typeface="DM Sans"/>
              <a:sym typeface="DM Sans"/>
            </a:endParaRPr>
          </a:p>
          <a:p>
            <a:pPr algn="ctr">
              <a:lnSpc>
                <a:spcPts val="4113"/>
              </a:lnSpc>
            </a:pPr>
            <a:r>
              <a:rPr lang="en-US" sz="3399">
                <a:solidFill>
                  <a:srgbClr val="737373"/>
                </a:solidFill>
                <a:latin typeface="DM Sans"/>
                <a:ea typeface="DM Sans"/>
                <a:cs typeface="DM Sans"/>
                <a:sym typeface="DM Sans"/>
              </a:rPr>
              <a:t>Traditionally, companies have assumed that all employees will regularly gather in a single physical office. This makes it easy to hold meetings, plan events, or just casually chat with people in the hallway. These interactions are the main drivers of your organizational culture.</a:t>
            </a:r>
          </a:p>
          <a:p>
            <a:pPr algn="ctr">
              <a:lnSpc>
                <a:spcPts val="4113"/>
              </a:lnSpc>
            </a:pPr>
            <a:endParaRPr lang="en-US" sz="3399">
              <a:solidFill>
                <a:srgbClr val="737373"/>
              </a:solidFill>
              <a:latin typeface="DM Sans"/>
              <a:ea typeface="DM Sans"/>
              <a:cs typeface="DM Sans"/>
              <a:sym typeface="DM Sans"/>
            </a:endParaRPr>
          </a:p>
          <a:p>
            <a:pPr algn="ctr">
              <a:lnSpc>
                <a:spcPts val="4113"/>
              </a:lnSpc>
            </a:pPr>
            <a:r>
              <a:rPr lang="en-US" sz="3399">
                <a:solidFill>
                  <a:srgbClr val="737373"/>
                </a:solidFill>
                <a:latin typeface="DM Sans"/>
                <a:ea typeface="DM Sans"/>
                <a:cs typeface="DM Sans"/>
                <a:sym typeface="DM Sans"/>
              </a:rPr>
              <a:t>Challenges: </a:t>
            </a:r>
          </a:p>
          <a:p>
            <a:pPr algn="ctr">
              <a:lnSpc>
                <a:spcPts val="4113"/>
              </a:lnSpc>
            </a:pPr>
            <a:r>
              <a:rPr lang="en-US" sz="3399">
                <a:solidFill>
                  <a:srgbClr val="737373"/>
                </a:solidFill>
                <a:latin typeface="DM Sans"/>
                <a:ea typeface="DM Sans"/>
                <a:cs typeface="DM Sans"/>
                <a:sym typeface="DM Sans"/>
              </a:rPr>
              <a:t>-Have to think about hybrid teams and remote workers</a:t>
            </a:r>
          </a:p>
          <a:p>
            <a:pPr algn="ctr">
              <a:lnSpc>
                <a:spcPts val="4113"/>
              </a:lnSpc>
            </a:pPr>
            <a:r>
              <a:rPr lang="en-US" sz="3399">
                <a:solidFill>
                  <a:srgbClr val="737373"/>
                </a:solidFill>
                <a:latin typeface="DM Sans"/>
                <a:ea typeface="DM Sans"/>
                <a:cs typeface="DM Sans"/>
                <a:sym typeface="DM Sans"/>
              </a:rPr>
              <a:t>-How to connect hybrid teams and fully remote workers</a:t>
            </a:r>
          </a:p>
          <a:p>
            <a:pPr algn="ctr">
              <a:lnSpc>
                <a:spcPts val="4113"/>
              </a:lnSpc>
            </a:pPr>
            <a:r>
              <a:rPr lang="en-US" sz="3399">
                <a:solidFill>
                  <a:srgbClr val="737373"/>
                </a:solidFill>
                <a:latin typeface="DM Sans"/>
                <a:ea typeface="DM Sans"/>
                <a:cs typeface="DM Sans"/>
                <a:sym typeface="DM Sans"/>
              </a:rPr>
              <a:t>-Is it still one organizational culture or is necessary to develop a distinct one for remote staff?</a:t>
            </a:r>
          </a:p>
        </p:txBody>
      </p:sp>
      <p:sp>
        <p:nvSpPr>
          <p:cNvPr id="3" name="Freeform 3"/>
          <p:cNvSpPr/>
          <p:nvPr/>
        </p:nvSpPr>
        <p:spPr>
          <a:xfrm>
            <a:off x="0" y="7682151"/>
            <a:ext cx="3978874" cy="2272932"/>
          </a:xfrm>
          <a:custGeom>
            <a:avLst/>
            <a:gdLst/>
            <a:ahLst/>
            <a:cxnLst/>
            <a:rect l="l" t="t" r="r" b="b"/>
            <a:pathLst>
              <a:path w="3978874" h="2272932">
                <a:moveTo>
                  <a:pt x="0" y="0"/>
                </a:moveTo>
                <a:lnTo>
                  <a:pt x="3978874" y="0"/>
                </a:lnTo>
                <a:lnTo>
                  <a:pt x="3978874" y="2272932"/>
                </a:lnTo>
                <a:lnTo>
                  <a:pt x="0" y="2272932"/>
                </a:lnTo>
                <a:lnTo>
                  <a:pt x="0" y="0"/>
                </a:lnTo>
                <a:close/>
              </a:path>
            </a:pathLst>
          </a:custGeom>
          <a:blipFill>
            <a:blip r:embed="rId3">
              <a:alphaModFix amt="10999"/>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027495" y="562475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423379"/>
            <a:ext cx="15614180" cy="1622044"/>
          </a:xfrm>
          <a:prstGeom prst="rect">
            <a:avLst/>
          </a:prstGeom>
        </p:spPr>
        <p:txBody>
          <a:bodyPr lIns="0" tIns="0" rIns="0" bIns="0" rtlCol="0" anchor="t">
            <a:spAutoFit/>
          </a:bodyPr>
          <a:lstStyle/>
          <a:p>
            <a:pPr algn="ctr">
              <a:lnSpc>
                <a:spcPts val="6413"/>
              </a:lnSpc>
            </a:pPr>
            <a:r>
              <a:rPr lang="en-US" sz="5300">
                <a:solidFill>
                  <a:srgbClr val="727171"/>
                </a:solidFill>
                <a:latin typeface="DM Sans Bold"/>
                <a:ea typeface="DM Sans Bold"/>
                <a:cs typeface="DM Sans Bold"/>
                <a:sym typeface="DM Sans Bold"/>
              </a:rPr>
              <a:t>New trends (challenges) in organizational culture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2" name="TextBox 2"/>
          <p:cNvSpPr txBox="1"/>
          <p:nvPr/>
        </p:nvSpPr>
        <p:spPr>
          <a:xfrm>
            <a:off x="374096" y="2215830"/>
            <a:ext cx="12534919" cy="7720457"/>
          </a:xfrm>
          <a:prstGeom prst="rect">
            <a:avLst/>
          </a:prstGeom>
        </p:spPr>
        <p:txBody>
          <a:bodyPr lIns="0" tIns="0" rIns="0" bIns="0" rtlCol="0" anchor="t">
            <a:spAutoFit/>
          </a:bodyPr>
          <a:lstStyle/>
          <a:p>
            <a:pPr algn="ctr">
              <a:lnSpc>
                <a:spcPts val="4114"/>
              </a:lnSpc>
            </a:pPr>
            <a:endParaRPr/>
          </a:p>
          <a:p>
            <a:pPr algn="ctr">
              <a:lnSpc>
                <a:spcPts val="4114"/>
              </a:lnSpc>
            </a:pPr>
            <a:r>
              <a:rPr lang="en-US" sz="3400">
                <a:solidFill>
                  <a:srgbClr val="737373"/>
                </a:solidFill>
                <a:latin typeface="DM Sans"/>
                <a:ea typeface="DM Sans"/>
                <a:cs typeface="DM Sans"/>
                <a:sym typeface="DM Sans"/>
              </a:rPr>
              <a:t>2. Healthy work-life balance is as important as a salary</a:t>
            </a:r>
          </a:p>
          <a:p>
            <a:pPr algn="ctr">
              <a:lnSpc>
                <a:spcPts val="4114"/>
              </a:lnSpc>
            </a:pPr>
            <a:endParaRPr lang="en-US" sz="3400">
              <a:solidFill>
                <a:srgbClr val="737373"/>
              </a:solidFill>
              <a:latin typeface="DM Sans"/>
              <a:ea typeface="DM Sans"/>
              <a:cs typeface="DM Sans"/>
              <a:sym typeface="DM Sans"/>
            </a:endParaRPr>
          </a:p>
          <a:p>
            <a:pPr algn="ctr">
              <a:lnSpc>
                <a:spcPts val="4114"/>
              </a:lnSpc>
            </a:pPr>
            <a:r>
              <a:rPr lang="en-US" sz="3400">
                <a:solidFill>
                  <a:srgbClr val="737373"/>
                </a:solidFill>
                <a:latin typeface="DM Sans"/>
                <a:ea typeface="DM Sans"/>
                <a:cs typeface="DM Sans"/>
                <a:sym typeface="DM Sans"/>
              </a:rPr>
              <a:t> After the lockdown, the employees are not content to trade their well-being for a great salary. After spending more time at home during the pandemic, many people realize that they need to focus on their family and overall quality of life. </a:t>
            </a:r>
          </a:p>
          <a:p>
            <a:pPr algn="ctr">
              <a:lnSpc>
                <a:spcPts val="4114"/>
              </a:lnSpc>
            </a:pPr>
            <a:r>
              <a:rPr lang="en-US" sz="3400">
                <a:solidFill>
                  <a:srgbClr val="737373"/>
                </a:solidFill>
                <a:latin typeface="DM Sans"/>
                <a:ea typeface="DM Sans"/>
                <a:cs typeface="DM Sans"/>
                <a:sym typeface="DM Sans"/>
              </a:rPr>
              <a:t>This means that fewer companies promote a result-focused culture.</a:t>
            </a:r>
          </a:p>
          <a:p>
            <a:pPr algn="ctr">
              <a:lnSpc>
                <a:spcPts val="4114"/>
              </a:lnSpc>
            </a:pPr>
            <a:endParaRPr lang="en-US" sz="3400">
              <a:solidFill>
                <a:srgbClr val="737373"/>
              </a:solidFill>
              <a:latin typeface="DM Sans"/>
              <a:ea typeface="DM Sans"/>
              <a:cs typeface="DM Sans"/>
              <a:sym typeface="DM Sans"/>
            </a:endParaRPr>
          </a:p>
          <a:p>
            <a:pPr algn="ctr">
              <a:lnSpc>
                <a:spcPts val="4114"/>
              </a:lnSpc>
            </a:pPr>
            <a:r>
              <a:rPr lang="en-US" sz="3400">
                <a:solidFill>
                  <a:srgbClr val="737373"/>
                </a:solidFill>
                <a:latin typeface="DM Sans"/>
                <a:ea typeface="DM Sans"/>
                <a:cs typeface="DM Sans"/>
                <a:sym typeface="DM Sans"/>
              </a:rPr>
              <a:t>Challenges:</a:t>
            </a:r>
          </a:p>
          <a:p>
            <a:pPr algn="ctr">
              <a:lnSpc>
                <a:spcPts val="4114"/>
              </a:lnSpc>
            </a:pPr>
            <a:r>
              <a:rPr lang="en-US" sz="3400">
                <a:solidFill>
                  <a:srgbClr val="737373"/>
                </a:solidFill>
                <a:latin typeface="DM Sans"/>
                <a:ea typeface="DM Sans"/>
                <a:cs typeface="DM Sans"/>
                <a:sym typeface="DM Sans"/>
              </a:rPr>
              <a:t>To provide a safe and sustainable working environment with a lower rate of employee burnout</a:t>
            </a:r>
          </a:p>
          <a:p>
            <a:pPr algn="ctr">
              <a:lnSpc>
                <a:spcPts val="4114"/>
              </a:lnSpc>
            </a:pPr>
            <a:r>
              <a:rPr lang="en-US" sz="3400">
                <a:solidFill>
                  <a:srgbClr val="737373"/>
                </a:solidFill>
                <a:latin typeface="DM Sans"/>
                <a:ea typeface="DM Sans"/>
                <a:cs typeface="DM Sans"/>
                <a:sym typeface="DM Sans"/>
              </a:rPr>
              <a:t>sary to develop a distinct one for remote staff?</a:t>
            </a:r>
          </a:p>
          <a:p>
            <a:pPr algn="ctr">
              <a:lnSpc>
                <a:spcPts val="4114"/>
              </a:lnSpc>
            </a:pPr>
            <a:endParaRPr lang="en-US" sz="3400">
              <a:solidFill>
                <a:srgbClr val="737373"/>
              </a:solidFill>
              <a:latin typeface="DM Sans"/>
              <a:ea typeface="DM Sans"/>
              <a:cs typeface="DM Sans"/>
              <a:sym typeface="DM Sans"/>
            </a:endParaRPr>
          </a:p>
        </p:txBody>
      </p:sp>
      <p:sp>
        <p:nvSpPr>
          <p:cNvPr id="3" name="Freeform 3"/>
          <p:cNvSpPr/>
          <p:nvPr/>
        </p:nvSpPr>
        <p:spPr>
          <a:xfrm>
            <a:off x="0" y="7682151"/>
            <a:ext cx="3978874" cy="2272932"/>
          </a:xfrm>
          <a:custGeom>
            <a:avLst/>
            <a:gdLst/>
            <a:ahLst/>
            <a:cxnLst/>
            <a:rect l="l" t="t" r="r" b="b"/>
            <a:pathLst>
              <a:path w="3978874" h="2272932">
                <a:moveTo>
                  <a:pt x="0" y="0"/>
                </a:moveTo>
                <a:lnTo>
                  <a:pt x="3978874" y="0"/>
                </a:lnTo>
                <a:lnTo>
                  <a:pt x="3978874" y="2272932"/>
                </a:lnTo>
                <a:lnTo>
                  <a:pt x="0" y="2272932"/>
                </a:lnTo>
                <a:lnTo>
                  <a:pt x="0" y="0"/>
                </a:lnTo>
                <a:close/>
              </a:path>
            </a:pathLst>
          </a:custGeom>
          <a:blipFill>
            <a:blip r:embed="rId3">
              <a:alphaModFix amt="10999"/>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2717726" y="6080821"/>
            <a:ext cx="5214608" cy="4114800"/>
          </a:xfrm>
          <a:custGeom>
            <a:avLst/>
            <a:gdLst/>
            <a:ahLst/>
            <a:cxnLst/>
            <a:rect l="l" t="t" r="r" b="b"/>
            <a:pathLst>
              <a:path w="5214608" h="4114800">
                <a:moveTo>
                  <a:pt x="0" y="0"/>
                </a:moveTo>
                <a:lnTo>
                  <a:pt x="5214608" y="0"/>
                </a:lnTo>
                <a:lnTo>
                  <a:pt x="5214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423379"/>
            <a:ext cx="15614180" cy="1622044"/>
          </a:xfrm>
          <a:prstGeom prst="rect">
            <a:avLst/>
          </a:prstGeom>
        </p:spPr>
        <p:txBody>
          <a:bodyPr lIns="0" tIns="0" rIns="0" bIns="0" rtlCol="0" anchor="t">
            <a:spAutoFit/>
          </a:bodyPr>
          <a:lstStyle/>
          <a:p>
            <a:pPr algn="ctr">
              <a:lnSpc>
                <a:spcPts val="6413"/>
              </a:lnSpc>
            </a:pPr>
            <a:r>
              <a:rPr lang="en-US" sz="5300">
                <a:solidFill>
                  <a:srgbClr val="727171"/>
                </a:solidFill>
                <a:latin typeface="DM Sans Bold"/>
                <a:ea typeface="DM Sans Bold"/>
                <a:cs typeface="DM Sans Bold"/>
                <a:sym typeface="DM Sans Bold"/>
              </a:rPr>
              <a:t>New trends (challenges) in organizational culture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2F5B98-BA51-43B7-BF59-ED603A287A87}">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2.xml><?xml version="1.0" encoding="utf-8"?>
<ds:datastoreItem xmlns:ds="http://schemas.openxmlformats.org/officeDocument/2006/customXml" ds:itemID="{9972FE8A-B897-4F24-93C1-F330C80218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F531CD-FACD-4A10-BB95-EE8C9B97E2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1111</Words>
  <Application>Microsoft Office PowerPoint</Application>
  <PresentationFormat>Custom</PresentationFormat>
  <Paragraphs>138</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DM Sans Bold</vt:lpstr>
      <vt:lpstr>Calibri</vt:lpstr>
      <vt:lpstr>DM Sans Italics</vt:lpstr>
      <vt:lpstr>DM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part- Social business as organizational value</dc:title>
  <cp:lastModifiedBy>Renate Lukjanska</cp:lastModifiedBy>
  <cp:revision>1</cp:revision>
  <dcterms:created xsi:type="dcterms:W3CDTF">2006-08-16T00:00:00Z</dcterms:created>
  <dcterms:modified xsi:type="dcterms:W3CDTF">2025-01-15T10:54:45Z</dcterms:modified>
  <dc:identifier>DAGB5z3n0mU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