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x="18288000" cy="10287000"/>
  <p:notesSz cx="6858000" cy="9144000"/>
  <p:embeddedFontLst>
    <p:embeddedFont>
      <p:font typeface="DM Sans" pitchFamily="2" charset="0"/>
      <p:regular r:id="rId39"/>
      <p:bold r:id="rId40"/>
    </p:embeddedFont>
    <p:embeddedFont>
      <p:font typeface="DM Sans Bold" charset="0"/>
      <p:regular r:id="rId41"/>
    </p:embeddedFont>
    <p:embeddedFont>
      <p:font typeface="DM Sans Italics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441596-3C74-40D3-A487-203820E559A1}" v="1" dt="2025-01-15T09:46:13.2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378" y="9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ate Lukjanska" userId="192d433fd238c1e9" providerId="LiveId" clId="{A7441596-3C74-40D3-A487-203820E559A1}"/>
    <pc:docChg chg="modSld">
      <pc:chgData name="Renate Lukjanska" userId="192d433fd238c1e9" providerId="LiveId" clId="{A7441596-3C74-40D3-A487-203820E559A1}" dt="2025-01-15T09:46:17.253" v="1" actId="1076"/>
      <pc:docMkLst>
        <pc:docMk/>
      </pc:docMkLst>
      <pc:sldChg chg="addSp modSp mod">
        <pc:chgData name="Renate Lukjanska" userId="192d433fd238c1e9" providerId="LiveId" clId="{A7441596-3C74-40D3-A487-203820E559A1}" dt="2025-01-15T09:46:17.253" v="1" actId="1076"/>
        <pc:sldMkLst>
          <pc:docMk/>
          <pc:sldMk cId="0" sldId="256"/>
        </pc:sldMkLst>
        <pc:spChg chg="add mod">
          <ac:chgData name="Renate Lukjanska" userId="192d433fd238c1e9" providerId="LiveId" clId="{A7441596-3C74-40D3-A487-203820E559A1}" dt="2025-01-15T09:46:17.253" v="1" actId="1076"/>
          <ac:spMkLst>
            <pc:docMk/>
            <pc:sldMk cId="0" sldId="256"/>
            <ac:spMk id="8" creationId="{56EA8EB4-4A68-7A98-005E-DCC7EF1C3D4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jcsr.springeropen.com/articles/10.1186/s40991-016-0004-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11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52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4402" y="-207753"/>
            <a:ext cx="16101318" cy="9529575"/>
          </a:xfrm>
          <a:custGeom>
            <a:avLst/>
            <a:gdLst/>
            <a:ahLst/>
            <a:cxnLst/>
            <a:rect l="l" t="t" r="r" b="b"/>
            <a:pathLst>
              <a:path w="16101318" h="9529575">
                <a:moveTo>
                  <a:pt x="0" y="0"/>
                </a:moveTo>
                <a:lnTo>
                  <a:pt x="16101318" y="0"/>
                </a:lnTo>
                <a:lnTo>
                  <a:pt x="16101318" y="9529575"/>
                </a:lnTo>
                <a:lnTo>
                  <a:pt x="0" y="9529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Freeform 3"/>
          <p:cNvSpPr/>
          <p:nvPr/>
        </p:nvSpPr>
        <p:spPr>
          <a:xfrm>
            <a:off x="14925951" y="0"/>
            <a:ext cx="3362049" cy="1472375"/>
          </a:xfrm>
          <a:custGeom>
            <a:avLst/>
            <a:gdLst/>
            <a:ahLst/>
            <a:cxnLst/>
            <a:rect l="l" t="t" r="r" b="b"/>
            <a:pathLst>
              <a:path w="3362049" h="1472375">
                <a:moveTo>
                  <a:pt x="0" y="0"/>
                </a:moveTo>
                <a:lnTo>
                  <a:pt x="3362049" y="0"/>
                </a:lnTo>
                <a:lnTo>
                  <a:pt x="3362049" y="1472375"/>
                </a:lnTo>
                <a:lnTo>
                  <a:pt x="0" y="14723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609" r="-2747" b="-19032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4" name="Freeform 4"/>
          <p:cNvSpPr/>
          <p:nvPr/>
        </p:nvSpPr>
        <p:spPr>
          <a:xfrm>
            <a:off x="14185325" y="7154837"/>
            <a:ext cx="4102589" cy="3131296"/>
          </a:xfrm>
          <a:custGeom>
            <a:avLst/>
            <a:gdLst/>
            <a:ahLst/>
            <a:cxnLst/>
            <a:rect l="l" t="t" r="r" b="b"/>
            <a:pathLst>
              <a:path w="4102589" h="3131296">
                <a:moveTo>
                  <a:pt x="0" y="0"/>
                </a:moveTo>
                <a:lnTo>
                  <a:pt x="4102589" y="0"/>
                </a:lnTo>
                <a:lnTo>
                  <a:pt x="4102589" y="3131296"/>
                </a:lnTo>
                <a:lnTo>
                  <a:pt x="0" y="3131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TextBox 5"/>
          <p:cNvSpPr txBox="1"/>
          <p:nvPr/>
        </p:nvSpPr>
        <p:spPr>
          <a:xfrm>
            <a:off x="3951745" y="5908783"/>
            <a:ext cx="9973380" cy="528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6"/>
              </a:lnSpc>
            </a:pPr>
            <a:r>
              <a:rPr lang="en-US" sz="3926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SOCIAL BUSINESS AS A VALUE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60149" y="8365898"/>
            <a:ext cx="3715112" cy="642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>
                <a:solidFill>
                  <a:srgbClr val="FFFFFF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Train the trainers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17705" y="3169104"/>
            <a:ext cx="11252589" cy="2181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6"/>
              </a:lnSpc>
            </a:pPr>
            <a:r>
              <a:rPr lang="en-US" sz="5626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SOCIAL BUSINESS VS CORPORATE SOCIAL RESPONSIBILITY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56EA8EB4-4A68-7A98-005E-DCC7EF1C3D4E}"/>
              </a:ext>
            </a:extLst>
          </p:cNvPr>
          <p:cNvSpPr txBox="1"/>
          <p:nvPr/>
        </p:nvSpPr>
        <p:spPr>
          <a:xfrm>
            <a:off x="864402" y="9480812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solidFill>
                  <a:srgbClr val="739994"/>
                </a:solidFill>
                <a:effectLst/>
                <a:latin typeface="DM Sans" pitchFamily="2" charset="0"/>
              </a:rPr>
              <a:t>The RESIST project is co-financed by the European Union (European Regional Development Fund) under the Interreg Baltic Sea Region Programme</a:t>
            </a:r>
            <a:r>
              <a:rPr lang="en-GB" b="0" i="0" dirty="0">
                <a:solidFill>
                  <a:srgbClr val="739994"/>
                </a:solidFill>
                <a:effectLst/>
                <a:latin typeface="DM Sans" pitchFamily="2" charset="0"/>
              </a:rPr>
              <a:t>.</a:t>
            </a:r>
            <a:endParaRPr lang="en-GB" dirty="0">
              <a:solidFill>
                <a:srgbClr val="739994"/>
              </a:solidFill>
              <a:latin typeface="DM Sans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23925"/>
            <a:ext cx="14139118" cy="90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20"/>
              </a:lnSpc>
            </a:pPr>
            <a:r>
              <a:rPr lang="en-US" sz="5300" spc="519">
                <a:solidFill>
                  <a:srgbClr val="727171"/>
                </a:solidFill>
                <a:latin typeface="DM Sans"/>
                <a:ea typeface="DM Sans"/>
                <a:cs typeface="DM Sans"/>
                <a:sym typeface="DM Sans"/>
              </a:rPr>
              <a:t>ECONOMIC RESPONSIBILITY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787396"/>
            <a:ext cx="10074314" cy="6470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47"/>
              </a:lnSpc>
            </a:pPr>
            <a:r>
              <a:rPr lang="en-US" sz="3999">
                <a:solidFill>
                  <a:srgbClr val="727171"/>
                </a:solidFill>
                <a:latin typeface="DM Sans"/>
                <a:ea typeface="DM Sans"/>
                <a:cs typeface="DM Sans"/>
                <a:sym typeface="DM Sans"/>
              </a:rPr>
              <a:t>CSR includes the need to be profitable. The </a:t>
            </a:r>
            <a:r>
              <a:rPr lang="en-US" sz="3999" u="sng">
                <a:solidFill>
                  <a:srgbClr val="727171"/>
                </a:solidFill>
                <a:latin typeface="DM Sans"/>
                <a:ea typeface="DM Sans"/>
                <a:cs typeface="DM Sans"/>
                <a:sym typeface="DM Sans"/>
                <a:hlinkClick r:id="rId2" tooltip="https://jcsr.springeropen.com/articles/10.1186/s40991-016-0004-6"/>
              </a:rPr>
              <a:t>economic responsibility</a:t>
            </a:r>
            <a:r>
              <a:rPr lang="en-US" sz="3999">
                <a:solidFill>
                  <a:srgbClr val="727171"/>
                </a:solidFill>
                <a:latin typeface="DM Sans"/>
                <a:ea typeface="DM Sans"/>
                <a:cs typeface="DM Sans"/>
                <a:sym typeface="DM Sans"/>
              </a:rPr>
              <a:t> creates a balance between the next 3: ethical, legal, and philanthropic responsibilities. A company needs to survive in order to support the community. Economic responsibility is overall a positive. We see the negative side to this layer when a company maximizes profits above all other responsibilities. </a:t>
            </a:r>
          </a:p>
        </p:txBody>
      </p:sp>
      <p:sp>
        <p:nvSpPr>
          <p:cNvPr id="4" name="Freeform 4"/>
          <p:cNvSpPr/>
          <p:nvPr/>
        </p:nvSpPr>
        <p:spPr>
          <a:xfrm>
            <a:off x="14825350" y="0"/>
            <a:ext cx="3461440" cy="2266352"/>
          </a:xfrm>
          <a:custGeom>
            <a:avLst/>
            <a:gdLst/>
            <a:ahLst/>
            <a:cxnLst/>
            <a:rect l="l" t="t" r="r" b="b"/>
            <a:pathLst>
              <a:path w="3461440" h="2266352">
                <a:moveTo>
                  <a:pt x="0" y="0"/>
                </a:moveTo>
                <a:lnTo>
                  <a:pt x="3461440" y="0"/>
                </a:lnTo>
                <a:lnTo>
                  <a:pt x="3461440" y="2266352"/>
                </a:lnTo>
                <a:lnTo>
                  <a:pt x="0" y="22663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Freeform 5"/>
          <p:cNvSpPr/>
          <p:nvPr/>
        </p:nvSpPr>
        <p:spPr>
          <a:xfrm>
            <a:off x="12170635" y="3165892"/>
            <a:ext cx="4961110" cy="5752011"/>
          </a:xfrm>
          <a:custGeom>
            <a:avLst/>
            <a:gdLst/>
            <a:ahLst/>
            <a:cxnLst/>
            <a:rect l="l" t="t" r="r" b="b"/>
            <a:pathLst>
              <a:path w="4961110" h="5752011">
                <a:moveTo>
                  <a:pt x="0" y="0"/>
                </a:moveTo>
                <a:lnTo>
                  <a:pt x="4961110" y="0"/>
                </a:lnTo>
                <a:lnTo>
                  <a:pt x="4961110" y="5752012"/>
                </a:lnTo>
                <a:lnTo>
                  <a:pt x="0" y="57520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295437"/>
            <a:ext cx="16230600" cy="1837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20"/>
              </a:lnSpc>
            </a:pPr>
            <a:r>
              <a:rPr lang="en-US" sz="5300" spc="519">
                <a:solidFill>
                  <a:srgbClr val="727171"/>
                </a:solidFill>
                <a:latin typeface="DM Sans"/>
                <a:ea typeface="DM Sans"/>
                <a:cs typeface="DM Sans"/>
                <a:sym typeface="DM Sans"/>
              </a:rPr>
              <a:t>ENVIRONMENTAL RESPONSIBILITY </a:t>
            </a:r>
          </a:p>
          <a:p>
            <a:pPr algn="l">
              <a:lnSpc>
                <a:spcPts val="7420"/>
              </a:lnSpc>
            </a:pPr>
            <a:r>
              <a:rPr lang="en-US" sz="5300" spc="519">
                <a:solidFill>
                  <a:srgbClr val="727171"/>
                </a:solidFill>
                <a:latin typeface="DM Sans"/>
                <a:ea typeface="DM Sans"/>
                <a:cs typeface="DM Sans"/>
                <a:sym typeface="DM Sans"/>
              </a:rPr>
              <a:t>(OUT OF typology but also important)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5271117"/>
            <a:ext cx="10074314" cy="2584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47"/>
              </a:lnSpc>
            </a:pPr>
            <a:r>
              <a:rPr lang="en-US" sz="3999">
                <a:solidFill>
                  <a:srgbClr val="727171"/>
                </a:solidFill>
                <a:latin typeface="DM Sans"/>
                <a:ea typeface="DM Sans"/>
                <a:cs typeface="DM Sans"/>
                <a:sym typeface="DM Sans"/>
              </a:rPr>
              <a:t>Environmental responsibility is the belief that organizations should behave in as environmentally friendly a way as possible. It’s one of the most common forms of CSR. </a:t>
            </a:r>
          </a:p>
        </p:txBody>
      </p:sp>
      <p:sp>
        <p:nvSpPr>
          <p:cNvPr id="4" name="Freeform 4"/>
          <p:cNvSpPr/>
          <p:nvPr/>
        </p:nvSpPr>
        <p:spPr>
          <a:xfrm>
            <a:off x="14825350" y="0"/>
            <a:ext cx="3461440" cy="2266352"/>
          </a:xfrm>
          <a:custGeom>
            <a:avLst/>
            <a:gdLst/>
            <a:ahLst/>
            <a:cxnLst/>
            <a:rect l="l" t="t" r="r" b="b"/>
            <a:pathLst>
              <a:path w="3461440" h="2266352">
                <a:moveTo>
                  <a:pt x="0" y="0"/>
                </a:moveTo>
                <a:lnTo>
                  <a:pt x="3461440" y="0"/>
                </a:lnTo>
                <a:lnTo>
                  <a:pt x="3461440" y="2266352"/>
                </a:lnTo>
                <a:lnTo>
                  <a:pt x="0" y="22663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Freeform 5"/>
          <p:cNvSpPr/>
          <p:nvPr/>
        </p:nvSpPr>
        <p:spPr>
          <a:xfrm>
            <a:off x="11756410" y="3906739"/>
            <a:ext cx="5502890" cy="5351561"/>
          </a:xfrm>
          <a:custGeom>
            <a:avLst/>
            <a:gdLst/>
            <a:ahLst/>
            <a:cxnLst/>
            <a:rect l="l" t="t" r="r" b="b"/>
            <a:pathLst>
              <a:path w="5502890" h="5351561">
                <a:moveTo>
                  <a:pt x="0" y="0"/>
                </a:moveTo>
                <a:lnTo>
                  <a:pt x="5502890" y="0"/>
                </a:lnTo>
                <a:lnTo>
                  <a:pt x="5502890" y="5351561"/>
                </a:lnTo>
                <a:lnTo>
                  <a:pt x="0" y="53515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623566"/>
            <a:ext cx="7639898" cy="5039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6"/>
              </a:lnSpc>
            </a:pPr>
            <a:r>
              <a:rPr lang="en-US" sz="6600">
                <a:solidFill>
                  <a:srgbClr val="727171"/>
                </a:solidFill>
                <a:latin typeface="DM Sans"/>
                <a:ea typeface="DM Sans"/>
                <a:cs typeface="DM Sans"/>
                <a:sym typeface="DM Sans"/>
              </a:rPr>
              <a:t>Social business and corporate social responsibility (CSR) share several similarities</a:t>
            </a:r>
          </a:p>
        </p:txBody>
      </p:sp>
      <p:sp>
        <p:nvSpPr>
          <p:cNvPr id="3" name="Freeform 3"/>
          <p:cNvSpPr/>
          <p:nvPr/>
        </p:nvSpPr>
        <p:spPr>
          <a:xfrm>
            <a:off x="9144000" y="576518"/>
            <a:ext cx="8778728" cy="9133964"/>
          </a:xfrm>
          <a:custGeom>
            <a:avLst/>
            <a:gdLst/>
            <a:ahLst/>
            <a:cxnLst/>
            <a:rect l="l" t="t" r="r" b="b"/>
            <a:pathLst>
              <a:path w="8778728" h="9133964">
                <a:moveTo>
                  <a:pt x="0" y="0"/>
                </a:moveTo>
                <a:lnTo>
                  <a:pt x="8778728" y="0"/>
                </a:lnTo>
                <a:lnTo>
                  <a:pt x="8778728" y="9133964"/>
                </a:lnTo>
                <a:lnTo>
                  <a:pt x="0" y="9133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r="-56167"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72350" y="618807"/>
            <a:ext cx="12743301" cy="81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3"/>
              </a:lnSpc>
            </a:pPr>
            <a:r>
              <a:rPr lang="en-US" sz="5300">
                <a:solidFill>
                  <a:srgbClr val="808080"/>
                </a:solidFill>
                <a:latin typeface="DM Sans Bold"/>
                <a:ea typeface="DM Sans Bold"/>
                <a:cs typeface="DM Sans Bold"/>
                <a:sym typeface="DM Sans Bold"/>
              </a:rPr>
              <a:t>SIMILIARITIES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67953" y="3087470"/>
            <a:ext cx="3406316" cy="1261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9"/>
              </a:lnSpc>
            </a:pPr>
            <a:r>
              <a:rPr lang="en-US" sz="4099">
                <a:solidFill>
                  <a:srgbClr val="808080"/>
                </a:solidFill>
                <a:latin typeface="DM Sans Bold"/>
                <a:ea typeface="DM Sans Bold"/>
                <a:cs typeface="DM Sans Bold"/>
                <a:sym typeface="DM Sans Bold"/>
              </a:rPr>
              <a:t>Focus on social impact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67953" y="5914406"/>
            <a:ext cx="4195659" cy="2518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9"/>
              </a:lnSpc>
            </a:pPr>
            <a:r>
              <a:rPr lang="en-US" sz="4098">
                <a:solidFill>
                  <a:srgbClr val="808080"/>
                </a:solidFill>
                <a:latin typeface="DM Sans Bold"/>
                <a:ea typeface="DM Sans Bold"/>
                <a:cs typeface="DM Sans Bold"/>
                <a:sym typeface="DM Sans Bold"/>
              </a:rPr>
              <a:t>Integration of environmental and social objectives</a:t>
            </a:r>
          </a:p>
        </p:txBody>
      </p:sp>
      <p:sp>
        <p:nvSpPr>
          <p:cNvPr id="5" name="Freeform 5"/>
          <p:cNvSpPr/>
          <p:nvPr/>
        </p:nvSpPr>
        <p:spPr>
          <a:xfrm>
            <a:off x="13583772" y="248427"/>
            <a:ext cx="4704228" cy="3080058"/>
          </a:xfrm>
          <a:custGeom>
            <a:avLst/>
            <a:gdLst/>
            <a:ahLst/>
            <a:cxnLst/>
            <a:rect l="l" t="t" r="r" b="b"/>
            <a:pathLst>
              <a:path w="4704228" h="3080058">
                <a:moveTo>
                  <a:pt x="0" y="0"/>
                </a:moveTo>
                <a:lnTo>
                  <a:pt x="4704228" y="0"/>
                </a:lnTo>
                <a:lnTo>
                  <a:pt x="4704228" y="3080058"/>
                </a:lnTo>
                <a:lnTo>
                  <a:pt x="0" y="30800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6" name="Freeform 6"/>
          <p:cNvSpPr/>
          <p:nvPr/>
        </p:nvSpPr>
        <p:spPr>
          <a:xfrm>
            <a:off x="5919397" y="3077375"/>
            <a:ext cx="6449206" cy="6648666"/>
          </a:xfrm>
          <a:custGeom>
            <a:avLst/>
            <a:gdLst/>
            <a:ahLst/>
            <a:cxnLst/>
            <a:rect l="l" t="t" r="r" b="b"/>
            <a:pathLst>
              <a:path w="6449206" h="6648666">
                <a:moveTo>
                  <a:pt x="0" y="0"/>
                </a:moveTo>
                <a:lnTo>
                  <a:pt x="6449206" y="0"/>
                </a:lnTo>
                <a:lnTo>
                  <a:pt x="6449206" y="6648666"/>
                </a:lnTo>
                <a:lnTo>
                  <a:pt x="0" y="6648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7" name="TextBox 7"/>
          <p:cNvSpPr txBox="1"/>
          <p:nvPr/>
        </p:nvSpPr>
        <p:spPr>
          <a:xfrm>
            <a:off x="13303672" y="4339565"/>
            <a:ext cx="3406316" cy="1261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9"/>
              </a:lnSpc>
            </a:pPr>
            <a:r>
              <a:rPr lang="en-US" sz="4099">
                <a:solidFill>
                  <a:srgbClr val="808080"/>
                </a:solidFill>
                <a:latin typeface="DM Sans Bold"/>
                <a:ea typeface="DM Sans Bold"/>
                <a:cs typeface="DM Sans Bold"/>
                <a:sym typeface="DM Sans Bold"/>
              </a:rPr>
              <a:t>Stakeholders engagement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072893"/>
            <a:ext cx="7541541" cy="435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45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Aiming to address societal challenges, such as poverty, inequality, environmental degradation and community development through their business activities and initiatives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000125"/>
            <a:ext cx="9591794" cy="832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25"/>
              </a:lnSpc>
            </a:pPr>
            <a:r>
              <a:rPr lang="en-US" sz="5300">
                <a:solidFill>
                  <a:srgbClr val="808080"/>
                </a:solidFill>
                <a:latin typeface="DM Sans Bold"/>
                <a:ea typeface="DM Sans Bold"/>
                <a:cs typeface="DM Sans Bold"/>
                <a:sym typeface="DM Sans Bold"/>
              </a:rPr>
              <a:t>FOCUS ON SOCIAL BUSINESS</a:t>
            </a:r>
          </a:p>
        </p:txBody>
      </p:sp>
      <p:sp>
        <p:nvSpPr>
          <p:cNvPr id="4" name="Freeform 4"/>
          <p:cNvSpPr/>
          <p:nvPr/>
        </p:nvSpPr>
        <p:spPr>
          <a:xfrm>
            <a:off x="10640032" y="339978"/>
            <a:ext cx="7410109" cy="9786941"/>
          </a:xfrm>
          <a:custGeom>
            <a:avLst/>
            <a:gdLst/>
            <a:ahLst/>
            <a:cxnLst/>
            <a:rect l="l" t="t" r="r" b="b"/>
            <a:pathLst>
              <a:path w="7410109" h="9786941">
                <a:moveTo>
                  <a:pt x="0" y="0"/>
                </a:moveTo>
                <a:lnTo>
                  <a:pt x="7410109" y="0"/>
                </a:lnTo>
                <a:lnTo>
                  <a:pt x="7410109" y="9786941"/>
                </a:lnTo>
                <a:lnTo>
                  <a:pt x="0" y="97869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</a:blip>
            <a:stretch>
              <a:fillRect l="-45736" r="-36436"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011644"/>
            <a:ext cx="7243266" cy="435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45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Importance of engagement with various range of stakeholders, including employees, customers, suppliers, communities, and investors in decision-making processes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000125"/>
            <a:ext cx="8115300" cy="1671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25"/>
              </a:lnSpc>
            </a:pPr>
            <a:r>
              <a:rPr lang="en-US" sz="5300">
                <a:solidFill>
                  <a:srgbClr val="808080"/>
                </a:solidFill>
                <a:latin typeface="DM Sans Bold"/>
                <a:ea typeface="DM Sans Bold"/>
                <a:cs typeface="DM Sans Bold"/>
                <a:sym typeface="DM Sans Bold"/>
              </a:rPr>
              <a:t>STAKEHOLDERS ENGAGEMENT</a:t>
            </a:r>
          </a:p>
        </p:txBody>
      </p:sp>
      <p:sp>
        <p:nvSpPr>
          <p:cNvPr id="4" name="Freeform 4"/>
          <p:cNvSpPr/>
          <p:nvPr/>
        </p:nvSpPr>
        <p:spPr>
          <a:xfrm>
            <a:off x="9434364" y="2057400"/>
            <a:ext cx="8853636" cy="8229600"/>
          </a:xfrm>
          <a:custGeom>
            <a:avLst/>
            <a:gdLst/>
            <a:ahLst/>
            <a:cxnLst/>
            <a:rect l="l" t="t" r="r" b="b"/>
            <a:pathLst>
              <a:path w="8853636" h="8229600">
                <a:moveTo>
                  <a:pt x="0" y="0"/>
                </a:moveTo>
                <a:lnTo>
                  <a:pt x="8853636" y="0"/>
                </a:lnTo>
                <a:lnTo>
                  <a:pt x="88536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</a:blip>
            <a:stretch>
              <a:fillRect l="-23935"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542613"/>
            <a:ext cx="8115148" cy="3120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45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Business success is not solely measured by profitability but also by its contribution to social welfare and environmental sustainability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000125"/>
            <a:ext cx="12102730" cy="1671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25"/>
              </a:lnSpc>
            </a:pPr>
            <a:r>
              <a:rPr lang="en-US" sz="5300">
                <a:solidFill>
                  <a:srgbClr val="808080"/>
                </a:solidFill>
                <a:latin typeface="DM Sans Bold"/>
                <a:ea typeface="DM Sans Bold"/>
                <a:cs typeface="DM Sans Bold"/>
                <a:sym typeface="DM Sans Bold"/>
              </a:rPr>
              <a:t>INTEGRATION OF ENVIRONMENTAL AND SOCIAL OBJECTIVES</a:t>
            </a:r>
          </a:p>
        </p:txBody>
      </p:sp>
      <p:sp>
        <p:nvSpPr>
          <p:cNvPr id="4" name="Freeform 4"/>
          <p:cNvSpPr/>
          <p:nvPr/>
        </p:nvSpPr>
        <p:spPr>
          <a:xfrm>
            <a:off x="9891271" y="3071078"/>
            <a:ext cx="7368029" cy="6025933"/>
          </a:xfrm>
          <a:custGeom>
            <a:avLst/>
            <a:gdLst/>
            <a:ahLst/>
            <a:cxnLst/>
            <a:rect l="l" t="t" r="r" b="b"/>
            <a:pathLst>
              <a:path w="7368029" h="6025933">
                <a:moveTo>
                  <a:pt x="0" y="0"/>
                </a:moveTo>
                <a:lnTo>
                  <a:pt x="7368029" y="0"/>
                </a:lnTo>
                <a:lnTo>
                  <a:pt x="7368029" y="6025933"/>
                </a:lnTo>
                <a:lnTo>
                  <a:pt x="0" y="60259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l="-22524"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09753" y="765897"/>
            <a:ext cx="12743301" cy="73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5500">
                <a:solidFill>
                  <a:srgbClr val="808080"/>
                </a:solidFill>
                <a:latin typeface="DM Sans Bold"/>
                <a:ea typeface="DM Sans Bold"/>
                <a:cs typeface="DM Sans Bold"/>
                <a:sym typeface="DM Sans Bold"/>
              </a:rPr>
              <a:t>SIMILIARITIES (II)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34227" y="2487819"/>
            <a:ext cx="5294670" cy="1381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5"/>
              </a:lnSpc>
            </a:pPr>
            <a:r>
              <a:rPr lang="en-US" sz="4492">
                <a:solidFill>
                  <a:srgbClr val="8CA9AD"/>
                </a:solidFill>
                <a:latin typeface="DM Sans Bold"/>
                <a:ea typeface="DM Sans Bold"/>
                <a:cs typeface="DM Sans Bold"/>
                <a:sym typeface="DM Sans Bold"/>
              </a:rPr>
              <a:t>Transparency and accountability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34227" y="6119987"/>
            <a:ext cx="5679426" cy="1271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8"/>
              </a:lnSpc>
            </a:pPr>
            <a:r>
              <a:rPr lang="en-US" sz="4130">
                <a:solidFill>
                  <a:srgbClr val="8CA9AD"/>
                </a:solidFill>
                <a:latin typeface="DM Sans Bold"/>
                <a:ea typeface="DM Sans Bold"/>
                <a:cs typeface="DM Sans Bold"/>
                <a:sym typeface="DM Sans Bold"/>
              </a:rPr>
              <a:t>Ethical business practices </a:t>
            </a:r>
          </a:p>
        </p:txBody>
      </p:sp>
      <p:sp>
        <p:nvSpPr>
          <p:cNvPr id="5" name="Freeform 5"/>
          <p:cNvSpPr/>
          <p:nvPr/>
        </p:nvSpPr>
        <p:spPr>
          <a:xfrm>
            <a:off x="5919397" y="3077375"/>
            <a:ext cx="6449206" cy="6648666"/>
          </a:xfrm>
          <a:custGeom>
            <a:avLst/>
            <a:gdLst/>
            <a:ahLst/>
            <a:cxnLst/>
            <a:rect l="l" t="t" r="r" b="b"/>
            <a:pathLst>
              <a:path w="6449206" h="6648666">
                <a:moveTo>
                  <a:pt x="0" y="0"/>
                </a:moveTo>
                <a:lnTo>
                  <a:pt x="6449206" y="0"/>
                </a:lnTo>
                <a:lnTo>
                  <a:pt x="6449206" y="6648666"/>
                </a:lnTo>
                <a:lnTo>
                  <a:pt x="0" y="6648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6" name="TextBox 6"/>
          <p:cNvSpPr txBox="1"/>
          <p:nvPr/>
        </p:nvSpPr>
        <p:spPr>
          <a:xfrm>
            <a:off x="12562563" y="3045968"/>
            <a:ext cx="5380982" cy="1406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73"/>
              </a:lnSpc>
            </a:pPr>
            <a:r>
              <a:rPr lang="en-US" sz="4605">
                <a:solidFill>
                  <a:srgbClr val="8CA9AD"/>
                </a:solidFill>
                <a:latin typeface="DM Sans Bold"/>
                <a:ea typeface="DM Sans Bold"/>
                <a:cs typeface="DM Sans Bold"/>
                <a:sym typeface="DM Sans Bold"/>
              </a:rPr>
              <a:t>Innovation and collaboration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19175"/>
            <a:ext cx="13405035" cy="81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13"/>
              </a:lnSpc>
            </a:pPr>
            <a:r>
              <a:rPr lang="en-US" sz="5300">
                <a:solidFill>
                  <a:srgbClr val="808080"/>
                </a:solidFill>
                <a:latin typeface="DM Sans Bold"/>
                <a:ea typeface="DM Sans Bold"/>
                <a:cs typeface="DM Sans Bold"/>
                <a:sym typeface="DM Sans Bold"/>
              </a:rPr>
              <a:t>TRANSPARENCY AND  ACCOUNTABILITY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4478974"/>
            <a:ext cx="9074837" cy="343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45"/>
              </a:lnSpc>
            </a:pPr>
            <a:r>
              <a:rPr lang="en-US" sz="4500">
                <a:solidFill>
                  <a:srgbClr val="808080"/>
                </a:solidFill>
                <a:latin typeface="DM Sans"/>
                <a:ea typeface="DM Sans"/>
                <a:cs typeface="DM Sans"/>
                <a:sym typeface="DM Sans"/>
              </a:rPr>
              <a:t>Open communication about their social and environmental performance, including successes, challenges, and areas for improvement for stakeholders </a:t>
            </a:r>
          </a:p>
        </p:txBody>
      </p:sp>
      <p:sp>
        <p:nvSpPr>
          <p:cNvPr id="4" name="Freeform 4"/>
          <p:cNvSpPr/>
          <p:nvPr/>
        </p:nvSpPr>
        <p:spPr>
          <a:xfrm>
            <a:off x="11377494" y="2113283"/>
            <a:ext cx="6910506" cy="8173717"/>
          </a:xfrm>
          <a:custGeom>
            <a:avLst/>
            <a:gdLst/>
            <a:ahLst/>
            <a:cxnLst/>
            <a:rect l="l" t="t" r="r" b="b"/>
            <a:pathLst>
              <a:path w="6910506" h="8173717">
                <a:moveTo>
                  <a:pt x="0" y="0"/>
                </a:moveTo>
                <a:lnTo>
                  <a:pt x="6910506" y="0"/>
                </a:lnTo>
                <a:lnTo>
                  <a:pt x="6910506" y="8173717"/>
                </a:lnTo>
                <a:lnTo>
                  <a:pt x="0" y="817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19175"/>
            <a:ext cx="13405035" cy="81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13"/>
              </a:lnSpc>
            </a:pPr>
            <a:r>
              <a:rPr lang="en-US" sz="5300">
                <a:solidFill>
                  <a:srgbClr val="808080"/>
                </a:solidFill>
                <a:latin typeface="DM Sans Bold"/>
                <a:ea typeface="DM Sans Bold"/>
                <a:cs typeface="DM Sans Bold"/>
                <a:sym typeface="DM Sans Bold"/>
              </a:rPr>
              <a:t>ETHICAL BUSINESS PRACTICES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3505075"/>
            <a:ext cx="7709832" cy="480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45"/>
              </a:lnSpc>
            </a:pPr>
            <a:r>
              <a:rPr lang="en-US" sz="4500">
                <a:solidFill>
                  <a:srgbClr val="808080"/>
                </a:solidFill>
                <a:latin typeface="DM Sans"/>
                <a:ea typeface="DM Sans"/>
                <a:cs typeface="DM Sans"/>
                <a:sym typeface="DM Sans"/>
              </a:rPr>
              <a:t>Integration of ethical principles such as honesty, fairness, respect for human rights, and legal and regulatory requirements into daily work, and setting positive examples for others. </a:t>
            </a:r>
          </a:p>
        </p:txBody>
      </p:sp>
      <p:sp>
        <p:nvSpPr>
          <p:cNvPr id="4" name="Freeform 4"/>
          <p:cNvSpPr/>
          <p:nvPr/>
        </p:nvSpPr>
        <p:spPr>
          <a:xfrm>
            <a:off x="9022599" y="3366901"/>
            <a:ext cx="8236701" cy="5090282"/>
          </a:xfrm>
          <a:custGeom>
            <a:avLst/>
            <a:gdLst/>
            <a:ahLst/>
            <a:cxnLst/>
            <a:rect l="l" t="t" r="r" b="b"/>
            <a:pathLst>
              <a:path w="8236701" h="5090282">
                <a:moveTo>
                  <a:pt x="0" y="0"/>
                </a:moveTo>
                <a:lnTo>
                  <a:pt x="8236701" y="0"/>
                </a:lnTo>
                <a:lnTo>
                  <a:pt x="8236701" y="5090282"/>
                </a:lnTo>
                <a:lnTo>
                  <a:pt x="0" y="5090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759210" y="7219950"/>
            <a:ext cx="5500090" cy="203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50"/>
              </a:lnSpc>
            </a:pPr>
            <a:r>
              <a:rPr lang="en-US" sz="7500">
                <a:solidFill>
                  <a:srgbClr val="8CA9AD"/>
                </a:solidFill>
                <a:latin typeface="DM Sans Bold"/>
                <a:ea typeface="DM Sans Bold"/>
                <a:cs typeface="DM Sans Bold"/>
                <a:sym typeface="DM Sans Bold"/>
              </a:rPr>
              <a:t>TABLE OF</a:t>
            </a:r>
          </a:p>
          <a:p>
            <a:pPr algn="r">
              <a:lnSpc>
                <a:spcPts val="8250"/>
              </a:lnSpc>
            </a:pPr>
            <a:r>
              <a:rPr lang="en-US" sz="7500">
                <a:solidFill>
                  <a:srgbClr val="8CA9AD"/>
                </a:solidFill>
                <a:latin typeface="DM Sans Bold"/>
                <a:ea typeface="DM Sans Bold"/>
                <a:cs typeface="DM Sans Bold"/>
                <a:sym typeface="DM Sans Bold"/>
              </a:rPr>
              <a:t>CONTENT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993974" y="1788698"/>
            <a:ext cx="1938412" cy="946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8CA9AD"/>
                </a:solidFill>
                <a:latin typeface="DM Sans Bold"/>
                <a:ea typeface="DM Sans Bold"/>
                <a:cs typeface="DM Sans Bold"/>
                <a:sym typeface="DM Sans Bold"/>
              </a:rPr>
              <a:t>01.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93974" y="3430495"/>
            <a:ext cx="1938412" cy="946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8CA9AD"/>
                </a:solidFill>
                <a:latin typeface="DM Sans Bold"/>
                <a:ea typeface="DM Sans Bold"/>
                <a:cs typeface="DM Sans Bold"/>
                <a:sym typeface="DM Sans Bold"/>
              </a:rPr>
              <a:t>02.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51435" y="1996665"/>
            <a:ext cx="10280345" cy="5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sz="350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SOCIAL BUSINESS: DEFINITION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51435" y="3401920"/>
            <a:ext cx="10846071" cy="98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sz="350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CORPORATE SOCIAL RESPONSIBILITY: DEFINITION, MEANING, TYPOLOGY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93974" y="5071978"/>
            <a:ext cx="1938412" cy="946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8CA9AD"/>
                </a:solidFill>
                <a:latin typeface="DM Sans Bold"/>
                <a:ea typeface="DM Sans Bold"/>
                <a:cs typeface="DM Sans Bold"/>
                <a:sym typeface="DM Sans Bold"/>
              </a:rPr>
              <a:t>03.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51435" y="5279944"/>
            <a:ext cx="9918443" cy="5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sz="350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SIMILARITIES BETWEEN SB AND CSR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93974" y="6713461"/>
            <a:ext cx="1938412" cy="946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8CA9AD"/>
                </a:solidFill>
                <a:latin typeface="DM Sans Bold"/>
                <a:ea typeface="DM Sans Bold"/>
                <a:cs typeface="DM Sans Bold"/>
                <a:sym typeface="DM Sans Bold"/>
              </a:rPr>
              <a:t>04.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51435" y="6951586"/>
            <a:ext cx="8461024" cy="5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sz="350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DIFFERENCES BETWEEN SB AND CSR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2417556" y="9164276"/>
            <a:ext cx="4102978" cy="2245448"/>
            <a:chOff x="0" y="0"/>
            <a:chExt cx="5470637" cy="299393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470652" cy="2993898"/>
            </a:xfrm>
            <a:custGeom>
              <a:avLst/>
              <a:gdLst/>
              <a:ahLst/>
              <a:cxnLst/>
              <a:rect l="l" t="t" r="r" b="b"/>
              <a:pathLst>
                <a:path w="5470652" h="2993898">
                  <a:moveTo>
                    <a:pt x="0" y="0"/>
                  </a:moveTo>
                  <a:lnTo>
                    <a:pt x="5470652" y="0"/>
                  </a:lnTo>
                  <a:lnTo>
                    <a:pt x="5470652" y="2993898"/>
                  </a:lnTo>
                  <a:lnTo>
                    <a:pt x="0" y="2993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38" b="-239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13" name="Group 13"/>
          <p:cNvGrpSpPr/>
          <p:nvPr/>
        </p:nvGrpSpPr>
        <p:grpSpPr>
          <a:xfrm rot="887923">
            <a:off x="13475833" y="-8787301"/>
            <a:ext cx="13977230" cy="14342307"/>
            <a:chOff x="0" y="0"/>
            <a:chExt cx="18636307" cy="1912307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636362" cy="19123025"/>
            </a:xfrm>
            <a:custGeom>
              <a:avLst/>
              <a:gdLst/>
              <a:ahLst/>
              <a:cxnLst/>
              <a:rect l="l" t="t" r="r" b="b"/>
              <a:pathLst>
                <a:path w="18636362" h="19123025">
                  <a:moveTo>
                    <a:pt x="0" y="0"/>
                  </a:moveTo>
                  <a:lnTo>
                    <a:pt x="18636362" y="0"/>
                  </a:lnTo>
                  <a:lnTo>
                    <a:pt x="18636362" y="19123025"/>
                  </a:lnTo>
                  <a:lnTo>
                    <a:pt x="0" y="191230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" r="-11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19175"/>
            <a:ext cx="13405035" cy="81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13"/>
              </a:lnSpc>
            </a:pPr>
            <a:r>
              <a:rPr lang="en-US" sz="5300">
                <a:solidFill>
                  <a:srgbClr val="808080"/>
                </a:solidFill>
                <a:latin typeface="DM Sans Bold"/>
                <a:ea typeface="DM Sans Bold"/>
                <a:cs typeface="DM Sans Bold"/>
                <a:sym typeface="DM Sans Bold"/>
              </a:rPr>
              <a:t>INNOVATION AND COLLABORATION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3575171"/>
            <a:ext cx="7480390" cy="480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45"/>
              </a:lnSpc>
            </a:pPr>
            <a:r>
              <a:rPr lang="en-US" sz="4500">
                <a:solidFill>
                  <a:srgbClr val="808080"/>
                </a:solidFill>
                <a:latin typeface="DM Sans"/>
                <a:ea typeface="DM Sans"/>
                <a:cs typeface="DM Sans"/>
                <a:sym typeface="DM Sans"/>
              </a:rPr>
              <a:t>Encourage innovation and collaboration to address societal and environmental challenges and to develop sustainable solutions that benefit both organization and society</a:t>
            </a:r>
          </a:p>
        </p:txBody>
      </p:sp>
      <p:sp>
        <p:nvSpPr>
          <p:cNvPr id="4" name="Freeform 4"/>
          <p:cNvSpPr/>
          <p:nvPr/>
        </p:nvSpPr>
        <p:spPr>
          <a:xfrm>
            <a:off x="8669955" y="3496457"/>
            <a:ext cx="8589345" cy="4971364"/>
          </a:xfrm>
          <a:custGeom>
            <a:avLst/>
            <a:gdLst/>
            <a:ahLst/>
            <a:cxnLst/>
            <a:rect l="l" t="t" r="r" b="b"/>
            <a:pathLst>
              <a:path w="8589345" h="4971364">
                <a:moveTo>
                  <a:pt x="0" y="0"/>
                </a:moveTo>
                <a:lnTo>
                  <a:pt x="8589345" y="0"/>
                </a:lnTo>
                <a:lnTo>
                  <a:pt x="8589345" y="4971364"/>
                </a:lnTo>
                <a:lnTo>
                  <a:pt x="0" y="49713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56" b="-7556"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89678" y="8366008"/>
            <a:ext cx="4092816" cy="1920992"/>
          </a:xfrm>
          <a:custGeom>
            <a:avLst/>
            <a:gdLst/>
            <a:ahLst/>
            <a:cxnLst/>
            <a:rect l="l" t="t" r="r" b="b"/>
            <a:pathLst>
              <a:path w="4092816" h="1920992">
                <a:moveTo>
                  <a:pt x="0" y="0"/>
                </a:moveTo>
                <a:lnTo>
                  <a:pt x="4092817" y="0"/>
                </a:lnTo>
                <a:lnTo>
                  <a:pt x="4092817" y="1920992"/>
                </a:lnTo>
                <a:lnTo>
                  <a:pt x="0" y="1920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TextBox 3"/>
          <p:cNvSpPr txBox="1"/>
          <p:nvPr/>
        </p:nvSpPr>
        <p:spPr>
          <a:xfrm>
            <a:off x="515013" y="2946561"/>
            <a:ext cx="8628987" cy="2607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2"/>
              </a:lnSpc>
            </a:pPr>
            <a:r>
              <a:rPr lang="en-US" sz="6659">
                <a:solidFill>
                  <a:srgbClr val="727171"/>
                </a:solidFill>
                <a:latin typeface="DM Sans Bold"/>
                <a:ea typeface="DM Sans Bold"/>
                <a:cs typeface="DM Sans Bold"/>
                <a:sym typeface="DM Sans Bold"/>
              </a:rPr>
              <a:t>MAIN DIFFERENCES BETWEEN SOCIAL BUSINESS AND CSR</a:t>
            </a:r>
          </a:p>
        </p:txBody>
      </p:sp>
      <p:sp>
        <p:nvSpPr>
          <p:cNvPr id="4" name="Freeform 4"/>
          <p:cNvSpPr/>
          <p:nvPr/>
        </p:nvSpPr>
        <p:spPr>
          <a:xfrm>
            <a:off x="9144000" y="2832261"/>
            <a:ext cx="8275667" cy="5161007"/>
          </a:xfrm>
          <a:custGeom>
            <a:avLst/>
            <a:gdLst/>
            <a:ahLst/>
            <a:cxnLst/>
            <a:rect l="l" t="t" r="r" b="b"/>
            <a:pathLst>
              <a:path w="8275667" h="5161007">
                <a:moveTo>
                  <a:pt x="0" y="0"/>
                </a:moveTo>
                <a:lnTo>
                  <a:pt x="8275667" y="0"/>
                </a:lnTo>
                <a:lnTo>
                  <a:pt x="8275667" y="5161006"/>
                </a:lnTo>
                <a:lnTo>
                  <a:pt x="0" y="51610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Freeform 5"/>
          <p:cNvSpPr/>
          <p:nvPr/>
        </p:nvSpPr>
        <p:spPr>
          <a:xfrm>
            <a:off x="0" y="6127652"/>
            <a:ext cx="5448300" cy="4159348"/>
          </a:xfrm>
          <a:custGeom>
            <a:avLst/>
            <a:gdLst/>
            <a:ahLst/>
            <a:cxnLst/>
            <a:rect l="l" t="t" r="r" b="b"/>
            <a:pathLst>
              <a:path w="5448300" h="4159348">
                <a:moveTo>
                  <a:pt x="0" y="0"/>
                </a:moveTo>
                <a:lnTo>
                  <a:pt x="5448300" y="0"/>
                </a:lnTo>
                <a:lnTo>
                  <a:pt x="5448300" y="4159348"/>
                </a:lnTo>
                <a:lnTo>
                  <a:pt x="0" y="4159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89678" y="8366008"/>
            <a:ext cx="4092816" cy="1920992"/>
          </a:xfrm>
          <a:custGeom>
            <a:avLst/>
            <a:gdLst/>
            <a:ahLst/>
            <a:cxnLst/>
            <a:rect l="l" t="t" r="r" b="b"/>
            <a:pathLst>
              <a:path w="4092816" h="1920992">
                <a:moveTo>
                  <a:pt x="0" y="0"/>
                </a:moveTo>
                <a:lnTo>
                  <a:pt x="4092817" y="0"/>
                </a:lnTo>
                <a:lnTo>
                  <a:pt x="4092817" y="1920992"/>
                </a:lnTo>
                <a:lnTo>
                  <a:pt x="0" y="1920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TextBox 3"/>
          <p:cNvSpPr txBox="1"/>
          <p:nvPr/>
        </p:nvSpPr>
        <p:spPr>
          <a:xfrm>
            <a:off x="2772350" y="675957"/>
            <a:ext cx="12743301" cy="753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0"/>
              </a:lnSpc>
            </a:pPr>
            <a:r>
              <a:rPr lang="en-US" sz="5300">
                <a:solidFill>
                  <a:srgbClr val="727171"/>
                </a:solidFill>
                <a:latin typeface="DM Sans Bold"/>
                <a:ea typeface="DM Sans Bold"/>
                <a:cs typeface="DM Sans Bold"/>
                <a:sym typeface="DM Sans Bold"/>
              </a:rPr>
              <a:t>DIFFERENCES</a:t>
            </a:r>
          </a:p>
        </p:txBody>
      </p:sp>
      <p:sp>
        <p:nvSpPr>
          <p:cNvPr id="4" name="Freeform 4"/>
          <p:cNvSpPr/>
          <p:nvPr/>
        </p:nvSpPr>
        <p:spPr>
          <a:xfrm>
            <a:off x="5940437" y="2908828"/>
            <a:ext cx="7114245" cy="6118251"/>
          </a:xfrm>
          <a:custGeom>
            <a:avLst/>
            <a:gdLst/>
            <a:ahLst/>
            <a:cxnLst/>
            <a:rect l="l" t="t" r="r" b="b"/>
            <a:pathLst>
              <a:path w="7114245" h="6118251">
                <a:moveTo>
                  <a:pt x="0" y="0"/>
                </a:moveTo>
                <a:lnTo>
                  <a:pt x="7114245" y="0"/>
                </a:lnTo>
                <a:lnTo>
                  <a:pt x="7114245" y="6118250"/>
                </a:lnTo>
                <a:lnTo>
                  <a:pt x="0" y="6118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TextBox 5"/>
          <p:cNvSpPr txBox="1"/>
          <p:nvPr/>
        </p:nvSpPr>
        <p:spPr>
          <a:xfrm>
            <a:off x="479829" y="2420567"/>
            <a:ext cx="5183038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808080"/>
                </a:solidFill>
                <a:latin typeface="DM Sans Bold"/>
                <a:ea typeface="DM Sans Bold"/>
                <a:cs typeface="DM Sans Bold"/>
                <a:sym typeface="DM Sans Bold"/>
              </a:rPr>
              <a:t>Purpose and core focus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3518" y="5684756"/>
            <a:ext cx="4195659" cy="59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8"/>
              </a:lnSpc>
            </a:pPr>
            <a:r>
              <a:rPr lang="en-US" sz="4098">
                <a:solidFill>
                  <a:srgbClr val="808080"/>
                </a:solidFill>
                <a:latin typeface="DM Sans Bold"/>
                <a:ea typeface="DM Sans Bold"/>
                <a:cs typeface="DM Sans Bold"/>
                <a:sym typeface="DM Sans Bold"/>
              </a:rPr>
              <a:t>Business model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840081" y="3431085"/>
            <a:ext cx="4419219" cy="126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61"/>
              </a:lnSpc>
            </a:pPr>
            <a:r>
              <a:rPr lang="en-US" sz="4100">
                <a:solidFill>
                  <a:srgbClr val="808080"/>
                </a:solidFill>
                <a:latin typeface="DM Sans Bold"/>
                <a:ea typeface="DM Sans Bold"/>
                <a:cs typeface="DM Sans Bold"/>
                <a:sym typeface="DM Sans Bold"/>
              </a:rPr>
              <a:t>Ownership and structure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405597" y="5907119"/>
            <a:ext cx="4654334" cy="1126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2"/>
              </a:lnSpc>
            </a:pPr>
            <a:r>
              <a:rPr lang="en-US" sz="3993">
                <a:solidFill>
                  <a:srgbClr val="808080"/>
                </a:solidFill>
                <a:latin typeface="DM Sans Bold"/>
                <a:ea typeface="DM Sans Bold"/>
                <a:cs typeface="DM Sans Bold"/>
                <a:sym typeface="DM Sans Bold"/>
              </a:rPr>
              <a:t>Long term sustainability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38730" y="9307454"/>
            <a:ext cx="8010540" cy="637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4098">
                <a:solidFill>
                  <a:srgbClr val="808080"/>
                </a:solidFill>
                <a:latin typeface="DM Sans Bold"/>
                <a:ea typeface="DM Sans Bold"/>
                <a:cs typeface="DM Sans Bold"/>
                <a:sym typeface="DM Sans Bold"/>
              </a:rPr>
              <a:t>Accountability and governance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583772" y="248427"/>
            <a:ext cx="4704228" cy="3080058"/>
          </a:xfrm>
          <a:custGeom>
            <a:avLst/>
            <a:gdLst/>
            <a:ahLst/>
            <a:cxnLst/>
            <a:rect l="l" t="t" r="r" b="b"/>
            <a:pathLst>
              <a:path w="4704228" h="3080058">
                <a:moveTo>
                  <a:pt x="0" y="0"/>
                </a:moveTo>
                <a:lnTo>
                  <a:pt x="4704228" y="0"/>
                </a:lnTo>
                <a:lnTo>
                  <a:pt x="4704228" y="3080058"/>
                </a:lnTo>
                <a:lnTo>
                  <a:pt x="0" y="30800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89678" y="8366008"/>
            <a:ext cx="4092816" cy="1920992"/>
          </a:xfrm>
          <a:custGeom>
            <a:avLst/>
            <a:gdLst/>
            <a:ahLst/>
            <a:cxnLst/>
            <a:rect l="l" t="t" r="r" b="b"/>
            <a:pathLst>
              <a:path w="4092816" h="1920992">
                <a:moveTo>
                  <a:pt x="0" y="0"/>
                </a:moveTo>
                <a:lnTo>
                  <a:pt x="4092817" y="0"/>
                </a:lnTo>
                <a:lnTo>
                  <a:pt x="4092817" y="1920992"/>
                </a:lnTo>
                <a:lnTo>
                  <a:pt x="0" y="1920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TextBox 3"/>
          <p:cNvSpPr txBox="1"/>
          <p:nvPr/>
        </p:nvSpPr>
        <p:spPr>
          <a:xfrm>
            <a:off x="2647833" y="892054"/>
            <a:ext cx="12992333" cy="539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2"/>
              </a:lnSpc>
            </a:pPr>
            <a:r>
              <a:rPr lang="en-US" sz="5300">
                <a:solidFill>
                  <a:srgbClr val="727171"/>
                </a:solidFill>
                <a:latin typeface="DM Sans Bold"/>
                <a:ea typeface="DM Sans Bold"/>
                <a:cs typeface="DM Sans Bold"/>
                <a:sym typeface="DM Sans Bold"/>
              </a:rPr>
              <a:t>PURPOSE AND CORE FOCUS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319502" y="2028079"/>
            <a:ext cx="4656659" cy="806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3"/>
              </a:lnSpc>
            </a:pPr>
            <a:r>
              <a:rPr lang="en-US" sz="48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Social business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80890" y="3358726"/>
            <a:ext cx="3733882" cy="2672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</a:pPr>
            <a:r>
              <a:rPr lang="en-US" sz="35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Designed to address social or environmental issues through its core activities</a:t>
            </a:r>
          </a:p>
        </p:txBody>
      </p:sp>
      <p:sp>
        <p:nvSpPr>
          <p:cNvPr id="6" name="Freeform 6"/>
          <p:cNvSpPr/>
          <p:nvPr/>
        </p:nvSpPr>
        <p:spPr>
          <a:xfrm>
            <a:off x="2185507" y="6939916"/>
            <a:ext cx="4267986" cy="3851857"/>
          </a:xfrm>
          <a:custGeom>
            <a:avLst/>
            <a:gdLst/>
            <a:ahLst/>
            <a:cxnLst/>
            <a:rect l="l" t="t" r="r" b="b"/>
            <a:pathLst>
              <a:path w="4267986" h="3851857">
                <a:moveTo>
                  <a:pt x="0" y="0"/>
                </a:moveTo>
                <a:lnTo>
                  <a:pt x="4267986" y="0"/>
                </a:lnTo>
                <a:lnTo>
                  <a:pt x="4267986" y="3851857"/>
                </a:lnTo>
                <a:lnTo>
                  <a:pt x="0" y="3851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7" name="TextBox 7"/>
          <p:cNvSpPr txBox="1"/>
          <p:nvPr/>
        </p:nvSpPr>
        <p:spPr>
          <a:xfrm>
            <a:off x="12525528" y="2028079"/>
            <a:ext cx="1199714" cy="767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3"/>
              </a:lnSpc>
            </a:pPr>
            <a:r>
              <a:rPr lang="en-US" sz="48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CSR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2272" y="3358726"/>
            <a:ext cx="5686226" cy="373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</a:pPr>
            <a:r>
              <a:rPr lang="en-US" sz="35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Refers to voluntary initiatives and activities that organizations undertake to improve social and environmental outcomes beyond their core business operations</a:t>
            </a:r>
          </a:p>
        </p:txBody>
      </p:sp>
      <p:sp>
        <p:nvSpPr>
          <p:cNvPr id="9" name="Freeform 9"/>
          <p:cNvSpPr/>
          <p:nvPr/>
        </p:nvSpPr>
        <p:spPr>
          <a:xfrm>
            <a:off x="15201173" y="7097606"/>
            <a:ext cx="2188722" cy="3189394"/>
          </a:xfrm>
          <a:custGeom>
            <a:avLst/>
            <a:gdLst/>
            <a:ahLst/>
            <a:cxnLst/>
            <a:rect l="l" t="t" r="r" b="b"/>
            <a:pathLst>
              <a:path w="2188722" h="3189394">
                <a:moveTo>
                  <a:pt x="0" y="0"/>
                </a:moveTo>
                <a:lnTo>
                  <a:pt x="2188722" y="0"/>
                </a:lnTo>
                <a:lnTo>
                  <a:pt x="2188722" y="3189394"/>
                </a:lnTo>
                <a:lnTo>
                  <a:pt x="0" y="31893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3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89678" y="8366008"/>
            <a:ext cx="4092816" cy="1920992"/>
          </a:xfrm>
          <a:custGeom>
            <a:avLst/>
            <a:gdLst/>
            <a:ahLst/>
            <a:cxnLst/>
            <a:rect l="l" t="t" r="r" b="b"/>
            <a:pathLst>
              <a:path w="4092816" h="1920992">
                <a:moveTo>
                  <a:pt x="0" y="0"/>
                </a:moveTo>
                <a:lnTo>
                  <a:pt x="4092817" y="0"/>
                </a:lnTo>
                <a:lnTo>
                  <a:pt x="4092817" y="1920992"/>
                </a:lnTo>
                <a:lnTo>
                  <a:pt x="0" y="1920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TextBox 3"/>
          <p:cNvSpPr txBox="1"/>
          <p:nvPr/>
        </p:nvSpPr>
        <p:spPr>
          <a:xfrm>
            <a:off x="4266967" y="970886"/>
            <a:ext cx="12992333" cy="539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2"/>
              </a:lnSpc>
            </a:pPr>
            <a:r>
              <a:rPr lang="en-US" sz="5300">
                <a:solidFill>
                  <a:srgbClr val="727171"/>
                </a:solidFill>
                <a:latin typeface="DM Sans Bold"/>
                <a:ea typeface="DM Sans Bold"/>
                <a:cs typeface="DM Sans Bold"/>
                <a:sym typeface="DM Sans Bold"/>
              </a:rPr>
              <a:t>BUSINESS MODEL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313564" y="2931602"/>
            <a:ext cx="1284301" cy="767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63"/>
              </a:lnSpc>
            </a:pPr>
            <a:r>
              <a:rPr lang="en-US" sz="48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CSR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55915" y="3899992"/>
            <a:ext cx="4799599" cy="274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5"/>
              </a:lnSpc>
            </a:pPr>
            <a:r>
              <a:rPr lang="en-US" sz="45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Focused on maximizing profitability for shareholders</a:t>
            </a:r>
          </a:p>
        </p:txBody>
      </p:sp>
      <p:sp>
        <p:nvSpPr>
          <p:cNvPr id="6" name="Freeform 6"/>
          <p:cNvSpPr/>
          <p:nvPr/>
        </p:nvSpPr>
        <p:spPr>
          <a:xfrm>
            <a:off x="9319212" y="2969702"/>
            <a:ext cx="8963283" cy="7317298"/>
          </a:xfrm>
          <a:custGeom>
            <a:avLst/>
            <a:gdLst/>
            <a:ahLst/>
            <a:cxnLst/>
            <a:rect l="l" t="t" r="r" b="b"/>
            <a:pathLst>
              <a:path w="8963283" h="7317298">
                <a:moveTo>
                  <a:pt x="0" y="0"/>
                </a:moveTo>
                <a:lnTo>
                  <a:pt x="8963283" y="0"/>
                </a:lnTo>
                <a:lnTo>
                  <a:pt x="8963283" y="7317298"/>
                </a:lnTo>
                <a:lnTo>
                  <a:pt x="0" y="73172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89678" y="8366008"/>
            <a:ext cx="4092816" cy="1920992"/>
          </a:xfrm>
          <a:custGeom>
            <a:avLst/>
            <a:gdLst/>
            <a:ahLst/>
            <a:cxnLst/>
            <a:rect l="l" t="t" r="r" b="b"/>
            <a:pathLst>
              <a:path w="4092816" h="1920992">
                <a:moveTo>
                  <a:pt x="0" y="0"/>
                </a:moveTo>
                <a:lnTo>
                  <a:pt x="4092817" y="0"/>
                </a:lnTo>
                <a:lnTo>
                  <a:pt x="4092817" y="1920992"/>
                </a:lnTo>
                <a:lnTo>
                  <a:pt x="0" y="1920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TextBox 3"/>
          <p:cNvSpPr txBox="1"/>
          <p:nvPr/>
        </p:nvSpPr>
        <p:spPr>
          <a:xfrm>
            <a:off x="4266967" y="970886"/>
            <a:ext cx="12992333" cy="539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2"/>
              </a:lnSpc>
            </a:pPr>
            <a:r>
              <a:rPr lang="en-US" sz="5300">
                <a:solidFill>
                  <a:srgbClr val="727171"/>
                </a:solidFill>
                <a:latin typeface="DM Sans Bold"/>
                <a:ea typeface="DM Sans Bold"/>
                <a:cs typeface="DM Sans Bold"/>
                <a:sym typeface="DM Sans Bold"/>
              </a:rPr>
              <a:t>BUSINESS MODEL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60325" y="3088118"/>
            <a:ext cx="5357385" cy="76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3"/>
              </a:lnSpc>
            </a:pPr>
            <a:r>
              <a:rPr lang="en-US" sz="48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SOCIAL BUSINESS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60325" y="4033534"/>
            <a:ext cx="4860214" cy="2061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5"/>
              </a:lnSpc>
            </a:pPr>
            <a:r>
              <a:rPr lang="en-US" sz="45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Prioritize social impact over profit maximization</a:t>
            </a:r>
          </a:p>
        </p:txBody>
      </p:sp>
      <p:sp>
        <p:nvSpPr>
          <p:cNvPr id="6" name="Freeform 6"/>
          <p:cNvSpPr/>
          <p:nvPr/>
        </p:nvSpPr>
        <p:spPr>
          <a:xfrm>
            <a:off x="11596741" y="1510951"/>
            <a:ext cx="6685753" cy="8776049"/>
          </a:xfrm>
          <a:custGeom>
            <a:avLst/>
            <a:gdLst/>
            <a:ahLst/>
            <a:cxnLst/>
            <a:rect l="l" t="t" r="r" b="b"/>
            <a:pathLst>
              <a:path w="6685753" h="8776049">
                <a:moveTo>
                  <a:pt x="0" y="0"/>
                </a:moveTo>
                <a:lnTo>
                  <a:pt x="6685754" y="0"/>
                </a:lnTo>
                <a:lnTo>
                  <a:pt x="6685754" y="8776049"/>
                </a:lnTo>
                <a:lnTo>
                  <a:pt x="0" y="8776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89678" y="8366008"/>
            <a:ext cx="4092816" cy="1920992"/>
          </a:xfrm>
          <a:custGeom>
            <a:avLst/>
            <a:gdLst/>
            <a:ahLst/>
            <a:cxnLst/>
            <a:rect l="l" t="t" r="r" b="b"/>
            <a:pathLst>
              <a:path w="4092816" h="1920992">
                <a:moveTo>
                  <a:pt x="0" y="0"/>
                </a:moveTo>
                <a:lnTo>
                  <a:pt x="4092817" y="0"/>
                </a:lnTo>
                <a:lnTo>
                  <a:pt x="4092817" y="1920992"/>
                </a:lnTo>
                <a:lnTo>
                  <a:pt x="0" y="1920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TextBox 3"/>
          <p:cNvSpPr txBox="1"/>
          <p:nvPr/>
        </p:nvSpPr>
        <p:spPr>
          <a:xfrm>
            <a:off x="2417555" y="965517"/>
            <a:ext cx="12992333" cy="539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2"/>
              </a:lnSpc>
            </a:pPr>
            <a:r>
              <a:rPr lang="en-US" sz="5300">
                <a:solidFill>
                  <a:srgbClr val="727171"/>
                </a:solidFill>
                <a:latin typeface="DM Sans Bold"/>
                <a:ea typeface="DM Sans Bold"/>
                <a:cs typeface="DM Sans Bold"/>
                <a:sym typeface="DM Sans Bold"/>
              </a:rPr>
              <a:t>OWNERSHIP AND STRUCTURE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81638" y="3538159"/>
            <a:ext cx="5435244" cy="76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3"/>
              </a:lnSpc>
            </a:pPr>
            <a:r>
              <a:rPr lang="en-US" sz="48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SOCIAL BUSINESS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86017" y="4600218"/>
            <a:ext cx="4536899" cy="1375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5"/>
              </a:lnSpc>
            </a:pPr>
            <a:r>
              <a:rPr lang="en-US" sz="45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Various legal structures</a:t>
            </a:r>
          </a:p>
        </p:txBody>
      </p:sp>
      <p:sp>
        <p:nvSpPr>
          <p:cNvPr id="6" name="Freeform 6"/>
          <p:cNvSpPr/>
          <p:nvPr/>
        </p:nvSpPr>
        <p:spPr>
          <a:xfrm>
            <a:off x="9709830" y="2480929"/>
            <a:ext cx="8572665" cy="7680261"/>
          </a:xfrm>
          <a:custGeom>
            <a:avLst/>
            <a:gdLst/>
            <a:ahLst/>
            <a:cxnLst/>
            <a:rect l="l" t="t" r="r" b="b"/>
            <a:pathLst>
              <a:path w="8572665" h="7680261">
                <a:moveTo>
                  <a:pt x="0" y="0"/>
                </a:moveTo>
                <a:lnTo>
                  <a:pt x="8572665" y="0"/>
                </a:lnTo>
                <a:lnTo>
                  <a:pt x="8572665" y="7680262"/>
                </a:lnTo>
                <a:lnTo>
                  <a:pt x="0" y="76802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</a:blip>
            <a:stretch>
              <a:fillRect l="-49818" t="-5742" b="-5742"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89678" y="8366008"/>
            <a:ext cx="4092816" cy="1920992"/>
          </a:xfrm>
          <a:custGeom>
            <a:avLst/>
            <a:gdLst/>
            <a:ahLst/>
            <a:cxnLst/>
            <a:rect l="l" t="t" r="r" b="b"/>
            <a:pathLst>
              <a:path w="4092816" h="1920992">
                <a:moveTo>
                  <a:pt x="0" y="0"/>
                </a:moveTo>
                <a:lnTo>
                  <a:pt x="4092817" y="0"/>
                </a:lnTo>
                <a:lnTo>
                  <a:pt x="4092817" y="1920992"/>
                </a:lnTo>
                <a:lnTo>
                  <a:pt x="0" y="1920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TextBox 3"/>
          <p:cNvSpPr txBox="1"/>
          <p:nvPr/>
        </p:nvSpPr>
        <p:spPr>
          <a:xfrm>
            <a:off x="2417555" y="965517"/>
            <a:ext cx="12992333" cy="539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2"/>
              </a:lnSpc>
            </a:pPr>
            <a:r>
              <a:rPr lang="en-US" sz="5300">
                <a:solidFill>
                  <a:srgbClr val="727171"/>
                </a:solidFill>
                <a:latin typeface="DM Sans Bold"/>
                <a:ea typeface="DM Sans Bold"/>
                <a:cs typeface="DM Sans Bold"/>
                <a:sym typeface="DM Sans Bold"/>
              </a:rPr>
              <a:t>OWNERSHIP AND STRUCTURE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06182" y="4124270"/>
            <a:ext cx="1658599" cy="806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3"/>
              </a:lnSpc>
            </a:pPr>
            <a:r>
              <a:rPr lang="en-US" sz="48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CSR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8833" y="5442887"/>
            <a:ext cx="7713297" cy="1375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5"/>
              </a:lnSpc>
            </a:pPr>
            <a:r>
              <a:rPr lang="en-US" sz="45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Typically implemented by corporations</a:t>
            </a:r>
          </a:p>
        </p:txBody>
      </p:sp>
      <p:sp>
        <p:nvSpPr>
          <p:cNvPr id="6" name="Freeform 6"/>
          <p:cNvSpPr/>
          <p:nvPr/>
        </p:nvSpPr>
        <p:spPr>
          <a:xfrm>
            <a:off x="10515663" y="2502723"/>
            <a:ext cx="7772337" cy="7784277"/>
          </a:xfrm>
          <a:custGeom>
            <a:avLst/>
            <a:gdLst/>
            <a:ahLst/>
            <a:cxnLst/>
            <a:rect l="l" t="t" r="r" b="b"/>
            <a:pathLst>
              <a:path w="7772337" h="7784277">
                <a:moveTo>
                  <a:pt x="0" y="0"/>
                </a:moveTo>
                <a:lnTo>
                  <a:pt x="7772337" y="0"/>
                </a:lnTo>
                <a:lnTo>
                  <a:pt x="7772337" y="7784277"/>
                </a:lnTo>
                <a:lnTo>
                  <a:pt x="0" y="7784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905" r="-20905"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89678" y="8366008"/>
            <a:ext cx="4092816" cy="1920992"/>
          </a:xfrm>
          <a:custGeom>
            <a:avLst/>
            <a:gdLst/>
            <a:ahLst/>
            <a:cxnLst/>
            <a:rect l="l" t="t" r="r" b="b"/>
            <a:pathLst>
              <a:path w="4092816" h="1920992">
                <a:moveTo>
                  <a:pt x="0" y="0"/>
                </a:moveTo>
                <a:lnTo>
                  <a:pt x="4092817" y="0"/>
                </a:lnTo>
                <a:lnTo>
                  <a:pt x="4092817" y="1920992"/>
                </a:lnTo>
                <a:lnTo>
                  <a:pt x="0" y="1920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TextBox 3"/>
          <p:cNvSpPr txBox="1"/>
          <p:nvPr/>
        </p:nvSpPr>
        <p:spPr>
          <a:xfrm>
            <a:off x="1378832" y="1295400"/>
            <a:ext cx="5464592" cy="540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2"/>
              </a:lnSpc>
            </a:pPr>
            <a:r>
              <a:rPr lang="en-US" sz="5300">
                <a:solidFill>
                  <a:srgbClr val="727171"/>
                </a:solidFill>
                <a:latin typeface="DM Sans Bold"/>
                <a:ea typeface="DM Sans Bold"/>
                <a:cs typeface="DM Sans Bold"/>
                <a:sym typeface="DM Sans Bold"/>
              </a:rPr>
              <a:t> SUSTAINABILITY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77324" y="3508421"/>
            <a:ext cx="4335440" cy="767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3"/>
              </a:lnSpc>
            </a:pPr>
            <a:r>
              <a:rPr lang="en-US" sz="48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Social business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79556" y="4489221"/>
            <a:ext cx="6130976" cy="274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5"/>
              </a:lnSpc>
            </a:pPr>
            <a:r>
              <a:rPr lang="en-US" sz="45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Prioritize long-term sustainability for reinvesting profit into the business</a:t>
            </a:r>
          </a:p>
        </p:txBody>
      </p:sp>
      <p:sp>
        <p:nvSpPr>
          <p:cNvPr id="6" name="Freeform 6"/>
          <p:cNvSpPr/>
          <p:nvPr/>
        </p:nvSpPr>
        <p:spPr>
          <a:xfrm>
            <a:off x="8416675" y="1505583"/>
            <a:ext cx="9871325" cy="8465459"/>
          </a:xfrm>
          <a:custGeom>
            <a:avLst/>
            <a:gdLst/>
            <a:ahLst/>
            <a:cxnLst/>
            <a:rect l="l" t="t" r="r" b="b"/>
            <a:pathLst>
              <a:path w="9871325" h="8465459">
                <a:moveTo>
                  <a:pt x="0" y="0"/>
                </a:moveTo>
                <a:lnTo>
                  <a:pt x="9871325" y="0"/>
                </a:lnTo>
                <a:lnTo>
                  <a:pt x="9871325" y="8465459"/>
                </a:lnTo>
                <a:lnTo>
                  <a:pt x="0" y="84654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 l="-14358" r="-14358"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89678" y="8366008"/>
            <a:ext cx="4092816" cy="1920992"/>
          </a:xfrm>
          <a:custGeom>
            <a:avLst/>
            <a:gdLst/>
            <a:ahLst/>
            <a:cxnLst/>
            <a:rect l="l" t="t" r="r" b="b"/>
            <a:pathLst>
              <a:path w="4092816" h="1920992">
                <a:moveTo>
                  <a:pt x="0" y="0"/>
                </a:moveTo>
                <a:lnTo>
                  <a:pt x="4092817" y="0"/>
                </a:lnTo>
                <a:lnTo>
                  <a:pt x="4092817" y="1920992"/>
                </a:lnTo>
                <a:lnTo>
                  <a:pt x="0" y="1920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TextBox 3"/>
          <p:cNvSpPr txBox="1"/>
          <p:nvPr/>
        </p:nvSpPr>
        <p:spPr>
          <a:xfrm>
            <a:off x="1366859" y="1307038"/>
            <a:ext cx="5533425" cy="540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2"/>
              </a:lnSpc>
            </a:pPr>
            <a:r>
              <a:rPr lang="en-US" sz="5300">
                <a:solidFill>
                  <a:srgbClr val="727171"/>
                </a:solidFill>
                <a:latin typeface="DM Sans Bold"/>
                <a:ea typeface="DM Sans Bold"/>
                <a:cs typeface="DM Sans Bold"/>
                <a:sym typeface="DM Sans Bold"/>
              </a:rPr>
              <a:t> SUSTAINABILITY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05242" y="3360748"/>
            <a:ext cx="4656659" cy="76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3"/>
              </a:lnSpc>
            </a:pPr>
            <a:r>
              <a:rPr lang="en-US" sz="48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CSR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8084" y="4295660"/>
            <a:ext cx="6130976" cy="343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5"/>
              </a:lnSpc>
            </a:pPr>
            <a:r>
              <a:rPr lang="en-US" sz="45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Initiatives may not by financially sustainable in a long term as they are often funded through f.e. donations</a:t>
            </a:r>
          </a:p>
        </p:txBody>
      </p:sp>
      <p:sp>
        <p:nvSpPr>
          <p:cNvPr id="6" name="Freeform 6"/>
          <p:cNvSpPr/>
          <p:nvPr/>
        </p:nvSpPr>
        <p:spPr>
          <a:xfrm>
            <a:off x="8923403" y="1443721"/>
            <a:ext cx="8239876" cy="8239876"/>
          </a:xfrm>
          <a:custGeom>
            <a:avLst/>
            <a:gdLst/>
            <a:ahLst/>
            <a:cxnLst/>
            <a:rect l="l" t="t" r="r" b="b"/>
            <a:pathLst>
              <a:path w="8239876" h="8239876">
                <a:moveTo>
                  <a:pt x="0" y="0"/>
                </a:moveTo>
                <a:lnTo>
                  <a:pt x="8239876" y="0"/>
                </a:lnTo>
                <a:lnTo>
                  <a:pt x="8239876" y="8239876"/>
                </a:lnTo>
                <a:lnTo>
                  <a:pt x="0" y="8239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7300" y="242054"/>
            <a:ext cx="6966806" cy="1905782"/>
          </a:xfrm>
          <a:custGeom>
            <a:avLst/>
            <a:gdLst/>
            <a:ahLst/>
            <a:cxnLst/>
            <a:rect l="l" t="t" r="r" b="b"/>
            <a:pathLst>
              <a:path w="6966806" h="1905782">
                <a:moveTo>
                  <a:pt x="0" y="0"/>
                </a:moveTo>
                <a:lnTo>
                  <a:pt x="6966806" y="0"/>
                </a:lnTo>
                <a:lnTo>
                  <a:pt x="6966806" y="1905782"/>
                </a:lnTo>
                <a:lnTo>
                  <a:pt x="0" y="19057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Freeform 3"/>
          <p:cNvSpPr/>
          <p:nvPr/>
        </p:nvSpPr>
        <p:spPr>
          <a:xfrm>
            <a:off x="15207767" y="0"/>
            <a:ext cx="3079023" cy="2015968"/>
          </a:xfrm>
          <a:custGeom>
            <a:avLst/>
            <a:gdLst/>
            <a:ahLst/>
            <a:cxnLst/>
            <a:rect l="l" t="t" r="r" b="b"/>
            <a:pathLst>
              <a:path w="3079023" h="2015968">
                <a:moveTo>
                  <a:pt x="0" y="0"/>
                </a:moveTo>
                <a:lnTo>
                  <a:pt x="3079023" y="0"/>
                </a:lnTo>
                <a:lnTo>
                  <a:pt x="3079023" y="2015968"/>
                </a:lnTo>
                <a:lnTo>
                  <a:pt x="0" y="20159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4" name="Freeform 4"/>
          <p:cNvSpPr/>
          <p:nvPr/>
        </p:nvSpPr>
        <p:spPr>
          <a:xfrm>
            <a:off x="9239130" y="3639760"/>
            <a:ext cx="8020170" cy="4068213"/>
          </a:xfrm>
          <a:custGeom>
            <a:avLst/>
            <a:gdLst/>
            <a:ahLst/>
            <a:cxnLst/>
            <a:rect l="l" t="t" r="r" b="b"/>
            <a:pathLst>
              <a:path w="8020170" h="4068213">
                <a:moveTo>
                  <a:pt x="0" y="0"/>
                </a:moveTo>
                <a:lnTo>
                  <a:pt x="8020170" y="0"/>
                </a:lnTo>
                <a:lnTo>
                  <a:pt x="8020170" y="4068213"/>
                </a:lnTo>
                <a:lnTo>
                  <a:pt x="0" y="40682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33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TextBox 5"/>
          <p:cNvSpPr txBox="1"/>
          <p:nvPr/>
        </p:nvSpPr>
        <p:spPr>
          <a:xfrm>
            <a:off x="1028700" y="3266899"/>
            <a:ext cx="7501687" cy="480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45"/>
              </a:lnSpc>
            </a:pPr>
            <a:r>
              <a:rPr lang="en-US" sz="45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Created and designed to address a social problem</a:t>
            </a:r>
          </a:p>
          <a:p>
            <a:pPr algn="just">
              <a:lnSpc>
                <a:spcPts val="5445"/>
              </a:lnSpc>
            </a:pPr>
            <a:r>
              <a:rPr lang="en-US" sz="45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  <a:p>
            <a:pPr algn="just">
              <a:lnSpc>
                <a:spcPts val="5445"/>
              </a:lnSpc>
            </a:pPr>
            <a:r>
              <a:rPr lang="en-US" sz="45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Financially-self sustainable </a:t>
            </a:r>
          </a:p>
          <a:p>
            <a:pPr algn="just">
              <a:lnSpc>
                <a:spcPts val="5445"/>
              </a:lnSpc>
            </a:pPr>
            <a:endParaRPr lang="en-US" sz="4500">
              <a:solidFill>
                <a:srgbClr val="73737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just">
              <a:lnSpc>
                <a:spcPts val="5445"/>
              </a:lnSpc>
            </a:pPr>
            <a:r>
              <a:rPr lang="en-US" sz="45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Profits  are reinvested in the business itself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425719" y="1911193"/>
            <a:ext cx="8833581" cy="903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19"/>
              </a:lnSpc>
            </a:pPr>
            <a:r>
              <a:rPr lang="en-US" sz="5299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WHAT IS SOCIAL BUSINESS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51726"/>
            <a:ext cx="4092816" cy="1920992"/>
          </a:xfrm>
          <a:custGeom>
            <a:avLst/>
            <a:gdLst/>
            <a:ahLst/>
            <a:cxnLst/>
            <a:rect l="l" t="t" r="r" b="b"/>
            <a:pathLst>
              <a:path w="4092816" h="1920992">
                <a:moveTo>
                  <a:pt x="0" y="0"/>
                </a:moveTo>
                <a:lnTo>
                  <a:pt x="4092816" y="0"/>
                </a:lnTo>
                <a:lnTo>
                  <a:pt x="4092816" y="1920992"/>
                </a:lnTo>
                <a:lnTo>
                  <a:pt x="0" y="1920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TextBox 3"/>
          <p:cNvSpPr txBox="1"/>
          <p:nvPr/>
        </p:nvSpPr>
        <p:spPr>
          <a:xfrm>
            <a:off x="1028700" y="1295400"/>
            <a:ext cx="12992333" cy="539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2"/>
              </a:lnSpc>
            </a:pPr>
            <a:r>
              <a:rPr lang="en-US" sz="5300">
                <a:solidFill>
                  <a:srgbClr val="727171"/>
                </a:solidFill>
                <a:latin typeface="DM Sans Bold"/>
                <a:ea typeface="DM Sans Bold"/>
                <a:cs typeface="DM Sans Bold"/>
                <a:sym typeface="DM Sans Bold"/>
              </a:rPr>
              <a:t> ACCOUNTABILITY AND GOVERNANCE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66352" y="3249016"/>
            <a:ext cx="4656659" cy="806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3"/>
              </a:lnSpc>
            </a:pPr>
            <a:r>
              <a:rPr lang="en-US" sz="48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Social business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29194" y="4374500"/>
            <a:ext cx="6130976" cy="343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5"/>
              </a:lnSpc>
            </a:pPr>
            <a:r>
              <a:rPr lang="en-US" sz="45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Accountable for a broader range of stakeholders, including investors, beneficiaries and the community. </a:t>
            </a:r>
          </a:p>
        </p:txBody>
      </p:sp>
      <p:sp>
        <p:nvSpPr>
          <p:cNvPr id="6" name="Freeform 6"/>
          <p:cNvSpPr/>
          <p:nvPr/>
        </p:nvSpPr>
        <p:spPr>
          <a:xfrm>
            <a:off x="8539045" y="2151555"/>
            <a:ext cx="9748955" cy="8135445"/>
          </a:xfrm>
          <a:custGeom>
            <a:avLst/>
            <a:gdLst/>
            <a:ahLst/>
            <a:cxnLst/>
            <a:rect l="l" t="t" r="r" b="b"/>
            <a:pathLst>
              <a:path w="9748955" h="8135445">
                <a:moveTo>
                  <a:pt x="0" y="0"/>
                </a:moveTo>
                <a:lnTo>
                  <a:pt x="9748955" y="0"/>
                </a:lnTo>
                <a:lnTo>
                  <a:pt x="9748955" y="8135445"/>
                </a:lnTo>
                <a:lnTo>
                  <a:pt x="0" y="8135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3000"/>
            </a:blip>
            <a:stretch>
              <a:fillRect l="-7346" r="-17671"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51726"/>
            <a:ext cx="4092816" cy="1920992"/>
          </a:xfrm>
          <a:custGeom>
            <a:avLst/>
            <a:gdLst/>
            <a:ahLst/>
            <a:cxnLst/>
            <a:rect l="l" t="t" r="r" b="b"/>
            <a:pathLst>
              <a:path w="4092816" h="1920992">
                <a:moveTo>
                  <a:pt x="0" y="0"/>
                </a:moveTo>
                <a:lnTo>
                  <a:pt x="4092816" y="0"/>
                </a:lnTo>
                <a:lnTo>
                  <a:pt x="4092816" y="1920992"/>
                </a:lnTo>
                <a:lnTo>
                  <a:pt x="0" y="1920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TextBox 3"/>
          <p:cNvSpPr txBox="1"/>
          <p:nvPr/>
        </p:nvSpPr>
        <p:spPr>
          <a:xfrm>
            <a:off x="1028700" y="1295400"/>
            <a:ext cx="12992333" cy="539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2"/>
              </a:lnSpc>
            </a:pPr>
            <a:r>
              <a:rPr lang="en-US" sz="5300">
                <a:solidFill>
                  <a:srgbClr val="727171"/>
                </a:solidFill>
                <a:latin typeface="DM Sans Bold"/>
                <a:ea typeface="DM Sans Bold"/>
                <a:cs typeface="DM Sans Bold"/>
                <a:sym typeface="DM Sans Bold"/>
              </a:rPr>
              <a:t> ACCOUNTABILITY AND GOVERNANCE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66353" y="3249016"/>
            <a:ext cx="4656659" cy="76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3"/>
              </a:lnSpc>
            </a:pPr>
            <a:r>
              <a:rPr lang="en-US" sz="48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CSR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29194" y="4351556"/>
            <a:ext cx="6130976" cy="2061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5"/>
              </a:lnSpc>
            </a:pPr>
            <a:r>
              <a:rPr lang="en-US" sz="45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Initiatives are typically governed internally by the leadership </a:t>
            </a:r>
          </a:p>
        </p:txBody>
      </p:sp>
      <p:sp>
        <p:nvSpPr>
          <p:cNvPr id="6" name="Freeform 6"/>
          <p:cNvSpPr/>
          <p:nvPr/>
        </p:nvSpPr>
        <p:spPr>
          <a:xfrm>
            <a:off x="9050795" y="2057400"/>
            <a:ext cx="9237205" cy="8229600"/>
          </a:xfrm>
          <a:custGeom>
            <a:avLst/>
            <a:gdLst/>
            <a:ahLst/>
            <a:cxnLst/>
            <a:rect l="l" t="t" r="r" b="b"/>
            <a:pathLst>
              <a:path w="9237205" h="8229600">
                <a:moveTo>
                  <a:pt x="0" y="0"/>
                </a:moveTo>
                <a:lnTo>
                  <a:pt x="9237205" y="0"/>
                </a:lnTo>
                <a:lnTo>
                  <a:pt x="923720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5000"/>
            </a:blip>
            <a:stretch>
              <a:fillRect t="-1860" r="-38696" b="-1860"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4438" y="1076325"/>
            <a:ext cx="7397623" cy="753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0"/>
              </a:lnSpc>
            </a:pPr>
            <a:r>
              <a:rPr lang="en-US" sz="5300">
                <a:solidFill>
                  <a:srgbClr val="727171"/>
                </a:solidFill>
                <a:latin typeface="DM Sans Bold"/>
                <a:ea typeface="DM Sans Bold"/>
                <a:cs typeface="DM Sans Bold"/>
                <a:sym typeface="DM Sans Bold"/>
              </a:rPr>
              <a:t>SUMMARY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51817" y="3072099"/>
            <a:ext cx="8042865" cy="480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</a:pPr>
            <a:r>
              <a:rPr lang="en-US" sz="35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While both social business and corporate socially responsible companies aim to contribute to asocial and environmental well-being, they differ in their primary focus, business models, ownership structures, sustainability approaches, and governance mechanisms. </a:t>
            </a:r>
          </a:p>
          <a:p>
            <a:pPr algn="ctr">
              <a:lnSpc>
                <a:spcPts val="4235"/>
              </a:lnSpc>
            </a:pPr>
            <a:endParaRPr lang="en-US" sz="3500">
              <a:solidFill>
                <a:srgbClr val="73737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144000" y="672404"/>
            <a:ext cx="9144000" cy="9614596"/>
          </a:xfrm>
          <a:custGeom>
            <a:avLst/>
            <a:gdLst/>
            <a:ahLst/>
            <a:cxnLst/>
            <a:rect l="l" t="t" r="r" b="b"/>
            <a:pathLst>
              <a:path w="9144000" h="9614596">
                <a:moveTo>
                  <a:pt x="0" y="0"/>
                </a:moveTo>
                <a:lnTo>
                  <a:pt x="9144000" y="0"/>
                </a:lnTo>
                <a:lnTo>
                  <a:pt x="9144000" y="9614596"/>
                </a:lnTo>
                <a:lnTo>
                  <a:pt x="0" y="9614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</a:blip>
            <a:stretch>
              <a:fillRect l="-26149" r="-31669"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4438" y="1076325"/>
            <a:ext cx="7397623" cy="753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0"/>
              </a:lnSpc>
            </a:pPr>
            <a:r>
              <a:rPr lang="en-US" sz="5300">
                <a:solidFill>
                  <a:srgbClr val="727171"/>
                </a:solidFill>
                <a:latin typeface="DM Sans Bold"/>
                <a:ea typeface="DM Sans Bold"/>
                <a:cs typeface="DM Sans Bold"/>
                <a:sym typeface="DM Sans Bold"/>
              </a:rPr>
              <a:t>SUMMARY (II)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51817" y="3850259"/>
            <a:ext cx="8042865" cy="2576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3"/>
              </a:lnSpc>
            </a:pPr>
            <a:r>
              <a:rPr lang="en-US" sz="3399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Social business integrates social impact into its core business model, while CSR involves supplementary initiatives that may or may not be directly linked to the organization's profitability.</a:t>
            </a:r>
          </a:p>
        </p:txBody>
      </p:sp>
      <p:sp>
        <p:nvSpPr>
          <p:cNvPr id="4" name="Freeform 4"/>
          <p:cNvSpPr/>
          <p:nvPr/>
        </p:nvSpPr>
        <p:spPr>
          <a:xfrm>
            <a:off x="9013701" y="3059093"/>
            <a:ext cx="9274299" cy="7227907"/>
          </a:xfrm>
          <a:custGeom>
            <a:avLst/>
            <a:gdLst/>
            <a:ahLst/>
            <a:cxnLst/>
            <a:rect l="l" t="t" r="r" b="b"/>
            <a:pathLst>
              <a:path w="9274299" h="7227907">
                <a:moveTo>
                  <a:pt x="0" y="0"/>
                </a:moveTo>
                <a:lnTo>
                  <a:pt x="9274299" y="0"/>
                </a:lnTo>
                <a:lnTo>
                  <a:pt x="9274299" y="7227907"/>
                </a:lnTo>
                <a:lnTo>
                  <a:pt x="0" y="7227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155"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5197" y="-63503"/>
            <a:ext cx="16347205" cy="10413997"/>
          </a:xfrm>
          <a:custGeom>
            <a:avLst/>
            <a:gdLst/>
            <a:ahLst/>
            <a:cxnLst/>
            <a:rect l="l" t="t" r="r" b="b"/>
            <a:pathLst>
              <a:path w="16347205" h="10413997">
                <a:moveTo>
                  <a:pt x="0" y="0"/>
                </a:moveTo>
                <a:lnTo>
                  <a:pt x="16347205" y="0"/>
                </a:lnTo>
                <a:lnTo>
                  <a:pt x="16347205" y="10413997"/>
                </a:lnTo>
                <a:lnTo>
                  <a:pt x="0" y="10413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TextBox 3"/>
          <p:cNvSpPr txBox="1"/>
          <p:nvPr/>
        </p:nvSpPr>
        <p:spPr>
          <a:xfrm>
            <a:off x="5827243" y="2565854"/>
            <a:ext cx="9038682" cy="2183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499"/>
              </a:lnSpc>
            </a:pPr>
            <a:r>
              <a:rPr lang="en-US" sz="12499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THANK YOU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22217" y="9167403"/>
            <a:ext cx="4092816" cy="1119597"/>
          </a:xfrm>
          <a:custGeom>
            <a:avLst/>
            <a:gdLst/>
            <a:ahLst/>
            <a:cxnLst/>
            <a:rect l="l" t="t" r="r" b="b"/>
            <a:pathLst>
              <a:path w="4092816" h="1119597">
                <a:moveTo>
                  <a:pt x="0" y="0"/>
                </a:moveTo>
                <a:lnTo>
                  <a:pt x="4092816" y="0"/>
                </a:lnTo>
                <a:lnTo>
                  <a:pt x="4092816" y="1119597"/>
                </a:lnTo>
                <a:lnTo>
                  <a:pt x="0" y="1119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Freeform 3"/>
          <p:cNvSpPr/>
          <p:nvPr/>
        </p:nvSpPr>
        <p:spPr>
          <a:xfrm>
            <a:off x="14127442" y="0"/>
            <a:ext cx="4159348" cy="2723302"/>
          </a:xfrm>
          <a:custGeom>
            <a:avLst/>
            <a:gdLst/>
            <a:ahLst/>
            <a:cxnLst/>
            <a:rect l="l" t="t" r="r" b="b"/>
            <a:pathLst>
              <a:path w="4159348" h="2723302">
                <a:moveTo>
                  <a:pt x="0" y="0"/>
                </a:moveTo>
                <a:lnTo>
                  <a:pt x="4159348" y="0"/>
                </a:lnTo>
                <a:lnTo>
                  <a:pt x="4159348" y="2723302"/>
                </a:lnTo>
                <a:lnTo>
                  <a:pt x="0" y="27233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4" name="Freeform 4"/>
          <p:cNvSpPr/>
          <p:nvPr/>
        </p:nvSpPr>
        <p:spPr>
          <a:xfrm>
            <a:off x="9473346" y="3415451"/>
            <a:ext cx="7785954" cy="5177659"/>
          </a:xfrm>
          <a:custGeom>
            <a:avLst/>
            <a:gdLst/>
            <a:ahLst/>
            <a:cxnLst/>
            <a:rect l="l" t="t" r="r" b="b"/>
            <a:pathLst>
              <a:path w="7785954" h="5177659">
                <a:moveTo>
                  <a:pt x="0" y="0"/>
                </a:moveTo>
                <a:lnTo>
                  <a:pt x="7785954" y="0"/>
                </a:lnTo>
                <a:lnTo>
                  <a:pt x="7785954" y="5177659"/>
                </a:lnTo>
                <a:lnTo>
                  <a:pt x="0" y="51776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7000"/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TextBox 5"/>
          <p:cNvSpPr txBox="1"/>
          <p:nvPr/>
        </p:nvSpPr>
        <p:spPr>
          <a:xfrm>
            <a:off x="1028700" y="4189101"/>
            <a:ext cx="7233066" cy="367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4"/>
              </a:lnSpc>
            </a:pPr>
            <a:r>
              <a:rPr lang="en-US" sz="45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A self-regulating business model that helps a company be socially accountable to itself, its stakeholders and the public.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923925"/>
            <a:ext cx="12337623" cy="903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19"/>
              </a:lnSpc>
            </a:pPr>
            <a:r>
              <a:rPr lang="en-US" sz="5299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CORPORATE SOCIAL RESPONSIBILITY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C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883694"/>
            <a:ext cx="8115300" cy="449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62"/>
              </a:lnSpc>
            </a:pPr>
            <a:r>
              <a:rPr lang="en-US" sz="3500">
                <a:solidFill>
                  <a:srgbClr val="010A4F"/>
                </a:solidFill>
                <a:latin typeface="DM Sans"/>
                <a:ea typeface="DM Sans"/>
                <a:cs typeface="DM Sans"/>
                <a:sym typeface="DM Sans"/>
              </a:rPr>
              <a:t>Organizations are often guided by a concept which dictates that a business should be committed to measuring its social and environmental impact, sustainability efforts, and profits. </a:t>
            </a:r>
          </a:p>
          <a:p>
            <a:pPr algn="just">
              <a:lnSpc>
                <a:spcPts val="4462"/>
              </a:lnSpc>
            </a:pPr>
            <a:endParaRPr lang="en-US" sz="3500">
              <a:solidFill>
                <a:srgbClr val="010A4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just">
              <a:lnSpc>
                <a:spcPts val="4462"/>
              </a:lnSpc>
            </a:pPr>
            <a:r>
              <a:rPr lang="en-US" sz="3500">
                <a:solidFill>
                  <a:srgbClr val="010A4F"/>
                </a:solidFill>
                <a:latin typeface="DM Sans"/>
                <a:ea typeface="DM Sans"/>
                <a:cs typeface="DM Sans"/>
                <a:sym typeface="DM Sans"/>
              </a:rPr>
              <a:t>A measure of success in today’s world includes corporate social responsibility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450495"/>
            <a:ext cx="8209390" cy="170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7"/>
              </a:lnSpc>
            </a:pPr>
            <a:r>
              <a:rPr lang="en-US" sz="5299">
                <a:solidFill>
                  <a:srgbClr val="727171"/>
                </a:solidFill>
                <a:latin typeface="DM Sans"/>
                <a:ea typeface="DM Sans"/>
                <a:cs typeface="DM Sans"/>
                <a:sym typeface="DM Sans"/>
              </a:rPr>
              <a:t>WHAT </a:t>
            </a:r>
            <a:r>
              <a:rPr lang="en-US" sz="5299">
                <a:solidFill>
                  <a:srgbClr val="727171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SOCIALLY RESPONSIBLE</a:t>
            </a:r>
            <a:r>
              <a:rPr lang="en-US" sz="5299">
                <a:solidFill>
                  <a:srgbClr val="727171"/>
                </a:solidFill>
                <a:latin typeface="DM Sans"/>
                <a:ea typeface="DM Sans"/>
                <a:cs typeface="DM Sans"/>
                <a:sym typeface="DM Sans"/>
              </a:rPr>
              <a:t> MEANS</a:t>
            </a:r>
          </a:p>
        </p:txBody>
      </p:sp>
      <p:sp>
        <p:nvSpPr>
          <p:cNvPr id="4" name="Freeform 4"/>
          <p:cNvSpPr/>
          <p:nvPr/>
        </p:nvSpPr>
        <p:spPr>
          <a:xfrm>
            <a:off x="9910866" y="1320603"/>
            <a:ext cx="7348434" cy="7645793"/>
          </a:xfrm>
          <a:custGeom>
            <a:avLst/>
            <a:gdLst/>
            <a:ahLst/>
            <a:cxnLst/>
            <a:rect l="l" t="t" r="r" b="b"/>
            <a:pathLst>
              <a:path w="7348434" h="7645793">
                <a:moveTo>
                  <a:pt x="0" y="0"/>
                </a:moveTo>
                <a:lnTo>
                  <a:pt x="7348434" y="0"/>
                </a:lnTo>
                <a:lnTo>
                  <a:pt x="7348434" y="7645794"/>
                </a:lnTo>
                <a:lnTo>
                  <a:pt x="0" y="76457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r="-56167"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1703" y="-339532"/>
            <a:ext cx="17386297" cy="10413997"/>
          </a:xfrm>
          <a:custGeom>
            <a:avLst/>
            <a:gdLst/>
            <a:ahLst/>
            <a:cxnLst/>
            <a:rect l="l" t="t" r="r" b="b"/>
            <a:pathLst>
              <a:path w="17386297" h="10413997">
                <a:moveTo>
                  <a:pt x="0" y="0"/>
                </a:moveTo>
                <a:lnTo>
                  <a:pt x="17386297" y="0"/>
                </a:lnTo>
                <a:lnTo>
                  <a:pt x="17386297" y="10413997"/>
                </a:lnTo>
                <a:lnTo>
                  <a:pt x="0" y="10413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Freeform 3"/>
          <p:cNvSpPr/>
          <p:nvPr/>
        </p:nvSpPr>
        <p:spPr>
          <a:xfrm>
            <a:off x="10459939" y="3277288"/>
            <a:ext cx="6340096" cy="4984901"/>
          </a:xfrm>
          <a:custGeom>
            <a:avLst/>
            <a:gdLst/>
            <a:ahLst/>
            <a:cxnLst/>
            <a:rect l="l" t="t" r="r" b="b"/>
            <a:pathLst>
              <a:path w="6340096" h="4984901">
                <a:moveTo>
                  <a:pt x="0" y="0"/>
                </a:moveTo>
                <a:lnTo>
                  <a:pt x="6340096" y="0"/>
                </a:lnTo>
                <a:lnTo>
                  <a:pt x="6340096" y="4984900"/>
                </a:lnTo>
                <a:lnTo>
                  <a:pt x="0" y="49849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4" name="TextBox 4"/>
          <p:cNvSpPr txBox="1"/>
          <p:nvPr/>
        </p:nvSpPr>
        <p:spPr>
          <a:xfrm>
            <a:off x="1166799" y="1434645"/>
            <a:ext cx="15954403" cy="844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7"/>
              </a:lnSpc>
            </a:pPr>
            <a:r>
              <a:rPr lang="en-US" sz="5299">
                <a:solidFill>
                  <a:srgbClr val="727171"/>
                </a:solidFill>
                <a:latin typeface="DM Sans"/>
                <a:ea typeface="DM Sans"/>
                <a:cs typeface="DM Sans"/>
                <a:sym typeface="DM Sans"/>
              </a:rPr>
              <a:t>TYPES OF CORPORATE SOCIAL RESPONSIBILITY*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02154" y="3068315"/>
            <a:ext cx="727472" cy="938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0"/>
              </a:lnSpc>
              <a:spcBef>
                <a:spcPct val="0"/>
              </a:spcBef>
            </a:pPr>
            <a:r>
              <a:rPr lang="en-US" sz="5429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01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41198" y="6130333"/>
            <a:ext cx="4441244" cy="5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sz="350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Legal responsibilily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02154" y="4454412"/>
            <a:ext cx="883206" cy="938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0"/>
              </a:lnSpc>
              <a:spcBef>
                <a:spcPct val="0"/>
              </a:spcBef>
            </a:pPr>
            <a:r>
              <a:rPr lang="en-US" sz="5429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02154" y="5840509"/>
            <a:ext cx="900470" cy="938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0"/>
              </a:lnSpc>
              <a:spcBef>
                <a:spcPct val="0"/>
              </a:spcBef>
            </a:pPr>
            <a:r>
              <a:rPr lang="en-US" sz="5429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03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02154" y="7083731"/>
            <a:ext cx="931545" cy="938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0"/>
              </a:lnSpc>
              <a:spcBef>
                <a:spcPct val="0"/>
              </a:spcBef>
            </a:pPr>
            <a:r>
              <a:rPr lang="en-US" sz="5429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04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41198" y="7365912"/>
            <a:ext cx="5402802" cy="5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sz="350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Economic responsibilily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41198" y="4744236"/>
            <a:ext cx="4900129" cy="5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sz="350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Ethical responsibility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41198" y="3358139"/>
            <a:ext cx="6253840" cy="5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sz="350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Philanthropic responsibilily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967169" y="9138488"/>
            <a:ext cx="12292131" cy="231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70"/>
              </a:lnSpc>
            </a:pPr>
            <a:r>
              <a:rPr lang="en-US" sz="17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*based on Carroll’s pyramid of CSR (found on .J Driver, 2021 https://selflessly.io/types-of-corporate-social-responsibility/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17452" y="3066329"/>
            <a:ext cx="5783472" cy="5783472"/>
          </a:xfrm>
          <a:custGeom>
            <a:avLst/>
            <a:gdLst/>
            <a:ahLst/>
            <a:cxnLst/>
            <a:rect l="l" t="t" r="r" b="b"/>
            <a:pathLst>
              <a:path w="5783472" h="5783472">
                <a:moveTo>
                  <a:pt x="0" y="0"/>
                </a:moveTo>
                <a:lnTo>
                  <a:pt x="5783471" y="0"/>
                </a:lnTo>
                <a:lnTo>
                  <a:pt x="5783471" y="5783472"/>
                </a:lnTo>
                <a:lnTo>
                  <a:pt x="0" y="5783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TextBox 3"/>
          <p:cNvSpPr txBox="1"/>
          <p:nvPr/>
        </p:nvSpPr>
        <p:spPr>
          <a:xfrm>
            <a:off x="887077" y="923925"/>
            <a:ext cx="14139118" cy="90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20"/>
              </a:lnSpc>
            </a:pPr>
            <a:r>
              <a:rPr lang="en-US" sz="5300" spc="519">
                <a:solidFill>
                  <a:srgbClr val="727171"/>
                </a:solidFill>
                <a:latin typeface="DM Sans"/>
                <a:ea typeface="DM Sans"/>
                <a:cs typeface="DM Sans"/>
                <a:sym typeface="DM Sans"/>
              </a:rPr>
              <a:t>PHILANTHROPIC RESPONSIBILITY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87077" y="3351263"/>
            <a:ext cx="9863896" cy="517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47"/>
              </a:lnSpc>
            </a:pPr>
            <a:r>
              <a:rPr lang="en-US" sz="3999">
                <a:solidFill>
                  <a:srgbClr val="727171"/>
                </a:solidFill>
                <a:latin typeface="DM Sans"/>
                <a:ea typeface="DM Sans"/>
                <a:cs typeface="DM Sans"/>
                <a:sym typeface="DM Sans"/>
              </a:rPr>
              <a:t>Businesses are expected to give back to their communities. </a:t>
            </a:r>
          </a:p>
          <a:p>
            <a:pPr algn="just">
              <a:lnSpc>
                <a:spcPts val="5147"/>
              </a:lnSpc>
            </a:pPr>
            <a:r>
              <a:rPr lang="en-US" sz="3999">
                <a:solidFill>
                  <a:srgbClr val="727171"/>
                </a:solidFill>
                <a:latin typeface="DM Sans"/>
                <a:ea typeface="DM Sans"/>
                <a:cs typeface="DM Sans"/>
                <a:sym typeface="DM Sans"/>
              </a:rPr>
              <a:t>This is not an obligation or law for most countries. </a:t>
            </a:r>
          </a:p>
          <a:p>
            <a:pPr algn="just">
              <a:lnSpc>
                <a:spcPts val="5147"/>
              </a:lnSpc>
            </a:pPr>
            <a:r>
              <a:rPr lang="en-US" sz="3999">
                <a:solidFill>
                  <a:srgbClr val="727171"/>
                </a:solidFill>
                <a:latin typeface="DM Sans"/>
                <a:ea typeface="DM Sans"/>
                <a:cs typeface="DM Sans"/>
                <a:sym typeface="DM Sans"/>
              </a:rPr>
              <a:t>A company can donate part of the profits Philanthropic does not always have to be money that is donated: teams can donate time or products. </a:t>
            </a:r>
          </a:p>
        </p:txBody>
      </p:sp>
      <p:sp>
        <p:nvSpPr>
          <p:cNvPr id="5" name="Freeform 5"/>
          <p:cNvSpPr/>
          <p:nvPr/>
        </p:nvSpPr>
        <p:spPr>
          <a:xfrm>
            <a:off x="14825350" y="0"/>
            <a:ext cx="3461440" cy="2266352"/>
          </a:xfrm>
          <a:custGeom>
            <a:avLst/>
            <a:gdLst/>
            <a:ahLst/>
            <a:cxnLst/>
            <a:rect l="l" t="t" r="r" b="b"/>
            <a:pathLst>
              <a:path w="3461440" h="2266352">
                <a:moveTo>
                  <a:pt x="0" y="0"/>
                </a:moveTo>
                <a:lnTo>
                  <a:pt x="3461440" y="0"/>
                </a:lnTo>
                <a:lnTo>
                  <a:pt x="3461440" y="2266352"/>
                </a:lnTo>
                <a:lnTo>
                  <a:pt x="0" y="22663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28401"/>
            <a:ext cx="14139118" cy="90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20"/>
              </a:lnSpc>
            </a:pPr>
            <a:r>
              <a:rPr lang="en-US" sz="5300" spc="519">
                <a:solidFill>
                  <a:srgbClr val="727171"/>
                </a:solidFill>
                <a:latin typeface="DM Sans"/>
                <a:ea typeface="DM Sans"/>
                <a:cs typeface="DM Sans"/>
                <a:sym typeface="DM Sans"/>
              </a:rPr>
              <a:t>ETHICAL RESPONSIBILITY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3499299"/>
            <a:ext cx="9336178" cy="517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47"/>
              </a:lnSpc>
            </a:pPr>
            <a:r>
              <a:rPr lang="en-US" sz="3999">
                <a:solidFill>
                  <a:srgbClr val="727171"/>
                </a:solidFill>
                <a:latin typeface="DM Sans"/>
                <a:ea typeface="DM Sans"/>
                <a:cs typeface="DM Sans"/>
                <a:sym typeface="DM Sans"/>
              </a:rPr>
              <a:t>Ethics go beyond a certain region’s laws and follow the social or cultural norms of that area. </a:t>
            </a:r>
          </a:p>
          <a:p>
            <a:pPr algn="just">
              <a:lnSpc>
                <a:spcPts val="5147"/>
              </a:lnSpc>
            </a:pPr>
            <a:r>
              <a:rPr lang="en-US" sz="3999">
                <a:solidFill>
                  <a:srgbClr val="727171"/>
                </a:solidFill>
                <a:latin typeface="DM Sans"/>
                <a:ea typeface="DM Sans"/>
                <a:cs typeface="DM Sans"/>
                <a:sym typeface="DM Sans"/>
              </a:rPr>
              <a:t>A company should not just obey the law, but also be willing to do business ethically. Although this is not an obligation for the company, it is in the best interests.</a:t>
            </a:r>
          </a:p>
        </p:txBody>
      </p:sp>
      <p:sp>
        <p:nvSpPr>
          <p:cNvPr id="4" name="Freeform 4"/>
          <p:cNvSpPr/>
          <p:nvPr/>
        </p:nvSpPr>
        <p:spPr>
          <a:xfrm>
            <a:off x="14825350" y="0"/>
            <a:ext cx="3461440" cy="2266352"/>
          </a:xfrm>
          <a:custGeom>
            <a:avLst/>
            <a:gdLst/>
            <a:ahLst/>
            <a:cxnLst/>
            <a:rect l="l" t="t" r="r" b="b"/>
            <a:pathLst>
              <a:path w="3461440" h="2266352">
                <a:moveTo>
                  <a:pt x="0" y="0"/>
                </a:moveTo>
                <a:lnTo>
                  <a:pt x="3461440" y="0"/>
                </a:lnTo>
                <a:lnTo>
                  <a:pt x="3461440" y="2266352"/>
                </a:lnTo>
                <a:lnTo>
                  <a:pt x="0" y="22663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Freeform 5"/>
          <p:cNvSpPr/>
          <p:nvPr/>
        </p:nvSpPr>
        <p:spPr>
          <a:xfrm>
            <a:off x="10954903" y="2953903"/>
            <a:ext cx="6304397" cy="6304397"/>
          </a:xfrm>
          <a:custGeom>
            <a:avLst/>
            <a:gdLst/>
            <a:ahLst/>
            <a:cxnLst/>
            <a:rect l="l" t="t" r="r" b="b"/>
            <a:pathLst>
              <a:path w="6304397" h="6304397">
                <a:moveTo>
                  <a:pt x="0" y="0"/>
                </a:moveTo>
                <a:lnTo>
                  <a:pt x="6304397" y="0"/>
                </a:lnTo>
                <a:lnTo>
                  <a:pt x="6304397" y="6304397"/>
                </a:lnTo>
                <a:lnTo>
                  <a:pt x="0" y="63043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26975" y="923925"/>
            <a:ext cx="14139118" cy="90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20"/>
              </a:lnSpc>
            </a:pPr>
            <a:r>
              <a:rPr lang="en-US" sz="5300" spc="519">
                <a:solidFill>
                  <a:srgbClr val="727171"/>
                </a:solidFill>
                <a:latin typeface="DM Sans"/>
                <a:ea typeface="DM Sans"/>
                <a:cs typeface="DM Sans"/>
                <a:sym typeface="DM Sans"/>
              </a:rPr>
              <a:t>LEGAL RESPONSIBILITY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26975" y="4371575"/>
            <a:ext cx="8303687" cy="2584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47"/>
              </a:lnSpc>
            </a:pPr>
            <a:r>
              <a:rPr lang="en-US" sz="3999">
                <a:solidFill>
                  <a:srgbClr val="727171"/>
                </a:solidFill>
                <a:latin typeface="DM Sans"/>
                <a:ea typeface="DM Sans"/>
                <a:cs typeface="DM Sans"/>
                <a:sym typeface="DM Sans"/>
              </a:rPr>
              <a:t>This defines a company’s responsibility to follow all the laws and regulations that apply to the business operations</a:t>
            </a:r>
          </a:p>
        </p:txBody>
      </p:sp>
      <p:sp>
        <p:nvSpPr>
          <p:cNvPr id="4" name="Freeform 4"/>
          <p:cNvSpPr/>
          <p:nvPr/>
        </p:nvSpPr>
        <p:spPr>
          <a:xfrm>
            <a:off x="14825350" y="0"/>
            <a:ext cx="3461440" cy="2266352"/>
          </a:xfrm>
          <a:custGeom>
            <a:avLst/>
            <a:gdLst/>
            <a:ahLst/>
            <a:cxnLst/>
            <a:rect l="l" t="t" r="r" b="b"/>
            <a:pathLst>
              <a:path w="3461440" h="2266352">
                <a:moveTo>
                  <a:pt x="0" y="0"/>
                </a:moveTo>
                <a:lnTo>
                  <a:pt x="3461440" y="0"/>
                </a:lnTo>
                <a:lnTo>
                  <a:pt x="3461440" y="2266352"/>
                </a:lnTo>
                <a:lnTo>
                  <a:pt x="0" y="22663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Freeform 5"/>
          <p:cNvSpPr/>
          <p:nvPr/>
        </p:nvSpPr>
        <p:spPr>
          <a:xfrm>
            <a:off x="11467866" y="3507448"/>
            <a:ext cx="5242238" cy="4351058"/>
          </a:xfrm>
          <a:custGeom>
            <a:avLst/>
            <a:gdLst/>
            <a:ahLst/>
            <a:cxnLst/>
            <a:rect l="l" t="t" r="r" b="b"/>
            <a:pathLst>
              <a:path w="5242238" h="4351058">
                <a:moveTo>
                  <a:pt x="0" y="0"/>
                </a:moveTo>
                <a:lnTo>
                  <a:pt x="5242238" y="0"/>
                </a:lnTo>
                <a:lnTo>
                  <a:pt x="5242238" y="4351058"/>
                </a:lnTo>
                <a:lnTo>
                  <a:pt x="0" y="43510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928d398-b005-4b81-a77c-1d2955770066">
      <Terms xmlns="http://schemas.microsoft.com/office/infopath/2007/PartnerControls"/>
    </lcf76f155ced4ddcb4097134ff3c332f>
    <TaxCatchAll xmlns="513a87af-4c72-4b0d-a815-569890e79e6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28E3FA40450041AD2B2D9F1FFC3623" ma:contentTypeVersion="14" ma:contentTypeDescription="Create a new document." ma:contentTypeScope="" ma:versionID="dda88e90d287dc1f1b9f0988fa171006">
  <xsd:schema xmlns:xsd="http://www.w3.org/2001/XMLSchema" xmlns:xs="http://www.w3.org/2001/XMLSchema" xmlns:p="http://schemas.microsoft.com/office/2006/metadata/properties" xmlns:ns2="c928d398-b005-4b81-a77c-1d2955770066" xmlns:ns3="513a87af-4c72-4b0d-a815-569890e79e62" targetNamespace="http://schemas.microsoft.com/office/2006/metadata/properties" ma:root="true" ma:fieldsID="155e8c9aff30285af45ba91d7ac695b6" ns2:_="" ns3:_="">
    <xsd:import namespace="c928d398-b005-4b81-a77c-1d2955770066"/>
    <xsd:import namespace="513a87af-4c72-4b0d-a815-569890e79e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28d398-b005-4b81-a77c-1d29557700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ec2bed97-6e07-499f-8af2-1639346302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3a87af-4c72-4b0d-a815-569890e79e6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4079a850-d4d5-43bc-8f25-9b4cfc6f3ef1}" ma:internalName="TaxCatchAll" ma:showField="CatchAllData" ma:web="513a87af-4c72-4b0d-a815-569890e79e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184154-0699-4E49-9BC5-8DC69EA2AFB7}">
  <ds:schemaRefs>
    <ds:schemaRef ds:uri="http://schemas.microsoft.com/office/2006/metadata/properties"/>
    <ds:schemaRef ds:uri="http://schemas.microsoft.com/office/infopath/2007/PartnerControls"/>
    <ds:schemaRef ds:uri="c928d398-b005-4b81-a77c-1d2955770066"/>
    <ds:schemaRef ds:uri="513a87af-4c72-4b0d-a815-569890e79e62"/>
  </ds:schemaRefs>
</ds:datastoreItem>
</file>

<file path=customXml/itemProps2.xml><?xml version="1.0" encoding="utf-8"?>
<ds:datastoreItem xmlns:ds="http://schemas.openxmlformats.org/officeDocument/2006/customXml" ds:itemID="{2662634C-7EBF-4C8E-B7E5-CDA561100B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08EA22-A847-40CE-9DE2-794B8DC721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28d398-b005-4b81-a77c-1d2955770066"/>
    <ds:schemaRef ds:uri="513a87af-4c72-4b0d-a815-569890e79e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868</Words>
  <Application>Microsoft Office PowerPoint</Application>
  <PresentationFormat>Custom</PresentationFormat>
  <Paragraphs>112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Calibri</vt:lpstr>
      <vt:lpstr>DM Sans</vt:lpstr>
      <vt:lpstr>DM Sans Italics</vt:lpstr>
      <vt:lpstr>DM Sans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business as a value _SB vs CSR-final.pdf</dc:title>
  <cp:lastModifiedBy>Renate Lukjanska</cp:lastModifiedBy>
  <cp:revision>1</cp:revision>
  <dcterms:created xsi:type="dcterms:W3CDTF">2006-08-16T00:00:00Z</dcterms:created>
  <dcterms:modified xsi:type="dcterms:W3CDTF">2025-01-15T09:46:21Z</dcterms:modified>
  <dc:identifier>DAGCBPAcmd8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0x0101004028E3FA40450041AD2B2D9F1FFC3623</vt:lpwstr>
  </property>
</Properties>
</file>