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8288000" cy="10287000"/>
  <p:notesSz cx="6858000" cy="9144000"/>
  <p:embeddedFontLst>
    <p:embeddedFont>
      <p:font typeface="DM Sans" pitchFamily="2" charset="0"/>
      <p:regular r:id="rId26"/>
      <p:bold r:id="rId27"/>
      <p:italic r:id="rId28"/>
      <p:boldItalic r:id="rId29"/>
    </p:embeddedFont>
    <p:embeddedFont>
      <p:font typeface="DM Sans Bold" charset="0"/>
      <p:regular r:id="rId30"/>
    </p:embeddedFont>
    <p:embeddedFont>
      <p:font typeface="DM Sans Italics" panose="020B0604020202020204" charset="0"/>
      <p:regular r:id="rId31"/>
    </p:embeddedFont>
    <p:embeddedFont>
      <p:font typeface="Open Sauce Bold"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106878-5E0A-484D-BD71-10A93008A04E}" v="1" dt="2025-01-15T09:38:31.5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5" d="100"/>
          <a:sy n="35" d="100"/>
        </p:scale>
        <p:origin x="66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Lukjanska" userId="192d433fd238c1e9" providerId="LiveId" clId="{71106878-5E0A-484D-BD71-10A93008A04E}"/>
    <pc:docChg chg="custSel modSld">
      <pc:chgData name="Renate Lukjanska" userId="192d433fd238c1e9" providerId="LiveId" clId="{71106878-5E0A-484D-BD71-10A93008A04E}" dt="2025-01-15T10:57:45.923" v="18" actId="20577"/>
      <pc:docMkLst>
        <pc:docMk/>
      </pc:docMkLst>
      <pc:sldChg chg="addSp modSp mod">
        <pc:chgData name="Renate Lukjanska" userId="192d433fd238c1e9" providerId="LiveId" clId="{71106878-5E0A-484D-BD71-10A93008A04E}" dt="2025-01-15T10:57:45.923" v="18" actId="20577"/>
        <pc:sldMkLst>
          <pc:docMk/>
          <pc:sldMk cId="0" sldId="256"/>
        </pc:sldMkLst>
        <pc:spChg chg="mod">
          <ac:chgData name="Renate Lukjanska" userId="192d433fd238c1e9" providerId="LiveId" clId="{71106878-5E0A-484D-BD71-10A93008A04E}" dt="2025-01-15T09:38:33.926" v="6" actId="1076"/>
          <ac:spMkLst>
            <pc:docMk/>
            <pc:sldMk cId="0" sldId="256"/>
            <ac:spMk id="2" creationId="{00000000-0000-0000-0000-000000000000}"/>
          </ac:spMkLst>
        </pc:spChg>
        <pc:spChg chg="mod">
          <ac:chgData name="Renate Lukjanska" userId="192d433fd238c1e9" providerId="LiveId" clId="{71106878-5E0A-484D-BD71-10A93008A04E}" dt="2025-01-15T10:57:45.923" v="18" actId="20577"/>
          <ac:spMkLst>
            <pc:docMk/>
            <pc:sldMk cId="0" sldId="256"/>
            <ac:spMk id="5" creationId="{00000000-0000-0000-0000-000000000000}"/>
          </ac:spMkLst>
        </pc:spChg>
        <pc:spChg chg="mod">
          <ac:chgData name="Renate Lukjanska" userId="192d433fd238c1e9" providerId="LiveId" clId="{71106878-5E0A-484D-BD71-10A93008A04E}" dt="2025-01-15T10:57:15.619" v="11" actId="1076"/>
          <ac:spMkLst>
            <pc:docMk/>
            <pc:sldMk cId="0" sldId="256"/>
            <ac:spMk id="6" creationId="{00000000-0000-0000-0000-000000000000}"/>
          </ac:spMkLst>
        </pc:spChg>
        <pc:spChg chg="add mod">
          <ac:chgData name="Renate Lukjanska" userId="192d433fd238c1e9" providerId="LiveId" clId="{71106878-5E0A-484D-BD71-10A93008A04E}" dt="2025-01-15T09:38:38.149" v="7" actId="1076"/>
          <ac:spMkLst>
            <pc:docMk/>
            <pc:sldMk cId="0" sldId="256"/>
            <ac:spMk id="7" creationId="{56EA8EB4-4A68-7A98-005E-DCC7EF1C3D4E}"/>
          </ac:spMkLst>
        </pc:spChg>
        <pc:grpChg chg="mod">
          <ac:chgData name="Renate Lukjanska" userId="192d433fd238c1e9" providerId="LiveId" clId="{71106878-5E0A-484D-BD71-10A93008A04E}" dt="2025-01-15T09:38:43.142" v="8" actId="14100"/>
          <ac:grpSpMkLst>
            <pc:docMk/>
            <pc:sldMk cId="0" sldId="256"/>
            <ac:grpSpMk id="3"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15.01.2025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5.svg"/></Relationships>
</file>

<file path=ppt/slides/_rels/slide1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1000" y="1714500"/>
            <a:ext cx="17526000" cy="7880091"/>
          </a:xfrm>
          <a:custGeom>
            <a:avLst/>
            <a:gdLst/>
            <a:ahLst/>
            <a:cxnLst/>
            <a:rect l="l" t="t" r="r" b="b"/>
            <a:pathLst>
              <a:path w="18138699" h="8794491">
                <a:moveTo>
                  <a:pt x="0" y="0"/>
                </a:moveTo>
                <a:lnTo>
                  <a:pt x="18138699" y="0"/>
                </a:lnTo>
                <a:lnTo>
                  <a:pt x="18138699" y="8794491"/>
                </a:lnTo>
                <a:lnTo>
                  <a:pt x="0" y="87944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3" name="Group 3"/>
          <p:cNvGrpSpPr/>
          <p:nvPr/>
        </p:nvGrpSpPr>
        <p:grpSpPr>
          <a:xfrm>
            <a:off x="13868400" y="-47012"/>
            <a:ext cx="4419600" cy="1761512"/>
            <a:chOff x="0" y="0"/>
            <a:chExt cx="4905741" cy="2337712"/>
          </a:xfrm>
        </p:grpSpPr>
        <p:sp>
          <p:nvSpPr>
            <p:cNvPr id="4" name="Freeform 4"/>
            <p:cNvSpPr/>
            <p:nvPr/>
          </p:nvSpPr>
          <p:spPr>
            <a:xfrm>
              <a:off x="0" y="0"/>
              <a:ext cx="4905756" cy="2337689"/>
            </a:xfrm>
            <a:custGeom>
              <a:avLst/>
              <a:gdLst/>
              <a:ahLst/>
              <a:cxnLst/>
              <a:rect l="l" t="t" r="r" b="b"/>
              <a:pathLst>
                <a:path w="4905756" h="2337689">
                  <a:moveTo>
                    <a:pt x="0" y="0"/>
                  </a:moveTo>
                  <a:lnTo>
                    <a:pt x="4905756" y="0"/>
                  </a:lnTo>
                  <a:lnTo>
                    <a:pt x="4905756" y="2337689"/>
                  </a:lnTo>
                  <a:lnTo>
                    <a:pt x="0" y="2337689"/>
                  </a:lnTo>
                  <a:lnTo>
                    <a:pt x="0" y="0"/>
                  </a:lnTo>
                  <a:close/>
                </a:path>
              </a:pathLst>
            </a:custGeom>
            <a:blipFill>
              <a:blip r:embed="rId4"/>
              <a:stretch>
                <a:fillRect/>
              </a:stretch>
            </a:blipFill>
          </p:spPr>
          <p:txBody>
            <a:bodyPr/>
            <a:lstStyle/>
            <a:p>
              <a:endParaRPr lang="lv-LV"/>
            </a:p>
          </p:txBody>
        </p:sp>
      </p:grpSp>
      <p:sp>
        <p:nvSpPr>
          <p:cNvPr id="5" name="TextBox 5"/>
          <p:cNvSpPr txBox="1"/>
          <p:nvPr/>
        </p:nvSpPr>
        <p:spPr>
          <a:xfrm>
            <a:off x="2819400" y="3924300"/>
            <a:ext cx="11739681" cy="2063322"/>
          </a:xfrm>
          <a:prstGeom prst="rect">
            <a:avLst/>
          </a:prstGeom>
        </p:spPr>
        <p:txBody>
          <a:bodyPr lIns="0" tIns="0" rIns="0" bIns="0" rtlCol="0" anchor="t">
            <a:spAutoFit/>
          </a:bodyPr>
          <a:lstStyle/>
          <a:p>
            <a:pPr algn="ctr">
              <a:lnSpc>
                <a:spcPts val="5300"/>
              </a:lnSpc>
            </a:pPr>
            <a:endParaRPr lang="en-US" sz="5300" dirty="0">
              <a:solidFill>
                <a:srgbClr val="FFFFFF"/>
              </a:solidFill>
              <a:latin typeface="DM Sans Bold"/>
              <a:ea typeface="DM Sans Bold"/>
              <a:cs typeface="DM Sans Bold"/>
              <a:sym typeface="DM Sans Bold"/>
            </a:endParaRPr>
          </a:p>
          <a:p>
            <a:pPr algn="ctr">
              <a:lnSpc>
                <a:spcPts val="5301"/>
              </a:lnSpc>
            </a:pPr>
            <a:r>
              <a:rPr lang="en-US" sz="5300" dirty="0">
                <a:solidFill>
                  <a:srgbClr val="FFFFFF"/>
                </a:solidFill>
                <a:latin typeface="DM Sans Bold"/>
                <a:ea typeface="DM Sans Bold"/>
                <a:cs typeface="DM Sans Bold"/>
                <a:sym typeface="DM Sans Bold"/>
              </a:rPr>
              <a:t>LEADERSHIP AND EMPLOYEE ENGAGEMENT</a:t>
            </a:r>
          </a:p>
        </p:txBody>
      </p:sp>
      <p:sp>
        <p:nvSpPr>
          <p:cNvPr id="6" name="TextBox 6"/>
          <p:cNvSpPr txBox="1"/>
          <p:nvPr/>
        </p:nvSpPr>
        <p:spPr>
          <a:xfrm>
            <a:off x="6663942" y="6743700"/>
            <a:ext cx="5722116" cy="523240"/>
          </a:xfrm>
          <a:prstGeom prst="rect">
            <a:avLst/>
          </a:prstGeom>
        </p:spPr>
        <p:txBody>
          <a:bodyPr lIns="0" tIns="0" rIns="0" bIns="0" rtlCol="0" anchor="t">
            <a:spAutoFit/>
          </a:bodyPr>
          <a:lstStyle/>
          <a:p>
            <a:pPr algn="just">
              <a:lnSpc>
                <a:spcPts val="4070"/>
              </a:lnSpc>
            </a:pPr>
            <a:r>
              <a:rPr lang="en-US" sz="3700" dirty="0">
                <a:solidFill>
                  <a:srgbClr val="FFFFFF"/>
                </a:solidFill>
                <a:latin typeface="DM Sans Italics"/>
                <a:ea typeface="DM Sans Italics"/>
                <a:cs typeface="DM Sans Italics"/>
                <a:sym typeface="DM Sans Italics"/>
              </a:rPr>
              <a:t>Train the trainers</a:t>
            </a:r>
          </a:p>
        </p:txBody>
      </p:sp>
      <p:sp>
        <p:nvSpPr>
          <p:cNvPr id="7" name="TextBox 10">
            <a:extLst>
              <a:ext uri="{FF2B5EF4-FFF2-40B4-BE49-F238E27FC236}">
                <a16:creationId xmlns:a16="http://schemas.microsoft.com/office/drawing/2014/main" id="{56EA8EB4-4A68-7A98-005E-DCC7EF1C3D4E}"/>
              </a:ext>
            </a:extLst>
          </p:cNvPr>
          <p:cNvSpPr txBox="1"/>
          <p:nvPr/>
        </p:nvSpPr>
        <p:spPr>
          <a:xfrm>
            <a:off x="381000" y="9640669"/>
            <a:ext cx="9144000"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i="0" dirty="0">
                <a:solidFill>
                  <a:srgbClr val="739994"/>
                </a:solidFill>
                <a:effectLst/>
                <a:latin typeface="DM Sans" pitchFamily="2" charset="0"/>
              </a:rPr>
              <a:t>The RESIST project is co-financed by the European Union (European Regional Development Fund) under the Interreg Baltic Sea Region Programme</a:t>
            </a:r>
            <a:r>
              <a:rPr lang="en-GB" b="0" i="0" dirty="0">
                <a:solidFill>
                  <a:srgbClr val="739994"/>
                </a:solidFill>
                <a:effectLst/>
                <a:latin typeface="DM Sans" pitchFamily="2" charset="0"/>
              </a:rPr>
              <a:t>.</a:t>
            </a:r>
            <a:endParaRPr lang="en-GB" dirty="0">
              <a:solidFill>
                <a:srgbClr val="739994"/>
              </a:solidFill>
              <a:latin typeface="DM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622869" y="4503025"/>
            <a:ext cx="8665131" cy="5783975"/>
          </a:xfrm>
          <a:custGeom>
            <a:avLst/>
            <a:gdLst/>
            <a:ahLst/>
            <a:cxnLst/>
            <a:rect l="l" t="t" r="r" b="b"/>
            <a:pathLst>
              <a:path w="8665131" h="5783975">
                <a:moveTo>
                  <a:pt x="0" y="0"/>
                </a:moveTo>
                <a:lnTo>
                  <a:pt x="8665131" y="0"/>
                </a:lnTo>
                <a:lnTo>
                  <a:pt x="8665131" y="5783975"/>
                </a:lnTo>
                <a:lnTo>
                  <a:pt x="0" y="5783975"/>
                </a:lnTo>
                <a:lnTo>
                  <a:pt x="0" y="0"/>
                </a:lnTo>
                <a:close/>
              </a:path>
            </a:pathLst>
          </a:custGeom>
          <a:blipFill>
            <a:blip r:embed="rId3"/>
            <a:stretch>
              <a:fillRect/>
            </a:stretch>
          </a:blipFill>
        </p:spPr>
        <p:txBody>
          <a:bodyPr/>
          <a:lstStyle/>
          <a:p>
            <a:endParaRPr lang="lv-LV"/>
          </a:p>
        </p:txBody>
      </p:sp>
      <p:sp>
        <p:nvSpPr>
          <p:cNvPr id="3" name="TextBox 3"/>
          <p:cNvSpPr txBox="1"/>
          <p:nvPr/>
        </p:nvSpPr>
        <p:spPr>
          <a:xfrm>
            <a:off x="5763248" y="1632435"/>
            <a:ext cx="11496052" cy="699736"/>
          </a:xfrm>
          <a:prstGeom prst="rect">
            <a:avLst/>
          </a:prstGeom>
        </p:spPr>
        <p:txBody>
          <a:bodyPr lIns="0" tIns="0" rIns="0" bIns="0" rtlCol="0" anchor="t">
            <a:spAutoFit/>
          </a:bodyPr>
          <a:lstStyle/>
          <a:p>
            <a:pPr algn="ctr">
              <a:lnSpc>
                <a:spcPts val="5275"/>
              </a:lnSpc>
            </a:pPr>
            <a:r>
              <a:rPr lang="en-US" sz="5300">
                <a:solidFill>
                  <a:srgbClr val="808080"/>
                </a:solidFill>
                <a:latin typeface="DM Sans Bold"/>
                <a:ea typeface="DM Sans Bold"/>
                <a:cs typeface="DM Sans Bold"/>
                <a:sym typeface="DM Sans Bold"/>
              </a:rPr>
              <a:t>INTERNALIZING VALUES</a:t>
            </a:r>
          </a:p>
        </p:txBody>
      </p:sp>
      <p:sp>
        <p:nvSpPr>
          <p:cNvPr id="4" name="TextBox 4"/>
          <p:cNvSpPr txBox="1"/>
          <p:nvPr/>
        </p:nvSpPr>
        <p:spPr>
          <a:xfrm>
            <a:off x="1052969" y="2428875"/>
            <a:ext cx="8236929" cy="5429250"/>
          </a:xfrm>
          <a:prstGeom prst="rect">
            <a:avLst/>
          </a:prstGeom>
        </p:spPr>
        <p:txBody>
          <a:bodyPr lIns="0" tIns="0" rIns="0" bIns="0" rtlCol="0" anchor="t">
            <a:spAutoFit/>
          </a:bodyPr>
          <a:lstStyle/>
          <a:p>
            <a:pPr algn="l">
              <a:lnSpc>
                <a:spcPts val="4320"/>
              </a:lnSpc>
            </a:pPr>
            <a:r>
              <a:rPr lang="en-US" sz="3600">
                <a:solidFill>
                  <a:srgbClr val="737373"/>
                </a:solidFill>
                <a:latin typeface="DM Sans"/>
                <a:ea typeface="DM Sans"/>
                <a:cs typeface="DM Sans"/>
                <a:sym typeface="DM Sans"/>
              </a:rPr>
              <a:t>Employees not only need to understand and acknowledge the organization's social values but also to fully integrate them into their beliefs, attitudes, and behaviours. </a:t>
            </a:r>
          </a:p>
          <a:p>
            <a:pPr algn="just">
              <a:lnSpc>
                <a:spcPts val="4320"/>
              </a:lnSpc>
            </a:pPr>
            <a:r>
              <a:rPr lang="en-US" sz="3600">
                <a:solidFill>
                  <a:srgbClr val="737373"/>
                </a:solidFill>
                <a:latin typeface="DM Sans"/>
                <a:ea typeface="DM Sans"/>
                <a:cs typeface="DM Sans"/>
                <a:sym typeface="DM Sans"/>
              </a:rPr>
              <a:t>Employees should embrace these values as their own and actively apply them in their daily work activities, interactions, and decision-making processes.</a:t>
            </a:r>
          </a:p>
        </p:txBody>
      </p:sp>
      <p:sp>
        <p:nvSpPr>
          <p:cNvPr id="5" name="Freeform 5"/>
          <p:cNvSpPr/>
          <p:nvPr/>
        </p:nvSpPr>
        <p:spPr>
          <a:xfrm>
            <a:off x="1910081" y="8211570"/>
            <a:ext cx="3665882" cy="2093461"/>
          </a:xfrm>
          <a:custGeom>
            <a:avLst/>
            <a:gdLst/>
            <a:ahLst/>
            <a:cxnLst/>
            <a:rect l="l" t="t" r="r" b="b"/>
            <a:pathLst>
              <a:path w="3665882" h="2093461">
                <a:moveTo>
                  <a:pt x="0" y="0"/>
                </a:moveTo>
                <a:lnTo>
                  <a:pt x="3665882" y="0"/>
                </a:lnTo>
                <a:lnTo>
                  <a:pt x="3665882" y="2093460"/>
                </a:lnTo>
                <a:lnTo>
                  <a:pt x="0" y="2093460"/>
                </a:lnTo>
                <a:lnTo>
                  <a:pt x="0" y="0"/>
                </a:lnTo>
                <a:close/>
              </a:path>
            </a:pathLst>
          </a:custGeom>
          <a:blipFill>
            <a:blip r:embed="rId4"/>
            <a:stretch>
              <a:fillRect/>
            </a:stretch>
          </a:blipFill>
        </p:spPr>
        <p:txBody>
          <a:bodyPr/>
          <a:lstStyle/>
          <a:p>
            <a:endParaRPr lang="lv-LV"/>
          </a:p>
        </p:txBody>
      </p:sp>
      <p:sp>
        <p:nvSpPr>
          <p:cNvPr id="6" name="TextBox 6"/>
          <p:cNvSpPr txBox="1"/>
          <p:nvPr/>
        </p:nvSpPr>
        <p:spPr>
          <a:xfrm>
            <a:off x="1028700" y="731219"/>
            <a:ext cx="11496052" cy="699736"/>
          </a:xfrm>
          <a:prstGeom prst="rect">
            <a:avLst/>
          </a:prstGeom>
        </p:spPr>
        <p:txBody>
          <a:bodyPr lIns="0" tIns="0" rIns="0" bIns="0" rtlCol="0" anchor="t">
            <a:spAutoFit/>
          </a:bodyPr>
          <a:lstStyle/>
          <a:p>
            <a:pPr algn="l">
              <a:lnSpc>
                <a:spcPts val="5275"/>
              </a:lnSpc>
            </a:pPr>
            <a:r>
              <a:rPr lang="en-US" sz="5300">
                <a:solidFill>
                  <a:srgbClr val="808080"/>
                </a:solidFill>
                <a:latin typeface="DM Sans Bold"/>
                <a:ea typeface="DM Sans Bold"/>
                <a:cs typeface="DM Sans Bold"/>
                <a:sym typeface="DM Sans Bold"/>
              </a:rPr>
              <a:t>Employee is responsible for: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550595" y="2169567"/>
            <a:ext cx="10209776" cy="753110"/>
          </a:xfrm>
          <a:prstGeom prst="rect">
            <a:avLst/>
          </a:prstGeom>
        </p:spPr>
        <p:txBody>
          <a:bodyPr lIns="0" tIns="0" rIns="0" bIns="0" rtlCol="0" anchor="t">
            <a:spAutoFit/>
          </a:bodyPr>
          <a:lstStyle/>
          <a:p>
            <a:pPr algn="r">
              <a:lnSpc>
                <a:spcPts val="5830"/>
              </a:lnSpc>
            </a:pPr>
            <a:r>
              <a:rPr lang="en-US" sz="5300">
                <a:solidFill>
                  <a:srgbClr val="808080"/>
                </a:solidFill>
                <a:latin typeface="DM Sans Bold"/>
                <a:ea typeface="DM Sans Bold"/>
                <a:cs typeface="DM Sans Bold"/>
                <a:sym typeface="DM Sans Bold"/>
              </a:rPr>
              <a:t>CONTRIBUTING TO INITIATIVES</a:t>
            </a:r>
          </a:p>
        </p:txBody>
      </p:sp>
      <p:sp>
        <p:nvSpPr>
          <p:cNvPr id="3" name="TextBox 3"/>
          <p:cNvSpPr txBox="1"/>
          <p:nvPr/>
        </p:nvSpPr>
        <p:spPr>
          <a:xfrm>
            <a:off x="1028700" y="3302744"/>
            <a:ext cx="7186749" cy="3916604"/>
          </a:xfrm>
          <a:prstGeom prst="rect">
            <a:avLst/>
          </a:prstGeom>
        </p:spPr>
        <p:txBody>
          <a:bodyPr lIns="0" tIns="0" rIns="0" bIns="0" rtlCol="0" anchor="t">
            <a:spAutoFit/>
          </a:bodyPr>
          <a:lstStyle/>
          <a:p>
            <a:pPr algn="l">
              <a:lnSpc>
                <a:spcPts val="5205"/>
              </a:lnSpc>
            </a:pPr>
            <a:r>
              <a:rPr lang="en-US" sz="3600">
                <a:solidFill>
                  <a:srgbClr val="737373"/>
                </a:solidFill>
                <a:latin typeface="DM Sans"/>
                <a:ea typeface="DM Sans"/>
                <a:cs typeface="DM Sans"/>
                <a:sym typeface="DM Sans"/>
              </a:rPr>
              <a:t>Employees actively contribute to social responsibility initiatives and programs, leveraging their skills, expertise, and creativity to advance the organization's social impact goals.</a:t>
            </a:r>
          </a:p>
        </p:txBody>
      </p:sp>
      <p:grpSp>
        <p:nvGrpSpPr>
          <p:cNvPr id="4" name="Group 4"/>
          <p:cNvGrpSpPr/>
          <p:nvPr/>
        </p:nvGrpSpPr>
        <p:grpSpPr>
          <a:xfrm>
            <a:off x="9546529" y="4535992"/>
            <a:ext cx="8741471" cy="5751008"/>
            <a:chOff x="0" y="0"/>
            <a:chExt cx="7162800" cy="4712401"/>
          </a:xfrm>
        </p:grpSpPr>
        <p:sp>
          <p:nvSpPr>
            <p:cNvPr id="5" name="Freeform 5"/>
            <p:cNvSpPr/>
            <p:nvPr/>
          </p:nvSpPr>
          <p:spPr>
            <a:xfrm>
              <a:off x="0" y="0"/>
              <a:ext cx="7162800" cy="4712462"/>
            </a:xfrm>
            <a:custGeom>
              <a:avLst/>
              <a:gdLst/>
              <a:ahLst/>
              <a:cxnLst/>
              <a:rect l="l" t="t" r="r" b="b"/>
              <a:pathLst>
                <a:path w="7162800" h="4712462">
                  <a:moveTo>
                    <a:pt x="0" y="0"/>
                  </a:moveTo>
                  <a:lnTo>
                    <a:pt x="7162800" y="0"/>
                  </a:lnTo>
                  <a:lnTo>
                    <a:pt x="7162800" y="4712462"/>
                  </a:lnTo>
                  <a:lnTo>
                    <a:pt x="0" y="4712462"/>
                  </a:lnTo>
                  <a:lnTo>
                    <a:pt x="0" y="0"/>
                  </a:lnTo>
                  <a:close/>
                </a:path>
              </a:pathLst>
            </a:custGeom>
            <a:blipFill>
              <a:blip r:embed="rId3">
                <a:alphaModFix amt="60000"/>
              </a:blip>
              <a:stretch>
                <a:fillRect t="-4476" b="-4474"/>
              </a:stretch>
            </a:blipFill>
          </p:spPr>
          <p:txBody>
            <a:bodyPr/>
            <a:lstStyle/>
            <a:p>
              <a:endParaRPr lang="lv-LV"/>
            </a:p>
          </p:txBody>
        </p:sp>
      </p:grpSp>
      <p:sp>
        <p:nvSpPr>
          <p:cNvPr id="6" name="Freeform 6"/>
          <p:cNvSpPr/>
          <p:nvPr/>
        </p:nvSpPr>
        <p:spPr>
          <a:xfrm>
            <a:off x="2115854" y="7424565"/>
            <a:ext cx="5012442" cy="2862435"/>
          </a:xfrm>
          <a:custGeom>
            <a:avLst/>
            <a:gdLst/>
            <a:ahLst/>
            <a:cxnLst/>
            <a:rect l="l" t="t" r="r" b="b"/>
            <a:pathLst>
              <a:path w="5012442" h="2862435">
                <a:moveTo>
                  <a:pt x="0" y="0"/>
                </a:moveTo>
                <a:lnTo>
                  <a:pt x="5012441" y="0"/>
                </a:lnTo>
                <a:lnTo>
                  <a:pt x="5012441" y="2862435"/>
                </a:lnTo>
                <a:lnTo>
                  <a:pt x="0" y="2862435"/>
                </a:lnTo>
                <a:lnTo>
                  <a:pt x="0" y="0"/>
                </a:lnTo>
                <a:close/>
              </a:path>
            </a:pathLst>
          </a:custGeom>
          <a:blipFill>
            <a:blip r:embed="rId4"/>
            <a:stretch>
              <a:fillRect/>
            </a:stretch>
          </a:blipFill>
        </p:spPr>
        <p:txBody>
          <a:bodyPr/>
          <a:lstStyle/>
          <a:p>
            <a:endParaRPr lang="lv-LV"/>
          </a:p>
        </p:txBody>
      </p:sp>
      <p:sp>
        <p:nvSpPr>
          <p:cNvPr id="7" name="TextBox 7"/>
          <p:cNvSpPr txBox="1"/>
          <p:nvPr/>
        </p:nvSpPr>
        <p:spPr>
          <a:xfrm>
            <a:off x="1028700" y="675957"/>
            <a:ext cx="10703183" cy="753110"/>
          </a:xfrm>
          <a:prstGeom prst="rect">
            <a:avLst/>
          </a:prstGeom>
        </p:spPr>
        <p:txBody>
          <a:bodyPr lIns="0" tIns="0" rIns="0" bIns="0" rtlCol="0" anchor="t">
            <a:spAutoFit/>
          </a:bodyPr>
          <a:lstStyle/>
          <a:p>
            <a:pPr algn="just">
              <a:lnSpc>
                <a:spcPts val="5830"/>
              </a:lnSpc>
            </a:pPr>
            <a:r>
              <a:rPr lang="en-US" sz="5300">
                <a:solidFill>
                  <a:srgbClr val="808080"/>
                </a:solidFill>
                <a:latin typeface="DM Sans Bold"/>
                <a:ea typeface="DM Sans Bold"/>
                <a:cs typeface="DM Sans Bold"/>
                <a:sym typeface="DM Sans Bold"/>
              </a:rPr>
              <a:t>Employee is responsible for: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798755" y="2843697"/>
            <a:ext cx="6489245" cy="7443303"/>
          </a:xfrm>
          <a:custGeom>
            <a:avLst/>
            <a:gdLst/>
            <a:ahLst/>
            <a:cxnLst/>
            <a:rect l="l" t="t" r="r" b="b"/>
            <a:pathLst>
              <a:path w="6489245" h="7443303">
                <a:moveTo>
                  <a:pt x="0" y="0"/>
                </a:moveTo>
                <a:lnTo>
                  <a:pt x="6489245" y="0"/>
                </a:lnTo>
                <a:lnTo>
                  <a:pt x="6489245" y="7443303"/>
                </a:lnTo>
                <a:lnTo>
                  <a:pt x="0" y="7443303"/>
                </a:lnTo>
                <a:lnTo>
                  <a:pt x="0" y="0"/>
                </a:lnTo>
                <a:close/>
              </a:path>
            </a:pathLst>
          </a:custGeom>
          <a:blipFill>
            <a:blip r:embed="rId3">
              <a:alphaModFix amt="65999"/>
            </a:blip>
            <a:stretch>
              <a:fillRect t="-15427" b="-15427"/>
            </a:stretch>
          </a:blipFill>
        </p:spPr>
        <p:txBody>
          <a:bodyPr/>
          <a:lstStyle/>
          <a:p>
            <a:endParaRPr lang="lv-LV"/>
          </a:p>
        </p:txBody>
      </p:sp>
      <p:sp>
        <p:nvSpPr>
          <p:cNvPr id="3" name="TextBox 3"/>
          <p:cNvSpPr txBox="1"/>
          <p:nvPr/>
        </p:nvSpPr>
        <p:spPr>
          <a:xfrm>
            <a:off x="5131678" y="1830752"/>
            <a:ext cx="11607437" cy="699737"/>
          </a:xfrm>
          <a:prstGeom prst="rect">
            <a:avLst/>
          </a:prstGeom>
        </p:spPr>
        <p:txBody>
          <a:bodyPr lIns="0" tIns="0" rIns="0" bIns="0" rtlCol="0" anchor="t">
            <a:spAutoFit/>
          </a:bodyPr>
          <a:lstStyle/>
          <a:p>
            <a:pPr algn="ctr">
              <a:lnSpc>
                <a:spcPts val="5275"/>
              </a:lnSpc>
            </a:pPr>
            <a:r>
              <a:rPr lang="en-US" sz="5300">
                <a:solidFill>
                  <a:srgbClr val="808080"/>
                </a:solidFill>
                <a:latin typeface="DM Sans Bold"/>
                <a:ea typeface="DM Sans Bold"/>
                <a:cs typeface="DM Sans Bold"/>
                <a:sym typeface="DM Sans Bold"/>
              </a:rPr>
              <a:t> TRAINING AND DEVELOPMENT</a:t>
            </a:r>
          </a:p>
        </p:txBody>
      </p:sp>
      <p:sp>
        <p:nvSpPr>
          <p:cNvPr id="4" name="TextBox 4"/>
          <p:cNvSpPr txBox="1"/>
          <p:nvPr/>
        </p:nvSpPr>
        <p:spPr>
          <a:xfrm>
            <a:off x="1028700" y="3621793"/>
            <a:ext cx="7005320" cy="4415028"/>
          </a:xfrm>
          <a:prstGeom prst="rect">
            <a:avLst/>
          </a:prstGeom>
        </p:spPr>
        <p:txBody>
          <a:bodyPr lIns="0" tIns="0" rIns="0" bIns="0" rtlCol="0" anchor="t">
            <a:spAutoFit/>
          </a:bodyPr>
          <a:lstStyle/>
          <a:p>
            <a:pPr algn="l">
              <a:lnSpc>
                <a:spcPts val="4355"/>
              </a:lnSpc>
            </a:pPr>
            <a:r>
              <a:rPr lang="en-US" sz="3599">
                <a:solidFill>
                  <a:srgbClr val="737373"/>
                </a:solidFill>
                <a:latin typeface="DM Sans"/>
                <a:ea typeface="DM Sans"/>
                <a:cs typeface="DM Sans"/>
                <a:sym typeface="DM Sans"/>
              </a:rPr>
              <a:t>Participating in training and development opportunities related to social values and responsibility enhances employees' understanding, and capabilities and continuous grow in these areas. </a:t>
            </a:r>
          </a:p>
          <a:p>
            <a:pPr algn="just">
              <a:lnSpc>
                <a:spcPts val="4355"/>
              </a:lnSpc>
            </a:pPr>
            <a:endParaRPr lang="en-US" sz="3599">
              <a:solidFill>
                <a:srgbClr val="737373"/>
              </a:solidFill>
              <a:latin typeface="DM Sans"/>
              <a:ea typeface="DM Sans"/>
              <a:cs typeface="DM Sans"/>
              <a:sym typeface="DM Sans"/>
            </a:endParaRPr>
          </a:p>
        </p:txBody>
      </p:sp>
      <p:sp>
        <p:nvSpPr>
          <p:cNvPr id="5" name="Freeform 5"/>
          <p:cNvSpPr/>
          <p:nvPr/>
        </p:nvSpPr>
        <p:spPr>
          <a:xfrm>
            <a:off x="3425623" y="7424565"/>
            <a:ext cx="5012442" cy="2862435"/>
          </a:xfrm>
          <a:custGeom>
            <a:avLst/>
            <a:gdLst/>
            <a:ahLst/>
            <a:cxnLst/>
            <a:rect l="l" t="t" r="r" b="b"/>
            <a:pathLst>
              <a:path w="5012442" h="2862435">
                <a:moveTo>
                  <a:pt x="0" y="0"/>
                </a:moveTo>
                <a:lnTo>
                  <a:pt x="5012442" y="0"/>
                </a:lnTo>
                <a:lnTo>
                  <a:pt x="5012442" y="2862435"/>
                </a:lnTo>
                <a:lnTo>
                  <a:pt x="0" y="2862435"/>
                </a:lnTo>
                <a:lnTo>
                  <a:pt x="0" y="0"/>
                </a:lnTo>
                <a:close/>
              </a:path>
            </a:pathLst>
          </a:custGeom>
          <a:blipFill>
            <a:blip r:embed="rId4"/>
            <a:stretch>
              <a:fillRect/>
            </a:stretch>
          </a:blipFill>
        </p:spPr>
        <p:txBody>
          <a:bodyPr/>
          <a:lstStyle/>
          <a:p>
            <a:endParaRPr lang="lv-LV"/>
          </a:p>
        </p:txBody>
      </p:sp>
      <p:sp>
        <p:nvSpPr>
          <p:cNvPr id="6" name="TextBox 6"/>
          <p:cNvSpPr txBox="1"/>
          <p:nvPr/>
        </p:nvSpPr>
        <p:spPr>
          <a:xfrm>
            <a:off x="1028700" y="731219"/>
            <a:ext cx="10788831" cy="699737"/>
          </a:xfrm>
          <a:prstGeom prst="rect">
            <a:avLst/>
          </a:prstGeom>
        </p:spPr>
        <p:txBody>
          <a:bodyPr lIns="0" tIns="0" rIns="0" bIns="0" rtlCol="0" anchor="t">
            <a:spAutoFit/>
          </a:bodyPr>
          <a:lstStyle/>
          <a:p>
            <a:pPr algn="l">
              <a:lnSpc>
                <a:spcPts val="5275"/>
              </a:lnSpc>
            </a:pPr>
            <a:r>
              <a:rPr lang="en-US" sz="5300">
                <a:solidFill>
                  <a:srgbClr val="808080"/>
                </a:solidFill>
                <a:latin typeface="DM Sans Bold"/>
                <a:ea typeface="DM Sans Bold"/>
                <a:cs typeface="DM Sans Bold"/>
                <a:sym typeface="DM Sans Bold"/>
              </a:rPr>
              <a:t>Employee is responsible for: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15854" y="7424565"/>
            <a:ext cx="5012442" cy="2862435"/>
          </a:xfrm>
          <a:custGeom>
            <a:avLst/>
            <a:gdLst/>
            <a:ahLst/>
            <a:cxnLst/>
            <a:rect l="l" t="t" r="r" b="b"/>
            <a:pathLst>
              <a:path w="5012442" h="2862435">
                <a:moveTo>
                  <a:pt x="0" y="0"/>
                </a:moveTo>
                <a:lnTo>
                  <a:pt x="5012441" y="0"/>
                </a:lnTo>
                <a:lnTo>
                  <a:pt x="5012441" y="2862435"/>
                </a:lnTo>
                <a:lnTo>
                  <a:pt x="0" y="2862435"/>
                </a:lnTo>
                <a:lnTo>
                  <a:pt x="0" y="0"/>
                </a:lnTo>
                <a:close/>
              </a:path>
            </a:pathLst>
          </a:custGeom>
          <a:blipFill>
            <a:blip r:embed="rId3"/>
            <a:stretch>
              <a:fillRect/>
            </a:stretch>
          </a:blipFill>
        </p:spPr>
        <p:txBody>
          <a:bodyPr/>
          <a:lstStyle/>
          <a:p>
            <a:endParaRPr lang="lv-LV"/>
          </a:p>
        </p:txBody>
      </p:sp>
      <p:sp>
        <p:nvSpPr>
          <p:cNvPr id="3" name="Freeform 3"/>
          <p:cNvSpPr/>
          <p:nvPr/>
        </p:nvSpPr>
        <p:spPr>
          <a:xfrm>
            <a:off x="9854018" y="4290530"/>
            <a:ext cx="8433982" cy="5622655"/>
          </a:xfrm>
          <a:custGeom>
            <a:avLst/>
            <a:gdLst/>
            <a:ahLst/>
            <a:cxnLst/>
            <a:rect l="l" t="t" r="r" b="b"/>
            <a:pathLst>
              <a:path w="8433982" h="5622655">
                <a:moveTo>
                  <a:pt x="0" y="0"/>
                </a:moveTo>
                <a:lnTo>
                  <a:pt x="8433982" y="0"/>
                </a:lnTo>
                <a:lnTo>
                  <a:pt x="8433982" y="5622655"/>
                </a:lnTo>
                <a:lnTo>
                  <a:pt x="0" y="5622655"/>
                </a:lnTo>
                <a:lnTo>
                  <a:pt x="0" y="0"/>
                </a:lnTo>
                <a:close/>
              </a:path>
            </a:pathLst>
          </a:custGeom>
          <a:blipFill>
            <a:blip r:embed="rId4">
              <a:alphaModFix amt="72000"/>
            </a:blip>
            <a:stretch>
              <a:fillRect/>
            </a:stretch>
          </a:blipFill>
        </p:spPr>
        <p:txBody>
          <a:bodyPr/>
          <a:lstStyle/>
          <a:p>
            <a:endParaRPr lang="lv-LV"/>
          </a:p>
        </p:txBody>
      </p:sp>
      <p:sp>
        <p:nvSpPr>
          <p:cNvPr id="4" name="TextBox 4"/>
          <p:cNvSpPr txBox="1"/>
          <p:nvPr/>
        </p:nvSpPr>
        <p:spPr>
          <a:xfrm>
            <a:off x="7396793" y="1589598"/>
            <a:ext cx="10542556" cy="773430"/>
          </a:xfrm>
          <a:prstGeom prst="rect">
            <a:avLst/>
          </a:prstGeom>
        </p:spPr>
        <p:txBody>
          <a:bodyPr lIns="0" tIns="0" rIns="0" bIns="0" rtlCol="0" anchor="t">
            <a:spAutoFit/>
          </a:bodyPr>
          <a:lstStyle/>
          <a:p>
            <a:pPr algn="r">
              <a:lnSpc>
                <a:spcPts val="5940"/>
              </a:lnSpc>
            </a:pPr>
            <a:r>
              <a:rPr lang="en-US" sz="5400">
                <a:solidFill>
                  <a:srgbClr val="808080"/>
                </a:solidFill>
                <a:latin typeface="DM Sans Bold"/>
                <a:ea typeface="DM Sans Bold"/>
                <a:cs typeface="DM Sans Bold"/>
                <a:sym typeface="DM Sans Bold"/>
              </a:rPr>
              <a:t>POSITIVE WORK ENVIRONMENT</a:t>
            </a:r>
          </a:p>
        </p:txBody>
      </p:sp>
      <p:sp>
        <p:nvSpPr>
          <p:cNvPr id="5" name="TextBox 5"/>
          <p:cNvSpPr txBox="1"/>
          <p:nvPr/>
        </p:nvSpPr>
        <p:spPr>
          <a:xfrm>
            <a:off x="1028700" y="3243263"/>
            <a:ext cx="8459204" cy="3800475"/>
          </a:xfrm>
          <a:prstGeom prst="rect">
            <a:avLst/>
          </a:prstGeom>
        </p:spPr>
        <p:txBody>
          <a:bodyPr lIns="0" tIns="0" rIns="0" bIns="0" rtlCol="0" anchor="t">
            <a:spAutoFit/>
          </a:bodyPr>
          <a:lstStyle/>
          <a:p>
            <a:pPr algn="l">
              <a:lnSpc>
                <a:spcPts val="4320"/>
              </a:lnSpc>
            </a:pPr>
            <a:r>
              <a:rPr lang="en-US" sz="3600">
                <a:solidFill>
                  <a:srgbClr val="737373"/>
                </a:solidFill>
                <a:latin typeface="DM Sans"/>
                <a:ea typeface="DM Sans"/>
                <a:cs typeface="DM Sans"/>
                <a:sym typeface="DM Sans"/>
              </a:rPr>
              <a:t>Employees could contribute to creating a positive work environment with mutual respect, empathy, and collaboration Demonstrating supportive behaviours towards colleagues, fosters a sense of inclusivity and belonging for all.</a:t>
            </a:r>
          </a:p>
        </p:txBody>
      </p:sp>
      <p:sp>
        <p:nvSpPr>
          <p:cNvPr id="6" name="TextBox 6"/>
          <p:cNvSpPr txBox="1"/>
          <p:nvPr/>
        </p:nvSpPr>
        <p:spPr>
          <a:xfrm>
            <a:off x="1028700" y="665797"/>
            <a:ext cx="10542556" cy="773430"/>
          </a:xfrm>
          <a:prstGeom prst="rect">
            <a:avLst/>
          </a:prstGeom>
        </p:spPr>
        <p:txBody>
          <a:bodyPr lIns="0" tIns="0" rIns="0" bIns="0" rtlCol="0" anchor="t">
            <a:spAutoFit/>
          </a:bodyPr>
          <a:lstStyle/>
          <a:p>
            <a:pPr algn="just">
              <a:lnSpc>
                <a:spcPts val="5940"/>
              </a:lnSpc>
            </a:pPr>
            <a:r>
              <a:rPr lang="en-US" sz="5400">
                <a:solidFill>
                  <a:srgbClr val="808080"/>
                </a:solidFill>
                <a:latin typeface="DM Sans Bold"/>
                <a:ea typeface="DM Sans Bold"/>
                <a:cs typeface="DM Sans Bold"/>
                <a:sym typeface="DM Sans Bold"/>
              </a:rPr>
              <a:t>Employee is responsible for: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769235" y="4707484"/>
            <a:ext cx="8518765" cy="5579516"/>
          </a:xfrm>
          <a:custGeom>
            <a:avLst/>
            <a:gdLst/>
            <a:ahLst/>
            <a:cxnLst/>
            <a:rect l="l" t="t" r="r" b="b"/>
            <a:pathLst>
              <a:path w="8518765" h="5579516">
                <a:moveTo>
                  <a:pt x="0" y="0"/>
                </a:moveTo>
                <a:lnTo>
                  <a:pt x="8518765" y="0"/>
                </a:lnTo>
                <a:lnTo>
                  <a:pt x="8518765" y="5579516"/>
                </a:lnTo>
                <a:lnTo>
                  <a:pt x="0" y="5579516"/>
                </a:lnTo>
                <a:lnTo>
                  <a:pt x="0" y="0"/>
                </a:lnTo>
                <a:close/>
              </a:path>
            </a:pathLst>
          </a:custGeom>
          <a:blipFill>
            <a:blip r:embed="rId3">
              <a:alphaModFix amt="75000"/>
            </a:blip>
            <a:stretch>
              <a:fillRect l="-6498"/>
            </a:stretch>
          </a:blipFill>
        </p:spPr>
        <p:txBody>
          <a:bodyPr/>
          <a:lstStyle/>
          <a:p>
            <a:endParaRPr lang="lv-LV"/>
          </a:p>
        </p:txBody>
      </p:sp>
      <p:sp>
        <p:nvSpPr>
          <p:cNvPr id="3" name="TextBox 3"/>
          <p:cNvSpPr txBox="1"/>
          <p:nvPr/>
        </p:nvSpPr>
        <p:spPr>
          <a:xfrm>
            <a:off x="1028700" y="610177"/>
            <a:ext cx="9423795" cy="817996"/>
          </a:xfrm>
          <a:prstGeom prst="rect">
            <a:avLst/>
          </a:prstGeom>
        </p:spPr>
        <p:txBody>
          <a:bodyPr lIns="0" tIns="0" rIns="0" bIns="0" rtlCol="0" anchor="t">
            <a:spAutoFit/>
          </a:bodyPr>
          <a:lstStyle/>
          <a:p>
            <a:pPr algn="just">
              <a:lnSpc>
                <a:spcPts val="6594"/>
              </a:lnSpc>
            </a:pPr>
            <a:r>
              <a:rPr lang="en-US" sz="5299">
                <a:solidFill>
                  <a:srgbClr val="808080"/>
                </a:solidFill>
                <a:latin typeface="DM Sans Bold"/>
                <a:ea typeface="DM Sans Bold"/>
                <a:cs typeface="DM Sans Bold"/>
                <a:sym typeface="DM Sans Bold"/>
              </a:rPr>
              <a:t>Employee is responsible for:</a:t>
            </a:r>
          </a:p>
        </p:txBody>
      </p:sp>
      <p:sp>
        <p:nvSpPr>
          <p:cNvPr id="4" name="TextBox 4"/>
          <p:cNvSpPr txBox="1"/>
          <p:nvPr/>
        </p:nvSpPr>
        <p:spPr>
          <a:xfrm>
            <a:off x="1039206" y="2993627"/>
            <a:ext cx="8104794" cy="5377434"/>
          </a:xfrm>
          <a:prstGeom prst="rect">
            <a:avLst/>
          </a:prstGeom>
        </p:spPr>
        <p:txBody>
          <a:bodyPr lIns="0" tIns="0" rIns="0" bIns="0" rtlCol="0" anchor="t">
            <a:spAutoFit/>
          </a:bodyPr>
          <a:lstStyle/>
          <a:p>
            <a:pPr algn="l">
              <a:lnSpc>
                <a:spcPts val="5328"/>
              </a:lnSpc>
            </a:pPr>
            <a:r>
              <a:rPr lang="en-US" sz="3600">
                <a:solidFill>
                  <a:srgbClr val="737373"/>
                </a:solidFill>
                <a:latin typeface="DM Sans"/>
                <a:ea typeface="DM Sans"/>
                <a:cs typeface="DM Sans"/>
                <a:sym typeface="DM Sans"/>
              </a:rPr>
              <a:t>Employees who embrace diversity and inclusion initiatives within the organization, foster a culture where everyone feels valued, respected, and included. Active support initiatives promote social values which are the most important to the specific company. </a:t>
            </a:r>
          </a:p>
        </p:txBody>
      </p:sp>
      <p:sp>
        <p:nvSpPr>
          <p:cNvPr id="5" name="TextBox 5"/>
          <p:cNvSpPr txBox="1"/>
          <p:nvPr/>
        </p:nvSpPr>
        <p:spPr>
          <a:xfrm>
            <a:off x="4463759" y="1842256"/>
            <a:ext cx="13243956" cy="817996"/>
          </a:xfrm>
          <a:prstGeom prst="rect">
            <a:avLst/>
          </a:prstGeom>
        </p:spPr>
        <p:txBody>
          <a:bodyPr lIns="0" tIns="0" rIns="0" bIns="0" rtlCol="0" anchor="t">
            <a:spAutoFit/>
          </a:bodyPr>
          <a:lstStyle/>
          <a:p>
            <a:pPr algn="r">
              <a:lnSpc>
                <a:spcPts val="6594"/>
              </a:lnSpc>
            </a:pPr>
            <a:r>
              <a:rPr lang="en-US" sz="5299">
                <a:solidFill>
                  <a:srgbClr val="808080"/>
                </a:solidFill>
                <a:latin typeface="DM Sans Bold"/>
                <a:ea typeface="DM Sans Bold"/>
                <a:cs typeface="DM Sans Bold"/>
                <a:sym typeface="DM Sans Bold"/>
              </a:rPr>
              <a:t>SUPPORTING DIVERSITY AND INCLUSION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876160" y="4128400"/>
            <a:ext cx="7411840" cy="5114169"/>
          </a:xfrm>
          <a:custGeom>
            <a:avLst/>
            <a:gdLst/>
            <a:ahLst/>
            <a:cxnLst/>
            <a:rect l="l" t="t" r="r" b="b"/>
            <a:pathLst>
              <a:path w="7411840" h="5114169">
                <a:moveTo>
                  <a:pt x="0" y="0"/>
                </a:moveTo>
                <a:lnTo>
                  <a:pt x="7411840" y="0"/>
                </a:lnTo>
                <a:lnTo>
                  <a:pt x="7411840" y="5114170"/>
                </a:lnTo>
                <a:lnTo>
                  <a:pt x="0" y="51141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3" name="TextBox 3"/>
          <p:cNvSpPr txBox="1"/>
          <p:nvPr/>
        </p:nvSpPr>
        <p:spPr>
          <a:xfrm>
            <a:off x="1250135" y="2346928"/>
            <a:ext cx="16009165" cy="866775"/>
          </a:xfrm>
          <a:prstGeom prst="rect">
            <a:avLst/>
          </a:prstGeom>
        </p:spPr>
        <p:txBody>
          <a:bodyPr lIns="0" tIns="0" rIns="0" bIns="0" rtlCol="0" anchor="t">
            <a:spAutoFit/>
          </a:bodyPr>
          <a:lstStyle/>
          <a:p>
            <a:pPr algn="r">
              <a:lnSpc>
                <a:spcPts val="6600"/>
              </a:lnSpc>
            </a:pPr>
            <a:r>
              <a:rPr lang="en-US" sz="6000">
                <a:solidFill>
                  <a:srgbClr val="808080"/>
                </a:solidFill>
                <a:latin typeface="DM Sans Bold"/>
                <a:ea typeface="DM Sans Bold"/>
                <a:cs typeface="DM Sans Bold"/>
                <a:sym typeface="DM Sans Bold"/>
              </a:rPr>
              <a:t>BEING AMBASSADORS FOR SOCIAL VALUES</a:t>
            </a:r>
          </a:p>
        </p:txBody>
      </p:sp>
      <p:sp>
        <p:nvSpPr>
          <p:cNvPr id="4" name="TextBox 4"/>
          <p:cNvSpPr txBox="1"/>
          <p:nvPr/>
        </p:nvSpPr>
        <p:spPr>
          <a:xfrm>
            <a:off x="1028700" y="4128400"/>
            <a:ext cx="8794168" cy="4343400"/>
          </a:xfrm>
          <a:prstGeom prst="rect">
            <a:avLst/>
          </a:prstGeom>
        </p:spPr>
        <p:txBody>
          <a:bodyPr lIns="0" tIns="0" rIns="0" bIns="0" rtlCol="0" anchor="t">
            <a:spAutoFit/>
          </a:bodyPr>
          <a:lstStyle/>
          <a:p>
            <a:pPr algn="l">
              <a:lnSpc>
                <a:spcPts val="4320"/>
              </a:lnSpc>
            </a:pPr>
            <a:r>
              <a:rPr lang="en-US" sz="3600">
                <a:solidFill>
                  <a:srgbClr val="737373"/>
                </a:solidFill>
                <a:latin typeface="DM Sans"/>
                <a:ea typeface="DM Sans"/>
                <a:cs typeface="DM Sans"/>
                <a:sym typeface="DM Sans"/>
              </a:rPr>
              <a:t>Employees acting as ambassadors for the organization's social values, represent them positively in interactions with clients, partners, and the wider community. They embody the organization's commitment to social responsibility and promote its reputation as a socially responsible entity.</a:t>
            </a:r>
          </a:p>
        </p:txBody>
      </p:sp>
      <p:sp>
        <p:nvSpPr>
          <p:cNvPr id="5" name="TextBox 5"/>
          <p:cNvSpPr txBox="1"/>
          <p:nvPr/>
        </p:nvSpPr>
        <p:spPr>
          <a:xfrm>
            <a:off x="1028700" y="619125"/>
            <a:ext cx="10497218" cy="866775"/>
          </a:xfrm>
          <a:prstGeom prst="rect">
            <a:avLst/>
          </a:prstGeom>
        </p:spPr>
        <p:txBody>
          <a:bodyPr lIns="0" tIns="0" rIns="0" bIns="0" rtlCol="0" anchor="t">
            <a:spAutoFit/>
          </a:bodyPr>
          <a:lstStyle/>
          <a:p>
            <a:pPr algn="just">
              <a:lnSpc>
                <a:spcPts val="6600"/>
              </a:lnSpc>
            </a:pPr>
            <a:r>
              <a:rPr lang="en-US" sz="6000">
                <a:solidFill>
                  <a:srgbClr val="808080"/>
                </a:solidFill>
                <a:latin typeface="DM Sans Bold"/>
                <a:ea typeface="DM Sans Bold"/>
                <a:cs typeface="DM Sans Bold"/>
                <a:sym typeface="DM Sans Bold"/>
              </a:rPr>
              <a:t>Employee is responsible for: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BFB"/>
        </a:solidFill>
        <a:effectLst/>
      </p:bgPr>
    </p:bg>
    <p:spTree>
      <p:nvGrpSpPr>
        <p:cNvPr id="1" name=""/>
        <p:cNvGrpSpPr/>
        <p:nvPr/>
      </p:nvGrpSpPr>
      <p:grpSpPr>
        <a:xfrm>
          <a:off x="0" y="0"/>
          <a:ext cx="0" cy="0"/>
          <a:chOff x="0" y="0"/>
          <a:chExt cx="0" cy="0"/>
        </a:xfrm>
      </p:grpSpPr>
      <p:grpSp>
        <p:nvGrpSpPr>
          <p:cNvPr id="2" name="Group 2"/>
          <p:cNvGrpSpPr/>
          <p:nvPr/>
        </p:nvGrpSpPr>
        <p:grpSpPr>
          <a:xfrm rot="887923">
            <a:off x="13475833" y="-8787301"/>
            <a:ext cx="13977230" cy="14342307"/>
            <a:chOff x="0" y="0"/>
            <a:chExt cx="18636307" cy="19123076"/>
          </a:xfrm>
        </p:grpSpPr>
        <p:sp>
          <p:nvSpPr>
            <p:cNvPr id="3" name="Freeform 3"/>
            <p:cNvSpPr/>
            <p:nvPr/>
          </p:nvSpPr>
          <p:spPr>
            <a:xfrm>
              <a:off x="0" y="0"/>
              <a:ext cx="18636362" cy="19123025"/>
            </a:xfrm>
            <a:custGeom>
              <a:avLst/>
              <a:gdLst/>
              <a:ahLst/>
              <a:cxnLst/>
              <a:rect l="l" t="t" r="r" b="b"/>
              <a:pathLst>
                <a:path w="18636362" h="19123025">
                  <a:moveTo>
                    <a:pt x="0" y="0"/>
                  </a:moveTo>
                  <a:lnTo>
                    <a:pt x="18636362" y="0"/>
                  </a:lnTo>
                  <a:lnTo>
                    <a:pt x="18636362" y="19123025"/>
                  </a:lnTo>
                  <a:lnTo>
                    <a:pt x="0" y="19123025"/>
                  </a:lnTo>
                  <a:lnTo>
                    <a:pt x="0" y="0"/>
                  </a:lnTo>
                  <a:close/>
                </a:path>
              </a:pathLst>
            </a:custGeom>
            <a:blipFill>
              <a:blip r:embed="rId2"/>
              <a:stretch>
                <a:fillRect l="-11" r="-11"/>
              </a:stretch>
            </a:blipFill>
          </p:spPr>
          <p:txBody>
            <a:bodyPr/>
            <a:lstStyle/>
            <a:p>
              <a:endParaRPr lang="lv-LV"/>
            </a:p>
          </p:txBody>
        </p:sp>
      </p:grpSp>
      <p:sp>
        <p:nvSpPr>
          <p:cNvPr id="4" name="TextBox 4"/>
          <p:cNvSpPr txBox="1"/>
          <p:nvPr/>
        </p:nvSpPr>
        <p:spPr>
          <a:xfrm>
            <a:off x="1176157" y="3076439"/>
            <a:ext cx="6473497" cy="5972175"/>
          </a:xfrm>
          <a:prstGeom prst="rect">
            <a:avLst/>
          </a:prstGeom>
        </p:spPr>
        <p:txBody>
          <a:bodyPr lIns="0" tIns="0" rIns="0" bIns="0" rtlCol="0" anchor="t">
            <a:spAutoFit/>
          </a:bodyPr>
          <a:lstStyle/>
          <a:p>
            <a:pPr algn="l">
              <a:lnSpc>
                <a:spcPts val="4320"/>
              </a:lnSpc>
            </a:pPr>
            <a:r>
              <a:rPr lang="en-US" sz="3600">
                <a:solidFill>
                  <a:srgbClr val="808080"/>
                </a:solidFill>
                <a:latin typeface="DM Sans"/>
                <a:ea typeface="DM Sans"/>
                <a:cs typeface="DM Sans"/>
                <a:sym typeface="DM Sans"/>
              </a:rPr>
              <a:t>Leaders and employees can collaborate creating a shared vision that incorporates social values into the organization's mission and goals. By involving employees in this process, leaders ensure that the vision resonates with the entire company and reflects their collective aspirations for making a positive impact.</a:t>
            </a:r>
          </a:p>
        </p:txBody>
      </p:sp>
      <p:sp>
        <p:nvSpPr>
          <p:cNvPr id="5" name="Freeform 5"/>
          <p:cNvSpPr/>
          <p:nvPr/>
        </p:nvSpPr>
        <p:spPr>
          <a:xfrm>
            <a:off x="9144000" y="3981806"/>
            <a:ext cx="6346481" cy="5918094"/>
          </a:xfrm>
          <a:custGeom>
            <a:avLst/>
            <a:gdLst/>
            <a:ahLst/>
            <a:cxnLst/>
            <a:rect l="l" t="t" r="r" b="b"/>
            <a:pathLst>
              <a:path w="6346481" h="5918094">
                <a:moveTo>
                  <a:pt x="0" y="0"/>
                </a:moveTo>
                <a:lnTo>
                  <a:pt x="6346481" y="0"/>
                </a:lnTo>
                <a:lnTo>
                  <a:pt x="6346481" y="5918094"/>
                </a:lnTo>
                <a:lnTo>
                  <a:pt x="0" y="59180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6" name="TextBox 6"/>
          <p:cNvSpPr txBox="1"/>
          <p:nvPr/>
        </p:nvSpPr>
        <p:spPr>
          <a:xfrm>
            <a:off x="9396926" y="2824354"/>
            <a:ext cx="6613342" cy="523222"/>
          </a:xfrm>
          <a:prstGeom prst="rect">
            <a:avLst/>
          </a:prstGeom>
        </p:spPr>
        <p:txBody>
          <a:bodyPr lIns="0" tIns="0" rIns="0" bIns="0" rtlCol="0" anchor="t">
            <a:spAutoFit/>
          </a:bodyPr>
          <a:lstStyle/>
          <a:p>
            <a:pPr algn="ctr">
              <a:lnSpc>
                <a:spcPts val="4100"/>
              </a:lnSpc>
            </a:pPr>
            <a:r>
              <a:rPr lang="en-US" sz="3600">
                <a:solidFill>
                  <a:srgbClr val="808080"/>
                </a:solidFill>
                <a:latin typeface="DM Sans Bold"/>
                <a:ea typeface="DM Sans Bold"/>
                <a:cs typeface="DM Sans Bold"/>
                <a:sym typeface="DM Sans Bold"/>
              </a:rPr>
              <a:t>co-creation of shared vision</a:t>
            </a:r>
          </a:p>
        </p:txBody>
      </p:sp>
      <p:sp>
        <p:nvSpPr>
          <p:cNvPr id="7" name="TextBox 7"/>
          <p:cNvSpPr txBox="1"/>
          <p:nvPr/>
        </p:nvSpPr>
        <p:spPr>
          <a:xfrm>
            <a:off x="1176157" y="620243"/>
            <a:ext cx="15789151" cy="1486523"/>
          </a:xfrm>
          <a:prstGeom prst="rect">
            <a:avLst/>
          </a:prstGeom>
        </p:spPr>
        <p:txBody>
          <a:bodyPr lIns="0" tIns="0" rIns="0" bIns="0" rtlCol="0" anchor="t">
            <a:spAutoFit/>
          </a:bodyPr>
          <a:lstStyle/>
          <a:p>
            <a:pPr algn="ctr">
              <a:lnSpc>
                <a:spcPts val="5830"/>
              </a:lnSpc>
            </a:pPr>
            <a:r>
              <a:rPr lang="en-US" sz="5300">
                <a:solidFill>
                  <a:srgbClr val="727171"/>
                </a:solidFill>
                <a:latin typeface="DM Sans Bold"/>
                <a:ea typeface="DM Sans Bold"/>
                <a:cs typeface="DM Sans Bold"/>
                <a:sym typeface="DM Sans Bold"/>
              </a:rPr>
              <a:t> LEADERS AND EMPLOYEES ARE RESPONSIBLE FOR: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887923">
            <a:off x="13475833" y="-8787301"/>
            <a:ext cx="13977230" cy="14342307"/>
            <a:chOff x="0" y="0"/>
            <a:chExt cx="18636307" cy="19123076"/>
          </a:xfrm>
        </p:grpSpPr>
        <p:sp>
          <p:nvSpPr>
            <p:cNvPr id="3" name="Freeform 3"/>
            <p:cNvSpPr/>
            <p:nvPr/>
          </p:nvSpPr>
          <p:spPr>
            <a:xfrm>
              <a:off x="0" y="0"/>
              <a:ext cx="18636362" cy="19123025"/>
            </a:xfrm>
            <a:custGeom>
              <a:avLst/>
              <a:gdLst/>
              <a:ahLst/>
              <a:cxnLst/>
              <a:rect l="l" t="t" r="r" b="b"/>
              <a:pathLst>
                <a:path w="18636362" h="19123025">
                  <a:moveTo>
                    <a:pt x="0" y="0"/>
                  </a:moveTo>
                  <a:lnTo>
                    <a:pt x="18636362" y="0"/>
                  </a:lnTo>
                  <a:lnTo>
                    <a:pt x="18636362" y="19123025"/>
                  </a:lnTo>
                  <a:lnTo>
                    <a:pt x="0" y="19123025"/>
                  </a:lnTo>
                  <a:lnTo>
                    <a:pt x="0" y="0"/>
                  </a:lnTo>
                  <a:close/>
                </a:path>
              </a:pathLst>
            </a:custGeom>
            <a:blipFill>
              <a:blip r:embed="rId2"/>
              <a:stretch>
                <a:fillRect l="-11" r="-11"/>
              </a:stretch>
            </a:blipFill>
          </p:spPr>
          <p:txBody>
            <a:bodyPr/>
            <a:lstStyle/>
            <a:p>
              <a:endParaRPr lang="lv-LV"/>
            </a:p>
          </p:txBody>
        </p:sp>
      </p:grpSp>
      <p:sp>
        <p:nvSpPr>
          <p:cNvPr id="4" name="TextBox 4"/>
          <p:cNvSpPr txBox="1"/>
          <p:nvPr/>
        </p:nvSpPr>
        <p:spPr>
          <a:xfrm>
            <a:off x="1176158" y="3374491"/>
            <a:ext cx="8689863" cy="4886325"/>
          </a:xfrm>
          <a:prstGeom prst="rect">
            <a:avLst/>
          </a:prstGeom>
        </p:spPr>
        <p:txBody>
          <a:bodyPr lIns="0" tIns="0" rIns="0" bIns="0" rtlCol="0" anchor="t">
            <a:spAutoFit/>
          </a:bodyPr>
          <a:lstStyle/>
          <a:p>
            <a:pPr algn="l">
              <a:lnSpc>
                <a:spcPts val="4320"/>
              </a:lnSpc>
            </a:pPr>
            <a:r>
              <a:rPr lang="en-US" sz="3600">
                <a:solidFill>
                  <a:srgbClr val="FFFFFF">
                    <a:alpha val="98824"/>
                  </a:srgbClr>
                </a:solidFill>
                <a:latin typeface="DM Sans"/>
                <a:ea typeface="DM Sans"/>
                <a:cs typeface="DM Sans"/>
                <a:sym typeface="DM Sans"/>
              </a:rPr>
              <a:t> </a:t>
            </a:r>
            <a:r>
              <a:rPr lang="en-US" sz="3600">
                <a:solidFill>
                  <a:srgbClr val="808080">
                    <a:alpha val="98824"/>
                  </a:srgbClr>
                </a:solidFill>
                <a:latin typeface="DM Sans"/>
                <a:ea typeface="DM Sans"/>
                <a:cs typeface="DM Sans"/>
                <a:sym typeface="DM Sans"/>
              </a:rPr>
              <a:t>Leaders and employees can work together to establish clear expectations regarding the social values of the organization. Through open dialogue and communication, they can define what it means to embody these values in daily work activities and interactions, ensuring alignment across all levels of the organization.</a:t>
            </a:r>
          </a:p>
        </p:txBody>
      </p:sp>
      <p:grpSp>
        <p:nvGrpSpPr>
          <p:cNvPr id="5" name="Group 5"/>
          <p:cNvGrpSpPr/>
          <p:nvPr/>
        </p:nvGrpSpPr>
        <p:grpSpPr>
          <a:xfrm rot="-9967881">
            <a:off x="431403" y="8507840"/>
            <a:ext cx="3132355" cy="884890"/>
            <a:chOff x="0" y="0"/>
            <a:chExt cx="4176473" cy="1179853"/>
          </a:xfrm>
        </p:grpSpPr>
        <p:sp>
          <p:nvSpPr>
            <p:cNvPr id="6" name="Freeform 6"/>
            <p:cNvSpPr/>
            <p:nvPr/>
          </p:nvSpPr>
          <p:spPr>
            <a:xfrm flipH="1">
              <a:off x="0" y="0"/>
              <a:ext cx="4176522" cy="1179830"/>
            </a:xfrm>
            <a:custGeom>
              <a:avLst/>
              <a:gdLst/>
              <a:ahLst/>
              <a:cxnLst/>
              <a:rect l="l" t="t" r="r" b="b"/>
              <a:pathLst>
                <a:path w="4176522" h="1179830">
                  <a:moveTo>
                    <a:pt x="4176522" y="0"/>
                  </a:moveTo>
                  <a:lnTo>
                    <a:pt x="0" y="0"/>
                  </a:lnTo>
                  <a:lnTo>
                    <a:pt x="0" y="1179830"/>
                  </a:lnTo>
                  <a:lnTo>
                    <a:pt x="4176522" y="1179830"/>
                  </a:lnTo>
                  <a:lnTo>
                    <a:pt x="4176522" y="0"/>
                  </a:lnTo>
                  <a:close/>
                </a:path>
              </a:pathLst>
            </a:custGeom>
            <a:blipFill>
              <a:blip r:embed="rId3"/>
              <a:stretch>
                <a:fillRect t="-568" r="1" b="-570"/>
              </a:stretch>
            </a:blipFill>
          </p:spPr>
          <p:txBody>
            <a:bodyPr/>
            <a:lstStyle/>
            <a:p>
              <a:endParaRPr lang="lv-LV"/>
            </a:p>
          </p:txBody>
        </p:sp>
      </p:grpSp>
      <p:sp>
        <p:nvSpPr>
          <p:cNvPr id="7" name="Freeform 7"/>
          <p:cNvSpPr/>
          <p:nvPr/>
        </p:nvSpPr>
        <p:spPr>
          <a:xfrm>
            <a:off x="11118426" y="5053544"/>
            <a:ext cx="5246572" cy="5233456"/>
          </a:xfrm>
          <a:custGeom>
            <a:avLst/>
            <a:gdLst/>
            <a:ahLst/>
            <a:cxnLst/>
            <a:rect l="l" t="t" r="r" b="b"/>
            <a:pathLst>
              <a:path w="5246572" h="5233456">
                <a:moveTo>
                  <a:pt x="0" y="0"/>
                </a:moveTo>
                <a:lnTo>
                  <a:pt x="5246572" y="0"/>
                </a:lnTo>
                <a:lnTo>
                  <a:pt x="5246572" y="5233456"/>
                </a:lnTo>
                <a:lnTo>
                  <a:pt x="0" y="5233456"/>
                </a:lnTo>
                <a:lnTo>
                  <a:pt x="0" y="0"/>
                </a:lnTo>
                <a:close/>
              </a:path>
            </a:pathLst>
          </a:custGeom>
          <a:blipFill>
            <a:blip r:embed="rId4">
              <a:alphaModFix amt="76000"/>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TextBox 8"/>
          <p:cNvSpPr txBox="1"/>
          <p:nvPr/>
        </p:nvSpPr>
        <p:spPr>
          <a:xfrm>
            <a:off x="10255137" y="3345916"/>
            <a:ext cx="6381344" cy="1163893"/>
          </a:xfrm>
          <a:prstGeom prst="rect">
            <a:avLst/>
          </a:prstGeom>
        </p:spPr>
        <p:txBody>
          <a:bodyPr lIns="0" tIns="0" rIns="0" bIns="0" rtlCol="0" anchor="t">
            <a:spAutoFit/>
          </a:bodyPr>
          <a:lstStyle/>
          <a:p>
            <a:pPr algn="ctr">
              <a:lnSpc>
                <a:spcPts val="4680"/>
              </a:lnSpc>
            </a:pPr>
            <a:r>
              <a:rPr lang="en-US" sz="3600">
                <a:solidFill>
                  <a:srgbClr val="808080">
                    <a:alpha val="98824"/>
                  </a:srgbClr>
                </a:solidFill>
                <a:latin typeface="Open Sauce Bold"/>
                <a:ea typeface="Open Sauce Bold"/>
                <a:cs typeface="Open Sauce Bold"/>
                <a:sym typeface="Open Sauce Bold"/>
              </a:rPr>
              <a:t>Establishing clear expectations</a:t>
            </a:r>
          </a:p>
        </p:txBody>
      </p:sp>
      <p:sp>
        <p:nvSpPr>
          <p:cNvPr id="9" name="TextBox 9"/>
          <p:cNvSpPr txBox="1"/>
          <p:nvPr/>
        </p:nvSpPr>
        <p:spPr>
          <a:xfrm>
            <a:off x="1176158" y="522235"/>
            <a:ext cx="15789151" cy="1660017"/>
          </a:xfrm>
          <a:prstGeom prst="rect">
            <a:avLst/>
          </a:prstGeom>
        </p:spPr>
        <p:txBody>
          <a:bodyPr lIns="0" tIns="0" rIns="0" bIns="0" rtlCol="0" anchor="t">
            <a:spAutoFit/>
          </a:bodyPr>
          <a:lstStyle/>
          <a:p>
            <a:pPr algn="ctr">
              <a:lnSpc>
                <a:spcPts val="6534"/>
              </a:lnSpc>
            </a:pPr>
            <a:r>
              <a:rPr lang="en-US" sz="5400">
                <a:solidFill>
                  <a:srgbClr val="727171"/>
                </a:solidFill>
                <a:latin typeface="DM Sans Bold"/>
                <a:ea typeface="DM Sans Bold"/>
                <a:cs typeface="DM Sans Bold"/>
                <a:sym typeface="DM Sans Bold"/>
              </a:rPr>
              <a:t>LEADER AND EMPLOYEES ARE RESPONSIBLE FOR: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BFB"/>
        </a:solidFill>
        <a:effectLst/>
      </p:bgPr>
    </p:bg>
    <p:spTree>
      <p:nvGrpSpPr>
        <p:cNvPr id="1" name=""/>
        <p:cNvGrpSpPr/>
        <p:nvPr/>
      </p:nvGrpSpPr>
      <p:grpSpPr>
        <a:xfrm>
          <a:off x="0" y="0"/>
          <a:ext cx="0" cy="0"/>
          <a:chOff x="0" y="0"/>
          <a:chExt cx="0" cy="0"/>
        </a:xfrm>
      </p:grpSpPr>
      <p:grpSp>
        <p:nvGrpSpPr>
          <p:cNvPr id="2" name="Group 2"/>
          <p:cNvGrpSpPr/>
          <p:nvPr/>
        </p:nvGrpSpPr>
        <p:grpSpPr>
          <a:xfrm rot="887923">
            <a:off x="13475833" y="-8787301"/>
            <a:ext cx="13977230" cy="14342307"/>
            <a:chOff x="0" y="0"/>
            <a:chExt cx="18636307" cy="19123076"/>
          </a:xfrm>
        </p:grpSpPr>
        <p:sp>
          <p:nvSpPr>
            <p:cNvPr id="3" name="Freeform 3"/>
            <p:cNvSpPr/>
            <p:nvPr/>
          </p:nvSpPr>
          <p:spPr>
            <a:xfrm>
              <a:off x="0" y="0"/>
              <a:ext cx="18636362" cy="19123025"/>
            </a:xfrm>
            <a:custGeom>
              <a:avLst/>
              <a:gdLst/>
              <a:ahLst/>
              <a:cxnLst/>
              <a:rect l="l" t="t" r="r" b="b"/>
              <a:pathLst>
                <a:path w="18636362" h="19123025">
                  <a:moveTo>
                    <a:pt x="0" y="0"/>
                  </a:moveTo>
                  <a:lnTo>
                    <a:pt x="18636362" y="0"/>
                  </a:lnTo>
                  <a:lnTo>
                    <a:pt x="18636362" y="19123025"/>
                  </a:lnTo>
                  <a:lnTo>
                    <a:pt x="0" y="19123025"/>
                  </a:lnTo>
                  <a:lnTo>
                    <a:pt x="0" y="0"/>
                  </a:lnTo>
                  <a:close/>
                </a:path>
              </a:pathLst>
            </a:custGeom>
            <a:blipFill>
              <a:blip r:embed="rId2"/>
              <a:stretch>
                <a:fillRect l="-11" r="-11"/>
              </a:stretch>
            </a:blipFill>
          </p:spPr>
          <p:txBody>
            <a:bodyPr/>
            <a:lstStyle/>
            <a:p>
              <a:endParaRPr lang="lv-LV"/>
            </a:p>
          </p:txBody>
        </p:sp>
      </p:grpSp>
      <p:sp>
        <p:nvSpPr>
          <p:cNvPr id="4" name="Freeform 4"/>
          <p:cNvSpPr/>
          <p:nvPr/>
        </p:nvSpPr>
        <p:spPr>
          <a:xfrm>
            <a:off x="10668970" y="3783512"/>
            <a:ext cx="6772535" cy="6146075"/>
          </a:xfrm>
          <a:custGeom>
            <a:avLst/>
            <a:gdLst/>
            <a:ahLst/>
            <a:cxnLst/>
            <a:rect l="l" t="t" r="r" b="b"/>
            <a:pathLst>
              <a:path w="6772535" h="6146075">
                <a:moveTo>
                  <a:pt x="0" y="0"/>
                </a:moveTo>
                <a:lnTo>
                  <a:pt x="6772535" y="0"/>
                </a:lnTo>
                <a:lnTo>
                  <a:pt x="6772535" y="6146075"/>
                </a:lnTo>
                <a:lnTo>
                  <a:pt x="0" y="61460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5" name="TextBox 5"/>
          <p:cNvSpPr txBox="1"/>
          <p:nvPr/>
        </p:nvSpPr>
        <p:spPr>
          <a:xfrm>
            <a:off x="537536" y="3411336"/>
            <a:ext cx="9189720" cy="5330166"/>
          </a:xfrm>
          <a:prstGeom prst="rect">
            <a:avLst/>
          </a:prstGeom>
        </p:spPr>
        <p:txBody>
          <a:bodyPr lIns="0" tIns="0" rIns="0" bIns="0" rtlCol="0" anchor="t">
            <a:spAutoFit/>
          </a:bodyPr>
          <a:lstStyle/>
          <a:p>
            <a:pPr algn="l">
              <a:lnSpc>
                <a:spcPts val="4320"/>
              </a:lnSpc>
            </a:pPr>
            <a:r>
              <a:rPr lang="en-US" sz="3600">
                <a:solidFill>
                  <a:srgbClr val="808080"/>
                </a:solidFill>
                <a:latin typeface="DM Sans"/>
                <a:ea typeface="DM Sans"/>
                <a:cs typeface="DM Sans"/>
                <a:sym typeface="DM Sans"/>
              </a:rPr>
              <a:t>Continuous feedback, appreciation events, incentive programs and other reward mechanisms contribute to the company’s social values recognition.  Employees by nominating their peers for such recognition not only strengthens the organization's commitment to social responsibility but also enhances employee engagement, satisfaction, and overall success.</a:t>
            </a:r>
          </a:p>
          <a:p>
            <a:pPr algn="ctr">
              <a:lnSpc>
                <a:spcPts val="2730"/>
              </a:lnSpc>
            </a:pPr>
            <a:endParaRPr lang="en-US" sz="3600">
              <a:solidFill>
                <a:srgbClr val="808080"/>
              </a:solidFill>
              <a:latin typeface="DM Sans"/>
              <a:ea typeface="DM Sans"/>
              <a:cs typeface="DM Sans"/>
              <a:sym typeface="DM Sans"/>
            </a:endParaRPr>
          </a:p>
        </p:txBody>
      </p:sp>
      <p:sp>
        <p:nvSpPr>
          <p:cNvPr id="6" name="TextBox 6"/>
          <p:cNvSpPr txBox="1"/>
          <p:nvPr/>
        </p:nvSpPr>
        <p:spPr>
          <a:xfrm>
            <a:off x="1176157" y="620243"/>
            <a:ext cx="15789151" cy="1526261"/>
          </a:xfrm>
          <a:prstGeom prst="rect">
            <a:avLst/>
          </a:prstGeom>
        </p:spPr>
        <p:txBody>
          <a:bodyPr lIns="0" tIns="0" rIns="0" bIns="0" rtlCol="0" anchor="t">
            <a:spAutoFit/>
          </a:bodyPr>
          <a:lstStyle/>
          <a:p>
            <a:pPr algn="ctr">
              <a:lnSpc>
                <a:spcPts val="5971"/>
              </a:lnSpc>
            </a:pPr>
            <a:r>
              <a:rPr lang="en-US" sz="5428">
                <a:solidFill>
                  <a:srgbClr val="727171"/>
                </a:solidFill>
                <a:latin typeface="DM Sans Bold"/>
                <a:ea typeface="DM Sans Bold"/>
                <a:cs typeface="DM Sans Bold"/>
                <a:sym typeface="DM Sans Bold"/>
              </a:rPr>
              <a:t> LEADERS AND EMPLOYEES ARE RESPONSIBLE FOR:</a:t>
            </a:r>
          </a:p>
        </p:txBody>
      </p:sp>
      <p:sp>
        <p:nvSpPr>
          <p:cNvPr id="7" name="TextBox 7"/>
          <p:cNvSpPr txBox="1"/>
          <p:nvPr/>
        </p:nvSpPr>
        <p:spPr>
          <a:xfrm>
            <a:off x="10668970" y="2575851"/>
            <a:ext cx="5206650" cy="835485"/>
          </a:xfrm>
          <a:prstGeom prst="rect">
            <a:avLst/>
          </a:prstGeom>
        </p:spPr>
        <p:txBody>
          <a:bodyPr lIns="0" tIns="0" rIns="0" bIns="0" rtlCol="0" anchor="t">
            <a:spAutoFit/>
          </a:bodyPr>
          <a:lstStyle/>
          <a:p>
            <a:pPr algn="ctr">
              <a:lnSpc>
                <a:spcPts val="3216"/>
              </a:lnSpc>
            </a:pPr>
            <a:r>
              <a:rPr lang="en-US" sz="3599">
                <a:solidFill>
                  <a:srgbClr val="727171">
                    <a:alpha val="98824"/>
                  </a:srgbClr>
                </a:solidFill>
                <a:latin typeface="DM Sans Bold"/>
                <a:ea typeface="DM Sans Bold"/>
                <a:cs typeface="DM Sans Bold"/>
                <a:sym typeface="DM Sans Bold"/>
              </a:rPr>
              <a:t>Recognition and rewarding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BFB"/>
        </a:solidFill>
        <a:effectLst/>
      </p:bgPr>
    </p:bg>
    <p:spTree>
      <p:nvGrpSpPr>
        <p:cNvPr id="1" name=""/>
        <p:cNvGrpSpPr/>
        <p:nvPr/>
      </p:nvGrpSpPr>
      <p:grpSpPr>
        <a:xfrm>
          <a:off x="0" y="0"/>
          <a:ext cx="0" cy="0"/>
          <a:chOff x="0" y="0"/>
          <a:chExt cx="0" cy="0"/>
        </a:xfrm>
      </p:grpSpPr>
      <p:sp>
        <p:nvSpPr>
          <p:cNvPr id="2" name="Freeform 2"/>
          <p:cNvSpPr/>
          <p:nvPr/>
        </p:nvSpPr>
        <p:spPr>
          <a:xfrm>
            <a:off x="1028700" y="1061031"/>
            <a:ext cx="16230600" cy="8374261"/>
          </a:xfrm>
          <a:custGeom>
            <a:avLst/>
            <a:gdLst/>
            <a:ahLst/>
            <a:cxnLst/>
            <a:rect l="l" t="t" r="r" b="b"/>
            <a:pathLst>
              <a:path w="16230600" h="8374261">
                <a:moveTo>
                  <a:pt x="0" y="0"/>
                </a:moveTo>
                <a:lnTo>
                  <a:pt x="16230600" y="0"/>
                </a:lnTo>
                <a:lnTo>
                  <a:pt x="16230600" y="8374261"/>
                </a:lnTo>
                <a:lnTo>
                  <a:pt x="0" y="83742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4907439" y="640598"/>
            <a:ext cx="8912367" cy="831342"/>
          </a:xfrm>
          <a:prstGeom prst="rect">
            <a:avLst/>
          </a:prstGeom>
        </p:spPr>
        <p:txBody>
          <a:bodyPr lIns="0" tIns="0" rIns="0" bIns="0" rtlCol="0" anchor="t">
            <a:spAutoFit/>
          </a:bodyPr>
          <a:lstStyle/>
          <a:p>
            <a:pPr algn="ctr">
              <a:lnSpc>
                <a:spcPts val="6534"/>
              </a:lnSpc>
            </a:pPr>
            <a:r>
              <a:rPr lang="en-US" sz="5400">
                <a:solidFill>
                  <a:srgbClr val="727171"/>
                </a:solidFill>
                <a:latin typeface="DM Sans Bold"/>
                <a:ea typeface="DM Sans Bold"/>
                <a:cs typeface="DM Sans Bold"/>
                <a:sym typeface="DM Sans Bold"/>
              </a:rPr>
              <a:t>SUMMARY</a:t>
            </a:r>
          </a:p>
        </p:txBody>
      </p:sp>
      <p:grpSp>
        <p:nvGrpSpPr>
          <p:cNvPr id="4" name="Group 4"/>
          <p:cNvGrpSpPr/>
          <p:nvPr/>
        </p:nvGrpSpPr>
        <p:grpSpPr>
          <a:xfrm>
            <a:off x="1028700" y="2125863"/>
            <a:ext cx="16230600" cy="6035275"/>
            <a:chOff x="0" y="0"/>
            <a:chExt cx="21640800" cy="8047033"/>
          </a:xfrm>
        </p:grpSpPr>
        <p:sp>
          <p:nvSpPr>
            <p:cNvPr id="5" name="Freeform 5"/>
            <p:cNvSpPr/>
            <p:nvPr/>
          </p:nvSpPr>
          <p:spPr>
            <a:xfrm>
              <a:off x="-1524" y="-1524"/>
              <a:ext cx="21643823" cy="8050125"/>
            </a:xfrm>
            <a:custGeom>
              <a:avLst/>
              <a:gdLst/>
              <a:ahLst/>
              <a:cxnLst/>
              <a:rect l="l" t="t" r="r" b="b"/>
              <a:pathLst>
                <a:path w="21643823" h="8050125">
                  <a:moveTo>
                    <a:pt x="1524" y="0"/>
                  </a:moveTo>
                  <a:lnTo>
                    <a:pt x="21642296" y="0"/>
                  </a:lnTo>
                  <a:cubicBezTo>
                    <a:pt x="21643191" y="0"/>
                    <a:pt x="21643823" y="762"/>
                    <a:pt x="21643823" y="1524"/>
                  </a:cubicBezTo>
                  <a:lnTo>
                    <a:pt x="21643823" y="8048601"/>
                  </a:lnTo>
                  <a:cubicBezTo>
                    <a:pt x="21643823" y="8049490"/>
                    <a:pt x="21643063" y="8050125"/>
                    <a:pt x="21642296" y="8050125"/>
                  </a:cubicBezTo>
                  <a:lnTo>
                    <a:pt x="1524" y="8050125"/>
                  </a:lnTo>
                  <a:cubicBezTo>
                    <a:pt x="635" y="8050125"/>
                    <a:pt x="0" y="8049363"/>
                    <a:pt x="0" y="8048601"/>
                  </a:cubicBezTo>
                  <a:lnTo>
                    <a:pt x="0" y="1524"/>
                  </a:lnTo>
                  <a:cubicBezTo>
                    <a:pt x="0" y="635"/>
                    <a:pt x="762" y="0"/>
                    <a:pt x="1524" y="0"/>
                  </a:cubicBezTo>
                  <a:moveTo>
                    <a:pt x="1524" y="3259"/>
                  </a:moveTo>
                  <a:lnTo>
                    <a:pt x="1524" y="1524"/>
                  </a:lnTo>
                  <a:lnTo>
                    <a:pt x="3331" y="1524"/>
                  </a:lnTo>
                  <a:lnTo>
                    <a:pt x="3331" y="8048601"/>
                  </a:lnTo>
                  <a:lnTo>
                    <a:pt x="1524" y="8048601"/>
                  </a:lnTo>
                  <a:lnTo>
                    <a:pt x="1524" y="8046872"/>
                  </a:lnTo>
                  <a:lnTo>
                    <a:pt x="21642296" y="8046872"/>
                  </a:lnTo>
                  <a:lnTo>
                    <a:pt x="21642296" y="8048601"/>
                  </a:lnTo>
                  <a:lnTo>
                    <a:pt x="21640488" y="8048601"/>
                  </a:lnTo>
                  <a:lnTo>
                    <a:pt x="21640488" y="1524"/>
                  </a:lnTo>
                  <a:lnTo>
                    <a:pt x="21642296" y="1524"/>
                  </a:lnTo>
                  <a:lnTo>
                    <a:pt x="21642296" y="3259"/>
                  </a:lnTo>
                  <a:lnTo>
                    <a:pt x="1524" y="3259"/>
                  </a:lnTo>
                  <a:close/>
                </a:path>
              </a:pathLst>
            </a:custGeom>
            <a:solidFill>
              <a:srgbClr val="D9D9D9"/>
            </a:solidFill>
          </p:spPr>
          <p:txBody>
            <a:bodyPr/>
            <a:lstStyle/>
            <a:p>
              <a:endParaRPr lang="lv-LV"/>
            </a:p>
          </p:txBody>
        </p:sp>
        <p:sp>
          <p:nvSpPr>
            <p:cNvPr id="6" name="TextBox 6"/>
            <p:cNvSpPr txBox="1"/>
            <p:nvPr/>
          </p:nvSpPr>
          <p:spPr>
            <a:xfrm>
              <a:off x="0" y="-38100"/>
              <a:ext cx="21640800" cy="8085133"/>
            </a:xfrm>
            <a:prstGeom prst="rect">
              <a:avLst/>
            </a:prstGeom>
          </p:spPr>
          <p:txBody>
            <a:bodyPr lIns="50800" tIns="50800" rIns="50800" bIns="50800" rtlCol="0" anchor="ctr"/>
            <a:lstStyle/>
            <a:p>
              <a:pPr algn="just">
                <a:lnSpc>
                  <a:spcPts val="4548"/>
                </a:lnSpc>
              </a:pPr>
              <a:r>
                <a:rPr lang="en-US" sz="3499">
                  <a:solidFill>
                    <a:srgbClr val="808080"/>
                  </a:solidFill>
                  <a:latin typeface="DM Sans"/>
                  <a:ea typeface="DM Sans"/>
                  <a:cs typeface="DM Sans"/>
                  <a:sym typeface="DM Sans"/>
                </a:rPr>
                <a:t>By fostering collaboration between leaders and employees, organizations can create a culture where social values are deeply ingrained, shared, and lived by all members of the organization.</a:t>
              </a:r>
            </a:p>
            <a:p>
              <a:pPr algn="just">
                <a:lnSpc>
                  <a:spcPts val="4548"/>
                </a:lnSpc>
              </a:pPr>
              <a:r>
                <a:rPr lang="en-US" sz="3499">
                  <a:solidFill>
                    <a:srgbClr val="808080"/>
                  </a:solidFill>
                  <a:latin typeface="DM Sans"/>
                  <a:ea typeface="DM Sans"/>
                  <a:cs typeface="DM Sans"/>
                  <a:sym typeface="DM Sans"/>
                </a:rPr>
                <a:t>This collaborative approach not only strengthens the organization's culture, but also enhances employee engagement, satisfaction, and overall success. </a:t>
              </a:r>
            </a:p>
          </p:txBody>
        </p:sp>
      </p:grpSp>
      <p:sp>
        <p:nvSpPr>
          <p:cNvPr id="7" name="Freeform 7"/>
          <p:cNvSpPr/>
          <p:nvPr/>
        </p:nvSpPr>
        <p:spPr>
          <a:xfrm>
            <a:off x="3425623" y="7424565"/>
            <a:ext cx="5012442" cy="2862435"/>
          </a:xfrm>
          <a:custGeom>
            <a:avLst/>
            <a:gdLst/>
            <a:ahLst/>
            <a:cxnLst/>
            <a:rect l="l" t="t" r="r" b="b"/>
            <a:pathLst>
              <a:path w="5012442" h="2862435">
                <a:moveTo>
                  <a:pt x="0" y="0"/>
                </a:moveTo>
                <a:lnTo>
                  <a:pt x="5012442" y="0"/>
                </a:lnTo>
                <a:lnTo>
                  <a:pt x="5012442" y="2862435"/>
                </a:lnTo>
                <a:lnTo>
                  <a:pt x="0" y="2862435"/>
                </a:lnTo>
                <a:lnTo>
                  <a:pt x="0" y="0"/>
                </a:lnTo>
                <a:close/>
              </a:path>
            </a:pathLst>
          </a:custGeom>
          <a:blipFill>
            <a:blip r:embed="rId4"/>
            <a:stretch>
              <a:fillRect/>
            </a:stretch>
          </a:blipFill>
        </p:spPr>
        <p:txBody>
          <a:bodyPr/>
          <a:lstStyle/>
          <a:p>
            <a:endParaRPr lang="lv-LV"/>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FB"/>
        </a:solidFill>
        <a:effectLst/>
      </p:bgPr>
    </p:bg>
    <p:spTree>
      <p:nvGrpSpPr>
        <p:cNvPr id="1" name=""/>
        <p:cNvGrpSpPr/>
        <p:nvPr/>
      </p:nvGrpSpPr>
      <p:grpSpPr>
        <a:xfrm>
          <a:off x="0" y="0"/>
          <a:ext cx="0" cy="0"/>
          <a:chOff x="0" y="0"/>
          <a:chExt cx="0" cy="0"/>
        </a:xfrm>
      </p:grpSpPr>
      <p:sp>
        <p:nvSpPr>
          <p:cNvPr id="2" name="Freeform 2"/>
          <p:cNvSpPr/>
          <p:nvPr/>
        </p:nvSpPr>
        <p:spPr>
          <a:xfrm>
            <a:off x="207998" y="5990310"/>
            <a:ext cx="7523981" cy="4296690"/>
          </a:xfrm>
          <a:custGeom>
            <a:avLst/>
            <a:gdLst/>
            <a:ahLst/>
            <a:cxnLst/>
            <a:rect l="l" t="t" r="r" b="b"/>
            <a:pathLst>
              <a:path w="7523981" h="4296690">
                <a:moveTo>
                  <a:pt x="0" y="0"/>
                </a:moveTo>
                <a:lnTo>
                  <a:pt x="7523981" y="0"/>
                </a:lnTo>
                <a:lnTo>
                  <a:pt x="7523981" y="4296690"/>
                </a:lnTo>
                <a:lnTo>
                  <a:pt x="0" y="4296690"/>
                </a:lnTo>
                <a:lnTo>
                  <a:pt x="0" y="0"/>
                </a:lnTo>
                <a:close/>
              </a:path>
            </a:pathLst>
          </a:custGeom>
          <a:blipFill>
            <a:blip r:embed="rId2"/>
            <a:stretch>
              <a:fillRect/>
            </a:stretch>
          </a:blipFill>
        </p:spPr>
        <p:txBody>
          <a:bodyPr/>
          <a:lstStyle/>
          <a:p>
            <a:endParaRPr lang="lv-LV"/>
          </a:p>
        </p:txBody>
      </p:sp>
      <p:sp>
        <p:nvSpPr>
          <p:cNvPr id="3" name="TextBox 3"/>
          <p:cNvSpPr txBox="1"/>
          <p:nvPr/>
        </p:nvSpPr>
        <p:spPr>
          <a:xfrm>
            <a:off x="11658600" y="5336660"/>
            <a:ext cx="5500090" cy="2038350"/>
          </a:xfrm>
          <a:prstGeom prst="rect">
            <a:avLst/>
          </a:prstGeom>
        </p:spPr>
        <p:txBody>
          <a:bodyPr lIns="0" tIns="0" rIns="0" bIns="0" rtlCol="0" anchor="t">
            <a:spAutoFit/>
          </a:bodyPr>
          <a:lstStyle/>
          <a:p>
            <a:pPr algn="r">
              <a:lnSpc>
                <a:spcPts val="8250"/>
              </a:lnSpc>
            </a:pPr>
            <a:r>
              <a:rPr lang="en-US" sz="7500">
                <a:solidFill>
                  <a:srgbClr val="8CA9AD"/>
                </a:solidFill>
                <a:latin typeface="DM Sans Bold"/>
                <a:ea typeface="DM Sans Bold"/>
                <a:cs typeface="DM Sans Bold"/>
                <a:sym typeface="DM Sans Bold"/>
              </a:rPr>
              <a:t>TABLE OF</a:t>
            </a:r>
          </a:p>
          <a:p>
            <a:pPr algn="r">
              <a:lnSpc>
                <a:spcPts val="8250"/>
              </a:lnSpc>
            </a:pPr>
            <a:r>
              <a:rPr lang="en-US" sz="7500">
                <a:solidFill>
                  <a:srgbClr val="8CA9AD"/>
                </a:solidFill>
                <a:latin typeface="DM Sans Bold"/>
                <a:ea typeface="DM Sans Bold"/>
                <a:cs typeface="DM Sans Bold"/>
                <a:sym typeface="DM Sans Bold"/>
              </a:rPr>
              <a:t>CONTENT</a:t>
            </a:r>
          </a:p>
        </p:txBody>
      </p:sp>
      <p:sp>
        <p:nvSpPr>
          <p:cNvPr id="4" name="TextBox 4"/>
          <p:cNvSpPr txBox="1"/>
          <p:nvPr/>
        </p:nvSpPr>
        <p:spPr>
          <a:xfrm>
            <a:off x="2417556" y="2129156"/>
            <a:ext cx="1938412" cy="819158"/>
          </a:xfrm>
          <a:prstGeom prst="rect">
            <a:avLst/>
          </a:prstGeom>
        </p:spPr>
        <p:txBody>
          <a:bodyPr lIns="0" tIns="0" rIns="0" bIns="0" rtlCol="0" anchor="t">
            <a:spAutoFit/>
          </a:bodyPr>
          <a:lstStyle/>
          <a:p>
            <a:pPr algn="l">
              <a:lnSpc>
                <a:spcPts val="6600"/>
              </a:lnSpc>
            </a:pPr>
            <a:r>
              <a:rPr lang="en-US" sz="6000">
                <a:solidFill>
                  <a:srgbClr val="A6A6A6"/>
                </a:solidFill>
                <a:latin typeface="DM Sans Bold"/>
                <a:ea typeface="DM Sans Bold"/>
                <a:cs typeface="DM Sans Bold"/>
                <a:sym typeface="DM Sans Bold"/>
              </a:rPr>
              <a:t>01.</a:t>
            </a:r>
          </a:p>
        </p:txBody>
      </p:sp>
      <p:sp>
        <p:nvSpPr>
          <p:cNvPr id="5" name="TextBox 5"/>
          <p:cNvSpPr txBox="1"/>
          <p:nvPr/>
        </p:nvSpPr>
        <p:spPr>
          <a:xfrm>
            <a:off x="2408000" y="3522770"/>
            <a:ext cx="1938412" cy="819158"/>
          </a:xfrm>
          <a:prstGeom prst="rect">
            <a:avLst/>
          </a:prstGeom>
        </p:spPr>
        <p:txBody>
          <a:bodyPr lIns="0" tIns="0" rIns="0" bIns="0" rtlCol="0" anchor="t">
            <a:spAutoFit/>
          </a:bodyPr>
          <a:lstStyle/>
          <a:p>
            <a:pPr algn="l">
              <a:lnSpc>
                <a:spcPts val="6600"/>
              </a:lnSpc>
            </a:pPr>
            <a:r>
              <a:rPr lang="en-US" sz="6000">
                <a:solidFill>
                  <a:srgbClr val="A6A6A6"/>
                </a:solidFill>
                <a:latin typeface="DM Sans Bold"/>
                <a:ea typeface="DM Sans Bold"/>
                <a:cs typeface="DM Sans Bold"/>
                <a:sym typeface="DM Sans Bold"/>
              </a:rPr>
              <a:t>02.</a:t>
            </a:r>
          </a:p>
        </p:txBody>
      </p:sp>
      <p:sp>
        <p:nvSpPr>
          <p:cNvPr id="6" name="TextBox 6"/>
          <p:cNvSpPr txBox="1"/>
          <p:nvPr/>
        </p:nvSpPr>
        <p:spPr>
          <a:xfrm>
            <a:off x="4355968" y="2278385"/>
            <a:ext cx="7157329" cy="501650"/>
          </a:xfrm>
          <a:prstGeom prst="rect">
            <a:avLst/>
          </a:prstGeom>
        </p:spPr>
        <p:txBody>
          <a:bodyPr lIns="0" tIns="0" rIns="0" bIns="0" rtlCol="0" anchor="t">
            <a:spAutoFit/>
          </a:bodyPr>
          <a:lstStyle/>
          <a:p>
            <a:pPr algn="l">
              <a:lnSpc>
                <a:spcPts val="3850"/>
              </a:lnSpc>
            </a:pPr>
            <a:r>
              <a:rPr lang="en-US" sz="3500">
                <a:solidFill>
                  <a:srgbClr val="A6A6A6"/>
                </a:solidFill>
                <a:latin typeface="DM Sans Bold"/>
                <a:ea typeface="DM Sans Bold"/>
                <a:cs typeface="DM Sans Bold"/>
                <a:sym typeface="DM Sans Bold"/>
              </a:rPr>
              <a:t>Leader’s role</a:t>
            </a:r>
          </a:p>
        </p:txBody>
      </p:sp>
      <p:sp>
        <p:nvSpPr>
          <p:cNvPr id="7" name="TextBox 7"/>
          <p:cNvSpPr txBox="1"/>
          <p:nvPr/>
        </p:nvSpPr>
        <p:spPr>
          <a:xfrm>
            <a:off x="4346412" y="3685440"/>
            <a:ext cx="6307115" cy="474768"/>
          </a:xfrm>
          <a:prstGeom prst="rect">
            <a:avLst/>
          </a:prstGeom>
        </p:spPr>
        <p:txBody>
          <a:bodyPr lIns="0" tIns="0" rIns="0" bIns="0" rtlCol="0" anchor="t">
            <a:spAutoFit/>
          </a:bodyPr>
          <a:lstStyle/>
          <a:p>
            <a:pPr algn="l">
              <a:lnSpc>
                <a:spcPts val="3850"/>
              </a:lnSpc>
            </a:pPr>
            <a:r>
              <a:rPr lang="en-US" sz="3500">
                <a:solidFill>
                  <a:srgbClr val="A6A6A6"/>
                </a:solidFill>
                <a:latin typeface="DM Sans Bold"/>
                <a:ea typeface="DM Sans Bold"/>
                <a:cs typeface="DM Sans Bold"/>
                <a:sym typeface="DM Sans Bold"/>
              </a:rPr>
              <a:t>Employees roles  </a:t>
            </a:r>
          </a:p>
        </p:txBody>
      </p:sp>
      <p:sp>
        <p:nvSpPr>
          <p:cNvPr id="8" name="TextBox 8"/>
          <p:cNvSpPr txBox="1"/>
          <p:nvPr/>
        </p:nvSpPr>
        <p:spPr>
          <a:xfrm>
            <a:off x="2417556" y="4913428"/>
            <a:ext cx="1938412" cy="819158"/>
          </a:xfrm>
          <a:prstGeom prst="rect">
            <a:avLst/>
          </a:prstGeom>
        </p:spPr>
        <p:txBody>
          <a:bodyPr lIns="0" tIns="0" rIns="0" bIns="0" rtlCol="0" anchor="t">
            <a:spAutoFit/>
          </a:bodyPr>
          <a:lstStyle/>
          <a:p>
            <a:pPr algn="l">
              <a:lnSpc>
                <a:spcPts val="6600"/>
              </a:lnSpc>
            </a:pPr>
            <a:r>
              <a:rPr lang="en-US" sz="6000">
                <a:solidFill>
                  <a:srgbClr val="A6A6A6"/>
                </a:solidFill>
                <a:latin typeface="DM Sans Bold"/>
                <a:ea typeface="DM Sans Bold"/>
                <a:cs typeface="DM Sans Bold"/>
                <a:sym typeface="DM Sans Bold"/>
              </a:rPr>
              <a:t>03.</a:t>
            </a:r>
          </a:p>
        </p:txBody>
      </p:sp>
      <p:sp>
        <p:nvSpPr>
          <p:cNvPr id="9" name="TextBox 9"/>
          <p:cNvSpPr txBox="1"/>
          <p:nvPr/>
        </p:nvSpPr>
        <p:spPr>
          <a:xfrm>
            <a:off x="4346412" y="5076098"/>
            <a:ext cx="6307115" cy="474768"/>
          </a:xfrm>
          <a:prstGeom prst="rect">
            <a:avLst/>
          </a:prstGeom>
        </p:spPr>
        <p:txBody>
          <a:bodyPr lIns="0" tIns="0" rIns="0" bIns="0" rtlCol="0" anchor="t">
            <a:spAutoFit/>
          </a:bodyPr>
          <a:lstStyle/>
          <a:p>
            <a:pPr algn="l">
              <a:lnSpc>
                <a:spcPts val="3850"/>
              </a:lnSpc>
            </a:pPr>
            <a:r>
              <a:rPr lang="en-US" sz="3500">
                <a:solidFill>
                  <a:srgbClr val="A6A6A6"/>
                </a:solidFill>
                <a:latin typeface="DM Sans Bold"/>
                <a:ea typeface="DM Sans Bold"/>
                <a:cs typeface="DM Sans Bold"/>
                <a:sym typeface="DM Sans Bold"/>
              </a:rPr>
              <a:t>Working together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31216" y="1608623"/>
            <a:ext cx="16230600" cy="8374261"/>
          </a:xfrm>
          <a:custGeom>
            <a:avLst/>
            <a:gdLst/>
            <a:ahLst/>
            <a:cxnLst/>
            <a:rect l="l" t="t" r="r" b="b"/>
            <a:pathLst>
              <a:path w="16230600" h="8374261">
                <a:moveTo>
                  <a:pt x="0" y="0"/>
                </a:moveTo>
                <a:lnTo>
                  <a:pt x="16230600" y="0"/>
                </a:lnTo>
                <a:lnTo>
                  <a:pt x="16230600" y="8374261"/>
                </a:lnTo>
                <a:lnTo>
                  <a:pt x="0" y="83742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grpSp>
        <p:nvGrpSpPr>
          <p:cNvPr id="3" name="Group 3"/>
          <p:cNvGrpSpPr/>
          <p:nvPr/>
        </p:nvGrpSpPr>
        <p:grpSpPr>
          <a:xfrm>
            <a:off x="1981200" y="-94024"/>
            <a:ext cx="4102978" cy="2245448"/>
            <a:chOff x="0" y="0"/>
            <a:chExt cx="5470637" cy="2993931"/>
          </a:xfrm>
        </p:grpSpPr>
        <p:sp>
          <p:nvSpPr>
            <p:cNvPr id="4" name="Freeform 4"/>
            <p:cNvSpPr/>
            <p:nvPr/>
          </p:nvSpPr>
          <p:spPr>
            <a:xfrm>
              <a:off x="0" y="0"/>
              <a:ext cx="5470652" cy="2993898"/>
            </a:xfrm>
            <a:custGeom>
              <a:avLst/>
              <a:gdLst/>
              <a:ahLst/>
              <a:cxnLst/>
              <a:rect l="l" t="t" r="r" b="b"/>
              <a:pathLst>
                <a:path w="5470652" h="2993898">
                  <a:moveTo>
                    <a:pt x="0" y="0"/>
                  </a:moveTo>
                  <a:lnTo>
                    <a:pt x="5470652" y="0"/>
                  </a:lnTo>
                  <a:lnTo>
                    <a:pt x="5470652" y="2993898"/>
                  </a:lnTo>
                  <a:lnTo>
                    <a:pt x="0" y="2993898"/>
                  </a:lnTo>
                  <a:lnTo>
                    <a:pt x="0" y="0"/>
                  </a:lnTo>
                  <a:close/>
                </a:path>
              </a:pathLst>
            </a:custGeom>
            <a:blipFill>
              <a:blip r:embed="rId4"/>
              <a:stretch>
                <a:fillRect t="-238" b="-239"/>
              </a:stretch>
            </a:blipFill>
          </p:spPr>
          <p:txBody>
            <a:bodyPr/>
            <a:lstStyle/>
            <a:p>
              <a:endParaRPr lang="lv-LV"/>
            </a:p>
          </p:txBody>
        </p:sp>
      </p:grpSp>
      <p:sp>
        <p:nvSpPr>
          <p:cNvPr id="5" name="TextBox 5"/>
          <p:cNvSpPr txBox="1"/>
          <p:nvPr/>
        </p:nvSpPr>
        <p:spPr>
          <a:xfrm>
            <a:off x="4032689" y="3480706"/>
            <a:ext cx="10620170" cy="1422401"/>
          </a:xfrm>
          <a:prstGeom prst="rect">
            <a:avLst/>
          </a:prstGeom>
        </p:spPr>
        <p:txBody>
          <a:bodyPr lIns="0" tIns="0" rIns="0" bIns="0" rtlCol="0" anchor="t">
            <a:spAutoFit/>
          </a:bodyPr>
          <a:lstStyle/>
          <a:p>
            <a:pPr algn="r">
              <a:lnSpc>
                <a:spcPts val="12500"/>
              </a:lnSpc>
            </a:pPr>
            <a:r>
              <a:rPr lang="en-US" sz="12500">
                <a:solidFill>
                  <a:srgbClr val="FFFFFF"/>
                </a:solidFill>
                <a:latin typeface="DM Sans Bold"/>
                <a:ea typeface="DM Sans Bold"/>
                <a:cs typeface="DM Sans Bold"/>
                <a:sym typeface="DM Sans Bold"/>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FB"/>
        </a:solidFill>
        <a:effectLst/>
      </p:bgPr>
    </p:bg>
    <p:spTree>
      <p:nvGrpSpPr>
        <p:cNvPr id="1" name=""/>
        <p:cNvGrpSpPr/>
        <p:nvPr/>
      </p:nvGrpSpPr>
      <p:grpSpPr>
        <a:xfrm>
          <a:off x="0" y="0"/>
          <a:ext cx="0" cy="0"/>
          <a:chOff x="0" y="0"/>
          <a:chExt cx="0" cy="0"/>
        </a:xfrm>
      </p:grpSpPr>
      <p:sp>
        <p:nvSpPr>
          <p:cNvPr id="2" name="Freeform 2"/>
          <p:cNvSpPr/>
          <p:nvPr/>
        </p:nvSpPr>
        <p:spPr>
          <a:xfrm>
            <a:off x="5824841" y="2789111"/>
            <a:ext cx="6638317" cy="7225379"/>
          </a:xfrm>
          <a:custGeom>
            <a:avLst/>
            <a:gdLst/>
            <a:ahLst/>
            <a:cxnLst/>
            <a:rect l="l" t="t" r="r" b="b"/>
            <a:pathLst>
              <a:path w="6638317" h="7225379">
                <a:moveTo>
                  <a:pt x="0" y="0"/>
                </a:moveTo>
                <a:lnTo>
                  <a:pt x="6638318" y="0"/>
                </a:lnTo>
                <a:lnTo>
                  <a:pt x="6638318" y="7225379"/>
                </a:lnTo>
                <a:lnTo>
                  <a:pt x="0" y="72253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3" name="TextBox 3"/>
          <p:cNvSpPr txBox="1"/>
          <p:nvPr/>
        </p:nvSpPr>
        <p:spPr>
          <a:xfrm>
            <a:off x="6940470" y="675958"/>
            <a:ext cx="4407060" cy="753110"/>
          </a:xfrm>
          <a:prstGeom prst="rect">
            <a:avLst/>
          </a:prstGeom>
        </p:spPr>
        <p:txBody>
          <a:bodyPr lIns="0" tIns="0" rIns="0" bIns="0" rtlCol="0" anchor="t">
            <a:spAutoFit/>
          </a:bodyPr>
          <a:lstStyle/>
          <a:p>
            <a:pPr algn="r">
              <a:lnSpc>
                <a:spcPts val="5829"/>
              </a:lnSpc>
            </a:pPr>
            <a:r>
              <a:rPr lang="en-US" sz="5299">
                <a:solidFill>
                  <a:srgbClr val="727171"/>
                </a:solidFill>
                <a:latin typeface="DM Sans Bold"/>
                <a:ea typeface="DM Sans Bold"/>
                <a:cs typeface="DM Sans Bold"/>
                <a:sym typeface="DM Sans Bold"/>
              </a:rPr>
              <a:t>Leader’s role</a:t>
            </a:r>
          </a:p>
        </p:txBody>
      </p:sp>
      <p:sp>
        <p:nvSpPr>
          <p:cNvPr id="4" name="TextBox 4"/>
          <p:cNvSpPr txBox="1"/>
          <p:nvPr/>
        </p:nvSpPr>
        <p:spPr>
          <a:xfrm>
            <a:off x="2311276" y="1798511"/>
            <a:ext cx="13665449" cy="990600"/>
          </a:xfrm>
          <a:prstGeom prst="rect">
            <a:avLst/>
          </a:prstGeom>
        </p:spPr>
        <p:txBody>
          <a:bodyPr lIns="0" tIns="0" rIns="0" bIns="0" rtlCol="0" anchor="t">
            <a:spAutoFit/>
          </a:bodyPr>
          <a:lstStyle/>
          <a:p>
            <a:pPr algn="ctr">
              <a:lnSpc>
                <a:spcPts val="4559"/>
              </a:lnSpc>
            </a:pPr>
            <a:r>
              <a:rPr lang="en-US" sz="3799">
                <a:solidFill>
                  <a:srgbClr val="727171"/>
                </a:solidFill>
                <a:latin typeface="DM Sans"/>
                <a:ea typeface="DM Sans"/>
                <a:cs typeface="DM Sans"/>
                <a:sym typeface="DM Sans"/>
              </a:rPr>
              <a:t>Leaders can influence organizational culture in many ways :</a:t>
            </a:r>
          </a:p>
          <a:p>
            <a:pPr algn="just">
              <a:lnSpc>
                <a:spcPts val="3359"/>
              </a:lnSpc>
            </a:pPr>
            <a:endParaRPr lang="en-US" sz="3799">
              <a:solidFill>
                <a:srgbClr val="727171"/>
              </a:solidFill>
              <a:latin typeface="DM Sans"/>
              <a:ea typeface="DM Sans"/>
              <a:cs typeface="DM Sans"/>
              <a:sym typeface="DM Sans"/>
            </a:endParaRPr>
          </a:p>
        </p:txBody>
      </p:sp>
      <p:sp>
        <p:nvSpPr>
          <p:cNvPr id="5" name="TextBox 5"/>
          <p:cNvSpPr txBox="1"/>
          <p:nvPr/>
        </p:nvSpPr>
        <p:spPr>
          <a:xfrm>
            <a:off x="1493276" y="5432428"/>
            <a:ext cx="2980324" cy="664845"/>
          </a:xfrm>
          <a:prstGeom prst="rect">
            <a:avLst/>
          </a:prstGeom>
        </p:spPr>
        <p:txBody>
          <a:bodyPr lIns="0" tIns="0" rIns="0" bIns="0" rtlCol="0" anchor="t">
            <a:spAutoFit/>
          </a:bodyPr>
          <a:lstStyle/>
          <a:p>
            <a:pPr algn="l">
              <a:lnSpc>
                <a:spcPts val="5790"/>
              </a:lnSpc>
            </a:pPr>
            <a:r>
              <a:rPr lang="en-US" sz="3000">
                <a:solidFill>
                  <a:srgbClr val="211F1C"/>
                </a:solidFill>
                <a:latin typeface="DM Sans"/>
                <a:ea typeface="DM Sans"/>
                <a:cs typeface="DM Sans"/>
                <a:sym typeface="DM Sans"/>
              </a:rPr>
              <a:t>Communicate</a:t>
            </a:r>
          </a:p>
        </p:txBody>
      </p:sp>
      <p:sp>
        <p:nvSpPr>
          <p:cNvPr id="6" name="TextBox 6"/>
          <p:cNvSpPr txBox="1"/>
          <p:nvPr/>
        </p:nvSpPr>
        <p:spPr>
          <a:xfrm>
            <a:off x="1837986" y="3186433"/>
            <a:ext cx="2854698" cy="664845"/>
          </a:xfrm>
          <a:prstGeom prst="rect">
            <a:avLst/>
          </a:prstGeom>
        </p:spPr>
        <p:txBody>
          <a:bodyPr lIns="0" tIns="0" rIns="0" bIns="0" rtlCol="0" anchor="t">
            <a:spAutoFit/>
          </a:bodyPr>
          <a:lstStyle/>
          <a:p>
            <a:pPr algn="l">
              <a:lnSpc>
                <a:spcPts val="5790"/>
              </a:lnSpc>
            </a:pPr>
            <a:r>
              <a:rPr lang="en-US" sz="3000">
                <a:solidFill>
                  <a:srgbClr val="211F1C"/>
                </a:solidFill>
                <a:latin typeface="DM Sans"/>
                <a:ea typeface="DM Sans"/>
                <a:cs typeface="DM Sans"/>
                <a:sym typeface="DM Sans"/>
              </a:rPr>
              <a:t>Be an example</a:t>
            </a:r>
          </a:p>
        </p:txBody>
      </p:sp>
      <p:sp>
        <p:nvSpPr>
          <p:cNvPr id="7" name="TextBox 7"/>
          <p:cNvSpPr txBox="1"/>
          <p:nvPr/>
        </p:nvSpPr>
        <p:spPr>
          <a:xfrm>
            <a:off x="12751421" y="3945438"/>
            <a:ext cx="4219041" cy="664845"/>
          </a:xfrm>
          <a:prstGeom prst="rect">
            <a:avLst/>
          </a:prstGeom>
        </p:spPr>
        <p:txBody>
          <a:bodyPr lIns="0" tIns="0" rIns="0" bIns="0" rtlCol="0" anchor="t">
            <a:spAutoFit/>
          </a:bodyPr>
          <a:lstStyle/>
          <a:p>
            <a:pPr algn="l">
              <a:lnSpc>
                <a:spcPts val="5790"/>
              </a:lnSpc>
            </a:pPr>
            <a:r>
              <a:rPr lang="en-US" sz="3000">
                <a:solidFill>
                  <a:srgbClr val="211F1C"/>
                </a:solidFill>
                <a:latin typeface="DM Sans"/>
                <a:ea typeface="DM Sans"/>
                <a:cs typeface="DM Sans"/>
                <a:sym typeface="DM Sans"/>
              </a:rPr>
              <a:t>Encourage innovations</a:t>
            </a:r>
          </a:p>
        </p:txBody>
      </p:sp>
      <p:sp>
        <p:nvSpPr>
          <p:cNvPr id="8" name="TextBox 8"/>
          <p:cNvSpPr txBox="1"/>
          <p:nvPr/>
        </p:nvSpPr>
        <p:spPr>
          <a:xfrm>
            <a:off x="12463159" y="7682197"/>
            <a:ext cx="4507304" cy="466725"/>
          </a:xfrm>
          <a:prstGeom prst="rect">
            <a:avLst/>
          </a:prstGeom>
        </p:spPr>
        <p:txBody>
          <a:bodyPr lIns="0" tIns="0" rIns="0" bIns="0" rtlCol="0" anchor="t">
            <a:spAutoFit/>
          </a:bodyPr>
          <a:lstStyle/>
          <a:p>
            <a:pPr algn="ctr">
              <a:lnSpc>
                <a:spcPts val="3600"/>
              </a:lnSpc>
            </a:pPr>
            <a:r>
              <a:rPr lang="en-US" sz="3000">
                <a:solidFill>
                  <a:srgbClr val="211F1C"/>
                </a:solidFill>
                <a:latin typeface="DM Sans"/>
                <a:ea typeface="DM Sans"/>
                <a:cs typeface="DM Sans"/>
                <a:sym typeface="DM Sans"/>
              </a:rPr>
              <a:t>      Recognize and reward</a:t>
            </a:r>
          </a:p>
        </p:txBody>
      </p:sp>
      <p:sp>
        <p:nvSpPr>
          <p:cNvPr id="9" name="TextBox 9"/>
          <p:cNvSpPr txBox="1"/>
          <p:nvPr/>
        </p:nvSpPr>
        <p:spPr>
          <a:xfrm>
            <a:off x="942134" y="7939372"/>
            <a:ext cx="4082607" cy="664845"/>
          </a:xfrm>
          <a:prstGeom prst="rect">
            <a:avLst/>
          </a:prstGeom>
        </p:spPr>
        <p:txBody>
          <a:bodyPr lIns="0" tIns="0" rIns="0" bIns="0" rtlCol="0" anchor="t">
            <a:spAutoFit/>
          </a:bodyPr>
          <a:lstStyle/>
          <a:p>
            <a:pPr algn="l">
              <a:lnSpc>
                <a:spcPts val="5790"/>
              </a:lnSpc>
            </a:pPr>
            <a:r>
              <a:rPr lang="en-US" sz="3000">
                <a:solidFill>
                  <a:srgbClr val="211F1C"/>
                </a:solidFill>
                <a:latin typeface="DM Sans"/>
                <a:ea typeface="DM Sans"/>
                <a:cs typeface="DM Sans"/>
                <a:sym typeface="DM Sans"/>
              </a:rPr>
              <a:t>      Provide resourses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911869" y="4995358"/>
            <a:ext cx="5376131" cy="4906942"/>
          </a:xfrm>
          <a:custGeom>
            <a:avLst/>
            <a:gdLst/>
            <a:ahLst/>
            <a:cxnLst/>
            <a:rect l="l" t="t" r="r" b="b"/>
            <a:pathLst>
              <a:path w="5376131" h="4906942">
                <a:moveTo>
                  <a:pt x="0" y="0"/>
                </a:moveTo>
                <a:lnTo>
                  <a:pt x="5376131" y="0"/>
                </a:lnTo>
                <a:lnTo>
                  <a:pt x="5376131" y="4906942"/>
                </a:lnTo>
                <a:lnTo>
                  <a:pt x="0" y="49069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3" name="TextBox 3"/>
          <p:cNvSpPr txBox="1"/>
          <p:nvPr/>
        </p:nvSpPr>
        <p:spPr>
          <a:xfrm>
            <a:off x="2207957" y="2050759"/>
            <a:ext cx="14335431" cy="753110"/>
          </a:xfrm>
          <a:prstGeom prst="rect">
            <a:avLst/>
          </a:prstGeom>
        </p:spPr>
        <p:txBody>
          <a:bodyPr lIns="0" tIns="0" rIns="0" bIns="0" rtlCol="0" anchor="t">
            <a:spAutoFit/>
          </a:bodyPr>
          <a:lstStyle/>
          <a:p>
            <a:pPr algn="r">
              <a:lnSpc>
                <a:spcPts val="5830"/>
              </a:lnSpc>
            </a:pPr>
            <a:r>
              <a:rPr lang="en-US" sz="5300">
                <a:solidFill>
                  <a:srgbClr val="727171"/>
                </a:solidFill>
                <a:latin typeface="DM Sans Bold"/>
                <a:ea typeface="DM Sans Bold"/>
                <a:cs typeface="DM Sans Bold"/>
                <a:sym typeface="DM Sans Bold"/>
              </a:rPr>
              <a:t>Leader‘s role</a:t>
            </a:r>
          </a:p>
        </p:txBody>
      </p:sp>
      <p:sp>
        <p:nvSpPr>
          <p:cNvPr id="4" name="TextBox 4"/>
          <p:cNvSpPr txBox="1"/>
          <p:nvPr/>
        </p:nvSpPr>
        <p:spPr>
          <a:xfrm>
            <a:off x="1028700" y="3638046"/>
            <a:ext cx="11433240" cy="2714625"/>
          </a:xfrm>
          <a:prstGeom prst="rect">
            <a:avLst/>
          </a:prstGeom>
        </p:spPr>
        <p:txBody>
          <a:bodyPr lIns="0" tIns="0" rIns="0" bIns="0" rtlCol="0" anchor="t">
            <a:spAutoFit/>
          </a:bodyPr>
          <a:lstStyle/>
          <a:p>
            <a:pPr algn="just">
              <a:lnSpc>
                <a:spcPts val="4320"/>
              </a:lnSpc>
            </a:pPr>
            <a:r>
              <a:rPr lang="en-US" sz="3600">
                <a:solidFill>
                  <a:srgbClr val="727171"/>
                </a:solidFill>
                <a:latin typeface="DM Sans"/>
                <a:ea typeface="DM Sans"/>
                <a:cs typeface="DM Sans"/>
                <a:sym typeface="DM Sans"/>
              </a:rPr>
              <a:t>It's crucial to embody the values and behaviours we wish to see in our employees. By consistently demonstrating a commitment to social responsibility through his actions and decisions, a leader sets a powerful example that motivates others to follow.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FB"/>
        </a:solidFill>
        <a:effectLst/>
      </p:bgPr>
    </p:bg>
    <p:spTree>
      <p:nvGrpSpPr>
        <p:cNvPr id="1" name=""/>
        <p:cNvGrpSpPr/>
        <p:nvPr/>
      </p:nvGrpSpPr>
      <p:grpSpPr>
        <a:xfrm>
          <a:off x="0" y="0"/>
          <a:ext cx="0" cy="0"/>
          <a:chOff x="0" y="0"/>
          <a:chExt cx="0" cy="0"/>
        </a:xfrm>
      </p:grpSpPr>
      <p:sp>
        <p:nvSpPr>
          <p:cNvPr id="2" name="Freeform 2"/>
          <p:cNvSpPr/>
          <p:nvPr/>
        </p:nvSpPr>
        <p:spPr>
          <a:xfrm>
            <a:off x="0" y="5402529"/>
            <a:ext cx="7965904" cy="4549057"/>
          </a:xfrm>
          <a:custGeom>
            <a:avLst/>
            <a:gdLst/>
            <a:ahLst/>
            <a:cxnLst/>
            <a:rect l="l" t="t" r="r" b="b"/>
            <a:pathLst>
              <a:path w="7965904" h="4549057">
                <a:moveTo>
                  <a:pt x="0" y="0"/>
                </a:moveTo>
                <a:lnTo>
                  <a:pt x="7965904" y="0"/>
                </a:lnTo>
                <a:lnTo>
                  <a:pt x="7965904" y="4549057"/>
                </a:lnTo>
                <a:lnTo>
                  <a:pt x="0" y="4549057"/>
                </a:lnTo>
                <a:lnTo>
                  <a:pt x="0" y="0"/>
                </a:lnTo>
                <a:close/>
              </a:path>
            </a:pathLst>
          </a:custGeom>
          <a:blipFill>
            <a:blip r:embed="rId3"/>
            <a:stretch>
              <a:fillRect/>
            </a:stretch>
          </a:blipFill>
        </p:spPr>
        <p:txBody>
          <a:bodyPr/>
          <a:lstStyle/>
          <a:p>
            <a:endParaRPr lang="lv-LV"/>
          </a:p>
        </p:txBody>
      </p:sp>
      <p:sp>
        <p:nvSpPr>
          <p:cNvPr id="3" name="Freeform 3"/>
          <p:cNvSpPr/>
          <p:nvPr/>
        </p:nvSpPr>
        <p:spPr>
          <a:xfrm>
            <a:off x="12519620" y="4427547"/>
            <a:ext cx="5768380" cy="5306910"/>
          </a:xfrm>
          <a:custGeom>
            <a:avLst/>
            <a:gdLst/>
            <a:ahLst/>
            <a:cxnLst/>
            <a:rect l="l" t="t" r="r" b="b"/>
            <a:pathLst>
              <a:path w="5768380" h="5306910">
                <a:moveTo>
                  <a:pt x="0" y="0"/>
                </a:moveTo>
                <a:lnTo>
                  <a:pt x="5768380" y="0"/>
                </a:lnTo>
                <a:lnTo>
                  <a:pt x="5768380" y="5306910"/>
                </a:lnTo>
                <a:lnTo>
                  <a:pt x="0" y="5306910"/>
                </a:lnTo>
                <a:lnTo>
                  <a:pt x="0" y="0"/>
                </a:lnTo>
                <a:close/>
              </a:path>
            </a:pathLst>
          </a:custGeom>
          <a:blipFill>
            <a:blip r:embed="rId4">
              <a:alphaModFix amt="70000"/>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TextBox 4"/>
          <p:cNvSpPr txBox="1"/>
          <p:nvPr/>
        </p:nvSpPr>
        <p:spPr>
          <a:xfrm>
            <a:off x="8469862" y="1076325"/>
            <a:ext cx="5358052" cy="866775"/>
          </a:xfrm>
          <a:prstGeom prst="rect">
            <a:avLst/>
          </a:prstGeom>
        </p:spPr>
        <p:txBody>
          <a:bodyPr lIns="0" tIns="0" rIns="0" bIns="0" rtlCol="0" anchor="t">
            <a:spAutoFit/>
          </a:bodyPr>
          <a:lstStyle/>
          <a:p>
            <a:pPr algn="r">
              <a:lnSpc>
                <a:spcPts val="6600"/>
              </a:lnSpc>
            </a:pPr>
            <a:r>
              <a:rPr lang="en-US" sz="6000">
                <a:solidFill>
                  <a:srgbClr val="727171"/>
                </a:solidFill>
                <a:latin typeface="DM Sans Bold"/>
                <a:ea typeface="DM Sans Bold"/>
                <a:cs typeface="DM Sans Bold"/>
                <a:sym typeface="DM Sans Bold"/>
              </a:rPr>
              <a:t>Leader‘s role</a:t>
            </a:r>
          </a:p>
        </p:txBody>
      </p:sp>
      <p:sp>
        <p:nvSpPr>
          <p:cNvPr id="5" name="TextBox 5"/>
          <p:cNvSpPr txBox="1"/>
          <p:nvPr/>
        </p:nvSpPr>
        <p:spPr>
          <a:xfrm>
            <a:off x="1770678" y="3029785"/>
            <a:ext cx="12057236" cy="1628775"/>
          </a:xfrm>
          <a:prstGeom prst="rect">
            <a:avLst/>
          </a:prstGeom>
        </p:spPr>
        <p:txBody>
          <a:bodyPr lIns="0" tIns="0" rIns="0" bIns="0" rtlCol="0" anchor="t">
            <a:spAutoFit/>
          </a:bodyPr>
          <a:lstStyle/>
          <a:p>
            <a:pPr algn="just">
              <a:lnSpc>
                <a:spcPts val="4320"/>
              </a:lnSpc>
            </a:pPr>
            <a:r>
              <a:rPr lang="en-US" sz="3600">
                <a:solidFill>
                  <a:srgbClr val="808080"/>
                </a:solidFill>
                <a:latin typeface="DM Sans"/>
                <a:ea typeface="DM Sans"/>
                <a:cs typeface="DM Sans"/>
                <a:sym typeface="DM Sans"/>
              </a:rPr>
              <a:t>Leaders should clearly communicate the organization's social values and goals, illustrating how these align with the company's overall mission.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FB"/>
        </a:solidFill>
        <a:effectLst/>
      </p:bgPr>
    </p:bg>
    <p:spTree>
      <p:nvGrpSpPr>
        <p:cNvPr id="1" name=""/>
        <p:cNvGrpSpPr/>
        <p:nvPr/>
      </p:nvGrpSpPr>
      <p:grpSpPr>
        <a:xfrm>
          <a:off x="0" y="0"/>
          <a:ext cx="0" cy="0"/>
          <a:chOff x="0" y="0"/>
          <a:chExt cx="0" cy="0"/>
        </a:xfrm>
      </p:grpSpPr>
      <p:sp>
        <p:nvSpPr>
          <p:cNvPr id="2" name="Freeform 2"/>
          <p:cNvSpPr/>
          <p:nvPr/>
        </p:nvSpPr>
        <p:spPr>
          <a:xfrm>
            <a:off x="0" y="5402529"/>
            <a:ext cx="7965904" cy="4549057"/>
          </a:xfrm>
          <a:custGeom>
            <a:avLst/>
            <a:gdLst/>
            <a:ahLst/>
            <a:cxnLst/>
            <a:rect l="l" t="t" r="r" b="b"/>
            <a:pathLst>
              <a:path w="7965904" h="4549057">
                <a:moveTo>
                  <a:pt x="0" y="0"/>
                </a:moveTo>
                <a:lnTo>
                  <a:pt x="7965904" y="0"/>
                </a:lnTo>
                <a:lnTo>
                  <a:pt x="7965904" y="4549057"/>
                </a:lnTo>
                <a:lnTo>
                  <a:pt x="0" y="4549057"/>
                </a:lnTo>
                <a:lnTo>
                  <a:pt x="0" y="0"/>
                </a:lnTo>
                <a:close/>
              </a:path>
            </a:pathLst>
          </a:custGeom>
          <a:blipFill>
            <a:blip r:embed="rId3"/>
            <a:stretch>
              <a:fillRect/>
            </a:stretch>
          </a:blipFill>
        </p:spPr>
        <p:txBody>
          <a:bodyPr/>
          <a:lstStyle/>
          <a:p>
            <a:endParaRPr lang="lv-LV"/>
          </a:p>
        </p:txBody>
      </p:sp>
      <p:sp>
        <p:nvSpPr>
          <p:cNvPr id="3" name="Freeform 3"/>
          <p:cNvSpPr/>
          <p:nvPr/>
        </p:nvSpPr>
        <p:spPr>
          <a:xfrm>
            <a:off x="12519620" y="4427547"/>
            <a:ext cx="5768380" cy="5306910"/>
          </a:xfrm>
          <a:custGeom>
            <a:avLst/>
            <a:gdLst/>
            <a:ahLst/>
            <a:cxnLst/>
            <a:rect l="l" t="t" r="r" b="b"/>
            <a:pathLst>
              <a:path w="5768380" h="5306910">
                <a:moveTo>
                  <a:pt x="0" y="0"/>
                </a:moveTo>
                <a:lnTo>
                  <a:pt x="5768380" y="0"/>
                </a:lnTo>
                <a:lnTo>
                  <a:pt x="5768380" y="5306910"/>
                </a:lnTo>
                <a:lnTo>
                  <a:pt x="0" y="5306910"/>
                </a:lnTo>
                <a:lnTo>
                  <a:pt x="0" y="0"/>
                </a:lnTo>
                <a:close/>
              </a:path>
            </a:pathLst>
          </a:custGeom>
          <a:blipFill>
            <a:blip r:embed="rId4">
              <a:alphaModFix amt="70000"/>
              <a:extLst>
                <a:ext uri="{96DAC541-7B7A-43D3-8B79-37D633B846F1}">
                  <asvg:svgBlip xmlns:asvg="http://schemas.microsoft.com/office/drawing/2016/SVG/main" r:embed="rId5"/>
                </a:ext>
              </a:extLst>
            </a:blip>
            <a:stretch>
              <a:fillRect/>
            </a:stretch>
          </a:blipFill>
        </p:spPr>
        <p:txBody>
          <a:bodyPr/>
          <a:lstStyle/>
          <a:p>
            <a:endParaRPr lang="lv-LV"/>
          </a:p>
        </p:txBody>
      </p:sp>
      <p:sp>
        <p:nvSpPr>
          <p:cNvPr id="4" name="TextBox 4"/>
          <p:cNvSpPr txBox="1"/>
          <p:nvPr/>
        </p:nvSpPr>
        <p:spPr>
          <a:xfrm>
            <a:off x="747679" y="2140513"/>
            <a:ext cx="15481479" cy="866775"/>
          </a:xfrm>
          <a:prstGeom prst="rect">
            <a:avLst/>
          </a:prstGeom>
        </p:spPr>
        <p:txBody>
          <a:bodyPr lIns="0" tIns="0" rIns="0" bIns="0" rtlCol="0" anchor="t">
            <a:spAutoFit/>
          </a:bodyPr>
          <a:lstStyle/>
          <a:p>
            <a:pPr algn="just">
              <a:lnSpc>
                <a:spcPts val="6600"/>
              </a:lnSpc>
            </a:pPr>
            <a:r>
              <a:rPr lang="en-US" sz="6000">
                <a:solidFill>
                  <a:srgbClr val="727171"/>
                </a:solidFill>
                <a:latin typeface="DM Sans Bold"/>
                <a:ea typeface="DM Sans Bold"/>
                <a:cs typeface="DM Sans Bold"/>
                <a:sym typeface="DM Sans Bold"/>
              </a:rPr>
              <a:t>Leader in organization is responsible for: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FB"/>
        </a:solidFill>
        <a:effectLst/>
      </p:bgPr>
    </p:bg>
    <p:spTree>
      <p:nvGrpSpPr>
        <p:cNvPr id="1" name=""/>
        <p:cNvGrpSpPr/>
        <p:nvPr/>
      </p:nvGrpSpPr>
      <p:grpSpPr>
        <a:xfrm>
          <a:off x="0" y="0"/>
          <a:ext cx="0" cy="0"/>
          <a:chOff x="0" y="0"/>
          <a:chExt cx="0" cy="0"/>
        </a:xfrm>
      </p:grpSpPr>
      <p:sp>
        <p:nvSpPr>
          <p:cNvPr id="2" name="Freeform 2"/>
          <p:cNvSpPr/>
          <p:nvPr/>
        </p:nvSpPr>
        <p:spPr>
          <a:xfrm>
            <a:off x="1919434" y="2250234"/>
            <a:ext cx="4035920" cy="2690519"/>
          </a:xfrm>
          <a:custGeom>
            <a:avLst/>
            <a:gdLst/>
            <a:ahLst/>
            <a:cxnLst/>
            <a:rect l="l" t="t" r="r" b="b"/>
            <a:pathLst>
              <a:path w="4035920" h="2690519">
                <a:moveTo>
                  <a:pt x="0" y="0"/>
                </a:moveTo>
                <a:lnTo>
                  <a:pt x="4035920" y="0"/>
                </a:lnTo>
                <a:lnTo>
                  <a:pt x="4035920" y="2690518"/>
                </a:lnTo>
                <a:lnTo>
                  <a:pt x="0" y="2690518"/>
                </a:lnTo>
                <a:lnTo>
                  <a:pt x="0" y="0"/>
                </a:lnTo>
                <a:close/>
              </a:path>
            </a:pathLst>
          </a:custGeom>
          <a:blipFill>
            <a:blip r:embed="rId3">
              <a:alphaModFix amt="68000"/>
            </a:blip>
            <a:stretch>
              <a:fillRect l="-4836" r="-4836" b="-628"/>
            </a:stretch>
          </a:blipFill>
        </p:spPr>
        <p:txBody>
          <a:bodyPr/>
          <a:lstStyle/>
          <a:p>
            <a:endParaRPr lang="lv-LV"/>
          </a:p>
        </p:txBody>
      </p:sp>
      <p:sp>
        <p:nvSpPr>
          <p:cNvPr id="3" name="Freeform 3"/>
          <p:cNvSpPr/>
          <p:nvPr/>
        </p:nvSpPr>
        <p:spPr>
          <a:xfrm>
            <a:off x="7289100" y="2267950"/>
            <a:ext cx="3985121" cy="2655087"/>
          </a:xfrm>
          <a:custGeom>
            <a:avLst/>
            <a:gdLst/>
            <a:ahLst/>
            <a:cxnLst/>
            <a:rect l="l" t="t" r="r" b="b"/>
            <a:pathLst>
              <a:path w="3985121" h="2655087">
                <a:moveTo>
                  <a:pt x="0" y="0"/>
                </a:moveTo>
                <a:lnTo>
                  <a:pt x="3985121" y="0"/>
                </a:lnTo>
                <a:lnTo>
                  <a:pt x="3985121" y="2655086"/>
                </a:lnTo>
                <a:lnTo>
                  <a:pt x="0" y="2655086"/>
                </a:lnTo>
                <a:lnTo>
                  <a:pt x="0" y="0"/>
                </a:lnTo>
                <a:close/>
              </a:path>
            </a:pathLst>
          </a:custGeom>
          <a:blipFill>
            <a:blip r:embed="rId4">
              <a:alphaModFix amt="75000"/>
            </a:blip>
            <a:stretch>
              <a:fillRect/>
            </a:stretch>
          </a:blipFill>
        </p:spPr>
        <p:txBody>
          <a:bodyPr/>
          <a:lstStyle/>
          <a:p>
            <a:endParaRPr lang="lv-LV"/>
          </a:p>
        </p:txBody>
      </p:sp>
      <p:sp>
        <p:nvSpPr>
          <p:cNvPr id="4" name="Freeform 4"/>
          <p:cNvSpPr/>
          <p:nvPr/>
        </p:nvSpPr>
        <p:spPr>
          <a:xfrm>
            <a:off x="12487733" y="2250234"/>
            <a:ext cx="4072456" cy="2672803"/>
          </a:xfrm>
          <a:custGeom>
            <a:avLst/>
            <a:gdLst/>
            <a:ahLst/>
            <a:cxnLst/>
            <a:rect l="l" t="t" r="r" b="b"/>
            <a:pathLst>
              <a:path w="4072456" h="2672803">
                <a:moveTo>
                  <a:pt x="0" y="0"/>
                </a:moveTo>
                <a:lnTo>
                  <a:pt x="4072455" y="0"/>
                </a:lnTo>
                <a:lnTo>
                  <a:pt x="4072455" y="2672802"/>
                </a:lnTo>
                <a:lnTo>
                  <a:pt x="0" y="2672802"/>
                </a:lnTo>
                <a:lnTo>
                  <a:pt x="0" y="0"/>
                </a:lnTo>
                <a:close/>
              </a:path>
            </a:pathLst>
          </a:custGeom>
          <a:blipFill>
            <a:blip r:embed="rId5"/>
            <a:stretch>
              <a:fillRect t="-757" b="-757"/>
            </a:stretch>
          </a:blipFill>
        </p:spPr>
        <p:txBody>
          <a:bodyPr/>
          <a:lstStyle/>
          <a:p>
            <a:endParaRPr lang="lv-LV"/>
          </a:p>
        </p:txBody>
      </p:sp>
      <p:sp>
        <p:nvSpPr>
          <p:cNvPr id="5" name="Freeform 5"/>
          <p:cNvSpPr/>
          <p:nvPr/>
        </p:nvSpPr>
        <p:spPr>
          <a:xfrm>
            <a:off x="2377788" y="6169978"/>
            <a:ext cx="4626699" cy="3088322"/>
          </a:xfrm>
          <a:custGeom>
            <a:avLst/>
            <a:gdLst/>
            <a:ahLst/>
            <a:cxnLst/>
            <a:rect l="l" t="t" r="r" b="b"/>
            <a:pathLst>
              <a:path w="4626699" h="3088322">
                <a:moveTo>
                  <a:pt x="0" y="0"/>
                </a:moveTo>
                <a:lnTo>
                  <a:pt x="4626699" y="0"/>
                </a:lnTo>
                <a:lnTo>
                  <a:pt x="4626699" y="3088322"/>
                </a:lnTo>
                <a:lnTo>
                  <a:pt x="0" y="3088322"/>
                </a:lnTo>
                <a:lnTo>
                  <a:pt x="0" y="0"/>
                </a:lnTo>
                <a:close/>
              </a:path>
            </a:pathLst>
          </a:custGeom>
          <a:blipFill>
            <a:blip r:embed="rId6">
              <a:alphaModFix amt="67000"/>
            </a:blip>
            <a:stretch>
              <a:fillRect/>
            </a:stretch>
          </a:blipFill>
        </p:spPr>
        <p:txBody>
          <a:bodyPr/>
          <a:lstStyle/>
          <a:p>
            <a:endParaRPr lang="lv-LV"/>
          </a:p>
        </p:txBody>
      </p:sp>
      <p:sp>
        <p:nvSpPr>
          <p:cNvPr id="6" name="Freeform 6"/>
          <p:cNvSpPr/>
          <p:nvPr/>
        </p:nvSpPr>
        <p:spPr>
          <a:xfrm>
            <a:off x="9978118" y="6169978"/>
            <a:ext cx="4635379" cy="3088322"/>
          </a:xfrm>
          <a:custGeom>
            <a:avLst/>
            <a:gdLst/>
            <a:ahLst/>
            <a:cxnLst/>
            <a:rect l="l" t="t" r="r" b="b"/>
            <a:pathLst>
              <a:path w="4635379" h="3088322">
                <a:moveTo>
                  <a:pt x="0" y="0"/>
                </a:moveTo>
                <a:lnTo>
                  <a:pt x="4635379" y="0"/>
                </a:lnTo>
                <a:lnTo>
                  <a:pt x="4635379" y="3088322"/>
                </a:lnTo>
                <a:lnTo>
                  <a:pt x="0" y="3088322"/>
                </a:lnTo>
                <a:lnTo>
                  <a:pt x="0" y="0"/>
                </a:lnTo>
                <a:close/>
              </a:path>
            </a:pathLst>
          </a:custGeom>
          <a:blipFill>
            <a:blip r:embed="rId7">
              <a:alphaModFix amt="74000"/>
            </a:blip>
            <a:stretch>
              <a:fillRect/>
            </a:stretch>
          </a:blipFill>
        </p:spPr>
        <p:txBody>
          <a:bodyPr/>
          <a:lstStyle/>
          <a:p>
            <a:endParaRPr lang="lv-LV"/>
          </a:p>
        </p:txBody>
      </p:sp>
      <p:sp>
        <p:nvSpPr>
          <p:cNvPr id="7" name="TextBox 7"/>
          <p:cNvSpPr txBox="1"/>
          <p:nvPr/>
        </p:nvSpPr>
        <p:spPr>
          <a:xfrm>
            <a:off x="3593539" y="5425194"/>
            <a:ext cx="2708314" cy="514350"/>
          </a:xfrm>
          <a:prstGeom prst="rect">
            <a:avLst/>
          </a:prstGeom>
        </p:spPr>
        <p:txBody>
          <a:bodyPr lIns="0" tIns="0" rIns="0" bIns="0" rtlCol="0" anchor="t">
            <a:spAutoFit/>
          </a:bodyPr>
          <a:lstStyle/>
          <a:p>
            <a:pPr algn="l">
              <a:lnSpc>
                <a:spcPts val="4079"/>
              </a:lnSpc>
            </a:pPr>
            <a:r>
              <a:rPr lang="en-US" sz="3399" spc="31">
                <a:solidFill>
                  <a:srgbClr val="727171"/>
                </a:solidFill>
                <a:latin typeface="DM Sans"/>
                <a:ea typeface="DM Sans"/>
                <a:cs typeface="DM Sans"/>
                <a:sym typeface="DM Sans"/>
              </a:rPr>
              <a:t>Resources</a:t>
            </a:r>
          </a:p>
        </p:txBody>
      </p:sp>
      <p:sp>
        <p:nvSpPr>
          <p:cNvPr id="8" name="TextBox 8"/>
          <p:cNvSpPr txBox="1"/>
          <p:nvPr/>
        </p:nvSpPr>
        <p:spPr>
          <a:xfrm>
            <a:off x="1727812" y="1028700"/>
            <a:ext cx="4419165" cy="514350"/>
          </a:xfrm>
          <a:prstGeom prst="rect">
            <a:avLst/>
          </a:prstGeom>
        </p:spPr>
        <p:txBody>
          <a:bodyPr lIns="0" tIns="0" rIns="0" bIns="0" rtlCol="0" anchor="t">
            <a:spAutoFit/>
          </a:bodyPr>
          <a:lstStyle/>
          <a:p>
            <a:pPr algn="l">
              <a:lnSpc>
                <a:spcPts val="4079"/>
              </a:lnSpc>
            </a:pPr>
            <a:r>
              <a:rPr lang="en-US" sz="3399">
                <a:solidFill>
                  <a:srgbClr val="808080"/>
                </a:solidFill>
                <a:latin typeface="DM Sans"/>
                <a:ea typeface="DM Sans"/>
                <a:cs typeface="DM Sans"/>
                <a:sym typeface="DM Sans"/>
              </a:rPr>
              <a:t>Financial investments</a:t>
            </a:r>
          </a:p>
        </p:txBody>
      </p:sp>
      <p:sp>
        <p:nvSpPr>
          <p:cNvPr id="9" name="TextBox 9"/>
          <p:cNvSpPr txBox="1"/>
          <p:nvPr/>
        </p:nvSpPr>
        <p:spPr>
          <a:xfrm>
            <a:off x="12910778" y="1028700"/>
            <a:ext cx="3226366" cy="514350"/>
          </a:xfrm>
          <a:prstGeom prst="rect">
            <a:avLst/>
          </a:prstGeom>
        </p:spPr>
        <p:txBody>
          <a:bodyPr lIns="0" tIns="0" rIns="0" bIns="0" rtlCol="0" anchor="t">
            <a:spAutoFit/>
          </a:bodyPr>
          <a:lstStyle/>
          <a:p>
            <a:pPr algn="l">
              <a:lnSpc>
                <a:spcPts val="4079"/>
              </a:lnSpc>
            </a:pPr>
            <a:r>
              <a:rPr lang="en-US" sz="3399">
                <a:solidFill>
                  <a:srgbClr val="808080"/>
                </a:solidFill>
                <a:latin typeface="DM Sans"/>
                <a:ea typeface="DM Sans"/>
                <a:cs typeface="DM Sans"/>
                <a:sym typeface="DM Sans"/>
              </a:rPr>
              <a:t>Dedicated staff</a:t>
            </a:r>
          </a:p>
        </p:txBody>
      </p:sp>
      <p:sp>
        <p:nvSpPr>
          <p:cNvPr id="10" name="TextBox 10"/>
          <p:cNvSpPr txBox="1"/>
          <p:nvPr/>
        </p:nvSpPr>
        <p:spPr>
          <a:xfrm>
            <a:off x="7044931" y="1028700"/>
            <a:ext cx="4473459" cy="514350"/>
          </a:xfrm>
          <a:prstGeom prst="rect">
            <a:avLst/>
          </a:prstGeom>
        </p:spPr>
        <p:txBody>
          <a:bodyPr lIns="0" tIns="0" rIns="0" bIns="0" rtlCol="0" anchor="t">
            <a:spAutoFit/>
          </a:bodyPr>
          <a:lstStyle/>
          <a:p>
            <a:pPr algn="l">
              <a:lnSpc>
                <a:spcPts val="4079"/>
              </a:lnSpc>
            </a:pPr>
            <a:r>
              <a:rPr lang="en-US" sz="3399">
                <a:solidFill>
                  <a:srgbClr val="808080"/>
                </a:solidFill>
                <a:latin typeface="DM Sans"/>
                <a:ea typeface="DM Sans"/>
                <a:cs typeface="DM Sans"/>
                <a:sym typeface="DM Sans"/>
              </a:rPr>
              <a:t>Access to technology </a:t>
            </a:r>
          </a:p>
        </p:txBody>
      </p:sp>
      <p:sp>
        <p:nvSpPr>
          <p:cNvPr id="11" name="TextBox 11"/>
          <p:cNvSpPr txBox="1"/>
          <p:nvPr/>
        </p:nvSpPr>
        <p:spPr>
          <a:xfrm>
            <a:off x="8406082" y="5425194"/>
            <a:ext cx="7779451" cy="514350"/>
          </a:xfrm>
          <a:prstGeom prst="rect">
            <a:avLst/>
          </a:prstGeom>
        </p:spPr>
        <p:txBody>
          <a:bodyPr lIns="0" tIns="0" rIns="0" bIns="0" rtlCol="0" anchor="t">
            <a:spAutoFit/>
          </a:bodyPr>
          <a:lstStyle/>
          <a:p>
            <a:pPr algn="l">
              <a:lnSpc>
                <a:spcPts val="4079"/>
              </a:lnSpc>
            </a:pPr>
            <a:r>
              <a:rPr lang="en-US" sz="3399">
                <a:solidFill>
                  <a:srgbClr val="808080"/>
                </a:solidFill>
                <a:latin typeface="DM Sans"/>
                <a:ea typeface="DM Sans"/>
                <a:cs typeface="DM Sans"/>
                <a:sym typeface="DM Sans"/>
              </a:rPr>
              <a:t>Partnership with external organizations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FB"/>
        </a:solidFill>
        <a:effectLst/>
      </p:bgPr>
    </p:bg>
    <p:spTree>
      <p:nvGrpSpPr>
        <p:cNvPr id="1" name=""/>
        <p:cNvGrpSpPr/>
        <p:nvPr/>
      </p:nvGrpSpPr>
      <p:grpSpPr>
        <a:xfrm>
          <a:off x="0" y="0"/>
          <a:ext cx="0" cy="0"/>
          <a:chOff x="0" y="0"/>
          <a:chExt cx="0" cy="0"/>
        </a:xfrm>
      </p:grpSpPr>
      <p:sp>
        <p:nvSpPr>
          <p:cNvPr id="2" name="Freeform 2"/>
          <p:cNvSpPr/>
          <p:nvPr/>
        </p:nvSpPr>
        <p:spPr>
          <a:xfrm>
            <a:off x="5042628" y="2894277"/>
            <a:ext cx="8202744" cy="7392723"/>
          </a:xfrm>
          <a:custGeom>
            <a:avLst/>
            <a:gdLst/>
            <a:ahLst/>
            <a:cxnLst/>
            <a:rect l="l" t="t" r="r" b="b"/>
            <a:pathLst>
              <a:path w="8202744" h="7392723">
                <a:moveTo>
                  <a:pt x="0" y="0"/>
                </a:moveTo>
                <a:lnTo>
                  <a:pt x="8202744" y="0"/>
                </a:lnTo>
                <a:lnTo>
                  <a:pt x="8202744" y="7392723"/>
                </a:lnTo>
                <a:lnTo>
                  <a:pt x="0" y="73927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TextBox 3"/>
          <p:cNvSpPr txBox="1"/>
          <p:nvPr/>
        </p:nvSpPr>
        <p:spPr>
          <a:xfrm>
            <a:off x="1390023" y="6407460"/>
            <a:ext cx="3257026" cy="1036154"/>
          </a:xfrm>
          <a:prstGeom prst="rect">
            <a:avLst/>
          </a:prstGeom>
        </p:spPr>
        <p:txBody>
          <a:bodyPr lIns="0" tIns="0" rIns="0" bIns="0" rtlCol="0" anchor="t">
            <a:spAutoFit/>
          </a:bodyPr>
          <a:lstStyle/>
          <a:p>
            <a:pPr algn="ctr">
              <a:lnSpc>
                <a:spcPts val="4141"/>
              </a:lnSpc>
            </a:pPr>
            <a:r>
              <a:rPr lang="en-US" sz="3000" spc="293">
                <a:solidFill>
                  <a:srgbClr val="727171"/>
                </a:solidFill>
                <a:latin typeface="DM Sans Bold"/>
                <a:ea typeface="DM Sans Bold"/>
                <a:cs typeface="DM Sans Bold"/>
                <a:sym typeface="DM Sans Bold"/>
              </a:rPr>
              <a:t>Personalized Recognition</a:t>
            </a:r>
          </a:p>
        </p:txBody>
      </p:sp>
      <p:sp>
        <p:nvSpPr>
          <p:cNvPr id="4" name="TextBox 4"/>
          <p:cNvSpPr txBox="1"/>
          <p:nvPr/>
        </p:nvSpPr>
        <p:spPr>
          <a:xfrm>
            <a:off x="1941793" y="3127179"/>
            <a:ext cx="4097427" cy="1036241"/>
          </a:xfrm>
          <a:prstGeom prst="rect">
            <a:avLst/>
          </a:prstGeom>
        </p:spPr>
        <p:txBody>
          <a:bodyPr lIns="0" tIns="0" rIns="0" bIns="0" rtlCol="0" anchor="t">
            <a:spAutoFit/>
          </a:bodyPr>
          <a:lstStyle/>
          <a:p>
            <a:pPr algn="ctr">
              <a:lnSpc>
                <a:spcPts val="4140"/>
              </a:lnSpc>
            </a:pPr>
            <a:r>
              <a:rPr lang="en-US" sz="3000" spc="293">
                <a:solidFill>
                  <a:srgbClr val="727171"/>
                </a:solidFill>
                <a:latin typeface="DM Sans Bold"/>
                <a:ea typeface="DM Sans Bold"/>
                <a:cs typeface="DM Sans Bold"/>
                <a:sym typeface="DM Sans Bold"/>
              </a:rPr>
              <a:t>Public acknowledgment </a:t>
            </a:r>
          </a:p>
        </p:txBody>
      </p:sp>
      <p:sp>
        <p:nvSpPr>
          <p:cNvPr id="5" name="TextBox 5"/>
          <p:cNvSpPr txBox="1"/>
          <p:nvPr/>
        </p:nvSpPr>
        <p:spPr>
          <a:xfrm>
            <a:off x="9348487" y="-437921"/>
            <a:ext cx="2027545" cy="894787"/>
          </a:xfrm>
          <a:prstGeom prst="rect">
            <a:avLst/>
          </a:prstGeom>
        </p:spPr>
        <p:txBody>
          <a:bodyPr lIns="0" tIns="0" rIns="0" bIns="0" rtlCol="0" anchor="t">
            <a:spAutoFit/>
          </a:bodyPr>
          <a:lstStyle/>
          <a:p>
            <a:pPr algn="ctr">
              <a:lnSpc>
                <a:spcPts val="3483"/>
              </a:lnSpc>
            </a:pPr>
            <a:r>
              <a:rPr lang="en-US" sz="2524" spc="246">
                <a:solidFill>
                  <a:srgbClr val="FFFBFB"/>
                </a:solidFill>
                <a:latin typeface="DM Sans Bold"/>
                <a:ea typeface="DM Sans Bold"/>
                <a:cs typeface="DM Sans Bold"/>
                <a:sym typeface="DM Sans Bold"/>
              </a:rPr>
              <a:t>Timely feedback</a:t>
            </a:r>
          </a:p>
        </p:txBody>
      </p:sp>
      <p:sp>
        <p:nvSpPr>
          <p:cNvPr id="6" name="TextBox 6"/>
          <p:cNvSpPr txBox="1"/>
          <p:nvPr/>
        </p:nvSpPr>
        <p:spPr>
          <a:xfrm>
            <a:off x="7639064" y="1414820"/>
            <a:ext cx="3009872" cy="1036187"/>
          </a:xfrm>
          <a:prstGeom prst="rect">
            <a:avLst/>
          </a:prstGeom>
        </p:spPr>
        <p:txBody>
          <a:bodyPr lIns="0" tIns="0" rIns="0" bIns="0" rtlCol="0" anchor="t">
            <a:spAutoFit/>
          </a:bodyPr>
          <a:lstStyle/>
          <a:p>
            <a:pPr algn="ctr">
              <a:lnSpc>
                <a:spcPts val="4141"/>
              </a:lnSpc>
            </a:pPr>
            <a:r>
              <a:rPr lang="en-US" sz="3000" spc="293">
                <a:solidFill>
                  <a:srgbClr val="727171"/>
                </a:solidFill>
                <a:latin typeface="DM Sans Bold"/>
                <a:ea typeface="DM Sans Bold"/>
                <a:cs typeface="DM Sans Bold"/>
                <a:sym typeface="DM Sans Bold"/>
              </a:rPr>
              <a:t>Timely feedback</a:t>
            </a:r>
          </a:p>
        </p:txBody>
      </p:sp>
      <p:sp>
        <p:nvSpPr>
          <p:cNvPr id="7" name="TextBox 7"/>
          <p:cNvSpPr txBox="1"/>
          <p:nvPr/>
        </p:nvSpPr>
        <p:spPr>
          <a:xfrm>
            <a:off x="12439553" y="3127179"/>
            <a:ext cx="5138561" cy="1036191"/>
          </a:xfrm>
          <a:prstGeom prst="rect">
            <a:avLst/>
          </a:prstGeom>
        </p:spPr>
        <p:txBody>
          <a:bodyPr lIns="0" tIns="0" rIns="0" bIns="0" rtlCol="0" anchor="t">
            <a:spAutoFit/>
          </a:bodyPr>
          <a:lstStyle/>
          <a:p>
            <a:pPr algn="ctr">
              <a:lnSpc>
                <a:spcPts val="4141"/>
              </a:lnSpc>
            </a:pPr>
            <a:r>
              <a:rPr lang="en-US" sz="3000" spc="293">
                <a:solidFill>
                  <a:srgbClr val="727171"/>
                </a:solidFill>
                <a:latin typeface="DM Sans Bold"/>
                <a:ea typeface="DM Sans Bold"/>
                <a:cs typeface="DM Sans Bold"/>
                <a:sym typeface="DM Sans Bold"/>
              </a:rPr>
              <a:t>Carrier development opportunities  </a:t>
            </a:r>
          </a:p>
        </p:txBody>
      </p:sp>
      <p:sp>
        <p:nvSpPr>
          <p:cNvPr id="8" name="TextBox 8"/>
          <p:cNvSpPr txBox="1"/>
          <p:nvPr/>
        </p:nvSpPr>
        <p:spPr>
          <a:xfrm>
            <a:off x="13645422" y="6407460"/>
            <a:ext cx="3364601" cy="1036136"/>
          </a:xfrm>
          <a:prstGeom prst="rect">
            <a:avLst/>
          </a:prstGeom>
        </p:spPr>
        <p:txBody>
          <a:bodyPr lIns="0" tIns="0" rIns="0" bIns="0" rtlCol="0" anchor="t">
            <a:spAutoFit/>
          </a:bodyPr>
          <a:lstStyle/>
          <a:p>
            <a:pPr algn="ctr">
              <a:lnSpc>
                <a:spcPts val="4141"/>
              </a:lnSpc>
            </a:pPr>
            <a:r>
              <a:rPr lang="en-US" sz="3000" spc="292">
                <a:solidFill>
                  <a:srgbClr val="727171"/>
                </a:solidFill>
                <a:latin typeface="DM Sans Bold"/>
                <a:ea typeface="DM Sans Bold"/>
                <a:cs typeface="DM Sans Bold"/>
                <a:sym typeface="DM Sans Bold"/>
              </a:rPr>
              <a:t>Non-monetary reward</a:t>
            </a:r>
          </a:p>
        </p:txBody>
      </p:sp>
      <p:sp>
        <p:nvSpPr>
          <p:cNvPr id="9" name="TextBox 9"/>
          <p:cNvSpPr txBox="1"/>
          <p:nvPr/>
        </p:nvSpPr>
        <p:spPr>
          <a:xfrm>
            <a:off x="1723093" y="302941"/>
            <a:ext cx="14841815" cy="725759"/>
          </a:xfrm>
          <a:prstGeom prst="rect">
            <a:avLst/>
          </a:prstGeom>
        </p:spPr>
        <p:txBody>
          <a:bodyPr lIns="0" tIns="0" rIns="0" bIns="0" rtlCol="0" anchor="t">
            <a:spAutoFit/>
          </a:bodyPr>
          <a:lstStyle/>
          <a:p>
            <a:pPr algn="ctr">
              <a:lnSpc>
                <a:spcPts val="5909"/>
              </a:lnSpc>
            </a:pPr>
            <a:r>
              <a:rPr lang="en-US" sz="4281" spc="418">
                <a:solidFill>
                  <a:srgbClr val="727171"/>
                </a:solidFill>
                <a:latin typeface="DM Sans Bold"/>
                <a:ea typeface="DM Sans Bold"/>
                <a:cs typeface="DM Sans Bold"/>
                <a:sym typeface="DM Sans Bold"/>
              </a:rPr>
              <a:t>Leader and employeer interaction: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FB"/>
        </a:solidFill>
        <a:effectLst/>
      </p:bgPr>
    </p:bg>
    <p:spTree>
      <p:nvGrpSpPr>
        <p:cNvPr id="1" name=""/>
        <p:cNvGrpSpPr/>
        <p:nvPr/>
      </p:nvGrpSpPr>
      <p:grpSpPr>
        <a:xfrm>
          <a:off x="0" y="0"/>
          <a:ext cx="0" cy="0"/>
          <a:chOff x="0" y="0"/>
          <a:chExt cx="0" cy="0"/>
        </a:xfrm>
      </p:grpSpPr>
      <p:sp>
        <p:nvSpPr>
          <p:cNvPr id="2" name="Freeform 2"/>
          <p:cNvSpPr/>
          <p:nvPr/>
        </p:nvSpPr>
        <p:spPr>
          <a:xfrm>
            <a:off x="9144000" y="2949811"/>
            <a:ext cx="8988899" cy="7337189"/>
          </a:xfrm>
          <a:custGeom>
            <a:avLst/>
            <a:gdLst/>
            <a:ahLst/>
            <a:cxnLst/>
            <a:rect l="l" t="t" r="r" b="b"/>
            <a:pathLst>
              <a:path w="8988899" h="7337189">
                <a:moveTo>
                  <a:pt x="0" y="0"/>
                </a:moveTo>
                <a:lnTo>
                  <a:pt x="8988899" y="0"/>
                </a:lnTo>
                <a:lnTo>
                  <a:pt x="8988899" y="7337189"/>
                </a:lnTo>
                <a:lnTo>
                  <a:pt x="0" y="73371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3" name="TextBox 3"/>
          <p:cNvSpPr txBox="1"/>
          <p:nvPr/>
        </p:nvSpPr>
        <p:spPr>
          <a:xfrm>
            <a:off x="1744080" y="894578"/>
            <a:ext cx="6231232" cy="866775"/>
          </a:xfrm>
          <a:prstGeom prst="rect">
            <a:avLst/>
          </a:prstGeom>
        </p:spPr>
        <p:txBody>
          <a:bodyPr lIns="0" tIns="0" rIns="0" bIns="0" rtlCol="0" anchor="t">
            <a:spAutoFit/>
          </a:bodyPr>
          <a:lstStyle/>
          <a:p>
            <a:pPr algn="r">
              <a:lnSpc>
                <a:spcPts val="6600"/>
              </a:lnSpc>
            </a:pPr>
            <a:r>
              <a:rPr lang="en-US" sz="6000">
                <a:solidFill>
                  <a:srgbClr val="727171"/>
                </a:solidFill>
                <a:latin typeface="DM Sans Bold"/>
                <a:ea typeface="DM Sans Bold"/>
                <a:cs typeface="DM Sans Bold"/>
                <a:sym typeface="DM Sans Bold"/>
              </a:rPr>
              <a:t>Employee role:</a:t>
            </a:r>
          </a:p>
        </p:txBody>
      </p:sp>
      <p:sp>
        <p:nvSpPr>
          <p:cNvPr id="4" name="TextBox 4"/>
          <p:cNvSpPr txBox="1"/>
          <p:nvPr/>
        </p:nvSpPr>
        <p:spPr>
          <a:xfrm>
            <a:off x="1028700" y="4209940"/>
            <a:ext cx="6495226" cy="2714625"/>
          </a:xfrm>
          <a:prstGeom prst="rect">
            <a:avLst/>
          </a:prstGeom>
        </p:spPr>
        <p:txBody>
          <a:bodyPr lIns="0" tIns="0" rIns="0" bIns="0" rtlCol="0" anchor="t">
            <a:spAutoFit/>
          </a:bodyPr>
          <a:lstStyle/>
          <a:p>
            <a:pPr algn="l">
              <a:lnSpc>
                <a:spcPts val="4320"/>
              </a:lnSpc>
            </a:pPr>
            <a:r>
              <a:rPr lang="en-US" sz="3600" spc="-217">
                <a:solidFill>
                  <a:srgbClr val="727171"/>
                </a:solidFill>
                <a:latin typeface="DM Sans"/>
                <a:ea typeface="DM Sans"/>
                <a:cs typeface="DM Sans"/>
                <a:sym typeface="DM Sans"/>
              </a:rPr>
              <a:t>Employees are essential for embracing, contributing to, and operationalizing social values within the organization's culture and practices.</a:t>
            </a:r>
          </a:p>
        </p:txBody>
      </p:sp>
      <p:sp>
        <p:nvSpPr>
          <p:cNvPr id="5" name="Freeform 5"/>
          <p:cNvSpPr/>
          <p:nvPr/>
        </p:nvSpPr>
        <p:spPr>
          <a:xfrm>
            <a:off x="1964654" y="7844943"/>
            <a:ext cx="4276313" cy="2442057"/>
          </a:xfrm>
          <a:custGeom>
            <a:avLst/>
            <a:gdLst/>
            <a:ahLst/>
            <a:cxnLst/>
            <a:rect l="l" t="t" r="r" b="b"/>
            <a:pathLst>
              <a:path w="4276313" h="2442057">
                <a:moveTo>
                  <a:pt x="0" y="0"/>
                </a:moveTo>
                <a:lnTo>
                  <a:pt x="4276314" y="0"/>
                </a:lnTo>
                <a:lnTo>
                  <a:pt x="4276314" y="2442057"/>
                </a:lnTo>
                <a:lnTo>
                  <a:pt x="0" y="2442057"/>
                </a:lnTo>
                <a:lnTo>
                  <a:pt x="0" y="0"/>
                </a:lnTo>
                <a:close/>
              </a:path>
            </a:pathLst>
          </a:custGeom>
          <a:blipFill>
            <a:blip r:embed="rId5"/>
            <a:stretch>
              <a:fillRect/>
            </a:stretch>
          </a:blipFill>
        </p:spPr>
        <p:txBody>
          <a:bodyPr/>
          <a:lstStyle/>
          <a:p>
            <a:endParaRPr lang="lv-LV"/>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28E3FA40450041AD2B2D9F1FFC3623" ma:contentTypeVersion="14" ma:contentTypeDescription="Create a new document." ma:contentTypeScope="" ma:versionID="dda88e90d287dc1f1b9f0988fa171006">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155e8c9aff30285af45ba91d7ac695b6"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DB610B-776A-4D1A-A1E4-AB34CCD42F5E}">
  <ds:schemaRefs>
    <ds:schemaRef ds:uri="http://schemas.microsoft.com/office/2006/metadata/properties"/>
    <ds:schemaRef ds:uri="http://schemas.microsoft.com/office/infopath/2007/PartnerControls"/>
    <ds:schemaRef ds:uri="c928d398-b005-4b81-a77c-1d2955770066"/>
    <ds:schemaRef ds:uri="513a87af-4c72-4b0d-a815-569890e79e62"/>
  </ds:schemaRefs>
</ds:datastoreItem>
</file>

<file path=customXml/itemProps2.xml><?xml version="1.0" encoding="utf-8"?>
<ds:datastoreItem xmlns:ds="http://schemas.openxmlformats.org/officeDocument/2006/customXml" ds:itemID="{9907B310-82AC-4671-9833-657D38B9AA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8d398-b005-4b81-a77c-1d2955770066"/>
    <ds:schemaRef ds:uri="513a87af-4c72-4b0d-a815-569890e79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AC1DF6-A294-41F2-A294-344CD49C2A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743</Words>
  <Application>Microsoft Office PowerPoint</Application>
  <PresentationFormat>Custom</PresentationFormat>
  <Paragraphs>106</Paragraphs>
  <Slides>20</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DM Sans Bold</vt:lpstr>
      <vt:lpstr>DM Sans</vt:lpstr>
      <vt:lpstr>Open Sauce Bold</vt:lpstr>
      <vt:lpstr>DM Sans Italics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part - Leadership and employees </dc:title>
  <cp:lastModifiedBy>Renate Lukjanska</cp:lastModifiedBy>
  <cp:revision>1</cp:revision>
  <dcterms:created xsi:type="dcterms:W3CDTF">2006-08-16T00:00:00Z</dcterms:created>
  <dcterms:modified xsi:type="dcterms:W3CDTF">2025-01-15T10:57:57Z</dcterms:modified>
  <dc:identifier>DAGCIPUc1f8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ies>
</file>