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x="18288000" cy="10287000"/>
  <p:notesSz cx="6858000" cy="9144000"/>
  <p:embeddedFontLst>
    <p:embeddedFont>
      <p:font typeface="DM Sans" pitchFamily="2" charset="0"/>
      <p:regular r:id="rId29"/>
      <p:bold r:id="rId30"/>
      <p:italic r:id="rId31"/>
      <p:boldItalic r:id="rId32"/>
    </p:embeddedFont>
    <p:embeddedFont>
      <p:font typeface="DM Sans Bold" charset="0"/>
      <p:regular r:id="rId33"/>
    </p:embeddedFont>
    <p:embeddedFont>
      <p:font typeface="DM Sans Italics" panose="020B0604020202020204"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0B215C-2D48-4A15-A4BB-45B5AC278D68}" v="1" dt="2025-01-15T09:39:00.5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5" d="100"/>
          <a:sy n="35" d="100"/>
        </p:scale>
        <p:origin x="660"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ate Lukjanska" userId="192d433fd238c1e9" providerId="LiveId" clId="{430B215C-2D48-4A15-A4BB-45B5AC278D68}"/>
    <pc:docChg chg="modSld">
      <pc:chgData name="Renate Lukjanska" userId="192d433fd238c1e9" providerId="LiveId" clId="{430B215C-2D48-4A15-A4BB-45B5AC278D68}" dt="2025-01-15T11:00:01.087" v="8" actId="255"/>
      <pc:docMkLst>
        <pc:docMk/>
      </pc:docMkLst>
      <pc:sldChg chg="addSp modSp mod">
        <pc:chgData name="Renate Lukjanska" userId="192d433fd238c1e9" providerId="LiveId" clId="{430B215C-2D48-4A15-A4BB-45B5AC278D68}" dt="2025-01-15T11:00:01.087" v="8" actId="255"/>
        <pc:sldMkLst>
          <pc:docMk/>
          <pc:sldMk cId="0" sldId="256"/>
        </pc:sldMkLst>
        <pc:spChg chg="mod">
          <ac:chgData name="Renate Lukjanska" userId="192d433fd238c1e9" providerId="LiveId" clId="{430B215C-2D48-4A15-A4BB-45B5AC278D68}" dt="2025-01-15T09:38:58.666" v="3" actId="14100"/>
          <ac:spMkLst>
            <pc:docMk/>
            <pc:sldMk cId="0" sldId="256"/>
            <ac:spMk id="2" creationId="{00000000-0000-0000-0000-000000000000}"/>
          </ac:spMkLst>
        </pc:spChg>
        <pc:spChg chg="mod">
          <ac:chgData name="Renate Lukjanska" userId="192d433fd238c1e9" providerId="LiveId" clId="{430B215C-2D48-4A15-A4BB-45B5AC278D68}" dt="2025-01-15T11:00:01.087" v="8" actId="255"/>
          <ac:spMkLst>
            <pc:docMk/>
            <pc:sldMk cId="0" sldId="256"/>
            <ac:spMk id="5" creationId="{00000000-0000-0000-0000-000000000000}"/>
          </ac:spMkLst>
        </pc:spChg>
        <pc:spChg chg="add mod">
          <ac:chgData name="Renate Lukjanska" userId="192d433fd238c1e9" providerId="LiveId" clId="{430B215C-2D48-4A15-A4BB-45B5AC278D68}" dt="2025-01-15T09:39:06.082" v="5" actId="1076"/>
          <ac:spMkLst>
            <pc:docMk/>
            <pc:sldMk cId="0" sldId="256"/>
            <ac:spMk id="7" creationId="{56EA8EB4-4A68-7A98-005E-DCC7EF1C3D4E}"/>
          </ac:spMkLst>
        </pc:spChg>
        <pc:grpChg chg="mod">
          <ac:chgData name="Renate Lukjanska" userId="192d433fd238c1e9" providerId="LiveId" clId="{430B215C-2D48-4A15-A4BB-45B5AC278D68}" dt="2025-01-15T09:38:55.084" v="2" actId="14100"/>
          <ac:grpSpMkLst>
            <pc:docMk/>
            <pc:sldMk cId="0" sldId="256"/>
            <ac:grpSpMk id="3" creationId="{00000000-0000-0000-0000-000000000000}"/>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15.01.2025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9.sv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5.sv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5.sv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6.sv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8.sv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0.svg"/></Relationships>
</file>

<file path=ppt/slides/_rels/slide17.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4.sv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6.sv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8.sv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0.svg"/></Relationships>
</file>

<file path=ppt/slides/_rels/slide22.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38200" y="1566593"/>
            <a:ext cx="16918804" cy="7844108"/>
          </a:xfrm>
          <a:custGeom>
            <a:avLst/>
            <a:gdLst/>
            <a:ahLst/>
            <a:cxnLst/>
            <a:rect l="l" t="t" r="r" b="b"/>
            <a:pathLst>
              <a:path w="16918804" h="8280793">
                <a:moveTo>
                  <a:pt x="0" y="0"/>
                </a:moveTo>
                <a:lnTo>
                  <a:pt x="16918804" y="0"/>
                </a:lnTo>
                <a:lnTo>
                  <a:pt x="16918804" y="8280793"/>
                </a:lnTo>
                <a:lnTo>
                  <a:pt x="0" y="82807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grpSp>
        <p:nvGrpSpPr>
          <p:cNvPr id="3" name="Group 3"/>
          <p:cNvGrpSpPr/>
          <p:nvPr/>
        </p:nvGrpSpPr>
        <p:grpSpPr>
          <a:xfrm>
            <a:off x="13792200" y="-47012"/>
            <a:ext cx="4495800" cy="1761512"/>
            <a:chOff x="0" y="0"/>
            <a:chExt cx="6527521" cy="2868565"/>
          </a:xfrm>
        </p:grpSpPr>
        <p:sp>
          <p:nvSpPr>
            <p:cNvPr id="4" name="Freeform 4"/>
            <p:cNvSpPr/>
            <p:nvPr/>
          </p:nvSpPr>
          <p:spPr>
            <a:xfrm>
              <a:off x="0" y="0"/>
              <a:ext cx="6527546" cy="2868549"/>
            </a:xfrm>
            <a:custGeom>
              <a:avLst/>
              <a:gdLst/>
              <a:ahLst/>
              <a:cxnLst/>
              <a:rect l="l" t="t" r="r" b="b"/>
              <a:pathLst>
                <a:path w="6527546" h="2868549">
                  <a:moveTo>
                    <a:pt x="0" y="0"/>
                  </a:moveTo>
                  <a:lnTo>
                    <a:pt x="6527546" y="0"/>
                  </a:lnTo>
                  <a:lnTo>
                    <a:pt x="6527546" y="2868549"/>
                  </a:lnTo>
                  <a:lnTo>
                    <a:pt x="0" y="2868549"/>
                  </a:lnTo>
                  <a:lnTo>
                    <a:pt x="0" y="0"/>
                  </a:lnTo>
                  <a:close/>
                </a:path>
              </a:pathLst>
            </a:custGeom>
            <a:blipFill>
              <a:blip r:embed="rId4"/>
              <a:stretch>
                <a:fillRect t="-8436"/>
              </a:stretch>
            </a:blipFill>
          </p:spPr>
          <p:txBody>
            <a:bodyPr/>
            <a:lstStyle/>
            <a:p>
              <a:endParaRPr lang="lv-LV"/>
            </a:p>
          </p:txBody>
        </p:sp>
      </p:grpSp>
      <p:sp>
        <p:nvSpPr>
          <p:cNvPr id="5" name="TextBox 5"/>
          <p:cNvSpPr txBox="1"/>
          <p:nvPr/>
        </p:nvSpPr>
        <p:spPr>
          <a:xfrm>
            <a:off x="2805639" y="3426877"/>
            <a:ext cx="12676721" cy="2456250"/>
          </a:xfrm>
          <a:prstGeom prst="rect">
            <a:avLst/>
          </a:prstGeom>
        </p:spPr>
        <p:txBody>
          <a:bodyPr lIns="0" tIns="0" rIns="0" bIns="0" rtlCol="0" anchor="t">
            <a:spAutoFit/>
          </a:bodyPr>
          <a:lstStyle/>
          <a:p>
            <a:pPr algn="ctr">
              <a:lnSpc>
                <a:spcPts val="7302"/>
              </a:lnSpc>
            </a:pPr>
            <a:endParaRPr lang="en-US" sz="5600" dirty="0">
              <a:solidFill>
                <a:srgbClr val="FFFFFF"/>
              </a:solidFill>
              <a:latin typeface="DM Sans Bold"/>
              <a:ea typeface="DM Sans Bold"/>
              <a:cs typeface="DM Sans Bold"/>
              <a:sym typeface="DM Sans Bold"/>
            </a:endParaRPr>
          </a:p>
          <a:p>
            <a:pPr algn="ctr">
              <a:lnSpc>
                <a:spcPts val="5542"/>
              </a:lnSpc>
            </a:pPr>
            <a:r>
              <a:rPr lang="en-US" sz="5600" dirty="0">
                <a:solidFill>
                  <a:srgbClr val="FFFFFF"/>
                </a:solidFill>
                <a:latin typeface="DM Sans Bold"/>
                <a:ea typeface="DM Sans Bold"/>
                <a:cs typeface="DM Sans Bold"/>
                <a:sym typeface="DM Sans Bold"/>
              </a:rPr>
              <a:t>CHALLENGES, BARRIERS AND SOLUTIONS </a:t>
            </a:r>
          </a:p>
        </p:txBody>
      </p:sp>
      <p:sp>
        <p:nvSpPr>
          <p:cNvPr id="6" name="TextBox 6"/>
          <p:cNvSpPr txBox="1"/>
          <p:nvPr/>
        </p:nvSpPr>
        <p:spPr>
          <a:xfrm>
            <a:off x="2569969" y="8235262"/>
            <a:ext cx="4252542" cy="485146"/>
          </a:xfrm>
          <a:prstGeom prst="rect">
            <a:avLst/>
          </a:prstGeom>
        </p:spPr>
        <p:txBody>
          <a:bodyPr lIns="0" tIns="0" rIns="0" bIns="0" rtlCol="0" anchor="t">
            <a:spAutoFit/>
          </a:bodyPr>
          <a:lstStyle/>
          <a:p>
            <a:pPr algn="r">
              <a:lnSpc>
                <a:spcPts val="4070"/>
              </a:lnSpc>
            </a:pPr>
            <a:r>
              <a:rPr lang="en-US" sz="3700">
                <a:solidFill>
                  <a:srgbClr val="FFFFFF"/>
                </a:solidFill>
                <a:latin typeface="DM Sans Italics"/>
                <a:ea typeface="DM Sans Italics"/>
                <a:cs typeface="DM Sans Italics"/>
                <a:sym typeface="DM Sans Italics"/>
              </a:rPr>
              <a:t>Train the trainers</a:t>
            </a:r>
          </a:p>
        </p:txBody>
      </p:sp>
      <p:sp>
        <p:nvSpPr>
          <p:cNvPr id="7" name="TextBox 10">
            <a:extLst>
              <a:ext uri="{FF2B5EF4-FFF2-40B4-BE49-F238E27FC236}">
                <a16:creationId xmlns:a16="http://schemas.microsoft.com/office/drawing/2014/main" id="{56EA8EB4-4A68-7A98-005E-DCC7EF1C3D4E}"/>
              </a:ext>
            </a:extLst>
          </p:cNvPr>
          <p:cNvSpPr txBox="1"/>
          <p:nvPr/>
        </p:nvSpPr>
        <p:spPr>
          <a:xfrm>
            <a:off x="800456" y="9506367"/>
            <a:ext cx="9144000" cy="6463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i="0" dirty="0">
                <a:solidFill>
                  <a:srgbClr val="739994"/>
                </a:solidFill>
                <a:effectLst/>
                <a:latin typeface="DM Sans" pitchFamily="2" charset="0"/>
              </a:rPr>
              <a:t>The RESIST project is co-financed by the European Union (European Regional Development Fund) under the Interreg Baltic Sea Region Programme</a:t>
            </a:r>
            <a:r>
              <a:rPr lang="en-GB" b="0" i="0" dirty="0">
                <a:solidFill>
                  <a:srgbClr val="739994"/>
                </a:solidFill>
                <a:effectLst/>
                <a:latin typeface="DM Sans" pitchFamily="2" charset="0"/>
              </a:rPr>
              <a:t>.</a:t>
            </a:r>
            <a:endParaRPr lang="en-GB" dirty="0">
              <a:solidFill>
                <a:srgbClr val="739994"/>
              </a:solidFill>
              <a:latin typeface="DM Sans"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a:off x="9416869" y="3497035"/>
            <a:ext cx="8531300" cy="6525298"/>
          </a:xfrm>
          <a:custGeom>
            <a:avLst/>
            <a:gdLst/>
            <a:ahLst/>
            <a:cxnLst/>
            <a:rect l="l" t="t" r="r" b="b"/>
            <a:pathLst>
              <a:path w="8531300" h="6525298">
                <a:moveTo>
                  <a:pt x="0" y="0"/>
                </a:moveTo>
                <a:lnTo>
                  <a:pt x="8531300" y="0"/>
                </a:lnTo>
                <a:lnTo>
                  <a:pt x="8531300" y="6525297"/>
                </a:lnTo>
                <a:lnTo>
                  <a:pt x="0" y="6525297"/>
                </a:lnTo>
                <a:lnTo>
                  <a:pt x="0" y="0"/>
                </a:lnTo>
                <a:close/>
              </a:path>
            </a:pathLst>
          </a:custGeom>
          <a:blipFill>
            <a:blip r:embed="rId3">
              <a:alphaModFix amt="64000"/>
            </a:blip>
            <a:stretch>
              <a:fillRect l="-17591" t="-1599" b="-1599"/>
            </a:stretch>
          </a:blipFill>
        </p:spPr>
        <p:txBody>
          <a:bodyPr/>
          <a:lstStyle/>
          <a:p>
            <a:endParaRPr lang="lv-LV"/>
          </a:p>
        </p:txBody>
      </p:sp>
      <p:sp>
        <p:nvSpPr>
          <p:cNvPr id="3" name="TextBox 3"/>
          <p:cNvSpPr txBox="1"/>
          <p:nvPr/>
        </p:nvSpPr>
        <p:spPr>
          <a:xfrm>
            <a:off x="662015" y="771776"/>
            <a:ext cx="7778893" cy="4409566"/>
          </a:xfrm>
          <a:prstGeom prst="rect">
            <a:avLst/>
          </a:prstGeom>
        </p:spPr>
        <p:txBody>
          <a:bodyPr lIns="0" tIns="0" rIns="0" bIns="0" rtlCol="0" anchor="t">
            <a:spAutoFit/>
          </a:bodyPr>
          <a:lstStyle/>
          <a:p>
            <a:pPr algn="l">
              <a:lnSpc>
                <a:spcPts val="4982"/>
              </a:lnSpc>
            </a:pPr>
            <a:r>
              <a:rPr lang="en-US" sz="4117">
                <a:solidFill>
                  <a:srgbClr val="808080"/>
                </a:solidFill>
                <a:latin typeface="DM Sans"/>
                <a:ea typeface="DM Sans"/>
                <a:cs typeface="DM Sans"/>
                <a:sym typeface="DM Sans"/>
              </a:rPr>
              <a:t>Social business has not only to think about challenges but sometimes it faces barriers that have an impact. </a:t>
            </a:r>
          </a:p>
          <a:p>
            <a:pPr algn="l">
              <a:lnSpc>
                <a:spcPts val="4982"/>
              </a:lnSpc>
            </a:pPr>
            <a:r>
              <a:rPr lang="en-US" sz="4117">
                <a:solidFill>
                  <a:srgbClr val="808080"/>
                </a:solidFill>
                <a:latin typeface="DM Sans"/>
                <a:ea typeface="DM Sans"/>
                <a:cs typeface="DM Sans"/>
                <a:sym typeface="DM Sans"/>
              </a:rPr>
              <a:t>These could be strategic, financial, operational external or market.</a:t>
            </a:r>
          </a:p>
        </p:txBody>
      </p:sp>
      <p:sp>
        <p:nvSpPr>
          <p:cNvPr id="4" name="Freeform 4"/>
          <p:cNvSpPr/>
          <p:nvPr/>
        </p:nvSpPr>
        <p:spPr>
          <a:xfrm>
            <a:off x="0" y="7309096"/>
            <a:ext cx="5078627" cy="2901166"/>
          </a:xfrm>
          <a:custGeom>
            <a:avLst/>
            <a:gdLst/>
            <a:ahLst/>
            <a:cxnLst/>
            <a:rect l="l" t="t" r="r" b="b"/>
            <a:pathLst>
              <a:path w="5078627" h="2901166">
                <a:moveTo>
                  <a:pt x="0" y="0"/>
                </a:moveTo>
                <a:lnTo>
                  <a:pt x="5078627" y="0"/>
                </a:lnTo>
                <a:lnTo>
                  <a:pt x="5078627" y="2901166"/>
                </a:lnTo>
                <a:lnTo>
                  <a:pt x="0" y="2901166"/>
                </a:lnTo>
                <a:lnTo>
                  <a:pt x="0" y="0"/>
                </a:lnTo>
                <a:close/>
              </a:path>
            </a:pathLst>
          </a:custGeom>
          <a:blipFill>
            <a:blip r:embed="rId4">
              <a:alphaModFix amt="18000"/>
              <a:extLst>
                <a:ext uri="{96DAC541-7B7A-43D3-8B79-37D633B846F1}">
                  <asvg:svgBlip xmlns:asvg="http://schemas.microsoft.com/office/drawing/2016/SVG/main" r:embed="rId5"/>
                </a:ext>
              </a:extLst>
            </a:blip>
            <a:stretch>
              <a:fillRect/>
            </a:stretch>
          </a:blipFill>
        </p:spPr>
        <p:txBody>
          <a:bodyPr/>
          <a:lstStyle/>
          <a:p>
            <a:endParaRPr lang="lv-LV"/>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a:off x="7243012" y="1028700"/>
            <a:ext cx="8024586" cy="5065520"/>
          </a:xfrm>
          <a:custGeom>
            <a:avLst/>
            <a:gdLst/>
            <a:ahLst/>
            <a:cxnLst/>
            <a:rect l="l" t="t" r="r" b="b"/>
            <a:pathLst>
              <a:path w="8024586" h="5065520">
                <a:moveTo>
                  <a:pt x="0" y="0"/>
                </a:moveTo>
                <a:lnTo>
                  <a:pt x="8024586" y="0"/>
                </a:lnTo>
                <a:lnTo>
                  <a:pt x="8024586" y="5065520"/>
                </a:lnTo>
                <a:lnTo>
                  <a:pt x="0" y="50655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3" name="Freeform 3"/>
          <p:cNvSpPr/>
          <p:nvPr/>
        </p:nvSpPr>
        <p:spPr>
          <a:xfrm>
            <a:off x="13902923" y="7782025"/>
            <a:ext cx="4385077" cy="2504975"/>
          </a:xfrm>
          <a:custGeom>
            <a:avLst/>
            <a:gdLst/>
            <a:ahLst/>
            <a:cxnLst/>
            <a:rect l="l" t="t" r="r" b="b"/>
            <a:pathLst>
              <a:path w="4385077" h="2504975">
                <a:moveTo>
                  <a:pt x="0" y="0"/>
                </a:moveTo>
                <a:lnTo>
                  <a:pt x="4385077" y="0"/>
                </a:lnTo>
                <a:lnTo>
                  <a:pt x="4385077" y="2504975"/>
                </a:lnTo>
                <a:lnTo>
                  <a:pt x="0" y="2504975"/>
                </a:lnTo>
                <a:lnTo>
                  <a:pt x="0" y="0"/>
                </a:lnTo>
                <a:close/>
              </a:path>
            </a:pathLst>
          </a:custGeom>
          <a:blipFill>
            <a:blip r:embed="rId5">
              <a:alphaModFix amt="18000"/>
              <a:extLst>
                <a:ext uri="{96DAC541-7B7A-43D3-8B79-37D633B846F1}">
                  <asvg:svgBlip xmlns:asvg="http://schemas.microsoft.com/office/drawing/2016/SVG/main" r:embed="rId6"/>
                </a:ext>
              </a:extLst>
            </a:blip>
            <a:stretch>
              <a:fillRect/>
            </a:stretch>
          </a:blipFill>
        </p:spPr>
        <p:txBody>
          <a:bodyPr/>
          <a:lstStyle/>
          <a:p>
            <a:endParaRPr lang="lv-LV"/>
          </a:p>
        </p:txBody>
      </p:sp>
      <p:sp>
        <p:nvSpPr>
          <p:cNvPr id="4" name="Freeform 4"/>
          <p:cNvSpPr/>
          <p:nvPr/>
        </p:nvSpPr>
        <p:spPr>
          <a:xfrm>
            <a:off x="1983740" y="4837852"/>
            <a:ext cx="5633971" cy="5133956"/>
          </a:xfrm>
          <a:custGeom>
            <a:avLst/>
            <a:gdLst/>
            <a:ahLst/>
            <a:cxnLst/>
            <a:rect l="l" t="t" r="r" b="b"/>
            <a:pathLst>
              <a:path w="5633971" h="5133956">
                <a:moveTo>
                  <a:pt x="0" y="0"/>
                </a:moveTo>
                <a:lnTo>
                  <a:pt x="5633972" y="0"/>
                </a:lnTo>
                <a:lnTo>
                  <a:pt x="5633972" y="5133956"/>
                </a:lnTo>
                <a:lnTo>
                  <a:pt x="0" y="513395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v-LV"/>
          </a:p>
        </p:txBody>
      </p:sp>
      <p:sp>
        <p:nvSpPr>
          <p:cNvPr id="5" name="TextBox 5"/>
          <p:cNvSpPr txBox="1"/>
          <p:nvPr/>
        </p:nvSpPr>
        <p:spPr>
          <a:xfrm>
            <a:off x="1469603" y="2338470"/>
            <a:ext cx="5193068" cy="800100"/>
          </a:xfrm>
          <a:prstGeom prst="rect">
            <a:avLst/>
          </a:prstGeom>
        </p:spPr>
        <p:txBody>
          <a:bodyPr lIns="0" tIns="0" rIns="0" bIns="0" rtlCol="0" anchor="t">
            <a:spAutoFit/>
          </a:bodyPr>
          <a:lstStyle/>
          <a:p>
            <a:pPr algn="l">
              <a:lnSpc>
                <a:spcPts val="6360"/>
              </a:lnSpc>
            </a:pPr>
            <a:r>
              <a:rPr lang="en-US" sz="5300">
                <a:solidFill>
                  <a:srgbClr val="808080"/>
                </a:solidFill>
                <a:latin typeface="DM Sans Bold"/>
                <a:ea typeface="DM Sans Bold"/>
                <a:cs typeface="DM Sans Bold"/>
                <a:sym typeface="DM Sans Bold"/>
              </a:rPr>
              <a:t> Group work</a:t>
            </a:r>
          </a:p>
        </p:txBody>
      </p:sp>
      <p:sp>
        <p:nvSpPr>
          <p:cNvPr id="6" name="TextBox 6"/>
          <p:cNvSpPr txBox="1"/>
          <p:nvPr/>
        </p:nvSpPr>
        <p:spPr>
          <a:xfrm>
            <a:off x="9686409" y="1811267"/>
            <a:ext cx="3962824" cy="2654606"/>
          </a:xfrm>
          <a:prstGeom prst="rect">
            <a:avLst/>
          </a:prstGeom>
        </p:spPr>
        <p:txBody>
          <a:bodyPr lIns="0" tIns="0" rIns="0" bIns="0" rtlCol="0" anchor="t">
            <a:spAutoFit/>
          </a:bodyPr>
          <a:lstStyle/>
          <a:p>
            <a:pPr algn="l">
              <a:lnSpc>
                <a:spcPts val="5249"/>
              </a:lnSpc>
            </a:pPr>
            <a:r>
              <a:rPr lang="en-US" sz="4374">
                <a:solidFill>
                  <a:srgbClr val="FFFFFF"/>
                </a:solidFill>
                <a:latin typeface="DM Sans Bold"/>
                <a:ea typeface="DM Sans Bold"/>
                <a:cs typeface="DM Sans Bold"/>
                <a:sym typeface="DM Sans Bold"/>
              </a:rPr>
              <a:t>Think about practical example from your region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a:off x="13902923" y="7782025"/>
            <a:ext cx="4385077" cy="2504975"/>
          </a:xfrm>
          <a:custGeom>
            <a:avLst/>
            <a:gdLst/>
            <a:ahLst/>
            <a:cxnLst/>
            <a:rect l="l" t="t" r="r" b="b"/>
            <a:pathLst>
              <a:path w="4385077" h="2504975">
                <a:moveTo>
                  <a:pt x="0" y="0"/>
                </a:moveTo>
                <a:lnTo>
                  <a:pt x="4385077" y="0"/>
                </a:lnTo>
                <a:lnTo>
                  <a:pt x="4385077" y="2504975"/>
                </a:lnTo>
                <a:lnTo>
                  <a:pt x="0" y="2504975"/>
                </a:lnTo>
                <a:lnTo>
                  <a:pt x="0" y="0"/>
                </a:lnTo>
                <a:close/>
              </a:path>
            </a:pathLst>
          </a:custGeom>
          <a:blipFill>
            <a:blip r:embed="rId3">
              <a:alphaModFix amt="18000"/>
              <a:extLst>
                <a:ext uri="{96DAC541-7B7A-43D3-8B79-37D633B846F1}">
                  <asvg:svgBlip xmlns:asvg="http://schemas.microsoft.com/office/drawing/2016/SVG/main" r:embed="rId4"/>
                </a:ext>
              </a:extLst>
            </a:blip>
            <a:stretch>
              <a:fillRect/>
            </a:stretch>
          </a:blipFill>
        </p:spPr>
        <p:txBody>
          <a:bodyPr/>
          <a:lstStyle/>
          <a:p>
            <a:endParaRPr lang="lv-LV"/>
          </a:p>
        </p:txBody>
      </p:sp>
      <p:sp>
        <p:nvSpPr>
          <p:cNvPr id="3" name="Freeform 3"/>
          <p:cNvSpPr/>
          <p:nvPr/>
        </p:nvSpPr>
        <p:spPr>
          <a:xfrm>
            <a:off x="4726976" y="4928848"/>
            <a:ext cx="6814820" cy="5358152"/>
          </a:xfrm>
          <a:custGeom>
            <a:avLst/>
            <a:gdLst/>
            <a:ahLst/>
            <a:cxnLst/>
            <a:rect l="l" t="t" r="r" b="b"/>
            <a:pathLst>
              <a:path w="6814820" h="5358152">
                <a:moveTo>
                  <a:pt x="0" y="0"/>
                </a:moveTo>
                <a:lnTo>
                  <a:pt x="6814820" y="0"/>
                </a:lnTo>
                <a:lnTo>
                  <a:pt x="6814820" y="5358152"/>
                </a:lnTo>
                <a:lnTo>
                  <a:pt x="0" y="5358152"/>
                </a:lnTo>
                <a:lnTo>
                  <a:pt x="0" y="0"/>
                </a:lnTo>
                <a:close/>
              </a:path>
            </a:pathLst>
          </a:custGeom>
          <a:blipFill>
            <a:blip r:embed="rId5"/>
            <a:stretch>
              <a:fillRect/>
            </a:stretch>
          </a:blipFill>
        </p:spPr>
        <p:txBody>
          <a:bodyPr/>
          <a:lstStyle/>
          <a:p>
            <a:endParaRPr lang="lv-LV"/>
          </a:p>
        </p:txBody>
      </p:sp>
      <p:sp>
        <p:nvSpPr>
          <p:cNvPr id="4" name="TextBox 4"/>
          <p:cNvSpPr txBox="1"/>
          <p:nvPr/>
        </p:nvSpPr>
        <p:spPr>
          <a:xfrm>
            <a:off x="1028700" y="3048952"/>
            <a:ext cx="16054596" cy="1200727"/>
          </a:xfrm>
          <a:prstGeom prst="rect">
            <a:avLst/>
          </a:prstGeom>
        </p:spPr>
        <p:txBody>
          <a:bodyPr lIns="0" tIns="0" rIns="0" bIns="0" rtlCol="0" anchor="t">
            <a:spAutoFit/>
          </a:bodyPr>
          <a:lstStyle/>
          <a:p>
            <a:pPr algn="l">
              <a:lnSpc>
                <a:spcPts val="4727"/>
              </a:lnSpc>
            </a:pPr>
            <a:r>
              <a:rPr lang="en-US" sz="3939">
                <a:solidFill>
                  <a:srgbClr val="808080"/>
                </a:solidFill>
                <a:latin typeface="DM Sans Bold"/>
                <a:ea typeface="DM Sans Bold"/>
                <a:cs typeface="DM Sans Bold"/>
                <a:sym typeface="DM Sans Bold"/>
              </a:rPr>
              <a:t>What kind of strategic and financial barriers do social businesses faces? </a:t>
            </a:r>
          </a:p>
        </p:txBody>
      </p:sp>
      <p:sp>
        <p:nvSpPr>
          <p:cNvPr id="5" name="TextBox 5"/>
          <p:cNvSpPr txBox="1"/>
          <p:nvPr/>
        </p:nvSpPr>
        <p:spPr>
          <a:xfrm>
            <a:off x="1028700" y="1028700"/>
            <a:ext cx="5193068" cy="800100"/>
          </a:xfrm>
          <a:prstGeom prst="rect">
            <a:avLst/>
          </a:prstGeom>
        </p:spPr>
        <p:txBody>
          <a:bodyPr lIns="0" tIns="0" rIns="0" bIns="0" rtlCol="0" anchor="t">
            <a:spAutoFit/>
          </a:bodyPr>
          <a:lstStyle/>
          <a:p>
            <a:pPr algn="l">
              <a:lnSpc>
                <a:spcPts val="6360"/>
              </a:lnSpc>
            </a:pPr>
            <a:r>
              <a:rPr lang="en-US" sz="5300">
                <a:solidFill>
                  <a:srgbClr val="808080"/>
                </a:solidFill>
                <a:latin typeface="DM Sans Bold"/>
                <a:ea typeface="DM Sans Bold"/>
                <a:cs typeface="DM Sans Bold"/>
                <a:sym typeface="DM Sans Bold"/>
              </a:rPr>
              <a:t>For discussion: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a:off x="177629" y="8302439"/>
            <a:ext cx="3474067" cy="1984561"/>
          </a:xfrm>
          <a:custGeom>
            <a:avLst/>
            <a:gdLst/>
            <a:ahLst/>
            <a:cxnLst/>
            <a:rect l="l" t="t" r="r" b="b"/>
            <a:pathLst>
              <a:path w="3474067" h="1984561">
                <a:moveTo>
                  <a:pt x="0" y="0"/>
                </a:moveTo>
                <a:lnTo>
                  <a:pt x="3474067" y="0"/>
                </a:lnTo>
                <a:lnTo>
                  <a:pt x="3474067" y="1984561"/>
                </a:lnTo>
                <a:lnTo>
                  <a:pt x="0" y="1984561"/>
                </a:lnTo>
                <a:lnTo>
                  <a:pt x="0" y="0"/>
                </a:lnTo>
                <a:close/>
              </a:path>
            </a:pathLst>
          </a:custGeom>
          <a:blipFill>
            <a:blip r:embed="rId3">
              <a:alphaModFix amt="18000"/>
              <a:extLst>
                <a:ext uri="{96DAC541-7B7A-43D3-8B79-37D633B846F1}">
                  <asvg:svgBlip xmlns:asvg="http://schemas.microsoft.com/office/drawing/2016/SVG/main" r:embed="rId4"/>
                </a:ext>
              </a:extLst>
            </a:blip>
            <a:stretch>
              <a:fillRect/>
            </a:stretch>
          </a:blipFill>
        </p:spPr>
        <p:txBody>
          <a:bodyPr/>
          <a:lstStyle/>
          <a:p>
            <a:endParaRPr lang="lv-LV"/>
          </a:p>
        </p:txBody>
      </p:sp>
      <p:sp>
        <p:nvSpPr>
          <p:cNvPr id="3" name="Freeform 3"/>
          <p:cNvSpPr/>
          <p:nvPr/>
        </p:nvSpPr>
        <p:spPr>
          <a:xfrm>
            <a:off x="11338050" y="2434026"/>
            <a:ext cx="6733925" cy="7852974"/>
          </a:xfrm>
          <a:custGeom>
            <a:avLst/>
            <a:gdLst/>
            <a:ahLst/>
            <a:cxnLst/>
            <a:rect l="l" t="t" r="r" b="b"/>
            <a:pathLst>
              <a:path w="6733925" h="7852974">
                <a:moveTo>
                  <a:pt x="0" y="0"/>
                </a:moveTo>
                <a:lnTo>
                  <a:pt x="6733925" y="0"/>
                </a:lnTo>
                <a:lnTo>
                  <a:pt x="6733925" y="7852974"/>
                </a:lnTo>
                <a:lnTo>
                  <a:pt x="0" y="78529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4" name="TextBox 4"/>
          <p:cNvSpPr txBox="1"/>
          <p:nvPr/>
        </p:nvSpPr>
        <p:spPr>
          <a:xfrm>
            <a:off x="1028700" y="4674588"/>
            <a:ext cx="9622008" cy="3257550"/>
          </a:xfrm>
          <a:prstGeom prst="rect">
            <a:avLst/>
          </a:prstGeom>
        </p:spPr>
        <p:txBody>
          <a:bodyPr lIns="0" tIns="0" rIns="0" bIns="0" rtlCol="0" anchor="t">
            <a:spAutoFit/>
          </a:bodyPr>
          <a:lstStyle/>
          <a:p>
            <a:pPr marL="777240" lvl="1" indent="-388620" algn="l">
              <a:lnSpc>
                <a:spcPts val="4320"/>
              </a:lnSpc>
              <a:buAutoNum type="arabicPeriod"/>
            </a:pPr>
            <a:r>
              <a:rPr lang="en-US" sz="3600">
                <a:solidFill>
                  <a:srgbClr val="808080"/>
                </a:solidFill>
                <a:latin typeface="DM Sans"/>
                <a:ea typeface="DM Sans"/>
                <a:cs typeface="DM Sans"/>
                <a:sym typeface="DM Sans"/>
              </a:rPr>
              <a:t>A balance between pursuing social and environmental goals while remaining financially viable is crucial for social business. Organizations must navigate the tension between maximizing profits and fulfilling their social responsibilities. </a:t>
            </a:r>
          </a:p>
        </p:txBody>
      </p:sp>
      <p:sp>
        <p:nvSpPr>
          <p:cNvPr id="5" name="TextBox 5"/>
          <p:cNvSpPr txBox="1"/>
          <p:nvPr/>
        </p:nvSpPr>
        <p:spPr>
          <a:xfrm>
            <a:off x="1878615" y="986226"/>
            <a:ext cx="14530770" cy="1447800"/>
          </a:xfrm>
          <a:prstGeom prst="rect">
            <a:avLst/>
          </a:prstGeom>
        </p:spPr>
        <p:txBody>
          <a:bodyPr lIns="0" tIns="0" rIns="0" bIns="0" rtlCol="0" anchor="t">
            <a:spAutoFit/>
          </a:bodyPr>
          <a:lstStyle/>
          <a:p>
            <a:pPr algn="ctr">
              <a:lnSpc>
                <a:spcPts val="5759"/>
              </a:lnSpc>
            </a:pPr>
            <a:r>
              <a:rPr lang="en-US" sz="4799">
                <a:solidFill>
                  <a:srgbClr val="808080"/>
                </a:solidFill>
                <a:latin typeface="DM Sans Bold"/>
                <a:ea typeface="DM Sans Bold"/>
                <a:cs typeface="DM Sans Bold"/>
                <a:sym typeface="DM Sans Bold"/>
              </a:rPr>
              <a:t>There are some type of barriers for social business to overcome: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615699" y="3549290"/>
            <a:ext cx="7092326" cy="6737710"/>
          </a:xfrm>
          <a:custGeom>
            <a:avLst/>
            <a:gdLst/>
            <a:ahLst/>
            <a:cxnLst/>
            <a:rect l="l" t="t" r="r" b="b"/>
            <a:pathLst>
              <a:path w="7092326" h="6737710">
                <a:moveTo>
                  <a:pt x="0" y="0"/>
                </a:moveTo>
                <a:lnTo>
                  <a:pt x="7092326" y="0"/>
                </a:lnTo>
                <a:lnTo>
                  <a:pt x="7092326" y="6737710"/>
                </a:lnTo>
                <a:lnTo>
                  <a:pt x="0" y="6737710"/>
                </a:lnTo>
                <a:lnTo>
                  <a:pt x="0" y="0"/>
                </a:lnTo>
                <a:close/>
              </a:path>
            </a:pathLst>
          </a:custGeom>
          <a:blipFill>
            <a:blip r:embed="rId3">
              <a:alphaModFix amt="76000"/>
              <a:extLst>
                <a:ext uri="{96DAC541-7B7A-43D3-8B79-37D633B846F1}">
                  <asvg:svgBlip xmlns:asvg="http://schemas.microsoft.com/office/drawing/2016/SVG/main" r:embed="rId4"/>
                </a:ext>
              </a:extLst>
            </a:blip>
            <a:stretch>
              <a:fillRect/>
            </a:stretch>
          </a:blipFill>
        </p:spPr>
        <p:txBody>
          <a:bodyPr/>
          <a:lstStyle/>
          <a:p>
            <a:endParaRPr lang="lv-LV"/>
          </a:p>
        </p:txBody>
      </p:sp>
      <p:sp>
        <p:nvSpPr>
          <p:cNvPr id="3" name="TextBox 3"/>
          <p:cNvSpPr txBox="1"/>
          <p:nvPr/>
        </p:nvSpPr>
        <p:spPr>
          <a:xfrm>
            <a:off x="1313677" y="5539306"/>
            <a:ext cx="9302022" cy="2757678"/>
          </a:xfrm>
          <a:prstGeom prst="rect">
            <a:avLst/>
          </a:prstGeom>
        </p:spPr>
        <p:txBody>
          <a:bodyPr lIns="0" tIns="0" rIns="0" bIns="0" rtlCol="0" anchor="t">
            <a:spAutoFit/>
          </a:bodyPr>
          <a:lstStyle/>
          <a:p>
            <a:pPr algn="l">
              <a:lnSpc>
                <a:spcPts val="4356"/>
              </a:lnSpc>
            </a:pPr>
            <a:r>
              <a:rPr lang="en-US" sz="3600">
                <a:solidFill>
                  <a:srgbClr val="808080"/>
                </a:solidFill>
                <a:latin typeface="DM Sans"/>
                <a:ea typeface="DM Sans"/>
                <a:cs typeface="DM Sans"/>
                <a:sym typeface="DM Sans"/>
              </a:rPr>
              <a:t>2. Access to capital and funding. Companies must seek out investors who are aligned with their values and objectives or explore alternative sources of funding, such as impact investing or social finances. </a:t>
            </a:r>
          </a:p>
        </p:txBody>
      </p:sp>
      <p:grpSp>
        <p:nvGrpSpPr>
          <p:cNvPr id="4" name="Group 4"/>
          <p:cNvGrpSpPr/>
          <p:nvPr/>
        </p:nvGrpSpPr>
        <p:grpSpPr>
          <a:xfrm>
            <a:off x="15330273" y="46616"/>
            <a:ext cx="2889857" cy="3699017"/>
            <a:chOff x="0" y="0"/>
            <a:chExt cx="635000" cy="812800"/>
          </a:xfrm>
        </p:grpSpPr>
        <p:sp>
          <p:nvSpPr>
            <p:cNvPr id="5" name="Freeform 5"/>
            <p:cNvSpPr/>
            <p:nvPr/>
          </p:nvSpPr>
          <p:spPr>
            <a:xfrm>
              <a:off x="0" y="0"/>
              <a:ext cx="635000" cy="812800"/>
            </a:xfrm>
            <a:custGeom>
              <a:avLst/>
              <a:gdLst/>
              <a:ahLst/>
              <a:cxnLst/>
              <a:rect l="l" t="t" r="r" b="b"/>
              <a:pathLst>
                <a:path w="635000" h="812800">
                  <a:moveTo>
                    <a:pt x="635000" y="0"/>
                  </a:moveTo>
                  <a:lnTo>
                    <a:pt x="635000" y="698500"/>
                  </a:lnTo>
                  <a:lnTo>
                    <a:pt x="317500" y="812800"/>
                  </a:lnTo>
                  <a:lnTo>
                    <a:pt x="0" y="698500"/>
                  </a:lnTo>
                  <a:lnTo>
                    <a:pt x="0" y="0"/>
                  </a:lnTo>
                  <a:lnTo>
                    <a:pt x="635000" y="0"/>
                  </a:lnTo>
                  <a:close/>
                </a:path>
              </a:pathLst>
            </a:custGeom>
            <a:solidFill>
              <a:srgbClr val="BFBFBF">
                <a:alpha val="26667"/>
              </a:srgbClr>
            </a:solidFill>
          </p:spPr>
          <p:txBody>
            <a:bodyPr/>
            <a:lstStyle/>
            <a:p>
              <a:endParaRPr lang="lv-LV"/>
            </a:p>
          </p:txBody>
        </p:sp>
        <p:sp>
          <p:nvSpPr>
            <p:cNvPr id="6" name="TextBox 6"/>
            <p:cNvSpPr txBox="1"/>
            <p:nvPr/>
          </p:nvSpPr>
          <p:spPr>
            <a:xfrm>
              <a:off x="0" y="-47625"/>
              <a:ext cx="635000" cy="746125"/>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1878615" y="986226"/>
            <a:ext cx="14530770" cy="1447800"/>
          </a:xfrm>
          <a:prstGeom prst="rect">
            <a:avLst/>
          </a:prstGeom>
        </p:spPr>
        <p:txBody>
          <a:bodyPr lIns="0" tIns="0" rIns="0" bIns="0" rtlCol="0" anchor="t">
            <a:spAutoFit/>
          </a:bodyPr>
          <a:lstStyle/>
          <a:p>
            <a:pPr algn="ctr">
              <a:lnSpc>
                <a:spcPts val="5759"/>
              </a:lnSpc>
            </a:pPr>
            <a:r>
              <a:rPr lang="en-US" sz="4799">
                <a:solidFill>
                  <a:srgbClr val="808080"/>
                </a:solidFill>
                <a:latin typeface="DM Sans Bold"/>
                <a:ea typeface="DM Sans Bold"/>
                <a:cs typeface="DM Sans Bold"/>
                <a:sym typeface="DM Sans Bold"/>
              </a:rPr>
              <a:t>There are some type of barriers for social business to overcome: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7302" y="146693"/>
            <a:ext cx="2122879" cy="2717285"/>
            <a:chOff x="0" y="0"/>
            <a:chExt cx="635000" cy="812800"/>
          </a:xfrm>
        </p:grpSpPr>
        <p:sp>
          <p:nvSpPr>
            <p:cNvPr id="3" name="Freeform 3"/>
            <p:cNvSpPr/>
            <p:nvPr/>
          </p:nvSpPr>
          <p:spPr>
            <a:xfrm>
              <a:off x="0" y="0"/>
              <a:ext cx="635000" cy="812800"/>
            </a:xfrm>
            <a:custGeom>
              <a:avLst/>
              <a:gdLst/>
              <a:ahLst/>
              <a:cxnLst/>
              <a:rect l="l" t="t" r="r" b="b"/>
              <a:pathLst>
                <a:path w="635000" h="812800">
                  <a:moveTo>
                    <a:pt x="635000" y="0"/>
                  </a:moveTo>
                  <a:lnTo>
                    <a:pt x="635000" y="698500"/>
                  </a:lnTo>
                  <a:lnTo>
                    <a:pt x="317500" y="812800"/>
                  </a:lnTo>
                  <a:lnTo>
                    <a:pt x="0" y="698500"/>
                  </a:lnTo>
                  <a:lnTo>
                    <a:pt x="0" y="0"/>
                  </a:lnTo>
                  <a:lnTo>
                    <a:pt x="635000" y="0"/>
                  </a:lnTo>
                  <a:close/>
                </a:path>
              </a:pathLst>
            </a:custGeom>
            <a:solidFill>
              <a:srgbClr val="BFBFBF">
                <a:alpha val="26667"/>
              </a:srgbClr>
            </a:solidFill>
          </p:spPr>
          <p:txBody>
            <a:bodyPr/>
            <a:lstStyle/>
            <a:p>
              <a:endParaRPr lang="lv-LV"/>
            </a:p>
          </p:txBody>
        </p:sp>
        <p:sp>
          <p:nvSpPr>
            <p:cNvPr id="4" name="TextBox 4"/>
            <p:cNvSpPr txBox="1"/>
            <p:nvPr/>
          </p:nvSpPr>
          <p:spPr>
            <a:xfrm>
              <a:off x="0" y="-47625"/>
              <a:ext cx="635000" cy="746125"/>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1150626" y="3807660"/>
            <a:ext cx="6688077" cy="6253352"/>
          </a:xfrm>
          <a:custGeom>
            <a:avLst/>
            <a:gdLst/>
            <a:ahLst/>
            <a:cxnLst/>
            <a:rect l="l" t="t" r="r" b="b"/>
            <a:pathLst>
              <a:path w="6688077" h="6253352">
                <a:moveTo>
                  <a:pt x="0" y="0"/>
                </a:moveTo>
                <a:lnTo>
                  <a:pt x="6688076" y="0"/>
                </a:lnTo>
                <a:lnTo>
                  <a:pt x="6688076" y="6253352"/>
                </a:lnTo>
                <a:lnTo>
                  <a:pt x="0" y="6253352"/>
                </a:lnTo>
                <a:lnTo>
                  <a:pt x="0" y="0"/>
                </a:lnTo>
                <a:close/>
              </a:path>
            </a:pathLst>
          </a:custGeom>
          <a:blipFill>
            <a:blip r:embed="rId3">
              <a:alphaModFix amt="69000"/>
              <a:extLst>
                <a:ext uri="{96DAC541-7B7A-43D3-8B79-37D633B846F1}">
                  <asvg:svgBlip xmlns:asvg="http://schemas.microsoft.com/office/drawing/2016/SVG/main" r:embed="rId4"/>
                </a:ext>
              </a:extLst>
            </a:blip>
            <a:stretch>
              <a:fillRect/>
            </a:stretch>
          </a:blipFill>
        </p:spPr>
        <p:txBody>
          <a:bodyPr/>
          <a:lstStyle/>
          <a:p>
            <a:endParaRPr lang="lv-LV"/>
          </a:p>
        </p:txBody>
      </p:sp>
      <p:sp>
        <p:nvSpPr>
          <p:cNvPr id="6" name="TextBox 6"/>
          <p:cNvSpPr txBox="1"/>
          <p:nvPr/>
        </p:nvSpPr>
        <p:spPr>
          <a:xfrm>
            <a:off x="1028700" y="5577023"/>
            <a:ext cx="9283904" cy="2714625"/>
          </a:xfrm>
          <a:prstGeom prst="rect">
            <a:avLst/>
          </a:prstGeom>
        </p:spPr>
        <p:txBody>
          <a:bodyPr lIns="0" tIns="0" rIns="0" bIns="0" rtlCol="0" anchor="t">
            <a:spAutoFit/>
          </a:bodyPr>
          <a:lstStyle/>
          <a:p>
            <a:pPr algn="l">
              <a:lnSpc>
                <a:spcPts val="4320"/>
              </a:lnSpc>
            </a:pPr>
            <a:r>
              <a:rPr lang="en-US" sz="3600">
                <a:solidFill>
                  <a:srgbClr val="808080"/>
                </a:solidFill>
                <a:latin typeface="DM Sans"/>
                <a:ea typeface="DM Sans"/>
                <a:cs typeface="DM Sans"/>
                <a:sym typeface="DM Sans"/>
              </a:rPr>
              <a:t>3. Legal and regulatory constraints. Socially responsible businesses may encounter regulatory and legal barriers that hinder their ability to implement certain initiatives or practices. </a:t>
            </a:r>
          </a:p>
        </p:txBody>
      </p:sp>
      <p:sp>
        <p:nvSpPr>
          <p:cNvPr id="7" name="TextBox 7"/>
          <p:cNvSpPr txBox="1"/>
          <p:nvPr/>
        </p:nvSpPr>
        <p:spPr>
          <a:xfrm>
            <a:off x="1878615" y="986226"/>
            <a:ext cx="14530770" cy="1447800"/>
          </a:xfrm>
          <a:prstGeom prst="rect">
            <a:avLst/>
          </a:prstGeom>
        </p:spPr>
        <p:txBody>
          <a:bodyPr lIns="0" tIns="0" rIns="0" bIns="0" rtlCol="0" anchor="t">
            <a:spAutoFit/>
          </a:bodyPr>
          <a:lstStyle/>
          <a:p>
            <a:pPr algn="ctr">
              <a:lnSpc>
                <a:spcPts val="5759"/>
              </a:lnSpc>
            </a:pPr>
            <a:r>
              <a:rPr lang="en-US" sz="4799">
                <a:solidFill>
                  <a:srgbClr val="808080"/>
                </a:solidFill>
                <a:latin typeface="DM Sans Bold"/>
                <a:ea typeface="DM Sans Bold"/>
                <a:cs typeface="DM Sans Bold"/>
                <a:sym typeface="DM Sans Bold"/>
              </a:rPr>
              <a:t>There are some type of barriers for social business to overcome: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a:off x="11412794" y="3725656"/>
            <a:ext cx="5846506" cy="6227970"/>
          </a:xfrm>
          <a:custGeom>
            <a:avLst/>
            <a:gdLst/>
            <a:ahLst/>
            <a:cxnLst/>
            <a:rect l="l" t="t" r="r" b="b"/>
            <a:pathLst>
              <a:path w="5846506" h="6227970">
                <a:moveTo>
                  <a:pt x="0" y="0"/>
                </a:moveTo>
                <a:lnTo>
                  <a:pt x="5846506" y="0"/>
                </a:lnTo>
                <a:lnTo>
                  <a:pt x="5846506" y="6227969"/>
                </a:lnTo>
                <a:lnTo>
                  <a:pt x="0" y="622796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3" name="TextBox 3"/>
          <p:cNvSpPr txBox="1"/>
          <p:nvPr/>
        </p:nvSpPr>
        <p:spPr>
          <a:xfrm>
            <a:off x="1028700" y="5184577"/>
            <a:ext cx="8462408" cy="3310128"/>
          </a:xfrm>
          <a:prstGeom prst="rect">
            <a:avLst/>
          </a:prstGeom>
        </p:spPr>
        <p:txBody>
          <a:bodyPr lIns="0" tIns="0" rIns="0" bIns="0" rtlCol="0" anchor="t">
            <a:spAutoFit/>
          </a:bodyPr>
          <a:lstStyle/>
          <a:p>
            <a:pPr algn="l">
              <a:lnSpc>
                <a:spcPts val="4356"/>
              </a:lnSpc>
            </a:pPr>
            <a:r>
              <a:rPr lang="en-US" sz="3600">
                <a:solidFill>
                  <a:srgbClr val="808080"/>
                </a:solidFill>
                <a:latin typeface="DM Sans"/>
                <a:ea typeface="DM Sans"/>
                <a:cs typeface="DM Sans"/>
                <a:sym typeface="DM Sans"/>
              </a:rPr>
              <a:t>4. Competitive pressure. Companies must differentiate themselves through their commitment to social responsibility and demonstrate the business case for investing in social and environmental initiatives.</a:t>
            </a:r>
          </a:p>
        </p:txBody>
      </p:sp>
      <p:grpSp>
        <p:nvGrpSpPr>
          <p:cNvPr id="4" name="Group 4"/>
          <p:cNvGrpSpPr/>
          <p:nvPr/>
        </p:nvGrpSpPr>
        <p:grpSpPr>
          <a:xfrm>
            <a:off x="15933529" y="113137"/>
            <a:ext cx="2122879" cy="2717285"/>
            <a:chOff x="0" y="0"/>
            <a:chExt cx="635000" cy="812800"/>
          </a:xfrm>
        </p:grpSpPr>
        <p:sp>
          <p:nvSpPr>
            <p:cNvPr id="5" name="Freeform 5"/>
            <p:cNvSpPr/>
            <p:nvPr/>
          </p:nvSpPr>
          <p:spPr>
            <a:xfrm>
              <a:off x="0" y="0"/>
              <a:ext cx="635000" cy="812800"/>
            </a:xfrm>
            <a:custGeom>
              <a:avLst/>
              <a:gdLst/>
              <a:ahLst/>
              <a:cxnLst/>
              <a:rect l="l" t="t" r="r" b="b"/>
              <a:pathLst>
                <a:path w="635000" h="812800">
                  <a:moveTo>
                    <a:pt x="635000" y="0"/>
                  </a:moveTo>
                  <a:lnTo>
                    <a:pt x="635000" y="698500"/>
                  </a:lnTo>
                  <a:lnTo>
                    <a:pt x="317500" y="812800"/>
                  </a:lnTo>
                  <a:lnTo>
                    <a:pt x="0" y="698500"/>
                  </a:lnTo>
                  <a:lnTo>
                    <a:pt x="0" y="0"/>
                  </a:lnTo>
                  <a:lnTo>
                    <a:pt x="635000" y="0"/>
                  </a:lnTo>
                  <a:close/>
                </a:path>
              </a:pathLst>
            </a:custGeom>
            <a:solidFill>
              <a:srgbClr val="BFBFBF">
                <a:alpha val="26667"/>
              </a:srgbClr>
            </a:solidFill>
          </p:spPr>
          <p:txBody>
            <a:bodyPr/>
            <a:lstStyle/>
            <a:p>
              <a:endParaRPr lang="lv-LV"/>
            </a:p>
          </p:txBody>
        </p:sp>
        <p:sp>
          <p:nvSpPr>
            <p:cNvPr id="6" name="TextBox 6"/>
            <p:cNvSpPr txBox="1"/>
            <p:nvPr/>
          </p:nvSpPr>
          <p:spPr>
            <a:xfrm>
              <a:off x="0" y="-47625"/>
              <a:ext cx="635000" cy="746125"/>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1878615" y="986226"/>
            <a:ext cx="14530770" cy="1447800"/>
          </a:xfrm>
          <a:prstGeom prst="rect">
            <a:avLst/>
          </a:prstGeom>
        </p:spPr>
        <p:txBody>
          <a:bodyPr lIns="0" tIns="0" rIns="0" bIns="0" rtlCol="0" anchor="t">
            <a:spAutoFit/>
          </a:bodyPr>
          <a:lstStyle/>
          <a:p>
            <a:pPr algn="ctr">
              <a:lnSpc>
                <a:spcPts val="5759"/>
              </a:lnSpc>
            </a:pPr>
            <a:r>
              <a:rPr lang="en-US" sz="4799">
                <a:solidFill>
                  <a:srgbClr val="808080"/>
                </a:solidFill>
                <a:latin typeface="DM Sans Bold"/>
                <a:ea typeface="DM Sans Bold"/>
                <a:cs typeface="DM Sans Bold"/>
                <a:sym typeface="DM Sans Bold"/>
              </a:rPr>
              <a:t>There are some type of barriers for social business to overcome: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3488436"/>
            <a:ext cx="10332051" cy="3310128"/>
          </a:xfrm>
          <a:prstGeom prst="rect">
            <a:avLst/>
          </a:prstGeom>
        </p:spPr>
        <p:txBody>
          <a:bodyPr lIns="0" tIns="0" rIns="0" bIns="0" rtlCol="0" anchor="t">
            <a:spAutoFit/>
          </a:bodyPr>
          <a:lstStyle/>
          <a:p>
            <a:pPr algn="l">
              <a:lnSpc>
                <a:spcPts val="4356"/>
              </a:lnSpc>
            </a:pPr>
            <a:r>
              <a:rPr lang="en-US" sz="3600">
                <a:solidFill>
                  <a:srgbClr val="808080">
                    <a:alpha val="98824"/>
                  </a:srgbClr>
                </a:solidFill>
                <a:latin typeface="DM Sans"/>
                <a:ea typeface="DM Sans"/>
                <a:cs typeface="DM Sans"/>
                <a:sym typeface="DM Sans"/>
              </a:rPr>
              <a:t>The challenges mentioned above require a comprehensive approach that involves strategic planning, operational excellence, stakeholder engagement, and a commitment to long-term sustainability.</a:t>
            </a:r>
          </a:p>
          <a:p>
            <a:pPr algn="just">
              <a:lnSpc>
                <a:spcPts val="4356"/>
              </a:lnSpc>
            </a:pPr>
            <a:endParaRPr lang="en-US" sz="3600">
              <a:solidFill>
                <a:srgbClr val="808080">
                  <a:alpha val="98824"/>
                </a:srgbClr>
              </a:solidFill>
              <a:latin typeface="DM Sans"/>
              <a:ea typeface="DM Sans"/>
              <a:cs typeface="DM Sans"/>
              <a:sym typeface="DM Sans"/>
            </a:endParaRPr>
          </a:p>
        </p:txBody>
      </p:sp>
      <p:sp>
        <p:nvSpPr>
          <p:cNvPr id="3" name="Freeform 3"/>
          <p:cNvSpPr/>
          <p:nvPr/>
        </p:nvSpPr>
        <p:spPr>
          <a:xfrm>
            <a:off x="12472609" y="3591602"/>
            <a:ext cx="5515334" cy="6695398"/>
          </a:xfrm>
          <a:custGeom>
            <a:avLst/>
            <a:gdLst/>
            <a:ahLst/>
            <a:cxnLst/>
            <a:rect l="l" t="t" r="r" b="b"/>
            <a:pathLst>
              <a:path w="5515334" h="6695398">
                <a:moveTo>
                  <a:pt x="0" y="0"/>
                </a:moveTo>
                <a:lnTo>
                  <a:pt x="5515333" y="0"/>
                </a:lnTo>
                <a:lnTo>
                  <a:pt x="5515333" y="6695398"/>
                </a:lnTo>
                <a:lnTo>
                  <a:pt x="0" y="66953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a:off x="11993803" y="4243388"/>
            <a:ext cx="5265497" cy="6043612"/>
          </a:xfrm>
          <a:custGeom>
            <a:avLst/>
            <a:gdLst/>
            <a:ahLst/>
            <a:cxnLst/>
            <a:rect l="l" t="t" r="r" b="b"/>
            <a:pathLst>
              <a:path w="5265497" h="6043612">
                <a:moveTo>
                  <a:pt x="0" y="0"/>
                </a:moveTo>
                <a:lnTo>
                  <a:pt x="5265497" y="0"/>
                </a:lnTo>
                <a:lnTo>
                  <a:pt x="5265497" y="6043612"/>
                </a:lnTo>
                <a:lnTo>
                  <a:pt x="0" y="60436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3" name="TextBox 3"/>
          <p:cNvSpPr txBox="1"/>
          <p:nvPr/>
        </p:nvSpPr>
        <p:spPr>
          <a:xfrm>
            <a:off x="2954594" y="1028700"/>
            <a:ext cx="12378813" cy="1638300"/>
          </a:xfrm>
          <a:prstGeom prst="rect">
            <a:avLst/>
          </a:prstGeom>
        </p:spPr>
        <p:txBody>
          <a:bodyPr lIns="0" tIns="0" rIns="0" bIns="0" rtlCol="0" anchor="t">
            <a:spAutoFit/>
          </a:bodyPr>
          <a:lstStyle/>
          <a:p>
            <a:pPr algn="ctr">
              <a:lnSpc>
                <a:spcPts val="6480"/>
              </a:lnSpc>
            </a:pPr>
            <a:r>
              <a:rPr lang="en-US" sz="5400">
                <a:solidFill>
                  <a:srgbClr val="808080"/>
                </a:solidFill>
                <a:latin typeface="DM Sans Bold"/>
                <a:ea typeface="DM Sans Bold"/>
                <a:cs typeface="DM Sans Bold"/>
                <a:sym typeface="DM Sans Bold"/>
              </a:rPr>
              <a:t>Solutions for social business to overcome challenges:</a:t>
            </a:r>
          </a:p>
        </p:txBody>
      </p:sp>
      <p:sp>
        <p:nvSpPr>
          <p:cNvPr id="4" name="TextBox 4"/>
          <p:cNvSpPr txBox="1"/>
          <p:nvPr/>
        </p:nvSpPr>
        <p:spPr>
          <a:xfrm>
            <a:off x="1028700" y="5657850"/>
            <a:ext cx="7643802" cy="1628775"/>
          </a:xfrm>
          <a:prstGeom prst="rect">
            <a:avLst/>
          </a:prstGeom>
        </p:spPr>
        <p:txBody>
          <a:bodyPr lIns="0" tIns="0" rIns="0" bIns="0" rtlCol="0" anchor="t">
            <a:spAutoFit/>
          </a:bodyPr>
          <a:lstStyle/>
          <a:p>
            <a:pPr algn="l">
              <a:lnSpc>
                <a:spcPts val="4320"/>
              </a:lnSpc>
            </a:pPr>
            <a:r>
              <a:rPr lang="en-US" sz="3600">
                <a:solidFill>
                  <a:srgbClr val="808080"/>
                </a:solidFill>
                <a:latin typeface="DM Sans"/>
                <a:ea typeface="DM Sans"/>
                <a:cs typeface="DM Sans"/>
                <a:sym typeface="DM Sans"/>
              </a:rPr>
              <a:t>Develop measurement frameworks to assess and communicate their social impact effectively</a:t>
            </a:r>
          </a:p>
        </p:txBody>
      </p:sp>
      <p:sp>
        <p:nvSpPr>
          <p:cNvPr id="5" name="TextBox 5"/>
          <p:cNvSpPr txBox="1"/>
          <p:nvPr/>
        </p:nvSpPr>
        <p:spPr>
          <a:xfrm>
            <a:off x="1028700" y="4233862"/>
            <a:ext cx="6033877" cy="609600"/>
          </a:xfrm>
          <a:prstGeom prst="rect">
            <a:avLst/>
          </a:prstGeom>
        </p:spPr>
        <p:txBody>
          <a:bodyPr lIns="0" tIns="0" rIns="0" bIns="0" rtlCol="0" anchor="t">
            <a:spAutoFit/>
          </a:bodyPr>
          <a:lstStyle/>
          <a:p>
            <a:pPr algn="l">
              <a:lnSpc>
                <a:spcPts val="4800"/>
              </a:lnSpc>
            </a:pPr>
            <a:r>
              <a:rPr lang="en-US" sz="4000">
                <a:solidFill>
                  <a:srgbClr val="808080"/>
                </a:solidFill>
                <a:latin typeface="DM Sans"/>
                <a:ea typeface="DM Sans"/>
                <a:cs typeface="DM Sans"/>
                <a:sym typeface="DM Sans"/>
              </a:rPr>
              <a:t>Measuring social impact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804544" y="4204862"/>
            <a:ext cx="5863844" cy="5863844"/>
          </a:xfrm>
          <a:custGeom>
            <a:avLst/>
            <a:gdLst/>
            <a:ahLst/>
            <a:cxnLst/>
            <a:rect l="l" t="t" r="r" b="b"/>
            <a:pathLst>
              <a:path w="5863844" h="5863844">
                <a:moveTo>
                  <a:pt x="0" y="0"/>
                </a:moveTo>
                <a:lnTo>
                  <a:pt x="5863843" y="0"/>
                </a:lnTo>
                <a:lnTo>
                  <a:pt x="5863843" y="5863843"/>
                </a:lnTo>
                <a:lnTo>
                  <a:pt x="0" y="586384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3" name="TextBox 3"/>
          <p:cNvSpPr txBox="1"/>
          <p:nvPr/>
        </p:nvSpPr>
        <p:spPr>
          <a:xfrm>
            <a:off x="1028700" y="5774028"/>
            <a:ext cx="8163646" cy="2532542"/>
          </a:xfrm>
          <a:prstGeom prst="rect">
            <a:avLst/>
          </a:prstGeom>
        </p:spPr>
        <p:txBody>
          <a:bodyPr lIns="0" tIns="0" rIns="0" bIns="0" rtlCol="0" anchor="t">
            <a:spAutoFit/>
          </a:bodyPr>
          <a:lstStyle/>
          <a:p>
            <a:pPr algn="l">
              <a:lnSpc>
                <a:spcPts val="4028"/>
              </a:lnSpc>
            </a:pPr>
            <a:r>
              <a:rPr lang="en-US" sz="3600">
                <a:solidFill>
                  <a:srgbClr val="808080"/>
                </a:solidFill>
                <a:latin typeface="DM Sans"/>
                <a:ea typeface="DM Sans"/>
                <a:cs typeface="DM Sans"/>
                <a:sym typeface="DM Sans"/>
              </a:rPr>
              <a:t>Identify strategies for scaling their impact while maintaining the integrity of their social mission and ensuring that their initiatives are sustainable and replicable. </a:t>
            </a:r>
          </a:p>
        </p:txBody>
      </p:sp>
      <p:sp>
        <p:nvSpPr>
          <p:cNvPr id="4" name="TextBox 4"/>
          <p:cNvSpPr txBox="1"/>
          <p:nvPr/>
        </p:nvSpPr>
        <p:spPr>
          <a:xfrm>
            <a:off x="1028700" y="4233437"/>
            <a:ext cx="5138856" cy="574502"/>
          </a:xfrm>
          <a:prstGeom prst="rect">
            <a:avLst/>
          </a:prstGeom>
        </p:spPr>
        <p:txBody>
          <a:bodyPr lIns="0" tIns="0" rIns="0" bIns="0" rtlCol="0" anchor="t">
            <a:spAutoFit/>
          </a:bodyPr>
          <a:lstStyle/>
          <a:p>
            <a:pPr algn="just">
              <a:lnSpc>
                <a:spcPts val="4476"/>
              </a:lnSpc>
            </a:pPr>
            <a:r>
              <a:rPr lang="en-US" sz="3999">
                <a:solidFill>
                  <a:srgbClr val="808080"/>
                </a:solidFill>
                <a:latin typeface="DM Sans"/>
                <a:ea typeface="DM Sans"/>
                <a:cs typeface="DM Sans"/>
                <a:sym typeface="DM Sans"/>
              </a:rPr>
              <a:t>Scaling social impact</a:t>
            </a:r>
          </a:p>
        </p:txBody>
      </p:sp>
      <p:sp>
        <p:nvSpPr>
          <p:cNvPr id="5" name="TextBox 5"/>
          <p:cNvSpPr txBox="1"/>
          <p:nvPr/>
        </p:nvSpPr>
        <p:spPr>
          <a:xfrm>
            <a:off x="2954594" y="1028700"/>
            <a:ext cx="12378813" cy="1638300"/>
          </a:xfrm>
          <a:prstGeom prst="rect">
            <a:avLst/>
          </a:prstGeom>
        </p:spPr>
        <p:txBody>
          <a:bodyPr lIns="0" tIns="0" rIns="0" bIns="0" rtlCol="0" anchor="t">
            <a:spAutoFit/>
          </a:bodyPr>
          <a:lstStyle/>
          <a:p>
            <a:pPr algn="ctr">
              <a:lnSpc>
                <a:spcPts val="6480"/>
              </a:lnSpc>
            </a:pPr>
            <a:r>
              <a:rPr lang="en-US" sz="5400">
                <a:solidFill>
                  <a:srgbClr val="808080"/>
                </a:solidFill>
                <a:latin typeface="DM Sans Bold"/>
                <a:ea typeface="DM Sans Bold"/>
                <a:cs typeface="DM Sans Bold"/>
                <a:sym typeface="DM Sans Bold"/>
              </a:rPr>
              <a:t>Solutions for social business to overcome challenges: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a:off x="153193" y="6172200"/>
            <a:ext cx="7203151" cy="4114800"/>
          </a:xfrm>
          <a:custGeom>
            <a:avLst/>
            <a:gdLst/>
            <a:ahLst/>
            <a:cxnLst/>
            <a:rect l="l" t="t" r="r" b="b"/>
            <a:pathLst>
              <a:path w="7203151" h="4114800">
                <a:moveTo>
                  <a:pt x="0" y="0"/>
                </a:moveTo>
                <a:lnTo>
                  <a:pt x="7203151" y="0"/>
                </a:lnTo>
                <a:lnTo>
                  <a:pt x="7203151" y="4114800"/>
                </a:lnTo>
                <a:lnTo>
                  <a:pt x="0" y="4114800"/>
                </a:lnTo>
                <a:lnTo>
                  <a:pt x="0" y="0"/>
                </a:lnTo>
                <a:close/>
              </a:path>
            </a:pathLst>
          </a:custGeom>
          <a:blipFill>
            <a:blip r:embed="rId2">
              <a:alphaModFix amt="18000"/>
              <a:extLst>
                <a:ext uri="{96DAC541-7B7A-43D3-8B79-37D633B846F1}">
                  <asvg:svgBlip xmlns:asvg="http://schemas.microsoft.com/office/drawing/2016/SVG/main" r:embed="rId3"/>
                </a:ext>
              </a:extLst>
            </a:blip>
            <a:stretch>
              <a:fillRect/>
            </a:stretch>
          </a:blipFill>
        </p:spPr>
        <p:txBody>
          <a:bodyPr/>
          <a:lstStyle/>
          <a:p>
            <a:endParaRPr lang="lv-LV"/>
          </a:p>
        </p:txBody>
      </p:sp>
      <p:grpSp>
        <p:nvGrpSpPr>
          <p:cNvPr id="3" name="Group 3"/>
          <p:cNvGrpSpPr/>
          <p:nvPr/>
        </p:nvGrpSpPr>
        <p:grpSpPr>
          <a:xfrm>
            <a:off x="16097251" y="46616"/>
            <a:ext cx="2122879" cy="2717285"/>
            <a:chOff x="0" y="0"/>
            <a:chExt cx="635000" cy="812800"/>
          </a:xfrm>
        </p:grpSpPr>
        <p:sp>
          <p:nvSpPr>
            <p:cNvPr id="4" name="Freeform 4"/>
            <p:cNvSpPr/>
            <p:nvPr/>
          </p:nvSpPr>
          <p:spPr>
            <a:xfrm>
              <a:off x="0" y="0"/>
              <a:ext cx="635000" cy="812800"/>
            </a:xfrm>
            <a:custGeom>
              <a:avLst/>
              <a:gdLst/>
              <a:ahLst/>
              <a:cxnLst/>
              <a:rect l="l" t="t" r="r" b="b"/>
              <a:pathLst>
                <a:path w="635000" h="812800">
                  <a:moveTo>
                    <a:pt x="635000" y="0"/>
                  </a:moveTo>
                  <a:lnTo>
                    <a:pt x="635000" y="698500"/>
                  </a:lnTo>
                  <a:lnTo>
                    <a:pt x="317500" y="812800"/>
                  </a:lnTo>
                  <a:lnTo>
                    <a:pt x="0" y="698500"/>
                  </a:lnTo>
                  <a:lnTo>
                    <a:pt x="0" y="0"/>
                  </a:lnTo>
                  <a:lnTo>
                    <a:pt x="635000" y="0"/>
                  </a:lnTo>
                  <a:close/>
                </a:path>
              </a:pathLst>
            </a:custGeom>
            <a:solidFill>
              <a:srgbClr val="BFBFBF">
                <a:alpha val="26667"/>
              </a:srgbClr>
            </a:solidFill>
          </p:spPr>
          <p:txBody>
            <a:bodyPr/>
            <a:lstStyle/>
            <a:p>
              <a:endParaRPr lang="lv-LV"/>
            </a:p>
          </p:txBody>
        </p:sp>
        <p:sp>
          <p:nvSpPr>
            <p:cNvPr id="5" name="TextBox 5"/>
            <p:cNvSpPr txBox="1"/>
            <p:nvPr/>
          </p:nvSpPr>
          <p:spPr>
            <a:xfrm>
              <a:off x="0" y="-47625"/>
              <a:ext cx="635000" cy="746125"/>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1658600" y="5336660"/>
            <a:ext cx="5500090" cy="2038350"/>
          </a:xfrm>
          <a:prstGeom prst="rect">
            <a:avLst/>
          </a:prstGeom>
        </p:spPr>
        <p:txBody>
          <a:bodyPr lIns="0" tIns="0" rIns="0" bIns="0" rtlCol="0" anchor="t">
            <a:spAutoFit/>
          </a:bodyPr>
          <a:lstStyle/>
          <a:p>
            <a:pPr algn="r">
              <a:lnSpc>
                <a:spcPts val="8250"/>
              </a:lnSpc>
            </a:pPr>
            <a:r>
              <a:rPr lang="en-US" sz="7500">
                <a:solidFill>
                  <a:srgbClr val="8CA9AD"/>
                </a:solidFill>
                <a:latin typeface="DM Sans Bold"/>
                <a:ea typeface="DM Sans Bold"/>
                <a:cs typeface="DM Sans Bold"/>
                <a:sym typeface="DM Sans Bold"/>
              </a:rPr>
              <a:t>TABLE OF</a:t>
            </a:r>
          </a:p>
          <a:p>
            <a:pPr algn="r">
              <a:lnSpc>
                <a:spcPts val="8250"/>
              </a:lnSpc>
            </a:pPr>
            <a:r>
              <a:rPr lang="en-US" sz="7500">
                <a:solidFill>
                  <a:srgbClr val="8CA9AD"/>
                </a:solidFill>
                <a:latin typeface="DM Sans Bold"/>
                <a:ea typeface="DM Sans Bold"/>
                <a:cs typeface="DM Sans Bold"/>
                <a:sym typeface="DM Sans Bold"/>
              </a:rPr>
              <a:t>CONTENT</a:t>
            </a:r>
          </a:p>
        </p:txBody>
      </p:sp>
      <p:sp>
        <p:nvSpPr>
          <p:cNvPr id="7" name="TextBox 7"/>
          <p:cNvSpPr txBox="1"/>
          <p:nvPr/>
        </p:nvSpPr>
        <p:spPr>
          <a:xfrm>
            <a:off x="2417556" y="2129156"/>
            <a:ext cx="1938412" cy="819158"/>
          </a:xfrm>
          <a:prstGeom prst="rect">
            <a:avLst/>
          </a:prstGeom>
        </p:spPr>
        <p:txBody>
          <a:bodyPr lIns="0" tIns="0" rIns="0" bIns="0" rtlCol="0" anchor="t">
            <a:spAutoFit/>
          </a:bodyPr>
          <a:lstStyle/>
          <a:p>
            <a:pPr algn="l">
              <a:lnSpc>
                <a:spcPts val="6600"/>
              </a:lnSpc>
            </a:pPr>
            <a:r>
              <a:rPr lang="en-US" sz="6000">
                <a:solidFill>
                  <a:srgbClr val="A6A6A6"/>
                </a:solidFill>
                <a:latin typeface="DM Sans Bold"/>
                <a:ea typeface="DM Sans Bold"/>
                <a:cs typeface="DM Sans Bold"/>
                <a:sym typeface="DM Sans Bold"/>
              </a:rPr>
              <a:t>01.</a:t>
            </a:r>
          </a:p>
        </p:txBody>
      </p:sp>
      <p:sp>
        <p:nvSpPr>
          <p:cNvPr id="8" name="TextBox 8"/>
          <p:cNvSpPr txBox="1"/>
          <p:nvPr/>
        </p:nvSpPr>
        <p:spPr>
          <a:xfrm>
            <a:off x="2417556" y="3386028"/>
            <a:ext cx="1938412" cy="819158"/>
          </a:xfrm>
          <a:prstGeom prst="rect">
            <a:avLst/>
          </a:prstGeom>
        </p:spPr>
        <p:txBody>
          <a:bodyPr lIns="0" tIns="0" rIns="0" bIns="0" rtlCol="0" anchor="t">
            <a:spAutoFit/>
          </a:bodyPr>
          <a:lstStyle/>
          <a:p>
            <a:pPr algn="l">
              <a:lnSpc>
                <a:spcPts val="6600"/>
              </a:lnSpc>
            </a:pPr>
            <a:r>
              <a:rPr lang="en-US" sz="6000">
                <a:solidFill>
                  <a:srgbClr val="A6A6A6"/>
                </a:solidFill>
                <a:latin typeface="DM Sans Bold"/>
                <a:ea typeface="DM Sans Bold"/>
                <a:cs typeface="DM Sans Bold"/>
                <a:sym typeface="DM Sans Bold"/>
              </a:rPr>
              <a:t>02.</a:t>
            </a:r>
          </a:p>
        </p:txBody>
      </p:sp>
      <p:sp>
        <p:nvSpPr>
          <p:cNvPr id="9" name="TextBox 9"/>
          <p:cNvSpPr txBox="1"/>
          <p:nvPr/>
        </p:nvSpPr>
        <p:spPr>
          <a:xfrm>
            <a:off x="3930861" y="2298658"/>
            <a:ext cx="9846389" cy="502920"/>
          </a:xfrm>
          <a:prstGeom prst="rect">
            <a:avLst/>
          </a:prstGeom>
        </p:spPr>
        <p:txBody>
          <a:bodyPr lIns="0" tIns="0" rIns="0" bIns="0" rtlCol="0" anchor="t">
            <a:spAutoFit/>
          </a:bodyPr>
          <a:lstStyle/>
          <a:p>
            <a:pPr algn="l">
              <a:lnSpc>
                <a:spcPts val="3960"/>
              </a:lnSpc>
            </a:pPr>
            <a:r>
              <a:rPr lang="en-US" sz="3600">
                <a:solidFill>
                  <a:srgbClr val="808080"/>
                </a:solidFill>
                <a:latin typeface="DM Sans Bold"/>
                <a:ea typeface="DM Sans Bold"/>
                <a:cs typeface="DM Sans Bold"/>
                <a:sym typeface="DM Sans Bold"/>
              </a:rPr>
              <a:t>Challenges and barriers for social business</a:t>
            </a:r>
          </a:p>
        </p:txBody>
      </p:sp>
      <p:sp>
        <p:nvSpPr>
          <p:cNvPr id="10" name="TextBox 10"/>
          <p:cNvSpPr txBox="1"/>
          <p:nvPr/>
        </p:nvSpPr>
        <p:spPr>
          <a:xfrm>
            <a:off x="3930861" y="3539384"/>
            <a:ext cx="7049590" cy="502920"/>
          </a:xfrm>
          <a:prstGeom prst="rect">
            <a:avLst/>
          </a:prstGeom>
        </p:spPr>
        <p:txBody>
          <a:bodyPr lIns="0" tIns="0" rIns="0" bIns="0" rtlCol="0" anchor="t">
            <a:spAutoFit/>
          </a:bodyPr>
          <a:lstStyle/>
          <a:p>
            <a:pPr algn="l">
              <a:lnSpc>
                <a:spcPts val="3960"/>
              </a:lnSpc>
            </a:pPr>
            <a:r>
              <a:rPr lang="en-US" sz="3600">
                <a:solidFill>
                  <a:srgbClr val="808080"/>
                </a:solidFill>
                <a:latin typeface="DM Sans Bold"/>
                <a:ea typeface="DM Sans Bold"/>
                <a:cs typeface="DM Sans Bold"/>
                <a:sym typeface="DM Sans Bold"/>
              </a:rPr>
              <a:t>Solutions for organizations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a:off x="9907463" y="4829584"/>
            <a:ext cx="8191243" cy="5457416"/>
          </a:xfrm>
          <a:custGeom>
            <a:avLst/>
            <a:gdLst/>
            <a:ahLst/>
            <a:cxnLst/>
            <a:rect l="l" t="t" r="r" b="b"/>
            <a:pathLst>
              <a:path w="8191243" h="5457416">
                <a:moveTo>
                  <a:pt x="0" y="0"/>
                </a:moveTo>
                <a:lnTo>
                  <a:pt x="8191243" y="0"/>
                </a:lnTo>
                <a:lnTo>
                  <a:pt x="8191243" y="5457416"/>
                </a:lnTo>
                <a:lnTo>
                  <a:pt x="0" y="54574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3" name="TextBox 3"/>
          <p:cNvSpPr txBox="1"/>
          <p:nvPr/>
        </p:nvSpPr>
        <p:spPr>
          <a:xfrm>
            <a:off x="1028700" y="5462679"/>
            <a:ext cx="8544705" cy="3310128"/>
          </a:xfrm>
          <a:prstGeom prst="rect">
            <a:avLst/>
          </a:prstGeom>
        </p:spPr>
        <p:txBody>
          <a:bodyPr lIns="0" tIns="0" rIns="0" bIns="0" rtlCol="0" anchor="t">
            <a:spAutoFit/>
          </a:bodyPr>
          <a:lstStyle/>
          <a:p>
            <a:pPr algn="l">
              <a:lnSpc>
                <a:spcPts val="4356"/>
              </a:lnSpc>
            </a:pPr>
            <a:r>
              <a:rPr lang="en-US" sz="3600">
                <a:solidFill>
                  <a:srgbClr val="737373"/>
                </a:solidFill>
                <a:latin typeface="DM Sans"/>
                <a:ea typeface="DM Sans"/>
                <a:cs typeface="DM Sans"/>
                <a:sym typeface="DM Sans"/>
              </a:rPr>
              <a:t>Companies must ensure that their suppliers adhere to ethical labour practices, environmental standards, and other social responsibility criteria, which may require increased transparency and oversight</a:t>
            </a:r>
            <a:r>
              <a:rPr lang="en-US" sz="3600">
                <a:solidFill>
                  <a:srgbClr val="808080"/>
                </a:solidFill>
                <a:latin typeface="DM Sans"/>
                <a:ea typeface="DM Sans"/>
                <a:cs typeface="DM Sans"/>
                <a:sym typeface="DM Sans"/>
              </a:rPr>
              <a:t>. </a:t>
            </a:r>
          </a:p>
        </p:txBody>
      </p:sp>
      <p:sp>
        <p:nvSpPr>
          <p:cNvPr id="4" name="TextBox 4"/>
          <p:cNvSpPr txBox="1"/>
          <p:nvPr/>
        </p:nvSpPr>
        <p:spPr>
          <a:xfrm>
            <a:off x="1028700" y="4233828"/>
            <a:ext cx="5480883" cy="574502"/>
          </a:xfrm>
          <a:prstGeom prst="rect">
            <a:avLst/>
          </a:prstGeom>
        </p:spPr>
        <p:txBody>
          <a:bodyPr lIns="0" tIns="0" rIns="0" bIns="0" rtlCol="0" anchor="t">
            <a:spAutoFit/>
          </a:bodyPr>
          <a:lstStyle/>
          <a:p>
            <a:pPr algn="just">
              <a:lnSpc>
                <a:spcPts val="4476"/>
              </a:lnSpc>
            </a:pPr>
            <a:r>
              <a:rPr lang="en-US" sz="4000">
                <a:solidFill>
                  <a:srgbClr val="737373"/>
                </a:solidFill>
                <a:latin typeface="DM Sans"/>
                <a:ea typeface="DM Sans"/>
                <a:cs typeface="DM Sans"/>
                <a:sym typeface="DM Sans"/>
              </a:rPr>
              <a:t>Manage supply chain</a:t>
            </a:r>
          </a:p>
        </p:txBody>
      </p:sp>
      <p:sp>
        <p:nvSpPr>
          <p:cNvPr id="5" name="TextBox 5"/>
          <p:cNvSpPr txBox="1"/>
          <p:nvPr/>
        </p:nvSpPr>
        <p:spPr>
          <a:xfrm>
            <a:off x="2954594" y="1028700"/>
            <a:ext cx="12378813" cy="1638300"/>
          </a:xfrm>
          <a:prstGeom prst="rect">
            <a:avLst/>
          </a:prstGeom>
        </p:spPr>
        <p:txBody>
          <a:bodyPr lIns="0" tIns="0" rIns="0" bIns="0" rtlCol="0" anchor="t">
            <a:spAutoFit/>
          </a:bodyPr>
          <a:lstStyle/>
          <a:p>
            <a:pPr algn="ctr">
              <a:lnSpc>
                <a:spcPts val="6480"/>
              </a:lnSpc>
            </a:pPr>
            <a:r>
              <a:rPr lang="en-US" sz="5400">
                <a:solidFill>
                  <a:srgbClr val="808080"/>
                </a:solidFill>
                <a:latin typeface="DM Sans Bold"/>
                <a:ea typeface="DM Sans Bold"/>
                <a:cs typeface="DM Sans Bold"/>
                <a:sym typeface="DM Sans Bold"/>
              </a:rPr>
              <a:t>Solutions for social business to overcome challenges: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122588" y="4103969"/>
            <a:ext cx="6136712" cy="6136712"/>
          </a:xfrm>
          <a:custGeom>
            <a:avLst/>
            <a:gdLst/>
            <a:ahLst/>
            <a:cxnLst/>
            <a:rect l="l" t="t" r="r" b="b"/>
            <a:pathLst>
              <a:path w="6136712" h="6136712">
                <a:moveTo>
                  <a:pt x="0" y="0"/>
                </a:moveTo>
                <a:lnTo>
                  <a:pt x="6136712" y="0"/>
                </a:lnTo>
                <a:lnTo>
                  <a:pt x="6136712" y="6136712"/>
                </a:lnTo>
                <a:lnTo>
                  <a:pt x="0" y="61367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3" name="TextBox 3"/>
          <p:cNvSpPr txBox="1"/>
          <p:nvPr/>
        </p:nvSpPr>
        <p:spPr>
          <a:xfrm>
            <a:off x="1028700" y="5409992"/>
            <a:ext cx="7959631" cy="2714625"/>
          </a:xfrm>
          <a:prstGeom prst="rect">
            <a:avLst/>
          </a:prstGeom>
        </p:spPr>
        <p:txBody>
          <a:bodyPr lIns="0" tIns="0" rIns="0" bIns="0" rtlCol="0" anchor="t">
            <a:spAutoFit/>
          </a:bodyPr>
          <a:lstStyle/>
          <a:p>
            <a:pPr algn="l">
              <a:lnSpc>
                <a:spcPts val="4320"/>
              </a:lnSpc>
            </a:pPr>
            <a:r>
              <a:rPr lang="en-US" sz="3600">
                <a:solidFill>
                  <a:srgbClr val="737373"/>
                </a:solidFill>
                <a:latin typeface="DM Sans"/>
                <a:ea typeface="DM Sans"/>
                <a:cs typeface="DM Sans"/>
                <a:sym typeface="DM Sans"/>
              </a:rPr>
              <a:t>Organizations must invest in marketing and communication efforts to raise awareness and communicate their commitment to social responsibility.</a:t>
            </a:r>
          </a:p>
        </p:txBody>
      </p:sp>
      <p:sp>
        <p:nvSpPr>
          <p:cNvPr id="4" name="TextBox 4"/>
          <p:cNvSpPr txBox="1"/>
          <p:nvPr/>
        </p:nvSpPr>
        <p:spPr>
          <a:xfrm>
            <a:off x="1028700" y="4103969"/>
            <a:ext cx="7959631" cy="600075"/>
          </a:xfrm>
          <a:prstGeom prst="rect">
            <a:avLst/>
          </a:prstGeom>
        </p:spPr>
        <p:txBody>
          <a:bodyPr lIns="0" tIns="0" rIns="0" bIns="0" rtlCol="0" anchor="t">
            <a:spAutoFit/>
          </a:bodyPr>
          <a:lstStyle/>
          <a:p>
            <a:pPr algn="just">
              <a:lnSpc>
                <a:spcPts val="4799"/>
              </a:lnSpc>
            </a:pPr>
            <a:r>
              <a:rPr lang="en-US" sz="3999">
                <a:solidFill>
                  <a:srgbClr val="737373"/>
                </a:solidFill>
                <a:latin typeface="DM Sans"/>
                <a:ea typeface="DM Sans"/>
                <a:cs typeface="DM Sans"/>
                <a:sym typeface="DM Sans"/>
              </a:rPr>
              <a:t>Education and awareness raising</a:t>
            </a:r>
          </a:p>
        </p:txBody>
      </p:sp>
      <p:sp>
        <p:nvSpPr>
          <p:cNvPr id="5" name="TextBox 5"/>
          <p:cNvSpPr txBox="1"/>
          <p:nvPr/>
        </p:nvSpPr>
        <p:spPr>
          <a:xfrm>
            <a:off x="2954594" y="1028700"/>
            <a:ext cx="12378813" cy="1638300"/>
          </a:xfrm>
          <a:prstGeom prst="rect">
            <a:avLst/>
          </a:prstGeom>
        </p:spPr>
        <p:txBody>
          <a:bodyPr lIns="0" tIns="0" rIns="0" bIns="0" rtlCol="0" anchor="t">
            <a:spAutoFit/>
          </a:bodyPr>
          <a:lstStyle/>
          <a:p>
            <a:pPr algn="ctr">
              <a:lnSpc>
                <a:spcPts val="6480"/>
              </a:lnSpc>
            </a:pPr>
            <a:r>
              <a:rPr lang="en-US" sz="5400">
                <a:solidFill>
                  <a:srgbClr val="808080"/>
                </a:solidFill>
                <a:latin typeface="DM Sans Bold"/>
                <a:ea typeface="DM Sans Bold"/>
                <a:cs typeface="DM Sans Bold"/>
                <a:sym typeface="DM Sans Bold"/>
              </a:rPr>
              <a:t>Solutions for social business to overcome challenges: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CF4F7"/>
        </a:solidFill>
        <a:effectLst/>
      </p:bgPr>
    </p:bg>
    <p:spTree>
      <p:nvGrpSpPr>
        <p:cNvPr id="1" name=""/>
        <p:cNvGrpSpPr/>
        <p:nvPr/>
      </p:nvGrpSpPr>
      <p:grpSpPr>
        <a:xfrm>
          <a:off x="0" y="0"/>
          <a:ext cx="0" cy="0"/>
          <a:chOff x="0" y="0"/>
          <a:chExt cx="0" cy="0"/>
        </a:xfrm>
      </p:grpSpPr>
      <p:sp>
        <p:nvSpPr>
          <p:cNvPr id="2" name="Freeform 2"/>
          <p:cNvSpPr/>
          <p:nvPr/>
        </p:nvSpPr>
        <p:spPr>
          <a:xfrm>
            <a:off x="1752600" y="939547"/>
            <a:ext cx="16230600" cy="8446591"/>
          </a:xfrm>
          <a:custGeom>
            <a:avLst/>
            <a:gdLst/>
            <a:ahLst/>
            <a:cxnLst/>
            <a:rect l="l" t="t" r="r" b="b"/>
            <a:pathLst>
              <a:path w="16230600" h="8446591">
                <a:moveTo>
                  <a:pt x="0" y="0"/>
                </a:moveTo>
                <a:lnTo>
                  <a:pt x="16230600" y="0"/>
                </a:lnTo>
                <a:lnTo>
                  <a:pt x="16230600" y="8446591"/>
                </a:lnTo>
                <a:lnTo>
                  <a:pt x="0" y="84465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3" name="TextBox 3"/>
          <p:cNvSpPr txBox="1"/>
          <p:nvPr/>
        </p:nvSpPr>
        <p:spPr>
          <a:xfrm>
            <a:off x="4744879" y="1643785"/>
            <a:ext cx="8912367" cy="773430"/>
          </a:xfrm>
          <a:prstGeom prst="rect">
            <a:avLst/>
          </a:prstGeom>
        </p:spPr>
        <p:txBody>
          <a:bodyPr lIns="0" tIns="0" rIns="0" bIns="0" rtlCol="0" anchor="t">
            <a:spAutoFit/>
          </a:bodyPr>
          <a:lstStyle/>
          <a:p>
            <a:pPr algn="ctr">
              <a:lnSpc>
                <a:spcPts val="5940"/>
              </a:lnSpc>
            </a:pPr>
            <a:r>
              <a:rPr lang="en-US" sz="5400">
                <a:solidFill>
                  <a:srgbClr val="737373"/>
                </a:solidFill>
                <a:latin typeface="DM Sans Bold"/>
                <a:ea typeface="DM Sans Bold"/>
                <a:cs typeface="DM Sans Bold"/>
                <a:sym typeface="DM Sans Bold"/>
              </a:rPr>
              <a:t>Conclusions:</a:t>
            </a:r>
          </a:p>
        </p:txBody>
      </p:sp>
      <p:grpSp>
        <p:nvGrpSpPr>
          <p:cNvPr id="4" name="Group 4"/>
          <p:cNvGrpSpPr/>
          <p:nvPr/>
        </p:nvGrpSpPr>
        <p:grpSpPr>
          <a:xfrm>
            <a:off x="-4744879" y="9258300"/>
            <a:ext cx="9489757" cy="10287000"/>
            <a:chOff x="0" y="0"/>
            <a:chExt cx="12653009" cy="13716000"/>
          </a:xfrm>
        </p:grpSpPr>
        <p:sp>
          <p:nvSpPr>
            <p:cNvPr id="5" name="Freeform 5"/>
            <p:cNvSpPr/>
            <p:nvPr/>
          </p:nvSpPr>
          <p:spPr>
            <a:xfrm>
              <a:off x="0" y="0"/>
              <a:ext cx="12653010" cy="13716000"/>
            </a:xfrm>
            <a:custGeom>
              <a:avLst/>
              <a:gdLst/>
              <a:ahLst/>
              <a:cxnLst/>
              <a:rect l="l" t="t" r="r" b="b"/>
              <a:pathLst>
                <a:path w="12653010" h="13716000">
                  <a:moveTo>
                    <a:pt x="0" y="0"/>
                  </a:moveTo>
                  <a:lnTo>
                    <a:pt x="12653010" y="0"/>
                  </a:lnTo>
                  <a:lnTo>
                    <a:pt x="12653010" y="13716000"/>
                  </a:lnTo>
                  <a:lnTo>
                    <a:pt x="0" y="13716000"/>
                  </a:lnTo>
                  <a:lnTo>
                    <a:pt x="0" y="0"/>
                  </a:lnTo>
                  <a:close/>
                </a:path>
              </a:pathLst>
            </a:custGeom>
            <a:blipFill>
              <a:blip r:embed="rId4"/>
              <a:stretch>
                <a:fillRect l="-737" r="-737"/>
              </a:stretch>
            </a:blipFill>
          </p:spPr>
          <p:txBody>
            <a:bodyPr/>
            <a:lstStyle/>
            <a:p>
              <a:endParaRPr lang="lv-LV"/>
            </a:p>
          </p:txBody>
        </p:sp>
      </p:grpSp>
      <p:sp>
        <p:nvSpPr>
          <p:cNvPr id="6" name="Freeform 6"/>
          <p:cNvSpPr/>
          <p:nvPr/>
        </p:nvSpPr>
        <p:spPr>
          <a:xfrm>
            <a:off x="2538925" y="3180279"/>
            <a:ext cx="13686871" cy="5196467"/>
          </a:xfrm>
          <a:custGeom>
            <a:avLst/>
            <a:gdLst/>
            <a:ahLst/>
            <a:cxnLst/>
            <a:rect l="l" t="t" r="r" b="b"/>
            <a:pathLst>
              <a:path w="13686871" h="5196467">
                <a:moveTo>
                  <a:pt x="0" y="0"/>
                </a:moveTo>
                <a:lnTo>
                  <a:pt x="13686871" y="0"/>
                </a:lnTo>
                <a:lnTo>
                  <a:pt x="13686871" y="5196467"/>
                </a:lnTo>
                <a:lnTo>
                  <a:pt x="0" y="51964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grpSp>
        <p:nvGrpSpPr>
          <p:cNvPr id="7" name="Group 7"/>
          <p:cNvGrpSpPr/>
          <p:nvPr/>
        </p:nvGrpSpPr>
        <p:grpSpPr>
          <a:xfrm>
            <a:off x="2538925" y="3076402"/>
            <a:ext cx="13686871" cy="5300344"/>
            <a:chOff x="0" y="0"/>
            <a:chExt cx="18249161" cy="7067125"/>
          </a:xfrm>
        </p:grpSpPr>
        <p:sp>
          <p:nvSpPr>
            <p:cNvPr id="8" name="Freeform 8"/>
            <p:cNvSpPr/>
            <p:nvPr/>
          </p:nvSpPr>
          <p:spPr>
            <a:xfrm>
              <a:off x="-1524" y="-1524"/>
              <a:ext cx="18252185" cy="7070217"/>
            </a:xfrm>
            <a:custGeom>
              <a:avLst/>
              <a:gdLst/>
              <a:ahLst/>
              <a:cxnLst/>
              <a:rect l="l" t="t" r="r" b="b"/>
              <a:pathLst>
                <a:path w="18252185" h="7070217">
                  <a:moveTo>
                    <a:pt x="1524" y="0"/>
                  </a:moveTo>
                  <a:lnTo>
                    <a:pt x="18250661" y="0"/>
                  </a:lnTo>
                  <a:cubicBezTo>
                    <a:pt x="18251551" y="0"/>
                    <a:pt x="18252185" y="762"/>
                    <a:pt x="18252185" y="1524"/>
                  </a:cubicBezTo>
                  <a:lnTo>
                    <a:pt x="18252185" y="7068693"/>
                  </a:lnTo>
                  <a:cubicBezTo>
                    <a:pt x="18252185" y="7069582"/>
                    <a:pt x="18251424" y="7070217"/>
                    <a:pt x="18250661" y="7070217"/>
                  </a:cubicBezTo>
                  <a:lnTo>
                    <a:pt x="1524" y="7070217"/>
                  </a:lnTo>
                  <a:cubicBezTo>
                    <a:pt x="635" y="7070217"/>
                    <a:pt x="0" y="7069455"/>
                    <a:pt x="0" y="7068693"/>
                  </a:cubicBezTo>
                  <a:lnTo>
                    <a:pt x="0" y="1524"/>
                  </a:lnTo>
                  <a:cubicBezTo>
                    <a:pt x="0" y="635"/>
                    <a:pt x="762" y="0"/>
                    <a:pt x="1524" y="0"/>
                  </a:cubicBezTo>
                  <a:moveTo>
                    <a:pt x="1524" y="3048"/>
                  </a:moveTo>
                  <a:lnTo>
                    <a:pt x="1524" y="1524"/>
                  </a:lnTo>
                  <a:lnTo>
                    <a:pt x="3048" y="1524"/>
                  </a:lnTo>
                  <a:lnTo>
                    <a:pt x="3048" y="7068693"/>
                  </a:lnTo>
                  <a:lnTo>
                    <a:pt x="1524" y="7068693"/>
                  </a:lnTo>
                  <a:lnTo>
                    <a:pt x="1524" y="7067169"/>
                  </a:lnTo>
                  <a:lnTo>
                    <a:pt x="18250661" y="7067169"/>
                  </a:lnTo>
                  <a:lnTo>
                    <a:pt x="18250661" y="7068693"/>
                  </a:lnTo>
                  <a:lnTo>
                    <a:pt x="18249137" y="7068693"/>
                  </a:lnTo>
                  <a:lnTo>
                    <a:pt x="18249137" y="1524"/>
                  </a:lnTo>
                  <a:lnTo>
                    <a:pt x="18250661" y="1524"/>
                  </a:lnTo>
                  <a:lnTo>
                    <a:pt x="18250661" y="3048"/>
                  </a:lnTo>
                  <a:lnTo>
                    <a:pt x="1524" y="3048"/>
                  </a:lnTo>
                  <a:close/>
                </a:path>
              </a:pathLst>
            </a:custGeom>
            <a:solidFill>
              <a:srgbClr val="A6A6A6"/>
            </a:solidFill>
          </p:spPr>
          <p:txBody>
            <a:bodyPr/>
            <a:lstStyle/>
            <a:p>
              <a:endParaRPr lang="lv-LV"/>
            </a:p>
          </p:txBody>
        </p:sp>
        <p:sp>
          <p:nvSpPr>
            <p:cNvPr id="9" name="TextBox 9"/>
            <p:cNvSpPr txBox="1"/>
            <p:nvPr/>
          </p:nvSpPr>
          <p:spPr>
            <a:xfrm>
              <a:off x="0" y="28575"/>
              <a:ext cx="18249161" cy="7038550"/>
            </a:xfrm>
            <a:prstGeom prst="rect">
              <a:avLst/>
            </a:prstGeom>
          </p:spPr>
          <p:txBody>
            <a:bodyPr lIns="50800" tIns="50800" rIns="50800" bIns="50800" rtlCol="0" anchor="ctr"/>
            <a:lstStyle/>
            <a:p>
              <a:pPr algn="just">
                <a:lnSpc>
                  <a:spcPts val="5231"/>
                </a:lnSpc>
              </a:pPr>
              <a:r>
                <a:rPr lang="en-US" sz="4599">
                  <a:solidFill>
                    <a:srgbClr val="FFFFFF"/>
                  </a:solidFill>
                  <a:latin typeface="DM Sans"/>
                  <a:ea typeface="DM Sans"/>
                  <a:cs typeface="DM Sans"/>
                  <a:sym typeface="DM Sans"/>
                </a:rPr>
                <a:t> </a:t>
              </a:r>
              <a:r>
                <a:rPr lang="en-US" sz="4599">
                  <a:solidFill>
                    <a:srgbClr val="808080"/>
                  </a:solidFill>
                  <a:latin typeface="DM Sans"/>
                  <a:ea typeface="DM Sans"/>
                  <a:cs typeface="DM Sans"/>
                  <a:sym typeface="DM Sans"/>
                </a:rPr>
                <a:t>Addressing challenges requires a comprehensive approach that involves strategic planning, operational excellence, stakeholder engagement, and a commitment to long-term sustainability. </a:t>
              </a: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sp>
        <p:nvSpPr>
          <p:cNvPr id="2" name="Freeform 2"/>
          <p:cNvSpPr/>
          <p:nvPr/>
        </p:nvSpPr>
        <p:spPr>
          <a:xfrm>
            <a:off x="1028700" y="1040309"/>
            <a:ext cx="16230600" cy="8279851"/>
          </a:xfrm>
          <a:custGeom>
            <a:avLst/>
            <a:gdLst/>
            <a:ahLst/>
            <a:cxnLst/>
            <a:rect l="l" t="t" r="r" b="b"/>
            <a:pathLst>
              <a:path w="16230600" h="8279851">
                <a:moveTo>
                  <a:pt x="0" y="0"/>
                </a:moveTo>
                <a:lnTo>
                  <a:pt x="16230600" y="0"/>
                </a:lnTo>
                <a:lnTo>
                  <a:pt x="16230600" y="8279851"/>
                </a:lnTo>
                <a:lnTo>
                  <a:pt x="0" y="82798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3" name="TextBox 3"/>
          <p:cNvSpPr txBox="1"/>
          <p:nvPr/>
        </p:nvSpPr>
        <p:spPr>
          <a:xfrm>
            <a:off x="4245946" y="3368669"/>
            <a:ext cx="10620170" cy="1422401"/>
          </a:xfrm>
          <a:prstGeom prst="rect">
            <a:avLst/>
          </a:prstGeom>
        </p:spPr>
        <p:txBody>
          <a:bodyPr lIns="0" tIns="0" rIns="0" bIns="0" rtlCol="0" anchor="t">
            <a:spAutoFit/>
          </a:bodyPr>
          <a:lstStyle/>
          <a:p>
            <a:pPr algn="r">
              <a:lnSpc>
                <a:spcPts val="12500"/>
              </a:lnSpc>
            </a:pPr>
            <a:r>
              <a:rPr lang="en-US" sz="12500">
                <a:solidFill>
                  <a:srgbClr val="737373"/>
                </a:solidFill>
                <a:latin typeface="DM Sans Bold"/>
                <a:ea typeface="DM Sans Bold"/>
                <a:cs typeface="DM Sans Bold"/>
                <a:sym typeface="DM Sans Bold"/>
              </a:rPr>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685800" y="3476625"/>
            <a:ext cx="11788507" cy="1252601"/>
          </a:xfrm>
          <a:prstGeom prst="rect">
            <a:avLst/>
          </a:prstGeom>
        </p:spPr>
        <p:txBody>
          <a:bodyPr lIns="0" tIns="0" rIns="0" bIns="0" rtlCol="0" anchor="t">
            <a:spAutoFit/>
          </a:bodyPr>
          <a:lstStyle/>
          <a:p>
            <a:pPr algn="just">
              <a:lnSpc>
                <a:spcPts val="5031"/>
              </a:lnSpc>
            </a:pPr>
            <a:r>
              <a:rPr lang="en-US" sz="3600">
                <a:solidFill>
                  <a:srgbClr val="808080"/>
                </a:solidFill>
                <a:latin typeface="DM Sans"/>
                <a:ea typeface="DM Sans"/>
                <a:cs typeface="DM Sans"/>
                <a:sym typeface="DM Sans"/>
              </a:rPr>
              <a:t>Companies whose aim is to become more socially responsible face a range of challenges.  </a:t>
            </a:r>
          </a:p>
        </p:txBody>
      </p:sp>
      <p:sp>
        <p:nvSpPr>
          <p:cNvPr id="3" name="TextBox 3"/>
          <p:cNvSpPr txBox="1"/>
          <p:nvPr/>
        </p:nvSpPr>
        <p:spPr>
          <a:xfrm>
            <a:off x="685800" y="5829300"/>
            <a:ext cx="9354751" cy="1652778"/>
          </a:xfrm>
          <a:prstGeom prst="rect">
            <a:avLst/>
          </a:prstGeom>
        </p:spPr>
        <p:txBody>
          <a:bodyPr lIns="0" tIns="0" rIns="0" bIns="0" rtlCol="0" anchor="t">
            <a:spAutoFit/>
          </a:bodyPr>
          <a:lstStyle/>
          <a:p>
            <a:pPr algn="just">
              <a:lnSpc>
                <a:spcPts val="4356"/>
              </a:lnSpc>
            </a:pPr>
            <a:r>
              <a:rPr lang="en-US" sz="3600">
                <a:solidFill>
                  <a:srgbClr val="808080"/>
                </a:solidFill>
                <a:latin typeface="DM Sans"/>
                <a:ea typeface="DM Sans"/>
                <a:cs typeface="DM Sans"/>
                <a:sym typeface="DM Sans"/>
              </a:rPr>
              <a:t>They strive to integrate social and environmental considerations into their culture and daily operations. </a:t>
            </a:r>
          </a:p>
        </p:txBody>
      </p:sp>
      <p:sp>
        <p:nvSpPr>
          <p:cNvPr id="4" name="TextBox 4"/>
          <p:cNvSpPr txBox="1"/>
          <p:nvPr/>
        </p:nvSpPr>
        <p:spPr>
          <a:xfrm>
            <a:off x="12167663" y="877424"/>
            <a:ext cx="4594019" cy="1486535"/>
          </a:xfrm>
          <a:prstGeom prst="rect">
            <a:avLst/>
          </a:prstGeom>
        </p:spPr>
        <p:txBody>
          <a:bodyPr lIns="0" tIns="0" rIns="0" bIns="0" rtlCol="0" anchor="t">
            <a:spAutoFit/>
          </a:bodyPr>
          <a:lstStyle/>
          <a:p>
            <a:pPr algn="ctr">
              <a:lnSpc>
                <a:spcPts val="5830"/>
              </a:lnSpc>
            </a:pPr>
            <a:r>
              <a:rPr lang="en-US" sz="5300">
                <a:solidFill>
                  <a:srgbClr val="808080"/>
                </a:solidFill>
                <a:latin typeface="DM Sans Bold"/>
                <a:ea typeface="DM Sans Bold"/>
                <a:cs typeface="DM Sans Bold"/>
                <a:sym typeface="DM Sans Bold"/>
              </a:rPr>
              <a:t>                                     Challenges</a:t>
            </a:r>
          </a:p>
        </p:txBody>
      </p:sp>
      <p:sp>
        <p:nvSpPr>
          <p:cNvPr id="5" name="Freeform 5"/>
          <p:cNvSpPr/>
          <p:nvPr/>
        </p:nvSpPr>
        <p:spPr>
          <a:xfrm>
            <a:off x="11084849" y="6172200"/>
            <a:ext cx="7203151" cy="4114800"/>
          </a:xfrm>
          <a:custGeom>
            <a:avLst/>
            <a:gdLst/>
            <a:ahLst/>
            <a:cxnLst/>
            <a:rect l="l" t="t" r="r" b="b"/>
            <a:pathLst>
              <a:path w="7203151" h="4114800">
                <a:moveTo>
                  <a:pt x="0" y="0"/>
                </a:moveTo>
                <a:lnTo>
                  <a:pt x="7203151" y="0"/>
                </a:lnTo>
                <a:lnTo>
                  <a:pt x="7203151" y="4114800"/>
                </a:lnTo>
                <a:lnTo>
                  <a:pt x="0" y="4114800"/>
                </a:lnTo>
                <a:lnTo>
                  <a:pt x="0" y="0"/>
                </a:lnTo>
                <a:close/>
              </a:path>
            </a:pathLst>
          </a:custGeom>
          <a:blipFill>
            <a:blip r:embed="rId2">
              <a:alphaModFix amt="18000"/>
              <a:extLst>
                <a:ext uri="{96DAC541-7B7A-43D3-8B79-37D633B846F1}">
                  <asvg:svgBlip xmlns:asvg="http://schemas.microsoft.com/office/drawing/2016/SVG/main" r:embed="rId3"/>
                </a:ext>
              </a:extLst>
            </a:blip>
            <a:stretch>
              <a:fillRect/>
            </a:stretch>
          </a:blipFill>
        </p:spPr>
        <p:txBody>
          <a:bodyPr/>
          <a:lstStyle/>
          <a:p>
            <a:endParaRPr lang="lv-LV"/>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a:off x="11600884" y="5530789"/>
            <a:ext cx="6687116" cy="4756211"/>
          </a:xfrm>
          <a:custGeom>
            <a:avLst/>
            <a:gdLst/>
            <a:ahLst/>
            <a:cxnLst/>
            <a:rect l="l" t="t" r="r" b="b"/>
            <a:pathLst>
              <a:path w="6687116" h="4756211">
                <a:moveTo>
                  <a:pt x="0" y="0"/>
                </a:moveTo>
                <a:lnTo>
                  <a:pt x="6687116" y="0"/>
                </a:lnTo>
                <a:lnTo>
                  <a:pt x="6687116" y="4756211"/>
                </a:lnTo>
                <a:lnTo>
                  <a:pt x="0" y="4756211"/>
                </a:lnTo>
                <a:lnTo>
                  <a:pt x="0" y="0"/>
                </a:lnTo>
                <a:close/>
              </a:path>
            </a:pathLst>
          </a:custGeom>
          <a:blipFill>
            <a:blip r:embed="rId3">
              <a:alphaModFix amt="56000"/>
            </a:blip>
            <a:stretch>
              <a:fillRect/>
            </a:stretch>
          </a:blipFill>
        </p:spPr>
        <p:txBody>
          <a:bodyPr/>
          <a:lstStyle/>
          <a:p>
            <a:endParaRPr lang="lv-LV"/>
          </a:p>
        </p:txBody>
      </p:sp>
      <p:sp>
        <p:nvSpPr>
          <p:cNvPr id="3" name="TextBox 3"/>
          <p:cNvSpPr txBox="1"/>
          <p:nvPr/>
        </p:nvSpPr>
        <p:spPr>
          <a:xfrm>
            <a:off x="1028700" y="1247775"/>
            <a:ext cx="13106400" cy="582537"/>
          </a:xfrm>
          <a:prstGeom prst="rect">
            <a:avLst/>
          </a:prstGeom>
        </p:spPr>
        <p:txBody>
          <a:bodyPr lIns="0" tIns="0" rIns="0" bIns="0" rtlCol="0" anchor="t">
            <a:spAutoFit/>
          </a:bodyPr>
          <a:lstStyle/>
          <a:p>
            <a:pPr algn="l">
              <a:lnSpc>
                <a:spcPts val="4023"/>
              </a:lnSpc>
            </a:pPr>
            <a:r>
              <a:rPr lang="en-US" sz="5300">
                <a:solidFill>
                  <a:srgbClr val="808080"/>
                </a:solidFill>
                <a:latin typeface="DM Sans Bold"/>
                <a:ea typeface="DM Sans Bold"/>
                <a:cs typeface="DM Sans Bold"/>
                <a:sym typeface="DM Sans Bold"/>
              </a:rPr>
              <a:t>Challenges that social business faces: </a:t>
            </a:r>
          </a:p>
        </p:txBody>
      </p:sp>
      <p:sp>
        <p:nvSpPr>
          <p:cNvPr id="4" name="TextBox 4"/>
          <p:cNvSpPr txBox="1"/>
          <p:nvPr/>
        </p:nvSpPr>
        <p:spPr>
          <a:xfrm>
            <a:off x="1028700" y="4371975"/>
            <a:ext cx="8973820" cy="4886325"/>
          </a:xfrm>
          <a:prstGeom prst="rect">
            <a:avLst/>
          </a:prstGeom>
        </p:spPr>
        <p:txBody>
          <a:bodyPr lIns="0" tIns="0" rIns="0" bIns="0" rtlCol="0" anchor="t">
            <a:spAutoFit/>
          </a:bodyPr>
          <a:lstStyle/>
          <a:p>
            <a:pPr algn="just">
              <a:lnSpc>
                <a:spcPts val="4319"/>
              </a:lnSpc>
            </a:pPr>
            <a:r>
              <a:rPr lang="en-US" sz="3599">
                <a:solidFill>
                  <a:srgbClr val="808080"/>
                </a:solidFill>
                <a:latin typeface="DM Sans"/>
                <a:ea typeface="DM Sans"/>
                <a:cs typeface="DM Sans"/>
                <a:sym typeface="DM Sans"/>
              </a:rPr>
              <a:t>Organizational culture often resists change, especially if the organization has a deeply entrenched culture that prioritizes profit above all else. </a:t>
            </a:r>
          </a:p>
          <a:p>
            <a:pPr algn="l">
              <a:lnSpc>
                <a:spcPts val="4319"/>
              </a:lnSpc>
            </a:pPr>
            <a:r>
              <a:rPr lang="en-US" sz="3599">
                <a:solidFill>
                  <a:srgbClr val="808080"/>
                </a:solidFill>
                <a:latin typeface="DM Sans"/>
                <a:ea typeface="DM Sans"/>
                <a:cs typeface="DM Sans"/>
                <a:sym typeface="DM Sans"/>
              </a:rPr>
              <a:t>Shifting towards a socially responsible business model may require challenging existing norms and values, which can face resistance from employees and leadership.</a:t>
            </a:r>
          </a:p>
        </p:txBody>
      </p:sp>
      <p:sp>
        <p:nvSpPr>
          <p:cNvPr id="5" name="TextBox 5"/>
          <p:cNvSpPr txBox="1"/>
          <p:nvPr/>
        </p:nvSpPr>
        <p:spPr>
          <a:xfrm>
            <a:off x="1028700" y="2922391"/>
            <a:ext cx="5441729" cy="583635"/>
          </a:xfrm>
          <a:prstGeom prst="rect">
            <a:avLst/>
          </a:prstGeom>
        </p:spPr>
        <p:txBody>
          <a:bodyPr lIns="0" tIns="0" rIns="0" bIns="0" rtlCol="0" anchor="t">
            <a:spAutoFit/>
          </a:bodyPr>
          <a:lstStyle/>
          <a:p>
            <a:pPr algn="l">
              <a:lnSpc>
                <a:spcPts val="4554"/>
              </a:lnSpc>
            </a:pPr>
            <a:r>
              <a:rPr lang="en-US" sz="3999">
                <a:solidFill>
                  <a:srgbClr val="808080"/>
                </a:solidFill>
                <a:latin typeface="DM Sans Bold"/>
                <a:ea typeface="DM Sans Bold"/>
                <a:cs typeface="DM Sans Bold"/>
                <a:sym typeface="DM Sans Bold"/>
              </a:rPr>
              <a:t>Resistance to change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a:off x="9345133" y="4709903"/>
            <a:ext cx="8942867" cy="5577097"/>
          </a:xfrm>
          <a:custGeom>
            <a:avLst/>
            <a:gdLst/>
            <a:ahLst/>
            <a:cxnLst/>
            <a:rect l="l" t="t" r="r" b="b"/>
            <a:pathLst>
              <a:path w="8942867" h="5577097">
                <a:moveTo>
                  <a:pt x="0" y="0"/>
                </a:moveTo>
                <a:lnTo>
                  <a:pt x="8942867" y="0"/>
                </a:lnTo>
                <a:lnTo>
                  <a:pt x="8942867" y="5577097"/>
                </a:lnTo>
                <a:lnTo>
                  <a:pt x="0" y="5577097"/>
                </a:lnTo>
                <a:lnTo>
                  <a:pt x="0" y="0"/>
                </a:lnTo>
                <a:close/>
              </a:path>
            </a:pathLst>
          </a:custGeom>
          <a:blipFill>
            <a:blip r:embed="rId3">
              <a:alphaModFix amt="61000"/>
              <a:extLst>
                <a:ext uri="{96DAC541-7B7A-43D3-8B79-37D633B846F1}">
                  <asvg:svgBlip xmlns:asvg="http://schemas.microsoft.com/office/drawing/2016/SVG/main" r:embed="rId4"/>
                </a:ext>
              </a:extLst>
            </a:blip>
            <a:stretch>
              <a:fillRect/>
            </a:stretch>
          </a:blipFill>
        </p:spPr>
        <p:txBody>
          <a:bodyPr/>
          <a:lstStyle/>
          <a:p>
            <a:endParaRPr lang="lv-LV"/>
          </a:p>
        </p:txBody>
      </p:sp>
      <p:sp>
        <p:nvSpPr>
          <p:cNvPr id="3" name="TextBox 3"/>
          <p:cNvSpPr txBox="1"/>
          <p:nvPr/>
        </p:nvSpPr>
        <p:spPr>
          <a:xfrm>
            <a:off x="1028700" y="5143500"/>
            <a:ext cx="8122653" cy="2171700"/>
          </a:xfrm>
          <a:prstGeom prst="rect">
            <a:avLst/>
          </a:prstGeom>
        </p:spPr>
        <p:txBody>
          <a:bodyPr lIns="0" tIns="0" rIns="0" bIns="0" rtlCol="0" anchor="t">
            <a:spAutoFit/>
          </a:bodyPr>
          <a:lstStyle/>
          <a:p>
            <a:pPr algn="l">
              <a:lnSpc>
                <a:spcPts val="4320"/>
              </a:lnSpc>
            </a:pPr>
            <a:r>
              <a:rPr lang="en-US" sz="3600">
                <a:solidFill>
                  <a:srgbClr val="808080"/>
                </a:solidFill>
                <a:latin typeface="DM Sans"/>
                <a:ea typeface="DM Sans"/>
                <a:cs typeface="DM Sans"/>
                <a:sym typeface="DM Sans"/>
              </a:rPr>
              <a:t>Leaders must champion the importance of social responsibility and lead by example through their actions and decisions.</a:t>
            </a:r>
          </a:p>
        </p:txBody>
      </p:sp>
      <p:sp>
        <p:nvSpPr>
          <p:cNvPr id="4" name="TextBox 4"/>
          <p:cNvSpPr txBox="1"/>
          <p:nvPr/>
        </p:nvSpPr>
        <p:spPr>
          <a:xfrm>
            <a:off x="1028700" y="2917770"/>
            <a:ext cx="4259920" cy="583635"/>
          </a:xfrm>
          <a:prstGeom prst="rect">
            <a:avLst/>
          </a:prstGeom>
        </p:spPr>
        <p:txBody>
          <a:bodyPr lIns="0" tIns="0" rIns="0" bIns="0" rtlCol="0" anchor="t">
            <a:spAutoFit/>
          </a:bodyPr>
          <a:lstStyle/>
          <a:p>
            <a:pPr algn="l">
              <a:lnSpc>
                <a:spcPts val="4554"/>
              </a:lnSpc>
            </a:pPr>
            <a:r>
              <a:rPr lang="en-US" sz="3999">
                <a:solidFill>
                  <a:srgbClr val="808080"/>
                </a:solidFill>
                <a:latin typeface="DM Sans Bold"/>
                <a:ea typeface="DM Sans Bold"/>
                <a:cs typeface="DM Sans Bold"/>
                <a:sym typeface="DM Sans Bold"/>
              </a:rPr>
              <a:t>Pure leadership</a:t>
            </a:r>
          </a:p>
        </p:txBody>
      </p:sp>
      <p:sp>
        <p:nvSpPr>
          <p:cNvPr id="5" name="TextBox 5"/>
          <p:cNvSpPr txBox="1"/>
          <p:nvPr/>
        </p:nvSpPr>
        <p:spPr>
          <a:xfrm>
            <a:off x="1028700" y="1247775"/>
            <a:ext cx="13106400" cy="582537"/>
          </a:xfrm>
          <a:prstGeom prst="rect">
            <a:avLst/>
          </a:prstGeom>
        </p:spPr>
        <p:txBody>
          <a:bodyPr lIns="0" tIns="0" rIns="0" bIns="0" rtlCol="0" anchor="t">
            <a:spAutoFit/>
          </a:bodyPr>
          <a:lstStyle/>
          <a:p>
            <a:pPr algn="l">
              <a:lnSpc>
                <a:spcPts val="4023"/>
              </a:lnSpc>
            </a:pPr>
            <a:r>
              <a:rPr lang="en-US" sz="5300">
                <a:solidFill>
                  <a:srgbClr val="808080"/>
                </a:solidFill>
                <a:latin typeface="DM Sans Bold"/>
                <a:ea typeface="DM Sans Bold"/>
                <a:cs typeface="DM Sans Bold"/>
                <a:sym typeface="DM Sans Bold"/>
              </a:rPr>
              <a:t>Challenges that social business faces: </a:t>
            </a:r>
          </a:p>
        </p:txBody>
      </p:sp>
      <p:sp>
        <p:nvSpPr>
          <p:cNvPr id="6" name="Freeform 6"/>
          <p:cNvSpPr/>
          <p:nvPr/>
        </p:nvSpPr>
        <p:spPr>
          <a:xfrm>
            <a:off x="0" y="8306338"/>
            <a:ext cx="3332908" cy="1903924"/>
          </a:xfrm>
          <a:custGeom>
            <a:avLst/>
            <a:gdLst/>
            <a:ahLst/>
            <a:cxnLst/>
            <a:rect l="l" t="t" r="r" b="b"/>
            <a:pathLst>
              <a:path w="3332908" h="1903924">
                <a:moveTo>
                  <a:pt x="0" y="0"/>
                </a:moveTo>
                <a:lnTo>
                  <a:pt x="3332908" y="0"/>
                </a:lnTo>
                <a:lnTo>
                  <a:pt x="3332908" y="1903924"/>
                </a:lnTo>
                <a:lnTo>
                  <a:pt x="0" y="1903924"/>
                </a:lnTo>
                <a:lnTo>
                  <a:pt x="0" y="0"/>
                </a:lnTo>
                <a:close/>
              </a:path>
            </a:pathLst>
          </a:custGeom>
          <a:blipFill>
            <a:blip r:embed="rId5">
              <a:alphaModFix amt="18000"/>
              <a:extLst>
                <a:ext uri="{96DAC541-7B7A-43D3-8B79-37D633B846F1}">
                  <asvg:svgBlip xmlns:asvg="http://schemas.microsoft.com/office/drawing/2016/SVG/main" r:embed="rId6"/>
                </a:ext>
              </a:extLst>
            </a:blip>
            <a:stretch>
              <a:fillRect/>
            </a:stretch>
          </a:blipFill>
        </p:spPr>
        <p:txBody>
          <a:bodyPr/>
          <a:lstStyle/>
          <a:p>
            <a:endParaRPr lang="lv-LV"/>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34906"/>
            <a:ext cx="3129257" cy="1787588"/>
          </a:xfrm>
          <a:custGeom>
            <a:avLst/>
            <a:gdLst/>
            <a:ahLst/>
            <a:cxnLst/>
            <a:rect l="l" t="t" r="r" b="b"/>
            <a:pathLst>
              <a:path w="3129257" h="1787588">
                <a:moveTo>
                  <a:pt x="0" y="0"/>
                </a:moveTo>
                <a:lnTo>
                  <a:pt x="3129257" y="0"/>
                </a:lnTo>
                <a:lnTo>
                  <a:pt x="3129257" y="1787588"/>
                </a:lnTo>
                <a:lnTo>
                  <a:pt x="0" y="1787588"/>
                </a:lnTo>
                <a:lnTo>
                  <a:pt x="0" y="0"/>
                </a:lnTo>
                <a:close/>
              </a:path>
            </a:pathLst>
          </a:custGeom>
          <a:blipFill>
            <a:blip r:embed="rId3">
              <a:alphaModFix amt="18000"/>
              <a:extLst>
                <a:ext uri="{96DAC541-7B7A-43D3-8B79-37D633B846F1}">
                  <asvg:svgBlip xmlns:asvg="http://schemas.microsoft.com/office/drawing/2016/SVG/main" r:embed="rId4"/>
                </a:ext>
              </a:extLst>
            </a:blip>
            <a:stretch>
              <a:fillRect/>
            </a:stretch>
          </a:blipFill>
        </p:spPr>
        <p:txBody>
          <a:bodyPr/>
          <a:lstStyle/>
          <a:p>
            <a:endParaRPr lang="lv-LV"/>
          </a:p>
        </p:txBody>
      </p:sp>
      <p:sp>
        <p:nvSpPr>
          <p:cNvPr id="3" name="Freeform 3"/>
          <p:cNvSpPr/>
          <p:nvPr/>
        </p:nvSpPr>
        <p:spPr>
          <a:xfrm>
            <a:off x="11355181" y="4068427"/>
            <a:ext cx="6213116" cy="6026722"/>
          </a:xfrm>
          <a:custGeom>
            <a:avLst/>
            <a:gdLst/>
            <a:ahLst/>
            <a:cxnLst/>
            <a:rect l="l" t="t" r="r" b="b"/>
            <a:pathLst>
              <a:path w="6213116" h="6026722">
                <a:moveTo>
                  <a:pt x="0" y="0"/>
                </a:moveTo>
                <a:lnTo>
                  <a:pt x="6213116" y="0"/>
                </a:lnTo>
                <a:lnTo>
                  <a:pt x="6213116" y="6026723"/>
                </a:lnTo>
                <a:lnTo>
                  <a:pt x="0" y="602672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4" name="TextBox 4"/>
          <p:cNvSpPr txBox="1"/>
          <p:nvPr/>
        </p:nvSpPr>
        <p:spPr>
          <a:xfrm>
            <a:off x="1028700" y="4371975"/>
            <a:ext cx="8973820" cy="4886325"/>
          </a:xfrm>
          <a:prstGeom prst="rect">
            <a:avLst/>
          </a:prstGeom>
        </p:spPr>
        <p:txBody>
          <a:bodyPr lIns="0" tIns="0" rIns="0" bIns="0" rtlCol="0" anchor="t">
            <a:spAutoFit/>
          </a:bodyPr>
          <a:lstStyle/>
          <a:p>
            <a:pPr algn="l">
              <a:lnSpc>
                <a:spcPts val="4319"/>
              </a:lnSpc>
            </a:pPr>
            <a:r>
              <a:rPr lang="en-US" sz="3599">
                <a:solidFill>
                  <a:srgbClr val="808080"/>
                </a:solidFill>
                <a:latin typeface="DM Sans"/>
                <a:ea typeface="DM Sans"/>
                <a:cs typeface="DM Sans"/>
                <a:sym typeface="DM Sans"/>
              </a:rPr>
              <a:t>Without meaningful opportunities for employee engagement and empowerment, efforts to promote social responsibility may lack grassroots support. </a:t>
            </a:r>
          </a:p>
          <a:p>
            <a:pPr algn="l">
              <a:lnSpc>
                <a:spcPts val="4319"/>
              </a:lnSpc>
            </a:pPr>
            <a:r>
              <a:rPr lang="en-US" sz="3599">
                <a:solidFill>
                  <a:srgbClr val="808080"/>
                </a:solidFill>
                <a:latin typeface="DM Sans"/>
                <a:ea typeface="DM Sans"/>
                <a:cs typeface="DM Sans"/>
                <a:sym typeface="DM Sans"/>
              </a:rPr>
              <a:t>Employees who feel disconnected from decision-making processes may be less motivated to embrace social responsibility initiatives</a:t>
            </a:r>
          </a:p>
        </p:txBody>
      </p:sp>
      <p:sp>
        <p:nvSpPr>
          <p:cNvPr id="5" name="TextBox 5"/>
          <p:cNvSpPr txBox="1"/>
          <p:nvPr/>
        </p:nvSpPr>
        <p:spPr>
          <a:xfrm>
            <a:off x="999491" y="3204540"/>
            <a:ext cx="11367807" cy="561763"/>
          </a:xfrm>
          <a:prstGeom prst="rect">
            <a:avLst/>
          </a:prstGeom>
        </p:spPr>
        <p:txBody>
          <a:bodyPr lIns="0" tIns="0" rIns="0" bIns="0" rtlCol="0" anchor="t">
            <a:spAutoFit/>
          </a:bodyPr>
          <a:lstStyle/>
          <a:p>
            <a:pPr algn="l">
              <a:lnSpc>
                <a:spcPts val="4276"/>
              </a:lnSpc>
            </a:pPr>
            <a:r>
              <a:rPr lang="en-US" sz="3999">
                <a:solidFill>
                  <a:srgbClr val="808080"/>
                </a:solidFill>
                <a:latin typeface="DM Sans Bold"/>
                <a:ea typeface="DM Sans Bold"/>
                <a:cs typeface="DM Sans Bold"/>
                <a:sym typeface="DM Sans Bold"/>
              </a:rPr>
              <a:t>Employee Engagement and Empowerment</a:t>
            </a:r>
          </a:p>
        </p:txBody>
      </p:sp>
      <p:sp>
        <p:nvSpPr>
          <p:cNvPr id="6" name="TextBox 6"/>
          <p:cNvSpPr txBox="1"/>
          <p:nvPr/>
        </p:nvSpPr>
        <p:spPr>
          <a:xfrm>
            <a:off x="4811783" y="1247775"/>
            <a:ext cx="12447517" cy="582537"/>
          </a:xfrm>
          <a:prstGeom prst="rect">
            <a:avLst/>
          </a:prstGeom>
        </p:spPr>
        <p:txBody>
          <a:bodyPr lIns="0" tIns="0" rIns="0" bIns="0" rtlCol="0" anchor="t">
            <a:spAutoFit/>
          </a:bodyPr>
          <a:lstStyle/>
          <a:p>
            <a:pPr algn="l">
              <a:lnSpc>
                <a:spcPts val="4023"/>
              </a:lnSpc>
            </a:pPr>
            <a:r>
              <a:rPr lang="en-US" sz="5300">
                <a:solidFill>
                  <a:srgbClr val="808080"/>
                </a:solidFill>
                <a:latin typeface="DM Sans Bold"/>
                <a:ea typeface="DM Sans Bold"/>
                <a:cs typeface="DM Sans Bold"/>
                <a:sym typeface="DM Sans Bold"/>
              </a:rPr>
              <a:t>Challenges that social business faces: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a:off x="11839402" y="4260492"/>
            <a:ext cx="6448598" cy="6026508"/>
          </a:xfrm>
          <a:custGeom>
            <a:avLst/>
            <a:gdLst/>
            <a:ahLst/>
            <a:cxnLst/>
            <a:rect l="l" t="t" r="r" b="b"/>
            <a:pathLst>
              <a:path w="6448598" h="6026508">
                <a:moveTo>
                  <a:pt x="0" y="0"/>
                </a:moveTo>
                <a:lnTo>
                  <a:pt x="6448598" y="0"/>
                </a:lnTo>
                <a:lnTo>
                  <a:pt x="6448598" y="6026508"/>
                </a:lnTo>
                <a:lnTo>
                  <a:pt x="0" y="6026508"/>
                </a:lnTo>
                <a:lnTo>
                  <a:pt x="0" y="0"/>
                </a:lnTo>
                <a:close/>
              </a:path>
            </a:pathLst>
          </a:custGeom>
          <a:blipFill>
            <a:blip r:embed="rId3">
              <a:alphaModFix amt="85000"/>
              <a:extLst>
                <a:ext uri="{96DAC541-7B7A-43D3-8B79-37D633B846F1}">
                  <asvg:svgBlip xmlns:asvg="http://schemas.microsoft.com/office/drawing/2016/SVG/main" r:embed="rId4"/>
                </a:ext>
              </a:extLst>
            </a:blip>
            <a:stretch>
              <a:fillRect/>
            </a:stretch>
          </a:blipFill>
        </p:spPr>
        <p:txBody>
          <a:bodyPr/>
          <a:lstStyle/>
          <a:p>
            <a:endParaRPr lang="lv-LV"/>
          </a:p>
        </p:txBody>
      </p:sp>
      <p:sp>
        <p:nvSpPr>
          <p:cNvPr id="3" name="TextBox 3"/>
          <p:cNvSpPr txBox="1"/>
          <p:nvPr/>
        </p:nvSpPr>
        <p:spPr>
          <a:xfrm>
            <a:off x="1028700" y="4914900"/>
            <a:ext cx="8973820" cy="4343400"/>
          </a:xfrm>
          <a:prstGeom prst="rect">
            <a:avLst/>
          </a:prstGeom>
        </p:spPr>
        <p:txBody>
          <a:bodyPr lIns="0" tIns="0" rIns="0" bIns="0" rtlCol="0" anchor="t">
            <a:spAutoFit/>
          </a:bodyPr>
          <a:lstStyle/>
          <a:p>
            <a:pPr algn="just">
              <a:lnSpc>
                <a:spcPts val="4319"/>
              </a:lnSpc>
            </a:pPr>
            <a:r>
              <a:rPr lang="en-US" sz="3599">
                <a:solidFill>
                  <a:srgbClr val="808080"/>
                </a:solidFill>
                <a:latin typeface="DM Sans"/>
                <a:ea typeface="DM Sans"/>
                <a:cs typeface="DM Sans"/>
                <a:sym typeface="DM Sans"/>
              </a:rPr>
              <a:t>Without clear accountability mechanisms and transparent reporting processes, it can be challenging to hold individuals and departments accountable for advancing social responsibility goals. </a:t>
            </a:r>
          </a:p>
          <a:p>
            <a:pPr algn="l">
              <a:lnSpc>
                <a:spcPts val="4319"/>
              </a:lnSpc>
            </a:pPr>
            <a:r>
              <a:rPr lang="en-US" sz="3599">
                <a:solidFill>
                  <a:srgbClr val="808080"/>
                </a:solidFill>
                <a:latin typeface="DM Sans"/>
                <a:ea typeface="DM Sans"/>
                <a:cs typeface="DM Sans"/>
                <a:sym typeface="DM Sans"/>
              </a:rPr>
              <a:t>This lack of accountability can undermine efforts to foster a culture of social responsibility.</a:t>
            </a:r>
          </a:p>
        </p:txBody>
      </p:sp>
      <p:sp>
        <p:nvSpPr>
          <p:cNvPr id="4" name="TextBox 4"/>
          <p:cNvSpPr txBox="1"/>
          <p:nvPr/>
        </p:nvSpPr>
        <p:spPr>
          <a:xfrm>
            <a:off x="1028700" y="3357664"/>
            <a:ext cx="10213848" cy="738153"/>
          </a:xfrm>
          <a:prstGeom prst="rect">
            <a:avLst/>
          </a:prstGeom>
        </p:spPr>
        <p:txBody>
          <a:bodyPr lIns="0" tIns="0" rIns="0" bIns="0" rtlCol="0" anchor="t">
            <a:spAutoFit/>
          </a:bodyPr>
          <a:lstStyle/>
          <a:p>
            <a:pPr algn="l">
              <a:lnSpc>
                <a:spcPts val="6187"/>
              </a:lnSpc>
            </a:pPr>
            <a:r>
              <a:rPr lang="en-US" sz="3999">
                <a:solidFill>
                  <a:srgbClr val="808080"/>
                </a:solidFill>
                <a:latin typeface="DM Sans Bold"/>
                <a:ea typeface="DM Sans Bold"/>
                <a:cs typeface="DM Sans Bold"/>
                <a:sym typeface="DM Sans Bold"/>
              </a:rPr>
              <a:t>Lack of accountability and transparency</a:t>
            </a:r>
          </a:p>
        </p:txBody>
      </p:sp>
      <p:sp>
        <p:nvSpPr>
          <p:cNvPr id="5" name="TextBox 5"/>
          <p:cNvSpPr txBox="1"/>
          <p:nvPr/>
        </p:nvSpPr>
        <p:spPr>
          <a:xfrm>
            <a:off x="4152900" y="1247775"/>
            <a:ext cx="13106400" cy="582537"/>
          </a:xfrm>
          <a:prstGeom prst="rect">
            <a:avLst/>
          </a:prstGeom>
        </p:spPr>
        <p:txBody>
          <a:bodyPr lIns="0" tIns="0" rIns="0" bIns="0" rtlCol="0" anchor="t">
            <a:spAutoFit/>
          </a:bodyPr>
          <a:lstStyle/>
          <a:p>
            <a:pPr algn="r">
              <a:lnSpc>
                <a:spcPts val="4023"/>
              </a:lnSpc>
            </a:pPr>
            <a:r>
              <a:rPr lang="en-US" sz="5300">
                <a:solidFill>
                  <a:srgbClr val="808080"/>
                </a:solidFill>
                <a:latin typeface="DM Sans Bold"/>
                <a:ea typeface="DM Sans Bold"/>
                <a:cs typeface="DM Sans Bold"/>
                <a:sym typeface="DM Sans Bold"/>
              </a:rPr>
              <a:t>Challenges that social business faces: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a:off x="11310367" y="3523123"/>
            <a:ext cx="6350803" cy="6207910"/>
          </a:xfrm>
          <a:custGeom>
            <a:avLst/>
            <a:gdLst/>
            <a:ahLst/>
            <a:cxnLst/>
            <a:rect l="l" t="t" r="r" b="b"/>
            <a:pathLst>
              <a:path w="6350803" h="6207910">
                <a:moveTo>
                  <a:pt x="0" y="0"/>
                </a:moveTo>
                <a:lnTo>
                  <a:pt x="6350804" y="0"/>
                </a:lnTo>
                <a:lnTo>
                  <a:pt x="6350804" y="6207910"/>
                </a:lnTo>
                <a:lnTo>
                  <a:pt x="0" y="6207910"/>
                </a:lnTo>
                <a:lnTo>
                  <a:pt x="0" y="0"/>
                </a:lnTo>
                <a:close/>
              </a:path>
            </a:pathLst>
          </a:custGeom>
          <a:blipFill>
            <a:blip r:embed="rId3">
              <a:alphaModFix amt="73000"/>
              <a:extLst>
                <a:ext uri="{96DAC541-7B7A-43D3-8B79-37D633B846F1}">
                  <asvg:svgBlip xmlns:asvg="http://schemas.microsoft.com/office/drawing/2016/SVG/main" r:embed="rId4"/>
                </a:ext>
              </a:extLst>
            </a:blip>
            <a:stretch>
              <a:fillRect/>
            </a:stretch>
          </a:blipFill>
        </p:spPr>
        <p:txBody>
          <a:bodyPr/>
          <a:lstStyle/>
          <a:p>
            <a:endParaRPr lang="lv-LV"/>
          </a:p>
        </p:txBody>
      </p:sp>
      <p:sp>
        <p:nvSpPr>
          <p:cNvPr id="3" name="TextBox 3"/>
          <p:cNvSpPr txBox="1"/>
          <p:nvPr/>
        </p:nvSpPr>
        <p:spPr>
          <a:xfrm>
            <a:off x="999491" y="5653135"/>
            <a:ext cx="8973820" cy="3605165"/>
          </a:xfrm>
          <a:prstGeom prst="rect">
            <a:avLst/>
          </a:prstGeom>
        </p:spPr>
        <p:txBody>
          <a:bodyPr lIns="0" tIns="0" rIns="0" bIns="0" rtlCol="0" anchor="t">
            <a:spAutoFit/>
          </a:bodyPr>
          <a:lstStyle/>
          <a:p>
            <a:pPr algn="l">
              <a:lnSpc>
                <a:spcPts val="4057"/>
              </a:lnSpc>
            </a:pPr>
            <a:r>
              <a:rPr lang="en-US" sz="3599">
                <a:solidFill>
                  <a:srgbClr val="808080"/>
                </a:solidFill>
                <a:latin typeface="DM Sans"/>
                <a:ea typeface="DM Sans"/>
                <a:cs typeface="DM Sans"/>
                <a:sym typeface="DM Sans"/>
              </a:rPr>
              <a:t>If the company's stated values and mission do not align with social responsibility principles, there can be a disconnect between rhetoric and action. </a:t>
            </a:r>
          </a:p>
          <a:p>
            <a:pPr algn="l">
              <a:lnSpc>
                <a:spcPts val="4057"/>
              </a:lnSpc>
            </a:pPr>
            <a:r>
              <a:rPr lang="en-US" sz="3599">
                <a:solidFill>
                  <a:srgbClr val="808080"/>
                </a:solidFill>
                <a:latin typeface="DM Sans"/>
                <a:ea typeface="DM Sans"/>
                <a:cs typeface="DM Sans"/>
                <a:sym typeface="DM Sans"/>
              </a:rPr>
              <a:t>Employees may become sceptical if they perceive a lack of genuine commitment to social responsibility from leadership.</a:t>
            </a:r>
          </a:p>
        </p:txBody>
      </p:sp>
      <p:sp>
        <p:nvSpPr>
          <p:cNvPr id="4" name="TextBox 4"/>
          <p:cNvSpPr txBox="1"/>
          <p:nvPr/>
        </p:nvSpPr>
        <p:spPr>
          <a:xfrm>
            <a:off x="999491" y="4151227"/>
            <a:ext cx="7839891" cy="614045"/>
          </a:xfrm>
          <a:prstGeom prst="rect">
            <a:avLst/>
          </a:prstGeom>
        </p:spPr>
        <p:txBody>
          <a:bodyPr lIns="0" tIns="0" rIns="0" bIns="0" rtlCol="0" anchor="t">
            <a:spAutoFit/>
          </a:bodyPr>
          <a:lstStyle/>
          <a:p>
            <a:pPr algn="l">
              <a:lnSpc>
                <a:spcPts val="4839"/>
              </a:lnSpc>
            </a:pPr>
            <a:r>
              <a:rPr lang="en-US" sz="3999">
                <a:solidFill>
                  <a:srgbClr val="808080"/>
                </a:solidFill>
                <a:latin typeface="DM Sans Bold"/>
                <a:ea typeface="DM Sans Bold"/>
                <a:cs typeface="DM Sans Bold"/>
                <a:sym typeface="DM Sans Bold"/>
              </a:rPr>
              <a:t>Inconsistent Values Alignment</a:t>
            </a:r>
          </a:p>
        </p:txBody>
      </p:sp>
      <p:sp>
        <p:nvSpPr>
          <p:cNvPr id="5" name="TextBox 5"/>
          <p:cNvSpPr txBox="1"/>
          <p:nvPr/>
        </p:nvSpPr>
        <p:spPr>
          <a:xfrm>
            <a:off x="999491" y="1247775"/>
            <a:ext cx="13106400" cy="582537"/>
          </a:xfrm>
          <a:prstGeom prst="rect">
            <a:avLst/>
          </a:prstGeom>
        </p:spPr>
        <p:txBody>
          <a:bodyPr lIns="0" tIns="0" rIns="0" bIns="0" rtlCol="0" anchor="t">
            <a:spAutoFit/>
          </a:bodyPr>
          <a:lstStyle/>
          <a:p>
            <a:pPr algn="l">
              <a:lnSpc>
                <a:spcPts val="4023"/>
              </a:lnSpc>
            </a:pPr>
            <a:r>
              <a:rPr lang="en-US" sz="5300">
                <a:solidFill>
                  <a:srgbClr val="808080"/>
                </a:solidFill>
                <a:latin typeface="DM Sans Bold"/>
                <a:ea typeface="DM Sans Bold"/>
                <a:cs typeface="DM Sans Bold"/>
                <a:sym typeface="DM Sans Bold"/>
              </a:rPr>
              <a:t>Challenges that social business faces: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523063" y="3468116"/>
            <a:ext cx="6129373" cy="6191286"/>
          </a:xfrm>
          <a:custGeom>
            <a:avLst/>
            <a:gdLst/>
            <a:ahLst/>
            <a:cxnLst/>
            <a:rect l="l" t="t" r="r" b="b"/>
            <a:pathLst>
              <a:path w="6129373" h="6191286">
                <a:moveTo>
                  <a:pt x="0" y="0"/>
                </a:moveTo>
                <a:lnTo>
                  <a:pt x="6129373" y="0"/>
                </a:lnTo>
                <a:lnTo>
                  <a:pt x="6129373" y="6191286"/>
                </a:lnTo>
                <a:lnTo>
                  <a:pt x="0" y="6191286"/>
                </a:lnTo>
                <a:lnTo>
                  <a:pt x="0" y="0"/>
                </a:lnTo>
                <a:close/>
              </a:path>
            </a:pathLst>
          </a:custGeom>
          <a:blipFill>
            <a:blip r:embed="rId3">
              <a:alphaModFix amt="46000"/>
              <a:extLst>
                <a:ext uri="{96DAC541-7B7A-43D3-8B79-37D633B846F1}">
                  <asvg:svgBlip xmlns:asvg="http://schemas.microsoft.com/office/drawing/2016/SVG/main" r:embed="rId4"/>
                </a:ext>
              </a:extLst>
            </a:blip>
            <a:stretch>
              <a:fillRect/>
            </a:stretch>
          </a:blipFill>
        </p:spPr>
        <p:txBody>
          <a:bodyPr/>
          <a:lstStyle/>
          <a:p>
            <a:endParaRPr lang="lv-LV"/>
          </a:p>
        </p:txBody>
      </p:sp>
      <p:sp>
        <p:nvSpPr>
          <p:cNvPr id="3" name="TextBox 3"/>
          <p:cNvSpPr txBox="1"/>
          <p:nvPr/>
        </p:nvSpPr>
        <p:spPr>
          <a:xfrm>
            <a:off x="999491" y="5353520"/>
            <a:ext cx="8973820" cy="3605165"/>
          </a:xfrm>
          <a:prstGeom prst="rect">
            <a:avLst/>
          </a:prstGeom>
        </p:spPr>
        <p:txBody>
          <a:bodyPr lIns="0" tIns="0" rIns="0" bIns="0" rtlCol="0" anchor="t">
            <a:spAutoFit/>
          </a:bodyPr>
          <a:lstStyle/>
          <a:p>
            <a:pPr algn="l">
              <a:lnSpc>
                <a:spcPts val="4057"/>
              </a:lnSpc>
            </a:pPr>
            <a:r>
              <a:rPr lang="en-US" sz="3599">
                <a:solidFill>
                  <a:srgbClr val="808080"/>
                </a:solidFill>
                <a:latin typeface="DM Sans"/>
                <a:ea typeface="DM Sans"/>
                <a:cs typeface="DM Sans"/>
                <a:sym typeface="DM Sans"/>
              </a:rPr>
              <a:t>Companies driven by short-term financial goals may prioritize immediate profits over long-term investments in social responsibility. This short-term focus can hinder efforts to embed social responsibility into the organizational culture and decision-making processes. </a:t>
            </a:r>
          </a:p>
        </p:txBody>
      </p:sp>
      <p:sp>
        <p:nvSpPr>
          <p:cNvPr id="4" name="TextBox 4"/>
          <p:cNvSpPr txBox="1"/>
          <p:nvPr/>
        </p:nvSpPr>
        <p:spPr>
          <a:xfrm>
            <a:off x="999491" y="3458591"/>
            <a:ext cx="6120818" cy="614045"/>
          </a:xfrm>
          <a:prstGeom prst="rect">
            <a:avLst/>
          </a:prstGeom>
        </p:spPr>
        <p:txBody>
          <a:bodyPr lIns="0" tIns="0" rIns="0" bIns="0" rtlCol="0" anchor="t">
            <a:spAutoFit/>
          </a:bodyPr>
          <a:lstStyle/>
          <a:p>
            <a:pPr algn="l">
              <a:lnSpc>
                <a:spcPts val="4839"/>
              </a:lnSpc>
            </a:pPr>
            <a:r>
              <a:rPr lang="en-US" sz="3999">
                <a:solidFill>
                  <a:srgbClr val="808080"/>
                </a:solidFill>
                <a:latin typeface="DM Sans Bold"/>
                <a:ea typeface="DM Sans Bold"/>
                <a:cs typeface="DM Sans Bold"/>
                <a:sym typeface="DM Sans Bold"/>
              </a:rPr>
              <a:t>Short-term focus</a:t>
            </a:r>
          </a:p>
        </p:txBody>
      </p:sp>
      <p:sp>
        <p:nvSpPr>
          <p:cNvPr id="5" name="TextBox 5"/>
          <p:cNvSpPr txBox="1"/>
          <p:nvPr/>
        </p:nvSpPr>
        <p:spPr>
          <a:xfrm>
            <a:off x="1028700" y="1247775"/>
            <a:ext cx="13106400" cy="582537"/>
          </a:xfrm>
          <a:prstGeom prst="rect">
            <a:avLst/>
          </a:prstGeom>
        </p:spPr>
        <p:txBody>
          <a:bodyPr lIns="0" tIns="0" rIns="0" bIns="0" rtlCol="0" anchor="t">
            <a:spAutoFit/>
          </a:bodyPr>
          <a:lstStyle/>
          <a:p>
            <a:pPr algn="l">
              <a:lnSpc>
                <a:spcPts val="4023"/>
              </a:lnSpc>
            </a:pPr>
            <a:r>
              <a:rPr lang="en-US" sz="5300">
                <a:solidFill>
                  <a:srgbClr val="808080"/>
                </a:solidFill>
                <a:latin typeface="DM Sans Bold"/>
                <a:ea typeface="DM Sans Bold"/>
                <a:cs typeface="DM Sans Bold"/>
                <a:sym typeface="DM Sans Bold"/>
              </a:rPr>
              <a:t>Challenges that social business faces: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928d398-b005-4b81-a77c-1d2955770066">
      <Terms xmlns="http://schemas.microsoft.com/office/infopath/2007/PartnerControls"/>
    </lcf76f155ced4ddcb4097134ff3c332f>
    <TaxCatchAll xmlns="513a87af-4c72-4b0d-a815-569890e79e6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028E3FA40450041AD2B2D9F1FFC3623" ma:contentTypeVersion="14" ma:contentTypeDescription="Create a new document." ma:contentTypeScope="" ma:versionID="dda88e90d287dc1f1b9f0988fa171006">
  <xsd:schema xmlns:xsd="http://www.w3.org/2001/XMLSchema" xmlns:xs="http://www.w3.org/2001/XMLSchema" xmlns:p="http://schemas.microsoft.com/office/2006/metadata/properties" xmlns:ns2="c928d398-b005-4b81-a77c-1d2955770066" xmlns:ns3="513a87af-4c72-4b0d-a815-569890e79e62" targetNamespace="http://schemas.microsoft.com/office/2006/metadata/properties" ma:root="true" ma:fieldsID="155e8c9aff30285af45ba91d7ac695b6" ns2:_="" ns3:_="">
    <xsd:import namespace="c928d398-b005-4b81-a77c-1d2955770066"/>
    <xsd:import namespace="513a87af-4c72-4b0d-a815-569890e79e6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28d398-b005-4b81-a77c-1d29557700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ec2bed97-6e07-499f-8af2-1639346302b0"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13a87af-4c72-4b0d-a815-569890e79e62"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4079a850-d4d5-43bc-8f25-9b4cfc6f3ef1}" ma:internalName="TaxCatchAll" ma:showField="CatchAllData" ma:web="513a87af-4c72-4b0d-a815-569890e79e62">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B33E3B-1D70-4941-932E-23851BDF62A8}">
  <ds:schemaRefs>
    <ds:schemaRef ds:uri="http://schemas.microsoft.com/office/2006/metadata/properties"/>
    <ds:schemaRef ds:uri="http://schemas.microsoft.com/office/infopath/2007/PartnerControls"/>
    <ds:schemaRef ds:uri="c928d398-b005-4b81-a77c-1d2955770066"/>
    <ds:schemaRef ds:uri="513a87af-4c72-4b0d-a815-569890e79e62"/>
  </ds:schemaRefs>
</ds:datastoreItem>
</file>

<file path=customXml/itemProps2.xml><?xml version="1.0" encoding="utf-8"?>
<ds:datastoreItem xmlns:ds="http://schemas.openxmlformats.org/officeDocument/2006/customXml" ds:itemID="{86231854-17EC-4D72-8C6E-EE5AAA64DFA1}">
  <ds:schemaRefs>
    <ds:schemaRef ds:uri="http://schemas.microsoft.com/sharepoint/v3/contenttype/forms"/>
  </ds:schemaRefs>
</ds:datastoreItem>
</file>

<file path=customXml/itemProps3.xml><?xml version="1.0" encoding="utf-8"?>
<ds:datastoreItem xmlns:ds="http://schemas.openxmlformats.org/officeDocument/2006/customXml" ds:itemID="{930DADC2-3BA8-4744-9794-80AC6A0A51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28d398-b005-4b81-a77c-1d2955770066"/>
    <ds:schemaRef ds:uri="513a87af-4c72-4b0d-a815-569890e79e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812</Words>
  <Application>Microsoft Office PowerPoint</Application>
  <PresentationFormat>Custom</PresentationFormat>
  <Paragraphs>116</Paragraphs>
  <Slides>23</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Calibri</vt:lpstr>
      <vt:lpstr>DM Sans Bold</vt:lpstr>
      <vt:lpstr>DM Sans</vt:lpstr>
      <vt:lpstr>DM Sans Italics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part Challenges  and solutions.pptx</dc:title>
  <cp:lastModifiedBy>Renate Lukjanska</cp:lastModifiedBy>
  <cp:revision>1</cp:revision>
  <dcterms:created xsi:type="dcterms:W3CDTF">2006-08-16T00:00:00Z</dcterms:created>
  <dcterms:modified xsi:type="dcterms:W3CDTF">2025-01-15T11:00:09Z</dcterms:modified>
  <dc:identifier>DAGCIG2QUpo</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0x0101004028E3FA40450041AD2B2D9F1FFC3623</vt:lpwstr>
  </property>
</Properties>
</file>