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3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x="18288000" cy="10287000"/>
  <p:notesSz cx="6858000" cy="9144000"/>
  <p:embeddedFontLst>
    <p:embeddedFont>
      <p:font typeface="DM Sans" pitchFamily="2" charset="0"/>
      <p:regular r:id="rId38"/>
      <p:bold r:id="rId39"/>
    </p:embeddedFont>
    <p:embeddedFont>
      <p:font typeface="DM Sans Bold" charset="0"/>
      <p:regular r:id="rId40"/>
    </p:embeddedFont>
    <p:embeddedFont>
      <p:font typeface="DM Sans Italics" panose="020B0604020202020204" charset="0"/>
      <p:regular r:id="rId41"/>
    </p:embeddedFont>
    <p:embeddedFont>
      <p:font typeface="TT Rounds Condensed" panose="020B0604020202020204" charset="0"/>
      <p:regular r:id="rId4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22" autoAdjust="0"/>
  </p:normalViewPr>
  <p:slideViewPr>
    <p:cSldViewPr>
      <p:cViewPr varScale="1">
        <p:scale>
          <a:sx n="56" d="100"/>
          <a:sy n="56" d="100"/>
        </p:scale>
        <p:origin x="3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2.fntdata"/><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5.fntdata"/><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font" Target="fonts/font3.fntdata"/><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font" Target="fonts/font1.fntdata"/><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15.01.2025</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3.png"/><Relationship Id="rId7"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6.png"/><Relationship Id="rId7"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7.svg"/><Relationship Id="rId9" Type="http://schemas.openxmlformats.org/officeDocument/2006/relationships/image" Target="../media/image19.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8.sv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6.png"/><Relationship Id="rId7"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7.svg"/><Relationship Id="rId9" Type="http://schemas.openxmlformats.org/officeDocument/2006/relationships/image" Target="../media/image19.sv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3.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275693" y="1608623"/>
            <a:ext cx="15736615" cy="7629848"/>
          </a:xfrm>
          <a:custGeom>
            <a:avLst/>
            <a:gdLst/>
            <a:ahLst/>
            <a:cxnLst/>
            <a:rect l="l" t="t" r="r" b="b"/>
            <a:pathLst>
              <a:path w="15736615" h="7629848">
                <a:moveTo>
                  <a:pt x="0" y="0"/>
                </a:moveTo>
                <a:lnTo>
                  <a:pt x="15736615" y="0"/>
                </a:lnTo>
                <a:lnTo>
                  <a:pt x="15736615" y="7629848"/>
                </a:lnTo>
                <a:lnTo>
                  <a:pt x="0" y="76298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grpSp>
        <p:nvGrpSpPr>
          <p:cNvPr id="3" name="Group 3"/>
          <p:cNvGrpSpPr/>
          <p:nvPr/>
        </p:nvGrpSpPr>
        <p:grpSpPr>
          <a:xfrm>
            <a:off x="1981200" y="-94024"/>
            <a:ext cx="4102978" cy="2245448"/>
            <a:chOff x="0" y="0"/>
            <a:chExt cx="5470637" cy="2993931"/>
          </a:xfrm>
        </p:grpSpPr>
        <p:sp>
          <p:nvSpPr>
            <p:cNvPr id="4" name="Freeform 4"/>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5" name="Group 5"/>
          <p:cNvGrpSpPr/>
          <p:nvPr/>
        </p:nvGrpSpPr>
        <p:grpSpPr>
          <a:xfrm>
            <a:off x="14703735" y="0"/>
            <a:ext cx="3679306" cy="1753284"/>
            <a:chOff x="0" y="0"/>
            <a:chExt cx="4905741" cy="2337712"/>
          </a:xfrm>
        </p:grpSpPr>
        <p:sp>
          <p:nvSpPr>
            <p:cNvPr id="6" name="Freeform 6"/>
            <p:cNvSpPr/>
            <p:nvPr/>
          </p:nvSpPr>
          <p:spPr>
            <a:xfrm>
              <a:off x="0" y="0"/>
              <a:ext cx="4905756" cy="2337689"/>
            </a:xfrm>
            <a:custGeom>
              <a:avLst/>
              <a:gdLst/>
              <a:ahLst/>
              <a:cxnLst/>
              <a:rect l="l" t="t" r="r" b="b"/>
              <a:pathLst>
                <a:path w="4905756" h="2337689">
                  <a:moveTo>
                    <a:pt x="0" y="0"/>
                  </a:moveTo>
                  <a:lnTo>
                    <a:pt x="4905756" y="0"/>
                  </a:lnTo>
                  <a:lnTo>
                    <a:pt x="4905756" y="2337689"/>
                  </a:lnTo>
                  <a:lnTo>
                    <a:pt x="0" y="2337689"/>
                  </a:lnTo>
                  <a:lnTo>
                    <a:pt x="0" y="0"/>
                  </a:lnTo>
                  <a:close/>
                </a:path>
              </a:pathLst>
            </a:custGeom>
            <a:blipFill>
              <a:blip r:embed="rId6"/>
              <a:stretch>
                <a:fillRect/>
              </a:stretch>
            </a:blipFill>
          </p:spPr>
          <p:txBody>
            <a:bodyPr/>
            <a:lstStyle/>
            <a:p>
              <a:endParaRPr lang="lv-LV"/>
            </a:p>
          </p:txBody>
        </p:sp>
      </p:grpSp>
      <p:sp>
        <p:nvSpPr>
          <p:cNvPr id="7" name="TextBox 7"/>
          <p:cNvSpPr txBox="1"/>
          <p:nvPr/>
        </p:nvSpPr>
        <p:spPr>
          <a:xfrm>
            <a:off x="2808171" y="4731939"/>
            <a:ext cx="12671659" cy="1512494"/>
          </a:xfrm>
          <a:prstGeom prst="rect">
            <a:avLst/>
          </a:prstGeom>
        </p:spPr>
        <p:txBody>
          <a:bodyPr lIns="0" tIns="0" rIns="0" bIns="0" rtlCol="0" anchor="t">
            <a:spAutoFit/>
          </a:bodyPr>
          <a:lstStyle/>
          <a:p>
            <a:pPr algn="ctr">
              <a:lnSpc>
                <a:spcPts val="6841"/>
              </a:lnSpc>
            </a:pPr>
            <a:r>
              <a:rPr lang="en-US" sz="5700">
                <a:solidFill>
                  <a:srgbClr val="FFFFFF"/>
                </a:solidFill>
                <a:latin typeface="DM Sans Bold"/>
              </a:rPr>
              <a:t>IMPACT STEERING</a:t>
            </a:r>
          </a:p>
          <a:p>
            <a:pPr algn="ctr">
              <a:lnSpc>
                <a:spcPts val="6841"/>
              </a:lnSpc>
            </a:pPr>
            <a:r>
              <a:rPr lang="en-US" sz="2799">
                <a:solidFill>
                  <a:srgbClr val="FFFFFF"/>
                </a:solidFill>
                <a:latin typeface="DM Sans Bold"/>
              </a:rPr>
              <a:t>Support to actors with sustainability ambitions</a:t>
            </a:r>
          </a:p>
        </p:txBody>
      </p:sp>
      <p:sp>
        <p:nvSpPr>
          <p:cNvPr id="8" name="TextBox 8"/>
          <p:cNvSpPr txBox="1"/>
          <p:nvPr/>
        </p:nvSpPr>
        <p:spPr>
          <a:xfrm>
            <a:off x="-131323" y="8400940"/>
            <a:ext cx="5722116" cy="600837"/>
          </a:xfrm>
          <a:prstGeom prst="rect">
            <a:avLst/>
          </a:prstGeom>
        </p:spPr>
        <p:txBody>
          <a:bodyPr lIns="0" tIns="0" rIns="0" bIns="0" rtlCol="0" anchor="t">
            <a:spAutoFit/>
          </a:bodyPr>
          <a:lstStyle/>
          <a:p>
            <a:pPr algn="r">
              <a:lnSpc>
                <a:spcPts val="4884"/>
              </a:lnSpc>
            </a:pPr>
            <a:r>
              <a:rPr lang="en-US" sz="3700">
                <a:solidFill>
                  <a:srgbClr val="FFFFFF"/>
                </a:solidFill>
                <a:latin typeface="DM Sans"/>
              </a:rPr>
              <a:t>Train the trainers</a:t>
            </a:r>
          </a:p>
        </p:txBody>
      </p:sp>
      <p:grpSp>
        <p:nvGrpSpPr>
          <p:cNvPr id="9" name="Group 9"/>
          <p:cNvGrpSpPr/>
          <p:nvPr/>
        </p:nvGrpSpPr>
        <p:grpSpPr>
          <a:xfrm rot="-10800000">
            <a:off x="14185022" y="7153817"/>
            <a:ext cx="4102978" cy="3133183"/>
            <a:chOff x="0" y="0"/>
            <a:chExt cx="5470637" cy="4177577"/>
          </a:xfrm>
        </p:grpSpPr>
        <p:sp>
          <p:nvSpPr>
            <p:cNvPr id="10" name="Freeform 10"/>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7"/>
              <a:stretch>
                <a:fillRect l="-14" r="-14"/>
              </a:stretch>
            </a:blipFill>
          </p:spPr>
          <p:txBody>
            <a:bodyPr/>
            <a:lstStyle/>
            <a:p>
              <a:endParaRPr lang="lv-LV"/>
            </a:p>
          </p:txBody>
        </p:sp>
      </p:grpSp>
      <p:sp>
        <p:nvSpPr>
          <p:cNvPr id="11" name="TextBox 10">
            <a:extLst>
              <a:ext uri="{FF2B5EF4-FFF2-40B4-BE49-F238E27FC236}">
                <a16:creationId xmlns:a16="http://schemas.microsoft.com/office/drawing/2014/main" id="{56EA8EB4-4A68-7A98-005E-DCC7EF1C3D4E}"/>
              </a:ext>
            </a:extLst>
          </p:cNvPr>
          <p:cNvSpPr txBox="1"/>
          <p:nvPr/>
        </p:nvSpPr>
        <p:spPr>
          <a:xfrm>
            <a:off x="1275693" y="9439570"/>
            <a:ext cx="9144000" cy="64633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i="0" dirty="0">
                <a:solidFill>
                  <a:srgbClr val="739994"/>
                </a:solidFill>
                <a:effectLst/>
                <a:latin typeface="DM Sans" pitchFamily="2" charset="0"/>
              </a:rPr>
              <a:t>The RESIST project is co-financed by the European Union (European Regional Development Fund) under the Interreg Baltic Sea Region Programme</a:t>
            </a:r>
            <a:r>
              <a:rPr lang="en-GB" b="0" i="0" dirty="0">
                <a:solidFill>
                  <a:srgbClr val="739994"/>
                </a:solidFill>
                <a:effectLst/>
                <a:latin typeface="DM Sans" pitchFamily="2" charset="0"/>
              </a:rPr>
              <a:t>.</a:t>
            </a:r>
            <a:endParaRPr lang="en-GB" dirty="0">
              <a:solidFill>
                <a:srgbClr val="739994"/>
              </a:solidFill>
              <a:latin typeface="DM Sans"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0800000">
            <a:off x="2476251" y="5511550"/>
            <a:ext cx="8285867" cy="1763347"/>
            <a:chOff x="0" y="0"/>
            <a:chExt cx="11047823" cy="2351130"/>
          </a:xfrm>
        </p:grpSpPr>
        <p:sp>
          <p:nvSpPr>
            <p:cNvPr id="3" name="Freeform 3"/>
            <p:cNvSpPr/>
            <p:nvPr/>
          </p:nvSpPr>
          <p:spPr>
            <a:xfrm>
              <a:off x="16891" y="16891"/>
              <a:ext cx="11014583" cy="2321052"/>
            </a:xfrm>
            <a:custGeom>
              <a:avLst/>
              <a:gdLst/>
              <a:ahLst/>
              <a:cxnLst/>
              <a:rect l="l" t="t" r="r" b="b"/>
              <a:pathLst>
                <a:path w="11014583" h="2321052">
                  <a:moveTo>
                    <a:pt x="0" y="2321052"/>
                  </a:moveTo>
                  <a:lnTo>
                    <a:pt x="0" y="1015492"/>
                  </a:lnTo>
                  <a:cubicBezTo>
                    <a:pt x="0" y="454660"/>
                    <a:pt x="459105" y="0"/>
                    <a:pt x="1025525" y="0"/>
                  </a:cubicBezTo>
                  <a:lnTo>
                    <a:pt x="9989058" y="0"/>
                  </a:lnTo>
                  <a:cubicBezTo>
                    <a:pt x="10555478" y="0"/>
                    <a:pt x="11014583" y="454660"/>
                    <a:pt x="11014583" y="1015492"/>
                  </a:cubicBezTo>
                  <a:lnTo>
                    <a:pt x="11014583" y="1185037"/>
                  </a:lnTo>
                  <a:lnTo>
                    <a:pt x="10816717" y="1740789"/>
                  </a:lnTo>
                  <a:lnTo>
                    <a:pt x="10618851" y="1185037"/>
                  </a:lnTo>
                  <a:lnTo>
                    <a:pt x="10618851" y="1015492"/>
                  </a:lnTo>
                  <a:cubicBezTo>
                    <a:pt x="10618851" y="671068"/>
                    <a:pt x="10336911" y="391922"/>
                    <a:pt x="9989058" y="391922"/>
                  </a:cubicBezTo>
                  <a:lnTo>
                    <a:pt x="1025525" y="391922"/>
                  </a:lnTo>
                  <a:cubicBezTo>
                    <a:pt x="677672" y="391922"/>
                    <a:pt x="395732" y="671068"/>
                    <a:pt x="395732" y="1015492"/>
                  </a:cubicBezTo>
                  <a:lnTo>
                    <a:pt x="395732" y="2321052"/>
                  </a:lnTo>
                  <a:close/>
                </a:path>
              </a:pathLst>
            </a:custGeom>
            <a:solidFill>
              <a:srgbClr val="FFFFFF"/>
            </a:solidFill>
          </p:spPr>
          <p:txBody>
            <a:bodyPr/>
            <a:lstStyle/>
            <a:p>
              <a:endParaRPr lang="lv-LV"/>
            </a:p>
          </p:txBody>
        </p:sp>
        <p:sp>
          <p:nvSpPr>
            <p:cNvPr id="4" name="Freeform 4"/>
            <p:cNvSpPr/>
            <p:nvPr/>
          </p:nvSpPr>
          <p:spPr>
            <a:xfrm>
              <a:off x="0" y="0"/>
              <a:ext cx="11049254" cy="2354834"/>
            </a:xfrm>
            <a:custGeom>
              <a:avLst/>
              <a:gdLst/>
              <a:ahLst/>
              <a:cxnLst/>
              <a:rect l="l" t="t" r="r" b="b"/>
              <a:pathLst>
                <a:path w="11049254" h="2354834">
                  <a:moveTo>
                    <a:pt x="0" y="2337943"/>
                  </a:moveTo>
                  <a:lnTo>
                    <a:pt x="0" y="1032383"/>
                  </a:lnTo>
                  <a:lnTo>
                    <a:pt x="16891" y="1032383"/>
                  </a:lnTo>
                  <a:lnTo>
                    <a:pt x="0" y="1032383"/>
                  </a:lnTo>
                  <a:cubicBezTo>
                    <a:pt x="0" y="462026"/>
                    <a:pt x="466852" y="0"/>
                    <a:pt x="1042416" y="0"/>
                  </a:cubicBezTo>
                  <a:lnTo>
                    <a:pt x="10005949" y="0"/>
                  </a:lnTo>
                  <a:lnTo>
                    <a:pt x="10005949" y="16891"/>
                  </a:lnTo>
                  <a:lnTo>
                    <a:pt x="10005949" y="0"/>
                  </a:lnTo>
                  <a:cubicBezTo>
                    <a:pt x="10581513" y="0"/>
                    <a:pt x="11048365" y="462026"/>
                    <a:pt x="11048365" y="1032383"/>
                  </a:cubicBezTo>
                  <a:lnTo>
                    <a:pt x="11031474" y="1032383"/>
                  </a:lnTo>
                  <a:lnTo>
                    <a:pt x="11048365" y="1032383"/>
                  </a:lnTo>
                  <a:lnTo>
                    <a:pt x="11048365" y="1201928"/>
                  </a:lnTo>
                  <a:lnTo>
                    <a:pt x="11031474" y="1201928"/>
                  </a:lnTo>
                  <a:lnTo>
                    <a:pt x="11031474" y="1184910"/>
                  </a:lnTo>
                  <a:cubicBezTo>
                    <a:pt x="11036935" y="1184910"/>
                    <a:pt x="11042142" y="1187577"/>
                    <a:pt x="11045317" y="1192022"/>
                  </a:cubicBezTo>
                  <a:cubicBezTo>
                    <a:pt x="11048492" y="1196467"/>
                    <a:pt x="11049254" y="1202309"/>
                    <a:pt x="11047476" y="1207516"/>
                  </a:cubicBezTo>
                  <a:lnTo>
                    <a:pt x="10849610" y="1763395"/>
                  </a:lnTo>
                  <a:cubicBezTo>
                    <a:pt x="10847197" y="1770126"/>
                    <a:pt x="10840847" y="1774698"/>
                    <a:pt x="10833608" y="1774698"/>
                  </a:cubicBezTo>
                  <a:cubicBezTo>
                    <a:pt x="10826369" y="1774698"/>
                    <a:pt x="10820019" y="1770253"/>
                    <a:pt x="10817606" y="1763395"/>
                  </a:cubicBezTo>
                  <a:lnTo>
                    <a:pt x="10619740" y="1207516"/>
                  </a:lnTo>
                  <a:cubicBezTo>
                    <a:pt x="10617835" y="1202309"/>
                    <a:pt x="10618724" y="1196594"/>
                    <a:pt x="10621899" y="1192022"/>
                  </a:cubicBezTo>
                  <a:cubicBezTo>
                    <a:pt x="10625074" y="1187450"/>
                    <a:pt x="10630281" y="1184910"/>
                    <a:pt x="10635742" y="1184910"/>
                  </a:cubicBezTo>
                  <a:lnTo>
                    <a:pt x="10635742" y="1201801"/>
                  </a:lnTo>
                  <a:lnTo>
                    <a:pt x="10618851" y="1201801"/>
                  </a:lnTo>
                  <a:lnTo>
                    <a:pt x="10618851" y="1032383"/>
                  </a:lnTo>
                  <a:lnTo>
                    <a:pt x="10635742" y="1032383"/>
                  </a:lnTo>
                  <a:lnTo>
                    <a:pt x="10618851" y="1032383"/>
                  </a:lnTo>
                  <a:cubicBezTo>
                    <a:pt x="10618851" y="697484"/>
                    <a:pt x="10344658" y="425704"/>
                    <a:pt x="10006076" y="425704"/>
                  </a:cubicBezTo>
                  <a:lnTo>
                    <a:pt x="10006076" y="408813"/>
                  </a:lnTo>
                  <a:lnTo>
                    <a:pt x="10006076" y="425704"/>
                  </a:lnTo>
                  <a:lnTo>
                    <a:pt x="1042416" y="425704"/>
                  </a:lnTo>
                  <a:lnTo>
                    <a:pt x="1042416" y="408813"/>
                  </a:lnTo>
                  <a:lnTo>
                    <a:pt x="1042416" y="391922"/>
                  </a:lnTo>
                  <a:cubicBezTo>
                    <a:pt x="1051814" y="391922"/>
                    <a:pt x="1059307" y="399542"/>
                    <a:pt x="1059307" y="408813"/>
                  </a:cubicBezTo>
                  <a:cubicBezTo>
                    <a:pt x="1059307" y="418084"/>
                    <a:pt x="1051687" y="425704"/>
                    <a:pt x="1042416" y="425704"/>
                  </a:cubicBezTo>
                  <a:cubicBezTo>
                    <a:pt x="703834" y="425704"/>
                    <a:pt x="429641" y="697484"/>
                    <a:pt x="429641" y="1032383"/>
                  </a:cubicBezTo>
                  <a:lnTo>
                    <a:pt x="429641" y="2337943"/>
                  </a:lnTo>
                  <a:cubicBezTo>
                    <a:pt x="429641" y="2347341"/>
                    <a:pt x="422021" y="2354834"/>
                    <a:pt x="412750" y="2354834"/>
                  </a:cubicBezTo>
                  <a:lnTo>
                    <a:pt x="16891" y="2354834"/>
                  </a:lnTo>
                  <a:cubicBezTo>
                    <a:pt x="7493" y="2354834"/>
                    <a:pt x="0" y="2347214"/>
                    <a:pt x="0" y="2337943"/>
                  </a:cubicBezTo>
                  <a:moveTo>
                    <a:pt x="33909" y="2337943"/>
                  </a:moveTo>
                  <a:lnTo>
                    <a:pt x="16891" y="2337943"/>
                  </a:lnTo>
                  <a:lnTo>
                    <a:pt x="16891" y="2321052"/>
                  </a:lnTo>
                  <a:lnTo>
                    <a:pt x="412750" y="2321052"/>
                  </a:lnTo>
                  <a:lnTo>
                    <a:pt x="412750" y="2337943"/>
                  </a:lnTo>
                  <a:lnTo>
                    <a:pt x="395732" y="2337943"/>
                  </a:lnTo>
                  <a:lnTo>
                    <a:pt x="395732" y="1032383"/>
                  </a:lnTo>
                  <a:lnTo>
                    <a:pt x="412750" y="1032383"/>
                  </a:lnTo>
                  <a:lnTo>
                    <a:pt x="395732" y="1032383"/>
                  </a:lnTo>
                  <a:cubicBezTo>
                    <a:pt x="395732" y="678434"/>
                    <a:pt x="685419" y="391922"/>
                    <a:pt x="1042416" y="391922"/>
                  </a:cubicBezTo>
                  <a:lnTo>
                    <a:pt x="1042416" y="408813"/>
                  </a:lnTo>
                  <a:lnTo>
                    <a:pt x="1042416" y="425704"/>
                  </a:lnTo>
                  <a:cubicBezTo>
                    <a:pt x="1033018" y="425704"/>
                    <a:pt x="1025525" y="418084"/>
                    <a:pt x="1025525" y="408813"/>
                  </a:cubicBezTo>
                  <a:cubicBezTo>
                    <a:pt x="1025525" y="399542"/>
                    <a:pt x="1033145" y="391922"/>
                    <a:pt x="1042416" y="391922"/>
                  </a:cubicBezTo>
                  <a:lnTo>
                    <a:pt x="10005949" y="391922"/>
                  </a:lnTo>
                  <a:cubicBezTo>
                    <a:pt x="10362946" y="391922"/>
                    <a:pt x="10652633" y="678561"/>
                    <a:pt x="10652633" y="1032383"/>
                  </a:cubicBezTo>
                  <a:lnTo>
                    <a:pt x="10652633" y="1201928"/>
                  </a:lnTo>
                  <a:cubicBezTo>
                    <a:pt x="10652633" y="1211326"/>
                    <a:pt x="10645013" y="1218819"/>
                    <a:pt x="10635742" y="1218819"/>
                  </a:cubicBezTo>
                  <a:lnTo>
                    <a:pt x="10635742" y="1201928"/>
                  </a:lnTo>
                  <a:lnTo>
                    <a:pt x="10651744" y="1196213"/>
                  </a:lnTo>
                  <a:lnTo>
                    <a:pt x="10849610" y="1752092"/>
                  </a:lnTo>
                  <a:lnTo>
                    <a:pt x="10833608" y="1757807"/>
                  </a:lnTo>
                  <a:lnTo>
                    <a:pt x="10817606" y="1752092"/>
                  </a:lnTo>
                  <a:lnTo>
                    <a:pt x="11015472" y="1196213"/>
                  </a:lnTo>
                  <a:lnTo>
                    <a:pt x="11031474" y="1201928"/>
                  </a:lnTo>
                  <a:lnTo>
                    <a:pt x="11031474" y="1218819"/>
                  </a:lnTo>
                  <a:cubicBezTo>
                    <a:pt x="11022076" y="1218819"/>
                    <a:pt x="11014583" y="1211199"/>
                    <a:pt x="11014583" y="1201928"/>
                  </a:cubicBezTo>
                  <a:lnTo>
                    <a:pt x="11014583" y="1032383"/>
                  </a:lnTo>
                  <a:cubicBezTo>
                    <a:pt x="11014583" y="481076"/>
                    <a:pt x="10563225" y="33909"/>
                    <a:pt x="10005949" y="33909"/>
                  </a:cubicBezTo>
                  <a:lnTo>
                    <a:pt x="1042416" y="33909"/>
                  </a:lnTo>
                  <a:lnTo>
                    <a:pt x="1042416" y="16891"/>
                  </a:lnTo>
                  <a:lnTo>
                    <a:pt x="1042416" y="33909"/>
                  </a:lnTo>
                  <a:cubicBezTo>
                    <a:pt x="485267" y="33909"/>
                    <a:pt x="33909" y="481076"/>
                    <a:pt x="33909" y="1032383"/>
                  </a:cubicBezTo>
                  <a:lnTo>
                    <a:pt x="33909" y="2337943"/>
                  </a:lnTo>
                  <a:close/>
                </a:path>
              </a:pathLst>
            </a:custGeom>
            <a:solidFill>
              <a:srgbClr val="000000"/>
            </a:solidFill>
          </p:spPr>
          <p:txBody>
            <a:bodyPr/>
            <a:lstStyle/>
            <a:p>
              <a:endParaRPr lang="lv-LV"/>
            </a:p>
          </p:txBody>
        </p:sp>
      </p:grpSp>
      <p:sp>
        <p:nvSpPr>
          <p:cNvPr id="5" name="TextBox 5"/>
          <p:cNvSpPr txBox="1"/>
          <p:nvPr/>
        </p:nvSpPr>
        <p:spPr>
          <a:xfrm>
            <a:off x="5293821" y="6981050"/>
            <a:ext cx="2284870" cy="277932"/>
          </a:xfrm>
          <a:prstGeom prst="rect">
            <a:avLst/>
          </a:prstGeom>
        </p:spPr>
        <p:txBody>
          <a:bodyPr lIns="0" tIns="0" rIns="0" bIns="0" rtlCol="0" anchor="t">
            <a:spAutoFit/>
          </a:bodyPr>
          <a:lstStyle/>
          <a:p>
            <a:pPr algn="ctr">
              <a:lnSpc>
                <a:spcPts val="2160"/>
              </a:lnSpc>
            </a:pPr>
            <a:r>
              <a:rPr lang="en-US" sz="1800" spc="16">
                <a:solidFill>
                  <a:srgbClr val="000000"/>
                </a:solidFill>
                <a:latin typeface="TT Rounds Condensed"/>
              </a:rPr>
              <a:t>Feedback</a:t>
            </a:r>
          </a:p>
        </p:txBody>
      </p:sp>
      <p:sp>
        <p:nvSpPr>
          <p:cNvPr id="6" name="TextBox 6"/>
          <p:cNvSpPr txBox="1"/>
          <p:nvPr/>
        </p:nvSpPr>
        <p:spPr>
          <a:xfrm>
            <a:off x="3625884" y="1530270"/>
            <a:ext cx="9343178"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PROGRAMME STEPS</a:t>
            </a:r>
          </a:p>
        </p:txBody>
      </p:sp>
      <p:grpSp>
        <p:nvGrpSpPr>
          <p:cNvPr id="7" name="Group 7"/>
          <p:cNvGrpSpPr/>
          <p:nvPr/>
        </p:nvGrpSpPr>
        <p:grpSpPr>
          <a:xfrm rot="5400000">
            <a:off x="-1696343" y="-2332404"/>
            <a:ext cx="5450085" cy="4161883"/>
            <a:chOff x="0" y="0"/>
            <a:chExt cx="7266780" cy="5549177"/>
          </a:xfrm>
        </p:grpSpPr>
        <p:sp>
          <p:nvSpPr>
            <p:cNvPr id="8" name="Freeform 8"/>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3"/>
              <a:stretch>
                <a:fillRect l="-14" r="-14"/>
              </a:stretch>
            </a:blipFill>
          </p:spPr>
          <p:txBody>
            <a:bodyPr/>
            <a:lstStyle/>
            <a:p>
              <a:endParaRPr lang="lv-LV"/>
            </a:p>
          </p:txBody>
        </p:sp>
      </p:grpSp>
      <p:grpSp>
        <p:nvGrpSpPr>
          <p:cNvPr id="9" name="Group 9"/>
          <p:cNvGrpSpPr/>
          <p:nvPr/>
        </p:nvGrpSpPr>
        <p:grpSpPr>
          <a:xfrm>
            <a:off x="2175087" y="3345660"/>
            <a:ext cx="2638213" cy="975417"/>
            <a:chOff x="0" y="0"/>
            <a:chExt cx="3517617" cy="1300556"/>
          </a:xfrm>
        </p:grpSpPr>
        <p:sp>
          <p:nvSpPr>
            <p:cNvPr id="10" name="Freeform 10"/>
            <p:cNvSpPr/>
            <p:nvPr/>
          </p:nvSpPr>
          <p:spPr>
            <a:xfrm>
              <a:off x="-10160" y="8636"/>
              <a:ext cx="3545332" cy="1292225"/>
            </a:xfrm>
            <a:custGeom>
              <a:avLst/>
              <a:gdLst/>
              <a:ahLst/>
              <a:cxnLst/>
              <a:rect l="l" t="t" r="r" b="b"/>
              <a:pathLst>
                <a:path w="3545332" h="1292225">
                  <a:moveTo>
                    <a:pt x="341630" y="429641"/>
                  </a:moveTo>
                  <a:cubicBezTo>
                    <a:pt x="313563" y="327533"/>
                    <a:pt x="405765" y="226314"/>
                    <a:pt x="579120" y="169164"/>
                  </a:cubicBezTo>
                  <a:cubicBezTo>
                    <a:pt x="752475" y="112014"/>
                    <a:pt x="976630" y="108712"/>
                    <a:pt x="1156462" y="160909"/>
                  </a:cubicBezTo>
                  <a:cubicBezTo>
                    <a:pt x="1220216" y="101473"/>
                    <a:pt x="1336675" y="60452"/>
                    <a:pt x="1470914" y="50292"/>
                  </a:cubicBezTo>
                  <a:cubicBezTo>
                    <a:pt x="1605153" y="40132"/>
                    <a:pt x="1741170" y="61849"/>
                    <a:pt x="1837944" y="109093"/>
                  </a:cubicBezTo>
                  <a:cubicBezTo>
                    <a:pt x="1892173" y="55245"/>
                    <a:pt x="1998726" y="19050"/>
                    <a:pt x="2119757" y="13335"/>
                  </a:cubicBezTo>
                  <a:cubicBezTo>
                    <a:pt x="2240788" y="7620"/>
                    <a:pt x="2359152" y="33274"/>
                    <a:pt x="2432812" y="81153"/>
                  </a:cubicBezTo>
                  <a:cubicBezTo>
                    <a:pt x="2530856" y="24003"/>
                    <a:pt x="2686812" y="0"/>
                    <a:pt x="2833243" y="19431"/>
                  </a:cubicBezTo>
                  <a:cubicBezTo>
                    <a:pt x="2979674" y="38862"/>
                    <a:pt x="3090164" y="98298"/>
                    <a:pt x="3117088" y="171958"/>
                  </a:cubicBezTo>
                  <a:cubicBezTo>
                    <a:pt x="3237230" y="188214"/>
                    <a:pt x="3337179" y="229362"/>
                    <a:pt x="3391408" y="284988"/>
                  </a:cubicBezTo>
                  <a:cubicBezTo>
                    <a:pt x="3445637" y="340614"/>
                    <a:pt x="3448431" y="405003"/>
                    <a:pt x="3399409" y="461772"/>
                  </a:cubicBezTo>
                  <a:cubicBezTo>
                    <a:pt x="3517646" y="537972"/>
                    <a:pt x="3545332" y="639445"/>
                    <a:pt x="3472053" y="728472"/>
                  </a:cubicBezTo>
                  <a:cubicBezTo>
                    <a:pt x="3398774" y="817499"/>
                    <a:pt x="3235579" y="880491"/>
                    <a:pt x="3043428" y="894080"/>
                  </a:cubicBezTo>
                  <a:cubicBezTo>
                    <a:pt x="3042031" y="977519"/>
                    <a:pt x="2949575" y="1054227"/>
                    <a:pt x="2801493" y="1094359"/>
                  </a:cubicBezTo>
                  <a:cubicBezTo>
                    <a:pt x="2653411" y="1134491"/>
                    <a:pt x="2473071" y="1132078"/>
                    <a:pt x="2329815" y="1087882"/>
                  </a:cubicBezTo>
                  <a:cubicBezTo>
                    <a:pt x="2268855" y="1187831"/>
                    <a:pt x="2097024" y="1261491"/>
                    <a:pt x="1888744" y="1276858"/>
                  </a:cubicBezTo>
                  <a:cubicBezTo>
                    <a:pt x="1680464" y="1292225"/>
                    <a:pt x="1472946" y="1246632"/>
                    <a:pt x="1355979" y="1159764"/>
                  </a:cubicBezTo>
                  <a:cubicBezTo>
                    <a:pt x="1212596" y="1202563"/>
                    <a:pt x="1040384" y="1214882"/>
                    <a:pt x="878459" y="1193927"/>
                  </a:cubicBezTo>
                  <a:cubicBezTo>
                    <a:pt x="716534" y="1172972"/>
                    <a:pt x="578485" y="1120394"/>
                    <a:pt x="495173" y="1048385"/>
                  </a:cubicBezTo>
                  <a:cubicBezTo>
                    <a:pt x="348615" y="1056894"/>
                    <a:pt x="206883" y="1019302"/>
                    <a:pt x="140335" y="954278"/>
                  </a:cubicBezTo>
                  <a:cubicBezTo>
                    <a:pt x="73787" y="889254"/>
                    <a:pt x="96647" y="810641"/>
                    <a:pt x="197485" y="757428"/>
                  </a:cubicBezTo>
                  <a:cubicBezTo>
                    <a:pt x="66802" y="719328"/>
                    <a:pt x="0" y="643763"/>
                    <a:pt x="32131" y="570103"/>
                  </a:cubicBezTo>
                  <a:cubicBezTo>
                    <a:pt x="64262" y="496443"/>
                    <a:pt x="187960" y="441325"/>
                    <a:pt x="338709" y="433578"/>
                  </a:cubicBezTo>
                  <a:close/>
                </a:path>
              </a:pathLst>
            </a:custGeom>
            <a:solidFill>
              <a:srgbClr val="31859B"/>
            </a:solidFill>
          </p:spPr>
          <p:txBody>
            <a:bodyPr/>
            <a:lstStyle/>
            <a:p>
              <a:endParaRPr lang="lv-LV"/>
            </a:p>
          </p:txBody>
        </p:sp>
        <p:sp>
          <p:nvSpPr>
            <p:cNvPr id="11" name="Freeform 11"/>
            <p:cNvSpPr/>
            <p:nvPr/>
          </p:nvSpPr>
          <p:spPr>
            <a:xfrm>
              <a:off x="708660" y="2051431"/>
              <a:ext cx="71628" cy="70358"/>
            </a:xfrm>
            <a:custGeom>
              <a:avLst/>
              <a:gdLst/>
              <a:ahLst/>
              <a:cxnLst/>
              <a:rect l="l" t="t" r="r" b="b"/>
              <a:pathLst>
                <a:path w="71628" h="70358">
                  <a:moveTo>
                    <a:pt x="71628" y="35179"/>
                  </a:moveTo>
                  <a:cubicBezTo>
                    <a:pt x="71628" y="54610"/>
                    <a:pt x="55626" y="70358"/>
                    <a:pt x="35814" y="70358"/>
                  </a:cubicBezTo>
                  <a:cubicBezTo>
                    <a:pt x="16002" y="70358"/>
                    <a:pt x="0" y="54610"/>
                    <a:pt x="0" y="35179"/>
                  </a:cubicBezTo>
                  <a:cubicBezTo>
                    <a:pt x="0" y="15748"/>
                    <a:pt x="16002" y="0"/>
                    <a:pt x="35814" y="0"/>
                  </a:cubicBezTo>
                  <a:cubicBezTo>
                    <a:pt x="55626" y="0"/>
                    <a:pt x="71628" y="15748"/>
                    <a:pt x="71628" y="35179"/>
                  </a:cubicBezTo>
                  <a:close/>
                </a:path>
              </a:pathLst>
            </a:custGeom>
            <a:solidFill>
              <a:srgbClr val="31859B"/>
            </a:solidFill>
          </p:spPr>
          <p:txBody>
            <a:bodyPr/>
            <a:lstStyle/>
            <a:p>
              <a:endParaRPr lang="lv-LV"/>
            </a:p>
          </p:txBody>
        </p:sp>
        <p:sp>
          <p:nvSpPr>
            <p:cNvPr id="12" name="Freeform 12"/>
            <p:cNvSpPr/>
            <p:nvPr/>
          </p:nvSpPr>
          <p:spPr>
            <a:xfrm>
              <a:off x="853186" y="1761236"/>
              <a:ext cx="143002" cy="140716"/>
            </a:xfrm>
            <a:custGeom>
              <a:avLst/>
              <a:gdLst/>
              <a:ahLst/>
              <a:cxnLst/>
              <a:rect l="l" t="t" r="r" b="b"/>
              <a:pathLst>
                <a:path w="143002" h="140716">
                  <a:moveTo>
                    <a:pt x="143002" y="70358"/>
                  </a:moveTo>
                  <a:cubicBezTo>
                    <a:pt x="143002" y="109220"/>
                    <a:pt x="110998" y="140716"/>
                    <a:pt x="71501" y="140716"/>
                  </a:cubicBezTo>
                  <a:cubicBezTo>
                    <a:pt x="32004" y="140716"/>
                    <a:pt x="0" y="109220"/>
                    <a:pt x="0" y="70358"/>
                  </a:cubicBezTo>
                  <a:cubicBezTo>
                    <a:pt x="0" y="31496"/>
                    <a:pt x="32004" y="0"/>
                    <a:pt x="71501" y="0"/>
                  </a:cubicBezTo>
                  <a:cubicBezTo>
                    <a:pt x="110998" y="0"/>
                    <a:pt x="143002" y="31496"/>
                    <a:pt x="143002" y="70358"/>
                  </a:cubicBezTo>
                  <a:close/>
                </a:path>
              </a:pathLst>
            </a:custGeom>
            <a:solidFill>
              <a:srgbClr val="31859B"/>
            </a:solidFill>
          </p:spPr>
          <p:txBody>
            <a:bodyPr/>
            <a:lstStyle/>
            <a:p>
              <a:endParaRPr lang="lv-LV"/>
            </a:p>
          </p:txBody>
        </p:sp>
        <p:sp>
          <p:nvSpPr>
            <p:cNvPr id="13" name="Freeform 13"/>
            <p:cNvSpPr/>
            <p:nvPr/>
          </p:nvSpPr>
          <p:spPr>
            <a:xfrm>
              <a:off x="1038225" y="1413256"/>
              <a:ext cx="214630" cy="211074"/>
            </a:xfrm>
            <a:custGeom>
              <a:avLst/>
              <a:gdLst/>
              <a:ahLst/>
              <a:cxnLst/>
              <a:rect l="l" t="t" r="r" b="b"/>
              <a:pathLst>
                <a:path w="214630" h="211074">
                  <a:moveTo>
                    <a:pt x="214630" y="105537"/>
                  </a:moveTo>
                  <a:cubicBezTo>
                    <a:pt x="214630" y="163830"/>
                    <a:pt x="166624" y="211074"/>
                    <a:pt x="107315" y="211074"/>
                  </a:cubicBezTo>
                  <a:cubicBezTo>
                    <a:pt x="48006" y="211074"/>
                    <a:pt x="0" y="163830"/>
                    <a:pt x="0" y="105537"/>
                  </a:cubicBezTo>
                  <a:cubicBezTo>
                    <a:pt x="0" y="47244"/>
                    <a:pt x="48006" y="0"/>
                    <a:pt x="107315" y="0"/>
                  </a:cubicBezTo>
                  <a:cubicBezTo>
                    <a:pt x="166624" y="0"/>
                    <a:pt x="214630" y="47244"/>
                    <a:pt x="214630" y="105537"/>
                  </a:cubicBezTo>
                  <a:close/>
                </a:path>
              </a:pathLst>
            </a:custGeom>
            <a:solidFill>
              <a:srgbClr val="31859B"/>
            </a:solidFill>
          </p:spPr>
          <p:txBody>
            <a:bodyPr/>
            <a:lstStyle/>
            <a:p>
              <a:endParaRPr lang="lv-LV"/>
            </a:p>
          </p:txBody>
        </p:sp>
        <p:sp>
          <p:nvSpPr>
            <p:cNvPr id="14" name="Freeform 14"/>
            <p:cNvSpPr/>
            <p:nvPr/>
          </p:nvSpPr>
          <p:spPr>
            <a:xfrm>
              <a:off x="191135" y="85725"/>
              <a:ext cx="3196463" cy="1077468"/>
            </a:xfrm>
            <a:custGeom>
              <a:avLst/>
              <a:gdLst/>
              <a:ahLst/>
              <a:cxnLst/>
              <a:rect l="l" t="t" r="r" b="b"/>
              <a:pathLst>
                <a:path w="3196463" h="1077468">
                  <a:moveTo>
                    <a:pt x="204216" y="698754"/>
                  </a:moveTo>
                  <a:cubicBezTo>
                    <a:pt x="132969" y="701548"/>
                    <a:pt x="61595" y="693420"/>
                    <a:pt x="0" y="675386"/>
                  </a:cubicBezTo>
                  <a:moveTo>
                    <a:pt x="384429" y="954532"/>
                  </a:moveTo>
                  <a:cubicBezTo>
                    <a:pt x="355727" y="960120"/>
                    <a:pt x="325755" y="963930"/>
                    <a:pt x="295021" y="965708"/>
                  </a:cubicBezTo>
                  <a:moveTo>
                    <a:pt x="1154557" y="1077468"/>
                  </a:moveTo>
                  <a:cubicBezTo>
                    <a:pt x="1132967" y="1061466"/>
                    <a:pt x="1114933" y="1044321"/>
                    <a:pt x="1100709" y="1026414"/>
                  </a:cubicBezTo>
                  <a:moveTo>
                    <a:pt x="2150364" y="950214"/>
                  </a:moveTo>
                  <a:cubicBezTo>
                    <a:pt x="2147189" y="969137"/>
                    <a:pt x="2139950" y="987933"/>
                    <a:pt x="2128901" y="1006221"/>
                  </a:cubicBezTo>
                  <a:moveTo>
                    <a:pt x="2577973" y="604393"/>
                  </a:moveTo>
                  <a:cubicBezTo>
                    <a:pt x="2739644" y="643382"/>
                    <a:pt x="2841625" y="724662"/>
                    <a:pt x="2840228" y="813562"/>
                  </a:cubicBezTo>
                  <a:moveTo>
                    <a:pt x="3196463" y="381508"/>
                  </a:moveTo>
                  <a:cubicBezTo>
                    <a:pt x="3170301" y="411734"/>
                    <a:pt x="3130296" y="438658"/>
                    <a:pt x="3079750" y="459994"/>
                  </a:cubicBezTo>
                  <a:moveTo>
                    <a:pt x="2916301" y="90424"/>
                  </a:moveTo>
                  <a:cubicBezTo>
                    <a:pt x="2920746" y="102616"/>
                    <a:pt x="2922778" y="115062"/>
                    <a:pt x="2922524" y="127508"/>
                  </a:cubicBezTo>
                  <a:moveTo>
                    <a:pt x="2170684" y="47244"/>
                  </a:moveTo>
                  <a:cubicBezTo>
                    <a:pt x="2185924" y="30099"/>
                    <a:pt x="2205990" y="14224"/>
                    <a:pt x="2230501" y="0"/>
                  </a:cubicBezTo>
                  <a:moveTo>
                    <a:pt x="1611249" y="69723"/>
                  </a:moveTo>
                  <a:cubicBezTo>
                    <a:pt x="1617472" y="55626"/>
                    <a:pt x="1627124" y="41910"/>
                    <a:pt x="1640205" y="28956"/>
                  </a:cubicBezTo>
                  <a:moveTo>
                    <a:pt x="954786" y="83566"/>
                  </a:moveTo>
                  <a:cubicBezTo>
                    <a:pt x="992886" y="94615"/>
                    <a:pt x="1028065" y="107823"/>
                    <a:pt x="1059561" y="123063"/>
                  </a:cubicBezTo>
                  <a:moveTo>
                    <a:pt x="158623" y="394208"/>
                  </a:moveTo>
                  <a:cubicBezTo>
                    <a:pt x="150368" y="380619"/>
                    <a:pt x="144145" y="366649"/>
                    <a:pt x="140335" y="352552"/>
                  </a:cubicBezTo>
                </a:path>
              </a:pathLst>
            </a:custGeom>
            <a:solidFill>
              <a:srgbClr val="000000">
                <a:alpha val="0"/>
              </a:srgbClr>
            </a:solidFill>
          </p:spPr>
          <p:txBody>
            <a:bodyPr/>
            <a:lstStyle/>
            <a:p>
              <a:endParaRPr lang="lv-LV"/>
            </a:p>
          </p:txBody>
        </p:sp>
        <p:sp>
          <p:nvSpPr>
            <p:cNvPr id="15" name="Freeform 15"/>
            <p:cNvSpPr/>
            <p:nvPr/>
          </p:nvSpPr>
          <p:spPr>
            <a:xfrm>
              <a:off x="-23622" y="-8636"/>
              <a:ext cx="3575558" cy="1326388"/>
            </a:xfrm>
            <a:custGeom>
              <a:avLst/>
              <a:gdLst/>
              <a:ahLst/>
              <a:cxnLst/>
              <a:rect l="l" t="t" r="r" b="b"/>
              <a:pathLst>
                <a:path w="3575558" h="1326388">
                  <a:moveTo>
                    <a:pt x="355092" y="430022"/>
                  </a:moveTo>
                  <a:lnTo>
                    <a:pt x="355092" y="446913"/>
                  </a:lnTo>
                  <a:lnTo>
                    <a:pt x="338709" y="451358"/>
                  </a:lnTo>
                  <a:cubicBezTo>
                    <a:pt x="306451" y="334137"/>
                    <a:pt x="413512" y="227584"/>
                    <a:pt x="587248" y="170307"/>
                  </a:cubicBezTo>
                  <a:lnTo>
                    <a:pt x="592582" y="186436"/>
                  </a:lnTo>
                  <a:lnTo>
                    <a:pt x="587248" y="170307"/>
                  </a:lnTo>
                  <a:cubicBezTo>
                    <a:pt x="764032" y="112014"/>
                    <a:pt x="991616" y="108839"/>
                    <a:pt x="1174623" y="161798"/>
                  </a:cubicBezTo>
                  <a:lnTo>
                    <a:pt x="1169924" y="178054"/>
                  </a:lnTo>
                  <a:lnTo>
                    <a:pt x="1153033" y="178054"/>
                  </a:lnTo>
                  <a:cubicBezTo>
                    <a:pt x="1153033" y="173355"/>
                    <a:pt x="1154938" y="168910"/>
                    <a:pt x="1158367" y="165608"/>
                  </a:cubicBezTo>
                  <a:cubicBezTo>
                    <a:pt x="1226058" y="102489"/>
                    <a:pt x="1347089" y="60833"/>
                    <a:pt x="1483106" y="50419"/>
                  </a:cubicBezTo>
                  <a:lnTo>
                    <a:pt x="1484376" y="67310"/>
                  </a:lnTo>
                  <a:lnTo>
                    <a:pt x="1483106" y="50419"/>
                  </a:lnTo>
                  <a:cubicBezTo>
                    <a:pt x="1619504" y="40005"/>
                    <a:pt x="1758823" y="61976"/>
                    <a:pt x="1858899" y="110871"/>
                  </a:cubicBezTo>
                  <a:cubicBezTo>
                    <a:pt x="1864741" y="113665"/>
                    <a:pt x="1868424" y="119634"/>
                    <a:pt x="1868424" y="126111"/>
                  </a:cubicBezTo>
                  <a:lnTo>
                    <a:pt x="1851533" y="126111"/>
                  </a:lnTo>
                  <a:lnTo>
                    <a:pt x="1839595" y="114046"/>
                  </a:lnTo>
                  <a:cubicBezTo>
                    <a:pt x="1898142" y="56007"/>
                    <a:pt x="2009648" y="19304"/>
                    <a:pt x="2132457" y="13589"/>
                  </a:cubicBezTo>
                  <a:lnTo>
                    <a:pt x="2133219" y="30480"/>
                  </a:lnTo>
                  <a:lnTo>
                    <a:pt x="2132457" y="13589"/>
                  </a:lnTo>
                  <a:cubicBezTo>
                    <a:pt x="2255647" y="7874"/>
                    <a:pt x="2377948" y="33782"/>
                    <a:pt x="2455545" y="84201"/>
                  </a:cubicBezTo>
                  <a:lnTo>
                    <a:pt x="2446274" y="98425"/>
                  </a:lnTo>
                  <a:lnTo>
                    <a:pt x="2446274" y="81407"/>
                  </a:lnTo>
                  <a:lnTo>
                    <a:pt x="2446274" y="98298"/>
                  </a:lnTo>
                  <a:lnTo>
                    <a:pt x="2437765" y="83693"/>
                  </a:lnTo>
                  <a:cubicBezTo>
                    <a:pt x="2539873" y="24257"/>
                    <a:pt x="2699893" y="0"/>
                    <a:pt x="2848864" y="19812"/>
                  </a:cubicBezTo>
                  <a:cubicBezTo>
                    <a:pt x="2996057" y="39370"/>
                    <a:pt x="3115945" y="99822"/>
                    <a:pt x="3146425" y="183261"/>
                  </a:cubicBezTo>
                  <a:lnTo>
                    <a:pt x="3130550" y="189103"/>
                  </a:lnTo>
                  <a:lnTo>
                    <a:pt x="3113659" y="189103"/>
                  </a:lnTo>
                  <a:cubicBezTo>
                    <a:pt x="3113659" y="184277"/>
                    <a:pt x="3115818" y="179578"/>
                    <a:pt x="3119501" y="176403"/>
                  </a:cubicBezTo>
                  <a:cubicBezTo>
                    <a:pt x="3123184" y="173228"/>
                    <a:pt x="3128010" y="171704"/>
                    <a:pt x="3132963" y="172339"/>
                  </a:cubicBezTo>
                  <a:cubicBezTo>
                    <a:pt x="3254883" y="188849"/>
                    <a:pt x="3359150" y="230886"/>
                    <a:pt x="3417062" y="290322"/>
                  </a:cubicBezTo>
                  <a:lnTo>
                    <a:pt x="3404870" y="302133"/>
                  </a:lnTo>
                  <a:lnTo>
                    <a:pt x="3417062" y="290322"/>
                  </a:lnTo>
                  <a:cubicBezTo>
                    <a:pt x="3477006" y="351790"/>
                    <a:pt x="3480816" y="426212"/>
                    <a:pt x="3425698" y="489966"/>
                  </a:cubicBezTo>
                  <a:lnTo>
                    <a:pt x="3412871" y="478917"/>
                  </a:lnTo>
                  <a:lnTo>
                    <a:pt x="3422015" y="464693"/>
                  </a:lnTo>
                  <a:cubicBezTo>
                    <a:pt x="3535807" y="537972"/>
                    <a:pt x="3575558" y="639953"/>
                    <a:pt x="3514344" y="734822"/>
                  </a:cubicBezTo>
                  <a:cubicBezTo>
                    <a:pt x="3509645" y="742061"/>
                    <a:pt x="3504438" y="749300"/>
                    <a:pt x="3498596" y="756412"/>
                  </a:cubicBezTo>
                  <a:lnTo>
                    <a:pt x="3485515" y="745617"/>
                  </a:lnTo>
                  <a:lnTo>
                    <a:pt x="3498596" y="756412"/>
                  </a:lnTo>
                  <a:cubicBezTo>
                    <a:pt x="3420872" y="850773"/>
                    <a:pt x="3251962" y="914400"/>
                    <a:pt x="3058033" y="928116"/>
                  </a:cubicBezTo>
                  <a:lnTo>
                    <a:pt x="3056890" y="911225"/>
                  </a:lnTo>
                  <a:lnTo>
                    <a:pt x="3073781" y="911479"/>
                  </a:lnTo>
                  <a:cubicBezTo>
                    <a:pt x="3072257" y="1007745"/>
                    <a:pt x="2967990" y="1087501"/>
                    <a:pt x="2819400" y="1127887"/>
                  </a:cubicBezTo>
                  <a:cubicBezTo>
                    <a:pt x="2668397" y="1168908"/>
                    <a:pt x="2484628" y="1166368"/>
                    <a:pt x="2338324" y="1121283"/>
                  </a:cubicBezTo>
                  <a:lnTo>
                    <a:pt x="2343277" y="1105154"/>
                  </a:lnTo>
                  <a:lnTo>
                    <a:pt x="2357755" y="1113917"/>
                  </a:lnTo>
                  <a:cubicBezTo>
                    <a:pt x="2292223" y="1221232"/>
                    <a:pt x="2113153" y="1295527"/>
                    <a:pt x="1903476" y="1310894"/>
                  </a:cubicBezTo>
                  <a:cubicBezTo>
                    <a:pt x="1692910" y="1326388"/>
                    <a:pt x="1480820" y="1280668"/>
                    <a:pt x="1359408" y="1190498"/>
                  </a:cubicBezTo>
                  <a:lnTo>
                    <a:pt x="1369441" y="1176909"/>
                  </a:lnTo>
                  <a:lnTo>
                    <a:pt x="1374267" y="1193165"/>
                  </a:lnTo>
                  <a:cubicBezTo>
                    <a:pt x="1228471" y="1236599"/>
                    <a:pt x="1053973" y="1249045"/>
                    <a:pt x="889889" y="1227836"/>
                  </a:cubicBezTo>
                  <a:lnTo>
                    <a:pt x="892048" y="1211072"/>
                  </a:lnTo>
                  <a:lnTo>
                    <a:pt x="889889" y="1227836"/>
                  </a:lnTo>
                  <a:cubicBezTo>
                    <a:pt x="726059" y="1206627"/>
                    <a:pt x="584327" y="1153414"/>
                    <a:pt x="497586" y="1078357"/>
                  </a:cubicBezTo>
                  <a:cubicBezTo>
                    <a:pt x="492252" y="1073785"/>
                    <a:pt x="490347" y="1066292"/>
                    <a:pt x="492760" y="1059688"/>
                  </a:cubicBezTo>
                  <a:cubicBezTo>
                    <a:pt x="495173" y="1053084"/>
                    <a:pt x="501523" y="1048639"/>
                    <a:pt x="508635" y="1048639"/>
                  </a:cubicBezTo>
                  <a:cubicBezTo>
                    <a:pt x="517779" y="1048639"/>
                    <a:pt x="525272" y="1055878"/>
                    <a:pt x="525526" y="1065022"/>
                  </a:cubicBezTo>
                  <a:cubicBezTo>
                    <a:pt x="525780" y="1074166"/>
                    <a:pt x="518668" y="1081913"/>
                    <a:pt x="509524" y="1082421"/>
                  </a:cubicBezTo>
                  <a:cubicBezTo>
                    <a:pt x="360934" y="1091057"/>
                    <a:pt x="213360" y="1053338"/>
                    <a:pt x="141859" y="983488"/>
                  </a:cubicBezTo>
                  <a:lnTo>
                    <a:pt x="153670" y="971423"/>
                  </a:lnTo>
                  <a:lnTo>
                    <a:pt x="141859" y="983488"/>
                  </a:lnTo>
                  <a:cubicBezTo>
                    <a:pt x="84963" y="927862"/>
                    <a:pt x="85598" y="860298"/>
                    <a:pt x="138684" y="805942"/>
                  </a:cubicBezTo>
                  <a:cubicBezTo>
                    <a:pt x="155321" y="788924"/>
                    <a:pt x="176911" y="773303"/>
                    <a:pt x="202946" y="759587"/>
                  </a:cubicBezTo>
                  <a:cubicBezTo>
                    <a:pt x="207010" y="757428"/>
                    <a:pt x="211836" y="757047"/>
                    <a:pt x="216154" y="758444"/>
                  </a:cubicBezTo>
                  <a:cubicBezTo>
                    <a:pt x="224917" y="761365"/>
                    <a:pt x="229743" y="770763"/>
                    <a:pt x="226949" y="779526"/>
                  </a:cubicBezTo>
                  <a:cubicBezTo>
                    <a:pt x="224155" y="788289"/>
                    <a:pt x="214884" y="793369"/>
                    <a:pt x="205994" y="790702"/>
                  </a:cubicBezTo>
                  <a:cubicBezTo>
                    <a:pt x="82677" y="754888"/>
                    <a:pt x="0" y="680339"/>
                    <a:pt x="25019" y="594614"/>
                  </a:cubicBezTo>
                  <a:cubicBezTo>
                    <a:pt x="26416" y="589915"/>
                    <a:pt x="28067" y="585216"/>
                    <a:pt x="30099" y="580644"/>
                  </a:cubicBezTo>
                  <a:lnTo>
                    <a:pt x="45593" y="587375"/>
                  </a:lnTo>
                  <a:lnTo>
                    <a:pt x="30099" y="580644"/>
                  </a:lnTo>
                  <a:cubicBezTo>
                    <a:pt x="66421" y="497205"/>
                    <a:pt x="199771" y="441706"/>
                    <a:pt x="351282" y="433959"/>
                  </a:cubicBezTo>
                  <a:lnTo>
                    <a:pt x="352171" y="450850"/>
                  </a:lnTo>
                  <a:lnTo>
                    <a:pt x="338582" y="440690"/>
                  </a:lnTo>
                  <a:lnTo>
                    <a:pt x="341503" y="436753"/>
                  </a:lnTo>
                  <a:cubicBezTo>
                    <a:pt x="344678" y="432435"/>
                    <a:pt x="349758" y="429895"/>
                    <a:pt x="355092" y="429895"/>
                  </a:cubicBezTo>
                  <a:moveTo>
                    <a:pt x="355092" y="463804"/>
                  </a:moveTo>
                  <a:lnTo>
                    <a:pt x="355092" y="446913"/>
                  </a:lnTo>
                  <a:lnTo>
                    <a:pt x="368681" y="457073"/>
                  </a:lnTo>
                  <a:lnTo>
                    <a:pt x="365760" y="461010"/>
                  </a:lnTo>
                  <a:cubicBezTo>
                    <a:pt x="362712" y="465074"/>
                    <a:pt x="358140" y="467614"/>
                    <a:pt x="353060" y="467868"/>
                  </a:cubicBezTo>
                  <a:cubicBezTo>
                    <a:pt x="203073" y="475615"/>
                    <a:pt x="89154" y="530225"/>
                    <a:pt x="61214" y="594233"/>
                  </a:cubicBezTo>
                  <a:cubicBezTo>
                    <a:pt x="59690" y="597535"/>
                    <a:pt x="58547" y="600964"/>
                    <a:pt x="57531" y="604139"/>
                  </a:cubicBezTo>
                  <a:cubicBezTo>
                    <a:pt x="41910" y="657987"/>
                    <a:pt x="91948" y="722503"/>
                    <a:pt x="215773" y="758444"/>
                  </a:cubicBezTo>
                  <a:lnTo>
                    <a:pt x="211074" y="774700"/>
                  </a:lnTo>
                  <a:lnTo>
                    <a:pt x="205740" y="790702"/>
                  </a:lnTo>
                  <a:lnTo>
                    <a:pt x="211074" y="774700"/>
                  </a:lnTo>
                  <a:lnTo>
                    <a:pt x="218948" y="789686"/>
                  </a:lnTo>
                  <a:cubicBezTo>
                    <a:pt x="195453" y="802132"/>
                    <a:pt x="176911" y="815721"/>
                    <a:pt x="163195" y="829691"/>
                  </a:cubicBezTo>
                  <a:cubicBezTo>
                    <a:pt x="123063" y="870839"/>
                    <a:pt x="122301" y="916813"/>
                    <a:pt x="165735" y="959358"/>
                  </a:cubicBezTo>
                  <a:cubicBezTo>
                    <a:pt x="227330" y="1019556"/>
                    <a:pt x="363220" y="1057021"/>
                    <a:pt x="507746" y="1048639"/>
                  </a:cubicBezTo>
                  <a:lnTo>
                    <a:pt x="508762" y="1065530"/>
                  </a:lnTo>
                  <a:lnTo>
                    <a:pt x="508762" y="1082421"/>
                  </a:lnTo>
                  <a:lnTo>
                    <a:pt x="508762" y="1065530"/>
                  </a:lnTo>
                  <a:lnTo>
                    <a:pt x="519811" y="1052703"/>
                  </a:lnTo>
                  <a:cubicBezTo>
                    <a:pt x="599567" y="1121791"/>
                    <a:pt x="734060" y="1173480"/>
                    <a:pt x="894207" y="1194181"/>
                  </a:cubicBezTo>
                  <a:cubicBezTo>
                    <a:pt x="1054100" y="1214882"/>
                    <a:pt x="1223772" y="1202563"/>
                    <a:pt x="1364742" y="1160526"/>
                  </a:cubicBezTo>
                  <a:cubicBezTo>
                    <a:pt x="1369822" y="1159002"/>
                    <a:pt x="1375410" y="1160018"/>
                    <a:pt x="1379728" y="1163193"/>
                  </a:cubicBezTo>
                  <a:cubicBezTo>
                    <a:pt x="1492377" y="1246759"/>
                    <a:pt x="1695196" y="1292225"/>
                    <a:pt x="1901190" y="1276985"/>
                  </a:cubicBezTo>
                  <a:lnTo>
                    <a:pt x="1902460" y="1293876"/>
                  </a:lnTo>
                  <a:lnTo>
                    <a:pt x="1901190" y="1276985"/>
                  </a:lnTo>
                  <a:cubicBezTo>
                    <a:pt x="2108200" y="1261745"/>
                    <a:pt x="2272411" y="1188720"/>
                    <a:pt x="2329053" y="1096137"/>
                  </a:cubicBezTo>
                  <a:cubicBezTo>
                    <a:pt x="2333117" y="1089533"/>
                    <a:pt x="2341118" y="1086485"/>
                    <a:pt x="2348484" y="1088771"/>
                  </a:cubicBezTo>
                  <a:cubicBezTo>
                    <a:pt x="2488565" y="1132078"/>
                    <a:pt x="2665730" y="1134491"/>
                    <a:pt x="2810764" y="1095121"/>
                  </a:cubicBezTo>
                  <a:lnTo>
                    <a:pt x="2815209" y="1111504"/>
                  </a:lnTo>
                  <a:lnTo>
                    <a:pt x="2810764" y="1095121"/>
                  </a:lnTo>
                  <a:cubicBezTo>
                    <a:pt x="2958211" y="1055116"/>
                    <a:pt x="3038983" y="981583"/>
                    <a:pt x="3040126" y="910844"/>
                  </a:cubicBezTo>
                  <a:cubicBezTo>
                    <a:pt x="3040253" y="902081"/>
                    <a:pt x="3047111" y="894842"/>
                    <a:pt x="3055874" y="894207"/>
                  </a:cubicBezTo>
                  <a:cubicBezTo>
                    <a:pt x="3246374" y="880745"/>
                    <a:pt x="3403727" y="818261"/>
                    <a:pt x="3472688" y="734695"/>
                  </a:cubicBezTo>
                  <a:cubicBezTo>
                    <a:pt x="3477768" y="728599"/>
                    <a:pt x="3482213" y="722503"/>
                    <a:pt x="3486150" y="716407"/>
                  </a:cubicBezTo>
                  <a:cubicBezTo>
                    <a:pt x="3533140" y="643509"/>
                    <a:pt x="3509137" y="560832"/>
                    <a:pt x="3403981" y="493014"/>
                  </a:cubicBezTo>
                  <a:cubicBezTo>
                    <a:pt x="3399917" y="490347"/>
                    <a:pt x="3397123" y="486029"/>
                    <a:pt x="3396361" y="481203"/>
                  </a:cubicBezTo>
                  <a:cubicBezTo>
                    <a:pt x="3395599" y="476377"/>
                    <a:pt x="3397123" y="471424"/>
                    <a:pt x="3400298" y="467741"/>
                  </a:cubicBezTo>
                  <a:cubicBezTo>
                    <a:pt x="3443351" y="418084"/>
                    <a:pt x="3441319" y="363474"/>
                    <a:pt x="3392932" y="313817"/>
                  </a:cubicBezTo>
                  <a:cubicBezTo>
                    <a:pt x="3342513" y="262128"/>
                    <a:pt x="3246882" y="221742"/>
                    <a:pt x="3128518" y="205740"/>
                  </a:cubicBezTo>
                  <a:lnTo>
                    <a:pt x="3130804" y="188976"/>
                  </a:lnTo>
                  <a:lnTo>
                    <a:pt x="3147695" y="188976"/>
                  </a:lnTo>
                  <a:cubicBezTo>
                    <a:pt x="3147695" y="197231"/>
                    <a:pt x="3141853" y="204216"/>
                    <a:pt x="3133725" y="205613"/>
                  </a:cubicBezTo>
                  <a:cubicBezTo>
                    <a:pt x="3125597" y="207010"/>
                    <a:pt x="3117723" y="202438"/>
                    <a:pt x="3114929" y="194691"/>
                  </a:cubicBezTo>
                  <a:cubicBezTo>
                    <a:pt x="3091561" y="130810"/>
                    <a:pt x="2990469" y="72517"/>
                    <a:pt x="2844800" y="53213"/>
                  </a:cubicBezTo>
                  <a:lnTo>
                    <a:pt x="2847086" y="36449"/>
                  </a:lnTo>
                  <a:lnTo>
                    <a:pt x="2844800" y="53213"/>
                  </a:lnTo>
                  <a:cubicBezTo>
                    <a:pt x="2701036" y="34163"/>
                    <a:pt x="2549017" y="58039"/>
                    <a:pt x="2455164" y="112776"/>
                  </a:cubicBezTo>
                  <a:cubicBezTo>
                    <a:pt x="2452624" y="114300"/>
                    <a:pt x="2449576" y="115062"/>
                    <a:pt x="2446655" y="115062"/>
                  </a:cubicBezTo>
                  <a:cubicBezTo>
                    <a:pt x="2443353" y="115062"/>
                    <a:pt x="2440178" y="114173"/>
                    <a:pt x="2437384" y="112268"/>
                  </a:cubicBezTo>
                  <a:cubicBezTo>
                    <a:pt x="2367534" y="66929"/>
                    <a:pt x="2253107" y="41529"/>
                    <a:pt x="2134362" y="47117"/>
                  </a:cubicBezTo>
                  <a:cubicBezTo>
                    <a:pt x="2015236" y="52705"/>
                    <a:pt x="1913636" y="88392"/>
                    <a:pt x="1863725" y="137922"/>
                  </a:cubicBezTo>
                  <a:cubicBezTo>
                    <a:pt x="1858899" y="142748"/>
                    <a:pt x="1851660" y="144145"/>
                    <a:pt x="1845310" y="141478"/>
                  </a:cubicBezTo>
                  <a:cubicBezTo>
                    <a:pt x="1838960" y="138811"/>
                    <a:pt x="1834896" y="132715"/>
                    <a:pt x="1834896" y="125857"/>
                  </a:cubicBezTo>
                  <a:lnTo>
                    <a:pt x="1851787" y="125857"/>
                  </a:lnTo>
                  <a:lnTo>
                    <a:pt x="1844421" y="141097"/>
                  </a:lnTo>
                  <a:cubicBezTo>
                    <a:pt x="1750949" y="95504"/>
                    <a:pt x="1618107" y="73914"/>
                    <a:pt x="1486154" y="84074"/>
                  </a:cubicBezTo>
                  <a:cubicBezTo>
                    <a:pt x="1353820" y="94107"/>
                    <a:pt x="1241679" y="134493"/>
                    <a:pt x="1181989" y="190246"/>
                  </a:cubicBezTo>
                  <a:lnTo>
                    <a:pt x="1170432" y="177800"/>
                  </a:lnTo>
                  <a:lnTo>
                    <a:pt x="1186942" y="177800"/>
                  </a:lnTo>
                  <a:cubicBezTo>
                    <a:pt x="1186942" y="183134"/>
                    <a:pt x="1184402" y="188087"/>
                    <a:pt x="1180211" y="191389"/>
                  </a:cubicBezTo>
                  <a:cubicBezTo>
                    <a:pt x="1176020" y="194691"/>
                    <a:pt x="1170432" y="195580"/>
                    <a:pt x="1165352" y="194056"/>
                  </a:cubicBezTo>
                  <a:cubicBezTo>
                    <a:pt x="988695" y="142875"/>
                    <a:pt x="768096" y="146050"/>
                    <a:pt x="598043" y="202184"/>
                  </a:cubicBezTo>
                  <a:cubicBezTo>
                    <a:pt x="424815" y="259588"/>
                    <a:pt x="347472" y="355346"/>
                    <a:pt x="371348" y="442468"/>
                  </a:cubicBezTo>
                  <a:cubicBezTo>
                    <a:pt x="372745" y="447548"/>
                    <a:pt x="371729" y="453009"/>
                    <a:pt x="368427" y="457200"/>
                  </a:cubicBezTo>
                  <a:cubicBezTo>
                    <a:pt x="365125" y="461391"/>
                    <a:pt x="360299" y="463931"/>
                    <a:pt x="354965" y="463931"/>
                  </a:cubicBezTo>
                  <a:close/>
                </a:path>
              </a:pathLst>
            </a:custGeom>
            <a:solidFill>
              <a:srgbClr val="395E89"/>
            </a:solidFill>
          </p:spPr>
          <p:txBody>
            <a:bodyPr/>
            <a:lstStyle/>
            <a:p>
              <a:endParaRPr lang="lv-LV"/>
            </a:p>
          </p:txBody>
        </p:sp>
        <p:sp>
          <p:nvSpPr>
            <p:cNvPr id="16" name="Freeform 16"/>
            <p:cNvSpPr/>
            <p:nvPr/>
          </p:nvSpPr>
          <p:spPr>
            <a:xfrm>
              <a:off x="691896" y="2034540"/>
              <a:ext cx="105410" cy="104140"/>
            </a:xfrm>
            <a:custGeom>
              <a:avLst/>
              <a:gdLst/>
              <a:ahLst/>
              <a:cxnLst/>
              <a:rect l="l" t="t" r="r" b="b"/>
              <a:pathLst>
                <a:path w="105410" h="104140">
                  <a:moveTo>
                    <a:pt x="105410" y="52070"/>
                  </a:moveTo>
                  <a:cubicBezTo>
                    <a:pt x="105410" y="81153"/>
                    <a:pt x="81534" y="104140"/>
                    <a:pt x="52705" y="104140"/>
                  </a:cubicBezTo>
                  <a:lnTo>
                    <a:pt x="52705" y="87249"/>
                  </a:lnTo>
                  <a:lnTo>
                    <a:pt x="52705" y="104140"/>
                  </a:lnTo>
                  <a:cubicBezTo>
                    <a:pt x="23876" y="104140"/>
                    <a:pt x="0" y="81026"/>
                    <a:pt x="0" y="52070"/>
                  </a:cubicBezTo>
                  <a:lnTo>
                    <a:pt x="16891" y="52070"/>
                  </a:lnTo>
                  <a:lnTo>
                    <a:pt x="0" y="52070"/>
                  </a:lnTo>
                  <a:cubicBezTo>
                    <a:pt x="0" y="22987"/>
                    <a:pt x="23876" y="0"/>
                    <a:pt x="52705" y="0"/>
                  </a:cubicBezTo>
                  <a:lnTo>
                    <a:pt x="52705" y="16891"/>
                  </a:lnTo>
                  <a:lnTo>
                    <a:pt x="52705" y="0"/>
                  </a:lnTo>
                  <a:cubicBezTo>
                    <a:pt x="81534" y="0"/>
                    <a:pt x="105410" y="23114"/>
                    <a:pt x="105410" y="52070"/>
                  </a:cubicBezTo>
                  <a:lnTo>
                    <a:pt x="88392" y="52070"/>
                  </a:lnTo>
                  <a:lnTo>
                    <a:pt x="105283" y="52070"/>
                  </a:lnTo>
                  <a:moveTo>
                    <a:pt x="71374" y="52070"/>
                  </a:moveTo>
                  <a:cubicBezTo>
                    <a:pt x="71374" y="42291"/>
                    <a:pt x="63246" y="33782"/>
                    <a:pt x="52578" y="33782"/>
                  </a:cubicBezTo>
                  <a:cubicBezTo>
                    <a:pt x="41910" y="33782"/>
                    <a:pt x="33782" y="42164"/>
                    <a:pt x="33782" y="52070"/>
                  </a:cubicBezTo>
                  <a:cubicBezTo>
                    <a:pt x="33782" y="61976"/>
                    <a:pt x="41910" y="70358"/>
                    <a:pt x="52578" y="70358"/>
                  </a:cubicBezTo>
                  <a:cubicBezTo>
                    <a:pt x="63246" y="70358"/>
                    <a:pt x="71374" y="61976"/>
                    <a:pt x="71374" y="52070"/>
                  </a:cubicBezTo>
                  <a:close/>
                </a:path>
              </a:pathLst>
            </a:custGeom>
            <a:solidFill>
              <a:srgbClr val="395E89"/>
            </a:solidFill>
          </p:spPr>
          <p:txBody>
            <a:bodyPr/>
            <a:lstStyle/>
            <a:p>
              <a:endParaRPr lang="lv-LV"/>
            </a:p>
          </p:txBody>
        </p:sp>
        <p:sp>
          <p:nvSpPr>
            <p:cNvPr id="17" name="Freeform 17"/>
            <p:cNvSpPr/>
            <p:nvPr/>
          </p:nvSpPr>
          <p:spPr>
            <a:xfrm>
              <a:off x="836041" y="1744345"/>
              <a:ext cx="177038" cy="174498"/>
            </a:xfrm>
            <a:custGeom>
              <a:avLst/>
              <a:gdLst/>
              <a:ahLst/>
              <a:cxnLst/>
              <a:rect l="l" t="t" r="r" b="b"/>
              <a:pathLst>
                <a:path w="177038" h="174498">
                  <a:moveTo>
                    <a:pt x="177038" y="87249"/>
                  </a:moveTo>
                  <a:cubicBezTo>
                    <a:pt x="177038" y="135763"/>
                    <a:pt x="137160" y="174498"/>
                    <a:pt x="88519" y="174498"/>
                  </a:cubicBezTo>
                  <a:lnTo>
                    <a:pt x="88519" y="157607"/>
                  </a:lnTo>
                  <a:lnTo>
                    <a:pt x="88519" y="174498"/>
                  </a:lnTo>
                  <a:cubicBezTo>
                    <a:pt x="39878" y="174498"/>
                    <a:pt x="0" y="135636"/>
                    <a:pt x="0" y="87249"/>
                  </a:cubicBezTo>
                  <a:lnTo>
                    <a:pt x="16891" y="87249"/>
                  </a:lnTo>
                  <a:lnTo>
                    <a:pt x="0" y="87249"/>
                  </a:lnTo>
                  <a:cubicBezTo>
                    <a:pt x="0" y="38735"/>
                    <a:pt x="39878" y="0"/>
                    <a:pt x="88519" y="0"/>
                  </a:cubicBezTo>
                  <a:lnTo>
                    <a:pt x="88519" y="16891"/>
                  </a:lnTo>
                  <a:lnTo>
                    <a:pt x="88519" y="0"/>
                  </a:lnTo>
                  <a:cubicBezTo>
                    <a:pt x="137160" y="0"/>
                    <a:pt x="177038" y="38862"/>
                    <a:pt x="177038" y="87249"/>
                  </a:cubicBezTo>
                  <a:lnTo>
                    <a:pt x="160147" y="87249"/>
                  </a:lnTo>
                  <a:lnTo>
                    <a:pt x="177038" y="87249"/>
                  </a:lnTo>
                  <a:moveTo>
                    <a:pt x="143129" y="87249"/>
                  </a:moveTo>
                  <a:cubicBezTo>
                    <a:pt x="143129" y="58039"/>
                    <a:pt x="118999" y="33782"/>
                    <a:pt x="88519" y="33782"/>
                  </a:cubicBezTo>
                  <a:cubicBezTo>
                    <a:pt x="58039" y="33782"/>
                    <a:pt x="33909" y="57912"/>
                    <a:pt x="33909" y="87249"/>
                  </a:cubicBezTo>
                  <a:cubicBezTo>
                    <a:pt x="33909" y="116586"/>
                    <a:pt x="58039" y="140716"/>
                    <a:pt x="88519" y="140716"/>
                  </a:cubicBezTo>
                  <a:cubicBezTo>
                    <a:pt x="118999" y="140716"/>
                    <a:pt x="143129" y="116586"/>
                    <a:pt x="143129" y="87249"/>
                  </a:cubicBezTo>
                  <a:close/>
                </a:path>
              </a:pathLst>
            </a:custGeom>
            <a:solidFill>
              <a:srgbClr val="395E89"/>
            </a:solidFill>
          </p:spPr>
          <p:txBody>
            <a:bodyPr/>
            <a:lstStyle/>
            <a:p>
              <a:endParaRPr lang="lv-LV"/>
            </a:p>
          </p:txBody>
        </p:sp>
        <p:sp>
          <p:nvSpPr>
            <p:cNvPr id="18" name="Freeform 18"/>
            <p:cNvSpPr/>
            <p:nvPr/>
          </p:nvSpPr>
          <p:spPr>
            <a:xfrm>
              <a:off x="1021207" y="1396365"/>
              <a:ext cx="248666" cy="244856"/>
            </a:xfrm>
            <a:custGeom>
              <a:avLst/>
              <a:gdLst/>
              <a:ahLst/>
              <a:cxnLst/>
              <a:rect l="l" t="t" r="r" b="b"/>
              <a:pathLst>
                <a:path w="248666" h="244856">
                  <a:moveTo>
                    <a:pt x="248666" y="122428"/>
                  </a:moveTo>
                  <a:cubicBezTo>
                    <a:pt x="248666" y="190373"/>
                    <a:pt x="192786" y="244856"/>
                    <a:pt x="124333" y="244856"/>
                  </a:cubicBezTo>
                  <a:lnTo>
                    <a:pt x="124333" y="227965"/>
                  </a:lnTo>
                  <a:lnTo>
                    <a:pt x="124333" y="244856"/>
                  </a:lnTo>
                  <a:cubicBezTo>
                    <a:pt x="56007" y="244856"/>
                    <a:pt x="0" y="190246"/>
                    <a:pt x="0" y="122428"/>
                  </a:cubicBezTo>
                  <a:lnTo>
                    <a:pt x="16891" y="122428"/>
                  </a:lnTo>
                  <a:lnTo>
                    <a:pt x="0" y="122428"/>
                  </a:lnTo>
                  <a:cubicBezTo>
                    <a:pt x="0" y="54483"/>
                    <a:pt x="55880" y="0"/>
                    <a:pt x="124333" y="0"/>
                  </a:cubicBezTo>
                  <a:lnTo>
                    <a:pt x="124333" y="16891"/>
                  </a:lnTo>
                  <a:lnTo>
                    <a:pt x="124333" y="0"/>
                  </a:lnTo>
                  <a:cubicBezTo>
                    <a:pt x="192659" y="0"/>
                    <a:pt x="248666" y="54610"/>
                    <a:pt x="248666" y="122428"/>
                  </a:cubicBezTo>
                  <a:lnTo>
                    <a:pt x="231648" y="122428"/>
                  </a:lnTo>
                  <a:lnTo>
                    <a:pt x="248539" y="122428"/>
                  </a:lnTo>
                  <a:moveTo>
                    <a:pt x="214630" y="122428"/>
                  </a:moveTo>
                  <a:cubicBezTo>
                    <a:pt x="214630" y="73787"/>
                    <a:pt x="174371" y="33782"/>
                    <a:pt x="124206" y="33782"/>
                  </a:cubicBezTo>
                  <a:cubicBezTo>
                    <a:pt x="74041" y="33782"/>
                    <a:pt x="33782" y="73787"/>
                    <a:pt x="33782" y="122428"/>
                  </a:cubicBezTo>
                  <a:cubicBezTo>
                    <a:pt x="33782" y="171069"/>
                    <a:pt x="74041" y="211074"/>
                    <a:pt x="124206" y="211074"/>
                  </a:cubicBezTo>
                  <a:cubicBezTo>
                    <a:pt x="174371" y="211074"/>
                    <a:pt x="214630" y="171069"/>
                    <a:pt x="214630" y="122428"/>
                  </a:cubicBezTo>
                  <a:close/>
                </a:path>
              </a:pathLst>
            </a:custGeom>
            <a:solidFill>
              <a:srgbClr val="395E89"/>
            </a:solidFill>
          </p:spPr>
          <p:txBody>
            <a:bodyPr/>
            <a:lstStyle/>
            <a:p>
              <a:endParaRPr lang="lv-LV"/>
            </a:p>
          </p:txBody>
        </p:sp>
        <p:sp>
          <p:nvSpPr>
            <p:cNvPr id="19" name="Freeform 19"/>
            <p:cNvSpPr/>
            <p:nvPr/>
          </p:nvSpPr>
          <p:spPr>
            <a:xfrm>
              <a:off x="186309" y="70866"/>
              <a:ext cx="3193034" cy="1071880"/>
            </a:xfrm>
            <a:custGeom>
              <a:avLst/>
              <a:gdLst/>
              <a:ahLst/>
              <a:cxnLst/>
              <a:rect l="l" t="t" r="r" b="b"/>
              <a:pathLst>
                <a:path w="3193034" h="1071880">
                  <a:moveTo>
                    <a:pt x="209677" y="730504"/>
                  </a:moveTo>
                  <a:cubicBezTo>
                    <a:pt x="136779" y="733298"/>
                    <a:pt x="63627" y="725043"/>
                    <a:pt x="0" y="706501"/>
                  </a:cubicBezTo>
                  <a:lnTo>
                    <a:pt x="9525" y="673989"/>
                  </a:lnTo>
                  <a:cubicBezTo>
                    <a:pt x="69342" y="691388"/>
                    <a:pt x="138684" y="699389"/>
                    <a:pt x="208407" y="696722"/>
                  </a:cubicBezTo>
                  <a:close/>
                  <a:moveTo>
                    <a:pt x="389255" y="986282"/>
                  </a:moveTo>
                  <a:lnTo>
                    <a:pt x="389255" y="969391"/>
                  </a:lnTo>
                  <a:lnTo>
                    <a:pt x="392557" y="986028"/>
                  </a:lnTo>
                  <a:cubicBezTo>
                    <a:pt x="363093" y="991870"/>
                    <a:pt x="332232" y="995680"/>
                    <a:pt x="300863" y="997458"/>
                  </a:cubicBezTo>
                  <a:lnTo>
                    <a:pt x="298958" y="963676"/>
                  </a:lnTo>
                  <a:cubicBezTo>
                    <a:pt x="328930" y="961898"/>
                    <a:pt x="358140" y="958215"/>
                    <a:pt x="386080" y="952754"/>
                  </a:cubicBezTo>
                  <a:cubicBezTo>
                    <a:pt x="387096" y="952500"/>
                    <a:pt x="388239" y="952373"/>
                    <a:pt x="389382" y="952373"/>
                  </a:cubicBezTo>
                  <a:close/>
                  <a:moveTo>
                    <a:pt x="1149477" y="1071880"/>
                  </a:moveTo>
                  <a:cubicBezTo>
                    <a:pt x="1126871" y="1055116"/>
                    <a:pt x="1107821" y="1037082"/>
                    <a:pt x="1092454" y="1017778"/>
                  </a:cubicBezTo>
                  <a:lnTo>
                    <a:pt x="1118997" y="996696"/>
                  </a:lnTo>
                  <a:cubicBezTo>
                    <a:pt x="1132205" y="1013333"/>
                    <a:pt x="1149096" y="1029335"/>
                    <a:pt x="1169670" y="1044702"/>
                  </a:cubicBezTo>
                  <a:close/>
                  <a:moveTo>
                    <a:pt x="2192274" y="906653"/>
                  </a:moveTo>
                  <a:cubicBezTo>
                    <a:pt x="2188718" y="927989"/>
                    <a:pt x="2180590" y="948817"/>
                    <a:pt x="2168525" y="968629"/>
                  </a:cubicBezTo>
                  <a:lnTo>
                    <a:pt x="2139569" y="950976"/>
                  </a:lnTo>
                  <a:cubicBezTo>
                    <a:pt x="2149729" y="934339"/>
                    <a:pt x="2156079" y="917702"/>
                    <a:pt x="2158873" y="901065"/>
                  </a:cubicBezTo>
                  <a:close/>
                  <a:moveTo>
                    <a:pt x="2573655" y="535940"/>
                  </a:moveTo>
                  <a:cubicBezTo>
                    <a:pt x="2735326" y="574929"/>
                    <a:pt x="2850515" y="659257"/>
                    <a:pt x="2848864" y="761873"/>
                  </a:cubicBezTo>
                  <a:lnTo>
                    <a:pt x="2814955" y="761365"/>
                  </a:lnTo>
                  <a:cubicBezTo>
                    <a:pt x="2816225" y="686181"/>
                    <a:pt x="2727325" y="607822"/>
                    <a:pt x="2565781" y="568833"/>
                  </a:cubicBezTo>
                  <a:close/>
                  <a:moveTo>
                    <a:pt x="3193034" y="373507"/>
                  </a:moveTo>
                  <a:cubicBezTo>
                    <a:pt x="3164586" y="406400"/>
                    <a:pt x="3122168" y="434467"/>
                    <a:pt x="3070098" y="456438"/>
                  </a:cubicBezTo>
                  <a:lnTo>
                    <a:pt x="3056890" y="425196"/>
                  </a:lnTo>
                  <a:cubicBezTo>
                    <a:pt x="3105912" y="404495"/>
                    <a:pt x="3143504" y="378968"/>
                    <a:pt x="3167380" y="351282"/>
                  </a:cubicBezTo>
                  <a:close/>
                  <a:moveTo>
                    <a:pt x="2937129" y="99314"/>
                  </a:moveTo>
                  <a:cubicBezTo>
                    <a:pt x="2942336" y="113411"/>
                    <a:pt x="2944749" y="128016"/>
                    <a:pt x="2944368" y="142621"/>
                  </a:cubicBezTo>
                  <a:lnTo>
                    <a:pt x="2910459" y="141605"/>
                  </a:lnTo>
                  <a:cubicBezTo>
                    <a:pt x="2910713" y="131445"/>
                    <a:pt x="2909062" y="121158"/>
                    <a:pt x="2905252" y="110871"/>
                  </a:cubicBezTo>
                  <a:close/>
                  <a:moveTo>
                    <a:pt x="2162937" y="50673"/>
                  </a:moveTo>
                  <a:cubicBezTo>
                    <a:pt x="2179574" y="32004"/>
                    <a:pt x="2201164" y="14986"/>
                    <a:pt x="2226818" y="0"/>
                  </a:cubicBezTo>
                  <a:lnTo>
                    <a:pt x="2243836" y="29210"/>
                  </a:lnTo>
                  <a:cubicBezTo>
                    <a:pt x="2220595" y="42799"/>
                    <a:pt x="2201926" y="57658"/>
                    <a:pt x="2188210" y="73025"/>
                  </a:cubicBezTo>
                  <a:close/>
                  <a:moveTo>
                    <a:pt x="1600581" y="77597"/>
                  </a:moveTo>
                  <a:cubicBezTo>
                    <a:pt x="1607820" y="61214"/>
                    <a:pt x="1618869" y="45847"/>
                    <a:pt x="1633093" y="31623"/>
                  </a:cubicBezTo>
                  <a:lnTo>
                    <a:pt x="1656969" y="55626"/>
                  </a:lnTo>
                  <a:cubicBezTo>
                    <a:pt x="1645158" y="67310"/>
                    <a:pt x="1636776" y="79375"/>
                    <a:pt x="1631569" y="91186"/>
                  </a:cubicBezTo>
                  <a:close/>
                  <a:moveTo>
                    <a:pt x="976503" y="98298"/>
                  </a:moveTo>
                  <a:lnTo>
                    <a:pt x="959612" y="98298"/>
                  </a:lnTo>
                  <a:lnTo>
                    <a:pt x="964311" y="82042"/>
                  </a:lnTo>
                  <a:cubicBezTo>
                    <a:pt x="1003173" y="93345"/>
                    <a:pt x="1039241" y="106934"/>
                    <a:pt x="1071753" y="122555"/>
                  </a:cubicBezTo>
                  <a:lnTo>
                    <a:pt x="1057021" y="153035"/>
                  </a:lnTo>
                  <a:cubicBezTo>
                    <a:pt x="1026414" y="138303"/>
                    <a:pt x="992124" y="125349"/>
                    <a:pt x="954786" y="114554"/>
                  </a:cubicBezTo>
                  <a:cubicBezTo>
                    <a:pt x="947547" y="112395"/>
                    <a:pt x="942594" y="105791"/>
                    <a:pt x="942594" y="98298"/>
                  </a:cubicBezTo>
                  <a:close/>
                  <a:moveTo>
                    <a:pt x="151511" y="421005"/>
                  </a:moveTo>
                  <a:cubicBezTo>
                    <a:pt x="150622" y="420116"/>
                    <a:pt x="149733" y="418973"/>
                    <a:pt x="148971" y="417830"/>
                  </a:cubicBezTo>
                  <a:cubicBezTo>
                    <a:pt x="139954" y="402971"/>
                    <a:pt x="133096" y="387604"/>
                    <a:pt x="128778" y="371856"/>
                  </a:cubicBezTo>
                  <a:lnTo>
                    <a:pt x="161417" y="362839"/>
                  </a:lnTo>
                  <a:cubicBezTo>
                    <a:pt x="164846" y="375285"/>
                    <a:pt x="170307" y="387731"/>
                    <a:pt x="177800" y="400050"/>
                  </a:cubicBezTo>
                  <a:lnTo>
                    <a:pt x="163322" y="408813"/>
                  </a:lnTo>
                  <a:lnTo>
                    <a:pt x="175260" y="396875"/>
                  </a:lnTo>
                  <a:close/>
                </a:path>
              </a:pathLst>
            </a:custGeom>
            <a:solidFill>
              <a:srgbClr val="395E89"/>
            </a:solidFill>
          </p:spPr>
          <p:txBody>
            <a:bodyPr/>
            <a:lstStyle/>
            <a:p>
              <a:endParaRPr lang="lv-LV"/>
            </a:p>
          </p:txBody>
        </p:sp>
        <p:sp>
          <p:nvSpPr>
            <p:cNvPr id="20" name="TextBox 20"/>
            <p:cNvSpPr txBox="1"/>
            <p:nvPr/>
          </p:nvSpPr>
          <p:spPr>
            <a:xfrm>
              <a:off x="0" y="-9525"/>
              <a:ext cx="3517617" cy="1310081"/>
            </a:xfrm>
            <a:prstGeom prst="rect">
              <a:avLst/>
            </a:prstGeom>
          </p:spPr>
          <p:txBody>
            <a:bodyPr lIns="50800" tIns="50800" rIns="50800" bIns="50800" rtlCol="0" anchor="ctr"/>
            <a:lstStyle/>
            <a:p>
              <a:pPr algn="ctr">
                <a:lnSpc>
                  <a:spcPts val="2400"/>
                </a:lnSpc>
              </a:pPr>
              <a:r>
                <a:rPr lang="en-US" sz="2000">
                  <a:solidFill>
                    <a:srgbClr val="FFFFFF"/>
                  </a:solidFill>
                  <a:latin typeface="DM Sans Bold"/>
                </a:rPr>
                <a:t>MISSION STATEMENT</a:t>
              </a:r>
            </a:p>
          </p:txBody>
        </p:sp>
      </p:grpSp>
      <p:grpSp>
        <p:nvGrpSpPr>
          <p:cNvPr id="21" name="Group 21"/>
          <p:cNvGrpSpPr/>
          <p:nvPr/>
        </p:nvGrpSpPr>
        <p:grpSpPr>
          <a:xfrm>
            <a:off x="14325895" y="4304029"/>
            <a:ext cx="2146005" cy="2277147"/>
            <a:chOff x="0" y="0"/>
            <a:chExt cx="2861340" cy="3036196"/>
          </a:xfrm>
        </p:grpSpPr>
        <p:sp>
          <p:nvSpPr>
            <p:cNvPr id="22" name="Freeform 22"/>
            <p:cNvSpPr/>
            <p:nvPr/>
          </p:nvSpPr>
          <p:spPr>
            <a:xfrm>
              <a:off x="16891" y="17018"/>
              <a:ext cx="2827528" cy="3002153"/>
            </a:xfrm>
            <a:custGeom>
              <a:avLst/>
              <a:gdLst/>
              <a:ahLst/>
              <a:cxnLst/>
              <a:rect l="l" t="t" r="r" b="b"/>
              <a:pathLst>
                <a:path w="2827528" h="3002153">
                  <a:moveTo>
                    <a:pt x="0" y="471551"/>
                  </a:moveTo>
                  <a:cubicBezTo>
                    <a:pt x="0" y="211074"/>
                    <a:pt x="210947" y="0"/>
                    <a:pt x="471297" y="0"/>
                  </a:cubicBezTo>
                  <a:lnTo>
                    <a:pt x="2356231" y="0"/>
                  </a:lnTo>
                  <a:cubicBezTo>
                    <a:pt x="2616454" y="0"/>
                    <a:pt x="2827528" y="211074"/>
                    <a:pt x="2827528" y="471551"/>
                  </a:cubicBezTo>
                  <a:lnTo>
                    <a:pt x="2827528" y="2530602"/>
                  </a:lnTo>
                  <a:cubicBezTo>
                    <a:pt x="2827528" y="2791079"/>
                    <a:pt x="2616581" y="3002153"/>
                    <a:pt x="2356231" y="3002153"/>
                  </a:cubicBezTo>
                  <a:lnTo>
                    <a:pt x="471297" y="3002153"/>
                  </a:lnTo>
                  <a:cubicBezTo>
                    <a:pt x="211074" y="3002153"/>
                    <a:pt x="0" y="2791079"/>
                    <a:pt x="0" y="2530602"/>
                  </a:cubicBezTo>
                  <a:close/>
                </a:path>
              </a:pathLst>
            </a:custGeom>
            <a:solidFill>
              <a:srgbClr val="DAEEF3"/>
            </a:solidFill>
          </p:spPr>
          <p:txBody>
            <a:bodyPr/>
            <a:lstStyle/>
            <a:p>
              <a:endParaRPr lang="lv-LV"/>
            </a:p>
          </p:txBody>
        </p:sp>
        <p:sp>
          <p:nvSpPr>
            <p:cNvPr id="23" name="Freeform 23"/>
            <p:cNvSpPr/>
            <p:nvPr/>
          </p:nvSpPr>
          <p:spPr>
            <a:xfrm>
              <a:off x="0" y="0"/>
              <a:ext cx="2861310" cy="3036189"/>
            </a:xfrm>
            <a:custGeom>
              <a:avLst/>
              <a:gdLst/>
              <a:ahLst/>
              <a:cxnLst/>
              <a:rect l="l" t="t" r="r" b="b"/>
              <a:pathLst>
                <a:path w="2861310" h="3036189">
                  <a:moveTo>
                    <a:pt x="0" y="488569"/>
                  </a:moveTo>
                  <a:cubicBezTo>
                    <a:pt x="0" y="218694"/>
                    <a:pt x="218567" y="0"/>
                    <a:pt x="488188" y="0"/>
                  </a:cubicBezTo>
                  <a:lnTo>
                    <a:pt x="2373122" y="0"/>
                  </a:lnTo>
                  <a:lnTo>
                    <a:pt x="2373122" y="16891"/>
                  </a:lnTo>
                  <a:lnTo>
                    <a:pt x="2373122" y="0"/>
                  </a:lnTo>
                  <a:cubicBezTo>
                    <a:pt x="2642743" y="0"/>
                    <a:pt x="2861310" y="218694"/>
                    <a:pt x="2861310" y="488569"/>
                  </a:cubicBezTo>
                  <a:lnTo>
                    <a:pt x="2844419" y="488569"/>
                  </a:lnTo>
                  <a:lnTo>
                    <a:pt x="2861310" y="488569"/>
                  </a:lnTo>
                  <a:lnTo>
                    <a:pt x="2861310" y="2547620"/>
                  </a:lnTo>
                  <a:lnTo>
                    <a:pt x="2844419" y="2547620"/>
                  </a:lnTo>
                  <a:lnTo>
                    <a:pt x="2861310" y="2547620"/>
                  </a:lnTo>
                  <a:cubicBezTo>
                    <a:pt x="2861310" y="2817368"/>
                    <a:pt x="2642743" y="3036189"/>
                    <a:pt x="2373122" y="3036189"/>
                  </a:cubicBezTo>
                  <a:lnTo>
                    <a:pt x="2373122" y="3019298"/>
                  </a:lnTo>
                  <a:lnTo>
                    <a:pt x="2373122" y="3036189"/>
                  </a:lnTo>
                  <a:lnTo>
                    <a:pt x="488188" y="3036189"/>
                  </a:lnTo>
                  <a:lnTo>
                    <a:pt x="488188" y="3019298"/>
                  </a:lnTo>
                  <a:lnTo>
                    <a:pt x="488188" y="3036189"/>
                  </a:lnTo>
                  <a:cubicBezTo>
                    <a:pt x="218567" y="3036189"/>
                    <a:pt x="0" y="2817495"/>
                    <a:pt x="0" y="2547620"/>
                  </a:cubicBezTo>
                  <a:lnTo>
                    <a:pt x="0" y="488569"/>
                  </a:lnTo>
                  <a:lnTo>
                    <a:pt x="16891" y="488569"/>
                  </a:lnTo>
                  <a:lnTo>
                    <a:pt x="0" y="488569"/>
                  </a:lnTo>
                  <a:moveTo>
                    <a:pt x="33909" y="488569"/>
                  </a:moveTo>
                  <a:lnTo>
                    <a:pt x="33909" y="2547620"/>
                  </a:lnTo>
                  <a:lnTo>
                    <a:pt x="16891" y="2547620"/>
                  </a:lnTo>
                  <a:lnTo>
                    <a:pt x="33909" y="2547620"/>
                  </a:lnTo>
                  <a:cubicBezTo>
                    <a:pt x="33909" y="2798699"/>
                    <a:pt x="237363" y="3002280"/>
                    <a:pt x="488188" y="3002280"/>
                  </a:cubicBezTo>
                  <a:lnTo>
                    <a:pt x="2373122" y="3002280"/>
                  </a:lnTo>
                  <a:cubicBezTo>
                    <a:pt x="2624074" y="3002280"/>
                    <a:pt x="2827401" y="2798699"/>
                    <a:pt x="2827401" y="2547620"/>
                  </a:cubicBezTo>
                  <a:lnTo>
                    <a:pt x="2827401" y="488569"/>
                  </a:lnTo>
                  <a:cubicBezTo>
                    <a:pt x="2827401" y="237490"/>
                    <a:pt x="2623947" y="33909"/>
                    <a:pt x="2373122" y="33909"/>
                  </a:cubicBezTo>
                  <a:lnTo>
                    <a:pt x="488188" y="33909"/>
                  </a:lnTo>
                  <a:lnTo>
                    <a:pt x="488188" y="16891"/>
                  </a:lnTo>
                  <a:lnTo>
                    <a:pt x="488188" y="33909"/>
                  </a:lnTo>
                  <a:cubicBezTo>
                    <a:pt x="237236" y="33909"/>
                    <a:pt x="33909" y="237490"/>
                    <a:pt x="33909" y="488569"/>
                  </a:cubicBezTo>
                  <a:close/>
                </a:path>
              </a:pathLst>
            </a:custGeom>
            <a:solidFill>
              <a:srgbClr val="395E89"/>
            </a:solidFill>
          </p:spPr>
          <p:txBody>
            <a:bodyPr/>
            <a:lstStyle/>
            <a:p>
              <a:endParaRPr lang="lv-LV"/>
            </a:p>
          </p:txBody>
        </p:sp>
        <p:sp>
          <p:nvSpPr>
            <p:cNvPr id="24" name="TextBox 24"/>
            <p:cNvSpPr txBox="1"/>
            <p:nvPr/>
          </p:nvSpPr>
          <p:spPr>
            <a:xfrm>
              <a:off x="0" y="-9525"/>
              <a:ext cx="2861340" cy="3045721"/>
            </a:xfrm>
            <a:prstGeom prst="rect">
              <a:avLst/>
            </a:prstGeom>
          </p:spPr>
          <p:txBody>
            <a:bodyPr lIns="50800" tIns="50800" rIns="50800" bIns="50800" rtlCol="0" anchor="ctr"/>
            <a:lstStyle/>
            <a:p>
              <a:pPr algn="ctr">
                <a:lnSpc>
                  <a:spcPts val="2400"/>
                </a:lnSpc>
              </a:pPr>
              <a:r>
                <a:rPr lang="en-US" sz="2000">
                  <a:solidFill>
                    <a:srgbClr val="737373"/>
                  </a:solidFill>
                  <a:latin typeface="DM Sans Bold"/>
                </a:rPr>
                <a:t>SOCIETAL</a:t>
              </a:r>
            </a:p>
            <a:p>
              <a:pPr algn="ctr">
                <a:lnSpc>
                  <a:spcPts val="2400"/>
                </a:lnSpc>
              </a:pPr>
              <a:r>
                <a:rPr lang="en-US" sz="2000">
                  <a:solidFill>
                    <a:srgbClr val="737373"/>
                  </a:solidFill>
                  <a:latin typeface="DM Sans Bold"/>
                </a:rPr>
                <a:t>CHALLANGES</a:t>
              </a:r>
            </a:p>
            <a:p>
              <a:pPr marL="193040" lvl="1" indent="-96520" algn="ctr">
                <a:lnSpc>
                  <a:spcPts val="1920"/>
                </a:lnSpc>
                <a:buFont typeface="Arial"/>
                <a:buChar char="•"/>
              </a:pPr>
              <a:r>
                <a:rPr lang="en-US" sz="1600">
                  <a:solidFill>
                    <a:srgbClr val="737373"/>
                  </a:solidFill>
                  <a:latin typeface="DM Sans"/>
                </a:rPr>
                <a:t>ecological </a:t>
              </a:r>
            </a:p>
            <a:p>
              <a:pPr marL="193040" lvl="1" indent="-96520" algn="ctr">
                <a:lnSpc>
                  <a:spcPts val="1920"/>
                </a:lnSpc>
                <a:buFont typeface="Arial"/>
                <a:buChar char="•"/>
              </a:pPr>
              <a:r>
                <a:rPr lang="en-US" sz="1600">
                  <a:solidFill>
                    <a:srgbClr val="737373"/>
                  </a:solidFill>
                  <a:latin typeface="DM Sans"/>
                </a:rPr>
                <a:t>social</a:t>
              </a:r>
            </a:p>
          </p:txBody>
        </p:sp>
      </p:grpSp>
      <p:grpSp>
        <p:nvGrpSpPr>
          <p:cNvPr id="25" name="Group 25"/>
          <p:cNvGrpSpPr/>
          <p:nvPr/>
        </p:nvGrpSpPr>
        <p:grpSpPr>
          <a:xfrm>
            <a:off x="3237346" y="4852085"/>
            <a:ext cx="2388027" cy="1312298"/>
            <a:chOff x="0" y="0"/>
            <a:chExt cx="3184036" cy="1749731"/>
          </a:xfrm>
        </p:grpSpPr>
        <p:sp>
          <p:nvSpPr>
            <p:cNvPr id="26" name="Freeform 26"/>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27" name="TextBox 27"/>
          <p:cNvSpPr txBox="1"/>
          <p:nvPr/>
        </p:nvSpPr>
        <p:spPr>
          <a:xfrm>
            <a:off x="3625884" y="5114231"/>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1 –</a:t>
            </a:r>
          </a:p>
          <a:p>
            <a:pPr algn="l">
              <a:lnSpc>
                <a:spcPts val="2414"/>
              </a:lnSpc>
            </a:pPr>
            <a:r>
              <a:rPr lang="en-US" sz="2000">
                <a:solidFill>
                  <a:srgbClr val="FFFFFF"/>
                </a:solidFill>
                <a:latin typeface="DM Sans Bold"/>
              </a:rPr>
              <a:t>Ambitions &amp; activities</a:t>
            </a:r>
          </a:p>
        </p:txBody>
      </p:sp>
      <p:grpSp>
        <p:nvGrpSpPr>
          <p:cNvPr id="28" name="Group 28"/>
          <p:cNvGrpSpPr/>
          <p:nvPr/>
        </p:nvGrpSpPr>
        <p:grpSpPr>
          <a:xfrm>
            <a:off x="5378484" y="4842097"/>
            <a:ext cx="2388027" cy="1312298"/>
            <a:chOff x="0" y="0"/>
            <a:chExt cx="3184036" cy="1749731"/>
          </a:xfrm>
        </p:grpSpPr>
        <p:sp>
          <p:nvSpPr>
            <p:cNvPr id="29" name="Freeform 29"/>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30" name="TextBox 30"/>
          <p:cNvSpPr txBox="1"/>
          <p:nvPr/>
        </p:nvSpPr>
        <p:spPr>
          <a:xfrm>
            <a:off x="5782137" y="5104243"/>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2 –</a:t>
            </a:r>
          </a:p>
          <a:p>
            <a:pPr algn="l">
              <a:lnSpc>
                <a:spcPts val="2414"/>
              </a:lnSpc>
            </a:pPr>
            <a:r>
              <a:rPr lang="en-US" sz="2000">
                <a:solidFill>
                  <a:srgbClr val="FFFFFF"/>
                </a:solidFill>
                <a:latin typeface="DM Sans Bold"/>
              </a:rPr>
              <a:t>Impact &amp; stakeholders</a:t>
            </a:r>
          </a:p>
        </p:txBody>
      </p:sp>
      <p:grpSp>
        <p:nvGrpSpPr>
          <p:cNvPr id="31" name="Group 31"/>
          <p:cNvGrpSpPr/>
          <p:nvPr/>
        </p:nvGrpSpPr>
        <p:grpSpPr>
          <a:xfrm>
            <a:off x="7512084" y="4847890"/>
            <a:ext cx="2665429" cy="1312298"/>
            <a:chOff x="0" y="0"/>
            <a:chExt cx="3553905" cy="1749731"/>
          </a:xfrm>
        </p:grpSpPr>
        <p:sp>
          <p:nvSpPr>
            <p:cNvPr id="32" name="Freeform 32"/>
            <p:cNvSpPr/>
            <p:nvPr/>
          </p:nvSpPr>
          <p:spPr>
            <a:xfrm>
              <a:off x="0" y="0"/>
              <a:ext cx="3553841" cy="1749679"/>
            </a:xfrm>
            <a:custGeom>
              <a:avLst/>
              <a:gdLst/>
              <a:ahLst/>
              <a:cxnLst/>
              <a:rect l="l" t="t" r="r" b="b"/>
              <a:pathLst>
                <a:path w="3553841" h="1749679">
                  <a:moveTo>
                    <a:pt x="3091815" y="0"/>
                  </a:moveTo>
                  <a:lnTo>
                    <a:pt x="0" y="0"/>
                  </a:lnTo>
                  <a:lnTo>
                    <a:pt x="400685" y="746506"/>
                  </a:lnTo>
                  <a:cubicBezTo>
                    <a:pt x="419608" y="781685"/>
                    <a:pt x="429260" y="828294"/>
                    <a:pt x="429260" y="874903"/>
                  </a:cubicBezTo>
                  <a:cubicBezTo>
                    <a:pt x="429260" y="921512"/>
                    <a:pt x="419862" y="967613"/>
                    <a:pt x="400685" y="1003300"/>
                  </a:cubicBezTo>
                  <a:lnTo>
                    <a:pt x="254" y="1749679"/>
                  </a:lnTo>
                  <a:lnTo>
                    <a:pt x="3091561" y="1749679"/>
                  </a:lnTo>
                  <a:lnTo>
                    <a:pt x="3553841" y="874776"/>
                  </a:lnTo>
                  <a:lnTo>
                    <a:pt x="3091815" y="0"/>
                  </a:lnTo>
                  <a:close/>
                </a:path>
              </a:pathLst>
            </a:custGeom>
            <a:solidFill>
              <a:srgbClr val="8CA9AD"/>
            </a:solidFill>
          </p:spPr>
          <p:txBody>
            <a:bodyPr/>
            <a:lstStyle/>
            <a:p>
              <a:endParaRPr lang="lv-LV"/>
            </a:p>
          </p:txBody>
        </p:sp>
      </p:grpSp>
      <p:sp>
        <p:nvSpPr>
          <p:cNvPr id="33" name="TextBox 33"/>
          <p:cNvSpPr txBox="1"/>
          <p:nvPr/>
        </p:nvSpPr>
        <p:spPr>
          <a:xfrm>
            <a:off x="7919095" y="5110036"/>
            <a:ext cx="2209800"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3 –</a:t>
            </a:r>
          </a:p>
          <a:p>
            <a:pPr algn="l">
              <a:lnSpc>
                <a:spcPts val="2414"/>
              </a:lnSpc>
            </a:pPr>
            <a:r>
              <a:rPr lang="en-US" sz="2000">
                <a:solidFill>
                  <a:srgbClr val="FFFFFF"/>
                </a:solidFill>
                <a:latin typeface="DM Sans Bold"/>
              </a:rPr>
              <a:t>Steering &amp; assessment</a:t>
            </a:r>
          </a:p>
        </p:txBody>
      </p:sp>
      <p:grpSp>
        <p:nvGrpSpPr>
          <p:cNvPr id="34" name="Group 34"/>
          <p:cNvGrpSpPr/>
          <p:nvPr/>
        </p:nvGrpSpPr>
        <p:grpSpPr>
          <a:xfrm>
            <a:off x="9923278" y="4861388"/>
            <a:ext cx="2388027" cy="1312298"/>
            <a:chOff x="0" y="0"/>
            <a:chExt cx="3184036" cy="1749731"/>
          </a:xfrm>
        </p:grpSpPr>
        <p:sp>
          <p:nvSpPr>
            <p:cNvPr id="35" name="Freeform 35"/>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36" name="TextBox 36"/>
          <p:cNvSpPr txBox="1"/>
          <p:nvPr/>
        </p:nvSpPr>
        <p:spPr>
          <a:xfrm>
            <a:off x="10311816" y="5123534"/>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4 –</a:t>
            </a:r>
          </a:p>
          <a:p>
            <a:pPr algn="l">
              <a:lnSpc>
                <a:spcPts val="2414"/>
              </a:lnSpc>
            </a:pPr>
            <a:r>
              <a:rPr lang="en-US" sz="2000">
                <a:solidFill>
                  <a:srgbClr val="FFFFFF"/>
                </a:solidFill>
                <a:latin typeface="DM Sans Bold"/>
              </a:rPr>
              <a:t>Reporting &amp; reviews</a:t>
            </a:r>
          </a:p>
        </p:txBody>
      </p:sp>
      <p:grpSp>
        <p:nvGrpSpPr>
          <p:cNvPr id="37" name="Group 37"/>
          <p:cNvGrpSpPr/>
          <p:nvPr/>
        </p:nvGrpSpPr>
        <p:grpSpPr>
          <a:xfrm>
            <a:off x="12321580" y="4767575"/>
            <a:ext cx="1857489" cy="1540012"/>
            <a:chOff x="0" y="0"/>
            <a:chExt cx="2476652" cy="2053349"/>
          </a:xfrm>
        </p:grpSpPr>
        <p:sp>
          <p:nvSpPr>
            <p:cNvPr id="38" name="Freeform 38"/>
            <p:cNvSpPr/>
            <p:nvPr/>
          </p:nvSpPr>
          <p:spPr>
            <a:xfrm>
              <a:off x="16891" y="16891"/>
              <a:ext cx="2442845" cy="2019554"/>
            </a:xfrm>
            <a:custGeom>
              <a:avLst/>
              <a:gdLst/>
              <a:ahLst/>
              <a:cxnLst/>
              <a:rect l="l" t="t" r="r" b="b"/>
              <a:pathLst>
                <a:path w="2442845" h="2019554">
                  <a:moveTo>
                    <a:pt x="1296289" y="406019"/>
                  </a:moveTo>
                  <a:lnTo>
                    <a:pt x="1672717" y="0"/>
                  </a:lnTo>
                  <a:lnTo>
                    <a:pt x="1642745" y="540131"/>
                  </a:lnTo>
                  <a:lnTo>
                    <a:pt x="2036572" y="296545"/>
                  </a:lnTo>
                  <a:lnTo>
                    <a:pt x="1852549" y="610743"/>
                  </a:lnTo>
                  <a:lnTo>
                    <a:pt x="2442845" y="621284"/>
                  </a:lnTo>
                  <a:lnTo>
                    <a:pt x="1920875" y="879094"/>
                  </a:lnTo>
                  <a:lnTo>
                    <a:pt x="2066163" y="1055624"/>
                  </a:lnTo>
                  <a:lnTo>
                    <a:pt x="1852422" y="1151001"/>
                  </a:lnTo>
                  <a:lnTo>
                    <a:pt x="2134870" y="1461643"/>
                  </a:lnTo>
                  <a:lnTo>
                    <a:pt x="1655699" y="1341755"/>
                  </a:lnTo>
                  <a:lnTo>
                    <a:pt x="1689862" y="1624076"/>
                  </a:lnTo>
                  <a:lnTo>
                    <a:pt x="1377442" y="1489964"/>
                  </a:lnTo>
                  <a:lnTo>
                    <a:pt x="1313180" y="1761744"/>
                  </a:lnTo>
                  <a:lnTo>
                    <a:pt x="1116457" y="1624076"/>
                  </a:lnTo>
                  <a:lnTo>
                    <a:pt x="983869" y="1843024"/>
                  </a:lnTo>
                  <a:lnTo>
                    <a:pt x="851154" y="1694688"/>
                  </a:lnTo>
                  <a:lnTo>
                    <a:pt x="556006" y="2019554"/>
                  </a:lnTo>
                  <a:lnTo>
                    <a:pt x="543306" y="1705356"/>
                  </a:lnTo>
                  <a:lnTo>
                    <a:pt x="145161" y="1666494"/>
                  </a:lnTo>
                  <a:lnTo>
                    <a:pt x="376428" y="1437005"/>
                  </a:lnTo>
                  <a:lnTo>
                    <a:pt x="0" y="1203960"/>
                  </a:lnTo>
                  <a:lnTo>
                    <a:pt x="445008" y="1083818"/>
                  </a:lnTo>
                  <a:lnTo>
                    <a:pt x="132588" y="773176"/>
                  </a:lnTo>
                  <a:lnTo>
                    <a:pt x="607568" y="730885"/>
                  </a:lnTo>
                  <a:lnTo>
                    <a:pt x="509143" y="338963"/>
                  </a:lnTo>
                  <a:lnTo>
                    <a:pt x="966978" y="596773"/>
                  </a:lnTo>
                  <a:lnTo>
                    <a:pt x="1099566" y="176530"/>
                  </a:lnTo>
                  <a:close/>
                </a:path>
              </a:pathLst>
            </a:custGeom>
            <a:solidFill>
              <a:srgbClr val="31859B"/>
            </a:solidFill>
          </p:spPr>
          <p:txBody>
            <a:bodyPr/>
            <a:lstStyle/>
            <a:p>
              <a:endParaRPr lang="lv-LV"/>
            </a:p>
          </p:txBody>
        </p:sp>
        <p:sp>
          <p:nvSpPr>
            <p:cNvPr id="39" name="Freeform 39"/>
            <p:cNvSpPr/>
            <p:nvPr/>
          </p:nvSpPr>
          <p:spPr>
            <a:xfrm>
              <a:off x="-762" y="-1397"/>
              <a:ext cx="2478786" cy="2056003"/>
            </a:xfrm>
            <a:custGeom>
              <a:avLst/>
              <a:gdLst/>
              <a:ahLst/>
              <a:cxnLst/>
              <a:rect l="l" t="t" r="r" b="b"/>
              <a:pathLst>
                <a:path w="2478786" h="2056003">
                  <a:moveTo>
                    <a:pt x="1301496" y="412750"/>
                  </a:moveTo>
                  <a:lnTo>
                    <a:pt x="1677924" y="6858"/>
                  </a:lnTo>
                  <a:cubicBezTo>
                    <a:pt x="1682750" y="1651"/>
                    <a:pt x="1690370" y="0"/>
                    <a:pt x="1696974" y="2794"/>
                  </a:cubicBezTo>
                  <a:cubicBezTo>
                    <a:pt x="1703578" y="5588"/>
                    <a:pt x="1707642" y="12192"/>
                    <a:pt x="1707261" y="19304"/>
                  </a:cubicBezTo>
                  <a:lnTo>
                    <a:pt x="1677289" y="559435"/>
                  </a:lnTo>
                  <a:lnTo>
                    <a:pt x="1660398" y="558546"/>
                  </a:lnTo>
                  <a:lnTo>
                    <a:pt x="1651508" y="544195"/>
                  </a:lnTo>
                  <a:lnTo>
                    <a:pt x="2045335" y="300609"/>
                  </a:lnTo>
                  <a:cubicBezTo>
                    <a:pt x="2051939" y="296545"/>
                    <a:pt x="2060448" y="297434"/>
                    <a:pt x="2066036" y="302895"/>
                  </a:cubicBezTo>
                  <a:cubicBezTo>
                    <a:pt x="2071624" y="308356"/>
                    <a:pt x="2072767" y="316865"/>
                    <a:pt x="2068830" y="323596"/>
                  </a:cubicBezTo>
                  <a:lnTo>
                    <a:pt x="1884807" y="637540"/>
                  </a:lnTo>
                  <a:lnTo>
                    <a:pt x="1870202" y="629031"/>
                  </a:lnTo>
                  <a:lnTo>
                    <a:pt x="1870456" y="612140"/>
                  </a:lnTo>
                  <a:lnTo>
                    <a:pt x="2460752" y="622681"/>
                  </a:lnTo>
                  <a:cubicBezTo>
                    <a:pt x="2468626" y="622808"/>
                    <a:pt x="2475230" y="628269"/>
                    <a:pt x="2477008" y="635889"/>
                  </a:cubicBezTo>
                  <a:cubicBezTo>
                    <a:pt x="2478786" y="643509"/>
                    <a:pt x="2474976" y="651256"/>
                    <a:pt x="2467991" y="654812"/>
                  </a:cubicBezTo>
                  <a:lnTo>
                    <a:pt x="1946021" y="912622"/>
                  </a:lnTo>
                  <a:lnTo>
                    <a:pt x="1938528" y="897382"/>
                  </a:lnTo>
                  <a:lnTo>
                    <a:pt x="1951609" y="886587"/>
                  </a:lnTo>
                  <a:lnTo>
                    <a:pt x="2096897" y="1063117"/>
                  </a:lnTo>
                  <a:cubicBezTo>
                    <a:pt x="2100199" y="1067181"/>
                    <a:pt x="2101469" y="1072642"/>
                    <a:pt x="2100326" y="1077722"/>
                  </a:cubicBezTo>
                  <a:cubicBezTo>
                    <a:pt x="2099183" y="1082802"/>
                    <a:pt x="2095627" y="1087120"/>
                    <a:pt x="2090801" y="1089279"/>
                  </a:cubicBezTo>
                  <a:lnTo>
                    <a:pt x="1877060" y="1184656"/>
                  </a:lnTo>
                  <a:lnTo>
                    <a:pt x="1870202" y="1169162"/>
                  </a:lnTo>
                  <a:lnTo>
                    <a:pt x="1882775" y="1157732"/>
                  </a:lnTo>
                  <a:lnTo>
                    <a:pt x="2165223" y="1468374"/>
                  </a:lnTo>
                  <a:cubicBezTo>
                    <a:pt x="2170303" y="1473835"/>
                    <a:pt x="2171065" y="1482090"/>
                    <a:pt x="2167255" y="1488440"/>
                  </a:cubicBezTo>
                  <a:cubicBezTo>
                    <a:pt x="2163445" y="1494790"/>
                    <a:pt x="2155825" y="1497965"/>
                    <a:pt x="2148586" y="1496187"/>
                  </a:cubicBezTo>
                  <a:lnTo>
                    <a:pt x="1669415" y="1376299"/>
                  </a:lnTo>
                  <a:lnTo>
                    <a:pt x="1673479" y="1359916"/>
                  </a:lnTo>
                  <a:lnTo>
                    <a:pt x="1690243" y="1357884"/>
                  </a:lnTo>
                  <a:lnTo>
                    <a:pt x="1724406" y="1640205"/>
                  </a:lnTo>
                  <a:cubicBezTo>
                    <a:pt x="1725168" y="1646174"/>
                    <a:pt x="1722628" y="1652143"/>
                    <a:pt x="1717802" y="1655826"/>
                  </a:cubicBezTo>
                  <a:cubicBezTo>
                    <a:pt x="1712976" y="1659509"/>
                    <a:pt x="1706499" y="1660271"/>
                    <a:pt x="1700911" y="1657858"/>
                  </a:cubicBezTo>
                  <a:lnTo>
                    <a:pt x="1388491" y="1523746"/>
                  </a:lnTo>
                  <a:lnTo>
                    <a:pt x="1395222" y="1508125"/>
                  </a:lnTo>
                  <a:lnTo>
                    <a:pt x="1411732" y="1512062"/>
                  </a:lnTo>
                  <a:lnTo>
                    <a:pt x="1347470" y="1783842"/>
                  </a:lnTo>
                  <a:cubicBezTo>
                    <a:pt x="1346200" y="1789303"/>
                    <a:pt x="1342263" y="1793748"/>
                    <a:pt x="1337056" y="1795780"/>
                  </a:cubicBezTo>
                  <a:cubicBezTo>
                    <a:pt x="1331849" y="1797812"/>
                    <a:pt x="1325880" y="1797050"/>
                    <a:pt x="1321308" y="1793875"/>
                  </a:cubicBezTo>
                  <a:lnTo>
                    <a:pt x="1124458" y="1656207"/>
                  </a:lnTo>
                  <a:lnTo>
                    <a:pt x="1134110" y="1642364"/>
                  </a:lnTo>
                  <a:lnTo>
                    <a:pt x="1148588" y="1651127"/>
                  </a:lnTo>
                  <a:lnTo>
                    <a:pt x="1016000" y="1870075"/>
                  </a:lnTo>
                  <a:cubicBezTo>
                    <a:pt x="1013206" y="1874647"/>
                    <a:pt x="1008380" y="1877695"/>
                    <a:pt x="1003046" y="1878203"/>
                  </a:cubicBezTo>
                  <a:cubicBezTo>
                    <a:pt x="997712" y="1878711"/>
                    <a:pt x="992378" y="1876679"/>
                    <a:pt x="988822" y="1872615"/>
                  </a:cubicBezTo>
                  <a:lnTo>
                    <a:pt x="856361" y="1724152"/>
                  </a:lnTo>
                  <a:lnTo>
                    <a:pt x="868934" y="1712849"/>
                  </a:lnTo>
                  <a:lnTo>
                    <a:pt x="881507" y="1724279"/>
                  </a:lnTo>
                  <a:lnTo>
                    <a:pt x="586359" y="2049145"/>
                  </a:lnTo>
                  <a:cubicBezTo>
                    <a:pt x="581787" y="2054225"/>
                    <a:pt x="574548" y="2056003"/>
                    <a:pt x="568071" y="2053717"/>
                  </a:cubicBezTo>
                  <a:cubicBezTo>
                    <a:pt x="561594" y="2051431"/>
                    <a:pt x="557149" y="2045335"/>
                    <a:pt x="556895" y="2038477"/>
                  </a:cubicBezTo>
                  <a:lnTo>
                    <a:pt x="544195" y="1724279"/>
                  </a:lnTo>
                  <a:lnTo>
                    <a:pt x="561086" y="1723644"/>
                  </a:lnTo>
                  <a:lnTo>
                    <a:pt x="559435" y="1740535"/>
                  </a:lnTo>
                  <a:lnTo>
                    <a:pt x="161290" y="1701673"/>
                  </a:lnTo>
                  <a:cubicBezTo>
                    <a:pt x="154813" y="1701038"/>
                    <a:pt x="149225" y="1696720"/>
                    <a:pt x="146939" y="1690497"/>
                  </a:cubicBezTo>
                  <a:cubicBezTo>
                    <a:pt x="144653" y="1684274"/>
                    <a:pt x="146304" y="1677416"/>
                    <a:pt x="151003" y="1672844"/>
                  </a:cubicBezTo>
                  <a:lnTo>
                    <a:pt x="382270" y="1443355"/>
                  </a:lnTo>
                  <a:lnTo>
                    <a:pt x="394208" y="1455420"/>
                  </a:lnTo>
                  <a:lnTo>
                    <a:pt x="385318" y="1469771"/>
                  </a:lnTo>
                  <a:lnTo>
                    <a:pt x="8763" y="1236599"/>
                  </a:lnTo>
                  <a:cubicBezTo>
                    <a:pt x="3048" y="1233043"/>
                    <a:pt x="0" y="1226439"/>
                    <a:pt x="889" y="1219708"/>
                  </a:cubicBezTo>
                  <a:cubicBezTo>
                    <a:pt x="1778" y="1212977"/>
                    <a:pt x="6731" y="1207516"/>
                    <a:pt x="13208" y="1205865"/>
                  </a:cubicBezTo>
                  <a:lnTo>
                    <a:pt x="458216" y="1085723"/>
                  </a:lnTo>
                  <a:lnTo>
                    <a:pt x="462661" y="1102106"/>
                  </a:lnTo>
                  <a:lnTo>
                    <a:pt x="450723" y="1114171"/>
                  </a:lnTo>
                  <a:lnTo>
                    <a:pt x="138303" y="803529"/>
                  </a:lnTo>
                  <a:cubicBezTo>
                    <a:pt x="133604" y="798830"/>
                    <a:pt x="132080" y="791972"/>
                    <a:pt x="134366" y="785749"/>
                  </a:cubicBezTo>
                  <a:cubicBezTo>
                    <a:pt x="136652" y="779526"/>
                    <a:pt x="142240" y="775208"/>
                    <a:pt x="148844" y="774700"/>
                  </a:cubicBezTo>
                  <a:lnTo>
                    <a:pt x="623824" y="732409"/>
                  </a:lnTo>
                  <a:lnTo>
                    <a:pt x="625348" y="749300"/>
                  </a:lnTo>
                  <a:lnTo>
                    <a:pt x="608965" y="753364"/>
                  </a:lnTo>
                  <a:lnTo>
                    <a:pt x="510540" y="361442"/>
                  </a:lnTo>
                  <a:cubicBezTo>
                    <a:pt x="508889" y="354838"/>
                    <a:pt x="511302" y="347980"/>
                    <a:pt x="516636" y="343916"/>
                  </a:cubicBezTo>
                  <a:cubicBezTo>
                    <a:pt x="521970" y="339852"/>
                    <a:pt x="529336" y="339344"/>
                    <a:pt x="535178" y="342646"/>
                  </a:cubicBezTo>
                  <a:lnTo>
                    <a:pt x="993013" y="600456"/>
                  </a:lnTo>
                  <a:lnTo>
                    <a:pt x="984758" y="615188"/>
                  </a:lnTo>
                  <a:lnTo>
                    <a:pt x="968629" y="610108"/>
                  </a:lnTo>
                  <a:lnTo>
                    <a:pt x="1100963" y="189611"/>
                  </a:lnTo>
                  <a:cubicBezTo>
                    <a:pt x="1102868" y="183769"/>
                    <a:pt x="1107694" y="179324"/>
                    <a:pt x="1113663" y="178054"/>
                  </a:cubicBezTo>
                  <a:cubicBezTo>
                    <a:pt x="1119632" y="176784"/>
                    <a:pt x="1125855" y="178943"/>
                    <a:pt x="1129919" y="183642"/>
                  </a:cubicBezTo>
                  <a:lnTo>
                    <a:pt x="1326642" y="413131"/>
                  </a:lnTo>
                  <a:lnTo>
                    <a:pt x="1313815" y="424180"/>
                  </a:lnTo>
                  <a:lnTo>
                    <a:pt x="1301369" y="412623"/>
                  </a:lnTo>
                  <a:moveTo>
                    <a:pt x="1326261" y="435610"/>
                  </a:moveTo>
                  <a:cubicBezTo>
                    <a:pt x="1322959" y="439166"/>
                    <a:pt x="1318387" y="441071"/>
                    <a:pt x="1313561" y="441071"/>
                  </a:cubicBezTo>
                  <a:cubicBezTo>
                    <a:pt x="1308735" y="441071"/>
                    <a:pt x="1304163" y="438785"/>
                    <a:pt x="1300988" y="435102"/>
                  </a:cubicBezTo>
                  <a:lnTo>
                    <a:pt x="1104265" y="205740"/>
                  </a:lnTo>
                  <a:lnTo>
                    <a:pt x="1117092" y="194691"/>
                  </a:lnTo>
                  <a:lnTo>
                    <a:pt x="1133221" y="199771"/>
                  </a:lnTo>
                  <a:lnTo>
                    <a:pt x="1000760" y="620141"/>
                  </a:lnTo>
                  <a:cubicBezTo>
                    <a:pt x="999236" y="624967"/>
                    <a:pt x="995553" y="628904"/>
                    <a:pt x="990854" y="630809"/>
                  </a:cubicBezTo>
                  <a:cubicBezTo>
                    <a:pt x="986155" y="632714"/>
                    <a:pt x="980821" y="632333"/>
                    <a:pt x="976376" y="629793"/>
                  </a:cubicBezTo>
                  <a:lnTo>
                    <a:pt x="518541" y="371983"/>
                  </a:lnTo>
                  <a:lnTo>
                    <a:pt x="526796" y="357251"/>
                  </a:lnTo>
                  <a:lnTo>
                    <a:pt x="543179" y="353187"/>
                  </a:lnTo>
                  <a:lnTo>
                    <a:pt x="641604" y="745109"/>
                  </a:lnTo>
                  <a:cubicBezTo>
                    <a:pt x="642747" y="749935"/>
                    <a:pt x="641858" y="755015"/>
                    <a:pt x="638937" y="759079"/>
                  </a:cubicBezTo>
                  <a:cubicBezTo>
                    <a:pt x="636016" y="763143"/>
                    <a:pt x="631571" y="765683"/>
                    <a:pt x="626618" y="766191"/>
                  </a:cubicBezTo>
                  <a:lnTo>
                    <a:pt x="151638" y="808482"/>
                  </a:lnTo>
                  <a:lnTo>
                    <a:pt x="150114" y="791591"/>
                  </a:lnTo>
                  <a:lnTo>
                    <a:pt x="162052" y="779526"/>
                  </a:lnTo>
                  <a:lnTo>
                    <a:pt x="474472" y="1090168"/>
                  </a:lnTo>
                  <a:cubicBezTo>
                    <a:pt x="478790" y="1094486"/>
                    <a:pt x="480441" y="1100709"/>
                    <a:pt x="478917" y="1106551"/>
                  </a:cubicBezTo>
                  <a:cubicBezTo>
                    <a:pt x="477393" y="1112393"/>
                    <a:pt x="472821" y="1116965"/>
                    <a:pt x="466979" y="1118616"/>
                  </a:cubicBezTo>
                  <a:lnTo>
                    <a:pt x="22098" y="1238631"/>
                  </a:lnTo>
                  <a:lnTo>
                    <a:pt x="17653" y="1222248"/>
                  </a:lnTo>
                  <a:lnTo>
                    <a:pt x="26543" y="1207897"/>
                  </a:lnTo>
                  <a:lnTo>
                    <a:pt x="403098" y="1440942"/>
                  </a:lnTo>
                  <a:cubicBezTo>
                    <a:pt x="407543" y="1443609"/>
                    <a:pt x="410464" y="1448308"/>
                    <a:pt x="410972" y="1453388"/>
                  </a:cubicBezTo>
                  <a:cubicBezTo>
                    <a:pt x="411480" y="1458468"/>
                    <a:pt x="409702" y="1463675"/>
                    <a:pt x="406019" y="1467358"/>
                  </a:cubicBezTo>
                  <a:lnTo>
                    <a:pt x="175006" y="1696847"/>
                  </a:lnTo>
                  <a:lnTo>
                    <a:pt x="163068" y="1684782"/>
                  </a:lnTo>
                  <a:lnTo>
                    <a:pt x="164719" y="1667891"/>
                  </a:lnTo>
                  <a:lnTo>
                    <a:pt x="562864" y="1706753"/>
                  </a:lnTo>
                  <a:cubicBezTo>
                    <a:pt x="571246" y="1707515"/>
                    <a:pt x="577850" y="1714500"/>
                    <a:pt x="578104" y="1722882"/>
                  </a:cubicBezTo>
                  <a:lnTo>
                    <a:pt x="590804" y="2037080"/>
                  </a:lnTo>
                  <a:lnTo>
                    <a:pt x="573913" y="2037715"/>
                  </a:lnTo>
                  <a:lnTo>
                    <a:pt x="561340" y="2026285"/>
                  </a:lnTo>
                  <a:lnTo>
                    <a:pt x="856488" y="1701419"/>
                  </a:lnTo>
                  <a:cubicBezTo>
                    <a:pt x="859663" y="1697863"/>
                    <a:pt x="864235" y="1695831"/>
                    <a:pt x="869061" y="1695831"/>
                  </a:cubicBezTo>
                  <a:cubicBezTo>
                    <a:pt x="873887" y="1695831"/>
                    <a:pt x="878459" y="1697863"/>
                    <a:pt x="881634" y="1701419"/>
                  </a:cubicBezTo>
                  <a:lnTo>
                    <a:pt x="1014222" y="1850009"/>
                  </a:lnTo>
                  <a:lnTo>
                    <a:pt x="1001649" y="1861312"/>
                  </a:lnTo>
                  <a:lnTo>
                    <a:pt x="987171" y="1852549"/>
                  </a:lnTo>
                  <a:lnTo>
                    <a:pt x="1119632" y="1633601"/>
                  </a:lnTo>
                  <a:cubicBezTo>
                    <a:pt x="1122045" y="1629537"/>
                    <a:pt x="1125982" y="1626743"/>
                    <a:pt x="1130681" y="1625854"/>
                  </a:cubicBezTo>
                  <a:cubicBezTo>
                    <a:pt x="1135380" y="1624965"/>
                    <a:pt x="1140079" y="1625854"/>
                    <a:pt x="1143889" y="1628521"/>
                  </a:cubicBezTo>
                  <a:lnTo>
                    <a:pt x="1340612" y="1766189"/>
                  </a:lnTo>
                  <a:lnTo>
                    <a:pt x="1330960" y="1780032"/>
                  </a:lnTo>
                  <a:lnTo>
                    <a:pt x="1314450" y="1776095"/>
                  </a:lnTo>
                  <a:lnTo>
                    <a:pt x="1378712" y="1504315"/>
                  </a:lnTo>
                  <a:cubicBezTo>
                    <a:pt x="1379855" y="1499489"/>
                    <a:pt x="1383157" y="1495298"/>
                    <a:pt x="1387602" y="1493139"/>
                  </a:cubicBezTo>
                  <a:cubicBezTo>
                    <a:pt x="1392047" y="1490980"/>
                    <a:pt x="1397254" y="1490726"/>
                    <a:pt x="1401953" y="1492758"/>
                  </a:cubicBezTo>
                  <a:lnTo>
                    <a:pt x="1714373" y="1626870"/>
                  </a:lnTo>
                  <a:lnTo>
                    <a:pt x="1707642" y="1642491"/>
                  </a:lnTo>
                  <a:lnTo>
                    <a:pt x="1690878" y="1644523"/>
                  </a:lnTo>
                  <a:lnTo>
                    <a:pt x="1656715" y="1362202"/>
                  </a:lnTo>
                  <a:cubicBezTo>
                    <a:pt x="1656080" y="1356614"/>
                    <a:pt x="1658112" y="1351153"/>
                    <a:pt x="1662303" y="1347470"/>
                  </a:cubicBezTo>
                  <a:cubicBezTo>
                    <a:pt x="1666494" y="1343787"/>
                    <a:pt x="1672209" y="1342390"/>
                    <a:pt x="1677670" y="1343787"/>
                  </a:cubicBezTo>
                  <a:lnTo>
                    <a:pt x="2156841" y="1463675"/>
                  </a:lnTo>
                  <a:lnTo>
                    <a:pt x="2152777" y="1480058"/>
                  </a:lnTo>
                  <a:lnTo>
                    <a:pt x="2140204" y="1491488"/>
                  </a:lnTo>
                  <a:lnTo>
                    <a:pt x="1857756" y="1180846"/>
                  </a:lnTo>
                  <a:cubicBezTo>
                    <a:pt x="1854073" y="1176782"/>
                    <a:pt x="1852549" y="1171321"/>
                    <a:pt x="1853692" y="1165987"/>
                  </a:cubicBezTo>
                  <a:cubicBezTo>
                    <a:pt x="1854835" y="1160653"/>
                    <a:pt x="1858391" y="1156208"/>
                    <a:pt x="1863344" y="1154049"/>
                  </a:cubicBezTo>
                  <a:lnTo>
                    <a:pt x="2077085" y="1058672"/>
                  </a:lnTo>
                  <a:lnTo>
                    <a:pt x="2083943" y="1074166"/>
                  </a:lnTo>
                  <a:lnTo>
                    <a:pt x="2070862" y="1084961"/>
                  </a:lnTo>
                  <a:lnTo>
                    <a:pt x="1925574" y="908431"/>
                  </a:lnTo>
                  <a:cubicBezTo>
                    <a:pt x="1922272" y="904494"/>
                    <a:pt x="1921002" y="899160"/>
                    <a:pt x="1922145" y="894080"/>
                  </a:cubicBezTo>
                  <a:cubicBezTo>
                    <a:pt x="1923288" y="889000"/>
                    <a:pt x="1926590" y="884682"/>
                    <a:pt x="1931162" y="882396"/>
                  </a:cubicBezTo>
                  <a:lnTo>
                    <a:pt x="2453132" y="624586"/>
                  </a:lnTo>
                  <a:lnTo>
                    <a:pt x="2460625" y="639826"/>
                  </a:lnTo>
                  <a:lnTo>
                    <a:pt x="2460371" y="656717"/>
                  </a:lnTo>
                  <a:lnTo>
                    <a:pt x="1870075" y="646176"/>
                  </a:lnTo>
                  <a:cubicBezTo>
                    <a:pt x="1864106" y="646049"/>
                    <a:pt x="1858518" y="642747"/>
                    <a:pt x="1855597" y="637540"/>
                  </a:cubicBezTo>
                  <a:cubicBezTo>
                    <a:pt x="1852676" y="632333"/>
                    <a:pt x="1852676" y="625856"/>
                    <a:pt x="1855724" y="620649"/>
                  </a:cubicBezTo>
                  <a:lnTo>
                    <a:pt x="2039747" y="306451"/>
                  </a:lnTo>
                  <a:lnTo>
                    <a:pt x="2054352" y="314960"/>
                  </a:lnTo>
                  <a:lnTo>
                    <a:pt x="2063242" y="329311"/>
                  </a:lnTo>
                  <a:lnTo>
                    <a:pt x="1669288" y="572897"/>
                  </a:lnTo>
                  <a:cubicBezTo>
                    <a:pt x="1663954" y="576199"/>
                    <a:pt x="1657096" y="576326"/>
                    <a:pt x="1651762" y="573024"/>
                  </a:cubicBezTo>
                  <a:cubicBezTo>
                    <a:pt x="1646428" y="569722"/>
                    <a:pt x="1643126" y="563880"/>
                    <a:pt x="1643507" y="557530"/>
                  </a:cubicBezTo>
                  <a:lnTo>
                    <a:pt x="1673479" y="17399"/>
                  </a:lnTo>
                  <a:lnTo>
                    <a:pt x="1690370" y="18288"/>
                  </a:lnTo>
                  <a:lnTo>
                    <a:pt x="1702816" y="29845"/>
                  </a:lnTo>
                  <a:lnTo>
                    <a:pt x="1326388" y="435737"/>
                  </a:lnTo>
                  <a:close/>
                </a:path>
              </a:pathLst>
            </a:custGeom>
            <a:solidFill>
              <a:srgbClr val="21364F"/>
            </a:solidFill>
          </p:spPr>
          <p:txBody>
            <a:bodyPr/>
            <a:lstStyle/>
            <a:p>
              <a:endParaRPr lang="lv-LV"/>
            </a:p>
          </p:txBody>
        </p:sp>
      </p:grpSp>
      <p:sp>
        <p:nvSpPr>
          <p:cNvPr id="40" name="TextBox 40"/>
          <p:cNvSpPr txBox="1"/>
          <p:nvPr/>
        </p:nvSpPr>
        <p:spPr>
          <a:xfrm rot="-934463">
            <a:off x="12756825" y="5405694"/>
            <a:ext cx="986675" cy="318235"/>
          </a:xfrm>
          <a:prstGeom prst="rect">
            <a:avLst/>
          </a:prstGeom>
        </p:spPr>
        <p:txBody>
          <a:bodyPr lIns="0" tIns="0" rIns="0" bIns="0" rtlCol="0" anchor="t">
            <a:spAutoFit/>
          </a:bodyPr>
          <a:lstStyle/>
          <a:p>
            <a:pPr algn="l">
              <a:lnSpc>
                <a:spcPts val="2400"/>
              </a:lnSpc>
            </a:pPr>
            <a:r>
              <a:rPr lang="en-US" sz="2000">
                <a:solidFill>
                  <a:srgbClr val="FFFFFF"/>
                </a:solidFill>
                <a:latin typeface="DM Sans Bold"/>
              </a:rPr>
              <a:t>IMPACT</a:t>
            </a:r>
          </a:p>
        </p:txBody>
      </p:sp>
      <p:sp>
        <p:nvSpPr>
          <p:cNvPr id="41" name="Freeform 41" descr="Huvud med kugghjul"/>
          <p:cNvSpPr/>
          <p:nvPr/>
        </p:nvSpPr>
        <p:spPr>
          <a:xfrm>
            <a:off x="2217381" y="4955613"/>
            <a:ext cx="1039648" cy="1039648"/>
          </a:xfrm>
          <a:custGeom>
            <a:avLst/>
            <a:gdLst/>
            <a:ahLst/>
            <a:cxnLst/>
            <a:rect l="l" t="t" r="r" b="b"/>
            <a:pathLst>
              <a:path w="1039648" h="1039648">
                <a:moveTo>
                  <a:pt x="0" y="0"/>
                </a:moveTo>
                <a:lnTo>
                  <a:pt x="1039648" y="0"/>
                </a:lnTo>
                <a:lnTo>
                  <a:pt x="1039648" y="1039648"/>
                </a:lnTo>
                <a:lnTo>
                  <a:pt x="0" y="1039648"/>
                </a:lnTo>
                <a:lnTo>
                  <a:pt x="0" y="0"/>
                </a:lnTo>
                <a:close/>
              </a:path>
            </a:pathLst>
          </a:custGeom>
          <a:blipFill>
            <a:blip r:embed="rId4"/>
            <a:stretch>
              <a:fillRect/>
            </a:stretch>
          </a:blipFill>
        </p:spPr>
        <p:txBody>
          <a:bodyPr/>
          <a:lstStyle/>
          <a:p>
            <a:endParaRPr lang="lv-LV"/>
          </a:p>
        </p:txBody>
      </p:sp>
      <p:grpSp>
        <p:nvGrpSpPr>
          <p:cNvPr id="42" name="Group 42"/>
          <p:cNvGrpSpPr/>
          <p:nvPr/>
        </p:nvGrpSpPr>
        <p:grpSpPr>
          <a:xfrm>
            <a:off x="14718604" y="8473632"/>
            <a:ext cx="3569395" cy="1813367"/>
            <a:chOff x="0" y="0"/>
            <a:chExt cx="4759193" cy="2417823"/>
          </a:xfrm>
        </p:grpSpPr>
        <p:sp>
          <p:nvSpPr>
            <p:cNvPr id="43" name="Freeform 43"/>
            <p:cNvSpPr/>
            <p:nvPr/>
          </p:nvSpPr>
          <p:spPr>
            <a:xfrm>
              <a:off x="0" y="0"/>
              <a:ext cx="4759198" cy="2417826"/>
            </a:xfrm>
            <a:custGeom>
              <a:avLst/>
              <a:gdLst/>
              <a:ahLst/>
              <a:cxnLst/>
              <a:rect l="l" t="t" r="r" b="b"/>
              <a:pathLst>
                <a:path w="4759198" h="2417826">
                  <a:moveTo>
                    <a:pt x="0" y="0"/>
                  </a:moveTo>
                  <a:lnTo>
                    <a:pt x="4759198" y="0"/>
                  </a:lnTo>
                  <a:lnTo>
                    <a:pt x="4759198" y="2417826"/>
                  </a:lnTo>
                  <a:lnTo>
                    <a:pt x="0" y="2417826"/>
                  </a:lnTo>
                  <a:lnTo>
                    <a:pt x="0" y="0"/>
                  </a:lnTo>
                  <a:close/>
                </a:path>
              </a:pathLst>
            </a:custGeom>
            <a:blipFill>
              <a:blip r:embed="rId5"/>
              <a:stretch>
                <a:fillRect t="-3988" b="-3988"/>
              </a:stretch>
            </a:blipFill>
          </p:spPr>
          <p:txBody>
            <a:bodyPr/>
            <a:lstStyle/>
            <a:p>
              <a:endParaRPr lang="lv-LV"/>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185022" y="8041552"/>
            <a:ext cx="4102978" cy="2245448"/>
            <a:chOff x="0" y="0"/>
            <a:chExt cx="5470637" cy="2993931"/>
          </a:xfrm>
        </p:grpSpPr>
        <p:sp>
          <p:nvSpPr>
            <p:cNvPr id="3" name="Freeform 3"/>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sp>
        <p:nvSpPr>
          <p:cNvPr id="4" name="TextBox 4"/>
          <p:cNvSpPr txBox="1"/>
          <p:nvPr/>
        </p:nvSpPr>
        <p:spPr>
          <a:xfrm>
            <a:off x="1105400" y="876983"/>
            <a:ext cx="14600651" cy="1682486"/>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THE PROGRAMME</a:t>
            </a:r>
          </a:p>
          <a:p>
            <a:pPr algn="ctr">
              <a:lnSpc>
                <a:spcPts val="5127"/>
              </a:lnSpc>
            </a:pPr>
            <a:r>
              <a:rPr lang="en-US" sz="3600">
                <a:solidFill>
                  <a:srgbClr val="8CA9AD"/>
                </a:solidFill>
                <a:latin typeface="DM Sans Bold"/>
              </a:rPr>
              <a:t>DIRECTION AND PRINCIPLES</a:t>
            </a:r>
          </a:p>
        </p:txBody>
      </p:sp>
      <p:grpSp>
        <p:nvGrpSpPr>
          <p:cNvPr id="5" name="Group 5"/>
          <p:cNvGrpSpPr/>
          <p:nvPr/>
        </p:nvGrpSpPr>
        <p:grpSpPr>
          <a:xfrm rot="5400000">
            <a:off x="-1696343" y="-2332404"/>
            <a:ext cx="5450085" cy="4161883"/>
            <a:chOff x="0" y="0"/>
            <a:chExt cx="7266780" cy="5549177"/>
          </a:xfrm>
        </p:grpSpPr>
        <p:sp>
          <p:nvSpPr>
            <p:cNvPr id="6" name="Freeform 6"/>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4"/>
              <a:stretch>
                <a:fillRect l="-14" r="-14"/>
              </a:stretch>
            </a:blipFill>
          </p:spPr>
          <p:txBody>
            <a:bodyPr/>
            <a:lstStyle/>
            <a:p>
              <a:endParaRPr lang="lv-LV"/>
            </a:p>
          </p:txBody>
        </p:sp>
      </p:grpSp>
      <p:sp>
        <p:nvSpPr>
          <p:cNvPr id="7" name="TextBox 7"/>
          <p:cNvSpPr txBox="1"/>
          <p:nvPr/>
        </p:nvSpPr>
        <p:spPr>
          <a:xfrm>
            <a:off x="4367126" y="3286289"/>
            <a:ext cx="7924800" cy="5531848"/>
          </a:xfrm>
          <a:prstGeom prst="rect">
            <a:avLst/>
          </a:prstGeom>
        </p:spPr>
        <p:txBody>
          <a:bodyPr lIns="0" tIns="0" rIns="0" bIns="0" rtlCol="0" anchor="t">
            <a:spAutoFit/>
          </a:bodyPr>
          <a:lstStyle/>
          <a:p>
            <a:pPr algn="l">
              <a:lnSpc>
                <a:spcPts val="4191"/>
              </a:lnSpc>
            </a:pPr>
            <a:endParaRPr/>
          </a:p>
          <a:p>
            <a:pPr marL="386080" lvl="1" indent="-193040" algn="l">
              <a:lnSpc>
                <a:spcPts val="4715"/>
              </a:lnSpc>
              <a:buFont typeface="Arial"/>
              <a:buChar char="•"/>
            </a:pPr>
            <a:r>
              <a:rPr lang="en-US" sz="3200">
                <a:solidFill>
                  <a:srgbClr val="737373"/>
                </a:solidFill>
                <a:latin typeface="DM Sans"/>
              </a:rPr>
              <a:t>Actors with sustainability ambitions – to create societal impact</a:t>
            </a:r>
          </a:p>
          <a:p>
            <a:pPr marL="289560" lvl="1" indent="-144780" algn="l">
              <a:lnSpc>
                <a:spcPts val="3536"/>
              </a:lnSpc>
            </a:pPr>
            <a:r>
              <a:rPr lang="en-US" sz="2400">
                <a:solidFill>
                  <a:srgbClr val="737373"/>
                </a:solidFill>
                <a:latin typeface="DM Sans"/>
              </a:rPr>
              <a:t>	- environmental + social</a:t>
            </a:r>
          </a:p>
          <a:p>
            <a:pPr marL="386080" lvl="1" indent="-193040" algn="l">
              <a:lnSpc>
                <a:spcPts val="4715"/>
              </a:lnSpc>
            </a:pPr>
            <a:endParaRPr lang="en-US" sz="2400">
              <a:solidFill>
                <a:srgbClr val="737373"/>
              </a:solidFill>
              <a:latin typeface="DM Sans"/>
            </a:endParaRPr>
          </a:p>
          <a:p>
            <a:pPr marL="386080" lvl="1" indent="-193040" algn="l">
              <a:lnSpc>
                <a:spcPts val="4715"/>
              </a:lnSpc>
              <a:buFont typeface="Arial"/>
              <a:buChar char="•"/>
            </a:pPr>
            <a:r>
              <a:rPr lang="en-US" sz="3200">
                <a:solidFill>
                  <a:srgbClr val="737373"/>
                </a:solidFill>
                <a:latin typeface="DM Sans"/>
              </a:rPr>
              <a:t>Any stage from new to experienced</a:t>
            </a:r>
          </a:p>
          <a:p>
            <a:pPr marL="289560" lvl="1" indent="-144780" algn="l">
              <a:lnSpc>
                <a:spcPts val="3536"/>
              </a:lnSpc>
            </a:pPr>
            <a:r>
              <a:rPr lang="en-US" sz="2400">
                <a:solidFill>
                  <a:srgbClr val="737373"/>
                </a:solidFill>
                <a:latin typeface="DM Sans"/>
              </a:rPr>
              <a:t>	- adaptation to ventures with little resources</a:t>
            </a:r>
          </a:p>
          <a:p>
            <a:pPr marL="386080" lvl="1" indent="-193040" algn="l">
              <a:lnSpc>
                <a:spcPts val="4715"/>
              </a:lnSpc>
            </a:pPr>
            <a:endParaRPr lang="en-US" sz="2400">
              <a:solidFill>
                <a:srgbClr val="737373"/>
              </a:solidFill>
              <a:latin typeface="DM Sans"/>
            </a:endParaRPr>
          </a:p>
          <a:p>
            <a:pPr marL="386080" lvl="1" indent="-193040" algn="l">
              <a:lnSpc>
                <a:spcPts val="4715"/>
              </a:lnSpc>
              <a:buFont typeface="Arial"/>
              <a:buChar char="•"/>
            </a:pPr>
            <a:r>
              <a:rPr lang="en-US" sz="3200">
                <a:solidFill>
                  <a:srgbClr val="737373"/>
                </a:solidFill>
                <a:latin typeface="DM Sans"/>
              </a:rPr>
              <a:t>Counseling, structure to take home, and follow-up</a:t>
            </a:r>
          </a:p>
          <a:p>
            <a:pPr marL="289560" lvl="1" indent="-144780" algn="l">
              <a:lnSpc>
                <a:spcPts val="3536"/>
              </a:lnSpc>
            </a:pPr>
            <a:r>
              <a:rPr lang="en-US" sz="2400">
                <a:solidFill>
                  <a:srgbClr val="737373"/>
                </a:solidFill>
                <a:latin typeface="DM Sans"/>
              </a:rPr>
              <a:t>	- continuous development</a:t>
            </a:r>
          </a:p>
        </p:txBody>
      </p:sp>
      <p:grpSp>
        <p:nvGrpSpPr>
          <p:cNvPr id="8" name="Group 8"/>
          <p:cNvGrpSpPr/>
          <p:nvPr/>
        </p:nvGrpSpPr>
        <p:grpSpPr>
          <a:xfrm>
            <a:off x="15950000" y="3415099"/>
            <a:ext cx="380329" cy="362730"/>
            <a:chOff x="0" y="0"/>
            <a:chExt cx="507105" cy="483640"/>
          </a:xfrm>
        </p:grpSpPr>
        <p:sp>
          <p:nvSpPr>
            <p:cNvPr id="9" name="Freeform 9"/>
            <p:cNvSpPr/>
            <p:nvPr/>
          </p:nvSpPr>
          <p:spPr>
            <a:xfrm>
              <a:off x="0" y="0"/>
              <a:ext cx="507111" cy="483616"/>
            </a:xfrm>
            <a:custGeom>
              <a:avLst/>
              <a:gdLst/>
              <a:ahLst/>
              <a:cxnLst/>
              <a:rect l="l" t="t" r="r" b="b"/>
              <a:pathLst>
                <a:path w="507111" h="483616">
                  <a:moveTo>
                    <a:pt x="0" y="241935"/>
                  </a:moveTo>
                  <a:cubicBezTo>
                    <a:pt x="0" y="108331"/>
                    <a:pt x="113538" y="0"/>
                    <a:pt x="253492" y="0"/>
                  </a:cubicBezTo>
                  <a:cubicBezTo>
                    <a:pt x="393446" y="0"/>
                    <a:pt x="507111" y="108331"/>
                    <a:pt x="507111" y="241935"/>
                  </a:cubicBezTo>
                  <a:cubicBezTo>
                    <a:pt x="507111" y="375539"/>
                    <a:pt x="393573" y="483616"/>
                    <a:pt x="253492" y="483616"/>
                  </a:cubicBezTo>
                  <a:cubicBezTo>
                    <a:pt x="113411" y="483616"/>
                    <a:pt x="0" y="375412"/>
                    <a:pt x="0" y="241935"/>
                  </a:cubicBezTo>
                  <a:close/>
                </a:path>
              </a:pathLst>
            </a:custGeom>
            <a:solidFill>
              <a:srgbClr val="8CA9AD"/>
            </a:solidFill>
          </p:spPr>
          <p:txBody>
            <a:bodyPr/>
            <a:lstStyle/>
            <a:p>
              <a:endParaRPr lang="lv-LV"/>
            </a:p>
          </p:txBody>
        </p:sp>
      </p:grpSp>
      <p:sp>
        <p:nvSpPr>
          <p:cNvPr id="10" name="Freeform 10"/>
          <p:cNvSpPr/>
          <p:nvPr/>
        </p:nvSpPr>
        <p:spPr>
          <a:xfrm>
            <a:off x="15279864" y="1260006"/>
            <a:ext cx="1720154" cy="2064383"/>
          </a:xfrm>
          <a:custGeom>
            <a:avLst/>
            <a:gdLst/>
            <a:ahLst/>
            <a:cxnLst/>
            <a:rect l="l" t="t" r="r" b="b"/>
            <a:pathLst>
              <a:path w="1720154" h="2064383">
                <a:moveTo>
                  <a:pt x="0" y="0"/>
                </a:moveTo>
                <a:lnTo>
                  <a:pt x="1720154" y="0"/>
                </a:lnTo>
                <a:lnTo>
                  <a:pt x="1720154" y="2064383"/>
                </a:lnTo>
                <a:lnTo>
                  <a:pt x="0" y="206438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lv-LV"/>
          </a:p>
        </p:txBody>
      </p:sp>
      <p:grpSp>
        <p:nvGrpSpPr>
          <p:cNvPr id="11" name="Group 11"/>
          <p:cNvGrpSpPr/>
          <p:nvPr/>
        </p:nvGrpSpPr>
        <p:grpSpPr>
          <a:xfrm>
            <a:off x="15684280" y="1690047"/>
            <a:ext cx="911270" cy="898015"/>
            <a:chOff x="0" y="0"/>
            <a:chExt cx="1215027" cy="1197353"/>
          </a:xfrm>
        </p:grpSpPr>
        <p:sp>
          <p:nvSpPr>
            <p:cNvPr id="12" name="Freeform 12"/>
            <p:cNvSpPr/>
            <p:nvPr/>
          </p:nvSpPr>
          <p:spPr>
            <a:xfrm>
              <a:off x="0" y="0"/>
              <a:ext cx="1215009" cy="1197356"/>
            </a:xfrm>
            <a:custGeom>
              <a:avLst/>
              <a:gdLst/>
              <a:ahLst/>
              <a:cxnLst/>
              <a:rect l="l" t="t" r="r" b="b"/>
              <a:pathLst>
                <a:path w="1215009" h="1197356">
                  <a:moveTo>
                    <a:pt x="0" y="0"/>
                  </a:moveTo>
                  <a:lnTo>
                    <a:pt x="1215009" y="0"/>
                  </a:lnTo>
                  <a:lnTo>
                    <a:pt x="1215009" y="1197356"/>
                  </a:lnTo>
                  <a:lnTo>
                    <a:pt x="0" y="1197356"/>
                  </a:lnTo>
                  <a:lnTo>
                    <a:pt x="0" y="0"/>
                  </a:lnTo>
                  <a:close/>
                </a:path>
              </a:pathLst>
            </a:custGeom>
            <a:blipFill>
              <a:blip r:embed="rId7"/>
              <a:stretch>
                <a:fillRect t="-33" r="-1" b="-33"/>
              </a:stretch>
            </a:blipFill>
          </p:spPr>
          <p:txBody>
            <a:bodyPr/>
            <a:lstStyle/>
            <a:p>
              <a:endParaRPr lang="lv-LV"/>
            </a:p>
          </p:txBody>
        </p:sp>
      </p:grpSp>
      <p:grpSp>
        <p:nvGrpSpPr>
          <p:cNvPr id="13" name="Group 13"/>
          <p:cNvGrpSpPr/>
          <p:nvPr/>
        </p:nvGrpSpPr>
        <p:grpSpPr>
          <a:xfrm>
            <a:off x="15950000" y="6398735"/>
            <a:ext cx="380329" cy="362730"/>
            <a:chOff x="0" y="0"/>
            <a:chExt cx="507105" cy="483640"/>
          </a:xfrm>
        </p:grpSpPr>
        <p:sp>
          <p:nvSpPr>
            <p:cNvPr id="14" name="Freeform 14"/>
            <p:cNvSpPr/>
            <p:nvPr/>
          </p:nvSpPr>
          <p:spPr>
            <a:xfrm>
              <a:off x="0" y="0"/>
              <a:ext cx="507111" cy="483616"/>
            </a:xfrm>
            <a:custGeom>
              <a:avLst/>
              <a:gdLst/>
              <a:ahLst/>
              <a:cxnLst/>
              <a:rect l="l" t="t" r="r" b="b"/>
              <a:pathLst>
                <a:path w="507111" h="483616">
                  <a:moveTo>
                    <a:pt x="0" y="241935"/>
                  </a:moveTo>
                  <a:cubicBezTo>
                    <a:pt x="0" y="108331"/>
                    <a:pt x="113538" y="0"/>
                    <a:pt x="253492" y="0"/>
                  </a:cubicBezTo>
                  <a:cubicBezTo>
                    <a:pt x="393446" y="0"/>
                    <a:pt x="507111" y="108331"/>
                    <a:pt x="507111" y="241935"/>
                  </a:cubicBezTo>
                  <a:cubicBezTo>
                    <a:pt x="507111" y="375539"/>
                    <a:pt x="393573" y="483616"/>
                    <a:pt x="253492" y="483616"/>
                  </a:cubicBezTo>
                  <a:cubicBezTo>
                    <a:pt x="113411" y="483616"/>
                    <a:pt x="0" y="375412"/>
                    <a:pt x="0" y="241935"/>
                  </a:cubicBezTo>
                  <a:close/>
                </a:path>
              </a:pathLst>
            </a:custGeom>
            <a:solidFill>
              <a:srgbClr val="8CA9AD"/>
            </a:solidFill>
          </p:spPr>
          <p:txBody>
            <a:bodyPr/>
            <a:lstStyle/>
            <a:p>
              <a:endParaRPr lang="lv-LV"/>
            </a:p>
          </p:txBody>
        </p:sp>
      </p:grpSp>
      <p:sp>
        <p:nvSpPr>
          <p:cNvPr id="15" name="Freeform 15"/>
          <p:cNvSpPr/>
          <p:nvPr/>
        </p:nvSpPr>
        <p:spPr>
          <a:xfrm>
            <a:off x="15279864" y="4243642"/>
            <a:ext cx="1720154" cy="2064383"/>
          </a:xfrm>
          <a:custGeom>
            <a:avLst/>
            <a:gdLst/>
            <a:ahLst/>
            <a:cxnLst/>
            <a:rect l="l" t="t" r="r" b="b"/>
            <a:pathLst>
              <a:path w="1720154" h="2064383">
                <a:moveTo>
                  <a:pt x="0" y="0"/>
                </a:moveTo>
                <a:lnTo>
                  <a:pt x="1720154" y="0"/>
                </a:lnTo>
                <a:lnTo>
                  <a:pt x="1720154" y="2064383"/>
                </a:lnTo>
                <a:lnTo>
                  <a:pt x="0" y="206438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lv-LV"/>
          </a:p>
        </p:txBody>
      </p:sp>
      <p:grpSp>
        <p:nvGrpSpPr>
          <p:cNvPr id="16" name="Group 16"/>
          <p:cNvGrpSpPr/>
          <p:nvPr/>
        </p:nvGrpSpPr>
        <p:grpSpPr>
          <a:xfrm>
            <a:off x="15686240" y="4582713"/>
            <a:ext cx="879297" cy="988985"/>
            <a:chOff x="0" y="0"/>
            <a:chExt cx="1172396" cy="1318647"/>
          </a:xfrm>
        </p:grpSpPr>
        <p:sp>
          <p:nvSpPr>
            <p:cNvPr id="17" name="Freeform 17"/>
            <p:cNvSpPr/>
            <p:nvPr/>
          </p:nvSpPr>
          <p:spPr>
            <a:xfrm>
              <a:off x="0" y="0"/>
              <a:ext cx="1172337" cy="1318641"/>
            </a:xfrm>
            <a:custGeom>
              <a:avLst/>
              <a:gdLst/>
              <a:ahLst/>
              <a:cxnLst/>
              <a:rect l="l" t="t" r="r" b="b"/>
              <a:pathLst>
                <a:path w="1172337" h="1318641">
                  <a:moveTo>
                    <a:pt x="0" y="0"/>
                  </a:moveTo>
                  <a:lnTo>
                    <a:pt x="1172337" y="0"/>
                  </a:lnTo>
                  <a:lnTo>
                    <a:pt x="1172337" y="1318641"/>
                  </a:lnTo>
                  <a:lnTo>
                    <a:pt x="0" y="1318641"/>
                  </a:lnTo>
                  <a:lnTo>
                    <a:pt x="0" y="0"/>
                  </a:lnTo>
                  <a:close/>
                </a:path>
              </a:pathLst>
            </a:custGeom>
            <a:blipFill>
              <a:blip r:embed="rId8"/>
              <a:stretch>
                <a:fillRect t="-11" r="-5" b="-11"/>
              </a:stretch>
            </a:blipFill>
          </p:spPr>
          <p:txBody>
            <a:bodyPr/>
            <a:lstStyle/>
            <a:p>
              <a:endParaRPr lang="lv-LV"/>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185022" y="8041552"/>
            <a:ext cx="4102978" cy="2245448"/>
            <a:chOff x="0" y="0"/>
            <a:chExt cx="5470637" cy="2993931"/>
          </a:xfrm>
        </p:grpSpPr>
        <p:sp>
          <p:nvSpPr>
            <p:cNvPr id="3" name="Freeform 3"/>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sp>
        <p:nvSpPr>
          <p:cNvPr id="4" name="TextBox 4"/>
          <p:cNvSpPr txBox="1"/>
          <p:nvPr/>
        </p:nvSpPr>
        <p:spPr>
          <a:xfrm>
            <a:off x="1010044" y="960202"/>
            <a:ext cx="14600651" cy="1682486"/>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THE PROGRAMME</a:t>
            </a:r>
          </a:p>
          <a:p>
            <a:pPr algn="ctr">
              <a:lnSpc>
                <a:spcPts val="5127"/>
              </a:lnSpc>
            </a:pPr>
            <a:r>
              <a:rPr lang="en-US" sz="3600">
                <a:solidFill>
                  <a:srgbClr val="8CA9AD"/>
                </a:solidFill>
                <a:latin typeface="DM Sans Bold"/>
              </a:rPr>
              <a:t>DIRECTION AND PRINCIPLES</a:t>
            </a:r>
          </a:p>
        </p:txBody>
      </p:sp>
      <p:grpSp>
        <p:nvGrpSpPr>
          <p:cNvPr id="5" name="Group 5"/>
          <p:cNvGrpSpPr/>
          <p:nvPr/>
        </p:nvGrpSpPr>
        <p:grpSpPr>
          <a:xfrm rot="5400000">
            <a:off x="-1696343" y="-2332404"/>
            <a:ext cx="5450085" cy="4161883"/>
            <a:chOff x="0" y="0"/>
            <a:chExt cx="7266780" cy="5549177"/>
          </a:xfrm>
        </p:grpSpPr>
        <p:sp>
          <p:nvSpPr>
            <p:cNvPr id="6" name="Freeform 6"/>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4"/>
              <a:stretch>
                <a:fillRect l="-14" r="-14"/>
              </a:stretch>
            </a:blipFill>
          </p:spPr>
          <p:txBody>
            <a:bodyPr/>
            <a:lstStyle/>
            <a:p>
              <a:endParaRPr lang="lv-LV"/>
            </a:p>
          </p:txBody>
        </p:sp>
      </p:grpSp>
      <p:sp>
        <p:nvSpPr>
          <p:cNvPr id="7" name="TextBox 7"/>
          <p:cNvSpPr txBox="1"/>
          <p:nvPr/>
        </p:nvSpPr>
        <p:spPr>
          <a:xfrm>
            <a:off x="4271769" y="3369508"/>
            <a:ext cx="8077200" cy="5531848"/>
          </a:xfrm>
          <a:prstGeom prst="rect">
            <a:avLst/>
          </a:prstGeom>
        </p:spPr>
        <p:txBody>
          <a:bodyPr lIns="0" tIns="0" rIns="0" bIns="0" rtlCol="0" anchor="t">
            <a:spAutoFit/>
          </a:bodyPr>
          <a:lstStyle/>
          <a:p>
            <a:pPr algn="l">
              <a:lnSpc>
                <a:spcPts val="4191"/>
              </a:lnSpc>
            </a:pPr>
            <a:endParaRPr/>
          </a:p>
          <a:p>
            <a:pPr marL="386080" lvl="1" indent="-193040" algn="l">
              <a:lnSpc>
                <a:spcPts val="4715"/>
              </a:lnSpc>
              <a:buFont typeface="Arial"/>
              <a:buChar char="•"/>
            </a:pPr>
            <a:r>
              <a:rPr lang="en-US" sz="3200">
                <a:solidFill>
                  <a:srgbClr val="737373"/>
                </a:solidFill>
                <a:latin typeface="DM Sans"/>
              </a:rPr>
              <a:t>Net benefits to the venture and society</a:t>
            </a:r>
          </a:p>
          <a:p>
            <a:pPr marL="289560" lvl="1" indent="-144780" algn="l">
              <a:lnSpc>
                <a:spcPts val="3536"/>
              </a:lnSpc>
            </a:pPr>
            <a:r>
              <a:rPr lang="en-US" sz="2400">
                <a:solidFill>
                  <a:srgbClr val="737373"/>
                </a:solidFill>
                <a:latin typeface="DM Sans"/>
              </a:rPr>
              <a:t>	- measures must be better than rules of thumb</a:t>
            </a:r>
          </a:p>
          <a:p>
            <a:pPr marL="386080" lvl="1" indent="-193040" algn="l">
              <a:lnSpc>
                <a:spcPts val="4715"/>
              </a:lnSpc>
            </a:pPr>
            <a:endParaRPr lang="en-US" sz="2400">
              <a:solidFill>
                <a:srgbClr val="737373"/>
              </a:solidFill>
              <a:latin typeface="DM Sans"/>
            </a:endParaRPr>
          </a:p>
          <a:p>
            <a:pPr marL="386080" lvl="1" indent="-193040" algn="l">
              <a:lnSpc>
                <a:spcPts val="4715"/>
              </a:lnSpc>
              <a:buFont typeface="Arial"/>
              <a:buChar char="•"/>
            </a:pPr>
            <a:r>
              <a:rPr lang="en-US" sz="3200">
                <a:solidFill>
                  <a:srgbClr val="737373"/>
                </a:solidFill>
                <a:latin typeface="DM Sans"/>
              </a:rPr>
              <a:t>Flexibility in relation to ambitions – but with established concepts and models</a:t>
            </a:r>
          </a:p>
          <a:p>
            <a:pPr marL="289560" lvl="1" indent="-144780" algn="l">
              <a:lnSpc>
                <a:spcPts val="3536"/>
              </a:lnSpc>
            </a:pPr>
            <a:r>
              <a:rPr lang="en-US" sz="2400">
                <a:solidFill>
                  <a:srgbClr val="737373"/>
                </a:solidFill>
                <a:latin typeface="DM Sans"/>
              </a:rPr>
              <a:t>- possibility to scale up the use later</a:t>
            </a:r>
          </a:p>
          <a:p>
            <a:pPr marL="386080" lvl="1" indent="-193040" algn="l">
              <a:lnSpc>
                <a:spcPts val="4715"/>
              </a:lnSpc>
            </a:pPr>
            <a:endParaRPr lang="en-US" sz="2400">
              <a:solidFill>
                <a:srgbClr val="737373"/>
              </a:solidFill>
              <a:latin typeface="DM Sans"/>
            </a:endParaRPr>
          </a:p>
          <a:p>
            <a:pPr marL="386080" lvl="1" indent="-193040" algn="l">
              <a:lnSpc>
                <a:spcPts val="4715"/>
              </a:lnSpc>
              <a:buFont typeface="Arial"/>
              <a:buChar char="•"/>
            </a:pPr>
            <a:r>
              <a:rPr lang="en-US" sz="3200">
                <a:solidFill>
                  <a:srgbClr val="737373"/>
                </a:solidFill>
                <a:latin typeface="DM Sans"/>
              </a:rPr>
              <a:t>Flexibility in implementation – but to be qualified as of societal relevance</a:t>
            </a:r>
          </a:p>
          <a:p>
            <a:pPr marL="289560" lvl="1" indent="-144780" algn="l">
              <a:lnSpc>
                <a:spcPts val="3536"/>
              </a:lnSpc>
            </a:pPr>
            <a:r>
              <a:rPr lang="en-US" sz="2400">
                <a:solidFill>
                  <a:srgbClr val="737373"/>
                </a:solidFill>
                <a:latin typeface="DM Sans"/>
              </a:rPr>
              <a:t>- e.g. related to Agenda 2030</a:t>
            </a:r>
          </a:p>
        </p:txBody>
      </p:sp>
      <p:grpSp>
        <p:nvGrpSpPr>
          <p:cNvPr id="8" name="Group 8"/>
          <p:cNvGrpSpPr/>
          <p:nvPr/>
        </p:nvGrpSpPr>
        <p:grpSpPr>
          <a:xfrm>
            <a:off x="15895624" y="6266392"/>
            <a:ext cx="380329" cy="362730"/>
            <a:chOff x="0" y="0"/>
            <a:chExt cx="507105" cy="483640"/>
          </a:xfrm>
        </p:grpSpPr>
        <p:sp>
          <p:nvSpPr>
            <p:cNvPr id="9" name="Freeform 9"/>
            <p:cNvSpPr/>
            <p:nvPr/>
          </p:nvSpPr>
          <p:spPr>
            <a:xfrm>
              <a:off x="0" y="0"/>
              <a:ext cx="507111" cy="483616"/>
            </a:xfrm>
            <a:custGeom>
              <a:avLst/>
              <a:gdLst/>
              <a:ahLst/>
              <a:cxnLst/>
              <a:rect l="l" t="t" r="r" b="b"/>
              <a:pathLst>
                <a:path w="507111" h="483616">
                  <a:moveTo>
                    <a:pt x="0" y="241935"/>
                  </a:moveTo>
                  <a:cubicBezTo>
                    <a:pt x="0" y="108331"/>
                    <a:pt x="113538" y="0"/>
                    <a:pt x="253492" y="0"/>
                  </a:cubicBezTo>
                  <a:cubicBezTo>
                    <a:pt x="393446" y="0"/>
                    <a:pt x="507111" y="108331"/>
                    <a:pt x="507111" y="241935"/>
                  </a:cubicBezTo>
                  <a:cubicBezTo>
                    <a:pt x="507111" y="375539"/>
                    <a:pt x="393573" y="483616"/>
                    <a:pt x="253492" y="483616"/>
                  </a:cubicBezTo>
                  <a:cubicBezTo>
                    <a:pt x="113411" y="483616"/>
                    <a:pt x="0" y="375412"/>
                    <a:pt x="0" y="241935"/>
                  </a:cubicBezTo>
                  <a:close/>
                </a:path>
              </a:pathLst>
            </a:custGeom>
            <a:solidFill>
              <a:srgbClr val="8CA9AD"/>
            </a:solidFill>
          </p:spPr>
          <p:txBody>
            <a:bodyPr/>
            <a:lstStyle/>
            <a:p>
              <a:endParaRPr lang="lv-LV"/>
            </a:p>
          </p:txBody>
        </p:sp>
      </p:grpSp>
      <p:sp>
        <p:nvSpPr>
          <p:cNvPr id="10" name="Freeform 10"/>
          <p:cNvSpPr/>
          <p:nvPr/>
        </p:nvSpPr>
        <p:spPr>
          <a:xfrm>
            <a:off x="15225488" y="4111299"/>
            <a:ext cx="1720154" cy="2064383"/>
          </a:xfrm>
          <a:custGeom>
            <a:avLst/>
            <a:gdLst/>
            <a:ahLst/>
            <a:cxnLst/>
            <a:rect l="l" t="t" r="r" b="b"/>
            <a:pathLst>
              <a:path w="1720154" h="2064383">
                <a:moveTo>
                  <a:pt x="0" y="0"/>
                </a:moveTo>
                <a:lnTo>
                  <a:pt x="1720154" y="0"/>
                </a:lnTo>
                <a:lnTo>
                  <a:pt x="1720154" y="2064383"/>
                </a:lnTo>
                <a:lnTo>
                  <a:pt x="0" y="206438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lv-LV"/>
          </a:p>
        </p:txBody>
      </p:sp>
      <p:grpSp>
        <p:nvGrpSpPr>
          <p:cNvPr id="11" name="Group 11"/>
          <p:cNvGrpSpPr/>
          <p:nvPr/>
        </p:nvGrpSpPr>
        <p:grpSpPr>
          <a:xfrm>
            <a:off x="15627024" y="4334143"/>
            <a:ext cx="917029" cy="1101235"/>
            <a:chOff x="0" y="0"/>
            <a:chExt cx="1222705" cy="1468313"/>
          </a:xfrm>
        </p:grpSpPr>
        <p:sp>
          <p:nvSpPr>
            <p:cNvPr id="12" name="Freeform 12"/>
            <p:cNvSpPr/>
            <p:nvPr/>
          </p:nvSpPr>
          <p:spPr>
            <a:xfrm>
              <a:off x="0" y="0"/>
              <a:ext cx="1222756" cy="1468374"/>
            </a:xfrm>
            <a:custGeom>
              <a:avLst/>
              <a:gdLst/>
              <a:ahLst/>
              <a:cxnLst/>
              <a:rect l="l" t="t" r="r" b="b"/>
              <a:pathLst>
                <a:path w="1222756" h="1468374">
                  <a:moveTo>
                    <a:pt x="0" y="0"/>
                  </a:moveTo>
                  <a:lnTo>
                    <a:pt x="1222756" y="0"/>
                  </a:lnTo>
                  <a:lnTo>
                    <a:pt x="1222756" y="1468374"/>
                  </a:lnTo>
                  <a:lnTo>
                    <a:pt x="0" y="1468374"/>
                  </a:lnTo>
                  <a:lnTo>
                    <a:pt x="0" y="0"/>
                  </a:lnTo>
                  <a:close/>
                </a:path>
              </a:pathLst>
            </a:custGeom>
            <a:blipFill>
              <a:blip r:embed="rId7"/>
              <a:stretch>
                <a:fillRect l="-36" r="-32" b="4"/>
              </a:stretch>
            </a:blipFill>
          </p:spPr>
          <p:txBody>
            <a:bodyPr/>
            <a:lstStyle/>
            <a:p>
              <a:endParaRPr lang="lv-LV"/>
            </a:p>
          </p:txBody>
        </p:sp>
      </p:grpSp>
      <p:grpSp>
        <p:nvGrpSpPr>
          <p:cNvPr id="13" name="Group 13"/>
          <p:cNvGrpSpPr/>
          <p:nvPr/>
        </p:nvGrpSpPr>
        <p:grpSpPr>
          <a:xfrm>
            <a:off x="15895571" y="3060487"/>
            <a:ext cx="380329" cy="362730"/>
            <a:chOff x="0" y="0"/>
            <a:chExt cx="507105" cy="483640"/>
          </a:xfrm>
        </p:grpSpPr>
        <p:sp>
          <p:nvSpPr>
            <p:cNvPr id="14" name="Freeform 14"/>
            <p:cNvSpPr/>
            <p:nvPr/>
          </p:nvSpPr>
          <p:spPr>
            <a:xfrm>
              <a:off x="0" y="0"/>
              <a:ext cx="507111" cy="483616"/>
            </a:xfrm>
            <a:custGeom>
              <a:avLst/>
              <a:gdLst/>
              <a:ahLst/>
              <a:cxnLst/>
              <a:rect l="l" t="t" r="r" b="b"/>
              <a:pathLst>
                <a:path w="507111" h="483616">
                  <a:moveTo>
                    <a:pt x="0" y="241935"/>
                  </a:moveTo>
                  <a:cubicBezTo>
                    <a:pt x="0" y="108331"/>
                    <a:pt x="113538" y="0"/>
                    <a:pt x="253492" y="0"/>
                  </a:cubicBezTo>
                  <a:cubicBezTo>
                    <a:pt x="393446" y="0"/>
                    <a:pt x="507111" y="108331"/>
                    <a:pt x="507111" y="241935"/>
                  </a:cubicBezTo>
                  <a:cubicBezTo>
                    <a:pt x="507111" y="375539"/>
                    <a:pt x="393573" y="483616"/>
                    <a:pt x="253492" y="483616"/>
                  </a:cubicBezTo>
                  <a:cubicBezTo>
                    <a:pt x="113411" y="483616"/>
                    <a:pt x="0" y="375412"/>
                    <a:pt x="0" y="241935"/>
                  </a:cubicBezTo>
                  <a:close/>
                </a:path>
              </a:pathLst>
            </a:custGeom>
            <a:solidFill>
              <a:srgbClr val="8CA9AD"/>
            </a:solidFill>
          </p:spPr>
          <p:txBody>
            <a:bodyPr/>
            <a:lstStyle/>
            <a:p>
              <a:endParaRPr lang="lv-LV"/>
            </a:p>
          </p:txBody>
        </p:sp>
      </p:grpSp>
      <p:sp>
        <p:nvSpPr>
          <p:cNvPr id="15" name="Freeform 15"/>
          <p:cNvSpPr/>
          <p:nvPr/>
        </p:nvSpPr>
        <p:spPr>
          <a:xfrm>
            <a:off x="15225435" y="905394"/>
            <a:ext cx="1720154" cy="2064383"/>
          </a:xfrm>
          <a:custGeom>
            <a:avLst/>
            <a:gdLst/>
            <a:ahLst/>
            <a:cxnLst/>
            <a:rect l="l" t="t" r="r" b="b"/>
            <a:pathLst>
              <a:path w="1720154" h="2064383">
                <a:moveTo>
                  <a:pt x="0" y="0"/>
                </a:moveTo>
                <a:lnTo>
                  <a:pt x="1720154" y="0"/>
                </a:lnTo>
                <a:lnTo>
                  <a:pt x="1720154" y="2064383"/>
                </a:lnTo>
                <a:lnTo>
                  <a:pt x="0" y="206438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lv-LV"/>
          </a:p>
        </p:txBody>
      </p:sp>
      <p:grpSp>
        <p:nvGrpSpPr>
          <p:cNvPr id="16" name="Group 16"/>
          <p:cNvGrpSpPr/>
          <p:nvPr/>
        </p:nvGrpSpPr>
        <p:grpSpPr>
          <a:xfrm>
            <a:off x="15539931" y="1244465"/>
            <a:ext cx="974600" cy="988985"/>
            <a:chOff x="0" y="0"/>
            <a:chExt cx="1299467" cy="1318647"/>
          </a:xfrm>
        </p:grpSpPr>
        <p:sp>
          <p:nvSpPr>
            <p:cNvPr id="17" name="Freeform 17"/>
            <p:cNvSpPr/>
            <p:nvPr/>
          </p:nvSpPr>
          <p:spPr>
            <a:xfrm>
              <a:off x="0" y="0"/>
              <a:ext cx="1299464" cy="1318641"/>
            </a:xfrm>
            <a:custGeom>
              <a:avLst/>
              <a:gdLst/>
              <a:ahLst/>
              <a:cxnLst/>
              <a:rect l="l" t="t" r="r" b="b"/>
              <a:pathLst>
                <a:path w="1299464" h="1318641">
                  <a:moveTo>
                    <a:pt x="0" y="0"/>
                  </a:moveTo>
                  <a:lnTo>
                    <a:pt x="1299464" y="0"/>
                  </a:lnTo>
                  <a:lnTo>
                    <a:pt x="1299464" y="1318641"/>
                  </a:lnTo>
                  <a:lnTo>
                    <a:pt x="0" y="1318641"/>
                  </a:lnTo>
                  <a:lnTo>
                    <a:pt x="0" y="0"/>
                  </a:lnTo>
                  <a:close/>
                </a:path>
              </a:pathLst>
            </a:custGeom>
            <a:blipFill>
              <a:blip r:embed="rId8"/>
              <a:stretch>
                <a:fillRect l="-33" r="-33"/>
              </a:stretch>
            </a:blipFill>
          </p:spPr>
          <p:txBody>
            <a:bodyPr/>
            <a:lstStyle/>
            <a:p>
              <a:endParaRPr lang="lv-LV"/>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0800000">
            <a:off x="2476251" y="5511550"/>
            <a:ext cx="8285867" cy="1763347"/>
            <a:chOff x="0" y="0"/>
            <a:chExt cx="11047823" cy="2351130"/>
          </a:xfrm>
        </p:grpSpPr>
        <p:sp>
          <p:nvSpPr>
            <p:cNvPr id="3" name="Freeform 3"/>
            <p:cNvSpPr/>
            <p:nvPr/>
          </p:nvSpPr>
          <p:spPr>
            <a:xfrm>
              <a:off x="16891" y="16891"/>
              <a:ext cx="11014583" cy="2321052"/>
            </a:xfrm>
            <a:custGeom>
              <a:avLst/>
              <a:gdLst/>
              <a:ahLst/>
              <a:cxnLst/>
              <a:rect l="l" t="t" r="r" b="b"/>
              <a:pathLst>
                <a:path w="11014583" h="2321052">
                  <a:moveTo>
                    <a:pt x="0" y="2321052"/>
                  </a:moveTo>
                  <a:lnTo>
                    <a:pt x="0" y="1015492"/>
                  </a:lnTo>
                  <a:cubicBezTo>
                    <a:pt x="0" y="454660"/>
                    <a:pt x="459105" y="0"/>
                    <a:pt x="1025525" y="0"/>
                  </a:cubicBezTo>
                  <a:lnTo>
                    <a:pt x="9989058" y="0"/>
                  </a:lnTo>
                  <a:cubicBezTo>
                    <a:pt x="10555478" y="0"/>
                    <a:pt x="11014583" y="454660"/>
                    <a:pt x="11014583" y="1015492"/>
                  </a:cubicBezTo>
                  <a:lnTo>
                    <a:pt x="11014583" y="1185037"/>
                  </a:lnTo>
                  <a:lnTo>
                    <a:pt x="10816717" y="1740789"/>
                  </a:lnTo>
                  <a:lnTo>
                    <a:pt x="10618851" y="1185037"/>
                  </a:lnTo>
                  <a:lnTo>
                    <a:pt x="10618851" y="1015492"/>
                  </a:lnTo>
                  <a:cubicBezTo>
                    <a:pt x="10618851" y="671068"/>
                    <a:pt x="10336911" y="391922"/>
                    <a:pt x="9989058" y="391922"/>
                  </a:cubicBezTo>
                  <a:lnTo>
                    <a:pt x="1025525" y="391922"/>
                  </a:lnTo>
                  <a:cubicBezTo>
                    <a:pt x="677672" y="391922"/>
                    <a:pt x="395732" y="671068"/>
                    <a:pt x="395732" y="1015492"/>
                  </a:cubicBezTo>
                  <a:lnTo>
                    <a:pt x="395732" y="2321052"/>
                  </a:lnTo>
                  <a:close/>
                </a:path>
              </a:pathLst>
            </a:custGeom>
            <a:solidFill>
              <a:srgbClr val="FFFFFF"/>
            </a:solidFill>
          </p:spPr>
          <p:txBody>
            <a:bodyPr/>
            <a:lstStyle/>
            <a:p>
              <a:endParaRPr lang="lv-LV"/>
            </a:p>
          </p:txBody>
        </p:sp>
        <p:sp>
          <p:nvSpPr>
            <p:cNvPr id="4" name="Freeform 4"/>
            <p:cNvSpPr/>
            <p:nvPr/>
          </p:nvSpPr>
          <p:spPr>
            <a:xfrm>
              <a:off x="0" y="0"/>
              <a:ext cx="11049254" cy="2354834"/>
            </a:xfrm>
            <a:custGeom>
              <a:avLst/>
              <a:gdLst/>
              <a:ahLst/>
              <a:cxnLst/>
              <a:rect l="l" t="t" r="r" b="b"/>
              <a:pathLst>
                <a:path w="11049254" h="2354834">
                  <a:moveTo>
                    <a:pt x="0" y="2337943"/>
                  </a:moveTo>
                  <a:lnTo>
                    <a:pt x="0" y="1032383"/>
                  </a:lnTo>
                  <a:lnTo>
                    <a:pt x="16891" y="1032383"/>
                  </a:lnTo>
                  <a:lnTo>
                    <a:pt x="0" y="1032383"/>
                  </a:lnTo>
                  <a:cubicBezTo>
                    <a:pt x="0" y="462026"/>
                    <a:pt x="466852" y="0"/>
                    <a:pt x="1042416" y="0"/>
                  </a:cubicBezTo>
                  <a:lnTo>
                    <a:pt x="10005949" y="0"/>
                  </a:lnTo>
                  <a:lnTo>
                    <a:pt x="10005949" y="16891"/>
                  </a:lnTo>
                  <a:lnTo>
                    <a:pt x="10005949" y="0"/>
                  </a:lnTo>
                  <a:cubicBezTo>
                    <a:pt x="10581513" y="0"/>
                    <a:pt x="11048365" y="462026"/>
                    <a:pt x="11048365" y="1032383"/>
                  </a:cubicBezTo>
                  <a:lnTo>
                    <a:pt x="11031474" y="1032383"/>
                  </a:lnTo>
                  <a:lnTo>
                    <a:pt x="11048365" y="1032383"/>
                  </a:lnTo>
                  <a:lnTo>
                    <a:pt x="11048365" y="1201928"/>
                  </a:lnTo>
                  <a:lnTo>
                    <a:pt x="11031474" y="1201928"/>
                  </a:lnTo>
                  <a:lnTo>
                    <a:pt x="11031474" y="1184910"/>
                  </a:lnTo>
                  <a:cubicBezTo>
                    <a:pt x="11036935" y="1184910"/>
                    <a:pt x="11042142" y="1187577"/>
                    <a:pt x="11045317" y="1192022"/>
                  </a:cubicBezTo>
                  <a:cubicBezTo>
                    <a:pt x="11048492" y="1196467"/>
                    <a:pt x="11049254" y="1202309"/>
                    <a:pt x="11047476" y="1207516"/>
                  </a:cubicBezTo>
                  <a:lnTo>
                    <a:pt x="10849610" y="1763395"/>
                  </a:lnTo>
                  <a:cubicBezTo>
                    <a:pt x="10847197" y="1770126"/>
                    <a:pt x="10840847" y="1774698"/>
                    <a:pt x="10833608" y="1774698"/>
                  </a:cubicBezTo>
                  <a:cubicBezTo>
                    <a:pt x="10826369" y="1774698"/>
                    <a:pt x="10820019" y="1770253"/>
                    <a:pt x="10817606" y="1763395"/>
                  </a:cubicBezTo>
                  <a:lnTo>
                    <a:pt x="10619740" y="1207516"/>
                  </a:lnTo>
                  <a:cubicBezTo>
                    <a:pt x="10617835" y="1202309"/>
                    <a:pt x="10618724" y="1196594"/>
                    <a:pt x="10621899" y="1192022"/>
                  </a:cubicBezTo>
                  <a:cubicBezTo>
                    <a:pt x="10625074" y="1187450"/>
                    <a:pt x="10630281" y="1184910"/>
                    <a:pt x="10635742" y="1184910"/>
                  </a:cubicBezTo>
                  <a:lnTo>
                    <a:pt x="10635742" y="1201801"/>
                  </a:lnTo>
                  <a:lnTo>
                    <a:pt x="10618851" y="1201801"/>
                  </a:lnTo>
                  <a:lnTo>
                    <a:pt x="10618851" y="1032383"/>
                  </a:lnTo>
                  <a:lnTo>
                    <a:pt x="10635742" y="1032383"/>
                  </a:lnTo>
                  <a:lnTo>
                    <a:pt x="10618851" y="1032383"/>
                  </a:lnTo>
                  <a:cubicBezTo>
                    <a:pt x="10618851" y="697484"/>
                    <a:pt x="10344658" y="425704"/>
                    <a:pt x="10006076" y="425704"/>
                  </a:cubicBezTo>
                  <a:lnTo>
                    <a:pt x="10006076" y="408813"/>
                  </a:lnTo>
                  <a:lnTo>
                    <a:pt x="10006076" y="425704"/>
                  </a:lnTo>
                  <a:lnTo>
                    <a:pt x="1042416" y="425704"/>
                  </a:lnTo>
                  <a:lnTo>
                    <a:pt x="1042416" y="408813"/>
                  </a:lnTo>
                  <a:lnTo>
                    <a:pt x="1042416" y="391922"/>
                  </a:lnTo>
                  <a:cubicBezTo>
                    <a:pt x="1051814" y="391922"/>
                    <a:pt x="1059307" y="399542"/>
                    <a:pt x="1059307" y="408813"/>
                  </a:cubicBezTo>
                  <a:cubicBezTo>
                    <a:pt x="1059307" y="418084"/>
                    <a:pt x="1051687" y="425704"/>
                    <a:pt x="1042416" y="425704"/>
                  </a:cubicBezTo>
                  <a:cubicBezTo>
                    <a:pt x="703834" y="425704"/>
                    <a:pt x="429641" y="697484"/>
                    <a:pt x="429641" y="1032383"/>
                  </a:cubicBezTo>
                  <a:lnTo>
                    <a:pt x="429641" y="2337943"/>
                  </a:lnTo>
                  <a:cubicBezTo>
                    <a:pt x="429641" y="2347341"/>
                    <a:pt x="422021" y="2354834"/>
                    <a:pt x="412750" y="2354834"/>
                  </a:cubicBezTo>
                  <a:lnTo>
                    <a:pt x="16891" y="2354834"/>
                  </a:lnTo>
                  <a:cubicBezTo>
                    <a:pt x="7493" y="2354834"/>
                    <a:pt x="0" y="2347214"/>
                    <a:pt x="0" y="2337943"/>
                  </a:cubicBezTo>
                  <a:moveTo>
                    <a:pt x="33909" y="2337943"/>
                  </a:moveTo>
                  <a:lnTo>
                    <a:pt x="16891" y="2337943"/>
                  </a:lnTo>
                  <a:lnTo>
                    <a:pt x="16891" y="2321052"/>
                  </a:lnTo>
                  <a:lnTo>
                    <a:pt x="412750" y="2321052"/>
                  </a:lnTo>
                  <a:lnTo>
                    <a:pt x="412750" y="2337943"/>
                  </a:lnTo>
                  <a:lnTo>
                    <a:pt x="395732" y="2337943"/>
                  </a:lnTo>
                  <a:lnTo>
                    <a:pt x="395732" y="1032383"/>
                  </a:lnTo>
                  <a:lnTo>
                    <a:pt x="412750" y="1032383"/>
                  </a:lnTo>
                  <a:lnTo>
                    <a:pt x="395732" y="1032383"/>
                  </a:lnTo>
                  <a:cubicBezTo>
                    <a:pt x="395732" y="678434"/>
                    <a:pt x="685419" y="391922"/>
                    <a:pt x="1042416" y="391922"/>
                  </a:cubicBezTo>
                  <a:lnTo>
                    <a:pt x="1042416" y="408813"/>
                  </a:lnTo>
                  <a:lnTo>
                    <a:pt x="1042416" y="425704"/>
                  </a:lnTo>
                  <a:cubicBezTo>
                    <a:pt x="1033018" y="425704"/>
                    <a:pt x="1025525" y="418084"/>
                    <a:pt x="1025525" y="408813"/>
                  </a:cubicBezTo>
                  <a:cubicBezTo>
                    <a:pt x="1025525" y="399542"/>
                    <a:pt x="1033145" y="391922"/>
                    <a:pt x="1042416" y="391922"/>
                  </a:cubicBezTo>
                  <a:lnTo>
                    <a:pt x="10005949" y="391922"/>
                  </a:lnTo>
                  <a:cubicBezTo>
                    <a:pt x="10362946" y="391922"/>
                    <a:pt x="10652633" y="678561"/>
                    <a:pt x="10652633" y="1032383"/>
                  </a:cubicBezTo>
                  <a:lnTo>
                    <a:pt x="10652633" y="1201928"/>
                  </a:lnTo>
                  <a:cubicBezTo>
                    <a:pt x="10652633" y="1211326"/>
                    <a:pt x="10645013" y="1218819"/>
                    <a:pt x="10635742" y="1218819"/>
                  </a:cubicBezTo>
                  <a:lnTo>
                    <a:pt x="10635742" y="1201928"/>
                  </a:lnTo>
                  <a:lnTo>
                    <a:pt x="10651744" y="1196213"/>
                  </a:lnTo>
                  <a:lnTo>
                    <a:pt x="10849610" y="1752092"/>
                  </a:lnTo>
                  <a:lnTo>
                    <a:pt x="10833608" y="1757807"/>
                  </a:lnTo>
                  <a:lnTo>
                    <a:pt x="10817606" y="1752092"/>
                  </a:lnTo>
                  <a:lnTo>
                    <a:pt x="11015472" y="1196213"/>
                  </a:lnTo>
                  <a:lnTo>
                    <a:pt x="11031474" y="1201928"/>
                  </a:lnTo>
                  <a:lnTo>
                    <a:pt x="11031474" y="1218819"/>
                  </a:lnTo>
                  <a:cubicBezTo>
                    <a:pt x="11022076" y="1218819"/>
                    <a:pt x="11014583" y="1211199"/>
                    <a:pt x="11014583" y="1201928"/>
                  </a:cubicBezTo>
                  <a:lnTo>
                    <a:pt x="11014583" y="1032383"/>
                  </a:lnTo>
                  <a:cubicBezTo>
                    <a:pt x="11014583" y="481076"/>
                    <a:pt x="10563225" y="33909"/>
                    <a:pt x="10005949" y="33909"/>
                  </a:cubicBezTo>
                  <a:lnTo>
                    <a:pt x="1042416" y="33909"/>
                  </a:lnTo>
                  <a:lnTo>
                    <a:pt x="1042416" y="16891"/>
                  </a:lnTo>
                  <a:lnTo>
                    <a:pt x="1042416" y="33909"/>
                  </a:lnTo>
                  <a:cubicBezTo>
                    <a:pt x="485267" y="33909"/>
                    <a:pt x="33909" y="481076"/>
                    <a:pt x="33909" y="1032383"/>
                  </a:cubicBezTo>
                  <a:lnTo>
                    <a:pt x="33909" y="2337943"/>
                  </a:lnTo>
                  <a:close/>
                </a:path>
              </a:pathLst>
            </a:custGeom>
            <a:solidFill>
              <a:srgbClr val="000000"/>
            </a:solidFill>
          </p:spPr>
          <p:txBody>
            <a:bodyPr/>
            <a:lstStyle/>
            <a:p>
              <a:endParaRPr lang="lv-LV"/>
            </a:p>
          </p:txBody>
        </p:sp>
      </p:grpSp>
      <p:sp>
        <p:nvSpPr>
          <p:cNvPr id="5" name="TextBox 5"/>
          <p:cNvSpPr txBox="1"/>
          <p:nvPr/>
        </p:nvSpPr>
        <p:spPr>
          <a:xfrm>
            <a:off x="5293821" y="6981050"/>
            <a:ext cx="2284870" cy="277932"/>
          </a:xfrm>
          <a:prstGeom prst="rect">
            <a:avLst/>
          </a:prstGeom>
        </p:spPr>
        <p:txBody>
          <a:bodyPr lIns="0" tIns="0" rIns="0" bIns="0" rtlCol="0" anchor="t">
            <a:spAutoFit/>
          </a:bodyPr>
          <a:lstStyle/>
          <a:p>
            <a:pPr algn="ctr">
              <a:lnSpc>
                <a:spcPts val="2160"/>
              </a:lnSpc>
            </a:pPr>
            <a:r>
              <a:rPr lang="en-US" sz="1800" spc="16">
                <a:solidFill>
                  <a:srgbClr val="000000"/>
                </a:solidFill>
                <a:latin typeface="TT Rounds Condensed"/>
              </a:rPr>
              <a:t>Feedback</a:t>
            </a:r>
          </a:p>
        </p:txBody>
      </p:sp>
      <p:grpSp>
        <p:nvGrpSpPr>
          <p:cNvPr id="6" name="Group 6"/>
          <p:cNvGrpSpPr/>
          <p:nvPr/>
        </p:nvGrpSpPr>
        <p:grpSpPr>
          <a:xfrm rot="-10800000">
            <a:off x="12398888" y="6127929"/>
            <a:ext cx="1692384" cy="1148380"/>
            <a:chOff x="0" y="0"/>
            <a:chExt cx="2256512" cy="1531173"/>
          </a:xfrm>
        </p:grpSpPr>
        <p:sp>
          <p:nvSpPr>
            <p:cNvPr id="7" name="Freeform 7"/>
            <p:cNvSpPr/>
            <p:nvPr/>
          </p:nvSpPr>
          <p:spPr>
            <a:xfrm>
              <a:off x="16891" y="16891"/>
              <a:ext cx="2222627" cy="1497457"/>
            </a:xfrm>
            <a:custGeom>
              <a:avLst/>
              <a:gdLst/>
              <a:ahLst/>
              <a:cxnLst/>
              <a:rect l="l" t="t" r="r" b="b"/>
              <a:pathLst>
                <a:path w="2222627" h="1497457">
                  <a:moveTo>
                    <a:pt x="2222627" y="1497330"/>
                  </a:moveTo>
                  <a:lnTo>
                    <a:pt x="2222627" y="817880"/>
                  </a:lnTo>
                  <a:cubicBezTo>
                    <a:pt x="2222627" y="456057"/>
                    <a:pt x="1927225" y="162814"/>
                    <a:pt x="1562735" y="162814"/>
                  </a:cubicBezTo>
                  <a:lnTo>
                    <a:pt x="377063" y="162814"/>
                  </a:lnTo>
                  <a:lnTo>
                    <a:pt x="377063" y="0"/>
                  </a:lnTo>
                  <a:lnTo>
                    <a:pt x="0" y="350012"/>
                  </a:lnTo>
                  <a:lnTo>
                    <a:pt x="377063" y="699897"/>
                  </a:lnTo>
                  <a:lnTo>
                    <a:pt x="377063" y="537210"/>
                  </a:lnTo>
                  <a:lnTo>
                    <a:pt x="1562862" y="537210"/>
                  </a:lnTo>
                  <a:cubicBezTo>
                    <a:pt x="1719072" y="537210"/>
                    <a:pt x="1845691" y="662940"/>
                    <a:pt x="1845691" y="818007"/>
                  </a:cubicBezTo>
                  <a:lnTo>
                    <a:pt x="1845691" y="1497457"/>
                  </a:lnTo>
                  <a:close/>
                </a:path>
              </a:pathLst>
            </a:custGeom>
            <a:solidFill>
              <a:srgbClr val="FFFFFF"/>
            </a:solidFill>
          </p:spPr>
          <p:txBody>
            <a:bodyPr/>
            <a:lstStyle/>
            <a:p>
              <a:endParaRPr lang="lv-LV"/>
            </a:p>
          </p:txBody>
        </p:sp>
        <p:sp>
          <p:nvSpPr>
            <p:cNvPr id="8" name="Freeform 8"/>
            <p:cNvSpPr/>
            <p:nvPr/>
          </p:nvSpPr>
          <p:spPr>
            <a:xfrm>
              <a:off x="0" y="18796"/>
              <a:ext cx="2323465" cy="1546225"/>
            </a:xfrm>
            <a:custGeom>
              <a:avLst/>
              <a:gdLst/>
              <a:ahLst/>
              <a:cxnLst/>
              <a:rect l="l" t="t" r="r" b="b"/>
              <a:pathLst>
                <a:path w="2323465" h="1546225">
                  <a:moveTo>
                    <a:pt x="2222627" y="1258316"/>
                  </a:moveTo>
                  <a:lnTo>
                    <a:pt x="2222627" y="1156716"/>
                  </a:lnTo>
                  <a:lnTo>
                    <a:pt x="2256536" y="1156716"/>
                  </a:lnTo>
                  <a:lnTo>
                    <a:pt x="2256536" y="1258316"/>
                  </a:lnTo>
                  <a:close/>
                  <a:moveTo>
                    <a:pt x="2256536" y="1021207"/>
                  </a:moveTo>
                  <a:lnTo>
                    <a:pt x="2256536" y="919607"/>
                  </a:lnTo>
                  <a:lnTo>
                    <a:pt x="2290445" y="919607"/>
                  </a:lnTo>
                  <a:lnTo>
                    <a:pt x="2290445" y="1021207"/>
                  </a:lnTo>
                  <a:close/>
                  <a:moveTo>
                    <a:pt x="2289683" y="784733"/>
                  </a:moveTo>
                  <a:cubicBezTo>
                    <a:pt x="2288032" y="751332"/>
                    <a:pt x="2283841" y="718693"/>
                    <a:pt x="2277237" y="686816"/>
                  </a:cubicBezTo>
                  <a:lnTo>
                    <a:pt x="2310384" y="679958"/>
                  </a:lnTo>
                  <a:cubicBezTo>
                    <a:pt x="2317369" y="713486"/>
                    <a:pt x="2321687" y="747903"/>
                    <a:pt x="2323465" y="783082"/>
                  </a:cubicBezTo>
                  <a:close/>
                  <a:moveTo>
                    <a:pt x="2271014" y="559689"/>
                  </a:moveTo>
                  <a:cubicBezTo>
                    <a:pt x="2257679" y="529336"/>
                    <a:pt x="2242058" y="500253"/>
                    <a:pt x="2224405" y="472567"/>
                  </a:cubicBezTo>
                  <a:lnTo>
                    <a:pt x="2252980" y="454279"/>
                  </a:lnTo>
                  <a:cubicBezTo>
                    <a:pt x="2271649" y="483489"/>
                    <a:pt x="2288032" y="514096"/>
                    <a:pt x="2302129" y="546100"/>
                  </a:cubicBezTo>
                  <a:close/>
                  <a:moveTo>
                    <a:pt x="2040763" y="371221"/>
                  </a:moveTo>
                  <a:cubicBezTo>
                    <a:pt x="2017649" y="347726"/>
                    <a:pt x="1992884" y="325882"/>
                    <a:pt x="1966341" y="306070"/>
                  </a:cubicBezTo>
                  <a:lnTo>
                    <a:pt x="1986661" y="279019"/>
                  </a:lnTo>
                  <a:cubicBezTo>
                    <a:pt x="2014474" y="299847"/>
                    <a:pt x="2040636" y="322834"/>
                    <a:pt x="2065020" y="347599"/>
                  </a:cubicBezTo>
                  <a:close/>
                  <a:moveTo>
                    <a:pt x="1853438" y="238379"/>
                  </a:moveTo>
                  <a:cubicBezTo>
                    <a:pt x="1823720" y="224536"/>
                    <a:pt x="1792859" y="212852"/>
                    <a:pt x="1760855" y="203454"/>
                  </a:cubicBezTo>
                  <a:lnTo>
                    <a:pt x="1770253" y="170942"/>
                  </a:lnTo>
                  <a:cubicBezTo>
                    <a:pt x="1803908" y="180721"/>
                    <a:pt x="1836420" y="193040"/>
                    <a:pt x="1867662" y="207645"/>
                  </a:cubicBezTo>
                  <a:close/>
                  <a:moveTo>
                    <a:pt x="1645539" y="149098"/>
                  </a:moveTo>
                  <a:cubicBezTo>
                    <a:pt x="1628521" y="147701"/>
                    <a:pt x="1611376" y="147066"/>
                    <a:pt x="1593977" y="147066"/>
                  </a:cubicBezTo>
                  <a:lnTo>
                    <a:pt x="1593977" y="160909"/>
                  </a:lnTo>
                  <a:lnTo>
                    <a:pt x="1593977" y="177800"/>
                  </a:lnTo>
                  <a:lnTo>
                    <a:pt x="1545209" y="177800"/>
                  </a:lnTo>
                  <a:lnTo>
                    <a:pt x="1545209" y="144018"/>
                  </a:lnTo>
                  <a:lnTo>
                    <a:pt x="1593977" y="144018"/>
                  </a:lnTo>
                  <a:cubicBezTo>
                    <a:pt x="1612265" y="144018"/>
                    <a:pt x="1630299" y="144780"/>
                    <a:pt x="1648206" y="146177"/>
                  </a:cubicBezTo>
                  <a:close/>
                  <a:moveTo>
                    <a:pt x="1412367" y="144145"/>
                  </a:moveTo>
                  <a:lnTo>
                    <a:pt x="1310767" y="144145"/>
                  </a:lnTo>
                  <a:lnTo>
                    <a:pt x="1310767" y="144018"/>
                  </a:lnTo>
                  <a:lnTo>
                    <a:pt x="1412367" y="144018"/>
                  </a:lnTo>
                  <a:close/>
                  <a:moveTo>
                    <a:pt x="1175258" y="144018"/>
                  </a:moveTo>
                  <a:lnTo>
                    <a:pt x="1073658" y="144018"/>
                  </a:lnTo>
                  <a:lnTo>
                    <a:pt x="1175258" y="144018"/>
                  </a:lnTo>
                  <a:close/>
                  <a:moveTo>
                    <a:pt x="938149" y="144018"/>
                  </a:moveTo>
                  <a:lnTo>
                    <a:pt x="836549" y="144018"/>
                  </a:lnTo>
                  <a:lnTo>
                    <a:pt x="938149" y="144018"/>
                  </a:lnTo>
                  <a:close/>
                  <a:moveTo>
                    <a:pt x="701040" y="144018"/>
                  </a:moveTo>
                  <a:lnTo>
                    <a:pt x="599440" y="144018"/>
                  </a:lnTo>
                  <a:lnTo>
                    <a:pt x="701040" y="144018"/>
                  </a:lnTo>
                  <a:close/>
                  <a:moveTo>
                    <a:pt x="463931" y="144018"/>
                  </a:moveTo>
                  <a:lnTo>
                    <a:pt x="410591" y="144018"/>
                  </a:lnTo>
                  <a:cubicBezTo>
                    <a:pt x="401193" y="144018"/>
                    <a:pt x="393700" y="136398"/>
                    <a:pt x="393700" y="127127"/>
                  </a:cubicBezTo>
                  <a:lnTo>
                    <a:pt x="393700" y="78867"/>
                  </a:lnTo>
                  <a:lnTo>
                    <a:pt x="427609" y="78867"/>
                  </a:lnTo>
                  <a:lnTo>
                    <a:pt x="427609" y="127127"/>
                  </a:lnTo>
                  <a:lnTo>
                    <a:pt x="393954" y="127127"/>
                  </a:lnTo>
                  <a:lnTo>
                    <a:pt x="393954" y="144018"/>
                  </a:lnTo>
                  <a:lnTo>
                    <a:pt x="447294" y="144018"/>
                  </a:lnTo>
                  <a:close/>
                  <a:moveTo>
                    <a:pt x="390144" y="24892"/>
                  </a:moveTo>
                  <a:lnTo>
                    <a:pt x="315595" y="93980"/>
                  </a:lnTo>
                  <a:lnTo>
                    <a:pt x="292608" y="69088"/>
                  </a:lnTo>
                  <a:lnTo>
                    <a:pt x="367030" y="0"/>
                  </a:lnTo>
                  <a:close/>
                  <a:moveTo>
                    <a:pt x="216408" y="186055"/>
                  </a:moveTo>
                  <a:lnTo>
                    <a:pt x="141986" y="255143"/>
                  </a:lnTo>
                  <a:lnTo>
                    <a:pt x="118999" y="230378"/>
                  </a:lnTo>
                  <a:lnTo>
                    <a:pt x="193421" y="161290"/>
                  </a:lnTo>
                  <a:close/>
                  <a:moveTo>
                    <a:pt x="42545" y="347345"/>
                  </a:moveTo>
                  <a:lnTo>
                    <a:pt x="28448" y="360553"/>
                  </a:lnTo>
                  <a:lnTo>
                    <a:pt x="16891" y="348107"/>
                  </a:lnTo>
                  <a:lnTo>
                    <a:pt x="28448" y="335661"/>
                  </a:lnTo>
                  <a:lnTo>
                    <a:pt x="88773" y="391668"/>
                  </a:lnTo>
                  <a:lnTo>
                    <a:pt x="65786" y="416433"/>
                  </a:lnTo>
                  <a:lnTo>
                    <a:pt x="5461" y="360553"/>
                  </a:lnTo>
                  <a:cubicBezTo>
                    <a:pt x="2032" y="357378"/>
                    <a:pt x="0" y="352806"/>
                    <a:pt x="0" y="348107"/>
                  </a:cubicBezTo>
                  <a:cubicBezTo>
                    <a:pt x="0" y="343408"/>
                    <a:pt x="1905" y="338963"/>
                    <a:pt x="5461" y="335661"/>
                  </a:cubicBezTo>
                  <a:lnTo>
                    <a:pt x="19558" y="322580"/>
                  </a:lnTo>
                  <a:close/>
                  <a:moveTo>
                    <a:pt x="188087" y="483870"/>
                  </a:moveTo>
                  <a:lnTo>
                    <a:pt x="262509" y="552958"/>
                  </a:lnTo>
                  <a:lnTo>
                    <a:pt x="239522" y="577723"/>
                  </a:lnTo>
                  <a:lnTo>
                    <a:pt x="165100" y="508635"/>
                  </a:lnTo>
                  <a:close/>
                  <a:moveTo>
                    <a:pt x="338836" y="669925"/>
                  </a:moveTo>
                  <a:lnTo>
                    <a:pt x="382524" y="710438"/>
                  </a:lnTo>
                  <a:lnTo>
                    <a:pt x="370967" y="722884"/>
                  </a:lnTo>
                  <a:lnTo>
                    <a:pt x="377063" y="722884"/>
                  </a:lnTo>
                  <a:lnTo>
                    <a:pt x="377063" y="656082"/>
                  </a:lnTo>
                  <a:lnTo>
                    <a:pt x="410972" y="656082"/>
                  </a:lnTo>
                  <a:lnTo>
                    <a:pt x="410972" y="698119"/>
                  </a:lnTo>
                  <a:cubicBezTo>
                    <a:pt x="410972" y="704850"/>
                    <a:pt x="407035" y="710946"/>
                    <a:pt x="400812" y="713613"/>
                  </a:cubicBezTo>
                  <a:cubicBezTo>
                    <a:pt x="394589" y="716280"/>
                    <a:pt x="387477" y="715137"/>
                    <a:pt x="382524" y="710565"/>
                  </a:cubicBezTo>
                  <a:lnTo>
                    <a:pt x="338836" y="670052"/>
                  </a:lnTo>
                  <a:close/>
                  <a:moveTo>
                    <a:pt x="385699" y="543306"/>
                  </a:moveTo>
                  <a:lnTo>
                    <a:pt x="487299" y="543306"/>
                  </a:lnTo>
                  <a:lnTo>
                    <a:pt x="487299" y="577215"/>
                  </a:lnTo>
                  <a:lnTo>
                    <a:pt x="385699" y="577215"/>
                  </a:lnTo>
                  <a:close/>
                  <a:moveTo>
                    <a:pt x="622808" y="577215"/>
                  </a:moveTo>
                  <a:lnTo>
                    <a:pt x="724408" y="577215"/>
                  </a:lnTo>
                  <a:lnTo>
                    <a:pt x="724408" y="611124"/>
                  </a:lnTo>
                  <a:lnTo>
                    <a:pt x="622808" y="611124"/>
                  </a:lnTo>
                  <a:close/>
                  <a:moveTo>
                    <a:pt x="859917" y="611124"/>
                  </a:moveTo>
                  <a:lnTo>
                    <a:pt x="961517" y="611124"/>
                  </a:lnTo>
                  <a:lnTo>
                    <a:pt x="961517" y="645033"/>
                  </a:lnTo>
                  <a:lnTo>
                    <a:pt x="859917" y="645033"/>
                  </a:lnTo>
                  <a:close/>
                  <a:moveTo>
                    <a:pt x="1097026" y="645033"/>
                  </a:moveTo>
                  <a:lnTo>
                    <a:pt x="1198626" y="645033"/>
                  </a:lnTo>
                  <a:lnTo>
                    <a:pt x="1198626" y="678942"/>
                  </a:lnTo>
                  <a:lnTo>
                    <a:pt x="1097026" y="678942"/>
                  </a:lnTo>
                  <a:close/>
                  <a:moveTo>
                    <a:pt x="1334135" y="678942"/>
                  </a:moveTo>
                  <a:lnTo>
                    <a:pt x="1435735" y="678942"/>
                  </a:lnTo>
                  <a:lnTo>
                    <a:pt x="1435735" y="712851"/>
                  </a:lnTo>
                  <a:lnTo>
                    <a:pt x="1334135" y="712851"/>
                  </a:lnTo>
                  <a:close/>
                  <a:moveTo>
                    <a:pt x="1572133" y="713232"/>
                  </a:moveTo>
                  <a:cubicBezTo>
                    <a:pt x="1608963" y="715010"/>
                    <a:pt x="1644142" y="723519"/>
                    <a:pt x="1676400" y="737489"/>
                  </a:cubicBezTo>
                  <a:lnTo>
                    <a:pt x="1662938" y="768604"/>
                  </a:lnTo>
                  <a:cubicBezTo>
                    <a:pt x="1634363" y="756285"/>
                    <a:pt x="1603248" y="748792"/>
                    <a:pt x="1570482" y="747141"/>
                  </a:cubicBezTo>
                  <a:close/>
                  <a:moveTo>
                    <a:pt x="1788160" y="856996"/>
                  </a:moveTo>
                  <a:cubicBezTo>
                    <a:pt x="1810766" y="884555"/>
                    <a:pt x="1828419" y="916305"/>
                    <a:pt x="1839849" y="950849"/>
                  </a:cubicBezTo>
                  <a:lnTo>
                    <a:pt x="1807718" y="961517"/>
                  </a:lnTo>
                  <a:cubicBezTo>
                    <a:pt x="1797558" y="931037"/>
                    <a:pt x="1781937" y="902843"/>
                    <a:pt x="1761871" y="878459"/>
                  </a:cubicBezTo>
                  <a:close/>
                  <a:moveTo>
                    <a:pt x="1828673" y="1111631"/>
                  </a:moveTo>
                  <a:lnTo>
                    <a:pt x="1828673" y="1213231"/>
                  </a:lnTo>
                  <a:lnTo>
                    <a:pt x="1794764" y="1213231"/>
                  </a:lnTo>
                  <a:lnTo>
                    <a:pt x="1794764" y="1111631"/>
                  </a:lnTo>
                  <a:close/>
                  <a:moveTo>
                    <a:pt x="1794764" y="1348740"/>
                  </a:moveTo>
                  <a:lnTo>
                    <a:pt x="1794764" y="1450340"/>
                  </a:lnTo>
                  <a:lnTo>
                    <a:pt x="1760855" y="1450340"/>
                  </a:lnTo>
                  <a:lnTo>
                    <a:pt x="1760855" y="1098804"/>
                  </a:lnTo>
                  <a:close/>
                  <a:moveTo>
                    <a:pt x="1760855" y="1335913"/>
                  </a:moveTo>
                  <a:lnTo>
                    <a:pt x="1760855" y="1437513"/>
                  </a:lnTo>
                  <a:lnTo>
                    <a:pt x="1726946" y="1437513"/>
                  </a:lnTo>
                  <a:lnTo>
                    <a:pt x="1726946" y="1335913"/>
                  </a:lnTo>
                  <a:close/>
                  <a:moveTo>
                    <a:pt x="1787525" y="1478534"/>
                  </a:moveTo>
                  <a:lnTo>
                    <a:pt x="1889125" y="1478534"/>
                  </a:lnTo>
                  <a:lnTo>
                    <a:pt x="1889125" y="1512443"/>
                  </a:lnTo>
                  <a:lnTo>
                    <a:pt x="1787525" y="1512443"/>
                  </a:lnTo>
                  <a:close/>
                  <a:moveTo>
                    <a:pt x="2024634" y="1512443"/>
                  </a:moveTo>
                  <a:lnTo>
                    <a:pt x="2087118" y="1512443"/>
                  </a:lnTo>
                  <a:lnTo>
                    <a:pt x="2087118" y="1529334"/>
                  </a:lnTo>
                  <a:lnTo>
                    <a:pt x="2070227" y="1529334"/>
                  </a:lnTo>
                  <a:lnTo>
                    <a:pt x="2070227" y="1427734"/>
                  </a:lnTo>
                  <a:lnTo>
                    <a:pt x="2104136" y="1427734"/>
                  </a:lnTo>
                  <a:lnTo>
                    <a:pt x="2104136" y="1529334"/>
                  </a:lnTo>
                  <a:cubicBezTo>
                    <a:pt x="2104136" y="1538732"/>
                    <a:pt x="2096516" y="1546225"/>
                    <a:pt x="2087245" y="1546225"/>
                  </a:cubicBezTo>
                  <a:lnTo>
                    <a:pt x="2024761" y="1546225"/>
                  </a:lnTo>
                  <a:close/>
                </a:path>
              </a:pathLst>
            </a:custGeom>
            <a:solidFill>
              <a:srgbClr val="000000"/>
            </a:solidFill>
          </p:spPr>
          <p:txBody>
            <a:bodyPr/>
            <a:lstStyle/>
            <a:p>
              <a:endParaRPr lang="lv-LV"/>
            </a:p>
          </p:txBody>
        </p:sp>
      </p:grpSp>
      <p:sp>
        <p:nvSpPr>
          <p:cNvPr id="9" name="Freeform 9"/>
          <p:cNvSpPr/>
          <p:nvPr/>
        </p:nvSpPr>
        <p:spPr>
          <a:xfrm>
            <a:off x="9748838" y="3926792"/>
            <a:ext cx="4032060" cy="2577735"/>
          </a:xfrm>
          <a:custGeom>
            <a:avLst/>
            <a:gdLst/>
            <a:ahLst/>
            <a:cxnLst/>
            <a:rect l="l" t="t" r="r" b="b"/>
            <a:pathLst>
              <a:path w="4032060" h="2577735">
                <a:moveTo>
                  <a:pt x="0" y="0"/>
                </a:moveTo>
                <a:lnTo>
                  <a:pt x="4032059" y="0"/>
                </a:lnTo>
                <a:lnTo>
                  <a:pt x="4032059" y="2577736"/>
                </a:lnTo>
                <a:lnTo>
                  <a:pt x="0" y="2577736"/>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grpSp>
        <p:nvGrpSpPr>
          <p:cNvPr id="10" name="Group 10"/>
          <p:cNvGrpSpPr/>
          <p:nvPr/>
        </p:nvGrpSpPr>
        <p:grpSpPr>
          <a:xfrm>
            <a:off x="14718604" y="8473632"/>
            <a:ext cx="3569395" cy="1813367"/>
            <a:chOff x="0" y="0"/>
            <a:chExt cx="4759193" cy="2417823"/>
          </a:xfrm>
        </p:grpSpPr>
        <p:sp>
          <p:nvSpPr>
            <p:cNvPr id="11" name="Freeform 11"/>
            <p:cNvSpPr/>
            <p:nvPr/>
          </p:nvSpPr>
          <p:spPr>
            <a:xfrm>
              <a:off x="0" y="0"/>
              <a:ext cx="4759198" cy="2417826"/>
            </a:xfrm>
            <a:custGeom>
              <a:avLst/>
              <a:gdLst/>
              <a:ahLst/>
              <a:cxnLst/>
              <a:rect l="l" t="t" r="r" b="b"/>
              <a:pathLst>
                <a:path w="4759198" h="2417826">
                  <a:moveTo>
                    <a:pt x="0" y="0"/>
                  </a:moveTo>
                  <a:lnTo>
                    <a:pt x="4759198" y="0"/>
                  </a:lnTo>
                  <a:lnTo>
                    <a:pt x="4759198" y="2417826"/>
                  </a:lnTo>
                  <a:lnTo>
                    <a:pt x="0" y="2417826"/>
                  </a:lnTo>
                  <a:lnTo>
                    <a:pt x="0" y="0"/>
                  </a:lnTo>
                  <a:close/>
                </a:path>
              </a:pathLst>
            </a:custGeom>
            <a:blipFill>
              <a:blip r:embed="rId5"/>
              <a:stretch>
                <a:fillRect t="-3988" b="-3988"/>
              </a:stretch>
            </a:blipFill>
          </p:spPr>
          <p:txBody>
            <a:bodyPr/>
            <a:lstStyle/>
            <a:p>
              <a:endParaRPr lang="lv-LV"/>
            </a:p>
          </p:txBody>
        </p:sp>
      </p:grpSp>
      <p:grpSp>
        <p:nvGrpSpPr>
          <p:cNvPr id="12" name="Group 12"/>
          <p:cNvGrpSpPr/>
          <p:nvPr/>
        </p:nvGrpSpPr>
        <p:grpSpPr>
          <a:xfrm rot="5400000">
            <a:off x="-1696343" y="-2332404"/>
            <a:ext cx="5450085" cy="4161883"/>
            <a:chOff x="0" y="0"/>
            <a:chExt cx="7266780" cy="5549177"/>
          </a:xfrm>
        </p:grpSpPr>
        <p:sp>
          <p:nvSpPr>
            <p:cNvPr id="13" name="Freeform 13"/>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6"/>
              <a:stretch>
                <a:fillRect l="-14" r="-14"/>
              </a:stretch>
            </a:blipFill>
          </p:spPr>
          <p:txBody>
            <a:bodyPr/>
            <a:lstStyle/>
            <a:p>
              <a:endParaRPr lang="lv-LV"/>
            </a:p>
          </p:txBody>
        </p:sp>
      </p:grpSp>
      <p:grpSp>
        <p:nvGrpSpPr>
          <p:cNvPr id="14" name="Group 14"/>
          <p:cNvGrpSpPr/>
          <p:nvPr/>
        </p:nvGrpSpPr>
        <p:grpSpPr>
          <a:xfrm>
            <a:off x="4851434" y="3898650"/>
            <a:ext cx="3455312" cy="388382"/>
            <a:chOff x="0" y="0"/>
            <a:chExt cx="4607083" cy="517843"/>
          </a:xfrm>
        </p:grpSpPr>
        <p:sp>
          <p:nvSpPr>
            <p:cNvPr id="15" name="Freeform 15"/>
            <p:cNvSpPr/>
            <p:nvPr/>
          </p:nvSpPr>
          <p:spPr>
            <a:xfrm>
              <a:off x="0" y="0"/>
              <a:ext cx="4607052" cy="517906"/>
            </a:xfrm>
            <a:custGeom>
              <a:avLst/>
              <a:gdLst/>
              <a:ahLst/>
              <a:cxnLst/>
              <a:rect l="l" t="t" r="r" b="b"/>
              <a:pathLst>
                <a:path w="4607052" h="517906">
                  <a:moveTo>
                    <a:pt x="12700" y="0"/>
                  </a:moveTo>
                  <a:lnTo>
                    <a:pt x="4594352" y="0"/>
                  </a:lnTo>
                  <a:cubicBezTo>
                    <a:pt x="4601337" y="0"/>
                    <a:pt x="4607052" y="5715"/>
                    <a:pt x="4607052" y="12700"/>
                  </a:cubicBezTo>
                  <a:lnTo>
                    <a:pt x="4607052" y="505206"/>
                  </a:lnTo>
                  <a:cubicBezTo>
                    <a:pt x="4607052" y="512191"/>
                    <a:pt x="4601337" y="517906"/>
                    <a:pt x="4594352" y="517906"/>
                  </a:cubicBezTo>
                  <a:lnTo>
                    <a:pt x="12700" y="517906"/>
                  </a:lnTo>
                  <a:cubicBezTo>
                    <a:pt x="5715" y="517906"/>
                    <a:pt x="0" y="512191"/>
                    <a:pt x="0" y="505206"/>
                  </a:cubicBezTo>
                  <a:lnTo>
                    <a:pt x="0" y="12700"/>
                  </a:lnTo>
                  <a:cubicBezTo>
                    <a:pt x="0" y="5715"/>
                    <a:pt x="5715" y="0"/>
                    <a:pt x="12700" y="0"/>
                  </a:cubicBezTo>
                  <a:moveTo>
                    <a:pt x="12700" y="25400"/>
                  </a:moveTo>
                  <a:lnTo>
                    <a:pt x="12700" y="12700"/>
                  </a:lnTo>
                  <a:lnTo>
                    <a:pt x="25400" y="12700"/>
                  </a:lnTo>
                  <a:lnTo>
                    <a:pt x="25400" y="505206"/>
                  </a:lnTo>
                  <a:lnTo>
                    <a:pt x="12700" y="505206"/>
                  </a:lnTo>
                  <a:lnTo>
                    <a:pt x="12700" y="492506"/>
                  </a:lnTo>
                  <a:lnTo>
                    <a:pt x="4594352" y="492506"/>
                  </a:lnTo>
                  <a:lnTo>
                    <a:pt x="4594352" y="505206"/>
                  </a:lnTo>
                  <a:lnTo>
                    <a:pt x="4581652" y="505206"/>
                  </a:lnTo>
                  <a:lnTo>
                    <a:pt x="4581652" y="12700"/>
                  </a:lnTo>
                  <a:lnTo>
                    <a:pt x="4594352" y="12700"/>
                  </a:lnTo>
                  <a:lnTo>
                    <a:pt x="4594352" y="25400"/>
                  </a:lnTo>
                  <a:lnTo>
                    <a:pt x="12700" y="25400"/>
                  </a:lnTo>
                  <a:close/>
                </a:path>
              </a:pathLst>
            </a:custGeom>
            <a:solidFill>
              <a:srgbClr val="002060"/>
            </a:solidFill>
          </p:spPr>
          <p:txBody>
            <a:bodyPr/>
            <a:lstStyle/>
            <a:p>
              <a:endParaRPr lang="lv-LV"/>
            </a:p>
          </p:txBody>
        </p:sp>
        <p:sp>
          <p:nvSpPr>
            <p:cNvPr id="16" name="TextBox 16"/>
            <p:cNvSpPr txBox="1"/>
            <p:nvPr/>
          </p:nvSpPr>
          <p:spPr>
            <a:xfrm>
              <a:off x="0" y="0"/>
              <a:ext cx="4607083" cy="517843"/>
            </a:xfrm>
            <a:prstGeom prst="rect">
              <a:avLst/>
            </a:prstGeom>
          </p:spPr>
          <p:txBody>
            <a:bodyPr lIns="50800" tIns="50800" rIns="50800" bIns="50800" rtlCol="0" anchor="t"/>
            <a:lstStyle/>
            <a:p>
              <a:pPr algn="ctr">
                <a:lnSpc>
                  <a:spcPts val="2160"/>
                </a:lnSpc>
              </a:pPr>
              <a:r>
                <a:rPr lang="en-US" sz="1800" spc="16">
                  <a:solidFill>
                    <a:srgbClr val="000000"/>
                  </a:solidFill>
                  <a:latin typeface="TT Rounds Condensed"/>
                </a:rPr>
                <a:t>Homework</a:t>
              </a:r>
            </a:p>
          </p:txBody>
        </p:sp>
      </p:grpSp>
      <p:sp>
        <p:nvSpPr>
          <p:cNvPr id="17" name="AutoShape 17"/>
          <p:cNvSpPr/>
          <p:nvPr/>
        </p:nvSpPr>
        <p:spPr>
          <a:xfrm rot="7559506">
            <a:off x="4533425" y="4580755"/>
            <a:ext cx="649381" cy="0"/>
          </a:xfrm>
          <a:prstGeom prst="line">
            <a:avLst/>
          </a:prstGeom>
          <a:ln w="19050" cap="rnd">
            <a:solidFill>
              <a:srgbClr val="000000"/>
            </a:solidFill>
            <a:prstDash val="solid"/>
            <a:headEnd type="none" w="sm" len="sm"/>
            <a:tailEnd type="arrow" w="med" len="sm"/>
          </a:ln>
        </p:spPr>
        <p:txBody>
          <a:bodyPr/>
          <a:lstStyle/>
          <a:p>
            <a:endParaRPr lang="lv-LV"/>
          </a:p>
        </p:txBody>
      </p:sp>
      <p:sp>
        <p:nvSpPr>
          <p:cNvPr id="18" name="AutoShape 18"/>
          <p:cNvSpPr/>
          <p:nvPr/>
        </p:nvSpPr>
        <p:spPr>
          <a:xfrm rot="5199577">
            <a:off x="6258321" y="4546486"/>
            <a:ext cx="490411" cy="0"/>
          </a:xfrm>
          <a:prstGeom prst="line">
            <a:avLst/>
          </a:prstGeom>
          <a:ln w="19050" cap="rnd">
            <a:solidFill>
              <a:srgbClr val="000000"/>
            </a:solidFill>
            <a:prstDash val="solid"/>
            <a:headEnd type="none" w="sm" len="sm"/>
            <a:tailEnd type="arrow" w="med" len="sm"/>
          </a:ln>
        </p:spPr>
        <p:txBody>
          <a:bodyPr/>
          <a:lstStyle/>
          <a:p>
            <a:endParaRPr lang="lv-LV"/>
          </a:p>
        </p:txBody>
      </p:sp>
      <p:sp>
        <p:nvSpPr>
          <p:cNvPr id="19" name="AutoShape 19"/>
          <p:cNvSpPr/>
          <p:nvPr/>
        </p:nvSpPr>
        <p:spPr>
          <a:xfrm rot="3344856">
            <a:off x="7926970" y="4546487"/>
            <a:ext cx="552785" cy="0"/>
          </a:xfrm>
          <a:prstGeom prst="line">
            <a:avLst/>
          </a:prstGeom>
          <a:ln w="19050" cap="rnd">
            <a:solidFill>
              <a:srgbClr val="000000"/>
            </a:solidFill>
            <a:prstDash val="solid"/>
            <a:headEnd type="none" w="sm" len="sm"/>
            <a:tailEnd type="arrow" w="med" len="sm"/>
          </a:ln>
        </p:spPr>
        <p:txBody>
          <a:bodyPr/>
          <a:lstStyle/>
          <a:p>
            <a:endParaRPr lang="lv-LV"/>
          </a:p>
        </p:txBody>
      </p:sp>
      <p:sp>
        <p:nvSpPr>
          <p:cNvPr id="20" name="TextBox 20"/>
          <p:cNvSpPr txBox="1"/>
          <p:nvPr/>
        </p:nvSpPr>
        <p:spPr>
          <a:xfrm>
            <a:off x="12618697" y="7412417"/>
            <a:ext cx="1731488" cy="831930"/>
          </a:xfrm>
          <a:prstGeom prst="rect">
            <a:avLst/>
          </a:prstGeom>
        </p:spPr>
        <p:txBody>
          <a:bodyPr lIns="0" tIns="0" rIns="0" bIns="0" rtlCol="0" anchor="t">
            <a:spAutoFit/>
          </a:bodyPr>
          <a:lstStyle/>
          <a:p>
            <a:pPr algn="l">
              <a:lnSpc>
                <a:spcPts val="2160"/>
              </a:lnSpc>
            </a:pPr>
            <a:r>
              <a:rPr lang="en-US" sz="1800">
                <a:solidFill>
                  <a:srgbClr val="000000"/>
                </a:solidFill>
                <a:latin typeface="DM Sans"/>
              </a:rPr>
              <a:t>External accounting and marketing</a:t>
            </a:r>
          </a:p>
        </p:txBody>
      </p:sp>
      <p:sp>
        <p:nvSpPr>
          <p:cNvPr id="21" name="Freeform 21" descr="Huvud med kugghjul"/>
          <p:cNvSpPr/>
          <p:nvPr/>
        </p:nvSpPr>
        <p:spPr>
          <a:xfrm>
            <a:off x="2217381" y="4955613"/>
            <a:ext cx="1039648" cy="1039648"/>
          </a:xfrm>
          <a:custGeom>
            <a:avLst/>
            <a:gdLst/>
            <a:ahLst/>
            <a:cxnLst/>
            <a:rect l="l" t="t" r="r" b="b"/>
            <a:pathLst>
              <a:path w="1039648" h="1039648">
                <a:moveTo>
                  <a:pt x="0" y="0"/>
                </a:moveTo>
                <a:lnTo>
                  <a:pt x="1039648" y="0"/>
                </a:lnTo>
                <a:lnTo>
                  <a:pt x="1039648" y="1039648"/>
                </a:lnTo>
                <a:lnTo>
                  <a:pt x="0" y="1039648"/>
                </a:lnTo>
                <a:lnTo>
                  <a:pt x="0" y="0"/>
                </a:lnTo>
                <a:close/>
              </a:path>
            </a:pathLst>
          </a:custGeom>
          <a:blipFill>
            <a:blip r:embed="rId7"/>
            <a:stretch>
              <a:fillRect/>
            </a:stretch>
          </a:blipFill>
        </p:spPr>
        <p:txBody>
          <a:bodyPr/>
          <a:lstStyle/>
          <a:p>
            <a:endParaRPr lang="lv-LV"/>
          </a:p>
        </p:txBody>
      </p:sp>
      <p:grpSp>
        <p:nvGrpSpPr>
          <p:cNvPr id="22" name="Group 22"/>
          <p:cNvGrpSpPr/>
          <p:nvPr/>
        </p:nvGrpSpPr>
        <p:grpSpPr>
          <a:xfrm>
            <a:off x="13430496" y="2670178"/>
            <a:ext cx="2654541" cy="717411"/>
            <a:chOff x="0" y="0"/>
            <a:chExt cx="3539388" cy="956548"/>
          </a:xfrm>
        </p:grpSpPr>
        <p:sp>
          <p:nvSpPr>
            <p:cNvPr id="23" name="Freeform 23"/>
            <p:cNvSpPr/>
            <p:nvPr/>
          </p:nvSpPr>
          <p:spPr>
            <a:xfrm>
              <a:off x="6350" y="6350"/>
              <a:ext cx="3526663" cy="943864"/>
            </a:xfrm>
            <a:custGeom>
              <a:avLst/>
              <a:gdLst/>
              <a:ahLst/>
              <a:cxnLst/>
              <a:rect l="l" t="t" r="r" b="b"/>
              <a:pathLst>
                <a:path w="3526663" h="943864">
                  <a:moveTo>
                    <a:pt x="0" y="0"/>
                  </a:moveTo>
                  <a:lnTo>
                    <a:pt x="3526663" y="0"/>
                  </a:lnTo>
                  <a:lnTo>
                    <a:pt x="3526663" y="943864"/>
                  </a:lnTo>
                  <a:lnTo>
                    <a:pt x="0" y="943864"/>
                  </a:lnTo>
                  <a:close/>
                </a:path>
              </a:pathLst>
            </a:custGeom>
            <a:solidFill>
              <a:srgbClr val="DAEEF3"/>
            </a:solidFill>
          </p:spPr>
          <p:txBody>
            <a:bodyPr/>
            <a:lstStyle/>
            <a:p>
              <a:endParaRPr lang="lv-LV"/>
            </a:p>
          </p:txBody>
        </p:sp>
        <p:sp>
          <p:nvSpPr>
            <p:cNvPr id="24" name="Freeform 24"/>
            <p:cNvSpPr/>
            <p:nvPr/>
          </p:nvSpPr>
          <p:spPr>
            <a:xfrm>
              <a:off x="0" y="0"/>
              <a:ext cx="3539363" cy="956564"/>
            </a:xfrm>
            <a:custGeom>
              <a:avLst/>
              <a:gdLst/>
              <a:ahLst/>
              <a:cxnLst/>
              <a:rect l="l" t="t" r="r" b="b"/>
              <a:pathLst>
                <a:path w="3539363" h="956564">
                  <a:moveTo>
                    <a:pt x="6350" y="0"/>
                  </a:moveTo>
                  <a:lnTo>
                    <a:pt x="3533013" y="0"/>
                  </a:lnTo>
                  <a:cubicBezTo>
                    <a:pt x="3536569" y="0"/>
                    <a:pt x="3539363" y="2794"/>
                    <a:pt x="3539363" y="6350"/>
                  </a:cubicBezTo>
                  <a:lnTo>
                    <a:pt x="3539363" y="950214"/>
                  </a:lnTo>
                  <a:cubicBezTo>
                    <a:pt x="3539363" y="953770"/>
                    <a:pt x="3536569" y="956564"/>
                    <a:pt x="3533013" y="956564"/>
                  </a:cubicBezTo>
                  <a:lnTo>
                    <a:pt x="6350" y="956564"/>
                  </a:lnTo>
                  <a:cubicBezTo>
                    <a:pt x="2794" y="956564"/>
                    <a:pt x="0" y="953770"/>
                    <a:pt x="0" y="950214"/>
                  </a:cubicBezTo>
                  <a:lnTo>
                    <a:pt x="0" y="6350"/>
                  </a:lnTo>
                  <a:cubicBezTo>
                    <a:pt x="0" y="2794"/>
                    <a:pt x="2794" y="0"/>
                    <a:pt x="6350" y="0"/>
                  </a:cubicBezTo>
                  <a:moveTo>
                    <a:pt x="6350" y="12700"/>
                  </a:moveTo>
                  <a:lnTo>
                    <a:pt x="6350" y="6350"/>
                  </a:lnTo>
                  <a:lnTo>
                    <a:pt x="12700" y="6350"/>
                  </a:lnTo>
                  <a:lnTo>
                    <a:pt x="12700" y="950214"/>
                  </a:lnTo>
                  <a:lnTo>
                    <a:pt x="6350" y="950214"/>
                  </a:lnTo>
                  <a:lnTo>
                    <a:pt x="6350" y="943864"/>
                  </a:lnTo>
                  <a:lnTo>
                    <a:pt x="3533013" y="943864"/>
                  </a:lnTo>
                  <a:lnTo>
                    <a:pt x="3533013" y="950214"/>
                  </a:lnTo>
                  <a:lnTo>
                    <a:pt x="3526663" y="950214"/>
                  </a:lnTo>
                  <a:lnTo>
                    <a:pt x="3526663" y="6350"/>
                  </a:lnTo>
                  <a:lnTo>
                    <a:pt x="3533013" y="6350"/>
                  </a:lnTo>
                  <a:lnTo>
                    <a:pt x="3533013" y="12700"/>
                  </a:lnTo>
                  <a:lnTo>
                    <a:pt x="6350" y="12700"/>
                  </a:lnTo>
                  <a:close/>
                </a:path>
              </a:pathLst>
            </a:custGeom>
            <a:solidFill>
              <a:srgbClr val="002060"/>
            </a:solidFill>
          </p:spPr>
          <p:txBody>
            <a:bodyPr/>
            <a:lstStyle/>
            <a:p>
              <a:endParaRPr lang="lv-LV"/>
            </a:p>
          </p:txBody>
        </p:sp>
        <p:sp>
          <p:nvSpPr>
            <p:cNvPr id="25" name="TextBox 25"/>
            <p:cNvSpPr txBox="1"/>
            <p:nvPr/>
          </p:nvSpPr>
          <p:spPr>
            <a:xfrm>
              <a:off x="0" y="-9525"/>
              <a:ext cx="3539388" cy="966073"/>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For example Agenda 2030</a:t>
              </a:r>
            </a:p>
          </p:txBody>
        </p:sp>
      </p:grpSp>
      <p:sp>
        <p:nvSpPr>
          <p:cNvPr id="26" name="AutoShape 26"/>
          <p:cNvSpPr/>
          <p:nvPr/>
        </p:nvSpPr>
        <p:spPr>
          <a:xfrm rot="4637945">
            <a:off x="14671474" y="3749228"/>
            <a:ext cx="761047" cy="0"/>
          </a:xfrm>
          <a:prstGeom prst="line">
            <a:avLst/>
          </a:prstGeom>
          <a:ln w="9525" cap="rnd">
            <a:solidFill>
              <a:srgbClr val="000000"/>
            </a:solidFill>
            <a:prstDash val="solid"/>
            <a:headEnd type="none" w="sm" len="sm"/>
            <a:tailEnd type="none" w="sm" len="sm"/>
          </a:ln>
        </p:spPr>
        <p:txBody>
          <a:bodyPr/>
          <a:lstStyle/>
          <a:p>
            <a:endParaRPr lang="lv-LV"/>
          </a:p>
        </p:txBody>
      </p:sp>
      <p:sp>
        <p:nvSpPr>
          <p:cNvPr id="27" name="Freeform 27"/>
          <p:cNvSpPr/>
          <p:nvPr/>
        </p:nvSpPr>
        <p:spPr>
          <a:xfrm>
            <a:off x="2490587" y="3222045"/>
            <a:ext cx="12240717" cy="1654752"/>
          </a:xfrm>
          <a:custGeom>
            <a:avLst/>
            <a:gdLst/>
            <a:ahLst/>
            <a:cxnLst/>
            <a:rect l="l" t="t" r="r" b="b"/>
            <a:pathLst>
              <a:path w="12240717" h="1654752">
                <a:moveTo>
                  <a:pt x="0" y="0"/>
                </a:moveTo>
                <a:lnTo>
                  <a:pt x="12240717" y="0"/>
                </a:lnTo>
                <a:lnTo>
                  <a:pt x="12240717" y="1654752"/>
                </a:lnTo>
                <a:lnTo>
                  <a:pt x="0" y="1654752"/>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lv-LV"/>
          </a:p>
        </p:txBody>
      </p:sp>
      <p:grpSp>
        <p:nvGrpSpPr>
          <p:cNvPr id="28" name="Group 28"/>
          <p:cNvGrpSpPr/>
          <p:nvPr/>
        </p:nvGrpSpPr>
        <p:grpSpPr>
          <a:xfrm>
            <a:off x="7937178" y="3289680"/>
            <a:ext cx="1944793" cy="409635"/>
            <a:chOff x="0" y="0"/>
            <a:chExt cx="2593057" cy="546180"/>
          </a:xfrm>
        </p:grpSpPr>
        <p:sp>
          <p:nvSpPr>
            <p:cNvPr id="29" name="Freeform 29"/>
            <p:cNvSpPr/>
            <p:nvPr/>
          </p:nvSpPr>
          <p:spPr>
            <a:xfrm>
              <a:off x="6350" y="6350"/>
              <a:ext cx="2580386" cy="533527"/>
            </a:xfrm>
            <a:custGeom>
              <a:avLst/>
              <a:gdLst/>
              <a:ahLst/>
              <a:cxnLst/>
              <a:rect l="l" t="t" r="r" b="b"/>
              <a:pathLst>
                <a:path w="2580386" h="533527">
                  <a:moveTo>
                    <a:pt x="0" y="0"/>
                  </a:moveTo>
                  <a:lnTo>
                    <a:pt x="2580386" y="0"/>
                  </a:lnTo>
                  <a:lnTo>
                    <a:pt x="2580386" y="533527"/>
                  </a:lnTo>
                  <a:lnTo>
                    <a:pt x="0" y="533527"/>
                  </a:lnTo>
                  <a:close/>
                </a:path>
              </a:pathLst>
            </a:custGeom>
            <a:solidFill>
              <a:srgbClr val="DAEEF3"/>
            </a:solidFill>
          </p:spPr>
          <p:txBody>
            <a:bodyPr/>
            <a:lstStyle/>
            <a:p>
              <a:endParaRPr lang="lv-LV"/>
            </a:p>
          </p:txBody>
        </p:sp>
        <p:sp>
          <p:nvSpPr>
            <p:cNvPr id="30" name="Freeform 30"/>
            <p:cNvSpPr/>
            <p:nvPr/>
          </p:nvSpPr>
          <p:spPr>
            <a:xfrm>
              <a:off x="0" y="0"/>
              <a:ext cx="2593086" cy="546227"/>
            </a:xfrm>
            <a:custGeom>
              <a:avLst/>
              <a:gdLst/>
              <a:ahLst/>
              <a:cxnLst/>
              <a:rect l="l" t="t" r="r" b="b"/>
              <a:pathLst>
                <a:path w="2593086" h="546227">
                  <a:moveTo>
                    <a:pt x="6350" y="0"/>
                  </a:moveTo>
                  <a:lnTo>
                    <a:pt x="2586736" y="0"/>
                  </a:lnTo>
                  <a:cubicBezTo>
                    <a:pt x="2590292" y="0"/>
                    <a:pt x="2593086" y="2794"/>
                    <a:pt x="2593086" y="6350"/>
                  </a:cubicBezTo>
                  <a:lnTo>
                    <a:pt x="2593086" y="539877"/>
                  </a:lnTo>
                  <a:cubicBezTo>
                    <a:pt x="2593086" y="543433"/>
                    <a:pt x="2590292" y="546227"/>
                    <a:pt x="2586736" y="546227"/>
                  </a:cubicBezTo>
                  <a:lnTo>
                    <a:pt x="6350" y="546227"/>
                  </a:lnTo>
                  <a:cubicBezTo>
                    <a:pt x="2794" y="546227"/>
                    <a:pt x="0" y="543433"/>
                    <a:pt x="0" y="539877"/>
                  </a:cubicBezTo>
                  <a:lnTo>
                    <a:pt x="0" y="6350"/>
                  </a:lnTo>
                  <a:cubicBezTo>
                    <a:pt x="0" y="2794"/>
                    <a:pt x="2794" y="0"/>
                    <a:pt x="6350" y="0"/>
                  </a:cubicBezTo>
                  <a:moveTo>
                    <a:pt x="6350" y="12700"/>
                  </a:moveTo>
                  <a:lnTo>
                    <a:pt x="6350" y="6350"/>
                  </a:lnTo>
                  <a:lnTo>
                    <a:pt x="12700" y="6350"/>
                  </a:lnTo>
                  <a:lnTo>
                    <a:pt x="12700" y="539877"/>
                  </a:lnTo>
                  <a:lnTo>
                    <a:pt x="6350" y="539877"/>
                  </a:lnTo>
                  <a:lnTo>
                    <a:pt x="6350" y="533527"/>
                  </a:lnTo>
                  <a:lnTo>
                    <a:pt x="2586736" y="533527"/>
                  </a:lnTo>
                  <a:lnTo>
                    <a:pt x="2586736" y="539877"/>
                  </a:lnTo>
                  <a:lnTo>
                    <a:pt x="2580386" y="539877"/>
                  </a:lnTo>
                  <a:lnTo>
                    <a:pt x="2580386" y="6350"/>
                  </a:lnTo>
                  <a:lnTo>
                    <a:pt x="2586736" y="6350"/>
                  </a:lnTo>
                  <a:lnTo>
                    <a:pt x="2586736" y="12700"/>
                  </a:lnTo>
                  <a:lnTo>
                    <a:pt x="6350" y="12700"/>
                  </a:lnTo>
                  <a:close/>
                </a:path>
              </a:pathLst>
            </a:custGeom>
            <a:solidFill>
              <a:srgbClr val="000000"/>
            </a:solidFill>
          </p:spPr>
          <p:txBody>
            <a:bodyPr/>
            <a:lstStyle/>
            <a:p>
              <a:endParaRPr lang="lv-LV"/>
            </a:p>
          </p:txBody>
        </p:sp>
        <p:sp>
          <p:nvSpPr>
            <p:cNvPr id="31" name="TextBox 31"/>
            <p:cNvSpPr txBox="1"/>
            <p:nvPr/>
          </p:nvSpPr>
          <p:spPr>
            <a:xfrm>
              <a:off x="0" y="-9525"/>
              <a:ext cx="2593057" cy="555705"/>
            </a:xfrm>
            <a:prstGeom prst="rect">
              <a:avLst/>
            </a:prstGeom>
          </p:spPr>
          <p:txBody>
            <a:bodyPr lIns="50800" tIns="50800" rIns="50800" bIns="50800" rtlCol="0" anchor="t"/>
            <a:lstStyle/>
            <a:p>
              <a:pPr algn="l">
                <a:lnSpc>
                  <a:spcPts val="2400"/>
                </a:lnSpc>
              </a:pPr>
              <a:r>
                <a:rPr lang="en-US" sz="2000">
                  <a:solidFill>
                    <a:srgbClr val="000000"/>
                  </a:solidFill>
                  <a:latin typeface="DM Sans Bold"/>
                </a:rPr>
                <a:t>Social benefit</a:t>
              </a:r>
            </a:p>
          </p:txBody>
        </p:sp>
      </p:grpSp>
      <p:grpSp>
        <p:nvGrpSpPr>
          <p:cNvPr id="32" name="Group 32"/>
          <p:cNvGrpSpPr/>
          <p:nvPr/>
        </p:nvGrpSpPr>
        <p:grpSpPr>
          <a:xfrm>
            <a:off x="2238190" y="3626755"/>
            <a:ext cx="2388625" cy="975417"/>
            <a:chOff x="0" y="0"/>
            <a:chExt cx="3184833" cy="1300556"/>
          </a:xfrm>
        </p:grpSpPr>
        <p:sp>
          <p:nvSpPr>
            <p:cNvPr id="33" name="Freeform 33"/>
            <p:cNvSpPr/>
            <p:nvPr/>
          </p:nvSpPr>
          <p:spPr>
            <a:xfrm>
              <a:off x="-7493" y="8636"/>
              <a:ext cx="3206750" cy="1292225"/>
            </a:xfrm>
            <a:custGeom>
              <a:avLst/>
              <a:gdLst/>
              <a:ahLst/>
              <a:cxnLst/>
              <a:rect l="l" t="t" r="r" b="b"/>
              <a:pathLst>
                <a:path w="3206750" h="1292225">
                  <a:moveTo>
                    <a:pt x="308864" y="429641"/>
                  </a:moveTo>
                  <a:cubicBezTo>
                    <a:pt x="283464" y="327533"/>
                    <a:pt x="366903" y="226314"/>
                    <a:pt x="523748" y="169164"/>
                  </a:cubicBezTo>
                  <a:cubicBezTo>
                    <a:pt x="680593" y="112014"/>
                    <a:pt x="883285" y="108712"/>
                    <a:pt x="1045972" y="160909"/>
                  </a:cubicBezTo>
                  <a:cubicBezTo>
                    <a:pt x="1103630" y="101473"/>
                    <a:pt x="1209040" y="60452"/>
                    <a:pt x="1330452" y="50292"/>
                  </a:cubicBezTo>
                  <a:cubicBezTo>
                    <a:pt x="1451864" y="40132"/>
                    <a:pt x="1574927" y="61849"/>
                    <a:pt x="1662430" y="109093"/>
                  </a:cubicBezTo>
                  <a:cubicBezTo>
                    <a:pt x="1711452" y="55245"/>
                    <a:pt x="1807845" y="19050"/>
                    <a:pt x="1917319" y="13335"/>
                  </a:cubicBezTo>
                  <a:cubicBezTo>
                    <a:pt x="2026793" y="7620"/>
                    <a:pt x="2133854" y="33274"/>
                    <a:pt x="2200529" y="81153"/>
                  </a:cubicBezTo>
                  <a:cubicBezTo>
                    <a:pt x="2289175" y="24003"/>
                    <a:pt x="2430272" y="0"/>
                    <a:pt x="2562733" y="19431"/>
                  </a:cubicBezTo>
                  <a:cubicBezTo>
                    <a:pt x="2695194" y="38862"/>
                    <a:pt x="2795143" y="98298"/>
                    <a:pt x="2819527" y="171958"/>
                  </a:cubicBezTo>
                  <a:cubicBezTo>
                    <a:pt x="2928112" y="188214"/>
                    <a:pt x="3018663" y="229362"/>
                    <a:pt x="3067558" y="284988"/>
                  </a:cubicBezTo>
                  <a:cubicBezTo>
                    <a:pt x="3116453" y="340614"/>
                    <a:pt x="3119120" y="405003"/>
                    <a:pt x="3074797" y="461772"/>
                  </a:cubicBezTo>
                  <a:cubicBezTo>
                    <a:pt x="3181731" y="537972"/>
                    <a:pt x="3206750" y="639445"/>
                    <a:pt x="3140583" y="728472"/>
                  </a:cubicBezTo>
                  <a:cubicBezTo>
                    <a:pt x="3074416" y="817499"/>
                    <a:pt x="2926715" y="880491"/>
                    <a:pt x="2752852" y="894080"/>
                  </a:cubicBezTo>
                  <a:cubicBezTo>
                    <a:pt x="2751582" y="977519"/>
                    <a:pt x="2667889" y="1054227"/>
                    <a:pt x="2534031" y="1094359"/>
                  </a:cubicBezTo>
                  <a:cubicBezTo>
                    <a:pt x="2400173" y="1134491"/>
                    <a:pt x="2236978" y="1132078"/>
                    <a:pt x="2107438" y="1087882"/>
                  </a:cubicBezTo>
                  <a:cubicBezTo>
                    <a:pt x="2052193" y="1187831"/>
                    <a:pt x="1896872" y="1261491"/>
                    <a:pt x="1708531" y="1276858"/>
                  </a:cubicBezTo>
                  <a:cubicBezTo>
                    <a:pt x="1520190" y="1292225"/>
                    <a:pt x="1332484" y="1246632"/>
                    <a:pt x="1226693" y="1159764"/>
                  </a:cubicBezTo>
                  <a:cubicBezTo>
                    <a:pt x="1096899" y="1202563"/>
                    <a:pt x="941324" y="1214882"/>
                    <a:pt x="794766" y="1193927"/>
                  </a:cubicBezTo>
                  <a:cubicBezTo>
                    <a:pt x="648208" y="1172972"/>
                    <a:pt x="523113" y="1120394"/>
                    <a:pt x="447802" y="1048385"/>
                  </a:cubicBezTo>
                  <a:cubicBezTo>
                    <a:pt x="315214" y="1056894"/>
                    <a:pt x="187071" y="1019302"/>
                    <a:pt x="126873" y="954278"/>
                  </a:cubicBezTo>
                  <a:cubicBezTo>
                    <a:pt x="66675" y="889254"/>
                    <a:pt x="87376" y="810641"/>
                    <a:pt x="178562" y="757428"/>
                  </a:cubicBezTo>
                  <a:cubicBezTo>
                    <a:pt x="60325" y="719328"/>
                    <a:pt x="0" y="643763"/>
                    <a:pt x="28956" y="570103"/>
                  </a:cubicBezTo>
                  <a:cubicBezTo>
                    <a:pt x="57912" y="496443"/>
                    <a:pt x="169926" y="441325"/>
                    <a:pt x="306197" y="433578"/>
                  </a:cubicBezTo>
                  <a:close/>
                </a:path>
              </a:pathLst>
            </a:custGeom>
            <a:solidFill>
              <a:srgbClr val="DAEEF3"/>
            </a:solidFill>
          </p:spPr>
          <p:txBody>
            <a:bodyPr/>
            <a:lstStyle/>
            <a:p>
              <a:endParaRPr lang="lv-LV"/>
            </a:p>
          </p:txBody>
        </p:sp>
        <p:sp>
          <p:nvSpPr>
            <p:cNvPr id="34" name="Freeform 34"/>
            <p:cNvSpPr/>
            <p:nvPr/>
          </p:nvSpPr>
          <p:spPr>
            <a:xfrm>
              <a:off x="639445" y="2051431"/>
              <a:ext cx="71374" cy="70358"/>
            </a:xfrm>
            <a:custGeom>
              <a:avLst/>
              <a:gdLst/>
              <a:ahLst/>
              <a:cxnLst/>
              <a:rect l="l" t="t" r="r" b="b"/>
              <a:pathLst>
                <a:path w="71374" h="70358">
                  <a:moveTo>
                    <a:pt x="71374" y="35179"/>
                  </a:moveTo>
                  <a:cubicBezTo>
                    <a:pt x="71374" y="54610"/>
                    <a:pt x="55372" y="70358"/>
                    <a:pt x="35687" y="70358"/>
                  </a:cubicBezTo>
                  <a:cubicBezTo>
                    <a:pt x="16002" y="70358"/>
                    <a:pt x="0" y="54610"/>
                    <a:pt x="0" y="35179"/>
                  </a:cubicBezTo>
                  <a:cubicBezTo>
                    <a:pt x="0" y="15748"/>
                    <a:pt x="16002" y="0"/>
                    <a:pt x="35687" y="0"/>
                  </a:cubicBezTo>
                  <a:cubicBezTo>
                    <a:pt x="55372" y="0"/>
                    <a:pt x="71374" y="15748"/>
                    <a:pt x="71374" y="35179"/>
                  </a:cubicBezTo>
                  <a:close/>
                </a:path>
              </a:pathLst>
            </a:custGeom>
            <a:solidFill>
              <a:srgbClr val="DAEEF3"/>
            </a:solidFill>
          </p:spPr>
          <p:txBody>
            <a:bodyPr/>
            <a:lstStyle/>
            <a:p>
              <a:endParaRPr lang="lv-LV"/>
            </a:p>
          </p:txBody>
        </p:sp>
        <p:sp>
          <p:nvSpPr>
            <p:cNvPr id="35" name="Freeform 35"/>
            <p:cNvSpPr/>
            <p:nvPr/>
          </p:nvSpPr>
          <p:spPr>
            <a:xfrm>
              <a:off x="766064" y="1761871"/>
              <a:ext cx="143002" cy="140716"/>
            </a:xfrm>
            <a:custGeom>
              <a:avLst/>
              <a:gdLst/>
              <a:ahLst/>
              <a:cxnLst/>
              <a:rect l="l" t="t" r="r" b="b"/>
              <a:pathLst>
                <a:path w="143002" h="140716">
                  <a:moveTo>
                    <a:pt x="143002" y="70358"/>
                  </a:moveTo>
                  <a:cubicBezTo>
                    <a:pt x="143002" y="109220"/>
                    <a:pt x="110998" y="140716"/>
                    <a:pt x="71501" y="140716"/>
                  </a:cubicBezTo>
                  <a:cubicBezTo>
                    <a:pt x="32004" y="140716"/>
                    <a:pt x="0" y="109220"/>
                    <a:pt x="0" y="70358"/>
                  </a:cubicBezTo>
                  <a:cubicBezTo>
                    <a:pt x="0" y="31496"/>
                    <a:pt x="32004" y="0"/>
                    <a:pt x="71501" y="0"/>
                  </a:cubicBezTo>
                  <a:cubicBezTo>
                    <a:pt x="110998" y="0"/>
                    <a:pt x="143002" y="31496"/>
                    <a:pt x="143002" y="70358"/>
                  </a:cubicBezTo>
                  <a:close/>
                </a:path>
              </a:pathLst>
            </a:custGeom>
            <a:solidFill>
              <a:srgbClr val="DAEEF3"/>
            </a:solidFill>
          </p:spPr>
          <p:txBody>
            <a:bodyPr/>
            <a:lstStyle/>
            <a:p>
              <a:endParaRPr lang="lv-LV"/>
            </a:p>
          </p:txBody>
        </p:sp>
        <p:sp>
          <p:nvSpPr>
            <p:cNvPr id="36" name="Freeform 36"/>
            <p:cNvSpPr/>
            <p:nvPr/>
          </p:nvSpPr>
          <p:spPr>
            <a:xfrm>
              <a:off x="930910" y="1412621"/>
              <a:ext cx="214376" cy="211074"/>
            </a:xfrm>
            <a:custGeom>
              <a:avLst/>
              <a:gdLst/>
              <a:ahLst/>
              <a:cxnLst/>
              <a:rect l="l" t="t" r="r" b="b"/>
              <a:pathLst>
                <a:path w="214376" h="211074">
                  <a:moveTo>
                    <a:pt x="214376" y="105537"/>
                  </a:moveTo>
                  <a:cubicBezTo>
                    <a:pt x="214376" y="163830"/>
                    <a:pt x="166370" y="211074"/>
                    <a:pt x="107188" y="211074"/>
                  </a:cubicBezTo>
                  <a:cubicBezTo>
                    <a:pt x="48006" y="211074"/>
                    <a:pt x="0" y="163830"/>
                    <a:pt x="0" y="105537"/>
                  </a:cubicBezTo>
                  <a:cubicBezTo>
                    <a:pt x="0" y="47244"/>
                    <a:pt x="48006" y="0"/>
                    <a:pt x="107188" y="0"/>
                  </a:cubicBezTo>
                  <a:cubicBezTo>
                    <a:pt x="166370" y="0"/>
                    <a:pt x="214376" y="47244"/>
                    <a:pt x="214376" y="105537"/>
                  </a:cubicBezTo>
                  <a:close/>
                </a:path>
              </a:pathLst>
            </a:custGeom>
            <a:solidFill>
              <a:srgbClr val="DAEEF3"/>
            </a:solidFill>
          </p:spPr>
          <p:txBody>
            <a:bodyPr/>
            <a:lstStyle/>
            <a:p>
              <a:endParaRPr lang="lv-LV"/>
            </a:p>
          </p:txBody>
        </p:sp>
        <p:sp>
          <p:nvSpPr>
            <p:cNvPr id="37" name="Freeform 37"/>
            <p:cNvSpPr/>
            <p:nvPr/>
          </p:nvSpPr>
          <p:spPr>
            <a:xfrm>
              <a:off x="174498" y="85725"/>
              <a:ext cx="2890901" cy="1077468"/>
            </a:xfrm>
            <a:custGeom>
              <a:avLst/>
              <a:gdLst/>
              <a:ahLst/>
              <a:cxnLst/>
              <a:rect l="l" t="t" r="r" b="b"/>
              <a:pathLst>
                <a:path w="2890901" h="1077468">
                  <a:moveTo>
                    <a:pt x="184785" y="698754"/>
                  </a:moveTo>
                  <a:cubicBezTo>
                    <a:pt x="120269" y="701548"/>
                    <a:pt x="55880" y="693420"/>
                    <a:pt x="0" y="675386"/>
                  </a:cubicBezTo>
                  <a:moveTo>
                    <a:pt x="347726" y="954532"/>
                  </a:moveTo>
                  <a:cubicBezTo>
                    <a:pt x="321818" y="960120"/>
                    <a:pt x="294640" y="963930"/>
                    <a:pt x="266827" y="965708"/>
                  </a:cubicBezTo>
                  <a:moveTo>
                    <a:pt x="1044194" y="1077468"/>
                  </a:moveTo>
                  <a:cubicBezTo>
                    <a:pt x="1024636" y="1061466"/>
                    <a:pt x="1008380" y="1044321"/>
                    <a:pt x="995426" y="1026414"/>
                  </a:cubicBezTo>
                  <a:moveTo>
                    <a:pt x="1944878" y="950214"/>
                  </a:moveTo>
                  <a:cubicBezTo>
                    <a:pt x="1941957" y="969137"/>
                    <a:pt x="1935480" y="987933"/>
                    <a:pt x="1925447" y="1006221"/>
                  </a:cubicBezTo>
                  <a:moveTo>
                    <a:pt x="2331593" y="604393"/>
                  </a:moveTo>
                  <a:cubicBezTo>
                    <a:pt x="2477770" y="643382"/>
                    <a:pt x="2570099" y="724662"/>
                    <a:pt x="2568702" y="813562"/>
                  </a:cubicBezTo>
                  <a:moveTo>
                    <a:pt x="2890901" y="381508"/>
                  </a:moveTo>
                  <a:cubicBezTo>
                    <a:pt x="2867279" y="411734"/>
                    <a:pt x="2831084" y="438658"/>
                    <a:pt x="2785364" y="459994"/>
                  </a:cubicBezTo>
                  <a:moveTo>
                    <a:pt x="2637536" y="90424"/>
                  </a:moveTo>
                  <a:cubicBezTo>
                    <a:pt x="2641600" y="102616"/>
                    <a:pt x="2643378" y="115062"/>
                    <a:pt x="2643124" y="127508"/>
                  </a:cubicBezTo>
                  <a:moveTo>
                    <a:pt x="1963166" y="47244"/>
                  </a:moveTo>
                  <a:cubicBezTo>
                    <a:pt x="1976882" y="30099"/>
                    <a:pt x="1995170" y="14224"/>
                    <a:pt x="2017268" y="0"/>
                  </a:cubicBezTo>
                  <a:moveTo>
                    <a:pt x="1457198" y="69723"/>
                  </a:moveTo>
                  <a:cubicBezTo>
                    <a:pt x="1462786" y="55626"/>
                    <a:pt x="1471676" y="41910"/>
                    <a:pt x="1483360" y="28956"/>
                  </a:cubicBezTo>
                  <a:moveTo>
                    <a:pt x="863346" y="83566"/>
                  </a:moveTo>
                  <a:cubicBezTo>
                    <a:pt x="897763" y="94615"/>
                    <a:pt x="929640" y="107823"/>
                    <a:pt x="958215" y="123063"/>
                  </a:cubicBezTo>
                  <a:moveTo>
                    <a:pt x="143510" y="394208"/>
                  </a:moveTo>
                  <a:cubicBezTo>
                    <a:pt x="136017" y="380619"/>
                    <a:pt x="130429" y="366649"/>
                    <a:pt x="127000" y="352552"/>
                  </a:cubicBezTo>
                </a:path>
              </a:pathLst>
            </a:custGeom>
            <a:solidFill>
              <a:srgbClr val="000000">
                <a:alpha val="0"/>
              </a:srgbClr>
            </a:solidFill>
          </p:spPr>
          <p:txBody>
            <a:bodyPr/>
            <a:lstStyle/>
            <a:p>
              <a:endParaRPr lang="lv-LV"/>
            </a:p>
          </p:txBody>
        </p:sp>
        <p:sp>
          <p:nvSpPr>
            <p:cNvPr id="38" name="Freeform 38"/>
            <p:cNvSpPr/>
            <p:nvPr/>
          </p:nvSpPr>
          <p:spPr>
            <a:xfrm>
              <a:off x="-24765" y="-8636"/>
              <a:ext cx="3243834" cy="1326261"/>
            </a:xfrm>
            <a:custGeom>
              <a:avLst/>
              <a:gdLst/>
              <a:ahLst/>
              <a:cxnLst/>
              <a:rect l="l" t="t" r="r" b="b"/>
              <a:pathLst>
                <a:path w="3243834" h="1326261">
                  <a:moveTo>
                    <a:pt x="326136" y="430022"/>
                  </a:moveTo>
                  <a:lnTo>
                    <a:pt x="326136" y="446913"/>
                  </a:lnTo>
                  <a:lnTo>
                    <a:pt x="309753" y="450977"/>
                  </a:lnTo>
                  <a:cubicBezTo>
                    <a:pt x="280924" y="335153"/>
                    <a:pt x="376555" y="228346"/>
                    <a:pt x="535178" y="170434"/>
                  </a:cubicBezTo>
                  <a:cubicBezTo>
                    <a:pt x="695579" y="111887"/>
                    <a:pt x="902208" y="108712"/>
                    <a:pt x="1068324" y="161925"/>
                  </a:cubicBezTo>
                  <a:lnTo>
                    <a:pt x="1063117" y="178054"/>
                  </a:lnTo>
                  <a:lnTo>
                    <a:pt x="1046226" y="178054"/>
                  </a:lnTo>
                  <a:cubicBezTo>
                    <a:pt x="1046226" y="173609"/>
                    <a:pt x="1047877" y="169418"/>
                    <a:pt x="1051052" y="166243"/>
                  </a:cubicBezTo>
                  <a:cubicBezTo>
                    <a:pt x="1112647" y="102743"/>
                    <a:pt x="1222629" y="60960"/>
                    <a:pt x="1346200" y="50546"/>
                  </a:cubicBezTo>
                  <a:cubicBezTo>
                    <a:pt x="1470152" y="40132"/>
                    <a:pt x="1596644" y="62230"/>
                    <a:pt x="1687576" y="111252"/>
                  </a:cubicBezTo>
                  <a:cubicBezTo>
                    <a:pt x="1693037" y="114173"/>
                    <a:pt x="1696466" y="119888"/>
                    <a:pt x="1696466" y="126111"/>
                  </a:cubicBezTo>
                  <a:lnTo>
                    <a:pt x="1679575" y="126111"/>
                  </a:lnTo>
                  <a:lnTo>
                    <a:pt x="1667002" y="114681"/>
                  </a:lnTo>
                  <a:cubicBezTo>
                    <a:pt x="1720342" y="56261"/>
                    <a:pt x="1821942" y="19304"/>
                    <a:pt x="1933575" y="13589"/>
                  </a:cubicBezTo>
                  <a:lnTo>
                    <a:pt x="1934464" y="30480"/>
                  </a:lnTo>
                  <a:lnTo>
                    <a:pt x="1933575" y="13589"/>
                  </a:lnTo>
                  <a:cubicBezTo>
                    <a:pt x="2045589" y="7747"/>
                    <a:pt x="2156841" y="33782"/>
                    <a:pt x="2227453" y="84582"/>
                  </a:cubicBezTo>
                  <a:lnTo>
                    <a:pt x="2217547" y="98298"/>
                  </a:lnTo>
                  <a:lnTo>
                    <a:pt x="2217547" y="81407"/>
                  </a:lnTo>
                  <a:lnTo>
                    <a:pt x="2217547" y="98298"/>
                  </a:lnTo>
                  <a:lnTo>
                    <a:pt x="2208403" y="84074"/>
                  </a:lnTo>
                  <a:cubicBezTo>
                    <a:pt x="2301367" y="24257"/>
                    <a:pt x="2446782" y="0"/>
                    <a:pt x="2582164" y="19812"/>
                  </a:cubicBezTo>
                  <a:lnTo>
                    <a:pt x="2579751" y="36576"/>
                  </a:lnTo>
                  <a:lnTo>
                    <a:pt x="2582164" y="19812"/>
                  </a:lnTo>
                  <a:cubicBezTo>
                    <a:pt x="2716149" y="39497"/>
                    <a:pt x="2824988" y="100457"/>
                    <a:pt x="2852547" y="183769"/>
                  </a:cubicBezTo>
                  <a:lnTo>
                    <a:pt x="2836418" y="189103"/>
                  </a:lnTo>
                  <a:lnTo>
                    <a:pt x="2819527" y="189103"/>
                  </a:lnTo>
                  <a:cubicBezTo>
                    <a:pt x="2819527" y="184150"/>
                    <a:pt x="2821686" y="179451"/>
                    <a:pt x="2825369" y="176276"/>
                  </a:cubicBezTo>
                  <a:cubicBezTo>
                    <a:pt x="2829052" y="173101"/>
                    <a:pt x="2834005" y="171577"/>
                    <a:pt x="2838958" y="172339"/>
                  </a:cubicBezTo>
                  <a:cubicBezTo>
                    <a:pt x="2949702" y="188849"/>
                    <a:pt x="3044571" y="231140"/>
                    <a:pt x="3097276" y="290957"/>
                  </a:cubicBezTo>
                  <a:lnTo>
                    <a:pt x="3084576" y="302133"/>
                  </a:lnTo>
                  <a:lnTo>
                    <a:pt x="3097276" y="290957"/>
                  </a:lnTo>
                  <a:cubicBezTo>
                    <a:pt x="3151378" y="352425"/>
                    <a:pt x="3154680" y="425958"/>
                    <a:pt x="3105150" y="489331"/>
                  </a:cubicBezTo>
                  <a:lnTo>
                    <a:pt x="3091815" y="478917"/>
                  </a:lnTo>
                  <a:lnTo>
                    <a:pt x="3101594" y="465074"/>
                  </a:lnTo>
                  <a:cubicBezTo>
                    <a:pt x="3212211" y="543941"/>
                    <a:pt x="3243834" y="653669"/>
                    <a:pt x="3174111" y="751459"/>
                  </a:cubicBezTo>
                  <a:cubicBezTo>
                    <a:pt x="3173095" y="752856"/>
                    <a:pt x="3172079" y="754253"/>
                    <a:pt x="3171063" y="755650"/>
                  </a:cubicBezTo>
                  <a:lnTo>
                    <a:pt x="3157474" y="745490"/>
                  </a:lnTo>
                  <a:lnTo>
                    <a:pt x="3171063" y="755650"/>
                  </a:lnTo>
                  <a:cubicBezTo>
                    <a:pt x="3100578" y="850265"/>
                    <a:pt x="2947035" y="914273"/>
                    <a:pt x="2771140" y="927989"/>
                  </a:cubicBezTo>
                  <a:lnTo>
                    <a:pt x="2769870" y="911098"/>
                  </a:lnTo>
                  <a:lnTo>
                    <a:pt x="2786761" y="911352"/>
                  </a:lnTo>
                  <a:cubicBezTo>
                    <a:pt x="2785364" y="1006729"/>
                    <a:pt x="2691384" y="1086993"/>
                    <a:pt x="2555875" y="1127633"/>
                  </a:cubicBezTo>
                  <a:cubicBezTo>
                    <a:pt x="2418715" y="1168781"/>
                    <a:pt x="2251964" y="1166368"/>
                    <a:pt x="2118868" y="1120902"/>
                  </a:cubicBezTo>
                  <a:lnTo>
                    <a:pt x="2124329" y="1104900"/>
                  </a:lnTo>
                  <a:lnTo>
                    <a:pt x="2139188" y="1113028"/>
                  </a:lnTo>
                  <a:cubicBezTo>
                    <a:pt x="2079879" y="1220597"/>
                    <a:pt x="1917065" y="1295146"/>
                    <a:pt x="1726819" y="1310640"/>
                  </a:cubicBezTo>
                  <a:lnTo>
                    <a:pt x="1725422" y="1293749"/>
                  </a:lnTo>
                  <a:lnTo>
                    <a:pt x="1726819" y="1310640"/>
                  </a:lnTo>
                  <a:cubicBezTo>
                    <a:pt x="1535811" y="1326261"/>
                    <a:pt x="1343152" y="1280287"/>
                    <a:pt x="1232789" y="1189736"/>
                  </a:cubicBezTo>
                  <a:lnTo>
                    <a:pt x="1243584" y="1176655"/>
                  </a:lnTo>
                  <a:lnTo>
                    <a:pt x="1248918" y="1192784"/>
                  </a:lnTo>
                  <a:cubicBezTo>
                    <a:pt x="1116711" y="1236599"/>
                    <a:pt x="958342" y="1249045"/>
                    <a:pt x="809498" y="1227836"/>
                  </a:cubicBezTo>
                  <a:lnTo>
                    <a:pt x="811911" y="1211072"/>
                  </a:lnTo>
                  <a:lnTo>
                    <a:pt x="809498" y="1227836"/>
                  </a:lnTo>
                  <a:cubicBezTo>
                    <a:pt x="660908" y="1206627"/>
                    <a:pt x="532130" y="1153160"/>
                    <a:pt x="453390" y="1077849"/>
                  </a:cubicBezTo>
                  <a:cubicBezTo>
                    <a:pt x="448437" y="1073023"/>
                    <a:pt x="446786" y="1065784"/>
                    <a:pt x="449453" y="1059307"/>
                  </a:cubicBezTo>
                  <a:cubicBezTo>
                    <a:pt x="452120" y="1052830"/>
                    <a:pt x="458216" y="1048639"/>
                    <a:pt x="465201" y="1048639"/>
                  </a:cubicBezTo>
                  <a:cubicBezTo>
                    <a:pt x="474345" y="1048639"/>
                    <a:pt x="481838" y="1055878"/>
                    <a:pt x="482092" y="1065022"/>
                  </a:cubicBezTo>
                  <a:cubicBezTo>
                    <a:pt x="482346" y="1074166"/>
                    <a:pt x="475361" y="1081913"/>
                    <a:pt x="466217" y="1082421"/>
                  </a:cubicBezTo>
                  <a:cubicBezTo>
                    <a:pt x="331089" y="1091057"/>
                    <a:pt x="196850" y="1053211"/>
                    <a:pt x="131826" y="982853"/>
                  </a:cubicBezTo>
                  <a:cubicBezTo>
                    <a:pt x="75438" y="921893"/>
                    <a:pt x="82169" y="848487"/>
                    <a:pt x="142621" y="792607"/>
                  </a:cubicBezTo>
                  <a:cubicBezTo>
                    <a:pt x="155321" y="780796"/>
                    <a:pt x="170307" y="769874"/>
                    <a:pt x="187452" y="759968"/>
                  </a:cubicBezTo>
                  <a:cubicBezTo>
                    <a:pt x="191897" y="757301"/>
                    <a:pt x="197485" y="756920"/>
                    <a:pt x="202311" y="758825"/>
                  </a:cubicBezTo>
                  <a:cubicBezTo>
                    <a:pt x="210820" y="762254"/>
                    <a:pt x="215011" y="771652"/>
                    <a:pt x="211963" y="780288"/>
                  </a:cubicBezTo>
                  <a:cubicBezTo>
                    <a:pt x="208915" y="788924"/>
                    <a:pt x="199517" y="793496"/>
                    <a:pt x="190881" y="790702"/>
                  </a:cubicBezTo>
                  <a:cubicBezTo>
                    <a:pt x="74549" y="753364"/>
                    <a:pt x="0" y="675132"/>
                    <a:pt x="27813" y="588645"/>
                  </a:cubicBezTo>
                  <a:cubicBezTo>
                    <a:pt x="28575" y="586105"/>
                    <a:pt x="29591" y="583565"/>
                    <a:pt x="30480" y="581025"/>
                  </a:cubicBezTo>
                  <a:lnTo>
                    <a:pt x="46228" y="587248"/>
                  </a:lnTo>
                  <a:lnTo>
                    <a:pt x="30480" y="581025"/>
                  </a:lnTo>
                  <a:cubicBezTo>
                    <a:pt x="63373" y="497586"/>
                    <a:pt x="184658" y="441706"/>
                    <a:pt x="322453" y="433832"/>
                  </a:cubicBezTo>
                  <a:lnTo>
                    <a:pt x="323469" y="450723"/>
                  </a:lnTo>
                  <a:lnTo>
                    <a:pt x="309372" y="441325"/>
                  </a:lnTo>
                  <a:lnTo>
                    <a:pt x="312039" y="437388"/>
                  </a:lnTo>
                  <a:cubicBezTo>
                    <a:pt x="315214" y="432689"/>
                    <a:pt x="320421" y="429895"/>
                    <a:pt x="326136" y="429895"/>
                  </a:cubicBezTo>
                  <a:moveTo>
                    <a:pt x="326136" y="463804"/>
                  </a:moveTo>
                  <a:lnTo>
                    <a:pt x="326136" y="446913"/>
                  </a:lnTo>
                  <a:lnTo>
                    <a:pt x="340233" y="456311"/>
                  </a:lnTo>
                  <a:lnTo>
                    <a:pt x="337566" y="460248"/>
                  </a:lnTo>
                  <a:cubicBezTo>
                    <a:pt x="334645" y="464693"/>
                    <a:pt x="329819" y="467360"/>
                    <a:pt x="324485" y="467741"/>
                  </a:cubicBezTo>
                  <a:cubicBezTo>
                    <a:pt x="189611" y="475361"/>
                    <a:pt x="87249" y="529590"/>
                    <a:pt x="62103" y="593471"/>
                  </a:cubicBezTo>
                  <a:cubicBezTo>
                    <a:pt x="61341" y="595376"/>
                    <a:pt x="60706" y="597154"/>
                    <a:pt x="60071" y="599059"/>
                  </a:cubicBezTo>
                  <a:cubicBezTo>
                    <a:pt x="41783" y="655701"/>
                    <a:pt x="87757" y="721995"/>
                    <a:pt x="201041" y="758571"/>
                  </a:cubicBezTo>
                  <a:lnTo>
                    <a:pt x="195834" y="774700"/>
                  </a:lnTo>
                  <a:lnTo>
                    <a:pt x="189484" y="790448"/>
                  </a:lnTo>
                  <a:lnTo>
                    <a:pt x="195834" y="774700"/>
                  </a:lnTo>
                  <a:lnTo>
                    <a:pt x="204343" y="789305"/>
                  </a:lnTo>
                  <a:cubicBezTo>
                    <a:pt x="189103" y="798195"/>
                    <a:pt x="176149" y="807720"/>
                    <a:pt x="165481" y="817626"/>
                  </a:cubicBezTo>
                  <a:cubicBezTo>
                    <a:pt x="117475" y="862076"/>
                    <a:pt x="113919" y="914019"/>
                    <a:pt x="156464" y="959993"/>
                  </a:cubicBezTo>
                  <a:lnTo>
                    <a:pt x="144018" y="971550"/>
                  </a:lnTo>
                  <a:lnTo>
                    <a:pt x="156464" y="959993"/>
                  </a:lnTo>
                  <a:cubicBezTo>
                    <a:pt x="211709" y="1019683"/>
                    <a:pt x="333756" y="1057021"/>
                    <a:pt x="463931" y="1048766"/>
                  </a:cubicBezTo>
                  <a:lnTo>
                    <a:pt x="465074" y="1065657"/>
                  </a:lnTo>
                  <a:lnTo>
                    <a:pt x="465074" y="1082548"/>
                  </a:lnTo>
                  <a:lnTo>
                    <a:pt x="465074" y="1065657"/>
                  </a:lnTo>
                  <a:lnTo>
                    <a:pt x="476758" y="1053465"/>
                  </a:lnTo>
                  <a:cubicBezTo>
                    <a:pt x="548640" y="1122299"/>
                    <a:pt x="669798" y="1173734"/>
                    <a:pt x="814197" y="1194435"/>
                  </a:cubicBezTo>
                  <a:cubicBezTo>
                    <a:pt x="958342" y="1215009"/>
                    <a:pt x="1111377" y="1202817"/>
                    <a:pt x="1238377" y="1160907"/>
                  </a:cubicBezTo>
                  <a:cubicBezTo>
                    <a:pt x="1243838" y="1159129"/>
                    <a:pt x="1249934" y="1160272"/>
                    <a:pt x="1254379" y="1163955"/>
                  </a:cubicBezTo>
                  <a:cubicBezTo>
                    <a:pt x="1355725" y="1247140"/>
                    <a:pt x="1538478" y="1292352"/>
                    <a:pt x="1724152" y="1277239"/>
                  </a:cubicBezTo>
                  <a:cubicBezTo>
                    <a:pt x="1910588" y="1261999"/>
                    <a:pt x="2058543" y="1189482"/>
                    <a:pt x="2109597" y="1097026"/>
                  </a:cubicBezTo>
                  <a:cubicBezTo>
                    <a:pt x="2113534" y="1089787"/>
                    <a:pt x="2122170" y="1086485"/>
                    <a:pt x="2129917" y="1089152"/>
                  </a:cubicBezTo>
                  <a:cubicBezTo>
                    <a:pt x="2256028" y="1132205"/>
                    <a:pt x="2415667" y="1134618"/>
                    <a:pt x="2546223" y="1095502"/>
                  </a:cubicBezTo>
                  <a:lnTo>
                    <a:pt x="2551049" y="1111758"/>
                  </a:lnTo>
                  <a:lnTo>
                    <a:pt x="2546223" y="1095502"/>
                  </a:lnTo>
                  <a:cubicBezTo>
                    <a:pt x="2678557" y="1055751"/>
                    <a:pt x="2751836" y="982853"/>
                    <a:pt x="2752979" y="911098"/>
                  </a:cubicBezTo>
                  <a:cubicBezTo>
                    <a:pt x="2753106" y="902335"/>
                    <a:pt x="2759837" y="895096"/>
                    <a:pt x="2768600" y="894461"/>
                  </a:cubicBezTo>
                  <a:cubicBezTo>
                    <a:pt x="2940304" y="880999"/>
                    <a:pt x="3082036" y="818896"/>
                    <a:pt x="3144012" y="735584"/>
                  </a:cubicBezTo>
                  <a:cubicBezTo>
                    <a:pt x="3144901" y="734441"/>
                    <a:pt x="3145790" y="733171"/>
                    <a:pt x="3146679" y="732028"/>
                  </a:cubicBezTo>
                  <a:cubicBezTo>
                    <a:pt x="3202432" y="653796"/>
                    <a:pt x="3182239" y="564134"/>
                    <a:pt x="3082163" y="492887"/>
                  </a:cubicBezTo>
                  <a:cubicBezTo>
                    <a:pt x="3078353" y="490220"/>
                    <a:pt x="3075940" y="486156"/>
                    <a:pt x="3075178" y="481584"/>
                  </a:cubicBezTo>
                  <a:cubicBezTo>
                    <a:pt x="3074416" y="477012"/>
                    <a:pt x="3075813" y="472313"/>
                    <a:pt x="3078607" y="468757"/>
                  </a:cubicBezTo>
                  <a:cubicBezTo>
                    <a:pt x="3117723" y="418719"/>
                    <a:pt x="3115818" y="363347"/>
                    <a:pt x="3072003" y="313563"/>
                  </a:cubicBezTo>
                  <a:cubicBezTo>
                    <a:pt x="3026664" y="262128"/>
                    <a:pt x="2940685" y="221996"/>
                    <a:pt x="2834132" y="206121"/>
                  </a:cubicBezTo>
                  <a:lnTo>
                    <a:pt x="2836672" y="189357"/>
                  </a:lnTo>
                  <a:lnTo>
                    <a:pt x="2853563" y="189357"/>
                  </a:lnTo>
                  <a:cubicBezTo>
                    <a:pt x="2853563" y="197612"/>
                    <a:pt x="2847467" y="204724"/>
                    <a:pt x="2839339" y="206121"/>
                  </a:cubicBezTo>
                  <a:cubicBezTo>
                    <a:pt x="2831211" y="207518"/>
                    <a:pt x="2823210" y="202565"/>
                    <a:pt x="2820543" y="194691"/>
                  </a:cubicBezTo>
                  <a:cubicBezTo>
                    <a:pt x="2799461" y="130683"/>
                    <a:pt x="2708275" y="72898"/>
                    <a:pt x="2577465" y="53721"/>
                  </a:cubicBezTo>
                  <a:cubicBezTo>
                    <a:pt x="2447925" y="34671"/>
                    <a:pt x="2311273" y="58547"/>
                    <a:pt x="2226945" y="112903"/>
                  </a:cubicBezTo>
                  <a:cubicBezTo>
                    <a:pt x="2224151" y="114681"/>
                    <a:pt x="2220976" y="115570"/>
                    <a:pt x="2217801" y="115570"/>
                  </a:cubicBezTo>
                  <a:cubicBezTo>
                    <a:pt x="2214245" y="115570"/>
                    <a:pt x="2210816" y="114427"/>
                    <a:pt x="2207895" y="112395"/>
                  </a:cubicBezTo>
                  <a:cubicBezTo>
                    <a:pt x="2145284" y="67437"/>
                    <a:pt x="2042414" y="42164"/>
                    <a:pt x="1935480" y="47752"/>
                  </a:cubicBezTo>
                  <a:cubicBezTo>
                    <a:pt x="1828292" y="53340"/>
                    <a:pt x="1737106" y="88773"/>
                    <a:pt x="1692275" y="137922"/>
                  </a:cubicBezTo>
                  <a:cubicBezTo>
                    <a:pt x="1687576" y="143129"/>
                    <a:pt x="1680210" y="144780"/>
                    <a:pt x="1673606" y="142367"/>
                  </a:cubicBezTo>
                  <a:cubicBezTo>
                    <a:pt x="1667002" y="139954"/>
                    <a:pt x="1662811" y="133604"/>
                    <a:pt x="1662811" y="126619"/>
                  </a:cubicBezTo>
                  <a:lnTo>
                    <a:pt x="1679702" y="126619"/>
                  </a:lnTo>
                  <a:lnTo>
                    <a:pt x="1671701" y="141478"/>
                  </a:lnTo>
                  <a:cubicBezTo>
                    <a:pt x="1587627" y="96139"/>
                    <a:pt x="1467993" y="74676"/>
                    <a:pt x="1349248" y="84709"/>
                  </a:cubicBezTo>
                  <a:lnTo>
                    <a:pt x="1347851" y="67818"/>
                  </a:lnTo>
                  <a:lnTo>
                    <a:pt x="1349248" y="84709"/>
                  </a:lnTo>
                  <a:cubicBezTo>
                    <a:pt x="1230122" y="94742"/>
                    <a:pt x="1129284" y="134874"/>
                    <a:pt x="1075563" y="190246"/>
                  </a:cubicBezTo>
                  <a:lnTo>
                    <a:pt x="1063371" y="178435"/>
                  </a:lnTo>
                  <a:lnTo>
                    <a:pt x="1080135" y="178435"/>
                  </a:lnTo>
                  <a:cubicBezTo>
                    <a:pt x="1080135" y="183896"/>
                    <a:pt x="1077595" y="188976"/>
                    <a:pt x="1073150" y="192151"/>
                  </a:cubicBezTo>
                  <a:cubicBezTo>
                    <a:pt x="1068705" y="195326"/>
                    <a:pt x="1063117" y="196215"/>
                    <a:pt x="1058037" y="194564"/>
                  </a:cubicBezTo>
                  <a:cubicBezTo>
                    <a:pt x="898906" y="143510"/>
                    <a:pt x="700024" y="146812"/>
                    <a:pt x="546735" y="202692"/>
                  </a:cubicBezTo>
                  <a:lnTo>
                    <a:pt x="541020" y="186436"/>
                  </a:lnTo>
                  <a:lnTo>
                    <a:pt x="546862" y="202311"/>
                  </a:lnTo>
                  <a:cubicBezTo>
                    <a:pt x="391795" y="258826"/>
                    <a:pt x="320548" y="354330"/>
                    <a:pt x="342646" y="442849"/>
                  </a:cubicBezTo>
                  <a:cubicBezTo>
                    <a:pt x="343916" y="447929"/>
                    <a:pt x="342773" y="453263"/>
                    <a:pt x="339598" y="457327"/>
                  </a:cubicBezTo>
                  <a:cubicBezTo>
                    <a:pt x="336423" y="461391"/>
                    <a:pt x="331470" y="463804"/>
                    <a:pt x="326263" y="463804"/>
                  </a:cubicBezTo>
                  <a:close/>
                </a:path>
              </a:pathLst>
            </a:custGeom>
            <a:solidFill>
              <a:srgbClr val="395E89"/>
            </a:solidFill>
          </p:spPr>
          <p:txBody>
            <a:bodyPr/>
            <a:lstStyle/>
            <a:p>
              <a:endParaRPr lang="lv-LV"/>
            </a:p>
          </p:txBody>
        </p:sp>
        <p:sp>
          <p:nvSpPr>
            <p:cNvPr id="39" name="Freeform 39"/>
            <p:cNvSpPr/>
            <p:nvPr/>
          </p:nvSpPr>
          <p:spPr>
            <a:xfrm>
              <a:off x="622300" y="2034540"/>
              <a:ext cx="105410" cy="104140"/>
            </a:xfrm>
            <a:custGeom>
              <a:avLst/>
              <a:gdLst/>
              <a:ahLst/>
              <a:cxnLst/>
              <a:rect l="l" t="t" r="r" b="b"/>
              <a:pathLst>
                <a:path w="105410" h="104140">
                  <a:moveTo>
                    <a:pt x="105410" y="52070"/>
                  </a:moveTo>
                  <a:cubicBezTo>
                    <a:pt x="105410" y="81153"/>
                    <a:pt x="81534" y="104140"/>
                    <a:pt x="52705" y="104140"/>
                  </a:cubicBezTo>
                  <a:lnTo>
                    <a:pt x="52705" y="87249"/>
                  </a:lnTo>
                  <a:lnTo>
                    <a:pt x="52705" y="104140"/>
                  </a:lnTo>
                  <a:cubicBezTo>
                    <a:pt x="23876" y="104140"/>
                    <a:pt x="0" y="81026"/>
                    <a:pt x="0" y="52070"/>
                  </a:cubicBezTo>
                  <a:lnTo>
                    <a:pt x="16891" y="52070"/>
                  </a:lnTo>
                  <a:lnTo>
                    <a:pt x="0" y="52070"/>
                  </a:lnTo>
                  <a:cubicBezTo>
                    <a:pt x="0" y="22987"/>
                    <a:pt x="23876" y="0"/>
                    <a:pt x="52705" y="0"/>
                  </a:cubicBezTo>
                  <a:lnTo>
                    <a:pt x="52705" y="16891"/>
                  </a:lnTo>
                  <a:lnTo>
                    <a:pt x="52705" y="0"/>
                  </a:lnTo>
                  <a:cubicBezTo>
                    <a:pt x="81534" y="0"/>
                    <a:pt x="105410" y="23114"/>
                    <a:pt x="105410" y="52070"/>
                  </a:cubicBezTo>
                  <a:lnTo>
                    <a:pt x="88519" y="52070"/>
                  </a:lnTo>
                  <a:lnTo>
                    <a:pt x="105410" y="52070"/>
                  </a:lnTo>
                  <a:moveTo>
                    <a:pt x="71501" y="52070"/>
                  </a:moveTo>
                  <a:cubicBezTo>
                    <a:pt x="71501" y="42291"/>
                    <a:pt x="63373" y="33782"/>
                    <a:pt x="52705" y="33782"/>
                  </a:cubicBezTo>
                  <a:cubicBezTo>
                    <a:pt x="42037" y="33782"/>
                    <a:pt x="33909" y="42164"/>
                    <a:pt x="33909" y="52070"/>
                  </a:cubicBezTo>
                  <a:cubicBezTo>
                    <a:pt x="33909" y="61976"/>
                    <a:pt x="42037" y="70358"/>
                    <a:pt x="52705" y="70358"/>
                  </a:cubicBezTo>
                  <a:cubicBezTo>
                    <a:pt x="63373" y="70358"/>
                    <a:pt x="71501" y="61976"/>
                    <a:pt x="71501" y="52070"/>
                  </a:cubicBezTo>
                  <a:close/>
                </a:path>
              </a:pathLst>
            </a:custGeom>
            <a:solidFill>
              <a:srgbClr val="395E89"/>
            </a:solidFill>
          </p:spPr>
          <p:txBody>
            <a:bodyPr/>
            <a:lstStyle/>
            <a:p>
              <a:endParaRPr lang="lv-LV"/>
            </a:p>
          </p:txBody>
        </p:sp>
        <p:sp>
          <p:nvSpPr>
            <p:cNvPr id="40" name="Freeform 40"/>
            <p:cNvSpPr/>
            <p:nvPr/>
          </p:nvSpPr>
          <p:spPr>
            <a:xfrm>
              <a:off x="749173" y="1744980"/>
              <a:ext cx="176784" cy="174498"/>
            </a:xfrm>
            <a:custGeom>
              <a:avLst/>
              <a:gdLst/>
              <a:ahLst/>
              <a:cxnLst/>
              <a:rect l="l" t="t" r="r" b="b"/>
              <a:pathLst>
                <a:path w="176784" h="174498">
                  <a:moveTo>
                    <a:pt x="176784" y="87249"/>
                  </a:moveTo>
                  <a:cubicBezTo>
                    <a:pt x="176784" y="135763"/>
                    <a:pt x="136906" y="174498"/>
                    <a:pt x="88392" y="174498"/>
                  </a:cubicBezTo>
                  <a:lnTo>
                    <a:pt x="88392" y="157607"/>
                  </a:lnTo>
                  <a:lnTo>
                    <a:pt x="88392" y="174498"/>
                  </a:lnTo>
                  <a:cubicBezTo>
                    <a:pt x="39751" y="174498"/>
                    <a:pt x="0" y="135636"/>
                    <a:pt x="0" y="87249"/>
                  </a:cubicBezTo>
                  <a:lnTo>
                    <a:pt x="16891" y="87249"/>
                  </a:lnTo>
                  <a:lnTo>
                    <a:pt x="0" y="87249"/>
                  </a:lnTo>
                  <a:cubicBezTo>
                    <a:pt x="0" y="38735"/>
                    <a:pt x="39878" y="0"/>
                    <a:pt x="88392" y="0"/>
                  </a:cubicBezTo>
                  <a:lnTo>
                    <a:pt x="88392" y="16891"/>
                  </a:lnTo>
                  <a:lnTo>
                    <a:pt x="88392" y="0"/>
                  </a:lnTo>
                  <a:cubicBezTo>
                    <a:pt x="137033" y="0"/>
                    <a:pt x="176784" y="38862"/>
                    <a:pt x="176784" y="87249"/>
                  </a:cubicBezTo>
                  <a:lnTo>
                    <a:pt x="159893" y="87249"/>
                  </a:lnTo>
                  <a:lnTo>
                    <a:pt x="176784" y="87249"/>
                  </a:lnTo>
                  <a:moveTo>
                    <a:pt x="142875" y="87249"/>
                  </a:moveTo>
                  <a:cubicBezTo>
                    <a:pt x="142875" y="58039"/>
                    <a:pt x="118745" y="33782"/>
                    <a:pt x="88265" y="33782"/>
                  </a:cubicBezTo>
                  <a:cubicBezTo>
                    <a:pt x="57785" y="33782"/>
                    <a:pt x="33655" y="57912"/>
                    <a:pt x="33655" y="87249"/>
                  </a:cubicBezTo>
                  <a:cubicBezTo>
                    <a:pt x="33655" y="116586"/>
                    <a:pt x="57785" y="140716"/>
                    <a:pt x="88265" y="140716"/>
                  </a:cubicBezTo>
                  <a:cubicBezTo>
                    <a:pt x="118745" y="140716"/>
                    <a:pt x="142875" y="116586"/>
                    <a:pt x="142875" y="87249"/>
                  </a:cubicBezTo>
                  <a:close/>
                </a:path>
              </a:pathLst>
            </a:custGeom>
            <a:solidFill>
              <a:srgbClr val="395E89"/>
            </a:solidFill>
          </p:spPr>
          <p:txBody>
            <a:bodyPr/>
            <a:lstStyle/>
            <a:p>
              <a:endParaRPr lang="lv-LV"/>
            </a:p>
          </p:txBody>
        </p:sp>
        <p:sp>
          <p:nvSpPr>
            <p:cNvPr id="41" name="Freeform 41"/>
            <p:cNvSpPr/>
            <p:nvPr/>
          </p:nvSpPr>
          <p:spPr>
            <a:xfrm>
              <a:off x="913892" y="1395730"/>
              <a:ext cx="248412" cy="244856"/>
            </a:xfrm>
            <a:custGeom>
              <a:avLst/>
              <a:gdLst/>
              <a:ahLst/>
              <a:cxnLst/>
              <a:rect l="l" t="t" r="r" b="b"/>
              <a:pathLst>
                <a:path w="248412" h="244856">
                  <a:moveTo>
                    <a:pt x="248412" y="122428"/>
                  </a:moveTo>
                  <a:cubicBezTo>
                    <a:pt x="248412" y="190373"/>
                    <a:pt x="192532" y="244856"/>
                    <a:pt x="124206" y="244856"/>
                  </a:cubicBezTo>
                  <a:lnTo>
                    <a:pt x="124206" y="227965"/>
                  </a:lnTo>
                  <a:lnTo>
                    <a:pt x="124206" y="244856"/>
                  </a:lnTo>
                  <a:cubicBezTo>
                    <a:pt x="55880" y="244856"/>
                    <a:pt x="0" y="190246"/>
                    <a:pt x="0" y="122428"/>
                  </a:cubicBezTo>
                  <a:lnTo>
                    <a:pt x="17018" y="122428"/>
                  </a:lnTo>
                  <a:lnTo>
                    <a:pt x="0" y="122428"/>
                  </a:lnTo>
                  <a:cubicBezTo>
                    <a:pt x="0" y="54483"/>
                    <a:pt x="55880" y="0"/>
                    <a:pt x="124206" y="0"/>
                  </a:cubicBezTo>
                  <a:lnTo>
                    <a:pt x="124206" y="16891"/>
                  </a:lnTo>
                  <a:lnTo>
                    <a:pt x="124206" y="0"/>
                  </a:lnTo>
                  <a:cubicBezTo>
                    <a:pt x="192532" y="0"/>
                    <a:pt x="248412" y="54610"/>
                    <a:pt x="248412" y="122428"/>
                  </a:cubicBezTo>
                  <a:lnTo>
                    <a:pt x="231394" y="122428"/>
                  </a:lnTo>
                  <a:lnTo>
                    <a:pt x="248285" y="122428"/>
                  </a:lnTo>
                  <a:moveTo>
                    <a:pt x="214376" y="122428"/>
                  </a:moveTo>
                  <a:cubicBezTo>
                    <a:pt x="214376" y="73787"/>
                    <a:pt x="174244" y="33782"/>
                    <a:pt x="124079" y="33782"/>
                  </a:cubicBezTo>
                  <a:cubicBezTo>
                    <a:pt x="73914" y="33782"/>
                    <a:pt x="33782" y="73660"/>
                    <a:pt x="33782" y="122428"/>
                  </a:cubicBezTo>
                  <a:cubicBezTo>
                    <a:pt x="33782" y="171196"/>
                    <a:pt x="73914" y="211074"/>
                    <a:pt x="124079" y="211074"/>
                  </a:cubicBezTo>
                  <a:cubicBezTo>
                    <a:pt x="174244" y="211074"/>
                    <a:pt x="214376" y="171196"/>
                    <a:pt x="214376" y="122428"/>
                  </a:cubicBezTo>
                  <a:close/>
                </a:path>
              </a:pathLst>
            </a:custGeom>
            <a:solidFill>
              <a:srgbClr val="395E89"/>
            </a:solidFill>
          </p:spPr>
          <p:txBody>
            <a:bodyPr/>
            <a:lstStyle/>
            <a:p>
              <a:endParaRPr lang="lv-LV"/>
            </a:p>
          </p:txBody>
        </p:sp>
        <p:sp>
          <p:nvSpPr>
            <p:cNvPr id="42" name="Freeform 42"/>
            <p:cNvSpPr/>
            <p:nvPr/>
          </p:nvSpPr>
          <p:spPr>
            <a:xfrm>
              <a:off x="169291" y="71247"/>
              <a:ext cx="2909697" cy="1138809"/>
            </a:xfrm>
            <a:custGeom>
              <a:avLst/>
              <a:gdLst/>
              <a:ahLst/>
              <a:cxnLst/>
              <a:rect l="l" t="t" r="r" b="b"/>
              <a:pathLst>
                <a:path w="2909697" h="1138809">
                  <a:moveTo>
                    <a:pt x="190627" y="730123"/>
                  </a:moveTo>
                  <a:cubicBezTo>
                    <a:pt x="124333" y="732917"/>
                    <a:pt x="57912" y="724662"/>
                    <a:pt x="0" y="705993"/>
                  </a:cubicBezTo>
                  <a:lnTo>
                    <a:pt x="10414" y="673735"/>
                  </a:lnTo>
                  <a:cubicBezTo>
                    <a:pt x="64135" y="691007"/>
                    <a:pt x="126619" y="699008"/>
                    <a:pt x="189230" y="696341"/>
                  </a:cubicBezTo>
                  <a:close/>
                  <a:moveTo>
                    <a:pt x="352933" y="951992"/>
                  </a:moveTo>
                  <a:cubicBezTo>
                    <a:pt x="361569" y="951992"/>
                    <a:pt x="368808" y="958469"/>
                    <a:pt x="369824" y="967105"/>
                  </a:cubicBezTo>
                  <a:cubicBezTo>
                    <a:pt x="370840" y="975741"/>
                    <a:pt x="364998" y="983615"/>
                    <a:pt x="356616" y="985520"/>
                  </a:cubicBezTo>
                  <a:cubicBezTo>
                    <a:pt x="329819" y="991362"/>
                    <a:pt x="301752" y="995172"/>
                    <a:pt x="273304" y="997077"/>
                  </a:cubicBezTo>
                  <a:lnTo>
                    <a:pt x="271145" y="963295"/>
                  </a:lnTo>
                  <a:cubicBezTo>
                    <a:pt x="298069" y="961517"/>
                    <a:pt x="324358" y="957961"/>
                    <a:pt x="349504" y="952500"/>
                  </a:cubicBezTo>
                  <a:lnTo>
                    <a:pt x="353060" y="969010"/>
                  </a:lnTo>
                  <a:lnTo>
                    <a:pt x="353060" y="985901"/>
                  </a:lnTo>
                  <a:close/>
                  <a:moveTo>
                    <a:pt x="1038860" y="1138809"/>
                  </a:moveTo>
                  <a:cubicBezTo>
                    <a:pt x="1018413" y="1122045"/>
                    <a:pt x="1001014" y="1103884"/>
                    <a:pt x="987171" y="1084580"/>
                  </a:cubicBezTo>
                  <a:lnTo>
                    <a:pt x="1014730" y="1064768"/>
                  </a:lnTo>
                  <a:cubicBezTo>
                    <a:pt x="1026668" y="1081278"/>
                    <a:pt x="1041908" y="1097407"/>
                    <a:pt x="1060450" y="1112520"/>
                  </a:cubicBezTo>
                  <a:close/>
                  <a:moveTo>
                    <a:pt x="1988693" y="974725"/>
                  </a:moveTo>
                  <a:cubicBezTo>
                    <a:pt x="1985518" y="995807"/>
                    <a:pt x="1978279" y="1016508"/>
                    <a:pt x="1967357" y="1036320"/>
                  </a:cubicBezTo>
                  <a:lnTo>
                    <a:pt x="1937766" y="1019937"/>
                  </a:lnTo>
                  <a:cubicBezTo>
                    <a:pt x="1946910" y="1003300"/>
                    <a:pt x="1952752" y="986409"/>
                    <a:pt x="1955292" y="969645"/>
                  </a:cubicBezTo>
                  <a:close/>
                  <a:moveTo>
                    <a:pt x="2329688" y="604901"/>
                  </a:moveTo>
                  <a:cubicBezTo>
                    <a:pt x="2477135" y="644144"/>
                    <a:pt x="2580894" y="729107"/>
                    <a:pt x="2579370" y="830707"/>
                  </a:cubicBezTo>
                  <a:lnTo>
                    <a:pt x="2545461" y="830199"/>
                  </a:lnTo>
                  <a:cubicBezTo>
                    <a:pt x="2546604" y="753999"/>
                    <a:pt x="2465832" y="676148"/>
                    <a:pt x="2320925" y="637540"/>
                  </a:cubicBezTo>
                  <a:close/>
                  <a:moveTo>
                    <a:pt x="2909697" y="406273"/>
                  </a:moveTo>
                  <a:cubicBezTo>
                    <a:pt x="2883916" y="439166"/>
                    <a:pt x="2845435" y="467487"/>
                    <a:pt x="2797937" y="489585"/>
                  </a:cubicBezTo>
                  <a:lnTo>
                    <a:pt x="2783586" y="458851"/>
                  </a:lnTo>
                  <a:cubicBezTo>
                    <a:pt x="2827655" y="438277"/>
                    <a:pt x="2861437" y="412877"/>
                    <a:pt x="2883027" y="385318"/>
                  </a:cubicBezTo>
                  <a:close/>
                  <a:moveTo>
                    <a:pt x="2658999" y="99441"/>
                  </a:moveTo>
                  <a:cubicBezTo>
                    <a:pt x="2663571" y="113411"/>
                    <a:pt x="2665857" y="127762"/>
                    <a:pt x="2665476" y="142240"/>
                  </a:cubicBezTo>
                  <a:lnTo>
                    <a:pt x="2631567" y="141351"/>
                  </a:lnTo>
                  <a:cubicBezTo>
                    <a:pt x="2631821" y="130937"/>
                    <a:pt x="2630297" y="120523"/>
                    <a:pt x="2626868" y="110109"/>
                  </a:cubicBezTo>
                  <a:close/>
                  <a:moveTo>
                    <a:pt x="1955419" y="50927"/>
                  </a:moveTo>
                  <a:cubicBezTo>
                    <a:pt x="1970532" y="32131"/>
                    <a:pt x="1990217" y="15113"/>
                    <a:pt x="2013585" y="0"/>
                  </a:cubicBezTo>
                  <a:lnTo>
                    <a:pt x="2031873" y="28448"/>
                  </a:lnTo>
                  <a:cubicBezTo>
                    <a:pt x="2011045" y="41910"/>
                    <a:pt x="1994281" y="56642"/>
                    <a:pt x="1981835" y="72136"/>
                  </a:cubicBezTo>
                  <a:close/>
                  <a:moveTo>
                    <a:pt x="1473327" y="99060"/>
                  </a:moveTo>
                  <a:cubicBezTo>
                    <a:pt x="1479804" y="82804"/>
                    <a:pt x="1489837" y="67437"/>
                    <a:pt x="1502791" y="53213"/>
                  </a:cubicBezTo>
                  <a:lnTo>
                    <a:pt x="1527810" y="76073"/>
                  </a:lnTo>
                  <a:cubicBezTo>
                    <a:pt x="1517142" y="87757"/>
                    <a:pt x="1509522" y="99695"/>
                    <a:pt x="1504823" y="111633"/>
                  </a:cubicBezTo>
                  <a:close/>
                  <a:moveTo>
                    <a:pt x="885698" y="97917"/>
                  </a:moveTo>
                  <a:lnTo>
                    <a:pt x="868807" y="97917"/>
                  </a:lnTo>
                  <a:lnTo>
                    <a:pt x="874014" y="81788"/>
                  </a:lnTo>
                  <a:cubicBezTo>
                    <a:pt x="909320" y="93091"/>
                    <a:pt x="942086" y="106807"/>
                    <a:pt x="971677" y="122555"/>
                  </a:cubicBezTo>
                  <a:lnTo>
                    <a:pt x="955802" y="152400"/>
                  </a:lnTo>
                  <a:cubicBezTo>
                    <a:pt x="928243" y="137668"/>
                    <a:pt x="897382" y="124841"/>
                    <a:pt x="863727" y="114046"/>
                  </a:cubicBezTo>
                  <a:cubicBezTo>
                    <a:pt x="856742" y="111760"/>
                    <a:pt x="851916" y="105283"/>
                    <a:pt x="851916" y="97917"/>
                  </a:cubicBezTo>
                  <a:close/>
                  <a:moveTo>
                    <a:pt x="135128" y="418846"/>
                  </a:moveTo>
                  <a:cubicBezTo>
                    <a:pt x="134620" y="418211"/>
                    <a:pt x="134239" y="417576"/>
                    <a:pt x="133858" y="416814"/>
                  </a:cubicBezTo>
                  <a:cubicBezTo>
                    <a:pt x="125730" y="401955"/>
                    <a:pt x="119634" y="386715"/>
                    <a:pt x="115697" y="371094"/>
                  </a:cubicBezTo>
                  <a:lnTo>
                    <a:pt x="148590" y="362966"/>
                  </a:lnTo>
                  <a:cubicBezTo>
                    <a:pt x="151765" y="375539"/>
                    <a:pt x="156718" y="388112"/>
                    <a:pt x="163576" y="400431"/>
                  </a:cubicBezTo>
                  <a:lnTo>
                    <a:pt x="148717" y="408559"/>
                  </a:lnTo>
                  <a:lnTo>
                    <a:pt x="162306" y="398399"/>
                  </a:lnTo>
                  <a:close/>
                </a:path>
              </a:pathLst>
            </a:custGeom>
            <a:solidFill>
              <a:srgbClr val="395E89"/>
            </a:solidFill>
          </p:spPr>
          <p:txBody>
            <a:bodyPr/>
            <a:lstStyle/>
            <a:p>
              <a:endParaRPr lang="lv-LV"/>
            </a:p>
          </p:txBody>
        </p:sp>
        <p:sp>
          <p:nvSpPr>
            <p:cNvPr id="43" name="TextBox 43"/>
            <p:cNvSpPr txBox="1"/>
            <p:nvPr/>
          </p:nvSpPr>
          <p:spPr>
            <a:xfrm>
              <a:off x="0" y="-9525"/>
              <a:ext cx="3184833" cy="1310081"/>
            </a:xfrm>
            <a:prstGeom prst="rect">
              <a:avLst/>
            </a:prstGeom>
          </p:spPr>
          <p:txBody>
            <a:bodyPr lIns="50800" tIns="50800" rIns="50800" bIns="50800" rtlCol="0" anchor="ctr"/>
            <a:lstStyle/>
            <a:p>
              <a:pPr algn="ctr">
                <a:lnSpc>
                  <a:spcPts val="2400"/>
                </a:lnSpc>
              </a:pPr>
              <a:r>
                <a:rPr lang="en-US" sz="2000">
                  <a:solidFill>
                    <a:srgbClr val="000000"/>
                  </a:solidFill>
                  <a:latin typeface="DM Sans Bold"/>
                </a:rPr>
                <a:t>Mission statement</a:t>
              </a:r>
            </a:p>
          </p:txBody>
        </p:sp>
      </p:grpSp>
      <p:grpSp>
        <p:nvGrpSpPr>
          <p:cNvPr id="44" name="Group 44"/>
          <p:cNvGrpSpPr/>
          <p:nvPr/>
        </p:nvGrpSpPr>
        <p:grpSpPr>
          <a:xfrm>
            <a:off x="14172195" y="4102978"/>
            <a:ext cx="1917405" cy="2277147"/>
            <a:chOff x="0" y="0"/>
            <a:chExt cx="2556540" cy="3036196"/>
          </a:xfrm>
        </p:grpSpPr>
        <p:sp>
          <p:nvSpPr>
            <p:cNvPr id="45" name="Freeform 45"/>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46" name="Freeform 46"/>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47" name="TextBox 47"/>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SOCIETAL</a:t>
              </a:r>
            </a:p>
            <a:p>
              <a:pPr algn="ctr">
                <a:lnSpc>
                  <a:spcPts val="2160"/>
                </a:lnSpc>
              </a:pPr>
              <a:r>
                <a:rPr lang="en-US" sz="1800">
                  <a:solidFill>
                    <a:srgbClr val="000000"/>
                  </a:solidFill>
                  <a:latin typeface="DM Sans Bold"/>
                </a:rPr>
                <a:t>CHALLANGES</a:t>
              </a:r>
            </a:p>
            <a:p>
              <a:pPr marL="217170" lvl="1" indent="-108585" algn="ctr">
                <a:lnSpc>
                  <a:spcPts val="2160"/>
                </a:lnSpc>
                <a:buFont typeface="Arial"/>
                <a:buChar char="•"/>
              </a:pPr>
              <a:r>
                <a:rPr lang="en-US" sz="1800">
                  <a:solidFill>
                    <a:srgbClr val="000000"/>
                  </a:solidFill>
                  <a:latin typeface="DM Sans"/>
                </a:rPr>
                <a:t>ecological </a:t>
              </a:r>
            </a:p>
            <a:p>
              <a:pPr marL="217170" lvl="1" indent="-108585" algn="ctr">
                <a:lnSpc>
                  <a:spcPts val="2160"/>
                </a:lnSpc>
                <a:buFont typeface="Arial"/>
                <a:buChar char="•"/>
              </a:pPr>
              <a:r>
                <a:rPr lang="en-US" sz="1800">
                  <a:solidFill>
                    <a:srgbClr val="000000"/>
                  </a:solidFill>
                  <a:latin typeface="DM Sans"/>
                </a:rPr>
                <a:t>social</a:t>
              </a:r>
            </a:p>
          </p:txBody>
        </p:sp>
      </p:grpSp>
      <p:grpSp>
        <p:nvGrpSpPr>
          <p:cNvPr id="48" name="Group 48"/>
          <p:cNvGrpSpPr/>
          <p:nvPr/>
        </p:nvGrpSpPr>
        <p:grpSpPr>
          <a:xfrm>
            <a:off x="2638166" y="7713960"/>
            <a:ext cx="2227555" cy="1025188"/>
            <a:chOff x="0" y="0"/>
            <a:chExt cx="2970073" cy="1366917"/>
          </a:xfrm>
        </p:grpSpPr>
        <p:sp>
          <p:nvSpPr>
            <p:cNvPr id="49" name="Freeform 49"/>
            <p:cNvSpPr/>
            <p:nvPr/>
          </p:nvSpPr>
          <p:spPr>
            <a:xfrm>
              <a:off x="6350" y="6350"/>
              <a:ext cx="2957322" cy="1354201"/>
            </a:xfrm>
            <a:custGeom>
              <a:avLst/>
              <a:gdLst/>
              <a:ahLst/>
              <a:cxnLst/>
              <a:rect l="l" t="t" r="r" b="b"/>
              <a:pathLst>
                <a:path w="2957322" h="1354201">
                  <a:moveTo>
                    <a:pt x="0" y="0"/>
                  </a:moveTo>
                  <a:lnTo>
                    <a:pt x="2957322" y="0"/>
                  </a:lnTo>
                  <a:lnTo>
                    <a:pt x="2957322" y="1354201"/>
                  </a:lnTo>
                  <a:lnTo>
                    <a:pt x="0" y="1354201"/>
                  </a:lnTo>
                  <a:close/>
                </a:path>
              </a:pathLst>
            </a:custGeom>
            <a:solidFill>
              <a:srgbClr val="DAEEF3"/>
            </a:solidFill>
          </p:spPr>
          <p:txBody>
            <a:bodyPr/>
            <a:lstStyle/>
            <a:p>
              <a:endParaRPr lang="lv-LV"/>
            </a:p>
          </p:txBody>
        </p:sp>
        <p:sp>
          <p:nvSpPr>
            <p:cNvPr id="50" name="Freeform 50"/>
            <p:cNvSpPr/>
            <p:nvPr/>
          </p:nvSpPr>
          <p:spPr>
            <a:xfrm>
              <a:off x="0" y="0"/>
              <a:ext cx="2970022" cy="1366901"/>
            </a:xfrm>
            <a:custGeom>
              <a:avLst/>
              <a:gdLst/>
              <a:ahLst/>
              <a:cxnLst/>
              <a:rect l="l" t="t" r="r" b="b"/>
              <a:pathLst>
                <a:path w="2970022" h="1366901">
                  <a:moveTo>
                    <a:pt x="6350" y="0"/>
                  </a:moveTo>
                  <a:lnTo>
                    <a:pt x="2963672" y="0"/>
                  </a:lnTo>
                  <a:cubicBezTo>
                    <a:pt x="2967228" y="0"/>
                    <a:pt x="2970022" y="2794"/>
                    <a:pt x="2970022" y="6350"/>
                  </a:cubicBezTo>
                  <a:lnTo>
                    <a:pt x="2970022" y="1360551"/>
                  </a:lnTo>
                  <a:cubicBezTo>
                    <a:pt x="2970022" y="1364107"/>
                    <a:pt x="2967228" y="1366901"/>
                    <a:pt x="2963672" y="1366901"/>
                  </a:cubicBezTo>
                  <a:lnTo>
                    <a:pt x="6350" y="1366901"/>
                  </a:lnTo>
                  <a:cubicBezTo>
                    <a:pt x="2794" y="1366901"/>
                    <a:pt x="0" y="1364107"/>
                    <a:pt x="0" y="1360551"/>
                  </a:cubicBezTo>
                  <a:lnTo>
                    <a:pt x="0" y="6350"/>
                  </a:lnTo>
                  <a:cubicBezTo>
                    <a:pt x="0" y="2794"/>
                    <a:pt x="2794" y="0"/>
                    <a:pt x="6350" y="0"/>
                  </a:cubicBezTo>
                  <a:moveTo>
                    <a:pt x="6350" y="12700"/>
                  </a:moveTo>
                  <a:lnTo>
                    <a:pt x="6350" y="6350"/>
                  </a:lnTo>
                  <a:lnTo>
                    <a:pt x="12700" y="6350"/>
                  </a:lnTo>
                  <a:lnTo>
                    <a:pt x="12700" y="1360551"/>
                  </a:lnTo>
                  <a:lnTo>
                    <a:pt x="6350" y="1360551"/>
                  </a:lnTo>
                  <a:lnTo>
                    <a:pt x="6350" y="1354201"/>
                  </a:lnTo>
                  <a:lnTo>
                    <a:pt x="2963672" y="1354201"/>
                  </a:lnTo>
                  <a:lnTo>
                    <a:pt x="2963672" y="1360551"/>
                  </a:lnTo>
                  <a:lnTo>
                    <a:pt x="2957322" y="1360551"/>
                  </a:lnTo>
                  <a:lnTo>
                    <a:pt x="2957322" y="6350"/>
                  </a:lnTo>
                  <a:lnTo>
                    <a:pt x="2963672" y="6350"/>
                  </a:lnTo>
                  <a:lnTo>
                    <a:pt x="2963672" y="12700"/>
                  </a:lnTo>
                  <a:lnTo>
                    <a:pt x="6350" y="12700"/>
                  </a:lnTo>
                  <a:close/>
                </a:path>
              </a:pathLst>
            </a:custGeom>
            <a:solidFill>
              <a:srgbClr val="000000"/>
            </a:solidFill>
          </p:spPr>
          <p:txBody>
            <a:bodyPr/>
            <a:lstStyle/>
            <a:p>
              <a:endParaRPr lang="lv-LV"/>
            </a:p>
          </p:txBody>
        </p:sp>
        <p:sp>
          <p:nvSpPr>
            <p:cNvPr id="51" name="TextBox 51"/>
            <p:cNvSpPr txBox="1"/>
            <p:nvPr/>
          </p:nvSpPr>
          <p:spPr>
            <a:xfrm>
              <a:off x="0" y="-9525"/>
              <a:ext cx="2970073" cy="1376442"/>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Learning and operational development</a:t>
              </a:r>
            </a:p>
          </p:txBody>
        </p:sp>
      </p:grpSp>
      <p:sp>
        <p:nvSpPr>
          <p:cNvPr id="52" name="AutoShape 52"/>
          <p:cNvSpPr/>
          <p:nvPr/>
        </p:nvSpPr>
        <p:spPr>
          <a:xfrm rot="8994759">
            <a:off x="3732570" y="7361700"/>
            <a:ext cx="1065119" cy="0"/>
          </a:xfrm>
          <a:prstGeom prst="line">
            <a:avLst/>
          </a:prstGeom>
          <a:ln w="9525" cap="rnd">
            <a:solidFill>
              <a:srgbClr val="000000"/>
            </a:solidFill>
            <a:prstDash val="solid"/>
            <a:headEnd type="none" w="sm" len="sm"/>
            <a:tailEnd type="none" w="sm" len="sm"/>
          </a:ln>
        </p:spPr>
        <p:txBody>
          <a:bodyPr/>
          <a:lstStyle/>
          <a:p>
            <a:endParaRPr lang="lv-LV"/>
          </a:p>
        </p:txBody>
      </p:sp>
      <p:sp>
        <p:nvSpPr>
          <p:cNvPr id="53" name="AutoShape 53"/>
          <p:cNvSpPr/>
          <p:nvPr/>
        </p:nvSpPr>
        <p:spPr>
          <a:xfrm rot="7238856">
            <a:off x="2555077" y="5857034"/>
            <a:ext cx="4118587" cy="0"/>
          </a:xfrm>
          <a:prstGeom prst="line">
            <a:avLst/>
          </a:prstGeom>
          <a:ln w="9525" cap="rnd">
            <a:solidFill>
              <a:srgbClr val="000000"/>
            </a:solidFill>
            <a:prstDash val="solid"/>
            <a:headEnd type="none" w="sm" len="sm"/>
            <a:tailEnd type="none" w="sm" len="sm"/>
          </a:ln>
        </p:spPr>
        <p:txBody>
          <a:bodyPr/>
          <a:lstStyle/>
          <a:p>
            <a:endParaRPr lang="lv-LV"/>
          </a:p>
        </p:txBody>
      </p:sp>
      <p:grpSp>
        <p:nvGrpSpPr>
          <p:cNvPr id="54" name="Group 54"/>
          <p:cNvGrpSpPr/>
          <p:nvPr/>
        </p:nvGrpSpPr>
        <p:grpSpPr>
          <a:xfrm>
            <a:off x="9395300" y="7727150"/>
            <a:ext cx="2158921" cy="717411"/>
            <a:chOff x="0" y="0"/>
            <a:chExt cx="2878561" cy="956548"/>
          </a:xfrm>
        </p:grpSpPr>
        <p:sp>
          <p:nvSpPr>
            <p:cNvPr id="55" name="Freeform 55"/>
            <p:cNvSpPr/>
            <p:nvPr/>
          </p:nvSpPr>
          <p:spPr>
            <a:xfrm>
              <a:off x="6350" y="6350"/>
              <a:ext cx="2865882" cy="943864"/>
            </a:xfrm>
            <a:custGeom>
              <a:avLst/>
              <a:gdLst/>
              <a:ahLst/>
              <a:cxnLst/>
              <a:rect l="l" t="t" r="r" b="b"/>
              <a:pathLst>
                <a:path w="2865882" h="943864">
                  <a:moveTo>
                    <a:pt x="0" y="0"/>
                  </a:moveTo>
                  <a:lnTo>
                    <a:pt x="2865882" y="0"/>
                  </a:lnTo>
                  <a:lnTo>
                    <a:pt x="2865882" y="943864"/>
                  </a:lnTo>
                  <a:lnTo>
                    <a:pt x="0" y="943864"/>
                  </a:lnTo>
                  <a:close/>
                </a:path>
              </a:pathLst>
            </a:custGeom>
            <a:solidFill>
              <a:srgbClr val="DAEEF3"/>
            </a:solidFill>
          </p:spPr>
          <p:txBody>
            <a:bodyPr/>
            <a:lstStyle/>
            <a:p>
              <a:endParaRPr lang="lv-LV"/>
            </a:p>
          </p:txBody>
        </p:sp>
        <p:sp>
          <p:nvSpPr>
            <p:cNvPr id="56" name="Freeform 56"/>
            <p:cNvSpPr/>
            <p:nvPr/>
          </p:nvSpPr>
          <p:spPr>
            <a:xfrm>
              <a:off x="0" y="0"/>
              <a:ext cx="2878582" cy="956564"/>
            </a:xfrm>
            <a:custGeom>
              <a:avLst/>
              <a:gdLst/>
              <a:ahLst/>
              <a:cxnLst/>
              <a:rect l="l" t="t" r="r" b="b"/>
              <a:pathLst>
                <a:path w="2878582" h="956564">
                  <a:moveTo>
                    <a:pt x="6350" y="0"/>
                  </a:moveTo>
                  <a:lnTo>
                    <a:pt x="2872232" y="0"/>
                  </a:lnTo>
                  <a:cubicBezTo>
                    <a:pt x="2875788" y="0"/>
                    <a:pt x="2878582" y="2794"/>
                    <a:pt x="2878582" y="6350"/>
                  </a:cubicBezTo>
                  <a:lnTo>
                    <a:pt x="2878582" y="950214"/>
                  </a:lnTo>
                  <a:cubicBezTo>
                    <a:pt x="2878582" y="953770"/>
                    <a:pt x="2875788" y="956564"/>
                    <a:pt x="2872232" y="956564"/>
                  </a:cubicBezTo>
                  <a:lnTo>
                    <a:pt x="6350" y="956564"/>
                  </a:lnTo>
                  <a:cubicBezTo>
                    <a:pt x="2794" y="956564"/>
                    <a:pt x="0" y="953770"/>
                    <a:pt x="0" y="950214"/>
                  </a:cubicBezTo>
                  <a:lnTo>
                    <a:pt x="0" y="6350"/>
                  </a:lnTo>
                  <a:cubicBezTo>
                    <a:pt x="0" y="2794"/>
                    <a:pt x="2794" y="0"/>
                    <a:pt x="6350" y="0"/>
                  </a:cubicBezTo>
                  <a:moveTo>
                    <a:pt x="6350" y="12700"/>
                  </a:moveTo>
                  <a:lnTo>
                    <a:pt x="6350" y="6350"/>
                  </a:lnTo>
                  <a:lnTo>
                    <a:pt x="12700" y="6350"/>
                  </a:lnTo>
                  <a:lnTo>
                    <a:pt x="12700" y="950214"/>
                  </a:lnTo>
                  <a:lnTo>
                    <a:pt x="6350" y="950214"/>
                  </a:lnTo>
                  <a:lnTo>
                    <a:pt x="6350" y="943864"/>
                  </a:lnTo>
                  <a:lnTo>
                    <a:pt x="2872232" y="943864"/>
                  </a:lnTo>
                  <a:lnTo>
                    <a:pt x="2872232" y="950214"/>
                  </a:lnTo>
                  <a:lnTo>
                    <a:pt x="2865882" y="950214"/>
                  </a:lnTo>
                  <a:lnTo>
                    <a:pt x="2865882" y="6350"/>
                  </a:lnTo>
                  <a:lnTo>
                    <a:pt x="2872232" y="6350"/>
                  </a:lnTo>
                  <a:lnTo>
                    <a:pt x="2872232" y="12700"/>
                  </a:lnTo>
                  <a:lnTo>
                    <a:pt x="6350" y="12700"/>
                  </a:lnTo>
                  <a:close/>
                </a:path>
              </a:pathLst>
            </a:custGeom>
            <a:solidFill>
              <a:srgbClr val="000000"/>
            </a:solidFill>
          </p:spPr>
          <p:txBody>
            <a:bodyPr/>
            <a:lstStyle/>
            <a:p>
              <a:endParaRPr lang="lv-LV"/>
            </a:p>
          </p:txBody>
        </p:sp>
        <p:sp>
          <p:nvSpPr>
            <p:cNvPr id="57" name="TextBox 57"/>
            <p:cNvSpPr txBox="1"/>
            <p:nvPr/>
          </p:nvSpPr>
          <p:spPr>
            <a:xfrm>
              <a:off x="0" y="-9525"/>
              <a:ext cx="2878561" cy="966073"/>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Different needs and ambitions</a:t>
              </a:r>
            </a:p>
          </p:txBody>
        </p:sp>
      </p:grpSp>
      <p:sp>
        <p:nvSpPr>
          <p:cNvPr id="58" name="AutoShape 58"/>
          <p:cNvSpPr/>
          <p:nvPr/>
        </p:nvSpPr>
        <p:spPr>
          <a:xfrm rot="9735096">
            <a:off x="10505932" y="7286230"/>
            <a:ext cx="2333322" cy="0"/>
          </a:xfrm>
          <a:prstGeom prst="line">
            <a:avLst/>
          </a:prstGeom>
          <a:ln w="9525" cap="rnd">
            <a:solidFill>
              <a:srgbClr val="000000"/>
            </a:solidFill>
            <a:prstDash val="solid"/>
            <a:headEnd type="none" w="sm" len="sm"/>
            <a:tailEnd type="none" w="sm" len="sm"/>
          </a:ln>
        </p:spPr>
        <p:txBody>
          <a:bodyPr/>
          <a:lstStyle/>
          <a:p>
            <a:endParaRPr lang="lv-LV"/>
          </a:p>
        </p:txBody>
      </p:sp>
      <p:sp>
        <p:nvSpPr>
          <p:cNvPr id="59" name="AutoShape 59"/>
          <p:cNvSpPr/>
          <p:nvPr/>
        </p:nvSpPr>
        <p:spPr>
          <a:xfrm rot="8521210">
            <a:off x="10023239" y="6774390"/>
            <a:ext cx="2819321" cy="0"/>
          </a:xfrm>
          <a:prstGeom prst="line">
            <a:avLst/>
          </a:prstGeom>
          <a:ln w="9525" cap="rnd">
            <a:solidFill>
              <a:srgbClr val="000000"/>
            </a:solidFill>
            <a:prstDash val="solid"/>
            <a:headEnd type="none" w="sm" len="sm"/>
            <a:tailEnd type="none" w="sm" len="sm"/>
          </a:ln>
        </p:spPr>
        <p:txBody>
          <a:bodyPr/>
          <a:lstStyle/>
          <a:p>
            <a:endParaRPr lang="lv-LV"/>
          </a:p>
        </p:txBody>
      </p:sp>
      <p:grpSp>
        <p:nvGrpSpPr>
          <p:cNvPr id="60" name="Group 60"/>
          <p:cNvGrpSpPr/>
          <p:nvPr/>
        </p:nvGrpSpPr>
        <p:grpSpPr>
          <a:xfrm>
            <a:off x="14173495" y="6493470"/>
            <a:ext cx="1917405" cy="948730"/>
            <a:chOff x="0" y="0"/>
            <a:chExt cx="2556540" cy="1264973"/>
          </a:xfrm>
        </p:grpSpPr>
        <p:sp>
          <p:nvSpPr>
            <p:cNvPr id="61" name="Freeform 61"/>
            <p:cNvSpPr/>
            <p:nvPr/>
          </p:nvSpPr>
          <p:spPr>
            <a:xfrm>
              <a:off x="0" y="0"/>
              <a:ext cx="2550795" cy="1264920"/>
            </a:xfrm>
            <a:custGeom>
              <a:avLst/>
              <a:gdLst/>
              <a:ahLst/>
              <a:cxnLst/>
              <a:rect l="l" t="t" r="r" b="b"/>
              <a:pathLst>
                <a:path w="2550795" h="1264920">
                  <a:moveTo>
                    <a:pt x="133096" y="19304"/>
                  </a:moveTo>
                  <a:cubicBezTo>
                    <a:pt x="161163" y="6858"/>
                    <a:pt x="192278" y="0"/>
                    <a:pt x="224917" y="0"/>
                  </a:cubicBezTo>
                  <a:lnTo>
                    <a:pt x="239014" y="0"/>
                  </a:lnTo>
                  <a:lnTo>
                    <a:pt x="239014" y="33909"/>
                  </a:lnTo>
                  <a:lnTo>
                    <a:pt x="224917" y="33909"/>
                  </a:lnTo>
                  <a:lnTo>
                    <a:pt x="224917" y="16891"/>
                  </a:lnTo>
                  <a:lnTo>
                    <a:pt x="224917" y="33909"/>
                  </a:lnTo>
                  <a:cubicBezTo>
                    <a:pt x="196977" y="33909"/>
                    <a:pt x="170561" y="39751"/>
                    <a:pt x="146685" y="50292"/>
                  </a:cubicBezTo>
                  <a:close/>
                  <a:moveTo>
                    <a:pt x="374523" y="0"/>
                  </a:moveTo>
                  <a:lnTo>
                    <a:pt x="476123" y="0"/>
                  </a:lnTo>
                  <a:lnTo>
                    <a:pt x="476123" y="33909"/>
                  </a:lnTo>
                  <a:lnTo>
                    <a:pt x="374523" y="33909"/>
                  </a:lnTo>
                  <a:close/>
                  <a:moveTo>
                    <a:pt x="611632" y="0"/>
                  </a:moveTo>
                  <a:lnTo>
                    <a:pt x="713232" y="0"/>
                  </a:lnTo>
                  <a:lnTo>
                    <a:pt x="713232" y="33909"/>
                  </a:lnTo>
                  <a:lnTo>
                    <a:pt x="611632" y="33909"/>
                  </a:lnTo>
                  <a:close/>
                  <a:moveTo>
                    <a:pt x="848614" y="0"/>
                  </a:moveTo>
                  <a:lnTo>
                    <a:pt x="950214" y="0"/>
                  </a:lnTo>
                  <a:lnTo>
                    <a:pt x="950214" y="33909"/>
                  </a:lnTo>
                  <a:lnTo>
                    <a:pt x="848614" y="33909"/>
                  </a:lnTo>
                  <a:close/>
                  <a:moveTo>
                    <a:pt x="1085723" y="0"/>
                  </a:moveTo>
                  <a:lnTo>
                    <a:pt x="1187323" y="0"/>
                  </a:lnTo>
                  <a:lnTo>
                    <a:pt x="1187323" y="33909"/>
                  </a:lnTo>
                  <a:lnTo>
                    <a:pt x="1085723" y="33909"/>
                  </a:lnTo>
                  <a:close/>
                  <a:moveTo>
                    <a:pt x="1322832" y="33909"/>
                  </a:moveTo>
                  <a:lnTo>
                    <a:pt x="1424432" y="33909"/>
                  </a:lnTo>
                  <a:lnTo>
                    <a:pt x="1322832" y="33909"/>
                  </a:lnTo>
                  <a:close/>
                  <a:moveTo>
                    <a:pt x="1559941" y="33909"/>
                  </a:moveTo>
                  <a:lnTo>
                    <a:pt x="1661541" y="33909"/>
                  </a:lnTo>
                  <a:lnTo>
                    <a:pt x="1559941" y="33909"/>
                  </a:lnTo>
                  <a:close/>
                  <a:moveTo>
                    <a:pt x="1797050" y="33909"/>
                  </a:moveTo>
                  <a:lnTo>
                    <a:pt x="1898650" y="33909"/>
                  </a:lnTo>
                  <a:lnTo>
                    <a:pt x="1797050" y="33909"/>
                  </a:lnTo>
                  <a:close/>
                  <a:moveTo>
                    <a:pt x="2034159" y="33909"/>
                  </a:moveTo>
                  <a:lnTo>
                    <a:pt x="2135759" y="33909"/>
                  </a:lnTo>
                  <a:lnTo>
                    <a:pt x="2034159" y="33909"/>
                  </a:lnTo>
                  <a:close/>
                  <a:moveTo>
                    <a:pt x="2271268" y="33909"/>
                  </a:moveTo>
                  <a:lnTo>
                    <a:pt x="2331847" y="33909"/>
                  </a:lnTo>
                  <a:lnTo>
                    <a:pt x="2331847" y="16891"/>
                  </a:lnTo>
                  <a:lnTo>
                    <a:pt x="2331847" y="0"/>
                  </a:lnTo>
                  <a:cubicBezTo>
                    <a:pt x="2346960" y="0"/>
                    <a:pt x="2361692" y="1524"/>
                    <a:pt x="2375916" y="4318"/>
                  </a:cubicBezTo>
                  <a:lnTo>
                    <a:pt x="2369439" y="37592"/>
                  </a:lnTo>
                  <a:cubicBezTo>
                    <a:pt x="2357247" y="35179"/>
                    <a:pt x="2344801" y="33909"/>
                    <a:pt x="2331847" y="33909"/>
                  </a:cubicBezTo>
                  <a:lnTo>
                    <a:pt x="2271268" y="33909"/>
                  </a:lnTo>
                  <a:close/>
                  <a:moveTo>
                    <a:pt x="2500630" y="75565"/>
                  </a:moveTo>
                  <a:cubicBezTo>
                    <a:pt x="2524760" y="102743"/>
                    <a:pt x="2542286" y="135763"/>
                    <a:pt x="2550795" y="172212"/>
                  </a:cubicBezTo>
                  <a:lnTo>
                    <a:pt x="2517775" y="179832"/>
                  </a:lnTo>
                  <a:cubicBezTo>
                    <a:pt x="2510663" y="148971"/>
                    <a:pt x="2495804" y="121031"/>
                    <a:pt x="2475230" y="98044"/>
                  </a:cubicBezTo>
                  <a:close/>
                  <a:moveTo>
                    <a:pt x="2531110" y="333629"/>
                  </a:moveTo>
                  <a:lnTo>
                    <a:pt x="2531110" y="435229"/>
                  </a:lnTo>
                  <a:lnTo>
                    <a:pt x="2497201" y="435229"/>
                  </a:lnTo>
                  <a:lnTo>
                    <a:pt x="2497201" y="333629"/>
                  </a:lnTo>
                  <a:close/>
                  <a:moveTo>
                    <a:pt x="2497201" y="570738"/>
                  </a:moveTo>
                  <a:lnTo>
                    <a:pt x="2497201" y="672338"/>
                  </a:lnTo>
                  <a:lnTo>
                    <a:pt x="2463292" y="672338"/>
                  </a:lnTo>
                  <a:lnTo>
                    <a:pt x="2463292" y="570738"/>
                  </a:lnTo>
                  <a:close/>
                  <a:moveTo>
                    <a:pt x="2463292" y="807847"/>
                  </a:moveTo>
                  <a:lnTo>
                    <a:pt x="2463292" y="909447"/>
                  </a:lnTo>
                  <a:lnTo>
                    <a:pt x="2429383" y="909447"/>
                  </a:lnTo>
                  <a:lnTo>
                    <a:pt x="2429383" y="807847"/>
                  </a:lnTo>
                  <a:close/>
                  <a:moveTo>
                    <a:pt x="2429383" y="1044956"/>
                  </a:moveTo>
                  <a:lnTo>
                    <a:pt x="2429383" y="1065530"/>
                  </a:lnTo>
                  <a:lnTo>
                    <a:pt x="2412492" y="1065530"/>
                  </a:lnTo>
                  <a:lnTo>
                    <a:pt x="2429383" y="1065530"/>
                  </a:lnTo>
                  <a:cubicBezTo>
                    <a:pt x="2429383" y="1095756"/>
                    <a:pt x="2423287" y="1124712"/>
                    <a:pt x="2412111" y="1151128"/>
                  </a:cubicBezTo>
                  <a:lnTo>
                    <a:pt x="2380869" y="1137920"/>
                  </a:lnTo>
                  <a:cubicBezTo>
                    <a:pt x="2390267" y="1115695"/>
                    <a:pt x="2395474" y="1091184"/>
                    <a:pt x="2395474" y="1065530"/>
                  </a:cubicBezTo>
                  <a:lnTo>
                    <a:pt x="2395474" y="1022350"/>
                  </a:lnTo>
                  <a:close/>
                  <a:moveTo>
                    <a:pt x="2282317" y="1235710"/>
                  </a:moveTo>
                  <a:cubicBezTo>
                    <a:pt x="2251329" y="1253236"/>
                    <a:pt x="2215642" y="1263777"/>
                    <a:pt x="2177542" y="1264920"/>
                  </a:cubicBezTo>
                  <a:lnTo>
                    <a:pt x="2176526" y="1231011"/>
                  </a:lnTo>
                  <a:cubicBezTo>
                    <a:pt x="2208911" y="1229995"/>
                    <a:pt x="2239264" y="1221105"/>
                    <a:pt x="2265680" y="1206246"/>
                  </a:cubicBezTo>
                  <a:close/>
                  <a:moveTo>
                    <a:pt x="2202561" y="1264920"/>
                  </a:moveTo>
                  <a:lnTo>
                    <a:pt x="2100961" y="1264920"/>
                  </a:lnTo>
                  <a:lnTo>
                    <a:pt x="2100961" y="1231138"/>
                  </a:lnTo>
                  <a:lnTo>
                    <a:pt x="2202561" y="1231138"/>
                  </a:lnTo>
                  <a:close/>
                  <a:moveTo>
                    <a:pt x="1965452" y="1231138"/>
                  </a:moveTo>
                  <a:lnTo>
                    <a:pt x="1863852" y="1231138"/>
                  </a:lnTo>
                  <a:lnTo>
                    <a:pt x="1965452" y="1231138"/>
                  </a:lnTo>
                  <a:close/>
                  <a:moveTo>
                    <a:pt x="1728343" y="1231138"/>
                  </a:moveTo>
                  <a:lnTo>
                    <a:pt x="1626743" y="1231138"/>
                  </a:lnTo>
                  <a:lnTo>
                    <a:pt x="1728343" y="1231138"/>
                  </a:lnTo>
                  <a:close/>
                  <a:moveTo>
                    <a:pt x="1491234" y="1231138"/>
                  </a:moveTo>
                  <a:lnTo>
                    <a:pt x="1389634" y="1231138"/>
                  </a:lnTo>
                  <a:lnTo>
                    <a:pt x="1491234" y="1231138"/>
                  </a:lnTo>
                  <a:close/>
                  <a:moveTo>
                    <a:pt x="1254125" y="1231138"/>
                  </a:moveTo>
                  <a:lnTo>
                    <a:pt x="1152525" y="1231138"/>
                  </a:lnTo>
                  <a:lnTo>
                    <a:pt x="1254125" y="1231138"/>
                  </a:lnTo>
                  <a:close/>
                  <a:moveTo>
                    <a:pt x="1017016" y="1231138"/>
                  </a:moveTo>
                  <a:lnTo>
                    <a:pt x="915416" y="1231138"/>
                  </a:lnTo>
                  <a:lnTo>
                    <a:pt x="1017016" y="1231138"/>
                  </a:lnTo>
                  <a:close/>
                  <a:moveTo>
                    <a:pt x="779907" y="1231138"/>
                  </a:moveTo>
                  <a:lnTo>
                    <a:pt x="678307" y="1231138"/>
                  </a:lnTo>
                  <a:lnTo>
                    <a:pt x="779907" y="1231138"/>
                  </a:lnTo>
                  <a:close/>
                  <a:moveTo>
                    <a:pt x="542798" y="1231138"/>
                  </a:moveTo>
                  <a:lnTo>
                    <a:pt x="441198" y="1231138"/>
                  </a:lnTo>
                  <a:lnTo>
                    <a:pt x="542798" y="1231138"/>
                  </a:lnTo>
                  <a:close/>
                  <a:moveTo>
                    <a:pt x="305689" y="1231138"/>
                  </a:moveTo>
                  <a:lnTo>
                    <a:pt x="224917" y="1231138"/>
                  </a:lnTo>
                  <a:lnTo>
                    <a:pt x="224917" y="1248029"/>
                  </a:lnTo>
                  <a:lnTo>
                    <a:pt x="224917" y="1264920"/>
                  </a:lnTo>
                  <a:cubicBezTo>
                    <a:pt x="217424" y="1264920"/>
                    <a:pt x="210058" y="1264539"/>
                    <a:pt x="202819" y="1263904"/>
                  </a:cubicBezTo>
                  <a:lnTo>
                    <a:pt x="206121" y="1230249"/>
                  </a:lnTo>
                  <a:cubicBezTo>
                    <a:pt x="212344" y="1230884"/>
                    <a:pt x="218694" y="1231138"/>
                    <a:pt x="225044" y="1231138"/>
                  </a:cubicBezTo>
                  <a:lnTo>
                    <a:pt x="306070" y="1231138"/>
                  </a:lnTo>
                  <a:close/>
                  <a:moveTo>
                    <a:pt x="71374" y="1205230"/>
                  </a:moveTo>
                  <a:cubicBezTo>
                    <a:pt x="44577" y="1180465"/>
                    <a:pt x="23876" y="1149350"/>
                    <a:pt x="11811" y="1114171"/>
                  </a:cubicBezTo>
                  <a:lnTo>
                    <a:pt x="43815" y="1103122"/>
                  </a:lnTo>
                  <a:cubicBezTo>
                    <a:pt x="53975" y="1132840"/>
                    <a:pt x="71501" y="1159256"/>
                    <a:pt x="94361" y="1180338"/>
                  </a:cubicBezTo>
                  <a:close/>
                  <a:moveTo>
                    <a:pt x="0" y="974344"/>
                  </a:moveTo>
                  <a:lnTo>
                    <a:pt x="0" y="872744"/>
                  </a:lnTo>
                  <a:lnTo>
                    <a:pt x="33909" y="872744"/>
                  </a:lnTo>
                  <a:lnTo>
                    <a:pt x="33909" y="974344"/>
                  </a:lnTo>
                  <a:close/>
                  <a:moveTo>
                    <a:pt x="0" y="737235"/>
                  </a:moveTo>
                  <a:lnTo>
                    <a:pt x="0" y="635635"/>
                  </a:lnTo>
                  <a:lnTo>
                    <a:pt x="33909" y="635635"/>
                  </a:lnTo>
                  <a:lnTo>
                    <a:pt x="33909" y="737235"/>
                  </a:lnTo>
                  <a:close/>
                  <a:moveTo>
                    <a:pt x="0" y="500253"/>
                  </a:moveTo>
                  <a:lnTo>
                    <a:pt x="0" y="398653"/>
                  </a:lnTo>
                  <a:lnTo>
                    <a:pt x="33909" y="398653"/>
                  </a:lnTo>
                  <a:lnTo>
                    <a:pt x="33909" y="500253"/>
                  </a:lnTo>
                  <a:close/>
                  <a:moveTo>
                    <a:pt x="0" y="263144"/>
                  </a:moveTo>
                  <a:lnTo>
                    <a:pt x="0" y="222123"/>
                  </a:lnTo>
                  <a:lnTo>
                    <a:pt x="16891" y="222123"/>
                  </a:lnTo>
                  <a:lnTo>
                    <a:pt x="0" y="222123"/>
                  </a:lnTo>
                  <a:cubicBezTo>
                    <a:pt x="0" y="183896"/>
                    <a:pt x="9779" y="147955"/>
                    <a:pt x="27051" y="116586"/>
                  </a:cubicBezTo>
                  <a:lnTo>
                    <a:pt x="56769" y="132842"/>
                  </a:lnTo>
                  <a:cubicBezTo>
                    <a:pt x="42164" y="159385"/>
                    <a:pt x="33909" y="189865"/>
                    <a:pt x="33909" y="222123"/>
                  </a:cubicBezTo>
                  <a:lnTo>
                    <a:pt x="33909" y="263144"/>
                  </a:lnTo>
                  <a:close/>
                </a:path>
              </a:pathLst>
            </a:custGeom>
            <a:solidFill>
              <a:srgbClr val="395E89"/>
            </a:solidFill>
          </p:spPr>
          <p:txBody>
            <a:bodyPr/>
            <a:lstStyle/>
            <a:p>
              <a:endParaRPr lang="lv-LV"/>
            </a:p>
          </p:txBody>
        </p:sp>
        <p:sp>
          <p:nvSpPr>
            <p:cNvPr id="62" name="TextBox 62"/>
            <p:cNvSpPr txBox="1"/>
            <p:nvPr/>
          </p:nvSpPr>
          <p:spPr>
            <a:xfrm>
              <a:off x="0" y="0"/>
              <a:ext cx="2556540" cy="1264973"/>
            </a:xfrm>
            <a:prstGeom prst="rect">
              <a:avLst/>
            </a:prstGeom>
          </p:spPr>
          <p:txBody>
            <a:bodyPr lIns="50800" tIns="50800" rIns="50800" bIns="50800" rtlCol="0" anchor="ctr"/>
            <a:lstStyle/>
            <a:p>
              <a:pPr algn="ctr">
                <a:lnSpc>
                  <a:spcPts val="2160"/>
                </a:lnSpc>
              </a:pPr>
              <a:r>
                <a:rPr lang="en-US" sz="1800" spc="16">
                  <a:solidFill>
                    <a:srgbClr val="000000"/>
                  </a:solidFill>
                  <a:latin typeface="TT Rounds Condensed"/>
                </a:rPr>
                <a:t>Target group for communication</a:t>
              </a:r>
            </a:p>
          </p:txBody>
        </p:sp>
      </p:grpSp>
      <p:grpSp>
        <p:nvGrpSpPr>
          <p:cNvPr id="63" name="Group 63"/>
          <p:cNvGrpSpPr/>
          <p:nvPr/>
        </p:nvGrpSpPr>
        <p:grpSpPr>
          <a:xfrm>
            <a:off x="3237346" y="4852085"/>
            <a:ext cx="2388027" cy="1312298"/>
            <a:chOff x="0" y="0"/>
            <a:chExt cx="3184036" cy="1749731"/>
          </a:xfrm>
        </p:grpSpPr>
        <p:sp>
          <p:nvSpPr>
            <p:cNvPr id="64" name="Freeform 64"/>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65" name="TextBox 65"/>
          <p:cNvSpPr txBox="1"/>
          <p:nvPr/>
        </p:nvSpPr>
        <p:spPr>
          <a:xfrm>
            <a:off x="3625884" y="5114231"/>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1 –</a:t>
            </a:r>
          </a:p>
          <a:p>
            <a:pPr algn="l">
              <a:lnSpc>
                <a:spcPts val="2414"/>
              </a:lnSpc>
            </a:pPr>
            <a:r>
              <a:rPr lang="en-US" sz="2000">
                <a:solidFill>
                  <a:srgbClr val="FFFFFF"/>
                </a:solidFill>
                <a:latin typeface="DM Sans Bold"/>
              </a:rPr>
              <a:t>Ambitions &amp; activities</a:t>
            </a:r>
          </a:p>
        </p:txBody>
      </p:sp>
      <p:grpSp>
        <p:nvGrpSpPr>
          <p:cNvPr id="66" name="Group 66"/>
          <p:cNvGrpSpPr/>
          <p:nvPr/>
        </p:nvGrpSpPr>
        <p:grpSpPr>
          <a:xfrm>
            <a:off x="5378484" y="4842097"/>
            <a:ext cx="2388027" cy="1312298"/>
            <a:chOff x="0" y="0"/>
            <a:chExt cx="3184036" cy="1749731"/>
          </a:xfrm>
        </p:grpSpPr>
        <p:sp>
          <p:nvSpPr>
            <p:cNvPr id="67" name="Freeform 67"/>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68" name="TextBox 68"/>
          <p:cNvSpPr txBox="1"/>
          <p:nvPr/>
        </p:nvSpPr>
        <p:spPr>
          <a:xfrm>
            <a:off x="5782137" y="5104243"/>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2 –</a:t>
            </a:r>
          </a:p>
          <a:p>
            <a:pPr algn="l">
              <a:lnSpc>
                <a:spcPts val="2414"/>
              </a:lnSpc>
            </a:pPr>
            <a:r>
              <a:rPr lang="en-US" sz="2000">
                <a:solidFill>
                  <a:srgbClr val="FFFFFF"/>
                </a:solidFill>
                <a:latin typeface="DM Sans Bold"/>
              </a:rPr>
              <a:t>Impact &amp; stakeholders</a:t>
            </a:r>
          </a:p>
        </p:txBody>
      </p:sp>
      <p:grpSp>
        <p:nvGrpSpPr>
          <p:cNvPr id="69" name="Group 69"/>
          <p:cNvGrpSpPr/>
          <p:nvPr/>
        </p:nvGrpSpPr>
        <p:grpSpPr>
          <a:xfrm>
            <a:off x="7512084" y="4847890"/>
            <a:ext cx="2665429" cy="1312298"/>
            <a:chOff x="0" y="0"/>
            <a:chExt cx="3553905" cy="1749731"/>
          </a:xfrm>
        </p:grpSpPr>
        <p:sp>
          <p:nvSpPr>
            <p:cNvPr id="70" name="Freeform 70"/>
            <p:cNvSpPr/>
            <p:nvPr/>
          </p:nvSpPr>
          <p:spPr>
            <a:xfrm>
              <a:off x="0" y="0"/>
              <a:ext cx="3553841" cy="1749679"/>
            </a:xfrm>
            <a:custGeom>
              <a:avLst/>
              <a:gdLst/>
              <a:ahLst/>
              <a:cxnLst/>
              <a:rect l="l" t="t" r="r" b="b"/>
              <a:pathLst>
                <a:path w="3553841" h="1749679">
                  <a:moveTo>
                    <a:pt x="3091815" y="0"/>
                  </a:moveTo>
                  <a:lnTo>
                    <a:pt x="0" y="0"/>
                  </a:lnTo>
                  <a:lnTo>
                    <a:pt x="400685" y="746506"/>
                  </a:lnTo>
                  <a:cubicBezTo>
                    <a:pt x="419608" y="781685"/>
                    <a:pt x="429260" y="828294"/>
                    <a:pt x="429260" y="874903"/>
                  </a:cubicBezTo>
                  <a:cubicBezTo>
                    <a:pt x="429260" y="921512"/>
                    <a:pt x="419862" y="967613"/>
                    <a:pt x="400685" y="1003300"/>
                  </a:cubicBezTo>
                  <a:lnTo>
                    <a:pt x="254" y="1749679"/>
                  </a:lnTo>
                  <a:lnTo>
                    <a:pt x="3091561" y="1749679"/>
                  </a:lnTo>
                  <a:lnTo>
                    <a:pt x="3553841" y="874776"/>
                  </a:lnTo>
                  <a:lnTo>
                    <a:pt x="3091815" y="0"/>
                  </a:lnTo>
                  <a:close/>
                </a:path>
              </a:pathLst>
            </a:custGeom>
            <a:solidFill>
              <a:srgbClr val="8CA9AD"/>
            </a:solidFill>
          </p:spPr>
          <p:txBody>
            <a:bodyPr/>
            <a:lstStyle/>
            <a:p>
              <a:endParaRPr lang="lv-LV"/>
            </a:p>
          </p:txBody>
        </p:sp>
      </p:grpSp>
      <p:sp>
        <p:nvSpPr>
          <p:cNvPr id="71" name="TextBox 71"/>
          <p:cNvSpPr txBox="1"/>
          <p:nvPr/>
        </p:nvSpPr>
        <p:spPr>
          <a:xfrm>
            <a:off x="7919095" y="5110036"/>
            <a:ext cx="2209800"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3 –</a:t>
            </a:r>
          </a:p>
          <a:p>
            <a:pPr algn="l">
              <a:lnSpc>
                <a:spcPts val="2414"/>
              </a:lnSpc>
            </a:pPr>
            <a:r>
              <a:rPr lang="en-US" sz="2000">
                <a:solidFill>
                  <a:srgbClr val="FFFFFF"/>
                </a:solidFill>
                <a:latin typeface="DM Sans Bold"/>
              </a:rPr>
              <a:t>Management &amp; assessment</a:t>
            </a:r>
          </a:p>
        </p:txBody>
      </p:sp>
      <p:grpSp>
        <p:nvGrpSpPr>
          <p:cNvPr id="72" name="Group 72"/>
          <p:cNvGrpSpPr/>
          <p:nvPr/>
        </p:nvGrpSpPr>
        <p:grpSpPr>
          <a:xfrm>
            <a:off x="9923278" y="4861388"/>
            <a:ext cx="2388027" cy="1312298"/>
            <a:chOff x="0" y="0"/>
            <a:chExt cx="3184036" cy="1749731"/>
          </a:xfrm>
        </p:grpSpPr>
        <p:sp>
          <p:nvSpPr>
            <p:cNvPr id="73" name="Freeform 73"/>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74" name="TextBox 74"/>
          <p:cNvSpPr txBox="1"/>
          <p:nvPr/>
        </p:nvSpPr>
        <p:spPr>
          <a:xfrm>
            <a:off x="10311816" y="5123534"/>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4 –</a:t>
            </a:r>
          </a:p>
          <a:p>
            <a:pPr algn="l">
              <a:lnSpc>
                <a:spcPts val="2414"/>
              </a:lnSpc>
            </a:pPr>
            <a:r>
              <a:rPr lang="en-US" sz="2000">
                <a:solidFill>
                  <a:srgbClr val="FFFFFF"/>
                </a:solidFill>
                <a:latin typeface="DM Sans Bold"/>
              </a:rPr>
              <a:t>Reporting &amp; reviews</a:t>
            </a:r>
          </a:p>
        </p:txBody>
      </p:sp>
      <p:sp>
        <p:nvSpPr>
          <p:cNvPr id="75" name="TextBox 75"/>
          <p:cNvSpPr txBox="1"/>
          <p:nvPr/>
        </p:nvSpPr>
        <p:spPr>
          <a:xfrm>
            <a:off x="10206879" y="4238826"/>
            <a:ext cx="2977831" cy="554931"/>
          </a:xfrm>
          <a:prstGeom prst="rect">
            <a:avLst/>
          </a:prstGeom>
        </p:spPr>
        <p:txBody>
          <a:bodyPr lIns="0" tIns="0" rIns="0" bIns="0" rtlCol="0" anchor="t">
            <a:spAutoFit/>
          </a:bodyPr>
          <a:lstStyle/>
          <a:p>
            <a:pPr algn="ctr">
              <a:lnSpc>
                <a:spcPts val="2160"/>
              </a:lnSpc>
            </a:pPr>
            <a:r>
              <a:rPr lang="en-US" sz="1800" spc="16">
                <a:solidFill>
                  <a:srgbClr val="000000"/>
                </a:solidFill>
                <a:latin typeface="TT Rounds Condensed"/>
              </a:rPr>
              <a:t>Continued impact steering</a:t>
            </a:r>
          </a:p>
          <a:p>
            <a:pPr algn="ctr">
              <a:lnSpc>
                <a:spcPts val="2160"/>
              </a:lnSpc>
            </a:pPr>
            <a:r>
              <a:rPr lang="en-US" sz="1800" spc="16">
                <a:solidFill>
                  <a:srgbClr val="000000"/>
                </a:solidFill>
                <a:latin typeface="TT Rounds Condensed"/>
              </a:rPr>
              <a:t> and evaluation</a:t>
            </a:r>
          </a:p>
        </p:txBody>
      </p:sp>
      <p:sp>
        <p:nvSpPr>
          <p:cNvPr id="76" name="TextBox 76"/>
          <p:cNvSpPr txBox="1"/>
          <p:nvPr/>
        </p:nvSpPr>
        <p:spPr>
          <a:xfrm>
            <a:off x="3625884" y="1530270"/>
            <a:ext cx="9343178"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PROGRAMME STRUCTURE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28700" y="884039"/>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sp>
        <p:nvSpPr>
          <p:cNvPr id="3" name="TextBox 3"/>
          <p:cNvSpPr txBox="1"/>
          <p:nvPr/>
        </p:nvSpPr>
        <p:spPr>
          <a:xfrm>
            <a:off x="5131678" y="3809997"/>
            <a:ext cx="10641722" cy="2223233"/>
          </a:xfrm>
          <a:prstGeom prst="rect">
            <a:avLst/>
          </a:prstGeom>
        </p:spPr>
        <p:txBody>
          <a:bodyPr lIns="0" tIns="0" rIns="0" bIns="0" rtlCol="0" anchor="t">
            <a:spAutoFit/>
          </a:bodyPr>
          <a:lstStyle/>
          <a:p>
            <a:pPr algn="r">
              <a:lnSpc>
                <a:spcPts val="9900"/>
              </a:lnSpc>
            </a:pPr>
            <a:r>
              <a:rPr lang="en-US" sz="7500">
                <a:solidFill>
                  <a:srgbClr val="FFFFFF"/>
                </a:solidFill>
                <a:latin typeface="DM Sans Bold"/>
              </a:rPr>
              <a:t>STEP 1 – Ambitions &amp; activities</a:t>
            </a:r>
          </a:p>
        </p:txBody>
      </p:sp>
      <p:grpSp>
        <p:nvGrpSpPr>
          <p:cNvPr id="4" name="Group 4"/>
          <p:cNvGrpSpPr/>
          <p:nvPr/>
        </p:nvGrpSpPr>
        <p:grpSpPr>
          <a:xfrm>
            <a:off x="5893678" y="8135576"/>
            <a:ext cx="4102978" cy="2245448"/>
            <a:chOff x="0" y="0"/>
            <a:chExt cx="5470637" cy="2993931"/>
          </a:xfrm>
        </p:grpSpPr>
        <p:sp>
          <p:nvSpPr>
            <p:cNvPr id="5" name="Freeform 5"/>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6" name="Group 6"/>
          <p:cNvGrpSpPr/>
          <p:nvPr/>
        </p:nvGrpSpPr>
        <p:grpSpPr>
          <a:xfrm>
            <a:off x="1028700" y="8135576"/>
            <a:ext cx="4102978" cy="3133183"/>
            <a:chOff x="0" y="0"/>
            <a:chExt cx="5470637" cy="4177577"/>
          </a:xfrm>
        </p:grpSpPr>
        <p:sp>
          <p:nvSpPr>
            <p:cNvPr id="7" name="Freeform 7"/>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6"/>
              <a:stretch>
                <a:fillRect l="-14" r="-14"/>
              </a:stretch>
            </a:blipFill>
          </p:spPr>
          <p:txBody>
            <a:bodyPr/>
            <a:lstStyle/>
            <a:p>
              <a:endParaRPr lang="lv-LV"/>
            </a:p>
          </p:txBody>
        </p:sp>
      </p:grpSp>
      <p:sp>
        <p:nvSpPr>
          <p:cNvPr id="8" name="TextBox 8"/>
          <p:cNvSpPr txBox="1"/>
          <p:nvPr/>
        </p:nvSpPr>
        <p:spPr>
          <a:xfrm>
            <a:off x="1790700" y="1762125"/>
            <a:ext cx="1938412" cy="1089033"/>
          </a:xfrm>
          <a:prstGeom prst="rect">
            <a:avLst/>
          </a:prstGeom>
        </p:spPr>
        <p:txBody>
          <a:bodyPr lIns="0" tIns="0" rIns="0" bIns="0" rtlCol="0" anchor="t">
            <a:spAutoFit/>
          </a:bodyPr>
          <a:lstStyle/>
          <a:p>
            <a:pPr algn="l">
              <a:lnSpc>
                <a:spcPts val="9240"/>
              </a:lnSpc>
            </a:pPr>
            <a:r>
              <a:rPr lang="en-US" sz="7000">
                <a:solidFill>
                  <a:srgbClr val="FFFFFF"/>
                </a:solidFill>
                <a:latin typeface="DM Sans Bold"/>
              </a:rPr>
              <a:t>02.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4876800" y="1854163"/>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Questions to answer before the first meeting  </a:t>
            </a:r>
          </a:p>
        </p:txBody>
      </p:sp>
      <p:sp>
        <p:nvSpPr>
          <p:cNvPr id="5" name="TextBox 5"/>
          <p:cNvSpPr txBox="1"/>
          <p:nvPr/>
        </p:nvSpPr>
        <p:spPr>
          <a:xfrm>
            <a:off x="4876800" y="3676650"/>
            <a:ext cx="10791577" cy="4808602"/>
          </a:xfrm>
          <a:prstGeom prst="rect">
            <a:avLst/>
          </a:prstGeom>
        </p:spPr>
        <p:txBody>
          <a:bodyPr lIns="0" tIns="0" rIns="0" bIns="0" rtlCol="0" anchor="t">
            <a:spAutoFit/>
          </a:bodyPr>
          <a:lstStyle/>
          <a:p>
            <a:pPr algn="just">
              <a:lnSpc>
                <a:spcPts val="4715"/>
              </a:lnSpc>
            </a:pPr>
            <a:r>
              <a:rPr lang="en-US" sz="3200">
                <a:solidFill>
                  <a:srgbClr val="737373"/>
                </a:solidFill>
                <a:latin typeface="DM Sans Italics"/>
              </a:rPr>
              <a:t>Answered by the client</a:t>
            </a:r>
          </a:p>
          <a:p>
            <a:pPr marL="386080" lvl="1" indent="-193040" algn="just">
              <a:lnSpc>
                <a:spcPts val="4715"/>
              </a:lnSpc>
              <a:buAutoNum type="arabicPeriod"/>
            </a:pPr>
            <a:r>
              <a:rPr lang="en-US" sz="3200">
                <a:solidFill>
                  <a:srgbClr val="737373"/>
                </a:solidFill>
                <a:latin typeface="DM Sans"/>
              </a:rPr>
              <a:t>Describe your business /business idea</a:t>
            </a:r>
          </a:p>
          <a:p>
            <a:pPr marL="386080" lvl="1" indent="-193040" algn="just">
              <a:lnSpc>
                <a:spcPts val="4715"/>
              </a:lnSpc>
              <a:buAutoNum type="arabicPeriod"/>
            </a:pPr>
            <a:r>
              <a:rPr lang="en-US" sz="3200">
                <a:solidFill>
                  <a:srgbClr val="737373"/>
                </a:solidFill>
                <a:latin typeface="DM Sans"/>
              </a:rPr>
              <a:t>Is the business ongoing, if so, when did it start?</a:t>
            </a:r>
          </a:p>
          <a:p>
            <a:pPr marL="386080" lvl="1" indent="-193040"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Italics"/>
              </a:rPr>
              <a:t>Prepared by the business developer</a:t>
            </a:r>
          </a:p>
          <a:p>
            <a:pPr marL="386080" lvl="1" indent="-193040" algn="just">
              <a:lnSpc>
                <a:spcPts val="4715"/>
              </a:lnSpc>
              <a:buAutoNum type="arabicPeriod"/>
            </a:pPr>
            <a:r>
              <a:rPr lang="en-US" sz="3200">
                <a:solidFill>
                  <a:srgbClr val="737373"/>
                </a:solidFill>
                <a:latin typeface="DM Sans"/>
              </a:rPr>
              <a:t>What is the social benefit of the business?</a:t>
            </a:r>
          </a:p>
          <a:p>
            <a:pPr marL="386080" lvl="1" indent="-193040" algn="just">
              <a:lnSpc>
                <a:spcPts val="4715"/>
              </a:lnSpc>
              <a:buAutoNum type="arabicPeriod"/>
            </a:pPr>
            <a:r>
              <a:rPr lang="en-US" sz="3200">
                <a:solidFill>
                  <a:srgbClr val="737373"/>
                </a:solidFill>
                <a:latin typeface="DM Sans"/>
              </a:rPr>
              <a:t>How can societal benefits be linked to Agenda 2030?</a:t>
            </a:r>
          </a:p>
          <a:p>
            <a:pPr marL="386080" lvl="1" indent="-193040" algn="just">
              <a:lnSpc>
                <a:spcPts val="6288"/>
              </a:lnSpc>
            </a:pPr>
            <a:endParaRPr lang="en-US" sz="3200">
              <a:solidFill>
                <a:srgbClr val="737373"/>
              </a:solidFill>
              <a:latin typeface="DM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1.1 Interest and ambitions</a:t>
            </a:r>
          </a:p>
        </p:txBody>
      </p:sp>
      <p:sp>
        <p:nvSpPr>
          <p:cNvPr id="5" name="TextBox 5"/>
          <p:cNvSpPr txBox="1"/>
          <p:nvPr/>
        </p:nvSpPr>
        <p:spPr>
          <a:xfrm>
            <a:off x="5257800" y="2902510"/>
            <a:ext cx="10791577" cy="588950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Discuss the client’s ambition levels with the program. Explain, with the support of the impact staircase model, that you can have different levels of ambition for management and evaluation/measurement of the business’s effects.</a:t>
            </a:r>
          </a:p>
          <a:p>
            <a:pPr marL="386080" lvl="1" indent="-193040" algn="just">
              <a:lnSpc>
                <a:spcPts val="4715"/>
              </a:lnSpc>
              <a:buFont typeface="Arial"/>
              <a:buChar char="•"/>
            </a:pPr>
            <a:r>
              <a:rPr lang="en-US" sz="3200">
                <a:solidFill>
                  <a:srgbClr val="737373"/>
                </a:solidFill>
                <a:latin typeface="DM Sans"/>
              </a:rPr>
              <a:t>Work on concretizing the relationship between activities and the effect you intend to achieve. This can be related to business logic. This relationship should be made clear at the beginning of the program.</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4702811" y="1083412"/>
            <a:ext cx="12198870"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1.2 Business description and societal benefit</a:t>
            </a:r>
          </a:p>
        </p:txBody>
      </p:sp>
      <p:sp>
        <p:nvSpPr>
          <p:cNvPr id="5" name="TextBox 5"/>
          <p:cNvSpPr txBox="1"/>
          <p:nvPr/>
        </p:nvSpPr>
        <p:spPr>
          <a:xfrm>
            <a:off x="5257800" y="2902510"/>
            <a:ext cx="10972800" cy="5889500"/>
          </a:xfrm>
          <a:prstGeom prst="rect">
            <a:avLst/>
          </a:prstGeom>
        </p:spPr>
        <p:txBody>
          <a:bodyPr lIns="0" tIns="0" rIns="0" bIns="0" rtlCol="0" anchor="t">
            <a:spAutoFit/>
          </a:bodyPr>
          <a:lstStyle/>
          <a:p>
            <a:pPr marL="690880" lvl="1" indent="-345440" algn="just">
              <a:lnSpc>
                <a:spcPts val="4715"/>
              </a:lnSpc>
              <a:buFont typeface="Arial"/>
              <a:buChar char="•"/>
            </a:pPr>
            <a:r>
              <a:rPr lang="en-US" sz="3200">
                <a:solidFill>
                  <a:srgbClr val="737373"/>
                </a:solidFill>
                <a:latin typeface="DM Sans"/>
              </a:rPr>
              <a:t>Discussion of the activity and its intended or confirmed effects in the terms of positive social benefit (possible negative effects are also discussed in later stages). </a:t>
            </a:r>
          </a:p>
          <a:p>
            <a:pPr marL="386080" lvl="1" indent="-193040"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a:rPr>
              <a:t>This means that we discuss the business’s positive contribution to society: who benefits from the business, how these benefit and how significant or valuable the contribution can be considered to be or become (large/small benefit)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1.3 Agenda 2030</a:t>
            </a:r>
          </a:p>
        </p:txBody>
      </p:sp>
      <p:sp>
        <p:nvSpPr>
          <p:cNvPr id="5" name="TextBox 5"/>
          <p:cNvSpPr txBox="1"/>
          <p:nvPr/>
        </p:nvSpPr>
        <p:spPr>
          <a:xfrm>
            <a:off x="5257800" y="2902510"/>
            <a:ext cx="10972800" cy="470840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Community benefit is linked to Agenda 2030. The business developer states if any of the societal benefits discussed can be linked to Agenda 2030.</a:t>
            </a:r>
          </a:p>
          <a:p>
            <a:pPr marL="386080" lvl="1" indent="-193040"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a:rPr>
              <a:t>This is a way to justify that societal challenges are affected. The purpose is also to further motivate the client (to be part of a global transition) and that any target connections can later be used in communication.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28700" y="884039"/>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sp>
        <p:nvSpPr>
          <p:cNvPr id="3" name="TextBox 3"/>
          <p:cNvSpPr txBox="1"/>
          <p:nvPr/>
        </p:nvSpPr>
        <p:spPr>
          <a:xfrm>
            <a:off x="5131678" y="3809997"/>
            <a:ext cx="10641722" cy="2223233"/>
          </a:xfrm>
          <a:prstGeom prst="rect">
            <a:avLst/>
          </a:prstGeom>
        </p:spPr>
        <p:txBody>
          <a:bodyPr lIns="0" tIns="0" rIns="0" bIns="0" rtlCol="0" anchor="t">
            <a:spAutoFit/>
          </a:bodyPr>
          <a:lstStyle/>
          <a:p>
            <a:pPr algn="r">
              <a:lnSpc>
                <a:spcPts val="9900"/>
              </a:lnSpc>
            </a:pPr>
            <a:r>
              <a:rPr lang="en-US" sz="7500">
                <a:solidFill>
                  <a:srgbClr val="FFFFFF"/>
                </a:solidFill>
                <a:latin typeface="DM Sans Bold"/>
              </a:rPr>
              <a:t>STEP 2 – Impacts &amp; stakeholders</a:t>
            </a:r>
          </a:p>
        </p:txBody>
      </p:sp>
      <p:grpSp>
        <p:nvGrpSpPr>
          <p:cNvPr id="4" name="Group 4"/>
          <p:cNvGrpSpPr/>
          <p:nvPr/>
        </p:nvGrpSpPr>
        <p:grpSpPr>
          <a:xfrm>
            <a:off x="5893678" y="8135576"/>
            <a:ext cx="4102978" cy="2245448"/>
            <a:chOff x="0" y="0"/>
            <a:chExt cx="5470637" cy="2993931"/>
          </a:xfrm>
        </p:grpSpPr>
        <p:sp>
          <p:nvSpPr>
            <p:cNvPr id="5" name="Freeform 5"/>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6" name="Group 6"/>
          <p:cNvGrpSpPr/>
          <p:nvPr/>
        </p:nvGrpSpPr>
        <p:grpSpPr>
          <a:xfrm>
            <a:off x="1028700" y="8135576"/>
            <a:ext cx="4102978" cy="3133183"/>
            <a:chOff x="0" y="0"/>
            <a:chExt cx="5470637" cy="4177577"/>
          </a:xfrm>
        </p:grpSpPr>
        <p:sp>
          <p:nvSpPr>
            <p:cNvPr id="7" name="Freeform 7"/>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6"/>
              <a:stretch>
                <a:fillRect l="-14" r="-14"/>
              </a:stretch>
            </a:blipFill>
          </p:spPr>
          <p:txBody>
            <a:bodyPr/>
            <a:lstStyle/>
            <a:p>
              <a:endParaRPr lang="lv-LV"/>
            </a:p>
          </p:txBody>
        </p:sp>
      </p:grpSp>
      <p:sp>
        <p:nvSpPr>
          <p:cNvPr id="8" name="TextBox 8"/>
          <p:cNvSpPr txBox="1"/>
          <p:nvPr/>
        </p:nvSpPr>
        <p:spPr>
          <a:xfrm>
            <a:off x="1790700" y="1762125"/>
            <a:ext cx="1938412" cy="1089033"/>
          </a:xfrm>
          <a:prstGeom prst="rect">
            <a:avLst/>
          </a:prstGeom>
        </p:spPr>
        <p:txBody>
          <a:bodyPr lIns="0" tIns="0" rIns="0" bIns="0" rtlCol="0" anchor="t">
            <a:spAutoFit/>
          </a:bodyPr>
          <a:lstStyle/>
          <a:p>
            <a:pPr algn="l">
              <a:lnSpc>
                <a:spcPts val="9240"/>
              </a:lnSpc>
            </a:pPr>
            <a:r>
              <a:rPr lang="en-US" sz="7000">
                <a:solidFill>
                  <a:srgbClr val="FFFFFF"/>
                </a:solidFill>
                <a:latin typeface="DM Sans Bold"/>
              </a:rPr>
              <a:t>03.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1759210" y="7058025"/>
            <a:ext cx="5500090" cy="2200275"/>
          </a:xfrm>
          <a:prstGeom prst="rect">
            <a:avLst/>
          </a:prstGeom>
        </p:spPr>
        <p:txBody>
          <a:bodyPr lIns="0" tIns="0" rIns="0" bIns="0" rtlCol="0" anchor="t">
            <a:spAutoFit/>
          </a:bodyPr>
          <a:lstStyle/>
          <a:p>
            <a:pPr algn="r">
              <a:lnSpc>
                <a:spcPts val="9900"/>
              </a:lnSpc>
            </a:pPr>
            <a:r>
              <a:rPr lang="en-US" sz="7500">
                <a:solidFill>
                  <a:srgbClr val="8CA9AD"/>
                </a:solidFill>
                <a:latin typeface="DM Sans Bold"/>
              </a:rPr>
              <a:t>TABLE OF</a:t>
            </a:r>
          </a:p>
          <a:p>
            <a:pPr algn="r">
              <a:lnSpc>
                <a:spcPts val="9900"/>
              </a:lnSpc>
            </a:pPr>
            <a:r>
              <a:rPr lang="en-US" sz="7500">
                <a:solidFill>
                  <a:srgbClr val="8CA9AD"/>
                </a:solidFill>
                <a:latin typeface="DM Sans Bold"/>
              </a:rPr>
              <a:t>CONTENT</a:t>
            </a:r>
          </a:p>
        </p:txBody>
      </p:sp>
      <p:sp>
        <p:nvSpPr>
          <p:cNvPr id="3" name="TextBox 3"/>
          <p:cNvSpPr txBox="1"/>
          <p:nvPr/>
        </p:nvSpPr>
        <p:spPr>
          <a:xfrm>
            <a:off x="2417556" y="1327980"/>
            <a:ext cx="1938412" cy="1160481"/>
          </a:xfrm>
          <a:prstGeom prst="rect">
            <a:avLst/>
          </a:prstGeom>
        </p:spPr>
        <p:txBody>
          <a:bodyPr lIns="0" tIns="0" rIns="0" bIns="0" rtlCol="0" anchor="t">
            <a:spAutoFit/>
          </a:bodyPr>
          <a:lstStyle/>
          <a:p>
            <a:pPr algn="l">
              <a:lnSpc>
                <a:spcPts val="9239"/>
              </a:lnSpc>
            </a:pPr>
            <a:r>
              <a:rPr lang="en-US" sz="6000">
                <a:solidFill>
                  <a:srgbClr val="8CA9AD"/>
                </a:solidFill>
                <a:latin typeface="DM Sans Bold"/>
              </a:rPr>
              <a:t>01.</a:t>
            </a:r>
          </a:p>
        </p:txBody>
      </p:sp>
      <p:sp>
        <p:nvSpPr>
          <p:cNvPr id="4" name="TextBox 4"/>
          <p:cNvSpPr txBox="1"/>
          <p:nvPr/>
        </p:nvSpPr>
        <p:spPr>
          <a:xfrm>
            <a:off x="2395785" y="2718456"/>
            <a:ext cx="1938412" cy="1160481"/>
          </a:xfrm>
          <a:prstGeom prst="rect">
            <a:avLst/>
          </a:prstGeom>
        </p:spPr>
        <p:txBody>
          <a:bodyPr lIns="0" tIns="0" rIns="0" bIns="0" rtlCol="0" anchor="t">
            <a:spAutoFit/>
          </a:bodyPr>
          <a:lstStyle/>
          <a:p>
            <a:pPr algn="l">
              <a:lnSpc>
                <a:spcPts val="9239"/>
              </a:lnSpc>
            </a:pPr>
            <a:r>
              <a:rPr lang="en-US" sz="6000">
                <a:solidFill>
                  <a:srgbClr val="8CA9AD"/>
                </a:solidFill>
                <a:latin typeface="DM Sans Bold"/>
              </a:rPr>
              <a:t>02.</a:t>
            </a:r>
          </a:p>
        </p:txBody>
      </p:sp>
      <p:sp>
        <p:nvSpPr>
          <p:cNvPr id="5" name="TextBox 5"/>
          <p:cNvSpPr txBox="1"/>
          <p:nvPr/>
        </p:nvSpPr>
        <p:spPr>
          <a:xfrm>
            <a:off x="4329714" y="1757394"/>
            <a:ext cx="9691085" cy="535573"/>
          </a:xfrm>
          <a:prstGeom prst="rect">
            <a:avLst/>
          </a:prstGeom>
        </p:spPr>
        <p:txBody>
          <a:bodyPr lIns="0" tIns="0" rIns="0" bIns="0" rtlCol="0" anchor="t">
            <a:spAutoFit/>
          </a:bodyPr>
          <a:lstStyle/>
          <a:p>
            <a:pPr algn="l">
              <a:lnSpc>
                <a:spcPts val="4619"/>
              </a:lnSpc>
            </a:pPr>
            <a:r>
              <a:rPr lang="en-US" sz="3600">
                <a:solidFill>
                  <a:srgbClr val="737373"/>
                </a:solidFill>
                <a:latin typeface="DM Sans Bold"/>
              </a:rPr>
              <a:t>IMPACT STEERING PROGRAMME</a:t>
            </a:r>
          </a:p>
        </p:txBody>
      </p:sp>
      <p:sp>
        <p:nvSpPr>
          <p:cNvPr id="6" name="TextBox 6"/>
          <p:cNvSpPr txBox="1"/>
          <p:nvPr/>
        </p:nvSpPr>
        <p:spPr>
          <a:xfrm>
            <a:off x="4329715" y="3126444"/>
            <a:ext cx="8408754" cy="531918"/>
          </a:xfrm>
          <a:prstGeom prst="rect">
            <a:avLst/>
          </a:prstGeom>
        </p:spPr>
        <p:txBody>
          <a:bodyPr lIns="0" tIns="0" rIns="0" bIns="0" rtlCol="0" anchor="t">
            <a:spAutoFit/>
          </a:bodyPr>
          <a:lstStyle/>
          <a:p>
            <a:pPr algn="l">
              <a:lnSpc>
                <a:spcPts val="4619"/>
              </a:lnSpc>
            </a:pPr>
            <a:r>
              <a:rPr lang="en-US" sz="3600">
                <a:solidFill>
                  <a:srgbClr val="737373"/>
                </a:solidFill>
                <a:latin typeface="DM Sans Bold"/>
              </a:rPr>
              <a:t>STEP 1 - AMBITIONS &amp; ACTIVITIES</a:t>
            </a:r>
          </a:p>
        </p:txBody>
      </p:sp>
      <p:sp>
        <p:nvSpPr>
          <p:cNvPr id="7" name="TextBox 7"/>
          <p:cNvSpPr txBox="1"/>
          <p:nvPr/>
        </p:nvSpPr>
        <p:spPr>
          <a:xfrm>
            <a:off x="2413074" y="4103457"/>
            <a:ext cx="1938412" cy="1160481"/>
          </a:xfrm>
          <a:prstGeom prst="rect">
            <a:avLst/>
          </a:prstGeom>
        </p:spPr>
        <p:txBody>
          <a:bodyPr lIns="0" tIns="0" rIns="0" bIns="0" rtlCol="0" anchor="t">
            <a:spAutoFit/>
          </a:bodyPr>
          <a:lstStyle/>
          <a:p>
            <a:pPr algn="l">
              <a:lnSpc>
                <a:spcPts val="9239"/>
              </a:lnSpc>
            </a:pPr>
            <a:r>
              <a:rPr lang="en-US" sz="6000">
                <a:solidFill>
                  <a:srgbClr val="8CA9AD"/>
                </a:solidFill>
                <a:latin typeface="DM Sans Bold"/>
              </a:rPr>
              <a:t>03.</a:t>
            </a:r>
          </a:p>
        </p:txBody>
      </p:sp>
      <p:sp>
        <p:nvSpPr>
          <p:cNvPr id="8" name="TextBox 8"/>
          <p:cNvSpPr txBox="1"/>
          <p:nvPr/>
        </p:nvSpPr>
        <p:spPr>
          <a:xfrm>
            <a:off x="4351486" y="4490446"/>
            <a:ext cx="8140831" cy="531918"/>
          </a:xfrm>
          <a:prstGeom prst="rect">
            <a:avLst/>
          </a:prstGeom>
        </p:spPr>
        <p:txBody>
          <a:bodyPr lIns="0" tIns="0" rIns="0" bIns="0" rtlCol="0" anchor="t">
            <a:spAutoFit/>
          </a:bodyPr>
          <a:lstStyle/>
          <a:p>
            <a:pPr algn="l">
              <a:lnSpc>
                <a:spcPts val="4619"/>
              </a:lnSpc>
            </a:pPr>
            <a:r>
              <a:rPr lang="en-US" sz="3600">
                <a:solidFill>
                  <a:srgbClr val="737373"/>
                </a:solidFill>
                <a:latin typeface="DM Sans Bold"/>
              </a:rPr>
              <a:t>STEP 2 - IMPACTS &amp; STAKEHOLDERS</a:t>
            </a:r>
          </a:p>
        </p:txBody>
      </p:sp>
      <p:sp>
        <p:nvSpPr>
          <p:cNvPr id="9" name="TextBox 9"/>
          <p:cNvSpPr txBox="1"/>
          <p:nvPr/>
        </p:nvSpPr>
        <p:spPr>
          <a:xfrm>
            <a:off x="2417556" y="5498673"/>
            <a:ext cx="1938412" cy="1160481"/>
          </a:xfrm>
          <a:prstGeom prst="rect">
            <a:avLst/>
          </a:prstGeom>
        </p:spPr>
        <p:txBody>
          <a:bodyPr lIns="0" tIns="0" rIns="0" bIns="0" rtlCol="0" anchor="t">
            <a:spAutoFit/>
          </a:bodyPr>
          <a:lstStyle/>
          <a:p>
            <a:pPr algn="l">
              <a:lnSpc>
                <a:spcPts val="9239"/>
              </a:lnSpc>
            </a:pPr>
            <a:r>
              <a:rPr lang="en-US" sz="6000">
                <a:solidFill>
                  <a:srgbClr val="8CA9AD"/>
                </a:solidFill>
                <a:latin typeface="DM Sans Bold"/>
              </a:rPr>
              <a:t>04.</a:t>
            </a:r>
          </a:p>
        </p:txBody>
      </p:sp>
      <p:sp>
        <p:nvSpPr>
          <p:cNvPr id="10" name="TextBox 10"/>
          <p:cNvSpPr txBox="1"/>
          <p:nvPr/>
        </p:nvSpPr>
        <p:spPr>
          <a:xfrm>
            <a:off x="4351486" y="5906662"/>
            <a:ext cx="9059714" cy="531918"/>
          </a:xfrm>
          <a:prstGeom prst="rect">
            <a:avLst/>
          </a:prstGeom>
        </p:spPr>
        <p:txBody>
          <a:bodyPr lIns="0" tIns="0" rIns="0" bIns="0" rtlCol="0" anchor="t">
            <a:spAutoFit/>
          </a:bodyPr>
          <a:lstStyle/>
          <a:p>
            <a:pPr algn="l">
              <a:lnSpc>
                <a:spcPts val="4619"/>
              </a:lnSpc>
            </a:pPr>
            <a:r>
              <a:rPr lang="en-US" sz="3600">
                <a:solidFill>
                  <a:srgbClr val="737373"/>
                </a:solidFill>
                <a:latin typeface="DM Sans Bold"/>
              </a:rPr>
              <a:t>STEP 3 - STEERING &amp; ASSESSMENT</a:t>
            </a:r>
          </a:p>
        </p:txBody>
      </p:sp>
      <p:grpSp>
        <p:nvGrpSpPr>
          <p:cNvPr id="11" name="Group 11"/>
          <p:cNvGrpSpPr/>
          <p:nvPr/>
        </p:nvGrpSpPr>
        <p:grpSpPr>
          <a:xfrm>
            <a:off x="2417556" y="9164276"/>
            <a:ext cx="4102978" cy="2245448"/>
            <a:chOff x="0" y="0"/>
            <a:chExt cx="5470637" cy="2993931"/>
          </a:xfrm>
        </p:grpSpPr>
        <p:sp>
          <p:nvSpPr>
            <p:cNvPr id="12" name="Freeform 12"/>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grpSp>
        <p:nvGrpSpPr>
          <p:cNvPr id="13" name="Group 13"/>
          <p:cNvGrpSpPr/>
          <p:nvPr/>
        </p:nvGrpSpPr>
        <p:grpSpPr>
          <a:xfrm rot="887923">
            <a:off x="13475833" y="-8787301"/>
            <a:ext cx="13977230" cy="14342307"/>
            <a:chOff x="0" y="0"/>
            <a:chExt cx="18636307" cy="19123076"/>
          </a:xfrm>
        </p:grpSpPr>
        <p:sp>
          <p:nvSpPr>
            <p:cNvPr id="14" name="Freeform 14"/>
            <p:cNvSpPr/>
            <p:nvPr/>
          </p:nvSpPr>
          <p:spPr>
            <a:xfrm>
              <a:off x="0" y="0"/>
              <a:ext cx="18636362" cy="19123025"/>
            </a:xfrm>
            <a:custGeom>
              <a:avLst/>
              <a:gdLst/>
              <a:ahLst/>
              <a:cxnLst/>
              <a:rect l="l" t="t" r="r" b="b"/>
              <a:pathLst>
                <a:path w="18636362" h="19123025">
                  <a:moveTo>
                    <a:pt x="0" y="0"/>
                  </a:moveTo>
                  <a:lnTo>
                    <a:pt x="18636362" y="0"/>
                  </a:lnTo>
                  <a:lnTo>
                    <a:pt x="18636362" y="19123025"/>
                  </a:lnTo>
                  <a:lnTo>
                    <a:pt x="0" y="19123025"/>
                  </a:lnTo>
                  <a:lnTo>
                    <a:pt x="0" y="0"/>
                  </a:lnTo>
                  <a:close/>
                </a:path>
              </a:pathLst>
            </a:custGeom>
            <a:blipFill>
              <a:blip r:embed="rId4"/>
              <a:stretch>
                <a:fillRect t="-6" b="-7"/>
              </a:stretch>
            </a:blipFill>
          </p:spPr>
          <p:txBody>
            <a:bodyPr/>
            <a:lstStyle/>
            <a:p>
              <a:endParaRPr lang="lv-LV"/>
            </a:p>
          </p:txBody>
        </p:sp>
      </p:grpSp>
      <p:sp>
        <p:nvSpPr>
          <p:cNvPr id="15" name="TextBox 15"/>
          <p:cNvSpPr txBox="1"/>
          <p:nvPr/>
        </p:nvSpPr>
        <p:spPr>
          <a:xfrm>
            <a:off x="2395785" y="6878619"/>
            <a:ext cx="1938412" cy="1160481"/>
          </a:xfrm>
          <a:prstGeom prst="rect">
            <a:avLst/>
          </a:prstGeom>
        </p:spPr>
        <p:txBody>
          <a:bodyPr lIns="0" tIns="0" rIns="0" bIns="0" rtlCol="0" anchor="t">
            <a:spAutoFit/>
          </a:bodyPr>
          <a:lstStyle/>
          <a:p>
            <a:pPr algn="l">
              <a:lnSpc>
                <a:spcPts val="9239"/>
              </a:lnSpc>
            </a:pPr>
            <a:r>
              <a:rPr lang="en-US" sz="6000">
                <a:solidFill>
                  <a:srgbClr val="8CA9AD"/>
                </a:solidFill>
                <a:latin typeface="DM Sans Bold"/>
              </a:rPr>
              <a:t>05.</a:t>
            </a:r>
          </a:p>
        </p:txBody>
      </p:sp>
      <p:sp>
        <p:nvSpPr>
          <p:cNvPr id="16" name="TextBox 16"/>
          <p:cNvSpPr txBox="1"/>
          <p:nvPr/>
        </p:nvSpPr>
        <p:spPr>
          <a:xfrm>
            <a:off x="4329715" y="7286608"/>
            <a:ext cx="7407724" cy="531918"/>
          </a:xfrm>
          <a:prstGeom prst="rect">
            <a:avLst/>
          </a:prstGeom>
        </p:spPr>
        <p:txBody>
          <a:bodyPr lIns="0" tIns="0" rIns="0" bIns="0" rtlCol="0" anchor="t">
            <a:spAutoFit/>
          </a:bodyPr>
          <a:lstStyle/>
          <a:p>
            <a:pPr algn="l">
              <a:lnSpc>
                <a:spcPts val="4619"/>
              </a:lnSpc>
            </a:pPr>
            <a:r>
              <a:rPr lang="en-US" sz="3600">
                <a:solidFill>
                  <a:srgbClr val="737373"/>
                </a:solidFill>
                <a:latin typeface="DM Sans Bold"/>
              </a:rPr>
              <a:t>STEP 4 - REPORTING &amp; REVIEWS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4876799" y="847725"/>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Reflections before the second meeting  </a:t>
            </a:r>
          </a:p>
        </p:txBody>
      </p:sp>
      <p:sp>
        <p:nvSpPr>
          <p:cNvPr id="5" name="TextBox 5"/>
          <p:cNvSpPr txBox="1"/>
          <p:nvPr/>
        </p:nvSpPr>
        <p:spPr>
          <a:xfrm>
            <a:off x="4876799" y="2609850"/>
            <a:ext cx="10791577" cy="6059832"/>
          </a:xfrm>
          <a:prstGeom prst="rect">
            <a:avLst/>
          </a:prstGeom>
        </p:spPr>
        <p:txBody>
          <a:bodyPr lIns="0" tIns="0" rIns="0" bIns="0" rtlCol="0" anchor="t">
            <a:spAutoFit/>
          </a:bodyPr>
          <a:lstStyle/>
          <a:p>
            <a:pPr algn="l">
              <a:lnSpc>
                <a:spcPts val="4715"/>
              </a:lnSpc>
            </a:pPr>
            <a:r>
              <a:rPr lang="en-US" sz="3200">
                <a:solidFill>
                  <a:srgbClr val="737373"/>
                </a:solidFill>
                <a:latin typeface="DM Sans Italics"/>
              </a:rPr>
              <a:t>Input values – What is needed before the meeting?</a:t>
            </a:r>
          </a:p>
          <a:p>
            <a:pPr algn="l">
              <a:lnSpc>
                <a:spcPts val="4715"/>
              </a:lnSpc>
            </a:pPr>
            <a:r>
              <a:rPr lang="en-US" sz="3200">
                <a:solidFill>
                  <a:srgbClr val="737373"/>
                </a:solidFill>
                <a:latin typeface="DM Sans"/>
              </a:rPr>
              <a:t>The business developer has reviewed the material to be used during the meeting.</a:t>
            </a:r>
          </a:p>
          <a:p>
            <a:pPr algn="l">
              <a:lnSpc>
                <a:spcPts val="4715"/>
              </a:lnSpc>
            </a:pPr>
            <a:endParaRPr lang="en-US" sz="3200">
              <a:solidFill>
                <a:srgbClr val="737373"/>
              </a:solidFill>
              <a:latin typeface="DM Sans"/>
            </a:endParaRPr>
          </a:p>
          <a:p>
            <a:pPr algn="l">
              <a:lnSpc>
                <a:spcPts val="4715"/>
              </a:lnSpc>
            </a:pPr>
            <a:r>
              <a:rPr lang="en-US" sz="3200">
                <a:solidFill>
                  <a:srgbClr val="737373"/>
                </a:solidFill>
                <a:latin typeface="DM Sans Italics"/>
              </a:rPr>
              <a:t>Feedback on homework</a:t>
            </a:r>
          </a:p>
          <a:p>
            <a:pPr algn="l">
              <a:lnSpc>
                <a:spcPts val="4715"/>
              </a:lnSpc>
            </a:pPr>
            <a:r>
              <a:rPr lang="en-US" sz="3200">
                <a:solidFill>
                  <a:srgbClr val="737373"/>
                </a:solidFill>
                <a:latin typeface="DM Sans"/>
              </a:rPr>
              <a:t>The client report on his reflections and the business developer assesses reasoning and choices.</a:t>
            </a:r>
          </a:p>
          <a:p>
            <a:pPr algn="l">
              <a:lnSpc>
                <a:spcPts val="4715"/>
              </a:lnSpc>
            </a:pPr>
            <a:endParaRPr lang="en-US" sz="3200">
              <a:solidFill>
                <a:srgbClr val="737373"/>
              </a:solidFill>
              <a:latin typeface="DM Sans"/>
            </a:endParaRPr>
          </a:p>
          <a:p>
            <a:pPr marL="386080" lvl="1" indent="-193040" algn="l">
              <a:lnSpc>
                <a:spcPts val="4715"/>
              </a:lnSpc>
              <a:buAutoNum type="arabicPeriod"/>
            </a:pPr>
            <a:r>
              <a:rPr lang="en-US" sz="3200">
                <a:solidFill>
                  <a:srgbClr val="737373"/>
                </a:solidFill>
                <a:latin typeface="DM Sans"/>
              </a:rPr>
              <a:t>Is there anything you want to change?</a:t>
            </a:r>
          </a:p>
          <a:p>
            <a:pPr marL="386080" lvl="1" indent="-193040" algn="l">
              <a:lnSpc>
                <a:spcPts val="4715"/>
              </a:lnSpc>
              <a:buAutoNum type="arabicPeriod"/>
            </a:pPr>
            <a:r>
              <a:rPr lang="en-US" sz="3200">
                <a:solidFill>
                  <a:srgbClr val="737373"/>
                </a:solidFill>
                <a:latin typeface="DM Sans"/>
              </a:rPr>
              <a:t>Which effects are most important to work on?</a:t>
            </a:r>
          </a:p>
          <a:p>
            <a:pPr marL="386080" lvl="1" indent="-193040" algn="l">
              <a:lnSpc>
                <a:spcPts val="4715"/>
              </a:lnSpc>
              <a:buAutoNum type="arabicPeriod"/>
            </a:pPr>
            <a:r>
              <a:rPr lang="en-US" sz="3200">
                <a:solidFill>
                  <a:srgbClr val="737373"/>
                </a:solidFill>
                <a:latin typeface="DM Sans"/>
              </a:rPr>
              <a:t>How do you want to relate to Agenda 2030?</a:t>
            </a:r>
          </a:p>
          <a:p>
            <a:pPr marL="386080" lvl="1" indent="-193040" algn="l">
              <a:lnSpc>
                <a:spcPts val="6288"/>
              </a:lnSpc>
            </a:pPr>
            <a:endParaRPr lang="en-US" sz="3200">
              <a:solidFill>
                <a:srgbClr val="737373"/>
              </a:solidFill>
              <a:latin typeface="DM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2278154"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2.1 The business is connected to stakeholders</a:t>
            </a:r>
          </a:p>
        </p:txBody>
      </p:sp>
      <p:sp>
        <p:nvSpPr>
          <p:cNvPr id="5" name="TextBox 5"/>
          <p:cNvSpPr txBox="1"/>
          <p:nvPr/>
        </p:nvSpPr>
        <p:spPr>
          <a:xfrm>
            <a:off x="5257800" y="2902510"/>
            <a:ext cx="10791577" cy="707060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The business developer gives a brief introduction to the stakeholder model. The figure is drawn during the conversation without given stakeholder categories. The advisor explains that they are now talking about the entire business. Then, in dialogue, we arrive at which stakeholders the client estimate most important and draws them in as they come up.</a:t>
            </a:r>
          </a:p>
          <a:p>
            <a:pPr marL="386080" lvl="1" indent="-193040" algn="just">
              <a:lnSpc>
                <a:spcPts val="4715"/>
              </a:lnSpc>
              <a:buFont typeface="Arial"/>
              <a:buChar char="•"/>
            </a:pPr>
            <a:r>
              <a:rPr lang="en-US" sz="3200">
                <a:solidFill>
                  <a:srgbClr val="737373"/>
                </a:solidFill>
                <a:latin typeface="DM Sans"/>
              </a:rPr>
              <a:t>The one main category of stakeholders are those who influence the business by support or hinder it. The other main category is the stakeholders who is influenced by the business, positively or negatively.</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2.2 Impacts are linked to stakeholders</a:t>
            </a:r>
          </a:p>
        </p:txBody>
      </p:sp>
      <p:sp>
        <p:nvSpPr>
          <p:cNvPr id="5" name="TextBox 5"/>
          <p:cNvSpPr txBox="1"/>
          <p:nvPr/>
        </p:nvSpPr>
        <p:spPr>
          <a:xfrm>
            <a:off x="5257800" y="2902510"/>
            <a:ext cx="10791577" cy="588950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Now the discussion about stakeholders moves from the business as a whole to impacts. In a chart, stakeholders are linked to each identified impact that has been considered important to proceed with.</a:t>
            </a:r>
          </a:p>
          <a:p>
            <a:pPr marL="386080" lvl="1" indent="-193040"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a:rPr>
              <a:t>The stakeholders are categorized based on whether they influence or are influenced. This will be a support for later discussions about steering and evaluation/ measurement of the business.</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28700" y="884039"/>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sp>
        <p:nvSpPr>
          <p:cNvPr id="3" name="TextBox 3"/>
          <p:cNvSpPr txBox="1"/>
          <p:nvPr/>
        </p:nvSpPr>
        <p:spPr>
          <a:xfrm>
            <a:off x="5131678" y="3809997"/>
            <a:ext cx="10641722" cy="2223233"/>
          </a:xfrm>
          <a:prstGeom prst="rect">
            <a:avLst/>
          </a:prstGeom>
        </p:spPr>
        <p:txBody>
          <a:bodyPr lIns="0" tIns="0" rIns="0" bIns="0" rtlCol="0" anchor="t">
            <a:spAutoFit/>
          </a:bodyPr>
          <a:lstStyle/>
          <a:p>
            <a:pPr algn="r">
              <a:lnSpc>
                <a:spcPts val="9900"/>
              </a:lnSpc>
            </a:pPr>
            <a:r>
              <a:rPr lang="en-US" sz="7500">
                <a:solidFill>
                  <a:srgbClr val="FFFFFF"/>
                </a:solidFill>
                <a:latin typeface="DM Sans Bold"/>
              </a:rPr>
              <a:t>STEP 3 – Steering &amp; assessment</a:t>
            </a:r>
          </a:p>
        </p:txBody>
      </p:sp>
      <p:grpSp>
        <p:nvGrpSpPr>
          <p:cNvPr id="4" name="Group 4"/>
          <p:cNvGrpSpPr/>
          <p:nvPr/>
        </p:nvGrpSpPr>
        <p:grpSpPr>
          <a:xfrm>
            <a:off x="5893678" y="8135576"/>
            <a:ext cx="4102978" cy="2245448"/>
            <a:chOff x="0" y="0"/>
            <a:chExt cx="5470637" cy="2993931"/>
          </a:xfrm>
        </p:grpSpPr>
        <p:sp>
          <p:nvSpPr>
            <p:cNvPr id="5" name="Freeform 5"/>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6" name="Group 6"/>
          <p:cNvGrpSpPr/>
          <p:nvPr/>
        </p:nvGrpSpPr>
        <p:grpSpPr>
          <a:xfrm>
            <a:off x="1028700" y="8135576"/>
            <a:ext cx="4102978" cy="3133183"/>
            <a:chOff x="0" y="0"/>
            <a:chExt cx="5470637" cy="4177577"/>
          </a:xfrm>
        </p:grpSpPr>
        <p:sp>
          <p:nvSpPr>
            <p:cNvPr id="7" name="Freeform 7"/>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6"/>
              <a:stretch>
                <a:fillRect l="-14" r="-14"/>
              </a:stretch>
            </a:blipFill>
          </p:spPr>
          <p:txBody>
            <a:bodyPr/>
            <a:lstStyle/>
            <a:p>
              <a:endParaRPr lang="lv-LV"/>
            </a:p>
          </p:txBody>
        </p:sp>
      </p:grpSp>
      <p:sp>
        <p:nvSpPr>
          <p:cNvPr id="8" name="TextBox 8"/>
          <p:cNvSpPr txBox="1"/>
          <p:nvPr/>
        </p:nvSpPr>
        <p:spPr>
          <a:xfrm>
            <a:off x="1790700" y="1762125"/>
            <a:ext cx="1938412" cy="1089033"/>
          </a:xfrm>
          <a:prstGeom prst="rect">
            <a:avLst/>
          </a:prstGeom>
        </p:spPr>
        <p:txBody>
          <a:bodyPr lIns="0" tIns="0" rIns="0" bIns="0" rtlCol="0" anchor="t">
            <a:spAutoFit/>
          </a:bodyPr>
          <a:lstStyle/>
          <a:p>
            <a:pPr algn="l">
              <a:lnSpc>
                <a:spcPts val="9240"/>
              </a:lnSpc>
            </a:pPr>
            <a:r>
              <a:rPr lang="en-US" sz="7000">
                <a:solidFill>
                  <a:srgbClr val="FFFFFF"/>
                </a:solidFill>
                <a:latin typeface="DM Sans Bold"/>
              </a:rPr>
              <a:t>04.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4876799" y="525081"/>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Reflections before the third meeting  </a:t>
            </a:r>
          </a:p>
        </p:txBody>
      </p:sp>
      <p:sp>
        <p:nvSpPr>
          <p:cNvPr id="5" name="TextBox 5"/>
          <p:cNvSpPr txBox="1"/>
          <p:nvPr/>
        </p:nvSpPr>
        <p:spPr>
          <a:xfrm>
            <a:off x="4876799" y="2000253"/>
            <a:ext cx="12263718" cy="7070600"/>
          </a:xfrm>
          <a:prstGeom prst="rect">
            <a:avLst/>
          </a:prstGeom>
        </p:spPr>
        <p:txBody>
          <a:bodyPr lIns="0" tIns="0" rIns="0" bIns="0" rtlCol="0" anchor="t">
            <a:spAutoFit/>
          </a:bodyPr>
          <a:lstStyle/>
          <a:p>
            <a:pPr algn="just">
              <a:lnSpc>
                <a:spcPts val="4715"/>
              </a:lnSpc>
            </a:pPr>
            <a:r>
              <a:rPr lang="en-US" sz="3200">
                <a:solidFill>
                  <a:srgbClr val="737373"/>
                </a:solidFill>
                <a:latin typeface="DM Sans Italics"/>
              </a:rPr>
              <a:t>Input values – What is needed before the meeting?</a:t>
            </a:r>
          </a:p>
          <a:p>
            <a:pPr algn="just">
              <a:lnSpc>
                <a:spcPts val="4715"/>
              </a:lnSpc>
            </a:pPr>
            <a:r>
              <a:rPr lang="en-US" sz="3200">
                <a:solidFill>
                  <a:srgbClr val="737373"/>
                </a:solidFill>
                <a:latin typeface="DM Sans"/>
              </a:rPr>
              <a:t>The business developer has reviewed the material to be used during the meeting. The advisor is prepared to limit the discussions during the meeting to a set of information.</a:t>
            </a:r>
          </a:p>
          <a:p>
            <a:pPr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Italics"/>
              </a:rPr>
              <a:t>Feedback on homework</a:t>
            </a:r>
          </a:p>
          <a:p>
            <a:pPr algn="just">
              <a:lnSpc>
                <a:spcPts val="4715"/>
              </a:lnSpc>
            </a:pPr>
            <a:r>
              <a:rPr lang="en-US" sz="3200">
                <a:solidFill>
                  <a:srgbClr val="737373"/>
                </a:solidFill>
                <a:latin typeface="DM Sans"/>
              </a:rPr>
              <a:t>The level of ambition and resources will affect how the client can evaluate and possible measure the effects of the activity (step 1). The dialogue ends with a number of impact – stakeholder combinations being chosen as is manageable for the rest of the meeting. This may mean choosing 1 + 1 stakeholders for each impact (i.e. one that influence and one that is influenced).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6379049" y="977044"/>
            <a:ext cx="902084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3.1 Business and program logic</a:t>
            </a:r>
          </a:p>
        </p:txBody>
      </p:sp>
      <p:grpSp>
        <p:nvGrpSpPr>
          <p:cNvPr id="5" name="Group 5"/>
          <p:cNvGrpSpPr/>
          <p:nvPr/>
        </p:nvGrpSpPr>
        <p:grpSpPr>
          <a:xfrm>
            <a:off x="2619196" y="4325712"/>
            <a:ext cx="1917405" cy="2277147"/>
            <a:chOff x="0" y="0"/>
            <a:chExt cx="2556540" cy="3036196"/>
          </a:xfrm>
        </p:grpSpPr>
        <p:sp>
          <p:nvSpPr>
            <p:cNvPr id="6" name="Freeform 6"/>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7" name="Freeform 7"/>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8" name="TextBox 8"/>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RESOURCES</a:t>
              </a:r>
            </a:p>
          </p:txBody>
        </p:sp>
      </p:grpSp>
      <p:grpSp>
        <p:nvGrpSpPr>
          <p:cNvPr id="9" name="Group 9"/>
          <p:cNvGrpSpPr/>
          <p:nvPr/>
        </p:nvGrpSpPr>
        <p:grpSpPr>
          <a:xfrm>
            <a:off x="4893374" y="4325712"/>
            <a:ext cx="1917405" cy="2277147"/>
            <a:chOff x="0" y="0"/>
            <a:chExt cx="2556540" cy="3036196"/>
          </a:xfrm>
        </p:grpSpPr>
        <p:sp>
          <p:nvSpPr>
            <p:cNvPr id="10" name="Freeform 10"/>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11" name="Freeform 11"/>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12" name="TextBox 12"/>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ACTIVITIES</a:t>
              </a:r>
            </a:p>
          </p:txBody>
        </p:sp>
      </p:grpSp>
      <p:grpSp>
        <p:nvGrpSpPr>
          <p:cNvPr id="13" name="Group 13"/>
          <p:cNvGrpSpPr/>
          <p:nvPr/>
        </p:nvGrpSpPr>
        <p:grpSpPr>
          <a:xfrm>
            <a:off x="7134247" y="4325711"/>
            <a:ext cx="2063549" cy="2277147"/>
            <a:chOff x="0" y="0"/>
            <a:chExt cx="2751399" cy="3036196"/>
          </a:xfrm>
        </p:grpSpPr>
        <p:sp>
          <p:nvSpPr>
            <p:cNvPr id="14" name="Freeform 14"/>
            <p:cNvSpPr/>
            <p:nvPr/>
          </p:nvSpPr>
          <p:spPr>
            <a:xfrm>
              <a:off x="16891" y="16891"/>
              <a:ext cx="2717546" cy="3002407"/>
            </a:xfrm>
            <a:custGeom>
              <a:avLst/>
              <a:gdLst/>
              <a:ahLst/>
              <a:cxnLst/>
              <a:rect l="l" t="t" r="r" b="b"/>
              <a:pathLst>
                <a:path w="2717546" h="3002407">
                  <a:moveTo>
                    <a:pt x="0" y="453517"/>
                  </a:moveTo>
                  <a:cubicBezTo>
                    <a:pt x="0" y="203073"/>
                    <a:pt x="202819" y="0"/>
                    <a:pt x="453009" y="0"/>
                  </a:cubicBezTo>
                  <a:lnTo>
                    <a:pt x="2264664" y="0"/>
                  </a:lnTo>
                  <a:cubicBezTo>
                    <a:pt x="2514854" y="0"/>
                    <a:pt x="2717546" y="203073"/>
                    <a:pt x="2717546" y="453517"/>
                  </a:cubicBezTo>
                  <a:lnTo>
                    <a:pt x="2717546" y="2548890"/>
                  </a:lnTo>
                  <a:cubicBezTo>
                    <a:pt x="2717546" y="2799334"/>
                    <a:pt x="2514727" y="3002407"/>
                    <a:pt x="2264664" y="3002407"/>
                  </a:cubicBezTo>
                  <a:lnTo>
                    <a:pt x="453009" y="3002407"/>
                  </a:lnTo>
                  <a:cubicBezTo>
                    <a:pt x="202819" y="3002407"/>
                    <a:pt x="127" y="2799334"/>
                    <a:pt x="127" y="2548890"/>
                  </a:cubicBezTo>
                  <a:close/>
                </a:path>
              </a:pathLst>
            </a:custGeom>
            <a:solidFill>
              <a:srgbClr val="DAEEF3"/>
            </a:solidFill>
          </p:spPr>
          <p:txBody>
            <a:bodyPr/>
            <a:lstStyle/>
            <a:p>
              <a:endParaRPr lang="lv-LV"/>
            </a:p>
          </p:txBody>
        </p:sp>
        <p:sp>
          <p:nvSpPr>
            <p:cNvPr id="15" name="Freeform 15"/>
            <p:cNvSpPr/>
            <p:nvPr/>
          </p:nvSpPr>
          <p:spPr>
            <a:xfrm>
              <a:off x="0" y="0"/>
              <a:ext cx="2751455" cy="3036189"/>
            </a:xfrm>
            <a:custGeom>
              <a:avLst/>
              <a:gdLst/>
              <a:ahLst/>
              <a:cxnLst/>
              <a:rect l="l" t="t" r="r" b="b"/>
              <a:pathLst>
                <a:path w="2751455" h="3036189">
                  <a:moveTo>
                    <a:pt x="0" y="470408"/>
                  </a:moveTo>
                  <a:cubicBezTo>
                    <a:pt x="0" y="210566"/>
                    <a:pt x="210312" y="0"/>
                    <a:pt x="469900" y="0"/>
                  </a:cubicBezTo>
                  <a:lnTo>
                    <a:pt x="2281555" y="0"/>
                  </a:lnTo>
                  <a:lnTo>
                    <a:pt x="2281555" y="16891"/>
                  </a:lnTo>
                  <a:lnTo>
                    <a:pt x="2281555" y="0"/>
                  </a:lnTo>
                  <a:cubicBezTo>
                    <a:pt x="2541016" y="0"/>
                    <a:pt x="2751455" y="210566"/>
                    <a:pt x="2751455" y="470408"/>
                  </a:cubicBezTo>
                  <a:lnTo>
                    <a:pt x="2734564" y="470408"/>
                  </a:lnTo>
                  <a:lnTo>
                    <a:pt x="2751455" y="470408"/>
                  </a:lnTo>
                  <a:lnTo>
                    <a:pt x="2751455" y="2565781"/>
                  </a:lnTo>
                  <a:lnTo>
                    <a:pt x="2734564" y="2565781"/>
                  </a:lnTo>
                  <a:lnTo>
                    <a:pt x="2751455" y="2565781"/>
                  </a:lnTo>
                  <a:cubicBezTo>
                    <a:pt x="2751455" y="2825496"/>
                    <a:pt x="2541143" y="3036189"/>
                    <a:pt x="2281555" y="3036189"/>
                  </a:cubicBezTo>
                  <a:lnTo>
                    <a:pt x="2281555" y="3019298"/>
                  </a:lnTo>
                  <a:lnTo>
                    <a:pt x="2281555" y="3036189"/>
                  </a:lnTo>
                  <a:lnTo>
                    <a:pt x="469900" y="3036189"/>
                  </a:lnTo>
                  <a:lnTo>
                    <a:pt x="469900" y="3019298"/>
                  </a:lnTo>
                  <a:lnTo>
                    <a:pt x="469900" y="3036189"/>
                  </a:lnTo>
                  <a:cubicBezTo>
                    <a:pt x="210439" y="3036189"/>
                    <a:pt x="0" y="2825623"/>
                    <a:pt x="0" y="2565781"/>
                  </a:cubicBezTo>
                  <a:lnTo>
                    <a:pt x="0" y="470408"/>
                  </a:lnTo>
                  <a:lnTo>
                    <a:pt x="16891" y="470408"/>
                  </a:lnTo>
                  <a:lnTo>
                    <a:pt x="0" y="470408"/>
                  </a:lnTo>
                  <a:moveTo>
                    <a:pt x="33909" y="470408"/>
                  </a:moveTo>
                  <a:lnTo>
                    <a:pt x="33909" y="2565781"/>
                  </a:lnTo>
                  <a:lnTo>
                    <a:pt x="16891" y="2565781"/>
                  </a:lnTo>
                  <a:lnTo>
                    <a:pt x="33909" y="2565781"/>
                  </a:lnTo>
                  <a:cubicBezTo>
                    <a:pt x="33909" y="2806827"/>
                    <a:pt x="229108" y="3002280"/>
                    <a:pt x="469900" y="3002280"/>
                  </a:cubicBezTo>
                  <a:lnTo>
                    <a:pt x="2281555" y="3002280"/>
                  </a:lnTo>
                  <a:cubicBezTo>
                    <a:pt x="2522347" y="3002280"/>
                    <a:pt x="2717546" y="2806827"/>
                    <a:pt x="2717546" y="2565781"/>
                  </a:cubicBezTo>
                  <a:lnTo>
                    <a:pt x="2717546" y="470408"/>
                  </a:lnTo>
                  <a:cubicBezTo>
                    <a:pt x="2717546" y="229362"/>
                    <a:pt x="2522347" y="33909"/>
                    <a:pt x="2281555" y="33909"/>
                  </a:cubicBezTo>
                  <a:lnTo>
                    <a:pt x="469900" y="33909"/>
                  </a:lnTo>
                  <a:lnTo>
                    <a:pt x="469900" y="16891"/>
                  </a:lnTo>
                  <a:lnTo>
                    <a:pt x="469900" y="33909"/>
                  </a:lnTo>
                  <a:cubicBezTo>
                    <a:pt x="229108" y="33909"/>
                    <a:pt x="33909" y="229235"/>
                    <a:pt x="33909" y="470408"/>
                  </a:cubicBezTo>
                  <a:close/>
                </a:path>
              </a:pathLst>
            </a:custGeom>
            <a:solidFill>
              <a:srgbClr val="395E89"/>
            </a:solidFill>
          </p:spPr>
          <p:txBody>
            <a:bodyPr/>
            <a:lstStyle/>
            <a:p>
              <a:endParaRPr lang="lv-LV"/>
            </a:p>
          </p:txBody>
        </p:sp>
        <p:sp>
          <p:nvSpPr>
            <p:cNvPr id="16" name="TextBox 16"/>
            <p:cNvSpPr txBox="1"/>
            <p:nvPr/>
          </p:nvSpPr>
          <p:spPr>
            <a:xfrm>
              <a:off x="0" y="0"/>
              <a:ext cx="2751399"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STAKEHOLDER THAT AFFECTS THAT IMPACT CAN BE ACHIEVED</a:t>
              </a:r>
            </a:p>
          </p:txBody>
        </p:sp>
      </p:grpSp>
      <p:grpSp>
        <p:nvGrpSpPr>
          <p:cNvPr id="17" name="Group 17"/>
          <p:cNvGrpSpPr/>
          <p:nvPr/>
        </p:nvGrpSpPr>
        <p:grpSpPr>
          <a:xfrm>
            <a:off x="9521264" y="4333913"/>
            <a:ext cx="1917405" cy="2277147"/>
            <a:chOff x="0" y="0"/>
            <a:chExt cx="2556540" cy="3036196"/>
          </a:xfrm>
        </p:grpSpPr>
        <p:sp>
          <p:nvSpPr>
            <p:cNvPr id="18" name="Freeform 18"/>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19" name="Freeform 19"/>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20" name="TextBox 20"/>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IMPACT</a:t>
              </a:r>
            </a:p>
          </p:txBody>
        </p:sp>
      </p:grpSp>
      <p:grpSp>
        <p:nvGrpSpPr>
          <p:cNvPr id="21" name="Group 21"/>
          <p:cNvGrpSpPr/>
          <p:nvPr/>
        </p:nvGrpSpPr>
        <p:grpSpPr>
          <a:xfrm>
            <a:off x="14149154" y="4325709"/>
            <a:ext cx="1917405" cy="2277147"/>
            <a:chOff x="0" y="0"/>
            <a:chExt cx="2556540" cy="3036196"/>
          </a:xfrm>
        </p:grpSpPr>
        <p:sp>
          <p:nvSpPr>
            <p:cNvPr id="22" name="Freeform 22"/>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23" name="Freeform 23"/>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24" name="TextBox 24"/>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RESULTS FOR INDICATORS</a:t>
              </a:r>
            </a:p>
          </p:txBody>
        </p:sp>
      </p:grpSp>
      <p:grpSp>
        <p:nvGrpSpPr>
          <p:cNvPr id="25" name="Group 25"/>
          <p:cNvGrpSpPr/>
          <p:nvPr/>
        </p:nvGrpSpPr>
        <p:grpSpPr>
          <a:xfrm>
            <a:off x="11762137" y="4325710"/>
            <a:ext cx="2063549" cy="2277147"/>
            <a:chOff x="0" y="0"/>
            <a:chExt cx="2751399" cy="3036196"/>
          </a:xfrm>
        </p:grpSpPr>
        <p:sp>
          <p:nvSpPr>
            <p:cNvPr id="26" name="Freeform 26"/>
            <p:cNvSpPr/>
            <p:nvPr/>
          </p:nvSpPr>
          <p:spPr>
            <a:xfrm>
              <a:off x="16891" y="16891"/>
              <a:ext cx="2717546" cy="3002407"/>
            </a:xfrm>
            <a:custGeom>
              <a:avLst/>
              <a:gdLst/>
              <a:ahLst/>
              <a:cxnLst/>
              <a:rect l="l" t="t" r="r" b="b"/>
              <a:pathLst>
                <a:path w="2717546" h="3002407">
                  <a:moveTo>
                    <a:pt x="0" y="453517"/>
                  </a:moveTo>
                  <a:cubicBezTo>
                    <a:pt x="0" y="203073"/>
                    <a:pt x="202819" y="0"/>
                    <a:pt x="453009" y="0"/>
                  </a:cubicBezTo>
                  <a:lnTo>
                    <a:pt x="2264664" y="0"/>
                  </a:lnTo>
                  <a:cubicBezTo>
                    <a:pt x="2514854" y="0"/>
                    <a:pt x="2717546" y="203073"/>
                    <a:pt x="2717546" y="453517"/>
                  </a:cubicBezTo>
                  <a:lnTo>
                    <a:pt x="2717546" y="2548890"/>
                  </a:lnTo>
                  <a:cubicBezTo>
                    <a:pt x="2717546" y="2799334"/>
                    <a:pt x="2514727" y="3002407"/>
                    <a:pt x="2264664" y="3002407"/>
                  </a:cubicBezTo>
                  <a:lnTo>
                    <a:pt x="453009" y="3002407"/>
                  </a:lnTo>
                  <a:cubicBezTo>
                    <a:pt x="202819" y="3002407"/>
                    <a:pt x="127" y="2799334"/>
                    <a:pt x="127" y="2548890"/>
                  </a:cubicBezTo>
                  <a:close/>
                </a:path>
              </a:pathLst>
            </a:custGeom>
            <a:solidFill>
              <a:srgbClr val="DAEEF3"/>
            </a:solidFill>
          </p:spPr>
          <p:txBody>
            <a:bodyPr/>
            <a:lstStyle/>
            <a:p>
              <a:endParaRPr lang="lv-LV"/>
            </a:p>
          </p:txBody>
        </p:sp>
        <p:sp>
          <p:nvSpPr>
            <p:cNvPr id="27" name="Freeform 27"/>
            <p:cNvSpPr/>
            <p:nvPr/>
          </p:nvSpPr>
          <p:spPr>
            <a:xfrm>
              <a:off x="0" y="0"/>
              <a:ext cx="2751455" cy="3036189"/>
            </a:xfrm>
            <a:custGeom>
              <a:avLst/>
              <a:gdLst/>
              <a:ahLst/>
              <a:cxnLst/>
              <a:rect l="l" t="t" r="r" b="b"/>
              <a:pathLst>
                <a:path w="2751455" h="3036189">
                  <a:moveTo>
                    <a:pt x="0" y="470408"/>
                  </a:moveTo>
                  <a:cubicBezTo>
                    <a:pt x="0" y="210566"/>
                    <a:pt x="210312" y="0"/>
                    <a:pt x="469900" y="0"/>
                  </a:cubicBezTo>
                  <a:lnTo>
                    <a:pt x="2281555" y="0"/>
                  </a:lnTo>
                  <a:lnTo>
                    <a:pt x="2281555" y="16891"/>
                  </a:lnTo>
                  <a:lnTo>
                    <a:pt x="2281555" y="0"/>
                  </a:lnTo>
                  <a:cubicBezTo>
                    <a:pt x="2541016" y="0"/>
                    <a:pt x="2751455" y="210566"/>
                    <a:pt x="2751455" y="470408"/>
                  </a:cubicBezTo>
                  <a:lnTo>
                    <a:pt x="2734564" y="470408"/>
                  </a:lnTo>
                  <a:lnTo>
                    <a:pt x="2751455" y="470408"/>
                  </a:lnTo>
                  <a:lnTo>
                    <a:pt x="2751455" y="2565781"/>
                  </a:lnTo>
                  <a:lnTo>
                    <a:pt x="2734564" y="2565781"/>
                  </a:lnTo>
                  <a:lnTo>
                    <a:pt x="2751455" y="2565781"/>
                  </a:lnTo>
                  <a:cubicBezTo>
                    <a:pt x="2751455" y="2825496"/>
                    <a:pt x="2541143" y="3036189"/>
                    <a:pt x="2281555" y="3036189"/>
                  </a:cubicBezTo>
                  <a:lnTo>
                    <a:pt x="2281555" y="3019298"/>
                  </a:lnTo>
                  <a:lnTo>
                    <a:pt x="2281555" y="3036189"/>
                  </a:lnTo>
                  <a:lnTo>
                    <a:pt x="469900" y="3036189"/>
                  </a:lnTo>
                  <a:lnTo>
                    <a:pt x="469900" y="3019298"/>
                  </a:lnTo>
                  <a:lnTo>
                    <a:pt x="469900" y="3036189"/>
                  </a:lnTo>
                  <a:cubicBezTo>
                    <a:pt x="210439" y="3036189"/>
                    <a:pt x="0" y="2825623"/>
                    <a:pt x="0" y="2565781"/>
                  </a:cubicBezTo>
                  <a:lnTo>
                    <a:pt x="0" y="470408"/>
                  </a:lnTo>
                  <a:lnTo>
                    <a:pt x="16891" y="470408"/>
                  </a:lnTo>
                  <a:lnTo>
                    <a:pt x="0" y="470408"/>
                  </a:lnTo>
                  <a:moveTo>
                    <a:pt x="33909" y="470408"/>
                  </a:moveTo>
                  <a:lnTo>
                    <a:pt x="33909" y="2565781"/>
                  </a:lnTo>
                  <a:lnTo>
                    <a:pt x="16891" y="2565781"/>
                  </a:lnTo>
                  <a:lnTo>
                    <a:pt x="33909" y="2565781"/>
                  </a:lnTo>
                  <a:cubicBezTo>
                    <a:pt x="33909" y="2806827"/>
                    <a:pt x="229108" y="3002280"/>
                    <a:pt x="469900" y="3002280"/>
                  </a:cubicBezTo>
                  <a:lnTo>
                    <a:pt x="2281555" y="3002280"/>
                  </a:lnTo>
                  <a:cubicBezTo>
                    <a:pt x="2522347" y="3002280"/>
                    <a:pt x="2717546" y="2806827"/>
                    <a:pt x="2717546" y="2565781"/>
                  </a:cubicBezTo>
                  <a:lnTo>
                    <a:pt x="2717546" y="470408"/>
                  </a:lnTo>
                  <a:cubicBezTo>
                    <a:pt x="2717546" y="229362"/>
                    <a:pt x="2522347" y="33909"/>
                    <a:pt x="2281555" y="33909"/>
                  </a:cubicBezTo>
                  <a:lnTo>
                    <a:pt x="469900" y="33909"/>
                  </a:lnTo>
                  <a:lnTo>
                    <a:pt x="469900" y="16891"/>
                  </a:lnTo>
                  <a:lnTo>
                    <a:pt x="469900" y="33909"/>
                  </a:lnTo>
                  <a:cubicBezTo>
                    <a:pt x="229108" y="33909"/>
                    <a:pt x="33909" y="229235"/>
                    <a:pt x="33909" y="470408"/>
                  </a:cubicBezTo>
                  <a:close/>
                </a:path>
              </a:pathLst>
            </a:custGeom>
            <a:solidFill>
              <a:srgbClr val="395E89"/>
            </a:solidFill>
          </p:spPr>
          <p:txBody>
            <a:bodyPr/>
            <a:lstStyle/>
            <a:p>
              <a:endParaRPr lang="lv-LV"/>
            </a:p>
          </p:txBody>
        </p:sp>
        <p:sp>
          <p:nvSpPr>
            <p:cNvPr id="28" name="TextBox 28"/>
            <p:cNvSpPr txBox="1"/>
            <p:nvPr/>
          </p:nvSpPr>
          <p:spPr>
            <a:xfrm>
              <a:off x="0" y="0"/>
              <a:ext cx="2751399"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STAKEHOLDER AFFECTED BY IMPACT</a:t>
              </a:r>
            </a:p>
          </p:txBody>
        </p:sp>
      </p:grpSp>
      <p:grpSp>
        <p:nvGrpSpPr>
          <p:cNvPr id="29" name="Group 29"/>
          <p:cNvGrpSpPr/>
          <p:nvPr/>
        </p:nvGrpSpPr>
        <p:grpSpPr>
          <a:xfrm>
            <a:off x="4340419" y="2969372"/>
            <a:ext cx="6426200" cy="1269927"/>
            <a:chOff x="0" y="0"/>
            <a:chExt cx="8568267" cy="1693236"/>
          </a:xfrm>
        </p:grpSpPr>
        <p:sp>
          <p:nvSpPr>
            <p:cNvPr id="30" name="Freeform 30"/>
            <p:cNvSpPr/>
            <p:nvPr/>
          </p:nvSpPr>
          <p:spPr>
            <a:xfrm>
              <a:off x="16891" y="16891"/>
              <a:ext cx="8534399" cy="1659382"/>
            </a:xfrm>
            <a:custGeom>
              <a:avLst/>
              <a:gdLst/>
              <a:ahLst/>
              <a:cxnLst/>
              <a:rect l="l" t="t" r="r" b="b"/>
              <a:pathLst>
                <a:path w="8534399" h="1659382">
                  <a:moveTo>
                    <a:pt x="0" y="414909"/>
                  </a:moveTo>
                  <a:lnTo>
                    <a:pt x="7691120" y="414909"/>
                  </a:lnTo>
                  <a:lnTo>
                    <a:pt x="7691120" y="0"/>
                  </a:lnTo>
                  <a:lnTo>
                    <a:pt x="8534399" y="829691"/>
                  </a:lnTo>
                  <a:lnTo>
                    <a:pt x="7691120" y="1659382"/>
                  </a:lnTo>
                  <a:lnTo>
                    <a:pt x="7691120" y="1244600"/>
                  </a:lnTo>
                  <a:lnTo>
                    <a:pt x="0" y="1244600"/>
                  </a:lnTo>
                  <a:close/>
                </a:path>
              </a:pathLst>
            </a:custGeom>
            <a:solidFill>
              <a:srgbClr val="31859B"/>
            </a:solidFill>
          </p:spPr>
          <p:txBody>
            <a:bodyPr/>
            <a:lstStyle/>
            <a:p>
              <a:endParaRPr lang="lv-LV"/>
            </a:p>
          </p:txBody>
        </p:sp>
        <p:sp>
          <p:nvSpPr>
            <p:cNvPr id="31" name="Freeform 31"/>
            <p:cNvSpPr/>
            <p:nvPr/>
          </p:nvSpPr>
          <p:spPr>
            <a:xfrm>
              <a:off x="0" y="-1397"/>
              <a:ext cx="8568309" cy="1695958"/>
            </a:xfrm>
            <a:custGeom>
              <a:avLst/>
              <a:gdLst/>
              <a:ahLst/>
              <a:cxnLst/>
              <a:rect l="l" t="t" r="r" b="b"/>
              <a:pathLst>
                <a:path w="8568309" h="1695958">
                  <a:moveTo>
                    <a:pt x="16891" y="416179"/>
                  </a:moveTo>
                  <a:lnTo>
                    <a:pt x="7708011" y="416179"/>
                  </a:lnTo>
                  <a:lnTo>
                    <a:pt x="7708011" y="433197"/>
                  </a:lnTo>
                  <a:lnTo>
                    <a:pt x="7691120" y="433197"/>
                  </a:lnTo>
                  <a:lnTo>
                    <a:pt x="7691120" y="18288"/>
                  </a:lnTo>
                  <a:cubicBezTo>
                    <a:pt x="7691120" y="11430"/>
                    <a:pt x="7695184" y="5334"/>
                    <a:pt x="7701534" y="2667"/>
                  </a:cubicBezTo>
                  <a:cubicBezTo>
                    <a:pt x="7707884" y="0"/>
                    <a:pt x="7715123" y="1397"/>
                    <a:pt x="7719949" y="6223"/>
                  </a:cubicBezTo>
                  <a:lnTo>
                    <a:pt x="8563228" y="835914"/>
                  </a:lnTo>
                  <a:cubicBezTo>
                    <a:pt x="8566403" y="839089"/>
                    <a:pt x="8568309" y="843407"/>
                    <a:pt x="8568309" y="847979"/>
                  </a:cubicBezTo>
                  <a:cubicBezTo>
                    <a:pt x="8568309" y="852551"/>
                    <a:pt x="8566531" y="856869"/>
                    <a:pt x="8563228" y="860044"/>
                  </a:cubicBezTo>
                  <a:lnTo>
                    <a:pt x="7719949" y="1689735"/>
                  </a:lnTo>
                  <a:cubicBezTo>
                    <a:pt x="7715123" y="1694561"/>
                    <a:pt x="7707884" y="1695958"/>
                    <a:pt x="7701534" y="1693291"/>
                  </a:cubicBezTo>
                  <a:cubicBezTo>
                    <a:pt x="7695184" y="1690624"/>
                    <a:pt x="7691120" y="1684528"/>
                    <a:pt x="7691120" y="1677670"/>
                  </a:cubicBezTo>
                  <a:lnTo>
                    <a:pt x="7691120" y="1262888"/>
                  </a:lnTo>
                  <a:lnTo>
                    <a:pt x="7708011" y="1262888"/>
                  </a:lnTo>
                  <a:lnTo>
                    <a:pt x="7708011" y="1279779"/>
                  </a:lnTo>
                  <a:lnTo>
                    <a:pt x="16891" y="1279779"/>
                  </a:lnTo>
                  <a:cubicBezTo>
                    <a:pt x="7493" y="1279779"/>
                    <a:pt x="0" y="1272159"/>
                    <a:pt x="0" y="1262888"/>
                  </a:cubicBezTo>
                  <a:lnTo>
                    <a:pt x="0" y="433197"/>
                  </a:lnTo>
                  <a:cubicBezTo>
                    <a:pt x="0" y="423799"/>
                    <a:pt x="7620" y="416306"/>
                    <a:pt x="16891" y="416306"/>
                  </a:cubicBezTo>
                  <a:moveTo>
                    <a:pt x="16891" y="450215"/>
                  </a:moveTo>
                  <a:lnTo>
                    <a:pt x="16891" y="433197"/>
                  </a:lnTo>
                  <a:lnTo>
                    <a:pt x="33909" y="433197"/>
                  </a:lnTo>
                  <a:lnTo>
                    <a:pt x="33909" y="1262888"/>
                  </a:lnTo>
                  <a:lnTo>
                    <a:pt x="16891" y="1262888"/>
                  </a:lnTo>
                  <a:lnTo>
                    <a:pt x="16891" y="1245870"/>
                  </a:lnTo>
                  <a:lnTo>
                    <a:pt x="7708011" y="1245870"/>
                  </a:lnTo>
                  <a:cubicBezTo>
                    <a:pt x="7717409" y="1245870"/>
                    <a:pt x="7724901" y="1253490"/>
                    <a:pt x="7724901" y="1262761"/>
                  </a:cubicBezTo>
                  <a:lnTo>
                    <a:pt x="7724901" y="1677543"/>
                  </a:lnTo>
                  <a:lnTo>
                    <a:pt x="7708011" y="1677543"/>
                  </a:lnTo>
                  <a:lnTo>
                    <a:pt x="7696073" y="1665478"/>
                  </a:lnTo>
                  <a:lnTo>
                    <a:pt x="8539352" y="835787"/>
                  </a:lnTo>
                  <a:lnTo>
                    <a:pt x="8551290" y="847852"/>
                  </a:lnTo>
                  <a:lnTo>
                    <a:pt x="8539352" y="859917"/>
                  </a:lnTo>
                  <a:lnTo>
                    <a:pt x="7696200" y="30353"/>
                  </a:lnTo>
                  <a:lnTo>
                    <a:pt x="7708138" y="18288"/>
                  </a:lnTo>
                  <a:lnTo>
                    <a:pt x="7725029" y="18288"/>
                  </a:lnTo>
                  <a:lnTo>
                    <a:pt x="7725029" y="433197"/>
                  </a:lnTo>
                  <a:cubicBezTo>
                    <a:pt x="7725029" y="442595"/>
                    <a:pt x="7717409" y="450088"/>
                    <a:pt x="7708138" y="450088"/>
                  </a:cubicBezTo>
                  <a:lnTo>
                    <a:pt x="16891" y="450088"/>
                  </a:lnTo>
                  <a:close/>
                </a:path>
              </a:pathLst>
            </a:custGeom>
            <a:solidFill>
              <a:srgbClr val="21364F"/>
            </a:solidFill>
          </p:spPr>
          <p:txBody>
            <a:bodyPr/>
            <a:lstStyle/>
            <a:p>
              <a:endParaRPr lang="lv-LV"/>
            </a:p>
          </p:txBody>
        </p:sp>
      </p:grpSp>
      <p:sp>
        <p:nvSpPr>
          <p:cNvPr id="32" name="TextBox 32"/>
          <p:cNvSpPr txBox="1"/>
          <p:nvPr/>
        </p:nvSpPr>
        <p:spPr>
          <a:xfrm>
            <a:off x="6349544" y="3435622"/>
            <a:ext cx="2788950" cy="277932"/>
          </a:xfrm>
          <a:prstGeom prst="rect">
            <a:avLst/>
          </a:prstGeom>
        </p:spPr>
        <p:txBody>
          <a:bodyPr lIns="0" tIns="0" rIns="0" bIns="0" rtlCol="0" anchor="t">
            <a:spAutoFit/>
          </a:bodyPr>
          <a:lstStyle/>
          <a:p>
            <a:pPr algn="l">
              <a:lnSpc>
                <a:spcPts val="2160"/>
              </a:lnSpc>
            </a:pPr>
            <a:r>
              <a:rPr lang="en-US" sz="1800">
                <a:solidFill>
                  <a:srgbClr val="FFFFFF"/>
                </a:solidFill>
                <a:latin typeface="DM Sans Bold"/>
              </a:rPr>
              <a:t>STEERING: step 3.1</a:t>
            </a:r>
          </a:p>
        </p:txBody>
      </p:sp>
      <p:grpSp>
        <p:nvGrpSpPr>
          <p:cNvPr id="33" name="Group 33"/>
          <p:cNvGrpSpPr/>
          <p:nvPr/>
        </p:nvGrpSpPr>
        <p:grpSpPr>
          <a:xfrm>
            <a:off x="11026882" y="2969372"/>
            <a:ext cx="5039677" cy="1269927"/>
            <a:chOff x="0" y="0"/>
            <a:chExt cx="6719569" cy="1693236"/>
          </a:xfrm>
        </p:grpSpPr>
        <p:sp>
          <p:nvSpPr>
            <p:cNvPr id="34" name="Freeform 34"/>
            <p:cNvSpPr/>
            <p:nvPr/>
          </p:nvSpPr>
          <p:spPr>
            <a:xfrm>
              <a:off x="16891" y="16891"/>
              <a:ext cx="6685788" cy="1659382"/>
            </a:xfrm>
            <a:custGeom>
              <a:avLst/>
              <a:gdLst/>
              <a:ahLst/>
              <a:cxnLst/>
              <a:rect l="l" t="t" r="r" b="b"/>
              <a:pathLst>
                <a:path w="6685788" h="1659382">
                  <a:moveTo>
                    <a:pt x="0" y="414909"/>
                  </a:moveTo>
                  <a:lnTo>
                    <a:pt x="5843397" y="414909"/>
                  </a:lnTo>
                  <a:lnTo>
                    <a:pt x="5843397" y="0"/>
                  </a:lnTo>
                  <a:lnTo>
                    <a:pt x="6685788" y="829691"/>
                  </a:lnTo>
                  <a:lnTo>
                    <a:pt x="5843397" y="1659382"/>
                  </a:lnTo>
                  <a:lnTo>
                    <a:pt x="5843397" y="1244600"/>
                  </a:lnTo>
                  <a:lnTo>
                    <a:pt x="0" y="1244600"/>
                  </a:lnTo>
                  <a:close/>
                </a:path>
              </a:pathLst>
            </a:custGeom>
            <a:solidFill>
              <a:srgbClr val="31859B"/>
            </a:solidFill>
          </p:spPr>
          <p:txBody>
            <a:bodyPr/>
            <a:lstStyle/>
            <a:p>
              <a:endParaRPr lang="lv-LV"/>
            </a:p>
          </p:txBody>
        </p:sp>
        <p:sp>
          <p:nvSpPr>
            <p:cNvPr id="35" name="Freeform 35"/>
            <p:cNvSpPr/>
            <p:nvPr/>
          </p:nvSpPr>
          <p:spPr>
            <a:xfrm>
              <a:off x="0" y="-1397"/>
              <a:ext cx="6719570" cy="1695958"/>
            </a:xfrm>
            <a:custGeom>
              <a:avLst/>
              <a:gdLst/>
              <a:ahLst/>
              <a:cxnLst/>
              <a:rect l="l" t="t" r="r" b="b"/>
              <a:pathLst>
                <a:path w="6719570" h="1695958">
                  <a:moveTo>
                    <a:pt x="16891" y="416179"/>
                  </a:moveTo>
                  <a:lnTo>
                    <a:pt x="5860288" y="416179"/>
                  </a:lnTo>
                  <a:lnTo>
                    <a:pt x="5860288" y="433197"/>
                  </a:lnTo>
                  <a:lnTo>
                    <a:pt x="5843397" y="433197"/>
                  </a:lnTo>
                  <a:lnTo>
                    <a:pt x="5843397" y="18288"/>
                  </a:lnTo>
                  <a:cubicBezTo>
                    <a:pt x="5843397" y="11430"/>
                    <a:pt x="5847461" y="5334"/>
                    <a:pt x="5853811" y="2667"/>
                  </a:cubicBezTo>
                  <a:cubicBezTo>
                    <a:pt x="5860161" y="0"/>
                    <a:pt x="5867400" y="1397"/>
                    <a:pt x="5872226" y="6223"/>
                  </a:cubicBezTo>
                  <a:lnTo>
                    <a:pt x="6714490" y="835914"/>
                  </a:lnTo>
                  <a:cubicBezTo>
                    <a:pt x="6717665" y="839089"/>
                    <a:pt x="6719570" y="843407"/>
                    <a:pt x="6719570" y="847979"/>
                  </a:cubicBezTo>
                  <a:cubicBezTo>
                    <a:pt x="6719570" y="852551"/>
                    <a:pt x="6717792" y="856869"/>
                    <a:pt x="6714490" y="860044"/>
                  </a:cubicBezTo>
                  <a:lnTo>
                    <a:pt x="5872099" y="1689735"/>
                  </a:lnTo>
                  <a:cubicBezTo>
                    <a:pt x="5867273" y="1694561"/>
                    <a:pt x="5860034" y="1695958"/>
                    <a:pt x="5853684" y="1693291"/>
                  </a:cubicBezTo>
                  <a:cubicBezTo>
                    <a:pt x="5847334" y="1690624"/>
                    <a:pt x="5843270" y="1684528"/>
                    <a:pt x="5843270" y="1677670"/>
                  </a:cubicBezTo>
                  <a:lnTo>
                    <a:pt x="5843270" y="1262888"/>
                  </a:lnTo>
                  <a:lnTo>
                    <a:pt x="5860161" y="1262888"/>
                  </a:lnTo>
                  <a:lnTo>
                    <a:pt x="5860161" y="1279779"/>
                  </a:lnTo>
                  <a:lnTo>
                    <a:pt x="16891" y="1279779"/>
                  </a:lnTo>
                  <a:cubicBezTo>
                    <a:pt x="7493" y="1279779"/>
                    <a:pt x="0" y="1272159"/>
                    <a:pt x="0" y="1262888"/>
                  </a:cubicBezTo>
                  <a:lnTo>
                    <a:pt x="0" y="433197"/>
                  </a:lnTo>
                  <a:cubicBezTo>
                    <a:pt x="0" y="423799"/>
                    <a:pt x="7620" y="416306"/>
                    <a:pt x="16891" y="416306"/>
                  </a:cubicBezTo>
                  <a:moveTo>
                    <a:pt x="16891" y="450215"/>
                  </a:moveTo>
                  <a:lnTo>
                    <a:pt x="16891" y="433197"/>
                  </a:lnTo>
                  <a:lnTo>
                    <a:pt x="33909" y="433197"/>
                  </a:lnTo>
                  <a:lnTo>
                    <a:pt x="33909" y="1262888"/>
                  </a:lnTo>
                  <a:lnTo>
                    <a:pt x="16891" y="1262888"/>
                  </a:lnTo>
                  <a:lnTo>
                    <a:pt x="16891" y="1245870"/>
                  </a:lnTo>
                  <a:lnTo>
                    <a:pt x="5860288" y="1245870"/>
                  </a:lnTo>
                  <a:cubicBezTo>
                    <a:pt x="5869686" y="1245870"/>
                    <a:pt x="5877179" y="1253490"/>
                    <a:pt x="5877179" y="1262761"/>
                  </a:cubicBezTo>
                  <a:lnTo>
                    <a:pt x="5877179" y="1677543"/>
                  </a:lnTo>
                  <a:lnTo>
                    <a:pt x="5860288" y="1677543"/>
                  </a:lnTo>
                  <a:lnTo>
                    <a:pt x="5848350" y="1665478"/>
                  </a:lnTo>
                  <a:lnTo>
                    <a:pt x="6690741" y="835787"/>
                  </a:lnTo>
                  <a:lnTo>
                    <a:pt x="6702679" y="847852"/>
                  </a:lnTo>
                  <a:lnTo>
                    <a:pt x="6690741" y="859917"/>
                  </a:lnTo>
                  <a:lnTo>
                    <a:pt x="5848350" y="30353"/>
                  </a:lnTo>
                  <a:lnTo>
                    <a:pt x="5860288" y="18288"/>
                  </a:lnTo>
                  <a:lnTo>
                    <a:pt x="5877179" y="18288"/>
                  </a:lnTo>
                  <a:lnTo>
                    <a:pt x="5877179" y="433197"/>
                  </a:lnTo>
                  <a:cubicBezTo>
                    <a:pt x="5877179" y="442595"/>
                    <a:pt x="5869559" y="450088"/>
                    <a:pt x="5860288" y="450088"/>
                  </a:cubicBezTo>
                  <a:lnTo>
                    <a:pt x="16891" y="450088"/>
                  </a:lnTo>
                  <a:close/>
                </a:path>
              </a:pathLst>
            </a:custGeom>
            <a:solidFill>
              <a:srgbClr val="21364F"/>
            </a:solidFill>
          </p:spPr>
          <p:txBody>
            <a:bodyPr/>
            <a:lstStyle/>
            <a:p>
              <a:endParaRPr lang="lv-LV"/>
            </a:p>
          </p:txBody>
        </p:sp>
      </p:grpSp>
      <p:sp>
        <p:nvSpPr>
          <p:cNvPr id="36" name="TextBox 36"/>
          <p:cNvSpPr txBox="1"/>
          <p:nvPr/>
        </p:nvSpPr>
        <p:spPr>
          <a:xfrm>
            <a:off x="11353058" y="3435622"/>
            <a:ext cx="4598613" cy="277932"/>
          </a:xfrm>
          <a:prstGeom prst="rect">
            <a:avLst/>
          </a:prstGeom>
        </p:spPr>
        <p:txBody>
          <a:bodyPr lIns="0" tIns="0" rIns="0" bIns="0" rtlCol="0" anchor="t">
            <a:spAutoFit/>
          </a:bodyPr>
          <a:lstStyle/>
          <a:p>
            <a:pPr algn="l">
              <a:lnSpc>
                <a:spcPts val="2160"/>
              </a:lnSpc>
            </a:pPr>
            <a:r>
              <a:rPr lang="en-US" sz="1800">
                <a:solidFill>
                  <a:srgbClr val="FFFFFF"/>
                </a:solidFill>
                <a:latin typeface="DM Sans Bold"/>
              </a:rPr>
              <a:t>EVALUATION/MEASUREMENT: step 3.2</a:t>
            </a:r>
          </a:p>
        </p:txBody>
      </p:sp>
      <p:grpSp>
        <p:nvGrpSpPr>
          <p:cNvPr id="37" name="Group 37"/>
          <p:cNvGrpSpPr/>
          <p:nvPr/>
        </p:nvGrpSpPr>
        <p:grpSpPr>
          <a:xfrm rot="-10800000">
            <a:off x="4371796" y="6746984"/>
            <a:ext cx="11028100" cy="1269927"/>
            <a:chOff x="0" y="0"/>
            <a:chExt cx="14704133" cy="1693236"/>
          </a:xfrm>
        </p:grpSpPr>
        <p:sp>
          <p:nvSpPr>
            <p:cNvPr id="38" name="Freeform 38"/>
            <p:cNvSpPr/>
            <p:nvPr/>
          </p:nvSpPr>
          <p:spPr>
            <a:xfrm>
              <a:off x="16891" y="16891"/>
              <a:ext cx="14670278" cy="1659382"/>
            </a:xfrm>
            <a:custGeom>
              <a:avLst/>
              <a:gdLst/>
              <a:ahLst/>
              <a:cxnLst/>
              <a:rect l="l" t="t" r="r" b="b"/>
              <a:pathLst>
                <a:path w="14670278" h="1659382">
                  <a:moveTo>
                    <a:pt x="0" y="414909"/>
                  </a:moveTo>
                  <a:lnTo>
                    <a:pt x="13825601" y="414909"/>
                  </a:lnTo>
                  <a:lnTo>
                    <a:pt x="13825601" y="0"/>
                  </a:lnTo>
                  <a:lnTo>
                    <a:pt x="14670278" y="829691"/>
                  </a:lnTo>
                  <a:lnTo>
                    <a:pt x="13825601" y="1659382"/>
                  </a:lnTo>
                  <a:lnTo>
                    <a:pt x="13825601" y="1244600"/>
                  </a:lnTo>
                  <a:lnTo>
                    <a:pt x="0" y="1244600"/>
                  </a:lnTo>
                  <a:close/>
                </a:path>
              </a:pathLst>
            </a:custGeom>
            <a:solidFill>
              <a:srgbClr val="31859B"/>
            </a:solidFill>
          </p:spPr>
          <p:txBody>
            <a:bodyPr/>
            <a:lstStyle/>
            <a:p>
              <a:endParaRPr lang="lv-LV"/>
            </a:p>
          </p:txBody>
        </p:sp>
        <p:sp>
          <p:nvSpPr>
            <p:cNvPr id="39" name="Freeform 39"/>
            <p:cNvSpPr/>
            <p:nvPr/>
          </p:nvSpPr>
          <p:spPr>
            <a:xfrm>
              <a:off x="0" y="-1397"/>
              <a:ext cx="14704186" cy="1695958"/>
            </a:xfrm>
            <a:custGeom>
              <a:avLst/>
              <a:gdLst/>
              <a:ahLst/>
              <a:cxnLst/>
              <a:rect l="l" t="t" r="r" b="b"/>
              <a:pathLst>
                <a:path w="14704186" h="1695958">
                  <a:moveTo>
                    <a:pt x="16891" y="416179"/>
                  </a:moveTo>
                  <a:lnTo>
                    <a:pt x="13842492" y="416179"/>
                  </a:lnTo>
                  <a:lnTo>
                    <a:pt x="13842492" y="433197"/>
                  </a:lnTo>
                  <a:lnTo>
                    <a:pt x="13825601" y="433197"/>
                  </a:lnTo>
                  <a:lnTo>
                    <a:pt x="13825601" y="18288"/>
                  </a:lnTo>
                  <a:cubicBezTo>
                    <a:pt x="13825601" y="11430"/>
                    <a:pt x="13829664" y="5334"/>
                    <a:pt x="13836014" y="2667"/>
                  </a:cubicBezTo>
                  <a:cubicBezTo>
                    <a:pt x="13842364" y="0"/>
                    <a:pt x="13849604" y="1397"/>
                    <a:pt x="13854430" y="6223"/>
                  </a:cubicBezTo>
                  <a:lnTo>
                    <a:pt x="14699106" y="835914"/>
                  </a:lnTo>
                  <a:cubicBezTo>
                    <a:pt x="14702408" y="839089"/>
                    <a:pt x="14704186" y="843407"/>
                    <a:pt x="14704186" y="847979"/>
                  </a:cubicBezTo>
                  <a:cubicBezTo>
                    <a:pt x="14704186" y="852551"/>
                    <a:pt x="14702408" y="856869"/>
                    <a:pt x="14699106" y="860044"/>
                  </a:cubicBezTo>
                  <a:lnTo>
                    <a:pt x="13854430" y="1689735"/>
                  </a:lnTo>
                  <a:cubicBezTo>
                    <a:pt x="13849604" y="1694561"/>
                    <a:pt x="13842364" y="1695958"/>
                    <a:pt x="13836014" y="1693291"/>
                  </a:cubicBezTo>
                  <a:cubicBezTo>
                    <a:pt x="13829664" y="1690624"/>
                    <a:pt x="13825601" y="1684528"/>
                    <a:pt x="13825601" y="1677670"/>
                  </a:cubicBezTo>
                  <a:lnTo>
                    <a:pt x="13825601" y="1262888"/>
                  </a:lnTo>
                  <a:lnTo>
                    <a:pt x="13842492" y="1262888"/>
                  </a:lnTo>
                  <a:lnTo>
                    <a:pt x="13842492" y="1279779"/>
                  </a:lnTo>
                  <a:lnTo>
                    <a:pt x="16891" y="1279779"/>
                  </a:lnTo>
                  <a:cubicBezTo>
                    <a:pt x="7493" y="1279779"/>
                    <a:pt x="0" y="1272159"/>
                    <a:pt x="0" y="1262888"/>
                  </a:cubicBezTo>
                  <a:lnTo>
                    <a:pt x="0" y="433197"/>
                  </a:lnTo>
                  <a:cubicBezTo>
                    <a:pt x="0" y="423799"/>
                    <a:pt x="7620" y="416306"/>
                    <a:pt x="16891" y="416306"/>
                  </a:cubicBezTo>
                  <a:moveTo>
                    <a:pt x="16891" y="450215"/>
                  </a:moveTo>
                  <a:lnTo>
                    <a:pt x="16891" y="433197"/>
                  </a:lnTo>
                  <a:lnTo>
                    <a:pt x="33909" y="433197"/>
                  </a:lnTo>
                  <a:lnTo>
                    <a:pt x="33909" y="1262888"/>
                  </a:lnTo>
                  <a:lnTo>
                    <a:pt x="16891" y="1262888"/>
                  </a:lnTo>
                  <a:lnTo>
                    <a:pt x="16891" y="1245870"/>
                  </a:lnTo>
                  <a:lnTo>
                    <a:pt x="13842492" y="1245870"/>
                  </a:lnTo>
                  <a:cubicBezTo>
                    <a:pt x="13851889" y="1245870"/>
                    <a:pt x="13859382" y="1253490"/>
                    <a:pt x="13859382" y="1262761"/>
                  </a:cubicBezTo>
                  <a:lnTo>
                    <a:pt x="13859382" y="1677543"/>
                  </a:lnTo>
                  <a:lnTo>
                    <a:pt x="13842492" y="1677543"/>
                  </a:lnTo>
                  <a:lnTo>
                    <a:pt x="13830681" y="1665478"/>
                  </a:lnTo>
                  <a:lnTo>
                    <a:pt x="14675357" y="835787"/>
                  </a:lnTo>
                  <a:lnTo>
                    <a:pt x="14687169" y="847852"/>
                  </a:lnTo>
                  <a:lnTo>
                    <a:pt x="14675357" y="859917"/>
                  </a:lnTo>
                  <a:lnTo>
                    <a:pt x="13830681" y="30226"/>
                  </a:lnTo>
                  <a:lnTo>
                    <a:pt x="13842492" y="18161"/>
                  </a:lnTo>
                  <a:lnTo>
                    <a:pt x="13859382" y="18161"/>
                  </a:lnTo>
                  <a:lnTo>
                    <a:pt x="13859382" y="433197"/>
                  </a:lnTo>
                  <a:cubicBezTo>
                    <a:pt x="13859382" y="442595"/>
                    <a:pt x="13851762" y="450088"/>
                    <a:pt x="13842492" y="450088"/>
                  </a:cubicBezTo>
                  <a:lnTo>
                    <a:pt x="16891" y="450088"/>
                  </a:lnTo>
                  <a:close/>
                </a:path>
              </a:pathLst>
            </a:custGeom>
            <a:solidFill>
              <a:srgbClr val="21364F"/>
            </a:solidFill>
          </p:spPr>
          <p:txBody>
            <a:bodyPr/>
            <a:lstStyle/>
            <a:p>
              <a:endParaRPr lang="lv-LV"/>
            </a:p>
          </p:txBody>
        </p:sp>
      </p:grpSp>
      <p:sp>
        <p:nvSpPr>
          <p:cNvPr id="40" name="TextBox 40"/>
          <p:cNvSpPr txBox="1"/>
          <p:nvPr/>
        </p:nvSpPr>
        <p:spPr>
          <a:xfrm>
            <a:off x="8847054" y="7239661"/>
            <a:ext cx="4389948" cy="284574"/>
          </a:xfrm>
          <a:prstGeom prst="rect">
            <a:avLst/>
          </a:prstGeom>
        </p:spPr>
        <p:txBody>
          <a:bodyPr lIns="0" tIns="0" rIns="0" bIns="0" rtlCol="0" anchor="t">
            <a:spAutoFit/>
          </a:bodyPr>
          <a:lstStyle/>
          <a:p>
            <a:pPr algn="l">
              <a:lnSpc>
                <a:spcPts val="2160"/>
              </a:lnSpc>
            </a:pPr>
            <a:r>
              <a:rPr lang="en-US" sz="1800">
                <a:solidFill>
                  <a:srgbClr val="FFFFFF"/>
                </a:solidFill>
                <a:latin typeface="DM Sans Bold"/>
              </a:rPr>
              <a:t>FEEDBACK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3.1 Steering against impact</a:t>
            </a:r>
          </a:p>
        </p:txBody>
      </p:sp>
      <p:sp>
        <p:nvSpPr>
          <p:cNvPr id="5" name="TextBox 5"/>
          <p:cNvSpPr txBox="1"/>
          <p:nvPr/>
        </p:nvSpPr>
        <p:spPr>
          <a:xfrm>
            <a:off x="5257800" y="2902510"/>
            <a:ext cx="10791577" cy="648005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Certain activities are required to achieve impact. The program identifies that stakeholders are connected to the operation’s impacts and activities (step 2). Therefore, this step discusses how the client can steer towards impacts (so that expected positive impacts occurs and that expected negative impacts are minimized).</a:t>
            </a:r>
          </a:p>
          <a:p>
            <a:pPr marL="386080" lvl="1" indent="-193040" algn="just">
              <a:lnSpc>
                <a:spcPts val="4715"/>
              </a:lnSpc>
              <a:buFont typeface="Arial"/>
              <a:buChar char="•"/>
            </a:pPr>
            <a:r>
              <a:rPr lang="en-US" sz="3200">
                <a:solidFill>
                  <a:srgbClr val="737373"/>
                </a:solidFill>
                <a:latin typeface="DM Sans"/>
              </a:rPr>
              <a:t>Chose an impact and look at the stakeholders who are affected. What to control? When is control needed? How should this be controlled?</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257800" y="108341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3.2 Evaluation/measurement of impact</a:t>
            </a:r>
          </a:p>
        </p:txBody>
      </p:sp>
      <p:sp>
        <p:nvSpPr>
          <p:cNvPr id="5" name="TextBox 5"/>
          <p:cNvSpPr txBox="1"/>
          <p:nvPr/>
        </p:nvSpPr>
        <p:spPr>
          <a:xfrm>
            <a:off x="5257800" y="2902510"/>
            <a:ext cx="10791577" cy="648005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In this step, a discussion is held about what can indicate (possibly confirm) whether an effect has occurred (or expect to occur – in the case of operations under development). Here it is important to have a dialogue about the fact that the impact and the indicators are not the same.</a:t>
            </a:r>
          </a:p>
          <a:p>
            <a:pPr marL="386080" lvl="1" indent="-193040" algn="just">
              <a:lnSpc>
                <a:spcPts val="4715"/>
              </a:lnSpc>
              <a:buFont typeface="Arial"/>
              <a:buChar char="•"/>
            </a:pPr>
            <a:r>
              <a:rPr lang="en-US" sz="3200">
                <a:solidFill>
                  <a:srgbClr val="737373"/>
                </a:solidFill>
                <a:latin typeface="DM Sans"/>
              </a:rPr>
              <a:t>After the indicators has been chosen it is time to decide how indicators should be examined. Here you go further and discuss suitability for different practical methods for carrying out evaluation/measurement.</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28700" y="884039"/>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sp>
        <p:nvSpPr>
          <p:cNvPr id="3" name="TextBox 3"/>
          <p:cNvSpPr txBox="1"/>
          <p:nvPr/>
        </p:nvSpPr>
        <p:spPr>
          <a:xfrm>
            <a:off x="5131678" y="3809997"/>
            <a:ext cx="10641722" cy="2223233"/>
          </a:xfrm>
          <a:prstGeom prst="rect">
            <a:avLst/>
          </a:prstGeom>
        </p:spPr>
        <p:txBody>
          <a:bodyPr lIns="0" tIns="0" rIns="0" bIns="0" rtlCol="0" anchor="t">
            <a:spAutoFit/>
          </a:bodyPr>
          <a:lstStyle/>
          <a:p>
            <a:pPr algn="r">
              <a:lnSpc>
                <a:spcPts val="9900"/>
              </a:lnSpc>
            </a:pPr>
            <a:r>
              <a:rPr lang="en-US" sz="7500">
                <a:solidFill>
                  <a:srgbClr val="FFFFFF"/>
                </a:solidFill>
                <a:latin typeface="DM Sans Bold"/>
              </a:rPr>
              <a:t>STEP 4 – Reporting &amp; reviews</a:t>
            </a:r>
          </a:p>
        </p:txBody>
      </p:sp>
      <p:grpSp>
        <p:nvGrpSpPr>
          <p:cNvPr id="4" name="Group 4"/>
          <p:cNvGrpSpPr/>
          <p:nvPr/>
        </p:nvGrpSpPr>
        <p:grpSpPr>
          <a:xfrm>
            <a:off x="5893678" y="8135576"/>
            <a:ext cx="4102978" cy="2245448"/>
            <a:chOff x="0" y="0"/>
            <a:chExt cx="5470637" cy="2993931"/>
          </a:xfrm>
        </p:grpSpPr>
        <p:sp>
          <p:nvSpPr>
            <p:cNvPr id="5" name="Freeform 5"/>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6" name="Group 6"/>
          <p:cNvGrpSpPr/>
          <p:nvPr/>
        </p:nvGrpSpPr>
        <p:grpSpPr>
          <a:xfrm>
            <a:off x="1028700" y="8135576"/>
            <a:ext cx="4102978" cy="3133183"/>
            <a:chOff x="0" y="0"/>
            <a:chExt cx="5470637" cy="4177577"/>
          </a:xfrm>
        </p:grpSpPr>
        <p:sp>
          <p:nvSpPr>
            <p:cNvPr id="7" name="Freeform 7"/>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6"/>
              <a:stretch>
                <a:fillRect l="-14" r="-14"/>
              </a:stretch>
            </a:blipFill>
          </p:spPr>
          <p:txBody>
            <a:bodyPr/>
            <a:lstStyle/>
            <a:p>
              <a:endParaRPr lang="lv-LV"/>
            </a:p>
          </p:txBody>
        </p:sp>
      </p:grpSp>
      <p:sp>
        <p:nvSpPr>
          <p:cNvPr id="8" name="TextBox 8"/>
          <p:cNvSpPr txBox="1"/>
          <p:nvPr/>
        </p:nvSpPr>
        <p:spPr>
          <a:xfrm>
            <a:off x="1790700" y="1762125"/>
            <a:ext cx="1938412" cy="1089033"/>
          </a:xfrm>
          <a:prstGeom prst="rect">
            <a:avLst/>
          </a:prstGeom>
        </p:spPr>
        <p:txBody>
          <a:bodyPr lIns="0" tIns="0" rIns="0" bIns="0" rtlCol="0" anchor="t">
            <a:spAutoFit/>
          </a:bodyPr>
          <a:lstStyle/>
          <a:p>
            <a:pPr algn="l">
              <a:lnSpc>
                <a:spcPts val="9240"/>
              </a:lnSpc>
            </a:pPr>
            <a:r>
              <a:rPr lang="en-US" sz="7000">
                <a:solidFill>
                  <a:srgbClr val="FFFFFF"/>
                </a:solidFill>
                <a:latin typeface="DM Sans Bold"/>
              </a:rPr>
              <a:t>05.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089399" y="69268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Reflections before the fourth meeting  </a:t>
            </a:r>
          </a:p>
        </p:txBody>
      </p:sp>
      <p:sp>
        <p:nvSpPr>
          <p:cNvPr id="5" name="TextBox 5"/>
          <p:cNvSpPr txBox="1"/>
          <p:nvPr/>
        </p:nvSpPr>
        <p:spPr>
          <a:xfrm>
            <a:off x="4102978" y="1741029"/>
            <a:ext cx="13799743" cy="7661150"/>
          </a:xfrm>
          <a:prstGeom prst="rect">
            <a:avLst/>
          </a:prstGeom>
        </p:spPr>
        <p:txBody>
          <a:bodyPr lIns="0" tIns="0" rIns="0" bIns="0" rtlCol="0" anchor="t">
            <a:spAutoFit/>
          </a:bodyPr>
          <a:lstStyle/>
          <a:p>
            <a:pPr algn="just">
              <a:lnSpc>
                <a:spcPts val="4715"/>
              </a:lnSpc>
            </a:pPr>
            <a:r>
              <a:rPr lang="en-US" sz="3200">
                <a:solidFill>
                  <a:srgbClr val="737373"/>
                </a:solidFill>
                <a:latin typeface="DM Sans Italics"/>
              </a:rPr>
              <a:t>Input values – What is needed before the meeting?</a:t>
            </a:r>
          </a:p>
          <a:p>
            <a:pPr algn="just">
              <a:lnSpc>
                <a:spcPts val="4715"/>
              </a:lnSpc>
            </a:pPr>
            <a:r>
              <a:rPr lang="en-US" sz="3200">
                <a:solidFill>
                  <a:srgbClr val="737373"/>
                </a:solidFill>
                <a:latin typeface="DM Sans"/>
              </a:rPr>
              <a:t>If it is appropriate that the homework is reported before the meeting so that the business developer can be prepared, the forms need to be determined for this.</a:t>
            </a:r>
          </a:p>
          <a:p>
            <a:pPr algn="just">
              <a:lnSpc>
                <a:spcPts val="4715"/>
              </a:lnSpc>
            </a:pPr>
            <a:endParaRPr lang="en-US" sz="3200">
              <a:solidFill>
                <a:srgbClr val="737373"/>
              </a:solidFill>
              <a:latin typeface="DM Sans"/>
            </a:endParaRPr>
          </a:p>
          <a:p>
            <a:pPr algn="just">
              <a:lnSpc>
                <a:spcPts val="4715"/>
              </a:lnSpc>
            </a:pPr>
            <a:r>
              <a:rPr lang="en-US" sz="3200">
                <a:solidFill>
                  <a:srgbClr val="737373"/>
                </a:solidFill>
                <a:latin typeface="DM Sans Italics"/>
              </a:rPr>
              <a:t>Feedback on homework</a:t>
            </a:r>
          </a:p>
          <a:p>
            <a:pPr algn="just">
              <a:lnSpc>
                <a:spcPts val="4715"/>
              </a:lnSpc>
            </a:pPr>
            <a:r>
              <a:rPr lang="en-US" sz="3200">
                <a:solidFill>
                  <a:srgbClr val="737373"/>
                </a:solidFill>
                <a:latin typeface="DM Sans"/>
              </a:rPr>
              <a:t>To the extent that the questions in the homework have not been clarified through e.g. email exchange a set of questions is good to ask:</a:t>
            </a:r>
          </a:p>
          <a:p>
            <a:pPr marL="386080" lvl="1" indent="-193040" algn="just">
              <a:lnSpc>
                <a:spcPts val="4715"/>
              </a:lnSpc>
              <a:buFont typeface="Arial"/>
              <a:buChar char="•"/>
            </a:pPr>
            <a:r>
              <a:rPr lang="en-US" sz="3200">
                <a:solidFill>
                  <a:srgbClr val="737373"/>
                </a:solidFill>
                <a:latin typeface="DM Sans"/>
              </a:rPr>
              <a:t>Is there anything you want to adjust from last step?</a:t>
            </a:r>
          </a:p>
          <a:p>
            <a:pPr marL="386080" lvl="1" indent="-193040" algn="just">
              <a:lnSpc>
                <a:spcPts val="4715"/>
              </a:lnSpc>
              <a:buFont typeface="Arial"/>
              <a:buChar char="•"/>
            </a:pPr>
            <a:r>
              <a:rPr lang="en-US" sz="3200">
                <a:solidFill>
                  <a:srgbClr val="737373"/>
                </a:solidFill>
                <a:latin typeface="DM Sans"/>
              </a:rPr>
              <a:t>How important is business monitoring for you?</a:t>
            </a:r>
          </a:p>
          <a:p>
            <a:pPr marL="386080" lvl="1" indent="-193040" algn="just">
              <a:lnSpc>
                <a:spcPts val="4715"/>
              </a:lnSpc>
              <a:buFont typeface="Arial"/>
              <a:buChar char="•"/>
            </a:pPr>
            <a:r>
              <a:rPr lang="en-US" sz="3200">
                <a:solidFill>
                  <a:srgbClr val="737373"/>
                </a:solidFill>
                <a:latin typeface="DM Sans"/>
              </a:rPr>
              <a:t>What aims do you have with the operational follow-up?</a:t>
            </a:r>
          </a:p>
          <a:p>
            <a:pPr marL="386080" lvl="1" indent="-193040" algn="just">
              <a:lnSpc>
                <a:spcPts val="4715"/>
              </a:lnSpc>
              <a:buFont typeface="Arial"/>
              <a:buChar char="•"/>
            </a:pPr>
            <a:r>
              <a:rPr lang="en-US" sz="3200">
                <a:solidFill>
                  <a:srgbClr val="737373"/>
                </a:solidFill>
                <a:latin typeface="DM Sans"/>
              </a:rPr>
              <a:t>What do the possibilities look like for operational follow-up (time, resources, existing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86000" y="2819400"/>
            <a:ext cx="12954000" cy="4712212"/>
          </a:xfrm>
          <a:prstGeom prst="rect">
            <a:avLst/>
          </a:prstGeom>
        </p:spPr>
        <p:txBody>
          <a:bodyPr lIns="0" tIns="0" rIns="0" bIns="0" rtlCol="0" anchor="t">
            <a:spAutoFit/>
          </a:bodyPr>
          <a:lstStyle/>
          <a:p>
            <a:pPr algn="just">
              <a:lnSpc>
                <a:spcPts val="4715"/>
              </a:lnSpc>
            </a:pPr>
            <a:r>
              <a:rPr lang="en-US" sz="3600">
                <a:solidFill>
                  <a:srgbClr val="737373"/>
                </a:solidFill>
                <a:latin typeface="DM Sans"/>
              </a:rPr>
              <a:t>This is a training program for trainers how to organize a four steps (days) impact assessment process.</a:t>
            </a:r>
          </a:p>
          <a:p>
            <a:pPr algn="just">
              <a:lnSpc>
                <a:spcPts val="4715"/>
              </a:lnSpc>
            </a:pPr>
            <a:endParaRPr lang="en-US" sz="3600">
              <a:solidFill>
                <a:srgbClr val="737373"/>
              </a:solidFill>
              <a:latin typeface="DM Sans"/>
            </a:endParaRPr>
          </a:p>
          <a:p>
            <a:pPr algn="just">
              <a:lnSpc>
                <a:spcPts val="4715"/>
              </a:lnSpc>
            </a:pPr>
            <a:r>
              <a:rPr lang="en-US" sz="3600">
                <a:solidFill>
                  <a:srgbClr val="737373"/>
                </a:solidFill>
                <a:latin typeface="DM Sans"/>
              </a:rPr>
              <a:t>Arrangement:</a:t>
            </a:r>
          </a:p>
          <a:p>
            <a:pPr algn="just">
              <a:lnSpc>
                <a:spcPts val="4715"/>
              </a:lnSpc>
            </a:pPr>
            <a:r>
              <a:rPr lang="en-US" sz="3600">
                <a:solidFill>
                  <a:srgbClr val="737373"/>
                </a:solidFill>
                <a:latin typeface="DM Sans"/>
              </a:rPr>
              <a:t>The program is divided into four main sections which are proposed to be organized as separate meetings, individually with clients. Each meeting is divided into steps.</a:t>
            </a:r>
          </a:p>
          <a:p>
            <a:pPr algn="just">
              <a:lnSpc>
                <a:spcPts val="4715"/>
              </a:lnSpc>
            </a:pPr>
            <a:endParaRPr lang="en-US" sz="3600">
              <a:solidFill>
                <a:srgbClr val="737373"/>
              </a:solidFill>
              <a:latin typeface="DM Sans"/>
            </a:endParaRPr>
          </a:p>
        </p:txBody>
      </p:sp>
      <p:sp>
        <p:nvSpPr>
          <p:cNvPr id="3" name="TextBox 3"/>
          <p:cNvSpPr txBox="1"/>
          <p:nvPr/>
        </p:nvSpPr>
        <p:spPr>
          <a:xfrm>
            <a:off x="2461721" y="1478759"/>
            <a:ext cx="11338925"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INTRODUCTION TO THE PROGRAM</a:t>
            </a:r>
          </a:p>
        </p:txBody>
      </p:sp>
      <p:grpSp>
        <p:nvGrpSpPr>
          <p:cNvPr id="4" name="Group 4"/>
          <p:cNvGrpSpPr/>
          <p:nvPr/>
        </p:nvGrpSpPr>
        <p:grpSpPr>
          <a:xfrm rot="887923">
            <a:off x="13475833" y="-8787301"/>
            <a:ext cx="13977230" cy="14342307"/>
            <a:chOff x="0" y="0"/>
            <a:chExt cx="18636307" cy="19123076"/>
          </a:xfrm>
        </p:grpSpPr>
        <p:sp>
          <p:nvSpPr>
            <p:cNvPr id="5" name="Freeform 5"/>
            <p:cNvSpPr/>
            <p:nvPr/>
          </p:nvSpPr>
          <p:spPr>
            <a:xfrm>
              <a:off x="0" y="0"/>
              <a:ext cx="18636362" cy="19123025"/>
            </a:xfrm>
            <a:custGeom>
              <a:avLst/>
              <a:gdLst/>
              <a:ahLst/>
              <a:cxnLst/>
              <a:rect l="l" t="t" r="r" b="b"/>
              <a:pathLst>
                <a:path w="18636362" h="19123025">
                  <a:moveTo>
                    <a:pt x="0" y="0"/>
                  </a:moveTo>
                  <a:lnTo>
                    <a:pt x="18636362" y="0"/>
                  </a:lnTo>
                  <a:lnTo>
                    <a:pt x="18636362" y="19123025"/>
                  </a:lnTo>
                  <a:lnTo>
                    <a:pt x="0" y="19123025"/>
                  </a:lnTo>
                  <a:lnTo>
                    <a:pt x="0" y="0"/>
                  </a:lnTo>
                  <a:close/>
                </a:path>
              </a:pathLst>
            </a:custGeom>
            <a:blipFill>
              <a:blip r:embed="rId3"/>
              <a:stretch>
                <a:fillRect t="-6" b="-7"/>
              </a:stretch>
            </a:blipFill>
          </p:spPr>
          <p:txBody>
            <a:bodyPr/>
            <a:lstStyle/>
            <a:p>
              <a:endParaRPr lang="lv-LV"/>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35423"/>
            <a:ext cx="4102978" cy="3133183"/>
            <a:chOff x="0" y="0"/>
            <a:chExt cx="5470637" cy="4177577"/>
          </a:xfrm>
        </p:grpSpPr>
        <p:sp>
          <p:nvSpPr>
            <p:cNvPr id="3" name="Freeform 3"/>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5348411" y="692682"/>
            <a:ext cx="10791577" cy="940079"/>
          </a:xfrm>
          <a:prstGeom prst="rect">
            <a:avLst/>
          </a:prstGeom>
        </p:spPr>
        <p:txBody>
          <a:bodyPr lIns="0" tIns="0" rIns="0" bIns="0" rtlCol="0" anchor="t">
            <a:spAutoFit/>
          </a:bodyPr>
          <a:lstStyle/>
          <a:p>
            <a:pPr algn="l">
              <a:lnSpc>
                <a:spcPts val="8272"/>
              </a:lnSpc>
            </a:pPr>
            <a:r>
              <a:rPr lang="en-US" sz="4000">
                <a:solidFill>
                  <a:srgbClr val="8CA9AD"/>
                </a:solidFill>
                <a:latin typeface="DM Sans"/>
              </a:rPr>
              <a:t>Step 4.1 Reporting &amp; reviews</a:t>
            </a:r>
          </a:p>
        </p:txBody>
      </p:sp>
      <p:sp>
        <p:nvSpPr>
          <p:cNvPr id="5" name="TextBox 5"/>
          <p:cNvSpPr txBox="1"/>
          <p:nvPr/>
        </p:nvSpPr>
        <p:spPr>
          <a:xfrm>
            <a:off x="3830685" y="2045354"/>
            <a:ext cx="14163986" cy="7070600"/>
          </a:xfrm>
          <a:prstGeom prst="rect">
            <a:avLst/>
          </a:prstGeom>
        </p:spPr>
        <p:txBody>
          <a:bodyPr lIns="0" tIns="0" rIns="0" bIns="0" rtlCol="0" anchor="t">
            <a:spAutoFit/>
          </a:bodyPr>
          <a:lstStyle/>
          <a:p>
            <a:pPr marL="386080" lvl="1" indent="-193040" algn="just">
              <a:lnSpc>
                <a:spcPts val="4715"/>
              </a:lnSpc>
              <a:buFont typeface="Arial"/>
              <a:buChar char="•"/>
            </a:pPr>
            <a:r>
              <a:rPr lang="en-US" sz="3200">
                <a:solidFill>
                  <a:srgbClr val="737373"/>
                </a:solidFill>
                <a:latin typeface="DM Sans"/>
              </a:rPr>
              <a:t>We have had a process where the focus has been on the impacts of the activity, with the discussion about the significance of stakeholders, about how management towards impact can be done, and about how evaluation and measurement can be done in relation to identified impacts. In this last meeting, a compilation of pervious work takes place.</a:t>
            </a:r>
          </a:p>
          <a:p>
            <a:pPr marL="386080" lvl="1" indent="-193040" algn="just">
              <a:lnSpc>
                <a:spcPts val="4715"/>
              </a:lnSpc>
              <a:buFont typeface="Arial"/>
              <a:buChar char="•"/>
            </a:pPr>
            <a:r>
              <a:rPr lang="en-US" sz="3200">
                <a:solidFill>
                  <a:srgbClr val="737373"/>
                </a:solidFill>
                <a:latin typeface="DM Sans"/>
              </a:rPr>
              <a:t>The meeting is structured based on a report template. The document that is discussed and filled in during the meeting shall thus be able to form a basis for your continued follow-up and reporting. The intention is that the report should be a basis for planning, follow-up, and external communication and that the report must be updated continuously, for example annually.</a:t>
            </a:r>
          </a:p>
          <a:p>
            <a:pPr marL="386080" lvl="1" indent="-193040" algn="just">
              <a:lnSpc>
                <a:spcPts val="4715"/>
              </a:lnSpc>
            </a:pPr>
            <a:endParaRPr lang="en-US" sz="3200">
              <a:solidFill>
                <a:srgbClr val="737373"/>
              </a:solidFill>
              <a:latin typeface="DM San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0800000">
            <a:off x="2476251" y="5511550"/>
            <a:ext cx="8285867" cy="1763347"/>
            <a:chOff x="0" y="0"/>
            <a:chExt cx="11047823" cy="2351130"/>
          </a:xfrm>
        </p:grpSpPr>
        <p:sp>
          <p:nvSpPr>
            <p:cNvPr id="3" name="Freeform 3"/>
            <p:cNvSpPr/>
            <p:nvPr/>
          </p:nvSpPr>
          <p:spPr>
            <a:xfrm>
              <a:off x="16891" y="16891"/>
              <a:ext cx="11014583" cy="2321052"/>
            </a:xfrm>
            <a:custGeom>
              <a:avLst/>
              <a:gdLst/>
              <a:ahLst/>
              <a:cxnLst/>
              <a:rect l="l" t="t" r="r" b="b"/>
              <a:pathLst>
                <a:path w="11014583" h="2321052">
                  <a:moveTo>
                    <a:pt x="0" y="2321052"/>
                  </a:moveTo>
                  <a:lnTo>
                    <a:pt x="0" y="1015492"/>
                  </a:lnTo>
                  <a:cubicBezTo>
                    <a:pt x="0" y="454660"/>
                    <a:pt x="459105" y="0"/>
                    <a:pt x="1025525" y="0"/>
                  </a:cubicBezTo>
                  <a:lnTo>
                    <a:pt x="9989058" y="0"/>
                  </a:lnTo>
                  <a:cubicBezTo>
                    <a:pt x="10555478" y="0"/>
                    <a:pt x="11014583" y="454660"/>
                    <a:pt x="11014583" y="1015492"/>
                  </a:cubicBezTo>
                  <a:lnTo>
                    <a:pt x="11014583" y="1185037"/>
                  </a:lnTo>
                  <a:lnTo>
                    <a:pt x="10816717" y="1740789"/>
                  </a:lnTo>
                  <a:lnTo>
                    <a:pt x="10618851" y="1185037"/>
                  </a:lnTo>
                  <a:lnTo>
                    <a:pt x="10618851" y="1015492"/>
                  </a:lnTo>
                  <a:cubicBezTo>
                    <a:pt x="10618851" y="671068"/>
                    <a:pt x="10336911" y="391922"/>
                    <a:pt x="9989058" y="391922"/>
                  </a:cubicBezTo>
                  <a:lnTo>
                    <a:pt x="1025525" y="391922"/>
                  </a:lnTo>
                  <a:cubicBezTo>
                    <a:pt x="677672" y="391922"/>
                    <a:pt x="395732" y="671068"/>
                    <a:pt x="395732" y="1015492"/>
                  </a:cubicBezTo>
                  <a:lnTo>
                    <a:pt x="395732" y="2321052"/>
                  </a:lnTo>
                  <a:close/>
                </a:path>
              </a:pathLst>
            </a:custGeom>
            <a:solidFill>
              <a:srgbClr val="FFFFFF"/>
            </a:solidFill>
          </p:spPr>
          <p:txBody>
            <a:bodyPr/>
            <a:lstStyle/>
            <a:p>
              <a:endParaRPr lang="lv-LV"/>
            </a:p>
          </p:txBody>
        </p:sp>
        <p:sp>
          <p:nvSpPr>
            <p:cNvPr id="4" name="Freeform 4"/>
            <p:cNvSpPr/>
            <p:nvPr/>
          </p:nvSpPr>
          <p:spPr>
            <a:xfrm>
              <a:off x="0" y="0"/>
              <a:ext cx="11049254" cy="2354834"/>
            </a:xfrm>
            <a:custGeom>
              <a:avLst/>
              <a:gdLst/>
              <a:ahLst/>
              <a:cxnLst/>
              <a:rect l="l" t="t" r="r" b="b"/>
              <a:pathLst>
                <a:path w="11049254" h="2354834">
                  <a:moveTo>
                    <a:pt x="0" y="2337943"/>
                  </a:moveTo>
                  <a:lnTo>
                    <a:pt x="0" y="1032383"/>
                  </a:lnTo>
                  <a:lnTo>
                    <a:pt x="16891" y="1032383"/>
                  </a:lnTo>
                  <a:lnTo>
                    <a:pt x="0" y="1032383"/>
                  </a:lnTo>
                  <a:cubicBezTo>
                    <a:pt x="0" y="462026"/>
                    <a:pt x="466852" y="0"/>
                    <a:pt x="1042416" y="0"/>
                  </a:cubicBezTo>
                  <a:lnTo>
                    <a:pt x="10005949" y="0"/>
                  </a:lnTo>
                  <a:lnTo>
                    <a:pt x="10005949" y="16891"/>
                  </a:lnTo>
                  <a:lnTo>
                    <a:pt x="10005949" y="0"/>
                  </a:lnTo>
                  <a:cubicBezTo>
                    <a:pt x="10581513" y="0"/>
                    <a:pt x="11048365" y="462026"/>
                    <a:pt x="11048365" y="1032383"/>
                  </a:cubicBezTo>
                  <a:lnTo>
                    <a:pt x="11031474" y="1032383"/>
                  </a:lnTo>
                  <a:lnTo>
                    <a:pt x="11048365" y="1032383"/>
                  </a:lnTo>
                  <a:lnTo>
                    <a:pt x="11048365" y="1201928"/>
                  </a:lnTo>
                  <a:lnTo>
                    <a:pt x="11031474" y="1201928"/>
                  </a:lnTo>
                  <a:lnTo>
                    <a:pt x="11031474" y="1184910"/>
                  </a:lnTo>
                  <a:cubicBezTo>
                    <a:pt x="11036935" y="1184910"/>
                    <a:pt x="11042142" y="1187577"/>
                    <a:pt x="11045317" y="1192022"/>
                  </a:cubicBezTo>
                  <a:cubicBezTo>
                    <a:pt x="11048492" y="1196467"/>
                    <a:pt x="11049254" y="1202309"/>
                    <a:pt x="11047476" y="1207516"/>
                  </a:cubicBezTo>
                  <a:lnTo>
                    <a:pt x="10849610" y="1763395"/>
                  </a:lnTo>
                  <a:cubicBezTo>
                    <a:pt x="10847197" y="1770126"/>
                    <a:pt x="10840847" y="1774698"/>
                    <a:pt x="10833608" y="1774698"/>
                  </a:cubicBezTo>
                  <a:cubicBezTo>
                    <a:pt x="10826369" y="1774698"/>
                    <a:pt x="10820019" y="1770253"/>
                    <a:pt x="10817606" y="1763395"/>
                  </a:cubicBezTo>
                  <a:lnTo>
                    <a:pt x="10619740" y="1207516"/>
                  </a:lnTo>
                  <a:cubicBezTo>
                    <a:pt x="10617835" y="1202309"/>
                    <a:pt x="10618724" y="1196594"/>
                    <a:pt x="10621899" y="1192022"/>
                  </a:cubicBezTo>
                  <a:cubicBezTo>
                    <a:pt x="10625074" y="1187450"/>
                    <a:pt x="10630281" y="1184910"/>
                    <a:pt x="10635742" y="1184910"/>
                  </a:cubicBezTo>
                  <a:lnTo>
                    <a:pt x="10635742" y="1201801"/>
                  </a:lnTo>
                  <a:lnTo>
                    <a:pt x="10618851" y="1201801"/>
                  </a:lnTo>
                  <a:lnTo>
                    <a:pt x="10618851" y="1032383"/>
                  </a:lnTo>
                  <a:lnTo>
                    <a:pt x="10635742" y="1032383"/>
                  </a:lnTo>
                  <a:lnTo>
                    <a:pt x="10618851" y="1032383"/>
                  </a:lnTo>
                  <a:cubicBezTo>
                    <a:pt x="10618851" y="697484"/>
                    <a:pt x="10344658" y="425704"/>
                    <a:pt x="10006076" y="425704"/>
                  </a:cubicBezTo>
                  <a:lnTo>
                    <a:pt x="10006076" y="408813"/>
                  </a:lnTo>
                  <a:lnTo>
                    <a:pt x="10006076" y="425704"/>
                  </a:lnTo>
                  <a:lnTo>
                    <a:pt x="1042416" y="425704"/>
                  </a:lnTo>
                  <a:lnTo>
                    <a:pt x="1042416" y="408813"/>
                  </a:lnTo>
                  <a:lnTo>
                    <a:pt x="1042416" y="391922"/>
                  </a:lnTo>
                  <a:cubicBezTo>
                    <a:pt x="1051814" y="391922"/>
                    <a:pt x="1059307" y="399542"/>
                    <a:pt x="1059307" y="408813"/>
                  </a:cubicBezTo>
                  <a:cubicBezTo>
                    <a:pt x="1059307" y="418084"/>
                    <a:pt x="1051687" y="425704"/>
                    <a:pt x="1042416" y="425704"/>
                  </a:cubicBezTo>
                  <a:cubicBezTo>
                    <a:pt x="703834" y="425704"/>
                    <a:pt x="429641" y="697484"/>
                    <a:pt x="429641" y="1032383"/>
                  </a:cubicBezTo>
                  <a:lnTo>
                    <a:pt x="429641" y="2337943"/>
                  </a:lnTo>
                  <a:cubicBezTo>
                    <a:pt x="429641" y="2347341"/>
                    <a:pt x="422021" y="2354834"/>
                    <a:pt x="412750" y="2354834"/>
                  </a:cubicBezTo>
                  <a:lnTo>
                    <a:pt x="16891" y="2354834"/>
                  </a:lnTo>
                  <a:cubicBezTo>
                    <a:pt x="7493" y="2354834"/>
                    <a:pt x="0" y="2347214"/>
                    <a:pt x="0" y="2337943"/>
                  </a:cubicBezTo>
                  <a:moveTo>
                    <a:pt x="33909" y="2337943"/>
                  </a:moveTo>
                  <a:lnTo>
                    <a:pt x="16891" y="2337943"/>
                  </a:lnTo>
                  <a:lnTo>
                    <a:pt x="16891" y="2321052"/>
                  </a:lnTo>
                  <a:lnTo>
                    <a:pt x="412750" y="2321052"/>
                  </a:lnTo>
                  <a:lnTo>
                    <a:pt x="412750" y="2337943"/>
                  </a:lnTo>
                  <a:lnTo>
                    <a:pt x="395732" y="2337943"/>
                  </a:lnTo>
                  <a:lnTo>
                    <a:pt x="395732" y="1032383"/>
                  </a:lnTo>
                  <a:lnTo>
                    <a:pt x="412750" y="1032383"/>
                  </a:lnTo>
                  <a:lnTo>
                    <a:pt x="395732" y="1032383"/>
                  </a:lnTo>
                  <a:cubicBezTo>
                    <a:pt x="395732" y="678434"/>
                    <a:pt x="685419" y="391922"/>
                    <a:pt x="1042416" y="391922"/>
                  </a:cubicBezTo>
                  <a:lnTo>
                    <a:pt x="1042416" y="408813"/>
                  </a:lnTo>
                  <a:lnTo>
                    <a:pt x="1042416" y="425704"/>
                  </a:lnTo>
                  <a:cubicBezTo>
                    <a:pt x="1033018" y="425704"/>
                    <a:pt x="1025525" y="418084"/>
                    <a:pt x="1025525" y="408813"/>
                  </a:cubicBezTo>
                  <a:cubicBezTo>
                    <a:pt x="1025525" y="399542"/>
                    <a:pt x="1033145" y="391922"/>
                    <a:pt x="1042416" y="391922"/>
                  </a:cubicBezTo>
                  <a:lnTo>
                    <a:pt x="10005949" y="391922"/>
                  </a:lnTo>
                  <a:cubicBezTo>
                    <a:pt x="10362946" y="391922"/>
                    <a:pt x="10652633" y="678561"/>
                    <a:pt x="10652633" y="1032383"/>
                  </a:cubicBezTo>
                  <a:lnTo>
                    <a:pt x="10652633" y="1201928"/>
                  </a:lnTo>
                  <a:cubicBezTo>
                    <a:pt x="10652633" y="1211326"/>
                    <a:pt x="10645013" y="1218819"/>
                    <a:pt x="10635742" y="1218819"/>
                  </a:cubicBezTo>
                  <a:lnTo>
                    <a:pt x="10635742" y="1201928"/>
                  </a:lnTo>
                  <a:lnTo>
                    <a:pt x="10651744" y="1196213"/>
                  </a:lnTo>
                  <a:lnTo>
                    <a:pt x="10849610" y="1752092"/>
                  </a:lnTo>
                  <a:lnTo>
                    <a:pt x="10833608" y="1757807"/>
                  </a:lnTo>
                  <a:lnTo>
                    <a:pt x="10817606" y="1752092"/>
                  </a:lnTo>
                  <a:lnTo>
                    <a:pt x="11015472" y="1196213"/>
                  </a:lnTo>
                  <a:lnTo>
                    <a:pt x="11031474" y="1201928"/>
                  </a:lnTo>
                  <a:lnTo>
                    <a:pt x="11031474" y="1218819"/>
                  </a:lnTo>
                  <a:cubicBezTo>
                    <a:pt x="11022076" y="1218819"/>
                    <a:pt x="11014583" y="1211199"/>
                    <a:pt x="11014583" y="1201928"/>
                  </a:cubicBezTo>
                  <a:lnTo>
                    <a:pt x="11014583" y="1032383"/>
                  </a:lnTo>
                  <a:cubicBezTo>
                    <a:pt x="11014583" y="481076"/>
                    <a:pt x="10563225" y="33909"/>
                    <a:pt x="10005949" y="33909"/>
                  </a:cubicBezTo>
                  <a:lnTo>
                    <a:pt x="1042416" y="33909"/>
                  </a:lnTo>
                  <a:lnTo>
                    <a:pt x="1042416" y="16891"/>
                  </a:lnTo>
                  <a:lnTo>
                    <a:pt x="1042416" y="33909"/>
                  </a:lnTo>
                  <a:cubicBezTo>
                    <a:pt x="485267" y="33909"/>
                    <a:pt x="33909" y="481076"/>
                    <a:pt x="33909" y="1032383"/>
                  </a:cubicBezTo>
                  <a:lnTo>
                    <a:pt x="33909" y="2337943"/>
                  </a:lnTo>
                  <a:close/>
                </a:path>
              </a:pathLst>
            </a:custGeom>
            <a:solidFill>
              <a:srgbClr val="000000"/>
            </a:solidFill>
          </p:spPr>
          <p:txBody>
            <a:bodyPr/>
            <a:lstStyle/>
            <a:p>
              <a:endParaRPr lang="lv-LV"/>
            </a:p>
          </p:txBody>
        </p:sp>
      </p:grpSp>
      <p:sp>
        <p:nvSpPr>
          <p:cNvPr id="5" name="TextBox 5"/>
          <p:cNvSpPr txBox="1"/>
          <p:nvPr/>
        </p:nvSpPr>
        <p:spPr>
          <a:xfrm>
            <a:off x="5293821" y="6981050"/>
            <a:ext cx="2284870" cy="277932"/>
          </a:xfrm>
          <a:prstGeom prst="rect">
            <a:avLst/>
          </a:prstGeom>
        </p:spPr>
        <p:txBody>
          <a:bodyPr lIns="0" tIns="0" rIns="0" bIns="0" rtlCol="0" anchor="t">
            <a:spAutoFit/>
          </a:bodyPr>
          <a:lstStyle/>
          <a:p>
            <a:pPr algn="ctr">
              <a:lnSpc>
                <a:spcPts val="2160"/>
              </a:lnSpc>
            </a:pPr>
            <a:r>
              <a:rPr lang="en-US" sz="1800" spc="16">
                <a:solidFill>
                  <a:srgbClr val="000000"/>
                </a:solidFill>
                <a:latin typeface="TT Rounds Condensed"/>
              </a:rPr>
              <a:t>Feedback</a:t>
            </a:r>
          </a:p>
        </p:txBody>
      </p:sp>
      <p:grpSp>
        <p:nvGrpSpPr>
          <p:cNvPr id="6" name="Group 6"/>
          <p:cNvGrpSpPr/>
          <p:nvPr/>
        </p:nvGrpSpPr>
        <p:grpSpPr>
          <a:xfrm rot="-10800000">
            <a:off x="12398888" y="6127929"/>
            <a:ext cx="1692384" cy="1148380"/>
            <a:chOff x="0" y="0"/>
            <a:chExt cx="2256512" cy="1531173"/>
          </a:xfrm>
        </p:grpSpPr>
        <p:sp>
          <p:nvSpPr>
            <p:cNvPr id="7" name="Freeform 7"/>
            <p:cNvSpPr/>
            <p:nvPr/>
          </p:nvSpPr>
          <p:spPr>
            <a:xfrm>
              <a:off x="16891" y="16891"/>
              <a:ext cx="2222627" cy="1497457"/>
            </a:xfrm>
            <a:custGeom>
              <a:avLst/>
              <a:gdLst/>
              <a:ahLst/>
              <a:cxnLst/>
              <a:rect l="l" t="t" r="r" b="b"/>
              <a:pathLst>
                <a:path w="2222627" h="1497457">
                  <a:moveTo>
                    <a:pt x="2222627" y="1497330"/>
                  </a:moveTo>
                  <a:lnTo>
                    <a:pt x="2222627" y="817880"/>
                  </a:lnTo>
                  <a:cubicBezTo>
                    <a:pt x="2222627" y="456057"/>
                    <a:pt x="1927225" y="162814"/>
                    <a:pt x="1562735" y="162814"/>
                  </a:cubicBezTo>
                  <a:lnTo>
                    <a:pt x="377063" y="162814"/>
                  </a:lnTo>
                  <a:lnTo>
                    <a:pt x="377063" y="0"/>
                  </a:lnTo>
                  <a:lnTo>
                    <a:pt x="0" y="350012"/>
                  </a:lnTo>
                  <a:lnTo>
                    <a:pt x="377063" y="699897"/>
                  </a:lnTo>
                  <a:lnTo>
                    <a:pt x="377063" y="537210"/>
                  </a:lnTo>
                  <a:lnTo>
                    <a:pt x="1562862" y="537210"/>
                  </a:lnTo>
                  <a:cubicBezTo>
                    <a:pt x="1719072" y="537210"/>
                    <a:pt x="1845691" y="662940"/>
                    <a:pt x="1845691" y="818007"/>
                  </a:cubicBezTo>
                  <a:lnTo>
                    <a:pt x="1845691" y="1497457"/>
                  </a:lnTo>
                  <a:close/>
                </a:path>
              </a:pathLst>
            </a:custGeom>
            <a:solidFill>
              <a:srgbClr val="FFFFFF"/>
            </a:solidFill>
          </p:spPr>
          <p:txBody>
            <a:bodyPr/>
            <a:lstStyle/>
            <a:p>
              <a:endParaRPr lang="lv-LV"/>
            </a:p>
          </p:txBody>
        </p:sp>
        <p:sp>
          <p:nvSpPr>
            <p:cNvPr id="8" name="Freeform 8"/>
            <p:cNvSpPr/>
            <p:nvPr/>
          </p:nvSpPr>
          <p:spPr>
            <a:xfrm>
              <a:off x="0" y="18796"/>
              <a:ext cx="2323465" cy="1546225"/>
            </a:xfrm>
            <a:custGeom>
              <a:avLst/>
              <a:gdLst/>
              <a:ahLst/>
              <a:cxnLst/>
              <a:rect l="l" t="t" r="r" b="b"/>
              <a:pathLst>
                <a:path w="2323465" h="1546225">
                  <a:moveTo>
                    <a:pt x="2222627" y="1258316"/>
                  </a:moveTo>
                  <a:lnTo>
                    <a:pt x="2222627" y="1156716"/>
                  </a:lnTo>
                  <a:lnTo>
                    <a:pt x="2256536" y="1156716"/>
                  </a:lnTo>
                  <a:lnTo>
                    <a:pt x="2256536" y="1258316"/>
                  </a:lnTo>
                  <a:close/>
                  <a:moveTo>
                    <a:pt x="2256536" y="1021207"/>
                  </a:moveTo>
                  <a:lnTo>
                    <a:pt x="2256536" y="919607"/>
                  </a:lnTo>
                  <a:lnTo>
                    <a:pt x="2290445" y="919607"/>
                  </a:lnTo>
                  <a:lnTo>
                    <a:pt x="2290445" y="1021207"/>
                  </a:lnTo>
                  <a:close/>
                  <a:moveTo>
                    <a:pt x="2289683" y="784733"/>
                  </a:moveTo>
                  <a:cubicBezTo>
                    <a:pt x="2288032" y="751332"/>
                    <a:pt x="2283841" y="718693"/>
                    <a:pt x="2277237" y="686816"/>
                  </a:cubicBezTo>
                  <a:lnTo>
                    <a:pt x="2310384" y="679958"/>
                  </a:lnTo>
                  <a:cubicBezTo>
                    <a:pt x="2317369" y="713486"/>
                    <a:pt x="2321687" y="747903"/>
                    <a:pt x="2323465" y="783082"/>
                  </a:cubicBezTo>
                  <a:close/>
                  <a:moveTo>
                    <a:pt x="2271014" y="559689"/>
                  </a:moveTo>
                  <a:cubicBezTo>
                    <a:pt x="2257679" y="529336"/>
                    <a:pt x="2242058" y="500253"/>
                    <a:pt x="2224405" y="472567"/>
                  </a:cubicBezTo>
                  <a:lnTo>
                    <a:pt x="2252980" y="454279"/>
                  </a:lnTo>
                  <a:cubicBezTo>
                    <a:pt x="2271649" y="483489"/>
                    <a:pt x="2288032" y="514096"/>
                    <a:pt x="2302129" y="546100"/>
                  </a:cubicBezTo>
                  <a:close/>
                  <a:moveTo>
                    <a:pt x="2040763" y="371221"/>
                  </a:moveTo>
                  <a:cubicBezTo>
                    <a:pt x="2017649" y="347726"/>
                    <a:pt x="1992884" y="325882"/>
                    <a:pt x="1966341" y="306070"/>
                  </a:cubicBezTo>
                  <a:lnTo>
                    <a:pt x="1986661" y="279019"/>
                  </a:lnTo>
                  <a:cubicBezTo>
                    <a:pt x="2014474" y="299847"/>
                    <a:pt x="2040636" y="322834"/>
                    <a:pt x="2065020" y="347599"/>
                  </a:cubicBezTo>
                  <a:close/>
                  <a:moveTo>
                    <a:pt x="1853438" y="238379"/>
                  </a:moveTo>
                  <a:cubicBezTo>
                    <a:pt x="1823720" y="224536"/>
                    <a:pt x="1792859" y="212852"/>
                    <a:pt x="1760855" y="203454"/>
                  </a:cubicBezTo>
                  <a:lnTo>
                    <a:pt x="1770253" y="170942"/>
                  </a:lnTo>
                  <a:cubicBezTo>
                    <a:pt x="1803908" y="180721"/>
                    <a:pt x="1836420" y="193040"/>
                    <a:pt x="1867662" y="207645"/>
                  </a:cubicBezTo>
                  <a:close/>
                  <a:moveTo>
                    <a:pt x="1645539" y="149098"/>
                  </a:moveTo>
                  <a:cubicBezTo>
                    <a:pt x="1628521" y="147701"/>
                    <a:pt x="1611376" y="147066"/>
                    <a:pt x="1593977" y="147066"/>
                  </a:cubicBezTo>
                  <a:lnTo>
                    <a:pt x="1593977" y="160909"/>
                  </a:lnTo>
                  <a:lnTo>
                    <a:pt x="1593977" y="177800"/>
                  </a:lnTo>
                  <a:lnTo>
                    <a:pt x="1545209" y="177800"/>
                  </a:lnTo>
                  <a:lnTo>
                    <a:pt x="1545209" y="144018"/>
                  </a:lnTo>
                  <a:lnTo>
                    <a:pt x="1593977" y="144018"/>
                  </a:lnTo>
                  <a:cubicBezTo>
                    <a:pt x="1612265" y="144018"/>
                    <a:pt x="1630299" y="144780"/>
                    <a:pt x="1648206" y="146177"/>
                  </a:cubicBezTo>
                  <a:close/>
                  <a:moveTo>
                    <a:pt x="1412367" y="144145"/>
                  </a:moveTo>
                  <a:lnTo>
                    <a:pt x="1310767" y="144145"/>
                  </a:lnTo>
                  <a:lnTo>
                    <a:pt x="1310767" y="144018"/>
                  </a:lnTo>
                  <a:lnTo>
                    <a:pt x="1412367" y="144018"/>
                  </a:lnTo>
                  <a:close/>
                  <a:moveTo>
                    <a:pt x="1175258" y="144018"/>
                  </a:moveTo>
                  <a:lnTo>
                    <a:pt x="1073658" y="144018"/>
                  </a:lnTo>
                  <a:lnTo>
                    <a:pt x="1175258" y="144018"/>
                  </a:lnTo>
                  <a:close/>
                  <a:moveTo>
                    <a:pt x="938149" y="144018"/>
                  </a:moveTo>
                  <a:lnTo>
                    <a:pt x="836549" y="144018"/>
                  </a:lnTo>
                  <a:lnTo>
                    <a:pt x="938149" y="144018"/>
                  </a:lnTo>
                  <a:close/>
                  <a:moveTo>
                    <a:pt x="701040" y="144018"/>
                  </a:moveTo>
                  <a:lnTo>
                    <a:pt x="599440" y="144018"/>
                  </a:lnTo>
                  <a:lnTo>
                    <a:pt x="701040" y="144018"/>
                  </a:lnTo>
                  <a:close/>
                  <a:moveTo>
                    <a:pt x="463931" y="144018"/>
                  </a:moveTo>
                  <a:lnTo>
                    <a:pt x="410591" y="144018"/>
                  </a:lnTo>
                  <a:cubicBezTo>
                    <a:pt x="401193" y="144018"/>
                    <a:pt x="393700" y="136398"/>
                    <a:pt x="393700" y="127127"/>
                  </a:cubicBezTo>
                  <a:lnTo>
                    <a:pt x="393700" y="78867"/>
                  </a:lnTo>
                  <a:lnTo>
                    <a:pt x="427609" y="78867"/>
                  </a:lnTo>
                  <a:lnTo>
                    <a:pt x="427609" y="127127"/>
                  </a:lnTo>
                  <a:lnTo>
                    <a:pt x="393954" y="127127"/>
                  </a:lnTo>
                  <a:lnTo>
                    <a:pt x="393954" y="144018"/>
                  </a:lnTo>
                  <a:lnTo>
                    <a:pt x="447294" y="144018"/>
                  </a:lnTo>
                  <a:close/>
                  <a:moveTo>
                    <a:pt x="390144" y="24892"/>
                  </a:moveTo>
                  <a:lnTo>
                    <a:pt x="315595" y="93980"/>
                  </a:lnTo>
                  <a:lnTo>
                    <a:pt x="292608" y="69088"/>
                  </a:lnTo>
                  <a:lnTo>
                    <a:pt x="367030" y="0"/>
                  </a:lnTo>
                  <a:close/>
                  <a:moveTo>
                    <a:pt x="216408" y="186055"/>
                  </a:moveTo>
                  <a:lnTo>
                    <a:pt x="141986" y="255143"/>
                  </a:lnTo>
                  <a:lnTo>
                    <a:pt x="118999" y="230378"/>
                  </a:lnTo>
                  <a:lnTo>
                    <a:pt x="193421" y="161290"/>
                  </a:lnTo>
                  <a:close/>
                  <a:moveTo>
                    <a:pt x="42545" y="347345"/>
                  </a:moveTo>
                  <a:lnTo>
                    <a:pt x="28448" y="360553"/>
                  </a:lnTo>
                  <a:lnTo>
                    <a:pt x="16891" y="348107"/>
                  </a:lnTo>
                  <a:lnTo>
                    <a:pt x="28448" y="335661"/>
                  </a:lnTo>
                  <a:lnTo>
                    <a:pt x="88773" y="391668"/>
                  </a:lnTo>
                  <a:lnTo>
                    <a:pt x="65786" y="416433"/>
                  </a:lnTo>
                  <a:lnTo>
                    <a:pt x="5461" y="360553"/>
                  </a:lnTo>
                  <a:cubicBezTo>
                    <a:pt x="2032" y="357378"/>
                    <a:pt x="0" y="352806"/>
                    <a:pt x="0" y="348107"/>
                  </a:cubicBezTo>
                  <a:cubicBezTo>
                    <a:pt x="0" y="343408"/>
                    <a:pt x="1905" y="338963"/>
                    <a:pt x="5461" y="335661"/>
                  </a:cubicBezTo>
                  <a:lnTo>
                    <a:pt x="19558" y="322580"/>
                  </a:lnTo>
                  <a:close/>
                  <a:moveTo>
                    <a:pt x="188087" y="483870"/>
                  </a:moveTo>
                  <a:lnTo>
                    <a:pt x="262509" y="552958"/>
                  </a:lnTo>
                  <a:lnTo>
                    <a:pt x="239522" y="577723"/>
                  </a:lnTo>
                  <a:lnTo>
                    <a:pt x="165100" y="508635"/>
                  </a:lnTo>
                  <a:close/>
                  <a:moveTo>
                    <a:pt x="338836" y="669925"/>
                  </a:moveTo>
                  <a:lnTo>
                    <a:pt x="382524" y="710438"/>
                  </a:lnTo>
                  <a:lnTo>
                    <a:pt x="370967" y="722884"/>
                  </a:lnTo>
                  <a:lnTo>
                    <a:pt x="377063" y="722884"/>
                  </a:lnTo>
                  <a:lnTo>
                    <a:pt x="377063" y="656082"/>
                  </a:lnTo>
                  <a:lnTo>
                    <a:pt x="410972" y="656082"/>
                  </a:lnTo>
                  <a:lnTo>
                    <a:pt x="410972" y="698119"/>
                  </a:lnTo>
                  <a:cubicBezTo>
                    <a:pt x="410972" y="704850"/>
                    <a:pt x="407035" y="710946"/>
                    <a:pt x="400812" y="713613"/>
                  </a:cubicBezTo>
                  <a:cubicBezTo>
                    <a:pt x="394589" y="716280"/>
                    <a:pt x="387477" y="715137"/>
                    <a:pt x="382524" y="710565"/>
                  </a:cubicBezTo>
                  <a:lnTo>
                    <a:pt x="338836" y="670052"/>
                  </a:lnTo>
                  <a:close/>
                  <a:moveTo>
                    <a:pt x="385699" y="543306"/>
                  </a:moveTo>
                  <a:lnTo>
                    <a:pt x="487299" y="543306"/>
                  </a:lnTo>
                  <a:lnTo>
                    <a:pt x="487299" y="577215"/>
                  </a:lnTo>
                  <a:lnTo>
                    <a:pt x="385699" y="577215"/>
                  </a:lnTo>
                  <a:close/>
                  <a:moveTo>
                    <a:pt x="622808" y="577215"/>
                  </a:moveTo>
                  <a:lnTo>
                    <a:pt x="724408" y="577215"/>
                  </a:lnTo>
                  <a:lnTo>
                    <a:pt x="724408" y="611124"/>
                  </a:lnTo>
                  <a:lnTo>
                    <a:pt x="622808" y="611124"/>
                  </a:lnTo>
                  <a:close/>
                  <a:moveTo>
                    <a:pt x="859917" y="611124"/>
                  </a:moveTo>
                  <a:lnTo>
                    <a:pt x="961517" y="611124"/>
                  </a:lnTo>
                  <a:lnTo>
                    <a:pt x="961517" y="645033"/>
                  </a:lnTo>
                  <a:lnTo>
                    <a:pt x="859917" y="645033"/>
                  </a:lnTo>
                  <a:close/>
                  <a:moveTo>
                    <a:pt x="1097026" y="645033"/>
                  </a:moveTo>
                  <a:lnTo>
                    <a:pt x="1198626" y="645033"/>
                  </a:lnTo>
                  <a:lnTo>
                    <a:pt x="1198626" y="678942"/>
                  </a:lnTo>
                  <a:lnTo>
                    <a:pt x="1097026" y="678942"/>
                  </a:lnTo>
                  <a:close/>
                  <a:moveTo>
                    <a:pt x="1334135" y="678942"/>
                  </a:moveTo>
                  <a:lnTo>
                    <a:pt x="1435735" y="678942"/>
                  </a:lnTo>
                  <a:lnTo>
                    <a:pt x="1435735" y="712851"/>
                  </a:lnTo>
                  <a:lnTo>
                    <a:pt x="1334135" y="712851"/>
                  </a:lnTo>
                  <a:close/>
                  <a:moveTo>
                    <a:pt x="1572133" y="713232"/>
                  </a:moveTo>
                  <a:cubicBezTo>
                    <a:pt x="1608963" y="715010"/>
                    <a:pt x="1644142" y="723519"/>
                    <a:pt x="1676400" y="737489"/>
                  </a:cubicBezTo>
                  <a:lnTo>
                    <a:pt x="1662938" y="768604"/>
                  </a:lnTo>
                  <a:cubicBezTo>
                    <a:pt x="1634363" y="756285"/>
                    <a:pt x="1603248" y="748792"/>
                    <a:pt x="1570482" y="747141"/>
                  </a:cubicBezTo>
                  <a:close/>
                  <a:moveTo>
                    <a:pt x="1788160" y="856996"/>
                  </a:moveTo>
                  <a:cubicBezTo>
                    <a:pt x="1810766" y="884555"/>
                    <a:pt x="1828419" y="916305"/>
                    <a:pt x="1839849" y="950849"/>
                  </a:cubicBezTo>
                  <a:lnTo>
                    <a:pt x="1807718" y="961517"/>
                  </a:lnTo>
                  <a:cubicBezTo>
                    <a:pt x="1797558" y="931037"/>
                    <a:pt x="1781937" y="902843"/>
                    <a:pt x="1761871" y="878459"/>
                  </a:cubicBezTo>
                  <a:close/>
                  <a:moveTo>
                    <a:pt x="1828673" y="1111631"/>
                  </a:moveTo>
                  <a:lnTo>
                    <a:pt x="1828673" y="1213231"/>
                  </a:lnTo>
                  <a:lnTo>
                    <a:pt x="1794764" y="1213231"/>
                  </a:lnTo>
                  <a:lnTo>
                    <a:pt x="1794764" y="1111631"/>
                  </a:lnTo>
                  <a:close/>
                  <a:moveTo>
                    <a:pt x="1794764" y="1348740"/>
                  </a:moveTo>
                  <a:lnTo>
                    <a:pt x="1794764" y="1450340"/>
                  </a:lnTo>
                  <a:lnTo>
                    <a:pt x="1760855" y="1450340"/>
                  </a:lnTo>
                  <a:lnTo>
                    <a:pt x="1760855" y="1098804"/>
                  </a:lnTo>
                  <a:close/>
                  <a:moveTo>
                    <a:pt x="1760855" y="1335913"/>
                  </a:moveTo>
                  <a:lnTo>
                    <a:pt x="1760855" y="1437513"/>
                  </a:lnTo>
                  <a:lnTo>
                    <a:pt x="1726946" y="1437513"/>
                  </a:lnTo>
                  <a:lnTo>
                    <a:pt x="1726946" y="1335913"/>
                  </a:lnTo>
                  <a:close/>
                  <a:moveTo>
                    <a:pt x="1787525" y="1478534"/>
                  </a:moveTo>
                  <a:lnTo>
                    <a:pt x="1889125" y="1478534"/>
                  </a:lnTo>
                  <a:lnTo>
                    <a:pt x="1889125" y="1512443"/>
                  </a:lnTo>
                  <a:lnTo>
                    <a:pt x="1787525" y="1512443"/>
                  </a:lnTo>
                  <a:close/>
                  <a:moveTo>
                    <a:pt x="2024634" y="1512443"/>
                  </a:moveTo>
                  <a:lnTo>
                    <a:pt x="2087118" y="1512443"/>
                  </a:lnTo>
                  <a:lnTo>
                    <a:pt x="2087118" y="1529334"/>
                  </a:lnTo>
                  <a:lnTo>
                    <a:pt x="2070227" y="1529334"/>
                  </a:lnTo>
                  <a:lnTo>
                    <a:pt x="2070227" y="1427734"/>
                  </a:lnTo>
                  <a:lnTo>
                    <a:pt x="2104136" y="1427734"/>
                  </a:lnTo>
                  <a:lnTo>
                    <a:pt x="2104136" y="1529334"/>
                  </a:lnTo>
                  <a:cubicBezTo>
                    <a:pt x="2104136" y="1538732"/>
                    <a:pt x="2096516" y="1546225"/>
                    <a:pt x="2087245" y="1546225"/>
                  </a:cubicBezTo>
                  <a:lnTo>
                    <a:pt x="2024761" y="1546225"/>
                  </a:lnTo>
                  <a:close/>
                </a:path>
              </a:pathLst>
            </a:custGeom>
            <a:solidFill>
              <a:srgbClr val="000000"/>
            </a:solidFill>
          </p:spPr>
          <p:txBody>
            <a:bodyPr/>
            <a:lstStyle/>
            <a:p>
              <a:endParaRPr lang="lv-LV"/>
            </a:p>
          </p:txBody>
        </p:sp>
      </p:grpSp>
      <p:sp>
        <p:nvSpPr>
          <p:cNvPr id="9" name="Freeform 9"/>
          <p:cNvSpPr/>
          <p:nvPr/>
        </p:nvSpPr>
        <p:spPr>
          <a:xfrm>
            <a:off x="9748838" y="3926792"/>
            <a:ext cx="4032060" cy="2577735"/>
          </a:xfrm>
          <a:custGeom>
            <a:avLst/>
            <a:gdLst/>
            <a:ahLst/>
            <a:cxnLst/>
            <a:rect l="l" t="t" r="r" b="b"/>
            <a:pathLst>
              <a:path w="4032060" h="2577735">
                <a:moveTo>
                  <a:pt x="0" y="0"/>
                </a:moveTo>
                <a:lnTo>
                  <a:pt x="4032059" y="0"/>
                </a:lnTo>
                <a:lnTo>
                  <a:pt x="4032059" y="2577736"/>
                </a:lnTo>
                <a:lnTo>
                  <a:pt x="0" y="2577736"/>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grpSp>
        <p:nvGrpSpPr>
          <p:cNvPr id="10" name="Group 10"/>
          <p:cNvGrpSpPr/>
          <p:nvPr/>
        </p:nvGrpSpPr>
        <p:grpSpPr>
          <a:xfrm>
            <a:off x="14718604" y="8473632"/>
            <a:ext cx="3569395" cy="1813367"/>
            <a:chOff x="0" y="0"/>
            <a:chExt cx="4759193" cy="2417823"/>
          </a:xfrm>
        </p:grpSpPr>
        <p:sp>
          <p:nvSpPr>
            <p:cNvPr id="11" name="Freeform 11"/>
            <p:cNvSpPr/>
            <p:nvPr/>
          </p:nvSpPr>
          <p:spPr>
            <a:xfrm>
              <a:off x="0" y="0"/>
              <a:ext cx="4759198" cy="2417826"/>
            </a:xfrm>
            <a:custGeom>
              <a:avLst/>
              <a:gdLst/>
              <a:ahLst/>
              <a:cxnLst/>
              <a:rect l="l" t="t" r="r" b="b"/>
              <a:pathLst>
                <a:path w="4759198" h="2417826">
                  <a:moveTo>
                    <a:pt x="0" y="0"/>
                  </a:moveTo>
                  <a:lnTo>
                    <a:pt x="4759198" y="0"/>
                  </a:lnTo>
                  <a:lnTo>
                    <a:pt x="4759198" y="2417826"/>
                  </a:lnTo>
                  <a:lnTo>
                    <a:pt x="0" y="2417826"/>
                  </a:lnTo>
                  <a:lnTo>
                    <a:pt x="0" y="0"/>
                  </a:lnTo>
                  <a:close/>
                </a:path>
              </a:pathLst>
            </a:custGeom>
            <a:blipFill>
              <a:blip r:embed="rId5"/>
              <a:stretch>
                <a:fillRect t="-3988" b="-3988"/>
              </a:stretch>
            </a:blipFill>
          </p:spPr>
          <p:txBody>
            <a:bodyPr/>
            <a:lstStyle/>
            <a:p>
              <a:endParaRPr lang="lv-LV"/>
            </a:p>
          </p:txBody>
        </p:sp>
      </p:grpSp>
      <p:grpSp>
        <p:nvGrpSpPr>
          <p:cNvPr id="12" name="Group 12"/>
          <p:cNvGrpSpPr/>
          <p:nvPr/>
        </p:nvGrpSpPr>
        <p:grpSpPr>
          <a:xfrm rot="5400000">
            <a:off x="-1696343" y="-2332404"/>
            <a:ext cx="5450085" cy="4161883"/>
            <a:chOff x="0" y="0"/>
            <a:chExt cx="7266780" cy="5549177"/>
          </a:xfrm>
        </p:grpSpPr>
        <p:sp>
          <p:nvSpPr>
            <p:cNvPr id="13" name="Freeform 13"/>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6"/>
              <a:stretch>
                <a:fillRect l="-14" r="-14"/>
              </a:stretch>
            </a:blipFill>
          </p:spPr>
          <p:txBody>
            <a:bodyPr/>
            <a:lstStyle/>
            <a:p>
              <a:endParaRPr lang="lv-LV"/>
            </a:p>
          </p:txBody>
        </p:sp>
      </p:grpSp>
      <p:grpSp>
        <p:nvGrpSpPr>
          <p:cNvPr id="14" name="Group 14"/>
          <p:cNvGrpSpPr/>
          <p:nvPr/>
        </p:nvGrpSpPr>
        <p:grpSpPr>
          <a:xfrm>
            <a:off x="4851434" y="3898650"/>
            <a:ext cx="3455312" cy="388382"/>
            <a:chOff x="0" y="0"/>
            <a:chExt cx="4607083" cy="517843"/>
          </a:xfrm>
        </p:grpSpPr>
        <p:sp>
          <p:nvSpPr>
            <p:cNvPr id="15" name="Freeform 15"/>
            <p:cNvSpPr/>
            <p:nvPr/>
          </p:nvSpPr>
          <p:spPr>
            <a:xfrm>
              <a:off x="0" y="0"/>
              <a:ext cx="4607052" cy="517906"/>
            </a:xfrm>
            <a:custGeom>
              <a:avLst/>
              <a:gdLst/>
              <a:ahLst/>
              <a:cxnLst/>
              <a:rect l="l" t="t" r="r" b="b"/>
              <a:pathLst>
                <a:path w="4607052" h="517906">
                  <a:moveTo>
                    <a:pt x="12700" y="0"/>
                  </a:moveTo>
                  <a:lnTo>
                    <a:pt x="4594352" y="0"/>
                  </a:lnTo>
                  <a:cubicBezTo>
                    <a:pt x="4601337" y="0"/>
                    <a:pt x="4607052" y="5715"/>
                    <a:pt x="4607052" y="12700"/>
                  </a:cubicBezTo>
                  <a:lnTo>
                    <a:pt x="4607052" y="505206"/>
                  </a:lnTo>
                  <a:cubicBezTo>
                    <a:pt x="4607052" y="512191"/>
                    <a:pt x="4601337" y="517906"/>
                    <a:pt x="4594352" y="517906"/>
                  </a:cubicBezTo>
                  <a:lnTo>
                    <a:pt x="12700" y="517906"/>
                  </a:lnTo>
                  <a:cubicBezTo>
                    <a:pt x="5715" y="517906"/>
                    <a:pt x="0" y="512191"/>
                    <a:pt x="0" y="505206"/>
                  </a:cubicBezTo>
                  <a:lnTo>
                    <a:pt x="0" y="12700"/>
                  </a:lnTo>
                  <a:cubicBezTo>
                    <a:pt x="0" y="5715"/>
                    <a:pt x="5715" y="0"/>
                    <a:pt x="12700" y="0"/>
                  </a:cubicBezTo>
                  <a:moveTo>
                    <a:pt x="12700" y="25400"/>
                  </a:moveTo>
                  <a:lnTo>
                    <a:pt x="12700" y="12700"/>
                  </a:lnTo>
                  <a:lnTo>
                    <a:pt x="25400" y="12700"/>
                  </a:lnTo>
                  <a:lnTo>
                    <a:pt x="25400" y="505206"/>
                  </a:lnTo>
                  <a:lnTo>
                    <a:pt x="12700" y="505206"/>
                  </a:lnTo>
                  <a:lnTo>
                    <a:pt x="12700" y="492506"/>
                  </a:lnTo>
                  <a:lnTo>
                    <a:pt x="4594352" y="492506"/>
                  </a:lnTo>
                  <a:lnTo>
                    <a:pt x="4594352" y="505206"/>
                  </a:lnTo>
                  <a:lnTo>
                    <a:pt x="4581652" y="505206"/>
                  </a:lnTo>
                  <a:lnTo>
                    <a:pt x="4581652" y="12700"/>
                  </a:lnTo>
                  <a:lnTo>
                    <a:pt x="4594352" y="12700"/>
                  </a:lnTo>
                  <a:lnTo>
                    <a:pt x="4594352" y="25400"/>
                  </a:lnTo>
                  <a:lnTo>
                    <a:pt x="12700" y="25400"/>
                  </a:lnTo>
                  <a:close/>
                </a:path>
              </a:pathLst>
            </a:custGeom>
            <a:solidFill>
              <a:srgbClr val="002060"/>
            </a:solidFill>
          </p:spPr>
          <p:txBody>
            <a:bodyPr/>
            <a:lstStyle/>
            <a:p>
              <a:endParaRPr lang="lv-LV"/>
            </a:p>
          </p:txBody>
        </p:sp>
        <p:sp>
          <p:nvSpPr>
            <p:cNvPr id="16" name="TextBox 16"/>
            <p:cNvSpPr txBox="1"/>
            <p:nvPr/>
          </p:nvSpPr>
          <p:spPr>
            <a:xfrm>
              <a:off x="0" y="0"/>
              <a:ext cx="4607083" cy="517843"/>
            </a:xfrm>
            <a:prstGeom prst="rect">
              <a:avLst/>
            </a:prstGeom>
          </p:spPr>
          <p:txBody>
            <a:bodyPr lIns="50800" tIns="50800" rIns="50800" bIns="50800" rtlCol="0" anchor="t"/>
            <a:lstStyle/>
            <a:p>
              <a:pPr algn="ctr">
                <a:lnSpc>
                  <a:spcPts val="2160"/>
                </a:lnSpc>
              </a:pPr>
              <a:r>
                <a:rPr lang="en-US" sz="1800" spc="16">
                  <a:solidFill>
                    <a:srgbClr val="000000"/>
                  </a:solidFill>
                  <a:latin typeface="TT Rounds Condensed"/>
                </a:rPr>
                <a:t>Homework</a:t>
              </a:r>
            </a:p>
          </p:txBody>
        </p:sp>
      </p:grpSp>
      <p:sp>
        <p:nvSpPr>
          <p:cNvPr id="17" name="AutoShape 17"/>
          <p:cNvSpPr/>
          <p:nvPr/>
        </p:nvSpPr>
        <p:spPr>
          <a:xfrm rot="7559506">
            <a:off x="4533425" y="4580755"/>
            <a:ext cx="649381" cy="0"/>
          </a:xfrm>
          <a:prstGeom prst="line">
            <a:avLst/>
          </a:prstGeom>
          <a:ln w="19050" cap="rnd">
            <a:solidFill>
              <a:srgbClr val="000000"/>
            </a:solidFill>
            <a:prstDash val="solid"/>
            <a:headEnd type="none" w="sm" len="sm"/>
            <a:tailEnd type="arrow" w="med" len="sm"/>
          </a:ln>
        </p:spPr>
        <p:txBody>
          <a:bodyPr/>
          <a:lstStyle/>
          <a:p>
            <a:endParaRPr lang="lv-LV"/>
          </a:p>
        </p:txBody>
      </p:sp>
      <p:sp>
        <p:nvSpPr>
          <p:cNvPr id="18" name="AutoShape 18"/>
          <p:cNvSpPr/>
          <p:nvPr/>
        </p:nvSpPr>
        <p:spPr>
          <a:xfrm rot="5199577">
            <a:off x="6258321" y="4546486"/>
            <a:ext cx="490411" cy="0"/>
          </a:xfrm>
          <a:prstGeom prst="line">
            <a:avLst/>
          </a:prstGeom>
          <a:ln w="19050" cap="rnd">
            <a:solidFill>
              <a:srgbClr val="000000"/>
            </a:solidFill>
            <a:prstDash val="solid"/>
            <a:headEnd type="none" w="sm" len="sm"/>
            <a:tailEnd type="arrow" w="med" len="sm"/>
          </a:ln>
        </p:spPr>
        <p:txBody>
          <a:bodyPr/>
          <a:lstStyle/>
          <a:p>
            <a:endParaRPr lang="lv-LV"/>
          </a:p>
        </p:txBody>
      </p:sp>
      <p:sp>
        <p:nvSpPr>
          <p:cNvPr id="19" name="AutoShape 19"/>
          <p:cNvSpPr/>
          <p:nvPr/>
        </p:nvSpPr>
        <p:spPr>
          <a:xfrm rot="3344856">
            <a:off x="7926970" y="4546487"/>
            <a:ext cx="552785" cy="0"/>
          </a:xfrm>
          <a:prstGeom prst="line">
            <a:avLst/>
          </a:prstGeom>
          <a:ln w="19050" cap="rnd">
            <a:solidFill>
              <a:srgbClr val="000000"/>
            </a:solidFill>
            <a:prstDash val="solid"/>
            <a:headEnd type="none" w="sm" len="sm"/>
            <a:tailEnd type="arrow" w="med" len="sm"/>
          </a:ln>
        </p:spPr>
        <p:txBody>
          <a:bodyPr/>
          <a:lstStyle/>
          <a:p>
            <a:endParaRPr lang="lv-LV"/>
          </a:p>
        </p:txBody>
      </p:sp>
      <p:sp>
        <p:nvSpPr>
          <p:cNvPr id="20" name="TextBox 20"/>
          <p:cNvSpPr txBox="1"/>
          <p:nvPr/>
        </p:nvSpPr>
        <p:spPr>
          <a:xfrm>
            <a:off x="12618697" y="7412417"/>
            <a:ext cx="1731488" cy="831930"/>
          </a:xfrm>
          <a:prstGeom prst="rect">
            <a:avLst/>
          </a:prstGeom>
        </p:spPr>
        <p:txBody>
          <a:bodyPr lIns="0" tIns="0" rIns="0" bIns="0" rtlCol="0" anchor="t">
            <a:spAutoFit/>
          </a:bodyPr>
          <a:lstStyle/>
          <a:p>
            <a:pPr algn="l">
              <a:lnSpc>
                <a:spcPts val="2160"/>
              </a:lnSpc>
            </a:pPr>
            <a:r>
              <a:rPr lang="en-US" sz="1800">
                <a:solidFill>
                  <a:srgbClr val="000000"/>
                </a:solidFill>
                <a:latin typeface="DM Sans"/>
              </a:rPr>
              <a:t>External accounting and marketing</a:t>
            </a:r>
          </a:p>
        </p:txBody>
      </p:sp>
      <p:sp>
        <p:nvSpPr>
          <p:cNvPr id="21" name="Freeform 21" descr="Huvud med kugghjul"/>
          <p:cNvSpPr/>
          <p:nvPr/>
        </p:nvSpPr>
        <p:spPr>
          <a:xfrm>
            <a:off x="2217381" y="4955613"/>
            <a:ext cx="1039648" cy="1039648"/>
          </a:xfrm>
          <a:custGeom>
            <a:avLst/>
            <a:gdLst/>
            <a:ahLst/>
            <a:cxnLst/>
            <a:rect l="l" t="t" r="r" b="b"/>
            <a:pathLst>
              <a:path w="1039648" h="1039648">
                <a:moveTo>
                  <a:pt x="0" y="0"/>
                </a:moveTo>
                <a:lnTo>
                  <a:pt x="1039648" y="0"/>
                </a:lnTo>
                <a:lnTo>
                  <a:pt x="1039648" y="1039648"/>
                </a:lnTo>
                <a:lnTo>
                  <a:pt x="0" y="1039648"/>
                </a:lnTo>
                <a:lnTo>
                  <a:pt x="0" y="0"/>
                </a:lnTo>
                <a:close/>
              </a:path>
            </a:pathLst>
          </a:custGeom>
          <a:blipFill>
            <a:blip r:embed="rId7"/>
            <a:stretch>
              <a:fillRect/>
            </a:stretch>
          </a:blipFill>
        </p:spPr>
        <p:txBody>
          <a:bodyPr/>
          <a:lstStyle/>
          <a:p>
            <a:endParaRPr lang="lv-LV"/>
          </a:p>
        </p:txBody>
      </p:sp>
      <p:grpSp>
        <p:nvGrpSpPr>
          <p:cNvPr id="22" name="Group 22"/>
          <p:cNvGrpSpPr/>
          <p:nvPr/>
        </p:nvGrpSpPr>
        <p:grpSpPr>
          <a:xfrm>
            <a:off x="13430496" y="2670178"/>
            <a:ext cx="2654541" cy="717411"/>
            <a:chOff x="0" y="0"/>
            <a:chExt cx="3539388" cy="956548"/>
          </a:xfrm>
        </p:grpSpPr>
        <p:sp>
          <p:nvSpPr>
            <p:cNvPr id="23" name="Freeform 23"/>
            <p:cNvSpPr/>
            <p:nvPr/>
          </p:nvSpPr>
          <p:spPr>
            <a:xfrm>
              <a:off x="6350" y="6350"/>
              <a:ext cx="3526663" cy="943864"/>
            </a:xfrm>
            <a:custGeom>
              <a:avLst/>
              <a:gdLst/>
              <a:ahLst/>
              <a:cxnLst/>
              <a:rect l="l" t="t" r="r" b="b"/>
              <a:pathLst>
                <a:path w="3526663" h="943864">
                  <a:moveTo>
                    <a:pt x="0" y="0"/>
                  </a:moveTo>
                  <a:lnTo>
                    <a:pt x="3526663" y="0"/>
                  </a:lnTo>
                  <a:lnTo>
                    <a:pt x="3526663" y="943864"/>
                  </a:lnTo>
                  <a:lnTo>
                    <a:pt x="0" y="943864"/>
                  </a:lnTo>
                  <a:close/>
                </a:path>
              </a:pathLst>
            </a:custGeom>
            <a:solidFill>
              <a:srgbClr val="DAEEF3"/>
            </a:solidFill>
          </p:spPr>
          <p:txBody>
            <a:bodyPr/>
            <a:lstStyle/>
            <a:p>
              <a:endParaRPr lang="lv-LV"/>
            </a:p>
          </p:txBody>
        </p:sp>
        <p:sp>
          <p:nvSpPr>
            <p:cNvPr id="24" name="Freeform 24"/>
            <p:cNvSpPr/>
            <p:nvPr/>
          </p:nvSpPr>
          <p:spPr>
            <a:xfrm>
              <a:off x="0" y="0"/>
              <a:ext cx="3539363" cy="956564"/>
            </a:xfrm>
            <a:custGeom>
              <a:avLst/>
              <a:gdLst/>
              <a:ahLst/>
              <a:cxnLst/>
              <a:rect l="l" t="t" r="r" b="b"/>
              <a:pathLst>
                <a:path w="3539363" h="956564">
                  <a:moveTo>
                    <a:pt x="6350" y="0"/>
                  </a:moveTo>
                  <a:lnTo>
                    <a:pt x="3533013" y="0"/>
                  </a:lnTo>
                  <a:cubicBezTo>
                    <a:pt x="3536569" y="0"/>
                    <a:pt x="3539363" y="2794"/>
                    <a:pt x="3539363" y="6350"/>
                  </a:cubicBezTo>
                  <a:lnTo>
                    <a:pt x="3539363" y="950214"/>
                  </a:lnTo>
                  <a:cubicBezTo>
                    <a:pt x="3539363" y="953770"/>
                    <a:pt x="3536569" y="956564"/>
                    <a:pt x="3533013" y="956564"/>
                  </a:cubicBezTo>
                  <a:lnTo>
                    <a:pt x="6350" y="956564"/>
                  </a:lnTo>
                  <a:cubicBezTo>
                    <a:pt x="2794" y="956564"/>
                    <a:pt x="0" y="953770"/>
                    <a:pt x="0" y="950214"/>
                  </a:cubicBezTo>
                  <a:lnTo>
                    <a:pt x="0" y="6350"/>
                  </a:lnTo>
                  <a:cubicBezTo>
                    <a:pt x="0" y="2794"/>
                    <a:pt x="2794" y="0"/>
                    <a:pt x="6350" y="0"/>
                  </a:cubicBezTo>
                  <a:moveTo>
                    <a:pt x="6350" y="12700"/>
                  </a:moveTo>
                  <a:lnTo>
                    <a:pt x="6350" y="6350"/>
                  </a:lnTo>
                  <a:lnTo>
                    <a:pt x="12700" y="6350"/>
                  </a:lnTo>
                  <a:lnTo>
                    <a:pt x="12700" y="950214"/>
                  </a:lnTo>
                  <a:lnTo>
                    <a:pt x="6350" y="950214"/>
                  </a:lnTo>
                  <a:lnTo>
                    <a:pt x="6350" y="943864"/>
                  </a:lnTo>
                  <a:lnTo>
                    <a:pt x="3533013" y="943864"/>
                  </a:lnTo>
                  <a:lnTo>
                    <a:pt x="3533013" y="950214"/>
                  </a:lnTo>
                  <a:lnTo>
                    <a:pt x="3526663" y="950214"/>
                  </a:lnTo>
                  <a:lnTo>
                    <a:pt x="3526663" y="6350"/>
                  </a:lnTo>
                  <a:lnTo>
                    <a:pt x="3533013" y="6350"/>
                  </a:lnTo>
                  <a:lnTo>
                    <a:pt x="3533013" y="12700"/>
                  </a:lnTo>
                  <a:lnTo>
                    <a:pt x="6350" y="12700"/>
                  </a:lnTo>
                  <a:close/>
                </a:path>
              </a:pathLst>
            </a:custGeom>
            <a:solidFill>
              <a:srgbClr val="002060"/>
            </a:solidFill>
          </p:spPr>
          <p:txBody>
            <a:bodyPr/>
            <a:lstStyle/>
            <a:p>
              <a:endParaRPr lang="lv-LV"/>
            </a:p>
          </p:txBody>
        </p:sp>
        <p:sp>
          <p:nvSpPr>
            <p:cNvPr id="25" name="TextBox 25"/>
            <p:cNvSpPr txBox="1"/>
            <p:nvPr/>
          </p:nvSpPr>
          <p:spPr>
            <a:xfrm>
              <a:off x="0" y="-9525"/>
              <a:ext cx="3539388" cy="966073"/>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For example Agenda 2030</a:t>
              </a:r>
            </a:p>
          </p:txBody>
        </p:sp>
      </p:grpSp>
      <p:sp>
        <p:nvSpPr>
          <p:cNvPr id="26" name="AutoShape 26"/>
          <p:cNvSpPr/>
          <p:nvPr/>
        </p:nvSpPr>
        <p:spPr>
          <a:xfrm rot="4637945">
            <a:off x="14671474" y="3749228"/>
            <a:ext cx="761047" cy="0"/>
          </a:xfrm>
          <a:prstGeom prst="line">
            <a:avLst/>
          </a:prstGeom>
          <a:ln w="9525" cap="rnd">
            <a:solidFill>
              <a:srgbClr val="000000"/>
            </a:solidFill>
            <a:prstDash val="solid"/>
            <a:headEnd type="none" w="sm" len="sm"/>
            <a:tailEnd type="none" w="sm" len="sm"/>
          </a:ln>
        </p:spPr>
        <p:txBody>
          <a:bodyPr/>
          <a:lstStyle/>
          <a:p>
            <a:endParaRPr lang="lv-LV"/>
          </a:p>
        </p:txBody>
      </p:sp>
      <p:sp>
        <p:nvSpPr>
          <p:cNvPr id="27" name="Freeform 27"/>
          <p:cNvSpPr/>
          <p:nvPr/>
        </p:nvSpPr>
        <p:spPr>
          <a:xfrm>
            <a:off x="2490587" y="3222045"/>
            <a:ext cx="12240717" cy="1654752"/>
          </a:xfrm>
          <a:custGeom>
            <a:avLst/>
            <a:gdLst/>
            <a:ahLst/>
            <a:cxnLst/>
            <a:rect l="l" t="t" r="r" b="b"/>
            <a:pathLst>
              <a:path w="12240717" h="1654752">
                <a:moveTo>
                  <a:pt x="0" y="0"/>
                </a:moveTo>
                <a:lnTo>
                  <a:pt x="12240717" y="0"/>
                </a:lnTo>
                <a:lnTo>
                  <a:pt x="12240717" y="1654752"/>
                </a:lnTo>
                <a:lnTo>
                  <a:pt x="0" y="1654752"/>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lv-LV"/>
          </a:p>
        </p:txBody>
      </p:sp>
      <p:grpSp>
        <p:nvGrpSpPr>
          <p:cNvPr id="28" name="Group 28"/>
          <p:cNvGrpSpPr/>
          <p:nvPr/>
        </p:nvGrpSpPr>
        <p:grpSpPr>
          <a:xfrm>
            <a:off x="7937178" y="3289680"/>
            <a:ext cx="1944793" cy="409635"/>
            <a:chOff x="0" y="0"/>
            <a:chExt cx="2593057" cy="546180"/>
          </a:xfrm>
        </p:grpSpPr>
        <p:sp>
          <p:nvSpPr>
            <p:cNvPr id="29" name="Freeform 29"/>
            <p:cNvSpPr/>
            <p:nvPr/>
          </p:nvSpPr>
          <p:spPr>
            <a:xfrm>
              <a:off x="6350" y="6350"/>
              <a:ext cx="2580386" cy="533527"/>
            </a:xfrm>
            <a:custGeom>
              <a:avLst/>
              <a:gdLst/>
              <a:ahLst/>
              <a:cxnLst/>
              <a:rect l="l" t="t" r="r" b="b"/>
              <a:pathLst>
                <a:path w="2580386" h="533527">
                  <a:moveTo>
                    <a:pt x="0" y="0"/>
                  </a:moveTo>
                  <a:lnTo>
                    <a:pt x="2580386" y="0"/>
                  </a:lnTo>
                  <a:lnTo>
                    <a:pt x="2580386" y="533527"/>
                  </a:lnTo>
                  <a:lnTo>
                    <a:pt x="0" y="533527"/>
                  </a:lnTo>
                  <a:close/>
                </a:path>
              </a:pathLst>
            </a:custGeom>
            <a:solidFill>
              <a:srgbClr val="DAEEF3"/>
            </a:solidFill>
          </p:spPr>
          <p:txBody>
            <a:bodyPr/>
            <a:lstStyle/>
            <a:p>
              <a:endParaRPr lang="lv-LV"/>
            </a:p>
          </p:txBody>
        </p:sp>
        <p:sp>
          <p:nvSpPr>
            <p:cNvPr id="30" name="Freeform 30"/>
            <p:cNvSpPr/>
            <p:nvPr/>
          </p:nvSpPr>
          <p:spPr>
            <a:xfrm>
              <a:off x="0" y="0"/>
              <a:ext cx="2593086" cy="546227"/>
            </a:xfrm>
            <a:custGeom>
              <a:avLst/>
              <a:gdLst/>
              <a:ahLst/>
              <a:cxnLst/>
              <a:rect l="l" t="t" r="r" b="b"/>
              <a:pathLst>
                <a:path w="2593086" h="546227">
                  <a:moveTo>
                    <a:pt x="6350" y="0"/>
                  </a:moveTo>
                  <a:lnTo>
                    <a:pt x="2586736" y="0"/>
                  </a:lnTo>
                  <a:cubicBezTo>
                    <a:pt x="2590292" y="0"/>
                    <a:pt x="2593086" y="2794"/>
                    <a:pt x="2593086" y="6350"/>
                  </a:cubicBezTo>
                  <a:lnTo>
                    <a:pt x="2593086" y="539877"/>
                  </a:lnTo>
                  <a:cubicBezTo>
                    <a:pt x="2593086" y="543433"/>
                    <a:pt x="2590292" y="546227"/>
                    <a:pt x="2586736" y="546227"/>
                  </a:cubicBezTo>
                  <a:lnTo>
                    <a:pt x="6350" y="546227"/>
                  </a:lnTo>
                  <a:cubicBezTo>
                    <a:pt x="2794" y="546227"/>
                    <a:pt x="0" y="543433"/>
                    <a:pt x="0" y="539877"/>
                  </a:cubicBezTo>
                  <a:lnTo>
                    <a:pt x="0" y="6350"/>
                  </a:lnTo>
                  <a:cubicBezTo>
                    <a:pt x="0" y="2794"/>
                    <a:pt x="2794" y="0"/>
                    <a:pt x="6350" y="0"/>
                  </a:cubicBezTo>
                  <a:moveTo>
                    <a:pt x="6350" y="12700"/>
                  </a:moveTo>
                  <a:lnTo>
                    <a:pt x="6350" y="6350"/>
                  </a:lnTo>
                  <a:lnTo>
                    <a:pt x="12700" y="6350"/>
                  </a:lnTo>
                  <a:lnTo>
                    <a:pt x="12700" y="539877"/>
                  </a:lnTo>
                  <a:lnTo>
                    <a:pt x="6350" y="539877"/>
                  </a:lnTo>
                  <a:lnTo>
                    <a:pt x="6350" y="533527"/>
                  </a:lnTo>
                  <a:lnTo>
                    <a:pt x="2586736" y="533527"/>
                  </a:lnTo>
                  <a:lnTo>
                    <a:pt x="2586736" y="539877"/>
                  </a:lnTo>
                  <a:lnTo>
                    <a:pt x="2580386" y="539877"/>
                  </a:lnTo>
                  <a:lnTo>
                    <a:pt x="2580386" y="6350"/>
                  </a:lnTo>
                  <a:lnTo>
                    <a:pt x="2586736" y="6350"/>
                  </a:lnTo>
                  <a:lnTo>
                    <a:pt x="2586736" y="12700"/>
                  </a:lnTo>
                  <a:lnTo>
                    <a:pt x="6350" y="12700"/>
                  </a:lnTo>
                  <a:close/>
                </a:path>
              </a:pathLst>
            </a:custGeom>
            <a:solidFill>
              <a:srgbClr val="000000"/>
            </a:solidFill>
          </p:spPr>
          <p:txBody>
            <a:bodyPr/>
            <a:lstStyle/>
            <a:p>
              <a:endParaRPr lang="lv-LV"/>
            </a:p>
          </p:txBody>
        </p:sp>
        <p:sp>
          <p:nvSpPr>
            <p:cNvPr id="31" name="TextBox 31"/>
            <p:cNvSpPr txBox="1"/>
            <p:nvPr/>
          </p:nvSpPr>
          <p:spPr>
            <a:xfrm>
              <a:off x="0" y="-9525"/>
              <a:ext cx="2593057" cy="555705"/>
            </a:xfrm>
            <a:prstGeom prst="rect">
              <a:avLst/>
            </a:prstGeom>
          </p:spPr>
          <p:txBody>
            <a:bodyPr lIns="50800" tIns="50800" rIns="50800" bIns="50800" rtlCol="0" anchor="t"/>
            <a:lstStyle/>
            <a:p>
              <a:pPr algn="l">
                <a:lnSpc>
                  <a:spcPts val="2400"/>
                </a:lnSpc>
              </a:pPr>
              <a:r>
                <a:rPr lang="en-US" sz="2000">
                  <a:solidFill>
                    <a:srgbClr val="000000"/>
                  </a:solidFill>
                  <a:latin typeface="DM Sans Bold"/>
                </a:rPr>
                <a:t>Social benefit</a:t>
              </a:r>
            </a:p>
          </p:txBody>
        </p:sp>
      </p:grpSp>
      <p:grpSp>
        <p:nvGrpSpPr>
          <p:cNvPr id="32" name="Group 32"/>
          <p:cNvGrpSpPr/>
          <p:nvPr/>
        </p:nvGrpSpPr>
        <p:grpSpPr>
          <a:xfrm>
            <a:off x="2238190" y="3626755"/>
            <a:ext cx="2388625" cy="975417"/>
            <a:chOff x="0" y="0"/>
            <a:chExt cx="3184833" cy="1300556"/>
          </a:xfrm>
        </p:grpSpPr>
        <p:sp>
          <p:nvSpPr>
            <p:cNvPr id="33" name="Freeform 33"/>
            <p:cNvSpPr/>
            <p:nvPr/>
          </p:nvSpPr>
          <p:spPr>
            <a:xfrm>
              <a:off x="-7493" y="8636"/>
              <a:ext cx="3206750" cy="1292225"/>
            </a:xfrm>
            <a:custGeom>
              <a:avLst/>
              <a:gdLst/>
              <a:ahLst/>
              <a:cxnLst/>
              <a:rect l="l" t="t" r="r" b="b"/>
              <a:pathLst>
                <a:path w="3206750" h="1292225">
                  <a:moveTo>
                    <a:pt x="308864" y="429641"/>
                  </a:moveTo>
                  <a:cubicBezTo>
                    <a:pt x="283464" y="327533"/>
                    <a:pt x="366903" y="226314"/>
                    <a:pt x="523748" y="169164"/>
                  </a:cubicBezTo>
                  <a:cubicBezTo>
                    <a:pt x="680593" y="112014"/>
                    <a:pt x="883285" y="108712"/>
                    <a:pt x="1045972" y="160909"/>
                  </a:cubicBezTo>
                  <a:cubicBezTo>
                    <a:pt x="1103630" y="101473"/>
                    <a:pt x="1209040" y="60452"/>
                    <a:pt x="1330452" y="50292"/>
                  </a:cubicBezTo>
                  <a:cubicBezTo>
                    <a:pt x="1451864" y="40132"/>
                    <a:pt x="1574927" y="61849"/>
                    <a:pt x="1662430" y="109093"/>
                  </a:cubicBezTo>
                  <a:cubicBezTo>
                    <a:pt x="1711452" y="55245"/>
                    <a:pt x="1807845" y="19050"/>
                    <a:pt x="1917319" y="13335"/>
                  </a:cubicBezTo>
                  <a:cubicBezTo>
                    <a:pt x="2026793" y="7620"/>
                    <a:pt x="2133854" y="33274"/>
                    <a:pt x="2200529" y="81153"/>
                  </a:cubicBezTo>
                  <a:cubicBezTo>
                    <a:pt x="2289175" y="24003"/>
                    <a:pt x="2430272" y="0"/>
                    <a:pt x="2562733" y="19431"/>
                  </a:cubicBezTo>
                  <a:cubicBezTo>
                    <a:pt x="2695194" y="38862"/>
                    <a:pt x="2795143" y="98298"/>
                    <a:pt x="2819527" y="171958"/>
                  </a:cubicBezTo>
                  <a:cubicBezTo>
                    <a:pt x="2928112" y="188214"/>
                    <a:pt x="3018663" y="229362"/>
                    <a:pt x="3067558" y="284988"/>
                  </a:cubicBezTo>
                  <a:cubicBezTo>
                    <a:pt x="3116453" y="340614"/>
                    <a:pt x="3119120" y="405003"/>
                    <a:pt x="3074797" y="461772"/>
                  </a:cubicBezTo>
                  <a:cubicBezTo>
                    <a:pt x="3181731" y="537972"/>
                    <a:pt x="3206750" y="639445"/>
                    <a:pt x="3140583" y="728472"/>
                  </a:cubicBezTo>
                  <a:cubicBezTo>
                    <a:pt x="3074416" y="817499"/>
                    <a:pt x="2926715" y="880491"/>
                    <a:pt x="2752852" y="894080"/>
                  </a:cubicBezTo>
                  <a:cubicBezTo>
                    <a:pt x="2751582" y="977519"/>
                    <a:pt x="2667889" y="1054227"/>
                    <a:pt x="2534031" y="1094359"/>
                  </a:cubicBezTo>
                  <a:cubicBezTo>
                    <a:pt x="2400173" y="1134491"/>
                    <a:pt x="2236978" y="1132078"/>
                    <a:pt x="2107438" y="1087882"/>
                  </a:cubicBezTo>
                  <a:cubicBezTo>
                    <a:pt x="2052193" y="1187831"/>
                    <a:pt x="1896872" y="1261491"/>
                    <a:pt x="1708531" y="1276858"/>
                  </a:cubicBezTo>
                  <a:cubicBezTo>
                    <a:pt x="1520190" y="1292225"/>
                    <a:pt x="1332484" y="1246632"/>
                    <a:pt x="1226693" y="1159764"/>
                  </a:cubicBezTo>
                  <a:cubicBezTo>
                    <a:pt x="1096899" y="1202563"/>
                    <a:pt x="941324" y="1214882"/>
                    <a:pt x="794766" y="1193927"/>
                  </a:cubicBezTo>
                  <a:cubicBezTo>
                    <a:pt x="648208" y="1172972"/>
                    <a:pt x="523113" y="1120394"/>
                    <a:pt x="447802" y="1048385"/>
                  </a:cubicBezTo>
                  <a:cubicBezTo>
                    <a:pt x="315214" y="1056894"/>
                    <a:pt x="187071" y="1019302"/>
                    <a:pt x="126873" y="954278"/>
                  </a:cubicBezTo>
                  <a:cubicBezTo>
                    <a:pt x="66675" y="889254"/>
                    <a:pt x="87376" y="810641"/>
                    <a:pt x="178562" y="757428"/>
                  </a:cubicBezTo>
                  <a:cubicBezTo>
                    <a:pt x="60325" y="719328"/>
                    <a:pt x="0" y="643763"/>
                    <a:pt x="28956" y="570103"/>
                  </a:cubicBezTo>
                  <a:cubicBezTo>
                    <a:pt x="57912" y="496443"/>
                    <a:pt x="169926" y="441325"/>
                    <a:pt x="306197" y="433578"/>
                  </a:cubicBezTo>
                  <a:close/>
                </a:path>
              </a:pathLst>
            </a:custGeom>
            <a:solidFill>
              <a:srgbClr val="DAEEF3"/>
            </a:solidFill>
          </p:spPr>
          <p:txBody>
            <a:bodyPr/>
            <a:lstStyle/>
            <a:p>
              <a:endParaRPr lang="lv-LV"/>
            </a:p>
          </p:txBody>
        </p:sp>
        <p:sp>
          <p:nvSpPr>
            <p:cNvPr id="34" name="Freeform 34"/>
            <p:cNvSpPr/>
            <p:nvPr/>
          </p:nvSpPr>
          <p:spPr>
            <a:xfrm>
              <a:off x="639445" y="2051431"/>
              <a:ext cx="71374" cy="70358"/>
            </a:xfrm>
            <a:custGeom>
              <a:avLst/>
              <a:gdLst/>
              <a:ahLst/>
              <a:cxnLst/>
              <a:rect l="l" t="t" r="r" b="b"/>
              <a:pathLst>
                <a:path w="71374" h="70358">
                  <a:moveTo>
                    <a:pt x="71374" y="35179"/>
                  </a:moveTo>
                  <a:cubicBezTo>
                    <a:pt x="71374" y="54610"/>
                    <a:pt x="55372" y="70358"/>
                    <a:pt x="35687" y="70358"/>
                  </a:cubicBezTo>
                  <a:cubicBezTo>
                    <a:pt x="16002" y="70358"/>
                    <a:pt x="0" y="54610"/>
                    <a:pt x="0" y="35179"/>
                  </a:cubicBezTo>
                  <a:cubicBezTo>
                    <a:pt x="0" y="15748"/>
                    <a:pt x="16002" y="0"/>
                    <a:pt x="35687" y="0"/>
                  </a:cubicBezTo>
                  <a:cubicBezTo>
                    <a:pt x="55372" y="0"/>
                    <a:pt x="71374" y="15748"/>
                    <a:pt x="71374" y="35179"/>
                  </a:cubicBezTo>
                  <a:close/>
                </a:path>
              </a:pathLst>
            </a:custGeom>
            <a:solidFill>
              <a:srgbClr val="DAEEF3"/>
            </a:solidFill>
          </p:spPr>
          <p:txBody>
            <a:bodyPr/>
            <a:lstStyle/>
            <a:p>
              <a:endParaRPr lang="lv-LV"/>
            </a:p>
          </p:txBody>
        </p:sp>
        <p:sp>
          <p:nvSpPr>
            <p:cNvPr id="35" name="Freeform 35"/>
            <p:cNvSpPr/>
            <p:nvPr/>
          </p:nvSpPr>
          <p:spPr>
            <a:xfrm>
              <a:off x="766064" y="1761871"/>
              <a:ext cx="143002" cy="140716"/>
            </a:xfrm>
            <a:custGeom>
              <a:avLst/>
              <a:gdLst/>
              <a:ahLst/>
              <a:cxnLst/>
              <a:rect l="l" t="t" r="r" b="b"/>
              <a:pathLst>
                <a:path w="143002" h="140716">
                  <a:moveTo>
                    <a:pt x="143002" y="70358"/>
                  </a:moveTo>
                  <a:cubicBezTo>
                    <a:pt x="143002" y="109220"/>
                    <a:pt x="110998" y="140716"/>
                    <a:pt x="71501" y="140716"/>
                  </a:cubicBezTo>
                  <a:cubicBezTo>
                    <a:pt x="32004" y="140716"/>
                    <a:pt x="0" y="109220"/>
                    <a:pt x="0" y="70358"/>
                  </a:cubicBezTo>
                  <a:cubicBezTo>
                    <a:pt x="0" y="31496"/>
                    <a:pt x="32004" y="0"/>
                    <a:pt x="71501" y="0"/>
                  </a:cubicBezTo>
                  <a:cubicBezTo>
                    <a:pt x="110998" y="0"/>
                    <a:pt x="143002" y="31496"/>
                    <a:pt x="143002" y="70358"/>
                  </a:cubicBezTo>
                  <a:close/>
                </a:path>
              </a:pathLst>
            </a:custGeom>
            <a:solidFill>
              <a:srgbClr val="DAEEF3"/>
            </a:solidFill>
          </p:spPr>
          <p:txBody>
            <a:bodyPr/>
            <a:lstStyle/>
            <a:p>
              <a:endParaRPr lang="lv-LV"/>
            </a:p>
          </p:txBody>
        </p:sp>
        <p:sp>
          <p:nvSpPr>
            <p:cNvPr id="36" name="Freeform 36"/>
            <p:cNvSpPr/>
            <p:nvPr/>
          </p:nvSpPr>
          <p:spPr>
            <a:xfrm>
              <a:off x="930910" y="1412621"/>
              <a:ext cx="214376" cy="211074"/>
            </a:xfrm>
            <a:custGeom>
              <a:avLst/>
              <a:gdLst/>
              <a:ahLst/>
              <a:cxnLst/>
              <a:rect l="l" t="t" r="r" b="b"/>
              <a:pathLst>
                <a:path w="214376" h="211074">
                  <a:moveTo>
                    <a:pt x="214376" y="105537"/>
                  </a:moveTo>
                  <a:cubicBezTo>
                    <a:pt x="214376" y="163830"/>
                    <a:pt x="166370" y="211074"/>
                    <a:pt x="107188" y="211074"/>
                  </a:cubicBezTo>
                  <a:cubicBezTo>
                    <a:pt x="48006" y="211074"/>
                    <a:pt x="0" y="163830"/>
                    <a:pt x="0" y="105537"/>
                  </a:cubicBezTo>
                  <a:cubicBezTo>
                    <a:pt x="0" y="47244"/>
                    <a:pt x="48006" y="0"/>
                    <a:pt x="107188" y="0"/>
                  </a:cubicBezTo>
                  <a:cubicBezTo>
                    <a:pt x="166370" y="0"/>
                    <a:pt x="214376" y="47244"/>
                    <a:pt x="214376" y="105537"/>
                  </a:cubicBezTo>
                  <a:close/>
                </a:path>
              </a:pathLst>
            </a:custGeom>
            <a:solidFill>
              <a:srgbClr val="DAEEF3"/>
            </a:solidFill>
          </p:spPr>
          <p:txBody>
            <a:bodyPr/>
            <a:lstStyle/>
            <a:p>
              <a:endParaRPr lang="lv-LV"/>
            </a:p>
          </p:txBody>
        </p:sp>
        <p:sp>
          <p:nvSpPr>
            <p:cNvPr id="37" name="Freeform 37"/>
            <p:cNvSpPr/>
            <p:nvPr/>
          </p:nvSpPr>
          <p:spPr>
            <a:xfrm>
              <a:off x="174498" y="85725"/>
              <a:ext cx="2890901" cy="1077468"/>
            </a:xfrm>
            <a:custGeom>
              <a:avLst/>
              <a:gdLst/>
              <a:ahLst/>
              <a:cxnLst/>
              <a:rect l="l" t="t" r="r" b="b"/>
              <a:pathLst>
                <a:path w="2890901" h="1077468">
                  <a:moveTo>
                    <a:pt x="184785" y="698754"/>
                  </a:moveTo>
                  <a:cubicBezTo>
                    <a:pt x="120269" y="701548"/>
                    <a:pt x="55880" y="693420"/>
                    <a:pt x="0" y="675386"/>
                  </a:cubicBezTo>
                  <a:moveTo>
                    <a:pt x="347726" y="954532"/>
                  </a:moveTo>
                  <a:cubicBezTo>
                    <a:pt x="321818" y="960120"/>
                    <a:pt x="294640" y="963930"/>
                    <a:pt x="266827" y="965708"/>
                  </a:cubicBezTo>
                  <a:moveTo>
                    <a:pt x="1044194" y="1077468"/>
                  </a:moveTo>
                  <a:cubicBezTo>
                    <a:pt x="1024636" y="1061466"/>
                    <a:pt x="1008380" y="1044321"/>
                    <a:pt x="995426" y="1026414"/>
                  </a:cubicBezTo>
                  <a:moveTo>
                    <a:pt x="1944878" y="950214"/>
                  </a:moveTo>
                  <a:cubicBezTo>
                    <a:pt x="1941957" y="969137"/>
                    <a:pt x="1935480" y="987933"/>
                    <a:pt x="1925447" y="1006221"/>
                  </a:cubicBezTo>
                  <a:moveTo>
                    <a:pt x="2331593" y="604393"/>
                  </a:moveTo>
                  <a:cubicBezTo>
                    <a:pt x="2477770" y="643382"/>
                    <a:pt x="2570099" y="724662"/>
                    <a:pt x="2568702" y="813562"/>
                  </a:cubicBezTo>
                  <a:moveTo>
                    <a:pt x="2890901" y="381508"/>
                  </a:moveTo>
                  <a:cubicBezTo>
                    <a:pt x="2867279" y="411734"/>
                    <a:pt x="2831084" y="438658"/>
                    <a:pt x="2785364" y="459994"/>
                  </a:cubicBezTo>
                  <a:moveTo>
                    <a:pt x="2637536" y="90424"/>
                  </a:moveTo>
                  <a:cubicBezTo>
                    <a:pt x="2641600" y="102616"/>
                    <a:pt x="2643378" y="115062"/>
                    <a:pt x="2643124" y="127508"/>
                  </a:cubicBezTo>
                  <a:moveTo>
                    <a:pt x="1963166" y="47244"/>
                  </a:moveTo>
                  <a:cubicBezTo>
                    <a:pt x="1976882" y="30099"/>
                    <a:pt x="1995170" y="14224"/>
                    <a:pt x="2017268" y="0"/>
                  </a:cubicBezTo>
                  <a:moveTo>
                    <a:pt x="1457198" y="69723"/>
                  </a:moveTo>
                  <a:cubicBezTo>
                    <a:pt x="1462786" y="55626"/>
                    <a:pt x="1471676" y="41910"/>
                    <a:pt x="1483360" y="28956"/>
                  </a:cubicBezTo>
                  <a:moveTo>
                    <a:pt x="863346" y="83566"/>
                  </a:moveTo>
                  <a:cubicBezTo>
                    <a:pt x="897763" y="94615"/>
                    <a:pt x="929640" y="107823"/>
                    <a:pt x="958215" y="123063"/>
                  </a:cubicBezTo>
                  <a:moveTo>
                    <a:pt x="143510" y="394208"/>
                  </a:moveTo>
                  <a:cubicBezTo>
                    <a:pt x="136017" y="380619"/>
                    <a:pt x="130429" y="366649"/>
                    <a:pt x="127000" y="352552"/>
                  </a:cubicBezTo>
                </a:path>
              </a:pathLst>
            </a:custGeom>
            <a:solidFill>
              <a:srgbClr val="000000">
                <a:alpha val="0"/>
              </a:srgbClr>
            </a:solidFill>
          </p:spPr>
          <p:txBody>
            <a:bodyPr/>
            <a:lstStyle/>
            <a:p>
              <a:endParaRPr lang="lv-LV"/>
            </a:p>
          </p:txBody>
        </p:sp>
        <p:sp>
          <p:nvSpPr>
            <p:cNvPr id="38" name="Freeform 38"/>
            <p:cNvSpPr/>
            <p:nvPr/>
          </p:nvSpPr>
          <p:spPr>
            <a:xfrm>
              <a:off x="-24765" y="-8636"/>
              <a:ext cx="3243834" cy="1326261"/>
            </a:xfrm>
            <a:custGeom>
              <a:avLst/>
              <a:gdLst/>
              <a:ahLst/>
              <a:cxnLst/>
              <a:rect l="l" t="t" r="r" b="b"/>
              <a:pathLst>
                <a:path w="3243834" h="1326261">
                  <a:moveTo>
                    <a:pt x="326136" y="430022"/>
                  </a:moveTo>
                  <a:lnTo>
                    <a:pt x="326136" y="446913"/>
                  </a:lnTo>
                  <a:lnTo>
                    <a:pt x="309753" y="450977"/>
                  </a:lnTo>
                  <a:cubicBezTo>
                    <a:pt x="280924" y="335153"/>
                    <a:pt x="376555" y="228346"/>
                    <a:pt x="535178" y="170434"/>
                  </a:cubicBezTo>
                  <a:cubicBezTo>
                    <a:pt x="695579" y="111887"/>
                    <a:pt x="902208" y="108712"/>
                    <a:pt x="1068324" y="161925"/>
                  </a:cubicBezTo>
                  <a:lnTo>
                    <a:pt x="1063117" y="178054"/>
                  </a:lnTo>
                  <a:lnTo>
                    <a:pt x="1046226" y="178054"/>
                  </a:lnTo>
                  <a:cubicBezTo>
                    <a:pt x="1046226" y="173609"/>
                    <a:pt x="1047877" y="169418"/>
                    <a:pt x="1051052" y="166243"/>
                  </a:cubicBezTo>
                  <a:cubicBezTo>
                    <a:pt x="1112647" y="102743"/>
                    <a:pt x="1222629" y="60960"/>
                    <a:pt x="1346200" y="50546"/>
                  </a:cubicBezTo>
                  <a:cubicBezTo>
                    <a:pt x="1470152" y="40132"/>
                    <a:pt x="1596644" y="62230"/>
                    <a:pt x="1687576" y="111252"/>
                  </a:cubicBezTo>
                  <a:cubicBezTo>
                    <a:pt x="1693037" y="114173"/>
                    <a:pt x="1696466" y="119888"/>
                    <a:pt x="1696466" y="126111"/>
                  </a:cubicBezTo>
                  <a:lnTo>
                    <a:pt x="1679575" y="126111"/>
                  </a:lnTo>
                  <a:lnTo>
                    <a:pt x="1667002" y="114681"/>
                  </a:lnTo>
                  <a:cubicBezTo>
                    <a:pt x="1720342" y="56261"/>
                    <a:pt x="1821942" y="19304"/>
                    <a:pt x="1933575" y="13589"/>
                  </a:cubicBezTo>
                  <a:lnTo>
                    <a:pt x="1934464" y="30480"/>
                  </a:lnTo>
                  <a:lnTo>
                    <a:pt x="1933575" y="13589"/>
                  </a:lnTo>
                  <a:cubicBezTo>
                    <a:pt x="2045589" y="7747"/>
                    <a:pt x="2156841" y="33782"/>
                    <a:pt x="2227453" y="84582"/>
                  </a:cubicBezTo>
                  <a:lnTo>
                    <a:pt x="2217547" y="98298"/>
                  </a:lnTo>
                  <a:lnTo>
                    <a:pt x="2217547" y="81407"/>
                  </a:lnTo>
                  <a:lnTo>
                    <a:pt x="2217547" y="98298"/>
                  </a:lnTo>
                  <a:lnTo>
                    <a:pt x="2208403" y="84074"/>
                  </a:lnTo>
                  <a:cubicBezTo>
                    <a:pt x="2301367" y="24257"/>
                    <a:pt x="2446782" y="0"/>
                    <a:pt x="2582164" y="19812"/>
                  </a:cubicBezTo>
                  <a:lnTo>
                    <a:pt x="2579751" y="36576"/>
                  </a:lnTo>
                  <a:lnTo>
                    <a:pt x="2582164" y="19812"/>
                  </a:lnTo>
                  <a:cubicBezTo>
                    <a:pt x="2716149" y="39497"/>
                    <a:pt x="2824988" y="100457"/>
                    <a:pt x="2852547" y="183769"/>
                  </a:cubicBezTo>
                  <a:lnTo>
                    <a:pt x="2836418" y="189103"/>
                  </a:lnTo>
                  <a:lnTo>
                    <a:pt x="2819527" y="189103"/>
                  </a:lnTo>
                  <a:cubicBezTo>
                    <a:pt x="2819527" y="184150"/>
                    <a:pt x="2821686" y="179451"/>
                    <a:pt x="2825369" y="176276"/>
                  </a:cubicBezTo>
                  <a:cubicBezTo>
                    <a:pt x="2829052" y="173101"/>
                    <a:pt x="2834005" y="171577"/>
                    <a:pt x="2838958" y="172339"/>
                  </a:cubicBezTo>
                  <a:cubicBezTo>
                    <a:pt x="2949702" y="188849"/>
                    <a:pt x="3044571" y="231140"/>
                    <a:pt x="3097276" y="290957"/>
                  </a:cubicBezTo>
                  <a:lnTo>
                    <a:pt x="3084576" y="302133"/>
                  </a:lnTo>
                  <a:lnTo>
                    <a:pt x="3097276" y="290957"/>
                  </a:lnTo>
                  <a:cubicBezTo>
                    <a:pt x="3151378" y="352425"/>
                    <a:pt x="3154680" y="425958"/>
                    <a:pt x="3105150" y="489331"/>
                  </a:cubicBezTo>
                  <a:lnTo>
                    <a:pt x="3091815" y="478917"/>
                  </a:lnTo>
                  <a:lnTo>
                    <a:pt x="3101594" y="465074"/>
                  </a:lnTo>
                  <a:cubicBezTo>
                    <a:pt x="3212211" y="543941"/>
                    <a:pt x="3243834" y="653669"/>
                    <a:pt x="3174111" y="751459"/>
                  </a:cubicBezTo>
                  <a:cubicBezTo>
                    <a:pt x="3173095" y="752856"/>
                    <a:pt x="3172079" y="754253"/>
                    <a:pt x="3171063" y="755650"/>
                  </a:cubicBezTo>
                  <a:lnTo>
                    <a:pt x="3157474" y="745490"/>
                  </a:lnTo>
                  <a:lnTo>
                    <a:pt x="3171063" y="755650"/>
                  </a:lnTo>
                  <a:cubicBezTo>
                    <a:pt x="3100578" y="850265"/>
                    <a:pt x="2947035" y="914273"/>
                    <a:pt x="2771140" y="927989"/>
                  </a:cubicBezTo>
                  <a:lnTo>
                    <a:pt x="2769870" y="911098"/>
                  </a:lnTo>
                  <a:lnTo>
                    <a:pt x="2786761" y="911352"/>
                  </a:lnTo>
                  <a:cubicBezTo>
                    <a:pt x="2785364" y="1006729"/>
                    <a:pt x="2691384" y="1086993"/>
                    <a:pt x="2555875" y="1127633"/>
                  </a:cubicBezTo>
                  <a:cubicBezTo>
                    <a:pt x="2418715" y="1168781"/>
                    <a:pt x="2251964" y="1166368"/>
                    <a:pt x="2118868" y="1120902"/>
                  </a:cubicBezTo>
                  <a:lnTo>
                    <a:pt x="2124329" y="1104900"/>
                  </a:lnTo>
                  <a:lnTo>
                    <a:pt x="2139188" y="1113028"/>
                  </a:lnTo>
                  <a:cubicBezTo>
                    <a:pt x="2079879" y="1220597"/>
                    <a:pt x="1917065" y="1295146"/>
                    <a:pt x="1726819" y="1310640"/>
                  </a:cubicBezTo>
                  <a:lnTo>
                    <a:pt x="1725422" y="1293749"/>
                  </a:lnTo>
                  <a:lnTo>
                    <a:pt x="1726819" y="1310640"/>
                  </a:lnTo>
                  <a:cubicBezTo>
                    <a:pt x="1535811" y="1326261"/>
                    <a:pt x="1343152" y="1280287"/>
                    <a:pt x="1232789" y="1189736"/>
                  </a:cubicBezTo>
                  <a:lnTo>
                    <a:pt x="1243584" y="1176655"/>
                  </a:lnTo>
                  <a:lnTo>
                    <a:pt x="1248918" y="1192784"/>
                  </a:lnTo>
                  <a:cubicBezTo>
                    <a:pt x="1116711" y="1236599"/>
                    <a:pt x="958342" y="1249045"/>
                    <a:pt x="809498" y="1227836"/>
                  </a:cubicBezTo>
                  <a:lnTo>
                    <a:pt x="811911" y="1211072"/>
                  </a:lnTo>
                  <a:lnTo>
                    <a:pt x="809498" y="1227836"/>
                  </a:lnTo>
                  <a:cubicBezTo>
                    <a:pt x="660908" y="1206627"/>
                    <a:pt x="532130" y="1153160"/>
                    <a:pt x="453390" y="1077849"/>
                  </a:cubicBezTo>
                  <a:cubicBezTo>
                    <a:pt x="448437" y="1073023"/>
                    <a:pt x="446786" y="1065784"/>
                    <a:pt x="449453" y="1059307"/>
                  </a:cubicBezTo>
                  <a:cubicBezTo>
                    <a:pt x="452120" y="1052830"/>
                    <a:pt x="458216" y="1048639"/>
                    <a:pt x="465201" y="1048639"/>
                  </a:cubicBezTo>
                  <a:cubicBezTo>
                    <a:pt x="474345" y="1048639"/>
                    <a:pt x="481838" y="1055878"/>
                    <a:pt x="482092" y="1065022"/>
                  </a:cubicBezTo>
                  <a:cubicBezTo>
                    <a:pt x="482346" y="1074166"/>
                    <a:pt x="475361" y="1081913"/>
                    <a:pt x="466217" y="1082421"/>
                  </a:cubicBezTo>
                  <a:cubicBezTo>
                    <a:pt x="331089" y="1091057"/>
                    <a:pt x="196850" y="1053211"/>
                    <a:pt x="131826" y="982853"/>
                  </a:cubicBezTo>
                  <a:cubicBezTo>
                    <a:pt x="75438" y="921893"/>
                    <a:pt x="82169" y="848487"/>
                    <a:pt x="142621" y="792607"/>
                  </a:cubicBezTo>
                  <a:cubicBezTo>
                    <a:pt x="155321" y="780796"/>
                    <a:pt x="170307" y="769874"/>
                    <a:pt x="187452" y="759968"/>
                  </a:cubicBezTo>
                  <a:cubicBezTo>
                    <a:pt x="191897" y="757301"/>
                    <a:pt x="197485" y="756920"/>
                    <a:pt x="202311" y="758825"/>
                  </a:cubicBezTo>
                  <a:cubicBezTo>
                    <a:pt x="210820" y="762254"/>
                    <a:pt x="215011" y="771652"/>
                    <a:pt x="211963" y="780288"/>
                  </a:cubicBezTo>
                  <a:cubicBezTo>
                    <a:pt x="208915" y="788924"/>
                    <a:pt x="199517" y="793496"/>
                    <a:pt x="190881" y="790702"/>
                  </a:cubicBezTo>
                  <a:cubicBezTo>
                    <a:pt x="74549" y="753364"/>
                    <a:pt x="0" y="675132"/>
                    <a:pt x="27813" y="588645"/>
                  </a:cubicBezTo>
                  <a:cubicBezTo>
                    <a:pt x="28575" y="586105"/>
                    <a:pt x="29591" y="583565"/>
                    <a:pt x="30480" y="581025"/>
                  </a:cubicBezTo>
                  <a:lnTo>
                    <a:pt x="46228" y="587248"/>
                  </a:lnTo>
                  <a:lnTo>
                    <a:pt x="30480" y="581025"/>
                  </a:lnTo>
                  <a:cubicBezTo>
                    <a:pt x="63373" y="497586"/>
                    <a:pt x="184658" y="441706"/>
                    <a:pt x="322453" y="433832"/>
                  </a:cubicBezTo>
                  <a:lnTo>
                    <a:pt x="323469" y="450723"/>
                  </a:lnTo>
                  <a:lnTo>
                    <a:pt x="309372" y="441325"/>
                  </a:lnTo>
                  <a:lnTo>
                    <a:pt x="312039" y="437388"/>
                  </a:lnTo>
                  <a:cubicBezTo>
                    <a:pt x="315214" y="432689"/>
                    <a:pt x="320421" y="429895"/>
                    <a:pt x="326136" y="429895"/>
                  </a:cubicBezTo>
                  <a:moveTo>
                    <a:pt x="326136" y="463804"/>
                  </a:moveTo>
                  <a:lnTo>
                    <a:pt x="326136" y="446913"/>
                  </a:lnTo>
                  <a:lnTo>
                    <a:pt x="340233" y="456311"/>
                  </a:lnTo>
                  <a:lnTo>
                    <a:pt x="337566" y="460248"/>
                  </a:lnTo>
                  <a:cubicBezTo>
                    <a:pt x="334645" y="464693"/>
                    <a:pt x="329819" y="467360"/>
                    <a:pt x="324485" y="467741"/>
                  </a:cubicBezTo>
                  <a:cubicBezTo>
                    <a:pt x="189611" y="475361"/>
                    <a:pt x="87249" y="529590"/>
                    <a:pt x="62103" y="593471"/>
                  </a:cubicBezTo>
                  <a:cubicBezTo>
                    <a:pt x="61341" y="595376"/>
                    <a:pt x="60706" y="597154"/>
                    <a:pt x="60071" y="599059"/>
                  </a:cubicBezTo>
                  <a:cubicBezTo>
                    <a:pt x="41783" y="655701"/>
                    <a:pt x="87757" y="721995"/>
                    <a:pt x="201041" y="758571"/>
                  </a:cubicBezTo>
                  <a:lnTo>
                    <a:pt x="195834" y="774700"/>
                  </a:lnTo>
                  <a:lnTo>
                    <a:pt x="189484" y="790448"/>
                  </a:lnTo>
                  <a:lnTo>
                    <a:pt x="195834" y="774700"/>
                  </a:lnTo>
                  <a:lnTo>
                    <a:pt x="204343" y="789305"/>
                  </a:lnTo>
                  <a:cubicBezTo>
                    <a:pt x="189103" y="798195"/>
                    <a:pt x="176149" y="807720"/>
                    <a:pt x="165481" y="817626"/>
                  </a:cubicBezTo>
                  <a:cubicBezTo>
                    <a:pt x="117475" y="862076"/>
                    <a:pt x="113919" y="914019"/>
                    <a:pt x="156464" y="959993"/>
                  </a:cubicBezTo>
                  <a:lnTo>
                    <a:pt x="144018" y="971550"/>
                  </a:lnTo>
                  <a:lnTo>
                    <a:pt x="156464" y="959993"/>
                  </a:lnTo>
                  <a:cubicBezTo>
                    <a:pt x="211709" y="1019683"/>
                    <a:pt x="333756" y="1057021"/>
                    <a:pt x="463931" y="1048766"/>
                  </a:cubicBezTo>
                  <a:lnTo>
                    <a:pt x="465074" y="1065657"/>
                  </a:lnTo>
                  <a:lnTo>
                    <a:pt x="465074" y="1082548"/>
                  </a:lnTo>
                  <a:lnTo>
                    <a:pt x="465074" y="1065657"/>
                  </a:lnTo>
                  <a:lnTo>
                    <a:pt x="476758" y="1053465"/>
                  </a:lnTo>
                  <a:cubicBezTo>
                    <a:pt x="548640" y="1122299"/>
                    <a:pt x="669798" y="1173734"/>
                    <a:pt x="814197" y="1194435"/>
                  </a:cubicBezTo>
                  <a:cubicBezTo>
                    <a:pt x="958342" y="1215009"/>
                    <a:pt x="1111377" y="1202817"/>
                    <a:pt x="1238377" y="1160907"/>
                  </a:cubicBezTo>
                  <a:cubicBezTo>
                    <a:pt x="1243838" y="1159129"/>
                    <a:pt x="1249934" y="1160272"/>
                    <a:pt x="1254379" y="1163955"/>
                  </a:cubicBezTo>
                  <a:cubicBezTo>
                    <a:pt x="1355725" y="1247140"/>
                    <a:pt x="1538478" y="1292352"/>
                    <a:pt x="1724152" y="1277239"/>
                  </a:cubicBezTo>
                  <a:cubicBezTo>
                    <a:pt x="1910588" y="1261999"/>
                    <a:pt x="2058543" y="1189482"/>
                    <a:pt x="2109597" y="1097026"/>
                  </a:cubicBezTo>
                  <a:cubicBezTo>
                    <a:pt x="2113534" y="1089787"/>
                    <a:pt x="2122170" y="1086485"/>
                    <a:pt x="2129917" y="1089152"/>
                  </a:cubicBezTo>
                  <a:cubicBezTo>
                    <a:pt x="2256028" y="1132205"/>
                    <a:pt x="2415667" y="1134618"/>
                    <a:pt x="2546223" y="1095502"/>
                  </a:cubicBezTo>
                  <a:lnTo>
                    <a:pt x="2551049" y="1111758"/>
                  </a:lnTo>
                  <a:lnTo>
                    <a:pt x="2546223" y="1095502"/>
                  </a:lnTo>
                  <a:cubicBezTo>
                    <a:pt x="2678557" y="1055751"/>
                    <a:pt x="2751836" y="982853"/>
                    <a:pt x="2752979" y="911098"/>
                  </a:cubicBezTo>
                  <a:cubicBezTo>
                    <a:pt x="2753106" y="902335"/>
                    <a:pt x="2759837" y="895096"/>
                    <a:pt x="2768600" y="894461"/>
                  </a:cubicBezTo>
                  <a:cubicBezTo>
                    <a:pt x="2940304" y="880999"/>
                    <a:pt x="3082036" y="818896"/>
                    <a:pt x="3144012" y="735584"/>
                  </a:cubicBezTo>
                  <a:cubicBezTo>
                    <a:pt x="3144901" y="734441"/>
                    <a:pt x="3145790" y="733171"/>
                    <a:pt x="3146679" y="732028"/>
                  </a:cubicBezTo>
                  <a:cubicBezTo>
                    <a:pt x="3202432" y="653796"/>
                    <a:pt x="3182239" y="564134"/>
                    <a:pt x="3082163" y="492887"/>
                  </a:cubicBezTo>
                  <a:cubicBezTo>
                    <a:pt x="3078353" y="490220"/>
                    <a:pt x="3075940" y="486156"/>
                    <a:pt x="3075178" y="481584"/>
                  </a:cubicBezTo>
                  <a:cubicBezTo>
                    <a:pt x="3074416" y="477012"/>
                    <a:pt x="3075813" y="472313"/>
                    <a:pt x="3078607" y="468757"/>
                  </a:cubicBezTo>
                  <a:cubicBezTo>
                    <a:pt x="3117723" y="418719"/>
                    <a:pt x="3115818" y="363347"/>
                    <a:pt x="3072003" y="313563"/>
                  </a:cubicBezTo>
                  <a:cubicBezTo>
                    <a:pt x="3026664" y="262128"/>
                    <a:pt x="2940685" y="221996"/>
                    <a:pt x="2834132" y="206121"/>
                  </a:cubicBezTo>
                  <a:lnTo>
                    <a:pt x="2836672" y="189357"/>
                  </a:lnTo>
                  <a:lnTo>
                    <a:pt x="2853563" y="189357"/>
                  </a:lnTo>
                  <a:cubicBezTo>
                    <a:pt x="2853563" y="197612"/>
                    <a:pt x="2847467" y="204724"/>
                    <a:pt x="2839339" y="206121"/>
                  </a:cubicBezTo>
                  <a:cubicBezTo>
                    <a:pt x="2831211" y="207518"/>
                    <a:pt x="2823210" y="202565"/>
                    <a:pt x="2820543" y="194691"/>
                  </a:cubicBezTo>
                  <a:cubicBezTo>
                    <a:pt x="2799461" y="130683"/>
                    <a:pt x="2708275" y="72898"/>
                    <a:pt x="2577465" y="53721"/>
                  </a:cubicBezTo>
                  <a:cubicBezTo>
                    <a:pt x="2447925" y="34671"/>
                    <a:pt x="2311273" y="58547"/>
                    <a:pt x="2226945" y="112903"/>
                  </a:cubicBezTo>
                  <a:cubicBezTo>
                    <a:pt x="2224151" y="114681"/>
                    <a:pt x="2220976" y="115570"/>
                    <a:pt x="2217801" y="115570"/>
                  </a:cubicBezTo>
                  <a:cubicBezTo>
                    <a:pt x="2214245" y="115570"/>
                    <a:pt x="2210816" y="114427"/>
                    <a:pt x="2207895" y="112395"/>
                  </a:cubicBezTo>
                  <a:cubicBezTo>
                    <a:pt x="2145284" y="67437"/>
                    <a:pt x="2042414" y="42164"/>
                    <a:pt x="1935480" y="47752"/>
                  </a:cubicBezTo>
                  <a:cubicBezTo>
                    <a:pt x="1828292" y="53340"/>
                    <a:pt x="1737106" y="88773"/>
                    <a:pt x="1692275" y="137922"/>
                  </a:cubicBezTo>
                  <a:cubicBezTo>
                    <a:pt x="1687576" y="143129"/>
                    <a:pt x="1680210" y="144780"/>
                    <a:pt x="1673606" y="142367"/>
                  </a:cubicBezTo>
                  <a:cubicBezTo>
                    <a:pt x="1667002" y="139954"/>
                    <a:pt x="1662811" y="133604"/>
                    <a:pt x="1662811" y="126619"/>
                  </a:cubicBezTo>
                  <a:lnTo>
                    <a:pt x="1679702" y="126619"/>
                  </a:lnTo>
                  <a:lnTo>
                    <a:pt x="1671701" y="141478"/>
                  </a:lnTo>
                  <a:cubicBezTo>
                    <a:pt x="1587627" y="96139"/>
                    <a:pt x="1467993" y="74676"/>
                    <a:pt x="1349248" y="84709"/>
                  </a:cubicBezTo>
                  <a:lnTo>
                    <a:pt x="1347851" y="67818"/>
                  </a:lnTo>
                  <a:lnTo>
                    <a:pt x="1349248" y="84709"/>
                  </a:lnTo>
                  <a:cubicBezTo>
                    <a:pt x="1230122" y="94742"/>
                    <a:pt x="1129284" y="134874"/>
                    <a:pt x="1075563" y="190246"/>
                  </a:cubicBezTo>
                  <a:lnTo>
                    <a:pt x="1063371" y="178435"/>
                  </a:lnTo>
                  <a:lnTo>
                    <a:pt x="1080135" y="178435"/>
                  </a:lnTo>
                  <a:cubicBezTo>
                    <a:pt x="1080135" y="183896"/>
                    <a:pt x="1077595" y="188976"/>
                    <a:pt x="1073150" y="192151"/>
                  </a:cubicBezTo>
                  <a:cubicBezTo>
                    <a:pt x="1068705" y="195326"/>
                    <a:pt x="1063117" y="196215"/>
                    <a:pt x="1058037" y="194564"/>
                  </a:cubicBezTo>
                  <a:cubicBezTo>
                    <a:pt x="898906" y="143510"/>
                    <a:pt x="700024" y="146812"/>
                    <a:pt x="546735" y="202692"/>
                  </a:cubicBezTo>
                  <a:lnTo>
                    <a:pt x="541020" y="186436"/>
                  </a:lnTo>
                  <a:lnTo>
                    <a:pt x="546862" y="202311"/>
                  </a:lnTo>
                  <a:cubicBezTo>
                    <a:pt x="391795" y="258826"/>
                    <a:pt x="320548" y="354330"/>
                    <a:pt x="342646" y="442849"/>
                  </a:cubicBezTo>
                  <a:cubicBezTo>
                    <a:pt x="343916" y="447929"/>
                    <a:pt x="342773" y="453263"/>
                    <a:pt x="339598" y="457327"/>
                  </a:cubicBezTo>
                  <a:cubicBezTo>
                    <a:pt x="336423" y="461391"/>
                    <a:pt x="331470" y="463804"/>
                    <a:pt x="326263" y="463804"/>
                  </a:cubicBezTo>
                  <a:close/>
                </a:path>
              </a:pathLst>
            </a:custGeom>
            <a:solidFill>
              <a:srgbClr val="395E89"/>
            </a:solidFill>
          </p:spPr>
          <p:txBody>
            <a:bodyPr/>
            <a:lstStyle/>
            <a:p>
              <a:endParaRPr lang="lv-LV"/>
            </a:p>
          </p:txBody>
        </p:sp>
        <p:sp>
          <p:nvSpPr>
            <p:cNvPr id="39" name="Freeform 39"/>
            <p:cNvSpPr/>
            <p:nvPr/>
          </p:nvSpPr>
          <p:spPr>
            <a:xfrm>
              <a:off x="622300" y="2034540"/>
              <a:ext cx="105410" cy="104140"/>
            </a:xfrm>
            <a:custGeom>
              <a:avLst/>
              <a:gdLst/>
              <a:ahLst/>
              <a:cxnLst/>
              <a:rect l="l" t="t" r="r" b="b"/>
              <a:pathLst>
                <a:path w="105410" h="104140">
                  <a:moveTo>
                    <a:pt x="105410" y="52070"/>
                  </a:moveTo>
                  <a:cubicBezTo>
                    <a:pt x="105410" y="81153"/>
                    <a:pt x="81534" y="104140"/>
                    <a:pt x="52705" y="104140"/>
                  </a:cubicBezTo>
                  <a:lnTo>
                    <a:pt x="52705" y="87249"/>
                  </a:lnTo>
                  <a:lnTo>
                    <a:pt x="52705" y="104140"/>
                  </a:lnTo>
                  <a:cubicBezTo>
                    <a:pt x="23876" y="104140"/>
                    <a:pt x="0" y="81026"/>
                    <a:pt x="0" y="52070"/>
                  </a:cubicBezTo>
                  <a:lnTo>
                    <a:pt x="16891" y="52070"/>
                  </a:lnTo>
                  <a:lnTo>
                    <a:pt x="0" y="52070"/>
                  </a:lnTo>
                  <a:cubicBezTo>
                    <a:pt x="0" y="22987"/>
                    <a:pt x="23876" y="0"/>
                    <a:pt x="52705" y="0"/>
                  </a:cubicBezTo>
                  <a:lnTo>
                    <a:pt x="52705" y="16891"/>
                  </a:lnTo>
                  <a:lnTo>
                    <a:pt x="52705" y="0"/>
                  </a:lnTo>
                  <a:cubicBezTo>
                    <a:pt x="81534" y="0"/>
                    <a:pt x="105410" y="23114"/>
                    <a:pt x="105410" y="52070"/>
                  </a:cubicBezTo>
                  <a:lnTo>
                    <a:pt x="88519" y="52070"/>
                  </a:lnTo>
                  <a:lnTo>
                    <a:pt x="105410" y="52070"/>
                  </a:lnTo>
                  <a:moveTo>
                    <a:pt x="71501" y="52070"/>
                  </a:moveTo>
                  <a:cubicBezTo>
                    <a:pt x="71501" y="42291"/>
                    <a:pt x="63373" y="33782"/>
                    <a:pt x="52705" y="33782"/>
                  </a:cubicBezTo>
                  <a:cubicBezTo>
                    <a:pt x="42037" y="33782"/>
                    <a:pt x="33909" y="42164"/>
                    <a:pt x="33909" y="52070"/>
                  </a:cubicBezTo>
                  <a:cubicBezTo>
                    <a:pt x="33909" y="61976"/>
                    <a:pt x="42037" y="70358"/>
                    <a:pt x="52705" y="70358"/>
                  </a:cubicBezTo>
                  <a:cubicBezTo>
                    <a:pt x="63373" y="70358"/>
                    <a:pt x="71501" y="61976"/>
                    <a:pt x="71501" y="52070"/>
                  </a:cubicBezTo>
                  <a:close/>
                </a:path>
              </a:pathLst>
            </a:custGeom>
            <a:solidFill>
              <a:srgbClr val="395E89"/>
            </a:solidFill>
          </p:spPr>
          <p:txBody>
            <a:bodyPr/>
            <a:lstStyle/>
            <a:p>
              <a:endParaRPr lang="lv-LV"/>
            </a:p>
          </p:txBody>
        </p:sp>
        <p:sp>
          <p:nvSpPr>
            <p:cNvPr id="40" name="Freeform 40"/>
            <p:cNvSpPr/>
            <p:nvPr/>
          </p:nvSpPr>
          <p:spPr>
            <a:xfrm>
              <a:off x="749173" y="1744980"/>
              <a:ext cx="176784" cy="174498"/>
            </a:xfrm>
            <a:custGeom>
              <a:avLst/>
              <a:gdLst/>
              <a:ahLst/>
              <a:cxnLst/>
              <a:rect l="l" t="t" r="r" b="b"/>
              <a:pathLst>
                <a:path w="176784" h="174498">
                  <a:moveTo>
                    <a:pt x="176784" y="87249"/>
                  </a:moveTo>
                  <a:cubicBezTo>
                    <a:pt x="176784" y="135763"/>
                    <a:pt x="136906" y="174498"/>
                    <a:pt x="88392" y="174498"/>
                  </a:cubicBezTo>
                  <a:lnTo>
                    <a:pt x="88392" y="157607"/>
                  </a:lnTo>
                  <a:lnTo>
                    <a:pt x="88392" y="174498"/>
                  </a:lnTo>
                  <a:cubicBezTo>
                    <a:pt x="39751" y="174498"/>
                    <a:pt x="0" y="135636"/>
                    <a:pt x="0" y="87249"/>
                  </a:cubicBezTo>
                  <a:lnTo>
                    <a:pt x="16891" y="87249"/>
                  </a:lnTo>
                  <a:lnTo>
                    <a:pt x="0" y="87249"/>
                  </a:lnTo>
                  <a:cubicBezTo>
                    <a:pt x="0" y="38735"/>
                    <a:pt x="39878" y="0"/>
                    <a:pt x="88392" y="0"/>
                  </a:cubicBezTo>
                  <a:lnTo>
                    <a:pt x="88392" y="16891"/>
                  </a:lnTo>
                  <a:lnTo>
                    <a:pt x="88392" y="0"/>
                  </a:lnTo>
                  <a:cubicBezTo>
                    <a:pt x="137033" y="0"/>
                    <a:pt x="176784" y="38862"/>
                    <a:pt x="176784" y="87249"/>
                  </a:cubicBezTo>
                  <a:lnTo>
                    <a:pt x="159893" y="87249"/>
                  </a:lnTo>
                  <a:lnTo>
                    <a:pt x="176784" y="87249"/>
                  </a:lnTo>
                  <a:moveTo>
                    <a:pt x="142875" y="87249"/>
                  </a:moveTo>
                  <a:cubicBezTo>
                    <a:pt x="142875" y="58039"/>
                    <a:pt x="118745" y="33782"/>
                    <a:pt x="88265" y="33782"/>
                  </a:cubicBezTo>
                  <a:cubicBezTo>
                    <a:pt x="57785" y="33782"/>
                    <a:pt x="33655" y="57912"/>
                    <a:pt x="33655" y="87249"/>
                  </a:cubicBezTo>
                  <a:cubicBezTo>
                    <a:pt x="33655" y="116586"/>
                    <a:pt x="57785" y="140716"/>
                    <a:pt x="88265" y="140716"/>
                  </a:cubicBezTo>
                  <a:cubicBezTo>
                    <a:pt x="118745" y="140716"/>
                    <a:pt x="142875" y="116586"/>
                    <a:pt x="142875" y="87249"/>
                  </a:cubicBezTo>
                  <a:close/>
                </a:path>
              </a:pathLst>
            </a:custGeom>
            <a:solidFill>
              <a:srgbClr val="395E89"/>
            </a:solidFill>
          </p:spPr>
          <p:txBody>
            <a:bodyPr/>
            <a:lstStyle/>
            <a:p>
              <a:endParaRPr lang="lv-LV"/>
            </a:p>
          </p:txBody>
        </p:sp>
        <p:sp>
          <p:nvSpPr>
            <p:cNvPr id="41" name="Freeform 41"/>
            <p:cNvSpPr/>
            <p:nvPr/>
          </p:nvSpPr>
          <p:spPr>
            <a:xfrm>
              <a:off x="913892" y="1395730"/>
              <a:ext cx="248412" cy="244856"/>
            </a:xfrm>
            <a:custGeom>
              <a:avLst/>
              <a:gdLst/>
              <a:ahLst/>
              <a:cxnLst/>
              <a:rect l="l" t="t" r="r" b="b"/>
              <a:pathLst>
                <a:path w="248412" h="244856">
                  <a:moveTo>
                    <a:pt x="248412" y="122428"/>
                  </a:moveTo>
                  <a:cubicBezTo>
                    <a:pt x="248412" y="190373"/>
                    <a:pt x="192532" y="244856"/>
                    <a:pt x="124206" y="244856"/>
                  </a:cubicBezTo>
                  <a:lnTo>
                    <a:pt x="124206" y="227965"/>
                  </a:lnTo>
                  <a:lnTo>
                    <a:pt x="124206" y="244856"/>
                  </a:lnTo>
                  <a:cubicBezTo>
                    <a:pt x="55880" y="244856"/>
                    <a:pt x="0" y="190246"/>
                    <a:pt x="0" y="122428"/>
                  </a:cubicBezTo>
                  <a:lnTo>
                    <a:pt x="17018" y="122428"/>
                  </a:lnTo>
                  <a:lnTo>
                    <a:pt x="0" y="122428"/>
                  </a:lnTo>
                  <a:cubicBezTo>
                    <a:pt x="0" y="54483"/>
                    <a:pt x="55880" y="0"/>
                    <a:pt x="124206" y="0"/>
                  </a:cubicBezTo>
                  <a:lnTo>
                    <a:pt x="124206" y="16891"/>
                  </a:lnTo>
                  <a:lnTo>
                    <a:pt x="124206" y="0"/>
                  </a:lnTo>
                  <a:cubicBezTo>
                    <a:pt x="192532" y="0"/>
                    <a:pt x="248412" y="54610"/>
                    <a:pt x="248412" y="122428"/>
                  </a:cubicBezTo>
                  <a:lnTo>
                    <a:pt x="231394" y="122428"/>
                  </a:lnTo>
                  <a:lnTo>
                    <a:pt x="248285" y="122428"/>
                  </a:lnTo>
                  <a:moveTo>
                    <a:pt x="214376" y="122428"/>
                  </a:moveTo>
                  <a:cubicBezTo>
                    <a:pt x="214376" y="73787"/>
                    <a:pt x="174244" y="33782"/>
                    <a:pt x="124079" y="33782"/>
                  </a:cubicBezTo>
                  <a:cubicBezTo>
                    <a:pt x="73914" y="33782"/>
                    <a:pt x="33782" y="73660"/>
                    <a:pt x="33782" y="122428"/>
                  </a:cubicBezTo>
                  <a:cubicBezTo>
                    <a:pt x="33782" y="171196"/>
                    <a:pt x="73914" y="211074"/>
                    <a:pt x="124079" y="211074"/>
                  </a:cubicBezTo>
                  <a:cubicBezTo>
                    <a:pt x="174244" y="211074"/>
                    <a:pt x="214376" y="171196"/>
                    <a:pt x="214376" y="122428"/>
                  </a:cubicBezTo>
                  <a:close/>
                </a:path>
              </a:pathLst>
            </a:custGeom>
            <a:solidFill>
              <a:srgbClr val="395E89"/>
            </a:solidFill>
          </p:spPr>
          <p:txBody>
            <a:bodyPr/>
            <a:lstStyle/>
            <a:p>
              <a:endParaRPr lang="lv-LV"/>
            </a:p>
          </p:txBody>
        </p:sp>
        <p:sp>
          <p:nvSpPr>
            <p:cNvPr id="42" name="Freeform 42"/>
            <p:cNvSpPr/>
            <p:nvPr/>
          </p:nvSpPr>
          <p:spPr>
            <a:xfrm>
              <a:off x="169291" y="71247"/>
              <a:ext cx="2909697" cy="1138809"/>
            </a:xfrm>
            <a:custGeom>
              <a:avLst/>
              <a:gdLst/>
              <a:ahLst/>
              <a:cxnLst/>
              <a:rect l="l" t="t" r="r" b="b"/>
              <a:pathLst>
                <a:path w="2909697" h="1138809">
                  <a:moveTo>
                    <a:pt x="190627" y="730123"/>
                  </a:moveTo>
                  <a:cubicBezTo>
                    <a:pt x="124333" y="732917"/>
                    <a:pt x="57912" y="724662"/>
                    <a:pt x="0" y="705993"/>
                  </a:cubicBezTo>
                  <a:lnTo>
                    <a:pt x="10414" y="673735"/>
                  </a:lnTo>
                  <a:cubicBezTo>
                    <a:pt x="64135" y="691007"/>
                    <a:pt x="126619" y="699008"/>
                    <a:pt x="189230" y="696341"/>
                  </a:cubicBezTo>
                  <a:close/>
                  <a:moveTo>
                    <a:pt x="352933" y="951992"/>
                  </a:moveTo>
                  <a:cubicBezTo>
                    <a:pt x="361569" y="951992"/>
                    <a:pt x="368808" y="958469"/>
                    <a:pt x="369824" y="967105"/>
                  </a:cubicBezTo>
                  <a:cubicBezTo>
                    <a:pt x="370840" y="975741"/>
                    <a:pt x="364998" y="983615"/>
                    <a:pt x="356616" y="985520"/>
                  </a:cubicBezTo>
                  <a:cubicBezTo>
                    <a:pt x="329819" y="991362"/>
                    <a:pt x="301752" y="995172"/>
                    <a:pt x="273304" y="997077"/>
                  </a:cubicBezTo>
                  <a:lnTo>
                    <a:pt x="271145" y="963295"/>
                  </a:lnTo>
                  <a:cubicBezTo>
                    <a:pt x="298069" y="961517"/>
                    <a:pt x="324358" y="957961"/>
                    <a:pt x="349504" y="952500"/>
                  </a:cubicBezTo>
                  <a:lnTo>
                    <a:pt x="353060" y="969010"/>
                  </a:lnTo>
                  <a:lnTo>
                    <a:pt x="353060" y="985901"/>
                  </a:lnTo>
                  <a:close/>
                  <a:moveTo>
                    <a:pt x="1038860" y="1138809"/>
                  </a:moveTo>
                  <a:cubicBezTo>
                    <a:pt x="1018413" y="1122045"/>
                    <a:pt x="1001014" y="1103884"/>
                    <a:pt x="987171" y="1084580"/>
                  </a:cubicBezTo>
                  <a:lnTo>
                    <a:pt x="1014730" y="1064768"/>
                  </a:lnTo>
                  <a:cubicBezTo>
                    <a:pt x="1026668" y="1081278"/>
                    <a:pt x="1041908" y="1097407"/>
                    <a:pt x="1060450" y="1112520"/>
                  </a:cubicBezTo>
                  <a:close/>
                  <a:moveTo>
                    <a:pt x="1988693" y="974725"/>
                  </a:moveTo>
                  <a:cubicBezTo>
                    <a:pt x="1985518" y="995807"/>
                    <a:pt x="1978279" y="1016508"/>
                    <a:pt x="1967357" y="1036320"/>
                  </a:cubicBezTo>
                  <a:lnTo>
                    <a:pt x="1937766" y="1019937"/>
                  </a:lnTo>
                  <a:cubicBezTo>
                    <a:pt x="1946910" y="1003300"/>
                    <a:pt x="1952752" y="986409"/>
                    <a:pt x="1955292" y="969645"/>
                  </a:cubicBezTo>
                  <a:close/>
                  <a:moveTo>
                    <a:pt x="2329688" y="604901"/>
                  </a:moveTo>
                  <a:cubicBezTo>
                    <a:pt x="2477135" y="644144"/>
                    <a:pt x="2580894" y="729107"/>
                    <a:pt x="2579370" y="830707"/>
                  </a:cubicBezTo>
                  <a:lnTo>
                    <a:pt x="2545461" y="830199"/>
                  </a:lnTo>
                  <a:cubicBezTo>
                    <a:pt x="2546604" y="753999"/>
                    <a:pt x="2465832" y="676148"/>
                    <a:pt x="2320925" y="637540"/>
                  </a:cubicBezTo>
                  <a:close/>
                  <a:moveTo>
                    <a:pt x="2909697" y="406273"/>
                  </a:moveTo>
                  <a:cubicBezTo>
                    <a:pt x="2883916" y="439166"/>
                    <a:pt x="2845435" y="467487"/>
                    <a:pt x="2797937" y="489585"/>
                  </a:cubicBezTo>
                  <a:lnTo>
                    <a:pt x="2783586" y="458851"/>
                  </a:lnTo>
                  <a:cubicBezTo>
                    <a:pt x="2827655" y="438277"/>
                    <a:pt x="2861437" y="412877"/>
                    <a:pt x="2883027" y="385318"/>
                  </a:cubicBezTo>
                  <a:close/>
                  <a:moveTo>
                    <a:pt x="2658999" y="99441"/>
                  </a:moveTo>
                  <a:cubicBezTo>
                    <a:pt x="2663571" y="113411"/>
                    <a:pt x="2665857" y="127762"/>
                    <a:pt x="2665476" y="142240"/>
                  </a:cubicBezTo>
                  <a:lnTo>
                    <a:pt x="2631567" y="141351"/>
                  </a:lnTo>
                  <a:cubicBezTo>
                    <a:pt x="2631821" y="130937"/>
                    <a:pt x="2630297" y="120523"/>
                    <a:pt x="2626868" y="110109"/>
                  </a:cubicBezTo>
                  <a:close/>
                  <a:moveTo>
                    <a:pt x="1955419" y="50927"/>
                  </a:moveTo>
                  <a:cubicBezTo>
                    <a:pt x="1970532" y="32131"/>
                    <a:pt x="1990217" y="15113"/>
                    <a:pt x="2013585" y="0"/>
                  </a:cubicBezTo>
                  <a:lnTo>
                    <a:pt x="2031873" y="28448"/>
                  </a:lnTo>
                  <a:cubicBezTo>
                    <a:pt x="2011045" y="41910"/>
                    <a:pt x="1994281" y="56642"/>
                    <a:pt x="1981835" y="72136"/>
                  </a:cubicBezTo>
                  <a:close/>
                  <a:moveTo>
                    <a:pt x="1473327" y="99060"/>
                  </a:moveTo>
                  <a:cubicBezTo>
                    <a:pt x="1479804" y="82804"/>
                    <a:pt x="1489837" y="67437"/>
                    <a:pt x="1502791" y="53213"/>
                  </a:cubicBezTo>
                  <a:lnTo>
                    <a:pt x="1527810" y="76073"/>
                  </a:lnTo>
                  <a:cubicBezTo>
                    <a:pt x="1517142" y="87757"/>
                    <a:pt x="1509522" y="99695"/>
                    <a:pt x="1504823" y="111633"/>
                  </a:cubicBezTo>
                  <a:close/>
                  <a:moveTo>
                    <a:pt x="885698" y="97917"/>
                  </a:moveTo>
                  <a:lnTo>
                    <a:pt x="868807" y="97917"/>
                  </a:lnTo>
                  <a:lnTo>
                    <a:pt x="874014" y="81788"/>
                  </a:lnTo>
                  <a:cubicBezTo>
                    <a:pt x="909320" y="93091"/>
                    <a:pt x="942086" y="106807"/>
                    <a:pt x="971677" y="122555"/>
                  </a:cubicBezTo>
                  <a:lnTo>
                    <a:pt x="955802" y="152400"/>
                  </a:lnTo>
                  <a:cubicBezTo>
                    <a:pt x="928243" y="137668"/>
                    <a:pt x="897382" y="124841"/>
                    <a:pt x="863727" y="114046"/>
                  </a:cubicBezTo>
                  <a:cubicBezTo>
                    <a:pt x="856742" y="111760"/>
                    <a:pt x="851916" y="105283"/>
                    <a:pt x="851916" y="97917"/>
                  </a:cubicBezTo>
                  <a:close/>
                  <a:moveTo>
                    <a:pt x="135128" y="418846"/>
                  </a:moveTo>
                  <a:cubicBezTo>
                    <a:pt x="134620" y="418211"/>
                    <a:pt x="134239" y="417576"/>
                    <a:pt x="133858" y="416814"/>
                  </a:cubicBezTo>
                  <a:cubicBezTo>
                    <a:pt x="125730" y="401955"/>
                    <a:pt x="119634" y="386715"/>
                    <a:pt x="115697" y="371094"/>
                  </a:cubicBezTo>
                  <a:lnTo>
                    <a:pt x="148590" y="362966"/>
                  </a:lnTo>
                  <a:cubicBezTo>
                    <a:pt x="151765" y="375539"/>
                    <a:pt x="156718" y="388112"/>
                    <a:pt x="163576" y="400431"/>
                  </a:cubicBezTo>
                  <a:lnTo>
                    <a:pt x="148717" y="408559"/>
                  </a:lnTo>
                  <a:lnTo>
                    <a:pt x="162306" y="398399"/>
                  </a:lnTo>
                  <a:close/>
                </a:path>
              </a:pathLst>
            </a:custGeom>
            <a:solidFill>
              <a:srgbClr val="395E89"/>
            </a:solidFill>
          </p:spPr>
          <p:txBody>
            <a:bodyPr/>
            <a:lstStyle/>
            <a:p>
              <a:endParaRPr lang="lv-LV"/>
            </a:p>
          </p:txBody>
        </p:sp>
        <p:sp>
          <p:nvSpPr>
            <p:cNvPr id="43" name="TextBox 43"/>
            <p:cNvSpPr txBox="1"/>
            <p:nvPr/>
          </p:nvSpPr>
          <p:spPr>
            <a:xfrm>
              <a:off x="0" y="-9525"/>
              <a:ext cx="3184833" cy="1310081"/>
            </a:xfrm>
            <a:prstGeom prst="rect">
              <a:avLst/>
            </a:prstGeom>
          </p:spPr>
          <p:txBody>
            <a:bodyPr lIns="50800" tIns="50800" rIns="50800" bIns="50800" rtlCol="0" anchor="ctr"/>
            <a:lstStyle/>
            <a:p>
              <a:pPr algn="ctr">
                <a:lnSpc>
                  <a:spcPts val="2400"/>
                </a:lnSpc>
              </a:pPr>
              <a:r>
                <a:rPr lang="en-US" sz="2000">
                  <a:solidFill>
                    <a:srgbClr val="000000"/>
                  </a:solidFill>
                  <a:latin typeface="DM Sans Bold"/>
                </a:rPr>
                <a:t>Mission statement</a:t>
              </a:r>
            </a:p>
          </p:txBody>
        </p:sp>
      </p:grpSp>
      <p:grpSp>
        <p:nvGrpSpPr>
          <p:cNvPr id="44" name="Group 44"/>
          <p:cNvGrpSpPr/>
          <p:nvPr/>
        </p:nvGrpSpPr>
        <p:grpSpPr>
          <a:xfrm>
            <a:off x="14172195" y="4102978"/>
            <a:ext cx="1917405" cy="2277147"/>
            <a:chOff x="0" y="0"/>
            <a:chExt cx="2556540" cy="3036196"/>
          </a:xfrm>
        </p:grpSpPr>
        <p:sp>
          <p:nvSpPr>
            <p:cNvPr id="45" name="Freeform 45"/>
            <p:cNvSpPr/>
            <p:nvPr/>
          </p:nvSpPr>
          <p:spPr>
            <a:xfrm>
              <a:off x="16891" y="16891"/>
              <a:ext cx="2522728" cy="3002407"/>
            </a:xfrm>
            <a:custGeom>
              <a:avLst/>
              <a:gdLst/>
              <a:ahLst/>
              <a:cxnLst/>
              <a:rect l="l" t="t" r="r" b="b"/>
              <a:pathLst>
                <a:path w="2522728" h="3002407">
                  <a:moveTo>
                    <a:pt x="0" y="421386"/>
                  </a:moveTo>
                  <a:cubicBezTo>
                    <a:pt x="0" y="188722"/>
                    <a:pt x="188214" y="0"/>
                    <a:pt x="420497" y="0"/>
                  </a:cubicBezTo>
                  <a:lnTo>
                    <a:pt x="2102231" y="0"/>
                  </a:lnTo>
                  <a:cubicBezTo>
                    <a:pt x="2334387" y="0"/>
                    <a:pt x="2522728" y="188595"/>
                    <a:pt x="2522728" y="421386"/>
                  </a:cubicBezTo>
                  <a:lnTo>
                    <a:pt x="2522728" y="2581021"/>
                  </a:lnTo>
                  <a:cubicBezTo>
                    <a:pt x="2522728" y="2813685"/>
                    <a:pt x="2334514" y="3002407"/>
                    <a:pt x="2102231" y="3002407"/>
                  </a:cubicBezTo>
                  <a:lnTo>
                    <a:pt x="420497" y="3002407"/>
                  </a:lnTo>
                  <a:cubicBezTo>
                    <a:pt x="188341" y="3002407"/>
                    <a:pt x="0" y="2813812"/>
                    <a:pt x="0" y="2581021"/>
                  </a:cubicBezTo>
                  <a:close/>
                </a:path>
              </a:pathLst>
            </a:custGeom>
            <a:solidFill>
              <a:srgbClr val="DAEEF3"/>
            </a:solidFill>
          </p:spPr>
          <p:txBody>
            <a:bodyPr/>
            <a:lstStyle/>
            <a:p>
              <a:endParaRPr lang="lv-LV"/>
            </a:p>
          </p:txBody>
        </p:sp>
        <p:sp>
          <p:nvSpPr>
            <p:cNvPr id="46" name="Freeform 46"/>
            <p:cNvSpPr/>
            <p:nvPr/>
          </p:nvSpPr>
          <p:spPr>
            <a:xfrm>
              <a:off x="0" y="0"/>
              <a:ext cx="2556510" cy="3036189"/>
            </a:xfrm>
            <a:custGeom>
              <a:avLst/>
              <a:gdLst/>
              <a:ahLst/>
              <a:cxnLst/>
              <a:rect l="l" t="t" r="r" b="b"/>
              <a:pathLst>
                <a:path w="2556510" h="3036189">
                  <a:moveTo>
                    <a:pt x="0" y="438277"/>
                  </a:moveTo>
                  <a:cubicBezTo>
                    <a:pt x="0" y="196215"/>
                    <a:pt x="195834" y="0"/>
                    <a:pt x="437388" y="0"/>
                  </a:cubicBezTo>
                  <a:lnTo>
                    <a:pt x="2119122" y="0"/>
                  </a:lnTo>
                  <a:lnTo>
                    <a:pt x="2119122" y="16891"/>
                  </a:lnTo>
                  <a:lnTo>
                    <a:pt x="2119122" y="0"/>
                  </a:lnTo>
                  <a:cubicBezTo>
                    <a:pt x="2360676" y="0"/>
                    <a:pt x="2556510" y="196215"/>
                    <a:pt x="2556510" y="438277"/>
                  </a:cubicBezTo>
                  <a:lnTo>
                    <a:pt x="2556510" y="2597912"/>
                  </a:lnTo>
                  <a:lnTo>
                    <a:pt x="2539619" y="2597912"/>
                  </a:lnTo>
                  <a:lnTo>
                    <a:pt x="2556510" y="2597912"/>
                  </a:lnTo>
                  <a:cubicBezTo>
                    <a:pt x="2556510" y="2839974"/>
                    <a:pt x="2360676" y="3036189"/>
                    <a:pt x="2119122" y="3036189"/>
                  </a:cubicBezTo>
                  <a:lnTo>
                    <a:pt x="2119122" y="3019298"/>
                  </a:lnTo>
                  <a:lnTo>
                    <a:pt x="2119122" y="3036189"/>
                  </a:lnTo>
                  <a:lnTo>
                    <a:pt x="437388" y="3036189"/>
                  </a:lnTo>
                  <a:lnTo>
                    <a:pt x="437388" y="3019298"/>
                  </a:lnTo>
                  <a:lnTo>
                    <a:pt x="437388" y="3036189"/>
                  </a:lnTo>
                  <a:cubicBezTo>
                    <a:pt x="195834" y="3036189"/>
                    <a:pt x="0" y="2839974"/>
                    <a:pt x="0" y="2597912"/>
                  </a:cubicBezTo>
                  <a:lnTo>
                    <a:pt x="0" y="438277"/>
                  </a:lnTo>
                  <a:lnTo>
                    <a:pt x="16891" y="438277"/>
                  </a:lnTo>
                  <a:lnTo>
                    <a:pt x="0" y="438277"/>
                  </a:lnTo>
                  <a:moveTo>
                    <a:pt x="33909" y="438277"/>
                  </a:moveTo>
                  <a:lnTo>
                    <a:pt x="33909" y="2597912"/>
                  </a:lnTo>
                  <a:lnTo>
                    <a:pt x="16891" y="2597912"/>
                  </a:lnTo>
                  <a:lnTo>
                    <a:pt x="33909" y="2597912"/>
                  </a:lnTo>
                  <a:cubicBezTo>
                    <a:pt x="33909" y="2821305"/>
                    <a:pt x="214630" y="3002280"/>
                    <a:pt x="437388" y="3002280"/>
                  </a:cubicBezTo>
                  <a:lnTo>
                    <a:pt x="2119122" y="3002280"/>
                  </a:lnTo>
                  <a:cubicBezTo>
                    <a:pt x="2342007" y="3002280"/>
                    <a:pt x="2522601" y="2821305"/>
                    <a:pt x="2522601" y="2597912"/>
                  </a:cubicBezTo>
                  <a:lnTo>
                    <a:pt x="2522601" y="438277"/>
                  </a:lnTo>
                  <a:lnTo>
                    <a:pt x="2539492" y="438277"/>
                  </a:lnTo>
                  <a:lnTo>
                    <a:pt x="2522601" y="438277"/>
                  </a:lnTo>
                  <a:cubicBezTo>
                    <a:pt x="2522601" y="214884"/>
                    <a:pt x="2341880" y="33909"/>
                    <a:pt x="2119122" y="33909"/>
                  </a:cubicBezTo>
                  <a:lnTo>
                    <a:pt x="437388" y="33909"/>
                  </a:lnTo>
                  <a:lnTo>
                    <a:pt x="437388" y="16891"/>
                  </a:lnTo>
                  <a:lnTo>
                    <a:pt x="437388" y="33909"/>
                  </a:lnTo>
                  <a:cubicBezTo>
                    <a:pt x="214503" y="33909"/>
                    <a:pt x="33909" y="214884"/>
                    <a:pt x="33909" y="438277"/>
                  </a:cubicBezTo>
                  <a:close/>
                </a:path>
              </a:pathLst>
            </a:custGeom>
            <a:solidFill>
              <a:srgbClr val="395E89"/>
            </a:solidFill>
          </p:spPr>
          <p:txBody>
            <a:bodyPr/>
            <a:lstStyle/>
            <a:p>
              <a:endParaRPr lang="lv-LV"/>
            </a:p>
          </p:txBody>
        </p:sp>
        <p:sp>
          <p:nvSpPr>
            <p:cNvPr id="47" name="TextBox 47"/>
            <p:cNvSpPr txBox="1"/>
            <p:nvPr/>
          </p:nvSpPr>
          <p:spPr>
            <a:xfrm>
              <a:off x="0" y="0"/>
              <a:ext cx="2556540" cy="3036196"/>
            </a:xfrm>
            <a:prstGeom prst="rect">
              <a:avLst/>
            </a:prstGeom>
          </p:spPr>
          <p:txBody>
            <a:bodyPr lIns="50800" tIns="50800" rIns="50800" bIns="50800" rtlCol="0" anchor="ctr"/>
            <a:lstStyle/>
            <a:p>
              <a:pPr algn="ctr">
                <a:lnSpc>
                  <a:spcPts val="2160"/>
                </a:lnSpc>
              </a:pPr>
              <a:r>
                <a:rPr lang="en-US" sz="1800">
                  <a:solidFill>
                    <a:srgbClr val="000000"/>
                  </a:solidFill>
                  <a:latin typeface="DM Sans Bold"/>
                </a:rPr>
                <a:t>SOCIETAL</a:t>
              </a:r>
            </a:p>
            <a:p>
              <a:pPr algn="ctr">
                <a:lnSpc>
                  <a:spcPts val="2160"/>
                </a:lnSpc>
              </a:pPr>
              <a:r>
                <a:rPr lang="en-US" sz="1800">
                  <a:solidFill>
                    <a:srgbClr val="000000"/>
                  </a:solidFill>
                  <a:latin typeface="DM Sans Bold"/>
                </a:rPr>
                <a:t>CHALLANGES</a:t>
              </a:r>
            </a:p>
            <a:p>
              <a:pPr marL="217170" lvl="1" indent="-108585" algn="ctr">
                <a:lnSpc>
                  <a:spcPts val="2160"/>
                </a:lnSpc>
                <a:buFont typeface="Arial"/>
                <a:buChar char="•"/>
              </a:pPr>
              <a:r>
                <a:rPr lang="en-US" sz="1800">
                  <a:solidFill>
                    <a:srgbClr val="000000"/>
                  </a:solidFill>
                  <a:latin typeface="DM Sans"/>
                </a:rPr>
                <a:t>ecological </a:t>
              </a:r>
            </a:p>
            <a:p>
              <a:pPr marL="217170" lvl="1" indent="-108585" algn="ctr">
                <a:lnSpc>
                  <a:spcPts val="2160"/>
                </a:lnSpc>
                <a:buFont typeface="Arial"/>
                <a:buChar char="•"/>
              </a:pPr>
              <a:r>
                <a:rPr lang="en-US" sz="1800">
                  <a:solidFill>
                    <a:srgbClr val="000000"/>
                  </a:solidFill>
                  <a:latin typeface="DM Sans"/>
                </a:rPr>
                <a:t>social</a:t>
              </a:r>
            </a:p>
          </p:txBody>
        </p:sp>
      </p:grpSp>
      <p:grpSp>
        <p:nvGrpSpPr>
          <p:cNvPr id="48" name="Group 48"/>
          <p:cNvGrpSpPr/>
          <p:nvPr/>
        </p:nvGrpSpPr>
        <p:grpSpPr>
          <a:xfrm>
            <a:off x="2638166" y="7713960"/>
            <a:ext cx="2227555" cy="1025188"/>
            <a:chOff x="0" y="0"/>
            <a:chExt cx="2970073" cy="1366917"/>
          </a:xfrm>
        </p:grpSpPr>
        <p:sp>
          <p:nvSpPr>
            <p:cNvPr id="49" name="Freeform 49"/>
            <p:cNvSpPr/>
            <p:nvPr/>
          </p:nvSpPr>
          <p:spPr>
            <a:xfrm>
              <a:off x="6350" y="6350"/>
              <a:ext cx="2957322" cy="1354201"/>
            </a:xfrm>
            <a:custGeom>
              <a:avLst/>
              <a:gdLst/>
              <a:ahLst/>
              <a:cxnLst/>
              <a:rect l="l" t="t" r="r" b="b"/>
              <a:pathLst>
                <a:path w="2957322" h="1354201">
                  <a:moveTo>
                    <a:pt x="0" y="0"/>
                  </a:moveTo>
                  <a:lnTo>
                    <a:pt x="2957322" y="0"/>
                  </a:lnTo>
                  <a:lnTo>
                    <a:pt x="2957322" y="1354201"/>
                  </a:lnTo>
                  <a:lnTo>
                    <a:pt x="0" y="1354201"/>
                  </a:lnTo>
                  <a:close/>
                </a:path>
              </a:pathLst>
            </a:custGeom>
            <a:solidFill>
              <a:srgbClr val="DAEEF3"/>
            </a:solidFill>
          </p:spPr>
          <p:txBody>
            <a:bodyPr/>
            <a:lstStyle/>
            <a:p>
              <a:endParaRPr lang="lv-LV"/>
            </a:p>
          </p:txBody>
        </p:sp>
        <p:sp>
          <p:nvSpPr>
            <p:cNvPr id="50" name="Freeform 50"/>
            <p:cNvSpPr/>
            <p:nvPr/>
          </p:nvSpPr>
          <p:spPr>
            <a:xfrm>
              <a:off x="0" y="0"/>
              <a:ext cx="2970022" cy="1366901"/>
            </a:xfrm>
            <a:custGeom>
              <a:avLst/>
              <a:gdLst/>
              <a:ahLst/>
              <a:cxnLst/>
              <a:rect l="l" t="t" r="r" b="b"/>
              <a:pathLst>
                <a:path w="2970022" h="1366901">
                  <a:moveTo>
                    <a:pt x="6350" y="0"/>
                  </a:moveTo>
                  <a:lnTo>
                    <a:pt x="2963672" y="0"/>
                  </a:lnTo>
                  <a:cubicBezTo>
                    <a:pt x="2967228" y="0"/>
                    <a:pt x="2970022" y="2794"/>
                    <a:pt x="2970022" y="6350"/>
                  </a:cubicBezTo>
                  <a:lnTo>
                    <a:pt x="2970022" y="1360551"/>
                  </a:lnTo>
                  <a:cubicBezTo>
                    <a:pt x="2970022" y="1364107"/>
                    <a:pt x="2967228" y="1366901"/>
                    <a:pt x="2963672" y="1366901"/>
                  </a:cubicBezTo>
                  <a:lnTo>
                    <a:pt x="6350" y="1366901"/>
                  </a:lnTo>
                  <a:cubicBezTo>
                    <a:pt x="2794" y="1366901"/>
                    <a:pt x="0" y="1364107"/>
                    <a:pt x="0" y="1360551"/>
                  </a:cubicBezTo>
                  <a:lnTo>
                    <a:pt x="0" y="6350"/>
                  </a:lnTo>
                  <a:cubicBezTo>
                    <a:pt x="0" y="2794"/>
                    <a:pt x="2794" y="0"/>
                    <a:pt x="6350" y="0"/>
                  </a:cubicBezTo>
                  <a:moveTo>
                    <a:pt x="6350" y="12700"/>
                  </a:moveTo>
                  <a:lnTo>
                    <a:pt x="6350" y="6350"/>
                  </a:lnTo>
                  <a:lnTo>
                    <a:pt x="12700" y="6350"/>
                  </a:lnTo>
                  <a:lnTo>
                    <a:pt x="12700" y="1360551"/>
                  </a:lnTo>
                  <a:lnTo>
                    <a:pt x="6350" y="1360551"/>
                  </a:lnTo>
                  <a:lnTo>
                    <a:pt x="6350" y="1354201"/>
                  </a:lnTo>
                  <a:lnTo>
                    <a:pt x="2963672" y="1354201"/>
                  </a:lnTo>
                  <a:lnTo>
                    <a:pt x="2963672" y="1360551"/>
                  </a:lnTo>
                  <a:lnTo>
                    <a:pt x="2957322" y="1360551"/>
                  </a:lnTo>
                  <a:lnTo>
                    <a:pt x="2957322" y="6350"/>
                  </a:lnTo>
                  <a:lnTo>
                    <a:pt x="2963672" y="6350"/>
                  </a:lnTo>
                  <a:lnTo>
                    <a:pt x="2963672" y="12700"/>
                  </a:lnTo>
                  <a:lnTo>
                    <a:pt x="6350" y="12700"/>
                  </a:lnTo>
                  <a:close/>
                </a:path>
              </a:pathLst>
            </a:custGeom>
            <a:solidFill>
              <a:srgbClr val="000000"/>
            </a:solidFill>
          </p:spPr>
          <p:txBody>
            <a:bodyPr/>
            <a:lstStyle/>
            <a:p>
              <a:endParaRPr lang="lv-LV"/>
            </a:p>
          </p:txBody>
        </p:sp>
        <p:sp>
          <p:nvSpPr>
            <p:cNvPr id="51" name="TextBox 51"/>
            <p:cNvSpPr txBox="1"/>
            <p:nvPr/>
          </p:nvSpPr>
          <p:spPr>
            <a:xfrm>
              <a:off x="0" y="-9525"/>
              <a:ext cx="2970073" cy="1376442"/>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Learning and operational development</a:t>
              </a:r>
            </a:p>
          </p:txBody>
        </p:sp>
      </p:grpSp>
      <p:sp>
        <p:nvSpPr>
          <p:cNvPr id="52" name="AutoShape 52"/>
          <p:cNvSpPr/>
          <p:nvPr/>
        </p:nvSpPr>
        <p:spPr>
          <a:xfrm rot="8994759">
            <a:off x="3732570" y="7361700"/>
            <a:ext cx="1065119" cy="0"/>
          </a:xfrm>
          <a:prstGeom prst="line">
            <a:avLst/>
          </a:prstGeom>
          <a:ln w="9525" cap="rnd">
            <a:solidFill>
              <a:srgbClr val="000000"/>
            </a:solidFill>
            <a:prstDash val="solid"/>
            <a:headEnd type="none" w="sm" len="sm"/>
            <a:tailEnd type="none" w="sm" len="sm"/>
          </a:ln>
        </p:spPr>
        <p:txBody>
          <a:bodyPr/>
          <a:lstStyle/>
          <a:p>
            <a:endParaRPr lang="lv-LV"/>
          </a:p>
        </p:txBody>
      </p:sp>
      <p:sp>
        <p:nvSpPr>
          <p:cNvPr id="53" name="AutoShape 53"/>
          <p:cNvSpPr/>
          <p:nvPr/>
        </p:nvSpPr>
        <p:spPr>
          <a:xfrm rot="7238856">
            <a:off x="2555077" y="5857034"/>
            <a:ext cx="4118587" cy="0"/>
          </a:xfrm>
          <a:prstGeom prst="line">
            <a:avLst/>
          </a:prstGeom>
          <a:ln w="9525" cap="rnd">
            <a:solidFill>
              <a:srgbClr val="000000"/>
            </a:solidFill>
            <a:prstDash val="solid"/>
            <a:headEnd type="none" w="sm" len="sm"/>
            <a:tailEnd type="none" w="sm" len="sm"/>
          </a:ln>
        </p:spPr>
        <p:txBody>
          <a:bodyPr/>
          <a:lstStyle/>
          <a:p>
            <a:endParaRPr lang="lv-LV"/>
          </a:p>
        </p:txBody>
      </p:sp>
      <p:grpSp>
        <p:nvGrpSpPr>
          <p:cNvPr id="54" name="Group 54"/>
          <p:cNvGrpSpPr/>
          <p:nvPr/>
        </p:nvGrpSpPr>
        <p:grpSpPr>
          <a:xfrm>
            <a:off x="9395300" y="7727150"/>
            <a:ext cx="2158921" cy="717411"/>
            <a:chOff x="0" y="0"/>
            <a:chExt cx="2878561" cy="956548"/>
          </a:xfrm>
        </p:grpSpPr>
        <p:sp>
          <p:nvSpPr>
            <p:cNvPr id="55" name="Freeform 55"/>
            <p:cNvSpPr/>
            <p:nvPr/>
          </p:nvSpPr>
          <p:spPr>
            <a:xfrm>
              <a:off x="6350" y="6350"/>
              <a:ext cx="2865882" cy="943864"/>
            </a:xfrm>
            <a:custGeom>
              <a:avLst/>
              <a:gdLst/>
              <a:ahLst/>
              <a:cxnLst/>
              <a:rect l="l" t="t" r="r" b="b"/>
              <a:pathLst>
                <a:path w="2865882" h="943864">
                  <a:moveTo>
                    <a:pt x="0" y="0"/>
                  </a:moveTo>
                  <a:lnTo>
                    <a:pt x="2865882" y="0"/>
                  </a:lnTo>
                  <a:lnTo>
                    <a:pt x="2865882" y="943864"/>
                  </a:lnTo>
                  <a:lnTo>
                    <a:pt x="0" y="943864"/>
                  </a:lnTo>
                  <a:close/>
                </a:path>
              </a:pathLst>
            </a:custGeom>
            <a:solidFill>
              <a:srgbClr val="DAEEF3"/>
            </a:solidFill>
          </p:spPr>
          <p:txBody>
            <a:bodyPr/>
            <a:lstStyle/>
            <a:p>
              <a:endParaRPr lang="lv-LV"/>
            </a:p>
          </p:txBody>
        </p:sp>
        <p:sp>
          <p:nvSpPr>
            <p:cNvPr id="56" name="Freeform 56"/>
            <p:cNvSpPr/>
            <p:nvPr/>
          </p:nvSpPr>
          <p:spPr>
            <a:xfrm>
              <a:off x="0" y="0"/>
              <a:ext cx="2878582" cy="956564"/>
            </a:xfrm>
            <a:custGeom>
              <a:avLst/>
              <a:gdLst/>
              <a:ahLst/>
              <a:cxnLst/>
              <a:rect l="l" t="t" r="r" b="b"/>
              <a:pathLst>
                <a:path w="2878582" h="956564">
                  <a:moveTo>
                    <a:pt x="6350" y="0"/>
                  </a:moveTo>
                  <a:lnTo>
                    <a:pt x="2872232" y="0"/>
                  </a:lnTo>
                  <a:cubicBezTo>
                    <a:pt x="2875788" y="0"/>
                    <a:pt x="2878582" y="2794"/>
                    <a:pt x="2878582" y="6350"/>
                  </a:cubicBezTo>
                  <a:lnTo>
                    <a:pt x="2878582" y="950214"/>
                  </a:lnTo>
                  <a:cubicBezTo>
                    <a:pt x="2878582" y="953770"/>
                    <a:pt x="2875788" y="956564"/>
                    <a:pt x="2872232" y="956564"/>
                  </a:cubicBezTo>
                  <a:lnTo>
                    <a:pt x="6350" y="956564"/>
                  </a:lnTo>
                  <a:cubicBezTo>
                    <a:pt x="2794" y="956564"/>
                    <a:pt x="0" y="953770"/>
                    <a:pt x="0" y="950214"/>
                  </a:cubicBezTo>
                  <a:lnTo>
                    <a:pt x="0" y="6350"/>
                  </a:lnTo>
                  <a:cubicBezTo>
                    <a:pt x="0" y="2794"/>
                    <a:pt x="2794" y="0"/>
                    <a:pt x="6350" y="0"/>
                  </a:cubicBezTo>
                  <a:moveTo>
                    <a:pt x="6350" y="12700"/>
                  </a:moveTo>
                  <a:lnTo>
                    <a:pt x="6350" y="6350"/>
                  </a:lnTo>
                  <a:lnTo>
                    <a:pt x="12700" y="6350"/>
                  </a:lnTo>
                  <a:lnTo>
                    <a:pt x="12700" y="950214"/>
                  </a:lnTo>
                  <a:lnTo>
                    <a:pt x="6350" y="950214"/>
                  </a:lnTo>
                  <a:lnTo>
                    <a:pt x="6350" y="943864"/>
                  </a:lnTo>
                  <a:lnTo>
                    <a:pt x="2872232" y="943864"/>
                  </a:lnTo>
                  <a:lnTo>
                    <a:pt x="2872232" y="950214"/>
                  </a:lnTo>
                  <a:lnTo>
                    <a:pt x="2865882" y="950214"/>
                  </a:lnTo>
                  <a:lnTo>
                    <a:pt x="2865882" y="6350"/>
                  </a:lnTo>
                  <a:lnTo>
                    <a:pt x="2872232" y="6350"/>
                  </a:lnTo>
                  <a:lnTo>
                    <a:pt x="2872232" y="12700"/>
                  </a:lnTo>
                  <a:lnTo>
                    <a:pt x="6350" y="12700"/>
                  </a:lnTo>
                  <a:close/>
                </a:path>
              </a:pathLst>
            </a:custGeom>
            <a:solidFill>
              <a:srgbClr val="000000"/>
            </a:solidFill>
          </p:spPr>
          <p:txBody>
            <a:bodyPr/>
            <a:lstStyle/>
            <a:p>
              <a:endParaRPr lang="lv-LV"/>
            </a:p>
          </p:txBody>
        </p:sp>
        <p:sp>
          <p:nvSpPr>
            <p:cNvPr id="57" name="TextBox 57"/>
            <p:cNvSpPr txBox="1"/>
            <p:nvPr/>
          </p:nvSpPr>
          <p:spPr>
            <a:xfrm>
              <a:off x="0" y="-9525"/>
              <a:ext cx="2878561" cy="966073"/>
            </a:xfrm>
            <a:prstGeom prst="rect">
              <a:avLst/>
            </a:prstGeom>
          </p:spPr>
          <p:txBody>
            <a:bodyPr lIns="50800" tIns="50800" rIns="50800" bIns="50800" rtlCol="0" anchor="t"/>
            <a:lstStyle/>
            <a:p>
              <a:pPr algn="ctr">
                <a:lnSpc>
                  <a:spcPts val="2400"/>
                </a:lnSpc>
              </a:pPr>
              <a:r>
                <a:rPr lang="en-US" sz="2000">
                  <a:solidFill>
                    <a:srgbClr val="000000"/>
                  </a:solidFill>
                  <a:latin typeface="DM Sans Bold"/>
                </a:rPr>
                <a:t>Different needs and ambitions</a:t>
              </a:r>
            </a:p>
          </p:txBody>
        </p:sp>
      </p:grpSp>
      <p:sp>
        <p:nvSpPr>
          <p:cNvPr id="58" name="AutoShape 58"/>
          <p:cNvSpPr/>
          <p:nvPr/>
        </p:nvSpPr>
        <p:spPr>
          <a:xfrm rot="9735096">
            <a:off x="10505932" y="7286230"/>
            <a:ext cx="2333322" cy="0"/>
          </a:xfrm>
          <a:prstGeom prst="line">
            <a:avLst/>
          </a:prstGeom>
          <a:ln w="9525" cap="rnd">
            <a:solidFill>
              <a:srgbClr val="000000"/>
            </a:solidFill>
            <a:prstDash val="solid"/>
            <a:headEnd type="none" w="sm" len="sm"/>
            <a:tailEnd type="none" w="sm" len="sm"/>
          </a:ln>
        </p:spPr>
        <p:txBody>
          <a:bodyPr/>
          <a:lstStyle/>
          <a:p>
            <a:endParaRPr lang="lv-LV"/>
          </a:p>
        </p:txBody>
      </p:sp>
      <p:sp>
        <p:nvSpPr>
          <p:cNvPr id="59" name="AutoShape 59"/>
          <p:cNvSpPr/>
          <p:nvPr/>
        </p:nvSpPr>
        <p:spPr>
          <a:xfrm rot="8521210">
            <a:off x="10023239" y="6774390"/>
            <a:ext cx="2819321" cy="0"/>
          </a:xfrm>
          <a:prstGeom prst="line">
            <a:avLst/>
          </a:prstGeom>
          <a:ln w="9525" cap="rnd">
            <a:solidFill>
              <a:srgbClr val="000000"/>
            </a:solidFill>
            <a:prstDash val="solid"/>
            <a:headEnd type="none" w="sm" len="sm"/>
            <a:tailEnd type="none" w="sm" len="sm"/>
          </a:ln>
        </p:spPr>
        <p:txBody>
          <a:bodyPr/>
          <a:lstStyle/>
          <a:p>
            <a:endParaRPr lang="lv-LV"/>
          </a:p>
        </p:txBody>
      </p:sp>
      <p:grpSp>
        <p:nvGrpSpPr>
          <p:cNvPr id="60" name="Group 60"/>
          <p:cNvGrpSpPr/>
          <p:nvPr/>
        </p:nvGrpSpPr>
        <p:grpSpPr>
          <a:xfrm>
            <a:off x="14173495" y="6493470"/>
            <a:ext cx="1917405" cy="948730"/>
            <a:chOff x="0" y="0"/>
            <a:chExt cx="2556540" cy="1264973"/>
          </a:xfrm>
        </p:grpSpPr>
        <p:sp>
          <p:nvSpPr>
            <p:cNvPr id="61" name="Freeform 61"/>
            <p:cNvSpPr/>
            <p:nvPr/>
          </p:nvSpPr>
          <p:spPr>
            <a:xfrm>
              <a:off x="0" y="0"/>
              <a:ext cx="2550795" cy="1264920"/>
            </a:xfrm>
            <a:custGeom>
              <a:avLst/>
              <a:gdLst/>
              <a:ahLst/>
              <a:cxnLst/>
              <a:rect l="l" t="t" r="r" b="b"/>
              <a:pathLst>
                <a:path w="2550795" h="1264920">
                  <a:moveTo>
                    <a:pt x="133096" y="19304"/>
                  </a:moveTo>
                  <a:cubicBezTo>
                    <a:pt x="161163" y="6858"/>
                    <a:pt x="192278" y="0"/>
                    <a:pt x="224917" y="0"/>
                  </a:cubicBezTo>
                  <a:lnTo>
                    <a:pt x="239014" y="0"/>
                  </a:lnTo>
                  <a:lnTo>
                    <a:pt x="239014" y="33909"/>
                  </a:lnTo>
                  <a:lnTo>
                    <a:pt x="224917" y="33909"/>
                  </a:lnTo>
                  <a:lnTo>
                    <a:pt x="224917" y="16891"/>
                  </a:lnTo>
                  <a:lnTo>
                    <a:pt x="224917" y="33909"/>
                  </a:lnTo>
                  <a:cubicBezTo>
                    <a:pt x="196977" y="33909"/>
                    <a:pt x="170561" y="39751"/>
                    <a:pt x="146685" y="50292"/>
                  </a:cubicBezTo>
                  <a:close/>
                  <a:moveTo>
                    <a:pt x="374523" y="0"/>
                  </a:moveTo>
                  <a:lnTo>
                    <a:pt x="476123" y="0"/>
                  </a:lnTo>
                  <a:lnTo>
                    <a:pt x="476123" y="33909"/>
                  </a:lnTo>
                  <a:lnTo>
                    <a:pt x="374523" y="33909"/>
                  </a:lnTo>
                  <a:close/>
                  <a:moveTo>
                    <a:pt x="611632" y="0"/>
                  </a:moveTo>
                  <a:lnTo>
                    <a:pt x="713232" y="0"/>
                  </a:lnTo>
                  <a:lnTo>
                    <a:pt x="713232" y="33909"/>
                  </a:lnTo>
                  <a:lnTo>
                    <a:pt x="611632" y="33909"/>
                  </a:lnTo>
                  <a:close/>
                  <a:moveTo>
                    <a:pt x="848614" y="0"/>
                  </a:moveTo>
                  <a:lnTo>
                    <a:pt x="950214" y="0"/>
                  </a:lnTo>
                  <a:lnTo>
                    <a:pt x="950214" y="33909"/>
                  </a:lnTo>
                  <a:lnTo>
                    <a:pt x="848614" y="33909"/>
                  </a:lnTo>
                  <a:close/>
                  <a:moveTo>
                    <a:pt x="1085723" y="0"/>
                  </a:moveTo>
                  <a:lnTo>
                    <a:pt x="1187323" y="0"/>
                  </a:lnTo>
                  <a:lnTo>
                    <a:pt x="1187323" y="33909"/>
                  </a:lnTo>
                  <a:lnTo>
                    <a:pt x="1085723" y="33909"/>
                  </a:lnTo>
                  <a:close/>
                  <a:moveTo>
                    <a:pt x="1322832" y="33909"/>
                  </a:moveTo>
                  <a:lnTo>
                    <a:pt x="1424432" y="33909"/>
                  </a:lnTo>
                  <a:lnTo>
                    <a:pt x="1322832" y="33909"/>
                  </a:lnTo>
                  <a:close/>
                  <a:moveTo>
                    <a:pt x="1559941" y="33909"/>
                  </a:moveTo>
                  <a:lnTo>
                    <a:pt x="1661541" y="33909"/>
                  </a:lnTo>
                  <a:lnTo>
                    <a:pt x="1559941" y="33909"/>
                  </a:lnTo>
                  <a:close/>
                  <a:moveTo>
                    <a:pt x="1797050" y="33909"/>
                  </a:moveTo>
                  <a:lnTo>
                    <a:pt x="1898650" y="33909"/>
                  </a:lnTo>
                  <a:lnTo>
                    <a:pt x="1797050" y="33909"/>
                  </a:lnTo>
                  <a:close/>
                  <a:moveTo>
                    <a:pt x="2034159" y="33909"/>
                  </a:moveTo>
                  <a:lnTo>
                    <a:pt x="2135759" y="33909"/>
                  </a:lnTo>
                  <a:lnTo>
                    <a:pt x="2034159" y="33909"/>
                  </a:lnTo>
                  <a:close/>
                  <a:moveTo>
                    <a:pt x="2271268" y="33909"/>
                  </a:moveTo>
                  <a:lnTo>
                    <a:pt x="2331847" y="33909"/>
                  </a:lnTo>
                  <a:lnTo>
                    <a:pt x="2331847" y="16891"/>
                  </a:lnTo>
                  <a:lnTo>
                    <a:pt x="2331847" y="0"/>
                  </a:lnTo>
                  <a:cubicBezTo>
                    <a:pt x="2346960" y="0"/>
                    <a:pt x="2361692" y="1524"/>
                    <a:pt x="2375916" y="4318"/>
                  </a:cubicBezTo>
                  <a:lnTo>
                    <a:pt x="2369439" y="37592"/>
                  </a:lnTo>
                  <a:cubicBezTo>
                    <a:pt x="2357247" y="35179"/>
                    <a:pt x="2344801" y="33909"/>
                    <a:pt x="2331847" y="33909"/>
                  </a:cubicBezTo>
                  <a:lnTo>
                    <a:pt x="2271268" y="33909"/>
                  </a:lnTo>
                  <a:close/>
                  <a:moveTo>
                    <a:pt x="2500630" y="75565"/>
                  </a:moveTo>
                  <a:cubicBezTo>
                    <a:pt x="2524760" y="102743"/>
                    <a:pt x="2542286" y="135763"/>
                    <a:pt x="2550795" y="172212"/>
                  </a:cubicBezTo>
                  <a:lnTo>
                    <a:pt x="2517775" y="179832"/>
                  </a:lnTo>
                  <a:cubicBezTo>
                    <a:pt x="2510663" y="148971"/>
                    <a:pt x="2495804" y="121031"/>
                    <a:pt x="2475230" y="98044"/>
                  </a:cubicBezTo>
                  <a:close/>
                  <a:moveTo>
                    <a:pt x="2531110" y="333629"/>
                  </a:moveTo>
                  <a:lnTo>
                    <a:pt x="2531110" y="435229"/>
                  </a:lnTo>
                  <a:lnTo>
                    <a:pt x="2497201" y="435229"/>
                  </a:lnTo>
                  <a:lnTo>
                    <a:pt x="2497201" y="333629"/>
                  </a:lnTo>
                  <a:close/>
                  <a:moveTo>
                    <a:pt x="2497201" y="570738"/>
                  </a:moveTo>
                  <a:lnTo>
                    <a:pt x="2497201" y="672338"/>
                  </a:lnTo>
                  <a:lnTo>
                    <a:pt x="2463292" y="672338"/>
                  </a:lnTo>
                  <a:lnTo>
                    <a:pt x="2463292" y="570738"/>
                  </a:lnTo>
                  <a:close/>
                  <a:moveTo>
                    <a:pt x="2463292" y="807847"/>
                  </a:moveTo>
                  <a:lnTo>
                    <a:pt x="2463292" y="909447"/>
                  </a:lnTo>
                  <a:lnTo>
                    <a:pt x="2429383" y="909447"/>
                  </a:lnTo>
                  <a:lnTo>
                    <a:pt x="2429383" y="807847"/>
                  </a:lnTo>
                  <a:close/>
                  <a:moveTo>
                    <a:pt x="2429383" y="1044956"/>
                  </a:moveTo>
                  <a:lnTo>
                    <a:pt x="2429383" y="1065530"/>
                  </a:lnTo>
                  <a:lnTo>
                    <a:pt x="2412492" y="1065530"/>
                  </a:lnTo>
                  <a:lnTo>
                    <a:pt x="2429383" y="1065530"/>
                  </a:lnTo>
                  <a:cubicBezTo>
                    <a:pt x="2429383" y="1095756"/>
                    <a:pt x="2423287" y="1124712"/>
                    <a:pt x="2412111" y="1151128"/>
                  </a:cubicBezTo>
                  <a:lnTo>
                    <a:pt x="2380869" y="1137920"/>
                  </a:lnTo>
                  <a:cubicBezTo>
                    <a:pt x="2390267" y="1115695"/>
                    <a:pt x="2395474" y="1091184"/>
                    <a:pt x="2395474" y="1065530"/>
                  </a:cubicBezTo>
                  <a:lnTo>
                    <a:pt x="2395474" y="1022350"/>
                  </a:lnTo>
                  <a:close/>
                  <a:moveTo>
                    <a:pt x="2282317" y="1235710"/>
                  </a:moveTo>
                  <a:cubicBezTo>
                    <a:pt x="2251329" y="1253236"/>
                    <a:pt x="2215642" y="1263777"/>
                    <a:pt x="2177542" y="1264920"/>
                  </a:cubicBezTo>
                  <a:lnTo>
                    <a:pt x="2176526" y="1231011"/>
                  </a:lnTo>
                  <a:cubicBezTo>
                    <a:pt x="2208911" y="1229995"/>
                    <a:pt x="2239264" y="1221105"/>
                    <a:pt x="2265680" y="1206246"/>
                  </a:cubicBezTo>
                  <a:close/>
                  <a:moveTo>
                    <a:pt x="2202561" y="1264920"/>
                  </a:moveTo>
                  <a:lnTo>
                    <a:pt x="2100961" y="1264920"/>
                  </a:lnTo>
                  <a:lnTo>
                    <a:pt x="2100961" y="1231138"/>
                  </a:lnTo>
                  <a:lnTo>
                    <a:pt x="2202561" y="1231138"/>
                  </a:lnTo>
                  <a:close/>
                  <a:moveTo>
                    <a:pt x="1965452" y="1231138"/>
                  </a:moveTo>
                  <a:lnTo>
                    <a:pt x="1863852" y="1231138"/>
                  </a:lnTo>
                  <a:lnTo>
                    <a:pt x="1965452" y="1231138"/>
                  </a:lnTo>
                  <a:close/>
                  <a:moveTo>
                    <a:pt x="1728343" y="1231138"/>
                  </a:moveTo>
                  <a:lnTo>
                    <a:pt x="1626743" y="1231138"/>
                  </a:lnTo>
                  <a:lnTo>
                    <a:pt x="1728343" y="1231138"/>
                  </a:lnTo>
                  <a:close/>
                  <a:moveTo>
                    <a:pt x="1491234" y="1231138"/>
                  </a:moveTo>
                  <a:lnTo>
                    <a:pt x="1389634" y="1231138"/>
                  </a:lnTo>
                  <a:lnTo>
                    <a:pt x="1491234" y="1231138"/>
                  </a:lnTo>
                  <a:close/>
                  <a:moveTo>
                    <a:pt x="1254125" y="1231138"/>
                  </a:moveTo>
                  <a:lnTo>
                    <a:pt x="1152525" y="1231138"/>
                  </a:lnTo>
                  <a:lnTo>
                    <a:pt x="1254125" y="1231138"/>
                  </a:lnTo>
                  <a:close/>
                  <a:moveTo>
                    <a:pt x="1017016" y="1231138"/>
                  </a:moveTo>
                  <a:lnTo>
                    <a:pt x="915416" y="1231138"/>
                  </a:lnTo>
                  <a:lnTo>
                    <a:pt x="1017016" y="1231138"/>
                  </a:lnTo>
                  <a:close/>
                  <a:moveTo>
                    <a:pt x="779907" y="1231138"/>
                  </a:moveTo>
                  <a:lnTo>
                    <a:pt x="678307" y="1231138"/>
                  </a:lnTo>
                  <a:lnTo>
                    <a:pt x="779907" y="1231138"/>
                  </a:lnTo>
                  <a:close/>
                  <a:moveTo>
                    <a:pt x="542798" y="1231138"/>
                  </a:moveTo>
                  <a:lnTo>
                    <a:pt x="441198" y="1231138"/>
                  </a:lnTo>
                  <a:lnTo>
                    <a:pt x="542798" y="1231138"/>
                  </a:lnTo>
                  <a:close/>
                  <a:moveTo>
                    <a:pt x="305689" y="1231138"/>
                  </a:moveTo>
                  <a:lnTo>
                    <a:pt x="224917" y="1231138"/>
                  </a:lnTo>
                  <a:lnTo>
                    <a:pt x="224917" y="1248029"/>
                  </a:lnTo>
                  <a:lnTo>
                    <a:pt x="224917" y="1264920"/>
                  </a:lnTo>
                  <a:cubicBezTo>
                    <a:pt x="217424" y="1264920"/>
                    <a:pt x="210058" y="1264539"/>
                    <a:pt x="202819" y="1263904"/>
                  </a:cubicBezTo>
                  <a:lnTo>
                    <a:pt x="206121" y="1230249"/>
                  </a:lnTo>
                  <a:cubicBezTo>
                    <a:pt x="212344" y="1230884"/>
                    <a:pt x="218694" y="1231138"/>
                    <a:pt x="225044" y="1231138"/>
                  </a:cubicBezTo>
                  <a:lnTo>
                    <a:pt x="306070" y="1231138"/>
                  </a:lnTo>
                  <a:close/>
                  <a:moveTo>
                    <a:pt x="71374" y="1205230"/>
                  </a:moveTo>
                  <a:cubicBezTo>
                    <a:pt x="44577" y="1180465"/>
                    <a:pt x="23876" y="1149350"/>
                    <a:pt x="11811" y="1114171"/>
                  </a:cubicBezTo>
                  <a:lnTo>
                    <a:pt x="43815" y="1103122"/>
                  </a:lnTo>
                  <a:cubicBezTo>
                    <a:pt x="53975" y="1132840"/>
                    <a:pt x="71501" y="1159256"/>
                    <a:pt x="94361" y="1180338"/>
                  </a:cubicBezTo>
                  <a:close/>
                  <a:moveTo>
                    <a:pt x="0" y="974344"/>
                  </a:moveTo>
                  <a:lnTo>
                    <a:pt x="0" y="872744"/>
                  </a:lnTo>
                  <a:lnTo>
                    <a:pt x="33909" y="872744"/>
                  </a:lnTo>
                  <a:lnTo>
                    <a:pt x="33909" y="974344"/>
                  </a:lnTo>
                  <a:close/>
                  <a:moveTo>
                    <a:pt x="0" y="737235"/>
                  </a:moveTo>
                  <a:lnTo>
                    <a:pt x="0" y="635635"/>
                  </a:lnTo>
                  <a:lnTo>
                    <a:pt x="33909" y="635635"/>
                  </a:lnTo>
                  <a:lnTo>
                    <a:pt x="33909" y="737235"/>
                  </a:lnTo>
                  <a:close/>
                  <a:moveTo>
                    <a:pt x="0" y="500253"/>
                  </a:moveTo>
                  <a:lnTo>
                    <a:pt x="0" y="398653"/>
                  </a:lnTo>
                  <a:lnTo>
                    <a:pt x="33909" y="398653"/>
                  </a:lnTo>
                  <a:lnTo>
                    <a:pt x="33909" y="500253"/>
                  </a:lnTo>
                  <a:close/>
                  <a:moveTo>
                    <a:pt x="0" y="263144"/>
                  </a:moveTo>
                  <a:lnTo>
                    <a:pt x="0" y="222123"/>
                  </a:lnTo>
                  <a:lnTo>
                    <a:pt x="16891" y="222123"/>
                  </a:lnTo>
                  <a:lnTo>
                    <a:pt x="0" y="222123"/>
                  </a:lnTo>
                  <a:cubicBezTo>
                    <a:pt x="0" y="183896"/>
                    <a:pt x="9779" y="147955"/>
                    <a:pt x="27051" y="116586"/>
                  </a:cubicBezTo>
                  <a:lnTo>
                    <a:pt x="56769" y="132842"/>
                  </a:lnTo>
                  <a:cubicBezTo>
                    <a:pt x="42164" y="159385"/>
                    <a:pt x="33909" y="189865"/>
                    <a:pt x="33909" y="222123"/>
                  </a:cubicBezTo>
                  <a:lnTo>
                    <a:pt x="33909" y="263144"/>
                  </a:lnTo>
                  <a:close/>
                </a:path>
              </a:pathLst>
            </a:custGeom>
            <a:solidFill>
              <a:srgbClr val="395E89"/>
            </a:solidFill>
          </p:spPr>
          <p:txBody>
            <a:bodyPr/>
            <a:lstStyle/>
            <a:p>
              <a:endParaRPr lang="lv-LV"/>
            </a:p>
          </p:txBody>
        </p:sp>
        <p:sp>
          <p:nvSpPr>
            <p:cNvPr id="62" name="TextBox 62"/>
            <p:cNvSpPr txBox="1"/>
            <p:nvPr/>
          </p:nvSpPr>
          <p:spPr>
            <a:xfrm>
              <a:off x="0" y="0"/>
              <a:ext cx="2556540" cy="1264973"/>
            </a:xfrm>
            <a:prstGeom prst="rect">
              <a:avLst/>
            </a:prstGeom>
          </p:spPr>
          <p:txBody>
            <a:bodyPr lIns="50800" tIns="50800" rIns="50800" bIns="50800" rtlCol="0" anchor="ctr"/>
            <a:lstStyle/>
            <a:p>
              <a:pPr algn="ctr">
                <a:lnSpc>
                  <a:spcPts val="2160"/>
                </a:lnSpc>
              </a:pPr>
              <a:r>
                <a:rPr lang="en-US" sz="1800" spc="16">
                  <a:solidFill>
                    <a:srgbClr val="000000"/>
                  </a:solidFill>
                  <a:latin typeface="TT Rounds Condensed"/>
                </a:rPr>
                <a:t>Target group for communication</a:t>
              </a:r>
            </a:p>
          </p:txBody>
        </p:sp>
      </p:grpSp>
      <p:grpSp>
        <p:nvGrpSpPr>
          <p:cNvPr id="63" name="Group 63"/>
          <p:cNvGrpSpPr/>
          <p:nvPr/>
        </p:nvGrpSpPr>
        <p:grpSpPr>
          <a:xfrm>
            <a:off x="3237346" y="4852085"/>
            <a:ext cx="2388027" cy="1312298"/>
            <a:chOff x="0" y="0"/>
            <a:chExt cx="3184036" cy="1749731"/>
          </a:xfrm>
        </p:grpSpPr>
        <p:sp>
          <p:nvSpPr>
            <p:cNvPr id="64" name="Freeform 64"/>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65" name="TextBox 65"/>
          <p:cNvSpPr txBox="1"/>
          <p:nvPr/>
        </p:nvSpPr>
        <p:spPr>
          <a:xfrm>
            <a:off x="3625884" y="5114231"/>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1 –</a:t>
            </a:r>
          </a:p>
          <a:p>
            <a:pPr algn="l">
              <a:lnSpc>
                <a:spcPts val="2414"/>
              </a:lnSpc>
            </a:pPr>
            <a:r>
              <a:rPr lang="en-US" sz="2000">
                <a:solidFill>
                  <a:srgbClr val="FFFFFF"/>
                </a:solidFill>
                <a:latin typeface="DM Sans Bold"/>
              </a:rPr>
              <a:t>Ambitions &amp; activities</a:t>
            </a:r>
          </a:p>
        </p:txBody>
      </p:sp>
      <p:grpSp>
        <p:nvGrpSpPr>
          <p:cNvPr id="66" name="Group 66"/>
          <p:cNvGrpSpPr/>
          <p:nvPr/>
        </p:nvGrpSpPr>
        <p:grpSpPr>
          <a:xfrm>
            <a:off x="5378484" y="4842097"/>
            <a:ext cx="2388027" cy="1312298"/>
            <a:chOff x="0" y="0"/>
            <a:chExt cx="3184036" cy="1749731"/>
          </a:xfrm>
        </p:grpSpPr>
        <p:sp>
          <p:nvSpPr>
            <p:cNvPr id="67" name="Freeform 67"/>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68" name="TextBox 68"/>
          <p:cNvSpPr txBox="1"/>
          <p:nvPr/>
        </p:nvSpPr>
        <p:spPr>
          <a:xfrm>
            <a:off x="5782137" y="5104243"/>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2 –</a:t>
            </a:r>
          </a:p>
          <a:p>
            <a:pPr algn="l">
              <a:lnSpc>
                <a:spcPts val="2414"/>
              </a:lnSpc>
            </a:pPr>
            <a:r>
              <a:rPr lang="en-US" sz="2000">
                <a:solidFill>
                  <a:srgbClr val="FFFFFF"/>
                </a:solidFill>
                <a:latin typeface="DM Sans Bold"/>
              </a:rPr>
              <a:t>Impact &amp; stakeholders</a:t>
            </a:r>
          </a:p>
        </p:txBody>
      </p:sp>
      <p:grpSp>
        <p:nvGrpSpPr>
          <p:cNvPr id="69" name="Group 69"/>
          <p:cNvGrpSpPr/>
          <p:nvPr/>
        </p:nvGrpSpPr>
        <p:grpSpPr>
          <a:xfrm>
            <a:off x="7512084" y="4847890"/>
            <a:ext cx="2665429" cy="1312298"/>
            <a:chOff x="0" y="0"/>
            <a:chExt cx="3553905" cy="1749731"/>
          </a:xfrm>
        </p:grpSpPr>
        <p:sp>
          <p:nvSpPr>
            <p:cNvPr id="70" name="Freeform 70"/>
            <p:cNvSpPr/>
            <p:nvPr/>
          </p:nvSpPr>
          <p:spPr>
            <a:xfrm>
              <a:off x="0" y="0"/>
              <a:ext cx="3553841" cy="1749679"/>
            </a:xfrm>
            <a:custGeom>
              <a:avLst/>
              <a:gdLst/>
              <a:ahLst/>
              <a:cxnLst/>
              <a:rect l="l" t="t" r="r" b="b"/>
              <a:pathLst>
                <a:path w="3553841" h="1749679">
                  <a:moveTo>
                    <a:pt x="3091815" y="0"/>
                  </a:moveTo>
                  <a:lnTo>
                    <a:pt x="0" y="0"/>
                  </a:lnTo>
                  <a:lnTo>
                    <a:pt x="400685" y="746506"/>
                  </a:lnTo>
                  <a:cubicBezTo>
                    <a:pt x="419608" y="781685"/>
                    <a:pt x="429260" y="828294"/>
                    <a:pt x="429260" y="874903"/>
                  </a:cubicBezTo>
                  <a:cubicBezTo>
                    <a:pt x="429260" y="921512"/>
                    <a:pt x="419862" y="967613"/>
                    <a:pt x="400685" y="1003300"/>
                  </a:cubicBezTo>
                  <a:lnTo>
                    <a:pt x="254" y="1749679"/>
                  </a:lnTo>
                  <a:lnTo>
                    <a:pt x="3091561" y="1749679"/>
                  </a:lnTo>
                  <a:lnTo>
                    <a:pt x="3553841" y="874776"/>
                  </a:lnTo>
                  <a:lnTo>
                    <a:pt x="3091815" y="0"/>
                  </a:lnTo>
                  <a:close/>
                </a:path>
              </a:pathLst>
            </a:custGeom>
            <a:solidFill>
              <a:srgbClr val="8CA9AD"/>
            </a:solidFill>
          </p:spPr>
          <p:txBody>
            <a:bodyPr/>
            <a:lstStyle/>
            <a:p>
              <a:endParaRPr lang="lv-LV"/>
            </a:p>
          </p:txBody>
        </p:sp>
      </p:grpSp>
      <p:sp>
        <p:nvSpPr>
          <p:cNvPr id="71" name="TextBox 71"/>
          <p:cNvSpPr txBox="1"/>
          <p:nvPr/>
        </p:nvSpPr>
        <p:spPr>
          <a:xfrm>
            <a:off x="7919095" y="5110036"/>
            <a:ext cx="2209800"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3 –</a:t>
            </a:r>
          </a:p>
          <a:p>
            <a:pPr algn="l">
              <a:lnSpc>
                <a:spcPts val="2414"/>
              </a:lnSpc>
            </a:pPr>
            <a:r>
              <a:rPr lang="en-US" sz="2000">
                <a:solidFill>
                  <a:srgbClr val="FFFFFF"/>
                </a:solidFill>
                <a:latin typeface="DM Sans Bold"/>
              </a:rPr>
              <a:t>Management &amp; assessment</a:t>
            </a:r>
          </a:p>
        </p:txBody>
      </p:sp>
      <p:grpSp>
        <p:nvGrpSpPr>
          <p:cNvPr id="72" name="Group 72"/>
          <p:cNvGrpSpPr/>
          <p:nvPr/>
        </p:nvGrpSpPr>
        <p:grpSpPr>
          <a:xfrm>
            <a:off x="9923278" y="4861388"/>
            <a:ext cx="2388027" cy="1312298"/>
            <a:chOff x="0" y="0"/>
            <a:chExt cx="3184036" cy="1749731"/>
          </a:xfrm>
        </p:grpSpPr>
        <p:sp>
          <p:nvSpPr>
            <p:cNvPr id="73" name="Freeform 73"/>
            <p:cNvSpPr/>
            <p:nvPr/>
          </p:nvSpPr>
          <p:spPr>
            <a:xfrm>
              <a:off x="0" y="0"/>
              <a:ext cx="3184144" cy="1749679"/>
            </a:xfrm>
            <a:custGeom>
              <a:avLst/>
              <a:gdLst/>
              <a:ahLst/>
              <a:cxnLst/>
              <a:rect l="l" t="t" r="r" b="b"/>
              <a:pathLst>
                <a:path w="3184144" h="1749679">
                  <a:moveTo>
                    <a:pt x="2769997" y="0"/>
                  </a:moveTo>
                  <a:lnTo>
                    <a:pt x="0" y="0"/>
                  </a:lnTo>
                  <a:lnTo>
                    <a:pt x="359029" y="746506"/>
                  </a:lnTo>
                  <a:cubicBezTo>
                    <a:pt x="375920" y="781685"/>
                    <a:pt x="384683" y="828294"/>
                    <a:pt x="384683" y="874903"/>
                  </a:cubicBezTo>
                  <a:cubicBezTo>
                    <a:pt x="384683" y="921512"/>
                    <a:pt x="376301" y="967613"/>
                    <a:pt x="359029" y="1003300"/>
                  </a:cubicBezTo>
                  <a:lnTo>
                    <a:pt x="254" y="1749679"/>
                  </a:lnTo>
                  <a:lnTo>
                    <a:pt x="2769870" y="1749679"/>
                  </a:lnTo>
                  <a:lnTo>
                    <a:pt x="3184144" y="874776"/>
                  </a:lnTo>
                  <a:lnTo>
                    <a:pt x="2769997" y="0"/>
                  </a:lnTo>
                  <a:close/>
                </a:path>
              </a:pathLst>
            </a:custGeom>
            <a:solidFill>
              <a:srgbClr val="8CA9AD"/>
            </a:solidFill>
          </p:spPr>
          <p:txBody>
            <a:bodyPr/>
            <a:lstStyle/>
            <a:p>
              <a:endParaRPr lang="lv-LV"/>
            </a:p>
          </p:txBody>
        </p:sp>
      </p:grpSp>
      <p:sp>
        <p:nvSpPr>
          <p:cNvPr id="74" name="TextBox 74"/>
          <p:cNvSpPr txBox="1"/>
          <p:nvPr/>
        </p:nvSpPr>
        <p:spPr>
          <a:xfrm>
            <a:off x="10311816" y="5123534"/>
            <a:ext cx="1850257" cy="788136"/>
          </a:xfrm>
          <a:prstGeom prst="rect">
            <a:avLst/>
          </a:prstGeom>
        </p:spPr>
        <p:txBody>
          <a:bodyPr lIns="0" tIns="0" rIns="0" bIns="0" rtlCol="0" anchor="t">
            <a:spAutoFit/>
          </a:bodyPr>
          <a:lstStyle/>
          <a:p>
            <a:pPr algn="l">
              <a:lnSpc>
                <a:spcPts val="2414"/>
              </a:lnSpc>
            </a:pPr>
            <a:r>
              <a:rPr lang="en-US" sz="2000">
                <a:solidFill>
                  <a:srgbClr val="FFFFFF"/>
                </a:solidFill>
                <a:latin typeface="DM Sans Bold"/>
              </a:rPr>
              <a:t>Step 4 –</a:t>
            </a:r>
          </a:p>
          <a:p>
            <a:pPr algn="l">
              <a:lnSpc>
                <a:spcPts val="2414"/>
              </a:lnSpc>
            </a:pPr>
            <a:r>
              <a:rPr lang="en-US" sz="2000">
                <a:solidFill>
                  <a:srgbClr val="FFFFFF"/>
                </a:solidFill>
                <a:latin typeface="DM Sans Bold"/>
              </a:rPr>
              <a:t>Reporting &amp; reviews</a:t>
            </a:r>
          </a:p>
        </p:txBody>
      </p:sp>
      <p:sp>
        <p:nvSpPr>
          <p:cNvPr id="75" name="TextBox 75"/>
          <p:cNvSpPr txBox="1"/>
          <p:nvPr/>
        </p:nvSpPr>
        <p:spPr>
          <a:xfrm>
            <a:off x="10206879" y="4238826"/>
            <a:ext cx="2977831" cy="554931"/>
          </a:xfrm>
          <a:prstGeom prst="rect">
            <a:avLst/>
          </a:prstGeom>
        </p:spPr>
        <p:txBody>
          <a:bodyPr lIns="0" tIns="0" rIns="0" bIns="0" rtlCol="0" anchor="t">
            <a:spAutoFit/>
          </a:bodyPr>
          <a:lstStyle/>
          <a:p>
            <a:pPr algn="ctr">
              <a:lnSpc>
                <a:spcPts val="2160"/>
              </a:lnSpc>
            </a:pPr>
            <a:r>
              <a:rPr lang="en-US" sz="1800" spc="16">
                <a:solidFill>
                  <a:srgbClr val="000000"/>
                </a:solidFill>
                <a:latin typeface="TT Rounds Condensed"/>
              </a:rPr>
              <a:t>Continued impact steering</a:t>
            </a:r>
          </a:p>
          <a:p>
            <a:pPr algn="ctr">
              <a:lnSpc>
                <a:spcPts val="2160"/>
              </a:lnSpc>
            </a:pPr>
            <a:r>
              <a:rPr lang="en-US" sz="1800" spc="16">
                <a:solidFill>
                  <a:srgbClr val="000000"/>
                </a:solidFill>
                <a:latin typeface="TT Rounds Condensed"/>
              </a:rPr>
              <a:t> and evaluation</a:t>
            </a:r>
          </a:p>
        </p:txBody>
      </p:sp>
      <p:sp>
        <p:nvSpPr>
          <p:cNvPr id="76" name="TextBox 76"/>
          <p:cNvSpPr txBox="1"/>
          <p:nvPr/>
        </p:nvSpPr>
        <p:spPr>
          <a:xfrm>
            <a:off x="3625884" y="1530270"/>
            <a:ext cx="9343178"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PROGRAMME STRUCTURE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931216" y="1608623"/>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grpSp>
        <p:nvGrpSpPr>
          <p:cNvPr id="3" name="Group 3"/>
          <p:cNvGrpSpPr/>
          <p:nvPr/>
        </p:nvGrpSpPr>
        <p:grpSpPr>
          <a:xfrm>
            <a:off x="1981200" y="-94024"/>
            <a:ext cx="4102978" cy="2245448"/>
            <a:chOff x="0" y="0"/>
            <a:chExt cx="5470637" cy="2993931"/>
          </a:xfrm>
        </p:grpSpPr>
        <p:sp>
          <p:nvSpPr>
            <p:cNvPr id="4" name="Freeform 4"/>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5" name="Group 5"/>
          <p:cNvGrpSpPr/>
          <p:nvPr/>
        </p:nvGrpSpPr>
        <p:grpSpPr>
          <a:xfrm>
            <a:off x="1981200" y="6267450"/>
            <a:ext cx="2880360" cy="4114800"/>
            <a:chOff x="0" y="0"/>
            <a:chExt cx="3840480" cy="5486400"/>
          </a:xfrm>
        </p:grpSpPr>
        <p:sp>
          <p:nvSpPr>
            <p:cNvPr id="6" name="Freeform 6"/>
            <p:cNvSpPr/>
            <p:nvPr/>
          </p:nvSpPr>
          <p:spPr>
            <a:xfrm>
              <a:off x="0" y="0"/>
              <a:ext cx="3840480" cy="5486400"/>
            </a:xfrm>
            <a:custGeom>
              <a:avLst/>
              <a:gdLst/>
              <a:ahLst/>
              <a:cxnLst/>
              <a:rect l="l" t="t" r="r" b="b"/>
              <a:pathLst>
                <a:path w="3840480" h="5486400">
                  <a:moveTo>
                    <a:pt x="0" y="0"/>
                  </a:moveTo>
                  <a:lnTo>
                    <a:pt x="3840480" y="0"/>
                  </a:lnTo>
                  <a:lnTo>
                    <a:pt x="3840480" y="5486400"/>
                  </a:lnTo>
                  <a:lnTo>
                    <a:pt x="0" y="5486400"/>
                  </a:lnTo>
                  <a:lnTo>
                    <a:pt x="0" y="0"/>
                  </a:lnTo>
                  <a:close/>
                </a:path>
              </a:pathLst>
            </a:custGeom>
            <a:blipFill>
              <a:blip r:embed="rId6"/>
              <a:stretch>
                <a:fillRect l="-28" r="-28"/>
              </a:stretch>
            </a:blipFill>
          </p:spPr>
          <p:txBody>
            <a:bodyPr/>
            <a:lstStyle/>
            <a:p>
              <a:endParaRPr lang="lv-LV"/>
            </a:p>
          </p:txBody>
        </p:sp>
      </p:grpSp>
      <p:sp>
        <p:nvSpPr>
          <p:cNvPr id="7" name="TextBox 7"/>
          <p:cNvSpPr txBox="1"/>
          <p:nvPr/>
        </p:nvSpPr>
        <p:spPr>
          <a:xfrm>
            <a:off x="5623560" y="4606924"/>
            <a:ext cx="10620170" cy="1660526"/>
          </a:xfrm>
          <a:prstGeom prst="rect">
            <a:avLst/>
          </a:prstGeom>
        </p:spPr>
        <p:txBody>
          <a:bodyPr lIns="0" tIns="0" rIns="0" bIns="0" rtlCol="0" anchor="t">
            <a:spAutoFit/>
          </a:bodyPr>
          <a:lstStyle/>
          <a:p>
            <a:pPr algn="r">
              <a:lnSpc>
                <a:spcPts val="15000"/>
              </a:lnSpc>
            </a:pPr>
            <a:r>
              <a:rPr lang="en-US" sz="12500">
                <a:solidFill>
                  <a:srgbClr val="FFFFFF"/>
                </a:solidFill>
                <a:latin typeface="DM Sans Bold"/>
              </a:rPr>
              <a:t>THANK YOU</a:t>
            </a:r>
          </a:p>
        </p:txBody>
      </p:sp>
      <p:grpSp>
        <p:nvGrpSpPr>
          <p:cNvPr id="8" name="Group 8"/>
          <p:cNvGrpSpPr/>
          <p:nvPr/>
        </p:nvGrpSpPr>
        <p:grpSpPr>
          <a:xfrm rot="-10800000">
            <a:off x="5623560" y="7673106"/>
            <a:ext cx="3422956" cy="2613894"/>
            <a:chOff x="0" y="0"/>
            <a:chExt cx="4563941" cy="3485192"/>
          </a:xfrm>
        </p:grpSpPr>
        <p:sp>
          <p:nvSpPr>
            <p:cNvPr id="9" name="Freeform 9"/>
            <p:cNvSpPr/>
            <p:nvPr/>
          </p:nvSpPr>
          <p:spPr>
            <a:xfrm>
              <a:off x="0" y="0"/>
              <a:ext cx="4563999" cy="3485134"/>
            </a:xfrm>
            <a:custGeom>
              <a:avLst/>
              <a:gdLst/>
              <a:ahLst/>
              <a:cxnLst/>
              <a:rect l="l" t="t" r="r" b="b"/>
              <a:pathLst>
                <a:path w="4563999" h="3485134">
                  <a:moveTo>
                    <a:pt x="0" y="0"/>
                  </a:moveTo>
                  <a:lnTo>
                    <a:pt x="4563999" y="0"/>
                  </a:lnTo>
                  <a:lnTo>
                    <a:pt x="4563999" y="3485134"/>
                  </a:lnTo>
                  <a:lnTo>
                    <a:pt x="0" y="3485134"/>
                  </a:lnTo>
                  <a:lnTo>
                    <a:pt x="0" y="0"/>
                  </a:lnTo>
                  <a:close/>
                </a:path>
              </a:pathLst>
            </a:custGeom>
            <a:blipFill>
              <a:blip r:embed="rId7"/>
              <a:stretch>
                <a:fillRect l="-14" r="-13" b="-1"/>
              </a:stretch>
            </a:blipFill>
          </p:spPr>
          <p:txBody>
            <a:bodyPr/>
            <a:lstStyle/>
            <a:p>
              <a:endParaRPr lang="lv-LV"/>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28700" y="884039"/>
            <a:ext cx="16230600" cy="8374261"/>
          </a:xfrm>
          <a:custGeom>
            <a:avLst/>
            <a:gdLst/>
            <a:ahLst/>
            <a:cxnLst/>
            <a:rect l="l" t="t" r="r" b="b"/>
            <a:pathLst>
              <a:path w="16230600" h="8374261">
                <a:moveTo>
                  <a:pt x="0" y="0"/>
                </a:moveTo>
                <a:lnTo>
                  <a:pt x="16230600" y="0"/>
                </a:lnTo>
                <a:lnTo>
                  <a:pt x="16230600" y="8374261"/>
                </a:lnTo>
                <a:lnTo>
                  <a:pt x="0" y="837426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lv-LV"/>
          </a:p>
        </p:txBody>
      </p:sp>
      <p:sp>
        <p:nvSpPr>
          <p:cNvPr id="3" name="TextBox 3"/>
          <p:cNvSpPr txBox="1"/>
          <p:nvPr/>
        </p:nvSpPr>
        <p:spPr>
          <a:xfrm>
            <a:off x="5131678" y="3809997"/>
            <a:ext cx="10641722" cy="2223233"/>
          </a:xfrm>
          <a:prstGeom prst="rect">
            <a:avLst/>
          </a:prstGeom>
        </p:spPr>
        <p:txBody>
          <a:bodyPr lIns="0" tIns="0" rIns="0" bIns="0" rtlCol="0" anchor="t">
            <a:spAutoFit/>
          </a:bodyPr>
          <a:lstStyle/>
          <a:p>
            <a:pPr algn="r">
              <a:lnSpc>
                <a:spcPts val="9900"/>
              </a:lnSpc>
            </a:pPr>
            <a:r>
              <a:rPr lang="en-US" sz="7500">
                <a:solidFill>
                  <a:srgbClr val="FFFFFF"/>
                </a:solidFill>
                <a:latin typeface="DM Sans Bold"/>
              </a:rPr>
              <a:t>IMPACT STEERING PROGRAMME</a:t>
            </a:r>
          </a:p>
        </p:txBody>
      </p:sp>
      <p:grpSp>
        <p:nvGrpSpPr>
          <p:cNvPr id="4" name="Group 4"/>
          <p:cNvGrpSpPr/>
          <p:nvPr/>
        </p:nvGrpSpPr>
        <p:grpSpPr>
          <a:xfrm>
            <a:off x="5893678" y="8135576"/>
            <a:ext cx="4102978" cy="2245448"/>
            <a:chOff x="0" y="0"/>
            <a:chExt cx="5470637" cy="2993931"/>
          </a:xfrm>
        </p:grpSpPr>
        <p:sp>
          <p:nvSpPr>
            <p:cNvPr id="5" name="Freeform 5"/>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5"/>
              <a:stretch>
                <a:fillRect t="-117" b="-118"/>
              </a:stretch>
            </a:blipFill>
          </p:spPr>
          <p:txBody>
            <a:bodyPr/>
            <a:lstStyle/>
            <a:p>
              <a:endParaRPr lang="lv-LV"/>
            </a:p>
          </p:txBody>
        </p:sp>
      </p:grpSp>
      <p:grpSp>
        <p:nvGrpSpPr>
          <p:cNvPr id="6" name="Group 6"/>
          <p:cNvGrpSpPr/>
          <p:nvPr/>
        </p:nvGrpSpPr>
        <p:grpSpPr>
          <a:xfrm>
            <a:off x="1028700" y="8135576"/>
            <a:ext cx="4102978" cy="3133183"/>
            <a:chOff x="0" y="0"/>
            <a:chExt cx="5470637" cy="4177577"/>
          </a:xfrm>
        </p:grpSpPr>
        <p:sp>
          <p:nvSpPr>
            <p:cNvPr id="7" name="Freeform 7"/>
            <p:cNvSpPr/>
            <p:nvPr/>
          </p:nvSpPr>
          <p:spPr>
            <a:xfrm>
              <a:off x="0" y="0"/>
              <a:ext cx="5470652" cy="4177538"/>
            </a:xfrm>
            <a:custGeom>
              <a:avLst/>
              <a:gdLst/>
              <a:ahLst/>
              <a:cxnLst/>
              <a:rect l="l" t="t" r="r" b="b"/>
              <a:pathLst>
                <a:path w="5470652" h="4177538">
                  <a:moveTo>
                    <a:pt x="0" y="0"/>
                  </a:moveTo>
                  <a:lnTo>
                    <a:pt x="5470652" y="0"/>
                  </a:lnTo>
                  <a:lnTo>
                    <a:pt x="5470652" y="4177538"/>
                  </a:lnTo>
                  <a:lnTo>
                    <a:pt x="0" y="4177538"/>
                  </a:lnTo>
                  <a:lnTo>
                    <a:pt x="0" y="0"/>
                  </a:lnTo>
                  <a:close/>
                </a:path>
              </a:pathLst>
            </a:custGeom>
            <a:blipFill>
              <a:blip r:embed="rId6"/>
              <a:stretch>
                <a:fillRect l="-14" r="-14"/>
              </a:stretch>
            </a:blipFill>
          </p:spPr>
          <p:txBody>
            <a:bodyPr/>
            <a:lstStyle/>
            <a:p>
              <a:endParaRPr lang="lv-LV"/>
            </a:p>
          </p:txBody>
        </p:sp>
      </p:grpSp>
      <p:sp>
        <p:nvSpPr>
          <p:cNvPr id="8" name="TextBox 8"/>
          <p:cNvSpPr txBox="1"/>
          <p:nvPr/>
        </p:nvSpPr>
        <p:spPr>
          <a:xfrm>
            <a:off x="1790700" y="1762125"/>
            <a:ext cx="1938412" cy="1089033"/>
          </a:xfrm>
          <a:prstGeom prst="rect">
            <a:avLst/>
          </a:prstGeom>
        </p:spPr>
        <p:txBody>
          <a:bodyPr lIns="0" tIns="0" rIns="0" bIns="0" rtlCol="0" anchor="t">
            <a:spAutoFit/>
          </a:bodyPr>
          <a:lstStyle/>
          <a:p>
            <a:pPr algn="l">
              <a:lnSpc>
                <a:spcPts val="9240"/>
              </a:lnSpc>
            </a:pPr>
            <a:r>
              <a:rPr lang="en-US" sz="7000">
                <a:solidFill>
                  <a:srgbClr val="FFFFFF"/>
                </a:solidFill>
                <a:latin typeface="DM Sans Bold"/>
              </a:rPr>
              <a:t>01.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0800000">
            <a:off x="13818575" y="6640099"/>
            <a:ext cx="4469425" cy="3413015"/>
            <a:chOff x="0" y="0"/>
            <a:chExt cx="5959233" cy="4550687"/>
          </a:xfrm>
        </p:grpSpPr>
        <p:sp>
          <p:nvSpPr>
            <p:cNvPr id="3" name="Freeform 3"/>
            <p:cNvSpPr/>
            <p:nvPr/>
          </p:nvSpPr>
          <p:spPr>
            <a:xfrm>
              <a:off x="0" y="0"/>
              <a:ext cx="5959221" cy="4550664"/>
            </a:xfrm>
            <a:custGeom>
              <a:avLst/>
              <a:gdLst/>
              <a:ahLst/>
              <a:cxnLst/>
              <a:rect l="l" t="t" r="r" b="b"/>
              <a:pathLst>
                <a:path w="5959221" h="4550664">
                  <a:moveTo>
                    <a:pt x="0" y="0"/>
                  </a:moveTo>
                  <a:lnTo>
                    <a:pt x="5959221" y="0"/>
                  </a:lnTo>
                  <a:lnTo>
                    <a:pt x="5959221" y="4550664"/>
                  </a:lnTo>
                  <a:lnTo>
                    <a:pt x="0" y="4550664"/>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2286000" y="2819400"/>
            <a:ext cx="12192000" cy="5893312"/>
          </a:xfrm>
          <a:prstGeom prst="rect">
            <a:avLst/>
          </a:prstGeom>
        </p:spPr>
        <p:txBody>
          <a:bodyPr lIns="0" tIns="0" rIns="0" bIns="0" rtlCol="0" anchor="t">
            <a:spAutoFit/>
          </a:bodyPr>
          <a:lstStyle/>
          <a:p>
            <a:pPr algn="just">
              <a:lnSpc>
                <a:spcPts val="4715"/>
              </a:lnSpc>
            </a:pPr>
            <a:r>
              <a:rPr lang="en-US" sz="3600">
                <a:solidFill>
                  <a:srgbClr val="737373"/>
                </a:solidFill>
                <a:latin typeface="DM Sans"/>
              </a:rPr>
              <a:t>The purpose of the program is to develop your ability to identify, steer towards and evaluate/measure the effect of the activity.</a:t>
            </a:r>
          </a:p>
          <a:p>
            <a:pPr algn="just">
              <a:lnSpc>
                <a:spcPts val="4715"/>
              </a:lnSpc>
            </a:pPr>
            <a:endParaRPr lang="en-US" sz="3600">
              <a:solidFill>
                <a:srgbClr val="737373"/>
              </a:solidFill>
              <a:latin typeface="DM Sans"/>
            </a:endParaRPr>
          </a:p>
          <a:p>
            <a:pPr algn="just">
              <a:lnSpc>
                <a:spcPts val="4715"/>
              </a:lnSpc>
            </a:pPr>
            <a:r>
              <a:rPr lang="en-US" sz="3600">
                <a:solidFill>
                  <a:srgbClr val="737373"/>
                </a:solidFill>
                <a:latin typeface="DM Sans"/>
              </a:rPr>
              <a:t>The evaluation/measurement of the activity’s effects are supposed to be used both internally, in the form of feedback in the business and continued steering against the effect of the business, an externally, in the form of reporting that can be used in external communication and marketing, depending on the needs of your business.</a:t>
            </a:r>
          </a:p>
        </p:txBody>
      </p:sp>
      <p:sp>
        <p:nvSpPr>
          <p:cNvPr id="5" name="TextBox 5"/>
          <p:cNvSpPr txBox="1"/>
          <p:nvPr/>
        </p:nvSpPr>
        <p:spPr>
          <a:xfrm>
            <a:off x="2461721" y="1478759"/>
            <a:ext cx="11338925"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PURPOSE OF THE PROGRAM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0800000">
            <a:off x="13818575" y="6640099"/>
            <a:ext cx="4469425" cy="3413015"/>
            <a:chOff x="0" y="0"/>
            <a:chExt cx="5959233" cy="4550687"/>
          </a:xfrm>
        </p:grpSpPr>
        <p:sp>
          <p:nvSpPr>
            <p:cNvPr id="3" name="Freeform 3"/>
            <p:cNvSpPr/>
            <p:nvPr/>
          </p:nvSpPr>
          <p:spPr>
            <a:xfrm>
              <a:off x="0" y="0"/>
              <a:ext cx="5959221" cy="4550664"/>
            </a:xfrm>
            <a:custGeom>
              <a:avLst/>
              <a:gdLst/>
              <a:ahLst/>
              <a:cxnLst/>
              <a:rect l="l" t="t" r="r" b="b"/>
              <a:pathLst>
                <a:path w="5959221" h="4550664">
                  <a:moveTo>
                    <a:pt x="0" y="0"/>
                  </a:moveTo>
                  <a:lnTo>
                    <a:pt x="5959221" y="0"/>
                  </a:lnTo>
                  <a:lnTo>
                    <a:pt x="5959221" y="4550664"/>
                  </a:lnTo>
                  <a:lnTo>
                    <a:pt x="0" y="4550664"/>
                  </a:lnTo>
                  <a:lnTo>
                    <a:pt x="0" y="0"/>
                  </a:lnTo>
                  <a:close/>
                </a:path>
              </a:pathLst>
            </a:custGeom>
            <a:blipFill>
              <a:blip r:embed="rId3"/>
              <a:stretch>
                <a:fillRect l="-14" r="-14"/>
              </a:stretch>
            </a:blipFill>
          </p:spPr>
          <p:txBody>
            <a:bodyPr/>
            <a:lstStyle/>
            <a:p>
              <a:endParaRPr lang="lv-LV"/>
            </a:p>
          </p:txBody>
        </p:sp>
      </p:grpSp>
      <p:sp>
        <p:nvSpPr>
          <p:cNvPr id="4" name="TextBox 4"/>
          <p:cNvSpPr txBox="1"/>
          <p:nvPr/>
        </p:nvSpPr>
        <p:spPr>
          <a:xfrm>
            <a:off x="2209800" y="3554373"/>
            <a:ext cx="11925300" cy="4546194"/>
          </a:xfrm>
          <a:prstGeom prst="rect">
            <a:avLst/>
          </a:prstGeom>
        </p:spPr>
        <p:txBody>
          <a:bodyPr lIns="0" tIns="0" rIns="0" bIns="0" rtlCol="0" anchor="t">
            <a:spAutoFit/>
          </a:bodyPr>
          <a:lstStyle/>
          <a:p>
            <a:pPr algn="l">
              <a:lnSpc>
                <a:spcPts val="4715"/>
              </a:lnSpc>
            </a:pPr>
            <a:r>
              <a:rPr lang="en-US" sz="3600">
                <a:solidFill>
                  <a:srgbClr val="737373"/>
                </a:solidFill>
                <a:latin typeface="DM Sans"/>
              </a:rPr>
              <a:t>Aiming at impact is NOT trying to meet demand</a:t>
            </a:r>
          </a:p>
          <a:p>
            <a:pPr algn="l">
              <a:lnSpc>
                <a:spcPts val="4715"/>
              </a:lnSpc>
            </a:pPr>
            <a:r>
              <a:rPr lang="en-US" sz="3600">
                <a:solidFill>
                  <a:srgbClr val="737373"/>
                </a:solidFill>
                <a:latin typeface="DM Sans"/>
              </a:rPr>
              <a:t>but…</a:t>
            </a:r>
          </a:p>
          <a:p>
            <a:pPr algn="l">
              <a:lnSpc>
                <a:spcPts val="4715"/>
              </a:lnSpc>
            </a:pPr>
            <a:endParaRPr lang="en-US" sz="3600">
              <a:solidFill>
                <a:srgbClr val="737373"/>
              </a:solidFill>
              <a:latin typeface="DM Sans"/>
            </a:endParaRPr>
          </a:p>
          <a:p>
            <a:pPr marL="434340" lvl="1" indent="-217170" algn="l">
              <a:lnSpc>
                <a:spcPts val="4715"/>
              </a:lnSpc>
              <a:buFont typeface="Arial"/>
              <a:buChar char="•"/>
            </a:pPr>
            <a:r>
              <a:rPr lang="en-US" sz="3600">
                <a:solidFill>
                  <a:srgbClr val="737373"/>
                </a:solidFill>
                <a:latin typeface="DM Sans"/>
              </a:rPr>
              <a:t>How should it be framed and defined for a specified activity?</a:t>
            </a:r>
          </a:p>
          <a:p>
            <a:pPr marL="434340" lvl="1" indent="-217170" algn="l">
              <a:lnSpc>
                <a:spcPts val="4715"/>
              </a:lnSpc>
            </a:pPr>
            <a:endParaRPr lang="en-US" sz="3600">
              <a:solidFill>
                <a:srgbClr val="737373"/>
              </a:solidFill>
              <a:latin typeface="DM Sans"/>
            </a:endParaRPr>
          </a:p>
          <a:p>
            <a:pPr marL="434340" lvl="1" indent="-217170" algn="l">
              <a:lnSpc>
                <a:spcPts val="4715"/>
              </a:lnSpc>
              <a:buFont typeface="Arial"/>
              <a:buChar char="•"/>
            </a:pPr>
            <a:r>
              <a:rPr lang="en-US" sz="3600">
                <a:solidFill>
                  <a:srgbClr val="737373"/>
                </a:solidFill>
                <a:latin typeface="DM Sans"/>
              </a:rPr>
              <a:t>How to find out if those things happens?</a:t>
            </a:r>
          </a:p>
          <a:p>
            <a:pPr marL="434340" lvl="1" indent="-217170" algn="l">
              <a:lnSpc>
                <a:spcPts val="4715"/>
              </a:lnSpc>
            </a:pPr>
            <a:endParaRPr lang="en-US" sz="3600">
              <a:solidFill>
                <a:srgbClr val="737373"/>
              </a:solidFill>
              <a:latin typeface="DM Sans"/>
            </a:endParaRPr>
          </a:p>
          <a:p>
            <a:pPr marL="434340" lvl="1" indent="-217170" algn="l">
              <a:lnSpc>
                <a:spcPts val="4715"/>
              </a:lnSpc>
              <a:buFont typeface="Arial"/>
              <a:buChar char="•"/>
            </a:pPr>
            <a:r>
              <a:rPr lang="en-US" sz="3600">
                <a:solidFill>
                  <a:srgbClr val="737373"/>
                </a:solidFill>
                <a:latin typeface="DM Sans"/>
              </a:rPr>
              <a:t>How to find out if it was due to the specific activity?</a:t>
            </a:r>
          </a:p>
        </p:txBody>
      </p:sp>
      <p:sp>
        <p:nvSpPr>
          <p:cNvPr id="5" name="TextBox 5"/>
          <p:cNvSpPr txBox="1"/>
          <p:nvPr/>
        </p:nvSpPr>
        <p:spPr>
          <a:xfrm>
            <a:off x="872124" y="1749635"/>
            <a:ext cx="14600651"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”IMPACT” AND MAJOR CHALLANGES</a:t>
            </a:r>
          </a:p>
        </p:txBody>
      </p:sp>
      <p:grpSp>
        <p:nvGrpSpPr>
          <p:cNvPr id="6" name="Group 6"/>
          <p:cNvGrpSpPr/>
          <p:nvPr/>
        </p:nvGrpSpPr>
        <p:grpSpPr>
          <a:xfrm>
            <a:off x="13813812" y="2757033"/>
            <a:ext cx="3667125" cy="1579185"/>
            <a:chOff x="0" y="0"/>
            <a:chExt cx="4889500" cy="2105580"/>
          </a:xfrm>
        </p:grpSpPr>
        <p:sp>
          <p:nvSpPr>
            <p:cNvPr id="7" name="Freeform 7"/>
            <p:cNvSpPr/>
            <p:nvPr/>
          </p:nvSpPr>
          <p:spPr>
            <a:xfrm>
              <a:off x="0" y="0"/>
              <a:ext cx="4889500" cy="2105533"/>
            </a:xfrm>
            <a:custGeom>
              <a:avLst/>
              <a:gdLst/>
              <a:ahLst/>
              <a:cxnLst/>
              <a:rect l="l" t="t" r="r" b="b"/>
              <a:pathLst>
                <a:path w="4889500" h="2105533">
                  <a:moveTo>
                    <a:pt x="6350" y="0"/>
                  </a:moveTo>
                  <a:lnTo>
                    <a:pt x="4883150" y="0"/>
                  </a:lnTo>
                  <a:cubicBezTo>
                    <a:pt x="4886706" y="0"/>
                    <a:pt x="4889500" y="2794"/>
                    <a:pt x="4889500" y="6350"/>
                  </a:cubicBezTo>
                  <a:lnTo>
                    <a:pt x="4889500" y="2099183"/>
                  </a:lnTo>
                  <a:cubicBezTo>
                    <a:pt x="4889500" y="2102739"/>
                    <a:pt x="4886706" y="2105533"/>
                    <a:pt x="4883150" y="2105533"/>
                  </a:cubicBezTo>
                  <a:lnTo>
                    <a:pt x="6350" y="2105533"/>
                  </a:lnTo>
                  <a:cubicBezTo>
                    <a:pt x="2794" y="2105533"/>
                    <a:pt x="0" y="2102739"/>
                    <a:pt x="0" y="2099183"/>
                  </a:cubicBezTo>
                  <a:lnTo>
                    <a:pt x="0" y="6350"/>
                  </a:lnTo>
                  <a:cubicBezTo>
                    <a:pt x="0" y="2794"/>
                    <a:pt x="2794" y="0"/>
                    <a:pt x="6350" y="0"/>
                  </a:cubicBezTo>
                  <a:moveTo>
                    <a:pt x="6350" y="12700"/>
                  </a:moveTo>
                  <a:lnTo>
                    <a:pt x="6350" y="6350"/>
                  </a:lnTo>
                  <a:lnTo>
                    <a:pt x="12700" y="6350"/>
                  </a:lnTo>
                  <a:lnTo>
                    <a:pt x="12700" y="2099183"/>
                  </a:lnTo>
                  <a:lnTo>
                    <a:pt x="6350" y="2099183"/>
                  </a:lnTo>
                  <a:lnTo>
                    <a:pt x="6350" y="2092833"/>
                  </a:lnTo>
                  <a:lnTo>
                    <a:pt x="4883150" y="2092833"/>
                  </a:lnTo>
                  <a:lnTo>
                    <a:pt x="4883150" y="2099183"/>
                  </a:lnTo>
                  <a:lnTo>
                    <a:pt x="4876800" y="2099183"/>
                  </a:lnTo>
                  <a:lnTo>
                    <a:pt x="4876800" y="6350"/>
                  </a:lnTo>
                  <a:lnTo>
                    <a:pt x="4883150" y="6350"/>
                  </a:lnTo>
                  <a:lnTo>
                    <a:pt x="4883150" y="12700"/>
                  </a:lnTo>
                  <a:lnTo>
                    <a:pt x="6350" y="12700"/>
                  </a:lnTo>
                  <a:close/>
                </a:path>
              </a:pathLst>
            </a:custGeom>
            <a:solidFill>
              <a:srgbClr val="7F7F7F"/>
            </a:solidFill>
          </p:spPr>
          <p:txBody>
            <a:bodyPr/>
            <a:lstStyle/>
            <a:p>
              <a:endParaRPr lang="lv-LV"/>
            </a:p>
          </p:txBody>
        </p:sp>
        <p:sp>
          <p:nvSpPr>
            <p:cNvPr id="8" name="TextBox 8"/>
            <p:cNvSpPr txBox="1"/>
            <p:nvPr/>
          </p:nvSpPr>
          <p:spPr>
            <a:xfrm>
              <a:off x="0" y="0"/>
              <a:ext cx="4889500" cy="2105580"/>
            </a:xfrm>
            <a:prstGeom prst="rect">
              <a:avLst/>
            </a:prstGeom>
          </p:spPr>
          <p:txBody>
            <a:bodyPr lIns="50800" tIns="50800" rIns="50800" bIns="50800" rtlCol="0" anchor="t"/>
            <a:lstStyle/>
            <a:p>
              <a:pPr algn="ctr">
                <a:lnSpc>
                  <a:spcPts val="2879"/>
                </a:lnSpc>
              </a:pPr>
              <a:r>
                <a:rPr lang="en-US" sz="2400">
                  <a:solidFill>
                    <a:srgbClr val="737373"/>
                  </a:solidFill>
                  <a:latin typeface="DM Sans"/>
                </a:rPr>
                <a:t>Demand =</a:t>
              </a:r>
            </a:p>
            <a:p>
              <a:pPr algn="ctr">
                <a:lnSpc>
                  <a:spcPts val="2879"/>
                </a:lnSpc>
              </a:pPr>
              <a:r>
                <a:rPr lang="en-US" sz="2400">
                  <a:solidFill>
                    <a:srgbClr val="737373"/>
                  </a:solidFill>
                  <a:latin typeface="DM Sans"/>
                </a:rPr>
                <a:t>Preferences + purchasing power</a:t>
              </a:r>
            </a:p>
            <a:p>
              <a:pPr algn="ctr">
                <a:lnSpc>
                  <a:spcPts val="2879"/>
                </a:lnSpc>
              </a:pPr>
              <a:r>
                <a:rPr lang="en-US" sz="2400">
                  <a:solidFill>
                    <a:srgbClr val="737373"/>
                  </a:solidFill>
                  <a:latin typeface="DM Sans"/>
                </a:rPr>
                <a:t>≠ Needs</a:t>
              </a:r>
            </a:p>
          </p:txBody>
        </p:sp>
      </p:grpSp>
      <p:sp>
        <p:nvSpPr>
          <p:cNvPr id="9" name="AutoShape 9"/>
          <p:cNvSpPr/>
          <p:nvPr/>
        </p:nvSpPr>
        <p:spPr>
          <a:xfrm rot="10213507">
            <a:off x="12432040" y="3633618"/>
            <a:ext cx="1401471" cy="0"/>
          </a:xfrm>
          <a:prstGeom prst="line">
            <a:avLst/>
          </a:prstGeom>
          <a:ln w="9525" cap="rnd">
            <a:solidFill>
              <a:srgbClr val="7F7F7F"/>
            </a:solidFill>
            <a:prstDash val="solid"/>
            <a:headEnd type="none" w="sm" len="sm"/>
            <a:tailEnd type="none" w="sm" len="sm"/>
          </a:ln>
        </p:spPr>
        <p:txBody>
          <a:bodyPr/>
          <a:lstStyle/>
          <a:p>
            <a:endParaRPr lang="lv-LV"/>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185022" y="8041552"/>
            <a:ext cx="4102978" cy="2245448"/>
            <a:chOff x="0" y="0"/>
            <a:chExt cx="5470637" cy="2993931"/>
          </a:xfrm>
        </p:grpSpPr>
        <p:sp>
          <p:nvSpPr>
            <p:cNvPr id="3" name="Freeform 3"/>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sp>
        <p:nvSpPr>
          <p:cNvPr id="4" name="TextBox 4"/>
          <p:cNvSpPr txBox="1"/>
          <p:nvPr/>
        </p:nvSpPr>
        <p:spPr>
          <a:xfrm>
            <a:off x="2266950" y="3276600"/>
            <a:ext cx="14420850" cy="3545920"/>
          </a:xfrm>
          <a:prstGeom prst="rect">
            <a:avLst/>
          </a:prstGeom>
        </p:spPr>
        <p:txBody>
          <a:bodyPr lIns="0" tIns="0" rIns="0" bIns="0" rtlCol="0" anchor="t">
            <a:spAutoFit/>
          </a:bodyPr>
          <a:lstStyle/>
          <a:p>
            <a:pPr algn="l">
              <a:lnSpc>
                <a:spcPts val="4715"/>
              </a:lnSpc>
            </a:pPr>
            <a:endParaRPr/>
          </a:p>
          <a:p>
            <a:pPr marL="530860" lvl="1" indent="-265430" algn="l">
              <a:lnSpc>
                <a:spcPts val="4715"/>
              </a:lnSpc>
              <a:buFont typeface="Arial"/>
              <a:buChar char="•"/>
            </a:pPr>
            <a:r>
              <a:rPr lang="en-US" sz="4400">
                <a:solidFill>
                  <a:srgbClr val="737373"/>
                </a:solidFill>
                <a:latin typeface="DM Sans Bold"/>
              </a:rPr>
              <a:t>Major and increasing ecological problems</a:t>
            </a:r>
          </a:p>
          <a:p>
            <a:pPr marL="434340" lvl="1" indent="-217170" algn="l">
              <a:lnSpc>
                <a:spcPts val="4715"/>
              </a:lnSpc>
            </a:pPr>
            <a:r>
              <a:rPr lang="en-US" sz="3600">
                <a:solidFill>
                  <a:srgbClr val="737373"/>
                </a:solidFill>
                <a:latin typeface="DM Sans"/>
              </a:rPr>
              <a:t>- and inadequate or even contra productive policies</a:t>
            </a:r>
          </a:p>
          <a:p>
            <a:pPr marL="434340" lvl="1" indent="-217170" algn="l">
              <a:lnSpc>
                <a:spcPts val="4715"/>
              </a:lnSpc>
            </a:pPr>
            <a:endParaRPr lang="en-US" sz="3600">
              <a:solidFill>
                <a:srgbClr val="737373"/>
              </a:solidFill>
              <a:latin typeface="DM Sans"/>
            </a:endParaRPr>
          </a:p>
          <a:p>
            <a:pPr marL="530860" lvl="1" indent="-265430" algn="l">
              <a:lnSpc>
                <a:spcPts val="4715"/>
              </a:lnSpc>
              <a:buFont typeface="Arial"/>
              <a:buChar char="•"/>
            </a:pPr>
            <a:r>
              <a:rPr lang="en-US" sz="4400">
                <a:solidFill>
                  <a:srgbClr val="737373"/>
                </a:solidFill>
                <a:latin typeface="DM Sans Bold"/>
              </a:rPr>
              <a:t>Need for new solutions to social problems</a:t>
            </a:r>
          </a:p>
          <a:p>
            <a:pPr marL="434340" lvl="1" indent="-217170" algn="l">
              <a:lnSpc>
                <a:spcPts val="3858"/>
              </a:lnSpc>
            </a:pPr>
            <a:r>
              <a:rPr lang="en-US" sz="3600">
                <a:solidFill>
                  <a:srgbClr val="737373"/>
                </a:solidFill>
                <a:latin typeface="DM Sans"/>
              </a:rPr>
              <a:t>- including problems which increase due to ecological overshoot</a:t>
            </a:r>
          </a:p>
          <a:p>
            <a:pPr marL="434340" lvl="1" indent="-217170" algn="l">
              <a:lnSpc>
                <a:spcPts val="4715"/>
              </a:lnSpc>
            </a:pPr>
            <a:endParaRPr lang="en-US" sz="3600">
              <a:solidFill>
                <a:srgbClr val="737373"/>
              </a:solidFill>
              <a:latin typeface="DM Sans"/>
            </a:endParaRPr>
          </a:p>
        </p:txBody>
      </p:sp>
      <p:sp>
        <p:nvSpPr>
          <p:cNvPr id="5" name="TextBox 5"/>
          <p:cNvSpPr txBox="1"/>
          <p:nvPr/>
        </p:nvSpPr>
        <p:spPr>
          <a:xfrm>
            <a:off x="6705600" y="1633538"/>
            <a:ext cx="3400519" cy="876635"/>
          </a:xfrm>
          <a:prstGeom prst="rect">
            <a:avLst/>
          </a:prstGeom>
        </p:spPr>
        <p:txBody>
          <a:bodyPr lIns="0" tIns="0" rIns="0" bIns="0" rtlCol="0" anchor="t">
            <a:spAutoFit/>
          </a:bodyPr>
          <a:lstStyle/>
          <a:p>
            <a:pPr algn="ctr">
              <a:lnSpc>
                <a:spcPts val="7690"/>
              </a:lnSpc>
            </a:pPr>
            <a:r>
              <a:rPr lang="en-US" sz="6000">
                <a:solidFill>
                  <a:srgbClr val="8CA9AD"/>
                </a:solidFill>
                <a:latin typeface="DM Sans Bold"/>
              </a:rPr>
              <a:t>WHY? (1)</a:t>
            </a:r>
          </a:p>
        </p:txBody>
      </p:sp>
      <p:grpSp>
        <p:nvGrpSpPr>
          <p:cNvPr id="6" name="Group 6"/>
          <p:cNvGrpSpPr/>
          <p:nvPr/>
        </p:nvGrpSpPr>
        <p:grpSpPr>
          <a:xfrm rot="887923">
            <a:off x="13475833" y="-8787301"/>
            <a:ext cx="13977230" cy="14342307"/>
            <a:chOff x="0" y="0"/>
            <a:chExt cx="18636307" cy="19123076"/>
          </a:xfrm>
        </p:grpSpPr>
        <p:sp>
          <p:nvSpPr>
            <p:cNvPr id="7" name="Freeform 7"/>
            <p:cNvSpPr/>
            <p:nvPr/>
          </p:nvSpPr>
          <p:spPr>
            <a:xfrm>
              <a:off x="0" y="0"/>
              <a:ext cx="18636362" cy="19123025"/>
            </a:xfrm>
            <a:custGeom>
              <a:avLst/>
              <a:gdLst/>
              <a:ahLst/>
              <a:cxnLst/>
              <a:rect l="l" t="t" r="r" b="b"/>
              <a:pathLst>
                <a:path w="18636362" h="19123025">
                  <a:moveTo>
                    <a:pt x="0" y="0"/>
                  </a:moveTo>
                  <a:lnTo>
                    <a:pt x="18636362" y="0"/>
                  </a:lnTo>
                  <a:lnTo>
                    <a:pt x="18636362" y="19123025"/>
                  </a:lnTo>
                  <a:lnTo>
                    <a:pt x="0" y="19123025"/>
                  </a:lnTo>
                  <a:lnTo>
                    <a:pt x="0" y="0"/>
                  </a:lnTo>
                  <a:close/>
                </a:path>
              </a:pathLst>
            </a:custGeom>
            <a:blipFill>
              <a:blip r:embed="rId4"/>
              <a:stretch>
                <a:fillRect t="-6" b="-7"/>
              </a:stretch>
            </a:blipFill>
          </p:spPr>
          <p:txBody>
            <a:bodyPr/>
            <a:lstStyle/>
            <a:p>
              <a:endParaRPr lang="lv-LV"/>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185022" y="8041552"/>
            <a:ext cx="4102978" cy="2245448"/>
            <a:chOff x="0" y="0"/>
            <a:chExt cx="5470637" cy="2993931"/>
          </a:xfrm>
        </p:grpSpPr>
        <p:sp>
          <p:nvSpPr>
            <p:cNvPr id="3" name="Freeform 3"/>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sp>
        <p:nvSpPr>
          <p:cNvPr id="4" name="TextBox 4"/>
          <p:cNvSpPr txBox="1"/>
          <p:nvPr/>
        </p:nvSpPr>
        <p:spPr>
          <a:xfrm>
            <a:off x="2266950" y="3276600"/>
            <a:ext cx="15030450" cy="5046330"/>
          </a:xfrm>
          <a:prstGeom prst="rect">
            <a:avLst/>
          </a:prstGeom>
        </p:spPr>
        <p:txBody>
          <a:bodyPr lIns="0" tIns="0" rIns="0" bIns="0" rtlCol="0" anchor="t">
            <a:spAutoFit/>
          </a:bodyPr>
          <a:lstStyle/>
          <a:p>
            <a:pPr algn="l">
              <a:lnSpc>
                <a:spcPts val="4715"/>
              </a:lnSpc>
            </a:pPr>
            <a:endParaRPr/>
          </a:p>
          <a:p>
            <a:pPr marL="530860" lvl="1" indent="-265430" algn="l">
              <a:lnSpc>
                <a:spcPts val="4715"/>
              </a:lnSpc>
              <a:buFont typeface="Arial"/>
              <a:buChar char="•"/>
            </a:pPr>
            <a:r>
              <a:rPr lang="en-US" sz="4400">
                <a:solidFill>
                  <a:srgbClr val="737373"/>
                </a:solidFill>
                <a:latin typeface="DM Sans Bold"/>
              </a:rPr>
              <a:t>The management and assessment of economic affairs already has established means</a:t>
            </a:r>
          </a:p>
          <a:p>
            <a:pPr marL="434340" lvl="1" indent="-217170" algn="l">
              <a:lnSpc>
                <a:spcPts val="4715"/>
              </a:lnSpc>
            </a:pPr>
            <a:endParaRPr lang="en-US" sz="4400">
              <a:solidFill>
                <a:srgbClr val="737373"/>
              </a:solidFill>
              <a:latin typeface="DM Sans Bold"/>
            </a:endParaRPr>
          </a:p>
          <a:p>
            <a:pPr marL="530860" lvl="1" indent="-265430" algn="l">
              <a:lnSpc>
                <a:spcPts val="4715"/>
              </a:lnSpc>
              <a:buFont typeface="Arial"/>
              <a:buChar char="•"/>
            </a:pPr>
            <a:r>
              <a:rPr lang="en-US" sz="4400">
                <a:solidFill>
                  <a:srgbClr val="737373"/>
                </a:solidFill>
                <a:latin typeface="DM Sans Bold"/>
              </a:rPr>
              <a:t>Inadequacies in these “established” means include:</a:t>
            </a:r>
          </a:p>
          <a:p>
            <a:pPr marL="434340" lvl="1" indent="-217170" algn="l">
              <a:lnSpc>
                <a:spcPts val="3858"/>
              </a:lnSpc>
            </a:pPr>
            <a:r>
              <a:rPr lang="en-US" sz="3600">
                <a:solidFill>
                  <a:srgbClr val="737373"/>
                </a:solidFill>
                <a:latin typeface="DM Sans"/>
              </a:rPr>
              <a:t>- reducing all different values to economic value</a:t>
            </a:r>
          </a:p>
          <a:p>
            <a:pPr marL="434340" lvl="1" indent="-217170" algn="l">
              <a:lnSpc>
                <a:spcPts val="3858"/>
              </a:lnSpc>
            </a:pPr>
            <a:r>
              <a:rPr lang="en-US" sz="3600">
                <a:solidFill>
                  <a:srgbClr val="737373"/>
                </a:solidFill>
                <a:latin typeface="DM Sans"/>
              </a:rPr>
              <a:t>- recognizing nature only as resources or costs</a:t>
            </a:r>
          </a:p>
          <a:p>
            <a:pPr marL="434340" lvl="1" indent="-217170" algn="l">
              <a:lnSpc>
                <a:spcPts val="3858"/>
              </a:lnSpc>
            </a:pPr>
            <a:r>
              <a:rPr lang="en-US" sz="3600">
                <a:solidFill>
                  <a:srgbClr val="737373"/>
                </a:solidFill>
                <a:latin typeface="DM Sans"/>
              </a:rPr>
              <a:t>- dealing with demand instead of needs</a:t>
            </a:r>
          </a:p>
          <a:p>
            <a:pPr marL="434340" lvl="1" indent="-217170" algn="l">
              <a:lnSpc>
                <a:spcPts val="3858"/>
              </a:lnSpc>
            </a:pPr>
            <a:r>
              <a:rPr lang="en-US" sz="3600">
                <a:solidFill>
                  <a:srgbClr val="737373"/>
                </a:solidFill>
                <a:latin typeface="DM Sans"/>
              </a:rPr>
              <a:t>- not recognizing justice or fairness – only efficiency</a:t>
            </a:r>
          </a:p>
          <a:p>
            <a:pPr marL="434340" lvl="1" indent="-217170" algn="l">
              <a:lnSpc>
                <a:spcPts val="4715"/>
              </a:lnSpc>
            </a:pPr>
            <a:endParaRPr lang="en-US" sz="3600">
              <a:solidFill>
                <a:srgbClr val="737373"/>
              </a:solidFill>
              <a:latin typeface="DM Sans"/>
            </a:endParaRPr>
          </a:p>
        </p:txBody>
      </p:sp>
      <p:sp>
        <p:nvSpPr>
          <p:cNvPr id="5" name="TextBox 5"/>
          <p:cNvSpPr txBox="1"/>
          <p:nvPr/>
        </p:nvSpPr>
        <p:spPr>
          <a:xfrm>
            <a:off x="6705600" y="1633538"/>
            <a:ext cx="3657600" cy="883047"/>
          </a:xfrm>
          <a:prstGeom prst="rect">
            <a:avLst/>
          </a:prstGeom>
        </p:spPr>
        <p:txBody>
          <a:bodyPr lIns="0" tIns="0" rIns="0" bIns="0" rtlCol="0" anchor="t">
            <a:spAutoFit/>
          </a:bodyPr>
          <a:lstStyle/>
          <a:p>
            <a:pPr algn="ctr">
              <a:lnSpc>
                <a:spcPts val="7690"/>
              </a:lnSpc>
            </a:pPr>
            <a:r>
              <a:rPr lang="en-US" sz="6000">
                <a:solidFill>
                  <a:srgbClr val="8CA9AD"/>
                </a:solidFill>
                <a:latin typeface="DM Sans Bold"/>
              </a:rPr>
              <a:t>WHY? (2)</a:t>
            </a:r>
          </a:p>
        </p:txBody>
      </p:sp>
      <p:grpSp>
        <p:nvGrpSpPr>
          <p:cNvPr id="6" name="Group 6"/>
          <p:cNvGrpSpPr/>
          <p:nvPr/>
        </p:nvGrpSpPr>
        <p:grpSpPr>
          <a:xfrm rot="887923">
            <a:off x="13475833" y="-8787301"/>
            <a:ext cx="13977230" cy="14342307"/>
            <a:chOff x="0" y="0"/>
            <a:chExt cx="18636307" cy="19123076"/>
          </a:xfrm>
        </p:grpSpPr>
        <p:sp>
          <p:nvSpPr>
            <p:cNvPr id="7" name="Freeform 7"/>
            <p:cNvSpPr/>
            <p:nvPr/>
          </p:nvSpPr>
          <p:spPr>
            <a:xfrm>
              <a:off x="0" y="0"/>
              <a:ext cx="18636362" cy="19123025"/>
            </a:xfrm>
            <a:custGeom>
              <a:avLst/>
              <a:gdLst/>
              <a:ahLst/>
              <a:cxnLst/>
              <a:rect l="l" t="t" r="r" b="b"/>
              <a:pathLst>
                <a:path w="18636362" h="19123025">
                  <a:moveTo>
                    <a:pt x="0" y="0"/>
                  </a:moveTo>
                  <a:lnTo>
                    <a:pt x="18636362" y="0"/>
                  </a:lnTo>
                  <a:lnTo>
                    <a:pt x="18636362" y="19123025"/>
                  </a:lnTo>
                  <a:lnTo>
                    <a:pt x="0" y="19123025"/>
                  </a:lnTo>
                  <a:lnTo>
                    <a:pt x="0" y="0"/>
                  </a:lnTo>
                  <a:close/>
                </a:path>
              </a:pathLst>
            </a:custGeom>
            <a:blipFill>
              <a:blip r:embed="rId4"/>
              <a:stretch>
                <a:fillRect t="-6" b="-7"/>
              </a:stretch>
            </a:blipFill>
          </p:spPr>
          <p:txBody>
            <a:bodyPr/>
            <a:lstStyle/>
            <a:p>
              <a:endParaRPr lang="lv-LV"/>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185022" y="8041552"/>
            <a:ext cx="4102978" cy="2245448"/>
            <a:chOff x="0" y="0"/>
            <a:chExt cx="5470637" cy="2993931"/>
          </a:xfrm>
        </p:grpSpPr>
        <p:sp>
          <p:nvSpPr>
            <p:cNvPr id="3" name="Freeform 3"/>
            <p:cNvSpPr/>
            <p:nvPr/>
          </p:nvSpPr>
          <p:spPr>
            <a:xfrm>
              <a:off x="0" y="0"/>
              <a:ext cx="5470652" cy="2993898"/>
            </a:xfrm>
            <a:custGeom>
              <a:avLst/>
              <a:gdLst/>
              <a:ahLst/>
              <a:cxnLst/>
              <a:rect l="l" t="t" r="r" b="b"/>
              <a:pathLst>
                <a:path w="5470652" h="2993898">
                  <a:moveTo>
                    <a:pt x="0" y="0"/>
                  </a:moveTo>
                  <a:lnTo>
                    <a:pt x="5470652" y="0"/>
                  </a:lnTo>
                  <a:lnTo>
                    <a:pt x="5470652" y="2993898"/>
                  </a:lnTo>
                  <a:lnTo>
                    <a:pt x="0" y="2993898"/>
                  </a:lnTo>
                  <a:lnTo>
                    <a:pt x="0" y="0"/>
                  </a:lnTo>
                  <a:close/>
                </a:path>
              </a:pathLst>
            </a:custGeom>
            <a:blipFill>
              <a:blip r:embed="rId3"/>
              <a:stretch>
                <a:fillRect t="-117" b="-118"/>
              </a:stretch>
            </a:blipFill>
          </p:spPr>
          <p:txBody>
            <a:bodyPr/>
            <a:lstStyle/>
            <a:p>
              <a:endParaRPr lang="lv-LV"/>
            </a:p>
          </p:txBody>
        </p:sp>
      </p:grpSp>
      <p:grpSp>
        <p:nvGrpSpPr>
          <p:cNvPr id="4" name="Group 4"/>
          <p:cNvGrpSpPr/>
          <p:nvPr/>
        </p:nvGrpSpPr>
        <p:grpSpPr>
          <a:xfrm>
            <a:off x="7468161" y="3476811"/>
            <a:ext cx="3634528" cy="584775"/>
            <a:chOff x="0" y="0"/>
            <a:chExt cx="4846037" cy="779700"/>
          </a:xfrm>
        </p:grpSpPr>
        <p:sp>
          <p:nvSpPr>
            <p:cNvPr id="5" name="Freeform 5"/>
            <p:cNvSpPr/>
            <p:nvPr/>
          </p:nvSpPr>
          <p:spPr>
            <a:xfrm>
              <a:off x="0" y="0"/>
              <a:ext cx="4846066" cy="779653"/>
            </a:xfrm>
            <a:custGeom>
              <a:avLst/>
              <a:gdLst/>
              <a:ahLst/>
              <a:cxnLst/>
              <a:rect l="l" t="t" r="r" b="b"/>
              <a:pathLst>
                <a:path w="4846066" h="779653">
                  <a:moveTo>
                    <a:pt x="0" y="0"/>
                  </a:moveTo>
                  <a:lnTo>
                    <a:pt x="4846066" y="0"/>
                  </a:lnTo>
                  <a:lnTo>
                    <a:pt x="4846066" y="779653"/>
                  </a:lnTo>
                  <a:lnTo>
                    <a:pt x="0" y="779653"/>
                  </a:lnTo>
                  <a:close/>
                </a:path>
              </a:pathLst>
            </a:custGeom>
            <a:solidFill>
              <a:srgbClr val="DAEEF3"/>
            </a:solidFill>
          </p:spPr>
          <p:txBody>
            <a:bodyPr/>
            <a:lstStyle/>
            <a:p>
              <a:endParaRPr lang="lv-LV"/>
            </a:p>
          </p:txBody>
        </p:sp>
        <p:sp>
          <p:nvSpPr>
            <p:cNvPr id="6" name="TextBox 6"/>
            <p:cNvSpPr txBox="1"/>
            <p:nvPr/>
          </p:nvSpPr>
          <p:spPr>
            <a:xfrm>
              <a:off x="0" y="-9525"/>
              <a:ext cx="4846037" cy="789225"/>
            </a:xfrm>
            <a:prstGeom prst="rect">
              <a:avLst/>
            </a:prstGeom>
          </p:spPr>
          <p:txBody>
            <a:bodyPr lIns="50800" tIns="50800" rIns="50800" bIns="50800" rtlCol="0" anchor="t"/>
            <a:lstStyle/>
            <a:p>
              <a:pPr algn="ctr">
                <a:lnSpc>
                  <a:spcPts val="3840"/>
                </a:lnSpc>
              </a:pPr>
              <a:r>
                <a:rPr lang="en-US" sz="3200">
                  <a:solidFill>
                    <a:srgbClr val="7F7F7F"/>
                  </a:solidFill>
                  <a:latin typeface="DM Sans"/>
                </a:rPr>
                <a:t>STEERING</a:t>
              </a:r>
            </a:p>
          </p:txBody>
        </p:sp>
      </p:grpSp>
      <p:grpSp>
        <p:nvGrpSpPr>
          <p:cNvPr id="7" name="Group 7"/>
          <p:cNvGrpSpPr/>
          <p:nvPr/>
        </p:nvGrpSpPr>
        <p:grpSpPr>
          <a:xfrm>
            <a:off x="7468161" y="6141304"/>
            <a:ext cx="3305612" cy="584775"/>
            <a:chOff x="0" y="0"/>
            <a:chExt cx="4407483" cy="779700"/>
          </a:xfrm>
        </p:grpSpPr>
        <p:sp>
          <p:nvSpPr>
            <p:cNvPr id="8" name="Freeform 8"/>
            <p:cNvSpPr/>
            <p:nvPr/>
          </p:nvSpPr>
          <p:spPr>
            <a:xfrm>
              <a:off x="0" y="0"/>
              <a:ext cx="4407535" cy="779653"/>
            </a:xfrm>
            <a:custGeom>
              <a:avLst/>
              <a:gdLst/>
              <a:ahLst/>
              <a:cxnLst/>
              <a:rect l="l" t="t" r="r" b="b"/>
              <a:pathLst>
                <a:path w="4407535" h="779653">
                  <a:moveTo>
                    <a:pt x="0" y="0"/>
                  </a:moveTo>
                  <a:lnTo>
                    <a:pt x="4407535" y="0"/>
                  </a:lnTo>
                  <a:lnTo>
                    <a:pt x="4407535" y="779653"/>
                  </a:lnTo>
                  <a:lnTo>
                    <a:pt x="0" y="779653"/>
                  </a:lnTo>
                  <a:close/>
                </a:path>
              </a:pathLst>
            </a:custGeom>
            <a:solidFill>
              <a:srgbClr val="DAEEF3"/>
            </a:solidFill>
          </p:spPr>
          <p:txBody>
            <a:bodyPr/>
            <a:lstStyle/>
            <a:p>
              <a:endParaRPr lang="lv-LV"/>
            </a:p>
          </p:txBody>
        </p:sp>
        <p:sp>
          <p:nvSpPr>
            <p:cNvPr id="9" name="TextBox 9"/>
            <p:cNvSpPr txBox="1"/>
            <p:nvPr/>
          </p:nvSpPr>
          <p:spPr>
            <a:xfrm>
              <a:off x="0" y="-9525"/>
              <a:ext cx="4407483" cy="789225"/>
            </a:xfrm>
            <a:prstGeom prst="rect">
              <a:avLst/>
            </a:prstGeom>
          </p:spPr>
          <p:txBody>
            <a:bodyPr lIns="50800" tIns="50800" rIns="50800" bIns="50800" rtlCol="0" anchor="t"/>
            <a:lstStyle/>
            <a:p>
              <a:pPr algn="ctr">
                <a:lnSpc>
                  <a:spcPts val="3840"/>
                </a:lnSpc>
              </a:pPr>
              <a:r>
                <a:rPr lang="en-US" sz="3200">
                  <a:solidFill>
                    <a:srgbClr val="7F7F7F"/>
                  </a:solidFill>
                  <a:latin typeface="DM Sans"/>
                </a:rPr>
                <a:t>ASSESSMENT</a:t>
              </a:r>
            </a:p>
          </p:txBody>
        </p:sp>
      </p:grpSp>
      <p:grpSp>
        <p:nvGrpSpPr>
          <p:cNvPr id="10" name="Group 10"/>
          <p:cNvGrpSpPr/>
          <p:nvPr/>
        </p:nvGrpSpPr>
        <p:grpSpPr>
          <a:xfrm rot="5400000">
            <a:off x="4143666" y="3881442"/>
            <a:ext cx="3261155" cy="2426492"/>
            <a:chOff x="0" y="0"/>
            <a:chExt cx="4348207" cy="3235323"/>
          </a:xfrm>
        </p:grpSpPr>
        <p:sp>
          <p:nvSpPr>
            <p:cNvPr id="11" name="Freeform 11"/>
            <p:cNvSpPr/>
            <p:nvPr/>
          </p:nvSpPr>
          <p:spPr>
            <a:xfrm>
              <a:off x="63246" y="16891"/>
              <a:ext cx="2139061" cy="3311398"/>
            </a:xfrm>
            <a:custGeom>
              <a:avLst/>
              <a:gdLst/>
              <a:ahLst/>
              <a:cxnLst/>
              <a:rect l="l" t="t" r="r" b="b"/>
              <a:pathLst>
                <a:path w="2139061" h="3311398">
                  <a:moveTo>
                    <a:pt x="411353" y="0"/>
                  </a:moveTo>
                  <a:lnTo>
                    <a:pt x="0" y="736600"/>
                  </a:lnTo>
                  <a:lnTo>
                    <a:pt x="56388" y="736600"/>
                  </a:lnTo>
                  <a:cubicBezTo>
                    <a:pt x="161925" y="1564132"/>
                    <a:pt x="440817" y="2279777"/>
                    <a:pt x="831596" y="2725801"/>
                  </a:cubicBezTo>
                  <a:cubicBezTo>
                    <a:pt x="1222375" y="3171825"/>
                    <a:pt x="1692656" y="3311398"/>
                    <a:pt x="2139061" y="3113913"/>
                  </a:cubicBezTo>
                  <a:cubicBezTo>
                    <a:pt x="1504315" y="2833116"/>
                    <a:pt x="1009142" y="1913509"/>
                    <a:pt x="859028" y="736727"/>
                  </a:cubicBezTo>
                  <a:lnTo>
                    <a:pt x="915416" y="736727"/>
                  </a:lnTo>
                  <a:close/>
                </a:path>
              </a:pathLst>
            </a:custGeom>
            <a:solidFill>
              <a:srgbClr val="31859B"/>
            </a:solidFill>
          </p:spPr>
          <p:txBody>
            <a:bodyPr/>
            <a:lstStyle/>
            <a:p>
              <a:endParaRPr lang="lv-LV"/>
            </a:p>
          </p:txBody>
        </p:sp>
        <p:sp>
          <p:nvSpPr>
            <p:cNvPr id="12" name="Freeform 12"/>
            <p:cNvSpPr/>
            <p:nvPr/>
          </p:nvSpPr>
          <p:spPr>
            <a:xfrm>
              <a:off x="1800987" y="17018"/>
              <a:ext cx="2530348" cy="3201416"/>
            </a:xfrm>
            <a:custGeom>
              <a:avLst/>
              <a:gdLst/>
              <a:ahLst/>
              <a:cxnLst/>
              <a:rect l="l" t="t" r="r" b="b"/>
              <a:pathLst>
                <a:path w="2530348" h="3201416">
                  <a:moveTo>
                    <a:pt x="802640" y="3201416"/>
                  </a:moveTo>
                  <a:cubicBezTo>
                    <a:pt x="1756791" y="3201416"/>
                    <a:pt x="2530348" y="1768094"/>
                    <a:pt x="2530348" y="0"/>
                  </a:cubicBezTo>
                  <a:lnTo>
                    <a:pt x="1727708" y="0"/>
                  </a:lnTo>
                  <a:cubicBezTo>
                    <a:pt x="1727708" y="1768094"/>
                    <a:pt x="954151" y="3201416"/>
                    <a:pt x="0" y="3201416"/>
                  </a:cubicBezTo>
                  <a:close/>
                </a:path>
              </a:pathLst>
            </a:custGeom>
            <a:solidFill>
              <a:srgbClr val="276A7C"/>
            </a:solidFill>
          </p:spPr>
          <p:txBody>
            <a:bodyPr/>
            <a:lstStyle/>
            <a:p>
              <a:endParaRPr lang="lv-LV"/>
            </a:p>
          </p:txBody>
        </p:sp>
        <p:sp>
          <p:nvSpPr>
            <p:cNvPr id="13" name="Freeform 13"/>
            <p:cNvSpPr/>
            <p:nvPr/>
          </p:nvSpPr>
          <p:spPr>
            <a:xfrm>
              <a:off x="63246" y="17018"/>
              <a:ext cx="4267962" cy="3201416"/>
            </a:xfrm>
            <a:custGeom>
              <a:avLst/>
              <a:gdLst/>
              <a:ahLst/>
              <a:cxnLst/>
              <a:rect l="l" t="t" r="r" b="b"/>
              <a:pathLst>
                <a:path w="4267962" h="3201416">
                  <a:moveTo>
                    <a:pt x="2139061" y="3113786"/>
                  </a:moveTo>
                  <a:cubicBezTo>
                    <a:pt x="1504315" y="2832989"/>
                    <a:pt x="1009142" y="1913382"/>
                    <a:pt x="859028" y="736600"/>
                  </a:cubicBezTo>
                  <a:lnTo>
                    <a:pt x="915416" y="736600"/>
                  </a:lnTo>
                  <a:lnTo>
                    <a:pt x="411353" y="0"/>
                  </a:lnTo>
                  <a:lnTo>
                    <a:pt x="0" y="736600"/>
                  </a:lnTo>
                  <a:lnTo>
                    <a:pt x="56388" y="736600"/>
                  </a:lnTo>
                  <a:cubicBezTo>
                    <a:pt x="240792" y="2181098"/>
                    <a:pt x="936752" y="3201416"/>
                    <a:pt x="1737741" y="3201416"/>
                  </a:cubicBezTo>
                  <a:lnTo>
                    <a:pt x="2540254" y="3201416"/>
                  </a:lnTo>
                  <a:cubicBezTo>
                    <a:pt x="3494405" y="3201416"/>
                    <a:pt x="4267962" y="1768094"/>
                    <a:pt x="4267962" y="0"/>
                  </a:cubicBezTo>
                  <a:lnTo>
                    <a:pt x="3465449" y="0"/>
                  </a:lnTo>
                  <a:cubicBezTo>
                    <a:pt x="3465449" y="1768094"/>
                    <a:pt x="2691892" y="3201416"/>
                    <a:pt x="1737741" y="3201416"/>
                  </a:cubicBezTo>
                </a:path>
              </a:pathLst>
            </a:custGeom>
            <a:solidFill>
              <a:srgbClr val="000000">
                <a:alpha val="0"/>
              </a:srgbClr>
            </a:solidFill>
          </p:spPr>
          <p:txBody>
            <a:bodyPr/>
            <a:lstStyle/>
            <a:p>
              <a:endParaRPr lang="lv-LV"/>
            </a:p>
          </p:txBody>
        </p:sp>
        <p:sp>
          <p:nvSpPr>
            <p:cNvPr id="14" name="Freeform 14"/>
            <p:cNvSpPr/>
            <p:nvPr/>
          </p:nvSpPr>
          <p:spPr>
            <a:xfrm>
              <a:off x="45593" y="-254"/>
              <a:ext cx="2173605" cy="3347847"/>
            </a:xfrm>
            <a:custGeom>
              <a:avLst/>
              <a:gdLst/>
              <a:ahLst/>
              <a:cxnLst/>
              <a:rect l="l" t="t" r="r" b="b"/>
              <a:pathLst>
                <a:path w="2173605" h="3347847">
                  <a:moveTo>
                    <a:pt x="443738" y="25400"/>
                  </a:moveTo>
                  <a:lnTo>
                    <a:pt x="32385" y="762000"/>
                  </a:lnTo>
                  <a:lnTo>
                    <a:pt x="17653" y="753745"/>
                  </a:lnTo>
                  <a:lnTo>
                    <a:pt x="17653" y="736854"/>
                  </a:lnTo>
                  <a:lnTo>
                    <a:pt x="74041" y="736854"/>
                  </a:lnTo>
                  <a:cubicBezTo>
                    <a:pt x="82550" y="736854"/>
                    <a:pt x="89789" y="743204"/>
                    <a:pt x="90805" y="751586"/>
                  </a:cubicBezTo>
                  <a:cubicBezTo>
                    <a:pt x="196088" y="1577086"/>
                    <a:pt x="474218" y="2289175"/>
                    <a:pt x="861949" y="2731770"/>
                  </a:cubicBezTo>
                  <a:lnTo>
                    <a:pt x="849249" y="2742946"/>
                  </a:lnTo>
                  <a:lnTo>
                    <a:pt x="861949" y="2731770"/>
                  </a:lnTo>
                  <a:cubicBezTo>
                    <a:pt x="1249172" y="3173730"/>
                    <a:pt x="1711960" y="3309366"/>
                    <a:pt x="2149729" y="3115564"/>
                  </a:cubicBezTo>
                  <a:lnTo>
                    <a:pt x="2156587" y="3131058"/>
                  </a:lnTo>
                  <a:lnTo>
                    <a:pt x="2149729" y="3146552"/>
                  </a:lnTo>
                  <a:cubicBezTo>
                    <a:pt x="1506728" y="2861945"/>
                    <a:pt x="1010158" y="1934464"/>
                    <a:pt x="859790" y="755904"/>
                  </a:cubicBezTo>
                  <a:cubicBezTo>
                    <a:pt x="859155" y="751078"/>
                    <a:pt x="860679" y="746252"/>
                    <a:pt x="863854" y="742569"/>
                  </a:cubicBezTo>
                  <a:cubicBezTo>
                    <a:pt x="867029" y="738886"/>
                    <a:pt x="871728" y="736854"/>
                    <a:pt x="876554" y="736854"/>
                  </a:cubicBezTo>
                  <a:lnTo>
                    <a:pt x="932942" y="736854"/>
                  </a:lnTo>
                  <a:lnTo>
                    <a:pt x="932942" y="753745"/>
                  </a:lnTo>
                  <a:lnTo>
                    <a:pt x="918972" y="763270"/>
                  </a:lnTo>
                  <a:lnTo>
                    <a:pt x="414909" y="26670"/>
                  </a:lnTo>
                  <a:lnTo>
                    <a:pt x="428879" y="17145"/>
                  </a:lnTo>
                  <a:lnTo>
                    <a:pt x="443611" y="25400"/>
                  </a:lnTo>
                  <a:moveTo>
                    <a:pt x="414274" y="8890"/>
                  </a:moveTo>
                  <a:cubicBezTo>
                    <a:pt x="417195" y="3810"/>
                    <a:pt x="422402" y="508"/>
                    <a:pt x="428244" y="254"/>
                  </a:cubicBezTo>
                  <a:cubicBezTo>
                    <a:pt x="434086" y="0"/>
                    <a:pt x="439674" y="2794"/>
                    <a:pt x="442976" y="7620"/>
                  </a:cubicBezTo>
                  <a:lnTo>
                    <a:pt x="947039" y="744220"/>
                  </a:lnTo>
                  <a:cubicBezTo>
                    <a:pt x="950595" y="749427"/>
                    <a:pt x="950976" y="756158"/>
                    <a:pt x="948055" y="761619"/>
                  </a:cubicBezTo>
                  <a:cubicBezTo>
                    <a:pt x="945134" y="767080"/>
                    <a:pt x="939419" y="770636"/>
                    <a:pt x="933069" y="770636"/>
                  </a:cubicBezTo>
                  <a:lnTo>
                    <a:pt x="876681" y="770636"/>
                  </a:lnTo>
                  <a:lnTo>
                    <a:pt x="876681" y="753872"/>
                  </a:lnTo>
                  <a:lnTo>
                    <a:pt x="893445" y="751713"/>
                  </a:lnTo>
                  <a:cubicBezTo>
                    <a:pt x="1043432" y="1926844"/>
                    <a:pt x="1537208" y="2838450"/>
                    <a:pt x="2163572" y="3115564"/>
                  </a:cubicBezTo>
                  <a:cubicBezTo>
                    <a:pt x="2169668" y="3118231"/>
                    <a:pt x="2173605" y="3124327"/>
                    <a:pt x="2173605" y="3131058"/>
                  </a:cubicBezTo>
                  <a:cubicBezTo>
                    <a:pt x="2173605" y="3137789"/>
                    <a:pt x="2169668" y="3143885"/>
                    <a:pt x="2163572" y="3146552"/>
                  </a:cubicBezTo>
                  <a:cubicBezTo>
                    <a:pt x="1708785" y="3347847"/>
                    <a:pt x="1230757" y="3204083"/>
                    <a:pt x="836549" y="2754122"/>
                  </a:cubicBezTo>
                  <a:cubicBezTo>
                    <a:pt x="442849" y="2304796"/>
                    <a:pt x="163195" y="1585468"/>
                    <a:pt x="57277" y="755904"/>
                  </a:cubicBezTo>
                  <a:lnTo>
                    <a:pt x="74041" y="753745"/>
                  </a:lnTo>
                  <a:lnTo>
                    <a:pt x="74041" y="770636"/>
                  </a:lnTo>
                  <a:lnTo>
                    <a:pt x="17653" y="770636"/>
                  </a:lnTo>
                  <a:cubicBezTo>
                    <a:pt x="11684" y="770636"/>
                    <a:pt x="6096" y="767461"/>
                    <a:pt x="3048" y="762254"/>
                  </a:cubicBezTo>
                  <a:cubicBezTo>
                    <a:pt x="0" y="757047"/>
                    <a:pt x="0" y="750697"/>
                    <a:pt x="2921" y="745490"/>
                  </a:cubicBezTo>
                  <a:lnTo>
                    <a:pt x="414274" y="8890"/>
                  </a:lnTo>
                  <a:close/>
                </a:path>
              </a:pathLst>
            </a:custGeom>
            <a:solidFill>
              <a:srgbClr val="21364F"/>
            </a:solidFill>
          </p:spPr>
          <p:txBody>
            <a:bodyPr/>
            <a:lstStyle/>
            <a:p>
              <a:endParaRPr lang="lv-LV"/>
            </a:p>
          </p:txBody>
        </p:sp>
        <p:sp>
          <p:nvSpPr>
            <p:cNvPr id="15" name="Freeform 15"/>
            <p:cNvSpPr/>
            <p:nvPr/>
          </p:nvSpPr>
          <p:spPr>
            <a:xfrm>
              <a:off x="1784096" y="0"/>
              <a:ext cx="2564003" cy="3235579"/>
            </a:xfrm>
            <a:custGeom>
              <a:avLst/>
              <a:gdLst/>
              <a:ahLst/>
              <a:cxnLst/>
              <a:rect l="l" t="t" r="r" b="b"/>
              <a:pathLst>
                <a:path w="2564003" h="3235579">
                  <a:moveTo>
                    <a:pt x="819531" y="3201416"/>
                  </a:moveTo>
                  <a:cubicBezTo>
                    <a:pt x="1756537" y="3201416"/>
                    <a:pt x="2530348" y="1786128"/>
                    <a:pt x="2530348" y="16891"/>
                  </a:cubicBezTo>
                  <a:lnTo>
                    <a:pt x="2547239" y="16891"/>
                  </a:lnTo>
                  <a:lnTo>
                    <a:pt x="2547239" y="33909"/>
                  </a:lnTo>
                  <a:lnTo>
                    <a:pt x="1744599" y="33909"/>
                  </a:lnTo>
                  <a:cubicBezTo>
                    <a:pt x="1735201" y="33909"/>
                    <a:pt x="1727708" y="26289"/>
                    <a:pt x="1727708" y="17018"/>
                  </a:cubicBezTo>
                  <a:lnTo>
                    <a:pt x="1744599" y="17018"/>
                  </a:lnTo>
                  <a:lnTo>
                    <a:pt x="1761490" y="17018"/>
                  </a:lnTo>
                  <a:cubicBezTo>
                    <a:pt x="1761490" y="1783969"/>
                    <a:pt x="988187" y="3235452"/>
                    <a:pt x="16891" y="3235452"/>
                  </a:cubicBezTo>
                  <a:lnTo>
                    <a:pt x="16891" y="3218561"/>
                  </a:lnTo>
                  <a:lnTo>
                    <a:pt x="16891" y="3201670"/>
                  </a:lnTo>
                  <a:lnTo>
                    <a:pt x="819404" y="3201670"/>
                  </a:lnTo>
                  <a:lnTo>
                    <a:pt x="819404" y="3218561"/>
                  </a:lnTo>
                  <a:lnTo>
                    <a:pt x="819404" y="3201670"/>
                  </a:lnTo>
                  <a:moveTo>
                    <a:pt x="819404" y="3235579"/>
                  </a:moveTo>
                  <a:lnTo>
                    <a:pt x="16891" y="3235579"/>
                  </a:lnTo>
                  <a:cubicBezTo>
                    <a:pt x="7493" y="3235579"/>
                    <a:pt x="0" y="3227959"/>
                    <a:pt x="0" y="3218688"/>
                  </a:cubicBezTo>
                  <a:cubicBezTo>
                    <a:pt x="0" y="3209417"/>
                    <a:pt x="7620" y="3201797"/>
                    <a:pt x="16891" y="3201797"/>
                  </a:cubicBezTo>
                  <a:cubicBezTo>
                    <a:pt x="953897" y="3201797"/>
                    <a:pt x="1727708" y="1786509"/>
                    <a:pt x="1727708" y="17272"/>
                  </a:cubicBezTo>
                  <a:cubicBezTo>
                    <a:pt x="1727708" y="7874"/>
                    <a:pt x="1735328" y="381"/>
                    <a:pt x="1744599" y="381"/>
                  </a:cubicBezTo>
                  <a:cubicBezTo>
                    <a:pt x="1753870" y="381"/>
                    <a:pt x="1761490" y="8001"/>
                    <a:pt x="1761490" y="17272"/>
                  </a:cubicBezTo>
                  <a:lnTo>
                    <a:pt x="1744599" y="17272"/>
                  </a:lnTo>
                  <a:lnTo>
                    <a:pt x="1744599" y="0"/>
                  </a:lnTo>
                  <a:lnTo>
                    <a:pt x="2547112" y="0"/>
                  </a:lnTo>
                  <a:cubicBezTo>
                    <a:pt x="2556510" y="0"/>
                    <a:pt x="2564003" y="7620"/>
                    <a:pt x="2564003" y="16891"/>
                  </a:cubicBezTo>
                  <a:cubicBezTo>
                    <a:pt x="2564003" y="1783842"/>
                    <a:pt x="1790700" y="3235325"/>
                    <a:pt x="819404" y="3235325"/>
                  </a:cubicBezTo>
                  <a:close/>
                </a:path>
              </a:pathLst>
            </a:custGeom>
            <a:solidFill>
              <a:srgbClr val="21364F"/>
            </a:solidFill>
          </p:spPr>
          <p:txBody>
            <a:bodyPr/>
            <a:lstStyle/>
            <a:p>
              <a:endParaRPr lang="lv-LV"/>
            </a:p>
          </p:txBody>
        </p:sp>
        <p:sp>
          <p:nvSpPr>
            <p:cNvPr id="16" name="Freeform 16"/>
            <p:cNvSpPr/>
            <p:nvPr/>
          </p:nvSpPr>
          <p:spPr>
            <a:xfrm>
              <a:off x="45593" y="-254"/>
              <a:ext cx="4302506" cy="3235706"/>
            </a:xfrm>
            <a:custGeom>
              <a:avLst/>
              <a:gdLst/>
              <a:ahLst/>
              <a:cxnLst/>
              <a:rect l="l" t="t" r="r" b="b"/>
              <a:pathLst>
                <a:path w="4302506" h="3235706">
                  <a:moveTo>
                    <a:pt x="2149856" y="3146552"/>
                  </a:moveTo>
                  <a:cubicBezTo>
                    <a:pt x="1506728" y="2861945"/>
                    <a:pt x="1010158" y="1934464"/>
                    <a:pt x="859790" y="755904"/>
                  </a:cubicBezTo>
                  <a:cubicBezTo>
                    <a:pt x="859155" y="751078"/>
                    <a:pt x="860679" y="746252"/>
                    <a:pt x="863854" y="742569"/>
                  </a:cubicBezTo>
                  <a:cubicBezTo>
                    <a:pt x="867029" y="738886"/>
                    <a:pt x="871728" y="736854"/>
                    <a:pt x="876554" y="736854"/>
                  </a:cubicBezTo>
                  <a:lnTo>
                    <a:pt x="932942" y="736854"/>
                  </a:lnTo>
                  <a:lnTo>
                    <a:pt x="932942" y="753745"/>
                  </a:lnTo>
                  <a:lnTo>
                    <a:pt x="918972" y="763270"/>
                  </a:lnTo>
                  <a:lnTo>
                    <a:pt x="414909" y="26670"/>
                  </a:lnTo>
                  <a:lnTo>
                    <a:pt x="428879" y="17145"/>
                  </a:lnTo>
                  <a:lnTo>
                    <a:pt x="443611" y="25400"/>
                  </a:lnTo>
                  <a:lnTo>
                    <a:pt x="32258" y="762000"/>
                  </a:lnTo>
                  <a:lnTo>
                    <a:pt x="17526" y="753745"/>
                  </a:lnTo>
                  <a:lnTo>
                    <a:pt x="17526" y="736854"/>
                  </a:lnTo>
                  <a:lnTo>
                    <a:pt x="74041" y="736854"/>
                  </a:lnTo>
                  <a:cubicBezTo>
                    <a:pt x="82550" y="736854"/>
                    <a:pt x="89789" y="743204"/>
                    <a:pt x="90805" y="751586"/>
                  </a:cubicBezTo>
                  <a:cubicBezTo>
                    <a:pt x="275209" y="2196211"/>
                    <a:pt x="969264" y="3201670"/>
                    <a:pt x="1755394" y="3201670"/>
                  </a:cubicBezTo>
                  <a:lnTo>
                    <a:pt x="1755394" y="3218561"/>
                  </a:lnTo>
                  <a:lnTo>
                    <a:pt x="1755394" y="3201670"/>
                  </a:lnTo>
                  <a:lnTo>
                    <a:pt x="2557907" y="3201670"/>
                  </a:lnTo>
                  <a:cubicBezTo>
                    <a:pt x="3494913" y="3201670"/>
                    <a:pt x="4268724" y="1786382"/>
                    <a:pt x="4268724" y="17145"/>
                  </a:cubicBezTo>
                  <a:lnTo>
                    <a:pt x="4285615" y="17145"/>
                  </a:lnTo>
                  <a:lnTo>
                    <a:pt x="4285615" y="34163"/>
                  </a:lnTo>
                  <a:lnTo>
                    <a:pt x="3483102" y="34163"/>
                  </a:lnTo>
                  <a:cubicBezTo>
                    <a:pt x="3473704" y="34163"/>
                    <a:pt x="3466211" y="26543"/>
                    <a:pt x="3466211" y="17272"/>
                  </a:cubicBezTo>
                  <a:lnTo>
                    <a:pt x="3483102" y="17272"/>
                  </a:lnTo>
                  <a:lnTo>
                    <a:pt x="3499993" y="17272"/>
                  </a:lnTo>
                  <a:cubicBezTo>
                    <a:pt x="3499993" y="1784223"/>
                    <a:pt x="2726690" y="3235706"/>
                    <a:pt x="1755394" y="3235706"/>
                  </a:cubicBezTo>
                  <a:lnTo>
                    <a:pt x="1755394" y="3201797"/>
                  </a:lnTo>
                  <a:cubicBezTo>
                    <a:pt x="2692400" y="3201797"/>
                    <a:pt x="3466211" y="1786509"/>
                    <a:pt x="3466211" y="17272"/>
                  </a:cubicBezTo>
                  <a:cubicBezTo>
                    <a:pt x="3466211" y="7874"/>
                    <a:pt x="3473831" y="381"/>
                    <a:pt x="3483102" y="381"/>
                  </a:cubicBezTo>
                  <a:cubicBezTo>
                    <a:pt x="3492373" y="381"/>
                    <a:pt x="3499993" y="8001"/>
                    <a:pt x="3499993" y="17272"/>
                  </a:cubicBezTo>
                  <a:lnTo>
                    <a:pt x="3483102" y="17272"/>
                  </a:lnTo>
                  <a:lnTo>
                    <a:pt x="3483102" y="254"/>
                  </a:lnTo>
                  <a:lnTo>
                    <a:pt x="4285615" y="254"/>
                  </a:lnTo>
                  <a:cubicBezTo>
                    <a:pt x="4295013" y="254"/>
                    <a:pt x="4302506" y="7874"/>
                    <a:pt x="4302506" y="17145"/>
                  </a:cubicBezTo>
                  <a:cubicBezTo>
                    <a:pt x="4302506" y="1784096"/>
                    <a:pt x="3529203" y="3235579"/>
                    <a:pt x="2557907" y="3235579"/>
                  </a:cubicBezTo>
                  <a:lnTo>
                    <a:pt x="2557907" y="3218688"/>
                  </a:lnTo>
                  <a:lnTo>
                    <a:pt x="2557907" y="3235579"/>
                  </a:lnTo>
                  <a:lnTo>
                    <a:pt x="1755394" y="3235579"/>
                  </a:lnTo>
                  <a:cubicBezTo>
                    <a:pt x="939419" y="3235579"/>
                    <a:pt x="241554" y="2200529"/>
                    <a:pt x="57277" y="755904"/>
                  </a:cubicBezTo>
                  <a:lnTo>
                    <a:pt x="74041" y="753745"/>
                  </a:lnTo>
                  <a:lnTo>
                    <a:pt x="74041" y="770636"/>
                  </a:lnTo>
                  <a:lnTo>
                    <a:pt x="17653" y="770636"/>
                  </a:lnTo>
                  <a:cubicBezTo>
                    <a:pt x="11684" y="770636"/>
                    <a:pt x="6096" y="767461"/>
                    <a:pt x="3048" y="762254"/>
                  </a:cubicBezTo>
                  <a:cubicBezTo>
                    <a:pt x="0" y="757047"/>
                    <a:pt x="0" y="750697"/>
                    <a:pt x="2921" y="745490"/>
                  </a:cubicBezTo>
                  <a:lnTo>
                    <a:pt x="414274" y="8890"/>
                  </a:lnTo>
                  <a:cubicBezTo>
                    <a:pt x="417195" y="3810"/>
                    <a:pt x="422402" y="508"/>
                    <a:pt x="428244" y="254"/>
                  </a:cubicBezTo>
                  <a:cubicBezTo>
                    <a:pt x="434086" y="0"/>
                    <a:pt x="439674" y="2794"/>
                    <a:pt x="442976" y="7620"/>
                  </a:cubicBezTo>
                  <a:lnTo>
                    <a:pt x="947039" y="744220"/>
                  </a:lnTo>
                  <a:cubicBezTo>
                    <a:pt x="950595" y="749427"/>
                    <a:pt x="950976" y="756158"/>
                    <a:pt x="948055" y="761619"/>
                  </a:cubicBezTo>
                  <a:cubicBezTo>
                    <a:pt x="945134" y="767080"/>
                    <a:pt x="939419" y="770636"/>
                    <a:pt x="933069" y="770636"/>
                  </a:cubicBezTo>
                  <a:lnTo>
                    <a:pt x="876681" y="770636"/>
                  </a:lnTo>
                  <a:lnTo>
                    <a:pt x="876681" y="753872"/>
                  </a:lnTo>
                  <a:lnTo>
                    <a:pt x="893445" y="751713"/>
                  </a:lnTo>
                  <a:cubicBezTo>
                    <a:pt x="1043432" y="1926844"/>
                    <a:pt x="1537208" y="2838450"/>
                    <a:pt x="2163572" y="3115564"/>
                  </a:cubicBezTo>
                  <a:close/>
                </a:path>
              </a:pathLst>
            </a:custGeom>
            <a:solidFill>
              <a:srgbClr val="21364F"/>
            </a:solidFill>
          </p:spPr>
          <p:txBody>
            <a:bodyPr/>
            <a:lstStyle/>
            <a:p>
              <a:endParaRPr lang="lv-LV"/>
            </a:p>
          </p:txBody>
        </p:sp>
      </p:grpSp>
      <p:grpSp>
        <p:nvGrpSpPr>
          <p:cNvPr id="17" name="Group 17"/>
          <p:cNvGrpSpPr/>
          <p:nvPr/>
        </p:nvGrpSpPr>
        <p:grpSpPr>
          <a:xfrm>
            <a:off x="11089989" y="5862233"/>
            <a:ext cx="1966008" cy="1094379"/>
            <a:chOff x="0" y="0"/>
            <a:chExt cx="2621344" cy="1459172"/>
          </a:xfrm>
        </p:grpSpPr>
        <p:sp>
          <p:nvSpPr>
            <p:cNvPr id="18" name="Freeform 18"/>
            <p:cNvSpPr/>
            <p:nvPr/>
          </p:nvSpPr>
          <p:spPr>
            <a:xfrm>
              <a:off x="16891" y="16891"/>
              <a:ext cx="2587625" cy="1425194"/>
            </a:xfrm>
            <a:custGeom>
              <a:avLst/>
              <a:gdLst/>
              <a:ahLst/>
              <a:cxnLst/>
              <a:rect l="l" t="t" r="r" b="b"/>
              <a:pathLst>
                <a:path w="2587625" h="1425194">
                  <a:moveTo>
                    <a:pt x="0" y="356362"/>
                  </a:moveTo>
                  <a:lnTo>
                    <a:pt x="1867408" y="356362"/>
                  </a:lnTo>
                  <a:lnTo>
                    <a:pt x="1867408" y="0"/>
                  </a:lnTo>
                  <a:lnTo>
                    <a:pt x="2587625" y="712597"/>
                  </a:lnTo>
                  <a:lnTo>
                    <a:pt x="1867408" y="1425194"/>
                  </a:lnTo>
                  <a:lnTo>
                    <a:pt x="1867408" y="1068959"/>
                  </a:lnTo>
                  <a:lnTo>
                    <a:pt x="0" y="1068959"/>
                  </a:lnTo>
                  <a:close/>
                </a:path>
              </a:pathLst>
            </a:custGeom>
            <a:solidFill>
              <a:srgbClr val="31859B"/>
            </a:solidFill>
          </p:spPr>
          <p:txBody>
            <a:bodyPr/>
            <a:lstStyle/>
            <a:p>
              <a:endParaRPr lang="lv-LV"/>
            </a:p>
          </p:txBody>
        </p:sp>
        <p:sp>
          <p:nvSpPr>
            <p:cNvPr id="19" name="Freeform 19"/>
            <p:cNvSpPr/>
            <p:nvPr/>
          </p:nvSpPr>
          <p:spPr>
            <a:xfrm>
              <a:off x="0" y="-1397"/>
              <a:ext cx="2621407" cy="1461897"/>
            </a:xfrm>
            <a:custGeom>
              <a:avLst/>
              <a:gdLst/>
              <a:ahLst/>
              <a:cxnLst/>
              <a:rect l="l" t="t" r="r" b="b"/>
              <a:pathLst>
                <a:path w="2621407" h="1461897">
                  <a:moveTo>
                    <a:pt x="16891" y="357759"/>
                  </a:moveTo>
                  <a:lnTo>
                    <a:pt x="1884299" y="357759"/>
                  </a:lnTo>
                  <a:lnTo>
                    <a:pt x="1884299" y="374650"/>
                  </a:lnTo>
                  <a:lnTo>
                    <a:pt x="1867408" y="374650"/>
                  </a:lnTo>
                  <a:lnTo>
                    <a:pt x="1867408" y="18288"/>
                  </a:lnTo>
                  <a:cubicBezTo>
                    <a:pt x="1867408" y="11430"/>
                    <a:pt x="1871472" y="5334"/>
                    <a:pt x="1877822" y="2667"/>
                  </a:cubicBezTo>
                  <a:cubicBezTo>
                    <a:pt x="1884172" y="0"/>
                    <a:pt x="1891411" y="1397"/>
                    <a:pt x="1896237" y="6223"/>
                  </a:cubicBezTo>
                  <a:lnTo>
                    <a:pt x="2616327" y="718947"/>
                  </a:lnTo>
                  <a:cubicBezTo>
                    <a:pt x="2619502" y="722122"/>
                    <a:pt x="2621407" y="726440"/>
                    <a:pt x="2621407" y="731012"/>
                  </a:cubicBezTo>
                  <a:cubicBezTo>
                    <a:pt x="2621407" y="735584"/>
                    <a:pt x="2619629" y="739902"/>
                    <a:pt x="2616327" y="743077"/>
                  </a:cubicBezTo>
                  <a:lnTo>
                    <a:pt x="1896110" y="1455674"/>
                  </a:lnTo>
                  <a:cubicBezTo>
                    <a:pt x="1891284" y="1460500"/>
                    <a:pt x="1884045" y="1461897"/>
                    <a:pt x="1877695" y="1459230"/>
                  </a:cubicBezTo>
                  <a:cubicBezTo>
                    <a:pt x="1871345" y="1456563"/>
                    <a:pt x="1867281" y="1450467"/>
                    <a:pt x="1867281" y="1443609"/>
                  </a:cubicBezTo>
                  <a:lnTo>
                    <a:pt x="1867281" y="1087247"/>
                  </a:lnTo>
                  <a:lnTo>
                    <a:pt x="1884172" y="1087247"/>
                  </a:lnTo>
                  <a:lnTo>
                    <a:pt x="1884172" y="1104138"/>
                  </a:lnTo>
                  <a:lnTo>
                    <a:pt x="16891" y="1104138"/>
                  </a:lnTo>
                  <a:cubicBezTo>
                    <a:pt x="7620" y="1104265"/>
                    <a:pt x="0" y="1096645"/>
                    <a:pt x="0" y="1087247"/>
                  </a:cubicBezTo>
                  <a:lnTo>
                    <a:pt x="0" y="374650"/>
                  </a:lnTo>
                  <a:cubicBezTo>
                    <a:pt x="0" y="365252"/>
                    <a:pt x="7620" y="357759"/>
                    <a:pt x="16891" y="357759"/>
                  </a:cubicBezTo>
                  <a:moveTo>
                    <a:pt x="16891" y="391668"/>
                  </a:moveTo>
                  <a:lnTo>
                    <a:pt x="16891" y="374650"/>
                  </a:lnTo>
                  <a:lnTo>
                    <a:pt x="33909" y="374650"/>
                  </a:lnTo>
                  <a:lnTo>
                    <a:pt x="33909" y="1087247"/>
                  </a:lnTo>
                  <a:lnTo>
                    <a:pt x="16891" y="1087247"/>
                  </a:lnTo>
                  <a:lnTo>
                    <a:pt x="16891" y="1070356"/>
                  </a:lnTo>
                  <a:lnTo>
                    <a:pt x="1884299" y="1070356"/>
                  </a:lnTo>
                  <a:cubicBezTo>
                    <a:pt x="1893697" y="1070356"/>
                    <a:pt x="1901190" y="1077976"/>
                    <a:pt x="1901190" y="1087247"/>
                  </a:cubicBezTo>
                  <a:lnTo>
                    <a:pt x="1901190" y="1443609"/>
                  </a:lnTo>
                  <a:lnTo>
                    <a:pt x="1884299" y="1443609"/>
                  </a:lnTo>
                  <a:lnTo>
                    <a:pt x="1872361" y="1431544"/>
                  </a:lnTo>
                  <a:lnTo>
                    <a:pt x="2592451" y="718947"/>
                  </a:lnTo>
                  <a:lnTo>
                    <a:pt x="2604389" y="731012"/>
                  </a:lnTo>
                  <a:lnTo>
                    <a:pt x="2592451" y="743077"/>
                  </a:lnTo>
                  <a:lnTo>
                    <a:pt x="1872361" y="30353"/>
                  </a:lnTo>
                  <a:lnTo>
                    <a:pt x="1884299" y="18288"/>
                  </a:lnTo>
                  <a:lnTo>
                    <a:pt x="1901190" y="18288"/>
                  </a:lnTo>
                  <a:lnTo>
                    <a:pt x="1901190" y="374650"/>
                  </a:lnTo>
                  <a:cubicBezTo>
                    <a:pt x="1901190" y="384048"/>
                    <a:pt x="1893570" y="391541"/>
                    <a:pt x="1884299" y="391541"/>
                  </a:cubicBezTo>
                  <a:lnTo>
                    <a:pt x="16891" y="391541"/>
                  </a:lnTo>
                  <a:close/>
                </a:path>
              </a:pathLst>
            </a:custGeom>
            <a:solidFill>
              <a:srgbClr val="21364F"/>
            </a:solidFill>
          </p:spPr>
          <p:txBody>
            <a:bodyPr/>
            <a:lstStyle/>
            <a:p>
              <a:endParaRPr lang="lv-LV"/>
            </a:p>
          </p:txBody>
        </p:sp>
      </p:grpSp>
      <p:sp>
        <p:nvSpPr>
          <p:cNvPr id="20" name="TextBox 20"/>
          <p:cNvSpPr txBox="1"/>
          <p:nvPr/>
        </p:nvSpPr>
        <p:spPr>
          <a:xfrm>
            <a:off x="1047039" y="4712304"/>
            <a:ext cx="3435233" cy="995343"/>
          </a:xfrm>
          <a:prstGeom prst="rect">
            <a:avLst/>
          </a:prstGeom>
        </p:spPr>
        <p:txBody>
          <a:bodyPr lIns="0" tIns="0" rIns="0" bIns="0" rtlCol="0" anchor="t">
            <a:spAutoFit/>
          </a:bodyPr>
          <a:lstStyle/>
          <a:p>
            <a:pPr algn="ctr">
              <a:lnSpc>
                <a:spcPts val="3840"/>
              </a:lnSpc>
            </a:pPr>
            <a:r>
              <a:rPr lang="en-US" sz="3200">
                <a:solidFill>
                  <a:srgbClr val="7F7F7F"/>
                </a:solidFill>
                <a:latin typeface="DM Sans"/>
              </a:rPr>
              <a:t>LEARNING/</a:t>
            </a:r>
          </a:p>
          <a:p>
            <a:pPr algn="ctr">
              <a:lnSpc>
                <a:spcPts val="3840"/>
              </a:lnSpc>
            </a:pPr>
            <a:r>
              <a:rPr lang="en-US" sz="3200">
                <a:solidFill>
                  <a:srgbClr val="7F7F7F"/>
                </a:solidFill>
                <a:latin typeface="DM Sans"/>
              </a:rPr>
              <a:t>DEVELOPMENT</a:t>
            </a:r>
          </a:p>
        </p:txBody>
      </p:sp>
      <p:sp>
        <p:nvSpPr>
          <p:cNvPr id="21" name="TextBox 21"/>
          <p:cNvSpPr txBox="1"/>
          <p:nvPr/>
        </p:nvSpPr>
        <p:spPr>
          <a:xfrm>
            <a:off x="13134722" y="5906988"/>
            <a:ext cx="4150083" cy="995343"/>
          </a:xfrm>
          <a:prstGeom prst="rect">
            <a:avLst/>
          </a:prstGeom>
        </p:spPr>
        <p:txBody>
          <a:bodyPr lIns="0" tIns="0" rIns="0" bIns="0" rtlCol="0" anchor="t">
            <a:spAutoFit/>
          </a:bodyPr>
          <a:lstStyle/>
          <a:p>
            <a:pPr algn="ctr">
              <a:lnSpc>
                <a:spcPts val="3840"/>
              </a:lnSpc>
            </a:pPr>
            <a:r>
              <a:rPr lang="en-US" sz="3200">
                <a:solidFill>
                  <a:srgbClr val="7F7F7F"/>
                </a:solidFill>
                <a:latin typeface="DM Sans"/>
              </a:rPr>
              <a:t>REPORTING/</a:t>
            </a:r>
          </a:p>
          <a:p>
            <a:pPr algn="ctr">
              <a:lnSpc>
                <a:spcPts val="3840"/>
              </a:lnSpc>
            </a:pPr>
            <a:r>
              <a:rPr lang="en-US" sz="3200">
                <a:solidFill>
                  <a:srgbClr val="7F7F7F"/>
                </a:solidFill>
                <a:latin typeface="DM Sans"/>
              </a:rPr>
              <a:t>COMMUNICATION</a:t>
            </a:r>
          </a:p>
        </p:txBody>
      </p:sp>
      <p:sp>
        <p:nvSpPr>
          <p:cNvPr id="22" name="TextBox 22"/>
          <p:cNvSpPr txBox="1"/>
          <p:nvPr/>
        </p:nvSpPr>
        <p:spPr>
          <a:xfrm>
            <a:off x="2775579" y="868287"/>
            <a:ext cx="14600651" cy="943310"/>
          </a:xfrm>
          <a:prstGeom prst="rect">
            <a:avLst/>
          </a:prstGeom>
        </p:spPr>
        <p:txBody>
          <a:bodyPr lIns="0" tIns="0" rIns="0" bIns="0" rtlCol="0" anchor="t">
            <a:spAutoFit/>
          </a:bodyPr>
          <a:lstStyle/>
          <a:p>
            <a:pPr algn="ctr">
              <a:lnSpc>
                <a:spcPts val="7690"/>
              </a:lnSpc>
            </a:pPr>
            <a:r>
              <a:rPr lang="en-US" sz="5400">
                <a:solidFill>
                  <a:srgbClr val="8CA9AD"/>
                </a:solidFill>
                <a:latin typeface="DM Sans Bold"/>
              </a:rPr>
              <a:t>KEY PROGRAMME COMPONENTS</a:t>
            </a:r>
          </a:p>
        </p:txBody>
      </p:sp>
      <p:grpSp>
        <p:nvGrpSpPr>
          <p:cNvPr id="23" name="Group 23"/>
          <p:cNvGrpSpPr/>
          <p:nvPr/>
        </p:nvGrpSpPr>
        <p:grpSpPr>
          <a:xfrm rot="5400000">
            <a:off x="-1696343" y="-2332404"/>
            <a:ext cx="5450085" cy="4161883"/>
            <a:chOff x="0" y="0"/>
            <a:chExt cx="7266780" cy="5549177"/>
          </a:xfrm>
        </p:grpSpPr>
        <p:sp>
          <p:nvSpPr>
            <p:cNvPr id="24" name="Freeform 24"/>
            <p:cNvSpPr/>
            <p:nvPr/>
          </p:nvSpPr>
          <p:spPr>
            <a:xfrm>
              <a:off x="0" y="0"/>
              <a:ext cx="7266813" cy="5549138"/>
            </a:xfrm>
            <a:custGeom>
              <a:avLst/>
              <a:gdLst/>
              <a:ahLst/>
              <a:cxnLst/>
              <a:rect l="l" t="t" r="r" b="b"/>
              <a:pathLst>
                <a:path w="7266813" h="5549138">
                  <a:moveTo>
                    <a:pt x="0" y="0"/>
                  </a:moveTo>
                  <a:lnTo>
                    <a:pt x="7266813" y="0"/>
                  </a:lnTo>
                  <a:lnTo>
                    <a:pt x="7266813" y="5549138"/>
                  </a:lnTo>
                  <a:lnTo>
                    <a:pt x="0" y="5549138"/>
                  </a:lnTo>
                  <a:lnTo>
                    <a:pt x="0" y="0"/>
                  </a:lnTo>
                  <a:close/>
                </a:path>
              </a:pathLst>
            </a:custGeom>
            <a:blipFill>
              <a:blip r:embed="rId4"/>
              <a:stretch>
                <a:fillRect l="-14" r="-14"/>
              </a:stretch>
            </a:blipFill>
          </p:spPr>
          <p:txBody>
            <a:bodyPr/>
            <a:lstStyle/>
            <a:p>
              <a:endParaRPr lang="lv-LV"/>
            </a:p>
          </p:txBody>
        </p:sp>
      </p:grpSp>
      <p:grpSp>
        <p:nvGrpSpPr>
          <p:cNvPr id="25" name="Group 25"/>
          <p:cNvGrpSpPr/>
          <p:nvPr/>
        </p:nvGrpSpPr>
        <p:grpSpPr>
          <a:xfrm>
            <a:off x="8442211" y="4343501"/>
            <a:ext cx="1857489" cy="1540012"/>
            <a:chOff x="0" y="0"/>
            <a:chExt cx="2476652" cy="2053349"/>
          </a:xfrm>
        </p:grpSpPr>
        <p:sp>
          <p:nvSpPr>
            <p:cNvPr id="26" name="Freeform 26"/>
            <p:cNvSpPr/>
            <p:nvPr/>
          </p:nvSpPr>
          <p:spPr>
            <a:xfrm>
              <a:off x="16891" y="16891"/>
              <a:ext cx="2442845" cy="2019554"/>
            </a:xfrm>
            <a:custGeom>
              <a:avLst/>
              <a:gdLst/>
              <a:ahLst/>
              <a:cxnLst/>
              <a:rect l="l" t="t" r="r" b="b"/>
              <a:pathLst>
                <a:path w="2442845" h="2019554">
                  <a:moveTo>
                    <a:pt x="1296289" y="406019"/>
                  </a:moveTo>
                  <a:lnTo>
                    <a:pt x="1672717" y="0"/>
                  </a:lnTo>
                  <a:lnTo>
                    <a:pt x="1642745" y="540131"/>
                  </a:lnTo>
                  <a:lnTo>
                    <a:pt x="2036572" y="296545"/>
                  </a:lnTo>
                  <a:lnTo>
                    <a:pt x="1852549" y="610743"/>
                  </a:lnTo>
                  <a:lnTo>
                    <a:pt x="2442845" y="621284"/>
                  </a:lnTo>
                  <a:lnTo>
                    <a:pt x="1920875" y="879094"/>
                  </a:lnTo>
                  <a:lnTo>
                    <a:pt x="2066163" y="1055624"/>
                  </a:lnTo>
                  <a:lnTo>
                    <a:pt x="1852422" y="1151001"/>
                  </a:lnTo>
                  <a:lnTo>
                    <a:pt x="2134870" y="1461643"/>
                  </a:lnTo>
                  <a:lnTo>
                    <a:pt x="1655699" y="1341755"/>
                  </a:lnTo>
                  <a:lnTo>
                    <a:pt x="1689862" y="1624076"/>
                  </a:lnTo>
                  <a:lnTo>
                    <a:pt x="1377442" y="1489964"/>
                  </a:lnTo>
                  <a:lnTo>
                    <a:pt x="1313180" y="1761744"/>
                  </a:lnTo>
                  <a:lnTo>
                    <a:pt x="1116457" y="1624076"/>
                  </a:lnTo>
                  <a:lnTo>
                    <a:pt x="983869" y="1843024"/>
                  </a:lnTo>
                  <a:lnTo>
                    <a:pt x="851154" y="1694688"/>
                  </a:lnTo>
                  <a:lnTo>
                    <a:pt x="556006" y="2019554"/>
                  </a:lnTo>
                  <a:lnTo>
                    <a:pt x="543306" y="1705356"/>
                  </a:lnTo>
                  <a:lnTo>
                    <a:pt x="145161" y="1666494"/>
                  </a:lnTo>
                  <a:lnTo>
                    <a:pt x="376428" y="1437005"/>
                  </a:lnTo>
                  <a:lnTo>
                    <a:pt x="0" y="1203960"/>
                  </a:lnTo>
                  <a:lnTo>
                    <a:pt x="445008" y="1083818"/>
                  </a:lnTo>
                  <a:lnTo>
                    <a:pt x="132588" y="773176"/>
                  </a:lnTo>
                  <a:lnTo>
                    <a:pt x="607568" y="730885"/>
                  </a:lnTo>
                  <a:lnTo>
                    <a:pt x="509143" y="338963"/>
                  </a:lnTo>
                  <a:lnTo>
                    <a:pt x="966978" y="596773"/>
                  </a:lnTo>
                  <a:lnTo>
                    <a:pt x="1099566" y="176530"/>
                  </a:lnTo>
                  <a:close/>
                </a:path>
              </a:pathLst>
            </a:custGeom>
            <a:solidFill>
              <a:srgbClr val="31859B"/>
            </a:solidFill>
          </p:spPr>
          <p:txBody>
            <a:bodyPr/>
            <a:lstStyle/>
            <a:p>
              <a:endParaRPr lang="lv-LV"/>
            </a:p>
          </p:txBody>
        </p:sp>
        <p:sp>
          <p:nvSpPr>
            <p:cNvPr id="27" name="Freeform 27"/>
            <p:cNvSpPr/>
            <p:nvPr/>
          </p:nvSpPr>
          <p:spPr>
            <a:xfrm>
              <a:off x="-762" y="-1397"/>
              <a:ext cx="2478786" cy="2056003"/>
            </a:xfrm>
            <a:custGeom>
              <a:avLst/>
              <a:gdLst/>
              <a:ahLst/>
              <a:cxnLst/>
              <a:rect l="l" t="t" r="r" b="b"/>
              <a:pathLst>
                <a:path w="2478786" h="2056003">
                  <a:moveTo>
                    <a:pt x="1301496" y="412750"/>
                  </a:moveTo>
                  <a:lnTo>
                    <a:pt x="1677924" y="6858"/>
                  </a:lnTo>
                  <a:cubicBezTo>
                    <a:pt x="1682750" y="1651"/>
                    <a:pt x="1690370" y="0"/>
                    <a:pt x="1696974" y="2794"/>
                  </a:cubicBezTo>
                  <a:cubicBezTo>
                    <a:pt x="1703578" y="5588"/>
                    <a:pt x="1707642" y="12192"/>
                    <a:pt x="1707261" y="19304"/>
                  </a:cubicBezTo>
                  <a:lnTo>
                    <a:pt x="1677289" y="559435"/>
                  </a:lnTo>
                  <a:lnTo>
                    <a:pt x="1660398" y="558546"/>
                  </a:lnTo>
                  <a:lnTo>
                    <a:pt x="1651508" y="544195"/>
                  </a:lnTo>
                  <a:lnTo>
                    <a:pt x="2045335" y="300609"/>
                  </a:lnTo>
                  <a:cubicBezTo>
                    <a:pt x="2051939" y="296545"/>
                    <a:pt x="2060448" y="297434"/>
                    <a:pt x="2066036" y="302895"/>
                  </a:cubicBezTo>
                  <a:cubicBezTo>
                    <a:pt x="2071624" y="308356"/>
                    <a:pt x="2072767" y="316865"/>
                    <a:pt x="2068830" y="323596"/>
                  </a:cubicBezTo>
                  <a:lnTo>
                    <a:pt x="1884807" y="637540"/>
                  </a:lnTo>
                  <a:lnTo>
                    <a:pt x="1870202" y="629031"/>
                  </a:lnTo>
                  <a:lnTo>
                    <a:pt x="1870456" y="612140"/>
                  </a:lnTo>
                  <a:lnTo>
                    <a:pt x="2460752" y="622681"/>
                  </a:lnTo>
                  <a:cubicBezTo>
                    <a:pt x="2468626" y="622808"/>
                    <a:pt x="2475230" y="628269"/>
                    <a:pt x="2477008" y="635889"/>
                  </a:cubicBezTo>
                  <a:cubicBezTo>
                    <a:pt x="2478786" y="643509"/>
                    <a:pt x="2474976" y="651256"/>
                    <a:pt x="2467991" y="654812"/>
                  </a:cubicBezTo>
                  <a:lnTo>
                    <a:pt x="1946021" y="912622"/>
                  </a:lnTo>
                  <a:lnTo>
                    <a:pt x="1938528" y="897382"/>
                  </a:lnTo>
                  <a:lnTo>
                    <a:pt x="1951609" y="886587"/>
                  </a:lnTo>
                  <a:lnTo>
                    <a:pt x="2096897" y="1063117"/>
                  </a:lnTo>
                  <a:cubicBezTo>
                    <a:pt x="2100199" y="1067181"/>
                    <a:pt x="2101469" y="1072642"/>
                    <a:pt x="2100326" y="1077722"/>
                  </a:cubicBezTo>
                  <a:cubicBezTo>
                    <a:pt x="2099183" y="1082802"/>
                    <a:pt x="2095627" y="1087120"/>
                    <a:pt x="2090801" y="1089279"/>
                  </a:cubicBezTo>
                  <a:lnTo>
                    <a:pt x="1877060" y="1184656"/>
                  </a:lnTo>
                  <a:lnTo>
                    <a:pt x="1870202" y="1169162"/>
                  </a:lnTo>
                  <a:lnTo>
                    <a:pt x="1882775" y="1157732"/>
                  </a:lnTo>
                  <a:lnTo>
                    <a:pt x="2165223" y="1468374"/>
                  </a:lnTo>
                  <a:cubicBezTo>
                    <a:pt x="2170303" y="1473835"/>
                    <a:pt x="2171065" y="1482090"/>
                    <a:pt x="2167255" y="1488440"/>
                  </a:cubicBezTo>
                  <a:cubicBezTo>
                    <a:pt x="2163445" y="1494790"/>
                    <a:pt x="2155825" y="1497965"/>
                    <a:pt x="2148586" y="1496187"/>
                  </a:cubicBezTo>
                  <a:lnTo>
                    <a:pt x="1669415" y="1376299"/>
                  </a:lnTo>
                  <a:lnTo>
                    <a:pt x="1673479" y="1359916"/>
                  </a:lnTo>
                  <a:lnTo>
                    <a:pt x="1690243" y="1357884"/>
                  </a:lnTo>
                  <a:lnTo>
                    <a:pt x="1724406" y="1640205"/>
                  </a:lnTo>
                  <a:cubicBezTo>
                    <a:pt x="1725168" y="1646174"/>
                    <a:pt x="1722628" y="1652143"/>
                    <a:pt x="1717802" y="1655826"/>
                  </a:cubicBezTo>
                  <a:cubicBezTo>
                    <a:pt x="1712976" y="1659509"/>
                    <a:pt x="1706499" y="1660271"/>
                    <a:pt x="1700911" y="1657858"/>
                  </a:cubicBezTo>
                  <a:lnTo>
                    <a:pt x="1388491" y="1523746"/>
                  </a:lnTo>
                  <a:lnTo>
                    <a:pt x="1395222" y="1508125"/>
                  </a:lnTo>
                  <a:lnTo>
                    <a:pt x="1411732" y="1512062"/>
                  </a:lnTo>
                  <a:lnTo>
                    <a:pt x="1347470" y="1783842"/>
                  </a:lnTo>
                  <a:cubicBezTo>
                    <a:pt x="1346200" y="1789303"/>
                    <a:pt x="1342263" y="1793748"/>
                    <a:pt x="1337056" y="1795780"/>
                  </a:cubicBezTo>
                  <a:cubicBezTo>
                    <a:pt x="1331849" y="1797812"/>
                    <a:pt x="1325880" y="1797050"/>
                    <a:pt x="1321308" y="1793875"/>
                  </a:cubicBezTo>
                  <a:lnTo>
                    <a:pt x="1124458" y="1656207"/>
                  </a:lnTo>
                  <a:lnTo>
                    <a:pt x="1134110" y="1642364"/>
                  </a:lnTo>
                  <a:lnTo>
                    <a:pt x="1148588" y="1651127"/>
                  </a:lnTo>
                  <a:lnTo>
                    <a:pt x="1016000" y="1870075"/>
                  </a:lnTo>
                  <a:cubicBezTo>
                    <a:pt x="1013206" y="1874647"/>
                    <a:pt x="1008380" y="1877695"/>
                    <a:pt x="1003046" y="1878203"/>
                  </a:cubicBezTo>
                  <a:cubicBezTo>
                    <a:pt x="997712" y="1878711"/>
                    <a:pt x="992378" y="1876679"/>
                    <a:pt x="988822" y="1872615"/>
                  </a:cubicBezTo>
                  <a:lnTo>
                    <a:pt x="856361" y="1724152"/>
                  </a:lnTo>
                  <a:lnTo>
                    <a:pt x="868934" y="1712849"/>
                  </a:lnTo>
                  <a:lnTo>
                    <a:pt x="881507" y="1724279"/>
                  </a:lnTo>
                  <a:lnTo>
                    <a:pt x="586359" y="2049145"/>
                  </a:lnTo>
                  <a:cubicBezTo>
                    <a:pt x="581787" y="2054225"/>
                    <a:pt x="574548" y="2056003"/>
                    <a:pt x="568071" y="2053717"/>
                  </a:cubicBezTo>
                  <a:cubicBezTo>
                    <a:pt x="561594" y="2051431"/>
                    <a:pt x="557149" y="2045335"/>
                    <a:pt x="556895" y="2038477"/>
                  </a:cubicBezTo>
                  <a:lnTo>
                    <a:pt x="544195" y="1724279"/>
                  </a:lnTo>
                  <a:lnTo>
                    <a:pt x="561086" y="1723644"/>
                  </a:lnTo>
                  <a:lnTo>
                    <a:pt x="559435" y="1740535"/>
                  </a:lnTo>
                  <a:lnTo>
                    <a:pt x="161290" y="1701673"/>
                  </a:lnTo>
                  <a:cubicBezTo>
                    <a:pt x="154813" y="1701038"/>
                    <a:pt x="149225" y="1696720"/>
                    <a:pt x="146939" y="1690497"/>
                  </a:cubicBezTo>
                  <a:cubicBezTo>
                    <a:pt x="144653" y="1684274"/>
                    <a:pt x="146304" y="1677416"/>
                    <a:pt x="151003" y="1672844"/>
                  </a:cubicBezTo>
                  <a:lnTo>
                    <a:pt x="382270" y="1443355"/>
                  </a:lnTo>
                  <a:lnTo>
                    <a:pt x="394208" y="1455420"/>
                  </a:lnTo>
                  <a:lnTo>
                    <a:pt x="385318" y="1469771"/>
                  </a:lnTo>
                  <a:lnTo>
                    <a:pt x="8763" y="1236599"/>
                  </a:lnTo>
                  <a:cubicBezTo>
                    <a:pt x="3048" y="1233043"/>
                    <a:pt x="0" y="1226439"/>
                    <a:pt x="889" y="1219708"/>
                  </a:cubicBezTo>
                  <a:cubicBezTo>
                    <a:pt x="1778" y="1212977"/>
                    <a:pt x="6731" y="1207516"/>
                    <a:pt x="13208" y="1205865"/>
                  </a:cubicBezTo>
                  <a:lnTo>
                    <a:pt x="458216" y="1085723"/>
                  </a:lnTo>
                  <a:lnTo>
                    <a:pt x="462661" y="1102106"/>
                  </a:lnTo>
                  <a:lnTo>
                    <a:pt x="450723" y="1114171"/>
                  </a:lnTo>
                  <a:lnTo>
                    <a:pt x="138303" y="803529"/>
                  </a:lnTo>
                  <a:cubicBezTo>
                    <a:pt x="133604" y="798830"/>
                    <a:pt x="132080" y="791972"/>
                    <a:pt x="134366" y="785749"/>
                  </a:cubicBezTo>
                  <a:cubicBezTo>
                    <a:pt x="136652" y="779526"/>
                    <a:pt x="142240" y="775208"/>
                    <a:pt x="148844" y="774700"/>
                  </a:cubicBezTo>
                  <a:lnTo>
                    <a:pt x="623824" y="732409"/>
                  </a:lnTo>
                  <a:lnTo>
                    <a:pt x="625348" y="749300"/>
                  </a:lnTo>
                  <a:lnTo>
                    <a:pt x="608965" y="753364"/>
                  </a:lnTo>
                  <a:lnTo>
                    <a:pt x="510540" y="361442"/>
                  </a:lnTo>
                  <a:cubicBezTo>
                    <a:pt x="508889" y="354838"/>
                    <a:pt x="511302" y="347980"/>
                    <a:pt x="516636" y="343916"/>
                  </a:cubicBezTo>
                  <a:cubicBezTo>
                    <a:pt x="521970" y="339852"/>
                    <a:pt x="529336" y="339344"/>
                    <a:pt x="535178" y="342646"/>
                  </a:cubicBezTo>
                  <a:lnTo>
                    <a:pt x="993013" y="600456"/>
                  </a:lnTo>
                  <a:lnTo>
                    <a:pt x="984758" y="615188"/>
                  </a:lnTo>
                  <a:lnTo>
                    <a:pt x="968629" y="610108"/>
                  </a:lnTo>
                  <a:lnTo>
                    <a:pt x="1100963" y="189611"/>
                  </a:lnTo>
                  <a:cubicBezTo>
                    <a:pt x="1102868" y="183769"/>
                    <a:pt x="1107694" y="179324"/>
                    <a:pt x="1113663" y="178054"/>
                  </a:cubicBezTo>
                  <a:cubicBezTo>
                    <a:pt x="1119632" y="176784"/>
                    <a:pt x="1125855" y="178943"/>
                    <a:pt x="1129919" y="183642"/>
                  </a:cubicBezTo>
                  <a:lnTo>
                    <a:pt x="1326642" y="413131"/>
                  </a:lnTo>
                  <a:lnTo>
                    <a:pt x="1313815" y="424180"/>
                  </a:lnTo>
                  <a:lnTo>
                    <a:pt x="1301369" y="412623"/>
                  </a:lnTo>
                  <a:moveTo>
                    <a:pt x="1326261" y="435610"/>
                  </a:moveTo>
                  <a:cubicBezTo>
                    <a:pt x="1322959" y="439166"/>
                    <a:pt x="1318387" y="441071"/>
                    <a:pt x="1313561" y="441071"/>
                  </a:cubicBezTo>
                  <a:cubicBezTo>
                    <a:pt x="1308735" y="441071"/>
                    <a:pt x="1304163" y="438785"/>
                    <a:pt x="1300988" y="435102"/>
                  </a:cubicBezTo>
                  <a:lnTo>
                    <a:pt x="1104265" y="205740"/>
                  </a:lnTo>
                  <a:lnTo>
                    <a:pt x="1117092" y="194691"/>
                  </a:lnTo>
                  <a:lnTo>
                    <a:pt x="1133221" y="199771"/>
                  </a:lnTo>
                  <a:lnTo>
                    <a:pt x="1000760" y="620141"/>
                  </a:lnTo>
                  <a:cubicBezTo>
                    <a:pt x="999236" y="624967"/>
                    <a:pt x="995553" y="628904"/>
                    <a:pt x="990854" y="630809"/>
                  </a:cubicBezTo>
                  <a:cubicBezTo>
                    <a:pt x="986155" y="632714"/>
                    <a:pt x="980821" y="632333"/>
                    <a:pt x="976376" y="629793"/>
                  </a:cubicBezTo>
                  <a:lnTo>
                    <a:pt x="518541" y="371983"/>
                  </a:lnTo>
                  <a:lnTo>
                    <a:pt x="526796" y="357251"/>
                  </a:lnTo>
                  <a:lnTo>
                    <a:pt x="543179" y="353187"/>
                  </a:lnTo>
                  <a:lnTo>
                    <a:pt x="641604" y="745109"/>
                  </a:lnTo>
                  <a:cubicBezTo>
                    <a:pt x="642747" y="749935"/>
                    <a:pt x="641858" y="755015"/>
                    <a:pt x="638937" y="759079"/>
                  </a:cubicBezTo>
                  <a:cubicBezTo>
                    <a:pt x="636016" y="763143"/>
                    <a:pt x="631571" y="765683"/>
                    <a:pt x="626618" y="766191"/>
                  </a:cubicBezTo>
                  <a:lnTo>
                    <a:pt x="151638" y="808482"/>
                  </a:lnTo>
                  <a:lnTo>
                    <a:pt x="150114" y="791591"/>
                  </a:lnTo>
                  <a:lnTo>
                    <a:pt x="162052" y="779526"/>
                  </a:lnTo>
                  <a:lnTo>
                    <a:pt x="474472" y="1090168"/>
                  </a:lnTo>
                  <a:cubicBezTo>
                    <a:pt x="478790" y="1094486"/>
                    <a:pt x="480441" y="1100709"/>
                    <a:pt x="478917" y="1106551"/>
                  </a:cubicBezTo>
                  <a:cubicBezTo>
                    <a:pt x="477393" y="1112393"/>
                    <a:pt x="472821" y="1116965"/>
                    <a:pt x="466979" y="1118616"/>
                  </a:cubicBezTo>
                  <a:lnTo>
                    <a:pt x="22098" y="1238631"/>
                  </a:lnTo>
                  <a:lnTo>
                    <a:pt x="17653" y="1222248"/>
                  </a:lnTo>
                  <a:lnTo>
                    <a:pt x="26543" y="1207897"/>
                  </a:lnTo>
                  <a:lnTo>
                    <a:pt x="403098" y="1440942"/>
                  </a:lnTo>
                  <a:cubicBezTo>
                    <a:pt x="407543" y="1443609"/>
                    <a:pt x="410464" y="1448308"/>
                    <a:pt x="410972" y="1453388"/>
                  </a:cubicBezTo>
                  <a:cubicBezTo>
                    <a:pt x="411480" y="1458468"/>
                    <a:pt x="409702" y="1463675"/>
                    <a:pt x="406019" y="1467358"/>
                  </a:cubicBezTo>
                  <a:lnTo>
                    <a:pt x="175006" y="1696847"/>
                  </a:lnTo>
                  <a:lnTo>
                    <a:pt x="163068" y="1684782"/>
                  </a:lnTo>
                  <a:lnTo>
                    <a:pt x="164719" y="1667891"/>
                  </a:lnTo>
                  <a:lnTo>
                    <a:pt x="562864" y="1706753"/>
                  </a:lnTo>
                  <a:cubicBezTo>
                    <a:pt x="571246" y="1707515"/>
                    <a:pt x="577850" y="1714500"/>
                    <a:pt x="578104" y="1722882"/>
                  </a:cubicBezTo>
                  <a:lnTo>
                    <a:pt x="590804" y="2037080"/>
                  </a:lnTo>
                  <a:lnTo>
                    <a:pt x="573913" y="2037715"/>
                  </a:lnTo>
                  <a:lnTo>
                    <a:pt x="561340" y="2026285"/>
                  </a:lnTo>
                  <a:lnTo>
                    <a:pt x="856488" y="1701419"/>
                  </a:lnTo>
                  <a:cubicBezTo>
                    <a:pt x="859663" y="1697863"/>
                    <a:pt x="864235" y="1695831"/>
                    <a:pt x="869061" y="1695831"/>
                  </a:cubicBezTo>
                  <a:cubicBezTo>
                    <a:pt x="873887" y="1695831"/>
                    <a:pt x="878459" y="1697863"/>
                    <a:pt x="881634" y="1701419"/>
                  </a:cubicBezTo>
                  <a:lnTo>
                    <a:pt x="1014222" y="1850009"/>
                  </a:lnTo>
                  <a:lnTo>
                    <a:pt x="1001649" y="1861312"/>
                  </a:lnTo>
                  <a:lnTo>
                    <a:pt x="987171" y="1852549"/>
                  </a:lnTo>
                  <a:lnTo>
                    <a:pt x="1119632" y="1633601"/>
                  </a:lnTo>
                  <a:cubicBezTo>
                    <a:pt x="1122045" y="1629537"/>
                    <a:pt x="1125982" y="1626743"/>
                    <a:pt x="1130681" y="1625854"/>
                  </a:cubicBezTo>
                  <a:cubicBezTo>
                    <a:pt x="1135380" y="1624965"/>
                    <a:pt x="1140079" y="1625854"/>
                    <a:pt x="1143889" y="1628521"/>
                  </a:cubicBezTo>
                  <a:lnTo>
                    <a:pt x="1340612" y="1766189"/>
                  </a:lnTo>
                  <a:lnTo>
                    <a:pt x="1330960" y="1780032"/>
                  </a:lnTo>
                  <a:lnTo>
                    <a:pt x="1314450" y="1776095"/>
                  </a:lnTo>
                  <a:lnTo>
                    <a:pt x="1378712" y="1504315"/>
                  </a:lnTo>
                  <a:cubicBezTo>
                    <a:pt x="1379855" y="1499489"/>
                    <a:pt x="1383157" y="1495298"/>
                    <a:pt x="1387602" y="1493139"/>
                  </a:cubicBezTo>
                  <a:cubicBezTo>
                    <a:pt x="1392047" y="1490980"/>
                    <a:pt x="1397254" y="1490726"/>
                    <a:pt x="1401953" y="1492758"/>
                  </a:cubicBezTo>
                  <a:lnTo>
                    <a:pt x="1714373" y="1626870"/>
                  </a:lnTo>
                  <a:lnTo>
                    <a:pt x="1707642" y="1642491"/>
                  </a:lnTo>
                  <a:lnTo>
                    <a:pt x="1690878" y="1644523"/>
                  </a:lnTo>
                  <a:lnTo>
                    <a:pt x="1656715" y="1362202"/>
                  </a:lnTo>
                  <a:cubicBezTo>
                    <a:pt x="1656080" y="1356614"/>
                    <a:pt x="1658112" y="1351153"/>
                    <a:pt x="1662303" y="1347470"/>
                  </a:cubicBezTo>
                  <a:cubicBezTo>
                    <a:pt x="1666494" y="1343787"/>
                    <a:pt x="1672209" y="1342390"/>
                    <a:pt x="1677670" y="1343787"/>
                  </a:cubicBezTo>
                  <a:lnTo>
                    <a:pt x="2156841" y="1463675"/>
                  </a:lnTo>
                  <a:lnTo>
                    <a:pt x="2152777" y="1480058"/>
                  </a:lnTo>
                  <a:lnTo>
                    <a:pt x="2140204" y="1491488"/>
                  </a:lnTo>
                  <a:lnTo>
                    <a:pt x="1857756" y="1180846"/>
                  </a:lnTo>
                  <a:cubicBezTo>
                    <a:pt x="1854073" y="1176782"/>
                    <a:pt x="1852549" y="1171321"/>
                    <a:pt x="1853692" y="1165987"/>
                  </a:cubicBezTo>
                  <a:cubicBezTo>
                    <a:pt x="1854835" y="1160653"/>
                    <a:pt x="1858391" y="1156208"/>
                    <a:pt x="1863344" y="1154049"/>
                  </a:cubicBezTo>
                  <a:lnTo>
                    <a:pt x="2077085" y="1058672"/>
                  </a:lnTo>
                  <a:lnTo>
                    <a:pt x="2083943" y="1074166"/>
                  </a:lnTo>
                  <a:lnTo>
                    <a:pt x="2070862" y="1084961"/>
                  </a:lnTo>
                  <a:lnTo>
                    <a:pt x="1925574" y="908431"/>
                  </a:lnTo>
                  <a:cubicBezTo>
                    <a:pt x="1922272" y="904494"/>
                    <a:pt x="1921002" y="899160"/>
                    <a:pt x="1922145" y="894080"/>
                  </a:cubicBezTo>
                  <a:cubicBezTo>
                    <a:pt x="1923288" y="889000"/>
                    <a:pt x="1926590" y="884682"/>
                    <a:pt x="1931162" y="882396"/>
                  </a:cubicBezTo>
                  <a:lnTo>
                    <a:pt x="2453132" y="624586"/>
                  </a:lnTo>
                  <a:lnTo>
                    <a:pt x="2460625" y="639826"/>
                  </a:lnTo>
                  <a:lnTo>
                    <a:pt x="2460371" y="656717"/>
                  </a:lnTo>
                  <a:lnTo>
                    <a:pt x="1870075" y="646176"/>
                  </a:lnTo>
                  <a:cubicBezTo>
                    <a:pt x="1864106" y="646049"/>
                    <a:pt x="1858518" y="642747"/>
                    <a:pt x="1855597" y="637540"/>
                  </a:cubicBezTo>
                  <a:cubicBezTo>
                    <a:pt x="1852676" y="632333"/>
                    <a:pt x="1852676" y="625856"/>
                    <a:pt x="1855724" y="620649"/>
                  </a:cubicBezTo>
                  <a:lnTo>
                    <a:pt x="2039747" y="306451"/>
                  </a:lnTo>
                  <a:lnTo>
                    <a:pt x="2054352" y="314960"/>
                  </a:lnTo>
                  <a:lnTo>
                    <a:pt x="2063242" y="329311"/>
                  </a:lnTo>
                  <a:lnTo>
                    <a:pt x="1669288" y="572897"/>
                  </a:lnTo>
                  <a:cubicBezTo>
                    <a:pt x="1663954" y="576199"/>
                    <a:pt x="1657096" y="576326"/>
                    <a:pt x="1651762" y="573024"/>
                  </a:cubicBezTo>
                  <a:cubicBezTo>
                    <a:pt x="1646428" y="569722"/>
                    <a:pt x="1643126" y="563880"/>
                    <a:pt x="1643507" y="557530"/>
                  </a:cubicBezTo>
                  <a:lnTo>
                    <a:pt x="1673479" y="17399"/>
                  </a:lnTo>
                  <a:lnTo>
                    <a:pt x="1690370" y="18288"/>
                  </a:lnTo>
                  <a:lnTo>
                    <a:pt x="1702816" y="29845"/>
                  </a:lnTo>
                  <a:lnTo>
                    <a:pt x="1326388" y="435737"/>
                  </a:lnTo>
                  <a:close/>
                </a:path>
              </a:pathLst>
            </a:custGeom>
            <a:solidFill>
              <a:srgbClr val="21364F"/>
            </a:solidFill>
          </p:spPr>
          <p:txBody>
            <a:bodyPr/>
            <a:lstStyle/>
            <a:p>
              <a:endParaRPr lang="lv-LV"/>
            </a:p>
          </p:txBody>
        </p:sp>
      </p:grpSp>
      <p:sp>
        <p:nvSpPr>
          <p:cNvPr id="28" name="TextBox 28"/>
          <p:cNvSpPr txBox="1"/>
          <p:nvPr/>
        </p:nvSpPr>
        <p:spPr>
          <a:xfrm rot="-934463">
            <a:off x="8884991" y="4960141"/>
            <a:ext cx="1010812" cy="318235"/>
          </a:xfrm>
          <a:prstGeom prst="rect">
            <a:avLst/>
          </a:prstGeom>
        </p:spPr>
        <p:txBody>
          <a:bodyPr lIns="0" tIns="0" rIns="0" bIns="0" rtlCol="0" anchor="t">
            <a:spAutoFit/>
          </a:bodyPr>
          <a:lstStyle/>
          <a:p>
            <a:pPr algn="l">
              <a:lnSpc>
                <a:spcPts val="2400"/>
              </a:lnSpc>
            </a:pPr>
            <a:r>
              <a:rPr lang="en-US" sz="2000">
                <a:solidFill>
                  <a:srgbClr val="FFFFFF"/>
                </a:solidFill>
                <a:latin typeface="DM Sans Bold"/>
              </a:rPr>
              <a:t>IMPACT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928d398-b005-4b81-a77c-1d2955770066">
      <Terms xmlns="http://schemas.microsoft.com/office/infopath/2007/PartnerControls"/>
    </lcf76f155ced4ddcb4097134ff3c332f>
    <TaxCatchAll xmlns="513a87af-4c72-4b0d-a815-569890e79e6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028E3FA40450041AD2B2D9F1FFC3623" ma:contentTypeVersion="14" ma:contentTypeDescription="Create a new document." ma:contentTypeScope="" ma:versionID="dda88e90d287dc1f1b9f0988fa171006">
  <xsd:schema xmlns:xsd="http://www.w3.org/2001/XMLSchema" xmlns:xs="http://www.w3.org/2001/XMLSchema" xmlns:p="http://schemas.microsoft.com/office/2006/metadata/properties" xmlns:ns2="c928d398-b005-4b81-a77c-1d2955770066" xmlns:ns3="513a87af-4c72-4b0d-a815-569890e79e62" targetNamespace="http://schemas.microsoft.com/office/2006/metadata/properties" ma:root="true" ma:fieldsID="155e8c9aff30285af45ba91d7ac695b6" ns2:_="" ns3:_="">
    <xsd:import namespace="c928d398-b005-4b81-a77c-1d2955770066"/>
    <xsd:import namespace="513a87af-4c72-4b0d-a815-569890e79e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28d398-b005-4b81-a77c-1d2955770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ec2bed97-6e07-499f-8af2-1639346302b0"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3a87af-4c72-4b0d-a815-569890e79e62"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4079a850-d4d5-43bc-8f25-9b4cfc6f3ef1}" ma:internalName="TaxCatchAll" ma:showField="CatchAllData" ma:web="513a87af-4c72-4b0d-a815-569890e79e6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5554F6-46A2-4C46-B52E-8815FD6D6AD9}">
  <ds:schemaRefs>
    <ds:schemaRef ds:uri="http://schemas.microsoft.com/office/2006/metadata/properties"/>
    <ds:schemaRef ds:uri="http://schemas.microsoft.com/office/infopath/2007/PartnerControls"/>
    <ds:schemaRef ds:uri="c928d398-b005-4b81-a77c-1d2955770066"/>
    <ds:schemaRef ds:uri="513a87af-4c72-4b0d-a815-569890e79e62"/>
  </ds:schemaRefs>
</ds:datastoreItem>
</file>

<file path=customXml/itemProps2.xml><?xml version="1.0" encoding="utf-8"?>
<ds:datastoreItem xmlns:ds="http://schemas.openxmlformats.org/officeDocument/2006/customXml" ds:itemID="{FD548193-040E-405B-AFD3-262804CA1B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28d398-b005-4b81-a77c-1d2955770066"/>
    <ds:schemaRef ds:uri="513a87af-4c72-4b0d-a815-569890e79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43187C-BC2F-411C-B999-C763EE0142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1882</Words>
  <Application>Microsoft Office PowerPoint</Application>
  <PresentationFormat>Custom</PresentationFormat>
  <Paragraphs>293</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TT Rounds Condensed</vt:lpstr>
      <vt:lpstr>Calibri</vt:lpstr>
      <vt:lpstr>DM Sans Italics</vt:lpstr>
      <vt:lpstr>DM Sans Bold</vt:lpstr>
      <vt:lpstr>DM Sans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RESIST_GoA 1.4 Impact Stearing_version 3.pptx</dc:title>
  <dc:creator>Renate Lukjanska</dc:creator>
  <cp:lastModifiedBy>Renate Lukjanska</cp:lastModifiedBy>
  <cp:revision>2</cp:revision>
  <dcterms:created xsi:type="dcterms:W3CDTF">2006-08-16T00:00:00Z</dcterms:created>
  <dcterms:modified xsi:type="dcterms:W3CDTF">2025-01-15T09:45:33Z</dcterms:modified>
  <dc:identifier>DAGCfhmt7EY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0x0101004028E3FA40450041AD2B2D9F1FFC3623</vt:lpwstr>
  </property>
</Properties>
</file>