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x="18288000" cy="10287000"/>
  <p:notesSz cx="6858000" cy="9144000"/>
  <p:embeddedFontLst>
    <p:embeddedFont>
      <p:font typeface="DM Sans" pitchFamily="2" charset="0"/>
      <p:regular r:id="rId40"/>
      <p:bold r:id="rId41"/>
    </p:embeddedFont>
    <p:embeddedFont>
      <p:font typeface="DM Sans Bold" charset="0"/>
      <p:regular r:id="rId42"/>
    </p:embeddedFont>
    <p:embeddedFont>
      <p:font typeface="DM Sans Italics" panose="020B0604020202020204" charset="0"/>
      <p:regular r:id="rId43"/>
    </p:embeddedFont>
    <p:embeddedFont>
      <p:font typeface="Nunito Sans Expanded Light"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11922B-56ED-4917-B1FC-724DDEAF7317}" v="1" dt="2025-01-15T09:39:30.9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49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ate Lukjanska" userId="192d433fd238c1e9" providerId="LiveId" clId="{1E11922B-56ED-4917-B1FC-724DDEAF7317}"/>
    <pc:docChg chg="modSld">
      <pc:chgData name="Renate Lukjanska" userId="192d433fd238c1e9" providerId="LiveId" clId="{1E11922B-56ED-4917-B1FC-724DDEAF7317}" dt="2025-01-15T09:39:35.215" v="1" actId="1076"/>
      <pc:docMkLst>
        <pc:docMk/>
      </pc:docMkLst>
      <pc:sldChg chg="addSp modSp mod">
        <pc:chgData name="Renate Lukjanska" userId="192d433fd238c1e9" providerId="LiveId" clId="{1E11922B-56ED-4917-B1FC-724DDEAF7317}" dt="2025-01-15T09:39:35.215" v="1" actId="1076"/>
        <pc:sldMkLst>
          <pc:docMk/>
          <pc:sldMk cId="0" sldId="256"/>
        </pc:sldMkLst>
        <pc:spChg chg="add mod">
          <ac:chgData name="Renate Lukjanska" userId="192d433fd238c1e9" providerId="LiveId" clId="{1E11922B-56ED-4917-B1FC-724DDEAF7317}" dt="2025-01-15T09:39:35.215" v="1" actId="1076"/>
          <ac:spMkLst>
            <pc:docMk/>
            <pc:sldMk cId="0" sldId="256"/>
            <ac:spMk id="10" creationId="{56EA8EB4-4A68-7A98-005E-DCC7EF1C3D4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13.xml.rels><?xml version="1.0" encoding="UTF-8" standalone="yes"?>
<Relationships xmlns="http://schemas.openxmlformats.org/package/2006/relationships"><Relationship Id="rId2" Type="http://schemas.openxmlformats.org/officeDocument/2006/relationships/hyperlink" Target="https://www.4lenses.org/setypology/structures/financial_strategy"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5.svg"/><Relationship Id="rId7"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2.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1.png"/><Relationship Id="rId5" Type="http://schemas.openxmlformats.org/officeDocument/2006/relationships/image" Target="../media/image42.png"/><Relationship Id="rId10" Type="http://schemas.openxmlformats.org/officeDocument/2006/relationships/image" Target="../media/image47.svg"/><Relationship Id="rId4" Type="http://schemas.openxmlformats.org/officeDocument/2006/relationships/image" Target="../media/image41.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hyperlink" Target="https://donorbox.org/nonprofit-blog/nonprofit-impact-report"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14.sv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14.sv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4.sv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4.sv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sv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4.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896731"/>
            <a:ext cx="15736615" cy="7485187"/>
            <a:chOff x="0" y="0"/>
            <a:chExt cx="4144623" cy="1971407"/>
          </a:xfrm>
        </p:grpSpPr>
        <p:sp>
          <p:nvSpPr>
            <p:cNvPr id="3" name="Freeform 3"/>
            <p:cNvSpPr/>
            <p:nvPr/>
          </p:nvSpPr>
          <p:spPr>
            <a:xfrm>
              <a:off x="0" y="0"/>
              <a:ext cx="4144623" cy="1971407"/>
            </a:xfrm>
            <a:custGeom>
              <a:avLst/>
              <a:gdLst/>
              <a:ahLst/>
              <a:cxnLst/>
              <a:rect l="l" t="t" r="r" b="b"/>
              <a:pathLst>
                <a:path w="4144623" h="1971407">
                  <a:moveTo>
                    <a:pt x="23614" y="0"/>
                  </a:moveTo>
                  <a:lnTo>
                    <a:pt x="4121009" y="0"/>
                  </a:lnTo>
                  <a:cubicBezTo>
                    <a:pt x="4134050" y="0"/>
                    <a:pt x="4144623" y="10573"/>
                    <a:pt x="4144623" y="23614"/>
                  </a:cubicBezTo>
                  <a:lnTo>
                    <a:pt x="4144623" y="1947793"/>
                  </a:lnTo>
                  <a:cubicBezTo>
                    <a:pt x="4144623" y="1960835"/>
                    <a:pt x="4134050" y="1971407"/>
                    <a:pt x="4121009" y="1971407"/>
                  </a:cubicBezTo>
                  <a:lnTo>
                    <a:pt x="23614" y="1971407"/>
                  </a:lnTo>
                  <a:cubicBezTo>
                    <a:pt x="10573" y="1971407"/>
                    <a:pt x="0" y="1960835"/>
                    <a:pt x="0" y="1947793"/>
                  </a:cubicBezTo>
                  <a:lnTo>
                    <a:pt x="0" y="23614"/>
                  </a:lnTo>
                  <a:cubicBezTo>
                    <a:pt x="0" y="10573"/>
                    <a:pt x="10573" y="0"/>
                    <a:pt x="23614" y="0"/>
                  </a:cubicBezTo>
                  <a:close/>
                </a:path>
              </a:pathLst>
            </a:custGeom>
            <a:solidFill>
              <a:srgbClr val="8CA9AD"/>
            </a:solidFill>
          </p:spPr>
          <p:txBody>
            <a:bodyPr/>
            <a:lstStyle/>
            <a:p>
              <a:endParaRPr lang="lv-LV"/>
            </a:p>
          </p:txBody>
        </p:sp>
        <p:sp>
          <p:nvSpPr>
            <p:cNvPr id="4" name="TextBox 4"/>
            <p:cNvSpPr txBox="1"/>
            <p:nvPr/>
          </p:nvSpPr>
          <p:spPr>
            <a:xfrm>
              <a:off x="0" y="-38100"/>
              <a:ext cx="4144623" cy="200950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6" name="TextBox 6"/>
          <p:cNvSpPr txBox="1"/>
          <p:nvPr/>
        </p:nvSpPr>
        <p:spPr>
          <a:xfrm>
            <a:off x="3833915" y="4537058"/>
            <a:ext cx="10620170" cy="1298609"/>
          </a:xfrm>
          <a:prstGeom prst="rect">
            <a:avLst/>
          </a:prstGeom>
        </p:spPr>
        <p:txBody>
          <a:bodyPr lIns="0" tIns="0" rIns="0" bIns="0" rtlCol="0" anchor="t">
            <a:spAutoFit/>
          </a:bodyPr>
          <a:lstStyle/>
          <a:p>
            <a:pPr algn="ctr">
              <a:lnSpc>
                <a:spcPts val="5001"/>
              </a:lnSpc>
            </a:pPr>
            <a:r>
              <a:rPr lang="en-US" sz="5001">
                <a:solidFill>
                  <a:srgbClr val="FFFFFF"/>
                </a:solidFill>
                <a:latin typeface="DM Sans Bold"/>
                <a:ea typeface="DM Sans Bold"/>
                <a:cs typeface="DM Sans Bold"/>
                <a:sym typeface="DM Sans Bold"/>
              </a:rPr>
              <a:t>DIFFERENT FORMS OF SOCIAL ENTERPRISE</a:t>
            </a:r>
          </a:p>
        </p:txBody>
      </p:sp>
      <p:sp>
        <p:nvSpPr>
          <p:cNvPr id="7" name="TextBox 7"/>
          <p:cNvSpPr txBox="1"/>
          <p:nvPr/>
        </p:nvSpPr>
        <p:spPr>
          <a:xfrm>
            <a:off x="4981399" y="7191917"/>
            <a:ext cx="5722116" cy="523224"/>
          </a:xfrm>
          <a:prstGeom prst="rect">
            <a:avLst/>
          </a:prstGeom>
        </p:spPr>
        <p:txBody>
          <a:bodyPr lIns="0" tIns="0" rIns="0" bIns="0" rtlCol="0" anchor="t">
            <a:spAutoFit/>
          </a:bodyPr>
          <a:lstStyle/>
          <a:p>
            <a:pPr algn="r">
              <a:lnSpc>
                <a:spcPts val="4070"/>
              </a:lnSpc>
            </a:pPr>
            <a:r>
              <a:rPr lang="en-US" sz="3700">
                <a:solidFill>
                  <a:srgbClr val="FFFFFF"/>
                </a:solidFill>
                <a:latin typeface="DM Sans Italics"/>
                <a:ea typeface="DM Sans Italics"/>
                <a:cs typeface="DM Sans Italics"/>
                <a:sym typeface="DM Sans Italics"/>
              </a:rPr>
              <a:t>Train the trainers</a:t>
            </a:r>
          </a:p>
        </p:txBody>
      </p:sp>
      <p:sp>
        <p:nvSpPr>
          <p:cNvPr id="8" name="Freeform 8"/>
          <p:cNvSpPr/>
          <p:nvPr/>
        </p:nvSpPr>
        <p:spPr>
          <a:xfrm rot="-10800000">
            <a:off x="14185022" y="7153817"/>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9" name="Freeform 9"/>
          <p:cNvSpPr/>
          <p:nvPr/>
        </p:nvSpPr>
        <p:spPr>
          <a:xfrm>
            <a:off x="14435814" y="0"/>
            <a:ext cx="3601393" cy="1523212"/>
          </a:xfrm>
          <a:custGeom>
            <a:avLst/>
            <a:gdLst/>
            <a:ahLst/>
            <a:cxnLst/>
            <a:rect l="l" t="t" r="r" b="b"/>
            <a:pathLst>
              <a:path w="3601393" h="1523212">
                <a:moveTo>
                  <a:pt x="0" y="0"/>
                </a:moveTo>
                <a:lnTo>
                  <a:pt x="3601394" y="0"/>
                </a:lnTo>
                <a:lnTo>
                  <a:pt x="3601394" y="1523212"/>
                </a:lnTo>
                <a:lnTo>
                  <a:pt x="0" y="1523212"/>
                </a:lnTo>
                <a:lnTo>
                  <a:pt x="0" y="0"/>
                </a:lnTo>
                <a:close/>
              </a:path>
            </a:pathLst>
          </a:custGeom>
          <a:blipFill>
            <a:blip r:embed="rId6"/>
            <a:stretch>
              <a:fillRect/>
            </a:stretch>
          </a:blipFill>
        </p:spPr>
        <p:txBody>
          <a:bodyPr/>
          <a:lstStyle/>
          <a:p>
            <a:endParaRPr lang="lv-LV"/>
          </a:p>
        </p:txBody>
      </p:sp>
      <p:sp>
        <p:nvSpPr>
          <p:cNvPr id="10" name="TextBox 10">
            <a:extLst>
              <a:ext uri="{FF2B5EF4-FFF2-40B4-BE49-F238E27FC236}">
                <a16:creationId xmlns:a16="http://schemas.microsoft.com/office/drawing/2014/main" id="{56EA8EB4-4A68-7A98-005E-DCC7EF1C3D4E}"/>
              </a:ext>
            </a:extLst>
          </p:cNvPr>
          <p:cNvSpPr txBox="1"/>
          <p:nvPr/>
        </p:nvSpPr>
        <p:spPr>
          <a:xfrm>
            <a:off x="990600" y="9526579"/>
            <a:ext cx="9144000"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i="0" dirty="0">
                <a:solidFill>
                  <a:srgbClr val="739994"/>
                </a:solidFill>
                <a:effectLst/>
                <a:latin typeface="DM Sans" pitchFamily="2" charset="0"/>
              </a:rPr>
              <a:t>The RESIST project is co-financed by the European Union (European Regional Development Fund) under the Interreg Baltic Sea Region Programme</a:t>
            </a:r>
            <a:r>
              <a:rPr lang="en-GB" b="0" i="0" dirty="0">
                <a:solidFill>
                  <a:srgbClr val="739994"/>
                </a:solidFill>
                <a:effectLst/>
                <a:latin typeface="DM Sans" pitchFamily="2" charset="0"/>
              </a:rPr>
              <a:t>.</a:t>
            </a:r>
            <a:endParaRPr lang="en-GB" dirty="0">
              <a:solidFill>
                <a:srgbClr val="739994"/>
              </a:solidFill>
              <a:latin typeface="DM Sans"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56322" y="8041552"/>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618467" y="0"/>
            <a:ext cx="4102978" cy="3133183"/>
          </a:xfrm>
          <a:custGeom>
            <a:avLst/>
            <a:gdLst/>
            <a:ahLst/>
            <a:cxnLst/>
            <a:rect l="l" t="t" r="r" b="b"/>
            <a:pathLst>
              <a:path w="4102978" h="3133183">
                <a:moveTo>
                  <a:pt x="0" y="0"/>
                </a:moveTo>
                <a:lnTo>
                  <a:pt x="4102979" y="0"/>
                </a:lnTo>
                <a:lnTo>
                  <a:pt x="4102979"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TextBox 4"/>
          <p:cNvSpPr txBox="1"/>
          <p:nvPr/>
        </p:nvSpPr>
        <p:spPr>
          <a:xfrm>
            <a:off x="1774132" y="4924422"/>
            <a:ext cx="6726444" cy="866780"/>
          </a:xfrm>
          <a:prstGeom prst="rect">
            <a:avLst/>
          </a:prstGeom>
        </p:spPr>
        <p:txBody>
          <a:bodyPr lIns="0" tIns="0" rIns="0" bIns="0" rtlCol="0" anchor="t">
            <a:spAutoFit/>
          </a:bodyPr>
          <a:lstStyle/>
          <a:p>
            <a:pPr algn="l">
              <a:lnSpc>
                <a:spcPts val="6600"/>
              </a:lnSpc>
            </a:pPr>
            <a:r>
              <a:rPr lang="en-US" sz="6000">
                <a:solidFill>
                  <a:srgbClr val="8CA9AD"/>
                </a:solidFill>
                <a:latin typeface="DM Sans Bold"/>
                <a:ea typeface="DM Sans Bold"/>
                <a:cs typeface="DM Sans Bold"/>
                <a:sym typeface="DM Sans Bold"/>
              </a:rPr>
              <a:t>CONVENTIONAL</a:t>
            </a:r>
          </a:p>
        </p:txBody>
      </p:sp>
      <p:sp>
        <p:nvSpPr>
          <p:cNvPr id="5" name="TextBox 5"/>
          <p:cNvSpPr txBox="1"/>
          <p:nvPr/>
        </p:nvSpPr>
        <p:spPr>
          <a:xfrm>
            <a:off x="10946552" y="2266403"/>
            <a:ext cx="6726444" cy="866780"/>
          </a:xfrm>
          <a:prstGeom prst="rect">
            <a:avLst/>
          </a:prstGeom>
        </p:spPr>
        <p:txBody>
          <a:bodyPr lIns="0" tIns="0" rIns="0" bIns="0" rtlCol="0" anchor="t">
            <a:spAutoFit/>
          </a:bodyPr>
          <a:lstStyle/>
          <a:p>
            <a:pPr algn="r">
              <a:lnSpc>
                <a:spcPts val="6600"/>
              </a:lnSpc>
            </a:pPr>
            <a:r>
              <a:rPr lang="en-US" sz="6000">
                <a:solidFill>
                  <a:srgbClr val="8CA9AD"/>
                </a:solidFill>
                <a:latin typeface="DM Sans Bold"/>
                <a:ea typeface="DM Sans Bold"/>
                <a:cs typeface="DM Sans Bold"/>
                <a:sym typeface="DM Sans Bold"/>
              </a:rPr>
              <a:t>SOCIAL</a:t>
            </a:r>
          </a:p>
        </p:txBody>
      </p:sp>
      <p:sp>
        <p:nvSpPr>
          <p:cNvPr id="6" name="TextBox 6"/>
          <p:cNvSpPr txBox="1"/>
          <p:nvPr/>
        </p:nvSpPr>
        <p:spPr>
          <a:xfrm>
            <a:off x="1774132" y="6000753"/>
            <a:ext cx="7780696" cy="2650496"/>
          </a:xfrm>
          <a:prstGeom prst="rect">
            <a:avLst/>
          </a:prstGeom>
        </p:spPr>
        <p:txBody>
          <a:bodyPr lIns="0" tIns="0" rIns="0" bIns="0" rtlCol="0" anchor="t">
            <a:spAutoFit/>
          </a:bodyPr>
          <a:lstStyle/>
          <a:p>
            <a:pPr algn="l">
              <a:lnSpc>
                <a:spcPts val="3520"/>
              </a:lnSpc>
            </a:pPr>
            <a:r>
              <a:rPr lang="en-US" sz="3200">
                <a:solidFill>
                  <a:srgbClr val="737373"/>
                </a:solidFill>
                <a:latin typeface="DM Sans"/>
                <a:ea typeface="DM Sans"/>
                <a:cs typeface="DM Sans"/>
                <a:sym typeface="DM Sans"/>
              </a:rPr>
              <a:t>The primary objective of a conventional enterprise is to generate </a:t>
            </a:r>
            <a:r>
              <a:rPr lang="en-US" sz="3200">
                <a:solidFill>
                  <a:srgbClr val="737373"/>
                </a:solidFill>
                <a:latin typeface="DM Sans Bold"/>
                <a:ea typeface="DM Sans Bold"/>
                <a:cs typeface="DM Sans Bold"/>
                <a:sym typeface="DM Sans Bold"/>
              </a:rPr>
              <a:t>profits </a:t>
            </a:r>
            <a:r>
              <a:rPr lang="en-US" sz="3200">
                <a:solidFill>
                  <a:srgbClr val="737373"/>
                </a:solidFill>
                <a:latin typeface="DM Sans"/>
                <a:ea typeface="DM Sans"/>
                <a:cs typeface="DM Sans"/>
                <a:sym typeface="DM Sans"/>
              </a:rPr>
              <a:t>for its owners or shareholders. While they may engage in corporate social responsibility (CSR) initiatives, their primary focus is on maximizing financial returns.</a:t>
            </a:r>
          </a:p>
        </p:txBody>
      </p:sp>
      <p:sp>
        <p:nvSpPr>
          <p:cNvPr id="7" name="TextBox 7"/>
          <p:cNvSpPr txBox="1"/>
          <p:nvPr/>
        </p:nvSpPr>
        <p:spPr>
          <a:xfrm>
            <a:off x="10406075" y="3389627"/>
            <a:ext cx="7266920" cy="3964946"/>
          </a:xfrm>
          <a:prstGeom prst="rect">
            <a:avLst/>
          </a:prstGeom>
        </p:spPr>
        <p:txBody>
          <a:bodyPr lIns="0" tIns="0" rIns="0" bIns="0" rtlCol="0" anchor="t">
            <a:spAutoFit/>
          </a:bodyPr>
          <a:lstStyle/>
          <a:p>
            <a:pPr algn="r">
              <a:lnSpc>
                <a:spcPts val="3520"/>
              </a:lnSpc>
            </a:pPr>
            <a:r>
              <a:rPr lang="en-US" sz="3200">
                <a:solidFill>
                  <a:srgbClr val="737373"/>
                </a:solidFill>
                <a:latin typeface="DM Sans"/>
                <a:ea typeface="DM Sans"/>
                <a:cs typeface="DM Sans"/>
                <a:sym typeface="DM Sans"/>
              </a:rPr>
              <a:t>Social enterprises have a dual mission: to achieve social or environmental objectives while also generating revenue. Their primary goal is to </a:t>
            </a:r>
            <a:r>
              <a:rPr lang="en-US" sz="3200">
                <a:solidFill>
                  <a:srgbClr val="737373"/>
                </a:solidFill>
                <a:latin typeface="DM Sans Bold"/>
                <a:ea typeface="DM Sans Bold"/>
                <a:cs typeface="DM Sans Bold"/>
                <a:sym typeface="DM Sans Bold"/>
              </a:rPr>
              <a:t>create a positive social or environmental impact</a:t>
            </a:r>
            <a:r>
              <a:rPr lang="en-US" sz="3200">
                <a:solidFill>
                  <a:srgbClr val="737373"/>
                </a:solidFill>
                <a:latin typeface="DM Sans"/>
                <a:ea typeface="DM Sans"/>
                <a:cs typeface="DM Sans"/>
                <a:sym typeface="DM Sans"/>
              </a:rPr>
              <a:t>, and any profits generated are typically reinvested back into the enterprise or used to further its social mission.</a:t>
            </a:r>
          </a:p>
        </p:txBody>
      </p:sp>
      <p:sp>
        <p:nvSpPr>
          <p:cNvPr id="8" name="TextBox 8"/>
          <p:cNvSpPr txBox="1"/>
          <p:nvPr/>
        </p:nvSpPr>
        <p:spPr>
          <a:xfrm>
            <a:off x="3783543" y="688427"/>
            <a:ext cx="7163009" cy="2444756"/>
          </a:xfrm>
          <a:prstGeom prst="rect">
            <a:avLst/>
          </a:prstGeom>
        </p:spPr>
        <p:txBody>
          <a:bodyPr lIns="0" tIns="0" rIns="0" bIns="0" rtlCol="0" anchor="t">
            <a:spAutoFit/>
          </a:bodyPr>
          <a:lstStyle/>
          <a:p>
            <a:pPr algn="l">
              <a:lnSpc>
                <a:spcPts val="3850"/>
              </a:lnSpc>
            </a:pPr>
            <a:r>
              <a:rPr lang="en-US" sz="3500">
                <a:solidFill>
                  <a:srgbClr val="737373"/>
                </a:solidFill>
                <a:latin typeface="DM Sans"/>
                <a:ea typeface="DM Sans"/>
                <a:cs typeface="DM Sans"/>
                <a:sym typeface="DM Sans"/>
              </a:rPr>
              <a:t>Conventional enterprises and social enterprises differ primarily in their primary objectives and how they prioritize the use of their profits.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3963481" y="-952500"/>
            <a:ext cx="2177901" cy="3111287"/>
          </a:xfrm>
          <a:custGeom>
            <a:avLst/>
            <a:gdLst/>
            <a:ahLst/>
            <a:cxnLst/>
            <a:rect l="l" t="t" r="r" b="b"/>
            <a:pathLst>
              <a:path w="2177901" h="3111287">
                <a:moveTo>
                  <a:pt x="0" y="0"/>
                </a:moveTo>
                <a:lnTo>
                  <a:pt x="2177900" y="0"/>
                </a:lnTo>
                <a:lnTo>
                  <a:pt x="2177900" y="3111287"/>
                </a:lnTo>
                <a:lnTo>
                  <a:pt x="0" y="3111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2146619" y="8128213"/>
            <a:ext cx="2177901" cy="3111287"/>
          </a:xfrm>
          <a:custGeom>
            <a:avLst/>
            <a:gdLst/>
            <a:ahLst/>
            <a:cxnLst/>
            <a:rect l="l" t="t" r="r" b="b"/>
            <a:pathLst>
              <a:path w="2177901" h="3111287">
                <a:moveTo>
                  <a:pt x="0" y="0"/>
                </a:moveTo>
                <a:lnTo>
                  <a:pt x="2177900" y="0"/>
                </a:lnTo>
                <a:lnTo>
                  <a:pt x="2177900" y="3111287"/>
                </a:lnTo>
                <a:lnTo>
                  <a:pt x="0" y="3111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4" name="Freeform 4"/>
          <p:cNvSpPr/>
          <p:nvPr/>
        </p:nvSpPr>
        <p:spPr>
          <a:xfrm>
            <a:off x="3963481" y="8128213"/>
            <a:ext cx="2177901" cy="3111287"/>
          </a:xfrm>
          <a:custGeom>
            <a:avLst/>
            <a:gdLst/>
            <a:ahLst/>
            <a:cxnLst/>
            <a:rect l="l" t="t" r="r" b="b"/>
            <a:pathLst>
              <a:path w="2177901" h="3111287">
                <a:moveTo>
                  <a:pt x="0" y="0"/>
                </a:moveTo>
                <a:lnTo>
                  <a:pt x="2177900" y="0"/>
                </a:lnTo>
                <a:lnTo>
                  <a:pt x="2177900" y="3111287"/>
                </a:lnTo>
                <a:lnTo>
                  <a:pt x="0" y="3111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5" name="Freeform 5"/>
          <p:cNvSpPr/>
          <p:nvPr/>
        </p:nvSpPr>
        <p:spPr>
          <a:xfrm rot="-10800000">
            <a:off x="12146619" y="-952500"/>
            <a:ext cx="2177901" cy="3111287"/>
          </a:xfrm>
          <a:custGeom>
            <a:avLst/>
            <a:gdLst/>
            <a:ahLst/>
            <a:cxnLst/>
            <a:rect l="l" t="t" r="r" b="b"/>
            <a:pathLst>
              <a:path w="2177901" h="3111287">
                <a:moveTo>
                  <a:pt x="0" y="0"/>
                </a:moveTo>
                <a:lnTo>
                  <a:pt x="2177900" y="0"/>
                </a:lnTo>
                <a:lnTo>
                  <a:pt x="2177900" y="3111287"/>
                </a:lnTo>
                <a:lnTo>
                  <a:pt x="0" y="311128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6" name="Freeform 6"/>
          <p:cNvSpPr/>
          <p:nvPr/>
        </p:nvSpPr>
        <p:spPr>
          <a:xfrm>
            <a:off x="16236511" y="-11227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7" name="Freeform 7"/>
          <p:cNvSpPr/>
          <p:nvPr/>
        </p:nvSpPr>
        <p:spPr>
          <a:xfrm>
            <a:off x="860855" y="2482555"/>
            <a:ext cx="16980626" cy="5645658"/>
          </a:xfrm>
          <a:custGeom>
            <a:avLst/>
            <a:gdLst/>
            <a:ahLst/>
            <a:cxnLst/>
            <a:rect l="l" t="t" r="r" b="b"/>
            <a:pathLst>
              <a:path w="16980626" h="5645658">
                <a:moveTo>
                  <a:pt x="0" y="0"/>
                </a:moveTo>
                <a:lnTo>
                  <a:pt x="16980626" y="0"/>
                </a:lnTo>
                <a:lnTo>
                  <a:pt x="16980626" y="5645658"/>
                </a:lnTo>
                <a:lnTo>
                  <a:pt x="0" y="5645658"/>
                </a:lnTo>
                <a:lnTo>
                  <a:pt x="0" y="0"/>
                </a:lnTo>
                <a:close/>
              </a:path>
            </a:pathLst>
          </a:custGeom>
          <a:blipFill>
            <a:blip r:embed="rId6"/>
            <a:stretch>
              <a:fillRect/>
            </a:stretch>
          </a:blipFill>
        </p:spPr>
        <p:txBody>
          <a:bodyPr/>
          <a:lstStyle/>
          <a:p>
            <a:endParaRPr lang="lv-LV"/>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56322" y="8041552"/>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028700" y="-160719"/>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10364097" y="5382417"/>
            <a:ext cx="1489037" cy="1302230"/>
          </a:xfrm>
          <a:custGeom>
            <a:avLst/>
            <a:gdLst/>
            <a:ahLst/>
            <a:cxnLst/>
            <a:rect l="l" t="t" r="r" b="b"/>
            <a:pathLst>
              <a:path w="1489037" h="1302230">
                <a:moveTo>
                  <a:pt x="0" y="0"/>
                </a:moveTo>
                <a:lnTo>
                  <a:pt x="1489037" y="0"/>
                </a:lnTo>
                <a:lnTo>
                  <a:pt x="1489037" y="1302230"/>
                </a:lnTo>
                <a:lnTo>
                  <a:pt x="0" y="13022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
        <p:nvSpPr>
          <p:cNvPr id="5" name="Freeform 5"/>
          <p:cNvSpPr/>
          <p:nvPr/>
        </p:nvSpPr>
        <p:spPr>
          <a:xfrm>
            <a:off x="9991842" y="6991776"/>
            <a:ext cx="1498866" cy="1205944"/>
          </a:xfrm>
          <a:custGeom>
            <a:avLst/>
            <a:gdLst/>
            <a:ahLst/>
            <a:cxnLst/>
            <a:rect l="l" t="t" r="r" b="b"/>
            <a:pathLst>
              <a:path w="1498866" h="1205944">
                <a:moveTo>
                  <a:pt x="0" y="0"/>
                </a:moveTo>
                <a:lnTo>
                  <a:pt x="1498865" y="0"/>
                </a:lnTo>
                <a:lnTo>
                  <a:pt x="1498865" y="1205944"/>
                </a:lnTo>
                <a:lnTo>
                  <a:pt x="0" y="12059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v-LV"/>
          </a:p>
        </p:txBody>
      </p:sp>
      <p:sp>
        <p:nvSpPr>
          <p:cNvPr id="6" name="Freeform 6"/>
          <p:cNvSpPr/>
          <p:nvPr/>
        </p:nvSpPr>
        <p:spPr>
          <a:xfrm>
            <a:off x="9133469" y="3143388"/>
            <a:ext cx="8045706" cy="3409198"/>
          </a:xfrm>
          <a:custGeom>
            <a:avLst/>
            <a:gdLst/>
            <a:ahLst/>
            <a:cxnLst/>
            <a:rect l="l" t="t" r="r" b="b"/>
            <a:pathLst>
              <a:path w="8045706" h="3409198">
                <a:moveTo>
                  <a:pt x="0" y="0"/>
                </a:moveTo>
                <a:lnTo>
                  <a:pt x="8045706" y="0"/>
                </a:lnTo>
                <a:lnTo>
                  <a:pt x="8045706" y="3409198"/>
                </a:lnTo>
                <a:lnTo>
                  <a:pt x="0" y="3409198"/>
                </a:lnTo>
                <a:lnTo>
                  <a:pt x="0" y="0"/>
                </a:lnTo>
                <a:close/>
              </a:path>
            </a:pathLst>
          </a:custGeom>
          <a:blipFill>
            <a:blip r:embed="rId10"/>
            <a:stretch>
              <a:fillRect/>
            </a:stretch>
          </a:blipFill>
        </p:spPr>
        <p:txBody>
          <a:bodyPr/>
          <a:lstStyle/>
          <a:p>
            <a:endParaRPr lang="lv-LV"/>
          </a:p>
        </p:txBody>
      </p:sp>
      <p:sp>
        <p:nvSpPr>
          <p:cNvPr id="7" name="TextBox 7"/>
          <p:cNvSpPr txBox="1"/>
          <p:nvPr/>
        </p:nvSpPr>
        <p:spPr>
          <a:xfrm>
            <a:off x="1859840" y="7057152"/>
            <a:ext cx="6543675" cy="810262"/>
          </a:xfrm>
          <a:prstGeom prst="rect">
            <a:avLst/>
          </a:prstGeom>
        </p:spPr>
        <p:txBody>
          <a:bodyPr lIns="0" tIns="0" rIns="0" bIns="0" rtlCol="0" anchor="t">
            <a:spAutoFit/>
          </a:bodyPr>
          <a:lstStyle/>
          <a:p>
            <a:pPr algn="l">
              <a:lnSpc>
                <a:spcPts val="6879"/>
              </a:lnSpc>
            </a:pPr>
            <a:r>
              <a:rPr lang="en-US" sz="4299">
                <a:solidFill>
                  <a:srgbClr val="727171"/>
                </a:solidFill>
                <a:latin typeface="DM Sans"/>
                <a:ea typeface="DM Sans"/>
                <a:cs typeface="DM Sans"/>
                <a:sym typeface="DM Sans"/>
              </a:rPr>
              <a:t>Parent company</a:t>
            </a:r>
          </a:p>
        </p:txBody>
      </p:sp>
      <p:sp>
        <p:nvSpPr>
          <p:cNvPr id="8" name="TextBox 8"/>
          <p:cNvSpPr txBox="1"/>
          <p:nvPr/>
        </p:nvSpPr>
        <p:spPr>
          <a:xfrm>
            <a:off x="1859840" y="4037725"/>
            <a:ext cx="6543675" cy="810262"/>
          </a:xfrm>
          <a:prstGeom prst="rect">
            <a:avLst/>
          </a:prstGeom>
        </p:spPr>
        <p:txBody>
          <a:bodyPr lIns="0" tIns="0" rIns="0" bIns="0" rtlCol="0" anchor="t">
            <a:spAutoFit/>
          </a:bodyPr>
          <a:lstStyle/>
          <a:p>
            <a:pPr algn="l">
              <a:lnSpc>
                <a:spcPts val="6879"/>
              </a:lnSpc>
            </a:pPr>
            <a:r>
              <a:rPr lang="en-US" sz="4299">
                <a:solidFill>
                  <a:srgbClr val="727171"/>
                </a:solidFill>
                <a:latin typeface="DM Sans"/>
                <a:ea typeface="DM Sans"/>
                <a:cs typeface="DM Sans"/>
                <a:sym typeface="DM Sans"/>
              </a:rPr>
              <a:t>Social impact</a:t>
            </a:r>
          </a:p>
        </p:txBody>
      </p:sp>
      <p:sp>
        <p:nvSpPr>
          <p:cNvPr id="9" name="TextBox 9"/>
          <p:cNvSpPr txBox="1"/>
          <p:nvPr/>
        </p:nvSpPr>
        <p:spPr>
          <a:xfrm>
            <a:off x="1859840" y="5037851"/>
            <a:ext cx="6543675" cy="810262"/>
          </a:xfrm>
          <a:prstGeom prst="rect">
            <a:avLst/>
          </a:prstGeom>
        </p:spPr>
        <p:txBody>
          <a:bodyPr lIns="0" tIns="0" rIns="0" bIns="0" rtlCol="0" anchor="t">
            <a:spAutoFit/>
          </a:bodyPr>
          <a:lstStyle/>
          <a:p>
            <a:pPr algn="l">
              <a:lnSpc>
                <a:spcPts val="6879"/>
              </a:lnSpc>
            </a:pPr>
            <a:r>
              <a:rPr lang="en-US" sz="4299">
                <a:solidFill>
                  <a:srgbClr val="727171"/>
                </a:solidFill>
                <a:latin typeface="DM Sans"/>
                <a:ea typeface="DM Sans"/>
                <a:cs typeface="DM Sans"/>
                <a:sym typeface="DM Sans"/>
              </a:rPr>
              <a:t>Employment</a:t>
            </a:r>
          </a:p>
        </p:txBody>
      </p:sp>
      <p:sp>
        <p:nvSpPr>
          <p:cNvPr id="10" name="TextBox 10"/>
          <p:cNvSpPr txBox="1"/>
          <p:nvPr/>
        </p:nvSpPr>
        <p:spPr>
          <a:xfrm>
            <a:off x="1859840" y="6047501"/>
            <a:ext cx="6543675" cy="810262"/>
          </a:xfrm>
          <a:prstGeom prst="rect">
            <a:avLst/>
          </a:prstGeom>
        </p:spPr>
        <p:txBody>
          <a:bodyPr lIns="0" tIns="0" rIns="0" bIns="0" rtlCol="0" anchor="t">
            <a:spAutoFit/>
          </a:bodyPr>
          <a:lstStyle/>
          <a:p>
            <a:pPr algn="l">
              <a:lnSpc>
                <a:spcPts val="6879"/>
              </a:lnSpc>
            </a:pPr>
            <a:r>
              <a:rPr lang="en-US" sz="4299">
                <a:solidFill>
                  <a:srgbClr val="727171"/>
                </a:solidFill>
                <a:latin typeface="DM Sans"/>
                <a:ea typeface="DM Sans"/>
                <a:cs typeface="DM Sans"/>
                <a:sym typeface="DM Sans"/>
              </a:rPr>
              <a:t>Profit generation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47009" y="1104900"/>
            <a:ext cx="9166757" cy="2114550"/>
          </a:xfrm>
          <a:prstGeom prst="rect">
            <a:avLst/>
          </a:prstGeom>
        </p:spPr>
        <p:txBody>
          <a:bodyPr lIns="0" tIns="0" rIns="0" bIns="0" rtlCol="0" anchor="t">
            <a:spAutoFit/>
          </a:bodyPr>
          <a:lstStyle/>
          <a:p>
            <a:pPr algn="ctr">
              <a:lnSpc>
                <a:spcPts val="8250"/>
              </a:lnSpc>
            </a:pPr>
            <a:r>
              <a:rPr lang="en-US" sz="7500">
                <a:solidFill>
                  <a:srgbClr val="8CA9AD"/>
                </a:solidFill>
                <a:latin typeface="DM Sans Bold"/>
                <a:ea typeface="DM Sans Bold"/>
                <a:cs typeface="DM Sans Bold"/>
                <a:sym typeface="DM Sans Bold"/>
              </a:rPr>
              <a:t>TYPES OF OWNERSHIP</a:t>
            </a:r>
          </a:p>
        </p:txBody>
      </p:sp>
      <p:sp>
        <p:nvSpPr>
          <p:cNvPr id="3" name="AutoShape 3"/>
          <p:cNvSpPr/>
          <p:nvPr/>
        </p:nvSpPr>
        <p:spPr>
          <a:xfrm flipV="1">
            <a:off x="5439203" y="5938182"/>
            <a:ext cx="0" cy="452879"/>
          </a:xfrm>
          <a:prstGeom prst="line">
            <a:avLst/>
          </a:prstGeom>
          <a:ln w="38100" cap="flat">
            <a:solidFill>
              <a:srgbClr val="737373"/>
            </a:solidFill>
            <a:prstDash val="solid"/>
            <a:headEnd type="none" w="sm" len="sm"/>
            <a:tailEnd type="none" w="sm" len="sm"/>
          </a:ln>
        </p:spPr>
        <p:txBody>
          <a:bodyPr/>
          <a:lstStyle/>
          <a:p>
            <a:endParaRPr lang="lv-LV"/>
          </a:p>
        </p:txBody>
      </p:sp>
      <p:sp>
        <p:nvSpPr>
          <p:cNvPr id="4" name="TextBox 4"/>
          <p:cNvSpPr txBox="1"/>
          <p:nvPr/>
        </p:nvSpPr>
        <p:spPr>
          <a:xfrm>
            <a:off x="2075981" y="4257449"/>
            <a:ext cx="6726444" cy="647706"/>
          </a:xfrm>
          <a:prstGeom prst="rect">
            <a:avLst/>
          </a:prstGeom>
        </p:spPr>
        <p:txBody>
          <a:bodyPr lIns="0" tIns="0" rIns="0" bIns="0" rtlCol="0" anchor="t">
            <a:spAutoFit/>
          </a:bodyPr>
          <a:lstStyle/>
          <a:p>
            <a:pPr algn="ctr">
              <a:lnSpc>
                <a:spcPts val="4950"/>
              </a:lnSpc>
            </a:pPr>
            <a:r>
              <a:rPr lang="en-US" sz="4500">
                <a:solidFill>
                  <a:srgbClr val="8CA9AD"/>
                </a:solidFill>
                <a:latin typeface="DM Sans Bold"/>
                <a:ea typeface="DM Sans Bold"/>
                <a:cs typeface="DM Sans Bold"/>
                <a:sym typeface="DM Sans Bold"/>
              </a:rPr>
              <a:t>Public ownership</a:t>
            </a:r>
          </a:p>
        </p:txBody>
      </p:sp>
      <p:sp>
        <p:nvSpPr>
          <p:cNvPr id="5" name="TextBox 5"/>
          <p:cNvSpPr txBox="1"/>
          <p:nvPr/>
        </p:nvSpPr>
        <p:spPr>
          <a:xfrm>
            <a:off x="2658936" y="4944407"/>
            <a:ext cx="5522433" cy="1041400"/>
          </a:xfrm>
          <a:prstGeom prst="rect">
            <a:avLst/>
          </a:prstGeom>
        </p:spPr>
        <p:txBody>
          <a:bodyPr lIns="0" tIns="0" rIns="0" bIns="0" rtlCol="0" anchor="t">
            <a:spAutoFit/>
          </a:bodyPr>
          <a:lstStyle/>
          <a:p>
            <a:pPr algn="ctr">
              <a:lnSpc>
                <a:spcPts val="2749"/>
              </a:lnSpc>
            </a:pPr>
            <a:r>
              <a:rPr lang="en-US" sz="2499">
                <a:solidFill>
                  <a:srgbClr val="737373"/>
                </a:solidFill>
                <a:latin typeface="DM Sans"/>
                <a:ea typeface="DM Sans"/>
                <a:cs typeface="DM Sans"/>
                <a:sym typeface="DM Sans"/>
              </a:rPr>
              <a:t>In most counties nonprofits are considered "public good" or property of the public</a:t>
            </a:r>
          </a:p>
        </p:txBody>
      </p:sp>
      <p:sp>
        <p:nvSpPr>
          <p:cNvPr id="6" name="TextBox 6"/>
          <p:cNvSpPr txBox="1"/>
          <p:nvPr/>
        </p:nvSpPr>
        <p:spPr>
          <a:xfrm>
            <a:off x="9485575" y="4257449"/>
            <a:ext cx="6726444" cy="647706"/>
          </a:xfrm>
          <a:prstGeom prst="rect">
            <a:avLst/>
          </a:prstGeom>
        </p:spPr>
        <p:txBody>
          <a:bodyPr lIns="0" tIns="0" rIns="0" bIns="0" rtlCol="0" anchor="t">
            <a:spAutoFit/>
          </a:bodyPr>
          <a:lstStyle/>
          <a:p>
            <a:pPr algn="ctr">
              <a:lnSpc>
                <a:spcPts val="4950"/>
              </a:lnSpc>
            </a:pPr>
            <a:r>
              <a:rPr lang="en-US" sz="4500">
                <a:solidFill>
                  <a:srgbClr val="8CA9AD"/>
                </a:solidFill>
                <a:latin typeface="DM Sans Bold"/>
                <a:ea typeface="DM Sans Bold"/>
                <a:cs typeface="DM Sans Bold"/>
                <a:sym typeface="DM Sans Bold"/>
              </a:rPr>
              <a:t>Private ownership</a:t>
            </a:r>
          </a:p>
        </p:txBody>
      </p:sp>
      <p:sp>
        <p:nvSpPr>
          <p:cNvPr id="7" name="AutoShape 7"/>
          <p:cNvSpPr/>
          <p:nvPr/>
        </p:nvSpPr>
        <p:spPr>
          <a:xfrm>
            <a:off x="10984830" y="5985807"/>
            <a:ext cx="3727935" cy="0"/>
          </a:xfrm>
          <a:prstGeom prst="line">
            <a:avLst/>
          </a:prstGeom>
          <a:ln w="38100" cap="flat">
            <a:solidFill>
              <a:srgbClr val="737373"/>
            </a:solidFill>
            <a:prstDash val="solid"/>
            <a:headEnd type="none" w="sm" len="sm"/>
            <a:tailEnd type="none" w="sm" len="sm"/>
          </a:ln>
        </p:spPr>
        <p:txBody>
          <a:bodyPr/>
          <a:lstStyle/>
          <a:p>
            <a:endParaRPr lang="lv-LV"/>
          </a:p>
        </p:txBody>
      </p:sp>
      <p:sp>
        <p:nvSpPr>
          <p:cNvPr id="8" name="AutoShape 8"/>
          <p:cNvSpPr/>
          <p:nvPr/>
        </p:nvSpPr>
        <p:spPr>
          <a:xfrm rot="-5400000">
            <a:off x="10767915" y="6193196"/>
            <a:ext cx="452879" cy="0"/>
          </a:xfrm>
          <a:prstGeom prst="line">
            <a:avLst/>
          </a:prstGeom>
          <a:ln w="38100" cap="flat">
            <a:solidFill>
              <a:srgbClr val="737373"/>
            </a:solidFill>
            <a:prstDash val="solid"/>
            <a:headEnd type="none" w="sm" len="sm"/>
            <a:tailEnd type="none" w="sm" len="sm"/>
          </a:ln>
        </p:spPr>
        <p:txBody>
          <a:bodyPr/>
          <a:lstStyle/>
          <a:p>
            <a:endParaRPr lang="lv-LV"/>
          </a:p>
        </p:txBody>
      </p:sp>
      <p:sp>
        <p:nvSpPr>
          <p:cNvPr id="9" name="AutoShape 9"/>
          <p:cNvSpPr/>
          <p:nvPr/>
        </p:nvSpPr>
        <p:spPr>
          <a:xfrm>
            <a:off x="5420153" y="3728370"/>
            <a:ext cx="7447694" cy="0"/>
          </a:xfrm>
          <a:prstGeom prst="line">
            <a:avLst/>
          </a:prstGeom>
          <a:ln w="38100" cap="flat">
            <a:solidFill>
              <a:srgbClr val="737373"/>
            </a:solidFill>
            <a:prstDash val="solid"/>
            <a:headEnd type="none" w="sm" len="sm"/>
            <a:tailEnd type="none" w="sm" len="sm"/>
          </a:ln>
        </p:spPr>
        <p:txBody>
          <a:bodyPr/>
          <a:lstStyle/>
          <a:p>
            <a:endParaRPr lang="lv-LV"/>
          </a:p>
        </p:txBody>
      </p:sp>
      <p:sp>
        <p:nvSpPr>
          <p:cNvPr id="10" name="AutoShape 10"/>
          <p:cNvSpPr/>
          <p:nvPr/>
        </p:nvSpPr>
        <p:spPr>
          <a:xfrm rot="-5400000">
            <a:off x="5222288" y="3945284"/>
            <a:ext cx="433829" cy="0"/>
          </a:xfrm>
          <a:prstGeom prst="line">
            <a:avLst/>
          </a:prstGeom>
          <a:ln w="38100" cap="flat">
            <a:solidFill>
              <a:srgbClr val="737373"/>
            </a:solidFill>
            <a:prstDash val="solid"/>
            <a:headEnd type="none" w="sm" len="sm"/>
            <a:tailEnd type="none" w="sm" len="sm"/>
          </a:ln>
        </p:spPr>
        <p:txBody>
          <a:bodyPr/>
          <a:lstStyle/>
          <a:p>
            <a:endParaRPr lang="lv-LV"/>
          </a:p>
        </p:txBody>
      </p:sp>
      <p:sp>
        <p:nvSpPr>
          <p:cNvPr id="11" name="AutoShape 11"/>
          <p:cNvSpPr/>
          <p:nvPr/>
        </p:nvSpPr>
        <p:spPr>
          <a:xfrm rot="-5400000">
            <a:off x="12631883" y="3945284"/>
            <a:ext cx="433829" cy="0"/>
          </a:xfrm>
          <a:prstGeom prst="line">
            <a:avLst/>
          </a:prstGeom>
          <a:ln w="38100" cap="flat">
            <a:solidFill>
              <a:srgbClr val="737373"/>
            </a:solidFill>
            <a:prstDash val="solid"/>
            <a:headEnd type="none" w="sm" len="sm"/>
            <a:tailEnd type="none" w="sm" len="sm"/>
          </a:ln>
        </p:spPr>
        <p:txBody>
          <a:bodyPr/>
          <a:lstStyle/>
          <a:p>
            <a:endParaRPr lang="lv-LV"/>
          </a:p>
        </p:txBody>
      </p:sp>
      <p:sp>
        <p:nvSpPr>
          <p:cNvPr id="12" name="AutoShape 12"/>
          <p:cNvSpPr/>
          <p:nvPr/>
        </p:nvSpPr>
        <p:spPr>
          <a:xfrm flipH="1">
            <a:off x="5420153" y="5938182"/>
            <a:ext cx="38100" cy="47625"/>
          </a:xfrm>
          <a:prstGeom prst="line">
            <a:avLst/>
          </a:prstGeom>
          <a:ln w="38100" cap="flat">
            <a:solidFill>
              <a:srgbClr val="737373"/>
            </a:solidFill>
            <a:prstDash val="solid"/>
            <a:headEnd type="none" w="sm" len="sm"/>
            <a:tailEnd type="none" w="sm" len="sm"/>
          </a:ln>
        </p:spPr>
        <p:txBody>
          <a:bodyPr/>
          <a:lstStyle/>
          <a:p>
            <a:endParaRPr lang="lv-LV"/>
          </a:p>
        </p:txBody>
      </p:sp>
      <p:sp>
        <p:nvSpPr>
          <p:cNvPr id="13" name="AutoShape 13"/>
          <p:cNvSpPr/>
          <p:nvPr/>
        </p:nvSpPr>
        <p:spPr>
          <a:xfrm flipV="1">
            <a:off x="12848797" y="5622704"/>
            <a:ext cx="0" cy="382152"/>
          </a:xfrm>
          <a:prstGeom prst="line">
            <a:avLst/>
          </a:prstGeom>
          <a:ln w="38100" cap="flat">
            <a:solidFill>
              <a:srgbClr val="737373"/>
            </a:solidFill>
            <a:prstDash val="solid"/>
            <a:headEnd type="none" w="sm" len="sm"/>
            <a:tailEnd type="none" w="sm" len="sm"/>
          </a:ln>
        </p:spPr>
        <p:txBody>
          <a:bodyPr/>
          <a:lstStyle/>
          <a:p>
            <a:endParaRPr lang="lv-LV"/>
          </a:p>
        </p:txBody>
      </p:sp>
      <p:sp>
        <p:nvSpPr>
          <p:cNvPr id="14" name="AutoShape 14"/>
          <p:cNvSpPr/>
          <p:nvPr/>
        </p:nvSpPr>
        <p:spPr>
          <a:xfrm>
            <a:off x="14476800" y="6193196"/>
            <a:ext cx="452879" cy="38100"/>
          </a:xfrm>
          <a:prstGeom prst="line">
            <a:avLst/>
          </a:prstGeom>
          <a:ln w="38100" cap="flat">
            <a:solidFill>
              <a:srgbClr val="737373"/>
            </a:solidFill>
            <a:prstDash val="solid"/>
            <a:headEnd type="none" w="sm" len="sm"/>
            <a:tailEnd type="none" w="sm" len="sm"/>
          </a:ln>
        </p:spPr>
        <p:txBody>
          <a:bodyPr/>
          <a:lstStyle/>
          <a:p>
            <a:endParaRPr lang="lv-LV"/>
          </a:p>
        </p:txBody>
      </p:sp>
      <p:sp>
        <p:nvSpPr>
          <p:cNvPr id="15" name="TextBox 15"/>
          <p:cNvSpPr txBox="1"/>
          <p:nvPr/>
        </p:nvSpPr>
        <p:spPr>
          <a:xfrm>
            <a:off x="10087581" y="4924204"/>
            <a:ext cx="5522433" cy="698500"/>
          </a:xfrm>
          <a:prstGeom prst="rect">
            <a:avLst/>
          </a:prstGeom>
        </p:spPr>
        <p:txBody>
          <a:bodyPr lIns="0" tIns="0" rIns="0" bIns="0" rtlCol="0" anchor="t">
            <a:spAutoFit/>
          </a:bodyPr>
          <a:lstStyle/>
          <a:p>
            <a:pPr algn="ctr">
              <a:lnSpc>
                <a:spcPts val="2749"/>
              </a:lnSpc>
            </a:pPr>
            <a:r>
              <a:rPr lang="en-US" sz="2499">
                <a:solidFill>
                  <a:srgbClr val="737373"/>
                </a:solidFill>
                <a:latin typeface="DM Sans"/>
                <a:ea typeface="DM Sans"/>
                <a:cs typeface="DM Sans"/>
                <a:sym typeface="DM Sans"/>
              </a:rPr>
              <a:t>Social enterprise offers benefits of equity financing</a:t>
            </a:r>
          </a:p>
        </p:txBody>
      </p:sp>
      <p:sp>
        <p:nvSpPr>
          <p:cNvPr id="16" name="TextBox 16"/>
          <p:cNvSpPr txBox="1"/>
          <p:nvPr/>
        </p:nvSpPr>
        <p:spPr>
          <a:xfrm>
            <a:off x="9130387" y="6891160"/>
            <a:ext cx="3708885" cy="1727156"/>
          </a:xfrm>
          <a:prstGeom prst="rect">
            <a:avLst/>
          </a:prstGeom>
        </p:spPr>
        <p:txBody>
          <a:bodyPr lIns="0" tIns="0" rIns="0" bIns="0" rtlCol="0" anchor="t">
            <a:spAutoFit/>
          </a:bodyPr>
          <a:lstStyle/>
          <a:p>
            <a:pPr algn="ctr">
              <a:lnSpc>
                <a:spcPts val="2746"/>
              </a:lnSpc>
            </a:pPr>
            <a:r>
              <a:rPr lang="en-US" sz="2496">
                <a:solidFill>
                  <a:srgbClr val="737373"/>
                </a:solidFill>
                <a:latin typeface="DM Sans"/>
                <a:ea typeface="DM Sans"/>
                <a:cs typeface="DM Sans"/>
                <a:sym typeface="DM Sans"/>
              </a:rPr>
              <a:t> For-profits limiting the type and purpose of the enterprise to more productive and </a:t>
            </a:r>
            <a:r>
              <a:rPr lang="en-US" sz="2496">
                <a:solidFill>
                  <a:srgbClr val="737373"/>
                </a:solidFill>
                <a:latin typeface="DM Sans"/>
                <a:ea typeface="DM Sans"/>
                <a:cs typeface="DM Sans"/>
                <a:sym typeface="DM Sans"/>
                <a:hlinkClick r:id="rId2" tooltip="https://www.4lenses.org/setypology/structures/financial_strategy"/>
              </a:rPr>
              <a:t>financially driven models</a:t>
            </a:r>
            <a:r>
              <a:rPr lang="en-US" sz="2496">
                <a:solidFill>
                  <a:srgbClr val="737373"/>
                </a:solidFill>
                <a:latin typeface="DM Sans"/>
                <a:ea typeface="DM Sans"/>
                <a:cs typeface="DM Sans"/>
                <a:sym typeface="DM Sans"/>
              </a:rPr>
              <a:t> </a:t>
            </a:r>
          </a:p>
        </p:txBody>
      </p:sp>
      <p:sp>
        <p:nvSpPr>
          <p:cNvPr id="17" name="TextBox 17"/>
          <p:cNvSpPr txBox="1"/>
          <p:nvPr/>
        </p:nvSpPr>
        <p:spPr>
          <a:xfrm>
            <a:off x="13318915" y="7046713"/>
            <a:ext cx="3940385" cy="698500"/>
          </a:xfrm>
          <a:prstGeom prst="rect">
            <a:avLst/>
          </a:prstGeom>
        </p:spPr>
        <p:txBody>
          <a:bodyPr lIns="0" tIns="0" rIns="0" bIns="0" rtlCol="0" anchor="t">
            <a:spAutoFit/>
          </a:bodyPr>
          <a:lstStyle/>
          <a:p>
            <a:pPr algn="ctr">
              <a:lnSpc>
                <a:spcPts val="2749"/>
              </a:lnSpc>
            </a:pPr>
            <a:r>
              <a:rPr lang="en-US" sz="2499">
                <a:solidFill>
                  <a:srgbClr val="737373"/>
                </a:solidFill>
                <a:latin typeface="DM Sans"/>
                <a:ea typeface="DM Sans"/>
                <a:cs typeface="DM Sans"/>
                <a:sym typeface="DM Sans"/>
              </a:rPr>
              <a:t>To serve for a social need, yet to run at a deficit</a:t>
            </a:r>
          </a:p>
        </p:txBody>
      </p:sp>
      <p:sp>
        <p:nvSpPr>
          <p:cNvPr id="18" name="TextBox 18"/>
          <p:cNvSpPr txBox="1"/>
          <p:nvPr/>
        </p:nvSpPr>
        <p:spPr>
          <a:xfrm>
            <a:off x="3128483" y="6972086"/>
            <a:ext cx="4621440" cy="1181124"/>
          </a:xfrm>
          <a:prstGeom prst="rect">
            <a:avLst/>
          </a:prstGeom>
        </p:spPr>
        <p:txBody>
          <a:bodyPr lIns="0" tIns="0" rIns="0" bIns="0" rtlCol="0" anchor="t">
            <a:spAutoFit/>
          </a:bodyPr>
          <a:lstStyle/>
          <a:p>
            <a:pPr algn="ctr">
              <a:lnSpc>
                <a:spcPts val="3137"/>
              </a:lnSpc>
            </a:pPr>
            <a:r>
              <a:rPr lang="en-US" sz="2851">
                <a:solidFill>
                  <a:srgbClr val="737373"/>
                </a:solidFill>
                <a:latin typeface="DM Sans"/>
                <a:ea typeface="DM Sans"/>
                <a:cs typeface="DM Sans"/>
                <a:sym typeface="DM Sans"/>
              </a:rPr>
              <a:t>Becomes an issue if the owner(s) wants to sell the social enterprise, or close it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20517" y="796535"/>
            <a:ext cx="2046966" cy="1234743"/>
          </a:xfrm>
          <a:prstGeom prst="rect">
            <a:avLst/>
          </a:prstGeom>
        </p:spPr>
        <p:txBody>
          <a:bodyPr lIns="0" tIns="0" rIns="0" bIns="0" rtlCol="0" anchor="t">
            <a:spAutoFit/>
          </a:bodyPr>
          <a:lstStyle/>
          <a:p>
            <a:pPr algn="ctr">
              <a:lnSpc>
                <a:spcPts val="3334"/>
              </a:lnSpc>
            </a:pPr>
            <a:r>
              <a:rPr lang="en-US" sz="2381">
                <a:solidFill>
                  <a:srgbClr val="727171"/>
                </a:solidFill>
                <a:latin typeface="DM Sans Bold"/>
                <a:ea typeface="DM Sans Bold"/>
                <a:cs typeface="DM Sans Bold"/>
                <a:sym typeface="DM Sans Bold"/>
              </a:rPr>
              <a:t>Do you have a social purpose?</a:t>
            </a:r>
          </a:p>
        </p:txBody>
      </p:sp>
      <p:sp>
        <p:nvSpPr>
          <p:cNvPr id="3" name="TextBox 3"/>
          <p:cNvSpPr txBox="1"/>
          <p:nvPr/>
        </p:nvSpPr>
        <p:spPr>
          <a:xfrm>
            <a:off x="7721578" y="2443777"/>
            <a:ext cx="2844844" cy="824865"/>
          </a:xfrm>
          <a:prstGeom prst="rect">
            <a:avLst/>
          </a:prstGeom>
        </p:spPr>
        <p:txBody>
          <a:bodyPr lIns="0" tIns="0" rIns="0" bIns="0" rtlCol="0" anchor="t">
            <a:spAutoFit/>
          </a:bodyPr>
          <a:lstStyle/>
          <a:p>
            <a:pPr algn="ctr">
              <a:lnSpc>
                <a:spcPts val="3359"/>
              </a:lnSpc>
            </a:pPr>
            <a:r>
              <a:rPr lang="en-US" sz="2399">
                <a:solidFill>
                  <a:srgbClr val="727171"/>
                </a:solidFill>
                <a:latin typeface="DM Sans Bold"/>
                <a:ea typeface="DM Sans Bold"/>
                <a:cs typeface="DM Sans Bold"/>
                <a:sym typeface="DM Sans Bold"/>
              </a:rPr>
              <a:t>How will you raise your income?</a:t>
            </a:r>
          </a:p>
        </p:txBody>
      </p:sp>
      <p:sp>
        <p:nvSpPr>
          <p:cNvPr id="4" name="TextBox 4"/>
          <p:cNvSpPr txBox="1"/>
          <p:nvPr/>
        </p:nvSpPr>
        <p:spPr>
          <a:xfrm>
            <a:off x="11092607" y="2405677"/>
            <a:ext cx="4906787" cy="384174"/>
          </a:xfrm>
          <a:prstGeom prst="rect">
            <a:avLst/>
          </a:prstGeom>
        </p:spPr>
        <p:txBody>
          <a:bodyPr lIns="0" tIns="0" rIns="0" bIns="0" rtlCol="0" anchor="t">
            <a:spAutoFit/>
          </a:bodyPr>
          <a:lstStyle/>
          <a:p>
            <a:pPr algn="l">
              <a:lnSpc>
                <a:spcPts val="3200"/>
              </a:lnSpc>
            </a:pPr>
            <a:r>
              <a:rPr lang="en-US" sz="2000">
                <a:solidFill>
                  <a:srgbClr val="727171"/>
                </a:solidFill>
                <a:latin typeface="DM Sans"/>
                <a:ea typeface="DM Sans"/>
                <a:cs typeface="DM Sans"/>
                <a:sym typeface="DM Sans"/>
              </a:rPr>
              <a:t>Grants? Donations? Loans?</a:t>
            </a:r>
          </a:p>
        </p:txBody>
      </p:sp>
      <p:sp>
        <p:nvSpPr>
          <p:cNvPr id="5" name="TextBox 5"/>
          <p:cNvSpPr txBox="1"/>
          <p:nvPr/>
        </p:nvSpPr>
        <p:spPr>
          <a:xfrm>
            <a:off x="7721578" y="3678217"/>
            <a:ext cx="2834555" cy="1243965"/>
          </a:xfrm>
          <a:prstGeom prst="rect">
            <a:avLst/>
          </a:prstGeom>
        </p:spPr>
        <p:txBody>
          <a:bodyPr lIns="0" tIns="0" rIns="0" bIns="0" rtlCol="0" anchor="t">
            <a:spAutoFit/>
          </a:bodyPr>
          <a:lstStyle/>
          <a:p>
            <a:pPr algn="ctr">
              <a:lnSpc>
                <a:spcPts val="3359"/>
              </a:lnSpc>
            </a:pPr>
            <a:r>
              <a:rPr lang="en-US" sz="2399">
                <a:solidFill>
                  <a:srgbClr val="727171"/>
                </a:solidFill>
                <a:latin typeface="DM Sans Bold"/>
                <a:ea typeface="DM Sans Bold"/>
                <a:cs typeface="DM Sans Bold"/>
                <a:sym typeface="DM Sans Bold"/>
              </a:rPr>
              <a:t>Who do you want to have control or ownership?</a:t>
            </a:r>
          </a:p>
        </p:txBody>
      </p:sp>
      <p:sp>
        <p:nvSpPr>
          <p:cNvPr id="6" name="TextBox 6"/>
          <p:cNvSpPr txBox="1"/>
          <p:nvPr/>
        </p:nvSpPr>
        <p:spPr>
          <a:xfrm>
            <a:off x="11089533" y="3640117"/>
            <a:ext cx="4906787" cy="1584324"/>
          </a:xfrm>
          <a:prstGeom prst="rect">
            <a:avLst/>
          </a:prstGeom>
        </p:spPr>
        <p:txBody>
          <a:bodyPr lIns="0" tIns="0" rIns="0" bIns="0" rtlCol="0" anchor="t">
            <a:spAutoFit/>
          </a:bodyPr>
          <a:lstStyle/>
          <a:p>
            <a:pPr algn="l">
              <a:lnSpc>
                <a:spcPts val="3200"/>
              </a:lnSpc>
            </a:pPr>
            <a:r>
              <a:rPr lang="en-US" sz="2000">
                <a:solidFill>
                  <a:srgbClr val="727171"/>
                </a:solidFill>
                <a:latin typeface="DM Sans"/>
                <a:ea typeface="DM Sans"/>
                <a:cs typeface="DM Sans"/>
                <a:sym typeface="DM Sans"/>
              </a:rPr>
              <a:t>Do you want to have firm control over the organisation? Do you want to involve others? Do you want to give employees some ownership?</a:t>
            </a:r>
          </a:p>
        </p:txBody>
      </p:sp>
      <p:sp>
        <p:nvSpPr>
          <p:cNvPr id="7" name="TextBox 7"/>
          <p:cNvSpPr txBox="1"/>
          <p:nvPr/>
        </p:nvSpPr>
        <p:spPr>
          <a:xfrm>
            <a:off x="1028700" y="5227373"/>
            <a:ext cx="6543675" cy="1482725"/>
          </a:xfrm>
          <a:prstGeom prst="rect">
            <a:avLst/>
          </a:prstGeom>
        </p:spPr>
        <p:txBody>
          <a:bodyPr lIns="0" tIns="0" rIns="0" bIns="0" rtlCol="0" anchor="t">
            <a:spAutoFit/>
          </a:bodyPr>
          <a:lstStyle/>
          <a:p>
            <a:pPr algn="l">
              <a:lnSpc>
                <a:spcPts val="3999"/>
              </a:lnSpc>
            </a:pPr>
            <a:r>
              <a:rPr lang="en-US" sz="2499">
                <a:solidFill>
                  <a:srgbClr val="727171"/>
                </a:solidFill>
                <a:latin typeface="DM Sans"/>
                <a:ea typeface="DM Sans"/>
                <a:cs typeface="DM Sans"/>
                <a:sym typeface="DM Sans"/>
              </a:rPr>
              <a:t>Look at the questions, some will be vital to your project, others more peripheral, and some may not matter to you at all.</a:t>
            </a:r>
          </a:p>
        </p:txBody>
      </p:sp>
      <p:sp>
        <p:nvSpPr>
          <p:cNvPr id="8" name="TextBox 8"/>
          <p:cNvSpPr txBox="1"/>
          <p:nvPr/>
        </p:nvSpPr>
        <p:spPr>
          <a:xfrm>
            <a:off x="1028700" y="1973971"/>
            <a:ext cx="6163817" cy="2682051"/>
          </a:xfrm>
          <a:prstGeom prst="rect">
            <a:avLst/>
          </a:prstGeom>
        </p:spPr>
        <p:txBody>
          <a:bodyPr lIns="0" tIns="0" rIns="0" bIns="0" rtlCol="0" anchor="t">
            <a:spAutoFit/>
          </a:bodyPr>
          <a:lstStyle/>
          <a:p>
            <a:pPr marL="0" lvl="0" indent="0" algn="l">
              <a:lnSpc>
                <a:spcPts val="6922"/>
              </a:lnSpc>
              <a:spcBef>
                <a:spcPct val="0"/>
              </a:spcBef>
            </a:pPr>
            <a:r>
              <a:rPr lang="en-US" sz="6992" spc="244">
                <a:solidFill>
                  <a:srgbClr val="E1A93D"/>
                </a:solidFill>
                <a:latin typeface="DM Sans Bold"/>
                <a:ea typeface="DM Sans Bold"/>
                <a:cs typeface="DM Sans Bold"/>
                <a:sym typeface="DM Sans Bold"/>
              </a:rPr>
              <a:t>How important is  it for you? </a:t>
            </a:r>
          </a:p>
        </p:txBody>
      </p:sp>
      <p:sp>
        <p:nvSpPr>
          <p:cNvPr id="9" name="TextBox 9"/>
          <p:cNvSpPr txBox="1"/>
          <p:nvPr/>
        </p:nvSpPr>
        <p:spPr>
          <a:xfrm>
            <a:off x="11092607" y="770741"/>
            <a:ext cx="5301537" cy="1069880"/>
          </a:xfrm>
          <a:prstGeom prst="rect">
            <a:avLst/>
          </a:prstGeom>
        </p:spPr>
        <p:txBody>
          <a:bodyPr lIns="0" tIns="0" rIns="0" bIns="0" rtlCol="0" anchor="t">
            <a:spAutoFit/>
          </a:bodyPr>
          <a:lstStyle/>
          <a:p>
            <a:pPr algn="l">
              <a:lnSpc>
                <a:spcPts val="2922"/>
              </a:lnSpc>
            </a:pPr>
            <a:r>
              <a:rPr lang="en-US" sz="1826">
                <a:solidFill>
                  <a:srgbClr val="727171"/>
                </a:solidFill>
                <a:latin typeface="DM Sans"/>
                <a:ea typeface="DM Sans"/>
                <a:cs typeface="DM Sans"/>
                <a:sym typeface="DM Sans"/>
              </a:rPr>
              <a:t>Is it important to be closely aligned with and striving towards social, political, or environmental causes?</a:t>
            </a:r>
          </a:p>
        </p:txBody>
      </p:sp>
      <p:sp>
        <p:nvSpPr>
          <p:cNvPr id="10" name="TextBox 10"/>
          <p:cNvSpPr txBox="1"/>
          <p:nvPr/>
        </p:nvSpPr>
        <p:spPr>
          <a:xfrm>
            <a:off x="7864183" y="5664314"/>
            <a:ext cx="2559634" cy="746943"/>
          </a:xfrm>
          <a:prstGeom prst="rect">
            <a:avLst/>
          </a:prstGeom>
        </p:spPr>
        <p:txBody>
          <a:bodyPr lIns="0" tIns="0" rIns="0" bIns="0" rtlCol="0" anchor="t">
            <a:spAutoFit/>
          </a:bodyPr>
          <a:lstStyle/>
          <a:p>
            <a:pPr algn="ctr">
              <a:lnSpc>
                <a:spcPts val="3023"/>
              </a:lnSpc>
            </a:pPr>
            <a:r>
              <a:rPr lang="en-US" sz="2159">
                <a:solidFill>
                  <a:srgbClr val="727171"/>
                </a:solidFill>
                <a:latin typeface="DM Sans Bold"/>
                <a:ea typeface="DM Sans Bold"/>
                <a:cs typeface="DM Sans Bold"/>
                <a:sym typeface="DM Sans Bold"/>
              </a:rPr>
              <a:t>What message do you want to give?</a:t>
            </a:r>
          </a:p>
        </p:txBody>
      </p:sp>
      <p:sp>
        <p:nvSpPr>
          <p:cNvPr id="11" name="TextBox 11"/>
          <p:cNvSpPr txBox="1"/>
          <p:nvPr/>
        </p:nvSpPr>
        <p:spPr>
          <a:xfrm>
            <a:off x="8055860" y="7242174"/>
            <a:ext cx="2176280" cy="824865"/>
          </a:xfrm>
          <a:prstGeom prst="rect">
            <a:avLst/>
          </a:prstGeom>
        </p:spPr>
        <p:txBody>
          <a:bodyPr lIns="0" tIns="0" rIns="0" bIns="0" rtlCol="0" anchor="t">
            <a:spAutoFit/>
          </a:bodyPr>
          <a:lstStyle/>
          <a:p>
            <a:pPr algn="ctr">
              <a:lnSpc>
                <a:spcPts val="3359"/>
              </a:lnSpc>
            </a:pPr>
            <a:r>
              <a:rPr lang="en-US" sz="2399">
                <a:solidFill>
                  <a:srgbClr val="727171"/>
                </a:solidFill>
                <a:latin typeface="DM Sans Bold"/>
                <a:ea typeface="DM Sans Bold"/>
                <a:cs typeface="DM Sans Bold"/>
                <a:sym typeface="DM Sans Bold"/>
              </a:rPr>
              <a:t>Getting tax benefits</a:t>
            </a:r>
          </a:p>
        </p:txBody>
      </p:sp>
      <p:sp>
        <p:nvSpPr>
          <p:cNvPr id="12" name="TextBox 12"/>
          <p:cNvSpPr txBox="1"/>
          <p:nvPr/>
        </p:nvSpPr>
        <p:spPr>
          <a:xfrm>
            <a:off x="8007110" y="8754744"/>
            <a:ext cx="2273779" cy="824865"/>
          </a:xfrm>
          <a:prstGeom prst="rect">
            <a:avLst/>
          </a:prstGeom>
        </p:spPr>
        <p:txBody>
          <a:bodyPr lIns="0" tIns="0" rIns="0" bIns="0" rtlCol="0" anchor="t">
            <a:spAutoFit/>
          </a:bodyPr>
          <a:lstStyle/>
          <a:p>
            <a:pPr algn="ctr">
              <a:lnSpc>
                <a:spcPts val="3359"/>
              </a:lnSpc>
            </a:pPr>
            <a:r>
              <a:rPr lang="en-US" sz="2399">
                <a:solidFill>
                  <a:srgbClr val="727171"/>
                </a:solidFill>
                <a:latin typeface="DM Sans Bold"/>
                <a:ea typeface="DM Sans Bold"/>
                <a:cs typeface="DM Sans Bold"/>
                <a:sym typeface="DM Sans Bold"/>
              </a:rPr>
              <a:t>Ongoing bureaucracy</a:t>
            </a:r>
          </a:p>
        </p:txBody>
      </p:sp>
      <p:sp>
        <p:nvSpPr>
          <p:cNvPr id="13" name="TextBox 13"/>
          <p:cNvSpPr txBox="1"/>
          <p:nvPr/>
        </p:nvSpPr>
        <p:spPr>
          <a:xfrm>
            <a:off x="11089533" y="5626214"/>
            <a:ext cx="6166693" cy="1184274"/>
          </a:xfrm>
          <a:prstGeom prst="rect">
            <a:avLst/>
          </a:prstGeom>
        </p:spPr>
        <p:txBody>
          <a:bodyPr lIns="0" tIns="0" rIns="0" bIns="0" rtlCol="0" anchor="t">
            <a:spAutoFit/>
          </a:bodyPr>
          <a:lstStyle/>
          <a:p>
            <a:pPr algn="l">
              <a:lnSpc>
                <a:spcPts val="3200"/>
              </a:lnSpc>
            </a:pPr>
            <a:r>
              <a:rPr lang="en-US" sz="2000">
                <a:solidFill>
                  <a:srgbClr val="727171"/>
                </a:solidFill>
                <a:latin typeface="DM Sans"/>
                <a:ea typeface="DM Sans"/>
                <a:cs typeface="DM Sans"/>
                <a:sym typeface="DM Sans"/>
              </a:rPr>
              <a:t>Do you want to be “branded” as a social enterprise? Do you want to be seen to be charitable? Or maybe you don’t want your clients to be “charity cases”?</a:t>
            </a:r>
          </a:p>
        </p:txBody>
      </p:sp>
      <p:sp>
        <p:nvSpPr>
          <p:cNvPr id="14" name="TextBox 14"/>
          <p:cNvSpPr txBox="1"/>
          <p:nvPr/>
        </p:nvSpPr>
        <p:spPr>
          <a:xfrm>
            <a:off x="11092607" y="7150224"/>
            <a:ext cx="4906787" cy="1184274"/>
          </a:xfrm>
          <a:prstGeom prst="rect">
            <a:avLst/>
          </a:prstGeom>
        </p:spPr>
        <p:txBody>
          <a:bodyPr lIns="0" tIns="0" rIns="0" bIns="0" rtlCol="0" anchor="t">
            <a:spAutoFit/>
          </a:bodyPr>
          <a:lstStyle/>
          <a:p>
            <a:pPr algn="l">
              <a:lnSpc>
                <a:spcPts val="3200"/>
              </a:lnSpc>
            </a:pPr>
            <a:r>
              <a:rPr lang="en-US" sz="2000">
                <a:solidFill>
                  <a:srgbClr val="727171"/>
                </a:solidFill>
                <a:latin typeface="DM Sans"/>
                <a:ea typeface="DM Sans"/>
                <a:cs typeface="DM Sans"/>
                <a:sym typeface="DM Sans"/>
              </a:rPr>
              <a:t>Are there tax benefits that you need to access? Are they vital or just nice if you can get them?</a:t>
            </a:r>
          </a:p>
        </p:txBody>
      </p:sp>
      <p:sp>
        <p:nvSpPr>
          <p:cNvPr id="15" name="TextBox 15"/>
          <p:cNvSpPr txBox="1"/>
          <p:nvPr/>
        </p:nvSpPr>
        <p:spPr>
          <a:xfrm>
            <a:off x="11092607" y="8716644"/>
            <a:ext cx="4906787" cy="1184274"/>
          </a:xfrm>
          <a:prstGeom prst="rect">
            <a:avLst/>
          </a:prstGeom>
        </p:spPr>
        <p:txBody>
          <a:bodyPr lIns="0" tIns="0" rIns="0" bIns="0" rtlCol="0" anchor="t">
            <a:spAutoFit/>
          </a:bodyPr>
          <a:lstStyle/>
          <a:p>
            <a:pPr algn="l">
              <a:lnSpc>
                <a:spcPts val="3200"/>
              </a:lnSpc>
            </a:pPr>
            <a:r>
              <a:rPr lang="en-US" sz="2000">
                <a:solidFill>
                  <a:srgbClr val="727171"/>
                </a:solidFill>
                <a:latin typeface="DM Sans"/>
                <a:ea typeface="DM Sans"/>
                <a:cs typeface="DM Sans"/>
                <a:sym typeface="DM Sans"/>
              </a:rPr>
              <a:t>Can you cope with the relevant bureaucracy – can you risk getting fined if you fail to?</a:t>
            </a:r>
          </a:p>
        </p:txBody>
      </p:sp>
      <p:sp>
        <p:nvSpPr>
          <p:cNvPr id="16" name="Freeform 16"/>
          <p:cNvSpPr/>
          <p:nvPr/>
        </p:nvSpPr>
        <p:spPr>
          <a:xfrm>
            <a:off x="-881522" y="7235949"/>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1758882" y="-469592"/>
            <a:ext cx="22876567" cy="11447809"/>
            <a:chOff x="0" y="0"/>
            <a:chExt cx="30502090" cy="15263745"/>
          </a:xfrm>
        </p:grpSpPr>
        <p:sp>
          <p:nvSpPr>
            <p:cNvPr id="3" name="Freeform 3"/>
            <p:cNvSpPr/>
            <p:nvPr/>
          </p:nvSpPr>
          <p:spPr>
            <a:xfrm>
              <a:off x="0" y="0"/>
              <a:ext cx="15263745" cy="15263745"/>
            </a:xfrm>
            <a:custGeom>
              <a:avLst/>
              <a:gdLst/>
              <a:ahLst/>
              <a:cxnLst/>
              <a:rect l="l" t="t" r="r" b="b"/>
              <a:pathLst>
                <a:path w="15263745" h="15263745">
                  <a:moveTo>
                    <a:pt x="0" y="0"/>
                  </a:moveTo>
                  <a:lnTo>
                    <a:pt x="15263745" y="0"/>
                  </a:lnTo>
                  <a:lnTo>
                    <a:pt x="15263745" y="15263745"/>
                  </a:lnTo>
                  <a:lnTo>
                    <a:pt x="0" y="15263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4" name="Freeform 4"/>
            <p:cNvSpPr/>
            <p:nvPr/>
          </p:nvSpPr>
          <p:spPr>
            <a:xfrm>
              <a:off x="15238345" y="0"/>
              <a:ext cx="15263745" cy="15263745"/>
            </a:xfrm>
            <a:custGeom>
              <a:avLst/>
              <a:gdLst/>
              <a:ahLst/>
              <a:cxnLst/>
              <a:rect l="l" t="t" r="r" b="b"/>
              <a:pathLst>
                <a:path w="15263745" h="15263745">
                  <a:moveTo>
                    <a:pt x="0" y="0"/>
                  </a:moveTo>
                  <a:lnTo>
                    <a:pt x="15263745" y="0"/>
                  </a:lnTo>
                  <a:lnTo>
                    <a:pt x="15263745" y="15263745"/>
                  </a:lnTo>
                  <a:lnTo>
                    <a:pt x="0" y="152637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grpSp>
      <p:grpSp>
        <p:nvGrpSpPr>
          <p:cNvPr id="5" name="Group 5"/>
          <p:cNvGrpSpPr/>
          <p:nvPr/>
        </p:nvGrpSpPr>
        <p:grpSpPr>
          <a:xfrm>
            <a:off x="6078971" y="1029744"/>
            <a:ext cx="2831451" cy="6129525"/>
            <a:chOff x="0" y="0"/>
            <a:chExt cx="4762500" cy="10309860"/>
          </a:xfrm>
        </p:grpSpPr>
        <p:sp>
          <p:nvSpPr>
            <p:cNvPr id="6" name="Freeform 6"/>
            <p:cNvSpPr/>
            <p:nvPr/>
          </p:nvSpPr>
          <p:spPr>
            <a:xfrm>
              <a:off x="0" y="0"/>
              <a:ext cx="4762500" cy="10309860"/>
            </a:xfrm>
            <a:custGeom>
              <a:avLst/>
              <a:gdLst/>
              <a:ahLst/>
              <a:cxnLst/>
              <a:rect l="l" t="t" r="r" b="b"/>
              <a:pathLst>
                <a:path w="4762500" h="10309860">
                  <a:moveTo>
                    <a:pt x="4762500" y="251460"/>
                  </a:moveTo>
                  <a:lnTo>
                    <a:pt x="4762500" y="10055860"/>
                  </a:lnTo>
                  <a:cubicBezTo>
                    <a:pt x="4762500" y="10196195"/>
                    <a:pt x="4648835" y="10309860"/>
                    <a:pt x="4508500" y="10309860"/>
                  </a:cubicBezTo>
                  <a:lnTo>
                    <a:pt x="254000" y="10309860"/>
                  </a:lnTo>
                  <a:cubicBezTo>
                    <a:pt x="113665" y="10309860"/>
                    <a:pt x="0" y="10196195"/>
                    <a:pt x="0" y="10055860"/>
                  </a:cubicBezTo>
                  <a:lnTo>
                    <a:pt x="0" y="251460"/>
                  </a:lnTo>
                  <a:cubicBezTo>
                    <a:pt x="0" y="122682"/>
                    <a:pt x="95885" y="16637"/>
                    <a:pt x="219964" y="0"/>
                  </a:cubicBezTo>
                  <a:lnTo>
                    <a:pt x="4542536" y="0"/>
                  </a:lnTo>
                  <a:cubicBezTo>
                    <a:pt x="4666615" y="16637"/>
                    <a:pt x="4762500" y="122682"/>
                    <a:pt x="4762500" y="251460"/>
                  </a:cubicBezTo>
                  <a:close/>
                </a:path>
              </a:pathLst>
            </a:custGeom>
            <a:blipFill>
              <a:blip r:embed="rId4"/>
              <a:stretch>
                <a:fillRect l="-165188" r="-165188"/>
              </a:stretch>
            </a:blipFill>
          </p:spPr>
          <p:txBody>
            <a:bodyPr/>
            <a:lstStyle/>
            <a:p>
              <a:endParaRPr lang="lv-LV"/>
            </a:p>
          </p:txBody>
        </p:sp>
      </p:grpSp>
      <p:grpSp>
        <p:nvGrpSpPr>
          <p:cNvPr id="7" name="Group 7"/>
          <p:cNvGrpSpPr/>
          <p:nvPr/>
        </p:nvGrpSpPr>
        <p:grpSpPr>
          <a:xfrm>
            <a:off x="10163533" y="1029744"/>
            <a:ext cx="2831451" cy="6129525"/>
            <a:chOff x="0" y="0"/>
            <a:chExt cx="4762500" cy="10309860"/>
          </a:xfrm>
        </p:grpSpPr>
        <p:sp>
          <p:nvSpPr>
            <p:cNvPr id="8" name="Freeform 8"/>
            <p:cNvSpPr/>
            <p:nvPr/>
          </p:nvSpPr>
          <p:spPr>
            <a:xfrm>
              <a:off x="0" y="0"/>
              <a:ext cx="4762500" cy="10309860"/>
            </a:xfrm>
            <a:custGeom>
              <a:avLst/>
              <a:gdLst/>
              <a:ahLst/>
              <a:cxnLst/>
              <a:rect l="l" t="t" r="r" b="b"/>
              <a:pathLst>
                <a:path w="4762500" h="10309860">
                  <a:moveTo>
                    <a:pt x="4762500" y="251460"/>
                  </a:moveTo>
                  <a:lnTo>
                    <a:pt x="4762500" y="10055860"/>
                  </a:lnTo>
                  <a:cubicBezTo>
                    <a:pt x="4762500" y="10196195"/>
                    <a:pt x="4648835" y="10309860"/>
                    <a:pt x="4508500" y="10309860"/>
                  </a:cubicBezTo>
                  <a:lnTo>
                    <a:pt x="254000" y="10309860"/>
                  </a:lnTo>
                  <a:cubicBezTo>
                    <a:pt x="113665" y="10309860"/>
                    <a:pt x="0" y="10196195"/>
                    <a:pt x="0" y="10055860"/>
                  </a:cubicBezTo>
                  <a:lnTo>
                    <a:pt x="0" y="251460"/>
                  </a:lnTo>
                  <a:cubicBezTo>
                    <a:pt x="0" y="122682"/>
                    <a:pt x="95885" y="16637"/>
                    <a:pt x="219964" y="0"/>
                  </a:cubicBezTo>
                  <a:lnTo>
                    <a:pt x="4542536" y="0"/>
                  </a:lnTo>
                  <a:cubicBezTo>
                    <a:pt x="4666615" y="16637"/>
                    <a:pt x="4762500" y="122682"/>
                    <a:pt x="4762500" y="251460"/>
                  </a:cubicBezTo>
                  <a:close/>
                </a:path>
              </a:pathLst>
            </a:custGeom>
            <a:blipFill>
              <a:blip r:embed="rId5"/>
              <a:stretch>
                <a:fillRect l="-126990" r="-97932"/>
              </a:stretch>
            </a:blipFill>
          </p:spPr>
          <p:txBody>
            <a:bodyPr/>
            <a:lstStyle/>
            <a:p>
              <a:endParaRPr lang="lv-LV"/>
            </a:p>
          </p:txBody>
        </p:sp>
      </p:grpSp>
      <p:grpSp>
        <p:nvGrpSpPr>
          <p:cNvPr id="9" name="Group 9"/>
          <p:cNvGrpSpPr/>
          <p:nvPr/>
        </p:nvGrpSpPr>
        <p:grpSpPr>
          <a:xfrm>
            <a:off x="14248095" y="1029744"/>
            <a:ext cx="2831451" cy="6129525"/>
            <a:chOff x="0" y="0"/>
            <a:chExt cx="4762500" cy="10309860"/>
          </a:xfrm>
        </p:grpSpPr>
        <p:sp>
          <p:nvSpPr>
            <p:cNvPr id="10" name="Freeform 10"/>
            <p:cNvSpPr/>
            <p:nvPr/>
          </p:nvSpPr>
          <p:spPr>
            <a:xfrm>
              <a:off x="0" y="0"/>
              <a:ext cx="4762500" cy="10309860"/>
            </a:xfrm>
            <a:custGeom>
              <a:avLst/>
              <a:gdLst/>
              <a:ahLst/>
              <a:cxnLst/>
              <a:rect l="l" t="t" r="r" b="b"/>
              <a:pathLst>
                <a:path w="4762500" h="10309860">
                  <a:moveTo>
                    <a:pt x="4762500" y="251460"/>
                  </a:moveTo>
                  <a:lnTo>
                    <a:pt x="4762500" y="10055860"/>
                  </a:lnTo>
                  <a:cubicBezTo>
                    <a:pt x="4762500" y="10196195"/>
                    <a:pt x="4648835" y="10309860"/>
                    <a:pt x="4508500" y="10309860"/>
                  </a:cubicBezTo>
                  <a:lnTo>
                    <a:pt x="254000" y="10309860"/>
                  </a:lnTo>
                  <a:cubicBezTo>
                    <a:pt x="113665" y="10309860"/>
                    <a:pt x="0" y="10196195"/>
                    <a:pt x="0" y="10055860"/>
                  </a:cubicBezTo>
                  <a:lnTo>
                    <a:pt x="0" y="251460"/>
                  </a:lnTo>
                  <a:cubicBezTo>
                    <a:pt x="0" y="122682"/>
                    <a:pt x="95885" y="16637"/>
                    <a:pt x="219964" y="0"/>
                  </a:cubicBezTo>
                  <a:lnTo>
                    <a:pt x="4542536" y="0"/>
                  </a:lnTo>
                  <a:cubicBezTo>
                    <a:pt x="4666615" y="16637"/>
                    <a:pt x="4762500" y="122682"/>
                    <a:pt x="4762500" y="251460"/>
                  </a:cubicBezTo>
                  <a:close/>
                </a:path>
              </a:pathLst>
            </a:custGeom>
            <a:blipFill>
              <a:blip r:embed="rId6"/>
              <a:stretch>
                <a:fillRect l="-31180" r="-31179"/>
              </a:stretch>
            </a:blipFill>
          </p:spPr>
          <p:txBody>
            <a:bodyPr/>
            <a:lstStyle/>
            <a:p>
              <a:endParaRPr lang="lv-LV"/>
            </a:p>
          </p:txBody>
        </p:sp>
      </p:grpSp>
      <p:sp>
        <p:nvSpPr>
          <p:cNvPr id="11" name="TextBox 11"/>
          <p:cNvSpPr txBox="1"/>
          <p:nvPr/>
        </p:nvSpPr>
        <p:spPr>
          <a:xfrm>
            <a:off x="6087820" y="7401009"/>
            <a:ext cx="2854698" cy="867918"/>
          </a:xfrm>
          <a:prstGeom prst="rect">
            <a:avLst/>
          </a:prstGeom>
        </p:spPr>
        <p:txBody>
          <a:bodyPr lIns="0" tIns="0" rIns="0" bIns="0" rtlCol="0" anchor="t">
            <a:spAutoFit/>
          </a:bodyPr>
          <a:lstStyle/>
          <a:p>
            <a:pPr marL="0" lvl="0" indent="0" algn="l">
              <a:lnSpc>
                <a:spcPts val="3456"/>
              </a:lnSpc>
              <a:spcBef>
                <a:spcPct val="0"/>
              </a:spcBef>
            </a:pPr>
            <a:r>
              <a:rPr lang="en-US" sz="2700">
                <a:solidFill>
                  <a:srgbClr val="211F1C"/>
                </a:solidFill>
                <a:latin typeface="Nunito Sans Expanded Light"/>
                <a:ea typeface="Nunito Sans Expanded Light"/>
                <a:cs typeface="Nunito Sans Expanded Light"/>
                <a:sym typeface="Nunito Sans Expanded Light"/>
              </a:rPr>
              <a:t>Income meets social causes</a:t>
            </a:r>
          </a:p>
        </p:txBody>
      </p:sp>
      <p:sp>
        <p:nvSpPr>
          <p:cNvPr id="12" name="TextBox 12"/>
          <p:cNvSpPr txBox="1"/>
          <p:nvPr/>
        </p:nvSpPr>
        <p:spPr>
          <a:xfrm>
            <a:off x="10172382" y="7401009"/>
            <a:ext cx="2854698" cy="1744218"/>
          </a:xfrm>
          <a:prstGeom prst="rect">
            <a:avLst/>
          </a:prstGeom>
        </p:spPr>
        <p:txBody>
          <a:bodyPr lIns="0" tIns="0" rIns="0" bIns="0" rtlCol="0" anchor="t">
            <a:spAutoFit/>
          </a:bodyPr>
          <a:lstStyle/>
          <a:p>
            <a:pPr marL="0" lvl="0" indent="0" algn="l">
              <a:lnSpc>
                <a:spcPts val="3456"/>
              </a:lnSpc>
              <a:spcBef>
                <a:spcPct val="0"/>
              </a:spcBef>
            </a:pPr>
            <a:r>
              <a:rPr lang="en-US" sz="2700">
                <a:solidFill>
                  <a:srgbClr val="211F1C"/>
                </a:solidFill>
                <a:latin typeface="Nunito Sans Expanded Light"/>
                <a:ea typeface="Nunito Sans Expanded Light"/>
                <a:cs typeface="Nunito Sans Expanded Light"/>
                <a:sym typeface="Nunito Sans Expanded Light"/>
              </a:rPr>
              <a:t>Earns profit by selling a product or service</a:t>
            </a:r>
          </a:p>
        </p:txBody>
      </p:sp>
      <p:sp>
        <p:nvSpPr>
          <p:cNvPr id="13" name="TextBox 13"/>
          <p:cNvSpPr txBox="1"/>
          <p:nvPr/>
        </p:nvSpPr>
        <p:spPr>
          <a:xfrm>
            <a:off x="14256944" y="7401009"/>
            <a:ext cx="2854698" cy="2182368"/>
          </a:xfrm>
          <a:prstGeom prst="rect">
            <a:avLst/>
          </a:prstGeom>
        </p:spPr>
        <p:txBody>
          <a:bodyPr lIns="0" tIns="0" rIns="0" bIns="0" rtlCol="0" anchor="t">
            <a:spAutoFit/>
          </a:bodyPr>
          <a:lstStyle/>
          <a:p>
            <a:pPr marL="0" lvl="0" indent="0" algn="l">
              <a:lnSpc>
                <a:spcPts val="3456"/>
              </a:lnSpc>
              <a:spcBef>
                <a:spcPct val="0"/>
              </a:spcBef>
            </a:pPr>
            <a:r>
              <a:rPr lang="en-US" sz="2700">
                <a:solidFill>
                  <a:srgbClr val="211F1C"/>
                </a:solidFill>
                <a:latin typeface="Nunito Sans Expanded Light"/>
                <a:ea typeface="Nunito Sans Expanded Light"/>
                <a:cs typeface="Nunito Sans Expanded Light"/>
                <a:sym typeface="Nunito Sans Expanded Light"/>
              </a:rPr>
              <a:t>Raising money for a social venture through investors</a:t>
            </a:r>
          </a:p>
        </p:txBody>
      </p:sp>
      <p:sp>
        <p:nvSpPr>
          <p:cNvPr id="14" name="TextBox 14"/>
          <p:cNvSpPr txBox="1"/>
          <p:nvPr/>
        </p:nvSpPr>
        <p:spPr>
          <a:xfrm>
            <a:off x="743239" y="2886529"/>
            <a:ext cx="5086137" cy="3466846"/>
          </a:xfrm>
          <a:prstGeom prst="rect">
            <a:avLst/>
          </a:prstGeom>
        </p:spPr>
        <p:txBody>
          <a:bodyPr lIns="0" tIns="0" rIns="0" bIns="0" rtlCol="0" anchor="t">
            <a:spAutoFit/>
          </a:bodyPr>
          <a:lstStyle/>
          <a:p>
            <a:pPr marL="0" lvl="0" indent="0" algn="l">
              <a:lnSpc>
                <a:spcPts val="6766"/>
              </a:lnSpc>
              <a:spcBef>
                <a:spcPct val="0"/>
              </a:spcBef>
            </a:pPr>
            <a:r>
              <a:rPr lang="en-US" sz="6699">
                <a:solidFill>
                  <a:srgbClr val="8CA9AD"/>
                </a:solidFill>
                <a:latin typeface="DM Sans Bold"/>
                <a:ea typeface="DM Sans Bold"/>
                <a:cs typeface="DM Sans Bold"/>
                <a:sym typeface="DM Sans Bold"/>
              </a:rPr>
              <a:t>SOCIAL ENTERPRISE OR NON-PROFIT?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4592495" y="757392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grpSp>
        <p:nvGrpSpPr>
          <p:cNvPr id="3" name="Group 3"/>
          <p:cNvGrpSpPr/>
          <p:nvPr/>
        </p:nvGrpSpPr>
        <p:grpSpPr>
          <a:xfrm>
            <a:off x="16887962" y="5985119"/>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9AD"/>
            </a:solidFill>
            <a:ln cap="sq">
              <a:noFill/>
              <a:prstDash val="solid"/>
              <a:miter/>
            </a:ln>
          </p:spPr>
          <p:txBody>
            <a:bodyPr/>
            <a:lstStyle/>
            <a:p>
              <a:endParaRPr lang="lv-LV"/>
            </a:p>
          </p:txBody>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grpSp>
        <p:nvGrpSpPr>
          <p:cNvPr id="7" name="Group 7"/>
          <p:cNvGrpSpPr/>
          <p:nvPr/>
        </p:nvGrpSpPr>
        <p:grpSpPr>
          <a:xfrm>
            <a:off x="-2099046" y="-4043483"/>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CA9AD"/>
            </a:solidFill>
            <a:ln cap="sq">
              <a:noFill/>
              <a:prstDash val="solid"/>
              <a:miter/>
            </a:ln>
          </p:spPr>
          <p:txBody>
            <a:bodyPr/>
            <a:lstStyle/>
            <a:p>
              <a:endParaRPr lang="lv-LV"/>
            </a:p>
          </p:txBody>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8629762" y="519932"/>
            <a:ext cx="1164616" cy="1910409"/>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8CA9AD"/>
            </a:solidFill>
          </p:spPr>
          <p:txBody>
            <a:bodyPr/>
            <a:lstStyle/>
            <a:p>
              <a:endParaRPr lang="lv-LV"/>
            </a:p>
          </p:txBody>
        </p:sp>
      </p:grpSp>
      <p:grpSp>
        <p:nvGrpSpPr>
          <p:cNvPr id="12" name="Group 12"/>
          <p:cNvGrpSpPr/>
          <p:nvPr/>
        </p:nvGrpSpPr>
        <p:grpSpPr>
          <a:xfrm>
            <a:off x="8770140" y="1172717"/>
            <a:ext cx="325815" cy="605415"/>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8CA9AD"/>
            </a:solidFill>
          </p:spPr>
          <p:txBody>
            <a:bodyPr/>
            <a:lstStyle/>
            <a:p>
              <a:endParaRPr lang="lv-LV"/>
            </a:p>
          </p:txBody>
        </p:sp>
      </p:grpSp>
      <p:grpSp>
        <p:nvGrpSpPr>
          <p:cNvPr id="14" name="Group 14"/>
          <p:cNvGrpSpPr/>
          <p:nvPr/>
        </p:nvGrpSpPr>
        <p:grpSpPr>
          <a:xfrm>
            <a:off x="9076314" y="697281"/>
            <a:ext cx="5916664" cy="1537801"/>
            <a:chOff x="0" y="0"/>
            <a:chExt cx="7374240" cy="1916640"/>
          </a:xfrm>
        </p:grpSpPr>
        <p:sp>
          <p:nvSpPr>
            <p:cNvPr id="15" name="Freeform 15"/>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8CA9AD"/>
            </a:solidFill>
          </p:spPr>
          <p:txBody>
            <a:bodyPr/>
            <a:lstStyle/>
            <a:p>
              <a:endParaRPr lang="lv-LV"/>
            </a:p>
          </p:txBody>
        </p:sp>
      </p:grpSp>
      <p:grpSp>
        <p:nvGrpSpPr>
          <p:cNvPr id="16" name="Group 16"/>
          <p:cNvGrpSpPr/>
          <p:nvPr/>
        </p:nvGrpSpPr>
        <p:grpSpPr>
          <a:xfrm>
            <a:off x="11183522" y="2651881"/>
            <a:ext cx="1165193" cy="1910409"/>
            <a:chOff x="0" y="0"/>
            <a:chExt cx="1452240" cy="2381040"/>
          </a:xfrm>
        </p:grpSpPr>
        <p:sp>
          <p:nvSpPr>
            <p:cNvPr id="17" name="Freeform 17"/>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8CA9AD"/>
            </a:solidFill>
          </p:spPr>
          <p:txBody>
            <a:bodyPr/>
            <a:lstStyle/>
            <a:p>
              <a:endParaRPr lang="lv-LV"/>
            </a:p>
          </p:txBody>
        </p:sp>
      </p:grpSp>
      <p:grpSp>
        <p:nvGrpSpPr>
          <p:cNvPr id="18" name="Group 18"/>
          <p:cNvGrpSpPr/>
          <p:nvPr/>
        </p:nvGrpSpPr>
        <p:grpSpPr>
          <a:xfrm>
            <a:off x="11870968" y="3304667"/>
            <a:ext cx="325815" cy="605415"/>
            <a:chOff x="0" y="0"/>
            <a:chExt cx="406080" cy="754560"/>
          </a:xfrm>
        </p:grpSpPr>
        <p:sp>
          <p:nvSpPr>
            <p:cNvPr id="19" name="Freeform 19"/>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8CA9AD"/>
            </a:solidFill>
          </p:spPr>
          <p:txBody>
            <a:bodyPr/>
            <a:lstStyle/>
            <a:p>
              <a:endParaRPr lang="lv-LV"/>
            </a:p>
          </p:txBody>
        </p:sp>
      </p:grpSp>
      <p:grpSp>
        <p:nvGrpSpPr>
          <p:cNvPr id="20" name="Group 20"/>
          <p:cNvGrpSpPr/>
          <p:nvPr/>
        </p:nvGrpSpPr>
        <p:grpSpPr>
          <a:xfrm>
            <a:off x="5939285" y="2829231"/>
            <a:ext cx="5918974" cy="1537801"/>
            <a:chOff x="0" y="0"/>
            <a:chExt cx="7377120" cy="1916640"/>
          </a:xfrm>
        </p:grpSpPr>
        <p:sp>
          <p:nvSpPr>
            <p:cNvPr id="21" name="Freeform 21"/>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8CA9AD"/>
            </a:solidFill>
          </p:spPr>
          <p:txBody>
            <a:bodyPr/>
            <a:lstStyle/>
            <a:p>
              <a:endParaRPr lang="lv-LV"/>
            </a:p>
          </p:txBody>
        </p:sp>
      </p:grpSp>
      <p:sp>
        <p:nvSpPr>
          <p:cNvPr id="22" name="Freeform 22"/>
          <p:cNvSpPr/>
          <p:nvPr/>
        </p:nvSpPr>
        <p:spPr>
          <a:xfrm>
            <a:off x="9916451" y="918726"/>
            <a:ext cx="847584" cy="1009028"/>
          </a:xfrm>
          <a:custGeom>
            <a:avLst/>
            <a:gdLst/>
            <a:ahLst/>
            <a:cxnLst/>
            <a:rect l="l" t="t" r="r" b="b"/>
            <a:pathLst>
              <a:path w="847584" h="1009028">
                <a:moveTo>
                  <a:pt x="0" y="0"/>
                </a:moveTo>
                <a:lnTo>
                  <a:pt x="847584" y="0"/>
                </a:lnTo>
                <a:lnTo>
                  <a:pt x="847584" y="1009029"/>
                </a:lnTo>
                <a:lnTo>
                  <a:pt x="0" y="10090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grpSp>
        <p:nvGrpSpPr>
          <p:cNvPr id="23" name="Group 23"/>
          <p:cNvGrpSpPr/>
          <p:nvPr/>
        </p:nvGrpSpPr>
        <p:grpSpPr>
          <a:xfrm>
            <a:off x="2126439" y="5280212"/>
            <a:ext cx="1164616" cy="1910409"/>
            <a:chOff x="0" y="0"/>
            <a:chExt cx="1451520" cy="2381040"/>
          </a:xfrm>
        </p:grpSpPr>
        <p:sp>
          <p:nvSpPr>
            <p:cNvPr id="24" name="Freeform 24"/>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8CA9AD"/>
            </a:solidFill>
          </p:spPr>
          <p:txBody>
            <a:bodyPr/>
            <a:lstStyle/>
            <a:p>
              <a:endParaRPr lang="lv-LV"/>
            </a:p>
          </p:txBody>
        </p:sp>
      </p:grpSp>
      <p:grpSp>
        <p:nvGrpSpPr>
          <p:cNvPr id="25" name="Group 25"/>
          <p:cNvGrpSpPr/>
          <p:nvPr/>
        </p:nvGrpSpPr>
        <p:grpSpPr>
          <a:xfrm>
            <a:off x="2266817" y="5932997"/>
            <a:ext cx="325815" cy="605415"/>
            <a:chOff x="0" y="0"/>
            <a:chExt cx="406080" cy="754560"/>
          </a:xfrm>
        </p:grpSpPr>
        <p:sp>
          <p:nvSpPr>
            <p:cNvPr id="26" name="Freeform 26"/>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8CA9AD"/>
            </a:solidFill>
          </p:spPr>
          <p:txBody>
            <a:bodyPr/>
            <a:lstStyle/>
            <a:p>
              <a:endParaRPr lang="lv-LV"/>
            </a:p>
          </p:txBody>
        </p:sp>
      </p:grpSp>
      <p:grpSp>
        <p:nvGrpSpPr>
          <p:cNvPr id="27" name="Group 27"/>
          <p:cNvGrpSpPr/>
          <p:nvPr/>
        </p:nvGrpSpPr>
        <p:grpSpPr>
          <a:xfrm>
            <a:off x="2572991" y="5457561"/>
            <a:ext cx="5916664" cy="1537801"/>
            <a:chOff x="0" y="0"/>
            <a:chExt cx="7374240" cy="1916640"/>
          </a:xfrm>
        </p:grpSpPr>
        <p:sp>
          <p:nvSpPr>
            <p:cNvPr id="28" name="Freeform 28"/>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8CA9AD"/>
            </a:solidFill>
          </p:spPr>
          <p:txBody>
            <a:bodyPr/>
            <a:lstStyle/>
            <a:p>
              <a:endParaRPr lang="lv-LV"/>
            </a:p>
          </p:txBody>
        </p:sp>
      </p:grpSp>
      <p:grpSp>
        <p:nvGrpSpPr>
          <p:cNvPr id="29" name="Group 29"/>
          <p:cNvGrpSpPr/>
          <p:nvPr/>
        </p:nvGrpSpPr>
        <p:grpSpPr>
          <a:xfrm>
            <a:off x="7026860" y="7323970"/>
            <a:ext cx="1165193" cy="1910409"/>
            <a:chOff x="0" y="0"/>
            <a:chExt cx="1452240" cy="2381040"/>
          </a:xfrm>
        </p:grpSpPr>
        <p:sp>
          <p:nvSpPr>
            <p:cNvPr id="30" name="Freeform 30"/>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8CA9AD"/>
            </a:solidFill>
          </p:spPr>
          <p:txBody>
            <a:bodyPr/>
            <a:lstStyle/>
            <a:p>
              <a:endParaRPr lang="lv-LV"/>
            </a:p>
          </p:txBody>
        </p:sp>
      </p:grpSp>
      <p:grpSp>
        <p:nvGrpSpPr>
          <p:cNvPr id="31" name="Group 31"/>
          <p:cNvGrpSpPr/>
          <p:nvPr/>
        </p:nvGrpSpPr>
        <p:grpSpPr>
          <a:xfrm>
            <a:off x="7714307" y="7976756"/>
            <a:ext cx="325815" cy="605415"/>
            <a:chOff x="0" y="0"/>
            <a:chExt cx="406080" cy="754560"/>
          </a:xfrm>
        </p:grpSpPr>
        <p:sp>
          <p:nvSpPr>
            <p:cNvPr id="32" name="Freeform 32"/>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8CA9AD"/>
            </a:solidFill>
          </p:spPr>
          <p:txBody>
            <a:bodyPr/>
            <a:lstStyle/>
            <a:p>
              <a:endParaRPr lang="lv-LV"/>
            </a:p>
          </p:txBody>
        </p:sp>
      </p:grpSp>
      <p:grpSp>
        <p:nvGrpSpPr>
          <p:cNvPr id="33" name="Group 33"/>
          <p:cNvGrpSpPr/>
          <p:nvPr/>
        </p:nvGrpSpPr>
        <p:grpSpPr>
          <a:xfrm>
            <a:off x="1782623" y="7501320"/>
            <a:ext cx="5918974" cy="1537801"/>
            <a:chOff x="0" y="0"/>
            <a:chExt cx="7377120" cy="1916640"/>
          </a:xfrm>
        </p:grpSpPr>
        <p:sp>
          <p:nvSpPr>
            <p:cNvPr id="34" name="Freeform 34"/>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8CA9AD"/>
            </a:solidFill>
          </p:spPr>
          <p:txBody>
            <a:bodyPr/>
            <a:lstStyle/>
            <a:p>
              <a:endParaRPr lang="lv-LV"/>
            </a:p>
          </p:txBody>
        </p:sp>
      </p:grpSp>
      <p:sp>
        <p:nvSpPr>
          <p:cNvPr id="35" name="Freeform 35"/>
          <p:cNvSpPr/>
          <p:nvPr/>
        </p:nvSpPr>
        <p:spPr>
          <a:xfrm>
            <a:off x="3295099" y="5778102"/>
            <a:ext cx="928806" cy="896720"/>
          </a:xfrm>
          <a:custGeom>
            <a:avLst/>
            <a:gdLst/>
            <a:ahLst/>
            <a:cxnLst/>
            <a:rect l="l" t="t" r="r" b="b"/>
            <a:pathLst>
              <a:path w="928806" h="896720">
                <a:moveTo>
                  <a:pt x="0" y="0"/>
                </a:moveTo>
                <a:lnTo>
                  <a:pt x="928805" y="0"/>
                </a:lnTo>
                <a:lnTo>
                  <a:pt x="928805" y="896720"/>
                </a:lnTo>
                <a:lnTo>
                  <a:pt x="0" y="8967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v-LV"/>
          </a:p>
        </p:txBody>
      </p:sp>
      <p:sp>
        <p:nvSpPr>
          <p:cNvPr id="36" name="Freeform 36"/>
          <p:cNvSpPr/>
          <p:nvPr/>
        </p:nvSpPr>
        <p:spPr>
          <a:xfrm>
            <a:off x="6348349" y="7796923"/>
            <a:ext cx="877197" cy="877197"/>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v-LV"/>
          </a:p>
        </p:txBody>
      </p:sp>
      <p:sp>
        <p:nvSpPr>
          <p:cNvPr id="37" name="TextBox 37"/>
          <p:cNvSpPr txBox="1"/>
          <p:nvPr/>
        </p:nvSpPr>
        <p:spPr>
          <a:xfrm>
            <a:off x="479375" y="491732"/>
            <a:ext cx="5064838" cy="2786704"/>
          </a:xfrm>
          <a:prstGeom prst="rect">
            <a:avLst/>
          </a:prstGeom>
        </p:spPr>
        <p:txBody>
          <a:bodyPr lIns="0" tIns="0" rIns="0" bIns="0" rtlCol="0" anchor="t">
            <a:spAutoFit/>
          </a:bodyPr>
          <a:lstStyle/>
          <a:p>
            <a:pPr marL="0" lvl="0" indent="0" algn="l">
              <a:lnSpc>
                <a:spcPts val="7415"/>
              </a:lnSpc>
              <a:spcBef>
                <a:spcPct val="0"/>
              </a:spcBef>
            </a:pPr>
            <a:r>
              <a:rPr lang="en-US" sz="5373" spc="526">
                <a:solidFill>
                  <a:srgbClr val="FFFFFF"/>
                </a:solidFill>
                <a:latin typeface="DM Sans"/>
                <a:ea typeface="DM Sans"/>
                <a:cs typeface="DM Sans"/>
                <a:sym typeface="DM Sans"/>
              </a:rPr>
              <a:t>How different it can be?</a:t>
            </a:r>
          </a:p>
        </p:txBody>
      </p:sp>
      <p:sp>
        <p:nvSpPr>
          <p:cNvPr id="38" name="TextBox 38"/>
          <p:cNvSpPr txBox="1"/>
          <p:nvPr/>
        </p:nvSpPr>
        <p:spPr>
          <a:xfrm>
            <a:off x="11048912" y="1227826"/>
            <a:ext cx="3636065" cy="352730"/>
          </a:xfrm>
          <a:prstGeom prst="rect">
            <a:avLst/>
          </a:prstGeom>
        </p:spPr>
        <p:txBody>
          <a:bodyPr lIns="0" tIns="0" rIns="0" bIns="0" rtlCol="0" anchor="t">
            <a:spAutoFit/>
          </a:bodyPr>
          <a:lstStyle/>
          <a:p>
            <a:pPr marL="0" lvl="0" indent="0" algn="l">
              <a:lnSpc>
                <a:spcPts val="2856"/>
              </a:lnSpc>
              <a:spcBef>
                <a:spcPct val="0"/>
              </a:spcBef>
            </a:pPr>
            <a:r>
              <a:rPr lang="en-US" sz="2070" spc="202">
                <a:solidFill>
                  <a:srgbClr val="FFFFFF"/>
                </a:solidFill>
                <a:latin typeface="DM Sans"/>
                <a:ea typeface="DM Sans"/>
                <a:cs typeface="DM Sans"/>
                <a:sym typeface="DM Sans"/>
              </a:rPr>
              <a:t>Non-profit organizations</a:t>
            </a:r>
          </a:p>
        </p:txBody>
      </p:sp>
      <p:sp>
        <p:nvSpPr>
          <p:cNvPr id="39" name="TextBox 39"/>
          <p:cNvSpPr txBox="1"/>
          <p:nvPr/>
        </p:nvSpPr>
        <p:spPr>
          <a:xfrm>
            <a:off x="4382536" y="5850072"/>
            <a:ext cx="3636065" cy="714680"/>
          </a:xfrm>
          <a:prstGeom prst="rect">
            <a:avLst/>
          </a:prstGeom>
        </p:spPr>
        <p:txBody>
          <a:bodyPr lIns="0" tIns="0" rIns="0" bIns="0" rtlCol="0" anchor="t">
            <a:spAutoFit/>
          </a:bodyPr>
          <a:lstStyle/>
          <a:p>
            <a:pPr marL="0" lvl="0" indent="0" algn="l">
              <a:lnSpc>
                <a:spcPts val="2856"/>
              </a:lnSpc>
              <a:spcBef>
                <a:spcPct val="0"/>
              </a:spcBef>
            </a:pPr>
            <a:r>
              <a:rPr lang="en-US" sz="2070" spc="202">
                <a:solidFill>
                  <a:srgbClr val="FFFFFF"/>
                </a:solidFill>
                <a:latin typeface="DM Sans"/>
                <a:ea typeface="DM Sans"/>
                <a:cs typeface="DM Sans"/>
                <a:sym typeface="DM Sans"/>
              </a:rPr>
              <a:t>Non-Governmental organizations</a:t>
            </a:r>
          </a:p>
        </p:txBody>
      </p:sp>
      <p:sp>
        <p:nvSpPr>
          <p:cNvPr id="40" name="TextBox 40"/>
          <p:cNvSpPr txBox="1"/>
          <p:nvPr/>
        </p:nvSpPr>
        <p:spPr>
          <a:xfrm>
            <a:off x="6538849" y="3050035"/>
            <a:ext cx="4921181" cy="1076580"/>
          </a:xfrm>
          <a:prstGeom prst="rect">
            <a:avLst/>
          </a:prstGeom>
        </p:spPr>
        <p:txBody>
          <a:bodyPr lIns="0" tIns="0" rIns="0" bIns="0" rtlCol="0" anchor="t">
            <a:spAutoFit/>
          </a:bodyPr>
          <a:lstStyle/>
          <a:p>
            <a:pPr marL="0" lvl="0" indent="0" algn="r">
              <a:lnSpc>
                <a:spcPts val="2859"/>
              </a:lnSpc>
              <a:spcBef>
                <a:spcPct val="0"/>
              </a:spcBef>
            </a:pPr>
            <a:r>
              <a:rPr lang="en-US" sz="2072" spc="203">
                <a:solidFill>
                  <a:srgbClr val="FFFFFF"/>
                </a:solidFill>
                <a:latin typeface="DM Sans"/>
                <a:ea typeface="DM Sans"/>
                <a:cs typeface="DM Sans"/>
                <a:sym typeface="DM Sans"/>
              </a:rPr>
              <a:t>Socially responsible business, not centring their entire business model around their cause</a:t>
            </a:r>
          </a:p>
        </p:txBody>
      </p:sp>
      <p:sp>
        <p:nvSpPr>
          <p:cNvPr id="41" name="TextBox 41"/>
          <p:cNvSpPr txBox="1"/>
          <p:nvPr/>
        </p:nvSpPr>
        <p:spPr>
          <a:xfrm>
            <a:off x="2592632" y="7736777"/>
            <a:ext cx="3607936" cy="1076630"/>
          </a:xfrm>
          <a:prstGeom prst="rect">
            <a:avLst/>
          </a:prstGeom>
        </p:spPr>
        <p:txBody>
          <a:bodyPr lIns="0" tIns="0" rIns="0" bIns="0" rtlCol="0" anchor="t">
            <a:spAutoFit/>
          </a:bodyPr>
          <a:lstStyle/>
          <a:p>
            <a:pPr algn="just">
              <a:lnSpc>
                <a:spcPts val="2856"/>
              </a:lnSpc>
            </a:pPr>
            <a:r>
              <a:rPr lang="en-US" sz="2070" spc="202">
                <a:solidFill>
                  <a:srgbClr val="FFFFFF"/>
                </a:solidFill>
                <a:latin typeface="DM Sans"/>
                <a:ea typeface="DM Sans"/>
                <a:cs typeface="DM Sans"/>
                <a:sym typeface="DM Sans"/>
              </a:rPr>
              <a:t>Cooperative </a:t>
            </a:r>
          </a:p>
          <a:p>
            <a:pPr marL="0" lvl="0" indent="0" algn="just">
              <a:lnSpc>
                <a:spcPts val="2856"/>
              </a:lnSpc>
              <a:spcBef>
                <a:spcPct val="0"/>
              </a:spcBef>
            </a:pPr>
            <a:r>
              <a:rPr lang="en-US" sz="2070" spc="202">
                <a:solidFill>
                  <a:srgbClr val="FFFFFF"/>
                </a:solidFill>
                <a:latin typeface="DM Sans"/>
                <a:ea typeface="DM Sans"/>
                <a:cs typeface="DM Sans"/>
                <a:sym typeface="DM Sans"/>
              </a:rPr>
              <a:t>(business organized by and for its members. )  </a:t>
            </a:r>
          </a:p>
        </p:txBody>
      </p:sp>
      <p:sp>
        <p:nvSpPr>
          <p:cNvPr id="42" name="Freeform 42"/>
          <p:cNvSpPr/>
          <p:nvPr/>
        </p:nvSpPr>
        <p:spPr>
          <a:xfrm>
            <a:off x="-1511239" y="7596615"/>
            <a:ext cx="3778056" cy="3778056"/>
          </a:xfrm>
          <a:custGeom>
            <a:avLst/>
            <a:gdLst/>
            <a:ahLst/>
            <a:cxnLst/>
            <a:rect l="l" t="t" r="r" b="b"/>
            <a:pathLst>
              <a:path w="3778056" h="3778056">
                <a:moveTo>
                  <a:pt x="0" y="0"/>
                </a:moveTo>
                <a:lnTo>
                  <a:pt x="3778056" y="0"/>
                </a:lnTo>
                <a:lnTo>
                  <a:pt x="3778056" y="3778057"/>
                </a:lnTo>
                <a:lnTo>
                  <a:pt x="0" y="37780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grpSp>
        <p:nvGrpSpPr>
          <p:cNvPr id="43" name="Group 43"/>
          <p:cNvGrpSpPr/>
          <p:nvPr/>
        </p:nvGrpSpPr>
        <p:grpSpPr>
          <a:xfrm>
            <a:off x="9910735" y="7347891"/>
            <a:ext cx="1164616" cy="1910409"/>
            <a:chOff x="0" y="0"/>
            <a:chExt cx="1451520" cy="2381040"/>
          </a:xfrm>
        </p:grpSpPr>
        <p:sp>
          <p:nvSpPr>
            <p:cNvPr id="44" name="Freeform 44"/>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8CA9AD"/>
            </a:solidFill>
          </p:spPr>
          <p:txBody>
            <a:bodyPr/>
            <a:lstStyle/>
            <a:p>
              <a:endParaRPr lang="lv-LV"/>
            </a:p>
          </p:txBody>
        </p:sp>
      </p:grpSp>
      <p:grpSp>
        <p:nvGrpSpPr>
          <p:cNvPr id="45" name="Group 45"/>
          <p:cNvGrpSpPr/>
          <p:nvPr/>
        </p:nvGrpSpPr>
        <p:grpSpPr>
          <a:xfrm>
            <a:off x="10357286" y="7525241"/>
            <a:ext cx="5916664" cy="1537801"/>
            <a:chOff x="0" y="0"/>
            <a:chExt cx="7374240" cy="1916640"/>
          </a:xfrm>
        </p:grpSpPr>
        <p:sp>
          <p:nvSpPr>
            <p:cNvPr id="46" name="Freeform 46"/>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8CA9AD"/>
            </a:solidFill>
          </p:spPr>
          <p:txBody>
            <a:bodyPr/>
            <a:lstStyle/>
            <a:p>
              <a:endParaRPr lang="lv-LV"/>
            </a:p>
          </p:txBody>
        </p:sp>
      </p:grpSp>
      <p:sp>
        <p:nvSpPr>
          <p:cNvPr id="47" name="Freeform 47"/>
          <p:cNvSpPr/>
          <p:nvPr/>
        </p:nvSpPr>
        <p:spPr>
          <a:xfrm>
            <a:off x="11079394" y="7845782"/>
            <a:ext cx="928806" cy="896720"/>
          </a:xfrm>
          <a:custGeom>
            <a:avLst/>
            <a:gdLst/>
            <a:ahLst/>
            <a:cxnLst/>
            <a:rect l="l" t="t" r="r" b="b"/>
            <a:pathLst>
              <a:path w="928806" h="896720">
                <a:moveTo>
                  <a:pt x="0" y="0"/>
                </a:moveTo>
                <a:lnTo>
                  <a:pt x="928806" y="0"/>
                </a:lnTo>
                <a:lnTo>
                  <a:pt x="928806" y="896719"/>
                </a:lnTo>
                <a:lnTo>
                  <a:pt x="0" y="89671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lv-LV"/>
          </a:p>
        </p:txBody>
      </p:sp>
      <p:sp>
        <p:nvSpPr>
          <p:cNvPr id="48" name="TextBox 48"/>
          <p:cNvSpPr txBox="1"/>
          <p:nvPr/>
        </p:nvSpPr>
        <p:spPr>
          <a:xfrm>
            <a:off x="12224369" y="8084049"/>
            <a:ext cx="3636065" cy="352730"/>
          </a:xfrm>
          <a:prstGeom prst="rect">
            <a:avLst/>
          </a:prstGeom>
        </p:spPr>
        <p:txBody>
          <a:bodyPr lIns="0" tIns="0" rIns="0" bIns="0" rtlCol="0" anchor="t">
            <a:spAutoFit/>
          </a:bodyPr>
          <a:lstStyle/>
          <a:p>
            <a:pPr marL="0" lvl="0" indent="0" algn="l">
              <a:lnSpc>
                <a:spcPts val="2856"/>
              </a:lnSpc>
              <a:spcBef>
                <a:spcPct val="0"/>
              </a:spcBef>
            </a:pPr>
            <a:r>
              <a:rPr lang="en-US" sz="2070" spc="202">
                <a:solidFill>
                  <a:srgbClr val="FFFFFF"/>
                </a:solidFill>
                <a:latin typeface="DM Sans"/>
                <a:ea typeface="DM Sans"/>
                <a:cs typeface="DM Sans"/>
                <a:sym typeface="DM Sans"/>
              </a:rPr>
              <a:t>For-profit organizations</a:t>
            </a:r>
          </a:p>
        </p:txBody>
      </p:sp>
      <p:grpSp>
        <p:nvGrpSpPr>
          <p:cNvPr id="49" name="Group 49"/>
          <p:cNvGrpSpPr/>
          <p:nvPr/>
        </p:nvGrpSpPr>
        <p:grpSpPr>
          <a:xfrm>
            <a:off x="15172987" y="5117265"/>
            <a:ext cx="1165193" cy="1910409"/>
            <a:chOff x="0" y="0"/>
            <a:chExt cx="1452240" cy="2381040"/>
          </a:xfrm>
        </p:grpSpPr>
        <p:sp>
          <p:nvSpPr>
            <p:cNvPr id="50" name="Freeform 50"/>
            <p:cNvSpPr/>
            <p:nvPr/>
          </p:nvSpPr>
          <p:spPr>
            <a:xfrm>
              <a:off x="-19685" y="-19812"/>
              <a:ext cx="1474216" cy="2444877"/>
            </a:xfrm>
            <a:custGeom>
              <a:avLst/>
              <a:gdLst/>
              <a:ahLst/>
              <a:cxnLst/>
              <a:rect l="l" t="t" r="r" b="b"/>
              <a:pathLst>
                <a:path w="1474216" h="2444877">
                  <a:moveTo>
                    <a:pt x="78994" y="1078484"/>
                  </a:moveTo>
                  <a:lnTo>
                    <a:pt x="1078611" y="78994"/>
                  </a:lnTo>
                  <a:cubicBezTo>
                    <a:pt x="1158240" y="0"/>
                    <a:pt x="1287145" y="0"/>
                    <a:pt x="1366774" y="78994"/>
                  </a:cubicBezTo>
                  <a:lnTo>
                    <a:pt x="1474216" y="186436"/>
                  </a:lnTo>
                  <a:lnTo>
                    <a:pt x="582549" y="1078484"/>
                  </a:lnTo>
                  <a:cubicBezTo>
                    <a:pt x="502920" y="1157986"/>
                    <a:pt x="502920" y="1287018"/>
                    <a:pt x="582549" y="1366520"/>
                  </a:cubicBezTo>
                  <a:lnTo>
                    <a:pt x="1474216" y="2257933"/>
                  </a:lnTo>
                  <a:lnTo>
                    <a:pt x="1366774" y="2365375"/>
                  </a:lnTo>
                  <a:cubicBezTo>
                    <a:pt x="1287145" y="2444877"/>
                    <a:pt x="1158240" y="2444877"/>
                    <a:pt x="1078611" y="2365375"/>
                  </a:cubicBezTo>
                  <a:lnTo>
                    <a:pt x="78994" y="1366012"/>
                  </a:lnTo>
                  <a:cubicBezTo>
                    <a:pt x="0" y="1286510"/>
                    <a:pt x="0" y="1158113"/>
                    <a:pt x="78994" y="1078484"/>
                  </a:cubicBezTo>
                  <a:close/>
                </a:path>
              </a:pathLst>
            </a:custGeom>
            <a:solidFill>
              <a:srgbClr val="8CA9AD"/>
            </a:solidFill>
          </p:spPr>
          <p:txBody>
            <a:bodyPr/>
            <a:lstStyle/>
            <a:p>
              <a:endParaRPr lang="lv-LV"/>
            </a:p>
          </p:txBody>
        </p:sp>
      </p:grpSp>
      <p:grpSp>
        <p:nvGrpSpPr>
          <p:cNvPr id="51" name="Group 51"/>
          <p:cNvGrpSpPr/>
          <p:nvPr/>
        </p:nvGrpSpPr>
        <p:grpSpPr>
          <a:xfrm>
            <a:off x="15860434" y="5770051"/>
            <a:ext cx="325815" cy="605415"/>
            <a:chOff x="0" y="0"/>
            <a:chExt cx="406080" cy="754560"/>
          </a:xfrm>
        </p:grpSpPr>
        <p:sp>
          <p:nvSpPr>
            <p:cNvPr id="52" name="Freeform 52"/>
            <p:cNvSpPr/>
            <p:nvPr/>
          </p:nvSpPr>
          <p:spPr>
            <a:xfrm>
              <a:off x="-24257" y="-32385"/>
              <a:ext cx="447294" cy="842264"/>
            </a:xfrm>
            <a:custGeom>
              <a:avLst/>
              <a:gdLst/>
              <a:ahLst/>
              <a:cxnLst/>
              <a:rect l="l" t="t" r="r" b="b"/>
              <a:pathLst>
                <a:path w="447294" h="842264">
                  <a:moveTo>
                    <a:pt x="96901" y="596138"/>
                  </a:moveTo>
                  <a:lnTo>
                    <a:pt x="281940" y="781304"/>
                  </a:lnTo>
                  <a:cubicBezTo>
                    <a:pt x="342900" y="842264"/>
                    <a:pt x="447294" y="799338"/>
                    <a:pt x="447294" y="712851"/>
                  </a:cubicBezTo>
                  <a:lnTo>
                    <a:pt x="447294" y="129413"/>
                  </a:lnTo>
                  <a:cubicBezTo>
                    <a:pt x="447294" y="42926"/>
                    <a:pt x="342900" y="0"/>
                    <a:pt x="281940" y="60960"/>
                  </a:cubicBezTo>
                  <a:lnTo>
                    <a:pt x="96901" y="246126"/>
                  </a:lnTo>
                  <a:cubicBezTo>
                    <a:pt x="0" y="343027"/>
                    <a:pt x="0" y="499237"/>
                    <a:pt x="96901" y="596138"/>
                  </a:cubicBezTo>
                  <a:close/>
                </a:path>
              </a:pathLst>
            </a:custGeom>
            <a:solidFill>
              <a:srgbClr val="8CA9AD"/>
            </a:solidFill>
          </p:spPr>
          <p:txBody>
            <a:bodyPr/>
            <a:lstStyle/>
            <a:p>
              <a:endParaRPr lang="lv-LV"/>
            </a:p>
          </p:txBody>
        </p:sp>
      </p:grpSp>
      <p:grpSp>
        <p:nvGrpSpPr>
          <p:cNvPr id="53" name="Group 53"/>
          <p:cNvGrpSpPr/>
          <p:nvPr/>
        </p:nvGrpSpPr>
        <p:grpSpPr>
          <a:xfrm>
            <a:off x="9928751" y="5294615"/>
            <a:ext cx="5918974" cy="1537801"/>
            <a:chOff x="0" y="0"/>
            <a:chExt cx="7377120" cy="1916640"/>
          </a:xfrm>
        </p:grpSpPr>
        <p:sp>
          <p:nvSpPr>
            <p:cNvPr id="54" name="Freeform 54"/>
            <p:cNvSpPr/>
            <p:nvPr/>
          </p:nvSpPr>
          <p:spPr>
            <a:xfrm>
              <a:off x="0" y="0"/>
              <a:ext cx="7434580" cy="1963166"/>
            </a:xfrm>
            <a:custGeom>
              <a:avLst/>
              <a:gdLst/>
              <a:ahLst/>
              <a:cxnLst/>
              <a:rect l="l" t="t" r="r" b="b"/>
              <a:pathLst>
                <a:path w="7434580" h="1963166">
                  <a:moveTo>
                    <a:pt x="967105" y="1963166"/>
                  </a:moveTo>
                  <a:lnTo>
                    <a:pt x="7434580" y="1963166"/>
                  </a:lnTo>
                  <a:lnTo>
                    <a:pt x="6596380" y="1125601"/>
                  </a:lnTo>
                  <a:cubicBezTo>
                    <a:pt x="6556883" y="1086104"/>
                    <a:pt x="6536563" y="1033780"/>
                    <a:pt x="6536563" y="981583"/>
                  </a:cubicBezTo>
                  <a:cubicBezTo>
                    <a:pt x="6536563" y="929386"/>
                    <a:pt x="6556375" y="877570"/>
                    <a:pt x="6596380" y="837565"/>
                  </a:cubicBezTo>
                  <a:lnTo>
                    <a:pt x="7434072" y="0"/>
                  </a:lnTo>
                  <a:lnTo>
                    <a:pt x="967105" y="0"/>
                  </a:lnTo>
                  <a:lnTo>
                    <a:pt x="0" y="980948"/>
                  </a:lnTo>
                  <a:lnTo>
                    <a:pt x="967105" y="1963039"/>
                  </a:lnTo>
                  <a:close/>
                </a:path>
              </a:pathLst>
            </a:custGeom>
            <a:solidFill>
              <a:srgbClr val="8CA9AD"/>
            </a:solidFill>
          </p:spPr>
          <p:txBody>
            <a:bodyPr/>
            <a:lstStyle/>
            <a:p>
              <a:endParaRPr lang="lv-LV"/>
            </a:p>
          </p:txBody>
        </p:sp>
      </p:grpSp>
      <p:sp>
        <p:nvSpPr>
          <p:cNvPr id="55" name="Freeform 55"/>
          <p:cNvSpPr/>
          <p:nvPr/>
        </p:nvSpPr>
        <p:spPr>
          <a:xfrm>
            <a:off x="14246378" y="5639862"/>
            <a:ext cx="877197" cy="877197"/>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v-LV"/>
          </a:p>
        </p:txBody>
      </p:sp>
      <p:sp>
        <p:nvSpPr>
          <p:cNvPr id="56" name="TextBox 56"/>
          <p:cNvSpPr txBox="1"/>
          <p:nvPr/>
        </p:nvSpPr>
        <p:spPr>
          <a:xfrm>
            <a:off x="11441160" y="5877344"/>
            <a:ext cx="2252768" cy="352730"/>
          </a:xfrm>
          <a:prstGeom prst="rect">
            <a:avLst/>
          </a:prstGeom>
        </p:spPr>
        <p:txBody>
          <a:bodyPr lIns="0" tIns="0" rIns="0" bIns="0" rtlCol="0" anchor="t">
            <a:spAutoFit/>
          </a:bodyPr>
          <a:lstStyle/>
          <a:p>
            <a:pPr marL="0" lvl="0" indent="0" algn="r">
              <a:lnSpc>
                <a:spcPts val="2856"/>
              </a:lnSpc>
              <a:spcBef>
                <a:spcPct val="0"/>
              </a:spcBef>
            </a:pPr>
            <a:r>
              <a:rPr lang="en-US" sz="2070" spc="202">
                <a:solidFill>
                  <a:srgbClr val="FFFFFF"/>
                </a:solidFill>
                <a:latin typeface="DM Sans"/>
                <a:ea typeface="DM Sans"/>
                <a:cs typeface="DM Sans"/>
                <a:sym typeface="DM Sans"/>
              </a:rPr>
              <a:t>Social firm</a:t>
            </a:r>
          </a:p>
        </p:txBody>
      </p:sp>
      <p:sp>
        <p:nvSpPr>
          <p:cNvPr id="57" name="Freeform 57"/>
          <p:cNvSpPr/>
          <p:nvPr/>
        </p:nvSpPr>
        <p:spPr>
          <a:xfrm>
            <a:off x="14370203" y="1589160"/>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lv-LV"/>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4773970" y="3761980"/>
            <a:ext cx="9309978" cy="3162300"/>
          </a:xfrm>
          <a:prstGeom prst="rect">
            <a:avLst/>
          </a:prstGeom>
        </p:spPr>
        <p:txBody>
          <a:bodyPr lIns="0" tIns="0" rIns="0" bIns="0" rtlCol="0" anchor="t">
            <a:spAutoFit/>
          </a:bodyPr>
          <a:lstStyle/>
          <a:p>
            <a:pPr algn="r">
              <a:lnSpc>
                <a:spcPts val="8250"/>
              </a:lnSpc>
            </a:pPr>
            <a:r>
              <a:rPr lang="en-US" sz="7500">
                <a:solidFill>
                  <a:srgbClr val="FFFFFF"/>
                </a:solidFill>
                <a:latin typeface="DM Sans Bold"/>
                <a:ea typeface="DM Sans Bold"/>
                <a:cs typeface="DM Sans Bold"/>
                <a:sym typeface="DM Sans Bold"/>
              </a:rPr>
              <a:t>LEGAL FORMS AND TYPES OF SOCIAL ENTERPRISES</a:t>
            </a:r>
          </a:p>
        </p:txBody>
      </p:sp>
      <p:sp>
        <p:nvSpPr>
          <p:cNvPr id="6" name="TextBox 6"/>
          <p:cNvSpPr txBox="1"/>
          <p:nvPr/>
        </p:nvSpPr>
        <p:spPr>
          <a:xfrm>
            <a:off x="1790700" y="1847850"/>
            <a:ext cx="1938412" cy="1003308"/>
          </a:xfrm>
          <a:prstGeom prst="rect">
            <a:avLst/>
          </a:prstGeom>
        </p:spPr>
        <p:txBody>
          <a:bodyPr lIns="0" tIns="0" rIns="0" bIns="0" rtlCol="0" anchor="t">
            <a:spAutoFit/>
          </a:bodyPr>
          <a:lstStyle/>
          <a:p>
            <a:pPr algn="l">
              <a:lnSpc>
                <a:spcPts val="7700"/>
              </a:lnSpc>
            </a:pPr>
            <a:r>
              <a:rPr lang="en-US" sz="7000">
                <a:solidFill>
                  <a:srgbClr val="FFFFFF"/>
                </a:solidFill>
                <a:latin typeface="DM Sans Bold"/>
                <a:ea typeface="DM Sans Bold"/>
                <a:cs typeface="DM Sans Bold"/>
                <a:sym typeface="DM Sans Bold"/>
              </a:rPr>
              <a:t>03.</a:t>
            </a:r>
          </a:p>
        </p:txBody>
      </p:sp>
      <p:sp>
        <p:nvSpPr>
          <p:cNvPr id="7" name="Freeform 7"/>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8" name="Freeform 8"/>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lv-LV"/>
          </a:p>
        </p:txBody>
      </p:sp>
      <p:sp>
        <p:nvSpPr>
          <p:cNvPr id="3" name="Freeform 3"/>
          <p:cNvSpPr/>
          <p:nvPr/>
        </p:nvSpPr>
        <p:spPr>
          <a:xfrm>
            <a:off x="10699400" y="295449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
        <p:nvSpPr>
          <p:cNvPr id="4" name="Freeform 4"/>
          <p:cNvSpPr/>
          <p:nvPr/>
        </p:nvSpPr>
        <p:spPr>
          <a:xfrm rot="2035253">
            <a:off x="15509223" y="5851337"/>
            <a:ext cx="7835077" cy="10939025"/>
          </a:xfrm>
          <a:custGeom>
            <a:avLst/>
            <a:gdLst/>
            <a:ahLst/>
            <a:cxnLst/>
            <a:rect l="l" t="t" r="r" b="b"/>
            <a:pathLst>
              <a:path w="7835077" h="10939025">
                <a:moveTo>
                  <a:pt x="0" y="0"/>
                </a:moveTo>
                <a:lnTo>
                  <a:pt x="7835077" y="0"/>
                </a:lnTo>
                <a:lnTo>
                  <a:pt x="7835077" y="10939026"/>
                </a:lnTo>
                <a:lnTo>
                  <a:pt x="0" y="109390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
        <p:nvSpPr>
          <p:cNvPr id="5" name="AutoShape 5"/>
          <p:cNvSpPr/>
          <p:nvPr/>
        </p:nvSpPr>
        <p:spPr>
          <a:xfrm>
            <a:off x="343595" y="7630314"/>
            <a:ext cx="18288000" cy="0"/>
          </a:xfrm>
          <a:prstGeom prst="line">
            <a:avLst/>
          </a:prstGeom>
          <a:ln w="38100" cap="flat">
            <a:solidFill>
              <a:srgbClr val="000000"/>
            </a:solidFill>
            <a:prstDash val="solid"/>
            <a:headEnd type="none" w="sm" len="sm"/>
            <a:tailEnd type="none" w="sm" len="sm"/>
          </a:ln>
        </p:spPr>
        <p:txBody>
          <a:bodyPr/>
          <a:lstStyle/>
          <a:p>
            <a:endParaRPr lang="lv-LV"/>
          </a:p>
        </p:txBody>
      </p:sp>
      <p:sp>
        <p:nvSpPr>
          <p:cNvPr id="6" name="Freeform 6"/>
          <p:cNvSpPr/>
          <p:nvPr/>
        </p:nvSpPr>
        <p:spPr>
          <a:xfrm>
            <a:off x="15644952" y="295449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lv-LV"/>
          </a:p>
        </p:txBody>
      </p:sp>
      <p:grpSp>
        <p:nvGrpSpPr>
          <p:cNvPr id="7" name="Group 7"/>
          <p:cNvGrpSpPr/>
          <p:nvPr/>
        </p:nvGrpSpPr>
        <p:grpSpPr>
          <a:xfrm>
            <a:off x="16408184" y="6274426"/>
            <a:ext cx="501082" cy="501082"/>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lv-LV"/>
            </a:p>
          </p:txBody>
        </p:sp>
        <p:sp>
          <p:nvSpPr>
            <p:cNvPr id="9" name="TextBox 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11462632" y="6274426"/>
            <a:ext cx="501082" cy="501082"/>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lv-LV"/>
            </a:p>
          </p:txBody>
        </p:sp>
        <p:sp>
          <p:nvSpPr>
            <p:cNvPr id="12" name="TextBox 12"/>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3" name="Freeform 13"/>
          <p:cNvSpPr/>
          <p:nvPr/>
        </p:nvSpPr>
        <p:spPr>
          <a:xfrm>
            <a:off x="13176184" y="2954499"/>
            <a:ext cx="2027545" cy="3080525"/>
          </a:xfrm>
          <a:custGeom>
            <a:avLst/>
            <a:gdLst/>
            <a:ahLst/>
            <a:cxnLst/>
            <a:rect l="l" t="t" r="r" b="b"/>
            <a:pathLst>
              <a:path w="2027545" h="3080525">
                <a:moveTo>
                  <a:pt x="0" y="0"/>
                </a:moveTo>
                <a:lnTo>
                  <a:pt x="2027546" y="0"/>
                </a:lnTo>
                <a:lnTo>
                  <a:pt x="2027546" y="3080525"/>
                </a:lnTo>
                <a:lnTo>
                  <a:pt x="0" y="30805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lv-LV"/>
          </a:p>
        </p:txBody>
      </p:sp>
      <p:grpSp>
        <p:nvGrpSpPr>
          <p:cNvPr id="14" name="Group 14"/>
          <p:cNvGrpSpPr/>
          <p:nvPr/>
        </p:nvGrpSpPr>
        <p:grpSpPr>
          <a:xfrm>
            <a:off x="14189957" y="6274426"/>
            <a:ext cx="501082" cy="50108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1211"/>
            </a:solidFill>
          </p:spPr>
          <p:txBody>
            <a:bodyPr/>
            <a:lstStyle/>
            <a:p>
              <a:endParaRPr lang="lv-LV"/>
            </a:p>
          </p:txBody>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7" name="Freeform 17"/>
          <p:cNvSpPr/>
          <p:nvPr/>
        </p:nvSpPr>
        <p:spPr>
          <a:xfrm>
            <a:off x="14185022" y="0"/>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lv-LV"/>
          </a:p>
        </p:txBody>
      </p:sp>
      <p:sp>
        <p:nvSpPr>
          <p:cNvPr id="18" name="TextBox 18"/>
          <p:cNvSpPr txBox="1"/>
          <p:nvPr/>
        </p:nvSpPr>
        <p:spPr>
          <a:xfrm>
            <a:off x="549491" y="1651527"/>
            <a:ext cx="9197409" cy="4901113"/>
          </a:xfrm>
          <a:prstGeom prst="rect">
            <a:avLst/>
          </a:prstGeom>
        </p:spPr>
        <p:txBody>
          <a:bodyPr lIns="0" tIns="0" rIns="0" bIns="0" rtlCol="0" anchor="t">
            <a:spAutoFit/>
          </a:bodyPr>
          <a:lstStyle/>
          <a:p>
            <a:pPr marL="1305013" lvl="1" indent="-652507" algn="l">
              <a:lnSpc>
                <a:spcPts val="7736"/>
              </a:lnSpc>
              <a:buAutoNum type="arabicPeriod"/>
            </a:pPr>
            <a:r>
              <a:rPr lang="en-US" sz="6044">
                <a:solidFill>
                  <a:srgbClr val="737373"/>
                </a:solidFill>
                <a:latin typeface="DM Sans"/>
                <a:ea typeface="DM Sans"/>
                <a:cs typeface="DM Sans"/>
                <a:sym typeface="DM Sans"/>
              </a:rPr>
              <a:t>Non-profit social enterprises</a:t>
            </a:r>
          </a:p>
          <a:p>
            <a:pPr marL="1305013" lvl="1" indent="-652507" algn="l">
              <a:lnSpc>
                <a:spcPts val="7736"/>
              </a:lnSpc>
              <a:buAutoNum type="arabicPeriod"/>
            </a:pPr>
            <a:r>
              <a:rPr lang="en-US" sz="6044">
                <a:solidFill>
                  <a:srgbClr val="737373"/>
                </a:solidFill>
                <a:latin typeface="DM Sans"/>
                <a:ea typeface="DM Sans"/>
                <a:cs typeface="DM Sans"/>
                <a:sym typeface="DM Sans"/>
              </a:rPr>
              <a:t>For-profit social enterprises</a:t>
            </a:r>
          </a:p>
          <a:p>
            <a:pPr marL="1305013" lvl="1" indent="-652507" algn="l">
              <a:lnSpc>
                <a:spcPts val="7736"/>
              </a:lnSpc>
              <a:spcBef>
                <a:spcPct val="0"/>
              </a:spcBef>
              <a:buAutoNum type="arabicPeriod"/>
            </a:pPr>
            <a:r>
              <a:rPr lang="en-US" sz="6044">
                <a:solidFill>
                  <a:srgbClr val="737373"/>
                </a:solidFill>
                <a:latin typeface="DM Sans"/>
                <a:ea typeface="DM Sans"/>
                <a:cs typeface="DM Sans"/>
                <a:sym typeface="DM Sans"/>
              </a:rPr>
              <a:t>Hybrid models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1944" y="8444261"/>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5207811" y="6125117"/>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grpSp>
        <p:nvGrpSpPr>
          <p:cNvPr id="4" name="Group 4"/>
          <p:cNvGrpSpPr/>
          <p:nvPr/>
        </p:nvGrpSpPr>
        <p:grpSpPr>
          <a:xfrm>
            <a:off x="-1331960" y="1599345"/>
            <a:ext cx="5147557" cy="5147557"/>
            <a:chOff x="0" y="0"/>
            <a:chExt cx="13716000" cy="13716000"/>
          </a:xfrm>
        </p:grpSpPr>
        <p:sp>
          <p:nvSpPr>
            <p:cNvPr id="5" name="Freeform 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41603" r="-41603"/>
              </a:stretch>
            </a:blipFill>
          </p:spPr>
          <p:txBody>
            <a:bodyPr/>
            <a:lstStyle/>
            <a:p>
              <a:endParaRPr lang="lv-LV"/>
            </a:p>
          </p:txBody>
        </p:sp>
      </p:grpSp>
      <p:sp>
        <p:nvSpPr>
          <p:cNvPr id="6" name="TextBox 6"/>
          <p:cNvSpPr txBox="1"/>
          <p:nvPr/>
        </p:nvSpPr>
        <p:spPr>
          <a:xfrm>
            <a:off x="4149060" y="2370674"/>
            <a:ext cx="9340725" cy="6330956"/>
          </a:xfrm>
          <a:prstGeom prst="rect">
            <a:avLst/>
          </a:prstGeom>
        </p:spPr>
        <p:txBody>
          <a:bodyPr lIns="0" tIns="0" rIns="0" bIns="0" rtlCol="0" anchor="t">
            <a:spAutoFit/>
          </a:bodyPr>
          <a:lstStyle/>
          <a:p>
            <a:pPr marL="755753" lvl="1" indent="-377876" algn="l">
              <a:lnSpc>
                <a:spcPts val="3850"/>
              </a:lnSpc>
              <a:buFont typeface="Arial"/>
              <a:buChar char="•"/>
            </a:pPr>
            <a:r>
              <a:rPr lang="en-US" sz="3500">
                <a:solidFill>
                  <a:srgbClr val="737373"/>
                </a:solidFill>
                <a:latin typeface="DM Sans"/>
                <a:ea typeface="DM Sans"/>
                <a:cs typeface="DM Sans"/>
                <a:sym typeface="DM Sans"/>
              </a:rPr>
              <a:t>Nonprofit social entrepreneurs focus on the organization’s social, not financial, </a:t>
            </a:r>
            <a:r>
              <a:rPr lang="en-US" sz="3500" u="sng">
                <a:solidFill>
                  <a:srgbClr val="737373"/>
                </a:solidFill>
                <a:latin typeface="DM Sans"/>
                <a:ea typeface="DM Sans"/>
                <a:cs typeface="DM Sans"/>
                <a:sym typeface="DM Sans"/>
                <a:hlinkClick r:id="rId7" tooltip="https://donorbox.org/nonprofit-blog/nonprofit-impact-report"/>
              </a:rPr>
              <a:t>impact</a:t>
            </a:r>
            <a:r>
              <a:rPr lang="en-US" sz="3500">
                <a:solidFill>
                  <a:srgbClr val="737373"/>
                </a:solidFill>
                <a:latin typeface="DM Sans"/>
                <a:ea typeface="DM Sans"/>
                <a:cs typeface="DM Sans"/>
                <a:sym typeface="DM Sans"/>
              </a:rPr>
              <a:t>.</a:t>
            </a:r>
          </a:p>
          <a:p>
            <a:pPr algn="l">
              <a:lnSpc>
                <a:spcPts val="3850"/>
              </a:lnSpc>
            </a:pPr>
            <a:endParaRPr lang="en-US" sz="3500">
              <a:solidFill>
                <a:srgbClr val="737373"/>
              </a:solidFill>
              <a:latin typeface="DM Sans"/>
              <a:ea typeface="DM Sans"/>
              <a:cs typeface="DM Sans"/>
              <a:sym typeface="DM Sans"/>
            </a:endParaRPr>
          </a:p>
          <a:p>
            <a:pPr marL="755753" lvl="1" indent="-377876" algn="l">
              <a:lnSpc>
                <a:spcPts val="3850"/>
              </a:lnSpc>
              <a:buFont typeface="Arial"/>
              <a:buChar char="•"/>
            </a:pPr>
            <a:r>
              <a:rPr lang="en-US" sz="3500">
                <a:solidFill>
                  <a:srgbClr val="737373"/>
                </a:solidFill>
                <a:latin typeface="DM Sans"/>
                <a:ea typeface="DM Sans"/>
                <a:cs typeface="DM Sans"/>
                <a:sym typeface="DM Sans"/>
              </a:rPr>
              <a:t>Social entrepreneurs start a non-profit organization to answer a need in the community or a larger cause.</a:t>
            </a:r>
          </a:p>
          <a:p>
            <a:pPr algn="l">
              <a:lnSpc>
                <a:spcPts val="3850"/>
              </a:lnSpc>
            </a:pPr>
            <a:endParaRPr lang="en-US" sz="3500">
              <a:solidFill>
                <a:srgbClr val="737373"/>
              </a:solidFill>
              <a:latin typeface="DM Sans"/>
              <a:ea typeface="DM Sans"/>
              <a:cs typeface="DM Sans"/>
              <a:sym typeface="DM Sans"/>
            </a:endParaRPr>
          </a:p>
          <a:p>
            <a:pPr marL="755753" lvl="1" indent="-377876" algn="l">
              <a:lnSpc>
                <a:spcPts val="3850"/>
              </a:lnSpc>
              <a:buFont typeface="Arial"/>
              <a:buChar char="•"/>
            </a:pPr>
            <a:r>
              <a:rPr lang="en-US" sz="3500">
                <a:solidFill>
                  <a:srgbClr val="737373"/>
                </a:solidFill>
                <a:latin typeface="DM Sans"/>
                <a:ea typeface="DM Sans"/>
                <a:cs typeface="DM Sans"/>
                <a:sym typeface="DM Sans"/>
              </a:rPr>
              <a:t>Instead of making significant amounts with their organization, they’ll reinvest the profits into the business to ensure its long-term success. </a:t>
            </a:r>
          </a:p>
          <a:p>
            <a:pPr algn="l">
              <a:lnSpc>
                <a:spcPts val="3850"/>
              </a:lnSpc>
            </a:pPr>
            <a:endParaRPr lang="en-US" sz="3500">
              <a:solidFill>
                <a:srgbClr val="737373"/>
              </a:solidFill>
              <a:latin typeface="DM Sans"/>
              <a:ea typeface="DM Sans"/>
              <a:cs typeface="DM Sans"/>
              <a:sym typeface="DM Sans"/>
            </a:endParaRPr>
          </a:p>
        </p:txBody>
      </p:sp>
      <p:sp>
        <p:nvSpPr>
          <p:cNvPr id="7" name="TextBox 7"/>
          <p:cNvSpPr txBox="1"/>
          <p:nvPr/>
        </p:nvSpPr>
        <p:spPr>
          <a:xfrm>
            <a:off x="3815597" y="888146"/>
            <a:ext cx="11628339" cy="711199"/>
          </a:xfrm>
          <a:prstGeom prst="rect">
            <a:avLst/>
          </a:prstGeom>
        </p:spPr>
        <p:txBody>
          <a:bodyPr lIns="0" tIns="0" rIns="0" bIns="0" rtlCol="0" anchor="t">
            <a:spAutoFit/>
          </a:bodyPr>
          <a:lstStyle/>
          <a:p>
            <a:pPr marL="1079486" lvl="1" indent="-539743" algn="ctr">
              <a:lnSpc>
                <a:spcPts val="5499"/>
              </a:lnSpc>
              <a:spcBef>
                <a:spcPct val="0"/>
              </a:spcBef>
              <a:buAutoNum type="arabicPeriod"/>
            </a:pPr>
            <a:r>
              <a:rPr lang="en-US" sz="4999">
                <a:solidFill>
                  <a:srgbClr val="8CA9AD"/>
                </a:solidFill>
                <a:latin typeface="DM Sans"/>
                <a:ea typeface="DM Sans"/>
                <a:cs typeface="DM Sans"/>
                <a:sym typeface="DM Sans"/>
              </a:rPr>
              <a:t> NON-PROFIT SOCIAL ENTERPRISES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56322" y="0"/>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TextBox 3"/>
          <p:cNvSpPr txBox="1"/>
          <p:nvPr/>
        </p:nvSpPr>
        <p:spPr>
          <a:xfrm>
            <a:off x="11759210" y="7143750"/>
            <a:ext cx="5500090" cy="2114550"/>
          </a:xfrm>
          <a:prstGeom prst="rect">
            <a:avLst/>
          </a:prstGeom>
        </p:spPr>
        <p:txBody>
          <a:bodyPr lIns="0" tIns="0" rIns="0" bIns="0" rtlCol="0" anchor="t">
            <a:spAutoFit/>
          </a:bodyPr>
          <a:lstStyle/>
          <a:p>
            <a:pPr algn="r">
              <a:lnSpc>
                <a:spcPts val="8250"/>
              </a:lnSpc>
            </a:pPr>
            <a:r>
              <a:rPr lang="en-US" sz="7500">
                <a:solidFill>
                  <a:srgbClr val="8CA9AD"/>
                </a:solidFill>
                <a:latin typeface="DM Sans Bold"/>
                <a:ea typeface="DM Sans Bold"/>
                <a:cs typeface="DM Sans Bold"/>
                <a:sym typeface="DM Sans Bold"/>
              </a:rPr>
              <a:t>TABLE OF</a:t>
            </a:r>
          </a:p>
          <a:p>
            <a:pPr algn="r">
              <a:lnSpc>
                <a:spcPts val="8250"/>
              </a:lnSpc>
            </a:pPr>
            <a:r>
              <a:rPr lang="en-US" sz="7500">
                <a:solidFill>
                  <a:srgbClr val="8CA9AD"/>
                </a:solidFill>
                <a:latin typeface="DM Sans Bold"/>
                <a:ea typeface="DM Sans Bold"/>
                <a:cs typeface="DM Sans Bold"/>
                <a:sym typeface="DM Sans Bold"/>
              </a:rPr>
              <a:t>CONTENT</a:t>
            </a:r>
          </a:p>
        </p:txBody>
      </p:sp>
      <p:sp>
        <p:nvSpPr>
          <p:cNvPr id="4" name="TextBox 4"/>
          <p:cNvSpPr txBox="1"/>
          <p:nvPr/>
        </p:nvSpPr>
        <p:spPr>
          <a:xfrm>
            <a:off x="2417556" y="2333944"/>
            <a:ext cx="1938412" cy="1003308"/>
          </a:xfrm>
          <a:prstGeom prst="rect">
            <a:avLst/>
          </a:prstGeom>
        </p:spPr>
        <p:txBody>
          <a:bodyPr lIns="0" tIns="0" rIns="0" bIns="0" rtlCol="0" anchor="t">
            <a:spAutoFit/>
          </a:bodyPr>
          <a:lstStyle/>
          <a:p>
            <a:pPr algn="l">
              <a:lnSpc>
                <a:spcPts val="7700"/>
              </a:lnSpc>
            </a:pPr>
            <a:r>
              <a:rPr lang="en-US" sz="7000">
                <a:solidFill>
                  <a:srgbClr val="8CA9AD"/>
                </a:solidFill>
                <a:latin typeface="DM Sans Bold"/>
                <a:ea typeface="DM Sans Bold"/>
                <a:cs typeface="DM Sans Bold"/>
                <a:sym typeface="DM Sans Bold"/>
              </a:rPr>
              <a:t>01.</a:t>
            </a:r>
          </a:p>
        </p:txBody>
      </p:sp>
      <p:sp>
        <p:nvSpPr>
          <p:cNvPr id="5" name="TextBox 5"/>
          <p:cNvSpPr txBox="1"/>
          <p:nvPr/>
        </p:nvSpPr>
        <p:spPr>
          <a:xfrm>
            <a:off x="2417556" y="3855931"/>
            <a:ext cx="1938412" cy="1003308"/>
          </a:xfrm>
          <a:prstGeom prst="rect">
            <a:avLst/>
          </a:prstGeom>
        </p:spPr>
        <p:txBody>
          <a:bodyPr lIns="0" tIns="0" rIns="0" bIns="0" rtlCol="0" anchor="t">
            <a:spAutoFit/>
          </a:bodyPr>
          <a:lstStyle/>
          <a:p>
            <a:pPr algn="l">
              <a:lnSpc>
                <a:spcPts val="7700"/>
              </a:lnSpc>
            </a:pPr>
            <a:r>
              <a:rPr lang="en-US" sz="7000">
                <a:solidFill>
                  <a:srgbClr val="8CA9AD"/>
                </a:solidFill>
                <a:latin typeface="DM Sans Bold"/>
                <a:ea typeface="DM Sans Bold"/>
                <a:cs typeface="DM Sans Bold"/>
                <a:sym typeface="DM Sans Bold"/>
              </a:rPr>
              <a:t>02.</a:t>
            </a:r>
          </a:p>
        </p:txBody>
      </p:sp>
      <p:sp>
        <p:nvSpPr>
          <p:cNvPr id="6" name="TextBox 6"/>
          <p:cNvSpPr txBox="1"/>
          <p:nvPr/>
        </p:nvSpPr>
        <p:spPr>
          <a:xfrm>
            <a:off x="4355969" y="2341879"/>
            <a:ext cx="6726444" cy="987431"/>
          </a:xfrm>
          <a:prstGeom prst="rect">
            <a:avLst/>
          </a:prstGeom>
        </p:spPr>
        <p:txBody>
          <a:bodyPr lIns="0" tIns="0" rIns="0" bIns="0" rtlCol="0" anchor="t">
            <a:spAutoFit/>
          </a:bodyPr>
          <a:lstStyle/>
          <a:p>
            <a:pPr algn="l">
              <a:lnSpc>
                <a:spcPts val="3850"/>
              </a:lnSpc>
            </a:pPr>
            <a:r>
              <a:rPr lang="en-US" sz="3500">
                <a:solidFill>
                  <a:srgbClr val="737373"/>
                </a:solidFill>
                <a:latin typeface="DM Sans Bold"/>
                <a:ea typeface="DM Sans Bold"/>
                <a:cs typeface="DM Sans Bold"/>
                <a:sym typeface="DM Sans Bold"/>
              </a:rPr>
              <a:t>SOCIAL ECONOMY AND ITS DEVELOPMENT</a:t>
            </a:r>
          </a:p>
        </p:txBody>
      </p:sp>
      <p:sp>
        <p:nvSpPr>
          <p:cNvPr id="7" name="TextBox 7"/>
          <p:cNvSpPr txBox="1"/>
          <p:nvPr/>
        </p:nvSpPr>
        <p:spPr>
          <a:xfrm>
            <a:off x="4355969" y="4092469"/>
            <a:ext cx="9274404" cy="501656"/>
          </a:xfrm>
          <a:prstGeom prst="rect">
            <a:avLst/>
          </a:prstGeom>
        </p:spPr>
        <p:txBody>
          <a:bodyPr lIns="0" tIns="0" rIns="0" bIns="0" rtlCol="0" anchor="t">
            <a:spAutoFit/>
          </a:bodyPr>
          <a:lstStyle/>
          <a:p>
            <a:pPr algn="l">
              <a:lnSpc>
                <a:spcPts val="3850"/>
              </a:lnSpc>
            </a:pPr>
            <a:r>
              <a:rPr lang="en-US" sz="3500">
                <a:solidFill>
                  <a:srgbClr val="737373"/>
                </a:solidFill>
                <a:latin typeface="DM Sans Bold"/>
                <a:ea typeface="DM Sans Bold"/>
                <a:cs typeface="DM Sans Bold"/>
                <a:sym typeface="DM Sans Bold"/>
              </a:rPr>
              <a:t>CONVENTIONAL VS SOCIAL ENTERPRISE</a:t>
            </a:r>
          </a:p>
        </p:txBody>
      </p:sp>
      <p:sp>
        <p:nvSpPr>
          <p:cNvPr id="8" name="TextBox 8"/>
          <p:cNvSpPr txBox="1"/>
          <p:nvPr/>
        </p:nvSpPr>
        <p:spPr>
          <a:xfrm>
            <a:off x="2417556" y="5377917"/>
            <a:ext cx="1938412" cy="1003308"/>
          </a:xfrm>
          <a:prstGeom prst="rect">
            <a:avLst/>
          </a:prstGeom>
        </p:spPr>
        <p:txBody>
          <a:bodyPr lIns="0" tIns="0" rIns="0" bIns="0" rtlCol="0" anchor="t">
            <a:spAutoFit/>
          </a:bodyPr>
          <a:lstStyle/>
          <a:p>
            <a:pPr algn="l">
              <a:lnSpc>
                <a:spcPts val="7700"/>
              </a:lnSpc>
            </a:pPr>
            <a:r>
              <a:rPr lang="en-US" sz="7000">
                <a:solidFill>
                  <a:srgbClr val="8CA9AD"/>
                </a:solidFill>
                <a:latin typeface="DM Sans Bold"/>
                <a:ea typeface="DM Sans Bold"/>
                <a:cs typeface="DM Sans Bold"/>
                <a:sym typeface="DM Sans Bold"/>
              </a:rPr>
              <a:t>03.</a:t>
            </a:r>
          </a:p>
        </p:txBody>
      </p:sp>
      <p:sp>
        <p:nvSpPr>
          <p:cNvPr id="9" name="TextBox 9"/>
          <p:cNvSpPr txBox="1"/>
          <p:nvPr/>
        </p:nvSpPr>
        <p:spPr>
          <a:xfrm>
            <a:off x="4355969" y="5371568"/>
            <a:ext cx="6726444" cy="987431"/>
          </a:xfrm>
          <a:prstGeom prst="rect">
            <a:avLst/>
          </a:prstGeom>
        </p:spPr>
        <p:txBody>
          <a:bodyPr lIns="0" tIns="0" rIns="0" bIns="0" rtlCol="0" anchor="t">
            <a:spAutoFit/>
          </a:bodyPr>
          <a:lstStyle/>
          <a:p>
            <a:pPr algn="l">
              <a:lnSpc>
                <a:spcPts val="3850"/>
              </a:lnSpc>
            </a:pPr>
            <a:r>
              <a:rPr lang="en-US" sz="3500">
                <a:solidFill>
                  <a:srgbClr val="737373"/>
                </a:solidFill>
                <a:latin typeface="DM Sans Bold"/>
                <a:ea typeface="DM Sans Bold"/>
                <a:cs typeface="DM Sans Bold"/>
                <a:sym typeface="DM Sans Bold"/>
              </a:rPr>
              <a:t>LEGAL FORMS AND TYPES OF SOCIAL ENTERPRISES</a:t>
            </a:r>
          </a:p>
        </p:txBody>
      </p:sp>
      <p:sp>
        <p:nvSpPr>
          <p:cNvPr id="10" name="TextBox 10"/>
          <p:cNvSpPr txBox="1"/>
          <p:nvPr/>
        </p:nvSpPr>
        <p:spPr>
          <a:xfrm>
            <a:off x="2417556" y="6899904"/>
            <a:ext cx="1938412" cy="1003308"/>
          </a:xfrm>
          <a:prstGeom prst="rect">
            <a:avLst/>
          </a:prstGeom>
        </p:spPr>
        <p:txBody>
          <a:bodyPr lIns="0" tIns="0" rIns="0" bIns="0" rtlCol="0" anchor="t">
            <a:spAutoFit/>
          </a:bodyPr>
          <a:lstStyle/>
          <a:p>
            <a:pPr algn="l">
              <a:lnSpc>
                <a:spcPts val="7700"/>
              </a:lnSpc>
            </a:pPr>
            <a:r>
              <a:rPr lang="en-US" sz="7000">
                <a:solidFill>
                  <a:srgbClr val="8CA9AD"/>
                </a:solidFill>
                <a:latin typeface="DM Sans Bold"/>
                <a:ea typeface="DM Sans Bold"/>
                <a:cs typeface="DM Sans Bold"/>
                <a:sym typeface="DM Sans Bold"/>
              </a:rPr>
              <a:t>04.</a:t>
            </a:r>
          </a:p>
        </p:txBody>
      </p:sp>
      <p:sp>
        <p:nvSpPr>
          <p:cNvPr id="11" name="TextBox 11"/>
          <p:cNvSpPr txBox="1"/>
          <p:nvPr/>
        </p:nvSpPr>
        <p:spPr>
          <a:xfrm>
            <a:off x="4355969" y="7096125"/>
            <a:ext cx="6726444" cy="501656"/>
          </a:xfrm>
          <a:prstGeom prst="rect">
            <a:avLst/>
          </a:prstGeom>
        </p:spPr>
        <p:txBody>
          <a:bodyPr lIns="0" tIns="0" rIns="0" bIns="0" rtlCol="0" anchor="t">
            <a:spAutoFit/>
          </a:bodyPr>
          <a:lstStyle/>
          <a:p>
            <a:pPr algn="l">
              <a:lnSpc>
                <a:spcPts val="3850"/>
              </a:lnSpc>
            </a:pPr>
            <a:r>
              <a:rPr lang="en-US" sz="3500">
                <a:solidFill>
                  <a:srgbClr val="737373"/>
                </a:solidFill>
                <a:latin typeface="DM Sans Bold"/>
                <a:ea typeface="DM Sans Bold"/>
                <a:cs typeface="DM Sans Bold"/>
                <a:sym typeface="DM Sans Bold"/>
              </a:rPr>
              <a:t>MARKET &amp; TREND</a:t>
            </a:r>
          </a:p>
        </p:txBody>
      </p:sp>
      <p:sp>
        <p:nvSpPr>
          <p:cNvPr id="12" name="Freeform 12"/>
          <p:cNvSpPr/>
          <p:nvPr/>
        </p:nvSpPr>
        <p:spPr>
          <a:xfrm>
            <a:off x="2417556" y="9164276"/>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10428982" y="1028700"/>
            <a:ext cx="6830318" cy="6830318"/>
          </a:xfrm>
          <a:custGeom>
            <a:avLst/>
            <a:gdLst/>
            <a:ahLst/>
            <a:cxnLst/>
            <a:rect l="l" t="t" r="r" b="b"/>
            <a:pathLst>
              <a:path w="6830318" h="6830318">
                <a:moveTo>
                  <a:pt x="0" y="0"/>
                </a:moveTo>
                <a:lnTo>
                  <a:pt x="6830318" y="0"/>
                </a:lnTo>
                <a:lnTo>
                  <a:pt x="6830318" y="6830318"/>
                </a:lnTo>
                <a:lnTo>
                  <a:pt x="0" y="6830318"/>
                </a:lnTo>
                <a:lnTo>
                  <a:pt x="0" y="0"/>
                </a:lnTo>
                <a:close/>
              </a:path>
            </a:pathLst>
          </a:custGeom>
          <a:blipFill>
            <a:blip r:embed="rId6"/>
            <a:stretch>
              <a:fillRect l="-25046" r="-25046"/>
            </a:stretch>
          </a:blipFill>
        </p:spPr>
        <p:txBody>
          <a:bodyPr/>
          <a:lstStyle/>
          <a:p>
            <a:endParaRPr lang="lv-LV"/>
          </a:p>
        </p:txBody>
      </p:sp>
      <p:sp>
        <p:nvSpPr>
          <p:cNvPr id="5" name="TextBox 5"/>
          <p:cNvSpPr txBox="1"/>
          <p:nvPr/>
        </p:nvSpPr>
        <p:spPr>
          <a:xfrm>
            <a:off x="1028700" y="2206441"/>
            <a:ext cx="6726444" cy="64770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CHARITIES</a:t>
            </a:r>
          </a:p>
        </p:txBody>
      </p:sp>
      <p:sp>
        <p:nvSpPr>
          <p:cNvPr id="6" name="TextBox 6"/>
          <p:cNvSpPr txBox="1"/>
          <p:nvPr/>
        </p:nvSpPr>
        <p:spPr>
          <a:xfrm>
            <a:off x="1028700" y="3686358"/>
            <a:ext cx="8615439" cy="4529975"/>
          </a:xfrm>
          <a:prstGeom prst="rect">
            <a:avLst/>
          </a:prstGeom>
        </p:spPr>
        <p:txBody>
          <a:bodyPr lIns="0" tIns="0" rIns="0" bIns="0" rtlCol="0" anchor="t">
            <a:spAutoFit/>
          </a:bodyPr>
          <a:lstStyle/>
          <a:p>
            <a:pPr algn="l">
              <a:lnSpc>
                <a:spcPts val="5116"/>
              </a:lnSpc>
            </a:pPr>
            <a:r>
              <a:rPr lang="en-US" sz="4651">
                <a:solidFill>
                  <a:srgbClr val="737373"/>
                </a:solidFill>
                <a:latin typeface="DM Sans"/>
                <a:ea typeface="DM Sans"/>
                <a:cs typeface="DM Sans"/>
                <a:sym typeface="DM Sans"/>
              </a:rPr>
              <a:t>Organizations rely on donations, grants, and fundraising efforts to support their social mission.</a:t>
            </a:r>
          </a:p>
          <a:p>
            <a:pPr algn="l">
              <a:lnSpc>
                <a:spcPts val="5116"/>
              </a:lnSpc>
            </a:pPr>
            <a:r>
              <a:rPr lang="en-US" sz="4651">
                <a:solidFill>
                  <a:srgbClr val="737373"/>
                </a:solidFill>
                <a:latin typeface="DM Sans"/>
                <a:ea typeface="DM Sans"/>
                <a:cs typeface="DM Sans"/>
                <a:sym typeface="DM Sans"/>
              </a:rPr>
              <a:t>They often provide services or aid to address specific social issues or community needs.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10419457" y="1028700"/>
            <a:ext cx="6839843" cy="6839843"/>
          </a:xfrm>
          <a:custGeom>
            <a:avLst/>
            <a:gdLst/>
            <a:ahLst/>
            <a:cxnLst/>
            <a:rect l="l" t="t" r="r" b="b"/>
            <a:pathLst>
              <a:path w="6839843" h="6839843">
                <a:moveTo>
                  <a:pt x="0" y="0"/>
                </a:moveTo>
                <a:lnTo>
                  <a:pt x="6839843" y="0"/>
                </a:lnTo>
                <a:lnTo>
                  <a:pt x="6839843" y="6839843"/>
                </a:lnTo>
                <a:lnTo>
                  <a:pt x="0" y="6839843"/>
                </a:lnTo>
                <a:lnTo>
                  <a:pt x="0" y="0"/>
                </a:lnTo>
                <a:close/>
              </a:path>
            </a:pathLst>
          </a:custGeom>
          <a:blipFill>
            <a:blip r:embed="rId6"/>
            <a:stretch>
              <a:fillRect/>
            </a:stretch>
          </a:blipFill>
        </p:spPr>
        <p:txBody>
          <a:bodyPr/>
          <a:lstStyle/>
          <a:p>
            <a:endParaRPr lang="lv-LV"/>
          </a:p>
        </p:txBody>
      </p:sp>
      <p:sp>
        <p:nvSpPr>
          <p:cNvPr id="5" name="TextBox 5"/>
          <p:cNvSpPr txBox="1"/>
          <p:nvPr/>
        </p:nvSpPr>
        <p:spPr>
          <a:xfrm>
            <a:off x="1028700" y="2206441"/>
            <a:ext cx="6726444" cy="64770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FOUNDATIONS</a:t>
            </a:r>
          </a:p>
        </p:txBody>
      </p:sp>
      <p:sp>
        <p:nvSpPr>
          <p:cNvPr id="6" name="TextBox 6"/>
          <p:cNvSpPr txBox="1"/>
          <p:nvPr/>
        </p:nvSpPr>
        <p:spPr>
          <a:xfrm>
            <a:off x="1028700" y="3686358"/>
            <a:ext cx="8401500" cy="3238968"/>
          </a:xfrm>
          <a:prstGeom prst="rect">
            <a:avLst/>
          </a:prstGeom>
        </p:spPr>
        <p:txBody>
          <a:bodyPr lIns="0" tIns="0" rIns="0" bIns="0" rtlCol="0" anchor="t">
            <a:spAutoFit/>
          </a:bodyPr>
          <a:lstStyle/>
          <a:p>
            <a:pPr algn="l">
              <a:lnSpc>
                <a:spcPts val="5116"/>
              </a:lnSpc>
            </a:pPr>
            <a:r>
              <a:rPr lang="en-US" sz="4651">
                <a:solidFill>
                  <a:srgbClr val="737373"/>
                </a:solidFill>
                <a:latin typeface="DM Sans"/>
                <a:ea typeface="DM Sans"/>
                <a:cs typeface="DM Sans"/>
                <a:sym typeface="DM Sans"/>
              </a:rPr>
              <a:t>Foundations use endowments or donations to fund social initiatives, such as educational programs, healthcare services, or poverty alleviation projects.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0972972" y="1028700"/>
            <a:ext cx="6286328" cy="6286328"/>
          </a:xfrm>
          <a:custGeom>
            <a:avLst/>
            <a:gdLst/>
            <a:ahLst/>
            <a:cxnLst/>
            <a:rect l="l" t="t" r="r" b="b"/>
            <a:pathLst>
              <a:path w="6286328" h="6286328">
                <a:moveTo>
                  <a:pt x="0" y="0"/>
                </a:moveTo>
                <a:lnTo>
                  <a:pt x="6286328" y="0"/>
                </a:lnTo>
                <a:lnTo>
                  <a:pt x="6286328" y="6286328"/>
                </a:lnTo>
                <a:lnTo>
                  <a:pt x="0" y="6286328"/>
                </a:lnTo>
                <a:lnTo>
                  <a:pt x="0" y="0"/>
                </a:lnTo>
                <a:close/>
              </a:path>
            </a:pathLst>
          </a:custGeom>
          <a:blipFill>
            <a:blip r:embed="rId4">
              <a:alphaModFix amt="63000"/>
            </a:blip>
            <a:stretch>
              <a:fillRect l="-25046" r="-25046"/>
            </a:stretch>
          </a:blipFill>
        </p:spPr>
        <p:txBody>
          <a:bodyPr/>
          <a:lstStyle/>
          <a:p>
            <a:endParaRPr lang="lv-LV"/>
          </a:p>
        </p:txBody>
      </p:sp>
      <p:sp>
        <p:nvSpPr>
          <p:cNvPr id="4" name="TextBox 4"/>
          <p:cNvSpPr txBox="1"/>
          <p:nvPr/>
        </p:nvSpPr>
        <p:spPr>
          <a:xfrm>
            <a:off x="1028700" y="1758066"/>
            <a:ext cx="6726444" cy="127635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SOCIAL ADVOCACY ORGANIZATIONS</a:t>
            </a:r>
          </a:p>
        </p:txBody>
      </p:sp>
      <p:sp>
        <p:nvSpPr>
          <p:cNvPr id="5" name="TextBox 5"/>
          <p:cNvSpPr txBox="1"/>
          <p:nvPr/>
        </p:nvSpPr>
        <p:spPr>
          <a:xfrm>
            <a:off x="1028700" y="3686611"/>
            <a:ext cx="8115300" cy="4529975"/>
          </a:xfrm>
          <a:prstGeom prst="rect">
            <a:avLst/>
          </a:prstGeom>
        </p:spPr>
        <p:txBody>
          <a:bodyPr lIns="0" tIns="0" rIns="0" bIns="0" rtlCol="0" anchor="t">
            <a:spAutoFit/>
          </a:bodyPr>
          <a:lstStyle/>
          <a:p>
            <a:pPr algn="l">
              <a:lnSpc>
                <a:spcPts val="5116"/>
              </a:lnSpc>
            </a:pPr>
            <a:r>
              <a:rPr lang="en-US" sz="4651">
                <a:solidFill>
                  <a:srgbClr val="737373"/>
                </a:solidFill>
                <a:latin typeface="DM Sans"/>
                <a:ea typeface="DM Sans"/>
                <a:cs typeface="DM Sans"/>
                <a:sym typeface="DM Sans"/>
              </a:rPr>
              <a:t>Organizations that work to promote social causes or advocate for policy changes.</a:t>
            </a:r>
          </a:p>
          <a:p>
            <a:pPr algn="l">
              <a:lnSpc>
                <a:spcPts val="5116"/>
              </a:lnSpc>
            </a:pPr>
            <a:r>
              <a:rPr lang="en-US" sz="4651">
                <a:solidFill>
                  <a:srgbClr val="737373"/>
                </a:solidFill>
                <a:latin typeface="DM Sans"/>
                <a:ea typeface="DM Sans"/>
                <a:cs typeface="DM Sans"/>
                <a:sym typeface="DM Sans"/>
              </a:rPr>
              <a:t> </a:t>
            </a:r>
          </a:p>
          <a:p>
            <a:pPr algn="l">
              <a:lnSpc>
                <a:spcPts val="5116"/>
              </a:lnSpc>
            </a:pPr>
            <a:r>
              <a:rPr lang="en-US" sz="4651">
                <a:solidFill>
                  <a:srgbClr val="737373"/>
                </a:solidFill>
                <a:latin typeface="DM Sans"/>
                <a:ea typeface="DM Sans"/>
                <a:cs typeface="DM Sans"/>
                <a:sym typeface="DM Sans"/>
              </a:rPr>
              <a:t>They may generate revenue through donations, membership fees, or grants.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1944" y="8444261"/>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5207811" y="6125117"/>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grpSp>
        <p:nvGrpSpPr>
          <p:cNvPr id="4" name="Group 4"/>
          <p:cNvGrpSpPr/>
          <p:nvPr/>
        </p:nvGrpSpPr>
        <p:grpSpPr>
          <a:xfrm>
            <a:off x="-226757" y="2613710"/>
            <a:ext cx="5006685" cy="5077998"/>
            <a:chOff x="0" y="0"/>
            <a:chExt cx="14655345" cy="14864089"/>
          </a:xfrm>
        </p:grpSpPr>
        <p:sp>
          <p:nvSpPr>
            <p:cNvPr id="5" name="Freeform 5"/>
            <p:cNvSpPr/>
            <p:nvPr/>
          </p:nvSpPr>
          <p:spPr>
            <a:xfrm>
              <a:off x="0" y="0"/>
              <a:ext cx="14655346" cy="14864088"/>
            </a:xfrm>
            <a:custGeom>
              <a:avLst/>
              <a:gdLst/>
              <a:ahLst/>
              <a:cxnLst/>
              <a:rect l="l" t="t" r="r" b="b"/>
              <a:pathLst>
                <a:path w="14655346" h="14864088">
                  <a:moveTo>
                    <a:pt x="7327673" y="0"/>
                  </a:moveTo>
                  <a:cubicBezTo>
                    <a:pt x="3280711" y="0"/>
                    <a:pt x="0" y="3327440"/>
                    <a:pt x="0" y="7432044"/>
                  </a:cubicBezTo>
                  <a:cubicBezTo>
                    <a:pt x="0" y="11536649"/>
                    <a:pt x="3280711" y="14864088"/>
                    <a:pt x="7327673" y="14864088"/>
                  </a:cubicBezTo>
                  <a:cubicBezTo>
                    <a:pt x="11374634" y="14864088"/>
                    <a:pt x="14655346" y="11536649"/>
                    <a:pt x="14655346" y="7432044"/>
                  </a:cubicBezTo>
                  <a:cubicBezTo>
                    <a:pt x="14655346" y="3327440"/>
                    <a:pt x="11374634" y="0"/>
                    <a:pt x="7327673" y="0"/>
                  </a:cubicBezTo>
                  <a:close/>
                </a:path>
              </a:pathLst>
            </a:custGeom>
            <a:blipFill>
              <a:blip r:embed="rId6"/>
              <a:stretch>
                <a:fillRect l="-72567" r="-72567"/>
              </a:stretch>
            </a:blipFill>
          </p:spPr>
          <p:txBody>
            <a:bodyPr/>
            <a:lstStyle/>
            <a:p>
              <a:endParaRPr lang="lv-LV"/>
            </a:p>
          </p:txBody>
        </p:sp>
      </p:grpSp>
      <p:sp>
        <p:nvSpPr>
          <p:cNvPr id="6" name="TextBox 6"/>
          <p:cNvSpPr txBox="1"/>
          <p:nvPr/>
        </p:nvSpPr>
        <p:spPr>
          <a:xfrm>
            <a:off x="4573919" y="2730181"/>
            <a:ext cx="10196478" cy="4873631"/>
          </a:xfrm>
          <a:prstGeom prst="rect">
            <a:avLst/>
          </a:prstGeom>
        </p:spPr>
        <p:txBody>
          <a:bodyPr lIns="0" tIns="0" rIns="0" bIns="0" rtlCol="0" anchor="t">
            <a:spAutoFit/>
          </a:bodyPr>
          <a:lstStyle/>
          <a:p>
            <a:pPr marL="755753" lvl="1" indent="-377876" algn="l">
              <a:lnSpc>
                <a:spcPts val="3850"/>
              </a:lnSpc>
              <a:buFont typeface="Arial"/>
              <a:buChar char="•"/>
            </a:pPr>
            <a:r>
              <a:rPr lang="en-US" sz="3500">
                <a:solidFill>
                  <a:srgbClr val="737373"/>
                </a:solidFill>
                <a:latin typeface="DM Sans"/>
                <a:ea typeface="DM Sans"/>
                <a:cs typeface="DM Sans"/>
                <a:sym typeface="DM Sans"/>
              </a:rPr>
              <a:t>For-profit social enterprises are businesses created to further a social purpose in a financially sustainable way.</a:t>
            </a:r>
          </a:p>
          <a:p>
            <a:pPr algn="l">
              <a:lnSpc>
                <a:spcPts val="3850"/>
              </a:lnSpc>
            </a:pPr>
            <a:endParaRPr lang="en-US" sz="3500">
              <a:solidFill>
                <a:srgbClr val="737373"/>
              </a:solidFill>
              <a:latin typeface="DM Sans"/>
              <a:ea typeface="DM Sans"/>
              <a:cs typeface="DM Sans"/>
              <a:sym typeface="DM Sans"/>
            </a:endParaRPr>
          </a:p>
          <a:p>
            <a:pPr marL="755753" lvl="1" indent="-377876" algn="l">
              <a:lnSpc>
                <a:spcPts val="3850"/>
              </a:lnSpc>
              <a:buFont typeface="Arial"/>
              <a:buChar char="•"/>
            </a:pPr>
            <a:r>
              <a:rPr lang="en-US" sz="3500">
                <a:solidFill>
                  <a:srgbClr val="737373"/>
                </a:solidFill>
                <a:latin typeface="DM Sans"/>
                <a:ea typeface="DM Sans"/>
                <a:cs typeface="DM Sans"/>
                <a:sym typeface="DM Sans"/>
              </a:rPr>
              <a:t>For-profit social enterprises seek to maximize profits while maximizing benefits to society and the environment.</a:t>
            </a:r>
          </a:p>
          <a:p>
            <a:pPr algn="l">
              <a:lnSpc>
                <a:spcPts val="3850"/>
              </a:lnSpc>
            </a:pPr>
            <a:endParaRPr lang="en-US" sz="3500">
              <a:solidFill>
                <a:srgbClr val="737373"/>
              </a:solidFill>
              <a:latin typeface="DM Sans"/>
              <a:ea typeface="DM Sans"/>
              <a:cs typeface="DM Sans"/>
              <a:sym typeface="DM Sans"/>
            </a:endParaRPr>
          </a:p>
          <a:p>
            <a:pPr marL="755753" lvl="1" indent="-377876" algn="l">
              <a:lnSpc>
                <a:spcPts val="3850"/>
              </a:lnSpc>
              <a:buFont typeface="Arial"/>
              <a:buChar char="•"/>
            </a:pPr>
            <a:r>
              <a:rPr lang="en-US" sz="3500">
                <a:solidFill>
                  <a:srgbClr val="737373"/>
                </a:solidFill>
                <a:latin typeface="DM Sans"/>
                <a:ea typeface="DM Sans"/>
                <a:cs typeface="DM Sans"/>
                <a:sym typeface="DM Sans"/>
              </a:rPr>
              <a:t>A for-profit company exists to make a profit for its owners or shareholders.</a:t>
            </a:r>
          </a:p>
        </p:txBody>
      </p:sp>
      <p:sp>
        <p:nvSpPr>
          <p:cNvPr id="7" name="TextBox 7"/>
          <p:cNvSpPr txBox="1"/>
          <p:nvPr/>
        </p:nvSpPr>
        <p:spPr>
          <a:xfrm>
            <a:off x="3621839" y="1076325"/>
            <a:ext cx="11225808" cy="711199"/>
          </a:xfrm>
          <a:prstGeom prst="rect">
            <a:avLst/>
          </a:prstGeom>
        </p:spPr>
        <p:txBody>
          <a:bodyPr lIns="0" tIns="0" rIns="0" bIns="0" rtlCol="0" anchor="t">
            <a:spAutoFit/>
          </a:bodyPr>
          <a:lstStyle/>
          <a:p>
            <a:pPr algn="ctr">
              <a:lnSpc>
                <a:spcPts val="5499"/>
              </a:lnSpc>
              <a:spcBef>
                <a:spcPct val="0"/>
              </a:spcBef>
            </a:pPr>
            <a:r>
              <a:rPr lang="en-US" sz="4999">
                <a:solidFill>
                  <a:srgbClr val="8CA9AD"/>
                </a:solidFill>
                <a:latin typeface="DM Sans Bold"/>
                <a:ea typeface="DM Sans Bold"/>
                <a:cs typeface="DM Sans Bold"/>
                <a:sym typeface="DM Sans Bold"/>
              </a:rPr>
              <a:t>2.  FOR-PROFIT SOCIAL ENTERPRISES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0419457" y="2216729"/>
            <a:ext cx="6197187" cy="6197187"/>
          </a:xfrm>
          <a:custGeom>
            <a:avLst/>
            <a:gdLst/>
            <a:ahLst/>
            <a:cxnLst/>
            <a:rect l="l" t="t" r="r" b="b"/>
            <a:pathLst>
              <a:path w="6197187" h="6197187">
                <a:moveTo>
                  <a:pt x="0" y="0"/>
                </a:moveTo>
                <a:lnTo>
                  <a:pt x="6197188" y="0"/>
                </a:lnTo>
                <a:lnTo>
                  <a:pt x="6197188" y="6197188"/>
                </a:lnTo>
                <a:lnTo>
                  <a:pt x="0" y="6197188"/>
                </a:lnTo>
                <a:lnTo>
                  <a:pt x="0" y="0"/>
                </a:lnTo>
                <a:close/>
              </a:path>
            </a:pathLst>
          </a:custGeom>
          <a:blipFill>
            <a:blip r:embed="rId4">
              <a:alphaModFix amt="65999"/>
            </a:blip>
            <a:stretch>
              <a:fillRect l="-25046" r="-25046"/>
            </a:stretch>
          </a:blipFill>
        </p:spPr>
        <p:txBody>
          <a:bodyPr/>
          <a:lstStyle/>
          <a:p>
            <a:endParaRPr lang="lv-LV"/>
          </a:p>
        </p:txBody>
      </p:sp>
      <p:sp>
        <p:nvSpPr>
          <p:cNvPr id="4" name="TextBox 4"/>
          <p:cNvSpPr txBox="1"/>
          <p:nvPr/>
        </p:nvSpPr>
        <p:spPr>
          <a:xfrm>
            <a:off x="1419970" y="2098135"/>
            <a:ext cx="7114375" cy="127635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SOCIALY RESPONSIBLE BUSINESS</a:t>
            </a:r>
          </a:p>
        </p:txBody>
      </p:sp>
      <p:sp>
        <p:nvSpPr>
          <p:cNvPr id="5" name="TextBox 5"/>
          <p:cNvSpPr txBox="1"/>
          <p:nvPr/>
        </p:nvSpPr>
        <p:spPr>
          <a:xfrm>
            <a:off x="1419970" y="3883942"/>
            <a:ext cx="7724030" cy="4529975"/>
          </a:xfrm>
          <a:prstGeom prst="rect">
            <a:avLst/>
          </a:prstGeom>
        </p:spPr>
        <p:txBody>
          <a:bodyPr lIns="0" tIns="0" rIns="0" bIns="0" rtlCol="0" anchor="t">
            <a:spAutoFit/>
          </a:bodyPr>
          <a:lstStyle/>
          <a:p>
            <a:pPr algn="l">
              <a:lnSpc>
                <a:spcPts val="5116"/>
              </a:lnSpc>
            </a:pPr>
            <a:r>
              <a:rPr lang="en-US" sz="4651">
                <a:solidFill>
                  <a:srgbClr val="737373"/>
                </a:solidFill>
                <a:latin typeface="DM Sans"/>
                <a:ea typeface="DM Sans"/>
                <a:cs typeface="DM Sans"/>
                <a:sym typeface="DM Sans"/>
              </a:rPr>
              <a:t>Businesses that integrate social and environmental considerations into their operations, aim to minimize negative impacts and maximize positive contributions to society.</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0759033" y="1705792"/>
            <a:ext cx="6500267" cy="6500267"/>
          </a:xfrm>
          <a:custGeom>
            <a:avLst/>
            <a:gdLst/>
            <a:ahLst/>
            <a:cxnLst/>
            <a:rect l="l" t="t" r="r" b="b"/>
            <a:pathLst>
              <a:path w="6500267" h="6500267">
                <a:moveTo>
                  <a:pt x="0" y="0"/>
                </a:moveTo>
                <a:lnTo>
                  <a:pt x="6500267" y="0"/>
                </a:lnTo>
                <a:lnTo>
                  <a:pt x="6500267" y="6500266"/>
                </a:lnTo>
                <a:lnTo>
                  <a:pt x="0" y="6500266"/>
                </a:lnTo>
                <a:lnTo>
                  <a:pt x="0" y="0"/>
                </a:lnTo>
                <a:close/>
              </a:path>
            </a:pathLst>
          </a:custGeom>
          <a:blipFill>
            <a:blip r:embed="rId4">
              <a:alphaModFix amt="69000"/>
            </a:blip>
            <a:stretch>
              <a:fillRect l="-25046" r="-25046"/>
            </a:stretch>
          </a:blipFill>
        </p:spPr>
        <p:txBody>
          <a:bodyPr/>
          <a:lstStyle/>
          <a:p>
            <a:endParaRPr lang="lv-LV"/>
          </a:p>
        </p:txBody>
      </p:sp>
      <p:sp>
        <p:nvSpPr>
          <p:cNvPr id="4" name="TextBox 4"/>
          <p:cNvSpPr txBox="1"/>
          <p:nvPr/>
        </p:nvSpPr>
        <p:spPr>
          <a:xfrm>
            <a:off x="1028700" y="1743892"/>
            <a:ext cx="6726444" cy="64770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COOPERATIVES</a:t>
            </a:r>
          </a:p>
        </p:txBody>
      </p:sp>
      <p:sp>
        <p:nvSpPr>
          <p:cNvPr id="5" name="TextBox 5"/>
          <p:cNvSpPr txBox="1"/>
          <p:nvPr/>
        </p:nvSpPr>
        <p:spPr>
          <a:xfrm>
            <a:off x="1028700" y="2791813"/>
            <a:ext cx="8115300" cy="6466487"/>
          </a:xfrm>
          <a:prstGeom prst="rect">
            <a:avLst/>
          </a:prstGeom>
        </p:spPr>
        <p:txBody>
          <a:bodyPr lIns="0" tIns="0" rIns="0" bIns="0" rtlCol="0" anchor="t">
            <a:spAutoFit/>
          </a:bodyPr>
          <a:lstStyle/>
          <a:p>
            <a:pPr algn="l">
              <a:lnSpc>
                <a:spcPts val="5116"/>
              </a:lnSpc>
            </a:pPr>
            <a:r>
              <a:rPr lang="en-US" sz="4651">
                <a:solidFill>
                  <a:srgbClr val="737373"/>
                </a:solidFill>
                <a:latin typeface="DM Sans"/>
                <a:ea typeface="DM Sans"/>
                <a:cs typeface="DM Sans"/>
                <a:sym typeface="DM Sans"/>
              </a:rPr>
              <a:t>Worker-owned cooperatives or consumer cooperatives operate for the benefit of their members, who share ownership and decision-making. </a:t>
            </a:r>
          </a:p>
          <a:p>
            <a:pPr algn="l">
              <a:lnSpc>
                <a:spcPts val="5116"/>
              </a:lnSpc>
            </a:pPr>
            <a:endParaRPr lang="en-US" sz="4651">
              <a:solidFill>
                <a:srgbClr val="737373"/>
              </a:solidFill>
              <a:latin typeface="DM Sans"/>
              <a:ea typeface="DM Sans"/>
              <a:cs typeface="DM Sans"/>
              <a:sym typeface="DM Sans"/>
            </a:endParaRPr>
          </a:p>
          <a:p>
            <a:pPr algn="l">
              <a:lnSpc>
                <a:spcPts val="5116"/>
              </a:lnSpc>
            </a:pPr>
            <a:r>
              <a:rPr lang="en-US" sz="4651">
                <a:solidFill>
                  <a:srgbClr val="737373"/>
                </a:solidFill>
                <a:latin typeface="DM Sans"/>
                <a:ea typeface="DM Sans"/>
                <a:cs typeface="DM Sans"/>
                <a:sym typeface="DM Sans"/>
              </a:rPr>
              <a:t>Often prioritize social goals alongside financial sustainability.</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0645693" y="1753284"/>
            <a:ext cx="6613607" cy="6613607"/>
          </a:xfrm>
          <a:custGeom>
            <a:avLst/>
            <a:gdLst/>
            <a:ahLst/>
            <a:cxnLst/>
            <a:rect l="l" t="t" r="r" b="b"/>
            <a:pathLst>
              <a:path w="6613607" h="6613607">
                <a:moveTo>
                  <a:pt x="0" y="0"/>
                </a:moveTo>
                <a:lnTo>
                  <a:pt x="6613607" y="0"/>
                </a:lnTo>
                <a:lnTo>
                  <a:pt x="6613607" y="6613607"/>
                </a:lnTo>
                <a:lnTo>
                  <a:pt x="0" y="6613607"/>
                </a:lnTo>
                <a:lnTo>
                  <a:pt x="0" y="0"/>
                </a:lnTo>
                <a:close/>
              </a:path>
            </a:pathLst>
          </a:custGeom>
          <a:blipFill>
            <a:blip r:embed="rId4"/>
            <a:stretch>
              <a:fillRect l="-38888" r="-38888"/>
            </a:stretch>
          </a:blipFill>
        </p:spPr>
        <p:txBody>
          <a:bodyPr/>
          <a:lstStyle/>
          <a:p>
            <a:endParaRPr lang="lv-LV"/>
          </a:p>
        </p:txBody>
      </p:sp>
      <p:sp>
        <p:nvSpPr>
          <p:cNvPr id="4" name="TextBox 4"/>
          <p:cNvSpPr txBox="1"/>
          <p:nvPr/>
        </p:nvSpPr>
        <p:spPr>
          <a:xfrm>
            <a:off x="1028700" y="1791384"/>
            <a:ext cx="9119042" cy="127635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SOCIALLY CONSCIOUS CONSUMER PRODUCTS</a:t>
            </a:r>
          </a:p>
        </p:txBody>
      </p:sp>
      <p:sp>
        <p:nvSpPr>
          <p:cNvPr id="5" name="TextBox 5"/>
          <p:cNvSpPr txBox="1"/>
          <p:nvPr/>
        </p:nvSpPr>
        <p:spPr>
          <a:xfrm>
            <a:off x="1028700" y="3459759"/>
            <a:ext cx="8115300" cy="5630591"/>
          </a:xfrm>
          <a:prstGeom prst="rect">
            <a:avLst/>
          </a:prstGeom>
        </p:spPr>
        <p:txBody>
          <a:bodyPr lIns="0" tIns="0" rIns="0" bIns="0" rtlCol="0" anchor="t">
            <a:spAutoFit/>
          </a:bodyPr>
          <a:lstStyle/>
          <a:p>
            <a:pPr algn="l">
              <a:lnSpc>
                <a:spcPts val="4942"/>
              </a:lnSpc>
            </a:pPr>
            <a:r>
              <a:rPr lang="en-US" sz="4493">
                <a:solidFill>
                  <a:srgbClr val="737373"/>
                </a:solidFill>
                <a:latin typeface="DM Sans"/>
                <a:ea typeface="DM Sans"/>
                <a:cs typeface="DM Sans"/>
                <a:sym typeface="DM Sans"/>
              </a:rPr>
              <a:t>Companies produce and sell goods that address specific social or environmental issues. Examples include fair-trade products, organic foods, and eco-friendly consumer goods.</a:t>
            </a:r>
          </a:p>
          <a:p>
            <a:pPr algn="l">
              <a:lnSpc>
                <a:spcPts val="4942"/>
              </a:lnSpc>
            </a:pPr>
            <a:r>
              <a:rPr lang="en-US" sz="4493">
                <a:solidFill>
                  <a:srgbClr val="737373"/>
                </a:solidFill>
                <a:latin typeface="DM Sans"/>
                <a:ea typeface="DM Sans"/>
                <a:cs typeface="DM Sans"/>
                <a:sym typeface="DM Sans"/>
              </a:rPr>
              <a:t>Often prioritize social goals alongside financial sustainability.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1061889" y="1753284"/>
            <a:ext cx="6197411" cy="6197411"/>
          </a:xfrm>
          <a:custGeom>
            <a:avLst/>
            <a:gdLst/>
            <a:ahLst/>
            <a:cxnLst/>
            <a:rect l="l" t="t" r="r" b="b"/>
            <a:pathLst>
              <a:path w="6197411" h="6197411">
                <a:moveTo>
                  <a:pt x="0" y="0"/>
                </a:moveTo>
                <a:lnTo>
                  <a:pt x="6197411" y="0"/>
                </a:lnTo>
                <a:lnTo>
                  <a:pt x="6197411" y="6197412"/>
                </a:lnTo>
                <a:lnTo>
                  <a:pt x="0" y="6197412"/>
                </a:lnTo>
                <a:lnTo>
                  <a:pt x="0" y="0"/>
                </a:lnTo>
                <a:close/>
              </a:path>
            </a:pathLst>
          </a:custGeom>
          <a:blipFill>
            <a:blip r:embed="rId4"/>
            <a:stretch>
              <a:fillRect l="-25046" r="-25046"/>
            </a:stretch>
          </a:blipFill>
        </p:spPr>
        <p:txBody>
          <a:bodyPr/>
          <a:lstStyle/>
          <a:p>
            <a:endParaRPr lang="lv-LV"/>
          </a:p>
        </p:txBody>
      </p:sp>
      <p:sp>
        <p:nvSpPr>
          <p:cNvPr id="4" name="TextBox 4"/>
          <p:cNvSpPr txBox="1"/>
          <p:nvPr/>
        </p:nvSpPr>
        <p:spPr>
          <a:xfrm>
            <a:off x="814762" y="2206441"/>
            <a:ext cx="8329238" cy="127635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SOCIAL ENTERPRISES WITH A "BUY-ONE-GIVE-ONE" MODEL</a:t>
            </a:r>
          </a:p>
        </p:txBody>
      </p:sp>
      <p:sp>
        <p:nvSpPr>
          <p:cNvPr id="5" name="TextBox 5"/>
          <p:cNvSpPr txBox="1"/>
          <p:nvPr/>
        </p:nvSpPr>
        <p:spPr>
          <a:xfrm>
            <a:off x="814762" y="4852197"/>
            <a:ext cx="7724030" cy="2593464"/>
          </a:xfrm>
          <a:prstGeom prst="rect">
            <a:avLst/>
          </a:prstGeom>
        </p:spPr>
        <p:txBody>
          <a:bodyPr lIns="0" tIns="0" rIns="0" bIns="0" rtlCol="0" anchor="t">
            <a:spAutoFit/>
          </a:bodyPr>
          <a:lstStyle/>
          <a:p>
            <a:pPr algn="l">
              <a:lnSpc>
                <a:spcPts val="5116"/>
              </a:lnSpc>
            </a:pPr>
            <a:r>
              <a:rPr lang="en-US" sz="4651">
                <a:solidFill>
                  <a:srgbClr val="737373"/>
                </a:solidFill>
                <a:latin typeface="DM Sans"/>
                <a:ea typeface="DM Sans"/>
                <a:cs typeface="DM Sans"/>
                <a:sym typeface="DM Sans"/>
              </a:rPr>
              <a:t>Businesses that donate a product or service to a person in need for every product or service sold.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1944" y="8444261"/>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5207811" y="6125117"/>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grpSp>
        <p:nvGrpSpPr>
          <p:cNvPr id="4" name="Group 4"/>
          <p:cNvGrpSpPr/>
          <p:nvPr/>
        </p:nvGrpSpPr>
        <p:grpSpPr>
          <a:xfrm>
            <a:off x="-1172755" y="2615552"/>
            <a:ext cx="4612105" cy="5325232"/>
            <a:chOff x="0" y="0"/>
            <a:chExt cx="13716000" cy="15836779"/>
          </a:xfrm>
        </p:grpSpPr>
        <p:sp>
          <p:nvSpPr>
            <p:cNvPr id="5" name="Freeform 5"/>
            <p:cNvSpPr/>
            <p:nvPr/>
          </p:nvSpPr>
          <p:spPr>
            <a:xfrm>
              <a:off x="0" y="0"/>
              <a:ext cx="13716000" cy="15836779"/>
            </a:xfrm>
            <a:custGeom>
              <a:avLst/>
              <a:gdLst/>
              <a:ahLst/>
              <a:cxnLst/>
              <a:rect l="l" t="t" r="r" b="b"/>
              <a:pathLst>
                <a:path w="13716000" h="15836779">
                  <a:moveTo>
                    <a:pt x="6858000" y="0"/>
                  </a:moveTo>
                  <a:cubicBezTo>
                    <a:pt x="3070431" y="0"/>
                    <a:pt x="0" y="3545184"/>
                    <a:pt x="0" y="7918390"/>
                  </a:cubicBezTo>
                  <a:cubicBezTo>
                    <a:pt x="0" y="12291595"/>
                    <a:pt x="3070431" y="15836779"/>
                    <a:pt x="6858000" y="15836779"/>
                  </a:cubicBezTo>
                  <a:cubicBezTo>
                    <a:pt x="10645569" y="15836779"/>
                    <a:pt x="13716000" y="12291595"/>
                    <a:pt x="13716000" y="7918390"/>
                  </a:cubicBezTo>
                  <a:cubicBezTo>
                    <a:pt x="13716000" y="3545184"/>
                    <a:pt x="10645569" y="0"/>
                    <a:pt x="6858000" y="0"/>
                  </a:cubicBezTo>
                  <a:close/>
                </a:path>
              </a:pathLst>
            </a:custGeom>
            <a:blipFill>
              <a:blip r:embed="rId6"/>
              <a:stretch>
                <a:fillRect l="-36650" r="-36650"/>
              </a:stretch>
            </a:blipFill>
          </p:spPr>
          <p:txBody>
            <a:bodyPr/>
            <a:lstStyle/>
            <a:p>
              <a:endParaRPr lang="lv-LV"/>
            </a:p>
          </p:txBody>
        </p:sp>
      </p:grpSp>
      <p:sp>
        <p:nvSpPr>
          <p:cNvPr id="6" name="TextBox 6"/>
          <p:cNvSpPr txBox="1"/>
          <p:nvPr/>
        </p:nvSpPr>
        <p:spPr>
          <a:xfrm>
            <a:off x="4045761" y="2867590"/>
            <a:ext cx="10196478" cy="5772791"/>
          </a:xfrm>
          <a:prstGeom prst="rect">
            <a:avLst/>
          </a:prstGeom>
        </p:spPr>
        <p:txBody>
          <a:bodyPr lIns="0" tIns="0" rIns="0" bIns="0" rtlCol="0" anchor="t">
            <a:spAutoFit/>
          </a:bodyPr>
          <a:lstStyle/>
          <a:p>
            <a:pPr marL="820521" lvl="1" indent="-410260" algn="l">
              <a:lnSpc>
                <a:spcPts val="4180"/>
              </a:lnSpc>
              <a:buFont typeface="Arial"/>
              <a:buChar char="•"/>
            </a:pPr>
            <a:r>
              <a:rPr lang="en-US" sz="3800">
                <a:solidFill>
                  <a:srgbClr val="737373"/>
                </a:solidFill>
                <a:latin typeface="DM Sans"/>
                <a:ea typeface="DM Sans"/>
                <a:cs typeface="DM Sans"/>
                <a:sym typeface="DM Sans"/>
              </a:rPr>
              <a:t>A hybrid business model combines elements of different types of business models, such as for-profit, nonprofit, or cooperative, to achieve social and environmental impact as well as financial sustainability. </a:t>
            </a:r>
          </a:p>
          <a:p>
            <a:pPr algn="l">
              <a:lnSpc>
                <a:spcPts val="4180"/>
              </a:lnSpc>
            </a:pPr>
            <a:endParaRPr lang="en-US" sz="3800">
              <a:solidFill>
                <a:srgbClr val="737373"/>
              </a:solidFill>
              <a:latin typeface="DM Sans"/>
              <a:ea typeface="DM Sans"/>
              <a:cs typeface="DM Sans"/>
              <a:sym typeface="DM Sans"/>
            </a:endParaRPr>
          </a:p>
          <a:p>
            <a:pPr marL="820521" lvl="1" indent="-410260" algn="l">
              <a:lnSpc>
                <a:spcPts val="4180"/>
              </a:lnSpc>
              <a:buFont typeface="Arial"/>
              <a:buChar char="•"/>
            </a:pPr>
            <a:r>
              <a:rPr lang="en-US" sz="3800">
                <a:solidFill>
                  <a:srgbClr val="737373"/>
                </a:solidFill>
                <a:latin typeface="DM Sans"/>
                <a:ea typeface="DM Sans"/>
                <a:cs typeface="DM Sans"/>
                <a:sym typeface="DM Sans"/>
              </a:rPr>
              <a:t>A hybrid business model addresses complex social problems, creates value for multiple stakeholders, and diversifies their revenue streams</a:t>
            </a:r>
          </a:p>
        </p:txBody>
      </p:sp>
      <p:sp>
        <p:nvSpPr>
          <p:cNvPr id="7" name="TextBox 7"/>
          <p:cNvSpPr txBox="1"/>
          <p:nvPr/>
        </p:nvSpPr>
        <p:spPr>
          <a:xfrm>
            <a:off x="6292155" y="1076325"/>
            <a:ext cx="5703689" cy="711199"/>
          </a:xfrm>
          <a:prstGeom prst="rect">
            <a:avLst/>
          </a:prstGeom>
        </p:spPr>
        <p:txBody>
          <a:bodyPr lIns="0" tIns="0" rIns="0" bIns="0" rtlCol="0" anchor="t">
            <a:spAutoFit/>
          </a:bodyPr>
          <a:lstStyle/>
          <a:p>
            <a:pPr algn="ctr">
              <a:lnSpc>
                <a:spcPts val="5499"/>
              </a:lnSpc>
              <a:spcBef>
                <a:spcPct val="0"/>
              </a:spcBef>
            </a:pPr>
            <a:r>
              <a:rPr lang="en-US" sz="4999">
                <a:solidFill>
                  <a:srgbClr val="8CA9AD"/>
                </a:solidFill>
                <a:latin typeface="DM Sans Bold"/>
                <a:ea typeface="DM Sans Bold"/>
                <a:cs typeface="DM Sans Bold"/>
                <a:sym typeface="DM Sans Bold"/>
              </a:rPr>
              <a:t>3. HYBRID MODELS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1394477" y="1753284"/>
            <a:ext cx="5864823" cy="5864823"/>
          </a:xfrm>
          <a:custGeom>
            <a:avLst/>
            <a:gdLst/>
            <a:ahLst/>
            <a:cxnLst/>
            <a:rect l="l" t="t" r="r" b="b"/>
            <a:pathLst>
              <a:path w="5864823" h="5864823">
                <a:moveTo>
                  <a:pt x="0" y="0"/>
                </a:moveTo>
                <a:lnTo>
                  <a:pt x="5864823" y="0"/>
                </a:lnTo>
                <a:lnTo>
                  <a:pt x="5864823" y="5864823"/>
                </a:lnTo>
                <a:lnTo>
                  <a:pt x="0" y="5864823"/>
                </a:lnTo>
                <a:lnTo>
                  <a:pt x="0" y="0"/>
                </a:lnTo>
                <a:close/>
              </a:path>
            </a:pathLst>
          </a:custGeom>
          <a:blipFill>
            <a:blip r:embed="rId4"/>
            <a:stretch>
              <a:fillRect t="-25046" b="-25046"/>
            </a:stretch>
          </a:blipFill>
        </p:spPr>
        <p:txBody>
          <a:bodyPr/>
          <a:lstStyle/>
          <a:p>
            <a:endParaRPr lang="lv-LV"/>
          </a:p>
        </p:txBody>
      </p:sp>
      <p:sp>
        <p:nvSpPr>
          <p:cNvPr id="4" name="TextBox 4"/>
          <p:cNvSpPr txBox="1"/>
          <p:nvPr/>
        </p:nvSpPr>
        <p:spPr>
          <a:xfrm>
            <a:off x="1028700" y="1105578"/>
            <a:ext cx="6189857" cy="64770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SOCIAL FRANCHISES</a:t>
            </a:r>
          </a:p>
        </p:txBody>
      </p:sp>
      <p:sp>
        <p:nvSpPr>
          <p:cNvPr id="5" name="TextBox 5"/>
          <p:cNvSpPr txBox="1"/>
          <p:nvPr/>
        </p:nvSpPr>
        <p:spPr>
          <a:xfrm>
            <a:off x="1028700" y="2592934"/>
            <a:ext cx="8115300" cy="7111991"/>
          </a:xfrm>
          <a:prstGeom prst="rect">
            <a:avLst/>
          </a:prstGeom>
        </p:spPr>
        <p:txBody>
          <a:bodyPr lIns="0" tIns="0" rIns="0" bIns="0" rtlCol="0" anchor="t">
            <a:spAutoFit/>
          </a:bodyPr>
          <a:lstStyle/>
          <a:p>
            <a:pPr algn="l">
              <a:lnSpc>
                <a:spcPts val="5116"/>
              </a:lnSpc>
            </a:pPr>
            <a:r>
              <a:rPr lang="en-US" sz="4651">
                <a:solidFill>
                  <a:srgbClr val="737373"/>
                </a:solidFill>
                <a:latin typeface="DM Sans"/>
                <a:ea typeface="DM Sans"/>
                <a:cs typeface="DM Sans"/>
                <a:sym typeface="DM Sans"/>
              </a:rPr>
              <a:t>Organizations replicate successful social enterprise models across different locations or communities. </a:t>
            </a:r>
          </a:p>
          <a:p>
            <a:pPr algn="l">
              <a:lnSpc>
                <a:spcPts val="5116"/>
              </a:lnSpc>
            </a:pPr>
            <a:endParaRPr lang="en-US" sz="4651">
              <a:solidFill>
                <a:srgbClr val="737373"/>
              </a:solidFill>
              <a:latin typeface="DM Sans"/>
              <a:ea typeface="DM Sans"/>
              <a:cs typeface="DM Sans"/>
              <a:sym typeface="DM Sans"/>
            </a:endParaRPr>
          </a:p>
          <a:p>
            <a:pPr algn="l">
              <a:lnSpc>
                <a:spcPts val="5116"/>
              </a:lnSpc>
            </a:pPr>
            <a:r>
              <a:rPr lang="en-US" sz="4651">
                <a:solidFill>
                  <a:srgbClr val="737373"/>
                </a:solidFill>
                <a:latin typeface="DM Sans"/>
                <a:ea typeface="DM Sans"/>
                <a:cs typeface="DM Sans"/>
                <a:sym typeface="DM Sans"/>
              </a:rPr>
              <a:t>Franchisees may operate as for-profit businesses while adhering to the social mission and operational guidelines set by the franchisor.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lv-LV"/>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131678" y="3869985"/>
            <a:ext cx="11190961" cy="2114550"/>
          </a:xfrm>
          <a:prstGeom prst="rect">
            <a:avLst/>
          </a:prstGeom>
        </p:spPr>
        <p:txBody>
          <a:bodyPr lIns="0" tIns="0" rIns="0" bIns="0" rtlCol="0" anchor="t">
            <a:spAutoFit/>
          </a:bodyPr>
          <a:lstStyle/>
          <a:p>
            <a:pPr algn="r">
              <a:lnSpc>
                <a:spcPts val="8250"/>
              </a:lnSpc>
            </a:pPr>
            <a:r>
              <a:rPr lang="en-US" sz="7500">
                <a:solidFill>
                  <a:srgbClr val="FFFFFF"/>
                </a:solidFill>
                <a:latin typeface="DM Sans Bold"/>
                <a:ea typeface="DM Sans Bold"/>
                <a:cs typeface="DM Sans Bold"/>
                <a:sym typeface="DM Sans Bold"/>
              </a:rPr>
              <a:t>SOCIAL ECONOMY AND ITS DEVELOPMENT</a:t>
            </a:r>
          </a:p>
        </p:txBody>
      </p:sp>
      <p:sp>
        <p:nvSpPr>
          <p:cNvPr id="6" name="Freeform 6"/>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7" name="Freeform 7"/>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8" name="TextBox 8"/>
          <p:cNvSpPr txBox="1"/>
          <p:nvPr/>
        </p:nvSpPr>
        <p:spPr>
          <a:xfrm>
            <a:off x="1790700" y="1847850"/>
            <a:ext cx="1938412" cy="1003308"/>
          </a:xfrm>
          <a:prstGeom prst="rect">
            <a:avLst/>
          </a:prstGeom>
        </p:spPr>
        <p:txBody>
          <a:bodyPr lIns="0" tIns="0" rIns="0" bIns="0" rtlCol="0" anchor="t">
            <a:spAutoFit/>
          </a:bodyPr>
          <a:lstStyle/>
          <a:p>
            <a:pPr algn="l">
              <a:lnSpc>
                <a:spcPts val="7700"/>
              </a:lnSpc>
            </a:pPr>
            <a:r>
              <a:rPr lang="en-US" sz="7000">
                <a:solidFill>
                  <a:srgbClr val="FFFFFF"/>
                </a:solidFill>
                <a:latin typeface="DM Sans Bold"/>
                <a:ea typeface="DM Sans Bold"/>
                <a:cs typeface="DM Sans Bold"/>
                <a:sym typeface="DM Sans Bold"/>
              </a:rPr>
              <a:t>01.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0419457" y="6125117"/>
            <a:ext cx="5450085" cy="4161883"/>
          </a:xfrm>
          <a:custGeom>
            <a:avLst/>
            <a:gdLst/>
            <a:ahLst/>
            <a:cxnLst/>
            <a:rect l="l" t="t" r="r" b="b"/>
            <a:pathLst>
              <a:path w="5450085" h="4161883">
                <a:moveTo>
                  <a:pt x="0" y="0"/>
                </a:moveTo>
                <a:lnTo>
                  <a:pt x="5450086" y="0"/>
                </a:lnTo>
                <a:lnTo>
                  <a:pt x="5450086"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1091398" y="2237831"/>
            <a:ext cx="5811339" cy="5811339"/>
          </a:xfrm>
          <a:custGeom>
            <a:avLst/>
            <a:gdLst/>
            <a:ahLst/>
            <a:cxnLst/>
            <a:rect l="l" t="t" r="r" b="b"/>
            <a:pathLst>
              <a:path w="5811339" h="5811339">
                <a:moveTo>
                  <a:pt x="0" y="0"/>
                </a:moveTo>
                <a:lnTo>
                  <a:pt x="5811338" y="0"/>
                </a:lnTo>
                <a:lnTo>
                  <a:pt x="5811338" y="5811338"/>
                </a:lnTo>
                <a:lnTo>
                  <a:pt x="0" y="5811338"/>
                </a:lnTo>
                <a:lnTo>
                  <a:pt x="0" y="0"/>
                </a:lnTo>
                <a:close/>
              </a:path>
            </a:pathLst>
          </a:custGeom>
          <a:blipFill>
            <a:blip r:embed="rId4">
              <a:alphaModFix amt="53000"/>
            </a:blip>
            <a:stretch>
              <a:fillRect l="-11728" r="-11728"/>
            </a:stretch>
          </a:blipFill>
        </p:spPr>
        <p:txBody>
          <a:bodyPr/>
          <a:lstStyle/>
          <a:p>
            <a:endParaRPr lang="lv-LV"/>
          </a:p>
        </p:txBody>
      </p:sp>
      <p:sp>
        <p:nvSpPr>
          <p:cNvPr id="4" name="TextBox 4"/>
          <p:cNvSpPr txBox="1"/>
          <p:nvPr/>
        </p:nvSpPr>
        <p:spPr>
          <a:xfrm>
            <a:off x="1028700" y="1066800"/>
            <a:ext cx="7383870" cy="1276356"/>
          </a:xfrm>
          <a:prstGeom prst="rect">
            <a:avLst/>
          </a:prstGeom>
        </p:spPr>
        <p:txBody>
          <a:bodyPr lIns="0" tIns="0" rIns="0" bIns="0" rtlCol="0" anchor="t">
            <a:spAutoFit/>
          </a:bodyPr>
          <a:lstStyle/>
          <a:p>
            <a:pPr algn="l">
              <a:lnSpc>
                <a:spcPts val="4950"/>
              </a:lnSpc>
            </a:pPr>
            <a:r>
              <a:rPr lang="en-US" sz="4500">
                <a:solidFill>
                  <a:srgbClr val="8CA9AD"/>
                </a:solidFill>
                <a:latin typeface="DM Sans Italics"/>
                <a:ea typeface="DM Sans Italics"/>
                <a:cs typeface="DM Sans Italics"/>
                <a:sym typeface="DM Sans Italics"/>
              </a:rPr>
              <a:t>COMMUNITY INTEREST COMPANIES</a:t>
            </a:r>
          </a:p>
        </p:txBody>
      </p:sp>
      <p:sp>
        <p:nvSpPr>
          <p:cNvPr id="5" name="TextBox 5"/>
          <p:cNvSpPr txBox="1"/>
          <p:nvPr/>
        </p:nvSpPr>
        <p:spPr>
          <a:xfrm>
            <a:off x="1028700" y="3437317"/>
            <a:ext cx="8578833" cy="5175479"/>
          </a:xfrm>
          <a:prstGeom prst="rect">
            <a:avLst/>
          </a:prstGeom>
        </p:spPr>
        <p:txBody>
          <a:bodyPr lIns="0" tIns="0" rIns="0" bIns="0" rtlCol="0" anchor="t">
            <a:spAutoFit/>
          </a:bodyPr>
          <a:lstStyle/>
          <a:p>
            <a:pPr algn="l">
              <a:lnSpc>
                <a:spcPts val="5116"/>
              </a:lnSpc>
            </a:pPr>
            <a:r>
              <a:rPr lang="en-US" sz="4651">
                <a:solidFill>
                  <a:srgbClr val="737373"/>
                </a:solidFill>
                <a:latin typeface="DM Sans"/>
                <a:ea typeface="DM Sans"/>
                <a:cs typeface="DM Sans"/>
                <a:sym typeface="DM Sans"/>
              </a:rPr>
              <a:t>Social enterprises that operate as limited companies with a social purpose. </a:t>
            </a:r>
          </a:p>
          <a:p>
            <a:pPr algn="l">
              <a:lnSpc>
                <a:spcPts val="5116"/>
              </a:lnSpc>
            </a:pPr>
            <a:r>
              <a:rPr lang="en-US" sz="4651">
                <a:solidFill>
                  <a:srgbClr val="737373"/>
                </a:solidFill>
                <a:latin typeface="DM Sans"/>
                <a:ea typeface="DM Sans"/>
                <a:cs typeface="DM Sans"/>
                <a:sym typeface="DM Sans"/>
              </a:rPr>
              <a:t>Required to reinvest their profits for the benefit of the community and have asset locks to ensure their assets are used for social good.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lv-LV"/>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5901312" y="4124325"/>
            <a:ext cx="7571992" cy="2114550"/>
          </a:xfrm>
          <a:prstGeom prst="rect">
            <a:avLst/>
          </a:prstGeom>
        </p:spPr>
        <p:txBody>
          <a:bodyPr lIns="0" tIns="0" rIns="0" bIns="0" rtlCol="0" anchor="t">
            <a:spAutoFit/>
          </a:bodyPr>
          <a:lstStyle/>
          <a:p>
            <a:pPr algn="r">
              <a:lnSpc>
                <a:spcPts val="8250"/>
              </a:lnSpc>
            </a:pPr>
            <a:r>
              <a:rPr lang="en-US" sz="7500">
                <a:solidFill>
                  <a:srgbClr val="FFFFFF"/>
                </a:solidFill>
                <a:latin typeface="DM Sans Bold"/>
                <a:ea typeface="DM Sans Bold"/>
                <a:cs typeface="DM Sans Bold"/>
                <a:sym typeface="DM Sans Bold"/>
              </a:rPr>
              <a:t>MARKET &amp; TRENDS</a:t>
            </a:r>
          </a:p>
        </p:txBody>
      </p:sp>
      <p:sp>
        <p:nvSpPr>
          <p:cNvPr id="6" name="TextBox 6"/>
          <p:cNvSpPr txBox="1"/>
          <p:nvPr/>
        </p:nvSpPr>
        <p:spPr>
          <a:xfrm>
            <a:off x="1790700" y="1847850"/>
            <a:ext cx="1938412" cy="1003308"/>
          </a:xfrm>
          <a:prstGeom prst="rect">
            <a:avLst/>
          </a:prstGeom>
        </p:spPr>
        <p:txBody>
          <a:bodyPr lIns="0" tIns="0" rIns="0" bIns="0" rtlCol="0" anchor="t">
            <a:spAutoFit/>
          </a:bodyPr>
          <a:lstStyle/>
          <a:p>
            <a:pPr algn="l">
              <a:lnSpc>
                <a:spcPts val="7700"/>
              </a:lnSpc>
            </a:pPr>
            <a:r>
              <a:rPr lang="en-US" sz="7000">
                <a:solidFill>
                  <a:srgbClr val="FFFFFF"/>
                </a:solidFill>
                <a:latin typeface="DM Sans Bold"/>
                <a:ea typeface="DM Sans Bold"/>
                <a:cs typeface="DM Sans Bold"/>
                <a:sym typeface="DM Sans Bold"/>
              </a:rPr>
              <a:t>04.</a:t>
            </a:r>
          </a:p>
        </p:txBody>
      </p:sp>
      <p:sp>
        <p:nvSpPr>
          <p:cNvPr id="7" name="Freeform 7"/>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8" name="Freeform 8"/>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17556" y="1066800"/>
            <a:ext cx="12645948" cy="1276356"/>
          </a:xfrm>
          <a:prstGeom prst="rect">
            <a:avLst/>
          </a:prstGeom>
        </p:spPr>
        <p:txBody>
          <a:bodyPr lIns="0" tIns="0" rIns="0" bIns="0" rtlCol="0" anchor="t">
            <a:spAutoFit/>
          </a:bodyPr>
          <a:lstStyle/>
          <a:p>
            <a:pPr algn="l">
              <a:lnSpc>
                <a:spcPts val="4950"/>
              </a:lnSpc>
            </a:pPr>
            <a:r>
              <a:rPr lang="en-US" sz="4500">
                <a:solidFill>
                  <a:srgbClr val="8CA9AD"/>
                </a:solidFill>
                <a:latin typeface="DM Sans Bold"/>
                <a:ea typeface="DM Sans Bold"/>
                <a:cs typeface="DM Sans Bold"/>
                <a:sym typeface="DM Sans Bold"/>
              </a:rPr>
              <a:t>HAVE YOU NOTICED MORE GREEN, ECO-FRIENDLY, RECYCLABLE PRODUCTS? </a:t>
            </a:r>
          </a:p>
        </p:txBody>
      </p:sp>
      <p:sp>
        <p:nvSpPr>
          <p:cNvPr id="3" name="Freeform 3"/>
          <p:cNvSpPr/>
          <p:nvPr/>
        </p:nvSpPr>
        <p:spPr>
          <a:xfrm>
            <a:off x="2417556" y="9164276"/>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4" name="TextBox 4"/>
          <p:cNvSpPr txBox="1"/>
          <p:nvPr/>
        </p:nvSpPr>
        <p:spPr>
          <a:xfrm>
            <a:off x="1362340" y="3561693"/>
            <a:ext cx="12516300" cy="4403096"/>
          </a:xfrm>
          <a:prstGeom prst="rect">
            <a:avLst/>
          </a:prstGeom>
        </p:spPr>
        <p:txBody>
          <a:bodyPr lIns="0" tIns="0" rIns="0" bIns="0" rtlCol="0" anchor="t">
            <a:spAutoFit/>
          </a:bodyPr>
          <a:lstStyle/>
          <a:p>
            <a:pPr algn="l">
              <a:lnSpc>
                <a:spcPts val="3520"/>
              </a:lnSpc>
            </a:pPr>
            <a:r>
              <a:rPr lang="en-US" sz="3200">
                <a:solidFill>
                  <a:srgbClr val="737373"/>
                </a:solidFill>
                <a:latin typeface="DM Sans"/>
                <a:ea typeface="DM Sans"/>
                <a:cs typeface="DM Sans"/>
                <a:sym typeface="DM Sans"/>
              </a:rPr>
              <a:t>The growth of sustainability and sustainable products and services has dramatically increased in the past few years. </a:t>
            </a:r>
          </a:p>
          <a:p>
            <a:pPr algn="l">
              <a:lnSpc>
                <a:spcPts val="3520"/>
              </a:lnSpc>
            </a:pPr>
            <a:endParaRPr lang="en-US" sz="3200">
              <a:solidFill>
                <a:srgbClr val="737373"/>
              </a:solidFill>
              <a:latin typeface="DM Sans"/>
              <a:ea typeface="DM Sans"/>
              <a:cs typeface="DM Sans"/>
              <a:sym typeface="DM Sans"/>
            </a:endParaRPr>
          </a:p>
          <a:p>
            <a:pPr algn="l">
              <a:lnSpc>
                <a:spcPts val="3520"/>
              </a:lnSpc>
            </a:pPr>
            <a:r>
              <a:rPr lang="en-US" sz="3200">
                <a:solidFill>
                  <a:srgbClr val="737373"/>
                </a:solidFill>
                <a:latin typeface="DM Sans"/>
                <a:ea typeface="DM Sans"/>
                <a:cs typeface="DM Sans"/>
                <a:sym typeface="DM Sans"/>
              </a:rPr>
              <a:t>Consumers are becoming increasingly aware of the impact of their purchasing decisions on the environment and are looking for more sustainable options. About 57% of consumers are willing to change their purchasing behaviour to help the environment, and 66% of consumers are willing to pay more for more sustainable brands, which explains the rise in demand for products that are more sustainable.</a:t>
            </a:r>
          </a:p>
        </p:txBody>
      </p:sp>
      <p:sp>
        <p:nvSpPr>
          <p:cNvPr id="5" name="Freeform 5"/>
          <p:cNvSpPr/>
          <p:nvPr/>
        </p:nvSpPr>
        <p:spPr>
          <a:xfrm rot="5400000">
            <a:off x="13482016" y="-2080942"/>
            <a:ext cx="5450085" cy="4161883"/>
          </a:xfrm>
          <a:custGeom>
            <a:avLst/>
            <a:gdLst/>
            <a:ahLst/>
            <a:cxnLst/>
            <a:rect l="l" t="t" r="r" b="b"/>
            <a:pathLst>
              <a:path w="5450085" h="4161883">
                <a:moveTo>
                  <a:pt x="0" y="0"/>
                </a:moveTo>
                <a:lnTo>
                  <a:pt x="5450085" y="0"/>
                </a:lnTo>
                <a:lnTo>
                  <a:pt x="5450085" y="4161884"/>
                </a:lnTo>
                <a:lnTo>
                  <a:pt x="0" y="41618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6" name="Freeform 6"/>
          <p:cNvSpPr/>
          <p:nvPr/>
        </p:nvSpPr>
        <p:spPr>
          <a:xfrm>
            <a:off x="14296539" y="4308175"/>
            <a:ext cx="3361037" cy="3742046"/>
          </a:xfrm>
          <a:custGeom>
            <a:avLst/>
            <a:gdLst/>
            <a:ahLst/>
            <a:cxnLst/>
            <a:rect l="l" t="t" r="r" b="b"/>
            <a:pathLst>
              <a:path w="3361037" h="3742046">
                <a:moveTo>
                  <a:pt x="0" y="0"/>
                </a:moveTo>
                <a:lnTo>
                  <a:pt x="3361037" y="0"/>
                </a:lnTo>
                <a:lnTo>
                  <a:pt x="3361037" y="3742045"/>
                </a:lnTo>
                <a:lnTo>
                  <a:pt x="0" y="37420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74926" y="91642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0" y="0"/>
            <a:ext cx="6013324" cy="4029737"/>
          </a:xfrm>
          <a:custGeom>
            <a:avLst/>
            <a:gdLst/>
            <a:ahLst/>
            <a:cxnLst/>
            <a:rect l="l" t="t" r="r" b="b"/>
            <a:pathLst>
              <a:path w="6013324" h="4029737">
                <a:moveTo>
                  <a:pt x="0" y="0"/>
                </a:moveTo>
                <a:lnTo>
                  <a:pt x="6013324" y="0"/>
                </a:lnTo>
                <a:lnTo>
                  <a:pt x="6013324" y="4029737"/>
                </a:lnTo>
                <a:lnTo>
                  <a:pt x="0" y="4029737"/>
                </a:lnTo>
                <a:lnTo>
                  <a:pt x="0" y="0"/>
                </a:lnTo>
                <a:close/>
              </a:path>
            </a:pathLst>
          </a:custGeom>
          <a:blipFill>
            <a:blip r:embed="rId4">
              <a:alphaModFix amt="39000"/>
            </a:blip>
            <a:stretch>
              <a:fillRect l="-9567" r="-9567"/>
            </a:stretch>
          </a:blipFill>
        </p:spPr>
        <p:txBody>
          <a:bodyPr/>
          <a:lstStyle/>
          <a:p>
            <a:endParaRPr lang="lv-LV"/>
          </a:p>
        </p:txBody>
      </p:sp>
      <p:sp>
        <p:nvSpPr>
          <p:cNvPr id="4" name="TextBox 4"/>
          <p:cNvSpPr txBox="1"/>
          <p:nvPr/>
        </p:nvSpPr>
        <p:spPr>
          <a:xfrm>
            <a:off x="6520535" y="2096626"/>
            <a:ext cx="9700171" cy="5359406"/>
          </a:xfrm>
          <a:prstGeom prst="rect">
            <a:avLst/>
          </a:prstGeom>
        </p:spPr>
        <p:txBody>
          <a:bodyPr lIns="0" tIns="0" rIns="0" bIns="0" rtlCol="0" anchor="t">
            <a:spAutoFit/>
          </a:bodyPr>
          <a:lstStyle/>
          <a:p>
            <a:pPr algn="l">
              <a:lnSpc>
                <a:spcPts val="3850"/>
              </a:lnSpc>
            </a:pPr>
            <a:r>
              <a:rPr lang="en-US" sz="3500">
                <a:solidFill>
                  <a:srgbClr val="737373"/>
                </a:solidFill>
                <a:latin typeface="DM Sans"/>
                <a:ea typeface="DM Sans"/>
                <a:cs typeface="DM Sans"/>
                <a:sym typeface="DM Sans"/>
              </a:rPr>
              <a:t>Social entrepreneurship and innovative and sustainable solutions is a dynamic and diverse field that spans different regions and industries, and that responds to the changing needs and opportunities of society. </a:t>
            </a:r>
          </a:p>
          <a:p>
            <a:pPr algn="l">
              <a:lnSpc>
                <a:spcPts val="3850"/>
              </a:lnSpc>
            </a:pPr>
            <a:endParaRPr lang="en-US" sz="3500">
              <a:solidFill>
                <a:srgbClr val="737373"/>
              </a:solidFill>
              <a:latin typeface="DM Sans"/>
              <a:ea typeface="DM Sans"/>
              <a:cs typeface="DM Sans"/>
              <a:sym typeface="DM Sans"/>
            </a:endParaRPr>
          </a:p>
          <a:p>
            <a:pPr algn="l">
              <a:lnSpc>
                <a:spcPts val="3850"/>
              </a:lnSpc>
            </a:pPr>
            <a:r>
              <a:rPr lang="en-US" sz="3500">
                <a:solidFill>
                  <a:srgbClr val="737373"/>
                </a:solidFill>
                <a:latin typeface="DM Sans"/>
                <a:ea typeface="DM Sans"/>
                <a:cs typeface="DM Sans"/>
                <a:sym typeface="DM Sans"/>
              </a:rPr>
              <a:t>It presents a significant opportunity for businesses to tap into this growing market, meet the demands of consumers and anticipate regulations to mitigate the impacts of industry on the environment. </a:t>
            </a:r>
          </a:p>
        </p:txBody>
      </p:sp>
      <p:sp>
        <p:nvSpPr>
          <p:cNvPr id="5" name="Freeform 5"/>
          <p:cNvSpPr/>
          <p:nvPr/>
        </p:nvSpPr>
        <p:spPr>
          <a:xfrm>
            <a:off x="-1659685" y="8726747"/>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6" name="Freeform 6"/>
          <p:cNvSpPr/>
          <p:nvPr/>
        </p:nvSpPr>
        <p:spPr>
          <a:xfrm>
            <a:off x="7092511" y="9599783"/>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7" name="Freeform 7"/>
          <p:cNvSpPr/>
          <p:nvPr/>
        </p:nvSpPr>
        <p:spPr>
          <a:xfrm rot="5400000">
            <a:off x="14669919" y="852421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v-LV"/>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185022" y="143738"/>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3954168" y="2691991"/>
            <a:ext cx="4102978" cy="3133183"/>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grpSp>
        <p:nvGrpSpPr>
          <p:cNvPr id="4" name="Group 4"/>
          <p:cNvGrpSpPr/>
          <p:nvPr/>
        </p:nvGrpSpPr>
        <p:grpSpPr>
          <a:xfrm>
            <a:off x="154422" y="1028700"/>
            <a:ext cx="3816049" cy="3816049"/>
            <a:chOff x="0" y="0"/>
            <a:chExt cx="13716000" cy="13716000"/>
          </a:xfrm>
        </p:grpSpPr>
        <p:sp>
          <p:nvSpPr>
            <p:cNvPr id="5" name="Freeform 5"/>
            <p:cNvSpPr/>
            <p:nvPr/>
          </p:nvSpPr>
          <p:spPr>
            <a:xfrm>
              <a:off x="0" y="0"/>
              <a:ext cx="13716000" cy="13716000"/>
            </a:xfrm>
            <a:custGeom>
              <a:avLst/>
              <a:gdLst/>
              <a:ahLst/>
              <a:cxnLst/>
              <a:rect l="l" t="t" r="r" b="b"/>
              <a:pathLst>
                <a:path w="13716000" h="13716000">
                  <a:moveTo>
                    <a:pt x="6858000" y="0"/>
                  </a:moveTo>
                  <a:cubicBezTo>
                    <a:pt x="3070431" y="0"/>
                    <a:pt x="0" y="3070431"/>
                    <a:pt x="0" y="6858000"/>
                  </a:cubicBezTo>
                  <a:cubicBezTo>
                    <a:pt x="0" y="10645569"/>
                    <a:pt x="3070431" y="13716000"/>
                    <a:pt x="6858000" y="13716000"/>
                  </a:cubicBezTo>
                  <a:cubicBezTo>
                    <a:pt x="10645569" y="13716000"/>
                    <a:pt x="13716000" y="10645569"/>
                    <a:pt x="13716000" y="6858000"/>
                  </a:cubicBezTo>
                  <a:cubicBezTo>
                    <a:pt x="13716000" y="3070431"/>
                    <a:pt x="10645569" y="0"/>
                    <a:pt x="6858000" y="0"/>
                  </a:cubicBezTo>
                  <a:close/>
                </a:path>
              </a:pathLst>
            </a:custGeom>
            <a:blipFill>
              <a:blip r:embed="rId6"/>
              <a:stretch>
                <a:fillRect l="-4496" r="-4496"/>
              </a:stretch>
            </a:blipFill>
          </p:spPr>
          <p:txBody>
            <a:bodyPr/>
            <a:lstStyle/>
            <a:p>
              <a:endParaRPr lang="lv-LV"/>
            </a:p>
          </p:txBody>
        </p:sp>
      </p:grpSp>
      <p:sp>
        <p:nvSpPr>
          <p:cNvPr id="6" name="TextBox 6"/>
          <p:cNvSpPr txBox="1"/>
          <p:nvPr/>
        </p:nvSpPr>
        <p:spPr>
          <a:xfrm>
            <a:off x="4309239" y="1295037"/>
            <a:ext cx="9306161" cy="7963263"/>
          </a:xfrm>
          <a:prstGeom prst="rect">
            <a:avLst/>
          </a:prstGeom>
        </p:spPr>
        <p:txBody>
          <a:bodyPr lIns="0" tIns="0" rIns="0" bIns="0" rtlCol="0" anchor="t">
            <a:spAutoFit/>
          </a:bodyPr>
          <a:lstStyle/>
          <a:p>
            <a:pPr algn="l">
              <a:lnSpc>
                <a:spcPts val="3756"/>
              </a:lnSpc>
            </a:pPr>
            <a:r>
              <a:rPr lang="en-US" sz="3415">
                <a:solidFill>
                  <a:srgbClr val="737373"/>
                </a:solidFill>
                <a:latin typeface="DM Sans"/>
                <a:ea typeface="DM Sans"/>
                <a:cs typeface="DM Sans"/>
                <a:sym typeface="DM Sans"/>
              </a:rPr>
              <a:t>From regenerative agriculture and sustainable fashion tech to eco-friendly packaging, circular services, and decentralized energy systems, these trends highlight the capacity of innovation to address pressing global challenges. </a:t>
            </a:r>
          </a:p>
          <a:p>
            <a:pPr algn="l">
              <a:lnSpc>
                <a:spcPts val="3756"/>
              </a:lnSpc>
            </a:pPr>
            <a:endParaRPr lang="en-US" sz="3415">
              <a:solidFill>
                <a:srgbClr val="737373"/>
              </a:solidFill>
              <a:latin typeface="DM Sans"/>
              <a:ea typeface="DM Sans"/>
              <a:cs typeface="DM Sans"/>
              <a:sym typeface="DM Sans"/>
            </a:endParaRPr>
          </a:p>
          <a:p>
            <a:pPr algn="l">
              <a:lnSpc>
                <a:spcPts val="3756"/>
              </a:lnSpc>
            </a:pPr>
            <a:r>
              <a:rPr lang="en-US" sz="3415">
                <a:solidFill>
                  <a:srgbClr val="737373"/>
                </a:solidFill>
                <a:latin typeface="DM Sans"/>
                <a:ea typeface="DM Sans"/>
                <a:cs typeface="DM Sans"/>
                <a:sym typeface="DM Sans"/>
              </a:rPr>
              <a:t>The success stories of companies like ImagiLabs, Ecouture, Euphonia, Walk15, and GreenGrid Energy demonstrate that sustainability is no longer an option but necessary for a more resilient and equitable future. </a:t>
            </a:r>
          </a:p>
          <a:p>
            <a:pPr algn="l">
              <a:lnSpc>
                <a:spcPts val="3756"/>
              </a:lnSpc>
            </a:pPr>
            <a:endParaRPr lang="en-US" sz="3415">
              <a:solidFill>
                <a:srgbClr val="737373"/>
              </a:solidFill>
              <a:latin typeface="DM Sans"/>
              <a:ea typeface="DM Sans"/>
              <a:cs typeface="DM Sans"/>
              <a:sym typeface="DM Sans"/>
            </a:endParaRPr>
          </a:p>
          <a:p>
            <a:pPr algn="l">
              <a:lnSpc>
                <a:spcPts val="3756"/>
              </a:lnSpc>
            </a:pPr>
            <a:r>
              <a:rPr lang="en-US" sz="3415">
                <a:solidFill>
                  <a:srgbClr val="737373"/>
                </a:solidFill>
                <a:latin typeface="DM Sans"/>
                <a:ea typeface="DM Sans"/>
                <a:cs typeface="DM Sans"/>
                <a:sym typeface="DM Sans"/>
              </a:rPr>
              <a:t>By embracing these trends and fostering collaborative efforts, you can pioneer a sustainable path towards a better world.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lv-LV"/>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981200" y="-94024"/>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6" name="Freeform 6"/>
          <p:cNvSpPr/>
          <p:nvPr/>
        </p:nvSpPr>
        <p:spPr>
          <a:xfrm>
            <a:off x="1981200" y="6267450"/>
            <a:ext cx="2880360" cy="4114800"/>
          </a:xfrm>
          <a:custGeom>
            <a:avLst/>
            <a:gdLst/>
            <a:ahLst/>
            <a:cxnLst/>
            <a:rect l="l" t="t" r="r" b="b"/>
            <a:pathLst>
              <a:path w="2880360" h="4114800">
                <a:moveTo>
                  <a:pt x="0" y="0"/>
                </a:moveTo>
                <a:lnTo>
                  <a:pt x="2880360" y="0"/>
                </a:lnTo>
                <a:lnTo>
                  <a:pt x="288036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7" name="TextBox 7"/>
          <p:cNvSpPr txBox="1"/>
          <p:nvPr/>
        </p:nvSpPr>
        <p:spPr>
          <a:xfrm>
            <a:off x="4245946" y="3130544"/>
            <a:ext cx="10620170" cy="1660526"/>
          </a:xfrm>
          <a:prstGeom prst="rect">
            <a:avLst/>
          </a:prstGeom>
        </p:spPr>
        <p:txBody>
          <a:bodyPr lIns="0" tIns="0" rIns="0" bIns="0" rtlCol="0" anchor="t">
            <a:spAutoFit/>
          </a:bodyPr>
          <a:lstStyle/>
          <a:p>
            <a:pPr algn="r">
              <a:lnSpc>
                <a:spcPts val="12500"/>
              </a:lnSpc>
            </a:pPr>
            <a:r>
              <a:rPr lang="en-US" sz="12500">
                <a:solidFill>
                  <a:srgbClr val="FFFFFF"/>
                </a:solidFill>
                <a:latin typeface="DM Sans Bold"/>
                <a:ea typeface="DM Sans Bold"/>
                <a:cs typeface="DM Sans Bold"/>
                <a:sym typeface="DM Sans Bold"/>
              </a:rPr>
              <a:t>THANK YOU</a:t>
            </a:r>
          </a:p>
        </p:txBody>
      </p:sp>
      <p:sp>
        <p:nvSpPr>
          <p:cNvPr id="8" name="Freeform 8"/>
          <p:cNvSpPr/>
          <p:nvPr/>
        </p:nvSpPr>
        <p:spPr>
          <a:xfrm rot="-10800000">
            <a:off x="5623560" y="7673106"/>
            <a:ext cx="3422956" cy="2613894"/>
          </a:xfrm>
          <a:custGeom>
            <a:avLst/>
            <a:gdLst/>
            <a:ahLst/>
            <a:cxnLst/>
            <a:rect l="l" t="t" r="r" b="b"/>
            <a:pathLst>
              <a:path w="3422956" h="2613894">
                <a:moveTo>
                  <a:pt x="0" y="0"/>
                </a:moveTo>
                <a:lnTo>
                  <a:pt x="3422956" y="0"/>
                </a:lnTo>
                <a:lnTo>
                  <a:pt x="3422956" y="2613894"/>
                </a:lnTo>
                <a:lnTo>
                  <a:pt x="0" y="26138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v-LV"/>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17556" y="9164276"/>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1494616" y="1732148"/>
            <a:ext cx="10972800" cy="8229600"/>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4"/>
            <a:stretch>
              <a:fillRect/>
            </a:stretch>
          </a:blipFill>
        </p:spPr>
        <p:txBody>
          <a:bodyPr/>
          <a:lstStyle/>
          <a:p>
            <a:endParaRPr lang="lv-LV"/>
          </a:p>
        </p:txBody>
      </p:sp>
      <p:sp>
        <p:nvSpPr>
          <p:cNvPr id="4" name="TextBox 4"/>
          <p:cNvSpPr txBox="1"/>
          <p:nvPr/>
        </p:nvSpPr>
        <p:spPr>
          <a:xfrm>
            <a:off x="2417556" y="2337274"/>
            <a:ext cx="8270662" cy="647706"/>
          </a:xfrm>
          <a:prstGeom prst="rect">
            <a:avLst/>
          </a:prstGeom>
        </p:spPr>
        <p:txBody>
          <a:bodyPr lIns="0" tIns="0" rIns="0" bIns="0" rtlCol="0" anchor="t">
            <a:spAutoFit/>
          </a:bodyPr>
          <a:lstStyle/>
          <a:p>
            <a:pPr algn="l">
              <a:lnSpc>
                <a:spcPts val="4950"/>
              </a:lnSpc>
            </a:pPr>
            <a:r>
              <a:rPr lang="en-US" sz="4500">
                <a:solidFill>
                  <a:srgbClr val="8CA9AD"/>
                </a:solidFill>
                <a:latin typeface="DM Sans Bold"/>
                <a:ea typeface="DM Sans Bold"/>
                <a:cs typeface="DM Sans Bold"/>
                <a:sym typeface="DM Sans Bold"/>
              </a:rPr>
              <a:t>WHAT IS SOCIAL ECONOMY?</a:t>
            </a:r>
          </a:p>
        </p:txBody>
      </p:sp>
      <p:sp>
        <p:nvSpPr>
          <p:cNvPr id="5" name="TextBox 5"/>
          <p:cNvSpPr txBox="1"/>
          <p:nvPr/>
        </p:nvSpPr>
        <p:spPr>
          <a:xfrm>
            <a:off x="2417556" y="3676833"/>
            <a:ext cx="8270662" cy="4480125"/>
          </a:xfrm>
          <a:prstGeom prst="rect">
            <a:avLst/>
          </a:prstGeom>
        </p:spPr>
        <p:txBody>
          <a:bodyPr lIns="0" tIns="0" rIns="0" bIns="0" rtlCol="0" anchor="t">
            <a:spAutoFit/>
          </a:bodyPr>
          <a:lstStyle/>
          <a:p>
            <a:pPr algn="l">
              <a:lnSpc>
                <a:spcPts val="3592"/>
              </a:lnSpc>
            </a:pPr>
            <a:r>
              <a:rPr lang="en-US" sz="3265">
                <a:solidFill>
                  <a:srgbClr val="737373"/>
                </a:solidFill>
                <a:latin typeface="DM Sans Italics"/>
                <a:ea typeface="DM Sans Italics"/>
                <a:cs typeface="DM Sans Italics"/>
                <a:sym typeface="DM Sans Italics"/>
              </a:rPr>
              <a:t>The social economy</a:t>
            </a:r>
            <a:r>
              <a:rPr lang="en-US" sz="3265">
                <a:solidFill>
                  <a:srgbClr val="737373"/>
                </a:solidFill>
                <a:latin typeface="DM Sans"/>
                <a:ea typeface="DM Sans"/>
                <a:cs typeface="DM Sans"/>
                <a:sym typeface="DM Sans"/>
              </a:rPr>
              <a:t> is an important part of the European social-economic model. It includes a large variety of stakeholders, such as cooperatives, foundations, social start-ups, social enterprises etc. </a:t>
            </a:r>
          </a:p>
          <a:p>
            <a:pPr algn="l">
              <a:lnSpc>
                <a:spcPts val="3592"/>
              </a:lnSpc>
            </a:pPr>
            <a:endParaRPr lang="en-US" sz="3265">
              <a:solidFill>
                <a:srgbClr val="737373"/>
              </a:solidFill>
              <a:latin typeface="DM Sans"/>
              <a:ea typeface="DM Sans"/>
              <a:cs typeface="DM Sans"/>
              <a:sym typeface="DM Sans"/>
            </a:endParaRPr>
          </a:p>
          <a:p>
            <a:pPr algn="l">
              <a:lnSpc>
                <a:spcPts val="3592"/>
              </a:lnSpc>
            </a:pPr>
            <a:r>
              <a:rPr lang="en-US" sz="3265">
                <a:solidFill>
                  <a:srgbClr val="737373"/>
                </a:solidFill>
                <a:latin typeface="DM Sans"/>
                <a:ea typeface="DM Sans"/>
                <a:cs typeface="DM Sans"/>
                <a:sym typeface="DM Sans"/>
              </a:rPr>
              <a:t>They operate a broad number of activities, provide a wide range of products and services across the European market and generate millions of jobs.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17556" y="9164276"/>
            <a:ext cx="4102978" cy="2245448"/>
          </a:xfrm>
          <a:custGeom>
            <a:avLst/>
            <a:gdLst/>
            <a:ahLst/>
            <a:cxnLst/>
            <a:rect l="l" t="t" r="r" b="b"/>
            <a:pathLst>
              <a:path w="4102978" h="2245448">
                <a:moveTo>
                  <a:pt x="0" y="0"/>
                </a:moveTo>
                <a:lnTo>
                  <a:pt x="4102979" y="0"/>
                </a:lnTo>
                <a:lnTo>
                  <a:pt x="4102979"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10384825" y="5344760"/>
            <a:ext cx="7903175" cy="4942240"/>
          </a:xfrm>
          <a:custGeom>
            <a:avLst/>
            <a:gdLst/>
            <a:ahLst/>
            <a:cxnLst/>
            <a:rect l="l" t="t" r="r" b="b"/>
            <a:pathLst>
              <a:path w="7903175" h="4942240">
                <a:moveTo>
                  <a:pt x="0" y="0"/>
                </a:moveTo>
                <a:lnTo>
                  <a:pt x="7903175" y="0"/>
                </a:lnTo>
                <a:lnTo>
                  <a:pt x="7903175" y="4942240"/>
                </a:lnTo>
                <a:lnTo>
                  <a:pt x="0" y="4942240"/>
                </a:lnTo>
                <a:lnTo>
                  <a:pt x="0" y="0"/>
                </a:lnTo>
                <a:close/>
              </a:path>
            </a:pathLst>
          </a:custGeom>
          <a:blipFill>
            <a:blip r:embed="rId4">
              <a:alphaModFix amt="41000"/>
            </a:blip>
            <a:stretch>
              <a:fillRect l="-6689" r="-4483"/>
            </a:stretch>
          </a:blipFill>
        </p:spPr>
        <p:txBody>
          <a:bodyPr/>
          <a:lstStyle/>
          <a:p>
            <a:endParaRPr lang="lv-LV"/>
          </a:p>
        </p:txBody>
      </p:sp>
      <p:sp>
        <p:nvSpPr>
          <p:cNvPr id="4" name="TextBox 4"/>
          <p:cNvSpPr txBox="1"/>
          <p:nvPr/>
        </p:nvSpPr>
        <p:spPr>
          <a:xfrm>
            <a:off x="1028700" y="1546278"/>
            <a:ext cx="8966072" cy="6816731"/>
          </a:xfrm>
          <a:prstGeom prst="rect">
            <a:avLst/>
          </a:prstGeom>
        </p:spPr>
        <p:txBody>
          <a:bodyPr lIns="0" tIns="0" rIns="0" bIns="0" rtlCol="0" anchor="t">
            <a:spAutoFit/>
          </a:bodyPr>
          <a:lstStyle/>
          <a:p>
            <a:pPr algn="l">
              <a:lnSpc>
                <a:spcPts val="3850"/>
              </a:lnSpc>
            </a:pPr>
            <a:r>
              <a:rPr lang="en-US" sz="3500">
                <a:solidFill>
                  <a:srgbClr val="737373"/>
                </a:solidFill>
                <a:latin typeface="DM Sans"/>
                <a:ea typeface="DM Sans"/>
                <a:cs typeface="DM Sans"/>
                <a:sym typeface="DM Sans"/>
              </a:rPr>
              <a:t>The term “social entrepreneurship” for a long time has been perceived as a synonym of </a:t>
            </a:r>
            <a:r>
              <a:rPr lang="en-US" sz="3500">
                <a:solidFill>
                  <a:srgbClr val="737373"/>
                </a:solidFill>
                <a:latin typeface="DM Sans Italics"/>
                <a:ea typeface="DM Sans Italics"/>
                <a:cs typeface="DM Sans Italics"/>
                <a:sym typeface="DM Sans Italics"/>
              </a:rPr>
              <a:t>charity</a:t>
            </a:r>
            <a:r>
              <a:rPr lang="en-US" sz="3500">
                <a:solidFill>
                  <a:srgbClr val="737373"/>
                </a:solidFill>
                <a:latin typeface="DM Sans"/>
                <a:ea typeface="DM Sans"/>
                <a:cs typeface="DM Sans"/>
                <a:sym typeface="DM Sans"/>
              </a:rPr>
              <a:t>. </a:t>
            </a:r>
          </a:p>
          <a:p>
            <a:pPr algn="l">
              <a:lnSpc>
                <a:spcPts val="3850"/>
              </a:lnSpc>
            </a:pPr>
            <a:endParaRPr lang="en-US" sz="3500">
              <a:solidFill>
                <a:srgbClr val="737373"/>
              </a:solidFill>
              <a:latin typeface="DM Sans"/>
              <a:ea typeface="DM Sans"/>
              <a:cs typeface="DM Sans"/>
              <a:sym typeface="DM Sans"/>
            </a:endParaRPr>
          </a:p>
          <a:p>
            <a:pPr algn="l">
              <a:lnSpc>
                <a:spcPts val="3850"/>
              </a:lnSpc>
            </a:pPr>
            <a:r>
              <a:rPr lang="en-US" sz="3500">
                <a:solidFill>
                  <a:srgbClr val="737373"/>
                </a:solidFill>
                <a:latin typeface="DM Sans"/>
                <a:ea typeface="DM Sans"/>
                <a:cs typeface="DM Sans"/>
                <a:sym typeface="DM Sans"/>
              </a:rPr>
              <a:t>Over the past years, social entrepreneurship has received great recognition not only in the academic environment but also in the business field, especially among those entrepreneurs who are looking for meaningful business ideas as well as the possibility to impact social processes.  </a:t>
            </a:r>
          </a:p>
          <a:p>
            <a:pPr algn="l">
              <a:lnSpc>
                <a:spcPts val="3850"/>
              </a:lnSpc>
            </a:pPr>
            <a:endParaRPr lang="en-US" sz="3500">
              <a:solidFill>
                <a:srgbClr val="737373"/>
              </a:solidFill>
              <a:latin typeface="DM Sans"/>
              <a:ea typeface="DM Sans"/>
              <a:cs typeface="DM Sans"/>
              <a:sym typeface="DM Sans"/>
            </a:endParaRPr>
          </a:p>
          <a:p>
            <a:pPr algn="l">
              <a:lnSpc>
                <a:spcPts val="3850"/>
              </a:lnSpc>
            </a:pPr>
            <a:endParaRPr lang="en-US" sz="3500">
              <a:solidFill>
                <a:srgbClr val="737373"/>
              </a:solidFill>
              <a:latin typeface="DM Sans"/>
              <a:ea typeface="DM Sans"/>
              <a:cs typeface="DM Sans"/>
              <a:sym typeface="DM Sans"/>
            </a:endParaRPr>
          </a:p>
        </p:txBody>
      </p:sp>
      <p:sp>
        <p:nvSpPr>
          <p:cNvPr id="5" name="Freeform 5"/>
          <p:cNvSpPr/>
          <p:nvPr/>
        </p:nvSpPr>
        <p:spPr>
          <a:xfrm>
            <a:off x="14115649" y="0"/>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CA9AD"/>
        </a:solidFill>
        <a:effectLst/>
      </p:bgPr>
    </p:bg>
    <p:spTree>
      <p:nvGrpSpPr>
        <p:cNvPr id="1" name=""/>
        <p:cNvGrpSpPr/>
        <p:nvPr/>
      </p:nvGrpSpPr>
      <p:grpSpPr>
        <a:xfrm>
          <a:off x="0" y="0"/>
          <a:ext cx="0" cy="0"/>
          <a:chOff x="0" y="0"/>
          <a:chExt cx="0" cy="0"/>
        </a:xfrm>
      </p:grpSpPr>
      <p:grpSp>
        <p:nvGrpSpPr>
          <p:cNvPr id="2" name="Group 2"/>
          <p:cNvGrpSpPr/>
          <p:nvPr/>
        </p:nvGrpSpPr>
        <p:grpSpPr>
          <a:xfrm>
            <a:off x="10142378" y="1813384"/>
            <a:ext cx="11869668" cy="13188954"/>
            <a:chOff x="0" y="0"/>
            <a:chExt cx="731496" cy="812800"/>
          </a:xfrm>
        </p:grpSpPr>
        <p:sp>
          <p:nvSpPr>
            <p:cNvPr id="3" name="Freeform 3"/>
            <p:cNvSpPr/>
            <p:nvPr/>
          </p:nvSpPr>
          <p:spPr>
            <a:xfrm>
              <a:off x="0" y="0"/>
              <a:ext cx="731496" cy="812800"/>
            </a:xfrm>
            <a:custGeom>
              <a:avLst/>
              <a:gdLst/>
              <a:ahLst/>
              <a:cxnLst/>
              <a:rect l="l" t="t" r="r" b="b"/>
              <a:pathLst>
                <a:path w="731496" h="812800">
                  <a:moveTo>
                    <a:pt x="365748" y="0"/>
                  </a:moveTo>
                  <a:cubicBezTo>
                    <a:pt x="163751" y="0"/>
                    <a:pt x="0" y="181951"/>
                    <a:pt x="0" y="406400"/>
                  </a:cubicBezTo>
                  <a:cubicBezTo>
                    <a:pt x="0" y="630849"/>
                    <a:pt x="163751" y="812800"/>
                    <a:pt x="365748" y="812800"/>
                  </a:cubicBezTo>
                  <a:cubicBezTo>
                    <a:pt x="567745" y="812800"/>
                    <a:pt x="731496" y="630849"/>
                    <a:pt x="731496" y="406400"/>
                  </a:cubicBezTo>
                  <a:cubicBezTo>
                    <a:pt x="731496" y="181951"/>
                    <a:pt x="567745" y="0"/>
                    <a:pt x="365748" y="0"/>
                  </a:cubicBezTo>
                  <a:close/>
                </a:path>
              </a:pathLst>
            </a:custGeom>
            <a:solidFill>
              <a:srgbClr val="F2F4F5"/>
            </a:solidFill>
          </p:spPr>
          <p:txBody>
            <a:bodyPr/>
            <a:lstStyle/>
            <a:p>
              <a:endParaRPr lang="lv-LV"/>
            </a:p>
          </p:txBody>
        </p:sp>
        <p:sp>
          <p:nvSpPr>
            <p:cNvPr id="4" name="TextBox 4"/>
            <p:cNvSpPr txBox="1"/>
            <p:nvPr/>
          </p:nvSpPr>
          <p:spPr>
            <a:xfrm>
              <a:off x="68578" y="57150"/>
              <a:ext cx="594340" cy="679450"/>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707793" y="2723143"/>
            <a:ext cx="8971053" cy="6214561"/>
          </a:xfrm>
          <a:prstGeom prst="rect">
            <a:avLst/>
          </a:prstGeom>
        </p:spPr>
        <p:txBody>
          <a:bodyPr lIns="0" tIns="0" rIns="0" bIns="0" rtlCol="0" anchor="t">
            <a:spAutoFit/>
          </a:bodyPr>
          <a:lstStyle/>
          <a:p>
            <a:pPr algn="l">
              <a:lnSpc>
                <a:spcPts val="4932"/>
              </a:lnSpc>
            </a:pPr>
            <a:r>
              <a:rPr lang="en-US" sz="3574" spc="350">
                <a:solidFill>
                  <a:srgbClr val="F5FFF5"/>
                </a:solidFill>
                <a:latin typeface="DM Sans"/>
                <a:ea typeface="DM Sans"/>
                <a:cs typeface="DM Sans"/>
                <a:sym typeface="DM Sans"/>
              </a:rPr>
              <a:t>Social entrepreneurship is a form of business that aims to solve social or environmental problems while creating value for both society and the bottom line. </a:t>
            </a:r>
          </a:p>
          <a:p>
            <a:pPr algn="l">
              <a:lnSpc>
                <a:spcPts val="4932"/>
              </a:lnSpc>
            </a:pPr>
            <a:r>
              <a:rPr lang="en-US" sz="3574" spc="350">
                <a:solidFill>
                  <a:srgbClr val="F5FFF5"/>
                </a:solidFill>
                <a:latin typeface="DM Sans"/>
                <a:ea typeface="DM Sans"/>
                <a:cs typeface="DM Sans"/>
                <a:sym typeface="DM Sans"/>
              </a:rPr>
              <a:t>It is not just about donating money or volunteering time, but about finding innovative and sustainable solutions that can benefit multiple stakeholders. </a:t>
            </a:r>
          </a:p>
        </p:txBody>
      </p:sp>
      <p:pic>
        <p:nvPicPr>
          <p:cNvPr id="6" name="Picture 6"/>
          <p:cNvPicPr>
            <a:picLocks noChangeAspect="1"/>
          </p:cNvPicPr>
          <p:nvPr/>
        </p:nvPicPr>
        <p:blipFill>
          <a:blip r:embed="rId2"/>
          <a:stretch>
            <a:fillRect/>
          </a:stretch>
        </p:blipFill>
        <p:spPr>
          <a:xfrm>
            <a:off x="11295060" y="4706342"/>
            <a:ext cx="6506443" cy="2006816"/>
          </a:xfrm>
          <a:prstGeom prst="rect">
            <a:avLst/>
          </a:prstGeom>
        </p:spPr>
      </p:pic>
      <p:sp>
        <p:nvSpPr>
          <p:cNvPr id="7" name="Freeform 7"/>
          <p:cNvSpPr/>
          <p:nvPr/>
        </p:nvSpPr>
        <p:spPr>
          <a:xfrm>
            <a:off x="0" y="0"/>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v-LV"/>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156322" y="0"/>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a:off x="4515999" y="3270971"/>
            <a:ext cx="9256002" cy="5987329"/>
          </a:xfrm>
          <a:custGeom>
            <a:avLst/>
            <a:gdLst/>
            <a:ahLst/>
            <a:cxnLst/>
            <a:rect l="l" t="t" r="r" b="b"/>
            <a:pathLst>
              <a:path w="9256002" h="5987329">
                <a:moveTo>
                  <a:pt x="0" y="0"/>
                </a:moveTo>
                <a:lnTo>
                  <a:pt x="9256002" y="0"/>
                </a:lnTo>
                <a:lnTo>
                  <a:pt x="9256002" y="5987329"/>
                </a:lnTo>
                <a:lnTo>
                  <a:pt x="0" y="59873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TextBox 4"/>
          <p:cNvSpPr txBox="1"/>
          <p:nvPr/>
        </p:nvSpPr>
        <p:spPr>
          <a:xfrm>
            <a:off x="15111776" y="3608431"/>
            <a:ext cx="2147524" cy="565150"/>
          </a:xfrm>
          <a:prstGeom prst="rect">
            <a:avLst/>
          </a:prstGeom>
        </p:spPr>
        <p:txBody>
          <a:bodyPr lIns="0" tIns="0" rIns="0" bIns="0" rtlCol="0" anchor="t">
            <a:spAutoFit/>
          </a:bodyPr>
          <a:lstStyle/>
          <a:p>
            <a:pPr algn="r">
              <a:lnSpc>
                <a:spcPts val="4399"/>
              </a:lnSpc>
            </a:pPr>
            <a:r>
              <a:rPr lang="en-US" sz="3999">
                <a:solidFill>
                  <a:srgbClr val="8CA9AD"/>
                </a:solidFill>
                <a:latin typeface="DM Sans Bold"/>
                <a:ea typeface="DM Sans Bold"/>
                <a:cs typeface="DM Sans Bold"/>
                <a:sym typeface="DM Sans Bold"/>
              </a:rPr>
              <a:t>10%</a:t>
            </a:r>
          </a:p>
        </p:txBody>
      </p:sp>
      <p:sp>
        <p:nvSpPr>
          <p:cNvPr id="5" name="TextBox 5"/>
          <p:cNvSpPr txBox="1"/>
          <p:nvPr/>
        </p:nvSpPr>
        <p:spPr>
          <a:xfrm>
            <a:off x="13564457" y="4202156"/>
            <a:ext cx="3694843" cy="987425"/>
          </a:xfrm>
          <a:prstGeom prst="rect">
            <a:avLst/>
          </a:prstGeom>
        </p:spPr>
        <p:txBody>
          <a:bodyPr lIns="0" tIns="0" rIns="0" bIns="0" rtlCol="0" anchor="t">
            <a:spAutoFit/>
          </a:bodyPr>
          <a:lstStyle/>
          <a:p>
            <a:pPr algn="r">
              <a:lnSpc>
                <a:spcPts val="3849"/>
              </a:lnSpc>
            </a:pPr>
            <a:r>
              <a:rPr lang="en-US" sz="3499">
                <a:solidFill>
                  <a:srgbClr val="8CA9AD"/>
                </a:solidFill>
                <a:latin typeface="DM Sans Bold"/>
                <a:ea typeface="DM Sans Bold"/>
                <a:cs typeface="DM Sans Bold"/>
                <a:sym typeface="DM Sans Bold"/>
              </a:rPr>
              <a:t>OF COMPANIES IN EUROPE</a:t>
            </a:r>
          </a:p>
        </p:txBody>
      </p:sp>
      <p:sp>
        <p:nvSpPr>
          <p:cNvPr id="6" name="TextBox 6"/>
          <p:cNvSpPr txBox="1"/>
          <p:nvPr/>
        </p:nvSpPr>
        <p:spPr>
          <a:xfrm>
            <a:off x="14363951" y="5924911"/>
            <a:ext cx="3265961" cy="698500"/>
          </a:xfrm>
          <a:prstGeom prst="rect">
            <a:avLst/>
          </a:prstGeom>
        </p:spPr>
        <p:txBody>
          <a:bodyPr lIns="0" tIns="0" rIns="0" bIns="0" rtlCol="0" anchor="t">
            <a:spAutoFit/>
          </a:bodyPr>
          <a:lstStyle/>
          <a:p>
            <a:pPr algn="l">
              <a:lnSpc>
                <a:spcPts val="2749"/>
              </a:lnSpc>
            </a:pPr>
            <a:r>
              <a:rPr lang="en-US" sz="2499">
                <a:solidFill>
                  <a:srgbClr val="737373"/>
                </a:solidFill>
                <a:latin typeface="DM Sans"/>
                <a:ea typeface="DM Sans"/>
                <a:cs typeface="DM Sans"/>
                <a:sym typeface="DM Sans"/>
              </a:rPr>
              <a:t>Employing more than 11 million  </a:t>
            </a:r>
          </a:p>
        </p:txBody>
      </p:sp>
      <p:sp>
        <p:nvSpPr>
          <p:cNvPr id="7" name="AutoShape 7"/>
          <p:cNvSpPr/>
          <p:nvPr/>
        </p:nvSpPr>
        <p:spPr>
          <a:xfrm flipH="1">
            <a:off x="10446550" y="5253081"/>
            <a:ext cx="4570753" cy="0"/>
          </a:xfrm>
          <a:prstGeom prst="line">
            <a:avLst/>
          </a:prstGeom>
          <a:ln w="38100" cap="flat">
            <a:solidFill>
              <a:srgbClr val="8CA9AD"/>
            </a:solidFill>
            <a:prstDash val="solid"/>
            <a:headEnd type="none" w="sm" len="sm"/>
            <a:tailEnd type="oval" w="lg" len="lg"/>
          </a:ln>
        </p:spPr>
        <p:txBody>
          <a:bodyPr/>
          <a:lstStyle/>
          <a:p>
            <a:endParaRPr lang="lv-LV"/>
          </a:p>
        </p:txBody>
      </p:sp>
      <p:sp>
        <p:nvSpPr>
          <p:cNvPr id="8" name="TextBox 8"/>
          <p:cNvSpPr txBox="1"/>
          <p:nvPr/>
        </p:nvSpPr>
        <p:spPr>
          <a:xfrm>
            <a:off x="1028700" y="1076325"/>
            <a:ext cx="11894877" cy="866775"/>
          </a:xfrm>
          <a:prstGeom prst="rect">
            <a:avLst/>
          </a:prstGeom>
        </p:spPr>
        <p:txBody>
          <a:bodyPr lIns="0" tIns="0" rIns="0" bIns="0" rtlCol="0" anchor="t">
            <a:spAutoFit/>
          </a:bodyPr>
          <a:lstStyle/>
          <a:p>
            <a:pPr algn="l">
              <a:lnSpc>
                <a:spcPts val="6600"/>
              </a:lnSpc>
            </a:pPr>
            <a:r>
              <a:rPr lang="en-US" sz="6000">
                <a:solidFill>
                  <a:srgbClr val="8CA9AD"/>
                </a:solidFill>
                <a:latin typeface="DM Sans Bold"/>
                <a:ea typeface="DM Sans Bold"/>
                <a:cs typeface="DM Sans Bold"/>
                <a:sym typeface="DM Sans Bold"/>
              </a:rPr>
              <a:t>SOCIAL ECONOMY IN EUROPE</a:t>
            </a:r>
          </a:p>
        </p:txBody>
      </p:sp>
      <p:sp>
        <p:nvSpPr>
          <p:cNvPr id="9" name="TextBox 9"/>
          <p:cNvSpPr txBox="1"/>
          <p:nvPr/>
        </p:nvSpPr>
        <p:spPr>
          <a:xfrm>
            <a:off x="489698" y="3071272"/>
            <a:ext cx="4372652" cy="6255385"/>
          </a:xfrm>
          <a:prstGeom prst="rect">
            <a:avLst/>
          </a:prstGeom>
        </p:spPr>
        <p:txBody>
          <a:bodyPr lIns="0" tIns="0" rIns="0" bIns="0" rtlCol="0" anchor="t">
            <a:spAutoFit/>
          </a:bodyPr>
          <a:lstStyle/>
          <a:p>
            <a:pPr algn="l">
              <a:lnSpc>
                <a:spcPts val="3079"/>
              </a:lnSpc>
            </a:pPr>
            <a:r>
              <a:rPr lang="en-US" sz="2799">
                <a:solidFill>
                  <a:srgbClr val="737373"/>
                </a:solidFill>
                <a:latin typeface="DM Sans"/>
                <a:ea typeface="DM Sans"/>
                <a:cs typeface="DM Sans"/>
                <a:sym typeface="DM Sans"/>
              </a:rPr>
              <a:t>Social enterprises play a substantial role in employment across the EU. They provide jobs to millions of people, including vulnerable or marginalized groups such as individuals with disabilities or long-term unemployed individuals. Estimates suggest that social enterprises employ millions of people across the EU, contributing to job creation and economic growth.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13144500" y="5944958"/>
            <a:ext cx="5450085" cy="4161883"/>
          </a:xfrm>
          <a:custGeom>
            <a:avLst/>
            <a:gdLst/>
            <a:ahLst/>
            <a:cxnLst/>
            <a:rect l="l" t="t" r="r" b="b"/>
            <a:pathLst>
              <a:path w="5450085" h="4161883">
                <a:moveTo>
                  <a:pt x="0" y="0"/>
                </a:moveTo>
                <a:lnTo>
                  <a:pt x="5450085" y="0"/>
                </a:lnTo>
                <a:lnTo>
                  <a:pt x="5450085" y="4161883"/>
                </a:lnTo>
                <a:lnTo>
                  <a:pt x="0" y="41618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3" name="Freeform 3"/>
          <p:cNvSpPr/>
          <p:nvPr/>
        </p:nvSpPr>
        <p:spPr>
          <a:xfrm rot="-10800000">
            <a:off x="11061889" y="-806818"/>
            <a:ext cx="4165223" cy="5950318"/>
          </a:xfrm>
          <a:custGeom>
            <a:avLst/>
            <a:gdLst/>
            <a:ahLst/>
            <a:cxnLst/>
            <a:rect l="l" t="t" r="r" b="b"/>
            <a:pathLst>
              <a:path w="4165223" h="5950318">
                <a:moveTo>
                  <a:pt x="0" y="0"/>
                </a:moveTo>
                <a:lnTo>
                  <a:pt x="4165222" y="0"/>
                </a:lnTo>
                <a:lnTo>
                  <a:pt x="4165222" y="5950318"/>
                </a:lnTo>
                <a:lnTo>
                  <a:pt x="0" y="59503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
        <p:nvSpPr>
          <p:cNvPr id="4" name="Freeform 4"/>
          <p:cNvSpPr/>
          <p:nvPr/>
        </p:nvSpPr>
        <p:spPr>
          <a:xfrm>
            <a:off x="13144500"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stretch>
              <a:fillRect/>
            </a:stretch>
          </a:blipFill>
        </p:spPr>
        <p:txBody>
          <a:bodyPr/>
          <a:lstStyle/>
          <a:p>
            <a:endParaRPr lang="lv-LV"/>
          </a:p>
        </p:txBody>
      </p:sp>
      <p:sp>
        <p:nvSpPr>
          <p:cNvPr id="5" name="TextBox 5"/>
          <p:cNvSpPr txBox="1"/>
          <p:nvPr/>
        </p:nvSpPr>
        <p:spPr>
          <a:xfrm>
            <a:off x="1028700" y="1262756"/>
            <a:ext cx="10033189" cy="8494791"/>
          </a:xfrm>
          <a:prstGeom prst="rect">
            <a:avLst/>
          </a:prstGeom>
        </p:spPr>
        <p:txBody>
          <a:bodyPr lIns="0" tIns="0" rIns="0" bIns="0" rtlCol="0" anchor="t">
            <a:spAutoFit/>
          </a:bodyPr>
          <a:lstStyle/>
          <a:p>
            <a:pPr algn="l">
              <a:lnSpc>
                <a:spcPts val="3957"/>
              </a:lnSpc>
            </a:pPr>
            <a:r>
              <a:rPr lang="en-US" sz="3597">
                <a:solidFill>
                  <a:srgbClr val="737373"/>
                </a:solidFill>
                <a:latin typeface="DM Sans"/>
                <a:ea typeface="DM Sans"/>
                <a:cs typeface="DM Sans"/>
                <a:sym typeface="DM Sans"/>
              </a:rPr>
              <a:t>EU definition of a social enterprise defines a social enterprise as an enterprise that combines a social mission with entrepreneurship and focuses on achieving wider social, environmental or community objectives. </a:t>
            </a:r>
          </a:p>
          <a:p>
            <a:pPr algn="l">
              <a:lnSpc>
                <a:spcPts val="3957"/>
              </a:lnSpc>
            </a:pPr>
            <a:endParaRPr lang="en-US" sz="3597">
              <a:solidFill>
                <a:srgbClr val="737373"/>
              </a:solidFill>
              <a:latin typeface="DM Sans"/>
              <a:ea typeface="DM Sans"/>
              <a:cs typeface="DM Sans"/>
              <a:sym typeface="DM Sans"/>
            </a:endParaRPr>
          </a:p>
          <a:p>
            <a:pPr algn="l">
              <a:lnSpc>
                <a:spcPts val="3957"/>
              </a:lnSpc>
            </a:pPr>
            <a:r>
              <a:rPr lang="en-US" sz="3597">
                <a:solidFill>
                  <a:srgbClr val="737373"/>
                </a:solidFill>
                <a:latin typeface="DM Sans"/>
                <a:ea typeface="DM Sans"/>
                <a:cs typeface="DM Sans"/>
                <a:sym typeface="DM Sans"/>
              </a:rPr>
              <a:t>Its main objective is to have a social impact rather than make a profit for its owners or shareholders (European Commission, 2021).</a:t>
            </a:r>
          </a:p>
          <a:p>
            <a:pPr algn="l">
              <a:lnSpc>
                <a:spcPts val="3957"/>
              </a:lnSpc>
            </a:pPr>
            <a:endParaRPr lang="en-US" sz="3597">
              <a:solidFill>
                <a:srgbClr val="737373"/>
              </a:solidFill>
              <a:latin typeface="DM Sans"/>
              <a:ea typeface="DM Sans"/>
              <a:cs typeface="DM Sans"/>
              <a:sym typeface="DM Sans"/>
            </a:endParaRPr>
          </a:p>
          <a:p>
            <a:pPr algn="l">
              <a:lnSpc>
                <a:spcPts val="3957"/>
              </a:lnSpc>
            </a:pPr>
            <a:r>
              <a:rPr lang="en-US" sz="3597">
                <a:solidFill>
                  <a:srgbClr val="737373"/>
                </a:solidFill>
                <a:latin typeface="DM Sans"/>
                <a:ea typeface="DM Sans"/>
                <a:cs typeface="DM Sans"/>
                <a:sym typeface="DM Sans"/>
              </a:rPr>
              <a:t>This definition of a social enterprise is common for all EU Member States. However, each country has the right to implement legislation in which all aspects related to social entrepreneurship as well as social enterprises are defined.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2896" y="0"/>
                  </a:moveTo>
                  <a:lnTo>
                    <a:pt x="4251830" y="0"/>
                  </a:lnTo>
                  <a:cubicBezTo>
                    <a:pt x="4264475" y="0"/>
                    <a:pt x="4274726" y="10251"/>
                    <a:pt x="4274726" y="22896"/>
                  </a:cubicBezTo>
                  <a:lnTo>
                    <a:pt x="4274726" y="2144571"/>
                  </a:lnTo>
                  <a:cubicBezTo>
                    <a:pt x="4274726" y="2150643"/>
                    <a:pt x="4272314" y="2156467"/>
                    <a:pt x="4268020" y="2160761"/>
                  </a:cubicBezTo>
                  <a:cubicBezTo>
                    <a:pt x="4263726" y="2165054"/>
                    <a:pt x="4257903" y="2167467"/>
                    <a:pt x="4251830" y="2167467"/>
                  </a:cubicBezTo>
                  <a:lnTo>
                    <a:pt x="22896" y="2167467"/>
                  </a:lnTo>
                  <a:cubicBezTo>
                    <a:pt x="16823" y="2167467"/>
                    <a:pt x="11000" y="2165054"/>
                    <a:pt x="6706" y="2160761"/>
                  </a:cubicBezTo>
                  <a:cubicBezTo>
                    <a:pt x="2412" y="2156467"/>
                    <a:pt x="0" y="2150643"/>
                    <a:pt x="0" y="2144571"/>
                  </a:cubicBezTo>
                  <a:lnTo>
                    <a:pt x="0" y="22896"/>
                  </a:lnTo>
                  <a:cubicBezTo>
                    <a:pt x="0" y="16823"/>
                    <a:pt x="2412" y="11000"/>
                    <a:pt x="6706" y="6706"/>
                  </a:cubicBezTo>
                  <a:cubicBezTo>
                    <a:pt x="11000" y="2412"/>
                    <a:pt x="16823" y="0"/>
                    <a:pt x="22896" y="0"/>
                  </a:cubicBezTo>
                  <a:close/>
                </a:path>
              </a:pathLst>
            </a:custGeom>
            <a:solidFill>
              <a:srgbClr val="8CA9AD"/>
            </a:solidFill>
          </p:spPr>
          <p:txBody>
            <a:bodyPr/>
            <a:lstStyle/>
            <a:p>
              <a:endParaRPr lang="lv-LV"/>
            </a:p>
          </p:txBody>
        </p:sp>
        <p:sp>
          <p:nvSpPr>
            <p:cNvPr id="4" name="TextBox 4"/>
            <p:cNvSpPr txBox="1"/>
            <p:nvPr/>
          </p:nvSpPr>
          <p:spPr>
            <a:xfrm>
              <a:off x="0" y="-38100"/>
              <a:ext cx="4274726" cy="2205567"/>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3080189" y="4419597"/>
            <a:ext cx="12992550" cy="2114550"/>
          </a:xfrm>
          <a:prstGeom prst="rect">
            <a:avLst/>
          </a:prstGeom>
        </p:spPr>
        <p:txBody>
          <a:bodyPr lIns="0" tIns="0" rIns="0" bIns="0" rtlCol="0" anchor="t">
            <a:spAutoFit/>
          </a:bodyPr>
          <a:lstStyle/>
          <a:p>
            <a:pPr algn="r">
              <a:lnSpc>
                <a:spcPts val="8250"/>
              </a:lnSpc>
            </a:pPr>
            <a:r>
              <a:rPr lang="en-US" sz="7500">
                <a:solidFill>
                  <a:srgbClr val="FFFFFF"/>
                </a:solidFill>
                <a:latin typeface="DM Sans Bold"/>
                <a:ea typeface="DM Sans Bold"/>
                <a:cs typeface="DM Sans Bold"/>
                <a:sym typeface="DM Sans Bold"/>
              </a:rPr>
              <a:t>CONVENTIONAL VS SOCIAL ENTERPRISE</a:t>
            </a:r>
          </a:p>
        </p:txBody>
      </p:sp>
      <p:sp>
        <p:nvSpPr>
          <p:cNvPr id="6" name="TextBox 6"/>
          <p:cNvSpPr txBox="1"/>
          <p:nvPr/>
        </p:nvSpPr>
        <p:spPr>
          <a:xfrm>
            <a:off x="1790700" y="1847850"/>
            <a:ext cx="1938412" cy="1003308"/>
          </a:xfrm>
          <a:prstGeom prst="rect">
            <a:avLst/>
          </a:prstGeom>
        </p:spPr>
        <p:txBody>
          <a:bodyPr lIns="0" tIns="0" rIns="0" bIns="0" rtlCol="0" anchor="t">
            <a:spAutoFit/>
          </a:bodyPr>
          <a:lstStyle/>
          <a:p>
            <a:pPr algn="l">
              <a:lnSpc>
                <a:spcPts val="7700"/>
              </a:lnSpc>
            </a:pPr>
            <a:r>
              <a:rPr lang="en-US" sz="7000">
                <a:solidFill>
                  <a:srgbClr val="FFFFFF"/>
                </a:solidFill>
                <a:latin typeface="DM Sans Bold"/>
                <a:ea typeface="DM Sans Bold"/>
                <a:cs typeface="DM Sans Bold"/>
                <a:sym typeface="DM Sans Bold"/>
              </a:rPr>
              <a:t>02.</a:t>
            </a:r>
          </a:p>
        </p:txBody>
      </p:sp>
      <p:sp>
        <p:nvSpPr>
          <p:cNvPr id="7" name="Freeform 7"/>
          <p:cNvSpPr/>
          <p:nvPr/>
        </p:nvSpPr>
        <p:spPr>
          <a:xfrm>
            <a:off x="5893678" y="8135576"/>
            <a:ext cx="4102978" cy="2245448"/>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v-LV"/>
          </a:p>
        </p:txBody>
      </p:sp>
      <p:sp>
        <p:nvSpPr>
          <p:cNvPr id="8" name="Freeform 8"/>
          <p:cNvSpPr/>
          <p:nvPr/>
        </p:nvSpPr>
        <p:spPr>
          <a:xfrm>
            <a:off x="1028700" y="8135576"/>
            <a:ext cx="4102978" cy="3133183"/>
          </a:xfrm>
          <a:custGeom>
            <a:avLst/>
            <a:gdLst/>
            <a:ahLst/>
            <a:cxnLst/>
            <a:rect l="l" t="t" r="r" b="b"/>
            <a:pathLst>
              <a:path w="4102978" h="3133183">
                <a:moveTo>
                  <a:pt x="0" y="0"/>
                </a:moveTo>
                <a:lnTo>
                  <a:pt x="4102978" y="0"/>
                </a:lnTo>
                <a:lnTo>
                  <a:pt x="4102978" y="3133183"/>
                </a:lnTo>
                <a:lnTo>
                  <a:pt x="0" y="313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v-LV"/>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28d398-b005-4b81-a77c-1d2955770066">
      <Terms xmlns="http://schemas.microsoft.com/office/infopath/2007/PartnerControls"/>
    </lcf76f155ced4ddcb4097134ff3c332f>
    <TaxCatchAll xmlns="513a87af-4c72-4b0d-a815-569890e79e6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28E3FA40450041AD2B2D9F1FFC3623" ma:contentTypeVersion="14" ma:contentTypeDescription="Create a new document." ma:contentTypeScope="" ma:versionID="dda88e90d287dc1f1b9f0988fa171006">
  <xsd:schema xmlns:xsd="http://www.w3.org/2001/XMLSchema" xmlns:xs="http://www.w3.org/2001/XMLSchema" xmlns:p="http://schemas.microsoft.com/office/2006/metadata/properties" xmlns:ns2="c928d398-b005-4b81-a77c-1d2955770066" xmlns:ns3="513a87af-4c72-4b0d-a815-569890e79e62" targetNamespace="http://schemas.microsoft.com/office/2006/metadata/properties" ma:root="true" ma:fieldsID="155e8c9aff30285af45ba91d7ac695b6" ns2:_="" ns3:_="">
    <xsd:import namespace="c928d398-b005-4b81-a77c-1d2955770066"/>
    <xsd:import namespace="513a87af-4c72-4b0d-a815-569890e79e6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28d398-b005-4b81-a77c-1d29557700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c2bed97-6e07-499f-8af2-1639346302b0"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3a87af-4c72-4b0d-a815-569890e79e62"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079a850-d4d5-43bc-8f25-9b4cfc6f3ef1}" ma:internalName="TaxCatchAll" ma:showField="CatchAllData" ma:web="513a87af-4c72-4b0d-a815-569890e79e6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2C4872-8CCC-47D4-881F-CEAA83CC6C04}">
  <ds:schemaRefs>
    <ds:schemaRef ds:uri="http://schemas.microsoft.com/office/2006/metadata/properties"/>
    <ds:schemaRef ds:uri="http://schemas.microsoft.com/office/infopath/2007/PartnerControls"/>
    <ds:schemaRef ds:uri="c928d398-b005-4b81-a77c-1d2955770066"/>
    <ds:schemaRef ds:uri="513a87af-4c72-4b0d-a815-569890e79e62"/>
  </ds:schemaRefs>
</ds:datastoreItem>
</file>

<file path=customXml/itemProps2.xml><?xml version="1.0" encoding="utf-8"?>
<ds:datastoreItem xmlns:ds="http://schemas.openxmlformats.org/officeDocument/2006/customXml" ds:itemID="{57A3C006-D7C5-40DF-B53D-35CCDEB574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28d398-b005-4b81-a77c-1d2955770066"/>
    <ds:schemaRef ds:uri="513a87af-4c72-4b0d-a815-569890e79e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25A9D5-5981-4D38-A4A6-9B414F6F07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1599</Words>
  <Application>Microsoft Office PowerPoint</Application>
  <PresentationFormat>Custom</PresentationFormat>
  <Paragraphs>142</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DM Sans Bold</vt:lpstr>
      <vt:lpstr>Calibri</vt:lpstr>
      <vt:lpstr>DM Sans Italics</vt:lpstr>
      <vt:lpstr>DM Sans</vt:lpstr>
      <vt:lpstr>Nunito Sans Expanded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 forms of soc.enterprise</dc:title>
  <cp:lastModifiedBy>Renate Lukjanska</cp:lastModifiedBy>
  <cp:revision>1</cp:revision>
  <dcterms:created xsi:type="dcterms:W3CDTF">2006-08-16T00:00:00Z</dcterms:created>
  <dcterms:modified xsi:type="dcterms:W3CDTF">2025-01-15T09:39:37Z</dcterms:modified>
  <dc:identifier>DAF-tbSbXVQ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0x0101004028E3FA40450041AD2B2D9F1FFC3623</vt:lpwstr>
  </property>
</Properties>
</file>