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x="18288000" cy="10287000"/>
  <p:notesSz cx="6858000" cy="9144000"/>
  <p:embeddedFontLst>
    <p:embeddedFont>
      <p:font typeface="DM Sans" pitchFamily="2" charset="0"/>
      <p:regular r:id="rId39"/>
      <p:bold r:id="rId40"/>
    </p:embeddedFont>
    <p:embeddedFont>
      <p:font typeface="DM Sans Bold" charset="0"/>
      <p:regular r:id="rId41"/>
    </p:embeddedFont>
    <p:embeddedFont>
      <p:font typeface="DM Sans Italics" panose="020B0604020202020204"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5" d="100"/>
          <a:sy n="35" d="100"/>
        </p:scale>
        <p:origin x="66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Lukjanska" userId="192d433fd238c1e9" providerId="LiveId" clId="{D87D95FD-2A51-49DE-94FD-238E014576B8}"/>
    <pc:docChg chg="modSld">
      <pc:chgData name="Renate Lukjanska" userId="192d433fd238c1e9" providerId="LiveId" clId="{D87D95FD-2A51-49DE-94FD-238E014576B8}" dt="2025-01-15T08:04:16.376" v="0" actId="22"/>
      <pc:docMkLst>
        <pc:docMk/>
      </pc:docMkLst>
      <pc:sldChg chg="addSp mod">
        <pc:chgData name="Renate Lukjanska" userId="192d433fd238c1e9" providerId="LiveId" clId="{D87D95FD-2A51-49DE-94FD-238E014576B8}" dt="2025-01-15T08:04:16.376" v="0" actId="22"/>
        <pc:sldMkLst>
          <pc:docMk/>
          <pc:sldMk cId="0" sldId="256"/>
        </pc:sldMkLst>
        <pc:spChg chg="add">
          <ac:chgData name="Renate Lukjanska" userId="192d433fd238c1e9" providerId="LiveId" clId="{D87D95FD-2A51-49DE-94FD-238E014576B8}" dt="2025-01-15T08:04:16.376" v="0" actId="22"/>
          <ac:spMkLst>
            <pc:docMk/>
            <pc:sldMk cId="0" sldId="256"/>
            <ac:spMk id="11" creationId="{87A47541-E623-A639-3403-24889FEB4A60}"/>
          </ac:spMkLst>
        </pc:spChg>
      </pc:sldChg>
    </pc:docChg>
  </pc:docChgLst>
  <pc:docChgLst>
    <pc:chgData name="Renate Lukjanska" userId="192d433fd238c1e9" providerId="LiveId" clId="{06E8260B-B460-4B0E-BB2E-107A4423F758}"/>
    <pc:docChg chg="modSld">
      <pc:chgData name="Renate Lukjanska" userId="192d433fd238c1e9" providerId="LiveId" clId="{06E8260B-B460-4B0E-BB2E-107A4423F758}" dt="2025-01-15T09:52:21.585" v="1" actId="1076"/>
      <pc:docMkLst>
        <pc:docMk/>
      </pc:docMkLst>
      <pc:sldChg chg="modSp mod">
        <pc:chgData name="Renate Lukjanska" userId="192d433fd238c1e9" providerId="LiveId" clId="{06E8260B-B460-4B0E-BB2E-107A4423F758}" dt="2025-01-15T09:52:21.585" v="1" actId="1076"/>
        <pc:sldMkLst>
          <pc:docMk/>
          <pc:sldMk cId="0" sldId="256"/>
        </pc:sldMkLst>
        <pc:spChg chg="mod">
          <ac:chgData name="Renate Lukjanska" userId="192d433fd238c1e9" providerId="LiveId" clId="{06E8260B-B460-4B0E-BB2E-107A4423F758}" dt="2025-01-15T09:52:21.585" v="1" actId="1076"/>
          <ac:spMkLst>
            <pc:docMk/>
            <pc:sldMk cId="0" sldId="256"/>
            <ac:spMk id="11" creationId="{87A47541-E623-A639-3403-24889FEB4A6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896731"/>
            <a:ext cx="15736615" cy="7485187"/>
            <a:chOff x="0" y="0"/>
            <a:chExt cx="4144623" cy="1971407"/>
          </a:xfrm>
        </p:grpSpPr>
        <p:sp>
          <p:nvSpPr>
            <p:cNvPr id="3" name="Freeform 3"/>
            <p:cNvSpPr/>
            <p:nvPr/>
          </p:nvSpPr>
          <p:spPr>
            <a:xfrm>
              <a:off x="0" y="0"/>
              <a:ext cx="4144623" cy="1971407"/>
            </a:xfrm>
            <a:custGeom>
              <a:avLst/>
              <a:gdLst/>
              <a:ahLst/>
              <a:cxnLst/>
              <a:rect l="l" t="t" r="r" b="b"/>
              <a:pathLst>
                <a:path w="4144623" h="1971407">
                  <a:moveTo>
                    <a:pt x="23614" y="0"/>
                  </a:moveTo>
                  <a:lnTo>
                    <a:pt x="4121009" y="0"/>
                  </a:lnTo>
                  <a:cubicBezTo>
                    <a:pt x="4134050" y="0"/>
                    <a:pt x="4144623" y="10573"/>
                    <a:pt x="4144623" y="23614"/>
                  </a:cubicBezTo>
                  <a:lnTo>
                    <a:pt x="4144623" y="1947793"/>
                  </a:lnTo>
                  <a:cubicBezTo>
                    <a:pt x="4144623" y="1960835"/>
                    <a:pt x="4134050" y="1971407"/>
                    <a:pt x="4121009" y="1971407"/>
                  </a:cubicBezTo>
                  <a:lnTo>
                    <a:pt x="23614" y="1971407"/>
                  </a:lnTo>
                  <a:cubicBezTo>
                    <a:pt x="10573" y="1971407"/>
                    <a:pt x="0" y="1960835"/>
                    <a:pt x="0" y="1947793"/>
                  </a:cubicBezTo>
                  <a:lnTo>
                    <a:pt x="0" y="23614"/>
                  </a:lnTo>
                  <a:cubicBezTo>
                    <a:pt x="0" y="10573"/>
                    <a:pt x="10573" y="0"/>
                    <a:pt x="23614" y="0"/>
                  </a:cubicBezTo>
                  <a:close/>
                </a:path>
              </a:pathLst>
            </a:custGeom>
            <a:solidFill>
              <a:srgbClr val="8CA9AD"/>
            </a:solidFill>
          </p:spPr>
          <p:txBody>
            <a:bodyPr/>
            <a:lstStyle/>
            <a:p>
              <a:endParaRPr lang="en-GB"/>
            </a:p>
          </p:txBody>
        </p:sp>
        <p:sp>
          <p:nvSpPr>
            <p:cNvPr id="4" name="TextBox 4"/>
            <p:cNvSpPr txBox="1"/>
            <p:nvPr/>
          </p:nvSpPr>
          <p:spPr>
            <a:xfrm>
              <a:off x="0" y="-38100"/>
              <a:ext cx="4144623" cy="200950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14703735" y="0"/>
            <a:ext cx="3679306" cy="1753284"/>
          </a:xfrm>
          <a:custGeom>
            <a:avLst/>
            <a:gdLst/>
            <a:ahLst/>
            <a:cxnLst/>
            <a:rect l="l" t="t" r="r" b="b"/>
            <a:pathLst>
              <a:path w="3679306" h="1753284">
                <a:moveTo>
                  <a:pt x="0" y="0"/>
                </a:moveTo>
                <a:lnTo>
                  <a:pt x="3679306" y="0"/>
                </a:lnTo>
                <a:lnTo>
                  <a:pt x="3679306" y="1753284"/>
                </a:lnTo>
                <a:lnTo>
                  <a:pt x="0" y="1753284"/>
                </a:lnTo>
                <a:lnTo>
                  <a:pt x="0" y="0"/>
                </a:lnTo>
                <a:close/>
              </a:path>
            </a:pathLst>
          </a:custGeom>
          <a:blipFill>
            <a:blip r:embed="rId4"/>
            <a:stretch>
              <a:fillRect/>
            </a:stretch>
          </a:blipFill>
        </p:spPr>
        <p:txBody>
          <a:bodyPr/>
          <a:lstStyle/>
          <a:p>
            <a:endParaRPr lang="en-GB"/>
          </a:p>
        </p:txBody>
      </p:sp>
      <p:sp>
        <p:nvSpPr>
          <p:cNvPr id="7" name="TextBox 7"/>
          <p:cNvSpPr txBox="1"/>
          <p:nvPr/>
        </p:nvSpPr>
        <p:spPr>
          <a:xfrm>
            <a:off x="2129393" y="3427004"/>
            <a:ext cx="13535228" cy="2026771"/>
          </a:xfrm>
          <a:prstGeom prst="rect">
            <a:avLst/>
          </a:prstGeom>
        </p:spPr>
        <p:txBody>
          <a:bodyPr lIns="0" tIns="0" rIns="0" bIns="0" rtlCol="0" anchor="t">
            <a:spAutoFit/>
          </a:bodyPr>
          <a:lstStyle/>
          <a:p>
            <a:pPr algn="ctr">
              <a:lnSpc>
                <a:spcPts val="7800"/>
              </a:lnSpc>
            </a:pPr>
            <a:r>
              <a:rPr lang="en-US" sz="7800">
                <a:solidFill>
                  <a:srgbClr val="FFFFFF"/>
                </a:solidFill>
                <a:latin typeface="DM Sans Bold"/>
                <a:ea typeface="DM Sans Bold"/>
                <a:cs typeface="DM Sans Bold"/>
                <a:sym typeface="DM Sans Bold"/>
              </a:rPr>
              <a:t>FACTORS AND BARRIERS, AFFECTING CAPACITY</a:t>
            </a:r>
          </a:p>
        </p:txBody>
      </p:sp>
      <p:sp>
        <p:nvSpPr>
          <p:cNvPr id="8" name="TextBox 8"/>
          <p:cNvSpPr txBox="1"/>
          <p:nvPr/>
        </p:nvSpPr>
        <p:spPr>
          <a:xfrm>
            <a:off x="5135227" y="6482624"/>
            <a:ext cx="5722116" cy="523224"/>
          </a:xfrm>
          <a:prstGeom prst="rect">
            <a:avLst/>
          </a:prstGeom>
        </p:spPr>
        <p:txBody>
          <a:bodyPr lIns="0" tIns="0" rIns="0" bIns="0" rtlCol="0" anchor="t">
            <a:spAutoFit/>
          </a:bodyPr>
          <a:lstStyle/>
          <a:p>
            <a:pPr algn="r">
              <a:lnSpc>
                <a:spcPts val="4070"/>
              </a:lnSpc>
            </a:pPr>
            <a:r>
              <a:rPr lang="en-US" sz="3700">
                <a:solidFill>
                  <a:srgbClr val="FFFFFF"/>
                </a:solidFill>
                <a:latin typeface="DM Sans Italics"/>
                <a:ea typeface="DM Sans Italics"/>
                <a:cs typeface="DM Sans Italics"/>
                <a:sym typeface="DM Sans Italics"/>
              </a:rPr>
              <a:t>Train the trainers</a:t>
            </a:r>
          </a:p>
        </p:txBody>
      </p:sp>
      <p:sp>
        <p:nvSpPr>
          <p:cNvPr id="9" name="Freeform 9"/>
          <p:cNvSpPr/>
          <p:nvPr/>
        </p:nvSpPr>
        <p:spPr>
          <a:xfrm rot="-10800000">
            <a:off x="14185022" y="7153817"/>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TextBox 10">
            <a:extLst>
              <a:ext uri="{FF2B5EF4-FFF2-40B4-BE49-F238E27FC236}">
                <a16:creationId xmlns:a16="http://schemas.microsoft.com/office/drawing/2014/main" id="{87A47541-E623-A639-3403-24889FEB4A60}"/>
              </a:ext>
            </a:extLst>
          </p:cNvPr>
          <p:cNvSpPr txBox="1"/>
          <p:nvPr/>
        </p:nvSpPr>
        <p:spPr>
          <a:xfrm>
            <a:off x="1028700" y="9401662"/>
            <a:ext cx="9192826" cy="646331"/>
          </a:xfrm>
          <a:prstGeom prst="rect">
            <a:avLst/>
          </a:prstGeom>
          <a:noFill/>
        </p:spPr>
        <p:txBody>
          <a:bodyPr wrap="square">
            <a:spAutoFit/>
          </a:bodyPr>
          <a:lstStyle/>
          <a:p>
            <a:r>
              <a:rPr lang="en-GB" b="1" i="0" dirty="0">
                <a:solidFill>
                  <a:srgbClr val="739994"/>
                </a:solidFill>
                <a:effectLst/>
                <a:latin typeface="DM Sans" pitchFamily="2" charset="0"/>
              </a:rPr>
              <a:t>The RESIST project is co-financed by the European Union (European Regional Development Fund) under the Interreg Baltic Sea Region Programme</a:t>
            </a:r>
            <a:r>
              <a:rPr lang="en-GB" b="0" i="0" dirty="0">
                <a:solidFill>
                  <a:srgbClr val="739994"/>
                </a:solidFill>
                <a:effectLst/>
                <a:latin typeface="DM Sans" pitchFamily="2" charset="0"/>
              </a:rPr>
              <a:t>.</a:t>
            </a:r>
            <a:endParaRPr lang="en-GB" dirty="0">
              <a:solidFill>
                <a:srgbClr val="739994"/>
              </a:solidFill>
              <a:latin typeface="DM Sans"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1645710"/>
            <a:ext cx="7238723" cy="1438910"/>
            <a:chOff x="0" y="0"/>
            <a:chExt cx="9651631" cy="1918547"/>
          </a:xfrm>
        </p:grpSpPr>
        <p:sp>
          <p:nvSpPr>
            <p:cNvPr id="3" name="TextBox 3"/>
            <p:cNvSpPr txBox="1"/>
            <p:nvPr/>
          </p:nvSpPr>
          <p:spPr>
            <a:xfrm>
              <a:off x="0" y="-57150"/>
              <a:ext cx="9651631" cy="622723"/>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Market Trends &amp; forces</a:t>
              </a:r>
            </a:p>
          </p:txBody>
        </p:sp>
        <p:sp>
          <p:nvSpPr>
            <p:cNvPr id="4" name="TextBox 4"/>
            <p:cNvSpPr txBox="1"/>
            <p:nvPr/>
          </p:nvSpPr>
          <p:spPr>
            <a:xfrm>
              <a:off x="0" y="635423"/>
              <a:ext cx="9651631" cy="12831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Staying attuned to market trends can impact an organization's capacity.</a:t>
              </a:r>
            </a:p>
          </p:txBody>
        </p:sp>
      </p:grpSp>
      <p:sp>
        <p:nvSpPr>
          <p:cNvPr id="5" name="TextBox 5"/>
          <p:cNvSpPr txBox="1"/>
          <p:nvPr/>
        </p:nvSpPr>
        <p:spPr>
          <a:xfrm>
            <a:off x="1028700" y="4044950"/>
            <a:ext cx="5832012" cy="2263775"/>
          </a:xfrm>
          <a:prstGeom prst="rect">
            <a:avLst/>
          </a:prstGeom>
        </p:spPr>
        <p:txBody>
          <a:bodyPr lIns="0" tIns="0" rIns="0" bIns="0" rtlCol="0" anchor="t">
            <a:spAutoFit/>
          </a:bodyPr>
          <a:lstStyle/>
          <a:p>
            <a:pPr algn="l">
              <a:lnSpc>
                <a:spcPts val="8800"/>
              </a:lnSpc>
            </a:pPr>
            <a:r>
              <a:rPr lang="en-US" sz="8000" spc="-400">
                <a:solidFill>
                  <a:srgbClr val="737373"/>
                </a:solidFill>
                <a:latin typeface="DM Sans Bold"/>
                <a:ea typeface="DM Sans Bold"/>
                <a:cs typeface="DM Sans Bold"/>
                <a:sym typeface="DM Sans Bold"/>
              </a:rPr>
              <a:t>External factors </a:t>
            </a:r>
          </a:p>
        </p:txBody>
      </p:sp>
      <p:sp>
        <p:nvSpPr>
          <p:cNvPr id="6" name="Freeform 6"/>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7" name="Group 7"/>
          <p:cNvGrpSpPr/>
          <p:nvPr/>
        </p:nvGrpSpPr>
        <p:grpSpPr>
          <a:xfrm>
            <a:off x="9144000" y="3742948"/>
            <a:ext cx="7238723" cy="2429361"/>
            <a:chOff x="0" y="0"/>
            <a:chExt cx="9651631" cy="3239148"/>
          </a:xfrm>
        </p:grpSpPr>
        <p:sp>
          <p:nvSpPr>
            <p:cNvPr id="8" name="TextBox 8"/>
            <p:cNvSpPr txBox="1"/>
            <p:nvPr/>
          </p:nvSpPr>
          <p:spPr>
            <a:xfrm>
              <a:off x="0" y="-57150"/>
              <a:ext cx="9651631" cy="622525"/>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Bullet﻿ Points:</a:t>
              </a:r>
            </a:p>
          </p:txBody>
        </p:sp>
        <p:sp>
          <p:nvSpPr>
            <p:cNvPr id="9" name="TextBox 9"/>
            <p:cNvSpPr txBox="1"/>
            <p:nvPr/>
          </p:nvSpPr>
          <p:spPr>
            <a:xfrm>
              <a:off x="0" y="635225"/>
              <a:ext cx="9651631" cy="26039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Market trends and shifts.</a:t>
              </a:r>
            </a:p>
            <a:p>
              <a:pPr algn="just">
                <a:lnSpc>
                  <a:spcPts val="3919"/>
                </a:lnSpc>
              </a:pPr>
              <a:r>
                <a:rPr lang="en-US" sz="2799">
                  <a:solidFill>
                    <a:srgbClr val="504C44"/>
                  </a:solidFill>
                  <a:latin typeface="DM Sans"/>
                  <a:ea typeface="DM Sans"/>
                  <a:cs typeface="DM Sans"/>
                  <a:sym typeface="DM Sans"/>
                </a:rPr>
                <a:t>Consumer preferences and behaviour.</a:t>
              </a:r>
            </a:p>
            <a:p>
              <a:pPr algn="just">
                <a:lnSpc>
                  <a:spcPts val="3919"/>
                </a:lnSpc>
              </a:pPr>
              <a:r>
                <a:rPr lang="en-US" sz="2799">
                  <a:solidFill>
                    <a:srgbClr val="504C44"/>
                  </a:solidFill>
                  <a:latin typeface="DM Sans"/>
                  <a:ea typeface="DM Sans"/>
                  <a:cs typeface="DM Sans"/>
                  <a:sym typeface="DM Sans"/>
                </a:rPr>
                <a:t>Competitive landscape and industry dynamics.</a:t>
              </a:r>
            </a:p>
          </p:txBody>
        </p:sp>
      </p:grpSp>
      <p:grpSp>
        <p:nvGrpSpPr>
          <p:cNvPr id="10" name="Group 10"/>
          <p:cNvGrpSpPr/>
          <p:nvPr/>
        </p:nvGrpSpPr>
        <p:grpSpPr>
          <a:xfrm>
            <a:off x="9144000" y="6828939"/>
            <a:ext cx="7238723" cy="2429361"/>
            <a:chOff x="0" y="0"/>
            <a:chExt cx="9651631" cy="3239148"/>
          </a:xfrm>
        </p:grpSpPr>
        <p:sp>
          <p:nvSpPr>
            <p:cNvPr id="11" name="TextBox 11"/>
            <p:cNvSpPr txBox="1"/>
            <p:nvPr/>
          </p:nvSpPr>
          <p:spPr>
            <a:xfrm>
              <a:off x="0" y="-57150"/>
              <a:ext cx="9651631" cy="622525"/>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Key Take﻿away:</a:t>
              </a:r>
            </a:p>
          </p:txBody>
        </p:sp>
        <p:sp>
          <p:nvSpPr>
            <p:cNvPr id="12" name="TextBox 12"/>
            <p:cNvSpPr txBox="1"/>
            <p:nvPr/>
          </p:nvSpPr>
          <p:spPr>
            <a:xfrm>
              <a:off x="0" y="635225"/>
              <a:ext cx="9651631" cy="2603923"/>
            </a:xfrm>
            <a:prstGeom prst="rect">
              <a:avLst/>
            </a:prstGeom>
          </p:spPr>
          <p:txBody>
            <a:bodyPr lIns="0" tIns="0" rIns="0" bIns="0" rtlCol="0" anchor="t">
              <a:spAutoFit/>
            </a:bodyPr>
            <a:lstStyle/>
            <a:p>
              <a:pPr algn="just">
                <a:lnSpc>
                  <a:spcPts val="3919"/>
                </a:lnSpc>
              </a:pPr>
              <a:r>
                <a:rPr lang="en-US" sz="2799">
                  <a:solidFill>
                    <a:srgbClr val="504C44"/>
                  </a:solidFill>
                  <a:latin typeface="DM Sans Bold"/>
                  <a:ea typeface="DM Sans Bold"/>
                  <a:cs typeface="DM Sans Bold"/>
                  <a:sym typeface="DM Sans Bold"/>
                </a:rPr>
                <a:t>Understanding and adapting to market forces is crucial for maintaining competitiveness, sustainable growth &amp; and keeping organisation capacity.</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1645710"/>
            <a:ext cx="7238723" cy="1934061"/>
            <a:chOff x="0" y="0"/>
            <a:chExt cx="9651631" cy="2578748"/>
          </a:xfrm>
        </p:grpSpPr>
        <p:sp>
          <p:nvSpPr>
            <p:cNvPr id="3" name="TextBox 3"/>
            <p:cNvSpPr txBox="1"/>
            <p:nvPr/>
          </p:nvSpPr>
          <p:spPr>
            <a:xfrm>
              <a:off x="0" y="-57150"/>
              <a:ext cx="9651631" cy="622525"/>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Legal and Regulatory Dynamics</a:t>
              </a:r>
            </a:p>
          </p:txBody>
        </p:sp>
        <p:sp>
          <p:nvSpPr>
            <p:cNvPr id="4" name="TextBox 4"/>
            <p:cNvSpPr txBox="1"/>
            <p:nvPr/>
          </p:nvSpPr>
          <p:spPr>
            <a:xfrm>
              <a:off x="0" y="635225"/>
              <a:ext cx="9651631" cy="19435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Examine the impact of laws, regulations, and government policies on organizational operations.</a:t>
              </a:r>
            </a:p>
          </p:txBody>
        </p:sp>
      </p:grpSp>
      <p:sp>
        <p:nvSpPr>
          <p:cNvPr id="5" name="TextBox 5"/>
          <p:cNvSpPr txBox="1"/>
          <p:nvPr/>
        </p:nvSpPr>
        <p:spPr>
          <a:xfrm>
            <a:off x="1028700" y="4044950"/>
            <a:ext cx="5832012" cy="2263775"/>
          </a:xfrm>
          <a:prstGeom prst="rect">
            <a:avLst/>
          </a:prstGeom>
        </p:spPr>
        <p:txBody>
          <a:bodyPr lIns="0" tIns="0" rIns="0" bIns="0" rtlCol="0" anchor="t">
            <a:spAutoFit/>
          </a:bodyPr>
          <a:lstStyle/>
          <a:p>
            <a:pPr algn="l">
              <a:lnSpc>
                <a:spcPts val="8800"/>
              </a:lnSpc>
            </a:pPr>
            <a:r>
              <a:rPr lang="en-US" sz="8000" spc="-400">
                <a:solidFill>
                  <a:srgbClr val="737373"/>
                </a:solidFill>
                <a:latin typeface="DM Sans Bold"/>
                <a:ea typeface="DM Sans Bold"/>
                <a:cs typeface="DM Sans Bold"/>
                <a:sym typeface="DM Sans Bold"/>
              </a:rPr>
              <a:t>External factors </a:t>
            </a:r>
          </a:p>
        </p:txBody>
      </p:sp>
      <p:sp>
        <p:nvSpPr>
          <p:cNvPr id="6" name="Freeform 6"/>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7" name="Group 7"/>
          <p:cNvGrpSpPr/>
          <p:nvPr/>
        </p:nvGrpSpPr>
        <p:grpSpPr>
          <a:xfrm>
            <a:off x="9144000" y="3742948"/>
            <a:ext cx="7238723" cy="2924661"/>
            <a:chOff x="0" y="0"/>
            <a:chExt cx="9651631" cy="3899548"/>
          </a:xfrm>
        </p:grpSpPr>
        <p:sp>
          <p:nvSpPr>
            <p:cNvPr id="8" name="TextBox 8"/>
            <p:cNvSpPr txBox="1"/>
            <p:nvPr/>
          </p:nvSpPr>
          <p:spPr>
            <a:xfrm>
              <a:off x="0" y="-57150"/>
              <a:ext cx="9651631" cy="622525"/>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Bullet﻿ Points:</a:t>
              </a:r>
            </a:p>
          </p:txBody>
        </p:sp>
        <p:sp>
          <p:nvSpPr>
            <p:cNvPr id="9" name="TextBox 9"/>
            <p:cNvSpPr txBox="1"/>
            <p:nvPr/>
          </p:nvSpPr>
          <p:spPr>
            <a:xfrm>
              <a:off x="0" y="635225"/>
              <a:ext cx="9651631" cy="32643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Legislative changes and compliance requirements.</a:t>
              </a:r>
            </a:p>
            <a:p>
              <a:pPr algn="just">
                <a:lnSpc>
                  <a:spcPts val="3919"/>
                </a:lnSpc>
              </a:pPr>
              <a:r>
                <a:rPr lang="en-US" sz="2799">
                  <a:solidFill>
                    <a:srgbClr val="504C44"/>
                  </a:solidFill>
                  <a:latin typeface="DM Sans"/>
                  <a:ea typeface="DM Sans"/>
                  <a:cs typeface="DM Sans"/>
                  <a:sym typeface="DM Sans"/>
                </a:rPr>
                <a:t>Government policies affecting the industry.</a:t>
              </a:r>
            </a:p>
            <a:p>
              <a:pPr algn="just">
                <a:lnSpc>
                  <a:spcPts val="3919"/>
                </a:lnSpc>
              </a:pPr>
              <a:r>
                <a:rPr lang="en-US" sz="2799">
                  <a:solidFill>
                    <a:srgbClr val="504C44"/>
                  </a:solidFill>
                  <a:latin typeface="DM Sans"/>
                  <a:ea typeface="DM Sans"/>
                  <a:cs typeface="DM Sans"/>
                  <a:sym typeface="DM Sans"/>
                </a:rPr>
                <a:t>Regulatory frameworks and their implications.</a:t>
              </a:r>
            </a:p>
          </p:txBody>
        </p:sp>
      </p:grpSp>
      <p:grpSp>
        <p:nvGrpSpPr>
          <p:cNvPr id="10" name="Group 10"/>
          <p:cNvGrpSpPr/>
          <p:nvPr/>
        </p:nvGrpSpPr>
        <p:grpSpPr>
          <a:xfrm>
            <a:off x="9144000" y="6828939"/>
            <a:ext cx="7238723" cy="2429361"/>
            <a:chOff x="0" y="0"/>
            <a:chExt cx="9651631" cy="3239148"/>
          </a:xfrm>
        </p:grpSpPr>
        <p:sp>
          <p:nvSpPr>
            <p:cNvPr id="11" name="TextBox 11"/>
            <p:cNvSpPr txBox="1"/>
            <p:nvPr/>
          </p:nvSpPr>
          <p:spPr>
            <a:xfrm>
              <a:off x="0" y="-57150"/>
              <a:ext cx="9651631" cy="622525"/>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Key Take﻿away:</a:t>
              </a:r>
            </a:p>
          </p:txBody>
        </p:sp>
        <p:sp>
          <p:nvSpPr>
            <p:cNvPr id="12" name="TextBox 12"/>
            <p:cNvSpPr txBox="1"/>
            <p:nvPr/>
          </p:nvSpPr>
          <p:spPr>
            <a:xfrm>
              <a:off x="0" y="635225"/>
              <a:ext cx="9651631" cy="2603923"/>
            </a:xfrm>
            <a:prstGeom prst="rect">
              <a:avLst/>
            </a:prstGeom>
          </p:spPr>
          <p:txBody>
            <a:bodyPr lIns="0" tIns="0" rIns="0" bIns="0" rtlCol="0" anchor="t">
              <a:spAutoFit/>
            </a:bodyPr>
            <a:lstStyle/>
            <a:p>
              <a:pPr algn="just">
                <a:lnSpc>
                  <a:spcPts val="3919"/>
                </a:lnSpc>
              </a:pPr>
              <a:r>
                <a:rPr lang="en-US" sz="2799">
                  <a:solidFill>
                    <a:srgbClr val="504C44"/>
                  </a:solidFill>
                  <a:latin typeface="DM Sans Bold"/>
                  <a:ea typeface="DM Sans Bold"/>
                  <a:cs typeface="DM Sans Bold"/>
                  <a:sym typeface="DM Sans Bold"/>
                </a:rPr>
                <a:t>Staying informed and compliant with the regulatory landscape is essential to avoid legal challenges and foster organizational resilience.</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2446683"/>
            <a:ext cx="7238723" cy="1934061"/>
            <a:chOff x="0" y="0"/>
            <a:chExt cx="9651631" cy="2578748"/>
          </a:xfrm>
        </p:grpSpPr>
        <p:sp>
          <p:nvSpPr>
            <p:cNvPr id="3" name="TextBox 3"/>
            <p:cNvSpPr txBox="1"/>
            <p:nvPr/>
          </p:nvSpPr>
          <p:spPr>
            <a:xfrm>
              <a:off x="0" y="-57150"/>
              <a:ext cx="9651631" cy="622525"/>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Economic Factors</a:t>
              </a:r>
            </a:p>
          </p:txBody>
        </p:sp>
        <p:sp>
          <p:nvSpPr>
            <p:cNvPr id="4" name="TextBox 4"/>
            <p:cNvSpPr txBox="1"/>
            <p:nvPr/>
          </p:nvSpPr>
          <p:spPr>
            <a:xfrm>
              <a:off x="0" y="635225"/>
              <a:ext cx="9651631" cy="19435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Assess economic conditions, inflation, interest rates, and other financial factors influencing organizational stability.</a:t>
              </a:r>
            </a:p>
          </p:txBody>
        </p:sp>
      </p:grpSp>
      <p:sp>
        <p:nvSpPr>
          <p:cNvPr id="5" name="TextBox 5"/>
          <p:cNvSpPr txBox="1"/>
          <p:nvPr/>
        </p:nvSpPr>
        <p:spPr>
          <a:xfrm>
            <a:off x="1028700" y="4044950"/>
            <a:ext cx="5832012" cy="2263775"/>
          </a:xfrm>
          <a:prstGeom prst="rect">
            <a:avLst/>
          </a:prstGeom>
        </p:spPr>
        <p:txBody>
          <a:bodyPr lIns="0" tIns="0" rIns="0" bIns="0" rtlCol="0" anchor="t">
            <a:spAutoFit/>
          </a:bodyPr>
          <a:lstStyle/>
          <a:p>
            <a:pPr algn="l">
              <a:lnSpc>
                <a:spcPts val="8800"/>
              </a:lnSpc>
            </a:pPr>
            <a:r>
              <a:rPr lang="en-US" sz="8000" spc="-400">
                <a:solidFill>
                  <a:srgbClr val="737373"/>
                </a:solidFill>
                <a:latin typeface="DM Sans Bold"/>
                <a:ea typeface="DM Sans Bold"/>
                <a:cs typeface="DM Sans Bold"/>
                <a:sym typeface="DM Sans Bold"/>
              </a:rPr>
              <a:t>External factors </a:t>
            </a:r>
          </a:p>
        </p:txBody>
      </p:sp>
      <p:sp>
        <p:nvSpPr>
          <p:cNvPr id="6" name="Freeform 6"/>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7" name="Group 7"/>
          <p:cNvGrpSpPr/>
          <p:nvPr/>
        </p:nvGrpSpPr>
        <p:grpSpPr>
          <a:xfrm>
            <a:off x="9144000" y="4543920"/>
            <a:ext cx="7238723" cy="2429361"/>
            <a:chOff x="0" y="0"/>
            <a:chExt cx="9651631" cy="3239148"/>
          </a:xfrm>
        </p:grpSpPr>
        <p:sp>
          <p:nvSpPr>
            <p:cNvPr id="8" name="TextBox 8"/>
            <p:cNvSpPr txBox="1"/>
            <p:nvPr/>
          </p:nvSpPr>
          <p:spPr>
            <a:xfrm>
              <a:off x="0" y="-57150"/>
              <a:ext cx="9651631" cy="622525"/>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Bullet﻿ Points:</a:t>
              </a:r>
            </a:p>
          </p:txBody>
        </p:sp>
        <p:sp>
          <p:nvSpPr>
            <p:cNvPr id="9" name="TextBox 9"/>
            <p:cNvSpPr txBox="1"/>
            <p:nvPr/>
          </p:nvSpPr>
          <p:spPr>
            <a:xfrm>
              <a:off x="0" y="635225"/>
              <a:ext cx="9651631" cy="26039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Economic downturns and recessions.</a:t>
              </a:r>
            </a:p>
            <a:p>
              <a:pPr algn="just">
                <a:lnSpc>
                  <a:spcPts val="3919"/>
                </a:lnSpc>
              </a:pPr>
              <a:r>
                <a:rPr lang="en-US" sz="2799">
                  <a:solidFill>
                    <a:srgbClr val="504C44"/>
                  </a:solidFill>
                  <a:latin typeface="DM Sans"/>
                  <a:ea typeface="DM Sans"/>
                  <a:cs typeface="DM Sans"/>
                  <a:sym typeface="DM Sans"/>
                </a:rPr>
                <a:t>Inflation and interest rate fluctuations.</a:t>
              </a:r>
            </a:p>
            <a:p>
              <a:pPr algn="just">
                <a:lnSpc>
                  <a:spcPts val="3919"/>
                </a:lnSpc>
              </a:pPr>
              <a:r>
                <a:rPr lang="en-US" sz="2799">
                  <a:solidFill>
                    <a:srgbClr val="504C44"/>
                  </a:solidFill>
                  <a:latin typeface="DM Sans"/>
                  <a:ea typeface="DM Sans"/>
                  <a:cs typeface="DM Sans"/>
                  <a:sym typeface="DM Sans"/>
                </a:rPr>
                <a:t>Currency exchange rates and global economic trends.</a:t>
              </a:r>
            </a:p>
          </p:txBody>
        </p:sp>
      </p:grpSp>
      <p:grpSp>
        <p:nvGrpSpPr>
          <p:cNvPr id="10" name="Group 10"/>
          <p:cNvGrpSpPr/>
          <p:nvPr/>
        </p:nvGrpSpPr>
        <p:grpSpPr>
          <a:xfrm>
            <a:off x="9144000" y="7324239"/>
            <a:ext cx="7238723" cy="1934061"/>
            <a:chOff x="0" y="0"/>
            <a:chExt cx="9651631" cy="2578748"/>
          </a:xfrm>
        </p:grpSpPr>
        <p:sp>
          <p:nvSpPr>
            <p:cNvPr id="11" name="TextBox 11"/>
            <p:cNvSpPr txBox="1"/>
            <p:nvPr/>
          </p:nvSpPr>
          <p:spPr>
            <a:xfrm>
              <a:off x="0" y="-57150"/>
              <a:ext cx="9651631" cy="622525"/>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Key Take﻿away:</a:t>
              </a:r>
            </a:p>
          </p:txBody>
        </p:sp>
        <p:sp>
          <p:nvSpPr>
            <p:cNvPr id="12" name="TextBox 12"/>
            <p:cNvSpPr txBox="1"/>
            <p:nvPr/>
          </p:nvSpPr>
          <p:spPr>
            <a:xfrm>
              <a:off x="0" y="635225"/>
              <a:ext cx="9651631" cy="1943523"/>
            </a:xfrm>
            <a:prstGeom prst="rect">
              <a:avLst/>
            </a:prstGeom>
          </p:spPr>
          <p:txBody>
            <a:bodyPr lIns="0" tIns="0" rIns="0" bIns="0" rtlCol="0" anchor="t">
              <a:spAutoFit/>
            </a:bodyPr>
            <a:lstStyle/>
            <a:p>
              <a:pPr algn="just">
                <a:lnSpc>
                  <a:spcPts val="3919"/>
                </a:lnSpc>
              </a:pPr>
              <a:r>
                <a:rPr lang="en-US" sz="2799">
                  <a:solidFill>
                    <a:srgbClr val="504C44"/>
                  </a:solidFill>
                  <a:latin typeface="DM Sans Bold"/>
                  <a:ea typeface="DM Sans Bold"/>
                  <a:cs typeface="DM Sans Bold"/>
                  <a:sym typeface="DM Sans Bold"/>
                </a:rPr>
                <a:t>Adapting strategies to economic conditions is vital for financial stability and effective resource allocation.</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1951383"/>
            <a:ext cx="7238723" cy="1934061"/>
            <a:chOff x="0" y="0"/>
            <a:chExt cx="9651631" cy="2578748"/>
          </a:xfrm>
        </p:grpSpPr>
        <p:sp>
          <p:nvSpPr>
            <p:cNvPr id="3" name="TextBox 3"/>
            <p:cNvSpPr txBox="1"/>
            <p:nvPr/>
          </p:nvSpPr>
          <p:spPr>
            <a:xfrm>
              <a:off x="0" y="-57150"/>
              <a:ext cx="9651631" cy="622525"/>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Technological advancement</a:t>
              </a:r>
            </a:p>
          </p:txBody>
        </p:sp>
        <p:sp>
          <p:nvSpPr>
            <p:cNvPr id="4" name="TextBox 4"/>
            <p:cNvSpPr txBox="1"/>
            <p:nvPr/>
          </p:nvSpPr>
          <p:spPr>
            <a:xfrm>
              <a:off x="0" y="635225"/>
              <a:ext cx="9651631" cy="19435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Explore the impact of technological advancements on organizational processes and innovation.</a:t>
              </a:r>
            </a:p>
          </p:txBody>
        </p:sp>
      </p:grpSp>
      <p:sp>
        <p:nvSpPr>
          <p:cNvPr id="5" name="TextBox 5"/>
          <p:cNvSpPr txBox="1"/>
          <p:nvPr/>
        </p:nvSpPr>
        <p:spPr>
          <a:xfrm>
            <a:off x="1028700" y="4044950"/>
            <a:ext cx="5832012" cy="2263775"/>
          </a:xfrm>
          <a:prstGeom prst="rect">
            <a:avLst/>
          </a:prstGeom>
        </p:spPr>
        <p:txBody>
          <a:bodyPr lIns="0" tIns="0" rIns="0" bIns="0" rtlCol="0" anchor="t">
            <a:spAutoFit/>
          </a:bodyPr>
          <a:lstStyle/>
          <a:p>
            <a:pPr algn="l">
              <a:lnSpc>
                <a:spcPts val="8800"/>
              </a:lnSpc>
            </a:pPr>
            <a:r>
              <a:rPr lang="en-US" sz="8000" spc="-400">
                <a:solidFill>
                  <a:srgbClr val="737373"/>
                </a:solidFill>
                <a:latin typeface="DM Sans Bold"/>
                <a:ea typeface="DM Sans Bold"/>
                <a:cs typeface="DM Sans Bold"/>
                <a:sym typeface="DM Sans Bold"/>
              </a:rPr>
              <a:t>External factors </a:t>
            </a:r>
          </a:p>
        </p:txBody>
      </p:sp>
      <p:sp>
        <p:nvSpPr>
          <p:cNvPr id="6" name="Freeform 6"/>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7" name="Group 7"/>
          <p:cNvGrpSpPr/>
          <p:nvPr/>
        </p:nvGrpSpPr>
        <p:grpSpPr>
          <a:xfrm>
            <a:off x="9144000" y="4048620"/>
            <a:ext cx="7238723" cy="1934061"/>
            <a:chOff x="0" y="0"/>
            <a:chExt cx="9651631" cy="2578748"/>
          </a:xfrm>
        </p:grpSpPr>
        <p:sp>
          <p:nvSpPr>
            <p:cNvPr id="8" name="TextBox 8"/>
            <p:cNvSpPr txBox="1"/>
            <p:nvPr/>
          </p:nvSpPr>
          <p:spPr>
            <a:xfrm>
              <a:off x="0" y="-57150"/>
              <a:ext cx="9651631" cy="622525"/>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Bullet﻿ Points:</a:t>
              </a:r>
            </a:p>
          </p:txBody>
        </p:sp>
        <p:sp>
          <p:nvSpPr>
            <p:cNvPr id="9" name="TextBox 9"/>
            <p:cNvSpPr txBox="1"/>
            <p:nvPr/>
          </p:nvSpPr>
          <p:spPr>
            <a:xfrm>
              <a:off x="0" y="635225"/>
              <a:ext cx="9651631" cy="19435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Rapid technological changes.</a:t>
              </a:r>
            </a:p>
            <a:p>
              <a:pPr algn="just">
                <a:lnSpc>
                  <a:spcPts val="3919"/>
                </a:lnSpc>
              </a:pPr>
              <a:r>
                <a:rPr lang="en-US" sz="2799">
                  <a:solidFill>
                    <a:srgbClr val="504C44"/>
                  </a:solidFill>
                  <a:latin typeface="DM Sans"/>
                  <a:ea typeface="DM Sans"/>
                  <a:cs typeface="DM Sans"/>
                  <a:sym typeface="DM Sans"/>
                </a:rPr>
                <a:t>Automation and digital transformation.</a:t>
              </a:r>
            </a:p>
            <a:p>
              <a:pPr algn="just">
                <a:lnSpc>
                  <a:spcPts val="3919"/>
                </a:lnSpc>
              </a:pPr>
              <a:r>
                <a:rPr lang="en-US" sz="2799">
                  <a:solidFill>
                    <a:srgbClr val="504C44"/>
                  </a:solidFill>
                  <a:latin typeface="DM Sans"/>
                  <a:ea typeface="DM Sans"/>
                  <a:cs typeface="DM Sans"/>
                  <a:sym typeface="DM Sans"/>
                </a:rPr>
                <a:t>Integration of emerging technologies.</a:t>
              </a:r>
            </a:p>
          </p:txBody>
        </p:sp>
      </p:grpSp>
      <p:grpSp>
        <p:nvGrpSpPr>
          <p:cNvPr id="10" name="Group 10"/>
          <p:cNvGrpSpPr/>
          <p:nvPr/>
        </p:nvGrpSpPr>
        <p:grpSpPr>
          <a:xfrm>
            <a:off x="9144000" y="6828939"/>
            <a:ext cx="7238723" cy="2429361"/>
            <a:chOff x="0" y="0"/>
            <a:chExt cx="9651631" cy="3239148"/>
          </a:xfrm>
        </p:grpSpPr>
        <p:sp>
          <p:nvSpPr>
            <p:cNvPr id="11" name="TextBox 11"/>
            <p:cNvSpPr txBox="1"/>
            <p:nvPr/>
          </p:nvSpPr>
          <p:spPr>
            <a:xfrm>
              <a:off x="0" y="-57150"/>
              <a:ext cx="9651631" cy="622525"/>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Key Take﻿away:</a:t>
              </a:r>
            </a:p>
          </p:txBody>
        </p:sp>
        <p:sp>
          <p:nvSpPr>
            <p:cNvPr id="12" name="TextBox 12"/>
            <p:cNvSpPr txBox="1"/>
            <p:nvPr/>
          </p:nvSpPr>
          <p:spPr>
            <a:xfrm>
              <a:off x="0" y="635225"/>
              <a:ext cx="9651631" cy="2603923"/>
            </a:xfrm>
            <a:prstGeom prst="rect">
              <a:avLst/>
            </a:prstGeom>
          </p:spPr>
          <p:txBody>
            <a:bodyPr lIns="0" tIns="0" rIns="0" bIns="0" rtlCol="0" anchor="t">
              <a:spAutoFit/>
            </a:bodyPr>
            <a:lstStyle/>
            <a:p>
              <a:pPr algn="just">
                <a:lnSpc>
                  <a:spcPts val="3919"/>
                </a:lnSpc>
              </a:pPr>
              <a:r>
                <a:rPr lang="en-US" sz="2799">
                  <a:solidFill>
                    <a:srgbClr val="504C44"/>
                  </a:solidFill>
                  <a:latin typeface="DM Sans Bold"/>
                  <a:ea typeface="DM Sans Bold"/>
                  <a:cs typeface="DM Sans Bold"/>
                  <a:sym typeface="DM Sans Bold"/>
                </a:rPr>
                <a:t>Embracing technology is essential for staying competitive, improving efficiency, and fostering innovation within the organization.</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2268536"/>
            <a:ext cx="7238723" cy="2058521"/>
            <a:chOff x="0" y="0"/>
            <a:chExt cx="9651631" cy="2744695"/>
          </a:xfrm>
        </p:grpSpPr>
        <p:sp>
          <p:nvSpPr>
            <p:cNvPr id="3" name="TextBox 3"/>
            <p:cNvSpPr txBox="1"/>
            <p:nvPr/>
          </p:nvSpPr>
          <p:spPr>
            <a:xfrm>
              <a:off x="0" y="-57150"/>
              <a:ext cx="9651631" cy="622525"/>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Social and Cultural Trends</a:t>
              </a:r>
            </a:p>
          </p:txBody>
        </p:sp>
        <p:sp>
          <p:nvSpPr>
            <p:cNvPr id="4" name="TextBox 4"/>
            <p:cNvSpPr txBox="1"/>
            <p:nvPr/>
          </p:nvSpPr>
          <p:spPr>
            <a:xfrm>
              <a:off x="0" y="730475"/>
              <a:ext cx="9651631" cy="2014220"/>
            </a:xfrm>
            <a:prstGeom prst="rect">
              <a:avLst/>
            </a:prstGeom>
          </p:spPr>
          <p:txBody>
            <a:bodyPr lIns="0" tIns="0" rIns="0" bIns="0" rtlCol="0" anchor="t">
              <a:spAutoFit/>
            </a:bodyPr>
            <a:lstStyle/>
            <a:p>
              <a:pPr algn="just">
                <a:lnSpc>
                  <a:spcPts val="2939"/>
                </a:lnSpc>
              </a:pPr>
              <a:r>
                <a:rPr lang="en-US" sz="2799">
                  <a:solidFill>
                    <a:srgbClr val="504C44"/>
                  </a:solidFill>
                  <a:latin typeface="DM Sans"/>
                  <a:ea typeface="DM Sans"/>
                  <a:cs typeface="DM Sans"/>
                  <a:sym typeface="DM Sans"/>
                </a:rPr>
                <a:t>Analyze evolving social and cultural trends that influence consumer preferences, employee expectations, and organizational values.</a:t>
              </a:r>
            </a:p>
          </p:txBody>
        </p:sp>
      </p:grpSp>
      <p:sp>
        <p:nvSpPr>
          <p:cNvPr id="5" name="TextBox 5"/>
          <p:cNvSpPr txBox="1"/>
          <p:nvPr/>
        </p:nvSpPr>
        <p:spPr>
          <a:xfrm>
            <a:off x="1028700" y="4044950"/>
            <a:ext cx="5832012" cy="2263775"/>
          </a:xfrm>
          <a:prstGeom prst="rect">
            <a:avLst/>
          </a:prstGeom>
        </p:spPr>
        <p:txBody>
          <a:bodyPr lIns="0" tIns="0" rIns="0" bIns="0" rtlCol="0" anchor="t">
            <a:spAutoFit/>
          </a:bodyPr>
          <a:lstStyle/>
          <a:p>
            <a:pPr algn="l">
              <a:lnSpc>
                <a:spcPts val="8800"/>
              </a:lnSpc>
            </a:pPr>
            <a:r>
              <a:rPr lang="en-US" sz="8000" spc="-400">
                <a:solidFill>
                  <a:srgbClr val="737373"/>
                </a:solidFill>
                <a:latin typeface="DM Sans Bold"/>
                <a:ea typeface="DM Sans Bold"/>
                <a:cs typeface="DM Sans Bold"/>
                <a:sym typeface="DM Sans Bold"/>
              </a:rPr>
              <a:t>External factors </a:t>
            </a:r>
          </a:p>
        </p:txBody>
      </p:sp>
      <p:sp>
        <p:nvSpPr>
          <p:cNvPr id="6" name="Freeform 6"/>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7" name="Group 7"/>
          <p:cNvGrpSpPr/>
          <p:nvPr/>
        </p:nvGrpSpPr>
        <p:grpSpPr>
          <a:xfrm>
            <a:off x="9144000" y="4365774"/>
            <a:ext cx="7238723" cy="2429361"/>
            <a:chOff x="0" y="0"/>
            <a:chExt cx="9651631" cy="3239148"/>
          </a:xfrm>
        </p:grpSpPr>
        <p:sp>
          <p:nvSpPr>
            <p:cNvPr id="8" name="TextBox 8"/>
            <p:cNvSpPr txBox="1"/>
            <p:nvPr/>
          </p:nvSpPr>
          <p:spPr>
            <a:xfrm>
              <a:off x="0" y="-57150"/>
              <a:ext cx="9651631" cy="622525"/>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Bullet﻿ Points:</a:t>
              </a:r>
            </a:p>
          </p:txBody>
        </p:sp>
        <p:sp>
          <p:nvSpPr>
            <p:cNvPr id="9" name="TextBox 9"/>
            <p:cNvSpPr txBox="1"/>
            <p:nvPr/>
          </p:nvSpPr>
          <p:spPr>
            <a:xfrm>
              <a:off x="0" y="635225"/>
              <a:ext cx="9651631" cy="26039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Social media and cultural influences.</a:t>
              </a:r>
            </a:p>
            <a:p>
              <a:pPr algn="just">
                <a:lnSpc>
                  <a:spcPts val="3919"/>
                </a:lnSpc>
              </a:pPr>
              <a:r>
                <a:rPr lang="en-US" sz="2799">
                  <a:solidFill>
                    <a:srgbClr val="504C44"/>
                  </a:solidFill>
                  <a:latin typeface="DM Sans"/>
                  <a:ea typeface="DM Sans"/>
                  <a:cs typeface="DM Sans"/>
                  <a:sym typeface="DM Sans"/>
                </a:rPr>
                <a:t>Diversity and inclusion trends.</a:t>
              </a:r>
            </a:p>
            <a:p>
              <a:pPr algn="just">
                <a:lnSpc>
                  <a:spcPts val="3919"/>
                </a:lnSpc>
              </a:pPr>
              <a:r>
                <a:rPr lang="en-US" sz="2799">
                  <a:solidFill>
                    <a:srgbClr val="504C44"/>
                  </a:solidFill>
                  <a:latin typeface="DM Sans"/>
                  <a:ea typeface="DM Sans"/>
                  <a:cs typeface="DM Sans"/>
                  <a:sym typeface="DM Sans"/>
                </a:rPr>
                <a:t>Shifting consumer values and expectations.</a:t>
              </a:r>
            </a:p>
            <a:p>
              <a:pPr algn="just">
                <a:lnSpc>
                  <a:spcPts val="3919"/>
                </a:lnSpc>
              </a:pPr>
              <a:endParaRPr lang="en-US" sz="2799">
                <a:solidFill>
                  <a:srgbClr val="504C44"/>
                </a:solidFill>
                <a:latin typeface="DM Sans"/>
                <a:ea typeface="DM Sans"/>
                <a:cs typeface="DM Sans"/>
                <a:sym typeface="DM Sans"/>
              </a:endParaRPr>
            </a:p>
          </p:txBody>
        </p:sp>
      </p:grpSp>
      <p:grpSp>
        <p:nvGrpSpPr>
          <p:cNvPr id="10" name="Group 10"/>
          <p:cNvGrpSpPr/>
          <p:nvPr/>
        </p:nvGrpSpPr>
        <p:grpSpPr>
          <a:xfrm>
            <a:off x="9144000" y="7324239"/>
            <a:ext cx="7238723" cy="1934061"/>
            <a:chOff x="0" y="0"/>
            <a:chExt cx="9651631" cy="2578748"/>
          </a:xfrm>
        </p:grpSpPr>
        <p:sp>
          <p:nvSpPr>
            <p:cNvPr id="11" name="TextBox 11"/>
            <p:cNvSpPr txBox="1"/>
            <p:nvPr/>
          </p:nvSpPr>
          <p:spPr>
            <a:xfrm>
              <a:off x="0" y="-57150"/>
              <a:ext cx="9651631" cy="622525"/>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Key Take﻿away:</a:t>
              </a:r>
            </a:p>
          </p:txBody>
        </p:sp>
        <p:sp>
          <p:nvSpPr>
            <p:cNvPr id="12" name="TextBox 12"/>
            <p:cNvSpPr txBox="1"/>
            <p:nvPr/>
          </p:nvSpPr>
          <p:spPr>
            <a:xfrm>
              <a:off x="0" y="635225"/>
              <a:ext cx="9651631" cy="1943523"/>
            </a:xfrm>
            <a:prstGeom prst="rect">
              <a:avLst/>
            </a:prstGeom>
          </p:spPr>
          <p:txBody>
            <a:bodyPr lIns="0" tIns="0" rIns="0" bIns="0" rtlCol="0" anchor="t">
              <a:spAutoFit/>
            </a:bodyPr>
            <a:lstStyle/>
            <a:p>
              <a:pPr algn="just">
                <a:lnSpc>
                  <a:spcPts val="3919"/>
                </a:lnSpc>
              </a:pPr>
              <a:r>
                <a:rPr lang="en-US" sz="2799">
                  <a:solidFill>
                    <a:srgbClr val="504C44"/>
                  </a:solidFill>
                  <a:latin typeface="DM Sans Bold"/>
                  <a:ea typeface="DM Sans Bold"/>
                  <a:cs typeface="DM Sans Bold"/>
                  <a:sym typeface="DM Sans Bold"/>
                </a:rPr>
                <a:t>Aligning organizational practices with societal shifts enhances brand reputation and fosters a positive workplace culture.</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43807" y="1431169"/>
            <a:ext cx="9021486" cy="943312"/>
            <a:chOff x="0" y="0"/>
            <a:chExt cx="12028648" cy="1257750"/>
          </a:xfrm>
        </p:grpSpPr>
        <p:sp>
          <p:nvSpPr>
            <p:cNvPr id="3" name="TextBox 3"/>
            <p:cNvSpPr txBox="1"/>
            <p:nvPr/>
          </p:nvSpPr>
          <p:spPr>
            <a:xfrm>
              <a:off x="0" y="-57150"/>
              <a:ext cx="12028648" cy="622525"/>
            </a:xfrm>
            <a:prstGeom prst="rect">
              <a:avLst/>
            </a:prstGeom>
          </p:spPr>
          <p:txBody>
            <a:bodyPr lIns="0" tIns="0" rIns="0" bIns="0" rtlCol="0" anchor="t">
              <a:spAutoFit/>
            </a:bodyPr>
            <a:lstStyle/>
            <a:p>
              <a:pPr algn="just">
                <a:lnSpc>
                  <a:spcPts val="3919"/>
                </a:lnSpc>
              </a:pPr>
              <a:endParaRPr/>
            </a:p>
          </p:txBody>
        </p:sp>
        <p:sp>
          <p:nvSpPr>
            <p:cNvPr id="4" name="TextBox 4"/>
            <p:cNvSpPr txBox="1"/>
            <p:nvPr/>
          </p:nvSpPr>
          <p:spPr>
            <a:xfrm>
              <a:off x="0" y="635225"/>
              <a:ext cx="12028648" cy="622525"/>
            </a:xfrm>
            <a:prstGeom prst="rect">
              <a:avLst/>
            </a:prstGeom>
          </p:spPr>
          <p:txBody>
            <a:bodyPr lIns="0" tIns="0" rIns="0" bIns="0" rtlCol="0" anchor="t">
              <a:spAutoFit/>
            </a:bodyPr>
            <a:lstStyle/>
            <a:p>
              <a:pPr algn="just">
                <a:lnSpc>
                  <a:spcPts val="3919"/>
                </a:lnSpc>
              </a:pPr>
              <a:endParaRPr/>
            </a:p>
          </p:txBody>
        </p:sp>
      </p:grpSp>
      <p:sp>
        <p:nvSpPr>
          <p:cNvPr id="5" name="TextBox 5"/>
          <p:cNvSpPr txBox="1"/>
          <p:nvPr/>
        </p:nvSpPr>
        <p:spPr>
          <a:xfrm>
            <a:off x="7143807" y="3539837"/>
            <a:ext cx="10115493" cy="2740139"/>
          </a:xfrm>
          <a:prstGeom prst="rect">
            <a:avLst/>
          </a:prstGeom>
        </p:spPr>
        <p:txBody>
          <a:bodyPr lIns="0" tIns="0" rIns="0" bIns="0" rtlCol="0" anchor="t">
            <a:spAutoFit/>
          </a:bodyPr>
          <a:lstStyle/>
          <a:p>
            <a:pPr algn="l">
              <a:lnSpc>
                <a:spcPts val="3079"/>
              </a:lnSpc>
            </a:pPr>
            <a:r>
              <a:rPr lang="en-US" sz="2799">
                <a:solidFill>
                  <a:srgbClr val="E1A93D"/>
                </a:solidFill>
                <a:latin typeface="DM Sans Bold"/>
                <a:ea typeface="DM Sans Bold"/>
                <a:cs typeface="DM Sans Bold"/>
                <a:sym typeface="DM Sans Bold"/>
              </a:rPr>
              <a:t>Bullet Points:</a:t>
            </a:r>
          </a:p>
          <a:p>
            <a:pPr algn="l">
              <a:lnSpc>
                <a:spcPts val="3079"/>
              </a:lnSpc>
            </a:pPr>
            <a:endParaRPr lang="en-US" sz="2799">
              <a:solidFill>
                <a:srgbClr val="E1A93D"/>
              </a:solidFill>
              <a:latin typeface="DM Sans Bold"/>
              <a:ea typeface="DM Sans Bold"/>
              <a:cs typeface="DM Sans Bold"/>
              <a:sym typeface="DM Sans Bold"/>
            </a:endParaRPr>
          </a:p>
          <a:p>
            <a:pPr algn="l">
              <a:lnSpc>
                <a:spcPts val="3079"/>
              </a:lnSpc>
            </a:pPr>
            <a:endParaRPr lang="en-US" sz="2799">
              <a:solidFill>
                <a:srgbClr val="E1A93D"/>
              </a:solidFill>
              <a:latin typeface="DM Sans Bold"/>
              <a:ea typeface="DM Sans Bold"/>
              <a:cs typeface="DM Sans Bold"/>
              <a:sym typeface="DM Sans Bold"/>
            </a:endParaRPr>
          </a:p>
          <a:p>
            <a:pPr algn="l">
              <a:lnSpc>
                <a:spcPts val="3079"/>
              </a:lnSpc>
            </a:pPr>
            <a:endParaRPr lang="en-US" sz="2799">
              <a:solidFill>
                <a:srgbClr val="E1A93D"/>
              </a:solidFill>
              <a:latin typeface="DM Sans Bold"/>
              <a:ea typeface="DM Sans Bold"/>
              <a:cs typeface="DM Sans Bold"/>
              <a:sym typeface="DM Sans Bold"/>
            </a:endParaRPr>
          </a:p>
          <a:p>
            <a:pPr algn="l">
              <a:lnSpc>
                <a:spcPts val="3079"/>
              </a:lnSpc>
            </a:pPr>
            <a:r>
              <a:rPr lang="en-US" sz="2799">
                <a:solidFill>
                  <a:srgbClr val="E1A93D"/>
                </a:solidFill>
                <a:latin typeface="DM Sans Bold"/>
                <a:ea typeface="DM Sans Bold"/>
                <a:cs typeface="DM Sans Bold"/>
                <a:sym typeface="DM Sans Bold"/>
              </a:rPr>
              <a:t>Key Takeaway:</a:t>
            </a:r>
          </a:p>
          <a:p>
            <a:pPr algn="l">
              <a:lnSpc>
                <a:spcPts val="3079"/>
              </a:lnSpc>
            </a:pPr>
            <a:endParaRPr lang="en-US" sz="2799">
              <a:solidFill>
                <a:srgbClr val="E1A93D"/>
              </a:solidFill>
              <a:latin typeface="DM Sans Bold"/>
              <a:ea typeface="DM Sans Bold"/>
              <a:cs typeface="DM Sans Bold"/>
              <a:sym typeface="DM Sans Bold"/>
            </a:endParaRPr>
          </a:p>
          <a:p>
            <a:pPr algn="l">
              <a:lnSpc>
                <a:spcPts val="3079"/>
              </a:lnSpc>
              <a:spcBef>
                <a:spcPct val="0"/>
              </a:spcBef>
            </a:pPr>
            <a:endParaRPr lang="en-US" sz="2799">
              <a:solidFill>
                <a:srgbClr val="E1A93D"/>
              </a:solidFill>
              <a:latin typeface="DM Sans Bold"/>
              <a:ea typeface="DM Sans Bold"/>
              <a:cs typeface="DM Sans Bold"/>
              <a:sym typeface="DM Sans 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581749" y="3250219"/>
            <a:ext cx="9878304" cy="6374130"/>
          </a:xfrm>
          <a:prstGeom prst="rect">
            <a:avLst/>
          </a:prstGeom>
        </p:spPr>
        <p:txBody>
          <a:bodyPr lIns="0" tIns="0" rIns="0" bIns="0" rtlCol="0" anchor="t">
            <a:spAutoFit/>
          </a:bodyPr>
          <a:lstStyle/>
          <a:p>
            <a:pPr algn="just">
              <a:lnSpc>
                <a:spcPts val="4620"/>
              </a:lnSpc>
            </a:pPr>
            <a:r>
              <a:rPr lang="en-US" sz="3300">
                <a:solidFill>
                  <a:srgbClr val="504C44"/>
                </a:solidFill>
                <a:latin typeface="DM Sans Bold"/>
                <a:ea typeface="DM Sans Bold"/>
                <a:cs typeface="DM Sans Bold"/>
                <a:sym typeface="DM Sans Bold"/>
              </a:rPr>
              <a:t>Internal and external factors often result in capacity barriers.</a:t>
            </a:r>
          </a:p>
          <a:p>
            <a:pPr algn="just">
              <a:lnSpc>
                <a:spcPts val="4620"/>
              </a:lnSpc>
            </a:pPr>
            <a:endParaRPr lang="en-US" sz="3300">
              <a:solidFill>
                <a:srgbClr val="504C44"/>
              </a:solidFill>
              <a:latin typeface="DM Sans Bold"/>
              <a:ea typeface="DM Sans Bold"/>
              <a:cs typeface="DM Sans Bold"/>
              <a:sym typeface="DM Sans Bold"/>
            </a:endParaRPr>
          </a:p>
          <a:p>
            <a:pPr algn="just">
              <a:lnSpc>
                <a:spcPts val="4620"/>
              </a:lnSpc>
            </a:pPr>
            <a:r>
              <a:rPr lang="en-US" sz="3300">
                <a:solidFill>
                  <a:srgbClr val="504C44"/>
                </a:solidFill>
                <a:latin typeface="DM Sans Bold"/>
                <a:ea typeface="DM Sans Bold"/>
                <a:cs typeface="DM Sans Bold"/>
                <a:sym typeface="DM Sans Bold"/>
              </a:rPr>
              <a:t>Identifying and eliminating capacity barriers is essential for unlocking an organization's full potential. </a:t>
            </a:r>
          </a:p>
          <a:p>
            <a:pPr marL="712470" lvl="1" indent="-356235" algn="just">
              <a:lnSpc>
                <a:spcPts val="4620"/>
              </a:lnSpc>
              <a:buFont typeface="Arial"/>
              <a:buChar char="•"/>
            </a:pPr>
            <a:r>
              <a:rPr lang="en-US" sz="3300">
                <a:solidFill>
                  <a:srgbClr val="504C44"/>
                </a:solidFill>
                <a:latin typeface="DM Sans"/>
                <a:ea typeface="DM Sans"/>
                <a:cs typeface="DM Sans"/>
                <a:sym typeface="DM Sans"/>
              </a:rPr>
              <a:t>The most we can achieve in internal capacity building and elimination of barriers</a:t>
            </a:r>
          </a:p>
          <a:p>
            <a:pPr marL="712470" lvl="1" indent="-356235" algn="just">
              <a:lnSpc>
                <a:spcPts val="4620"/>
              </a:lnSpc>
              <a:buFont typeface="Arial"/>
              <a:buChar char="•"/>
            </a:pPr>
            <a:r>
              <a:rPr lang="en-US" sz="3300">
                <a:solidFill>
                  <a:srgbClr val="504C44"/>
                </a:solidFill>
                <a:latin typeface="DM Sans"/>
                <a:ea typeface="DM Sans"/>
                <a:cs typeface="DM Sans"/>
                <a:sym typeface="DM Sans"/>
              </a:rPr>
              <a:t>Within external factors, we can adapt </a:t>
            </a:r>
          </a:p>
          <a:p>
            <a:pPr algn="just">
              <a:lnSpc>
                <a:spcPts val="4620"/>
              </a:lnSpc>
            </a:pPr>
            <a:endParaRPr lang="en-US" sz="3300">
              <a:solidFill>
                <a:srgbClr val="504C44"/>
              </a:solidFill>
              <a:latin typeface="DM Sans"/>
              <a:ea typeface="DM Sans"/>
              <a:cs typeface="DM Sans"/>
              <a:sym typeface="DM Sans"/>
            </a:endParaRPr>
          </a:p>
          <a:p>
            <a:pPr algn="just">
              <a:lnSpc>
                <a:spcPts val="4620"/>
              </a:lnSpc>
            </a:pPr>
            <a:endParaRPr lang="en-US" sz="3300">
              <a:solidFill>
                <a:srgbClr val="504C44"/>
              </a:solidFill>
              <a:latin typeface="DM Sans"/>
              <a:ea typeface="DM Sans"/>
              <a:cs typeface="DM Sans"/>
              <a:sym typeface="DM Sans"/>
            </a:endParaRPr>
          </a:p>
        </p:txBody>
      </p:sp>
      <p:grpSp>
        <p:nvGrpSpPr>
          <p:cNvPr id="3" name="Group 3"/>
          <p:cNvGrpSpPr/>
          <p:nvPr/>
        </p:nvGrpSpPr>
        <p:grpSpPr>
          <a:xfrm>
            <a:off x="748151" y="2913276"/>
            <a:ext cx="5224007" cy="6130049"/>
            <a:chOff x="0" y="0"/>
            <a:chExt cx="6965342" cy="8173398"/>
          </a:xfrm>
        </p:grpSpPr>
        <p:pic>
          <p:nvPicPr>
            <p:cNvPr id="4" name="Picture 4"/>
            <p:cNvPicPr>
              <a:picLocks noChangeAspect="1"/>
            </p:cNvPicPr>
            <p:nvPr/>
          </p:nvPicPr>
          <p:blipFill>
            <a:blip r:embed="rId2"/>
            <a:srcRect t="10885" b="10885"/>
            <a:stretch>
              <a:fillRect/>
            </a:stretch>
          </p:blipFill>
          <p:spPr>
            <a:xfrm>
              <a:off x="0" y="0"/>
              <a:ext cx="6965342" cy="8173398"/>
            </a:xfrm>
            <a:prstGeom prst="rect">
              <a:avLst/>
            </a:prstGeom>
          </p:spPr>
        </p:pic>
      </p:grpSp>
      <p:sp>
        <p:nvSpPr>
          <p:cNvPr id="5" name="Freeform 5"/>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6562699" y="1143000"/>
            <a:ext cx="8334834" cy="1416050"/>
          </a:xfrm>
          <a:prstGeom prst="rect">
            <a:avLst/>
          </a:prstGeom>
        </p:spPr>
        <p:txBody>
          <a:bodyPr lIns="0" tIns="0" rIns="0" bIns="0" rtlCol="0" anchor="t">
            <a:spAutoFit/>
          </a:bodyPr>
          <a:lstStyle/>
          <a:p>
            <a:pPr algn="l">
              <a:lnSpc>
                <a:spcPts val="5499"/>
              </a:lnSpc>
            </a:pPr>
            <a:r>
              <a:rPr lang="en-US" sz="5499">
                <a:solidFill>
                  <a:srgbClr val="194597"/>
                </a:solidFill>
                <a:latin typeface="DM Sans"/>
                <a:ea typeface="DM Sans"/>
                <a:cs typeface="DM Sans"/>
                <a:sym typeface="DM Sans"/>
              </a:rPr>
              <a:t>Elimination of capacity barriers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562699" y="3250219"/>
            <a:ext cx="10952389" cy="5364480"/>
          </a:xfrm>
          <a:prstGeom prst="rect">
            <a:avLst/>
          </a:prstGeom>
        </p:spPr>
        <p:txBody>
          <a:bodyPr lIns="0" tIns="0" rIns="0" bIns="0" rtlCol="0" anchor="t">
            <a:spAutoFit/>
          </a:bodyPr>
          <a:lstStyle/>
          <a:p>
            <a:pPr algn="just">
              <a:lnSpc>
                <a:spcPts val="4620"/>
              </a:lnSpc>
            </a:pPr>
            <a:r>
              <a:rPr lang="en-US" sz="3300">
                <a:solidFill>
                  <a:srgbClr val="504C44"/>
                </a:solidFill>
                <a:latin typeface="DM Sans Bold"/>
                <a:ea typeface="DM Sans Bold"/>
                <a:cs typeface="DM Sans Bold"/>
                <a:sym typeface="DM Sans Bold"/>
              </a:rPr>
              <a:t>Let's create a small radar chart, assessing the influence of your own organisation's external and internal factors.</a:t>
            </a:r>
          </a:p>
          <a:p>
            <a:pPr algn="just">
              <a:lnSpc>
                <a:spcPts val="4620"/>
              </a:lnSpc>
            </a:pPr>
            <a:endParaRPr lang="en-US" sz="3300">
              <a:solidFill>
                <a:srgbClr val="504C44"/>
              </a:solidFill>
              <a:latin typeface="DM Sans Bold"/>
              <a:ea typeface="DM Sans Bold"/>
              <a:cs typeface="DM Sans Bold"/>
              <a:sym typeface="DM Sans Bold"/>
            </a:endParaRPr>
          </a:p>
          <a:p>
            <a:pPr algn="just">
              <a:lnSpc>
                <a:spcPts val="4620"/>
              </a:lnSpc>
            </a:pPr>
            <a:r>
              <a:rPr lang="en-US" sz="3300">
                <a:solidFill>
                  <a:srgbClr val="504C44"/>
                </a:solidFill>
                <a:latin typeface="DM Sans Bold"/>
                <a:ea typeface="DM Sans Bold"/>
                <a:cs typeface="DM Sans Bold"/>
                <a:sym typeface="DM Sans Bold"/>
              </a:rPr>
              <a:t>Identifying and eliminating capacity barriers is essential for unlocking an organization's full potential. </a:t>
            </a:r>
          </a:p>
          <a:p>
            <a:pPr marL="539749" lvl="1" indent="-269875" algn="l">
              <a:lnSpc>
                <a:spcPts val="3499"/>
              </a:lnSpc>
              <a:buFont typeface="Arial"/>
              <a:buChar char="•"/>
            </a:pPr>
            <a:r>
              <a:rPr lang="en-US" sz="2499">
                <a:solidFill>
                  <a:srgbClr val="504C44"/>
                </a:solidFill>
                <a:latin typeface="DM Sans"/>
                <a:ea typeface="DM Sans"/>
                <a:cs typeface="DM Sans"/>
                <a:sym typeface="DM Sans"/>
              </a:rPr>
              <a:t>Use the online version - https://geographyfieldwork.com/RadarChartCreator.html   </a:t>
            </a:r>
          </a:p>
          <a:p>
            <a:pPr marL="539749" lvl="1" indent="-269875" algn="just">
              <a:lnSpc>
                <a:spcPts val="3499"/>
              </a:lnSpc>
              <a:buFont typeface="Arial"/>
              <a:buChar char="•"/>
            </a:pPr>
            <a:r>
              <a:rPr lang="en-US" sz="2499">
                <a:solidFill>
                  <a:srgbClr val="504C44"/>
                </a:solidFill>
                <a:latin typeface="DM Sans"/>
                <a:ea typeface="DM Sans"/>
                <a:cs typeface="DM Sans"/>
                <a:sym typeface="DM Sans"/>
              </a:rPr>
              <a:t>Use a scale from 0-10 to evaluate your current position</a:t>
            </a:r>
          </a:p>
          <a:p>
            <a:pPr algn="just">
              <a:lnSpc>
                <a:spcPts val="4620"/>
              </a:lnSpc>
            </a:pPr>
            <a:endParaRPr lang="en-US" sz="2499">
              <a:solidFill>
                <a:srgbClr val="504C44"/>
              </a:solidFill>
              <a:latin typeface="DM Sans"/>
              <a:ea typeface="DM Sans"/>
              <a:cs typeface="DM Sans"/>
              <a:sym typeface="DM Sans"/>
            </a:endParaRPr>
          </a:p>
        </p:txBody>
      </p:sp>
      <p:grpSp>
        <p:nvGrpSpPr>
          <p:cNvPr id="3" name="Group 3"/>
          <p:cNvGrpSpPr/>
          <p:nvPr/>
        </p:nvGrpSpPr>
        <p:grpSpPr>
          <a:xfrm>
            <a:off x="748151" y="2559050"/>
            <a:ext cx="5224007" cy="6130049"/>
            <a:chOff x="0" y="0"/>
            <a:chExt cx="6965342" cy="8173398"/>
          </a:xfrm>
        </p:grpSpPr>
        <p:pic>
          <p:nvPicPr>
            <p:cNvPr id="4" name="Picture 4"/>
            <p:cNvPicPr>
              <a:picLocks noChangeAspect="1"/>
            </p:cNvPicPr>
            <p:nvPr/>
          </p:nvPicPr>
          <p:blipFill>
            <a:blip r:embed="rId2"/>
            <a:srcRect l="22607" r="22607"/>
            <a:stretch>
              <a:fillRect/>
            </a:stretch>
          </p:blipFill>
          <p:spPr>
            <a:xfrm>
              <a:off x="0" y="0"/>
              <a:ext cx="6965342" cy="8173398"/>
            </a:xfrm>
            <a:prstGeom prst="rect">
              <a:avLst/>
            </a:prstGeom>
          </p:spPr>
        </p:pic>
      </p:grpSp>
      <p:sp>
        <p:nvSpPr>
          <p:cNvPr id="5" name="Freeform 5"/>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6562699" y="1143000"/>
            <a:ext cx="8334834" cy="1416050"/>
          </a:xfrm>
          <a:prstGeom prst="rect">
            <a:avLst/>
          </a:prstGeom>
        </p:spPr>
        <p:txBody>
          <a:bodyPr lIns="0" tIns="0" rIns="0" bIns="0" rtlCol="0" anchor="t">
            <a:spAutoFit/>
          </a:bodyPr>
          <a:lstStyle/>
          <a:p>
            <a:pPr algn="l">
              <a:lnSpc>
                <a:spcPts val="5499"/>
              </a:lnSpc>
            </a:pPr>
            <a:r>
              <a:rPr lang="en-US" sz="5499">
                <a:solidFill>
                  <a:srgbClr val="194597"/>
                </a:solidFill>
                <a:latin typeface="DM Sans"/>
                <a:ea typeface="DM Sans"/>
                <a:cs typeface="DM Sans"/>
                <a:sym typeface="DM Sans"/>
              </a:rPr>
              <a:t>Let's do a small assessment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grpSp>
        <p:nvGrpSpPr>
          <p:cNvPr id="2" name="Group 2"/>
          <p:cNvGrpSpPr/>
          <p:nvPr/>
        </p:nvGrpSpPr>
        <p:grpSpPr>
          <a:xfrm>
            <a:off x="-685800" y="-1369275"/>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2F4F5">
                <a:alpha val="92941"/>
              </a:srgbClr>
            </a:solidFill>
          </p:spPr>
          <p:txBody>
            <a:bodyPr/>
            <a:lstStyle/>
            <a:p>
              <a:endParaRPr lang="en-GB"/>
            </a:p>
          </p:txBody>
        </p:sp>
      </p:grpSp>
      <p:sp>
        <p:nvSpPr>
          <p:cNvPr id="4" name="Freeform 4"/>
          <p:cNvSpPr/>
          <p:nvPr/>
        </p:nvSpPr>
        <p:spPr>
          <a:xfrm>
            <a:off x="10139716" y="805496"/>
            <a:ext cx="7138634" cy="6710316"/>
          </a:xfrm>
          <a:custGeom>
            <a:avLst/>
            <a:gdLst/>
            <a:ahLst/>
            <a:cxnLst/>
            <a:rect l="l" t="t" r="r" b="b"/>
            <a:pathLst>
              <a:path w="7138634" h="6710316">
                <a:moveTo>
                  <a:pt x="0" y="0"/>
                </a:moveTo>
                <a:lnTo>
                  <a:pt x="7138634" y="0"/>
                </a:lnTo>
                <a:lnTo>
                  <a:pt x="7138634" y="6710316"/>
                </a:lnTo>
                <a:lnTo>
                  <a:pt x="0" y="67103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TextBox 5"/>
          <p:cNvSpPr txBox="1"/>
          <p:nvPr/>
        </p:nvSpPr>
        <p:spPr>
          <a:xfrm>
            <a:off x="424976" y="2856015"/>
            <a:ext cx="8478110" cy="4008120"/>
          </a:xfrm>
          <a:prstGeom prst="rect">
            <a:avLst/>
          </a:prstGeom>
        </p:spPr>
        <p:txBody>
          <a:bodyPr lIns="0" tIns="0" rIns="0" bIns="0" rtlCol="0" anchor="t">
            <a:spAutoFit/>
          </a:bodyPr>
          <a:lstStyle/>
          <a:p>
            <a:pPr algn="l">
              <a:lnSpc>
                <a:spcPts val="7800"/>
              </a:lnSpc>
            </a:pPr>
            <a:r>
              <a:rPr lang="en-US" sz="7800">
                <a:solidFill>
                  <a:srgbClr val="194597"/>
                </a:solidFill>
                <a:latin typeface="DM Sans"/>
                <a:ea typeface="DM Sans"/>
                <a:cs typeface="DM Sans"/>
                <a:sym typeface="DM Sans"/>
              </a:rPr>
              <a:t>How to eliminate barriers &amp; challenges of capacity building? </a:t>
            </a:r>
          </a:p>
        </p:txBody>
      </p:sp>
      <p:sp>
        <p:nvSpPr>
          <p:cNvPr id="6" name="TextBox 6"/>
          <p:cNvSpPr txBox="1"/>
          <p:nvPr/>
        </p:nvSpPr>
        <p:spPr>
          <a:xfrm>
            <a:off x="10149241" y="8533344"/>
            <a:ext cx="7972191" cy="1036320"/>
          </a:xfrm>
          <a:prstGeom prst="rect">
            <a:avLst/>
          </a:prstGeom>
        </p:spPr>
        <p:txBody>
          <a:bodyPr lIns="0" tIns="0" rIns="0" bIns="0" rtlCol="0" anchor="t">
            <a:spAutoFit/>
          </a:bodyPr>
          <a:lstStyle/>
          <a:p>
            <a:pPr algn="l">
              <a:lnSpc>
                <a:spcPts val="7800"/>
              </a:lnSpc>
            </a:pPr>
            <a:r>
              <a:rPr lang="en-US" sz="7800">
                <a:solidFill>
                  <a:srgbClr val="194597"/>
                </a:solidFill>
                <a:latin typeface="DM Sans"/>
                <a:ea typeface="DM Sans"/>
                <a:cs typeface="DM Sans"/>
                <a:sym typeface="DM Sans"/>
              </a:rPr>
              <a:t>Let's discuss?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1351" y="-276396"/>
            <a:ext cx="9335351" cy="10839793"/>
            <a:chOff x="0" y="0"/>
            <a:chExt cx="2458693" cy="2854925"/>
          </a:xfrm>
        </p:grpSpPr>
        <p:sp>
          <p:nvSpPr>
            <p:cNvPr id="3" name="Freeform 3"/>
            <p:cNvSpPr/>
            <p:nvPr/>
          </p:nvSpPr>
          <p:spPr>
            <a:xfrm>
              <a:off x="0" y="0"/>
              <a:ext cx="2458693" cy="2854925"/>
            </a:xfrm>
            <a:custGeom>
              <a:avLst/>
              <a:gdLst/>
              <a:ahLst/>
              <a:cxnLst/>
              <a:rect l="l" t="t" r="r" b="b"/>
              <a:pathLst>
                <a:path w="2458693" h="2854925">
                  <a:moveTo>
                    <a:pt x="0" y="0"/>
                  </a:moveTo>
                  <a:lnTo>
                    <a:pt x="2458693" y="0"/>
                  </a:lnTo>
                  <a:lnTo>
                    <a:pt x="2458693" y="2854925"/>
                  </a:lnTo>
                  <a:lnTo>
                    <a:pt x="0" y="2854925"/>
                  </a:lnTo>
                  <a:close/>
                </a:path>
              </a:pathLst>
            </a:custGeom>
            <a:solidFill>
              <a:srgbClr val="D9D9D9"/>
            </a:solidFill>
          </p:spPr>
          <p:txBody>
            <a:bodyPr/>
            <a:lstStyle/>
            <a:p>
              <a:endParaRPr lang="en-GB"/>
            </a:p>
          </p:txBody>
        </p:sp>
        <p:sp>
          <p:nvSpPr>
            <p:cNvPr id="4" name="TextBox 4"/>
            <p:cNvSpPr txBox="1"/>
            <p:nvPr/>
          </p:nvSpPr>
          <p:spPr>
            <a:xfrm>
              <a:off x="0" y="-38100"/>
              <a:ext cx="2458693" cy="28930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961443" y="1028700"/>
            <a:ext cx="7297857" cy="8229600"/>
            <a:chOff x="0" y="0"/>
            <a:chExt cx="9730476" cy="10972800"/>
          </a:xfrm>
        </p:grpSpPr>
        <p:pic>
          <p:nvPicPr>
            <p:cNvPr id="6" name="Picture 6"/>
            <p:cNvPicPr>
              <a:picLocks noChangeAspect="1"/>
            </p:cNvPicPr>
            <p:nvPr/>
          </p:nvPicPr>
          <p:blipFill>
            <a:blip r:embed="rId2"/>
            <a:srcRect l="20440" r="20440"/>
            <a:stretch>
              <a:fillRect/>
            </a:stretch>
          </p:blipFill>
          <p:spPr>
            <a:xfrm>
              <a:off x="0" y="0"/>
              <a:ext cx="9730476" cy="10972800"/>
            </a:xfrm>
            <a:prstGeom prst="rect">
              <a:avLst/>
            </a:prstGeom>
          </p:spPr>
        </p:pic>
      </p:grpSp>
      <p:sp>
        <p:nvSpPr>
          <p:cNvPr id="7" name="TextBox 7"/>
          <p:cNvSpPr txBox="1"/>
          <p:nvPr/>
        </p:nvSpPr>
        <p:spPr>
          <a:xfrm>
            <a:off x="1233477" y="3063874"/>
            <a:ext cx="7419715" cy="2079626"/>
          </a:xfrm>
          <a:prstGeom prst="rect">
            <a:avLst/>
          </a:prstGeom>
        </p:spPr>
        <p:txBody>
          <a:bodyPr lIns="0" tIns="0" rIns="0" bIns="0" rtlCol="0" anchor="t">
            <a:spAutoFit/>
          </a:bodyPr>
          <a:lstStyle/>
          <a:p>
            <a:pPr algn="ctr">
              <a:lnSpc>
                <a:spcPts val="8000"/>
              </a:lnSpc>
            </a:pPr>
            <a:r>
              <a:rPr lang="en-US" sz="8000">
                <a:solidFill>
                  <a:srgbClr val="194597"/>
                </a:solidFill>
                <a:latin typeface="DM Sans Bold"/>
                <a:ea typeface="DM Sans Bold"/>
                <a:cs typeface="DM Sans Bold"/>
                <a:sym typeface="DM Sans Bold"/>
              </a:rPr>
              <a:t>Elimination of barriers</a:t>
            </a:r>
          </a:p>
        </p:txBody>
      </p:sp>
      <p:sp>
        <p:nvSpPr>
          <p:cNvPr id="8" name="TextBox 8"/>
          <p:cNvSpPr txBox="1"/>
          <p:nvPr/>
        </p:nvSpPr>
        <p:spPr>
          <a:xfrm>
            <a:off x="1394926" y="5876034"/>
            <a:ext cx="6354149" cy="860425"/>
          </a:xfrm>
          <a:prstGeom prst="rect">
            <a:avLst/>
          </a:prstGeom>
        </p:spPr>
        <p:txBody>
          <a:bodyPr lIns="0" tIns="0" rIns="0" bIns="0" rtlCol="0" anchor="t">
            <a:spAutoFit/>
          </a:bodyPr>
          <a:lstStyle/>
          <a:p>
            <a:pPr algn="just">
              <a:lnSpc>
                <a:spcPts val="3499"/>
              </a:lnSpc>
            </a:pPr>
            <a:r>
              <a:rPr lang="en-US" sz="2499">
                <a:solidFill>
                  <a:srgbClr val="000000"/>
                </a:solidFill>
                <a:latin typeface="DM Sans"/>
                <a:ea typeface="DM Sans"/>
                <a:cs typeface="DM Sans"/>
                <a:sym typeface="DM Sans"/>
              </a:rPr>
              <a:t>Breaking Down Capacity Barriers for Organizational Success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393410" y="7682328"/>
            <a:ext cx="5500090" cy="2114550"/>
          </a:xfrm>
          <a:prstGeom prst="rect">
            <a:avLst/>
          </a:prstGeom>
        </p:spPr>
        <p:txBody>
          <a:bodyPr lIns="0" tIns="0" rIns="0" bIns="0" rtlCol="0" anchor="t">
            <a:spAutoFit/>
          </a:bodyPr>
          <a:lstStyle/>
          <a:p>
            <a:pPr algn="r">
              <a:lnSpc>
                <a:spcPts val="8250"/>
              </a:lnSpc>
            </a:pPr>
            <a:r>
              <a:rPr lang="en-US" sz="7500">
                <a:solidFill>
                  <a:srgbClr val="8CA9AD"/>
                </a:solidFill>
                <a:latin typeface="DM Sans Bold"/>
                <a:ea typeface="DM Sans Bold"/>
                <a:cs typeface="DM Sans Bold"/>
                <a:sym typeface="DM Sans Bold"/>
              </a:rPr>
              <a:t>TABLE OF</a:t>
            </a:r>
          </a:p>
          <a:p>
            <a:pPr algn="r">
              <a:lnSpc>
                <a:spcPts val="8250"/>
              </a:lnSpc>
            </a:pPr>
            <a:r>
              <a:rPr lang="en-US" sz="7500">
                <a:solidFill>
                  <a:srgbClr val="8CA9AD"/>
                </a:solidFill>
                <a:latin typeface="DM Sans Bold"/>
                <a:ea typeface="DM Sans Bold"/>
                <a:cs typeface="DM Sans Bold"/>
                <a:sym typeface="DM Sans Bold"/>
              </a:rPr>
              <a:t>CONTENT</a:t>
            </a:r>
          </a:p>
        </p:txBody>
      </p:sp>
      <p:sp>
        <p:nvSpPr>
          <p:cNvPr id="3" name="TextBox 3"/>
          <p:cNvSpPr txBox="1"/>
          <p:nvPr/>
        </p:nvSpPr>
        <p:spPr>
          <a:xfrm>
            <a:off x="1993974" y="972428"/>
            <a:ext cx="1938412" cy="1003308"/>
          </a:xfrm>
          <a:prstGeom prst="rect">
            <a:avLst/>
          </a:prstGeom>
        </p:spPr>
        <p:txBody>
          <a:bodyPr lIns="0" tIns="0" rIns="0" bIns="0" rtlCol="0" anchor="t">
            <a:spAutoFit/>
          </a:bodyPr>
          <a:lstStyle/>
          <a:p>
            <a:pPr algn="l">
              <a:lnSpc>
                <a:spcPts val="7700"/>
              </a:lnSpc>
            </a:pPr>
            <a:r>
              <a:rPr lang="en-US" sz="7000">
                <a:solidFill>
                  <a:srgbClr val="8CA9AD"/>
                </a:solidFill>
                <a:latin typeface="DM Sans Bold"/>
                <a:ea typeface="DM Sans Bold"/>
                <a:cs typeface="DM Sans Bold"/>
                <a:sym typeface="DM Sans Bold"/>
              </a:rPr>
              <a:t>01.</a:t>
            </a:r>
          </a:p>
        </p:txBody>
      </p:sp>
      <p:sp>
        <p:nvSpPr>
          <p:cNvPr id="4" name="TextBox 4"/>
          <p:cNvSpPr txBox="1"/>
          <p:nvPr/>
        </p:nvSpPr>
        <p:spPr>
          <a:xfrm>
            <a:off x="1993974" y="2494414"/>
            <a:ext cx="1938412" cy="1003308"/>
          </a:xfrm>
          <a:prstGeom prst="rect">
            <a:avLst/>
          </a:prstGeom>
        </p:spPr>
        <p:txBody>
          <a:bodyPr lIns="0" tIns="0" rIns="0" bIns="0" rtlCol="0" anchor="t">
            <a:spAutoFit/>
          </a:bodyPr>
          <a:lstStyle/>
          <a:p>
            <a:pPr algn="l">
              <a:lnSpc>
                <a:spcPts val="7700"/>
              </a:lnSpc>
            </a:pPr>
            <a:r>
              <a:rPr lang="en-US" sz="7000">
                <a:solidFill>
                  <a:srgbClr val="8CA9AD"/>
                </a:solidFill>
                <a:latin typeface="DM Sans Bold"/>
                <a:ea typeface="DM Sans Bold"/>
                <a:cs typeface="DM Sans Bold"/>
                <a:sym typeface="DM Sans Bold"/>
              </a:rPr>
              <a:t>02.</a:t>
            </a:r>
          </a:p>
        </p:txBody>
      </p:sp>
      <p:sp>
        <p:nvSpPr>
          <p:cNvPr id="5" name="TextBox 5"/>
          <p:cNvSpPr txBox="1"/>
          <p:nvPr/>
        </p:nvSpPr>
        <p:spPr>
          <a:xfrm>
            <a:off x="3932386" y="980363"/>
            <a:ext cx="9388964" cy="501656"/>
          </a:xfrm>
          <a:prstGeom prst="rect">
            <a:avLst/>
          </a:prstGeom>
        </p:spPr>
        <p:txBody>
          <a:bodyPr lIns="0" tIns="0" rIns="0" bIns="0" rtlCol="0" anchor="t">
            <a:spAutoFit/>
          </a:bodyPr>
          <a:lstStyle/>
          <a:p>
            <a:pPr algn="l">
              <a:lnSpc>
                <a:spcPts val="3850"/>
              </a:lnSpc>
            </a:pPr>
            <a:r>
              <a:rPr lang="en-US" sz="3500">
                <a:solidFill>
                  <a:srgbClr val="737373"/>
                </a:solidFill>
                <a:latin typeface="DM Sans Bold"/>
                <a:ea typeface="DM Sans Bold"/>
                <a:cs typeface="DM Sans Bold"/>
                <a:sym typeface="DM Sans Bold"/>
              </a:rPr>
              <a:t>INTERNAL FACTORS </a:t>
            </a:r>
          </a:p>
        </p:txBody>
      </p:sp>
      <p:sp>
        <p:nvSpPr>
          <p:cNvPr id="6" name="TextBox 6"/>
          <p:cNvSpPr txBox="1"/>
          <p:nvPr/>
        </p:nvSpPr>
        <p:spPr>
          <a:xfrm>
            <a:off x="3932386" y="2502350"/>
            <a:ext cx="6726444" cy="501656"/>
          </a:xfrm>
          <a:prstGeom prst="rect">
            <a:avLst/>
          </a:prstGeom>
        </p:spPr>
        <p:txBody>
          <a:bodyPr lIns="0" tIns="0" rIns="0" bIns="0" rtlCol="0" anchor="t">
            <a:spAutoFit/>
          </a:bodyPr>
          <a:lstStyle/>
          <a:p>
            <a:pPr algn="l">
              <a:lnSpc>
                <a:spcPts val="3850"/>
              </a:lnSpc>
            </a:pPr>
            <a:r>
              <a:rPr lang="en-US" sz="3500">
                <a:solidFill>
                  <a:srgbClr val="737373"/>
                </a:solidFill>
                <a:latin typeface="DM Sans Bold"/>
                <a:ea typeface="DM Sans Bold"/>
                <a:cs typeface="DM Sans Bold"/>
                <a:sym typeface="DM Sans Bold"/>
              </a:rPr>
              <a:t>EXTERNAL FORCES</a:t>
            </a:r>
          </a:p>
        </p:txBody>
      </p:sp>
      <p:sp>
        <p:nvSpPr>
          <p:cNvPr id="7" name="TextBox 7"/>
          <p:cNvSpPr txBox="1"/>
          <p:nvPr/>
        </p:nvSpPr>
        <p:spPr>
          <a:xfrm>
            <a:off x="3932386" y="1501069"/>
            <a:ext cx="5542676" cy="438156"/>
          </a:xfrm>
          <a:prstGeom prst="rect">
            <a:avLst/>
          </a:prstGeom>
        </p:spPr>
        <p:txBody>
          <a:bodyPr lIns="0" tIns="0" rIns="0" bIns="0" rtlCol="0" anchor="t">
            <a:spAutoFit/>
          </a:bodyPr>
          <a:lstStyle/>
          <a:p>
            <a:pPr algn="l">
              <a:lnSpc>
                <a:spcPts val="3300"/>
              </a:lnSpc>
            </a:pPr>
            <a:r>
              <a:rPr lang="en-US" sz="3000">
                <a:solidFill>
                  <a:srgbClr val="737373"/>
                </a:solidFill>
                <a:latin typeface="DM Sans Italics"/>
                <a:ea typeface="DM Sans Italics"/>
                <a:cs typeface="DM Sans Italics"/>
                <a:sym typeface="DM Sans Italics"/>
              </a:rPr>
              <a:t>Know the challenge</a:t>
            </a:r>
          </a:p>
        </p:txBody>
      </p:sp>
      <p:sp>
        <p:nvSpPr>
          <p:cNvPr id="8" name="TextBox 8"/>
          <p:cNvSpPr txBox="1"/>
          <p:nvPr/>
        </p:nvSpPr>
        <p:spPr>
          <a:xfrm>
            <a:off x="1993974" y="4016401"/>
            <a:ext cx="1938412" cy="1003308"/>
          </a:xfrm>
          <a:prstGeom prst="rect">
            <a:avLst/>
          </a:prstGeom>
        </p:spPr>
        <p:txBody>
          <a:bodyPr lIns="0" tIns="0" rIns="0" bIns="0" rtlCol="0" anchor="t">
            <a:spAutoFit/>
          </a:bodyPr>
          <a:lstStyle/>
          <a:p>
            <a:pPr algn="l">
              <a:lnSpc>
                <a:spcPts val="7700"/>
              </a:lnSpc>
            </a:pPr>
            <a:r>
              <a:rPr lang="en-US" sz="7000">
                <a:solidFill>
                  <a:srgbClr val="8CA9AD"/>
                </a:solidFill>
                <a:latin typeface="DM Sans Bold"/>
                <a:ea typeface="DM Sans Bold"/>
                <a:cs typeface="DM Sans Bold"/>
                <a:sym typeface="DM Sans Bold"/>
              </a:rPr>
              <a:t>03.</a:t>
            </a:r>
          </a:p>
        </p:txBody>
      </p:sp>
      <p:sp>
        <p:nvSpPr>
          <p:cNvPr id="9" name="TextBox 9"/>
          <p:cNvSpPr txBox="1"/>
          <p:nvPr/>
        </p:nvSpPr>
        <p:spPr>
          <a:xfrm>
            <a:off x="3932386" y="4024336"/>
            <a:ext cx="6726444" cy="501656"/>
          </a:xfrm>
          <a:prstGeom prst="rect">
            <a:avLst/>
          </a:prstGeom>
        </p:spPr>
        <p:txBody>
          <a:bodyPr lIns="0" tIns="0" rIns="0" bIns="0" rtlCol="0" anchor="t">
            <a:spAutoFit/>
          </a:bodyPr>
          <a:lstStyle/>
          <a:p>
            <a:pPr algn="l">
              <a:lnSpc>
                <a:spcPts val="3850"/>
              </a:lnSpc>
            </a:pPr>
            <a:r>
              <a:rPr lang="en-US" sz="3500">
                <a:solidFill>
                  <a:srgbClr val="737373"/>
                </a:solidFill>
                <a:latin typeface="DM Sans Bold"/>
                <a:ea typeface="DM Sans Bold"/>
                <a:cs typeface="DM Sans Bold"/>
                <a:sym typeface="DM Sans Bold"/>
              </a:rPr>
              <a:t>BARRIERS </a:t>
            </a:r>
          </a:p>
        </p:txBody>
      </p:sp>
      <p:sp>
        <p:nvSpPr>
          <p:cNvPr id="10" name="TextBox 10"/>
          <p:cNvSpPr txBox="1"/>
          <p:nvPr/>
        </p:nvSpPr>
        <p:spPr>
          <a:xfrm>
            <a:off x="1993974" y="5538388"/>
            <a:ext cx="1938412" cy="1003308"/>
          </a:xfrm>
          <a:prstGeom prst="rect">
            <a:avLst/>
          </a:prstGeom>
        </p:spPr>
        <p:txBody>
          <a:bodyPr lIns="0" tIns="0" rIns="0" bIns="0" rtlCol="0" anchor="t">
            <a:spAutoFit/>
          </a:bodyPr>
          <a:lstStyle/>
          <a:p>
            <a:pPr algn="l">
              <a:lnSpc>
                <a:spcPts val="7700"/>
              </a:lnSpc>
            </a:pPr>
            <a:r>
              <a:rPr lang="en-US" sz="7000">
                <a:solidFill>
                  <a:srgbClr val="8CA9AD"/>
                </a:solidFill>
                <a:latin typeface="DM Sans Bold"/>
                <a:ea typeface="DM Sans Bold"/>
                <a:cs typeface="DM Sans Bold"/>
                <a:sym typeface="DM Sans Bold"/>
              </a:rPr>
              <a:t>04.</a:t>
            </a:r>
          </a:p>
        </p:txBody>
      </p:sp>
      <p:sp>
        <p:nvSpPr>
          <p:cNvPr id="11" name="TextBox 11"/>
          <p:cNvSpPr txBox="1"/>
          <p:nvPr/>
        </p:nvSpPr>
        <p:spPr>
          <a:xfrm>
            <a:off x="3932386" y="5546323"/>
            <a:ext cx="8461024" cy="501656"/>
          </a:xfrm>
          <a:prstGeom prst="rect">
            <a:avLst/>
          </a:prstGeom>
        </p:spPr>
        <p:txBody>
          <a:bodyPr lIns="0" tIns="0" rIns="0" bIns="0" rtlCol="0" anchor="t">
            <a:spAutoFit/>
          </a:bodyPr>
          <a:lstStyle/>
          <a:p>
            <a:pPr algn="l">
              <a:lnSpc>
                <a:spcPts val="3850"/>
              </a:lnSpc>
            </a:pPr>
            <a:r>
              <a:rPr lang="en-US" sz="3500">
                <a:solidFill>
                  <a:srgbClr val="737373"/>
                </a:solidFill>
                <a:latin typeface="DM Sans Bold"/>
                <a:ea typeface="DM Sans Bold"/>
                <a:cs typeface="DM Sans Bold"/>
                <a:sym typeface="DM Sans Bold"/>
              </a:rPr>
              <a:t>ELIMINATION OF CAPACITY BARRIERS </a:t>
            </a:r>
          </a:p>
        </p:txBody>
      </p:sp>
      <p:sp>
        <p:nvSpPr>
          <p:cNvPr id="12" name="TextBox 12"/>
          <p:cNvSpPr txBox="1"/>
          <p:nvPr/>
        </p:nvSpPr>
        <p:spPr>
          <a:xfrm>
            <a:off x="3932386" y="3023056"/>
            <a:ext cx="5542676" cy="438156"/>
          </a:xfrm>
          <a:prstGeom prst="rect">
            <a:avLst/>
          </a:prstGeom>
        </p:spPr>
        <p:txBody>
          <a:bodyPr lIns="0" tIns="0" rIns="0" bIns="0" rtlCol="0" anchor="t">
            <a:spAutoFit/>
          </a:bodyPr>
          <a:lstStyle/>
          <a:p>
            <a:pPr algn="l">
              <a:lnSpc>
                <a:spcPts val="3300"/>
              </a:lnSpc>
            </a:pPr>
            <a:r>
              <a:rPr lang="en-US" sz="3000">
                <a:solidFill>
                  <a:srgbClr val="737373"/>
                </a:solidFill>
                <a:latin typeface="DM Sans Italics"/>
                <a:ea typeface="DM Sans Italics"/>
                <a:cs typeface="DM Sans Italics"/>
                <a:sym typeface="DM Sans Italics"/>
              </a:rPr>
              <a:t>Learn to adapt</a:t>
            </a:r>
          </a:p>
        </p:txBody>
      </p:sp>
      <p:sp>
        <p:nvSpPr>
          <p:cNvPr id="13" name="TextBox 13"/>
          <p:cNvSpPr txBox="1"/>
          <p:nvPr/>
        </p:nvSpPr>
        <p:spPr>
          <a:xfrm>
            <a:off x="3932386" y="4545043"/>
            <a:ext cx="5542676" cy="438156"/>
          </a:xfrm>
          <a:prstGeom prst="rect">
            <a:avLst/>
          </a:prstGeom>
        </p:spPr>
        <p:txBody>
          <a:bodyPr lIns="0" tIns="0" rIns="0" bIns="0" rtlCol="0" anchor="t">
            <a:spAutoFit/>
          </a:bodyPr>
          <a:lstStyle/>
          <a:p>
            <a:pPr algn="l">
              <a:lnSpc>
                <a:spcPts val="3300"/>
              </a:lnSpc>
            </a:pPr>
            <a:r>
              <a:rPr lang="en-US" sz="3000">
                <a:solidFill>
                  <a:srgbClr val="737373"/>
                </a:solidFill>
                <a:latin typeface="DM Sans Italics"/>
                <a:ea typeface="DM Sans Italics"/>
                <a:cs typeface="DM Sans Italics"/>
                <a:sym typeface="DM Sans Italics"/>
              </a:rPr>
              <a:t>Identify</a:t>
            </a:r>
          </a:p>
        </p:txBody>
      </p:sp>
      <p:sp>
        <p:nvSpPr>
          <p:cNvPr id="14" name="TextBox 14"/>
          <p:cNvSpPr txBox="1"/>
          <p:nvPr/>
        </p:nvSpPr>
        <p:spPr>
          <a:xfrm>
            <a:off x="3932386" y="6067029"/>
            <a:ext cx="5542676" cy="438156"/>
          </a:xfrm>
          <a:prstGeom prst="rect">
            <a:avLst/>
          </a:prstGeom>
        </p:spPr>
        <p:txBody>
          <a:bodyPr lIns="0" tIns="0" rIns="0" bIns="0" rtlCol="0" anchor="t">
            <a:spAutoFit/>
          </a:bodyPr>
          <a:lstStyle/>
          <a:p>
            <a:pPr algn="l">
              <a:lnSpc>
                <a:spcPts val="3300"/>
              </a:lnSpc>
            </a:pPr>
            <a:r>
              <a:rPr lang="en-US" sz="3000">
                <a:solidFill>
                  <a:srgbClr val="737373"/>
                </a:solidFill>
                <a:latin typeface="DM Sans Italics"/>
                <a:ea typeface="DM Sans Italics"/>
                <a:cs typeface="DM Sans Italics"/>
                <a:sym typeface="DM Sans Italics"/>
              </a:rPr>
              <a:t>Plan the action</a:t>
            </a:r>
          </a:p>
        </p:txBody>
      </p:sp>
      <p:sp>
        <p:nvSpPr>
          <p:cNvPr id="15" name="Freeform 15"/>
          <p:cNvSpPr/>
          <p:nvPr/>
        </p:nvSpPr>
        <p:spPr>
          <a:xfrm>
            <a:off x="2417556" y="9164276"/>
            <a:ext cx="4102978" cy="2245448"/>
          </a:xfrm>
          <a:custGeom>
            <a:avLst/>
            <a:gdLst/>
            <a:ahLst/>
            <a:cxnLst/>
            <a:rect l="l" t="t" r="r" b="b"/>
            <a:pathLst>
              <a:path w="4102978" h="2245448">
                <a:moveTo>
                  <a:pt x="0" y="0"/>
                </a:moveTo>
                <a:lnTo>
                  <a:pt x="4102979" y="0"/>
                </a:lnTo>
                <a:lnTo>
                  <a:pt x="4102979"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6" name="Freeform 16"/>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7" name="TextBox 17"/>
          <p:cNvSpPr txBox="1"/>
          <p:nvPr/>
        </p:nvSpPr>
        <p:spPr>
          <a:xfrm>
            <a:off x="1993974" y="7056046"/>
            <a:ext cx="1938412" cy="1003308"/>
          </a:xfrm>
          <a:prstGeom prst="rect">
            <a:avLst/>
          </a:prstGeom>
        </p:spPr>
        <p:txBody>
          <a:bodyPr lIns="0" tIns="0" rIns="0" bIns="0" rtlCol="0" anchor="t">
            <a:spAutoFit/>
          </a:bodyPr>
          <a:lstStyle/>
          <a:p>
            <a:pPr algn="l">
              <a:lnSpc>
                <a:spcPts val="7700"/>
              </a:lnSpc>
            </a:pPr>
            <a:r>
              <a:rPr lang="en-US" sz="7000">
                <a:solidFill>
                  <a:srgbClr val="8CA9AD"/>
                </a:solidFill>
                <a:latin typeface="DM Sans Bold"/>
                <a:ea typeface="DM Sans Bold"/>
                <a:cs typeface="DM Sans Bold"/>
                <a:sym typeface="DM Sans Bold"/>
              </a:rPr>
              <a:t>05.</a:t>
            </a:r>
          </a:p>
        </p:txBody>
      </p:sp>
      <p:sp>
        <p:nvSpPr>
          <p:cNvPr id="18" name="TextBox 18"/>
          <p:cNvSpPr txBox="1"/>
          <p:nvPr/>
        </p:nvSpPr>
        <p:spPr>
          <a:xfrm>
            <a:off x="3932386" y="7063981"/>
            <a:ext cx="9858324" cy="501656"/>
          </a:xfrm>
          <a:prstGeom prst="rect">
            <a:avLst/>
          </a:prstGeom>
        </p:spPr>
        <p:txBody>
          <a:bodyPr lIns="0" tIns="0" rIns="0" bIns="0" rtlCol="0" anchor="t">
            <a:spAutoFit/>
          </a:bodyPr>
          <a:lstStyle/>
          <a:p>
            <a:pPr algn="l">
              <a:lnSpc>
                <a:spcPts val="3850"/>
              </a:lnSpc>
            </a:pPr>
            <a:r>
              <a:rPr lang="en-US" sz="3500">
                <a:solidFill>
                  <a:srgbClr val="737373"/>
                </a:solidFill>
                <a:latin typeface="DM Sans Bold"/>
                <a:ea typeface="DM Sans Bold"/>
                <a:cs typeface="DM Sans Bold"/>
                <a:sym typeface="DM Sans Bold"/>
              </a:rPr>
              <a:t>TOOLS TO ASSESS CHANGE READINESS</a:t>
            </a:r>
          </a:p>
        </p:txBody>
      </p:sp>
      <p:sp>
        <p:nvSpPr>
          <p:cNvPr id="19" name="TextBox 19"/>
          <p:cNvSpPr txBox="1"/>
          <p:nvPr/>
        </p:nvSpPr>
        <p:spPr>
          <a:xfrm>
            <a:off x="3932386" y="7625178"/>
            <a:ext cx="7943580" cy="438156"/>
          </a:xfrm>
          <a:prstGeom prst="rect">
            <a:avLst/>
          </a:prstGeom>
        </p:spPr>
        <p:txBody>
          <a:bodyPr lIns="0" tIns="0" rIns="0" bIns="0" rtlCol="0" anchor="t">
            <a:spAutoFit/>
          </a:bodyPr>
          <a:lstStyle/>
          <a:p>
            <a:pPr algn="l">
              <a:lnSpc>
                <a:spcPts val="3300"/>
              </a:lnSpc>
            </a:pPr>
            <a:r>
              <a:rPr lang="en-US" sz="3000">
                <a:solidFill>
                  <a:srgbClr val="737373"/>
                </a:solidFill>
                <a:latin typeface="DM Sans Italics"/>
                <a:ea typeface="DM Sans Italics"/>
                <a:cs typeface="DM Sans Italics"/>
                <a:sym typeface="DM Sans Italics"/>
              </a:rPr>
              <a:t>Selection of tools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6448" y="4746710"/>
            <a:ext cx="5272437" cy="4634211"/>
            <a:chOff x="0" y="0"/>
            <a:chExt cx="7029916" cy="6178948"/>
          </a:xfrm>
        </p:grpSpPr>
        <p:sp>
          <p:nvSpPr>
            <p:cNvPr id="3" name="TextBox 3"/>
            <p:cNvSpPr txBox="1"/>
            <p:nvPr/>
          </p:nvSpPr>
          <p:spPr>
            <a:xfrm>
              <a:off x="0" y="1249443"/>
              <a:ext cx="7029916" cy="4929505"/>
            </a:xfrm>
            <a:prstGeom prst="rect">
              <a:avLst/>
            </a:prstGeom>
          </p:spPr>
          <p:txBody>
            <a:bodyPr lIns="0" tIns="0" rIns="0" bIns="0" rtlCol="0" anchor="t">
              <a:spAutoFit/>
            </a:bodyPr>
            <a:lstStyle/>
            <a:p>
              <a:pPr algn="just">
                <a:lnSpc>
                  <a:spcPts val="2940"/>
                </a:lnSpc>
              </a:pPr>
              <a:r>
                <a:rPr lang="en-US" sz="2100">
                  <a:solidFill>
                    <a:srgbClr val="8CA9AD"/>
                  </a:solidFill>
                  <a:latin typeface="DM Sans"/>
                  <a:ea typeface="DM Sans"/>
                  <a:cs typeface="DM Sans"/>
                  <a:sym typeface="DM Sans"/>
                </a:rPr>
                <a:t>As</a:t>
              </a:r>
              <a:r>
                <a:rPr lang="en-US" sz="2100">
                  <a:solidFill>
                    <a:srgbClr val="8CA9AD"/>
                  </a:solidFill>
                  <a:latin typeface="DM Sans Bold"/>
                  <a:ea typeface="DM Sans Bold"/>
                  <a:cs typeface="DM Sans Bold"/>
                  <a:sym typeface="DM Sans Bold"/>
                </a:rPr>
                <a:t>sessment</a:t>
              </a:r>
              <a:r>
                <a:rPr lang="en-US" sz="2100">
                  <a:solidFill>
                    <a:srgbClr val="8CA9AD"/>
                  </a:solidFill>
                  <a:latin typeface="DM Sans"/>
                  <a:ea typeface="DM Sans"/>
                  <a:cs typeface="DM Sans"/>
                  <a:sym typeface="DM Sans"/>
                </a:rPr>
                <a:t>: Conduct thorough assessments to identify specific barriers. These could be financial resources, lack of skilled personnel, technological gaps, or resistance to change.</a:t>
              </a:r>
            </a:p>
            <a:p>
              <a:pPr algn="just">
                <a:lnSpc>
                  <a:spcPts val="2940"/>
                </a:lnSpc>
              </a:pPr>
              <a:r>
                <a:rPr lang="en-US" sz="2100">
                  <a:solidFill>
                    <a:srgbClr val="8CA9AD"/>
                  </a:solidFill>
                  <a:latin typeface="DM Sans Bold"/>
                  <a:ea typeface="DM Sans Bold"/>
                  <a:cs typeface="DM Sans Bold"/>
                  <a:sym typeface="DM Sans Bold"/>
                </a:rPr>
                <a:t>Stakeholder Engagement</a:t>
              </a:r>
              <a:r>
                <a:rPr lang="en-US" sz="2100">
                  <a:solidFill>
                    <a:srgbClr val="8CA9AD"/>
                  </a:solidFill>
                  <a:latin typeface="DM Sans"/>
                  <a:ea typeface="DM Sans"/>
                  <a:cs typeface="DM Sans"/>
                  <a:sym typeface="DM Sans"/>
                </a:rPr>
                <a:t>: Involve all relevant stakeholders in identifying challenges and barriers. This could include employees, community members, or external partners.</a:t>
              </a:r>
            </a:p>
          </p:txBody>
        </p:sp>
        <p:sp>
          <p:nvSpPr>
            <p:cNvPr id="4" name="TextBox 4"/>
            <p:cNvSpPr txBox="1"/>
            <p:nvPr/>
          </p:nvSpPr>
          <p:spPr>
            <a:xfrm>
              <a:off x="0" y="-57150"/>
              <a:ext cx="7029916" cy="644712"/>
            </a:xfrm>
            <a:prstGeom prst="rect">
              <a:avLst/>
            </a:prstGeom>
          </p:spPr>
          <p:txBody>
            <a:bodyPr lIns="0" tIns="0" rIns="0" bIns="0" rtlCol="0" anchor="t">
              <a:spAutoFit/>
            </a:bodyPr>
            <a:lstStyle/>
            <a:p>
              <a:pPr algn="l">
                <a:lnSpc>
                  <a:spcPts val="4061"/>
                </a:lnSpc>
              </a:pPr>
              <a:r>
                <a:rPr lang="en-US" sz="2900">
                  <a:solidFill>
                    <a:srgbClr val="737373"/>
                  </a:solidFill>
                  <a:latin typeface="DM Sans Bold"/>
                  <a:ea typeface="DM Sans Bold"/>
                  <a:cs typeface="DM Sans Bold"/>
                  <a:sym typeface="DM Sans Bold"/>
                </a:rPr>
                <a:t>IDENTIFY  THE BARRIERS</a:t>
              </a:r>
            </a:p>
          </p:txBody>
        </p:sp>
      </p:grpSp>
      <p:sp>
        <p:nvSpPr>
          <p:cNvPr id="5" name="TextBox 5"/>
          <p:cNvSpPr txBox="1"/>
          <p:nvPr/>
        </p:nvSpPr>
        <p:spPr>
          <a:xfrm>
            <a:off x="1028700" y="1095375"/>
            <a:ext cx="16785589" cy="2263775"/>
          </a:xfrm>
          <a:prstGeom prst="rect">
            <a:avLst/>
          </a:prstGeom>
        </p:spPr>
        <p:txBody>
          <a:bodyPr lIns="0" tIns="0" rIns="0" bIns="0" rtlCol="0" anchor="t">
            <a:spAutoFit/>
          </a:bodyPr>
          <a:lstStyle/>
          <a:p>
            <a:pPr algn="l">
              <a:lnSpc>
                <a:spcPts val="8800"/>
              </a:lnSpc>
            </a:pPr>
            <a:r>
              <a:rPr lang="en-US" sz="8000" spc="-400">
                <a:solidFill>
                  <a:srgbClr val="E1A93D"/>
                </a:solidFill>
                <a:latin typeface="DM Sans Bold"/>
                <a:ea typeface="DM Sans Bold"/>
                <a:cs typeface="DM Sans Bold"/>
                <a:sym typeface="DM Sans Bold"/>
              </a:rPr>
              <a:t>How to eliminate barriers &amp; challenges of capacity building? </a:t>
            </a:r>
          </a:p>
        </p:txBody>
      </p:sp>
      <p:grpSp>
        <p:nvGrpSpPr>
          <p:cNvPr id="6" name="Group 6"/>
          <p:cNvGrpSpPr/>
          <p:nvPr/>
        </p:nvGrpSpPr>
        <p:grpSpPr>
          <a:xfrm>
            <a:off x="6363483" y="4737443"/>
            <a:ext cx="5223330" cy="5005686"/>
            <a:chOff x="0" y="0"/>
            <a:chExt cx="6964439" cy="6674248"/>
          </a:xfrm>
        </p:grpSpPr>
        <p:sp>
          <p:nvSpPr>
            <p:cNvPr id="7" name="TextBox 7"/>
            <p:cNvSpPr txBox="1"/>
            <p:nvPr/>
          </p:nvSpPr>
          <p:spPr>
            <a:xfrm>
              <a:off x="0" y="1249443"/>
              <a:ext cx="6964439" cy="5424805"/>
            </a:xfrm>
            <a:prstGeom prst="rect">
              <a:avLst/>
            </a:prstGeom>
          </p:spPr>
          <p:txBody>
            <a:bodyPr lIns="0" tIns="0" rIns="0" bIns="0" rtlCol="0" anchor="t">
              <a:spAutoFit/>
            </a:bodyPr>
            <a:lstStyle/>
            <a:p>
              <a:pPr algn="just">
                <a:lnSpc>
                  <a:spcPts val="2940"/>
                </a:lnSpc>
              </a:pPr>
              <a:r>
                <a:rPr lang="en-US" sz="2100">
                  <a:solidFill>
                    <a:srgbClr val="8CA9AD"/>
                  </a:solidFill>
                  <a:latin typeface="DM Sans"/>
                  <a:ea typeface="DM Sans"/>
                  <a:cs typeface="DM Sans"/>
                  <a:sym typeface="DM Sans"/>
                </a:rPr>
                <a:t>Cl</a:t>
              </a:r>
              <a:r>
                <a:rPr lang="en-US" sz="2100">
                  <a:solidFill>
                    <a:srgbClr val="8CA9AD"/>
                  </a:solidFill>
                  <a:latin typeface="DM Sans Bold"/>
                  <a:ea typeface="DM Sans Bold"/>
                  <a:cs typeface="DM Sans Bold"/>
                  <a:sym typeface="DM Sans Bold"/>
                </a:rPr>
                <a:t>ear Objectives</a:t>
              </a:r>
              <a:r>
                <a:rPr lang="en-US" sz="2100">
                  <a:solidFill>
                    <a:srgbClr val="8CA9AD"/>
                  </a:solidFill>
                  <a:latin typeface="DM Sans"/>
                  <a:ea typeface="DM Sans"/>
                  <a:cs typeface="DM Sans"/>
                  <a:sym typeface="DM Sans"/>
                </a:rPr>
                <a:t>: Set clear, achievable objectives for the capacity-building initiative. Objectives should be specific, measurable, attainable, relevant, and time-bound (SMART).</a:t>
              </a:r>
            </a:p>
            <a:p>
              <a:pPr algn="just">
                <a:lnSpc>
                  <a:spcPts val="2940"/>
                </a:lnSpc>
              </a:pPr>
              <a:r>
                <a:rPr lang="en-US" sz="2100">
                  <a:solidFill>
                    <a:srgbClr val="8CA9AD"/>
                  </a:solidFill>
                  <a:latin typeface="DM Sans Bold"/>
                  <a:ea typeface="DM Sans Bold"/>
                  <a:cs typeface="DM Sans Bold"/>
                  <a:sym typeface="DM Sans Bold"/>
                </a:rPr>
                <a:t>Actionable Strategies:</a:t>
              </a:r>
              <a:r>
                <a:rPr lang="en-US" sz="2100">
                  <a:solidFill>
                    <a:srgbClr val="8CA9AD"/>
                  </a:solidFill>
                  <a:latin typeface="DM Sans"/>
                  <a:ea typeface="DM Sans"/>
                  <a:cs typeface="DM Sans"/>
                  <a:sym typeface="DM Sans"/>
                </a:rPr>
                <a:t> Develop strategies that are directly targeted at overcoming identified barriers. This could involve training programs, technology upgrades, or changes in management practices.</a:t>
              </a:r>
            </a:p>
          </p:txBody>
        </p:sp>
        <p:sp>
          <p:nvSpPr>
            <p:cNvPr id="8" name="TextBox 8"/>
            <p:cNvSpPr txBox="1"/>
            <p:nvPr/>
          </p:nvSpPr>
          <p:spPr>
            <a:xfrm>
              <a:off x="0" y="-57150"/>
              <a:ext cx="6964439" cy="644712"/>
            </a:xfrm>
            <a:prstGeom prst="rect">
              <a:avLst/>
            </a:prstGeom>
          </p:spPr>
          <p:txBody>
            <a:bodyPr lIns="0" tIns="0" rIns="0" bIns="0" rtlCol="0" anchor="t">
              <a:spAutoFit/>
            </a:bodyPr>
            <a:lstStyle/>
            <a:p>
              <a:pPr algn="ctr">
                <a:lnSpc>
                  <a:spcPts val="4061"/>
                </a:lnSpc>
              </a:pPr>
              <a:r>
                <a:rPr lang="en-US" sz="2900">
                  <a:solidFill>
                    <a:srgbClr val="737373"/>
                  </a:solidFill>
                  <a:latin typeface="DM Sans Bold"/>
                  <a:ea typeface="DM Sans Bold"/>
                  <a:cs typeface="DM Sans Bold"/>
                  <a:sym typeface="DM Sans Bold"/>
                </a:rPr>
                <a:t>DEVELOP A STRATEGIC PLAN</a:t>
              </a:r>
            </a:p>
          </p:txBody>
        </p:sp>
      </p:grpSp>
      <p:grpSp>
        <p:nvGrpSpPr>
          <p:cNvPr id="9" name="Group 9"/>
          <p:cNvGrpSpPr/>
          <p:nvPr/>
        </p:nvGrpSpPr>
        <p:grpSpPr>
          <a:xfrm>
            <a:off x="11986863" y="4746710"/>
            <a:ext cx="5632883" cy="3148329"/>
            <a:chOff x="0" y="0"/>
            <a:chExt cx="7510511" cy="4197772"/>
          </a:xfrm>
        </p:grpSpPr>
        <p:sp>
          <p:nvSpPr>
            <p:cNvPr id="10" name="TextBox 10"/>
            <p:cNvSpPr txBox="1"/>
            <p:nvPr/>
          </p:nvSpPr>
          <p:spPr>
            <a:xfrm>
              <a:off x="0" y="1249467"/>
              <a:ext cx="7510511" cy="2948305"/>
            </a:xfrm>
            <a:prstGeom prst="rect">
              <a:avLst/>
            </a:prstGeom>
          </p:spPr>
          <p:txBody>
            <a:bodyPr lIns="0" tIns="0" rIns="0" bIns="0" rtlCol="0" anchor="t">
              <a:spAutoFit/>
            </a:bodyPr>
            <a:lstStyle/>
            <a:p>
              <a:pPr algn="just">
                <a:lnSpc>
                  <a:spcPts val="2940"/>
                </a:lnSpc>
              </a:pPr>
              <a:r>
                <a:rPr lang="en-US" sz="2100">
                  <a:solidFill>
                    <a:srgbClr val="8CA9AD"/>
                  </a:solidFill>
                  <a:latin typeface="DM Sans Bold"/>
                  <a:ea typeface="DM Sans Bold"/>
                  <a:cs typeface="DM Sans Bold"/>
                  <a:sym typeface="DM Sans Bold"/>
                </a:rPr>
                <a:t>Adequate Funding</a:t>
              </a:r>
              <a:r>
                <a:rPr lang="en-US" sz="2100">
                  <a:solidFill>
                    <a:srgbClr val="8CA9AD"/>
                  </a:solidFill>
                  <a:latin typeface="DM Sans"/>
                  <a:ea typeface="DM Sans"/>
                  <a:cs typeface="DM Sans"/>
                  <a:sym typeface="DM Sans"/>
                </a:rPr>
                <a:t>: Ensure that there is sufficient budget allocated to implement capacity-building initiatives effectively.</a:t>
              </a:r>
            </a:p>
            <a:p>
              <a:pPr algn="just">
                <a:lnSpc>
                  <a:spcPts val="2940"/>
                </a:lnSpc>
              </a:pPr>
              <a:r>
                <a:rPr lang="en-US" sz="2100">
                  <a:solidFill>
                    <a:srgbClr val="8CA9AD"/>
                  </a:solidFill>
                  <a:latin typeface="DM Sans Bold"/>
                  <a:ea typeface="DM Sans Bold"/>
                  <a:cs typeface="DM Sans Bold"/>
                  <a:sym typeface="DM Sans Bold"/>
                </a:rPr>
                <a:t>Skill Development</a:t>
              </a:r>
              <a:r>
                <a:rPr lang="en-US" sz="2100">
                  <a:solidFill>
                    <a:srgbClr val="8CA9AD"/>
                  </a:solidFill>
                  <a:latin typeface="DM Sans"/>
                  <a:ea typeface="DM Sans"/>
                  <a:cs typeface="DM Sans"/>
                  <a:sym typeface="DM Sans"/>
                </a:rPr>
                <a:t>: Invest in training and development programs to equip individuals with the necessary skills.</a:t>
              </a:r>
            </a:p>
          </p:txBody>
        </p:sp>
        <p:sp>
          <p:nvSpPr>
            <p:cNvPr id="11" name="TextBox 11"/>
            <p:cNvSpPr txBox="1"/>
            <p:nvPr/>
          </p:nvSpPr>
          <p:spPr>
            <a:xfrm>
              <a:off x="0" y="-57150"/>
              <a:ext cx="7510511" cy="644737"/>
            </a:xfrm>
            <a:prstGeom prst="rect">
              <a:avLst/>
            </a:prstGeom>
          </p:spPr>
          <p:txBody>
            <a:bodyPr lIns="0" tIns="0" rIns="0" bIns="0" rtlCol="0" anchor="t">
              <a:spAutoFit/>
            </a:bodyPr>
            <a:lstStyle/>
            <a:p>
              <a:pPr algn="just">
                <a:lnSpc>
                  <a:spcPts val="4060"/>
                </a:lnSpc>
              </a:pPr>
              <a:r>
                <a:rPr lang="en-US" sz="2900">
                  <a:solidFill>
                    <a:srgbClr val="737373"/>
                  </a:solidFill>
                  <a:latin typeface="DM Sans Bold"/>
                  <a:ea typeface="DM Sans Bold"/>
                  <a:cs typeface="DM Sans Bold"/>
                  <a:sym typeface="DM Sans Bold"/>
                </a:rPr>
                <a:t>RESOURCE ALLOCATION</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3741265"/>
            <a:ext cx="4934233" cy="5891511"/>
            <a:chOff x="0" y="0"/>
            <a:chExt cx="6578977" cy="7855348"/>
          </a:xfrm>
        </p:grpSpPr>
        <p:sp>
          <p:nvSpPr>
            <p:cNvPr id="3" name="TextBox 3"/>
            <p:cNvSpPr txBox="1"/>
            <p:nvPr/>
          </p:nvSpPr>
          <p:spPr>
            <a:xfrm>
              <a:off x="0" y="1935243"/>
              <a:ext cx="6578977" cy="5920105"/>
            </a:xfrm>
            <a:prstGeom prst="rect">
              <a:avLst/>
            </a:prstGeom>
          </p:spPr>
          <p:txBody>
            <a:bodyPr lIns="0" tIns="0" rIns="0" bIns="0" rtlCol="0" anchor="t">
              <a:spAutoFit/>
            </a:bodyPr>
            <a:lstStyle/>
            <a:p>
              <a:pPr algn="just">
                <a:lnSpc>
                  <a:spcPts val="2940"/>
                </a:lnSpc>
              </a:pPr>
              <a:r>
                <a:rPr lang="en-US" sz="2100">
                  <a:solidFill>
                    <a:srgbClr val="8CA9AD"/>
                  </a:solidFill>
                  <a:latin typeface="DM Sans"/>
                  <a:ea typeface="DM Sans"/>
                  <a:cs typeface="DM Sans"/>
                  <a:sym typeface="DM Sans"/>
                </a:rPr>
                <a:t>Organizational Culture: Cultivate a culture that values continuous learning and improvement. Encourage feedback and create an environment where mistakes are seen as learning opportunities.</a:t>
              </a:r>
            </a:p>
            <a:p>
              <a:pPr algn="just">
                <a:lnSpc>
                  <a:spcPts val="2940"/>
                </a:lnSpc>
              </a:pPr>
              <a:r>
                <a:rPr lang="en-US" sz="2100">
                  <a:solidFill>
                    <a:srgbClr val="8CA9AD"/>
                  </a:solidFill>
                  <a:latin typeface="DM Sans"/>
                  <a:ea typeface="DM Sans"/>
                  <a:cs typeface="DM Sans"/>
                  <a:sym typeface="DM Sans"/>
                </a:rPr>
                <a:t>Change Management: Address resistance to change through effective communication, involving stakeholders in the change process, and demonstrating the benefits of capacity-building efforts.</a:t>
              </a:r>
            </a:p>
          </p:txBody>
        </p:sp>
        <p:sp>
          <p:nvSpPr>
            <p:cNvPr id="4" name="TextBox 4"/>
            <p:cNvSpPr txBox="1"/>
            <p:nvPr/>
          </p:nvSpPr>
          <p:spPr>
            <a:xfrm>
              <a:off x="0" y="-57150"/>
              <a:ext cx="6578977" cy="1330512"/>
            </a:xfrm>
            <a:prstGeom prst="rect">
              <a:avLst/>
            </a:prstGeom>
          </p:spPr>
          <p:txBody>
            <a:bodyPr lIns="0" tIns="0" rIns="0" bIns="0" rtlCol="0" anchor="t">
              <a:spAutoFit/>
            </a:bodyPr>
            <a:lstStyle/>
            <a:p>
              <a:pPr algn="just">
                <a:lnSpc>
                  <a:spcPts val="4061"/>
                </a:lnSpc>
              </a:pPr>
              <a:r>
                <a:rPr lang="en-US" sz="2900">
                  <a:solidFill>
                    <a:srgbClr val="737373"/>
                  </a:solidFill>
                  <a:latin typeface="DM Sans Bold"/>
                  <a:ea typeface="DM Sans Bold"/>
                  <a:cs typeface="DM Sans Bold"/>
                  <a:sym typeface="DM Sans Bold"/>
                </a:rPr>
                <a:t>FOSTER A SUPPORTIVE CULTURE</a:t>
              </a:r>
            </a:p>
          </p:txBody>
        </p:sp>
      </p:grpSp>
      <p:sp>
        <p:nvSpPr>
          <p:cNvPr id="5" name="TextBox 5"/>
          <p:cNvSpPr txBox="1"/>
          <p:nvPr/>
        </p:nvSpPr>
        <p:spPr>
          <a:xfrm>
            <a:off x="1028700" y="1095375"/>
            <a:ext cx="16785589" cy="2263775"/>
          </a:xfrm>
          <a:prstGeom prst="rect">
            <a:avLst/>
          </a:prstGeom>
        </p:spPr>
        <p:txBody>
          <a:bodyPr lIns="0" tIns="0" rIns="0" bIns="0" rtlCol="0" anchor="t">
            <a:spAutoFit/>
          </a:bodyPr>
          <a:lstStyle/>
          <a:p>
            <a:pPr algn="l">
              <a:lnSpc>
                <a:spcPts val="8800"/>
              </a:lnSpc>
            </a:pPr>
            <a:r>
              <a:rPr lang="en-US" sz="8000" spc="-400">
                <a:solidFill>
                  <a:srgbClr val="E1A93D"/>
                </a:solidFill>
                <a:latin typeface="DM Sans Bold"/>
                <a:ea typeface="DM Sans Bold"/>
                <a:cs typeface="DM Sans Bold"/>
                <a:sym typeface="DM Sans Bold"/>
              </a:rPr>
              <a:t>How to eliminate barriers &amp; challenges of capacity building? </a:t>
            </a:r>
          </a:p>
        </p:txBody>
      </p:sp>
      <p:grpSp>
        <p:nvGrpSpPr>
          <p:cNvPr id="6" name="Group 6"/>
          <p:cNvGrpSpPr/>
          <p:nvPr/>
        </p:nvGrpSpPr>
        <p:grpSpPr>
          <a:xfrm>
            <a:off x="6676884" y="3741265"/>
            <a:ext cx="4934233" cy="4262736"/>
            <a:chOff x="0" y="0"/>
            <a:chExt cx="6578977" cy="5683648"/>
          </a:xfrm>
        </p:grpSpPr>
        <p:sp>
          <p:nvSpPr>
            <p:cNvPr id="7" name="TextBox 7"/>
            <p:cNvSpPr txBox="1"/>
            <p:nvPr/>
          </p:nvSpPr>
          <p:spPr>
            <a:xfrm>
              <a:off x="0" y="1249443"/>
              <a:ext cx="6578977" cy="4434205"/>
            </a:xfrm>
            <a:prstGeom prst="rect">
              <a:avLst/>
            </a:prstGeom>
          </p:spPr>
          <p:txBody>
            <a:bodyPr lIns="0" tIns="0" rIns="0" bIns="0" rtlCol="0" anchor="t">
              <a:spAutoFit/>
            </a:bodyPr>
            <a:lstStyle/>
            <a:p>
              <a:pPr algn="just">
                <a:lnSpc>
                  <a:spcPts val="2940"/>
                </a:lnSpc>
              </a:pPr>
              <a:r>
                <a:rPr lang="en-US" sz="2100">
                  <a:solidFill>
                    <a:srgbClr val="8CA9AD"/>
                  </a:solidFill>
                  <a:latin typeface="DM Sans"/>
                  <a:ea typeface="DM Sans"/>
                  <a:cs typeface="DM Sans"/>
                  <a:sym typeface="DM Sans"/>
                </a:rPr>
                <a:t>Technology Adoption: Use technology to enhance capabilities, improve efficiency, and facilitate learning. This might include project management tools, e-learning platforms, or data analysis software.</a:t>
              </a:r>
            </a:p>
            <a:p>
              <a:pPr algn="just">
                <a:lnSpc>
                  <a:spcPts val="2940"/>
                </a:lnSpc>
              </a:pPr>
              <a:r>
                <a:rPr lang="en-US" sz="2100">
                  <a:solidFill>
                    <a:srgbClr val="8CA9AD"/>
                  </a:solidFill>
                  <a:latin typeface="DM Sans"/>
                  <a:ea typeface="DM Sans"/>
                  <a:cs typeface="DM Sans"/>
                  <a:sym typeface="DM Sans"/>
                </a:rPr>
                <a:t>Digital Literacy: Provide training to ensure individuals are comfortable and competent in using new technologies.</a:t>
              </a:r>
            </a:p>
          </p:txBody>
        </p:sp>
        <p:sp>
          <p:nvSpPr>
            <p:cNvPr id="8" name="TextBox 8"/>
            <p:cNvSpPr txBox="1"/>
            <p:nvPr/>
          </p:nvSpPr>
          <p:spPr>
            <a:xfrm>
              <a:off x="0" y="-57150"/>
              <a:ext cx="6578977" cy="644712"/>
            </a:xfrm>
            <a:prstGeom prst="rect">
              <a:avLst/>
            </a:prstGeom>
          </p:spPr>
          <p:txBody>
            <a:bodyPr lIns="0" tIns="0" rIns="0" bIns="0" rtlCol="0" anchor="t">
              <a:spAutoFit/>
            </a:bodyPr>
            <a:lstStyle/>
            <a:p>
              <a:pPr algn="ctr">
                <a:lnSpc>
                  <a:spcPts val="4061"/>
                </a:lnSpc>
              </a:pPr>
              <a:r>
                <a:rPr lang="en-US" sz="2900">
                  <a:solidFill>
                    <a:srgbClr val="737373"/>
                  </a:solidFill>
                  <a:latin typeface="DM Sans Bold"/>
                  <a:ea typeface="DM Sans Bold"/>
                  <a:cs typeface="DM Sans Bold"/>
                  <a:sym typeface="DM Sans Bold"/>
                </a:rPr>
                <a:t>LEVERAGE TECHNOLOGY </a:t>
              </a:r>
            </a:p>
          </p:txBody>
        </p:sp>
      </p:grpSp>
      <p:grpSp>
        <p:nvGrpSpPr>
          <p:cNvPr id="9" name="Group 9"/>
          <p:cNvGrpSpPr/>
          <p:nvPr/>
        </p:nvGrpSpPr>
        <p:grpSpPr>
          <a:xfrm>
            <a:off x="12189443" y="3741265"/>
            <a:ext cx="5391969" cy="5520054"/>
            <a:chOff x="0" y="0"/>
            <a:chExt cx="7189292" cy="7360072"/>
          </a:xfrm>
        </p:grpSpPr>
        <p:sp>
          <p:nvSpPr>
            <p:cNvPr id="10" name="TextBox 10"/>
            <p:cNvSpPr txBox="1"/>
            <p:nvPr/>
          </p:nvSpPr>
          <p:spPr>
            <a:xfrm>
              <a:off x="0" y="1935267"/>
              <a:ext cx="7189292" cy="5424805"/>
            </a:xfrm>
            <a:prstGeom prst="rect">
              <a:avLst/>
            </a:prstGeom>
          </p:spPr>
          <p:txBody>
            <a:bodyPr lIns="0" tIns="0" rIns="0" bIns="0" rtlCol="0" anchor="t">
              <a:spAutoFit/>
            </a:bodyPr>
            <a:lstStyle/>
            <a:p>
              <a:pPr algn="just">
                <a:lnSpc>
                  <a:spcPts val="2940"/>
                </a:lnSpc>
              </a:pPr>
              <a:r>
                <a:rPr lang="en-US" sz="2100">
                  <a:solidFill>
                    <a:srgbClr val="8CA9AD"/>
                  </a:solidFill>
                  <a:latin typeface="DM Sans"/>
                  <a:ea typeface="DM Sans"/>
                  <a:cs typeface="DM Sans"/>
                  <a:sym typeface="DM Sans"/>
                </a:rPr>
                <a:t>Continuous Monitoring: Regularly monitor the progress of capacity-building initiatives against set objectives.</a:t>
              </a:r>
            </a:p>
            <a:p>
              <a:pPr algn="just">
                <a:lnSpc>
                  <a:spcPts val="2940"/>
                </a:lnSpc>
              </a:pPr>
              <a:r>
                <a:rPr lang="en-US" sz="2100">
                  <a:solidFill>
                    <a:srgbClr val="8CA9AD"/>
                  </a:solidFill>
                  <a:latin typeface="DM Sans"/>
                  <a:ea typeface="DM Sans"/>
                  <a:cs typeface="DM Sans"/>
                  <a:sym typeface="DM Sans"/>
                </a:rPr>
                <a:t>Evaluation: Conduct evaluations to assess the impact of capacity-building efforts. Use these findings to identify areas for improvement.</a:t>
              </a:r>
            </a:p>
            <a:p>
              <a:pPr algn="just">
                <a:lnSpc>
                  <a:spcPts val="2940"/>
                </a:lnSpc>
              </a:pPr>
              <a:r>
                <a:rPr lang="en-US" sz="2100">
                  <a:solidFill>
                    <a:srgbClr val="8CA9AD"/>
                  </a:solidFill>
                  <a:latin typeface="DM Sans"/>
                  <a:ea typeface="DM Sans"/>
                  <a:cs typeface="DM Sans"/>
                  <a:sym typeface="DM Sans"/>
                </a:rPr>
                <a:t>Adaptation: Be prepared to adapt strategies in response to feedback and changing circumstances. Flexibility is key to addressing unforeseen challenges.</a:t>
              </a:r>
            </a:p>
          </p:txBody>
        </p:sp>
        <p:sp>
          <p:nvSpPr>
            <p:cNvPr id="11" name="TextBox 11"/>
            <p:cNvSpPr txBox="1"/>
            <p:nvPr/>
          </p:nvSpPr>
          <p:spPr>
            <a:xfrm>
              <a:off x="0" y="-57150"/>
              <a:ext cx="7189292" cy="1330537"/>
            </a:xfrm>
            <a:prstGeom prst="rect">
              <a:avLst/>
            </a:prstGeom>
          </p:spPr>
          <p:txBody>
            <a:bodyPr lIns="0" tIns="0" rIns="0" bIns="0" rtlCol="0" anchor="t">
              <a:spAutoFit/>
            </a:bodyPr>
            <a:lstStyle/>
            <a:p>
              <a:pPr algn="l">
                <a:lnSpc>
                  <a:spcPts val="4060"/>
                </a:lnSpc>
              </a:pPr>
              <a:r>
                <a:rPr lang="en-US" sz="2900">
                  <a:solidFill>
                    <a:srgbClr val="737373"/>
                  </a:solidFill>
                  <a:latin typeface="DM Sans Bold"/>
                  <a:ea typeface="DM Sans Bold"/>
                  <a:cs typeface="DM Sans Bold"/>
                  <a:sym typeface="DM Sans Bold"/>
                </a:rPr>
                <a:t>MONITOR, EVALUATE, AND ADAPT</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3741265"/>
            <a:ext cx="4934233" cy="5148561"/>
            <a:chOff x="0" y="0"/>
            <a:chExt cx="6578977" cy="6864748"/>
          </a:xfrm>
        </p:grpSpPr>
        <p:sp>
          <p:nvSpPr>
            <p:cNvPr id="3" name="TextBox 3"/>
            <p:cNvSpPr txBox="1"/>
            <p:nvPr/>
          </p:nvSpPr>
          <p:spPr>
            <a:xfrm>
              <a:off x="0" y="1935243"/>
              <a:ext cx="6578977" cy="4929505"/>
            </a:xfrm>
            <a:prstGeom prst="rect">
              <a:avLst/>
            </a:prstGeom>
          </p:spPr>
          <p:txBody>
            <a:bodyPr lIns="0" tIns="0" rIns="0" bIns="0" rtlCol="0" anchor="t">
              <a:spAutoFit/>
            </a:bodyPr>
            <a:lstStyle/>
            <a:p>
              <a:pPr algn="just">
                <a:lnSpc>
                  <a:spcPts val="2940"/>
                </a:lnSpc>
              </a:pPr>
              <a:r>
                <a:rPr lang="en-US" sz="2100">
                  <a:solidFill>
                    <a:srgbClr val="8CA9AD"/>
                  </a:solidFill>
                  <a:latin typeface="DM Sans"/>
                  <a:ea typeface="DM Sans"/>
                  <a:cs typeface="DM Sans"/>
                  <a:sym typeface="DM Sans"/>
                </a:rPr>
                <a:t>Networking: Build networks and partnerships with other organizations, government agencies, or community groups. Collaborative efforts can pool resources, share knowledge, and amplify impact.</a:t>
              </a:r>
            </a:p>
            <a:p>
              <a:pPr algn="just">
                <a:lnSpc>
                  <a:spcPts val="2940"/>
                </a:lnSpc>
              </a:pPr>
              <a:r>
                <a:rPr lang="en-US" sz="2100">
                  <a:solidFill>
                    <a:srgbClr val="8CA9AD"/>
                  </a:solidFill>
                  <a:latin typeface="DM Sans"/>
                  <a:ea typeface="DM Sans"/>
                  <a:cs typeface="DM Sans"/>
                  <a:sym typeface="DM Sans"/>
                </a:rPr>
                <a:t>Knowledge Sharing: Promote the sharing of best practices, lessons learned, and success stories both within and outside the organization.</a:t>
              </a:r>
            </a:p>
          </p:txBody>
        </p:sp>
        <p:sp>
          <p:nvSpPr>
            <p:cNvPr id="4" name="TextBox 4"/>
            <p:cNvSpPr txBox="1"/>
            <p:nvPr/>
          </p:nvSpPr>
          <p:spPr>
            <a:xfrm>
              <a:off x="0" y="-57150"/>
              <a:ext cx="6578977" cy="1330512"/>
            </a:xfrm>
            <a:prstGeom prst="rect">
              <a:avLst/>
            </a:prstGeom>
          </p:spPr>
          <p:txBody>
            <a:bodyPr lIns="0" tIns="0" rIns="0" bIns="0" rtlCol="0" anchor="t">
              <a:spAutoFit/>
            </a:bodyPr>
            <a:lstStyle/>
            <a:p>
              <a:pPr algn="l">
                <a:lnSpc>
                  <a:spcPts val="4061"/>
                </a:lnSpc>
              </a:pPr>
              <a:r>
                <a:rPr lang="en-US" sz="2900">
                  <a:solidFill>
                    <a:srgbClr val="737373"/>
                  </a:solidFill>
                  <a:latin typeface="DM Sans Bold"/>
                  <a:ea typeface="DM Sans Bold"/>
                  <a:cs typeface="DM Sans Bold"/>
                  <a:sym typeface="DM Sans Bold"/>
                </a:rPr>
                <a:t>COLLABORATION AND PARTNERSHIPS</a:t>
              </a:r>
            </a:p>
          </p:txBody>
        </p:sp>
      </p:grpSp>
      <p:sp>
        <p:nvSpPr>
          <p:cNvPr id="5" name="TextBox 5"/>
          <p:cNvSpPr txBox="1"/>
          <p:nvPr/>
        </p:nvSpPr>
        <p:spPr>
          <a:xfrm>
            <a:off x="1028700" y="1095375"/>
            <a:ext cx="16785589" cy="2263775"/>
          </a:xfrm>
          <a:prstGeom prst="rect">
            <a:avLst/>
          </a:prstGeom>
        </p:spPr>
        <p:txBody>
          <a:bodyPr lIns="0" tIns="0" rIns="0" bIns="0" rtlCol="0" anchor="t">
            <a:spAutoFit/>
          </a:bodyPr>
          <a:lstStyle/>
          <a:p>
            <a:pPr algn="l">
              <a:lnSpc>
                <a:spcPts val="8800"/>
              </a:lnSpc>
            </a:pPr>
            <a:r>
              <a:rPr lang="en-US" sz="8000" spc="-400">
                <a:solidFill>
                  <a:srgbClr val="E1A93D"/>
                </a:solidFill>
                <a:latin typeface="DM Sans Bold"/>
                <a:ea typeface="DM Sans Bold"/>
                <a:cs typeface="DM Sans Bold"/>
                <a:sym typeface="DM Sans Bold"/>
              </a:rPr>
              <a:t>How to eliminate barriers &amp; challenges of capacity building? </a:t>
            </a:r>
          </a:p>
        </p:txBody>
      </p:sp>
      <p:grpSp>
        <p:nvGrpSpPr>
          <p:cNvPr id="6" name="Group 6"/>
          <p:cNvGrpSpPr/>
          <p:nvPr/>
        </p:nvGrpSpPr>
        <p:grpSpPr>
          <a:xfrm>
            <a:off x="6607510" y="3741265"/>
            <a:ext cx="4934233" cy="5148561"/>
            <a:chOff x="0" y="0"/>
            <a:chExt cx="6578977" cy="6864748"/>
          </a:xfrm>
        </p:grpSpPr>
        <p:sp>
          <p:nvSpPr>
            <p:cNvPr id="7" name="TextBox 7"/>
            <p:cNvSpPr txBox="1"/>
            <p:nvPr/>
          </p:nvSpPr>
          <p:spPr>
            <a:xfrm>
              <a:off x="0" y="1935243"/>
              <a:ext cx="6578977" cy="4929505"/>
            </a:xfrm>
            <a:prstGeom prst="rect">
              <a:avLst/>
            </a:prstGeom>
          </p:spPr>
          <p:txBody>
            <a:bodyPr lIns="0" tIns="0" rIns="0" bIns="0" rtlCol="0" anchor="t">
              <a:spAutoFit/>
            </a:bodyPr>
            <a:lstStyle/>
            <a:p>
              <a:pPr algn="just">
                <a:lnSpc>
                  <a:spcPts val="2940"/>
                </a:lnSpc>
              </a:pPr>
              <a:r>
                <a:rPr lang="en-US" sz="2100">
                  <a:solidFill>
                    <a:srgbClr val="8CA9AD"/>
                  </a:solidFill>
                  <a:latin typeface="DM Sans"/>
                  <a:ea typeface="DM Sans"/>
                  <a:cs typeface="DM Sans"/>
                  <a:sym typeface="DM Sans"/>
                </a:rPr>
                <a:t>Strong Leadership: Effective leadership is crucial for driving capacity-building efforts. Leaders should demonstrate commitment, inspire others, and champion the cause.</a:t>
              </a:r>
            </a:p>
            <a:p>
              <a:pPr algn="just">
                <a:lnSpc>
                  <a:spcPts val="2940"/>
                </a:lnSpc>
              </a:pPr>
              <a:r>
                <a:rPr lang="en-US" sz="2100">
                  <a:solidFill>
                    <a:srgbClr val="8CA9AD"/>
                  </a:solidFill>
                  <a:latin typeface="DM Sans"/>
                  <a:ea typeface="DM Sans"/>
                  <a:cs typeface="DM Sans"/>
                  <a:sym typeface="DM Sans"/>
                </a:rPr>
                <a:t>Empowerment: Empower individuals at all levels to take initiative, make decisions, and contribute ideas. This can enhance engagement and foster a sense of ownership.</a:t>
              </a:r>
            </a:p>
          </p:txBody>
        </p:sp>
        <p:sp>
          <p:nvSpPr>
            <p:cNvPr id="8" name="TextBox 8"/>
            <p:cNvSpPr txBox="1"/>
            <p:nvPr/>
          </p:nvSpPr>
          <p:spPr>
            <a:xfrm>
              <a:off x="0" y="-57150"/>
              <a:ext cx="6578977" cy="1330512"/>
            </a:xfrm>
            <a:prstGeom prst="rect">
              <a:avLst/>
            </a:prstGeom>
          </p:spPr>
          <p:txBody>
            <a:bodyPr lIns="0" tIns="0" rIns="0" bIns="0" rtlCol="0" anchor="t">
              <a:spAutoFit/>
            </a:bodyPr>
            <a:lstStyle/>
            <a:p>
              <a:pPr algn="l">
                <a:lnSpc>
                  <a:spcPts val="4061"/>
                </a:lnSpc>
              </a:pPr>
              <a:r>
                <a:rPr lang="en-US" sz="2900">
                  <a:solidFill>
                    <a:srgbClr val="737373"/>
                  </a:solidFill>
                  <a:latin typeface="DM Sans Bold"/>
                  <a:ea typeface="DM Sans Bold"/>
                  <a:cs typeface="DM Sans Bold"/>
                  <a:sym typeface="DM Sans Bold"/>
                </a:rPr>
                <a:t>LEADERSHIP AND COMMITMENT</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43807" y="2215076"/>
            <a:ext cx="8937166" cy="1934210"/>
            <a:chOff x="0" y="0"/>
            <a:chExt cx="11916221" cy="2578947"/>
          </a:xfrm>
        </p:grpSpPr>
        <p:sp>
          <p:nvSpPr>
            <p:cNvPr id="3" name="TextBox 3"/>
            <p:cNvSpPr txBox="1"/>
            <p:nvPr/>
          </p:nvSpPr>
          <p:spPr>
            <a:xfrm>
              <a:off x="0" y="-57150"/>
              <a:ext cx="11916221" cy="622723"/>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Clear Communication Strategies</a:t>
              </a:r>
            </a:p>
          </p:txBody>
        </p:sp>
        <p:sp>
          <p:nvSpPr>
            <p:cNvPr id="4" name="TextBox 4"/>
            <p:cNvSpPr txBox="1"/>
            <p:nvPr/>
          </p:nvSpPr>
          <p:spPr>
            <a:xfrm>
              <a:off x="0" y="635423"/>
              <a:ext cx="11916221" cy="19435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Emphasizing the importance of transparent communication to eliminate misunderstandings and enhance teamwork.</a:t>
              </a:r>
            </a:p>
          </p:txBody>
        </p:sp>
      </p:grpSp>
      <p:sp>
        <p:nvSpPr>
          <p:cNvPr id="5" name="TextBox 5"/>
          <p:cNvSpPr txBox="1"/>
          <p:nvPr/>
        </p:nvSpPr>
        <p:spPr>
          <a:xfrm>
            <a:off x="1028700" y="4044950"/>
            <a:ext cx="5832012" cy="2263775"/>
          </a:xfrm>
          <a:prstGeom prst="rect">
            <a:avLst/>
          </a:prstGeom>
        </p:spPr>
        <p:txBody>
          <a:bodyPr lIns="0" tIns="0" rIns="0" bIns="0" rtlCol="0" anchor="t">
            <a:spAutoFit/>
          </a:bodyPr>
          <a:lstStyle/>
          <a:p>
            <a:pPr algn="l">
              <a:lnSpc>
                <a:spcPts val="8800"/>
              </a:lnSpc>
            </a:pPr>
            <a:r>
              <a:rPr lang="en-US" sz="8000" spc="-400">
                <a:solidFill>
                  <a:srgbClr val="737373"/>
                </a:solidFill>
                <a:latin typeface="DM Sans Bold"/>
                <a:ea typeface="DM Sans Bold"/>
                <a:cs typeface="DM Sans Bold"/>
                <a:sym typeface="DM Sans Bold"/>
              </a:rPr>
              <a:t>Elimination of barriers </a:t>
            </a:r>
          </a:p>
        </p:txBody>
      </p:sp>
      <p:sp>
        <p:nvSpPr>
          <p:cNvPr id="6" name="Freeform 6"/>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7143807" y="4955540"/>
            <a:ext cx="10115493" cy="4302760"/>
          </a:xfrm>
          <a:prstGeom prst="rect">
            <a:avLst/>
          </a:prstGeom>
        </p:spPr>
        <p:txBody>
          <a:bodyPr lIns="0" tIns="0" rIns="0" bIns="0" rtlCol="0" anchor="t">
            <a:spAutoFit/>
          </a:bodyPr>
          <a:lstStyle/>
          <a:p>
            <a:pPr algn="l">
              <a:lnSpc>
                <a:spcPts val="3079"/>
              </a:lnSpc>
            </a:pPr>
            <a:r>
              <a:rPr lang="en-US" sz="2799">
                <a:solidFill>
                  <a:srgbClr val="E1A93D"/>
                </a:solidFill>
                <a:latin typeface="DM Sans Bold"/>
                <a:ea typeface="DM Sans Bold"/>
                <a:cs typeface="DM Sans Bold"/>
                <a:sym typeface="DM Sans Bold"/>
              </a:rPr>
              <a:t>Bullet Points:</a:t>
            </a:r>
          </a:p>
          <a:p>
            <a:pPr algn="l">
              <a:lnSpc>
                <a:spcPts val="3079"/>
              </a:lnSpc>
            </a:pPr>
            <a:endParaRPr lang="en-US" sz="2799">
              <a:solidFill>
                <a:srgbClr val="E1A93D"/>
              </a:solidFill>
              <a:latin typeface="DM Sans Bold"/>
              <a:ea typeface="DM Sans Bold"/>
              <a:cs typeface="DM Sans Bold"/>
              <a:sym typeface="DM Sans Bold"/>
            </a:endParaRPr>
          </a:p>
          <a:p>
            <a:pPr algn="l">
              <a:lnSpc>
                <a:spcPts val="3079"/>
              </a:lnSpc>
            </a:pPr>
            <a:r>
              <a:rPr lang="en-US" sz="2799">
                <a:solidFill>
                  <a:srgbClr val="504C44"/>
                </a:solidFill>
                <a:latin typeface="DM Sans"/>
                <a:ea typeface="DM Sans"/>
                <a:cs typeface="DM Sans"/>
                <a:sym typeface="DM Sans"/>
              </a:rPr>
              <a:t>Open channels for feedback</a:t>
            </a:r>
          </a:p>
          <a:p>
            <a:pPr algn="l">
              <a:lnSpc>
                <a:spcPts val="3079"/>
              </a:lnSpc>
            </a:pPr>
            <a:r>
              <a:rPr lang="en-US" sz="2799">
                <a:solidFill>
                  <a:srgbClr val="504C44"/>
                </a:solidFill>
                <a:latin typeface="DM Sans"/>
                <a:ea typeface="DM Sans"/>
                <a:cs typeface="DM Sans"/>
                <a:sym typeface="DM Sans"/>
              </a:rPr>
              <a:t>Regular team meetings and updates</a:t>
            </a:r>
          </a:p>
          <a:p>
            <a:pPr algn="l">
              <a:lnSpc>
                <a:spcPts val="3079"/>
              </a:lnSpc>
            </a:pPr>
            <a:r>
              <a:rPr lang="en-US" sz="2799">
                <a:solidFill>
                  <a:srgbClr val="504C44"/>
                </a:solidFill>
                <a:latin typeface="DM Sans"/>
                <a:ea typeface="DM Sans"/>
                <a:cs typeface="DM Sans"/>
                <a:sym typeface="DM Sans"/>
              </a:rPr>
              <a:t>Clarity in organizational goals and expectations</a:t>
            </a:r>
          </a:p>
          <a:p>
            <a:pPr algn="l">
              <a:lnSpc>
                <a:spcPts val="3079"/>
              </a:lnSpc>
            </a:pPr>
            <a:endParaRPr lang="en-US" sz="2799">
              <a:solidFill>
                <a:srgbClr val="504C44"/>
              </a:solidFill>
              <a:latin typeface="DM Sans"/>
              <a:ea typeface="DM Sans"/>
              <a:cs typeface="DM Sans"/>
              <a:sym typeface="DM Sans"/>
            </a:endParaRPr>
          </a:p>
          <a:p>
            <a:pPr algn="l">
              <a:lnSpc>
                <a:spcPts val="3079"/>
              </a:lnSpc>
            </a:pPr>
            <a:r>
              <a:rPr lang="en-US" sz="2799">
                <a:solidFill>
                  <a:srgbClr val="E1A93D"/>
                </a:solidFill>
                <a:latin typeface="DM Sans Bold"/>
                <a:ea typeface="DM Sans Bold"/>
                <a:cs typeface="DM Sans Bold"/>
                <a:sym typeface="DM Sans Bold"/>
              </a:rPr>
              <a:t>Key Takeaway:</a:t>
            </a:r>
            <a:r>
              <a:rPr lang="en-US" sz="2799">
                <a:solidFill>
                  <a:srgbClr val="E1A93D"/>
                </a:solidFill>
                <a:latin typeface="DM Sans"/>
                <a:ea typeface="DM Sans"/>
                <a:cs typeface="DM Sans"/>
                <a:sym typeface="DM Sans"/>
              </a:rPr>
              <a:t> </a:t>
            </a:r>
          </a:p>
          <a:p>
            <a:pPr algn="l">
              <a:lnSpc>
                <a:spcPts val="3079"/>
              </a:lnSpc>
            </a:pPr>
            <a:endParaRPr lang="en-US" sz="2799">
              <a:solidFill>
                <a:srgbClr val="E1A93D"/>
              </a:solidFill>
              <a:latin typeface="DM Sans"/>
              <a:ea typeface="DM Sans"/>
              <a:cs typeface="DM Sans"/>
              <a:sym typeface="DM Sans"/>
            </a:endParaRPr>
          </a:p>
          <a:p>
            <a:pPr algn="l">
              <a:lnSpc>
                <a:spcPts val="3079"/>
              </a:lnSpc>
            </a:pPr>
            <a:r>
              <a:rPr lang="en-US" sz="2799">
                <a:solidFill>
                  <a:srgbClr val="504C44"/>
                </a:solidFill>
                <a:latin typeface="DM Sans Bold"/>
                <a:ea typeface="DM Sans Bold"/>
                <a:cs typeface="DM Sans Bold"/>
                <a:sym typeface="DM Sans Bold"/>
              </a:rPr>
              <a:t>Clear communication fosters collaboration and ensures everyone is aligned with organizational objectives.</a:t>
            </a:r>
          </a:p>
          <a:p>
            <a:pPr algn="l">
              <a:lnSpc>
                <a:spcPts val="3079"/>
              </a:lnSpc>
              <a:spcBef>
                <a:spcPct val="0"/>
              </a:spcBef>
            </a:pPr>
            <a:endParaRPr lang="en-US" sz="2799">
              <a:solidFill>
                <a:srgbClr val="504C44"/>
              </a:solidFill>
              <a:latin typeface="DM Sans Bold"/>
              <a:ea typeface="DM Sans Bold"/>
              <a:cs typeface="DM Sans Bold"/>
              <a:sym typeface="DM Sans Bo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43807" y="2727750"/>
            <a:ext cx="9021486" cy="1934210"/>
            <a:chOff x="0" y="0"/>
            <a:chExt cx="12028648" cy="2578947"/>
          </a:xfrm>
        </p:grpSpPr>
        <p:sp>
          <p:nvSpPr>
            <p:cNvPr id="3" name="TextBox 3"/>
            <p:cNvSpPr txBox="1"/>
            <p:nvPr/>
          </p:nvSpPr>
          <p:spPr>
            <a:xfrm>
              <a:off x="0" y="-57150"/>
              <a:ext cx="12028648" cy="622723"/>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Process Optimization</a:t>
              </a:r>
            </a:p>
          </p:txBody>
        </p:sp>
        <p:sp>
          <p:nvSpPr>
            <p:cNvPr id="4" name="TextBox 4"/>
            <p:cNvSpPr txBox="1"/>
            <p:nvPr/>
          </p:nvSpPr>
          <p:spPr>
            <a:xfrm>
              <a:off x="0" y="635423"/>
              <a:ext cx="12028648" cy="19435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Implement lean principles and optimizing processes to eliminate bottlenecks and enhance overall efficiency.</a:t>
              </a:r>
            </a:p>
            <a:p>
              <a:pPr algn="just">
                <a:lnSpc>
                  <a:spcPts val="3919"/>
                </a:lnSpc>
              </a:pPr>
              <a:endParaRPr lang="en-US" sz="2799">
                <a:solidFill>
                  <a:srgbClr val="504C44"/>
                </a:solidFill>
                <a:latin typeface="DM Sans"/>
                <a:ea typeface="DM Sans"/>
                <a:cs typeface="DM Sans"/>
                <a:sym typeface="DM Sans"/>
              </a:endParaRPr>
            </a:p>
          </p:txBody>
        </p:sp>
      </p:grpSp>
      <p:sp>
        <p:nvSpPr>
          <p:cNvPr id="5" name="TextBox 5"/>
          <p:cNvSpPr txBox="1"/>
          <p:nvPr/>
        </p:nvSpPr>
        <p:spPr>
          <a:xfrm>
            <a:off x="1028700" y="4044950"/>
            <a:ext cx="5832012" cy="2263775"/>
          </a:xfrm>
          <a:prstGeom prst="rect">
            <a:avLst/>
          </a:prstGeom>
        </p:spPr>
        <p:txBody>
          <a:bodyPr lIns="0" tIns="0" rIns="0" bIns="0" rtlCol="0" anchor="t">
            <a:spAutoFit/>
          </a:bodyPr>
          <a:lstStyle/>
          <a:p>
            <a:pPr algn="l">
              <a:lnSpc>
                <a:spcPts val="8800"/>
              </a:lnSpc>
            </a:pPr>
            <a:r>
              <a:rPr lang="en-US" sz="8000" spc="-400">
                <a:solidFill>
                  <a:srgbClr val="737373"/>
                </a:solidFill>
                <a:latin typeface="DM Sans Bold"/>
                <a:ea typeface="DM Sans Bold"/>
                <a:cs typeface="DM Sans Bold"/>
                <a:sym typeface="DM Sans Bold"/>
              </a:rPr>
              <a:t>Elimination of barriers</a:t>
            </a:r>
          </a:p>
        </p:txBody>
      </p:sp>
      <p:sp>
        <p:nvSpPr>
          <p:cNvPr id="6" name="Freeform 6"/>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7143807" y="4955540"/>
            <a:ext cx="10115493" cy="4302760"/>
          </a:xfrm>
          <a:prstGeom prst="rect">
            <a:avLst/>
          </a:prstGeom>
        </p:spPr>
        <p:txBody>
          <a:bodyPr lIns="0" tIns="0" rIns="0" bIns="0" rtlCol="0" anchor="t">
            <a:spAutoFit/>
          </a:bodyPr>
          <a:lstStyle/>
          <a:p>
            <a:pPr algn="l">
              <a:lnSpc>
                <a:spcPts val="3079"/>
              </a:lnSpc>
            </a:pPr>
            <a:r>
              <a:rPr lang="en-US" sz="2799">
                <a:solidFill>
                  <a:srgbClr val="E1A93D"/>
                </a:solidFill>
                <a:latin typeface="DM Sans Bold"/>
                <a:ea typeface="DM Sans Bold"/>
                <a:cs typeface="DM Sans Bold"/>
                <a:sym typeface="DM Sans Bold"/>
              </a:rPr>
              <a:t>Bullet Points:</a:t>
            </a:r>
          </a:p>
          <a:p>
            <a:pPr algn="l">
              <a:lnSpc>
                <a:spcPts val="3079"/>
              </a:lnSpc>
            </a:pPr>
            <a:endParaRPr lang="en-US" sz="2799">
              <a:solidFill>
                <a:srgbClr val="E1A93D"/>
              </a:solidFill>
              <a:latin typeface="DM Sans Bold"/>
              <a:ea typeface="DM Sans Bold"/>
              <a:cs typeface="DM Sans Bold"/>
              <a:sym typeface="DM Sans Bold"/>
            </a:endParaRPr>
          </a:p>
          <a:p>
            <a:pPr algn="l">
              <a:lnSpc>
                <a:spcPts val="3079"/>
              </a:lnSpc>
            </a:pPr>
            <a:r>
              <a:rPr lang="en-US" sz="2799">
                <a:solidFill>
                  <a:srgbClr val="504C44"/>
                </a:solidFill>
                <a:latin typeface="DM Sans"/>
                <a:ea typeface="DM Sans"/>
                <a:cs typeface="DM Sans"/>
                <a:sym typeface="DM Sans"/>
              </a:rPr>
              <a:t>Continuous process improvement</a:t>
            </a:r>
          </a:p>
          <a:p>
            <a:pPr algn="l">
              <a:lnSpc>
                <a:spcPts val="3079"/>
              </a:lnSpc>
            </a:pPr>
            <a:r>
              <a:rPr lang="en-US" sz="2799">
                <a:solidFill>
                  <a:srgbClr val="504C44"/>
                </a:solidFill>
                <a:latin typeface="DM Sans"/>
                <a:ea typeface="DM Sans"/>
                <a:cs typeface="DM Sans"/>
                <a:sym typeface="DM Sans"/>
              </a:rPr>
              <a:t>Automation of repetitive tasks</a:t>
            </a:r>
          </a:p>
          <a:p>
            <a:pPr algn="l">
              <a:lnSpc>
                <a:spcPts val="3079"/>
              </a:lnSpc>
            </a:pPr>
            <a:r>
              <a:rPr lang="en-US" sz="2799">
                <a:solidFill>
                  <a:srgbClr val="504C44"/>
                </a:solidFill>
                <a:latin typeface="DM Sans"/>
                <a:ea typeface="DM Sans"/>
                <a:cs typeface="DM Sans"/>
                <a:sym typeface="DM Sans"/>
              </a:rPr>
              <a:t>Regular evaluation of workflows</a:t>
            </a:r>
          </a:p>
          <a:p>
            <a:pPr algn="l">
              <a:lnSpc>
                <a:spcPts val="3079"/>
              </a:lnSpc>
            </a:pPr>
            <a:endParaRPr lang="en-US" sz="2799">
              <a:solidFill>
                <a:srgbClr val="504C44"/>
              </a:solidFill>
              <a:latin typeface="DM Sans"/>
              <a:ea typeface="DM Sans"/>
              <a:cs typeface="DM Sans"/>
              <a:sym typeface="DM Sans"/>
            </a:endParaRPr>
          </a:p>
          <a:p>
            <a:pPr algn="l">
              <a:lnSpc>
                <a:spcPts val="3079"/>
              </a:lnSpc>
            </a:pPr>
            <a:r>
              <a:rPr lang="en-US" sz="2799">
                <a:solidFill>
                  <a:srgbClr val="E1A93D"/>
                </a:solidFill>
                <a:latin typeface="DM Sans Bold"/>
                <a:ea typeface="DM Sans Bold"/>
                <a:cs typeface="DM Sans Bold"/>
                <a:sym typeface="DM Sans Bold"/>
              </a:rPr>
              <a:t>Key Takeaway: </a:t>
            </a:r>
          </a:p>
          <a:p>
            <a:pPr algn="l">
              <a:lnSpc>
                <a:spcPts val="3079"/>
              </a:lnSpc>
            </a:pPr>
            <a:r>
              <a:rPr lang="en-US" sz="2799">
                <a:solidFill>
                  <a:srgbClr val="504C44"/>
                </a:solidFill>
                <a:latin typeface="DM Sans Bold"/>
                <a:ea typeface="DM Sans Bold"/>
                <a:cs typeface="DM Sans Bold"/>
                <a:sym typeface="DM Sans Bold"/>
              </a:rPr>
              <a:t>Optimizing processes leads to smoother operations and increased capacity for innovation and growth.</a:t>
            </a:r>
          </a:p>
          <a:p>
            <a:pPr algn="l">
              <a:lnSpc>
                <a:spcPts val="3079"/>
              </a:lnSpc>
            </a:pPr>
            <a:endParaRPr lang="en-US" sz="2799">
              <a:solidFill>
                <a:srgbClr val="504C44"/>
              </a:solidFill>
              <a:latin typeface="DM Sans Bold"/>
              <a:ea typeface="DM Sans Bold"/>
              <a:cs typeface="DM Sans Bold"/>
              <a:sym typeface="DM Sans Bold"/>
            </a:endParaRPr>
          </a:p>
          <a:p>
            <a:pPr algn="l">
              <a:lnSpc>
                <a:spcPts val="3079"/>
              </a:lnSpc>
              <a:spcBef>
                <a:spcPct val="0"/>
              </a:spcBef>
            </a:pPr>
            <a:endParaRPr lang="en-US" sz="2799">
              <a:solidFill>
                <a:srgbClr val="504C44"/>
              </a:solidFill>
              <a:latin typeface="DM Sans Bold"/>
              <a:ea typeface="DM Sans Bold"/>
              <a:cs typeface="DM Sans Bold"/>
              <a:sym typeface="DM Sans Bo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43807" y="2456347"/>
            <a:ext cx="9021486" cy="1934210"/>
            <a:chOff x="0" y="0"/>
            <a:chExt cx="12028648" cy="2578947"/>
          </a:xfrm>
        </p:grpSpPr>
        <p:sp>
          <p:nvSpPr>
            <p:cNvPr id="3" name="TextBox 3"/>
            <p:cNvSpPr txBox="1"/>
            <p:nvPr/>
          </p:nvSpPr>
          <p:spPr>
            <a:xfrm>
              <a:off x="0" y="-57150"/>
              <a:ext cx="12028648" cy="622723"/>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Change Management Strategies</a:t>
              </a:r>
            </a:p>
          </p:txBody>
        </p:sp>
        <p:sp>
          <p:nvSpPr>
            <p:cNvPr id="4" name="TextBox 4"/>
            <p:cNvSpPr txBox="1"/>
            <p:nvPr/>
          </p:nvSpPr>
          <p:spPr>
            <a:xfrm>
              <a:off x="0" y="635423"/>
              <a:ext cx="12028648" cy="19435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Address resistance to change through effective change management strategies.</a:t>
              </a:r>
            </a:p>
            <a:p>
              <a:pPr algn="just">
                <a:lnSpc>
                  <a:spcPts val="3919"/>
                </a:lnSpc>
              </a:pPr>
              <a:endParaRPr lang="en-US" sz="2799">
                <a:solidFill>
                  <a:srgbClr val="504C44"/>
                </a:solidFill>
                <a:latin typeface="DM Sans"/>
                <a:ea typeface="DM Sans"/>
                <a:cs typeface="DM Sans"/>
                <a:sym typeface="DM Sans"/>
              </a:endParaRPr>
            </a:p>
          </p:txBody>
        </p:sp>
      </p:grpSp>
      <p:sp>
        <p:nvSpPr>
          <p:cNvPr id="5" name="TextBox 5"/>
          <p:cNvSpPr txBox="1"/>
          <p:nvPr/>
        </p:nvSpPr>
        <p:spPr>
          <a:xfrm>
            <a:off x="1028700" y="4044950"/>
            <a:ext cx="5832012" cy="2263775"/>
          </a:xfrm>
          <a:prstGeom prst="rect">
            <a:avLst/>
          </a:prstGeom>
        </p:spPr>
        <p:txBody>
          <a:bodyPr lIns="0" tIns="0" rIns="0" bIns="0" rtlCol="0" anchor="t">
            <a:spAutoFit/>
          </a:bodyPr>
          <a:lstStyle/>
          <a:p>
            <a:pPr algn="l">
              <a:lnSpc>
                <a:spcPts val="8800"/>
              </a:lnSpc>
            </a:pPr>
            <a:r>
              <a:rPr lang="en-US" sz="8000" spc="-400">
                <a:solidFill>
                  <a:srgbClr val="737373"/>
                </a:solidFill>
                <a:latin typeface="DM Sans Bold"/>
                <a:ea typeface="DM Sans Bold"/>
                <a:cs typeface="DM Sans Bold"/>
                <a:sym typeface="DM Sans Bold"/>
              </a:rPr>
              <a:t>Elimination of barriers </a:t>
            </a:r>
          </a:p>
        </p:txBody>
      </p:sp>
      <p:sp>
        <p:nvSpPr>
          <p:cNvPr id="6" name="Freeform 6"/>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7143807" y="4565015"/>
            <a:ext cx="10115493" cy="4693285"/>
          </a:xfrm>
          <a:prstGeom prst="rect">
            <a:avLst/>
          </a:prstGeom>
        </p:spPr>
        <p:txBody>
          <a:bodyPr lIns="0" tIns="0" rIns="0" bIns="0" rtlCol="0" anchor="t">
            <a:spAutoFit/>
          </a:bodyPr>
          <a:lstStyle/>
          <a:p>
            <a:pPr algn="l">
              <a:lnSpc>
                <a:spcPts val="3079"/>
              </a:lnSpc>
            </a:pPr>
            <a:r>
              <a:rPr lang="en-US" sz="2799">
                <a:solidFill>
                  <a:srgbClr val="E1A93D"/>
                </a:solidFill>
                <a:latin typeface="DM Sans Bold"/>
                <a:ea typeface="DM Sans Bold"/>
                <a:cs typeface="DM Sans Bold"/>
                <a:sym typeface="DM Sans Bold"/>
              </a:rPr>
              <a:t>Bullet Points:</a:t>
            </a:r>
          </a:p>
          <a:p>
            <a:pPr algn="l">
              <a:lnSpc>
                <a:spcPts val="3079"/>
              </a:lnSpc>
            </a:pPr>
            <a:endParaRPr lang="en-US" sz="2799">
              <a:solidFill>
                <a:srgbClr val="E1A93D"/>
              </a:solidFill>
              <a:latin typeface="DM Sans Bold"/>
              <a:ea typeface="DM Sans Bold"/>
              <a:cs typeface="DM Sans Bold"/>
              <a:sym typeface="DM Sans Bold"/>
            </a:endParaRPr>
          </a:p>
          <a:p>
            <a:pPr algn="l">
              <a:lnSpc>
                <a:spcPts val="3079"/>
              </a:lnSpc>
            </a:pPr>
            <a:r>
              <a:rPr lang="en-US" sz="2799">
                <a:solidFill>
                  <a:srgbClr val="504C44"/>
                </a:solidFill>
                <a:latin typeface="DM Sans"/>
                <a:ea typeface="DM Sans"/>
                <a:cs typeface="DM Sans"/>
                <a:sym typeface="DM Sans"/>
              </a:rPr>
              <a:t>Employee involvement in the change process</a:t>
            </a:r>
          </a:p>
          <a:p>
            <a:pPr algn="l">
              <a:lnSpc>
                <a:spcPts val="3079"/>
              </a:lnSpc>
            </a:pPr>
            <a:r>
              <a:rPr lang="en-US" sz="2799">
                <a:solidFill>
                  <a:srgbClr val="504C44"/>
                </a:solidFill>
                <a:latin typeface="DM Sans"/>
                <a:ea typeface="DM Sans"/>
                <a:cs typeface="DM Sans"/>
                <a:sym typeface="DM Sans"/>
              </a:rPr>
              <a:t>Clear communication of reasons for change</a:t>
            </a:r>
          </a:p>
          <a:p>
            <a:pPr algn="l">
              <a:lnSpc>
                <a:spcPts val="3079"/>
              </a:lnSpc>
            </a:pPr>
            <a:r>
              <a:rPr lang="en-US" sz="2799">
                <a:solidFill>
                  <a:srgbClr val="504C44"/>
                </a:solidFill>
                <a:latin typeface="DM Sans"/>
                <a:ea typeface="DM Sans"/>
                <a:cs typeface="DM Sans"/>
                <a:sym typeface="DM Sans"/>
              </a:rPr>
              <a:t>Training and support during transitions</a:t>
            </a:r>
          </a:p>
          <a:p>
            <a:pPr algn="l">
              <a:lnSpc>
                <a:spcPts val="3079"/>
              </a:lnSpc>
            </a:pPr>
            <a:endParaRPr lang="en-US" sz="2799">
              <a:solidFill>
                <a:srgbClr val="504C44"/>
              </a:solidFill>
              <a:latin typeface="DM Sans"/>
              <a:ea typeface="DM Sans"/>
              <a:cs typeface="DM Sans"/>
              <a:sym typeface="DM Sans"/>
            </a:endParaRPr>
          </a:p>
          <a:p>
            <a:pPr algn="l">
              <a:lnSpc>
                <a:spcPts val="3079"/>
              </a:lnSpc>
            </a:pPr>
            <a:r>
              <a:rPr lang="en-US" sz="2799">
                <a:solidFill>
                  <a:srgbClr val="E1A93D"/>
                </a:solidFill>
                <a:latin typeface="DM Sans Bold"/>
                <a:ea typeface="DM Sans Bold"/>
                <a:cs typeface="DM Sans Bold"/>
                <a:sym typeface="DM Sans Bold"/>
              </a:rPr>
              <a:t>Key Takeaway:</a:t>
            </a:r>
          </a:p>
          <a:p>
            <a:pPr algn="l">
              <a:lnSpc>
                <a:spcPts val="3079"/>
              </a:lnSpc>
            </a:pPr>
            <a:endParaRPr lang="en-US" sz="2799">
              <a:solidFill>
                <a:srgbClr val="E1A93D"/>
              </a:solidFill>
              <a:latin typeface="DM Sans Bold"/>
              <a:ea typeface="DM Sans Bold"/>
              <a:cs typeface="DM Sans Bold"/>
              <a:sym typeface="DM Sans Bold"/>
            </a:endParaRPr>
          </a:p>
          <a:p>
            <a:pPr algn="l">
              <a:lnSpc>
                <a:spcPts val="3079"/>
              </a:lnSpc>
              <a:spcBef>
                <a:spcPct val="0"/>
              </a:spcBef>
            </a:pPr>
            <a:r>
              <a:rPr lang="en-US" sz="2799">
                <a:solidFill>
                  <a:srgbClr val="504C44"/>
                </a:solidFill>
                <a:latin typeface="DM Sans Bold"/>
                <a:ea typeface="DM Sans Bold"/>
                <a:cs typeface="DM Sans Bold"/>
                <a:sym typeface="DM Sans Bold"/>
              </a:rPr>
              <a:t>Successful change management minimizes disruptions and ensures a smoother transition towards enhanced capacity.</a:t>
            </a:r>
          </a:p>
          <a:p>
            <a:pPr algn="l">
              <a:lnSpc>
                <a:spcPts val="3079"/>
              </a:lnSpc>
              <a:spcBef>
                <a:spcPct val="0"/>
              </a:spcBef>
            </a:pPr>
            <a:endParaRPr lang="en-US" sz="2799">
              <a:solidFill>
                <a:srgbClr val="504C44"/>
              </a:solidFill>
              <a:latin typeface="DM Sans Bold"/>
              <a:ea typeface="DM Sans Bold"/>
              <a:cs typeface="DM Sans Bold"/>
              <a:sym typeface="DM Sans Bo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43807" y="1926337"/>
            <a:ext cx="9021486" cy="1934210"/>
            <a:chOff x="0" y="0"/>
            <a:chExt cx="12028648" cy="2578947"/>
          </a:xfrm>
        </p:grpSpPr>
        <p:sp>
          <p:nvSpPr>
            <p:cNvPr id="3" name="TextBox 3"/>
            <p:cNvSpPr txBox="1"/>
            <p:nvPr/>
          </p:nvSpPr>
          <p:spPr>
            <a:xfrm>
              <a:off x="0" y="-57150"/>
              <a:ext cx="12028648" cy="622723"/>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Leadership Development</a:t>
              </a:r>
            </a:p>
          </p:txBody>
        </p:sp>
        <p:sp>
          <p:nvSpPr>
            <p:cNvPr id="4" name="TextBox 4"/>
            <p:cNvSpPr txBox="1"/>
            <p:nvPr/>
          </p:nvSpPr>
          <p:spPr>
            <a:xfrm>
              <a:off x="0" y="635423"/>
              <a:ext cx="12028648" cy="19435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Invest in leadership development to cultivate strong, adaptable leaders capable of steering the organization through challenges.</a:t>
              </a:r>
            </a:p>
          </p:txBody>
        </p:sp>
      </p:grpSp>
      <p:sp>
        <p:nvSpPr>
          <p:cNvPr id="5" name="TextBox 5"/>
          <p:cNvSpPr txBox="1"/>
          <p:nvPr/>
        </p:nvSpPr>
        <p:spPr>
          <a:xfrm>
            <a:off x="1028700" y="4044950"/>
            <a:ext cx="5832012" cy="2263775"/>
          </a:xfrm>
          <a:prstGeom prst="rect">
            <a:avLst/>
          </a:prstGeom>
        </p:spPr>
        <p:txBody>
          <a:bodyPr lIns="0" tIns="0" rIns="0" bIns="0" rtlCol="0" anchor="t">
            <a:spAutoFit/>
          </a:bodyPr>
          <a:lstStyle/>
          <a:p>
            <a:pPr algn="l">
              <a:lnSpc>
                <a:spcPts val="8800"/>
              </a:lnSpc>
            </a:pPr>
            <a:r>
              <a:rPr lang="en-US" sz="8000" spc="-400">
                <a:solidFill>
                  <a:srgbClr val="737373"/>
                </a:solidFill>
                <a:latin typeface="DM Sans Bold"/>
                <a:ea typeface="DM Sans Bold"/>
                <a:cs typeface="DM Sans Bold"/>
                <a:sym typeface="DM Sans Bold"/>
              </a:rPr>
              <a:t>Elimination of barriers</a:t>
            </a:r>
          </a:p>
        </p:txBody>
      </p:sp>
      <p:sp>
        <p:nvSpPr>
          <p:cNvPr id="6" name="Freeform 6"/>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7143807" y="4565015"/>
            <a:ext cx="10115493" cy="4693285"/>
          </a:xfrm>
          <a:prstGeom prst="rect">
            <a:avLst/>
          </a:prstGeom>
        </p:spPr>
        <p:txBody>
          <a:bodyPr lIns="0" tIns="0" rIns="0" bIns="0" rtlCol="0" anchor="t">
            <a:spAutoFit/>
          </a:bodyPr>
          <a:lstStyle/>
          <a:p>
            <a:pPr algn="l">
              <a:lnSpc>
                <a:spcPts val="3079"/>
              </a:lnSpc>
            </a:pPr>
            <a:r>
              <a:rPr lang="en-US" sz="2799">
                <a:solidFill>
                  <a:srgbClr val="E1A93D"/>
                </a:solidFill>
                <a:latin typeface="DM Sans Bold"/>
                <a:ea typeface="DM Sans Bold"/>
                <a:cs typeface="DM Sans Bold"/>
                <a:sym typeface="DM Sans Bold"/>
              </a:rPr>
              <a:t>Bullet Points:</a:t>
            </a:r>
          </a:p>
          <a:p>
            <a:pPr algn="l">
              <a:lnSpc>
                <a:spcPts val="3079"/>
              </a:lnSpc>
            </a:pPr>
            <a:endParaRPr lang="en-US" sz="2799">
              <a:solidFill>
                <a:srgbClr val="E1A93D"/>
              </a:solidFill>
              <a:latin typeface="DM Sans Bold"/>
              <a:ea typeface="DM Sans Bold"/>
              <a:cs typeface="DM Sans Bold"/>
              <a:sym typeface="DM Sans Bold"/>
            </a:endParaRPr>
          </a:p>
          <a:p>
            <a:pPr algn="l">
              <a:lnSpc>
                <a:spcPts val="3079"/>
              </a:lnSpc>
            </a:pPr>
            <a:r>
              <a:rPr lang="en-US" sz="2799">
                <a:solidFill>
                  <a:srgbClr val="504C44"/>
                </a:solidFill>
                <a:latin typeface="DM Sans"/>
                <a:ea typeface="DM Sans"/>
                <a:cs typeface="DM Sans"/>
                <a:sym typeface="DM Sans"/>
              </a:rPr>
              <a:t>Leadership training programs</a:t>
            </a:r>
          </a:p>
          <a:p>
            <a:pPr algn="l">
              <a:lnSpc>
                <a:spcPts val="3079"/>
              </a:lnSpc>
            </a:pPr>
            <a:r>
              <a:rPr lang="en-US" sz="2799">
                <a:solidFill>
                  <a:srgbClr val="504C44"/>
                </a:solidFill>
                <a:latin typeface="DM Sans"/>
                <a:ea typeface="DM Sans"/>
                <a:cs typeface="DM Sans"/>
                <a:sym typeface="DM Sans"/>
              </a:rPr>
              <a:t>Mentoring and coaching initiatives</a:t>
            </a:r>
          </a:p>
          <a:p>
            <a:pPr algn="l">
              <a:lnSpc>
                <a:spcPts val="3079"/>
              </a:lnSpc>
            </a:pPr>
            <a:r>
              <a:rPr lang="en-US" sz="2799">
                <a:solidFill>
                  <a:srgbClr val="504C44"/>
                </a:solidFill>
                <a:latin typeface="DM Sans"/>
                <a:ea typeface="DM Sans"/>
                <a:cs typeface="DM Sans"/>
                <a:sym typeface="DM Sans"/>
              </a:rPr>
              <a:t>Encouraging leadership agility</a:t>
            </a:r>
          </a:p>
          <a:p>
            <a:pPr algn="l">
              <a:lnSpc>
                <a:spcPts val="3079"/>
              </a:lnSpc>
            </a:pPr>
            <a:endParaRPr lang="en-US" sz="2799">
              <a:solidFill>
                <a:srgbClr val="504C44"/>
              </a:solidFill>
              <a:latin typeface="DM Sans"/>
              <a:ea typeface="DM Sans"/>
              <a:cs typeface="DM Sans"/>
              <a:sym typeface="DM Sans"/>
            </a:endParaRPr>
          </a:p>
          <a:p>
            <a:pPr algn="l">
              <a:lnSpc>
                <a:spcPts val="3079"/>
              </a:lnSpc>
            </a:pPr>
            <a:endParaRPr lang="en-US" sz="2799">
              <a:solidFill>
                <a:srgbClr val="504C44"/>
              </a:solidFill>
              <a:latin typeface="DM Sans"/>
              <a:ea typeface="DM Sans"/>
              <a:cs typeface="DM Sans"/>
              <a:sym typeface="DM Sans"/>
            </a:endParaRPr>
          </a:p>
          <a:p>
            <a:pPr algn="l">
              <a:lnSpc>
                <a:spcPts val="3079"/>
              </a:lnSpc>
            </a:pPr>
            <a:r>
              <a:rPr lang="en-US" sz="2799">
                <a:solidFill>
                  <a:srgbClr val="E1A93D"/>
                </a:solidFill>
                <a:latin typeface="DM Sans Bold"/>
                <a:ea typeface="DM Sans Bold"/>
                <a:cs typeface="DM Sans Bold"/>
                <a:sym typeface="DM Sans Bold"/>
              </a:rPr>
              <a:t>Key Takeaway:</a:t>
            </a:r>
            <a:r>
              <a:rPr lang="en-US" sz="2799">
                <a:solidFill>
                  <a:srgbClr val="E1A93D"/>
                </a:solidFill>
                <a:latin typeface="DM Sans"/>
                <a:ea typeface="DM Sans"/>
                <a:cs typeface="DM Sans"/>
                <a:sym typeface="DM Sans"/>
              </a:rPr>
              <a:t> </a:t>
            </a:r>
          </a:p>
          <a:p>
            <a:pPr algn="l">
              <a:lnSpc>
                <a:spcPts val="3079"/>
              </a:lnSpc>
            </a:pPr>
            <a:endParaRPr lang="en-US" sz="2799">
              <a:solidFill>
                <a:srgbClr val="E1A93D"/>
              </a:solidFill>
              <a:latin typeface="DM Sans"/>
              <a:ea typeface="DM Sans"/>
              <a:cs typeface="DM Sans"/>
              <a:sym typeface="DM Sans"/>
            </a:endParaRPr>
          </a:p>
          <a:p>
            <a:pPr algn="l">
              <a:lnSpc>
                <a:spcPts val="3079"/>
              </a:lnSpc>
            </a:pPr>
            <a:r>
              <a:rPr lang="en-US" sz="2799">
                <a:solidFill>
                  <a:srgbClr val="504C44"/>
                </a:solidFill>
                <a:latin typeface="DM Sans Bold"/>
                <a:ea typeface="DM Sans Bold"/>
                <a:cs typeface="DM Sans Bold"/>
                <a:sym typeface="DM Sans Bold"/>
              </a:rPr>
              <a:t>Effective leadership is a cornerstone in breaking down capacity barriers and driving organizational success.</a:t>
            </a:r>
          </a:p>
          <a:p>
            <a:pPr algn="l">
              <a:lnSpc>
                <a:spcPts val="3079"/>
              </a:lnSpc>
              <a:spcBef>
                <a:spcPct val="0"/>
              </a:spcBef>
            </a:pPr>
            <a:endParaRPr lang="en-US" sz="2799">
              <a:solidFill>
                <a:srgbClr val="504C44"/>
              </a:solidFill>
              <a:latin typeface="DM Sans Bold"/>
              <a:ea typeface="DM Sans Bold"/>
              <a:cs typeface="DM Sans Bold"/>
              <a:sym typeface="DM Sans Bo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100251" y="2562164"/>
            <a:ext cx="7238723" cy="1934210"/>
            <a:chOff x="0" y="0"/>
            <a:chExt cx="9651631" cy="2578947"/>
          </a:xfrm>
        </p:grpSpPr>
        <p:sp>
          <p:nvSpPr>
            <p:cNvPr id="3" name="TextBox 3"/>
            <p:cNvSpPr txBox="1"/>
            <p:nvPr/>
          </p:nvSpPr>
          <p:spPr>
            <a:xfrm>
              <a:off x="0" y="-57150"/>
              <a:ext cx="9651631" cy="622723"/>
            </a:xfrm>
            <a:prstGeom prst="rect">
              <a:avLst/>
            </a:prstGeom>
          </p:spPr>
          <p:txBody>
            <a:bodyPr lIns="0" tIns="0" rIns="0" bIns="0" rtlCol="0" anchor="t">
              <a:spAutoFit/>
            </a:bodyPr>
            <a:lstStyle/>
            <a:p>
              <a:pPr algn="just">
                <a:lnSpc>
                  <a:spcPts val="3919"/>
                </a:lnSpc>
              </a:pPr>
              <a:endParaRPr/>
            </a:p>
          </p:txBody>
        </p:sp>
        <p:sp>
          <p:nvSpPr>
            <p:cNvPr id="4" name="TextBox 4"/>
            <p:cNvSpPr txBox="1"/>
            <p:nvPr/>
          </p:nvSpPr>
          <p:spPr>
            <a:xfrm>
              <a:off x="0" y="635423"/>
              <a:ext cx="9651631" cy="19435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Understanding and assessing organizational readiness for change is a critical step in capacity building. </a:t>
              </a:r>
            </a:p>
          </p:txBody>
        </p:sp>
      </p:grpSp>
      <p:sp>
        <p:nvSpPr>
          <p:cNvPr id="5" name="TextBox 5"/>
          <p:cNvSpPr txBox="1"/>
          <p:nvPr/>
        </p:nvSpPr>
        <p:spPr>
          <a:xfrm>
            <a:off x="1028700" y="4044950"/>
            <a:ext cx="5832012" cy="2263775"/>
          </a:xfrm>
          <a:prstGeom prst="rect">
            <a:avLst/>
          </a:prstGeom>
        </p:spPr>
        <p:txBody>
          <a:bodyPr lIns="0" tIns="0" rIns="0" bIns="0" rtlCol="0" anchor="t">
            <a:spAutoFit/>
          </a:bodyPr>
          <a:lstStyle/>
          <a:p>
            <a:pPr algn="l">
              <a:lnSpc>
                <a:spcPts val="8800"/>
              </a:lnSpc>
            </a:pPr>
            <a:r>
              <a:rPr lang="en-US" sz="8000" spc="-400">
                <a:solidFill>
                  <a:srgbClr val="737373"/>
                </a:solidFill>
                <a:latin typeface="DM Sans Bold"/>
                <a:ea typeface="DM Sans Bold"/>
                <a:cs typeface="DM Sans Bold"/>
                <a:sym typeface="DM Sans Bold"/>
              </a:rPr>
              <a:t>Readiness for change</a:t>
            </a:r>
          </a:p>
        </p:txBody>
      </p:sp>
      <p:sp>
        <p:nvSpPr>
          <p:cNvPr id="6" name="Freeform 6"/>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8100251" y="5757605"/>
            <a:ext cx="7754537" cy="1967230"/>
          </a:xfrm>
          <a:prstGeom prst="rect">
            <a:avLst/>
          </a:prstGeom>
        </p:spPr>
        <p:txBody>
          <a:bodyPr lIns="0" tIns="0" rIns="0" bIns="0" rtlCol="0" anchor="t">
            <a:spAutoFit/>
          </a:bodyPr>
          <a:lstStyle/>
          <a:p>
            <a:pPr algn="just">
              <a:lnSpc>
                <a:spcPts val="3919"/>
              </a:lnSpc>
              <a:spcBef>
                <a:spcPct val="0"/>
              </a:spcBef>
            </a:pPr>
            <a:r>
              <a:rPr lang="en-US" sz="2799">
                <a:solidFill>
                  <a:srgbClr val="504C44"/>
                </a:solidFill>
                <a:latin typeface="DM Sans"/>
                <a:ea typeface="DM Sans"/>
                <a:cs typeface="DM Sans"/>
                <a:sym typeface="DM Sans"/>
              </a:rPr>
              <a:t>It ensures that the organization is prepared, both strategically and culturally, to implement changes effectively and achieve long-term success.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2" name="TextBox 2"/>
          <p:cNvSpPr txBox="1"/>
          <p:nvPr/>
        </p:nvSpPr>
        <p:spPr>
          <a:xfrm>
            <a:off x="1822482" y="2953368"/>
            <a:ext cx="14643036" cy="2914032"/>
          </a:xfrm>
          <a:prstGeom prst="rect">
            <a:avLst/>
          </a:prstGeom>
        </p:spPr>
        <p:txBody>
          <a:bodyPr lIns="0" tIns="0" rIns="0" bIns="0" rtlCol="0" anchor="t">
            <a:spAutoFit/>
          </a:bodyPr>
          <a:lstStyle/>
          <a:p>
            <a:pPr algn="ctr">
              <a:lnSpc>
                <a:spcPts val="5721"/>
              </a:lnSpc>
            </a:pPr>
            <a:r>
              <a:rPr lang="en-US" sz="5201">
                <a:solidFill>
                  <a:srgbClr val="FFFFFF"/>
                </a:solidFill>
                <a:latin typeface="DM Sans Bold"/>
                <a:ea typeface="DM Sans Bold"/>
                <a:cs typeface="DM Sans Bold"/>
                <a:sym typeface="DM Sans Bold"/>
              </a:rPr>
              <a:t>What methodologies and frameworks can be employed to evaluate an organization's preparedness for change and respectively being able to build a capacity?</a:t>
            </a:r>
          </a:p>
        </p:txBody>
      </p:sp>
      <p:sp>
        <p:nvSpPr>
          <p:cNvPr id="3" name="Freeform 3"/>
          <p:cNvSpPr/>
          <p:nvPr/>
        </p:nvSpPr>
        <p:spPr>
          <a:xfrm>
            <a:off x="1028700" y="-11227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flipV="1">
            <a:off x="13156322" y="7153817"/>
            <a:ext cx="4102978" cy="3133183"/>
          </a:xfrm>
          <a:custGeom>
            <a:avLst/>
            <a:gdLst/>
            <a:ahLst/>
            <a:cxnLst/>
            <a:rect l="l" t="t" r="r" b="b"/>
            <a:pathLst>
              <a:path w="4102978" h="3133183">
                <a:moveTo>
                  <a:pt x="0" y="3133183"/>
                </a:moveTo>
                <a:lnTo>
                  <a:pt x="4102978" y="3133183"/>
                </a:lnTo>
                <a:lnTo>
                  <a:pt x="4102978" y="0"/>
                </a:lnTo>
                <a:lnTo>
                  <a:pt x="0" y="0"/>
                </a:lnTo>
                <a:lnTo>
                  <a:pt x="0" y="313318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878326" y="1276609"/>
            <a:ext cx="11188243" cy="3948430"/>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One of the most popular and simple models for assessing organizational readiness for change is the ADKAR model, developed by Prosci. </a:t>
            </a:r>
          </a:p>
          <a:p>
            <a:pPr algn="just">
              <a:lnSpc>
                <a:spcPts val="3919"/>
              </a:lnSpc>
            </a:pPr>
            <a:r>
              <a:rPr lang="en-US" sz="2799">
                <a:solidFill>
                  <a:srgbClr val="504C44"/>
                </a:solidFill>
                <a:latin typeface="DM Sans"/>
                <a:ea typeface="DM Sans"/>
                <a:cs typeface="DM Sans"/>
                <a:sym typeface="DM Sans"/>
              </a:rPr>
              <a:t>ADKAR stands for </a:t>
            </a:r>
            <a:r>
              <a:rPr lang="en-US" sz="2799">
                <a:solidFill>
                  <a:srgbClr val="504C44"/>
                </a:solidFill>
                <a:latin typeface="DM Sans Bold"/>
                <a:ea typeface="DM Sans Bold"/>
                <a:cs typeface="DM Sans Bold"/>
                <a:sym typeface="DM Sans Bold"/>
              </a:rPr>
              <a:t>Awareness, Desire, Knowledge, Ability</a:t>
            </a:r>
            <a:r>
              <a:rPr lang="en-US" sz="2799">
                <a:solidFill>
                  <a:srgbClr val="504C44"/>
                </a:solidFill>
                <a:latin typeface="DM Sans"/>
                <a:ea typeface="DM Sans"/>
                <a:cs typeface="DM Sans"/>
                <a:sym typeface="DM Sans"/>
              </a:rPr>
              <a:t>, and </a:t>
            </a:r>
            <a:r>
              <a:rPr lang="en-US" sz="2799">
                <a:solidFill>
                  <a:srgbClr val="504C44"/>
                </a:solidFill>
                <a:latin typeface="DM Sans Bold"/>
                <a:ea typeface="DM Sans Bold"/>
                <a:cs typeface="DM Sans Bold"/>
                <a:sym typeface="DM Sans Bold"/>
              </a:rPr>
              <a:t>Reinforcement</a:t>
            </a:r>
            <a:r>
              <a:rPr lang="en-US" sz="2799">
                <a:solidFill>
                  <a:srgbClr val="504C44"/>
                </a:solidFill>
                <a:latin typeface="DM Sans"/>
                <a:ea typeface="DM Sans"/>
                <a:cs typeface="DM Sans"/>
                <a:sym typeface="DM Sans"/>
              </a:rPr>
              <a:t>. </a:t>
            </a:r>
          </a:p>
          <a:p>
            <a:pPr algn="just">
              <a:lnSpc>
                <a:spcPts val="3919"/>
              </a:lnSpc>
            </a:pPr>
            <a:r>
              <a:rPr lang="en-US" sz="2799">
                <a:solidFill>
                  <a:srgbClr val="504C44"/>
                </a:solidFill>
                <a:latin typeface="DM Sans"/>
                <a:ea typeface="DM Sans"/>
                <a:cs typeface="DM Sans"/>
                <a:sym typeface="DM Sans"/>
              </a:rPr>
              <a:t>By using the ADKAR model, you can measure the level of each element for each stakeholder group, identify the barriers and gaps, and plan the actions and interventions to address them. </a:t>
            </a:r>
          </a:p>
        </p:txBody>
      </p:sp>
      <p:sp>
        <p:nvSpPr>
          <p:cNvPr id="3" name="TextBox 3"/>
          <p:cNvSpPr txBox="1"/>
          <p:nvPr/>
        </p:nvSpPr>
        <p:spPr>
          <a:xfrm>
            <a:off x="1028700" y="4384040"/>
            <a:ext cx="3755036" cy="1576070"/>
          </a:xfrm>
          <a:prstGeom prst="rect">
            <a:avLst/>
          </a:prstGeom>
        </p:spPr>
        <p:txBody>
          <a:bodyPr lIns="0" tIns="0" rIns="0" bIns="0" rtlCol="0" anchor="t">
            <a:spAutoFit/>
          </a:bodyPr>
          <a:lstStyle/>
          <a:p>
            <a:pPr algn="ctr">
              <a:lnSpc>
                <a:spcPts val="6160"/>
              </a:lnSpc>
            </a:pPr>
            <a:r>
              <a:rPr lang="en-US" sz="5600" spc="-280">
                <a:solidFill>
                  <a:srgbClr val="737373"/>
                </a:solidFill>
                <a:latin typeface="DM Sans Bold"/>
                <a:ea typeface="DM Sans Bold"/>
                <a:cs typeface="DM Sans Bold"/>
                <a:sym typeface="DM Sans Bold"/>
              </a:rPr>
              <a:t>The ADKAR model</a:t>
            </a:r>
          </a:p>
        </p:txBody>
      </p:sp>
      <p:sp>
        <p:nvSpPr>
          <p:cNvPr id="4" name="Freeform 4"/>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TextBox 5"/>
          <p:cNvSpPr txBox="1"/>
          <p:nvPr/>
        </p:nvSpPr>
        <p:spPr>
          <a:xfrm>
            <a:off x="6071057" y="5572125"/>
            <a:ext cx="11188243" cy="3686175"/>
          </a:xfrm>
          <a:prstGeom prst="rect">
            <a:avLst/>
          </a:prstGeom>
        </p:spPr>
        <p:txBody>
          <a:bodyPr lIns="0" tIns="0" rIns="0" bIns="0" rtlCol="0" anchor="t">
            <a:spAutoFit/>
          </a:bodyPr>
          <a:lstStyle/>
          <a:p>
            <a:pPr algn="l">
              <a:lnSpc>
                <a:spcPts val="2800"/>
              </a:lnSpc>
            </a:pPr>
            <a:r>
              <a:rPr lang="en-US" sz="2545">
                <a:solidFill>
                  <a:srgbClr val="E1A93D"/>
                </a:solidFill>
                <a:latin typeface="DM Sans Bold"/>
                <a:ea typeface="DM Sans Bold"/>
                <a:cs typeface="DM Sans Bold"/>
                <a:sym typeface="DM Sans Bold"/>
              </a:rPr>
              <a:t>Advantages:</a:t>
            </a:r>
          </a:p>
          <a:p>
            <a:pPr marL="549573" lvl="1" indent="-274787" algn="l">
              <a:lnSpc>
                <a:spcPts val="3309"/>
              </a:lnSpc>
              <a:buFont typeface="Arial"/>
              <a:buChar char="•"/>
            </a:pPr>
            <a:r>
              <a:rPr lang="en-US" sz="2545">
                <a:solidFill>
                  <a:srgbClr val="504C44"/>
                </a:solidFill>
                <a:latin typeface="DM Sans"/>
                <a:ea typeface="DM Sans"/>
                <a:cs typeface="DM Sans"/>
                <a:sym typeface="DM Sans"/>
              </a:rPr>
              <a:t>Clear and Simple Structure</a:t>
            </a:r>
          </a:p>
          <a:p>
            <a:pPr marL="549573" lvl="1" indent="-274787" algn="l">
              <a:lnSpc>
                <a:spcPts val="3309"/>
              </a:lnSpc>
              <a:buFont typeface="Arial"/>
              <a:buChar char="•"/>
            </a:pPr>
            <a:r>
              <a:rPr lang="en-US" sz="2545">
                <a:solidFill>
                  <a:srgbClr val="504C44"/>
                </a:solidFill>
                <a:latin typeface="DM Sans"/>
                <a:ea typeface="DM Sans"/>
                <a:cs typeface="DM Sans"/>
                <a:sym typeface="DM Sans"/>
              </a:rPr>
              <a:t>Focus on Individual Change</a:t>
            </a:r>
          </a:p>
          <a:p>
            <a:pPr marL="549573" lvl="1" indent="-274787" algn="l">
              <a:lnSpc>
                <a:spcPts val="3309"/>
              </a:lnSpc>
              <a:buFont typeface="Arial"/>
              <a:buChar char="•"/>
            </a:pPr>
            <a:r>
              <a:rPr lang="en-US" sz="2545">
                <a:solidFill>
                  <a:srgbClr val="504C44"/>
                </a:solidFill>
                <a:latin typeface="DM Sans"/>
                <a:ea typeface="DM Sans"/>
                <a:cs typeface="DM Sans"/>
                <a:sym typeface="DM Sans"/>
              </a:rPr>
              <a:t>Comprehensive Coverage</a:t>
            </a:r>
          </a:p>
          <a:p>
            <a:pPr marL="549573" lvl="1" indent="-274787" algn="l">
              <a:lnSpc>
                <a:spcPts val="3309"/>
              </a:lnSpc>
              <a:buFont typeface="Arial"/>
              <a:buChar char="•"/>
            </a:pPr>
            <a:r>
              <a:rPr lang="en-US" sz="2545">
                <a:solidFill>
                  <a:srgbClr val="504C44"/>
                </a:solidFill>
                <a:latin typeface="DM Sans"/>
                <a:ea typeface="DM Sans"/>
                <a:cs typeface="DM Sans"/>
                <a:sym typeface="DM Sans"/>
              </a:rPr>
              <a:t>Actionable Outcomes</a:t>
            </a:r>
          </a:p>
          <a:p>
            <a:pPr marL="549573" lvl="1" indent="-274787" algn="l">
              <a:lnSpc>
                <a:spcPts val="3309"/>
              </a:lnSpc>
              <a:buFont typeface="Arial"/>
              <a:buChar char="•"/>
            </a:pPr>
            <a:r>
              <a:rPr lang="en-US" sz="2545">
                <a:solidFill>
                  <a:srgbClr val="504C44"/>
                </a:solidFill>
                <a:latin typeface="DM Sans"/>
                <a:ea typeface="DM Sans"/>
                <a:cs typeface="DM Sans"/>
                <a:sym typeface="DM Sans"/>
              </a:rPr>
              <a:t>Versatility</a:t>
            </a:r>
          </a:p>
          <a:p>
            <a:pPr marL="549573" lvl="1" indent="-274787" algn="l">
              <a:lnSpc>
                <a:spcPts val="3309"/>
              </a:lnSpc>
              <a:buFont typeface="Arial"/>
              <a:buChar char="•"/>
            </a:pPr>
            <a:r>
              <a:rPr lang="en-US" sz="2545">
                <a:solidFill>
                  <a:srgbClr val="504C44"/>
                </a:solidFill>
                <a:latin typeface="DM Sans"/>
                <a:ea typeface="DM Sans"/>
                <a:cs typeface="DM Sans"/>
                <a:sym typeface="DM Sans"/>
              </a:rPr>
              <a:t>Supports Employee Empowerment</a:t>
            </a:r>
          </a:p>
          <a:p>
            <a:pPr marL="549573" lvl="1" indent="-274787" algn="l">
              <a:lnSpc>
                <a:spcPts val="3309"/>
              </a:lnSpc>
              <a:buFont typeface="Arial"/>
              <a:buChar char="•"/>
            </a:pPr>
            <a:r>
              <a:rPr lang="en-US" sz="2545">
                <a:solidFill>
                  <a:srgbClr val="504C44"/>
                </a:solidFill>
                <a:latin typeface="DM Sans"/>
                <a:ea typeface="DM Sans"/>
                <a:cs typeface="DM Sans"/>
                <a:sym typeface="DM Sans"/>
              </a:rPr>
              <a:t>Facilitates Communication</a:t>
            </a:r>
          </a:p>
          <a:p>
            <a:pPr marL="549573" lvl="1" indent="-274787" algn="l">
              <a:lnSpc>
                <a:spcPts val="3309"/>
              </a:lnSpc>
              <a:buFont typeface="Arial"/>
              <a:buChar char="•"/>
            </a:pPr>
            <a:r>
              <a:rPr lang="en-US" sz="2545">
                <a:solidFill>
                  <a:srgbClr val="504C44"/>
                </a:solidFill>
                <a:latin typeface="DM Sans"/>
                <a:ea typeface="DM Sans"/>
                <a:cs typeface="DM Sans"/>
                <a:sym typeface="DM Sans"/>
              </a:rPr>
              <a:t>Identifies and Addresses Resistance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grpSp>
        <p:nvGrpSpPr>
          <p:cNvPr id="2" name="Group 2"/>
          <p:cNvGrpSpPr/>
          <p:nvPr/>
        </p:nvGrpSpPr>
        <p:grpSpPr>
          <a:xfrm>
            <a:off x="-685800" y="-1369275"/>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2F4F5">
                <a:alpha val="92941"/>
              </a:srgbClr>
            </a:solidFill>
          </p:spPr>
          <p:txBody>
            <a:bodyPr/>
            <a:lstStyle/>
            <a:p>
              <a:endParaRPr lang="en-GB"/>
            </a:p>
          </p:txBody>
        </p:sp>
      </p:grpSp>
      <p:sp>
        <p:nvSpPr>
          <p:cNvPr id="4" name="Freeform 4"/>
          <p:cNvSpPr/>
          <p:nvPr/>
        </p:nvSpPr>
        <p:spPr>
          <a:xfrm>
            <a:off x="10120666" y="805496"/>
            <a:ext cx="7138634" cy="6710316"/>
          </a:xfrm>
          <a:custGeom>
            <a:avLst/>
            <a:gdLst/>
            <a:ahLst/>
            <a:cxnLst/>
            <a:rect l="l" t="t" r="r" b="b"/>
            <a:pathLst>
              <a:path w="7138634" h="6710316">
                <a:moveTo>
                  <a:pt x="0" y="0"/>
                </a:moveTo>
                <a:lnTo>
                  <a:pt x="7138634" y="0"/>
                </a:lnTo>
                <a:lnTo>
                  <a:pt x="7138634" y="6710316"/>
                </a:lnTo>
                <a:lnTo>
                  <a:pt x="0" y="67103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TextBox 5"/>
          <p:cNvSpPr txBox="1"/>
          <p:nvPr/>
        </p:nvSpPr>
        <p:spPr>
          <a:xfrm>
            <a:off x="412647" y="2968708"/>
            <a:ext cx="8478110" cy="2806700"/>
          </a:xfrm>
          <a:prstGeom prst="rect">
            <a:avLst/>
          </a:prstGeom>
        </p:spPr>
        <p:txBody>
          <a:bodyPr lIns="0" tIns="0" rIns="0" bIns="0" rtlCol="0" anchor="t">
            <a:spAutoFit/>
          </a:bodyPr>
          <a:lstStyle/>
          <a:p>
            <a:pPr algn="ctr">
              <a:lnSpc>
                <a:spcPts val="5499"/>
              </a:lnSpc>
            </a:pPr>
            <a:r>
              <a:rPr lang="en-US" sz="5499">
                <a:solidFill>
                  <a:srgbClr val="194597"/>
                </a:solidFill>
                <a:latin typeface="DM Sans"/>
                <a:ea typeface="DM Sans"/>
                <a:cs typeface="DM Sans"/>
                <a:sym typeface="DM Sans"/>
              </a:rPr>
              <a:t>An in-depth look at internal and external factors influencing an organization's capacity.</a:t>
            </a:r>
          </a:p>
        </p:txBody>
      </p:sp>
      <p:sp>
        <p:nvSpPr>
          <p:cNvPr id="6" name="TextBox 6"/>
          <p:cNvSpPr txBox="1"/>
          <p:nvPr/>
        </p:nvSpPr>
        <p:spPr>
          <a:xfrm>
            <a:off x="10120666" y="8533344"/>
            <a:ext cx="7972191" cy="1036320"/>
          </a:xfrm>
          <a:prstGeom prst="rect">
            <a:avLst/>
          </a:prstGeom>
        </p:spPr>
        <p:txBody>
          <a:bodyPr lIns="0" tIns="0" rIns="0" bIns="0" rtlCol="0" anchor="t">
            <a:spAutoFit/>
          </a:bodyPr>
          <a:lstStyle/>
          <a:p>
            <a:pPr algn="l">
              <a:lnSpc>
                <a:spcPts val="7800"/>
              </a:lnSpc>
            </a:pPr>
            <a:r>
              <a:rPr lang="en-US" sz="7800">
                <a:solidFill>
                  <a:srgbClr val="194597"/>
                </a:solidFill>
                <a:latin typeface="DM Sans"/>
                <a:ea typeface="DM Sans"/>
                <a:cs typeface="DM Sans"/>
                <a:sym typeface="DM Sans"/>
              </a:rPr>
              <a:t>Let's discuss?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412124" y="1165453"/>
            <a:ext cx="11188243" cy="3948430"/>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Another useful model for assessing organizational readiness for change is the Burke-Litwin model, created by George Litwin and W. Warner Burke. This model identifies 12 factors that influence organizational performance and change. These factors are grouped into four levels: </a:t>
            </a:r>
            <a:r>
              <a:rPr lang="en-US" sz="2799">
                <a:solidFill>
                  <a:srgbClr val="504C44"/>
                </a:solidFill>
                <a:latin typeface="DM Sans Bold"/>
                <a:ea typeface="DM Sans Bold"/>
                <a:cs typeface="DM Sans Bold"/>
                <a:sym typeface="DM Sans Bold"/>
              </a:rPr>
              <a:t>external environment, leadership, organizational culture, and individual and group dynamics</a:t>
            </a:r>
            <a:r>
              <a:rPr lang="en-US" sz="2799">
                <a:solidFill>
                  <a:srgbClr val="504C44"/>
                </a:solidFill>
                <a:latin typeface="DM Sans"/>
                <a:ea typeface="DM Sans"/>
                <a:cs typeface="DM Sans"/>
                <a:sym typeface="DM Sans"/>
              </a:rPr>
              <a:t>. The model shows how each factor affects and is affected by the others, and how they relate to the inputs, outputs, and feedback loops of the organization</a:t>
            </a:r>
          </a:p>
        </p:txBody>
      </p:sp>
      <p:sp>
        <p:nvSpPr>
          <p:cNvPr id="3" name="TextBox 3"/>
          <p:cNvSpPr txBox="1"/>
          <p:nvPr/>
        </p:nvSpPr>
        <p:spPr>
          <a:xfrm>
            <a:off x="496722" y="4384040"/>
            <a:ext cx="5385671" cy="1576070"/>
          </a:xfrm>
          <a:prstGeom prst="rect">
            <a:avLst/>
          </a:prstGeom>
        </p:spPr>
        <p:txBody>
          <a:bodyPr lIns="0" tIns="0" rIns="0" bIns="0" rtlCol="0" anchor="t">
            <a:spAutoFit/>
          </a:bodyPr>
          <a:lstStyle/>
          <a:p>
            <a:pPr algn="ctr">
              <a:lnSpc>
                <a:spcPts val="6160"/>
              </a:lnSpc>
            </a:pPr>
            <a:r>
              <a:rPr lang="en-US" sz="5600" spc="-280">
                <a:solidFill>
                  <a:srgbClr val="737373"/>
                </a:solidFill>
                <a:latin typeface="DM Sans Bold"/>
                <a:ea typeface="DM Sans Bold"/>
                <a:cs typeface="DM Sans Bold"/>
                <a:sym typeface="DM Sans Bold"/>
              </a:rPr>
              <a:t>The Burke-Litwin model</a:t>
            </a:r>
          </a:p>
        </p:txBody>
      </p:sp>
      <p:sp>
        <p:nvSpPr>
          <p:cNvPr id="4" name="Freeform 4"/>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TextBox 5"/>
          <p:cNvSpPr txBox="1"/>
          <p:nvPr/>
        </p:nvSpPr>
        <p:spPr>
          <a:xfrm>
            <a:off x="6412124" y="5378222"/>
            <a:ext cx="11188243" cy="3686175"/>
          </a:xfrm>
          <a:prstGeom prst="rect">
            <a:avLst/>
          </a:prstGeom>
        </p:spPr>
        <p:txBody>
          <a:bodyPr lIns="0" tIns="0" rIns="0" bIns="0" rtlCol="0" anchor="t">
            <a:spAutoFit/>
          </a:bodyPr>
          <a:lstStyle/>
          <a:p>
            <a:pPr algn="l">
              <a:lnSpc>
                <a:spcPts val="2800"/>
              </a:lnSpc>
            </a:pPr>
            <a:r>
              <a:rPr lang="en-US" sz="2545">
                <a:solidFill>
                  <a:srgbClr val="E1A93D"/>
                </a:solidFill>
                <a:latin typeface="DM Sans Bold"/>
                <a:ea typeface="DM Sans Bold"/>
                <a:cs typeface="DM Sans Bold"/>
                <a:sym typeface="DM Sans Bold"/>
              </a:rPr>
              <a:t>Advantages:</a:t>
            </a:r>
          </a:p>
          <a:p>
            <a:pPr marL="549573" lvl="1" indent="-274787" algn="l">
              <a:lnSpc>
                <a:spcPts val="3309"/>
              </a:lnSpc>
              <a:buFont typeface="Arial"/>
              <a:buChar char="•"/>
            </a:pPr>
            <a:r>
              <a:rPr lang="en-US" sz="2545">
                <a:solidFill>
                  <a:srgbClr val="504C44"/>
                </a:solidFill>
                <a:latin typeface="DM Sans"/>
                <a:ea typeface="DM Sans"/>
                <a:cs typeface="DM Sans"/>
                <a:sym typeface="DM Sans"/>
              </a:rPr>
              <a:t>Comprehensive Analysis</a:t>
            </a:r>
          </a:p>
          <a:p>
            <a:pPr marL="549573" lvl="1" indent="-274787" algn="l">
              <a:lnSpc>
                <a:spcPts val="3309"/>
              </a:lnSpc>
              <a:buFont typeface="Arial"/>
              <a:buChar char="•"/>
            </a:pPr>
            <a:r>
              <a:rPr lang="en-US" sz="2545">
                <a:solidFill>
                  <a:srgbClr val="504C44"/>
                </a:solidFill>
                <a:latin typeface="DM Sans"/>
                <a:ea typeface="DM Sans"/>
                <a:cs typeface="DM Sans"/>
                <a:sym typeface="DM Sans"/>
              </a:rPr>
              <a:t>Identification of Causal Relationships</a:t>
            </a:r>
          </a:p>
          <a:p>
            <a:pPr marL="549573" lvl="1" indent="-274787" algn="l">
              <a:lnSpc>
                <a:spcPts val="3309"/>
              </a:lnSpc>
              <a:buFont typeface="Arial"/>
              <a:buChar char="•"/>
            </a:pPr>
            <a:r>
              <a:rPr lang="en-US" sz="2545">
                <a:solidFill>
                  <a:srgbClr val="504C44"/>
                </a:solidFill>
                <a:latin typeface="DM Sans"/>
                <a:ea typeface="DM Sans"/>
                <a:cs typeface="DM Sans"/>
                <a:sym typeface="DM Sans"/>
              </a:rPr>
              <a:t>Differentiation Between Transformational and Transactional Factors</a:t>
            </a:r>
          </a:p>
          <a:p>
            <a:pPr marL="549573" lvl="1" indent="-274787" algn="l">
              <a:lnSpc>
                <a:spcPts val="3309"/>
              </a:lnSpc>
              <a:buFont typeface="Arial"/>
              <a:buChar char="•"/>
            </a:pPr>
            <a:r>
              <a:rPr lang="en-US" sz="2545">
                <a:solidFill>
                  <a:srgbClr val="504C44"/>
                </a:solidFill>
                <a:latin typeface="DM Sans"/>
                <a:ea typeface="DM Sans"/>
                <a:cs typeface="DM Sans"/>
                <a:sym typeface="DM Sans"/>
              </a:rPr>
              <a:t>Emphasis on Leadership</a:t>
            </a:r>
          </a:p>
          <a:p>
            <a:pPr marL="549573" lvl="1" indent="-274787" algn="l">
              <a:lnSpc>
                <a:spcPts val="3309"/>
              </a:lnSpc>
              <a:buFont typeface="Arial"/>
              <a:buChar char="•"/>
            </a:pPr>
            <a:r>
              <a:rPr lang="en-US" sz="2545">
                <a:solidFill>
                  <a:srgbClr val="504C44"/>
                </a:solidFill>
                <a:latin typeface="DM Sans"/>
                <a:ea typeface="DM Sans"/>
                <a:cs typeface="DM Sans"/>
                <a:sym typeface="DM Sans"/>
              </a:rPr>
              <a:t>Flexibility</a:t>
            </a:r>
          </a:p>
          <a:p>
            <a:pPr marL="549573" lvl="1" indent="-274787" algn="l">
              <a:lnSpc>
                <a:spcPts val="3309"/>
              </a:lnSpc>
              <a:buFont typeface="Arial"/>
              <a:buChar char="•"/>
            </a:pPr>
            <a:r>
              <a:rPr lang="en-US" sz="2545">
                <a:solidFill>
                  <a:srgbClr val="504C44"/>
                </a:solidFill>
                <a:latin typeface="DM Sans"/>
                <a:ea typeface="DM Sans"/>
                <a:cs typeface="DM Sans"/>
                <a:sym typeface="DM Sans"/>
              </a:rPr>
              <a:t>Facilitates Strategic Planning:</a:t>
            </a:r>
          </a:p>
          <a:p>
            <a:pPr marL="549573" lvl="1" indent="-274787" algn="l">
              <a:lnSpc>
                <a:spcPts val="3309"/>
              </a:lnSpc>
              <a:buFont typeface="Arial"/>
              <a:buChar char="•"/>
            </a:pPr>
            <a:r>
              <a:rPr lang="en-US" sz="2545">
                <a:solidFill>
                  <a:srgbClr val="504C44"/>
                </a:solidFill>
                <a:latin typeface="DM Sans"/>
                <a:ea typeface="DM Sans"/>
                <a:cs typeface="DM Sans"/>
                <a:sym typeface="DM Sans"/>
              </a:rPr>
              <a:t>Enhanced Understanding of Organizational Dynamics</a:t>
            </a:r>
          </a:p>
          <a:p>
            <a:pPr marL="549573" lvl="1" indent="-274787" algn="l">
              <a:lnSpc>
                <a:spcPts val="3309"/>
              </a:lnSpc>
              <a:buFont typeface="Arial"/>
              <a:buChar char="•"/>
            </a:pPr>
            <a:r>
              <a:rPr lang="en-US" sz="2545">
                <a:solidFill>
                  <a:srgbClr val="504C44"/>
                </a:solidFill>
                <a:latin typeface="DM Sans"/>
                <a:ea typeface="DM Sans"/>
                <a:cs typeface="DM Sans"/>
                <a:sym typeface="DM Sans"/>
              </a:rPr>
              <a:t>Useful for Complex Changes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071057" y="738719"/>
            <a:ext cx="11188243" cy="3453130"/>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A third model for assessing organizational readiness for change is Kotter's 8-Step model, developed by John Kotter. This model outlines the eight steps that leaders need to follow: </a:t>
            </a:r>
            <a:r>
              <a:rPr lang="en-US" sz="2799">
                <a:solidFill>
                  <a:srgbClr val="504C44"/>
                </a:solidFill>
                <a:latin typeface="DM Sans Bold"/>
                <a:ea typeface="DM Sans Bold"/>
                <a:cs typeface="DM Sans Bold"/>
                <a:sym typeface="DM Sans Bold"/>
              </a:rPr>
              <a:t>create a sense of urgency, build a guiding coalition, form a strategic vision and initiatives, enlist a volunteer army, enable action by removing barriers, generate short-term wins, sustain acceleration, and institute change. </a:t>
            </a:r>
          </a:p>
        </p:txBody>
      </p:sp>
      <p:sp>
        <p:nvSpPr>
          <p:cNvPr id="3" name="TextBox 3"/>
          <p:cNvSpPr txBox="1"/>
          <p:nvPr/>
        </p:nvSpPr>
        <p:spPr>
          <a:xfrm>
            <a:off x="1028700" y="4384040"/>
            <a:ext cx="4535499" cy="1576070"/>
          </a:xfrm>
          <a:prstGeom prst="rect">
            <a:avLst/>
          </a:prstGeom>
        </p:spPr>
        <p:txBody>
          <a:bodyPr lIns="0" tIns="0" rIns="0" bIns="0" rtlCol="0" anchor="t">
            <a:spAutoFit/>
          </a:bodyPr>
          <a:lstStyle/>
          <a:p>
            <a:pPr algn="ctr">
              <a:lnSpc>
                <a:spcPts val="6160"/>
              </a:lnSpc>
            </a:pPr>
            <a:r>
              <a:rPr lang="en-US" sz="5600" spc="-280">
                <a:solidFill>
                  <a:srgbClr val="737373"/>
                </a:solidFill>
                <a:latin typeface="DM Sans Bold"/>
                <a:ea typeface="DM Sans Bold"/>
                <a:cs typeface="DM Sans Bold"/>
                <a:sym typeface="DM Sans Bold"/>
              </a:rPr>
              <a:t>The Kotter's </a:t>
            </a:r>
          </a:p>
          <a:p>
            <a:pPr algn="ctr">
              <a:lnSpc>
                <a:spcPts val="6160"/>
              </a:lnSpc>
            </a:pPr>
            <a:r>
              <a:rPr lang="en-US" sz="5600" spc="-280">
                <a:solidFill>
                  <a:srgbClr val="737373"/>
                </a:solidFill>
                <a:latin typeface="DM Sans Bold"/>
                <a:ea typeface="DM Sans Bold"/>
                <a:cs typeface="DM Sans Bold"/>
                <a:sym typeface="DM Sans Bold"/>
              </a:rPr>
              <a:t>8-Step model</a:t>
            </a:r>
          </a:p>
        </p:txBody>
      </p:sp>
      <p:sp>
        <p:nvSpPr>
          <p:cNvPr id="4" name="Freeform 4"/>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TextBox 5"/>
          <p:cNvSpPr txBox="1"/>
          <p:nvPr/>
        </p:nvSpPr>
        <p:spPr>
          <a:xfrm>
            <a:off x="6071057" y="4547656"/>
            <a:ext cx="11188243" cy="4943475"/>
          </a:xfrm>
          <a:prstGeom prst="rect">
            <a:avLst/>
          </a:prstGeom>
        </p:spPr>
        <p:txBody>
          <a:bodyPr lIns="0" tIns="0" rIns="0" bIns="0" rtlCol="0" anchor="t">
            <a:spAutoFit/>
          </a:bodyPr>
          <a:lstStyle/>
          <a:p>
            <a:pPr algn="l">
              <a:lnSpc>
                <a:spcPts val="2800"/>
              </a:lnSpc>
            </a:pPr>
            <a:r>
              <a:rPr lang="en-US" sz="2545">
                <a:solidFill>
                  <a:srgbClr val="E1A93D"/>
                </a:solidFill>
                <a:latin typeface="DM Sans Bold"/>
                <a:ea typeface="DM Sans Bold"/>
                <a:cs typeface="DM Sans Bold"/>
                <a:sym typeface="DM Sans Bold"/>
              </a:rPr>
              <a:t>Advantages:</a:t>
            </a:r>
          </a:p>
          <a:p>
            <a:pPr marL="549573" lvl="1" indent="-274787" algn="l">
              <a:lnSpc>
                <a:spcPts val="3309"/>
              </a:lnSpc>
              <a:buFont typeface="Arial"/>
              <a:buChar char="•"/>
            </a:pPr>
            <a:r>
              <a:rPr lang="en-US" sz="2545">
                <a:solidFill>
                  <a:srgbClr val="504C44"/>
                </a:solidFill>
                <a:latin typeface="DM Sans"/>
                <a:ea typeface="DM Sans"/>
                <a:cs typeface="DM Sans"/>
                <a:sym typeface="DM Sans"/>
              </a:rPr>
              <a:t>Sequential and Clear Steps</a:t>
            </a:r>
          </a:p>
          <a:p>
            <a:pPr marL="549573" lvl="1" indent="-274787" algn="l">
              <a:lnSpc>
                <a:spcPts val="3309"/>
              </a:lnSpc>
              <a:buFont typeface="Arial"/>
              <a:buChar char="•"/>
            </a:pPr>
            <a:r>
              <a:rPr lang="en-US" sz="2545">
                <a:solidFill>
                  <a:srgbClr val="504C44"/>
                </a:solidFill>
                <a:latin typeface="DM Sans"/>
                <a:ea typeface="DM Sans"/>
                <a:cs typeface="DM Sans"/>
                <a:sym typeface="DM Sans"/>
              </a:rPr>
              <a:t>Emphasis on Urgency and Momentum</a:t>
            </a:r>
          </a:p>
          <a:p>
            <a:pPr marL="549573" lvl="1" indent="-274787" algn="l">
              <a:lnSpc>
                <a:spcPts val="3309"/>
              </a:lnSpc>
              <a:buFont typeface="Arial"/>
              <a:buChar char="•"/>
            </a:pPr>
            <a:r>
              <a:rPr lang="en-US" sz="2545">
                <a:solidFill>
                  <a:srgbClr val="504C44"/>
                </a:solidFill>
                <a:latin typeface="DM Sans"/>
                <a:ea typeface="DM Sans"/>
                <a:cs typeface="DM Sans"/>
                <a:sym typeface="DM Sans"/>
              </a:rPr>
              <a:t>Building a Guiding Coalition</a:t>
            </a:r>
          </a:p>
          <a:p>
            <a:pPr marL="549573" lvl="1" indent="-274787" algn="l">
              <a:lnSpc>
                <a:spcPts val="3309"/>
              </a:lnSpc>
              <a:buFont typeface="Arial"/>
              <a:buChar char="•"/>
            </a:pPr>
            <a:r>
              <a:rPr lang="en-US" sz="2545">
                <a:solidFill>
                  <a:srgbClr val="504C44"/>
                </a:solidFill>
                <a:latin typeface="DM Sans"/>
                <a:ea typeface="DM Sans"/>
                <a:cs typeface="DM Sans"/>
                <a:sym typeface="DM Sans"/>
              </a:rPr>
              <a:t>Vision and Strategy</a:t>
            </a:r>
          </a:p>
          <a:p>
            <a:pPr marL="549573" lvl="1" indent="-274787" algn="l">
              <a:lnSpc>
                <a:spcPts val="3309"/>
              </a:lnSpc>
              <a:buFont typeface="Arial"/>
              <a:buChar char="•"/>
            </a:pPr>
            <a:r>
              <a:rPr lang="en-US" sz="2545">
                <a:solidFill>
                  <a:srgbClr val="504C44"/>
                </a:solidFill>
                <a:latin typeface="DM Sans"/>
                <a:ea typeface="DM Sans"/>
                <a:cs typeface="DM Sans"/>
                <a:sym typeface="DM Sans"/>
              </a:rPr>
              <a:t>Empowering Broad-Based Action</a:t>
            </a:r>
          </a:p>
          <a:p>
            <a:pPr marL="549573" lvl="1" indent="-274787" algn="l">
              <a:lnSpc>
                <a:spcPts val="3309"/>
              </a:lnSpc>
              <a:buFont typeface="Arial"/>
              <a:buChar char="•"/>
            </a:pPr>
            <a:r>
              <a:rPr lang="en-US" sz="2545">
                <a:solidFill>
                  <a:srgbClr val="504C44"/>
                </a:solidFill>
                <a:latin typeface="DM Sans"/>
                <a:ea typeface="DM Sans"/>
                <a:cs typeface="DM Sans"/>
                <a:sym typeface="DM Sans"/>
              </a:rPr>
              <a:t>Generating Short-Term Wins</a:t>
            </a:r>
          </a:p>
          <a:p>
            <a:pPr marL="549573" lvl="1" indent="-274787" algn="l">
              <a:lnSpc>
                <a:spcPts val="3309"/>
              </a:lnSpc>
              <a:buFont typeface="Arial"/>
              <a:buChar char="•"/>
            </a:pPr>
            <a:r>
              <a:rPr lang="en-US" sz="2545">
                <a:solidFill>
                  <a:srgbClr val="504C44"/>
                </a:solidFill>
                <a:latin typeface="DM Sans"/>
                <a:ea typeface="DM Sans"/>
                <a:cs typeface="DM Sans"/>
                <a:sym typeface="DM Sans"/>
              </a:rPr>
              <a:t>Consolidating Gains and Producing More Change</a:t>
            </a:r>
          </a:p>
          <a:p>
            <a:pPr marL="549573" lvl="1" indent="-274787" algn="l">
              <a:lnSpc>
                <a:spcPts val="3309"/>
              </a:lnSpc>
              <a:buFont typeface="Arial"/>
              <a:buChar char="•"/>
            </a:pPr>
            <a:r>
              <a:rPr lang="en-US" sz="2545">
                <a:solidFill>
                  <a:srgbClr val="504C44"/>
                </a:solidFill>
                <a:latin typeface="DM Sans"/>
                <a:ea typeface="DM Sans"/>
                <a:cs typeface="DM Sans"/>
                <a:sym typeface="DM Sans"/>
              </a:rPr>
              <a:t>Anchoring New Approaches in the Culture</a:t>
            </a:r>
          </a:p>
          <a:p>
            <a:pPr marL="549573" lvl="1" indent="-274787" algn="l">
              <a:lnSpc>
                <a:spcPts val="3309"/>
              </a:lnSpc>
              <a:buFont typeface="Arial"/>
              <a:buChar char="•"/>
            </a:pPr>
            <a:r>
              <a:rPr lang="en-US" sz="2545">
                <a:solidFill>
                  <a:srgbClr val="504C44"/>
                </a:solidFill>
                <a:latin typeface="DM Sans"/>
                <a:ea typeface="DM Sans"/>
                <a:cs typeface="DM Sans"/>
                <a:sym typeface="DM Sans"/>
              </a:rPr>
              <a:t>Focus on the Human Element</a:t>
            </a:r>
          </a:p>
          <a:p>
            <a:pPr marL="549573" lvl="1" indent="-274787" algn="l">
              <a:lnSpc>
                <a:spcPts val="3309"/>
              </a:lnSpc>
              <a:buFont typeface="Arial"/>
              <a:buChar char="•"/>
            </a:pPr>
            <a:r>
              <a:rPr lang="en-US" sz="2545">
                <a:solidFill>
                  <a:srgbClr val="504C44"/>
                </a:solidFill>
                <a:latin typeface="DM Sans"/>
                <a:ea typeface="DM Sans"/>
                <a:cs typeface="DM Sans"/>
                <a:sym typeface="DM Sans"/>
              </a:rPr>
              <a:t>Widely Applicable</a:t>
            </a:r>
          </a:p>
          <a:p>
            <a:pPr marL="549573" lvl="1" indent="-274787" algn="l">
              <a:lnSpc>
                <a:spcPts val="3309"/>
              </a:lnSpc>
              <a:buFont typeface="Arial"/>
              <a:buChar char="•"/>
            </a:pPr>
            <a:r>
              <a:rPr lang="en-US" sz="2545">
                <a:solidFill>
                  <a:srgbClr val="504C44"/>
                </a:solidFill>
                <a:latin typeface="DM Sans"/>
                <a:ea typeface="DM Sans"/>
                <a:cs typeface="DM Sans"/>
                <a:sym typeface="DM Sans"/>
              </a:rPr>
              <a:t>Enhances Leadership Capabilities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071057" y="835660"/>
            <a:ext cx="11188243" cy="3453130"/>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A fourth tool for assessing organizational readiness for change is the Change Readiness Assessment Tool (CRAT), developed by the Society for Human Resource Management (SHRM). This tool is a questionnaire that measures the attitudes and perceptions of employees and managers regarding a specific change. The tool covers four dimensions of change readiness: </a:t>
            </a:r>
            <a:r>
              <a:rPr lang="en-US" sz="2799">
                <a:solidFill>
                  <a:srgbClr val="504C44"/>
                </a:solidFill>
                <a:latin typeface="DM Sans Bold"/>
                <a:ea typeface="DM Sans Bold"/>
                <a:cs typeface="DM Sans Bold"/>
                <a:sym typeface="DM Sans Bold"/>
              </a:rPr>
              <a:t>awareness, alignment, ability, and action. </a:t>
            </a:r>
          </a:p>
        </p:txBody>
      </p:sp>
      <p:sp>
        <p:nvSpPr>
          <p:cNvPr id="3" name="TextBox 3"/>
          <p:cNvSpPr txBox="1"/>
          <p:nvPr/>
        </p:nvSpPr>
        <p:spPr>
          <a:xfrm>
            <a:off x="1028700" y="3602990"/>
            <a:ext cx="4280447" cy="3138170"/>
          </a:xfrm>
          <a:prstGeom prst="rect">
            <a:avLst/>
          </a:prstGeom>
        </p:spPr>
        <p:txBody>
          <a:bodyPr lIns="0" tIns="0" rIns="0" bIns="0" rtlCol="0" anchor="t">
            <a:spAutoFit/>
          </a:bodyPr>
          <a:lstStyle/>
          <a:p>
            <a:pPr algn="ctr">
              <a:lnSpc>
                <a:spcPts val="6160"/>
              </a:lnSpc>
            </a:pPr>
            <a:r>
              <a:rPr lang="en-US" sz="5600" spc="-280">
                <a:solidFill>
                  <a:srgbClr val="737373"/>
                </a:solidFill>
                <a:latin typeface="DM Sans Bold"/>
                <a:ea typeface="DM Sans Bold"/>
                <a:cs typeface="DM Sans Bold"/>
                <a:sym typeface="DM Sans Bold"/>
              </a:rPr>
              <a:t>The Change Readiness Assessment Tool</a:t>
            </a:r>
          </a:p>
        </p:txBody>
      </p:sp>
      <p:sp>
        <p:nvSpPr>
          <p:cNvPr id="4" name="Freeform 4"/>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TextBox 5"/>
          <p:cNvSpPr txBox="1"/>
          <p:nvPr/>
        </p:nvSpPr>
        <p:spPr>
          <a:xfrm>
            <a:off x="6071057" y="4869815"/>
            <a:ext cx="11188243" cy="4524375"/>
          </a:xfrm>
          <a:prstGeom prst="rect">
            <a:avLst/>
          </a:prstGeom>
        </p:spPr>
        <p:txBody>
          <a:bodyPr lIns="0" tIns="0" rIns="0" bIns="0" rtlCol="0" anchor="t">
            <a:spAutoFit/>
          </a:bodyPr>
          <a:lstStyle/>
          <a:p>
            <a:pPr algn="l">
              <a:lnSpc>
                <a:spcPts val="2800"/>
              </a:lnSpc>
            </a:pPr>
            <a:r>
              <a:rPr lang="en-US" sz="2545">
                <a:solidFill>
                  <a:srgbClr val="E1A93D"/>
                </a:solidFill>
                <a:latin typeface="DM Sans Bold"/>
                <a:ea typeface="DM Sans Bold"/>
                <a:cs typeface="DM Sans Bold"/>
                <a:sym typeface="DM Sans Bold"/>
              </a:rPr>
              <a:t>Advantages:</a:t>
            </a:r>
          </a:p>
          <a:p>
            <a:pPr marL="549573" lvl="1" indent="-274787" algn="l">
              <a:lnSpc>
                <a:spcPts val="3309"/>
              </a:lnSpc>
              <a:buFont typeface="Arial"/>
              <a:buChar char="•"/>
            </a:pPr>
            <a:r>
              <a:rPr lang="en-US" sz="2545">
                <a:solidFill>
                  <a:srgbClr val="504C44"/>
                </a:solidFill>
                <a:latin typeface="DM Sans"/>
                <a:ea typeface="DM Sans"/>
                <a:cs typeface="DM Sans"/>
                <a:sym typeface="DM Sans"/>
              </a:rPr>
              <a:t>Early Identification of Potential Challenges</a:t>
            </a:r>
          </a:p>
          <a:p>
            <a:pPr marL="549573" lvl="1" indent="-274787" algn="l">
              <a:lnSpc>
                <a:spcPts val="3309"/>
              </a:lnSpc>
              <a:buFont typeface="Arial"/>
              <a:buChar char="•"/>
            </a:pPr>
            <a:r>
              <a:rPr lang="en-US" sz="2545">
                <a:solidFill>
                  <a:srgbClr val="504C44"/>
                </a:solidFill>
                <a:latin typeface="DM Sans"/>
                <a:ea typeface="DM Sans"/>
                <a:cs typeface="DM Sans"/>
                <a:sym typeface="DM Sans"/>
              </a:rPr>
              <a:t>Enhances Strategic Planning</a:t>
            </a:r>
          </a:p>
          <a:p>
            <a:pPr marL="549573" lvl="1" indent="-274787" algn="l">
              <a:lnSpc>
                <a:spcPts val="3309"/>
              </a:lnSpc>
              <a:buFont typeface="Arial"/>
              <a:buChar char="•"/>
            </a:pPr>
            <a:r>
              <a:rPr lang="en-US" sz="2545">
                <a:solidFill>
                  <a:srgbClr val="504C44"/>
                </a:solidFill>
                <a:latin typeface="DM Sans"/>
                <a:ea typeface="DM Sans"/>
                <a:cs typeface="DM Sans"/>
                <a:sym typeface="DM Sans"/>
              </a:rPr>
              <a:t>Informs Tailored Interventions</a:t>
            </a:r>
          </a:p>
          <a:p>
            <a:pPr marL="549573" lvl="1" indent="-274787" algn="l">
              <a:lnSpc>
                <a:spcPts val="3309"/>
              </a:lnSpc>
              <a:buFont typeface="Arial"/>
              <a:buChar char="•"/>
            </a:pPr>
            <a:r>
              <a:rPr lang="en-US" sz="2545">
                <a:solidFill>
                  <a:srgbClr val="504C44"/>
                </a:solidFill>
                <a:latin typeface="DM Sans"/>
                <a:ea typeface="DM Sans"/>
                <a:cs typeface="DM Sans"/>
                <a:sym typeface="DM Sans"/>
              </a:rPr>
              <a:t>Engages Stakeholders</a:t>
            </a:r>
          </a:p>
          <a:p>
            <a:pPr marL="549573" lvl="1" indent="-274787" algn="l">
              <a:lnSpc>
                <a:spcPts val="3309"/>
              </a:lnSpc>
              <a:buFont typeface="Arial"/>
              <a:buChar char="•"/>
            </a:pPr>
            <a:r>
              <a:rPr lang="en-US" sz="2545">
                <a:solidFill>
                  <a:srgbClr val="504C44"/>
                </a:solidFill>
                <a:latin typeface="DM Sans"/>
                <a:ea typeface="DM Sans"/>
                <a:cs typeface="DM Sans"/>
                <a:sym typeface="DM Sans"/>
              </a:rPr>
              <a:t>Measures Organizational and Employee Engagement</a:t>
            </a:r>
          </a:p>
          <a:p>
            <a:pPr marL="549573" lvl="1" indent="-274787" algn="l">
              <a:lnSpc>
                <a:spcPts val="3309"/>
              </a:lnSpc>
              <a:buFont typeface="Arial"/>
              <a:buChar char="•"/>
            </a:pPr>
            <a:r>
              <a:rPr lang="en-US" sz="2545">
                <a:solidFill>
                  <a:srgbClr val="504C44"/>
                </a:solidFill>
                <a:latin typeface="DM Sans"/>
                <a:ea typeface="DM Sans"/>
                <a:cs typeface="DM Sans"/>
                <a:sym typeface="DM Sans"/>
              </a:rPr>
              <a:t>Identifies Strengths</a:t>
            </a:r>
          </a:p>
          <a:p>
            <a:pPr marL="549573" lvl="1" indent="-274787" algn="l">
              <a:lnSpc>
                <a:spcPts val="3309"/>
              </a:lnSpc>
              <a:buFont typeface="Arial"/>
              <a:buChar char="•"/>
            </a:pPr>
            <a:r>
              <a:rPr lang="en-US" sz="2545">
                <a:solidFill>
                  <a:srgbClr val="504C44"/>
                </a:solidFill>
                <a:latin typeface="DM Sans"/>
                <a:ea typeface="DM Sans"/>
                <a:cs typeface="DM Sans"/>
                <a:sym typeface="DM Sans"/>
              </a:rPr>
              <a:t>Promotes a Culture of Continuous Improvement</a:t>
            </a:r>
          </a:p>
          <a:p>
            <a:pPr marL="549573" lvl="1" indent="-274787" algn="l">
              <a:lnSpc>
                <a:spcPts val="3309"/>
              </a:lnSpc>
              <a:buFont typeface="Arial"/>
              <a:buChar char="•"/>
            </a:pPr>
            <a:r>
              <a:rPr lang="en-US" sz="2545">
                <a:solidFill>
                  <a:srgbClr val="504C44"/>
                </a:solidFill>
                <a:latin typeface="DM Sans"/>
                <a:ea typeface="DM Sans"/>
                <a:cs typeface="DM Sans"/>
                <a:sym typeface="DM Sans"/>
              </a:rPr>
              <a:t>Mitigates Risks</a:t>
            </a:r>
          </a:p>
          <a:p>
            <a:pPr marL="549573" lvl="1" indent="-274787" algn="l">
              <a:lnSpc>
                <a:spcPts val="3309"/>
              </a:lnSpc>
              <a:buFont typeface="Arial"/>
              <a:buChar char="•"/>
            </a:pPr>
            <a:r>
              <a:rPr lang="en-US" sz="2545">
                <a:solidFill>
                  <a:srgbClr val="504C44"/>
                </a:solidFill>
                <a:latin typeface="DM Sans"/>
                <a:ea typeface="DM Sans"/>
                <a:cs typeface="DM Sans"/>
                <a:sym typeface="DM Sans"/>
              </a:rPr>
              <a:t>Improves Communication</a:t>
            </a:r>
          </a:p>
          <a:p>
            <a:pPr marL="549573" lvl="1" indent="-274787" algn="l">
              <a:lnSpc>
                <a:spcPts val="3309"/>
              </a:lnSpc>
              <a:buFont typeface="Arial"/>
              <a:buChar char="•"/>
            </a:pPr>
            <a:r>
              <a:rPr lang="en-US" sz="2545">
                <a:solidFill>
                  <a:srgbClr val="504C44"/>
                </a:solidFill>
                <a:latin typeface="DM Sans"/>
                <a:ea typeface="DM Sans"/>
                <a:cs typeface="DM Sans"/>
                <a:sym typeface="DM Sans"/>
              </a:rPr>
              <a:t>Facilitates Employee Support Mechanisms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071057" y="958374"/>
            <a:ext cx="11188243" cy="3453130"/>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A fifth tool for assessing organizational readiness for change is the Change Impact Assessment Tool (CIAT), developed by the Association for Project Management (APM). This tool is a matrix that evaluates the impact of a change on different aspects of the organization, such as processes, systems, roles, culture, and stakeholders. The tool helps you to rate the impact as high, medium, or low, and to identify the risks and benefits of the change. </a:t>
            </a:r>
          </a:p>
        </p:txBody>
      </p:sp>
      <p:sp>
        <p:nvSpPr>
          <p:cNvPr id="3" name="TextBox 3"/>
          <p:cNvSpPr txBox="1"/>
          <p:nvPr/>
        </p:nvSpPr>
        <p:spPr>
          <a:xfrm>
            <a:off x="1028700" y="3602990"/>
            <a:ext cx="4152922" cy="3138170"/>
          </a:xfrm>
          <a:prstGeom prst="rect">
            <a:avLst/>
          </a:prstGeom>
        </p:spPr>
        <p:txBody>
          <a:bodyPr lIns="0" tIns="0" rIns="0" bIns="0" rtlCol="0" anchor="t">
            <a:spAutoFit/>
          </a:bodyPr>
          <a:lstStyle/>
          <a:p>
            <a:pPr algn="ctr">
              <a:lnSpc>
                <a:spcPts val="6160"/>
              </a:lnSpc>
            </a:pPr>
            <a:r>
              <a:rPr lang="en-US" sz="5600" spc="-280">
                <a:solidFill>
                  <a:srgbClr val="737373"/>
                </a:solidFill>
                <a:latin typeface="DM Sans Bold"/>
                <a:ea typeface="DM Sans Bold"/>
                <a:cs typeface="DM Sans Bold"/>
                <a:sym typeface="DM Sans Bold"/>
              </a:rPr>
              <a:t>The Change Impact Assessment Tool</a:t>
            </a:r>
          </a:p>
        </p:txBody>
      </p:sp>
      <p:sp>
        <p:nvSpPr>
          <p:cNvPr id="4" name="Freeform 4"/>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TextBox 5"/>
          <p:cNvSpPr txBox="1"/>
          <p:nvPr/>
        </p:nvSpPr>
        <p:spPr>
          <a:xfrm>
            <a:off x="6071057" y="4747101"/>
            <a:ext cx="7553757" cy="4524375"/>
          </a:xfrm>
          <a:prstGeom prst="rect">
            <a:avLst/>
          </a:prstGeom>
        </p:spPr>
        <p:txBody>
          <a:bodyPr lIns="0" tIns="0" rIns="0" bIns="0" rtlCol="0" anchor="t">
            <a:spAutoFit/>
          </a:bodyPr>
          <a:lstStyle/>
          <a:p>
            <a:pPr algn="l">
              <a:lnSpc>
                <a:spcPts val="2800"/>
              </a:lnSpc>
            </a:pPr>
            <a:r>
              <a:rPr lang="en-US" sz="2545">
                <a:solidFill>
                  <a:srgbClr val="E1A93D"/>
                </a:solidFill>
                <a:latin typeface="DM Sans Bold"/>
                <a:ea typeface="DM Sans Bold"/>
                <a:cs typeface="DM Sans Bold"/>
                <a:sym typeface="DM Sans Bold"/>
              </a:rPr>
              <a:t>Advantages:</a:t>
            </a:r>
          </a:p>
          <a:p>
            <a:pPr marL="549573" lvl="1" indent="-274787" algn="l">
              <a:lnSpc>
                <a:spcPts val="3309"/>
              </a:lnSpc>
              <a:buFont typeface="Arial"/>
              <a:buChar char="•"/>
            </a:pPr>
            <a:r>
              <a:rPr lang="en-US" sz="2545">
                <a:solidFill>
                  <a:srgbClr val="504C44"/>
                </a:solidFill>
                <a:latin typeface="DM Sans"/>
                <a:ea typeface="DM Sans"/>
                <a:cs typeface="DM Sans"/>
                <a:sym typeface="DM Sans"/>
              </a:rPr>
              <a:t>Comprehensive Impact Overview</a:t>
            </a:r>
          </a:p>
          <a:p>
            <a:pPr marL="549573" lvl="1" indent="-274787" algn="l">
              <a:lnSpc>
                <a:spcPts val="3309"/>
              </a:lnSpc>
              <a:buFont typeface="Arial"/>
              <a:buChar char="•"/>
            </a:pPr>
            <a:r>
              <a:rPr lang="en-US" sz="2545">
                <a:solidFill>
                  <a:srgbClr val="504C44"/>
                </a:solidFill>
                <a:latin typeface="DM Sans"/>
                <a:ea typeface="DM Sans"/>
                <a:cs typeface="DM Sans"/>
                <a:sym typeface="DM Sans"/>
              </a:rPr>
              <a:t>Enhanced Stakeholder Engagement</a:t>
            </a:r>
          </a:p>
          <a:p>
            <a:pPr marL="549573" lvl="1" indent="-274787" algn="l">
              <a:lnSpc>
                <a:spcPts val="3309"/>
              </a:lnSpc>
              <a:buFont typeface="Arial"/>
              <a:buChar char="•"/>
            </a:pPr>
            <a:r>
              <a:rPr lang="en-US" sz="2545">
                <a:solidFill>
                  <a:srgbClr val="504C44"/>
                </a:solidFill>
                <a:latin typeface="DM Sans"/>
                <a:ea typeface="DM Sans"/>
                <a:cs typeface="DM Sans"/>
                <a:sym typeface="DM Sans"/>
              </a:rPr>
              <a:t>Improved Risk Management</a:t>
            </a:r>
          </a:p>
          <a:p>
            <a:pPr marL="549573" lvl="1" indent="-274787" algn="l">
              <a:lnSpc>
                <a:spcPts val="3309"/>
              </a:lnSpc>
              <a:buFont typeface="Arial"/>
              <a:buChar char="•"/>
            </a:pPr>
            <a:r>
              <a:rPr lang="en-US" sz="2545">
                <a:solidFill>
                  <a:srgbClr val="504C44"/>
                </a:solidFill>
                <a:latin typeface="DM Sans"/>
                <a:ea typeface="DM Sans"/>
                <a:cs typeface="DM Sans"/>
                <a:sym typeface="DM Sans"/>
              </a:rPr>
              <a:t>Informed Decision Making</a:t>
            </a:r>
          </a:p>
          <a:p>
            <a:pPr marL="549573" lvl="1" indent="-274787" algn="l">
              <a:lnSpc>
                <a:spcPts val="3309"/>
              </a:lnSpc>
              <a:buFont typeface="Arial"/>
              <a:buChar char="•"/>
            </a:pPr>
            <a:r>
              <a:rPr lang="en-US" sz="2545">
                <a:solidFill>
                  <a:srgbClr val="504C44"/>
                </a:solidFill>
                <a:latin typeface="DM Sans"/>
                <a:ea typeface="DM Sans"/>
                <a:cs typeface="DM Sans"/>
                <a:sym typeface="DM Sans"/>
              </a:rPr>
              <a:t>Supports Tailored Training and Support Plans</a:t>
            </a:r>
          </a:p>
          <a:p>
            <a:pPr marL="549573" lvl="1" indent="-274787" algn="l">
              <a:lnSpc>
                <a:spcPts val="3309"/>
              </a:lnSpc>
              <a:buFont typeface="Arial"/>
              <a:buChar char="•"/>
            </a:pPr>
            <a:r>
              <a:rPr lang="en-US" sz="2545">
                <a:solidFill>
                  <a:srgbClr val="504C44"/>
                </a:solidFill>
                <a:latin typeface="DM Sans"/>
                <a:ea typeface="DM Sans"/>
                <a:cs typeface="DM Sans"/>
                <a:sym typeface="DM Sans"/>
              </a:rPr>
              <a:t>Facilitates Smoother Implementation</a:t>
            </a:r>
          </a:p>
          <a:p>
            <a:pPr marL="549573" lvl="1" indent="-274787" algn="l">
              <a:lnSpc>
                <a:spcPts val="3309"/>
              </a:lnSpc>
              <a:buFont typeface="Arial"/>
              <a:buChar char="•"/>
            </a:pPr>
            <a:r>
              <a:rPr lang="en-US" sz="2545">
                <a:solidFill>
                  <a:srgbClr val="504C44"/>
                </a:solidFill>
                <a:latin typeface="DM Sans"/>
                <a:ea typeface="DM Sans"/>
                <a:cs typeface="DM Sans"/>
                <a:sym typeface="DM Sans"/>
              </a:rPr>
              <a:t>Promotes Organizational Alignment</a:t>
            </a:r>
          </a:p>
          <a:p>
            <a:pPr marL="549573" lvl="1" indent="-274787" algn="l">
              <a:lnSpc>
                <a:spcPts val="3309"/>
              </a:lnSpc>
              <a:buFont typeface="Arial"/>
              <a:buChar char="•"/>
            </a:pPr>
            <a:r>
              <a:rPr lang="en-US" sz="2545">
                <a:solidFill>
                  <a:srgbClr val="504C44"/>
                </a:solidFill>
                <a:latin typeface="DM Sans"/>
                <a:ea typeface="DM Sans"/>
                <a:cs typeface="DM Sans"/>
                <a:sym typeface="DM Sans"/>
              </a:rPr>
              <a:t>Increases Change Adoption</a:t>
            </a:r>
          </a:p>
          <a:p>
            <a:pPr marL="549573" lvl="1" indent="-274787" algn="l">
              <a:lnSpc>
                <a:spcPts val="3309"/>
              </a:lnSpc>
              <a:buFont typeface="Arial"/>
              <a:buChar char="•"/>
            </a:pPr>
            <a:r>
              <a:rPr lang="en-US" sz="2545">
                <a:solidFill>
                  <a:srgbClr val="504C44"/>
                </a:solidFill>
                <a:latin typeface="DM Sans"/>
                <a:ea typeface="DM Sans"/>
                <a:cs typeface="DM Sans"/>
                <a:sym typeface="DM Sans"/>
              </a:rPr>
              <a:t>Strategic Communication Planning</a:t>
            </a:r>
          </a:p>
          <a:p>
            <a:pPr marL="549573" lvl="1" indent="-274787" algn="l">
              <a:lnSpc>
                <a:spcPts val="3309"/>
              </a:lnSpc>
              <a:buFont typeface="Arial"/>
              <a:buChar char="•"/>
            </a:pPr>
            <a:r>
              <a:rPr lang="en-US" sz="2545">
                <a:solidFill>
                  <a:srgbClr val="504C44"/>
                </a:solidFill>
                <a:latin typeface="DM Sans"/>
                <a:ea typeface="DM Sans"/>
                <a:cs typeface="DM Sans"/>
                <a:sym typeface="DM Sans"/>
              </a:rPr>
              <a:t>Optimizes Resource Allocation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en-GB"/>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1981200" y="6267450"/>
            <a:ext cx="2880360" cy="4114800"/>
          </a:xfrm>
          <a:custGeom>
            <a:avLst/>
            <a:gdLst/>
            <a:ahLst/>
            <a:cxnLst/>
            <a:rect l="l" t="t" r="r" b="b"/>
            <a:pathLst>
              <a:path w="2880360" h="4114800">
                <a:moveTo>
                  <a:pt x="0" y="0"/>
                </a:moveTo>
                <a:lnTo>
                  <a:pt x="2880360" y="0"/>
                </a:lnTo>
                <a:lnTo>
                  <a:pt x="288036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TextBox 7"/>
          <p:cNvSpPr txBox="1"/>
          <p:nvPr/>
        </p:nvSpPr>
        <p:spPr>
          <a:xfrm>
            <a:off x="4245946" y="3130544"/>
            <a:ext cx="10620170" cy="1660526"/>
          </a:xfrm>
          <a:prstGeom prst="rect">
            <a:avLst/>
          </a:prstGeom>
        </p:spPr>
        <p:txBody>
          <a:bodyPr lIns="0" tIns="0" rIns="0" bIns="0" rtlCol="0" anchor="t">
            <a:spAutoFit/>
          </a:bodyPr>
          <a:lstStyle/>
          <a:p>
            <a:pPr algn="r">
              <a:lnSpc>
                <a:spcPts val="12500"/>
              </a:lnSpc>
            </a:pPr>
            <a:r>
              <a:rPr lang="en-US" sz="12500">
                <a:solidFill>
                  <a:srgbClr val="FFFFFF"/>
                </a:solidFill>
                <a:latin typeface="DM Sans Bold"/>
                <a:ea typeface="DM Sans Bold"/>
                <a:cs typeface="DM Sans Bold"/>
                <a:sym typeface="DM Sans Bold"/>
              </a:rPr>
              <a:t>THANK YOU</a:t>
            </a:r>
          </a:p>
        </p:txBody>
      </p:sp>
      <p:sp>
        <p:nvSpPr>
          <p:cNvPr id="8" name="TextBox 8"/>
          <p:cNvSpPr txBox="1"/>
          <p:nvPr/>
        </p:nvSpPr>
        <p:spPr>
          <a:xfrm>
            <a:off x="9144000" y="4819644"/>
            <a:ext cx="5722116" cy="501656"/>
          </a:xfrm>
          <a:prstGeom prst="rect">
            <a:avLst/>
          </a:prstGeom>
        </p:spPr>
        <p:txBody>
          <a:bodyPr lIns="0" tIns="0" rIns="0" bIns="0" rtlCol="0" anchor="t">
            <a:spAutoFit/>
          </a:bodyPr>
          <a:lstStyle/>
          <a:p>
            <a:pPr algn="r">
              <a:lnSpc>
                <a:spcPts val="3850"/>
              </a:lnSpc>
            </a:pPr>
            <a:r>
              <a:rPr lang="en-US" sz="3500">
                <a:solidFill>
                  <a:srgbClr val="FFFFFF"/>
                </a:solidFill>
                <a:latin typeface="DM Sans Bold"/>
                <a:ea typeface="DM Sans Bold"/>
                <a:cs typeface="DM Sans Bold"/>
                <a:sym typeface="DM Sans Bold"/>
              </a:rPr>
              <a:t>Have any question?</a:t>
            </a:r>
          </a:p>
        </p:txBody>
      </p:sp>
      <p:sp>
        <p:nvSpPr>
          <p:cNvPr id="9" name="Freeform 9"/>
          <p:cNvSpPr/>
          <p:nvPr/>
        </p:nvSpPr>
        <p:spPr>
          <a:xfrm rot="-10800000">
            <a:off x="5623560" y="7673106"/>
            <a:ext cx="3422956" cy="2613894"/>
          </a:xfrm>
          <a:custGeom>
            <a:avLst/>
            <a:gdLst/>
            <a:ahLst/>
            <a:cxnLst/>
            <a:rect l="l" t="t" r="r" b="b"/>
            <a:pathLst>
              <a:path w="3422956" h="2613894">
                <a:moveTo>
                  <a:pt x="0" y="0"/>
                </a:moveTo>
                <a:lnTo>
                  <a:pt x="3422956" y="0"/>
                </a:lnTo>
                <a:lnTo>
                  <a:pt x="3422956" y="2613894"/>
                </a:lnTo>
                <a:lnTo>
                  <a:pt x="0" y="26138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2465004"/>
            <a:ext cx="7238723" cy="1438761"/>
            <a:chOff x="0" y="0"/>
            <a:chExt cx="9651631" cy="1918348"/>
          </a:xfrm>
        </p:grpSpPr>
        <p:sp>
          <p:nvSpPr>
            <p:cNvPr id="3" name="TextBox 3"/>
            <p:cNvSpPr txBox="1"/>
            <p:nvPr/>
          </p:nvSpPr>
          <p:spPr>
            <a:xfrm>
              <a:off x="0" y="-57150"/>
              <a:ext cx="9651631" cy="622525"/>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Lack of Leadership Alignment</a:t>
              </a:r>
            </a:p>
          </p:txBody>
        </p:sp>
        <p:sp>
          <p:nvSpPr>
            <p:cNvPr id="4" name="TextBox 4"/>
            <p:cNvSpPr txBox="1"/>
            <p:nvPr/>
          </p:nvSpPr>
          <p:spPr>
            <a:xfrm>
              <a:off x="0" y="635225"/>
              <a:ext cx="9651631" cy="12831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Address the challenges associated with a lack of alignment among leadership.</a:t>
              </a:r>
            </a:p>
          </p:txBody>
        </p:sp>
      </p:grpSp>
      <p:sp>
        <p:nvSpPr>
          <p:cNvPr id="5" name="TextBox 5"/>
          <p:cNvSpPr txBox="1"/>
          <p:nvPr/>
        </p:nvSpPr>
        <p:spPr>
          <a:xfrm>
            <a:off x="1028700" y="4359279"/>
            <a:ext cx="5968264" cy="3088643"/>
          </a:xfrm>
          <a:prstGeom prst="rect">
            <a:avLst/>
          </a:prstGeom>
        </p:spPr>
        <p:txBody>
          <a:bodyPr lIns="0" tIns="0" rIns="0" bIns="0" rtlCol="0" anchor="t">
            <a:spAutoFit/>
          </a:bodyPr>
          <a:lstStyle/>
          <a:p>
            <a:pPr algn="just">
              <a:lnSpc>
                <a:spcPts val="3520"/>
              </a:lnSpc>
            </a:pPr>
            <a:r>
              <a:rPr lang="en-US" sz="3200" spc="-160">
                <a:solidFill>
                  <a:srgbClr val="E1A93D"/>
                </a:solidFill>
                <a:latin typeface="DM Sans"/>
                <a:ea typeface="DM Sans"/>
                <a:cs typeface="DM Sans"/>
                <a:sym typeface="DM Sans"/>
              </a:rPr>
              <a:t>"A leader isn’t someone who forces others to make him stronger; a leader is someone willing to give his strength to others that they may have the strength to stand on their own"</a:t>
            </a:r>
          </a:p>
          <a:p>
            <a:pPr algn="just">
              <a:lnSpc>
                <a:spcPts val="3520"/>
              </a:lnSpc>
            </a:pPr>
            <a:r>
              <a:rPr lang="en-US" sz="3200" spc="-160">
                <a:solidFill>
                  <a:srgbClr val="E1A93D"/>
                </a:solidFill>
                <a:latin typeface="DM Sans"/>
                <a:ea typeface="DM Sans"/>
                <a:cs typeface="DM Sans"/>
                <a:sym typeface="DM Sans"/>
              </a:rPr>
              <a:t>(Beth Revis)</a:t>
            </a:r>
          </a:p>
        </p:txBody>
      </p:sp>
      <p:sp>
        <p:nvSpPr>
          <p:cNvPr id="6" name="Freeform 6"/>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7" name="Group 7"/>
          <p:cNvGrpSpPr/>
          <p:nvPr/>
        </p:nvGrpSpPr>
        <p:grpSpPr>
          <a:xfrm>
            <a:off x="9144000" y="4400173"/>
            <a:ext cx="7238723" cy="2429361"/>
            <a:chOff x="0" y="0"/>
            <a:chExt cx="9651631" cy="3239148"/>
          </a:xfrm>
        </p:grpSpPr>
        <p:sp>
          <p:nvSpPr>
            <p:cNvPr id="8" name="TextBox 8"/>
            <p:cNvSpPr txBox="1"/>
            <p:nvPr/>
          </p:nvSpPr>
          <p:spPr>
            <a:xfrm>
              <a:off x="0" y="-57150"/>
              <a:ext cx="9651631" cy="622525"/>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Bullet ﻿Points:</a:t>
              </a:r>
            </a:p>
          </p:txBody>
        </p:sp>
        <p:sp>
          <p:nvSpPr>
            <p:cNvPr id="9" name="TextBox 9"/>
            <p:cNvSpPr txBox="1"/>
            <p:nvPr/>
          </p:nvSpPr>
          <p:spPr>
            <a:xfrm>
              <a:off x="0" y="635225"/>
              <a:ext cx="9651631" cy="26039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Leadership alignment on organizational goals.</a:t>
              </a:r>
            </a:p>
            <a:p>
              <a:pPr algn="just">
                <a:lnSpc>
                  <a:spcPts val="3919"/>
                </a:lnSpc>
              </a:pPr>
              <a:r>
                <a:rPr lang="en-US" sz="2799">
                  <a:solidFill>
                    <a:srgbClr val="504C44"/>
                  </a:solidFill>
                  <a:latin typeface="DM Sans"/>
                  <a:ea typeface="DM Sans"/>
                  <a:cs typeface="DM Sans"/>
                  <a:sym typeface="DM Sans"/>
                </a:rPr>
                <a:t>Regular leadership meetings and updates</a:t>
              </a:r>
            </a:p>
            <a:p>
              <a:pPr algn="just">
                <a:lnSpc>
                  <a:spcPts val="3919"/>
                </a:lnSpc>
              </a:pPr>
              <a:r>
                <a:rPr lang="en-US" sz="2799">
                  <a:solidFill>
                    <a:srgbClr val="504C44"/>
                  </a:solidFill>
                  <a:latin typeface="DM Sans"/>
                  <a:ea typeface="DM Sans"/>
                  <a:cs typeface="DM Sans"/>
                  <a:sym typeface="DM Sans"/>
                </a:rPr>
                <a:t>Leadership development programs.</a:t>
              </a:r>
            </a:p>
          </p:txBody>
        </p:sp>
      </p:grpSp>
      <p:grpSp>
        <p:nvGrpSpPr>
          <p:cNvPr id="10" name="Group 10"/>
          <p:cNvGrpSpPr/>
          <p:nvPr/>
        </p:nvGrpSpPr>
        <p:grpSpPr>
          <a:xfrm>
            <a:off x="9144000" y="7324239"/>
            <a:ext cx="7238723" cy="1934061"/>
            <a:chOff x="0" y="0"/>
            <a:chExt cx="9651631" cy="2578748"/>
          </a:xfrm>
        </p:grpSpPr>
        <p:sp>
          <p:nvSpPr>
            <p:cNvPr id="11" name="TextBox 11"/>
            <p:cNvSpPr txBox="1"/>
            <p:nvPr/>
          </p:nvSpPr>
          <p:spPr>
            <a:xfrm>
              <a:off x="0" y="-57150"/>
              <a:ext cx="9651631" cy="622525"/>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Key Ta﻿keaway:</a:t>
              </a:r>
            </a:p>
          </p:txBody>
        </p:sp>
        <p:sp>
          <p:nvSpPr>
            <p:cNvPr id="12" name="TextBox 12"/>
            <p:cNvSpPr txBox="1"/>
            <p:nvPr/>
          </p:nvSpPr>
          <p:spPr>
            <a:xfrm>
              <a:off x="0" y="635225"/>
              <a:ext cx="9651631" cy="1943523"/>
            </a:xfrm>
            <a:prstGeom prst="rect">
              <a:avLst/>
            </a:prstGeom>
          </p:spPr>
          <p:txBody>
            <a:bodyPr lIns="0" tIns="0" rIns="0" bIns="0" rtlCol="0" anchor="t">
              <a:spAutoFit/>
            </a:bodyPr>
            <a:lstStyle/>
            <a:p>
              <a:pPr algn="just">
                <a:lnSpc>
                  <a:spcPts val="3919"/>
                </a:lnSpc>
              </a:pPr>
              <a:r>
                <a:rPr lang="en-US" sz="2799">
                  <a:solidFill>
                    <a:srgbClr val="504C44"/>
                  </a:solidFill>
                  <a:latin typeface="DM Sans Bold"/>
                  <a:ea typeface="DM Sans Bold"/>
                  <a:cs typeface="DM Sans Bold"/>
                  <a:sym typeface="DM Sans Bold"/>
                </a:rPr>
                <a:t>Aligned leadership ensures a unified vision, driving organizational capacity and success.</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2465004"/>
            <a:ext cx="7238723" cy="1438761"/>
            <a:chOff x="0" y="0"/>
            <a:chExt cx="9651631" cy="1918348"/>
          </a:xfrm>
        </p:grpSpPr>
        <p:sp>
          <p:nvSpPr>
            <p:cNvPr id="3" name="TextBox 3"/>
            <p:cNvSpPr txBox="1"/>
            <p:nvPr/>
          </p:nvSpPr>
          <p:spPr>
            <a:xfrm>
              <a:off x="0" y="-57150"/>
              <a:ext cx="9651631" cy="622525"/>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Lack of Leadership Alignment</a:t>
              </a:r>
            </a:p>
          </p:txBody>
        </p:sp>
        <p:sp>
          <p:nvSpPr>
            <p:cNvPr id="4" name="TextBox 4"/>
            <p:cNvSpPr txBox="1"/>
            <p:nvPr/>
          </p:nvSpPr>
          <p:spPr>
            <a:xfrm>
              <a:off x="0" y="635225"/>
              <a:ext cx="9651631" cy="12831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Address the challenges associated with a lack of alignment among leadership.</a:t>
              </a:r>
            </a:p>
          </p:txBody>
        </p:sp>
      </p:grpSp>
      <p:sp>
        <p:nvSpPr>
          <p:cNvPr id="5" name="Freeform 5"/>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6" name="Group 6"/>
          <p:cNvGrpSpPr/>
          <p:nvPr/>
        </p:nvGrpSpPr>
        <p:grpSpPr>
          <a:xfrm>
            <a:off x="9144000" y="4400173"/>
            <a:ext cx="7238723" cy="2429361"/>
            <a:chOff x="0" y="0"/>
            <a:chExt cx="9651631" cy="3239148"/>
          </a:xfrm>
        </p:grpSpPr>
        <p:sp>
          <p:nvSpPr>
            <p:cNvPr id="7" name="TextBox 7"/>
            <p:cNvSpPr txBox="1"/>
            <p:nvPr/>
          </p:nvSpPr>
          <p:spPr>
            <a:xfrm>
              <a:off x="0" y="-57150"/>
              <a:ext cx="9651631" cy="622525"/>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Bullet Po﻿ints:</a:t>
              </a:r>
            </a:p>
          </p:txBody>
        </p:sp>
        <p:sp>
          <p:nvSpPr>
            <p:cNvPr id="8" name="TextBox 8"/>
            <p:cNvSpPr txBox="1"/>
            <p:nvPr/>
          </p:nvSpPr>
          <p:spPr>
            <a:xfrm>
              <a:off x="0" y="635225"/>
              <a:ext cx="9651631" cy="26039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Leadership alignment on organizational goals.</a:t>
              </a:r>
            </a:p>
            <a:p>
              <a:pPr algn="just">
                <a:lnSpc>
                  <a:spcPts val="3919"/>
                </a:lnSpc>
              </a:pPr>
              <a:r>
                <a:rPr lang="en-US" sz="2799">
                  <a:solidFill>
                    <a:srgbClr val="504C44"/>
                  </a:solidFill>
                  <a:latin typeface="DM Sans"/>
                  <a:ea typeface="DM Sans"/>
                  <a:cs typeface="DM Sans"/>
                  <a:sym typeface="DM Sans"/>
                </a:rPr>
                <a:t>Regular leadership meetings and updates</a:t>
              </a:r>
            </a:p>
            <a:p>
              <a:pPr algn="just">
                <a:lnSpc>
                  <a:spcPts val="3919"/>
                </a:lnSpc>
              </a:pPr>
              <a:r>
                <a:rPr lang="en-US" sz="2799">
                  <a:solidFill>
                    <a:srgbClr val="504C44"/>
                  </a:solidFill>
                  <a:latin typeface="DM Sans"/>
                  <a:ea typeface="DM Sans"/>
                  <a:cs typeface="DM Sans"/>
                  <a:sym typeface="DM Sans"/>
                </a:rPr>
                <a:t>Leadership development programs.</a:t>
              </a:r>
            </a:p>
          </p:txBody>
        </p:sp>
      </p:grpSp>
      <p:grpSp>
        <p:nvGrpSpPr>
          <p:cNvPr id="9" name="Group 9"/>
          <p:cNvGrpSpPr/>
          <p:nvPr/>
        </p:nvGrpSpPr>
        <p:grpSpPr>
          <a:xfrm>
            <a:off x="9144000" y="7324239"/>
            <a:ext cx="7238723" cy="1934061"/>
            <a:chOff x="0" y="0"/>
            <a:chExt cx="9651631" cy="2578748"/>
          </a:xfrm>
        </p:grpSpPr>
        <p:sp>
          <p:nvSpPr>
            <p:cNvPr id="10" name="TextBox 10"/>
            <p:cNvSpPr txBox="1"/>
            <p:nvPr/>
          </p:nvSpPr>
          <p:spPr>
            <a:xfrm>
              <a:off x="0" y="-57150"/>
              <a:ext cx="9651631" cy="622525"/>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Key Ta﻿keaway:</a:t>
              </a:r>
            </a:p>
          </p:txBody>
        </p:sp>
        <p:sp>
          <p:nvSpPr>
            <p:cNvPr id="11" name="TextBox 11"/>
            <p:cNvSpPr txBox="1"/>
            <p:nvPr/>
          </p:nvSpPr>
          <p:spPr>
            <a:xfrm>
              <a:off x="0" y="635225"/>
              <a:ext cx="9651631" cy="1943523"/>
            </a:xfrm>
            <a:prstGeom prst="rect">
              <a:avLst/>
            </a:prstGeom>
          </p:spPr>
          <p:txBody>
            <a:bodyPr lIns="0" tIns="0" rIns="0" bIns="0" rtlCol="0" anchor="t">
              <a:spAutoFit/>
            </a:bodyPr>
            <a:lstStyle/>
            <a:p>
              <a:pPr algn="just">
                <a:lnSpc>
                  <a:spcPts val="3919"/>
                </a:lnSpc>
              </a:pPr>
              <a:r>
                <a:rPr lang="en-US" sz="2799">
                  <a:solidFill>
                    <a:srgbClr val="504C44"/>
                  </a:solidFill>
                  <a:latin typeface="DM Sans Bold"/>
                  <a:ea typeface="DM Sans Bold"/>
                  <a:cs typeface="DM Sans Bold"/>
                  <a:sym typeface="DM Sans Bold"/>
                </a:rPr>
                <a:t>Aligned leadership ensures a unified vision, driving organizational capacity and success.</a:t>
              </a:r>
            </a:p>
          </p:txBody>
        </p:sp>
      </p:grpSp>
      <p:sp>
        <p:nvSpPr>
          <p:cNvPr id="12" name="TextBox 12"/>
          <p:cNvSpPr txBox="1"/>
          <p:nvPr/>
        </p:nvSpPr>
        <p:spPr>
          <a:xfrm>
            <a:off x="1028700" y="4314537"/>
            <a:ext cx="5832012" cy="2263775"/>
          </a:xfrm>
          <a:prstGeom prst="rect">
            <a:avLst/>
          </a:prstGeom>
        </p:spPr>
        <p:txBody>
          <a:bodyPr lIns="0" tIns="0" rIns="0" bIns="0" rtlCol="0" anchor="t">
            <a:spAutoFit/>
          </a:bodyPr>
          <a:lstStyle/>
          <a:p>
            <a:pPr algn="l">
              <a:lnSpc>
                <a:spcPts val="8800"/>
              </a:lnSpc>
            </a:pPr>
            <a:r>
              <a:rPr lang="en-US" sz="8000" spc="-400">
                <a:solidFill>
                  <a:srgbClr val="737373"/>
                </a:solidFill>
                <a:latin typeface="DM Sans Bold"/>
                <a:ea typeface="DM Sans Bold"/>
                <a:cs typeface="DM Sans Bold"/>
                <a:sym typeface="DM Sans Bold"/>
              </a:rPr>
              <a:t>Internal factors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2465451"/>
            <a:ext cx="7238723" cy="1438761"/>
            <a:chOff x="0" y="0"/>
            <a:chExt cx="9651631" cy="1918348"/>
          </a:xfrm>
        </p:grpSpPr>
        <p:sp>
          <p:nvSpPr>
            <p:cNvPr id="3" name="TextBox 3"/>
            <p:cNvSpPr txBox="1"/>
            <p:nvPr/>
          </p:nvSpPr>
          <p:spPr>
            <a:xfrm>
              <a:off x="0" y="-57150"/>
              <a:ext cx="9651631" cy="622525"/>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Inefficient Communication</a:t>
              </a:r>
            </a:p>
          </p:txBody>
        </p:sp>
        <p:sp>
          <p:nvSpPr>
            <p:cNvPr id="4" name="TextBox 4"/>
            <p:cNvSpPr txBox="1"/>
            <p:nvPr/>
          </p:nvSpPr>
          <p:spPr>
            <a:xfrm>
              <a:off x="0" y="635225"/>
              <a:ext cx="9651631" cy="12831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Identify the challenges posed by poor communication within the organization.</a:t>
              </a:r>
            </a:p>
          </p:txBody>
        </p:sp>
      </p:grpSp>
      <p:sp>
        <p:nvSpPr>
          <p:cNvPr id="5" name="Freeform 5"/>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6" name="Group 6"/>
          <p:cNvGrpSpPr/>
          <p:nvPr/>
        </p:nvGrpSpPr>
        <p:grpSpPr>
          <a:xfrm>
            <a:off x="9144000" y="4400619"/>
            <a:ext cx="7238723" cy="2429361"/>
            <a:chOff x="0" y="0"/>
            <a:chExt cx="9651631" cy="3239148"/>
          </a:xfrm>
        </p:grpSpPr>
        <p:sp>
          <p:nvSpPr>
            <p:cNvPr id="7" name="TextBox 7"/>
            <p:cNvSpPr txBox="1"/>
            <p:nvPr/>
          </p:nvSpPr>
          <p:spPr>
            <a:xfrm>
              <a:off x="0" y="-57150"/>
              <a:ext cx="9651631" cy="622525"/>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Bullet﻿ Points:</a:t>
              </a:r>
            </a:p>
          </p:txBody>
        </p:sp>
        <p:sp>
          <p:nvSpPr>
            <p:cNvPr id="8" name="TextBox 8"/>
            <p:cNvSpPr txBox="1"/>
            <p:nvPr/>
          </p:nvSpPr>
          <p:spPr>
            <a:xfrm>
              <a:off x="0" y="635225"/>
              <a:ext cx="9651631" cy="26039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Clear communication channels</a:t>
              </a:r>
            </a:p>
            <a:p>
              <a:pPr algn="just">
                <a:lnSpc>
                  <a:spcPts val="3919"/>
                </a:lnSpc>
              </a:pPr>
              <a:r>
                <a:rPr lang="en-US" sz="2799">
                  <a:solidFill>
                    <a:srgbClr val="504C44"/>
                  </a:solidFill>
                  <a:latin typeface="DM Sans"/>
                  <a:ea typeface="DM Sans"/>
                  <a:cs typeface="DM Sans"/>
                  <a:sym typeface="DM Sans"/>
                </a:rPr>
                <a:t>Regular team meetings and updates</a:t>
              </a:r>
            </a:p>
            <a:p>
              <a:pPr algn="just">
                <a:lnSpc>
                  <a:spcPts val="3919"/>
                </a:lnSpc>
              </a:pPr>
              <a:r>
                <a:rPr lang="en-US" sz="2799">
                  <a:solidFill>
                    <a:srgbClr val="504C44"/>
                  </a:solidFill>
                  <a:latin typeface="DM Sans"/>
                  <a:ea typeface="DM Sans"/>
                  <a:cs typeface="DM Sans"/>
                  <a:sym typeface="DM Sans"/>
                </a:rPr>
                <a:t>Utilizing technology for effective communication</a:t>
              </a:r>
            </a:p>
          </p:txBody>
        </p:sp>
      </p:grpSp>
      <p:grpSp>
        <p:nvGrpSpPr>
          <p:cNvPr id="9" name="Group 9"/>
          <p:cNvGrpSpPr/>
          <p:nvPr/>
        </p:nvGrpSpPr>
        <p:grpSpPr>
          <a:xfrm>
            <a:off x="9144000" y="7324685"/>
            <a:ext cx="7238723" cy="1934061"/>
            <a:chOff x="0" y="0"/>
            <a:chExt cx="9651631" cy="2578748"/>
          </a:xfrm>
        </p:grpSpPr>
        <p:sp>
          <p:nvSpPr>
            <p:cNvPr id="10" name="TextBox 10"/>
            <p:cNvSpPr txBox="1"/>
            <p:nvPr/>
          </p:nvSpPr>
          <p:spPr>
            <a:xfrm>
              <a:off x="0" y="-57150"/>
              <a:ext cx="9651631" cy="622525"/>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Key Ta﻿keaway:</a:t>
              </a:r>
            </a:p>
          </p:txBody>
        </p:sp>
        <p:sp>
          <p:nvSpPr>
            <p:cNvPr id="11" name="TextBox 11"/>
            <p:cNvSpPr txBox="1"/>
            <p:nvPr/>
          </p:nvSpPr>
          <p:spPr>
            <a:xfrm>
              <a:off x="0" y="635225"/>
              <a:ext cx="9651631" cy="1943523"/>
            </a:xfrm>
            <a:prstGeom prst="rect">
              <a:avLst/>
            </a:prstGeom>
          </p:spPr>
          <p:txBody>
            <a:bodyPr lIns="0" tIns="0" rIns="0" bIns="0" rtlCol="0" anchor="t">
              <a:spAutoFit/>
            </a:bodyPr>
            <a:lstStyle/>
            <a:p>
              <a:pPr algn="just">
                <a:lnSpc>
                  <a:spcPts val="3919"/>
                </a:lnSpc>
              </a:pPr>
              <a:r>
                <a:rPr lang="en-US" sz="2799">
                  <a:solidFill>
                    <a:srgbClr val="504C44"/>
                  </a:solidFill>
                  <a:latin typeface="DM Sans Bold"/>
                  <a:ea typeface="DM Sans Bold"/>
                  <a:cs typeface="DM Sans Bold"/>
                  <a:sym typeface="DM Sans Bold"/>
                </a:rPr>
                <a:t>Efficient communication is vital for eliminating misunderstanding and improving overall organizational capacity.</a:t>
              </a:r>
            </a:p>
          </p:txBody>
        </p:sp>
      </p:grpSp>
      <p:sp>
        <p:nvSpPr>
          <p:cNvPr id="12" name="TextBox 12"/>
          <p:cNvSpPr txBox="1"/>
          <p:nvPr/>
        </p:nvSpPr>
        <p:spPr>
          <a:xfrm>
            <a:off x="1028700" y="4339768"/>
            <a:ext cx="5832012" cy="2263775"/>
          </a:xfrm>
          <a:prstGeom prst="rect">
            <a:avLst/>
          </a:prstGeom>
        </p:spPr>
        <p:txBody>
          <a:bodyPr lIns="0" tIns="0" rIns="0" bIns="0" rtlCol="0" anchor="t">
            <a:spAutoFit/>
          </a:bodyPr>
          <a:lstStyle/>
          <a:p>
            <a:pPr algn="l">
              <a:lnSpc>
                <a:spcPts val="8800"/>
              </a:lnSpc>
            </a:pPr>
            <a:r>
              <a:rPr lang="en-US" sz="8000" spc="-400">
                <a:solidFill>
                  <a:srgbClr val="737373"/>
                </a:solidFill>
                <a:latin typeface="DM Sans Bold"/>
                <a:ea typeface="DM Sans Bold"/>
                <a:cs typeface="DM Sans Bold"/>
                <a:sym typeface="DM Sans Bold"/>
              </a:rPr>
              <a:t>Internal factors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1969704"/>
            <a:ext cx="7238723" cy="1798044"/>
            <a:chOff x="0" y="0"/>
            <a:chExt cx="9651631" cy="2397392"/>
          </a:xfrm>
        </p:grpSpPr>
        <p:sp>
          <p:nvSpPr>
            <p:cNvPr id="3" name="TextBox 3"/>
            <p:cNvSpPr txBox="1"/>
            <p:nvPr/>
          </p:nvSpPr>
          <p:spPr>
            <a:xfrm>
              <a:off x="0" y="-57150"/>
              <a:ext cx="9651631" cy="622525"/>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Resistance to change</a:t>
              </a:r>
            </a:p>
          </p:txBody>
        </p:sp>
        <p:sp>
          <p:nvSpPr>
            <p:cNvPr id="4" name="TextBox 4"/>
            <p:cNvSpPr txBox="1"/>
            <p:nvPr/>
          </p:nvSpPr>
          <p:spPr>
            <a:xfrm>
              <a:off x="0" y="682850"/>
              <a:ext cx="9651631" cy="1714542"/>
            </a:xfrm>
            <a:prstGeom prst="rect">
              <a:avLst/>
            </a:prstGeom>
          </p:spPr>
          <p:txBody>
            <a:bodyPr lIns="0" tIns="0" rIns="0" bIns="0" rtlCol="0" anchor="t">
              <a:spAutoFit/>
            </a:bodyPr>
            <a:lstStyle/>
            <a:p>
              <a:pPr algn="just">
                <a:lnSpc>
                  <a:spcPts val="3415"/>
                </a:lnSpc>
              </a:pPr>
              <a:r>
                <a:rPr lang="en-US" sz="2799">
                  <a:solidFill>
                    <a:srgbClr val="504C44"/>
                  </a:solidFill>
                  <a:latin typeface="DM Sans"/>
                  <a:ea typeface="DM Sans"/>
                  <a:cs typeface="DM Sans"/>
                  <a:sym typeface="DM Sans"/>
                </a:rPr>
                <a:t>Address the common challenge of resistance to change within the organizational culture.</a:t>
              </a:r>
            </a:p>
          </p:txBody>
        </p:sp>
      </p:grpSp>
      <p:sp>
        <p:nvSpPr>
          <p:cNvPr id="5" name="Freeform 5"/>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6" name="Group 6"/>
          <p:cNvGrpSpPr/>
          <p:nvPr/>
        </p:nvGrpSpPr>
        <p:grpSpPr>
          <a:xfrm>
            <a:off x="9144000" y="3904873"/>
            <a:ext cx="7238723" cy="2924661"/>
            <a:chOff x="0" y="0"/>
            <a:chExt cx="9651631" cy="3899548"/>
          </a:xfrm>
        </p:grpSpPr>
        <p:sp>
          <p:nvSpPr>
            <p:cNvPr id="7" name="TextBox 7"/>
            <p:cNvSpPr txBox="1"/>
            <p:nvPr/>
          </p:nvSpPr>
          <p:spPr>
            <a:xfrm>
              <a:off x="0" y="-57150"/>
              <a:ext cx="9651631" cy="622525"/>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Bullet﻿ Points:</a:t>
              </a:r>
            </a:p>
          </p:txBody>
        </p:sp>
        <p:sp>
          <p:nvSpPr>
            <p:cNvPr id="8" name="TextBox 8"/>
            <p:cNvSpPr txBox="1"/>
            <p:nvPr/>
          </p:nvSpPr>
          <p:spPr>
            <a:xfrm>
              <a:off x="0" y="635225"/>
              <a:ext cx="9651631" cy="32643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Communicating the benefits of change.</a:t>
              </a:r>
            </a:p>
            <a:p>
              <a:pPr algn="just">
                <a:lnSpc>
                  <a:spcPts val="3919"/>
                </a:lnSpc>
              </a:pPr>
              <a:r>
                <a:rPr lang="en-US" sz="2799">
                  <a:solidFill>
                    <a:srgbClr val="504C44"/>
                  </a:solidFill>
                  <a:latin typeface="DM Sans"/>
                  <a:ea typeface="DM Sans"/>
                  <a:cs typeface="DM Sans"/>
                  <a:sym typeface="DM Sans"/>
                </a:rPr>
                <a:t>Involving employees in the decision-making process.</a:t>
              </a:r>
            </a:p>
            <a:p>
              <a:pPr algn="just">
                <a:lnSpc>
                  <a:spcPts val="3919"/>
                </a:lnSpc>
              </a:pPr>
              <a:r>
                <a:rPr lang="en-US" sz="2799">
                  <a:solidFill>
                    <a:srgbClr val="504C44"/>
                  </a:solidFill>
                  <a:latin typeface="DM Sans"/>
                  <a:ea typeface="DM Sans"/>
                  <a:cs typeface="DM Sans"/>
                  <a:sym typeface="DM Sans"/>
                </a:rPr>
                <a:t>Providing support and training during transitions.</a:t>
              </a:r>
            </a:p>
          </p:txBody>
        </p:sp>
      </p:grpSp>
      <p:grpSp>
        <p:nvGrpSpPr>
          <p:cNvPr id="9" name="Group 9"/>
          <p:cNvGrpSpPr/>
          <p:nvPr/>
        </p:nvGrpSpPr>
        <p:grpSpPr>
          <a:xfrm>
            <a:off x="9144000" y="6828939"/>
            <a:ext cx="7238723" cy="2429361"/>
            <a:chOff x="0" y="0"/>
            <a:chExt cx="9651631" cy="3239148"/>
          </a:xfrm>
        </p:grpSpPr>
        <p:sp>
          <p:nvSpPr>
            <p:cNvPr id="10" name="TextBox 10"/>
            <p:cNvSpPr txBox="1"/>
            <p:nvPr/>
          </p:nvSpPr>
          <p:spPr>
            <a:xfrm>
              <a:off x="0" y="-57150"/>
              <a:ext cx="9651631" cy="622525"/>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Key Ta﻿keaway:</a:t>
              </a:r>
            </a:p>
          </p:txBody>
        </p:sp>
        <p:sp>
          <p:nvSpPr>
            <p:cNvPr id="11" name="TextBox 11"/>
            <p:cNvSpPr txBox="1"/>
            <p:nvPr/>
          </p:nvSpPr>
          <p:spPr>
            <a:xfrm>
              <a:off x="0" y="635225"/>
              <a:ext cx="9651631" cy="2603923"/>
            </a:xfrm>
            <a:prstGeom prst="rect">
              <a:avLst/>
            </a:prstGeom>
          </p:spPr>
          <p:txBody>
            <a:bodyPr lIns="0" tIns="0" rIns="0" bIns="0" rtlCol="0" anchor="t">
              <a:spAutoFit/>
            </a:bodyPr>
            <a:lstStyle/>
            <a:p>
              <a:pPr algn="just">
                <a:lnSpc>
                  <a:spcPts val="3919"/>
                </a:lnSpc>
              </a:pPr>
              <a:r>
                <a:rPr lang="en-US" sz="2799">
                  <a:solidFill>
                    <a:srgbClr val="504C44"/>
                  </a:solidFill>
                  <a:latin typeface="DM Sans Bold"/>
                  <a:ea typeface="DM Sans Bold"/>
                  <a:cs typeface="DM Sans Bold"/>
                  <a:sym typeface="DM Sans Bold"/>
                </a:rPr>
                <a:t>Successful change management reduces resistance and enhances the organization's adaptability and capacity for innovation.</a:t>
              </a:r>
            </a:p>
          </p:txBody>
        </p:sp>
      </p:grpSp>
      <p:sp>
        <p:nvSpPr>
          <p:cNvPr id="12" name="TextBox 12"/>
          <p:cNvSpPr txBox="1"/>
          <p:nvPr/>
        </p:nvSpPr>
        <p:spPr>
          <a:xfrm>
            <a:off x="1028700" y="4293282"/>
            <a:ext cx="5832012" cy="2263775"/>
          </a:xfrm>
          <a:prstGeom prst="rect">
            <a:avLst/>
          </a:prstGeom>
        </p:spPr>
        <p:txBody>
          <a:bodyPr lIns="0" tIns="0" rIns="0" bIns="0" rtlCol="0" anchor="t">
            <a:spAutoFit/>
          </a:bodyPr>
          <a:lstStyle/>
          <a:p>
            <a:pPr algn="l">
              <a:lnSpc>
                <a:spcPts val="8800"/>
              </a:lnSpc>
            </a:pPr>
            <a:r>
              <a:rPr lang="en-US" sz="8000" spc="-400">
                <a:solidFill>
                  <a:srgbClr val="737373"/>
                </a:solidFill>
                <a:latin typeface="DM Sans Bold"/>
                <a:ea typeface="DM Sans Bold"/>
                <a:cs typeface="DM Sans Bold"/>
                <a:sym typeface="DM Sans Bold"/>
              </a:rPr>
              <a:t>Internal factors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2465451"/>
            <a:ext cx="7238723" cy="1369504"/>
            <a:chOff x="0" y="0"/>
            <a:chExt cx="9651631" cy="1826005"/>
          </a:xfrm>
        </p:grpSpPr>
        <p:sp>
          <p:nvSpPr>
            <p:cNvPr id="3" name="TextBox 3"/>
            <p:cNvSpPr txBox="1"/>
            <p:nvPr/>
          </p:nvSpPr>
          <p:spPr>
            <a:xfrm>
              <a:off x="0" y="-57150"/>
              <a:ext cx="9651631" cy="622638"/>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Lack of Employee Engagement</a:t>
              </a:r>
            </a:p>
          </p:txBody>
        </p:sp>
        <p:sp>
          <p:nvSpPr>
            <p:cNvPr id="4" name="TextBox 4"/>
            <p:cNvSpPr txBox="1"/>
            <p:nvPr/>
          </p:nvSpPr>
          <p:spPr>
            <a:xfrm>
              <a:off x="0" y="682963"/>
              <a:ext cx="9651631" cy="1143042"/>
            </a:xfrm>
            <a:prstGeom prst="rect">
              <a:avLst/>
            </a:prstGeom>
          </p:spPr>
          <p:txBody>
            <a:bodyPr lIns="0" tIns="0" rIns="0" bIns="0" rtlCol="0" anchor="t">
              <a:spAutoFit/>
            </a:bodyPr>
            <a:lstStyle/>
            <a:p>
              <a:pPr algn="just">
                <a:lnSpc>
                  <a:spcPts val="3415"/>
                </a:lnSpc>
              </a:pPr>
              <a:r>
                <a:rPr lang="en-US" sz="2799">
                  <a:solidFill>
                    <a:srgbClr val="504C44"/>
                  </a:solidFill>
                  <a:latin typeface="DM Sans"/>
                  <a:ea typeface="DM Sans"/>
                  <a:cs typeface="DM Sans"/>
                  <a:sym typeface="DM Sans"/>
                </a:rPr>
                <a:t>Recogne the impact of low employee engagement on productivity and capacity.</a:t>
              </a:r>
            </a:p>
          </p:txBody>
        </p:sp>
      </p:grpSp>
      <p:sp>
        <p:nvSpPr>
          <p:cNvPr id="5" name="Freeform 5"/>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6" name="Group 6"/>
          <p:cNvGrpSpPr/>
          <p:nvPr/>
        </p:nvGrpSpPr>
        <p:grpSpPr>
          <a:xfrm>
            <a:off x="9144000" y="4400619"/>
            <a:ext cx="7238723" cy="2924661"/>
            <a:chOff x="0" y="0"/>
            <a:chExt cx="9651631" cy="3899548"/>
          </a:xfrm>
        </p:grpSpPr>
        <p:sp>
          <p:nvSpPr>
            <p:cNvPr id="7" name="TextBox 7"/>
            <p:cNvSpPr txBox="1"/>
            <p:nvPr/>
          </p:nvSpPr>
          <p:spPr>
            <a:xfrm>
              <a:off x="0" y="-57150"/>
              <a:ext cx="9651631" cy="622525"/>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Bullet Po﻿ints:</a:t>
              </a:r>
            </a:p>
          </p:txBody>
        </p:sp>
        <p:sp>
          <p:nvSpPr>
            <p:cNvPr id="8" name="TextBox 8"/>
            <p:cNvSpPr txBox="1"/>
            <p:nvPr/>
          </p:nvSpPr>
          <p:spPr>
            <a:xfrm>
              <a:off x="0" y="635225"/>
              <a:ext cx="9651631" cy="32643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Employee feedback and involvement.</a:t>
              </a:r>
            </a:p>
            <a:p>
              <a:pPr algn="just">
                <a:lnSpc>
                  <a:spcPts val="3919"/>
                </a:lnSpc>
              </a:pPr>
              <a:r>
                <a:rPr lang="en-US" sz="2799">
                  <a:solidFill>
                    <a:srgbClr val="504C44"/>
                  </a:solidFill>
                  <a:latin typeface="DM Sans"/>
                  <a:ea typeface="DM Sans"/>
                  <a:cs typeface="DM Sans"/>
                  <a:sym typeface="DM Sans"/>
                </a:rPr>
                <a:t>Recognition and rewards programs.</a:t>
              </a:r>
            </a:p>
            <a:p>
              <a:pPr algn="just">
                <a:lnSpc>
                  <a:spcPts val="3919"/>
                </a:lnSpc>
              </a:pPr>
              <a:r>
                <a:rPr lang="en-US" sz="2799">
                  <a:solidFill>
                    <a:srgbClr val="504C44"/>
                  </a:solidFill>
                  <a:latin typeface="DM Sans"/>
                  <a:ea typeface="DM Sans"/>
                  <a:cs typeface="DM Sans"/>
                  <a:sym typeface="DM Sans"/>
                </a:rPr>
                <a:t>Training and skill development opportunities.</a:t>
              </a:r>
            </a:p>
            <a:p>
              <a:pPr algn="just">
                <a:lnSpc>
                  <a:spcPts val="3919"/>
                </a:lnSpc>
              </a:pPr>
              <a:endParaRPr lang="en-US" sz="2799">
                <a:solidFill>
                  <a:srgbClr val="504C44"/>
                </a:solidFill>
                <a:latin typeface="DM Sans"/>
                <a:ea typeface="DM Sans"/>
                <a:cs typeface="DM Sans"/>
                <a:sym typeface="DM Sans"/>
              </a:endParaRPr>
            </a:p>
          </p:txBody>
        </p:sp>
      </p:grpSp>
      <p:grpSp>
        <p:nvGrpSpPr>
          <p:cNvPr id="9" name="Group 9"/>
          <p:cNvGrpSpPr/>
          <p:nvPr/>
        </p:nvGrpSpPr>
        <p:grpSpPr>
          <a:xfrm>
            <a:off x="9144000" y="7324685"/>
            <a:ext cx="7238723" cy="1934061"/>
            <a:chOff x="0" y="0"/>
            <a:chExt cx="9651631" cy="2578748"/>
          </a:xfrm>
        </p:grpSpPr>
        <p:sp>
          <p:nvSpPr>
            <p:cNvPr id="10" name="TextBox 10"/>
            <p:cNvSpPr txBox="1"/>
            <p:nvPr/>
          </p:nvSpPr>
          <p:spPr>
            <a:xfrm>
              <a:off x="0" y="-57150"/>
              <a:ext cx="9651631" cy="622525"/>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Key Ta﻿keaway:</a:t>
              </a:r>
            </a:p>
          </p:txBody>
        </p:sp>
        <p:sp>
          <p:nvSpPr>
            <p:cNvPr id="11" name="TextBox 11"/>
            <p:cNvSpPr txBox="1"/>
            <p:nvPr/>
          </p:nvSpPr>
          <p:spPr>
            <a:xfrm>
              <a:off x="0" y="635225"/>
              <a:ext cx="9651631" cy="1943523"/>
            </a:xfrm>
            <a:prstGeom prst="rect">
              <a:avLst/>
            </a:prstGeom>
          </p:spPr>
          <p:txBody>
            <a:bodyPr lIns="0" tIns="0" rIns="0" bIns="0" rtlCol="0" anchor="t">
              <a:spAutoFit/>
            </a:bodyPr>
            <a:lstStyle/>
            <a:p>
              <a:pPr algn="just">
                <a:lnSpc>
                  <a:spcPts val="3919"/>
                </a:lnSpc>
              </a:pPr>
              <a:r>
                <a:rPr lang="en-US" sz="2799">
                  <a:solidFill>
                    <a:srgbClr val="504C44"/>
                  </a:solidFill>
                  <a:latin typeface="DM Sans Bold"/>
                  <a:ea typeface="DM Sans Bold"/>
                  <a:cs typeface="DM Sans Bold"/>
                  <a:sym typeface="DM Sans Bold"/>
                </a:rPr>
                <a:t>Engaged employees contribute significantly to increased capacity and overall organizational success.</a:t>
              </a:r>
            </a:p>
          </p:txBody>
        </p:sp>
      </p:grpSp>
      <p:sp>
        <p:nvSpPr>
          <p:cNvPr id="12" name="TextBox 12"/>
          <p:cNvSpPr txBox="1"/>
          <p:nvPr/>
        </p:nvSpPr>
        <p:spPr>
          <a:xfrm>
            <a:off x="1028700" y="4314537"/>
            <a:ext cx="5832012" cy="2263775"/>
          </a:xfrm>
          <a:prstGeom prst="rect">
            <a:avLst/>
          </a:prstGeom>
        </p:spPr>
        <p:txBody>
          <a:bodyPr lIns="0" tIns="0" rIns="0" bIns="0" rtlCol="0" anchor="t">
            <a:spAutoFit/>
          </a:bodyPr>
          <a:lstStyle/>
          <a:p>
            <a:pPr algn="l">
              <a:lnSpc>
                <a:spcPts val="8800"/>
              </a:lnSpc>
            </a:pPr>
            <a:r>
              <a:rPr lang="en-US" sz="8000" spc="-400">
                <a:solidFill>
                  <a:srgbClr val="737373"/>
                </a:solidFill>
                <a:latin typeface="DM Sans Bold"/>
                <a:ea typeface="DM Sans Bold"/>
                <a:cs typeface="DM Sans Bold"/>
                <a:sym typeface="DM Sans Bold"/>
              </a:rPr>
              <a:t>Internal factors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grpSp>
        <p:nvGrpSpPr>
          <p:cNvPr id="2" name="Group 2"/>
          <p:cNvGrpSpPr/>
          <p:nvPr/>
        </p:nvGrpSpPr>
        <p:grpSpPr>
          <a:xfrm>
            <a:off x="-685800" y="-1369275"/>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2F4F5">
                <a:alpha val="92941"/>
              </a:srgbClr>
            </a:solidFill>
          </p:spPr>
          <p:txBody>
            <a:bodyPr/>
            <a:lstStyle/>
            <a:p>
              <a:endParaRPr lang="en-GB"/>
            </a:p>
          </p:txBody>
        </p:sp>
      </p:grpSp>
      <p:sp>
        <p:nvSpPr>
          <p:cNvPr id="4" name="Freeform 4"/>
          <p:cNvSpPr/>
          <p:nvPr/>
        </p:nvSpPr>
        <p:spPr>
          <a:xfrm>
            <a:off x="10120666" y="805496"/>
            <a:ext cx="7138634" cy="6710316"/>
          </a:xfrm>
          <a:custGeom>
            <a:avLst/>
            <a:gdLst/>
            <a:ahLst/>
            <a:cxnLst/>
            <a:rect l="l" t="t" r="r" b="b"/>
            <a:pathLst>
              <a:path w="7138634" h="6710316">
                <a:moveTo>
                  <a:pt x="0" y="0"/>
                </a:moveTo>
                <a:lnTo>
                  <a:pt x="7138634" y="0"/>
                </a:lnTo>
                <a:lnTo>
                  <a:pt x="7138634" y="6710316"/>
                </a:lnTo>
                <a:lnTo>
                  <a:pt x="0" y="67103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TextBox 5"/>
          <p:cNvSpPr txBox="1"/>
          <p:nvPr/>
        </p:nvSpPr>
        <p:spPr>
          <a:xfrm>
            <a:off x="473159" y="3846615"/>
            <a:ext cx="8478110" cy="2026920"/>
          </a:xfrm>
          <a:prstGeom prst="rect">
            <a:avLst/>
          </a:prstGeom>
        </p:spPr>
        <p:txBody>
          <a:bodyPr lIns="0" tIns="0" rIns="0" bIns="0" rtlCol="0" anchor="t">
            <a:spAutoFit/>
          </a:bodyPr>
          <a:lstStyle/>
          <a:p>
            <a:pPr algn="l">
              <a:lnSpc>
                <a:spcPts val="7800"/>
              </a:lnSpc>
            </a:pPr>
            <a:r>
              <a:rPr lang="en-US" sz="7800">
                <a:solidFill>
                  <a:srgbClr val="194597"/>
                </a:solidFill>
                <a:latin typeface="DM Sans"/>
                <a:ea typeface="DM Sans"/>
                <a:cs typeface="DM Sans"/>
                <a:sym typeface="DM Sans"/>
              </a:rPr>
              <a:t>External Forces Shaping Capacity</a:t>
            </a:r>
          </a:p>
        </p:txBody>
      </p:sp>
      <p:sp>
        <p:nvSpPr>
          <p:cNvPr id="6" name="TextBox 6"/>
          <p:cNvSpPr txBox="1"/>
          <p:nvPr/>
        </p:nvSpPr>
        <p:spPr>
          <a:xfrm>
            <a:off x="10120666" y="8533344"/>
            <a:ext cx="7972191" cy="1036320"/>
          </a:xfrm>
          <a:prstGeom prst="rect">
            <a:avLst/>
          </a:prstGeom>
        </p:spPr>
        <p:txBody>
          <a:bodyPr lIns="0" tIns="0" rIns="0" bIns="0" rtlCol="0" anchor="t">
            <a:spAutoFit/>
          </a:bodyPr>
          <a:lstStyle/>
          <a:p>
            <a:pPr algn="l">
              <a:lnSpc>
                <a:spcPts val="7800"/>
              </a:lnSpc>
            </a:pPr>
            <a:r>
              <a:rPr lang="en-US" sz="7800">
                <a:solidFill>
                  <a:srgbClr val="194597"/>
                </a:solidFill>
                <a:latin typeface="DM Sans"/>
                <a:ea typeface="DM Sans"/>
                <a:cs typeface="DM Sans"/>
                <a:sym typeface="DM Sans"/>
              </a:rPr>
              <a:t>Let's discuss?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928d398-b005-4b81-a77c-1d2955770066">
      <Terms xmlns="http://schemas.microsoft.com/office/infopath/2007/PartnerControls"/>
    </lcf76f155ced4ddcb4097134ff3c332f>
    <TaxCatchAll xmlns="513a87af-4c72-4b0d-a815-569890e79e6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28E3FA40450041AD2B2D9F1FFC3623" ma:contentTypeVersion="14" ma:contentTypeDescription="Create a new document." ma:contentTypeScope="" ma:versionID="dda88e90d287dc1f1b9f0988fa171006">
  <xsd:schema xmlns:xsd="http://www.w3.org/2001/XMLSchema" xmlns:xs="http://www.w3.org/2001/XMLSchema" xmlns:p="http://schemas.microsoft.com/office/2006/metadata/properties" xmlns:ns2="c928d398-b005-4b81-a77c-1d2955770066" xmlns:ns3="513a87af-4c72-4b0d-a815-569890e79e62" targetNamespace="http://schemas.microsoft.com/office/2006/metadata/properties" ma:root="true" ma:fieldsID="155e8c9aff30285af45ba91d7ac695b6" ns2:_="" ns3:_="">
    <xsd:import namespace="c928d398-b005-4b81-a77c-1d2955770066"/>
    <xsd:import namespace="513a87af-4c72-4b0d-a815-569890e79e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8d398-b005-4b81-a77c-1d2955770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c2bed97-6e07-499f-8af2-1639346302b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3a87af-4c72-4b0d-a815-569890e79e6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079a850-d4d5-43bc-8f25-9b4cfc6f3ef1}" ma:internalName="TaxCatchAll" ma:showField="CatchAllData" ma:web="513a87af-4c72-4b0d-a815-569890e79e6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A9968D-6A72-46EB-93C7-8F9FADFEAAA9}">
  <ds:schemaRefs>
    <ds:schemaRef ds:uri="http://schemas.microsoft.com/sharepoint/v3/contenttype/forms"/>
  </ds:schemaRefs>
</ds:datastoreItem>
</file>

<file path=customXml/itemProps2.xml><?xml version="1.0" encoding="utf-8"?>
<ds:datastoreItem xmlns:ds="http://schemas.openxmlformats.org/officeDocument/2006/customXml" ds:itemID="{00C09138-41FC-4E6C-A508-9F2ABD35B228}">
  <ds:schemaRefs>
    <ds:schemaRef ds:uri="http://schemas.microsoft.com/office/2006/metadata/properties"/>
    <ds:schemaRef ds:uri="http://schemas.microsoft.com/office/infopath/2007/PartnerControls"/>
    <ds:schemaRef ds:uri="c928d398-b005-4b81-a77c-1d2955770066"/>
    <ds:schemaRef ds:uri="513a87af-4c72-4b0d-a815-569890e79e62"/>
  </ds:schemaRefs>
</ds:datastoreItem>
</file>

<file path=customXml/itemProps3.xml><?xml version="1.0" encoding="utf-8"?>
<ds:datastoreItem xmlns:ds="http://schemas.openxmlformats.org/officeDocument/2006/customXml" ds:itemID="{4D643848-7235-4934-A7D8-5F4A2DB99D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28d398-b005-4b81-a77c-1d2955770066"/>
    <ds:schemaRef ds:uri="513a87af-4c72-4b0d-a815-569890e79e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2171</Words>
  <Application>Microsoft Office PowerPoint</Application>
  <PresentationFormat>Custom</PresentationFormat>
  <Paragraphs>283</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Calibri</vt:lpstr>
      <vt:lpstr>DM Sans</vt:lpstr>
      <vt:lpstr>DM Sans Bold</vt:lpstr>
      <vt:lpstr>Arial</vt:lpstr>
      <vt:lpstr>DM Sans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FINAL_2nd_part_factors affecting Capacity</dc:title>
  <cp:lastModifiedBy>Renate Lukjanska</cp:lastModifiedBy>
  <cp:revision>1</cp:revision>
  <dcterms:created xsi:type="dcterms:W3CDTF">2006-08-16T00:00:00Z</dcterms:created>
  <dcterms:modified xsi:type="dcterms:W3CDTF">2025-01-15T09:52:23Z</dcterms:modified>
  <dc:identifier>DAGAaCzPfas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0x0101004028E3FA40450041AD2B2D9F1FFC3623</vt:lpwstr>
  </property>
</Properties>
</file>