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18288000" cy="10287000"/>
  <p:notesSz cx="6858000" cy="9144000"/>
  <p:embeddedFontLst>
    <p:embeddedFont>
      <p:font typeface="DM Sans" pitchFamily="2" charset="0"/>
      <p:regular r:id="rId42"/>
      <p:bold r:id="rId43"/>
    </p:embeddedFont>
    <p:embeddedFont>
      <p:font typeface="DM Sans Bold" charset="0"/>
      <p:regular r:id="rId44"/>
    </p:embeddedFont>
    <p:embeddedFont>
      <p:font typeface="DM Sans Italics" panose="020B0604020202020204" charset="0"/>
      <p:regular r:id="rId45"/>
    </p:embeddedFont>
    <p:embeddedFont>
      <p:font typeface="Open Sauce Bold"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5" d="100"/>
          <a:sy n="35" d="100"/>
        </p:scale>
        <p:origin x="6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65A440CD-1F3B-41FD-8FAD-506E2133D2FB}"/>
    <pc:docChg chg="modSld">
      <pc:chgData name="Renate Lukjanska" userId="192d433fd238c1e9" providerId="LiveId" clId="{65A440CD-1F3B-41FD-8FAD-506E2133D2FB}" dt="2025-01-15T08:04:40.275" v="1" actId="1076"/>
      <pc:docMkLst>
        <pc:docMk/>
      </pc:docMkLst>
      <pc:sldChg chg="addSp modSp mod">
        <pc:chgData name="Renate Lukjanska" userId="192d433fd238c1e9" providerId="LiveId" clId="{65A440CD-1F3B-41FD-8FAD-506E2133D2FB}" dt="2025-01-15T08:04:40.275" v="1" actId="1076"/>
        <pc:sldMkLst>
          <pc:docMk/>
          <pc:sldMk cId="0" sldId="256"/>
        </pc:sldMkLst>
        <pc:spChg chg="add mod">
          <ac:chgData name="Renate Lukjanska" userId="192d433fd238c1e9" providerId="LiveId" clId="{65A440CD-1F3B-41FD-8FAD-506E2133D2FB}" dt="2025-01-15T08:04:40.275" v="1" actId="1076"/>
          <ac:spMkLst>
            <pc:docMk/>
            <pc:sldMk cId="0" sldId="256"/>
            <ac:spMk id="11" creationId="{588A281F-AFB8-1400-6BD1-010C00FAA59C}"/>
          </ac:spMkLst>
        </pc:spChg>
      </pc:sldChg>
    </pc:docChg>
  </pc:docChgLst>
  <pc:docChgLst>
    <pc:chgData name="Renate Lukjanska" userId="192d433fd238c1e9" providerId="LiveId" clId="{65AA974C-2499-40D4-8316-4D190DD3A4F0}"/>
    <pc:docChg chg="modSld">
      <pc:chgData name="Renate Lukjanska" userId="192d433fd238c1e9" providerId="LiveId" clId="{65AA974C-2499-40D4-8316-4D190DD3A4F0}" dt="2025-01-15T09:53:47.148" v="22" actId="20577"/>
      <pc:docMkLst>
        <pc:docMk/>
      </pc:docMkLst>
      <pc:sldChg chg="modSp mod">
        <pc:chgData name="Renate Lukjanska" userId="192d433fd238c1e9" providerId="LiveId" clId="{65AA974C-2499-40D4-8316-4D190DD3A4F0}" dt="2025-01-15T09:53:47.148" v="22" actId="20577"/>
        <pc:sldMkLst>
          <pc:docMk/>
          <pc:sldMk cId="0" sldId="256"/>
        </pc:sldMkLst>
        <pc:spChg chg="mod">
          <ac:chgData name="Renate Lukjanska" userId="192d433fd238c1e9" providerId="LiveId" clId="{65AA974C-2499-40D4-8316-4D190DD3A4F0}" dt="2025-01-15T09:53:47.148" v="22" actId="20577"/>
          <ac:spMkLst>
            <pc:docMk/>
            <pc:sldMk cId="0" sldId="256"/>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msh.org/resources/organizational-capacity-assessment-tool-ocat/" TargetMode="Externa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capacity4dev.europa.eu/library/reference-document-nr-6-toolkit-capacity-development-2010_en" TargetMode="Externa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sv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66.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2.svg"/><Relationship Id="rId5" Type="http://schemas.openxmlformats.org/officeDocument/2006/relationships/image" Target="../media/image61.svg"/><Relationship Id="rId10" Type="http://schemas.openxmlformats.org/officeDocument/2006/relationships/image" Target="../media/image1.png"/><Relationship Id="rId4" Type="http://schemas.openxmlformats.org/officeDocument/2006/relationships/image" Target="../media/image60.png"/><Relationship Id="rId9" Type="http://schemas.openxmlformats.org/officeDocument/2006/relationships/image" Target="../media/image65.svg"/></Relationships>
</file>

<file path=ppt/slides/_rels/slide3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2.svg"/><Relationship Id="rId3" Type="http://schemas.openxmlformats.org/officeDocument/2006/relationships/image" Target="../media/image69.svg"/><Relationship Id="rId7" Type="http://schemas.openxmlformats.org/officeDocument/2006/relationships/image" Target="../media/image73.svg"/><Relationship Id="rId12"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71.sv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sv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9.svg"/><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txBody>
            <a:bodyPr/>
            <a:lstStyle/>
            <a:p>
              <a:endParaRPr lang="en-GB"/>
            </a:p>
          </p:txBody>
        </p:sp>
        <p:sp>
          <p:nvSpPr>
            <p:cNvPr id="4" name="TextBox 4"/>
            <p:cNvSpPr txBox="1"/>
            <p:nvPr/>
          </p:nvSpPr>
          <p:spPr>
            <a:xfrm>
              <a:off x="0" y="-38100"/>
              <a:ext cx="4144623" cy="200950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4703735" y="0"/>
            <a:ext cx="3679306" cy="1753284"/>
          </a:xfrm>
          <a:custGeom>
            <a:avLst/>
            <a:gdLst/>
            <a:ahLst/>
            <a:cxnLst/>
            <a:rect l="l" t="t" r="r" b="b"/>
            <a:pathLst>
              <a:path w="3679306" h="1753284">
                <a:moveTo>
                  <a:pt x="0" y="0"/>
                </a:moveTo>
                <a:lnTo>
                  <a:pt x="3679306" y="0"/>
                </a:lnTo>
                <a:lnTo>
                  <a:pt x="3679306" y="1753284"/>
                </a:lnTo>
                <a:lnTo>
                  <a:pt x="0" y="1753284"/>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2129393" y="4448016"/>
            <a:ext cx="13535228" cy="1036320"/>
          </a:xfrm>
          <a:prstGeom prst="rect">
            <a:avLst/>
          </a:prstGeom>
        </p:spPr>
        <p:txBody>
          <a:bodyPr lIns="0" tIns="0" rIns="0" bIns="0" rtlCol="0" anchor="t">
            <a:spAutoFit/>
          </a:bodyPr>
          <a:lstStyle/>
          <a:p>
            <a:pPr algn="ctr">
              <a:lnSpc>
                <a:spcPts val="7800"/>
              </a:lnSpc>
            </a:pPr>
            <a:r>
              <a:rPr lang="lv-LV" sz="7800" dirty="0">
                <a:solidFill>
                  <a:srgbClr val="FFFFFF"/>
                </a:solidFill>
                <a:latin typeface="DM Sans Bold"/>
                <a:ea typeface="DM Sans Bold"/>
                <a:cs typeface="DM Sans Bold"/>
                <a:sym typeface="DM Sans Bold"/>
              </a:rPr>
              <a:t>ASSESMENT OF CAPACITY</a:t>
            </a:r>
            <a:endParaRPr lang="en-US" sz="7800" dirty="0">
              <a:solidFill>
                <a:srgbClr val="FFFFFF"/>
              </a:solidFill>
              <a:latin typeface="DM Sans Bold"/>
              <a:ea typeface="DM Sans Bold"/>
              <a:cs typeface="DM Sans Bold"/>
              <a:sym typeface="DM Sans Bold"/>
            </a:endParaRPr>
          </a:p>
        </p:txBody>
      </p:sp>
      <p:sp>
        <p:nvSpPr>
          <p:cNvPr id="8" name="TextBox 8"/>
          <p:cNvSpPr txBox="1"/>
          <p:nvPr/>
        </p:nvSpPr>
        <p:spPr>
          <a:xfrm>
            <a:off x="5044459" y="6459807"/>
            <a:ext cx="5722116" cy="523224"/>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ea typeface="DM Sans Italics"/>
                <a:cs typeface="DM Sans Italics"/>
                <a:sym typeface="DM Sans Italic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0">
            <a:extLst>
              <a:ext uri="{FF2B5EF4-FFF2-40B4-BE49-F238E27FC236}">
                <a16:creationId xmlns:a16="http://schemas.microsoft.com/office/drawing/2014/main" id="{588A281F-AFB8-1400-6BD1-010C00FAA59C}"/>
              </a:ext>
            </a:extLst>
          </p:cNvPr>
          <p:cNvSpPr txBox="1"/>
          <p:nvPr/>
        </p:nvSpPr>
        <p:spPr>
          <a:xfrm>
            <a:off x="1028700" y="9511293"/>
            <a:ext cx="9192826" cy="646331"/>
          </a:xfrm>
          <a:prstGeom prst="rect">
            <a:avLst/>
          </a:prstGeom>
          <a:noFill/>
        </p:spPr>
        <p:txBody>
          <a:bodyPr wrap="square">
            <a:spAutoFit/>
          </a:body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3647581"/>
            <a:ext cx="8208064" cy="8667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Assesment tools</a:t>
            </a:r>
          </a:p>
        </p:txBody>
      </p:sp>
      <p:sp>
        <p:nvSpPr>
          <p:cNvPr id="5" name="TextBox 5"/>
          <p:cNvSpPr txBox="1"/>
          <p:nvPr/>
        </p:nvSpPr>
        <p:spPr>
          <a:xfrm>
            <a:off x="9581658" y="1076325"/>
            <a:ext cx="7677642" cy="866780"/>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Assesment methods</a:t>
            </a:r>
          </a:p>
        </p:txBody>
      </p:sp>
      <p:sp>
        <p:nvSpPr>
          <p:cNvPr id="6" name="TextBox 6"/>
          <p:cNvSpPr txBox="1"/>
          <p:nvPr/>
        </p:nvSpPr>
        <p:spPr>
          <a:xfrm>
            <a:off x="1028700" y="4870444"/>
            <a:ext cx="6965209" cy="4387856"/>
          </a:xfrm>
          <a:prstGeom prst="rect">
            <a:avLst/>
          </a:prstGeom>
        </p:spPr>
        <p:txBody>
          <a:bodyPr lIns="0" tIns="0" rIns="0" bIns="0" rtlCol="0" anchor="t">
            <a:spAutoFit/>
          </a:bodyPr>
          <a:lstStyle/>
          <a:p>
            <a:pPr algn="just">
              <a:lnSpc>
                <a:spcPts val="3850"/>
              </a:lnSpc>
            </a:pPr>
            <a:r>
              <a:rPr lang="en-US" sz="3500">
                <a:solidFill>
                  <a:srgbClr val="737373"/>
                </a:solidFill>
                <a:latin typeface="DM Sans Bold"/>
                <a:ea typeface="DM Sans Bold"/>
                <a:cs typeface="DM Sans Bold"/>
                <a:sym typeface="DM Sans Bold"/>
              </a:rPr>
              <a:t>Capacity assessment tools </a:t>
            </a:r>
            <a:r>
              <a:rPr lang="en-US" sz="3500">
                <a:solidFill>
                  <a:srgbClr val="737373"/>
                </a:solidFill>
                <a:latin typeface="DM Sans"/>
                <a:ea typeface="DM Sans"/>
                <a:cs typeface="DM Sans"/>
                <a:sym typeface="DM Sans"/>
              </a:rPr>
              <a:t>typically refer to specific instruments, surveys, or software designed to quantitatively measure various aspects of an organization's capacity, such as performance metrics, employee engagement surveys, or technological analytics. </a:t>
            </a:r>
          </a:p>
        </p:txBody>
      </p:sp>
      <p:sp>
        <p:nvSpPr>
          <p:cNvPr id="7" name="TextBox 7"/>
          <p:cNvSpPr txBox="1"/>
          <p:nvPr/>
        </p:nvSpPr>
        <p:spPr>
          <a:xfrm>
            <a:off x="10607279" y="2428883"/>
            <a:ext cx="6652021" cy="4387856"/>
          </a:xfrm>
          <a:prstGeom prst="rect">
            <a:avLst/>
          </a:prstGeom>
        </p:spPr>
        <p:txBody>
          <a:bodyPr lIns="0" tIns="0" rIns="0" bIns="0" rtlCol="0" anchor="t">
            <a:spAutoFit/>
          </a:bodyPr>
          <a:lstStyle/>
          <a:p>
            <a:pPr algn="just">
              <a:lnSpc>
                <a:spcPts val="3850"/>
              </a:lnSpc>
            </a:pPr>
            <a:r>
              <a:rPr lang="en-US" sz="3500">
                <a:solidFill>
                  <a:srgbClr val="737373"/>
                </a:solidFill>
                <a:latin typeface="DM Sans Bold"/>
                <a:ea typeface="DM Sans Bold"/>
                <a:cs typeface="DM Sans Bold"/>
                <a:sym typeface="DM Sans Bold"/>
              </a:rPr>
              <a:t>Capacity assessment methods </a:t>
            </a:r>
            <a:r>
              <a:rPr lang="en-US" sz="3500">
                <a:solidFill>
                  <a:srgbClr val="737373"/>
                </a:solidFill>
                <a:latin typeface="DM Sans"/>
                <a:ea typeface="DM Sans"/>
                <a:cs typeface="DM Sans"/>
                <a:sym typeface="DM Sans"/>
              </a:rPr>
              <a:t>encompass broader approaches or frameworks used to systematically evaluate and improve organizational capacity. Methods may involve strategic planning, continuous improvement models, or scenario planning.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02764" y="2177381"/>
            <a:ext cx="8937166" cy="2429510"/>
            <a:chOff x="0" y="0"/>
            <a:chExt cx="11916221" cy="32393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Defining capacity assessment</a:t>
              </a:r>
            </a:p>
          </p:txBody>
        </p:sp>
        <p:sp>
          <p:nvSpPr>
            <p:cNvPr id="4" name="TextBox 4"/>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 capacity assessment within an organization refers to the systematic and strategic process of evaluating the organization's abilities, resources, and readiness to perform and achieve its goals.</a:t>
              </a:r>
            </a:p>
          </p:txBody>
        </p:sp>
      </p:grpSp>
      <p:sp>
        <p:nvSpPr>
          <p:cNvPr id="5" name="TextBox 5"/>
          <p:cNvSpPr txBox="1"/>
          <p:nvPr/>
        </p:nvSpPr>
        <p:spPr>
          <a:xfrm>
            <a:off x="1028700" y="4384040"/>
            <a:ext cx="4067904" cy="1576070"/>
          </a:xfrm>
          <a:prstGeom prst="rect">
            <a:avLst/>
          </a:prstGeom>
        </p:spPr>
        <p:txBody>
          <a:bodyPr lIns="0" tIns="0" rIns="0" bIns="0" rtlCol="0" anchor="t">
            <a:spAutoFit/>
          </a:bodyPr>
          <a:lstStyle/>
          <a:p>
            <a:pPr algn="l">
              <a:lnSpc>
                <a:spcPts val="6160"/>
              </a:lnSpc>
            </a:pPr>
            <a:r>
              <a:rPr lang="en-US" sz="5600" spc="-280">
                <a:solidFill>
                  <a:srgbClr val="737373"/>
                </a:solidFill>
                <a:latin typeface="DM Sans Bold"/>
                <a:ea typeface="DM Sans Bold"/>
                <a:cs typeface="DM Sans Bold"/>
                <a:sym typeface="DM Sans Bold"/>
              </a:rPr>
              <a:t>Capacity</a:t>
            </a:r>
          </a:p>
          <a:p>
            <a:pPr algn="l">
              <a:lnSpc>
                <a:spcPts val="6160"/>
              </a:lnSpc>
            </a:pPr>
            <a:r>
              <a:rPr lang="en-US" sz="5600" spc="-280">
                <a:solidFill>
                  <a:srgbClr val="737373"/>
                </a:solidFill>
                <a:latin typeface="DM Sans Bold"/>
                <a:ea typeface="DM Sans Bold"/>
                <a:cs typeface="DM Sans Bold"/>
                <a:sym typeface="DM Sans Bold"/>
              </a:rPr>
              <a:t>assessment </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8202764" y="5368959"/>
            <a:ext cx="9056536" cy="2740660"/>
          </a:xfrm>
          <a:prstGeom prst="rect">
            <a:avLst/>
          </a:prstGeom>
        </p:spPr>
        <p:txBody>
          <a:bodyPr lIns="0" tIns="0" rIns="0" bIns="0" rtlCol="0" anchor="t">
            <a:spAutoFit/>
          </a:bodyPr>
          <a:lstStyle/>
          <a:p>
            <a:pPr algn="just">
              <a:lnSpc>
                <a:spcPts val="3079"/>
              </a:lnSpc>
            </a:pPr>
            <a:r>
              <a:rPr lang="en-US" sz="2799">
                <a:solidFill>
                  <a:srgbClr val="E1A93D"/>
                </a:solidFill>
                <a:latin typeface="DM Sans Bold"/>
                <a:ea typeface="DM Sans Bold"/>
                <a:cs typeface="DM Sans Bold"/>
                <a:sym typeface="DM Sans Bold"/>
              </a:rPr>
              <a:t>Why do we do that?</a:t>
            </a:r>
          </a:p>
          <a:p>
            <a:pPr algn="just">
              <a:lnSpc>
                <a:spcPts val="3079"/>
              </a:lnSpc>
            </a:pPr>
            <a:endParaRPr lang="en-US" sz="2799">
              <a:solidFill>
                <a:srgbClr val="E1A93D"/>
              </a:solidFill>
              <a:latin typeface="DM Sans Bold"/>
              <a:ea typeface="DM Sans Bold"/>
              <a:cs typeface="DM Sans Bold"/>
              <a:sym typeface="DM Sans Bold"/>
            </a:endParaRPr>
          </a:p>
          <a:p>
            <a:pPr algn="just">
              <a:lnSpc>
                <a:spcPts val="3079"/>
              </a:lnSpc>
            </a:pPr>
            <a:r>
              <a:rPr lang="en-US" sz="2799">
                <a:solidFill>
                  <a:srgbClr val="504C44"/>
                </a:solidFill>
                <a:latin typeface="DM Sans"/>
                <a:ea typeface="DM Sans"/>
                <a:cs typeface="DM Sans"/>
                <a:sym typeface="DM Sans"/>
              </a:rPr>
              <a:t>The aim is to understand the current capabilities and identify gaps that need to be addressed to enhance performance, efficiency, and effectiveness in meeting its objectives.</a:t>
            </a:r>
          </a:p>
          <a:p>
            <a:pPr algn="just">
              <a:lnSpc>
                <a:spcPts val="3079"/>
              </a:lnSpc>
              <a:spcBef>
                <a:spcPct val="0"/>
              </a:spcBef>
            </a:pPr>
            <a:endParaRPr lang="en-US" sz="2799">
              <a:solidFill>
                <a:srgbClr val="504C44"/>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en-GB"/>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en-GB"/>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8484752" y="1028700"/>
            <a:ext cx="6783817" cy="1763183"/>
            <a:chOff x="0" y="0"/>
            <a:chExt cx="7374240" cy="1916640"/>
          </a:xfrm>
        </p:grpSpPr>
        <p:sp>
          <p:nvSpPr>
            <p:cNvPr id="11" name="Freeform 11"/>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en-GB"/>
            </a:p>
          </p:txBody>
        </p:sp>
      </p:grpSp>
      <p:grpSp>
        <p:nvGrpSpPr>
          <p:cNvPr id="12" name="Group 12"/>
          <p:cNvGrpSpPr/>
          <p:nvPr/>
        </p:nvGrpSpPr>
        <p:grpSpPr>
          <a:xfrm>
            <a:off x="5919460" y="3193269"/>
            <a:ext cx="6786466" cy="1763183"/>
            <a:chOff x="0" y="0"/>
            <a:chExt cx="7377120" cy="1916640"/>
          </a:xfrm>
        </p:grpSpPr>
        <p:sp>
          <p:nvSpPr>
            <p:cNvPr id="13" name="Freeform 13"/>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en-GB"/>
            </a:p>
          </p:txBody>
        </p:sp>
      </p:grpSp>
      <p:grpSp>
        <p:nvGrpSpPr>
          <p:cNvPr id="14" name="Group 14"/>
          <p:cNvGrpSpPr/>
          <p:nvPr/>
        </p:nvGrpSpPr>
        <p:grpSpPr>
          <a:xfrm>
            <a:off x="8310566" y="5749609"/>
            <a:ext cx="6783817" cy="1763183"/>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en-GB"/>
            </a:p>
          </p:txBody>
        </p:sp>
      </p:grpSp>
      <p:grpSp>
        <p:nvGrpSpPr>
          <p:cNvPr id="16" name="Group 16"/>
          <p:cNvGrpSpPr/>
          <p:nvPr/>
        </p:nvGrpSpPr>
        <p:grpSpPr>
          <a:xfrm>
            <a:off x="5745274" y="7914178"/>
            <a:ext cx="6786466" cy="1763183"/>
            <a:chOff x="0" y="0"/>
            <a:chExt cx="7377120" cy="1916640"/>
          </a:xfrm>
        </p:grpSpPr>
        <p:sp>
          <p:nvSpPr>
            <p:cNvPr id="17" name="Freeform 17"/>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en-GB"/>
            </a:p>
          </p:txBody>
        </p:sp>
      </p:grpSp>
      <p:sp>
        <p:nvSpPr>
          <p:cNvPr id="18" name="TextBox 18"/>
          <p:cNvSpPr txBox="1"/>
          <p:nvPr/>
        </p:nvSpPr>
        <p:spPr>
          <a:xfrm>
            <a:off x="1095769" y="914400"/>
            <a:ext cx="5605439" cy="1016580"/>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ea typeface="DM Sans"/>
                <a:cs typeface="DM Sans"/>
                <a:sym typeface="DM Sans"/>
              </a:rPr>
              <a:t>Methods</a:t>
            </a:r>
          </a:p>
        </p:txBody>
      </p:sp>
      <p:sp>
        <p:nvSpPr>
          <p:cNvPr id="19" name="TextBox 19"/>
          <p:cNvSpPr txBox="1"/>
          <p:nvPr/>
        </p:nvSpPr>
        <p:spPr>
          <a:xfrm>
            <a:off x="9465644" y="1127222"/>
            <a:ext cx="5126851" cy="1613916"/>
          </a:xfrm>
          <a:prstGeom prst="rect">
            <a:avLst/>
          </a:prstGeom>
        </p:spPr>
        <p:txBody>
          <a:bodyPr lIns="0" tIns="0" rIns="0" bIns="0" rtlCol="0" anchor="t">
            <a:spAutoFit/>
          </a:bodyPr>
          <a:lstStyle/>
          <a:p>
            <a:pPr marL="0" lvl="0" indent="0" algn="l">
              <a:lnSpc>
                <a:spcPts val="2622"/>
              </a:lnSpc>
              <a:spcBef>
                <a:spcPct val="0"/>
              </a:spcBef>
            </a:pPr>
            <a:r>
              <a:rPr lang="en-US" sz="1900" spc="186">
                <a:solidFill>
                  <a:srgbClr val="194597"/>
                </a:solidFill>
                <a:latin typeface="DM Sans Bold"/>
                <a:ea typeface="DM Sans Bold"/>
                <a:cs typeface="DM Sans Bold"/>
                <a:sym typeface="DM Sans Bold"/>
              </a:rPr>
              <a:t>Qualitative Assessments</a:t>
            </a:r>
            <a:r>
              <a:rPr lang="en-US" sz="1900" spc="186">
                <a:solidFill>
                  <a:srgbClr val="FFFFFF"/>
                </a:solidFill>
                <a:latin typeface="DM Sans Bold"/>
                <a:ea typeface="DM Sans Bold"/>
                <a:cs typeface="DM Sans Bold"/>
                <a:sym typeface="DM Sans Bold"/>
              </a:rPr>
              <a:t>:</a:t>
            </a:r>
            <a:r>
              <a:rPr lang="en-US" sz="1900" spc="186">
                <a:solidFill>
                  <a:srgbClr val="FFFFFF"/>
                </a:solidFill>
                <a:latin typeface="DM Sans"/>
                <a:ea typeface="DM Sans"/>
                <a:cs typeface="DM Sans"/>
                <a:sym typeface="DM Sans"/>
              </a:rPr>
              <a:t>  methods like interviews, focus groups, and expert panels to gather in-depth insights into organizational dynamics and nuances.</a:t>
            </a:r>
          </a:p>
        </p:txBody>
      </p:sp>
      <p:sp>
        <p:nvSpPr>
          <p:cNvPr id="20" name="TextBox 20"/>
          <p:cNvSpPr txBox="1"/>
          <p:nvPr/>
        </p:nvSpPr>
        <p:spPr>
          <a:xfrm>
            <a:off x="6714128" y="1478566"/>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ea typeface="DM Sans"/>
                <a:cs typeface="DM Sans"/>
                <a:sym typeface="DM Sans"/>
              </a:rPr>
              <a:t>01</a:t>
            </a:r>
          </a:p>
        </p:txBody>
      </p:sp>
      <p:sp>
        <p:nvSpPr>
          <p:cNvPr id="21" name="TextBox 21"/>
          <p:cNvSpPr txBox="1"/>
          <p:nvPr/>
        </p:nvSpPr>
        <p:spPr>
          <a:xfrm>
            <a:off x="13268264" y="3613597"/>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ea typeface="DM Sans"/>
                <a:cs typeface="DM Sans"/>
                <a:sym typeface="DM Sans"/>
              </a:rPr>
              <a:t>02</a:t>
            </a:r>
          </a:p>
        </p:txBody>
      </p:sp>
      <p:sp>
        <p:nvSpPr>
          <p:cNvPr id="22" name="TextBox 22"/>
          <p:cNvSpPr txBox="1"/>
          <p:nvPr/>
        </p:nvSpPr>
        <p:spPr>
          <a:xfrm>
            <a:off x="9465644" y="5837387"/>
            <a:ext cx="5084503" cy="1559052"/>
          </a:xfrm>
          <a:prstGeom prst="rect">
            <a:avLst/>
          </a:prstGeom>
        </p:spPr>
        <p:txBody>
          <a:bodyPr lIns="0" tIns="0" rIns="0" bIns="0" rtlCol="0" anchor="t">
            <a:spAutoFit/>
          </a:bodyPr>
          <a:lstStyle/>
          <a:p>
            <a:pPr marL="0" lvl="0" indent="0" algn="l">
              <a:lnSpc>
                <a:spcPts val="2483"/>
              </a:lnSpc>
              <a:spcBef>
                <a:spcPct val="0"/>
              </a:spcBef>
            </a:pPr>
            <a:r>
              <a:rPr lang="en-US" sz="1800" spc="176">
                <a:solidFill>
                  <a:srgbClr val="194597"/>
                </a:solidFill>
                <a:latin typeface="DM Sans Bold"/>
                <a:ea typeface="DM Sans Bold"/>
                <a:cs typeface="DM Sans Bold"/>
                <a:sym typeface="DM Sans Bold"/>
              </a:rPr>
              <a:t>Mixed-Methods Assessments</a:t>
            </a:r>
            <a:r>
              <a:rPr lang="en-US" sz="1800" spc="176">
                <a:solidFill>
                  <a:srgbClr val="194597"/>
                </a:solidFill>
                <a:latin typeface="DM Sans"/>
                <a:ea typeface="DM Sans"/>
                <a:cs typeface="DM Sans"/>
                <a:sym typeface="DM Sans"/>
              </a:rPr>
              <a:t>:</a:t>
            </a:r>
            <a:r>
              <a:rPr lang="en-US" sz="1800" spc="176">
                <a:solidFill>
                  <a:srgbClr val="FFFFFF"/>
                </a:solidFill>
                <a:latin typeface="DM Sans"/>
                <a:ea typeface="DM Sans"/>
                <a:cs typeface="DM Sans"/>
                <a:sym typeface="DM Sans"/>
              </a:rPr>
              <a:t> Combine both qualitative and quantitative approaches for a robust and holistic understanding of organizational capacity.</a:t>
            </a:r>
          </a:p>
        </p:txBody>
      </p:sp>
      <p:sp>
        <p:nvSpPr>
          <p:cNvPr id="23" name="TextBox 23"/>
          <p:cNvSpPr txBox="1"/>
          <p:nvPr/>
        </p:nvSpPr>
        <p:spPr>
          <a:xfrm>
            <a:off x="6211443" y="6036598"/>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ea typeface="DM Sans"/>
                <a:cs typeface="DM Sans"/>
                <a:sym typeface="DM Sans"/>
              </a:rPr>
              <a:t>03</a:t>
            </a:r>
          </a:p>
        </p:txBody>
      </p:sp>
      <p:sp>
        <p:nvSpPr>
          <p:cNvPr id="24" name="TextBox 24"/>
          <p:cNvSpPr txBox="1"/>
          <p:nvPr/>
        </p:nvSpPr>
        <p:spPr>
          <a:xfrm>
            <a:off x="13094077" y="8334506"/>
            <a:ext cx="1123092" cy="854076"/>
          </a:xfrm>
          <a:prstGeom prst="rect">
            <a:avLst/>
          </a:prstGeom>
        </p:spPr>
        <p:txBody>
          <a:bodyPr lIns="0" tIns="0" rIns="0" bIns="0" rtlCol="0" anchor="t">
            <a:spAutoFit/>
          </a:bodyPr>
          <a:lstStyle/>
          <a:p>
            <a:pPr marL="0" lvl="0" indent="0" algn="ctr">
              <a:lnSpc>
                <a:spcPts val="6933"/>
              </a:lnSpc>
              <a:spcBef>
                <a:spcPct val="0"/>
              </a:spcBef>
            </a:pPr>
            <a:r>
              <a:rPr lang="en-US" sz="5024" spc="492">
                <a:solidFill>
                  <a:srgbClr val="231F20"/>
                </a:solidFill>
                <a:latin typeface="DM Sans"/>
                <a:ea typeface="DM Sans"/>
                <a:cs typeface="DM Sans"/>
                <a:sym typeface="DM Sans"/>
              </a:rPr>
              <a:t>04</a:t>
            </a:r>
          </a:p>
        </p:txBody>
      </p:sp>
      <p:sp>
        <p:nvSpPr>
          <p:cNvPr id="25" name="TextBox 25"/>
          <p:cNvSpPr txBox="1"/>
          <p:nvPr/>
        </p:nvSpPr>
        <p:spPr>
          <a:xfrm>
            <a:off x="6422787" y="3302997"/>
            <a:ext cx="5453874" cy="1559052"/>
          </a:xfrm>
          <a:prstGeom prst="rect">
            <a:avLst/>
          </a:prstGeom>
        </p:spPr>
        <p:txBody>
          <a:bodyPr lIns="0" tIns="0" rIns="0" bIns="0" rtlCol="0" anchor="t">
            <a:spAutoFit/>
          </a:bodyPr>
          <a:lstStyle/>
          <a:p>
            <a:pPr marL="0" lvl="0" indent="0" algn="r">
              <a:lnSpc>
                <a:spcPts val="2483"/>
              </a:lnSpc>
              <a:spcBef>
                <a:spcPct val="0"/>
              </a:spcBef>
            </a:pPr>
            <a:r>
              <a:rPr lang="en-US" sz="1800" spc="176">
                <a:solidFill>
                  <a:srgbClr val="194597"/>
                </a:solidFill>
                <a:latin typeface="DM Sans Bold"/>
                <a:ea typeface="DM Sans Bold"/>
                <a:cs typeface="DM Sans Bold"/>
                <a:sym typeface="DM Sans Bold"/>
              </a:rPr>
              <a:t>Quantitative Assessments</a:t>
            </a:r>
            <a:r>
              <a:rPr lang="en-US" sz="1800" spc="176">
                <a:solidFill>
                  <a:srgbClr val="FFFFFF"/>
                </a:solidFill>
                <a:latin typeface="DM Sans"/>
                <a:ea typeface="DM Sans"/>
                <a:cs typeface="DM Sans"/>
                <a:sym typeface="DM Sans"/>
              </a:rPr>
              <a:t>: Use surveys, statistical analysis, and KPI evaluations to quantify aspects of organizational capacity and benchmark against quantifiable standards.</a:t>
            </a:r>
          </a:p>
        </p:txBody>
      </p:sp>
      <p:sp>
        <p:nvSpPr>
          <p:cNvPr id="26" name="TextBox 26"/>
          <p:cNvSpPr txBox="1"/>
          <p:nvPr/>
        </p:nvSpPr>
        <p:spPr>
          <a:xfrm>
            <a:off x="6472122" y="8001956"/>
            <a:ext cx="5230352" cy="1559052"/>
          </a:xfrm>
          <a:prstGeom prst="rect">
            <a:avLst/>
          </a:prstGeom>
        </p:spPr>
        <p:txBody>
          <a:bodyPr lIns="0" tIns="0" rIns="0" bIns="0" rtlCol="0" anchor="t">
            <a:spAutoFit/>
          </a:bodyPr>
          <a:lstStyle/>
          <a:p>
            <a:pPr marL="0" lvl="0" indent="0" algn="r">
              <a:lnSpc>
                <a:spcPts val="2483"/>
              </a:lnSpc>
              <a:spcBef>
                <a:spcPct val="0"/>
              </a:spcBef>
            </a:pPr>
            <a:r>
              <a:rPr lang="en-US" sz="1800" spc="176">
                <a:solidFill>
                  <a:srgbClr val="194597"/>
                </a:solidFill>
                <a:latin typeface="DM Sans Bold"/>
                <a:ea typeface="DM Sans Bold"/>
                <a:cs typeface="DM Sans Bold"/>
                <a:sym typeface="DM Sans Bold"/>
              </a:rPr>
              <a:t>Document Analysis:</a:t>
            </a:r>
            <a:r>
              <a:rPr lang="en-US" sz="1800" spc="176">
                <a:solidFill>
                  <a:srgbClr val="194597"/>
                </a:solidFill>
                <a:latin typeface="DM Sans"/>
                <a:ea typeface="DM Sans"/>
                <a:cs typeface="DM Sans"/>
                <a:sym typeface="DM Sans"/>
              </a:rPr>
              <a:t> </a:t>
            </a:r>
            <a:r>
              <a:rPr lang="en-US" sz="1800" spc="176">
                <a:solidFill>
                  <a:srgbClr val="FFFFFF"/>
                </a:solidFill>
                <a:latin typeface="DM Sans"/>
                <a:ea typeface="DM Sans"/>
                <a:cs typeface="DM Sans"/>
                <a:sym typeface="DM Sans"/>
              </a:rPr>
              <a:t>Review historical performance data, strategic plans, and operational documents to assess the alignment of resources with organizational goals.</a:t>
            </a:r>
          </a:p>
        </p:txBody>
      </p:sp>
      <p:sp>
        <p:nvSpPr>
          <p:cNvPr id="27" name="TextBox 27"/>
          <p:cNvSpPr txBox="1"/>
          <p:nvPr/>
        </p:nvSpPr>
        <p:spPr>
          <a:xfrm>
            <a:off x="1113972" y="1984849"/>
            <a:ext cx="3934942" cy="902296"/>
          </a:xfrm>
          <a:prstGeom prst="rect">
            <a:avLst/>
          </a:prstGeom>
        </p:spPr>
        <p:txBody>
          <a:bodyPr lIns="0" tIns="0" rIns="0" bIns="0" rtlCol="0" anchor="t">
            <a:spAutoFit/>
          </a:bodyPr>
          <a:lstStyle/>
          <a:p>
            <a:pPr marL="0" lvl="0" indent="0" algn="l">
              <a:lnSpc>
                <a:spcPts val="2455"/>
              </a:lnSpc>
              <a:spcBef>
                <a:spcPct val="0"/>
              </a:spcBef>
            </a:pPr>
            <a:r>
              <a:rPr lang="en-US" sz="1779" spc="174">
                <a:solidFill>
                  <a:srgbClr val="FFFFFF"/>
                </a:solidFill>
                <a:latin typeface="DM Sans"/>
                <a:ea typeface="DM Sans"/>
                <a:cs typeface="DM Sans"/>
                <a:sym typeface="DM Sans"/>
              </a:rPr>
              <a:t>More generalised approaches  characterised by specific tools or techniques.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a:off x="4322257" y="3040118"/>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2035253">
            <a:off x="16874169" y="5936956"/>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AutoShape 5"/>
          <p:cNvSpPr/>
          <p:nvPr/>
        </p:nvSpPr>
        <p:spPr>
          <a:xfrm>
            <a:off x="3132592" y="6609269"/>
            <a:ext cx="15108918" cy="0"/>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5085489" y="6360045"/>
            <a:ext cx="501082" cy="5010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3733767" y="7656910"/>
            <a:ext cx="3204526" cy="94402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existing capabilities against the desired outcomes.</a:t>
            </a:r>
          </a:p>
        </p:txBody>
      </p:sp>
      <p:sp>
        <p:nvSpPr>
          <p:cNvPr id="10" name="TextBox 10"/>
          <p:cNvSpPr txBox="1"/>
          <p:nvPr/>
        </p:nvSpPr>
        <p:spPr>
          <a:xfrm>
            <a:off x="4322257" y="3458668"/>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01</a:t>
            </a:r>
          </a:p>
        </p:txBody>
      </p:sp>
      <p:sp>
        <p:nvSpPr>
          <p:cNvPr id="11" name="TextBox 11"/>
          <p:cNvSpPr txBox="1"/>
          <p:nvPr/>
        </p:nvSpPr>
        <p:spPr>
          <a:xfrm>
            <a:off x="3602503" y="7061016"/>
            <a:ext cx="3467055" cy="484899"/>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ea typeface="DM Sans Bold"/>
                <a:cs typeface="DM Sans Bold"/>
                <a:sym typeface="DM Sans Bold"/>
              </a:rPr>
              <a:t>ANALYZE</a:t>
            </a:r>
          </a:p>
        </p:txBody>
      </p:sp>
      <p:sp>
        <p:nvSpPr>
          <p:cNvPr id="12" name="Freeform 12"/>
          <p:cNvSpPr/>
          <p:nvPr/>
        </p:nvSpPr>
        <p:spPr>
          <a:xfrm>
            <a:off x="7810557" y="3040118"/>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3" name="Group 13"/>
          <p:cNvGrpSpPr/>
          <p:nvPr/>
        </p:nvGrpSpPr>
        <p:grpSpPr>
          <a:xfrm>
            <a:off x="8573789" y="6360045"/>
            <a:ext cx="501082" cy="50108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6" name="TextBox 16"/>
          <p:cNvSpPr txBox="1"/>
          <p:nvPr/>
        </p:nvSpPr>
        <p:spPr>
          <a:xfrm>
            <a:off x="7810557" y="3458668"/>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02</a:t>
            </a:r>
          </a:p>
        </p:txBody>
      </p:sp>
      <p:sp>
        <p:nvSpPr>
          <p:cNvPr id="17" name="Freeform 17"/>
          <p:cNvSpPr/>
          <p:nvPr/>
        </p:nvSpPr>
        <p:spPr>
          <a:xfrm>
            <a:off x="11301114" y="3040118"/>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18" name="Group 18"/>
          <p:cNvGrpSpPr/>
          <p:nvPr/>
        </p:nvGrpSpPr>
        <p:grpSpPr>
          <a:xfrm>
            <a:off x="12064346" y="6360045"/>
            <a:ext cx="501082" cy="50108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1" name="TextBox 21"/>
          <p:cNvSpPr txBox="1"/>
          <p:nvPr/>
        </p:nvSpPr>
        <p:spPr>
          <a:xfrm>
            <a:off x="11301114" y="3458668"/>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03</a:t>
            </a:r>
          </a:p>
        </p:txBody>
      </p:sp>
      <p:sp>
        <p:nvSpPr>
          <p:cNvPr id="22" name="Freeform 22"/>
          <p:cNvSpPr/>
          <p:nvPr/>
        </p:nvSpPr>
        <p:spPr>
          <a:xfrm>
            <a:off x="14791671" y="3040118"/>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nvGrpSpPr>
          <p:cNvPr id="23" name="Group 23"/>
          <p:cNvGrpSpPr/>
          <p:nvPr/>
        </p:nvGrpSpPr>
        <p:grpSpPr>
          <a:xfrm>
            <a:off x="15554903" y="6360045"/>
            <a:ext cx="501082" cy="50108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25" name="TextBox 2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6" name="TextBox 26"/>
          <p:cNvSpPr txBox="1"/>
          <p:nvPr/>
        </p:nvSpPr>
        <p:spPr>
          <a:xfrm>
            <a:off x="14791671" y="3458668"/>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04</a:t>
            </a:r>
          </a:p>
        </p:txBody>
      </p:sp>
      <p:sp>
        <p:nvSpPr>
          <p:cNvPr id="27" name="TextBox 27"/>
          <p:cNvSpPr txBox="1"/>
          <p:nvPr/>
        </p:nvSpPr>
        <p:spPr>
          <a:xfrm>
            <a:off x="7222067" y="7656910"/>
            <a:ext cx="3204526" cy="190162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gaps between current capacities and those needed to achieve strategic goals (e.g. spider/radar chart; PESTEL etc.).</a:t>
            </a:r>
          </a:p>
        </p:txBody>
      </p:sp>
      <p:sp>
        <p:nvSpPr>
          <p:cNvPr id="28" name="TextBox 28"/>
          <p:cNvSpPr txBox="1"/>
          <p:nvPr/>
        </p:nvSpPr>
        <p:spPr>
          <a:xfrm>
            <a:off x="7432774" y="7061016"/>
            <a:ext cx="2709833" cy="484899"/>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ea typeface="DM Sans Bold"/>
                <a:cs typeface="DM Sans Bold"/>
                <a:sym typeface="DM Sans Bold"/>
              </a:rPr>
              <a:t>IDENTIFY</a:t>
            </a:r>
          </a:p>
        </p:txBody>
      </p:sp>
      <p:sp>
        <p:nvSpPr>
          <p:cNvPr id="29" name="TextBox 29"/>
          <p:cNvSpPr txBox="1"/>
          <p:nvPr/>
        </p:nvSpPr>
        <p:spPr>
          <a:xfrm>
            <a:off x="10712624" y="7656910"/>
            <a:ext cx="3204526" cy="158242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a plan to address identified gaps, which may include training, restructuring, or resource allocation.</a:t>
            </a:r>
          </a:p>
        </p:txBody>
      </p:sp>
      <p:sp>
        <p:nvSpPr>
          <p:cNvPr id="30" name="TextBox 30"/>
          <p:cNvSpPr txBox="1"/>
          <p:nvPr/>
        </p:nvSpPr>
        <p:spPr>
          <a:xfrm>
            <a:off x="10923331" y="7061016"/>
            <a:ext cx="2709833" cy="484899"/>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ea typeface="DM Sans Bold"/>
                <a:cs typeface="DM Sans Bold"/>
                <a:sym typeface="DM Sans Bold"/>
              </a:rPr>
              <a:t>DEVELOP</a:t>
            </a:r>
          </a:p>
        </p:txBody>
      </p:sp>
      <p:sp>
        <p:nvSpPr>
          <p:cNvPr id="31" name="TextBox 31"/>
          <p:cNvSpPr txBox="1"/>
          <p:nvPr/>
        </p:nvSpPr>
        <p:spPr>
          <a:xfrm>
            <a:off x="14203181" y="7658322"/>
            <a:ext cx="3204526" cy="1263222"/>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changes and monitoring progress to ensure continuous improvement.</a:t>
            </a:r>
          </a:p>
        </p:txBody>
      </p:sp>
      <p:sp>
        <p:nvSpPr>
          <p:cNvPr id="32" name="TextBox 32"/>
          <p:cNvSpPr txBox="1"/>
          <p:nvPr/>
        </p:nvSpPr>
        <p:spPr>
          <a:xfrm>
            <a:off x="14413888" y="7062429"/>
            <a:ext cx="2709833" cy="484899"/>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ea typeface="DM Sans Bold"/>
                <a:cs typeface="DM Sans Bold"/>
                <a:sym typeface="DM Sans Bold"/>
              </a:rPr>
              <a:t>IMPLEMENT</a:t>
            </a:r>
          </a:p>
        </p:txBody>
      </p:sp>
      <p:sp>
        <p:nvSpPr>
          <p:cNvPr id="33" name="Freeform 33"/>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34" name="TextBox 34"/>
          <p:cNvSpPr txBox="1"/>
          <p:nvPr/>
        </p:nvSpPr>
        <p:spPr>
          <a:xfrm>
            <a:off x="5199943" y="1095375"/>
            <a:ext cx="13728805" cy="993775"/>
          </a:xfrm>
          <a:prstGeom prst="rect">
            <a:avLst/>
          </a:prstGeom>
        </p:spPr>
        <p:txBody>
          <a:bodyPr lIns="0" tIns="0" rIns="0" bIns="0" rtlCol="0" anchor="t">
            <a:spAutoFit/>
          </a:bodyPr>
          <a:lstStyle/>
          <a:p>
            <a:pPr algn="l">
              <a:lnSpc>
                <a:spcPts val="7699"/>
              </a:lnSpc>
            </a:pPr>
            <a:r>
              <a:rPr lang="en-US" sz="6999" spc="-349">
                <a:solidFill>
                  <a:srgbClr val="737373"/>
                </a:solidFill>
                <a:latin typeface="DM Sans Bold"/>
                <a:ea typeface="DM Sans Bold"/>
                <a:cs typeface="DM Sans Bold"/>
                <a:sym typeface="DM Sans Bold"/>
              </a:rPr>
              <a:t>Capacity assessment steps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3093192" y="1481095"/>
            <a:ext cx="11469467" cy="733425"/>
          </a:xfrm>
          <a:prstGeom prst="rect">
            <a:avLst/>
          </a:prstGeom>
        </p:spPr>
        <p:txBody>
          <a:bodyPr lIns="0" tIns="0" rIns="0" bIns="0" rtlCol="0" anchor="t">
            <a:spAutoFit/>
          </a:bodyPr>
          <a:lstStyle/>
          <a:p>
            <a:pPr marL="0" lvl="0" indent="0" algn="l">
              <a:lnSpc>
                <a:spcPts val="5850"/>
              </a:lnSpc>
            </a:pPr>
            <a:r>
              <a:rPr lang="en-US" sz="4500" spc="450">
                <a:solidFill>
                  <a:srgbClr val="FFFFFF"/>
                </a:solidFill>
                <a:latin typeface="DM Sans"/>
                <a:ea typeface="DM Sans"/>
                <a:cs typeface="DM Sans"/>
                <a:sym typeface="DM Sans"/>
              </a:rPr>
              <a:t>CAPACITY ASSESMENT tools </a:t>
            </a:r>
          </a:p>
        </p:txBody>
      </p:sp>
      <p:sp>
        <p:nvSpPr>
          <p:cNvPr id="3" name="TextBox 3"/>
          <p:cNvSpPr txBox="1"/>
          <p:nvPr/>
        </p:nvSpPr>
        <p:spPr>
          <a:xfrm>
            <a:off x="3093192" y="2877185"/>
            <a:ext cx="12101617" cy="3895725"/>
          </a:xfrm>
          <a:prstGeom prst="rect">
            <a:avLst/>
          </a:prstGeom>
        </p:spPr>
        <p:txBody>
          <a:bodyPr lIns="0" tIns="0" rIns="0" bIns="0" rtlCol="0" anchor="t">
            <a:spAutoFit/>
          </a:bodyPr>
          <a:lstStyle/>
          <a:p>
            <a:pPr algn="just">
              <a:lnSpc>
                <a:spcPts val="3840"/>
              </a:lnSpc>
            </a:pPr>
            <a:r>
              <a:rPr lang="en-US" sz="3200">
                <a:solidFill>
                  <a:srgbClr val="FFFFFF"/>
                </a:solidFill>
                <a:latin typeface="DM Sans Bold"/>
                <a:ea typeface="DM Sans Bold"/>
                <a:cs typeface="DM Sans Bold"/>
                <a:sym typeface="DM Sans Bold"/>
              </a:rPr>
              <a:t>Organizational Capacity Assessment (OCA)</a:t>
            </a:r>
            <a:r>
              <a:rPr lang="en-US" sz="3200">
                <a:solidFill>
                  <a:srgbClr val="FFFFFF"/>
                </a:solidFill>
                <a:latin typeface="DM Sans"/>
                <a:ea typeface="DM Sans"/>
                <a:cs typeface="DM Sans"/>
                <a:sym typeface="DM Sans"/>
              </a:rPr>
              <a:t> tools are instruments used to evaluate an organization's ability to fulfil its mission effectively. </a:t>
            </a:r>
          </a:p>
          <a:p>
            <a:pPr algn="just">
              <a:lnSpc>
                <a:spcPts val="3840"/>
              </a:lnSpc>
            </a:pPr>
            <a:endParaRPr lang="en-US" sz="3200">
              <a:solidFill>
                <a:srgbClr val="FFFFFF"/>
              </a:solidFill>
              <a:latin typeface="DM Sans"/>
              <a:ea typeface="DM Sans"/>
              <a:cs typeface="DM Sans"/>
              <a:sym typeface="DM Sans"/>
            </a:endParaRPr>
          </a:p>
          <a:p>
            <a:pPr algn="just">
              <a:lnSpc>
                <a:spcPts val="3840"/>
              </a:lnSpc>
            </a:pPr>
            <a:r>
              <a:rPr lang="en-US" sz="3200">
                <a:solidFill>
                  <a:srgbClr val="FFFFFF"/>
                </a:solidFill>
                <a:latin typeface="DM Sans"/>
                <a:ea typeface="DM Sans"/>
                <a:cs typeface="DM Sans"/>
                <a:sym typeface="DM Sans"/>
              </a:rPr>
              <a:t>They help in identifying areas of strength and pinpointing opportunities for growth. These tools can be questionnaires, checklists, interviews, or software applications designed to measure various aspects of organizational health and readiness.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963083"/>
            <a:ext cx="3512342" cy="2269489"/>
            <a:chOff x="0" y="0"/>
            <a:chExt cx="4683123" cy="3025986"/>
          </a:xfrm>
        </p:grpSpPr>
        <p:sp>
          <p:nvSpPr>
            <p:cNvPr id="3" name="TextBox 3"/>
            <p:cNvSpPr txBox="1"/>
            <p:nvPr/>
          </p:nvSpPr>
          <p:spPr>
            <a:xfrm>
              <a:off x="0" y="-47625"/>
              <a:ext cx="4683123" cy="1036531"/>
            </a:xfrm>
            <a:prstGeom prst="rect">
              <a:avLst/>
            </a:prstGeom>
          </p:spPr>
          <p:txBody>
            <a:bodyPr lIns="0" tIns="0" rIns="0" bIns="0" rtlCol="0" anchor="t">
              <a:spAutoFit/>
            </a:bodyPr>
            <a:lstStyle/>
            <a:p>
              <a:pPr algn="ctr">
                <a:lnSpc>
                  <a:spcPts val="3220"/>
                </a:lnSpc>
              </a:pPr>
              <a:r>
                <a:rPr lang="en-US" sz="2300" spc="-46">
                  <a:solidFill>
                    <a:srgbClr val="8CA9AD"/>
                  </a:solidFill>
                  <a:latin typeface="DM Sans Bold"/>
                  <a:ea typeface="DM Sans Bold"/>
                  <a:cs typeface="DM Sans Bold"/>
                  <a:sym typeface="DM Sans Bold"/>
                </a:rPr>
                <a:t>Self-Assessment Questionnaires:</a:t>
              </a:r>
            </a:p>
          </p:txBody>
        </p:sp>
        <p:sp>
          <p:nvSpPr>
            <p:cNvPr id="4" name="TextBox 4"/>
            <p:cNvSpPr txBox="1"/>
            <p:nvPr/>
          </p:nvSpPr>
          <p:spPr>
            <a:xfrm>
              <a:off x="0" y="1068281"/>
              <a:ext cx="4683123" cy="1957705"/>
            </a:xfrm>
            <a:prstGeom prst="rect">
              <a:avLst/>
            </a:prstGeom>
          </p:spPr>
          <p:txBody>
            <a:bodyPr lIns="0" tIns="0" rIns="0" bIns="0" rtlCol="0" anchor="t">
              <a:spAutoFit/>
            </a:bodyPr>
            <a:lstStyle/>
            <a:p>
              <a:pPr algn="ctr">
                <a:lnSpc>
                  <a:spcPts val="2940"/>
                </a:lnSpc>
              </a:pPr>
              <a:r>
                <a:rPr lang="en-US" sz="2100">
                  <a:solidFill>
                    <a:srgbClr val="8CA9AD"/>
                  </a:solidFill>
                  <a:latin typeface="DM Sans"/>
                  <a:ea typeface="DM Sans"/>
                  <a:cs typeface="DM Sans"/>
                  <a:sym typeface="DM Sans"/>
                </a:rPr>
                <a:t>Facilitate internal review and reflection on organizational practices and policies.</a:t>
              </a:r>
            </a:p>
          </p:txBody>
        </p:sp>
      </p:grpSp>
      <p:sp>
        <p:nvSpPr>
          <p:cNvPr id="5" name="TextBox 5"/>
          <p:cNvSpPr txBox="1"/>
          <p:nvPr/>
        </p:nvSpPr>
        <p:spPr>
          <a:xfrm>
            <a:off x="259855" y="1187110"/>
            <a:ext cx="4712543" cy="280669"/>
          </a:xfrm>
          <a:prstGeom prst="rect">
            <a:avLst/>
          </a:prstGeom>
        </p:spPr>
        <p:txBody>
          <a:bodyPr lIns="0" tIns="0" rIns="0" bIns="0" rtlCol="0" anchor="t">
            <a:spAutoFit/>
          </a:bodyPr>
          <a:lstStyle/>
          <a:p>
            <a:pPr algn="just">
              <a:lnSpc>
                <a:spcPts val="2380"/>
              </a:lnSpc>
            </a:pPr>
            <a:endParaRPr/>
          </a:p>
        </p:txBody>
      </p:sp>
      <p:sp>
        <p:nvSpPr>
          <p:cNvPr id="6" name="TextBox 6"/>
          <p:cNvSpPr txBox="1"/>
          <p:nvPr/>
        </p:nvSpPr>
        <p:spPr>
          <a:xfrm>
            <a:off x="803847" y="14883"/>
            <a:ext cx="17484153" cy="2619375"/>
          </a:xfrm>
          <a:prstGeom prst="rect">
            <a:avLst/>
          </a:prstGeom>
        </p:spPr>
        <p:txBody>
          <a:bodyPr lIns="0" tIns="0" rIns="0" bIns="0" rtlCol="0" anchor="t">
            <a:spAutoFit/>
          </a:bodyPr>
          <a:lstStyle/>
          <a:p>
            <a:pPr algn="ctr">
              <a:lnSpc>
                <a:spcPts val="10500"/>
              </a:lnSpc>
            </a:pPr>
            <a:r>
              <a:rPr lang="en-US" sz="7500">
                <a:solidFill>
                  <a:srgbClr val="194597"/>
                </a:solidFill>
                <a:latin typeface="DM Sans"/>
                <a:ea typeface="DM Sans"/>
                <a:cs typeface="DM Sans"/>
                <a:sym typeface="DM Sans"/>
              </a:rPr>
              <a:t>Four most often used Organizational Capacity Assessment (OCA) Tools</a:t>
            </a:r>
          </a:p>
        </p:txBody>
      </p:sp>
      <p:grpSp>
        <p:nvGrpSpPr>
          <p:cNvPr id="7" name="Group 7"/>
          <p:cNvGrpSpPr/>
          <p:nvPr/>
        </p:nvGrpSpPr>
        <p:grpSpPr>
          <a:xfrm>
            <a:off x="4984173" y="4963083"/>
            <a:ext cx="3512205" cy="2640964"/>
            <a:chOff x="0" y="0"/>
            <a:chExt cx="4682940" cy="3521286"/>
          </a:xfrm>
        </p:grpSpPr>
        <p:sp>
          <p:nvSpPr>
            <p:cNvPr id="8" name="TextBox 8"/>
            <p:cNvSpPr txBox="1"/>
            <p:nvPr/>
          </p:nvSpPr>
          <p:spPr>
            <a:xfrm>
              <a:off x="0" y="-47625"/>
              <a:ext cx="4682940" cy="1036531"/>
            </a:xfrm>
            <a:prstGeom prst="rect">
              <a:avLst/>
            </a:prstGeom>
          </p:spPr>
          <p:txBody>
            <a:bodyPr lIns="0" tIns="0" rIns="0" bIns="0" rtlCol="0" anchor="t">
              <a:spAutoFit/>
            </a:bodyPr>
            <a:lstStyle/>
            <a:p>
              <a:pPr algn="ctr">
                <a:lnSpc>
                  <a:spcPts val="3220"/>
                </a:lnSpc>
              </a:pPr>
              <a:r>
                <a:rPr lang="en-US" sz="2300" spc="-46">
                  <a:solidFill>
                    <a:srgbClr val="8CA9AD"/>
                  </a:solidFill>
                  <a:latin typeface="DM Sans Bold"/>
                  <a:ea typeface="DM Sans Bold"/>
                  <a:cs typeface="DM Sans Bold"/>
                  <a:sym typeface="DM Sans Bold"/>
                </a:rPr>
                <a:t>360-Degree Feedback Systems:</a:t>
              </a:r>
            </a:p>
          </p:txBody>
        </p:sp>
        <p:sp>
          <p:nvSpPr>
            <p:cNvPr id="9" name="TextBox 9"/>
            <p:cNvSpPr txBox="1"/>
            <p:nvPr/>
          </p:nvSpPr>
          <p:spPr>
            <a:xfrm>
              <a:off x="0" y="1068281"/>
              <a:ext cx="4682940" cy="2453005"/>
            </a:xfrm>
            <a:prstGeom prst="rect">
              <a:avLst/>
            </a:prstGeom>
          </p:spPr>
          <p:txBody>
            <a:bodyPr lIns="0" tIns="0" rIns="0" bIns="0" rtlCol="0" anchor="t">
              <a:spAutoFit/>
            </a:bodyPr>
            <a:lstStyle/>
            <a:p>
              <a:pPr algn="ctr">
                <a:lnSpc>
                  <a:spcPts val="2940"/>
                </a:lnSpc>
              </a:pPr>
              <a:r>
                <a:rPr lang="en-US" sz="2100">
                  <a:solidFill>
                    <a:srgbClr val="8CA9AD"/>
                  </a:solidFill>
                  <a:latin typeface="DM Sans"/>
                  <a:ea typeface="DM Sans"/>
                  <a:cs typeface="DM Sans"/>
                  <a:sym typeface="DM Sans"/>
                </a:rPr>
                <a:t>Gather comprehensive feedback from all levels of the organization, including peers, subordinates, and supervisors.</a:t>
              </a:r>
            </a:p>
          </p:txBody>
        </p:sp>
      </p:grpSp>
      <p:grpSp>
        <p:nvGrpSpPr>
          <p:cNvPr id="10" name="Group 10"/>
          <p:cNvGrpSpPr/>
          <p:nvPr/>
        </p:nvGrpSpPr>
        <p:grpSpPr>
          <a:xfrm>
            <a:off x="9545924" y="4963083"/>
            <a:ext cx="3239902" cy="2269489"/>
            <a:chOff x="0" y="0"/>
            <a:chExt cx="4319869" cy="3025986"/>
          </a:xfrm>
        </p:grpSpPr>
        <p:sp>
          <p:nvSpPr>
            <p:cNvPr id="11" name="TextBox 11"/>
            <p:cNvSpPr txBox="1"/>
            <p:nvPr/>
          </p:nvSpPr>
          <p:spPr>
            <a:xfrm>
              <a:off x="0" y="-47625"/>
              <a:ext cx="4319869" cy="1036531"/>
            </a:xfrm>
            <a:prstGeom prst="rect">
              <a:avLst/>
            </a:prstGeom>
          </p:spPr>
          <p:txBody>
            <a:bodyPr lIns="0" tIns="0" rIns="0" bIns="0" rtlCol="0" anchor="t">
              <a:spAutoFit/>
            </a:bodyPr>
            <a:lstStyle/>
            <a:p>
              <a:pPr algn="ctr">
                <a:lnSpc>
                  <a:spcPts val="3220"/>
                </a:lnSpc>
              </a:pPr>
              <a:r>
                <a:rPr lang="en-US" sz="2300" spc="-46">
                  <a:solidFill>
                    <a:srgbClr val="8CA9AD"/>
                  </a:solidFill>
                  <a:latin typeface="DM Sans Bold"/>
                  <a:ea typeface="DM Sans Bold"/>
                  <a:cs typeface="DM Sans Bold"/>
                  <a:sym typeface="DM Sans Bold"/>
                </a:rPr>
                <a:t>Performance Metrics Dashboards: </a:t>
              </a:r>
            </a:p>
          </p:txBody>
        </p:sp>
        <p:sp>
          <p:nvSpPr>
            <p:cNvPr id="12" name="TextBox 12"/>
            <p:cNvSpPr txBox="1"/>
            <p:nvPr/>
          </p:nvSpPr>
          <p:spPr>
            <a:xfrm>
              <a:off x="0" y="1068281"/>
              <a:ext cx="4319869" cy="1957705"/>
            </a:xfrm>
            <a:prstGeom prst="rect">
              <a:avLst/>
            </a:prstGeom>
          </p:spPr>
          <p:txBody>
            <a:bodyPr lIns="0" tIns="0" rIns="0" bIns="0" rtlCol="0" anchor="t">
              <a:spAutoFit/>
            </a:bodyPr>
            <a:lstStyle/>
            <a:p>
              <a:pPr algn="ctr">
                <a:lnSpc>
                  <a:spcPts val="2940"/>
                </a:lnSpc>
              </a:pPr>
              <a:r>
                <a:rPr lang="en-US" sz="2100">
                  <a:solidFill>
                    <a:srgbClr val="8CA9AD"/>
                  </a:solidFill>
                  <a:latin typeface="DM Sans"/>
                  <a:ea typeface="DM Sans"/>
                  <a:cs typeface="DM Sans"/>
                  <a:sym typeface="DM Sans"/>
                </a:rPr>
                <a:t>Visual tools that track and display key performance indicators (KPIs) over time.</a:t>
              </a:r>
            </a:p>
          </p:txBody>
        </p:sp>
      </p:grpSp>
      <p:sp>
        <p:nvSpPr>
          <p:cNvPr id="13" name="AutoShape 13"/>
          <p:cNvSpPr/>
          <p:nvPr/>
        </p:nvSpPr>
        <p:spPr>
          <a:xfrm>
            <a:off x="0" y="8391921"/>
            <a:ext cx="18288000" cy="1985846"/>
          </a:xfrm>
          <a:prstGeom prst="rect">
            <a:avLst/>
          </a:prstGeom>
          <a:solidFill>
            <a:srgbClr val="8CA9AD"/>
          </a:solidFill>
        </p:spPr>
        <p:txBody>
          <a:bodyPr/>
          <a:lstStyle/>
          <a:p>
            <a:endParaRPr lang="en-GB"/>
          </a:p>
        </p:txBody>
      </p:sp>
      <p:sp>
        <p:nvSpPr>
          <p:cNvPr id="14" name="Freeform 14"/>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5" name="Group 15"/>
          <p:cNvGrpSpPr/>
          <p:nvPr/>
        </p:nvGrpSpPr>
        <p:grpSpPr>
          <a:xfrm>
            <a:off x="13550636" y="4963083"/>
            <a:ext cx="3860148" cy="2612389"/>
            <a:chOff x="0" y="0"/>
            <a:chExt cx="5146864" cy="3483186"/>
          </a:xfrm>
        </p:grpSpPr>
        <p:sp>
          <p:nvSpPr>
            <p:cNvPr id="16" name="TextBox 16"/>
            <p:cNvSpPr txBox="1"/>
            <p:nvPr/>
          </p:nvSpPr>
          <p:spPr>
            <a:xfrm>
              <a:off x="0" y="-47625"/>
              <a:ext cx="5146864" cy="503131"/>
            </a:xfrm>
            <a:prstGeom prst="rect">
              <a:avLst/>
            </a:prstGeom>
          </p:spPr>
          <p:txBody>
            <a:bodyPr lIns="0" tIns="0" rIns="0" bIns="0" rtlCol="0" anchor="t">
              <a:spAutoFit/>
            </a:bodyPr>
            <a:lstStyle/>
            <a:p>
              <a:pPr algn="ctr">
                <a:lnSpc>
                  <a:spcPts val="3220"/>
                </a:lnSpc>
              </a:pPr>
              <a:r>
                <a:rPr lang="en-US" sz="2300" spc="-46">
                  <a:solidFill>
                    <a:srgbClr val="8CA9AD"/>
                  </a:solidFill>
                  <a:latin typeface="DM Sans Bold"/>
                  <a:ea typeface="DM Sans Bold"/>
                  <a:cs typeface="DM Sans Bold"/>
                  <a:sym typeface="DM Sans Bold"/>
                </a:rPr>
                <a:t>SWOT/PESTEL</a:t>
              </a:r>
            </a:p>
          </p:txBody>
        </p:sp>
        <p:sp>
          <p:nvSpPr>
            <p:cNvPr id="17" name="TextBox 17"/>
            <p:cNvSpPr txBox="1"/>
            <p:nvPr/>
          </p:nvSpPr>
          <p:spPr>
            <a:xfrm>
              <a:off x="0" y="534881"/>
              <a:ext cx="5146864" cy="2948305"/>
            </a:xfrm>
            <a:prstGeom prst="rect">
              <a:avLst/>
            </a:prstGeom>
          </p:spPr>
          <p:txBody>
            <a:bodyPr lIns="0" tIns="0" rIns="0" bIns="0" rtlCol="0" anchor="t">
              <a:spAutoFit/>
            </a:bodyPr>
            <a:lstStyle/>
            <a:p>
              <a:pPr algn="ctr">
                <a:lnSpc>
                  <a:spcPts val="2940"/>
                </a:lnSpc>
              </a:pPr>
              <a:r>
                <a:rPr lang="en-US" sz="2100">
                  <a:solidFill>
                    <a:srgbClr val="8CA9AD"/>
                  </a:solidFill>
                  <a:latin typeface="DM Sans"/>
                  <a:ea typeface="DM Sans"/>
                  <a:cs typeface="DM Sans"/>
                  <a:sym typeface="DM Sans"/>
                </a:rPr>
                <a:t> A strategic planning framework(s) used to identify  external and internal capabilities, opportunities,gaps and challenges (details to follow).</a:t>
              </a:r>
            </a:p>
          </p:txBody>
        </p:sp>
      </p:grpSp>
      <p:sp>
        <p:nvSpPr>
          <p:cNvPr id="18" name="Freeform 18"/>
          <p:cNvSpPr/>
          <p:nvPr/>
        </p:nvSpPr>
        <p:spPr>
          <a:xfrm>
            <a:off x="6358069" y="3824883"/>
            <a:ext cx="764413" cy="764413"/>
          </a:xfrm>
          <a:custGeom>
            <a:avLst/>
            <a:gdLst/>
            <a:ahLst/>
            <a:cxnLst/>
            <a:rect l="l" t="t" r="r" b="b"/>
            <a:pathLst>
              <a:path w="764413" h="764413">
                <a:moveTo>
                  <a:pt x="0" y="0"/>
                </a:moveTo>
                <a:lnTo>
                  <a:pt x="764413" y="0"/>
                </a:lnTo>
                <a:lnTo>
                  <a:pt x="764413" y="764413"/>
                </a:lnTo>
                <a:lnTo>
                  <a:pt x="0" y="7644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Freeform 19"/>
          <p:cNvSpPr/>
          <p:nvPr/>
        </p:nvSpPr>
        <p:spPr>
          <a:xfrm>
            <a:off x="2040732" y="3824883"/>
            <a:ext cx="575394" cy="764413"/>
          </a:xfrm>
          <a:custGeom>
            <a:avLst/>
            <a:gdLst/>
            <a:ahLst/>
            <a:cxnLst/>
            <a:rect l="l" t="t" r="r" b="b"/>
            <a:pathLst>
              <a:path w="575394" h="764413">
                <a:moveTo>
                  <a:pt x="0" y="0"/>
                </a:moveTo>
                <a:lnTo>
                  <a:pt x="575394" y="0"/>
                </a:lnTo>
                <a:lnTo>
                  <a:pt x="575394" y="764413"/>
                </a:lnTo>
                <a:lnTo>
                  <a:pt x="0" y="7644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0" name="Freeform 20"/>
          <p:cNvSpPr/>
          <p:nvPr/>
        </p:nvSpPr>
        <p:spPr>
          <a:xfrm>
            <a:off x="15059440" y="3824883"/>
            <a:ext cx="842539" cy="764413"/>
          </a:xfrm>
          <a:custGeom>
            <a:avLst/>
            <a:gdLst/>
            <a:ahLst/>
            <a:cxnLst/>
            <a:rect l="l" t="t" r="r" b="b"/>
            <a:pathLst>
              <a:path w="842539" h="764413">
                <a:moveTo>
                  <a:pt x="0" y="0"/>
                </a:moveTo>
                <a:lnTo>
                  <a:pt x="842539" y="0"/>
                </a:lnTo>
                <a:lnTo>
                  <a:pt x="842539" y="764413"/>
                </a:lnTo>
                <a:lnTo>
                  <a:pt x="0" y="7644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1" name="Freeform 21"/>
          <p:cNvSpPr/>
          <p:nvPr/>
        </p:nvSpPr>
        <p:spPr>
          <a:xfrm>
            <a:off x="10865807" y="3824883"/>
            <a:ext cx="450309" cy="764413"/>
          </a:xfrm>
          <a:custGeom>
            <a:avLst/>
            <a:gdLst/>
            <a:ahLst/>
            <a:cxnLst/>
            <a:rect l="l" t="t" r="r" b="b"/>
            <a:pathLst>
              <a:path w="450309" h="764413">
                <a:moveTo>
                  <a:pt x="0" y="0"/>
                </a:moveTo>
                <a:lnTo>
                  <a:pt x="450308" y="0"/>
                </a:lnTo>
                <a:lnTo>
                  <a:pt x="450308" y="764413"/>
                </a:lnTo>
                <a:lnTo>
                  <a:pt x="0" y="7644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33818" y="5638466"/>
            <a:ext cx="3076197" cy="238950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ea typeface="DM Sans Bold"/>
                <a:cs typeface="DM Sans Bold"/>
                <a:sym typeface="DM Sans Bold"/>
              </a:rPr>
              <a:t>Comprehensive</a:t>
            </a:r>
            <a:r>
              <a:rPr lang="en-US" sz="2300">
                <a:solidFill>
                  <a:srgbClr val="191919"/>
                </a:solidFill>
                <a:latin typeface="DM Sans"/>
                <a:ea typeface="DM Sans"/>
                <a:cs typeface="DM Sans"/>
                <a:sym typeface="DM Sans"/>
              </a:rPr>
              <a:t>: Covers all critical areas of organizational function, from leadership to financial management.</a:t>
            </a:r>
          </a:p>
        </p:txBody>
      </p:sp>
      <p:sp>
        <p:nvSpPr>
          <p:cNvPr id="3" name="TextBox 3"/>
          <p:cNvSpPr txBox="1"/>
          <p:nvPr/>
        </p:nvSpPr>
        <p:spPr>
          <a:xfrm>
            <a:off x="5559372" y="5638466"/>
            <a:ext cx="3299959" cy="2389505"/>
          </a:xfrm>
          <a:prstGeom prst="rect">
            <a:avLst/>
          </a:prstGeom>
        </p:spPr>
        <p:txBody>
          <a:bodyPr lIns="0" tIns="0" rIns="0" bIns="0" rtlCol="0" anchor="t">
            <a:spAutoFit/>
          </a:bodyPr>
          <a:lstStyle/>
          <a:p>
            <a:pPr algn="ctr">
              <a:lnSpc>
                <a:spcPts val="3220"/>
              </a:lnSpc>
            </a:pPr>
            <a:r>
              <a:rPr lang="en-US" sz="2300">
                <a:solidFill>
                  <a:srgbClr val="191919"/>
                </a:solidFill>
                <a:latin typeface="DM Sans Bold"/>
                <a:ea typeface="DM Sans Bold"/>
                <a:cs typeface="DM Sans Bold"/>
                <a:sym typeface="DM Sans Bold"/>
              </a:rPr>
              <a:t>User-Friendly:</a:t>
            </a:r>
          </a:p>
          <a:p>
            <a:pPr algn="ctr">
              <a:lnSpc>
                <a:spcPts val="3220"/>
              </a:lnSpc>
              <a:spcBef>
                <a:spcPct val="0"/>
              </a:spcBef>
            </a:pPr>
            <a:r>
              <a:rPr lang="en-US" sz="2300">
                <a:solidFill>
                  <a:srgbClr val="191919"/>
                </a:solidFill>
                <a:latin typeface="DM Sans"/>
                <a:ea typeface="DM Sans"/>
                <a:cs typeface="DM Sans"/>
                <a:sym typeface="DM Sans"/>
              </a:rPr>
              <a:t> Easy to use and understand, facilitating widespread participation and accurate responses.</a:t>
            </a:r>
          </a:p>
        </p:txBody>
      </p:sp>
      <p:sp>
        <p:nvSpPr>
          <p:cNvPr id="4" name="TextBox 4"/>
          <p:cNvSpPr txBox="1"/>
          <p:nvPr/>
        </p:nvSpPr>
        <p:spPr>
          <a:xfrm>
            <a:off x="9557408" y="5638466"/>
            <a:ext cx="3076197" cy="1989455"/>
          </a:xfrm>
          <a:prstGeom prst="rect">
            <a:avLst/>
          </a:prstGeom>
        </p:spPr>
        <p:txBody>
          <a:bodyPr lIns="0" tIns="0" rIns="0" bIns="0" rtlCol="0" anchor="t">
            <a:spAutoFit/>
          </a:bodyPr>
          <a:lstStyle/>
          <a:p>
            <a:pPr algn="ctr">
              <a:lnSpc>
                <a:spcPts val="3220"/>
              </a:lnSpc>
            </a:pPr>
            <a:r>
              <a:rPr lang="en-US" sz="2300">
                <a:solidFill>
                  <a:srgbClr val="191919"/>
                </a:solidFill>
                <a:latin typeface="DM Sans Bold"/>
                <a:ea typeface="DM Sans Bold"/>
                <a:cs typeface="DM Sans Bold"/>
                <a:sym typeface="DM Sans Bold"/>
              </a:rPr>
              <a:t>Adaptable</a:t>
            </a:r>
            <a:r>
              <a:rPr lang="en-US" sz="2300">
                <a:solidFill>
                  <a:srgbClr val="191919"/>
                </a:solidFill>
                <a:latin typeface="DM Sans"/>
                <a:ea typeface="DM Sans"/>
                <a:cs typeface="DM Sans"/>
                <a:sym typeface="DM Sans"/>
              </a:rPr>
              <a:t>: </a:t>
            </a:r>
          </a:p>
          <a:p>
            <a:pPr algn="ctr">
              <a:lnSpc>
                <a:spcPts val="3220"/>
              </a:lnSpc>
              <a:spcBef>
                <a:spcPct val="0"/>
              </a:spcBef>
            </a:pPr>
            <a:r>
              <a:rPr lang="en-US" sz="2300">
                <a:solidFill>
                  <a:srgbClr val="191919"/>
                </a:solidFill>
                <a:latin typeface="DM Sans"/>
                <a:ea typeface="DM Sans"/>
                <a:cs typeface="DM Sans"/>
                <a:sym typeface="DM Sans"/>
              </a:rPr>
              <a:t>Can be customized to fit the unique context and needs of different organizations.</a:t>
            </a:r>
          </a:p>
        </p:txBody>
      </p:sp>
      <p:sp>
        <p:nvSpPr>
          <p:cNvPr id="5" name="AutoShape 5"/>
          <p:cNvSpPr/>
          <p:nvPr/>
        </p:nvSpPr>
        <p:spPr>
          <a:xfrm>
            <a:off x="0" y="8391921"/>
            <a:ext cx="18288000" cy="1985846"/>
          </a:xfrm>
          <a:prstGeom prst="rect">
            <a:avLst/>
          </a:prstGeom>
          <a:solidFill>
            <a:srgbClr val="8CA9AD"/>
          </a:solidFill>
        </p:spPr>
        <p:txBody>
          <a:bodyPr/>
          <a:lstStyle/>
          <a:p>
            <a:endParaRPr lang="en-GB"/>
          </a:p>
        </p:txBody>
      </p:sp>
      <p:grpSp>
        <p:nvGrpSpPr>
          <p:cNvPr id="6" name="Group 6"/>
          <p:cNvGrpSpPr/>
          <p:nvPr/>
        </p:nvGrpSpPr>
        <p:grpSpPr>
          <a:xfrm>
            <a:off x="2483834" y="951213"/>
            <a:ext cx="13320332" cy="2964030"/>
            <a:chOff x="0" y="0"/>
            <a:chExt cx="17760442" cy="3952040"/>
          </a:xfrm>
        </p:grpSpPr>
        <p:sp>
          <p:nvSpPr>
            <p:cNvPr id="7" name="TextBox 7"/>
            <p:cNvSpPr txBox="1"/>
            <p:nvPr/>
          </p:nvSpPr>
          <p:spPr>
            <a:xfrm>
              <a:off x="521086" y="3382869"/>
              <a:ext cx="16718270" cy="569172"/>
            </a:xfrm>
            <a:prstGeom prst="rect">
              <a:avLst/>
            </a:prstGeom>
          </p:spPr>
          <p:txBody>
            <a:bodyPr lIns="0" tIns="0" rIns="0" bIns="0" rtlCol="0" anchor="t">
              <a:spAutoFit/>
            </a:bodyPr>
            <a:lstStyle/>
            <a:p>
              <a:pPr algn="ctr">
                <a:lnSpc>
                  <a:spcPts val="3640"/>
                </a:lnSpc>
                <a:spcBef>
                  <a:spcPct val="0"/>
                </a:spcBef>
              </a:pPr>
              <a:r>
                <a:rPr lang="en-US" sz="2600">
                  <a:solidFill>
                    <a:srgbClr val="E1A93D"/>
                  </a:solidFill>
                  <a:latin typeface="DM Sans"/>
                  <a:ea typeface="DM Sans"/>
                  <a:cs typeface="DM Sans"/>
                  <a:sym typeface="DM Sans"/>
                </a:rPr>
                <a:t>What Makes an OCA Tool Effective?</a:t>
              </a:r>
            </a:p>
          </p:txBody>
        </p:sp>
        <p:sp>
          <p:nvSpPr>
            <p:cNvPr id="8" name="TextBox 8"/>
            <p:cNvSpPr txBox="1"/>
            <p:nvPr/>
          </p:nvSpPr>
          <p:spPr>
            <a:xfrm>
              <a:off x="0" y="0"/>
              <a:ext cx="17760442" cy="3048000"/>
            </a:xfrm>
            <a:prstGeom prst="rect">
              <a:avLst/>
            </a:prstGeom>
          </p:spPr>
          <p:txBody>
            <a:bodyPr lIns="0" tIns="0" rIns="0" bIns="0" rtlCol="0" anchor="t">
              <a:spAutoFit/>
            </a:bodyPr>
            <a:lstStyle/>
            <a:p>
              <a:pPr algn="ctr">
                <a:lnSpc>
                  <a:spcPts val="9000"/>
                </a:lnSpc>
              </a:pPr>
              <a:r>
                <a:rPr lang="en-US" sz="7500">
                  <a:solidFill>
                    <a:srgbClr val="194597"/>
                  </a:solidFill>
                  <a:latin typeface="DM Sans"/>
                  <a:ea typeface="DM Sans"/>
                  <a:cs typeface="DM Sans"/>
                  <a:sym typeface="DM Sans"/>
                </a:rPr>
                <a:t>Key features of effective OCA Tools</a:t>
              </a:r>
            </a:p>
          </p:txBody>
        </p:sp>
      </p:grpSp>
      <p:sp>
        <p:nvSpPr>
          <p:cNvPr id="9" name="AutoShape 9"/>
          <p:cNvSpPr/>
          <p:nvPr/>
        </p:nvSpPr>
        <p:spPr>
          <a:xfrm>
            <a:off x="16365902" y="8731953"/>
            <a:ext cx="2814649" cy="871780"/>
          </a:xfrm>
          <a:prstGeom prst="rect">
            <a:avLst/>
          </a:prstGeom>
          <a:solidFill>
            <a:srgbClr val="8CA9AD"/>
          </a:solidFill>
        </p:spPr>
        <p:txBody>
          <a:bodyPr/>
          <a:lstStyle/>
          <a:p>
            <a:endParaRPr lang="en-GB"/>
          </a:p>
        </p:txBody>
      </p:sp>
      <p:sp>
        <p:nvSpPr>
          <p:cNvPr id="10" name="TextBox 10"/>
          <p:cNvSpPr txBox="1"/>
          <p:nvPr/>
        </p:nvSpPr>
        <p:spPr>
          <a:xfrm>
            <a:off x="13824613" y="5638466"/>
            <a:ext cx="3076197" cy="238950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ea typeface="DM Sans Bold"/>
                <a:cs typeface="DM Sans Bold"/>
                <a:sym typeface="DM Sans Bold"/>
              </a:rPr>
              <a:t>Action-Oriented: </a:t>
            </a:r>
            <a:r>
              <a:rPr lang="en-US" sz="2300">
                <a:solidFill>
                  <a:srgbClr val="191919"/>
                </a:solidFill>
                <a:latin typeface="DM Sans"/>
                <a:ea typeface="DM Sans"/>
                <a:cs typeface="DM Sans"/>
                <a:sym typeface="DM Sans"/>
              </a:rPr>
              <a:t>Provides clear guidance on how to address identified weaknesses and build on strengths.</a:t>
            </a:r>
          </a:p>
        </p:txBody>
      </p:sp>
      <p:sp>
        <p:nvSpPr>
          <p:cNvPr id="11" name="Freeform 11"/>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grpSp>
        <p:nvGrpSpPr>
          <p:cNvPr id="3" name="Group 3"/>
          <p:cNvGrpSpPr/>
          <p:nvPr/>
        </p:nvGrpSpPr>
        <p:grpSpPr>
          <a:xfrm>
            <a:off x="9105555" y="4535097"/>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5" name="Group 5"/>
          <p:cNvGrpSpPr/>
          <p:nvPr/>
        </p:nvGrpSpPr>
        <p:grpSpPr>
          <a:xfrm>
            <a:off x="8435419" y="2380004"/>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7" name="Freeform 7"/>
          <p:cNvSpPr/>
          <p:nvPr/>
        </p:nvSpPr>
        <p:spPr>
          <a:xfrm>
            <a:off x="8836955" y="2602848"/>
            <a:ext cx="917029" cy="1101235"/>
          </a:xfrm>
          <a:custGeom>
            <a:avLst/>
            <a:gdLst/>
            <a:ahLst/>
            <a:cxnLst/>
            <a:rect l="l" t="t" r="r" b="b"/>
            <a:pathLst>
              <a:path w="917029" h="1101235">
                <a:moveTo>
                  <a:pt x="0" y="0"/>
                </a:moveTo>
                <a:lnTo>
                  <a:pt x="917029" y="0"/>
                </a:lnTo>
                <a:lnTo>
                  <a:pt x="917029" y="1101235"/>
                </a:lnTo>
                <a:lnTo>
                  <a:pt x="0" y="1101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11474242" y="4604223"/>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0" name="Group 10"/>
          <p:cNvGrpSpPr/>
          <p:nvPr/>
        </p:nvGrpSpPr>
        <p:grpSpPr>
          <a:xfrm>
            <a:off x="10804106" y="2449130"/>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2" name="Group 12"/>
          <p:cNvGrpSpPr/>
          <p:nvPr/>
        </p:nvGrpSpPr>
        <p:grpSpPr>
          <a:xfrm>
            <a:off x="13842043" y="4535097"/>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4" name="Group 14"/>
          <p:cNvGrpSpPr/>
          <p:nvPr/>
        </p:nvGrpSpPr>
        <p:grpSpPr>
          <a:xfrm>
            <a:off x="13171907" y="2380004"/>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grpSp>
        <p:nvGrpSpPr>
          <p:cNvPr id="16" name="Group 16"/>
          <p:cNvGrpSpPr/>
          <p:nvPr/>
        </p:nvGrpSpPr>
        <p:grpSpPr>
          <a:xfrm>
            <a:off x="16209335" y="4535097"/>
            <a:ext cx="380297" cy="362766"/>
            <a:chOff x="0" y="0"/>
            <a:chExt cx="587326" cy="560252"/>
          </a:xfrm>
        </p:grpSpPr>
        <p:sp>
          <p:nvSpPr>
            <p:cNvPr id="17" name="Freeform 17"/>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en-GB"/>
            </a:p>
          </p:txBody>
        </p:sp>
      </p:grpSp>
      <p:grpSp>
        <p:nvGrpSpPr>
          <p:cNvPr id="18" name="Group 18"/>
          <p:cNvGrpSpPr/>
          <p:nvPr/>
        </p:nvGrpSpPr>
        <p:grpSpPr>
          <a:xfrm>
            <a:off x="15539199" y="2380004"/>
            <a:ext cx="1720101" cy="2064402"/>
            <a:chOff x="0" y="0"/>
            <a:chExt cx="2656504" cy="3188238"/>
          </a:xfrm>
        </p:grpSpPr>
        <p:sp>
          <p:nvSpPr>
            <p:cNvPr id="19" name="Freeform 19"/>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en-GB"/>
            </a:p>
          </p:txBody>
        </p:sp>
      </p:grpSp>
      <p:sp>
        <p:nvSpPr>
          <p:cNvPr id="20" name="Freeform 20"/>
          <p:cNvSpPr/>
          <p:nvPr/>
        </p:nvSpPr>
        <p:spPr>
          <a:xfrm>
            <a:off x="11118601" y="2788201"/>
            <a:ext cx="974600" cy="988985"/>
          </a:xfrm>
          <a:custGeom>
            <a:avLst/>
            <a:gdLst/>
            <a:ahLst/>
            <a:cxnLst/>
            <a:rect l="l" t="t" r="r" b="b"/>
            <a:pathLst>
              <a:path w="974600" h="988985">
                <a:moveTo>
                  <a:pt x="0" y="0"/>
                </a:moveTo>
                <a:lnTo>
                  <a:pt x="974600" y="0"/>
                </a:lnTo>
                <a:lnTo>
                  <a:pt x="974600" y="988985"/>
                </a:lnTo>
                <a:lnTo>
                  <a:pt x="0" y="9889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1" name="Freeform 21"/>
          <p:cNvSpPr/>
          <p:nvPr/>
        </p:nvSpPr>
        <p:spPr>
          <a:xfrm>
            <a:off x="13576323" y="2810045"/>
            <a:ext cx="911270" cy="898015"/>
          </a:xfrm>
          <a:custGeom>
            <a:avLst/>
            <a:gdLst/>
            <a:ahLst/>
            <a:cxnLst/>
            <a:rect l="l" t="t" r="r" b="b"/>
            <a:pathLst>
              <a:path w="911270" h="898015">
                <a:moveTo>
                  <a:pt x="0" y="0"/>
                </a:moveTo>
                <a:lnTo>
                  <a:pt x="911270" y="0"/>
                </a:lnTo>
                <a:lnTo>
                  <a:pt x="911270" y="898015"/>
                </a:lnTo>
                <a:lnTo>
                  <a:pt x="0" y="8980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2" name="Freeform 22"/>
          <p:cNvSpPr/>
          <p:nvPr/>
        </p:nvSpPr>
        <p:spPr>
          <a:xfrm>
            <a:off x="15945575" y="2719075"/>
            <a:ext cx="879297" cy="988985"/>
          </a:xfrm>
          <a:custGeom>
            <a:avLst/>
            <a:gdLst/>
            <a:ahLst/>
            <a:cxnLst/>
            <a:rect l="l" t="t" r="r" b="b"/>
            <a:pathLst>
              <a:path w="879297" h="988985">
                <a:moveTo>
                  <a:pt x="0" y="0"/>
                </a:moveTo>
                <a:lnTo>
                  <a:pt x="879297" y="0"/>
                </a:lnTo>
                <a:lnTo>
                  <a:pt x="879297" y="988985"/>
                </a:lnTo>
                <a:lnTo>
                  <a:pt x="0" y="9889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3" name="TextBox 23"/>
          <p:cNvSpPr txBox="1"/>
          <p:nvPr/>
        </p:nvSpPr>
        <p:spPr>
          <a:xfrm>
            <a:off x="1348251" y="1097114"/>
            <a:ext cx="9770859"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ea typeface="DM Sans Bold"/>
                <a:cs typeface="DM Sans Bold"/>
                <a:sym typeface="DM Sans Bold"/>
              </a:rPr>
              <a:t>Future of OCA Tools</a:t>
            </a:r>
          </a:p>
        </p:txBody>
      </p:sp>
      <p:sp>
        <p:nvSpPr>
          <p:cNvPr id="24" name="TextBox 24"/>
          <p:cNvSpPr txBox="1"/>
          <p:nvPr/>
        </p:nvSpPr>
        <p:spPr>
          <a:xfrm>
            <a:off x="1348251" y="3283532"/>
            <a:ext cx="6439468" cy="1049402"/>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ea typeface="DM Sans Bold"/>
                <a:cs typeface="DM Sans Bold"/>
                <a:sym typeface="DM Sans Bold"/>
              </a:rPr>
              <a:t>Technology Integration:</a:t>
            </a:r>
            <a:r>
              <a:rPr lang="en-US" sz="2011" spc="197">
                <a:solidFill>
                  <a:srgbClr val="231F20"/>
                </a:solidFill>
                <a:latin typeface="DM Sans"/>
                <a:ea typeface="DM Sans"/>
                <a:cs typeface="DM Sans"/>
                <a:sym typeface="DM Sans"/>
              </a:rPr>
              <a:t> Leveraging AI and machine learning for predictive analytics and more nuanced assessments.</a:t>
            </a:r>
          </a:p>
        </p:txBody>
      </p:sp>
      <p:sp>
        <p:nvSpPr>
          <p:cNvPr id="25" name="TextBox 25"/>
          <p:cNvSpPr txBox="1"/>
          <p:nvPr/>
        </p:nvSpPr>
        <p:spPr>
          <a:xfrm>
            <a:off x="1348251" y="2927540"/>
            <a:ext cx="4979221" cy="484665"/>
          </a:xfrm>
          <a:prstGeom prst="rect">
            <a:avLst/>
          </a:prstGeom>
        </p:spPr>
        <p:txBody>
          <a:bodyPr lIns="0" tIns="0" rIns="0" bIns="0" rtlCol="0" anchor="t">
            <a:spAutoFit/>
          </a:bodyPr>
          <a:lstStyle/>
          <a:p>
            <a:pPr marL="0" lvl="0" indent="0" algn="l">
              <a:lnSpc>
                <a:spcPts val="4061"/>
              </a:lnSpc>
              <a:spcBef>
                <a:spcPct val="0"/>
              </a:spcBef>
            </a:pPr>
            <a:r>
              <a:rPr lang="en-US" sz="2942" spc="288">
                <a:solidFill>
                  <a:srgbClr val="727171"/>
                </a:solidFill>
                <a:latin typeface="DM Sans Bold"/>
                <a:ea typeface="DM Sans Bold"/>
                <a:cs typeface="DM Sans Bold"/>
                <a:sym typeface="DM Sans Bold"/>
              </a:rPr>
              <a:t>01</a:t>
            </a:r>
          </a:p>
        </p:txBody>
      </p:sp>
      <p:sp>
        <p:nvSpPr>
          <p:cNvPr id="26" name="TextBox 26"/>
          <p:cNvSpPr txBox="1"/>
          <p:nvPr/>
        </p:nvSpPr>
        <p:spPr>
          <a:xfrm>
            <a:off x="1348251" y="5004471"/>
            <a:ext cx="6439468" cy="1049402"/>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ea typeface="DM Sans Bold"/>
                <a:cs typeface="DM Sans Bold"/>
                <a:sym typeface="DM Sans Bold"/>
              </a:rPr>
              <a:t>Customization and Flexibility</a:t>
            </a:r>
            <a:r>
              <a:rPr lang="en-US" sz="2011" spc="197">
                <a:solidFill>
                  <a:srgbClr val="231F20"/>
                </a:solidFill>
                <a:latin typeface="DM Sans"/>
                <a:ea typeface="DM Sans"/>
                <a:cs typeface="DM Sans"/>
                <a:sym typeface="DM Sans"/>
              </a:rPr>
              <a:t>: The shift towards more adaptable tools that cater to diverse organizational needs.</a:t>
            </a:r>
          </a:p>
        </p:txBody>
      </p:sp>
      <p:sp>
        <p:nvSpPr>
          <p:cNvPr id="27" name="TextBox 27"/>
          <p:cNvSpPr txBox="1"/>
          <p:nvPr/>
        </p:nvSpPr>
        <p:spPr>
          <a:xfrm>
            <a:off x="1348251" y="4557907"/>
            <a:ext cx="4979221" cy="484665"/>
          </a:xfrm>
          <a:prstGeom prst="rect">
            <a:avLst/>
          </a:prstGeom>
        </p:spPr>
        <p:txBody>
          <a:bodyPr lIns="0" tIns="0" rIns="0" bIns="0" rtlCol="0" anchor="t">
            <a:spAutoFit/>
          </a:bodyPr>
          <a:lstStyle/>
          <a:p>
            <a:pPr marL="0" lvl="0" indent="0" algn="l">
              <a:lnSpc>
                <a:spcPts val="4061"/>
              </a:lnSpc>
              <a:spcBef>
                <a:spcPct val="0"/>
              </a:spcBef>
            </a:pPr>
            <a:r>
              <a:rPr lang="en-US" sz="2942" spc="288">
                <a:solidFill>
                  <a:srgbClr val="727171"/>
                </a:solidFill>
                <a:latin typeface="DM Sans Bold"/>
                <a:ea typeface="DM Sans Bold"/>
                <a:cs typeface="DM Sans Bold"/>
                <a:sym typeface="DM Sans Bold"/>
              </a:rPr>
              <a:t>02</a:t>
            </a:r>
          </a:p>
        </p:txBody>
      </p:sp>
      <p:sp>
        <p:nvSpPr>
          <p:cNvPr id="28" name="TextBox 28"/>
          <p:cNvSpPr txBox="1"/>
          <p:nvPr/>
        </p:nvSpPr>
        <p:spPr>
          <a:xfrm>
            <a:off x="1348251" y="6724363"/>
            <a:ext cx="6439468" cy="1049402"/>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ea typeface="DM Sans Bold"/>
                <a:cs typeface="DM Sans Bold"/>
                <a:sym typeface="DM Sans Bold"/>
              </a:rPr>
              <a:t>Employee Engagement</a:t>
            </a:r>
            <a:r>
              <a:rPr lang="en-US" sz="2011" spc="197">
                <a:solidFill>
                  <a:srgbClr val="231F20"/>
                </a:solidFill>
                <a:latin typeface="DM Sans"/>
                <a:ea typeface="DM Sans"/>
                <a:cs typeface="DM Sans"/>
                <a:sym typeface="DM Sans"/>
              </a:rPr>
              <a:t>: New tools focusing on employee satisfaction and retention as key capacity indicators.</a:t>
            </a:r>
          </a:p>
        </p:txBody>
      </p:sp>
      <p:sp>
        <p:nvSpPr>
          <p:cNvPr id="29" name="TextBox 29"/>
          <p:cNvSpPr txBox="1"/>
          <p:nvPr/>
        </p:nvSpPr>
        <p:spPr>
          <a:xfrm>
            <a:off x="1348251" y="6302659"/>
            <a:ext cx="4979221" cy="484665"/>
          </a:xfrm>
          <a:prstGeom prst="rect">
            <a:avLst/>
          </a:prstGeom>
        </p:spPr>
        <p:txBody>
          <a:bodyPr lIns="0" tIns="0" rIns="0" bIns="0" rtlCol="0" anchor="t">
            <a:spAutoFit/>
          </a:bodyPr>
          <a:lstStyle/>
          <a:p>
            <a:pPr marL="0" lvl="0" indent="0" algn="l">
              <a:lnSpc>
                <a:spcPts val="4061"/>
              </a:lnSpc>
              <a:spcBef>
                <a:spcPct val="0"/>
              </a:spcBef>
            </a:pPr>
            <a:r>
              <a:rPr lang="en-US" sz="2942" spc="288">
                <a:solidFill>
                  <a:srgbClr val="727171"/>
                </a:solidFill>
                <a:latin typeface="DM Sans Bold"/>
                <a:ea typeface="DM Sans Bold"/>
                <a:cs typeface="DM Sans Bold"/>
                <a:sym typeface="DM Sans Bold"/>
              </a:rPr>
              <a:t>03</a:t>
            </a:r>
          </a:p>
        </p:txBody>
      </p:sp>
      <p:sp>
        <p:nvSpPr>
          <p:cNvPr id="30" name="TextBox 30"/>
          <p:cNvSpPr txBox="1"/>
          <p:nvPr/>
        </p:nvSpPr>
        <p:spPr>
          <a:xfrm>
            <a:off x="1348251" y="8444255"/>
            <a:ext cx="6439468" cy="1049402"/>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ea typeface="DM Sans Bold"/>
                <a:cs typeface="DM Sans Bold"/>
                <a:sym typeface="DM Sans Bold"/>
              </a:rPr>
              <a:t>Sustainability Metrics</a:t>
            </a:r>
            <a:r>
              <a:rPr lang="en-US" sz="2011" spc="197">
                <a:solidFill>
                  <a:srgbClr val="231F20"/>
                </a:solidFill>
                <a:latin typeface="DM Sans"/>
                <a:ea typeface="DM Sans"/>
                <a:cs typeface="DM Sans"/>
                <a:sym typeface="DM Sans"/>
              </a:rPr>
              <a:t>: Incorporation of environmental and social governance (ESG) factors into capacity assessments.</a:t>
            </a:r>
          </a:p>
        </p:txBody>
      </p:sp>
      <p:sp>
        <p:nvSpPr>
          <p:cNvPr id="31" name="TextBox 31"/>
          <p:cNvSpPr txBox="1"/>
          <p:nvPr/>
        </p:nvSpPr>
        <p:spPr>
          <a:xfrm>
            <a:off x="1348251" y="8048459"/>
            <a:ext cx="4979221" cy="484665"/>
          </a:xfrm>
          <a:prstGeom prst="rect">
            <a:avLst/>
          </a:prstGeom>
        </p:spPr>
        <p:txBody>
          <a:bodyPr lIns="0" tIns="0" rIns="0" bIns="0" rtlCol="0" anchor="t">
            <a:spAutoFit/>
          </a:bodyPr>
          <a:lstStyle/>
          <a:p>
            <a:pPr marL="0" lvl="0" indent="0" algn="l">
              <a:lnSpc>
                <a:spcPts val="4061"/>
              </a:lnSpc>
              <a:spcBef>
                <a:spcPct val="0"/>
              </a:spcBef>
            </a:pPr>
            <a:r>
              <a:rPr lang="en-US" sz="2942" spc="288">
                <a:solidFill>
                  <a:srgbClr val="727171"/>
                </a:solidFill>
                <a:latin typeface="DM Sans Bold"/>
                <a:ea typeface="DM Sans Bold"/>
                <a:cs typeface="DM Sans Bold"/>
                <a:sym typeface="DM Sans Bold"/>
              </a:rPr>
              <a:t>04</a:t>
            </a:r>
          </a:p>
        </p:txBody>
      </p:sp>
      <p:sp>
        <p:nvSpPr>
          <p:cNvPr id="32" name="TextBox 32"/>
          <p:cNvSpPr txBox="1"/>
          <p:nvPr/>
        </p:nvSpPr>
        <p:spPr>
          <a:xfrm>
            <a:off x="1348251" y="2327827"/>
            <a:ext cx="5537002" cy="355600"/>
          </a:xfrm>
          <a:prstGeom prst="rect">
            <a:avLst/>
          </a:prstGeom>
        </p:spPr>
        <p:txBody>
          <a:bodyPr lIns="0" tIns="0" rIns="0" bIns="0" rtlCol="0" anchor="t">
            <a:spAutoFit/>
          </a:bodyPr>
          <a:lstStyle/>
          <a:p>
            <a:pPr algn="ctr">
              <a:lnSpc>
                <a:spcPts val="2749"/>
              </a:lnSpc>
              <a:spcBef>
                <a:spcPct val="0"/>
              </a:spcBef>
            </a:pPr>
            <a:r>
              <a:rPr lang="en-US" sz="2499">
                <a:solidFill>
                  <a:srgbClr val="194597"/>
                </a:solidFill>
                <a:latin typeface="DM Sans"/>
                <a:ea typeface="DM Sans"/>
                <a:cs typeface="DM Sans"/>
                <a:sym typeface="DM Sans"/>
              </a:rPr>
              <a:t>The Evolving Landscape of OCA Tools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Freeform 4"/>
          <p:cNvSpPr/>
          <p:nvPr/>
        </p:nvSpPr>
        <p:spPr>
          <a:xfrm>
            <a:off x="10542440" y="1785070"/>
            <a:ext cx="6716860" cy="6716860"/>
          </a:xfrm>
          <a:custGeom>
            <a:avLst/>
            <a:gdLst/>
            <a:ahLst/>
            <a:cxnLst/>
            <a:rect l="l" t="t" r="r" b="b"/>
            <a:pathLst>
              <a:path w="6716860" h="6716860">
                <a:moveTo>
                  <a:pt x="0" y="0"/>
                </a:moveTo>
                <a:lnTo>
                  <a:pt x="6716860" y="0"/>
                </a:lnTo>
                <a:lnTo>
                  <a:pt x="6716860" y="6716860"/>
                </a:lnTo>
                <a:lnTo>
                  <a:pt x="0" y="6716860"/>
                </a:lnTo>
                <a:lnTo>
                  <a:pt x="0" y="0"/>
                </a:lnTo>
                <a:close/>
              </a:path>
            </a:pathLst>
          </a:custGeom>
          <a:blipFill>
            <a:blip r:embed="rId2"/>
            <a:stretch>
              <a:fillRect/>
            </a:stretch>
          </a:blipFill>
        </p:spPr>
        <p:txBody>
          <a:bodyPr/>
          <a:lstStyle/>
          <a:p>
            <a:endParaRPr lang="en-GB"/>
          </a:p>
        </p:txBody>
      </p:sp>
      <p:grpSp>
        <p:nvGrpSpPr>
          <p:cNvPr id="5" name="Group 5"/>
          <p:cNvGrpSpPr/>
          <p:nvPr/>
        </p:nvGrpSpPr>
        <p:grpSpPr>
          <a:xfrm>
            <a:off x="3538045" y="-1009650"/>
            <a:ext cx="9829800" cy="12306300"/>
            <a:chOff x="0" y="0"/>
            <a:chExt cx="1828828" cy="2289579"/>
          </a:xfrm>
        </p:grpSpPr>
        <p:sp>
          <p:nvSpPr>
            <p:cNvPr id="6" name="Freeform 6"/>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7" name="Freeform 7"/>
          <p:cNvSpPr/>
          <p:nvPr/>
        </p:nvSpPr>
        <p:spPr>
          <a:xfrm>
            <a:off x="10694840" y="1937470"/>
            <a:ext cx="6716860" cy="6716860"/>
          </a:xfrm>
          <a:custGeom>
            <a:avLst/>
            <a:gdLst/>
            <a:ahLst/>
            <a:cxnLst/>
            <a:rect l="l" t="t" r="r" b="b"/>
            <a:pathLst>
              <a:path w="6716860" h="6716860">
                <a:moveTo>
                  <a:pt x="0" y="0"/>
                </a:moveTo>
                <a:lnTo>
                  <a:pt x="6716860" y="0"/>
                </a:lnTo>
                <a:lnTo>
                  <a:pt x="6716860" y="6716860"/>
                </a:lnTo>
                <a:lnTo>
                  <a:pt x="0" y="6716860"/>
                </a:lnTo>
                <a:lnTo>
                  <a:pt x="0" y="0"/>
                </a:lnTo>
                <a:close/>
              </a:path>
            </a:pathLst>
          </a:custGeom>
          <a:blipFill>
            <a:blip r:embed="rId2"/>
            <a:stretch>
              <a:fillRect/>
            </a:stretch>
          </a:blipFill>
        </p:spPr>
        <p:txBody>
          <a:bodyPr/>
          <a:lstStyle/>
          <a:p>
            <a:endParaRPr lang="en-GB"/>
          </a:p>
        </p:txBody>
      </p:sp>
      <p:sp>
        <p:nvSpPr>
          <p:cNvPr id="8" name="TextBox 8"/>
          <p:cNvSpPr txBox="1"/>
          <p:nvPr/>
        </p:nvSpPr>
        <p:spPr>
          <a:xfrm>
            <a:off x="1028700" y="2377440"/>
            <a:ext cx="8478110" cy="5989320"/>
          </a:xfrm>
          <a:prstGeom prst="rect">
            <a:avLst/>
          </a:prstGeom>
        </p:spPr>
        <p:txBody>
          <a:bodyPr lIns="0" tIns="0" rIns="0" bIns="0" rtlCol="0" anchor="t">
            <a:spAutoFit/>
          </a:bodyPr>
          <a:lstStyle/>
          <a:p>
            <a:pPr algn="ctr">
              <a:lnSpc>
                <a:spcPts val="7800"/>
              </a:lnSpc>
            </a:pPr>
            <a:r>
              <a:rPr lang="en-US" sz="7800">
                <a:solidFill>
                  <a:srgbClr val="194597"/>
                </a:solidFill>
                <a:latin typeface="DM Sans"/>
                <a:ea typeface="DM Sans"/>
                <a:cs typeface="DM Sans"/>
                <a:sym typeface="DM Sans"/>
              </a:rPr>
              <a:t>Tools for internal and external capacity assessment (focus on SWOT &amp; PESTEL)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TextBox 4"/>
          <p:cNvSpPr txBox="1"/>
          <p:nvPr/>
        </p:nvSpPr>
        <p:spPr>
          <a:xfrm>
            <a:off x="473159" y="3407830"/>
            <a:ext cx="8478110" cy="2856865"/>
          </a:xfrm>
          <a:prstGeom prst="rect">
            <a:avLst/>
          </a:prstGeom>
        </p:spPr>
        <p:txBody>
          <a:bodyPr lIns="0" tIns="0" rIns="0" bIns="0" rtlCol="0" anchor="t">
            <a:spAutoFit/>
          </a:bodyPr>
          <a:lstStyle/>
          <a:p>
            <a:pPr algn="ctr">
              <a:lnSpc>
                <a:spcPts val="5600"/>
              </a:lnSpc>
            </a:pPr>
            <a:r>
              <a:rPr lang="en-US" sz="5600">
                <a:solidFill>
                  <a:srgbClr val="194597"/>
                </a:solidFill>
                <a:latin typeface="DM Sans"/>
                <a:ea typeface="DM Sans"/>
                <a:cs typeface="DM Sans"/>
                <a:sym typeface="DM Sans"/>
              </a:rPr>
              <a:t>What are Classical Internal and external </a:t>
            </a:r>
            <a:r>
              <a:rPr lang="en-US" sz="5600">
                <a:solidFill>
                  <a:srgbClr val="194597"/>
                </a:solidFill>
                <a:latin typeface="DM Sans Bold"/>
                <a:ea typeface="DM Sans Bold"/>
                <a:cs typeface="DM Sans Bold"/>
                <a:sym typeface="DM Sans Bold"/>
              </a:rPr>
              <a:t>capacity assessment Tools</a:t>
            </a:r>
            <a:r>
              <a:rPr lang="en-US" sz="5600">
                <a:solidFill>
                  <a:srgbClr val="194597"/>
                </a:solidFill>
                <a:latin typeface="DM Sans"/>
                <a:ea typeface="DM Sans"/>
                <a:cs typeface="DM Sans"/>
                <a:sym typeface="DM Sans"/>
              </a:rPr>
              <a:t>?</a:t>
            </a:r>
          </a:p>
        </p:txBody>
      </p:sp>
      <p:sp>
        <p:nvSpPr>
          <p:cNvPr id="5" name="TextBox 5"/>
          <p:cNvSpPr txBox="1"/>
          <p:nvPr/>
        </p:nvSpPr>
        <p:spPr>
          <a:xfrm>
            <a:off x="9596456" y="2166937"/>
            <a:ext cx="7972191" cy="6020435"/>
          </a:xfrm>
          <a:prstGeom prst="rect">
            <a:avLst/>
          </a:prstGeom>
        </p:spPr>
        <p:txBody>
          <a:bodyPr lIns="0" tIns="0" rIns="0" bIns="0" rtlCol="0" anchor="t">
            <a:spAutoFit/>
          </a:bodyPr>
          <a:lstStyle/>
          <a:p>
            <a:pPr algn="l">
              <a:lnSpc>
                <a:spcPts val="3399"/>
              </a:lnSpc>
            </a:pPr>
            <a:endParaRPr/>
          </a:p>
          <a:p>
            <a:pPr algn="just">
              <a:lnSpc>
                <a:spcPts val="3399"/>
              </a:lnSpc>
            </a:pPr>
            <a:r>
              <a:rPr lang="en-US" sz="3399">
                <a:solidFill>
                  <a:srgbClr val="194597"/>
                </a:solidFill>
                <a:latin typeface="DM Sans"/>
                <a:ea typeface="DM Sans"/>
                <a:cs typeface="DM Sans"/>
                <a:sym typeface="DM Sans"/>
              </a:rPr>
              <a:t>SWOT and PESTEL and numerous other tools and methodologies designed to assess and enhance internal capacity, from resource audits and performance metrics to advanced analytical software are </a:t>
            </a:r>
            <a:r>
              <a:rPr lang="en-US" sz="3399">
                <a:solidFill>
                  <a:srgbClr val="194597"/>
                </a:solidFill>
                <a:latin typeface="DM Sans Bold"/>
                <a:ea typeface="DM Sans Bold"/>
                <a:cs typeface="DM Sans Bold"/>
                <a:sym typeface="DM Sans Bold"/>
              </a:rPr>
              <a:t>capacity assessment tools</a:t>
            </a:r>
            <a:r>
              <a:rPr lang="en-US" sz="3399">
                <a:solidFill>
                  <a:srgbClr val="194597"/>
                </a:solidFill>
                <a:latin typeface="DM Sans"/>
                <a:ea typeface="DM Sans"/>
                <a:cs typeface="DM Sans"/>
                <a:sym typeface="DM Sans"/>
              </a:rPr>
              <a:t>. </a:t>
            </a:r>
          </a:p>
          <a:p>
            <a:pPr algn="just">
              <a:lnSpc>
                <a:spcPts val="3399"/>
              </a:lnSpc>
            </a:pPr>
            <a:endParaRPr lang="en-US" sz="3399">
              <a:solidFill>
                <a:srgbClr val="194597"/>
              </a:solidFill>
              <a:latin typeface="DM Sans"/>
              <a:ea typeface="DM Sans"/>
              <a:cs typeface="DM Sans"/>
              <a:sym typeface="DM Sans"/>
            </a:endParaRPr>
          </a:p>
          <a:p>
            <a:pPr algn="just">
              <a:lnSpc>
                <a:spcPts val="3399"/>
              </a:lnSpc>
            </a:pPr>
            <a:r>
              <a:rPr lang="en-US" sz="3399">
                <a:solidFill>
                  <a:srgbClr val="194597"/>
                </a:solidFill>
                <a:latin typeface="DM Sans"/>
                <a:ea typeface="DM Sans"/>
                <a:cs typeface="DM Sans"/>
                <a:sym typeface="DM Sans"/>
              </a:rPr>
              <a:t>We will explore some of these tools to provide a holistic approach to internal capacity assessment.</a:t>
            </a:r>
          </a:p>
          <a:p>
            <a:pPr algn="l">
              <a:lnSpc>
                <a:spcPts val="3399"/>
              </a:lnSpc>
            </a:pPr>
            <a:endParaRPr lang="en-US" sz="3399">
              <a:solidFill>
                <a:srgbClr val="194597"/>
              </a:solidFill>
              <a:latin typeface="DM Sans"/>
              <a:ea typeface="DM Sans"/>
              <a:cs typeface="DM Sans"/>
              <a:sym typeface="DM Sans"/>
            </a:endParaRPr>
          </a:p>
          <a:p>
            <a:pPr algn="l">
              <a:lnSpc>
                <a:spcPts val="3399"/>
              </a:lnSpc>
            </a:pPr>
            <a:endParaRPr lang="en-US" sz="3399">
              <a:solidFill>
                <a:srgbClr val="194597"/>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ea typeface="DM Sans Bold"/>
                <a:cs typeface="DM Sans Bold"/>
                <a:sym typeface="DM Sans Bold"/>
              </a:rPr>
              <a:t>TABLE OF</a:t>
            </a:r>
          </a:p>
          <a:p>
            <a:pPr algn="r">
              <a:lnSpc>
                <a:spcPts val="8250"/>
              </a:lnSpc>
            </a:pPr>
            <a:r>
              <a:rPr lang="en-US" sz="7500">
                <a:solidFill>
                  <a:srgbClr val="8CA9AD"/>
                </a:solidFill>
                <a:latin typeface="DM Sans Bold"/>
                <a:ea typeface="DM Sans Bold"/>
                <a:cs typeface="DM Sans Bold"/>
                <a:sym typeface="DM Sans Bold"/>
              </a:rPr>
              <a:t>CONTENT</a:t>
            </a:r>
          </a:p>
        </p:txBody>
      </p:sp>
      <p:sp>
        <p:nvSpPr>
          <p:cNvPr id="3" name="TextBox 3"/>
          <p:cNvSpPr txBox="1"/>
          <p:nvPr/>
        </p:nvSpPr>
        <p:spPr>
          <a:xfrm>
            <a:off x="1993974" y="972428"/>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01.</a:t>
            </a:r>
          </a:p>
        </p:txBody>
      </p:sp>
      <p:sp>
        <p:nvSpPr>
          <p:cNvPr id="4" name="TextBox 4"/>
          <p:cNvSpPr txBox="1"/>
          <p:nvPr/>
        </p:nvSpPr>
        <p:spPr>
          <a:xfrm>
            <a:off x="1993974" y="2683542"/>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02.</a:t>
            </a:r>
          </a:p>
        </p:txBody>
      </p:sp>
      <p:sp>
        <p:nvSpPr>
          <p:cNvPr id="5" name="TextBox 5"/>
          <p:cNvSpPr txBox="1"/>
          <p:nvPr/>
        </p:nvSpPr>
        <p:spPr>
          <a:xfrm>
            <a:off x="3932386" y="1057275"/>
            <a:ext cx="9388964" cy="987431"/>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NECESSITY AND TERMINOLOGY - TOOLS &amp; METHODS</a:t>
            </a:r>
          </a:p>
        </p:txBody>
      </p:sp>
      <p:sp>
        <p:nvSpPr>
          <p:cNvPr id="6" name="TextBox 6"/>
          <p:cNvSpPr txBox="1"/>
          <p:nvPr/>
        </p:nvSpPr>
        <p:spPr>
          <a:xfrm>
            <a:off x="3932386" y="2808514"/>
            <a:ext cx="6726444"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ASSESSMENT PROCESS</a:t>
            </a:r>
          </a:p>
        </p:txBody>
      </p:sp>
      <p:sp>
        <p:nvSpPr>
          <p:cNvPr id="7" name="TextBox 7"/>
          <p:cNvSpPr txBox="1"/>
          <p:nvPr/>
        </p:nvSpPr>
        <p:spPr>
          <a:xfrm>
            <a:off x="3932386" y="2063756"/>
            <a:ext cx="5542676"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Know the challenge</a:t>
            </a:r>
          </a:p>
        </p:txBody>
      </p:sp>
      <p:sp>
        <p:nvSpPr>
          <p:cNvPr id="8" name="TextBox 8"/>
          <p:cNvSpPr txBox="1"/>
          <p:nvPr/>
        </p:nvSpPr>
        <p:spPr>
          <a:xfrm>
            <a:off x="1993974" y="4391700"/>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03.</a:t>
            </a:r>
          </a:p>
        </p:txBody>
      </p:sp>
      <p:sp>
        <p:nvSpPr>
          <p:cNvPr id="9" name="TextBox 9"/>
          <p:cNvSpPr txBox="1"/>
          <p:nvPr/>
        </p:nvSpPr>
        <p:spPr>
          <a:xfrm>
            <a:off x="3932386" y="4529377"/>
            <a:ext cx="9918443" cy="987431"/>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KEY FEATURES AND TOOLS FOR CAPACITY ASSESMENT</a:t>
            </a:r>
          </a:p>
        </p:txBody>
      </p:sp>
      <p:sp>
        <p:nvSpPr>
          <p:cNvPr id="10" name="TextBox 10"/>
          <p:cNvSpPr txBox="1"/>
          <p:nvPr/>
        </p:nvSpPr>
        <p:spPr>
          <a:xfrm>
            <a:off x="1993974" y="6109383"/>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04.</a:t>
            </a:r>
          </a:p>
        </p:txBody>
      </p:sp>
      <p:sp>
        <p:nvSpPr>
          <p:cNvPr id="11" name="TextBox 11"/>
          <p:cNvSpPr txBox="1"/>
          <p:nvPr/>
        </p:nvSpPr>
        <p:spPr>
          <a:xfrm>
            <a:off x="3932386" y="3329220"/>
            <a:ext cx="5542676"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Learn to adapt</a:t>
            </a:r>
          </a:p>
        </p:txBody>
      </p:sp>
      <p:sp>
        <p:nvSpPr>
          <p:cNvPr id="12" name="TextBox 12"/>
          <p:cNvSpPr txBox="1"/>
          <p:nvPr/>
        </p:nvSpPr>
        <p:spPr>
          <a:xfrm>
            <a:off x="3932386" y="5438987"/>
            <a:ext cx="9596969"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SWOT, PESTLE and Value chain creation tools</a:t>
            </a:r>
          </a:p>
        </p:txBody>
      </p:sp>
      <p:sp>
        <p:nvSpPr>
          <p:cNvPr id="13" name="Freeform 13"/>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Freeform 14"/>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5" name="TextBox 15"/>
          <p:cNvSpPr txBox="1"/>
          <p:nvPr/>
        </p:nvSpPr>
        <p:spPr>
          <a:xfrm>
            <a:off x="3932386" y="6181943"/>
            <a:ext cx="8461024" cy="501656"/>
          </a:xfrm>
          <a:prstGeom prst="rect">
            <a:avLst/>
          </a:prstGeom>
        </p:spPr>
        <p:txBody>
          <a:bodyPr lIns="0" tIns="0" rIns="0" bIns="0" rtlCol="0" anchor="t">
            <a:spAutoFit/>
          </a:bodyPr>
          <a:lstStyle/>
          <a:p>
            <a:pPr algn="l">
              <a:lnSpc>
                <a:spcPts val="3850"/>
              </a:lnSpc>
            </a:pPr>
            <a:r>
              <a:rPr lang="en-US" sz="3500">
                <a:solidFill>
                  <a:srgbClr val="727171"/>
                </a:solidFill>
                <a:latin typeface="DM Sans Bold"/>
                <a:ea typeface="DM Sans Bold"/>
                <a:cs typeface="DM Sans Bold"/>
                <a:sym typeface="DM Sans Bold"/>
              </a:rPr>
              <a:t>IMPLEMENTING OCA TOOLS</a:t>
            </a:r>
          </a:p>
        </p:txBody>
      </p:sp>
      <p:sp>
        <p:nvSpPr>
          <p:cNvPr id="16" name="TextBox 16"/>
          <p:cNvSpPr txBox="1"/>
          <p:nvPr/>
        </p:nvSpPr>
        <p:spPr>
          <a:xfrm>
            <a:off x="3932386" y="6714968"/>
            <a:ext cx="6409966" cy="438156"/>
          </a:xfrm>
          <a:prstGeom prst="rect">
            <a:avLst/>
          </a:prstGeom>
        </p:spPr>
        <p:txBody>
          <a:bodyPr lIns="0" tIns="0" rIns="0" bIns="0" rtlCol="0" anchor="t">
            <a:spAutoFit/>
          </a:bodyPr>
          <a:lstStyle/>
          <a:p>
            <a:pPr algn="l">
              <a:lnSpc>
                <a:spcPts val="3300"/>
              </a:lnSpc>
            </a:pPr>
            <a:r>
              <a:rPr lang="en-US" sz="3000">
                <a:solidFill>
                  <a:srgbClr val="727171"/>
                </a:solidFill>
                <a:latin typeface="DM Sans Italics"/>
                <a:ea typeface="DM Sans Italics"/>
                <a:cs typeface="DM Sans Italics"/>
                <a:sym typeface="DM Sans Italics"/>
              </a:rPr>
              <a:t>Steps taken to implement tools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78087"/>
            <a:ext cx="14965725" cy="5359400"/>
          </a:xfrm>
          <a:prstGeom prst="rect">
            <a:avLst/>
          </a:prstGeom>
        </p:spPr>
        <p:txBody>
          <a:bodyPr lIns="0" tIns="0" rIns="0" bIns="0" rtlCol="0" anchor="t">
            <a:spAutoFit/>
          </a:bodyPr>
          <a:lstStyle/>
          <a:p>
            <a:pPr algn="just">
              <a:lnSpc>
                <a:spcPts val="3850"/>
              </a:lnSpc>
            </a:pPr>
            <a:r>
              <a:rPr lang="en-US" sz="3500" spc="-175">
                <a:solidFill>
                  <a:srgbClr val="737373"/>
                </a:solidFill>
                <a:latin typeface="DM Sans"/>
                <a:ea typeface="DM Sans"/>
                <a:cs typeface="DM Sans"/>
                <a:sym typeface="DM Sans"/>
              </a:rPr>
              <a:t>Conducting a SWOT analysis involves </a:t>
            </a:r>
            <a:r>
              <a:rPr lang="en-US" sz="3500" spc="-175">
                <a:solidFill>
                  <a:srgbClr val="737373"/>
                </a:solidFill>
                <a:latin typeface="DM Sans Bold"/>
                <a:ea typeface="DM Sans Bold"/>
                <a:cs typeface="DM Sans Bold"/>
                <a:sym typeface="DM Sans Bold"/>
              </a:rPr>
              <a:t>gathering and evaluating pertinent data</a:t>
            </a:r>
            <a:r>
              <a:rPr lang="en-US" sz="3500" spc="-175">
                <a:solidFill>
                  <a:srgbClr val="737373"/>
                </a:solidFill>
                <a:latin typeface="DM Sans"/>
                <a:ea typeface="DM Sans"/>
                <a:cs typeface="DM Sans"/>
                <a:sym typeface="DM Sans"/>
              </a:rPr>
              <a:t> through diverse methods including surveys, interviews, document reviews, or direct observations.</a:t>
            </a:r>
          </a:p>
          <a:p>
            <a:pPr algn="just">
              <a:lnSpc>
                <a:spcPts val="3850"/>
              </a:lnSpc>
            </a:pPr>
            <a:endParaRPr lang="en-US" sz="3500" spc="-175">
              <a:solidFill>
                <a:srgbClr val="737373"/>
              </a:solidFill>
              <a:latin typeface="DM Sans"/>
              <a:ea typeface="DM Sans"/>
              <a:cs typeface="DM Sans"/>
              <a:sym typeface="DM Sans"/>
            </a:endParaRPr>
          </a:p>
          <a:p>
            <a:pPr algn="just">
              <a:lnSpc>
                <a:spcPts val="3850"/>
              </a:lnSpc>
            </a:pPr>
            <a:r>
              <a:rPr lang="en-US" sz="3500" spc="-175">
                <a:solidFill>
                  <a:srgbClr val="737373"/>
                </a:solidFill>
                <a:latin typeface="DM Sans"/>
                <a:ea typeface="DM Sans"/>
                <a:cs typeface="DM Sans"/>
                <a:sym typeface="DM Sans"/>
              </a:rPr>
              <a:t>Subsequently, categorize this data into </a:t>
            </a:r>
            <a:r>
              <a:rPr lang="en-US" sz="3500" spc="-175">
                <a:solidFill>
                  <a:srgbClr val="737373"/>
                </a:solidFill>
                <a:latin typeface="DM Sans Bold"/>
                <a:ea typeface="DM Sans Bold"/>
                <a:cs typeface="DM Sans Bold"/>
                <a:sym typeface="DM Sans Bold"/>
              </a:rPr>
              <a:t>four segments</a:t>
            </a:r>
            <a:r>
              <a:rPr lang="en-US" sz="3500" spc="-175">
                <a:solidFill>
                  <a:srgbClr val="737373"/>
                </a:solidFill>
                <a:latin typeface="DM Sans"/>
                <a:ea typeface="DM Sans"/>
                <a:cs typeface="DM Sans"/>
                <a:sym typeface="DM Sans"/>
              </a:rPr>
              <a:t>: strengths, weaknesses, opportunities, and threats. Utilizing a table or matrix can be effective for presenting this categorized information. </a:t>
            </a:r>
          </a:p>
          <a:p>
            <a:pPr algn="just">
              <a:lnSpc>
                <a:spcPts val="3850"/>
              </a:lnSpc>
            </a:pPr>
            <a:endParaRPr lang="en-US" sz="3500" spc="-175">
              <a:solidFill>
                <a:srgbClr val="737373"/>
              </a:solidFill>
              <a:latin typeface="DM Sans"/>
              <a:ea typeface="DM Sans"/>
              <a:cs typeface="DM Sans"/>
              <a:sym typeface="DM Sans"/>
            </a:endParaRPr>
          </a:p>
          <a:p>
            <a:pPr algn="just">
              <a:lnSpc>
                <a:spcPts val="3850"/>
              </a:lnSpc>
            </a:pPr>
            <a:r>
              <a:rPr lang="en-US" sz="3500" spc="-175">
                <a:solidFill>
                  <a:srgbClr val="737373"/>
                </a:solidFill>
                <a:latin typeface="DM Sans"/>
                <a:ea typeface="DM Sans"/>
                <a:cs typeface="DM Sans"/>
                <a:sym typeface="DM Sans"/>
              </a:rPr>
              <a:t>The concluding step entails identifying the </a:t>
            </a:r>
            <a:r>
              <a:rPr lang="en-US" sz="3500" spc="-175">
                <a:solidFill>
                  <a:srgbClr val="737373"/>
                </a:solidFill>
                <a:latin typeface="DM Sans Bold"/>
                <a:ea typeface="DM Sans Bold"/>
                <a:cs typeface="DM Sans Bold"/>
                <a:sym typeface="DM Sans Bold"/>
              </a:rPr>
              <a:t>key or pivotal factors and formulating strategies</a:t>
            </a:r>
            <a:r>
              <a:rPr lang="en-US" sz="3500" spc="-175">
                <a:solidFill>
                  <a:srgbClr val="737373"/>
                </a:solidFill>
                <a:latin typeface="DM Sans"/>
                <a:ea typeface="DM Sans"/>
                <a:cs typeface="DM Sans"/>
                <a:sym typeface="DM Sans"/>
              </a:rPr>
              <a:t> to capitalize on strengths, address weaknesses, seize opportunities, and counteract threats.</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530011" y="933450"/>
            <a:ext cx="10635548" cy="927100"/>
          </a:xfrm>
          <a:prstGeom prst="rect">
            <a:avLst/>
          </a:prstGeom>
        </p:spPr>
        <p:txBody>
          <a:bodyPr lIns="0" tIns="0" rIns="0" bIns="0" rtlCol="0" anchor="t">
            <a:spAutoFit/>
          </a:bodyPr>
          <a:lstStyle/>
          <a:p>
            <a:pPr algn="ctr">
              <a:lnSpc>
                <a:spcPts val="7699"/>
              </a:lnSpc>
              <a:spcBef>
                <a:spcPct val="0"/>
              </a:spcBef>
            </a:pPr>
            <a:r>
              <a:rPr lang="en-US" sz="5499">
                <a:solidFill>
                  <a:srgbClr val="E1A93D"/>
                </a:solidFill>
                <a:latin typeface="DM Sans Bold"/>
                <a:ea typeface="DM Sans Bold"/>
                <a:cs typeface="DM Sans Bold"/>
                <a:sym typeface="DM Sans Bold"/>
              </a:rPr>
              <a:t>Conducting SWOT Analysis: </a:t>
            </a:r>
          </a:p>
        </p:txBody>
      </p:sp>
      <p:sp>
        <p:nvSpPr>
          <p:cNvPr id="5" name="Freeform 5"/>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028700" y="2675059"/>
            <a:ext cx="3230903" cy="565150"/>
          </a:xfrm>
          <a:prstGeom prst="rect">
            <a:avLst/>
          </a:prstGeom>
        </p:spPr>
        <p:txBody>
          <a:bodyPr lIns="0" tIns="0" rIns="0" bIns="0" rtlCol="0" anchor="t">
            <a:spAutoFit/>
          </a:bodyPr>
          <a:lstStyle/>
          <a:p>
            <a:pPr algn="l">
              <a:lnSpc>
                <a:spcPts val="4399"/>
              </a:lnSpc>
            </a:pPr>
            <a:r>
              <a:rPr lang="en-US" sz="3999">
                <a:solidFill>
                  <a:srgbClr val="8CA9AD"/>
                </a:solidFill>
                <a:latin typeface="DM Sans Bold"/>
                <a:ea typeface="DM Sans Bold"/>
                <a:cs typeface="DM Sans Bold"/>
                <a:sym typeface="DM Sans Bold"/>
              </a:rPr>
              <a:t>STRENGTHS:</a:t>
            </a:r>
          </a:p>
        </p:txBody>
      </p:sp>
      <p:sp>
        <p:nvSpPr>
          <p:cNvPr id="4" name="TextBox 4"/>
          <p:cNvSpPr txBox="1"/>
          <p:nvPr/>
        </p:nvSpPr>
        <p:spPr>
          <a:xfrm>
            <a:off x="13156322" y="2675059"/>
            <a:ext cx="4102978" cy="565150"/>
          </a:xfrm>
          <a:prstGeom prst="rect">
            <a:avLst/>
          </a:prstGeom>
        </p:spPr>
        <p:txBody>
          <a:bodyPr lIns="0" tIns="0" rIns="0" bIns="0" rtlCol="0" anchor="t">
            <a:spAutoFit/>
          </a:bodyPr>
          <a:lstStyle/>
          <a:p>
            <a:pPr algn="r">
              <a:lnSpc>
                <a:spcPts val="4399"/>
              </a:lnSpc>
            </a:pPr>
            <a:r>
              <a:rPr lang="en-US" sz="3999">
                <a:solidFill>
                  <a:srgbClr val="8CA9AD"/>
                </a:solidFill>
                <a:latin typeface="DM Sans Bold"/>
                <a:ea typeface="DM Sans Bold"/>
                <a:cs typeface="DM Sans Bold"/>
                <a:sym typeface="DM Sans Bold"/>
              </a:rPr>
              <a:t>OPPORTUNITIES:</a:t>
            </a:r>
          </a:p>
        </p:txBody>
      </p:sp>
      <p:sp>
        <p:nvSpPr>
          <p:cNvPr id="5" name="TextBox 5"/>
          <p:cNvSpPr txBox="1"/>
          <p:nvPr/>
        </p:nvSpPr>
        <p:spPr>
          <a:xfrm>
            <a:off x="1028700" y="6072943"/>
            <a:ext cx="3501091" cy="565150"/>
          </a:xfrm>
          <a:prstGeom prst="rect">
            <a:avLst/>
          </a:prstGeom>
        </p:spPr>
        <p:txBody>
          <a:bodyPr lIns="0" tIns="0" rIns="0" bIns="0" rtlCol="0" anchor="t">
            <a:spAutoFit/>
          </a:bodyPr>
          <a:lstStyle/>
          <a:p>
            <a:pPr algn="l">
              <a:lnSpc>
                <a:spcPts val="4399"/>
              </a:lnSpc>
            </a:pPr>
            <a:r>
              <a:rPr lang="en-US" sz="3999">
                <a:solidFill>
                  <a:srgbClr val="8CA9AD"/>
                </a:solidFill>
                <a:latin typeface="DM Sans Bold"/>
                <a:ea typeface="DM Sans Bold"/>
                <a:cs typeface="DM Sans Bold"/>
                <a:sym typeface="DM Sans Bold"/>
              </a:rPr>
              <a:t>WEAKNESSES:</a:t>
            </a:r>
          </a:p>
        </p:txBody>
      </p:sp>
      <p:sp>
        <p:nvSpPr>
          <p:cNvPr id="6" name="TextBox 6"/>
          <p:cNvSpPr txBox="1"/>
          <p:nvPr/>
        </p:nvSpPr>
        <p:spPr>
          <a:xfrm>
            <a:off x="14211738" y="6072943"/>
            <a:ext cx="3047562" cy="565150"/>
          </a:xfrm>
          <a:prstGeom prst="rect">
            <a:avLst/>
          </a:prstGeom>
        </p:spPr>
        <p:txBody>
          <a:bodyPr lIns="0" tIns="0" rIns="0" bIns="0" rtlCol="0" anchor="t">
            <a:spAutoFit/>
          </a:bodyPr>
          <a:lstStyle/>
          <a:p>
            <a:pPr algn="r">
              <a:lnSpc>
                <a:spcPts val="4399"/>
              </a:lnSpc>
            </a:pPr>
            <a:r>
              <a:rPr lang="en-US" sz="3999">
                <a:solidFill>
                  <a:srgbClr val="8CA9AD"/>
                </a:solidFill>
                <a:latin typeface="DM Sans Bold"/>
                <a:ea typeface="DM Sans Bold"/>
                <a:cs typeface="DM Sans Bold"/>
                <a:sym typeface="DM Sans Bold"/>
              </a:rPr>
              <a:t>THREATS:</a:t>
            </a:r>
          </a:p>
        </p:txBody>
      </p:sp>
      <p:sp>
        <p:nvSpPr>
          <p:cNvPr id="7" name="TextBox 7"/>
          <p:cNvSpPr txBox="1"/>
          <p:nvPr/>
        </p:nvSpPr>
        <p:spPr>
          <a:xfrm>
            <a:off x="1028700" y="3266698"/>
            <a:ext cx="4751143" cy="2755900"/>
          </a:xfrm>
          <a:prstGeom prst="rect">
            <a:avLst/>
          </a:prstGeom>
        </p:spPr>
        <p:txBody>
          <a:bodyPr lIns="0" tIns="0" rIns="0" bIns="0" rtlCol="0" anchor="t">
            <a:spAutoFit/>
          </a:bodyPr>
          <a:lstStyle/>
          <a:p>
            <a:pPr algn="just">
              <a:lnSpc>
                <a:spcPts val="2749"/>
              </a:lnSpc>
            </a:pPr>
            <a:r>
              <a:rPr lang="en-US" sz="2499">
                <a:solidFill>
                  <a:srgbClr val="737373"/>
                </a:solidFill>
                <a:latin typeface="DM Sans"/>
                <a:ea typeface="DM Sans"/>
                <a:cs typeface="DM Sans"/>
                <a:sym typeface="DM Sans"/>
              </a:rPr>
              <a:t>Identification of Core Competencies: It helps in identifying the core competencies and resources of the organization or team, such as skilled workforce, intellectual property, efficient processes, etc.</a:t>
            </a:r>
          </a:p>
        </p:txBody>
      </p:sp>
      <p:sp>
        <p:nvSpPr>
          <p:cNvPr id="8" name="TextBox 8"/>
          <p:cNvSpPr txBox="1"/>
          <p:nvPr/>
        </p:nvSpPr>
        <p:spPr>
          <a:xfrm>
            <a:off x="12288606" y="3266698"/>
            <a:ext cx="4970694" cy="2755900"/>
          </a:xfrm>
          <a:prstGeom prst="rect">
            <a:avLst/>
          </a:prstGeom>
        </p:spPr>
        <p:txBody>
          <a:bodyPr lIns="0" tIns="0" rIns="0" bIns="0" rtlCol="0" anchor="t">
            <a:spAutoFit/>
          </a:bodyPr>
          <a:lstStyle/>
          <a:p>
            <a:pPr algn="just">
              <a:lnSpc>
                <a:spcPts val="2749"/>
              </a:lnSpc>
            </a:pPr>
            <a:r>
              <a:rPr lang="en-US" sz="2499">
                <a:solidFill>
                  <a:srgbClr val="737373"/>
                </a:solidFill>
                <a:latin typeface="DM Sans"/>
                <a:ea typeface="DM Sans"/>
                <a:cs typeface="DM Sans"/>
                <a:sym typeface="DM Sans"/>
              </a:rPr>
              <a:t>Market and Environmental Opportunities: It identifies external opportunities such as emerging market trends, technological advancements, or changes in regulatory landscapes that the organization or team can capitalize on.</a:t>
            </a:r>
          </a:p>
        </p:txBody>
      </p:sp>
      <p:sp>
        <p:nvSpPr>
          <p:cNvPr id="9" name="TextBox 9"/>
          <p:cNvSpPr txBox="1"/>
          <p:nvPr/>
        </p:nvSpPr>
        <p:spPr>
          <a:xfrm>
            <a:off x="1028700" y="6666668"/>
            <a:ext cx="4751143" cy="2413000"/>
          </a:xfrm>
          <a:prstGeom prst="rect">
            <a:avLst/>
          </a:prstGeom>
        </p:spPr>
        <p:txBody>
          <a:bodyPr lIns="0" tIns="0" rIns="0" bIns="0" rtlCol="0" anchor="t">
            <a:spAutoFit/>
          </a:bodyPr>
          <a:lstStyle/>
          <a:p>
            <a:pPr algn="just">
              <a:lnSpc>
                <a:spcPts val="2749"/>
              </a:lnSpc>
            </a:pPr>
            <a:r>
              <a:rPr lang="en-US" sz="2499">
                <a:solidFill>
                  <a:srgbClr val="737373"/>
                </a:solidFill>
                <a:latin typeface="DM Sans"/>
                <a:ea typeface="DM Sans"/>
                <a:cs typeface="DM Sans"/>
                <a:sym typeface="DM Sans"/>
              </a:rPr>
              <a:t>Identifying Areas for Improvement: Recognizing the internal areas where the organization or team is lacking, provides a clear direction for capacity building and resource allocation.</a:t>
            </a:r>
          </a:p>
        </p:txBody>
      </p:sp>
      <p:sp>
        <p:nvSpPr>
          <p:cNvPr id="10" name="TextBox 10"/>
          <p:cNvSpPr txBox="1"/>
          <p:nvPr/>
        </p:nvSpPr>
        <p:spPr>
          <a:xfrm>
            <a:off x="12288606" y="6666668"/>
            <a:ext cx="4970694" cy="2070100"/>
          </a:xfrm>
          <a:prstGeom prst="rect">
            <a:avLst/>
          </a:prstGeom>
        </p:spPr>
        <p:txBody>
          <a:bodyPr lIns="0" tIns="0" rIns="0" bIns="0" rtlCol="0" anchor="t">
            <a:spAutoFit/>
          </a:bodyPr>
          <a:lstStyle/>
          <a:p>
            <a:pPr algn="just">
              <a:lnSpc>
                <a:spcPts val="2749"/>
              </a:lnSpc>
            </a:pPr>
            <a:r>
              <a:rPr lang="en-US" sz="2499">
                <a:solidFill>
                  <a:srgbClr val="737373"/>
                </a:solidFill>
                <a:latin typeface="DM Sans"/>
                <a:ea typeface="DM Sans"/>
                <a:cs typeface="DM Sans"/>
                <a:sym typeface="DM Sans"/>
              </a:rPr>
              <a:t>Identifying Potential Challenges: It identifies external challenges that could pose a risk to the organization or team, including competitive pressures, market volatility, and regulatory changes.</a:t>
            </a:r>
          </a:p>
        </p:txBody>
      </p:sp>
      <p:sp>
        <p:nvSpPr>
          <p:cNvPr id="11" name="TextBox 11"/>
          <p:cNvSpPr txBox="1"/>
          <p:nvPr/>
        </p:nvSpPr>
        <p:spPr>
          <a:xfrm>
            <a:off x="5036272" y="858979"/>
            <a:ext cx="7926360" cy="1576070"/>
          </a:xfrm>
          <a:prstGeom prst="rect">
            <a:avLst/>
          </a:prstGeom>
        </p:spPr>
        <p:txBody>
          <a:bodyPr lIns="0" tIns="0" rIns="0" bIns="0" rtlCol="0" anchor="t">
            <a:spAutoFit/>
          </a:bodyPr>
          <a:lstStyle/>
          <a:p>
            <a:pPr algn="ctr">
              <a:lnSpc>
                <a:spcPts val="6160"/>
              </a:lnSpc>
            </a:pPr>
            <a:r>
              <a:rPr lang="en-US" sz="5600">
                <a:solidFill>
                  <a:srgbClr val="8CA9AD"/>
                </a:solidFill>
                <a:latin typeface="DM Sans Bold"/>
                <a:ea typeface="DM Sans Bold"/>
                <a:cs typeface="DM Sans Bold"/>
                <a:sym typeface="DM Sans Bold"/>
              </a:rPr>
              <a:t>SWOT</a:t>
            </a:r>
          </a:p>
          <a:p>
            <a:pPr algn="ctr">
              <a:lnSpc>
                <a:spcPts val="6160"/>
              </a:lnSpc>
            </a:pPr>
            <a:r>
              <a:rPr lang="en-US" sz="5600">
                <a:solidFill>
                  <a:srgbClr val="8CA9AD"/>
                </a:solidFill>
                <a:latin typeface="DM Sans Bold"/>
                <a:ea typeface="DM Sans Bold"/>
                <a:cs typeface="DM Sans Bold"/>
                <a:sym typeface="DM Sans Bold"/>
              </a:rPr>
              <a:t>Analysis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4919" y="2238375"/>
            <a:ext cx="16282446" cy="4879975"/>
          </a:xfrm>
          <a:prstGeom prst="rect">
            <a:avLst/>
          </a:prstGeom>
        </p:spPr>
        <p:txBody>
          <a:bodyPr lIns="0" tIns="0" rIns="0" bIns="0" rtlCol="0" anchor="t">
            <a:spAutoFit/>
          </a:bodyPr>
          <a:lstStyle/>
          <a:p>
            <a:pPr algn="l">
              <a:lnSpc>
                <a:spcPts val="7699"/>
              </a:lnSpc>
            </a:pPr>
            <a:r>
              <a:rPr lang="en-US" sz="6999" spc="-349">
                <a:solidFill>
                  <a:srgbClr val="E1A93D"/>
                </a:solidFill>
                <a:latin typeface="DM Sans Bold"/>
                <a:ea typeface="DM Sans Bold"/>
                <a:cs typeface="DM Sans Bold"/>
                <a:sym typeface="DM Sans Bold"/>
              </a:rPr>
              <a:t>PESTEL </a:t>
            </a:r>
            <a:r>
              <a:rPr lang="en-US" sz="6999" spc="-349">
                <a:solidFill>
                  <a:srgbClr val="737373"/>
                </a:solidFill>
                <a:latin typeface="DM Sans Bold"/>
                <a:ea typeface="DM Sans Bold"/>
                <a:cs typeface="DM Sans Bold"/>
                <a:sym typeface="DM Sans Bold"/>
              </a:rPr>
              <a:t>analysis is another strategic tool that can be used for capacity assessment, focusing on macro-environmental factors that could impact an organization's operations.</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028700" y="2665534"/>
            <a:ext cx="3614252" cy="377190"/>
          </a:xfrm>
          <a:prstGeom prst="rect">
            <a:avLst/>
          </a:prstGeom>
        </p:spPr>
        <p:txBody>
          <a:bodyPr lIns="0" tIns="0" rIns="0" bIns="0" rtlCol="0" anchor="t">
            <a:spAutoFit/>
          </a:bodyPr>
          <a:lstStyle/>
          <a:p>
            <a:pPr algn="l">
              <a:lnSpc>
                <a:spcPts val="2970"/>
              </a:lnSpc>
            </a:pPr>
            <a:r>
              <a:rPr lang="en-US" sz="2700">
                <a:solidFill>
                  <a:srgbClr val="8CA9AD"/>
                </a:solidFill>
                <a:latin typeface="DM Sans Bold"/>
                <a:ea typeface="DM Sans Bold"/>
                <a:cs typeface="DM Sans Bold"/>
                <a:sym typeface="DM Sans Bold"/>
              </a:rPr>
              <a:t>P</a:t>
            </a:r>
            <a:r>
              <a:rPr lang="en-US" sz="2700">
                <a:solidFill>
                  <a:srgbClr val="8CA9AD"/>
                </a:solidFill>
                <a:latin typeface="DM Sans"/>
                <a:ea typeface="DM Sans"/>
                <a:cs typeface="DM Sans"/>
                <a:sym typeface="DM Sans"/>
              </a:rPr>
              <a:t>OLITICAL FACTORS:</a:t>
            </a:r>
          </a:p>
        </p:txBody>
      </p:sp>
      <p:sp>
        <p:nvSpPr>
          <p:cNvPr id="4" name="TextBox 4"/>
          <p:cNvSpPr txBox="1"/>
          <p:nvPr/>
        </p:nvSpPr>
        <p:spPr>
          <a:xfrm>
            <a:off x="12470780" y="2665534"/>
            <a:ext cx="4788520" cy="377190"/>
          </a:xfrm>
          <a:prstGeom prst="rect">
            <a:avLst/>
          </a:prstGeom>
        </p:spPr>
        <p:txBody>
          <a:bodyPr lIns="0" tIns="0" rIns="0" bIns="0" rtlCol="0" anchor="t">
            <a:spAutoFit/>
          </a:bodyPr>
          <a:lstStyle/>
          <a:p>
            <a:pPr algn="r">
              <a:lnSpc>
                <a:spcPts val="2970"/>
              </a:lnSpc>
            </a:pPr>
            <a:r>
              <a:rPr lang="en-US" sz="2700">
                <a:solidFill>
                  <a:srgbClr val="8CA9AD"/>
                </a:solidFill>
                <a:latin typeface="DM Sans Bold"/>
                <a:ea typeface="DM Sans Bold"/>
                <a:cs typeface="DM Sans Bold"/>
                <a:sym typeface="DM Sans Bold"/>
              </a:rPr>
              <a:t>E</a:t>
            </a:r>
            <a:r>
              <a:rPr lang="en-US" sz="2700">
                <a:solidFill>
                  <a:srgbClr val="8CA9AD"/>
                </a:solidFill>
                <a:latin typeface="DM Sans"/>
                <a:ea typeface="DM Sans"/>
                <a:cs typeface="DM Sans"/>
                <a:sym typeface="DM Sans"/>
              </a:rPr>
              <a:t>NVIRONMENTAL FACTORS</a:t>
            </a:r>
            <a:r>
              <a:rPr lang="en-US" sz="2700">
                <a:solidFill>
                  <a:srgbClr val="8CA9AD"/>
                </a:solidFill>
                <a:latin typeface="DM Sans Bold"/>
                <a:ea typeface="DM Sans Bold"/>
                <a:cs typeface="DM Sans Bold"/>
                <a:sym typeface="DM Sans Bold"/>
              </a:rPr>
              <a:t>:</a:t>
            </a:r>
          </a:p>
        </p:txBody>
      </p:sp>
      <p:sp>
        <p:nvSpPr>
          <p:cNvPr id="5" name="TextBox 5"/>
          <p:cNvSpPr txBox="1"/>
          <p:nvPr/>
        </p:nvSpPr>
        <p:spPr>
          <a:xfrm>
            <a:off x="1028700" y="6406318"/>
            <a:ext cx="4134451" cy="377190"/>
          </a:xfrm>
          <a:prstGeom prst="rect">
            <a:avLst/>
          </a:prstGeom>
        </p:spPr>
        <p:txBody>
          <a:bodyPr lIns="0" tIns="0" rIns="0" bIns="0" rtlCol="0" anchor="t">
            <a:spAutoFit/>
          </a:bodyPr>
          <a:lstStyle/>
          <a:p>
            <a:pPr algn="l">
              <a:lnSpc>
                <a:spcPts val="2970"/>
              </a:lnSpc>
            </a:pPr>
            <a:r>
              <a:rPr lang="en-US" sz="2700">
                <a:solidFill>
                  <a:srgbClr val="8CA9AD"/>
                </a:solidFill>
                <a:latin typeface="DM Sans Bold"/>
                <a:ea typeface="DM Sans Bold"/>
                <a:cs typeface="DM Sans Bold"/>
                <a:sym typeface="DM Sans Bold"/>
              </a:rPr>
              <a:t>E</a:t>
            </a:r>
            <a:r>
              <a:rPr lang="en-US" sz="2700">
                <a:solidFill>
                  <a:srgbClr val="8CA9AD"/>
                </a:solidFill>
                <a:latin typeface="DM Sans"/>
                <a:ea typeface="DM Sans"/>
                <a:cs typeface="DM Sans"/>
                <a:sym typeface="DM Sans"/>
              </a:rPr>
              <a:t>CONOMIC FACTORS:</a:t>
            </a:r>
          </a:p>
        </p:txBody>
      </p:sp>
      <p:sp>
        <p:nvSpPr>
          <p:cNvPr id="6" name="TextBox 6"/>
          <p:cNvSpPr txBox="1"/>
          <p:nvPr/>
        </p:nvSpPr>
        <p:spPr>
          <a:xfrm>
            <a:off x="13840299" y="6365043"/>
            <a:ext cx="3419001" cy="377190"/>
          </a:xfrm>
          <a:prstGeom prst="rect">
            <a:avLst/>
          </a:prstGeom>
        </p:spPr>
        <p:txBody>
          <a:bodyPr lIns="0" tIns="0" rIns="0" bIns="0" rtlCol="0" anchor="t">
            <a:spAutoFit/>
          </a:bodyPr>
          <a:lstStyle/>
          <a:p>
            <a:pPr algn="r">
              <a:lnSpc>
                <a:spcPts val="2970"/>
              </a:lnSpc>
            </a:pPr>
            <a:r>
              <a:rPr lang="en-US" sz="2700">
                <a:solidFill>
                  <a:srgbClr val="8CA9AD"/>
                </a:solidFill>
                <a:latin typeface="DM Sans Bold"/>
                <a:ea typeface="DM Sans Bold"/>
                <a:cs typeface="DM Sans Bold"/>
                <a:sym typeface="DM Sans Bold"/>
              </a:rPr>
              <a:t>L</a:t>
            </a:r>
            <a:r>
              <a:rPr lang="en-US" sz="2700">
                <a:solidFill>
                  <a:srgbClr val="8CA9AD"/>
                </a:solidFill>
                <a:latin typeface="DM Sans"/>
                <a:ea typeface="DM Sans"/>
                <a:cs typeface="DM Sans"/>
                <a:sym typeface="DM Sans"/>
              </a:rPr>
              <a:t>EGAL FACTORS</a:t>
            </a:r>
            <a:r>
              <a:rPr lang="en-US" sz="2700">
                <a:solidFill>
                  <a:srgbClr val="8CA9AD"/>
                </a:solidFill>
                <a:latin typeface="DM Sans Bold"/>
                <a:ea typeface="DM Sans Bold"/>
                <a:cs typeface="DM Sans Bold"/>
                <a:sym typeface="DM Sans Bold"/>
              </a:rPr>
              <a:t>:</a:t>
            </a:r>
          </a:p>
        </p:txBody>
      </p:sp>
      <p:sp>
        <p:nvSpPr>
          <p:cNvPr id="7" name="TextBox 7"/>
          <p:cNvSpPr txBox="1"/>
          <p:nvPr/>
        </p:nvSpPr>
        <p:spPr>
          <a:xfrm>
            <a:off x="1028700" y="3266698"/>
            <a:ext cx="4751143" cy="2413000"/>
          </a:xfrm>
          <a:prstGeom prst="rect">
            <a:avLst/>
          </a:prstGeom>
        </p:spPr>
        <p:txBody>
          <a:bodyPr lIns="0" tIns="0" rIns="0" bIns="0" rtlCol="0" anchor="t">
            <a:spAutoFit/>
          </a:bodyPr>
          <a:lstStyle/>
          <a:p>
            <a:pPr algn="just">
              <a:lnSpc>
                <a:spcPts val="2749"/>
              </a:lnSpc>
            </a:pPr>
            <a:r>
              <a:rPr lang="en-US" sz="2499">
                <a:solidFill>
                  <a:srgbClr val="737373"/>
                </a:solidFill>
                <a:latin typeface="DM Sans"/>
                <a:ea typeface="DM Sans"/>
                <a:cs typeface="DM Sans"/>
                <a:sym typeface="DM Sans"/>
              </a:rPr>
              <a:t>Government Policies and Stability: Evaluate how government policies, political stability or instability, and interventions (like trade tariffs, fiscal policy, etc.) could affect the organization.</a:t>
            </a:r>
          </a:p>
        </p:txBody>
      </p:sp>
      <p:sp>
        <p:nvSpPr>
          <p:cNvPr id="8" name="TextBox 8"/>
          <p:cNvSpPr txBox="1"/>
          <p:nvPr/>
        </p:nvSpPr>
        <p:spPr>
          <a:xfrm>
            <a:off x="12688623" y="3266698"/>
            <a:ext cx="4570677" cy="2413000"/>
          </a:xfrm>
          <a:prstGeom prst="rect">
            <a:avLst/>
          </a:prstGeom>
        </p:spPr>
        <p:txBody>
          <a:bodyPr lIns="0" tIns="0" rIns="0" bIns="0" rtlCol="0" anchor="t">
            <a:spAutoFit/>
          </a:bodyPr>
          <a:lstStyle/>
          <a:p>
            <a:pPr algn="just">
              <a:lnSpc>
                <a:spcPts val="2749"/>
              </a:lnSpc>
            </a:pPr>
            <a:r>
              <a:rPr lang="en-US" sz="2499">
                <a:solidFill>
                  <a:srgbClr val="737373"/>
                </a:solidFill>
                <a:latin typeface="DM Sans"/>
                <a:ea typeface="DM Sans"/>
                <a:cs typeface="DM Sans"/>
                <a:sym typeface="DM Sans"/>
              </a:rPr>
              <a:t>Sustainability and Environmental Regulations: Considers environmental issues such as climate change, recycling requirements, and carbon footprint management, affecting operational capacity.</a:t>
            </a:r>
          </a:p>
        </p:txBody>
      </p:sp>
      <p:sp>
        <p:nvSpPr>
          <p:cNvPr id="9" name="TextBox 9"/>
          <p:cNvSpPr txBox="1"/>
          <p:nvPr/>
        </p:nvSpPr>
        <p:spPr>
          <a:xfrm>
            <a:off x="1028700" y="7009568"/>
            <a:ext cx="4751143" cy="2413000"/>
          </a:xfrm>
          <a:prstGeom prst="rect">
            <a:avLst/>
          </a:prstGeom>
        </p:spPr>
        <p:txBody>
          <a:bodyPr lIns="0" tIns="0" rIns="0" bIns="0" rtlCol="0" anchor="t">
            <a:spAutoFit/>
          </a:bodyPr>
          <a:lstStyle/>
          <a:p>
            <a:pPr algn="just">
              <a:lnSpc>
                <a:spcPts val="2749"/>
              </a:lnSpc>
            </a:pPr>
            <a:r>
              <a:rPr lang="en-US" sz="2499">
                <a:solidFill>
                  <a:srgbClr val="737373"/>
                </a:solidFill>
                <a:latin typeface="DM Sans"/>
                <a:ea typeface="DM Sans"/>
                <a:cs typeface="DM Sans"/>
                <a:sym typeface="DM Sans"/>
              </a:rPr>
              <a:t>Market Trends and Economic Indicators: Considers the impact of economic trends, such as inflation rates, interest rates, economic growth patterns, and exchange rates, on organizational capacity.</a:t>
            </a:r>
          </a:p>
        </p:txBody>
      </p:sp>
      <p:sp>
        <p:nvSpPr>
          <p:cNvPr id="10" name="TextBox 10"/>
          <p:cNvSpPr txBox="1"/>
          <p:nvPr/>
        </p:nvSpPr>
        <p:spPr>
          <a:xfrm>
            <a:off x="12688623" y="6968293"/>
            <a:ext cx="4570677" cy="2755900"/>
          </a:xfrm>
          <a:prstGeom prst="rect">
            <a:avLst/>
          </a:prstGeom>
        </p:spPr>
        <p:txBody>
          <a:bodyPr lIns="0" tIns="0" rIns="0" bIns="0" rtlCol="0" anchor="t">
            <a:spAutoFit/>
          </a:bodyPr>
          <a:lstStyle/>
          <a:p>
            <a:pPr algn="just">
              <a:lnSpc>
                <a:spcPts val="2749"/>
              </a:lnSpc>
            </a:pPr>
            <a:r>
              <a:rPr lang="en-US" sz="2499">
                <a:solidFill>
                  <a:srgbClr val="737373"/>
                </a:solidFill>
                <a:latin typeface="DM Sans"/>
                <a:ea typeface="DM Sans"/>
                <a:cs typeface="DM Sans"/>
                <a:sym typeface="DM Sans"/>
              </a:rPr>
              <a:t>Compliance and Legal Obligations: Identifies legal landscapes, including employment laws, health and safety regulations, and consumer protection laws, that the organization must navigate.</a:t>
            </a:r>
          </a:p>
        </p:txBody>
      </p:sp>
      <p:sp>
        <p:nvSpPr>
          <p:cNvPr id="11" name="TextBox 11"/>
          <p:cNvSpPr txBox="1"/>
          <p:nvPr/>
        </p:nvSpPr>
        <p:spPr>
          <a:xfrm>
            <a:off x="0" y="421049"/>
            <a:ext cx="14500388" cy="795020"/>
          </a:xfrm>
          <a:prstGeom prst="rect">
            <a:avLst/>
          </a:prstGeom>
        </p:spPr>
        <p:txBody>
          <a:bodyPr lIns="0" tIns="0" rIns="0" bIns="0" rtlCol="0" anchor="t">
            <a:spAutoFit/>
          </a:bodyPr>
          <a:lstStyle/>
          <a:p>
            <a:pPr algn="ctr">
              <a:lnSpc>
                <a:spcPts val="6160"/>
              </a:lnSpc>
            </a:pPr>
            <a:r>
              <a:rPr lang="en-US" sz="5600">
                <a:solidFill>
                  <a:srgbClr val="8CA9AD"/>
                </a:solidFill>
                <a:latin typeface="DM Sans Bold"/>
                <a:ea typeface="DM Sans Bold"/>
                <a:cs typeface="DM Sans Bold"/>
                <a:sym typeface="DM Sans Bold"/>
              </a:rPr>
              <a:t>PESTEL Analysis</a:t>
            </a:r>
          </a:p>
        </p:txBody>
      </p:sp>
      <p:sp>
        <p:nvSpPr>
          <p:cNvPr id="12" name="TextBox 12"/>
          <p:cNvSpPr txBox="1"/>
          <p:nvPr/>
        </p:nvSpPr>
        <p:spPr>
          <a:xfrm>
            <a:off x="7528549" y="2665534"/>
            <a:ext cx="3230903" cy="377190"/>
          </a:xfrm>
          <a:prstGeom prst="rect">
            <a:avLst/>
          </a:prstGeom>
        </p:spPr>
        <p:txBody>
          <a:bodyPr lIns="0" tIns="0" rIns="0" bIns="0" rtlCol="0" anchor="t">
            <a:spAutoFit/>
          </a:bodyPr>
          <a:lstStyle/>
          <a:p>
            <a:pPr algn="l">
              <a:lnSpc>
                <a:spcPts val="2970"/>
              </a:lnSpc>
            </a:pPr>
            <a:r>
              <a:rPr lang="en-US" sz="2700">
                <a:solidFill>
                  <a:srgbClr val="8CA9AD"/>
                </a:solidFill>
                <a:latin typeface="DM Sans Bold"/>
                <a:ea typeface="DM Sans Bold"/>
                <a:cs typeface="DM Sans Bold"/>
                <a:sym typeface="DM Sans Bold"/>
              </a:rPr>
              <a:t>S</a:t>
            </a:r>
            <a:r>
              <a:rPr lang="en-US" sz="2700">
                <a:solidFill>
                  <a:srgbClr val="8CA9AD"/>
                </a:solidFill>
                <a:latin typeface="DM Sans"/>
                <a:ea typeface="DM Sans"/>
                <a:cs typeface="DM Sans"/>
                <a:sym typeface="DM Sans"/>
              </a:rPr>
              <a:t>OCIAL FACTORS:</a:t>
            </a:r>
          </a:p>
        </p:txBody>
      </p:sp>
      <p:sp>
        <p:nvSpPr>
          <p:cNvPr id="13" name="TextBox 13"/>
          <p:cNvSpPr txBox="1"/>
          <p:nvPr/>
        </p:nvSpPr>
        <p:spPr>
          <a:xfrm>
            <a:off x="6858661" y="3266698"/>
            <a:ext cx="4751143" cy="2755900"/>
          </a:xfrm>
          <a:prstGeom prst="rect">
            <a:avLst/>
          </a:prstGeom>
        </p:spPr>
        <p:txBody>
          <a:bodyPr lIns="0" tIns="0" rIns="0" bIns="0" rtlCol="0" anchor="t">
            <a:spAutoFit/>
          </a:bodyPr>
          <a:lstStyle/>
          <a:p>
            <a:pPr algn="just">
              <a:lnSpc>
                <a:spcPts val="2749"/>
              </a:lnSpc>
            </a:pPr>
            <a:r>
              <a:rPr lang="en-US" sz="2499">
                <a:solidFill>
                  <a:srgbClr val="737373"/>
                </a:solidFill>
                <a:latin typeface="DM Sans"/>
                <a:ea typeface="DM Sans"/>
                <a:cs typeface="DM Sans"/>
                <a:sym typeface="DM Sans"/>
              </a:rPr>
              <a:t>Cultural and Demographic Trends: Analyzes social trends, including shifts in demographics, consumer behaviours, and cultural attitudes, that could affect the market and organizational capacity.</a:t>
            </a:r>
          </a:p>
        </p:txBody>
      </p:sp>
      <p:sp>
        <p:nvSpPr>
          <p:cNvPr id="14" name="TextBox 14"/>
          <p:cNvSpPr txBox="1"/>
          <p:nvPr/>
        </p:nvSpPr>
        <p:spPr>
          <a:xfrm>
            <a:off x="7008668" y="6365043"/>
            <a:ext cx="4751143" cy="377190"/>
          </a:xfrm>
          <a:prstGeom prst="rect">
            <a:avLst/>
          </a:prstGeom>
        </p:spPr>
        <p:txBody>
          <a:bodyPr lIns="0" tIns="0" rIns="0" bIns="0" rtlCol="0" anchor="t">
            <a:spAutoFit/>
          </a:bodyPr>
          <a:lstStyle/>
          <a:p>
            <a:pPr algn="l">
              <a:lnSpc>
                <a:spcPts val="2970"/>
              </a:lnSpc>
            </a:pPr>
            <a:r>
              <a:rPr lang="en-US" sz="2700">
                <a:solidFill>
                  <a:srgbClr val="8CA9AD"/>
                </a:solidFill>
                <a:latin typeface="DM Sans Bold"/>
                <a:ea typeface="DM Sans Bold"/>
                <a:cs typeface="DM Sans Bold"/>
                <a:sym typeface="DM Sans Bold"/>
              </a:rPr>
              <a:t>T</a:t>
            </a:r>
            <a:r>
              <a:rPr lang="en-US" sz="2700">
                <a:solidFill>
                  <a:srgbClr val="8CA9AD"/>
                </a:solidFill>
                <a:latin typeface="DM Sans"/>
                <a:ea typeface="DM Sans"/>
                <a:cs typeface="DM Sans"/>
                <a:sym typeface="DM Sans"/>
              </a:rPr>
              <a:t>ECHNOLOGICAL FACTORS:</a:t>
            </a:r>
          </a:p>
        </p:txBody>
      </p:sp>
      <p:sp>
        <p:nvSpPr>
          <p:cNvPr id="15" name="TextBox 15"/>
          <p:cNvSpPr txBox="1"/>
          <p:nvPr/>
        </p:nvSpPr>
        <p:spPr>
          <a:xfrm>
            <a:off x="6858661" y="6966207"/>
            <a:ext cx="4751143" cy="2413000"/>
          </a:xfrm>
          <a:prstGeom prst="rect">
            <a:avLst/>
          </a:prstGeom>
        </p:spPr>
        <p:txBody>
          <a:bodyPr lIns="0" tIns="0" rIns="0" bIns="0" rtlCol="0" anchor="t">
            <a:spAutoFit/>
          </a:bodyPr>
          <a:lstStyle/>
          <a:p>
            <a:pPr algn="just">
              <a:lnSpc>
                <a:spcPts val="2749"/>
              </a:lnSpc>
            </a:pPr>
            <a:r>
              <a:rPr lang="en-US" sz="2499">
                <a:solidFill>
                  <a:srgbClr val="737373"/>
                </a:solidFill>
                <a:latin typeface="DM Sans"/>
                <a:ea typeface="DM Sans"/>
                <a:cs typeface="DM Sans"/>
                <a:sym typeface="DM Sans"/>
              </a:rPr>
              <a:t>Innovation and Technological Advancements: Identifies new technologies, innovation, and the rate of technological change that could impact the organization’s operations and market.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833" y="2496787"/>
            <a:ext cx="16282446" cy="4879975"/>
          </a:xfrm>
          <a:prstGeom prst="rect">
            <a:avLst/>
          </a:prstGeom>
        </p:spPr>
        <p:txBody>
          <a:bodyPr lIns="0" tIns="0" rIns="0" bIns="0" rtlCol="0" anchor="t">
            <a:spAutoFit/>
          </a:bodyPr>
          <a:lstStyle/>
          <a:p>
            <a:pPr algn="just">
              <a:lnSpc>
                <a:spcPts val="7699"/>
              </a:lnSpc>
            </a:pPr>
            <a:r>
              <a:rPr lang="en-US" sz="6999" spc="-349">
                <a:solidFill>
                  <a:srgbClr val="E1A93D"/>
                </a:solidFill>
                <a:latin typeface="DM Sans Bold"/>
                <a:ea typeface="DM Sans Bold"/>
                <a:cs typeface="DM Sans Bold"/>
                <a:sym typeface="DM Sans Bold"/>
              </a:rPr>
              <a:t>Value chain analysis. </a:t>
            </a:r>
            <a:r>
              <a:rPr lang="en-US" sz="6999" spc="-349">
                <a:solidFill>
                  <a:srgbClr val="727171"/>
                </a:solidFill>
                <a:latin typeface="DM Sans Bold"/>
                <a:ea typeface="DM Sans Bold"/>
                <a:cs typeface="DM Sans Bold"/>
                <a:sym typeface="DM Sans Bold"/>
              </a:rPr>
              <a:t>This tool assesses internal activities to understand where value is added within an organization and where inefficiencies lie, providing insights into internal operations.</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612870" y="2245448"/>
            <a:ext cx="6716860" cy="6716860"/>
          </a:xfrm>
          <a:custGeom>
            <a:avLst/>
            <a:gdLst/>
            <a:ahLst/>
            <a:cxnLst/>
            <a:rect l="l" t="t" r="r" b="b"/>
            <a:pathLst>
              <a:path w="6716860" h="6716860">
                <a:moveTo>
                  <a:pt x="0" y="0"/>
                </a:moveTo>
                <a:lnTo>
                  <a:pt x="6716860" y="0"/>
                </a:lnTo>
                <a:lnTo>
                  <a:pt x="6716860" y="6716860"/>
                </a:lnTo>
                <a:lnTo>
                  <a:pt x="0" y="6716860"/>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7959430" y="7460530"/>
            <a:ext cx="8774405" cy="1041400"/>
          </a:xfrm>
          <a:prstGeom prst="rect">
            <a:avLst/>
          </a:prstGeom>
        </p:spPr>
        <p:txBody>
          <a:bodyPr lIns="0" tIns="0" rIns="0" bIns="0" rtlCol="0" anchor="t">
            <a:spAutoFit/>
          </a:bodyPr>
          <a:lstStyle/>
          <a:p>
            <a:pPr algn="l">
              <a:lnSpc>
                <a:spcPts val="2749"/>
              </a:lnSpc>
            </a:pPr>
            <a:r>
              <a:rPr lang="en-US" sz="2499">
                <a:solidFill>
                  <a:srgbClr val="737373"/>
                </a:solidFill>
                <a:latin typeface="DM Sans Bold"/>
                <a:ea typeface="DM Sans Bold"/>
                <a:cs typeface="DM Sans Bold"/>
                <a:sym typeface="DM Sans Bold"/>
              </a:rPr>
              <a:t>Editable version</a:t>
            </a:r>
            <a:r>
              <a:rPr lang="en-US" sz="2499">
                <a:solidFill>
                  <a:srgbClr val="737373"/>
                </a:solidFill>
                <a:latin typeface="DM Sans"/>
                <a:ea typeface="DM Sans"/>
                <a:cs typeface="DM Sans"/>
                <a:sym typeface="DM Sans"/>
              </a:rPr>
              <a:t>: https://online.visual-paradigm.com/knowledge/strategic-analysis/best-online-value-chain-analysis-diagram-tool/</a:t>
            </a:r>
          </a:p>
        </p:txBody>
      </p:sp>
      <p:sp>
        <p:nvSpPr>
          <p:cNvPr id="5" name="TextBox 5"/>
          <p:cNvSpPr txBox="1"/>
          <p:nvPr/>
        </p:nvSpPr>
        <p:spPr>
          <a:xfrm>
            <a:off x="-660089" y="421049"/>
            <a:ext cx="14500388" cy="795020"/>
          </a:xfrm>
          <a:prstGeom prst="rect">
            <a:avLst/>
          </a:prstGeom>
        </p:spPr>
        <p:txBody>
          <a:bodyPr lIns="0" tIns="0" rIns="0" bIns="0" rtlCol="0" anchor="t">
            <a:spAutoFit/>
          </a:bodyPr>
          <a:lstStyle/>
          <a:p>
            <a:pPr algn="ctr">
              <a:lnSpc>
                <a:spcPts val="6160"/>
              </a:lnSpc>
            </a:pPr>
            <a:r>
              <a:rPr lang="en-US" sz="5600">
                <a:solidFill>
                  <a:srgbClr val="8CA9AD"/>
                </a:solidFill>
                <a:latin typeface="DM Sans Bold"/>
                <a:ea typeface="DM Sans Bold"/>
                <a:cs typeface="DM Sans Bold"/>
                <a:sym typeface="DM Sans Bold"/>
              </a:rPr>
              <a:t>Value chain analysis</a:t>
            </a:r>
          </a:p>
        </p:txBody>
      </p:sp>
      <p:sp>
        <p:nvSpPr>
          <p:cNvPr id="6" name="TextBox 6"/>
          <p:cNvSpPr txBox="1"/>
          <p:nvPr/>
        </p:nvSpPr>
        <p:spPr>
          <a:xfrm>
            <a:off x="7959430" y="3066385"/>
            <a:ext cx="8774405" cy="2650490"/>
          </a:xfrm>
          <a:prstGeom prst="rect">
            <a:avLst/>
          </a:prstGeom>
        </p:spPr>
        <p:txBody>
          <a:bodyPr lIns="0" tIns="0" rIns="0" bIns="0" rtlCol="0" anchor="t">
            <a:spAutoFit/>
          </a:bodyPr>
          <a:lstStyle/>
          <a:p>
            <a:pPr algn="just">
              <a:lnSpc>
                <a:spcPts val="3520"/>
              </a:lnSpc>
              <a:spcBef>
                <a:spcPct val="0"/>
              </a:spcBef>
            </a:pPr>
            <a:r>
              <a:rPr lang="en-US" sz="3200">
                <a:solidFill>
                  <a:srgbClr val="727171"/>
                </a:solidFill>
                <a:latin typeface="DM Sans"/>
                <a:ea typeface="DM Sans"/>
                <a:cs typeface="DM Sans"/>
                <a:sym typeface="DM Sans"/>
              </a:rPr>
              <a:t>Value Chain Analysis is a strategic tool that dissects an organization's activities to identify where value is added and where efficiencies can be improved, aiming to enhance competitive advantage and operational effectiveness.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6854" y="2488707"/>
            <a:ext cx="16282446" cy="5057775"/>
          </a:xfrm>
          <a:prstGeom prst="rect">
            <a:avLst/>
          </a:prstGeom>
        </p:spPr>
        <p:txBody>
          <a:bodyPr lIns="0" tIns="0" rIns="0" bIns="0" rtlCol="0" anchor="t">
            <a:spAutoFit/>
          </a:bodyPr>
          <a:lstStyle/>
          <a:p>
            <a:pPr algn="just">
              <a:lnSpc>
                <a:spcPts val="6600"/>
              </a:lnSpc>
            </a:pPr>
            <a:r>
              <a:rPr lang="en-US" sz="6000" spc="-300">
                <a:solidFill>
                  <a:srgbClr val="E1A93D"/>
                </a:solidFill>
                <a:latin typeface="DM Sans Bold"/>
                <a:ea typeface="DM Sans Bold"/>
                <a:cs typeface="DM Sans Bold"/>
                <a:sym typeface="DM Sans Bold"/>
              </a:rPr>
              <a:t>Organizational Capacity Assessment Tool (OCAT). </a:t>
            </a:r>
            <a:r>
              <a:rPr lang="en-US" sz="6000" spc="-300">
                <a:solidFill>
                  <a:srgbClr val="727070"/>
                </a:solidFill>
                <a:latin typeface="DM Sans Bold"/>
                <a:ea typeface="DM Sans Bold"/>
                <a:cs typeface="DM Sans Bold"/>
                <a:sym typeface="DM Sans Bold"/>
              </a:rPr>
              <a:t>Developed by McKinsey for nonprofit organizations, this tool can also offer valuable insights for social enterprises. It helps organizations assess their strengths and areas for improvement across several dimensions.</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338936" y="3047335"/>
            <a:ext cx="5853454" cy="5853454"/>
          </a:xfrm>
          <a:custGeom>
            <a:avLst/>
            <a:gdLst/>
            <a:ahLst/>
            <a:cxnLst/>
            <a:rect l="l" t="t" r="r" b="b"/>
            <a:pathLst>
              <a:path w="5853454" h="5853454">
                <a:moveTo>
                  <a:pt x="0" y="0"/>
                </a:moveTo>
                <a:lnTo>
                  <a:pt x="5853453" y="0"/>
                </a:lnTo>
                <a:lnTo>
                  <a:pt x="5853453" y="5853453"/>
                </a:lnTo>
                <a:lnTo>
                  <a:pt x="0" y="5853453"/>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7959430" y="7460530"/>
            <a:ext cx="8774405" cy="1041400"/>
          </a:xfrm>
          <a:prstGeom prst="rect">
            <a:avLst/>
          </a:prstGeom>
        </p:spPr>
        <p:txBody>
          <a:bodyPr lIns="0" tIns="0" rIns="0" bIns="0" rtlCol="0" anchor="t">
            <a:spAutoFit/>
          </a:bodyPr>
          <a:lstStyle/>
          <a:p>
            <a:pPr algn="l">
              <a:lnSpc>
                <a:spcPts val="2749"/>
              </a:lnSpc>
            </a:pPr>
            <a:r>
              <a:rPr lang="en-US" sz="2499">
                <a:solidFill>
                  <a:srgbClr val="737373"/>
                </a:solidFill>
                <a:latin typeface="DM Sans Bold"/>
                <a:ea typeface="DM Sans Bold"/>
                <a:cs typeface="DM Sans Bold"/>
                <a:sym typeface="DM Sans Bold"/>
              </a:rPr>
              <a:t>Online English version</a:t>
            </a:r>
            <a:r>
              <a:rPr lang="en-US" sz="2499">
                <a:solidFill>
                  <a:srgbClr val="737373"/>
                </a:solidFill>
                <a:latin typeface="DM Sans"/>
                <a:ea typeface="DM Sans"/>
                <a:cs typeface="DM Sans"/>
                <a:sym typeface="DM Sans"/>
              </a:rPr>
              <a:t>: </a:t>
            </a:r>
            <a:r>
              <a:rPr lang="en-US" sz="2499" u="sng">
                <a:solidFill>
                  <a:srgbClr val="737373"/>
                </a:solidFill>
                <a:latin typeface="DM Sans"/>
                <a:ea typeface="DM Sans"/>
                <a:cs typeface="DM Sans"/>
                <a:sym typeface="DM Sans"/>
                <a:hlinkClick r:id="rId5" tooltip="https://msh.org/resources/organizational-capacity-assessment-tool-ocat/"/>
              </a:rPr>
              <a:t>https://online.visual-paradigm.com/knowledge/strategic-analysis/best-online-value-chain-analysis-diagram-tool/</a:t>
            </a:r>
          </a:p>
        </p:txBody>
      </p:sp>
      <p:sp>
        <p:nvSpPr>
          <p:cNvPr id="5" name="TextBox 5"/>
          <p:cNvSpPr txBox="1"/>
          <p:nvPr/>
        </p:nvSpPr>
        <p:spPr>
          <a:xfrm>
            <a:off x="-660089" y="421049"/>
            <a:ext cx="12524894" cy="1575941"/>
          </a:xfrm>
          <a:prstGeom prst="rect">
            <a:avLst/>
          </a:prstGeom>
        </p:spPr>
        <p:txBody>
          <a:bodyPr lIns="0" tIns="0" rIns="0" bIns="0" rtlCol="0" anchor="t">
            <a:spAutoFit/>
          </a:bodyPr>
          <a:lstStyle/>
          <a:p>
            <a:pPr algn="ctr">
              <a:lnSpc>
                <a:spcPts val="6160"/>
              </a:lnSpc>
            </a:pPr>
            <a:r>
              <a:rPr lang="en-US" sz="5600">
                <a:solidFill>
                  <a:srgbClr val="8CA9AD"/>
                </a:solidFill>
                <a:latin typeface="DM Sans Bold"/>
                <a:ea typeface="DM Sans Bold"/>
                <a:cs typeface="DM Sans Bold"/>
                <a:sym typeface="DM Sans Bold"/>
              </a:rPr>
              <a:t>Organizational Capacity Assessment Tool (OCAT)</a:t>
            </a:r>
          </a:p>
        </p:txBody>
      </p:sp>
      <p:sp>
        <p:nvSpPr>
          <p:cNvPr id="6" name="TextBox 6"/>
          <p:cNvSpPr txBox="1"/>
          <p:nvPr/>
        </p:nvSpPr>
        <p:spPr>
          <a:xfrm>
            <a:off x="7959430" y="3066385"/>
            <a:ext cx="8774405" cy="3449320"/>
          </a:xfrm>
          <a:prstGeom prst="rect">
            <a:avLst/>
          </a:prstGeom>
        </p:spPr>
        <p:txBody>
          <a:bodyPr lIns="0" tIns="0" rIns="0" bIns="0" rtlCol="0" anchor="t">
            <a:spAutoFit/>
          </a:bodyPr>
          <a:lstStyle/>
          <a:p>
            <a:pPr algn="just">
              <a:lnSpc>
                <a:spcPts val="3409"/>
              </a:lnSpc>
              <a:spcBef>
                <a:spcPct val="0"/>
              </a:spcBef>
            </a:pPr>
            <a:r>
              <a:rPr lang="en-US" sz="3099">
                <a:solidFill>
                  <a:srgbClr val="727171"/>
                </a:solidFill>
                <a:latin typeface="DM Sans"/>
                <a:ea typeface="DM Sans"/>
                <a:cs typeface="DM Sans"/>
                <a:sym typeface="DM Sans"/>
              </a:rPr>
              <a:t>The Organizational Capacity Assessment Tool (OCAT) is designed to help organizations, particularly nonprofits, evaluate their strengths and weaknesses across various functional areas. This comprehensive tool enables organizations to identify areas where they need to build capacity to improve their effectiveness and achieve their strategic goals.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6854" y="2479182"/>
            <a:ext cx="16282446" cy="5588000"/>
          </a:xfrm>
          <a:prstGeom prst="rect">
            <a:avLst/>
          </a:prstGeom>
        </p:spPr>
        <p:txBody>
          <a:bodyPr lIns="0" tIns="0" rIns="0" bIns="0" rtlCol="0" anchor="t">
            <a:spAutoFit/>
          </a:bodyPr>
          <a:lstStyle/>
          <a:p>
            <a:pPr algn="just">
              <a:lnSpc>
                <a:spcPts val="5500"/>
              </a:lnSpc>
            </a:pPr>
            <a:r>
              <a:rPr lang="en-US" sz="5000" spc="-250">
                <a:solidFill>
                  <a:srgbClr val="E1A93D"/>
                </a:solidFill>
                <a:latin typeface="DM Sans Bold"/>
                <a:ea typeface="DM Sans Bold"/>
                <a:cs typeface="DM Sans Bold"/>
                <a:sym typeface="DM Sans Bold"/>
              </a:rPr>
              <a:t>Capacity assessment tool for micro and small enterprises (CANARI). </a:t>
            </a:r>
            <a:r>
              <a:rPr lang="en-US" sz="5000" spc="-250">
                <a:solidFill>
                  <a:srgbClr val="727171"/>
                </a:solidFill>
                <a:latin typeface="DM Sans Bold"/>
                <a:ea typeface="DM Sans Bold"/>
                <a:cs typeface="DM Sans Bold"/>
                <a:sym typeface="DM Sans Bold"/>
              </a:rPr>
              <a:t>A capacity assessment tool for micro and small enterprises is designed to evaluate the internal capabilities and readiness of these businesses to achieve their goals, manage growth, and respond to challenges. Given their size, such enterprises often face unique challenges and opportunities, making a tailored approach to capacity assessment vital.</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242570" y="3215999"/>
            <a:ext cx="6042301" cy="6042301"/>
          </a:xfrm>
          <a:custGeom>
            <a:avLst/>
            <a:gdLst/>
            <a:ahLst/>
            <a:cxnLst/>
            <a:rect l="l" t="t" r="r" b="b"/>
            <a:pathLst>
              <a:path w="6042301" h="6042301">
                <a:moveTo>
                  <a:pt x="0" y="0"/>
                </a:moveTo>
                <a:lnTo>
                  <a:pt x="6042301" y="0"/>
                </a:lnTo>
                <a:lnTo>
                  <a:pt x="6042301" y="6042301"/>
                </a:lnTo>
                <a:lnTo>
                  <a:pt x="0" y="6042301"/>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7959430" y="7460530"/>
            <a:ext cx="8774405" cy="1384300"/>
          </a:xfrm>
          <a:prstGeom prst="rect">
            <a:avLst/>
          </a:prstGeom>
        </p:spPr>
        <p:txBody>
          <a:bodyPr lIns="0" tIns="0" rIns="0" bIns="0" rtlCol="0" anchor="t">
            <a:spAutoFit/>
          </a:bodyPr>
          <a:lstStyle/>
          <a:p>
            <a:pPr algn="l">
              <a:lnSpc>
                <a:spcPts val="2749"/>
              </a:lnSpc>
            </a:pPr>
            <a:r>
              <a:rPr lang="en-US" sz="2499">
                <a:solidFill>
                  <a:srgbClr val="737373"/>
                </a:solidFill>
                <a:latin typeface="DM Sans Bold"/>
                <a:ea typeface="DM Sans Bold"/>
                <a:cs typeface="DM Sans Bold"/>
                <a:sym typeface="DM Sans Bold"/>
              </a:rPr>
              <a:t>Online English version</a:t>
            </a:r>
            <a:r>
              <a:rPr lang="en-US" sz="2499">
                <a:solidFill>
                  <a:srgbClr val="737373"/>
                </a:solidFill>
                <a:latin typeface="DM Sans"/>
                <a:ea typeface="DM Sans"/>
                <a:cs typeface="DM Sans"/>
                <a:sym typeface="DM Sans"/>
              </a:rPr>
              <a:t>: chrome-extension://efaidnbmnnnibpcajpcglclefindmkaj/https://canari.org/wp-content/uploads/2020/06/CANARI-LGE-Radar-Toolkit.pdf </a:t>
            </a:r>
          </a:p>
        </p:txBody>
      </p:sp>
      <p:sp>
        <p:nvSpPr>
          <p:cNvPr id="5" name="TextBox 5"/>
          <p:cNvSpPr txBox="1"/>
          <p:nvPr/>
        </p:nvSpPr>
        <p:spPr>
          <a:xfrm>
            <a:off x="448115" y="421049"/>
            <a:ext cx="12428528" cy="1536700"/>
          </a:xfrm>
          <a:prstGeom prst="rect">
            <a:avLst/>
          </a:prstGeom>
        </p:spPr>
        <p:txBody>
          <a:bodyPr lIns="0" tIns="0" rIns="0" bIns="0" rtlCol="0" anchor="t">
            <a:spAutoFit/>
          </a:bodyPr>
          <a:lstStyle/>
          <a:p>
            <a:pPr algn="ctr">
              <a:lnSpc>
                <a:spcPts val="6049"/>
              </a:lnSpc>
            </a:pPr>
            <a:r>
              <a:rPr lang="en-US" sz="5499">
                <a:solidFill>
                  <a:srgbClr val="8CA9AD"/>
                </a:solidFill>
                <a:latin typeface="DM Sans Bold"/>
                <a:ea typeface="DM Sans Bold"/>
                <a:cs typeface="DM Sans Bold"/>
                <a:sym typeface="DM Sans Bold"/>
              </a:rPr>
              <a:t>Capacity assessment tool for micro and small enterprises (CANARI)</a:t>
            </a:r>
          </a:p>
        </p:txBody>
      </p:sp>
      <p:sp>
        <p:nvSpPr>
          <p:cNvPr id="6" name="TextBox 6"/>
          <p:cNvSpPr txBox="1"/>
          <p:nvPr/>
        </p:nvSpPr>
        <p:spPr>
          <a:xfrm>
            <a:off x="7959430" y="3066385"/>
            <a:ext cx="8774405" cy="3020695"/>
          </a:xfrm>
          <a:prstGeom prst="rect">
            <a:avLst/>
          </a:prstGeom>
        </p:spPr>
        <p:txBody>
          <a:bodyPr lIns="0" tIns="0" rIns="0" bIns="0" rtlCol="0" anchor="t">
            <a:spAutoFit/>
          </a:bodyPr>
          <a:lstStyle/>
          <a:p>
            <a:pPr algn="just">
              <a:lnSpc>
                <a:spcPts val="3409"/>
              </a:lnSpc>
            </a:pPr>
            <a:r>
              <a:rPr lang="en-US" sz="3099">
                <a:solidFill>
                  <a:srgbClr val="727171"/>
                </a:solidFill>
                <a:latin typeface="DM Sans"/>
                <a:ea typeface="DM Sans"/>
                <a:cs typeface="DM Sans"/>
                <a:sym typeface="DM Sans"/>
              </a:rPr>
              <a:t>Focused on addressing the unique challenges and leveraging the strengths of micro and small enterprises, CANARI provides a comprehensive assessment across key areas.</a:t>
            </a:r>
          </a:p>
          <a:p>
            <a:pPr algn="just">
              <a:lnSpc>
                <a:spcPts val="3409"/>
              </a:lnSpc>
              <a:spcBef>
                <a:spcPct val="0"/>
              </a:spcBef>
            </a:pPr>
            <a:r>
              <a:rPr lang="en-US" sz="3099">
                <a:solidFill>
                  <a:srgbClr val="727171"/>
                </a:solidFill>
                <a:latin typeface="DM Sans"/>
                <a:ea typeface="DM Sans"/>
                <a:cs typeface="DM Sans"/>
                <a:sym typeface="DM Sans"/>
              </a:rPr>
              <a:t>This tool aids in identifying gaps, highlighting strengths, and formulating targeted strategies for sustainable growth and resilience.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816507" y="3464295"/>
            <a:ext cx="12654985" cy="1905000"/>
          </a:xfrm>
          <a:prstGeom prst="rect">
            <a:avLst/>
          </a:prstGeom>
        </p:spPr>
        <p:txBody>
          <a:bodyPr lIns="0" tIns="0" rIns="0" bIns="0" rtlCol="0" anchor="t">
            <a:spAutoFit/>
          </a:bodyPr>
          <a:lstStyle/>
          <a:p>
            <a:pPr algn="ctr">
              <a:lnSpc>
                <a:spcPts val="4950"/>
              </a:lnSpc>
            </a:pPr>
            <a:r>
              <a:rPr lang="en-US" sz="4500">
                <a:solidFill>
                  <a:srgbClr val="FFFFFF"/>
                </a:solidFill>
                <a:latin typeface="DM Sans Bold"/>
                <a:ea typeface="DM Sans Bold"/>
                <a:cs typeface="DM Sans Bold"/>
                <a:sym typeface="DM Sans Bold"/>
              </a:rPr>
              <a:t>Key Takeaway: </a:t>
            </a:r>
            <a:r>
              <a:rPr lang="en-US" sz="4500">
                <a:solidFill>
                  <a:srgbClr val="FFFFFF"/>
                </a:solidFill>
                <a:latin typeface="DM Sans"/>
                <a:ea typeface="DM Sans"/>
                <a:cs typeface="DM Sans"/>
                <a:sym typeface="DM Sans"/>
              </a:rPr>
              <a:t>Understanding the critical role of capacity assessment in enhancing organizational effectivnes</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352702" y="3942500"/>
            <a:ext cx="8526293" cy="1816100"/>
          </a:xfrm>
          <a:prstGeom prst="rect">
            <a:avLst/>
          </a:prstGeom>
        </p:spPr>
        <p:txBody>
          <a:bodyPr lIns="0" tIns="0" rIns="0" bIns="0" rtlCol="0" anchor="t">
            <a:spAutoFit/>
          </a:bodyPr>
          <a:lstStyle/>
          <a:p>
            <a:pPr algn="ctr">
              <a:lnSpc>
                <a:spcPts val="6999"/>
              </a:lnSpc>
            </a:pPr>
            <a:r>
              <a:rPr lang="en-US" sz="6999">
                <a:solidFill>
                  <a:srgbClr val="194597"/>
                </a:solidFill>
                <a:latin typeface="DM Sans"/>
                <a:ea typeface="DM Sans"/>
                <a:cs typeface="DM Sans"/>
                <a:sym typeface="DM Sans"/>
              </a:rPr>
              <a:t> Capacity building toolkit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771937"/>
            <a:ext cx="14909237" cy="5057775"/>
          </a:xfrm>
          <a:prstGeom prst="rect">
            <a:avLst/>
          </a:prstGeom>
        </p:spPr>
        <p:txBody>
          <a:bodyPr lIns="0" tIns="0" rIns="0" bIns="0" rtlCol="0" anchor="t">
            <a:spAutoFit/>
          </a:bodyPr>
          <a:lstStyle/>
          <a:p>
            <a:pPr algn="just">
              <a:lnSpc>
                <a:spcPts val="6600"/>
              </a:lnSpc>
            </a:pPr>
            <a:r>
              <a:rPr lang="en-US" sz="6000" spc="-300">
                <a:solidFill>
                  <a:srgbClr val="E1A93D"/>
                </a:solidFill>
                <a:latin typeface="DM Sans Bold"/>
                <a:ea typeface="DM Sans Bold"/>
                <a:cs typeface="DM Sans Bold"/>
                <a:sym typeface="DM Sans Bold"/>
              </a:rPr>
              <a:t>Toolkit for capacity development. </a:t>
            </a:r>
            <a:r>
              <a:rPr lang="en-US" sz="6000" spc="-300">
                <a:solidFill>
                  <a:srgbClr val="727070"/>
                </a:solidFill>
                <a:latin typeface="DM Sans Bold"/>
                <a:ea typeface="DM Sans Bold"/>
                <a:cs typeface="DM Sans Bold"/>
                <a:sym typeface="DM Sans Bold"/>
              </a:rPr>
              <a:t>The Toolkit for capacity development is a set of eight instruments, generally structured as a matrix, aimed at assessing sector and/or institutional capacity (actors, roles, processes and results). </a:t>
            </a:r>
          </a:p>
        </p:txBody>
      </p:sp>
      <p:sp>
        <p:nvSpPr>
          <p:cNvPr id="3" name="Freeform 3"/>
          <p:cNvSpPr/>
          <p:nvPr/>
        </p:nvSpPr>
        <p:spPr>
          <a:xfrm rot="-10721576">
            <a:off x="14382560" y="742315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3543121" y="-8115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860060" y="2245448"/>
            <a:ext cx="6716860" cy="6716860"/>
          </a:xfrm>
          <a:custGeom>
            <a:avLst/>
            <a:gdLst/>
            <a:ahLst/>
            <a:cxnLst/>
            <a:rect l="l" t="t" r="r" b="b"/>
            <a:pathLst>
              <a:path w="6716860" h="6716860">
                <a:moveTo>
                  <a:pt x="0" y="0"/>
                </a:moveTo>
                <a:lnTo>
                  <a:pt x="6716860" y="0"/>
                </a:lnTo>
                <a:lnTo>
                  <a:pt x="6716860" y="6716860"/>
                </a:lnTo>
                <a:lnTo>
                  <a:pt x="0" y="6716860"/>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7959430" y="7460530"/>
            <a:ext cx="8774405" cy="1384300"/>
          </a:xfrm>
          <a:prstGeom prst="rect">
            <a:avLst/>
          </a:prstGeom>
        </p:spPr>
        <p:txBody>
          <a:bodyPr lIns="0" tIns="0" rIns="0" bIns="0" rtlCol="0" anchor="t">
            <a:spAutoFit/>
          </a:bodyPr>
          <a:lstStyle/>
          <a:p>
            <a:pPr algn="l">
              <a:lnSpc>
                <a:spcPts val="2749"/>
              </a:lnSpc>
            </a:pPr>
            <a:r>
              <a:rPr lang="en-US" sz="2499">
                <a:solidFill>
                  <a:srgbClr val="737373"/>
                </a:solidFill>
                <a:latin typeface="DM Sans Bold"/>
                <a:ea typeface="DM Sans Bold"/>
                <a:cs typeface="DM Sans Bold"/>
                <a:sym typeface="DM Sans Bold"/>
              </a:rPr>
              <a:t>Online English version</a:t>
            </a:r>
            <a:r>
              <a:rPr lang="en-US" sz="2499">
                <a:solidFill>
                  <a:srgbClr val="737373"/>
                </a:solidFill>
                <a:latin typeface="DM Sans"/>
                <a:ea typeface="DM Sans"/>
                <a:cs typeface="DM Sans"/>
                <a:sym typeface="DM Sans"/>
              </a:rPr>
              <a:t>: </a:t>
            </a:r>
            <a:r>
              <a:rPr lang="en-US" sz="2499" u="sng">
                <a:solidFill>
                  <a:srgbClr val="737373"/>
                </a:solidFill>
                <a:latin typeface="DM Sans"/>
                <a:ea typeface="DM Sans"/>
                <a:cs typeface="DM Sans"/>
                <a:sym typeface="DM Sans"/>
                <a:hlinkClick r:id="rId5" tooltip="https://capacity4dev.europa.eu/library/reference-document-nr-6-toolkit-capacity-development-2010_en"/>
              </a:rPr>
              <a:t>chrome-extension://efaidnbmnnnibpcajpcglclefindmkaj/https://canari.org/wp-content/uploads/2020/06/CANARI-LGE-Radar-Toolkit.pdf </a:t>
            </a:r>
            <a:r>
              <a:rPr lang="en-US" sz="2499">
                <a:solidFill>
                  <a:srgbClr val="737373"/>
                </a:solidFill>
                <a:latin typeface="DM Sans"/>
                <a:ea typeface="DM Sans"/>
                <a:cs typeface="DM Sans"/>
                <a:sym typeface="DM Sans"/>
              </a:rPr>
              <a:t> (page 23)</a:t>
            </a:r>
          </a:p>
        </p:txBody>
      </p:sp>
      <p:sp>
        <p:nvSpPr>
          <p:cNvPr id="5" name="TextBox 5"/>
          <p:cNvSpPr txBox="1"/>
          <p:nvPr/>
        </p:nvSpPr>
        <p:spPr>
          <a:xfrm>
            <a:off x="448115" y="421049"/>
            <a:ext cx="12428528" cy="1536700"/>
          </a:xfrm>
          <a:prstGeom prst="rect">
            <a:avLst/>
          </a:prstGeom>
        </p:spPr>
        <p:txBody>
          <a:bodyPr lIns="0" tIns="0" rIns="0" bIns="0" rtlCol="0" anchor="t">
            <a:spAutoFit/>
          </a:bodyPr>
          <a:lstStyle/>
          <a:p>
            <a:pPr algn="ctr">
              <a:lnSpc>
                <a:spcPts val="6049"/>
              </a:lnSpc>
            </a:pPr>
            <a:r>
              <a:rPr lang="en-US" sz="5499">
                <a:solidFill>
                  <a:srgbClr val="8CA9AD"/>
                </a:solidFill>
                <a:latin typeface="DM Sans Bold"/>
                <a:ea typeface="DM Sans Bold"/>
                <a:cs typeface="DM Sans Bold"/>
                <a:sym typeface="DM Sans Bold"/>
              </a:rPr>
              <a:t>Toolkit for capacity development (focus on the Tool2)</a:t>
            </a:r>
          </a:p>
        </p:txBody>
      </p:sp>
      <p:sp>
        <p:nvSpPr>
          <p:cNvPr id="6" name="TextBox 6"/>
          <p:cNvSpPr txBox="1"/>
          <p:nvPr/>
        </p:nvSpPr>
        <p:spPr>
          <a:xfrm>
            <a:off x="7959430" y="3066385"/>
            <a:ext cx="8774405" cy="3877945"/>
          </a:xfrm>
          <a:prstGeom prst="rect">
            <a:avLst/>
          </a:prstGeom>
        </p:spPr>
        <p:txBody>
          <a:bodyPr lIns="0" tIns="0" rIns="0" bIns="0" rtlCol="0" anchor="t">
            <a:spAutoFit/>
          </a:bodyPr>
          <a:lstStyle/>
          <a:p>
            <a:pPr algn="just">
              <a:lnSpc>
                <a:spcPts val="3409"/>
              </a:lnSpc>
            </a:pPr>
            <a:r>
              <a:rPr lang="en-US" sz="3099">
                <a:solidFill>
                  <a:srgbClr val="727171"/>
                </a:solidFill>
                <a:latin typeface="DM Sans"/>
                <a:ea typeface="DM Sans"/>
                <a:cs typeface="DM Sans"/>
                <a:sym typeface="DM Sans"/>
              </a:rPr>
              <a:t>The tool aims to ensure that the most critical areas of organisational capacity are considered when an assessment</a:t>
            </a:r>
          </a:p>
          <a:p>
            <a:pPr algn="just">
              <a:lnSpc>
                <a:spcPts val="3409"/>
              </a:lnSpc>
            </a:pPr>
            <a:r>
              <a:rPr lang="en-US" sz="3099">
                <a:solidFill>
                  <a:srgbClr val="727171"/>
                </a:solidFill>
                <a:latin typeface="DM Sans"/>
                <a:ea typeface="DM Sans"/>
                <a:cs typeface="DM Sans"/>
                <a:sym typeface="DM Sans"/>
              </a:rPr>
              <a:t>is planned.</a:t>
            </a:r>
          </a:p>
          <a:p>
            <a:pPr algn="just">
              <a:lnSpc>
                <a:spcPts val="3409"/>
              </a:lnSpc>
              <a:spcBef>
                <a:spcPct val="0"/>
              </a:spcBef>
            </a:pPr>
            <a:r>
              <a:rPr lang="en-US" sz="3099">
                <a:solidFill>
                  <a:srgbClr val="727171"/>
                </a:solidFill>
                <a:latin typeface="DM Sans"/>
                <a:ea typeface="DM Sans"/>
                <a:cs typeface="DM Sans"/>
                <a:sym typeface="DM Sans"/>
              </a:rPr>
              <a:t>The checklist provides a structured approach for organizations to </a:t>
            </a:r>
            <a:r>
              <a:rPr lang="en-US" sz="3099">
                <a:solidFill>
                  <a:srgbClr val="727171"/>
                </a:solidFill>
                <a:latin typeface="DM Sans Bold"/>
                <a:ea typeface="DM Sans Bold"/>
                <a:cs typeface="DM Sans Bold"/>
                <a:sym typeface="DM Sans Bold"/>
              </a:rPr>
              <a:t>assess critical internal components</a:t>
            </a:r>
            <a:r>
              <a:rPr lang="en-US" sz="3099">
                <a:solidFill>
                  <a:srgbClr val="727171"/>
                </a:solidFill>
                <a:latin typeface="DM Sans"/>
                <a:ea typeface="DM Sans"/>
                <a:cs typeface="DM Sans"/>
                <a:sym typeface="DM Sans"/>
              </a:rPr>
              <a:t>, helping identify strengths and areas for improvement within the context of capacity building.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352702" y="3499588"/>
            <a:ext cx="8526293" cy="2701925"/>
          </a:xfrm>
          <a:prstGeom prst="rect">
            <a:avLst/>
          </a:prstGeom>
        </p:spPr>
        <p:txBody>
          <a:bodyPr lIns="0" tIns="0" rIns="0" bIns="0" rtlCol="0" anchor="t">
            <a:spAutoFit/>
          </a:bodyPr>
          <a:lstStyle/>
          <a:p>
            <a:pPr algn="l">
              <a:lnSpc>
                <a:spcPts val="6999"/>
              </a:lnSpc>
            </a:pPr>
            <a:r>
              <a:rPr lang="en-US" sz="6999">
                <a:solidFill>
                  <a:srgbClr val="194597"/>
                </a:solidFill>
                <a:latin typeface="DM Sans"/>
                <a:ea typeface="DM Sans"/>
                <a:cs typeface="DM Sans"/>
                <a:sym typeface="DM Sans"/>
              </a:rPr>
              <a:t>What is the best approach to choose assessment tools ?</a:t>
            </a:r>
          </a:p>
        </p:txBody>
      </p:sp>
      <p:sp>
        <p:nvSpPr>
          <p:cNvPr id="6" name="TextBox 6"/>
          <p:cNvSpPr txBox="1"/>
          <p:nvPr/>
        </p:nvSpPr>
        <p:spPr>
          <a:xfrm>
            <a:off x="10120666" y="8533344"/>
            <a:ext cx="7972191" cy="1036320"/>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Let's discuss!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10504" y="4619258"/>
            <a:ext cx="3076197" cy="158940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ea typeface="DM Sans Bold"/>
                <a:cs typeface="DM Sans Bold"/>
                <a:sym typeface="DM Sans Bold"/>
              </a:rPr>
              <a:t>Inclusive Approach: </a:t>
            </a:r>
            <a:r>
              <a:rPr lang="en-US" sz="2300">
                <a:solidFill>
                  <a:srgbClr val="191919"/>
                </a:solidFill>
                <a:latin typeface="DM Sans"/>
                <a:ea typeface="DM Sans"/>
                <a:cs typeface="DM Sans"/>
                <a:sym typeface="DM Sans"/>
              </a:rPr>
              <a:t>Involve a broad range of stakeholders to get a full perspective.</a:t>
            </a:r>
          </a:p>
        </p:txBody>
      </p:sp>
      <p:sp>
        <p:nvSpPr>
          <p:cNvPr id="3" name="TextBox 3"/>
          <p:cNvSpPr txBox="1"/>
          <p:nvPr/>
        </p:nvSpPr>
        <p:spPr>
          <a:xfrm>
            <a:off x="5436058" y="4619258"/>
            <a:ext cx="3299959" cy="198945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ea typeface="DM Sans Bold"/>
                <a:cs typeface="DM Sans Bold"/>
                <a:sym typeface="DM Sans Bold"/>
              </a:rPr>
              <a:t>Clear Communication: </a:t>
            </a:r>
            <a:r>
              <a:rPr lang="en-US" sz="2300">
                <a:solidFill>
                  <a:srgbClr val="191919"/>
                </a:solidFill>
                <a:latin typeface="DM Sans"/>
                <a:ea typeface="DM Sans"/>
                <a:cs typeface="DM Sans"/>
                <a:sym typeface="DM Sans"/>
              </a:rPr>
              <a:t>Ensure everyone understands the purpose and process of the assessment.</a:t>
            </a:r>
          </a:p>
        </p:txBody>
      </p:sp>
      <p:sp>
        <p:nvSpPr>
          <p:cNvPr id="4" name="TextBox 4"/>
          <p:cNvSpPr txBox="1"/>
          <p:nvPr/>
        </p:nvSpPr>
        <p:spPr>
          <a:xfrm>
            <a:off x="9434094" y="4619258"/>
            <a:ext cx="3076197" cy="198945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ea typeface="DM Sans Bold"/>
                <a:cs typeface="DM Sans Bold"/>
                <a:sym typeface="DM Sans Bold"/>
              </a:rPr>
              <a:t>Regular Reviews: </a:t>
            </a:r>
            <a:r>
              <a:rPr lang="en-US" sz="2300">
                <a:solidFill>
                  <a:srgbClr val="191919"/>
                </a:solidFill>
                <a:latin typeface="DM Sans"/>
                <a:ea typeface="DM Sans"/>
                <a:cs typeface="DM Sans"/>
                <a:sym typeface="DM Sans"/>
              </a:rPr>
              <a:t>Conduct assessments at regular intervals to monitor progress and adapt strategies.</a:t>
            </a:r>
          </a:p>
        </p:txBody>
      </p:sp>
      <p:sp>
        <p:nvSpPr>
          <p:cNvPr id="5" name="AutoShape 5"/>
          <p:cNvSpPr/>
          <p:nvPr/>
        </p:nvSpPr>
        <p:spPr>
          <a:xfrm>
            <a:off x="0" y="8391921"/>
            <a:ext cx="18288000" cy="1985846"/>
          </a:xfrm>
          <a:prstGeom prst="rect">
            <a:avLst/>
          </a:prstGeom>
          <a:solidFill>
            <a:srgbClr val="8CA9AD"/>
          </a:solidFill>
        </p:spPr>
        <p:txBody>
          <a:bodyPr/>
          <a:lstStyle/>
          <a:p>
            <a:endParaRPr lang="en-GB"/>
          </a:p>
        </p:txBody>
      </p:sp>
      <p:grpSp>
        <p:nvGrpSpPr>
          <p:cNvPr id="6" name="Group 6"/>
          <p:cNvGrpSpPr/>
          <p:nvPr/>
        </p:nvGrpSpPr>
        <p:grpSpPr>
          <a:xfrm>
            <a:off x="2483834" y="1522713"/>
            <a:ext cx="13320332" cy="1821030"/>
            <a:chOff x="0" y="0"/>
            <a:chExt cx="17760442" cy="2428040"/>
          </a:xfrm>
        </p:grpSpPr>
        <p:sp>
          <p:nvSpPr>
            <p:cNvPr id="7" name="TextBox 7"/>
            <p:cNvSpPr txBox="1"/>
            <p:nvPr/>
          </p:nvSpPr>
          <p:spPr>
            <a:xfrm>
              <a:off x="521086" y="1858869"/>
              <a:ext cx="16718270" cy="569172"/>
            </a:xfrm>
            <a:prstGeom prst="rect">
              <a:avLst/>
            </a:prstGeom>
          </p:spPr>
          <p:txBody>
            <a:bodyPr lIns="0" tIns="0" rIns="0" bIns="0" rtlCol="0" anchor="t">
              <a:spAutoFit/>
            </a:bodyPr>
            <a:lstStyle/>
            <a:p>
              <a:pPr algn="ctr">
                <a:lnSpc>
                  <a:spcPts val="3640"/>
                </a:lnSpc>
                <a:spcBef>
                  <a:spcPct val="0"/>
                </a:spcBef>
              </a:pPr>
              <a:r>
                <a:rPr lang="en-US" sz="2600">
                  <a:solidFill>
                    <a:srgbClr val="E1A93D"/>
                  </a:solidFill>
                  <a:latin typeface="DM Sans"/>
                  <a:ea typeface="DM Sans"/>
                  <a:cs typeface="DM Sans"/>
                  <a:sym typeface="DM Sans"/>
                </a:rPr>
                <a:t>Best Practices for Implementing OCA Tools</a:t>
              </a:r>
            </a:p>
          </p:txBody>
        </p:sp>
        <p:sp>
          <p:nvSpPr>
            <p:cNvPr id="8" name="TextBox 8"/>
            <p:cNvSpPr txBox="1"/>
            <p:nvPr/>
          </p:nvSpPr>
          <p:spPr>
            <a:xfrm>
              <a:off x="0" y="0"/>
              <a:ext cx="17760442" cy="1524000"/>
            </a:xfrm>
            <a:prstGeom prst="rect">
              <a:avLst/>
            </a:prstGeom>
          </p:spPr>
          <p:txBody>
            <a:bodyPr lIns="0" tIns="0" rIns="0" bIns="0" rtlCol="0" anchor="t">
              <a:spAutoFit/>
            </a:bodyPr>
            <a:lstStyle/>
            <a:p>
              <a:pPr algn="ctr">
                <a:lnSpc>
                  <a:spcPts val="9000"/>
                </a:lnSpc>
              </a:pPr>
              <a:r>
                <a:rPr lang="en-US" sz="7500">
                  <a:solidFill>
                    <a:srgbClr val="194597"/>
                  </a:solidFill>
                  <a:latin typeface="DM Sans"/>
                  <a:ea typeface="DM Sans"/>
                  <a:cs typeface="DM Sans"/>
                  <a:sym typeface="DM Sans"/>
                </a:rPr>
                <a:t>Implementing OCA Tools</a:t>
              </a:r>
            </a:p>
          </p:txBody>
        </p:sp>
      </p:grpSp>
      <p:sp>
        <p:nvSpPr>
          <p:cNvPr id="9" name="AutoShape 9"/>
          <p:cNvSpPr/>
          <p:nvPr/>
        </p:nvSpPr>
        <p:spPr>
          <a:xfrm>
            <a:off x="16365902" y="8731953"/>
            <a:ext cx="2814649" cy="871780"/>
          </a:xfrm>
          <a:prstGeom prst="rect">
            <a:avLst/>
          </a:prstGeom>
          <a:solidFill>
            <a:srgbClr val="8CA9AD"/>
          </a:solidFill>
        </p:spPr>
        <p:txBody>
          <a:bodyPr/>
          <a:lstStyle/>
          <a:p>
            <a:endParaRPr lang="en-GB"/>
          </a:p>
        </p:txBody>
      </p:sp>
      <p:sp>
        <p:nvSpPr>
          <p:cNvPr id="10" name="TextBox 10"/>
          <p:cNvSpPr txBox="1"/>
          <p:nvPr/>
        </p:nvSpPr>
        <p:spPr>
          <a:xfrm>
            <a:off x="13701299" y="4619258"/>
            <a:ext cx="3076197" cy="2789555"/>
          </a:xfrm>
          <a:prstGeom prst="rect">
            <a:avLst/>
          </a:prstGeom>
        </p:spPr>
        <p:txBody>
          <a:bodyPr lIns="0" tIns="0" rIns="0" bIns="0" rtlCol="0" anchor="t">
            <a:spAutoFit/>
          </a:bodyPr>
          <a:lstStyle/>
          <a:p>
            <a:pPr algn="ctr">
              <a:lnSpc>
                <a:spcPts val="3220"/>
              </a:lnSpc>
              <a:spcBef>
                <a:spcPct val="0"/>
              </a:spcBef>
            </a:pPr>
            <a:r>
              <a:rPr lang="en-US" sz="2300">
                <a:solidFill>
                  <a:srgbClr val="191919"/>
                </a:solidFill>
                <a:latin typeface="DM Sans Bold"/>
                <a:ea typeface="DM Sans Bold"/>
                <a:cs typeface="DM Sans Bold"/>
                <a:sym typeface="DM Sans Bold"/>
              </a:rPr>
              <a:t>Follow-Up Actions: </a:t>
            </a:r>
            <a:r>
              <a:rPr lang="en-US" sz="2300">
                <a:solidFill>
                  <a:srgbClr val="191919"/>
                </a:solidFill>
                <a:latin typeface="DM Sans"/>
                <a:ea typeface="DM Sans"/>
                <a:cs typeface="DM Sans"/>
                <a:sym typeface="DM Sans"/>
              </a:rPr>
              <a:t>Develop and implement a plan to address the findings of the assessment for continuous improvement.</a:t>
            </a:r>
          </a:p>
        </p:txBody>
      </p:sp>
      <p:sp>
        <p:nvSpPr>
          <p:cNvPr id="11" name="Freeform 11"/>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61557" y="4851583"/>
            <a:ext cx="2438358" cy="896884"/>
            <a:chOff x="0" y="0"/>
            <a:chExt cx="598657" cy="220200"/>
          </a:xfrm>
        </p:grpSpPr>
        <p:sp>
          <p:nvSpPr>
            <p:cNvPr id="3" name="Freeform 3"/>
            <p:cNvSpPr/>
            <p:nvPr/>
          </p:nvSpPr>
          <p:spPr>
            <a:xfrm>
              <a:off x="0" y="0"/>
              <a:ext cx="598657" cy="220200"/>
            </a:xfrm>
            <a:custGeom>
              <a:avLst/>
              <a:gdLst/>
              <a:ahLst/>
              <a:cxnLst/>
              <a:rect l="l" t="t" r="r" b="b"/>
              <a:pathLst>
                <a:path w="598657" h="220200">
                  <a:moveTo>
                    <a:pt x="104777" y="0"/>
                  </a:moveTo>
                  <a:lnTo>
                    <a:pt x="493880" y="0"/>
                  </a:lnTo>
                  <a:cubicBezTo>
                    <a:pt x="551747" y="0"/>
                    <a:pt x="598657" y="46910"/>
                    <a:pt x="598657" y="104777"/>
                  </a:cubicBezTo>
                  <a:lnTo>
                    <a:pt x="598657" y="115423"/>
                  </a:lnTo>
                  <a:cubicBezTo>
                    <a:pt x="598657" y="173290"/>
                    <a:pt x="551747" y="220200"/>
                    <a:pt x="493880" y="220200"/>
                  </a:cubicBezTo>
                  <a:lnTo>
                    <a:pt x="104777" y="220200"/>
                  </a:lnTo>
                  <a:cubicBezTo>
                    <a:pt x="46910" y="220200"/>
                    <a:pt x="0" y="173290"/>
                    <a:pt x="0" y="115423"/>
                  </a:cubicBezTo>
                  <a:lnTo>
                    <a:pt x="0" y="104777"/>
                  </a:lnTo>
                  <a:cubicBezTo>
                    <a:pt x="0" y="46910"/>
                    <a:pt x="46910" y="0"/>
                    <a:pt x="104777" y="0"/>
                  </a:cubicBezTo>
                  <a:close/>
                </a:path>
              </a:pathLst>
            </a:custGeom>
            <a:gradFill rotWithShape="1">
              <a:gsLst>
                <a:gs pos="0">
                  <a:srgbClr val="FFFFFF">
                    <a:alpha val="0"/>
                  </a:srgbClr>
                </a:gs>
                <a:gs pos="100000">
                  <a:srgbClr val="FFFFFF">
                    <a:alpha val="100000"/>
                  </a:srgbClr>
                </a:gs>
              </a:gsLst>
              <a:path path="circle">
                <a:fillToRect r="100000" b="100000"/>
              </a:path>
              <a:tileRect l="-100000" t="-100000"/>
            </a:gradFill>
            <a:ln w="28575" cap="rnd">
              <a:solidFill>
                <a:srgbClr val="8CA9AD"/>
              </a:solidFill>
              <a:prstDash val="solid"/>
              <a:round/>
            </a:ln>
          </p:spPr>
          <p:txBody>
            <a:bodyPr/>
            <a:lstStyle/>
            <a:p>
              <a:endParaRPr lang="en-GB"/>
            </a:p>
          </p:txBody>
        </p:sp>
        <p:sp>
          <p:nvSpPr>
            <p:cNvPr id="4" name="TextBox 4"/>
            <p:cNvSpPr txBox="1"/>
            <p:nvPr/>
          </p:nvSpPr>
          <p:spPr>
            <a:xfrm>
              <a:off x="0" y="-38100"/>
              <a:ext cx="598657" cy="258300"/>
            </a:xfrm>
            <a:prstGeom prst="rect">
              <a:avLst/>
            </a:prstGeom>
          </p:spPr>
          <p:txBody>
            <a:bodyPr lIns="50800" tIns="50800" rIns="50800" bIns="50800" rtlCol="0" anchor="ctr"/>
            <a:lstStyle/>
            <a:p>
              <a:pPr marL="0" lvl="1" indent="0" algn="ctr">
                <a:lnSpc>
                  <a:spcPts val="2925"/>
                </a:lnSpc>
              </a:pPr>
              <a:r>
                <a:rPr lang="en-US" sz="2104" spc="143">
                  <a:solidFill>
                    <a:srgbClr val="084C6E"/>
                  </a:solidFill>
                  <a:latin typeface="Open Sauce Bold"/>
                  <a:ea typeface="Open Sauce Bold"/>
                  <a:cs typeface="Open Sauce Bold"/>
                  <a:sym typeface="Open Sauce Bold"/>
                </a:rPr>
                <a:t>TOOL SELECTION</a:t>
              </a:r>
            </a:p>
          </p:txBody>
        </p:sp>
      </p:grpSp>
      <p:grpSp>
        <p:nvGrpSpPr>
          <p:cNvPr id="5" name="Group 5"/>
          <p:cNvGrpSpPr/>
          <p:nvPr/>
        </p:nvGrpSpPr>
        <p:grpSpPr>
          <a:xfrm>
            <a:off x="8173780" y="4848833"/>
            <a:ext cx="2438358" cy="896884"/>
            <a:chOff x="0" y="0"/>
            <a:chExt cx="598657" cy="220200"/>
          </a:xfrm>
        </p:grpSpPr>
        <p:sp>
          <p:nvSpPr>
            <p:cNvPr id="6" name="Freeform 6"/>
            <p:cNvSpPr/>
            <p:nvPr/>
          </p:nvSpPr>
          <p:spPr>
            <a:xfrm>
              <a:off x="0" y="0"/>
              <a:ext cx="598657" cy="220200"/>
            </a:xfrm>
            <a:custGeom>
              <a:avLst/>
              <a:gdLst/>
              <a:ahLst/>
              <a:cxnLst/>
              <a:rect l="l" t="t" r="r" b="b"/>
              <a:pathLst>
                <a:path w="598657" h="220200">
                  <a:moveTo>
                    <a:pt x="104777" y="0"/>
                  </a:moveTo>
                  <a:lnTo>
                    <a:pt x="493880" y="0"/>
                  </a:lnTo>
                  <a:cubicBezTo>
                    <a:pt x="551747" y="0"/>
                    <a:pt x="598657" y="46910"/>
                    <a:pt x="598657" y="104777"/>
                  </a:cubicBezTo>
                  <a:lnTo>
                    <a:pt x="598657" y="115423"/>
                  </a:lnTo>
                  <a:cubicBezTo>
                    <a:pt x="598657" y="173290"/>
                    <a:pt x="551747" y="220200"/>
                    <a:pt x="493880" y="220200"/>
                  </a:cubicBezTo>
                  <a:lnTo>
                    <a:pt x="104777" y="220200"/>
                  </a:lnTo>
                  <a:cubicBezTo>
                    <a:pt x="46910" y="220200"/>
                    <a:pt x="0" y="173290"/>
                    <a:pt x="0" y="115423"/>
                  </a:cubicBezTo>
                  <a:lnTo>
                    <a:pt x="0" y="104777"/>
                  </a:lnTo>
                  <a:cubicBezTo>
                    <a:pt x="0" y="46910"/>
                    <a:pt x="46910" y="0"/>
                    <a:pt x="104777" y="0"/>
                  </a:cubicBezTo>
                  <a:close/>
                </a:path>
              </a:pathLst>
            </a:custGeom>
            <a:gradFill rotWithShape="1">
              <a:gsLst>
                <a:gs pos="0">
                  <a:srgbClr val="FFFFFF">
                    <a:alpha val="0"/>
                  </a:srgbClr>
                </a:gs>
                <a:gs pos="100000">
                  <a:srgbClr val="FFFFFF">
                    <a:alpha val="100000"/>
                  </a:srgbClr>
                </a:gs>
              </a:gsLst>
              <a:path path="circle">
                <a:fillToRect r="100000" b="100000"/>
              </a:path>
              <a:tileRect l="-100000" t="-100000"/>
            </a:gradFill>
            <a:ln w="28575" cap="rnd">
              <a:solidFill>
                <a:srgbClr val="8CA9AD"/>
              </a:solidFill>
              <a:prstDash val="solid"/>
              <a:round/>
            </a:ln>
          </p:spPr>
          <p:txBody>
            <a:bodyPr/>
            <a:lstStyle/>
            <a:p>
              <a:endParaRPr lang="en-GB"/>
            </a:p>
          </p:txBody>
        </p:sp>
        <p:sp>
          <p:nvSpPr>
            <p:cNvPr id="7" name="TextBox 7"/>
            <p:cNvSpPr txBox="1"/>
            <p:nvPr/>
          </p:nvSpPr>
          <p:spPr>
            <a:xfrm>
              <a:off x="0" y="-38100"/>
              <a:ext cx="598657" cy="258300"/>
            </a:xfrm>
            <a:prstGeom prst="rect">
              <a:avLst/>
            </a:prstGeom>
          </p:spPr>
          <p:txBody>
            <a:bodyPr lIns="50800" tIns="50800" rIns="50800" bIns="50800" rtlCol="0" anchor="ctr"/>
            <a:lstStyle/>
            <a:p>
              <a:pPr marL="0" lvl="1" indent="0" algn="ctr">
                <a:lnSpc>
                  <a:spcPts val="2925"/>
                </a:lnSpc>
                <a:spcBef>
                  <a:spcPct val="0"/>
                </a:spcBef>
              </a:pPr>
              <a:r>
                <a:rPr lang="en-US" sz="2104" spc="143">
                  <a:solidFill>
                    <a:srgbClr val="084C6E"/>
                  </a:solidFill>
                  <a:latin typeface="Open Sauce Bold"/>
                  <a:ea typeface="Open Sauce Bold"/>
                  <a:cs typeface="Open Sauce Bold"/>
                  <a:sym typeface="Open Sauce Bold"/>
                </a:rPr>
                <a:t>TEAM ASSEMBLY</a:t>
              </a:r>
            </a:p>
          </p:txBody>
        </p:sp>
      </p:grpSp>
      <p:sp>
        <p:nvSpPr>
          <p:cNvPr id="8" name="AutoShape 8"/>
          <p:cNvSpPr/>
          <p:nvPr/>
        </p:nvSpPr>
        <p:spPr>
          <a:xfrm flipV="1">
            <a:off x="7499915" y="5297275"/>
            <a:ext cx="673866" cy="2750"/>
          </a:xfrm>
          <a:prstGeom prst="line">
            <a:avLst/>
          </a:prstGeom>
          <a:ln w="38100" cap="rnd">
            <a:solidFill>
              <a:srgbClr val="8CA9AD"/>
            </a:solidFill>
            <a:prstDash val="solid"/>
            <a:headEnd type="none" w="sm" len="sm"/>
            <a:tailEnd type="arrow" w="med" len="sm"/>
          </a:ln>
        </p:spPr>
        <p:txBody>
          <a:bodyPr/>
          <a:lstStyle/>
          <a:p>
            <a:endParaRPr lang="en-GB"/>
          </a:p>
        </p:txBody>
      </p:sp>
      <p:sp>
        <p:nvSpPr>
          <p:cNvPr id="9" name="TextBox 9"/>
          <p:cNvSpPr txBox="1"/>
          <p:nvPr/>
        </p:nvSpPr>
        <p:spPr>
          <a:xfrm>
            <a:off x="5028571" y="5854020"/>
            <a:ext cx="2542400" cy="912039"/>
          </a:xfrm>
          <a:prstGeom prst="rect">
            <a:avLst/>
          </a:prstGeom>
        </p:spPr>
        <p:txBody>
          <a:bodyPr lIns="0" tIns="0" rIns="0" bIns="0" rtlCol="0" anchor="t">
            <a:spAutoFit/>
          </a:bodyPr>
          <a:lstStyle/>
          <a:p>
            <a:pPr marL="0" lvl="1" indent="0" algn="ctr">
              <a:lnSpc>
                <a:spcPts val="1854"/>
              </a:lnSpc>
              <a:spcBef>
                <a:spcPct val="0"/>
              </a:spcBef>
            </a:pPr>
            <a:r>
              <a:rPr lang="en-US" sz="1404">
                <a:solidFill>
                  <a:srgbClr val="084C6E"/>
                </a:solidFill>
                <a:latin typeface="DM Sans"/>
                <a:ea typeface="DM Sans"/>
                <a:cs typeface="DM Sans"/>
                <a:sym typeface="DM Sans"/>
              </a:rPr>
              <a:t>Choose the right OCA tools that suit the organizational context and the objectives of the assessment.</a:t>
            </a:r>
          </a:p>
        </p:txBody>
      </p:sp>
      <p:grpSp>
        <p:nvGrpSpPr>
          <p:cNvPr id="10" name="Group 10"/>
          <p:cNvGrpSpPr/>
          <p:nvPr/>
        </p:nvGrpSpPr>
        <p:grpSpPr>
          <a:xfrm>
            <a:off x="11345564" y="4848833"/>
            <a:ext cx="2839458" cy="896884"/>
            <a:chOff x="0" y="0"/>
            <a:chExt cx="697134" cy="220200"/>
          </a:xfrm>
        </p:grpSpPr>
        <p:sp>
          <p:nvSpPr>
            <p:cNvPr id="11" name="Freeform 11"/>
            <p:cNvSpPr/>
            <p:nvPr/>
          </p:nvSpPr>
          <p:spPr>
            <a:xfrm>
              <a:off x="0" y="0"/>
              <a:ext cx="697134" cy="220200"/>
            </a:xfrm>
            <a:custGeom>
              <a:avLst/>
              <a:gdLst/>
              <a:ahLst/>
              <a:cxnLst/>
              <a:rect l="l" t="t" r="r" b="b"/>
              <a:pathLst>
                <a:path w="697134" h="220200">
                  <a:moveTo>
                    <a:pt x="89976" y="0"/>
                  </a:moveTo>
                  <a:lnTo>
                    <a:pt x="607158" y="0"/>
                  </a:lnTo>
                  <a:cubicBezTo>
                    <a:pt x="631021" y="0"/>
                    <a:pt x="653907" y="9480"/>
                    <a:pt x="670781" y="26353"/>
                  </a:cubicBezTo>
                  <a:cubicBezTo>
                    <a:pt x="687654" y="43227"/>
                    <a:pt x="697134" y="66113"/>
                    <a:pt x="697134" y="89976"/>
                  </a:cubicBezTo>
                  <a:lnTo>
                    <a:pt x="697134" y="130224"/>
                  </a:lnTo>
                  <a:cubicBezTo>
                    <a:pt x="697134" y="154087"/>
                    <a:pt x="687654" y="176973"/>
                    <a:pt x="670781" y="193847"/>
                  </a:cubicBezTo>
                  <a:cubicBezTo>
                    <a:pt x="653907" y="210720"/>
                    <a:pt x="631021" y="220200"/>
                    <a:pt x="607158" y="220200"/>
                  </a:cubicBezTo>
                  <a:lnTo>
                    <a:pt x="89976" y="220200"/>
                  </a:lnTo>
                  <a:cubicBezTo>
                    <a:pt x="66113" y="220200"/>
                    <a:pt x="43227" y="210720"/>
                    <a:pt x="26353" y="193847"/>
                  </a:cubicBezTo>
                  <a:cubicBezTo>
                    <a:pt x="9480" y="176973"/>
                    <a:pt x="0" y="154087"/>
                    <a:pt x="0" y="130224"/>
                  </a:cubicBezTo>
                  <a:lnTo>
                    <a:pt x="0" y="89976"/>
                  </a:lnTo>
                  <a:cubicBezTo>
                    <a:pt x="0" y="66113"/>
                    <a:pt x="9480" y="43227"/>
                    <a:pt x="26353" y="26353"/>
                  </a:cubicBezTo>
                  <a:cubicBezTo>
                    <a:pt x="43227" y="9480"/>
                    <a:pt x="66113" y="0"/>
                    <a:pt x="89976" y="0"/>
                  </a:cubicBezTo>
                  <a:close/>
                </a:path>
              </a:pathLst>
            </a:custGeom>
            <a:gradFill rotWithShape="1">
              <a:gsLst>
                <a:gs pos="0">
                  <a:srgbClr val="FFFFFF">
                    <a:alpha val="0"/>
                  </a:srgbClr>
                </a:gs>
                <a:gs pos="100000">
                  <a:srgbClr val="FFFFFF">
                    <a:alpha val="100000"/>
                  </a:srgbClr>
                </a:gs>
              </a:gsLst>
              <a:path path="circle">
                <a:fillToRect r="100000" b="100000"/>
              </a:path>
              <a:tileRect l="-100000" t="-100000"/>
            </a:gradFill>
            <a:ln w="28575" cap="rnd">
              <a:solidFill>
                <a:srgbClr val="8CA9AD"/>
              </a:solidFill>
              <a:prstDash val="solid"/>
              <a:round/>
            </a:ln>
          </p:spPr>
          <p:txBody>
            <a:bodyPr/>
            <a:lstStyle/>
            <a:p>
              <a:endParaRPr lang="en-GB"/>
            </a:p>
          </p:txBody>
        </p:sp>
        <p:sp>
          <p:nvSpPr>
            <p:cNvPr id="12" name="TextBox 12"/>
            <p:cNvSpPr txBox="1"/>
            <p:nvPr/>
          </p:nvSpPr>
          <p:spPr>
            <a:xfrm>
              <a:off x="0" y="-38100"/>
              <a:ext cx="697134" cy="258300"/>
            </a:xfrm>
            <a:prstGeom prst="rect">
              <a:avLst/>
            </a:prstGeom>
          </p:spPr>
          <p:txBody>
            <a:bodyPr lIns="50800" tIns="50800" rIns="50800" bIns="50800" rtlCol="0" anchor="ctr"/>
            <a:lstStyle/>
            <a:p>
              <a:pPr marL="0" lvl="1" indent="0" algn="ctr">
                <a:lnSpc>
                  <a:spcPts val="2925"/>
                </a:lnSpc>
                <a:spcBef>
                  <a:spcPct val="0"/>
                </a:spcBef>
              </a:pPr>
              <a:r>
                <a:rPr lang="en-US" sz="2104" spc="143">
                  <a:solidFill>
                    <a:srgbClr val="084C6E"/>
                  </a:solidFill>
                  <a:latin typeface="Open Sauce Bold"/>
                  <a:ea typeface="Open Sauce Bold"/>
                  <a:cs typeface="Open Sauce Bold"/>
                  <a:sym typeface="Open Sauce Bold"/>
                </a:rPr>
                <a:t>COMMUNICATION PLAN</a:t>
              </a:r>
            </a:p>
          </p:txBody>
        </p:sp>
      </p:grpSp>
      <p:sp>
        <p:nvSpPr>
          <p:cNvPr id="13" name="AutoShape 13"/>
          <p:cNvSpPr/>
          <p:nvPr/>
        </p:nvSpPr>
        <p:spPr>
          <a:xfrm flipV="1">
            <a:off x="10612139" y="5297275"/>
            <a:ext cx="733425" cy="0"/>
          </a:xfrm>
          <a:prstGeom prst="line">
            <a:avLst/>
          </a:prstGeom>
          <a:ln w="38100" cap="rnd">
            <a:solidFill>
              <a:srgbClr val="8CA9AD"/>
            </a:solidFill>
            <a:prstDash val="solid"/>
            <a:headEnd type="none" w="sm" len="sm"/>
            <a:tailEnd type="arrow" w="med" len="sm"/>
          </a:ln>
        </p:spPr>
        <p:txBody>
          <a:bodyPr/>
          <a:lstStyle/>
          <a:p>
            <a:endParaRPr lang="en-GB"/>
          </a:p>
        </p:txBody>
      </p:sp>
      <p:grpSp>
        <p:nvGrpSpPr>
          <p:cNvPr id="14" name="Group 14"/>
          <p:cNvGrpSpPr/>
          <p:nvPr/>
        </p:nvGrpSpPr>
        <p:grpSpPr>
          <a:xfrm>
            <a:off x="14638370" y="4848833"/>
            <a:ext cx="2741953" cy="896884"/>
            <a:chOff x="0" y="0"/>
            <a:chExt cx="673195" cy="220200"/>
          </a:xfrm>
        </p:grpSpPr>
        <p:sp>
          <p:nvSpPr>
            <p:cNvPr id="15" name="Freeform 15"/>
            <p:cNvSpPr/>
            <p:nvPr/>
          </p:nvSpPr>
          <p:spPr>
            <a:xfrm>
              <a:off x="0" y="0"/>
              <a:ext cx="673195" cy="220200"/>
            </a:xfrm>
            <a:custGeom>
              <a:avLst/>
              <a:gdLst/>
              <a:ahLst/>
              <a:cxnLst/>
              <a:rect l="l" t="t" r="r" b="b"/>
              <a:pathLst>
                <a:path w="673195" h="220200">
                  <a:moveTo>
                    <a:pt x="93176" y="0"/>
                  </a:moveTo>
                  <a:lnTo>
                    <a:pt x="580019" y="0"/>
                  </a:lnTo>
                  <a:cubicBezTo>
                    <a:pt x="604731" y="0"/>
                    <a:pt x="628431" y="9817"/>
                    <a:pt x="645904" y="27291"/>
                  </a:cubicBezTo>
                  <a:cubicBezTo>
                    <a:pt x="663378" y="44764"/>
                    <a:pt x="673195" y="68464"/>
                    <a:pt x="673195" y="93176"/>
                  </a:cubicBezTo>
                  <a:lnTo>
                    <a:pt x="673195" y="127024"/>
                  </a:lnTo>
                  <a:cubicBezTo>
                    <a:pt x="673195" y="151736"/>
                    <a:pt x="663378" y="175436"/>
                    <a:pt x="645904" y="192909"/>
                  </a:cubicBezTo>
                  <a:cubicBezTo>
                    <a:pt x="628431" y="210383"/>
                    <a:pt x="604731" y="220200"/>
                    <a:pt x="580019" y="220200"/>
                  </a:cubicBezTo>
                  <a:lnTo>
                    <a:pt x="93176" y="220200"/>
                  </a:lnTo>
                  <a:cubicBezTo>
                    <a:pt x="68464" y="220200"/>
                    <a:pt x="44764" y="210383"/>
                    <a:pt x="27291" y="192909"/>
                  </a:cubicBezTo>
                  <a:cubicBezTo>
                    <a:pt x="9817" y="175436"/>
                    <a:pt x="0" y="151736"/>
                    <a:pt x="0" y="127024"/>
                  </a:cubicBezTo>
                  <a:lnTo>
                    <a:pt x="0" y="93176"/>
                  </a:lnTo>
                  <a:cubicBezTo>
                    <a:pt x="0" y="68464"/>
                    <a:pt x="9817" y="44764"/>
                    <a:pt x="27291" y="27291"/>
                  </a:cubicBezTo>
                  <a:cubicBezTo>
                    <a:pt x="44764" y="9817"/>
                    <a:pt x="68464" y="0"/>
                    <a:pt x="93176" y="0"/>
                  </a:cubicBezTo>
                  <a:close/>
                </a:path>
              </a:pathLst>
            </a:custGeom>
            <a:gradFill rotWithShape="1">
              <a:gsLst>
                <a:gs pos="0">
                  <a:srgbClr val="FFFFFF">
                    <a:alpha val="0"/>
                  </a:srgbClr>
                </a:gs>
                <a:gs pos="100000">
                  <a:srgbClr val="FFFFFF">
                    <a:alpha val="100000"/>
                  </a:srgbClr>
                </a:gs>
              </a:gsLst>
              <a:path path="circle">
                <a:fillToRect r="100000" b="100000"/>
              </a:path>
              <a:tileRect l="-100000" t="-100000"/>
            </a:gradFill>
            <a:ln w="28575" cap="rnd">
              <a:solidFill>
                <a:srgbClr val="8CA9AD"/>
              </a:solidFill>
              <a:prstDash val="solid"/>
              <a:round/>
            </a:ln>
          </p:spPr>
          <p:txBody>
            <a:bodyPr/>
            <a:lstStyle/>
            <a:p>
              <a:endParaRPr lang="en-GB"/>
            </a:p>
          </p:txBody>
        </p:sp>
        <p:sp>
          <p:nvSpPr>
            <p:cNvPr id="16" name="TextBox 16"/>
            <p:cNvSpPr txBox="1"/>
            <p:nvPr/>
          </p:nvSpPr>
          <p:spPr>
            <a:xfrm>
              <a:off x="0" y="-38100"/>
              <a:ext cx="673195" cy="258300"/>
            </a:xfrm>
            <a:prstGeom prst="rect">
              <a:avLst/>
            </a:prstGeom>
          </p:spPr>
          <p:txBody>
            <a:bodyPr lIns="50800" tIns="50800" rIns="50800" bIns="50800" rtlCol="0" anchor="ctr"/>
            <a:lstStyle/>
            <a:p>
              <a:pPr marL="0" lvl="1" indent="0" algn="ctr">
                <a:lnSpc>
                  <a:spcPts val="2925"/>
                </a:lnSpc>
                <a:spcBef>
                  <a:spcPct val="0"/>
                </a:spcBef>
              </a:pPr>
              <a:r>
                <a:rPr lang="en-US" sz="2104" spc="143">
                  <a:solidFill>
                    <a:srgbClr val="084C6E"/>
                  </a:solidFill>
                  <a:latin typeface="Open Sauce Bold"/>
                  <a:ea typeface="Open Sauce Bold"/>
                  <a:cs typeface="Open Sauce Bold"/>
                  <a:sym typeface="Open Sauce Bold"/>
                </a:rPr>
                <a:t>TIMELINE ESTABLISHMENT</a:t>
              </a:r>
            </a:p>
          </p:txBody>
        </p:sp>
      </p:grpSp>
      <p:sp>
        <p:nvSpPr>
          <p:cNvPr id="17" name="AutoShape 17"/>
          <p:cNvSpPr/>
          <p:nvPr/>
        </p:nvSpPr>
        <p:spPr>
          <a:xfrm>
            <a:off x="14185022" y="5297275"/>
            <a:ext cx="453348" cy="0"/>
          </a:xfrm>
          <a:prstGeom prst="line">
            <a:avLst/>
          </a:prstGeom>
          <a:ln w="38100" cap="rnd">
            <a:solidFill>
              <a:srgbClr val="8CA9AD"/>
            </a:solidFill>
            <a:prstDash val="solid"/>
            <a:headEnd type="none" w="sm" len="sm"/>
            <a:tailEnd type="arrow" w="med" len="sm"/>
          </a:ln>
        </p:spPr>
        <p:txBody>
          <a:bodyPr/>
          <a:lstStyle/>
          <a:p>
            <a:endParaRPr lang="en-GB"/>
          </a:p>
        </p:txBody>
      </p:sp>
      <p:sp>
        <p:nvSpPr>
          <p:cNvPr id="18" name="Freeform 18"/>
          <p:cNvSpPr/>
          <p:nvPr/>
        </p:nvSpPr>
        <p:spPr>
          <a:xfrm>
            <a:off x="5882727" y="3654819"/>
            <a:ext cx="958386" cy="958386"/>
          </a:xfrm>
          <a:custGeom>
            <a:avLst/>
            <a:gdLst/>
            <a:ahLst/>
            <a:cxnLst/>
            <a:rect l="l" t="t" r="r" b="b"/>
            <a:pathLst>
              <a:path w="958386" h="958386">
                <a:moveTo>
                  <a:pt x="0" y="0"/>
                </a:moveTo>
                <a:lnTo>
                  <a:pt x="958386" y="0"/>
                </a:lnTo>
                <a:lnTo>
                  <a:pt x="958386" y="958386"/>
                </a:lnTo>
                <a:lnTo>
                  <a:pt x="0" y="9583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Freeform 19"/>
          <p:cNvSpPr/>
          <p:nvPr/>
        </p:nvSpPr>
        <p:spPr>
          <a:xfrm>
            <a:off x="12100305" y="3654819"/>
            <a:ext cx="928875" cy="928875"/>
          </a:xfrm>
          <a:custGeom>
            <a:avLst/>
            <a:gdLst/>
            <a:ahLst/>
            <a:cxnLst/>
            <a:rect l="l" t="t" r="r" b="b"/>
            <a:pathLst>
              <a:path w="928875" h="928875">
                <a:moveTo>
                  <a:pt x="0" y="0"/>
                </a:moveTo>
                <a:lnTo>
                  <a:pt x="928875" y="0"/>
                </a:lnTo>
                <a:lnTo>
                  <a:pt x="928875" y="928874"/>
                </a:lnTo>
                <a:lnTo>
                  <a:pt x="0" y="9288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Freeform 20"/>
          <p:cNvSpPr/>
          <p:nvPr/>
        </p:nvSpPr>
        <p:spPr>
          <a:xfrm>
            <a:off x="8849893" y="3654819"/>
            <a:ext cx="1086134" cy="904453"/>
          </a:xfrm>
          <a:custGeom>
            <a:avLst/>
            <a:gdLst/>
            <a:ahLst/>
            <a:cxnLst/>
            <a:rect l="l" t="t" r="r" b="b"/>
            <a:pathLst>
              <a:path w="1086134" h="904453">
                <a:moveTo>
                  <a:pt x="0" y="0"/>
                </a:moveTo>
                <a:lnTo>
                  <a:pt x="1086133" y="0"/>
                </a:lnTo>
                <a:lnTo>
                  <a:pt x="1086133" y="904453"/>
                </a:lnTo>
                <a:lnTo>
                  <a:pt x="0" y="904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1" name="Freeform 21"/>
          <p:cNvSpPr/>
          <p:nvPr/>
        </p:nvSpPr>
        <p:spPr>
          <a:xfrm>
            <a:off x="15302320" y="3738891"/>
            <a:ext cx="868412" cy="874314"/>
          </a:xfrm>
          <a:custGeom>
            <a:avLst/>
            <a:gdLst/>
            <a:ahLst/>
            <a:cxnLst/>
            <a:rect l="l" t="t" r="r" b="b"/>
            <a:pathLst>
              <a:path w="868412" h="874314">
                <a:moveTo>
                  <a:pt x="0" y="0"/>
                </a:moveTo>
                <a:lnTo>
                  <a:pt x="868412" y="0"/>
                </a:lnTo>
                <a:lnTo>
                  <a:pt x="868412" y="874314"/>
                </a:lnTo>
                <a:lnTo>
                  <a:pt x="0" y="8743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2" name="TextBox 22"/>
          <p:cNvSpPr txBox="1"/>
          <p:nvPr/>
        </p:nvSpPr>
        <p:spPr>
          <a:xfrm>
            <a:off x="5028571" y="1905131"/>
            <a:ext cx="9156451" cy="581025"/>
          </a:xfrm>
          <a:prstGeom prst="rect">
            <a:avLst/>
          </a:prstGeom>
        </p:spPr>
        <p:txBody>
          <a:bodyPr lIns="0" tIns="0" rIns="0" bIns="0" rtlCol="0" anchor="t">
            <a:spAutoFit/>
          </a:bodyPr>
          <a:lstStyle/>
          <a:p>
            <a:pPr marL="0" lvl="0" indent="0" algn="ctr">
              <a:lnSpc>
                <a:spcPts val="4603"/>
              </a:lnSpc>
              <a:spcBef>
                <a:spcPct val="0"/>
              </a:spcBef>
            </a:pPr>
            <a:r>
              <a:rPr lang="en-US" sz="3836">
                <a:solidFill>
                  <a:srgbClr val="084C6E"/>
                </a:solidFill>
                <a:latin typeface="DM Sans Bold"/>
                <a:ea typeface="DM Sans Bold"/>
                <a:cs typeface="DM Sans Bold"/>
                <a:sym typeface="DM Sans Bold"/>
              </a:rPr>
              <a:t>PRE-ASSESSMENT PREPARATIONS</a:t>
            </a:r>
          </a:p>
        </p:txBody>
      </p:sp>
      <p:sp>
        <p:nvSpPr>
          <p:cNvPr id="23" name="TextBox 23"/>
          <p:cNvSpPr txBox="1"/>
          <p:nvPr/>
        </p:nvSpPr>
        <p:spPr>
          <a:xfrm>
            <a:off x="8121760" y="5854020"/>
            <a:ext cx="2542400" cy="1369239"/>
          </a:xfrm>
          <a:prstGeom prst="rect">
            <a:avLst/>
          </a:prstGeom>
        </p:spPr>
        <p:txBody>
          <a:bodyPr lIns="0" tIns="0" rIns="0" bIns="0" rtlCol="0" anchor="t">
            <a:spAutoFit/>
          </a:bodyPr>
          <a:lstStyle/>
          <a:p>
            <a:pPr marL="0" lvl="1" indent="0" algn="ctr">
              <a:lnSpc>
                <a:spcPts val="1854"/>
              </a:lnSpc>
              <a:spcBef>
                <a:spcPct val="0"/>
              </a:spcBef>
            </a:pPr>
            <a:r>
              <a:rPr lang="en-US" sz="1404">
                <a:solidFill>
                  <a:srgbClr val="084C6E"/>
                </a:solidFill>
                <a:latin typeface="DM Sans"/>
                <a:ea typeface="DM Sans"/>
                <a:cs typeface="DM Sans"/>
                <a:sym typeface="DM Sans"/>
              </a:rPr>
              <a:t>Form a dedicated assessment team with a mix of skills and organizational knowledge to drive the process (may not be relevant for the micro companies).</a:t>
            </a:r>
          </a:p>
        </p:txBody>
      </p:sp>
      <p:sp>
        <p:nvSpPr>
          <p:cNvPr id="24" name="TextBox 24"/>
          <p:cNvSpPr txBox="1"/>
          <p:nvPr/>
        </p:nvSpPr>
        <p:spPr>
          <a:xfrm>
            <a:off x="11494093" y="5854020"/>
            <a:ext cx="2542400" cy="1140639"/>
          </a:xfrm>
          <a:prstGeom prst="rect">
            <a:avLst/>
          </a:prstGeom>
        </p:spPr>
        <p:txBody>
          <a:bodyPr lIns="0" tIns="0" rIns="0" bIns="0" rtlCol="0" anchor="t">
            <a:spAutoFit/>
          </a:bodyPr>
          <a:lstStyle/>
          <a:p>
            <a:pPr marL="0" lvl="1" indent="0" algn="ctr">
              <a:lnSpc>
                <a:spcPts val="1854"/>
              </a:lnSpc>
              <a:spcBef>
                <a:spcPct val="0"/>
              </a:spcBef>
            </a:pPr>
            <a:r>
              <a:rPr lang="en-US" sz="1404">
                <a:solidFill>
                  <a:srgbClr val="084C6E"/>
                </a:solidFill>
                <a:latin typeface="DM Sans"/>
                <a:ea typeface="DM Sans"/>
                <a:cs typeface="DM Sans"/>
                <a:sym typeface="DM Sans"/>
              </a:rPr>
              <a:t>Develop a communication strategy to inform all participants about the purpose and process of the assessment.</a:t>
            </a:r>
          </a:p>
        </p:txBody>
      </p:sp>
      <p:sp>
        <p:nvSpPr>
          <p:cNvPr id="25" name="TextBox 25"/>
          <p:cNvSpPr txBox="1"/>
          <p:nvPr/>
        </p:nvSpPr>
        <p:spPr>
          <a:xfrm>
            <a:off x="14738147" y="5854020"/>
            <a:ext cx="2542400" cy="912039"/>
          </a:xfrm>
          <a:prstGeom prst="rect">
            <a:avLst/>
          </a:prstGeom>
        </p:spPr>
        <p:txBody>
          <a:bodyPr lIns="0" tIns="0" rIns="0" bIns="0" rtlCol="0" anchor="t">
            <a:spAutoFit/>
          </a:bodyPr>
          <a:lstStyle/>
          <a:p>
            <a:pPr marL="0" lvl="1" indent="0" algn="ctr">
              <a:lnSpc>
                <a:spcPts val="1854"/>
              </a:lnSpc>
              <a:spcBef>
                <a:spcPct val="0"/>
              </a:spcBef>
            </a:pPr>
            <a:r>
              <a:rPr lang="en-US" sz="1404">
                <a:solidFill>
                  <a:srgbClr val="084C6E"/>
                </a:solidFill>
                <a:latin typeface="DM Sans"/>
                <a:ea typeface="DM Sans"/>
                <a:cs typeface="DM Sans"/>
                <a:sym typeface="DM Sans"/>
              </a:rPr>
              <a:t>Set a realistic timeline for the assessment, allowing adequate time for each phase of the process.</a:t>
            </a:r>
          </a:p>
        </p:txBody>
      </p:sp>
      <p:sp>
        <p:nvSpPr>
          <p:cNvPr id="26" name="AutoShape 26"/>
          <p:cNvSpPr/>
          <p:nvPr/>
        </p:nvSpPr>
        <p:spPr>
          <a:xfrm>
            <a:off x="0" y="8391921"/>
            <a:ext cx="18288000" cy="1985846"/>
          </a:xfrm>
          <a:prstGeom prst="rect">
            <a:avLst/>
          </a:prstGeom>
          <a:solidFill>
            <a:srgbClr val="8CA9AD"/>
          </a:solidFill>
        </p:spPr>
        <p:txBody>
          <a:bodyPr/>
          <a:lstStyle/>
          <a:p>
            <a:endParaRPr lang="en-GB"/>
          </a:p>
        </p:txBody>
      </p:sp>
      <p:sp>
        <p:nvSpPr>
          <p:cNvPr id="27" name="Freeform 27"/>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8" name="TextBox 28"/>
          <p:cNvSpPr txBox="1"/>
          <p:nvPr/>
        </p:nvSpPr>
        <p:spPr>
          <a:xfrm>
            <a:off x="6160164" y="2635381"/>
            <a:ext cx="7193756" cy="355600"/>
          </a:xfrm>
          <a:prstGeom prst="rect">
            <a:avLst/>
          </a:prstGeom>
        </p:spPr>
        <p:txBody>
          <a:bodyPr lIns="0" tIns="0" rIns="0" bIns="0" rtlCol="0" anchor="t">
            <a:spAutoFit/>
          </a:bodyPr>
          <a:lstStyle/>
          <a:p>
            <a:pPr algn="ctr">
              <a:lnSpc>
                <a:spcPts val="2749"/>
              </a:lnSpc>
              <a:spcBef>
                <a:spcPct val="0"/>
              </a:spcBef>
            </a:pPr>
            <a:r>
              <a:rPr lang="en-US" sz="2499">
                <a:solidFill>
                  <a:srgbClr val="084C6E"/>
                </a:solidFill>
                <a:latin typeface="DM Sans"/>
                <a:ea typeface="DM Sans"/>
                <a:cs typeface="DM Sans"/>
                <a:sym typeface="DM Sans"/>
              </a:rPr>
              <a:t>Laying the Groundwork for Capacity Assessment</a:t>
            </a:r>
          </a:p>
        </p:txBody>
      </p:sp>
      <p:grpSp>
        <p:nvGrpSpPr>
          <p:cNvPr id="29" name="Group 29"/>
          <p:cNvGrpSpPr/>
          <p:nvPr/>
        </p:nvGrpSpPr>
        <p:grpSpPr>
          <a:xfrm>
            <a:off x="1889774" y="4884366"/>
            <a:ext cx="2438358" cy="896884"/>
            <a:chOff x="0" y="0"/>
            <a:chExt cx="598657" cy="220200"/>
          </a:xfrm>
        </p:grpSpPr>
        <p:sp>
          <p:nvSpPr>
            <p:cNvPr id="30" name="Freeform 30"/>
            <p:cNvSpPr/>
            <p:nvPr/>
          </p:nvSpPr>
          <p:spPr>
            <a:xfrm>
              <a:off x="0" y="0"/>
              <a:ext cx="598657" cy="220200"/>
            </a:xfrm>
            <a:custGeom>
              <a:avLst/>
              <a:gdLst/>
              <a:ahLst/>
              <a:cxnLst/>
              <a:rect l="l" t="t" r="r" b="b"/>
              <a:pathLst>
                <a:path w="598657" h="220200">
                  <a:moveTo>
                    <a:pt x="104777" y="0"/>
                  </a:moveTo>
                  <a:lnTo>
                    <a:pt x="493880" y="0"/>
                  </a:lnTo>
                  <a:cubicBezTo>
                    <a:pt x="551747" y="0"/>
                    <a:pt x="598657" y="46910"/>
                    <a:pt x="598657" y="104777"/>
                  </a:cubicBezTo>
                  <a:lnTo>
                    <a:pt x="598657" y="115423"/>
                  </a:lnTo>
                  <a:cubicBezTo>
                    <a:pt x="598657" y="173290"/>
                    <a:pt x="551747" y="220200"/>
                    <a:pt x="493880" y="220200"/>
                  </a:cubicBezTo>
                  <a:lnTo>
                    <a:pt x="104777" y="220200"/>
                  </a:lnTo>
                  <a:cubicBezTo>
                    <a:pt x="46910" y="220200"/>
                    <a:pt x="0" y="173290"/>
                    <a:pt x="0" y="115423"/>
                  </a:cubicBezTo>
                  <a:lnTo>
                    <a:pt x="0" y="104777"/>
                  </a:lnTo>
                  <a:cubicBezTo>
                    <a:pt x="0" y="46910"/>
                    <a:pt x="46910" y="0"/>
                    <a:pt x="104777" y="0"/>
                  </a:cubicBezTo>
                  <a:close/>
                </a:path>
              </a:pathLst>
            </a:custGeom>
            <a:gradFill rotWithShape="1">
              <a:gsLst>
                <a:gs pos="0">
                  <a:srgbClr val="FFFFFF">
                    <a:alpha val="0"/>
                  </a:srgbClr>
                </a:gs>
                <a:gs pos="100000">
                  <a:srgbClr val="FFFFFF">
                    <a:alpha val="100000"/>
                  </a:srgbClr>
                </a:gs>
              </a:gsLst>
              <a:path path="circle">
                <a:fillToRect r="100000" b="100000"/>
              </a:path>
              <a:tileRect l="-100000" t="-100000"/>
            </a:gradFill>
            <a:ln w="28575" cap="rnd">
              <a:solidFill>
                <a:srgbClr val="8CA9AD"/>
              </a:solidFill>
              <a:prstDash val="solid"/>
              <a:round/>
            </a:ln>
          </p:spPr>
          <p:txBody>
            <a:bodyPr/>
            <a:lstStyle/>
            <a:p>
              <a:endParaRPr lang="en-GB"/>
            </a:p>
          </p:txBody>
        </p:sp>
        <p:sp>
          <p:nvSpPr>
            <p:cNvPr id="31" name="TextBox 31"/>
            <p:cNvSpPr txBox="1"/>
            <p:nvPr/>
          </p:nvSpPr>
          <p:spPr>
            <a:xfrm>
              <a:off x="0" y="-38100"/>
              <a:ext cx="598657" cy="258300"/>
            </a:xfrm>
            <a:prstGeom prst="rect">
              <a:avLst/>
            </a:prstGeom>
          </p:spPr>
          <p:txBody>
            <a:bodyPr lIns="50800" tIns="50800" rIns="50800" bIns="50800" rtlCol="0" anchor="ctr"/>
            <a:lstStyle/>
            <a:p>
              <a:pPr marL="0" lvl="1" indent="0" algn="ctr">
                <a:lnSpc>
                  <a:spcPts val="2925"/>
                </a:lnSpc>
              </a:pPr>
              <a:r>
                <a:rPr lang="en-US" sz="2104" spc="143">
                  <a:solidFill>
                    <a:srgbClr val="084C6E"/>
                  </a:solidFill>
                  <a:latin typeface="Open Sauce Bold"/>
                  <a:ea typeface="Open Sauce Bold"/>
                  <a:cs typeface="Open Sauce Bold"/>
                  <a:sym typeface="Open Sauce Bold"/>
                </a:rPr>
                <a:t>OBJECTIVE SETTING</a:t>
              </a:r>
            </a:p>
          </p:txBody>
        </p:sp>
      </p:grpSp>
      <p:sp>
        <p:nvSpPr>
          <p:cNvPr id="32" name="AutoShape 32"/>
          <p:cNvSpPr/>
          <p:nvPr/>
        </p:nvSpPr>
        <p:spPr>
          <a:xfrm>
            <a:off x="4328132" y="5332808"/>
            <a:ext cx="733347" cy="0"/>
          </a:xfrm>
          <a:prstGeom prst="line">
            <a:avLst/>
          </a:prstGeom>
          <a:ln w="38100" cap="rnd">
            <a:solidFill>
              <a:srgbClr val="8CA9AD"/>
            </a:solidFill>
            <a:prstDash val="solid"/>
            <a:headEnd type="none" w="sm" len="sm"/>
            <a:tailEnd type="arrow" w="med" len="sm"/>
          </a:ln>
        </p:spPr>
        <p:txBody>
          <a:bodyPr/>
          <a:lstStyle/>
          <a:p>
            <a:endParaRPr lang="en-GB"/>
          </a:p>
        </p:txBody>
      </p:sp>
      <p:sp>
        <p:nvSpPr>
          <p:cNvPr id="33" name="TextBox 33"/>
          <p:cNvSpPr txBox="1"/>
          <p:nvPr/>
        </p:nvSpPr>
        <p:spPr>
          <a:xfrm>
            <a:off x="1837753" y="5854020"/>
            <a:ext cx="2542400" cy="912039"/>
          </a:xfrm>
          <a:prstGeom prst="rect">
            <a:avLst/>
          </a:prstGeom>
        </p:spPr>
        <p:txBody>
          <a:bodyPr lIns="0" tIns="0" rIns="0" bIns="0" rtlCol="0" anchor="t">
            <a:spAutoFit/>
          </a:bodyPr>
          <a:lstStyle/>
          <a:p>
            <a:pPr marL="0" lvl="1" indent="0" algn="ctr">
              <a:lnSpc>
                <a:spcPts val="1854"/>
              </a:lnSpc>
              <a:spcBef>
                <a:spcPct val="0"/>
              </a:spcBef>
            </a:pPr>
            <a:r>
              <a:rPr lang="en-US" sz="1404">
                <a:solidFill>
                  <a:srgbClr val="084C6E"/>
                </a:solidFill>
                <a:latin typeface="DM Sans"/>
                <a:ea typeface="DM Sans"/>
                <a:cs typeface="DM Sans"/>
                <a:sym typeface="DM Sans"/>
              </a:rPr>
              <a:t>Clearly define what the assessment aims to achieve, aligning with the organization's strategic goals</a:t>
            </a:r>
          </a:p>
        </p:txBody>
      </p:sp>
      <p:sp>
        <p:nvSpPr>
          <p:cNvPr id="34" name="Freeform 34"/>
          <p:cNvSpPr/>
          <p:nvPr/>
        </p:nvSpPr>
        <p:spPr>
          <a:xfrm>
            <a:off x="2794028" y="3608548"/>
            <a:ext cx="926524" cy="950724"/>
          </a:xfrm>
          <a:custGeom>
            <a:avLst/>
            <a:gdLst/>
            <a:ahLst/>
            <a:cxnLst/>
            <a:rect l="l" t="t" r="r" b="b"/>
            <a:pathLst>
              <a:path w="926524" h="950724">
                <a:moveTo>
                  <a:pt x="0" y="0"/>
                </a:moveTo>
                <a:lnTo>
                  <a:pt x="926524" y="0"/>
                </a:lnTo>
                <a:lnTo>
                  <a:pt x="926524" y="950724"/>
                </a:lnTo>
                <a:lnTo>
                  <a:pt x="0" y="9507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57071" y="3451825"/>
            <a:ext cx="2578727" cy="1432874"/>
            <a:chOff x="0" y="0"/>
            <a:chExt cx="4159440" cy="2311200"/>
          </a:xfrm>
        </p:grpSpPr>
        <p:sp>
          <p:nvSpPr>
            <p:cNvPr id="3" name="Freeform 3"/>
            <p:cNvSpPr/>
            <p:nvPr/>
          </p:nvSpPr>
          <p:spPr>
            <a:xfrm>
              <a:off x="0" y="0"/>
              <a:ext cx="4159377" cy="2311146"/>
            </a:xfrm>
            <a:custGeom>
              <a:avLst/>
              <a:gdLst/>
              <a:ahLst/>
              <a:cxnLst/>
              <a:rect l="l" t="t" r="r" b="b"/>
              <a:pathLst>
                <a:path w="4159377" h="2311146">
                  <a:moveTo>
                    <a:pt x="4159377" y="1243076"/>
                  </a:moveTo>
                  <a:cubicBezTo>
                    <a:pt x="3182874" y="1031875"/>
                    <a:pt x="3182874" y="1031875"/>
                    <a:pt x="3182874" y="1031875"/>
                  </a:cubicBezTo>
                  <a:cubicBezTo>
                    <a:pt x="3315462" y="905129"/>
                    <a:pt x="3315462" y="905129"/>
                    <a:pt x="3315462" y="905129"/>
                  </a:cubicBezTo>
                  <a:cubicBezTo>
                    <a:pt x="2959862" y="573278"/>
                    <a:pt x="2489581" y="374142"/>
                    <a:pt x="1965198" y="374142"/>
                  </a:cubicBezTo>
                  <a:cubicBezTo>
                    <a:pt x="886079" y="374142"/>
                    <a:pt x="12065" y="1237107"/>
                    <a:pt x="0" y="2311146"/>
                  </a:cubicBezTo>
                  <a:cubicBezTo>
                    <a:pt x="12065" y="1031875"/>
                    <a:pt x="1054989" y="0"/>
                    <a:pt x="2332863" y="0"/>
                  </a:cubicBezTo>
                  <a:cubicBezTo>
                    <a:pt x="2863342" y="0"/>
                    <a:pt x="3351657" y="175006"/>
                    <a:pt x="3743452" y="476758"/>
                  </a:cubicBezTo>
                  <a:cubicBezTo>
                    <a:pt x="3845941" y="374142"/>
                    <a:pt x="3845941" y="374142"/>
                    <a:pt x="3845941" y="374142"/>
                  </a:cubicBezTo>
                  <a:lnTo>
                    <a:pt x="4159377" y="1243076"/>
                  </a:lnTo>
                  <a:close/>
                </a:path>
              </a:pathLst>
            </a:custGeom>
            <a:solidFill>
              <a:srgbClr val="8CA9AD"/>
            </a:solidFill>
          </p:spPr>
          <p:txBody>
            <a:bodyPr/>
            <a:lstStyle/>
            <a:p>
              <a:endParaRPr lang="en-GB"/>
            </a:p>
          </p:txBody>
        </p:sp>
      </p:grpSp>
      <p:grpSp>
        <p:nvGrpSpPr>
          <p:cNvPr id="4" name="Group 4"/>
          <p:cNvGrpSpPr/>
          <p:nvPr/>
        </p:nvGrpSpPr>
        <p:grpSpPr>
          <a:xfrm>
            <a:off x="3157952" y="3850887"/>
            <a:ext cx="2087711" cy="2089050"/>
            <a:chOff x="0" y="0"/>
            <a:chExt cx="3367440" cy="3369600"/>
          </a:xfrm>
        </p:grpSpPr>
        <p:sp>
          <p:nvSpPr>
            <p:cNvPr id="5" name="Freeform 5"/>
            <p:cNvSpPr/>
            <p:nvPr/>
          </p:nvSpPr>
          <p:spPr>
            <a:xfrm>
              <a:off x="0" y="0"/>
              <a:ext cx="3367405" cy="3369564"/>
            </a:xfrm>
            <a:custGeom>
              <a:avLst/>
              <a:gdLst/>
              <a:ahLst/>
              <a:cxnLst/>
              <a:rect l="l" t="t" r="r" b="b"/>
              <a:pathLst>
                <a:path w="3367405" h="3369564">
                  <a:moveTo>
                    <a:pt x="0" y="1684782"/>
                  </a:moveTo>
                  <a:cubicBezTo>
                    <a:pt x="0" y="754253"/>
                    <a:pt x="753872" y="0"/>
                    <a:pt x="1683766" y="0"/>
                  </a:cubicBezTo>
                  <a:cubicBezTo>
                    <a:pt x="2613660" y="0"/>
                    <a:pt x="3367405" y="754253"/>
                    <a:pt x="3367405" y="1684782"/>
                  </a:cubicBezTo>
                  <a:cubicBezTo>
                    <a:pt x="3367405" y="2615311"/>
                    <a:pt x="2613660" y="3369564"/>
                    <a:pt x="1683766" y="3369564"/>
                  </a:cubicBezTo>
                  <a:cubicBezTo>
                    <a:pt x="753872" y="3369564"/>
                    <a:pt x="0" y="2615311"/>
                    <a:pt x="0" y="1684782"/>
                  </a:cubicBezTo>
                  <a:close/>
                </a:path>
              </a:pathLst>
            </a:custGeom>
            <a:solidFill>
              <a:srgbClr val="8CA9AD"/>
            </a:solidFill>
          </p:spPr>
          <p:txBody>
            <a:bodyPr/>
            <a:lstStyle/>
            <a:p>
              <a:endParaRPr lang="en-GB"/>
            </a:p>
          </p:txBody>
        </p:sp>
      </p:grpSp>
      <p:grpSp>
        <p:nvGrpSpPr>
          <p:cNvPr id="6" name="Group 6"/>
          <p:cNvGrpSpPr/>
          <p:nvPr/>
        </p:nvGrpSpPr>
        <p:grpSpPr>
          <a:xfrm>
            <a:off x="5631780" y="3849548"/>
            <a:ext cx="2088157" cy="2086818"/>
            <a:chOff x="0" y="0"/>
            <a:chExt cx="3368160" cy="3366000"/>
          </a:xfrm>
        </p:grpSpPr>
        <p:sp>
          <p:nvSpPr>
            <p:cNvPr id="7" name="Freeform 7"/>
            <p:cNvSpPr/>
            <p:nvPr/>
          </p:nvSpPr>
          <p:spPr>
            <a:xfrm>
              <a:off x="0" y="0"/>
              <a:ext cx="3368040" cy="3366008"/>
            </a:xfrm>
            <a:custGeom>
              <a:avLst/>
              <a:gdLst/>
              <a:ahLst/>
              <a:cxnLst/>
              <a:rect l="l" t="t" r="r" b="b"/>
              <a:pathLst>
                <a:path w="3368040" h="3366008">
                  <a:moveTo>
                    <a:pt x="0" y="1683004"/>
                  </a:moveTo>
                  <a:cubicBezTo>
                    <a:pt x="0" y="753491"/>
                    <a:pt x="753999" y="0"/>
                    <a:pt x="1684020" y="0"/>
                  </a:cubicBezTo>
                  <a:cubicBezTo>
                    <a:pt x="2614041" y="0"/>
                    <a:pt x="3368040" y="753491"/>
                    <a:pt x="3368040" y="1683004"/>
                  </a:cubicBezTo>
                  <a:cubicBezTo>
                    <a:pt x="3368040" y="2612517"/>
                    <a:pt x="2614041" y="3366008"/>
                    <a:pt x="1684020" y="3366008"/>
                  </a:cubicBezTo>
                  <a:cubicBezTo>
                    <a:pt x="753999" y="3366008"/>
                    <a:pt x="0" y="2612517"/>
                    <a:pt x="0" y="1683004"/>
                  </a:cubicBezTo>
                  <a:close/>
                </a:path>
              </a:pathLst>
            </a:custGeom>
            <a:solidFill>
              <a:srgbClr val="8CA9AD"/>
            </a:solidFill>
          </p:spPr>
          <p:txBody>
            <a:bodyPr/>
            <a:lstStyle/>
            <a:p>
              <a:endParaRPr lang="en-GB"/>
            </a:p>
          </p:txBody>
        </p:sp>
      </p:grpSp>
      <p:grpSp>
        <p:nvGrpSpPr>
          <p:cNvPr id="8" name="Group 8"/>
          <p:cNvGrpSpPr/>
          <p:nvPr/>
        </p:nvGrpSpPr>
        <p:grpSpPr>
          <a:xfrm>
            <a:off x="5517508" y="4855238"/>
            <a:ext cx="2582745" cy="1431089"/>
            <a:chOff x="0" y="0"/>
            <a:chExt cx="4165920" cy="2308320"/>
          </a:xfrm>
        </p:grpSpPr>
        <p:sp>
          <p:nvSpPr>
            <p:cNvPr id="9" name="Freeform 9"/>
            <p:cNvSpPr/>
            <p:nvPr/>
          </p:nvSpPr>
          <p:spPr>
            <a:xfrm>
              <a:off x="0" y="0"/>
              <a:ext cx="4165981" cy="2308352"/>
            </a:xfrm>
            <a:custGeom>
              <a:avLst/>
              <a:gdLst/>
              <a:ahLst/>
              <a:cxnLst/>
              <a:rect l="l" t="t" r="r" b="b"/>
              <a:pathLst>
                <a:path w="4165981" h="2308352">
                  <a:moveTo>
                    <a:pt x="4165981" y="1066800"/>
                  </a:moveTo>
                  <a:cubicBezTo>
                    <a:pt x="3189351" y="1271778"/>
                    <a:pt x="3189351" y="1271778"/>
                    <a:pt x="3189351" y="1271778"/>
                  </a:cubicBezTo>
                  <a:cubicBezTo>
                    <a:pt x="3315970" y="1404366"/>
                    <a:pt x="3315970" y="1404366"/>
                    <a:pt x="3315970" y="1404366"/>
                  </a:cubicBezTo>
                  <a:cubicBezTo>
                    <a:pt x="2966339" y="1735836"/>
                    <a:pt x="2489962" y="1934718"/>
                    <a:pt x="1971548" y="1934718"/>
                  </a:cubicBezTo>
                  <a:cubicBezTo>
                    <a:pt x="892302" y="1934591"/>
                    <a:pt x="18034" y="1072769"/>
                    <a:pt x="0" y="0"/>
                  </a:cubicBezTo>
                  <a:cubicBezTo>
                    <a:pt x="18034" y="1277747"/>
                    <a:pt x="1061085" y="2308352"/>
                    <a:pt x="2339213" y="2308352"/>
                  </a:cubicBezTo>
                  <a:cubicBezTo>
                    <a:pt x="2869692" y="2308352"/>
                    <a:pt x="3358134" y="2133600"/>
                    <a:pt x="3749929" y="1832229"/>
                  </a:cubicBezTo>
                  <a:cubicBezTo>
                    <a:pt x="3852418" y="1934718"/>
                    <a:pt x="3852418" y="1934718"/>
                    <a:pt x="3852418" y="1934718"/>
                  </a:cubicBezTo>
                  <a:lnTo>
                    <a:pt x="4165981" y="1066800"/>
                  </a:lnTo>
                  <a:close/>
                </a:path>
              </a:pathLst>
            </a:custGeom>
            <a:solidFill>
              <a:srgbClr val="8CA9AD"/>
            </a:solidFill>
          </p:spPr>
          <p:txBody>
            <a:bodyPr/>
            <a:lstStyle/>
            <a:p>
              <a:endParaRPr lang="en-GB"/>
            </a:p>
          </p:txBody>
        </p:sp>
      </p:grpSp>
      <p:grpSp>
        <p:nvGrpSpPr>
          <p:cNvPr id="10" name="Group 10"/>
          <p:cNvGrpSpPr/>
          <p:nvPr/>
        </p:nvGrpSpPr>
        <p:grpSpPr>
          <a:xfrm>
            <a:off x="8357427" y="3478161"/>
            <a:ext cx="2578727" cy="1432874"/>
            <a:chOff x="0" y="0"/>
            <a:chExt cx="4159440" cy="2311200"/>
          </a:xfrm>
        </p:grpSpPr>
        <p:sp>
          <p:nvSpPr>
            <p:cNvPr id="11" name="Freeform 11"/>
            <p:cNvSpPr/>
            <p:nvPr/>
          </p:nvSpPr>
          <p:spPr>
            <a:xfrm>
              <a:off x="0" y="0"/>
              <a:ext cx="4159377" cy="2311146"/>
            </a:xfrm>
            <a:custGeom>
              <a:avLst/>
              <a:gdLst/>
              <a:ahLst/>
              <a:cxnLst/>
              <a:rect l="l" t="t" r="r" b="b"/>
              <a:pathLst>
                <a:path w="4159377" h="2311146">
                  <a:moveTo>
                    <a:pt x="4159377" y="1243076"/>
                  </a:moveTo>
                  <a:cubicBezTo>
                    <a:pt x="3182874" y="1031875"/>
                    <a:pt x="3182874" y="1031875"/>
                    <a:pt x="3182874" y="1031875"/>
                  </a:cubicBezTo>
                  <a:cubicBezTo>
                    <a:pt x="3315462" y="905129"/>
                    <a:pt x="3315462" y="905129"/>
                    <a:pt x="3315462" y="905129"/>
                  </a:cubicBezTo>
                  <a:cubicBezTo>
                    <a:pt x="2959862" y="573278"/>
                    <a:pt x="2489581" y="374142"/>
                    <a:pt x="1965198" y="374142"/>
                  </a:cubicBezTo>
                  <a:cubicBezTo>
                    <a:pt x="886079" y="374142"/>
                    <a:pt x="12065" y="1237107"/>
                    <a:pt x="0" y="2311146"/>
                  </a:cubicBezTo>
                  <a:cubicBezTo>
                    <a:pt x="12065" y="1031875"/>
                    <a:pt x="1054989" y="0"/>
                    <a:pt x="2332863" y="0"/>
                  </a:cubicBezTo>
                  <a:cubicBezTo>
                    <a:pt x="2863342" y="0"/>
                    <a:pt x="3351657" y="175006"/>
                    <a:pt x="3743452" y="476758"/>
                  </a:cubicBezTo>
                  <a:cubicBezTo>
                    <a:pt x="3845941" y="374142"/>
                    <a:pt x="3845941" y="374142"/>
                    <a:pt x="3845941" y="374142"/>
                  </a:cubicBezTo>
                  <a:lnTo>
                    <a:pt x="4159377" y="1243076"/>
                  </a:lnTo>
                  <a:close/>
                </a:path>
              </a:pathLst>
            </a:custGeom>
            <a:solidFill>
              <a:srgbClr val="8CA9AD"/>
            </a:solidFill>
          </p:spPr>
          <p:txBody>
            <a:bodyPr/>
            <a:lstStyle/>
            <a:p>
              <a:endParaRPr lang="en-GB"/>
            </a:p>
          </p:txBody>
        </p:sp>
      </p:grpSp>
      <p:grpSp>
        <p:nvGrpSpPr>
          <p:cNvPr id="12" name="Group 12"/>
          <p:cNvGrpSpPr/>
          <p:nvPr/>
        </p:nvGrpSpPr>
        <p:grpSpPr>
          <a:xfrm>
            <a:off x="8458309" y="3877223"/>
            <a:ext cx="2087711" cy="2089050"/>
            <a:chOff x="0" y="0"/>
            <a:chExt cx="3367440" cy="3369600"/>
          </a:xfrm>
        </p:grpSpPr>
        <p:sp>
          <p:nvSpPr>
            <p:cNvPr id="13" name="Freeform 13"/>
            <p:cNvSpPr/>
            <p:nvPr/>
          </p:nvSpPr>
          <p:spPr>
            <a:xfrm>
              <a:off x="0" y="0"/>
              <a:ext cx="3367405" cy="3369564"/>
            </a:xfrm>
            <a:custGeom>
              <a:avLst/>
              <a:gdLst/>
              <a:ahLst/>
              <a:cxnLst/>
              <a:rect l="l" t="t" r="r" b="b"/>
              <a:pathLst>
                <a:path w="3367405" h="3369564">
                  <a:moveTo>
                    <a:pt x="0" y="1684782"/>
                  </a:moveTo>
                  <a:cubicBezTo>
                    <a:pt x="0" y="754253"/>
                    <a:pt x="753872" y="0"/>
                    <a:pt x="1683766" y="0"/>
                  </a:cubicBezTo>
                  <a:cubicBezTo>
                    <a:pt x="2613660" y="0"/>
                    <a:pt x="3367405" y="754253"/>
                    <a:pt x="3367405" y="1684782"/>
                  </a:cubicBezTo>
                  <a:cubicBezTo>
                    <a:pt x="3367405" y="2615311"/>
                    <a:pt x="2613660" y="3369564"/>
                    <a:pt x="1683766" y="3369564"/>
                  </a:cubicBezTo>
                  <a:cubicBezTo>
                    <a:pt x="753872" y="3369564"/>
                    <a:pt x="0" y="2615311"/>
                    <a:pt x="0" y="1684782"/>
                  </a:cubicBezTo>
                  <a:close/>
                </a:path>
              </a:pathLst>
            </a:custGeom>
            <a:solidFill>
              <a:srgbClr val="8CA9AD"/>
            </a:solidFill>
          </p:spPr>
          <p:txBody>
            <a:bodyPr/>
            <a:lstStyle/>
            <a:p>
              <a:endParaRPr lang="en-GB"/>
            </a:p>
          </p:txBody>
        </p:sp>
      </p:grpSp>
      <p:grpSp>
        <p:nvGrpSpPr>
          <p:cNvPr id="14" name="Group 14"/>
          <p:cNvGrpSpPr/>
          <p:nvPr/>
        </p:nvGrpSpPr>
        <p:grpSpPr>
          <a:xfrm>
            <a:off x="10932137" y="3875884"/>
            <a:ext cx="2088157" cy="2086818"/>
            <a:chOff x="0" y="0"/>
            <a:chExt cx="3368160" cy="3366000"/>
          </a:xfrm>
        </p:grpSpPr>
        <p:sp>
          <p:nvSpPr>
            <p:cNvPr id="15" name="Freeform 15"/>
            <p:cNvSpPr/>
            <p:nvPr/>
          </p:nvSpPr>
          <p:spPr>
            <a:xfrm>
              <a:off x="0" y="0"/>
              <a:ext cx="3368040" cy="3366008"/>
            </a:xfrm>
            <a:custGeom>
              <a:avLst/>
              <a:gdLst/>
              <a:ahLst/>
              <a:cxnLst/>
              <a:rect l="l" t="t" r="r" b="b"/>
              <a:pathLst>
                <a:path w="3368040" h="3366008">
                  <a:moveTo>
                    <a:pt x="0" y="1683004"/>
                  </a:moveTo>
                  <a:cubicBezTo>
                    <a:pt x="0" y="753491"/>
                    <a:pt x="753999" y="0"/>
                    <a:pt x="1684020" y="0"/>
                  </a:cubicBezTo>
                  <a:cubicBezTo>
                    <a:pt x="2614041" y="0"/>
                    <a:pt x="3368040" y="753491"/>
                    <a:pt x="3368040" y="1683004"/>
                  </a:cubicBezTo>
                  <a:cubicBezTo>
                    <a:pt x="3368040" y="2612517"/>
                    <a:pt x="2614041" y="3366008"/>
                    <a:pt x="1684020" y="3366008"/>
                  </a:cubicBezTo>
                  <a:cubicBezTo>
                    <a:pt x="753999" y="3366008"/>
                    <a:pt x="0" y="2612517"/>
                    <a:pt x="0" y="1683004"/>
                  </a:cubicBezTo>
                  <a:close/>
                </a:path>
              </a:pathLst>
            </a:custGeom>
            <a:solidFill>
              <a:srgbClr val="8CA9AD"/>
            </a:solidFill>
          </p:spPr>
          <p:txBody>
            <a:bodyPr/>
            <a:lstStyle/>
            <a:p>
              <a:endParaRPr lang="en-GB"/>
            </a:p>
          </p:txBody>
        </p:sp>
      </p:grpSp>
      <p:grpSp>
        <p:nvGrpSpPr>
          <p:cNvPr id="16" name="Group 16"/>
          <p:cNvGrpSpPr/>
          <p:nvPr/>
        </p:nvGrpSpPr>
        <p:grpSpPr>
          <a:xfrm>
            <a:off x="10817864" y="4881575"/>
            <a:ext cx="2582745" cy="1431089"/>
            <a:chOff x="0" y="0"/>
            <a:chExt cx="4165920" cy="2308320"/>
          </a:xfrm>
        </p:grpSpPr>
        <p:sp>
          <p:nvSpPr>
            <p:cNvPr id="17" name="Freeform 17"/>
            <p:cNvSpPr/>
            <p:nvPr/>
          </p:nvSpPr>
          <p:spPr>
            <a:xfrm>
              <a:off x="0" y="0"/>
              <a:ext cx="4165981" cy="2308352"/>
            </a:xfrm>
            <a:custGeom>
              <a:avLst/>
              <a:gdLst/>
              <a:ahLst/>
              <a:cxnLst/>
              <a:rect l="l" t="t" r="r" b="b"/>
              <a:pathLst>
                <a:path w="4165981" h="2308352">
                  <a:moveTo>
                    <a:pt x="4165981" y="1066800"/>
                  </a:moveTo>
                  <a:cubicBezTo>
                    <a:pt x="3189351" y="1271778"/>
                    <a:pt x="3189351" y="1271778"/>
                    <a:pt x="3189351" y="1271778"/>
                  </a:cubicBezTo>
                  <a:cubicBezTo>
                    <a:pt x="3315970" y="1404366"/>
                    <a:pt x="3315970" y="1404366"/>
                    <a:pt x="3315970" y="1404366"/>
                  </a:cubicBezTo>
                  <a:cubicBezTo>
                    <a:pt x="2966339" y="1735836"/>
                    <a:pt x="2489962" y="1934718"/>
                    <a:pt x="1971548" y="1934718"/>
                  </a:cubicBezTo>
                  <a:cubicBezTo>
                    <a:pt x="892302" y="1934591"/>
                    <a:pt x="18034" y="1072769"/>
                    <a:pt x="0" y="0"/>
                  </a:cubicBezTo>
                  <a:cubicBezTo>
                    <a:pt x="18034" y="1277747"/>
                    <a:pt x="1061085" y="2308352"/>
                    <a:pt x="2339213" y="2308352"/>
                  </a:cubicBezTo>
                  <a:cubicBezTo>
                    <a:pt x="2869692" y="2308352"/>
                    <a:pt x="3358134" y="2133600"/>
                    <a:pt x="3749929" y="1832229"/>
                  </a:cubicBezTo>
                  <a:cubicBezTo>
                    <a:pt x="3852418" y="1934718"/>
                    <a:pt x="3852418" y="1934718"/>
                    <a:pt x="3852418" y="1934718"/>
                  </a:cubicBezTo>
                  <a:lnTo>
                    <a:pt x="4165981" y="1066800"/>
                  </a:lnTo>
                  <a:close/>
                </a:path>
              </a:pathLst>
            </a:custGeom>
            <a:solidFill>
              <a:srgbClr val="8CA9AD"/>
            </a:solidFill>
          </p:spPr>
          <p:txBody>
            <a:bodyPr/>
            <a:lstStyle/>
            <a:p>
              <a:endParaRPr lang="en-GB"/>
            </a:p>
          </p:txBody>
        </p:sp>
      </p:grpSp>
      <p:grpSp>
        <p:nvGrpSpPr>
          <p:cNvPr id="18" name="Group 18"/>
          <p:cNvGrpSpPr/>
          <p:nvPr/>
        </p:nvGrpSpPr>
        <p:grpSpPr>
          <a:xfrm>
            <a:off x="13657784" y="3474590"/>
            <a:ext cx="2578727" cy="1432874"/>
            <a:chOff x="0" y="0"/>
            <a:chExt cx="4159440" cy="2311200"/>
          </a:xfrm>
        </p:grpSpPr>
        <p:sp>
          <p:nvSpPr>
            <p:cNvPr id="19" name="Freeform 19"/>
            <p:cNvSpPr/>
            <p:nvPr/>
          </p:nvSpPr>
          <p:spPr>
            <a:xfrm>
              <a:off x="0" y="0"/>
              <a:ext cx="4159377" cy="2311146"/>
            </a:xfrm>
            <a:custGeom>
              <a:avLst/>
              <a:gdLst/>
              <a:ahLst/>
              <a:cxnLst/>
              <a:rect l="l" t="t" r="r" b="b"/>
              <a:pathLst>
                <a:path w="4159377" h="2311146">
                  <a:moveTo>
                    <a:pt x="4159377" y="1243076"/>
                  </a:moveTo>
                  <a:cubicBezTo>
                    <a:pt x="3182874" y="1031875"/>
                    <a:pt x="3182874" y="1031875"/>
                    <a:pt x="3182874" y="1031875"/>
                  </a:cubicBezTo>
                  <a:cubicBezTo>
                    <a:pt x="3315462" y="905129"/>
                    <a:pt x="3315462" y="905129"/>
                    <a:pt x="3315462" y="905129"/>
                  </a:cubicBezTo>
                  <a:cubicBezTo>
                    <a:pt x="2959862" y="573278"/>
                    <a:pt x="2489581" y="374142"/>
                    <a:pt x="1965198" y="374142"/>
                  </a:cubicBezTo>
                  <a:cubicBezTo>
                    <a:pt x="886079" y="374142"/>
                    <a:pt x="12065" y="1237107"/>
                    <a:pt x="0" y="2311146"/>
                  </a:cubicBezTo>
                  <a:cubicBezTo>
                    <a:pt x="12065" y="1031875"/>
                    <a:pt x="1054989" y="0"/>
                    <a:pt x="2332863" y="0"/>
                  </a:cubicBezTo>
                  <a:cubicBezTo>
                    <a:pt x="2863342" y="0"/>
                    <a:pt x="3351657" y="175006"/>
                    <a:pt x="3743452" y="476758"/>
                  </a:cubicBezTo>
                  <a:cubicBezTo>
                    <a:pt x="3845941" y="374142"/>
                    <a:pt x="3845941" y="374142"/>
                    <a:pt x="3845941" y="374142"/>
                  </a:cubicBezTo>
                  <a:lnTo>
                    <a:pt x="4159377" y="1243076"/>
                  </a:lnTo>
                  <a:close/>
                </a:path>
              </a:pathLst>
            </a:custGeom>
            <a:solidFill>
              <a:srgbClr val="8CA9AD"/>
            </a:solidFill>
          </p:spPr>
          <p:txBody>
            <a:bodyPr/>
            <a:lstStyle/>
            <a:p>
              <a:endParaRPr lang="en-GB"/>
            </a:p>
          </p:txBody>
        </p:sp>
      </p:grpSp>
      <p:grpSp>
        <p:nvGrpSpPr>
          <p:cNvPr id="20" name="Group 20"/>
          <p:cNvGrpSpPr/>
          <p:nvPr/>
        </p:nvGrpSpPr>
        <p:grpSpPr>
          <a:xfrm>
            <a:off x="13758665" y="3873652"/>
            <a:ext cx="2087711" cy="2089050"/>
            <a:chOff x="0" y="0"/>
            <a:chExt cx="3367440" cy="3369600"/>
          </a:xfrm>
        </p:grpSpPr>
        <p:sp>
          <p:nvSpPr>
            <p:cNvPr id="21" name="Freeform 21"/>
            <p:cNvSpPr/>
            <p:nvPr/>
          </p:nvSpPr>
          <p:spPr>
            <a:xfrm>
              <a:off x="0" y="0"/>
              <a:ext cx="3367405" cy="3369564"/>
            </a:xfrm>
            <a:custGeom>
              <a:avLst/>
              <a:gdLst/>
              <a:ahLst/>
              <a:cxnLst/>
              <a:rect l="l" t="t" r="r" b="b"/>
              <a:pathLst>
                <a:path w="3367405" h="3369564">
                  <a:moveTo>
                    <a:pt x="0" y="1684782"/>
                  </a:moveTo>
                  <a:cubicBezTo>
                    <a:pt x="0" y="754253"/>
                    <a:pt x="753872" y="0"/>
                    <a:pt x="1683766" y="0"/>
                  </a:cubicBezTo>
                  <a:cubicBezTo>
                    <a:pt x="2613660" y="0"/>
                    <a:pt x="3367405" y="754253"/>
                    <a:pt x="3367405" y="1684782"/>
                  </a:cubicBezTo>
                  <a:cubicBezTo>
                    <a:pt x="3367405" y="2615311"/>
                    <a:pt x="2613660" y="3369564"/>
                    <a:pt x="1683766" y="3369564"/>
                  </a:cubicBezTo>
                  <a:cubicBezTo>
                    <a:pt x="753872" y="3369564"/>
                    <a:pt x="0" y="2615311"/>
                    <a:pt x="0" y="1684782"/>
                  </a:cubicBezTo>
                  <a:close/>
                </a:path>
              </a:pathLst>
            </a:custGeom>
            <a:solidFill>
              <a:srgbClr val="8CA9AD"/>
            </a:solidFill>
          </p:spPr>
          <p:txBody>
            <a:bodyPr/>
            <a:lstStyle/>
            <a:p>
              <a:endParaRPr lang="en-GB"/>
            </a:p>
          </p:txBody>
        </p:sp>
      </p:grpSp>
      <p:sp>
        <p:nvSpPr>
          <p:cNvPr id="22" name="Freeform 22"/>
          <p:cNvSpPr/>
          <p:nvPr/>
        </p:nvSpPr>
        <p:spPr>
          <a:xfrm>
            <a:off x="3713279" y="4332016"/>
            <a:ext cx="977057" cy="1121882"/>
          </a:xfrm>
          <a:custGeom>
            <a:avLst/>
            <a:gdLst/>
            <a:ahLst/>
            <a:cxnLst/>
            <a:rect l="l" t="t" r="r" b="b"/>
            <a:pathLst>
              <a:path w="977057" h="1121882">
                <a:moveTo>
                  <a:pt x="0" y="0"/>
                </a:moveTo>
                <a:lnTo>
                  <a:pt x="977057" y="0"/>
                </a:lnTo>
                <a:lnTo>
                  <a:pt x="977057" y="1121882"/>
                </a:lnTo>
                <a:lnTo>
                  <a:pt x="0" y="1121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3" name="Freeform 23"/>
          <p:cNvSpPr/>
          <p:nvPr/>
        </p:nvSpPr>
        <p:spPr>
          <a:xfrm>
            <a:off x="14304824" y="4493699"/>
            <a:ext cx="995393" cy="955577"/>
          </a:xfrm>
          <a:custGeom>
            <a:avLst/>
            <a:gdLst/>
            <a:ahLst/>
            <a:cxnLst/>
            <a:rect l="l" t="t" r="r" b="b"/>
            <a:pathLst>
              <a:path w="995393" h="955577">
                <a:moveTo>
                  <a:pt x="0" y="0"/>
                </a:moveTo>
                <a:lnTo>
                  <a:pt x="995393" y="0"/>
                </a:lnTo>
                <a:lnTo>
                  <a:pt x="995393" y="955577"/>
                </a:lnTo>
                <a:lnTo>
                  <a:pt x="0" y="955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4" name="TextBox 24"/>
          <p:cNvSpPr txBox="1"/>
          <p:nvPr/>
        </p:nvSpPr>
        <p:spPr>
          <a:xfrm>
            <a:off x="2839221" y="7182810"/>
            <a:ext cx="2725173" cy="940293"/>
          </a:xfrm>
          <a:prstGeom prst="rect">
            <a:avLst/>
          </a:prstGeom>
        </p:spPr>
        <p:txBody>
          <a:bodyPr lIns="0" tIns="0" rIns="0" bIns="0" rtlCol="0" anchor="t">
            <a:spAutoFit/>
          </a:bodyPr>
          <a:lstStyle/>
          <a:p>
            <a:pPr algn="ctr">
              <a:lnSpc>
                <a:spcPts val="1886"/>
              </a:lnSpc>
            </a:pPr>
            <a:r>
              <a:rPr lang="en-US" sz="1367" spc="133">
                <a:solidFill>
                  <a:srgbClr val="040506"/>
                </a:solidFill>
                <a:latin typeface="DM Sans"/>
                <a:ea typeface="DM Sans"/>
                <a:cs typeface="DM Sans"/>
                <a:sym typeface="DM Sans"/>
              </a:rPr>
              <a:t>Utilize data to pinpoint the organization's inherent strengths and areas of competitive advantage.</a:t>
            </a:r>
          </a:p>
        </p:txBody>
      </p:sp>
      <p:sp>
        <p:nvSpPr>
          <p:cNvPr id="25" name="TextBox 25"/>
          <p:cNvSpPr txBox="1"/>
          <p:nvPr/>
        </p:nvSpPr>
        <p:spPr>
          <a:xfrm>
            <a:off x="2359164" y="6274563"/>
            <a:ext cx="3685288" cy="873963"/>
          </a:xfrm>
          <a:prstGeom prst="rect">
            <a:avLst/>
          </a:prstGeom>
        </p:spPr>
        <p:txBody>
          <a:bodyPr lIns="0" tIns="0" rIns="0" bIns="0" rtlCol="0" anchor="t">
            <a:spAutoFit/>
          </a:bodyPr>
          <a:lstStyle/>
          <a:p>
            <a:pPr algn="ctr">
              <a:lnSpc>
                <a:spcPts val="3591"/>
              </a:lnSpc>
            </a:pPr>
            <a:r>
              <a:rPr lang="en-US" sz="2602" spc="36">
                <a:solidFill>
                  <a:srgbClr val="040506"/>
                </a:solidFill>
                <a:latin typeface="DM Sans"/>
                <a:ea typeface="DM Sans"/>
                <a:cs typeface="DM Sans"/>
                <a:sym typeface="DM Sans"/>
              </a:rPr>
              <a:t>Highlighting Core Competencies</a:t>
            </a:r>
          </a:p>
        </p:txBody>
      </p:sp>
      <p:sp>
        <p:nvSpPr>
          <p:cNvPr id="26" name="TextBox 26"/>
          <p:cNvSpPr txBox="1"/>
          <p:nvPr/>
        </p:nvSpPr>
        <p:spPr>
          <a:xfrm>
            <a:off x="5506953" y="2537868"/>
            <a:ext cx="2467998" cy="940293"/>
          </a:xfrm>
          <a:prstGeom prst="rect">
            <a:avLst/>
          </a:prstGeom>
        </p:spPr>
        <p:txBody>
          <a:bodyPr lIns="0" tIns="0" rIns="0" bIns="0" rtlCol="0" anchor="t">
            <a:spAutoFit/>
          </a:bodyPr>
          <a:lstStyle/>
          <a:p>
            <a:pPr algn="ctr">
              <a:lnSpc>
                <a:spcPts val="1886"/>
              </a:lnSpc>
            </a:pPr>
            <a:r>
              <a:rPr lang="en-US" sz="1367" spc="133">
                <a:solidFill>
                  <a:srgbClr val="040506"/>
                </a:solidFill>
                <a:latin typeface="DM Sans"/>
                <a:ea typeface="DM Sans"/>
                <a:cs typeface="DM Sans"/>
                <a:sym typeface="DM Sans"/>
              </a:rPr>
              <a:t>Objectively identify and acknowledge areas where the organization falls short in capacity.</a:t>
            </a:r>
          </a:p>
        </p:txBody>
      </p:sp>
      <p:sp>
        <p:nvSpPr>
          <p:cNvPr id="27" name="TextBox 27"/>
          <p:cNvSpPr txBox="1"/>
          <p:nvPr/>
        </p:nvSpPr>
        <p:spPr>
          <a:xfrm>
            <a:off x="5393100" y="1540079"/>
            <a:ext cx="2565518" cy="873963"/>
          </a:xfrm>
          <a:prstGeom prst="rect">
            <a:avLst/>
          </a:prstGeom>
        </p:spPr>
        <p:txBody>
          <a:bodyPr lIns="0" tIns="0" rIns="0" bIns="0" rtlCol="0" anchor="t">
            <a:spAutoFit/>
          </a:bodyPr>
          <a:lstStyle/>
          <a:p>
            <a:pPr algn="ctr">
              <a:lnSpc>
                <a:spcPts val="3591"/>
              </a:lnSpc>
            </a:pPr>
            <a:r>
              <a:rPr lang="en-US" sz="2602" spc="36">
                <a:solidFill>
                  <a:srgbClr val="040506"/>
                </a:solidFill>
                <a:latin typeface="DM Sans"/>
                <a:ea typeface="DM Sans"/>
                <a:cs typeface="DM Sans"/>
                <a:sym typeface="DM Sans"/>
              </a:rPr>
              <a:t>Recognizing Weaknesses: </a:t>
            </a:r>
          </a:p>
        </p:txBody>
      </p:sp>
      <p:sp>
        <p:nvSpPr>
          <p:cNvPr id="28" name="TextBox 28"/>
          <p:cNvSpPr txBox="1"/>
          <p:nvPr/>
        </p:nvSpPr>
        <p:spPr>
          <a:xfrm>
            <a:off x="7653942" y="7142298"/>
            <a:ext cx="3696445" cy="940293"/>
          </a:xfrm>
          <a:prstGeom prst="rect">
            <a:avLst/>
          </a:prstGeom>
        </p:spPr>
        <p:txBody>
          <a:bodyPr lIns="0" tIns="0" rIns="0" bIns="0" rtlCol="0" anchor="t">
            <a:spAutoFit/>
          </a:bodyPr>
          <a:lstStyle/>
          <a:p>
            <a:pPr algn="ctr">
              <a:lnSpc>
                <a:spcPts val="1886"/>
              </a:lnSpc>
            </a:pPr>
            <a:r>
              <a:rPr lang="en-US" sz="1367" spc="133">
                <a:solidFill>
                  <a:srgbClr val="040506"/>
                </a:solidFill>
                <a:latin typeface="DM Sans"/>
                <a:ea typeface="DM Sans"/>
                <a:cs typeface="DM Sans"/>
                <a:sym typeface="DM Sans"/>
              </a:rPr>
              <a:t> Strive for a balanced assessment that appreciates positive aspects while being candid about areas needing enhancement.</a:t>
            </a:r>
          </a:p>
        </p:txBody>
      </p:sp>
      <p:sp>
        <p:nvSpPr>
          <p:cNvPr id="29" name="TextBox 29"/>
          <p:cNvSpPr txBox="1"/>
          <p:nvPr/>
        </p:nvSpPr>
        <p:spPr>
          <a:xfrm>
            <a:off x="8508838" y="6234051"/>
            <a:ext cx="1986653" cy="873963"/>
          </a:xfrm>
          <a:prstGeom prst="rect">
            <a:avLst/>
          </a:prstGeom>
        </p:spPr>
        <p:txBody>
          <a:bodyPr lIns="0" tIns="0" rIns="0" bIns="0" rtlCol="0" anchor="t">
            <a:spAutoFit/>
          </a:bodyPr>
          <a:lstStyle/>
          <a:p>
            <a:pPr algn="ctr">
              <a:lnSpc>
                <a:spcPts val="3591"/>
              </a:lnSpc>
            </a:pPr>
            <a:r>
              <a:rPr lang="en-US" sz="2602" spc="36">
                <a:solidFill>
                  <a:srgbClr val="040506"/>
                </a:solidFill>
                <a:latin typeface="DM Sans"/>
                <a:ea typeface="DM Sans"/>
                <a:cs typeface="DM Sans"/>
                <a:sym typeface="DM Sans"/>
              </a:rPr>
              <a:t>Balanced Viewpoint:</a:t>
            </a:r>
          </a:p>
        </p:txBody>
      </p:sp>
      <p:sp>
        <p:nvSpPr>
          <p:cNvPr id="30" name="TextBox 30"/>
          <p:cNvSpPr txBox="1"/>
          <p:nvPr/>
        </p:nvSpPr>
        <p:spPr>
          <a:xfrm>
            <a:off x="10742217" y="2537868"/>
            <a:ext cx="2467998" cy="1178418"/>
          </a:xfrm>
          <a:prstGeom prst="rect">
            <a:avLst/>
          </a:prstGeom>
        </p:spPr>
        <p:txBody>
          <a:bodyPr lIns="0" tIns="0" rIns="0" bIns="0" rtlCol="0" anchor="t">
            <a:spAutoFit/>
          </a:bodyPr>
          <a:lstStyle/>
          <a:p>
            <a:pPr algn="ctr">
              <a:lnSpc>
                <a:spcPts val="1886"/>
              </a:lnSpc>
            </a:pPr>
            <a:r>
              <a:rPr lang="en-US" sz="1367" spc="133">
                <a:solidFill>
                  <a:srgbClr val="040506"/>
                </a:solidFill>
                <a:latin typeface="DM Sans"/>
                <a:ea typeface="DM Sans"/>
                <a:cs typeface="DM Sans"/>
                <a:sym typeface="DM Sans"/>
              </a:rPr>
              <a:t> Compare results against industry standards or similar organizations to contextualize performance.</a:t>
            </a:r>
          </a:p>
        </p:txBody>
      </p:sp>
      <p:sp>
        <p:nvSpPr>
          <p:cNvPr id="31" name="TextBox 31"/>
          <p:cNvSpPr txBox="1"/>
          <p:nvPr/>
        </p:nvSpPr>
        <p:spPr>
          <a:xfrm>
            <a:off x="10718150" y="1763917"/>
            <a:ext cx="2516132" cy="426288"/>
          </a:xfrm>
          <a:prstGeom prst="rect">
            <a:avLst/>
          </a:prstGeom>
        </p:spPr>
        <p:txBody>
          <a:bodyPr lIns="0" tIns="0" rIns="0" bIns="0" rtlCol="0" anchor="t">
            <a:spAutoFit/>
          </a:bodyPr>
          <a:lstStyle/>
          <a:p>
            <a:pPr algn="ctr">
              <a:lnSpc>
                <a:spcPts val="3591"/>
              </a:lnSpc>
            </a:pPr>
            <a:r>
              <a:rPr lang="en-US" sz="2602" spc="36">
                <a:solidFill>
                  <a:srgbClr val="040506"/>
                </a:solidFill>
                <a:latin typeface="DM Sans"/>
                <a:ea typeface="DM Sans"/>
                <a:cs typeface="DM Sans"/>
                <a:sym typeface="DM Sans"/>
              </a:rPr>
              <a:t>Benchmarking:</a:t>
            </a:r>
          </a:p>
        </p:txBody>
      </p:sp>
      <p:sp>
        <p:nvSpPr>
          <p:cNvPr id="32" name="TextBox 32"/>
          <p:cNvSpPr txBox="1"/>
          <p:nvPr/>
        </p:nvSpPr>
        <p:spPr>
          <a:xfrm>
            <a:off x="13713148" y="7088965"/>
            <a:ext cx="2467998" cy="1178418"/>
          </a:xfrm>
          <a:prstGeom prst="rect">
            <a:avLst/>
          </a:prstGeom>
        </p:spPr>
        <p:txBody>
          <a:bodyPr lIns="0" tIns="0" rIns="0" bIns="0" rtlCol="0" anchor="t">
            <a:spAutoFit/>
          </a:bodyPr>
          <a:lstStyle/>
          <a:p>
            <a:pPr algn="ctr">
              <a:lnSpc>
                <a:spcPts val="1886"/>
              </a:lnSpc>
            </a:pPr>
            <a:r>
              <a:rPr lang="en-US" sz="1367" spc="133">
                <a:solidFill>
                  <a:srgbClr val="040506"/>
                </a:solidFill>
                <a:latin typeface="DM Sans"/>
                <a:ea typeface="DM Sans"/>
                <a:cs typeface="DM Sans"/>
                <a:sym typeface="DM Sans"/>
              </a:rPr>
              <a:t> Incorporate feedback from employees at all levels to ensure a multi-dimensional view of organizational capacity.</a:t>
            </a:r>
          </a:p>
        </p:txBody>
      </p:sp>
      <p:sp>
        <p:nvSpPr>
          <p:cNvPr id="33" name="TextBox 33"/>
          <p:cNvSpPr txBox="1"/>
          <p:nvPr/>
        </p:nvSpPr>
        <p:spPr>
          <a:xfrm>
            <a:off x="13507546" y="6234051"/>
            <a:ext cx="2879203" cy="873963"/>
          </a:xfrm>
          <a:prstGeom prst="rect">
            <a:avLst/>
          </a:prstGeom>
        </p:spPr>
        <p:txBody>
          <a:bodyPr lIns="0" tIns="0" rIns="0" bIns="0" rtlCol="0" anchor="t">
            <a:spAutoFit/>
          </a:bodyPr>
          <a:lstStyle/>
          <a:p>
            <a:pPr algn="ctr">
              <a:lnSpc>
                <a:spcPts val="3591"/>
              </a:lnSpc>
            </a:pPr>
            <a:r>
              <a:rPr lang="en-US" sz="2602" spc="36">
                <a:solidFill>
                  <a:srgbClr val="040506"/>
                </a:solidFill>
                <a:latin typeface="DM Sans"/>
                <a:ea typeface="DM Sans"/>
                <a:cs typeface="DM Sans"/>
                <a:sym typeface="DM Sans"/>
              </a:rPr>
              <a:t>Employee Insight Incorporation:</a:t>
            </a:r>
          </a:p>
        </p:txBody>
      </p:sp>
      <p:sp>
        <p:nvSpPr>
          <p:cNvPr id="34" name="TextBox 34"/>
          <p:cNvSpPr txBox="1"/>
          <p:nvPr/>
        </p:nvSpPr>
        <p:spPr>
          <a:xfrm>
            <a:off x="6355309" y="707619"/>
            <a:ext cx="6177796" cy="501650"/>
          </a:xfrm>
          <a:prstGeom prst="rect">
            <a:avLst/>
          </a:prstGeom>
        </p:spPr>
        <p:txBody>
          <a:bodyPr lIns="0" tIns="0" rIns="0" bIns="0" rtlCol="0" anchor="t">
            <a:spAutoFit/>
          </a:bodyPr>
          <a:lstStyle/>
          <a:p>
            <a:pPr algn="ctr">
              <a:lnSpc>
                <a:spcPts val="3850"/>
              </a:lnSpc>
              <a:spcBef>
                <a:spcPct val="0"/>
              </a:spcBef>
            </a:pPr>
            <a:r>
              <a:rPr lang="en-US" sz="3500">
                <a:solidFill>
                  <a:srgbClr val="194597"/>
                </a:solidFill>
                <a:latin typeface="DM Sans"/>
                <a:ea typeface="DM Sans"/>
                <a:cs typeface="DM Sans"/>
                <a:sym typeface="DM Sans"/>
              </a:rPr>
              <a:t>Analyzing Assessment Results</a:t>
            </a:r>
          </a:p>
        </p:txBody>
      </p:sp>
      <p:sp>
        <p:nvSpPr>
          <p:cNvPr id="35" name="Freeform 35"/>
          <p:cNvSpPr/>
          <p:nvPr/>
        </p:nvSpPr>
        <p:spPr>
          <a:xfrm>
            <a:off x="6410351" y="4538140"/>
            <a:ext cx="661201" cy="767216"/>
          </a:xfrm>
          <a:custGeom>
            <a:avLst/>
            <a:gdLst/>
            <a:ahLst/>
            <a:cxnLst/>
            <a:rect l="l" t="t" r="r" b="b"/>
            <a:pathLst>
              <a:path w="661201" h="767216">
                <a:moveTo>
                  <a:pt x="0" y="0"/>
                </a:moveTo>
                <a:lnTo>
                  <a:pt x="661201" y="0"/>
                </a:lnTo>
                <a:lnTo>
                  <a:pt x="661201" y="767217"/>
                </a:lnTo>
                <a:lnTo>
                  <a:pt x="0" y="767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6" name="Freeform 36"/>
          <p:cNvSpPr/>
          <p:nvPr/>
        </p:nvSpPr>
        <p:spPr>
          <a:xfrm>
            <a:off x="9043227" y="4570524"/>
            <a:ext cx="1064254" cy="799158"/>
          </a:xfrm>
          <a:custGeom>
            <a:avLst/>
            <a:gdLst/>
            <a:ahLst/>
            <a:cxnLst/>
            <a:rect l="l" t="t" r="r" b="b"/>
            <a:pathLst>
              <a:path w="1064254" h="799158">
                <a:moveTo>
                  <a:pt x="0" y="0"/>
                </a:moveTo>
                <a:lnTo>
                  <a:pt x="1064254" y="0"/>
                </a:lnTo>
                <a:lnTo>
                  <a:pt x="1064254" y="799158"/>
                </a:lnTo>
                <a:lnTo>
                  <a:pt x="0" y="7991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7" name="Freeform 37"/>
          <p:cNvSpPr/>
          <p:nvPr/>
        </p:nvSpPr>
        <p:spPr>
          <a:xfrm>
            <a:off x="11679104" y="4447487"/>
            <a:ext cx="775043" cy="868174"/>
          </a:xfrm>
          <a:custGeom>
            <a:avLst/>
            <a:gdLst/>
            <a:ahLst/>
            <a:cxnLst/>
            <a:rect l="l" t="t" r="r" b="b"/>
            <a:pathLst>
              <a:path w="775043" h="868174">
                <a:moveTo>
                  <a:pt x="0" y="0"/>
                </a:moveTo>
                <a:lnTo>
                  <a:pt x="775043" y="0"/>
                </a:lnTo>
                <a:lnTo>
                  <a:pt x="775043" y="868175"/>
                </a:lnTo>
                <a:lnTo>
                  <a:pt x="0" y="8681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8" name="AutoShape 38"/>
          <p:cNvSpPr/>
          <p:nvPr/>
        </p:nvSpPr>
        <p:spPr>
          <a:xfrm>
            <a:off x="0" y="8391921"/>
            <a:ext cx="18288000" cy="1985846"/>
          </a:xfrm>
          <a:prstGeom prst="rect">
            <a:avLst/>
          </a:prstGeom>
          <a:solidFill>
            <a:srgbClr val="8CA9AD"/>
          </a:solidFill>
        </p:spPr>
        <p:txBody>
          <a:bodyPr/>
          <a:lstStyle/>
          <a:p>
            <a:endParaRPr lang="en-GB"/>
          </a:p>
        </p:txBody>
      </p:sp>
      <p:sp>
        <p:nvSpPr>
          <p:cNvPr id="39" name="Freeform 39"/>
          <p:cNvSpPr/>
          <p:nvPr/>
        </p:nvSpPr>
        <p:spPr>
          <a:xfrm>
            <a:off x="14185022" y="8799155"/>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ea typeface="DM Sans Bold"/>
                <a:cs typeface="DM Sans Bold"/>
                <a:sym typeface="DM Sans Bold"/>
              </a:rPr>
              <a:t>THANK YOU</a:t>
            </a:r>
          </a:p>
        </p:txBody>
      </p:sp>
      <p:sp>
        <p:nvSpPr>
          <p:cNvPr id="8" name="TextBox 8"/>
          <p:cNvSpPr txBox="1"/>
          <p:nvPr/>
        </p:nvSpPr>
        <p:spPr>
          <a:xfrm>
            <a:off x="9144000" y="4819644"/>
            <a:ext cx="5722116"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ea typeface="DM Sans Bold"/>
                <a:cs typeface="DM Sans Bold"/>
                <a:sym typeface="DM Sans Bold"/>
              </a:rPr>
              <a:t>Have any question?</a:t>
            </a:r>
          </a:p>
        </p:txBody>
      </p:sp>
      <p:sp>
        <p:nvSpPr>
          <p:cNvPr id="9" name="Freeform 9"/>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02764" y="873254"/>
            <a:ext cx="8937166" cy="2429510"/>
            <a:chOff x="0" y="0"/>
            <a:chExt cx="11916221" cy="32393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194597"/>
                  </a:solidFill>
                  <a:latin typeface="DM Sans Bold"/>
                  <a:ea typeface="DM Sans Bold"/>
                  <a:cs typeface="DM Sans Bold"/>
                  <a:sym typeface="DM Sans Bold"/>
                </a:rPr>
                <a:t>Context</a:t>
              </a:r>
            </a:p>
          </p:txBody>
        </p:sp>
        <p:sp>
          <p:nvSpPr>
            <p:cNvPr id="4" name="TextBox 4"/>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In a rapidly evolving business landscape, 63% of CEOs in a recent global survey stated that capacity assessment is crucial for their strategic planning and risk management.</a:t>
              </a:r>
            </a:p>
          </p:txBody>
        </p:sp>
      </p:grpSp>
      <p:sp>
        <p:nvSpPr>
          <p:cNvPr id="5" name="TextBox 5"/>
          <p:cNvSpPr txBox="1"/>
          <p:nvPr/>
        </p:nvSpPr>
        <p:spPr>
          <a:xfrm>
            <a:off x="1028700" y="3212465"/>
            <a:ext cx="6313839" cy="3919220"/>
          </a:xfrm>
          <a:prstGeom prst="rect">
            <a:avLst/>
          </a:prstGeom>
        </p:spPr>
        <p:txBody>
          <a:bodyPr lIns="0" tIns="0" rIns="0" bIns="0" rtlCol="0" anchor="t">
            <a:spAutoFit/>
          </a:bodyPr>
          <a:lstStyle/>
          <a:p>
            <a:pPr algn="l">
              <a:lnSpc>
                <a:spcPts val="6160"/>
              </a:lnSpc>
            </a:pPr>
            <a:r>
              <a:rPr lang="en-US" sz="5600" spc="-280">
                <a:solidFill>
                  <a:srgbClr val="737373"/>
                </a:solidFill>
                <a:latin typeface="DM Sans Bold"/>
                <a:ea typeface="DM Sans Bold"/>
                <a:cs typeface="DM Sans Bold"/>
                <a:sym typeface="DM Sans Bold"/>
              </a:rPr>
              <a:t>The Necessity of Capacity Assessment in Today's Organizations</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8202764" y="3872101"/>
            <a:ext cx="9056536" cy="2616835"/>
          </a:xfrm>
          <a:prstGeom prst="rect">
            <a:avLst/>
          </a:prstGeom>
        </p:spPr>
        <p:txBody>
          <a:bodyPr lIns="0" tIns="0" rIns="0" bIns="0" rtlCol="0" anchor="t">
            <a:spAutoFit/>
          </a:bodyPr>
          <a:lstStyle/>
          <a:p>
            <a:pPr algn="just">
              <a:lnSpc>
                <a:spcPts val="3079"/>
              </a:lnSpc>
            </a:pPr>
            <a:r>
              <a:rPr lang="en-US" sz="2799">
                <a:solidFill>
                  <a:srgbClr val="194597"/>
                </a:solidFill>
                <a:latin typeface="DM Sans Bold"/>
                <a:ea typeface="DM Sans Bold"/>
                <a:cs typeface="DM Sans Bold"/>
                <a:sym typeface="DM Sans Bold"/>
              </a:rPr>
              <a:t>Global Trends</a:t>
            </a:r>
          </a:p>
          <a:p>
            <a:pPr algn="just">
              <a:lnSpc>
                <a:spcPts val="3639"/>
              </a:lnSpc>
            </a:pPr>
            <a:r>
              <a:rPr lang="en-US" sz="2799">
                <a:solidFill>
                  <a:srgbClr val="504C44"/>
                </a:solidFill>
                <a:latin typeface="DM Sans"/>
                <a:ea typeface="DM Sans"/>
                <a:cs typeface="DM Sans"/>
                <a:sym typeface="DM Sans"/>
              </a:rPr>
              <a:t>Organizations that conduct regular capacity assessments are 30% more likely to successfully adapt to market changes and technological advancements.</a:t>
            </a:r>
          </a:p>
          <a:p>
            <a:pPr algn="just">
              <a:lnSpc>
                <a:spcPts val="3079"/>
              </a:lnSpc>
              <a:spcBef>
                <a:spcPct val="0"/>
              </a:spcBef>
            </a:pPr>
            <a:endParaRPr lang="en-US" sz="2799">
              <a:solidFill>
                <a:srgbClr val="504C44"/>
              </a:solidFill>
              <a:latin typeface="DM Sans"/>
              <a:ea typeface="DM Sans"/>
              <a:cs typeface="DM Sans"/>
              <a:sym typeface="DM Sans"/>
            </a:endParaRPr>
          </a:p>
        </p:txBody>
      </p:sp>
      <p:grpSp>
        <p:nvGrpSpPr>
          <p:cNvPr id="8" name="Group 8"/>
          <p:cNvGrpSpPr/>
          <p:nvPr/>
        </p:nvGrpSpPr>
        <p:grpSpPr>
          <a:xfrm>
            <a:off x="8202764" y="6488936"/>
            <a:ext cx="8937166" cy="2924810"/>
            <a:chOff x="0" y="0"/>
            <a:chExt cx="11916221" cy="3899747"/>
          </a:xfrm>
        </p:grpSpPr>
        <p:sp>
          <p:nvSpPr>
            <p:cNvPr id="9" name="TextBox 9"/>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194597"/>
                  </a:solidFill>
                  <a:latin typeface="DM Sans Bold"/>
                  <a:ea typeface="DM Sans Bold"/>
                  <a:cs typeface="DM Sans Bold"/>
                  <a:sym typeface="DM Sans Bold"/>
                </a:rPr>
                <a:t>Future Outlook</a:t>
              </a:r>
            </a:p>
          </p:txBody>
        </p:sp>
        <p:sp>
          <p:nvSpPr>
            <p:cNvPr id="10" name="TextBox 10"/>
            <p:cNvSpPr txBox="1"/>
            <p:nvPr/>
          </p:nvSpPr>
          <p:spPr>
            <a:xfrm>
              <a:off x="0" y="635423"/>
              <a:ext cx="11916221" cy="32643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With the rise of AI and machine learning, predictive analytics in capacity assessment is becoming a game-changer, offering deeper insights into organizational strengths and potential areas for growth.</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02764" y="1002631"/>
            <a:ext cx="8937166" cy="2924810"/>
            <a:chOff x="0" y="0"/>
            <a:chExt cx="11916221" cy="38997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8CA9AD"/>
                  </a:solidFill>
                  <a:latin typeface="DM Sans Bold"/>
                  <a:ea typeface="DM Sans Bold"/>
                  <a:cs typeface="DM Sans Bold"/>
                  <a:sym typeface="DM Sans Bold"/>
                </a:rPr>
                <a:t>Data Integration</a:t>
              </a:r>
            </a:p>
          </p:txBody>
        </p:sp>
        <p:sp>
          <p:nvSpPr>
            <p:cNvPr id="4" name="TextBox 4"/>
            <p:cNvSpPr txBox="1"/>
            <p:nvPr/>
          </p:nvSpPr>
          <p:spPr>
            <a:xfrm>
              <a:off x="0" y="635423"/>
              <a:ext cx="11916221" cy="32643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Modern tools integrate data from diverse sources, providing a 360-degree view of organizational capacity. Companies leveraging integrated data report a 33% improvement in strategic decision-making.</a:t>
              </a:r>
            </a:p>
          </p:txBody>
        </p:sp>
      </p:grpSp>
      <p:sp>
        <p:nvSpPr>
          <p:cNvPr id="5" name="TextBox 5"/>
          <p:cNvSpPr txBox="1"/>
          <p:nvPr/>
        </p:nvSpPr>
        <p:spPr>
          <a:xfrm>
            <a:off x="1028700" y="3602990"/>
            <a:ext cx="4358443" cy="3138170"/>
          </a:xfrm>
          <a:prstGeom prst="rect">
            <a:avLst/>
          </a:prstGeom>
        </p:spPr>
        <p:txBody>
          <a:bodyPr lIns="0" tIns="0" rIns="0" bIns="0" rtlCol="0" anchor="t">
            <a:spAutoFit/>
          </a:bodyPr>
          <a:lstStyle/>
          <a:p>
            <a:pPr algn="l">
              <a:lnSpc>
                <a:spcPts val="6160"/>
              </a:lnSpc>
            </a:pPr>
            <a:r>
              <a:rPr lang="en-US" sz="5600" spc="-280">
                <a:solidFill>
                  <a:srgbClr val="737373"/>
                </a:solidFill>
                <a:latin typeface="DM Sans Bold"/>
                <a:ea typeface="DM Sans Bold"/>
                <a:cs typeface="DM Sans Bold"/>
                <a:sym typeface="DM Sans Bold"/>
              </a:rPr>
              <a:t>Advanced Analytics in Capacity Assessment</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8202764" y="4108485"/>
            <a:ext cx="9056536" cy="2957830"/>
          </a:xfrm>
          <a:prstGeom prst="rect">
            <a:avLst/>
          </a:prstGeom>
        </p:spPr>
        <p:txBody>
          <a:bodyPr lIns="0" tIns="0" rIns="0" bIns="0" rtlCol="0" anchor="t">
            <a:spAutoFit/>
          </a:bodyPr>
          <a:lstStyle/>
          <a:p>
            <a:pPr algn="just">
              <a:lnSpc>
                <a:spcPts val="3919"/>
              </a:lnSpc>
            </a:pPr>
            <a:r>
              <a:rPr lang="en-US" sz="2799">
                <a:solidFill>
                  <a:srgbClr val="8CA9AD"/>
                </a:solidFill>
                <a:latin typeface="DM Sans Bold"/>
                <a:ea typeface="DM Sans Bold"/>
                <a:cs typeface="DM Sans Bold"/>
                <a:sym typeface="DM Sans Bold"/>
              </a:rPr>
              <a:t>Predictive Insights</a:t>
            </a:r>
          </a:p>
          <a:p>
            <a:pPr algn="just">
              <a:lnSpc>
                <a:spcPts val="3919"/>
              </a:lnSpc>
            </a:pPr>
            <a:r>
              <a:rPr lang="en-US" sz="2799">
                <a:solidFill>
                  <a:srgbClr val="504C44"/>
                </a:solidFill>
                <a:latin typeface="DM Sans"/>
                <a:ea typeface="DM Sans"/>
                <a:cs typeface="DM Sans"/>
                <a:sym typeface="DM Sans"/>
              </a:rPr>
              <a:t>Tools equipped with predictive analytics can forecast future capacity challenges, enabling proactive strategy adjustments. Organizations using these tools report a 20% reduction in unexpected operational bottlenecks.</a:t>
            </a:r>
          </a:p>
          <a:p>
            <a:pPr algn="just">
              <a:lnSpc>
                <a:spcPts val="3919"/>
              </a:lnSpc>
            </a:pPr>
            <a:endParaRPr lang="en-US" sz="2799">
              <a:solidFill>
                <a:srgbClr val="504C44"/>
              </a:solidFill>
              <a:latin typeface="DM Sans"/>
              <a:ea typeface="DM Sans"/>
              <a:cs typeface="DM Sans"/>
              <a:sym typeface="DM Sans"/>
            </a:endParaRPr>
          </a:p>
        </p:txBody>
      </p:sp>
      <p:grpSp>
        <p:nvGrpSpPr>
          <p:cNvPr id="8" name="Group 8"/>
          <p:cNvGrpSpPr/>
          <p:nvPr/>
        </p:nvGrpSpPr>
        <p:grpSpPr>
          <a:xfrm>
            <a:off x="8202764" y="6854859"/>
            <a:ext cx="8937166" cy="2429510"/>
            <a:chOff x="0" y="0"/>
            <a:chExt cx="11916221" cy="3239347"/>
          </a:xfrm>
        </p:grpSpPr>
        <p:sp>
          <p:nvSpPr>
            <p:cNvPr id="9" name="TextBox 9"/>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8CA9AD"/>
                  </a:solidFill>
                  <a:latin typeface="DM Sans Bold"/>
                  <a:ea typeface="DM Sans Bold"/>
                  <a:cs typeface="DM Sans Bold"/>
                  <a:sym typeface="DM Sans Bold"/>
                </a:rPr>
                <a:t>Benchmarking Capabilities</a:t>
              </a:r>
            </a:p>
          </p:txBody>
        </p:sp>
        <p:sp>
          <p:nvSpPr>
            <p:cNvPr id="10" name="TextBox 10"/>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Advanced tools now offer benchmarking against industry standards or competitors, with businesses using benchmarking reporting a 40% faster alignment with industry best practices.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02764" y="1002631"/>
            <a:ext cx="8937166" cy="2429510"/>
            <a:chOff x="0" y="0"/>
            <a:chExt cx="11916221" cy="32393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Tailored Solutions</a:t>
              </a:r>
            </a:p>
          </p:txBody>
        </p:sp>
        <p:sp>
          <p:nvSpPr>
            <p:cNvPr id="4" name="TextBox 4"/>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Customizable tools that adapt to specific organizational needs are on the rise, with a 50% increase in customization requests noted over the past two years.</a:t>
              </a:r>
            </a:p>
          </p:txBody>
        </p:sp>
      </p:grpSp>
      <p:sp>
        <p:nvSpPr>
          <p:cNvPr id="5" name="TextBox 5"/>
          <p:cNvSpPr txBox="1"/>
          <p:nvPr/>
        </p:nvSpPr>
        <p:spPr>
          <a:xfrm>
            <a:off x="1028700" y="3602990"/>
            <a:ext cx="5782482" cy="3138170"/>
          </a:xfrm>
          <a:prstGeom prst="rect">
            <a:avLst/>
          </a:prstGeom>
        </p:spPr>
        <p:txBody>
          <a:bodyPr lIns="0" tIns="0" rIns="0" bIns="0" rtlCol="0" anchor="t">
            <a:spAutoFit/>
          </a:bodyPr>
          <a:lstStyle/>
          <a:p>
            <a:pPr algn="l">
              <a:lnSpc>
                <a:spcPts val="6160"/>
              </a:lnSpc>
            </a:pPr>
            <a:r>
              <a:rPr lang="en-US" sz="5600" spc="-280">
                <a:solidFill>
                  <a:srgbClr val="737373"/>
                </a:solidFill>
                <a:latin typeface="DM Sans Bold"/>
                <a:ea typeface="DM Sans Bold"/>
                <a:cs typeface="DM Sans Bold"/>
                <a:sym typeface="DM Sans Bold"/>
              </a:rPr>
              <a:t>Customization and Flexibility in Capacity Assessment Tools</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8202764" y="3897029"/>
            <a:ext cx="9056536" cy="2957830"/>
          </a:xfrm>
          <a:prstGeom prst="rect">
            <a:avLst/>
          </a:prstGeom>
        </p:spPr>
        <p:txBody>
          <a:bodyPr lIns="0" tIns="0" rIns="0" bIns="0" rtlCol="0" anchor="t">
            <a:spAutoFit/>
          </a:bodyPr>
          <a:lstStyle/>
          <a:p>
            <a:pPr algn="just">
              <a:lnSpc>
                <a:spcPts val="3919"/>
              </a:lnSpc>
            </a:pPr>
            <a:r>
              <a:rPr lang="en-US" sz="2799">
                <a:solidFill>
                  <a:srgbClr val="E1A93D"/>
                </a:solidFill>
                <a:latin typeface="DM Sans Bold"/>
                <a:ea typeface="DM Sans Bold"/>
                <a:cs typeface="DM Sans Bold"/>
                <a:sym typeface="DM Sans Bold"/>
              </a:rPr>
              <a:t>Sector-Specific Insights</a:t>
            </a:r>
          </a:p>
          <a:p>
            <a:pPr algn="just">
              <a:lnSpc>
                <a:spcPts val="3919"/>
              </a:lnSpc>
            </a:pPr>
            <a:r>
              <a:rPr lang="en-US" sz="2799">
                <a:solidFill>
                  <a:srgbClr val="504C44"/>
                </a:solidFill>
                <a:latin typeface="DM Sans"/>
                <a:ea typeface="DM Sans"/>
                <a:cs typeface="DM Sans"/>
                <a:sym typeface="DM Sans"/>
              </a:rPr>
              <a:t>For instance, in the non-profit sector, tailored assessment tools have helped organizations increase their impact efficiency by up to 35% by identifying precise capacity-building areas.</a:t>
            </a:r>
          </a:p>
          <a:p>
            <a:pPr algn="just">
              <a:lnSpc>
                <a:spcPts val="3919"/>
              </a:lnSpc>
            </a:pPr>
            <a:endParaRPr lang="en-US" sz="2799">
              <a:solidFill>
                <a:srgbClr val="504C44"/>
              </a:solidFill>
              <a:latin typeface="DM Sans"/>
              <a:ea typeface="DM Sans"/>
              <a:cs typeface="DM Sans"/>
              <a:sym typeface="DM Sans"/>
            </a:endParaRPr>
          </a:p>
        </p:txBody>
      </p:sp>
      <p:grpSp>
        <p:nvGrpSpPr>
          <p:cNvPr id="8" name="Group 8"/>
          <p:cNvGrpSpPr/>
          <p:nvPr/>
        </p:nvGrpSpPr>
        <p:grpSpPr>
          <a:xfrm>
            <a:off x="8202764" y="6854859"/>
            <a:ext cx="8937166" cy="2429510"/>
            <a:chOff x="0" y="0"/>
            <a:chExt cx="11916221" cy="3239347"/>
          </a:xfrm>
        </p:grpSpPr>
        <p:sp>
          <p:nvSpPr>
            <p:cNvPr id="9" name="TextBox 9"/>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E1A93D"/>
                  </a:solidFill>
                  <a:latin typeface="DM Sans Bold"/>
                  <a:ea typeface="DM Sans Bold"/>
                  <a:cs typeface="DM Sans Bold"/>
                  <a:sym typeface="DM Sans Bold"/>
                </a:rPr>
                <a:t>User-Centric Design</a:t>
              </a:r>
            </a:p>
          </p:txBody>
        </p:sp>
        <p:sp>
          <p:nvSpPr>
            <p:cNvPr id="10" name="TextBox 10"/>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Emphasis on user-friendly design in assessment tools has led to increased engagement and accuracy in self-assessments, with organizations noting a 25% increase in participation rates.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02764" y="1013258"/>
            <a:ext cx="8937166" cy="2429510"/>
            <a:chOff x="0" y="0"/>
            <a:chExt cx="11916221" cy="3239347"/>
          </a:xfrm>
        </p:grpSpPr>
        <p:sp>
          <p:nvSpPr>
            <p:cNvPr id="3" name="TextBox 3"/>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7ED957"/>
                  </a:solidFill>
                  <a:latin typeface="DM Sans Bold"/>
                  <a:ea typeface="DM Sans Bold"/>
                  <a:cs typeface="DM Sans Bold"/>
                  <a:sym typeface="DM Sans Bold"/>
                </a:rPr>
                <a:t>Adaptability Index</a:t>
              </a:r>
            </a:p>
          </p:txBody>
        </p:sp>
        <p:sp>
          <p:nvSpPr>
            <p:cNvPr id="4" name="TextBox 4"/>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Develop an adaptability index to gauge the organization's responsiveness to market changes, with top quartile organizations showing 30% faster adaptation to new trends.</a:t>
              </a:r>
            </a:p>
          </p:txBody>
        </p:sp>
      </p:grpSp>
      <p:sp>
        <p:nvSpPr>
          <p:cNvPr id="5" name="TextBox 5"/>
          <p:cNvSpPr txBox="1"/>
          <p:nvPr/>
        </p:nvSpPr>
        <p:spPr>
          <a:xfrm>
            <a:off x="1028700" y="3212465"/>
            <a:ext cx="5102344" cy="3919220"/>
          </a:xfrm>
          <a:prstGeom prst="rect">
            <a:avLst/>
          </a:prstGeom>
        </p:spPr>
        <p:txBody>
          <a:bodyPr lIns="0" tIns="0" rIns="0" bIns="0" rtlCol="0" anchor="t">
            <a:spAutoFit/>
          </a:bodyPr>
          <a:lstStyle/>
          <a:p>
            <a:pPr algn="l">
              <a:lnSpc>
                <a:spcPts val="6160"/>
              </a:lnSpc>
            </a:pPr>
            <a:r>
              <a:rPr lang="en-US" sz="5600" spc="-280">
                <a:solidFill>
                  <a:srgbClr val="737373"/>
                </a:solidFill>
                <a:latin typeface="DM Sans Bold"/>
                <a:ea typeface="DM Sans Bold"/>
                <a:cs typeface="DM Sans Bold"/>
                <a:sym typeface="DM Sans Bold"/>
              </a:rPr>
              <a:t>Measuring Adaptability for Sustainable Organizational Growth</a:t>
            </a:r>
          </a:p>
        </p:txBody>
      </p:sp>
      <p:sp>
        <p:nvSpPr>
          <p:cNvPr id="6" name="Freeform 6"/>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8202764" y="3755944"/>
            <a:ext cx="9056536" cy="2957830"/>
          </a:xfrm>
          <a:prstGeom prst="rect">
            <a:avLst/>
          </a:prstGeom>
        </p:spPr>
        <p:txBody>
          <a:bodyPr lIns="0" tIns="0" rIns="0" bIns="0" rtlCol="0" anchor="t">
            <a:spAutoFit/>
          </a:bodyPr>
          <a:lstStyle/>
          <a:p>
            <a:pPr algn="just">
              <a:lnSpc>
                <a:spcPts val="3919"/>
              </a:lnSpc>
            </a:pPr>
            <a:r>
              <a:rPr lang="en-US" sz="2799">
                <a:solidFill>
                  <a:srgbClr val="7ED957"/>
                </a:solidFill>
                <a:latin typeface="DM Sans Bold"/>
                <a:ea typeface="DM Sans Bold"/>
                <a:cs typeface="DM Sans Bold"/>
                <a:sym typeface="DM Sans Bold"/>
              </a:rPr>
              <a:t>Innovation Audit</a:t>
            </a:r>
          </a:p>
          <a:p>
            <a:pPr algn="just">
              <a:lnSpc>
                <a:spcPts val="3919"/>
              </a:lnSpc>
            </a:pPr>
            <a:r>
              <a:rPr lang="en-US" sz="2799">
                <a:solidFill>
                  <a:srgbClr val="504C44"/>
                </a:solidFill>
                <a:latin typeface="DM Sans"/>
                <a:ea typeface="DM Sans"/>
                <a:cs typeface="DM Sans"/>
                <a:sym typeface="DM Sans"/>
              </a:rPr>
              <a:t>Evaluate the organization's capacity to innovate, linking it to market competitiveness. Enterprises with high innovation scores report a 45% better market penetration.</a:t>
            </a:r>
          </a:p>
          <a:p>
            <a:pPr algn="just">
              <a:lnSpc>
                <a:spcPts val="3919"/>
              </a:lnSpc>
            </a:pPr>
            <a:endParaRPr lang="en-US" sz="2799">
              <a:solidFill>
                <a:srgbClr val="504C44"/>
              </a:solidFill>
              <a:latin typeface="DM Sans"/>
              <a:ea typeface="DM Sans"/>
              <a:cs typeface="DM Sans"/>
              <a:sym typeface="DM Sans"/>
            </a:endParaRPr>
          </a:p>
        </p:txBody>
      </p:sp>
      <p:grpSp>
        <p:nvGrpSpPr>
          <p:cNvPr id="8" name="Group 8"/>
          <p:cNvGrpSpPr/>
          <p:nvPr/>
        </p:nvGrpSpPr>
        <p:grpSpPr>
          <a:xfrm>
            <a:off x="8202764" y="6844232"/>
            <a:ext cx="8937166" cy="2429510"/>
            <a:chOff x="0" y="0"/>
            <a:chExt cx="11916221" cy="3239347"/>
          </a:xfrm>
        </p:grpSpPr>
        <p:sp>
          <p:nvSpPr>
            <p:cNvPr id="9" name="TextBox 9"/>
            <p:cNvSpPr txBox="1"/>
            <p:nvPr/>
          </p:nvSpPr>
          <p:spPr>
            <a:xfrm>
              <a:off x="0" y="-57150"/>
              <a:ext cx="11916221" cy="622723"/>
            </a:xfrm>
            <a:prstGeom prst="rect">
              <a:avLst/>
            </a:prstGeom>
          </p:spPr>
          <p:txBody>
            <a:bodyPr lIns="0" tIns="0" rIns="0" bIns="0" rtlCol="0" anchor="t">
              <a:spAutoFit/>
            </a:bodyPr>
            <a:lstStyle/>
            <a:p>
              <a:pPr algn="just">
                <a:lnSpc>
                  <a:spcPts val="3919"/>
                </a:lnSpc>
              </a:pPr>
              <a:r>
                <a:rPr lang="en-US" sz="2799" spc="-55">
                  <a:solidFill>
                    <a:srgbClr val="7ED957"/>
                  </a:solidFill>
                  <a:latin typeface="DM Sans Bold"/>
                  <a:ea typeface="DM Sans Bold"/>
                  <a:cs typeface="DM Sans Bold"/>
                  <a:sym typeface="DM Sans Bold"/>
                </a:rPr>
                <a:t>Change Management Proficiency</a:t>
              </a:r>
            </a:p>
          </p:txBody>
        </p:sp>
        <p:sp>
          <p:nvSpPr>
            <p:cNvPr id="10" name="TextBox 10"/>
            <p:cNvSpPr txBox="1"/>
            <p:nvPr/>
          </p:nvSpPr>
          <p:spPr>
            <a:xfrm>
              <a:off x="0" y="635423"/>
              <a:ext cx="11916221" cy="2603923"/>
            </a:xfrm>
            <a:prstGeom prst="rect">
              <a:avLst/>
            </a:prstGeom>
          </p:spPr>
          <p:txBody>
            <a:bodyPr lIns="0" tIns="0" rIns="0" bIns="0" rtlCol="0" anchor="t">
              <a:spAutoFit/>
            </a:bodyPr>
            <a:lstStyle/>
            <a:p>
              <a:pPr algn="just">
                <a:lnSpc>
                  <a:spcPts val="3919"/>
                </a:lnSpc>
              </a:pPr>
              <a:r>
                <a:rPr lang="en-US" sz="2799">
                  <a:solidFill>
                    <a:srgbClr val="504C44"/>
                  </a:solidFill>
                  <a:latin typeface="DM Sans"/>
                  <a:ea typeface="DM Sans"/>
                  <a:cs typeface="DM Sans"/>
                  <a:sym typeface="DM Sans"/>
                </a:rPr>
                <a:t>Assess the effectiveness of change management protocols. Organizations with proficient change management report a 60% higher success rate in achieving transformational goals.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1351" y="-170090"/>
            <a:ext cx="10224351" cy="10627180"/>
            <a:chOff x="0" y="0"/>
            <a:chExt cx="2692833" cy="2798928"/>
          </a:xfrm>
        </p:grpSpPr>
        <p:sp>
          <p:nvSpPr>
            <p:cNvPr id="3" name="Freeform 3"/>
            <p:cNvSpPr/>
            <p:nvPr/>
          </p:nvSpPr>
          <p:spPr>
            <a:xfrm>
              <a:off x="0" y="0"/>
              <a:ext cx="2692833" cy="2798928"/>
            </a:xfrm>
            <a:custGeom>
              <a:avLst/>
              <a:gdLst/>
              <a:ahLst/>
              <a:cxnLst/>
              <a:rect l="l" t="t" r="r" b="b"/>
              <a:pathLst>
                <a:path w="2692833" h="2798928">
                  <a:moveTo>
                    <a:pt x="0" y="0"/>
                  </a:moveTo>
                  <a:lnTo>
                    <a:pt x="2692833" y="0"/>
                  </a:lnTo>
                  <a:lnTo>
                    <a:pt x="2692833" y="2798928"/>
                  </a:lnTo>
                  <a:lnTo>
                    <a:pt x="0" y="2798928"/>
                  </a:lnTo>
                  <a:close/>
                </a:path>
              </a:pathLst>
            </a:custGeom>
            <a:solidFill>
              <a:srgbClr val="D9D9D9"/>
            </a:solidFill>
          </p:spPr>
          <p:txBody>
            <a:bodyPr/>
            <a:lstStyle/>
            <a:p>
              <a:endParaRPr lang="en-GB"/>
            </a:p>
          </p:txBody>
        </p:sp>
        <p:sp>
          <p:nvSpPr>
            <p:cNvPr id="4" name="TextBox 4"/>
            <p:cNvSpPr txBox="1"/>
            <p:nvPr/>
          </p:nvSpPr>
          <p:spPr>
            <a:xfrm>
              <a:off x="0" y="-38100"/>
              <a:ext cx="2692833" cy="283702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185864" y="1968140"/>
            <a:ext cx="7469921" cy="4698365"/>
          </a:xfrm>
          <a:prstGeom prst="rect">
            <a:avLst/>
          </a:prstGeom>
        </p:spPr>
        <p:txBody>
          <a:bodyPr lIns="0" tIns="0" rIns="0" bIns="0" rtlCol="0" anchor="t">
            <a:spAutoFit/>
          </a:bodyPr>
          <a:lstStyle/>
          <a:p>
            <a:pPr algn="ctr">
              <a:lnSpc>
                <a:spcPts val="9280"/>
              </a:lnSpc>
            </a:pPr>
            <a:r>
              <a:rPr lang="en-US" sz="8000" spc="376">
                <a:solidFill>
                  <a:srgbClr val="194597"/>
                </a:solidFill>
                <a:latin typeface="DM Sans Bold"/>
                <a:ea typeface="DM Sans Bold"/>
                <a:cs typeface="DM Sans Bold"/>
                <a:sym typeface="DM Sans Bold"/>
              </a:rPr>
              <a:t> Capacity assesment - tools &amp; methods</a:t>
            </a:r>
          </a:p>
        </p:txBody>
      </p:sp>
      <p:sp>
        <p:nvSpPr>
          <p:cNvPr id="6" name="Freeform 6"/>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10120666" y="8101544"/>
            <a:ext cx="7972191" cy="1890395"/>
          </a:xfrm>
          <a:prstGeom prst="rect">
            <a:avLst/>
          </a:prstGeom>
        </p:spPr>
        <p:txBody>
          <a:bodyPr lIns="0" tIns="0" rIns="0" bIns="0" rtlCol="0" anchor="t">
            <a:spAutoFit/>
          </a:bodyPr>
          <a:lstStyle/>
          <a:p>
            <a:pPr algn="l">
              <a:lnSpc>
                <a:spcPts val="7299"/>
              </a:lnSpc>
            </a:pPr>
            <a:r>
              <a:rPr lang="en-US" sz="7299">
                <a:solidFill>
                  <a:srgbClr val="194597"/>
                </a:solidFill>
                <a:latin typeface="DM Sans Bold"/>
                <a:ea typeface="DM Sans Bold"/>
                <a:cs typeface="DM Sans Bold"/>
                <a:sym typeface="DM Sans Bold"/>
              </a:rPr>
              <a:t>Let's discuss the difference?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338843" y="1785070"/>
            <a:ext cx="6716860" cy="6716860"/>
          </a:xfrm>
          <a:custGeom>
            <a:avLst/>
            <a:gdLst/>
            <a:ahLst/>
            <a:cxnLst/>
            <a:rect l="l" t="t" r="r" b="b"/>
            <a:pathLst>
              <a:path w="6716860" h="6716860">
                <a:moveTo>
                  <a:pt x="0" y="0"/>
                </a:moveTo>
                <a:lnTo>
                  <a:pt x="6716860" y="0"/>
                </a:lnTo>
                <a:lnTo>
                  <a:pt x="6716860" y="6716860"/>
                </a:lnTo>
                <a:lnTo>
                  <a:pt x="0" y="6716860"/>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347942" y="4314537"/>
            <a:ext cx="10830975" cy="2263775"/>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ea typeface="DM Sans Bold"/>
                <a:cs typeface="DM Sans Bold"/>
                <a:sym typeface="DM Sans Bold"/>
              </a:rPr>
              <a:t>Capacity assesment  methods &amp; tools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C3C8D1-92C0-4C62-B82B-B049C0D7DDF0}">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2.xml><?xml version="1.0" encoding="utf-8"?>
<ds:datastoreItem xmlns:ds="http://schemas.openxmlformats.org/officeDocument/2006/customXml" ds:itemID="{2767D79D-3E1F-40FA-9C7D-4D77FBD5B295}">
  <ds:schemaRefs>
    <ds:schemaRef ds:uri="http://schemas.microsoft.com/sharepoint/v3/contenttype/forms"/>
  </ds:schemaRefs>
</ds:datastoreItem>
</file>

<file path=customXml/itemProps3.xml><?xml version="1.0" encoding="utf-8"?>
<ds:datastoreItem xmlns:ds="http://schemas.openxmlformats.org/officeDocument/2006/customXml" ds:itemID="{F4C0FE9D-A966-4BC3-9905-7E758F55BB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2403</Words>
  <Application>Microsoft Office PowerPoint</Application>
  <PresentationFormat>Custom</PresentationFormat>
  <Paragraphs>203</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Open Sauce Bold</vt:lpstr>
      <vt:lpstr>Calibri</vt:lpstr>
      <vt:lpstr>DM Sans</vt:lpstr>
      <vt:lpstr>DM Sans Bold</vt:lpstr>
      <vt:lpstr>DM Sans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FINAL_3rd_part_Assessing Capacity</dc:title>
  <cp:lastModifiedBy>Renate Lukjanska</cp:lastModifiedBy>
  <cp:revision>1</cp:revision>
  <dcterms:created xsi:type="dcterms:W3CDTF">2006-08-16T00:00:00Z</dcterms:created>
  <dcterms:modified xsi:type="dcterms:W3CDTF">2025-01-15T09:53:52Z</dcterms:modified>
  <dc:identifier>DAGAaFElMkY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