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Lst>
  <p:sldSz cx="18288000" cy="10287000"/>
  <p:notesSz cx="6858000" cy="9144000"/>
  <p:embeddedFontLst>
    <p:embeddedFont>
      <p:font typeface="Arimo Italics" panose="020B0604020202020204" charset="0"/>
      <p:regular r:id="rId70"/>
    </p:embeddedFont>
    <p:embeddedFont>
      <p:font typeface="DM Sans" pitchFamily="2" charset="0"/>
      <p:regular r:id="rId71"/>
      <p:bold r:id="rId72"/>
    </p:embeddedFont>
    <p:embeddedFont>
      <p:font typeface="DM Sans Bold" charset="0"/>
      <p:regular r:id="rId73"/>
    </p:embeddedFont>
    <p:embeddedFont>
      <p:font typeface="DM Sans Bold Italics" panose="020B0604020202020204" charset="0"/>
      <p:regular r:id="rId74"/>
    </p:embeddedFont>
    <p:embeddedFont>
      <p:font typeface="DM Sans Italics" panose="020B0604020202020204" charset="0"/>
      <p:regular r:id="rId75"/>
    </p:embeddedFont>
    <p:embeddedFont>
      <p:font typeface="Montserrat Bold" panose="020B0604020202020204" charset="0"/>
      <p:regular r:id="rId76"/>
    </p:embeddedFont>
    <p:embeddedFont>
      <p:font typeface="Montserrat Classic" panose="020B0604020202020204" charset="0"/>
      <p:regular r:id="rId77"/>
    </p:embeddedFont>
    <p:embeddedFont>
      <p:font typeface="Montserrat Classic Bold" panose="020B0604020202020204" charset="0"/>
      <p:regular r:id="rId78"/>
    </p:embeddedFont>
    <p:embeddedFont>
      <p:font typeface="Poppins" panose="00000500000000000000" pitchFamily="2" charset="0"/>
      <p:regular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5" d="100"/>
          <a:sy n="35" d="100"/>
        </p:scale>
        <p:origin x="6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3.fntdata"/><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987457C2-42B8-403B-BF18-56CD36D77FE6}"/>
    <pc:docChg chg="modSld">
      <pc:chgData name="Renate Lukjanska" userId="192d433fd238c1e9" providerId="LiveId" clId="{987457C2-42B8-403B-BF18-56CD36D77FE6}" dt="2025-01-15T09:55:36.765" v="8" actId="1076"/>
      <pc:docMkLst>
        <pc:docMk/>
      </pc:docMkLst>
      <pc:sldChg chg="modSp mod">
        <pc:chgData name="Renate Lukjanska" userId="192d433fd238c1e9" providerId="LiveId" clId="{987457C2-42B8-403B-BF18-56CD36D77FE6}" dt="2025-01-15T09:55:36.765" v="8" actId="1076"/>
        <pc:sldMkLst>
          <pc:docMk/>
          <pc:sldMk cId="0" sldId="256"/>
        </pc:sldMkLst>
        <pc:spChg chg="mod">
          <ac:chgData name="Renate Lukjanska" userId="192d433fd238c1e9" providerId="LiveId" clId="{987457C2-42B8-403B-BF18-56CD36D77FE6}" dt="2025-01-15T09:55:36.765" v="8" actId="1076"/>
          <ac:spMkLst>
            <pc:docMk/>
            <pc:sldMk cId="0" sldId="256"/>
            <ac:spMk id="7" creationId="{00000000-0000-0000-0000-000000000000}"/>
          </ac:spMkLst>
        </pc:spChg>
      </pc:sldChg>
    </pc:docChg>
  </pc:docChgLst>
  <pc:docChgLst>
    <pc:chgData name="Renate Lukjanska" userId="192d433fd238c1e9" providerId="LiveId" clId="{AEF6ACAE-59CC-4082-AFE5-5B74B8CE0EE5}"/>
    <pc:docChg chg="modSld">
      <pc:chgData name="Renate Lukjanska" userId="192d433fd238c1e9" providerId="LiveId" clId="{AEF6ACAE-59CC-4082-AFE5-5B74B8CE0EE5}" dt="2025-01-15T08:07:51.961" v="1" actId="1076"/>
      <pc:docMkLst>
        <pc:docMk/>
      </pc:docMkLst>
      <pc:sldChg chg="addSp modSp mod">
        <pc:chgData name="Renate Lukjanska" userId="192d433fd238c1e9" providerId="LiveId" clId="{AEF6ACAE-59CC-4082-AFE5-5B74B8CE0EE5}" dt="2025-01-15T08:07:51.961" v="1" actId="1076"/>
        <pc:sldMkLst>
          <pc:docMk/>
          <pc:sldMk cId="0" sldId="256"/>
        </pc:sldMkLst>
        <pc:spChg chg="add mod">
          <ac:chgData name="Renate Lukjanska" userId="192d433fd238c1e9" providerId="LiveId" clId="{AEF6ACAE-59CC-4082-AFE5-5B74B8CE0EE5}" dt="2025-01-15T08:07:51.961" v="1" actId="1076"/>
          <ac:spMkLst>
            <pc:docMk/>
            <pc:sldMk cId="0" sldId="256"/>
            <ac:spMk id="11" creationId="{53276595-2BBC-09C4-5E11-D069B86CC96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7.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6.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5.svg"/></Relationships>
</file>

<file path=ppt/slides/_rels/slide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5.svg"/></Relationships>
</file>

<file path=ppt/slides/_rels/slide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5.svg"/></Relationships>
</file>

<file path=ppt/slides/_rels/slide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59.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61.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62.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63.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0.svg"/><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txBody>
            <a:bodyPr/>
            <a:lstStyle/>
            <a:p>
              <a:endParaRPr lang="en-GB"/>
            </a:p>
          </p:txBody>
        </p:sp>
        <p:sp>
          <p:nvSpPr>
            <p:cNvPr id="4" name="TextBox 4"/>
            <p:cNvSpPr txBox="1"/>
            <p:nvPr/>
          </p:nvSpPr>
          <p:spPr>
            <a:xfrm>
              <a:off x="0" y="-38100"/>
              <a:ext cx="4144623" cy="200950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4703735" y="0"/>
            <a:ext cx="3679306" cy="1753284"/>
          </a:xfrm>
          <a:custGeom>
            <a:avLst/>
            <a:gdLst/>
            <a:ahLst/>
            <a:cxnLst/>
            <a:rect l="l" t="t" r="r" b="b"/>
            <a:pathLst>
              <a:path w="3679306" h="1753284">
                <a:moveTo>
                  <a:pt x="0" y="0"/>
                </a:moveTo>
                <a:lnTo>
                  <a:pt x="3679306" y="0"/>
                </a:lnTo>
                <a:lnTo>
                  <a:pt x="3679306" y="1753284"/>
                </a:lnTo>
                <a:lnTo>
                  <a:pt x="0" y="1753284"/>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1975513" y="4212471"/>
            <a:ext cx="13535228" cy="2036263"/>
          </a:xfrm>
          <a:prstGeom prst="rect">
            <a:avLst/>
          </a:prstGeom>
        </p:spPr>
        <p:txBody>
          <a:bodyPr lIns="0" tIns="0" rIns="0" bIns="0" rtlCol="0" anchor="t">
            <a:spAutoFit/>
          </a:bodyPr>
          <a:lstStyle/>
          <a:p>
            <a:pPr algn="ctr">
              <a:lnSpc>
                <a:spcPts val="7800"/>
              </a:lnSpc>
            </a:pPr>
            <a:r>
              <a:rPr lang="en-US" sz="7800" dirty="0">
                <a:solidFill>
                  <a:srgbClr val="FFFFFF"/>
                </a:solidFill>
                <a:latin typeface="DM Sans Bold"/>
                <a:ea typeface="DM Sans Bold"/>
                <a:cs typeface="DM Sans Bold"/>
                <a:sym typeface="DM Sans Bold"/>
              </a:rPr>
              <a:t>CAPACITY BUILDING</a:t>
            </a:r>
            <a:r>
              <a:rPr lang="lv-LV" sz="7800" dirty="0">
                <a:solidFill>
                  <a:srgbClr val="FFFFFF"/>
                </a:solidFill>
                <a:latin typeface="DM Sans Bold"/>
                <a:ea typeface="DM Sans Bold"/>
                <a:cs typeface="DM Sans Bold"/>
                <a:sym typeface="DM Sans Bold"/>
              </a:rPr>
              <a:t> METHODS</a:t>
            </a:r>
            <a:endParaRPr lang="en-US" sz="7800" dirty="0">
              <a:solidFill>
                <a:srgbClr val="FFFFFF"/>
              </a:solidFill>
              <a:latin typeface="DM Sans Bold"/>
              <a:ea typeface="DM Sans Bold"/>
              <a:cs typeface="DM Sans Bold"/>
              <a:sym typeface="DM Sans Bold"/>
            </a:endParaRPr>
          </a:p>
        </p:txBody>
      </p:sp>
      <p:sp>
        <p:nvSpPr>
          <p:cNvPr id="8" name="TextBox 8"/>
          <p:cNvSpPr txBox="1"/>
          <p:nvPr/>
        </p:nvSpPr>
        <p:spPr>
          <a:xfrm>
            <a:off x="5135227" y="6482624"/>
            <a:ext cx="5722116" cy="523224"/>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ea typeface="DM Sans Italics"/>
                <a:cs typeface="DM Sans Italics"/>
                <a:sym typeface="DM Sans Italic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0">
            <a:extLst>
              <a:ext uri="{FF2B5EF4-FFF2-40B4-BE49-F238E27FC236}">
                <a16:creationId xmlns:a16="http://schemas.microsoft.com/office/drawing/2014/main" id="{53276595-2BBC-09C4-5E11-D069B86CC960}"/>
              </a:ext>
            </a:extLst>
          </p:cNvPr>
          <p:cNvSpPr txBox="1"/>
          <p:nvPr/>
        </p:nvSpPr>
        <p:spPr>
          <a:xfrm>
            <a:off x="1028700" y="9525365"/>
            <a:ext cx="9192826" cy="646331"/>
          </a:xfrm>
          <a:prstGeom prst="rect">
            <a:avLst/>
          </a:prstGeom>
          <a:noFill/>
        </p:spPr>
        <p:txBody>
          <a:bodyPr wrap="square">
            <a:spAutoFit/>
          </a:body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2964" y="580144"/>
            <a:ext cx="8708526" cy="1595230"/>
            <a:chOff x="0" y="0"/>
            <a:chExt cx="2293604" cy="420143"/>
          </a:xfrm>
        </p:grpSpPr>
        <p:sp>
          <p:nvSpPr>
            <p:cNvPr id="3" name="Freeform 3"/>
            <p:cNvSpPr/>
            <p:nvPr/>
          </p:nvSpPr>
          <p:spPr>
            <a:xfrm>
              <a:off x="0" y="0"/>
              <a:ext cx="2293604" cy="420143"/>
            </a:xfrm>
            <a:custGeom>
              <a:avLst/>
              <a:gdLst/>
              <a:ahLst/>
              <a:cxnLst/>
              <a:rect l="l" t="t" r="r" b="b"/>
              <a:pathLst>
                <a:path w="2293604" h="420143">
                  <a:moveTo>
                    <a:pt x="88900" y="0"/>
                  </a:moveTo>
                  <a:lnTo>
                    <a:pt x="2204703" y="0"/>
                  </a:lnTo>
                  <a:cubicBezTo>
                    <a:pt x="2228281" y="0"/>
                    <a:pt x="2250893" y="9366"/>
                    <a:pt x="2267565" y="26038"/>
                  </a:cubicBezTo>
                  <a:cubicBezTo>
                    <a:pt x="2284237" y="42710"/>
                    <a:pt x="2293604" y="65323"/>
                    <a:pt x="2293604" y="88900"/>
                  </a:cubicBezTo>
                  <a:lnTo>
                    <a:pt x="2293604" y="331242"/>
                  </a:lnTo>
                  <a:cubicBezTo>
                    <a:pt x="2293604" y="380341"/>
                    <a:pt x="2253802" y="420143"/>
                    <a:pt x="2204703" y="420143"/>
                  </a:cubicBezTo>
                  <a:lnTo>
                    <a:pt x="88900" y="420143"/>
                  </a:lnTo>
                  <a:cubicBezTo>
                    <a:pt x="65323" y="420143"/>
                    <a:pt x="42710" y="410777"/>
                    <a:pt x="26038" y="394105"/>
                  </a:cubicBezTo>
                  <a:cubicBezTo>
                    <a:pt x="9366" y="377433"/>
                    <a:pt x="0" y="354820"/>
                    <a:pt x="0" y="331242"/>
                  </a:cubicBezTo>
                  <a:lnTo>
                    <a:pt x="0" y="88900"/>
                  </a:lnTo>
                  <a:cubicBezTo>
                    <a:pt x="0" y="39802"/>
                    <a:pt x="39802" y="0"/>
                    <a:pt x="88900" y="0"/>
                  </a:cubicBezTo>
                  <a:close/>
                </a:path>
              </a:pathLst>
            </a:custGeom>
            <a:solidFill>
              <a:srgbClr val="000000">
                <a:alpha val="0"/>
              </a:srgbClr>
            </a:solidFill>
            <a:ln w="38100" cap="rnd">
              <a:solidFill>
                <a:srgbClr val="D5D7D5"/>
              </a:solidFill>
              <a:prstDash val="solid"/>
              <a:round/>
            </a:ln>
          </p:spPr>
          <p:txBody>
            <a:bodyPr/>
            <a:lstStyle/>
            <a:p>
              <a:endParaRPr lang="en-GB"/>
            </a:p>
          </p:txBody>
        </p:sp>
        <p:sp>
          <p:nvSpPr>
            <p:cNvPr id="4" name="TextBox 4"/>
            <p:cNvSpPr txBox="1"/>
            <p:nvPr/>
          </p:nvSpPr>
          <p:spPr>
            <a:xfrm>
              <a:off x="0" y="-28575"/>
              <a:ext cx="2293604" cy="44871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529361" y="873866"/>
            <a:ext cx="5819007" cy="2069548"/>
          </a:xfrm>
          <a:prstGeom prst="rect">
            <a:avLst/>
          </a:prstGeom>
        </p:spPr>
        <p:txBody>
          <a:bodyPr lIns="0" tIns="0" rIns="0" bIns="0" rtlCol="0" anchor="t">
            <a:spAutoFit/>
          </a:bodyPr>
          <a:lstStyle/>
          <a:p>
            <a:pPr algn="l">
              <a:lnSpc>
                <a:spcPts val="4012"/>
              </a:lnSpc>
            </a:pPr>
            <a:r>
              <a:rPr lang="en-US" sz="4612">
                <a:solidFill>
                  <a:srgbClr val="8CA9AD"/>
                </a:solidFill>
                <a:latin typeface="DM Sans Bold"/>
                <a:ea typeface="DM Sans Bold"/>
                <a:cs typeface="DM Sans Bold"/>
                <a:sym typeface="DM Sans Bold"/>
              </a:rPr>
              <a:t>Ecosystem level capacity building</a:t>
            </a:r>
          </a:p>
          <a:p>
            <a:pPr algn="l">
              <a:lnSpc>
                <a:spcPts val="4012"/>
              </a:lnSpc>
            </a:pPr>
            <a:endParaRPr lang="en-US" sz="4612">
              <a:solidFill>
                <a:srgbClr val="8CA9AD"/>
              </a:solidFill>
              <a:latin typeface="DM Sans Bold"/>
              <a:ea typeface="DM Sans Bold"/>
              <a:cs typeface="DM Sans Bold"/>
              <a:sym typeface="DM Sans Bold"/>
            </a:endParaRPr>
          </a:p>
          <a:p>
            <a:pPr algn="l">
              <a:lnSpc>
                <a:spcPts val="4012"/>
              </a:lnSpc>
            </a:pPr>
            <a:endParaRPr lang="en-US" sz="4612">
              <a:solidFill>
                <a:srgbClr val="8CA9AD"/>
              </a:solidFill>
              <a:latin typeface="DM Sans Bold"/>
              <a:ea typeface="DM Sans Bold"/>
              <a:cs typeface="DM Sans Bold"/>
              <a:sym typeface="DM Sans Bold"/>
            </a:endParaRPr>
          </a:p>
        </p:txBody>
      </p:sp>
      <p:sp>
        <p:nvSpPr>
          <p:cNvPr id="6" name="AutoShape 6"/>
          <p:cNvSpPr/>
          <p:nvPr/>
        </p:nvSpPr>
        <p:spPr>
          <a:xfrm>
            <a:off x="-1117835" y="9220026"/>
            <a:ext cx="6743748" cy="0"/>
          </a:xfrm>
          <a:prstGeom prst="line">
            <a:avLst/>
          </a:prstGeom>
          <a:ln w="38100" cap="flat">
            <a:solidFill>
              <a:srgbClr val="D5D7D5"/>
            </a:solidFill>
            <a:prstDash val="solid"/>
            <a:headEnd type="none" w="sm" len="sm"/>
            <a:tailEnd type="oval" w="lg" len="lg"/>
          </a:ln>
        </p:spPr>
        <p:txBody>
          <a:bodyPr/>
          <a:lstStyle/>
          <a:p>
            <a:endParaRPr lang="en-GB"/>
          </a:p>
        </p:txBody>
      </p:sp>
      <p:sp>
        <p:nvSpPr>
          <p:cNvPr id="7" name="AutoShape 7"/>
          <p:cNvSpPr/>
          <p:nvPr/>
        </p:nvSpPr>
        <p:spPr>
          <a:xfrm flipH="1">
            <a:off x="12662087" y="9220026"/>
            <a:ext cx="6743748" cy="0"/>
          </a:xfrm>
          <a:prstGeom prst="line">
            <a:avLst/>
          </a:prstGeom>
          <a:ln w="38100" cap="flat">
            <a:solidFill>
              <a:srgbClr val="D5D7D5"/>
            </a:solidFill>
            <a:prstDash val="solid"/>
            <a:headEnd type="none" w="sm" len="sm"/>
            <a:tailEnd type="oval" w="lg" len="lg"/>
          </a:ln>
        </p:spPr>
        <p:txBody>
          <a:bodyPr/>
          <a:lstStyle/>
          <a:p>
            <a:endParaRPr lang="en-GB"/>
          </a:p>
        </p:txBody>
      </p:sp>
      <p:grpSp>
        <p:nvGrpSpPr>
          <p:cNvPr id="8" name="Group 8"/>
          <p:cNvGrpSpPr/>
          <p:nvPr/>
        </p:nvGrpSpPr>
        <p:grpSpPr>
          <a:xfrm>
            <a:off x="1529361" y="3981639"/>
            <a:ext cx="2307958" cy="682181"/>
            <a:chOff x="0" y="0"/>
            <a:chExt cx="1374934" cy="406400"/>
          </a:xfrm>
        </p:grpSpPr>
        <p:sp>
          <p:nvSpPr>
            <p:cNvPr id="9" name="Freeform 9"/>
            <p:cNvSpPr/>
            <p:nvPr/>
          </p:nvSpPr>
          <p:spPr>
            <a:xfrm>
              <a:off x="0" y="0"/>
              <a:ext cx="1374934" cy="406400"/>
            </a:xfrm>
            <a:custGeom>
              <a:avLst/>
              <a:gdLst/>
              <a:ahLst/>
              <a:cxnLst/>
              <a:rect l="l" t="t" r="r" b="b"/>
              <a:pathLst>
                <a:path w="1374934" h="406400">
                  <a:moveTo>
                    <a:pt x="1171734" y="0"/>
                  </a:moveTo>
                  <a:cubicBezTo>
                    <a:pt x="1283958" y="0"/>
                    <a:pt x="1374934" y="90976"/>
                    <a:pt x="1374934" y="203200"/>
                  </a:cubicBezTo>
                  <a:cubicBezTo>
                    <a:pt x="1374934" y="315424"/>
                    <a:pt x="1283958" y="406400"/>
                    <a:pt x="1171734" y="406400"/>
                  </a:cubicBezTo>
                  <a:lnTo>
                    <a:pt x="203200" y="406400"/>
                  </a:lnTo>
                  <a:cubicBezTo>
                    <a:pt x="90976" y="406400"/>
                    <a:pt x="0" y="315424"/>
                    <a:pt x="0" y="203200"/>
                  </a:cubicBezTo>
                  <a:cubicBezTo>
                    <a:pt x="0" y="90976"/>
                    <a:pt x="90976" y="0"/>
                    <a:pt x="203200" y="0"/>
                  </a:cubicBezTo>
                  <a:close/>
                </a:path>
              </a:pathLst>
            </a:custGeom>
            <a:solidFill>
              <a:srgbClr val="D5D7D5"/>
            </a:solidFill>
            <a:ln cap="sq">
              <a:noFill/>
              <a:prstDash val="solid"/>
              <a:miter/>
            </a:ln>
          </p:spPr>
          <p:txBody>
            <a:bodyPr/>
            <a:lstStyle/>
            <a:p>
              <a:endParaRPr lang="en-GB"/>
            </a:p>
          </p:txBody>
        </p:sp>
        <p:sp>
          <p:nvSpPr>
            <p:cNvPr id="10" name="TextBox 10"/>
            <p:cNvSpPr txBox="1"/>
            <p:nvPr/>
          </p:nvSpPr>
          <p:spPr>
            <a:xfrm>
              <a:off x="0" y="38100"/>
              <a:ext cx="1374934" cy="368300"/>
            </a:xfrm>
            <a:prstGeom prst="rect">
              <a:avLst/>
            </a:prstGeom>
          </p:spPr>
          <p:txBody>
            <a:bodyPr lIns="50800" tIns="50800" rIns="50800" bIns="50800" rtlCol="0" anchor="ctr"/>
            <a:lstStyle/>
            <a:p>
              <a:pPr algn="ctr">
                <a:lnSpc>
                  <a:spcPts val="2174"/>
                </a:lnSpc>
              </a:pPr>
              <a:endParaRPr/>
            </a:p>
          </p:txBody>
        </p:sp>
      </p:grpSp>
      <p:sp>
        <p:nvSpPr>
          <p:cNvPr id="11" name="TextBox 11"/>
          <p:cNvSpPr txBox="1"/>
          <p:nvPr/>
        </p:nvSpPr>
        <p:spPr>
          <a:xfrm>
            <a:off x="1632063" y="4871421"/>
            <a:ext cx="3993849" cy="1189355"/>
          </a:xfrm>
          <a:prstGeom prst="rect">
            <a:avLst/>
          </a:prstGeom>
        </p:spPr>
        <p:txBody>
          <a:bodyPr lIns="0" tIns="0" rIns="0" bIns="0" rtlCol="0" anchor="t">
            <a:spAutoFit/>
          </a:bodyPr>
          <a:lstStyle/>
          <a:p>
            <a:pPr algn="just">
              <a:lnSpc>
                <a:spcPts val="3220"/>
              </a:lnSpc>
            </a:pPr>
            <a:r>
              <a:rPr lang="en-US" sz="2300">
                <a:solidFill>
                  <a:srgbClr val="8CA9AD"/>
                </a:solidFill>
                <a:latin typeface="DM Sans"/>
                <a:ea typeface="DM Sans"/>
                <a:cs typeface="DM Sans"/>
                <a:sym typeface="DM Sans"/>
              </a:rPr>
              <a:t>Networks, partnerships, community engagement, and sector-wide collaboration.</a:t>
            </a:r>
          </a:p>
        </p:txBody>
      </p:sp>
      <p:sp>
        <p:nvSpPr>
          <p:cNvPr id="12" name="TextBox 12"/>
          <p:cNvSpPr txBox="1"/>
          <p:nvPr/>
        </p:nvSpPr>
        <p:spPr>
          <a:xfrm>
            <a:off x="2072213" y="4211096"/>
            <a:ext cx="1222253" cy="308991"/>
          </a:xfrm>
          <a:prstGeom prst="rect">
            <a:avLst/>
          </a:prstGeom>
        </p:spPr>
        <p:txBody>
          <a:bodyPr lIns="0" tIns="0" rIns="0" bIns="0" rtlCol="0" anchor="t">
            <a:spAutoFit/>
          </a:bodyPr>
          <a:lstStyle/>
          <a:p>
            <a:pPr algn="ctr">
              <a:lnSpc>
                <a:spcPts val="2262"/>
              </a:lnSpc>
            </a:pPr>
            <a:r>
              <a:rPr lang="en-US" sz="2600">
                <a:solidFill>
                  <a:srgbClr val="1E3950"/>
                </a:solidFill>
                <a:latin typeface="DM Sans Bold"/>
                <a:ea typeface="DM Sans Bold"/>
                <a:cs typeface="DM Sans Bold"/>
                <a:sym typeface="DM Sans Bold"/>
              </a:rPr>
              <a:t>Focus </a:t>
            </a:r>
          </a:p>
        </p:txBody>
      </p:sp>
      <p:sp>
        <p:nvSpPr>
          <p:cNvPr id="13" name="AutoShape 13"/>
          <p:cNvSpPr/>
          <p:nvPr/>
        </p:nvSpPr>
        <p:spPr>
          <a:xfrm flipH="1">
            <a:off x="1529361" y="4357833"/>
            <a:ext cx="1946472" cy="2886066"/>
          </a:xfrm>
          <a:prstGeom prst="line">
            <a:avLst/>
          </a:prstGeom>
          <a:ln w="38100" cap="flat">
            <a:solidFill>
              <a:srgbClr val="D5D7D5"/>
            </a:solidFill>
            <a:prstDash val="solid"/>
            <a:headEnd type="none" w="sm" len="sm"/>
            <a:tailEnd type="oval" w="lg" len="lg"/>
          </a:ln>
        </p:spPr>
        <p:txBody>
          <a:bodyPr/>
          <a:lstStyle/>
          <a:p>
            <a:endParaRPr lang="en-GB"/>
          </a:p>
        </p:txBody>
      </p:sp>
      <p:grpSp>
        <p:nvGrpSpPr>
          <p:cNvPr id="14" name="Group 14"/>
          <p:cNvGrpSpPr/>
          <p:nvPr/>
        </p:nvGrpSpPr>
        <p:grpSpPr>
          <a:xfrm>
            <a:off x="6771710" y="3981639"/>
            <a:ext cx="2307958" cy="682181"/>
            <a:chOff x="0" y="0"/>
            <a:chExt cx="1374934" cy="406400"/>
          </a:xfrm>
        </p:grpSpPr>
        <p:sp>
          <p:nvSpPr>
            <p:cNvPr id="15" name="Freeform 15"/>
            <p:cNvSpPr/>
            <p:nvPr/>
          </p:nvSpPr>
          <p:spPr>
            <a:xfrm>
              <a:off x="0" y="0"/>
              <a:ext cx="1374934" cy="406400"/>
            </a:xfrm>
            <a:custGeom>
              <a:avLst/>
              <a:gdLst/>
              <a:ahLst/>
              <a:cxnLst/>
              <a:rect l="l" t="t" r="r" b="b"/>
              <a:pathLst>
                <a:path w="1374934" h="406400">
                  <a:moveTo>
                    <a:pt x="1171734" y="0"/>
                  </a:moveTo>
                  <a:cubicBezTo>
                    <a:pt x="1283958" y="0"/>
                    <a:pt x="1374934" y="90976"/>
                    <a:pt x="1374934" y="203200"/>
                  </a:cubicBezTo>
                  <a:cubicBezTo>
                    <a:pt x="1374934" y="315424"/>
                    <a:pt x="1283958" y="406400"/>
                    <a:pt x="1171734" y="406400"/>
                  </a:cubicBezTo>
                  <a:lnTo>
                    <a:pt x="203200" y="406400"/>
                  </a:lnTo>
                  <a:cubicBezTo>
                    <a:pt x="90976" y="406400"/>
                    <a:pt x="0" y="315424"/>
                    <a:pt x="0" y="203200"/>
                  </a:cubicBezTo>
                  <a:cubicBezTo>
                    <a:pt x="0" y="90976"/>
                    <a:pt x="90976" y="0"/>
                    <a:pt x="203200" y="0"/>
                  </a:cubicBezTo>
                  <a:close/>
                </a:path>
              </a:pathLst>
            </a:custGeom>
            <a:solidFill>
              <a:srgbClr val="D5D7D5"/>
            </a:solidFill>
            <a:ln cap="sq">
              <a:noFill/>
              <a:prstDash val="solid"/>
              <a:miter/>
            </a:ln>
          </p:spPr>
          <p:txBody>
            <a:bodyPr/>
            <a:lstStyle/>
            <a:p>
              <a:endParaRPr lang="en-GB"/>
            </a:p>
          </p:txBody>
        </p:sp>
        <p:sp>
          <p:nvSpPr>
            <p:cNvPr id="16" name="TextBox 16"/>
            <p:cNvSpPr txBox="1"/>
            <p:nvPr/>
          </p:nvSpPr>
          <p:spPr>
            <a:xfrm>
              <a:off x="0" y="38100"/>
              <a:ext cx="1374934" cy="368300"/>
            </a:xfrm>
            <a:prstGeom prst="rect">
              <a:avLst/>
            </a:prstGeom>
          </p:spPr>
          <p:txBody>
            <a:bodyPr lIns="50800" tIns="50800" rIns="50800" bIns="50800" rtlCol="0" anchor="ctr"/>
            <a:lstStyle/>
            <a:p>
              <a:pPr algn="ctr">
                <a:lnSpc>
                  <a:spcPts val="2174"/>
                </a:lnSpc>
              </a:pPr>
              <a:endParaRPr/>
            </a:p>
          </p:txBody>
        </p:sp>
      </p:grpSp>
      <p:sp>
        <p:nvSpPr>
          <p:cNvPr id="17" name="TextBox 17"/>
          <p:cNvSpPr txBox="1"/>
          <p:nvPr/>
        </p:nvSpPr>
        <p:spPr>
          <a:xfrm>
            <a:off x="6847707" y="4713075"/>
            <a:ext cx="3993849" cy="2389505"/>
          </a:xfrm>
          <a:prstGeom prst="rect">
            <a:avLst/>
          </a:prstGeom>
        </p:spPr>
        <p:txBody>
          <a:bodyPr lIns="0" tIns="0" rIns="0" bIns="0" rtlCol="0" anchor="t">
            <a:spAutoFit/>
          </a:bodyPr>
          <a:lstStyle/>
          <a:p>
            <a:pPr algn="just">
              <a:lnSpc>
                <a:spcPts val="3220"/>
              </a:lnSpc>
            </a:pPr>
            <a:r>
              <a:rPr lang="en-US" sz="2300">
                <a:solidFill>
                  <a:srgbClr val="8CA9AD"/>
                </a:solidFill>
                <a:latin typeface="DM Sans"/>
                <a:ea typeface="DM Sans"/>
                <a:cs typeface="DM Sans"/>
                <a:sym typeface="DM Sans"/>
              </a:rPr>
              <a:t>Building strategic alliances, engaging in cross-sector partnerships, and participating in collaborative projects to address common challenges and opportunities.</a:t>
            </a:r>
          </a:p>
        </p:txBody>
      </p:sp>
      <p:sp>
        <p:nvSpPr>
          <p:cNvPr id="18" name="TextBox 18"/>
          <p:cNvSpPr txBox="1"/>
          <p:nvPr/>
        </p:nvSpPr>
        <p:spPr>
          <a:xfrm>
            <a:off x="6959392" y="4211096"/>
            <a:ext cx="1932592" cy="308991"/>
          </a:xfrm>
          <a:prstGeom prst="rect">
            <a:avLst/>
          </a:prstGeom>
        </p:spPr>
        <p:txBody>
          <a:bodyPr lIns="0" tIns="0" rIns="0" bIns="0" rtlCol="0" anchor="t">
            <a:spAutoFit/>
          </a:bodyPr>
          <a:lstStyle/>
          <a:p>
            <a:pPr algn="ctr">
              <a:lnSpc>
                <a:spcPts val="2262"/>
              </a:lnSpc>
            </a:pPr>
            <a:r>
              <a:rPr lang="en-US" sz="2600">
                <a:solidFill>
                  <a:srgbClr val="1E3950"/>
                </a:solidFill>
                <a:latin typeface="DM Sans Bold"/>
                <a:ea typeface="DM Sans Bold"/>
                <a:cs typeface="DM Sans Bold"/>
                <a:sym typeface="DM Sans Bold"/>
              </a:rPr>
              <a:t>Key Actions</a:t>
            </a:r>
          </a:p>
        </p:txBody>
      </p:sp>
      <p:sp>
        <p:nvSpPr>
          <p:cNvPr id="19" name="AutoShape 19"/>
          <p:cNvSpPr/>
          <p:nvPr/>
        </p:nvSpPr>
        <p:spPr>
          <a:xfrm flipH="1">
            <a:off x="6771710" y="4322729"/>
            <a:ext cx="2307958" cy="2921170"/>
          </a:xfrm>
          <a:prstGeom prst="line">
            <a:avLst/>
          </a:prstGeom>
          <a:ln w="38100" cap="flat">
            <a:solidFill>
              <a:srgbClr val="D5D7D5"/>
            </a:solidFill>
            <a:prstDash val="solid"/>
            <a:headEnd type="none" w="sm" len="sm"/>
            <a:tailEnd type="oval" w="lg" len="lg"/>
          </a:ln>
        </p:spPr>
        <p:txBody>
          <a:bodyPr/>
          <a:lstStyle/>
          <a:p>
            <a:endParaRPr lang="en-GB"/>
          </a:p>
        </p:txBody>
      </p:sp>
      <p:grpSp>
        <p:nvGrpSpPr>
          <p:cNvPr id="20" name="Group 20"/>
          <p:cNvGrpSpPr/>
          <p:nvPr/>
        </p:nvGrpSpPr>
        <p:grpSpPr>
          <a:xfrm>
            <a:off x="12014058" y="3981639"/>
            <a:ext cx="2307958" cy="682181"/>
            <a:chOff x="0" y="0"/>
            <a:chExt cx="1374934" cy="406400"/>
          </a:xfrm>
        </p:grpSpPr>
        <p:sp>
          <p:nvSpPr>
            <p:cNvPr id="21" name="Freeform 21"/>
            <p:cNvSpPr/>
            <p:nvPr/>
          </p:nvSpPr>
          <p:spPr>
            <a:xfrm>
              <a:off x="0" y="0"/>
              <a:ext cx="1374934" cy="406400"/>
            </a:xfrm>
            <a:custGeom>
              <a:avLst/>
              <a:gdLst/>
              <a:ahLst/>
              <a:cxnLst/>
              <a:rect l="l" t="t" r="r" b="b"/>
              <a:pathLst>
                <a:path w="1374934" h="406400">
                  <a:moveTo>
                    <a:pt x="1171734" y="0"/>
                  </a:moveTo>
                  <a:cubicBezTo>
                    <a:pt x="1283958" y="0"/>
                    <a:pt x="1374934" y="90976"/>
                    <a:pt x="1374934" y="203200"/>
                  </a:cubicBezTo>
                  <a:cubicBezTo>
                    <a:pt x="1374934" y="315424"/>
                    <a:pt x="1283958" y="406400"/>
                    <a:pt x="1171734" y="406400"/>
                  </a:cubicBezTo>
                  <a:lnTo>
                    <a:pt x="203200" y="406400"/>
                  </a:lnTo>
                  <a:cubicBezTo>
                    <a:pt x="90976" y="406400"/>
                    <a:pt x="0" y="315424"/>
                    <a:pt x="0" y="203200"/>
                  </a:cubicBezTo>
                  <a:cubicBezTo>
                    <a:pt x="0" y="90976"/>
                    <a:pt x="90976" y="0"/>
                    <a:pt x="203200" y="0"/>
                  </a:cubicBezTo>
                  <a:close/>
                </a:path>
              </a:pathLst>
            </a:custGeom>
            <a:solidFill>
              <a:srgbClr val="D5D7D5"/>
            </a:solidFill>
            <a:ln cap="sq">
              <a:noFill/>
              <a:prstDash val="solid"/>
              <a:miter/>
            </a:ln>
          </p:spPr>
          <p:txBody>
            <a:bodyPr/>
            <a:lstStyle/>
            <a:p>
              <a:endParaRPr lang="en-GB"/>
            </a:p>
          </p:txBody>
        </p:sp>
        <p:sp>
          <p:nvSpPr>
            <p:cNvPr id="22" name="TextBox 22"/>
            <p:cNvSpPr txBox="1"/>
            <p:nvPr/>
          </p:nvSpPr>
          <p:spPr>
            <a:xfrm>
              <a:off x="0" y="38100"/>
              <a:ext cx="1374934" cy="368300"/>
            </a:xfrm>
            <a:prstGeom prst="rect">
              <a:avLst/>
            </a:prstGeom>
          </p:spPr>
          <p:txBody>
            <a:bodyPr lIns="50800" tIns="50800" rIns="50800" bIns="50800" rtlCol="0" anchor="ctr"/>
            <a:lstStyle/>
            <a:p>
              <a:pPr algn="ctr">
                <a:lnSpc>
                  <a:spcPts val="2174"/>
                </a:lnSpc>
              </a:pPr>
              <a:endParaRPr/>
            </a:p>
          </p:txBody>
        </p:sp>
      </p:grpSp>
      <p:sp>
        <p:nvSpPr>
          <p:cNvPr id="23" name="TextBox 23"/>
          <p:cNvSpPr txBox="1"/>
          <p:nvPr/>
        </p:nvSpPr>
        <p:spPr>
          <a:xfrm>
            <a:off x="12087790" y="4713075"/>
            <a:ext cx="3993849" cy="1963420"/>
          </a:xfrm>
          <a:prstGeom prst="rect">
            <a:avLst/>
          </a:prstGeom>
        </p:spPr>
        <p:txBody>
          <a:bodyPr lIns="0" tIns="0" rIns="0" bIns="0" rtlCol="0" anchor="t">
            <a:spAutoFit/>
          </a:bodyPr>
          <a:lstStyle/>
          <a:p>
            <a:pPr algn="just">
              <a:lnSpc>
                <a:spcPts val="3220"/>
              </a:lnSpc>
            </a:pPr>
            <a:r>
              <a:rPr lang="en-US" sz="2300">
                <a:solidFill>
                  <a:srgbClr val="8CA9AD"/>
                </a:solidFill>
                <a:latin typeface="DM Sans"/>
                <a:ea typeface="DM Sans"/>
                <a:cs typeface="DM Sans"/>
                <a:sym typeface="DM Sans"/>
              </a:rPr>
              <a:t>Enhanced innovation, shared learning, and collective impact on broader societal issues.</a:t>
            </a:r>
          </a:p>
          <a:p>
            <a:pPr algn="l">
              <a:lnSpc>
                <a:spcPts val="2940"/>
              </a:lnSpc>
            </a:pPr>
            <a:endParaRPr lang="en-US" sz="2300">
              <a:solidFill>
                <a:srgbClr val="8CA9AD"/>
              </a:solidFill>
              <a:latin typeface="DM Sans"/>
              <a:ea typeface="DM Sans"/>
              <a:cs typeface="DM Sans"/>
              <a:sym typeface="DM Sans"/>
            </a:endParaRPr>
          </a:p>
        </p:txBody>
      </p:sp>
      <p:sp>
        <p:nvSpPr>
          <p:cNvPr id="24" name="TextBox 24"/>
          <p:cNvSpPr txBox="1"/>
          <p:nvPr/>
        </p:nvSpPr>
        <p:spPr>
          <a:xfrm>
            <a:off x="12556911" y="4211096"/>
            <a:ext cx="1222253" cy="308991"/>
          </a:xfrm>
          <a:prstGeom prst="rect">
            <a:avLst/>
          </a:prstGeom>
        </p:spPr>
        <p:txBody>
          <a:bodyPr lIns="0" tIns="0" rIns="0" bIns="0" rtlCol="0" anchor="t">
            <a:spAutoFit/>
          </a:bodyPr>
          <a:lstStyle/>
          <a:p>
            <a:pPr algn="ctr">
              <a:lnSpc>
                <a:spcPts val="2262"/>
              </a:lnSpc>
            </a:pPr>
            <a:r>
              <a:rPr lang="en-US" sz="2600">
                <a:solidFill>
                  <a:srgbClr val="1E3950"/>
                </a:solidFill>
                <a:latin typeface="DM Sans Bold"/>
                <a:ea typeface="DM Sans Bold"/>
                <a:cs typeface="DM Sans Bold"/>
                <a:sym typeface="DM Sans Bold"/>
              </a:rPr>
              <a:t>Impact</a:t>
            </a:r>
          </a:p>
        </p:txBody>
      </p:sp>
      <p:sp>
        <p:nvSpPr>
          <p:cNvPr id="25" name="AutoShape 25"/>
          <p:cNvSpPr/>
          <p:nvPr/>
        </p:nvSpPr>
        <p:spPr>
          <a:xfrm flipH="1">
            <a:off x="12014058" y="4357833"/>
            <a:ext cx="1946472" cy="2886066"/>
          </a:xfrm>
          <a:prstGeom prst="line">
            <a:avLst/>
          </a:prstGeom>
          <a:ln w="38100" cap="flat">
            <a:solidFill>
              <a:srgbClr val="D5D7D5"/>
            </a:solidFill>
            <a:prstDash val="solid"/>
            <a:headEnd type="none" w="sm" len="sm"/>
            <a:tailEnd type="oval" w="lg" len="lg"/>
          </a:ln>
        </p:spPr>
        <p:txBody>
          <a:bodyPr/>
          <a:lstStyle/>
          <a:p>
            <a:endParaRPr lang="en-GB"/>
          </a:p>
        </p:txBody>
      </p:sp>
      <p:sp>
        <p:nvSpPr>
          <p:cNvPr id="26" name="AutoShape 26"/>
          <p:cNvSpPr/>
          <p:nvPr/>
        </p:nvSpPr>
        <p:spPr>
          <a:xfrm>
            <a:off x="0" y="8301154"/>
            <a:ext cx="18288000" cy="1985846"/>
          </a:xfrm>
          <a:prstGeom prst="rect">
            <a:avLst/>
          </a:prstGeom>
          <a:solidFill>
            <a:srgbClr val="8CA9AD"/>
          </a:solidFill>
        </p:spPr>
        <p:txBody>
          <a:bodyPr/>
          <a:lstStyle/>
          <a:p>
            <a:endParaRPr lang="en-GB"/>
          </a:p>
        </p:txBody>
      </p:sp>
      <p:sp>
        <p:nvSpPr>
          <p:cNvPr id="27" name="Freeform 27"/>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8" name="Freeform 28"/>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854293" y="1794808"/>
            <a:ext cx="7895967" cy="3790950"/>
          </a:xfrm>
          <a:prstGeom prst="rect">
            <a:avLst/>
          </a:prstGeom>
        </p:spPr>
        <p:txBody>
          <a:bodyPr lIns="0" tIns="0" rIns="0" bIns="0" rtlCol="0" anchor="t">
            <a:spAutoFit/>
          </a:bodyPr>
          <a:lstStyle/>
          <a:p>
            <a:pPr algn="l">
              <a:lnSpc>
                <a:spcPts val="4950"/>
              </a:lnSpc>
            </a:pPr>
            <a:r>
              <a:rPr lang="en-US" sz="4500">
                <a:solidFill>
                  <a:srgbClr val="FFFFFF"/>
                </a:solidFill>
                <a:latin typeface="DM Sans Bold"/>
                <a:ea typeface="DM Sans Bold"/>
                <a:cs typeface="DM Sans Bold"/>
                <a:sym typeface="DM Sans Bold"/>
              </a:rPr>
              <a:t>Capacity building at all three levels—</a:t>
            </a:r>
            <a:r>
              <a:rPr lang="en-US" sz="4500">
                <a:solidFill>
                  <a:srgbClr val="FFFFFF"/>
                </a:solidFill>
                <a:latin typeface="DM Sans"/>
                <a:ea typeface="DM Sans"/>
                <a:cs typeface="DM Sans"/>
                <a:sym typeface="DM Sans"/>
              </a:rPr>
              <a:t>individual, organizational, and ecosystem—is essential for sustainable development and achieving long-term success.</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7964130" y="2912209"/>
            <a:ext cx="11232208" cy="8801967"/>
          </a:xfrm>
          <a:custGeom>
            <a:avLst/>
            <a:gdLst/>
            <a:ahLst/>
            <a:cxnLst/>
            <a:rect l="l" t="t" r="r" b="b"/>
            <a:pathLst>
              <a:path w="11232208" h="8801967">
                <a:moveTo>
                  <a:pt x="0" y="0"/>
                </a:moveTo>
                <a:lnTo>
                  <a:pt x="11232208" y="0"/>
                </a:lnTo>
                <a:lnTo>
                  <a:pt x="11232208" y="8801967"/>
                </a:lnTo>
                <a:lnTo>
                  <a:pt x="0" y="88019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6" name="Group 6"/>
          <p:cNvGrpSpPr/>
          <p:nvPr/>
        </p:nvGrpSpPr>
        <p:grpSpPr>
          <a:xfrm>
            <a:off x="8908309" y="5585758"/>
            <a:ext cx="2038241" cy="3096775"/>
            <a:chOff x="0" y="0"/>
            <a:chExt cx="2717655" cy="4129034"/>
          </a:xfrm>
        </p:grpSpPr>
        <p:sp>
          <p:nvSpPr>
            <p:cNvPr id="7" name="Freeform 7"/>
            <p:cNvSpPr/>
            <p:nvPr/>
          </p:nvSpPr>
          <p:spPr>
            <a:xfrm>
              <a:off x="0" y="0"/>
              <a:ext cx="2717655" cy="4129034"/>
            </a:xfrm>
            <a:custGeom>
              <a:avLst/>
              <a:gdLst/>
              <a:ahLst/>
              <a:cxnLst/>
              <a:rect l="l" t="t" r="r" b="b"/>
              <a:pathLst>
                <a:path w="2717655" h="4129034">
                  <a:moveTo>
                    <a:pt x="0" y="0"/>
                  </a:moveTo>
                  <a:lnTo>
                    <a:pt x="2717655" y="0"/>
                  </a:lnTo>
                  <a:lnTo>
                    <a:pt x="2717655" y="4129034"/>
                  </a:lnTo>
                  <a:lnTo>
                    <a:pt x="0" y="4129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8" name="Group 8"/>
            <p:cNvGrpSpPr>
              <a:grpSpLocks noChangeAspect="1"/>
            </p:cNvGrpSpPr>
            <p:nvPr/>
          </p:nvGrpSpPr>
          <p:grpSpPr>
            <a:xfrm>
              <a:off x="168052" y="193787"/>
              <a:ext cx="2381551" cy="2372248"/>
              <a:chOff x="0" y="0"/>
              <a:chExt cx="6502400" cy="6477000"/>
            </a:xfrm>
          </p:grpSpPr>
          <p:sp>
            <p:nvSpPr>
              <p:cNvPr id="9" name="Freeform 9"/>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rgbClr val="BBCBCD"/>
              </a:solidFill>
              <a:ln w="12700">
                <a:solidFill>
                  <a:srgbClr val="000000"/>
                </a:solidFill>
              </a:ln>
            </p:spPr>
            <p:txBody>
              <a:bodyPr/>
              <a:lstStyle/>
              <a:p>
                <a:endParaRPr lang="en-GB"/>
              </a:p>
            </p:txBody>
          </p:sp>
          <p:sp>
            <p:nvSpPr>
              <p:cNvPr id="10" name="Freeform 10"/>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B3B5A9"/>
              </a:solidFill>
            </p:spPr>
            <p:txBody>
              <a:bodyPr/>
              <a:lstStyle/>
              <a:p>
                <a:endParaRPr lang="en-GB"/>
              </a:p>
            </p:txBody>
          </p:sp>
        </p:grpSp>
      </p:grpSp>
      <p:sp>
        <p:nvSpPr>
          <p:cNvPr id="11" name="TextBox 11"/>
          <p:cNvSpPr txBox="1"/>
          <p:nvPr/>
        </p:nvSpPr>
        <p:spPr>
          <a:xfrm>
            <a:off x="9026155" y="6380199"/>
            <a:ext cx="1802551" cy="365760"/>
          </a:xfrm>
          <a:prstGeom prst="rect">
            <a:avLst/>
          </a:prstGeom>
        </p:spPr>
        <p:txBody>
          <a:bodyPr lIns="0" tIns="0" rIns="0" bIns="0" rtlCol="0" anchor="t">
            <a:spAutoFit/>
          </a:bodyPr>
          <a:lstStyle/>
          <a:p>
            <a:pPr algn="ctr">
              <a:lnSpc>
                <a:spcPts val="2940"/>
              </a:lnSpc>
            </a:pPr>
            <a:r>
              <a:rPr lang="en-US" sz="2100" spc="119">
                <a:solidFill>
                  <a:srgbClr val="FFFFFF"/>
                </a:solidFill>
                <a:latin typeface="Arimo Italics"/>
                <a:ea typeface="Arimo Italics"/>
                <a:cs typeface="Arimo Italics"/>
                <a:sym typeface="Arimo Italics"/>
              </a:rPr>
              <a:t>INDIVIDUAL</a:t>
            </a:r>
          </a:p>
        </p:txBody>
      </p:sp>
      <p:sp>
        <p:nvSpPr>
          <p:cNvPr id="12" name="TextBox 12"/>
          <p:cNvSpPr txBox="1"/>
          <p:nvPr/>
        </p:nvSpPr>
        <p:spPr>
          <a:xfrm>
            <a:off x="854293" y="5886702"/>
            <a:ext cx="5571218" cy="391350"/>
          </a:xfrm>
          <a:prstGeom prst="rect">
            <a:avLst/>
          </a:prstGeom>
        </p:spPr>
        <p:txBody>
          <a:bodyPr lIns="0" tIns="0" rIns="0" bIns="0" rtlCol="0" anchor="t">
            <a:spAutoFit/>
          </a:bodyPr>
          <a:lstStyle/>
          <a:p>
            <a:pPr algn="l">
              <a:lnSpc>
                <a:spcPts val="3104"/>
              </a:lnSpc>
            </a:pPr>
            <a:r>
              <a:rPr lang="en-US" sz="2217">
                <a:solidFill>
                  <a:srgbClr val="00297C"/>
                </a:solidFill>
                <a:latin typeface="DM Sans"/>
                <a:ea typeface="DM Sans"/>
                <a:cs typeface="DM Sans"/>
                <a:sym typeface="DM Sans"/>
              </a:rPr>
              <a:t>Start from the foundation of the capacity</a:t>
            </a:r>
          </a:p>
        </p:txBody>
      </p:sp>
      <p:grpSp>
        <p:nvGrpSpPr>
          <p:cNvPr id="13" name="Group 13"/>
          <p:cNvGrpSpPr/>
          <p:nvPr/>
        </p:nvGrpSpPr>
        <p:grpSpPr>
          <a:xfrm>
            <a:off x="11541993" y="3060865"/>
            <a:ext cx="2038241" cy="3096775"/>
            <a:chOff x="0" y="0"/>
            <a:chExt cx="2717655" cy="4129034"/>
          </a:xfrm>
        </p:grpSpPr>
        <p:sp>
          <p:nvSpPr>
            <p:cNvPr id="14" name="Freeform 14"/>
            <p:cNvSpPr/>
            <p:nvPr/>
          </p:nvSpPr>
          <p:spPr>
            <a:xfrm>
              <a:off x="0" y="0"/>
              <a:ext cx="2717655" cy="4129034"/>
            </a:xfrm>
            <a:custGeom>
              <a:avLst/>
              <a:gdLst/>
              <a:ahLst/>
              <a:cxnLst/>
              <a:rect l="l" t="t" r="r" b="b"/>
              <a:pathLst>
                <a:path w="2717655" h="4129034">
                  <a:moveTo>
                    <a:pt x="0" y="0"/>
                  </a:moveTo>
                  <a:lnTo>
                    <a:pt x="2717655" y="0"/>
                  </a:lnTo>
                  <a:lnTo>
                    <a:pt x="2717655" y="4129034"/>
                  </a:lnTo>
                  <a:lnTo>
                    <a:pt x="0" y="4129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15" name="Group 15"/>
            <p:cNvGrpSpPr>
              <a:grpSpLocks noChangeAspect="1"/>
            </p:cNvGrpSpPr>
            <p:nvPr/>
          </p:nvGrpSpPr>
          <p:grpSpPr>
            <a:xfrm>
              <a:off x="168052" y="193787"/>
              <a:ext cx="2381551" cy="2372248"/>
              <a:chOff x="0" y="0"/>
              <a:chExt cx="6502400" cy="6477000"/>
            </a:xfrm>
          </p:grpSpPr>
          <p:sp>
            <p:nvSpPr>
              <p:cNvPr id="16" name="Freeform 1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rgbClr val="BBCBCD"/>
              </a:solidFill>
              <a:ln w="12700">
                <a:solidFill>
                  <a:srgbClr val="000000"/>
                </a:solidFill>
              </a:ln>
            </p:spPr>
            <p:txBody>
              <a:bodyPr/>
              <a:lstStyle/>
              <a:p>
                <a:endParaRPr lang="en-GB"/>
              </a:p>
            </p:txBody>
          </p:sp>
          <p:sp>
            <p:nvSpPr>
              <p:cNvPr id="17" name="Freeform 1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B3B5A9"/>
              </a:solidFill>
            </p:spPr>
            <p:txBody>
              <a:bodyPr/>
              <a:lstStyle/>
              <a:p>
                <a:endParaRPr lang="en-GB"/>
              </a:p>
            </p:txBody>
          </p:sp>
        </p:grpSp>
      </p:grpSp>
      <p:sp>
        <p:nvSpPr>
          <p:cNvPr id="18" name="TextBox 18"/>
          <p:cNvSpPr txBox="1"/>
          <p:nvPr/>
        </p:nvSpPr>
        <p:spPr>
          <a:xfrm>
            <a:off x="11659838" y="3880683"/>
            <a:ext cx="1802551" cy="365760"/>
          </a:xfrm>
          <a:prstGeom prst="rect">
            <a:avLst/>
          </a:prstGeom>
        </p:spPr>
        <p:txBody>
          <a:bodyPr lIns="0" tIns="0" rIns="0" bIns="0" rtlCol="0" anchor="t">
            <a:spAutoFit/>
          </a:bodyPr>
          <a:lstStyle/>
          <a:p>
            <a:pPr algn="ctr">
              <a:lnSpc>
                <a:spcPts val="2940"/>
              </a:lnSpc>
            </a:pPr>
            <a:r>
              <a:rPr lang="en-US" sz="2100" spc="119">
                <a:solidFill>
                  <a:srgbClr val="FFFFFF"/>
                </a:solidFill>
                <a:latin typeface="Arimo Italics"/>
                <a:ea typeface="Arimo Italics"/>
                <a:cs typeface="Arimo Italics"/>
                <a:sym typeface="Arimo Italics"/>
              </a:rPr>
              <a:t>ORG</a:t>
            </a:r>
          </a:p>
        </p:txBody>
      </p:sp>
      <p:grpSp>
        <p:nvGrpSpPr>
          <p:cNvPr id="19" name="Group 19"/>
          <p:cNvGrpSpPr/>
          <p:nvPr/>
        </p:nvGrpSpPr>
        <p:grpSpPr>
          <a:xfrm>
            <a:off x="14881578" y="1028700"/>
            <a:ext cx="2038241" cy="3096775"/>
            <a:chOff x="0" y="0"/>
            <a:chExt cx="2717655" cy="4129034"/>
          </a:xfrm>
        </p:grpSpPr>
        <p:sp>
          <p:nvSpPr>
            <p:cNvPr id="20" name="Freeform 20"/>
            <p:cNvSpPr/>
            <p:nvPr/>
          </p:nvSpPr>
          <p:spPr>
            <a:xfrm>
              <a:off x="0" y="0"/>
              <a:ext cx="2717655" cy="4129034"/>
            </a:xfrm>
            <a:custGeom>
              <a:avLst/>
              <a:gdLst/>
              <a:ahLst/>
              <a:cxnLst/>
              <a:rect l="l" t="t" r="r" b="b"/>
              <a:pathLst>
                <a:path w="2717655" h="4129034">
                  <a:moveTo>
                    <a:pt x="0" y="0"/>
                  </a:moveTo>
                  <a:lnTo>
                    <a:pt x="2717655" y="0"/>
                  </a:lnTo>
                  <a:lnTo>
                    <a:pt x="2717655" y="4129034"/>
                  </a:lnTo>
                  <a:lnTo>
                    <a:pt x="0" y="4129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21" name="Group 21"/>
            <p:cNvGrpSpPr>
              <a:grpSpLocks noChangeAspect="1"/>
            </p:cNvGrpSpPr>
            <p:nvPr/>
          </p:nvGrpSpPr>
          <p:grpSpPr>
            <a:xfrm>
              <a:off x="168052" y="193787"/>
              <a:ext cx="2381551" cy="2372248"/>
              <a:chOff x="0" y="0"/>
              <a:chExt cx="6502400" cy="6477000"/>
            </a:xfrm>
          </p:grpSpPr>
          <p:sp>
            <p:nvSpPr>
              <p:cNvPr id="22" name="Freeform 22"/>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rgbClr val="BBCBCD"/>
              </a:solidFill>
              <a:ln w="12700">
                <a:solidFill>
                  <a:srgbClr val="000000"/>
                </a:solidFill>
              </a:ln>
            </p:spPr>
            <p:txBody>
              <a:bodyPr/>
              <a:lstStyle/>
              <a:p>
                <a:endParaRPr lang="en-GB"/>
              </a:p>
            </p:txBody>
          </p:sp>
          <p:sp>
            <p:nvSpPr>
              <p:cNvPr id="23" name="Freeform 23"/>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B3B5A9"/>
              </a:solidFill>
            </p:spPr>
            <p:txBody>
              <a:bodyPr/>
              <a:lstStyle/>
              <a:p>
                <a:endParaRPr lang="en-GB"/>
              </a:p>
            </p:txBody>
          </p:sp>
        </p:grpSp>
      </p:grpSp>
      <p:sp>
        <p:nvSpPr>
          <p:cNvPr id="24" name="TextBox 24"/>
          <p:cNvSpPr txBox="1"/>
          <p:nvPr/>
        </p:nvSpPr>
        <p:spPr>
          <a:xfrm>
            <a:off x="14999423" y="1862065"/>
            <a:ext cx="1802551" cy="365760"/>
          </a:xfrm>
          <a:prstGeom prst="rect">
            <a:avLst/>
          </a:prstGeom>
        </p:spPr>
        <p:txBody>
          <a:bodyPr lIns="0" tIns="0" rIns="0" bIns="0" rtlCol="0" anchor="t">
            <a:spAutoFit/>
          </a:bodyPr>
          <a:lstStyle/>
          <a:p>
            <a:pPr algn="ctr">
              <a:lnSpc>
                <a:spcPts val="2940"/>
              </a:lnSpc>
            </a:pPr>
            <a:r>
              <a:rPr lang="en-US" sz="2100" spc="119">
                <a:solidFill>
                  <a:srgbClr val="FFFFFF"/>
                </a:solidFill>
                <a:latin typeface="Arimo Italics"/>
                <a:ea typeface="Arimo Italics"/>
                <a:cs typeface="Arimo Italics"/>
                <a:sym typeface="Arimo Italics"/>
              </a:rPr>
              <a:t>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2095195" y="516276"/>
            <a:ext cx="5920929" cy="4627224"/>
            <a:chOff x="0" y="0"/>
            <a:chExt cx="917307" cy="716878"/>
          </a:xfrm>
        </p:grpSpPr>
        <p:sp>
          <p:nvSpPr>
            <p:cNvPr id="3" name="Freeform 3"/>
            <p:cNvSpPr/>
            <p:nvPr/>
          </p:nvSpPr>
          <p:spPr>
            <a:xfrm>
              <a:off x="0" y="0"/>
              <a:ext cx="917307" cy="716878"/>
            </a:xfrm>
            <a:custGeom>
              <a:avLst/>
              <a:gdLst/>
              <a:ahLst/>
              <a:cxnLst/>
              <a:rect l="l" t="t" r="r" b="b"/>
              <a:pathLst>
                <a:path w="917307" h="716878">
                  <a:moveTo>
                    <a:pt x="30074" y="0"/>
                  </a:moveTo>
                  <a:lnTo>
                    <a:pt x="887233" y="0"/>
                  </a:lnTo>
                  <a:cubicBezTo>
                    <a:pt x="895209" y="0"/>
                    <a:pt x="902859" y="3168"/>
                    <a:pt x="908498" y="8808"/>
                  </a:cubicBezTo>
                  <a:cubicBezTo>
                    <a:pt x="914138" y="14448"/>
                    <a:pt x="917307" y="22098"/>
                    <a:pt x="917307" y="30074"/>
                  </a:cubicBezTo>
                  <a:lnTo>
                    <a:pt x="917307" y="686804"/>
                  </a:lnTo>
                  <a:cubicBezTo>
                    <a:pt x="917307" y="703414"/>
                    <a:pt x="903842" y="716878"/>
                    <a:pt x="887233" y="716878"/>
                  </a:cubicBezTo>
                  <a:lnTo>
                    <a:pt x="30074" y="716878"/>
                  </a:lnTo>
                  <a:cubicBezTo>
                    <a:pt x="13464" y="716878"/>
                    <a:pt x="0" y="703414"/>
                    <a:pt x="0" y="686804"/>
                  </a:cubicBezTo>
                  <a:lnTo>
                    <a:pt x="0" y="30074"/>
                  </a:lnTo>
                  <a:cubicBezTo>
                    <a:pt x="0" y="13464"/>
                    <a:pt x="13464" y="0"/>
                    <a:pt x="30074" y="0"/>
                  </a:cubicBezTo>
                  <a:close/>
                </a:path>
              </a:pathLst>
            </a:custGeom>
            <a:blipFill>
              <a:blip r:embed="rId2"/>
              <a:stretch>
                <a:fillRect l="-8612" r="-8612"/>
              </a:stretch>
            </a:blipFill>
          </p:spPr>
          <p:txBody>
            <a:bodyPr/>
            <a:lstStyle/>
            <a:p>
              <a:endParaRPr lang="en-GB"/>
            </a:p>
          </p:txBody>
        </p:sp>
      </p:grpSp>
      <p:sp>
        <p:nvSpPr>
          <p:cNvPr id="4" name="TextBox 4"/>
          <p:cNvSpPr txBox="1"/>
          <p:nvPr/>
        </p:nvSpPr>
        <p:spPr>
          <a:xfrm>
            <a:off x="1301104" y="3083053"/>
            <a:ext cx="9517247" cy="860425"/>
          </a:xfrm>
          <a:prstGeom prst="rect">
            <a:avLst/>
          </a:prstGeom>
        </p:spPr>
        <p:txBody>
          <a:bodyPr lIns="0" tIns="0" rIns="0" bIns="0" rtlCol="0" anchor="t">
            <a:spAutoFit/>
          </a:bodyPr>
          <a:lstStyle/>
          <a:p>
            <a:pPr algn="l">
              <a:lnSpc>
                <a:spcPts val="3499"/>
              </a:lnSpc>
            </a:pPr>
            <a:r>
              <a:rPr lang="en-US" sz="2499">
                <a:solidFill>
                  <a:srgbClr val="504C44"/>
                </a:solidFill>
                <a:latin typeface="DM Sans"/>
                <a:ea typeface="DM Sans"/>
                <a:cs typeface="DM Sans"/>
                <a:sym typeface="DM Sans"/>
              </a:rPr>
              <a:t>Capacity building is a continuous process that requires strategic planning, resource investment, and ongoing evaluation</a:t>
            </a:r>
          </a:p>
        </p:txBody>
      </p:sp>
      <p:sp>
        <p:nvSpPr>
          <p:cNvPr id="5" name="TextBox 5"/>
          <p:cNvSpPr txBox="1"/>
          <p:nvPr/>
        </p:nvSpPr>
        <p:spPr>
          <a:xfrm>
            <a:off x="522623" y="6483840"/>
            <a:ext cx="3780773" cy="1758950"/>
          </a:xfrm>
          <a:prstGeom prst="rect">
            <a:avLst/>
          </a:prstGeom>
        </p:spPr>
        <p:txBody>
          <a:bodyPr lIns="0" tIns="0" rIns="0" bIns="0" rtlCol="0" anchor="t">
            <a:spAutoFit/>
          </a:bodyPr>
          <a:lstStyle/>
          <a:p>
            <a:pPr algn="l">
              <a:lnSpc>
                <a:spcPts val="2800"/>
              </a:lnSpc>
            </a:pPr>
            <a:r>
              <a:rPr lang="en-US" sz="2000">
                <a:solidFill>
                  <a:srgbClr val="504C44"/>
                </a:solidFill>
                <a:latin typeface="DM Sans"/>
                <a:ea typeface="DM Sans"/>
                <a:cs typeface="DM Sans"/>
                <a:sym typeface="DM Sans"/>
              </a:rPr>
              <a:t>Customized training and development programs, workshops, seminars, and online courses for continuous learning.</a:t>
            </a:r>
          </a:p>
          <a:p>
            <a:pPr algn="l">
              <a:lnSpc>
                <a:spcPts val="2800"/>
              </a:lnSpc>
            </a:pPr>
            <a:endParaRPr lang="en-US" sz="2000">
              <a:solidFill>
                <a:srgbClr val="504C44"/>
              </a:solidFill>
              <a:latin typeface="DM Sans"/>
              <a:ea typeface="DM Sans"/>
              <a:cs typeface="DM Sans"/>
              <a:sym typeface="DM Sans"/>
            </a:endParaRPr>
          </a:p>
        </p:txBody>
      </p:sp>
      <p:sp>
        <p:nvSpPr>
          <p:cNvPr id="6" name="TextBox 6"/>
          <p:cNvSpPr txBox="1"/>
          <p:nvPr/>
        </p:nvSpPr>
        <p:spPr>
          <a:xfrm>
            <a:off x="522623" y="6004666"/>
            <a:ext cx="2823059" cy="422275"/>
          </a:xfrm>
          <a:prstGeom prst="rect">
            <a:avLst/>
          </a:prstGeom>
        </p:spPr>
        <p:txBody>
          <a:bodyPr lIns="0" tIns="0" rIns="0" bIns="0" rtlCol="0" anchor="t">
            <a:spAutoFit/>
          </a:bodyPr>
          <a:lstStyle/>
          <a:p>
            <a:pPr algn="l">
              <a:lnSpc>
                <a:spcPts val="3499"/>
              </a:lnSpc>
            </a:pPr>
            <a:r>
              <a:rPr lang="en-US" sz="2499">
                <a:solidFill>
                  <a:srgbClr val="504C44"/>
                </a:solidFill>
                <a:latin typeface="DM Sans Bold"/>
                <a:ea typeface="DM Sans Bold"/>
                <a:cs typeface="DM Sans Bold"/>
                <a:sym typeface="DM Sans Bold"/>
              </a:rPr>
              <a:t>Individual level</a:t>
            </a:r>
          </a:p>
        </p:txBody>
      </p:sp>
      <p:sp>
        <p:nvSpPr>
          <p:cNvPr id="7" name="TextBox 7"/>
          <p:cNvSpPr txBox="1"/>
          <p:nvPr/>
        </p:nvSpPr>
        <p:spPr>
          <a:xfrm>
            <a:off x="4907979" y="6004666"/>
            <a:ext cx="3401252" cy="422275"/>
          </a:xfrm>
          <a:prstGeom prst="rect">
            <a:avLst/>
          </a:prstGeom>
        </p:spPr>
        <p:txBody>
          <a:bodyPr lIns="0" tIns="0" rIns="0" bIns="0" rtlCol="0" anchor="t">
            <a:spAutoFit/>
          </a:bodyPr>
          <a:lstStyle/>
          <a:p>
            <a:pPr algn="l">
              <a:lnSpc>
                <a:spcPts val="3499"/>
              </a:lnSpc>
            </a:pPr>
            <a:r>
              <a:rPr lang="en-US" sz="2499">
                <a:solidFill>
                  <a:srgbClr val="504C44"/>
                </a:solidFill>
                <a:latin typeface="DM Sans Bold"/>
                <a:ea typeface="DM Sans Bold"/>
                <a:cs typeface="DM Sans Bold"/>
                <a:sym typeface="DM Sans Bold"/>
              </a:rPr>
              <a:t>Organisational level</a:t>
            </a:r>
          </a:p>
        </p:txBody>
      </p:sp>
      <p:sp>
        <p:nvSpPr>
          <p:cNvPr id="8" name="TextBox 8"/>
          <p:cNvSpPr txBox="1"/>
          <p:nvPr/>
        </p:nvSpPr>
        <p:spPr>
          <a:xfrm>
            <a:off x="9666434" y="6004666"/>
            <a:ext cx="3088064" cy="422275"/>
          </a:xfrm>
          <a:prstGeom prst="rect">
            <a:avLst/>
          </a:prstGeom>
        </p:spPr>
        <p:txBody>
          <a:bodyPr lIns="0" tIns="0" rIns="0" bIns="0" rtlCol="0" anchor="t">
            <a:spAutoFit/>
          </a:bodyPr>
          <a:lstStyle/>
          <a:p>
            <a:pPr algn="l">
              <a:lnSpc>
                <a:spcPts val="3499"/>
              </a:lnSpc>
            </a:pPr>
            <a:r>
              <a:rPr lang="en-US" sz="2499">
                <a:solidFill>
                  <a:srgbClr val="504C44"/>
                </a:solidFill>
                <a:latin typeface="DM Sans Bold"/>
                <a:ea typeface="DM Sans Bold"/>
                <a:cs typeface="DM Sans Bold"/>
                <a:sym typeface="DM Sans Bold"/>
              </a:rPr>
              <a:t>Ecosystem level </a:t>
            </a:r>
          </a:p>
        </p:txBody>
      </p:sp>
      <p:sp>
        <p:nvSpPr>
          <p:cNvPr id="9" name="TextBox 9"/>
          <p:cNvSpPr txBox="1"/>
          <p:nvPr/>
        </p:nvSpPr>
        <p:spPr>
          <a:xfrm>
            <a:off x="4948520" y="6483840"/>
            <a:ext cx="4195480" cy="1406525"/>
          </a:xfrm>
          <a:prstGeom prst="rect">
            <a:avLst/>
          </a:prstGeom>
        </p:spPr>
        <p:txBody>
          <a:bodyPr lIns="0" tIns="0" rIns="0" bIns="0" rtlCol="0" anchor="t">
            <a:spAutoFit/>
          </a:bodyPr>
          <a:lstStyle/>
          <a:p>
            <a:pPr algn="l">
              <a:lnSpc>
                <a:spcPts val="2800"/>
              </a:lnSpc>
            </a:pPr>
            <a:r>
              <a:rPr lang="en-US" sz="2000">
                <a:solidFill>
                  <a:srgbClr val="504C44"/>
                </a:solidFill>
                <a:latin typeface="DM Sans"/>
                <a:ea typeface="DM Sans"/>
                <a:cs typeface="DM Sans"/>
                <a:sym typeface="DM Sans"/>
              </a:rPr>
              <a:t>Resource allocation - ensure adequate resources (financial, human, technological) are available for capacity-building initiatives.</a:t>
            </a:r>
          </a:p>
        </p:txBody>
      </p:sp>
      <p:sp>
        <p:nvSpPr>
          <p:cNvPr id="10" name="TextBox 10"/>
          <p:cNvSpPr txBox="1"/>
          <p:nvPr/>
        </p:nvSpPr>
        <p:spPr>
          <a:xfrm>
            <a:off x="9666434" y="6483840"/>
            <a:ext cx="4310783" cy="701675"/>
          </a:xfrm>
          <a:prstGeom prst="rect">
            <a:avLst/>
          </a:prstGeom>
        </p:spPr>
        <p:txBody>
          <a:bodyPr lIns="0" tIns="0" rIns="0" bIns="0" rtlCol="0" anchor="t">
            <a:spAutoFit/>
          </a:bodyPr>
          <a:lstStyle/>
          <a:p>
            <a:pPr algn="l">
              <a:lnSpc>
                <a:spcPts val="2800"/>
              </a:lnSpc>
            </a:pPr>
            <a:r>
              <a:rPr lang="en-US" sz="2000">
                <a:solidFill>
                  <a:srgbClr val="504C44"/>
                </a:solidFill>
                <a:latin typeface="DM Sans"/>
                <a:ea typeface="DM Sans"/>
                <a:cs typeface="DM Sans"/>
                <a:sym typeface="DM Sans"/>
              </a:rPr>
              <a:t>Focus on Partnerships and Collaboration.</a:t>
            </a:r>
          </a:p>
        </p:txBody>
      </p:sp>
      <p:sp>
        <p:nvSpPr>
          <p:cNvPr id="11" name="TextBox 11"/>
          <p:cNvSpPr txBox="1"/>
          <p:nvPr/>
        </p:nvSpPr>
        <p:spPr>
          <a:xfrm>
            <a:off x="1028700" y="2010738"/>
            <a:ext cx="9388286" cy="819150"/>
          </a:xfrm>
          <a:prstGeom prst="rect">
            <a:avLst/>
          </a:prstGeom>
        </p:spPr>
        <p:txBody>
          <a:bodyPr lIns="0" tIns="0" rIns="0" bIns="0" rtlCol="0" anchor="t">
            <a:spAutoFit/>
          </a:bodyPr>
          <a:lstStyle/>
          <a:p>
            <a:pPr algn="l">
              <a:lnSpc>
                <a:spcPts val="6599"/>
              </a:lnSpc>
            </a:pPr>
            <a:r>
              <a:rPr lang="en-US" sz="5499">
                <a:solidFill>
                  <a:srgbClr val="194597"/>
                </a:solidFill>
                <a:latin typeface="DM Sans"/>
                <a:ea typeface="DM Sans"/>
                <a:cs typeface="DM Sans"/>
                <a:sym typeface="DM Sans"/>
              </a:rPr>
              <a:t> Capacity Building Strategies</a:t>
            </a:r>
          </a:p>
        </p:txBody>
      </p:sp>
      <p:sp>
        <p:nvSpPr>
          <p:cNvPr id="12" name="AutoShape 12"/>
          <p:cNvSpPr/>
          <p:nvPr/>
        </p:nvSpPr>
        <p:spPr>
          <a:xfrm>
            <a:off x="0" y="8301154"/>
            <a:ext cx="18288000" cy="1985846"/>
          </a:xfrm>
          <a:prstGeom prst="rect">
            <a:avLst/>
          </a:prstGeom>
          <a:solidFill>
            <a:srgbClr val="8CA9AD"/>
          </a:solidFill>
        </p:spPr>
        <p:txBody>
          <a:bodyPr/>
          <a:lstStyle/>
          <a:p>
            <a:endParaRPr lang="en-GB"/>
          </a:p>
        </p:txBody>
      </p:sp>
      <p:sp>
        <p:nvSpPr>
          <p:cNvPr id="13" name="Freeform 13"/>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TextBox 14"/>
          <p:cNvSpPr txBox="1"/>
          <p:nvPr/>
        </p:nvSpPr>
        <p:spPr>
          <a:xfrm>
            <a:off x="13977217" y="6379316"/>
            <a:ext cx="3708498" cy="1406525"/>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504C44"/>
                </a:solidFill>
                <a:latin typeface="DM Sans"/>
                <a:ea typeface="DM Sans"/>
                <a:cs typeface="DM Sans"/>
                <a:sym typeface="DM Sans"/>
              </a:rPr>
              <a:t>Innovative tools</a:t>
            </a:r>
          </a:p>
          <a:p>
            <a:pPr marL="431801" lvl="1" indent="-215900" algn="l">
              <a:lnSpc>
                <a:spcPts val="2800"/>
              </a:lnSpc>
              <a:buFont typeface="Arial"/>
              <a:buChar char="•"/>
            </a:pPr>
            <a:r>
              <a:rPr lang="en-US" sz="2000">
                <a:solidFill>
                  <a:srgbClr val="504C44"/>
                </a:solidFill>
                <a:latin typeface="DM Sans"/>
                <a:ea typeface="DM Sans"/>
                <a:cs typeface="DM Sans"/>
                <a:sym typeface="DM Sans"/>
              </a:rPr>
              <a:t>Leveraging technology for efficiency and innovation</a:t>
            </a:r>
          </a:p>
          <a:p>
            <a:pPr marL="431801" lvl="1" indent="-215900" algn="l">
              <a:lnSpc>
                <a:spcPts val="2800"/>
              </a:lnSpc>
              <a:buFont typeface="Arial"/>
              <a:buChar char="•"/>
            </a:pPr>
            <a:r>
              <a:rPr lang="en-US" sz="2000">
                <a:solidFill>
                  <a:srgbClr val="504C44"/>
                </a:solidFill>
                <a:latin typeface="DM Sans"/>
                <a:ea typeface="DM Sans"/>
                <a:cs typeface="DM Sans"/>
                <a:sym typeface="DM Sans"/>
              </a:rPr>
              <a:t>Growth-oriented mindset</a:t>
            </a:r>
          </a:p>
        </p:txBody>
      </p:sp>
      <p:sp>
        <p:nvSpPr>
          <p:cNvPr id="15" name="TextBox 15"/>
          <p:cNvSpPr txBox="1"/>
          <p:nvPr/>
        </p:nvSpPr>
        <p:spPr>
          <a:xfrm>
            <a:off x="13977217" y="6004666"/>
            <a:ext cx="1907586" cy="422275"/>
          </a:xfrm>
          <a:prstGeom prst="rect">
            <a:avLst/>
          </a:prstGeom>
        </p:spPr>
        <p:txBody>
          <a:bodyPr lIns="0" tIns="0" rIns="0" bIns="0" rtlCol="0" anchor="t">
            <a:spAutoFit/>
          </a:bodyPr>
          <a:lstStyle/>
          <a:p>
            <a:pPr algn="l">
              <a:lnSpc>
                <a:spcPts val="3499"/>
              </a:lnSpc>
            </a:pPr>
            <a:r>
              <a:rPr lang="en-US" sz="2499">
                <a:solidFill>
                  <a:srgbClr val="504C44"/>
                </a:solidFill>
                <a:latin typeface="DM Sans Bold"/>
                <a:ea typeface="DM Sans Bold"/>
                <a:cs typeface="DM Sans Bold"/>
                <a:sym typeface="DM Sans Bold"/>
              </a:rPr>
              <a:t>Cross-level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85146" y="1028700"/>
            <a:ext cx="9374154" cy="1447800"/>
          </a:xfrm>
          <a:prstGeom prst="rect">
            <a:avLst/>
          </a:prstGeom>
        </p:spPr>
        <p:txBody>
          <a:bodyPr lIns="0" tIns="0" rIns="0" bIns="0" rtlCol="0" anchor="t">
            <a:spAutoFit/>
          </a:bodyPr>
          <a:lstStyle/>
          <a:p>
            <a:pPr marL="0" lvl="0" indent="0" algn="r">
              <a:lnSpc>
                <a:spcPts val="5733"/>
              </a:lnSpc>
            </a:pPr>
            <a:r>
              <a:rPr lang="en-US" sz="4777">
                <a:solidFill>
                  <a:srgbClr val="1E3950"/>
                </a:solidFill>
                <a:latin typeface="DM Sans"/>
                <a:ea typeface="DM Sans"/>
                <a:cs typeface="DM Sans"/>
                <a:sym typeface="DM Sans"/>
              </a:rPr>
              <a:t>Innovative Capacity Building Tools</a:t>
            </a:r>
          </a:p>
        </p:txBody>
      </p:sp>
      <p:grpSp>
        <p:nvGrpSpPr>
          <p:cNvPr id="3" name="Group 3"/>
          <p:cNvGrpSpPr/>
          <p:nvPr/>
        </p:nvGrpSpPr>
        <p:grpSpPr>
          <a:xfrm>
            <a:off x="1028700" y="4453782"/>
            <a:ext cx="5231210" cy="2771549"/>
            <a:chOff x="0" y="0"/>
            <a:chExt cx="6974947" cy="3695399"/>
          </a:xfrm>
        </p:grpSpPr>
        <p:sp>
          <p:nvSpPr>
            <p:cNvPr id="4" name="TextBox 4"/>
            <p:cNvSpPr txBox="1"/>
            <p:nvPr/>
          </p:nvSpPr>
          <p:spPr>
            <a:xfrm>
              <a:off x="0" y="-47625"/>
              <a:ext cx="6974947" cy="1084320"/>
            </a:xfrm>
            <a:prstGeom prst="rect">
              <a:avLst/>
            </a:prstGeom>
          </p:spPr>
          <p:txBody>
            <a:bodyPr lIns="0" tIns="0" rIns="0" bIns="0" rtlCol="0" anchor="t">
              <a:spAutoFit/>
            </a:bodyPr>
            <a:lstStyle/>
            <a:p>
              <a:pPr marL="0" lvl="0" indent="0" algn="l">
                <a:lnSpc>
                  <a:spcPts val="3344"/>
                </a:lnSpc>
                <a:spcBef>
                  <a:spcPct val="0"/>
                </a:spcBef>
              </a:pPr>
              <a:r>
                <a:rPr lang="en-US" sz="2388">
                  <a:solidFill>
                    <a:srgbClr val="1E3950"/>
                  </a:solidFill>
                  <a:latin typeface="DM Sans Bold"/>
                  <a:ea typeface="DM Sans Bold"/>
                  <a:cs typeface="DM Sans Bold"/>
                  <a:sym typeface="DM Sans Bold"/>
                </a:rPr>
                <a:t>Digital Platforms for Collaborative Learning</a:t>
              </a:r>
            </a:p>
          </p:txBody>
        </p:sp>
        <p:sp>
          <p:nvSpPr>
            <p:cNvPr id="5" name="TextBox 5"/>
            <p:cNvSpPr txBox="1"/>
            <p:nvPr/>
          </p:nvSpPr>
          <p:spPr>
            <a:xfrm>
              <a:off x="0" y="1129425"/>
              <a:ext cx="6974947" cy="2565974"/>
            </a:xfrm>
            <a:prstGeom prst="rect">
              <a:avLst/>
            </a:prstGeom>
          </p:spPr>
          <p:txBody>
            <a:bodyPr lIns="0" tIns="0" rIns="0" bIns="0" rtlCol="0" anchor="t">
              <a:spAutoFit/>
            </a:bodyPr>
            <a:lstStyle/>
            <a:p>
              <a:pPr algn="l">
                <a:lnSpc>
                  <a:spcPts val="2601"/>
                </a:lnSpc>
              </a:pPr>
              <a:r>
                <a:rPr lang="en-US" sz="1858">
                  <a:solidFill>
                    <a:srgbClr val="1E3950"/>
                  </a:solidFill>
                  <a:latin typeface="DM Sans"/>
                  <a:ea typeface="DM Sans"/>
                  <a:cs typeface="DM Sans"/>
                  <a:sym typeface="DM Sans"/>
                </a:rPr>
                <a:t>Interactive, web-based environments for learning and collaboration;</a:t>
              </a:r>
            </a:p>
            <a:p>
              <a:pPr algn="l">
                <a:lnSpc>
                  <a:spcPts val="2601"/>
                </a:lnSpc>
              </a:pPr>
              <a:r>
                <a:rPr lang="en-US" sz="1858">
                  <a:solidFill>
                    <a:srgbClr val="1E3950"/>
                  </a:solidFill>
                  <a:latin typeface="DM Sans"/>
                  <a:ea typeface="DM Sans"/>
                  <a:cs typeface="DM Sans"/>
                  <a:sym typeface="DM Sans"/>
                </a:rPr>
                <a:t>Implementation tips: Choose user-friendly platforms, mix live and self-paced content, and encourage collaboration.</a:t>
              </a:r>
            </a:p>
            <a:p>
              <a:pPr marL="0" lvl="0" indent="0" algn="l">
                <a:lnSpc>
                  <a:spcPts val="2601"/>
                </a:lnSpc>
                <a:spcBef>
                  <a:spcPct val="0"/>
                </a:spcBef>
              </a:pPr>
              <a:endParaRPr lang="en-US" sz="1858">
                <a:solidFill>
                  <a:srgbClr val="1E3950"/>
                </a:solidFill>
                <a:latin typeface="DM Sans"/>
                <a:ea typeface="DM Sans"/>
                <a:cs typeface="DM Sans"/>
                <a:sym typeface="DM Sans"/>
              </a:endParaRPr>
            </a:p>
          </p:txBody>
        </p:sp>
      </p:grpSp>
      <p:grpSp>
        <p:nvGrpSpPr>
          <p:cNvPr id="6" name="Group 6"/>
          <p:cNvGrpSpPr/>
          <p:nvPr/>
        </p:nvGrpSpPr>
        <p:grpSpPr>
          <a:xfrm>
            <a:off x="9405645" y="5948705"/>
            <a:ext cx="5480769" cy="2352449"/>
            <a:chOff x="0" y="0"/>
            <a:chExt cx="7307692" cy="3136599"/>
          </a:xfrm>
        </p:grpSpPr>
        <p:sp>
          <p:nvSpPr>
            <p:cNvPr id="7" name="TextBox 7"/>
            <p:cNvSpPr txBox="1"/>
            <p:nvPr/>
          </p:nvSpPr>
          <p:spPr>
            <a:xfrm>
              <a:off x="0" y="-47625"/>
              <a:ext cx="7307692" cy="525520"/>
            </a:xfrm>
            <a:prstGeom prst="rect">
              <a:avLst/>
            </a:prstGeom>
          </p:spPr>
          <p:txBody>
            <a:bodyPr lIns="0" tIns="0" rIns="0" bIns="0" rtlCol="0" anchor="t">
              <a:spAutoFit/>
            </a:bodyPr>
            <a:lstStyle/>
            <a:p>
              <a:pPr marL="0" lvl="0" indent="0" algn="l">
                <a:lnSpc>
                  <a:spcPts val="3344"/>
                </a:lnSpc>
                <a:spcBef>
                  <a:spcPct val="0"/>
                </a:spcBef>
              </a:pPr>
              <a:r>
                <a:rPr lang="en-US" sz="2388">
                  <a:solidFill>
                    <a:srgbClr val="1E3950"/>
                  </a:solidFill>
                  <a:latin typeface="DM Sans Bold"/>
                  <a:ea typeface="DM Sans Bold"/>
                  <a:cs typeface="DM Sans Bold"/>
                  <a:sym typeface="DM Sans Bold"/>
                </a:rPr>
                <a:t>Data Analytics for Decision Support</a:t>
              </a:r>
            </a:p>
          </p:txBody>
        </p:sp>
        <p:sp>
          <p:nvSpPr>
            <p:cNvPr id="8" name="TextBox 8"/>
            <p:cNvSpPr txBox="1"/>
            <p:nvPr/>
          </p:nvSpPr>
          <p:spPr>
            <a:xfrm>
              <a:off x="0" y="570625"/>
              <a:ext cx="7307692" cy="2565974"/>
            </a:xfrm>
            <a:prstGeom prst="rect">
              <a:avLst/>
            </a:prstGeom>
          </p:spPr>
          <p:txBody>
            <a:bodyPr lIns="0" tIns="0" rIns="0" bIns="0" rtlCol="0" anchor="t">
              <a:spAutoFit/>
            </a:bodyPr>
            <a:lstStyle/>
            <a:p>
              <a:pPr algn="l">
                <a:lnSpc>
                  <a:spcPts val="2601"/>
                </a:lnSpc>
              </a:pPr>
              <a:r>
                <a:rPr lang="en-US" sz="1858">
                  <a:solidFill>
                    <a:srgbClr val="1E3950"/>
                  </a:solidFill>
                  <a:latin typeface="DM Sans"/>
                  <a:ea typeface="DM Sans"/>
                  <a:cs typeface="DM Sans"/>
                  <a:sym typeface="DM Sans"/>
                </a:rPr>
                <a:t>Utilizes large datasets to uncover insights for strategic decisions;</a:t>
              </a:r>
            </a:p>
            <a:p>
              <a:pPr algn="l">
                <a:lnSpc>
                  <a:spcPts val="2601"/>
                </a:lnSpc>
              </a:pPr>
              <a:r>
                <a:rPr lang="en-US" sz="1858">
                  <a:solidFill>
                    <a:srgbClr val="1E3950"/>
                  </a:solidFill>
                  <a:latin typeface="DM Sans"/>
                  <a:ea typeface="DM Sans"/>
                  <a:cs typeface="DM Sans"/>
                  <a:sym typeface="DM Sans"/>
                </a:rPr>
                <a:t>Implementation tips: Define clear objectives, ensure data quality, and invest in staff training for data literacy.</a:t>
              </a:r>
            </a:p>
            <a:p>
              <a:pPr marL="0" lvl="0" indent="0" algn="l">
                <a:lnSpc>
                  <a:spcPts val="2601"/>
                </a:lnSpc>
                <a:spcBef>
                  <a:spcPct val="0"/>
                </a:spcBef>
              </a:pPr>
              <a:endParaRPr lang="en-US" sz="1858">
                <a:solidFill>
                  <a:srgbClr val="1E3950"/>
                </a:solidFill>
                <a:latin typeface="DM Sans"/>
                <a:ea typeface="DM Sans"/>
                <a:cs typeface="DM Sans"/>
                <a:sym typeface="DM Sans"/>
              </a:endParaRPr>
            </a:p>
          </p:txBody>
        </p:sp>
      </p:grpSp>
      <p:sp>
        <p:nvSpPr>
          <p:cNvPr id="9" name="Freeform 9"/>
          <p:cNvSpPr/>
          <p:nvPr/>
        </p:nvSpPr>
        <p:spPr>
          <a:xfrm>
            <a:off x="1028700" y="1636533"/>
            <a:ext cx="5217070" cy="2434967"/>
          </a:xfrm>
          <a:custGeom>
            <a:avLst/>
            <a:gdLst/>
            <a:ahLst/>
            <a:cxnLst/>
            <a:rect l="l" t="t" r="r" b="b"/>
            <a:pathLst>
              <a:path w="5217070" h="2434967">
                <a:moveTo>
                  <a:pt x="0" y="0"/>
                </a:moveTo>
                <a:lnTo>
                  <a:pt x="5217070" y="0"/>
                </a:lnTo>
                <a:lnTo>
                  <a:pt x="5217070" y="2434966"/>
                </a:lnTo>
                <a:lnTo>
                  <a:pt x="0" y="2434966"/>
                </a:lnTo>
                <a:lnTo>
                  <a:pt x="0" y="0"/>
                </a:lnTo>
                <a:close/>
              </a:path>
            </a:pathLst>
          </a:custGeom>
          <a:blipFill>
            <a:blip r:embed="rId2"/>
            <a:stretch>
              <a:fillRect t="-20927" b="-20927"/>
            </a:stretch>
          </a:blipFill>
        </p:spPr>
        <p:txBody>
          <a:bodyPr/>
          <a:lstStyle/>
          <a:p>
            <a:endParaRPr lang="en-GB"/>
          </a:p>
        </p:txBody>
      </p:sp>
      <p:sp>
        <p:nvSpPr>
          <p:cNvPr id="10" name="Freeform 10"/>
          <p:cNvSpPr/>
          <p:nvPr/>
        </p:nvSpPr>
        <p:spPr>
          <a:xfrm>
            <a:off x="9405645" y="3172665"/>
            <a:ext cx="5220139" cy="2537138"/>
          </a:xfrm>
          <a:custGeom>
            <a:avLst/>
            <a:gdLst/>
            <a:ahLst/>
            <a:cxnLst/>
            <a:rect l="l" t="t" r="r" b="b"/>
            <a:pathLst>
              <a:path w="5220139" h="2537138">
                <a:moveTo>
                  <a:pt x="0" y="0"/>
                </a:moveTo>
                <a:lnTo>
                  <a:pt x="5220140" y="0"/>
                </a:lnTo>
                <a:lnTo>
                  <a:pt x="5220140" y="2537138"/>
                </a:lnTo>
                <a:lnTo>
                  <a:pt x="0" y="2537138"/>
                </a:lnTo>
                <a:lnTo>
                  <a:pt x="0" y="0"/>
                </a:lnTo>
                <a:close/>
              </a:path>
            </a:pathLst>
          </a:custGeom>
          <a:blipFill>
            <a:blip r:embed="rId3"/>
            <a:stretch>
              <a:fillRect t="-18583" b="-18583"/>
            </a:stretch>
          </a:blipFill>
        </p:spPr>
        <p:txBody>
          <a:bodyPr/>
          <a:lstStyle/>
          <a:p>
            <a:endParaRPr lang="en-GB"/>
          </a:p>
        </p:txBody>
      </p:sp>
      <p:sp>
        <p:nvSpPr>
          <p:cNvPr id="11" name="AutoShape 11"/>
          <p:cNvSpPr/>
          <p:nvPr/>
        </p:nvSpPr>
        <p:spPr>
          <a:xfrm>
            <a:off x="0" y="8301154"/>
            <a:ext cx="18288000" cy="1985846"/>
          </a:xfrm>
          <a:prstGeom prst="rect">
            <a:avLst/>
          </a:prstGeom>
          <a:solidFill>
            <a:srgbClr val="8CA9AD"/>
          </a:solidFill>
        </p:spPr>
        <p:txBody>
          <a:bodyPr/>
          <a:lstStyle/>
          <a:p>
            <a:endParaRPr lang="en-GB"/>
          </a:p>
        </p:txBody>
      </p:sp>
      <p:sp>
        <p:nvSpPr>
          <p:cNvPr id="12" name="Freeform 12"/>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GB"/>
          </a:p>
        </p:txBody>
      </p:sp>
      <p:sp>
        <p:nvSpPr>
          <p:cNvPr id="3" name="AutoShape 3"/>
          <p:cNvSpPr/>
          <p:nvPr/>
        </p:nvSpPr>
        <p:spPr>
          <a:xfrm>
            <a:off x="0" y="8301154"/>
            <a:ext cx="18288000" cy="1985846"/>
          </a:xfrm>
          <a:prstGeom prst="rect">
            <a:avLst/>
          </a:prstGeom>
          <a:solidFill>
            <a:srgbClr val="8CA9AD"/>
          </a:solidFill>
        </p:spPr>
        <p:txBody>
          <a:bodyPr/>
          <a:lstStyle/>
          <a:p>
            <a:endParaRPr lang="en-GB"/>
          </a:p>
        </p:txBody>
      </p:sp>
      <p:grpSp>
        <p:nvGrpSpPr>
          <p:cNvPr id="4" name="Group 4"/>
          <p:cNvGrpSpPr/>
          <p:nvPr/>
        </p:nvGrpSpPr>
        <p:grpSpPr>
          <a:xfrm>
            <a:off x="2880436" y="3904038"/>
            <a:ext cx="5657850" cy="565785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9749714" y="3904038"/>
            <a:ext cx="5657850" cy="565785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3070216" y="3960960"/>
            <a:ext cx="5297340" cy="529734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txBody>
            <a:bodyPr/>
            <a:lstStyle/>
            <a:p>
              <a:endParaRPr lang="en-GB"/>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929970" y="3960960"/>
            <a:ext cx="5297340" cy="529734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txBody>
            <a:bodyPr/>
            <a:lstStyle/>
            <a:p>
              <a:endParaRPr lang="en-GB"/>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4337146" y="1568020"/>
            <a:ext cx="9999170" cy="929353"/>
          </a:xfrm>
          <a:prstGeom prst="rect">
            <a:avLst/>
          </a:prstGeom>
        </p:spPr>
        <p:txBody>
          <a:bodyPr lIns="0" tIns="0" rIns="0" bIns="0" rtlCol="0" anchor="t">
            <a:spAutoFit/>
          </a:bodyPr>
          <a:lstStyle/>
          <a:p>
            <a:pPr algn="ctr">
              <a:lnSpc>
                <a:spcPts val="7575"/>
              </a:lnSpc>
              <a:spcBef>
                <a:spcPct val="0"/>
              </a:spcBef>
            </a:pPr>
            <a:r>
              <a:rPr lang="en-US" sz="5411">
                <a:solidFill>
                  <a:srgbClr val="004AAD"/>
                </a:solidFill>
                <a:latin typeface="DM Sans"/>
                <a:ea typeface="DM Sans"/>
                <a:cs typeface="DM Sans"/>
                <a:sym typeface="DM Sans"/>
              </a:rPr>
              <a:t>Moving  from tools to methods</a:t>
            </a:r>
          </a:p>
        </p:txBody>
      </p:sp>
      <p:sp>
        <p:nvSpPr>
          <p:cNvPr id="17" name="TextBox 17"/>
          <p:cNvSpPr txBox="1"/>
          <p:nvPr/>
        </p:nvSpPr>
        <p:spPr>
          <a:xfrm>
            <a:off x="3739429" y="6140544"/>
            <a:ext cx="3958914" cy="2009290"/>
          </a:xfrm>
          <a:prstGeom prst="rect">
            <a:avLst/>
          </a:prstGeom>
        </p:spPr>
        <p:txBody>
          <a:bodyPr lIns="0" tIns="0" rIns="0" bIns="0" rtlCol="0" anchor="t">
            <a:spAutoFit/>
          </a:bodyPr>
          <a:lstStyle/>
          <a:p>
            <a:pPr algn="ctr">
              <a:lnSpc>
                <a:spcPts val="3176"/>
              </a:lnSpc>
              <a:spcBef>
                <a:spcPct val="0"/>
              </a:spcBef>
            </a:pPr>
            <a:r>
              <a:rPr lang="en-US" sz="2269">
                <a:solidFill>
                  <a:srgbClr val="1E3950"/>
                </a:solidFill>
                <a:latin typeface="Poppins"/>
                <a:ea typeface="Poppins"/>
                <a:cs typeface="Poppins"/>
                <a:sym typeface="Poppins"/>
              </a:rPr>
              <a:t>Specific applications, platforms, or instruments used to facilitate learning, communication, and operational efficiency.</a:t>
            </a:r>
          </a:p>
        </p:txBody>
      </p:sp>
      <p:sp>
        <p:nvSpPr>
          <p:cNvPr id="18" name="TextBox 18"/>
          <p:cNvSpPr txBox="1"/>
          <p:nvPr/>
        </p:nvSpPr>
        <p:spPr>
          <a:xfrm>
            <a:off x="10599183" y="6140544"/>
            <a:ext cx="3958914" cy="2009290"/>
          </a:xfrm>
          <a:prstGeom prst="rect">
            <a:avLst/>
          </a:prstGeom>
        </p:spPr>
        <p:txBody>
          <a:bodyPr lIns="0" tIns="0" rIns="0" bIns="0" rtlCol="0" anchor="t">
            <a:spAutoFit/>
          </a:bodyPr>
          <a:lstStyle/>
          <a:p>
            <a:pPr algn="ctr">
              <a:lnSpc>
                <a:spcPts val="3176"/>
              </a:lnSpc>
              <a:spcBef>
                <a:spcPct val="0"/>
              </a:spcBef>
            </a:pPr>
            <a:r>
              <a:rPr lang="en-US" sz="2269">
                <a:solidFill>
                  <a:srgbClr val="1E3950"/>
                </a:solidFill>
                <a:latin typeface="Poppins"/>
                <a:ea typeface="Poppins"/>
                <a:cs typeface="Poppins"/>
                <a:sym typeface="Poppins"/>
              </a:rPr>
              <a:t>Systematic approaches or techniques for applying tools and resources to achieve capacity-building objectives.</a:t>
            </a:r>
          </a:p>
        </p:txBody>
      </p:sp>
      <p:sp>
        <p:nvSpPr>
          <p:cNvPr id="19" name="Freeform 19"/>
          <p:cNvSpPr/>
          <p:nvPr/>
        </p:nvSpPr>
        <p:spPr>
          <a:xfrm>
            <a:off x="14787307" y="8847338"/>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TextBox 20"/>
          <p:cNvSpPr txBox="1"/>
          <p:nvPr/>
        </p:nvSpPr>
        <p:spPr>
          <a:xfrm>
            <a:off x="3668718" y="2634038"/>
            <a:ext cx="10667598" cy="698500"/>
          </a:xfrm>
          <a:prstGeom prst="rect">
            <a:avLst/>
          </a:prstGeom>
        </p:spPr>
        <p:txBody>
          <a:bodyPr lIns="0" tIns="0" rIns="0" bIns="0" rtlCol="0" anchor="t">
            <a:spAutoFit/>
          </a:bodyPr>
          <a:lstStyle/>
          <a:p>
            <a:pPr algn="ctr">
              <a:lnSpc>
                <a:spcPts val="2749"/>
              </a:lnSpc>
              <a:spcBef>
                <a:spcPct val="0"/>
              </a:spcBef>
            </a:pPr>
            <a:r>
              <a:rPr lang="en-US" sz="2499">
                <a:solidFill>
                  <a:srgbClr val="E1A93D"/>
                </a:solidFill>
                <a:latin typeface="DM Sans Bold"/>
                <a:ea typeface="DM Sans Bold"/>
                <a:cs typeface="DM Sans Bold"/>
                <a:sym typeface="DM Sans Bold"/>
              </a:rPr>
              <a:t>Transitioning from capacity-building tools to exploring effective methods, the focus shifts from the "what" to the "how.</a:t>
            </a:r>
          </a:p>
        </p:txBody>
      </p:sp>
      <p:sp>
        <p:nvSpPr>
          <p:cNvPr id="21" name="TextBox 21"/>
          <p:cNvSpPr txBox="1"/>
          <p:nvPr/>
        </p:nvSpPr>
        <p:spPr>
          <a:xfrm>
            <a:off x="4827538" y="3396038"/>
            <a:ext cx="8632924" cy="355600"/>
          </a:xfrm>
          <a:prstGeom prst="rect">
            <a:avLst/>
          </a:prstGeom>
        </p:spPr>
        <p:txBody>
          <a:bodyPr lIns="0" tIns="0" rIns="0" bIns="0" rtlCol="0" anchor="t">
            <a:spAutoFit/>
          </a:bodyPr>
          <a:lstStyle/>
          <a:p>
            <a:pPr algn="ctr">
              <a:lnSpc>
                <a:spcPts val="2749"/>
              </a:lnSpc>
              <a:spcBef>
                <a:spcPct val="0"/>
              </a:spcBef>
            </a:pPr>
            <a:r>
              <a:rPr lang="en-US" sz="2499">
                <a:solidFill>
                  <a:srgbClr val="E1A93D"/>
                </a:solidFill>
                <a:latin typeface="DM Sans Bold"/>
                <a:ea typeface="DM Sans Bold"/>
                <a:cs typeface="DM Sans Bold"/>
                <a:sym typeface="DM Sans Bold"/>
              </a:rPr>
              <a:t>The right methods can amplify the impact of these tools</a:t>
            </a:r>
          </a:p>
        </p:txBody>
      </p:sp>
      <p:sp>
        <p:nvSpPr>
          <p:cNvPr id="22" name="Freeform 22"/>
          <p:cNvSpPr/>
          <p:nvPr/>
        </p:nvSpPr>
        <p:spPr>
          <a:xfrm>
            <a:off x="5288519" y="5213136"/>
            <a:ext cx="841683" cy="841683"/>
          </a:xfrm>
          <a:custGeom>
            <a:avLst/>
            <a:gdLst/>
            <a:ahLst/>
            <a:cxnLst/>
            <a:rect l="l" t="t" r="r" b="b"/>
            <a:pathLst>
              <a:path w="841683" h="841683">
                <a:moveTo>
                  <a:pt x="0" y="0"/>
                </a:moveTo>
                <a:lnTo>
                  <a:pt x="841683" y="0"/>
                </a:lnTo>
                <a:lnTo>
                  <a:pt x="841683" y="841683"/>
                </a:lnTo>
                <a:lnTo>
                  <a:pt x="0" y="841683"/>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23" name="TextBox 23"/>
          <p:cNvSpPr txBox="1"/>
          <p:nvPr/>
        </p:nvSpPr>
        <p:spPr>
          <a:xfrm>
            <a:off x="5082737" y="4543043"/>
            <a:ext cx="5231210" cy="406046"/>
          </a:xfrm>
          <a:prstGeom prst="rect">
            <a:avLst/>
          </a:prstGeom>
        </p:spPr>
        <p:txBody>
          <a:bodyPr lIns="0" tIns="0" rIns="0" bIns="0" rtlCol="0" anchor="t">
            <a:spAutoFit/>
          </a:bodyPr>
          <a:lstStyle/>
          <a:p>
            <a:pPr marL="0" lvl="0" indent="0" algn="l">
              <a:lnSpc>
                <a:spcPts val="3344"/>
              </a:lnSpc>
              <a:spcBef>
                <a:spcPct val="0"/>
              </a:spcBef>
            </a:pPr>
            <a:r>
              <a:rPr lang="en-US" sz="2388">
                <a:solidFill>
                  <a:srgbClr val="1E3950"/>
                </a:solidFill>
                <a:latin typeface="DM Sans Bold"/>
                <a:ea typeface="DM Sans Bold"/>
                <a:cs typeface="DM Sans Bold"/>
                <a:sym typeface="DM Sans Bold"/>
              </a:rPr>
              <a:t>TOOLS</a:t>
            </a:r>
          </a:p>
        </p:txBody>
      </p:sp>
      <p:sp>
        <p:nvSpPr>
          <p:cNvPr id="24" name="TextBox 24"/>
          <p:cNvSpPr txBox="1"/>
          <p:nvPr/>
        </p:nvSpPr>
        <p:spPr>
          <a:xfrm>
            <a:off x="11607585" y="4598287"/>
            <a:ext cx="5231210" cy="406046"/>
          </a:xfrm>
          <a:prstGeom prst="rect">
            <a:avLst/>
          </a:prstGeom>
        </p:spPr>
        <p:txBody>
          <a:bodyPr lIns="0" tIns="0" rIns="0" bIns="0" rtlCol="0" anchor="t">
            <a:spAutoFit/>
          </a:bodyPr>
          <a:lstStyle/>
          <a:p>
            <a:pPr marL="0" lvl="0" indent="0" algn="l">
              <a:lnSpc>
                <a:spcPts val="3344"/>
              </a:lnSpc>
              <a:spcBef>
                <a:spcPct val="0"/>
              </a:spcBef>
            </a:pPr>
            <a:r>
              <a:rPr lang="en-US" sz="2388">
                <a:solidFill>
                  <a:srgbClr val="1E3950"/>
                </a:solidFill>
                <a:latin typeface="DM Sans Bold"/>
                <a:ea typeface="DM Sans Bold"/>
                <a:cs typeface="DM Sans Bold"/>
                <a:sym typeface="DM Sans Bold"/>
              </a:rPr>
              <a:t>METHODS</a:t>
            </a:r>
          </a:p>
        </p:txBody>
      </p:sp>
      <p:sp>
        <p:nvSpPr>
          <p:cNvPr id="25" name="Freeform 25"/>
          <p:cNvSpPr/>
          <p:nvPr/>
        </p:nvSpPr>
        <p:spPr>
          <a:xfrm>
            <a:off x="11953572" y="5185308"/>
            <a:ext cx="841683" cy="841683"/>
          </a:xfrm>
          <a:custGeom>
            <a:avLst/>
            <a:gdLst/>
            <a:ahLst/>
            <a:cxnLst/>
            <a:rect l="l" t="t" r="r" b="b"/>
            <a:pathLst>
              <a:path w="841683" h="841683">
                <a:moveTo>
                  <a:pt x="0" y="0"/>
                </a:moveTo>
                <a:lnTo>
                  <a:pt x="841683" y="0"/>
                </a:lnTo>
                <a:lnTo>
                  <a:pt x="841683" y="841683"/>
                </a:lnTo>
                <a:lnTo>
                  <a:pt x="0" y="841683"/>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2448363"/>
            <a:ext cx="8937166" cy="943610"/>
            <a:chOff x="0" y="0"/>
            <a:chExt cx="11916221" cy="12581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Strategic Planning</a:t>
              </a:r>
            </a:p>
          </p:txBody>
        </p:sp>
        <p:sp>
          <p:nvSpPr>
            <p:cNvPr id="4" name="TextBox 4"/>
            <p:cNvSpPr txBox="1"/>
            <p:nvPr/>
          </p:nvSpPr>
          <p:spPr>
            <a:xfrm>
              <a:off x="0" y="635423"/>
              <a:ext cx="11916221" cy="6227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Align Vision with Action for Capacity Building.</a:t>
              </a:r>
            </a:p>
          </p:txBody>
        </p:sp>
      </p:grpSp>
      <p:sp>
        <p:nvSpPr>
          <p:cNvPr id="5" name="Freeform 5"/>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7143807" y="4130561"/>
            <a:ext cx="10115493" cy="4813300"/>
          </a:xfrm>
          <a:prstGeom prst="rect">
            <a:avLst/>
          </a:prstGeom>
        </p:spPr>
        <p:txBody>
          <a:bodyPr lIns="0" tIns="0" rIns="0" bIns="0" rtlCol="0" anchor="t">
            <a:spAutoFit/>
          </a:bodyPr>
          <a:lstStyle/>
          <a:p>
            <a:pPr algn="just">
              <a:lnSpc>
                <a:spcPts val="2749"/>
              </a:lnSpc>
            </a:pPr>
            <a:r>
              <a:rPr lang="en-US" sz="2499">
                <a:solidFill>
                  <a:srgbClr val="E1A93D"/>
                </a:solidFill>
                <a:latin typeface="DM Sans Bold"/>
                <a:ea typeface="DM Sans Bold"/>
                <a:cs typeface="DM Sans Bold"/>
                <a:sym typeface="DM Sans Bold"/>
              </a:rPr>
              <a:t>Bullet Points:</a:t>
            </a:r>
          </a:p>
          <a:p>
            <a:pPr algn="just">
              <a:lnSpc>
                <a:spcPts val="2749"/>
              </a:lnSpc>
            </a:pPr>
            <a:endParaRPr lang="en-US" sz="2499">
              <a:solidFill>
                <a:srgbClr val="E1A93D"/>
              </a:solidFill>
              <a:latin typeface="DM Sans Bold"/>
              <a:ea typeface="DM Sans Bold"/>
              <a:cs typeface="DM Sans Bold"/>
              <a:sym typeface="DM Sans Bold"/>
            </a:endParaRPr>
          </a:p>
          <a:p>
            <a:pPr algn="just">
              <a:lnSpc>
                <a:spcPts val="2749"/>
              </a:lnSpc>
            </a:pPr>
            <a:r>
              <a:rPr lang="en-US" sz="2499">
                <a:solidFill>
                  <a:srgbClr val="504C44"/>
                </a:solidFill>
                <a:latin typeface="DM Sans"/>
                <a:ea typeface="DM Sans"/>
                <a:cs typeface="DM Sans"/>
                <a:sym typeface="DM Sans"/>
              </a:rPr>
              <a:t>Establishing long-term organizational goals</a:t>
            </a:r>
          </a:p>
          <a:p>
            <a:pPr algn="just">
              <a:lnSpc>
                <a:spcPts val="2749"/>
              </a:lnSpc>
            </a:pPr>
            <a:r>
              <a:rPr lang="en-US" sz="2499">
                <a:solidFill>
                  <a:srgbClr val="504C44"/>
                </a:solidFill>
                <a:latin typeface="DM Sans"/>
                <a:ea typeface="DM Sans"/>
                <a:cs typeface="DM Sans"/>
                <a:sym typeface="DM Sans"/>
              </a:rPr>
              <a:t>Identifying key priorities and initiatives</a:t>
            </a:r>
          </a:p>
          <a:p>
            <a:pPr algn="just">
              <a:lnSpc>
                <a:spcPts val="2749"/>
              </a:lnSpc>
            </a:pPr>
            <a:r>
              <a:rPr lang="en-US" sz="2499">
                <a:solidFill>
                  <a:srgbClr val="504C44"/>
                </a:solidFill>
                <a:latin typeface="DM Sans"/>
                <a:ea typeface="DM Sans"/>
                <a:cs typeface="DM Sans"/>
                <a:sym typeface="DM Sans"/>
              </a:rPr>
              <a:t>Involving stakeholders in the planning process</a:t>
            </a:r>
          </a:p>
          <a:p>
            <a:pPr algn="just">
              <a:lnSpc>
                <a:spcPts val="2749"/>
              </a:lnSpc>
            </a:pPr>
            <a:endParaRPr lang="en-US" sz="2499">
              <a:solidFill>
                <a:srgbClr val="504C44"/>
              </a:solidFill>
              <a:latin typeface="DM Sans"/>
              <a:ea typeface="DM Sans"/>
              <a:cs typeface="DM Sans"/>
              <a:sym typeface="DM Sans"/>
            </a:endParaRPr>
          </a:p>
          <a:p>
            <a:pPr algn="just">
              <a:lnSpc>
                <a:spcPts val="2749"/>
              </a:lnSpc>
            </a:pPr>
            <a:r>
              <a:rPr lang="en-US" sz="2499">
                <a:solidFill>
                  <a:srgbClr val="E1A93D"/>
                </a:solidFill>
                <a:latin typeface="DM Sans Bold"/>
                <a:ea typeface="DM Sans Bold"/>
                <a:cs typeface="DM Sans Bold"/>
                <a:sym typeface="DM Sans Bold"/>
              </a:rPr>
              <a:t>Key Takeaway:</a:t>
            </a:r>
          </a:p>
          <a:p>
            <a:pPr algn="just">
              <a:lnSpc>
                <a:spcPts val="2749"/>
              </a:lnSpc>
            </a:pPr>
            <a:endParaRPr lang="en-US" sz="2499">
              <a:solidFill>
                <a:srgbClr val="E1A93D"/>
              </a:solidFill>
              <a:latin typeface="DM Sans Bold"/>
              <a:ea typeface="DM Sans Bold"/>
              <a:cs typeface="DM Sans Bold"/>
              <a:sym typeface="DM Sans Bold"/>
            </a:endParaRPr>
          </a:p>
          <a:p>
            <a:pPr algn="just">
              <a:lnSpc>
                <a:spcPts val="2749"/>
              </a:lnSpc>
            </a:pPr>
            <a:r>
              <a:rPr lang="en-US" sz="2499">
                <a:solidFill>
                  <a:srgbClr val="504C44"/>
                </a:solidFill>
                <a:latin typeface="DM Sans Bold"/>
                <a:ea typeface="DM Sans Bold"/>
                <a:cs typeface="DM Sans Bold"/>
                <a:sym typeface="DM Sans Bold"/>
              </a:rPr>
              <a:t>Strategic planning provides a roadmap for capacity building, ensuring alignment with organizational objectives and fostering a proactive approach to growth.</a:t>
            </a:r>
          </a:p>
          <a:p>
            <a:pPr algn="just">
              <a:lnSpc>
                <a:spcPts val="2749"/>
              </a:lnSpc>
            </a:pPr>
            <a:endParaRPr lang="en-US" sz="2499">
              <a:solidFill>
                <a:srgbClr val="504C44"/>
              </a:solidFill>
              <a:latin typeface="DM Sans Bold"/>
              <a:ea typeface="DM Sans Bold"/>
              <a:cs typeface="DM Sans Bold"/>
              <a:sym typeface="DM Sans Bold"/>
            </a:endParaRPr>
          </a:p>
          <a:p>
            <a:pPr algn="just">
              <a:lnSpc>
                <a:spcPts val="2749"/>
              </a:lnSpc>
            </a:pPr>
            <a:endParaRPr lang="en-US" sz="2499">
              <a:solidFill>
                <a:srgbClr val="504C44"/>
              </a:solidFill>
              <a:latin typeface="DM Sans Bold"/>
              <a:ea typeface="DM Sans Bold"/>
              <a:cs typeface="DM Sans Bold"/>
              <a:sym typeface="DM Sans Bold"/>
            </a:endParaRPr>
          </a:p>
          <a:p>
            <a:pPr algn="just">
              <a:lnSpc>
                <a:spcPts val="2749"/>
              </a:lnSpc>
              <a:spcBef>
                <a:spcPct val="0"/>
              </a:spcBef>
            </a:pPr>
            <a:endParaRPr lang="en-US" sz="2499">
              <a:solidFill>
                <a:srgbClr val="504C44"/>
              </a:solidFill>
              <a:latin typeface="DM Sans Bold"/>
              <a:ea typeface="DM Sans Bold"/>
              <a:cs typeface="DM Sans Bold"/>
              <a:sym typeface="DM Sans Bold"/>
            </a:endParaRPr>
          </a:p>
        </p:txBody>
      </p:sp>
      <p:sp>
        <p:nvSpPr>
          <p:cNvPr id="7" name="TextBox 7"/>
          <p:cNvSpPr txBox="1"/>
          <p:nvPr/>
        </p:nvSpPr>
        <p:spPr>
          <a:xfrm>
            <a:off x="1028700" y="3300412"/>
            <a:ext cx="5832012" cy="337820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Capacity building methods </a:t>
            </a:r>
          </a:p>
        </p:txBody>
      </p:sp>
      <p:sp>
        <p:nvSpPr>
          <p:cNvPr id="8" name="TextBox 8"/>
          <p:cNvSpPr txBox="1"/>
          <p:nvPr/>
        </p:nvSpPr>
        <p:spPr>
          <a:xfrm>
            <a:off x="1031621" y="6630988"/>
            <a:ext cx="3401252" cy="422275"/>
          </a:xfrm>
          <a:prstGeom prst="rect">
            <a:avLst/>
          </a:prstGeom>
        </p:spPr>
        <p:txBody>
          <a:bodyPr lIns="0" tIns="0" rIns="0" bIns="0" rtlCol="0" anchor="t">
            <a:spAutoFit/>
          </a:bodyPr>
          <a:lstStyle/>
          <a:p>
            <a:pPr algn="l">
              <a:lnSpc>
                <a:spcPts val="3499"/>
              </a:lnSpc>
            </a:pPr>
            <a:r>
              <a:rPr lang="en-US" sz="2499">
                <a:solidFill>
                  <a:srgbClr val="504C44"/>
                </a:solidFill>
                <a:latin typeface="DM Sans Bold"/>
                <a:ea typeface="DM Sans Bold"/>
                <a:cs typeface="DM Sans Bold"/>
                <a:sym typeface="DM Sans Bold"/>
              </a:rPr>
              <a:t>Organisational level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2481236"/>
            <a:ext cx="8937166" cy="943610"/>
            <a:chOff x="0" y="0"/>
            <a:chExt cx="11916221" cy="12581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Continuous Improvement Models</a:t>
              </a:r>
            </a:p>
          </p:txBody>
        </p:sp>
        <p:sp>
          <p:nvSpPr>
            <p:cNvPr id="4" name="TextBox 4"/>
            <p:cNvSpPr txBox="1"/>
            <p:nvPr/>
          </p:nvSpPr>
          <p:spPr>
            <a:xfrm>
              <a:off x="0" y="635423"/>
              <a:ext cx="11916221" cy="6227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Iterative Processes for Ongoing Enhancement.</a:t>
              </a:r>
            </a:p>
          </p:txBody>
        </p:sp>
      </p:grpSp>
      <p:sp>
        <p:nvSpPr>
          <p:cNvPr id="5" name="Freeform 5"/>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7143807" y="4030127"/>
            <a:ext cx="10115493" cy="4127500"/>
          </a:xfrm>
          <a:prstGeom prst="rect">
            <a:avLst/>
          </a:prstGeom>
        </p:spPr>
        <p:txBody>
          <a:bodyPr lIns="0" tIns="0" rIns="0" bIns="0" rtlCol="0" anchor="t">
            <a:spAutoFit/>
          </a:bodyPr>
          <a:lstStyle/>
          <a:p>
            <a:pPr algn="just">
              <a:lnSpc>
                <a:spcPts val="2749"/>
              </a:lnSpc>
            </a:pPr>
            <a:r>
              <a:rPr lang="en-US" sz="2499">
                <a:solidFill>
                  <a:srgbClr val="E1A93D"/>
                </a:solidFill>
                <a:latin typeface="DM Sans Bold"/>
                <a:ea typeface="DM Sans Bold"/>
                <a:cs typeface="DM Sans Bold"/>
                <a:sym typeface="DM Sans Bold"/>
              </a:rPr>
              <a:t>Bullet Points:</a:t>
            </a:r>
          </a:p>
          <a:p>
            <a:pPr algn="just">
              <a:lnSpc>
                <a:spcPts val="2749"/>
              </a:lnSpc>
            </a:pPr>
            <a:r>
              <a:rPr lang="en-US" sz="2499">
                <a:solidFill>
                  <a:srgbClr val="504C44"/>
                </a:solidFill>
                <a:latin typeface="DM Sans"/>
                <a:ea typeface="DM Sans"/>
                <a:cs typeface="DM Sans"/>
                <a:sym typeface="DM Sans"/>
              </a:rPr>
              <a:t>Implementing PDCA (Plan-Do-Check-Act) cycles</a:t>
            </a:r>
          </a:p>
          <a:p>
            <a:pPr algn="just">
              <a:lnSpc>
                <a:spcPts val="2749"/>
              </a:lnSpc>
            </a:pPr>
            <a:r>
              <a:rPr lang="en-US" sz="2499">
                <a:solidFill>
                  <a:srgbClr val="504C44"/>
                </a:solidFill>
                <a:latin typeface="DM Sans"/>
                <a:ea typeface="DM Sans"/>
                <a:cs typeface="DM Sans"/>
                <a:sym typeface="DM Sans"/>
              </a:rPr>
              <a:t>Encouraging a culture of continuous learning</a:t>
            </a:r>
          </a:p>
          <a:p>
            <a:pPr algn="just">
              <a:lnSpc>
                <a:spcPts val="2749"/>
              </a:lnSpc>
            </a:pPr>
            <a:r>
              <a:rPr lang="en-US" sz="2499">
                <a:solidFill>
                  <a:srgbClr val="504C44"/>
                </a:solidFill>
                <a:latin typeface="DM Sans"/>
                <a:ea typeface="DM Sans"/>
                <a:cs typeface="DM Sans"/>
                <a:sym typeface="DM Sans"/>
              </a:rPr>
              <a:t>Using data-driven decision-making for improvement</a:t>
            </a:r>
          </a:p>
          <a:p>
            <a:pPr algn="just">
              <a:lnSpc>
                <a:spcPts val="2749"/>
              </a:lnSpc>
            </a:pPr>
            <a:endParaRPr lang="en-US" sz="2499">
              <a:solidFill>
                <a:srgbClr val="504C44"/>
              </a:solidFill>
              <a:latin typeface="DM Sans"/>
              <a:ea typeface="DM Sans"/>
              <a:cs typeface="DM Sans"/>
              <a:sym typeface="DM Sans"/>
            </a:endParaRPr>
          </a:p>
          <a:p>
            <a:pPr algn="just">
              <a:lnSpc>
                <a:spcPts val="2749"/>
              </a:lnSpc>
            </a:pPr>
            <a:endParaRPr lang="en-US" sz="2499">
              <a:solidFill>
                <a:srgbClr val="504C44"/>
              </a:solidFill>
              <a:latin typeface="DM Sans"/>
              <a:ea typeface="DM Sans"/>
              <a:cs typeface="DM Sans"/>
              <a:sym typeface="DM Sans"/>
            </a:endParaRPr>
          </a:p>
          <a:p>
            <a:pPr algn="just">
              <a:lnSpc>
                <a:spcPts val="2749"/>
              </a:lnSpc>
            </a:pPr>
            <a:r>
              <a:rPr lang="en-US" sz="2499">
                <a:solidFill>
                  <a:srgbClr val="E1A93D"/>
                </a:solidFill>
                <a:latin typeface="DM Sans Bold"/>
                <a:ea typeface="DM Sans Bold"/>
                <a:cs typeface="DM Sans Bold"/>
                <a:sym typeface="DM Sans Bold"/>
              </a:rPr>
              <a:t>Key Takeaway: </a:t>
            </a:r>
          </a:p>
          <a:p>
            <a:pPr algn="just">
              <a:lnSpc>
                <a:spcPts val="2749"/>
              </a:lnSpc>
            </a:pPr>
            <a:endParaRPr lang="en-US" sz="2499">
              <a:solidFill>
                <a:srgbClr val="E1A93D"/>
              </a:solidFill>
              <a:latin typeface="DM Sans Bold"/>
              <a:ea typeface="DM Sans Bold"/>
              <a:cs typeface="DM Sans Bold"/>
              <a:sym typeface="DM Sans Bold"/>
            </a:endParaRPr>
          </a:p>
          <a:p>
            <a:pPr algn="just">
              <a:lnSpc>
                <a:spcPts val="2749"/>
              </a:lnSpc>
            </a:pPr>
            <a:r>
              <a:rPr lang="en-US" sz="2499">
                <a:solidFill>
                  <a:srgbClr val="504C44"/>
                </a:solidFill>
                <a:latin typeface="DM Sans Bold"/>
                <a:ea typeface="DM Sans Bold"/>
                <a:cs typeface="DM Sans Bold"/>
                <a:sym typeface="DM Sans Bold"/>
              </a:rPr>
              <a:t>Continuous improvement models create a dynamic organizational environment, where learning from experiences is central to capacity building.</a:t>
            </a:r>
          </a:p>
          <a:p>
            <a:pPr algn="just">
              <a:lnSpc>
                <a:spcPts val="2749"/>
              </a:lnSpc>
              <a:spcBef>
                <a:spcPct val="0"/>
              </a:spcBef>
            </a:pPr>
            <a:endParaRPr lang="en-US" sz="2499">
              <a:solidFill>
                <a:srgbClr val="504C44"/>
              </a:solidFill>
              <a:latin typeface="DM Sans Bold"/>
              <a:ea typeface="DM Sans Bold"/>
              <a:cs typeface="DM Sans Bold"/>
              <a:sym typeface="DM Sans Bold"/>
            </a:endParaRPr>
          </a:p>
        </p:txBody>
      </p:sp>
      <p:sp>
        <p:nvSpPr>
          <p:cNvPr id="7" name="TextBox 7"/>
          <p:cNvSpPr txBox="1"/>
          <p:nvPr/>
        </p:nvSpPr>
        <p:spPr>
          <a:xfrm>
            <a:off x="1028700" y="3300412"/>
            <a:ext cx="5832012" cy="337820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Capacity building methods </a:t>
            </a:r>
          </a:p>
        </p:txBody>
      </p:sp>
      <p:sp>
        <p:nvSpPr>
          <p:cNvPr id="8" name="TextBox 8"/>
          <p:cNvSpPr txBox="1"/>
          <p:nvPr/>
        </p:nvSpPr>
        <p:spPr>
          <a:xfrm>
            <a:off x="1031621" y="6630988"/>
            <a:ext cx="3401252" cy="422275"/>
          </a:xfrm>
          <a:prstGeom prst="rect">
            <a:avLst/>
          </a:prstGeom>
        </p:spPr>
        <p:txBody>
          <a:bodyPr lIns="0" tIns="0" rIns="0" bIns="0" rtlCol="0" anchor="t">
            <a:spAutoFit/>
          </a:bodyPr>
          <a:lstStyle/>
          <a:p>
            <a:pPr algn="l">
              <a:lnSpc>
                <a:spcPts val="3499"/>
              </a:lnSpc>
            </a:pPr>
            <a:r>
              <a:rPr lang="en-US" sz="2499">
                <a:solidFill>
                  <a:srgbClr val="504C44"/>
                </a:solidFill>
                <a:latin typeface="DM Sans Bold"/>
                <a:ea typeface="DM Sans Bold"/>
                <a:cs typeface="DM Sans Bold"/>
                <a:sym typeface="DM Sans Bold"/>
              </a:rPr>
              <a:t>Organisational level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2556348"/>
            <a:ext cx="8937166" cy="943610"/>
            <a:chOff x="0" y="0"/>
            <a:chExt cx="11916221" cy="12581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Scenario Planning</a:t>
              </a:r>
            </a:p>
          </p:txBody>
        </p:sp>
        <p:sp>
          <p:nvSpPr>
            <p:cNvPr id="4" name="TextBox 4"/>
            <p:cNvSpPr txBox="1"/>
            <p:nvPr/>
          </p:nvSpPr>
          <p:spPr>
            <a:xfrm>
              <a:off x="0" y="635423"/>
              <a:ext cx="11916221" cy="6227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Anticipate Challenges and Opportunities</a:t>
              </a:r>
            </a:p>
          </p:txBody>
        </p:sp>
      </p:grpSp>
      <p:sp>
        <p:nvSpPr>
          <p:cNvPr id="5" name="Freeform 5"/>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7143807" y="4008872"/>
            <a:ext cx="10115493" cy="4127500"/>
          </a:xfrm>
          <a:prstGeom prst="rect">
            <a:avLst/>
          </a:prstGeom>
        </p:spPr>
        <p:txBody>
          <a:bodyPr lIns="0" tIns="0" rIns="0" bIns="0" rtlCol="0" anchor="t">
            <a:spAutoFit/>
          </a:bodyPr>
          <a:lstStyle/>
          <a:p>
            <a:pPr algn="just">
              <a:lnSpc>
                <a:spcPts val="2749"/>
              </a:lnSpc>
            </a:pPr>
            <a:r>
              <a:rPr lang="en-US" sz="2499">
                <a:solidFill>
                  <a:srgbClr val="E1A93D"/>
                </a:solidFill>
                <a:latin typeface="DM Sans Bold"/>
                <a:ea typeface="DM Sans Bold"/>
                <a:cs typeface="DM Sans Bold"/>
                <a:sym typeface="DM Sans Bold"/>
              </a:rPr>
              <a:t>Bullet Points:</a:t>
            </a:r>
          </a:p>
          <a:p>
            <a:pPr algn="just">
              <a:lnSpc>
                <a:spcPts val="2749"/>
              </a:lnSpc>
            </a:pPr>
            <a:endParaRPr lang="en-US" sz="2499">
              <a:solidFill>
                <a:srgbClr val="E1A93D"/>
              </a:solidFill>
              <a:latin typeface="DM Sans Bold"/>
              <a:ea typeface="DM Sans Bold"/>
              <a:cs typeface="DM Sans Bold"/>
              <a:sym typeface="DM Sans Bold"/>
            </a:endParaRPr>
          </a:p>
          <a:p>
            <a:pPr algn="just">
              <a:lnSpc>
                <a:spcPts val="2749"/>
              </a:lnSpc>
            </a:pPr>
            <a:r>
              <a:rPr lang="en-US" sz="2499">
                <a:solidFill>
                  <a:srgbClr val="504C44"/>
                </a:solidFill>
                <a:latin typeface="DM Sans"/>
                <a:ea typeface="DM Sans"/>
                <a:cs typeface="DM Sans"/>
                <a:sym typeface="DM Sans"/>
              </a:rPr>
              <a:t>Identifying potential future scenarios</a:t>
            </a:r>
          </a:p>
          <a:p>
            <a:pPr algn="just">
              <a:lnSpc>
                <a:spcPts val="2749"/>
              </a:lnSpc>
            </a:pPr>
            <a:r>
              <a:rPr lang="en-US" sz="2499">
                <a:solidFill>
                  <a:srgbClr val="504C44"/>
                </a:solidFill>
                <a:latin typeface="DM Sans"/>
                <a:ea typeface="DM Sans"/>
                <a:cs typeface="DM Sans"/>
                <a:sym typeface="DM Sans"/>
              </a:rPr>
              <a:t>Developing strategies for various contingencies</a:t>
            </a:r>
          </a:p>
          <a:p>
            <a:pPr algn="just">
              <a:lnSpc>
                <a:spcPts val="2749"/>
              </a:lnSpc>
            </a:pPr>
            <a:r>
              <a:rPr lang="en-US" sz="2499">
                <a:solidFill>
                  <a:srgbClr val="504C44"/>
                </a:solidFill>
                <a:latin typeface="DM Sans"/>
                <a:ea typeface="DM Sans"/>
                <a:cs typeface="DM Sans"/>
                <a:sym typeface="DM Sans"/>
              </a:rPr>
              <a:t>Enhancing organizational adaptability</a:t>
            </a:r>
          </a:p>
          <a:p>
            <a:pPr algn="just">
              <a:lnSpc>
                <a:spcPts val="2749"/>
              </a:lnSpc>
            </a:pPr>
            <a:endParaRPr lang="en-US" sz="2499">
              <a:solidFill>
                <a:srgbClr val="504C44"/>
              </a:solidFill>
              <a:latin typeface="DM Sans"/>
              <a:ea typeface="DM Sans"/>
              <a:cs typeface="DM Sans"/>
              <a:sym typeface="DM Sans"/>
            </a:endParaRPr>
          </a:p>
          <a:p>
            <a:pPr algn="just">
              <a:lnSpc>
                <a:spcPts val="2749"/>
              </a:lnSpc>
            </a:pPr>
            <a:endParaRPr lang="en-US" sz="2499">
              <a:solidFill>
                <a:srgbClr val="504C44"/>
              </a:solidFill>
              <a:latin typeface="DM Sans"/>
              <a:ea typeface="DM Sans"/>
              <a:cs typeface="DM Sans"/>
              <a:sym typeface="DM Sans"/>
            </a:endParaRPr>
          </a:p>
          <a:p>
            <a:pPr algn="just">
              <a:lnSpc>
                <a:spcPts val="2749"/>
              </a:lnSpc>
            </a:pPr>
            <a:r>
              <a:rPr lang="en-US" sz="2499">
                <a:solidFill>
                  <a:srgbClr val="E1A93D"/>
                </a:solidFill>
                <a:latin typeface="DM Sans Bold"/>
                <a:ea typeface="DM Sans Bold"/>
                <a:cs typeface="DM Sans Bold"/>
                <a:sym typeface="DM Sans Bold"/>
              </a:rPr>
              <a:t>Key Takeaway:</a:t>
            </a:r>
          </a:p>
          <a:p>
            <a:pPr algn="just">
              <a:lnSpc>
                <a:spcPts val="2749"/>
              </a:lnSpc>
            </a:pPr>
            <a:endParaRPr lang="en-US" sz="2499">
              <a:solidFill>
                <a:srgbClr val="E1A93D"/>
              </a:solidFill>
              <a:latin typeface="DM Sans Bold"/>
              <a:ea typeface="DM Sans Bold"/>
              <a:cs typeface="DM Sans Bold"/>
              <a:sym typeface="DM Sans Bold"/>
            </a:endParaRPr>
          </a:p>
          <a:p>
            <a:pPr algn="just">
              <a:lnSpc>
                <a:spcPts val="2749"/>
              </a:lnSpc>
              <a:spcBef>
                <a:spcPct val="0"/>
              </a:spcBef>
            </a:pPr>
            <a:r>
              <a:rPr lang="en-US" sz="2499">
                <a:solidFill>
                  <a:srgbClr val="504C44"/>
                </a:solidFill>
                <a:latin typeface="DM Sans Bold"/>
                <a:ea typeface="DM Sans Bold"/>
                <a:cs typeface="DM Sans Bold"/>
                <a:sym typeface="DM Sans Bold"/>
              </a:rPr>
              <a:t>Scenario planning equips organizations to proactively address challenges and capitalize on opportunities, fostering resilience and capacity for strategic responses.</a:t>
            </a:r>
          </a:p>
        </p:txBody>
      </p:sp>
      <p:sp>
        <p:nvSpPr>
          <p:cNvPr id="7" name="TextBox 7"/>
          <p:cNvSpPr txBox="1"/>
          <p:nvPr/>
        </p:nvSpPr>
        <p:spPr>
          <a:xfrm>
            <a:off x="1028700" y="3300412"/>
            <a:ext cx="5832012" cy="337820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Capacity building methods </a:t>
            </a:r>
          </a:p>
        </p:txBody>
      </p:sp>
      <p:sp>
        <p:nvSpPr>
          <p:cNvPr id="8" name="TextBox 8"/>
          <p:cNvSpPr txBox="1"/>
          <p:nvPr/>
        </p:nvSpPr>
        <p:spPr>
          <a:xfrm>
            <a:off x="1031621" y="6630988"/>
            <a:ext cx="3401252" cy="422275"/>
          </a:xfrm>
          <a:prstGeom prst="rect">
            <a:avLst/>
          </a:prstGeom>
        </p:spPr>
        <p:txBody>
          <a:bodyPr lIns="0" tIns="0" rIns="0" bIns="0" rtlCol="0" anchor="t">
            <a:spAutoFit/>
          </a:bodyPr>
          <a:lstStyle/>
          <a:p>
            <a:pPr algn="l">
              <a:lnSpc>
                <a:spcPts val="3499"/>
              </a:lnSpc>
            </a:pPr>
            <a:r>
              <a:rPr lang="en-US" sz="2499">
                <a:solidFill>
                  <a:srgbClr val="504C44"/>
                </a:solidFill>
                <a:latin typeface="DM Sans Bold"/>
                <a:ea typeface="DM Sans Bold"/>
                <a:cs typeface="DM Sans Bold"/>
                <a:sym typeface="DM Sans Bold"/>
              </a:rPr>
              <a:t>Organisational level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2585508"/>
            <a:ext cx="8937166" cy="943610"/>
            <a:chOff x="0" y="0"/>
            <a:chExt cx="11916221" cy="12581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Cost-Benefit Analysis</a:t>
              </a:r>
            </a:p>
          </p:txBody>
        </p:sp>
        <p:sp>
          <p:nvSpPr>
            <p:cNvPr id="4" name="TextBox 4"/>
            <p:cNvSpPr txBox="1"/>
            <p:nvPr/>
          </p:nvSpPr>
          <p:spPr>
            <a:xfrm>
              <a:off x="0" y="635423"/>
              <a:ext cx="11916221" cy="6227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Evaluate Returns on Capacity Building Investments</a:t>
              </a:r>
            </a:p>
          </p:txBody>
        </p:sp>
      </p:grpSp>
      <p:sp>
        <p:nvSpPr>
          <p:cNvPr id="5" name="Freeform 5"/>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7143807" y="4306433"/>
            <a:ext cx="10115493" cy="4127500"/>
          </a:xfrm>
          <a:prstGeom prst="rect">
            <a:avLst/>
          </a:prstGeom>
        </p:spPr>
        <p:txBody>
          <a:bodyPr lIns="0" tIns="0" rIns="0" bIns="0" rtlCol="0" anchor="t">
            <a:spAutoFit/>
          </a:bodyPr>
          <a:lstStyle/>
          <a:p>
            <a:pPr algn="l">
              <a:lnSpc>
                <a:spcPts val="2749"/>
              </a:lnSpc>
            </a:pPr>
            <a:r>
              <a:rPr lang="en-US" sz="2499">
                <a:solidFill>
                  <a:srgbClr val="E1A93D"/>
                </a:solidFill>
                <a:latin typeface="DM Sans Bold"/>
                <a:ea typeface="DM Sans Bold"/>
                <a:cs typeface="DM Sans Bold"/>
                <a:sym typeface="DM Sans Bold"/>
              </a:rPr>
              <a:t>Bullet Points:</a:t>
            </a:r>
          </a:p>
          <a:p>
            <a:pPr algn="l">
              <a:lnSpc>
                <a:spcPts val="2749"/>
              </a:lnSpc>
            </a:pPr>
            <a:endParaRPr lang="en-US" sz="2499">
              <a:solidFill>
                <a:srgbClr val="E1A93D"/>
              </a:solidFill>
              <a:latin typeface="DM Sans Bold"/>
              <a:ea typeface="DM Sans Bold"/>
              <a:cs typeface="DM Sans Bold"/>
              <a:sym typeface="DM Sans Bold"/>
            </a:endParaRPr>
          </a:p>
          <a:p>
            <a:pPr algn="l">
              <a:lnSpc>
                <a:spcPts val="2749"/>
              </a:lnSpc>
            </a:pPr>
            <a:r>
              <a:rPr lang="en-US" sz="2499">
                <a:solidFill>
                  <a:srgbClr val="504C44"/>
                </a:solidFill>
                <a:latin typeface="DM Sans"/>
                <a:ea typeface="DM Sans"/>
                <a:cs typeface="DM Sans"/>
                <a:sym typeface="DM Sans"/>
              </a:rPr>
              <a:t>Assessing the economic impact of capacity-building efforts</a:t>
            </a:r>
          </a:p>
          <a:p>
            <a:pPr algn="just">
              <a:lnSpc>
                <a:spcPts val="2749"/>
              </a:lnSpc>
            </a:pPr>
            <a:r>
              <a:rPr lang="en-US" sz="2499">
                <a:solidFill>
                  <a:srgbClr val="504C44"/>
                </a:solidFill>
                <a:latin typeface="DM Sans"/>
                <a:ea typeface="DM Sans"/>
                <a:cs typeface="DM Sans"/>
                <a:sym typeface="DM Sans"/>
              </a:rPr>
              <a:t>Determining the return on investment</a:t>
            </a:r>
          </a:p>
          <a:p>
            <a:pPr algn="l">
              <a:lnSpc>
                <a:spcPts val="2749"/>
              </a:lnSpc>
            </a:pPr>
            <a:r>
              <a:rPr lang="en-US" sz="2499">
                <a:solidFill>
                  <a:srgbClr val="504C44"/>
                </a:solidFill>
                <a:latin typeface="DM Sans"/>
                <a:ea typeface="DM Sans"/>
                <a:cs typeface="DM Sans"/>
                <a:sym typeface="DM Sans"/>
              </a:rPr>
              <a:t>Informing strategic resource allocation decisions</a:t>
            </a:r>
          </a:p>
          <a:p>
            <a:pPr algn="l">
              <a:lnSpc>
                <a:spcPts val="2749"/>
              </a:lnSpc>
            </a:pPr>
            <a:endParaRPr lang="en-US" sz="2499">
              <a:solidFill>
                <a:srgbClr val="504C44"/>
              </a:solidFill>
              <a:latin typeface="DM Sans"/>
              <a:ea typeface="DM Sans"/>
              <a:cs typeface="DM Sans"/>
              <a:sym typeface="DM Sans"/>
            </a:endParaRPr>
          </a:p>
          <a:p>
            <a:pPr algn="l">
              <a:lnSpc>
                <a:spcPts val="2749"/>
              </a:lnSpc>
            </a:pPr>
            <a:r>
              <a:rPr lang="en-US" sz="2499">
                <a:solidFill>
                  <a:srgbClr val="E1A93D"/>
                </a:solidFill>
                <a:latin typeface="DM Sans Bold"/>
                <a:ea typeface="DM Sans Bold"/>
                <a:cs typeface="DM Sans Bold"/>
                <a:sym typeface="DM Sans Bold"/>
              </a:rPr>
              <a:t>Key Takeaway:</a:t>
            </a:r>
            <a:r>
              <a:rPr lang="en-US" sz="2499">
                <a:solidFill>
                  <a:srgbClr val="E1A93D"/>
                </a:solidFill>
                <a:latin typeface="DM Sans"/>
                <a:ea typeface="DM Sans"/>
                <a:cs typeface="DM Sans"/>
                <a:sym typeface="DM Sans"/>
              </a:rPr>
              <a:t> </a:t>
            </a:r>
          </a:p>
          <a:p>
            <a:pPr algn="l">
              <a:lnSpc>
                <a:spcPts val="2749"/>
              </a:lnSpc>
            </a:pPr>
            <a:endParaRPr lang="en-US" sz="2499">
              <a:solidFill>
                <a:srgbClr val="E1A93D"/>
              </a:solidFill>
              <a:latin typeface="DM Sans"/>
              <a:ea typeface="DM Sans"/>
              <a:cs typeface="DM Sans"/>
              <a:sym typeface="DM Sans"/>
            </a:endParaRPr>
          </a:p>
          <a:p>
            <a:pPr algn="l">
              <a:lnSpc>
                <a:spcPts val="2749"/>
              </a:lnSpc>
            </a:pPr>
            <a:r>
              <a:rPr lang="en-US" sz="2499">
                <a:solidFill>
                  <a:srgbClr val="504C44"/>
                </a:solidFill>
                <a:latin typeface="DM Sans Bold"/>
                <a:ea typeface="DM Sans Bold"/>
                <a:cs typeface="DM Sans Bold"/>
                <a:sym typeface="DM Sans Bold"/>
              </a:rPr>
              <a:t>Cost-benefit analysis provides a systematic approach to evaluate the effectiveness of capacity-building investments and guides future resource allocation.</a:t>
            </a:r>
          </a:p>
          <a:p>
            <a:pPr algn="l">
              <a:lnSpc>
                <a:spcPts val="2749"/>
              </a:lnSpc>
              <a:spcBef>
                <a:spcPct val="0"/>
              </a:spcBef>
            </a:pPr>
            <a:endParaRPr lang="en-US" sz="2499">
              <a:solidFill>
                <a:srgbClr val="504C44"/>
              </a:solidFill>
              <a:latin typeface="DM Sans Bold"/>
              <a:ea typeface="DM Sans Bold"/>
              <a:cs typeface="DM Sans Bold"/>
              <a:sym typeface="DM Sans Bold"/>
            </a:endParaRPr>
          </a:p>
        </p:txBody>
      </p:sp>
      <p:sp>
        <p:nvSpPr>
          <p:cNvPr id="7" name="TextBox 7"/>
          <p:cNvSpPr txBox="1"/>
          <p:nvPr/>
        </p:nvSpPr>
        <p:spPr>
          <a:xfrm>
            <a:off x="1028700" y="3300412"/>
            <a:ext cx="5832012" cy="337820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Capacity building methods </a:t>
            </a:r>
          </a:p>
        </p:txBody>
      </p:sp>
      <p:sp>
        <p:nvSpPr>
          <p:cNvPr id="8" name="TextBox 8"/>
          <p:cNvSpPr txBox="1"/>
          <p:nvPr/>
        </p:nvSpPr>
        <p:spPr>
          <a:xfrm>
            <a:off x="1031621" y="6630988"/>
            <a:ext cx="3401252" cy="422275"/>
          </a:xfrm>
          <a:prstGeom prst="rect">
            <a:avLst/>
          </a:prstGeom>
        </p:spPr>
        <p:txBody>
          <a:bodyPr lIns="0" tIns="0" rIns="0" bIns="0" rtlCol="0" anchor="t">
            <a:spAutoFit/>
          </a:bodyPr>
          <a:lstStyle/>
          <a:p>
            <a:pPr algn="l">
              <a:lnSpc>
                <a:spcPts val="3499"/>
              </a:lnSpc>
            </a:pPr>
            <a:r>
              <a:rPr lang="en-US" sz="2499">
                <a:solidFill>
                  <a:srgbClr val="504C44"/>
                </a:solidFill>
                <a:latin typeface="DM Sans Bold"/>
                <a:ea typeface="DM Sans Bold"/>
                <a:cs typeface="DM Sans Bold"/>
                <a:sym typeface="DM Sans Bold"/>
              </a:rPr>
              <a:t>Organisational level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84240" y="3044805"/>
            <a:ext cx="6306960" cy="6309618"/>
            <a:chOff x="0" y="0"/>
            <a:chExt cx="6832800" cy="6835680"/>
          </a:xfrm>
        </p:grpSpPr>
        <p:sp>
          <p:nvSpPr>
            <p:cNvPr id="3" name="Freeform 3"/>
            <p:cNvSpPr/>
            <p:nvPr/>
          </p:nvSpPr>
          <p:spPr>
            <a:xfrm>
              <a:off x="0" y="508"/>
              <a:ext cx="6832726" cy="6835140"/>
            </a:xfrm>
            <a:custGeom>
              <a:avLst/>
              <a:gdLst/>
              <a:ahLst/>
              <a:cxnLst/>
              <a:rect l="l" t="t" r="r" b="b"/>
              <a:pathLst>
                <a:path w="6832726" h="6835140">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BBCBCD"/>
            </a:solidFill>
          </p:spPr>
          <p:txBody>
            <a:bodyPr/>
            <a:lstStyle/>
            <a:p>
              <a:endParaRPr lang="en-GB"/>
            </a:p>
          </p:txBody>
        </p:sp>
      </p:grpSp>
      <p:grpSp>
        <p:nvGrpSpPr>
          <p:cNvPr id="4" name="Group 4"/>
          <p:cNvGrpSpPr/>
          <p:nvPr/>
        </p:nvGrpSpPr>
        <p:grpSpPr>
          <a:xfrm>
            <a:off x="15661958" y="2643393"/>
            <a:ext cx="2223718" cy="2218402"/>
            <a:chOff x="0" y="0"/>
            <a:chExt cx="2409120" cy="2403360"/>
          </a:xfrm>
        </p:grpSpPr>
        <p:sp>
          <p:nvSpPr>
            <p:cNvPr id="5" name="Freeform 5"/>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BBCBCD"/>
            </a:solidFill>
          </p:spPr>
          <p:txBody>
            <a:bodyPr/>
            <a:lstStyle/>
            <a:p>
              <a:endParaRPr lang="en-GB"/>
            </a:p>
          </p:txBody>
        </p:sp>
      </p:grpSp>
      <p:grpSp>
        <p:nvGrpSpPr>
          <p:cNvPr id="6" name="Group 6"/>
          <p:cNvGrpSpPr/>
          <p:nvPr/>
        </p:nvGrpSpPr>
        <p:grpSpPr>
          <a:xfrm>
            <a:off x="14999362" y="4410538"/>
            <a:ext cx="507082" cy="515722"/>
            <a:chOff x="0" y="0"/>
            <a:chExt cx="549360" cy="558720"/>
          </a:xfrm>
        </p:grpSpPr>
        <p:sp>
          <p:nvSpPr>
            <p:cNvPr id="7" name="Freeform 7"/>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txBody>
            <a:bodyPr/>
            <a:lstStyle/>
            <a:p>
              <a:endParaRPr lang="en-GB"/>
            </a:p>
          </p:txBody>
        </p:sp>
        <p:sp>
          <p:nvSpPr>
            <p:cNvPr id="8" name="Freeform 8"/>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txBody>
            <a:bodyPr/>
            <a:lstStyle/>
            <a:p>
              <a:endParaRPr lang="en-GB"/>
            </a:p>
          </p:txBody>
        </p:sp>
      </p:grpSp>
      <p:grpSp>
        <p:nvGrpSpPr>
          <p:cNvPr id="9" name="Group 9"/>
          <p:cNvGrpSpPr/>
          <p:nvPr/>
        </p:nvGrpSpPr>
        <p:grpSpPr>
          <a:xfrm>
            <a:off x="15661958" y="7537434"/>
            <a:ext cx="2223718" cy="2218402"/>
            <a:chOff x="0" y="0"/>
            <a:chExt cx="2409120" cy="2403360"/>
          </a:xfrm>
        </p:grpSpPr>
        <p:sp>
          <p:nvSpPr>
            <p:cNvPr id="10" name="Freeform 10"/>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BBCBCD"/>
            </a:solidFill>
          </p:spPr>
          <p:txBody>
            <a:bodyPr/>
            <a:lstStyle/>
            <a:p>
              <a:endParaRPr lang="en-GB"/>
            </a:p>
          </p:txBody>
        </p:sp>
      </p:grpSp>
      <p:grpSp>
        <p:nvGrpSpPr>
          <p:cNvPr id="11" name="Group 11"/>
          <p:cNvGrpSpPr/>
          <p:nvPr/>
        </p:nvGrpSpPr>
        <p:grpSpPr>
          <a:xfrm>
            <a:off x="14999362" y="7472969"/>
            <a:ext cx="507082" cy="515722"/>
            <a:chOff x="0" y="0"/>
            <a:chExt cx="549360" cy="558720"/>
          </a:xfrm>
        </p:grpSpPr>
        <p:sp>
          <p:nvSpPr>
            <p:cNvPr id="12" name="Freeform 12"/>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txBody>
            <a:bodyPr/>
            <a:lstStyle/>
            <a:p>
              <a:endParaRPr lang="en-GB"/>
            </a:p>
          </p:txBody>
        </p:sp>
        <p:sp>
          <p:nvSpPr>
            <p:cNvPr id="13" name="Freeform 13"/>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txBody>
            <a:bodyPr/>
            <a:lstStyle/>
            <a:p>
              <a:endParaRPr lang="en-GB"/>
            </a:p>
          </p:txBody>
        </p:sp>
      </p:grpSp>
      <p:grpSp>
        <p:nvGrpSpPr>
          <p:cNvPr id="14" name="Group 14"/>
          <p:cNvGrpSpPr/>
          <p:nvPr/>
        </p:nvGrpSpPr>
        <p:grpSpPr>
          <a:xfrm>
            <a:off x="15140255" y="7622502"/>
            <a:ext cx="219315" cy="216656"/>
            <a:chOff x="0" y="0"/>
            <a:chExt cx="237600" cy="234720"/>
          </a:xfrm>
        </p:grpSpPr>
        <p:sp>
          <p:nvSpPr>
            <p:cNvPr id="15" name="Freeform 15"/>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BBCBCD"/>
            </a:solidFill>
          </p:spPr>
          <p:txBody>
            <a:bodyPr/>
            <a:lstStyle/>
            <a:p>
              <a:endParaRPr lang="en-GB"/>
            </a:p>
          </p:txBody>
        </p:sp>
      </p:grpSp>
      <p:grpSp>
        <p:nvGrpSpPr>
          <p:cNvPr id="16" name="Group 16"/>
          <p:cNvGrpSpPr/>
          <p:nvPr/>
        </p:nvGrpSpPr>
        <p:grpSpPr>
          <a:xfrm>
            <a:off x="7189099" y="7537434"/>
            <a:ext cx="2224383" cy="2218402"/>
            <a:chOff x="0" y="0"/>
            <a:chExt cx="2409840" cy="2403360"/>
          </a:xfrm>
        </p:grpSpPr>
        <p:sp>
          <p:nvSpPr>
            <p:cNvPr id="17" name="Freeform 17"/>
            <p:cNvSpPr/>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BBCBCD"/>
            </a:solidFill>
          </p:spPr>
          <p:txBody>
            <a:bodyPr/>
            <a:lstStyle/>
            <a:p>
              <a:endParaRPr lang="en-GB"/>
            </a:p>
          </p:txBody>
        </p:sp>
      </p:grpSp>
      <p:grpSp>
        <p:nvGrpSpPr>
          <p:cNvPr id="18" name="Group 18"/>
          <p:cNvGrpSpPr/>
          <p:nvPr/>
        </p:nvGrpSpPr>
        <p:grpSpPr>
          <a:xfrm>
            <a:off x="9568996" y="7472969"/>
            <a:ext cx="507082" cy="515722"/>
            <a:chOff x="0" y="0"/>
            <a:chExt cx="549360" cy="558720"/>
          </a:xfrm>
        </p:grpSpPr>
        <p:sp>
          <p:nvSpPr>
            <p:cNvPr id="19" name="Freeform 19"/>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txBody>
            <a:bodyPr/>
            <a:lstStyle/>
            <a:p>
              <a:endParaRPr lang="en-GB"/>
            </a:p>
          </p:txBody>
        </p:sp>
        <p:sp>
          <p:nvSpPr>
            <p:cNvPr id="20" name="Freeform 20"/>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txBody>
            <a:bodyPr/>
            <a:lstStyle/>
            <a:p>
              <a:endParaRPr lang="en-GB"/>
            </a:p>
          </p:txBody>
        </p:sp>
      </p:grpSp>
      <p:grpSp>
        <p:nvGrpSpPr>
          <p:cNvPr id="21" name="Group 21"/>
          <p:cNvGrpSpPr/>
          <p:nvPr/>
        </p:nvGrpSpPr>
        <p:grpSpPr>
          <a:xfrm>
            <a:off x="9715206" y="7622502"/>
            <a:ext cx="219979" cy="216656"/>
            <a:chOff x="0" y="0"/>
            <a:chExt cx="238320" cy="234720"/>
          </a:xfrm>
        </p:grpSpPr>
        <p:sp>
          <p:nvSpPr>
            <p:cNvPr id="22" name="Freeform 22"/>
            <p:cNvSpPr/>
            <p:nvPr/>
          </p:nvSpPr>
          <p:spPr>
            <a:xfrm>
              <a:off x="0" y="0"/>
              <a:ext cx="238252" cy="234696"/>
            </a:xfrm>
            <a:custGeom>
              <a:avLst/>
              <a:gdLst/>
              <a:ahLst/>
              <a:cxnLst/>
              <a:rect l="l" t="t" r="r" b="b"/>
              <a:pathLst>
                <a:path w="238252" h="234696">
                  <a:moveTo>
                    <a:pt x="0" y="117348"/>
                  </a:moveTo>
                  <a:cubicBezTo>
                    <a:pt x="0" y="52578"/>
                    <a:pt x="53340" y="0"/>
                    <a:pt x="119126" y="0"/>
                  </a:cubicBezTo>
                  <a:cubicBezTo>
                    <a:pt x="184912" y="0"/>
                    <a:pt x="238252" y="52578"/>
                    <a:pt x="238252" y="117348"/>
                  </a:cubicBezTo>
                  <a:cubicBezTo>
                    <a:pt x="238252" y="182118"/>
                    <a:pt x="184912" y="234696"/>
                    <a:pt x="119126" y="234696"/>
                  </a:cubicBezTo>
                  <a:cubicBezTo>
                    <a:pt x="53340" y="234696"/>
                    <a:pt x="0" y="182118"/>
                    <a:pt x="0" y="117348"/>
                  </a:cubicBezTo>
                  <a:close/>
                </a:path>
              </a:pathLst>
            </a:custGeom>
            <a:solidFill>
              <a:srgbClr val="BBCBCD"/>
            </a:solidFill>
          </p:spPr>
          <p:txBody>
            <a:bodyPr/>
            <a:lstStyle/>
            <a:p>
              <a:endParaRPr lang="en-GB"/>
            </a:p>
          </p:txBody>
        </p:sp>
      </p:grpSp>
      <p:grpSp>
        <p:nvGrpSpPr>
          <p:cNvPr id="23" name="Group 23"/>
          <p:cNvGrpSpPr/>
          <p:nvPr/>
        </p:nvGrpSpPr>
        <p:grpSpPr>
          <a:xfrm>
            <a:off x="7189099" y="2643393"/>
            <a:ext cx="2224383" cy="2218402"/>
            <a:chOff x="0" y="0"/>
            <a:chExt cx="2409840" cy="2403360"/>
          </a:xfrm>
        </p:grpSpPr>
        <p:sp>
          <p:nvSpPr>
            <p:cNvPr id="24" name="Freeform 24"/>
            <p:cNvSpPr/>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BBCBCD"/>
            </a:solidFill>
          </p:spPr>
          <p:txBody>
            <a:bodyPr/>
            <a:lstStyle/>
            <a:p>
              <a:endParaRPr lang="en-GB"/>
            </a:p>
          </p:txBody>
        </p:sp>
      </p:grpSp>
      <p:grpSp>
        <p:nvGrpSpPr>
          <p:cNvPr id="25" name="Group 25"/>
          <p:cNvGrpSpPr/>
          <p:nvPr/>
        </p:nvGrpSpPr>
        <p:grpSpPr>
          <a:xfrm>
            <a:off x="9568996" y="4410538"/>
            <a:ext cx="507082" cy="515722"/>
            <a:chOff x="0" y="0"/>
            <a:chExt cx="549360" cy="558720"/>
          </a:xfrm>
        </p:grpSpPr>
        <p:sp>
          <p:nvSpPr>
            <p:cNvPr id="26" name="Freeform 26"/>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txBody>
            <a:bodyPr/>
            <a:lstStyle/>
            <a:p>
              <a:endParaRPr lang="en-GB"/>
            </a:p>
          </p:txBody>
        </p:sp>
        <p:sp>
          <p:nvSpPr>
            <p:cNvPr id="27" name="Freeform 27"/>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txBody>
            <a:bodyPr/>
            <a:lstStyle/>
            <a:p>
              <a:endParaRPr lang="en-GB"/>
            </a:p>
          </p:txBody>
        </p:sp>
      </p:grpSp>
      <p:grpSp>
        <p:nvGrpSpPr>
          <p:cNvPr id="28" name="Group 28"/>
          <p:cNvGrpSpPr/>
          <p:nvPr/>
        </p:nvGrpSpPr>
        <p:grpSpPr>
          <a:xfrm>
            <a:off x="15143245" y="4560071"/>
            <a:ext cx="219315" cy="216656"/>
            <a:chOff x="0" y="0"/>
            <a:chExt cx="237600" cy="234720"/>
          </a:xfrm>
        </p:grpSpPr>
        <p:sp>
          <p:nvSpPr>
            <p:cNvPr id="29" name="Freeform 29"/>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BBCBCD"/>
            </a:solidFill>
          </p:spPr>
          <p:txBody>
            <a:bodyPr/>
            <a:lstStyle/>
            <a:p>
              <a:endParaRPr lang="en-GB"/>
            </a:p>
          </p:txBody>
        </p:sp>
      </p:grpSp>
      <p:grpSp>
        <p:nvGrpSpPr>
          <p:cNvPr id="30" name="Group 30"/>
          <p:cNvGrpSpPr/>
          <p:nvPr/>
        </p:nvGrpSpPr>
        <p:grpSpPr>
          <a:xfrm>
            <a:off x="9715871" y="4560071"/>
            <a:ext cx="219315" cy="216656"/>
            <a:chOff x="0" y="0"/>
            <a:chExt cx="237600" cy="234720"/>
          </a:xfrm>
        </p:grpSpPr>
        <p:sp>
          <p:nvSpPr>
            <p:cNvPr id="31" name="Freeform 31"/>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BBCBCD"/>
            </a:solidFill>
          </p:spPr>
          <p:txBody>
            <a:bodyPr/>
            <a:lstStyle/>
            <a:p>
              <a:endParaRPr lang="en-GB"/>
            </a:p>
          </p:txBody>
        </p:sp>
      </p:grpSp>
      <p:sp>
        <p:nvSpPr>
          <p:cNvPr id="32" name="Freeform 32"/>
          <p:cNvSpPr/>
          <p:nvPr/>
        </p:nvSpPr>
        <p:spPr>
          <a:xfrm>
            <a:off x="16024384" y="7988691"/>
            <a:ext cx="1489037" cy="1302230"/>
          </a:xfrm>
          <a:custGeom>
            <a:avLst/>
            <a:gdLst/>
            <a:ahLst/>
            <a:cxnLst/>
            <a:rect l="l" t="t" r="r" b="b"/>
            <a:pathLst>
              <a:path w="1489037" h="1302230">
                <a:moveTo>
                  <a:pt x="0" y="0"/>
                </a:moveTo>
                <a:lnTo>
                  <a:pt x="1489037" y="0"/>
                </a:lnTo>
                <a:lnTo>
                  <a:pt x="1489037" y="1302230"/>
                </a:lnTo>
                <a:lnTo>
                  <a:pt x="0" y="13022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3" name="Freeform 33"/>
          <p:cNvSpPr/>
          <p:nvPr/>
        </p:nvSpPr>
        <p:spPr>
          <a:xfrm>
            <a:off x="16024384" y="3174211"/>
            <a:ext cx="1498866" cy="1205944"/>
          </a:xfrm>
          <a:custGeom>
            <a:avLst/>
            <a:gdLst/>
            <a:ahLst/>
            <a:cxnLst/>
            <a:rect l="l" t="t" r="r" b="b"/>
            <a:pathLst>
              <a:path w="1498866" h="1205944">
                <a:moveTo>
                  <a:pt x="0" y="0"/>
                </a:moveTo>
                <a:lnTo>
                  <a:pt x="1498866" y="0"/>
                </a:lnTo>
                <a:lnTo>
                  <a:pt x="1498866" y="1205945"/>
                </a:lnTo>
                <a:lnTo>
                  <a:pt x="0" y="12059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Freeform 34"/>
          <p:cNvSpPr/>
          <p:nvPr/>
        </p:nvSpPr>
        <p:spPr>
          <a:xfrm>
            <a:off x="7614150" y="3103140"/>
            <a:ext cx="1408888" cy="1280807"/>
          </a:xfrm>
          <a:custGeom>
            <a:avLst/>
            <a:gdLst/>
            <a:ahLst/>
            <a:cxnLst/>
            <a:rect l="l" t="t" r="r" b="b"/>
            <a:pathLst>
              <a:path w="1408888" h="1280807">
                <a:moveTo>
                  <a:pt x="0" y="0"/>
                </a:moveTo>
                <a:lnTo>
                  <a:pt x="1408888" y="0"/>
                </a:lnTo>
                <a:lnTo>
                  <a:pt x="1408888" y="1280807"/>
                </a:lnTo>
                <a:lnTo>
                  <a:pt x="0" y="1280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5" name="Freeform 35"/>
          <p:cNvSpPr/>
          <p:nvPr/>
        </p:nvSpPr>
        <p:spPr>
          <a:xfrm>
            <a:off x="7553951" y="8085500"/>
            <a:ext cx="1469087" cy="1268924"/>
          </a:xfrm>
          <a:custGeom>
            <a:avLst/>
            <a:gdLst/>
            <a:ahLst/>
            <a:cxnLst/>
            <a:rect l="l" t="t" r="r" b="b"/>
            <a:pathLst>
              <a:path w="1469087" h="1268924">
                <a:moveTo>
                  <a:pt x="0" y="0"/>
                </a:moveTo>
                <a:lnTo>
                  <a:pt x="1469087" y="0"/>
                </a:lnTo>
                <a:lnTo>
                  <a:pt x="1469087" y="1268923"/>
                </a:lnTo>
                <a:lnTo>
                  <a:pt x="0" y="12689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36" name="Group 36"/>
          <p:cNvGrpSpPr/>
          <p:nvPr/>
        </p:nvGrpSpPr>
        <p:grpSpPr>
          <a:xfrm>
            <a:off x="10281667" y="3943561"/>
            <a:ext cx="4512106" cy="4512106"/>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BCD"/>
            </a:solidFill>
            <a:ln w="190500" cap="sq">
              <a:solidFill>
                <a:srgbClr val="737373"/>
              </a:solidFill>
              <a:prstDash val="solid"/>
              <a:miter/>
            </a:ln>
          </p:spPr>
          <p:txBody>
            <a:bodyPr/>
            <a:lstStyle/>
            <a:p>
              <a:endParaRPr lang="en-GB"/>
            </a:p>
          </p:txBody>
        </p:sp>
        <p:sp>
          <p:nvSpPr>
            <p:cNvPr id="38" name="TextBox 3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39" name="TextBox 39"/>
          <p:cNvSpPr txBox="1"/>
          <p:nvPr/>
        </p:nvSpPr>
        <p:spPr>
          <a:xfrm>
            <a:off x="1119752" y="78681"/>
            <a:ext cx="15777122" cy="2764155"/>
          </a:xfrm>
          <a:prstGeom prst="rect">
            <a:avLst/>
          </a:prstGeom>
        </p:spPr>
        <p:txBody>
          <a:bodyPr lIns="0" tIns="0" rIns="0" bIns="0" rtlCol="0" anchor="t">
            <a:spAutoFit/>
          </a:bodyPr>
          <a:lstStyle/>
          <a:p>
            <a:pPr algn="l">
              <a:lnSpc>
                <a:spcPts val="6209"/>
              </a:lnSpc>
            </a:pPr>
            <a:r>
              <a:rPr lang="en-US" sz="4500" spc="441">
                <a:solidFill>
                  <a:srgbClr val="1E3950"/>
                </a:solidFill>
                <a:latin typeface="DM Sans Bold"/>
                <a:ea typeface="DM Sans Bold"/>
                <a:cs typeface="DM Sans Bold"/>
                <a:sym typeface="DM Sans Bold"/>
              </a:rPr>
              <a:t>Unique Capacity Needs and Challenges in Social Enterprises</a:t>
            </a:r>
          </a:p>
          <a:p>
            <a:pPr algn="l">
              <a:lnSpc>
                <a:spcPts val="4410"/>
              </a:lnSpc>
            </a:pPr>
            <a:endParaRPr lang="en-US" sz="4500" spc="441">
              <a:solidFill>
                <a:srgbClr val="1E3950"/>
              </a:solidFill>
              <a:latin typeface="DM Sans Bold"/>
              <a:ea typeface="DM Sans Bold"/>
              <a:cs typeface="DM Sans Bold"/>
              <a:sym typeface="DM Sans Bold"/>
            </a:endParaRPr>
          </a:p>
          <a:p>
            <a:pPr marL="0" lvl="0" indent="0" algn="l">
              <a:lnSpc>
                <a:spcPts val="4410"/>
              </a:lnSpc>
            </a:pPr>
            <a:endParaRPr lang="en-US" sz="4500" spc="441">
              <a:solidFill>
                <a:srgbClr val="1E3950"/>
              </a:solidFill>
              <a:latin typeface="DM Sans Bold"/>
              <a:ea typeface="DM Sans Bold"/>
              <a:cs typeface="DM Sans Bold"/>
              <a:sym typeface="DM Sans Bold"/>
            </a:endParaRPr>
          </a:p>
        </p:txBody>
      </p:sp>
      <p:sp>
        <p:nvSpPr>
          <p:cNvPr id="40" name="TextBox 40"/>
          <p:cNvSpPr txBox="1"/>
          <p:nvPr/>
        </p:nvSpPr>
        <p:spPr>
          <a:xfrm>
            <a:off x="1119752" y="3645866"/>
            <a:ext cx="4482343" cy="1023231"/>
          </a:xfrm>
          <a:prstGeom prst="rect">
            <a:avLst/>
          </a:prstGeom>
        </p:spPr>
        <p:txBody>
          <a:bodyPr lIns="0" tIns="0" rIns="0" bIns="0" rtlCol="0" anchor="t">
            <a:spAutoFit/>
          </a:bodyPr>
          <a:lstStyle/>
          <a:p>
            <a:pPr marL="0" lvl="0" indent="0" algn="just">
              <a:lnSpc>
                <a:spcPts val="2055"/>
              </a:lnSpc>
              <a:spcBef>
                <a:spcPct val="0"/>
              </a:spcBef>
            </a:pPr>
            <a:r>
              <a:rPr lang="en-US" sz="1489" spc="145">
                <a:solidFill>
                  <a:srgbClr val="231F20"/>
                </a:solidFill>
                <a:latin typeface="DM Sans"/>
                <a:ea typeface="DM Sans"/>
                <a:cs typeface="DM Sans"/>
                <a:sym typeface="DM Sans"/>
              </a:rPr>
              <a:t>Balancing the pursuit of social impact with the need for financial viability poses unique strategic and operational challenges.</a:t>
            </a:r>
          </a:p>
        </p:txBody>
      </p:sp>
      <p:sp>
        <p:nvSpPr>
          <p:cNvPr id="41" name="TextBox 41"/>
          <p:cNvSpPr txBox="1"/>
          <p:nvPr/>
        </p:nvSpPr>
        <p:spPr>
          <a:xfrm>
            <a:off x="1119752" y="3243223"/>
            <a:ext cx="3465904" cy="385157"/>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737373"/>
                </a:solidFill>
                <a:latin typeface="DM Sans Bold"/>
                <a:ea typeface="DM Sans Bold"/>
                <a:cs typeface="DM Sans Bold"/>
                <a:sym typeface="DM Sans Bold"/>
              </a:rPr>
              <a:t>Dual Mission</a:t>
            </a:r>
          </a:p>
        </p:txBody>
      </p:sp>
      <p:sp>
        <p:nvSpPr>
          <p:cNvPr id="42" name="TextBox 42"/>
          <p:cNvSpPr txBox="1"/>
          <p:nvPr/>
        </p:nvSpPr>
        <p:spPr>
          <a:xfrm>
            <a:off x="1119752" y="5176977"/>
            <a:ext cx="4482343" cy="1023231"/>
          </a:xfrm>
          <a:prstGeom prst="rect">
            <a:avLst/>
          </a:prstGeom>
        </p:spPr>
        <p:txBody>
          <a:bodyPr lIns="0" tIns="0" rIns="0" bIns="0" rtlCol="0" anchor="t">
            <a:spAutoFit/>
          </a:bodyPr>
          <a:lstStyle/>
          <a:p>
            <a:pPr marL="0" lvl="0" indent="0" algn="just">
              <a:lnSpc>
                <a:spcPts val="2055"/>
              </a:lnSpc>
              <a:spcBef>
                <a:spcPct val="0"/>
              </a:spcBef>
            </a:pPr>
            <a:r>
              <a:rPr lang="en-US" sz="1489" spc="145">
                <a:solidFill>
                  <a:srgbClr val="231F20"/>
                </a:solidFill>
                <a:latin typeface="DM Sans"/>
                <a:ea typeface="DM Sans"/>
                <a:cs typeface="DM Sans"/>
                <a:sym typeface="DM Sans"/>
              </a:rPr>
              <a:t>Prioritizing limited resources between social programs and business growth requires innovative strategies and efficient management.</a:t>
            </a:r>
          </a:p>
        </p:txBody>
      </p:sp>
      <p:sp>
        <p:nvSpPr>
          <p:cNvPr id="43" name="TextBox 43"/>
          <p:cNvSpPr txBox="1"/>
          <p:nvPr/>
        </p:nvSpPr>
        <p:spPr>
          <a:xfrm>
            <a:off x="1119752" y="4774333"/>
            <a:ext cx="3465904" cy="385157"/>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737373"/>
                </a:solidFill>
                <a:latin typeface="DM Sans Bold"/>
                <a:ea typeface="DM Sans Bold"/>
                <a:cs typeface="DM Sans Bold"/>
                <a:sym typeface="DM Sans Bold"/>
              </a:rPr>
              <a:t>Resource Allocation</a:t>
            </a:r>
          </a:p>
        </p:txBody>
      </p:sp>
      <p:sp>
        <p:nvSpPr>
          <p:cNvPr id="44" name="TextBox 44"/>
          <p:cNvSpPr txBox="1"/>
          <p:nvPr/>
        </p:nvSpPr>
        <p:spPr>
          <a:xfrm>
            <a:off x="1119752" y="6707156"/>
            <a:ext cx="4482343" cy="1023231"/>
          </a:xfrm>
          <a:prstGeom prst="rect">
            <a:avLst/>
          </a:prstGeom>
        </p:spPr>
        <p:txBody>
          <a:bodyPr lIns="0" tIns="0" rIns="0" bIns="0" rtlCol="0" anchor="t">
            <a:spAutoFit/>
          </a:bodyPr>
          <a:lstStyle/>
          <a:p>
            <a:pPr marL="0" lvl="0" indent="0" algn="just">
              <a:lnSpc>
                <a:spcPts val="2055"/>
              </a:lnSpc>
              <a:spcBef>
                <a:spcPct val="0"/>
              </a:spcBef>
            </a:pPr>
            <a:r>
              <a:rPr lang="en-US" sz="1489" spc="145">
                <a:solidFill>
                  <a:srgbClr val="231F20"/>
                </a:solidFill>
                <a:latin typeface="DM Sans"/>
                <a:ea typeface="DM Sans"/>
                <a:cs typeface="DM Sans"/>
                <a:sym typeface="DM Sans"/>
              </a:rPr>
              <a:t>Engaging a diverse range of stakeholders, from beneficiaries to investors, demands effective communication and alignment of interests.</a:t>
            </a:r>
          </a:p>
        </p:txBody>
      </p:sp>
      <p:sp>
        <p:nvSpPr>
          <p:cNvPr id="45" name="TextBox 45"/>
          <p:cNvSpPr txBox="1"/>
          <p:nvPr/>
        </p:nvSpPr>
        <p:spPr>
          <a:xfrm>
            <a:off x="1119752" y="6304512"/>
            <a:ext cx="4482343" cy="385157"/>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737373"/>
                </a:solidFill>
                <a:latin typeface="DM Sans Bold"/>
                <a:ea typeface="DM Sans Bold"/>
                <a:cs typeface="DM Sans Bold"/>
                <a:sym typeface="DM Sans Bold"/>
              </a:rPr>
              <a:t>Stakeholder Engagement</a:t>
            </a:r>
          </a:p>
        </p:txBody>
      </p:sp>
      <p:sp>
        <p:nvSpPr>
          <p:cNvPr id="46" name="TextBox 46"/>
          <p:cNvSpPr txBox="1"/>
          <p:nvPr/>
        </p:nvSpPr>
        <p:spPr>
          <a:xfrm>
            <a:off x="1119752" y="8237334"/>
            <a:ext cx="4482343" cy="1023231"/>
          </a:xfrm>
          <a:prstGeom prst="rect">
            <a:avLst/>
          </a:prstGeom>
        </p:spPr>
        <p:txBody>
          <a:bodyPr lIns="0" tIns="0" rIns="0" bIns="0" rtlCol="0" anchor="t">
            <a:spAutoFit/>
          </a:bodyPr>
          <a:lstStyle/>
          <a:p>
            <a:pPr marL="0" lvl="0" indent="0" algn="just">
              <a:lnSpc>
                <a:spcPts val="2055"/>
              </a:lnSpc>
              <a:spcBef>
                <a:spcPct val="0"/>
              </a:spcBef>
            </a:pPr>
            <a:r>
              <a:rPr lang="en-US" sz="1489" spc="145">
                <a:solidFill>
                  <a:srgbClr val="231F20"/>
                </a:solidFill>
                <a:latin typeface="DM Sans"/>
                <a:ea typeface="DM Sans"/>
                <a:cs typeface="DM Sans"/>
                <a:sym typeface="DM Sans"/>
              </a:rPr>
              <a:t>Navigating market forces while staying true to social missions requires adaptive strategies and resilient operational models.</a:t>
            </a:r>
          </a:p>
        </p:txBody>
      </p:sp>
      <p:sp>
        <p:nvSpPr>
          <p:cNvPr id="47" name="TextBox 47"/>
          <p:cNvSpPr txBox="1"/>
          <p:nvPr/>
        </p:nvSpPr>
        <p:spPr>
          <a:xfrm>
            <a:off x="1119752" y="7834691"/>
            <a:ext cx="3465904" cy="385157"/>
          </a:xfrm>
          <a:prstGeom prst="rect">
            <a:avLst/>
          </a:prstGeom>
        </p:spPr>
        <p:txBody>
          <a:bodyPr lIns="0" tIns="0" rIns="0" bIns="0" rtlCol="0" anchor="t">
            <a:spAutoFit/>
          </a:bodyPr>
          <a:lstStyle/>
          <a:p>
            <a:pPr marL="0" lvl="0" indent="0" algn="l">
              <a:lnSpc>
                <a:spcPts val="3199"/>
              </a:lnSpc>
              <a:spcBef>
                <a:spcPct val="0"/>
              </a:spcBef>
            </a:pPr>
            <a:r>
              <a:rPr lang="en-US" sz="2318" spc="227">
                <a:solidFill>
                  <a:srgbClr val="737373"/>
                </a:solidFill>
                <a:latin typeface="DM Sans Bold"/>
                <a:ea typeface="DM Sans Bold"/>
                <a:cs typeface="DM Sans Bold"/>
                <a:sym typeface="DM Sans Bold"/>
              </a:rPr>
              <a:t>Market Dynamics</a:t>
            </a:r>
          </a:p>
        </p:txBody>
      </p:sp>
      <p:sp>
        <p:nvSpPr>
          <p:cNvPr id="48" name="Freeform 48"/>
          <p:cNvSpPr/>
          <p:nvPr/>
        </p:nvSpPr>
        <p:spPr>
          <a:xfrm>
            <a:off x="10935745" y="4668840"/>
            <a:ext cx="3203951" cy="3203951"/>
          </a:xfrm>
          <a:custGeom>
            <a:avLst/>
            <a:gdLst/>
            <a:ahLst/>
            <a:cxnLst/>
            <a:rect l="l" t="t" r="r" b="b"/>
            <a:pathLst>
              <a:path w="3203951" h="3203951">
                <a:moveTo>
                  <a:pt x="0" y="0"/>
                </a:moveTo>
                <a:lnTo>
                  <a:pt x="3203950" y="0"/>
                </a:lnTo>
                <a:lnTo>
                  <a:pt x="3203950" y="3203951"/>
                </a:lnTo>
                <a:lnTo>
                  <a:pt x="0" y="32039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49" name="TextBox 49"/>
          <p:cNvSpPr txBox="1"/>
          <p:nvPr/>
        </p:nvSpPr>
        <p:spPr>
          <a:xfrm>
            <a:off x="1119752" y="1773615"/>
            <a:ext cx="13436532" cy="698500"/>
          </a:xfrm>
          <a:prstGeom prst="rect">
            <a:avLst/>
          </a:prstGeom>
        </p:spPr>
        <p:txBody>
          <a:bodyPr lIns="0" tIns="0" rIns="0" bIns="0" rtlCol="0" anchor="t">
            <a:spAutoFit/>
          </a:bodyPr>
          <a:lstStyle/>
          <a:p>
            <a:pPr algn="l">
              <a:lnSpc>
                <a:spcPts val="2749"/>
              </a:lnSpc>
              <a:spcBef>
                <a:spcPct val="0"/>
              </a:spcBef>
            </a:pPr>
            <a:r>
              <a:rPr lang="en-US" sz="2499">
                <a:solidFill>
                  <a:srgbClr val="E1A93D"/>
                </a:solidFill>
                <a:latin typeface="DM Sans"/>
                <a:ea typeface="DM Sans"/>
                <a:cs typeface="DM Sans"/>
                <a:sym typeface="DM Sans"/>
              </a:rPr>
              <a:t>Social enterprises face distinct capacity needs and challenges, stemming from their dual mission of creating social value and achieving financial sustainability.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ea typeface="DM Sans Bold"/>
                <a:cs typeface="DM Sans Bold"/>
                <a:sym typeface="DM Sans Bold"/>
              </a:rPr>
              <a:t>TABLE OF</a:t>
            </a:r>
          </a:p>
          <a:p>
            <a:pPr algn="r">
              <a:lnSpc>
                <a:spcPts val="8250"/>
              </a:lnSpc>
            </a:pPr>
            <a:r>
              <a:rPr lang="en-US" sz="7500">
                <a:solidFill>
                  <a:srgbClr val="8CA9AD"/>
                </a:solidFill>
                <a:latin typeface="DM Sans Bold"/>
                <a:ea typeface="DM Sans Bold"/>
                <a:cs typeface="DM Sans Bold"/>
                <a:sym typeface="DM Sans Bold"/>
              </a:rPr>
              <a:t>CONTENT</a:t>
            </a:r>
          </a:p>
        </p:txBody>
      </p:sp>
      <p:sp>
        <p:nvSpPr>
          <p:cNvPr id="3" name="TextBox 3"/>
          <p:cNvSpPr txBox="1"/>
          <p:nvPr/>
        </p:nvSpPr>
        <p:spPr>
          <a:xfrm>
            <a:off x="1869052" y="319066"/>
            <a:ext cx="1761675" cy="897094"/>
          </a:xfrm>
          <a:prstGeom prst="rect">
            <a:avLst/>
          </a:prstGeom>
        </p:spPr>
        <p:txBody>
          <a:bodyPr lIns="0" tIns="0" rIns="0" bIns="0" rtlCol="0" anchor="t">
            <a:spAutoFit/>
          </a:bodyPr>
          <a:lstStyle/>
          <a:p>
            <a:pPr algn="l">
              <a:lnSpc>
                <a:spcPts val="6998"/>
              </a:lnSpc>
            </a:pPr>
            <a:r>
              <a:rPr lang="en-US" sz="6362">
                <a:solidFill>
                  <a:srgbClr val="8CA9AD"/>
                </a:solidFill>
                <a:latin typeface="DM Sans Bold"/>
                <a:ea typeface="DM Sans Bold"/>
                <a:cs typeface="DM Sans Bold"/>
                <a:sym typeface="DM Sans Bold"/>
              </a:rPr>
              <a:t>01.</a:t>
            </a:r>
          </a:p>
        </p:txBody>
      </p:sp>
      <p:sp>
        <p:nvSpPr>
          <p:cNvPr id="4" name="TextBox 4"/>
          <p:cNvSpPr txBox="1"/>
          <p:nvPr/>
        </p:nvSpPr>
        <p:spPr>
          <a:xfrm>
            <a:off x="1869052" y="1801671"/>
            <a:ext cx="1761675" cy="897094"/>
          </a:xfrm>
          <a:prstGeom prst="rect">
            <a:avLst/>
          </a:prstGeom>
        </p:spPr>
        <p:txBody>
          <a:bodyPr lIns="0" tIns="0" rIns="0" bIns="0" rtlCol="0" anchor="t">
            <a:spAutoFit/>
          </a:bodyPr>
          <a:lstStyle/>
          <a:p>
            <a:pPr algn="l">
              <a:lnSpc>
                <a:spcPts val="6998"/>
              </a:lnSpc>
            </a:pPr>
            <a:r>
              <a:rPr lang="en-US" sz="6362">
                <a:solidFill>
                  <a:srgbClr val="8CA9AD"/>
                </a:solidFill>
                <a:latin typeface="DM Sans Bold"/>
                <a:ea typeface="DM Sans Bold"/>
                <a:cs typeface="DM Sans Bold"/>
                <a:sym typeface="DM Sans Bold"/>
              </a:rPr>
              <a:t>02.</a:t>
            </a:r>
          </a:p>
        </p:txBody>
      </p:sp>
      <p:sp>
        <p:nvSpPr>
          <p:cNvPr id="5" name="TextBox 5"/>
          <p:cNvSpPr txBox="1"/>
          <p:nvPr/>
        </p:nvSpPr>
        <p:spPr>
          <a:xfrm>
            <a:off x="3630727" y="314148"/>
            <a:ext cx="9684043" cy="453233"/>
          </a:xfrm>
          <a:prstGeom prst="rect">
            <a:avLst/>
          </a:prstGeom>
        </p:spPr>
        <p:txBody>
          <a:bodyPr lIns="0" tIns="0" rIns="0" bIns="0" rtlCol="0" anchor="t">
            <a:spAutoFit/>
          </a:bodyPr>
          <a:lstStyle/>
          <a:p>
            <a:pPr algn="l">
              <a:lnSpc>
                <a:spcPts val="3499"/>
              </a:lnSpc>
            </a:pPr>
            <a:r>
              <a:rPr lang="en-US" sz="3181">
                <a:solidFill>
                  <a:srgbClr val="737373"/>
                </a:solidFill>
                <a:latin typeface="DM Sans Bold"/>
                <a:ea typeface="DM Sans Bold"/>
                <a:cs typeface="DM Sans Bold"/>
                <a:sym typeface="DM Sans Bold"/>
              </a:rPr>
              <a:t>FUNDAMENTALS OF CAPACITY BUILDING &amp; PLAN</a:t>
            </a:r>
          </a:p>
        </p:txBody>
      </p:sp>
      <p:sp>
        <p:nvSpPr>
          <p:cNvPr id="6" name="TextBox 6"/>
          <p:cNvSpPr txBox="1"/>
          <p:nvPr/>
        </p:nvSpPr>
        <p:spPr>
          <a:xfrm>
            <a:off x="3630727" y="1796752"/>
            <a:ext cx="9115169" cy="453233"/>
          </a:xfrm>
          <a:prstGeom prst="rect">
            <a:avLst/>
          </a:prstGeom>
        </p:spPr>
        <p:txBody>
          <a:bodyPr lIns="0" tIns="0" rIns="0" bIns="0" rtlCol="0" anchor="t">
            <a:spAutoFit/>
          </a:bodyPr>
          <a:lstStyle/>
          <a:p>
            <a:pPr algn="l">
              <a:lnSpc>
                <a:spcPts val="3499"/>
              </a:lnSpc>
            </a:pPr>
            <a:r>
              <a:rPr lang="en-US" sz="3181">
                <a:solidFill>
                  <a:srgbClr val="737373"/>
                </a:solidFill>
                <a:latin typeface="DM Sans Bold"/>
                <a:ea typeface="DM Sans Bold"/>
                <a:cs typeface="DM Sans Bold"/>
                <a:sym typeface="DM Sans Bold"/>
              </a:rPr>
              <a:t>EVOLUTION  AND  LEVELS OF CAPACITY </a:t>
            </a:r>
          </a:p>
        </p:txBody>
      </p:sp>
      <p:sp>
        <p:nvSpPr>
          <p:cNvPr id="7" name="TextBox 7"/>
          <p:cNvSpPr txBox="1"/>
          <p:nvPr/>
        </p:nvSpPr>
        <p:spPr>
          <a:xfrm>
            <a:off x="3630727" y="805559"/>
            <a:ext cx="5037314" cy="377420"/>
          </a:xfrm>
          <a:prstGeom prst="rect">
            <a:avLst/>
          </a:prstGeom>
        </p:spPr>
        <p:txBody>
          <a:bodyPr lIns="0" tIns="0" rIns="0" bIns="0" rtlCol="0" anchor="t">
            <a:spAutoFit/>
          </a:bodyPr>
          <a:lstStyle/>
          <a:p>
            <a:pPr algn="l">
              <a:lnSpc>
                <a:spcPts val="2999"/>
              </a:lnSpc>
            </a:pPr>
            <a:r>
              <a:rPr lang="en-US" sz="2726">
                <a:solidFill>
                  <a:srgbClr val="737373"/>
                </a:solidFill>
                <a:latin typeface="DM Sans Italics"/>
                <a:ea typeface="DM Sans Italics"/>
                <a:cs typeface="DM Sans Italics"/>
                <a:sym typeface="DM Sans Italics"/>
              </a:rPr>
              <a:t>Importance and scope</a:t>
            </a:r>
          </a:p>
        </p:txBody>
      </p:sp>
      <p:sp>
        <p:nvSpPr>
          <p:cNvPr id="8" name="TextBox 8"/>
          <p:cNvSpPr txBox="1"/>
          <p:nvPr/>
        </p:nvSpPr>
        <p:spPr>
          <a:xfrm>
            <a:off x="1869052" y="3184888"/>
            <a:ext cx="1761675" cy="897094"/>
          </a:xfrm>
          <a:prstGeom prst="rect">
            <a:avLst/>
          </a:prstGeom>
        </p:spPr>
        <p:txBody>
          <a:bodyPr lIns="0" tIns="0" rIns="0" bIns="0" rtlCol="0" anchor="t">
            <a:spAutoFit/>
          </a:bodyPr>
          <a:lstStyle/>
          <a:p>
            <a:pPr algn="l">
              <a:lnSpc>
                <a:spcPts val="6998"/>
              </a:lnSpc>
            </a:pPr>
            <a:r>
              <a:rPr lang="en-US" sz="6362">
                <a:solidFill>
                  <a:srgbClr val="8CA9AD"/>
                </a:solidFill>
                <a:latin typeface="DM Sans Bold"/>
                <a:ea typeface="DM Sans Bold"/>
                <a:cs typeface="DM Sans Bold"/>
                <a:sym typeface="DM Sans Bold"/>
              </a:rPr>
              <a:t>03.</a:t>
            </a:r>
          </a:p>
        </p:txBody>
      </p:sp>
      <p:sp>
        <p:nvSpPr>
          <p:cNvPr id="9" name="TextBox 9"/>
          <p:cNvSpPr txBox="1"/>
          <p:nvPr/>
        </p:nvSpPr>
        <p:spPr>
          <a:xfrm>
            <a:off x="3630727" y="3179970"/>
            <a:ext cx="6113149" cy="453311"/>
          </a:xfrm>
          <a:prstGeom prst="rect">
            <a:avLst/>
          </a:prstGeom>
        </p:spPr>
        <p:txBody>
          <a:bodyPr lIns="0" tIns="0" rIns="0" bIns="0" rtlCol="0" anchor="t">
            <a:spAutoFit/>
          </a:bodyPr>
          <a:lstStyle/>
          <a:p>
            <a:pPr algn="l">
              <a:lnSpc>
                <a:spcPts val="3499"/>
              </a:lnSpc>
            </a:pPr>
            <a:r>
              <a:rPr lang="en-US" sz="3181">
                <a:solidFill>
                  <a:srgbClr val="737373"/>
                </a:solidFill>
                <a:latin typeface="DM Sans Bold"/>
                <a:ea typeface="DM Sans Bold"/>
                <a:cs typeface="DM Sans Bold"/>
                <a:sym typeface="DM Sans Bold"/>
              </a:rPr>
              <a:t>FOCUS ON INNOVATIVE TOOLS</a:t>
            </a:r>
          </a:p>
        </p:txBody>
      </p:sp>
      <p:sp>
        <p:nvSpPr>
          <p:cNvPr id="10" name="TextBox 10"/>
          <p:cNvSpPr txBox="1"/>
          <p:nvPr/>
        </p:nvSpPr>
        <p:spPr>
          <a:xfrm>
            <a:off x="1869052" y="4568105"/>
            <a:ext cx="1761675" cy="897094"/>
          </a:xfrm>
          <a:prstGeom prst="rect">
            <a:avLst/>
          </a:prstGeom>
        </p:spPr>
        <p:txBody>
          <a:bodyPr lIns="0" tIns="0" rIns="0" bIns="0" rtlCol="0" anchor="t">
            <a:spAutoFit/>
          </a:bodyPr>
          <a:lstStyle/>
          <a:p>
            <a:pPr algn="l">
              <a:lnSpc>
                <a:spcPts val="6998"/>
              </a:lnSpc>
            </a:pPr>
            <a:r>
              <a:rPr lang="en-US" sz="6362">
                <a:solidFill>
                  <a:srgbClr val="8CA9AD"/>
                </a:solidFill>
                <a:latin typeface="DM Sans Bold"/>
                <a:ea typeface="DM Sans Bold"/>
                <a:cs typeface="DM Sans Bold"/>
                <a:sym typeface="DM Sans Bold"/>
              </a:rPr>
              <a:t>04.</a:t>
            </a:r>
          </a:p>
        </p:txBody>
      </p:sp>
      <p:sp>
        <p:nvSpPr>
          <p:cNvPr id="11" name="TextBox 11"/>
          <p:cNvSpPr txBox="1"/>
          <p:nvPr/>
        </p:nvSpPr>
        <p:spPr>
          <a:xfrm>
            <a:off x="3630727" y="4563187"/>
            <a:ext cx="8565369" cy="453311"/>
          </a:xfrm>
          <a:prstGeom prst="rect">
            <a:avLst/>
          </a:prstGeom>
        </p:spPr>
        <p:txBody>
          <a:bodyPr lIns="0" tIns="0" rIns="0" bIns="0" rtlCol="0" anchor="t">
            <a:spAutoFit/>
          </a:bodyPr>
          <a:lstStyle/>
          <a:p>
            <a:pPr algn="l">
              <a:lnSpc>
                <a:spcPts val="3499"/>
              </a:lnSpc>
            </a:pPr>
            <a:r>
              <a:rPr lang="en-US" sz="3181">
                <a:solidFill>
                  <a:srgbClr val="737373"/>
                </a:solidFill>
                <a:latin typeface="DM Sans Bold"/>
                <a:ea typeface="DM Sans Bold"/>
                <a:cs typeface="DM Sans Bold"/>
                <a:sym typeface="DM Sans Bold"/>
              </a:rPr>
              <a:t>FOCUS ON ORGANISATIONAL METHODS </a:t>
            </a:r>
          </a:p>
        </p:txBody>
      </p:sp>
      <p:sp>
        <p:nvSpPr>
          <p:cNvPr id="12" name="TextBox 12"/>
          <p:cNvSpPr txBox="1"/>
          <p:nvPr/>
        </p:nvSpPr>
        <p:spPr>
          <a:xfrm>
            <a:off x="3630727" y="2288164"/>
            <a:ext cx="6916841" cy="377420"/>
          </a:xfrm>
          <a:prstGeom prst="rect">
            <a:avLst/>
          </a:prstGeom>
        </p:spPr>
        <p:txBody>
          <a:bodyPr lIns="0" tIns="0" rIns="0" bIns="0" rtlCol="0" anchor="t">
            <a:spAutoFit/>
          </a:bodyPr>
          <a:lstStyle/>
          <a:p>
            <a:pPr algn="l">
              <a:lnSpc>
                <a:spcPts val="2999"/>
              </a:lnSpc>
            </a:pPr>
            <a:r>
              <a:rPr lang="en-US" sz="2726">
                <a:solidFill>
                  <a:srgbClr val="737373"/>
                </a:solidFill>
                <a:latin typeface="DM Sans Italics"/>
                <a:ea typeface="DM Sans Italics"/>
                <a:cs typeface="DM Sans Italics"/>
                <a:sym typeface="DM Sans Italics"/>
              </a:rPr>
              <a:t>Three levels of capacity building evolution</a:t>
            </a:r>
          </a:p>
        </p:txBody>
      </p:sp>
      <p:sp>
        <p:nvSpPr>
          <p:cNvPr id="13" name="TextBox 13"/>
          <p:cNvSpPr txBox="1"/>
          <p:nvPr/>
        </p:nvSpPr>
        <p:spPr>
          <a:xfrm>
            <a:off x="3630727" y="3671381"/>
            <a:ext cx="5037314" cy="377420"/>
          </a:xfrm>
          <a:prstGeom prst="rect">
            <a:avLst/>
          </a:prstGeom>
        </p:spPr>
        <p:txBody>
          <a:bodyPr lIns="0" tIns="0" rIns="0" bIns="0" rtlCol="0" anchor="t">
            <a:spAutoFit/>
          </a:bodyPr>
          <a:lstStyle/>
          <a:p>
            <a:pPr algn="l">
              <a:lnSpc>
                <a:spcPts val="2999"/>
              </a:lnSpc>
            </a:pPr>
            <a:r>
              <a:rPr lang="en-US" sz="2726">
                <a:solidFill>
                  <a:srgbClr val="737373"/>
                </a:solidFill>
                <a:latin typeface="DM Sans Italics"/>
                <a:ea typeface="DM Sans Italics"/>
                <a:cs typeface="DM Sans Italics"/>
                <a:sym typeface="DM Sans Italics"/>
              </a:rPr>
              <a:t>Platforms &amp; data analytics</a:t>
            </a:r>
          </a:p>
        </p:txBody>
      </p:sp>
      <p:sp>
        <p:nvSpPr>
          <p:cNvPr id="14" name="TextBox 14"/>
          <p:cNvSpPr txBox="1"/>
          <p:nvPr/>
        </p:nvSpPr>
        <p:spPr>
          <a:xfrm>
            <a:off x="3630727" y="5054598"/>
            <a:ext cx="5037314" cy="377420"/>
          </a:xfrm>
          <a:prstGeom prst="rect">
            <a:avLst/>
          </a:prstGeom>
        </p:spPr>
        <p:txBody>
          <a:bodyPr lIns="0" tIns="0" rIns="0" bIns="0" rtlCol="0" anchor="t">
            <a:spAutoFit/>
          </a:bodyPr>
          <a:lstStyle/>
          <a:p>
            <a:pPr algn="l">
              <a:lnSpc>
                <a:spcPts val="2999"/>
              </a:lnSpc>
            </a:pPr>
            <a:r>
              <a:rPr lang="en-US" sz="2726">
                <a:solidFill>
                  <a:srgbClr val="737373"/>
                </a:solidFill>
                <a:latin typeface="DM Sans Italics"/>
                <a:ea typeface="DM Sans Italics"/>
                <a:cs typeface="DM Sans Italics"/>
                <a:sym typeface="DM Sans Italics"/>
              </a:rPr>
              <a:t>Selection of methods</a:t>
            </a:r>
          </a:p>
        </p:txBody>
      </p:sp>
      <p:sp>
        <p:nvSpPr>
          <p:cNvPr id="15" name="Freeform 15"/>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6" name="Freeform 16"/>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TextBox 17"/>
          <p:cNvSpPr txBox="1"/>
          <p:nvPr/>
        </p:nvSpPr>
        <p:spPr>
          <a:xfrm>
            <a:off x="1869052" y="5947388"/>
            <a:ext cx="1761675" cy="897094"/>
          </a:xfrm>
          <a:prstGeom prst="rect">
            <a:avLst/>
          </a:prstGeom>
        </p:spPr>
        <p:txBody>
          <a:bodyPr lIns="0" tIns="0" rIns="0" bIns="0" rtlCol="0" anchor="t">
            <a:spAutoFit/>
          </a:bodyPr>
          <a:lstStyle/>
          <a:p>
            <a:pPr algn="l">
              <a:lnSpc>
                <a:spcPts val="6998"/>
              </a:lnSpc>
            </a:pPr>
            <a:r>
              <a:rPr lang="en-US" sz="6362">
                <a:solidFill>
                  <a:srgbClr val="8CA9AD"/>
                </a:solidFill>
                <a:latin typeface="DM Sans Bold"/>
                <a:ea typeface="DM Sans Bold"/>
                <a:cs typeface="DM Sans Bold"/>
                <a:sym typeface="DM Sans Bold"/>
              </a:rPr>
              <a:t>05.</a:t>
            </a:r>
          </a:p>
        </p:txBody>
      </p:sp>
      <p:sp>
        <p:nvSpPr>
          <p:cNvPr id="18" name="TextBox 18"/>
          <p:cNvSpPr txBox="1"/>
          <p:nvPr/>
        </p:nvSpPr>
        <p:spPr>
          <a:xfrm>
            <a:off x="3630727" y="5942470"/>
            <a:ext cx="7689576" cy="894795"/>
          </a:xfrm>
          <a:prstGeom prst="rect">
            <a:avLst/>
          </a:prstGeom>
        </p:spPr>
        <p:txBody>
          <a:bodyPr lIns="0" tIns="0" rIns="0" bIns="0" rtlCol="0" anchor="t">
            <a:spAutoFit/>
          </a:bodyPr>
          <a:lstStyle/>
          <a:p>
            <a:pPr algn="l">
              <a:lnSpc>
                <a:spcPts val="3499"/>
              </a:lnSpc>
            </a:pPr>
            <a:r>
              <a:rPr lang="en-US" sz="3181">
                <a:solidFill>
                  <a:srgbClr val="727171"/>
                </a:solidFill>
                <a:latin typeface="DM Sans Bold"/>
                <a:ea typeface="DM Sans Bold"/>
                <a:cs typeface="DM Sans Bold"/>
                <a:sym typeface="DM Sans Bold"/>
              </a:rPr>
              <a:t>INTERNAL  AND EXTERNAL CAPACITY BUILDING TOOLS  </a:t>
            </a:r>
          </a:p>
        </p:txBody>
      </p:sp>
      <p:sp>
        <p:nvSpPr>
          <p:cNvPr id="19" name="TextBox 19"/>
          <p:cNvSpPr txBox="1"/>
          <p:nvPr/>
        </p:nvSpPr>
        <p:spPr>
          <a:xfrm>
            <a:off x="3630727" y="6932534"/>
            <a:ext cx="6916841" cy="377420"/>
          </a:xfrm>
          <a:prstGeom prst="rect">
            <a:avLst/>
          </a:prstGeom>
        </p:spPr>
        <p:txBody>
          <a:bodyPr lIns="0" tIns="0" rIns="0" bIns="0" rtlCol="0" anchor="t">
            <a:spAutoFit/>
          </a:bodyPr>
          <a:lstStyle/>
          <a:p>
            <a:pPr algn="l">
              <a:lnSpc>
                <a:spcPts val="2999"/>
              </a:lnSpc>
            </a:pPr>
            <a:r>
              <a:rPr lang="en-US" sz="2726">
                <a:solidFill>
                  <a:srgbClr val="727171"/>
                </a:solidFill>
                <a:latin typeface="DM Sans Italics"/>
                <a:ea typeface="DM Sans Italics"/>
                <a:cs typeface="DM Sans Italics"/>
                <a:sym typeface="DM Sans Italics"/>
              </a:rPr>
              <a:t>Software and technological solutions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10800000">
            <a:off x="1749355" y="5699994"/>
            <a:ext cx="6840134" cy="509001"/>
          </a:xfrm>
          <a:custGeom>
            <a:avLst/>
            <a:gdLst/>
            <a:ahLst/>
            <a:cxnLst/>
            <a:rect l="l" t="t" r="r" b="b"/>
            <a:pathLst>
              <a:path w="6840134" h="509001">
                <a:moveTo>
                  <a:pt x="0" y="0"/>
                </a:moveTo>
                <a:lnTo>
                  <a:pt x="6840134" y="0"/>
                </a:lnTo>
                <a:lnTo>
                  <a:pt x="6840134" y="509001"/>
                </a:lnTo>
                <a:lnTo>
                  <a:pt x="0" y="509001"/>
                </a:lnTo>
                <a:lnTo>
                  <a:pt x="0" y="0"/>
                </a:lnTo>
                <a:close/>
              </a:path>
            </a:pathLst>
          </a:custGeom>
          <a:blipFill>
            <a:blip r:embed="rId2">
              <a:alphaModFix amt="72000"/>
            </a:blip>
            <a:stretch>
              <a:fillRect b="-286352"/>
            </a:stretch>
          </a:blipFill>
        </p:spPr>
        <p:txBody>
          <a:bodyPr/>
          <a:lstStyle/>
          <a:p>
            <a:endParaRPr lang="en-GB"/>
          </a:p>
        </p:txBody>
      </p:sp>
      <p:grpSp>
        <p:nvGrpSpPr>
          <p:cNvPr id="3" name="Group 3"/>
          <p:cNvGrpSpPr/>
          <p:nvPr/>
        </p:nvGrpSpPr>
        <p:grpSpPr>
          <a:xfrm>
            <a:off x="1642714" y="3722012"/>
            <a:ext cx="7053416" cy="2086085"/>
            <a:chOff x="0" y="0"/>
            <a:chExt cx="1632342" cy="482774"/>
          </a:xfrm>
        </p:grpSpPr>
        <p:sp>
          <p:nvSpPr>
            <p:cNvPr id="4" name="Freeform 4"/>
            <p:cNvSpPr/>
            <p:nvPr/>
          </p:nvSpPr>
          <p:spPr>
            <a:xfrm>
              <a:off x="0" y="0"/>
              <a:ext cx="1632342" cy="482774"/>
            </a:xfrm>
            <a:custGeom>
              <a:avLst/>
              <a:gdLst/>
              <a:ahLst/>
              <a:cxnLst/>
              <a:rect l="l" t="t" r="r" b="b"/>
              <a:pathLst>
                <a:path w="1632342" h="482774">
                  <a:moveTo>
                    <a:pt x="35124" y="0"/>
                  </a:moveTo>
                  <a:lnTo>
                    <a:pt x="1597218" y="0"/>
                  </a:lnTo>
                  <a:cubicBezTo>
                    <a:pt x="1616617" y="0"/>
                    <a:pt x="1632342" y="15725"/>
                    <a:pt x="1632342" y="35124"/>
                  </a:cubicBezTo>
                  <a:lnTo>
                    <a:pt x="1632342" y="447650"/>
                  </a:lnTo>
                  <a:cubicBezTo>
                    <a:pt x="1632342" y="456966"/>
                    <a:pt x="1628641" y="465899"/>
                    <a:pt x="1622055" y="472486"/>
                  </a:cubicBezTo>
                  <a:cubicBezTo>
                    <a:pt x="1615468" y="479073"/>
                    <a:pt x="1606534" y="482774"/>
                    <a:pt x="1597218" y="482774"/>
                  </a:cubicBezTo>
                  <a:lnTo>
                    <a:pt x="35124" y="482774"/>
                  </a:lnTo>
                  <a:cubicBezTo>
                    <a:pt x="15725" y="482774"/>
                    <a:pt x="0" y="467048"/>
                    <a:pt x="0" y="447650"/>
                  </a:cubicBezTo>
                  <a:lnTo>
                    <a:pt x="0" y="35124"/>
                  </a:lnTo>
                  <a:cubicBezTo>
                    <a:pt x="0" y="25808"/>
                    <a:pt x="3701" y="16874"/>
                    <a:pt x="10287" y="10287"/>
                  </a:cubicBezTo>
                  <a:cubicBezTo>
                    <a:pt x="16874" y="3701"/>
                    <a:pt x="25808" y="0"/>
                    <a:pt x="35124" y="0"/>
                  </a:cubicBezTo>
                  <a:close/>
                </a:path>
              </a:pathLst>
            </a:custGeom>
            <a:solidFill>
              <a:srgbClr val="F8F8F8"/>
            </a:solidFill>
            <a:ln w="104775" cap="rnd">
              <a:solidFill>
                <a:srgbClr val="7C90B8"/>
              </a:solidFill>
              <a:prstDash val="solid"/>
              <a:round/>
            </a:ln>
          </p:spPr>
          <p:txBody>
            <a:bodyPr/>
            <a:lstStyle/>
            <a:p>
              <a:endParaRPr lang="en-GB"/>
            </a:p>
          </p:txBody>
        </p:sp>
        <p:sp>
          <p:nvSpPr>
            <p:cNvPr id="5" name="TextBox 5"/>
            <p:cNvSpPr txBox="1"/>
            <p:nvPr/>
          </p:nvSpPr>
          <p:spPr>
            <a:xfrm>
              <a:off x="0" y="-38100"/>
              <a:ext cx="1632342" cy="520874"/>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6" name="Group 6"/>
          <p:cNvGrpSpPr/>
          <p:nvPr/>
        </p:nvGrpSpPr>
        <p:grpSpPr>
          <a:xfrm>
            <a:off x="1028700" y="4174918"/>
            <a:ext cx="1228028" cy="1226514"/>
            <a:chOff x="0" y="0"/>
            <a:chExt cx="323431" cy="323032"/>
          </a:xfrm>
        </p:grpSpPr>
        <p:sp>
          <p:nvSpPr>
            <p:cNvPr id="7" name="Freeform 7"/>
            <p:cNvSpPr/>
            <p:nvPr/>
          </p:nvSpPr>
          <p:spPr>
            <a:xfrm>
              <a:off x="0" y="0"/>
              <a:ext cx="323431" cy="323032"/>
            </a:xfrm>
            <a:custGeom>
              <a:avLst/>
              <a:gdLst/>
              <a:ahLst/>
              <a:cxnLst/>
              <a:rect l="l" t="t" r="r" b="b"/>
              <a:pathLst>
                <a:path w="323431" h="323032">
                  <a:moveTo>
                    <a:pt x="0" y="0"/>
                  </a:moveTo>
                  <a:lnTo>
                    <a:pt x="323431" y="0"/>
                  </a:lnTo>
                  <a:lnTo>
                    <a:pt x="323431" y="323032"/>
                  </a:lnTo>
                  <a:lnTo>
                    <a:pt x="0" y="323032"/>
                  </a:lnTo>
                  <a:close/>
                </a:path>
              </a:pathLst>
            </a:custGeom>
            <a:solidFill>
              <a:srgbClr val="F8F8F8"/>
            </a:solidFill>
          </p:spPr>
          <p:txBody>
            <a:bodyPr/>
            <a:lstStyle/>
            <a:p>
              <a:endParaRPr lang="en-GB"/>
            </a:p>
          </p:txBody>
        </p:sp>
        <p:sp>
          <p:nvSpPr>
            <p:cNvPr id="8" name="TextBox 8"/>
            <p:cNvSpPr txBox="1"/>
            <p:nvPr/>
          </p:nvSpPr>
          <p:spPr>
            <a:xfrm>
              <a:off x="0" y="-114300"/>
              <a:ext cx="323431" cy="437332"/>
            </a:xfrm>
            <a:prstGeom prst="rect">
              <a:avLst/>
            </a:prstGeom>
          </p:spPr>
          <p:txBody>
            <a:bodyPr lIns="50800" tIns="50800" rIns="50800" bIns="50800" rtlCol="0" anchor="ctr"/>
            <a:lstStyle/>
            <a:p>
              <a:pPr algn="ctr">
                <a:lnSpc>
                  <a:spcPts val="8076"/>
                </a:lnSpc>
              </a:pPr>
              <a:r>
                <a:rPr lang="en-US" sz="5768">
                  <a:solidFill>
                    <a:srgbClr val="7C90B8"/>
                  </a:solidFill>
                  <a:latin typeface="Montserrat Bold"/>
                  <a:ea typeface="Montserrat Bold"/>
                  <a:cs typeface="Montserrat Bold"/>
                  <a:sym typeface="Montserrat Bold"/>
                </a:rPr>
                <a:t>01</a:t>
              </a:r>
            </a:p>
          </p:txBody>
        </p:sp>
      </p:grpSp>
      <p:sp>
        <p:nvSpPr>
          <p:cNvPr id="9" name="TextBox 9"/>
          <p:cNvSpPr txBox="1"/>
          <p:nvPr/>
        </p:nvSpPr>
        <p:spPr>
          <a:xfrm>
            <a:off x="2306129" y="4476719"/>
            <a:ext cx="4183100" cy="753836"/>
          </a:xfrm>
          <a:prstGeom prst="rect">
            <a:avLst/>
          </a:prstGeom>
        </p:spPr>
        <p:txBody>
          <a:bodyPr lIns="0" tIns="0" rIns="0" bIns="0" rtlCol="0" anchor="t">
            <a:spAutoFit/>
          </a:bodyPr>
          <a:lstStyle/>
          <a:p>
            <a:pPr marL="0" lvl="0" indent="0" algn="l">
              <a:lnSpc>
                <a:spcPts val="2065"/>
              </a:lnSpc>
              <a:spcBef>
                <a:spcPct val="0"/>
              </a:spcBef>
            </a:pPr>
            <a:r>
              <a:rPr lang="en-US" sz="1613">
                <a:solidFill>
                  <a:srgbClr val="231F20"/>
                </a:solidFill>
                <a:latin typeface="Montserrat Classic"/>
                <a:ea typeface="Montserrat Classic"/>
                <a:cs typeface="Montserrat Classic"/>
                <a:sym typeface="Montserrat Classic"/>
              </a:rPr>
              <a:t>Developing and scaling revenue-generating activities that align with social goals to ensure long-term viability.</a:t>
            </a:r>
          </a:p>
        </p:txBody>
      </p:sp>
      <p:sp>
        <p:nvSpPr>
          <p:cNvPr id="10" name="Freeform 10"/>
          <p:cNvSpPr/>
          <p:nvPr/>
        </p:nvSpPr>
        <p:spPr>
          <a:xfrm rot="-10800000">
            <a:off x="9782114" y="5699994"/>
            <a:ext cx="6840134" cy="509001"/>
          </a:xfrm>
          <a:custGeom>
            <a:avLst/>
            <a:gdLst/>
            <a:ahLst/>
            <a:cxnLst/>
            <a:rect l="l" t="t" r="r" b="b"/>
            <a:pathLst>
              <a:path w="6840134" h="509001">
                <a:moveTo>
                  <a:pt x="0" y="0"/>
                </a:moveTo>
                <a:lnTo>
                  <a:pt x="6840134" y="0"/>
                </a:lnTo>
                <a:lnTo>
                  <a:pt x="6840134" y="509001"/>
                </a:lnTo>
                <a:lnTo>
                  <a:pt x="0" y="509001"/>
                </a:lnTo>
                <a:lnTo>
                  <a:pt x="0" y="0"/>
                </a:lnTo>
                <a:close/>
              </a:path>
            </a:pathLst>
          </a:custGeom>
          <a:blipFill>
            <a:blip r:embed="rId2">
              <a:alphaModFix amt="72000"/>
            </a:blip>
            <a:stretch>
              <a:fillRect b="-286352"/>
            </a:stretch>
          </a:blipFill>
        </p:spPr>
        <p:txBody>
          <a:bodyPr/>
          <a:lstStyle/>
          <a:p>
            <a:endParaRPr lang="en-GB"/>
          </a:p>
        </p:txBody>
      </p:sp>
      <p:grpSp>
        <p:nvGrpSpPr>
          <p:cNvPr id="11" name="Group 11"/>
          <p:cNvGrpSpPr/>
          <p:nvPr/>
        </p:nvGrpSpPr>
        <p:grpSpPr>
          <a:xfrm>
            <a:off x="9675473" y="3722012"/>
            <a:ext cx="7053416" cy="2086085"/>
            <a:chOff x="0" y="0"/>
            <a:chExt cx="1632342" cy="482774"/>
          </a:xfrm>
        </p:grpSpPr>
        <p:sp>
          <p:nvSpPr>
            <p:cNvPr id="12" name="Freeform 12"/>
            <p:cNvSpPr/>
            <p:nvPr/>
          </p:nvSpPr>
          <p:spPr>
            <a:xfrm>
              <a:off x="0" y="0"/>
              <a:ext cx="1632342" cy="482774"/>
            </a:xfrm>
            <a:custGeom>
              <a:avLst/>
              <a:gdLst/>
              <a:ahLst/>
              <a:cxnLst/>
              <a:rect l="l" t="t" r="r" b="b"/>
              <a:pathLst>
                <a:path w="1632342" h="482774">
                  <a:moveTo>
                    <a:pt x="35124" y="0"/>
                  </a:moveTo>
                  <a:lnTo>
                    <a:pt x="1597218" y="0"/>
                  </a:lnTo>
                  <a:cubicBezTo>
                    <a:pt x="1616617" y="0"/>
                    <a:pt x="1632342" y="15725"/>
                    <a:pt x="1632342" y="35124"/>
                  </a:cubicBezTo>
                  <a:lnTo>
                    <a:pt x="1632342" y="447650"/>
                  </a:lnTo>
                  <a:cubicBezTo>
                    <a:pt x="1632342" y="456966"/>
                    <a:pt x="1628641" y="465899"/>
                    <a:pt x="1622055" y="472486"/>
                  </a:cubicBezTo>
                  <a:cubicBezTo>
                    <a:pt x="1615468" y="479073"/>
                    <a:pt x="1606534" y="482774"/>
                    <a:pt x="1597218" y="482774"/>
                  </a:cubicBezTo>
                  <a:lnTo>
                    <a:pt x="35124" y="482774"/>
                  </a:lnTo>
                  <a:cubicBezTo>
                    <a:pt x="15725" y="482774"/>
                    <a:pt x="0" y="467048"/>
                    <a:pt x="0" y="447650"/>
                  </a:cubicBezTo>
                  <a:lnTo>
                    <a:pt x="0" y="35124"/>
                  </a:lnTo>
                  <a:cubicBezTo>
                    <a:pt x="0" y="25808"/>
                    <a:pt x="3701" y="16874"/>
                    <a:pt x="10287" y="10287"/>
                  </a:cubicBezTo>
                  <a:cubicBezTo>
                    <a:pt x="16874" y="3701"/>
                    <a:pt x="25808" y="0"/>
                    <a:pt x="35124" y="0"/>
                  </a:cubicBezTo>
                  <a:close/>
                </a:path>
              </a:pathLst>
            </a:custGeom>
            <a:solidFill>
              <a:srgbClr val="F8F8F8"/>
            </a:solidFill>
            <a:ln w="104775" cap="rnd">
              <a:solidFill>
                <a:srgbClr val="1E3950"/>
              </a:solidFill>
              <a:prstDash val="solid"/>
              <a:round/>
            </a:ln>
          </p:spPr>
          <p:txBody>
            <a:bodyPr/>
            <a:lstStyle/>
            <a:p>
              <a:endParaRPr lang="en-GB"/>
            </a:p>
          </p:txBody>
        </p:sp>
        <p:sp>
          <p:nvSpPr>
            <p:cNvPr id="13" name="TextBox 13"/>
            <p:cNvSpPr txBox="1"/>
            <p:nvPr/>
          </p:nvSpPr>
          <p:spPr>
            <a:xfrm>
              <a:off x="0" y="-38100"/>
              <a:ext cx="1632342" cy="520874"/>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4" name="Group 14"/>
          <p:cNvGrpSpPr/>
          <p:nvPr/>
        </p:nvGrpSpPr>
        <p:grpSpPr>
          <a:xfrm>
            <a:off x="9061459" y="4174918"/>
            <a:ext cx="1228028" cy="1226514"/>
            <a:chOff x="0" y="0"/>
            <a:chExt cx="323431" cy="323032"/>
          </a:xfrm>
        </p:grpSpPr>
        <p:sp>
          <p:nvSpPr>
            <p:cNvPr id="15" name="Freeform 15"/>
            <p:cNvSpPr/>
            <p:nvPr/>
          </p:nvSpPr>
          <p:spPr>
            <a:xfrm>
              <a:off x="0" y="0"/>
              <a:ext cx="323431" cy="323032"/>
            </a:xfrm>
            <a:custGeom>
              <a:avLst/>
              <a:gdLst/>
              <a:ahLst/>
              <a:cxnLst/>
              <a:rect l="l" t="t" r="r" b="b"/>
              <a:pathLst>
                <a:path w="323431" h="323032">
                  <a:moveTo>
                    <a:pt x="0" y="0"/>
                  </a:moveTo>
                  <a:lnTo>
                    <a:pt x="323431" y="0"/>
                  </a:lnTo>
                  <a:lnTo>
                    <a:pt x="323431" y="323032"/>
                  </a:lnTo>
                  <a:lnTo>
                    <a:pt x="0" y="323032"/>
                  </a:lnTo>
                  <a:close/>
                </a:path>
              </a:pathLst>
            </a:custGeom>
            <a:solidFill>
              <a:srgbClr val="F8F8F8"/>
            </a:solidFill>
          </p:spPr>
          <p:txBody>
            <a:bodyPr/>
            <a:lstStyle/>
            <a:p>
              <a:endParaRPr lang="en-GB"/>
            </a:p>
          </p:txBody>
        </p:sp>
        <p:sp>
          <p:nvSpPr>
            <p:cNvPr id="16" name="TextBox 16"/>
            <p:cNvSpPr txBox="1"/>
            <p:nvPr/>
          </p:nvSpPr>
          <p:spPr>
            <a:xfrm>
              <a:off x="0" y="-114300"/>
              <a:ext cx="323431" cy="437332"/>
            </a:xfrm>
            <a:prstGeom prst="rect">
              <a:avLst/>
            </a:prstGeom>
          </p:spPr>
          <p:txBody>
            <a:bodyPr lIns="50800" tIns="50800" rIns="50800" bIns="50800" rtlCol="0" anchor="ctr"/>
            <a:lstStyle/>
            <a:p>
              <a:pPr algn="ctr">
                <a:lnSpc>
                  <a:spcPts val="8076"/>
                </a:lnSpc>
              </a:pPr>
              <a:r>
                <a:rPr lang="en-US" sz="5768">
                  <a:solidFill>
                    <a:srgbClr val="1E3950"/>
                  </a:solidFill>
                  <a:latin typeface="Montserrat Bold"/>
                  <a:ea typeface="Montserrat Bold"/>
                  <a:cs typeface="Montserrat Bold"/>
                  <a:sym typeface="Montserrat Bold"/>
                </a:rPr>
                <a:t>03</a:t>
              </a:r>
            </a:p>
          </p:txBody>
        </p:sp>
      </p:grpSp>
      <p:sp>
        <p:nvSpPr>
          <p:cNvPr id="17" name="TextBox 17"/>
          <p:cNvSpPr txBox="1"/>
          <p:nvPr/>
        </p:nvSpPr>
        <p:spPr>
          <a:xfrm>
            <a:off x="10338887" y="4476719"/>
            <a:ext cx="4183100" cy="1007405"/>
          </a:xfrm>
          <a:prstGeom prst="rect">
            <a:avLst/>
          </a:prstGeom>
        </p:spPr>
        <p:txBody>
          <a:bodyPr lIns="0" tIns="0" rIns="0" bIns="0" rtlCol="0" anchor="t">
            <a:spAutoFit/>
          </a:bodyPr>
          <a:lstStyle/>
          <a:p>
            <a:pPr marL="0" lvl="0" indent="0" algn="l">
              <a:lnSpc>
                <a:spcPts val="2065"/>
              </a:lnSpc>
              <a:spcBef>
                <a:spcPct val="0"/>
              </a:spcBef>
            </a:pPr>
            <a:r>
              <a:rPr lang="en-US" sz="1613">
                <a:solidFill>
                  <a:srgbClr val="231F20"/>
                </a:solidFill>
                <a:latin typeface="Montserrat Classic"/>
                <a:ea typeface="Montserrat Classic"/>
                <a:cs typeface="Montserrat Classic"/>
                <a:sym typeface="Montserrat Classic"/>
              </a:rPr>
              <a:t>Implementing systems to measure and communicate the social impact effectively to stakeholders, enhancing transparency and trust.</a:t>
            </a:r>
          </a:p>
        </p:txBody>
      </p:sp>
      <p:sp>
        <p:nvSpPr>
          <p:cNvPr id="18" name="Freeform 18"/>
          <p:cNvSpPr/>
          <p:nvPr/>
        </p:nvSpPr>
        <p:spPr>
          <a:xfrm rot="-10800000">
            <a:off x="1749355" y="8137171"/>
            <a:ext cx="6840134" cy="509001"/>
          </a:xfrm>
          <a:custGeom>
            <a:avLst/>
            <a:gdLst/>
            <a:ahLst/>
            <a:cxnLst/>
            <a:rect l="l" t="t" r="r" b="b"/>
            <a:pathLst>
              <a:path w="6840134" h="509001">
                <a:moveTo>
                  <a:pt x="0" y="0"/>
                </a:moveTo>
                <a:lnTo>
                  <a:pt x="6840134" y="0"/>
                </a:lnTo>
                <a:lnTo>
                  <a:pt x="6840134" y="509001"/>
                </a:lnTo>
                <a:lnTo>
                  <a:pt x="0" y="509001"/>
                </a:lnTo>
                <a:lnTo>
                  <a:pt x="0" y="0"/>
                </a:lnTo>
                <a:close/>
              </a:path>
            </a:pathLst>
          </a:custGeom>
          <a:blipFill>
            <a:blip r:embed="rId2">
              <a:alphaModFix amt="72000"/>
            </a:blip>
            <a:stretch>
              <a:fillRect b="-286352"/>
            </a:stretch>
          </a:blipFill>
        </p:spPr>
        <p:txBody>
          <a:bodyPr/>
          <a:lstStyle/>
          <a:p>
            <a:endParaRPr lang="en-GB"/>
          </a:p>
        </p:txBody>
      </p:sp>
      <p:grpSp>
        <p:nvGrpSpPr>
          <p:cNvPr id="19" name="Group 19"/>
          <p:cNvGrpSpPr/>
          <p:nvPr/>
        </p:nvGrpSpPr>
        <p:grpSpPr>
          <a:xfrm>
            <a:off x="1642714" y="6159189"/>
            <a:ext cx="7053416" cy="2086085"/>
            <a:chOff x="0" y="0"/>
            <a:chExt cx="1632342" cy="482774"/>
          </a:xfrm>
        </p:grpSpPr>
        <p:sp>
          <p:nvSpPr>
            <p:cNvPr id="20" name="Freeform 20"/>
            <p:cNvSpPr/>
            <p:nvPr/>
          </p:nvSpPr>
          <p:spPr>
            <a:xfrm>
              <a:off x="0" y="0"/>
              <a:ext cx="1632342" cy="482774"/>
            </a:xfrm>
            <a:custGeom>
              <a:avLst/>
              <a:gdLst/>
              <a:ahLst/>
              <a:cxnLst/>
              <a:rect l="l" t="t" r="r" b="b"/>
              <a:pathLst>
                <a:path w="1632342" h="482774">
                  <a:moveTo>
                    <a:pt x="35124" y="0"/>
                  </a:moveTo>
                  <a:lnTo>
                    <a:pt x="1597218" y="0"/>
                  </a:lnTo>
                  <a:cubicBezTo>
                    <a:pt x="1616617" y="0"/>
                    <a:pt x="1632342" y="15725"/>
                    <a:pt x="1632342" y="35124"/>
                  </a:cubicBezTo>
                  <a:lnTo>
                    <a:pt x="1632342" y="447650"/>
                  </a:lnTo>
                  <a:cubicBezTo>
                    <a:pt x="1632342" y="456966"/>
                    <a:pt x="1628641" y="465899"/>
                    <a:pt x="1622055" y="472486"/>
                  </a:cubicBezTo>
                  <a:cubicBezTo>
                    <a:pt x="1615468" y="479073"/>
                    <a:pt x="1606534" y="482774"/>
                    <a:pt x="1597218" y="482774"/>
                  </a:cubicBezTo>
                  <a:lnTo>
                    <a:pt x="35124" y="482774"/>
                  </a:lnTo>
                  <a:cubicBezTo>
                    <a:pt x="15725" y="482774"/>
                    <a:pt x="0" y="467048"/>
                    <a:pt x="0" y="447650"/>
                  </a:cubicBezTo>
                  <a:lnTo>
                    <a:pt x="0" y="35124"/>
                  </a:lnTo>
                  <a:cubicBezTo>
                    <a:pt x="0" y="25808"/>
                    <a:pt x="3701" y="16874"/>
                    <a:pt x="10287" y="10287"/>
                  </a:cubicBezTo>
                  <a:cubicBezTo>
                    <a:pt x="16874" y="3701"/>
                    <a:pt x="25808" y="0"/>
                    <a:pt x="35124" y="0"/>
                  </a:cubicBezTo>
                  <a:close/>
                </a:path>
              </a:pathLst>
            </a:custGeom>
            <a:solidFill>
              <a:srgbClr val="F8F8F8"/>
            </a:solidFill>
            <a:ln w="104775" cap="rnd">
              <a:solidFill>
                <a:srgbClr val="F8D389"/>
              </a:solidFill>
              <a:prstDash val="solid"/>
              <a:round/>
            </a:ln>
          </p:spPr>
          <p:txBody>
            <a:bodyPr/>
            <a:lstStyle/>
            <a:p>
              <a:endParaRPr lang="en-GB"/>
            </a:p>
          </p:txBody>
        </p:sp>
        <p:sp>
          <p:nvSpPr>
            <p:cNvPr id="21" name="TextBox 21"/>
            <p:cNvSpPr txBox="1"/>
            <p:nvPr/>
          </p:nvSpPr>
          <p:spPr>
            <a:xfrm>
              <a:off x="0" y="-38100"/>
              <a:ext cx="1632342" cy="520874"/>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2" name="Group 22"/>
          <p:cNvGrpSpPr/>
          <p:nvPr/>
        </p:nvGrpSpPr>
        <p:grpSpPr>
          <a:xfrm>
            <a:off x="1028700" y="6612095"/>
            <a:ext cx="1228028" cy="1226514"/>
            <a:chOff x="0" y="0"/>
            <a:chExt cx="323431" cy="323032"/>
          </a:xfrm>
        </p:grpSpPr>
        <p:sp>
          <p:nvSpPr>
            <p:cNvPr id="23" name="Freeform 23"/>
            <p:cNvSpPr/>
            <p:nvPr/>
          </p:nvSpPr>
          <p:spPr>
            <a:xfrm>
              <a:off x="0" y="0"/>
              <a:ext cx="323431" cy="323032"/>
            </a:xfrm>
            <a:custGeom>
              <a:avLst/>
              <a:gdLst/>
              <a:ahLst/>
              <a:cxnLst/>
              <a:rect l="l" t="t" r="r" b="b"/>
              <a:pathLst>
                <a:path w="323431" h="323032">
                  <a:moveTo>
                    <a:pt x="0" y="0"/>
                  </a:moveTo>
                  <a:lnTo>
                    <a:pt x="323431" y="0"/>
                  </a:lnTo>
                  <a:lnTo>
                    <a:pt x="323431" y="323032"/>
                  </a:lnTo>
                  <a:lnTo>
                    <a:pt x="0" y="323032"/>
                  </a:lnTo>
                  <a:close/>
                </a:path>
              </a:pathLst>
            </a:custGeom>
            <a:solidFill>
              <a:srgbClr val="F8F8F8"/>
            </a:solidFill>
          </p:spPr>
          <p:txBody>
            <a:bodyPr/>
            <a:lstStyle/>
            <a:p>
              <a:endParaRPr lang="en-GB"/>
            </a:p>
          </p:txBody>
        </p:sp>
        <p:sp>
          <p:nvSpPr>
            <p:cNvPr id="24" name="TextBox 24"/>
            <p:cNvSpPr txBox="1"/>
            <p:nvPr/>
          </p:nvSpPr>
          <p:spPr>
            <a:xfrm>
              <a:off x="0" y="-114300"/>
              <a:ext cx="323431" cy="437332"/>
            </a:xfrm>
            <a:prstGeom prst="rect">
              <a:avLst/>
            </a:prstGeom>
          </p:spPr>
          <p:txBody>
            <a:bodyPr lIns="50800" tIns="50800" rIns="50800" bIns="50800" rtlCol="0" anchor="ctr"/>
            <a:lstStyle/>
            <a:p>
              <a:pPr algn="ctr">
                <a:lnSpc>
                  <a:spcPts val="8076"/>
                </a:lnSpc>
              </a:pPr>
              <a:r>
                <a:rPr lang="en-US" sz="5768">
                  <a:solidFill>
                    <a:srgbClr val="F8D389"/>
                  </a:solidFill>
                  <a:latin typeface="Montserrat Bold"/>
                  <a:ea typeface="Montserrat Bold"/>
                  <a:cs typeface="Montserrat Bold"/>
                  <a:sym typeface="Montserrat Bold"/>
                </a:rPr>
                <a:t>02</a:t>
              </a:r>
            </a:p>
          </p:txBody>
        </p:sp>
      </p:grpSp>
      <p:sp>
        <p:nvSpPr>
          <p:cNvPr id="25" name="TextBox 25"/>
          <p:cNvSpPr txBox="1"/>
          <p:nvPr/>
        </p:nvSpPr>
        <p:spPr>
          <a:xfrm>
            <a:off x="2306129" y="6913896"/>
            <a:ext cx="4183100" cy="1007405"/>
          </a:xfrm>
          <a:prstGeom prst="rect">
            <a:avLst/>
          </a:prstGeom>
        </p:spPr>
        <p:txBody>
          <a:bodyPr lIns="0" tIns="0" rIns="0" bIns="0" rtlCol="0" anchor="t">
            <a:spAutoFit/>
          </a:bodyPr>
          <a:lstStyle/>
          <a:p>
            <a:pPr marL="0" lvl="0" indent="0" algn="l">
              <a:lnSpc>
                <a:spcPts val="2065"/>
              </a:lnSpc>
              <a:spcBef>
                <a:spcPct val="0"/>
              </a:spcBef>
            </a:pPr>
            <a:r>
              <a:rPr lang="en-US" sz="1613">
                <a:solidFill>
                  <a:srgbClr val="231F20"/>
                </a:solidFill>
                <a:latin typeface="Montserrat Classic"/>
                <a:ea typeface="Montserrat Classic"/>
                <a:cs typeface="Montserrat Classic"/>
                <a:sym typeface="Montserrat Classic"/>
              </a:rPr>
              <a:t>Strengthening financial management practices to optimize resource allocation, ensuring funds are directed towards both impact and sustainability.</a:t>
            </a:r>
          </a:p>
        </p:txBody>
      </p:sp>
      <p:sp>
        <p:nvSpPr>
          <p:cNvPr id="26" name="TextBox 26"/>
          <p:cNvSpPr txBox="1"/>
          <p:nvPr/>
        </p:nvSpPr>
        <p:spPr>
          <a:xfrm>
            <a:off x="2388714" y="6439492"/>
            <a:ext cx="4469532" cy="385621"/>
          </a:xfrm>
          <a:prstGeom prst="rect">
            <a:avLst/>
          </a:prstGeom>
        </p:spPr>
        <p:txBody>
          <a:bodyPr lIns="0" tIns="0" rIns="0" bIns="0" rtlCol="0" anchor="t">
            <a:spAutoFit/>
          </a:bodyPr>
          <a:lstStyle/>
          <a:p>
            <a:pPr marL="0" lvl="0" indent="0" algn="l">
              <a:lnSpc>
                <a:spcPts val="3017"/>
              </a:lnSpc>
              <a:spcBef>
                <a:spcPct val="0"/>
              </a:spcBef>
            </a:pPr>
            <a:r>
              <a:rPr lang="en-US" sz="2357">
                <a:solidFill>
                  <a:srgbClr val="333231"/>
                </a:solidFill>
                <a:latin typeface="Montserrat Classic Bold"/>
                <a:ea typeface="Montserrat Classic Bold"/>
                <a:cs typeface="Montserrat Classic Bold"/>
                <a:sym typeface="Montserrat Classic Bold"/>
              </a:rPr>
              <a:t>FINANCIAL MANAGEMENT</a:t>
            </a:r>
          </a:p>
        </p:txBody>
      </p:sp>
      <p:sp>
        <p:nvSpPr>
          <p:cNvPr id="27" name="Freeform 27"/>
          <p:cNvSpPr/>
          <p:nvPr/>
        </p:nvSpPr>
        <p:spPr>
          <a:xfrm rot="-10800000">
            <a:off x="9782114" y="8137171"/>
            <a:ext cx="6840134" cy="509001"/>
          </a:xfrm>
          <a:custGeom>
            <a:avLst/>
            <a:gdLst/>
            <a:ahLst/>
            <a:cxnLst/>
            <a:rect l="l" t="t" r="r" b="b"/>
            <a:pathLst>
              <a:path w="6840134" h="509001">
                <a:moveTo>
                  <a:pt x="0" y="0"/>
                </a:moveTo>
                <a:lnTo>
                  <a:pt x="6840134" y="0"/>
                </a:lnTo>
                <a:lnTo>
                  <a:pt x="6840134" y="509001"/>
                </a:lnTo>
                <a:lnTo>
                  <a:pt x="0" y="509001"/>
                </a:lnTo>
                <a:lnTo>
                  <a:pt x="0" y="0"/>
                </a:lnTo>
                <a:close/>
              </a:path>
            </a:pathLst>
          </a:custGeom>
          <a:blipFill>
            <a:blip r:embed="rId2">
              <a:alphaModFix amt="72000"/>
            </a:blip>
            <a:stretch>
              <a:fillRect b="-286352"/>
            </a:stretch>
          </a:blipFill>
        </p:spPr>
        <p:txBody>
          <a:bodyPr/>
          <a:lstStyle/>
          <a:p>
            <a:endParaRPr lang="en-GB"/>
          </a:p>
        </p:txBody>
      </p:sp>
      <p:grpSp>
        <p:nvGrpSpPr>
          <p:cNvPr id="28" name="Group 28"/>
          <p:cNvGrpSpPr/>
          <p:nvPr/>
        </p:nvGrpSpPr>
        <p:grpSpPr>
          <a:xfrm>
            <a:off x="9675473" y="6159189"/>
            <a:ext cx="7053416" cy="2086085"/>
            <a:chOff x="0" y="0"/>
            <a:chExt cx="1632342" cy="482774"/>
          </a:xfrm>
        </p:grpSpPr>
        <p:sp>
          <p:nvSpPr>
            <p:cNvPr id="29" name="Freeform 29"/>
            <p:cNvSpPr/>
            <p:nvPr/>
          </p:nvSpPr>
          <p:spPr>
            <a:xfrm>
              <a:off x="0" y="0"/>
              <a:ext cx="1632342" cy="482774"/>
            </a:xfrm>
            <a:custGeom>
              <a:avLst/>
              <a:gdLst/>
              <a:ahLst/>
              <a:cxnLst/>
              <a:rect l="l" t="t" r="r" b="b"/>
              <a:pathLst>
                <a:path w="1632342" h="482774">
                  <a:moveTo>
                    <a:pt x="35124" y="0"/>
                  </a:moveTo>
                  <a:lnTo>
                    <a:pt x="1597218" y="0"/>
                  </a:lnTo>
                  <a:cubicBezTo>
                    <a:pt x="1616617" y="0"/>
                    <a:pt x="1632342" y="15725"/>
                    <a:pt x="1632342" y="35124"/>
                  </a:cubicBezTo>
                  <a:lnTo>
                    <a:pt x="1632342" y="447650"/>
                  </a:lnTo>
                  <a:cubicBezTo>
                    <a:pt x="1632342" y="456966"/>
                    <a:pt x="1628641" y="465899"/>
                    <a:pt x="1622055" y="472486"/>
                  </a:cubicBezTo>
                  <a:cubicBezTo>
                    <a:pt x="1615468" y="479073"/>
                    <a:pt x="1606534" y="482774"/>
                    <a:pt x="1597218" y="482774"/>
                  </a:cubicBezTo>
                  <a:lnTo>
                    <a:pt x="35124" y="482774"/>
                  </a:lnTo>
                  <a:cubicBezTo>
                    <a:pt x="15725" y="482774"/>
                    <a:pt x="0" y="467048"/>
                    <a:pt x="0" y="447650"/>
                  </a:cubicBezTo>
                  <a:lnTo>
                    <a:pt x="0" y="35124"/>
                  </a:lnTo>
                  <a:cubicBezTo>
                    <a:pt x="0" y="25808"/>
                    <a:pt x="3701" y="16874"/>
                    <a:pt x="10287" y="10287"/>
                  </a:cubicBezTo>
                  <a:cubicBezTo>
                    <a:pt x="16874" y="3701"/>
                    <a:pt x="25808" y="0"/>
                    <a:pt x="35124" y="0"/>
                  </a:cubicBezTo>
                  <a:close/>
                </a:path>
              </a:pathLst>
            </a:custGeom>
            <a:solidFill>
              <a:srgbClr val="F8F8F8"/>
            </a:solidFill>
            <a:ln w="104775" cap="rnd">
              <a:solidFill>
                <a:srgbClr val="BBCBCD"/>
              </a:solidFill>
              <a:prstDash val="solid"/>
              <a:round/>
            </a:ln>
          </p:spPr>
          <p:txBody>
            <a:bodyPr/>
            <a:lstStyle/>
            <a:p>
              <a:endParaRPr lang="en-GB"/>
            </a:p>
          </p:txBody>
        </p:sp>
        <p:sp>
          <p:nvSpPr>
            <p:cNvPr id="30" name="TextBox 30"/>
            <p:cNvSpPr txBox="1"/>
            <p:nvPr/>
          </p:nvSpPr>
          <p:spPr>
            <a:xfrm>
              <a:off x="0" y="-38100"/>
              <a:ext cx="1632342" cy="520874"/>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31" name="Group 31"/>
          <p:cNvGrpSpPr/>
          <p:nvPr/>
        </p:nvGrpSpPr>
        <p:grpSpPr>
          <a:xfrm>
            <a:off x="9061459" y="6612095"/>
            <a:ext cx="1228028" cy="1226514"/>
            <a:chOff x="0" y="0"/>
            <a:chExt cx="323431" cy="323032"/>
          </a:xfrm>
        </p:grpSpPr>
        <p:sp>
          <p:nvSpPr>
            <p:cNvPr id="32" name="Freeform 32"/>
            <p:cNvSpPr/>
            <p:nvPr/>
          </p:nvSpPr>
          <p:spPr>
            <a:xfrm>
              <a:off x="0" y="0"/>
              <a:ext cx="323431" cy="323032"/>
            </a:xfrm>
            <a:custGeom>
              <a:avLst/>
              <a:gdLst/>
              <a:ahLst/>
              <a:cxnLst/>
              <a:rect l="l" t="t" r="r" b="b"/>
              <a:pathLst>
                <a:path w="323431" h="323032">
                  <a:moveTo>
                    <a:pt x="0" y="0"/>
                  </a:moveTo>
                  <a:lnTo>
                    <a:pt x="323431" y="0"/>
                  </a:lnTo>
                  <a:lnTo>
                    <a:pt x="323431" y="323032"/>
                  </a:lnTo>
                  <a:lnTo>
                    <a:pt x="0" y="323032"/>
                  </a:lnTo>
                  <a:close/>
                </a:path>
              </a:pathLst>
            </a:custGeom>
            <a:solidFill>
              <a:srgbClr val="F8F8F8"/>
            </a:solidFill>
          </p:spPr>
          <p:txBody>
            <a:bodyPr/>
            <a:lstStyle/>
            <a:p>
              <a:endParaRPr lang="en-GB"/>
            </a:p>
          </p:txBody>
        </p:sp>
        <p:sp>
          <p:nvSpPr>
            <p:cNvPr id="33" name="TextBox 33"/>
            <p:cNvSpPr txBox="1"/>
            <p:nvPr/>
          </p:nvSpPr>
          <p:spPr>
            <a:xfrm>
              <a:off x="0" y="-114300"/>
              <a:ext cx="323431" cy="437332"/>
            </a:xfrm>
            <a:prstGeom prst="rect">
              <a:avLst/>
            </a:prstGeom>
          </p:spPr>
          <p:txBody>
            <a:bodyPr lIns="50800" tIns="50800" rIns="50800" bIns="50800" rtlCol="0" anchor="ctr"/>
            <a:lstStyle/>
            <a:p>
              <a:pPr algn="ctr">
                <a:lnSpc>
                  <a:spcPts val="8076"/>
                </a:lnSpc>
              </a:pPr>
              <a:r>
                <a:rPr lang="en-US" sz="5768">
                  <a:solidFill>
                    <a:srgbClr val="BBCBCD"/>
                  </a:solidFill>
                  <a:latin typeface="Montserrat Bold"/>
                  <a:ea typeface="Montserrat Bold"/>
                  <a:cs typeface="Montserrat Bold"/>
                  <a:sym typeface="Montserrat Bold"/>
                </a:rPr>
                <a:t>04</a:t>
              </a:r>
            </a:p>
          </p:txBody>
        </p:sp>
      </p:grpSp>
      <p:sp>
        <p:nvSpPr>
          <p:cNvPr id="34" name="TextBox 34"/>
          <p:cNvSpPr txBox="1"/>
          <p:nvPr/>
        </p:nvSpPr>
        <p:spPr>
          <a:xfrm>
            <a:off x="10338887" y="6913896"/>
            <a:ext cx="4183100" cy="1007405"/>
          </a:xfrm>
          <a:prstGeom prst="rect">
            <a:avLst/>
          </a:prstGeom>
        </p:spPr>
        <p:txBody>
          <a:bodyPr lIns="0" tIns="0" rIns="0" bIns="0" rtlCol="0" anchor="t">
            <a:spAutoFit/>
          </a:bodyPr>
          <a:lstStyle/>
          <a:p>
            <a:pPr marL="0" lvl="0" indent="0" algn="l">
              <a:lnSpc>
                <a:spcPts val="2065"/>
              </a:lnSpc>
              <a:spcBef>
                <a:spcPct val="0"/>
              </a:spcBef>
            </a:pPr>
            <a:r>
              <a:rPr lang="en-US" sz="1613">
                <a:solidFill>
                  <a:srgbClr val="231F20"/>
                </a:solidFill>
                <a:latin typeface="Montserrat Classic"/>
                <a:ea typeface="Montserrat Classic"/>
                <a:cs typeface="Montserrat Classic"/>
                <a:sym typeface="Montserrat Classic"/>
              </a:rPr>
              <a:t>Exploring innovative financing options, such as social impact bonds or crowdfunding, to support growth and deepen social impact.</a:t>
            </a:r>
          </a:p>
        </p:txBody>
      </p:sp>
      <p:sp>
        <p:nvSpPr>
          <p:cNvPr id="35" name="TextBox 35"/>
          <p:cNvSpPr txBox="1"/>
          <p:nvPr/>
        </p:nvSpPr>
        <p:spPr>
          <a:xfrm>
            <a:off x="10421473" y="6439492"/>
            <a:ext cx="4100514" cy="385621"/>
          </a:xfrm>
          <a:prstGeom prst="rect">
            <a:avLst/>
          </a:prstGeom>
        </p:spPr>
        <p:txBody>
          <a:bodyPr lIns="0" tIns="0" rIns="0" bIns="0" rtlCol="0" anchor="t">
            <a:spAutoFit/>
          </a:bodyPr>
          <a:lstStyle/>
          <a:p>
            <a:pPr marL="0" lvl="0" indent="0" algn="l">
              <a:lnSpc>
                <a:spcPts val="3017"/>
              </a:lnSpc>
              <a:spcBef>
                <a:spcPct val="0"/>
              </a:spcBef>
            </a:pPr>
            <a:r>
              <a:rPr lang="en-US" sz="2357">
                <a:solidFill>
                  <a:srgbClr val="333231"/>
                </a:solidFill>
                <a:latin typeface="Montserrat Classic Bold"/>
                <a:ea typeface="Montserrat Classic Bold"/>
                <a:cs typeface="Montserrat Classic Bold"/>
                <a:sym typeface="Montserrat Classic Bold"/>
              </a:rPr>
              <a:t>INNOVATIVE FINANCING</a:t>
            </a:r>
          </a:p>
        </p:txBody>
      </p:sp>
      <p:sp>
        <p:nvSpPr>
          <p:cNvPr id="36" name="TextBox 36"/>
          <p:cNvSpPr txBox="1"/>
          <p:nvPr/>
        </p:nvSpPr>
        <p:spPr>
          <a:xfrm>
            <a:off x="2256728" y="3993820"/>
            <a:ext cx="5538000" cy="349123"/>
          </a:xfrm>
          <a:prstGeom prst="rect">
            <a:avLst/>
          </a:prstGeom>
        </p:spPr>
        <p:txBody>
          <a:bodyPr lIns="0" tIns="0" rIns="0" bIns="0" rtlCol="0" anchor="t">
            <a:spAutoFit/>
          </a:bodyPr>
          <a:lstStyle/>
          <a:p>
            <a:pPr marL="0" lvl="0" indent="0" algn="l">
              <a:lnSpc>
                <a:spcPts val="2815"/>
              </a:lnSpc>
              <a:spcBef>
                <a:spcPct val="0"/>
              </a:spcBef>
            </a:pPr>
            <a:r>
              <a:rPr lang="en-US" sz="2199">
                <a:solidFill>
                  <a:srgbClr val="333231"/>
                </a:solidFill>
                <a:latin typeface="Montserrat Classic Bold"/>
                <a:ea typeface="Montserrat Classic Bold"/>
                <a:cs typeface="Montserrat Classic Bold"/>
                <a:sym typeface="Montserrat Classic Bold"/>
              </a:rPr>
              <a:t>REVENUE-GENERATING ACTIVITIES</a:t>
            </a:r>
          </a:p>
        </p:txBody>
      </p:sp>
      <p:sp>
        <p:nvSpPr>
          <p:cNvPr id="37" name="TextBox 37"/>
          <p:cNvSpPr txBox="1"/>
          <p:nvPr/>
        </p:nvSpPr>
        <p:spPr>
          <a:xfrm>
            <a:off x="3227050" y="564213"/>
            <a:ext cx="11294937" cy="2083662"/>
          </a:xfrm>
          <a:prstGeom prst="rect">
            <a:avLst/>
          </a:prstGeom>
        </p:spPr>
        <p:txBody>
          <a:bodyPr lIns="0" tIns="0" rIns="0" bIns="0" rtlCol="0" anchor="t">
            <a:spAutoFit/>
          </a:bodyPr>
          <a:lstStyle/>
          <a:p>
            <a:pPr algn="ctr">
              <a:lnSpc>
                <a:spcPts val="5405"/>
              </a:lnSpc>
            </a:pPr>
            <a:r>
              <a:rPr lang="en-US" sz="5052" spc="308">
                <a:solidFill>
                  <a:srgbClr val="1E3950"/>
                </a:solidFill>
                <a:latin typeface="DM Sans Bold"/>
                <a:ea typeface="DM Sans Bold"/>
                <a:cs typeface="DM Sans Bold"/>
                <a:sym typeface="DM Sans Bold"/>
              </a:rPr>
              <a:t>Balancing Social Impact with Financial Sustainability</a:t>
            </a:r>
          </a:p>
          <a:p>
            <a:pPr marL="0" lvl="0" indent="0" algn="ctr">
              <a:lnSpc>
                <a:spcPts val="5405"/>
              </a:lnSpc>
            </a:pPr>
            <a:endParaRPr lang="en-US" sz="5052" spc="308">
              <a:solidFill>
                <a:srgbClr val="1E3950"/>
              </a:solidFill>
              <a:latin typeface="DM Sans Bold"/>
              <a:ea typeface="DM Sans Bold"/>
              <a:cs typeface="DM Sans Bold"/>
              <a:sym typeface="DM Sans Bold"/>
            </a:endParaRPr>
          </a:p>
        </p:txBody>
      </p:sp>
      <p:sp>
        <p:nvSpPr>
          <p:cNvPr id="38" name="TextBox 38"/>
          <p:cNvSpPr txBox="1"/>
          <p:nvPr/>
        </p:nvSpPr>
        <p:spPr>
          <a:xfrm>
            <a:off x="3782379" y="1983858"/>
            <a:ext cx="10558160" cy="1061879"/>
          </a:xfrm>
          <a:prstGeom prst="rect">
            <a:avLst/>
          </a:prstGeom>
        </p:spPr>
        <p:txBody>
          <a:bodyPr lIns="0" tIns="0" rIns="0" bIns="0" rtlCol="0" anchor="t">
            <a:spAutoFit/>
          </a:bodyPr>
          <a:lstStyle/>
          <a:p>
            <a:pPr algn="ctr">
              <a:lnSpc>
                <a:spcPts val="2896"/>
              </a:lnSpc>
              <a:spcBef>
                <a:spcPct val="0"/>
              </a:spcBef>
            </a:pPr>
            <a:r>
              <a:rPr lang="en-US" sz="2068">
                <a:solidFill>
                  <a:srgbClr val="E1A93D"/>
                </a:solidFill>
                <a:latin typeface="Montserrat Bold"/>
                <a:ea typeface="Montserrat Bold"/>
                <a:cs typeface="Montserrat Bold"/>
                <a:sym typeface="Montserrat Bold"/>
              </a:rPr>
              <a:t>Achieving a balance between social impact and financial sustainability is central to the mission of social enterprises, requiring innovative approaches and robust capacity building.</a:t>
            </a:r>
          </a:p>
        </p:txBody>
      </p:sp>
      <p:sp>
        <p:nvSpPr>
          <p:cNvPr id="39" name="TextBox 39"/>
          <p:cNvSpPr txBox="1"/>
          <p:nvPr/>
        </p:nvSpPr>
        <p:spPr>
          <a:xfrm>
            <a:off x="10421473" y="4002314"/>
            <a:ext cx="4100514" cy="385621"/>
          </a:xfrm>
          <a:prstGeom prst="rect">
            <a:avLst/>
          </a:prstGeom>
        </p:spPr>
        <p:txBody>
          <a:bodyPr lIns="0" tIns="0" rIns="0" bIns="0" rtlCol="0" anchor="t">
            <a:spAutoFit/>
          </a:bodyPr>
          <a:lstStyle/>
          <a:p>
            <a:pPr marL="0" lvl="0" indent="0" algn="l">
              <a:lnSpc>
                <a:spcPts val="3017"/>
              </a:lnSpc>
              <a:spcBef>
                <a:spcPct val="0"/>
              </a:spcBef>
            </a:pPr>
            <a:r>
              <a:rPr lang="en-US" sz="2357">
                <a:solidFill>
                  <a:srgbClr val="333231"/>
                </a:solidFill>
                <a:latin typeface="Montserrat Classic Bold"/>
                <a:ea typeface="Montserrat Classic Bold"/>
                <a:cs typeface="Montserrat Classic Bold"/>
                <a:sym typeface="Montserrat Classic Bold"/>
              </a:rPr>
              <a:t>IMPACT MEASUREMENT</a:t>
            </a:r>
          </a:p>
        </p:txBody>
      </p:sp>
      <p:sp>
        <p:nvSpPr>
          <p:cNvPr id="40" name="Freeform 40"/>
          <p:cNvSpPr/>
          <p:nvPr/>
        </p:nvSpPr>
        <p:spPr>
          <a:xfrm>
            <a:off x="7216124" y="4209412"/>
            <a:ext cx="1157206" cy="1157206"/>
          </a:xfrm>
          <a:custGeom>
            <a:avLst/>
            <a:gdLst/>
            <a:ahLst/>
            <a:cxnLst/>
            <a:rect l="l" t="t" r="r" b="b"/>
            <a:pathLst>
              <a:path w="1157206" h="1157206">
                <a:moveTo>
                  <a:pt x="0" y="0"/>
                </a:moveTo>
                <a:lnTo>
                  <a:pt x="1157207" y="0"/>
                </a:lnTo>
                <a:lnTo>
                  <a:pt x="1157207" y="1157207"/>
                </a:lnTo>
                <a:lnTo>
                  <a:pt x="0" y="115720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41" name="Freeform 41"/>
          <p:cNvSpPr/>
          <p:nvPr/>
        </p:nvSpPr>
        <p:spPr>
          <a:xfrm>
            <a:off x="15026812" y="4174918"/>
            <a:ext cx="1068603" cy="1055245"/>
          </a:xfrm>
          <a:custGeom>
            <a:avLst/>
            <a:gdLst/>
            <a:ahLst/>
            <a:cxnLst/>
            <a:rect l="l" t="t" r="r" b="b"/>
            <a:pathLst>
              <a:path w="1068603" h="1055245">
                <a:moveTo>
                  <a:pt x="0" y="0"/>
                </a:moveTo>
                <a:lnTo>
                  <a:pt x="1068603" y="0"/>
                </a:lnTo>
                <a:lnTo>
                  <a:pt x="1068603" y="1055245"/>
                </a:lnTo>
                <a:lnTo>
                  <a:pt x="0" y="1055245"/>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42" name="Freeform 42"/>
          <p:cNvSpPr/>
          <p:nvPr/>
        </p:nvSpPr>
        <p:spPr>
          <a:xfrm>
            <a:off x="7216124" y="6542370"/>
            <a:ext cx="1157206" cy="1157206"/>
          </a:xfrm>
          <a:custGeom>
            <a:avLst/>
            <a:gdLst/>
            <a:ahLst/>
            <a:cxnLst/>
            <a:rect l="l" t="t" r="r" b="b"/>
            <a:pathLst>
              <a:path w="1157206" h="1157206">
                <a:moveTo>
                  <a:pt x="0" y="0"/>
                </a:moveTo>
                <a:lnTo>
                  <a:pt x="1157207" y="0"/>
                </a:lnTo>
                <a:lnTo>
                  <a:pt x="1157207" y="1157206"/>
                </a:lnTo>
                <a:lnTo>
                  <a:pt x="0" y="115720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a:p>
        </p:txBody>
      </p:sp>
      <p:sp>
        <p:nvSpPr>
          <p:cNvPr id="43" name="Freeform 43"/>
          <p:cNvSpPr/>
          <p:nvPr/>
        </p:nvSpPr>
        <p:spPr>
          <a:xfrm>
            <a:off x="14915493" y="6519139"/>
            <a:ext cx="1291242" cy="1307888"/>
          </a:xfrm>
          <a:custGeom>
            <a:avLst/>
            <a:gdLst/>
            <a:ahLst/>
            <a:cxnLst/>
            <a:rect l="l" t="t" r="r" b="b"/>
            <a:pathLst>
              <a:path w="1291242" h="1307888">
                <a:moveTo>
                  <a:pt x="0" y="0"/>
                </a:moveTo>
                <a:lnTo>
                  <a:pt x="1291242" y="0"/>
                </a:lnTo>
                <a:lnTo>
                  <a:pt x="1291242" y="1307888"/>
                </a:lnTo>
                <a:lnTo>
                  <a:pt x="0" y="1307888"/>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74183" y="384242"/>
            <a:ext cx="11160454" cy="1752600"/>
          </a:xfrm>
          <a:prstGeom prst="rect">
            <a:avLst/>
          </a:prstGeom>
        </p:spPr>
        <p:txBody>
          <a:bodyPr lIns="0" tIns="0" rIns="0" bIns="0" rtlCol="0" anchor="t">
            <a:spAutoFit/>
          </a:bodyPr>
          <a:lstStyle/>
          <a:p>
            <a:pPr algn="l">
              <a:lnSpc>
                <a:spcPts val="4500"/>
              </a:lnSpc>
            </a:pPr>
            <a:r>
              <a:rPr lang="en-US" sz="4500" spc="247">
                <a:solidFill>
                  <a:srgbClr val="1E3950"/>
                </a:solidFill>
                <a:latin typeface="DM Sans Bold"/>
                <a:ea typeface="DM Sans Bold"/>
                <a:cs typeface="DM Sans Bold"/>
                <a:sym typeface="DM Sans Bold"/>
              </a:rPr>
              <a:t>Feedback Loops for Continuous Improvement in Capacity Building</a:t>
            </a:r>
          </a:p>
          <a:p>
            <a:pPr marL="0" lvl="0" indent="0" algn="l">
              <a:lnSpc>
                <a:spcPts val="4500"/>
              </a:lnSpc>
            </a:pPr>
            <a:endParaRPr lang="en-US" sz="4500" spc="247">
              <a:solidFill>
                <a:srgbClr val="1E3950"/>
              </a:solidFill>
              <a:latin typeface="DM Sans Bold"/>
              <a:ea typeface="DM Sans Bold"/>
              <a:cs typeface="DM Sans Bold"/>
              <a:sym typeface="DM Sans Bold"/>
            </a:endParaRPr>
          </a:p>
        </p:txBody>
      </p:sp>
      <p:sp>
        <p:nvSpPr>
          <p:cNvPr id="3" name="Freeform 3"/>
          <p:cNvSpPr/>
          <p:nvPr/>
        </p:nvSpPr>
        <p:spPr>
          <a:xfrm rot="-10800000">
            <a:off x="8839770" y="5033535"/>
            <a:ext cx="3722013" cy="1070079"/>
          </a:xfrm>
          <a:custGeom>
            <a:avLst/>
            <a:gdLst/>
            <a:ahLst/>
            <a:cxnLst/>
            <a:rect l="l" t="t" r="r" b="b"/>
            <a:pathLst>
              <a:path w="3722013" h="1070079">
                <a:moveTo>
                  <a:pt x="0" y="0"/>
                </a:moveTo>
                <a:lnTo>
                  <a:pt x="3722012" y="0"/>
                </a:lnTo>
                <a:lnTo>
                  <a:pt x="3722012" y="1070079"/>
                </a:lnTo>
                <a:lnTo>
                  <a:pt x="0" y="1070079"/>
                </a:lnTo>
                <a:lnTo>
                  <a:pt x="0" y="0"/>
                </a:lnTo>
                <a:close/>
              </a:path>
            </a:pathLst>
          </a:custGeom>
          <a:blipFill>
            <a:blip r:embed="rId2">
              <a:alphaModFix amt="37000"/>
            </a:blip>
            <a:stretch>
              <a:fillRect/>
            </a:stretch>
          </a:blipFill>
        </p:spPr>
        <p:txBody>
          <a:bodyPr/>
          <a:lstStyle/>
          <a:p>
            <a:endParaRPr lang="en-GB"/>
          </a:p>
        </p:txBody>
      </p:sp>
      <p:grpSp>
        <p:nvGrpSpPr>
          <p:cNvPr id="4" name="Group 4"/>
          <p:cNvGrpSpPr/>
          <p:nvPr/>
        </p:nvGrpSpPr>
        <p:grpSpPr>
          <a:xfrm rot="5400000">
            <a:off x="9242624" y="2346852"/>
            <a:ext cx="2988723" cy="3673200"/>
            <a:chOff x="0" y="0"/>
            <a:chExt cx="2779314" cy="3415832"/>
          </a:xfrm>
        </p:grpSpPr>
        <p:sp>
          <p:nvSpPr>
            <p:cNvPr id="5" name="Freeform 5"/>
            <p:cNvSpPr/>
            <p:nvPr/>
          </p:nvSpPr>
          <p:spPr>
            <a:xfrm>
              <a:off x="0" y="0"/>
              <a:ext cx="2779314" cy="3415832"/>
            </a:xfrm>
            <a:custGeom>
              <a:avLst/>
              <a:gdLst/>
              <a:ahLst/>
              <a:cxnLst/>
              <a:rect l="l" t="t" r="r" b="b"/>
              <a:pathLst>
                <a:path w="2779314" h="3415832">
                  <a:moveTo>
                    <a:pt x="80302" y="0"/>
                  </a:moveTo>
                  <a:lnTo>
                    <a:pt x="2699012" y="0"/>
                  </a:lnTo>
                  <a:cubicBezTo>
                    <a:pt x="2720310" y="0"/>
                    <a:pt x="2740735" y="8460"/>
                    <a:pt x="2755794" y="23520"/>
                  </a:cubicBezTo>
                  <a:cubicBezTo>
                    <a:pt x="2770854" y="38579"/>
                    <a:pt x="2779314" y="59004"/>
                    <a:pt x="2779314" y="80302"/>
                  </a:cubicBezTo>
                  <a:lnTo>
                    <a:pt x="2779314" y="3335530"/>
                  </a:lnTo>
                  <a:cubicBezTo>
                    <a:pt x="2779314" y="3356827"/>
                    <a:pt x="2770854" y="3377252"/>
                    <a:pt x="2755794" y="3392312"/>
                  </a:cubicBezTo>
                  <a:cubicBezTo>
                    <a:pt x="2740735" y="3407371"/>
                    <a:pt x="2720310" y="3415832"/>
                    <a:pt x="2699012" y="3415832"/>
                  </a:cubicBezTo>
                  <a:lnTo>
                    <a:pt x="80302" y="3415832"/>
                  </a:lnTo>
                  <a:cubicBezTo>
                    <a:pt x="59004" y="3415832"/>
                    <a:pt x="38579" y="3407371"/>
                    <a:pt x="23520" y="3392312"/>
                  </a:cubicBezTo>
                  <a:cubicBezTo>
                    <a:pt x="8460" y="3377252"/>
                    <a:pt x="0" y="3356827"/>
                    <a:pt x="0" y="3335530"/>
                  </a:cubicBezTo>
                  <a:lnTo>
                    <a:pt x="0" y="80302"/>
                  </a:lnTo>
                  <a:cubicBezTo>
                    <a:pt x="0" y="59004"/>
                    <a:pt x="8460" y="38579"/>
                    <a:pt x="23520" y="23520"/>
                  </a:cubicBezTo>
                  <a:cubicBezTo>
                    <a:pt x="38579" y="8460"/>
                    <a:pt x="59004" y="0"/>
                    <a:pt x="80302" y="0"/>
                  </a:cubicBezTo>
                  <a:close/>
                </a:path>
              </a:pathLst>
            </a:custGeom>
            <a:solidFill>
              <a:srgbClr val="FFFFFF"/>
            </a:solidFill>
            <a:ln w="114300" cap="rnd">
              <a:solidFill>
                <a:srgbClr val="7C90B8"/>
              </a:solidFill>
              <a:prstDash val="solid"/>
              <a:round/>
            </a:ln>
          </p:spPr>
          <p:txBody>
            <a:bodyPr/>
            <a:lstStyle/>
            <a:p>
              <a:endParaRPr lang="en-GB"/>
            </a:p>
          </p:txBody>
        </p:sp>
        <p:sp>
          <p:nvSpPr>
            <p:cNvPr id="6" name="TextBox 6"/>
            <p:cNvSpPr txBox="1"/>
            <p:nvPr/>
          </p:nvSpPr>
          <p:spPr>
            <a:xfrm>
              <a:off x="0" y="-38100"/>
              <a:ext cx="2779314" cy="3453932"/>
            </a:xfrm>
            <a:prstGeom prst="rect">
              <a:avLst/>
            </a:prstGeom>
          </p:spPr>
          <p:txBody>
            <a:bodyPr lIns="50800" tIns="50800" rIns="50800" bIns="50800" rtlCol="0" anchor="ctr"/>
            <a:lstStyle/>
            <a:p>
              <a:pPr algn="ctr">
                <a:lnSpc>
                  <a:spcPts val="2756"/>
                </a:lnSpc>
              </a:pPr>
              <a:endParaRPr/>
            </a:p>
          </p:txBody>
        </p:sp>
      </p:grpSp>
      <p:sp>
        <p:nvSpPr>
          <p:cNvPr id="7" name="Freeform 7"/>
          <p:cNvSpPr/>
          <p:nvPr/>
        </p:nvSpPr>
        <p:spPr>
          <a:xfrm>
            <a:off x="9176252" y="2536892"/>
            <a:ext cx="3121468" cy="732126"/>
          </a:xfrm>
          <a:custGeom>
            <a:avLst/>
            <a:gdLst/>
            <a:ahLst/>
            <a:cxnLst/>
            <a:rect l="l" t="t" r="r" b="b"/>
            <a:pathLst>
              <a:path w="3121468" h="732126">
                <a:moveTo>
                  <a:pt x="0" y="0"/>
                </a:moveTo>
                <a:lnTo>
                  <a:pt x="3121468" y="0"/>
                </a:lnTo>
                <a:lnTo>
                  <a:pt x="3121468" y="732126"/>
                </a:lnTo>
                <a:lnTo>
                  <a:pt x="0" y="7321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9357077" y="3838018"/>
            <a:ext cx="2759818" cy="1465695"/>
          </a:xfrm>
          <a:prstGeom prst="rect">
            <a:avLst/>
          </a:prstGeom>
        </p:spPr>
        <p:txBody>
          <a:bodyPr lIns="0" tIns="0" rIns="0" bIns="0" rtlCol="0" anchor="t">
            <a:spAutoFit/>
          </a:bodyPr>
          <a:lstStyle/>
          <a:p>
            <a:pPr marL="0" lvl="0" indent="0" algn="ctr">
              <a:lnSpc>
                <a:spcPts val="1938"/>
              </a:lnSpc>
              <a:spcBef>
                <a:spcPct val="0"/>
              </a:spcBef>
            </a:pPr>
            <a:r>
              <a:rPr lang="en-US" sz="1514">
                <a:solidFill>
                  <a:srgbClr val="343432"/>
                </a:solidFill>
                <a:latin typeface="Montserrat Classic"/>
                <a:ea typeface="Montserrat Classic"/>
                <a:cs typeface="Montserrat Classic"/>
                <a:sym typeface="Montserrat Classic"/>
              </a:rPr>
              <a:t>Implement systems for collecting real-time feedback from participants and stakeholders, allowing for timely adjustments to programs.</a:t>
            </a:r>
          </a:p>
        </p:txBody>
      </p:sp>
      <p:sp>
        <p:nvSpPr>
          <p:cNvPr id="9" name="TextBox 9"/>
          <p:cNvSpPr txBox="1"/>
          <p:nvPr/>
        </p:nvSpPr>
        <p:spPr>
          <a:xfrm>
            <a:off x="9330138" y="3161710"/>
            <a:ext cx="2859016" cy="590583"/>
          </a:xfrm>
          <a:prstGeom prst="rect">
            <a:avLst/>
          </a:prstGeom>
        </p:spPr>
        <p:txBody>
          <a:bodyPr lIns="0" tIns="0" rIns="0" bIns="0" rtlCol="0" anchor="t">
            <a:spAutoFit/>
          </a:bodyPr>
          <a:lstStyle/>
          <a:p>
            <a:pPr marL="0" lvl="0" indent="0" algn="ctr">
              <a:lnSpc>
                <a:spcPts val="2395"/>
              </a:lnSpc>
              <a:spcBef>
                <a:spcPct val="0"/>
              </a:spcBef>
            </a:pPr>
            <a:r>
              <a:rPr lang="en-US" sz="1871">
                <a:solidFill>
                  <a:srgbClr val="343432"/>
                </a:solidFill>
                <a:latin typeface="Montserrat Classic Bold"/>
                <a:ea typeface="Montserrat Classic Bold"/>
                <a:cs typeface="Montserrat Classic Bold"/>
                <a:sym typeface="Montserrat Classic Bold"/>
              </a:rPr>
              <a:t>REAL-TIME FEEDBACK MECHANISMS</a:t>
            </a:r>
          </a:p>
        </p:txBody>
      </p:sp>
      <p:sp>
        <p:nvSpPr>
          <p:cNvPr id="10" name="Freeform 10"/>
          <p:cNvSpPr/>
          <p:nvPr/>
        </p:nvSpPr>
        <p:spPr>
          <a:xfrm rot="-10800000">
            <a:off x="12895412" y="5033535"/>
            <a:ext cx="3722013" cy="1070079"/>
          </a:xfrm>
          <a:custGeom>
            <a:avLst/>
            <a:gdLst/>
            <a:ahLst/>
            <a:cxnLst/>
            <a:rect l="l" t="t" r="r" b="b"/>
            <a:pathLst>
              <a:path w="3722013" h="1070079">
                <a:moveTo>
                  <a:pt x="0" y="0"/>
                </a:moveTo>
                <a:lnTo>
                  <a:pt x="3722013" y="0"/>
                </a:lnTo>
                <a:lnTo>
                  <a:pt x="3722013" y="1070079"/>
                </a:lnTo>
                <a:lnTo>
                  <a:pt x="0" y="1070079"/>
                </a:lnTo>
                <a:lnTo>
                  <a:pt x="0" y="0"/>
                </a:lnTo>
                <a:close/>
              </a:path>
            </a:pathLst>
          </a:custGeom>
          <a:blipFill>
            <a:blip r:embed="rId2">
              <a:alphaModFix amt="37000"/>
            </a:blip>
            <a:stretch>
              <a:fillRect/>
            </a:stretch>
          </a:blipFill>
        </p:spPr>
        <p:txBody>
          <a:bodyPr/>
          <a:lstStyle/>
          <a:p>
            <a:endParaRPr lang="en-GB"/>
          </a:p>
        </p:txBody>
      </p:sp>
      <p:grpSp>
        <p:nvGrpSpPr>
          <p:cNvPr id="11" name="Group 11"/>
          <p:cNvGrpSpPr/>
          <p:nvPr/>
        </p:nvGrpSpPr>
        <p:grpSpPr>
          <a:xfrm rot="5400000">
            <a:off x="13298267" y="2346852"/>
            <a:ext cx="2988723" cy="3673200"/>
            <a:chOff x="0" y="0"/>
            <a:chExt cx="2779314" cy="3415832"/>
          </a:xfrm>
        </p:grpSpPr>
        <p:sp>
          <p:nvSpPr>
            <p:cNvPr id="12" name="Freeform 12"/>
            <p:cNvSpPr/>
            <p:nvPr/>
          </p:nvSpPr>
          <p:spPr>
            <a:xfrm>
              <a:off x="0" y="0"/>
              <a:ext cx="2779314" cy="3415832"/>
            </a:xfrm>
            <a:custGeom>
              <a:avLst/>
              <a:gdLst/>
              <a:ahLst/>
              <a:cxnLst/>
              <a:rect l="l" t="t" r="r" b="b"/>
              <a:pathLst>
                <a:path w="2779314" h="3415832">
                  <a:moveTo>
                    <a:pt x="80302" y="0"/>
                  </a:moveTo>
                  <a:lnTo>
                    <a:pt x="2699012" y="0"/>
                  </a:lnTo>
                  <a:cubicBezTo>
                    <a:pt x="2720310" y="0"/>
                    <a:pt x="2740735" y="8460"/>
                    <a:pt x="2755794" y="23520"/>
                  </a:cubicBezTo>
                  <a:cubicBezTo>
                    <a:pt x="2770854" y="38579"/>
                    <a:pt x="2779314" y="59004"/>
                    <a:pt x="2779314" y="80302"/>
                  </a:cubicBezTo>
                  <a:lnTo>
                    <a:pt x="2779314" y="3335530"/>
                  </a:lnTo>
                  <a:cubicBezTo>
                    <a:pt x="2779314" y="3356827"/>
                    <a:pt x="2770854" y="3377252"/>
                    <a:pt x="2755794" y="3392312"/>
                  </a:cubicBezTo>
                  <a:cubicBezTo>
                    <a:pt x="2740735" y="3407371"/>
                    <a:pt x="2720310" y="3415832"/>
                    <a:pt x="2699012" y="3415832"/>
                  </a:cubicBezTo>
                  <a:lnTo>
                    <a:pt x="80302" y="3415832"/>
                  </a:lnTo>
                  <a:cubicBezTo>
                    <a:pt x="59004" y="3415832"/>
                    <a:pt x="38579" y="3407371"/>
                    <a:pt x="23520" y="3392312"/>
                  </a:cubicBezTo>
                  <a:cubicBezTo>
                    <a:pt x="8460" y="3377252"/>
                    <a:pt x="0" y="3356827"/>
                    <a:pt x="0" y="3335530"/>
                  </a:cubicBezTo>
                  <a:lnTo>
                    <a:pt x="0" y="80302"/>
                  </a:lnTo>
                  <a:cubicBezTo>
                    <a:pt x="0" y="59004"/>
                    <a:pt x="8460" y="38579"/>
                    <a:pt x="23520" y="23520"/>
                  </a:cubicBezTo>
                  <a:cubicBezTo>
                    <a:pt x="38579" y="8460"/>
                    <a:pt x="59004" y="0"/>
                    <a:pt x="80302" y="0"/>
                  </a:cubicBezTo>
                  <a:close/>
                </a:path>
              </a:pathLst>
            </a:custGeom>
            <a:solidFill>
              <a:srgbClr val="FFFFFF"/>
            </a:solidFill>
            <a:ln w="114300" cap="rnd">
              <a:solidFill>
                <a:srgbClr val="1E3950"/>
              </a:solidFill>
              <a:prstDash val="solid"/>
              <a:round/>
            </a:ln>
          </p:spPr>
          <p:txBody>
            <a:bodyPr/>
            <a:lstStyle/>
            <a:p>
              <a:endParaRPr lang="en-GB"/>
            </a:p>
          </p:txBody>
        </p:sp>
        <p:sp>
          <p:nvSpPr>
            <p:cNvPr id="13" name="TextBox 13"/>
            <p:cNvSpPr txBox="1"/>
            <p:nvPr/>
          </p:nvSpPr>
          <p:spPr>
            <a:xfrm>
              <a:off x="0" y="-38100"/>
              <a:ext cx="2779314" cy="3453932"/>
            </a:xfrm>
            <a:prstGeom prst="rect">
              <a:avLst/>
            </a:prstGeom>
          </p:spPr>
          <p:txBody>
            <a:bodyPr lIns="50800" tIns="50800" rIns="50800" bIns="50800" rtlCol="0" anchor="ctr"/>
            <a:lstStyle/>
            <a:p>
              <a:pPr algn="ctr">
                <a:lnSpc>
                  <a:spcPts val="2756"/>
                </a:lnSpc>
              </a:pPr>
              <a:endParaRPr/>
            </a:p>
          </p:txBody>
        </p:sp>
      </p:grpSp>
      <p:sp>
        <p:nvSpPr>
          <p:cNvPr id="14" name="Freeform 14"/>
          <p:cNvSpPr/>
          <p:nvPr/>
        </p:nvSpPr>
        <p:spPr>
          <a:xfrm>
            <a:off x="13231894" y="2536892"/>
            <a:ext cx="3121468" cy="732126"/>
          </a:xfrm>
          <a:custGeom>
            <a:avLst/>
            <a:gdLst/>
            <a:ahLst/>
            <a:cxnLst/>
            <a:rect l="l" t="t" r="r" b="b"/>
            <a:pathLst>
              <a:path w="3121468" h="732126">
                <a:moveTo>
                  <a:pt x="0" y="0"/>
                </a:moveTo>
                <a:lnTo>
                  <a:pt x="3121469" y="0"/>
                </a:lnTo>
                <a:lnTo>
                  <a:pt x="3121469" y="732126"/>
                </a:lnTo>
                <a:lnTo>
                  <a:pt x="0" y="7321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5" name="TextBox 15"/>
          <p:cNvSpPr txBox="1"/>
          <p:nvPr/>
        </p:nvSpPr>
        <p:spPr>
          <a:xfrm>
            <a:off x="13412720" y="3838018"/>
            <a:ext cx="2759818" cy="1465695"/>
          </a:xfrm>
          <a:prstGeom prst="rect">
            <a:avLst/>
          </a:prstGeom>
        </p:spPr>
        <p:txBody>
          <a:bodyPr lIns="0" tIns="0" rIns="0" bIns="0" rtlCol="0" anchor="t">
            <a:spAutoFit/>
          </a:bodyPr>
          <a:lstStyle/>
          <a:p>
            <a:pPr marL="0" lvl="0" indent="0" algn="ctr">
              <a:lnSpc>
                <a:spcPts val="1938"/>
              </a:lnSpc>
              <a:spcBef>
                <a:spcPct val="0"/>
              </a:spcBef>
            </a:pPr>
            <a:r>
              <a:rPr lang="en-US" sz="1514">
                <a:solidFill>
                  <a:srgbClr val="343432"/>
                </a:solidFill>
                <a:latin typeface="Montserrat Classic"/>
                <a:ea typeface="Montserrat Classic"/>
                <a:cs typeface="Montserrat Classic"/>
                <a:sym typeface="Montserrat Classic"/>
              </a:rPr>
              <a:t>Encourage an iterative learning process where feedback is regularly reviewed and used to refine strategies, activities, and training modules.</a:t>
            </a:r>
          </a:p>
        </p:txBody>
      </p:sp>
      <p:sp>
        <p:nvSpPr>
          <p:cNvPr id="16" name="TextBox 16"/>
          <p:cNvSpPr txBox="1"/>
          <p:nvPr/>
        </p:nvSpPr>
        <p:spPr>
          <a:xfrm>
            <a:off x="13412720" y="3161710"/>
            <a:ext cx="2859016" cy="590583"/>
          </a:xfrm>
          <a:prstGeom prst="rect">
            <a:avLst/>
          </a:prstGeom>
        </p:spPr>
        <p:txBody>
          <a:bodyPr lIns="0" tIns="0" rIns="0" bIns="0" rtlCol="0" anchor="t">
            <a:spAutoFit/>
          </a:bodyPr>
          <a:lstStyle/>
          <a:p>
            <a:pPr marL="0" lvl="0" indent="0" algn="ctr">
              <a:lnSpc>
                <a:spcPts val="2395"/>
              </a:lnSpc>
              <a:spcBef>
                <a:spcPct val="0"/>
              </a:spcBef>
            </a:pPr>
            <a:r>
              <a:rPr lang="en-US" sz="1871">
                <a:solidFill>
                  <a:srgbClr val="343432"/>
                </a:solidFill>
                <a:latin typeface="Montserrat Classic Bold"/>
                <a:ea typeface="Montserrat Classic Bold"/>
                <a:cs typeface="Montserrat Classic Bold"/>
                <a:sym typeface="Montserrat Classic Bold"/>
              </a:rPr>
              <a:t>ITERATIVE LEARNING PROCESSES</a:t>
            </a:r>
          </a:p>
        </p:txBody>
      </p:sp>
      <p:sp>
        <p:nvSpPr>
          <p:cNvPr id="17" name="Freeform 17"/>
          <p:cNvSpPr/>
          <p:nvPr/>
        </p:nvSpPr>
        <p:spPr>
          <a:xfrm rot="-10800000">
            <a:off x="8839770" y="8600256"/>
            <a:ext cx="3722013" cy="1070079"/>
          </a:xfrm>
          <a:custGeom>
            <a:avLst/>
            <a:gdLst/>
            <a:ahLst/>
            <a:cxnLst/>
            <a:rect l="l" t="t" r="r" b="b"/>
            <a:pathLst>
              <a:path w="3722013" h="1070079">
                <a:moveTo>
                  <a:pt x="0" y="0"/>
                </a:moveTo>
                <a:lnTo>
                  <a:pt x="3722012" y="0"/>
                </a:lnTo>
                <a:lnTo>
                  <a:pt x="3722012" y="1070079"/>
                </a:lnTo>
                <a:lnTo>
                  <a:pt x="0" y="1070079"/>
                </a:lnTo>
                <a:lnTo>
                  <a:pt x="0" y="0"/>
                </a:lnTo>
                <a:close/>
              </a:path>
            </a:pathLst>
          </a:custGeom>
          <a:blipFill>
            <a:blip r:embed="rId2">
              <a:alphaModFix amt="37000"/>
            </a:blip>
            <a:stretch>
              <a:fillRect/>
            </a:stretch>
          </a:blipFill>
        </p:spPr>
        <p:txBody>
          <a:bodyPr/>
          <a:lstStyle/>
          <a:p>
            <a:endParaRPr lang="en-GB"/>
          </a:p>
        </p:txBody>
      </p:sp>
      <p:grpSp>
        <p:nvGrpSpPr>
          <p:cNvPr id="18" name="Group 18"/>
          <p:cNvGrpSpPr/>
          <p:nvPr/>
        </p:nvGrpSpPr>
        <p:grpSpPr>
          <a:xfrm rot="5400000">
            <a:off x="9242624" y="5913573"/>
            <a:ext cx="2988723" cy="3673200"/>
            <a:chOff x="0" y="0"/>
            <a:chExt cx="2779314" cy="3415832"/>
          </a:xfrm>
        </p:grpSpPr>
        <p:sp>
          <p:nvSpPr>
            <p:cNvPr id="19" name="Freeform 19"/>
            <p:cNvSpPr/>
            <p:nvPr/>
          </p:nvSpPr>
          <p:spPr>
            <a:xfrm>
              <a:off x="0" y="0"/>
              <a:ext cx="2779314" cy="3415832"/>
            </a:xfrm>
            <a:custGeom>
              <a:avLst/>
              <a:gdLst/>
              <a:ahLst/>
              <a:cxnLst/>
              <a:rect l="l" t="t" r="r" b="b"/>
              <a:pathLst>
                <a:path w="2779314" h="3415832">
                  <a:moveTo>
                    <a:pt x="80302" y="0"/>
                  </a:moveTo>
                  <a:lnTo>
                    <a:pt x="2699012" y="0"/>
                  </a:lnTo>
                  <a:cubicBezTo>
                    <a:pt x="2720310" y="0"/>
                    <a:pt x="2740735" y="8460"/>
                    <a:pt x="2755794" y="23520"/>
                  </a:cubicBezTo>
                  <a:cubicBezTo>
                    <a:pt x="2770854" y="38579"/>
                    <a:pt x="2779314" y="59004"/>
                    <a:pt x="2779314" y="80302"/>
                  </a:cubicBezTo>
                  <a:lnTo>
                    <a:pt x="2779314" y="3335530"/>
                  </a:lnTo>
                  <a:cubicBezTo>
                    <a:pt x="2779314" y="3356827"/>
                    <a:pt x="2770854" y="3377252"/>
                    <a:pt x="2755794" y="3392312"/>
                  </a:cubicBezTo>
                  <a:cubicBezTo>
                    <a:pt x="2740735" y="3407371"/>
                    <a:pt x="2720310" y="3415832"/>
                    <a:pt x="2699012" y="3415832"/>
                  </a:cubicBezTo>
                  <a:lnTo>
                    <a:pt x="80302" y="3415832"/>
                  </a:lnTo>
                  <a:cubicBezTo>
                    <a:pt x="59004" y="3415832"/>
                    <a:pt x="38579" y="3407371"/>
                    <a:pt x="23520" y="3392312"/>
                  </a:cubicBezTo>
                  <a:cubicBezTo>
                    <a:pt x="8460" y="3377252"/>
                    <a:pt x="0" y="3356827"/>
                    <a:pt x="0" y="3335530"/>
                  </a:cubicBezTo>
                  <a:lnTo>
                    <a:pt x="0" y="80302"/>
                  </a:lnTo>
                  <a:cubicBezTo>
                    <a:pt x="0" y="59004"/>
                    <a:pt x="8460" y="38579"/>
                    <a:pt x="23520" y="23520"/>
                  </a:cubicBezTo>
                  <a:cubicBezTo>
                    <a:pt x="38579" y="8460"/>
                    <a:pt x="59004" y="0"/>
                    <a:pt x="80302" y="0"/>
                  </a:cubicBezTo>
                  <a:close/>
                </a:path>
              </a:pathLst>
            </a:custGeom>
            <a:solidFill>
              <a:srgbClr val="FFFFFF"/>
            </a:solidFill>
            <a:ln w="114300" cap="rnd">
              <a:solidFill>
                <a:srgbClr val="BBCBCD"/>
              </a:solidFill>
              <a:prstDash val="solid"/>
              <a:round/>
            </a:ln>
          </p:spPr>
          <p:txBody>
            <a:bodyPr/>
            <a:lstStyle/>
            <a:p>
              <a:endParaRPr lang="en-GB"/>
            </a:p>
          </p:txBody>
        </p:sp>
        <p:sp>
          <p:nvSpPr>
            <p:cNvPr id="20" name="TextBox 20"/>
            <p:cNvSpPr txBox="1"/>
            <p:nvPr/>
          </p:nvSpPr>
          <p:spPr>
            <a:xfrm>
              <a:off x="0" y="-38100"/>
              <a:ext cx="2779314" cy="3453932"/>
            </a:xfrm>
            <a:prstGeom prst="rect">
              <a:avLst/>
            </a:prstGeom>
          </p:spPr>
          <p:txBody>
            <a:bodyPr lIns="50800" tIns="50800" rIns="50800" bIns="50800" rtlCol="0" anchor="ctr"/>
            <a:lstStyle/>
            <a:p>
              <a:pPr algn="ctr">
                <a:lnSpc>
                  <a:spcPts val="2756"/>
                </a:lnSpc>
              </a:pPr>
              <a:endParaRPr/>
            </a:p>
          </p:txBody>
        </p:sp>
      </p:grpSp>
      <p:sp>
        <p:nvSpPr>
          <p:cNvPr id="21" name="Freeform 21"/>
          <p:cNvSpPr/>
          <p:nvPr/>
        </p:nvSpPr>
        <p:spPr>
          <a:xfrm>
            <a:off x="9176252" y="6103614"/>
            <a:ext cx="3121468" cy="732126"/>
          </a:xfrm>
          <a:custGeom>
            <a:avLst/>
            <a:gdLst/>
            <a:ahLst/>
            <a:cxnLst/>
            <a:rect l="l" t="t" r="r" b="b"/>
            <a:pathLst>
              <a:path w="3121468" h="732126">
                <a:moveTo>
                  <a:pt x="0" y="0"/>
                </a:moveTo>
                <a:lnTo>
                  <a:pt x="3121468" y="0"/>
                </a:lnTo>
                <a:lnTo>
                  <a:pt x="3121468" y="732126"/>
                </a:lnTo>
                <a:lnTo>
                  <a:pt x="0" y="7321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2" name="TextBox 22"/>
          <p:cNvSpPr txBox="1"/>
          <p:nvPr/>
        </p:nvSpPr>
        <p:spPr>
          <a:xfrm>
            <a:off x="9357077" y="7404740"/>
            <a:ext cx="2759818" cy="1709367"/>
          </a:xfrm>
          <a:prstGeom prst="rect">
            <a:avLst/>
          </a:prstGeom>
        </p:spPr>
        <p:txBody>
          <a:bodyPr lIns="0" tIns="0" rIns="0" bIns="0" rtlCol="0" anchor="t">
            <a:spAutoFit/>
          </a:bodyPr>
          <a:lstStyle/>
          <a:p>
            <a:pPr marL="0" lvl="0" indent="0" algn="ctr">
              <a:lnSpc>
                <a:spcPts val="1938"/>
              </a:lnSpc>
              <a:spcBef>
                <a:spcPct val="0"/>
              </a:spcBef>
            </a:pPr>
            <a:r>
              <a:rPr lang="en-US" sz="1514">
                <a:solidFill>
                  <a:srgbClr val="343432"/>
                </a:solidFill>
                <a:latin typeface="Montserrat Classic"/>
                <a:ea typeface="Montserrat Classic"/>
                <a:cs typeface="Montserrat Classic"/>
                <a:sym typeface="Montserrat Classic"/>
              </a:rPr>
              <a:t>Engage a broad range of stakeholders in the feedback process, including participants, partners, funders, and community members, to ensure diverse perspectives are considered.</a:t>
            </a:r>
          </a:p>
        </p:txBody>
      </p:sp>
      <p:sp>
        <p:nvSpPr>
          <p:cNvPr id="23" name="TextBox 23"/>
          <p:cNvSpPr txBox="1"/>
          <p:nvPr/>
        </p:nvSpPr>
        <p:spPr>
          <a:xfrm>
            <a:off x="9330138" y="6771917"/>
            <a:ext cx="2859016" cy="590583"/>
          </a:xfrm>
          <a:prstGeom prst="rect">
            <a:avLst/>
          </a:prstGeom>
        </p:spPr>
        <p:txBody>
          <a:bodyPr lIns="0" tIns="0" rIns="0" bIns="0" rtlCol="0" anchor="t">
            <a:spAutoFit/>
          </a:bodyPr>
          <a:lstStyle/>
          <a:p>
            <a:pPr marL="0" lvl="0" indent="0" algn="ctr">
              <a:lnSpc>
                <a:spcPts val="2395"/>
              </a:lnSpc>
              <a:spcBef>
                <a:spcPct val="0"/>
              </a:spcBef>
            </a:pPr>
            <a:r>
              <a:rPr lang="en-US" sz="1871">
                <a:solidFill>
                  <a:srgbClr val="343432"/>
                </a:solidFill>
                <a:latin typeface="Montserrat Classic Bold"/>
                <a:ea typeface="Montserrat Classic Bold"/>
                <a:cs typeface="Montserrat Classic Bold"/>
                <a:sym typeface="Montserrat Classic Bold"/>
              </a:rPr>
              <a:t>STAKEHOLDER ENGAGEMENT</a:t>
            </a:r>
          </a:p>
        </p:txBody>
      </p:sp>
      <p:sp>
        <p:nvSpPr>
          <p:cNvPr id="24" name="Freeform 24"/>
          <p:cNvSpPr/>
          <p:nvPr/>
        </p:nvSpPr>
        <p:spPr>
          <a:xfrm rot="-10800000">
            <a:off x="12895412" y="8600256"/>
            <a:ext cx="3722013" cy="1070079"/>
          </a:xfrm>
          <a:custGeom>
            <a:avLst/>
            <a:gdLst/>
            <a:ahLst/>
            <a:cxnLst/>
            <a:rect l="l" t="t" r="r" b="b"/>
            <a:pathLst>
              <a:path w="3722013" h="1070079">
                <a:moveTo>
                  <a:pt x="0" y="0"/>
                </a:moveTo>
                <a:lnTo>
                  <a:pt x="3722013" y="0"/>
                </a:lnTo>
                <a:lnTo>
                  <a:pt x="3722013" y="1070079"/>
                </a:lnTo>
                <a:lnTo>
                  <a:pt x="0" y="1070079"/>
                </a:lnTo>
                <a:lnTo>
                  <a:pt x="0" y="0"/>
                </a:lnTo>
                <a:close/>
              </a:path>
            </a:pathLst>
          </a:custGeom>
          <a:blipFill>
            <a:blip r:embed="rId2">
              <a:alphaModFix amt="37000"/>
            </a:blip>
            <a:stretch>
              <a:fillRect/>
            </a:stretch>
          </a:blipFill>
        </p:spPr>
        <p:txBody>
          <a:bodyPr/>
          <a:lstStyle/>
          <a:p>
            <a:endParaRPr lang="en-GB"/>
          </a:p>
        </p:txBody>
      </p:sp>
      <p:grpSp>
        <p:nvGrpSpPr>
          <p:cNvPr id="25" name="Group 25"/>
          <p:cNvGrpSpPr/>
          <p:nvPr/>
        </p:nvGrpSpPr>
        <p:grpSpPr>
          <a:xfrm rot="5400000">
            <a:off x="13298267" y="5913573"/>
            <a:ext cx="2988723" cy="3673200"/>
            <a:chOff x="0" y="0"/>
            <a:chExt cx="2779314" cy="3415832"/>
          </a:xfrm>
        </p:grpSpPr>
        <p:sp>
          <p:nvSpPr>
            <p:cNvPr id="26" name="Freeform 26"/>
            <p:cNvSpPr/>
            <p:nvPr/>
          </p:nvSpPr>
          <p:spPr>
            <a:xfrm>
              <a:off x="0" y="0"/>
              <a:ext cx="2779314" cy="3415832"/>
            </a:xfrm>
            <a:custGeom>
              <a:avLst/>
              <a:gdLst/>
              <a:ahLst/>
              <a:cxnLst/>
              <a:rect l="l" t="t" r="r" b="b"/>
              <a:pathLst>
                <a:path w="2779314" h="3415832">
                  <a:moveTo>
                    <a:pt x="80302" y="0"/>
                  </a:moveTo>
                  <a:lnTo>
                    <a:pt x="2699012" y="0"/>
                  </a:lnTo>
                  <a:cubicBezTo>
                    <a:pt x="2720310" y="0"/>
                    <a:pt x="2740735" y="8460"/>
                    <a:pt x="2755794" y="23520"/>
                  </a:cubicBezTo>
                  <a:cubicBezTo>
                    <a:pt x="2770854" y="38579"/>
                    <a:pt x="2779314" y="59004"/>
                    <a:pt x="2779314" y="80302"/>
                  </a:cubicBezTo>
                  <a:lnTo>
                    <a:pt x="2779314" y="3335530"/>
                  </a:lnTo>
                  <a:cubicBezTo>
                    <a:pt x="2779314" y="3356827"/>
                    <a:pt x="2770854" y="3377252"/>
                    <a:pt x="2755794" y="3392312"/>
                  </a:cubicBezTo>
                  <a:cubicBezTo>
                    <a:pt x="2740735" y="3407371"/>
                    <a:pt x="2720310" y="3415832"/>
                    <a:pt x="2699012" y="3415832"/>
                  </a:cubicBezTo>
                  <a:lnTo>
                    <a:pt x="80302" y="3415832"/>
                  </a:lnTo>
                  <a:cubicBezTo>
                    <a:pt x="59004" y="3415832"/>
                    <a:pt x="38579" y="3407371"/>
                    <a:pt x="23520" y="3392312"/>
                  </a:cubicBezTo>
                  <a:cubicBezTo>
                    <a:pt x="8460" y="3377252"/>
                    <a:pt x="0" y="3356827"/>
                    <a:pt x="0" y="3335530"/>
                  </a:cubicBezTo>
                  <a:lnTo>
                    <a:pt x="0" y="80302"/>
                  </a:lnTo>
                  <a:cubicBezTo>
                    <a:pt x="0" y="59004"/>
                    <a:pt x="8460" y="38579"/>
                    <a:pt x="23520" y="23520"/>
                  </a:cubicBezTo>
                  <a:cubicBezTo>
                    <a:pt x="38579" y="8460"/>
                    <a:pt x="59004" y="0"/>
                    <a:pt x="80302" y="0"/>
                  </a:cubicBezTo>
                  <a:close/>
                </a:path>
              </a:pathLst>
            </a:custGeom>
            <a:solidFill>
              <a:srgbClr val="FFFFFF"/>
            </a:solidFill>
            <a:ln w="114300" cap="rnd">
              <a:solidFill>
                <a:srgbClr val="F8D389"/>
              </a:solidFill>
              <a:prstDash val="solid"/>
              <a:round/>
            </a:ln>
          </p:spPr>
          <p:txBody>
            <a:bodyPr/>
            <a:lstStyle/>
            <a:p>
              <a:endParaRPr lang="en-GB"/>
            </a:p>
          </p:txBody>
        </p:sp>
        <p:sp>
          <p:nvSpPr>
            <p:cNvPr id="27" name="TextBox 27"/>
            <p:cNvSpPr txBox="1"/>
            <p:nvPr/>
          </p:nvSpPr>
          <p:spPr>
            <a:xfrm>
              <a:off x="0" y="-38100"/>
              <a:ext cx="2779314" cy="3453932"/>
            </a:xfrm>
            <a:prstGeom prst="rect">
              <a:avLst/>
            </a:prstGeom>
          </p:spPr>
          <p:txBody>
            <a:bodyPr lIns="50800" tIns="50800" rIns="50800" bIns="50800" rtlCol="0" anchor="ctr"/>
            <a:lstStyle/>
            <a:p>
              <a:pPr algn="ctr">
                <a:lnSpc>
                  <a:spcPts val="2756"/>
                </a:lnSpc>
              </a:pPr>
              <a:endParaRPr/>
            </a:p>
          </p:txBody>
        </p:sp>
      </p:grpSp>
      <p:sp>
        <p:nvSpPr>
          <p:cNvPr id="28" name="Freeform 28"/>
          <p:cNvSpPr/>
          <p:nvPr/>
        </p:nvSpPr>
        <p:spPr>
          <a:xfrm>
            <a:off x="13231894" y="6103614"/>
            <a:ext cx="3121468" cy="732126"/>
          </a:xfrm>
          <a:custGeom>
            <a:avLst/>
            <a:gdLst/>
            <a:ahLst/>
            <a:cxnLst/>
            <a:rect l="l" t="t" r="r" b="b"/>
            <a:pathLst>
              <a:path w="3121468" h="732126">
                <a:moveTo>
                  <a:pt x="0" y="0"/>
                </a:moveTo>
                <a:lnTo>
                  <a:pt x="3121469" y="0"/>
                </a:lnTo>
                <a:lnTo>
                  <a:pt x="3121469" y="732126"/>
                </a:lnTo>
                <a:lnTo>
                  <a:pt x="0" y="7321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9" name="TextBox 29"/>
          <p:cNvSpPr txBox="1"/>
          <p:nvPr/>
        </p:nvSpPr>
        <p:spPr>
          <a:xfrm>
            <a:off x="13412720" y="7404740"/>
            <a:ext cx="2759818" cy="1465695"/>
          </a:xfrm>
          <a:prstGeom prst="rect">
            <a:avLst/>
          </a:prstGeom>
        </p:spPr>
        <p:txBody>
          <a:bodyPr lIns="0" tIns="0" rIns="0" bIns="0" rtlCol="0" anchor="t">
            <a:spAutoFit/>
          </a:bodyPr>
          <a:lstStyle/>
          <a:p>
            <a:pPr marL="0" lvl="0" indent="0" algn="ctr">
              <a:lnSpc>
                <a:spcPts val="1938"/>
              </a:lnSpc>
              <a:spcBef>
                <a:spcPct val="0"/>
              </a:spcBef>
            </a:pPr>
            <a:r>
              <a:rPr lang="en-US" sz="1514">
                <a:solidFill>
                  <a:srgbClr val="343432"/>
                </a:solidFill>
                <a:latin typeface="Montserrat Classic"/>
                <a:ea typeface="Montserrat Classic"/>
                <a:cs typeface="Montserrat Classic"/>
                <a:sym typeface="Montserrat Classic"/>
              </a:rPr>
              <a:t>Focus on translating feedback into actionable insights that can lead to tangible improvements in program design, delivery, and outcomes.</a:t>
            </a:r>
          </a:p>
        </p:txBody>
      </p:sp>
      <p:sp>
        <p:nvSpPr>
          <p:cNvPr id="30" name="TextBox 30"/>
          <p:cNvSpPr txBox="1"/>
          <p:nvPr/>
        </p:nvSpPr>
        <p:spPr>
          <a:xfrm>
            <a:off x="13326910" y="6919555"/>
            <a:ext cx="2859016" cy="295308"/>
          </a:xfrm>
          <a:prstGeom prst="rect">
            <a:avLst/>
          </a:prstGeom>
        </p:spPr>
        <p:txBody>
          <a:bodyPr lIns="0" tIns="0" rIns="0" bIns="0" rtlCol="0" anchor="t">
            <a:spAutoFit/>
          </a:bodyPr>
          <a:lstStyle/>
          <a:p>
            <a:pPr marL="0" lvl="0" indent="0" algn="ctr">
              <a:lnSpc>
                <a:spcPts val="2395"/>
              </a:lnSpc>
              <a:spcBef>
                <a:spcPct val="0"/>
              </a:spcBef>
            </a:pPr>
            <a:r>
              <a:rPr lang="en-US" sz="1871">
                <a:solidFill>
                  <a:srgbClr val="343432"/>
                </a:solidFill>
                <a:latin typeface="Montserrat Classic Bold"/>
                <a:ea typeface="Montserrat Classic Bold"/>
                <a:cs typeface="Montserrat Classic Bold"/>
                <a:sym typeface="Montserrat Classic Bold"/>
              </a:rPr>
              <a:t>ACTIONABLE INSIGHTS</a:t>
            </a:r>
          </a:p>
        </p:txBody>
      </p:sp>
      <p:sp>
        <p:nvSpPr>
          <p:cNvPr id="31" name="TextBox 31"/>
          <p:cNvSpPr txBox="1"/>
          <p:nvPr/>
        </p:nvSpPr>
        <p:spPr>
          <a:xfrm>
            <a:off x="1028700" y="3960138"/>
            <a:ext cx="5895394" cy="3416300"/>
          </a:xfrm>
          <a:prstGeom prst="rect">
            <a:avLst/>
          </a:prstGeom>
        </p:spPr>
        <p:txBody>
          <a:bodyPr lIns="0" tIns="0" rIns="0" bIns="0" rtlCol="0" anchor="t">
            <a:spAutoFit/>
          </a:bodyPr>
          <a:lstStyle/>
          <a:p>
            <a:pPr algn="l">
              <a:lnSpc>
                <a:spcPts val="3850"/>
              </a:lnSpc>
              <a:spcBef>
                <a:spcPct val="0"/>
              </a:spcBef>
            </a:pPr>
            <a:r>
              <a:rPr lang="en-US" sz="3500">
                <a:solidFill>
                  <a:srgbClr val="1E3950"/>
                </a:solidFill>
                <a:latin typeface="DM Sans"/>
                <a:ea typeface="DM Sans"/>
                <a:cs typeface="DM Sans"/>
                <a:sym typeface="DM Sans"/>
              </a:rPr>
              <a:t>Establishing feedback loops is essential for fostering a culture of continuous improvement and ensuring the long-term sustainability of capacity-building programs.</a:t>
            </a:r>
          </a:p>
        </p:txBody>
      </p:sp>
      <p:sp>
        <p:nvSpPr>
          <p:cNvPr id="32" name="Freeform 32"/>
          <p:cNvSpPr/>
          <p:nvPr/>
        </p:nvSpPr>
        <p:spPr>
          <a:xfrm rot="887923">
            <a:off x="13730151" y="-8320139"/>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167202"/>
            <a:ext cx="8781062" cy="4386072"/>
          </a:xfrm>
          <a:prstGeom prst="rect">
            <a:avLst/>
          </a:prstGeom>
        </p:spPr>
        <p:txBody>
          <a:bodyPr lIns="0" tIns="0" rIns="0" bIns="0" rtlCol="0" anchor="t">
            <a:spAutoFit/>
          </a:bodyPr>
          <a:lstStyle/>
          <a:p>
            <a:pPr algn="just">
              <a:lnSpc>
                <a:spcPts val="3174"/>
              </a:lnSpc>
            </a:pPr>
            <a:r>
              <a:rPr lang="en-US" sz="2300" spc="225">
                <a:solidFill>
                  <a:srgbClr val="231F20"/>
                </a:solidFill>
                <a:latin typeface="DM Sans"/>
                <a:ea typeface="DM Sans"/>
                <a:cs typeface="DM Sans"/>
                <a:sym typeface="DM Sans"/>
              </a:rPr>
              <a:t>The AGILE methodology, with its roots in software development, is centred around adaptive planning, evolutionary development, early delivery, and continual improvement, all with a focus on flexible responses to change. </a:t>
            </a:r>
          </a:p>
          <a:p>
            <a:pPr algn="just">
              <a:lnSpc>
                <a:spcPts val="3174"/>
              </a:lnSpc>
            </a:pPr>
            <a:endParaRPr lang="en-US" sz="2300" spc="225">
              <a:solidFill>
                <a:srgbClr val="231F20"/>
              </a:solidFill>
              <a:latin typeface="DM Sans"/>
              <a:ea typeface="DM Sans"/>
              <a:cs typeface="DM Sans"/>
              <a:sym typeface="DM Sans"/>
            </a:endParaRPr>
          </a:p>
          <a:p>
            <a:pPr marL="0" lvl="0" indent="0" algn="just">
              <a:lnSpc>
                <a:spcPts val="3174"/>
              </a:lnSpc>
              <a:spcBef>
                <a:spcPct val="0"/>
              </a:spcBef>
            </a:pPr>
            <a:r>
              <a:rPr lang="en-US" sz="2300" spc="225">
                <a:solidFill>
                  <a:srgbClr val="231F20"/>
                </a:solidFill>
                <a:latin typeface="DM Sans"/>
                <a:ea typeface="DM Sans"/>
                <a:cs typeface="DM Sans"/>
                <a:sym typeface="DM Sans"/>
              </a:rPr>
              <a:t>When applied to capacity building, the AGILE methodology promotes a dynamic, iterative approach to developing organizational capabilities, ensuring that the organization remains resilient, responsive, and competitive in a rapidly changing environment. </a:t>
            </a:r>
          </a:p>
        </p:txBody>
      </p:sp>
      <p:grpSp>
        <p:nvGrpSpPr>
          <p:cNvPr id="3" name="Group 3"/>
          <p:cNvGrpSpPr/>
          <p:nvPr/>
        </p:nvGrpSpPr>
        <p:grpSpPr>
          <a:xfrm>
            <a:off x="12573606" y="3743682"/>
            <a:ext cx="3314591" cy="3314591"/>
            <a:chOff x="0" y="0"/>
            <a:chExt cx="4872604" cy="4872604"/>
          </a:xfrm>
        </p:grpSpPr>
        <p:sp>
          <p:nvSpPr>
            <p:cNvPr id="4" name="Freeform 4"/>
            <p:cNvSpPr/>
            <p:nvPr/>
          </p:nvSpPr>
          <p:spPr>
            <a:xfrm>
              <a:off x="0" y="0"/>
              <a:ext cx="4872609" cy="4872609"/>
            </a:xfrm>
            <a:custGeom>
              <a:avLst/>
              <a:gdLst/>
              <a:ahLst/>
              <a:cxnLst/>
              <a:rect l="l" t="t" r="r" b="b"/>
              <a:pathLst>
                <a:path w="4872609" h="4872609">
                  <a:moveTo>
                    <a:pt x="1061593" y="2436241"/>
                  </a:moveTo>
                  <a:cubicBezTo>
                    <a:pt x="1061593" y="1687957"/>
                    <a:pt x="1688084" y="1061466"/>
                    <a:pt x="2436368" y="1061466"/>
                  </a:cubicBezTo>
                  <a:cubicBezTo>
                    <a:pt x="3202051" y="1061466"/>
                    <a:pt x="3811143" y="1687957"/>
                    <a:pt x="3811143" y="2436241"/>
                  </a:cubicBezTo>
                  <a:cubicBezTo>
                    <a:pt x="3811143" y="3201924"/>
                    <a:pt x="3202051" y="3811016"/>
                    <a:pt x="2436368" y="3811016"/>
                  </a:cubicBezTo>
                  <a:cubicBezTo>
                    <a:pt x="2436368" y="4872609"/>
                    <a:pt x="2436368" y="4872609"/>
                    <a:pt x="2436368" y="4872609"/>
                  </a:cubicBezTo>
                  <a:cubicBezTo>
                    <a:pt x="3776345" y="4872609"/>
                    <a:pt x="4872609" y="3776218"/>
                    <a:pt x="4872609" y="2436368"/>
                  </a:cubicBezTo>
                  <a:cubicBezTo>
                    <a:pt x="4872609" y="1096518"/>
                    <a:pt x="3776218" y="0"/>
                    <a:pt x="2436241" y="0"/>
                  </a:cubicBezTo>
                  <a:cubicBezTo>
                    <a:pt x="1096264" y="0"/>
                    <a:pt x="0" y="1096391"/>
                    <a:pt x="0" y="2436241"/>
                  </a:cubicBezTo>
                  <a:lnTo>
                    <a:pt x="1061593" y="2436241"/>
                  </a:lnTo>
                  <a:close/>
                </a:path>
              </a:pathLst>
            </a:custGeom>
            <a:solidFill>
              <a:srgbClr val="8CA9AD">
                <a:alpha val="16863"/>
              </a:srgbClr>
            </a:solidFill>
          </p:spPr>
          <p:txBody>
            <a:bodyPr/>
            <a:lstStyle/>
            <a:p>
              <a:endParaRPr lang="en-GB"/>
            </a:p>
          </p:txBody>
        </p:sp>
      </p:grpSp>
      <p:grpSp>
        <p:nvGrpSpPr>
          <p:cNvPr id="5" name="Group 5"/>
          <p:cNvGrpSpPr/>
          <p:nvPr/>
        </p:nvGrpSpPr>
        <p:grpSpPr>
          <a:xfrm>
            <a:off x="9981212" y="3767100"/>
            <a:ext cx="3314591" cy="3326378"/>
            <a:chOff x="0" y="0"/>
            <a:chExt cx="4872604" cy="4889931"/>
          </a:xfrm>
        </p:grpSpPr>
        <p:sp>
          <p:nvSpPr>
            <p:cNvPr id="6" name="Freeform 6"/>
            <p:cNvSpPr/>
            <p:nvPr/>
          </p:nvSpPr>
          <p:spPr>
            <a:xfrm>
              <a:off x="0" y="0"/>
              <a:ext cx="4872609" cy="4889881"/>
            </a:xfrm>
            <a:custGeom>
              <a:avLst/>
              <a:gdLst/>
              <a:ahLst/>
              <a:cxnLst/>
              <a:rect l="l" t="t" r="r" b="b"/>
              <a:pathLst>
                <a:path w="4872609" h="4889881">
                  <a:moveTo>
                    <a:pt x="3811016" y="2453640"/>
                  </a:moveTo>
                  <a:cubicBezTo>
                    <a:pt x="3811016" y="3201924"/>
                    <a:pt x="3201924" y="3828415"/>
                    <a:pt x="2436241" y="3828415"/>
                  </a:cubicBezTo>
                  <a:cubicBezTo>
                    <a:pt x="1687957" y="3828415"/>
                    <a:pt x="1061466" y="3201924"/>
                    <a:pt x="1061466" y="2453640"/>
                  </a:cubicBezTo>
                  <a:cubicBezTo>
                    <a:pt x="1061466" y="1687957"/>
                    <a:pt x="1687957" y="1078865"/>
                    <a:pt x="2436241" y="1078865"/>
                  </a:cubicBezTo>
                  <a:cubicBezTo>
                    <a:pt x="2436241" y="0"/>
                    <a:pt x="2436241" y="0"/>
                    <a:pt x="2436241" y="0"/>
                  </a:cubicBezTo>
                  <a:cubicBezTo>
                    <a:pt x="1096391" y="0"/>
                    <a:pt x="0" y="1096264"/>
                    <a:pt x="0" y="2453640"/>
                  </a:cubicBezTo>
                  <a:cubicBezTo>
                    <a:pt x="0" y="3793617"/>
                    <a:pt x="1096391" y="4889881"/>
                    <a:pt x="2436241" y="4889881"/>
                  </a:cubicBezTo>
                  <a:cubicBezTo>
                    <a:pt x="3776091" y="4889881"/>
                    <a:pt x="4872609" y="3793617"/>
                    <a:pt x="4872609" y="2453640"/>
                  </a:cubicBezTo>
                  <a:lnTo>
                    <a:pt x="3811016" y="2453640"/>
                  </a:lnTo>
                  <a:close/>
                </a:path>
              </a:pathLst>
            </a:custGeom>
            <a:solidFill>
              <a:srgbClr val="8CA9AD">
                <a:alpha val="16863"/>
              </a:srgbClr>
            </a:solidFill>
          </p:spPr>
          <p:txBody>
            <a:bodyPr/>
            <a:lstStyle/>
            <a:p>
              <a:endParaRPr lang="en-GB"/>
            </a:p>
          </p:txBody>
        </p:sp>
      </p:grpSp>
      <p:grpSp>
        <p:nvGrpSpPr>
          <p:cNvPr id="7" name="Group 7"/>
          <p:cNvGrpSpPr/>
          <p:nvPr/>
        </p:nvGrpSpPr>
        <p:grpSpPr>
          <a:xfrm>
            <a:off x="12548713" y="6337440"/>
            <a:ext cx="3314591" cy="3315573"/>
            <a:chOff x="0" y="0"/>
            <a:chExt cx="4872604" cy="4874047"/>
          </a:xfrm>
        </p:grpSpPr>
        <p:sp>
          <p:nvSpPr>
            <p:cNvPr id="8" name="Freeform 8"/>
            <p:cNvSpPr/>
            <p:nvPr/>
          </p:nvSpPr>
          <p:spPr>
            <a:xfrm>
              <a:off x="0" y="0"/>
              <a:ext cx="4872482" cy="4874006"/>
            </a:xfrm>
            <a:custGeom>
              <a:avLst/>
              <a:gdLst/>
              <a:ahLst/>
              <a:cxnLst/>
              <a:rect l="l" t="t" r="r" b="b"/>
              <a:pathLst>
                <a:path w="4872482" h="4874006">
                  <a:moveTo>
                    <a:pt x="3811016" y="2437003"/>
                  </a:moveTo>
                  <a:cubicBezTo>
                    <a:pt x="3811016" y="3202940"/>
                    <a:pt x="3201924" y="3812159"/>
                    <a:pt x="2436241" y="3812159"/>
                  </a:cubicBezTo>
                  <a:cubicBezTo>
                    <a:pt x="1687957" y="3812159"/>
                    <a:pt x="1061466" y="3202940"/>
                    <a:pt x="1061466" y="2437003"/>
                  </a:cubicBezTo>
                  <a:cubicBezTo>
                    <a:pt x="1061466" y="1688465"/>
                    <a:pt x="1687957" y="1061847"/>
                    <a:pt x="2436241" y="1061847"/>
                  </a:cubicBezTo>
                  <a:cubicBezTo>
                    <a:pt x="2436241" y="0"/>
                    <a:pt x="2436241" y="0"/>
                    <a:pt x="2436241" y="0"/>
                  </a:cubicBezTo>
                  <a:cubicBezTo>
                    <a:pt x="1096391" y="0"/>
                    <a:pt x="0" y="1096645"/>
                    <a:pt x="0" y="2437003"/>
                  </a:cubicBezTo>
                  <a:cubicBezTo>
                    <a:pt x="0" y="3777361"/>
                    <a:pt x="1096391" y="4874006"/>
                    <a:pt x="2436241" y="4874006"/>
                  </a:cubicBezTo>
                  <a:cubicBezTo>
                    <a:pt x="3776091" y="4874006"/>
                    <a:pt x="4872482" y="3777361"/>
                    <a:pt x="4872482" y="2437003"/>
                  </a:cubicBezTo>
                  <a:lnTo>
                    <a:pt x="3811016" y="2437003"/>
                  </a:lnTo>
                  <a:close/>
                </a:path>
              </a:pathLst>
            </a:custGeom>
            <a:solidFill>
              <a:srgbClr val="8CA9AD">
                <a:alpha val="16863"/>
              </a:srgbClr>
            </a:solidFill>
          </p:spPr>
          <p:txBody>
            <a:bodyPr/>
            <a:lstStyle/>
            <a:p>
              <a:endParaRPr lang="en-GB"/>
            </a:p>
          </p:txBody>
        </p:sp>
      </p:grpSp>
      <p:grpSp>
        <p:nvGrpSpPr>
          <p:cNvPr id="9" name="Group 9"/>
          <p:cNvGrpSpPr/>
          <p:nvPr/>
        </p:nvGrpSpPr>
        <p:grpSpPr>
          <a:xfrm>
            <a:off x="10878301" y="4617656"/>
            <a:ext cx="1520413" cy="152041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p:spPr>
          <p:txBody>
            <a:bodyPr/>
            <a:lstStyle/>
            <a:p>
              <a:endParaRPr lang="en-GB"/>
            </a:p>
          </p:txBody>
        </p:sp>
        <p:sp>
          <p:nvSpPr>
            <p:cNvPr id="11" name="TextBox 1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13469664" y="7244657"/>
            <a:ext cx="1522475" cy="152247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p:spPr>
          <p:txBody>
            <a:bodyPr/>
            <a:lstStyle/>
            <a:p>
              <a:endParaRPr lang="en-GB"/>
            </a:p>
          </p:txBody>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13447581" y="4617656"/>
            <a:ext cx="1566642" cy="156664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p:spPr>
          <p:txBody>
            <a:bodyPr/>
            <a:lstStyle/>
            <a:p>
              <a:endParaRPr lang="en-GB"/>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8" name="Freeform 18"/>
          <p:cNvSpPr/>
          <p:nvPr/>
        </p:nvSpPr>
        <p:spPr>
          <a:xfrm>
            <a:off x="11135381" y="4897605"/>
            <a:ext cx="1006253" cy="960515"/>
          </a:xfrm>
          <a:custGeom>
            <a:avLst/>
            <a:gdLst/>
            <a:ahLst/>
            <a:cxnLst/>
            <a:rect l="l" t="t" r="r" b="b"/>
            <a:pathLst>
              <a:path w="1006253" h="960515">
                <a:moveTo>
                  <a:pt x="0" y="0"/>
                </a:moveTo>
                <a:lnTo>
                  <a:pt x="1006253" y="0"/>
                </a:lnTo>
                <a:lnTo>
                  <a:pt x="1006253" y="960515"/>
                </a:lnTo>
                <a:lnTo>
                  <a:pt x="0" y="960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Freeform 19"/>
          <p:cNvSpPr/>
          <p:nvPr/>
        </p:nvSpPr>
        <p:spPr>
          <a:xfrm>
            <a:off x="13779447" y="4906117"/>
            <a:ext cx="902910" cy="916237"/>
          </a:xfrm>
          <a:custGeom>
            <a:avLst/>
            <a:gdLst/>
            <a:ahLst/>
            <a:cxnLst/>
            <a:rect l="l" t="t" r="r" b="b"/>
            <a:pathLst>
              <a:path w="902910" h="916237">
                <a:moveTo>
                  <a:pt x="0" y="0"/>
                </a:moveTo>
                <a:lnTo>
                  <a:pt x="902910" y="0"/>
                </a:lnTo>
                <a:lnTo>
                  <a:pt x="902910" y="916237"/>
                </a:lnTo>
                <a:lnTo>
                  <a:pt x="0" y="9162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TextBox 20"/>
          <p:cNvSpPr txBox="1"/>
          <p:nvPr/>
        </p:nvSpPr>
        <p:spPr>
          <a:xfrm>
            <a:off x="1663813" y="1744654"/>
            <a:ext cx="9308329" cy="796391"/>
          </a:xfrm>
          <a:prstGeom prst="rect">
            <a:avLst/>
          </a:prstGeom>
        </p:spPr>
        <p:txBody>
          <a:bodyPr lIns="0" tIns="0" rIns="0" bIns="0" rtlCol="0" anchor="t">
            <a:spAutoFit/>
          </a:bodyPr>
          <a:lstStyle/>
          <a:p>
            <a:pPr marL="0" lvl="0" indent="0" algn="ctr">
              <a:lnSpc>
                <a:spcPts val="6548"/>
              </a:lnSpc>
              <a:spcBef>
                <a:spcPct val="0"/>
              </a:spcBef>
            </a:pPr>
            <a:r>
              <a:rPr lang="en-US" sz="4745" u="none" strike="noStrike" spc="37">
                <a:solidFill>
                  <a:srgbClr val="FFFFFF"/>
                </a:solidFill>
                <a:latin typeface="DM Sans"/>
                <a:ea typeface="DM Sans"/>
                <a:cs typeface="DM Sans"/>
                <a:sym typeface="DM Sans"/>
              </a:rPr>
              <a:t>GOALS AND OBJECTIVES</a:t>
            </a:r>
          </a:p>
        </p:txBody>
      </p:sp>
      <p:sp>
        <p:nvSpPr>
          <p:cNvPr id="21" name="Freeform 21"/>
          <p:cNvSpPr/>
          <p:nvPr/>
        </p:nvSpPr>
        <p:spPr>
          <a:xfrm>
            <a:off x="13779447" y="7532947"/>
            <a:ext cx="902910" cy="902910"/>
          </a:xfrm>
          <a:custGeom>
            <a:avLst/>
            <a:gdLst/>
            <a:ahLst/>
            <a:cxnLst/>
            <a:rect l="l" t="t" r="r" b="b"/>
            <a:pathLst>
              <a:path w="902910" h="902910">
                <a:moveTo>
                  <a:pt x="0" y="0"/>
                </a:moveTo>
                <a:lnTo>
                  <a:pt x="902910" y="0"/>
                </a:lnTo>
                <a:lnTo>
                  <a:pt x="902910" y="902910"/>
                </a:lnTo>
                <a:lnTo>
                  <a:pt x="0" y="9029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2" name="Freeform 2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3" name="TextBox 23"/>
          <p:cNvSpPr txBox="1"/>
          <p:nvPr/>
        </p:nvSpPr>
        <p:spPr>
          <a:xfrm>
            <a:off x="459115" y="1046352"/>
            <a:ext cx="13320332" cy="1695450"/>
          </a:xfrm>
          <a:prstGeom prst="rect">
            <a:avLst/>
          </a:prstGeom>
        </p:spPr>
        <p:txBody>
          <a:bodyPr lIns="0" tIns="0" rIns="0" bIns="0" rtlCol="0" anchor="t">
            <a:spAutoFit/>
          </a:bodyPr>
          <a:lstStyle/>
          <a:p>
            <a:pPr algn="ctr">
              <a:lnSpc>
                <a:spcPts val="6720"/>
              </a:lnSpc>
            </a:pPr>
            <a:r>
              <a:rPr lang="en-US" sz="5600">
                <a:solidFill>
                  <a:srgbClr val="194597"/>
                </a:solidFill>
                <a:latin typeface="DM Sans Bold"/>
                <a:ea typeface="DM Sans Bold"/>
                <a:cs typeface="DM Sans Bold"/>
                <a:sym typeface="DM Sans Bold"/>
              </a:rPr>
              <a:t>AGILE methodology for capacity building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19111" y="949007"/>
            <a:ext cx="8937166" cy="613411"/>
          </a:xfrm>
          <a:prstGeom prst="rect">
            <a:avLst/>
          </a:prstGeom>
        </p:spPr>
        <p:txBody>
          <a:bodyPr lIns="0" tIns="0" rIns="0" bIns="0" rtlCol="0" anchor="t">
            <a:spAutoFit/>
          </a:bodyPr>
          <a:lstStyle/>
          <a:p>
            <a:pPr algn="just">
              <a:lnSpc>
                <a:spcPts val="5039"/>
              </a:lnSpc>
            </a:pPr>
            <a:r>
              <a:rPr lang="en-US" sz="3599" spc="-71">
                <a:solidFill>
                  <a:srgbClr val="E1A93D"/>
                </a:solidFill>
                <a:latin typeface="DM Sans Bold"/>
                <a:ea typeface="DM Sans Bold"/>
                <a:cs typeface="DM Sans Bold"/>
                <a:sym typeface="DM Sans Bold"/>
              </a:rPr>
              <a:t>1. Embrace Iterative Development</a:t>
            </a:r>
          </a:p>
        </p:txBody>
      </p:sp>
      <p:sp>
        <p:nvSpPr>
          <p:cNvPr id="3" name="Freeform 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7033767" y="1710569"/>
            <a:ext cx="10115493" cy="3098800"/>
          </a:xfrm>
          <a:prstGeom prst="rect">
            <a:avLst/>
          </a:prstGeom>
        </p:spPr>
        <p:txBody>
          <a:bodyPr lIns="0" tIns="0" rIns="0" bIns="0" rtlCol="0" anchor="t">
            <a:spAutoFit/>
          </a:bodyPr>
          <a:lstStyle/>
          <a:p>
            <a:pPr algn="just">
              <a:lnSpc>
                <a:spcPts val="2749"/>
              </a:lnSpc>
            </a:pPr>
            <a:r>
              <a:rPr lang="en-US" sz="2499">
                <a:solidFill>
                  <a:srgbClr val="E1A93D"/>
                </a:solidFill>
                <a:latin typeface="DM Sans Bold"/>
                <a:ea typeface="DM Sans Bold"/>
                <a:cs typeface="DM Sans Bold"/>
                <a:sym typeface="DM Sans Bold"/>
              </a:rPr>
              <a:t>Short, Focused Cycles: </a:t>
            </a:r>
          </a:p>
          <a:p>
            <a:pPr algn="just">
              <a:lnSpc>
                <a:spcPts val="2749"/>
              </a:lnSpc>
            </a:pPr>
            <a:r>
              <a:rPr lang="en-US" sz="2499">
                <a:solidFill>
                  <a:srgbClr val="231F20"/>
                </a:solidFill>
                <a:latin typeface="DM Sans"/>
                <a:ea typeface="DM Sans"/>
                <a:cs typeface="DM Sans"/>
                <a:sym typeface="DM Sans"/>
              </a:rPr>
              <a:t>Utilize short development cycles (sprints) to focus on specific capacity-building initiatives. This allows for quick wins and the ability to adjust directions based on feedback and changing needs.</a:t>
            </a:r>
          </a:p>
          <a:p>
            <a:pPr algn="just">
              <a:lnSpc>
                <a:spcPts val="2749"/>
              </a:lnSpc>
            </a:pPr>
            <a:endParaRPr lang="en-US" sz="2499">
              <a:solidFill>
                <a:srgbClr val="231F20"/>
              </a:solidFill>
              <a:latin typeface="DM Sans"/>
              <a:ea typeface="DM Sans"/>
              <a:cs typeface="DM Sans"/>
              <a:sym typeface="DM Sans"/>
            </a:endParaRPr>
          </a:p>
          <a:p>
            <a:pPr algn="just">
              <a:lnSpc>
                <a:spcPts val="2749"/>
              </a:lnSpc>
            </a:pPr>
            <a:r>
              <a:rPr lang="en-US" sz="2499">
                <a:solidFill>
                  <a:srgbClr val="E1A93D"/>
                </a:solidFill>
                <a:latin typeface="DM Sans Bold"/>
                <a:ea typeface="DM Sans Bold"/>
                <a:cs typeface="DM Sans Bold"/>
                <a:sym typeface="DM Sans Bold"/>
              </a:rPr>
              <a:t>Continuous Evaluation: </a:t>
            </a:r>
          </a:p>
          <a:p>
            <a:pPr algn="just">
              <a:lnSpc>
                <a:spcPts val="2749"/>
              </a:lnSpc>
            </a:pPr>
            <a:r>
              <a:rPr lang="en-US" sz="2499">
                <a:solidFill>
                  <a:srgbClr val="231F20"/>
                </a:solidFill>
                <a:latin typeface="DM Sans"/>
                <a:ea typeface="DM Sans"/>
                <a:cs typeface="DM Sans"/>
                <a:sym typeface="DM Sans"/>
              </a:rPr>
              <a:t>Regularly assess progress and adapt strategies as needed. This continuous evaluation ensures that capacity-building efforts remain aligned with organizational goals and external demands.</a:t>
            </a:r>
          </a:p>
        </p:txBody>
      </p:sp>
      <p:sp>
        <p:nvSpPr>
          <p:cNvPr id="5" name="TextBox 5"/>
          <p:cNvSpPr txBox="1"/>
          <p:nvPr/>
        </p:nvSpPr>
        <p:spPr>
          <a:xfrm>
            <a:off x="1028700" y="3993515"/>
            <a:ext cx="5549728" cy="235712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AGILE methodology for capacity building</a:t>
            </a:r>
          </a:p>
        </p:txBody>
      </p:sp>
      <p:sp>
        <p:nvSpPr>
          <p:cNvPr id="6" name="TextBox 6"/>
          <p:cNvSpPr txBox="1"/>
          <p:nvPr/>
        </p:nvSpPr>
        <p:spPr>
          <a:xfrm>
            <a:off x="7033767" y="5352904"/>
            <a:ext cx="10225533" cy="613411"/>
          </a:xfrm>
          <a:prstGeom prst="rect">
            <a:avLst/>
          </a:prstGeom>
        </p:spPr>
        <p:txBody>
          <a:bodyPr lIns="0" tIns="0" rIns="0" bIns="0" rtlCol="0" anchor="t">
            <a:spAutoFit/>
          </a:bodyPr>
          <a:lstStyle/>
          <a:p>
            <a:pPr algn="l">
              <a:lnSpc>
                <a:spcPts val="5039"/>
              </a:lnSpc>
            </a:pPr>
            <a:r>
              <a:rPr lang="en-US" sz="3599" spc="-71">
                <a:solidFill>
                  <a:srgbClr val="E1A93D"/>
                </a:solidFill>
                <a:latin typeface="DM Sans Bold"/>
                <a:ea typeface="DM Sans Bold"/>
                <a:cs typeface="DM Sans Bold"/>
                <a:sym typeface="DM Sans Bold"/>
              </a:rPr>
              <a:t>2. Foster Collaboration and Communication</a:t>
            </a:r>
          </a:p>
        </p:txBody>
      </p:sp>
      <p:sp>
        <p:nvSpPr>
          <p:cNvPr id="7" name="TextBox 7"/>
          <p:cNvSpPr txBox="1"/>
          <p:nvPr/>
        </p:nvSpPr>
        <p:spPr>
          <a:xfrm>
            <a:off x="7033767" y="6159500"/>
            <a:ext cx="10000837" cy="3098800"/>
          </a:xfrm>
          <a:prstGeom prst="rect">
            <a:avLst/>
          </a:prstGeom>
        </p:spPr>
        <p:txBody>
          <a:bodyPr lIns="0" tIns="0" rIns="0" bIns="0" rtlCol="0" anchor="t">
            <a:spAutoFit/>
          </a:bodyPr>
          <a:lstStyle/>
          <a:p>
            <a:pPr algn="just">
              <a:lnSpc>
                <a:spcPts val="2749"/>
              </a:lnSpc>
            </a:pPr>
            <a:r>
              <a:rPr lang="en-US" sz="2499">
                <a:solidFill>
                  <a:srgbClr val="E1A93D"/>
                </a:solidFill>
                <a:latin typeface="DM Sans Bold"/>
                <a:ea typeface="DM Sans Bold"/>
                <a:cs typeface="DM Sans Bold"/>
                <a:sym typeface="DM Sans Bold"/>
              </a:rPr>
              <a:t>Cross-functional Teams: </a:t>
            </a:r>
          </a:p>
          <a:p>
            <a:pPr algn="just">
              <a:lnSpc>
                <a:spcPts val="2749"/>
              </a:lnSpc>
            </a:pPr>
            <a:r>
              <a:rPr lang="en-US" sz="2499">
                <a:solidFill>
                  <a:srgbClr val="231F20"/>
                </a:solidFill>
                <a:latin typeface="DM Sans"/>
                <a:ea typeface="DM Sans"/>
                <a:cs typeface="DM Sans"/>
                <a:sym typeface="DM Sans"/>
              </a:rPr>
              <a:t>Form cross-functional teams with diverse expertise to work on capacity-building projects. This promotes a holistic approach to problem-solving and innovation.</a:t>
            </a:r>
          </a:p>
          <a:p>
            <a:pPr algn="just">
              <a:lnSpc>
                <a:spcPts val="2749"/>
              </a:lnSpc>
            </a:pPr>
            <a:endParaRPr lang="en-US" sz="2499">
              <a:solidFill>
                <a:srgbClr val="231F20"/>
              </a:solidFill>
              <a:latin typeface="DM Sans"/>
              <a:ea typeface="DM Sans"/>
              <a:cs typeface="DM Sans"/>
              <a:sym typeface="DM Sans"/>
            </a:endParaRPr>
          </a:p>
          <a:p>
            <a:pPr algn="just">
              <a:lnSpc>
                <a:spcPts val="2749"/>
              </a:lnSpc>
            </a:pPr>
            <a:r>
              <a:rPr lang="en-US" sz="2499">
                <a:solidFill>
                  <a:srgbClr val="E1A93D"/>
                </a:solidFill>
                <a:latin typeface="DM Sans Bold"/>
                <a:ea typeface="DM Sans Bold"/>
                <a:cs typeface="DM Sans Bold"/>
                <a:sym typeface="DM Sans Bold"/>
              </a:rPr>
              <a:t>Open Communication:</a:t>
            </a:r>
          </a:p>
          <a:p>
            <a:pPr algn="just">
              <a:lnSpc>
                <a:spcPts val="2749"/>
              </a:lnSpc>
            </a:pPr>
            <a:r>
              <a:rPr lang="en-US" sz="2499">
                <a:solidFill>
                  <a:srgbClr val="231F20"/>
                </a:solidFill>
                <a:latin typeface="DM Sans"/>
                <a:ea typeface="DM Sans"/>
                <a:cs typeface="DM Sans"/>
                <a:sym typeface="DM Sans"/>
              </a:rPr>
              <a:t>Maintain open channels of communication within teams and with stakeholders. Transparency and regular updates ensure everyone is aligned and can contribute to the process effectively.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29151" y="1120457"/>
            <a:ext cx="8937166" cy="613411"/>
          </a:xfrm>
          <a:prstGeom prst="rect">
            <a:avLst/>
          </a:prstGeom>
        </p:spPr>
        <p:txBody>
          <a:bodyPr lIns="0" tIns="0" rIns="0" bIns="0" rtlCol="0" anchor="t">
            <a:spAutoFit/>
          </a:bodyPr>
          <a:lstStyle/>
          <a:p>
            <a:pPr algn="just">
              <a:lnSpc>
                <a:spcPts val="5039"/>
              </a:lnSpc>
            </a:pPr>
            <a:r>
              <a:rPr lang="en-US" sz="3599" spc="-71">
                <a:solidFill>
                  <a:srgbClr val="E1A93D"/>
                </a:solidFill>
                <a:latin typeface="DM Sans Bold"/>
                <a:ea typeface="DM Sans Bold"/>
                <a:cs typeface="DM Sans Bold"/>
                <a:sym typeface="DM Sans Bold"/>
              </a:rPr>
              <a:t>3. Prioritize Stakeholder Value</a:t>
            </a:r>
          </a:p>
        </p:txBody>
      </p:sp>
      <p:sp>
        <p:nvSpPr>
          <p:cNvPr id="3" name="Freeform 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7143807" y="1882019"/>
            <a:ext cx="10115493" cy="3098800"/>
          </a:xfrm>
          <a:prstGeom prst="rect">
            <a:avLst/>
          </a:prstGeom>
        </p:spPr>
        <p:txBody>
          <a:bodyPr lIns="0" tIns="0" rIns="0" bIns="0" rtlCol="0" anchor="t">
            <a:spAutoFit/>
          </a:bodyPr>
          <a:lstStyle/>
          <a:p>
            <a:pPr algn="just">
              <a:lnSpc>
                <a:spcPts val="2749"/>
              </a:lnSpc>
            </a:pPr>
            <a:r>
              <a:rPr lang="en-US" sz="2499">
                <a:solidFill>
                  <a:srgbClr val="E1A93D"/>
                </a:solidFill>
                <a:latin typeface="DM Sans Bold"/>
                <a:ea typeface="DM Sans Bold"/>
                <a:cs typeface="DM Sans Bold"/>
                <a:sym typeface="DM Sans Bold"/>
              </a:rPr>
              <a:t>Stakeholder Engagement:</a:t>
            </a:r>
          </a:p>
          <a:p>
            <a:pPr algn="just">
              <a:lnSpc>
                <a:spcPts val="2749"/>
              </a:lnSpc>
            </a:pPr>
            <a:r>
              <a:rPr lang="en-US" sz="2499">
                <a:solidFill>
                  <a:srgbClr val="100F0D"/>
                </a:solidFill>
                <a:latin typeface="DM Sans"/>
                <a:ea typeface="DM Sans"/>
                <a:cs typeface="DM Sans"/>
                <a:sym typeface="DM Sans"/>
              </a:rPr>
              <a:t>Engage stakeholders early and often to understand their needs and expectations. This ensures that capacity-building efforts are directly linked to creating value for the organization and its stakeholders.</a:t>
            </a:r>
          </a:p>
          <a:p>
            <a:pPr algn="just">
              <a:lnSpc>
                <a:spcPts val="2749"/>
              </a:lnSpc>
            </a:pPr>
            <a:r>
              <a:rPr lang="en-US" sz="2499">
                <a:solidFill>
                  <a:srgbClr val="E1A93D"/>
                </a:solidFill>
                <a:latin typeface="DM Sans Bold"/>
                <a:ea typeface="DM Sans Bold"/>
                <a:cs typeface="DM Sans Bold"/>
                <a:sym typeface="DM Sans Bold"/>
              </a:rPr>
              <a:t>Feedback Loops:</a:t>
            </a:r>
          </a:p>
          <a:p>
            <a:pPr algn="just">
              <a:lnSpc>
                <a:spcPts val="2749"/>
              </a:lnSpc>
            </a:pPr>
            <a:r>
              <a:rPr lang="en-US" sz="2499">
                <a:solidFill>
                  <a:srgbClr val="100F0D"/>
                </a:solidFill>
                <a:latin typeface="DM Sans"/>
                <a:ea typeface="DM Sans"/>
                <a:cs typeface="DM Sans"/>
                <a:sym typeface="DM Sans"/>
              </a:rPr>
              <a:t>Implement mechanisms for regular feedback from end-users and stakeholders to continually refine and improve capacity-building initiatives.</a:t>
            </a:r>
          </a:p>
          <a:p>
            <a:pPr algn="just">
              <a:lnSpc>
                <a:spcPts val="2749"/>
              </a:lnSpc>
            </a:pPr>
            <a:endParaRPr lang="en-US" sz="2499">
              <a:solidFill>
                <a:srgbClr val="100F0D"/>
              </a:solidFill>
              <a:latin typeface="DM Sans"/>
              <a:ea typeface="DM Sans"/>
              <a:cs typeface="DM Sans"/>
              <a:sym typeface="DM Sans"/>
            </a:endParaRPr>
          </a:p>
        </p:txBody>
      </p:sp>
      <p:sp>
        <p:nvSpPr>
          <p:cNvPr id="5" name="TextBox 5"/>
          <p:cNvSpPr txBox="1"/>
          <p:nvPr/>
        </p:nvSpPr>
        <p:spPr>
          <a:xfrm>
            <a:off x="7029151" y="5235257"/>
            <a:ext cx="10225533" cy="613411"/>
          </a:xfrm>
          <a:prstGeom prst="rect">
            <a:avLst/>
          </a:prstGeom>
        </p:spPr>
        <p:txBody>
          <a:bodyPr lIns="0" tIns="0" rIns="0" bIns="0" rtlCol="0" anchor="t">
            <a:spAutoFit/>
          </a:bodyPr>
          <a:lstStyle/>
          <a:p>
            <a:pPr algn="l">
              <a:lnSpc>
                <a:spcPts val="5039"/>
              </a:lnSpc>
            </a:pPr>
            <a:r>
              <a:rPr lang="en-US" sz="3599" spc="-71">
                <a:solidFill>
                  <a:srgbClr val="E1A93D"/>
                </a:solidFill>
                <a:latin typeface="DM Sans Bold"/>
                <a:ea typeface="DM Sans Bold"/>
                <a:cs typeface="DM Sans Bold"/>
                <a:sym typeface="DM Sans Bold"/>
              </a:rPr>
              <a:t>4. Be Adaptive and Flexible</a:t>
            </a:r>
          </a:p>
        </p:txBody>
      </p:sp>
      <p:sp>
        <p:nvSpPr>
          <p:cNvPr id="6" name="TextBox 6"/>
          <p:cNvSpPr txBox="1"/>
          <p:nvPr/>
        </p:nvSpPr>
        <p:spPr>
          <a:xfrm>
            <a:off x="7143807" y="6001068"/>
            <a:ext cx="10115493" cy="3098800"/>
          </a:xfrm>
          <a:prstGeom prst="rect">
            <a:avLst/>
          </a:prstGeom>
        </p:spPr>
        <p:txBody>
          <a:bodyPr lIns="0" tIns="0" rIns="0" bIns="0" rtlCol="0" anchor="t">
            <a:spAutoFit/>
          </a:bodyPr>
          <a:lstStyle/>
          <a:p>
            <a:pPr algn="just">
              <a:lnSpc>
                <a:spcPts val="2749"/>
              </a:lnSpc>
            </a:pPr>
            <a:r>
              <a:rPr lang="en-US" sz="2499">
                <a:solidFill>
                  <a:srgbClr val="E1A93D"/>
                </a:solidFill>
                <a:latin typeface="DM Sans Bold"/>
                <a:ea typeface="DM Sans Bold"/>
                <a:cs typeface="DM Sans Bold"/>
                <a:sym typeface="DM Sans Bold"/>
              </a:rPr>
              <a:t>Adaptive Planning:</a:t>
            </a:r>
          </a:p>
          <a:p>
            <a:pPr algn="just">
              <a:lnSpc>
                <a:spcPts val="2749"/>
              </a:lnSpc>
            </a:pPr>
            <a:r>
              <a:rPr lang="en-US" sz="2499">
                <a:solidFill>
                  <a:srgbClr val="100F0D"/>
                </a:solidFill>
                <a:latin typeface="DM Sans"/>
                <a:ea typeface="DM Sans"/>
                <a:cs typeface="DM Sans"/>
                <a:sym typeface="DM Sans"/>
              </a:rPr>
              <a:t>While having a long-term vision is important, plans should be flexible and able to adapt based on learning and changes in the environment.</a:t>
            </a:r>
          </a:p>
          <a:p>
            <a:pPr algn="just">
              <a:lnSpc>
                <a:spcPts val="2749"/>
              </a:lnSpc>
            </a:pPr>
            <a:endParaRPr lang="en-US" sz="2499">
              <a:solidFill>
                <a:srgbClr val="100F0D"/>
              </a:solidFill>
              <a:latin typeface="DM Sans"/>
              <a:ea typeface="DM Sans"/>
              <a:cs typeface="DM Sans"/>
              <a:sym typeface="DM Sans"/>
            </a:endParaRPr>
          </a:p>
          <a:p>
            <a:pPr algn="just">
              <a:lnSpc>
                <a:spcPts val="2749"/>
              </a:lnSpc>
            </a:pPr>
            <a:r>
              <a:rPr lang="en-US" sz="2499">
                <a:solidFill>
                  <a:srgbClr val="E1A93D"/>
                </a:solidFill>
                <a:latin typeface="DM Sans Bold"/>
                <a:ea typeface="DM Sans Bold"/>
                <a:cs typeface="DM Sans Bold"/>
                <a:sym typeface="DM Sans Bold"/>
              </a:rPr>
              <a:t>Risk Management:</a:t>
            </a:r>
          </a:p>
          <a:p>
            <a:pPr algn="just">
              <a:lnSpc>
                <a:spcPts val="2749"/>
              </a:lnSpc>
            </a:pPr>
            <a:r>
              <a:rPr lang="en-US" sz="2499">
                <a:solidFill>
                  <a:srgbClr val="100F0D"/>
                </a:solidFill>
                <a:latin typeface="DM Sans"/>
                <a:ea typeface="DM Sans"/>
                <a:cs typeface="DM Sans"/>
                <a:sym typeface="DM Sans"/>
              </a:rPr>
              <a:t>Use the iterative nature of AGILE to identify and address risks early in the process, minimizing their impact on capacity-building efforts.</a:t>
            </a:r>
          </a:p>
          <a:p>
            <a:pPr algn="just">
              <a:lnSpc>
                <a:spcPts val="2749"/>
              </a:lnSpc>
            </a:pPr>
            <a:endParaRPr lang="en-US" sz="2499">
              <a:solidFill>
                <a:srgbClr val="100F0D"/>
              </a:solidFill>
              <a:latin typeface="DM Sans"/>
              <a:ea typeface="DM Sans"/>
              <a:cs typeface="DM Sans"/>
              <a:sym typeface="DM Sans"/>
            </a:endParaRPr>
          </a:p>
        </p:txBody>
      </p:sp>
      <p:sp>
        <p:nvSpPr>
          <p:cNvPr id="7" name="TextBox 7"/>
          <p:cNvSpPr txBox="1"/>
          <p:nvPr/>
        </p:nvSpPr>
        <p:spPr>
          <a:xfrm>
            <a:off x="1028700" y="3993515"/>
            <a:ext cx="5549728" cy="235712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AGILE methodology for capacity building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29151" y="606107"/>
            <a:ext cx="9749828" cy="613411"/>
          </a:xfrm>
          <a:prstGeom prst="rect">
            <a:avLst/>
          </a:prstGeom>
        </p:spPr>
        <p:txBody>
          <a:bodyPr lIns="0" tIns="0" rIns="0" bIns="0" rtlCol="0" anchor="t">
            <a:spAutoFit/>
          </a:bodyPr>
          <a:lstStyle/>
          <a:p>
            <a:pPr algn="just">
              <a:lnSpc>
                <a:spcPts val="5039"/>
              </a:lnSpc>
            </a:pPr>
            <a:r>
              <a:rPr lang="en-US" sz="3599" spc="-71">
                <a:solidFill>
                  <a:srgbClr val="E1A93D"/>
                </a:solidFill>
                <a:latin typeface="DM Sans Bold"/>
                <a:ea typeface="DM Sans Bold"/>
                <a:cs typeface="DM Sans Bold"/>
                <a:sym typeface="DM Sans Bold"/>
              </a:rPr>
              <a:t>5. Commit to Continuous Improvement</a:t>
            </a:r>
          </a:p>
        </p:txBody>
      </p:sp>
      <p:sp>
        <p:nvSpPr>
          <p:cNvPr id="3" name="Freeform 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7143807" y="1367669"/>
            <a:ext cx="10115493" cy="3784600"/>
          </a:xfrm>
          <a:prstGeom prst="rect">
            <a:avLst/>
          </a:prstGeom>
        </p:spPr>
        <p:txBody>
          <a:bodyPr lIns="0" tIns="0" rIns="0" bIns="0" rtlCol="0" anchor="t">
            <a:spAutoFit/>
          </a:bodyPr>
          <a:lstStyle/>
          <a:p>
            <a:pPr algn="just">
              <a:lnSpc>
                <a:spcPts val="2749"/>
              </a:lnSpc>
            </a:pPr>
            <a:r>
              <a:rPr lang="en-US" sz="2499">
                <a:solidFill>
                  <a:srgbClr val="E1A93D"/>
                </a:solidFill>
                <a:latin typeface="DM Sans Bold"/>
                <a:ea typeface="DM Sans Bold"/>
                <a:cs typeface="DM Sans Bold"/>
                <a:sym typeface="DM Sans Bold"/>
              </a:rPr>
              <a:t>Reflective Practices:</a:t>
            </a:r>
          </a:p>
          <a:p>
            <a:pPr algn="just">
              <a:lnSpc>
                <a:spcPts val="2749"/>
              </a:lnSpc>
            </a:pPr>
            <a:r>
              <a:rPr lang="en-US" sz="2499">
                <a:solidFill>
                  <a:srgbClr val="100F0D"/>
                </a:solidFill>
                <a:latin typeface="DM Sans"/>
                <a:ea typeface="DM Sans"/>
                <a:cs typeface="DM Sans"/>
                <a:sym typeface="DM Sans"/>
              </a:rPr>
              <a:t>After each cycle, conduct retrospectives to identify what worked, what didn’t, and how processes can be improved. This reflective practice encourages a culture of continuous learning and improvement.</a:t>
            </a:r>
          </a:p>
          <a:p>
            <a:pPr algn="just">
              <a:lnSpc>
                <a:spcPts val="2749"/>
              </a:lnSpc>
            </a:pPr>
            <a:r>
              <a:rPr lang="en-US" sz="2499">
                <a:solidFill>
                  <a:srgbClr val="E1A93D"/>
                </a:solidFill>
                <a:latin typeface="DM Sans Bold"/>
                <a:ea typeface="DM Sans Bold"/>
                <a:cs typeface="DM Sans Bold"/>
                <a:sym typeface="DM Sans Bold"/>
              </a:rPr>
              <a:t>Incremental Improvements:</a:t>
            </a:r>
          </a:p>
          <a:p>
            <a:pPr algn="just">
              <a:lnSpc>
                <a:spcPts val="2749"/>
              </a:lnSpc>
            </a:pPr>
            <a:r>
              <a:rPr lang="en-US" sz="2499">
                <a:solidFill>
                  <a:srgbClr val="100F0D"/>
                </a:solidFill>
                <a:latin typeface="DM Sans"/>
                <a:ea typeface="DM Sans"/>
                <a:cs typeface="DM Sans"/>
                <a:sym typeface="DM Sans"/>
              </a:rPr>
              <a:t>Focus on making incremental improvements to build capacity over time, rather than attempting large-scale changes that can be disruptive and harder to manage.</a:t>
            </a:r>
          </a:p>
          <a:p>
            <a:pPr algn="just">
              <a:lnSpc>
                <a:spcPts val="2749"/>
              </a:lnSpc>
            </a:pPr>
            <a:endParaRPr lang="en-US" sz="2499">
              <a:solidFill>
                <a:srgbClr val="100F0D"/>
              </a:solidFill>
              <a:latin typeface="DM Sans"/>
              <a:ea typeface="DM Sans"/>
              <a:cs typeface="DM Sans"/>
              <a:sym typeface="DM Sans"/>
            </a:endParaRPr>
          </a:p>
          <a:p>
            <a:pPr algn="just">
              <a:lnSpc>
                <a:spcPts val="2749"/>
              </a:lnSpc>
            </a:pPr>
            <a:endParaRPr lang="en-US" sz="2499">
              <a:solidFill>
                <a:srgbClr val="100F0D"/>
              </a:solidFill>
              <a:latin typeface="DM Sans"/>
              <a:ea typeface="DM Sans"/>
              <a:cs typeface="DM Sans"/>
              <a:sym typeface="DM Sans"/>
            </a:endParaRPr>
          </a:p>
        </p:txBody>
      </p:sp>
      <p:sp>
        <p:nvSpPr>
          <p:cNvPr id="5" name="TextBox 5"/>
          <p:cNvSpPr txBox="1"/>
          <p:nvPr/>
        </p:nvSpPr>
        <p:spPr>
          <a:xfrm>
            <a:off x="7029151" y="4720907"/>
            <a:ext cx="10225533" cy="613411"/>
          </a:xfrm>
          <a:prstGeom prst="rect">
            <a:avLst/>
          </a:prstGeom>
        </p:spPr>
        <p:txBody>
          <a:bodyPr lIns="0" tIns="0" rIns="0" bIns="0" rtlCol="0" anchor="t">
            <a:spAutoFit/>
          </a:bodyPr>
          <a:lstStyle/>
          <a:p>
            <a:pPr algn="l">
              <a:lnSpc>
                <a:spcPts val="5039"/>
              </a:lnSpc>
            </a:pPr>
            <a:r>
              <a:rPr lang="en-US" sz="3599" spc="-71">
                <a:solidFill>
                  <a:srgbClr val="E1A93D"/>
                </a:solidFill>
                <a:latin typeface="DM Sans Bold"/>
                <a:ea typeface="DM Sans Bold"/>
                <a:cs typeface="DM Sans Bold"/>
                <a:sym typeface="DM Sans Bold"/>
              </a:rPr>
              <a:t>6. Leverage Technological Tools</a:t>
            </a:r>
          </a:p>
        </p:txBody>
      </p:sp>
      <p:sp>
        <p:nvSpPr>
          <p:cNvPr id="6" name="TextBox 6"/>
          <p:cNvSpPr txBox="1"/>
          <p:nvPr/>
        </p:nvSpPr>
        <p:spPr>
          <a:xfrm>
            <a:off x="7143807" y="5486718"/>
            <a:ext cx="10000837" cy="4127500"/>
          </a:xfrm>
          <a:prstGeom prst="rect">
            <a:avLst/>
          </a:prstGeom>
        </p:spPr>
        <p:txBody>
          <a:bodyPr lIns="0" tIns="0" rIns="0" bIns="0" rtlCol="0" anchor="t">
            <a:spAutoFit/>
          </a:bodyPr>
          <a:lstStyle/>
          <a:p>
            <a:pPr algn="just">
              <a:lnSpc>
                <a:spcPts val="2749"/>
              </a:lnSpc>
            </a:pPr>
            <a:r>
              <a:rPr lang="en-US" sz="2499">
                <a:solidFill>
                  <a:srgbClr val="E1A93D"/>
                </a:solidFill>
                <a:latin typeface="DM Sans Bold"/>
                <a:ea typeface="DM Sans Bold"/>
                <a:cs typeface="DM Sans Bold"/>
                <a:sym typeface="DM Sans Bold"/>
              </a:rPr>
              <a:t>Digital Platforms and Tools:</a:t>
            </a:r>
          </a:p>
          <a:p>
            <a:pPr algn="just">
              <a:lnSpc>
                <a:spcPts val="2749"/>
              </a:lnSpc>
            </a:pPr>
            <a:r>
              <a:rPr lang="en-US" sz="2499">
                <a:solidFill>
                  <a:srgbClr val="100F0D"/>
                </a:solidFill>
                <a:latin typeface="DM Sans"/>
                <a:ea typeface="DM Sans"/>
                <a:cs typeface="DM Sans"/>
                <a:sym typeface="DM Sans"/>
              </a:rPr>
              <a:t>Use technology to facilitate collaboration, track progress, and manage projects. Digital tools can enhance efficiency and enable remote and asynchronous work, broadening the scope of capacity-building efforts.</a:t>
            </a:r>
          </a:p>
          <a:p>
            <a:pPr algn="just">
              <a:lnSpc>
                <a:spcPts val="2749"/>
              </a:lnSpc>
            </a:pPr>
            <a:endParaRPr lang="en-US" sz="2499">
              <a:solidFill>
                <a:srgbClr val="100F0D"/>
              </a:solidFill>
              <a:latin typeface="DM Sans"/>
              <a:ea typeface="DM Sans"/>
              <a:cs typeface="DM Sans"/>
              <a:sym typeface="DM Sans"/>
            </a:endParaRPr>
          </a:p>
          <a:p>
            <a:pPr algn="just">
              <a:lnSpc>
                <a:spcPts val="2749"/>
              </a:lnSpc>
            </a:pPr>
            <a:r>
              <a:rPr lang="en-US" sz="2499">
                <a:solidFill>
                  <a:srgbClr val="E1A93D"/>
                </a:solidFill>
                <a:latin typeface="DM Sans Bold"/>
                <a:ea typeface="DM Sans Bold"/>
                <a:cs typeface="DM Sans Bold"/>
                <a:sym typeface="DM Sans Bold"/>
              </a:rPr>
              <a:t>Innovate and Experiment:</a:t>
            </a:r>
          </a:p>
          <a:p>
            <a:pPr algn="just">
              <a:lnSpc>
                <a:spcPts val="2749"/>
              </a:lnSpc>
            </a:pPr>
            <a:r>
              <a:rPr lang="en-US" sz="2499">
                <a:solidFill>
                  <a:srgbClr val="100F0D"/>
                </a:solidFill>
                <a:latin typeface="DM Sans"/>
                <a:ea typeface="DM Sans"/>
                <a:cs typeface="DM Sans"/>
                <a:sym typeface="DM Sans"/>
              </a:rPr>
              <a:t>Encourage experimentation with new technologies and methodologies as part of capacity building. This can lead to innovative solutions and improvements in processes and services.</a:t>
            </a:r>
          </a:p>
          <a:p>
            <a:pPr algn="just">
              <a:lnSpc>
                <a:spcPts val="2749"/>
              </a:lnSpc>
            </a:pPr>
            <a:endParaRPr lang="en-US" sz="2499">
              <a:solidFill>
                <a:srgbClr val="100F0D"/>
              </a:solidFill>
              <a:latin typeface="DM Sans"/>
              <a:ea typeface="DM Sans"/>
              <a:cs typeface="DM Sans"/>
              <a:sym typeface="DM Sans"/>
            </a:endParaRPr>
          </a:p>
          <a:p>
            <a:pPr algn="just">
              <a:lnSpc>
                <a:spcPts val="2749"/>
              </a:lnSpc>
            </a:pPr>
            <a:endParaRPr lang="en-US" sz="2499">
              <a:solidFill>
                <a:srgbClr val="100F0D"/>
              </a:solidFill>
              <a:latin typeface="DM Sans"/>
              <a:ea typeface="DM Sans"/>
              <a:cs typeface="DM Sans"/>
              <a:sym typeface="DM Sans"/>
            </a:endParaRPr>
          </a:p>
        </p:txBody>
      </p:sp>
      <p:sp>
        <p:nvSpPr>
          <p:cNvPr id="7" name="TextBox 7"/>
          <p:cNvSpPr txBox="1"/>
          <p:nvPr/>
        </p:nvSpPr>
        <p:spPr>
          <a:xfrm>
            <a:off x="1028700" y="3993515"/>
            <a:ext cx="5549728" cy="235712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AGILE methodology for capacity building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347942" y="4314537"/>
            <a:ext cx="15980381" cy="2263775"/>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AGILE methods for capacity building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AutoShape 4"/>
          <p:cNvSpPr/>
          <p:nvPr/>
        </p:nvSpPr>
        <p:spPr>
          <a:xfrm>
            <a:off x="1589541" y="3814346"/>
            <a:ext cx="15108918" cy="0"/>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5" name="Group 5"/>
          <p:cNvGrpSpPr/>
          <p:nvPr/>
        </p:nvGrpSpPr>
        <p:grpSpPr>
          <a:xfrm>
            <a:off x="3542437" y="3563805"/>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TextBox 8"/>
          <p:cNvSpPr txBox="1"/>
          <p:nvPr/>
        </p:nvSpPr>
        <p:spPr>
          <a:xfrm>
            <a:off x="2322610" y="4352643"/>
            <a:ext cx="3204526" cy="62481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1. Define Capacity Building Goals</a:t>
            </a:r>
          </a:p>
        </p:txBody>
      </p:sp>
      <p:grpSp>
        <p:nvGrpSpPr>
          <p:cNvPr id="9" name="Group 9"/>
          <p:cNvGrpSpPr/>
          <p:nvPr/>
        </p:nvGrpSpPr>
        <p:grpSpPr>
          <a:xfrm>
            <a:off x="6994098" y="3563805"/>
            <a:ext cx="501082" cy="50108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1" name="TextBox 1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10447929" y="3563805"/>
            <a:ext cx="501082" cy="50108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13975211" y="3563805"/>
            <a:ext cx="501082" cy="50108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8" name="Freeform 18"/>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9" name="TextBox 19"/>
          <p:cNvSpPr txBox="1"/>
          <p:nvPr/>
        </p:nvSpPr>
        <p:spPr>
          <a:xfrm>
            <a:off x="6416487" y="340169"/>
            <a:ext cx="11119612" cy="2907682"/>
          </a:xfrm>
          <a:prstGeom prst="rect">
            <a:avLst/>
          </a:prstGeom>
        </p:spPr>
        <p:txBody>
          <a:bodyPr lIns="0" tIns="0" rIns="0" bIns="0" rtlCol="0" anchor="t">
            <a:spAutoFit/>
          </a:bodyPr>
          <a:lstStyle/>
          <a:p>
            <a:pPr algn="just">
              <a:lnSpc>
                <a:spcPts val="3903"/>
              </a:lnSpc>
            </a:pPr>
            <a:r>
              <a:rPr lang="en-US" sz="2788" spc="-55">
                <a:solidFill>
                  <a:srgbClr val="E1A93D"/>
                </a:solidFill>
                <a:latin typeface="DM Sans"/>
                <a:ea typeface="DM Sans"/>
                <a:cs typeface="DM Sans"/>
                <a:sym typeface="DM Sans"/>
              </a:rPr>
              <a:t>Using </a:t>
            </a:r>
            <a:r>
              <a:rPr lang="en-US" sz="2788" u="sng" spc="-55">
                <a:solidFill>
                  <a:srgbClr val="E1A93D"/>
                </a:solidFill>
                <a:latin typeface="DM Sans Bold"/>
                <a:ea typeface="DM Sans Bold"/>
                <a:cs typeface="DM Sans Bold"/>
                <a:sym typeface="DM Sans Bold"/>
              </a:rPr>
              <a:t>Scrum</a:t>
            </a:r>
            <a:r>
              <a:rPr lang="en-US" sz="2788" spc="-55">
                <a:solidFill>
                  <a:srgbClr val="E1A93D"/>
                </a:solidFill>
                <a:latin typeface="DM Sans"/>
                <a:ea typeface="DM Sans"/>
                <a:cs typeface="DM Sans"/>
                <a:sym typeface="DM Sans"/>
              </a:rPr>
              <a:t> for capacity building involves adopting its framework to enhance and develop the capabilities of a team or organization. Scrum, a subset of AGILE methodology, is iterative and incremental, focusing on delivering value through collaborative teamwork. Here's a guide on how to use Scrum for capacity building</a:t>
            </a:r>
          </a:p>
        </p:txBody>
      </p:sp>
      <p:sp>
        <p:nvSpPr>
          <p:cNvPr id="20" name="TextBox 20"/>
          <p:cNvSpPr txBox="1"/>
          <p:nvPr/>
        </p:nvSpPr>
        <p:spPr>
          <a:xfrm>
            <a:off x="5642376" y="4352643"/>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2. Form Scrum Teams</a:t>
            </a:r>
          </a:p>
        </p:txBody>
      </p:sp>
      <p:sp>
        <p:nvSpPr>
          <p:cNvPr id="21" name="TextBox 21"/>
          <p:cNvSpPr txBox="1"/>
          <p:nvPr/>
        </p:nvSpPr>
        <p:spPr>
          <a:xfrm>
            <a:off x="9096207" y="4352643"/>
            <a:ext cx="3204526" cy="62481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3. Develop the Product Backlog</a:t>
            </a:r>
          </a:p>
        </p:txBody>
      </p:sp>
      <p:sp>
        <p:nvSpPr>
          <p:cNvPr id="22" name="TextBox 22"/>
          <p:cNvSpPr txBox="1"/>
          <p:nvPr/>
        </p:nvSpPr>
        <p:spPr>
          <a:xfrm>
            <a:off x="12623490" y="4352643"/>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4. Plan Sprints</a:t>
            </a:r>
          </a:p>
        </p:txBody>
      </p:sp>
      <p:sp>
        <p:nvSpPr>
          <p:cNvPr id="23" name="AutoShape 23"/>
          <p:cNvSpPr/>
          <p:nvPr/>
        </p:nvSpPr>
        <p:spPr>
          <a:xfrm>
            <a:off x="1589541" y="6361476"/>
            <a:ext cx="15108918" cy="0"/>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24" name="Group 24"/>
          <p:cNvGrpSpPr/>
          <p:nvPr/>
        </p:nvGrpSpPr>
        <p:grpSpPr>
          <a:xfrm>
            <a:off x="3542437" y="6110935"/>
            <a:ext cx="501082" cy="50108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26" name="TextBox 2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7" name="TextBox 27"/>
          <p:cNvSpPr txBox="1"/>
          <p:nvPr/>
        </p:nvSpPr>
        <p:spPr>
          <a:xfrm>
            <a:off x="2322610" y="6899773"/>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5. Execute Sprints</a:t>
            </a:r>
          </a:p>
        </p:txBody>
      </p:sp>
      <p:grpSp>
        <p:nvGrpSpPr>
          <p:cNvPr id="28" name="Group 28"/>
          <p:cNvGrpSpPr/>
          <p:nvPr/>
        </p:nvGrpSpPr>
        <p:grpSpPr>
          <a:xfrm>
            <a:off x="6994098" y="6110935"/>
            <a:ext cx="501082" cy="501082"/>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30" name="TextBox 3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31" name="Group 31"/>
          <p:cNvGrpSpPr/>
          <p:nvPr/>
        </p:nvGrpSpPr>
        <p:grpSpPr>
          <a:xfrm>
            <a:off x="10447929" y="6110935"/>
            <a:ext cx="501082" cy="501082"/>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33" name="TextBox 3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34" name="Group 34"/>
          <p:cNvGrpSpPr/>
          <p:nvPr/>
        </p:nvGrpSpPr>
        <p:grpSpPr>
          <a:xfrm>
            <a:off x="13975211" y="6110935"/>
            <a:ext cx="501082" cy="501082"/>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37" name="TextBox 37"/>
          <p:cNvSpPr txBox="1"/>
          <p:nvPr/>
        </p:nvSpPr>
        <p:spPr>
          <a:xfrm>
            <a:off x="5642376" y="6899773"/>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6. Review and Reflect</a:t>
            </a:r>
          </a:p>
        </p:txBody>
      </p:sp>
      <p:sp>
        <p:nvSpPr>
          <p:cNvPr id="38" name="TextBox 38"/>
          <p:cNvSpPr txBox="1"/>
          <p:nvPr/>
        </p:nvSpPr>
        <p:spPr>
          <a:xfrm>
            <a:off x="9096207" y="6899773"/>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7. Adjust and Iterate</a:t>
            </a:r>
          </a:p>
        </p:txBody>
      </p:sp>
      <p:sp>
        <p:nvSpPr>
          <p:cNvPr id="39" name="TextBox 39"/>
          <p:cNvSpPr txBox="1"/>
          <p:nvPr/>
        </p:nvSpPr>
        <p:spPr>
          <a:xfrm>
            <a:off x="12623490" y="6805247"/>
            <a:ext cx="3204526" cy="485142"/>
          </a:xfrm>
          <a:prstGeom prst="rect">
            <a:avLst/>
          </a:prstGeom>
        </p:spPr>
        <p:txBody>
          <a:bodyPr lIns="0" tIns="0" rIns="0" bIns="0" rtlCol="0" anchor="t">
            <a:spAutoFit/>
          </a:bodyPr>
          <a:lstStyle/>
          <a:p>
            <a:pPr algn="ctr">
              <a:lnSpc>
                <a:spcPts val="4063"/>
              </a:lnSpc>
            </a:pPr>
            <a:r>
              <a:rPr lang="en-US" sz="2944" spc="288">
                <a:solidFill>
                  <a:srgbClr val="231F20"/>
                </a:solidFill>
                <a:latin typeface="DM Sans"/>
                <a:ea typeface="DM Sans"/>
                <a:cs typeface="DM Sans"/>
                <a:sym typeface="DM Sans"/>
              </a:rPr>
              <a:t>Success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452813" y="817781"/>
            <a:ext cx="11369120" cy="8681085"/>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1. Define Capacity Building Goals</a:t>
            </a:r>
          </a:p>
          <a:p>
            <a:pPr algn="just">
              <a:lnSpc>
                <a:spcPts val="3739"/>
              </a:lnSpc>
            </a:pPr>
            <a:endParaRPr lang="en-US" sz="3399">
              <a:solidFill>
                <a:srgbClr val="E1A93D"/>
              </a:solidFill>
              <a:latin typeface="DM Sans Bold"/>
              <a:ea typeface="DM Sans Bold"/>
              <a:cs typeface="DM Sans Bold"/>
              <a:sym typeface="DM Sans Bold"/>
            </a:endParaRPr>
          </a:p>
          <a:p>
            <a:pPr algn="just">
              <a:lnSpc>
                <a:spcPts val="3079"/>
              </a:lnSpc>
            </a:pPr>
            <a:r>
              <a:rPr lang="en-US" sz="2799">
                <a:solidFill>
                  <a:srgbClr val="E1A93D"/>
                </a:solidFill>
                <a:latin typeface="DM Sans Bold"/>
                <a:ea typeface="DM Sans Bold"/>
                <a:cs typeface="DM Sans Bold"/>
                <a:sym typeface="DM Sans Bold"/>
              </a:rPr>
              <a:t>Importance of clear, measurable goals for capacity building.</a:t>
            </a:r>
          </a:p>
          <a:p>
            <a:pPr algn="just">
              <a:lnSpc>
                <a:spcPts val="2860"/>
              </a:lnSpc>
            </a:pPr>
            <a:r>
              <a:rPr lang="en-US" sz="2600">
                <a:solidFill>
                  <a:srgbClr val="100F0D"/>
                </a:solidFill>
                <a:latin typeface="DM Sans"/>
                <a:ea typeface="DM Sans"/>
                <a:cs typeface="DM Sans"/>
                <a:sym typeface="DM Sans"/>
              </a:rPr>
              <a:t>Clear, measurable goals are fundamental to the success of capacity-building initiatives for several compelling reasons. They provide a roadmap for the development efforts, ensuring that activities are aligned with the desired outcomes.</a:t>
            </a:r>
          </a:p>
          <a:p>
            <a:pPr algn="just">
              <a:lnSpc>
                <a:spcPts val="2860"/>
              </a:lnSpc>
            </a:pPr>
            <a:endParaRPr lang="en-US" sz="2600">
              <a:solidFill>
                <a:srgbClr val="100F0D"/>
              </a:solidFill>
              <a:latin typeface="DM Sans"/>
              <a:ea typeface="DM Sans"/>
              <a:cs typeface="DM Sans"/>
              <a:sym typeface="DM Sans"/>
            </a:endParaRPr>
          </a:p>
          <a:p>
            <a:pPr algn="just">
              <a:lnSpc>
                <a:spcPts val="2860"/>
              </a:lnSpc>
            </a:pPr>
            <a:endParaRPr lang="en-US" sz="2600">
              <a:solidFill>
                <a:srgbClr val="100F0D"/>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Examples of specific capacity-building goals.</a:t>
            </a:r>
          </a:p>
          <a:p>
            <a:pPr algn="just">
              <a:lnSpc>
                <a:spcPts val="2860"/>
              </a:lnSpc>
            </a:pPr>
            <a:r>
              <a:rPr lang="en-US" sz="2600">
                <a:solidFill>
                  <a:srgbClr val="504C44"/>
                </a:solidFill>
                <a:latin typeface="DM Sans"/>
                <a:ea typeface="DM Sans"/>
                <a:cs typeface="DM Sans"/>
                <a:sym typeface="DM Sans"/>
              </a:rPr>
              <a:t>   </a:t>
            </a:r>
            <a:r>
              <a:rPr lang="en-US" sz="2600">
                <a:solidFill>
                  <a:srgbClr val="004AAD"/>
                </a:solidFill>
                <a:latin typeface="DM Sans Bold Italics"/>
                <a:ea typeface="DM Sans Bold Italics"/>
                <a:cs typeface="DM Sans Bold Italics"/>
                <a:sym typeface="DM Sans Bold Italics"/>
              </a:rPr>
              <a:t>Enhancing Technical Skills</a:t>
            </a:r>
          </a:p>
          <a:p>
            <a:pPr algn="just">
              <a:lnSpc>
                <a:spcPts val="2860"/>
              </a:lnSpc>
            </a:pPr>
            <a:r>
              <a:rPr lang="en-US" sz="2600">
                <a:solidFill>
                  <a:srgbClr val="100F0D"/>
                </a:solidFill>
                <a:latin typeface="DM Sans"/>
                <a:ea typeface="DM Sans"/>
                <a:cs typeface="DM Sans"/>
                <a:sym typeface="DM Sans"/>
              </a:rPr>
              <a:t>Scrum Application: Sprint goals might include mastering specific languages, completing coding projects, or contributing to open-source projects to apply new skills.</a:t>
            </a:r>
          </a:p>
          <a:p>
            <a:pPr algn="just">
              <a:lnSpc>
                <a:spcPts val="2860"/>
              </a:lnSpc>
            </a:pPr>
            <a:r>
              <a:rPr lang="en-US" sz="2600">
                <a:solidFill>
                  <a:srgbClr val="100F0D"/>
                </a:solidFill>
                <a:latin typeface="DM Sans"/>
                <a:ea typeface="DM Sans"/>
                <a:cs typeface="DM Sans"/>
                <a:sym typeface="DM Sans"/>
              </a:rPr>
              <a:t>  </a:t>
            </a:r>
            <a:r>
              <a:rPr lang="en-US" sz="2600">
                <a:solidFill>
                  <a:srgbClr val="004AAD"/>
                </a:solidFill>
                <a:latin typeface="DM Sans Bold"/>
                <a:ea typeface="DM Sans Bold"/>
                <a:cs typeface="DM Sans Bold"/>
                <a:sym typeface="DM Sans Bold"/>
              </a:rPr>
              <a:t> </a:t>
            </a:r>
            <a:r>
              <a:rPr lang="en-US" sz="2600">
                <a:solidFill>
                  <a:srgbClr val="004AAD"/>
                </a:solidFill>
                <a:latin typeface="DM Sans Bold Italics"/>
                <a:ea typeface="DM Sans Bold Italics"/>
                <a:cs typeface="DM Sans Bold Italics"/>
                <a:sym typeface="DM Sans Bold Italics"/>
              </a:rPr>
              <a:t>Improving Project Management Capabilities</a:t>
            </a:r>
          </a:p>
          <a:p>
            <a:pPr algn="just">
              <a:lnSpc>
                <a:spcPts val="2860"/>
              </a:lnSpc>
            </a:pPr>
            <a:r>
              <a:rPr lang="en-US" sz="2600">
                <a:solidFill>
                  <a:srgbClr val="100F0D"/>
                </a:solidFill>
                <a:latin typeface="DM Sans"/>
                <a:ea typeface="DM Sans"/>
                <a:cs typeface="DM Sans"/>
                <a:sym typeface="DM Sans"/>
              </a:rPr>
              <a:t>Scrum Application: Sprints could focus on training in agile project management tools, and methodologies, and conducting workshops on effective project estimation and resource allocation.</a:t>
            </a:r>
          </a:p>
          <a:p>
            <a:pPr algn="just">
              <a:lnSpc>
                <a:spcPts val="2860"/>
              </a:lnSpc>
            </a:pPr>
            <a:r>
              <a:rPr lang="en-US" sz="2600">
                <a:solidFill>
                  <a:srgbClr val="100F0D"/>
                </a:solidFill>
                <a:latin typeface="DM Sans"/>
                <a:ea typeface="DM Sans"/>
                <a:cs typeface="DM Sans"/>
                <a:sym typeface="DM Sans"/>
              </a:rPr>
              <a:t>   </a:t>
            </a:r>
            <a:r>
              <a:rPr lang="en-US" sz="2600">
                <a:solidFill>
                  <a:srgbClr val="004AAD"/>
                </a:solidFill>
                <a:latin typeface="DM Sans Bold Italics"/>
                <a:ea typeface="DM Sans Bold Italics"/>
                <a:cs typeface="DM Sans Bold Italics"/>
                <a:sym typeface="DM Sans Bold Italics"/>
              </a:rPr>
              <a:t>Enhancing Customer Service Skills</a:t>
            </a:r>
          </a:p>
          <a:p>
            <a:pPr algn="just">
              <a:lnSpc>
                <a:spcPts val="2860"/>
              </a:lnSpc>
            </a:pPr>
            <a:r>
              <a:rPr lang="en-US" sz="2600">
                <a:solidFill>
                  <a:srgbClr val="100F0D"/>
                </a:solidFill>
                <a:latin typeface="DM Sans"/>
                <a:ea typeface="DM Sans"/>
                <a:cs typeface="DM Sans"/>
                <a:sym typeface="DM Sans"/>
              </a:rPr>
              <a:t>Scrum Application: Organize sprints focusing on customer service training, role-playing customer scenarios, and implementing feedback mechanisms to learn from customer interactions.</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244202" y="4384040"/>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Scrum for capacity building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452813" y="479108"/>
            <a:ext cx="11369120" cy="9357360"/>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2. Form Scrum Teams </a:t>
            </a:r>
          </a:p>
          <a:p>
            <a:pPr algn="just">
              <a:lnSpc>
                <a:spcPts val="3079"/>
              </a:lnSpc>
            </a:pPr>
            <a:endParaRPr lang="en-US" sz="3399">
              <a:solidFill>
                <a:srgbClr val="E1A93D"/>
              </a:solidFill>
              <a:latin typeface="DM Sans Bold"/>
              <a:ea typeface="DM Sans Bold"/>
              <a:cs typeface="DM Sans Bold"/>
              <a:sym typeface="DM Sans Bold"/>
            </a:endParaRPr>
          </a:p>
          <a:p>
            <a:pPr algn="just">
              <a:lnSpc>
                <a:spcPts val="3079"/>
              </a:lnSpc>
            </a:pPr>
            <a:r>
              <a:rPr lang="en-US" sz="2799">
                <a:solidFill>
                  <a:srgbClr val="E1A93D"/>
                </a:solidFill>
                <a:latin typeface="DM Sans Bold"/>
                <a:ea typeface="DM Sans Bold"/>
                <a:cs typeface="DM Sans Bold"/>
                <a:sym typeface="DM Sans Bold"/>
              </a:rPr>
              <a:t>Characteristics of effective Scrum teams.</a:t>
            </a:r>
          </a:p>
          <a:p>
            <a:pPr algn="just">
              <a:lnSpc>
                <a:spcPts val="2860"/>
              </a:lnSpc>
            </a:pPr>
            <a:r>
              <a:rPr lang="en-US" sz="2600">
                <a:solidFill>
                  <a:srgbClr val="100F0D"/>
                </a:solidFill>
                <a:latin typeface="DM Sans"/>
                <a:ea typeface="DM Sans"/>
                <a:cs typeface="DM Sans"/>
                <a:sym typeface="DM Sans"/>
              </a:rPr>
              <a:t>Effective Scrum teams possess distinct characteristics that enable them to navigate complex projects efficiently and deliver high-value products in a collaborative and adaptive environment. These characteristics are foundational to the Scrum framework and contribute to its success across various industries. Here are some of the key attributes of effective Scrum teams:</a:t>
            </a:r>
          </a:p>
          <a:p>
            <a:pPr marL="561341" lvl="1" indent="-280670" algn="just">
              <a:lnSpc>
                <a:spcPts val="2860"/>
              </a:lnSpc>
              <a:buFont typeface="Arial"/>
              <a:buChar char="•"/>
            </a:pPr>
            <a:r>
              <a:rPr lang="en-US" sz="2600">
                <a:solidFill>
                  <a:srgbClr val="100F0D"/>
                </a:solidFill>
                <a:latin typeface="DM Sans"/>
                <a:ea typeface="DM Sans"/>
                <a:cs typeface="DM Sans"/>
                <a:sym typeface="DM Sans"/>
              </a:rPr>
              <a:t>Cross-functional</a:t>
            </a:r>
          </a:p>
          <a:p>
            <a:pPr marL="561341" lvl="1" indent="-280670" algn="just">
              <a:lnSpc>
                <a:spcPts val="2860"/>
              </a:lnSpc>
              <a:buFont typeface="Arial"/>
              <a:buChar char="•"/>
            </a:pPr>
            <a:r>
              <a:rPr lang="en-US" sz="2600">
                <a:solidFill>
                  <a:srgbClr val="100F0D"/>
                </a:solidFill>
                <a:latin typeface="DM Sans"/>
                <a:ea typeface="DM Sans"/>
                <a:cs typeface="DM Sans"/>
                <a:sym typeface="DM Sans"/>
              </a:rPr>
              <a:t>Self-organizing</a:t>
            </a:r>
          </a:p>
          <a:p>
            <a:pPr marL="561341" lvl="1" indent="-280670" algn="just">
              <a:lnSpc>
                <a:spcPts val="2860"/>
              </a:lnSpc>
              <a:buFont typeface="Arial"/>
              <a:buChar char="•"/>
            </a:pPr>
            <a:r>
              <a:rPr lang="en-US" sz="2600">
                <a:solidFill>
                  <a:srgbClr val="100F0D"/>
                </a:solidFill>
                <a:latin typeface="DM Sans"/>
                <a:ea typeface="DM Sans"/>
                <a:cs typeface="DM Sans"/>
                <a:sym typeface="DM Sans"/>
              </a:rPr>
              <a:t>Collaborative</a:t>
            </a:r>
          </a:p>
          <a:p>
            <a:pPr marL="561341" lvl="1" indent="-280670" algn="just">
              <a:lnSpc>
                <a:spcPts val="2860"/>
              </a:lnSpc>
              <a:buFont typeface="Arial"/>
              <a:buChar char="•"/>
            </a:pPr>
            <a:r>
              <a:rPr lang="en-US" sz="2600">
                <a:solidFill>
                  <a:srgbClr val="100F0D"/>
                </a:solidFill>
                <a:latin typeface="DM Sans"/>
                <a:ea typeface="DM Sans"/>
                <a:cs typeface="DM Sans"/>
                <a:sym typeface="DM Sans"/>
              </a:rPr>
              <a:t>Committed</a:t>
            </a:r>
          </a:p>
          <a:p>
            <a:pPr marL="561341" lvl="1" indent="-280670" algn="just">
              <a:lnSpc>
                <a:spcPts val="2860"/>
              </a:lnSpc>
              <a:buFont typeface="Arial"/>
              <a:buChar char="•"/>
            </a:pPr>
            <a:r>
              <a:rPr lang="en-US" sz="2600">
                <a:solidFill>
                  <a:srgbClr val="100F0D"/>
                </a:solidFill>
                <a:latin typeface="DM Sans"/>
                <a:ea typeface="DM Sans"/>
                <a:cs typeface="DM Sans"/>
                <a:sym typeface="DM Sans"/>
              </a:rPr>
              <a:t>Adaptable</a:t>
            </a:r>
          </a:p>
          <a:p>
            <a:pPr marL="561341" lvl="1" indent="-280670" algn="just">
              <a:lnSpc>
                <a:spcPts val="2860"/>
              </a:lnSpc>
              <a:buFont typeface="Arial"/>
              <a:buChar char="•"/>
            </a:pPr>
            <a:r>
              <a:rPr lang="en-US" sz="2600">
                <a:solidFill>
                  <a:srgbClr val="100F0D"/>
                </a:solidFill>
                <a:latin typeface="DM Sans"/>
                <a:ea typeface="DM Sans"/>
                <a:cs typeface="DM Sans"/>
                <a:sym typeface="DM Sans"/>
              </a:rPr>
              <a:t>Communicative and others</a:t>
            </a:r>
          </a:p>
          <a:p>
            <a:pPr algn="just">
              <a:lnSpc>
                <a:spcPts val="2860"/>
              </a:lnSpc>
            </a:pPr>
            <a:endParaRPr lang="en-US" sz="2600">
              <a:solidFill>
                <a:srgbClr val="100F0D"/>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Importance of diverse skill sets and knowledge areas within the team.</a:t>
            </a:r>
          </a:p>
          <a:p>
            <a:pPr algn="just">
              <a:lnSpc>
                <a:spcPts val="2860"/>
              </a:lnSpc>
            </a:pPr>
            <a:r>
              <a:rPr lang="en-US" sz="2600">
                <a:solidFill>
                  <a:srgbClr val="100F0D"/>
                </a:solidFill>
                <a:latin typeface="DM Sans"/>
                <a:ea typeface="DM Sans"/>
                <a:cs typeface="DM Sans"/>
                <a:sym typeface="DM Sans"/>
              </a:rPr>
              <a:t>In the context of Scrum, where teams are expected to be cross-functional and self-sufficient, the breadth of skills and knowledge directly impacts the team's ability to deliver complete increments of value and to innovate continuously. Thus, fostering diversity in skills and knowledge is not just a matter of social responsibility or ethics; it’s a strategic imperative for enhancing performance, innovation, and competitiveness.</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244202" y="4384040"/>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Scrum for capacity building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69107" y="3743682"/>
            <a:ext cx="736150" cy="636726"/>
            <a:chOff x="0" y="0"/>
            <a:chExt cx="193883" cy="167697"/>
          </a:xfrm>
        </p:grpSpPr>
        <p:sp>
          <p:nvSpPr>
            <p:cNvPr id="3" name="Freeform 3"/>
            <p:cNvSpPr/>
            <p:nvPr/>
          </p:nvSpPr>
          <p:spPr>
            <a:xfrm>
              <a:off x="0" y="0"/>
              <a:ext cx="193883" cy="167697"/>
            </a:xfrm>
            <a:custGeom>
              <a:avLst/>
              <a:gdLst/>
              <a:ahLst/>
              <a:cxnLst/>
              <a:rect l="l" t="t" r="r" b="b"/>
              <a:pathLst>
                <a:path w="193883" h="167697">
                  <a:moveTo>
                    <a:pt x="83849" y="0"/>
                  </a:moveTo>
                  <a:lnTo>
                    <a:pt x="110034" y="0"/>
                  </a:lnTo>
                  <a:cubicBezTo>
                    <a:pt x="156343" y="0"/>
                    <a:pt x="193883" y="37540"/>
                    <a:pt x="193883" y="83849"/>
                  </a:cubicBezTo>
                  <a:lnTo>
                    <a:pt x="193883" y="83849"/>
                  </a:lnTo>
                  <a:cubicBezTo>
                    <a:pt x="193883" y="106087"/>
                    <a:pt x="185049" y="127414"/>
                    <a:pt x="169324" y="143139"/>
                  </a:cubicBezTo>
                  <a:cubicBezTo>
                    <a:pt x="153600" y="158863"/>
                    <a:pt x="132272" y="167697"/>
                    <a:pt x="110034" y="167697"/>
                  </a:cubicBezTo>
                  <a:lnTo>
                    <a:pt x="83849" y="167697"/>
                  </a:lnTo>
                  <a:cubicBezTo>
                    <a:pt x="61611" y="167697"/>
                    <a:pt x="40283" y="158863"/>
                    <a:pt x="24559" y="143139"/>
                  </a:cubicBezTo>
                  <a:cubicBezTo>
                    <a:pt x="8834" y="127414"/>
                    <a:pt x="0" y="106087"/>
                    <a:pt x="0" y="83849"/>
                  </a:cubicBezTo>
                  <a:lnTo>
                    <a:pt x="0" y="83849"/>
                  </a:lnTo>
                  <a:cubicBezTo>
                    <a:pt x="0" y="61611"/>
                    <a:pt x="8834" y="40283"/>
                    <a:pt x="24559" y="24559"/>
                  </a:cubicBezTo>
                  <a:cubicBezTo>
                    <a:pt x="40283" y="8834"/>
                    <a:pt x="61611" y="0"/>
                    <a:pt x="83849" y="0"/>
                  </a:cubicBezTo>
                  <a:close/>
                </a:path>
              </a:pathLst>
            </a:custGeom>
            <a:solidFill>
              <a:srgbClr val="8CA9AD"/>
            </a:solidFill>
          </p:spPr>
          <p:txBody>
            <a:bodyPr/>
            <a:lstStyle/>
            <a:p>
              <a:endParaRPr lang="en-GB"/>
            </a:p>
          </p:txBody>
        </p:sp>
        <p:sp>
          <p:nvSpPr>
            <p:cNvPr id="4" name="TextBox 4"/>
            <p:cNvSpPr txBox="1"/>
            <p:nvPr/>
          </p:nvSpPr>
          <p:spPr>
            <a:xfrm>
              <a:off x="0" y="-38100"/>
              <a:ext cx="193883" cy="205797"/>
            </a:xfrm>
            <a:prstGeom prst="rect">
              <a:avLst/>
            </a:prstGeom>
          </p:spPr>
          <p:txBody>
            <a:bodyPr lIns="50800" tIns="50800" rIns="50800" bIns="50800" rtlCol="0" anchor="t"/>
            <a:lstStyle/>
            <a:p>
              <a:pPr marL="0" lvl="0" indent="0" algn="ctr">
                <a:lnSpc>
                  <a:spcPts val="3587"/>
                </a:lnSpc>
                <a:spcBef>
                  <a:spcPct val="0"/>
                </a:spcBef>
              </a:pPr>
              <a:r>
                <a:rPr lang="en-US" sz="2599" spc="25">
                  <a:solidFill>
                    <a:srgbClr val="FFFFFF"/>
                  </a:solidFill>
                  <a:latin typeface="DM Sans Bold"/>
                  <a:ea typeface="DM Sans Bold"/>
                  <a:cs typeface="DM Sans Bold"/>
                  <a:sym typeface="DM Sans Bold"/>
                </a:rPr>
                <a:t>01</a:t>
              </a:r>
            </a:p>
          </p:txBody>
        </p:sp>
      </p:grpSp>
      <p:sp>
        <p:nvSpPr>
          <p:cNvPr id="5" name="TextBox 5"/>
          <p:cNvSpPr txBox="1"/>
          <p:nvPr/>
        </p:nvSpPr>
        <p:spPr>
          <a:xfrm>
            <a:off x="2663673" y="3705582"/>
            <a:ext cx="7036359" cy="1769364"/>
          </a:xfrm>
          <a:prstGeom prst="rect">
            <a:avLst/>
          </a:prstGeom>
        </p:spPr>
        <p:txBody>
          <a:bodyPr lIns="0" tIns="0" rIns="0" bIns="0" rtlCol="0" anchor="t">
            <a:spAutoFit/>
          </a:bodyPr>
          <a:lstStyle/>
          <a:p>
            <a:pPr marL="0" lvl="0" indent="0" algn="just">
              <a:lnSpc>
                <a:spcPts val="3588"/>
              </a:lnSpc>
              <a:spcBef>
                <a:spcPct val="0"/>
              </a:spcBef>
            </a:pPr>
            <a:r>
              <a:rPr lang="en-US" sz="2600" spc="254">
                <a:solidFill>
                  <a:srgbClr val="231F20"/>
                </a:solidFill>
                <a:latin typeface="DM Sans Bold"/>
                <a:ea typeface="DM Sans Bold"/>
                <a:cs typeface="DM Sans Bold"/>
                <a:sym typeface="DM Sans Bold"/>
              </a:rPr>
              <a:t>Definition of Capacity Building</a:t>
            </a:r>
            <a:r>
              <a:rPr lang="en-US" sz="2600" spc="254">
                <a:solidFill>
                  <a:srgbClr val="231F20"/>
                </a:solidFill>
                <a:latin typeface="DM Sans"/>
                <a:ea typeface="DM Sans"/>
                <a:cs typeface="DM Sans"/>
                <a:sym typeface="DM Sans"/>
              </a:rPr>
              <a:t>: A continuous process of developing an organization's strengths and sustainability.</a:t>
            </a:r>
          </a:p>
        </p:txBody>
      </p:sp>
      <p:grpSp>
        <p:nvGrpSpPr>
          <p:cNvPr id="6" name="Group 6"/>
          <p:cNvGrpSpPr/>
          <p:nvPr/>
        </p:nvGrpSpPr>
        <p:grpSpPr>
          <a:xfrm>
            <a:off x="12573606" y="3743682"/>
            <a:ext cx="3314591" cy="3314591"/>
            <a:chOff x="0" y="0"/>
            <a:chExt cx="4872604" cy="4872604"/>
          </a:xfrm>
        </p:grpSpPr>
        <p:sp>
          <p:nvSpPr>
            <p:cNvPr id="7" name="Freeform 7"/>
            <p:cNvSpPr/>
            <p:nvPr/>
          </p:nvSpPr>
          <p:spPr>
            <a:xfrm>
              <a:off x="0" y="0"/>
              <a:ext cx="4872609" cy="4872609"/>
            </a:xfrm>
            <a:custGeom>
              <a:avLst/>
              <a:gdLst/>
              <a:ahLst/>
              <a:cxnLst/>
              <a:rect l="l" t="t" r="r" b="b"/>
              <a:pathLst>
                <a:path w="4872609" h="4872609">
                  <a:moveTo>
                    <a:pt x="1061593" y="2436241"/>
                  </a:moveTo>
                  <a:cubicBezTo>
                    <a:pt x="1061593" y="1687957"/>
                    <a:pt x="1688084" y="1061466"/>
                    <a:pt x="2436368" y="1061466"/>
                  </a:cubicBezTo>
                  <a:cubicBezTo>
                    <a:pt x="3202051" y="1061466"/>
                    <a:pt x="3811143" y="1687957"/>
                    <a:pt x="3811143" y="2436241"/>
                  </a:cubicBezTo>
                  <a:cubicBezTo>
                    <a:pt x="3811143" y="3201924"/>
                    <a:pt x="3202051" y="3811016"/>
                    <a:pt x="2436368" y="3811016"/>
                  </a:cubicBezTo>
                  <a:cubicBezTo>
                    <a:pt x="2436368" y="4872609"/>
                    <a:pt x="2436368" y="4872609"/>
                    <a:pt x="2436368" y="4872609"/>
                  </a:cubicBezTo>
                  <a:cubicBezTo>
                    <a:pt x="3776345" y="4872609"/>
                    <a:pt x="4872609" y="3776218"/>
                    <a:pt x="4872609" y="2436368"/>
                  </a:cubicBezTo>
                  <a:cubicBezTo>
                    <a:pt x="4872609" y="1096518"/>
                    <a:pt x="3776218" y="0"/>
                    <a:pt x="2436241" y="0"/>
                  </a:cubicBezTo>
                  <a:cubicBezTo>
                    <a:pt x="1096264" y="0"/>
                    <a:pt x="0" y="1096391"/>
                    <a:pt x="0" y="2436241"/>
                  </a:cubicBezTo>
                  <a:lnTo>
                    <a:pt x="1061593" y="2436241"/>
                  </a:lnTo>
                  <a:close/>
                </a:path>
              </a:pathLst>
            </a:custGeom>
            <a:solidFill>
              <a:srgbClr val="8CA9AD">
                <a:alpha val="16863"/>
              </a:srgbClr>
            </a:solidFill>
          </p:spPr>
          <p:txBody>
            <a:bodyPr/>
            <a:lstStyle/>
            <a:p>
              <a:endParaRPr lang="en-GB"/>
            </a:p>
          </p:txBody>
        </p:sp>
      </p:grpSp>
      <p:grpSp>
        <p:nvGrpSpPr>
          <p:cNvPr id="8" name="Group 8"/>
          <p:cNvGrpSpPr/>
          <p:nvPr/>
        </p:nvGrpSpPr>
        <p:grpSpPr>
          <a:xfrm>
            <a:off x="9981212" y="3767100"/>
            <a:ext cx="3314591" cy="3326378"/>
            <a:chOff x="0" y="0"/>
            <a:chExt cx="4872604" cy="4889931"/>
          </a:xfrm>
        </p:grpSpPr>
        <p:sp>
          <p:nvSpPr>
            <p:cNvPr id="9" name="Freeform 9"/>
            <p:cNvSpPr/>
            <p:nvPr/>
          </p:nvSpPr>
          <p:spPr>
            <a:xfrm>
              <a:off x="0" y="0"/>
              <a:ext cx="4872609" cy="4889881"/>
            </a:xfrm>
            <a:custGeom>
              <a:avLst/>
              <a:gdLst/>
              <a:ahLst/>
              <a:cxnLst/>
              <a:rect l="l" t="t" r="r" b="b"/>
              <a:pathLst>
                <a:path w="4872609" h="4889881">
                  <a:moveTo>
                    <a:pt x="3811016" y="2453640"/>
                  </a:moveTo>
                  <a:cubicBezTo>
                    <a:pt x="3811016" y="3201924"/>
                    <a:pt x="3201924" y="3828415"/>
                    <a:pt x="2436241" y="3828415"/>
                  </a:cubicBezTo>
                  <a:cubicBezTo>
                    <a:pt x="1687957" y="3828415"/>
                    <a:pt x="1061466" y="3201924"/>
                    <a:pt x="1061466" y="2453640"/>
                  </a:cubicBezTo>
                  <a:cubicBezTo>
                    <a:pt x="1061466" y="1687957"/>
                    <a:pt x="1687957" y="1078865"/>
                    <a:pt x="2436241" y="1078865"/>
                  </a:cubicBezTo>
                  <a:cubicBezTo>
                    <a:pt x="2436241" y="0"/>
                    <a:pt x="2436241" y="0"/>
                    <a:pt x="2436241" y="0"/>
                  </a:cubicBezTo>
                  <a:cubicBezTo>
                    <a:pt x="1096391" y="0"/>
                    <a:pt x="0" y="1096264"/>
                    <a:pt x="0" y="2453640"/>
                  </a:cubicBezTo>
                  <a:cubicBezTo>
                    <a:pt x="0" y="3793617"/>
                    <a:pt x="1096391" y="4889881"/>
                    <a:pt x="2436241" y="4889881"/>
                  </a:cubicBezTo>
                  <a:cubicBezTo>
                    <a:pt x="3776091" y="4889881"/>
                    <a:pt x="4872609" y="3793617"/>
                    <a:pt x="4872609" y="2453640"/>
                  </a:cubicBezTo>
                  <a:lnTo>
                    <a:pt x="3811016" y="2453640"/>
                  </a:lnTo>
                  <a:close/>
                </a:path>
              </a:pathLst>
            </a:custGeom>
            <a:solidFill>
              <a:srgbClr val="8CA9AD">
                <a:alpha val="16863"/>
              </a:srgbClr>
            </a:solidFill>
          </p:spPr>
          <p:txBody>
            <a:bodyPr/>
            <a:lstStyle/>
            <a:p>
              <a:endParaRPr lang="en-GB"/>
            </a:p>
          </p:txBody>
        </p:sp>
      </p:grpSp>
      <p:grpSp>
        <p:nvGrpSpPr>
          <p:cNvPr id="10" name="Group 10"/>
          <p:cNvGrpSpPr/>
          <p:nvPr/>
        </p:nvGrpSpPr>
        <p:grpSpPr>
          <a:xfrm>
            <a:off x="12548713" y="6337440"/>
            <a:ext cx="3314591" cy="3315573"/>
            <a:chOff x="0" y="0"/>
            <a:chExt cx="4872604" cy="4874047"/>
          </a:xfrm>
        </p:grpSpPr>
        <p:sp>
          <p:nvSpPr>
            <p:cNvPr id="11" name="Freeform 11"/>
            <p:cNvSpPr/>
            <p:nvPr/>
          </p:nvSpPr>
          <p:spPr>
            <a:xfrm>
              <a:off x="0" y="0"/>
              <a:ext cx="4872482" cy="4874006"/>
            </a:xfrm>
            <a:custGeom>
              <a:avLst/>
              <a:gdLst/>
              <a:ahLst/>
              <a:cxnLst/>
              <a:rect l="l" t="t" r="r" b="b"/>
              <a:pathLst>
                <a:path w="4872482" h="4874006">
                  <a:moveTo>
                    <a:pt x="3811016" y="2437003"/>
                  </a:moveTo>
                  <a:cubicBezTo>
                    <a:pt x="3811016" y="3202940"/>
                    <a:pt x="3201924" y="3812159"/>
                    <a:pt x="2436241" y="3812159"/>
                  </a:cubicBezTo>
                  <a:cubicBezTo>
                    <a:pt x="1687957" y="3812159"/>
                    <a:pt x="1061466" y="3202940"/>
                    <a:pt x="1061466" y="2437003"/>
                  </a:cubicBezTo>
                  <a:cubicBezTo>
                    <a:pt x="1061466" y="1688465"/>
                    <a:pt x="1687957" y="1061847"/>
                    <a:pt x="2436241" y="1061847"/>
                  </a:cubicBezTo>
                  <a:cubicBezTo>
                    <a:pt x="2436241" y="0"/>
                    <a:pt x="2436241" y="0"/>
                    <a:pt x="2436241" y="0"/>
                  </a:cubicBezTo>
                  <a:cubicBezTo>
                    <a:pt x="1096391" y="0"/>
                    <a:pt x="0" y="1096645"/>
                    <a:pt x="0" y="2437003"/>
                  </a:cubicBezTo>
                  <a:cubicBezTo>
                    <a:pt x="0" y="3777361"/>
                    <a:pt x="1096391" y="4874006"/>
                    <a:pt x="2436241" y="4874006"/>
                  </a:cubicBezTo>
                  <a:cubicBezTo>
                    <a:pt x="3776091" y="4874006"/>
                    <a:pt x="4872482" y="3777361"/>
                    <a:pt x="4872482" y="2437003"/>
                  </a:cubicBezTo>
                  <a:lnTo>
                    <a:pt x="3811016" y="2437003"/>
                  </a:lnTo>
                  <a:close/>
                </a:path>
              </a:pathLst>
            </a:custGeom>
            <a:solidFill>
              <a:srgbClr val="8CA9AD">
                <a:alpha val="16863"/>
              </a:srgbClr>
            </a:solidFill>
          </p:spPr>
          <p:txBody>
            <a:bodyPr/>
            <a:lstStyle/>
            <a:p>
              <a:endParaRPr lang="en-GB"/>
            </a:p>
          </p:txBody>
        </p:sp>
      </p:grpSp>
      <p:grpSp>
        <p:nvGrpSpPr>
          <p:cNvPr id="12" name="Group 12"/>
          <p:cNvGrpSpPr/>
          <p:nvPr/>
        </p:nvGrpSpPr>
        <p:grpSpPr>
          <a:xfrm>
            <a:off x="10878301" y="4617656"/>
            <a:ext cx="1520413" cy="152041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p:spPr>
          <p:txBody>
            <a:bodyPr/>
            <a:lstStyle/>
            <a:p>
              <a:endParaRPr lang="en-GB"/>
            </a:p>
          </p:txBody>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3379"/>
                </a:lnSpc>
              </a:pPr>
              <a:endParaRPr/>
            </a:p>
          </p:txBody>
        </p:sp>
      </p:grpSp>
      <p:grpSp>
        <p:nvGrpSpPr>
          <p:cNvPr id="15" name="Group 15"/>
          <p:cNvGrpSpPr/>
          <p:nvPr/>
        </p:nvGrpSpPr>
        <p:grpSpPr>
          <a:xfrm>
            <a:off x="13469664" y="7244657"/>
            <a:ext cx="1522475" cy="152247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p:spPr>
          <p:txBody>
            <a:bodyPr/>
            <a:lstStyle/>
            <a:p>
              <a:endParaRPr lang="en-GB"/>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8" name="Group 18"/>
          <p:cNvGrpSpPr/>
          <p:nvPr/>
        </p:nvGrpSpPr>
        <p:grpSpPr>
          <a:xfrm>
            <a:off x="13447581" y="4617656"/>
            <a:ext cx="1566642" cy="156664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p:spPr>
          <p:txBody>
            <a:bodyPr/>
            <a:lstStyle/>
            <a:p>
              <a:endParaRPr lang="en-GB"/>
            </a:p>
          </p:txBody>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1" name="Freeform 21"/>
          <p:cNvSpPr/>
          <p:nvPr/>
        </p:nvSpPr>
        <p:spPr>
          <a:xfrm>
            <a:off x="11135381" y="4897605"/>
            <a:ext cx="1006253" cy="960515"/>
          </a:xfrm>
          <a:custGeom>
            <a:avLst/>
            <a:gdLst/>
            <a:ahLst/>
            <a:cxnLst/>
            <a:rect l="l" t="t" r="r" b="b"/>
            <a:pathLst>
              <a:path w="1006253" h="960515">
                <a:moveTo>
                  <a:pt x="0" y="0"/>
                </a:moveTo>
                <a:lnTo>
                  <a:pt x="1006253" y="0"/>
                </a:lnTo>
                <a:lnTo>
                  <a:pt x="1006253" y="960515"/>
                </a:lnTo>
                <a:lnTo>
                  <a:pt x="0" y="960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2" name="Freeform 22"/>
          <p:cNvSpPr/>
          <p:nvPr/>
        </p:nvSpPr>
        <p:spPr>
          <a:xfrm>
            <a:off x="13779447" y="4906117"/>
            <a:ext cx="902910" cy="916237"/>
          </a:xfrm>
          <a:custGeom>
            <a:avLst/>
            <a:gdLst/>
            <a:ahLst/>
            <a:cxnLst/>
            <a:rect l="l" t="t" r="r" b="b"/>
            <a:pathLst>
              <a:path w="902910" h="916237">
                <a:moveTo>
                  <a:pt x="0" y="0"/>
                </a:moveTo>
                <a:lnTo>
                  <a:pt x="902910" y="0"/>
                </a:lnTo>
                <a:lnTo>
                  <a:pt x="902910" y="916237"/>
                </a:lnTo>
                <a:lnTo>
                  <a:pt x="0" y="9162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3" name="TextBox 23"/>
          <p:cNvSpPr txBox="1"/>
          <p:nvPr/>
        </p:nvSpPr>
        <p:spPr>
          <a:xfrm>
            <a:off x="1663813" y="1744654"/>
            <a:ext cx="9308329" cy="796391"/>
          </a:xfrm>
          <a:prstGeom prst="rect">
            <a:avLst/>
          </a:prstGeom>
        </p:spPr>
        <p:txBody>
          <a:bodyPr lIns="0" tIns="0" rIns="0" bIns="0" rtlCol="0" anchor="t">
            <a:spAutoFit/>
          </a:bodyPr>
          <a:lstStyle/>
          <a:p>
            <a:pPr marL="0" lvl="0" indent="0" algn="ctr">
              <a:lnSpc>
                <a:spcPts val="6548"/>
              </a:lnSpc>
              <a:spcBef>
                <a:spcPct val="0"/>
              </a:spcBef>
            </a:pPr>
            <a:r>
              <a:rPr lang="en-US" sz="4745" u="none" strike="noStrike" spc="37">
                <a:solidFill>
                  <a:srgbClr val="FFFFFF"/>
                </a:solidFill>
                <a:latin typeface="DM Sans"/>
                <a:ea typeface="DM Sans"/>
                <a:cs typeface="DM Sans"/>
                <a:sym typeface="DM Sans"/>
              </a:rPr>
              <a:t>GOALS AND OBJECTIVES</a:t>
            </a:r>
          </a:p>
        </p:txBody>
      </p:sp>
      <p:grpSp>
        <p:nvGrpSpPr>
          <p:cNvPr id="24" name="Group 24"/>
          <p:cNvGrpSpPr/>
          <p:nvPr/>
        </p:nvGrpSpPr>
        <p:grpSpPr>
          <a:xfrm>
            <a:off x="1794480" y="5806594"/>
            <a:ext cx="736150" cy="662821"/>
            <a:chOff x="0" y="0"/>
            <a:chExt cx="193883" cy="174570"/>
          </a:xfrm>
        </p:grpSpPr>
        <p:sp>
          <p:nvSpPr>
            <p:cNvPr id="25" name="Freeform 25"/>
            <p:cNvSpPr/>
            <p:nvPr/>
          </p:nvSpPr>
          <p:spPr>
            <a:xfrm>
              <a:off x="0" y="0"/>
              <a:ext cx="193883" cy="174570"/>
            </a:xfrm>
            <a:custGeom>
              <a:avLst/>
              <a:gdLst/>
              <a:ahLst/>
              <a:cxnLst/>
              <a:rect l="l" t="t" r="r" b="b"/>
              <a:pathLst>
                <a:path w="193883" h="174570">
                  <a:moveTo>
                    <a:pt x="84134" y="0"/>
                  </a:moveTo>
                  <a:lnTo>
                    <a:pt x="109749" y="0"/>
                  </a:lnTo>
                  <a:cubicBezTo>
                    <a:pt x="156215" y="0"/>
                    <a:pt x="193883" y="37668"/>
                    <a:pt x="193883" y="84134"/>
                  </a:cubicBezTo>
                  <a:lnTo>
                    <a:pt x="193883" y="90436"/>
                  </a:lnTo>
                  <a:cubicBezTo>
                    <a:pt x="193883" y="136902"/>
                    <a:pt x="156215" y="174570"/>
                    <a:pt x="109749" y="174570"/>
                  </a:cubicBezTo>
                  <a:lnTo>
                    <a:pt x="84134" y="174570"/>
                  </a:lnTo>
                  <a:cubicBezTo>
                    <a:pt x="37668" y="174570"/>
                    <a:pt x="0" y="136902"/>
                    <a:pt x="0" y="90436"/>
                  </a:cubicBezTo>
                  <a:lnTo>
                    <a:pt x="0" y="84134"/>
                  </a:lnTo>
                  <a:cubicBezTo>
                    <a:pt x="0" y="37668"/>
                    <a:pt x="37668" y="0"/>
                    <a:pt x="84134" y="0"/>
                  </a:cubicBezTo>
                  <a:close/>
                </a:path>
              </a:pathLst>
            </a:custGeom>
            <a:solidFill>
              <a:srgbClr val="8CA9AD"/>
            </a:solidFill>
          </p:spPr>
          <p:txBody>
            <a:bodyPr/>
            <a:lstStyle/>
            <a:p>
              <a:endParaRPr lang="en-GB"/>
            </a:p>
          </p:txBody>
        </p:sp>
        <p:sp>
          <p:nvSpPr>
            <p:cNvPr id="26" name="TextBox 26"/>
            <p:cNvSpPr txBox="1"/>
            <p:nvPr/>
          </p:nvSpPr>
          <p:spPr>
            <a:xfrm>
              <a:off x="0" y="-38100"/>
              <a:ext cx="193883" cy="212670"/>
            </a:xfrm>
            <a:prstGeom prst="rect">
              <a:avLst/>
            </a:prstGeom>
          </p:spPr>
          <p:txBody>
            <a:bodyPr lIns="50800" tIns="50800" rIns="50800" bIns="50800" rtlCol="0" anchor="t"/>
            <a:lstStyle/>
            <a:p>
              <a:pPr marL="0" lvl="0" indent="0" algn="ctr">
                <a:lnSpc>
                  <a:spcPts val="3587"/>
                </a:lnSpc>
                <a:spcBef>
                  <a:spcPct val="0"/>
                </a:spcBef>
              </a:pPr>
              <a:r>
                <a:rPr lang="en-US" sz="2599" spc="25">
                  <a:solidFill>
                    <a:srgbClr val="FFFFFF"/>
                  </a:solidFill>
                  <a:latin typeface="DM Sans Bold"/>
                  <a:ea typeface="DM Sans Bold"/>
                  <a:cs typeface="DM Sans Bold"/>
                  <a:sym typeface="DM Sans Bold"/>
                </a:rPr>
                <a:t>02</a:t>
              </a:r>
            </a:p>
          </p:txBody>
        </p:sp>
      </p:grpSp>
      <p:sp>
        <p:nvSpPr>
          <p:cNvPr id="27" name="TextBox 27"/>
          <p:cNvSpPr txBox="1"/>
          <p:nvPr/>
        </p:nvSpPr>
        <p:spPr>
          <a:xfrm>
            <a:off x="2689046" y="5768494"/>
            <a:ext cx="7120716" cy="1321689"/>
          </a:xfrm>
          <a:prstGeom prst="rect">
            <a:avLst/>
          </a:prstGeom>
        </p:spPr>
        <p:txBody>
          <a:bodyPr lIns="0" tIns="0" rIns="0" bIns="0" rtlCol="0" anchor="t">
            <a:spAutoFit/>
          </a:bodyPr>
          <a:lstStyle/>
          <a:p>
            <a:pPr marL="0" lvl="0" indent="0" algn="just">
              <a:lnSpc>
                <a:spcPts val="3587"/>
              </a:lnSpc>
              <a:spcBef>
                <a:spcPct val="0"/>
              </a:spcBef>
            </a:pPr>
            <a:r>
              <a:rPr lang="en-US" sz="2599" spc="254">
                <a:solidFill>
                  <a:srgbClr val="231F20"/>
                </a:solidFill>
                <a:latin typeface="DM Sans Bold"/>
                <a:ea typeface="DM Sans Bold"/>
                <a:cs typeface="DM Sans Bold"/>
                <a:sym typeface="DM Sans Bold"/>
              </a:rPr>
              <a:t>Importance:</a:t>
            </a:r>
            <a:r>
              <a:rPr lang="en-US" sz="2599" spc="254">
                <a:solidFill>
                  <a:srgbClr val="231F20"/>
                </a:solidFill>
                <a:latin typeface="DM Sans"/>
                <a:ea typeface="DM Sans"/>
                <a:cs typeface="DM Sans"/>
                <a:sym typeface="DM Sans"/>
              </a:rPr>
              <a:t> Essential for adapting to change, improving performance, and achieving long-term goals.</a:t>
            </a:r>
          </a:p>
        </p:txBody>
      </p:sp>
      <p:grpSp>
        <p:nvGrpSpPr>
          <p:cNvPr id="28" name="Group 28"/>
          <p:cNvGrpSpPr/>
          <p:nvPr/>
        </p:nvGrpSpPr>
        <p:grpSpPr>
          <a:xfrm>
            <a:off x="1794480" y="7382708"/>
            <a:ext cx="736150" cy="662821"/>
            <a:chOff x="0" y="0"/>
            <a:chExt cx="193883" cy="174570"/>
          </a:xfrm>
        </p:grpSpPr>
        <p:sp>
          <p:nvSpPr>
            <p:cNvPr id="29" name="Freeform 29"/>
            <p:cNvSpPr/>
            <p:nvPr/>
          </p:nvSpPr>
          <p:spPr>
            <a:xfrm>
              <a:off x="0" y="0"/>
              <a:ext cx="193883" cy="174570"/>
            </a:xfrm>
            <a:custGeom>
              <a:avLst/>
              <a:gdLst/>
              <a:ahLst/>
              <a:cxnLst/>
              <a:rect l="l" t="t" r="r" b="b"/>
              <a:pathLst>
                <a:path w="193883" h="174570">
                  <a:moveTo>
                    <a:pt x="84134" y="0"/>
                  </a:moveTo>
                  <a:lnTo>
                    <a:pt x="109749" y="0"/>
                  </a:lnTo>
                  <a:cubicBezTo>
                    <a:pt x="156215" y="0"/>
                    <a:pt x="193883" y="37668"/>
                    <a:pt x="193883" y="84134"/>
                  </a:cubicBezTo>
                  <a:lnTo>
                    <a:pt x="193883" y="90436"/>
                  </a:lnTo>
                  <a:cubicBezTo>
                    <a:pt x="193883" y="136902"/>
                    <a:pt x="156215" y="174570"/>
                    <a:pt x="109749" y="174570"/>
                  </a:cubicBezTo>
                  <a:lnTo>
                    <a:pt x="84134" y="174570"/>
                  </a:lnTo>
                  <a:cubicBezTo>
                    <a:pt x="37668" y="174570"/>
                    <a:pt x="0" y="136902"/>
                    <a:pt x="0" y="90436"/>
                  </a:cubicBezTo>
                  <a:lnTo>
                    <a:pt x="0" y="84134"/>
                  </a:lnTo>
                  <a:cubicBezTo>
                    <a:pt x="0" y="37668"/>
                    <a:pt x="37668" y="0"/>
                    <a:pt x="84134" y="0"/>
                  </a:cubicBezTo>
                  <a:close/>
                </a:path>
              </a:pathLst>
            </a:custGeom>
            <a:solidFill>
              <a:srgbClr val="8CA9AD"/>
            </a:solidFill>
          </p:spPr>
          <p:txBody>
            <a:bodyPr/>
            <a:lstStyle/>
            <a:p>
              <a:endParaRPr lang="en-GB"/>
            </a:p>
          </p:txBody>
        </p:sp>
        <p:sp>
          <p:nvSpPr>
            <p:cNvPr id="30" name="TextBox 30"/>
            <p:cNvSpPr txBox="1"/>
            <p:nvPr/>
          </p:nvSpPr>
          <p:spPr>
            <a:xfrm>
              <a:off x="0" y="-38100"/>
              <a:ext cx="193883" cy="212670"/>
            </a:xfrm>
            <a:prstGeom prst="rect">
              <a:avLst/>
            </a:prstGeom>
          </p:spPr>
          <p:txBody>
            <a:bodyPr lIns="50800" tIns="50800" rIns="50800" bIns="50800" rtlCol="0" anchor="t"/>
            <a:lstStyle/>
            <a:p>
              <a:pPr marL="0" lvl="0" indent="0" algn="ctr">
                <a:lnSpc>
                  <a:spcPts val="3587"/>
                </a:lnSpc>
                <a:spcBef>
                  <a:spcPct val="0"/>
                </a:spcBef>
              </a:pPr>
              <a:r>
                <a:rPr lang="en-US" sz="2599" spc="25">
                  <a:solidFill>
                    <a:srgbClr val="FFFFFF"/>
                  </a:solidFill>
                  <a:latin typeface="DM Sans Bold"/>
                  <a:ea typeface="DM Sans Bold"/>
                  <a:cs typeface="DM Sans Bold"/>
                  <a:sym typeface="DM Sans Bold"/>
                </a:rPr>
                <a:t>03</a:t>
              </a:r>
            </a:p>
          </p:txBody>
        </p:sp>
      </p:grpSp>
      <p:sp>
        <p:nvSpPr>
          <p:cNvPr id="31" name="TextBox 31"/>
          <p:cNvSpPr txBox="1"/>
          <p:nvPr/>
        </p:nvSpPr>
        <p:spPr>
          <a:xfrm>
            <a:off x="2689046" y="7344608"/>
            <a:ext cx="7120716" cy="874014"/>
          </a:xfrm>
          <a:prstGeom prst="rect">
            <a:avLst/>
          </a:prstGeom>
        </p:spPr>
        <p:txBody>
          <a:bodyPr lIns="0" tIns="0" rIns="0" bIns="0" rtlCol="0" anchor="t">
            <a:spAutoFit/>
          </a:bodyPr>
          <a:lstStyle/>
          <a:p>
            <a:pPr marL="0" lvl="0" indent="0" algn="just">
              <a:lnSpc>
                <a:spcPts val="3587"/>
              </a:lnSpc>
              <a:spcBef>
                <a:spcPct val="0"/>
              </a:spcBef>
            </a:pPr>
            <a:r>
              <a:rPr lang="en-US" sz="2599" spc="254">
                <a:solidFill>
                  <a:srgbClr val="231F20"/>
                </a:solidFill>
                <a:latin typeface="DM Sans Bold"/>
                <a:ea typeface="DM Sans Bold"/>
                <a:cs typeface="DM Sans Bold"/>
                <a:sym typeface="DM Sans Bold"/>
              </a:rPr>
              <a:t>Scope:</a:t>
            </a:r>
            <a:r>
              <a:rPr lang="en-US" sz="2599" spc="254">
                <a:solidFill>
                  <a:srgbClr val="231F20"/>
                </a:solidFill>
                <a:latin typeface="DM Sans"/>
                <a:ea typeface="DM Sans"/>
                <a:cs typeface="DM Sans"/>
                <a:sym typeface="DM Sans"/>
              </a:rPr>
              <a:t> Includes enhancing skills, structures, processes, and resources.</a:t>
            </a:r>
          </a:p>
        </p:txBody>
      </p:sp>
      <p:sp>
        <p:nvSpPr>
          <p:cNvPr id="32" name="Freeform 32"/>
          <p:cNvSpPr/>
          <p:nvPr/>
        </p:nvSpPr>
        <p:spPr>
          <a:xfrm>
            <a:off x="13779447" y="7532947"/>
            <a:ext cx="902910" cy="902910"/>
          </a:xfrm>
          <a:custGeom>
            <a:avLst/>
            <a:gdLst/>
            <a:ahLst/>
            <a:cxnLst/>
            <a:rect l="l" t="t" r="r" b="b"/>
            <a:pathLst>
              <a:path w="902910" h="902910">
                <a:moveTo>
                  <a:pt x="0" y="0"/>
                </a:moveTo>
                <a:lnTo>
                  <a:pt x="902910" y="0"/>
                </a:lnTo>
                <a:lnTo>
                  <a:pt x="902910" y="902910"/>
                </a:lnTo>
                <a:lnTo>
                  <a:pt x="0" y="9029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3" name="Freeform 3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4" name="TextBox 34"/>
          <p:cNvSpPr txBox="1"/>
          <p:nvPr/>
        </p:nvSpPr>
        <p:spPr>
          <a:xfrm>
            <a:off x="459115" y="751077"/>
            <a:ext cx="13320332" cy="2286000"/>
          </a:xfrm>
          <a:prstGeom prst="rect">
            <a:avLst/>
          </a:prstGeom>
        </p:spPr>
        <p:txBody>
          <a:bodyPr lIns="0" tIns="0" rIns="0" bIns="0" rtlCol="0" anchor="t">
            <a:spAutoFit/>
          </a:bodyPr>
          <a:lstStyle/>
          <a:p>
            <a:pPr algn="ctr">
              <a:lnSpc>
                <a:spcPts val="9000"/>
              </a:lnSpc>
            </a:pPr>
            <a:r>
              <a:rPr lang="en-US" sz="7500">
                <a:solidFill>
                  <a:srgbClr val="194597"/>
                </a:solidFill>
                <a:latin typeface="DM Sans"/>
                <a:ea typeface="DM Sans"/>
                <a:cs typeface="DM Sans"/>
                <a:sym typeface="DM Sans"/>
              </a:rPr>
              <a:t>Fundamentals of Capacity Building in Organizations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229754" y="998220"/>
            <a:ext cx="11369120" cy="8319135"/>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3. Develop the Product Backlog</a:t>
            </a:r>
          </a:p>
          <a:p>
            <a:pPr algn="just">
              <a:lnSpc>
                <a:spcPts val="3739"/>
              </a:lnSpc>
            </a:pPr>
            <a:r>
              <a:rPr lang="en-US" sz="3399">
                <a:solidFill>
                  <a:srgbClr val="E1A93D"/>
                </a:solidFill>
                <a:latin typeface="DM Sans Bold"/>
                <a:ea typeface="DM Sans Bold"/>
                <a:cs typeface="DM Sans Bold"/>
                <a:sym typeface="DM Sans Bold"/>
              </a:rPr>
              <a:t> </a:t>
            </a:r>
          </a:p>
          <a:p>
            <a:pPr algn="just">
              <a:lnSpc>
                <a:spcPts val="3079"/>
              </a:lnSpc>
            </a:pPr>
            <a:r>
              <a:rPr lang="en-US" sz="2799">
                <a:solidFill>
                  <a:srgbClr val="E1A93D"/>
                </a:solidFill>
                <a:latin typeface="DM Sans Bold"/>
                <a:ea typeface="DM Sans Bold"/>
                <a:cs typeface="DM Sans Bold"/>
                <a:sym typeface="DM Sans Bold"/>
              </a:rPr>
              <a:t>Product Backlog: A Foundation for Capacity Building.</a:t>
            </a:r>
          </a:p>
          <a:p>
            <a:pPr algn="just">
              <a:lnSpc>
                <a:spcPts val="2860"/>
              </a:lnSpc>
            </a:pPr>
            <a:r>
              <a:rPr lang="en-US" sz="2600">
                <a:solidFill>
                  <a:srgbClr val="100F0D"/>
                </a:solidFill>
                <a:latin typeface="DM Sans"/>
                <a:ea typeface="DM Sans"/>
                <a:cs typeface="DM Sans"/>
                <a:sym typeface="DM Sans"/>
              </a:rPr>
              <a:t>The product backlog is a dynamic, ordered list of everything that might be needed to enhance team or organizational capabilities.</a:t>
            </a:r>
          </a:p>
          <a:p>
            <a:pPr algn="just">
              <a:lnSpc>
                <a:spcPts val="2860"/>
              </a:lnSpc>
            </a:pPr>
            <a:r>
              <a:rPr lang="en-US" sz="2600">
                <a:solidFill>
                  <a:srgbClr val="100F0D"/>
                </a:solidFill>
                <a:latin typeface="DM Sans"/>
                <a:ea typeface="DM Sans"/>
                <a:cs typeface="DM Sans"/>
                <a:sym typeface="DM Sans"/>
              </a:rPr>
              <a:t>In the context of capacity building, it includes initiatives like training programs, skill development workshops, process improvements, and technology upgrades.</a:t>
            </a:r>
          </a:p>
          <a:p>
            <a:pPr algn="just">
              <a:lnSpc>
                <a:spcPts val="2860"/>
              </a:lnSpc>
            </a:pPr>
            <a:r>
              <a:rPr lang="en-US" sz="2600">
                <a:solidFill>
                  <a:srgbClr val="100F0D"/>
                </a:solidFill>
                <a:latin typeface="DM Sans"/>
                <a:ea typeface="DM Sans"/>
                <a:cs typeface="DM Sans"/>
                <a:sym typeface="DM Sans"/>
              </a:rPr>
              <a:t>It serves as the single source of truth for all capacity-building efforts, ensuring alignment and focus.</a:t>
            </a:r>
          </a:p>
          <a:p>
            <a:pPr algn="just">
              <a:lnSpc>
                <a:spcPts val="2860"/>
              </a:lnSpc>
            </a:pPr>
            <a:endParaRPr lang="en-US" sz="2600">
              <a:solidFill>
                <a:srgbClr val="100F0D"/>
              </a:solidFill>
              <a:latin typeface="DM Sans"/>
              <a:ea typeface="DM Sans"/>
              <a:cs typeface="DM Sans"/>
              <a:sym typeface="DM Sans"/>
            </a:endParaRPr>
          </a:p>
          <a:p>
            <a:pPr algn="just">
              <a:lnSpc>
                <a:spcPts val="2860"/>
              </a:lnSpc>
            </a:pPr>
            <a:endParaRPr lang="en-US" sz="2600">
              <a:solidFill>
                <a:srgbClr val="100F0D"/>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Collaborative Backlog Development.</a:t>
            </a:r>
          </a:p>
          <a:p>
            <a:pPr algn="just">
              <a:lnSpc>
                <a:spcPts val="2860"/>
              </a:lnSpc>
            </a:pPr>
            <a:r>
              <a:rPr lang="en-US" sz="2600">
                <a:solidFill>
                  <a:srgbClr val="100F0D"/>
                </a:solidFill>
                <a:latin typeface="DM Sans"/>
                <a:ea typeface="DM Sans"/>
                <a:cs typeface="DM Sans"/>
                <a:sym typeface="DM Sans"/>
              </a:rPr>
              <a:t>Engage all team members in the backlog development process. This includes idea generation, discussion, and preliminary prioritization.</a:t>
            </a:r>
          </a:p>
          <a:p>
            <a:pPr algn="just">
              <a:lnSpc>
                <a:spcPts val="2860"/>
              </a:lnSpc>
            </a:pPr>
            <a:r>
              <a:rPr lang="en-US" sz="2600">
                <a:solidFill>
                  <a:srgbClr val="100F0D"/>
                </a:solidFill>
                <a:latin typeface="DM Sans"/>
                <a:ea typeface="DM Sans"/>
                <a:cs typeface="DM Sans"/>
                <a:sym typeface="DM Sans"/>
              </a:rPr>
              <a:t>Incorporate feedback from stakeholders to ensure that capacity-building efforts align with broader organizational needs and goals.</a:t>
            </a:r>
          </a:p>
          <a:p>
            <a:pPr algn="just">
              <a:lnSpc>
                <a:spcPts val="2860"/>
              </a:lnSpc>
            </a:pPr>
            <a:r>
              <a:rPr lang="en-US" sz="2600">
                <a:solidFill>
                  <a:srgbClr val="100F0D"/>
                </a:solidFill>
                <a:latin typeface="DM Sans"/>
                <a:ea typeface="DM Sans"/>
                <a:cs typeface="DM Sans"/>
                <a:sym typeface="DM Sans"/>
              </a:rPr>
              <a:t>Involving the team and stakeholders in backlog development fosters a sense of ownership and commitment to the capacity-building initiatives. It ensures that the efforts are relevant, targeted, and supported across the organization.</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244202" y="4384040"/>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Scrum for capacity building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272262" y="676275"/>
            <a:ext cx="11369120" cy="8963025"/>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4. Plan Sprints</a:t>
            </a:r>
          </a:p>
          <a:p>
            <a:pPr algn="just">
              <a:lnSpc>
                <a:spcPts val="3079"/>
              </a:lnSpc>
            </a:pPr>
            <a:r>
              <a:rPr lang="en-US" sz="2799">
                <a:solidFill>
                  <a:srgbClr val="E1A93D"/>
                </a:solidFill>
                <a:latin typeface="DM Sans Bold"/>
                <a:ea typeface="DM Sans Bold"/>
                <a:cs typeface="DM Sans Bold"/>
                <a:sym typeface="DM Sans Bold"/>
              </a:rPr>
              <a:t>From Backlog to Sprint: Breaking Down Initiatives.</a:t>
            </a:r>
          </a:p>
          <a:p>
            <a:pPr algn="just">
              <a:lnSpc>
                <a:spcPts val="2860"/>
              </a:lnSpc>
            </a:pPr>
            <a:r>
              <a:rPr lang="en-US" sz="2600">
                <a:solidFill>
                  <a:srgbClr val="100F0D"/>
                </a:solidFill>
                <a:latin typeface="DM Sans Italics"/>
                <a:ea typeface="DM Sans Italics"/>
                <a:cs typeface="DM Sans Italics"/>
                <a:sym typeface="DM Sans Italics"/>
              </a:rPr>
              <a:t>Sprint Planning:</a:t>
            </a:r>
            <a:r>
              <a:rPr lang="en-US" sz="2600">
                <a:solidFill>
                  <a:srgbClr val="100F0D"/>
                </a:solidFill>
                <a:latin typeface="DM Sans"/>
                <a:ea typeface="DM Sans"/>
                <a:cs typeface="DM Sans"/>
                <a:sym typeface="DM Sans"/>
              </a:rPr>
              <a:t> The process of selecting items from the product backlog and planning the work for the next sprint, typically lasting 2-4 weeks.</a:t>
            </a:r>
          </a:p>
          <a:p>
            <a:pPr algn="just">
              <a:lnSpc>
                <a:spcPts val="2860"/>
              </a:lnSpc>
            </a:pPr>
            <a:r>
              <a:rPr lang="en-US" sz="2600">
                <a:solidFill>
                  <a:srgbClr val="100F0D"/>
                </a:solidFill>
                <a:latin typeface="DM Sans Italics"/>
                <a:ea typeface="DM Sans Italics"/>
                <a:cs typeface="DM Sans Italics"/>
                <a:sym typeface="DM Sans Italics"/>
              </a:rPr>
              <a:t>Achievable Goals: </a:t>
            </a:r>
            <a:r>
              <a:rPr lang="en-US" sz="2600">
                <a:solidFill>
                  <a:srgbClr val="100F0D"/>
                </a:solidFill>
                <a:latin typeface="DM Sans"/>
                <a:ea typeface="DM Sans"/>
                <a:cs typeface="DM Sans"/>
                <a:sym typeface="DM Sans"/>
              </a:rPr>
              <a:t>Divide larger capacity-building initiatives into smaller, manageable tasks that can be completed within a single sprint, ensuring progress is measurable and impactful.</a:t>
            </a:r>
          </a:p>
          <a:p>
            <a:pPr algn="just">
              <a:lnSpc>
                <a:spcPts val="3520"/>
              </a:lnSpc>
            </a:pPr>
            <a:endParaRPr lang="en-US" sz="2600">
              <a:solidFill>
                <a:srgbClr val="100F0D"/>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Setting Sprint Goals and Timelines.</a:t>
            </a:r>
          </a:p>
          <a:p>
            <a:pPr algn="just">
              <a:lnSpc>
                <a:spcPts val="2860"/>
              </a:lnSpc>
            </a:pPr>
            <a:r>
              <a:rPr lang="en-US" sz="2600">
                <a:solidFill>
                  <a:srgbClr val="100F0D"/>
                </a:solidFill>
                <a:latin typeface="DM Sans Italics"/>
                <a:ea typeface="DM Sans Italics"/>
                <a:cs typeface="DM Sans Italics"/>
                <a:sym typeface="DM Sans Italics"/>
              </a:rPr>
              <a:t>Defining Objectives:</a:t>
            </a:r>
            <a:r>
              <a:rPr lang="en-US" sz="2600">
                <a:solidFill>
                  <a:srgbClr val="100F0D"/>
                </a:solidFill>
                <a:latin typeface="DM Sans"/>
                <a:ea typeface="DM Sans"/>
                <a:cs typeface="DM Sans"/>
                <a:sym typeface="DM Sans"/>
              </a:rPr>
              <a:t> Each sprint should have a clear, concise goal that aligns with overall capacity-building efforts and contributes to broader organizational objectives.</a:t>
            </a:r>
          </a:p>
          <a:p>
            <a:pPr algn="just">
              <a:lnSpc>
                <a:spcPts val="2860"/>
              </a:lnSpc>
            </a:pPr>
            <a:r>
              <a:rPr lang="en-US" sz="2600">
                <a:solidFill>
                  <a:srgbClr val="100F0D"/>
                </a:solidFill>
                <a:latin typeface="DM Sans Italics"/>
                <a:ea typeface="DM Sans Italics"/>
                <a:cs typeface="DM Sans Italics"/>
                <a:sym typeface="DM Sans Italics"/>
              </a:rPr>
              <a:t>Timeline Planning:</a:t>
            </a:r>
            <a:r>
              <a:rPr lang="en-US" sz="2600">
                <a:solidFill>
                  <a:srgbClr val="100F0D"/>
                </a:solidFill>
                <a:latin typeface="DM Sans"/>
                <a:ea typeface="DM Sans"/>
                <a:cs typeface="DM Sans"/>
                <a:sym typeface="DM Sans"/>
              </a:rPr>
              <a:t> Determine the duration of each sprint based on the complexity of tasks, team availability, and urgency of the capacity-building needs. Consistency in sprint length helps in better planning and performance evaluation.</a:t>
            </a:r>
          </a:p>
          <a:p>
            <a:pPr algn="just">
              <a:lnSpc>
                <a:spcPts val="2860"/>
              </a:lnSpc>
            </a:pPr>
            <a:endParaRPr lang="en-US" sz="2600">
              <a:solidFill>
                <a:srgbClr val="100F0D"/>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Flexibility and Adaptability in Sprint Planning.</a:t>
            </a:r>
          </a:p>
          <a:p>
            <a:pPr algn="just">
              <a:lnSpc>
                <a:spcPts val="2860"/>
              </a:lnSpc>
            </a:pPr>
            <a:r>
              <a:rPr lang="en-US" sz="2600">
                <a:solidFill>
                  <a:srgbClr val="100F0D"/>
                </a:solidFill>
                <a:latin typeface="DM Sans Italics"/>
                <a:ea typeface="DM Sans Italics"/>
                <a:cs typeface="DM Sans Italics"/>
                <a:sym typeface="DM Sans Italics"/>
              </a:rPr>
              <a:t>Embracing Change: </a:t>
            </a:r>
            <a:r>
              <a:rPr lang="en-US" sz="2600">
                <a:solidFill>
                  <a:srgbClr val="100F0D"/>
                </a:solidFill>
                <a:latin typeface="DM Sans"/>
                <a:ea typeface="DM Sans"/>
                <a:cs typeface="DM Sans"/>
                <a:sym typeface="DM Sans"/>
              </a:rPr>
              <a:t>Be prepared to adjust sprint plans based on feedback, learning outcomes, and evolving organizational needs. Agile and Scrum are about embracing change to deliver the highest value.</a:t>
            </a:r>
          </a:p>
          <a:p>
            <a:pPr algn="just">
              <a:lnSpc>
                <a:spcPts val="2860"/>
              </a:lnSpc>
              <a:spcBef>
                <a:spcPct val="0"/>
              </a:spcBef>
            </a:pPr>
            <a:r>
              <a:rPr lang="en-US" sz="2600">
                <a:solidFill>
                  <a:srgbClr val="100F0D"/>
                </a:solidFill>
                <a:latin typeface="DM Sans Italics"/>
                <a:ea typeface="DM Sans Italics"/>
                <a:cs typeface="DM Sans Italics"/>
                <a:sym typeface="DM Sans Italics"/>
              </a:rPr>
              <a:t>Iterative Learning: </a:t>
            </a:r>
            <a:r>
              <a:rPr lang="en-US" sz="2600">
                <a:solidFill>
                  <a:srgbClr val="100F0D"/>
                </a:solidFill>
                <a:latin typeface="DM Sans"/>
                <a:ea typeface="DM Sans"/>
                <a:cs typeface="DM Sans"/>
                <a:sym typeface="DM Sans"/>
              </a:rPr>
              <a:t>Use sprint planning as an opportunity for iterative learning and continuous improvement. Each sprint offers a chance to refine strategies and approaches based on previous experiences.</a:t>
            </a:r>
          </a:p>
        </p:txBody>
      </p:sp>
      <p:sp>
        <p:nvSpPr>
          <p:cNvPr id="4" name="TextBox 4"/>
          <p:cNvSpPr txBox="1"/>
          <p:nvPr/>
        </p:nvSpPr>
        <p:spPr>
          <a:xfrm>
            <a:off x="244202" y="4384040"/>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Scrum for capacity building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251008" y="1057275"/>
            <a:ext cx="11369120" cy="8210550"/>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5. Execute Sprints</a:t>
            </a:r>
          </a:p>
          <a:p>
            <a:pPr algn="just">
              <a:lnSpc>
                <a:spcPts val="3079"/>
              </a:lnSpc>
            </a:pPr>
            <a:r>
              <a:rPr lang="en-US" sz="2799">
                <a:solidFill>
                  <a:srgbClr val="E1A93D"/>
                </a:solidFill>
                <a:latin typeface="DM Sans Bold"/>
                <a:ea typeface="DM Sans Bold"/>
                <a:cs typeface="DM Sans Bold"/>
                <a:sym typeface="DM Sans Bold"/>
              </a:rPr>
              <a:t>Executing with Agility: Daily Stand-ups.</a:t>
            </a:r>
          </a:p>
          <a:p>
            <a:pPr algn="just">
              <a:lnSpc>
                <a:spcPts val="2860"/>
              </a:lnSpc>
            </a:pPr>
            <a:r>
              <a:rPr lang="en-US" sz="2600">
                <a:solidFill>
                  <a:srgbClr val="100F0D"/>
                </a:solidFill>
                <a:latin typeface="DM Sans Italics"/>
                <a:ea typeface="DM Sans Italics"/>
                <a:cs typeface="DM Sans Italics"/>
                <a:sym typeface="DM Sans Italics"/>
              </a:rPr>
              <a:t>Purpose of Daily Stand-ups:</a:t>
            </a:r>
            <a:r>
              <a:rPr lang="en-US" sz="2600">
                <a:solidFill>
                  <a:srgbClr val="100F0D"/>
                </a:solidFill>
                <a:latin typeface="DM Sans"/>
                <a:ea typeface="DM Sans"/>
                <a:cs typeface="DM Sans"/>
                <a:sym typeface="DM Sans"/>
              </a:rPr>
              <a:t> Quick, daily meetings where team members report on what they did yesterday, plan for today, and discuss any obstacles they’re facing.</a:t>
            </a:r>
          </a:p>
          <a:p>
            <a:pPr algn="just">
              <a:lnSpc>
                <a:spcPts val="2860"/>
              </a:lnSpc>
            </a:pPr>
            <a:r>
              <a:rPr lang="en-US" sz="2600">
                <a:solidFill>
                  <a:srgbClr val="100F0D"/>
                </a:solidFill>
                <a:latin typeface="DM Sans Italics"/>
                <a:ea typeface="DM Sans Italics"/>
                <a:cs typeface="DM Sans Italics"/>
                <a:sym typeface="DM Sans Italics"/>
              </a:rPr>
              <a:t>Monitoring Progress: </a:t>
            </a:r>
            <a:r>
              <a:rPr lang="en-US" sz="2600">
                <a:solidFill>
                  <a:srgbClr val="100F0D"/>
                </a:solidFill>
                <a:latin typeface="DM Sans"/>
                <a:ea typeface="DM Sans"/>
                <a:cs typeface="DM Sans"/>
                <a:sym typeface="DM Sans"/>
              </a:rPr>
              <a:t>These meetings provide a platform for tracking progress towards the sprint goals and ensuring tasks are on schedule.</a:t>
            </a:r>
          </a:p>
          <a:p>
            <a:pPr algn="just">
              <a:lnSpc>
                <a:spcPts val="2860"/>
              </a:lnSpc>
            </a:pPr>
            <a:r>
              <a:rPr lang="en-US" sz="2600">
                <a:solidFill>
                  <a:srgbClr val="100F0D"/>
                </a:solidFill>
                <a:latin typeface="DM Sans Italics"/>
                <a:ea typeface="DM Sans Italics"/>
                <a:cs typeface="DM Sans Italics"/>
                <a:sym typeface="DM Sans Italics"/>
              </a:rPr>
              <a:t>Addressing Challenges:</a:t>
            </a:r>
            <a:r>
              <a:rPr lang="en-US" sz="2600">
                <a:solidFill>
                  <a:srgbClr val="100F0D"/>
                </a:solidFill>
                <a:latin typeface="DM Sans"/>
                <a:ea typeface="DM Sans"/>
                <a:cs typeface="DM Sans"/>
                <a:sym typeface="DM Sans"/>
              </a:rPr>
              <a:t> Stand-ups allow for the immediate identification and collective problem-solving of any challenges that arise, keeping the sprint on track.</a:t>
            </a:r>
          </a:p>
          <a:p>
            <a:pPr algn="just">
              <a:lnSpc>
                <a:spcPts val="3520"/>
              </a:lnSpc>
            </a:pPr>
            <a:endParaRPr lang="en-US" sz="2600">
              <a:solidFill>
                <a:srgbClr val="100F0D"/>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Fostering Team Collaboration.</a:t>
            </a:r>
          </a:p>
          <a:p>
            <a:pPr algn="just">
              <a:lnSpc>
                <a:spcPts val="2860"/>
              </a:lnSpc>
            </a:pPr>
            <a:r>
              <a:rPr lang="en-US" sz="2600">
                <a:solidFill>
                  <a:srgbClr val="100F0D"/>
                </a:solidFill>
                <a:latin typeface="DM Sans Italics"/>
                <a:ea typeface="DM Sans Italics"/>
                <a:cs typeface="DM Sans Italics"/>
                <a:sym typeface="DM Sans Italics"/>
              </a:rPr>
              <a:t>Encouraging Open Communication:</a:t>
            </a:r>
            <a:r>
              <a:rPr lang="en-US" sz="2600">
                <a:solidFill>
                  <a:srgbClr val="100F0D"/>
                </a:solidFill>
                <a:latin typeface="DM Sans"/>
                <a:ea typeface="DM Sans"/>
                <a:cs typeface="DM Sans"/>
                <a:sym typeface="DM Sans"/>
              </a:rPr>
              <a:t> Promote an environment where team members feel comfortable sharing ideas, asking for help, and offering assistance to others.</a:t>
            </a:r>
          </a:p>
          <a:p>
            <a:pPr algn="just">
              <a:lnSpc>
                <a:spcPts val="2860"/>
              </a:lnSpc>
            </a:pPr>
            <a:r>
              <a:rPr lang="en-US" sz="2600">
                <a:solidFill>
                  <a:srgbClr val="100F0D"/>
                </a:solidFill>
                <a:latin typeface="DM Sans Italics"/>
                <a:ea typeface="DM Sans Italics"/>
                <a:cs typeface="DM Sans Italics"/>
                <a:sym typeface="DM Sans Italics"/>
              </a:rPr>
              <a:t>Knowledge Sharing:</a:t>
            </a:r>
            <a:r>
              <a:rPr lang="en-US" sz="2600">
                <a:solidFill>
                  <a:srgbClr val="100F0D"/>
                </a:solidFill>
                <a:latin typeface="DM Sans"/>
                <a:ea typeface="DM Sans"/>
                <a:cs typeface="DM Sans"/>
                <a:sym typeface="DM Sans"/>
              </a:rPr>
              <a:t> Implement practices such as pair programming, cross-training, or "lunch and learn" sessions to facilitate the exchange of skills and expertise within the team.</a:t>
            </a:r>
          </a:p>
          <a:p>
            <a:pPr algn="just">
              <a:lnSpc>
                <a:spcPts val="2860"/>
              </a:lnSpc>
              <a:spcBef>
                <a:spcPct val="0"/>
              </a:spcBef>
            </a:pPr>
            <a:r>
              <a:rPr lang="en-US" sz="2600">
                <a:solidFill>
                  <a:srgbClr val="100F0D"/>
                </a:solidFill>
                <a:latin typeface="DM Sans Italics"/>
                <a:ea typeface="DM Sans Italics"/>
                <a:cs typeface="DM Sans Italics"/>
                <a:sym typeface="DM Sans Italics"/>
              </a:rPr>
              <a:t>Building a Cohesive Unit:</a:t>
            </a:r>
            <a:r>
              <a:rPr lang="en-US" sz="2600">
                <a:solidFill>
                  <a:srgbClr val="100F0D"/>
                </a:solidFill>
                <a:latin typeface="DM Sans"/>
                <a:ea typeface="DM Sans"/>
                <a:cs typeface="DM Sans"/>
                <a:sym typeface="DM Sans"/>
              </a:rPr>
              <a:t> Use sprint execution as an opportunity to strengthen team bonds. Encourage team members to work together towards common goals, creating a supportive and collaborative team culture.</a:t>
            </a:r>
          </a:p>
        </p:txBody>
      </p:sp>
      <p:sp>
        <p:nvSpPr>
          <p:cNvPr id="4" name="TextBox 4"/>
          <p:cNvSpPr txBox="1"/>
          <p:nvPr/>
        </p:nvSpPr>
        <p:spPr>
          <a:xfrm>
            <a:off x="244202" y="4384040"/>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Scrum for capacity building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452813" y="1123950"/>
            <a:ext cx="11369120" cy="8134350"/>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6. Review and Reflect: </a:t>
            </a:r>
          </a:p>
          <a:p>
            <a:pPr algn="just">
              <a:lnSpc>
                <a:spcPts val="3079"/>
              </a:lnSpc>
            </a:pPr>
            <a:r>
              <a:rPr lang="en-US" sz="2799">
                <a:solidFill>
                  <a:srgbClr val="E1A93D"/>
                </a:solidFill>
                <a:latin typeface="DM Sans Bold"/>
                <a:ea typeface="DM Sans Bold"/>
                <a:cs typeface="DM Sans Bold"/>
                <a:sym typeface="DM Sans Bold"/>
              </a:rPr>
              <a:t>Executing with Agility: Daily Stand-ups.</a:t>
            </a:r>
          </a:p>
          <a:p>
            <a:pPr algn="just">
              <a:lnSpc>
                <a:spcPts val="2860"/>
              </a:lnSpc>
            </a:pPr>
            <a:r>
              <a:rPr lang="en-US" sz="2600">
                <a:solidFill>
                  <a:srgbClr val="100F0D"/>
                </a:solidFill>
                <a:latin typeface="DM Sans Italics"/>
                <a:ea typeface="DM Sans Italics"/>
                <a:cs typeface="DM Sans Italics"/>
                <a:sym typeface="DM Sans Italics"/>
              </a:rPr>
              <a:t>Purpose of Daily Stand-ups:</a:t>
            </a:r>
            <a:r>
              <a:rPr lang="en-US" sz="2600">
                <a:solidFill>
                  <a:srgbClr val="100F0D"/>
                </a:solidFill>
                <a:latin typeface="DM Sans"/>
                <a:ea typeface="DM Sans"/>
                <a:cs typeface="DM Sans"/>
                <a:sym typeface="DM Sans"/>
              </a:rPr>
              <a:t> Quick, daily meetings where team members report on what they did yesterday, plan for today, and discuss any obstacles they’re facing.</a:t>
            </a:r>
          </a:p>
          <a:p>
            <a:pPr algn="just">
              <a:lnSpc>
                <a:spcPts val="2860"/>
              </a:lnSpc>
            </a:pPr>
            <a:r>
              <a:rPr lang="en-US" sz="2600">
                <a:solidFill>
                  <a:srgbClr val="100F0D"/>
                </a:solidFill>
                <a:latin typeface="DM Sans Italics"/>
                <a:ea typeface="DM Sans Italics"/>
                <a:cs typeface="DM Sans Italics"/>
                <a:sym typeface="DM Sans Italics"/>
              </a:rPr>
              <a:t>Monitoring Progress: </a:t>
            </a:r>
            <a:r>
              <a:rPr lang="en-US" sz="2600">
                <a:solidFill>
                  <a:srgbClr val="100F0D"/>
                </a:solidFill>
                <a:latin typeface="DM Sans"/>
                <a:ea typeface="DM Sans"/>
                <a:cs typeface="DM Sans"/>
                <a:sym typeface="DM Sans"/>
              </a:rPr>
              <a:t>These meetings provide a platform for tracking progress towards the sprint goals and ensuring tasks are on schedule.</a:t>
            </a:r>
          </a:p>
          <a:p>
            <a:pPr algn="just">
              <a:lnSpc>
                <a:spcPts val="2860"/>
              </a:lnSpc>
            </a:pPr>
            <a:r>
              <a:rPr lang="en-US" sz="2600">
                <a:solidFill>
                  <a:srgbClr val="100F0D"/>
                </a:solidFill>
                <a:latin typeface="DM Sans Italics"/>
                <a:ea typeface="DM Sans Italics"/>
                <a:cs typeface="DM Sans Italics"/>
                <a:sym typeface="DM Sans Italics"/>
              </a:rPr>
              <a:t>Addressing Challenges:</a:t>
            </a:r>
            <a:r>
              <a:rPr lang="en-US" sz="2600">
                <a:solidFill>
                  <a:srgbClr val="100F0D"/>
                </a:solidFill>
                <a:latin typeface="DM Sans"/>
                <a:ea typeface="DM Sans"/>
                <a:cs typeface="DM Sans"/>
                <a:sym typeface="DM Sans"/>
              </a:rPr>
              <a:t> Stand-ups allow for the immediate identification and collective problem-solving of any challenges that arise, keeping the sprint on track.</a:t>
            </a:r>
          </a:p>
          <a:p>
            <a:pPr algn="just">
              <a:lnSpc>
                <a:spcPts val="2860"/>
              </a:lnSpc>
            </a:pPr>
            <a:endParaRPr lang="en-US" sz="2600">
              <a:solidFill>
                <a:srgbClr val="100F0D"/>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Fostering Team Collaboration</a:t>
            </a:r>
          </a:p>
          <a:p>
            <a:pPr algn="just">
              <a:lnSpc>
                <a:spcPts val="2860"/>
              </a:lnSpc>
            </a:pPr>
            <a:r>
              <a:rPr lang="en-US" sz="2600">
                <a:solidFill>
                  <a:srgbClr val="100F0D"/>
                </a:solidFill>
                <a:latin typeface="DM Sans Italics"/>
                <a:ea typeface="DM Sans Italics"/>
                <a:cs typeface="DM Sans Italics"/>
                <a:sym typeface="DM Sans Italics"/>
              </a:rPr>
              <a:t>Encouraging Open Communication:</a:t>
            </a:r>
            <a:r>
              <a:rPr lang="en-US" sz="2600">
                <a:solidFill>
                  <a:srgbClr val="100F0D"/>
                </a:solidFill>
                <a:latin typeface="DM Sans"/>
                <a:ea typeface="DM Sans"/>
                <a:cs typeface="DM Sans"/>
                <a:sym typeface="DM Sans"/>
              </a:rPr>
              <a:t> Promote an environment where team members feel comfortable sharing ideas, asking for help, and offering assistance to others.</a:t>
            </a:r>
          </a:p>
          <a:p>
            <a:pPr algn="just">
              <a:lnSpc>
                <a:spcPts val="2860"/>
              </a:lnSpc>
            </a:pPr>
            <a:r>
              <a:rPr lang="en-US" sz="2600">
                <a:solidFill>
                  <a:srgbClr val="100F0D"/>
                </a:solidFill>
                <a:latin typeface="DM Sans Italics"/>
                <a:ea typeface="DM Sans Italics"/>
                <a:cs typeface="DM Sans Italics"/>
                <a:sym typeface="DM Sans Italics"/>
              </a:rPr>
              <a:t>Knowledge Sharing:</a:t>
            </a:r>
            <a:r>
              <a:rPr lang="en-US" sz="2600">
                <a:solidFill>
                  <a:srgbClr val="100F0D"/>
                </a:solidFill>
                <a:latin typeface="DM Sans"/>
                <a:ea typeface="DM Sans"/>
                <a:cs typeface="DM Sans"/>
                <a:sym typeface="DM Sans"/>
              </a:rPr>
              <a:t> Implement practices such as pair programming, cross-training, or "lunch and learn" sessions to facilitate the exchange of skills and expertise within the team.</a:t>
            </a:r>
          </a:p>
          <a:p>
            <a:pPr algn="just">
              <a:lnSpc>
                <a:spcPts val="2860"/>
              </a:lnSpc>
              <a:spcBef>
                <a:spcPct val="0"/>
              </a:spcBef>
            </a:pPr>
            <a:r>
              <a:rPr lang="en-US" sz="2600">
                <a:solidFill>
                  <a:srgbClr val="100F0D"/>
                </a:solidFill>
                <a:latin typeface="DM Sans Italics"/>
                <a:ea typeface="DM Sans Italics"/>
                <a:cs typeface="DM Sans Italics"/>
                <a:sym typeface="DM Sans Italics"/>
              </a:rPr>
              <a:t>Building a Cohesive Unit:</a:t>
            </a:r>
            <a:r>
              <a:rPr lang="en-US" sz="2600">
                <a:solidFill>
                  <a:srgbClr val="100F0D"/>
                </a:solidFill>
                <a:latin typeface="DM Sans"/>
                <a:ea typeface="DM Sans"/>
                <a:cs typeface="DM Sans"/>
                <a:sym typeface="DM Sans"/>
              </a:rPr>
              <a:t> Use sprint execution as an opportunity to strengthen team bonds. Encourage team members to work together towards common goals, creating a supportive and collaborative team culture.</a:t>
            </a:r>
          </a:p>
        </p:txBody>
      </p:sp>
      <p:sp>
        <p:nvSpPr>
          <p:cNvPr id="4" name="TextBox 4"/>
          <p:cNvSpPr txBox="1"/>
          <p:nvPr/>
        </p:nvSpPr>
        <p:spPr>
          <a:xfrm>
            <a:off x="244202" y="4384040"/>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Scrum for capacity building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293517" y="857250"/>
            <a:ext cx="11369120" cy="8601075"/>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7. Adjust and Iterate: </a:t>
            </a:r>
          </a:p>
          <a:p>
            <a:pPr algn="just">
              <a:lnSpc>
                <a:spcPts val="3079"/>
              </a:lnSpc>
            </a:pPr>
            <a:r>
              <a:rPr lang="en-US" sz="2799">
                <a:solidFill>
                  <a:srgbClr val="E1A93D"/>
                </a:solidFill>
                <a:latin typeface="DM Sans Bold"/>
                <a:ea typeface="DM Sans Bold"/>
                <a:cs typeface="DM Sans Bold"/>
                <a:sym typeface="DM Sans Bold"/>
              </a:rPr>
              <a:t>Embracing an Iterative Approach</a:t>
            </a:r>
          </a:p>
          <a:p>
            <a:pPr algn="just">
              <a:lnSpc>
                <a:spcPts val="2860"/>
              </a:lnSpc>
            </a:pPr>
            <a:r>
              <a:rPr lang="en-US" sz="2600">
                <a:solidFill>
                  <a:srgbClr val="504C44"/>
                </a:solidFill>
                <a:latin typeface="DM Sans Italics"/>
                <a:ea typeface="DM Sans Italics"/>
                <a:cs typeface="DM Sans Italics"/>
                <a:sym typeface="DM Sans Italics"/>
              </a:rPr>
              <a:t>The foundation of Agility</a:t>
            </a:r>
            <a:r>
              <a:rPr lang="en-US" sz="2600">
                <a:solidFill>
                  <a:srgbClr val="504C44"/>
                </a:solidFill>
                <a:latin typeface="DM Sans"/>
                <a:ea typeface="DM Sans"/>
                <a:cs typeface="DM Sans"/>
                <a:sym typeface="DM Sans"/>
              </a:rPr>
              <a:t>: Iteration is at the heart of agile methodologies, including Scrum. It allows teams to evolve their approaches based on real-world feedback and changing conditions.</a:t>
            </a:r>
          </a:p>
          <a:p>
            <a:pPr algn="just">
              <a:lnSpc>
                <a:spcPts val="2860"/>
              </a:lnSpc>
            </a:pPr>
            <a:r>
              <a:rPr lang="en-US" sz="2600">
                <a:solidFill>
                  <a:srgbClr val="504C44"/>
                </a:solidFill>
                <a:latin typeface="DM Sans Italics"/>
                <a:ea typeface="DM Sans Italics"/>
                <a:cs typeface="DM Sans Italics"/>
                <a:sym typeface="DM Sans Italics"/>
              </a:rPr>
              <a:t>Capacity Building as a Journey</a:t>
            </a:r>
            <a:r>
              <a:rPr lang="en-US" sz="2600">
                <a:solidFill>
                  <a:srgbClr val="504C44"/>
                </a:solidFill>
                <a:latin typeface="DM Sans"/>
                <a:ea typeface="DM Sans"/>
                <a:cs typeface="DM Sans"/>
                <a:sym typeface="DM Sans"/>
              </a:rPr>
              <a:t>: Like software development, capacity building is not a one-time effort but a continuous journey of improvement, adaptation, and learning.</a:t>
            </a:r>
          </a:p>
          <a:p>
            <a:pPr algn="just">
              <a:lnSpc>
                <a:spcPts val="352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Adjusting Strategies Based on Feedback and Changing Needs</a:t>
            </a:r>
          </a:p>
          <a:p>
            <a:pPr algn="just">
              <a:lnSpc>
                <a:spcPts val="2860"/>
              </a:lnSpc>
            </a:pPr>
            <a:r>
              <a:rPr lang="en-US" sz="2600">
                <a:solidFill>
                  <a:srgbClr val="100F0D"/>
                </a:solidFill>
                <a:latin typeface="DM Sans Italics"/>
                <a:ea typeface="DM Sans Italics"/>
                <a:cs typeface="DM Sans Italics"/>
                <a:sym typeface="DM Sans Italics"/>
              </a:rPr>
              <a:t>Feedback as a Guide:</a:t>
            </a:r>
            <a:r>
              <a:rPr lang="en-US" sz="2600">
                <a:solidFill>
                  <a:srgbClr val="100F0D"/>
                </a:solidFill>
                <a:latin typeface="DM Sans"/>
                <a:ea typeface="DM Sans"/>
                <a:cs typeface="DM Sans"/>
                <a:sym typeface="DM Sans"/>
              </a:rPr>
              <a:t> Use feedback from sprint reviews, retrospectives, and stakeholder input as critical inputs for refining strategies and plans.</a:t>
            </a:r>
          </a:p>
          <a:p>
            <a:pPr algn="just">
              <a:lnSpc>
                <a:spcPts val="2860"/>
              </a:lnSpc>
            </a:pPr>
            <a:r>
              <a:rPr lang="en-US" sz="2600">
                <a:solidFill>
                  <a:srgbClr val="100F0D"/>
                </a:solidFill>
                <a:latin typeface="DM Sans Italics"/>
                <a:ea typeface="DM Sans Italics"/>
                <a:cs typeface="DM Sans Italics"/>
                <a:sym typeface="DM Sans Italics"/>
              </a:rPr>
              <a:t>Evolving Needs:</a:t>
            </a:r>
            <a:r>
              <a:rPr lang="en-US" sz="2600">
                <a:solidFill>
                  <a:srgbClr val="100F0D"/>
                </a:solidFill>
                <a:latin typeface="DM Sans"/>
                <a:ea typeface="DM Sans"/>
                <a:cs typeface="DM Sans"/>
                <a:sym typeface="DM Sans"/>
              </a:rPr>
              <a:t> Organizational needs and external conditions change over time. An iterative approach enables teams to stay aligned with these changes, ensuring efforts remain relevant and effective.</a:t>
            </a:r>
          </a:p>
          <a:p>
            <a:pPr algn="just">
              <a:lnSpc>
                <a:spcPts val="2860"/>
              </a:lnSpc>
            </a:pPr>
            <a:endParaRPr lang="en-US" sz="2600">
              <a:solidFill>
                <a:srgbClr val="100F0D"/>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Continuous Improvement as a Core Principle</a:t>
            </a:r>
          </a:p>
          <a:p>
            <a:pPr algn="just">
              <a:lnSpc>
                <a:spcPts val="2860"/>
              </a:lnSpc>
            </a:pPr>
            <a:r>
              <a:rPr lang="en-US" sz="2600">
                <a:solidFill>
                  <a:srgbClr val="100F0D"/>
                </a:solidFill>
                <a:latin typeface="DM Sans Italics"/>
                <a:ea typeface="DM Sans Italics"/>
                <a:cs typeface="DM Sans Italics"/>
                <a:sym typeface="DM Sans Italics"/>
              </a:rPr>
              <a:t>Kaizen in Scrum:</a:t>
            </a:r>
            <a:r>
              <a:rPr lang="en-US" sz="2600">
                <a:solidFill>
                  <a:srgbClr val="100F0D"/>
                </a:solidFill>
                <a:latin typeface="DM Sans"/>
                <a:ea typeface="DM Sans"/>
                <a:cs typeface="DM Sans"/>
                <a:sym typeface="DM Sans"/>
              </a:rPr>
              <a:t> Borrowing from the Japanese concept of 'Kaizen,' or continuous improvement, Scrum encourages teams to constantly seek ways to enhance their processes, products, and themselves.</a:t>
            </a:r>
          </a:p>
          <a:p>
            <a:pPr algn="just">
              <a:lnSpc>
                <a:spcPts val="2860"/>
              </a:lnSpc>
              <a:spcBef>
                <a:spcPct val="0"/>
              </a:spcBef>
            </a:pPr>
            <a:r>
              <a:rPr lang="en-US" sz="2600">
                <a:solidFill>
                  <a:srgbClr val="100F0D"/>
                </a:solidFill>
                <a:latin typeface="DM Sans Italics"/>
                <a:ea typeface="DM Sans Italics"/>
                <a:cs typeface="DM Sans Italics"/>
                <a:sym typeface="DM Sans Italics"/>
              </a:rPr>
              <a:t>From Learning to Action:</a:t>
            </a:r>
            <a:r>
              <a:rPr lang="en-US" sz="2600">
                <a:solidFill>
                  <a:srgbClr val="100F0D"/>
                </a:solidFill>
                <a:latin typeface="DM Sans"/>
                <a:ea typeface="DM Sans"/>
                <a:cs typeface="DM Sans"/>
                <a:sym typeface="DM Sans"/>
              </a:rPr>
              <a:t> Each sprint provides new learnings. The key is to translate these learnings into actionable improvements, thereby fostering a culture of excellence and innovation.</a:t>
            </a:r>
          </a:p>
        </p:txBody>
      </p:sp>
      <p:sp>
        <p:nvSpPr>
          <p:cNvPr id="4" name="TextBox 4"/>
          <p:cNvSpPr txBox="1"/>
          <p:nvPr/>
        </p:nvSpPr>
        <p:spPr>
          <a:xfrm>
            <a:off x="244202" y="4384040"/>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Scrum for capacity building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995027" y="1948527"/>
            <a:ext cx="10600268" cy="7031990"/>
          </a:xfrm>
          <a:prstGeom prst="rect">
            <a:avLst/>
          </a:prstGeom>
        </p:spPr>
        <p:txBody>
          <a:bodyPr lIns="0" tIns="0" rIns="0" bIns="0" rtlCol="0" anchor="t">
            <a:spAutoFit/>
          </a:bodyPr>
          <a:lstStyle/>
          <a:p>
            <a:pPr algn="just">
              <a:lnSpc>
                <a:spcPts val="3520"/>
              </a:lnSpc>
            </a:pPr>
            <a:r>
              <a:rPr lang="en-US" sz="3200">
                <a:solidFill>
                  <a:srgbClr val="E1A93D"/>
                </a:solidFill>
                <a:latin typeface="DM Sans Bold"/>
                <a:ea typeface="DM Sans Bold"/>
                <a:cs typeface="DM Sans Bold"/>
                <a:sym typeface="DM Sans Bold"/>
              </a:rPr>
              <a:t>Focus on Priorities: </a:t>
            </a:r>
          </a:p>
          <a:p>
            <a:pPr algn="just">
              <a:lnSpc>
                <a:spcPts val="3520"/>
              </a:lnSpc>
            </a:pPr>
            <a:r>
              <a:rPr lang="en-US" sz="3200">
                <a:solidFill>
                  <a:srgbClr val="100F0D"/>
                </a:solidFill>
                <a:latin typeface="DM Sans"/>
                <a:ea typeface="DM Sans"/>
                <a:cs typeface="DM Sans"/>
                <a:sym typeface="DM Sans"/>
              </a:rPr>
              <a:t>By prioritizing capacity-building needs, Scrum ensures that the team focuses on the most critical skills and capabilities first.</a:t>
            </a:r>
          </a:p>
          <a:p>
            <a:pPr algn="just">
              <a:lnSpc>
                <a:spcPts val="3520"/>
              </a:lnSpc>
            </a:pPr>
            <a:r>
              <a:rPr lang="en-US" sz="3200">
                <a:solidFill>
                  <a:srgbClr val="E1A93D"/>
                </a:solidFill>
                <a:latin typeface="DM Sans Bold"/>
                <a:ea typeface="DM Sans Bold"/>
                <a:cs typeface="DM Sans Bold"/>
                <a:sym typeface="DM Sans Bold"/>
              </a:rPr>
              <a:t>Flexibility:</a:t>
            </a:r>
          </a:p>
          <a:p>
            <a:pPr algn="just">
              <a:lnSpc>
                <a:spcPts val="3520"/>
              </a:lnSpc>
            </a:pPr>
            <a:r>
              <a:rPr lang="en-US" sz="3200">
                <a:solidFill>
                  <a:srgbClr val="100F0D"/>
                </a:solidFill>
                <a:latin typeface="DM Sans"/>
                <a:ea typeface="DM Sans"/>
                <a:cs typeface="DM Sans"/>
                <a:sym typeface="DM Sans"/>
              </a:rPr>
              <a:t>The iterative nature of Scrum allows for adjusting goals and strategies based on feedback and changing needs.</a:t>
            </a:r>
          </a:p>
          <a:p>
            <a:pPr algn="just">
              <a:lnSpc>
                <a:spcPts val="3520"/>
              </a:lnSpc>
            </a:pPr>
            <a:r>
              <a:rPr lang="en-US" sz="3200">
                <a:solidFill>
                  <a:srgbClr val="E1A93D"/>
                </a:solidFill>
                <a:latin typeface="DM Sans Bold"/>
                <a:ea typeface="DM Sans Bold"/>
                <a:cs typeface="DM Sans Bold"/>
                <a:sym typeface="DM Sans Bold"/>
              </a:rPr>
              <a:t>Collaboration and Ownership:</a:t>
            </a:r>
          </a:p>
          <a:p>
            <a:pPr algn="just">
              <a:lnSpc>
                <a:spcPts val="3520"/>
              </a:lnSpc>
            </a:pPr>
            <a:r>
              <a:rPr lang="en-US" sz="3200">
                <a:solidFill>
                  <a:srgbClr val="100F0D"/>
                </a:solidFill>
                <a:latin typeface="DM Sans"/>
                <a:ea typeface="DM Sans"/>
                <a:cs typeface="DM Sans"/>
                <a:sym typeface="DM Sans"/>
              </a:rPr>
              <a:t>The Scrum framework fosters a strong sense of collaboration and ownership among team members, enhancing motivation and engagement in capacity-building efforts.</a:t>
            </a:r>
          </a:p>
          <a:p>
            <a:pPr algn="just">
              <a:lnSpc>
                <a:spcPts val="3520"/>
              </a:lnSpc>
            </a:pPr>
            <a:r>
              <a:rPr lang="en-US" sz="3200">
                <a:solidFill>
                  <a:srgbClr val="E1A93D"/>
                </a:solidFill>
                <a:latin typeface="DM Sans Bold"/>
                <a:ea typeface="DM Sans Bold"/>
                <a:cs typeface="DM Sans Bold"/>
                <a:sym typeface="DM Sans Bold"/>
              </a:rPr>
              <a:t>Continuous Improvement:</a:t>
            </a:r>
          </a:p>
          <a:p>
            <a:pPr algn="just">
              <a:lnSpc>
                <a:spcPts val="3520"/>
              </a:lnSpc>
              <a:spcBef>
                <a:spcPct val="0"/>
              </a:spcBef>
            </a:pPr>
            <a:r>
              <a:rPr lang="en-US" sz="3200">
                <a:solidFill>
                  <a:srgbClr val="100F0D"/>
                </a:solidFill>
                <a:latin typeface="DM Sans"/>
                <a:ea typeface="DM Sans"/>
                <a:cs typeface="DM Sans"/>
                <a:sym typeface="DM Sans"/>
              </a:rPr>
              <a:t>Regular retrospectives promote a culture of continuous learning and improvement, essential for effective capacity building.</a:t>
            </a:r>
          </a:p>
        </p:txBody>
      </p:sp>
      <p:sp>
        <p:nvSpPr>
          <p:cNvPr id="4" name="TextBox 4"/>
          <p:cNvSpPr txBox="1"/>
          <p:nvPr/>
        </p:nvSpPr>
        <p:spPr>
          <a:xfrm>
            <a:off x="347942" y="4305012"/>
            <a:ext cx="6208611" cy="235712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Benefits of Using Scrum for Capacity Building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AutoShape 4"/>
          <p:cNvSpPr/>
          <p:nvPr/>
        </p:nvSpPr>
        <p:spPr>
          <a:xfrm>
            <a:off x="1589541" y="3814346"/>
            <a:ext cx="15108918" cy="0"/>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5" name="Group 5"/>
          <p:cNvGrpSpPr/>
          <p:nvPr/>
        </p:nvGrpSpPr>
        <p:grpSpPr>
          <a:xfrm>
            <a:off x="3542437" y="3563805"/>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TextBox 8"/>
          <p:cNvSpPr txBox="1"/>
          <p:nvPr/>
        </p:nvSpPr>
        <p:spPr>
          <a:xfrm>
            <a:off x="2322610" y="4352643"/>
            <a:ext cx="3204526" cy="62481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1.Define Capacity Building Objectives</a:t>
            </a:r>
          </a:p>
        </p:txBody>
      </p:sp>
      <p:grpSp>
        <p:nvGrpSpPr>
          <p:cNvPr id="9" name="Group 9"/>
          <p:cNvGrpSpPr/>
          <p:nvPr/>
        </p:nvGrpSpPr>
        <p:grpSpPr>
          <a:xfrm>
            <a:off x="6994098" y="3563805"/>
            <a:ext cx="501082" cy="50108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1" name="TextBox 1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10447929" y="3563805"/>
            <a:ext cx="501082" cy="50108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13975211" y="3563805"/>
            <a:ext cx="501082" cy="50108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8" name="Freeform 18"/>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9" name="TextBox 19"/>
          <p:cNvSpPr txBox="1"/>
          <p:nvPr/>
        </p:nvSpPr>
        <p:spPr>
          <a:xfrm>
            <a:off x="6416487" y="340169"/>
            <a:ext cx="11119612" cy="2462829"/>
          </a:xfrm>
          <a:prstGeom prst="rect">
            <a:avLst/>
          </a:prstGeom>
        </p:spPr>
        <p:txBody>
          <a:bodyPr lIns="0" tIns="0" rIns="0" bIns="0" rtlCol="0" anchor="t">
            <a:spAutoFit/>
          </a:bodyPr>
          <a:lstStyle/>
          <a:p>
            <a:pPr algn="just">
              <a:lnSpc>
                <a:spcPts val="3903"/>
              </a:lnSpc>
            </a:pPr>
            <a:r>
              <a:rPr lang="en-US" sz="2788" spc="-55">
                <a:solidFill>
                  <a:srgbClr val="194597"/>
                </a:solidFill>
                <a:latin typeface="DM Sans"/>
                <a:ea typeface="DM Sans"/>
                <a:cs typeface="DM Sans"/>
                <a:sym typeface="DM Sans"/>
              </a:rPr>
              <a:t>Using </a:t>
            </a:r>
            <a:r>
              <a:rPr lang="en-US" sz="2788" u="sng" spc="-55">
                <a:solidFill>
                  <a:srgbClr val="194597"/>
                </a:solidFill>
                <a:latin typeface="DM Sans Bold"/>
                <a:ea typeface="DM Sans Bold"/>
                <a:cs typeface="DM Sans Bold"/>
                <a:sym typeface="DM Sans Bold"/>
              </a:rPr>
              <a:t>Kanban</a:t>
            </a:r>
            <a:r>
              <a:rPr lang="en-US" sz="2788" spc="-55">
                <a:solidFill>
                  <a:srgbClr val="194597"/>
                </a:solidFill>
                <a:latin typeface="DM Sans"/>
                <a:ea typeface="DM Sans"/>
                <a:cs typeface="DM Sans"/>
                <a:sym typeface="DM Sans"/>
              </a:rPr>
              <a:t> for capacity building involves adopting its principles and practices to systematically enhance and develop the capabilities of a team or organization. Kanban is a visual workflow management method that aims to improve efficiency by limiting work in progress and enhancing flow.</a:t>
            </a:r>
          </a:p>
        </p:txBody>
      </p:sp>
      <p:sp>
        <p:nvSpPr>
          <p:cNvPr id="20" name="TextBox 20"/>
          <p:cNvSpPr txBox="1"/>
          <p:nvPr/>
        </p:nvSpPr>
        <p:spPr>
          <a:xfrm>
            <a:off x="5642376" y="4352643"/>
            <a:ext cx="3204526" cy="62481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2. Visualize the Workflow</a:t>
            </a:r>
          </a:p>
        </p:txBody>
      </p:sp>
      <p:sp>
        <p:nvSpPr>
          <p:cNvPr id="21" name="TextBox 21"/>
          <p:cNvSpPr txBox="1"/>
          <p:nvPr/>
        </p:nvSpPr>
        <p:spPr>
          <a:xfrm>
            <a:off x="9096207" y="4352643"/>
            <a:ext cx="3204526" cy="62481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3. Populate the Kanban Board</a:t>
            </a:r>
          </a:p>
        </p:txBody>
      </p:sp>
      <p:sp>
        <p:nvSpPr>
          <p:cNvPr id="22" name="TextBox 22"/>
          <p:cNvSpPr txBox="1"/>
          <p:nvPr/>
        </p:nvSpPr>
        <p:spPr>
          <a:xfrm>
            <a:off x="12623490" y="4352643"/>
            <a:ext cx="3204526" cy="62481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4. Limit Work in Progress (WIP)</a:t>
            </a:r>
          </a:p>
        </p:txBody>
      </p:sp>
      <p:sp>
        <p:nvSpPr>
          <p:cNvPr id="23" name="AutoShape 23"/>
          <p:cNvSpPr/>
          <p:nvPr/>
        </p:nvSpPr>
        <p:spPr>
          <a:xfrm>
            <a:off x="1589541" y="6361476"/>
            <a:ext cx="15108918" cy="0"/>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24" name="Group 24"/>
          <p:cNvGrpSpPr/>
          <p:nvPr/>
        </p:nvGrpSpPr>
        <p:grpSpPr>
          <a:xfrm>
            <a:off x="3542437" y="6110935"/>
            <a:ext cx="501082" cy="50108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26" name="TextBox 2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7" name="TextBox 27"/>
          <p:cNvSpPr txBox="1"/>
          <p:nvPr/>
        </p:nvSpPr>
        <p:spPr>
          <a:xfrm>
            <a:off x="2322610" y="6899773"/>
            <a:ext cx="3204526" cy="62481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5. Monitor and Manage the Flow</a:t>
            </a:r>
          </a:p>
        </p:txBody>
      </p:sp>
      <p:grpSp>
        <p:nvGrpSpPr>
          <p:cNvPr id="28" name="Group 28"/>
          <p:cNvGrpSpPr/>
          <p:nvPr/>
        </p:nvGrpSpPr>
        <p:grpSpPr>
          <a:xfrm>
            <a:off x="6994098" y="6110935"/>
            <a:ext cx="501082" cy="501082"/>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30" name="TextBox 3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31" name="Group 31"/>
          <p:cNvGrpSpPr/>
          <p:nvPr/>
        </p:nvGrpSpPr>
        <p:grpSpPr>
          <a:xfrm>
            <a:off x="10447929" y="6110935"/>
            <a:ext cx="501082" cy="501082"/>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33" name="TextBox 3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34" name="Group 34"/>
          <p:cNvGrpSpPr/>
          <p:nvPr/>
        </p:nvGrpSpPr>
        <p:grpSpPr>
          <a:xfrm>
            <a:off x="13975211" y="6110935"/>
            <a:ext cx="501082" cy="501082"/>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37" name="TextBox 37"/>
          <p:cNvSpPr txBox="1"/>
          <p:nvPr/>
        </p:nvSpPr>
        <p:spPr>
          <a:xfrm>
            <a:off x="5642376" y="6899773"/>
            <a:ext cx="3204526" cy="62481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6. Continuous Improvement</a:t>
            </a:r>
          </a:p>
        </p:txBody>
      </p:sp>
      <p:sp>
        <p:nvSpPr>
          <p:cNvPr id="38" name="TextBox 38"/>
          <p:cNvSpPr txBox="1"/>
          <p:nvPr/>
        </p:nvSpPr>
        <p:spPr>
          <a:xfrm>
            <a:off x="9096207" y="6899773"/>
            <a:ext cx="3204526" cy="62481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7. Foster Collaboration and Communication</a:t>
            </a:r>
          </a:p>
        </p:txBody>
      </p:sp>
      <p:sp>
        <p:nvSpPr>
          <p:cNvPr id="39" name="TextBox 39"/>
          <p:cNvSpPr txBox="1"/>
          <p:nvPr/>
        </p:nvSpPr>
        <p:spPr>
          <a:xfrm>
            <a:off x="12623490" y="6964848"/>
            <a:ext cx="3204526" cy="485142"/>
          </a:xfrm>
          <a:prstGeom prst="rect">
            <a:avLst/>
          </a:prstGeom>
        </p:spPr>
        <p:txBody>
          <a:bodyPr lIns="0" tIns="0" rIns="0" bIns="0" rtlCol="0" anchor="t">
            <a:spAutoFit/>
          </a:bodyPr>
          <a:lstStyle/>
          <a:p>
            <a:pPr algn="ctr">
              <a:lnSpc>
                <a:spcPts val="4063"/>
              </a:lnSpc>
            </a:pPr>
            <a:r>
              <a:rPr lang="en-US" sz="2944" spc="288">
                <a:solidFill>
                  <a:srgbClr val="231F20"/>
                </a:solidFill>
                <a:latin typeface="DM Sans"/>
                <a:ea typeface="DM Sans"/>
                <a:cs typeface="DM Sans"/>
                <a:sym typeface="DM Sans"/>
              </a:rPr>
              <a:t>Success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7080421" y="2807970"/>
            <a:ext cx="9817556" cy="4699635"/>
          </a:xfrm>
          <a:prstGeom prst="rect">
            <a:avLst/>
          </a:prstGeom>
        </p:spPr>
        <p:txBody>
          <a:bodyPr lIns="0" tIns="0" rIns="0" bIns="0" rtlCol="0" anchor="t">
            <a:spAutoFit/>
          </a:bodyPr>
          <a:lstStyle/>
          <a:p>
            <a:pPr algn="just">
              <a:lnSpc>
                <a:spcPts val="3739"/>
              </a:lnSpc>
            </a:pPr>
            <a:r>
              <a:rPr lang="en-US" sz="3399">
                <a:solidFill>
                  <a:srgbClr val="194597"/>
                </a:solidFill>
                <a:latin typeface="DM Sans Bold"/>
                <a:ea typeface="DM Sans Bold"/>
                <a:cs typeface="DM Sans Bold"/>
                <a:sym typeface="DM Sans Bold"/>
              </a:rPr>
              <a:t>1. Define Capacity Building Objectives</a:t>
            </a:r>
          </a:p>
          <a:p>
            <a:pPr algn="just">
              <a:lnSpc>
                <a:spcPts val="3739"/>
              </a:lnSpc>
            </a:pPr>
            <a:endParaRPr lang="en-US" sz="3399">
              <a:solidFill>
                <a:srgbClr val="194597"/>
              </a:solidFill>
              <a:latin typeface="DM Sans Bold"/>
              <a:ea typeface="DM Sans Bold"/>
              <a:cs typeface="DM Sans Bold"/>
              <a:sym typeface="DM Sans Bold"/>
            </a:endParaRPr>
          </a:p>
          <a:p>
            <a:pPr algn="just">
              <a:lnSpc>
                <a:spcPts val="3079"/>
              </a:lnSpc>
            </a:pPr>
            <a:r>
              <a:rPr lang="en-US" sz="2799">
                <a:solidFill>
                  <a:srgbClr val="194597"/>
                </a:solidFill>
                <a:latin typeface="DM Sans Bold"/>
                <a:ea typeface="DM Sans Bold"/>
                <a:cs typeface="DM Sans Bold"/>
                <a:sym typeface="DM Sans Bold"/>
              </a:rPr>
              <a:t>Clarify Goals</a:t>
            </a:r>
          </a:p>
          <a:p>
            <a:pPr algn="just">
              <a:lnSpc>
                <a:spcPts val="2860"/>
              </a:lnSpc>
            </a:pPr>
            <a:r>
              <a:rPr lang="en-US" sz="2600">
                <a:solidFill>
                  <a:srgbClr val="504C44"/>
                </a:solidFill>
                <a:latin typeface="DM Sans"/>
                <a:ea typeface="DM Sans"/>
                <a:cs typeface="DM Sans"/>
                <a:sym typeface="DM Sans"/>
              </a:rPr>
              <a:t>Start by identifying the specific skills, knowledge areas, or organizational capabilities you aim to develop. Goals should be clear, measurable, and aligned with overall strategic objectives.</a:t>
            </a:r>
          </a:p>
          <a:p>
            <a:pPr algn="just">
              <a:lnSpc>
                <a:spcPts val="286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194597"/>
                </a:solidFill>
                <a:latin typeface="DM Sans Bold"/>
                <a:ea typeface="DM Sans Bold"/>
                <a:cs typeface="DM Sans Bold"/>
                <a:sym typeface="DM Sans Bold"/>
              </a:rPr>
              <a:t>Set Priorities</a:t>
            </a:r>
          </a:p>
          <a:p>
            <a:pPr algn="just">
              <a:lnSpc>
                <a:spcPts val="2860"/>
              </a:lnSpc>
            </a:pPr>
            <a:r>
              <a:rPr lang="en-US" sz="2600">
                <a:solidFill>
                  <a:srgbClr val="100F0D"/>
                </a:solidFill>
                <a:latin typeface="DM Sans"/>
                <a:ea typeface="DM Sans"/>
                <a:cs typeface="DM Sans"/>
                <a:sym typeface="DM Sans"/>
              </a:rPr>
              <a:t>Determine which objectives are most critical to your organization's success and prioritize them accordingly.</a:t>
            </a:r>
          </a:p>
          <a:p>
            <a:pPr algn="just">
              <a:lnSpc>
                <a:spcPts val="2860"/>
              </a:lnSpc>
            </a:pPr>
            <a:endParaRPr lang="en-US" sz="2600">
              <a:solidFill>
                <a:srgbClr val="100F0D"/>
              </a:solidFill>
              <a:latin typeface="DM Sans"/>
              <a:ea typeface="DM Sans"/>
              <a:cs typeface="DM Sans"/>
              <a:sym typeface="DM Sans"/>
            </a:endParaRP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1028700" y="4384040"/>
            <a:ext cx="5634745"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Kanban for capacity building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7035123" y="2407920"/>
            <a:ext cx="10224177" cy="5499735"/>
          </a:xfrm>
          <a:prstGeom prst="rect">
            <a:avLst/>
          </a:prstGeom>
        </p:spPr>
        <p:txBody>
          <a:bodyPr lIns="0" tIns="0" rIns="0" bIns="0" rtlCol="0" anchor="t">
            <a:spAutoFit/>
          </a:bodyPr>
          <a:lstStyle/>
          <a:p>
            <a:pPr algn="just">
              <a:lnSpc>
                <a:spcPts val="3739"/>
              </a:lnSpc>
            </a:pPr>
            <a:r>
              <a:rPr lang="en-US" sz="3399">
                <a:solidFill>
                  <a:srgbClr val="194597"/>
                </a:solidFill>
                <a:latin typeface="DM Sans Bold"/>
                <a:ea typeface="DM Sans Bold"/>
                <a:cs typeface="DM Sans Bold"/>
                <a:sym typeface="DM Sans Bold"/>
              </a:rPr>
              <a:t>2. Visualize the Workflow</a:t>
            </a:r>
          </a:p>
          <a:p>
            <a:pPr algn="just">
              <a:lnSpc>
                <a:spcPts val="3739"/>
              </a:lnSpc>
            </a:pPr>
            <a:endParaRPr lang="en-US" sz="3399">
              <a:solidFill>
                <a:srgbClr val="194597"/>
              </a:solidFill>
              <a:latin typeface="DM Sans Bold"/>
              <a:ea typeface="DM Sans Bold"/>
              <a:cs typeface="DM Sans Bold"/>
              <a:sym typeface="DM Sans Bold"/>
            </a:endParaRPr>
          </a:p>
          <a:p>
            <a:pPr algn="just">
              <a:lnSpc>
                <a:spcPts val="3079"/>
              </a:lnSpc>
            </a:pPr>
            <a:r>
              <a:rPr lang="en-US" sz="2799">
                <a:solidFill>
                  <a:srgbClr val="194597"/>
                </a:solidFill>
                <a:latin typeface="DM Sans Bold"/>
                <a:ea typeface="DM Sans Bold"/>
                <a:cs typeface="DM Sans Bold"/>
                <a:sym typeface="DM Sans Bold"/>
              </a:rPr>
              <a:t>Map Out the Process</a:t>
            </a:r>
          </a:p>
          <a:p>
            <a:pPr algn="just">
              <a:lnSpc>
                <a:spcPts val="2860"/>
              </a:lnSpc>
            </a:pPr>
            <a:r>
              <a:rPr lang="en-US" sz="2600">
                <a:solidFill>
                  <a:srgbClr val="504C44"/>
                </a:solidFill>
                <a:latin typeface="DM Sans"/>
                <a:ea typeface="DM Sans"/>
                <a:cs typeface="DM Sans"/>
                <a:sym typeface="DM Sans"/>
              </a:rPr>
              <a:t>Create a visual representation of the steps required to achieve your capacity-building objectives. This could range from identifying learning needs to implementing training and measuring outcomes.</a:t>
            </a:r>
          </a:p>
          <a:p>
            <a:pPr algn="just">
              <a:lnSpc>
                <a:spcPts val="352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194597"/>
                </a:solidFill>
                <a:latin typeface="DM Sans Bold"/>
                <a:ea typeface="DM Sans Bold"/>
                <a:cs typeface="DM Sans Bold"/>
                <a:sym typeface="DM Sans Bold"/>
              </a:rPr>
              <a:t>Use a Kanban Board</a:t>
            </a:r>
          </a:p>
          <a:p>
            <a:pPr algn="just">
              <a:lnSpc>
                <a:spcPts val="2860"/>
              </a:lnSpc>
            </a:pPr>
            <a:r>
              <a:rPr lang="en-US" sz="2600">
                <a:solidFill>
                  <a:srgbClr val="100F0D"/>
                </a:solidFill>
                <a:latin typeface="DM Sans"/>
                <a:ea typeface="DM Sans"/>
                <a:cs typeface="DM Sans"/>
                <a:sym typeface="DM Sans"/>
              </a:rPr>
              <a:t>A Kanban board, with columns representing each stage of the workflow, is an essential tool for this. Common stages might include "To Do," "In Progress," and "Done," but you can customize this based on your specific process.</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1028700" y="4384040"/>
            <a:ext cx="5634745"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Kanban for capacity building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7364217" y="2807970"/>
            <a:ext cx="9002403" cy="4699635"/>
          </a:xfrm>
          <a:prstGeom prst="rect">
            <a:avLst/>
          </a:prstGeom>
        </p:spPr>
        <p:txBody>
          <a:bodyPr lIns="0" tIns="0" rIns="0" bIns="0" rtlCol="0" anchor="t">
            <a:spAutoFit/>
          </a:bodyPr>
          <a:lstStyle/>
          <a:p>
            <a:pPr algn="just">
              <a:lnSpc>
                <a:spcPts val="3739"/>
              </a:lnSpc>
            </a:pPr>
            <a:r>
              <a:rPr lang="en-US" sz="3399">
                <a:solidFill>
                  <a:srgbClr val="194597"/>
                </a:solidFill>
                <a:latin typeface="DM Sans Bold"/>
                <a:ea typeface="DM Sans Bold"/>
                <a:cs typeface="DM Sans Bold"/>
                <a:sym typeface="DM Sans Bold"/>
              </a:rPr>
              <a:t>3. Populate the Kanban Board</a:t>
            </a:r>
          </a:p>
          <a:p>
            <a:pPr algn="just">
              <a:lnSpc>
                <a:spcPts val="3739"/>
              </a:lnSpc>
            </a:pPr>
            <a:endParaRPr lang="en-US" sz="3399">
              <a:solidFill>
                <a:srgbClr val="194597"/>
              </a:solidFill>
              <a:latin typeface="DM Sans Bold"/>
              <a:ea typeface="DM Sans Bold"/>
              <a:cs typeface="DM Sans Bold"/>
              <a:sym typeface="DM Sans Bold"/>
            </a:endParaRPr>
          </a:p>
          <a:p>
            <a:pPr algn="just">
              <a:lnSpc>
                <a:spcPts val="3079"/>
              </a:lnSpc>
            </a:pPr>
            <a:r>
              <a:rPr lang="en-US" sz="2799">
                <a:solidFill>
                  <a:srgbClr val="194597"/>
                </a:solidFill>
                <a:latin typeface="DM Sans Bold"/>
                <a:ea typeface="DM Sans Bold"/>
                <a:cs typeface="DM Sans Bold"/>
                <a:sym typeface="DM Sans Bold"/>
              </a:rPr>
              <a:t>Tasks and Initiatives</a:t>
            </a:r>
          </a:p>
          <a:p>
            <a:pPr algn="just">
              <a:lnSpc>
                <a:spcPts val="2860"/>
              </a:lnSpc>
            </a:pPr>
            <a:r>
              <a:rPr lang="en-US" sz="2600">
                <a:solidFill>
                  <a:srgbClr val="504C44"/>
                </a:solidFill>
                <a:latin typeface="DM Sans"/>
                <a:ea typeface="DM Sans"/>
                <a:cs typeface="DM Sans"/>
                <a:sym typeface="DM Sans"/>
              </a:rPr>
              <a:t>Break down your capacity-building objectives into smaller, manageable tasks or initiatives and add them to your Kanban board, typically in the "To Do" column.</a:t>
            </a:r>
          </a:p>
          <a:p>
            <a:pPr algn="just">
              <a:lnSpc>
                <a:spcPts val="286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194597"/>
                </a:solidFill>
                <a:latin typeface="DM Sans Bold"/>
                <a:ea typeface="DM Sans Bold"/>
                <a:cs typeface="DM Sans Bold"/>
                <a:sym typeface="DM Sans Bold"/>
              </a:rPr>
              <a:t>Visual Elements</a:t>
            </a:r>
          </a:p>
          <a:p>
            <a:pPr algn="just">
              <a:lnSpc>
                <a:spcPts val="2860"/>
              </a:lnSpc>
            </a:pPr>
            <a:r>
              <a:rPr lang="en-US" sz="2600">
                <a:solidFill>
                  <a:srgbClr val="100F0D"/>
                </a:solidFill>
                <a:latin typeface="DM Sans"/>
                <a:ea typeface="DM Sans"/>
                <a:cs typeface="DM Sans"/>
                <a:sym typeface="DM Sans"/>
              </a:rPr>
              <a:t>Use colours, tags, or symbols to categorize tasks by priority, team, or skill area for easy identification and tracking.</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1028700" y="4384040"/>
            <a:ext cx="5634745"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Kanban for capacity building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347942" y="4314537"/>
            <a:ext cx="15980381" cy="1149350"/>
          </a:xfrm>
          <a:prstGeom prst="rect">
            <a:avLst/>
          </a:prstGeom>
        </p:spPr>
        <p:txBody>
          <a:bodyPr lIns="0" tIns="0" rIns="0" bIns="0" rtlCol="0" anchor="t">
            <a:spAutoFit/>
          </a:bodyPr>
          <a:lstStyle/>
          <a:p>
            <a:pPr algn="l">
              <a:lnSpc>
                <a:spcPts val="8800"/>
              </a:lnSpc>
            </a:pPr>
            <a:r>
              <a:rPr lang="en-US" sz="8000" spc="-400">
                <a:solidFill>
                  <a:srgbClr val="727171"/>
                </a:solidFill>
                <a:latin typeface="DM Sans Bold"/>
                <a:ea typeface="DM Sans Bold"/>
                <a:cs typeface="DM Sans Bold"/>
                <a:sym typeface="DM Sans Bold"/>
              </a:rPr>
              <a:t>Capacity building plan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7399235" y="2626995"/>
            <a:ext cx="9860065" cy="5061585"/>
          </a:xfrm>
          <a:prstGeom prst="rect">
            <a:avLst/>
          </a:prstGeom>
        </p:spPr>
        <p:txBody>
          <a:bodyPr lIns="0" tIns="0" rIns="0" bIns="0" rtlCol="0" anchor="t">
            <a:spAutoFit/>
          </a:bodyPr>
          <a:lstStyle/>
          <a:p>
            <a:pPr algn="l">
              <a:lnSpc>
                <a:spcPts val="3739"/>
              </a:lnSpc>
            </a:pPr>
            <a:r>
              <a:rPr lang="en-US" sz="3399">
                <a:solidFill>
                  <a:srgbClr val="194597"/>
                </a:solidFill>
                <a:latin typeface="DM Sans Bold"/>
                <a:ea typeface="DM Sans Bold"/>
                <a:cs typeface="DM Sans Bold"/>
                <a:sym typeface="DM Sans Bold"/>
              </a:rPr>
              <a:t>4. Limit Work in Progress (WIP)</a:t>
            </a:r>
          </a:p>
          <a:p>
            <a:pPr algn="l">
              <a:lnSpc>
                <a:spcPts val="3739"/>
              </a:lnSpc>
            </a:pPr>
            <a:endParaRPr lang="en-US" sz="3399">
              <a:solidFill>
                <a:srgbClr val="194597"/>
              </a:solidFill>
              <a:latin typeface="DM Sans Bold"/>
              <a:ea typeface="DM Sans Bold"/>
              <a:cs typeface="DM Sans Bold"/>
              <a:sym typeface="DM Sans Bold"/>
            </a:endParaRPr>
          </a:p>
          <a:p>
            <a:pPr algn="l">
              <a:lnSpc>
                <a:spcPts val="3079"/>
              </a:lnSpc>
            </a:pPr>
            <a:r>
              <a:rPr lang="en-US" sz="2799">
                <a:solidFill>
                  <a:srgbClr val="194597"/>
                </a:solidFill>
                <a:latin typeface="DM Sans Bold"/>
                <a:ea typeface="DM Sans Bold"/>
                <a:cs typeface="DM Sans Bold"/>
                <a:sym typeface="DM Sans Bold"/>
              </a:rPr>
              <a:t>Implement WIP Limits</a:t>
            </a:r>
          </a:p>
          <a:p>
            <a:pPr algn="l">
              <a:lnSpc>
                <a:spcPts val="2860"/>
              </a:lnSpc>
            </a:pPr>
            <a:r>
              <a:rPr lang="en-US" sz="2600">
                <a:solidFill>
                  <a:srgbClr val="504C44"/>
                </a:solidFill>
                <a:latin typeface="DM Sans"/>
                <a:ea typeface="DM Sans"/>
                <a:cs typeface="DM Sans"/>
                <a:sym typeface="DM Sans"/>
              </a:rPr>
              <a:t>Set limits on the number of tasks that can be in any one stage of the process at a time. This helps to prevent bottlenecks and ensures that focus is maintained on completing current tasks before taking on new ones.</a:t>
            </a:r>
          </a:p>
          <a:p>
            <a:pPr algn="l">
              <a:lnSpc>
                <a:spcPts val="2860"/>
              </a:lnSpc>
            </a:pPr>
            <a:endParaRPr lang="en-US" sz="2600">
              <a:solidFill>
                <a:srgbClr val="504C44"/>
              </a:solidFill>
              <a:latin typeface="DM Sans"/>
              <a:ea typeface="DM Sans"/>
              <a:cs typeface="DM Sans"/>
              <a:sym typeface="DM Sans"/>
            </a:endParaRPr>
          </a:p>
          <a:p>
            <a:pPr algn="l">
              <a:lnSpc>
                <a:spcPts val="3079"/>
              </a:lnSpc>
            </a:pPr>
            <a:r>
              <a:rPr lang="en-US" sz="2799">
                <a:solidFill>
                  <a:srgbClr val="194597"/>
                </a:solidFill>
                <a:latin typeface="DM Sans Bold"/>
                <a:ea typeface="DM Sans Bold"/>
                <a:cs typeface="DM Sans Bold"/>
                <a:sym typeface="DM Sans Bold"/>
              </a:rPr>
              <a:t>Enhance Focus and Efficiency</a:t>
            </a:r>
          </a:p>
          <a:p>
            <a:pPr algn="l">
              <a:lnSpc>
                <a:spcPts val="2860"/>
              </a:lnSpc>
            </a:pPr>
            <a:r>
              <a:rPr lang="en-US" sz="2600">
                <a:solidFill>
                  <a:srgbClr val="100F0D"/>
                </a:solidFill>
                <a:latin typeface="DM Sans"/>
                <a:ea typeface="DM Sans"/>
                <a:cs typeface="DM Sans"/>
                <a:sym typeface="DM Sans"/>
              </a:rPr>
              <a:t>By limiting work in progress, you encourage a deeper focus on the task at hand, which can lead to higher quality work and faster completion times.</a:t>
            </a:r>
          </a:p>
          <a:p>
            <a:pPr algn="l">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1028700" y="4384040"/>
            <a:ext cx="5634745"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Kanban for capacity building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7364217" y="2626995"/>
            <a:ext cx="8618756" cy="5061585"/>
          </a:xfrm>
          <a:prstGeom prst="rect">
            <a:avLst/>
          </a:prstGeom>
        </p:spPr>
        <p:txBody>
          <a:bodyPr lIns="0" tIns="0" rIns="0" bIns="0" rtlCol="0" anchor="t">
            <a:spAutoFit/>
          </a:bodyPr>
          <a:lstStyle/>
          <a:p>
            <a:pPr algn="just">
              <a:lnSpc>
                <a:spcPts val="3739"/>
              </a:lnSpc>
            </a:pPr>
            <a:r>
              <a:rPr lang="en-US" sz="3399">
                <a:solidFill>
                  <a:srgbClr val="194597"/>
                </a:solidFill>
                <a:latin typeface="DM Sans Bold"/>
                <a:ea typeface="DM Sans Bold"/>
                <a:cs typeface="DM Sans Bold"/>
                <a:sym typeface="DM Sans Bold"/>
              </a:rPr>
              <a:t>5. Monitor and Manage the Flow</a:t>
            </a:r>
          </a:p>
          <a:p>
            <a:pPr algn="just">
              <a:lnSpc>
                <a:spcPts val="3739"/>
              </a:lnSpc>
            </a:pPr>
            <a:endParaRPr lang="en-US" sz="3399">
              <a:solidFill>
                <a:srgbClr val="194597"/>
              </a:solidFill>
              <a:latin typeface="DM Sans Bold"/>
              <a:ea typeface="DM Sans Bold"/>
              <a:cs typeface="DM Sans Bold"/>
              <a:sym typeface="DM Sans Bold"/>
            </a:endParaRPr>
          </a:p>
          <a:p>
            <a:pPr algn="just">
              <a:lnSpc>
                <a:spcPts val="3079"/>
              </a:lnSpc>
            </a:pPr>
            <a:r>
              <a:rPr lang="en-US" sz="2799">
                <a:solidFill>
                  <a:srgbClr val="194597"/>
                </a:solidFill>
                <a:latin typeface="DM Sans Bold"/>
                <a:ea typeface="DM Sans Bold"/>
                <a:cs typeface="DM Sans Bold"/>
                <a:sym typeface="DM Sans Bold"/>
              </a:rPr>
              <a:t>Track Progress</a:t>
            </a:r>
          </a:p>
          <a:p>
            <a:pPr algn="just">
              <a:lnSpc>
                <a:spcPts val="2860"/>
              </a:lnSpc>
            </a:pPr>
            <a:r>
              <a:rPr lang="en-US" sz="2600">
                <a:solidFill>
                  <a:srgbClr val="504C44"/>
                </a:solidFill>
                <a:latin typeface="DM Sans"/>
                <a:ea typeface="DM Sans"/>
                <a:cs typeface="DM Sans"/>
                <a:sym typeface="DM Sans"/>
              </a:rPr>
              <a:t>Regularly review the Kanban board to monitor progress towards your capacity-building goals. Look for stages where work is piling up or slowing down, indicating potential issues.</a:t>
            </a:r>
          </a:p>
          <a:p>
            <a:pPr algn="just">
              <a:lnSpc>
                <a:spcPts val="286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194597"/>
                </a:solidFill>
                <a:latin typeface="DM Sans Bold"/>
                <a:ea typeface="DM Sans Bold"/>
                <a:cs typeface="DM Sans Bold"/>
                <a:sym typeface="DM Sans Bold"/>
              </a:rPr>
              <a:t>Adjust as Needed</a:t>
            </a:r>
          </a:p>
          <a:p>
            <a:pPr algn="just">
              <a:lnSpc>
                <a:spcPts val="2860"/>
              </a:lnSpc>
            </a:pPr>
            <a:r>
              <a:rPr lang="en-US" sz="2600">
                <a:solidFill>
                  <a:srgbClr val="100F0D"/>
                </a:solidFill>
                <a:latin typeface="DM Sans"/>
                <a:ea typeface="DM Sans"/>
                <a:cs typeface="DM Sans"/>
                <a:sym typeface="DM Sans"/>
              </a:rPr>
              <a:t>Use the insights gained from monitoring the board to make adjustments to your workflow, task allocations, or priorities to improve the flow of work.</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1028700" y="4384040"/>
            <a:ext cx="5634745"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Kanban for capacity building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7406725" y="2988945"/>
            <a:ext cx="9562504" cy="4337685"/>
          </a:xfrm>
          <a:prstGeom prst="rect">
            <a:avLst/>
          </a:prstGeom>
        </p:spPr>
        <p:txBody>
          <a:bodyPr lIns="0" tIns="0" rIns="0" bIns="0" rtlCol="0" anchor="t">
            <a:spAutoFit/>
          </a:bodyPr>
          <a:lstStyle/>
          <a:p>
            <a:pPr algn="just">
              <a:lnSpc>
                <a:spcPts val="3739"/>
              </a:lnSpc>
            </a:pPr>
            <a:r>
              <a:rPr lang="en-US" sz="3399">
                <a:solidFill>
                  <a:srgbClr val="194597"/>
                </a:solidFill>
                <a:latin typeface="DM Sans Bold"/>
                <a:ea typeface="DM Sans Bold"/>
                <a:cs typeface="DM Sans Bold"/>
                <a:sym typeface="DM Sans Bold"/>
              </a:rPr>
              <a:t>6. Continuous Improvement</a:t>
            </a:r>
          </a:p>
          <a:p>
            <a:pPr algn="just">
              <a:lnSpc>
                <a:spcPts val="3739"/>
              </a:lnSpc>
            </a:pPr>
            <a:endParaRPr lang="en-US" sz="3399">
              <a:solidFill>
                <a:srgbClr val="194597"/>
              </a:solidFill>
              <a:latin typeface="DM Sans Bold"/>
              <a:ea typeface="DM Sans Bold"/>
              <a:cs typeface="DM Sans Bold"/>
              <a:sym typeface="DM Sans Bold"/>
            </a:endParaRPr>
          </a:p>
          <a:p>
            <a:pPr algn="just">
              <a:lnSpc>
                <a:spcPts val="3079"/>
              </a:lnSpc>
            </a:pPr>
            <a:r>
              <a:rPr lang="en-US" sz="2799">
                <a:solidFill>
                  <a:srgbClr val="194597"/>
                </a:solidFill>
                <a:latin typeface="DM Sans Bold"/>
                <a:ea typeface="DM Sans Bold"/>
                <a:cs typeface="DM Sans Bold"/>
                <a:sym typeface="DM Sans Bold"/>
              </a:rPr>
              <a:t>Reflect on Performance</a:t>
            </a:r>
          </a:p>
          <a:p>
            <a:pPr algn="just">
              <a:lnSpc>
                <a:spcPts val="2860"/>
              </a:lnSpc>
            </a:pPr>
            <a:r>
              <a:rPr lang="en-US" sz="2600">
                <a:solidFill>
                  <a:srgbClr val="504C44"/>
                </a:solidFill>
                <a:latin typeface="DM Sans"/>
                <a:ea typeface="DM Sans"/>
                <a:cs typeface="DM Sans"/>
                <a:sym typeface="DM Sans"/>
              </a:rPr>
              <a:t>At regular intervals, review what's working well and what could be improved in your capacity-building process.</a:t>
            </a:r>
          </a:p>
          <a:p>
            <a:pPr algn="just">
              <a:lnSpc>
                <a:spcPts val="286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194597"/>
                </a:solidFill>
                <a:latin typeface="DM Sans Bold"/>
                <a:ea typeface="DM Sans Bold"/>
                <a:cs typeface="DM Sans Bold"/>
                <a:sym typeface="DM Sans Bold"/>
              </a:rPr>
              <a:t>Implement Changes</a:t>
            </a:r>
          </a:p>
          <a:p>
            <a:pPr algn="just">
              <a:lnSpc>
                <a:spcPts val="2860"/>
              </a:lnSpc>
            </a:pPr>
            <a:r>
              <a:rPr lang="en-US" sz="2600">
                <a:solidFill>
                  <a:srgbClr val="100F0D"/>
                </a:solidFill>
                <a:latin typeface="DM Sans"/>
                <a:ea typeface="DM Sans"/>
                <a:cs typeface="DM Sans"/>
                <a:sym typeface="DM Sans"/>
              </a:rPr>
              <a:t>Based on your reflections, make changes to your workflow, tasks, or capacity-building strategies to continually enhance effectiveness and efficiency.</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1028700" y="4384040"/>
            <a:ext cx="5634745"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Kanban for capacity building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7279199" y="2847975"/>
            <a:ext cx="9775047" cy="4619625"/>
          </a:xfrm>
          <a:prstGeom prst="rect">
            <a:avLst/>
          </a:prstGeom>
        </p:spPr>
        <p:txBody>
          <a:bodyPr lIns="0" tIns="0" rIns="0" bIns="0" rtlCol="0" anchor="t">
            <a:spAutoFit/>
          </a:bodyPr>
          <a:lstStyle/>
          <a:p>
            <a:pPr algn="l">
              <a:lnSpc>
                <a:spcPts val="3739"/>
              </a:lnSpc>
            </a:pPr>
            <a:r>
              <a:rPr lang="en-US" sz="3399">
                <a:solidFill>
                  <a:srgbClr val="194597"/>
                </a:solidFill>
                <a:latin typeface="DM Sans Bold"/>
                <a:ea typeface="DM Sans Bold"/>
                <a:cs typeface="DM Sans Bold"/>
                <a:sym typeface="DM Sans Bold"/>
              </a:rPr>
              <a:t>7. Foster Collaboration and Communication</a:t>
            </a:r>
          </a:p>
          <a:p>
            <a:pPr algn="l">
              <a:lnSpc>
                <a:spcPts val="3739"/>
              </a:lnSpc>
            </a:pPr>
            <a:endParaRPr lang="en-US" sz="3399">
              <a:solidFill>
                <a:srgbClr val="194597"/>
              </a:solidFill>
              <a:latin typeface="DM Sans Bold"/>
              <a:ea typeface="DM Sans Bold"/>
              <a:cs typeface="DM Sans Bold"/>
              <a:sym typeface="DM Sans Bold"/>
            </a:endParaRPr>
          </a:p>
          <a:p>
            <a:pPr algn="l">
              <a:lnSpc>
                <a:spcPts val="3079"/>
              </a:lnSpc>
            </a:pPr>
            <a:r>
              <a:rPr lang="en-US" sz="2799">
                <a:solidFill>
                  <a:srgbClr val="194597"/>
                </a:solidFill>
                <a:latin typeface="DM Sans Bold"/>
                <a:ea typeface="DM Sans Bold"/>
                <a:cs typeface="DM Sans Bold"/>
                <a:sym typeface="DM Sans Bold"/>
              </a:rPr>
              <a:t>Encourage Team Interaction</a:t>
            </a:r>
          </a:p>
          <a:p>
            <a:pPr algn="l">
              <a:lnSpc>
                <a:spcPts val="2860"/>
              </a:lnSpc>
            </a:pPr>
            <a:r>
              <a:rPr lang="en-US" sz="2600">
                <a:solidFill>
                  <a:srgbClr val="504C44"/>
                </a:solidFill>
                <a:latin typeface="DM Sans"/>
                <a:ea typeface="DM Sans"/>
                <a:cs typeface="DM Sans"/>
                <a:sym typeface="DM Sans"/>
              </a:rPr>
              <a:t>Use the Kanban board as a tool for team meetings, discussions, and planning sessions. It can help enhance visibility, align efforts, and facilitate problem-solving.</a:t>
            </a:r>
          </a:p>
          <a:p>
            <a:pPr algn="l">
              <a:lnSpc>
                <a:spcPts val="2860"/>
              </a:lnSpc>
            </a:pPr>
            <a:endParaRPr lang="en-US" sz="2600">
              <a:solidFill>
                <a:srgbClr val="504C44"/>
              </a:solidFill>
              <a:latin typeface="DM Sans"/>
              <a:ea typeface="DM Sans"/>
              <a:cs typeface="DM Sans"/>
              <a:sym typeface="DM Sans"/>
            </a:endParaRPr>
          </a:p>
          <a:p>
            <a:pPr algn="l">
              <a:lnSpc>
                <a:spcPts val="3079"/>
              </a:lnSpc>
            </a:pPr>
            <a:r>
              <a:rPr lang="en-US" sz="2799">
                <a:solidFill>
                  <a:srgbClr val="194597"/>
                </a:solidFill>
                <a:latin typeface="DM Sans Bold"/>
                <a:ea typeface="DM Sans Bold"/>
                <a:cs typeface="DM Sans Bold"/>
                <a:sym typeface="DM Sans Bold"/>
              </a:rPr>
              <a:t>Promote Transparency</a:t>
            </a:r>
          </a:p>
          <a:p>
            <a:pPr algn="l">
              <a:lnSpc>
                <a:spcPts val="2860"/>
              </a:lnSpc>
              <a:spcBef>
                <a:spcPct val="0"/>
              </a:spcBef>
            </a:pPr>
            <a:r>
              <a:rPr lang="en-US" sz="2600">
                <a:solidFill>
                  <a:srgbClr val="100F0D"/>
                </a:solidFill>
                <a:latin typeface="DM Sans"/>
                <a:ea typeface="DM Sans"/>
                <a:cs typeface="DM Sans"/>
                <a:sym typeface="DM Sans"/>
              </a:rPr>
              <a:t>Keeping the board updated and accessible to all relevant stakeholders fosters an environment of transparency, where everyone is aware of the progress, challenges, and changes in the capacity-building process.</a:t>
            </a:r>
          </a:p>
        </p:txBody>
      </p:sp>
      <p:sp>
        <p:nvSpPr>
          <p:cNvPr id="4" name="TextBox 4"/>
          <p:cNvSpPr txBox="1"/>
          <p:nvPr/>
        </p:nvSpPr>
        <p:spPr>
          <a:xfrm>
            <a:off x="1028700" y="4384040"/>
            <a:ext cx="5634745"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Kanban for capacity building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659032" y="1314450"/>
            <a:ext cx="10600268" cy="7677150"/>
          </a:xfrm>
          <a:prstGeom prst="rect">
            <a:avLst/>
          </a:prstGeom>
        </p:spPr>
        <p:txBody>
          <a:bodyPr lIns="0" tIns="0" rIns="0" bIns="0" rtlCol="0" anchor="t">
            <a:spAutoFit/>
          </a:bodyPr>
          <a:lstStyle/>
          <a:p>
            <a:pPr algn="just">
              <a:lnSpc>
                <a:spcPts val="3520"/>
              </a:lnSpc>
            </a:pPr>
            <a:r>
              <a:rPr lang="en-US" sz="3200">
                <a:solidFill>
                  <a:srgbClr val="194597"/>
                </a:solidFill>
                <a:latin typeface="DM Sans Bold"/>
                <a:ea typeface="DM Sans Bold"/>
                <a:cs typeface="DM Sans Bold"/>
                <a:sym typeface="DM Sans Bold"/>
              </a:rPr>
              <a:t>Visual Management</a:t>
            </a:r>
          </a:p>
          <a:p>
            <a:pPr algn="just">
              <a:lnSpc>
                <a:spcPts val="3079"/>
              </a:lnSpc>
            </a:pPr>
            <a:r>
              <a:rPr lang="en-US" sz="2799">
                <a:solidFill>
                  <a:srgbClr val="100F0D"/>
                </a:solidFill>
                <a:latin typeface="DM Sans"/>
                <a:ea typeface="DM Sans"/>
                <a:cs typeface="DM Sans"/>
                <a:sym typeface="DM Sans"/>
              </a:rPr>
              <a:t>The visual nature of Kanban provides a clear overview of the capacity-building progress, making it easier to manage and adjust.</a:t>
            </a:r>
          </a:p>
          <a:p>
            <a:pPr algn="just">
              <a:lnSpc>
                <a:spcPts val="3520"/>
              </a:lnSpc>
            </a:pPr>
            <a:r>
              <a:rPr lang="en-US" sz="3200">
                <a:solidFill>
                  <a:srgbClr val="194597"/>
                </a:solidFill>
                <a:latin typeface="DM Sans Bold"/>
                <a:ea typeface="DM Sans Bold"/>
                <a:cs typeface="DM Sans Bold"/>
                <a:sym typeface="DM Sans Bold"/>
              </a:rPr>
              <a:t>Flexibility:</a:t>
            </a:r>
          </a:p>
          <a:p>
            <a:pPr algn="just">
              <a:lnSpc>
                <a:spcPts val="3079"/>
              </a:lnSpc>
            </a:pPr>
            <a:r>
              <a:rPr lang="en-US" sz="2799">
                <a:solidFill>
                  <a:srgbClr val="100F0D"/>
                </a:solidFill>
                <a:latin typeface="DM Sans"/>
                <a:ea typeface="DM Sans"/>
                <a:cs typeface="DM Sans"/>
                <a:sym typeface="DM Sans"/>
              </a:rPr>
              <a:t>Kanban allows for flexibility in managing tasks, enabling teams to adapt quickly to new information or changing priorities.</a:t>
            </a:r>
          </a:p>
          <a:p>
            <a:pPr algn="just">
              <a:lnSpc>
                <a:spcPts val="3520"/>
              </a:lnSpc>
            </a:pPr>
            <a:r>
              <a:rPr lang="en-US" sz="3200">
                <a:solidFill>
                  <a:srgbClr val="194597"/>
                </a:solidFill>
                <a:latin typeface="DM Sans Bold"/>
                <a:ea typeface="DM Sans Bold"/>
                <a:cs typeface="DM Sans Bold"/>
                <a:sym typeface="DM Sans Bold"/>
              </a:rPr>
              <a:t>Enhanced Focus:</a:t>
            </a:r>
          </a:p>
          <a:p>
            <a:pPr algn="just">
              <a:lnSpc>
                <a:spcPts val="3079"/>
              </a:lnSpc>
            </a:pPr>
            <a:r>
              <a:rPr lang="en-US" sz="2799">
                <a:solidFill>
                  <a:srgbClr val="100F0D"/>
                </a:solidFill>
                <a:latin typeface="DM Sans"/>
                <a:ea typeface="DM Sans"/>
                <a:cs typeface="DM Sans"/>
                <a:sym typeface="DM Sans"/>
              </a:rPr>
              <a:t>Limiting work in progress helps individuals and teams to focus on a smaller number of tasks at a time, improving quality and efficiency.</a:t>
            </a:r>
          </a:p>
          <a:p>
            <a:pPr algn="just">
              <a:lnSpc>
                <a:spcPts val="3520"/>
              </a:lnSpc>
            </a:pPr>
            <a:r>
              <a:rPr lang="en-US" sz="3200">
                <a:solidFill>
                  <a:srgbClr val="194597"/>
                </a:solidFill>
                <a:latin typeface="DM Sans Bold"/>
                <a:ea typeface="DM Sans Bold"/>
                <a:cs typeface="DM Sans Bold"/>
                <a:sym typeface="DM Sans Bold"/>
              </a:rPr>
              <a:t>Continuous Flow:</a:t>
            </a:r>
          </a:p>
          <a:p>
            <a:pPr algn="just">
              <a:lnSpc>
                <a:spcPts val="3079"/>
              </a:lnSpc>
            </a:pPr>
            <a:r>
              <a:rPr lang="en-US" sz="2799">
                <a:solidFill>
                  <a:srgbClr val="100F0D"/>
                </a:solidFill>
                <a:latin typeface="DM Sans"/>
                <a:ea typeface="DM Sans"/>
                <a:cs typeface="DM Sans"/>
                <a:sym typeface="DM Sans"/>
              </a:rPr>
              <a:t>Kanban encourages a continuous flow of work, which can lead to more consistent and steady progress in capacity-building efforts.</a:t>
            </a:r>
          </a:p>
          <a:p>
            <a:pPr algn="just">
              <a:lnSpc>
                <a:spcPts val="3520"/>
              </a:lnSpc>
            </a:pPr>
            <a:r>
              <a:rPr lang="en-US" sz="3200">
                <a:solidFill>
                  <a:srgbClr val="194597"/>
                </a:solidFill>
                <a:latin typeface="DM Sans Bold"/>
                <a:ea typeface="DM Sans Bold"/>
                <a:cs typeface="DM Sans Bold"/>
                <a:sym typeface="DM Sans Bold"/>
              </a:rPr>
              <a:t>Empowers Teams:</a:t>
            </a:r>
          </a:p>
          <a:p>
            <a:pPr algn="just">
              <a:lnSpc>
                <a:spcPts val="3079"/>
              </a:lnSpc>
              <a:spcBef>
                <a:spcPct val="0"/>
              </a:spcBef>
            </a:pPr>
            <a:r>
              <a:rPr lang="en-US" sz="2799">
                <a:solidFill>
                  <a:srgbClr val="100F0D"/>
                </a:solidFill>
                <a:latin typeface="DM Sans"/>
                <a:ea typeface="DM Sans"/>
                <a:cs typeface="DM Sans"/>
                <a:sym typeface="DM Sans"/>
              </a:rPr>
              <a:t>The method empowers teams to manage their own workflow and make decisions about their work, which can enhance motivation and commitment to capacity building.</a:t>
            </a:r>
          </a:p>
        </p:txBody>
      </p:sp>
      <p:sp>
        <p:nvSpPr>
          <p:cNvPr id="4" name="TextBox 4"/>
          <p:cNvSpPr txBox="1"/>
          <p:nvPr/>
        </p:nvSpPr>
        <p:spPr>
          <a:xfrm>
            <a:off x="347942" y="4305012"/>
            <a:ext cx="6208611" cy="235712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Benefits of Using Kanban for Capacity Building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AutoShape 4"/>
          <p:cNvSpPr/>
          <p:nvPr/>
        </p:nvSpPr>
        <p:spPr>
          <a:xfrm>
            <a:off x="1589541" y="3814346"/>
            <a:ext cx="15108918" cy="0"/>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5" name="Group 5"/>
          <p:cNvGrpSpPr/>
          <p:nvPr/>
        </p:nvGrpSpPr>
        <p:grpSpPr>
          <a:xfrm>
            <a:off x="3542437" y="3563805"/>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TextBox 8"/>
          <p:cNvSpPr txBox="1"/>
          <p:nvPr/>
        </p:nvSpPr>
        <p:spPr>
          <a:xfrm>
            <a:off x="2190716" y="4352643"/>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1. Identify Value</a:t>
            </a:r>
          </a:p>
        </p:txBody>
      </p:sp>
      <p:grpSp>
        <p:nvGrpSpPr>
          <p:cNvPr id="9" name="Group 9"/>
          <p:cNvGrpSpPr/>
          <p:nvPr/>
        </p:nvGrpSpPr>
        <p:grpSpPr>
          <a:xfrm>
            <a:off x="6994098" y="3563805"/>
            <a:ext cx="501082" cy="50108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1" name="TextBox 1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10447929" y="3563805"/>
            <a:ext cx="501082" cy="50108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13975211" y="3563805"/>
            <a:ext cx="501082" cy="50108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8" name="Freeform 18"/>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9" name="TextBox 19"/>
          <p:cNvSpPr txBox="1"/>
          <p:nvPr/>
        </p:nvSpPr>
        <p:spPr>
          <a:xfrm>
            <a:off x="6416487" y="340169"/>
            <a:ext cx="11119612" cy="2462829"/>
          </a:xfrm>
          <a:prstGeom prst="rect">
            <a:avLst/>
          </a:prstGeom>
        </p:spPr>
        <p:txBody>
          <a:bodyPr lIns="0" tIns="0" rIns="0" bIns="0" rtlCol="0" anchor="t">
            <a:spAutoFit/>
          </a:bodyPr>
          <a:lstStyle/>
          <a:p>
            <a:pPr algn="just">
              <a:lnSpc>
                <a:spcPts val="3903"/>
              </a:lnSpc>
            </a:pPr>
            <a:r>
              <a:rPr lang="en-US" sz="2788" spc="-55">
                <a:solidFill>
                  <a:srgbClr val="E1A93D"/>
                </a:solidFill>
                <a:latin typeface="DM Sans"/>
                <a:ea typeface="DM Sans"/>
                <a:cs typeface="DM Sans"/>
                <a:sym typeface="DM Sans"/>
              </a:rPr>
              <a:t>Using </a:t>
            </a:r>
            <a:r>
              <a:rPr lang="en-US" sz="2788" u="sng" spc="-55">
                <a:solidFill>
                  <a:srgbClr val="E1A93D"/>
                </a:solidFill>
                <a:latin typeface="DM Sans Bold"/>
                <a:ea typeface="DM Sans Bold"/>
                <a:cs typeface="DM Sans Bold"/>
                <a:sym typeface="DM Sans Bold"/>
              </a:rPr>
              <a:t>Lean</a:t>
            </a:r>
            <a:r>
              <a:rPr lang="en-US" sz="2788" spc="-55">
                <a:solidFill>
                  <a:srgbClr val="E1A93D"/>
                </a:solidFill>
                <a:latin typeface="DM Sans"/>
                <a:ea typeface="DM Sans"/>
                <a:cs typeface="DM Sans"/>
                <a:sym typeface="DM Sans"/>
              </a:rPr>
              <a:t> for capacity building involves adopting Lean principles to streamline processes, eliminate waste, and ultimately enhance the capabilities and efficiency of a team or organization. Lean methodology focuses on creating more value for customers with fewer resources by optimizing the flow of work.</a:t>
            </a:r>
          </a:p>
        </p:txBody>
      </p:sp>
      <p:sp>
        <p:nvSpPr>
          <p:cNvPr id="20" name="TextBox 20"/>
          <p:cNvSpPr txBox="1"/>
          <p:nvPr/>
        </p:nvSpPr>
        <p:spPr>
          <a:xfrm>
            <a:off x="5642376" y="4352643"/>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2. Map the Value Stream</a:t>
            </a:r>
          </a:p>
        </p:txBody>
      </p:sp>
      <p:sp>
        <p:nvSpPr>
          <p:cNvPr id="21" name="TextBox 21"/>
          <p:cNvSpPr txBox="1"/>
          <p:nvPr/>
        </p:nvSpPr>
        <p:spPr>
          <a:xfrm>
            <a:off x="9096207" y="4352643"/>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3. Create Flow</a:t>
            </a:r>
          </a:p>
        </p:txBody>
      </p:sp>
      <p:sp>
        <p:nvSpPr>
          <p:cNvPr id="22" name="TextBox 22"/>
          <p:cNvSpPr txBox="1"/>
          <p:nvPr/>
        </p:nvSpPr>
        <p:spPr>
          <a:xfrm>
            <a:off x="12623490" y="4352643"/>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4. Establish Pull</a:t>
            </a:r>
          </a:p>
        </p:txBody>
      </p:sp>
      <p:sp>
        <p:nvSpPr>
          <p:cNvPr id="23" name="AutoShape 23"/>
          <p:cNvSpPr/>
          <p:nvPr/>
        </p:nvSpPr>
        <p:spPr>
          <a:xfrm>
            <a:off x="1589541" y="6361476"/>
            <a:ext cx="15108918" cy="0"/>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24" name="Group 24"/>
          <p:cNvGrpSpPr/>
          <p:nvPr/>
        </p:nvGrpSpPr>
        <p:grpSpPr>
          <a:xfrm>
            <a:off x="3542437" y="6110935"/>
            <a:ext cx="501082" cy="50108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26" name="TextBox 2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7" name="TextBox 27"/>
          <p:cNvSpPr txBox="1"/>
          <p:nvPr/>
        </p:nvSpPr>
        <p:spPr>
          <a:xfrm>
            <a:off x="2190716" y="6899773"/>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5. Pursue Perfection</a:t>
            </a:r>
          </a:p>
        </p:txBody>
      </p:sp>
      <p:grpSp>
        <p:nvGrpSpPr>
          <p:cNvPr id="28" name="Group 28"/>
          <p:cNvGrpSpPr/>
          <p:nvPr/>
        </p:nvGrpSpPr>
        <p:grpSpPr>
          <a:xfrm>
            <a:off x="6994098" y="6110935"/>
            <a:ext cx="501082" cy="501082"/>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30" name="TextBox 3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31" name="Group 31"/>
          <p:cNvGrpSpPr/>
          <p:nvPr/>
        </p:nvGrpSpPr>
        <p:grpSpPr>
          <a:xfrm>
            <a:off x="10447929" y="6110935"/>
            <a:ext cx="501082" cy="501082"/>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33" name="TextBox 3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34" name="Group 34"/>
          <p:cNvGrpSpPr/>
          <p:nvPr/>
        </p:nvGrpSpPr>
        <p:grpSpPr>
          <a:xfrm>
            <a:off x="13975211" y="6110935"/>
            <a:ext cx="501082" cy="501082"/>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37" name="TextBox 37"/>
          <p:cNvSpPr txBox="1"/>
          <p:nvPr/>
        </p:nvSpPr>
        <p:spPr>
          <a:xfrm>
            <a:off x="5642376" y="6899773"/>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6. Respect for People</a:t>
            </a:r>
          </a:p>
        </p:txBody>
      </p:sp>
      <p:sp>
        <p:nvSpPr>
          <p:cNvPr id="38" name="TextBox 38"/>
          <p:cNvSpPr txBox="1"/>
          <p:nvPr/>
        </p:nvSpPr>
        <p:spPr>
          <a:xfrm>
            <a:off x="9094551" y="6897767"/>
            <a:ext cx="3204526" cy="30561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7. Optimize the Whole</a:t>
            </a:r>
          </a:p>
        </p:txBody>
      </p:sp>
      <p:sp>
        <p:nvSpPr>
          <p:cNvPr id="39" name="TextBox 39"/>
          <p:cNvSpPr txBox="1"/>
          <p:nvPr/>
        </p:nvSpPr>
        <p:spPr>
          <a:xfrm>
            <a:off x="12623490" y="6803241"/>
            <a:ext cx="3204526" cy="485142"/>
          </a:xfrm>
          <a:prstGeom prst="rect">
            <a:avLst/>
          </a:prstGeom>
        </p:spPr>
        <p:txBody>
          <a:bodyPr lIns="0" tIns="0" rIns="0" bIns="0" rtlCol="0" anchor="t">
            <a:spAutoFit/>
          </a:bodyPr>
          <a:lstStyle/>
          <a:p>
            <a:pPr algn="ctr">
              <a:lnSpc>
                <a:spcPts val="4063"/>
              </a:lnSpc>
            </a:pPr>
            <a:r>
              <a:rPr lang="en-US" sz="2944" spc="288">
                <a:solidFill>
                  <a:srgbClr val="231F20"/>
                </a:solidFill>
                <a:latin typeface="DM Sans"/>
                <a:ea typeface="DM Sans"/>
                <a:cs typeface="DM Sans"/>
                <a:sym typeface="DM Sans"/>
              </a:rPr>
              <a:t>Success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556553" y="3175203"/>
            <a:ext cx="10472324" cy="4623435"/>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1. Identify Value</a:t>
            </a:r>
          </a:p>
          <a:p>
            <a:pPr algn="just">
              <a:lnSpc>
                <a:spcPts val="3079"/>
              </a:lnSpc>
            </a:pPr>
            <a:endParaRPr lang="en-US" sz="3399">
              <a:solidFill>
                <a:srgbClr val="E1A93D"/>
              </a:solidFill>
              <a:latin typeface="DM Sans Bold"/>
              <a:ea typeface="DM Sans Bold"/>
              <a:cs typeface="DM Sans Bold"/>
              <a:sym typeface="DM Sans Bold"/>
            </a:endParaRPr>
          </a:p>
          <a:p>
            <a:pPr algn="just">
              <a:lnSpc>
                <a:spcPts val="3079"/>
              </a:lnSpc>
            </a:pPr>
            <a:r>
              <a:rPr lang="en-US" sz="2799">
                <a:solidFill>
                  <a:srgbClr val="E1A93D"/>
                </a:solidFill>
                <a:latin typeface="DM Sans Bold"/>
                <a:ea typeface="DM Sans Bold"/>
                <a:cs typeface="DM Sans Bold"/>
                <a:sym typeface="DM Sans Bold"/>
              </a:rPr>
              <a:t>Define What Constitutes Value</a:t>
            </a:r>
          </a:p>
          <a:p>
            <a:pPr algn="just">
              <a:lnSpc>
                <a:spcPts val="2860"/>
              </a:lnSpc>
            </a:pPr>
            <a:r>
              <a:rPr lang="en-US" sz="2600">
                <a:solidFill>
                  <a:srgbClr val="504C44"/>
                </a:solidFill>
                <a:latin typeface="DM Sans"/>
                <a:ea typeface="DM Sans"/>
                <a:cs typeface="DM Sans"/>
                <a:sym typeface="DM Sans"/>
              </a:rPr>
              <a:t>Understand and define what value means in the context of capacity building within your organization. This could include skill development, process improvements, or enhanced service delivery.</a:t>
            </a:r>
          </a:p>
          <a:p>
            <a:pPr algn="just">
              <a:lnSpc>
                <a:spcPts val="286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Focus on Needs</a:t>
            </a:r>
          </a:p>
          <a:p>
            <a:pPr algn="just">
              <a:lnSpc>
                <a:spcPts val="2860"/>
              </a:lnSpc>
            </a:pPr>
            <a:r>
              <a:rPr lang="en-US" sz="2600">
                <a:solidFill>
                  <a:srgbClr val="100F0D"/>
                </a:solidFill>
                <a:latin typeface="DM Sans"/>
                <a:ea typeface="DM Sans"/>
                <a:cs typeface="DM Sans"/>
                <a:sym typeface="DM Sans"/>
              </a:rPr>
              <a:t>Align capacity-building initiatives with the actual needs of your organization, stakeholders, and clients, ensuring that efforts directly contribute to your overarching goals.</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347942" y="4305012"/>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Lean for capacity building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556553" y="3175203"/>
            <a:ext cx="11003681" cy="4775835"/>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2. Map the Value Stream</a:t>
            </a:r>
          </a:p>
          <a:p>
            <a:pPr algn="just">
              <a:lnSpc>
                <a:spcPts val="3739"/>
              </a:lnSpc>
            </a:pPr>
            <a:endParaRPr lang="en-US" sz="3399">
              <a:solidFill>
                <a:srgbClr val="E1A93D"/>
              </a:solidFill>
              <a:latin typeface="DM Sans Bold"/>
              <a:ea typeface="DM Sans Bold"/>
              <a:cs typeface="DM Sans Bold"/>
              <a:sym typeface="DM Sans Bold"/>
            </a:endParaRPr>
          </a:p>
          <a:p>
            <a:pPr algn="just">
              <a:lnSpc>
                <a:spcPts val="3079"/>
              </a:lnSpc>
            </a:pPr>
            <a:r>
              <a:rPr lang="en-US" sz="2799">
                <a:solidFill>
                  <a:srgbClr val="E1A93D"/>
                </a:solidFill>
                <a:latin typeface="DM Sans Bold"/>
                <a:ea typeface="DM Sans Bold"/>
                <a:cs typeface="DM Sans Bold"/>
                <a:sym typeface="DM Sans Bold"/>
              </a:rPr>
              <a:t>Analyze Current Processes</a:t>
            </a:r>
          </a:p>
          <a:p>
            <a:pPr algn="just">
              <a:lnSpc>
                <a:spcPts val="2860"/>
              </a:lnSpc>
            </a:pPr>
            <a:r>
              <a:rPr lang="en-US" sz="2600">
                <a:solidFill>
                  <a:srgbClr val="504C44"/>
                </a:solidFill>
                <a:latin typeface="DM Sans"/>
                <a:ea typeface="DM Sans"/>
                <a:cs typeface="DM Sans"/>
                <a:sym typeface="DM Sans"/>
              </a:rPr>
              <a:t>Identify all the steps currently taken to build capacity within your organization, from identifying needs to implementing solutions and evaluating their impact.</a:t>
            </a:r>
          </a:p>
          <a:p>
            <a:pPr algn="just">
              <a:lnSpc>
                <a:spcPts val="352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Identify Waste</a:t>
            </a:r>
          </a:p>
          <a:p>
            <a:pPr algn="just">
              <a:lnSpc>
                <a:spcPts val="2860"/>
              </a:lnSpc>
            </a:pPr>
            <a:r>
              <a:rPr lang="en-US" sz="2600">
                <a:solidFill>
                  <a:srgbClr val="100F0D"/>
                </a:solidFill>
                <a:latin typeface="DM Sans"/>
                <a:ea typeface="DM Sans"/>
                <a:cs typeface="DM Sans"/>
                <a:sym typeface="DM Sans"/>
              </a:rPr>
              <a:t>Look for non-value-adding activities within these processes, such as unnecessary bureaucracy, delays in decision-making, or underutilized resources.</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347942" y="4305012"/>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Lean for capacity building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556553" y="3175203"/>
            <a:ext cx="11003681" cy="4413885"/>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3. Create a Flow</a:t>
            </a:r>
          </a:p>
          <a:p>
            <a:pPr algn="just">
              <a:lnSpc>
                <a:spcPts val="3739"/>
              </a:lnSpc>
            </a:pPr>
            <a:endParaRPr lang="en-US" sz="3399">
              <a:solidFill>
                <a:srgbClr val="E1A93D"/>
              </a:solidFill>
              <a:latin typeface="DM Sans Bold"/>
              <a:ea typeface="DM Sans Bold"/>
              <a:cs typeface="DM Sans Bold"/>
              <a:sym typeface="DM Sans Bold"/>
            </a:endParaRPr>
          </a:p>
          <a:p>
            <a:pPr algn="just">
              <a:lnSpc>
                <a:spcPts val="3079"/>
              </a:lnSpc>
            </a:pPr>
            <a:r>
              <a:rPr lang="en-US" sz="2799">
                <a:solidFill>
                  <a:srgbClr val="E1A93D"/>
                </a:solidFill>
                <a:latin typeface="DM Sans Bold"/>
                <a:ea typeface="DM Sans Bold"/>
                <a:cs typeface="DM Sans Bold"/>
                <a:sym typeface="DM Sans Bold"/>
              </a:rPr>
              <a:t>Remove Obstacles</a:t>
            </a:r>
          </a:p>
          <a:p>
            <a:pPr algn="just">
              <a:lnSpc>
                <a:spcPts val="2860"/>
              </a:lnSpc>
            </a:pPr>
            <a:r>
              <a:rPr lang="en-US" sz="2600">
                <a:solidFill>
                  <a:srgbClr val="504C44"/>
                </a:solidFill>
                <a:latin typeface="DM Sans"/>
                <a:ea typeface="DM Sans"/>
                <a:cs typeface="DM Sans"/>
                <a:sym typeface="DM Sans"/>
              </a:rPr>
              <a:t>Once waste is identified, work on removing these obstacles to make the capacity-building process smoother and more efficient.</a:t>
            </a:r>
          </a:p>
          <a:p>
            <a:pPr algn="just">
              <a:lnSpc>
                <a:spcPts val="352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Streamline Processes</a:t>
            </a:r>
          </a:p>
          <a:p>
            <a:pPr algn="just">
              <a:lnSpc>
                <a:spcPts val="2860"/>
              </a:lnSpc>
            </a:pPr>
            <a:r>
              <a:rPr lang="en-US" sz="2600">
                <a:solidFill>
                  <a:srgbClr val="100F0D"/>
                </a:solidFill>
                <a:latin typeface="DM Sans"/>
                <a:ea typeface="DM Sans"/>
                <a:cs typeface="DM Sans"/>
                <a:sym typeface="DM Sans"/>
              </a:rPr>
              <a:t>Ensure that every step in the capacity-building process adds value and flows smoothly to the next, minimizing delays and maximizing resource utilization.</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347942" y="4305012"/>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Lean for capacity building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556553" y="3175203"/>
            <a:ext cx="11003681" cy="4337685"/>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4. Establish Pull</a:t>
            </a:r>
          </a:p>
          <a:p>
            <a:pPr algn="just">
              <a:lnSpc>
                <a:spcPts val="3739"/>
              </a:lnSpc>
            </a:pPr>
            <a:endParaRPr lang="en-US" sz="3399">
              <a:solidFill>
                <a:srgbClr val="E1A93D"/>
              </a:solidFill>
              <a:latin typeface="DM Sans Bold"/>
              <a:ea typeface="DM Sans Bold"/>
              <a:cs typeface="DM Sans Bold"/>
              <a:sym typeface="DM Sans Bold"/>
            </a:endParaRPr>
          </a:p>
          <a:p>
            <a:pPr algn="just">
              <a:lnSpc>
                <a:spcPts val="3079"/>
              </a:lnSpc>
            </a:pPr>
            <a:r>
              <a:rPr lang="en-US" sz="2799">
                <a:solidFill>
                  <a:srgbClr val="E1A93D"/>
                </a:solidFill>
                <a:latin typeface="DM Sans Bold"/>
                <a:ea typeface="DM Sans Bold"/>
                <a:cs typeface="DM Sans Bold"/>
                <a:sym typeface="DM Sans Bold"/>
              </a:rPr>
              <a:t>Demand-driven Approach</a:t>
            </a:r>
          </a:p>
          <a:p>
            <a:pPr algn="just">
              <a:lnSpc>
                <a:spcPts val="2860"/>
              </a:lnSpc>
            </a:pPr>
            <a:r>
              <a:rPr lang="en-US" sz="2600">
                <a:solidFill>
                  <a:srgbClr val="504C44"/>
                </a:solidFill>
                <a:latin typeface="DM Sans"/>
                <a:ea typeface="DM Sans"/>
                <a:cs typeface="DM Sans"/>
                <a:sym typeface="DM Sans"/>
              </a:rPr>
              <a:t>Shift from a push (supply-driven) approach to a pull (demand-driven) approach in capacity building. Initiatives should be started based on actual demand and need, rather than speculative planning.</a:t>
            </a:r>
          </a:p>
          <a:p>
            <a:pPr algn="just">
              <a:lnSpc>
                <a:spcPts val="286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Empower Individuals</a:t>
            </a:r>
          </a:p>
          <a:p>
            <a:pPr algn="just">
              <a:lnSpc>
                <a:spcPts val="2860"/>
              </a:lnSpc>
            </a:pPr>
            <a:r>
              <a:rPr lang="en-US" sz="2600">
                <a:solidFill>
                  <a:srgbClr val="100F0D"/>
                </a:solidFill>
                <a:latin typeface="DM Sans"/>
                <a:ea typeface="DM Sans"/>
                <a:cs typeface="DM Sans"/>
                <a:sym typeface="DM Sans"/>
              </a:rPr>
              <a:t>Enable team members to seek out capacity-building opportunities as they need them, creating a more agile and responsive environment.</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347942" y="4305012"/>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Lean for capacity building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02764" y="1517334"/>
            <a:ext cx="8937166" cy="2429510"/>
            <a:chOff x="0" y="0"/>
            <a:chExt cx="11916221" cy="32393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194597"/>
                  </a:solidFill>
                  <a:latin typeface="DM Sans Bold"/>
                  <a:ea typeface="DM Sans Bold"/>
                  <a:cs typeface="DM Sans Bold"/>
                  <a:sym typeface="DM Sans Bold"/>
                </a:rPr>
                <a:t>Strategic Alignment</a:t>
              </a:r>
            </a:p>
          </p:txBody>
        </p:sp>
        <p:sp>
          <p:nvSpPr>
            <p:cNvPr id="4" name="TextBox 4"/>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Ensure the capacity-building plan aligns with the enterprise's overarching strategic goals, which can lead to a 70% higher achievement rate of set objectives.</a:t>
              </a:r>
            </a:p>
          </p:txBody>
        </p:sp>
      </p:grpSp>
      <p:sp>
        <p:nvSpPr>
          <p:cNvPr id="5" name="TextBox 5"/>
          <p:cNvSpPr txBox="1"/>
          <p:nvPr/>
        </p:nvSpPr>
        <p:spPr>
          <a:xfrm>
            <a:off x="1028700" y="3222625"/>
            <a:ext cx="6313839" cy="3908425"/>
          </a:xfrm>
          <a:prstGeom prst="rect">
            <a:avLst/>
          </a:prstGeom>
        </p:spPr>
        <p:txBody>
          <a:bodyPr lIns="0" tIns="0" rIns="0" bIns="0" rtlCol="0" anchor="t">
            <a:spAutoFit/>
          </a:bodyPr>
          <a:lstStyle/>
          <a:p>
            <a:pPr algn="l">
              <a:lnSpc>
                <a:spcPts val="7699"/>
              </a:lnSpc>
            </a:pPr>
            <a:r>
              <a:rPr lang="en-US" sz="6999" spc="-349">
                <a:solidFill>
                  <a:srgbClr val="737373"/>
                </a:solidFill>
                <a:latin typeface="DM Sans Bold"/>
                <a:ea typeface="DM Sans Bold"/>
                <a:cs typeface="DM Sans Bold"/>
                <a:sym typeface="DM Sans Bold"/>
              </a:rPr>
              <a:t>Crafting a Strategic Capacity Building Plan</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8202764" y="4516181"/>
            <a:ext cx="9056536" cy="1569085"/>
          </a:xfrm>
          <a:prstGeom prst="rect">
            <a:avLst/>
          </a:prstGeom>
        </p:spPr>
        <p:txBody>
          <a:bodyPr lIns="0" tIns="0" rIns="0" bIns="0" rtlCol="0" anchor="t">
            <a:spAutoFit/>
          </a:bodyPr>
          <a:lstStyle/>
          <a:p>
            <a:pPr algn="just">
              <a:lnSpc>
                <a:spcPts val="3079"/>
              </a:lnSpc>
            </a:pPr>
            <a:r>
              <a:rPr lang="en-US" sz="2799">
                <a:solidFill>
                  <a:srgbClr val="194597"/>
                </a:solidFill>
                <a:latin typeface="DM Sans Bold"/>
                <a:ea typeface="DM Sans Bold"/>
                <a:cs typeface="DM Sans Bold"/>
                <a:sym typeface="DM Sans Bold"/>
              </a:rPr>
              <a:t>Skill Development</a:t>
            </a:r>
          </a:p>
          <a:p>
            <a:pPr algn="just">
              <a:lnSpc>
                <a:spcPts val="3079"/>
              </a:lnSpc>
              <a:spcBef>
                <a:spcPct val="0"/>
              </a:spcBef>
            </a:pPr>
            <a:r>
              <a:rPr lang="en-US" sz="2799">
                <a:solidFill>
                  <a:srgbClr val="504C44"/>
                </a:solidFill>
                <a:latin typeface="DM Sans"/>
                <a:ea typeface="DM Sans"/>
                <a:cs typeface="DM Sans"/>
                <a:sym typeface="DM Sans"/>
              </a:rPr>
              <a:t>Prioritizing skill development and training can lead to a 60% improvement in productivity and operational efficiency.</a:t>
            </a:r>
          </a:p>
        </p:txBody>
      </p:sp>
      <p:grpSp>
        <p:nvGrpSpPr>
          <p:cNvPr id="8" name="Group 8"/>
          <p:cNvGrpSpPr/>
          <p:nvPr/>
        </p:nvGrpSpPr>
        <p:grpSpPr>
          <a:xfrm>
            <a:off x="8202764" y="6835456"/>
            <a:ext cx="8937166" cy="1934210"/>
            <a:chOff x="0" y="0"/>
            <a:chExt cx="11916221" cy="2578947"/>
          </a:xfrm>
        </p:grpSpPr>
        <p:sp>
          <p:nvSpPr>
            <p:cNvPr id="9" name="TextBox 9"/>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194597"/>
                  </a:solidFill>
                  <a:latin typeface="DM Sans Bold"/>
                  <a:ea typeface="DM Sans Bold"/>
                  <a:cs typeface="DM Sans Bold"/>
                  <a:sym typeface="DM Sans Bold"/>
                </a:rPr>
                <a:t>Technology Adoption</a:t>
              </a:r>
            </a:p>
          </p:txBody>
        </p:sp>
        <p:sp>
          <p:nvSpPr>
            <p:cNvPr id="10" name="TextBox 10"/>
            <p:cNvSpPr txBox="1"/>
            <p:nvPr/>
          </p:nvSpPr>
          <p:spPr>
            <a:xfrm>
              <a:off x="0" y="635423"/>
              <a:ext cx="1191622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Leveraging appropriate technology can enhance operational capacity by 50%, driving innovation and competitive advantage.</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556553" y="3175203"/>
            <a:ext cx="11003681" cy="4671060"/>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5. Pursue Perfection</a:t>
            </a:r>
          </a:p>
          <a:p>
            <a:pPr algn="just">
              <a:lnSpc>
                <a:spcPts val="3520"/>
              </a:lnSpc>
            </a:pPr>
            <a:endParaRPr lang="en-US" sz="3399">
              <a:solidFill>
                <a:srgbClr val="E1A93D"/>
              </a:solidFill>
              <a:latin typeface="DM Sans Bold"/>
              <a:ea typeface="DM Sans Bold"/>
              <a:cs typeface="DM Sans Bold"/>
              <a:sym typeface="DM Sans Bold"/>
            </a:endParaRPr>
          </a:p>
          <a:p>
            <a:pPr algn="just">
              <a:lnSpc>
                <a:spcPts val="3079"/>
              </a:lnSpc>
            </a:pPr>
            <a:r>
              <a:rPr lang="en-US" sz="2799">
                <a:solidFill>
                  <a:srgbClr val="E1A93D"/>
                </a:solidFill>
                <a:latin typeface="DM Sans Bold"/>
                <a:ea typeface="DM Sans Bold"/>
                <a:cs typeface="DM Sans Bold"/>
                <a:sym typeface="DM Sans Bold"/>
              </a:rPr>
              <a:t>Continuous Improvement</a:t>
            </a:r>
          </a:p>
          <a:p>
            <a:pPr algn="just">
              <a:lnSpc>
                <a:spcPts val="2860"/>
              </a:lnSpc>
            </a:pPr>
            <a:r>
              <a:rPr lang="en-US" sz="2600">
                <a:solidFill>
                  <a:srgbClr val="504C44"/>
                </a:solidFill>
                <a:latin typeface="DM Sans"/>
                <a:ea typeface="DM Sans"/>
                <a:cs typeface="DM Sans"/>
                <a:sym typeface="DM Sans"/>
              </a:rPr>
              <a:t>Adopt a mindset of continuous improvement (Kaizen) where the process of capacity building itself is regularly evaluated and refined for effectiveness and efficiency.</a:t>
            </a:r>
          </a:p>
          <a:p>
            <a:pPr algn="just">
              <a:lnSpc>
                <a:spcPts val="286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Iterative Learning</a:t>
            </a:r>
          </a:p>
          <a:p>
            <a:pPr algn="just">
              <a:lnSpc>
                <a:spcPts val="2860"/>
              </a:lnSpc>
            </a:pPr>
            <a:r>
              <a:rPr lang="en-US" sz="2600">
                <a:solidFill>
                  <a:srgbClr val="100F0D"/>
                </a:solidFill>
                <a:latin typeface="DM Sans"/>
                <a:ea typeface="DM Sans"/>
                <a:cs typeface="DM Sans"/>
                <a:sym typeface="DM Sans"/>
              </a:rPr>
              <a:t>Encourage an organizational culture that sees mistakes as learning opportunities, striving for constant enhancement in skills, processes, and outcomes.</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347942" y="4305012"/>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Lean for capacity building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556553" y="3175203"/>
            <a:ext cx="11003681" cy="4699635"/>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6. Respect for People</a:t>
            </a:r>
          </a:p>
          <a:p>
            <a:pPr algn="just">
              <a:lnSpc>
                <a:spcPts val="3739"/>
              </a:lnSpc>
            </a:pPr>
            <a:endParaRPr lang="en-US" sz="3399">
              <a:solidFill>
                <a:srgbClr val="E1A93D"/>
              </a:solidFill>
              <a:latin typeface="DM Sans Bold"/>
              <a:ea typeface="DM Sans Bold"/>
              <a:cs typeface="DM Sans Bold"/>
              <a:sym typeface="DM Sans Bold"/>
            </a:endParaRPr>
          </a:p>
          <a:p>
            <a:pPr algn="just">
              <a:lnSpc>
                <a:spcPts val="3079"/>
              </a:lnSpc>
            </a:pPr>
            <a:r>
              <a:rPr lang="en-US" sz="2799">
                <a:solidFill>
                  <a:srgbClr val="E1A93D"/>
                </a:solidFill>
                <a:latin typeface="DM Sans Bold"/>
                <a:ea typeface="DM Sans Bold"/>
                <a:cs typeface="DM Sans Bold"/>
                <a:sym typeface="DM Sans Bold"/>
              </a:rPr>
              <a:t>Empower Teams</a:t>
            </a:r>
          </a:p>
          <a:p>
            <a:pPr algn="just">
              <a:lnSpc>
                <a:spcPts val="2860"/>
              </a:lnSpc>
            </a:pPr>
            <a:r>
              <a:rPr lang="en-US" sz="2600">
                <a:solidFill>
                  <a:srgbClr val="504C44"/>
                </a:solidFill>
                <a:latin typeface="DM Sans"/>
                <a:ea typeface="DM Sans"/>
                <a:cs typeface="DM Sans"/>
                <a:sym typeface="DM Sans"/>
              </a:rPr>
              <a:t>Give individuals and teams the authority to identify their own training needs and the autonomy to pursue capacity-building initiatives. This fosters engagement, motivation, and ownership.</a:t>
            </a:r>
          </a:p>
          <a:p>
            <a:pPr algn="just">
              <a:lnSpc>
                <a:spcPts val="286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Value Contributions</a:t>
            </a:r>
          </a:p>
          <a:p>
            <a:pPr algn="just">
              <a:lnSpc>
                <a:spcPts val="2860"/>
              </a:lnSpc>
            </a:pPr>
            <a:r>
              <a:rPr lang="en-US" sz="2600">
                <a:solidFill>
                  <a:srgbClr val="100F0D"/>
                </a:solidFill>
                <a:latin typeface="DM Sans"/>
                <a:ea typeface="DM Sans"/>
                <a:cs typeface="DM Sans"/>
                <a:sym typeface="DM Sans"/>
              </a:rPr>
              <a:t>Recognize and value the contributions of all team members. Encouraging feedback and participation in decision-making processes ensures that capacity-building efforts are relevant and impactful.</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347942" y="4305012"/>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Lean for capacity building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556553" y="3175203"/>
            <a:ext cx="11003681" cy="4699635"/>
          </a:xfrm>
          <a:prstGeom prst="rect">
            <a:avLst/>
          </a:prstGeom>
        </p:spPr>
        <p:txBody>
          <a:bodyPr lIns="0" tIns="0" rIns="0" bIns="0" rtlCol="0" anchor="t">
            <a:spAutoFit/>
          </a:bodyPr>
          <a:lstStyle/>
          <a:p>
            <a:pPr algn="just">
              <a:lnSpc>
                <a:spcPts val="3739"/>
              </a:lnSpc>
            </a:pPr>
            <a:r>
              <a:rPr lang="en-US" sz="3399">
                <a:solidFill>
                  <a:srgbClr val="E1A93D"/>
                </a:solidFill>
                <a:latin typeface="DM Sans Bold"/>
                <a:ea typeface="DM Sans Bold"/>
                <a:cs typeface="DM Sans Bold"/>
                <a:sym typeface="DM Sans Bold"/>
              </a:rPr>
              <a:t>7. Optimize the Whole</a:t>
            </a:r>
          </a:p>
          <a:p>
            <a:pPr algn="just">
              <a:lnSpc>
                <a:spcPts val="3739"/>
              </a:lnSpc>
            </a:pPr>
            <a:endParaRPr lang="en-US" sz="3399">
              <a:solidFill>
                <a:srgbClr val="E1A93D"/>
              </a:solidFill>
              <a:latin typeface="DM Sans Bold"/>
              <a:ea typeface="DM Sans Bold"/>
              <a:cs typeface="DM Sans Bold"/>
              <a:sym typeface="DM Sans Bold"/>
            </a:endParaRPr>
          </a:p>
          <a:p>
            <a:pPr algn="just">
              <a:lnSpc>
                <a:spcPts val="3079"/>
              </a:lnSpc>
            </a:pPr>
            <a:r>
              <a:rPr lang="en-US" sz="2799">
                <a:solidFill>
                  <a:srgbClr val="E1A93D"/>
                </a:solidFill>
                <a:latin typeface="DM Sans Bold"/>
                <a:ea typeface="DM Sans Bold"/>
                <a:cs typeface="DM Sans Bold"/>
                <a:sym typeface="DM Sans Bold"/>
              </a:rPr>
              <a:t>Systemic Thinking</a:t>
            </a:r>
          </a:p>
          <a:p>
            <a:pPr algn="just">
              <a:lnSpc>
                <a:spcPts val="2860"/>
              </a:lnSpc>
            </a:pPr>
            <a:r>
              <a:rPr lang="en-US" sz="2600">
                <a:solidFill>
                  <a:srgbClr val="504C44"/>
                </a:solidFill>
                <a:latin typeface="DM Sans"/>
                <a:ea typeface="DM Sans"/>
                <a:cs typeface="DM Sans"/>
                <a:sym typeface="DM Sans"/>
              </a:rPr>
              <a:t>Focus on optimizing the entire organization, rather than optimizing siloed departments or processes. Capacity building should enhance the overall flow of value through all processes.</a:t>
            </a:r>
          </a:p>
          <a:p>
            <a:pPr algn="just">
              <a:lnSpc>
                <a:spcPts val="2860"/>
              </a:lnSpc>
            </a:pPr>
            <a:endParaRPr lang="en-US" sz="2600">
              <a:solidFill>
                <a:srgbClr val="504C44"/>
              </a:solidFill>
              <a:latin typeface="DM Sans"/>
              <a:ea typeface="DM Sans"/>
              <a:cs typeface="DM Sans"/>
              <a:sym typeface="DM Sans"/>
            </a:endParaRPr>
          </a:p>
          <a:p>
            <a:pPr algn="just">
              <a:lnSpc>
                <a:spcPts val="3079"/>
              </a:lnSpc>
            </a:pPr>
            <a:r>
              <a:rPr lang="en-US" sz="2799">
                <a:solidFill>
                  <a:srgbClr val="E1A93D"/>
                </a:solidFill>
                <a:latin typeface="DM Sans Bold"/>
                <a:ea typeface="DM Sans Bold"/>
                <a:cs typeface="DM Sans Bold"/>
                <a:sym typeface="DM Sans Bold"/>
              </a:rPr>
              <a:t>Collaboration Across Departments</a:t>
            </a:r>
          </a:p>
          <a:p>
            <a:pPr algn="just">
              <a:lnSpc>
                <a:spcPts val="2860"/>
              </a:lnSpc>
            </a:pPr>
            <a:r>
              <a:rPr lang="en-US" sz="2600">
                <a:solidFill>
                  <a:srgbClr val="100F0D"/>
                </a:solidFill>
                <a:latin typeface="DM Sans"/>
                <a:ea typeface="DM Sans"/>
                <a:cs typeface="DM Sans"/>
                <a:sym typeface="DM Sans"/>
              </a:rPr>
              <a:t>Promote collaboration and knowledge sharing across different parts of the organization to ensure capacity-building initiatives enhance the organizational system as a whole.</a:t>
            </a:r>
          </a:p>
          <a:p>
            <a:pPr algn="just">
              <a:lnSpc>
                <a:spcPts val="3520"/>
              </a:lnSpc>
              <a:spcBef>
                <a:spcPct val="0"/>
              </a:spcBef>
            </a:pPr>
            <a:endParaRPr lang="en-US" sz="2600">
              <a:solidFill>
                <a:srgbClr val="100F0D"/>
              </a:solidFill>
              <a:latin typeface="DM Sans"/>
              <a:ea typeface="DM Sans"/>
              <a:cs typeface="DM Sans"/>
              <a:sym typeface="DM Sans"/>
            </a:endParaRPr>
          </a:p>
        </p:txBody>
      </p:sp>
      <p:sp>
        <p:nvSpPr>
          <p:cNvPr id="4" name="TextBox 4"/>
          <p:cNvSpPr txBox="1"/>
          <p:nvPr/>
        </p:nvSpPr>
        <p:spPr>
          <a:xfrm>
            <a:off x="347942" y="4305012"/>
            <a:ext cx="6208611" cy="157607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Using Lean for capacity building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7189043" y="4112933"/>
            <a:ext cx="10600268" cy="3088640"/>
          </a:xfrm>
          <a:prstGeom prst="rect">
            <a:avLst/>
          </a:prstGeom>
        </p:spPr>
        <p:txBody>
          <a:bodyPr lIns="0" tIns="0" rIns="0" bIns="0" rtlCol="0" anchor="t">
            <a:spAutoFit/>
          </a:bodyPr>
          <a:lstStyle/>
          <a:p>
            <a:pPr algn="just">
              <a:lnSpc>
                <a:spcPts val="3520"/>
              </a:lnSpc>
              <a:spcBef>
                <a:spcPct val="0"/>
              </a:spcBef>
            </a:pPr>
            <a:r>
              <a:rPr lang="en-US" sz="3200">
                <a:solidFill>
                  <a:srgbClr val="100F0D"/>
                </a:solidFill>
                <a:latin typeface="DM Sans"/>
                <a:ea typeface="DM Sans"/>
                <a:cs typeface="DM Sans"/>
                <a:sym typeface="DM Sans"/>
              </a:rPr>
              <a:t>By applying Lean principles to capacity building, organizations can create more value with fewer resources, eliminate inefficiencies, and foster a culture of continuous improvement and respect for people. This approach not only enhances the immediate capabilities of the team but also positions the organization for sustainable long-term growth.</a:t>
            </a:r>
          </a:p>
        </p:txBody>
      </p:sp>
      <p:sp>
        <p:nvSpPr>
          <p:cNvPr id="4" name="TextBox 4"/>
          <p:cNvSpPr txBox="1"/>
          <p:nvPr/>
        </p:nvSpPr>
        <p:spPr>
          <a:xfrm>
            <a:off x="372033" y="4151033"/>
            <a:ext cx="5719762" cy="2357120"/>
          </a:xfrm>
          <a:prstGeom prst="rect">
            <a:avLst/>
          </a:prstGeom>
        </p:spPr>
        <p:txBody>
          <a:bodyPr lIns="0" tIns="0" rIns="0" bIns="0" rtlCol="0" anchor="t">
            <a:spAutoFit/>
          </a:bodyPr>
          <a:lstStyle/>
          <a:p>
            <a:pPr algn="l">
              <a:lnSpc>
                <a:spcPts val="6160"/>
              </a:lnSpc>
            </a:pPr>
            <a:r>
              <a:rPr lang="en-US" sz="5600" spc="-280">
                <a:solidFill>
                  <a:srgbClr val="727171"/>
                </a:solidFill>
                <a:latin typeface="DM Sans Bold"/>
                <a:ea typeface="DM Sans Bold"/>
                <a:cs typeface="DM Sans Bold"/>
                <a:sym typeface="DM Sans Bold"/>
              </a:rPr>
              <a:t>Benefits of Using Lean for Capacity Building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TextBox 4"/>
          <p:cNvSpPr txBox="1"/>
          <p:nvPr/>
        </p:nvSpPr>
        <p:spPr>
          <a:xfrm>
            <a:off x="473159" y="3055405"/>
            <a:ext cx="8478110" cy="3561715"/>
          </a:xfrm>
          <a:prstGeom prst="rect">
            <a:avLst/>
          </a:prstGeom>
        </p:spPr>
        <p:txBody>
          <a:bodyPr lIns="0" tIns="0" rIns="0" bIns="0" rtlCol="0" anchor="t">
            <a:spAutoFit/>
          </a:bodyPr>
          <a:lstStyle/>
          <a:p>
            <a:pPr algn="ctr">
              <a:lnSpc>
                <a:spcPts val="5600"/>
              </a:lnSpc>
            </a:pPr>
            <a:r>
              <a:rPr lang="en-US" sz="5600">
                <a:solidFill>
                  <a:srgbClr val="194597"/>
                </a:solidFill>
                <a:latin typeface="DM Sans Bold"/>
                <a:ea typeface="DM Sans Bold"/>
                <a:cs typeface="DM Sans Bold"/>
                <a:sym typeface="DM Sans Bold"/>
              </a:rPr>
              <a:t> Internal Tools - focus on software and technological solutions for capacity building</a:t>
            </a:r>
          </a:p>
          <a:p>
            <a:pPr algn="ctr">
              <a:lnSpc>
                <a:spcPts val="5600"/>
              </a:lnSpc>
            </a:pPr>
            <a:endParaRPr lang="en-US" sz="5600">
              <a:solidFill>
                <a:srgbClr val="194597"/>
              </a:solidFill>
              <a:latin typeface="DM Sans Bold"/>
              <a:ea typeface="DM Sans Bold"/>
              <a:cs typeface="DM Sans Bold"/>
              <a:sym typeface="DM Sans Bold"/>
            </a:endParaRPr>
          </a:p>
        </p:txBody>
      </p:sp>
      <p:sp>
        <p:nvSpPr>
          <p:cNvPr id="5" name="Freeform 5"/>
          <p:cNvSpPr/>
          <p:nvPr/>
        </p:nvSpPr>
        <p:spPr>
          <a:xfrm>
            <a:off x="131563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0800000">
            <a:off x="9144000"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TextBox 4"/>
          <p:cNvSpPr txBox="1"/>
          <p:nvPr/>
        </p:nvSpPr>
        <p:spPr>
          <a:xfrm>
            <a:off x="473159" y="4465105"/>
            <a:ext cx="8478110" cy="742315"/>
          </a:xfrm>
          <a:prstGeom prst="rect">
            <a:avLst/>
          </a:prstGeom>
        </p:spPr>
        <p:txBody>
          <a:bodyPr lIns="0" tIns="0" rIns="0" bIns="0" rtlCol="0" anchor="t">
            <a:spAutoFit/>
          </a:bodyPr>
          <a:lstStyle/>
          <a:p>
            <a:pPr algn="ctr">
              <a:lnSpc>
                <a:spcPts val="5600"/>
              </a:lnSpc>
            </a:pPr>
            <a:r>
              <a:rPr lang="en-US" sz="5600">
                <a:solidFill>
                  <a:srgbClr val="194597"/>
                </a:solidFill>
                <a:latin typeface="DM Sans"/>
                <a:ea typeface="DM Sans"/>
                <a:cs typeface="DM Sans"/>
                <a:sym typeface="DM Sans"/>
              </a:rPr>
              <a:t>What are Internal Tools?</a:t>
            </a:r>
          </a:p>
        </p:txBody>
      </p:sp>
      <p:sp>
        <p:nvSpPr>
          <p:cNvPr id="5" name="TextBox 5"/>
          <p:cNvSpPr txBox="1"/>
          <p:nvPr/>
        </p:nvSpPr>
        <p:spPr>
          <a:xfrm>
            <a:off x="9596456" y="452437"/>
            <a:ext cx="7972191" cy="9449435"/>
          </a:xfrm>
          <a:prstGeom prst="rect">
            <a:avLst/>
          </a:prstGeom>
        </p:spPr>
        <p:txBody>
          <a:bodyPr lIns="0" tIns="0" rIns="0" bIns="0" rtlCol="0" anchor="t">
            <a:spAutoFit/>
          </a:bodyPr>
          <a:lstStyle/>
          <a:p>
            <a:pPr algn="l">
              <a:lnSpc>
                <a:spcPts val="3399"/>
              </a:lnSpc>
            </a:pPr>
            <a:endParaRPr/>
          </a:p>
          <a:p>
            <a:pPr algn="just">
              <a:lnSpc>
                <a:spcPts val="3399"/>
              </a:lnSpc>
            </a:pPr>
            <a:r>
              <a:rPr lang="en-US" sz="3399">
                <a:solidFill>
                  <a:srgbClr val="194597"/>
                </a:solidFill>
                <a:latin typeface="DM Sans"/>
                <a:ea typeface="DM Sans"/>
                <a:cs typeface="DM Sans"/>
                <a:sym typeface="DM Sans"/>
              </a:rPr>
              <a:t>Internal tools, often referred to as business or enterprise tools, represent specialized software applications or platforms tailored to meet the specific requirements of an organization. </a:t>
            </a:r>
          </a:p>
          <a:p>
            <a:pPr algn="just">
              <a:lnSpc>
                <a:spcPts val="3399"/>
              </a:lnSpc>
            </a:pPr>
            <a:endParaRPr lang="en-US" sz="3399">
              <a:solidFill>
                <a:srgbClr val="194597"/>
              </a:solidFill>
              <a:latin typeface="DM Sans"/>
              <a:ea typeface="DM Sans"/>
              <a:cs typeface="DM Sans"/>
              <a:sym typeface="DM Sans"/>
            </a:endParaRPr>
          </a:p>
          <a:p>
            <a:pPr algn="just">
              <a:lnSpc>
                <a:spcPts val="3399"/>
              </a:lnSpc>
            </a:pPr>
            <a:r>
              <a:rPr lang="en-US" sz="3399">
                <a:solidFill>
                  <a:srgbClr val="194597"/>
                </a:solidFill>
                <a:latin typeface="DM Sans"/>
                <a:ea typeface="DM Sans"/>
                <a:cs typeface="DM Sans"/>
                <a:sym typeface="DM Sans"/>
              </a:rPr>
              <a:t>These tools usually operate behind the scenes, not directly interacting with customers, yet they </a:t>
            </a:r>
            <a:r>
              <a:rPr lang="en-US" sz="3399">
                <a:solidFill>
                  <a:srgbClr val="194597"/>
                </a:solidFill>
                <a:latin typeface="DM Sans Bold"/>
                <a:ea typeface="DM Sans Bold"/>
                <a:cs typeface="DM Sans Bold"/>
                <a:sym typeface="DM Sans Bold"/>
              </a:rPr>
              <a:t>play a crucial role in enhancing and streamlining internal operations, communication, and workflow. </a:t>
            </a:r>
          </a:p>
          <a:p>
            <a:pPr algn="just">
              <a:lnSpc>
                <a:spcPts val="3399"/>
              </a:lnSpc>
            </a:pPr>
            <a:endParaRPr lang="en-US" sz="3399">
              <a:solidFill>
                <a:srgbClr val="194597"/>
              </a:solidFill>
              <a:latin typeface="DM Sans Bold"/>
              <a:ea typeface="DM Sans Bold"/>
              <a:cs typeface="DM Sans Bold"/>
              <a:sym typeface="DM Sans Bold"/>
            </a:endParaRPr>
          </a:p>
          <a:p>
            <a:pPr algn="just">
              <a:lnSpc>
                <a:spcPts val="3399"/>
              </a:lnSpc>
            </a:pPr>
            <a:r>
              <a:rPr lang="en-US" sz="3399">
                <a:solidFill>
                  <a:srgbClr val="194597"/>
                </a:solidFill>
                <a:latin typeface="DM Sans"/>
                <a:ea typeface="DM Sans"/>
                <a:cs typeface="DM Sans"/>
                <a:sym typeface="DM Sans"/>
              </a:rPr>
              <a:t>They cover a broad spectrum of functions, including project management, knowledge dissemination, HR, and finance, thereby facilitating the efficient operation of contemporary businesses.</a:t>
            </a:r>
          </a:p>
          <a:p>
            <a:pPr algn="l">
              <a:lnSpc>
                <a:spcPts val="3399"/>
              </a:lnSpc>
            </a:pPr>
            <a:endParaRPr lang="en-US" sz="3399">
              <a:solidFill>
                <a:srgbClr val="194597"/>
              </a:solidFill>
              <a:latin typeface="DM Sans"/>
              <a:ea typeface="DM Sans"/>
              <a:cs typeface="DM Sans"/>
              <a:sym typeface="DM Sans"/>
            </a:endParaRPr>
          </a:p>
          <a:p>
            <a:pPr algn="l">
              <a:lnSpc>
                <a:spcPts val="3399"/>
              </a:lnSpc>
            </a:pPr>
            <a:endParaRPr lang="en-US" sz="3399">
              <a:solidFill>
                <a:srgbClr val="194597"/>
              </a:solidFill>
              <a:latin typeface="DM Sans"/>
              <a:ea typeface="DM Sans"/>
              <a:cs typeface="DM Sans"/>
              <a:sym typeface="DM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49988" y="889664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9208984" y="577195"/>
            <a:ext cx="10882008" cy="17049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What are internal tools?</a:t>
            </a:r>
          </a:p>
          <a:p>
            <a:pPr algn="l">
              <a:lnSpc>
                <a:spcPts val="6600"/>
              </a:lnSpc>
            </a:pPr>
            <a:endParaRPr lang="en-US" sz="6000">
              <a:solidFill>
                <a:srgbClr val="8CA9AD"/>
              </a:solidFill>
              <a:latin typeface="DM Sans Bold"/>
              <a:ea typeface="DM Sans Bold"/>
              <a:cs typeface="DM Sans Bold"/>
              <a:sym typeface="DM Sans Bold"/>
            </a:endParaRPr>
          </a:p>
        </p:txBody>
      </p:sp>
      <p:sp>
        <p:nvSpPr>
          <p:cNvPr id="5" name="TextBox 5"/>
          <p:cNvSpPr txBox="1"/>
          <p:nvPr/>
        </p:nvSpPr>
        <p:spPr>
          <a:xfrm>
            <a:off x="1028700" y="3732888"/>
            <a:ext cx="6158514" cy="5163757"/>
          </a:xfrm>
          <a:prstGeom prst="rect">
            <a:avLst/>
          </a:prstGeom>
        </p:spPr>
        <p:txBody>
          <a:bodyPr lIns="0" tIns="0" rIns="0" bIns="0" rtlCol="0" anchor="t">
            <a:spAutoFit/>
          </a:bodyPr>
          <a:lstStyle/>
          <a:p>
            <a:pPr algn="just">
              <a:lnSpc>
                <a:spcPts val="3404"/>
              </a:lnSpc>
            </a:pPr>
            <a:r>
              <a:rPr lang="en-US" sz="3095">
                <a:solidFill>
                  <a:srgbClr val="737373"/>
                </a:solidFill>
                <a:latin typeface="DM Sans Bold"/>
                <a:ea typeface="DM Sans Bold"/>
                <a:cs typeface="DM Sans Bold"/>
                <a:sym typeface="DM Sans Bold"/>
              </a:rPr>
              <a:t>Core Functions:</a:t>
            </a:r>
          </a:p>
          <a:p>
            <a:pPr algn="just">
              <a:lnSpc>
                <a:spcPts val="3404"/>
              </a:lnSpc>
            </a:pPr>
            <a:r>
              <a:rPr lang="en-US" sz="3095">
                <a:solidFill>
                  <a:srgbClr val="737373"/>
                </a:solidFill>
                <a:latin typeface="DM Sans"/>
                <a:ea typeface="DM Sans"/>
                <a:cs typeface="DM Sans"/>
                <a:sym typeface="DM Sans"/>
              </a:rPr>
              <a:t>Range from project management, customer relationship management (CRM), and inventory control, to employee wikis and database interfaces.</a:t>
            </a:r>
          </a:p>
          <a:p>
            <a:pPr algn="just">
              <a:lnSpc>
                <a:spcPts val="3404"/>
              </a:lnSpc>
            </a:pPr>
            <a:endParaRPr lang="en-US" sz="3095">
              <a:solidFill>
                <a:srgbClr val="737373"/>
              </a:solidFill>
              <a:latin typeface="DM Sans"/>
              <a:ea typeface="DM Sans"/>
              <a:cs typeface="DM Sans"/>
              <a:sym typeface="DM Sans"/>
            </a:endParaRPr>
          </a:p>
          <a:p>
            <a:pPr algn="just">
              <a:lnSpc>
                <a:spcPts val="3404"/>
              </a:lnSpc>
            </a:pPr>
            <a:r>
              <a:rPr lang="en-US" sz="3095">
                <a:solidFill>
                  <a:srgbClr val="737373"/>
                </a:solidFill>
                <a:latin typeface="DM Sans Bold"/>
                <a:ea typeface="DM Sans Bold"/>
                <a:cs typeface="DM Sans Bold"/>
                <a:sym typeface="DM Sans Bold"/>
              </a:rPr>
              <a:t>Strategic Value:</a:t>
            </a:r>
          </a:p>
          <a:p>
            <a:pPr algn="just">
              <a:lnSpc>
                <a:spcPts val="3404"/>
              </a:lnSpc>
            </a:pPr>
            <a:r>
              <a:rPr lang="en-US" sz="3095">
                <a:solidFill>
                  <a:srgbClr val="737373"/>
                </a:solidFill>
                <a:latin typeface="DM Sans"/>
                <a:ea typeface="DM Sans"/>
                <a:cs typeface="DM Sans"/>
                <a:sym typeface="DM Sans"/>
              </a:rPr>
              <a:t>These tools are crucial for enhancing productivity, ensuring efficient workflow, and fostering a collaborative work environment.</a:t>
            </a:r>
          </a:p>
        </p:txBody>
      </p:sp>
      <p:sp>
        <p:nvSpPr>
          <p:cNvPr id="6" name="TextBox 6"/>
          <p:cNvSpPr txBox="1"/>
          <p:nvPr/>
        </p:nvSpPr>
        <p:spPr>
          <a:xfrm>
            <a:off x="9435324" y="2710176"/>
            <a:ext cx="8217883" cy="3902081"/>
          </a:xfrm>
          <a:prstGeom prst="rect">
            <a:avLst/>
          </a:prstGeom>
        </p:spPr>
        <p:txBody>
          <a:bodyPr lIns="0" tIns="0" rIns="0" bIns="0" rtlCol="0" anchor="t">
            <a:spAutoFit/>
          </a:bodyPr>
          <a:lstStyle/>
          <a:p>
            <a:pPr algn="just">
              <a:lnSpc>
                <a:spcPts val="3850"/>
              </a:lnSpc>
            </a:pPr>
            <a:endParaRPr/>
          </a:p>
          <a:p>
            <a:pPr algn="just">
              <a:lnSpc>
                <a:spcPts val="3850"/>
              </a:lnSpc>
            </a:pPr>
            <a:endParaRPr/>
          </a:p>
          <a:p>
            <a:pPr algn="just">
              <a:lnSpc>
                <a:spcPts val="3850"/>
              </a:lnSpc>
            </a:pPr>
            <a:r>
              <a:rPr lang="en-US" sz="3500">
                <a:solidFill>
                  <a:srgbClr val="737373"/>
                </a:solidFill>
                <a:latin typeface="DM Sans"/>
                <a:ea typeface="DM Sans"/>
                <a:cs typeface="DM Sans"/>
                <a:sym typeface="DM Sans"/>
              </a:rPr>
              <a:t>The right set of internal tools can significantly </a:t>
            </a:r>
            <a:r>
              <a:rPr lang="en-US" sz="3500">
                <a:solidFill>
                  <a:srgbClr val="737373"/>
                </a:solidFill>
                <a:latin typeface="DM Sans Bold"/>
                <a:ea typeface="DM Sans Bold"/>
                <a:cs typeface="DM Sans Bold"/>
                <a:sym typeface="DM Sans Bold"/>
              </a:rPr>
              <a:t>contribute to a company's agility, employee satisfaction, and overall competitive edge, hence directly or indirectly contributing to capacity.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75165" y="1405538"/>
            <a:ext cx="8937166" cy="2429510"/>
            <a:chOff x="0" y="0"/>
            <a:chExt cx="11916221" cy="32393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Tech Integration</a:t>
              </a:r>
            </a:p>
          </p:txBody>
        </p:sp>
        <p:sp>
          <p:nvSpPr>
            <p:cNvPr id="4" name="TextBox 4"/>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Companies investing in advanced HRIS and ERP systems have seen a 40% increase in operational efficiency and a significant improvement in decision-making speed and accuracy.</a:t>
              </a:r>
            </a:p>
          </p:txBody>
        </p:sp>
      </p:grpSp>
      <p:sp>
        <p:nvSpPr>
          <p:cNvPr id="5" name="TextBox 5"/>
          <p:cNvSpPr txBox="1"/>
          <p:nvPr/>
        </p:nvSpPr>
        <p:spPr>
          <a:xfrm>
            <a:off x="1028700" y="3602990"/>
            <a:ext cx="6313839" cy="3138170"/>
          </a:xfrm>
          <a:prstGeom prst="rect">
            <a:avLst/>
          </a:prstGeom>
        </p:spPr>
        <p:txBody>
          <a:bodyPr lIns="0" tIns="0" rIns="0" bIns="0" rtlCol="0" anchor="t">
            <a:spAutoFit/>
          </a:bodyPr>
          <a:lstStyle/>
          <a:p>
            <a:pPr algn="l">
              <a:lnSpc>
                <a:spcPts val="6160"/>
              </a:lnSpc>
            </a:pPr>
            <a:r>
              <a:rPr lang="en-US" sz="5600" spc="-280">
                <a:solidFill>
                  <a:srgbClr val="737373"/>
                </a:solidFill>
                <a:latin typeface="DM Sans Bold"/>
                <a:ea typeface="DM Sans Bold"/>
                <a:cs typeface="DM Sans Bold"/>
                <a:sym typeface="DM Sans Bold"/>
              </a:rPr>
              <a:t>Capacity Building through Technological Innovation</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7675165" y="4206592"/>
            <a:ext cx="9056536" cy="2740660"/>
          </a:xfrm>
          <a:prstGeom prst="rect">
            <a:avLst/>
          </a:prstGeom>
        </p:spPr>
        <p:txBody>
          <a:bodyPr lIns="0" tIns="0" rIns="0" bIns="0" rtlCol="0" anchor="t">
            <a:spAutoFit/>
          </a:bodyPr>
          <a:lstStyle/>
          <a:p>
            <a:pPr algn="just">
              <a:lnSpc>
                <a:spcPts val="3079"/>
              </a:lnSpc>
            </a:pPr>
            <a:r>
              <a:rPr lang="en-US" sz="2799">
                <a:solidFill>
                  <a:srgbClr val="E1A93D"/>
                </a:solidFill>
                <a:latin typeface="DM Sans Bold"/>
                <a:ea typeface="DM Sans Bold"/>
                <a:cs typeface="DM Sans Bold"/>
                <a:sym typeface="DM Sans Bold"/>
              </a:rPr>
              <a:t>Case Study Highlight</a:t>
            </a:r>
          </a:p>
          <a:p>
            <a:pPr algn="just">
              <a:lnSpc>
                <a:spcPts val="3079"/>
              </a:lnSpc>
            </a:pPr>
            <a:r>
              <a:rPr lang="en-US" sz="2799">
                <a:solidFill>
                  <a:srgbClr val="504C44"/>
                </a:solidFill>
                <a:latin typeface="DM Sans"/>
                <a:ea typeface="DM Sans"/>
                <a:cs typeface="DM Sans"/>
                <a:sym typeface="DM Sans"/>
              </a:rPr>
              <a:t>A study found that organizations using comprehensive capacity-building tools, like performance metrics dashboards, experienced a 25% improvement in employee productivity and a 15% reduction in operational costs.</a:t>
            </a:r>
          </a:p>
          <a:p>
            <a:pPr algn="just">
              <a:lnSpc>
                <a:spcPts val="3079"/>
              </a:lnSpc>
              <a:spcBef>
                <a:spcPct val="0"/>
              </a:spcBef>
            </a:pPr>
            <a:endParaRPr lang="en-US" sz="2799">
              <a:solidFill>
                <a:srgbClr val="504C44"/>
              </a:solidFill>
              <a:latin typeface="DM Sans"/>
              <a:ea typeface="DM Sans"/>
              <a:cs typeface="DM Sans"/>
              <a:sym typeface="DM Sans"/>
            </a:endParaRPr>
          </a:p>
        </p:txBody>
      </p:sp>
      <p:grpSp>
        <p:nvGrpSpPr>
          <p:cNvPr id="8" name="Group 8"/>
          <p:cNvGrpSpPr/>
          <p:nvPr/>
        </p:nvGrpSpPr>
        <p:grpSpPr>
          <a:xfrm>
            <a:off x="7675165" y="6947252"/>
            <a:ext cx="8937166" cy="1934210"/>
            <a:chOff x="0" y="0"/>
            <a:chExt cx="11916221" cy="2578947"/>
          </a:xfrm>
        </p:grpSpPr>
        <p:sp>
          <p:nvSpPr>
            <p:cNvPr id="9" name="TextBox 9"/>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Strategic Alignment</a:t>
              </a:r>
            </a:p>
          </p:txBody>
        </p:sp>
        <p:sp>
          <p:nvSpPr>
            <p:cNvPr id="10" name="TextBox 10"/>
            <p:cNvSpPr txBox="1"/>
            <p:nvPr/>
          </p:nvSpPr>
          <p:spPr>
            <a:xfrm>
              <a:off x="0" y="635423"/>
              <a:ext cx="1191622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Leveraging technology in capacity building aligns with the finding that 72% of industry leaders believe digital transformation is essential for staying competitive.</a:t>
              </a: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grpSp>
        <p:nvGrpSpPr>
          <p:cNvPr id="3" name="Group 3"/>
          <p:cNvGrpSpPr/>
          <p:nvPr/>
        </p:nvGrpSpPr>
        <p:grpSpPr>
          <a:xfrm>
            <a:off x="9543886" y="9212861"/>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5" name="Group 5"/>
          <p:cNvGrpSpPr/>
          <p:nvPr/>
        </p:nvGrpSpPr>
        <p:grpSpPr>
          <a:xfrm>
            <a:off x="8873750" y="7057768"/>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7" name="Freeform 7"/>
          <p:cNvSpPr/>
          <p:nvPr/>
        </p:nvSpPr>
        <p:spPr>
          <a:xfrm>
            <a:off x="9275286" y="7280612"/>
            <a:ext cx="917029" cy="1101235"/>
          </a:xfrm>
          <a:custGeom>
            <a:avLst/>
            <a:gdLst/>
            <a:ahLst/>
            <a:cxnLst/>
            <a:rect l="l" t="t" r="r" b="b"/>
            <a:pathLst>
              <a:path w="917029" h="1101235">
                <a:moveTo>
                  <a:pt x="0" y="0"/>
                </a:moveTo>
                <a:lnTo>
                  <a:pt x="917029" y="0"/>
                </a:lnTo>
                <a:lnTo>
                  <a:pt x="917029" y="1101235"/>
                </a:lnTo>
                <a:lnTo>
                  <a:pt x="0" y="1101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11913083" y="9212861"/>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0" name="Group 10"/>
          <p:cNvGrpSpPr/>
          <p:nvPr/>
        </p:nvGrpSpPr>
        <p:grpSpPr>
          <a:xfrm>
            <a:off x="11242947" y="7057768"/>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2" name="Group 12"/>
          <p:cNvGrpSpPr/>
          <p:nvPr/>
        </p:nvGrpSpPr>
        <p:grpSpPr>
          <a:xfrm>
            <a:off x="14280374" y="9212861"/>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4" name="Group 14"/>
          <p:cNvGrpSpPr/>
          <p:nvPr/>
        </p:nvGrpSpPr>
        <p:grpSpPr>
          <a:xfrm>
            <a:off x="13610239" y="7057768"/>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6" name="Group 16"/>
          <p:cNvGrpSpPr/>
          <p:nvPr/>
        </p:nvGrpSpPr>
        <p:grpSpPr>
          <a:xfrm>
            <a:off x="16647666" y="9212861"/>
            <a:ext cx="380297" cy="362766"/>
            <a:chOff x="0" y="0"/>
            <a:chExt cx="587326" cy="560252"/>
          </a:xfrm>
        </p:grpSpPr>
        <p:sp>
          <p:nvSpPr>
            <p:cNvPr id="17" name="Freeform 17"/>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8" name="Group 18"/>
          <p:cNvGrpSpPr/>
          <p:nvPr/>
        </p:nvGrpSpPr>
        <p:grpSpPr>
          <a:xfrm>
            <a:off x="15977530" y="7057768"/>
            <a:ext cx="1720101" cy="2064402"/>
            <a:chOff x="0" y="0"/>
            <a:chExt cx="2656504" cy="3188238"/>
          </a:xfrm>
        </p:grpSpPr>
        <p:sp>
          <p:nvSpPr>
            <p:cNvPr id="19" name="Freeform 19"/>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20" name="Freeform 20"/>
          <p:cNvSpPr/>
          <p:nvPr/>
        </p:nvSpPr>
        <p:spPr>
          <a:xfrm>
            <a:off x="11557442" y="7396839"/>
            <a:ext cx="974600" cy="988985"/>
          </a:xfrm>
          <a:custGeom>
            <a:avLst/>
            <a:gdLst/>
            <a:ahLst/>
            <a:cxnLst/>
            <a:rect l="l" t="t" r="r" b="b"/>
            <a:pathLst>
              <a:path w="974600" h="988985">
                <a:moveTo>
                  <a:pt x="0" y="0"/>
                </a:moveTo>
                <a:lnTo>
                  <a:pt x="974600" y="0"/>
                </a:lnTo>
                <a:lnTo>
                  <a:pt x="974600" y="988985"/>
                </a:lnTo>
                <a:lnTo>
                  <a:pt x="0" y="9889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1" name="Freeform 21"/>
          <p:cNvSpPr/>
          <p:nvPr/>
        </p:nvSpPr>
        <p:spPr>
          <a:xfrm>
            <a:off x="14014654" y="7487809"/>
            <a:ext cx="911270" cy="898015"/>
          </a:xfrm>
          <a:custGeom>
            <a:avLst/>
            <a:gdLst/>
            <a:ahLst/>
            <a:cxnLst/>
            <a:rect l="l" t="t" r="r" b="b"/>
            <a:pathLst>
              <a:path w="911270" h="898015">
                <a:moveTo>
                  <a:pt x="0" y="0"/>
                </a:moveTo>
                <a:lnTo>
                  <a:pt x="911270" y="0"/>
                </a:lnTo>
                <a:lnTo>
                  <a:pt x="911270" y="898015"/>
                </a:lnTo>
                <a:lnTo>
                  <a:pt x="0" y="8980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2" name="Freeform 22"/>
          <p:cNvSpPr/>
          <p:nvPr/>
        </p:nvSpPr>
        <p:spPr>
          <a:xfrm>
            <a:off x="16383906" y="7396839"/>
            <a:ext cx="879297" cy="988985"/>
          </a:xfrm>
          <a:custGeom>
            <a:avLst/>
            <a:gdLst/>
            <a:ahLst/>
            <a:cxnLst/>
            <a:rect l="l" t="t" r="r" b="b"/>
            <a:pathLst>
              <a:path w="879297" h="988985">
                <a:moveTo>
                  <a:pt x="0" y="0"/>
                </a:moveTo>
                <a:lnTo>
                  <a:pt x="879297" y="0"/>
                </a:lnTo>
                <a:lnTo>
                  <a:pt x="879297" y="988985"/>
                </a:lnTo>
                <a:lnTo>
                  <a:pt x="0" y="9889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3" name="TextBox 23"/>
          <p:cNvSpPr txBox="1"/>
          <p:nvPr/>
        </p:nvSpPr>
        <p:spPr>
          <a:xfrm>
            <a:off x="1348251" y="1078064"/>
            <a:ext cx="15050998" cy="1425702"/>
          </a:xfrm>
          <a:prstGeom prst="rect">
            <a:avLst/>
          </a:prstGeom>
        </p:spPr>
        <p:txBody>
          <a:bodyPr lIns="0" tIns="0" rIns="0" bIns="0" rtlCol="0" anchor="t">
            <a:spAutoFit/>
          </a:bodyPr>
          <a:lstStyle/>
          <a:p>
            <a:pPr marL="0" lvl="0" indent="0" algn="l">
              <a:lnSpc>
                <a:spcPts val="5544"/>
              </a:lnSpc>
              <a:spcBef>
                <a:spcPct val="0"/>
              </a:spcBef>
            </a:pPr>
            <a:r>
              <a:rPr lang="en-US" sz="5600" spc="196">
                <a:solidFill>
                  <a:srgbClr val="E1A93D"/>
                </a:solidFill>
                <a:latin typeface="DM Sans Bold"/>
                <a:ea typeface="DM Sans Bold"/>
                <a:cs typeface="DM Sans Bold"/>
                <a:sym typeface="DM Sans Bold"/>
              </a:rPr>
              <a:t>Human Resource Information Systems (HRIS)- focus on internal processes </a:t>
            </a:r>
          </a:p>
        </p:txBody>
      </p:sp>
      <p:sp>
        <p:nvSpPr>
          <p:cNvPr id="24" name="TextBox 24"/>
          <p:cNvSpPr txBox="1"/>
          <p:nvPr/>
        </p:nvSpPr>
        <p:spPr>
          <a:xfrm>
            <a:off x="1348251" y="4346312"/>
            <a:ext cx="11614797" cy="2496894"/>
          </a:xfrm>
          <a:prstGeom prst="rect">
            <a:avLst/>
          </a:prstGeom>
        </p:spPr>
        <p:txBody>
          <a:bodyPr lIns="0" tIns="0" rIns="0" bIns="0" rtlCol="0" anchor="t">
            <a:spAutoFit/>
          </a:bodyPr>
          <a:lstStyle/>
          <a:p>
            <a:pPr algn="just">
              <a:lnSpc>
                <a:spcPts val="3368"/>
              </a:lnSpc>
            </a:pPr>
            <a:r>
              <a:rPr lang="en-US" sz="2441" spc="239">
                <a:solidFill>
                  <a:srgbClr val="231F20"/>
                </a:solidFill>
                <a:latin typeface="DM Sans"/>
                <a:ea typeface="DM Sans"/>
                <a:cs typeface="DM Sans"/>
                <a:sym typeface="DM Sans"/>
              </a:rPr>
              <a:t>An integrated system providing essential tools for human resource management, including employee data management, payroll, recruitment processes, and performance evaluations.</a:t>
            </a:r>
          </a:p>
          <a:p>
            <a:pPr algn="just">
              <a:lnSpc>
                <a:spcPts val="3368"/>
              </a:lnSpc>
            </a:pPr>
            <a:endParaRPr lang="en-US" sz="2441" spc="239">
              <a:solidFill>
                <a:srgbClr val="231F20"/>
              </a:solidFill>
              <a:latin typeface="DM Sans"/>
              <a:ea typeface="DM Sans"/>
              <a:cs typeface="DM Sans"/>
              <a:sym typeface="DM Sans"/>
            </a:endParaRPr>
          </a:p>
          <a:p>
            <a:pPr marL="0" lvl="0" indent="0" algn="just">
              <a:lnSpc>
                <a:spcPts val="3368"/>
              </a:lnSpc>
              <a:spcBef>
                <a:spcPct val="0"/>
              </a:spcBef>
            </a:pPr>
            <a:r>
              <a:rPr lang="en-US" sz="2441" spc="239">
                <a:solidFill>
                  <a:srgbClr val="231F20"/>
                </a:solidFill>
                <a:latin typeface="DM Sans"/>
                <a:ea typeface="DM Sans"/>
                <a:cs typeface="DM Sans"/>
                <a:sym typeface="DM Sans"/>
              </a:rPr>
              <a:t>Facilitates data-driven decision-making regarding workforce planning and internal capacity development.</a:t>
            </a:r>
          </a:p>
        </p:txBody>
      </p:sp>
      <p:sp>
        <p:nvSpPr>
          <p:cNvPr id="25" name="TextBox 25"/>
          <p:cNvSpPr txBox="1"/>
          <p:nvPr/>
        </p:nvSpPr>
        <p:spPr>
          <a:xfrm>
            <a:off x="1348251" y="3650910"/>
            <a:ext cx="6044305" cy="599296"/>
          </a:xfrm>
          <a:prstGeom prst="rect">
            <a:avLst/>
          </a:prstGeom>
        </p:spPr>
        <p:txBody>
          <a:bodyPr lIns="0" tIns="0" rIns="0" bIns="0" rtlCol="0" anchor="t">
            <a:spAutoFit/>
          </a:bodyPr>
          <a:lstStyle/>
          <a:p>
            <a:pPr marL="0" lvl="0" indent="0" algn="l">
              <a:lnSpc>
                <a:spcPts val="4929"/>
              </a:lnSpc>
              <a:spcBef>
                <a:spcPct val="0"/>
              </a:spcBef>
            </a:pPr>
            <a:r>
              <a:rPr lang="en-US" sz="3572" spc="350">
                <a:solidFill>
                  <a:srgbClr val="397D5A"/>
                </a:solidFill>
                <a:latin typeface="DM Sans Bold"/>
                <a:ea typeface="DM Sans Bold"/>
                <a:cs typeface="DM Sans Bold"/>
                <a:sym typeface="DM Sans Bold"/>
              </a:rPr>
              <a:t>Purpose: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grpSp>
        <p:nvGrpSpPr>
          <p:cNvPr id="3" name="Group 3"/>
          <p:cNvGrpSpPr/>
          <p:nvPr/>
        </p:nvGrpSpPr>
        <p:grpSpPr>
          <a:xfrm>
            <a:off x="9543886" y="9212861"/>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5" name="Group 5"/>
          <p:cNvGrpSpPr/>
          <p:nvPr/>
        </p:nvGrpSpPr>
        <p:grpSpPr>
          <a:xfrm>
            <a:off x="8873750" y="7057768"/>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7" name="Freeform 7"/>
          <p:cNvSpPr/>
          <p:nvPr/>
        </p:nvSpPr>
        <p:spPr>
          <a:xfrm>
            <a:off x="9275286" y="7280612"/>
            <a:ext cx="917029" cy="1101235"/>
          </a:xfrm>
          <a:custGeom>
            <a:avLst/>
            <a:gdLst/>
            <a:ahLst/>
            <a:cxnLst/>
            <a:rect l="l" t="t" r="r" b="b"/>
            <a:pathLst>
              <a:path w="917029" h="1101235">
                <a:moveTo>
                  <a:pt x="0" y="0"/>
                </a:moveTo>
                <a:lnTo>
                  <a:pt x="917029" y="0"/>
                </a:lnTo>
                <a:lnTo>
                  <a:pt x="917029" y="1101235"/>
                </a:lnTo>
                <a:lnTo>
                  <a:pt x="0" y="1101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11913083" y="9212861"/>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0" name="Group 10"/>
          <p:cNvGrpSpPr/>
          <p:nvPr/>
        </p:nvGrpSpPr>
        <p:grpSpPr>
          <a:xfrm>
            <a:off x="11242947" y="7057768"/>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2" name="Group 12"/>
          <p:cNvGrpSpPr/>
          <p:nvPr/>
        </p:nvGrpSpPr>
        <p:grpSpPr>
          <a:xfrm>
            <a:off x="14280374" y="9212861"/>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4" name="Group 14"/>
          <p:cNvGrpSpPr/>
          <p:nvPr/>
        </p:nvGrpSpPr>
        <p:grpSpPr>
          <a:xfrm>
            <a:off x="13610239" y="7057768"/>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6" name="Group 16"/>
          <p:cNvGrpSpPr/>
          <p:nvPr/>
        </p:nvGrpSpPr>
        <p:grpSpPr>
          <a:xfrm>
            <a:off x="16647666" y="9212861"/>
            <a:ext cx="380297" cy="362766"/>
            <a:chOff x="0" y="0"/>
            <a:chExt cx="587326" cy="560252"/>
          </a:xfrm>
        </p:grpSpPr>
        <p:sp>
          <p:nvSpPr>
            <p:cNvPr id="17" name="Freeform 17"/>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8" name="Group 18"/>
          <p:cNvGrpSpPr/>
          <p:nvPr/>
        </p:nvGrpSpPr>
        <p:grpSpPr>
          <a:xfrm>
            <a:off x="15977530" y="7057768"/>
            <a:ext cx="1720101" cy="2064402"/>
            <a:chOff x="0" y="0"/>
            <a:chExt cx="2656504" cy="3188238"/>
          </a:xfrm>
        </p:grpSpPr>
        <p:sp>
          <p:nvSpPr>
            <p:cNvPr id="19" name="Freeform 19"/>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20" name="Freeform 20"/>
          <p:cNvSpPr/>
          <p:nvPr/>
        </p:nvSpPr>
        <p:spPr>
          <a:xfrm>
            <a:off x="11557442" y="7396839"/>
            <a:ext cx="974600" cy="988985"/>
          </a:xfrm>
          <a:custGeom>
            <a:avLst/>
            <a:gdLst/>
            <a:ahLst/>
            <a:cxnLst/>
            <a:rect l="l" t="t" r="r" b="b"/>
            <a:pathLst>
              <a:path w="974600" h="988985">
                <a:moveTo>
                  <a:pt x="0" y="0"/>
                </a:moveTo>
                <a:lnTo>
                  <a:pt x="974600" y="0"/>
                </a:lnTo>
                <a:lnTo>
                  <a:pt x="974600" y="988985"/>
                </a:lnTo>
                <a:lnTo>
                  <a:pt x="0" y="9889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1" name="Freeform 21"/>
          <p:cNvSpPr/>
          <p:nvPr/>
        </p:nvSpPr>
        <p:spPr>
          <a:xfrm>
            <a:off x="14014654" y="7487809"/>
            <a:ext cx="911270" cy="898015"/>
          </a:xfrm>
          <a:custGeom>
            <a:avLst/>
            <a:gdLst/>
            <a:ahLst/>
            <a:cxnLst/>
            <a:rect l="l" t="t" r="r" b="b"/>
            <a:pathLst>
              <a:path w="911270" h="898015">
                <a:moveTo>
                  <a:pt x="0" y="0"/>
                </a:moveTo>
                <a:lnTo>
                  <a:pt x="911270" y="0"/>
                </a:lnTo>
                <a:lnTo>
                  <a:pt x="911270" y="898015"/>
                </a:lnTo>
                <a:lnTo>
                  <a:pt x="0" y="8980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2" name="Freeform 22"/>
          <p:cNvSpPr/>
          <p:nvPr/>
        </p:nvSpPr>
        <p:spPr>
          <a:xfrm>
            <a:off x="16383906" y="7396839"/>
            <a:ext cx="879297" cy="988985"/>
          </a:xfrm>
          <a:custGeom>
            <a:avLst/>
            <a:gdLst/>
            <a:ahLst/>
            <a:cxnLst/>
            <a:rect l="l" t="t" r="r" b="b"/>
            <a:pathLst>
              <a:path w="879297" h="988985">
                <a:moveTo>
                  <a:pt x="0" y="0"/>
                </a:moveTo>
                <a:lnTo>
                  <a:pt x="879297" y="0"/>
                </a:lnTo>
                <a:lnTo>
                  <a:pt x="879297" y="988985"/>
                </a:lnTo>
                <a:lnTo>
                  <a:pt x="0" y="9889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3" name="TextBox 23"/>
          <p:cNvSpPr txBox="1"/>
          <p:nvPr/>
        </p:nvSpPr>
        <p:spPr>
          <a:xfrm>
            <a:off x="1348251" y="1097114"/>
            <a:ext cx="16939749" cy="1659255"/>
          </a:xfrm>
          <a:prstGeom prst="rect">
            <a:avLst/>
          </a:prstGeom>
        </p:spPr>
        <p:txBody>
          <a:bodyPr lIns="0" tIns="0" rIns="0" bIns="0" rtlCol="0" anchor="t">
            <a:spAutoFit/>
          </a:bodyPr>
          <a:lstStyle/>
          <a:p>
            <a:pPr marL="0" lvl="0" indent="0" algn="l">
              <a:lnSpc>
                <a:spcPts val="6435"/>
              </a:lnSpc>
              <a:spcBef>
                <a:spcPct val="0"/>
              </a:spcBef>
            </a:pPr>
            <a:r>
              <a:rPr lang="en-US" sz="6500" spc="227">
                <a:solidFill>
                  <a:srgbClr val="E1A93D"/>
                </a:solidFill>
                <a:latin typeface="DM Sans Bold"/>
                <a:ea typeface="DM Sans Bold"/>
                <a:cs typeface="DM Sans Bold"/>
                <a:sym typeface="DM Sans Bold"/>
              </a:rPr>
              <a:t>Enterprise Resource Planning (ERP) Systems - focus on internal processes </a:t>
            </a:r>
          </a:p>
        </p:txBody>
      </p:sp>
      <p:sp>
        <p:nvSpPr>
          <p:cNvPr id="24" name="TextBox 24"/>
          <p:cNvSpPr txBox="1"/>
          <p:nvPr/>
        </p:nvSpPr>
        <p:spPr>
          <a:xfrm>
            <a:off x="1348251" y="4346312"/>
            <a:ext cx="11614797" cy="2915994"/>
          </a:xfrm>
          <a:prstGeom prst="rect">
            <a:avLst/>
          </a:prstGeom>
        </p:spPr>
        <p:txBody>
          <a:bodyPr lIns="0" tIns="0" rIns="0" bIns="0" rtlCol="0" anchor="t">
            <a:spAutoFit/>
          </a:bodyPr>
          <a:lstStyle/>
          <a:p>
            <a:pPr algn="just">
              <a:lnSpc>
                <a:spcPts val="3368"/>
              </a:lnSpc>
            </a:pPr>
            <a:r>
              <a:rPr lang="en-US" sz="2441" spc="239">
                <a:solidFill>
                  <a:srgbClr val="231F20"/>
                </a:solidFill>
                <a:latin typeface="DM Sans"/>
                <a:ea typeface="DM Sans"/>
                <a:cs typeface="DM Sans"/>
                <a:sym typeface="DM Sans"/>
              </a:rPr>
              <a:t>Comprehensive software that integrates all facets of an operation, including planning, purchasing, inventory, sales, marketing, finance, and human resources.</a:t>
            </a:r>
          </a:p>
          <a:p>
            <a:pPr algn="just">
              <a:lnSpc>
                <a:spcPts val="3368"/>
              </a:lnSpc>
            </a:pPr>
            <a:endParaRPr lang="en-US" sz="2441" spc="239">
              <a:solidFill>
                <a:srgbClr val="231F20"/>
              </a:solidFill>
              <a:latin typeface="DM Sans"/>
              <a:ea typeface="DM Sans"/>
              <a:cs typeface="DM Sans"/>
              <a:sym typeface="DM Sans"/>
            </a:endParaRPr>
          </a:p>
          <a:p>
            <a:pPr algn="just">
              <a:lnSpc>
                <a:spcPts val="3368"/>
              </a:lnSpc>
            </a:pPr>
            <a:r>
              <a:rPr lang="en-US" sz="2441" spc="239">
                <a:solidFill>
                  <a:srgbClr val="231F20"/>
                </a:solidFill>
                <a:latin typeface="DM Sans"/>
                <a:ea typeface="DM Sans"/>
                <a:cs typeface="DM Sans"/>
                <a:sym typeface="DM Sans"/>
              </a:rPr>
              <a:t>Offers a holistic view of the internal processes and resource utilization, aiding in effective capacity planning and management.</a:t>
            </a:r>
          </a:p>
          <a:p>
            <a:pPr algn="just">
              <a:lnSpc>
                <a:spcPts val="3368"/>
              </a:lnSpc>
            </a:pPr>
            <a:endParaRPr lang="en-US" sz="2441" spc="239">
              <a:solidFill>
                <a:srgbClr val="231F20"/>
              </a:solidFill>
              <a:latin typeface="DM Sans"/>
              <a:ea typeface="DM Sans"/>
              <a:cs typeface="DM Sans"/>
              <a:sym typeface="DM Sans"/>
            </a:endParaRPr>
          </a:p>
        </p:txBody>
      </p:sp>
      <p:sp>
        <p:nvSpPr>
          <p:cNvPr id="25" name="TextBox 25"/>
          <p:cNvSpPr txBox="1"/>
          <p:nvPr/>
        </p:nvSpPr>
        <p:spPr>
          <a:xfrm>
            <a:off x="1348251" y="3650910"/>
            <a:ext cx="6044305" cy="599296"/>
          </a:xfrm>
          <a:prstGeom prst="rect">
            <a:avLst/>
          </a:prstGeom>
        </p:spPr>
        <p:txBody>
          <a:bodyPr lIns="0" tIns="0" rIns="0" bIns="0" rtlCol="0" anchor="t">
            <a:spAutoFit/>
          </a:bodyPr>
          <a:lstStyle/>
          <a:p>
            <a:pPr marL="0" lvl="0" indent="0" algn="l">
              <a:lnSpc>
                <a:spcPts val="4929"/>
              </a:lnSpc>
              <a:spcBef>
                <a:spcPct val="0"/>
              </a:spcBef>
            </a:pPr>
            <a:r>
              <a:rPr lang="en-US" sz="3572" spc="350">
                <a:solidFill>
                  <a:srgbClr val="397D5A"/>
                </a:solidFill>
                <a:latin typeface="DM Sans Bold"/>
                <a:ea typeface="DM Sans Bold"/>
                <a:cs typeface="DM Sans Bold"/>
                <a:sym typeface="DM Sans Bold"/>
              </a:rPr>
              <a:t>Purpose: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02764" y="1368554"/>
            <a:ext cx="8937166" cy="2429510"/>
            <a:chOff x="0" y="0"/>
            <a:chExt cx="11916221" cy="32393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8CA9AD"/>
                  </a:solidFill>
                  <a:latin typeface="DM Sans Bold"/>
                  <a:ea typeface="DM Sans Bold"/>
                  <a:cs typeface="DM Sans Bold"/>
                  <a:sym typeface="DM Sans Bold"/>
                </a:rPr>
                <a:t>Assessment Phase</a:t>
              </a:r>
            </a:p>
          </p:txBody>
        </p:sp>
        <p:sp>
          <p:nvSpPr>
            <p:cNvPr id="4" name="TextBox 4"/>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Start with a comprehensive organizational audit to identify current capabilities and pinpoint areas for improvement, employing tools like SWOT and PESTLE analyses.</a:t>
              </a:r>
            </a:p>
          </p:txBody>
        </p:sp>
      </p:grpSp>
      <p:sp>
        <p:nvSpPr>
          <p:cNvPr id="5" name="TextBox 5"/>
          <p:cNvSpPr txBox="1"/>
          <p:nvPr/>
        </p:nvSpPr>
        <p:spPr>
          <a:xfrm>
            <a:off x="1028700" y="3222625"/>
            <a:ext cx="6313839" cy="3908425"/>
          </a:xfrm>
          <a:prstGeom prst="rect">
            <a:avLst/>
          </a:prstGeom>
        </p:spPr>
        <p:txBody>
          <a:bodyPr lIns="0" tIns="0" rIns="0" bIns="0" rtlCol="0" anchor="t">
            <a:spAutoFit/>
          </a:bodyPr>
          <a:lstStyle/>
          <a:p>
            <a:pPr algn="l">
              <a:lnSpc>
                <a:spcPts val="7699"/>
              </a:lnSpc>
            </a:pPr>
            <a:r>
              <a:rPr lang="en-US" sz="6999" spc="-349">
                <a:solidFill>
                  <a:srgbClr val="737373"/>
                </a:solidFill>
                <a:latin typeface="DM Sans Bold"/>
                <a:ea typeface="DM Sans Bold"/>
                <a:cs typeface="DM Sans Bold"/>
                <a:sym typeface="DM Sans Bold"/>
              </a:rPr>
              <a:t>Laying the Groundwork for Capacity Enhancement</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8202764" y="4367401"/>
            <a:ext cx="9056536" cy="1569085"/>
          </a:xfrm>
          <a:prstGeom prst="rect">
            <a:avLst/>
          </a:prstGeom>
        </p:spPr>
        <p:txBody>
          <a:bodyPr lIns="0" tIns="0" rIns="0" bIns="0" rtlCol="0" anchor="t">
            <a:spAutoFit/>
          </a:bodyPr>
          <a:lstStyle/>
          <a:p>
            <a:pPr algn="just">
              <a:lnSpc>
                <a:spcPts val="3079"/>
              </a:lnSpc>
            </a:pPr>
            <a:r>
              <a:rPr lang="en-US" sz="2799">
                <a:solidFill>
                  <a:srgbClr val="8CA9AD"/>
                </a:solidFill>
                <a:latin typeface="DM Sans Bold"/>
                <a:ea typeface="DM Sans Bold"/>
                <a:cs typeface="DM Sans Bold"/>
                <a:sym typeface="DM Sans Bold"/>
              </a:rPr>
              <a:t>Objective Definition</a:t>
            </a:r>
          </a:p>
          <a:p>
            <a:pPr algn="just">
              <a:lnSpc>
                <a:spcPts val="3079"/>
              </a:lnSpc>
              <a:spcBef>
                <a:spcPct val="0"/>
              </a:spcBef>
            </a:pPr>
            <a:r>
              <a:rPr lang="en-US" sz="2799">
                <a:solidFill>
                  <a:srgbClr val="504C44"/>
                </a:solidFill>
                <a:latin typeface="DM Sans"/>
                <a:ea typeface="DM Sans"/>
                <a:cs typeface="DM Sans"/>
                <a:sym typeface="DM Sans"/>
              </a:rPr>
              <a:t>Set clear, quantifiable objectives for each area of improvement, ensuring they are aligned with the overall business strategy and measurable over time.</a:t>
            </a:r>
          </a:p>
        </p:txBody>
      </p:sp>
      <p:grpSp>
        <p:nvGrpSpPr>
          <p:cNvPr id="8" name="Group 8"/>
          <p:cNvGrpSpPr/>
          <p:nvPr/>
        </p:nvGrpSpPr>
        <p:grpSpPr>
          <a:xfrm>
            <a:off x="8202764" y="6984236"/>
            <a:ext cx="8937166" cy="1934210"/>
            <a:chOff x="0" y="0"/>
            <a:chExt cx="11916221" cy="2578947"/>
          </a:xfrm>
        </p:grpSpPr>
        <p:sp>
          <p:nvSpPr>
            <p:cNvPr id="9" name="TextBox 9"/>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8CA9AD"/>
                  </a:solidFill>
                  <a:latin typeface="DM Sans Bold"/>
                  <a:ea typeface="DM Sans Bold"/>
                  <a:cs typeface="DM Sans Bold"/>
                  <a:sym typeface="DM Sans Bold"/>
                </a:rPr>
                <a:t>Stakeholder Engagement</a:t>
              </a:r>
            </a:p>
          </p:txBody>
        </p:sp>
        <p:sp>
          <p:nvSpPr>
            <p:cNvPr id="10" name="TextBox 10"/>
            <p:cNvSpPr txBox="1"/>
            <p:nvPr/>
          </p:nvSpPr>
          <p:spPr>
            <a:xfrm>
              <a:off x="0" y="635423"/>
              <a:ext cx="11916221" cy="19435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Actively involve employees, management, and other key stakeholders in the planning process to garner insights and foster buy-in.</a:t>
              </a: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grpSp>
        <p:nvGrpSpPr>
          <p:cNvPr id="3" name="Group 3"/>
          <p:cNvGrpSpPr/>
          <p:nvPr/>
        </p:nvGrpSpPr>
        <p:grpSpPr>
          <a:xfrm>
            <a:off x="9543886" y="9212861"/>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5" name="Group 5"/>
          <p:cNvGrpSpPr/>
          <p:nvPr/>
        </p:nvGrpSpPr>
        <p:grpSpPr>
          <a:xfrm>
            <a:off x="8873750" y="7057768"/>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7" name="Freeform 7"/>
          <p:cNvSpPr/>
          <p:nvPr/>
        </p:nvSpPr>
        <p:spPr>
          <a:xfrm>
            <a:off x="9275286" y="7280612"/>
            <a:ext cx="917029" cy="1101235"/>
          </a:xfrm>
          <a:custGeom>
            <a:avLst/>
            <a:gdLst/>
            <a:ahLst/>
            <a:cxnLst/>
            <a:rect l="l" t="t" r="r" b="b"/>
            <a:pathLst>
              <a:path w="917029" h="1101235">
                <a:moveTo>
                  <a:pt x="0" y="0"/>
                </a:moveTo>
                <a:lnTo>
                  <a:pt x="917029" y="0"/>
                </a:lnTo>
                <a:lnTo>
                  <a:pt x="917029" y="1101235"/>
                </a:lnTo>
                <a:lnTo>
                  <a:pt x="0" y="1101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11913083" y="9212861"/>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0" name="Group 10"/>
          <p:cNvGrpSpPr/>
          <p:nvPr/>
        </p:nvGrpSpPr>
        <p:grpSpPr>
          <a:xfrm>
            <a:off x="11242947" y="7057768"/>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2" name="Group 12"/>
          <p:cNvGrpSpPr/>
          <p:nvPr/>
        </p:nvGrpSpPr>
        <p:grpSpPr>
          <a:xfrm>
            <a:off x="14280374" y="9212861"/>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4" name="Group 14"/>
          <p:cNvGrpSpPr/>
          <p:nvPr/>
        </p:nvGrpSpPr>
        <p:grpSpPr>
          <a:xfrm>
            <a:off x="13610239" y="7057768"/>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6" name="Group 16"/>
          <p:cNvGrpSpPr/>
          <p:nvPr/>
        </p:nvGrpSpPr>
        <p:grpSpPr>
          <a:xfrm>
            <a:off x="16647666" y="9212861"/>
            <a:ext cx="380297" cy="362766"/>
            <a:chOff x="0" y="0"/>
            <a:chExt cx="587326" cy="560252"/>
          </a:xfrm>
        </p:grpSpPr>
        <p:sp>
          <p:nvSpPr>
            <p:cNvPr id="17" name="Freeform 17"/>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8" name="Group 18"/>
          <p:cNvGrpSpPr/>
          <p:nvPr/>
        </p:nvGrpSpPr>
        <p:grpSpPr>
          <a:xfrm>
            <a:off x="15977530" y="7057768"/>
            <a:ext cx="1720101" cy="2064402"/>
            <a:chOff x="0" y="0"/>
            <a:chExt cx="2656504" cy="3188238"/>
          </a:xfrm>
        </p:grpSpPr>
        <p:sp>
          <p:nvSpPr>
            <p:cNvPr id="19" name="Freeform 19"/>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20" name="Freeform 20"/>
          <p:cNvSpPr/>
          <p:nvPr/>
        </p:nvSpPr>
        <p:spPr>
          <a:xfrm>
            <a:off x="11557442" y="7396839"/>
            <a:ext cx="974600" cy="988985"/>
          </a:xfrm>
          <a:custGeom>
            <a:avLst/>
            <a:gdLst/>
            <a:ahLst/>
            <a:cxnLst/>
            <a:rect l="l" t="t" r="r" b="b"/>
            <a:pathLst>
              <a:path w="974600" h="988985">
                <a:moveTo>
                  <a:pt x="0" y="0"/>
                </a:moveTo>
                <a:lnTo>
                  <a:pt x="974600" y="0"/>
                </a:lnTo>
                <a:lnTo>
                  <a:pt x="974600" y="988985"/>
                </a:lnTo>
                <a:lnTo>
                  <a:pt x="0" y="9889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1" name="Freeform 21"/>
          <p:cNvSpPr/>
          <p:nvPr/>
        </p:nvSpPr>
        <p:spPr>
          <a:xfrm>
            <a:off x="14014654" y="7487809"/>
            <a:ext cx="911270" cy="898015"/>
          </a:xfrm>
          <a:custGeom>
            <a:avLst/>
            <a:gdLst/>
            <a:ahLst/>
            <a:cxnLst/>
            <a:rect l="l" t="t" r="r" b="b"/>
            <a:pathLst>
              <a:path w="911270" h="898015">
                <a:moveTo>
                  <a:pt x="0" y="0"/>
                </a:moveTo>
                <a:lnTo>
                  <a:pt x="911270" y="0"/>
                </a:lnTo>
                <a:lnTo>
                  <a:pt x="911270" y="898015"/>
                </a:lnTo>
                <a:lnTo>
                  <a:pt x="0" y="8980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2" name="Freeform 22"/>
          <p:cNvSpPr/>
          <p:nvPr/>
        </p:nvSpPr>
        <p:spPr>
          <a:xfrm>
            <a:off x="16383906" y="7396839"/>
            <a:ext cx="879297" cy="988985"/>
          </a:xfrm>
          <a:custGeom>
            <a:avLst/>
            <a:gdLst/>
            <a:ahLst/>
            <a:cxnLst/>
            <a:rect l="l" t="t" r="r" b="b"/>
            <a:pathLst>
              <a:path w="879297" h="988985">
                <a:moveTo>
                  <a:pt x="0" y="0"/>
                </a:moveTo>
                <a:lnTo>
                  <a:pt x="879297" y="0"/>
                </a:lnTo>
                <a:lnTo>
                  <a:pt x="879297" y="988985"/>
                </a:lnTo>
                <a:lnTo>
                  <a:pt x="0" y="9889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3" name="TextBox 23"/>
          <p:cNvSpPr txBox="1"/>
          <p:nvPr/>
        </p:nvSpPr>
        <p:spPr>
          <a:xfrm>
            <a:off x="1348251" y="1078064"/>
            <a:ext cx="15679712" cy="1425616"/>
          </a:xfrm>
          <a:prstGeom prst="rect">
            <a:avLst/>
          </a:prstGeom>
        </p:spPr>
        <p:txBody>
          <a:bodyPr lIns="0" tIns="0" rIns="0" bIns="0" rtlCol="0" anchor="t">
            <a:spAutoFit/>
          </a:bodyPr>
          <a:lstStyle/>
          <a:p>
            <a:pPr marL="0" lvl="0" indent="0" algn="l">
              <a:lnSpc>
                <a:spcPts val="5544"/>
              </a:lnSpc>
              <a:spcBef>
                <a:spcPct val="0"/>
              </a:spcBef>
            </a:pPr>
            <a:r>
              <a:rPr lang="en-US" sz="5600" spc="196">
                <a:solidFill>
                  <a:srgbClr val="E1A93D"/>
                </a:solidFill>
                <a:latin typeface="DM Sans Bold"/>
                <a:ea typeface="DM Sans Bold"/>
                <a:cs typeface="DM Sans Bold"/>
                <a:sym typeface="DM Sans Bold"/>
              </a:rPr>
              <a:t>Dashboard / Database GUI (Graphical User Interface)-focus on internal processes </a:t>
            </a:r>
          </a:p>
        </p:txBody>
      </p:sp>
      <p:sp>
        <p:nvSpPr>
          <p:cNvPr id="24" name="TextBox 24"/>
          <p:cNvSpPr txBox="1"/>
          <p:nvPr/>
        </p:nvSpPr>
        <p:spPr>
          <a:xfrm>
            <a:off x="1348251" y="4102100"/>
            <a:ext cx="7795749" cy="820494"/>
          </a:xfrm>
          <a:prstGeom prst="rect">
            <a:avLst/>
          </a:prstGeom>
        </p:spPr>
        <p:txBody>
          <a:bodyPr lIns="0" tIns="0" rIns="0" bIns="0" rtlCol="0" anchor="t">
            <a:spAutoFit/>
          </a:bodyPr>
          <a:lstStyle/>
          <a:p>
            <a:pPr marL="0" lvl="0" indent="0" algn="just">
              <a:lnSpc>
                <a:spcPts val="3368"/>
              </a:lnSpc>
              <a:spcBef>
                <a:spcPct val="0"/>
              </a:spcBef>
            </a:pPr>
            <a:r>
              <a:rPr lang="en-US" sz="2441" spc="239">
                <a:solidFill>
                  <a:srgbClr val="231F20"/>
                </a:solidFill>
                <a:latin typeface="DM Sans"/>
                <a:ea typeface="DM Sans"/>
                <a:cs typeface="DM Sans"/>
                <a:sym typeface="DM Sans"/>
              </a:rPr>
              <a:t>Provides visual insights into data, simplifying the analysis and decision-making processes.</a:t>
            </a:r>
          </a:p>
        </p:txBody>
      </p:sp>
      <p:sp>
        <p:nvSpPr>
          <p:cNvPr id="25" name="TextBox 25"/>
          <p:cNvSpPr txBox="1"/>
          <p:nvPr/>
        </p:nvSpPr>
        <p:spPr>
          <a:xfrm>
            <a:off x="1348251" y="3650910"/>
            <a:ext cx="6044305" cy="599296"/>
          </a:xfrm>
          <a:prstGeom prst="rect">
            <a:avLst/>
          </a:prstGeom>
        </p:spPr>
        <p:txBody>
          <a:bodyPr lIns="0" tIns="0" rIns="0" bIns="0" rtlCol="0" anchor="t">
            <a:spAutoFit/>
          </a:bodyPr>
          <a:lstStyle/>
          <a:p>
            <a:pPr marL="0" lvl="0" indent="0" algn="l">
              <a:lnSpc>
                <a:spcPts val="4929"/>
              </a:lnSpc>
              <a:spcBef>
                <a:spcPct val="0"/>
              </a:spcBef>
            </a:pPr>
            <a:r>
              <a:rPr lang="en-US" sz="3572" spc="350">
                <a:solidFill>
                  <a:srgbClr val="397D5A"/>
                </a:solidFill>
                <a:latin typeface="DM Sans Bold"/>
                <a:ea typeface="DM Sans Bold"/>
                <a:cs typeface="DM Sans Bold"/>
                <a:sym typeface="DM Sans Bold"/>
              </a:rPr>
              <a:t>Purpose: </a:t>
            </a:r>
          </a:p>
        </p:txBody>
      </p:sp>
      <p:sp>
        <p:nvSpPr>
          <p:cNvPr id="26" name="TextBox 26"/>
          <p:cNvSpPr txBox="1"/>
          <p:nvPr/>
        </p:nvSpPr>
        <p:spPr>
          <a:xfrm>
            <a:off x="1348251" y="6191158"/>
            <a:ext cx="7816907" cy="1239594"/>
          </a:xfrm>
          <a:prstGeom prst="rect">
            <a:avLst/>
          </a:prstGeom>
        </p:spPr>
        <p:txBody>
          <a:bodyPr lIns="0" tIns="0" rIns="0" bIns="0" rtlCol="0" anchor="t">
            <a:spAutoFit/>
          </a:bodyPr>
          <a:lstStyle/>
          <a:p>
            <a:pPr marL="0" lvl="0" indent="0" algn="l">
              <a:lnSpc>
                <a:spcPts val="3368"/>
              </a:lnSpc>
              <a:spcBef>
                <a:spcPct val="0"/>
              </a:spcBef>
            </a:pPr>
            <a:r>
              <a:rPr lang="en-US" sz="2441" spc="239">
                <a:solidFill>
                  <a:srgbClr val="231F20"/>
                </a:solidFill>
                <a:latin typeface="DM Sans"/>
                <a:ea typeface="DM Sans"/>
                <a:cs typeface="DM Sans"/>
                <a:sym typeface="DM Sans"/>
              </a:rPr>
              <a:t>Real-time performance dashboards integrating data from various sources for comprehensive insights.</a:t>
            </a:r>
          </a:p>
        </p:txBody>
      </p:sp>
      <p:sp>
        <p:nvSpPr>
          <p:cNvPr id="27" name="TextBox 27"/>
          <p:cNvSpPr txBox="1"/>
          <p:nvPr/>
        </p:nvSpPr>
        <p:spPr>
          <a:xfrm>
            <a:off x="1348251" y="5630021"/>
            <a:ext cx="6044305" cy="599296"/>
          </a:xfrm>
          <a:prstGeom prst="rect">
            <a:avLst/>
          </a:prstGeom>
        </p:spPr>
        <p:txBody>
          <a:bodyPr lIns="0" tIns="0" rIns="0" bIns="0" rtlCol="0" anchor="t">
            <a:spAutoFit/>
          </a:bodyPr>
          <a:lstStyle/>
          <a:p>
            <a:pPr marL="0" lvl="0" indent="0" algn="l">
              <a:lnSpc>
                <a:spcPts val="4929"/>
              </a:lnSpc>
              <a:spcBef>
                <a:spcPct val="0"/>
              </a:spcBef>
            </a:pPr>
            <a:r>
              <a:rPr lang="en-US" sz="3572" spc="350">
                <a:solidFill>
                  <a:srgbClr val="397D5A"/>
                </a:solidFill>
                <a:latin typeface="DM Sans Bold"/>
                <a:ea typeface="DM Sans Bold"/>
                <a:cs typeface="DM Sans Bold"/>
                <a:sym typeface="DM Sans Bold"/>
              </a:rPr>
              <a:t>Example: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grpSp>
        <p:nvGrpSpPr>
          <p:cNvPr id="3" name="Group 3"/>
          <p:cNvGrpSpPr/>
          <p:nvPr/>
        </p:nvGrpSpPr>
        <p:grpSpPr>
          <a:xfrm>
            <a:off x="9543886" y="9212861"/>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5" name="Group 5"/>
          <p:cNvGrpSpPr/>
          <p:nvPr/>
        </p:nvGrpSpPr>
        <p:grpSpPr>
          <a:xfrm>
            <a:off x="8873750" y="7057768"/>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7" name="Freeform 7"/>
          <p:cNvSpPr/>
          <p:nvPr/>
        </p:nvSpPr>
        <p:spPr>
          <a:xfrm>
            <a:off x="9275286" y="7280612"/>
            <a:ext cx="917029" cy="1101235"/>
          </a:xfrm>
          <a:custGeom>
            <a:avLst/>
            <a:gdLst/>
            <a:ahLst/>
            <a:cxnLst/>
            <a:rect l="l" t="t" r="r" b="b"/>
            <a:pathLst>
              <a:path w="917029" h="1101235">
                <a:moveTo>
                  <a:pt x="0" y="0"/>
                </a:moveTo>
                <a:lnTo>
                  <a:pt x="917029" y="0"/>
                </a:lnTo>
                <a:lnTo>
                  <a:pt x="917029" y="1101235"/>
                </a:lnTo>
                <a:lnTo>
                  <a:pt x="0" y="1101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11913083" y="9212861"/>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0" name="Group 10"/>
          <p:cNvGrpSpPr/>
          <p:nvPr/>
        </p:nvGrpSpPr>
        <p:grpSpPr>
          <a:xfrm>
            <a:off x="11242947" y="7057768"/>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2" name="Group 12"/>
          <p:cNvGrpSpPr/>
          <p:nvPr/>
        </p:nvGrpSpPr>
        <p:grpSpPr>
          <a:xfrm>
            <a:off x="14280374" y="9212861"/>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4" name="Group 14"/>
          <p:cNvGrpSpPr/>
          <p:nvPr/>
        </p:nvGrpSpPr>
        <p:grpSpPr>
          <a:xfrm>
            <a:off x="13610239" y="7057768"/>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6" name="Group 16"/>
          <p:cNvGrpSpPr/>
          <p:nvPr/>
        </p:nvGrpSpPr>
        <p:grpSpPr>
          <a:xfrm>
            <a:off x="16647666" y="9212861"/>
            <a:ext cx="380297" cy="362766"/>
            <a:chOff x="0" y="0"/>
            <a:chExt cx="587326" cy="560252"/>
          </a:xfrm>
        </p:grpSpPr>
        <p:sp>
          <p:nvSpPr>
            <p:cNvPr id="17" name="Freeform 17"/>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8" name="Group 18"/>
          <p:cNvGrpSpPr/>
          <p:nvPr/>
        </p:nvGrpSpPr>
        <p:grpSpPr>
          <a:xfrm>
            <a:off x="15977530" y="7057768"/>
            <a:ext cx="1720101" cy="2064402"/>
            <a:chOff x="0" y="0"/>
            <a:chExt cx="2656504" cy="3188238"/>
          </a:xfrm>
        </p:grpSpPr>
        <p:sp>
          <p:nvSpPr>
            <p:cNvPr id="19" name="Freeform 19"/>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20" name="Freeform 20"/>
          <p:cNvSpPr/>
          <p:nvPr/>
        </p:nvSpPr>
        <p:spPr>
          <a:xfrm>
            <a:off x="11557442" y="7396839"/>
            <a:ext cx="974600" cy="988985"/>
          </a:xfrm>
          <a:custGeom>
            <a:avLst/>
            <a:gdLst/>
            <a:ahLst/>
            <a:cxnLst/>
            <a:rect l="l" t="t" r="r" b="b"/>
            <a:pathLst>
              <a:path w="974600" h="988985">
                <a:moveTo>
                  <a:pt x="0" y="0"/>
                </a:moveTo>
                <a:lnTo>
                  <a:pt x="974600" y="0"/>
                </a:lnTo>
                <a:lnTo>
                  <a:pt x="974600" y="988985"/>
                </a:lnTo>
                <a:lnTo>
                  <a:pt x="0" y="9889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1" name="Freeform 21"/>
          <p:cNvSpPr/>
          <p:nvPr/>
        </p:nvSpPr>
        <p:spPr>
          <a:xfrm>
            <a:off x="14014654" y="7487809"/>
            <a:ext cx="911270" cy="898015"/>
          </a:xfrm>
          <a:custGeom>
            <a:avLst/>
            <a:gdLst/>
            <a:ahLst/>
            <a:cxnLst/>
            <a:rect l="l" t="t" r="r" b="b"/>
            <a:pathLst>
              <a:path w="911270" h="898015">
                <a:moveTo>
                  <a:pt x="0" y="0"/>
                </a:moveTo>
                <a:lnTo>
                  <a:pt x="911270" y="0"/>
                </a:lnTo>
                <a:lnTo>
                  <a:pt x="911270" y="898015"/>
                </a:lnTo>
                <a:lnTo>
                  <a:pt x="0" y="8980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2" name="Freeform 22"/>
          <p:cNvSpPr/>
          <p:nvPr/>
        </p:nvSpPr>
        <p:spPr>
          <a:xfrm>
            <a:off x="16383906" y="7396839"/>
            <a:ext cx="879297" cy="988985"/>
          </a:xfrm>
          <a:custGeom>
            <a:avLst/>
            <a:gdLst/>
            <a:ahLst/>
            <a:cxnLst/>
            <a:rect l="l" t="t" r="r" b="b"/>
            <a:pathLst>
              <a:path w="879297" h="988985">
                <a:moveTo>
                  <a:pt x="0" y="0"/>
                </a:moveTo>
                <a:lnTo>
                  <a:pt x="879297" y="0"/>
                </a:lnTo>
                <a:lnTo>
                  <a:pt x="879297" y="988985"/>
                </a:lnTo>
                <a:lnTo>
                  <a:pt x="0" y="9889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3" name="TextBox 23"/>
          <p:cNvSpPr txBox="1"/>
          <p:nvPr/>
        </p:nvSpPr>
        <p:spPr>
          <a:xfrm>
            <a:off x="1348251" y="1078064"/>
            <a:ext cx="15050998" cy="1488186"/>
          </a:xfrm>
          <a:prstGeom prst="rect">
            <a:avLst/>
          </a:prstGeom>
        </p:spPr>
        <p:txBody>
          <a:bodyPr lIns="0" tIns="0" rIns="0" bIns="0" rtlCol="0" anchor="t">
            <a:spAutoFit/>
          </a:bodyPr>
          <a:lstStyle/>
          <a:p>
            <a:pPr marL="0" lvl="0" indent="0" algn="l">
              <a:lnSpc>
                <a:spcPts val="5741"/>
              </a:lnSpc>
              <a:spcBef>
                <a:spcPct val="0"/>
              </a:spcBef>
            </a:pPr>
            <a:r>
              <a:rPr lang="en-US" sz="5799" spc="202">
                <a:solidFill>
                  <a:srgbClr val="E1A93D"/>
                </a:solidFill>
                <a:latin typeface="DM Sans Bold"/>
                <a:ea typeface="DM Sans Bold"/>
                <a:cs typeface="DM Sans Bold"/>
                <a:sym typeface="DM Sans Bold"/>
              </a:rPr>
              <a:t>Approval Apps - focus on internal processes </a:t>
            </a:r>
          </a:p>
        </p:txBody>
      </p:sp>
      <p:sp>
        <p:nvSpPr>
          <p:cNvPr id="24" name="TextBox 24"/>
          <p:cNvSpPr txBox="1"/>
          <p:nvPr/>
        </p:nvSpPr>
        <p:spPr>
          <a:xfrm>
            <a:off x="1348251" y="4102100"/>
            <a:ext cx="7816907" cy="820494"/>
          </a:xfrm>
          <a:prstGeom prst="rect">
            <a:avLst/>
          </a:prstGeom>
        </p:spPr>
        <p:txBody>
          <a:bodyPr lIns="0" tIns="0" rIns="0" bIns="0" rtlCol="0" anchor="t">
            <a:spAutoFit/>
          </a:bodyPr>
          <a:lstStyle/>
          <a:p>
            <a:pPr marL="0" lvl="0" indent="0" algn="just">
              <a:lnSpc>
                <a:spcPts val="3368"/>
              </a:lnSpc>
              <a:spcBef>
                <a:spcPct val="0"/>
              </a:spcBef>
            </a:pPr>
            <a:r>
              <a:rPr lang="en-US" sz="2441" spc="239">
                <a:solidFill>
                  <a:srgbClr val="231F20"/>
                </a:solidFill>
                <a:latin typeface="DM Sans"/>
                <a:ea typeface="DM Sans"/>
                <a:cs typeface="DM Sans"/>
                <a:sym typeface="DM Sans"/>
              </a:rPr>
              <a:t>Streamlines and automates the process of obtaining approvals for requests or projects.</a:t>
            </a:r>
          </a:p>
        </p:txBody>
      </p:sp>
      <p:sp>
        <p:nvSpPr>
          <p:cNvPr id="25" name="TextBox 25"/>
          <p:cNvSpPr txBox="1"/>
          <p:nvPr/>
        </p:nvSpPr>
        <p:spPr>
          <a:xfrm>
            <a:off x="1348251" y="3650910"/>
            <a:ext cx="6044305" cy="599296"/>
          </a:xfrm>
          <a:prstGeom prst="rect">
            <a:avLst/>
          </a:prstGeom>
        </p:spPr>
        <p:txBody>
          <a:bodyPr lIns="0" tIns="0" rIns="0" bIns="0" rtlCol="0" anchor="t">
            <a:spAutoFit/>
          </a:bodyPr>
          <a:lstStyle/>
          <a:p>
            <a:pPr marL="0" lvl="0" indent="0" algn="l">
              <a:lnSpc>
                <a:spcPts val="4929"/>
              </a:lnSpc>
              <a:spcBef>
                <a:spcPct val="0"/>
              </a:spcBef>
            </a:pPr>
            <a:r>
              <a:rPr lang="en-US" sz="3572" spc="350">
                <a:solidFill>
                  <a:srgbClr val="397D5A"/>
                </a:solidFill>
                <a:latin typeface="DM Sans Bold"/>
                <a:ea typeface="DM Sans Bold"/>
                <a:cs typeface="DM Sans Bold"/>
                <a:sym typeface="DM Sans Bold"/>
              </a:rPr>
              <a:t>Purpose: </a:t>
            </a:r>
          </a:p>
        </p:txBody>
      </p:sp>
      <p:sp>
        <p:nvSpPr>
          <p:cNvPr id="26" name="TextBox 26"/>
          <p:cNvSpPr txBox="1"/>
          <p:nvPr/>
        </p:nvSpPr>
        <p:spPr>
          <a:xfrm>
            <a:off x="1348251" y="6191158"/>
            <a:ext cx="7927035" cy="1239594"/>
          </a:xfrm>
          <a:prstGeom prst="rect">
            <a:avLst/>
          </a:prstGeom>
        </p:spPr>
        <p:txBody>
          <a:bodyPr lIns="0" tIns="0" rIns="0" bIns="0" rtlCol="0" anchor="t">
            <a:spAutoFit/>
          </a:bodyPr>
          <a:lstStyle/>
          <a:p>
            <a:pPr marL="0" lvl="0" indent="0" algn="just">
              <a:lnSpc>
                <a:spcPts val="3368"/>
              </a:lnSpc>
              <a:spcBef>
                <a:spcPct val="0"/>
              </a:spcBef>
            </a:pPr>
            <a:r>
              <a:rPr lang="en-US" sz="2441" spc="239">
                <a:solidFill>
                  <a:srgbClr val="231F20"/>
                </a:solidFill>
                <a:latin typeface="DM Sans"/>
                <a:ea typeface="DM Sans"/>
                <a:cs typeface="DM Sans"/>
                <a:sym typeface="DM Sans"/>
              </a:rPr>
              <a:t>Digital signature apps for approving documents and workflows, reducing paper use and speeding up processes.</a:t>
            </a:r>
          </a:p>
        </p:txBody>
      </p:sp>
      <p:sp>
        <p:nvSpPr>
          <p:cNvPr id="27" name="TextBox 27"/>
          <p:cNvSpPr txBox="1"/>
          <p:nvPr/>
        </p:nvSpPr>
        <p:spPr>
          <a:xfrm>
            <a:off x="1348251" y="5630021"/>
            <a:ext cx="6044305" cy="599296"/>
          </a:xfrm>
          <a:prstGeom prst="rect">
            <a:avLst/>
          </a:prstGeom>
        </p:spPr>
        <p:txBody>
          <a:bodyPr lIns="0" tIns="0" rIns="0" bIns="0" rtlCol="0" anchor="t">
            <a:spAutoFit/>
          </a:bodyPr>
          <a:lstStyle/>
          <a:p>
            <a:pPr marL="0" lvl="0" indent="0" algn="l">
              <a:lnSpc>
                <a:spcPts val="4929"/>
              </a:lnSpc>
              <a:spcBef>
                <a:spcPct val="0"/>
              </a:spcBef>
            </a:pPr>
            <a:r>
              <a:rPr lang="en-US" sz="3572" spc="350">
                <a:solidFill>
                  <a:srgbClr val="397D5A"/>
                </a:solidFill>
                <a:latin typeface="DM Sans Bold"/>
                <a:ea typeface="DM Sans Bold"/>
                <a:cs typeface="DM Sans Bold"/>
                <a:sym typeface="DM Sans Bold"/>
              </a:rPr>
              <a:t>Example: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grpSp>
        <p:nvGrpSpPr>
          <p:cNvPr id="3" name="Group 3"/>
          <p:cNvGrpSpPr/>
          <p:nvPr/>
        </p:nvGrpSpPr>
        <p:grpSpPr>
          <a:xfrm>
            <a:off x="9543886" y="9212861"/>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5" name="Group 5"/>
          <p:cNvGrpSpPr/>
          <p:nvPr/>
        </p:nvGrpSpPr>
        <p:grpSpPr>
          <a:xfrm>
            <a:off x="8873750" y="7057768"/>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7" name="Freeform 7"/>
          <p:cNvSpPr/>
          <p:nvPr/>
        </p:nvSpPr>
        <p:spPr>
          <a:xfrm>
            <a:off x="9275286" y="7280612"/>
            <a:ext cx="917029" cy="1101235"/>
          </a:xfrm>
          <a:custGeom>
            <a:avLst/>
            <a:gdLst/>
            <a:ahLst/>
            <a:cxnLst/>
            <a:rect l="l" t="t" r="r" b="b"/>
            <a:pathLst>
              <a:path w="917029" h="1101235">
                <a:moveTo>
                  <a:pt x="0" y="0"/>
                </a:moveTo>
                <a:lnTo>
                  <a:pt x="917029" y="0"/>
                </a:lnTo>
                <a:lnTo>
                  <a:pt x="917029" y="1101235"/>
                </a:lnTo>
                <a:lnTo>
                  <a:pt x="0" y="1101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11913083" y="9212861"/>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0" name="Group 10"/>
          <p:cNvGrpSpPr/>
          <p:nvPr/>
        </p:nvGrpSpPr>
        <p:grpSpPr>
          <a:xfrm>
            <a:off x="11242947" y="7057768"/>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2" name="Group 12"/>
          <p:cNvGrpSpPr/>
          <p:nvPr/>
        </p:nvGrpSpPr>
        <p:grpSpPr>
          <a:xfrm>
            <a:off x="14280374" y="9212861"/>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4" name="Group 14"/>
          <p:cNvGrpSpPr/>
          <p:nvPr/>
        </p:nvGrpSpPr>
        <p:grpSpPr>
          <a:xfrm>
            <a:off x="13610239" y="7057768"/>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6" name="Group 16"/>
          <p:cNvGrpSpPr/>
          <p:nvPr/>
        </p:nvGrpSpPr>
        <p:grpSpPr>
          <a:xfrm>
            <a:off x="16647666" y="9212861"/>
            <a:ext cx="380297" cy="362766"/>
            <a:chOff x="0" y="0"/>
            <a:chExt cx="587326" cy="560252"/>
          </a:xfrm>
        </p:grpSpPr>
        <p:sp>
          <p:nvSpPr>
            <p:cNvPr id="17" name="Freeform 17"/>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8" name="Group 18"/>
          <p:cNvGrpSpPr/>
          <p:nvPr/>
        </p:nvGrpSpPr>
        <p:grpSpPr>
          <a:xfrm>
            <a:off x="15977530" y="7057768"/>
            <a:ext cx="1720101" cy="2064402"/>
            <a:chOff x="0" y="0"/>
            <a:chExt cx="2656504" cy="3188238"/>
          </a:xfrm>
        </p:grpSpPr>
        <p:sp>
          <p:nvSpPr>
            <p:cNvPr id="19" name="Freeform 19"/>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20" name="Freeform 20"/>
          <p:cNvSpPr/>
          <p:nvPr/>
        </p:nvSpPr>
        <p:spPr>
          <a:xfrm>
            <a:off x="11557442" y="7396839"/>
            <a:ext cx="974600" cy="988985"/>
          </a:xfrm>
          <a:custGeom>
            <a:avLst/>
            <a:gdLst/>
            <a:ahLst/>
            <a:cxnLst/>
            <a:rect l="l" t="t" r="r" b="b"/>
            <a:pathLst>
              <a:path w="974600" h="988985">
                <a:moveTo>
                  <a:pt x="0" y="0"/>
                </a:moveTo>
                <a:lnTo>
                  <a:pt x="974600" y="0"/>
                </a:lnTo>
                <a:lnTo>
                  <a:pt x="974600" y="988985"/>
                </a:lnTo>
                <a:lnTo>
                  <a:pt x="0" y="9889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1" name="Freeform 21"/>
          <p:cNvSpPr/>
          <p:nvPr/>
        </p:nvSpPr>
        <p:spPr>
          <a:xfrm>
            <a:off x="14014654" y="7487809"/>
            <a:ext cx="911270" cy="898015"/>
          </a:xfrm>
          <a:custGeom>
            <a:avLst/>
            <a:gdLst/>
            <a:ahLst/>
            <a:cxnLst/>
            <a:rect l="l" t="t" r="r" b="b"/>
            <a:pathLst>
              <a:path w="911270" h="898015">
                <a:moveTo>
                  <a:pt x="0" y="0"/>
                </a:moveTo>
                <a:lnTo>
                  <a:pt x="911270" y="0"/>
                </a:lnTo>
                <a:lnTo>
                  <a:pt x="911270" y="898015"/>
                </a:lnTo>
                <a:lnTo>
                  <a:pt x="0" y="8980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2" name="Freeform 22"/>
          <p:cNvSpPr/>
          <p:nvPr/>
        </p:nvSpPr>
        <p:spPr>
          <a:xfrm>
            <a:off x="16383906" y="7396839"/>
            <a:ext cx="879297" cy="988985"/>
          </a:xfrm>
          <a:custGeom>
            <a:avLst/>
            <a:gdLst/>
            <a:ahLst/>
            <a:cxnLst/>
            <a:rect l="l" t="t" r="r" b="b"/>
            <a:pathLst>
              <a:path w="879297" h="988985">
                <a:moveTo>
                  <a:pt x="0" y="0"/>
                </a:moveTo>
                <a:lnTo>
                  <a:pt x="879297" y="0"/>
                </a:lnTo>
                <a:lnTo>
                  <a:pt x="879297" y="988985"/>
                </a:lnTo>
                <a:lnTo>
                  <a:pt x="0" y="9889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3" name="TextBox 23"/>
          <p:cNvSpPr txBox="1"/>
          <p:nvPr/>
        </p:nvSpPr>
        <p:spPr>
          <a:xfrm>
            <a:off x="1348251" y="1078064"/>
            <a:ext cx="15475304" cy="2320576"/>
          </a:xfrm>
          <a:prstGeom prst="rect">
            <a:avLst/>
          </a:prstGeom>
        </p:spPr>
        <p:txBody>
          <a:bodyPr lIns="0" tIns="0" rIns="0" bIns="0" rtlCol="0" anchor="t">
            <a:spAutoFit/>
          </a:bodyPr>
          <a:lstStyle/>
          <a:p>
            <a:pPr algn="l">
              <a:lnSpc>
                <a:spcPts val="5544"/>
              </a:lnSpc>
            </a:pPr>
            <a:r>
              <a:rPr lang="en-US" sz="5600" spc="196">
                <a:solidFill>
                  <a:srgbClr val="E1A93D"/>
                </a:solidFill>
                <a:latin typeface="DM Sans Bold"/>
                <a:ea typeface="DM Sans Bold"/>
                <a:cs typeface="DM Sans Bold"/>
                <a:sym typeface="DM Sans Bold"/>
              </a:rPr>
              <a:t>Admin Panels -focus on internal processes </a:t>
            </a:r>
          </a:p>
          <a:p>
            <a:pPr marL="0" lvl="0" indent="0" algn="l">
              <a:lnSpc>
                <a:spcPts val="6922"/>
              </a:lnSpc>
              <a:spcBef>
                <a:spcPct val="0"/>
              </a:spcBef>
            </a:pPr>
            <a:endParaRPr lang="en-US" sz="5600" spc="196">
              <a:solidFill>
                <a:srgbClr val="E1A93D"/>
              </a:solidFill>
              <a:latin typeface="DM Sans Bold"/>
              <a:ea typeface="DM Sans Bold"/>
              <a:cs typeface="DM Sans Bold"/>
              <a:sym typeface="DM Sans Bold"/>
            </a:endParaRPr>
          </a:p>
        </p:txBody>
      </p:sp>
      <p:sp>
        <p:nvSpPr>
          <p:cNvPr id="24" name="TextBox 24"/>
          <p:cNvSpPr txBox="1"/>
          <p:nvPr/>
        </p:nvSpPr>
        <p:spPr>
          <a:xfrm>
            <a:off x="1348251" y="4102100"/>
            <a:ext cx="7795749" cy="1239594"/>
          </a:xfrm>
          <a:prstGeom prst="rect">
            <a:avLst/>
          </a:prstGeom>
        </p:spPr>
        <p:txBody>
          <a:bodyPr lIns="0" tIns="0" rIns="0" bIns="0" rtlCol="0" anchor="t">
            <a:spAutoFit/>
          </a:bodyPr>
          <a:lstStyle/>
          <a:p>
            <a:pPr marL="0" lvl="0" indent="0" algn="just">
              <a:lnSpc>
                <a:spcPts val="3368"/>
              </a:lnSpc>
              <a:spcBef>
                <a:spcPct val="0"/>
              </a:spcBef>
            </a:pPr>
            <a:r>
              <a:rPr lang="en-US" sz="2441" spc="239">
                <a:solidFill>
                  <a:srgbClr val="231F20"/>
                </a:solidFill>
                <a:latin typeface="DM Sans"/>
                <a:ea typeface="DM Sans"/>
                <a:cs typeface="DM Sans"/>
                <a:sym typeface="DM Sans"/>
              </a:rPr>
              <a:t>Centralizes control over website or application settings, user management, and content updates.</a:t>
            </a:r>
          </a:p>
        </p:txBody>
      </p:sp>
      <p:sp>
        <p:nvSpPr>
          <p:cNvPr id="25" name="TextBox 25"/>
          <p:cNvSpPr txBox="1"/>
          <p:nvPr/>
        </p:nvSpPr>
        <p:spPr>
          <a:xfrm>
            <a:off x="1348251" y="3650910"/>
            <a:ext cx="6044305" cy="599296"/>
          </a:xfrm>
          <a:prstGeom prst="rect">
            <a:avLst/>
          </a:prstGeom>
        </p:spPr>
        <p:txBody>
          <a:bodyPr lIns="0" tIns="0" rIns="0" bIns="0" rtlCol="0" anchor="t">
            <a:spAutoFit/>
          </a:bodyPr>
          <a:lstStyle/>
          <a:p>
            <a:pPr marL="0" lvl="0" indent="0" algn="l">
              <a:lnSpc>
                <a:spcPts val="4929"/>
              </a:lnSpc>
              <a:spcBef>
                <a:spcPct val="0"/>
              </a:spcBef>
            </a:pPr>
            <a:r>
              <a:rPr lang="en-US" sz="3572" spc="350">
                <a:solidFill>
                  <a:srgbClr val="397D5A"/>
                </a:solidFill>
                <a:latin typeface="DM Sans Bold"/>
                <a:ea typeface="DM Sans Bold"/>
                <a:cs typeface="DM Sans Bold"/>
                <a:sym typeface="DM Sans Bold"/>
              </a:rPr>
              <a:t>Purpose: </a:t>
            </a:r>
          </a:p>
        </p:txBody>
      </p:sp>
      <p:sp>
        <p:nvSpPr>
          <p:cNvPr id="26" name="TextBox 26"/>
          <p:cNvSpPr txBox="1"/>
          <p:nvPr/>
        </p:nvSpPr>
        <p:spPr>
          <a:xfrm>
            <a:off x="1348251" y="6191158"/>
            <a:ext cx="7816907" cy="820494"/>
          </a:xfrm>
          <a:prstGeom prst="rect">
            <a:avLst/>
          </a:prstGeom>
        </p:spPr>
        <p:txBody>
          <a:bodyPr lIns="0" tIns="0" rIns="0" bIns="0" rtlCol="0" anchor="t">
            <a:spAutoFit/>
          </a:bodyPr>
          <a:lstStyle/>
          <a:p>
            <a:pPr marL="0" lvl="0" indent="0" algn="just">
              <a:lnSpc>
                <a:spcPts val="3368"/>
              </a:lnSpc>
              <a:spcBef>
                <a:spcPct val="0"/>
              </a:spcBef>
            </a:pPr>
            <a:r>
              <a:rPr lang="en-US" sz="2441" spc="239">
                <a:solidFill>
                  <a:srgbClr val="231F20"/>
                </a:solidFill>
                <a:latin typeface="DM Sans"/>
                <a:ea typeface="DM Sans"/>
                <a:cs typeface="DM Sans"/>
                <a:sym typeface="DM Sans"/>
              </a:rPr>
              <a:t>SaaS platform admin panels for managing subscriptions, user roles, and content.</a:t>
            </a:r>
          </a:p>
        </p:txBody>
      </p:sp>
      <p:sp>
        <p:nvSpPr>
          <p:cNvPr id="27" name="TextBox 27"/>
          <p:cNvSpPr txBox="1"/>
          <p:nvPr/>
        </p:nvSpPr>
        <p:spPr>
          <a:xfrm>
            <a:off x="1348251" y="5630021"/>
            <a:ext cx="6044305" cy="599296"/>
          </a:xfrm>
          <a:prstGeom prst="rect">
            <a:avLst/>
          </a:prstGeom>
        </p:spPr>
        <p:txBody>
          <a:bodyPr lIns="0" tIns="0" rIns="0" bIns="0" rtlCol="0" anchor="t">
            <a:spAutoFit/>
          </a:bodyPr>
          <a:lstStyle/>
          <a:p>
            <a:pPr marL="0" lvl="0" indent="0" algn="l">
              <a:lnSpc>
                <a:spcPts val="4929"/>
              </a:lnSpc>
              <a:spcBef>
                <a:spcPct val="0"/>
              </a:spcBef>
            </a:pPr>
            <a:r>
              <a:rPr lang="en-US" sz="3572" spc="350">
                <a:solidFill>
                  <a:srgbClr val="397D5A"/>
                </a:solidFill>
                <a:latin typeface="DM Sans Bold"/>
                <a:ea typeface="DM Sans Bold"/>
                <a:cs typeface="DM Sans Bold"/>
                <a:sym typeface="DM Sans Bold"/>
              </a:rPr>
              <a:t>Example: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grpSp>
        <p:nvGrpSpPr>
          <p:cNvPr id="3" name="Group 3"/>
          <p:cNvGrpSpPr/>
          <p:nvPr/>
        </p:nvGrpSpPr>
        <p:grpSpPr>
          <a:xfrm>
            <a:off x="9543886" y="9212861"/>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5" name="Group 5"/>
          <p:cNvGrpSpPr/>
          <p:nvPr/>
        </p:nvGrpSpPr>
        <p:grpSpPr>
          <a:xfrm>
            <a:off x="8873750" y="7057768"/>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7" name="Freeform 7"/>
          <p:cNvSpPr/>
          <p:nvPr/>
        </p:nvSpPr>
        <p:spPr>
          <a:xfrm>
            <a:off x="9275286" y="7280612"/>
            <a:ext cx="917029" cy="1101235"/>
          </a:xfrm>
          <a:custGeom>
            <a:avLst/>
            <a:gdLst/>
            <a:ahLst/>
            <a:cxnLst/>
            <a:rect l="l" t="t" r="r" b="b"/>
            <a:pathLst>
              <a:path w="917029" h="1101235">
                <a:moveTo>
                  <a:pt x="0" y="0"/>
                </a:moveTo>
                <a:lnTo>
                  <a:pt x="917029" y="0"/>
                </a:lnTo>
                <a:lnTo>
                  <a:pt x="917029" y="1101235"/>
                </a:lnTo>
                <a:lnTo>
                  <a:pt x="0" y="1101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11913083" y="9212861"/>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0" name="Group 10"/>
          <p:cNvGrpSpPr/>
          <p:nvPr/>
        </p:nvGrpSpPr>
        <p:grpSpPr>
          <a:xfrm>
            <a:off x="11242947" y="7057768"/>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2" name="Group 12"/>
          <p:cNvGrpSpPr/>
          <p:nvPr/>
        </p:nvGrpSpPr>
        <p:grpSpPr>
          <a:xfrm>
            <a:off x="14280374" y="9212861"/>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4" name="Group 14"/>
          <p:cNvGrpSpPr/>
          <p:nvPr/>
        </p:nvGrpSpPr>
        <p:grpSpPr>
          <a:xfrm>
            <a:off x="13610239" y="7057768"/>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6" name="Group 16"/>
          <p:cNvGrpSpPr/>
          <p:nvPr/>
        </p:nvGrpSpPr>
        <p:grpSpPr>
          <a:xfrm>
            <a:off x="16647666" y="9212861"/>
            <a:ext cx="380297" cy="362766"/>
            <a:chOff x="0" y="0"/>
            <a:chExt cx="587326" cy="560252"/>
          </a:xfrm>
        </p:grpSpPr>
        <p:sp>
          <p:nvSpPr>
            <p:cNvPr id="17" name="Freeform 17"/>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8" name="Group 18"/>
          <p:cNvGrpSpPr/>
          <p:nvPr/>
        </p:nvGrpSpPr>
        <p:grpSpPr>
          <a:xfrm>
            <a:off x="15977530" y="7057768"/>
            <a:ext cx="1720101" cy="2064402"/>
            <a:chOff x="0" y="0"/>
            <a:chExt cx="2656504" cy="3188238"/>
          </a:xfrm>
        </p:grpSpPr>
        <p:sp>
          <p:nvSpPr>
            <p:cNvPr id="19" name="Freeform 19"/>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20" name="Freeform 20"/>
          <p:cNvSpPr/>
          <p:nvPr/>
        </p:nvSpPr>
        <p:spPr>
          <a:xfrm>
            <a:off x="11557442" y="7396839"/>
            <a:ext cx="974600" cy="988985"/>
          </a:xfrm>
          <a:custGeom>
            <a:avLst/>
            <a:gdLst/>
            <a:ahLst/>
            <a:cxnLst/>
            <a:rect l="l" t="t" r="r" b="b"/>
            <a:pathLst>
              <a:path w="974600" h="988985">
                <a:moveTo>
                  <a:pt x="0" y="0"/>
                </a:moveTo>
                <a:lnTo>
                  <a:pt x="974600" y="0"/>
                </a:lnTo>
                <a:lnTo>
                  <a:pt x="974600" y="988985"/>
                </a:lnTo>
                <a:lnTo>
                  <a:pt x="0" y="9889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1" name="Freeform 21"/>
          <p:cNvSpPr/>
          <p:nvPr/>
        </p:nvSpPr>
        <p:spPr>
          <a:xfrm>
            <a:off x="14014654" y="7487809"/>
            <a:ext cx="911270" cy="898015"/>
          </a:xfrm>
          <a:custGeom>
            <a:avLst/>
            <a:gdLst/>
            <a:ahLst/>
            <a:cxnLst/>
            <a:rect l="l" t="t" r="r" b="b"/>
            <a:pathLst>
              <a:path w="911270" h="898015">
                <a:moveTo>
                  <a:pt x="0" y="0"/>
                </a:moveTo>
                <a:lnTo>
                  <a:pt x="911270" y="0"/>
                </a:lnTo>
                <a:lnTo>
                  <a:pt x="911270" y="898015"/>
                </a:lnTo>
                <a:lnTo>
                  <a:pt x="0" y="8980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2" name="Freeform 22"/>
          <p:cNvSpPr/>
          <p:nvPr/>
        </p:nvSpPr>
        <p:spPr>
          <a:xfrm>
            <a:off x="16383906" y="7396839"/>
            <a:ext cx="879297" cy="988985"/>
          </a:xfrm>
          <a:custGeom>
            <a:avLst/>
            <a:gdLst/>
            <a:ahLst/>
            <a:cxnLst/>
            <a:rect l="l" t="t" r="r" b="b"/>
            <a:pathLst>
              <a:path w="879297" h="988985">
                <a:moveTo>
                  <a:pt x="0" y="0"/>
                </a:moveTo>
                <a:lnTo>
                  <a:pt x="879297" y="0"/>
                </a:lnTo>
                <a:lnTo>
                  <a:pt x="879297" y="988985"/>
                </a:lnTo>
                <a:lnTo>
                  <a:pt x="0" y="9889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3" name="TextBox 23"/>
          <p:cNvSpPr txBox="1"/>
          <p:nvPr/>
        </p:nvSpPr>
        <p:spPr>
          <a:xfrm>
            <a:off x="1348251" y="1078064"/>
            <a:ext cx="16686660" cy="1466469"/>
          </a:xfrm>
          <a:prstGeom prst="rect">
            <a:avLst/>
          </a:prstGeom>
        </p:spPr>
        <p:txBody>
          <a:bodyPr lIns="0" tIns="0" rIns="0" bIns="0" rtlCol="0" anchor="t">
            <a:spAutoFit/>
          </a:bodyPr>
          <a:lstStyle/>
          <a:p>
            <a:pPr marL="0" lvl="0" indent="0" algn="l">
              <a:lnSpc>
                <a:spcPts val="5643"/>
              </a:lnSpc>
              <a:spcBef>
                <a:spcPct val="0"/>
              </a:spcBef>
            </a:pPr>
            <a:r>
              <a:rPr lang="en-US" sz="5700" spc="199">
                <a:solidFill>
                  <a:srgbClr val="E1A93D"/>
                </a:solidFill>
                <a:latin typeface="DM Sans Bold"/>
                <a:ea typeface="DM Sans Bold"/>
                <a:cs typeface="DM Sans Bold"/>
                <a:sym typeface="DM Sans Bold"/>
              </a:rPr>
              <a:t>CRM (Customer Relationship Management)- focus on external processes </a:t>
            </a:r>
          </a:p>
        </p:txBody>
      </p:sp>
      <p:sp>
        <p:nvSpPr>
          <p:cNvPr id="24" name="TextBox 24"/>
          <p:cNvSpPr txBox="1"/>
          <p:nvPr/>
        </p:nvSpPr>
        <p:spPr>
          <a:xfrm>
            <a:off x="1348251" y="4102100"/>
            <a:ext cx="7301560" cy="820494"/>
          </a:xfrm>
          <a:prstGeom prst="rect">
            <a:avLst/>
          </a:prstGeom>
        </p:spPr>
        <p:txBody>
          <a:bodyPr lIns="0" tIns="0" rIns="0" bIns="0" rtlCol="0" anchor="t">
            <a:spAutoFit/>
          </a:bodyPr>
          <a:lstStyle/>
          <a:p>
            <a:pPr marL="0" lvl="0" indent="0" algn="just">
              <a:lnSpc>
                <a:spcPts val="3368"/>
              </a:lnSpc>
              <a:spcBef>
                <a:spcPct val="0"/>
              </a:spcBef>
            </a:pPr>
            <a:r>
              <a:rPr lang="en-US" sz="2441" spc="239">
                <a:solidFill>
                  <a:srgbClr val="231F20"/>
                </a:solidFill>
                <a:latin typeface="DM Sans"/>
                <a:ea typeface="DM Sans"/>
                <a:cs typeface="DM Sans"/>
                <a:sym typeface="DM Sans"/>
              </a:rPr>
              <a:t>Streamlines customer interactions, sales tracking, and marketing efforts.</a:t>
            </a:r>
          </a:p>
        </p:txBody>
      </p:sp>
      <p:sp>
        <p:nvSpPr>
          <p:cNvPr id="25" name="TextBox 25"/>
          <p:cNvSpPr txBox="1"/>
          <p:nvPr/>
        </p:nvSpPr>
        <p:spPr>
          <a:xfrm>
            <a:off x="1348251" y="3650910"/>
            <a:ext cx="6044305" cy="599296"/>
          </a:xfrm>
          <a:prstGeom prst="rect">
            <a:avLst/>
          </a:prstGeom>
        </p:spPr>
        <p:txBody>
          <a:bodyPr lIns="0" tIns="0" rIns="0" bIns="0" rtlCol="0" anchor="t">
            <a:spAutoFit/>
          </a:bodyPr>
          <a:lstStyle/>
          <a:p>
            <a:pPr marL="0" lvl="0" indent="0" algn="l">
              <a:lnSpc>
                <a:spcPts val="4929"/>
              </a:lnSpc>
              <a:spcBef>
                <a:spcPct val="0"/>
              </a:spcBef>
            </a:pPr>
            <a:r>
              <a:rPr lang="en-US" sz="3572" spc="350">
                <a:solidFill>
                  <a:srgbClr val="397D5A"/>
                </a:solidFill>
                <a:latin typeface="DM Sans Bold"/>
                <a:ea typeface="DM Sans Bold"/>
                <a:cs typeface="DM Sans Bold"/>
                <a:sym typeface="DM Sans Bold"/>
              </a:rPr>
              <a:t>Purpose: </a:t>
            </a:r>
          </a:p>
        </p:txBody>
      </p:sp>
      <p:sp>
        <p:nvSpPr>
          <p:cNvPr id="26" name="TextBox 26"/>
          <p:cNvSpPr txBox="1"/>
          <p:nvPr/>
        </p:nvSpPr>
        <p:spPr>
          <a:xfrm>
            <a:off x="1348251" y="6191158"/>
            <a:ext cx="7301560" cy="1239594"/>
          </a:xfrm>
          <a:prstGeom prst="rect">
            <a:avLst/>
          </a:prstGeom>
        </p:spPr>
        <p:txBody>
          <a:bodyPr lIns="0" tIns="0" rIns="0" bIns="0" rtlCol="0" anchor="t">
            <a:spAutoFit/>
          </a:bodyPr>
          <a:lstStyle/>
          <a:p>
            <a:pPr marL="0" lvl="0" indent="0" algn="just">
              <a:lnSpc>
                <a:spcPts val="3368"/>
              </a:lnSpc>
              <a:spcBef>
                <a:spcPct val="0"/>
              </a:spcBef>
            </a:pPr>
            <a:r>
              <a:rPr lang="en-US" sz="2441" spc="239">
                <a:solidFill>
                  <a:srgbClr val="231F20"/>
                </a:solidFill>
                <a:latin typeface="DM Sans"/>
                <a:ea typeface="DM Sans"/>
                <a:cs typeface="DM Sans"/>
                <a:sym typeface="DM Sans"/>
              </a:rPr>
              <a:t>Custom CRMs tailored to unique sales processes for enhanced relationship management.</a:t>
            </a:r>
          </a:p>
        </p:txBody>
      </p:sp>
      <p:sp>
        <p:nvSpPr>
          <p:cNvPr id="27" name="TextBox 27"/>
          <p:cNvSpPr txBox="1"/>
          <p:nvPr/>
        </p:nvSpPr>
        <p:spPr>
          <a:xfrm>
            <a:off x="1348251" y="5630021"/>
            <a:ext cx="6044305" cy="599296"/>
          </a:xfrm>
          <a:prstGeom prst="rect">
            <a:avLst/>
          </a:prstGeom>
        </p:spPr>
        <p:txBody>
          <a:bodyPr lIns="0" tIns="0" rIns="0" bIns="0" rtlCol="0" anchor="t">
            <a:spAutoFit/>
          </a:bodyPr>
          <a:lstStyle/>
          <a:p>
            <a:pPr marL="0" lvl="0" indent="0" algn="l">
              <a:lnSpc>
                <a:spcPts val="4929"/>
              </a:lnSpc>
              <a:spcBef>
                <a:spcPct val="0"/>
              </a:spcBef>
            </a:pPr>
            <a:r>
              <a:rPr lang="en-US" sz="3572" spc="350">
                <a:solidFill>
                  <a:srgbClr val="397D5A"/>
                </a:solidFill>
                <a:latin typeface="DM Sans Bold"/>
                <a:ea typeface="DM Sans Bold"/>
                <a:cs typeface="DM Sans Bold"/>
                <a:sym typeface="DM Sans Bold"/>
              </a:rPr>
              <a:t>Example: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TextBox 4"/>
          <p:cNvSpPr txBox="1"/>
          <p:nvPr/>
        </p:nvSpPr>
        <p:spPr>
          <a:xfrm>
            <a:off x="473159" y="2516925"/>
            <a:ext cx="8478110" cy="4610100"/>
          </a:xfrm>
          <a:prstGeom prst="rect">
            <a:avLst/>
          </a:prstGeom>
        </p:spPr>
        <p:txBody>
          <a:bodyPr lIns="0" tIns="0" rIns="0" bIns="0" rtlCol="0" anchor="t">
            <a:spAutoFit/>
          </a:bodyPr>
          <a:lstStyle/>
          <a:p>
            <a:pPr algn="ctr">
              <a:lnSpc>
                <a:spcPts val="4500"/>
              </a:lnSpc>
            </a:pPr>
            <a:r>
              <a:rPr lang="en-US" sz="4500">
                <a:solidFill>
                  <a:srgbClr val="194597"/>
                </a:solidFill>
                <a:latin typeface="DM Sans"/>
                <a:ea typeface="DM Sans"/>
                <a:cs typeface="DM Sans"/>
                <a:sym typeface="DM Sans"/>
              </a:rPr>
              <a:t>These tools provide a technological edge in assessing and optimizing both internal and external capacities, ensuring organizations remain agile and informed in their strategic planning and execution.</a:t>
            </a:r>
          </a:p>
        </p:txBody>
      </p:sp>
      <p:sp>
        <p:nvSpPr>
          <p:cNvPr id="5" name="Freeform 5"/>
          <p:cNvSpPr/>
          <p:nvPr/>
        </p:nvSpPr>
        <p:spPr>
          <a:xfrm>
            <a:off x="131563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0800000">
            <a:off x="9144000"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ea typeface="DM Sans Bold"/>
                <a:cs typeface="DM Sans Bold"/>
                <a:sym typeface="DM Sans Bold"/>
              </a:rPr>
              <a:t>THANK YOU</a:t>
            </a:r>
          </a:p>
        </p:txBody>
      </p:sp>
      <p:sp>
        <p:nvSpPr>
          <p:cNvPr id="8" name="TextBox 8"/>
          <p:cNvSpPr txBox="1"/>
          <p:nvPr/>
        </p:nvSpPr>
        <p:spPr>
          <a:xfrm>
            <a:off x="9144000" y="4819644"/>
            <a:ext cx="5722116"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ea typeface="DM Sans Bold"/>
                <a:cs typeface="DM Sans Bold"/>
                <a:sym typeface="DM Sans Bold"/>
              </a:rPr>
              <a:t>Have any question?</a:t>
            </a:r>
          </a:p>
        </p:txBody>
      </p:sp>
      <p:sp>
        <p:nvSpPr>
          <p:cNvPr id="9" name="Freeform 9"/>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4094" y="2316815"/>
            <a:ext cx="7176102" cy="3095625"/>
          </a:xfrm>
          <a:prstGeom prst="rect">
            <a:avLst/>
          </a:prstGeom>
        </p:spPr>
        <p:txBody>
          <a:bodyPr lIns="0" tIns="0" rIns="0" bIns="0" rtlCol="0" anchor="t">
            <a:spAutoFit/>
          </a:bodyPr>
          <a:lstStyle/>
          <a:p>
            <a:pPr marL="0" lvl="0" indent="0" algn="l">
              <a:lnSpc>
                <a:spcPts val="6000"/>
              </a:lnSpc>
            </a:pPr>
            <a:r>
              <a:rPr lang="en-US" sz="6000">
                <a:solidFill>
                  <a:srgbClr val="194597"/>
                </a:solidFill>
                <a:latin typeface="DM Sans"/>
                <a:ea typeface="DM Sans"/>
                <a:cs typeface="DM Sans"/>
                <a:sym typeface="DM Sans"/>
              </a:rPr>
              <a:t>How capacity-building approaches have evolved over time.</a:t>
            </a:r>
          </a:p>
        </p:txBody>
      </p:sp>
      <p:grpSp>
        <p:nvGrpSpPr>
          <p:cNvPr id="3" name="Group 3"/>
          <p:cNvGrpSpPr/>
          <p:nvPr/>
        </p:nvGrpSpPr>
        <p:grpSpPr>
          <a:xfrm>
            <a:off x="8828420" y="108837"/>
            <a:ext cx="9000980" cy="8162556"/>
            <a:chOff x="0" y="0"/>
            <a:chExt cx="12001307" cy="10883408"/>
          </a:xfrm>
        </p:grpSpPr>
        <p:sp>
          <p:nvSpPr>
            <p:cNvPr id="4" name="TextBox 4"/>
            <p:cNvSpPr txBox="1"/>
            <p:nvPr/>
          </p:nvSpPr>
          <p:spPr>
            <a:xfrm>
              <a:off x="0" y="609164"/>
              <a:ext cx="12001307" cy="1791105"/>
            </a:xfrm>
            <a:prstGeom prst="rect">
              <a:avLst/>
            </a:prstGeom>
          </p:spPr>
          <p:txBody>
            <a:bodyPr lIns="0" tIns="0" rIns="0" bIns="0" rtlCol="0" anchor="t">
              <a:spAutoFit/>
            </a:bodyPr>
            <a:lstStyle/>
            <a:p>
              <a:pPr marL="0" lvl="0" indent="0" algn="just">
                <a:lnSpc>
                  <a:spcPts val="2739"/>
                </a:lnSpc>
              </a:pPr>
              <a:r>
                <a:rPr lang="en-US" sz="1956">
                  <a:solidFill>
                    <a:srgbClr val="8CA9AD"/>
                  </a:solidFill>
                  <a:latin typeface="DM Sans"/>
                  <a:ea typeface="DM Sans"/>
                  <a:cs typeface="DM Sans"/>
                  <a:sym typeface="DM Sans"/>
                </a:rPr>
                <a:t>The first stage centres on enhancing the skills and competencies of individuals within the organization. Training programs, workshops, and continued education are pivotal, with the goal of improving the performance of employees and by extension, the organization.</a:t>
              </a:r>
            </a:p>
          </p:txBody>
        </p:sp>
        <p:sp>
          <p:nvSpPr>
            <p:cNvPr id="5" name="TextBox 5"/>
            <p:cNvSpPr txBox="1"/>
            <p:nvPr/>
          </p:nvSpPr>
          <p:spPr>
            <a:xfrm>
              <a:off x="0" y="-28575"/>
              <a:ext cx="12001307" cy="422052"/>
            </a:xfrm>
            <a:prstGeom prst="rect">
              <a:avLst/>
            </a:prstGeom>
          </p:spPr>
          <p:txBody>
            <a:bodyPr lIns="0" tIns="0" rIns="0" bIns="0" rtlCol="0" anchor="t">
              <a:spAutoFit/>
            </a:bodyPr>
            <a:lstStyle/>
            <a:p>
              <a:pPr marL="0" lvl="0" indent="0" algn="l">
                <a:lnSpc>
                  <a:spcPts val="2739"/>
                </a:lnSpc>
              </a:pPr>
              <a:r>
                <a:rPr lang="en-US" sz="1956">
                  <a:solidFill>
                    <a:srgbClr val="194597"/>
                  </a:solidFill>
                  <a:latin typeface="DM Sans Bold"/>
                  <a:ea typeface="DM Sans Bold"/>
                  <a:cs typeface="DM Sans Bold"/>
                  <a:sym typeface="DM Sans Bold"/>
                </a:rPr>
                <a:t>CAPACITY 1.0: INDIVIDUAL SKILLS FOCUS</a:t>
              </a:r>
            </a:p>
          </p:txBody>
        </p:sp>
        <p:sp>
          <p:nvSpPr>
            <p:cNvPr id="6" name="TextBox 6"/>
            <p:cNvSpPr txBox="1"/>
            <p:nvPr/>
          </p:nvSpPr>
          <p:spPr>
            <a:xfrm>
              <a:off x="0" y="4164934"/>
              <a:ext cx="12001307" cy="2248305"/>
            </a:xfrm>
            <a:prstGeom prst="rect">
              <a:avLst/>
            </a:prstGeom>
          </p:spPr>
          <p:txBody>
            <a:bodyPr lIns="0" tIns="0" rIns="0" bIns="0" rtlCol="0" anchor="t">
              <a:spAutoFit/>
            </a:bodyPr>
            <a:lstStyle/>
            <a:p>
              <a:pPr marL="0" lvl="0" indent="0" algn="just">
                <a:lnSpc>
                  <a:spcPts val="2739"/>
                </a:lnSpc>
              </a:pPr>
              <a:r>
                <a:rPr lang="en-US" sz="1956">
                  <a:solidFill>
                    <a:srgbClr val="8CA9AD"/>
                  </a:solidFill>
                  <a:latin typeface="DM Sans"/>
                  <a:ea typeface="DM Sans"/>
                  <a:cs typeface="DM Sans"/>
                  <a:sym typeface="DM Sans"/>
                </a:rPr>
                <a:t>This stage expands the focus to the entire organization, emphasizing the development of internal processes, structures, and governance. It addresses the systemic issues that affect capacity, including leadership development, operational efficiency, and strategic planning. The aim is to create a cohesive and functional entity that operates effectively.</a:t>
              </a:r>
            </a:p>
          </p:txBody>
        </p:sp>
        <p:sp>
          <p:nvSpPr>
            <p:cNvPr id="7" name="TextBox 7"/>
            <p:cNvSpPr txBox="1"/>
            <p:nvPr/>
          </p:nvSpPr>
          <p:spPr>
            <a:xfrm>
              <a:off x="0" y="3527195"/>
              <a:ext cx="12001307" cy="422052"/>
            </a:xfrm>
            <a:prstGeom prst="rect">
              <a:avLst/>
            </a:prstGeom>
          </p:spPr>
          <p:txBody>
            <a:bodyPr lIns="0" tIns="0" rIns="0" bIns="0" rtlCol="0" anchor="t">
              <a:spAutoFit/>
            </a:bodyPr>
            <a:lstStyle/>
            <a:p>
              <a:pPr marL="0" lvl="0" indent="0" algn="l">
                <a:lnSpc>
                  <a:spcPts val="2739"/>
                </a:lnSpc>
              </a:pPr>
              <a:r>
                <a:rPr lang="en-US" sz="1956">
                  <a:solidFill>
                    <a:srgbClr val="194597"/>
                  </a:solidFill>
                  <a:latin typeface="DM Sans Bold"/>
                  <a:ea typeface="DM Sans Bold"/>
                  <a:cs typeface="DM Sans Bold"/>
                  <a:sym typeface="DM Sans Bold"/>
                </a:rPr>
                <a:t>CAPACITY 2.0: ORGANIZATIONAL FUNCTIONALITY</a:t>
              </a:r>
            </a:p>
          </p:txBody>
        </p:sp>
        <p:sp>
          <p:nvSpPr>
            <p:cNvPr id="8" name="TextBox 8"/>
            <p:cNvSpPr txBox="1"/>
            <p:nvPr/>
          </p:nvSpPr>
          <p:spPr>
            <a:xfrm>
              <a:off x="0" y="8177903"/>
              <a:ext cx="12001307" cy="2705505"/>
            </a:xfrm>
            <a:prstGeom prst="rect">
              <a:avLst/>
            </a:prstGeom>
          </p:spPr>
          <p:txBody>
            <a:bodyPr lIns="0" tIns="0" rIns="0" bIns="0" rtlCol="0" anchor="t">
              <a:spAutoFit/>
            </a:bodyPr>
            <a:lstStyle/>
            <a:p>
              <a:pPr marL="0" lvl="0" indent="0" algn="just">
                <a:lnSpc>
                  <a:spcPts val="2739"/>
                </a:lnSpc>
              </a:pPr>
              <a:r>
                <a:rPr lang="en-US" sz="1956">
                  <a:solidFill>
                    <a:srgbClr val="8CA9AD"/>
                  </a:solidFill>
                  <a:latin typeface="DM Sans"/>
                  <a:ea typeface="DM Sans"/>
                  <a:cs typeface="DM Sans"/>
                  <a:sym typeface="DM Sans"/>
                </a:rPr>
                <a:t>The most advanced stage looks beyond the individual organization to its interaction within a larger ecosystem. It involves building networks, partnerships, and collaborations that enhance collective impact. This stage recognizes that the capacity of any single organization is interlinked with that of funders, partners, and the communities they serve, encouraging a collaborative approach to problem-solving and innovation.</a:t>
              </a:r>
            </a:p>
          </p:txBody>
        </p:sp>
        <p:sp>
          <p:nvSpPr>
            <p:cNvPr id="9" name="TextBox 9"/>
            <p:cNvSpPr txBox="1"/>
            <p:nvPr/>
          </p:nvSpPr>
          <p:spPr>
            <a:xfrm>
              <a:off x="0" y="7540164"/>
              <a:ext cx="12001307" cy="422052"/>
            </a:xfrm>
            <a:prstGeom prst="rect">
              <a:avLst/>
            </a:prstGeom>
          </p:spPr>
          <p:txBody>
            <a:bodyPr lIns="0" tIns="0" rIns="0" bIns="0" rtlCol="0" anchor="t">
              <a:spAutoFit/>
            </a:bodyPr>
            <a:lstStyle/>
            <a:p>
              <a:pPr marL="0" lvl="0" indent="0" algn="l">
                <a:lnSpc>
                  <a:spcPts val="2739"/>
                </a:lnSpc>
              </a:pPr>
              <a:r>
                <a:rPr lang="en-US" sz="1956">
                  <a:solidFill>
                    <a:srgbClr val="194597"/>
                  </a:solidFill>
                  <a:latin typeface="DM Sans Bold"/>
                  <a:ea typeface="DM Sans Bold"/>
                  <a:cs typeface="DM Sans Bold"/>
                  <a:sym typeface="DM Sans Bold"/>
                </a:rPr>
                <a:t>CAPACITY 3.0: ECOSYSTEM-WIDE RELATIONAL CAPACITY</a:t>
              </a:r>
            </a:p>
          </p:txBody>
        </p:sp>
      </p:grpSp>
      <p:sp>
        <p:nvSpPr>
          <p:cNvPr id="10" name="AutoShape 10"/>
          <p:cNvSpPr/>
          <p:nvPr/>
        </p:nvSpPr>
        <p:spPr>
          <a:xfrm>
            <a:off x="0" y="8301154"/>
            <a:ext cx="18288000" cy="1985846"/>
          </a:xfrm>
          <a:prstGeom prst="rect">
            <a:avLst/>
          </a:prstGeom>
          <a:solidFill>
            <a:srgbClr val="8CA9AD"/>
          </a:solidFill>
        </p:spPr>
        <p:txBody>
          <a:bodyPr/>
          <a:lstStyle/>
          <a:p>
            <a:endParaRPr lang="en-GB"/>
          </a:p>
        </p:txBody>
      </p:sp>
      <p:sp>
        <p:nvSpPr>
          <p:cNvPr id="11" name="TextBox 11"/>
          <p:cNvSpPr txBox="1"/>
          <p:nvPr/>
        </p:nvSpPr>
        <p:spPr>
          <a:xfrm>
            <a:off x="484094" y="6248026"/>
            <a:ext cx="5029490" cy="698500"/>
          </a:xfrm>
          <a:prstGeom prst="rect">
            <a:avLst/>
          </a:prstGeom>
        </p:spPr>
        <p:txBody>
          <a:bodyPr lIns="0" tIns="0" rIns="0" bIns="0" rtlCol="0" anchor="t">
            <a:spAutoFit/>
          </a:bodyPr>
          <a:lstStyle/>
          <a:p>
            <a:pPr algn="l">
              <a:lnSpc>
                <a:spcPts val="2749"/>
              </a:lnSpc>
              <a:spcBef>
                <a:spcPct val="0"/>
              </a:spcBef>
            </a:pPr>
            <a:r>
              <a:rPr lang="en-US" sz="2499">
                <a:solidFill>
                  <a:srgbClr val="E1A93D"/>
                </a:solidFill>
                <a:latin typeface="DM Sans"/>
                <a:ea typeface="DM Sans"/>
                <a:cs typeface="DM Sans"/>
                <a:sym typeface="DM Sans"/>
              </a:rPr>
              <a:t>Stages of Capacity Building: From Individual to Ecosystem</a:t>
            </a:r>
          </a:p>
        </p:txBody>
      </p:sp>
      <p:sp>
        <p:nvSpPr>
          <p:cNvPr id="12" name="Freeform 12"/>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2964" y="580144"/>
            <a:ext cx="8708526" cy="1595230"/>
            <a:chOff x="0" y="0"/>
            <a:chExt cx="2293604" cy="420143"/>
          </a:xfrm>
        </p:grpSpPr>
        <p:sp>
          <p:nvSpPr>
            <p:cNvPr id="3" name="Freeform 3"/>
            <p:cNvSpPr/>
            <p:nvPr/>
          </p:nvSpPr>
          <p:spPr>
            <a:xfrm>
              <a:off x="0" y="0"/>
              <a:ext cx="2293604" cy="420143"/>
            </a:xfrm>
            <a:custGeom>
              <a:avLst/>
              <a:gdLst/>
              <a:ahLst/>
              <a:cxnLst/>
              <a:rect l="l" t="t" r="r" b="b"/>
              <a:pathLst>
                <a:path w="2293604" h="420143">
                  <a:moveTo>
                    <a:pt x="88900" y="0"/>
                  </a:moveTo>
                  <a:lnTo>
                    <a:pt x="2204703" y="0"/>
                  </a:lnTo>
                  <a:cubicBezTo>
                    <a:pt x="2228281" y="0"/>
                    <a:pt x="2250893" y="9366"/>
                    <a:pt x="2267565" y="26038"/>
                  </a:cubicBezTo>
                  <a:cubicBezTo>
                    <a:pt x="2284237" y="42710"/>
                    <a:pt x="2293604" y="65323"/>
                    <a:pt x="2293604" y="88900"/>
                  </a:cubicBezTo>
                  <a:lnTo>
                    <a:pt x="2293604" y="331242"/>
                  </a:lnTo>
                  <a:cubicBezTo>
                    <a:pt x="2293604" y="380341"/>
                    <a:pt x="2253802" y="420143"/>
                    <a:pt x="2204703" y="420143"/>
                  </a:cubicBezTo>
                  <a:lnTo>
                    <a:pt x="88900" y="420143"/>
                  </a:lnTo>
                  <a:cubicBezTo>
                    <a:pt x="65323" y="420143"/>
                    <a:pt x="42710" y="410777"/>
                    <a:pt x="26038" y="394105"/>
                  </a:cubicBezTo>
                  <a:cubicBezTo>
                    <a:pt x="9366" y="377433"/>
                    <a:pt x="0" y="354820"/>
                    <a:pt x="0" y="331242"/>
                  </a:cubicBezTo>
                  <a:lnTo>
                    <a:pt x="0" y="88900"/>
                  </a:lnTo>
                  <a:cubicBezTo>
                    <a:pt x="0" y="39802"/>
                    <a:pt x="39802" y="0"/>
                    <a:pt x="88900" y="0"/>
                  </a:cubicBezTo>
                  <a:close/>
                </a:path>
              </a:pathLst>
            </a:custGeom>
            <a:solidFill>
              <a:srgbClr val="000000">
                <a:alpha val="0"/>
              </a:srgbClr>
            </a:solidFill>
            <a:ln w="38100" cap="rnd">
              <a:solidFill>
                <a:srgbClr val="D5D7D5"/>
              </a:solidFill>
              <a:prstDash val="solid"/>
              <a:round/>
            </a:ln>
          </p:spPr>
          <p:txBody>
            <a:bodyPr/>
            <a:lstStyle/>
            <a:p>
              <a:endParaRPr lang="en-GB"/>
            </a:p>
          </p:txBody>
        </p:sp>
        <p:sp>
          <p:nvSpPr>
            <p:cNvPr id="4" name="TextBox 4"/>
            <p:cNvSpPr txBox="1"/>
            <p:nvPr/>
          </p:nvSpPr>
          <p:spPr>
            <a:xfrm>
              <a:off x="0" y="-28575"/>
              <a:ext cx="2293604" cy="44871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381554" y="873866"/>
            <a:ext cx="5508383" cy="2069548"/>
          </a:xfrm>
          <a:prstGeom prst="rect">
            <a:avLst/>
          </a:prstGeom>
        </p:spPr>
        <p:txBody>
          <a:bodyPr lIns="0" tIns="0" rIns="0" bIns="0" rtlCol="0" anchor="t">
            <a:spAutoFit/>
          </a:bodyPr>
          <a:lstStyle/>
          <a:p>
            <a:pPr algn="l">
              <a:lnSpc>
                <a:spcPts val="4012"/>
              </a:lnSpc>
            </a:pPr>
            <a:r>
              <a:rPr lang="en-US" sz="4612">
                <a:solidFill>
                  <a:srgbClr val="8CA9AD"/>
                </a:solidFill>
                <a:latin typeface="DM Sans Bold"/>
                <a:ea typeface="DM Sans Bold"/>
                <a:cs typeface="DM Sans Bold"/>
                <a:sym typeface="DM Sans Bold"/>
              </a:rPr>
              <a:t>Individual level Capacity building</a:t>
            </a:r>
          </a:p>
          <a:p>
            <a:pPr algn="l">
              <a:lnSpc>
                <a:spcPts val="4012"/>
              </a:lnSpc>
            </a:pPr>
            <a:endParaRPr lang="en-US" sz="4612">
              <a:solidFill>
                <a:srgbClr val="8CA9AD"/>
              </a:solidFill>
              <a:latin typeface="DM Sans Bold"/>
              <a:ea typeface="DM Sans Bold"/>
              <a:cs typeface="DM Sans Bold"/>
              <a:sym typeface="DM Sans Bold"/>
            </a:endParaRPr>
          </a:p>
          <a:p>
            <a:pPr algn="l">
              <a:lnSpc>
                <a:spcPts val="4012"/>
              </a:lnSpc>
            </a:pPr>
            <a:endParaRPr lang="en-US" sz="4612">
              <a:solidFill>
                <a:srgbClr val="8CA9AD"/>
              </a:solidFill>
              <a:latin typeface="DM Sans Bold"/>
              <a:ea typeface="DM Sans Bold"/>
              <a:cs typeface="DM Sans Bold"/>
              <a:sym typeface="DM Sans Bold"/>
            </a:endParaRPr>
          </a:p>
        </p:txBody>
      </p:sp>
      <p:sp>
        <p:nvSpPr>
          <p:cNvPr id="6" name="AutoShape 6"/>
          <p:cNvSpPr/>
          <p:nvPr/>
        </p:nvSpPr>
        <p:spPr>
          <a:xfrm>
            <a:off x="-1117835" y="9220026"/>
            <a:ext cx="6743748" cy="0"/>
          </a:xfrm>
          <a:prstGeom prst="line">
            <a:avLst/>
          </a:prstGeom>
          <a:ln w="38100" cap="flat">
            <a:solidFill>
              <a:srgbClr val="D5D7D5"/>
            </a:solidFill>
            <a:prstDash val="solid"/>
            <a:headEnd type="none" w="sm" len="sm"/>
            <a:tailEnd type="oval" w="lg" len="lg"/>
          </a:ln>
        </p:spPr>
        <p:txBody>
          <a:bodyPr/>
          <a:lstStyle/>
          <a:p>
            <a:endParaRPr lang="en-GB"/>
          </a:p>
        </p:txBody>
      </p:sp>
      <p:sp>
        <p:nvSpPr>
          <p:cNvPr id="7" name="AutoShape 7"/>
          <p:cNvSpPr/>
          <p:nvPr/>
        </p:nvSpPr>
        <p:spPr>
          <a:xfrm flipH="1">
            <a:off x="12662087" y="9220026"/>
            <a:ext cx="6743748" cy="0"/>
          </a:xfrm>
          <a:prstGeom prst="line">
            <a:avLst/>
          </a:prstGeom>
          <a:ln w="38100" cap="flat">
            <a:solidFill>
              <a:srgbClr val="D5D7D5"/>
            </a:solidFill>
            <a:prstDash val="solid"/>
            <a:headEnd type="none" w="sm" len="sm"/>
            <a:tailEnd type="oval" w="lg" len="lg"/>
          </a:ln>
        </p:spPr>
        <p:txBody>
          <a:bodyPr/>
          <a:lstStyle/>
          <a:p>
            <a:endParaRPr lang="en-GB"/>
          </a:p>
        </p:txBody>
      </p:sp>
      <p:grpSp>
        <p:nvGrpSpPr>
          <p:cNvPr id="8" name="Group 8"/>
          <p:cNvGrpSpPr/>
          <p:nvPr/>
        </p:nvGrpSpPr>
        <p:grpSpPr>
          <a:xfrm>
            <a:off x="1529361" y="3981639"/>
            <a:ext cx="2307958" cy="682181"/>
            <a:chOff x="0" y="0"/>
            <a:chExt cx="1374934" cy="406400"/>
          </a:xfrm>
        </p:grpSpPr>
        <p:sp>
          <p:nvSpPr>
            <p:cNvPr id="9" name="Freeform 9"/>
            <p:cNvSpPr/>
            <p:nvPr/>
          </p:nvSpPr>
          <p:spPr>
            <a:xfrm>
              <a:off x="0" y="0"/>
              <a:ext cx="1374934" cy="406400"/>
            </a:xfrm>
            <a:custGeom>
              <a:avLst/>
              <a:gdLst/>
              <a:ahLst/>
              <a:cxnLst/>
              <a:rect l="l" t="t" r="r" b="b"/>
              <a:pathLst>
                <a:path w="1374934" h="406400">
                  <a:moveTo>
                    <a:pt x="1171734" y="0"/>
                  </a:moveTo>
                  <a:cubicBezTo>
                    <a:pt x="1283958" y="0"/>
                    <a:pt x="1374934" y="90976"/>
                    <a:pt x="1374934" y="203200"/>
                  </a:cubicBezTo>
                  <a:cubicBezTo>
                    <a:pt x="1374934" y="315424"/>
                    <a:pt x="1283958" y="406400"/>
                    <a:pt x="1171734" y="406400"/>
                  </a:cubicBezTo>
                  <a:lnTo>
                    <a:pt x="203200" y="406400"/>
                  </a:lnTo>
                  <a:cubicBezTo>
                    <a:pt x="90976" y="406400"/>
                    <a:pt x="0" y="315424"/>
                    <a:pt x="0" y="203200"/>
                  </a:cubicBezTo>
                  <a:cubicBezTo>
                    <a:pt x="0" y="90976"/>
                    <a:pt x="90976" y="0"/>
                    <a:pt x="203200" y="0"/>
                  </a:cubicBezTo>
                  <a:close/>
                </a:path>
              </a:pathLst>
            </a:custGeom>
            <a:solidFill>
              <a:srgbClr val="D5D7D5"/>
            </a:solidFill>
            <a:ln cap="sq">
              <a:noFill/>
              <a:prstDash val="solid"/>
              <a:miter/>
            </a:ln>
          </p:spPr>
          <p:txBody>
            <a:bodyPr/>
            <a:lstStyle/>
            <a:p>
              <a:endParaRPr lang="en-GB"/>
            </a:p>
          </p:txBody>
        </p:sp>
        <p:sp>
          <p:nvSpPr>
            <p:cNvPr id="10" name="TextBox 10"/>
            <p:cNvSpPr txBox="1"/>
            <p:nvPr/>
          </p:nvSpPr>
          <p:spPr>
            <a:xfrm>
              <a:off x="0" y="38100"/>
              <a:ext cx="1374934" cy="368300"/>
            </a:xfrm>
            <a:prstGeom prst="rect">
              <a:avLst/>
            </a:prstGeom>
          </p:spPr>
          <p:txBody>
            <a:bodyPr lIns="50800" tIns="50800" rIns="50800" bIns="50800" rtlCol="0" anchor="ctr"/>
            <a:lstStyle/>
            <a:p>
              <a:pPr algn="ctr">
                <a:lnSpc>
                  <a:spcPts val="2300"/>
                </a:lnSpc>
              </a:pPr>
              <a:endParaRPr/>
            </a:p>
          </p:txBody>
        </p:sp>
      </p:grpSp>
      <p:sp>
        <p:nvSpPr>
          <p:cNvPr id="11" name="TextBox 11"/>
          <p:cNvSpPr txBox="1"/>
          <p:nvPr/>
        </p:nvSpPr>
        <p:spPr>
          <a:xfrm>
            <a:off x="1633516" y="4900631"/>
            <a:ext cx="3684634" cy="1189355"/>
          </a:xfrm>
          <a:prstGeom prst="rect">
            <a:avLst/>
          </a:prstGeom>
        </p:spPr>
        <p:txBody>
          <a:bodyPr lIns="0" tIns="0" rIns="0" bIns="0" rtlCol="0" anchor="t">
            <a:spAutoFit/>
          </a:bodyPr>
          <a:lstStyle/>
          <a:p>
            <a:pPr algn="just">
              <a:lnSpc>
                <a:spcPts val="3220"/>
              </a:lnSpc>
            </a:pPr>
            <a:r>
              <a:rPr lang="en-US" sz="2300">
                <a:solidFill>
                  <a:srgbClr val="8CA9AD"/>
                </a:solidFill>
                <a:latin typeface="DM Sans"/>
                <a:ea typeface="DM Sans"/>
                <a:cs typeface="DM Sans"/>
                <a:sym typeface="DM Sans"/>
              </a:rPr>
              <a:t>Personal growth, skills development, and professional training.</a:t>
            </a:r>
          </a:p>
        </p:txBody>
      </p:sp>
      <p:sp>
        <p:nvSpPr>
          <p:cNvPr id="12" name="TextBox 12"/>
          <p:cNvSpPr txBox="1"/>
          <p:nvPr/>
        </p:nvSpPr>
        <p:spPr>
          <a:xfrm>
            <a:off x="2072832" y="4211096"/>
            <a:ext cx="1222253" cy="308991"/>
          </a:xfrm>
          <a:prstGeom prst="rect">
            <a:avLst/>
          </a:prstGeom>
        </p:spPr>
        <p:txBody>
          <a:bodyPr lIns="0" tIns="0" rIns="0" bIns="0" rtlCol="0" anchor="t">
            <a:spAutoFit/>
          </a:bodyPr>
          <a:lstStyle/>
          <a:p>
            <a:pPr algn="ctr">
              <a:lnSpc>
                <a:spcPts val="2262"/>
              </a:lnSpc>
            </a:pPr>
            <a:r>
              <a:rPr lang="en-US" sz="2600">
                <a:solidFill>
                  <a:srgbClr val="1E3950"/>
                </a:solidFill>
                <a:latin typeface="DM Sans Bold"/>
                <a:ea typeface="DM Sans Bold"/>
                <a:cs typeface="DM Sans Bold"/>
                <a:sym typeface="DM Sans Bold"/>
              </a:rPr>
              <a:t>Focus </a:t>
            </a:r>
          </a:p>
        </p:txBody>
      </p:sp>
      <p:sp>
        <p:nvSpPr>
          <p:cNvPr id="13" name="AutoShape 13"/>
          <p:cNvSpPr/>
          <p:nvPr/>
        </p:nvSpPr>
        <p:spPr>
          <a:xfrm flipH="1">
            <a:off x="1529361" y="4357833"/>
            <a:ext cx="1946472" cy="2886066"/>
          </a:xfrm>
          <a:prstGeom prst="line">
            <a:avLst/>
          </a:prstGeom>
          <a:ln w="38100" cap="flat">
            <a:solidFill>
              <a:srgbClr val="D5D7D5"/>
            </a:solidFill>
            <a:prstDash val="solid"/>
            <a:headEnd type="none" w="sm" len="sm"/>
            <a:tailEnd type="oval" w="lg" len="lg"/>
          </a:ln>
        </p:spPr>
        <p:txBody>
          <a:bodyPr/>
          <a:lstStyle/>
          <a:p>
            <a:endParaRPr lang="en-GB"/>
          </a:p>
        </p:txBody>
      </p:sp>
      <p:grpSp>
        <p:nvGrpSpPr>
          <p:cNvPr id="14" name="Group 14"/>
          <p:cNvGrpSpPr/>
          <p:nvPr/>
        </p:nvGrpSpPr>
        <p:grpSpPr>
          <a:xfrm>
            <a:off x="6771710" y="3981639"/>
            <a:ext cx="2307958" cy="682181"/>
            <a:chOff x="0" y="0"/>
            <a:chExt cx="1374934" cy="406400"/>
          </a:xfrm>
        </p:grpSpPr>
        <p:sp>
          <p:nvSpPr>
            <p:cNvPr id="15" name="Freeform 15"/>
            <p:cNvSpPr/>
            <p:nvPr/>
          </p:nvSpPr>
          <p:spPr>
            <a:xfrm>
              <a:off x="0" y="0"/>
              <a:ext cx="1374934" cy="406400"/>
            </a:xfrm>
            <a:custGeom>
              <a:avLst/>
              <a:gdLst/>
              <a:ahLst/>
              <a:cxnLst/>
              <a:rect l="l" t="t" r="r" b="b"/>
              <a:pathLst>
                <a:path w="1374934" h="406400">
                  <a:moveTo>
                    <a:pt x="1171734" y="0"/>
                  </a:moveTo>
                  <a:cubicBezTo>
                    <a:pt x="1283958" y="0"/>
                    <a:pt x="1374934" y="90976"/>
                    <a:pt x="1374934" y="203200"/>
                  </a:cubicBezTo>
                  <a:cubicBezTo>
                    <a:pt x="1374934" y="315424"/>
                    <a:pt x="1283958" y="406400"/>
                    <a:pt x="1171734" y="406400"/>
                  </a:cubicBezTo>
                  <a:lnTo>
                    <a:pt x="203200" y="406400"/>
                  </a:lnTo>
                  <a:cubicBezTo>
                    <a:pt x="90976" y="406400"/>
                    <a:pt x="0" y="315424"/>
                    <a:pt x="0" y="203200"/>
                  </a:cubicBezTo>
                  <a:cubicBezTo>
                    <a:pt x="0" y="90976"/>
                    <a:pt x="90976" y="0"/>
                    <a:pt x="203200" y="0"/>
                  </a:cubicBezTo>
                  <a:close/>
                </a:path>
              </a:pathLst>
            </a:custGeom>
            <a:solidFill>
              <a:srgbClr val="D5D7D5"/>
            </a:solidFill>
            <a:ln cap="sq">
              <a:noFill/>
              <a:prstDash val="solid"/>
              <a:miter/>
            </a:ln>
          </p:spPr>
          <p:txBody>
            <a:bodyPr/>
            <a:lstStyle/>
            <a:p>
              <a:endParaRPr lang="en-GB"/>
            </a:p>
          </p:txBody>
        </p:sp>
        <p:sp>
          <p:nvSpPr>
            <p:cNvPr id="16" name="TextBox 16"/>
            <p:cNvSpPr txBox="1"/>
            <p:nvPr/>
          </p:nvSpPr>
          <p:spPr>
            <a:xfrm>
              <a:off x="0" y="38100"/>
              <a:ext cx="1374934" cy="368300"/>
            </a:xfrm>
            <a:prstGeom prst="rect">
              <a:avLst/>
            </a:prstGeom>
          </p:spPr>
          <p:txBody>
            <a:bodyPr lIns="50800" tIns="50800" rIns="50800" bIns="50800" rtlCol="0" anchor="ctr"/>
            <a:lstStyle/>
            <a:p>
              <a:pPr algn="ctr">
                <a:lnSpc>
                  <a:spcPts val="2300"/>
                </a:lnSpc>
              </a:pPr>
              <a:endParaRPr/>
            </a:p>
          </p:txBody>
        </p:sp>
      </p:grpSp>
      <p:sp>
        <p:nvSpPr>
          <p:cNvPr id="17" name="TextBox 17"/>
          <p:cNvSpPr txBox="1"/>
          <p:nvPr/>
        </p:nvSpPr>
        <p:spPr>
          <a:xfrm>
            <a:off x="6847707" y="4871421"/>
            <a:ext cx="4567297" cy="2389505"/>
          </a:xfrm>
          <a:prstGeom prst="rect">
            <a:avLst/>
          </a:prstGeom>
        </p:spPr>
        <p:txBody>
          <a:bodyPr lIns="0" tIns="0" rIns="0" bIns="0" rtlCol="0" anchor="t">
            <a:spAutoFit/>
          </a:bodyPr>
          <a:lstStyle/>
          <a:p>
            <a:pPr algn="just">
              <a:lnSpc>
                <a:spcPts val="3220"/>
              </a:lnSpc>
            </a:pPr>
            <a:r>
              <a:rPr lang="en-US" sz="2300">
                <a:solidFill>
                  <a:srgbClr val="8CA9AD"/>
                </a:solidFill>
                <a:latin typeface="DM Sans"/>
                <a:ea typeface="DM Sans"/>
                <a:cs typeface="DM Sans"/>
                <a:sym typeface="DM Sans"/>
              </a:rPr>
              <a:t>Providing access to educational programs, mentorship, and professional development opportunities to enhance individual competencies and performance.</a:t>
            </a:r>
          </a:p>
        </p:txBody>
      </p:sp>
      <p:sp>
        <p:nvSpPr>
          <p:cNvPr id="18" name="TextBox 18"/>
          <p:cNvSpPr txBox="1"/>
          <p:nvPr/>
        </p:nvSpPr>
        <p:spPr>
          <a:xfrm>
            <a:off x="6958984" y="4211096"/>
            <a:ext cx="1933409" cy="308991"/>
          </a:xfrm>
          <a:prstGeom prst="rect">
            <a:avLst/>
          </a:prstGeom>
        </p:spPr>
        <p:txBody>
          <a:bodyPr lIns="0" tIns="0" rIns="0" bIns="0" rtlCol="0" anchor="t">
            <a:spAutoFit/>
          </a:bodyPr>
          <a:lstStyle/>
          <a:p>
            <a:pPr algn="ctr">
              <a:lnSpc>
                <a:spcPts val="2262"/>
              </a:lnSpc>
            </a:pPr>
            <a:r>
              <a:rPr lang="en-US" sz="2600">
                <a:solidFill>
                  <a:srgbClr val="1E3950"/>
                </a:solidFill>
                <a:latin typeface="DM Sans Bold"/>
                <a:ea typeface="DM Sans Bold"/>
                <a:cs typeface="DM Sans Bold"/>
                <a:sym typeface="DM Sans Bold"/>
              </a:rPr>
              <a:t>Key Actions</a:t>
            </a:r>
          </a:p>
        </p:txBody>
      </p:sp>
      <p:sp>
        <p:nvSpPr>
          <p:cNvPr id="19" name="AutoShape 19"/>
          <p:cNvSpPr/>
          <p:nvPr/>
        </p:nvSpPr>
        <p:spPr>
          <a:xfrm flipH="1">
            <a:off x="6771710" y="4357833"/>
            <a:ext cx="1946472" cy="2886066"/>
          </a:xfrm>
          <a:prstGeom prst="line">
            <a:avLst/>
          </a:prstGeom>
          <a:ln w="38100" cap="flat">
            <a:solidFill>
              <a:srgbClr val="D5D7D5"/>
            </a:solidFill>
            <a:prstDash val="solid"/>
            <a:headEnd type="none" w="sm" len="sm"/>
            <a:tailEnd type="oval" w="lg" len="lg"/>
          </a:ln>
        </p:spPr>
        <p:txBody>
          <a:bodyPr/>
          <a:lstStyle/>
          <a:p>
            <a:endParaRPr lang="en-GB"/>
          </a:p>
        </p:txBody>
      </p:sp>
      <p:grpSp>
        <p:nvGrpSpPr>
          <p:cNvPr id="20" name="Group 20"/>
          <p:cNvGrpSpPr/>
          <p:nvPr/>
        </p:nvGrpSpPr>
        <p:grpSpPr>
          <a:xfrm>
            <a:off x="12014058" y="3981639"/>
            <a:ext cx="2307958" cy="682181"/>
            <a:chOff x="0" y="0"/>
            <a:chExt cx="1374934" cy="406400"/>
          </a:xfrm>
        </p:grpSpPr>
        <p:sp>
          <p:nvSpPr>
            <p:cNvPr id="21" name="Freeform 21"/>
            <p:cNvSpPr/>
            <p:nvPr/>
          </p:nvSpPr>
          <p:spPr>
            <a:xfrm>
              <a:off x="0" y="0"/>
              <a:ext cx="1374934" cy="406400"/>
            </a:xfrm>
            <a:custGeom>
              <a:avLst/>
              <a:gdLst/>
              <a:ahLst/>
              <a:cxnLst/>
              <a:rect l="l" t="t" r="r" b="b"/>
              <a:pathLst>
                <a:path w="1374934" h="406400">
                  <a:moveTo>
                    <a:pt x="1171734" y="0"/>
                  </a:moveTo>
                  <a:cubicBezTo>
                    <a:pt x="1283958" y="0"/>
                    <a:pt x="1374934" y="90976"/>
                    <a:pt x="1374934" y="203200"/>
                  </a:cubicBezTo>
                  <a:cubicBezTo>
                    <a:pt x="1374934" y="315424"/>
                    <a:pt x="1283958" y="406400"/>
                    <a:pt x="1171734" y="406400"/>
                  </a:cubicBezTo>
                  <a:lnTo>
                    <a:pt x="203200" y="406400"/>
                  </a:lnTo>
                  <a:cubicBezTo>
                    <a:pt x="90976" y="406400"/>
                    <a:pt x="0" y="315424"/>
                    <a:pt x="0" y="203200"/>
                  </a:cubicBezTo>
                  <a:cubicBezTo>
                    <a:pt x="0" y="90976"/>
                    <a:pt x="90976" y="0"/>
                    <a:pt x="203200" y="0"/>
                  </a:cubicBezTo>
                  <a:close/>
                </a:path>
              </a:pathLst>
            </a:custGeom>
            <a:solidFill>
              <a:srgbClr val="D5D7D5"/>
            </a:solidFill>
            <a:ln cap="sq">
              <a:noFill/>
              <a:prstDash val="solid"/>
              <a:miter/>
            </a:ln>
          </p:spPr>
          <p:txBody>
            <a:bodyPr/>
            <a:lstStyle/>
            <a:p>
              <a:endParaRPr lang="en-GB"/>
            </a:p>
          </p:txBody>
        </p:sp>
        <p:sp>
          <p:nvSpPr>
            <p:cNvPr id="22" name="TextBox 22"/>
            <p:cNvSpPr txBox="1"/>
            <p:nvPr/>
          </p:nvSpPr>
          <p:spPr>
            <a:xfrm>
              <a:off x="0" y="38100"/>
              <a:ext cx="1374934" cy="368300"/>
            </a:xfrm>
            <a:prstGeom prst="rect">
              <a:avLst/>
            </a:prstGeom>
          </p:spPr>
          <p:txBody>
            <a:bodyPr lIns="50800" tIns="50800" rIns="50800" bIns="50800" rtlCol="0" anchor="ctr"/>
            <a:lstStyle/>
            <a:p>
              <a:pPr algn="ctr">
                <a:lnSpc>
                  <a:spcPts val="2300"/>
                </a:lnSpc>
              </a:pPr>
              <a:endParaRPr/>
            </a:p>
          </p:txBody>
        </p:sp>
      </p:grpSp>
      <p:sp>
        <p:nvSpPr>
          <p:cNvPr id="23" name="TextBox 23"/>
          <p:cNvSpPr txBox="1"/>
          <p:nvPr/>
        </p:nvSpPr>
        <p:spPr>
          <a:xfrm>
            <a:off x="12188097" y="4900631"/>
            <a:ext cx="3993849" cy="1589405"/>
          </a:xfrm>
          <a:prstGeom prst="rect">
            <a:avLst/>
          </a:prstGeom>
        </p:spPr>
        <p:txBody>
          <a:bodyPr lIns="0" tIns="0" rIns="0" bIns="0" rtlCol="0" anchor="t">
            <a:spAutoFit/>
          </a:bodyPr>
          <a:lstStyle/>
          <a:p>
            <a:pPr algn="just">
              <a:lnSpc>
                <a:spcPts val="3220"/>
              </a:lnSpc>
            </a:pPr>
            <a:r>
              <a:rPr lang="en-US" sz="2300">
                <a:solidFill>
                  <a:srgbClr val="8CA9AD"/>
                </a:solidFill>
                <a:latin typeface="DM Sans"/>
                <a:ea typeface="DM Sans"/>
                <a:cs typeface="DM Sans"/>
                <a:sym typeface="DM Sans"/>
              </a:rPr>
              <a:t>Empowered employees with the skills and confidence needed for innovation and leadership.</a:t>
            </a:r>
          </a:p>
        </p:txBody>
      </p:sp>
      <p:sp>
        <p:nvSpPr>
          <p:cNvPr id="24" name="TextBox 24"/>
          <p:cNvSpPr txBox="1"/>
          <p:nvPr/>
        </p:nvSpPr>
        <p:spPr>
          <a:xfrm>
            <a:off x="12556911" y="4211096"/>
            <a:ext cx="1222253" cy="308991"/>
          </a:xfrm>
          <a:prstGeom prst="rect">
            <a:avLst/>
          </a:prstGeom>
        </p:spPr>
        <p:txBody>
          <a:bodyPr lIns="0" tIns="0" rIns="0" bIns="0" rtlCol="0" anchor="t">
            <a:spAutoFit/>
          </a:bodyPr>
          <a:lstStyle/>
          <a:p>
            <a:pPr algn="ctr">
              <a:lnSpc>
                <a:spcPts val="2262"/>
              </a:lnSpc>
            </a:pPr>
            <a:r>
              <a:rPr lang="en-US" sz="2600">
                <a:solidFill>
                  <a:srgbClr val="1E3950"/>
                </a:solidFill>
                <a:latin typeface="DM Sans Bold"/>
                <a:ea typeface="DM Sans Bold"/>
                <a:cs typeface="DM Sans Bold"/>
                <a:sym typeface="DM Sans Bold"/>
              </a:rPr>
              <a:t>Impact</a:t>
            </a:r>
          </a:p>
        </p:txBody>
      </p:sp>
      <p:sp>
        <p:nvSpPr>
          <p:cNvPr id="25" name="AutoShape 25"/>
          <p:cNvSpPr/>
          <p:nvPr/>
        </p:nvSpPr>
        <p:spPr>
          <a:xfrm flipH="1">
            <a:off x="12014058" y="4357833"/>
            <a:ext cx="1946472" cy="2886066"/>
          </a:xfrm>
          <a:prstGeom prst="line">
            <a:avLst/>
          </a:prstGeom>
          <a:ln w="38100" cap="flat">
            <a:solidFill>
              <a:srgbClr val="D5D7D5"/>
            </a:solidFill>
            <a:prstDash val="solid"/>
            <a:headEnd type="none" w="sm" len="sm"/>
            <a:tailEnd type="oval" w="lg" len="lg"/>
          </a:ln>
        </p:spPr>
        <p:txBody>
          <a:bodyPr/>
          <a:lstStyle/>
          <a:p>
            <a:endParaRPr lang="en-GB"/>
          </a:p>
        </p:txBody>
      </p:sp>
      <p:sp>
        <p:nvSpPr>
          <p:cNvPr id="26" name="AutoShape 26"/>
          <p:cNvSpPr/>
          <p:nvPr/>
        </p:nvSpPr>
        <p:spPr>
          <a:xfrm>
            <a:off x="0" y="8301154"/>
            <a:ext cx="18288000" cy="1985846"/>
          </a:xfrm>
          <a:prstGeom prst="rect">
            <a:avLst/>
          </a:prstGeom>
          <a:solidFill>
            <a:srgbClr val="8CA9AD"/>
          </a:solidFill>
        </p:spPr>
        <p:txBody>
          <a:bodyPr/>
          <a:lstStyle/>
          <a:p>
            <a:endParaRPr lang="en-GB"/>
          </a:p>
        </p:txBody>
      </p:sp>
      <p:sp>
        <p:nvSpPr>
          <p:cNvPr id="27" name="Freeform 27"/>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8" name="Freeform 28"/>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2964" y="580144"/>
            <a:ext cx="8708526" cy="1595230"/>
            <a:chOff x="0" y="0"/>
            <a:chExt cx="2293604" cy="420143"/>
          </a:xfrm>
        </p:grpSpPr>
        <p:sp>
          <p:nvSpPr>
            <p:cNvPr id="3" name="Freeform 3"/>
            <p:cNvSpPr/>
            <p:nvPr/>
          </p:nvSpPr>
          <p:spPr>
            <a:xfrm>
              <a:off x="0" y="0"/>
              <a:ext cx="2293604" cy="420143"/>
            </a:xfrm>
            <a:custGeom>
              <a:avLst/>
              <a:gdLst/>
              <a:ahLst/>
              <a:cxnLst/>
              <a:rect l="l" t="t" r="r" b="b"/>
              <a:pathLst>
                <a:path w="2293604" h="420143">
                  <a:moveTo>
                    <a:pt x="88900" y="0"/>
                  </a:moveTo>
                  <a:lnTo>
                    <a:pt x="2204703" y="0"/>
                  </a:lnTo>
                  <a:cubicBezTo>
                    <a:pt x="2228281" y="0"/>
                    <a:pt x="2250893" y="9366"/>
                    <a:pt x="2267565" y="26038"/>
                  </a:cubicBezTo>
                  <a:cubicBezTo>
                    <a:pt x="2284237" y="42710"/>
                    <a:pt x="2293604" y="65323"/>
                    <a:pt x="2293604" y="88900"/>
                  </a:cubicBezTo>
                  <a:lnTo>
                    <a:pt x="2293604" y="331242"/>
                  </a:lnTo>
                  <a:cubicBezTo>
                    <a:pt x="2293604" y="380341"/>
                    <a:pt x="2253802" y="420143"/>
                    <a:pt x="2204703" y="420143"/>
                  </a:cubicBezTo>
                  <a:lnTo>
                    <a:pt x="88900" y="420143"/>
                  </a:lnTo>
                  <a:cubicBezTo>
                    <a:pt x="65323" y="420143"/>
                    <a:pt x="42710" y="410777"/>
                    <a:pt x="26038" y="394105"/>
                  </a:cubicBezTo>
                  <a:cubicBezTo>
                    <a:pt x="9366" y="377433"/>
                    <a:pt x="0" y="354820"/>
                    <a:pt x="0" y="331242"/>
                  </a:cubicBezTo>
                  <a:lnTo>
                    <a:pt x="0" y="88900"/>
                  </a:lnTo>
                  <a:cubicBezTo>
                    <a:pt x="0" y="39802"/>
                    <a:pt x="39802" y="0"/>
                    <a:pt x="88900" y="0"/>
                  </a:cubicBezTo>
                  <a:close/>
                </a:path>
              </a:pathLst>
            </a:custGeom>
            <a:solidFill>
              <a:srgbClr val="000000">
                <a:alpha val="0"/>
              </a:srgbClr>
            </a:solidFill>
            <a:ln w="38100" cap="rnd">
              <a:solidFill>
                <a:srgbClr val="D5D7D5"/>
              </a:solidFill>
              <a:prstDash val="solid"/>
              <a:round/>
            </a:ln>
          </p:spPr>
          <p:txBody>
            <a:bodyPr/>
            <a:lstStyle/>
            <a:p>
              <a:endParaRPr lang="en-GB"/>
            </a:p>
          </p:txBody>
        </p:sp>
        <p:sp>
          <p:nvSpPr>
            <p:cNvPr id="4" name="TextBox 4"/>
            <p:cNvSpPr txBox="1"/>
            <p:nvPr/>
          </p:nvSpPr>
          <p:spPr>
            <a:xfrm>
              <a:off x="0" y="-28575"/>
              <a:ext cx="2293604" cy="44871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529361" y="873866"/>
            <a:ext cx="5819007" cy="2069548"/>
          </a:xfrm>
          <a:prstGeom prst="rect">
            <a:avLst/>
          </a:prstGeom>
        </p:spPr>
        <p:txBody>
          <a:bodyPr lIns="0" tIns="0" rIns="0" bIns="0" rtlCol="0" anchor="t">
            <a:spAutoFit/>
          </a:bodyPr>
          <a:lstStyle/>
          <a:p>
            <a:pPr algn="l">
              <a:lnSpc>
                <a:spcPts val="4012"/>
              </a:lnSpc>
            </a:pPr>
            <a:r>
              <a:rPr lang="en-US" sz="4612">
                <a:solidFill>
                  <a:srgbClr val="8CA9AD"/>
                </a:solidFill>
                <a:latin typeface="DM Sans Bold"/>
                <a:ea typeface="DM Sans Bold"/>
                <a:cs typeface="DM Sans Bold"/>
                <a:sym typeface="DM Sans Bold"/>
              </a:rPr>
              <a:t>Organisational level capacity building</a:t>
            </a:r>
          </a:p>
          <a:p>
            <a:pPr algn="l">
              <a:lnSpc>
                <a:spcPts val="4012"/>
              </a:lnSpc>
            </a:pPr>
            <a:endParaRPr lang="en-US" sz="4612">
              <a:solidFill>
                <a:srgbClr val="8CA9AD"/>
              </a:solidFill>
              <a:latin typeface="DM Sans Bold"/>
              <a:ea typeface="DM Sans Bold"/>
              <a:cs typeface="DM Sans Bold"/>
              <a:sym typeface="DM Sans Bold"/>
            </a:endParaRPr>
          </a:p>
          <a:p>
            <a:pPr algn="l">
              <a:lnSpc>
                <a:spcPts val="4012"/>
              </a:lnSpc>
            </a:pPr>
            <a:endParaRPr lang="en-US" sz="4612">
              <a:solidFill>
                <a:srgbClr val="8CA9AD"/>
              </a:solidFill>
              <a:latin typeface="DM Sans Bold"/>
              <a:ea typeface="DM Sans Bold"/>
              <a:cs typeface="DM Sans Bold"/>
              <a:sym typeface="DM Sans Bold"/>
            </a:endParaRPr>
          </a:p>
        </p:txBody>
      </p:sp>
      <p:sp>
        <p:nvSpPr>
          <p:cNvPr id="6" name="AutoShape 6"/>
          <p:cNvSpPr/>
          <p:nvPr/>
        </p:nvSpPr>
        <p:spPr>
          <a:xfrm>
            <a:off x="-1117835" y="9220026"/>
            <a:ext cx="6743748" cy="0"/>
          </a:xfrm>
          <a:prstGeom prst="line">
            <a:avLst/>
          </a:prstGeom>
          <a:ln w="38100" cap="flat">
            <a:solidFill>
              <a:srgbClr val="D5D7D5"/>
            </a:solidFill>
            <a:prstDash val="solid"/>
            <a:headEnd type="none" w="sm" len="sm"/>
            <a:tailEnd type="oval" w="lg" len="lg"/>
          </a:ln>
        </p:spPr>
        <p:txBody>
          <a:bodyPr/>
          <a:lstStyle/>
          <a:p>
            <a:endParaRPr lang="en-GB"/>
          </a:p>
        </p:txBody>
      </p:sp>
      <p:sp>
        <p:nvSpPr>
          <p:cNvPr id="7" name="AutoShape 7"/>
          <p:cNvSpPr/>
          <p:nvPr/>
        </p:nvSpPr>
        <p:spPr>
          <a:xfrm flipH="1">
            <a:off x="12662087" y="9220026"/>
            <a:ext cx="6743748" cy="0"/>
          </a:xfrm>
          <a:prstGeom prst="line">
            <a:avLst/>
          </a:prstGeom>
          <a:ln w="38100" cap="flat">
            <a:solidFill>
              <a:srgbClr val="D5D7D5"/>
            </a:solidFill>
            <a:prstDash val="solid"/>
            <a:headEnd type="none" w="sm" len="sm"/>
            <a:tailEnd type="oval" w="lg" len="lg"/>
          </a:ln>
        </p:spPr>
        <p:txBody>
          <a:bodyPr/>
          <a:lstStyle/>
          <a:p>
            <a:endParaRPr lang="en-GB"/>
          </a:p>
        </p:txBody>
      </p:sp>
      <p:grpSp>
        <p:nvGrpSpPr>
          <p:cNvPr id="8" name="Group 8"/>
          <p:cNvGrpSpPr/>
          <p:nvPr/>
        </p:nvGrpSpPr>
        <p:grpSpPr>
          <a:xfrm>
            <a:off x="1529361" y="3981639"/>
            <a:ext cx="2307958" cy="682181"/>
            <a:chOff x="0" y="0"/>
            <a:chExt cx="1374934" cy="406400"/>
          </a:xfrm>
        </p:grpSpPr>
        <p:sp>
          <p:nvSpPr>
            <p:cNvPr id="9" name="Freeform 9"/>
            <p:cNvSpPr/>
            <p:nvPr/>
          </p:nvSpPr>
          <p:spPr>
            <a:xfrm>
              <a:off x="0" y="0"/>
              <a:ext cx="1374934" cy="406400"/>
            </a:xfrm>
            <a:custGeom>
              <a:avLst/>
              <a:gdLst/>
              <a:ahLst/>
              <a:cxnLst/>
              <a:rect l="l" t="t" r="r" b="b"/>
              <a:pathLst>
                <a:path w="1374934" h="406400">
                  <a:moveTo>
                    <a:pt x="1171734" y="0"/>
                  </a:moveTo>
                  <a:cubicBezTo>
                    <a:pt x="1283958" y="0"/>
                    <a:pt x="1374934" y="90976"/>
                    <a:pt x="1374934" y="203200"/>
                  </a:cubicBezTo>
                  <a:cubicBezTo>
                    <a:pt x="1374934" y="315424"/>
                    <a:pt x="1283958" y="406400"/>
                    <a:pt x="1171734" y="406400"/>
                  </a:cubicBezTo>
                  <a:lnTo>
                    <a:pt x="203200" y="406400"/>
                  </a:lnTo>
                  <a:cubicBezTo>
                    <a:pt x="90976" y="406400"/>
                    <a:pt x="0" y="315424"/>
                    <a:pt x="0" y="203200"/>
                  </a:cubicBezTo>
                  <a:cubicBezTo>
                    <a:pt x="0" y="90976"/>
                    <a:pt x="90976" y="0"/>
                    <a:pt x="203200" y="0"/>
                  </a:cubicBezTo>
                  <a:close/>
                </a:path>
              </a:pathLst>
            </a:custGeom>
            <a:solidFill>
              <a:srgbClr val="D5D7D5"/>
            </a:solidFill>
            <a:ln cap="sq">
              <a:noFill/>
              <a:prstDash val="solid"/>
              <a:miter/>
            </a:ln>
          </p:spPr>
          <p:txBody>
            <a:bodyPr/>
            <a:lstStyle/>
            <a:p>
              <a:endParaRPr lang="en-GB"/>
            </a:p>
          </p:txBody>
        </p:sp>
        <p:sp>
          <p:nvSpPr>
            <p:cNvPr id="10" name="TextBox 10"/>
            <p:cNvSpPr txBox="1"/>
            <p:nvPr/>
          </p:nvSpPr>
          <p:spPr>
            <a:xfrm>
              <a:off x="0" y="47625"/>
              <a:ext cx="1374934" cy="358775"/>
            </a:xfrm>
            <a:prstGeom prst="rect">
              <a:avLst/>
            </a:prstGeom>
          </p:spPr>
          <p:txBody>
            <a:bodyPr lIns="50800" tIns="50800" rIns="50800" bIns="50800" rtlCol="0" anchor="ctr"/>
            <a:lstStyle/>
            <a:p>
              <a:pPr algn="ctr">
                <a:lnSpc>
                  <a:spcPts val="2600"/>
                </a:lnSpc>
              </a:pPr>
              <a:endParaRPr/>
            </a:p>
          </p:txBody>
        </p:sp>
      </p:grpSp>
      <p:sp>
        <p:nvSpPr>
          <p:cNvPr id="11" name="TextBox 11"/>
          <p:cNvSpPr txBox="1"/>
          <p:nvPr/>
        </p:nvSpPr>
        <p:spPr>
          <a:xfrm>
            <a:off x="1632063" y="4900418"/>
            <a:ext cx="3993849" cy="1189355"/>
          </a:xfrm>
          <a:prstGeom prst="rect">
            <a:avLst/>
          </a:prstGeom>
        </p:spPr>
        <p:txBody>
          <a:bodyPr lIns="0" tIns="0" rIns="0" bIns="0" rtlCol="0" anchor="t">
            <a:spAutoFit/>
          </a:bodyPr>
          <a:lstStyle/>
          <a:p>
            <a:pPr algn="just">
              <a:lnSpc>
                <a:spcPts val="3220"/>
              </a:lnSpc>
            </a:pPr>
            <a:r>
              <a:rPr lang="en-US" sz="2300">
                <a:solidFill>
                  <a:srgbClr val="8CA9AD"/>
                </a:solidFill>
                <a:latin typeface="DM Sans"/>
                <a:ea typeface="DM Sans"/>
                <a:cs typeface="DM Sans"/>
                <a:sym typeface="DM Sans"/>
              </a:rPr>
              <a:t>Process improvement, strategic planning, team building, and governance.</a:t>
            </a:r>
          </a:p>
        </p:txBody>
      </p:sp>
      <p:sp>
        <p:nvSpPr>
          <p:cNvPr id="12" name="TextBox 12"/>
          <p:cNvSpPr txBox="1"/>
          <p:nvPr/>
        </p:nvSpPr>
        <p:spPr>
          <a:xfrm>
            <a:off x="2072213" y="4211096"/>
            <a:ext cx="1222253" cy="308991"/>
          </a:xfrm>
          <a:prstGeom prst="rect">
            <a:avLst/>
          </a:prstGeom>
        </p:spPr>
        <p:txBody>
          <a:bodyPr lIns="0" tIns="0" rIns="0" bIns="0" rtlCol="0" anchor="t">
            <a:spAutoFit/>
          </a:bodyPr>
          <a:lstStyle/>
          <a:p>
            <a:pPr algn="ctr">
              <a:lnSpc>
                <a:spcPts val="2262"/>
              </a:lnSpc>
            </a:pPr>
            <a:r>
              <a:rPr lang="en-US" sz="2600">
                <a:solidFill>
                  <a:srgbClr val="1E3950"/>
                </a:solidFill>
                <a:latin typeface="DM Sans Bold"/>
                <a:ea typeface="DM Sans Bold"/>
                <a:cs typeface="DM Sans Bold"/>
                <a:sym typeface="DM Sans Bold"/>
              </a:rPr>
              <a:t>Focus </a:t>
            </a:r>
          </a:p>
        </p:txBody>
      </p:sp>
      <p:sp>
        <p:nvSpPr>
          <p:cNvPr id="13" name="AutoShape 13"/>
          <p:cNvSpPr/>
          <p:nvPr/>
        </p:nvSpPr>
        <p:spPr>
          <a:xfrm flipH="1">
            <a:off x="1529361" y="4357833"/>
            <a:ext cx="1946472" cy="2886066"/>
          </a:xfrm>
          <a:prstGeom prst="line">
            <a:avLst/>
          </a:prstGeom>
          <a:ln w="38100" cap="flat">
            <a:solidFill>
              <a:srgbClr val="D5D7D5"/>
            </a:solidFill>
            <a:prstDash val="solid"/>
            <a:headEnd type="none" w="sm" len="sm"/>
            <a:tailEnd type="oval" w="lg" len="lg"/>
          </a:ln>
        </p:spPr>
        <p:txBody>
          <a:bodyPr/>
          <a:lstStyle/>
          <a:p>
            <a:endParaRPr lang="en-GB"/>
          </a:p>
        </p:txBody>
      </p:sp>
      <p:grpSp>
        <p:nvGrpSpPr>
          <p:cNvPr id="14" name="Group 14"/>
          <p:cNvGrpSpPr/>
          <p:nvPr/>
        </p:nvGrpSpPr>
        <p:grpSpPr>
          <a:xfrm>
            <a:off x="6771710" y="3981639"/>
            <a:ext cx="2307958" cy="682181"/>
            <a:chOff x="0" y="0"/>
            <a:chExt cx="1374934" cy="406400"/>
          </a:xfrm>
        </p:grpSpPr>
        <p:sp>
          <p:nvSpPr>
            <p:cNvPr id="15" name="Freeform 15"/>
            <p:cNvSpPr/>
            <p:nvPr/>
          </p:nvSpPr>
          <p:spPr>
            <a:xfrm>
              <a:off x="0" y="0"/>
              <a:ext cx="1374934" cy="406400"/>
            </a:xfrm>
            <a:custGeom>
              <a:avLst/>
              <a:gdLst/>
              <a:ahLst/>
              <a:cxnLst/>
              <a:rect l="l" t="t" r="r" b="b"/>
              <a:pathLst>
                <a:path w="1374934" h="406400">
                  <a:moveTo>
                    <a:pt x="1171734" y="0"/>
                  </a:moveTo>
                  <a:cubicBezTo>
                    <a:pt x="1283958" y="0"/>
                    <a:pt x="1374934" y="90976"/>
                    <a:pt x="1374934" y="203200"/>
                  </a:cubicBezTo>
                  <a:cubicBezTo>
                    <a:pt x="1374934" y="315424"/>
                    <a:pt x="1283958" y="406400"/>
                    <a:pt x="1171734" y="406400"/>
                  </a:cubicBezTo>
                  <a:lnTo>
                    <a:pt x="203200" y="406400"/>
                  </a:lnTo>
                  <a:cubicBezTo>
                    <a:pt x="90976" y="406400"/>
                    <a:pt x="0" y="315424"/>
                    <a:pt x="0" y="203200"/>
                  </a:cubicBezTo>
                  <a:cubicBezTo>
                    <a:pt x="0" y="90976"/>
                    <a:pt x="90976" y="0"/>
                    <a:pt x="203200" y="0"/>
                  </a:cubicBezTo>
                  <a:close/>
                </a:path>
              </a:pathLst>
            </a:custGeom>
            <a:solidFill>
              <a:srgbClr val="D5D7D5"/>
            </a:solidFill>
            <a:ln cap="sq">
              <a:noFill/>
              <a:prstDash val="solid"/>
              <a:miter/>
            </a:ln>
          </p:spPr>
          <p:txBody>
            <a:bodyPr/>
            <a:lstStyle/>
            <a:p>
              <a:endParaRPr lang="en-GB"/>
            </a:p>
          </p:txBody>
        </p:sp>
        <p:sp>
          <p:nvSpPr>
            <p:cNvPr id="16" name="TextBox 16"/>
            <p:cNvSpPr txBox="1"/>
            <p:nvPr/>
          </p:nvSpPr>
          <p:spPr>
            <a:xfrm>
              <a:off x="0" y="47625"/>
              <a:ext cx="1374934" cy="358775"/>
            </a:xfrm>
            <a:prstGeom prst="rect">
              <a:avLst/>
            </a:prstGeom>
          </p:spPr>
          <p:txBody>
            <a:bodyPr lIns="50800" tIns="50800" rIns="50800" bIns="50800" rtlCol="0" anchor="ctr"/>
            <a:lstStyle/>
            <a:p>
              <a:pPr algn="ctr">
                <a:lnSpc>
                  <a:spcPts val="2600"/>
                </a:lnSpc>
              </a:pPr>
              <a:endParaRPr/>
            </a:p>
          </p:txBody>
        </p:sp>
      </p:grpSp>
      <p:sp>
        <p:nvSpPr>
          <p:cNvPr id="17" name="TextBox 17"/>
          <p:cNvSpPr txBox="1"/>
          <p:nvPr/>
        </p:nvSpPr>
        <p:spPr>
          <a:xfrm>
            <a:off x="6927634" y="4854780"/>
            <a:ext cx="3993849" cy="2389505"/>
          </a:xfrm>
          <a:prstGeom prst="rect">
            <a:avLst/>
          </a:prstGeom>
        </p:spPr>
        <p:txBody>
          <a:bodyPr lIns="0" tIns="0" rIns="0" bIns="0" rtlCol="0" anchor="t">
            <a:spAutoFit/>
          </a:bodyPr>
          <a:lstStyle/>
          <a:p>
            <a:pPr algn="just">
              <a:lnSpc>
                <a:spcPts val="3220"/>
              </a:lnSpc>
            </a:pPr>
            <a:r>
              <a:rPr lang="en-US" sz="2300">
                <a:solidFill>
                  <a:srgbClr val="8CA9AD"/>
                </a:solidFill>
                <a:latin typeface="DM Sans"/>
                <a:ea typeface="DM Sans"/>
                <a:cs typeface="DM Sans"/>
                <a:sym typeface="DM Sans"/>
              </a:rPr>
              <a:t>Implementing best practices, optimizing workflows, fostering a collaborative culture, and aligning strategic objectives with daily operations.</a:t>
            </a:r>
          </a:p>
        </p:txBody>
      </p:sp>
      <p:sp>
        <p:nvSpPr>
          <p:cNvPr id="18" name="TextBox 18"/>
          <p:cNvSpPr txBox="1"/>
          <p:nvPr/>
        </p:nvSpPr>
        <p:spPr>
          <a:xfrm>
            <a:off x="6926818" y="4211096"/>
            <a:ext cx="1997742" cy="308991"/>
          </a:xfrm>
          <a:prstGeom prst="rect">
            <a:avLst/>
          </a:prstGeom>
        </p:spPr>
        <p:txBody>
          <a:bodyPr lIns="0" tIns="0" rIns="0" bIns="0" rtlCol="0" anchor="t">
            <a:spAutoFit/>
          </a:bodyPr>
          <a:lstStyle/>
          <a:p>
            <a:pPr algn="ctr">
              <a:lnSpc>
                <a:spcPts val="2262"/>
              </a:lnSpc>
            </a:pPr>
            <a:r>
              <a:rPr lang="en-US" sz="2600">
                <a:solidFill>
                  <a:srgbClr val="1E3950"/>
                </a:solidFill>
                <a:latin typeface="DM Sans Bold"/>
                <a:ea typeface="DM Sans Bold"/>
                <a:cs typeface="DM Sans Bold"/>
                <a:sym typeface="DM Sans Bold"/>
              </a:rPr>
              <a:t>Key Actions</a:t>
            </a:r>
          </a:p>
        </p:txBody>
      </p:sp>
      <p:sp>
        <p:nvSpPr>
          <p:cNvPr id="19" name="AutoShape 19"/>
          <p:cNvSpPr/>
          <p:nvPr/>
        </p:nvSpPr>
        <p:spPr>
          <a:xfrm flipH="1">
            <a:off x="6771710" y="4322729"/>
            <a:ext cx="2307958" cy="2921170"/>
          </a:xfrm>
          <a:prstGeom prst="line">
            <a:avLst/>
          </a:prstGeom>
          <a:ln w="38100" cap="flat">
            <a:solidFill>
              <a:srgbClr val="D5D7D5"/>
            </a:solidFill>
            <a:prstDash val="solid"/>
            <a:headEnd type="none" w="sm" len="sm"/>
            <a:tailEnd type="oval" w="lg" len="lg"/>
          </a:ln>
        </p:spPr>
        <p:txBody>
          <a:bodyPr/>
          <a:lstStyle/>
          <a:p>
            <a:endParaRPr lang="en-GB"/>
          </a:p>
        </p:txBody>
      </p:sp>
      <p:grpSp>
        <p:nvGrpSpPr>
          <p:cNvPr id="20" name="Group 20"/>
          <p:cNvGrpSpPr/>
          <p:nvPr/>
        </p:nvGrpSpPr>
        <p:grpSpPr>
          <a:xfrm>
            <a:off x="12014058" y="3981639"/>
            <a:ext cx="2307958" cy="682181"/>
            <a:chOff x="0" y="0"/>
            <a:chExt cx="1374934" cy="406400"/>
          </a:xfrm>
        </p:grpSpPr>
        <p:sp>
          <p:nvSpPr>
            <p:cNvPr id="21" name="Freeform 21"/>
            <p:cNvSpPr/>
            <p:nvPr/>
          </p:nvSpPr>
          <p:spPr>
            <a:xfrm>
              <a:off x="0" y="0"/>
              <a:ext cx="1374934" cy="406400"/>
            </a:xfrm>
            <a:custGeom>
              <a:avLst/>
              <a:gdLst/>
              <a:ahLst/>
              <a:cxnLst/>
              <a:rect l="l" t="t" r="r" b="b"/>
              <a:pathLst>
                <a:path w="1374934" h="406400">
                  <a:moveTo>
                    <a:pt x="1171734" y="0"/>
                  </a:moveTo>
                  <a:cubicBezTo>
                    <a:pt x="1283958" y="0"/>
                    <a:pt x="1374934" y="90976"/>
                    <a:pt x="1374934" y="203200"/>
                  </a:cubicBezTo>
                  <a:cubicBezTo>
                    <a:pt x="1374934" y="315424"/>
                    <a:pt x="1283958" y="406400"/>
                    <a:pt x="1171734" y="406400"/>
                  </a:cubicBezTo>
                  <a:lnTo>
                    <a:pt x="203200" y="406400"/>
                  </a:lnTo>
                  <a:cubicBezTo>
                    <a:pt x="90976" y="406400"/>
                    <a:pt x="0" y="315424"/>
                    <a:pt x="0" y="203200"/>
                  </a:cubicBezTo>
                  <a:cubicBezTo>
                    <a:pt x="0" y="90976"/>
                    <a:pt x="90976" y="0"/>
                    <a:pt x="203200" y="0"/>
                  </a:cubicBezTo>
                  <a:close/>
                </a:path>
              </a:pathLst>
            </a:custGeom>
            <a:solidFill>
              <a:srgbClr val="D5D7D5"/>
            </a:solidFill>
            <a:ln cap="sq">
              <a:noFill/>
              <a:prstDash val="solid"/>
              <a:miter/>
            </a:ln>
          </p:spPr>
          <p:txBody>
            <a:bodyPr/>
            <a:lstStyle/>
            <a:p>
              <a:endParaRPr lang="en-GB"/>
            </a:p>
          </p:txBody>
        </p:sp>
        <p:sp>
          <p:nvSpPr>
            <p:cNvPr id="22" name="TextBox 22"/>
            <p:cNvSpPr txBox="1"/>
            <p:nvPr/>
          </p:nvSpPr>
          <p:spPr>
            <a:xfrm>
              <a:off x="0" y="47625"/>
              <a:ext cx="1374934" cy="358775"/>
            </a:xfrm>
            <a:prstGeom prst="rect">
              <a:avLst/>
            </a:prstGeom>
          </p:spPr>
          <p:txBody>
            <a:bodyPr lIns="50800" tIns="50800" rIns="50800" bIns="50800" rtlCol="0" anchor="ctr"/>
            <a:lstStyle/>
            <a:p>
              <a:pPr algn="ctr">
                <a:lnSpc>
                  <a:spcPts val="2600"/>
                </a:lnSpc>
              </a:pPr>
              <a:endParaRPr/>
            </a:p>
          </p:txBody>
        </p:sp>
      </p:grpSp>
      <p:sp>
        <p:nvSpPr>
          <p:cNvPr id="23" name="TextBox 23"/>
          <p:cNvSpPr txBox="1"/>
          <p:nvPr/>
        </p:nvSpPr>
        <p:spPr>
          <a:xfrm>
            <a:off x="12173515" y="4900418"/>
            <a:ext cx="3993849" cy="1989455"/>
          </a:xfrm>
          <a:prstGeom prst="rect">
            <a:avLst/>
          </a:prstGeom>
        </p:spPr>
        <p:txBody>
          <a:bodyPr lIns="0" tIns="0" rIns="0" bIns="0" rtlCol="0" anchor="t">
            <a:spAutoFit/>
          </a:bodyPr>
          <a:lstStyle/>
          <a:p>
            <a:pPr algn="just">
              <a:lnSpc>
                <a:spcPts val="3220"/>
              </a:lnSpc>
            </a:pPr>
            <a:r>
              <a:rPr lang="en-US" sz="2300">
                <a:solidFill>
                  <a:srgbClr val="8CA9AD"/>
                </a:solidFill>
                <a:latin typeface="DM Sans"/>
                <a:ea typeface="DM Sans"/>
                <a:cs typeface="DM Sans"/>
                <a:sym typeface="DM Sans"/>
              </a:rPr>
              <a:t>Increased organizational efficiency, effectiveness, and resilience. A strong foundation for achieving mission-critical goals.</a:t>
            </a:r>
          </a:p>
        </p:txBody>
      </p:sp>
      <p:sp>
        <p:nvSpPr>
          <p:cNvPr id="24" name="TextBox 24"/>
          <p:cNvSpPr txBox="1"/>
          <p:nvPr/>
        </p:nvSpPr>
        <p:spPr>
          <a:xfrm>
            <a:off x="12556911" y="4211096"/>
            <a:ext cx="1222253" cy="308991"/>
          </a:xfrm>
          <a:prstGeom prst="rect">
            <a:avLst/>
          </a:prstGeom>
        </p:spPr>
        <p:txBody>
          <a:bodyPr lIns="0" tIns="0" rIns="0" bIns="0" rtlCol="0" anchor="t">
            <a:spAutoFit/>
          </a:bodyPr>
          <a:lstStyle/>
          <a:p>
            <a:pPr algn="ctr">
              <a:lnSpc>
                <a:spcPts val="2262"/>
              </a:lnSpc>
            </a:pPr>
            <a:r>
              <a:rPr lang="en-US" sz="2600">
                <a:solidFill>
                  <a:srgbClr val="1E3950"/>
                </a:solidFill>
                <a:latin typeface="DM Sans Bold"/>
                <a:ea typeface="DM Sans Bold"/>
                <a:cs typeface="DM Sans Bold"/>
                <a:sym typeface="DM Sans Bold"/>
              </a:rPr>
              <a:t>Impact</a:t>
            </a:r>
          </a:p>
        </p:txBody>
      </p:sp>
      <p:sp>
        <p:nvSpPr>
          <p:cNvPr id="25" name="AutoShape 25"/>
          <p:cNvSpPr/>
          <p:nvPr/>
        </p:nvSpPr>
        <p:spPr>
          <a:xfrm flipH="1">
            <a:off x="12014058" y="4357833"/>
            <a:ext cx="1946472" cy="2886066"/>
          </a:xfrm>
          <a:prstGeom prst="line">
            <a:avLst/>
          </a:prstGeom>
          <a:ln w="38100" cap="flat">
            <a:solidFill>
              <a:srgbClr val="D5D7D5"/>
            </a:solidFill>
            <a:prstDash val="solid"/>
            <a:headEnd type="none" w="sm" len="sm"/>
            <a:tailEnd type="oval" w="lg" len="lg"/>
          </a:ln>
        </p:spPr>
        <p:txBody>
          <a:bodyPr/>
          <a:lstStyle/>
          <a:p>
            <a:endParaRPr lang="en-GB"/>
          </a:p>
        </p:txBody>
      </p:sp>
      <p:sp>
        <p:nvSpPr>
          <p:cNvPr id="26" name="AutoShape 26"/>
          <p:cNvSpPr/>
          <p:nvPr/>
        </p:nvSpPr>
        <p:spPr>
          <a:xfrm>
            <a:off x="0" y="8301154"/>
            <a:ext cx="18288000" cy="1985846"/>
          </a:xfrm>
          <a:prstGeom prst="rect">
            <a:avLst/>
          </a:prstGeom>
          <a:solidFill>
            <a:srgbClr val="8CA9AD"/>
          </a:solidFill>
        </p:spPr>
        <p:txBody>
          <a:bodyPr/>
          <a:lstStyle/>
          <a:p>
            <a:endParaRPr lang="en-GB"/>
          </a:p>
        </p:txBody>
      </p:sp>
      <p:sp>
        <p:nvSpPr>
          <p:cNvPr id="27" name="Freeform 27"/>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8" name="Freeform 28"/>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293C34-E1E2-481B-915B-FBD1E645DC1B}">
  <ds:schemaRefs>
    <ds:schemaRef ds:uri="http://schemas.microsoft.com/sharepoint/v3/contenttype/forms"/>
  </ds:schemaRefs>
</ds:datastoreItem>
</file>

<file path=customXml/itemProps2.xml><?xml version="1.0" encoding="utf-8"?>
<ds:datastoreItem xmlns:ds="http://schemas.openxmlformats.org/officeDocument/2006/customXml" ds:itemID="{29FDBDC8-D57C-467B-B966-5935A28C8582}">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3.xml><?xml version="1.0" encoding="utf-8"?>
<ds:datastoreItem xmlns:ds="http://schemas.openxmlformats.org/officeDocument/2006/customXml" ds:itemID="{2BE6197A-4ADD-45AE-AEEC-98D68E026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5380</Words>
  <Application>Microsoft Office PowerPoint</Application>
  <PresentationFormat>Custom</PresentationFormat>
  <Paragraphs>541</Paragraphs>
  <Slides>65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65</vt:i4>
      </vt:variant>
    </vt:vector>
  </HeadingPairs>
  <TitlesOfParts>
    <vt:vector size="77" baseType="lpstr">
      <vt:lpstr>Arimo Italics</vt:lpstr>
      <vt:lpstr>DM Sans Bold</vt:lpstr>
      <vt:lpstr>DM Sans</vt:lpstr>
      <vt:lpstr>DM Sans Bold Italics</vt:lpstr>
      <vt:lpstr>Calibri</vt:lpstr>
      <vt:lpstr>Montserrat Bold</vt:lpstr>
      <vt:lpstr>Poppins</vt:lpstr>
      <vt:lpstr>DM Sans Italics</vt:lpstr>
      <vt:lpstr>Montserrat Classic</vt:lpstr>
      <vt:lpstr>Montserrat Classic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FINAL_ 4th_part_Capacity_building</dc:title>
  <cp:lastModifiedBy>Renate Lukjanska</cp:lastModifiedBy>
  <cp:revision>1</cp:revision>
  <dcterms:created xsi:type="dcterms:W3CDTF">2006-08-16T00:00:00Z</dcterms:created>
  <dcterms:modified xsi:type="dcterms:W3CDTF">2025-01-15T09:55:41Z</dcterms:modified>
  <dc:identifier>DAGAaJNUyn8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