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8288000" cy="10287000"/>
  <p:notesSz cx="6858000" cy="9144000"/>
  <p:embeddedFontLst>
    <p:embeddedFont>
      <p:font typeface="DM Sans" pitchFamily="2" charset="0"/>
      <p:regular r:id="rId31"/>
      <p:bold r:id="rId32"/>
    </p:embeddedFont>
    <p:embeddedFont>
      <p:font typeface="DM Sans Bold" charset="0"/>
      <p:regular r:id="rId33"/>
    </p:embeddedFont>
    <p:embeddedFont>
      <p:font typeface="DM Sans Italics"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5" d="100"/>
          <a:sy n="35" d="100"/>
        </p:scale>
        <p:origin x="6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7547E7A1-D0CD-49C2-9FB2-FCF52FC54A15}"/>
    <pc:docChg chg="modSld">
      <pc:chgData name="Renate Lukjanska" userId="192d433fd238c1e9" providerId="LiveId" clId="{7547E7A1-D0CD-49C2-9FB2-FCF52FC54A15}" dt="2025-01-15T09:58:26.210" v="0" actId="20577"/>
      <pc:docMkLst>
        <pc:docMk/>
      </pc:docMkLst>
      <pc:sldChg chg="modSp mod">
        <pc:chgData name="Renate Lukjanska" userId="192d433fd238c1e9" providerId="LiveId" clId="{7547E7A1-D0CD-49C2-9FB2-FCF52FC54A15}" dt="2025-01-15T09:58:26.210" v="0" actId="20577"/>
        <pc:sldMkLst>
          <pc:docMk/>
          <pc:sldMk cId="0" sldId="256"/>
        </pc:sldMkLst>
        <pc:spChg chg="mod">
          <ac:chgData name="Renate Lukjanska" userId="192d433fd238c1e9" providerId="LiveId" clId="{7547E7A1-D0CD-49C2-9FB2-FCF52FC54A15}" dt="2025-01-15T09:58:26.210" v="0" actId="20577"/>
          <ac:spMkLst>
            <pc:docMk/>
            <pc:sldMk cId="0" sldId="256"/>
            <ac:spMk id="7" creationId="{00000000-0000-0000-0000-000000000000}"/>
          </ac:spMkLst>
        </pc:spChg>
      </pc:sldChg>
    </pc:docChg>
  </pc:docChgLst>
  <pc:docChgLst>
    <pc:chgData name="Renate Lukjanska" userId="192d433fd238c1e9" providerId="LiveId" clId="{C9700D7B-2AA1-4B2F-9301-0A7772C022AB}"/>
    <pc:docChg chg="modSld">
      <pc:chgData name="Renate Lukjanska" userId="192d433fd238c1e9" providerId="LiveId" clId="{C9700D7B-2AA1-4B2F-9301-0A7772C022AB}" dt="2025-01-15T08:08:56.754" v="1" actId="1076"/>
      <pc:docMkLst>
        <pc:docMk/>
      </pc:docMkLst>
      <pc:sldChg chg="addSp modSp mod">
        <pc:chgData name="Renate Lukjanska" userId="192d433fd238c1e9" providerId="LiveId" clId="{C9700D7B-2AA1-4B2F-9301-0A7772C022AB}" dt="2025-01-15T08:08:56.754" v="1" actId="1076"/>
        <pc:sldMkLst>
          <pc:docMk/>
          <pc:sldMk cId="0" sldId="256"/>
        </pc:sldMkLst>
        <pc:spChg chg="add mod">
          <ac:chgData name="Renate Lukjanska" userId="192d433fd238c1e9" providerId="LiveId" clId="{C9700D7B-2AA1-4B2F-9301-0A7772C022AB}" dt="2025-01-15T08:08:56.754" v="1" actId="1076"/>
          <ac:spMkLst>
            <pc:docMk/>
            <pc:sldMk cId="0" sldId="256"/>
            <ac:spMk id="11" creationId="{8D0152CD-1C12-ECB9-7709-FF60CA13AF4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3.sv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en-GB"/>
            </a:p>
          </p:txBody>
        </p:sp>
        <p:sp>
          <p:nvSpPr>
            <p:cNvPr id="4" name="TextBox 4"/>
            <p:cNvSpPr txBox="1"/>
            <p:nvPr/>
          </p:nvSpPr>
          <p:spPr>
            <a:xfrm>
              <a:off x="0" y="-38100"/>
              <a:ext cx="4144623" cy="200950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4703735" y="0"/>
            <a:ext cx="3679306" cy="1753284"/>
          </a:xfrm>
          <a:custGeom>
            <a:avLst/>
            <a:gdLst/>
            <a:ahLst/>
            <a:cxnLst/>
            <a:rect l="l" t="t" r="r" b="b"/>
            <a:pathLst>
              <a:path w="3679306" h="1753284">
                <a:moveTo>
                  <a:pt x="0" y="0"/>
                </a:moveTo>
                <a:lnTo>
                  <a:pt x="3679306" y="0"/>
                </a:lnTo>
                <a:lnTo>
                  <a:pt x="3679306" y="1753284"/>
                </a:lnTo>
                <a:lnTo>
                  <a:pt x="0" y="1753284"/>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2129393" y="3220098"/>
            <a:ext cx="13535228" cy="2036263"/>
          </a:xfrm>
          <a:prstGeom prst="rect">
            <a:avLst/>
          </a:prstGeom>
        </p:spPr>
        <p:txBody>
          <a:bodyPr lIns="0" tIns="0" rIns="0" bIns="0" rtlCol="0" anchor="t">
            <a:spAutoFit/>
          </a:bodyPr>
          <a:lstStyle/>
          <a:p>
            <a:pPr algn="ctr">
              <a:lnSpc>
                <a:spcPts val="7800"/>
              </a:lnSpc>
            </a:pPr>
            <a:r>
              <a:rPr lang="en-US" sz="7800" dirty="0">
                <a:solidFill>
                  <a:srgbClr val="FFFFFF"/>
                </a:solidFill>
                <a:latin typeface="DM Sans Bold"/>
                <a:ea typeface="DM Sans Bold"/>
                <a:cs typeface="DM Sans Bold"/>
                <a:sym typeface="DM Sans Bold"/>
              </a:rPr>
              <a:t>CAPACITY BUILDING AS A CONTINUOUS PROCESS </a:t>
            </a:r>
          </a:p>
        </p:txBody>
      </p:sp>
      <p:sp>
        <p:nvSpPr>
          <p:cNvPr id="8" name="TextBox 8"/>
          <p:cNvSpPr txBox="1"/>
          <p:nvPr/>
        </p:nvSpPr>
        <p:spPr>
          <a:xfrm>
            <a:off x="5135227" y="6482624"/>
            <a:ext cx="5722116" cy="523224"/>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ea typeface="DM Sans Italics"/>
                <a:cs typeface="DM Sans Italics"/>
                <a:sym typeface="DM Sans Italic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8D0152CD-1C12-ECB9-7709-FF60CA13AF40}"/>
              </a:ext>
            </a:extLst>
          </p:cNvPr>
          <p:cNvSpPr txBox="1"/>
          <p:nvPr/>
        </p:nvSpPr>
        <p:spPr>
          <a:xfrm>
            <a:off x="997123" y="9506484"/>
            <a:ext cx="9192826" cy="646331"/>
          </a:xfrm>
          <a:prstGeom prst="rect">
            <a:avLst/>
          </a:prstGeom>
          <a:noFill/>
        </p:spPr>
        <p:txBody>
          <a:bodyPr wrap="square">
            <a:spAutoFit/>
          </a:body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en-GB"/>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en-GB"/>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8435295" y="919970"/>
            <a:ext cx="6783817" cy="3381849"/>
            <a:chOff x="0" y="0"/>
            <a:chExt cx="7374240" cy="3676185"/>
          </a:xfrm>
        </p:grpSpPr>
        <p:sp>
          <p:nvSpPr>
            <p:cNvPr id="11" name="Freeform 11"/>
            <p:cNvSpPr/>
            <p:nvPr/>
          </p:nvSpPr>
          <p:spPr>
            <a:xfrm>
              <a:off x="0" y="0"/>
              <a:ext cx="7431151" cy="3722711"/>
            </a:xfrm>
            <a:custGeom>
              <a:avLst/>
              <a:gdLst/>
              <a:ahLst/>
              <a:cxnLst/>
              <a:rect l="l" t="t" r="r" b="b"/>
              <a:pathLst>
                <a:path w="7431151" h="3722711">
                  <a:moveTo>
                    <a:pt x="6464935" y="0"/>
                  </a:moveTo>
                  <a:lnTo>
                    <a:pt x="0" y="0"/>
                  </a:lnTo>
                  <a:lnTo>
                    <a:pt x="837819" y="1606480"/>
                  </a:lnTo>
                  <a:cubicBezTo>
                    <a:pt x="877316" y="1682237"/>
                    <a:pt x="897636" y="1782596"/>
                    <a:pt x="897636" y="1882712"/>
                  </a:cubicBezTo>
                  <a:cubicBezTo>
                    <a:pt x="897636" y="1982827"/>
                    <a:pt x="877951" y="2082212"/>
                    <a:pt x="837819" y="2158944"/>
                  </a:cubicBezTo>
                  <a:lnTo>
                    <a:pt x="635" y="3722711"/>
                  </a:lnTo>
                  <a:lnTo>
                    <a:pt x="6464427" y="3722711"/>
                  </a:lnTo>
                  <a:lnTo>
                    <a:pt x="7431151" y="1882712"/>
                  </a:lnTo>
                  <a:lnTo>
                    <a:pt x="6464935" y="0"/>
                  </a:lnTo>
                  <a:close/>
                </a:path>
              </a:pathLst>
            </a:custGeom>
            <a:solidFill>
              <a:srgbClr val="8CA9AD"/>
            </a:solidFill>
          </p:spPr>
          <p:txBody>
            <a:bodyPr/>
            <a:lstStyle/>
            <a:p>
              <a:endParaRPr lang="en-GB"/>
            </a:p>
          </p:txBody>
        </p:sp>
      </p:grpSp>
      <p:grpSp>
        <p:nvGrpSpPr>
          <p:cNvPr id="12" name="Group 12"/>
          <p:cNvGrpSpPr/>
          <p:nvPr/>
        </p:nvGrpSpPr>
        <p:grpSpPr>
          <a:xfrm>
            <a:off x="5750767" y="5143500"/>
            <a:ext cx="6786466" cy="3271623"/>
            <a:chOff x="0" y="0"/>
            <a:chExt cx="7377120" cy="3556366"/>
          </a:xfrm>
        </p:grpSpPr>
        <p:sp>
          <p:nvSpPr>
            <p:cNvPr id="13" name="Freeform 13"/>
            <p:cNvSpPr/>
            <p:nvPr/>
          </p:nvSpPr>
          <p:spPr>
            <a:xfrm>
              <a:off x="0" y="0"/>
              <a:ext cx="7434580" cy="3602892"/>
            </a:xfrm>
            <a:custGeom>
              <a:avLst/>
              <a:gdLst/>
              <a:ahLst/>
              <a:cxnLst/>
              <a:rect l="l" t="t" r="r" b="b"/>
              <a:pathLst>
                <a:path w="7434580" h="3602892">
                  <a:moveTo>
                    <a:pt x="967105" y="3602892"/>
                  </a:moveTo>
                  <a:lnTo>
                    <a:pt x="7434580" y="3602892"/>
                  </a:lnTo>
                  <a:lnTo>
                    <a:pt x="6596380" y="2088576"/>
                  </a:lnTo>
                  <a:cubicBezTo>
                    <a:pt x="6556883" y="2015289"/>
                    <a:pt x="6536563" y="1918201"/>
                    <a:pt x="6536563" y="1821348"/>
                  </a:cubicBezTo>
                  <a:cubicBezTo>
                    <a:pt x="6536563" y="1724495"/>
                    <a:pt x="6556375" y="1628350"/>
                    <a:pt x="6596380" y="1554119"/>
                  </a:cubicBezTo>
                  <a:lnTo>
                    <a:pt x="7434072" y="0"/>
                  </a:lnTo>
                  <a:lnTo>
                    <a:pt x="967105" y="0"/>
                  </a:lnTo>
                  <a:lnTo>
                    <a:pt x="0" y="1820170"/>
                  </a:lnTo>
                  <a:lnTo>
                    <a:pt x="967105" y="3602765"/>
                  </a:lnTo>
                  <a:close/>
                </a:path>
              </a:pathLst>
            </a:custGeom>
            <a:solidFill>
              <a:srgbClr val="8CA9AD"/>
            </a:solidFill>
          </p:spPr>
          <p:txBody>
            <a:bodyPr/>
            <a:lstStyle/>
            <a:p>
              <a:endParaRPr lang="en-GB"/>
            </a:p>
          </p:txBody>
        </p:sp>
      </p:grpSp>
      <p:sp>
        <p:nvSpPr>
          <p:cNvPr id="14" name="TextBox 14"/>
          <p:cNvSpPr txBox="1"/>
          <p:nvPr/>
        </p:nvSpPr>
        <p:spPr>
          <a:xfrm>
            <a:off x="1028700" y="1627692"/>
            <a:ext cx="5605439" cy="1016431"/>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ea typeface="DM Sans"/>
                <a:cs typeface="DM Sans"/>
                <a:sym typeface="DM Sans"/>
              </a:rPr>
              <a:t>Methods</a:t>
            </a:r>
          </a:p>
        </p:txBody>
      </p:sp>
      <p:sp>
        <p:nvSpPr>
          <p:cNvPr id="15" name="TextBox 15"/>
          <p:cNvSpPr txBox="1"/>
          <p:nvPr/>
        </p:nvSpPr>
        <p:spPr>
          <a:xfrm>
            <a:off x="9386879" y="1261283"/>
            <a:ext cx="5126851" cy="2735580"/>
          </a:xfrm>
          <a:prstGeom prst="rect">
            <a:avLst/>
          </a:prstGeom>
        </p:spPr>
        <p:txBody>
          <a:bodyPr lIns="0" tIns="0" rIns="0" bIns="0" rtlCol="0" anchor="t">
            <a:spAutoFit/>
          </a:bodyPr>
          <a:lstStyle/>
          <a:p>
            <a:pPr marL="0" lvl="0" indent="0" algn="l">
              <a:lnSpc>
                <a:spcPts val="2760"/>
              </a:lnSpc>
              <a:spcBef>
                <a:spcPct val="0"/>
              </a:spcBef>
            </a:pPr>
            <a:r>
              <a:rPr lang="en-US" sz="2000" spc="196">
                <a:solidFill>
                  <a:srgbClr val="194597"/>
                </a:solidFill>
                <a:latin typeface="DM Sans Bold"/>
                <a:ea typeface="DM Sans Bold"/>
                <a:cs typeface="DM Sans Bold"/>
                <a:sym typeface="DM Sans Bold"/>
              </a:rPr>
              <a:t>Iterative Learning: </a:t>
            </a:r>
            <a:r>
              <a:rPr lang="en-US" sz="2000" spc="196">
                <a:solidFill>
                  <a:srgbClr val="FFFFFF"/>
                </a:solidFill>
                <a:latin typeface="DM Sans"/>
                <a:ea typeface="DM Sans"/>
                <a:cs typeface="DM Sans"/>
                <a:sym typeface="DM Sans"/>
              </a:rPr>
              <a:t>Emphasize the importance of an iterative process where findings from the research inform continuous improvement of capacity-building programs. This approach ensures that strategies are responsive to the evolving needs of social enterprises.</a:t>
            </a:r>
          </a:p>
        </p:txBody>
      </p:sp>
      <p:sp>
        <p:nvSpPr>
          <p:cNvPr id="16" name="TextBox 16"/>
          <p:cNvSpPr txBox="1"/>
          <p:nvPr/>
        </p:nvSpPr>
        <p:spPr>
          <a:xfrm>
            <a:off x="7312203" y="2097807"/>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03</a:t>
            </a:r>
          </a:p>
        </p:txBody>
      </p:sp>
      <p:sp>
        <p:nvSpPr>
          <p:cNvPr id="17" name="TextBox 17"/>
          <p:cNvSpPr txBox="1"/>
          <p:nvPr/>
        </p:nvSpPr>
        <p:spPr>
          <a:xfrm>
            <a:off x="12859156" y="6210216"/>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04</a:t>
            </a:r>
          </a:p>
        </p:txBody>
      </p:sp>
      <p:sp>
        <p:nvSpPr>
          <p:cNvPr id="18" name="TextBox 18"/>
          <p:cNvSpPr txBox="1"/>
          <p:nvPr/>
        </p:nvSpPr>
        <p:spPr>
          <a:xfrm>
            <a:off x="6132860" y="5567606"/>
            <a:ext cx="5589466" cy="2392680"/>
          </a:xfrm>
          <a:prstGeom prst="rect">
            <a:avLst/>
          </a:prstGeom>
        </p:spPr>
        <p:txBody>
          <a:bodyPr lIns="0" tIns="0" rIns="0" bIns="0" rtlCol="0" anchor="t">
            <a:spAutoFit/>
          </a:bodyPr>
          <a:lstStyle/>
          <a:p>
            <a:pPr marL="0" lvl="0" indent="0" algn="r">
              <a:lnSpc>
                <a:spcPts val="2760"/>
              </a:lnSpc>
              <a:spcBef>
                <a:spcPct val="0"/>
              </a:spcBef>
            </a:pPr>
            <a:r>
              <a:rPr lang="en-US" sz="2000" spc="196">
                <a:solidFill>
                  <a:srgbClr val="194597"/>
                </a:solidFill>
                <a:latin typeface="DM Sans Bold"/>
                <a:ea typeface="DM Sans Bold"/>
                <a:cs typeface="DM Sans Bold"/>
                <a:sym typeface="DM Sans Bold"/>
              </a:rPr>
              <a:t>Stakeholder Involvement: </a:t>
            </a:r>
            <a:r>
              <a:rPr lang="en-US" sz="2000" spc="196">
                <a:solidFill>
                  <a:srgbClr val="FFFFFF"/>
                </a:solidFill>
                <a:latin typeface="DM Sans"/>
                <a:ea typeface="DM Sans"/>
                <a:cs typeface="DM Sans"/>
                <a:sym typeface="DM Sans"/>
              </a:rPr>
              <a:t>Highlight the significance of involving various stakeholders in the research process, including social enterprise leaders, employees, beneficiaries, and funders, to ensure a holistic understanding of the impact of capacity building</a:t>
            </a:r>
            <a:r>
              <a:rPr lang="en-US" sz="2000" spc="196">
                <a:solidFill>
                  <a:srgbClr val="FFFFFF"/>
                </a:solidFill>
                <a:latin typeface="DM Sans Bold"/>
                <a:ea typeface="DM Sans Bold"/>
                <a:cs typeface="DM Sans Bold"/>
                <a:sym typeface="DM Sans Bold"/>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3434079" y="6415505"/>
            <a:ext cx="5845736" cy="5845736"/>
          </a:xfrm>
          <a:custGeom>
            <a:avLst/>
            <a:gdLst/>
            <a:ahLst/>
            <a:cxnLst/>
            <a:rect l="l" t="t" r="r" b="b"/>
            <a:pathLst>
              <a:path w="5845736" h="5845736">
                <a:moveTo>
                  <a:pt x="0" y="0"/>
                </a:moveTo>
                <a:lnTo>
                  <a:pt x="5845736" y="0"/>
                </a:lnTo>
                <a:lnTo>
                  <a:pt x="5845736" y="5845736"/>
                </a:lnTo>
                <a:lnTo>
                  <a:pt x="0" y="58457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6115196" y="5212353"/>
            <a:ext cx="2857876" cy="285787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en-GB"/>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en-GB"/>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6512757" y="4071846"/>
            <a:ext cx="6783817" cy="3381849"/>
            <a:chOff x="0" y="0"/>
            <a:chExt cx="7374240" cy="3676185"/>
          </a:xfrm>
        </p:grpSpPr>
        <p:sp>
          <p:nvSpPr>
            <p:cNvPr id="11" name="Freeform 11"/>
            <p:cNvSpPr/>
            <p:nvPr/>
          </p:nvSpPr>
          <p:spPr>
            <a:xfrm>
              <a:off x="0" y="0"/>
              <a:ext cx="7431151" cy="3722711"/>
            </a:xfrm>
            <a:custGeom>
              <a:avLst/>
              <a:gdLst/>
              <a:ahLst/>
              <a:cxnLst/>
              <a:rect l="l" t="t" r="r" b="b"/>
              <a:pathLst>
                <a:path w="7431151" h="3722711">
                  <a:moveTo>
                    <a:pt x="6464935" y="0"/>
                  </a:moveTo>
                  <a:lnTo>
                    <a:pt x="0" y="0"/>
                  </a:lnTo>
                  <a:lnTo>
                    <a:pt x="837819" y="1606480"/>
                  </a:lnTo>
                  <a:cubicBezTo>
                    <a:pt x="877316" y="1682237"/>
                    <a:pt x="897636" y="1782596"/>
                    <a:pt x="897636" y="1882712"/>
                  </a:cubicBezTo>
                  <a:cubicBezTo>
                    <a:pt x="897636" y="1982827"/>
                    <a:pt x="877951" y="2082212"/>
                    <a:pt x="837819" y="2158944"/>
                  </a:cubicBezTo>
                  <a:lnTo>
                    <a:pt x="635" y="3722711"/>
                  </a:lnTo>
                  <a:lnTo>
                    <a:pt x="6464427" y="3722711"/>
                  </a:lnTo>
                  <a:lnTo>
                    <a:pt x="7431151" y="1882712"/>
                  </a:lnTo>
                  <a:lnTo>
                    <a:pt x="6464935" y="0"/>
                  </a:lnTo>
                  <a:close/>
                </a:path>
              </a:pathLst>
            </a:custGeom>
            <a:solidFill>
              <a:srgbClr val="8CA9AD"/>
            </a:solidFill>
          </p:spPr>
          <p:txBody>
            <a:bodyPr/>
            <a:lstStyle/>
            <a:p>
              <a:endParaRPr lang="en-GB"/>
            </a:p>
          </p:txBody>
        </p:sp>
      </p:grpSp>
      <p:sp>
        <p:nvSpPr>
          <p:cNvPr id="12" name="TextBox 12"/>
          <p:cNvSpPr txBox="1"/>
          <p:nvPr/>
        </p:nvSpPr>
        <p:spPr>
          <a:xfrm>
            <a:off x="907318" y="1613886"/>
            <a:ext cx="5605439" cy="1016431"/>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ea typeface="DM Sans"/>
                <a:cs typeface="DM Sans"/>
                <a:sym typeface="DM Sans"/>
              </a:rPr>
              <a:t>Methods</a:t>
            </a:r>
          </a:p>
        </p:txBody>
      </p:sp>
      <p:sp>
        <p:nvSpPr>
          <p:cNvPr id="13" name="TextBox 13"/>
          <p:cNvSpPr txBox="1"/>
          <p:nvPr/>
        </p:nvSpPr>
        <p:spPr>
          <a:xfrm>
            <a:off x="7507358" y="4547680"/>
            <a:ext cx="5126851" cy="2392680"/>
          </a:xfrm>
          <a:prstGeom prst="rect">
            <a:avLst/>
          </a:prstGeom>
        </p:spPr>
        <p:txBody>
          <a:bodyPr lIns="0" tIns="0" rIns="0" bIns="0" rtlCol="0" anchor="t">
            <a:spAutoFit/>
          </a:bodyPr>
          <a:lstStyle/>
          <a:p>
            <a:pPr marL="0" lvl="0" indent="0" algn="l">
              <a:lnSpc>
                <a:spcPts val="2760"/>
              </a:lnSpc>
              <a:spcBef>
                <a:spcPct val="0"/>
              </a:spcBef>
            </a:pPr>
            <a:r>
              <a:rPr lang="en-US" sz="2000" spc="196">
                <a:solidFill>
                  <a:srgbClr val="194597"/>
                </a:solidFill>
                <a:latin typeface="DM Sans Bold"/>
                <a:ea typeface="DM Sans Bold"/>
                <a:cs typeface="DM Sans Bold"/>
                <a:sym typeface="DM Sans Bold"/>
              </a:rPr>
              <a:t>Ethical Considerations: </a:t>
            </a:r>
            <a:r>
              <a:rPr lang="en-US" sz="2000" spc="196">
                <a:solidFill>
                  <a:srgbClr val="FFFFFF"/>
                </a:solidFill>
                <a:latin typeface="DM Sans"/>
                <a:ea typeface="DM Sans"/>
                <a:cs typeface="DM Sans"/>
                <a:sym typeface="DM Sans"/>
              </a:rPr>
              <a:t>Address the ethical considerations in conducting research, particularly in ensuring confidentiality, obtaining informed consent, and accurately representing the voices of participants.</a:t>
            </a:r>
          </a:p>
        </p:txBody>
      </p:sp>
      <p:sp>
        <p:nvSpPr>
          <p:cNvPr id="14" name="TextBox 14"/>
          <p:cNvSpPr txBox="1"/>
          <p:nvPr/>
        </p:nvSpPr>
        <p:spPr>
          <a:xfrm>
            <a:off x="5164012" y="5288107"/>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7146" y="2754070"/>
            <a:ext cx="3512342" cy="4378885"/>
            <a:chOff x="0" y="0"/>
            <a:chExt cx="4683123" cy="5838513"/>
          </a:xfrm>
        </p:grpSpPr>
        <p:sp>
          <p:nvSpPr>
            <p:cNvPr id="3" name="TextBox 3"/>
            <p:cNvSpPr txBox="1"/>
            <p:nvPr/>
          </p:nvSpPr>
          <p:spPr>
            <a:xfrm>
              <a:off x="0" y="-47625"/>
              <a:ext cx="4683123" cy="5030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Participant Feedback</a:t>
              </a:r>
            </a:p>
          </p:txBody>
        </p:sp>
        <p:sp>
          <p:nvSpPr>
            <p:cNvPr id="4" name="TextBox 4"/>
            <p:cNvSpPr txBox="1"/>
            <p:nvPr/>
          </p:nvSpPr>
          <p:spPr>
            <a:xfrm>
              <a:off x="0" y="534781"/>
              <a:ext cx="4683123" cy="5303732"/>
            </a:xfrm>
            <a:prstGeom prst="rect">
              <a:avLst/>
            </a:prstGeom>
          </p:spPr>
          <p:txBody>
            <a:bodyPr lIns="0" tIns="0" rIns="0" bIns="0" rtlCol="0" anchor="t">
              <a:spAutoFit/>
            </a:bodyPr>
            <a:lstStyle/>
            <a:p>
              <a:pPr algn="just">
                <a:lnSpc>
                  <a:spcPts val="3219"/>
                </a:lnSpc>
              </a:pPr>
              <a:r>
                <a:rPr lang="en-US" sz="2299">
                  <a:solidFill>
                    <a:srgbClr val="8CA9AD"/>
                  </a:solidFill>
                  <a:latin typeface="DM Sans"/>
                  <a:ea typeface="DM Sans"/>
                  <a:cs typeface="DM Sans"/>
                  <a:sym typeface="DM Sans"/>
                </a:rPr>
                <a:t>The sessions received positive feedback from participants, highlighting the practical application of the concepts learned, such as strategic networking and storytelling, which significantly impacted their organizations.</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1887960" y="501310"/>
            <a:ext cx="15076540" cy="1285875"/>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Key Findings</a:t>
            </a:r>
          </a:p>
        </p:txBody>
      </p:sp>
      <p:grpSp>
        <p:nvGrpSpPr>
          <p:cNvPr id="7" name="Group 7"/>
          <p:cNvGrpSpPr/>
          <p:nvPr/>
        </p:nvGrpSpPr>
        <p:grpSpPr>
          <a:xfrm>
            <a:off x="5426050" y="2754070"/>
            <a:ext cx="3512205" cy="3978835"/>
            <a:chOff x="0" y="0"/>
            <a:chExt cx="4682940" cy="5305113"/>
          </a:xfrm>
        </p:grpSpPr>
        <p:sp>
          <p:nvSpPr>
            <p:cNvPr id="8" name="TextBox 8"/>
            <p:cNvSpPr txBox="1"/>
            <p:nvPr/>
          </p:nvSpPr>
          <p:spPr>
            <a:xfrm>
              <a:off x="0" y="-47625"/>
              <a:ext cx="4682940" cy="5030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Organizational Impact</a:t>
              </a:r>
            </a:p>
          </p:txBody>
        </p:sp>
        <p:sp>
          <p:nvSpPr>
            <p:cNvPr id="9" name="TextBox 9"/>
            <p:cNvSpPr txBox="1"/>
            <p:nvPr/>
          </p:nvSpPr>
          <p:spPr>
            <a:xfrm>
              <a:off x="0" y="534781"/>
              <a:ext cx="4682940" cy="4770332"/>
            </a:xfrm>
            <a:prstGeom prst="rect">
              <a:avLst/>
            </a:prstGeom>
          </p:spPr>
          <p:txBody>
            <a:bodyPr lIns="0" tIns="0" rIns="0" bIns="0" rtlCol="0" anchor="t">
              <a:spAutoFit/>
            </a:bodyPr>
            <a:lstStyle/>
            <a:p>
              <a:pPr algn="just">
                <a:lnSpc>
                  <a:spcPts val="3219"/>
                </a:lnSpc>
              </a:pPr>
              <a:r>
                <a:rPr lang="en-US" sz="2299">
                  <a:solidFill>
                    <a:srgbClr val="8CA9AD"/>
                  </a:solidFill>
                  <a:latin typeface="DM Sans"/>
                  <a:ea typeface="DM Sans"/>
                  <a:cs typeface="DM Sans"/>
                  <a:sym typeface="DM Sans"/>
                </a:rPr>
                <a:t>One organization reported a proactive approach in applying theories to daily work, resulting in substantial funding acquisition, demonstrating the direct benefits of capacity building.</a:t>
              </a:r>
            </a:p>
          </p:txBody>
        </p:sp>
      </p:grpSp>
      <p:grpSp>
        <p:nvGrpSpPr>
          <p:cNvPr id="10" name="Group 10"/>
          <p:cNvGrpSpPr/>
          <p:nvPr/>
        </p:nvGrpSpPr>
        <p:grpSpPr>
          <a:xfrm>
            <a:off x="9614530" y="2754070"/>
            <a:ext cx="3239902" cy="4778860"/>
            <a:chOff x="0" y="0"/>
            <a:chExt cx="4319869" cy="6371814"/>
          </a:xfrm>
        </p:grpSpPr>
        <p:sp>
          <p:nvSpPr>
            <p:cNvPr id="11" name="TextBox 11"/>
            <p:cNvSpPr txBox="1"/>
            <p:nvPr/>
          </p:nvSpPr>
          <p:spPr>
            <a:xfrm>
              <a:off x="0" y="-47625"/>
              <a:ext cx="4319869" cy="1036332"/>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Challenges and Adaptations</a:t>
              </a:r>
            </a:p>
          </p:txBody>
        </p:sp>
        <p:sp>
          <p:nvSpPr>
            <p:cNvPr id="12" name="TextBox 12"/>
            <p:cNvSpPr txBox="1"/>
            <p:nvPr/>
          </p:nvSpPr>
          <p:spPr>
            <a:xfrm>
              <a:off x="0" y="1068082"/>
              <a:ext cx="4319869" cy="5303732"/>
            </a:xfrm>
            <a:prstGeom prst="rect">
              <a:avLst/>
            </a:prstGeom>
          </p:spPr>
          <p:txBody>
            <a:bodyPr lIns="0" tIns="0" rIns="0" bIns="0" rtlCol="0" anchor="t">
              <a:spAutoFit/>
            </a:bodyPr>
            <a:lstStyle/>
            <a:p>
              <a:pPr algn="just">
                <a:lnSpc>
                  <a:spcPts val="3219"/>
                </a:lnSpc>
              </a:pPr>
              <a:r>
                <a:rPr lang="en-US" sz="2299">
                  <a:solidFill>
                    <a:srgbClr val="8CA9AD"/>
                  </a:solidFill>
                  <a:latin typeface="DM Sans"/>
                  <a:ea typeface="DM Sans"/>
                  <a:cs typeface="DM Sans"/>
                  <a:sym typeface="DM Sans"/>
                </a:rPr>
                <a:t>Despite successes, some participants felt a tension between pursuing profits and maintaining their social mission. This indicates the complexity of balancing business and social objectives in social enterprises.</a:t>
              </a:r>
            </a:p>
          </p:txBody>
        </p:sp>
      </p:grpSp>
      <p:sp>
        <p:nvSpPr>
          <p:cNvPr id="13" name="AutoShape 13"/>
          <p:cNvSpPr/>
          <p:nvPr/>
        </p:nvSpPr>
        <p:spPr>
          <a:xfrm>
            <a:off x="0" y="8391921"/>
            <a:ext cx="18288000" cy="1985846"/>
          </a:xfrm>
          <a:prstGeom prst="rect">
            <a:avLst/>
          </a:prstGeom>
          <a:solidFill>
            <a:srgbClr val="8CA9AD"/>
          </a:solidFill>
        </p:spPr>
        <p:txBody>
          <a:bodyPr/>
          <a:lstStyle/>
          <a:p>
            <a:endParaRPr lang="en-GB"/>
          </a:p>
        </p:txBody>
      </p:sp>
      <p:sp>
        <p:nvSpPr>
          <p:cNvPr id="14" name="Freeform 14"/>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5" name="Group 15"/>
          <p:cNvGrpSpPr/>
          <p:nvPr/>
        </p:nvGrpSpPr>
        <p:grpSpPr>
          <a:xfrm>
            <a:off x="13530707" y="2754070"/>
            <a:ext cx="3860148" cy="3178735"/>
            <a:chOff x="0" y="0"/>
            <a:chExt cx="5146864" cy="4238313"/>
          </a:xfrm>
        </p:grpSpPr>
        <p:sp>
          <p:nvSpPr>
            <p:cNvPr id="16" name="TextBox 16"/>
            <p:cNvSpPr txBox="1"/>
            <p:nvPr/>
          </p:nvSpPr>
          <p:spPr>
            <a:xfrm>
              <a:off x="0" y="-47625"/>
              <a:ext cx="5146864" cy="5030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Strategic Applications</a:t>
              </a:r>
            </a:p>
          </p:txBody>
        </p:sp>
        <p:sp>
          <p:nvSpPr>
            <p:cNvPr id="17" name="TextBox 17"/>
            <p:cNvSpPr txBox="1"/>
            <p:nvPr/>
          </p:nvSpPr>
          <p:spPr>
            <a:xfrm>
              <a:off x="0" y="534781"/>
              <a:ext cx="5146864" cy="3703532"/>
            </a:xfrm>
            <a:prstGeom prst="rect">
              <a:avLst/>
            </a:prstGeom>
          </p:spPr>
          <p:txBody>
            <a:bodyPr lIns="0" tIns="0" rIns="0" bIns="0" rtlCol="0" anchor="t">
              <a:spAutoFit/>
            </a:bodyPr>
            <a:lstStyle/>
            <a:p>
              <a:pPr algn="just">
                <a:lnSpc>
                  <a:spcPts val="3219"/>
                </a:lnSpc>
              </a:pPr>
              <a:r>
                <a:rPr lang="en-US" sz="2299">
                  <a:solidFill>
                    <a:srgbClr val="8CA9AD"/>
                  </a:solidFill>
                  <a:latin typeface="DM Sans"/>
                  <a:ea typeface="DM Sans"/>
                  <a:cs typeface="DM Sans"/>
                  <a:sym typeface="DM Sans"/>
                </a:rPr>
                <a:t>Participants began applying strategic tools like SWOT analysis to their planning processes, indicating an enhanced understanding of their operational and strategic environments.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857816"/>
            <a:ext cx="3512342" cy="3978760"/>
            <a:chOff x="0" y="0"/>
            <a:chExt cx="4683123" cy="5305014"/>
          </a:xfrm>
        </p:grpSpPr>
        <p:sp>
          <p:nvSpPr>
            <p:cNvPr id="3" name="TextBox 3"/>
            <p:cNvSpPr txBox="1"/>
            <p:nvPr/>
          </p:nvSpPr>
          <p:spPr>
            <a:xfrm>
              <a:off x="0" y="-47625"/>
              <a:ext cx="4683123" cy="1036332"/>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Networking and Communication</a:t>
              </a:r>
            </a:p>
          </p:txBody>
        </p:sp>
        <p:sp>
          <p:nvSpPr>
            <p:cNvPr id="4" name="TextBox 4"/>
            <p:cNvSpPr txBox="1"/>
            <p:nvPr/>
          </p:nvSpPr>
          <p:spPr>
            <a:xfrm>
              <a:off x="0" y="1068082"/>
              <a:ext cx="4683123" cy="4236932"/>
            </a:xfrm>
            <a:prstGeom prst="rect">
              <a:avLst/>
            </a:prstGeom>
          </p:spPr>
          <p:txBody>
            <a:bodyPr lIns="0" tIns="0" rIns="0" bIns="0" rtlCol="0" anchor="t">
              <a:spAutoFit/>
            </a:bodyPr>
            <a:lstStyle/>
            <a:p>
              <a:pPr algn="just">
                <a:lnSpc>
                  <a:spcPts val="3219"/>
                </a:lnSpc>
              </a:pPr>
              <a:r>
                <a:rPr lang="en-US" sz="2299">
                  <a:solidFill>
                    <a:srgbClr val="8CA9AD"/>
                  </a:solidFill>
                  <a:latin typeface="DM Sans"/>
                  <a:ea typeface="DM Sans"/>
                  <a:cs typeface="DM Sans"/>
                  <a:sym typeface="DM Sans"/>
                </a:rPr>
                <a:t>The introduction of business cards and strategic networking practices marked a shift toward professionalization and a broader engagement with external stakeholders.</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1887960" y="501310"/>
            <a:ext cx="15076540" cy="1285875"/>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Key Findings</a:t>
            </a:r>
          </a:p>
        </p:txBody>
      </p:sp>
      <p:grpSp>
        <p:nvGrpSpPr>
          <p:cNvPr id="7" name="Group 7"/>
          <p:cNvGrpSpPr/>
          <p:nvPr/>
        </p:nvGrpSpPr>
        <p:grpSpPr>
          <a:xfrm>
            <a:off x="5557604" y="2857816"/>
            <a:ext cx="3512205" cy="4378885"/>
            <a:chOff x="0" y="0"/>
            <a:chExt cx="4682940" cy="5838513"/>
          </a:xfrm>
        </p:grpSpPr>
        <p:sp>
          <p:nvSpPr>
            <p:cNvPr id="8" name="TextBox 8"/>
            <p:cNvSpPr txBox="1"/>
            <p:nvPr/>
          </p:nvSpPr>
          <p:spPr>
            <a:xfrm>
              <a:off x="0" y="-47625"/>
              <a:ext cx="4682940" cy="5030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Continuous Improvement</a:t>
              </a:r>
            </a:p>
          </p:txBody>
        </p:sp>
        <p:sp>
          <p:nvSpPr>
            <p:cNvPr id="9" name="TextBox 9"/>
            <p:cNvSpPr txBox="1"/>
            <p:nvPr/>
          </p:nvSpPr>
          <p:spPr>
            <a:xfrm>
              <a:off x="0" y="534781"/>
              <a:ext cx="4682940" cy="5303732"/>
            </a:xfrm>
            <a:prstGeom prst="rect">
              <a:avLst/>
            </a:prstGeom>
          </p:spPr>
          <p:txBody>
            <a:bodyPr lIns="0" tIns="0" rIns="0" bIns="0" rtlCol="0" anchor="t">
              <a:spAutoFit/>
            </a:bodyPr>
            <a:lstStyle/>
            <a:p>
              <a:pPr algn="just">
                <a:lnSpc>
                  <a:spcPts val="3219"/>
                </a:lnSpc>
              </a:pPr>
              <a:r>
                <a:rPr lang="en-US" sz="2299">
                  <a:solidFill>
                    <a:srgbClr val="8CA9AD"/>
                  </a:solidFill>
                  <a:latin typeface="DM Sans"/>
                  <a:ea typeface="DM Sans"/>
                  <a:cs typeface="DM Sans"/>
                  <a:sym typeface="DM Sans"/>
                </a:rPr>
                <a:t>The feedback highlighted areas for further development, such as resolving tensions between profit generation and social objectives, suggesting a need for ongoing support and training in capacity building.</a:t>
              </a:r>
            </a:p>
          </p:txBody>
        </p:sp>
      </p:grpSp>
      <p:sp>
        <p:nvSpPr>
          <p:cNvPr id="10" name="AutoShape 10"/>
          <p:cNvSpPr/>
          <p:nvPr/>
        </p:nvSpPr>
        <p:spPr>
          <a:xfrm>
            <a:off x="0" y="8391921"/>
            <a:ext cx="18288000" cy="1985846"/>
          </a:xfrm>
          <a:prstGeom prst="rect">
            <a:avLst/>
          </a:prstGeom>
          <a:solidFill>
            <a:srgbClr val="8CA9AD"/>
          </a:solidFill>
        </p:spPr>
        <p:txBody>
          <a:bodyPr/>
          <a:lstStyle/>
          <a:p>
            <a:endParaRPr lang="en-GB"/>
          </a:p>
        </p:txBody>
      </p:sp>
      <p:sp>
        <p:nvSpPr>
          <p:cNvPr id="11" name="Freeform 11"/>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2" name="Group 12"/>
          <p:cNvGrpSpPr/>
          <p:nvPr/>
        </p:nvGrpSpPr>
        <p:grpSpPr>
          <a:xfrm>
            <a:off x="10742579" y="3565169"/>
            <a:ext cx="6516721" cy="2564055"/>
            <a:chOff x="0" y="0"/>
            <a:chExt cx="8688961" cy="3418740"/>
          </a:xfrm>
        </p:grpSpPr>
        <p:sp>
          <p:nvSpPr>
            <p:cNvPr id="13" name="TextBox 13"/>
            <p:cNvSpPr txBox="1"/>
            <p:nvPr/>
          </p:nvSpPr>
          <p:spPr>
            <a:xfrm>
              <a:off x="0" y="-47625"/>
              <a:ext cx="8688961" cy="503031"/>
            </a:xfrm>
            <a:prstGeom prst="rect">
              <a:avLst/>
            </a:prstGeom>
          </p:spPr>
          <p:txBody>
            <a:bodyPr lIns="0" tIns="0" rIns="0" bIns="0" rtlCol="0" anchor="t">
              <a:spAutoFit/>
            </a:bodyPr>
            <a:lstStyle/>
            <a:p>
              <a:pPr algn="l">
                <a:lnSpc>
                  <a:spcPts val="3220"/>
                </a:lnSpc>
              </a:pPr>
              <a:endParaRPr/>
            </a:p>
          </p:txBody>
        </p:sp>
        <p:sp>
          <p:nvSpPr>
            <p:cNvPr id="14" name="TextBox 14"/>
            <p:cNvSpPr txBox="1"/>
            <p:nvPr/>
          </p:nvSpPr>
          <p:spPr>
            <a:xfrm>
              <a:off x="0" y="534781"/>
              <a:ext cx="8688961" cy="2883958"/>
            </a:xfrm>
            <a:prstGeom prst="rect">
              <a:avLst/>
            </a:prstGeom>
          </p:spPr>
          <p:txBody>
            <a:bodyPr lIns="0" tIns="0" rIns="0" bIns="0" rtlCol="0" anchor="t">
              <a:spAutoFit/>
            </a:bodyPr>
            <a:lstStyle/>
            <a:p>
              <a:pPr algn="just">
                <a:lnSpc>
                  <a:spcPts val="3499"/>
                </a:lnSpc>
              </a:pPr>
              <a:r>
                <a:rPr lang="en-US" sz="2499">
                  <a:solidFill>
                    <a:srgbClr val="194597"/>
                  </a:solidFill>
                  <a:latin typeface="DM Sans"/>
                  <a:ea typeface="DM Sans"/>
                  <a:cs typeface="DM Sans"/>
                  <a:sym typeface="DM Sans"/>
                </a:rPr>
                <a:t>These findings demonstrate the tangible benefits of capacity building while also revealing the nuanced challenges faced by social enterprises in balancing their dual objectives.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868152" y="4625246"/>
            <a:ext cx="5953371" cy="3416306"/>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Introduce a comprehensive framework that guides social enterprises through the capacity-building process, focusing on areas critical to their growth and sustainability.</a:t>
            </a:r>
          </a:p>
        </p:txBody>
      </p:sp>
      <p:sp>
        <p:nvSpPr>
          <p:cNvPr id="5" name="TextBox 5"/>
          <p:cNvSpPr txBox="1"/>
          <p:nvPr/>
        </p:nvSpPr>
        <p:spPr>
          <a:xfrm>
            <a:off x="10466477" y="3214773"/>
            <a:ext cx="5953371" cy="390208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Detail the core elements of the framework, which might include organizational development, leadership training, financial management, operational efficiency, and impact measurement.</a:t>
            </a:r>
          </a:p>
        </p:txBody>
      </p:sp>
      <p:sp>
        <p:nvSpPr>
          <p:cNvPr id="6" name="TextBox 6"/>
          <p:cNvSpPr txBox="1"/>
          <p:nvPr/>
        </p:nvSpPr>
        <p:spPr>
          <a:xfrm>
            <a:off x="5393263" y="445472"/>
            <a:ext cx="11866037" cy="1816027"/>
          </a:xfrm>
          <a:prstGeom prst="rect">
            <a:avLst/>
          </a:prstGeom>
        </p:spPr>
        <p:txBody>
          <a:bodyPr lIns="0" tIns="0" rIns="0" bIns="0" rtlCol="0" anchor="t">
            <a:spAutoFit/>
          </a:bodyPr>
          <a:lstStyle/>
          <a:p>
            <a:pPr algn="r">
              <a:lnSpc>
                <a:spcPts val="7306"/>
              </a:lnSpc>
            </a:pPr>
            <a:r>
              <a:rPr lang="en-US" sz="5219">
                <a:solidFill>
                  <a:srgbClr val="194597"/>
                </a:solidFill>
                <a:latin typeface="DM Sans"/>
                <a:ea typeface="DM Sans"/>
                <a:cs typeface="DM Sans"/>
                <a:sym typeface="DM Sans"/>
              </a:rPr>
              <a:t>Framework for Capacity Building in Social Enterprises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52552" y="3714876"/>
            <a:ext cx="3512342" cy="1286847"/>
          </a:xfrm>
          <a:prstGeom prst="rect">
            <a:avLst/>
          </a:prstGeom>
        </p:spPr>
        <p:txBody>
          <a:bodyPr lIns="0" tIns="0" rIns="0" bIns="0" rtlCol="0" anchor="t">
            <a:spAutoFit/>
          </a:bodyPr>
          <a:lstStyle/>
          <a:p>
            <a:pPr marL="798829" lvl="1" indent="-399415" algn="l">
              <a:lnSpc>
                <a:spcPts val="5179"/>
              </a:lnSpc>
              <a:buFont typeface="Arial"/>
              <a:buChar char="•"/>
            </a:pPr>
            <a:r>
              <a:rPr lang="en-US" sz="3699" spc="-73">
                <a:solidFill>
                  <a:srgbClr val="8CA9AD"/>
                </a:solidFill>
                <a:latin typeface="DM Sans Bold"/>
                <a:ea typeface="DM Sans Bold"/>
                <a:cs typeface="DM Sans Bold"/>
                <a:sym typeface="DM Sans Bold"/>
              </a:rPr>
              <a:t>Phased Approach</a:t>
            </a:r>
          </a:p>
        </p:txBody>
      </p:sp>
      <p:sp>
        <p:nvSpPr>
          <p:cNvPr id="3" name="TextBox 3"/>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4" name="TextBox 4"/>
          <p:cNvSpPr txBox="1"/>
          <p:nvPr/>
        </p:nvSpPr>
        <p:spPr>
          <a:xfrm>
            <a:off x="1605730" y="249804"/>
            <a:ext cx="15076540" cy="2619375"/>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Framework for Capacity Building in Social Enterprises</a:t>
            </a:r>
          </a:p>
        </p:txBody>
      </p:sp>
      <p:sp>
        <p:nvSpPr>
          <p:cNvPr id="5" name="TextBox 5"/>
          <p:cNvSpPr txBox="1"/>
          <p:nvPr/>
        </p:nvSpPr>
        <p:spPr>
          <a:xfrm>
            <a:off x="2151225" y="5847420"/>
            <a:ext cx="4216968" cy="629771"/>
          </a:xfrm>
          <a:prstGeom prst="rect">
            <a:avLst/>
          </a:prstGeom>
        </p:spPr>
        <p:txBody>
          <a:bodyPr lIns="0" tIns="0" rIns="0" bIns="0" rtlCol="0" anchor="t">
            <a:spAutoFit/>
          </a:bodyPr>
          <a:lstStyle/>
          <a:p>
            <a:pPr marL="798829" lvl="1" indent="-399415" algn="l">
              <a:lnSpc>
                <a:spcPts val="5179"/>
              </a:lnSpc>
              <a:buFont typeface="Arial"/>
              <a:buChar char="•"/>
            </a:pPr>
            <a:r>
              <a:rPr lang="en-US" sz="3699" spc="-73">
                <a:solidFill>
                  <a:srgbClr val="8CA9AD"/>
                </a:solidFill>
                <a:latin typeface="DM Sans Bold"/>
                <a:ea typeface="DM Sans Bold"/>
                <a:cs typeface="DM Sans Bold"/>
                <a:sym typeface="DM Sans Bold"/>
              </a:rPr>
              <a:t>Customization</a:t>
            </a:r>
          </a:p>
        </p:txBody>
      </p:sp>
      <p:sp>
        <p:nvSpPr>
          <p:cNvPr id="6" name="TextBox 6"/>
          <p:cNvSpPr txBox="1"/>
          <p:nvPr/>
        </p:nvSpPr>
        <p:spPr>
          <a:xfrm>
            <a:off x="7388919" y="3714876"/>
            <a:ext cx="3239902" cy="1286847"/>
          </a:xfrm>
          <a:prstGeom prst="rect">
            <a:avLst/>
          </a:prstGeom>
        </p:spPr>
        <p:txBody>
          <a:bodyPr lIns="0" tIns="0" rIns="0" bIns="0" rtlCol="0" anchor="t">
            <a:spAutoFit/>
          </a:bodyPr>
          <a:lstStyle/>
          <a:p>
            <a:pPr marL="798829" lvl="1" indent="-399415" algn="l">
              <a:lnSpc>
                <a:spcPts val="5179"/>
              </a:lnSpc>
              <a:buFont typeface="Arial"/>
              <a:buChar char="•"/>
            </a:pPr>
            <a:r>
              <a:rPr lang="en-US" sz="3699" spc="-73">
                <a:solidFill>
                  <a:srgbClr val="8CA9AD"/>
                </a:solidFill>
                <a:latin typeface="DM Sans Bold"/>
                <a:ea typeface="DM Sans Bold"/>
                <a:cs typeface="DM Sans Bold"/>
                <a:sym typeface="DM Sans Bold"/>
              </a:rPr>
              <a:t>Tools and Resources</a:t>
            </a:r>
          </a:p>
        </p:txBody>
      </p:sp>
      <p:sp>
        <p:nvSpPr>
          <p:cNvPr id="7" name="AutoShape 7"/>
          <p:cNvSpPr/>
          <p:nvPr/>
        </p:nvSpPr>
        <p:spPr>
          <a:xfrm>
            <a:off x="0" y="8391921"/>
            <a:ext cx="18288000" cy="1985846"/>
          </a:xfrm>
          <a:prstGeom prst="rect">
            <a:avLst/>
          </a:prstGeom>
          <a:solidFill>
            <a:srgbClr val="8CA9AD"/>
          </a:solidFill>
        </p:spPr>
        <p:txBody>
          <a:bodyPr/>
          <a:lstStyle/>
          <a:p>
            <a:endParaRPr lang="en-GB"/>
          </a:p>
        </p:txBody>
      </p:sp>
      <p:sp>
        <p:nvSpPr>
          <p:cNvPr id="8" name="Freeform 8"/>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TextBox 9"/>
          <p:cNvSpPr txBox="1"/>
          <p:nvPr/>
        </p:nvSpPr>
        <p:spPr>
          <a:xfrm>
            <a:off x="7388919" y="5847420"/>
            <a:ext cx="3860148" cy="1286847"/>
          </a:xfrm>
          <a:prstGeom prst="rect">
            <a:avLst/>
          </a:prstGeom>
        </p:spPr>
        <p:txBody>
          <a:bodyPr lIns="0" tIns="0" rIns="0" bIns="0" rtlCol="0" anchor="t">
            <a:spAutoFit/>
          </a:bodyPr>
          <a:lstStyle/>
          <a:p>
            <a:pPr marL="798829" lvl="1" indent="-399415" algn="l">
              <a:lnSpc>
                <a:spcPts val="5179"/>
              </a:lnSpc>
              <a:buFont typeface="Arial"/>
              <a:buChar char="•"/>
            </a:pPr>
            <a:r>
              <a:rPr lang="en-US" sz="3699" spc="-73">
                <a:solidFill>
                  <a:srgbClr val="8CA9AD"/>
                </a:solidFill>
                <a:latin typeface="DM Sans Bold"/>
                <a:ea typeface="DM Sans Bold"/>
                <a:cs typeface="DM Sans Bold"/>
                <a:sym typeface="DM Sans Bold"/>
              </a:rPr>
              <a:t>Case Application</a:t>
            </a:r>
          </a:p>
        </p:txBody>
      </p:sp>
      <p:sp>
        <p:nvSpPr>
          <p:cNvPr id="10" name="TextBox 10"/>
          <p:cNvSpPr txBox="1"/>
          <p:nvPr/>
        </p:nvSpPr>
        <p:spPr>
          <a:xfrm>
            <a:off x="12352846" y="3714876"/>
            <a:ext cx="3647922" cy="1286847"/>
          </a:xfrm>
          <a:prstGeom prst="rect">
            <a:avLst/>
          </a:prstGeom>
        </p:spPr>
        <p:txBody>
          <a:bodyPr lIns="0" tIns="0" rIns="0" bIns="0" rtlCol="0" anchor="t">
            <a:spAutoFit/>
          </a:bodyPr>
          <a:lstStyle/>
          <a:p>
            <a:pPr marL="798829" lvl="1" indent="-399415" algn="l">
              <a:lnSpc>
                <a:spcPts val="5179"/>
              </a:lnSpc>
              <a:buFont typeface="Arial"/>
              <a:buChar char="•"/>
            </a:pPr>
            <a:r>
              <a:rPr lang="en-US" sz="3699" spc="-73">
                <a:solidFill>
                  <a:srgbClr val="8CA9AD"/>
                </a:solidFill>
                <a:latin typeface="DM Sans Bold"/>
                <a:ea typeface="DM Sans Bold"/>
                <a:cs typeface="DM Sans Bold"/>
                <a:sym typeface="DM Sans Bold"/>
              </a:rPr>
              <a:t>Learning and Evolution</a:t>
            </a:r>
          </a:p>
        </p:txBody>
      </p:sp>
      <p:sp>
        <p:nvSpPr>
          <p:cNvPr id="11" name="TextBox 11"/>
          <p:cNvSpPr txBox="1"/>
          <p:nvPr/>
        </p:nvSpPr>
        <p:spPr>
          <a:xfrm>
            <a:off x="12352846" y="5847420"/>
            <a:ext cx="3734472" cy="1286847"/>
          </a:xfrm>
          <a:prstGeom prst="rect">
            <a:avLst/>
          </a:prstGeom>
        </p:spPr>
        <p:txBody>
          <a:bodyPr lIns="0" tIns="0" rIns="0" bIns="0" rtlCol="0" anchor="t">
            <a:spAutoFit/>
          </a:bodyPr>
          <a:lstStyle/>
          <a:p>
            <a:pPr marL="798829" lvl="1" indent="-399415" algn="l">
              <a:lnSpc>
                <a:spcPts val="5179"/>
              </a:lnSpc>
              <a:buFont typeface="Arial"/>
              <a:buChar char="•"/>
            </a:pPr>
            <a:r>
              <a:rPr lang="en-US" sz="3699" spc="-73">
                <a:solidFill>
                  <a:srgbClr val="8CA9AD"/>
                </a:solidFill>
                <a:latin typeface="DM Sans Bold"/>
                <a:ea typeface="DM Sans Bold"/>
                <a:cs typeface="DM Sans Bold"/>
                <a:sym typeface="DM Sans Bold"/>
              </a:rPr>
              <a:t>Support Mechanisms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98456" y="5257087"/>
            <a:ext cx="3797135" cy="1944370"/>
          </a:xfrm>
          <a:prstGeom prst="rect">
            <a:avLst/>
          </a:prstGeom>
        </p:spPr>
        <p:txBody>
          <a:bodyPr lIns="0" tIns="0" rIns="0" bIns="0" rtlCol="0" anchor="t">
            <a:spAutoFit/>
          </a:bodyPr>
          <a:lstStyle/>
          <a:p>
            <a:pPr algn="ctr">
              <a:lnSpc>
                <a:spcPts val="3079"/>
              </a:lnSpc>
            </a:pPr>
            <a:r>
              <a:rPr lang="en-US" sz="2199">
                <a:solidFill>
                  <a:srgbClr val="8CA9AD"/>
                </a:solidFill>
                <a:latin typeface="DM Sans"/>
                <a:ea typeface="DM Sans"/>
                <a:cs typeface="DM Sans"/>
                <a:sym typeface="DM Sans"/>
              </a:rPr>
              <a:t>Capacity-building focused on developing core business skills, crucial for the growth and sustainability of social enterprises.</a:t>
            </a:r>
          </a:p>
        </p:txBody>
      </p:sp>
      <p:sp>
        <p:nvSpPr>
          <p:cNvPr id="3" name="TextBox 3"/>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4" name="TextBox 4"/>
          <p:cNvSpPr txBox="1"/>
          <p:nvPr/>
        </p:nvSpPr>
        <p:spPr>
          <a:xfrm>
            <a:off x="1887960" y="237440"/>
            <a:ext cx="15076540" cy="2619375"/>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Core Components of Capacity Building</a:t>
            </a:r>
          </a:p>
        </p:txBody>
      </p:sp>
      <p:grpSp>
        <p:nvGrpSpPr>
          <p:cNvPr id="5" name="Group 5"/>
          <p:cNvGrpSpPr/>
          <p:nvPr/>
        </p:nvGrpSpPr>
        <p:grpSpPr>
          <a:xfrm>
            <a:off x="4862515" y="4963083"/>
            <a:ext cx="3883133" cy="2343000"/>
            <a:chOff x="0" y="0"/>
            <a:chExt cx="5177510" cy="3124001"/>
          </a:xfrm>
        </p:grpSpPr>
        <p:sp>
          <p:nvSpPr>
            <p:cNvPr id="6" name="TextBox 6"/>
            <p:cNvSpPr txBox="1"/>
            <p:nvPr/>
          </p:nvSpPr>
          <p:spPr>
            <a:xfrm>
              <a:off x="0" y="-47625"/>
              <a:ext cx="5177510" cy="1036332"/>
            </a:xfrm>
            <a:prstGeom prst="rect">
              <a:avLst/>
            </a:prstGeom>
          </p:spPr>
          <p:txBody>
            <a:bodyPr lIns="0" tIns="0" rIns="0" bIns="0" rtlCol="0" anchor="t">
              <a:spAutoFit/>
            </a:bodyPr>
            <a:lstStyle/>
            <a:p>
              <a:pPr algn="ctr">
                <a:lnSpc>
                  <a:spcPts val="3220"/>
                </a:lnSpc>
              </a:pPr>
              <a:r>
                <a:rPr lang="en-US" sz="2300" spc="-46">
                  <a:solidFill>
                    <a:srgbClr val="8CA9AD"/>
                  </a:solidFill>
                  <a:latin typeface="DM Sans Bold"/>
                  <a:ea typeface="DM Sans Bold"/>
                  <a:cs typeface="DM Sans Bold"/>
                  <a:sym typeface="DM Sans Bold"/>
                </a:rPr>
                <a:t>Management and Leadership Styles:</a:t>
              </a:r>
            </a:p>
          </p:txBody>
        </p:sp>
        <p:sp>
          <p:nvSpPr>
            <p:cNvPr id="7" name="TextBox 7"/>
            <p:cNvSpPr txBox="1"/>
            <p:nvPr/>
          </p:nvSpPr>
          <p:spPr>
            <a:xfrm>
              <a:off x="0" y="1068082"/>
              <a:ext cx="5177510" cy="2055918"/>
            </a:xfrm>
            <a:prstGeom prst="rect">
              <a:avLst/>
            </a:prstGeom>
          </p:spPr>
          <p:txBody>
            <a:bodyPr lIns="0" tIns="0" rIns="0" bIns="0" rtlCol="0" anchor="t">
              <a:spAutoFit/>
            </a:bodyPr>
            <a:lstStyle/>
            <a:p>
              <a:pPr algn="ctr">
                <a:lnSpc>
                  <a:spcPts val="3079"/>
                </a:lnSpc>
              </a:pPr>
              <a:r>
                <a:rPr lang="en-US" sz="2199">
                  <a:solidFill>
                    <a:srgbClr val="8CA9AD"/>
                  </a:solidFill>
                  <a:latin typeface="DM Sans"/>
                  <a:ea typeface="DM Sans"/>
                  <a:cs typeface="DM Sans"/>
                  <a:sym typeface="DM Sans"/>
                </a:rPr>
                <a:t>Emphasizing various leadership approaches and their impact on organizational culture and effectiveness.</a:t>
              </a:r>
            </a:p>
          </p:txBody>
        </p:sp>
      </p:grpSp>
      <p:grpSp>
        <p:nvGrpSpPr>
          <p:cNvPr id="8" name="Group 8"/>
          <p:cNvGrpSpPr/>
          <p:nvPr/>
        </p:nvGrpSpPr>
        <p:grpSpPr>
          <a:xfrm>
            <a:off x="9426230" y="4963083"/>
            <a:ext cx="3863530" cy="2733525"/>
            <a:chOff x="0" y="0"/>
            <a:chExt cx="5151374" cy="3644701"/>
          </a:xfrm>
        </p:grpSpPr>
        <p:sp>
          <p:nvSpPr>
            <p:cNvPr id="9" name="TextBox 9"/>
            <p:cNvSpPr txBox="1"/>
            <p:nvPr/>
          </p:nvSpPr>
          <p:spPr>
            <a:xfrm>
              <a:off x="0" y="-47625"/>
              <a:ext cx="5151374" cy="1036332"/>
            </a:xfrm>
            <a:prstGeom prst="rect">
              <a:avLst/>
            </a:prstGeom>
          </p:spPr>
          <p:txBody>
            <a:bodyPr lIns="0" tIns="0" rIns="0" bIns="0" rtlCol="0" anchor="t">
              <a:spAutoFit/>
            </a:bodyPr>
            <a:lstStyle/>
            <a:p>
              <a:pPr algn="ctr">
                <a:lnSpc>
                  <a:spcPts val="3220"/>
                </a:lnSpc>
              </a:pPr>
              <a:r>
                <a:rPr lang="en-US" sz="2300" spc="-46">
                  <a:solidFill>
                    <a:srgbClr val="8CA9AD"/>
                  </a:solidFill>
                  <a:latin typeface="DM Sans Bold"/>
                  <a:ea typeface="DM Sans Bold"/>
                  <a:cs typeface="DM Sans Bold"/>
                  <a:sym typeface="DM Sans Bold"/>
                </a:rPr>
                <a:t>Strategic Marketing and Environmental Analysis:</a:t>
              </a:r>
            </a:p>
          </p:txBody>
        </p:sp>
        <p:sp>
          <p:nvSpPr>
            <p:cNvPr id="10" name="TextBox 10"/>
            <p:cNvSpPr txBox="1"/>
            <p:nvPr/>
          </p:nvSpPr>
          <p:spPr>
            <a:xfrm>
              <a:off x="0" y="1068082"/>
              <a:ext cx="5151374" cy="2576618"/>
            </a:xfrm>
            <a:prstGeom prst="rect">
              <a:avLst/>
            </a:prstGeom>
          </p:spPr>
          <p:txBody>
            <a:bodyPr lIns="0" tIns="0" rIns="0" bIns="0" rtlCol="0" anchor="t">
              <a:spAutoFit/>
            </a:bodyPr>
            <a:lstStyle/>
            <a:p>
              <a:pPr algn="ctr">
                <a:lnSpc>
                  <a:spcPts val="3079"/>
                </a:lnSpc>
              </a:pPr>
              <a:r>
                <a:rPr lang="en-US" sz="2199">
                  <a:solidFill>
                    <a:srgbClr val="8CA9AD"/>
                  </a:solidFill>
                  <a:latin typeface="DM Sans"/>
                  <a:ea typeface="DM Sans"/>
                  <a:cs typeface="DM Sans"/>
                  <a:sym typeface="DM Sans"/>
                </a:rPr>
                <a:t>Teaching the importance of understanding the market and stakeholders, including competitor analysis and strategic marketing planning.</a:t>
              </a:r>
            </a:p>
          </p:txBody>
        </p:sp>
      </p:grpSp>
      <p:sp>
        <p:nvSpPr>
          <p:cNvPr id="11" name="AutoShape 11"/>
          <p:cNvSpPr/>
          <p:nvPr/>
        </p:nvSpPr>
        <p:spPr>
          <a:xfrm>
            <a:off x="0" y="8391921"/>
            <a:ext cx="18288000" cy="1985846"/>
          </a:xfrm>
          <a:prstGeom prst="rect">
            <a:avLst/>
          </a:prstGeom>
          <a:solidFill>
            <a:srgbClr val="8CA9AD"/>
          </a:solidFill>
        </p:spPr>
        <p:txBody>
          <a:bodyPr/>
          <a:lstStyle/>
          <a:p>
            <a:endParaRPr lang="en-GB"/>
          </a:p>
        </p:txBody>
      </p:sp>
      <p:sp>
        <p:nvSpPr>
          <p:cNvPr id="12" name="Freeform 12"/>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3" name="Group 13"/>
          <p:cNvGrpSpPr/>
          <p:nvPr/>
        </p:nvGrpSpPr>
        <p:grpSpPr>
          <a:xfrm>
            <a:off x="13888823" y="4963083"/>
            <a:ext cx="3860148" cy="2724075"/>
            <a:chOff x="0" y="0"/>
            <a:chExt cx="5146864" cy="3632100"/>
          </a:xfrm>
        </p:grpSpPr>
        <p:sp>
          <p:nvSpPr>
            <p:cNvPr id="14" name="TextBox 14"/>
            <p:cNvSpPr txBox="1"/>
            <p:nvPr/>
          </p:nvSpPr>
          <p:spPr>
            <a:xfrm>
              <a:off x="0" y="-47625"/>
              <a:ext cx="5146864" cy="503031"/>
            </a:xfrm>
            <a:prstGeom prst="rect">
              <a:avLst/>
            </a:prstGeom>
          </p:spPr>
          <p:txBody>
            <a:bodyPr lIns="0" tIns="0" rIns="0" bIns="0" rtlCol="0" anchor="t">
              <a:spAutoFit/>
            </a:bodyPr>
            <a:lstStyle/>
            <a:p>
              <a:pPr algn="ctr">
                <a:lnSpc>
                  <a:spcPts val="3220"/>
                </a:lnSpc>
              </a:pPr>
              <a:r>
                <a:rPr lang="en-US" sz="2300" spc="-46">
                  <a:solidFill>
                    <a:srgbClr val="8CA9AD"/>
                  </a:solidFill>
                  <a:latin typeface="DM Sans Bold"/>
                  <a:ea typeface="DM Sans Bold"/>
                  <a:cs typeface="DM Sans Bold"/>
                  <a:sym typeface="DM Sans Bold"/>
                </a:rPr>
                <a:t>Strategy Integration:</a:t>
              </a:r>
            </a:p>
          </p:txBody>
        </p:sp>
        <p:sp>
          <p:nvSpPr>
            <p:cNvPr id="15" name="TextBox 15"/>
            <p:cNvSpPr txBox="1"/>
            <p:nvPr/>
          </p:nvSpPr>
          <p:spPr>
            <a:xfrm>
              <a:off x="0" y="534781"/>
              <a:ext cx="5146864" cy="3097318"/>
            </a:xfrm>
            <a:prstGeom prst="rect">
              <a:avLst/>
            </a:prstGeom>
          </p:spPr>
          <p:txBody>
            <a:bodyPr lIns="0" tIns="0" rIns="0" bIns="0" rtlCol="0" anchor="t">
              <a:spAutoFit/>
            </a:bodyPr>
            <a:lstStyle/>
            <a:p>
              <a:pPr algn="ctr">
                <a:lnSpc>
                  <a:spcPts val="3079"/>
                </a:lnSpc>
              </a:pPr>
              <a:r>
                <a:rPr lang="en-US" sz="2199">
                  <a:solidFill>
                    <a:srgbClr val="8CA9AD"/>
                  </a:solidFill>
                  <a:latin typeface="DM Sans"/>
                  <a:ea typeface="DM Sans"/>
                  <a:cs typeface="DM Sans"/>
                  <a:sym typeface="DM Sans"/>
                </a:rPr>
                <a:t>Highlighting the importance of aligning mission statements with daily operations and strategic objectives, emphasizing core competencies.</a:t>
              </a:r>
            </a:p>
          </p:txBody>
        </p:sp>
      </p:grpSp>
      <p:sp>
        <p:nvSpPr>
          <p:cNvPr id="16" name="Freeform 16"/>
          <p:cNvSpPr/>
          <p:nvPr/>
        </p:nvSpPr>
        <p:spPr>
          <a:xfrm>
            <a:off x="6295290" y="3843138"/>
            <a:ext cx="1017584" cy="876972"/>
          </a:xfrm>
          <a:custGeom>
            <a:avLst/>
            <a:gdLst/>
            <a:ahLst/>
            <a:cxnLst/>
            <a:rect l="l" t="t" r="r" b="b"/>
            <a:pathLst>
              <a:path w="1017584" h="876972">
                <a:moveTo>
                  <a:pt x="0" y="0"/>
                </a:moveTo>
                <a:lnTo>
                  <a:pt x="1017584" y="0"/>
                </a:lnTo>
                <a:lnTo>
                  <a:pt x="1017584" y="876972"/>
                </a:lnTo>
                <a:lnTo>
                  <a:pt x="0" y="876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Freeform 17"/>
          <p:cNvSpPr/>
          <p:nvPr/>
        </p:nvSpPr>
        <p:spPr>
          <a:xfrm>
            <a:off x="10970474" y="3833681"/>
            <a:ext cx="775043" cy="868174"/>
          </a:xfrm>
          <a:custGeom>
            <a:avLst/>
            <a:gdLst/>
            <a:ahLst/>
            <a:cxnLst/>
            <a:rect l="l" t="t" r="r" b="b"/>
            <a:pathLst>
              <a:path w="775043" h="868174">
                <a:moveTo>
                  <a:pt x="0" y="0"/>
                </a:moveTo>
                <a:lnTo>
                  <a:pt x="775042" y="0"/>
                </a:lnTo>
                <a:lnTo>
                  <a:pt x="775042" y="868174"/>
                </a:lnTo>
                <a:lnTo>
                  <a:pt x="0" y="868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TextBox 18"/>
          <p:cNvSpPr txBox="1"/>
          <p:nvPr/>
        </p:nvSpPr>
        <p:spPr>
          <a:xfrm>
            <a:off x="512458" y="4915458"/>
            <a:ext cx="3883133" cy="389254"/>
          </a:xfrm>
          <a:prstGeom prst="rect">
            <a:avLst/>
          </a:prstGeom>
        </p:spPr>
        <p:txBody>
          <a:bodyPr lIns="0" tIns="0" rIns="0" bIns="0" rtlCol="0" anchor="t">
            <a:spAutoFit/>
          </a:bodyPr>
          <a:lstStyle/>
          <a:p>
            <a:pPr algn="ctr">
              <a:lnSpc>
                <a:spcPts val="3220"/>
              </a:lnSpc>
            </a:pPr>
            <a:r>
              <a:rPr lang="en-US" sz="2300" spc="-46">
                <a:solidFill>
                  <a:srgbClr val="8CA9AD"/>
                </a:solidFill>
                <a:latin typeface="DM Sans Bold"/>
                <a:ea typeface="DM Sans Bold"/>
                <a:cs typeface="DM Sans Bold"/>
                <a:sym typeface="DM Sans Bold"/>
              </a:rPr>
              <a:t>Skills:</a:t>
            </a:r>
          </a:p>
        </p:txBody>
      </p:sp>
      <p:sp>
        <p:nvSpPr>
          <p:cNvPr id="19" name="Freeform 19"/>
          <p:cNvSpPr/>
          <p:nvPr/>
        </p:nvSpPr>
        <p:spPr>
          <a:xfrm>
            <a:off x="2041102" y="3800718"/>
            <a:ext cx="825844" cy="895886"/>
          </a:xfrm>
          <a:custGeom>
            <a:avLst/>
            <a:gdLst/>
            <a:ahLst/>
            <a:cxnLst/>
            <a:rect l="l" t="t" r="r" b="b"/>
            <a:pathLst>
              <a:path w="825844" h="895886">
                <a:moveTo>
                  <a:pt x="0" y="0"/>
                </a:moveTo>
                <a:lnTo>
                  <a:pt x="825844" y="0"/>
                </a:lnTo>
                <a:lnTo>
                  <a:pt x="825844" y="895886"/>
                </a:lnTo>
                <a:lnTo>
                  <a:pt x="0" y="8958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Freeform 20"/>
          <p:cNvSpPr/>
          <p:nvPr/>
        </p:nvSpPr>
        <p:spPr>
          <a:xfrm>
            <a:off x="15401282" y="3824883"/>
            <a:ext cx="835229" cy="847557"/>
          </a:xfrm>
          <a:custGeom>
            <a:avLst/>
            <a:gdLst/>
            <a:ahLst/>
            <a:cxnLst/>
            <a:rect l="l" t="t" r="r" b="b"/>
            <a:pathLst>
              <a:path w="835229" h="847557">
                <a:moveTo>
                  <a:pt x="0" y="0"/>
                </a:moveTo>
                <a:lnTo>
                  <a:pt x="835229" y="0"/>
                </a:lnTo>
                <a:lnTo>
                  <a:pt x="835229" y="847557"/>
                </a:lnTo>
                <a:lnTo>
                  <a:pt x="0" y="8475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8757864" y="2547270"/>
            <a:ext cx="6306960" cy="6309618"/>
            <a:chOff x="0" y="0"/>
            <a:chExt cx="6832800" cy="6835680"/>
          </a:xfrm>
        </p:grpSpPr>
        <p:sp>
          <p:nvSpPr>
            <p:cNvPr id="3" name="Freeform 3"/>
            <p:cNvSpPr/>
            <p:nvPr/>
          </p:nvSpPr>
          <p:spPr>
            <a:xfrm>
              <a:off x="0" y="508"/>
              <a:ext cx="6832726" cy="6835140"/>
            </a:xfrm>
            <a:custGeom>
              <a:avLst/>
              <a:gdLst/>
              <a:ahLst/>
              <a:cxnLst/>
              <a:rect l="l" t="t" r="r" b="b"/>
              <a:pathLst>
                <a:path w="6832726" h="6835140">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BBCBCD"/>
            </a:solidFill>
          </p:spPr>
          <p:txBody>
            <a:bodyPr/>
            <a:lstStyle/>
            <a:p>
              <a:endParaRPr lang="en-GB"/>
            </a:p>
          </p:txBody>
        </p:sp>
      </p:grpSp>
      <p:grpSp>
        <p:nvGrpSpPr>
          <p:cNvPr id="4" name="Group 4"/>
          <p:cNvGrpSpPr/>
          <p:nvPr/>
        </p:nvGrpSpPr>
        <p:grpSpPr>
          <a:xfrm>
            <a:off x="15035582" y="2145857"/>
            <a:ext cx="2223718" cy="2218402"/>
            <a:chOff x="0" y="0"/>
            <a:chExt cx="2409120" cy="2403360"/>
          </a:xfrm>
        </p:grpSpPr>
        <p:sp>
          <p:nvSpPr>
            <p:cNvPr id="5" name="Freeform 5"/>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BBCBCD"/>
            </a:solidFill>
          </p:spPr>
          <p:txBody>
            <a:bodyPr/>
            <a:lstStyle/>
            <a:p>
              <a:endParaRPr lang="en-GB"/>
            </a:p>
          </p:txBody>
        </p:sp>
      </p:grpSp>
      <p:grpSp>
        <p:nvGrpSpPr>
          <p:cNvPr id="6" name="Group 6"/>
          <p:cNvGrpSpPr/>
          <p:nvPr/>
        </p:nvGrpSpPr>
        <p:grpSpPr>
          <a:xfrm>
            <a:off x="14372985" y="3913002"/>
            <a:ext cx="507082" cy="515722"/>
            <a:chOff x="0" y="0"/>
            <a:chExt cx="549360" cy="558720"/>
          </a:xfrm>
        </p:grpSpPr>
        <p:sp>
          <p:nvSpPr>
            <p:cNvPr id="7" name="Freeform 7"/>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txBody>
            <a:bodyPr/>
            <a:lstStyle/>
            <a:p>
              <a:endParaRPr lang="en-GB"/>
            </a:p>
          </p:txBody>
        </p:sp>
        <p:sp>
          <p:nvSpPr>
            <p:cNvPr id="8" name="Freeform 8"/>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txBody>
            <a:bodyPr/>
            <a:lstStyle/>
            <a:p>
              <a:endParaRPr lang="en-GB"/>
            </a:p>
          </p:txBody>
        </p:sp>
      </p:grpSp>
      <p:grpSp>
        <p:nvGrpSpPr>
          <p:cNvPr id="9" name="Group 9"/>
          <p:cNvGrpSpPr/>
          <p:nvPr/>
        </p:nvGrpSpPr>
        <p:grpSpPr>
          <a:xfrm>
            <a:off x="15035582" y="7039898"/>
            <a:ext cx="2223718" cy="2218402"/>
            <a:chOff x="0" y="0"/>
            <a:chExt cx="2409120" cy="2403360"/>
          </a:xfrm>
        </p:grpSpPr>
        <p:sp>
          <p:nvSpPr>
            <p:cNvPr id="10" name="Freeform 10"/>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BBCBCD"/>
            </a:solidFill>
          </p:spPr>
          <p:txBody>
            <a:bodyPr/>
            <a:lstStyle/>
            <a:p>
              <a:endParaRPr lang="en-GB"/>
            </a:p>
          </p:txBody>
        </p:sp>
      </p:grpSp>
      <p:grpSp>
        <p:nvGrpSpPr>
          <p:cNvPr id="11" name="Group 11"/>
          <p:cNvGrpSpPr/>
          <p:nvPr/>
        </p:nvGrpSpPr>
        <p:grpSpPr>
          <a:xfrm>
            <a:off x="14372985" y="6975433"/>
            <a:ext cx="507082" cy="515722"/>
            <a:chOff x="0" y="0"/>
            <a:chExt cx="549360" cy="558720"/>
          </a:xfrm>
        </p:grpSpPr>
        <p:sp>
          <p:nvSpPr>
            <p:cNvPr id="12" name="Freeform 12"/>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txBody>
            <a:bodyPr/>
            <a:lstStyle/>
            <a:p>
              <a:endParaRPr lang="en-GB"/>
            </a:p>
          </p:txBody>
        </p:sp>
        <p:sp>
          <p:nvSpPr>
            <p:cNvPr id="13" name="Freeform 13"/>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txBody>
            <a:bodyPr/>
            <a:lstStyle/>
            <a:p>
              <a:endParaRPr lang="en-GB"/>
            </a:p>
          </p:txBody>
        </p:sp>
      </p:grpSp>
      <p:grpSp>
        <p:nvGrpSpPr>
          <p:cNvPr id="14" name="Group 14"/>
          <p:cNvGrpSpPr/>
          <p:nvPr/>
        </p:nvGrpSpPr>
        <p:grpSpPr>
          <a:xfrm>
            <a:off x="14513878" y="7124966"/>
            <a:ext cx="219315" cy="216656"/>
            <a:chOff x="0" y="0"/>
            <a:chExt cx="237600" cy="234720"/>
          </a:xfrm>
        </p:grpSpPr>
        <p:sp>
          <p:nvSpPr>
            <p:cNvPr id="15" name="Freeform 15"/>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BBCBCD"/>
            </a:solidFill>
          </p:spPr>
          <p:txBody>
            <a:bodyPr/>
            <a:lstStyle/>
            <a:p>
              <a:endParaRPr lang="en-GB"/>
            </a:p>
          </p:txBody>
        </p:sp>
      </p:grpSp>
      <p:grpSp>
        <p:nvGrpSpPr>
          <p:cNvPr id="16" name="Group 16"/>
          <p:cNvGrpSpPr/>
          <p:nvPr/>
        </p:nvGrpSpPr>
        <p:grpSpPr>
          <a:xfrm>
            <a:off x="6562723" y="7039898"/>
            <a:ext cx="2224383" cy="2218402"/>
            <a:chOff x="0" y="0"/>
            <a:chExt cx="2409840" cy="2403360"/>
          </a:xfrm>
        </p:grpSpPr>
        <p:sp>
          <p:nvSpPr>
            <p:cNvPr id="17" name="Freeform 17"/>
            <p:cNvSpPr/>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BBCBCD"/>
            </a:solidFill>
          </p:spPr>
          <p:txBody>
            <a:bodyPr/>
            <a:lstStyle/>
            <a:p>
              <a:endParaRPr lang="en-GB"/>
            </a:p>
          </p:txBody>
        </p:sp>
      </p:grpSp>
      <p:grpSp>
        <p:nvGrpSpPr>
          <p:cNvPr id="18" name="Group 18"/>
          <p:cNvGrpSpPr/>
          <p:nvPr/>
        </p:nvGrpSpPr>
        <p:grpSpPr>
          <a:xfrm>
            <a:off x="8942620" y="6975433"/>
            <a:ext cx="507082" cy="515722"/>
            <a:chOff x="0" y="0"/>
            <a:chExt cx="549360" cy="558720"/>
          </a:xfrm>
        </p:grpSpPr>
        <p:sp>
          <p:nvSpPr>
            <p:cNvPr id="19" name="Freeform 19"/>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txBody>
            <a:bodyPr/>
            <a:lstStyle/>
            <a:p>
              <a:endParaRPr lang="en-GB"/>
            </a:p>
          </p:txBody>
        </p:sp>
        <p:sp>
          <p:nvSpPr>
            <p:cNvPr id="20" name="Freeform 20"/>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txBody>
            <a:bodyPr/>
            <a:lstStyle/>
            <a:p>
              <a:endParaRPr lang="en-GB"/>
            </a:p>
          </p:txBody>
        </p:sp>
      </p:grpSp>
      <p:grpSp>
        <p:nvGrpSpPr>
          <p:cNvPr id="21" name="Group 21"/>
          <p:cNvGrpSpPr/>
          <p:nvPr/>
        </p:nvGrpSpPr>
        <p:grpSpPr>
          <a:xfrm>
            <a:off x="9088830" y="7124966"/>
            <a:ext cx="219979" cy="216656"/>
            <a:chOff x="0" y="0"/>
            <a:chExt cx="238320" cy="234720"/>
          </a:xfrm>
        </p:grpSpPr>
        <p:sp>
          <p:nvSpPr>
            <p:cNvPr id="22" name="Freeform 22"/>
            <p:cNvSpPr/>
            <p:nvPr/>
          </p:nvSpPr>
          <p:spPr>
            <a:xfrm>
              <a:off x="0" y="0"/>
              <a:ext cx="238252" cy="234696"/>
            </a:xfrm>
            <a:custGeom>
              <a:avLst/>
              <a:gdLst/>
              <a:ahLst/>
              <a:cxnLst/>
              <a:rect l="l" t="t" r="r" b="b"/>
              <a:pathLst>
                <a:path w="238252" h="234696">
                  <a:moveTo>
                    <a:pt x="0" y="117348"/>
                  </a:moveTo>
                  <a:cubicBezTo>
                    <a:pt x="0" y="52578"/>
                    <a:pt x="53340" y="0"/>
                    <a:pt x="119126" y="0"/>
                  </a:cubicBezTo>
                  <a:cubicBezTo>
                    <a:pt x="184912" y="0"/>
                    <a:pt x="238252" y="52578"/>
                    <a:pt x="238252" y="117348"/>
                  </a:cubicBezTo>
                  <a:cubicBezTo>
                    <a:pt x="238252" y="182118"/>
                    <a:pt x="184912" y="234696"/>
                    <a:pt x="119126" y="234696"/>
                  </a:cubicBezTo>
                  <a:cubicBezTo>
                    <a:pt x="53340" y="234696"/>
                    <a:pt x="0" y="182118"/>
                    <a:pt x="0" y="117348"/>
                  </a:cubicBezTo>
                  <a:close/>
                </a:path>
              </a:pathLst>
            </a:custGeom>
            <a:solidFill>
              <a:srgbClr val="BBCBCD"/>
            </a:solidFill>
          </p:spPr>
          <p:txBody>
            <a:bodyPr/>
            <a:lstStyle/>
            <a:p>
              <a:endParaRPr lang="en-GB"/>
            </a:p>
          </p:txBody>
        </p:sp>
      </p:grpSp>
      <p:grpSp>
        <p:nvGrpSpPr>
          <p:cNvPr id="23" name="Group 23"/>
          <p:cNvGrpSpPr/>
          <p:nvPr/>
        </p:nvGrpSpPr>
        <p:grpSpPr>
          <a:xfrm>
            <a:off x="6562723" y="2145857"/>
            <a:ext cx="2224383" cy="2218402"/>
            <a:chOff x="0" y="0"/>
            <a:chExt cx="2409840" cy="2403360"/>
          </a:xfrm>
        </p:grpSpPr>
        <p:sp>
          <p:nvSpPr>
            <p:cNvPr id="24" name="Freeform 24"/>
            <p:cNvSpPr/>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BBCBCD"/>
            </a:solidFill>
          </p:spPr>
          <p:txBody>
            <a:bodyPr/>
            <a:lstStyle/>
            <a:p>
              <a:endParaRPr lang="en-GB"/>
            </a:p>
          </p:txBody>
        </p:sp>
      </p:grpSp>
      <p:grpSp>
        <p:nvGrpSpPr>
          <p:cNvPr id="25" name="Group 25"/>
          <p:cNvGrpSpPr/>
          <p:nvPr/>
        </p:nvGrpSpPr>
        <p:grpSpPr>
          <a:xfrm>
            <a:off x="8942620" y="3913002"/>
            <a:ext cx="507082" cy="515722"/>
            <a:chOff x="0" y="0"/>
            <a:chExt cx="549360" cy="558720"/>
          </a:xfrm>
        </p:grpSpPr>
        <p:sp>
          <p:nvSpPr>
            <p:cNvPr id="26" name="Freeform 26"/>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txBody>
            <a:bodyPr/>
            <a:lstStyle/>
            <a:p>
              <a:endParaRPr lang="en-GB"/>
            </a:p>
          </p:txBody>
        </p:sp>
        <p:sp>
          <p:nvSpPr>
            <p:cNvPr id="27" name="Freeform 27"/>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txBody>
            <a:bodyPr/>
            <a:lstStyle/>
            <a:p>
              <a:endParaRPr lang="en-GB"/>
            </a:p>
          </p:txBody>
        </p:sp>
      </p:grpSp>
      <p:grpSp>
        <p:nvGrpSpPr>
          <p:cNvPr id="28" name="Group 28"/>
          <p:cNvGrpSpPr/>
          <p:nvPr/>
        </p:nvGrpSpPr>
        <p:grpSpPr>
          <a:xfrm>
            <a:off x="14516869" y="4062535"/>
            <a:ext cx="219315" cy="216656"/>
            <a:chOff x="0" y="0"/>
            <a:chExt cx="237600" cy="234720"/>
          </a:xfrm>
        </p:grpSpPr>
        <p:sp>
          <p:nvSpPr>
            <p:cNvPr id="29" name="Freeform 29"/>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BBCBCD"/>
            </a:solidFill>
          </p:spPr>
          <p:txBody>
            <a:bodyPr/>
            <a:lstStyle/>
            <a:p>
              <a:endParaRPr lang="en-GB"/>
            </a:p>
          </p:txBody>
        </p:sp>
      </p:grpSp>
      <p:grpSp>
        <p:nvGrpSpPr>
          <p:cNvPr id="30" name="Group 30"/>
          <p:cNvGrpSpPr/>
          <p:nvPr/>
        </p:nvGrpSpPr>
        <p:grpSpPr>
          <a:xfrm>
            <a:off x="9089494" y="4062535"/>
            <a:ext cx="219315" cy="216656"/>
            <a:chOff x="0" y="0"/>
            <a:chExt cx="237600" cy="234720"/>
          </a:xfrm>
        </p:grpSpPr>
        <p:sp>
          <p:nvSpPr>
            <p:cNvPr id="31" name="Freeform 31"/>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BBCBCD"/>
            </a:solidFill>
          </p:spPr>
          <p:txBody>
            <a:bodyPr/>
            <a:lstStyle/>
            <a:p>
              <a:endParaRPr lang="en-GB"/>
            </a:p>
          </p:txBody>
        </p:sp>
      </p:grpSp>
      <p:sp>
        <p:nvSpPr>
          <p:cNvPr id="32" name="Freeform 32"/>
          <p:cNvSpPr/>
          <p:nvPr/>
        </p:nvSpPr>
        <p:spPr>
          <a:xfrm>
            <a:off x="15398008" y="7491155"/>
            <a:ext cx="1489037" cy="1302230"/>
          </a:xfrm>
          <a:custGeom>
            <a:avLst/>
            <a:gdLst/>
            <a:ahLst/>
            <a:cxnLst/>
            <a:rect l="l" t="t" r="r" b="b"/>
            <a:pathLst>
              <a:path w="1489037" h="1302230">
                <a:moveTo>
                  <a:pt x="0" y="0"/>
                </a:moveTo>
                <a:lnTo>
                  <a:pt x="1489037" y="0"/>
                </a:lnTo>
                <a:lnTo>
                  <a:pt x="1489037" y="1302230"/>
                </a:lnTo>
                <a:lnTo>
                  <a:pt x="0" y="13022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3" name="Freeform 33"/>
          <p:cNvSpPr/>
          <p:nvPr/>
        </p:nvSpPr>
        <p:spPr>
          <a:xfrm>
            <a:off x="15398008" y="2676676"/>
            <a:ext cx="1498866" cy="1205944"/>
          </a:xfrm>
          <a:custGeom>
            <a:avLst/>
            <a:gdLst/>
            <a:ahLst/>
            <a:cxnLst/>
            <a:rect l="l" t="t" r="r" b="b"/>
            <a:pathLst>
              <a:path w="1498866" h="1205944">
                <a:moveTo>
                  <a:pt x="0" y="0"/>
                </a:moveTo>
                <a:lnTo>
                  <a:pt x="1498866" y="0"/>
                </a:lnTo>
                <a:lnTo>
                  <a:pt x="1498866" y="1205944"/>
                </a:lnTo>
                <a:lnTo>
                  <a:pt x="0" y="12059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Freeform 34"/>
          <p:cNvSpPr/>
          <p:nvPr/>
        </p:nvSpPr>
        <p:spPr>
          <a:xfrm>
            <a:off x="6987774" y="2605605"/>
            <a:ext cx="1408888" cy="1280807"/>
          </a:xfrm>
          <a:custGeom>
            <a:avLst/>
            <a:gdLst/>
            <a:ahLst/>
            <a:cxnLst/>
            <a:rect l="l" t="t" r="r" b="b"/>
            <a:pathLst>
              <a:path w="1408888" h="1280807">
                <a:moveTo>
                  <a:pt x="0" y="0"/>
                </a:moveTo>
                <a:lnTo>
                  <a:pt x="1408888" y="0"/>
                </a:lnTo>
                <a:lnTo>
                  <a:pt x="1408888" y="1280807"/>
                </a:lnTo>
                <a:lnTo>
                  <a:pt x="0" y="1280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5" name="Freeform 35"/>
          <p:cNvSpPr/>
          <p:nvPr/>
        </p:nvSpPr>
        <p:spPr>
          <a:xfrm>
            <a:off x="6927575" y="7587964"/>
            <a:ext cx="1469087" cy="1268924"/>
          </a:xfrm>
          <a:custGeom>
            <a:avLst/>
            <a:gdLst/>
            <a:ahLst/>
            <a:cxnLst/>
            <a:rect l="l" t="t" r="r" b="b"/>
            <a:pathLst>
              <a:path w="1469087" h="1268924">
                <a:moveTo>
                  <a:pt x="0" y="0"/>
                </a:moveTo>
                <a:lnTo>
                  <a:pt x="1469087" y="0"/>
                </a:lnTo>
                <a:lnTo>
                  <a:pt x="1469087" y="1268924"/>
                </a:lnTo>
                <a:lnTo>
                  <a:pt x="0" y="12689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36" name="Group 36"/>
          <p:cNvGrpSpPr/>
          <p:nvPr/>
        </p:nvGrpSpPr>
        <p:grpSpPr>
          <a:xfrm>
            <a:off x="9655291" y="3446026"/>
            <a:ext cx="4512106" cy="4512106"/>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D2A2"/>
            </a:solidFill>
            <a:ln w="190500" cap="sq">
              <a:solidFill>
                <a:srgbClr val="737373"/>
              </a:solidFill>
              <a:prstDash val="solid"/>
              <a:miter/>
            </a:ln>
          </p:spPr>
          <p:txBody>
            <a:bodyPr/>
            <a:lstStyle/>
            <a:p>
              <a:endParaRPr lang="en-GB"/>
            </a:p>
          </p:txBody>
        </p:sp>
        <p:sp>
          <p:nvSpPr>
            <p:cNvPr id="38" name="TextBox 3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39" name="TextBox 39"/>
          <p:cNvSpPr txBox="1"/>
          <p:nvPr/>
        </p:nvSpPr>
        <p:spPr>
          <a:xfrm>
            <a:off x="1482178" y="183494"/>
            <a:ext cx="13144348" cy="1982674"/>
          </a:xfrm>
          <a:prstGeom prst="rect">
            <a:avLst/>
          </a:prstGeom>
        </p:spPr>
        <p:txBody>
          <a:bodyPr lIns="0" tIns="0" rIns="0" bIns="0" rtlCol="0" anchor="t">
            <a:spAutoFit/>
          </a:bodyPr>
          <a:lstStyle/>
          <a:p>
            <a:pPr marL="0" lvl="0" indent="0" algn="l">
              <a:lnSpc>
                <a:spcPts val="7956"/>
              </a:lnSpc>
              <a:spcBef>
                <a:spcPct val="0"/>
              </a:spcBef>
            </a:pPr>
            <a:r>
              <a:rPr lang="en-US" sz="5765" spc="565">
                <a:solidFill>
                  <a:srgbClr val="737373"/>
                </a:solidFill>
                <a:latin typeface="DM Sans Bold"/>
                <a:ea typeface="DM Sans Bold"/>
                <a:cs typeface="DM Sans Bold"/>
                <a:sym typeface="DM Sans Bold"/>
              </a:rPr>
              <a:t>Continuous Process Model in Capacity Building</a:t>
            </a:r>
          </a:p>
        </p:txBody>
      </p:sp>
      <p:sp>
        <p:nvSpPr>
          <p:cNvPr id="40" name="TextBox 40"/>
          <p:cNvSpPr txBox="1"/>
          <p:nvPr/>
        </p:nvSpPr>
        <p:spPr>
          <a:xfrm>
            <a:off x="1482178" y="2798306"/>
            <a:ext cx="4482343" cy="1466334"/>
          </a:xfrm>
          <a:prstGeom prst="rect">
            <a:avLst/>
          </a:prstGeom>
        </p:spPr>
        <p:txBody>
          <a:bodyPr lIns="0" tIns="0" rIns="0" bIns="0" rtlCol="0" anchor="t">
            <a:spAutoFit/>
          </a:bodyPr>
          <a:lstStyle/>
          <a:p>
            <a:pPr marL="0" lvl="0" indent="0" algn="just">
              <a:lnSpc>
                <a:spcPts val="2331"/>
              </a:lnSpc>
              <a:spcBef>
                <a:spcPct val="0"/>
              </a:spcBef>
            </a:pPr>
            <a:r>
              <a:rPr lang="en-US" sz="1689" spc="165">
                <a:solidFill>
                  <a:srgbClr val="231F20"/>
                </a:solidFill>
                <a:latin typeface="DM Sans"/>
                <a:ea typeface="DM Sans"/>
                <a:cs typeface="DM Sans"/>
                <a:sym typeface="DM Sans"/>
              </a:rPr>
              <a:t>The continuous process model emphasizes iterative learning and development, where feedback from one phase informs the next, creating a cycle of ongoing improvement.</a:t>
            </a:r>
          </a:p>
        </p:txBody>
      </p:sp>
      <p:sp>
        <p:nvSpPr>
          <p:cNvPr id="41" name="TextBox 41"/>
          <p:cNvSpPr txBox="1"/>
          <p:nvPr/>
        </p:nvSpPr>
        <p:spPr>
          <a:xfrm>
            <a:off x="1482178" y="2394013"/>
            <a:ext cx="3465904" cy="385082"/>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737373"/>
                </a:solidFill>
                <a:latin typeface="DM Sans Bold"/>
                <a:ea typeface="DM Sans Bold"/>
                <a:cs typeface="DM Sans Bold"/>
                <a:sym typeface="DM Sans Bold"/>
              </a:rPr>
              <a:t>Iterative Approach</a:t>
            </a:r>
          </a:p>
        </p:txBody>
      </p:sp>
      <p:sp>
        <p:nvSpPr>
          <p:cNvPr id="42" name="TextBox 42"/>
          <p:cNvSpPr txBox="1"/>
          <p:nvPr/>
        </p:nvSpPr>
        <p:spPr>
          <a:xfrm>
            <a:off x="1482178" y="4907899"/>
            <a:ext cx="4482343" cy="1466334"/>
          </a:xfrm>
          <a:prstGeom prst="rect">
            <a:avLst/>
          </a:prstGeom>
        </p:spPr>
        <p:txBody>
          <a:bodyPr lIns="0" tIns="0" rIns="0" bIns="0" rtlCol="0" anchor="t">
            <a:spAutoFit/>
          </a:bodyPr>
          <a:lstStyle/>
          <a:p>
            <a:pPr marL="0" lvl="0" indent="0" algn="just">
              <a:lnSpc>
                <a:spcPts val="2331"/>
              </a:lnSpc>
              <a:spcBef>
                <a:spcPct val="0"/>
              </a:spcBef>
            </a:pPr>
            <a:r>
              <a:rPr lang="en-US" sz="1689" spc="165">
                <a:solidFill>
                  <a:srgbClr val="231F20"/>
                </a:solidFill>
                <a:latin typeface="DM Sans"/>
                <a:ea typeface="DM Sans"/>
                <a:cs typeface="DM Sans"/>
                <a:sym typeface="DM Sans"/>
              </a:rPr>
              <a:t>Regularly assess organizational needs and the impact of capacity-building interventions, using feedback to refine and adjust strategies.</a:t>
            </a:r>
          </a:p>
        </p:txBody>
      </p:sp>
      <p:sp>
        <p:nvSpPr>
          <p:cNvPr id="43" name="TextBox 43"/>
          <p:cNvSpPr txBox="1"/>
          <p:nvPr/>
        </p:nvSpPr>
        <p:spPr>
          <a:xfrm>
            <a:off x="1482178" y="4503767"/>
            <a:ext cx="4677602" cy="385082"/>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737373"/>
                </a:solidFill>
                <a:latin typeface="DM Sans Bold"/>
                <a:ea typeface="DM Sans Bold"/>
                <a:cs typeface="DM Sans Bold"/>
                <a:sym typeface="DM Sans Bold"/>
              </a:rPr>
              <a:t>Assessment and Feedback</a:t>
            </a:r>
          </a:p>
        </p:txBody>
      </p:sp>
      <p:sp>
        <p:nvSpPr>
          <p:cNvPr id="44" name="TextBox 44"/>
          <p:cNvSpPr txBox="1"/>
          <p:nvPr/>
        </p:nvSpPr>
        <p:spPr>
          <a:xfrm>
            <a:off x="1482178" y="6946858"/>
            <a:ext cx="4482343" cy="1171059"/>
          </a:xfrm>
          <a:prstGeom prst="rect">
            <a:avLst/>
          </a:prstGeom>
        </p:spPr>
        <p:txBody>
          <a:bodyPr lIns="0" tIns="0" rIns="0" bIns="0" rtlCol="0" anchor="t">
            <a:spAutoFit/>
          </a:bodyPr>
          <a:lstStyle/>
          <a:p>
            <a:pPr marL="0" lvl="0" indent="0" algn="just">
              <a:lnSpc>
                <a:spcPts val="2331"/>
              </a:lnSpc>
              <a:spcBef>
                <a:spcPct val="0"/>
              </a:spcBef>
            </a:pPr>
            <a:r>
              <a:rPr lang="en-US" sz="1689" spc="165">
                <a:solidFill>
                  <a:srgbClr val="231F20"/>
                </a:solidFill>
                <a:latin typeface="DM Sans"/>
                <a:ea typeface="DM Sans"/>
                <a:cs typeface="DM Sans"/>
                <a:sym typeface="DM Sans"/>
              </a:rPr>
              <a:t>Encourage adaptability, allowing the organization to respond to new challenges and opportunities proactively.</a:t>
            </a:r>
          </a:p>
        </p:txBody>
      </p:sp>
      <p:sp>
        <p:nvSpPr>
          <p:cNvPr id="45" name="TextBox 45"/>
          <p:cNvSpPr txBox="1"/>
          <p:nvPr/>
        </p:nvSpPr>
        <p:spPr>
          <a:xfrm>
            <a:off x="1482178" y="6516365"/>
            <a:ext cx="5196901" cy="385082"/>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737373"/>
                </a:solidFill>
                <a:latin typeface="DM Sans Bold"/>
                <a:ea typeface="DM Sans Bold"/>
                <a:cs typeface="DM Sans Bold"/>
                <a:sym typeface="DM Sans Bold"/>
              </a:rPr>
              <a:t>Adaptation and Flexibility</a:t>
            </a:r>
          </a:p>
        </p:txBody>
      </p:sp>
      <p:sp>
        <p:nvSpPr>
          <p:cNvPr id="46" name="TextBox 46"/>
          <p:cNvSpPr txBox="1"/>
          <p:nvPr/>
        </p:nvSpPr>
        <p:spPr>
          <a:xfrm>
            <a:off x="1482178" y="8686162"/>
            <a:ext cx="4482343" cy="1466334"/>
          </a:xfrm>
          <a:prstGeom prst="rect">
            <a:avLst/>
          </a:prstGeom>
        </p:spPr>
        <p:txBody>
          <a:bodyPr lIns="0" tIns="0" rIns="0" bIns="0" rtlCol="0" anchor="t">
            <a:spAutoFit/>
          </a:bodyPr>
          <a:lstStyle/>
          <a:p>
            <a:pPr marL="0" lvl="0" indent="0" algn="just">
              <a:lnSpc>
                <a:spcPts val="2331"/>
              </a:lnSpc>
              <a:spcBef>
                <a:spcPct val="0"/>
              </a:spcBef>
            </a:pPr>
            <a:r>
              <a:rPr lang="en-US" sz="1689" spc="165">
                <a:solidFill>
                  <a:srgbClr val="231F20"/>
                </a:solidFill>
                <a:latin typeface="DM Sans"/>
                <a:ea typeface="DM Sans"/>
                <a:cs typeface="DM Sans"/>
                <a:sym typeface="DM Sans"/>
              </a:rPr>
              <a:t>Focus on long-term sustainability, ensuring that capacity-building efforts are ingrained in the organizational culture and operations.</a:t>
            </a:r>
          </a:p>
        </p:txBody>
      </p:sp>
      <p:sp>
        <p:nvSpPr>
          <p:cNvPr id="47" name="TextBox 47"/>
          <p:cNvSpPr txBox="1"/>
          <p:nvPr/>
        </p:nvSpPr>
        <p:spPr>
          <a:xfrm>
            <a:off x="1482178" y="8286562"/>
            <a:ext cx="4838337" cy="385082"/>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737373"/>
                </a:solidFill>
                <a:latin typeface="DM Sans Bold"/>
                <a:ea typeface="DM Sans Bold"/>
                <a:cs typeface="DM Sans Bold"/>
                <a:sym typeface="DM Sans Bold"/>
              </a:rPr>
              <a:t>Sustainable Development</a:t>
            </a:r>
          </a:p>
        </p:txBody>
      </p:sp>
      <p:sp>
        <p:nvSpPr>
          <p:cNvPr id="48" name="Freeform 48"/>
          <p:cNvSpPr/>
          <p:nvPr/>
        </p:nvSpPr>
        <p:spPr>
          <a:xfrm>
            <a:off x="10309368" y="4171304"/>
            <a:ext cx="3203951" cy="3203951"/>
          </a:xfrm>
          <a:custGeom>
            <a:avLst/>
            <a:gdLst/>
            <a:ahLst/>
            <a:cxnLst/>
            <a:rect l="l" t="t" r="r" b="b"/>
            <a:pathLst>
              <a:path w="3203951" h="3203951">
                <a:moveTo>
                  <a:pt x="0" y="0"/>
                </a:moveTo>
                <a:lnTo>
                  <a:pt x="3203951" y="0"/>
                </a:lnTo>
                <a:lnTo>
                  <a:pt x="3203951" y="3203951"/>
                </a:lnTo>
                <a:lnTo>
                  <a:pt x="0" y="32039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49" name="TextBox 49"/>
          <p:cNvSpPr txBox="1"/>
          <p:nvPr/>
        </p:nvSpPr>
        <p:spPr>
          <a:xfrm>
            <a:off x="10155922" y="4841224"/>
            <a:ext cx="3510843" cy="1779091"/>
          </a:xfrm>
          <a:prstGeom prst="rect">
            <a:avLst/>
          </a:prstGeom>
        </p:spPr>
        <p:txBody>
          <a:bodyPr lIns="0" tIns="0" rIns="0" bIns="0" rtlCol="0" anchor="t">
            <a:spAutoFit/>
          </a:bodyPr>
          <a:lstStyle/>
          <a:p>
            <a:pPr algn="ctr">
              <a:lnSpc>
                <a:spcPts val="3557"/>
              </a:lnSpc>
            </a:pPr>
            <a:r>
              <a:rPr lang="en-US" sz="2578" spc="252">
                <a:solidFill>
                  <a:srgbClr val="FFFFFF"/>
                </a:solidFill>
                <a:latin typeface="DM Sans Bold"/>
                <a:ea typeface="DM Sans Bold"/>
                <a:cs typeface="DM Sans Bold"/>
                <a:sym typeface="DM Sans Bold"/>
              </a:rPr>
              <a:t>Benefits:</a:t>
            </a:r>
          </a:p>
          <a:p>
            <a:pPr algn="ctr">
              <a:lnSpc>
                <a:spcPts val="3557"/>
              </a:lnSpc>
            </a:pPr>
            <a:r>
              <a:rPr lang="en-US" sz="2578" spc="252">
                <a:solidFill>
                  <a:srgbClr val="FFFFFF"/>
                </a:solidFill>
                <a:latin typeface="DM Sans Bold"/>
                <a:ea typeface="DM Sans Bold"/>
                <a:cs typeface="DM Sans Bold"/>
                <a:sym typeface="DM Sans Bold"/>
              </a:rPr>
              <a:t>resilience adaptability</a:t>
            </a:r>
          </a:p>
          <a:p>
            <a:pPr marL="0" lvl="0" indent="0" algn="ctr">
              <a:lnSpc>
                <a:spcPts val="3557"/>
              </a:lnSpc>
              <a:spcBef>
                <a:spcPct val="0"/>
              </a:spcBef>
            </a:pPr>
            <a:r>
              <a:rPr lang="en-US" sz="2578" spc="252">
                <a:solidFill>
                  <a:srgbClr val="FFFFFF"/>
                </a:solidFill>
                <a:latin typeface="DM Sans Bold"/>
                <a:ea typeface="DM Sans Bold"/>
                <a:cs typeface="DM Sans Bold"/>
                <a:sym typeface="DM Sans Bold"/>
              </a:rPr>
              <a:t>sustained impact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a:off x="8435419" y="3691729"/>
            <a:ext cx="9322085" cy="5982617"/>
          </a:xfrm>
          <a:custGeom>
            <a:avLst/>
            <a:gdLst/>
            <a:ahLst/>
            <a:cxnLst/>
            <a:rect l="l" t="t" r="r" b="b"/>
            <a:pathLst>
              <a:path w="9322085" h="5982617">
                <a:moveTo>
                  <a:pt x="0" y="0"/>
                </a:moveTo>
                <a:lnTo>
                  <a:pt x="9322085" y="0"/>
                </a:lnTo>
                <a:lnTo>
                  <a:pt x="9322085" y="5982618"/>
                </a:lnTo>
                <a:lnTo>
                  <a:pt x="0" y="5982618"/>
                </a:lnTo>
                <a:lnTo>
                  <a:pt x="0" y="0"/>
                </a:lnTo>
                <a:close/>
              </a:path>
            </a:pathLst>
          </a:custGeom>
          <a:blipFill>
            <a:blip r:embed="rId3"/>
            <a:stretch>
              <a:fillRect l="-85631" t="-34905" b="-57927"/>
            </a:stretch>
          </a:blipFill>
        </p:spPr>
        <p:txBody>
          <a:bodyPr/>
          <a:lstStyle/>
          <a:p>
            <a:endParaRPr lang="en-GB"/>
          </a:p>
        </p:txBody>
      </p:sp>
      <p:sp>
        <p:nvSpPr>
          <p:cNvPr id="4" name="TextBox 4"/>
          <p:cNvSpPr txBox="1"/>
          <p:nvPr/>
        </p:nvSpPr>
        <p:spPr>
          <a:xfrm>
            <a:off x="1743242" y="287735"/>
            <a:ext cx="5694094" cy="786466"/>
          </a:xfrm>
          <a:prstGeom prst="rect">
            <a:avLst/>
          </a:prstGeom>
        </p:spPr>
        <p:txBody>
          <a:bodyPr lIns="0" tIns="0" rIns="0" bIns="0" rtlCol="0" anchor="t">
            <a:spAutoFit/>
          </a:bodyPr>
          <a:lstStyle/>
          <a:p>
            <a:pPr marL="0" lvl="0" indent="0" algn="l">
              <a:lnSpc>
                <a:spcPts val="5862"/>
              </a:lnSpc>
              <a:spcBef>
                <a:spcPct val="0"/>
              </a:spcBef>
            </a:pPr>
            <a:r>
              <a:rPr lang="en-US" sz="5921" spc="207">
                <a:solidFill>
                  <a:srgbClr val="8CA9AD"/>
                </a:solidFill>
                <a:latin typeface="DM Sans"/>
                <a:ea typeface="DM Sans"/>
                <a:cs typeface="DM Sans"/>
                <a:sym typeface="DM Sans"/>
              </a:rPr>
              <a:t>Case  study</a:t>
            </a:r>
          </a:p>
        </p:txBody>
      </p:sp>
      <p:sp>
        <p:nvSpPr>
          <p:cNvPr id="5" name="TextBox 5"/>
          <p:cNvSpPr txBox="1"/>
          <p:nvPr/>
        </p:nvSpPr>
        <p:spPr>
          <a:xfrm>
            <a:off x="1786516" y="5494164"/>
            <a:ext cx="6299890" cy="2352159"/>
          </a:xfrm>
          <a:prstGeom prst="rect">
            <a:avLst/>
          </a:prstGeom>
        </p:spPr>
        <p:txBody>
          <a:bodyPr lIns="0" tIns="0" rIns="0" bIns="0" rtlCol="0" anchor="t">
            <a:spAutoFit/>
          </a:bodyPr>
          <a:lstStyle/>
          <a:p>
            <a:pPr marL="0" lvl="0" indent="0" algn="just">
              <a:lnSpc>
                <a:spcPts val="2331"/>
              </a:lnSpc>
              <a:spcBef>
                <a:spcPct val="0"/>
              </a:spcBef>
            </a:pPr>
            <a:r>
              <a:rPr lang="en-US" sz="1689" spc="165">
                <a:solidFill>
                  <a:srgbClr val="231F20"/>
                </a:solidFill>
                <a:latin typeface="DM Sans"/>
                <a:ea typeface="DM Sans"/>
                <a:cs typeface="DM Sans"/>
                <a:sym typeface="DM Sans"/>
              </a:rPr>
              <a:t>Emphasis was placed on strategic networking, introduced in a marketing session, and storytelling, where participants were encouraged to create compelling narratives about their organization. This storytelling approach was not just about sharing experiences but about crafting and disseminating positive organizational stories to engage stakeholders and attract resources.</a:t>
            </a:r>
          </a:p>
        </p:txBody>
      </p:sp>
      <p:sp>
        <p:nvSpPr>
          <p:cNvPr id="6" name="TextBox 6"/>
          <p:cNvSpPr txBox="1"/>
          <p:nvPr/>
        </p:nvSpPr>
        <p:spPr>
          <a:xfrm>
            <a:off x="1221997" y="6471442"/>
            <a:ext cx="3465904" cy="385093"/>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397D5A"/>
                </a:solidFill>
                <a:latin typeface="DM Sans Bold"/>
                <a:ea typeface="DM Sans Bold"/>
                <a:cs typeface="DM Sans Bold"/>
                <a:sym typeface="DM Sans Bold"/>
              </a:rPr>
              <a:t>01</a:t>
            </a:r>
          </a:p>
        </p:txBody>
      </p:sp>
      <p:sp>
        <p:nvSpPr>
          <p:cNvPr id="7" name="TextBox 7"/>
          <p:cNvSpPr txBox="1"/>
          <p:nvPr/>
        </p:nvSpPr>
        <p:spPr>
          <a:xfrm>
            <a:off x="1786516" y="3812202"/>
            <a:ext cx="6299890" cy="1511673"/>
          </a:xfrm>
          <a:prstGeom prst="rect">
            <a:avLst/>
          </a:prstGeom>
        </p:spPr>
        <p:txBody>
          <a:bodyPr lIns="0" tIns="0" rIns="0" bIns="0" rtlCol="0" anchor="t">
            <a:spAutoFit/>
          </a:bodyPr>
          <a:lstStyle/>
          <a:p>
            <a:pPr marL="0" lvl="0" indent="0" algn="just">
              <a:lnSpc>
                <a:spcPts val="2469"/>
              </a:lnSpc>
              <a:spcBef>
                <a:spcPct val="0"/>
              </a:spcBef>
            </a:pPr>
            <a:r>
              <a:rPr lang="en-US" sz="1789" spc="175">
                <a:solidFill>
                  <a:srgbClr val="231F20"/>
                </a:solidFill>
                <a:latin typeface="DM Sans"/>
                <a:ea typeface="DM Sans"/>
                <a:cs typeface="DM Sans"/>
                <a:sym typeface="DM Sans"/>
              </a:rPr>
              <a:t>Organization 'B' exemplifies an emerging social enterprise with a proactive approach to integrating session learnings into their daily operations, showcasing a model for successful capacity building.</a:t>
            </a:r>
          </a:p>
        </p:txBody>
      </p:sp>
      <p:sp>
        <p:nvSpPr>
          <p:cNvPr id="8" name="TextBox 8"/>
          <p:cNvSpPr txBox="1"/>
          <p:nvPr/>
        </p:nvSpPr>
        <p:spPr>
          <a:xfrm>
            <a:off x="1221997" y="8673698"/>
            <a:ext cx="3465904" cy="385093"/>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397D5A"/>
                </a:solidFill>
                <a:latin typeface="DM Sans Bold"/>
                <a:ea typeface="DM Sans Bold"/>
                <a:cs typeface="DM Sans Bold"/>
                <a:sym typeface="DM Sans Bold"/>
              </a:rPr>
              <a:t>02</a:t>
            </a:r>
          </a:p>
        </p:txBody>
      </p:sp>
      <p:sp>
        <p:nvSpPr>
          <p:cNvPr id="9" name="TextBox 9"/>
          <p:cNvSpPr txBox="1"/>
          <p:nvPr/>
        </p:nvSpPr>
        <p:spPr>
          <a:xfrm>
            <a:off x="1786516" y="8016582"/>
            <a:ext cx="6299890" cy="1761609"/>
          </a:xfrm>
          <a:prstGeom prst="rect">
            <a:avLst/>
          </a:prstGeom>
        </p:spPr>
        <p:txBody>
          <a:bodyPr lIns="0" tIns="0" rIns="0" bIns="0" rtlCol="0" anchor="t">
            <a:spAutoFit/>
          </a:bodyPr>
          <a:lstStyle/>
          <a:p>
            <a:pPr marL="0" lvl="0" indent="0" algn="just">
              <a:lnSpc>
                <a:spcPts val="2331"/>
              </a:lnSpc>
              <a:spcBef>
                <a:spcPct val="0"/>
              </a:spcBef>
            </a:pPr>
            <a:r>
              <a:rPr lang="en-US" sz="1689" spc="165">
                <a:solidFill>
                  <a:srgbClr val="231F20"/>
                </a:solidFill>
                <a:latin typeface="DM Sans"/>
                <a:ea typeface="DM Sans"/>
                <a:cs typeface="DM Sans"/>
                <a:sym typeface="DM Sans"/>
              </a:rPr>
              <a:t>A participant from Organization 'B' managed to secure over £80,000 in funding, demonstrating the direct impact of applying learned strategies to their work. This success underscores the potential financial benefits that strategic storytelling and networking can bring to social enterprises.</a:t>
            </a:r>
          </a:p>
        </p:txBody>
      </p:sp>
      <p:sp>
        <p:nvSpPr>
          <p:cNvPr id="10" name="Freeform 10"/>
          <p:cNvSpPr/>
          <p:nvPr/>
        </p:nvSpPr>
        <p:spPr>
          <a:xfrm>
            <a:off x="141850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a:off x="1743242" y="1330520"/>
            <a:ext cx="10930893" cy="2261616"/>
          </a:xfrm>
          <a:prstGeom prst="rect">
            <a:avLst/>
          </a:prstGeom>
        </p:spPr>
        <p:txBody>
          <a:bodyPr lIns="0" tIns="0" rIns="0" bIns="0" rtlCol="0" anchor="t">
            <a:spAutoFit/>
          </a:bodyPr>
          <a:lstStyle/>
          <a:p>
            <a:pPr marL="0" lvl="0" indent="0" algn="just">
              <a:lnSpc>
                <a:spcPts val="2621"/>
              </a:lnSpc>
              <a:spcBef>
                <a:spcPct val="0"/>
              </a:spcBef>
            </a:pPr>
            <a:r>
              <a:rPr lang="en-US" sz="1899" spc="186">
                <a:solidFill>
                  <a:srgbClr val="231F20"/>
                </a:solidFill>
                <a:latin typeface="DM Sans"/>
                <a:ea typeface="DM Sans"/>
                <a:cs typeface="DM Sans"/>
                <a:sym typeface="DM Sans"/>
              </a:rPr>
              <a:t>Since June 2005, Brunel Business School has been working closely with two organisations seeking to build capacity and generate sustainable income streams. Both organisations are similar in size (i.e. have less than 25 staff members), face similar issues (i.e. unsteady income streams and staff skills shortages) and offer services to socially excluded groups. Organisation ‘B’ offers support, training and counselling to those affected by mental health difficulties and drug abuse issues.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a:off x="8453691" y="3618641"/>
            <a:ext cx="9322085" cy="5982617"/>
          </a:xfrm>
          <a:custGeom>
            <a:avLst/>
            <a:gdLst/>
            <a:ahLst/>
            <a:cxnLst/>
            <a:rect l="l" t="t" r="r" b="b"/>
            <a:pathLst>
              <a:path w="9322085" h="5982617">
                <a:moveTo>
                  <a:pt x="0" y="0"/>
                </a:moveTo>
                <a:lnTo>
                  <a:pt x="9322085" y="0"/>
                </a:lnTo>
                <a:lnTo>
                  <a:pt x="9322085" y="5982618"/>
                </a:lnTo>
                <a:lnTo>
                  <a:pt x="0" y="5982618"/>
                </a:lnTo>
                <a:lnTo>
                  <a:pt x="0" y="0"/>
                </a:lnTo>
                <a:close/>
              </a:path>
            </a:pathLst>
          </a:custGeom>
          <a:blipFill>
            <a:blip r:embed="rId3"/>
            <a:stretch>
              <a:fillRect l="-85631" t="-34905" b="-57927"/>
            </a:stretch>
          </a:blipFill>
        </p:spPr>
        <p:txBody>
          <a:bodyPr/>
          <a:lstStyle/>
          <a:p>
            <a:endParaRPr lang="en-GB"/>
          </a:p>
        </p:txBody>
      </p:sp>
      <p:sp>
        <p:nvSpPr>
          <p:cNvPr id="4" name="TextBox 4"/>
          <p:cNvSpPr txBox="1"/>
          <p:nvPr/>
        </p:nvSpPr>
        <p:spPr>
          <a:xfrm>
            <a:off x="1743242" y="780125"/>
            <a:ext cx="5694094" cy="786466"/>
          </a:xfrm>
          <a:prstGeom prst="rect">
            <a:avLst/>
          </a:prstGeom>
        </p:spPr>
        <p:txBody>
          <a:bodyPr lIns="0" tIns="0" rIns="0" bIns="0" rtlCol="0" anchor="t">
            <a:spAutoFit/>
          </a:bodyPr>
          <a:lstStyle/>
          <a:p>
            <a:pPr marL="0" lvl="0" indent="0" algn="l">
              <a:lnSpc>
                <a:spcPts val="5862"/>
              </a:lnSpc>
              <a:spcBef>
                <a:spcPct val="0"/>
              </a:spcBef>
            </a:pPr>
            <a:r>
              <a:rPr lang="en-US" sz="5921" spc="207">
                <a:solidFill>
                  <a:srgbClr val="8CA9AD"/>
                </a:solidFill>
                <a:latin typeface="DM Sans"/>
                <a:ea typeface="DM Sans"/>
                <a:cs typeface="DM Sans"/>
                <a:sym typeface="DM Sans"/>
              </a:rPr>
              <a:t>Case  study</a:t>
            </a:r>
          </a:p>
        </p:txBody>
      </p:sp>
      <p:sp>
        <p:nvSpPr>
          <p:cNvPr id="5" name="TextBox 5"/>
          <p:cNvSpPr txBox="1"/>
          <p:nvPr/>
        </p:nvSpPr>
        <p:spPr>
          <a:xfrm>
            <a:off x="1743242" y="2792258"/>
            <a:ext cx="6157701" cy="1816473"/>
          </a:xfrm>
          <a:prstGeom prst="rect">
            <a:avLst/>
          </a:prstGeom>
        </p:spPr>
        <p:txBody>
          <a:bodyPr lIns="0" tIns="0" rIns="0" bIns="0" rtlCol="0" anchor="t">
            <a:spAutoFit/>
          </a:bodyPr>
          <a:lstStyle/>
          <a:p>
            <a:pPr marL="0" lvl="0" indent="0" algn="just">
              <a:lnSpc>
                <a:spcPts val="2469"/>
              </a:lnSpc>
              <a:spcBef>
                <a:spcPct val="0"/>
              </a:spcBef>
            </a:pPr>
            <a:r>
              <a:rPr lang="en-US" sz="1789" spc="175">
                <a:solidFill>
                  <a:srgbClr val="231F20"/>
                </a:solidFill>
                <a:latin typeface="DM Sans"/>
                <a:ea typeface="DM Sans"/>
                <a:cs typeface="DM Sans"/>
                <a:sym typeface="DM Sans"/>
              </a:rPr>
              <a:t>While Organization 'B' was adept at balancing social missions with financial objectives, Organization 'A' faced challenges in this area, highlighting a common tension within social enterprises between pursuing profit and maintaining a social ethos.</a:t>
            </a:r>
          </a:p>
        </p:txBody>
      </p:sp>
      <p:sp>
        <p:nvSpPr>
          <p:cNvPr id="6" name="TextBox 6"/>
          <p:cNvSpPr txBox="1"/>
          <p:nvPr/>
        </p:nvSpPr>
        <p:spPr>
          <a:xfrm>
            <a:off x="1028700" y="3503191"/>
            <a:ext cx="3465904" cy="385082"/>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397D5A"/>
                </a:solidFill>
                <a:latin typeface="DM Sans Bold"/>
                <a:ea typeface="DM Sans Bold"/>
                <a:cs typeface="DM Sans Bold"/>
                <a:sym typeface="DM Sans Bold"/>
              </a:rPr>
              <a:t>03</a:t>
            </a:r>
          </a:p>
        </p:txBody>
      </p:sp>
      <p:sp>
        <p:nvSpPr>
          <p:cNvPr id="7" name="TextBox 7"/>
          <p:cNvSpPr txBox="1"/>
          <p:nvPr/>
        </p:nvSpPr>
        <p:spPr>
          <a:xfrm>
            <a:off x="1028700" y="6062437"/>
            <a:ext cx="3465904" cy="385082"/>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397D5A"/>
                </a:solidFill>
                <a:latin typeface="DM Sans Bold"/>
                <a:ea typeface="DM Sans Bold"/>
                <a:cs typeface="DM Sans Bold"/>
                <a:sym typeface="DM Sans Bold"/>
              </a:rPr>
              <a:t>04</a:t>
            </a:r>
          </a:p>
        </p:txBody>
      </p:sp>
      <p:sp>
        <p:nvSpPr>
          <p:cNvPr id="8" name="TextBox 8"/>
          <p:cNvSpPr txBox="1"/>
          <p:nvPr/>
        </p:nvSpPr>
        <p:spPr>
          <a:xfrm>
            <a:off x="1743242" y="5231298"/>
            <a:ext cx="6015512" cy="2056884"/>
          </a:xfrm>
          <a:prstGeom prst="rect">
            <a:avLst/>
          </a:prstGeom>
        </p:spPr>
        <p:txBody>
          <a:bodyPr lIns="0" tIns="0" rIns="0" bIns="0" rtlCol="0" anchor="t">
            <a:spAutoFit/>
          </a:bodyPr>
          <a:lstStyle/>
          <a:p>
            <a:pPr marL="0" lvl="0" indent="0" algn="just">
              <a:lnSpc>
                <a:spcPts val="2331"/>
              </a:lnSpc>
              <a:spcBef>
                <a:spcPct val="0"/>
              </a:spcBef>
            </a:pPr>
            <a:r>
              <a:rPr lang="en-US" sz="1689" spc="165">
                <a:solidFill>
                  <a:srgbClr val="231F20"/>
                </a:solidFill>
                <a:latin typeface="DM Sans"/>
                <a:ea typeface="DM Sans"/>
                <a:cs typeface="DM Sans"/>
                <a:sym typeface="DM Sans"/>
              </a:rPr>
              <a:t>Organization 'B's case illustrates the importance of continuous learning and the application of new knowledge to enhance strategic planning and operational effectiveness. The use of tools like SWOT analysis indicates a structured approach to integrating capacity-building insights into organizational development.</a:t>
            </a:r>
          </a:p>
        </p:txBody>
      </p:sp>
      <p:sp>
        <p:nvSpPr>
          <p:cNvPr id="9" name="Freeform 9"/>
          <p:cNvSpPr/>
          <p:nvPr/>
        </p:nvSpPr>
        <p:spPr>
          <a:xfrm>
            <a:off x="141850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1028700" y="8326407"/>
            <a:ext cx="3465904" cy="385082"/>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397D5A"/>
                </a:solidFill>
                <a:latin typeface="DM Sans Bold"/>
                <a:ea typeface="DM Sans Bold"/>
                <a:cs typeface="DM Sans Bold"/>
                <a:sym typeface="DM Sans Bold"/>
              </a:rPr>
              <a:t>05</a:t>
            </a:r>
          </a:p>
        </p:txBody>
      </p:sp>
      <p:sp>
        <p:nvSpPr>
          <p:cNvPr id="11" name="TextBox 11"/>
          <p:cNvSpPr txBox="1"/>
          <p:nvPr/>
        </p:nvSpPr>
        <p:spPr>
          <a:xfrm>
            <a:off x="1743242" y="7790544"/>
            <a:ext cx="6015512" cy="1466334"/>
          </a:xfrm>
          <a:prstGeom prst="rect">
            <a:avLst/>
          </a:prstGeom>
        </p:spPr>
        <p:txBody>
          <a:bodyPr lIns="0" tIns="0" rIns="0" bIns="0" rtlCol="0" anchor="t">
            <a:spAutoFit/>
          </a:bodyPr>
          <a:lstStyle/>
          <a:p>
            <a:pPr marL="0" lvl="0" indent="0" algn="just">
              <a:lnSpc>
                <a:spcPts val="2331"/>
              </a:lnSpc>
              <a:spcBef>
                <a:spcPct val="0"/>
              </a:spcBef>
            </a:pPr>
            <a:r>
              <a:rPr lang="en-US" sz="1689" spc="165">
                <a:solidFill>
                  <a:srgbClr val="231F20"/>
                </a:solidFill>
                <a:latin typeface="DM Sans"/>
                <a:ea typeface="DM Sans"/>
                <a:cs typeface="DM Sans"/>
                <a:sym typeface="DM Sans"/>
              </a:rPr>
              <a:t>Organization 'B' serves as a model for other emerging social enterprises, showing how proactive application of learned theories and tools can significantly impact an organization's funding and strategic positioning.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727171"/>
                </a:solidFill>
                <a:latin typeface="DM Sans Bold"/>
                <a:ea typeface="DM Sans Bold"/>
                <a:cs typeface="DM Sans Bold"/>
                <a:sym typeface="DM Sans Bold"/>
              </a:rPr>
              <a:t>TABLE OF</a:t>
            </a:r>
          </a:p>
          <a:p>
            <a:pPr algn="r">
              <a:lnSpc>
                <a:spcPts val="8250"/>
              </a:lnSpc>
            </a:pPr>
            <a:r>
              <a:rPr lang="en-US" sz="7500">
                <a:solidFill>
                  <a:srgbClr val="727171"/>
                </a:solidFill>
                <a:latin typeface="DM Sans Bold"/>
                <a:ea typeface="DM Sans Bold"/>
                <a:cs typeface="DM Sans Bold"/>
                <a:sym typeface="DM Sans Bold"/>
              </a:rPr>
              <a:t>CONTENT</a:t>
            </a:r>
          </a:p>
        </p:txBody>
      </p:sp>
      <p:sp>
        <p:nvSpPr>
          <p:cNvPr id="3" name="TextBox 3"/>
          <p:cNvSpPr txBox="1"/>
          <p:nvPr/>
        </p:nvSpPr>
        <p:spPr>
          <a:xfrm>
            <a:off x="1993974" y="972428"/>
            <a:ext cx="1938412" cy="1003308"/>
          </a:xfrm>
          <a:prstGeom prst="rect">
            <a:avLst/>
          </a:prstGeom>
        </p:spPr>
        <p:txBody>
          <a:bodyPr lIns="0" tIns="0" rIns="0" bIns="0" rtlCol="0" anchor="t">
            <a:spAutoFit/>
          </a:bodyPr>
          <a:lstStyle/>
          <a:p>
            <a:pPr algn="l">
              <a:lnSpc>
                <a:spcPts val="7700"/>
              </a:lnSpc>
            </a:pPr>
            <a:r>
              <a:rPr lang="en-US" sz="7000">
                <a:solidFill>
                  <a:srgbClr val="727171"/>
                </a:solidFill>
                <a:latin typeface="DM Sans Bold"/>
                <a:ea typeface="DM Sans Bold"/>
                <a:cs typeface="DM Sans Bold"/>
                <a:sym typeface="DM Sans Bold"/>
              </a:rPr>
              <a:t>01.</a:t>
            </a:r>
          </a:p>
        </p:txBody>
      </p:sp>
      <p:sp>
        <p:nvSpPr>
          <p:cNvPr id="4" name="TextBox 4"/>
          <p:cNvSpPr txBox="1"/>
          <p:nvPr/>
        </p:nvSpPr>
        <p:spPr>
          <a:xfrm>
            <a:off x="1993974" y="2494414"/>
            <a:ext cx="1938412" cy="1003308"/>
          </a:xfrm>
          <a:prstGeom prst="rect">
            <a:avLst/>
          </a:prstGeom>
        </p:spPr>
        <p:txBody>
          <a:bodyPr lIns="0" tIns="0" rIns="0" bIns="0" rtlCol="0" anchor="t">
            <a:spAutoFit/>
          </a:bodyPr>
          <a:lstStyle/>
          <a:p>
            <a:pPr algn="l">
              <a:lnSpc>
                <a:spcPts val="7700"/>
              </a:lnSpc>
            </a:pPr>
            <a:r>
              <a:rPr lang="en-US" sz="7000">
                <a:solidFill>
                  <a:srgbClr val="727171"/>
                </a:solidFill>
                <a:latin typeface="DM Sans Bold"/>
                <a:ea typeface="DM Sans Bold"/>
                <a:cs typeface="DM Sans Bold"/>
                <a:sym typeface="DM Sans Bold"/>
              </a:rPr>
              <a:t>02.</a:t>
            </a:r>
          </a:p>
        </p:txBody>
      </p:sp>
      <p:sp>
        <p:nvSpPr>
          <p:cNvPr id="5" name="TextBox 5"/>
          <p:cNvSpPr txBox="1"/>
          <p:nvPr/>
        </p:nvSpPr>
        <p:spPr>
          <a:xfrm>
            <a:off x="3932386" y="1208966"/>
            <a:ext cx="9388964" cy="501656"/>
          </a:xfrm>
          <a:prstGeom prst="rect">
            <a:avLst/>
          </a:prstGeom>
        </p:spPr>
        <p:txBody>
          <a:bodyPr lIns="0" tIns="0" rIns="0" bIns="0" rtlCol="0" anchor="t">
            <a:spAutoFit/>
          </a:bodyPr>
          <a:lstStyle/>
          <a:p>
            <a:pPr algn="l">
              <a:lnSpc>
                <a:spcPts val="3850"/>
              </a:lnSpc>
            </a:pPr>
            <a:r>
              <a:rPr lang="en-US" sz="3500">
                <a:solidFill>
                  <a:srgbClr val="727171"/>
                </a:solidFill>
                <a:latin typeface="DM Sans Bold"/>
                <a:ea typeface="DM Sans Bold"/>
                <a:cs typeface="DM Sans Bold"/>
                <a:sym typeface="DM Sans Bold"/>
              </a:rPr>
              <a:t>TERMINOLOGY </a:t>
            </a:r>
          </a:p>
        </p:txBody>
      </p:sp>
      <p:sp>
        <p:nvSpPr>
          <p:cNvPr id="6" name="TextBox 6"/>
          <p:cNvSpPr txBox="1"/>
          <p:nvPr/>
        </p:nvSpPr>
        <p:spPr>
          <a:xfrm>
            <a:off x="3932386" y="2730953"/>
            <a:ext cx="6726444" cy="501656"/>
          </a:xfrm>
          <a:prstGeom prst="rect">
            <a:avLst/>
          </a:prstGeom>
        </p:spPr>
        <p:txBody>
          <a:bodyPr lIns="0" tIns="0" rIns="0" bIns="0" rtlCol="0" anchor="t">
            <a:spAutoFit/>
          </a:bodyPr>
          <a:lstStyle/>
          <a:p>
            <a:pPr algn="l">
              <a:lnSpc>
                <a:spcPts val="3850"/>
              </a:lnSpc>
            </a:pPr>
            <a:r>
              <a:rPr lang="en-US" sz="3500">
                <a:solidFill>
                  <a:srgbClr val="727171"/>
                </a:solidFill>
                <a:latin typeface="DM Sans Bold"/>
                <a:ea typeface="DM Sans Bold"/>
                <a:cs typeface="DM Sans Bold"/>
                <a:sym typeface="DM Sans Bold"/>
              </a:rPr>
              <a:t>CAPACITY BUILDING METHODS </a:t>
            </a:r>
          </a:p>
        </p:txBody>
      </p:sp>
      <p:sp>
        <p:nvSpPr>
          <p:cNvPr id="7" name="TextBox 7"/>
          <p:cNvSpPr txBox="1"/>
          <p:nvPr/>
        </p:nvSpPr>
        <p:spPr>
          <a:xfrm>
            <a:off x="1993974" y="4016401"/>
            <a:ext cx="1938412" cy="1003308"/>
          </a:xfrm>
          <a:prstGeom prst="rect">
            <a:avLst/>
          </a:prstGeom>
        </p:spPr>
        <p:txBody>
          <a:bodyPr lIns="0" tIns="0" rIns="0" bIns="0" rtlCol="0" anchor="t">
            <a:spAutoFit/>
          </a:bodyPr>
          <a:lstStyle/>
          <a:p>
            <a:pPr algn="l">
              <a:lnSpc>
                <a:spcPts val="7700"/>
              </a:lnSpc>
            </a:pPr>
            <a:r>
              <a:rPr lang="en-US" sz="7000">
                <a:solidFill>
                  <a:srgbClr val="727171"/>
                </a:solidFill>
                <a:latin typeface="DM Sans Bold"/>
                <a:ea typeface="DM Sans Bold"/>
                <a:cs typeface="DM Sans Bold"/>
                <a:sym typeface="DM Sans Bold"/>
              </a:rPr>
              <a:t>03.</a:t>
            </a:r>
          </a:p>
        </p:txBody>
      </p:sp>
      <p:sp>
        <p:nvSpPr>
          <p:cNvPr id="8" name="TextBox 8"/>
          <p:cNvSpPr txBox="1"/>
          <p:nvPr/>
        </p:nvSpPr>
        <p:spPr>
          <a:xfrm>
            <a:off x="3932386" y="4027082"/>
            <a:ext cx="9918443" cy="987431"/>
          </a:xfrm>
          <a:prstGeom prst="rect">
            <a:avLst/>
          </a:prstGeom>
        </p:spPr>
        <p:txBody>
          <a:bodyPr lIns="0" tIns="0" rIns="0" bIns="0" rtlCol="0" anchor="t">
            <a:spAutoFit/>
          </a:bodyPr>
          <a:lstStyle/>
          <a:p>
            <a:pPr algn="l">
              <a:lnSpc>
                <a:spcPts val="3850"/>
              </a:lnSpc>
            </a:pPr>
            <a:r>
              <a:rPr lang="en-US" sz="3500">
                <a:solidFill>
                  <a:srgbClr val="727171"/>
                </a:solidFill>
                <a:latin typeface="DM Sans Bold"/>
                <a:ea typeface="DM Sans Bold"/>
                <a:cs typeface="DM Sans Bold"/>
                <a:sym typeface="DM Sans Bold"/>
              </a:rPr>
              <a:t>CAPACITY BUILDING FRAMEWORK, MODEL AND CORE COMPONENTS</a:t>
            </a:r>
          </a:p>
        </p:txBody>
      </p:sp>
      <p:sp>
        <p:nvSpPr>
          <p:cNvPr id="9" name="TextBox 9"/>
          <p:cNvSpPr txBox="1"/>
          <p:nvPr/>
        </p:nvSpPr>
        <p:spPr>
          <a:xfrm>
            <a:off x="1993974" y="5538388"/>
            <a:ext cx="1938412" cy="1003308"/>
          </a:xfrm>
          <a:prstGeom prst="rect">
            <a:avLst/>
          </a:prstGeom>
        </p:spPr>
        <p:txBody>
          <a:bodyPr lIns="0" tIns="0" rIns="0" bIns="0" rtlCol="0" anchor="t">
            <a:spAutoFit/>
          </a:bodyPr>
          <a:lstStyle/>
          <a:p>
            <a:pPr algn="l">
              <a:lnSpc>
                <a:spcPts val="7700"/>
              </a:lnSpc>
            </a:pPr>
            <a:r>
              <a:rPr lang="en-US" sz="7000">
                <a:solidFill>
                  <a:srgbClr val="727171"/>
                </a:solidFill>
                <a:latin typeface="DM Sans Bold"/>
                <a:ea typeface="DM Sans Bold"/>
                <a:cs typeface="DM Sans Bold"/>
                <a:sym typeface="DM Sans Bold"/>
              </a:rPr>
              <a:t>04.</a:t>
            </a:r>
          </a:p>
        </p:txBody>
      </p:sp>
      <p:sp>
        <p:nvSpPr>
          <p:cNvPr id="10" name="TextBox 10"/>
          <p:cNvSpPr txBox="1"/>
          <p:nvPr/>
        </p:nvSpPr>
        <p:spPr>
          <a:xfrm>
            <a:off x="3932386" y="5529912"/>
            <a:ext cx="8461024" cy="987357"/>
          </a:xfrm>
          <a:prstGeom prst="rect">
            <a:avLst/>
          </a:prstGeom>
        </p:spPr>
        <p:txBody>
          <a:bodyPr lIns="0" tIns="0" rIns="0" bIns="0" rtlCol="0" anchor="t">
            <a:spAutoFit/>
          </a:bodyPr>
          <a:lstStyle/>
          <a:p>
            <a:pPr algn="l">
              <a:lnSpc>
                <a:spcPts val="3850"/>
              </a:lnSpc>
            </a:pPr>
            <a:r>
              <a:rPr lang="en-US" sz="3500">
                <a:solidFill>
                  <a:srgbClr val="727171"/>
                </a:solidFill>
                <a:latin typeface="DM Sans Bold"/>
                <a:ea typeface="DM Sans Bold"/>
                <a:cs typeface="DM Sans Bold"/>
                <a:sym typeface="DM Sans Bold"/>
              </a:rPr>
              <a:t>CHALLENGES AND SOLUTIONS IN CAPACITY BUILDING</a:t>
            </a:r>
          </a:p>
        </p:txBody>
      </p:sp>
      <p:sp>
        <p:nvSpPr>
          <p:cNvPr id="11" name="Freeform 11"/>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Freeform 1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TextBox 13"/>
          <p:cNvSpPr txBox="1"/>
          <p:nvPr/>
        </p:nvSpPr>
        <p:spPr>
          <a:xfrm>
            <a:off x="1993974" y="7056046"/>
            <a:ext cx="1938412" cy="1003308"/>
          </a:xfrm>
          <a:prstGeom prst="rect">
            <a:avLst/>
          </a:prstGeom>
        </p:spPr>
        <p:txBody>
          <a:bodyPr lIns="0" tIns="0" rIns="0" bIns="0" rtlCol="0" anchor="t">
            <a:spAutoFit/>
          </a:bodyPr>
          <a:lstStyle/>
          <a:p>
            <a:pPr algn="l">
              <a:lnSpc>
                <a:spcPts val="7700"/>
              </a:lnSpc>
            </a:pPr>
            <a:r>
              <a:rPr lang="en-US" sz="7000">
                <a:solidFill>
                  <a:srgbClr val="727171"/>
                </a:solidFill>
                <a:latin typeface="DM Sans Bold"/>
                <a:ea typeface="DM Sans Bold"/>
                <a:cs typeface="DM Sans Bold"/>
                <a:sym typeface="DM Sans Bold"/>
              </a:rPr>
              <a:t>05.</a:t>
            </a:r>
          </a:p>
        </p:txBody>
      </p:sp>
      <p:sp>
        <p:nvSpPr>
          <p:cNvPr id="14" name="TextBox 14"/>
          <p:cNvSpPr txBox="1"/>
          <p:nvPr/>
        </p:nvSpPr>
        <p:spPr>
          <a:xfrm>
            <a:off x="3932386" y="7292603"/>
            <a:ext cx="8461024" cy="501619"/>
          </a:xfrm>
          <a:prstGeom prst="rect">
            <a:avLst/>
          </a:prstGeom>
        </p:spPr>
        <p:txBody>
          <a:bodyPr lIns="0" tIns="0" rIns="0" bIns="0" rtlCol="0" anchor="t">
            <a:spAutoFit/>
          </a:bodyPr>
          <a:lstStyle/>
          <a:p>
            <a:pPr algn="l">
              <a:lnSpc>
                <a:spcPts val="3850"/>
              </a:lnSpc>
            </a:pPr>
            <a:r>
              <a:rPr lang="en-US" sz="3500">
                <a:solidFill>
                  <a:srgbClr val="727171"/>
                </a:solidFill>
                <a:latin typeface="DM Sans Bold"/>
                <a:ea typeface="DM Sans Bold"/>
                <a:cs typeface="DM Sans Bold"/>
                <a:sym typeface="DM Sans Bold"/>
              </a:rPr>
              <a:t>MONITORING AND EVALUATION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967419"/>
            <a:ext cx="3512342" cy="3578785"/>
            <a:chOff x="0" y="0"/>
            <a:chExt cx="4683123" cy="4771713"/>
          </a:xfrm>
        </p:grpSpPr>
        <p:sp>
          <p:nvSpPr>
            <p:cNvPr id="3" name="TextBox 3"/>
            <p:cNvSpPr txBox="1"/>
            <p:nvPr/>
          </p:nvSpPr>
          <p:spPr>
            <a:xfrm>
              <a:off x="0" y="-47625"/>
              <a:ext cx="4683123" cy="5030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Identifying Tensions:</a:t>
              </a:r>
            </a:p>
          </p:txBody>
        </p:sp>
        <p:sp>
          <p:nvSpPr>
            <p:cNvPr id="4" name="TextBox 4"/>
            <p:cNvSpPr txBox="1"/>
            <p:nvPr/>
          </p:nvSpPr>
          <p:spPr>
            <a:xfrm>
              <a:off x="0" y="534781"/>
              <a:ext cx="4683123" cy="4236932"/>
            </a:xfrm>
            <a:prstGeom prst="rect">
              <a:avLst/>
            </a:prstGeom>
          </p:spPr>
          <p:txBody>
            <a:bodyPr lIns="0" tIns="0" rIns="0" bIns="0" rtlCol="0" anchor="t">
              <a:spAutoFit/>
            </a:bodyPr>
            <a:lstStyle/>
            <a:p>
              <a:pPr algn="just">
                <a:lnSpc>
                  <a:spcPts val="3219"/>
                </a:lnSpc>
              </a:pPr>
              <a:r>
                <a:rPr lang="en-US" sz="2299">
                  <a:solidFill>
                    <a:srgbClr val="8CA9AD"/>
                  </a:solidFill>
                  <a:latin typeface="DM Sans"/>
                  <a:ea typeface="DM Sans"/>
                  <a:cs typeface="DM Sans"/>
                  <a:sym typeface="DM Sans"/>
                </a:rPr>
                <a:t>Participants expressed a desire for solutions to the tension between pursuing social objectives and financial sustainability, highlighting a common challenge in the social enterprise sector.</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1887960" y="14883"/>
            <a:ext cx="15076540" cy="2619375"/>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Challenges and Solutions in Capacity Building</a:t>
            </a:r>
          </a:p>
        </p:txBody>
      </p:sp>
      <p:grpSp>
        <p:nvGrpSpPr>
          <p:cNvPr id="7" name="Group 7"/>
          <p:cNvGrpSpPr/>
          <p:nvPr/>
        </p:nvGrpSpPr>
        <p:grpSpPr>
          <a:xfrm>
            <a:off x="5409523" y="3967419"/>
            <a:ext cx="3512205" cy="4378885"/>
            <a:chOff x="0" y="0"/>
            <a:chExt cx="4682940" cy="5838513"/>
          </a:xfrm>
        </p:grpSpPr>
        <p:sp>
          <p:nvSpPr>
            <p:cNvPr id="8" name="TextBox 8"/>
            <p:cNvSpPr txBox="1"/>
            <p:nvPr/>
          </p:nvSpPr>
          <p:spPr>
            <a:xfrm>
              <a:off x="0" y="-47625"/>
              <a:ext cx="4682940" cy="5030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Integrative Approach: </a:t>
              </a:r>
            </a:p>
          </p:txBody>
        </p:sp>
        <p:sp>
          <p:nvSpPr>
            <p:cNvPr id="9" name="TextBox 9"/>
            <p:cNvSpPr txBox="1"/>
            <p:nvPr/>
          </p:nvSpPr>
          <p:spPr>
            <a:xfrm>
              <a:off x="0" y="534781"/>
              <a:ext cx="4682940" cy="5303732"/>
            </a:xfrm>
            <a:prstGeom prst="rect">
              <a:avLst/>
            </a:prstGeom>
          </p:spPr>
          <p:txBody>
            <a:bodyPr lIns="0" tIns="0" rIns="0" bIns="0" rtlCol="0" anchor="t">
              <a:spAutoFit/>
            </a:bodyPr>
            <a:lstStyle/>
            <a:p>
              <a:pPr algn="just">
                <a:lnSpc>
                  <a:spcPts val="3219"/>
                </a:lnSpc>
              </a:pPr>
              <a:r>
                <a:rPr lang="en-US" sz="2299">
                  <a:solidFill>
                    <a:srgbClr val="8CA9AD"/>
                  </a:solidFill>
                  <a:latin typeface="DM Sans"/>
                  <a:ea typeface="DM Sans"/>
                  <a:cs typeface="DM Sans"/>
                  <a:sym typeface="DM Sans"/>
                </a:rPr>
                <a:t>The feedback suggested a need for an integrated approach, termed the 'Third Way,' which balances social goals with profit motives, ensuring that organizations do not compromise their social mission for financial gains.</a:t>
              </a:r>
            </a:p>
          </p:txBody>
        </p:sp>
      </p:grpSp>
      <p:grpSp>
        <p:nvGrpSpPr>
          <p:cNvPr id="10" name="Group 10"/>
          <p:cNvGrpSpPr/>
          <p:nvPr/>
        </p:nvGrpSpPr>
        <p:grpSpPr>
          <a:xfrm>
            <a:off x="9790209" y="3967419"/>
            <a:ext cx="3239902" cy="3978835"/>
            <a:chOff x="0" y="0"/>
            <a:chExt cx="4319869" cy="5305113"/>
          </a:xfrm>
        </p:grpSpPr>
        <p:sp>
          <p:nvSpPr>
            <p:cNvPr id="11" name="TextBox 11"/>
            <p:cNvSpPr txBox="1"/>
            <p:nvPr/>
          </p:nvSpPr>
          <p:spPr>
            <a:xfrm>
              <a:off x="0" y="-47625"/>
              <a:ext cx="4319869" cy="5030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Valuing Contributions:</a:t>
              </a:r>
            </a:p>
          </p:txBody>
        </p:sp>
        <p:sp>
          <p:nvSpPr>
            <p:cNvPr id="12" name="TextBox 12"/>
            <p:cNvSpPr txBox="1"/>
            <p:nvPr/>
          </p:nvSpPr>
          <p:spPr>
            <a:xfrm>
              <a:off x="0" y="534781"/>
              <a:ext cx="4319869" cy="4770332"/>
            </a:xfrm>
            <a:prstGeom prst="rect">
              <a:avLst/>
            </a:prstGeom>
          </p:spPr>
          <p:txBody>
            <a:bodyPr lIns="0" tIns="0" rIns="0" bIns="0" rtlCol="0" anchor="t">
              <a:spAutoFit/>
            </a:bodyPr>
            <a:lstStyle/>
            <a:p>
              <a:pPr algn="just">
                <a:lnSpc>
                  <a:spcPts val="3219"/>
                </a:lnSpc>
              </a:pPr>
              <a:r>
                <a:rPr lang="en-US" sz="2299">
                  <a:solidFill>
                    <a:srgbClr val="8CA9AD"/>
                  </a:solidFill>
                  <a:latin typeface="DM Sans"/>
                  <a:ea typeface="DM Sans"/>
                  <a:cs typeface="DM Sans"/>
                  <a:sym typeface="DM Sans"/>
                </a:rPr>
                <a:t>Emphasizing the importance of making people feel valued and indispensable within their organizations, aligns with the goal of creating a supportive and empowering work environment.</a:t>
              </a:r>
            </a:p>
          </p:txBody>
        </p:sp>
      </p:grpSp>
      <p:sp>
        <p:nvSpPr>
          <p:cNvPr id="13" name="AutoShape 13"/>
          <p:cNvSpPr/>
          <p:nvPr/>
        </p:nvSpPr>
        <p:spPr>
          <a:xfrm>
            <a:off x="0" y="8391921"/>
            <a:ext cx="18288000" cy="1985846"/>
          </a:xfrm>
          <a:prstGeom prst="rect">
            <a:avLst/>
          </a:prstGeom>
          <a:solidFill>
            <a:srgbClr val="8CA9AD"/>
          </a:solidFill>
        </p:spPr>
        <p:txBody>
          <a:bodyPr/>
          <a:lstStyle/>
          <a:p>
            <a:endParaRPr lang="en-GB"/>
          </a:p>
        </p:txBody>
      </p:sp>
      <p:sp>
        <p:nvSpPr>
          <p:cNvPr id="14" name="Freeform 14"/>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5" name="Group 15"/>
          <p:cNvGrpSpPr/>
          <p:nvPr/>
        </p:nvGrpSpPr>
        <p:grpSpPr>
          <a:xfrm>
            <a:off x="13664086" y="3945852"/>
            <a:ext cx="3860148" cy="3578785"/>
            <a:chOff x="0" y="0"/>
            <a:chExt cx="5146864" cy="4771713"/>
          </a:xfrm>
        </p:grpSpPr>
        <p:sp>
          <p:nvSpPr>
            <p:cNvPr id="16" name="TextBox 16"/>
            <p:cNvSpPr txBox="1"/>
            <p:nvPr/>
          </p:nvSpPr>
          <p:spPr>
            <a:xfrm>
              <a:off x="0" y="-47625"/>
              <a:ext cx="5146864" cy="5030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Recognition and Rewards: </a:t>
              </a:r>
            </a:p>
          </p:txBody>
        </p:sp>
        <p:sp>
          <p:nvSpPr>
            <p:cNvPr id="17" name="TextBox 17"/>
            <p:cNvSpPr txBox="1"/>
            <p:nvPr/>
          </p:nvSpPr>
          <p:spPr>
            <a:xfrm>
              <a:off x="0" y="534781"/>
              <a:ext cx="5146864" cy="4236932"/>
            </a:xfrm>
            <a:prstGeom prst="rect">
              <a:avLst/>
            </a:prstGeom>
          </p:spPr>
          <p:txBody>
            <a:bodyPr lIns="0" tIns="0" rIns="0" bIns="0" rtlCol="0" anchor="t">
              <a:spAutoFit/>
            </a:bodyPr>
            <a:lstStyle/>
            <a:p>
              <a:pPr algn="just">
                <a:lnSpc>
                  <a:spcPts val="3219"/>
                </a:lnSpc>
              </a:pPr>
              <a:r>
                <a:rPr lang="en-US" sz="2299">
                  <a:solidFill>
                    <a:srgbClr val="8CA9AD"/>
                  </a:solidFill>
                  <a:latin typeface="DM Sans"/>
                  <a:ea typeface="DM Sans"/>
                  <a:cs typeface="DM Sans"/>
                  <a:sym typeface="DM Sans"/>
                </a:rPr>
                <a:t>The approach advocates for acknowledging and rewarding positive actions, reinforcing a culture that appreciates individual contributions toward the organization's dual objectives.</a:t>
              </a:r>
            </a:p>
          </p:txBody>
        </p:sp>
      </p:grpSp>
      <p:sp>
        <p:nvSpPr>
          <p:cNvPr id="18" name="Freeform 18"/>
          <p:cNvSpPr/>
          <p:nvPr/>
        </p:nvSpPr>
        <p:spPr>
          <a:xfrm>
            <a:off x="2050604" y="2989018"/>
            <a:ext cx="734267" cy="745105"/>
          </a:xfrm>
          <a:custGeom>
            <a:avLst/>
            <a:gdLst/>
            <a:ahLst/>
            <a:cxnLst/>
            <a:rect l="l" t="t" r="r" b="b"/>
            <a:pathLst>
              <a:path w="734267" h="745105">
                <a:moveTo>
                  <a:pt x="0" y="0"/>
                </a:moveTo>
                <a:lnTo>
                  <a:pt x="734267" y="0"/>
                </a:lnTo>
                <a:lnTo>
                  <a:pt x="734267" y="745105"/>
                </a:lnTo>
                <a:lnTo>
                  <a:pt x="0" y="7451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Freeform 19"/>
          <p:cNvSpPr/>
          <p:nvPr/>
        </p:nvSpPr>
        <p:spPr>
          <a:xfrm>
            <a:off x="6798492" y="2990303"/>
            <a:ext cx="734267" cy="745105"/>
          </a:xfrm>
          <a:custGeom>
            <a:avLst/>
            <a:gdLst/>
            <a:ahLst/>
            <a:cxnLst/>
            <a:rect l="l" t="t" r="r" b="b"/>
            <a:pathLst>
              <a:path w="734267" h="745105">
                <a:moveTo>
                  <a:pt x="0" y="0"/>
                </a:moveTo>
                <a:lnTo>
                  <a:pt x="734267" y="0"/>
                </a:lnTo>
                <a:lnTo>
                  <a:pt x="734267" y="745105"/>
                </a:lnTo>
                <a:lnTo>
                  <a:pt x="0" y="7451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0"/>
          <p:cNvSpPr/>
          <p:nvPr/>
        </p:nvSpPr>
        <p:spPr>
          <a:xfrm>
            <a:off x="10675893" y="2989018"/>
            <a:ext cx="734267" cy="745105"/>
          </a:xfrm>
          <a:custGeom>
            <a:avLst/>
            <a:gdLst/>
            <a:ahLst/>
            <a:cxnLst/>
            <a:rect l="l" t="t" r="r" b="b"/>
            <a:pathLst>
              <a:path w="734267" h="745105">
                <a:moveTo>
                  <a:pt x="0" y="0"/>
                </a:moveTo>
                <a:lnTo>
                  <a:pt x="734267" y="0"/>
                </a:lnTo>
                <a:lnTo>
                  <a:pt x="734267" y="745105"/>
                </a:lnTo>
                <a:lnTo>
                  <a:pt x="0" y="7451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1" name="Freeform 21"/>
          <p:cNvSpPr/>
          <p:nvPr/>
        </p:nvSpPr>
        <p:spPr>
          <a:xfrm>
            <a:off x="14859894" y="2990303"/>
            <a:ext cx="734267" cy="745105"/>
          </a:xfrm>
          <a:custGeom>
            <a:avLst/>
            <a:gdLst/>
            <a:ahLst/>
            <a:cxnLst/>
            <a:rect l="l" t="t" r="r" b="b"/>
            <a:pathLst>
              <a:path w="734267" h="745105">
                <a:moveTo>
                  <a:pt x="0" y="0"/>
                </a:moveTo>
                <a:lnTo>
                  <a:pt x="734266" y="0"/>
                </a:lnTo>
                <a:lnTo>
                  <a:pt x="734266" y="745105"/>
                </a:lnTo>
                <a:lnTo>
                  <a:pt x="0" y="7451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835493"/>
            <a:ext cx="3512342" cy="4498190"/>
            <a:chOff x="0" y="0"/>
            <a:chExt cx="4683123" cy="5997587"/>
          </a:xfrm>
        </p:grpSpPr>
        <p:sp>
          <p:nvSpPr>
            <p:cNvPr id="3" name="TextBox 3"/>
            <p:cNvSpPr txBox="1"/>
            <p:nvPr/>
          </p:nvSpPr>
          <p:spPr>
            <a:xfrm>
              <a:off x="0" y="-47625"/>
              <a:ext cx="4683123" cy="1036332"/>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Empowerment and Support:</a:t>
              </a:r>
            </a:p>
          </p:txBody>
        </p:sp>
        <p:sp>
          <p:nvSpPr>
            <p:cNvPr id="4" name="TextBox 4"/>
            <p:cNvSpPr txBox="1"/>
            <p:nvPr/>
          </p:nvSpPr>
          <p:spPr>
            <a:xfrm>
              <a:off x="0" y="1068082"/>
              <a:ext cx="4683123" cy="49295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Creating an environment where employees feel empowered and supported is crucial. This involves aligning organizational culture with the social mission and profit motives, ensuring that staff are motivated and aligned with the organization's goals.</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919513" y="86654"/>
            <a:ext cx="16448973" cy="2619375"/>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Challenges and Solutions in Capacity Building</a:t>
            </a:r>
          </a:p>
        </p:txBody>
      </p:sp>
      <p:grpSp>
        <p:nvGrpSpPr>
          <p:cNvPr id="7" name="Group 7"/>
          <p:cNvGrpSpPr/>
          <p:nvPr/>
        </p:nvGrpSpPr>
        <p:grpSpPr>
          <a:xfrm>
            <a:off x="5409523" y="3835493"/>
            <a:ext cx="3512205" cy="3355265"/>
            <a:chOff x="0" y="0"/>
            <a:chExt cx="4682940" cy="4473686"/>
          </a:xfrm>
        </p:grpSpPr>
        <p:sp>
          <p:nvSpPr>
            <p:cNvPr id="8" name="TextBox 8"/>
            <p:cNvSpPr txBox="1"/>
            <p:nvPr/>
          </p:nvSpPr>
          <p:spPr>
            <a:xfrm>
              <a:off x="0" y="-47625"/>
              <a:ext cx="4682940" cy="5030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Interactive Learning:</a:t>
              </a:r>
            </a:p>
          </p:txBody>
        </p:sp>
        <p:sp>
          <p:nvSpPr>
            <p:cNvPr id="9" name="TextBox 9"/>
            <p:cNvSpPr txBox="1"/>
            <p:nvPr/>
          </p:nvSpPr>
          <p:spPr>
            <a:xfrm>
              <a:off x="0" y="534781"/>
              <a:ext cx="4682940" cy="39389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The feedback underlined the value of interactive learning experiences, such as role-plays and group tasks, in consolidating knowledge and facilitating the practical application of new skills.</a:t>
              </a:r>
            </a:p>
          </p:txBody>
        </p:sp>
      </p:grpSp>
      <p:grpSp>
        <p:nvGrpSpPr>
          <p:cNvPr id="10" name="Group 10"/>
          <p:cNvGrpSpPr/>
          <p:nvPr/>
        </p:nvGrpSpPr>
        <p:grpSpPr>
          <a:xfrm>
            <a:off x="9790209" y="3835643"/>
            <a:ext cx="3400637" cy="4498190"/>
            <a:chOff x="0" y="0"/>
            <a:chExt cx="4534183" cy="5997587"/>
          </a:xfrm>
        </p:grpSpPr>
        <p:sp>
          <p:nvSpPr>
            <p:cNvPr id="11" name="TextBox 11"/>
            <p:cNvSpPr txBox="1"/>
            <p:nvPr/>
          </p:nvSpPr>
          <p:spPr>
            <a:xfrm>
              <a:off x="0" y="-47625"/>
              <a:ext cx="4534183" cy="1036332"/>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Reflection and Application:</a:t>
              </a:r>
            </a:p>
          </p:txBody>
        </p:sp>
        <p:sp>
          <p:nvSpPr>
            <p:cNvPr id="12" name="TextBox 12"/>
            <p:cNvSpPr txBox="1"/>
            <p:nvPr/>
          </p:nvSpPr>
          <p:spPr>
            <a:xfrm>
              <a:off x="0" y="1068082"/>
              <a:ext cx="4534183" cy="49295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Encouraging organizations to reflect on their successes and failures post-training is vital for continuous improvement. This reflection helps in applying learned concepts to enhance strategic planning and operational effectiveness.</a:t>
              </a:r>
            </a:p>
          </p:txBody>
        </p:sp>
      </p:grpSp>
      <p:sp>
        <p:nvSpPr>
          <p:cNvPr id="13" name="AutoShape 13"/>
          <p:cNvSpPr/>
          <p:nvPr/>
        </p:nvSpPr>
        <p:spPr>
          <a:xfrm>
            <a:off x="0" y="8391921"/>
            <a:ext cx="18288000" cy="1985846"/>
          </a:xfrm>
          <a:prstGeom prst="rect">
            <a:avLst/>
          </a:prstGeom>
          <a:solidFill>
            <a:srgbClr val="8CA9AD"/>
          </a:solidFill>
        </p:spPr>
        <p:txBody>
          <a:bodyPr/>
          <a:lstStyle/>
          <a:p>
            <a:endParaRPr lang="en-GB"/>
          </a:p>
        </p:txBody>
      </p:sp>
      <p:sp>
        <p:nvSpPr>
          <p:cNvPr id="14" name="Freeform 14"/>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5" name="Group 15"/>
          <p:cNvGrpSpPr/>
          <p:nvPr/>
        </p:nvGrpSpPr>
        <p:grpSpPr>
          <a:xfrm>
            <a:off x="13664086" y="3837789"/>
            <a:ext cx="3860148" cy="2612315"/>
            <a:chOff x="0" y="0"/>
            <a:chExt cx="5146864" cy="3483086"/>
          </a:xfrm>
        </p:grpSpPr>
        <p:sp>
          <p:nvSpPr>
            <p:cNvPr id="16" name="TextBox 16"/>
            <p:cNvSpPr txBox="1"/>
            <p:nvPr/>
          </p:nvSpPr>
          <p:spPr>
            <a:xfrm>
              <a:off x="0" y="-47625"/>
              <a:ext cx="5146864" cy="5030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ea typeface="DM Sans Bold"/>
                  <a:cs typeface="DM Sans Bold"/>
                  <a:sym typeface="DM Sans Bold"/>
                </a:rPr>
                <a:t>Recognition and Rewards: </a:t>
              </a:r>
            </a:p>
          </p:txBody>
        </p:sp>
        <p:sp>
          <p:nvSpPr>
            <p:cNvPr id="17" name="TextBox 17"/>
            <p:cNvSpPr txBox="1"/>
            <p:nvPr/>
          </p:nvSpPr>
          <p:spPr>
            <a:xfrm>
              <a:off x="0" y="534781"/>
              <a:ext cx="5146864" cy="2948305"/>
            </a:xfrm>
            <a:prstGeom prst="rect">
              <a:avLst/>
            </a:prstGeom>
          </p:spPr>
          <p:txBody>
            <a:bodyPr lIns="0" tIns="0" rIns="0" bIns="0" rtlCol="0" anchor="t">
              <a:spAutoFit/>
            </a:bodyPr>
            <a:lstStyle/>
            <a:p>
              <a:pPr algn="just">
                <a:lnSpc>
                  <a:spcPts val="2940"/>
                </a:lnSpc>
              </a:pPr>
              <a:r>
                <a:rPr lang="en-US" sz="2100">
                  <a:solidFill>
                    <a:srgbClr val="8CA9AD"/>
                  </a:solidFill>
                  <a:latin typeface="DM Sans"/>
                  <a:ea typeface="DM Sans"/>
                  <a:cs typeface="DM Sans"/>
                  <a:sym typeface="DM Sans"/>
                </a:rPr>
                <a:t>Emphasize recognizing and rewarding positive actions, fostering a culture where people's contributions towards both social and financial goals are acknowledged.</a:t>
              </a:r>
            </a:p>
          </p:txBody>
        </p:sp>
      </p:grpSp>
      <p:sp>
        <p:nvSpPr>
          <p:cNvPr id="18" name="Freeform 18"/>
          <p:cNvSpPr/>
          <p:nvPr/>
        </p:nvSpPr>
        <p:spPr>
          <a:xfrm>
            <a:off x="2076298" y="2620522"/>
            <a:ext cx="587713" cy="748246"/>
          </a:xfrm>
          <a:custGeom>
            <a:avLst/>
            <a:gdLst/>
            <a:ahLst/>
            <a:cxnLst/>
            <a:rect l="l" t="t" r="r" b="b"/>
            <a:pathLst>
              <a:path w="587713" h="748246">
                <a:moveTo>
                  <a:pt x="0" y="0"/>
                </a:moveTo>
                <a:lnTo>
                  <a:pt x="587714" y="0"/>
                </a:lnTo>
                <a:lnTo>
                  <a:pt x="587714" y="748246"/>
                </a:lnTo>
                <a:lnTo>
                  <a:pt x="0" y="7482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Freeform 19"/>
          <p:cNvSpPr/>
          <p:nvPr/>
        </p:nvSpPr>
        <p:spPr>
          <a:xfrm>
            <a:off x="6457053" y="2620522"/>
            <a:ext cx="587713" cy="748246"/>
          </a:xfrm>
          <a:custGeom>
            <a:avLst/>
            <a:gdLst/>
            <a:ahLst/>
            <a:cxnLst/>
            <a:rect l="l" t="t" r="r" b="b"/>
            <a:pathLst>
              <a:path w="587713" h="748246">
                <a:moveTo>
                  <a:pt x="0" y="0"/>
                </a:moveTo>
                <a:lnTo>
                  <a:pt x="587713" y="0"/>
                </a:lnTo>
                <a:lnTo>
                  <a:pt x="587713" y="748246"/>
                </a:lnTo>
                <a:lnTo>
                  <a:pt x="0" y="7482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0"/>
          <p:cNvSpPr/>
          <p:nvPr/>
        </p:nvSpPr>
        <p:spPr>
          <a:xfrm>
            <a:off x="10995444" y="2620522"/>
            <a:ext cx="587713" cy="748246"/>
          </a:xfrm>
          <a:custGeom>
            <a:avLst/>
            <a:gdLst/>
            <a:ahLst/>
            <a:cxnLst/>
            <a:rect l="l" t="t" r="r" b="b"/>
            <a:pathLst>
              <a:path w="587713" h="748246">
                <a:moveTo>
                  <a:pt x="0" y="0"/>
                </a:moveTo>
                <a:lnTo>
                  <a:pt x="587713" y="0"/>
                </a:lnTo>
                <a:lnTo>
                  <a:pt x="587713" y="748246"/>
                </a:lnTo>
                <a:lnTo>
                  <a:pt x="0" y="7482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1" name="Freeform 21"/>
          <p:cNvSpPr/>
          <p:nvPr/>
        </p:nvSpPr>
        <p:spPr>
          <a:xfrm>
            <a:off x="15179444" y="2620522"/>
            <a:ext cx="587713" cy="748246"/>
          </a:xfrm>
          <a:custGeom>
            <a:avLst/>
            <a:gdLst/>
            <a:ahLst/>
            <a:cxnLst/>
            <a:rect l="l" t="t" r="r" b="b"/>
            <a:pathLst>
              <a:path w="587713" h="748246">
                <a:moveTo>
                  <a:pt x="0" y="0"/>
                </a:moveTo>
                <a:lnTo>
                  <a:pt x="587713" y="0"/>
                </a:lnTo>
                <a:lnTo>
                  <a:pt x="587713" y="748246"/>
                </a:lnTo>
                <a:lnTo>
                  <a:pt x="0" y="7482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942" y="4314537"/>
            <a:ext cx="13303828" cy="4492328"/>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Monitoring and Evaluation - Enhancing Continuous Improvement</a:t>
            </a:r>
          </a:p>
          <a:p>
            <a:pPr algn="l">
              <a:lnSpc>
                <a:spcPts val="8800"/>
              </a:lnSpc>
            </a:pPr>
            <a:endParaRPr lang="en-US" sz="8000" spc="-400">
              <a:solidFill>
                <a:srgbClr val="737373"/>
              </a:solidFill>
              <a:latin typeface="DM Sans Bold"/>
              <a:ea typeface="DM Sans Bold"/>
              <a:cs typeface="DM Sans Bold"/>
              <a:sym typeface="DM Sans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4437507"/>
            <a:ext cx="8208064" cy="17049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FEEDBACK MECHANISMS</a:t>
            </a:r>
          </a:p>
        </p:txBody>
      </p:sp>
      <p:sp>
        <p:nvSpPr>
          <p:cNvPr id="5" name="TextBox 5"/>
          <p:cNvSpPr txBox="1"/>
          <p:nvPr/>
        </p:nvSpPr>
        <p:spPr>
          <a:xfrm>
            <a:off x="11520187" y="1076325"/>
            <a:ext cx="5739113" cy="1704757"/>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CONTINUOUS APPLICATION</a:t>
            </a:r>
          </a:p>
        </p:txBody>
      </p:sp>
      <p:sp>
        <p:nvSpPr>
          <p:cNvPr id="6" name="TextBox 6"/>
          <p:cNvSpPr txBox="1"/>
          <p:nvPr/>
        </p:nvSpPr>
        <p:spPr>
          <a:xfrm>
            <a:off x="1028700" y="6327769"/>
            <a:ext cx="6965209"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Utilize questionnaires and focus groups as key feedback mechanisms to gather detailed insights from participants on the effectiveness of the capacity-building sessions.</a:t>
            </a:r>
          </a:p>
        </p:txBody>
      </p:sp>
      <p:sp>
        <p:nvSpPr>
          <p:cNvPr id="7" name="TextBox 7"/>
          <p:cNvSpPr txBox="1"/>
          <p:nvPr/>
        </p:nvSpPr>
        <p:spPr>
          <a:xfrm>
            <a:off x="10607279" y="3047371"/>
            <a:ext cx="6652021" cy="390208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Encourage participants to continually apply the learned concepts to their daily operations, as reflected by one organization's successful strategic networking and storytelling leading to significant funding acquisition.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4437507"/>
            <a:ext cx="8208064" cy="1704757"/>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STRATEGIC ADJUSTMENTS</a:t>
            </a:r>
          </a:p>
        </p:txBody>
      </p:sp>
      <p:sp>
        <p:nvSpPr>
          <p:cNvPr id="5" name="TextBox 5"/>
          <p:cNvSpPr txBox="1"/>
          <p:nvPr/>
        </p:nvSpPr>
        <p:spPr>
          <a:xfrm>
            <a:off x="9900468" y="1076325"/>
            <a:ext cx="7358832" cy="3380934"/>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ENHANCING ORGANIZATIONAL AND COMMUNITY IMPACT</a:t>
            </a:r>
          </a:p>
        </p:txBody>
      </p:sp>
      <p:sp>
        <p:nvSpPr>
          <p:cNvPr id="6" name="TextBox 6"/>
          <p:cNvSpPr txBox="1"/>
          <p:nvPr/>
        </p:nvSpPr>
        <p:spPr>
          <a:xfrm>
            <a:off x="1028700" y="6327769"/>
            <a:ext cx="6965209"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Based on feedback, organizations should regularly update strategic frameworks like SWOT analyses to remain aligned with their evolving goals and the external environment.</a:t>
            </a:r>
          </a:p>
        </p:txBody>
      </p:sp>
      <p:sp>
        <p:nvSpPr>
          <p:cNvPr id="7" name="TextBox 7"/>
          <p:cNvSpPr txBox="1"/>
          <p:nvPr/>
        </p:nvSpPr>
        <p:spPr>
          <a:xfrm>
            <a:off x="10607279" y="4485834"/>
            <a:ext cx="6652021"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Assess how capacity-building efforts contribute not only to organizational growth but also to broader community benefits, reflecting a holistic approach to social enterprise development.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1909" y="3868031"/>
            <a:ext cx="3076197" cy="438975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ea typeface="DM Sans Bold"/>
                <a:cs typeface="DM Sans Bold"/>
                <a:sym typeface="DM Sans Bold"/>
              </a:rPr>
              <a:t>Balancing Acts</a:t>
            </a:r>
            <a:r>
              <a:rPr lang="en-US" sz="2300">
                <a:solidFill>
                  <a:srgbClr val="191919"/>
                </a:solidFill>
                <a:latin typeface="DM Sans"/>
                <a:ea typeface="DM Sans"/>
                <a:cs typeface="DM Sans"/>
                <a:sym typeface="DM Sans"/>
              </a:rPr>
              <a:t>: Emphasizes the balance social enterprises must maintain between profit-making and achieving social goals, with capacity building as a key enhancer of their mission and financial viability.</a:t>
            </a:r>
          </a:p>
        </p:txBody>
      </p:sp>
      <p:sp>
        <p:nvSpPr>
          <p:cNvPr id="3" name="TextBox 3"/>
          <p:cNvSpPr txBox="1"/>
          <p:nvPr/>
        </p:nvSpPr>
        <p:spPr>
          <a:xfrm>
            <a:off x="3791282" y="3924935"/>
            <a:ext cx="3299959" cy="438975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ea typeface="DM Sans Bold"/>
                <a:cs typeface="DM Sans Bold"/>
                <a:sym typeface="DM Sans Bold"/>
              </a:rPr>
              <a:t>Strategic Learning:</a:t>
            </a:r>
            <a:r>
              <a:rPr lang="en-US" sz="2300">
                <a:solidFill>
                  <a:srgbClr val="191919"/>
                </a:solidFill>
                <a:latin typeface="DM Sans"/>
                <a:ea typeface="DM Sans"/>
                <a:cs typeface="DM Sans"/>
                <a:sym typeface="DM Sans"/>
              </a:rPr>
              <a:t> Showcases how strategic learning from capacity-building sessions, like those experienced by Organization 'B', leads to tangible organizational benefits, including significant funding gains.</a:t>
            </a:r>
          </a:p>
        </p:txBody>
      </p:sp>
      <p:sp>
        <p:nvSpPr>
          <p:cNvPr id="4" name="TextBox 4"/>
          <p:cNvSpPr txBox="1"/>
          <p:nvPr/>
        </p:nvSpPr>
        <p:spPr>
          <a:xfrm>
            <a:off x="7456443" y="3924935"/>
            <a:ext cx="3076197" cy="4389755"/>
          </a:xfrm>
          <a:prstGeom prst="rect">
            <a:avLst/>
          </a:prstGeom>
        </p:spPr>
        <p:txBody>
          <a:bodyPr lIns="0" tIns="0" rIns="0" bIns="0" rtlCol="0" anchor="t">
            <a:spAutoFit/>
          </a:bodyPr>
          <a:lstStyle/>
          <a:p>
            <a:pPr algn="ctr">
              <a:lnSpc>
                <a:spcPts val="3220"/>
              </a:lnSpc>
            </a:pPr>
            <a:r>
              <a:rPr lang="en-US" sz="2300">
                <a:solidFill>
                  <a:srgbClr val="191919"/>
                </a:solidFill>
                <a:latin typeface="DM Sans Bold"/>
                <a:ea typeface="DM Sans Bold"/>
                <a:cs typeface="DM Sans Bold"/>
                <a:sym typeface="DM Sans Bold"/>
              </a:rPr>
              <a:t>Framework Adoption:</a:t>
            </a:r>
          </a:p>
          <a:p>
            <a:pPr algn="ctr">
              <a:lnSpc>
                <a:spcPts val="3220"/>
              </a:lnSpc>
              <a:spcBef>
                <a:spcPct val="0"/>
              </a:spcBef>
            </a:pPr>
            <a:r>
              <a:rPr lang="en-US" sz="2300">
                <a:solidFill>
                  <a:srgbClr val="191919"/>
                </a:solidFill>
                <a:latin typeface="DM Sans"/>
                <a:ea typeface="DM Sans"/>
                <a:cs typeface="DM Sans"/>
                <a:sym typeface="DM Sans"/>
              </a:rPr>
              <a:t>Introduces a comprehensive capacity-building framework, focusing on critical areas like organizational development, leadership, and financial management for sustainable growth.</a:t>
            </a:r>
          </a:p>
        </p:txBody>
      </p:sp>
      <p:sp>
        <p:nvSpPr>
          <p:cNvPr id="5" name="AutoShape 5"/>
          <p:cNvSpPr/>
          <p:nvPr/>
        </p:nvSpPr>
        <p:spPr>
          <a:xfrm>
            <a:off x="0" y="8391921"/>
            <a:ext cx="18288000" cy="1985846"/>
          </a:xfrm>
          <a:prstGeom prst="rect">
            <a:avLst/>
          </a:prstGeom>
          <a:solidFill>
            <a:srgbClr val="8CA9AD"/>
          </a:solidFill>
        </p:spPr>
        <p:txBody>
          <a:bodyPr/>
          <a:lstStyle/>
          <a:p>
            <a:endParaRPr lang="en-GB"/>
          </a:p>
        </p:txBody>
      </p:sp>
      <p:grpSp>
        <p:nvGrpSpPr>
          <p:cNvPr id="6" name="Group 6"/>
          <p:cNvGrpSpPr/>
          <p:nvPr/>
        </p:nvGrpSpPr>
        <p:grpSpPr>
          <a:xfrm>
            <a:off x="864116" y="518519"/>
            <a:ext cx="16769961" cy="3262480"/>
            <a:chOff x="0" y="0"/>
            <a:chExt cx="22359948" cy="4349973"/>
          </a:xfrm>
        </p:grpSpPr>
        <p:sp>
          <p:nvSpPr>
            <p:cNvPr id="7" name="TextBox 7"/>
            <p:cNvSpPr txBox="1"/>
            <p:nvPr/>
          </p:nvSpPr>
          <p:spPr>
            <a:xfrm>
              <a:off x="656034" y="3382869"/>
              <a:ext cx="21047880" cy="967105"/>
            </a:xfrm>
            <a:prstGeom prst="rect">
              <a:avLst/>
            </a:prstGeom>
          </p:spPr>
          <p:txBody>
            <a:bodyPr lIns="0" tIns="0" rIns="0" bIns="0" rtlCol="0" anchor="t">
              <a:spAutoFit/>
            </a:bodyPr>
            <a:lstStyle/>
            <a:p>
              <a:pPr algn="ctr">
                <a:lnSpc>
                  <a:spcPts val="2940"/>
                </a:lnSpc>
                <a:spcBef>
                  <a:spcPct val="0"/>
                </a:spcBef>
              </a:pPr>
              <a:r>
                <a:rPr lang="en-US" sz="2100">
                  <a:solidFill>
                    <a:srgbClr val="E1A93D"/>
                  </a:solidFill>
                  <a:latin typeface="DM Sans"/>
                  <a:ea typeface="DM Sans"/>
                  <a:cs typeface="DM Sans"/>
                  <a:sym typeface="DM Sans"/>
                </a:rPr>
                <a:t>This slide encapsulates the key aspects of capacity building within social enterprises, highlighting the importance of strategic application, continuous improvement, and the delicate balance between financial sustainability and social objectives.</a:t>
              </a:r>
            </a:p>
          </p:txBody>
        </p:sp>
        <p:sp>
          <p:nvSpPr>
            <p:cNvPr id="8" name="TextBox 8"/>
            <p:cNvSpPr txBox="1"/>
            <p:nvPr/>
          </p:nvSpPr>
          <p:spPr>
            <a:xfrm>
              <a:off x="0" y="0"/>
              <a:ext cx="22359948" cy="3048000"/>
            </a:xfrm>
            <a:prstGeom prst="rect">
              <a:avLst/>
            </a:prstGeom>
          </p:spPr>
          <p:txBody>
            <a:bodyPr lIns="0" tIns="0" rIns="0" bIns="0" rtlCol="0" anchor="t">
              <a:spAutoFit/>
            </a:bodyPr>
            <a:lstStyle/>
            <a:p>
              <a:pPr algn="ctr">
                <a:lnSpc>
                  <a:spcPts val="9000"/>
                </a:lnSpc>
              </a:pPr>
              <a:r>
                <a:rPr lang="en-US" sz="7500">
                  <a:solidFill>
                    <a:srgbClr val="194597"/>
                  </a:solidFill>
                  <a:latin typeface="DM Sans"/>
                  <a:ea typeface="DM Sans"/>
                  <a:cs typeface="DM Sans"/>
                  <a:sym typeface="DM Sans"/>
                </a:rPr>
                <a:t>Summary: Enhancing Capacity Building in Social Enterprises</a:t>
              </a:r>
            </a:p>
          </p:txBody>
        </p:sp>
      </p:grpSp>
      <p:sp>
        <p:nvSpPr>
          <p:cNvPr id="9" name="AutoShape 9"/>
          <p:cNvSpPr/>
          <p:nvPr/>
        </p:nvSpPr>
        <p:spPr>
          <a:xfrm>
            <a:off x="16365902" y="8731953"/>
            <a:ext cx="2814649" cy="871780"/>
          </a:xfrm>
          <a:prstGeom prst="rect">
            <a:avLst/>
          </a:prstGeom>
          <a:solidFill>
            <a:srgbClr val="8CA9AD"/>
          </a:solidFill>
        </p:spPr>
        <p:txBody>
          <a:bodyPr/>
          <a:lstStyle/>
          <a:p>
            <a:endParaRPr lang="en-GB"/>
          </a:p>
        </p:txBody>
      </p:sp>
      <p:sp>
        <p:nvSpPr>
          <p:cNvPr id="10" name="TextBox 10"/>
          <p:cNvSpPr txBox="1"/>
          <p:nvPr/>
        </p:nvSpPr>
        <p:spPr>
          <a:xfrm>
            <a:off x="10993710" y="3924935"/>
            <a:ext cx="3076197" cy="4389755"/>
          </a:xfrm>
          <a:prstGeom prst="rect">
            <a:avLst/>
          </a:prstGeom>
        </p:spPr>
        <p:txBody>
          <a:bodyPr lIns="0" tIns="0" rIns="0" bIns="0" rtlCol="0" anchor="t">
            <a:spAutoFit/>
          </a:bodyPr>
          <a:lstStyle/>
          <a:p>
            <a:pPr algn="ctr">
              <a:lnSpc>
                <a:spcPts val="3220"/>
              </a:lnSpc>
            </a:pPr>
            <a:r>
              <a:rPr lang="en-US" sz="2300">
                <a:solidFill>
                  <a:srgbClr val="191919"/>
                </a:solidFill>
                <a:latin typeface="DM Sans Bold"/>
                <a:ea typeface="DM Sans Bold"/>
                <a:cs typeface="DM Sans Bold"/>
                <a:sym typeface="DM Sans Bold"/>
              </a:rPr>
              <a:t>Iterative Improvement:</a:t>
            </a:r>
          </a:p>
          <a:p>
            <a:pPr algn="ctr">
              <a:lnSpc>
                <a:spcPts val="3220"/>
              </a:lnSpc>
              <a:spcBef>
                <a:spcPct val="0"/>
              </a:spcBef>
            </a:pPr>
            <a:r>
              <a:rPr lang="en-US" sz="2300">
                <a:solidFill>
                  <a:srgbClr val="191919"/>
                </a:solidFill>
                <a:latin typeface="DM Sans"/>
                <a:ea typeface="DM Sans"/>
                <a:cs typeface="DM Sans"/>
                <a:sym typeface="DM Sans"/>
              </a:rPr>
              <a:t>Advocates for a continuous process model in capacity building and the importance of monitoring and evaluation to refine strategies and enhance impact.</a:t>
            </a:r>
          </a:p>
        </p:txBody>
      </p:sp>
      <p:sp>
        <p:nvSpPr>
          <p:cNvPr id="11" name="Freeform 11"/>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TextBox 12"/>
          <p:cNvSpPr txBox="1"/>
          <p:nvPr/>
        </p:nvSpPr>
        <p:spPr>
          <a:xfrm>
            <a:off x="14403282" y="3924935"/>
            <a:ext cx="3076197" cy="4389755"/>
          </a:xfrm>
          <a:prstGeom prst="rect">
            <a:avLst/>
          </a:prstGeom>
        </p:spPr>
        <p:txBody>
          <a:bodyPr lIns="0" tIns="0" rIns="0" bIns="0" rtlCol="0" anchor="t">
            <a:spAutoFit/>
          </a:bodyPr>
          <a:lstStyle/>
          <a:p>
            <a:pPr algn="ctr">
              <a:lnSpc>
                <a:spcPts val="3220"/>
              </a:lnSpc>
            </a:pPr>
            <a:r>
              <a:rPr lang="en-US" sz="2300">
                <a:solidFill>
                  <a:srgbClr val="191919"/>
                </a:solidFill>
                <a:latin typeface="DM Sans Bold"/>
                <a:ea typeface="DM Sans Bold"/>
                <a:cs typeface="DM Sans Bold"/>
                <a:sym typeface="DM Sans Bold"/>
              </a:rPr>
              <a:t>Navigating Challenges:</a:t>
            </a:r>
          </a:p>
          <a:p>
            <a:pPr algn="ctr">
              <a:lnSpc>
                <a:spcPts val="3220"/>
              </a:lnSpc>
              <a:spcBef>
                <a:spcPct val="0"/>
              </a:spcBef>
            </a:pPr>
            <a:r>
              <a:rPr lang="en-US" sz="2300">
                <a:solidFill>
                  <a:srgbClr val="191919"/>
                </a:solidFill>
                <a:latin typeface="DM Sans"/>
                <a:ea typeface="DM Sans"/>
                <a:cs typeface="DM Sans"/>
                <a:sym typeface="DM Sans"/>
              </a:rPr>
              <a:t> Addresses the tension between social and financial goals with integrated approaches, fostering an environment that values contributions and supports continuous growth.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ea typeface="DM Sans Bold"/>
                <a:cs typeface="DM Sans Bold"/>
                <a:sym typeface="DM Sans Bold"/>
              </a:rPr>
              <a:t>THANK YOU</a:t>
            </a:r>
          </a:p>
        </p:txBody>
      </p:sp>
      <p:sp>
        <p:nvSpPr>
          <p:cNvPr id="8" name="TextBox 8"/>
          <p:cNvSpPr txBox="1"/>
          <p:nvPr/>
        </p:nvSpPr>
        <p:spPr>
          <a:xfrm>
            <a:off x="9144000" y="4819644"/>
            <a:ext cx="5722116"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ea typeface="DM Sans Bold"/>
                <a:cs typeface="DM Sans Bold"/>
                <a:sym typeface="DM Sans Bold"/>
              </a:rPr>
              <a:t>Have any question?</a:t>
            </a:r>
          </a:p>
        </p:txBody>
      </p:sp>
      <p:sp>
        <p:nvSpPr>
          <p:cNvPr id="9" name="Freeform 9"/>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816507" y="2277314"/>
            <a:ext cx="12654985" cy="4419600"/>
          </a:xfrm>
          <a:prstGeom prst="rect">
            <a:avLst/>
          </a:prstGeom>
        </p:spPr>
        <p:txBody>
          <a:bodyPr lIns="0" tIns="0" rIns="0" bIns="0" rtlCol="0" anchor="t">
            <a:spAutoFit/>
          </a:bodyPr>
          <a:lstStyle/>
          <a:p>
            <a:pPr algn="ctr">
              <a:lnSpc>
                <a:spcPts val="4950"/>
              </a:lnSpc>
            </a:pPr>
            <a:r>
              <a:rPr lang="en-US" sz="4500">
                <a:solidFill>
                  <a:srgbClr val="FFFFFF"/>
                </a:solidFill>
                <a:latin typeface="DM Sans"/>
                <a:ea typeface="DM Sans"/>
                <a:cs typeface="DM Sans"/>
                <a:sym typeface="DM Sans"/>
              </a:rPr>
              <a:t>"Capacity building is beneficial in that it increases the 'self-sustaining ability of people to recognise, analyse and solve their problems by more effectively controlling and using their own and external resources'"</a:t>
            </a:r>
          </a:p>
          <a:p>
            <a:pPr algn="ctr">
              <a:lnSpc>
                <a:spcPts val="4950"/>
              </a:lnSpc>
            </a:pPr>
            <a:r>
              <a:rPr lang="en-US" sz="4500">
                <a:solidFill>
                  <a:srgbClr val="FFFFFF"/>
                </a:solidFill>
                <a:latin typeface="DM Sans"/>
                <a:ea typeface="DM Sans"/>
                <a:cs typeface="DM Sans"/>
                <a:sym typeface="DM Sans"/>
              </a:rPr>
              <a:t>(de Graaf cited in Crisp et al. 2000: 100).</a:t>
            </a:r>
          </a:p>
          <a:p>
            <a:pPr algn="ctr">
              <a:lnSpc>
                <a:spcPts val="4950"/>
              </a:lnSpc>
            </a:pPr>
            <a:endParaRPr lang="en-US" sz="4500">
              <a:solidFill>
                <a:srgbClr val="FFFFFF"/>
              </a:solidFill>
              <a:latin typeface="DM Sans"/>
              <a:ea typeface="DM Sans"/>
              <a:cs typeface="DM Sans"/>
              <a:sym typeface="DM Sans"/>
            </a:endParaRP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2288432"/>
            <a:ext cx="8937166" cy="2429436"/>
            <a:chOff x="0" y="0"/>
            <a:chExt cx="11916221" cy="3239248"/>
          </a:xfrm>
        </p:grpSpPr>
        <p:sp>
          <p:nvSpPr>
            <p:cNvPr id="3" name="TextBox 3"/>
            <p:cNvSpPr txBox="1"/>
            <p:nvPr/>
          </p:nvSpPr>
          <p:spPr>
            <a:xfrm>
              <a:off x="0" y="-57150"/>
              <a:ext cx="11916221" cy="622624"/>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Defining capacity building</a:t>
              </a:r>
            </a:p>
          </p:txBody>
        </p:sp>
        <p:sp>
          <p:nvSpPr>
            <p:cNvPr id="4" name="TextBox 4"/>
            <p:cNvSpPr txBox="1"/>
            <p:nvPr/>
          </p:nvSpPr>
          <p:spPr>
            <a:xfrm>
              <a:off x="0" y="635324"/>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Capacity building is the process of developing and strengthening skills, instincts, abilities, processes, and resources that organizations and communities need to survive, adapt, and thrive in a fast-changing world.</a:t>
              </a:r>
            </a:p>
          </p:txBody>
        </p:sp>
      </p:grpSp>
      <p:sp>
        <p:nvSpPr>
          <p:cNvPr id="5" name="TextBox 5"/>
          <p:cNvSpPr txBox="1"/>
          <p:nvPr/>
        </p:nvSpPr>
        <p:spPr>
          <a:xfrm>
            <a:off x="372033" y="3374972"/>
            <a:ext cx="5832012" cy="2263626"/>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Capacity Building</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7143807" y="5667174"/>
            <a:ext cx="9056536" cy="1959610"/>
          </a:xfrm>
          <a:prstGeom prst="rect">
            <a:avLst/>
          </a:prstGeom>
        </p:spPr>
        <p:txBody>
          <a:bodyPr lIns="0" tIns="0" rIns="0" bIns="0" rtlCol="0" anchor="t">
            <a:spAutoFit/>
          </a:bodyPr>
          <a:lstStyle/>
          <a:p>
            <a:pPr algn="just">
              <a:lnSpc>
                <a:spcPts val="3079"/>
              </a:lnSpc>
            </a:pPr>
            <a:r>
              <a:rPr lang="en-US" sz="2799">
                <a:solidFill>
                  <a:srgbClr val="E1A93D"/>
                </a:solidFill>
                <a:latin typeface="DM Sans Bold"/>
                <a:ea typeface="DM Sans Bold"/>
                <a:cs typeface="DM Sans Bold"/>
                <a:sym typeface="DM Sans Bold"/>
              </a:rPr>
              <a:t>Why do we do that?</a:t>
            </a:r>
          </a:p>
          <a:p>
            <a:pPr algn="just">
              <a:lnSpc>
                <a:spcPts val="3079"/>
              </a:lnSpc>
            </a:pPr>
            <a:endParaRPr lang="en-US" sz="2799">
              <a:solidFill>
                <a:srgbClr val="E1A93D"/>
              </a:solidFill>
              <a:latin typeface="DM Sans Bold"/>
              <a:ea typeface="DM Sans Bold"/>
              <a:cs typeface="DM Sans Bold"/>
              <a:sym typeface="DM Sans Bold"/>
            </a:endParaRPr>
          </a:p>
          <a:p>
            <a:pPr algn="just">
              <a:lnSpc>
                <a:spcPts val="3079"/>
              </a:lnSpc>
            </a:pPr>
            <a:r>
              <a:rPr lang="en-US" sz="2799">
                <a:solidFill>
                  <a:srgbClr val="504C44"/>
                </a:solidFill>
                <a:latin typeface="DM Sans"/>
                <a:ea typeface="DM Sans"/>
                <a:cs typeface="DM Sans"/>
                <a:sym typeface="DM Sans"/>
              </a:rPr>
              <a:t>Importance of capacity building in ensuring resilience and adaptability.</a:t>
            </a:r>
          </a:p>
          <a:p>
            <a:pPr algn="just">
              <a:lnSpc>
                <a:spcPts val="3079"/>
              </a:lnSpc>
              <a:spcBef>
                <a:spcPct val="0"/>
              </a:spcBef>
            </a:pPr>
            <a:endParaRPr lang="en-US" sz="2799">
              <a:solidFill>
                <a:srgbClr val="504C44"/>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935936" y="4116424"/>
            <a:ext cx="8208064" cy="8667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 DEFINITION</a:t>
            </a:r>
          </a:p>
        </p:txBody>
      </p:sp>
      <p:sp>
        <p:nvSpPr>
          <p:cNvPr id="5" name="TextBox 5"/>
          <p:cNvSpPr txBox="1"/>
          <p:nvPr/>
        </p:nvSpPr>
        <p:spPr>
          <a:xfrm>
            <a:off x="12706040" y="1083295"/>
            <a:ext cx="4553260" cy="866780"/>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RELEVANCE</a:t>
            </a:r>
          </a:p>
        </p:txBody>
      </p:sp>
      <p:sp>
        <p:nvSpPr>
          <p:cNvPr id="6" name="TextBox 6"/>
          <p:cNvSpPr txBox="1"/>
          <p:nvPr/>
        </p:nvSpPr>
        <p:spPr>
          <a:xfrm>
            <a:off x="1127225" y="5356219"/>
            <a:ext cx="6965209" cy="3902081"/>
          </a:xfrm>
          <a:prstGeom prst="rect">
            <a:avLst/>
          </a:prstGeom>
        </p:spPr>
        <p:txBody>
          <a:bodyPr lIns="0" tIns="0" rIns="0" bIns="0" rtlCol="0" anchor="t">
            <a:spAutoFit/>
          </a:bodyPr>
          <a:lstStyle/>
          <a:p>
            <a:pPr algn="just">
              <a:lnSpc>
                <a:spcPts val="3850"/>
              </a:lnSpc>
            </a:pPr>
            <a:r>
              <a:rPr lang="en-US" sz="3500">
                <a:solidFill>
                  <a:srgbClr val="737373"/>
                </a:solidFill>
                <a:latin typeface="DM Sans Bold"/>
                <a:ea typeface="DM Sans Bold"/>
                <a:cs typeface="DM Sans Bold"/>
                <a:sym typeface="DM Sans Bold"/>
              </a:rPr>
              <a:t>Defining Social Enterprise: </a:t>
            </a:r>
            <a:r>
              <a:rPr lang="en-US" sz="3500">
                <a:solidFill>
                  <a:srgbClr val="737373"/>
                </a:solidFill>
                <a:latin typeface="DM Sans"/>
                <a:ea typeface="DM Sans"/>
                <a:cs typeface="DM Sans"/>
                <a:sym typeface="DM Sans"/>
              </a:rPr>
              <a:t>Social enterprises are organizations that aim to address social goals while operating with business methods. They reinvest their surpluses to fulfil their mission, balancing between profit-making and achieving social objectives.</a:t>
            </a:r>
          </a:p>
        </p:txBody>
      </p:sp>
      <p:sp>
        <p:nvSpPr>
          <p:cNvPr id="7" name="TextBox 7"/>
          <p:cNvSpPr txBox="1"/>
          <p:nvPr/>
        </p:nvSpPr>
        <p:spPr>
          <a:xfrm>
            <a:off x="10607279" y="2228297"/>
            <a:ext cx="6652021" cy="4873631"/>
          </a:xfrm>
          <a:prstGeom prst="rect">
            <a:avLst/>
          </a:prstGeom>
        </p:spPr>
        <p:txBody>
          <a:bodyPr lIns="0" tIns="0" rIns="0" bIns="0" rtlCol="0" anchor="t">
            <a:spAutoFit/>
          </a:bodyPr>
          <a:lstStyle/>
          <a:p>
            <a:pPr algn="just">
              <a:lnSpc>
                <a:spcPts val="3850"/>
              </a:lnSpc>
            </a:pPr>
            <a:r>
              <a:rPr lang="en-US" sz="3500">
                <a:solidFill>
                  <a:srgbClr val="737373"/>
                </a:solidFill>
                <a:latin typeface="DM Sans Bold"/>
                <a:ea typeface="DM Sans Bold"/>
                <a:cs typeface="DM Sans Bold"/>
                <a:sym typeface="DM Sans Bold"/>
              </a:rPr>
              <a:t>Relevance to Capacity Building: </a:t>
            </a:r>
            <a:r>
              <a:rPr lang="en-US" sz="3500">
                <a:solidFill>
                  <a:srgbClr val="737373"/>
                </a:solidFill>
                <a:latin typeface="DM Sans"/>
                <a:ea typeface="DM Sans"/>
                <a:cs typeface="DM Sans"/>
                <a:sym typeface="DM Sans"/>
              </a:rPr>
              <a:t>Capacity building in social enterprises focuses on enhancing their ability to fulfill their social missions effectively while ensuring financial sustainability. It involves developing managerial, strategic, and operational competencies.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4537713"/>
            <a:ext cx="8208064" cy="8667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ROLE</a:t>
            </a:r>
          </a:p>
        </p:txBody>
      </p:sp>
      <p:sp>
        <p:nvSpPr>
          <p:cNvPr id="5" name="TextBox 5"/>
          <p:cNvSpPr txBox="1"/>
          <p:nvPr/>
        </p:nvSpPr>
        <p:spPr>
          <a:xfrm>
            <a:off x="13204995" y="1076325"/>
            <a:ext cx="4054305" cy="866780"/>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IMPACT</a:t>
            </a:r>
          </a:p>
        </p:txBody>
      </p:sp>
      <p:sp>
        <p:nvSpPr>
          <p:cNvPr id="6" name="TextBox 6"/>
          <p:cNvSpPr txBox="1"/>
          <p:nvPr/>
        </p:nvSpPr>
        <p:spPr>
          <a:xfrm>
            <a:off x="1028700" y="5747970"/>
            <a:ext cx="6965209" cy="3416306"/>
          </a:xfrm>
          <a:prstGeom prst="rect">
            <a:avLst/>
          </a:prstGeom>
        </p:spPr>
        <p:txBody>
          <a:bodyPr lIns="0" tIns="0" rIns="0" bIns="0" rtlCol="0" anchor="t">
            <a:spAutoFit/>
          </a:bodyPr>
          <a:lstStyle/>
          <a:p>
            <a:pPr algn="just">
              <a:lnSpc>
                <a:spcPts val="3850"/>
              </a:lnSpc>
            </a:pPr>
            <a:r>
              <a:rPr lang="en-US" sz="3500">
                <a:solidFill>
                  <a:srgbClr val="737373"/>
                </a:solidFill>
                <a:latin typeface="DM Sans Bold"/>
                <a:ea typeface="DM Sans Bold"/>
                <a:cs typeface="DM Sans Bold"/>
                <a:sym typeface="DM Sans Bold"/>
              </a:rPr>
              <a:t>Capacity Building's Role: </a:t>
            </a:r>
            <a:r>
              <a:rPr lang="en-US" sz="3500">
                <a:solidFill>
                  <a:srgbClr val="737373"/>
                </a:solidFill>
                <a:latin typeface="DM Sans"/>
                <a:ea typeface="DM Sans"/>
                <a:cs typeface="DM Sans"/>
                <a:sym typeface="DM Sans"/>
              </a:rPr>
              <a:t>It's a crucial tool for developing skills within small organizations, particularly in social enterprises where the balance between social objectives and financial viability is vital. </a:t>
            </a:r>
          </a:p>
        </p:txBody>
      </p:sp>
      <p:sp>
        <p:nvSpPr>
          <p:cNvPr id="7" name="TextBox 7"/>
          <p:cNvSpPr txBox="1"/>
          <p:nvPr/>
        </p:nvSpPr>
        <p:spPr>
          <a:xfrm>
            <a:off x="10607279" y="2348853"/>
            <a:ext cx="6652021" cy="4387856"/>
          </a:xfrm>
          <a:prstGeom prst="rect">
            <a:avLst/>
          </a:prstGeom>
        </p:spPr>
        <p:txBody>
          <a:bodyPr lIns="0" tIns="0" rIns="0" bIns="0" rtlCol="0" anchor="t">
            <a:spAutoFit/>
          </a:bodyPr>
          <a:lstStyle/>
          <a:p>
            <a:pPr algn="just">
              <a:lnSpc>
                <a:spcPts val="3850"/>
              </a:lnSpc>
            </a:pPr>
            <a:r>
              <a:rPr lang="en-US" sz="3500">
                <a:solidFill>
                  <a:srgbClr val="737373"/>
                </a:solidFill>
                <a:latin typeface="DM Sans Bold"/>
                <a:ea typeface="DM Sans Bold"/>
                <a:cs typeface="DM Sans Bold"/>
                <a:sym typeface="DM Sans Bold"/>
              </a:rPr>
              <a:t>Impact on Community and Economy: </a:t>
            </a:r>
            <a:r>
              <a:rPr lang="en-US" sz="3500">
                <a:solidFill>
                  <a:srgbClr val="737373"/>
                </a:solidFill>
                <a:latin typeface="DM Sans"/>
                <a:ea typeface="DM Sans"/>
                <a:cs typeface="DM Sans"/>
                <a:sym typeface="DM Sans"/>
              </a:rPr>
              <a:t>Social enterprises significantly contribute to the economy and community. They provide employment, generate revenue, and address social needs, exemplifying how business methods can be leveraged for social good.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3516766"/>
            <a:ext cx="8208064" cy="8667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INITIATIVE</a:t>
            </a:r>
          </a:p>
        </p:txBody>
      </p:sp>
      <p:sp>
        <p:nvSpPr>
          <p:cNvPr id="5" name="TextBox 5"/>
          <p:cNvSpPr txBox="1"/>
          <p:nvPr/>
        </p:nvSpPr>
        <p:spPr>
          <a:xfrm>
            <a:off x="12429735" y="1076325"/>
            <a:ext cx="4829565" cy="866780"/>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APPROACH</a:t>
            </a:r>
          </a:p>
        </p:txBody>
      </p:sp>
      <p:sp>
        <p:nvSpPr>
          <p:cNvPr id="6" name="TextBox 6"/>
          <p:cNvSpPr txBox="1"/>
          <p:nvPr/>
        </p:nvSpPr>
        <p:spPr>
          <a:xfrm>
            <a:off x="1028700" y="4776420"/>
            <a:ext cx="6965209" cy="4387856"/>
          </a:xfrm>
          <a:prstGeom prst="rect">
            <a:avLst/>
          </a:prstGeom>
        </p:spPr>
        <p:txBody>
          <a:bodyPr lIns="0" tIns="0" rIns="0" bIns="0" rtlCol="0" anchor="t">
            <a:spAutoFit/>
          </a:bodyPr>
          <a:lstStyle/>
          <a:p>
            <a:pPr algn="just">
              <a:lnSpc>
                <a:spcPts val="3850"/>
              </a:lnSpc>
            </a:pPr>
            <a:r>
              <a:rPr lang="en-US" sz="3500">
                <a:solidFill>
                  <a:srgbClr val="737373"/>
                </a:solidFill>
                <a:latin typeface="DM Sans Bold"/>
                <a:ea typeface="DM Sans Bold"/>
                <a:cs typeface="DM Sans Bold"/>
                <a:sym typeface="DM Sans Bold"/>
              </a:rPr>
              <a:t>Brunel University's Initiative: </a:t>
            </a:r>
            <a:r>
              <a:rPr lang="en-US" sz="3500">
                <a:solidFill>
                  <a:srgbClr val="737373"/>
                </a:solidFill>
                <a:latin typeface="DM Sans"/>
                <a:ea typeface="DM Sans"/>
                <a:cs typeface="DM Sans"/>
                <a:sym typeface="DM Sans"/>
              </a:rPr>
              <a:t>engagement with local social enterprises, demonstrates a practical application of capacity-building theories. Their sessions aim to empower these enterprises to enhance their community impact and business sustainability.</a:t>
            </a:r>
          </a:p>
        </p:txBody>
      </p:sp>
      <p:sp>
        <p:nvSpPr>
          <p:cNvPr id="7" name="TextBox 7"/>
          <p:cNvSpPr txBox="1"/>
          <p:nvPr/>
        </p:nvSpPr>
        <p:spPr>
          <a:xfrm>
            <a:off x="10607279" y="2392351"/>
            <a:ext cx="6652021" cy="5845181"/>
          </a:xfrm>
          <a:prstGeom prst="rect">
            <a:avLst/>
          </a:prstGeom>
        </p:spPr>
        <p:txBody>
          <a:bodyPr lIns="0" tIns="0" rIns="0" bIns="0" rtlCol="0" anchor="t">
            <a:spAutoFit/>
          </a:bodyPr>
          <a:lstStyle/>
          <a:p>
            <a:pPr algn="just">
              <a:lnSpc>
                <a:spcPts val="3850"/>
              </a:lnSpc>
            </a:pPr>
            <a:r>
              <a:rPr lang="en-US" sz="3500">
                <a:solidFill>
                  <a:srgbClr val="737373"/>
                </a:solidFill>
                <a:latin typeface="DM Sans Bold"/>
                <a:ea typeface="DM Sans Bold"/>
                <a:cs typeface="DM Sans Bold"/>
                <a:sym typeface="DM Sans Bold"/>
              </a:rPr>
              <a:t>Holistic Development: T</a:t>
            </a:r>
            <a:r>
              <a:rPr lang="en-US" sz="3500">
                <a:solidFill>
                  <a:srgbClr val="737373"/>
                </a:solidFill>
                <a:latin typeface="DM Sans"/>
                <a:ea typeface="DM Sans"/>
                <a:cs typeface="DM Sans"/>
                <a:sym typeface="DM Sans"/>
              </a:rPr>
              <a:t>he approach to capacity building in social enterprises should be holistic, addressing not just business skills but also fostering an organizational culture that aligns with social missions. It's about creating a supportive environment where employees are motivated to balance social goals with economic sustainability.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942" y="4314537"/>
            <a:ext cx="10830975" cy="2263626"/>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Capacity building  methods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en-GB"/>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en-GB"/>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8484752" y="1028700"/>
            <a:ext cx="6783817" cy="3381849"/>
            <a:chOff x="0" y="0"/>
            <a:chExt cx="7374240" cy="3676185"/>
          </a:xfrm>
        </p:grpSpPr>
        <p:sp>
          <p:nvSpPr>
            <p:cNvPr id="11" name="Freeform 11"/>
            <p:cNvSpPr/>
            <p:nvPr/>
          </p:nvSpPr>
          <p:spPr>
            <a:xfrm>
              <a:off x="0" y="0"/>
              <a:ext cx="7431151" cy="3722711"/>
            </a:xfrm>
            <a:custGeom>
              <a:avLst/>
              <a:gdLst/>
              <a:ahLst/>
              <a:cxnLst/>
              <a:rect l="l" t="t" r="r" b="b"/>
              <a:pathLst>
                <a:path w="7431151" h="3722711">
                  <a:moveTo>
                    <a:pt x="6464935" y="0"/>
                  </a:moveTo>
                  <a:lnTo>
                    <a:pt x="0" y="0"/>
                  </a:lnTo>
                  <a:lnTo>
                    <a:pt x="837819" y="1606480"/>
                  </a:lnTo>
                  <a:cubicBezTo>
                    <a:pt x="877316" y="1682237"/>
                    <a:pt x="897636" y="1782596"/>
                    <a:pt x="897636" y="1882712"/>
                  </a:cubicBezTo>
                  <a:cubicBezTo>
                    <a:pt x="897636" y="1982827"/>
                    <a:pt x="877951" y="2082212"/>
                    <a:pt x="837819" y="2158944"/>
                  </a:cubicBezTo>
                  <a:lnTo>
                    <a:pt x="635" y="3722711"/>
                  </a:lnTo>
                  <a:lnTo>
                    <a:pt x="6464427" y="3722711"/>
                  </a:lnTo>
                  <a:lnTo>
                    <a:pt x="7431151" y="1882712"/>
                  </a:lnTo>
                  <a:lnTo>
                    <a:pt x="6464935" y="0"/>
                  </a:lnTo>
                  <a:close/>
                </a:path>
              </a:pathLst>
            </a:custGeom>
            <a:solidFill>
              <a:srgbClr val="8CA9AD"/>
            </a:solidFill>
          </p:spPr>
          <p:txBody>
            <a:bodyPr/>
            <a:lstStyle/>
            <a:p>
              <a:endParaRPr lang="en-GB"/>
            </a:p>
          </p:txBody>
        </p:sp>
      </p:grpSp>
      <p:grpSp>
        <p:nvGrpSpPr>
          <p:cNvPr id="12" name="Group 12"/>
          <p:cNvGrpSpPr/>
          <p:nvPr/>
        </p:nvGrpSpPr>
        <p:grpSpPr>
          <a:xfrm>
            <a:off x="5981281" y="5486919"/>
            <a:ext cx="6786466" cy="3494180"/>
            <a:chOff x="0" y="0"/>
            <a:chExt cx="7377120" cy="3798292"/>
          </a:xfrm>
        </p:grpSpPr>
        <p:sp>
          <p:nvSpPr>
            <p:cNvPr id="13" name="Freeform 13"/>
            <p:cNvSpPr/>
            <p:nvPr/>
          </p:nvSpPr>
          <p:spPr>
            <a:xfrm>
              <a:off x="0" y="0"/>
              <a:ext cx="7434580" cy="3844818"/>
            </a:xfrm>
            <a:custGeom>
              <a:avLst/>
              <a:gdLst/>
              <a:ahLst/>
              <a:cxnLst/>
              <a:rect l="l" t="t" r="r" b="b"/>
              <a:pathLst>
                <a:path w="7434580" h="3844818">
                  <a:moveTo>
                    <a:pt x="967105" y="3844818"/>
                  </a:moveTo>
                  <a:lnTo>
                    <a:pt x="7434580" y="3844818"/>
                  </a:lnTo>
                  <a:lnTo>
                    <a:pt x="6596380" y="2230655"/>
                  </a:lnTo>
                  <a:cubicBezTo>
                    <a:pt x="6556883" y="2152382"/>
                    <a:pt x="6536563" y="2048689"/>
                    <a:pt x="6536563" y="1945248"/>
                  </a:cubicBezTo>
                  <a:cubicBezTo>
                    <a:pt x="6536563" y="1841807"/>
                    <a:pt x="6556375" y="1739120"/>
                    <a:pt x="6596380" y="1659841"/>
                  </a:cubicBezTo>
                  <a:lnTo>
                    <a:pt x="7434072" y="0"/>
                  </a:lnTo>
                  <a:lnTo>
                    <a:pt x="967105" y="0"/>
                  </a:lnTo>
                  <a:lnTo>
                    <a:pt x="0" y="1943989"/>
                  </a:lnTo>
                  <a:lnTo>
                    <a:pt x="967105" y="3844692"/>
                  </a:lnTo>
                  <a:close/>
                </a:path>
              </a:pathLst>
            </a:custGeom>
            <a:solidFill>
              <a:srgbClr val="8CA9AD"/>
            </a:solidFill>
          </p:spPr>
          <p:txBody>
            <a:bodyPr/>
            <a:lstStyle/>
            <a:p>
              <a:endParaRPr lang="en-GB"/>
            </a:p>
          </p:txBody>
        </p:sp>
      </p:grpSp>
      <p:sp>
        <p:nvSpPr>
          <p:cNvPr id="14" name="TextBox 14"/>
          <p:cNvSpPr txBox="1"/>
          <p:nvPr/>
        </p:nvSpPr>
        <p:spPr>
          <a:xfrm>
            <a:off x="625265" y="1613886"/>
            <a:ext cx="5605439" cy="1016431"/>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ea typeface="DM Sans"/>
                <a:cs typeface="DM Sans"/>
                <a:sym typeface="DM Sans"/>
              </a:rPr>
              <a:t>Methods</a:t>
            </a:r>
          </a:p>
        </p:txBody>
      </p:sp>
      <p:sp>
        <p:nvSpPr>
          <p:cNvPr id="15" name="TextBox 15"/>
          <p:cNvSpPr txBox="1"/>
          <p:nvPr/>
        </p:nvSpPr>
        <p:spPr>
          <a:xfrm>
            <a:off x="9465644" y="1161335"/>
            <a:ext cx="5126851" cy="3078480"/>
          </a:xfrm>
          <a:prstGeom prst="rect">
            <a:avLst/>
          </a:prstGeom>
        </p:spPr>
        <p:txBody>
          <a:bodyPr lIns="0" tIns="0" rIns="0" bIns="0" rtlCol="0" anchor="t">
            <a:spAutoFit/>
          </a:bodyPr>
          <a:lstStyle/>
          <a:p>
            <a:pPr marL="0" lvl="0" indent="0" algn="l">
              <a:lnSpc>
                <a:spcPts val="2760"/>
              </a:lnSpc>
              <a:spcBef>
                <a:spcPct val="0"/>
              </a:spcBef>
            </a:pPr>
            <a:r>
              <a:rPr lang="en-US" sz="2000" spc="196">
                <a:solidFill>
                  <a:srgbClr val="194597"/>
                </a:solidFill>
                <a:latin typeface="DM Sans Bold"/>
                <a:ea typeface="DM Sans Bold"/>
                <a:cs typeface="DM Sans Bold"/>
                <a:sym typeface="DM Sans Bold"/>
              </a:rPr>
              <a:t>Mixed-Methods Approach:</a:t>
            </a:r>
            <a:r>
              <a:rPr lang="en-US" sz="2000" spc="196">
                <a:solidFill>
                  <a:srgbClr val="194597"/>
                </a:solidFill>
                <a:latin typeface="DM Sans"/>
                <a:ea typeface="DM Sans"/>
                <a:cs typeface="DM Sans"/>
                <a:sym typeface="DM Sans"/>
              </a:rPr>
              <a:t> </a:t>
            </a:r>
            <a:r>
              <a:rPr lang="en-US" sz="2000" spc="196">
                <a:solidFill>
                  <a:srgbClr val="FFFFFF"/>
                </a:solidFill>
                <a:latin typeface="DM Sans"/>
                <a:ea typeface="DM Sans"/>
                <a:cs typeface="DM Sans"/>
                <a:sym typeface="DM Sans"/>
              </a:rPr>
              <a:t>Combining qualitative and quantitative methods offers a robust framework for understanding the nuanced effects of capacity building, capturing both the numerical outcomes and the contextual experiences of social enterprises.</a:t>
            </a:r>
          </a:p>
        </p:txBody>
      </p:sp>
      <p:sp>
        <p:nvSpPr>
          <p:cNvPr id="16" name="TextBox 16"/>
          <p:cNvSpPr txBox="1"/>
          <p:nvPr/>
        </p:nvSpPr>
        <p:spPr>
          <a:xfrm>
            <a:off x="7035599" y="2244961"/>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01</a:t>
            </a:r>
          </a:p>
        </p:txBody>
      </p:sp>
      <p:sp>
        <p:nvSpPr>
          <p:cNvPr id="17" name="TextBox 17"/>
          <p:cNvSpPr txBox="1"/>
          <p:nvPr/>
        </p:nvSpPr>
        <p:spPr>
          <a:xfrm>
            <a:off x="13019892" y="6759346"/>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02</a:t>
            </a:r>
          </a:p>
        </p:txBody>
      </p:sp>
      <p:sp>
        <p:nvSpPr>
          <p:cNvPr id="18" name="TextBox 18"/>
          <p:cNvSpPr txBox="1"/>
          <p:nvPr/>
        </p:nvSpPr>
        <p:spPr>
          <a:xfrm>
            <a:off x="6417063" y="5675719"/>
            <a:ext cx="5453874" cy="3078480"/>
          </a:xfrm>
          <a:prstGeom prst="rect">
            <a:avLst/>
          </a:prstGeom>
        </p:spPr>
        <p:txBody>
          <a:bodyPr lIns="0" tIns="0" rIns="0" bIns="0" rtlCol="0" anchor="t">
            <a:spAutoFit/>
          </a:bodyPr>
          <a:lstStyle/>
          <a:p>
            <a:pPr marL="0" lvl="0" indent="0" algn="r">
              <a:lnSpc>
                <a:spcPts val="2760"/>
              </a:lnSpc>
              <a:spcBef>
                <a:spcPct val="0"/>
              </a:spcBef>
            </a:pPr>
            <a:r>
              <a:rPr lang="en-US" sz="2000" spc="196">
                <a:solidFill>
                  <a:srgbClr val="194597"/>
                </a:solidFill>
                <a:latin typeface="DM Sans Bold"/>
                <a:ea typeface="DM Sans Bold"/>
                <a:cs typeface="DM Sans Bold"/>
                <a:sym typeface="DM Sans Bold"/>
              </a:rPr>
              <a:t>Application to Brunel: </a:t>
            </a:r>
            <a:r>
              <a:rPr lang="en-US" sz="2000" spc="196">
                <a:solidFill>
                  <a:srgbClr val="FFFFFF"/>
                </a:solidFill>
                <a:latin typeface="DM Sans"/>
                <a:ea typeface="DM Sans"/>
                <a:cs typeface="DM Sans"/>
                <a:sym typeface="DM Sans"/>
              </a:rPr>
              <a:t>At Brunel, adopting a similar methodological approach could involve conducting case studies on local social enterprises, surveying participants before and after capacity-building interventions, and analyzing the data to assess the effectiveness of these initiatives</a:t>
            </a:r>
            <a:r>
              <a:rPr lang="en-US" sz="2000" spc="196">
                <a:solidFill>
                  <a:srgbClr val="FFFFFF"/>
                </a:solidFill>
                <a:latin typeface="DM Sans Bold"/>
                <a:ea typeface="DM Sans Bold"/>
                <a:cs typeface="DM Sans Bold"/>
                <a:sym typeface="DM Sans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E7B690-807D-4BB1-9E2E-DEC3A46007B7}">
  <ds:schemaRefs>
    <ds:schemaRef ds:uri="http://schemas.microsoft.com/sharepoint/v3/contenttype/forms"/>
  </ds:schemaRefs>
</ds:datastoreItem>
</file>

<file path=customXml/itemProps2.xml><?xml version="1.0" encoding="utf-8"?>
<ds:datastoreItem xmlns:ds="http://schemas.openxmlformats.org/officeDocument/2006/customXml" ds:itemID="{11DBBAB6-DC48-49B4-9589-D528FF456967}">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3.xml><?xml version="1.0" encoding="utf-8"?>
<ds:datastoreItem xmlns:ds="http://schemas.openxmlformats.org/officeDocument/2006/customXml" ds:itemID="{CEA2D97E-9F36-46F6-A23A-9D481A540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1985</Words>
  <Application>Microsoft Office PowerPoint</Application>
  <PresentationFormat>Custom</PresentationFormat>
  <Paragraphs>148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DM Sans</vt:lpstr>
      <vt:lpstr>Calibri</vt:lpstr>
      <vt:lpstr>DM Sans Italics</vt:lpstr>
      <vt:lpstr>DM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FINAL_5th_Brunel capacity building as a continuous process </dc:title>
  <cp:lastModifiedBy>Renate Lukjanska</cp:lastModifiedBy>
  <cp:revision>1</cp:revision>
  <dcterms:created xsi:type="dcterms:W3CDTF">2006-08-16T00:00:00Z</dcterms:created>
  <dcterms:modified xsi:type="dcterms:W3CDTF">2025-01-15T09:58:36Z</dcterms:modified>
  <dc:identifier>DAF9bd1axtc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