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x="18288000" cy="10287000"/>
  <p:notesSz cx="6858000" cy="9144000"/>
  <p:embeddedFontLst>
    <p:embeddedFont>
      <p:font typeface="DM Sans" pitchFamily="2" charset="0"/>
      <p:regular r:id="rId42"/>
      <p:bold r:id="rId43"/>
    </p:embeddedFont>
    <p:embeddedFont>
      <p:font typeface="DM Sans Bold" charset="0"/>
      <p:regular r:id="rId44"/>
    </p:embeddedFont>
    <p:embeddedFont>
      <p:font typeface="DM Sans Italics" panose="020B0604020202020204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F78A9A-86D9-40F8-A914-A823E48BE7F0}" v="1" dt="2025-01-15T09:39:42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3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e Lukjanska" userId="192d433fd238c1e9" providerId="LiveId" clId="{D0F78A9A-86D9-40F8-A914-A823E48BE7F0}"/>
    <pc:docChg chg="modSld">
      <pc:chgData name="Renate Lukjanska" userId="192d433fd238c1e9" providerId="LiveId" clId="{D0F78A9A-86D9-40F8-A914-A823E48BE7F0}" dt="2025-01-15T09:39:47.007" v="1" actId="1076"/>
      <pc:docMkLst>
        <pc:docMk/>
      </pc:docMkLst>
      <pc:sldChg chg="addSp modSp mod">
        <pc:chgData name="Renate Lukjanska" userId="192d433fd238c1e9" providerId="LiveId" clId="{D0F78A9A-86D9-40F8-A914-A823E48BE7F0}" dt="2025-01-15T09:39:47.007" v="1" actId="1076"/>
        <pc:sldMkLst>
          <pc:docMk/>
          <pc:sldMk cId="0" sldId="256"/>
        </pc:sldMkLst>
        <pc:spChg chg="add mod">
          <ac:chgData name="Renate Lukjanska" userId="192d433fd238c1e9" providerId="LiveId" clId="{D0F78A9A-86D9-40F8-A914-A823E48BE7F0}" dt="2025-01-15T09:39:47.007" v="1" actId="1076"/>
          <ac:spMkLst>
            <pc:docMk/>
            <pc:sldMk cId="0" sldId="256"/>
            <ac:spMk id="8" creationId="{56EA8EB4-4A68-7A98-005E-DCC7EF1C3D4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Relationship Id="rId9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679740"/>
            <a:ext cx="15736615" cy="7702178"/>
          </a:xfrm>
          <a:custGeom>
            <a:avLst/>
            <a:gdLst/>
            <a:ahLst/>
            <a:cxnLst/>
            <a:rect l="l" t="t" r="r" b="b"/>
            <a:pathLst>
              <a:path w="15736615" h="7702178">
                <a:moveTo>
                  <a:pt x="0" y="0"/>
                </a:moveTo>
                <a:lnTo>
                  <a:pt x="15736615" y="0"/>
                </a:lnTo>
                <a:lnTo>
                  <a:pt x="15736615" y="7702178"/>
                </a:lnTo>
                <a:lnTo>
                  <a:pt x="0" y="77021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TextBox 3"/>
          <p:cNvSpPr txBox="1"/>
          <p:nvPr/>
        </p:nvSpPr>
        <p:spPr>
          <a:xfrm>
            <a:off x="1821081" y="4216366"/>
            <a:ext cx="12363941" cy="276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125"/>
              </a:lnSpc>
            </a:pPr>
            <a:r>
              <a:rPr lang="en-US" sz="7126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MAPPING OF POTENTIAL PARTNER NETWORKS and INVESTORS​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1631" y="8773176"/>
            <a:ext cx="4252542" cy="48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Train the trainers</a:t>
            </a:r>
          </a:p>
        </p:txBody>
      </p:sp>
      <p:grpSp>
        <p:nvGrpSpPr>
          <p:cNvPr id="5" name="Group 5"/>
          <p:cNvGrpSpPr/>
          <p:nvPr/>
        </p:nvGrpSpPr>
        <p:grpSpPr>
          <a:xfrm rot="-10800000">
            <a:off x="14185022" y="7153817"/>
            <a:ext cx="4102978" cy="3133183"/>
            <a:chOff x="0" y="0"/>
            <a:chExt cx="5470637" cy="41775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70652" cy="4177538"/>
            </a:xfrm>
            <a:custGeom>
              <a:avLst/>
              <a:gdLst/>
              <a:ahLst/>
              <a:cxnLst/>
              <a:rect l="l" t="t" r="r" b="b"/>
              <a:pathLst>
                <a:path w="5470652" h="4177538">
                  <a:moveTo>
                    <a:pt x="0" y="0"/>
                  </a:moveTo>
                  <a:lnTo>
                    <a:pt x="5470652" y="0"/>
                  </a:lnTo>
                  <a:lnTo>
                    <a:pt x="5470652" y="4177538"/>
                  </a:lnTo>
                  <a:lnTo>
                    <a:pt x="0" y="4177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9" r="-1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35814" y="0"/>
            <a:ext cx="3601393" cy="1523212"/>
          </a:xfrm>
          <a:custGeom>
            <a:avLst/>
            <a:gdLst/>
            <a:ahLst/>
            <a:cxnLst/>
            <a:rect l="l" t="t" r="r" b="b"/>
            <a:pathLst>
              <a:path w="3601393" h="1523212">
                <a:moveTo>
                  <a:pt x="0" y="0"/>
                </a:moveTo>
                <a:lnTo>
                  <a:pt x="3601394" y="0"/>
                </a:lnTo>
                <a:lnTo>
                  <a:pt x="3601394" y="1523212"/>
                </a:lnTo>
                <a:lnTo>
                  <a:pt x="0" y="15232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56EA8EB4-4A68-7A98-005E-DCC7EF1C3D4E}"/>
              </a:ext>
            </a:extLst>
          </p:cNvPr>
          <p:cNvSpPr txBox="1"/>
          <p:nvPr/>
        </p:nvSpPr>
        <p:spPr>
          <a:xfrm>
            <a:off x="1028700" y="9538446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i="0" dirty="0">
                <a:solidFill>
                  <a:srgbClr val="739994"/>
                </a:solidFill>
                <a:effectLst/>
                <a:latin typeface="DM Sans" pitchFamily="2" charset="0"/>
              </a:rPr>
              <a:t>The RESIST project is co-financed by the European Union (European Regional Development Fund) under the Interreg Baltic Sea Region Programme</a:t>
            </a:r>
            <a:r>
              <a:rPr lang="en-GB" b="0" i="0" dirty="0">
                <a:solidFill>
                  <a:srgbClr val="739994"/>
                </a:solidFill>
                <a:effectLst/>
                <a:latin typeface="DM Sans" pitchFamily="2" charset="0"/>
              </a:rPr>
              <a:t>.</a:t>
            </a:r>
            <a:endParaRPr lang="en-GB" dirty="0">
              <a:solidFill>
                <a:srgbClr val="739994"/>
              </a:solidFill>
              <a:latin typeface="DM Sans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 flipH="1" flipV="1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482392" y="3133183"/>
            <a:ext cx="9322085" cy="5982617"/>
            <a:chOff x="0" y="0"/>
            <a:chExt cx="12429447" cy="79768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29490" cy="7976870"/>
            </a:xfrm>
            <a:custGeom>
              <a:avLst/>
              <a:gdLst/>
              <a:ahLst/>
              <a:cxnLst/>
              <a:rect l="l" t="t" r="r" b="b"/>
              <a:pathLst>
                <a:path w="12429490" h="7976870">
                  <a:moveTo>
                    <a:pt x="0" y="0"/>
                  </a:moveTo>
                  <a:lnTo>
                    <a:pt x="12429490" y="0"/>
                  </a:lnTo>
                  <a:lnTo>
                    <a:pt x="12429490" y="7976870"/>
                  </a:lnTo>
                  <a:lnTo>
                    <a:pt x="0" y="79768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930" b="-192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966767" y="1316171"/>
            <a:ext cx="5694094" cy="672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62"/>
              </a:lnSpc>
            </a:pPr>
            <a:r>
              <a:rPr lang="en-US" sz="5920" spc="206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INCUBATORS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710429"/>
            <a:ext cx="5542564" cy="2795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Organisations that support startups and early-stage businesses.</a:t>
            </a:r>
          </a:p>
          <a:p>
            <a:pPr algn="l">
              <a:lnSpc>
                <a:spcPts val="4479"/>
              </a:lnSpc>
            </a:pPr>
            <a:endParaRPr lang="en-US" sz="3199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(Add local examples here)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 flipH="1" flipV="1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482392" y="3133183"/>
            <a:ext cx="9322085" cy="5982617"/>
            <a:chOff x="0" y="0"/>
            <a:chExt cx="12429447" cy="79768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29490" cy="7976870"/>
            </a:xfrm>
            <a:custGeom>
              <a:avLst/>
              <a:gdLst/>
              <a:ahLst/>
              <a:cxnLst/>
              <a:rect l="l" t="t" r="r" b="b"/>
              <a:pathLst>
                <a:path w="12429490" h="7976870">
                  <a:moveTo>
                    <a:pt x="0" y="0"/>
                  </a:moveTo>
                  <a:lnTo>
                    <a:pt x="12429490" y="0"/>
                  </a:lnTo>
                  <a:lnTo>
                    <a:pt x="12429490" y="7976870"/>
                  </a:lnTo>
                  <a:lnTo>
                    <a:pt x="0" y="79768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930" b="-192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511053" y="1316171"/>
            <a:ext cx="10192683" cy="672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62"/>
              </a:lnSpc>
            </a:pPr>
            <a:r>
              <a:rPr lang="en-US" sz="5920" spc="206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CHAMBERS OF COMMERCE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710429"/>
            <a:ext cx="5542564" cy="1671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Business associations.</a:t>
            </a:r>
          </a:p>
          <a:p>
            <a:pPr algn="l">
              <a:lnSpc>
                <a:spcPts val="4479"/>
              </a:lnSpc>
            </a:pPr>
            <a:endParaRPr lang="en-US" sz="3199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(Add local examples here)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 flipH="1" flipV="1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482392" y="3133183"/>
            <a:ext cx="9322085" cy="5982617"/>
            <a:chOff x="0" y="0"/>
            <a:chExt cx="12429447" cy="79768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29490" cy="7976870"/>
            </a:xfrm>
            <a:custGeom>
              <a:avLst/>
              <a:gdLst/>
              <a:ahLst/>
              <a:cxnLst/>
              <a:rect l="l" t="t" r="r" b="b"/>
              <a:pathLst>
                <a:path w="12429490" h="7976870">
                  <a:moveTo>
                    <a:pt x="0" y="0"/>
                  </a:moveTo>
                  <a:lnTo>
                    <a:pt x="12429490" y="0"/>
                  </a:lnTo>
                  <a:lnTo>
                    <a:pt x="12429490" y="7976870"/>
                  </a:lnTo>
                  <a:lnTo>
                    <a:pt x="0" y="79768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930" b="-192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511053" y="1316171"/>
            <a:ext cx="10192683" cy="672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62"/>
              </a:lnSpc>
            </a:pPr>
            <a:r>
              <a:rPr lang="en-US" sz="5920" spc="206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INDUSTRY CLUSTERS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710429"/>
            <a:ext cx="5542564" cy="2795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Groups of related businesses operating within the same geographical region.</a:t>
            </a:r>
          </a:p>
          <a:p>
            <a:pPr algn="l">
              <a:lnSpc>
                <a:spcPts val="4479"/>
              </a:lnSpc>
            </a:pPr>
            <a:endParaRPr lang="en-US" sz="3199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(Add local examples here)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 flipH="1" flipV="1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482392" y="3133183"/>
            <a:ext cx="9322085" cy="5982617"/>
            <a:chOff x="0" y="0"/>
            <a:chExt cx="12429447" cy="79768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29490" cy="7976870"/>
            </a:xfrm>
            <a:custGeom>
              <a:avLst/>
              <a:gdLst/>
              <a:ahLst/>
              <a:cxnLst/>
              <a:rect l="l" t="t" r="r" b="b"/>
              <a:pathLst>
                <a:path w="12429490" h="7976870">
                  <a:moveTo>
                    <a:pt x="0" y="0"/>
                  </a:moveTo>
                  <a:lnTo>
                    <a:pt x="12429490" y="0"/>
                  </a:lnTo>
                  <a:lnTo>
                    <a:pt x="12429490" y="7976870"/>
                  </a:lnTo>
                  <a:lnTo>
                    <a:pt x="0" y="79768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930" b="-192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966767" y="1316171"/>
            <a:ext cx="8586887" cy="672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62"/>
              </a:lnSpc>
            </a:pPr>
            <a:r>
              <a:rPr lang="en-US" sz="5920" spc="206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PUBLIC ACTORS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710429"/>
            <a:ext cx="5542564" cy="335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Supporting actors in the public sector, both at the local and regional levels. Promoters of business.</a:t>
            </a:r>
          </a:p>
          <a:p>
            <a:pPr algn="l">
              <a:lnSpc>
                <a:spcPts val="4479"/>
              </a:lnSpc>
            </a:pPr>
            <a:endParaRPr lang="en-US" sz="3199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(Add local examples here)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 flipH="1" flipV="1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482392" y="3133183"/>
            <a:ext cx="9322085" cy="5982617"/>
            <a:chOff x="0" y="0"/>
            <a:chExt cx="12429447" cy="79768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29490" cy="7976870"/>
            </a:xfrm>
            <a:custGeom>
              <a:avLst/>
              <a:gdLst/>
              <a:ahLst/>
              <a:cxnLst/>
              <a:rect l="l" t="t" r="r" b="b"/>
              <a:pathLst>
                <a:path w="12429490" h="7976870">
                  <a:moveTo>
                    <a:pt x="0" y="0"/>
                  </a:moveTo>
                  <a:lnTo>
                    <a:pt x="12429490" y="0"/>
                  </a:lnTo>
                  <a:lnTo>
                    <a:pt x="12429490" y="7976870"/>
                  </a:lnTo>
                  <a:lnTo>
                    <a:pt x="0" y="79768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930" b="-192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966767" y="1316171"/>
            <a:ext cx="8586887" cy="672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62"/>
              </a:lnSpc>
            </a:pPr>
            <a:r>
              <a:rPr lang="en-US" sz="5920" spc="206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OTHER NETWORKS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710429"/>
            <a:ext cx="5542564" cy="335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Formal or informal groups connecting professionals in the field of your social business.</a:t>
            </a:r>
          </a:p>
          <a:p>
            <a:pPr algn="l">
              <a:lnSpc>
                <a:spcPts val="4479"/>
              </a:lnSpc>
            </a:pPr>
            <a:endParaRPr lang="en-US" sz="3199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(Add local examples here)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0419457" y="6125117"/>
            <a:ext cx="5450085" cy="4161883"/>
            <a:chOff x="0" y="0"/>
            <a:chExt cx="7266780" cy="55491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6813" cy="5549138"/>
            </a:xfrm>
            <a:custGeom>
              <a:avLst/>
              <a:gdLst/>
              <a:ahLst/>
              <a:cxnLst/>
              <a:rect l="l" t="t" r="r" b="b"/>
              <a:pathLst>
                <a:path w="7266813" h="5549138">
                  <a:moveTo>
                    <a:pt x="0" y="0"/>
                  </a:moveTo>
                  <a:lnTo>
                    <a:pt x="7266813" y="0"/>
                  </a:lnTo>
                  <a:lnTo>
                    <a:pt x="7266813" y="5549138"/>
                  </a:lnTo>
                  <a:lnTo>
                    <a:pt x="0" y="5549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4" r="-64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11061889" y="-806818"/>
            <a:ext cx="4165223" cy="5950318"/>
            <a:chOff x="0" y="0"/>
            <a:chExt cx="5553631" cy="79337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53583" cy="7933817"/>
            </a:xfrm>
            <a:custGeom>
              <a:avLst/>
              <a:gdLst/>
              <a:ahLst/>
              <a:cxnLst/>
              <a:rect l="l" t="t" r="r" b="b"/>
              <a:pathLst>
                <a:path w="5553583" h="7933817">
                  <a:moveTo>
                    <a:pt x="0" y="0"/>
                  </a:moveTo>
                  <a:lnTo>
                    <a:pt x="5553583" y="0"/>
                  </a:lnTo>
                  <a:lnTo>
                    <a:pt x="5553583" y="7933817"/>
                  </a:lnTo>
                  <a:lnTo>
                    <a:pt x="0" y="79338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71" r="-172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29700" y="1028700"/>
            <a:ext cx="8229600" cy="8229600"/>
            <a:chOff x="0" y="0"/>
            <a:chExt cx="10972800" cy="1097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972800" cy="10972800"/>
            </a:xfrm>
            <a:custGeom>
              <a:avLst/>
              <a:gdLst/>
              <a:ahLst/>
              <a:cxnLst/>
              <a:rect l="l" t="t" r="r" b="b"/>
              <a:pathLst>
                <a:path w="10972800" h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4" r="-44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48551" y="2989597"/>
            <a:ext cx="6726444" cy="609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THE MAPPING PROCESS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0" y="0"/>
            <a:ext cx="3679306" cy="1753284"/>
            <a:chOff x="0" y="0"/>
            <a:chExt cx="4905741" cy="23377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242238" y="6277807"/>
            <a:ext cx="558800" cy="482600"/>
            <a:chOff x="0" y="0"/>
            <a:chExt cx="745067" cy="643467"/>
          </a:xfrm>
        </p:grpSpPr>
        <p:sp>
          <p:nvSpPr>
            <p:cNvPr id="5" name="Freeform 5"/>
            <p:cNvSpPr/>
            <p:nvPr/>
          </p:nvSpPr>
          <p:spPr>
            <a:xfrm>
              <a:off x="16891" y="16891"/>
              <a:ext cx="711200" cy="609600"/>
            </a:xfrm>
            <a:custGeom>
              <a:avLst/>
              <a:gdLst/>
              <a:ahLst/>
              <a:cxnLst/>
              <a:rect l="l" t="t" r="r" b="b"/>
              <a:pathLst>
                <a:path w="711200" h="609600">
                  <a:moveTo>
                    <a:pt x="0" y="304800"/>
                  </a:moveTo>
                  <a:cubicBezTo>
                    <a:pt x="0" y="136525"/>
                    <a:pt x="159258" y="0"/>
                    <a:pt x="355600" y="0"/>
                  </a:cubicBezTo>
                  <a:cubicBezTo>
                    <a:pt x="551942" y="0"/>
                    <a:pt x="711200" y="136525"/>
                    <a:pt x="711200" y="304800"/>
                  </a:cubicBezTo>
                  <a:cubicBezTo>
                    <a:pt x="711200" y="473075"/>
                    <a:pt x="551942" y="609600"/>
                    <a:pt x="355600" y="609600"/>
                  </a:cubicBezTo>
                  <a:cubicBezTo>
                    <a:pt x="159258" y="609600"/>
                    <a:pt x="0" y="473075"/>
                    <a:pt x="0" y="30480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45109" cy="643509"/>
            </a:xfrm>
            <a:custGeom>
              <a:avLst/>
              <a:gdLst/>
              <a:ahLst/>
              <a:cxnLst/>
              <a:rect l="l" t="t" r="r" b="b"/>
              <a:pathLst>
                <a:path w="745109" h="643509">
                  <a:moveTo>
                    <a:pt x="0" y="321691"/>
                  </a:moveTo>
                  <a:cubicBezTo>
                    <a:pt x="0" y="141732"/>
                    <a:pt x="169291" y="0"/>
                    <a:pt x="372491" y="0"/>
                  </a:cubicBezTo>
                  <a:cubicBezTo>
                    <a:pt x="575691" y="0"/>
                    <a:pt x="745109" y="141732"/>
                    <a:pt x="745109" y="321691"/>
                  </a:cubicBezTo>
                  <a:lnTo>
                    <a:pt x="728091" y="321691"/>
                  </a:lnTo>
                  <a:lnTo>
                    <a:pt x="744982" y="321691"/>
                  </a:lnTo>
                  <a:cubicBezTo>
                    <a:pt x="744982" y="501777"/>
                    <a:pt x="575691" y="643382"/>
                    <a:pt x="372491" y="643382"/>
                  </a:cubicBezTo>
                  <a:lnTo>
                    <a:pt x="372491" y="626491"/>
                  </a:lnTo>
                  <a:lnTo>
                    <a:pt x="372491" y="643382"/>
                  </a:lnTo>
                  <a:cubicBezTo>
                    <a:pt x="169291" y="643509"/>
                    <a:pt x="0" y="501777"/>
                    <a:pt x="0" y="321691"/>
                  </a:cubicBezTo>
                  <a:lnTo>
                    <a:pt x="16891" y="321691"/>
                  </a:lnTo>
                  <a:lnTo>
                    <a:pt x="33909" y="321691"/>
                  </a:lnTo>
                  <a:lnTo>
                    <a:pt x="16891" y="321691"/>
                  </a:lnTo>
                  <a:lnTo>
                    <a:pt x="0" y="321691"/>
                  </a:lnTo>
                  <a:moveTo>
                    <a:pt x="33909" y="321691"/>
                  </a:moveTo>
                  <a:cubicBezTo>
                    <a:pt x="33909" y="331089"/>
                    <a:pt x="26289" y="338582"/>
                    <a:pt x="17018" y="338582"/>
                  </a:cubicBezTo>
                  <a:cubicBezTo>
                    <a:pt x="7747" y="338582"/>
                    <a:pt x="0" y="331089"/>
                    <a:pt x="0" y="321691"/>
                  </a:cubicBezTo>
                  <a:cubicBezTo>
                    <a:pt x="0" y="312293"/>
                    <a:pt x="7620" y="304800"/>
                    <a:pt x="16891" y="304800"/>
                  </a:cubicBezTo>
                  <a:cubicBezTo>
                    <a:pt x="26162" y="304800"/>
                    <a:pt x="33782" y="312420"/>
                    <a:pt x="33782" y="321691"/>
                  </a:cubicBezTo>
                  <a:cubicBezTo>
                    <a:pt x="33909" y="478409"/>
                    <a:pt x="183007" y="609600"/>
                    <a:pt x="372491" y="609600"/>
                  </a:cubicBezTo>
                  <a:cubicBezTo>
                    <a:pt x="561975" y="609600"/>
                    <a:pt x="711200" y="478409"/>
                    <a:pt x="711200" y="321691"/>
                  </a:cubicBezTo>
                  <a:cubicBezTo>
                    <a:pt x="711200" y="164973"/>
                    <a:pt x="562102" y="33909"/>
                    <a:pt x="372491" y="33909"/>
                  </a:cubicBezTo>
                  <a:lnTo>
                    <a:pt x="372491" y="16891"/>
                  </a:lnTo>
                  <a:lnTo>
                    <a:pt x="372491" y="33909"/>
                  </a:lnTo>
                  <a:cubicBezTo>
                    <a:pt x="183007" y="33909"/>
                    <a:pt x="33909" y="165100"/>
                    <a:pt x="33909" y="321691"/>
                  </a:cubicBezTo>
                  <a:close/>
                </a:path>
              </a:pathLst>
            </a:custGeom>
            <a:solidFill>
              <a:srgbClr val="1C334E"/>
            </a:solid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853145" y="1413449"/>
            <a:ext cx="9469956" cy="1711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Stages of a mapping process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71600" y="4480110"/>
            <a:ext cx="5269662" cy="2592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200" spc="-73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Know yourself</a:t>
            </a:r>
          </a:p>
          <a:p>
            <a:pPr algn="l">
              <a:lnSpc>
                <a:spcPts val="5179"/>
              </a:lnSpc>
            </a:pPr>
            <a:r>
              <a:rPr lang="en-US" sz="3200" spc="-73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Understand your own business, value proposition, etc.</a:t>
            </a:r>
          </a:p>
        </p:txBody>
      </p:sp>
      <p:sp>
        <p:nvSpPr>
          <p:cNvPr id="9" name="AutoShape 9"/>
          <p:cNvSpPr/>
          <p:nvPr/>
        </p:nvSpPr>
        <p:spPr>
          <a:xfrm>
            <a:off x="10854060" y="7042070"/>
            <a:ext cx="1485900" cy="0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0" name="AutoShape 10"/>
          <p:cNvSpPr/>
          <p:nvPr/>
        </p:nvSpPr>
        <p:spPr>
          <a:xfrm>
            <a:off x="12339960" y="6124533"/>
            <a:ext cx="1485900" cy="0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1" name="AutoShape 11"/>
          <p:cNvSpPr/>
          <p:nvPr/>
        </p:nvSpPr>
        <p:spPr>
          <a:xfrm>
            <a:off x="13825860" y="5168716"/>
            <a:ext cx="1485900" cy="0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2" name="AutoShape 12"/>
          <p:cNvSpPr/>
          <p:nvPr/>
        </p:nvSpPr>
        <p:spPr>
          <a:xfrm flipH="1">
            <a:off x="12339960" y="6124533"/>
            <a:ext cx="0" cy="917537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3" name="AutoShape 13"/>
          <p:cNvSpPr/>
          <p:nvPr/>
        </p:nvSpPr>
        <p:spPr>
          <a:xfrm flipH="1">
            <a:off x="13830622" y="5173478"/>
            <a:ext cx="0" cy="917537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4" name="AutoShape 14"/>
          <p:cNvSpPr/>
          <p:nvPr/>
        </p:nvSpPr>
        <p:spPr>
          <a:xfrm flipH="1">
            <a:off x="15306997" y="4255941"/>
            <a:ext cx="0" cy="917537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5" name="AutoShape 15"/>
          <p:cNvSpPr/>
          <p:nvPr/>
        </p:nvSpPr>
        <p:spPr>
          <a:xfrm>
            <a:off x="15306997" y="4260703"/>
            <a:ext cx="1485900" cy="0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853145" y="1413449"/>
            <a:ext cx="9469956" cy="1711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Stages of a mapping process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1600" y="4480110"/>
            <a:ext cx="5269662" cy="2592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200" spc="-73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Know your peers</a:t>
            </a:r>
          </a:p>
          <a:p>
            <a:pPr algn="l">
              <a:lnSpc>
                <a:spcPts val="5179"/>
              </a:lnSpc>
            </a:pPr>
            <a:r>
              <a:rPr lang="en-US" sz="3200" spc="-73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Understand your market, and your competitors, and know who’s around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2729072" y="5439840"/>
            <a:ext cx="558800" cy="482600"/>
            <a:chOff x="0" y="0"/>
            <a:chExt cx="745067" cy="643467"/>
          </a:xfrm>
        </p:grpSpPr>
        <p:sp>
          <p:nvSpPr>
            <p:cNvPr id="7" name="Freeform 7"/>
            <p:cNvSpPr/>
            <p:nvPr/>
          </p:nvSpPr>
          <p:spPr>
            <a:xfrm>
              <a:off x="16891" y="16891"/>
              <a:ext cx="711200" cy="609600"/>
            </a:xfrm>
            <a:custGeom>
              <a:avLst/>
              <a:gdLst/>
              <a:ahLst/>
              <a:cxnLst/>
              <a:rect l="l" t="t" r="r" b="b"/>
              <a:pathLst>
                <a:path w="711200" h="609600">
                  <a:moveTo>
                    <a:pt x="0" y="304800"/>
                  </a:moveTo>
                  <a:cubicBezTo>
                    <a:pt x="0" y="136525"/>
                    <a:pt x="159258" y="0"/>
                    <a:pt x="355600" y="0"/>
                  </a:cubicBezTo>
                  <a:cubicBezTo>
                    <a:pt x="551942" y="0"/>
                    <a:pt x="711200" y="136525"/>
                    <a:pt x="711200" y="304800"/>
                  </a:cubicBezTo>
                  <a:cubicBezTo>
                    <a:pt x="711200" y="473075"/>
                    <a:pt x="551942" y="609600"/>
                    <a:pt x="355600" y="609600"/>
                  </a:cubicBezTo>
                  <a:cubicBezTo>
                    <a:pt x="159258" y="609600"/>
                    <a:pt x="0" y="473075"/>
                    <a:pt x="0" y="30480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745109" cy="643509"/>
            </a:xfrm>
            <a:custGeom>
              <a:avLst/>
              <a:gdLst/>
              <a:ahLst/>
              <a:cxnLst/>
              <a:rect l="l" t="t" r="r" b="b"/>
              <a:pathLst>
                <a:path w="745109" h="643509">
                  <a:moveTo>
                    <a:pt x="0" y="321691"/>
                  </a:moveTo>
                  <a:cubicBezTo>
                    <a:pt x="0" y="141732"/>
                    <a:pt x="169291" y="0"/>
                    <a:pt x="372491" y="0"/>
                  </a:cubicBezTo>
                  <a:cubicBezTo>
                    <a:pt x="575691" y="0"/>
                    <a:pt x="745109" y="141732"/>
                    <a:pt x="745109" y="321691"/>
                  </a:cubicBezTo>
                  <a:lnTo>
                    <a:pt x="728091" y="321691"/>
                  </a:lnTo>
                  <a:lnTo>
                    <a:pt x="744982" y="321691"/>
                  </a:lnTo>
                  <a:cubicBezTo>
                    <a:pt x="744982" y="501777"/>
                    <a:pt x="575691" y="643382"/>
                    <a:pt x="372491" y="643382"/>
                  </a:cubicBezTo>
                  <a:lnTo>
                    <a:pt x="372491" y="626491"/>
                  </a:lnTo>
                  <a:lnTo>
                    <a:pt x="372491" y="643382"/>
                  </a:lnTo>
                  <a:cubicBezTo>
                    <a:pt x="169291" y="643509"/>
                    <a:pt x="0" y="501777"/>
                    <a:pt x="0" y="321691"/>
                  </a:cubicBezTo>
                  <a:lnTo>
                    <a:pt x="16891" y="321691"/>
                  </a:lnTo>
                  <a:lnTo>
                    <a:pt x="33909" y="321691"/>
                  </a:lnTo>
                  <a:lnTo>
                    <a:pt x="16891" y="321691"/>
                  </a:lnTo>
                  <a:lnTo>
                    <a:pt x="0" y="321691"/>
                  </a:lnTo>
                  <a:moveTo>
                    <a:pt x="33909" y="321691"/>
                  </a:moveTo>
                  <a:cubicBezTo>
                    <a:pt x="33909" y="331089"/>
                    <a:pt x="26289" y="338582"/>
                    <a:pt x="17018" y="338582"/>
                  </a:cubicBezTo>
                  <a:cubicBezTo>
                    <a:pt x="7747" y="338582"/>
                    <a:pt x="0" y="331089"/>
                    <a:pt x="0" y="321691"/>
                  </a:cubicBezTo>
                  <a:cubicBezTo>
                    <a:pt x="0" y="312293"/>
                    <a:pt x="7620" y="304800"/>
                    <a:pt x="16891" y="304800"/>
                  </a:cubicBezTo>
                  <a:cubicBezTo>
                    <a:pt x="26162" y="304800"/>
                    <a:pt x="33782" y="312420"/>
                    <a:pt x="33782" y="321691"/>
                  </a:cubicBezTo>
                  <a:cubicBezTo>
                    <a:pt x="33909" y="478409"/>
                    <a:pt x="183007" y="609600"/>
                    <a:pt x="372491" y="609600"/>
                  </a:cubicBezTo>
                  <a:cubicBezTo>
                    <a:pt x="561975" y="609600"/>
                    <a:pt x="711200" y="478409"/>
                    <a:pt x="711200" y="321691"/>
                  </a:cubicBezTo>
                  <a:cubicBezTo>
                    <a:pt x="711200" y="164973"/>
                    <a:pt x="562102" y="33909"/>
                    <a:pt x="372491" y="33909"/>
                  </a:cubicBezTo>
                  <a:lnTo>
                    <a:pt x="372491" y="16891"/>
                  </a:lnTo>
                  <a:lnTo>
                    <a:pt x="372491" y="33909"/>
                  </a:lnTo>
                  <a:cubicBezTo>
                    <a:pt x="183007" y="33909"/>
                    <a:pt x="33909" y="165100"/>
                    <a:pt x="33909" y="321691"/>
                  </a:cubicBezTo>
                  <a:close/>
                </a:path>
              </a:pathLst>
            </a:custGeom>
            <a:solidFill>
              <a:srgbClr val="1C334E"/>
            </a:solid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9" name="AutoShape 9"/>
          <p:cNvSpPr/>
          <p:nvPr/>
        </p:nvSpPr>
        <p:spPr>
          <a:xfrm>
            <a:off x="10854060" y="7042070"/>
            <a:ext cx="1485900" cy="0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0" name="AutoShape 10"/>
          <p:cNvSpPr/>
          <p:nvPr/>
        </p:nvSpPr>
        <p:spPr>
          <a:xfrm>
            <a:off x="12339960" y="6124533"/>
            <a:ext cx="1485900" cy="0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1" name="AutoShape 11"/>
          <p:cNvSpPr/>
          <p:nvPr/>
        </p:nvSpPr>
        <p:spPr>
          <a:xfrm>
            <a:off x="13825860" y="5168716"/>
            <a:ext cx="1485900" cy="0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2" name="AutoShape 12"/>
          <p:cNvSpPr/>
          <p:nvPr/>
        </p:nvSpPr>
        <p:spPr>
          <a:xfrm flipH="1">
            <a:off x="12339960" y="6124533"/>
            <a:ext cx="0" cy="917537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3" name="AutoShape 13"/>
          <p:cNvSpPr/>
          <p:nvPr/>
        </p:nvSpPr>
        <p:spPr>
          <a:xfrm flipH="1">
            <a:off x="13830622" y="5173478"/>
            <a:ext cx="0" cy="917537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4" name="AutoShape 14"/>
          <p:cNvSpPr/>
          <p:nvPr/>
        </p:nvSpPr>
        <p:spPr>
          <a:xfrm flipH="1">
            <a:off x="15306997" y="4255941"/>
            <a:ext cx="0" cy="917537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5" name="AutoShape 15"/>
          <p:cNvSpPr/>
          <p:nvPr/>
        </p:nvSpPr>
        <p:spPr>
          <a:xfrm>
            <a:off x="15306997" y="4260703"/>
            <a:ext cx="1485900" cy="0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853145" y="1413449"/>
            <a:ext cx="9469956" cy="1711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Stages of a mapping process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1600" y="4480110"/>
            <a:ext cx="5269662" cy="2592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200" spc="-73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Know your backers</a:t>
            </a:r>
          </a:p>
          <a:p>
            <a:pPr algn="l">
              <a:lnSpc>
                <a:spcPts val="5179"/>
              </a:lnSpc>
            </a:pPr>
            <a:r>
              <a:rPr lang="en-US" sz="3200" spc="-73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Find out who your support organisations are, potential funders, investors etc.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4323101" y="4372160"/>
            <a:ext cx="558800" cy="482600"/>
            <a:chOff x="0" y="0"/>
            <a:chExt cx="745067" cy="643467"/>
          </a:xfrm>
        </p:grpSpPr>
        <p:sp>
          <p:nvSpPr>
            <p:cNvPr id="7" name="Freeform 7"/>
            <p:cNvSpPr/>
            <p:nvPr/>
          </p:nvSpPr>
          <p:spPr>
            <a:xfrm>
              <a:off x="16891" y="16891"/>
              <a:ext cx="711200" cy="609600"/>
            </a:xfrm>
            <a:custGeom>
              <a:avLst/>
              <a:gdLst/>
              <a:ahLst/>
              <a:cxnLst/>
              <a:rect l="l" t="t" r="r" b="b"/>
              <a:pathLst>
                <a:path w="711200" h="609600">
                  <a:moveTo>
                    <a:pt x="0" y="304800"/>
                  </a:moveTo>
                  <a:cubicBezTo>
                    <a:pt x="0" y="136525"/>
                    <a:pt x="159258" y="0"/>
                    <a:pt x="355600" y="0"/>
                  </a:cubicBezTo>
                  <a:cubicBezTo>
                    <a:pt x="551942" y="0"/>
                    <a:pt x="711200" y="136525"/>
                    <a:pt x="711200" y="304800"/>
                  </a:cubicBezTo>
                  <a:cubicBezTo>
                    <a:pt x="711200" y="473075"/>
                    <a:pt x="551942" y="609600"/>
                    <a:pt x="355600" y="609600"/>
                  </a:cubicBezTo>
                  <a:cubicBezTo>
                    <a:pt x="159258" y="609600"/>
                    <a:pt x="0" y="473075"/>
                    <a:pt x="0" y="30480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745109" cy="643509"/>
            </a:xfrm>
            <a:custGeom>
              <a:avLst/>
              <a:gdLst/>
              <a:ahLst/>
              <a:cxnLst/>
              <a:rect l="l" t="t" r="r" b="b"/>
              <a:pathLst>
                <a:path w="745109" h="643509">
                  <a:moveTo>
                    <a:pt x="0" y="321691"/>
                  </a:moveTo>
                  <a:cubicBezTo>
                    <a:pt x="0" y="141732"/>
                    <a:pt x="169291" y="0"/>
                    <a:pt x="372491" y="0"/>
                  </a:cubicBezTo>
                  <a:cubicBezTo>
                    <a:pt x="575691" y="0"/>
                    <a:pt x="745109" y="141732"/>
                    <a:pt x="745109" y="321691"/>
                  </a:cubicBezTo>
                  <a:lnTo>
                    <a:pt x="728091" y="321691"/>
                  </a:lnTo>
                  <a:lnTo>
                    <a:pt x="744982" y="321691"/>
                  </a:lnTo>
                  <a:cubicBezTo>
                    <a:pt x="744982" y="501777"/>
                    <a:pt x="575691" y="643382"/>
                    <a:pt x="372491" y="643382"/>
                  </a:cubicBezTo>
                  <a:lnTo>
                    <a:pt x="372491" y="626491"/>
                  </a:lnTo>
                  <a:lnTo>
                    <a:pt x="372491" y="643382"/>
                  </a:lnTo>
                  <a:cubicBezTo>
                    <a:pt x="169291" y="643509"/>
                    <a:pt x="0" y="501777"/>
                    <a:pt x="0" y="321691"/>
                  </a:cubicBezTo>
                  <a:lnTo>
                    <a:pt x="16891" y="321691"/>
                  </a:lnTo>
                  <a:lnTo>
                    <a:pt x="33909" y="321691"/>
                  </a:lnTo>
                  <a:lnTo>
                    <a:pt x="16891" y="321691"/>
                  </a:lnTo>
                  <a:lnTo>
                    <a:pt x="0" y="321691"/>
                  </a:lnTo>
                  <a:moveTo>
                    <a:pt x="33909" y="321691"/>
                  </a:moveTo>
                  <a:cubicBezTo>
                    <a:pt x="33909" y="331089"/>
                    <a:pt x="26289" y="338582"/>
                    <a:pt x="17018" y="338582"/>
                  </a:cubicBezTo>
                  <a:cubicBezTo>
                    <a:pt x="7747" y="338582"/>
                    <a:pt x="0" y="331089"/>
                    <a:pt x="0" y="321691"/>
                  </a:cubicBezTo>
                  <a:cubicBezTo>
                    <a:pt x="0" y="312293"/>
                    <a:pt x="7620" y="304800"/>
                    <a:pt x="16891" y="304800"/>
                  </a:cubicBezTo>
                  <a:cubicBezTo>
                    <a:pt x="26162" y="304800"/>
                    <a:pt x="33782" y="312420"/>
                    <a:pt x="33782" y="321691"/>
                  </a:cubicBezTo>
                  <a:cubicBezTo>
                    <a:pt x="33909" y="478409"/>
                    <a:pt x="183007" y="609600"/>
                    <a:pt x="372491" y="609600"/>
                  </a:cubicBezTo>
                  <a:cubicBezTo>
                    <a:pt x="561975" y="609600"/>
                    <a:pt x="711200" y="478409"/>
                    <a:pt x="711200" y="321691"/>
                  </a:cubicBezTo>
                  <a:cubicBezTo>
                    <a:pt x="711200" y="164973"/>
                    <a:pt x="562102" y="33909"/>
                    <a:pt x="372491" y="33909"/>
                  </a:cubicBezTo>
                  <a:lnTo>
                    <a:pt x="372491" y="16891"/>
                  </a:lnTo>
                  <a:lnTo>
                    <a:pt x="372491" y="33909"/>
                  </a:lnTo>
                  <a:cubicBezTo>
                    <a:pt x="183007" y="33909"/>
                    <a:pt x="33909" y="165100"/>
                    <a:pt x="33909" y="321691"/>
                  </a:cubicBezTo>
                  <a:close/>
                </a:path>
              </a:pathLst>
            </a:custGeom>
            <a:solidFill>
              <a:srgbClr val="1C334E"/>
            </a:solid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9" name="AutoShape 9"/>
          <p:cNvSpPr/>
          <p:nvPr/>
        </p:nvSpPr>
        <p:spPr>
          <a:xfrm>
            <a:off x="10854060" y="7042070"/>
            <a:ext cx="1485900" cy="0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0" name="AutoShape 10"/>
          <p:cNvSpPr/>
          <p:nvPr/>
        </p:nvSpPr>
        <p:spPr>
          <a:xfrm>
            <a:off x="12339960" y="6124533"/>
            <a:ext cx="1485900" cy="0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1" name="AutoShape 11"/>
          <p:cNvSpPr/>
          <p:nvPr/>
        </p:nvSpPr>
        <p:spPr>
          <a:xfrm>
            <a:off x="13825860" y="5168716"/>
            <a:ext cx="1485900" cy="0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2" name="AutoShape 12"/>
          <p:cNvSpPr/>
          <p:nvPr/>
        </p:nvSpPr>
        <p:spPr>
          <a:xfrm flipH="1">
            <a:off x="12339960" y="6124533"/>
            <a:ext cx="0" cy="917537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3" name="AutoShape 13"/>
          <p:cNvSpPr/>
          <p:nvPr/>
        </p:nvSpPr>
        <p:spPr>
          <a:xfrm flipH="1">
            <a:off x="13830622" y="5173478"/>
            <a:ext cx="0" cy="917537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4" name="AutoShape 14"/>
          <p:cNvSpPr/>
          <p:nvPr/>
        </p:nvSpPr>
        <p:spPr>
          <a:xfrm flipH="1">
            <a:off x="15306997" y="4255941"/>
            <a:ext cx="0" cy="917537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5" name="AutoShape 15"/>
          <p:cNvSpPr/>
          <p:nvPr/>
        </p:nvSpPr>
        <p:spPr>
          <a:xfrm>
            <a:off x="15306997" y="4260703"/>
            <a:ext cx="1485900" cy="0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853145" y="1413449"/>
            <a:ext cx="9469956" cy="1711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Stages of a mapping process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1600" y="4480110"/>
            <a:ext cx="5269662" cy="3249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200" spc="-73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Know your partners</a:t>
            </a:r>
          </a:p>
          <a:p>
            <a:pPr algn="l">
              <a:lnSpc>
                <a:spcPts val="5179"/>
              </a:lnSpc>
            </a:pPr>
            <a:r>
              <a:rPr lang="en-US" sz="3200" spc="-73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Research potential partners. Understand their mandate and their interest. Do your homework.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5727861" y="3539842"/>
            <a:ext cx="558800" cy="482600"/>
            <a:chOff x="0" y="0"/>
            <a:chExt cx="745067" cy="643467"/>
          </a:xfrm>
        </p:grpSpPr>
        <p:sp>
          <p:nvSpPr>
            <p:cNvPr id="7" name="Freeform 7"/>
            <p:cNvSpPr/>
            <p:nvPr/>
          </p:nvSpPr>
          <p:spPr>
            <a:xfrm>
              <a:off x="16891" y="16891"/>
              <a:ext cx="711200" cy="609600"/>
            </a:xfrm>
            <a:custGeom>
              <a:avLst/>
              <a:gdLst/>
              <a:ahLst/>
              <a:cxnLst/>
              <a:rect l="l" t="t" r="r" b="b"/>
              <a:pathLst>
                <a:path w="711200" h="609600">
                  <a:moveTo>
                    <a:pt x="0" y="304800"/>
                  </a:moveTo>
                  <a:cubicBezTo>
                    <a:pt x="0" y="136525"/>
                    <a:pt x="159258" y="0"/>
                    <a:pt x="355600" y="0"/>
                  </a:cubicBezTo>
                  <a:cubicBezTo>
                    <a:pt x="551942" y="0"/>
                    <a:pt x="711200" y="136525"/>
                    <a:pt x="711200" y="304800"/>
                  </a:cubicBezTo>
                  <a:cubicBezTo>
                    <a:pt x="711200" y="473075"/>
                    <a:pt x="551942" y="609600"/>
                    <a:pt x="355600" y="609600"/>
                  </a:cubicBezTo>
                  <a:cubicBezTo>
                    <a:pt x="159258" y="609600"/>
                    <a:pt x="0" y="473075"/>
                    <a:pt x="0" y="30480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745109" cy="643509"/>
            </a:xfrm>
            <a:custGeom>
              <a:avLst/>
              <a:gdLst/>
              <a:ahLst/>
              <a:cxnLst/>
              <a:rect l="l" t="t" r="r" b="b"/>
              <a:pathLst>
                <a:path w="745109" h="643509">
                  <a:moveTo>
                    <a:pt x="0" y="321691"/>
                  </a:moveTo>
                  <a:cubicBezTo>
                    <a:pt x="0" y="141732"/>
                    <a:pt x="169291" y="0"/>
                    <a:pt x="372491" y="0"/>
                  </a:cubicBezTo>
                  <a:cubicBezTo>
                    <a:pt x="575691" y="0"/>
                    <a:pt x="745109" y="141732"/>
                    <a:pt x="745109" y="321691"/>
                  </a:cubicBezTo>
                  <a:lnTo>
                    <a:pt x="728091" y="321691"/>
                  </a:lnTo>
                  <a:lnTo>
                    <a:pt x="744982" y="321691"/>
                  </a:lnTo>
                  <a:cubicBezTo>
                    <a:pt x="744982" y="501777"/>
                    <a:pt x="575691" y="643382"/>
                    <a:pt x="372491" y="643382"/>
                  </a:cubicBezTo>
                  <a:lnTo>
                    <a:pt x="372491" y="626491"/>
                  </a:lnTo>
                  <a:lnTo>
                    <a:pt x="372491" y="643382"/>
                  </a:lnTo>
                  <a:cubicBezTo>
                    <a:pt x="169291" y="643509"/>
                    <a:pt x="0" y="501777"/>
                    <a:pt x="0" y="321691"/>
                  </a:cubicBezTo>
                  <a:lnTo>
                    <a:pt x="16891" y="321691"/>
                  </a:lnTo>
                  <a:lnTo>
                    <a:pt x="33909" y="321691"/>
                  </a:lnTo>
                  <a:lnTo>
                    <a:pt x="16891" y="321691"/>
                  </a:lnTo>
                  <a:lnTo>
                    <a:pt x="0" y="321691"/>
                  </a:lnTo>
                  <a:moveTo>
                    <a:pt x="33909" y="321691"/>
                  </a:moveTo>
                  <a:cubicBezTo>
                    <a:pt x="33909" y="331089"/>
                    <a:pt x="26289" y="338582"/>
                    <a:pt x="17018" y="338582"/>
                  </a:cubicBezTo>
                  <a:cubicBezTo>
                    <a:pt x="7747" y="338582"/>
                    <a:pt x="0" y="331089"/>
                    <a:pt x="0" y="321691"/>
                  </a:cubicBezTo>
                  <a:cubicBezTo>
                    <a:pt x="0" y="312293"/>
                    <a:pt x="7620" y="304800"/>
                    <a:pt x="16891" y="304800"/>
                  </a:cubicBezTo>
                  <a:cubicBezTo>
                    <a:pt x="26162" y="304800"/>
                    <a:pt x="33782" y="312420"/>
                    <a:pt x="33782" y="321691"/>
                  </a:cubicBezTo>
                  <a:cubicBezTo>
                    <a:pt x="33909" y="478409"/>
                    <a:pt x="183007" y="609600"/>
                    <a:pt x="372491" y="609600"/>
                  </a:cubicBezTo>
                  <a:cubicBezTo>
                    <a:pt x="561975" y="609600"/>
                    <a:pt x="711200" y="478409"/>
                    <a:pt x="711200" y="321691"/>
                  </a:cubicBezTo>
                  <a:cubicBezTo>
                    <a:pt x="711200" y="164973"/>
                    <a:pt x="562102" y="33909"/>
                    <a:pt x="372491" y="33909"/>
                  </a:cubicBezTo>
                  <a:lnTo>
                    <a:pt x="372491" y="16891"/>
                  </a:lnTo>
                  <a:lnTo>
                    <a:pt x="372491" y="33909"/>
                  </a:lnTo>
                  <a:cubicBezTo>
                    <a:pt x="183007" y="33909"/>
                    <a:pt x="33909" y="165100"/>
                    <a:pt x="33909" y="321691"/>
                  </a:cubicBezTo>
                  <a:close/>
                </a:path>
              </a:pathLst>
            </a:custGeom>
            <a:solidFill>
              <a:srgbClr val="1C334E"/>
            </a:solid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9" name="AutoShape 9"/>
          <p:cNvSpPr/>
          <p:nvPr/>
        </p:nvSpPr>
        <p:spPr>
          <a:xfrm>
            <a:off x="10854060" y="7042070"/>
            <a:ext cx="1485900" cy="0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0" name="AutoShape 10"/>
          <p:cNvSpPr/>
          <p:nvPr/>
        </p:nvSpPr>
        <p:spPr>
          <a:xfrm>
            <a:off x="12339960" y="6124533"/>
            <a:ext cx="1485900" cy="0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1" name="AutoShape 11"/>
          <p:cNvSpPr/>
          <p:nvPr/>
        </p:nvSpPr>
        <p:spPr>
          <a:xfrm>
            <a:off x="13825860" y="5168716"/>
            <a:ext cx="1485900" cy="0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2" name="AutoShape 12"/>
          <p:cNvSpPr/>
          <p:nvPr/>
        </p:nvSpPr>
        <p:spPr>
          <a:xfrm flipH="1">
            <a:off x="12339960" y="6124533"/>
            <a:ext cx="0" cy="917537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3" name="AutoShape 13"/>
          <p:cNvSpPr/>
          <p:nvPr/>
        </p:nvSpPr>
        <p:spPr>
          <a:xfrm flipH="1">
            <a:off x="13830622" y="5173478"/>
            <a:ext cx="0" cy="917537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4" name="AutoShape 14"/>
          <p:cNvSpPr/>
          <p:nvPr/>
        </p:nvSpPr>
        <p:spPr>
          <a:xfrm flipH="1">
            <a:off x="15306997" y="4255941"/>
            <a:ext cx="0" cy="917537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5" name="AutoShape 15"/>
          <p:cNvSpPr/>
          <p:nvPr/>
        </p:nvSpPr>
        <p:spPr>
          <a:xfrm>
            <a:off x="15306997" y="4260703"/>
            <a:ext cx="1485900" cy="0"/>
          </a:xfrm>
          <a:prstGeom prst="line">
            <a:avLst/>
          </a:prstGeom>
          <a:ln w="9525" cap="rnd">
            <a:solidFill>
              <a:srgbClr val="4F81B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853145" y="1413449"/>
            <a:ext cx="9469956" cy="81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Introduction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05367" y="4417695"/>
            <a:ext cx="10765512" cy="1251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8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Objective:</a:t>
            </a:r>
            <a:r>
              <a:rPr lang="en-US" sz="3598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 Learn how to map useful contacts and networks to support your social business model.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853145" y="1413449"/>
            <a:ext cx="9469956" cy="81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Hurdles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51489" y="3532832"/>
            <a:ext cx="4530881" cy="1337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spc="-73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Limited Traditional Support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51489" y="4848551"/>
            <a:ext cx="4530881" cy="3258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Banks and financial institutions favour commercial enterprises over socially driven ones.</a:t>
            </a:r>
          </a:p>
        </p:txBody>
      </p:sp>
      <p:sp>
        <p:nvSpPr>
          <p:cNvPr id="7" name="Freeform 7"/>
          <p:cNvSpPr/>
          <p:nvPr/>
        </p:nvSpPr>
        <p:spPr>
          <a:xfrm>
            <a:off x="13672521" y="4172400"/>
            <a:ext cx="1182825" cy="1961628"/>
          </a:xfrm>
          <a:custGeom>
            <a:avLst/>
            <a:gdLst/>
            <a:ahLst/>
            <a:cxnLst/>
            <a:rect l="l" t="t" r="r" b="b"/>
            <a:pathLst>
              <a:path w="1182825" h="1961628">
                <a:moveTo>
                  <a:pt x="0" y="0"/>
                </a:moveTo>
                <a:lnTo>
                  <a:pt x="1182825" y="0"/>
                </a:lnTo>
                <a:lnTo>
                  <a:pt x="1182825" y="1961628"/>
                </a:lnTo>
                <a:lnTo>
                  <a:pt x="0" y="19616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8" name="Freeform 8"/>
          <p:cNvSpPr/>
          <p:nvPr/>
        </p:nvSpPr>
        <p:spPr>
          <a:xfrm>
            <a:off x="14356300" y="4815097"/>
            <a:ext cx="358883" cy="675784"/>
          </a:xfrm>
          <a:custGeom>
            <a:avLst/>
            <a:gdLst/>
            <a:ahLst/>
            <a:cxnLst/>
            <a:rect l="l" t="t" r="r" b="b"/>
            <a:pathLst>
              <a:path w="358883" h="675784">
                <a:moveTo>
                  <a:pt x="0" y="0"/>
                </a:moveTo>
                <a:lnTo>
                  <a:pt x="358882" y="0"/>
                </a:lnTo>
                <a:lnTo>
                  <a:pt x="358882" y="675784"/>
                </a:lnTo>
                <a:lnTo>
                  <a:pt x="0" y="6757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9" name="Freeform 9"/>
          <p:cNvSpPr/>
          <p:nvPr/>
        </p:nvSpPr>
        <p:spPr>
          <a:xfrm>
            <a:off x="8444079" y="4365645"/>
            <a:ext cx="5965077" cy="1575131"/>
          </a:xfrm>
          <a:custGeom>
            <a:avLst/>
            <a:gdLst/>
            <a:ahLst/>
            <a:cxnLst/>
            <a:rect l="l" t="t" r="r" b="b"/>
            <a:pathLst>
              <a:path w="5965077" h="1575131">
                <a:moveTo>
                  <a:pt x="0" y="0"/>
                </a:moveTo>
                <a:lnTo>
                  <a:pt x="5965077" y="0"/>
                </a:lnTo>
                <a:lnTo>
                  <a:pt x="5965077" y="1575131"/>
                </a:lnTo>
                <a:lnTo>
                  <a:pt x="0" y="15751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853145" y="1413449"/>
            <a:ext cx="9469956" cy="81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Hurdles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39745" y="4071615"/>
            <a:ext cx="4530881" cy="679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spc="-73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Misunderstood Risk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39745" y="4730111"/>
            <a:ext cx="4530881" cy="260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The misconception that socially driven </a:t>
            </a:r>
            <a:r>
              <a:rPr lang="en-US" sz="3699">
                <a:solidFill>
                  <a:srgbClr val="808080"/>
                </a:solidFill>
                <a:latin typeface="DM Sans"/>
                <a:ea typeface="DM Sans"/>
                <a:cs typeface="DM Sans"/>
                <a:sym typeface="DM Sans"/>
              </a:rPr>
              <a:t>organizations</a:t>
            </a:r>
            <a:r>
              <a:rPr lang="en-US" sz="36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 are not profitable.</a:t>
            </a:r>
          </a:p>
        </p:txBody>
      </p:sp>
      <p:sp>
        <p:nvSpPr>
          <p:cNvPr id="7" name="Freeform 7"/>
          <p:cNvSpPr/>
          <p:nvPr/>
        </p:nvSpPr>
        <p:spPr>
          <a:xfrm>
            <a:off x="2049651" y="4152973"/>
            <a:ext cx="1182825" cy="1961628"/>
          </a:xfrm>
          <a:custGeom>
            <a:avLst/>
            <a:gdLst/>
            <a:ahLst/>
            <a:cxnLst/>
            <a:rect l="l" t="t" r="r" b="b"/>
            <a:pathLst>
              <a:path w="1182825" h="1961628">
                <a:moveTo>
                  <a:pt x="0" y="0"/>
                </a:moveTo>
                <a:lnTo>
                  <a:pt x="1182825" y="0"/>
                </a:lnTo>
                <a:lnTo>
                  <a:pt x="1182825" y="1961628"/>
                </a:lnTo>
                <a:lnTo>
                  <a:pt x="0" y="19616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8" name="Freeform 8"/>
          <p:cNvSpPr/>
          <p:nvPr/>
        </p:nvSpPr>
        <p:spPr>
          <a:xfrm>
            <a:off x="2189816" y="4796119"/>
            <a:ext cx="358883" cy="675784"/>
          </a:xfrm>
          <a:custGeom>
            <a:avLst/>
            <a:gdLst/>
            <a:ahLst/>
            <a:cxnLst/>
            <a:rect l="l" t="t" r="r" b="b"/>
            <a:pathLst>
              <a:path w="358883" h="675784">
                <a:moveTo>
                  <a:pt x="0" y="0"/>
                </a:moveTo>
                <a:lnTo>
                  <a:pt x="358882" y="0"/>
                </a:lnTo>
                <a:lnTo>
                  <a:pt x="358882" y="675784"/>
                </a:lnTo>
                <a:lnTo>
                  <a:pt x="0" y="6757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9" name="Freeform 9"/>
          <p:cNvSpPr/>
          <p:nvPr/>
        </p:nvSpPr>
        <p:spPr>
          <a:xfrm>
            <a:off x="2495842" y="4346224"/>
            <a:ext cx="5965077" cy="1575131"/>
          </a:xfrm>
          <a:custGeom>
            <a:avLst/>
            <a:gdLst/>
            <a:ahLst/>
            <a:cxnLst/>
            <a:rect l="l" t="t" r="r" b="b"/>
            <a:pathLst>
              <a:path w="5965077" h="1575131">
                <a:moveTo>
                  <a:pt x="0" y="0"/>
                </a:moveTo>
                <a:lnTo>
                  <a:pt x="5965077" y="0"/>
                </a:lnTo>
                <a:lnTo>
                  <a:pt x="5965077" y="1575131"/>
                </a:lnTo>
                <a:lnTo>
                  <a:pt x="0" y="15751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853145" y="1413449"/>
            <a:ext cx="9469956" cy="81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Hurdles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51489" y="3532832"/>
            <a:ext cx="5644711" cy="702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spc="-73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Misunderstood goals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51489" y="4298970"/>
            <a:ext cx="4530881" cy="2601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700">
                <a:solidFill>
                  <a:srgbClr val="808080"/>
                </a:solidFill>
                <a:latin typeface="DM Sans"/>
                <a:ea typeface="DM Sans"/>
                <a:cs typeface="DM Sans"/>
                <a:sym typeface="DM Sans"/>
              </a:rPr>
              <a:t>Investors are not looking for the environmental and social impact.</a:t>
            </a:r>
          </a:p>
        </p:txBody>
      </p:sp>
      <p:sp>
        <p:nvSpPr>
          <p:cNvPr id="7" name="Freeform 7"/>
          <p:cNvSpPr/>
          <p:nvPr/>
        </p:nvSpPr>
        <p:spPr>
          <a:xfrm>
            <a:off x="13672521" y="4172400"/>
            <a:ext cx="1182825" cy="1961628"/>
          </a:xfrm>
          <a:custGeom>
            <a:avLst/>
            <a:gdLst/>
            <a:ahLst/>
            <a:cxnLst/>
            <a:rect l="l" t="t" r="r" b="b"/>
            <a:pathLst>
              <a:path w="1182825" h="1961628">
                <a:moveTo>
                  <a:pt x="0" y="0"/>
                </a:moveTo>
                <a:lnTo>
                  <a:pt x="1182825" y="0"/>
                </a:lnTo>
                <a:lnTo>
                  <a:pt x="1182825" y="1961628"/>
                </a:lnTo>
                <a:lnTo>
                  <a:pt x="0" y="19616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8" name="Freeform 8"/>
          <p:cNvSpPr/>
          <p:nvPr/>
        </p:nvSpPr>
        <p:spPr>
          <a:xfrm>
            <a:off x="14356300" y="4815097"/>
            <a:ext cx="358883" cy="675784"/>
          </a:xfrm>
          <a:custGeom>
            <a:avLst/>
            <a:gdLst/>
            <a:ahLst/>
            <a:cxnLst/>
            <a:rect l="l" t="t" r="r" b="b"/>
            <a:pathLst>
              <a:path w="358883" h="675784">
                <a:moveTo>
                  <a:pt x="0" y="0"/>
                </a:moveTo>
                <a:lnTo>
                  <a:pt x="358882" y="0"/>
                </a:lnTo>
                <a:lnTo>
                  <a:pt x="358882" y="675784"/>
                </a:lnTo>
                <a:lnTo>
                  <a:pt x="0" y="6757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9" name="Freeform 9"/>
          <p:cNvSpPr/>
          <p:nvPr/>
        </p:nvSpPr>
        <p:spPr>
          <a:xfrm>
            <a:off x="8444079" y="4365645"/>
            <a:ext cx="5965077" cy="1575131"/>
          </a:xfrm>
          <a:custGeom>
            <a:avLst/>
            <a:gdLst/>
            <a:ahLst/>
            <a:cxnLst/>
            <a:rect l="l" t="t" r="r" b="b"/>
            <a:pathLst>
              <a:path w="5965077" h="1575131">
                <a:moveTo>
                  <a:pt x="0" y="0"/>
                </a:moveTo>
                <a:lnTo>
                  <a:pt x="5965077" y="0"/>
                </a:lnTo>
                <a:lnTo>
                  <a:pt x="5965077" y="1575131"/>
                </a:lnTo>
                <a:lnTo>
                  <a:pt x="0" y="15751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6418957" y="6125117"/>
            <a:ext cx="5450085" cy="4161883"/>
            <a:chOff x="0" y="0"/>
            <a:chExt cx="7266780" cy="55491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6813" cy="5549138"/>
            </a:xfrm>
            <a:custGeom>
              <a:avLst/>
              <a:gdLst/>
              <a:ahLst/>
              <a:cxnLst/>
              <a:rect l="l" t="t" r="r" b="b"/>
              <a:pathLst>
                <a:path w="7266813" h="5549138">
                  <a:moveTo>
                    <a:pt x="0" y="0"/>
                  </a:moveTo>
                  <a:lnTo>
                    <a:pt x="7266813" y="0"/>
                  </a:lnTo>
                  <a:lnTo>
                    <a:pt x="7266813" y="5549138"/>
                  </a:lnTo>
                  <a:lnTo>
                    <a:pt x="0" y="5549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4" r="-64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11061889" y="-806818"/>
            <a:ext cx="4165223" cy="5950318"/>
            <a:chOff x="0" y="0"/>
            <a:chExt cx="5553631" cy="79337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53583" cy="7933817"/>
            </a:xfrm>
            <a:custGeom>
              <a:avLst/>
              <a:gdLst/>
              <a:ahLst/>
              <a:cxnLst/>
              <a:rect l="l" t="t" r="r" b="b"/>
              <a:pathLst>
                <a:path w="5553583" h="7933817">
                  <a:moveTo>
                    <a:pt x="0" y="0"/>
                  </a:moveTo>
                  <a:lnTo>
                    <a:pt x="5553583" y="0"/>
                  </a:lnTo>
                  <a:lnTo>
                    <a:pt x="5553583" y="7933817"/>
                  </a:lnTo>
                  <a:lnTo>
                    <a:pt x="0" y="79338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71" r="-172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29700" y="1028700"/>
            <a:ext cx="8229600" cy="8229600"/>
            <a:chOff x="0" y="0"/>
            <a:chExt cx="10972800" cy="1097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972800" cy="10972800"/>
            </a:xfrm>
            <a:custGeom>
              <a:avLst/>
              <a:gdLst/>
              <a:ahLst/>
              <a:cxnLst/>
              <a:rect l="l" t="t" r="r" b="b"/>
              <a:pathLst>
                <a:path w="10972800" h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4" r="-44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48551" y="2989597"/>
            <a:ext cx="6726444" cy="123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FINDING THE RIGHT INVESTOR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842192"/>
            <a:ext cx="6813333" cy="3982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5694" lvl="2" indent="-281898" algn="l">
              <a:lnSpc>
                <a:spcPts val="5179"/>
              </a:lnSpc>
              <a:buFont typeface="Arial"/>
              <a:buChar char="⚬"/>
            </a:pPr>
            <a:r>
              <a:rPr lang="en-US" sz="3699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Mission</a:t>
            </a:r>
          </a:p>
          <a:p>
            <a:pPr marL="845694" lvl="2" indent="-281898" algn="l">
              <a:lnSpc>
                <a:spcPts val="5179"/>
              </a:lnSpc>
            </a:pPr>
            <a:endParaRPr lang="en-US" sz="3699">
              <a:solidFill>
                <a:srgbClr val="737373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845694" lvl="2" indent="-281898" algn="l">
              <a:lnSpc>
                <a:spcPts val="5179"/>
              </a:lnSpc>
              <a:buFont typeface="Arial"/>
              <a:buChar char="⚬"/>
            </a:pPr>
            <a:r>
              <a:rPr lang="en-US" sz="3699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Mindset</a:t>
            </a:r>
          </a:p>
          <a:p>
            <a:pPr marL="845694" lvl="2" indent="-281898" algn="l">
              <a:lnSpc>
                <a:spcPts val="5179"/>
              </a:lnSpc>
            </a:pPr>
            <a:endParaRPr lang="en-US" sz="3699">
              <a:solidFill>
                <a:srgbClr val="737373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845694" lvl="2" indent="-281898" algn="l">
              <a:lnSpc>
                <a:spcPts val="5179"/>
              </a:lnSpc>
              <a:buFont typeface="Arial"/>
              <a:buChar char="⚬"/>
            </a:pPr>
            <a:r>
              <a:rPr lang="en-US" sz="3699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Mandate</a:t>
            </a:r>
          </a:p>
          <a:p>
            <a:pPr marL="845694" lvl="2" indent="-281898" algn="l">
              <a:lnSpc>
                <a:spcPts val="5179"/>
              </a:lnSpc>
            </a:pPr>
            <a:endParaRPr lang="en-US" sz="3699">
              <a:solidFill>
                <a:srgbClr val="737373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3679306" cy="1753284"/>
            <a:chOff x="0" y="0"/>
            <a:chExt cx="4905741" cy="233771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853145" y="1413449"/>
            <a:ext cx="9469956" cy="167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Why are investors important?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233651" y="3904336"/>
            <a:ext cx="4530881" cy="679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spc="-73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Support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233651" y="4562831"/>
            <a:ext cx="4530881" cy="3258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Investors believe in the mission and the project idea and help turn them into reality.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61116" y="4021017"/>
            <a:ext cx="7359358" cy="4140053"/>
            <a:chOff x="0" y="0"/>
            <a:chExt cx="9812477" cy="552007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812528" cy="5520182"/>
            </a:xfrm>
            <a:custGeom>
              <a:avLst/>
              <a:gdLst/>
              <a:ahLst/>
              <a:cxnLst/>
              <a:rect l="l" t="t" r="r" b="b"/>
              <a:pathLst>
                <a:path w="9812528" h="5520182">
                  <a:moveTo>
                    <a:pt x="0" y="5062982"/>
                  </a:moveTo>
                  <a:lnTo>
                    <a:pt x="0" y="457073"/>
                  </a:lnTo>
                  <a:cubicBezTo>
                    <a:pt x="0" y="204216"/>
                    <a:pt x="204216" y="0"/>
                    <a:pt x="457073" y="0"/>
                  </a:cubicBezTo>
                  <a:lnTo>
                    <a:pt x="9355455" y="0"/>
                  </a:lnTo>
                  <a:cubicBezTo>
                    <a:pt x="9608312" y="0"/>
                    <a:pt x="9812528" y="204216"/>
                    <a:pt x="9812528" y="457073"/>
                  </a:cubicBezTo>
                  <a:lnTo>
                    <a:pt x="9812528" y="5061966"/>
                  </a:lnTo>
                  <a:cubicBezTo>
                    <a:pt x="9812528" y="5314823"/>
                    <a:pt x="9608312" y="5519039"/>
                    <a:pt x="9355455" y="5519039"/>
                  </a:cubicBezTo>
                  <a:lnTo>
                    <a:pt x="457073" y="5519039"/>
                  </a:lnTo>
                  <a:cubicBezTo>
                    <a:pt x="205359" y="5520182"/>
                    <a:pt x="0" y="5315839"/>
                    <a:pt x="0" y="5063109"/>
                  </a:cubicBezTo>
                  <a:close/>
                </a:path>
              </a:pathLst>
            </a:custGeom>
            <a:blipFill>
              <a:blip r:embed="rId3"/>
              <a:stretch>
                <a:fillRect t="-34308" b="-34327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853145" y="1413449"/>
            <a:ext cx="9469956" cy="167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Why are investors important?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87704" y="3897500"/>
            <a:ext cx="4530881" cy="663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spc="-72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Funding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87704" y="4522816"/>
            <a:ext cx="4530881" cy="264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Investors provide the cash needed to move a project forward.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378811" y="4014181"/>
            <a:ext cx="7022140" cy="3950349"/>
            <a:chOff x="0" y="0"/>
            <a:chExt cx="9362853" cy="52671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362822" cy="5267071"/>
            </a:xfrm>
            <a:custGeom>
              <a:avLst/>
              <a:gdLst/>
              <a:ahLst/>
              <a:cxnLst/>
              <a:rect l="l" t="t" r="r" b="b"/>
              <a:pathLst>
                <a:path w="9362822" h="5267071">
                  <a:moveTo>
                    <a:pt x="0" y="4830953"/>
                  </a:moveTo>
                  <a:lnTo>
                    <a:pt x="0" y="436118"/>
                  </a:lnTo>
                  <a:cubicBezTo>
                    <a:pt x="0" y="194945"/>
                    <a:pt x="194945" y="0"/>
                    <a:pt x="436118" y="0"/>
                  </a:cubicBezTo>
                  <a:lnTo>
                    <a:pt x="8926703" y="0"/>
                  </a:lnTo>
                  <a:cubicBezTo>
                    <a:pt x="9167876" y="0"/>
                    <a:pt x="9362822" y="194945"/>
                    <a:pt x="9362822" y="436118"/>
                  </a:cubicBezTo>
                  <a:lnTo>
                    <a:pt x="9362822" y="4829937"/>
                  </a:lnTo>
                  <a:cubicBezTo>
                    <a:pt x="9362822" y="5071110"/>
                    <a:pt x="9167876" y="5266055"/>
                    <a:pt x="8926703" y="5266055"/>
                  </a:cubicBezTo>
                  <a:lnTo>
                    <a:pt x="436118" y="5266055"/>
                  </a:lnTo>
                  <a:cubicBezTo>
                    <a:pt x="195961" y="5267071"/>
                    <a:pt x="0" y="5072253"/>
                    <a:pt x="0" y="4830953"/>
                  </a:cubicBezTo>
                  <a:close/>
                </a:path>
              </a:pathLst>
            </a:custGeom>
            <a:blipFill>
              <a:blip r:embed="rId3"/>
              <a:stretch>
                <a:fillRect t="-16335" b="-16355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853145" y="1413449"/>
            <a:ext cx="9469956" cy="167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Why are investors important?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52359" y="3613021"/>
            <a:ext cx="4530881" cy="679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 spc="-73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Team players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452359" y="4271515"/>
            <a:ext cx="4530881" cy="4573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Investors are part of the collaboration, part of the team. Not only with cash but with their network, ideas, and experience.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89416" y="4152669"/>
            <a:ext cx="6635988" cy="3733117"/>
            <a:chOff x="0" y="0"/>
            <a:chExt cx="8847985" cy="49774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847963" cy="4977511"/>
            </a:xfrm>
            <a:custGeom>
              <a:avLst/>
              <a:gdLst/>
              <a:ahLst/>
              <a:cxnLst/>
              <a:rect l="l" t="t" r="r" b="b"/>
              <a:pathLst>
                <a:path w="8847963" h="4977511">
                  <a:moveTo>
                    <a:pt x="0" y="4565396"/>
                  </a:moveTo>
                  <a:lnTo>
                    <a:pt x="0" y="412115"/>
                  </a:lnTo>
                  <a:cubicBezTo>
                    <a:pt x="0" y="184150"/>
                    <a:pt x="184150" y="0"/>
                    <a:pt x="412115" y="0"/>
                  </a:cubicBezTo>
                  <a:lnTo>
                    <a:pt x="8435848" y="0"/>
                  </a:lnTo>
                  <a:cubicBezTo>
                    <a:pt x="8663813" y="0"/>
                    <a:pt x="8847963" y="184150"/>
                    <a:pt x="8847963" y="412115"/>
                  </a:cubicBezTo>
                  <a:lnTo>
                    <a:pt x="8847963" y="4564380"/>
                  </a:lnTo>
                  <a:cubicBezTo>
                    <a:pt x="8847963" y="4792345"/>
                    <a:pt x="8663813" y="4976495"/>
                    <a:pt x="8435848" y="4976495"/>
                  </a:cubicBezTo>
                  <a:lnTo>
                    <a:pt x="412115" y="4976495"/>
                  </a:lnTo>
                  <a:cubicBezTo>
                    <a:pt x="185166" y="4977511"/>
                    <a:pt x="0" y="4793361"/>
                    <a:pt x="0" y="4565396"/>
                  </a:cubicBezTo>
                  <a:close/>
                </a:path>
              </a:pathLst>
            </a:custGeom>
            <a:blipFill>
              <a:blip r:embed="rId3"/>
              <a:stretch>
                <a:fillRect t="-9255" b="-9275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 flipH="1" flipV="1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Freeform 4"/>
          <p:cNvSpPr/>
          <p:nvPr/>
        </p:nvSpPr>
        <p:spPr>
          <a:xfrm>
            <a:off x="7770439" y="8639579"/>
            <a:ext cx="380329" cy="362730"/>
          </a:xfrm>
          <a:custGeom>
            <a:avLst/>
            <a:gdLst/>
            <a:ahLst/>
            <a:cxnLst/>
            <a:rect l="l" t="t" r="r" b="b"/>
            <a:pathLst>
              <a:path w="380329" h="362730">
                <a:moveTo>
                  <a:pt x="0" y="0"/>
                </a:moveTo>
                <a:lnTo>
                  <a:pt x="380329" y="0"/>
                </a:lnTo>
                <a:lnTo>
                  <a:pt x="380329" y="362730"/>
                </a:lnTo>
                <a:lnTo>
                  <a:pt x="0" y="3627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Freeform 5"/>
          <p:cNvSpPr/>
          <p:nvPr/>
        </p:nvSpPr>
        <p:spPr>
          <a:xfrm>
            <a:off x="7100304" y="6484486"/>
            <a:ext cx="1720154" cy="2064383"/>
          </a:xfrm>
          <a:custGeom>
            <a:avLst/>
            <a:gdLst/>
            <a:ahLst/>
            <a:cxnLst/>
            <a:rect l="l" t="t" r="r" b="b"/>
            <a:pathLst>
              <a:path w="1720154" h="2064383">
                <a:moveTo>
                  <a:pt x="0" y="0"/>
                </a:moveTo>
                <a:lnTo>
                  <a:pt x="1720154" y="0"/>
                </a:lnTo>
                <a:lnTo>
                  <a:pt x="1720154" y="2064383"/>
                </a:lnTo>
                <a:lnTo>
                  <a:pt x="0" y="20643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6" name="Freeform 6"/>
          <p:cNvSpPr/>
          <p:nvPr/>
        </p:nvSpPr>
        <p:spPr>
          <a:xfrm>
            <a:off x="10137731" y="8639579"/>
            <a:ext cx="380329" cy="362730"/>
          </a:xfrm>
          <a:custGeom>
            <a:avLst/>
            <a:gdLst/>
            <a:ahLst/>
            <a:cxnLst/>
            <a:rect l="l" t="t" r="r" b="b"/>
            <a:pathLst>
              <a:path w="380329" h="362730">
                <a:moveTo>
                  <a:pt x="0" y="0"/>
                </a:moveTo>
                <a:lnTo>
                  <a:pt x="380329" y="0"/>
                </a:lnTo>
                <a:lnTo>
                  <a:pt x="380329" y="362730"/>
                </a:lnTo>
                <a:lnTo>
                  <a:pt x="0" y="3627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" name="Freeform 7"/>
          <p:cNvSpPr/>
          <p:nvPr/>
        </p:nvSpPr>
        <p:spPr>
          <a:xfrm>
            <a:off x="9467595" y="6484486"/>
            <a:ext cx="1720154" cy="2064383"/>
          </a:xfrm>
          <a:custGeom>
            <a:avLst/>
            <a:gdLst/>
            <a:ahLst/>
            <a:cxnLst/>
            <a:rect l="l" t="t" r="r" b="b"/>
            <a:pathLst>
              <a:path w="1720154" h="2064383">
                <a:moveTo>
                  <a:pt x="0" y="0"/>
                </a:moveTo>
                <a:lnTo>
                  <a:pt x="1720154" y="0"/>
                </a:lnTo>
                <a:lnTo>
                  <a:pt x="1720154" y="2064383"/>
                </a:lnTo>
                <a:lnTo>
                  <a:pt x="0" y="20643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8" name="Group 8"/>
          <p:cNvGrpSpPr/>
          <p:nvPr/>
        </p:nvGrpSpPr>
        <p:grpSpPr>
          <a:xfrm>
            <a:off x="7504719" y="6914526"/>
            <a:ext cx="911270" cy="898015"/>
            <a:chOff x="0" y="0"/>
            <a:chExt cx="1215027" cy="11973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15009" cy="1197356"/>
            </a:xfrm>
            <a:custGeom>
              <a:avLst/>
              <a:gdLst/>
              <a:ahLst/>
              <a:cxnLst/>
              <a:rect l="l" t="t" r="r" b="b"/>
              <a:pathLst>
                <a:path w="1215009" h="1197356">
                  <a:moveTo>
                    <a:pt x="0" y="0"/>
                  </a:moveTo>
                  <a:lnTo>
                    <a:pt x="1215009" y="0"/>
                  </a:lnTo>
                  <a:lnTo>
                    <a:pt x="1215009" y="1197356"/>
                  </a:lnTo>
                  <a:lnTo>
                    <a:pt x="0" y="1197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09" r="-1" b="-20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873971" y="6823557"/>
            <a:ext cx="879297" cy="988985"/>
            <a:chOff x="0" y="0"/>
            <a:chExt cx="1172396" cy="131864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72337" cy="1318641"/>
            </a:xfrm>
            <a:custGeom>
              <a:avLst/>
              <a:gdLst/>
              <a:ahLst/>
              <a:cxnLst/>
              <a:rect l="l" t="t" r="r" b="b"/>
              <a:pathLst>
                <a:path w="1172337" h="1318641">
                  <a:moveTo>
                    <a:pt x="0" y="0"/>
                  </a:moveTo>
                  <a:lnTo>
                    <a:pt x="1172337" y="0"/>
                  </a:lnTo>
                  <a:lnTo>
                    <a:pt x="1172337" y="1318641"/>
                  </a:lnTo>
                  <a:lnTo>
                    <a:pt x="0" y="1318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668" r="-5" b="-66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713458" y="2591049"/>
            <a:ext cx="14861084" cy="79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1"/>
              </a:lnSpc>
            </a:pPr>
            <a:r>
              <a:rPr lang="en-US" sz="6991" spc="243">
                <a:solidFill>
                  <a:srgbClr val="E1A93D"/>
                </a:solidFill>
                <a:latin typeface="DM Sans Bold"/>
                <a:ea typeface="DM Sans Bold"/>
                <a:cs typeface="DM Sans Bold"/>
                <a:sym typeface="DM Sans Bold"/>
              </a:rPr>
              <a:t>MISSION: Beyond the numbers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24266" y="3873208"/>
            <a:ext cx="6439468" cy="1925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5"/>
              </a:lnSpc>
            </a:pPr>
            <a:r>
              <a:rPr lang="en-US" sz="3699" spc="361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Investors will back your mission - if they believe in it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 flipH="1" flipV="1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Freeform 4"/>
          <p:cNvSpPr/>
          <p:nvPr/>
        </p:nvSpPr>
        <p:spPr>
          <a:xfrm>
            <a:off x="14323439" y="6458714"/>
            <a:ext cx="380329" cy="362730"/>
          </a:xfrm>
          <a:custGeom>
            <a:avLst/>
            <a:gdLst/>
            <a:ahLst/>
            <a:cxnLst/>
            <a:rect l="l" t="t" r="r" b="b"/>
            <a:pathLst>
              <a:path w="380329" h="362730">
                <a:moveTo>
                  <a:pt x="0" y="0"/>
                </a:moveTo>
                <a:lnTo>
                  <a:pt x="380329" y="0"/>
                </a:lnTo>
                <a:lnTo>
                  <a:pt x="380329" y="362730"/>
                </a:lnTo>
                <a:lnTo>
                  <a:pt x="0" y="3627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Freeform 5"/>
          <p:cNvSpPr/>
          <p:nvPr/>
        </p:nvSpPr>
        <p:spPr>
          <a:xfrm>
            <a:off x="13603688" y="4394313"/>
            <a:ext cx="1720154" cy="2064383"/>
          </a:xfrm>
          <a:custGeom>
            <a:avLst/>
            <a:gdLst/>
            <a:ahLst/>
            <a:cxnLst/>
            <a:rect l="l" t="t" r="r" b="b"/>
            <a:pathLst>
              <a:path w="1720154" h="2064383">
                <a:moveTo>
                  <a:pt x="0" y="0"/>
                </a:moveTo>
                <a:lnTo>
                  <a:pt x="1720154" y="0"/>
                </a:lnTo>
                <a:lnTo>
                  <a:pt x="1720154" y="2064383"/>
                </a:lnTo>
                <a:lnTo>
                  <a:pt x="0" y="20643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6" name="Group 6"/>
          <p:cNvGrpSpPr/>
          <p:nvPr/>
        </p:nvGrpSpPr>
        <p:grpSpPr>
          <a:xfrm>
            <a:off x="14008103" y="4824353"/>
            <a:ext cx="911270" cy="898015"/>
            <a:chOff x="0" y="0"/>
            <a:chExt cx="1215027" cy="11973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5009" cy="1197356"/>
            </a:xfrm>
            <a:custGeom>
              <a:avLst/>
              <a:gdLst/>
              <a:ahLst/>
              <a:cxnLst/>
              <a:rect l="l" t="t" r="r" b="b"/>
              <a:pathLst>
                <a:path w="1215009" h="1197356">
                  <a:moveTo>
                    <a:pt x="0" y="0"/>
                  </a:moveTo>
                  <a:lnTo>
                    <a:pt x="1215009" y="0"/>
                  </a:lnTo>
                  <a:lnTo>
                    <a:pt x="1215009" y="1197356"/>
                  </a:lnTo>
                  <a:lnTo>
                    <a:pt x="0" y="1197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09" r="-1" b="-20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13458" y="2606270"/>
            <a:ext cx="14861084" cy="79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1"/>
              </a:lnSpc>
            </a:pPr>
            <a:r>
              <a:rPr lang="en-US" sz="6991" spc="243">
                <a:solidFill>
                  <a:srgbClr val="E1A93D"/>
                </a:solidFill>
                <a:latin typeface="DM Sans Bold"/>
                <a:ea typeface="DM Sans Bold"/>
                <a:cs typeface="DM Sans Bold"/>
                <a:sym typeface="DM Sans Bold"/>
              </a:rPr>
              <a:t>MISSION: Beyond the numbers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04532" y="5293164"/>
            <a:ext cx="6439468" cy="28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0"/>
              </a:lnSpc>
            </a:pPr>
            <a:r>
              <a:rPr lang="en-US" sz="3211" spc="31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It’s not just about financials. Articulate your goals, your “why”, and the story and purpose of your business.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04532" y="4131422"/>
            <a:ext cx="4979221" cy="1271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88"/>
              </a:lnSpc>
            </a:pPr>
            <a:r>
              <a:rPr lang="en-US" sz="3542" spc="347">
                <a:solidFill>
                  <a:srgbClr val="397D5A"/>
                </a:solidFill>
                <a:latin typeface="DM Sans Bold"/>
                <a:ea typeface="DM Sans Bold"/>
                <a:cs typeface="DM Sans Bold"/>
                <a:sym typeface="DM Sans Bold"/>
              </a:rPr>
              <a:t>Manage Expectations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 flipH="1" flipV="1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Freeform 4"/>
          <p:cNvSpPr/>
          <p:nvPr/>
        </p:nvSpPr>
        <p:spPr>
          <a:xfrm>
            <a:off x="14222422" y="6634202"/>
            <a:ext cx="380329" cy="362730"/>
          </a:xfrm>
          <a:custGeom>
            <a:avLst/>
            <a:gdLst/>
            <a:ahLst/>
            <a:cxnLst/>
            <a:rect l="l" t="t" r="r" b="b"/>
            <a:pathLst>
              <a:path w="380329" h="362730">
                <a:moveTo>
                  <a:pt x="0" y="0"/>
                </a:moveTo>
                <a:lnTo>
                  <a:pt x="380329" y="0"/>
                </a:lnTo>
                <a:lnTo>
                  <a:pt x="380329" y="362730"/>
                </a:lnTo>
                <a:lnTo>
                  <a:pt x="0" y="3627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Freeform 5"/>
          <p:cNvSpPr/>
          <p:nvPr/>
        </p:nvSpPr>
        <p:spPr>
          <a:xfrm>
            <a:off x="13552520" y="4569800"/>
            <a:ext cx="1720154" cy="2064383"/>
          </a:xfrm>
          <a:custGeom>
            <a:avLst/>
            <a:gdLst/>
            <a:ahLst/>
            <a:cxnLst/>
            <a:rect l="l" t="t" r="r" b="b"/>
            <a:pathLst>
              <a:path w="1720154" h="2064383">
                <a:moveTo>
                  <a:pt x="0" y="0"/>
                </a:moveTo>
                <a:lnTo>
                  <a:pt x="1720154" y="0"/>
                </a:lnTo>
                <a:lnTo>
                  <a:pt x="1720154" y="2064383"/>
                </a:lnTo>
                <a:lnTo>
                  <a:pt x="0" y="20643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6" name="Group 6"/>
          <p:cNvGrpSpPr/>
          <p:nvPr/>
        </p:nvGrpSpPr>
        <p:grpSpPr>
          <a:xfrm>
            <a:off x="13958895" y="4908871"/>
            <a:ext cx="879297" cy="988985"/>
            <a:chOff x="0" y="0"/>
            <a:chExt cx="1172396" cy="13186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2337" cy="1318641"/>
            </a:xfrm>
            <a:custGeom>
              <a:avLst/>
              <a:gdLst/>
              <a:ahLst/>
              <a:cxnLst/>
              <a:rect l="l" t="t" r="r" b="b"/>
              <a:pathLst>
                <a:path w="1172337" h="1318641">
                  <a:moveTo>
                    <a:pt x="0" y="0"/>
                  </a:moveTo>
                  <a:lnTo>
                    <a:pt x="1172337" y="0"/>
                  </a:lnTo>
                  <a:lnTo>
                    <a:pt x="1172337" y="1318641"/>
                  </a:lnTo>
                  <a:lnTo>
                    <a:pt x="0" y="1318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668" r="-5" b="-66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82305" y="2672950"/>
            <a:ext cx="14861084" cy="79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1"/>
              </a:lnSpc>
            </a:pPr>
            <a:r>
              <a:rPr lang="en-US" sz="6991" spc="243">
                <a:solidFill>
                  <a:srgbClr val="E1A93D"/>
                </a:solidFill>
                <a:latin typeface="DM Sans Bold"/>
                <a:ea typeface="DM Sans Bold"/>
                <a:cs typeface="DM Sans Bold"/>
                <a:sym typeface="DM Sans Bold"/>
              </a:rPr>
              <a:t>MISSION: Beyond the numbers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25964" y="5337673"/>
            <a:ext cx="6439468" cy="28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0"/>
              </a:lnSpc>
            </a:pPr>
            <a:r>
              <a:rPr lang="en-US" sz="3211" spc="31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In a Social Business, passion meets pragmatism. Articulate how financial tools can be an answer to solving social issues.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25964" y="4750926"/>
            <a:ext cx="4979221" cy="652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88"/>
              </a:lnSpc>
            </a:pPr>
            <a:r>
              <a:rPr lang="en-US" sz="3542" spc="347">
                <a:solidFill>
                  <a:srgbClr val="397D5A"/>
                </a:solidFill>
                <a:latin typeface="DM Sans Bold"/>
                <a:ea typeface="DM Sans Bold"/>
                <a:cs typeface="DM Sans Bold"/>
                <a:sym typeface="DM Sans Bold"/>
              </a:rPr>
              <a:t>Mindset Shift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14664" y="8745176"/>
            <a:ext cx="7204064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CONTENT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417556" y="2391094"/>
            <a:ext cx="1938412" cy="946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01.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17556" y="3913081"/>
            <a:ext cx="1938412" cy="946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02.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55969" y="2599057"/>
            <a:ext cx="9460727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WHAT IS NETWORK MAPPING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55969" y="4121044"/>
            <a:ext cx="9143709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WHY NETWORK MAPPING MATTERS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17556" y="5435067"/>
            <a:ext cx="1938412" cy="946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03.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55969" y="5643031"/>
            <a:ext cx="6726444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TYPES OF PARTNERS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417556" y="9164276"/>
            <a:ext cx="4102978" cy="2245448"/>
            <a:chOff x="0" y="0"/>
            <a:chExt cx="5470637" cy="299393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70652" cy="2993898"/>
            </a:xfrm>
            <a:custGeom>
              <a:avLst/>
              <a:gdLst/>
              <a:ahLst/>
              <a:cxnLst/>
              <a:rect l="l" t="t" r="r" b="b"/>
              <a:pathLst>
                <a:path w="5470652" h="2993898">
                  <a:moveTo>
                    <a:pt x="0" y="0"/>
                  </a:moveTo>
                  <a:lnTo>
                    <a:pt x="5470652" y="0"/>
                  </a:lnTo>
                  <a:lnTo>
                    <a:pt x="5470652" y="2993898"/>
                  </a:lnTo>
                  <a:lnTo>
                    <a:pt x="0" y="29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38" b="-23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1" name="Group 11"/>
          <p:cNvGrpSpPr/>
          <p:nvPr/>
        </p:nvGrpSpPr>
        <p:grpSpPr>
          <a:xfrm rot="887923">
            <a:off x="13475833" y="-8787301"/>
            <a:ext cx="13977230" cy="14342307"/>
            <a:chOff x="0" y="0"/>
            <a:chExt cx="18636307" cy="1912307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636362" cy="19123025"/>
            </a:xfrm>
            <a:custGeom>
              <a:avLst/>
              <a:gdLst/>
              <a:ahLst/>
              <a:cxnLst/>
              <a:rect l="l" t="t" r="r" b="b"/>
              <a:pathLst>
                <a:path w="18636362" h="19123025">
                  <a:moveTo>
                    <a:pt x="0" y="0"/>
                  </a:moveTo>
                  <a:lnTo>
                    <a:pt x="18636362" y="0"/>
                  </a:lnTo>
                  <a:lnTo>
                    <a:pt x="18636362" y="19123025"/>
                  </a:lnTo>
                  <a:lnTo>
                    <a:pt x="0" y="19123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" r="-11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0"/>
            <a:ext cx="3679306" cy="1753284"/>
            <a:chOff x="0" y="0"/>
            <a:chExt cx="4905741" cy="233771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417556" y="6952725"/>
            <a:ext cx="1938412" cy="946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04.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355969" y="7160689"/>
            <a:ext cx="6726444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MAPPING PROCESS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4277572"/>
            <a:ext cx="7352742" cy="4136331"/>
            <a:chOff x="0" y="0"/>
            <a:chExt cx="9803656" cy="55151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803638" cy="5515102"/>
            </a:xfrm>
            <a:custGeom>
              <a:avLst/>
              <a:gdLst/>
              <a:ahLst/>
              <a:cxnLst/>
              <a:rect l="l" t="t" r="r" b="b"/>
              <a:pathLst>
                <a:path w="9803638" h="5515102">
                  <a:moveTo>
                    <a:pt x="0" y="5058410"/>
                  </a:moveTo>
                  <a:lnTo>
                    <a:pt x="0" y="456692"/>
                  </a:lnTo>
                  <a:cubicBezTo>
                    <a:pt x="0" y="204089"/>
                    <a:pt x="204089" y="0"/>
                    <a:pt x="456692" y="0"/>
                  </a:cubicBezTo>
                  <a:lnTo>
                    <a:pt x="9346946" y="0"/>
                  </a:lnTo>
                  <a:cubicBezTo>
                    <a:pt x="9599549" y="0"/>
                    <a:pt x="9803638" y="204089"/>
                    <a:pt x="9803638" y="456692"/>
                  </a:cubicBezTo>
                  <a:lnTo>
                    <a:pt x="9803638" y="5057394"/>
                  </a:lnTo>
                  <a:cubicBezTo>
                    <a:pt x="9803638" y="5309997"/>
                    <a:pt x="9599549" y="5514086"/>
                    <a:pt x="9346946" y="5514086"/>
                  </a:cubicBezTo>
                  <a:lnTo>
                    <a:pt x="456692" y="5514086"/>
                  </a:lnTo>
                  <a:cubicBezTo>
                    <a:pt x="205105" y="5515102"/>
                    <a:pt x="0" y="5311013"/>
                    <a:pt x="0" y="5058410"/>
                  </a:cubicBezTo>
                  <a:close/>
                </a:path>
              </a:pathLst>
            </a:custGeom>
            <a:blipFill>
              <a:blip r:embed="rId3"/>
              <a:stretch>
                <a:fillRect t="-9255" b="-9273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539756" y="1413449"/>
            <a:ext cx="10096735" cy="167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MINDSET: </a:t>
            </a:r>
          </a:p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What is the invitation?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618785" y="4102278"/>
            <a:ext cx="4924603" cy="431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8"/>
              </a:lnSpc>
            </a:pPr>
            <a:r>
              <a:rPr lang="en-US" sz="3499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Purpose-Driven Passion: </a:t>
            </a:r>
            <a:r>
              <a:rPr lang="en-US" sz="34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When seeking investors, you are inviting to a collaboration over more than pure finance. Articulate your mission.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539756" y="1413449"/>
            <a:ext cx="10096735" cy="167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MINDSET: </a:t>
            </a:r>
          </a:p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What is the invitation?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4244417"/>
            <a:ext cx="7994787" cy="4497518"/>
            <a:chOff x="0" y="0"/>
            <a:chExt cx="10659717" cy="59966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659745" cy="5996686"/>
            </a:xfrm>
            <a:custGeom>
              <a:avLst/>
              <a:gdLst/>
              <a:ahLst/>
              <a:cxnLst/>
              <a:rect l="l" t="t" r="r" b="b"/>
              <a:pathLst>
                <a:path w="10659745" h="5996686">
                  <a:moveTo>
                    <a:pt x="0" y="5500116"/>
                  </a:moveTo>
                  <a:lnTo>
                    <a:pt x="0" y="496570"/>
                  </a:lnTo>
                  <a:cubicBezTo>
                    <a:pt x="0" y="221869"/>
                    <a:pt x="221869" y="0"/>
                    <a:pt x="496570" y="0"/>
                  </a:cubicBezTo>
                  <a:lnTo>
                    <a:pt x="10163175" y="0"/>
                  </a:lnTo>
                  <a:cubicBezTo>
                    <a:pt x="10437876" y="0"/>
                    <a:pt x="10659745" y="221869"/>
                    <a:pt x="10659745" y="496570"/>
                  </a:cubicBezTo>
                  <a:lnTo>
                    <a:pt x="10659745" y="5498973"/>
                  </a:lnTo>
                  <a:cubicBezTo>
                    <a:pt x="10659745" y="5773674"/>
                    <a:pt x="10437876" y="5995543"/>
                    <a:pt x="10163175" y="5995543"/>
                  </a:cubicBezTo>
                  <a:lnTo>
                    <a:pt x="496570" y="5995543"/>
                  </a:lnTo>
                  <a:cubicBezTo>
                    <a:pt x="223139" y="5996686"/>
                    <a:pt x="0" y="5774817"/>
                    <a:pt x="0" y="5500243"/>
                  </a:cubicBezTo>
                  <a:close/>
                </a:path>
              </a:pathLst>
            </a:custGeom>
            <a:blipFill>
              <a:blip r:embed="rId3"/>
              <a:stretch>
                <a:fillRect t="-24628" b="-24647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340769" y="3684901"/>
            <a:ext cx="5733977" cy="554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8"/>
              </a:lnSpc>
            </a:pPr>
            <a:r>
              <a:rPr lang="en-US" sz="3499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Long-Term Vision:</a:t>
            </a:r>
            <a:r>
              <a:rPr lang="en-US" sz="34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 Articulate where you are heading - beyond immediate gains. </a:t>
            </a:r>
          </a:p>
          <a:p>
            <a:pPr algn="l">
              <a:lnSpc>
                <a:spcPts val="4898"/>
              </a:lnSpc>
            </a:pPr>
            <a:endParaRPr lang="en-US" sz="3499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4898"/>
              </a:lnSpc>
            </a:pPr>
            <a:r>
              <a:rPr lang="en-US" sz="34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You are inviting the investor to be part of a long-term journey, not quick financial returns.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 flipH="1" flipV="1"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937215" y="3208982"/>
            <a:ext cx="9322085" cy="5982617"/>
            <a:chOff x="0" y="0"/>
            <a:chExt cx="12429447" cy="79768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29490" cy="7976870"/>
            </a:xfrm>
            <a:custGeom>
              <a:avLst/>
              <a:gdLst/>
              <a:ahLst/>
              <a:cxnLst/>
              <a:rect l="l" t="t" r="r" b="b"/>
              <a:pathLst>
                <a:path w="12429490" h="7976870">
                  <a:moveTo>
                    <a:pt x="0" y="0"/>
                  </a:moveTo>
                  <a:lnTo>
                    <a:pt x="12429490" y="0"/>
                  </a:lnTo>
                  <a:lnTo>
                    <a:pt x="12429490" y="7976870"/>
                  </a:lnTo>
                  <a:lnTo>
                    <a:pt x="0" y="79768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930" b="-192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966767" y="1316171"/>
            <a:ext cx="5694094" cy="672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62"/>
              </a:lnSpc>
            </a:pPr>
            <a:r>
              <a:rPr lang="en-US" sz="5920" spc="206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MANDATE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999833"/>
            <a:ext cx="4358384" cy="1745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41"/>
              </a:lnSpc>
            </a:pPr>
            <a:r>
              <a:rPr lang="en-US" sz="3218" spc="315">
                <a:solidFill>
                  <a:srgbClr val="397D5A"/>
                </a:solidFill>
                <a:latin typeface="DM Sans Bold"/>
                <a:ea typeface="DM Sans Bold"/>
                <a:cs typeface="DM Sans Bold"/>
                <a:sym typeface="DM Sans Bold"/>
              </a:rPr>
              <a:t>FINANCIAL RETURN VS SOCIAL RETURN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710429"/>
            <a:ext cx="5542564" cy="4481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Investors may have a social mandate or a pure financial mandate. </a:t>
            </a:r>
          </a:p>
          <a:p>
            <a:pPr algn="l">
              <a:lnSpc>
                <a:spcPts val="4479"/>
              </a:lnSpc>
            </a:pPr>
            <a:endParaRPr lang="en-US" sz="3199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Understanding potential partners’ mandates will help in finding the right fit for your mission.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3589476" y="7177358"/>
            <a:ext cx="5450085" cy="4161883"/>
            <a:chOff x="0" y="0"/>
            <a:chExt cx="7266780" cy="55491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6813" cy="5549138"/>
            </a:xfrm>
            <a:custGeom>
              <a:avLst/>
              <a:gdLst/>
              <a:ahLst/>
              <a:cxnLst/>
              <a:rect l="l" t="t" r="r" b="b"/>
              <a:pathLst>
                <a:path w="7266813" h="5549138">
                  <a:moveTo>
                    <a:pt x="0" y="0"/>
                  </a:moveTo>
                  <a:lnTo>
                    <a:pt x="7266813" y="0"/>
                  </a:lnTo>
                  <a:lnTo>
                    <a:pt x="7266813" y="5549138"/>
                  </a:lnTo>
                  <a:lnTo>
                    <a:pt x="0" y="5549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4" r="-64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781262" y="1028700"/>
            <a:ext cx="9258300" cy="9258300"/>
            <a:chOff x="0" y="0"/>
            <a:chExt cx="12344400" cy="12344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344400" cy="12344400"/>
            </a:xfrm>
            <a:custGeom>
              <a:avLst/>
              <a:gdLst/>
              <a:ahLst/>
              <a:cxnLst/>
              <a:rect l="l" t="t" r="r" b="b"/>
              <a:pathLst>
                <a:path w="12344400" h="12344400">
                  <a:moveTo>
                    <a:pt x="0" y="0"/>
                  </a:moveTo>
                  <a:lnTo>
                    <a:pt x="12344400" y="0"/>
                  </a:lnTo>
                  <a:lnTo>
                    <a:pt x="12344400" y="12344400"/>
                  </a:lnTo>
                  <a:lnTo>
                    <a:pt x="0" y="1234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1895" r="-21895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15590" y="2696141"/>
            <a:ext cx="6726444" cy="123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BECOME </a:t>
            </a:r>
          </a:p>
          <a:p>
            <a:pPr algn="l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INVESTOR-READY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8631" y="4898457"/>
            <a:ext cx="6813333" cy="3759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9975" lvl="2" indent="-266658" algn="l">
              <a:lnSpc>
                <a:spcPts val="4898"/>
              </a:lnSpc>
              <a:buFont typeface="Arial"/>
              <a:buChar char="⚬"/>
            </a:pPr>
            <a:r>
              <a:rPr lang="en-US" sz="3499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Know your Business</a:t>
            </a:r>
          </a:p>
          <a:p>
            <a:pPr marL="799975" lvl="2" indent="-266658" algn="l">
              <a:lnSpc>
                <a:spcPts val="4898"/>
              </a:lnSpc>
            </a:pPr>
            <a:endParaRPr lang="en-US" sz="3499">
              <a:solidFill>
                <a:srgbClr val="737373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799975" lvl="2" indent="-266658" algn="l">
              <a:lnSpc>
                <a:spcPts val="4898"/>
              </a:lnSpc>
              <a:buFont typeface="Arial"/>
              <a:buChar char="⚬"/>
            </a:pPr>
            <a:r>
              <a:rPr lang="en-US" sz="3499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Be Visible</a:t>
            </a:r>
          </a:p>
          <a:p>
            <a:pPr marL="799975" lvl="2" indent="-266658" algn="l">
              <a:lnSpc>
                <a:spcPts val="4898"/>
              </a:lnSpc>
            </a:pPr>
            <a:endParaRPr lang="en-US" sz="3499">
              <a:solidFill>
                <a:srgbClr val="737373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799975" lvl="2" indent="-266658" algn="l">
              <a:lnSpc>
                <a:spcPts val="4898"/>
              </a:lnSpc>
              <a:buFont typeface="Arial"/>
              <a:buChar char="⚬"/>
            </a:pPr>
            <a:r>
              <a:rPr lang="en-US" sz="3499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Be Confident</a:t>
            </a:r>
          </a:p>
          <a:p>
            <a:pPr marL="799975" lvl="2" indent="-266658" algn="l">
              <a:lnSpc>
                <a:spcPts val="4898"/>
              </a:lnSpc>
            </a:pPr>
            <a:endParaRPr lang="en-US" sz="3499">
              <a:solidFill>
                <a:srgbClr val="737373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539756" y="1413449"/>
            <a:ext cx="10096735" cy="81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Understand your business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3129266"/>
            <a:ext cx="7746352" cy="5929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9957" lvl="2" indent="-213319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Triple Bottom Line: </a:t>
            </a: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People, planet, profit</a:t>
            </a:r>
          </a:p>
          <a:p>
            <a:pPr marL="639957" lvl="2" indent="-213319" algn="l">
              <a:lnSpc>
                <a:spcPts val="3919"/>
              </a:lnSpc>
            </a:pPr>
            <a:endParaRPr lang="en-US" sz="2799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639957" lvl="2" indent="-213319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Measuring Success</a:t>
            </a: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: Beyond profits</a:t>
            </a:r>
          </a:p>
          <a:p>
            <a:pPr marL="639957" lvl="2" indent="-213319" algn="l">
              <a:lnSpc>
                <a:spcPts val="3919"/>
              </a:lnSpc>
            </a:pPr>
            <a:endParaRPr lang="en-US" sz="2799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639957" lvl="2" indent="-213319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Know Your Numbers:</a:t>
            </a: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 Burn rate, runway, growth projections</a:t>
            </a:r>
          </a:p>
          <a:p>
            <a:pPr marL="639957" lvl="2" indent="-213319" algn="l">
              <a:lnSpc>
                <a:spcPts val="3919"/>
              </a:lnSpc>
            </a:pPr>
            <a:endParaRPr lang="en-US" sz="2799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639957" lvl="2" indent="-213319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Clean House:</a:t>
            </a: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 Legal compliance, IP protection</a:t>
            </a:r>
          </a:p>
          <a:p>
            <a:pPr marL="639957" lvl="2" indent="-213319" algn="l">
              <a:lnSpc>
                <a:spcPts val="3919"/>
              </a:lnSpc>
            </a:pPr>
            <a:endParaRPr lang="en-US" sz="2799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639957" lvl="2" indent="-213319" algn="l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Investor Documentation:</a:t>
            </a: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 Pitch deck, term sheet, due diligence, data room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80997" y="3469860"/>
            <a:ext cx="7516672" cy="5305566"/>
            <a:chOff x="0" y="0"/>
            <a:chExt cx="10022230" cy="70740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022205" cy="7074027"/>
            </a:xfrm>
            <a:custGeom>
              <a:avLst/>
              <a:gdLst/>
              <a:ahLst/>
              <a:cxnLst/>
              <a:rect l="l" t="t" r="r" b="b"/>
              <a:pathLst>
                <a:path w="10022205" h="7074027">
                  <a:moveTo>
                    <a:pt x="0" y="6488303"/>
                  </a:moveTo>
                  <a:lnTo>
                    <a:pt x="0" y="585724"/>
                  </a:lnTo>
                  <a:cubicBezTo>
                    <a:pt x="0" y="261747"/>
                    <a:pt x="208661" y="0"/>
                    <a:pt x="466852" y="0"/>
                  </a:cubicBezTo>
                  <a:lnTo>
                    <a:pt x="9555353" y="0"/>
                  </a:lnTo>
                  <a:cubicBezTo>
                    <a:pt x="9813544" y="0"/>
                    <a:pt x="10022205" y="261747"/>
                    <a:pt x="10022205" y="585724"/>
                  </a:cubicBezTo>
                  <a:lnTo>
                    <a:pt x="10022205" y="6486906"/>
                  </a:lnTo>
                  <a:cubicBezTo>
                    <a:pt x="10022205" y="6810883"/>
                    <a:pt x="9813544" y="7072630"/>
                    <a:pt x="9555353" y="7072630"/>
                  </a:cubicBezTo>
                  <a:lnTo>
                    <a:pt x="466852" y="7072630"/>
                  </a:lnTo>
                  <a:cubicBezTo>
                    <a:pt x="209677" y="7074027"/>
                    <a:pt x="0" y="6812407"/>
                    <a:pt x="0" y="6488303"/>
                  </a:cubicBezTo>
                  <a:close/>
                </a:path>
              </a:pathLst>
            </a:custGeom>
            <a:blipFill>
              <a:blip r:embed="rId3"/>
              <a:stretch>
                <a:fillRect l="-12741" r="-12741" b="-20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539756" y="1413449"/>
            <a:ext cx="10096735" cy="81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Be visible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79467" y="3775869"/>
            <a:ext cx="7276626" cy="335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1396" lvl="2" indent="-243799" algn="l">
              <a:lnSpc>
                <a:spcPts val="4479"/>
              </a:lnSpc>
              <a:buFont typeface="Arial"/>
              <a:buChar char="⚬"/>
            </a:pPr>
            <a:r>
              <a:rPr lang="en-US" sz="3199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Market Yourself:</a:t>
            </a:r>
            <a:r>
              <a:rPr lang="en-US" sz="31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 Make yourself attractive to the kind of investor you want on your team.</a:t>
            </a:r>
          </a:p>
          <a:p>
            <a:pPr marL="731396" lvl="2" indent="-243799" algn="l">
              <a:lnSpc>
                <a:spcPts val="4479"/>
              </a:lnSpc>
            </a:pPr>
            <a:endParaRPr lang="en-US" sz="3199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731396" lvl="2" indent="-243799" algn="l">
              <a:lnSpc>
                <a:spcPts val="4479"/>
              </a:lnSpc>
              <a:buFont typeface="Arial"/>
              <a:buChar char="⚬"/>
            </a:pPr>
            <a:r>
              <a:rPr lang="en-US" sz="3199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Be visible:</a:t>
            </a:r>
            <a:r>
              <a:rPr lang="en-US" sz="31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 Build your network, consider strategic advertisement</a:t>
            </a:r>
          </a:p>
        </p:txBody>
      </p:sp>
      <p:grpSp>
        <p:nvGrpSpPr>
          <p:cNvPr id="6" name="Group 6"/>
          <p:cNvGrpSpPr/>
          <p:nvPr/>
        </p:nvGrpSpPr>
        <p:grpSpPr>
          <a:xfrm rot="-10800000">
            <a:off x="1734726" y="2997761"/>
            <a:ext cx="4244142" cy="5964328"/>
            <a:chOff x="0" y="0"/>
            <a:chExt cx="5658856" cy="79524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58866" cy="7952486"/>
            </a:xfrm>
            <a:custGeom>
              <a:avLst/>
              <a:gdLst/>
              <a:ahLst/>
              <a:cxnLst/>
              <a:rect l="l" t="t" r="r" b="b"/>
              <a:pathLst>
                <a:path w="5658866" h="7952486">
                  <a:moveTo>
                    <a:pt x="5658866" y="193929"/>
                  </a:moveTo>
                  <a:lnTo>
                    <a:pt x="5658866" y="7756525"/>
                  </a:lnTo>
                  <a:cubicBezTo>
                    <a:pt x="5658866" y="7864729"/>
                    <a:pt x="5523865" y="7952486"/>
                    <a:pt x="5357114" y="7952486"/>
                  </a:cubicBezTo>
                  <a:lnTo>
                    <a:pt x="301752" y="7952486"/>
                  </a:lnTo>
                  <a:cubicBezTo>
                    <a:pt x="135001" y="7952486"/>
                    <a:pt x="0" y="7864729"/>
                    <a:pt x="0" y="7756525"/>
                  </a:cubicBezTo>
                  <a:lnTo>
                    <a:pt x="0" y="193929"/>
                  </a:lnTo>
                  <a:cubicBezTo>
                    <a:pt x="0" y="94615"/>
                    <a:pt x="113919" y="12827"/>
                    <a:pt x="261366" y="0"/>
                  </a:cubicBezTo>
                  <a:lnTo>
                    <a:pt x="5397500" y="0"/>
                  </a:lnTo>
                  <a:cubicBezTo>
                    <a:pt x="5544947" y="12827"/>
                    <a:pt x="5658866" y="94615"/>
                    <a:pt x="5658866" y="193929"/>
                  </a:cubicBezTo>
                  <a:close/>
                </a:path>
              </a:pathLst>
            </a:custGeom>
            <a:blipFill>
              <a:blip r:embed="rId3"/>
              <a:stretch>
                <a:fillRect l="-55398" r="-55397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185022" y="8041552"/>
            <a:ext cx="4102978" cy="2245448"/>
            <a:chOff x="0" y="0"/>
            <a:chExt cx="5470637" cy="29939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70652" cy="2993898"/>
            </a:xfrm>
            <a:custGeom>
              <a:avLst/>
              <a:gdLst/>
              <a:ahLst/>
              <a:cxnLst/>
              <a:rect l="l" t="t" r="r" b="b"/>
              <a:pathLst>
                <a:path w="5470652" h="2993898">
                  <a:moveTo>
                    <a:pt x="0" y="0"/>
                  </a:moveTo>
                  <a:lnTo>
                    <a:pt x="5470652" y="0"/>
                  </a:lnTo>
                  <a:lnTo>
                    <a:pt x="5470652" y="2993898"/>
                  </a:lnTo>
                  <a:lnTo>
                    <a:pt x="0" y="29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38" b="-23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539756" y="1413449"/>
            <a:ext cx="10096735" cy="81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Be confident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859912" y="3198168"/>
            <a:ext cx="7399388" cy="5641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3047" lvl="2" indent="-221016" algn="l">
              <a:lnSpc>
                <a:spcPts val="4060"/>
              </a:lnSpc>
              <a:buFont typeface="Arial"/>
              <a:buChar char="⚬"/>
            </a:pPr>
            <a:r>
              <a:rPr lang="en-US" sz="29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First Impressions Count: </a:t>
            </a:r>
            <a:r>
              <a:rPr lang="en-US" sz="29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Investors evaluate not only your business idea but also your demeanour. It shows that you believe in your venture’s potential.</a:t>
            </a:r>
          </a:p>
          <a:p>
            <a:pPr marL="663047" lvl="2" indent="-221016" algn="l">
              <a:lnSpc>
                <a:spcPts val="4060"/>
              </a:lnSpc>
            </a:pPr>
            <a:endParaRPr lang="en-US" sz="2900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663047" lvl="2" indent="-221016" algn="l">
              <a:lnSpc>
                <a:spcPts val="4060"/>
              </a:lnSpc>
              <a:buFont typeface="Arial"/>
              <a:buChar char="⚬"/>
            </a:pPr>
            <a:r>
              <a:rPr lang="en-US" sz="29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Inspires Trust: </a:t>
            </a:r>
            <a:r>
              <a:rPr lang="en-US" sz="29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Investors want to back entrepreneurs who exude confidence.</a:t>
            </a:r>
          </a:p>
          <a:p>
            <a:pPr marL="663047" lvl="2" indent="-221016" algn="l">
              <a:lnSpc>
                <a:spcPts val="4060"/>
              </a:lnSpc>
            </a:pPr>
            <a:endParaRPr lang="en-US" sz="2900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663047" lvl="2" indent="-221016" algn="l">
              <a:lnSpc>
                <a:spcPts val="4060"/>
              </a:lnSpc>
              <a:buFont typeface="Arial"/>
              <a:buChar char="⚬"/>
            </a:pPr>
            <a:r>
              <a:rPr lang="en-US" sz="290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Know Your Business Inside Out:</a:t>
            </a:r>
            <a:r>
              <a:rPr lang="en-US" sz="29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 Mastery breeds confidence.</a:t>
            </a:r>
          </a:p>
          <a:p>
            <a:pPr marL="663047" lvl="2" indent="-221016" algn="l">
              <a:lnSpc>
                <a:spcPts val="4060"/>
              </a:lnSpc>
            </a:pPr>
            <a:endParaRPr lang="en-US" sz="2900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28700" y="3966465"/>
            <a:ext cx="7398095" cy="4161845"/>
            <a:chOff x="0" y="0"/>
            <a:chExt cx="9864126" cy="55491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864090" cy="5549138"/>
            </a:xfrm>
            <a:custGeom>
              <a:avLst/>
              <a:gdLst/>
              <a:ahLst/>
              <a:cxnLst/>
              <a:rect l="l" t="t" r="r" b="b"/>
              <a:pathLst>
                <a:path w="9864090" h="5549138">
                  <a:moveTo>
                    <a:pt x="0" y="5089652"/>
                  </a:moveTo>
                  <a:lnTo>
                    <a:pt x="0" y="459486"/>
                  </a:lnTo>
                  <a:cubicBezTo>
                    <a:pt x="0" y="205359"/>
                    <a:pt x="205359" y="0"/>
                    <a:pt x="459486" y="0"/>
                  </a:cubicBezTo>
                  <a:lnTo>
                    <a:pt x="9404604" y="0"/>
                  </a:lnTo>
                  <a:cubicBezTo>
                    <a:pt x="9658731" y="0"/>
                    <a:pt x="9864090" y="205359"/>
                    <a:pt x="9864090" y="459486"/>
                  </a:cubicBezTo>
                  <a:lnTo>
                    <a:pt x="9864090" y="5088509"/>
                  </a:lnTo>
                  <a:cubicBezTo>
                    <a:pt x="9864090" y="5342636"/>
                    <a:pt x="9658731" y="5547995"/>
                    <a:pt x="9404604" y="5547995"/>
                  </a:cubicBezTo>
                  <a:lnTo>
                    <a:pt x="459486" y="5547995"/>
                  </a:lnTo>
                  <a:cubicBezTo>
                    <a:pt x="206375" y="5549138"/>
                    <a:pt x="0" y="5343779"/>
                    <a:pt x="0" y="5089652"/>
                  </a:cubicBezTo>
                  <a:close/>
                </a:path>
              </a:pathLst>
            </a:custGeom>
            <a:blipFill>
              <a:blip r:embed="rId3"/>
              <a:stretch>
                <a:fillRect t="-9271" b="-9291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884039"/>
            <a:ext cx="16230600" cy="8374261"/>
          </a:xfrm>
          <a:custGeom>
            <a:avLst/>
            <a:gdLst/>
            <a:ahLst/>
            <a:cxnLst/>
            <a:rect l="l" t="t" r="r" b="b"/>
            <a:pathLst>
              <a:path w="16230600" h="8374261">
                <a:moveTo>
                  <a:pt x="0" y="0"/>
                </a:moveTo>
                <a:lnTo>
                  <a:pt x="16230600" y="0"/>
                </a:lnTo>
                <a:lnTo>
                  <a:pt x="16230600" y="8374261"/>
                </a:lnTo>
                <a:lnTo>
                  <a:pt x="0" y="8374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1981200" y="-94024"/>
            <a:ext cx="4102978" cy="2245448"/>
            <a:chOff x="0" y="0"/>
            <a:chExt cx="5470637" cy="2993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70652" cy="2993898"/>
            </a:xfrm>
            <a:custGeom>
              <a:avLst/>
              <a:gdLst/>
              <a:ahLst/>
              <a:cxnLst/>
              <a:rect l="l" t="t" r="r" b="b"/>
              <a:pathLst>
                <a:path w="5470652" h="2993898">
                  <a:moveTo>
                    <a:pt x="0" y="0"/>
                  </a:moveTo>
                  <a:lnTo>
                    <a:pt x="5470652" y="0"/>
                  </a:lnTo>
                  <a:lnTo>
                    <a:pt x="5470652" y="2993898"/>
                  </a:lnTo>
                  <a:lnTo>
                    <a:pt x="0" y="29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38" b="-23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81200" y="6267450"/>
            <a:ext cx="2880360" cy="4114800"/>
            <a:chOff x="0" y="0"/>
            <a:chExt cx="3840480" cy="548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0480" cy="5486400"/>
            </a:xfrm>
            <a:custGeom>
              <a:avLst/>
              <a:gdLst/>
              <a:ahLst/>
              <a:cxnLst/>
              <a:rect l="l" t="t" r="r" b="b"/>
              <a:pathLst>
                <a:path w="3840480" h="5486400">
                  <a:moveTo>
                    <a:pt x="0" y="0"/>
                  </a:moveTo>
                  <a:lnTo>
                    <a:pt x="3840480" y="0"/>
                  </a:lnTo>
                  <a:lnTo>
                    <a:pt x="384048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64" r="-264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527782" y="4026285"/>
            <a:ext cx="10620170" cy="142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THANK YOU!</a:t>
            </a:r>
          </a:p>
        </p:txBody>
      </p:sp>
      <p:grpSp>
        <p:nvGrpSpPr>
          <p:cNvPr id="8" name="Group 8"/>
          <p:cNvGrpSpPr/>
          <p:nvPr/>
        </p:nvGrpSpPr>
        <p:grpSpPr>
          <a:xfrm rot="-10800000">
            <a:off x="5623560" y="7673106"/>
            <a:ext cx="3422956" cy="2613894"/>
            <a:chOff x="0" y="0"/>
            <a:chExt cx="4563941" cy="34851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63999" cy="3485134"/>
            </a:xfrm>
            <a:custGeom>
              <a:avLst/>
              <a:gdLst/>
              <a:ahLst/>
              <a:cxnLst/>
              <a:rect l="l" t="t" r="r" b="b"/>
              <a:pathLst>
                <a:path w="4563999" h="3485134">
                  <a:moveTo>
                    <a:pt x="0" y="0"/>
                  </a:moveTo>
                  <a:lnTo>
                    <a:pt x="4563999" y="0"/>
                  </a:lnTo>
                  <a:lnTo>
                    <a:pt x="4563999" y="3485134"/>
                  </a:lnTo>
                  <a:lnTo>
                    <a:pt x="0" y="34851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6" r="1" b="-18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Freeform 4"/>
          <p:cNvSpPr/>
          <p:nvPr/>
        </p:nvSpPr>
        <p:spPr>
          <a:xfrm>
            <a:off x="10808788" y="4666713"/>
            <a:ext cx="5259072" cy="2958228"/>
          </a:xfrm>
          <a:custGeom>
            <a:avLst/>
            <a:gdLst/>
            <a:ahLst/>
            <a:cxnLst/>
            <a:rect l="l" t="t" r="r" b="b"/>
            <a:pathLst>
              <a:path w="5259072" h="2958228">
                <a:moveTo>
                  <a:pt x="0" y="0"/>
                </a:moveTo>
                <a:lnTo>
                  <a:pt x="5259072" y="0"/>
                </a:lnTo>
                <a:lnTo>
                  <a:pt x="5259072" y="2958228"/>
                </a:lnTo>
                <a:lnTo>
                  <a:pt x="0" y="29582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TextBox 5"/>
          <p:cNvSpPr txBox="1"/>
          <p:nvPr/>
        </p:nvSpPr>
        <p:spPr>
          <a:xfrm>
            <a:off x="3547128" y="1564519"/>
            <a:ext cx="11193744" cy="879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What is Network Mapping?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16513" y="3192282"/>
            <a:ext cx="453088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 spc="-68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Context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16513" y="3823970"/>
            <a:ext cx="6512246" cy="543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8"/>
              </a:lnSpc>
            </a:pP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Your business doesn’t exist in a vacuum. You are part of an ecosystem of other actors in the field, investors, competitors, clusters, etc. </a:t>
            </a:r>
          </a:p>
          <a:p>
            <a:pPr algn="l">
              <a:lnSpc>
                <a:spcPts val="3918"/>
              </a:lnSpc>
            </a:pPr>
            <a:endParaRPr lang="en-US" sz="2799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Understanding your role and position in the ecosystem is a necessary first step when you look for potential collaboration opportunities. And that understanding starts with mapping your network.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447949" y="2081614"/>
            <a:ext cx="14502624" cy="879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Network Mapping - categorization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33000" y="4490936"/>
            <a:ext cx="999672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r>
              <a:rPr lang="en-US" sz="3399" spc="-67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Why are they relevant?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33000" y="5550465"/>
            <a:ext cx="9280811" cy="274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Your stakeholders may provide you with funding, a relevant network, and knowledge about your clients or users. </a:t>
            </a:r>
          </a:p>
          <a:p>
            <a:pPr algn="l">
              <a:lnSpc>
                <a:spcPts val="3080"/>
              </a:lnSpc>
            </a:pPr>
            <a:endParaRPr lang="en-US" sz="2800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080"/>
              </a:lnSpc>
            </a:pPr>
            <a:r>
              <a:rPr lang="en-US" sz="28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A mapping exercise will help you understand - and appreciate - why your stakeholders are relevant to your business.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547128" y="1564519"/>
            <a:ext cx="11193744" cy="81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Why Network Mapping Matters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16513" y="3681059"/>
            <a:ext cx="4530881" cy="1230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 spc="-68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Improved communication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16513" y="4906767"/>
            <a:ext cx="4530881" cy="2957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Exploring your business environment may lead to new contacts in itself and increase communication and information sharing among partners.</a:t>
            </a:r>
          </a:p>
        </p:txBody>
      </p:sp>
      <p:sp>
        <p:nvSpPr>
          <p:cNvPr id="7" name="Freeform 7" descr="Smilende kontorarbeidere i møte"/>
          <p:cNvSpPr/>
          <p:nvPr/>
        </p:nvSpPr>
        <p:spPr>
          <a:xfrm>
            <a:off x="9372600" y="3614025"/>
            <a:ext cx="6472475" cy="4328208"/>
          </a:xfrm>
          <a:custGeom>
            <a:avLst/>
            <a:gdLst/>
            <a:ahLst/>
            <a:cxnLst/>
            <a:rect l="l" t="t" r="r" b="b"/>
            <a:pathLst>
              <a:path w="6472475" h="4328208">
                <a:moveTo>
                  <a:pt x="0" y="0"/>
                </a:moveTo>
                <a:lnTo>
                  <a:pt x="6472475" y="0"/>
                </a:lnTo>
                <a:lnTo>
                  <a:pt x="6472475" y="4328208"/>
                </a:lnTo>
                <a:lnTo>
                  <a:pt x="0" y="43282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" r="-8"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547128" y="1564519"/>
            <a:ext cx="11193744" cy="81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Why Network Mapping Matters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26037" y="3681059"/>
            <a:ext cx="4530881" cy="1884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 spc="-68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Enhanced collaboration and link establishment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16512" y="5901664"/>
            <a:ext cx="4530881" cy="196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Getting to know your ecosystem also increases the chances of identifying areas for cooperation.</a:t>
            </a:r>
          </a:p>
        </p:txBody>
      </p:sp>
      <p:sp>
        <p:nvSpPr>
          <p:cNvPr id="7" name="Freeform 7" descr="Et puslespill"/>
          <p:cNvSpPr/>
          <p:nvPr/>
        </p:nvSpPr>
        <p:spPr>
          <a:xfrm>
            <a:off x="9144000" y="3055055"/>
            <a:ext cx="6009192" cy="6009192"/>
          </a:xfrm>
          <a:custGeom>
            <a:avLst/>
            <a:gdLst/>
            <a:ahLst/>
            <a:cxnLst/>
            <a:rect l="l" t="t" r="r" b="b"/>
            <a:pathLst>
              <a:path w="6009192" h="6009192">
                <a:moveTo>
                  <a:pt x="0" y="0"/>
                </a:moveTo>
                <a:lnTo>
                  <a:pt x="6009192" y="0"/>
                </a:lnTo>
                <a:lnTo>
                  <a:pt x="6009192" y="6009192"/>
                </a:lnTo>
                <a:lnTo>
                  <a:pt x="0" y="6009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03735" y="0"/>
            <a:ext cx="3679306" cy="1753284"/>
            <a:chOff x="0" y="0"/>
            <a:chExt cx="4905741" cy="2337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547128" y="1564519"/>
            <a:ext cx="11193744" cy="81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4"/>
              </a:lnSpc>
            </a:pPr>
            <a:r>
              <a:rPr lang="en-US" sz="6267" spc="-313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Why Network Mapping Matters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16513" y="3681059"/>
            <a:ext cx="4530881" cy="1230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 spc="-68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Efficient resource allocation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16513" y="4906767"/>
            <a:ext cx="4530881" cy="246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Understanding your position in the value chain will lead to more strategic and efficient use of your resources.</a:t>
            </a:r>
          </a:p>
        </p:txBody>
      </p:sp>
      <p:sp>
        <p:nvSpPr>
          <p:cNvPr id="7" name="Freeform 7" descr="Arbeider ved hjelp av nettbrett"/>
          <p:cNvSpPr/>
          <p:nvPr/>
        </p:nvSpPr>
        <p:spPr>
          <a:xfrm>
            <a:off x="9448800" y="3543300"/>
            <a:ext cx="6110957" cy="4076134"/>
          </a:xfrm>
          <a:custGeom>
            <a:avLst/>
            <a:gdLst/>
            <a:ahLst/>
            <a:cxnLst/>
            <a:rect l="l" t="t" r="r" b="b"/>
            <a:pathLst>
              <a:path w="6110957" h="4076134">
                <a:moveTo>
                  <a:pt x="0" y="0"/>
                </a:moveTo>
                <a:lnTo>
                  <a:pt x="6110957" y="0"/>
                </a:lnTo>
                <a:lnTo>
                  <a:pt x="6110957" y="4076134"/>
                </a:lnTo>
                <a:lnTo>
                  <a:pt x="0" y="4076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" r="-9"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0419457" y="6125117"/>
            <a:ext cx="5450085" cy="4161883"/>
            <a:chOff x="0" y="0"/>
            <a:chExt cx="7266780" cy="55491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66813" cy="5549138"/>
            </a:xfrm>
            <a:custGeom>
              <a:avLst/>
              <a:gdLst/>
              <a:ahLst/>
              <a:cxnLst/>
              <a:rect l="l" t="t" r="r" b="b"/>
              <a:pathLst>
                <a:path w="7266813" h="5549138">
                  <a:moveTo>
                    <a:pt x="0" y="0"/>
                  </a:moveTo>
                  <a:lnTo>
                    <a:pt x="7266813" y="0"/>
                  </a:lnTo>
                  <a:lnTo>
                    <a:pt x="7266813" y="5549138"/>
                  </a:lnTo>
                  <a:lnTo>
                    <a:pt x="0" y="5549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4" r="-64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11061889" y="-806818"/>
            <a:ext cx="4165223" cy="5950318"/>
            <a:chOff x="0" y="0"/>
            <a:chExt cx="5553631" cy="79337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53583" cy="7933817"/>
            </a:xfrm>
            <a:custGeom>
              <a:avLst/>
              <a:gdLst/>
              <a:ahLst/>
              <a:cxnLst/>
              <a:rect l="l" t="t" r="r" b="b"/>
              <a:pathLst>
                <a:path w="5553583" h="7933817">
                  <a:moveTo>
                    <a:pt x="0" y="0"/>
                  </a:moveTo>
                  <a:lnTo>
                    <a:pt x="5553583" y="0"/>
                  </a:lnTo>
                  <a:lnTo>
                    <a:pt x="5553583" y="7933817"/>
                  </a:lnTo>
                  <a:lnTo>
                    <a:pt x="0" y="79338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71" r="-172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29700" y="1028700"/>
            <a:ext cx="8229600" cy="8229600"/>
            <a:chOff x="0" y="0"/>
            <a:chExt cx="10972800" cy="1097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972800" cy="10972800"/>
            </a:xfrm>
            <a:custGeom>
              <a:avLst/>
              <a:gdLst/>
              <a:ahLst/>
              <a:cxnLst/>
              <a:rect l="l" t="t" r="r" b="b"/>
              <a:pathLst>
                <a:path w="10972800" h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4" r="-44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48551" y="2989597"/>
            <a:ext cx="6726444" cy="609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TYPES OF PARTNERS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0" y="0"/>
            <a:ext cx="3679306" cy="1753284"/>
            <a:chOff x="0" y="0"/>
            <a:chExt cx="4905741" cy="23377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05756" cy="2337689"/>
            </a:xfrm>
            <a:custGeom>
              <a:avLst/>
              <a:gdLst/>
              <a:ahLst/>
              <a:cxnLst/>
              <a:rect l="l" t="t" r="r" b="b"/>
              <a:pathLst>
                <a:path w="4905756" h="2337689">
                  <a:moveTo>
                    <a:pt x="0" y="0"/>
                  </a:moveTo>
                  <a:lnTo>
                    <a:pt x="4905756" y="0"/>
                  </a:lnTo>
                  <a:lnTo>
                    <a:pt x="4905756" y="2337689"/>
                  </a:lnTo>
                  <a:lnTo>
                    <a:pt x="0" y="2337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28d398-b005-4b81-a77c-1d2955770066">
      <Terms xmlns="http://schemas.microsoft.com/office/infopath/2007/PartnerControls"/>
    </lcf76f155ced4ddcb4097134ff3c332f>
    <TaxCatchAll xmlns="513a87af-4c72-4b0d-a815-569890e79e6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8E3FA40450041AD2B2D9F1FFC3623" ma:contentTypeVersion="14" ma:contentTypeDescription="Create a new document." ma:contentTypeScope="" ma:versionID="dda88e90d287dc1f1b9f0988fa171006">
  <xsd:schema xmlns:xsd="http://www.w3.org/2001/XMLSchema" xmlns:xs="http://www.w3.org/2001/XMLSchema" xmlns:p="http://schemas.microsoft.com/office/2006/metadata/properties" xmlns:ns2="c928d398-b005-4b81-a77c-1d2955770066" xmlns:ns3="513a87af-4c72-4b0d-a815-569890e79e62" targetNamespace="http://schemas.microsoft.com/office/2006/metadata/properties" ma:root="true" ma:fieldsID="155e8c9aff30285af45ba91d7ac695b6" ns2:_="" ns3:_="">
    <xsd:import namespace="c928d398-b005-4b81-a77c-1d2955770066"/>
    <xsd:import namespace="513a87af-4c72-4b0d-a815-569890e79e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28d398-b005-4b81-a77c-1d2955770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ec2bed97-6e07-499f-8af2-1639346302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a87af-4c72-4b0d-a815-569890e79e6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079a850-d4d5-43bc-8f25-9b4cfc6f3ef1}" ma:internalName="TaxCatchAll" ma:showField="CatchAllData" ma:web="513a87af-4c72-4b0d-a815-569890e79e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986C59-00E6-4FF7-B90B-24F4F1FF9C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717AE9-FFFD-4218-96A7-112EA2C43DB7}">
  <ds:schemaRefs>
    <ds:schemaRef ds:uri="http://schemas.microsoft.com/office/2006/metadata/properties"/>
    <ds:schemaRef ds:uri="http://schemas.microsoft.com/office/infopath/2007/PartnerControls"/>
    <ds:schemaRef ds:uri="c928d398-b005-4b81-a77c-1d2955770066"/>
    <ds:schemaRef ds:uri="513a87af-4c72-4b0d-a815-569890e79e62"/>
  </ds:schemaRefs>
</ds:datastoreItem>
</file>

<file path=customXml/itemProps3.xml><?xml version="1.0" encoding="utf-8"?>
<ds:datastoreItem xmlns:ds="http://schemas.openxmlformats.org/officeDocument/2006/customXml" ds:itemID="{AA39E6E3-5C8F-4308-8E92-8878E2DE56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28d398-b005-4b81-a77c-1d2955770066"/>
    <ds:schemaRef ds:uri="513a87af-4c72-4b0d-a815-569890e79e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Application>Microsoft Office PowerPoint</Application>
  <PresentationFormat>Custom</PresentationFormat>
  <Paragraphs>140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DM Sans Italics</vt:lpstr>
      <vt:lpstr>Calibri</vt:lpstr>
      <vt:lpstr>DM Sans</vt:lpstr>
      <vt:lpstr>DM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OF POTENTIAL PARTNER NETWORKS and INVESTORS​</dc:title>
  <cp:lastModifiedBy>Renate Lukjanska</cp:lastModifiedBy>
  <cp:revision>1</cp:revision>
  <dcterms:created xsi:type="dcterms:W3CDTF">2006-08-16T00:00:00Z</dcterms:created>
  <dcterms:modified xsi:type="dcterms:W3CDTF">2025-01-15T09:39:48Z</dcterms:modified>
  <dc:identifier>DAGCAL0dCXE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0x0101004028E3FA40450041AD2B2D9F1FFC3623</vt:lpwstr>
  </property>
</Properties>
</file>