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x="18288000" cy="10287000"/>
  <p:notesSz cx="6858000" cy="9144000"/>
  <p:embeddedFontLst>
    <p:embeddedFont>
      <p:font typeface="Canva Sans 1" panose="020B0604020202020204" charset="0"/>
      <p:regular r:id="rId29"/>
    </p:embeddedFont>
    <p:embeddedFont>
      <p:font typeface="DM Sans" pitchFamily="2" charset="0"/>
      <p:regular r:id="rId30"/>
      <p:bold r:id="rId31"/>
    </p:embeddedFont>
    <p:embeddedFont>
      <p:font typeface="DM Sans Bold"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22F748-60ED-411D-94F8-27B0EE495A02}" v="4" dt="2025-01-15T09:41:51.4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5" d="100"/>
          <a:sy n="55" d="100"/>
        </p:scale>
        <p:origin x="255" y="4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2.fntdata"/><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ate Lukjanska" userId="192d433fd238c1e9" providerId="LiveId" clId="{E422F748-60ED-411D-94F8-27B0EE495A02}"/>
    <pc:docChg chg="undo custSel modSld">
      <pc:chgData name="Renate Lukjanska" userId="192d433fd238c1e9" providerId="LiveId" clId="{E422F748-60ED-411D-94F8-27B0EE495A02}" dt="2025-01-15T09:42:35.524" v="17" actId="255"/>
      <pc:docMkLst>
        <pc:docMk/>
      </pc:docMkLst>
      <pc:sldChg chg="addSp modSp mod">
        <pc:chgData name="Renate Lukjanska" userId="192d433fd238c1e9" providerId="LiveId" clId="{E422F748-60ED-411D-94F8-27B0EE495A02}" dt="2025-01-15T09:42:35.524" v="17" actId="255"/>
        <pc:sldMkLst>
          <pc:docMk/>
          <pc:sldMk cId="0" sldId="256"/>
        </pc:sldMkLst>
        <pc:spChg chg="mod">
          <ac:chgData name="Renate Lukjanska" userId="192d433fd238c1e9" providerId="LiveId" clId="{E422F748-60ED-411D-94F8-27B0EE495A02}" dt="2025-01-09T09:28:59.234" v="0" actId="1076"/>
          <ac:spMkLst>
            <pc:docMk/>
            <pc:sldMk cId="0" sldId="256"/>
            <ac:spMk id="16" creationId="{00000000-0000-0000-0000-000000000000}"/>
          </ac:spMkLst>
        </pc:spChg>
        <pc:spChg chg="mod">
          <ac:chgData name="Renate Lukjanska" userId="192d433fd238c1e9" providerId="LiveId" clId="{E422F748-60ED-411D-94F8-27B0EE495A02}" dt="2025-01-09T09:29:02.878" v="1" actId="1076"/>
          <ac:spMkLst>
            <pc:docMk/>
            <pc:sldMk cId="0" sldId="256"/>
            <ac:spMk id="18" creationId="{00000000-0000-0000-0000-000000000000}"/>
          </ac:spMkLst>
        </pc:spChg>
        <pc:spChg chg="add mod">
          <ac:chgData name="Renate Lukjanska" userId="192d433fd238c1e9" providerId="LiveId" clId="{E422F748-60ED-411D-94F8-27B0EE495A02}" dt="2025-01-15T09:41:47.496" v="10" actId="1076"/>
          <ac:spMkLst>
            <pc:docMk/>
            <pc:sldMk cId="0" sldId="256"/>
            <ac:spMk id="22" creationId="{3DD85905-5121-BB30-5A01-0748DAE9FA65}"/>
          </ac:spMkLst>
        </pc:spChg>
        <pc:spChg chg="add mod">
          <ac:chgData name="Renate Lukjanska" userId="192d433fd238c1e9" providerId="LiveId" clId="{E422F748-60ED-411D-94F8-27B0EE495A02}" dt="2025-01-15T09:42:35.524" v="17" actId="255"/>
          <ac:spMkLst>
            <pc:docMk/>
            <pc:sldMk cId="0" sldId="256"/>
            <ac:spMk id="23" creationId="{56EA8EB4-4A68-7A98-005E-DCC7EF1C3D4E}"/>
          </ac:spMkLst>
        </pc:spChg>
        <pc:grpChg chg="mod">
          <ac:chgData name="Renate Lukjanska" userId="192d433fd238c1e9" providerId="LiveId" clId="{E422F748-60ED-411D-94F8-27B0EE495A02}" dt="2025-01-15T09:41:28.087" v="7" actId="1076"/>
          <ac:grpSpMkLst>
            <pc:docMk/>
            <pc:sldMk cId="0" sldId="256"/>
            <ac:grpSpMk id="2" creationId="{00000000-0000-0000-0000-000000000000}"/>
          </ac:grpSpMkLst>
        </pc:gr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1.svg"/><Relationship Id="rId3" Type="http://schemas.openxmlformats.org/officeDocument/2006/relationships/image" Target="../media/image25.svg"/><Relationship Id="rId7" Type="http://schemas.openxmlformats.org/officeDocument/2006/relationships/image" Target="../media/image43.svg"/><Relationship Id="rId12" Type="http://schemas.openxmlformats.org/officeDocument/2006/relationships/image" Target="../media/image40.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45.svg"/><Relationship Id="rId5" Type="http://schemas.openxmlformats.org/officeDocument/2006/relationships/image" Target="../media/image27.svg"/><Relationship Id="rId10" Type="http://schemas.openxmlformats.org/officeDocument/2006/relationships/image" Target="../media/image44.png"/><Relationship Id="rId4" Type="http://schemas.openxmlformats.org/officeDocument/2006/relationships/image" Target="../media/image26.png"/><Relationship Id="rId9" Type="http://schemas.openxmlformats.org/officeDocument/2006/relationships/image" Target="../media/image39.svg"/></Relationships>
</file>

<file path=ppt/slides/_rels/slide11.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svg"/><Relationship Id="rId3" Type="http://schemas.openxmlformats.org/officeDocument/2006/relationships/image" Target="../media/image25.svg"/><Relationship Id="rId7" Type="http://schemas.openxmlformats.org/officeDocument/2006/relationships/image" Target="../media/image47.svg"/><Relationship Id="rId12" Type="http://schemas.openxmlformats.org/officeDocument/2006/relationships/image" Target="../media/image52.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51.svg"/><Relationship Id="rId5" Type="http://schemas.openxmlformats.org/officeDocument/2006/relationships/image" Target="../media/image27.svg"/><Relationship Id="rId10" Type="http://schemas.openxmlformats.org/officeDocument/2006/relationships/image" Target="../media/image50.png"/><Relationship Id="rId4" Type="http://schemas.openxmlformats.org/officeDocument/2006/relationships/image" Target="../media/image26.png"/><Relationship Id="rId9" Type="http://schemas.openxmlformats.org/officeDocument/2006/relationships/image" Target="../media/image49.svg"/></Relationships>
</file>

<file path=ppt/slides/_rels/slide12.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23.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55.svg"/><Relationship Id="rId4" Type="http://schemas.openxmlformats.org/officeDocument/2006/relationships/image" Target="../media/image54.png"/></Relationships>
</file>

<file path=ppt/slides/_rels/slide1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58.svg"/></Relationships>
</file>

<file path=ppt/slides/_rels/slide16.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23.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55.svg"/><Relationship Id="rId4" Type="http://schemas.openxmlformats.org/officeDocument/2006/relationships/image" Target="../media/image54.png"/></Relationships>
</file>

<file path=ppt/slides/_rels/slide1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60.svg"/></Relationships>
</file>

<file path=ppt/slides/_rels/slide2.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23.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62.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11.sv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64.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11.sv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21.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66.svg"/><Relationship Id="rId4" Type="http://schemas.openxmlformats.org/officeDocument/2006/relationships/image" Target="../media/image65.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7.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1.sv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1.sv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23.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svg"/><Relationship Id="rId3" Type="http://schemas.openxmlformats.org/officeDocument/2006/relationships/image" Target="../media/image25.svg"/><Relationship Id="rId7" Type="http://schemas.openxmlformats.org/officeDocument/2006/relationships/image" Target="../media/image29.svg"/><Relationship Id="rId12" Type="http://schemas.openxmlformats.org/officeDocument/2006/relationships/image" Target="../media/image34.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3.svg"/><Relationship Id="rId5" Type="http://schemas.openxmlformats.org/officeDocument/2006/relationships/image" Target="../media/image27.sv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svg"/></Relationships>
</file>

<file path=ppt/slides/_rels/slide9.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svg"/><Relationship Id="rId3" Type="http://schemas.openxmlformats.org/officeDocument/2006/relationships/image" Target="../media/image25.svg"/><Relationship Id="rId7" Type="http://schemas.openxmlformats.org/officeDocument/2006/relationships/image" Target="../media/image37.svg"/><Relationship Id="rId12" Type="http://schemas.openxmlformats.org/officeDocument/2006/relationships/image" Target="../media/image42.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41.svg"/><Relationship Id="rId5" Type="http://schemas.openxmlformats.org/officeDocument/2006/relationships/image" Target="../media/image27.svg"/><Relationship Id="rId10" Type="http://schemas.openxmlformats.org/officeDocument/2006/relationships/image" Target="../media/image40.png"/><Relationship Id="rId4" Type="http://schemas.openxmlformats.org/officeDocument/2006/relationships/image" Target="../media/image26.png"/><Relationship Id="rId9" Type="http://schemas.openxmlformats.org/officeDocument/2006/relationships/image" Target="../media/image39.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BCBCD"/>
        </a:solidFill>
        <a:effectLst/>
      </p:bgPr>
    </p:bg>
    <p:spTree>
      <p:nvGrpSpPr>
        <p:cNvPr id="1" name=""/>
        <p:cNvGrpSpPr/>
        <p:nvPr/>
      </p:nvGrpSpPr>
      <p:grpSpPr>
        <a:xfrm>
          <a:off x="0" y="0"/>
          <a:ext cx="0" cy="0"/>
          <a:chOff x="0" y="0"/>
          <a:chExt cx="0" cy="0"/>
        </a:xfrm>
      </p:grpSpPr>
      <p:grpSp>
        <p:nvGrpSpPr>
          <p:cNvPr id="2" name="Group 2"/>
          <p:cNvGrpSpPr/>
          <p:nvPr/>
        </p:nvGrpSpPr>
        <p:grpSpPr>
          <a:xfrm>
            <a:off x="-685800" y="-1369275"/>
            <a:ext cx="9829800" cy="12306300"/>
            <a:chOff x="0" y="0"/>
            <a:chExt cx="1828828" cy="2289579"/>
          </a:xfrm>
        </p:grpSpPr>
        <p:sp>
          <p:nvSpPr>
            <p:cNvPr id="3" name="Freeform 3"/>
            <p:cNvSpPr/>
            <p:nvPr/>
          </p:nvSpPr>
          <p:spPr>
            <a:xfrm>
              <a:off x="0" y="0"/>
              <a:ext cx="1828828" cy="2289579"/>
            </a:xfrm>
            <a:custGeom>
              <a:avLst/>
              <a:gdLst/>
              <a:ahLst/>
              <a:cxnLst/>
              <a:rect l="l" t="t" r="r" b="b"/>
              <a:pathLst>
                <a:path w="1828828" h="2289579">
                  <a:moveTo>
                    <a:pt x="0" y="0"/>
                  </a:moveTo>
                  <a:lnTo>
                    <a:pt x="1828828" y="0"/>
                  </a:lnTo>
                  <a:lnTo>
                    <a:pt x="1828828" y="2289579"/>
                  </a:lnTo>
                  <a:lnTo>
                    <a:pt x="0" y="2289579"/>
                  </a:lnTo>
                  <a:close/>
                </a:path>
              </a:pathLst>
            </a:custGeom>
            <a:solidFill>
              <a:srgbClr val="F2F4F5">
                <a:alpha val="92941"/>
              </a:srgbClr>
            </a:solidFill>
          </p:spPr>
          <p:txBody>
            <a:bodyPr/>
            <a:lstStyle/>
            <a:p>
              <a:endParaRPr lang="lv-LV"/>
            </a:p>
          </p:txBody>
        </p:sp>
      </p:grpSp>
      <p:sp>
        <p:nvSpPr>
          <p:cNvPr id="4" name="Freeform 4"/>
          <p:cNvSpPr/>
          <p:nvPr/>
        </p:nvSpPr>
        <p:spPr>
          <a:xfrm>
            <a:off x="5603308" y="6679401"/>
            <a:ext cx="15805162" cy="3570601"/>
          </a:xfrm>
          <a:custGeom>
            <a:avLst/>
            <a:gdLst/>
            <a:ahLst/>
            <a:cxnLst/>
            <a:rect l="l" t="t" r="r" b="b"/>
            <a:pathLst>
              <a:path w="15805162" h="3570601">
                <a:moveTo>
                  <a:pt x="0" y="0"/>
                </a:moveTo>
                <a:lnTo>
                  <a:pt x="15805162" y="0"/>
                </a:lnTo>
                <a:lnTo>
                  <a:pt x="15805162" y="3570601"/>
                </a:lnTo>
                <a:lnTo>
                  <a:pt x="0" y="35706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grpSp>
        <p:nvGrpSpPr>
          <p:cNvPr id="5" name="Group 5"/>
          <p:cNvGrpSpPr/>
          <p:nvPr/>
        </p:nvGrpSpPr>
        <p:grpSpPr>
          <a:xfrm rot="-482310">
            <a:off x="1904720" y="8993690"/>
            <a:ext cx="3295385" cy="1002470"/>
            <a:chOff x="0" y="0"/>
            <a:chExt cx="4393847" cy="1336627"/>
          </a:xfrm>
        </p:grpSpPr>
        <p:grpSp>
          <p:nvGrpSpPr>
            <p:cNvPr id="6" name="Group 6"/>
            <p:cNvGrpSpPr/>
            <p:nvPr/>
          </p:nvGrpSpPr>
          <p:grpSpPr>
            <a:xfrm>
              <a:off x="4048113" y="990893"/>
              <a:ext cx="345734" cy="345734"/>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BCBCD"/>
              </a:solidFill>
            </p:spPr>
            <p:txBody>
              <a:bodyPr/>
              <a:lstStyle/>
              <a:p>
                <a:endParaRPr lang="lv-LV"/>
              </a:p>
            </p:txBody>
          </p:sp>
        </p:grpSp>
        <p:grpSp>
          <p:nvGrpSpPr>
            <p:cNvPr id="8" name="Group 8"/>
            <p:cNvGrpSpPr/>
            <p:nvPr/>
          </p:nvGrpSpPr>
          <p:grpSpPr>
            <a:xfrm>
              <a:off x="2235901" y="172867"/>
              <a:ext cx="345734" cy="345734"/>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BCBCD"/>
              </a:solidFill>
            </p:spPr>
            <p:txBody>
              <a:bodyPr/>
              <a:lstStyle/>
              <a:p>
                <a:endParaRPr lang="lv-LV"/>
              </a:p>
            </p:txBody>
          </p:sp>
        </p:grpSp>
        <p:grpSp>
          <p:nvGrpSpPr>
            <p:cNvPr id="10" name="Group 10"/>
            <p:cNvGrpSpPr/>
            <p:nvPr/>
          </p:nvGrpSpPr>
          <p:grpSpPr>
            <a:xfrm>
              <a:off x="2327002" y="818026"/>
              <a:ext cx="345734" cy="345734"/>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BCBCD"/>
              </a:solidFill>
            </p:spPr>
            <p:txBody>
              <a:bodyPr/>
              <a:lstStyle/>
              <a:p>
                <a:endParaRPr lang="lv-LV"/>
              </a:p>
            </p:txBody>
          </p:sp>
        </p:grpSp>
        <p:grpSp>
          <p:nvGrpSpPr>
            <p:cNvPr id="12" name="Group 12"/>
            <p:cNvGrpSpPr/>
            <p:nvPr/>
          </p:nvGrpSpPr>
          <p:grpSpPr>
            <a:xfrm>
              <a:off x="1334093" y="518601"/>
              <a:ext cx="345734" cy="345734"/>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BCBCD"/>
              </a:solidFill>
            </p:spPr>
            <p:txBody>
              <a:bodyPr/>
              <a:lstStyle/>
              <a:p>
                <a:endParaRPr lang="lv-LV"/>
              </a:p>
            </p:txBody>
          </p:sp>
        </p:grpSp>
        <p:grpSp>
          <p:nvGrpSpPr>
            <p:cNvPr id="14" name="Group 14"/>
            <p:cNvGrpSpPr/>
            <p:nvPr/>
          </p:nvGrpSpPr>
          <p:grpSpPr>
            <a:xfrm>
              <a:off x="0" y="0"/>
              <a:ext cx="345734" cy="345734"/>
              <a:chOff x="0" y="0"/>
              <a:chExt cx="6350000" cy="6350000"/>
            </a:xfrm>
          </p:grpSpPr>
          <p:sp>
            <p:nvSpPr>
              <p:cNvPr id="15" name="Freeform 1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BCBCD"/>
              </a:solidFill>
            </p:spPr>
            <p:txBody>
              <a:bodyPr/>
              <a:lstStyle/>
              <a:p>
                <a:endParaRPr lang="lv-LV"/>
              </a:p>
            </p:txBody>
          </p:sp>
        </p:grpSp>
      </p:grpSp>
      <p:sp>
        <p:nvSpPr>
          <p:cNvPr id="16" name="Freeform 16"/>
          <p:cNvSpPr/>
          <p:nvPr/>
        </p:nvSpPr>
        <p:spPr>
          <a:xfrm>
            <a:off x="15899678" y="3067709"/>
            <a:ext cx="2359192" cy="3044119"/>
          </a:xfrm>
          <a:custGeom>
            <a:avLst/>
            <a:gdLst/>
            <a:ahLst/>
            <a:cxnLst/>
            <a:rect l="l" t="t" r="r" b="b"/>
            <a:pathLst>
              <a:path w="2359192" h="3044119">
                <a:moveTo>
                  <a:pt x="0" y="0"/>
                </a:moveTo>
                <a:lnTo>
                  <a:pt x="2359192" y="0"/>
                </a:lnTo>
                <a:lnTo>
                  <a:pt x="2359192" y="3044119"/>
                </a:lnTo>
                <a:lnTo>
                  <a:pt x="0" y="3044119"/>
                </a:lnTo>
                <a:lnTo>
                  <a:pt x="0" y="0"/>
                </a:lnTo>
                <a:close/>
              </a:path>
            </a:pathLst>
          </a:custGeom>
          <a:blipFill>
            <a:blip r:embed="rId4"/>
            <a:stretch>
              <a:fillRect/>
            </a:stretch>
          </a:blipFill>
        </p:spPr>
        <p:txBody>
          <a:bodyPr/>
          <a:lstStyle/>
          <a:p>
            <a:endParaRPr lang="lv-LV"/>
          </a:p>
        </p:txBody>
      </p:sp>
      <p:sp>
        <p:nvSpPr>
          <p:cNvPr id="17" name="Freeform 17"/>
          <p:cNvSpPr/>
          <p:nvPr/>
        </p:nvSpPr>
        <p:spPr>
          <a:xfrm rot="1135150">
            <a:off x="11532408" y="5309955"/>
            <a:ext cx="4527817" cy="701812"/>
          </a:xfrm>
          <a:custGeom>
            <a:avLst/>
            <a:gdLst/>
            <a:ahLst/>
            <a:cxnLst/>
            <a:rect l="l" t="t" r="r" b="b"/>
            <a:pathLst>
              <a:path w="4527817" h="701812">
                <a:moveTo>
                  <a:pt x="0" y="0"/>
                </a:moveTo>
                <a:lnTo>
                  <a:pt x="4527816" y="0"/>
                </a:lnTo>
                <a:lnTo>
                  <a:pt x="4527816" y="701811"/>
                </a:lnTo>
                <a:lnTo>
                  <a:pt x="0" y="701811"/>
                </a:lnTo>
                <a:lnTo>
                  <a:pt x="0" y="0"/>
                </a:lnTo>
                <a:close/>
              </a:path>
            </a:pathLst>
          </a:custGeom>
          <a:blipFill>
            <a:blip r:embed="rId5"/>
            <a:stretch>
              <a:fillRect/>
            </a:stretch>
          </a:blipFill>
        </p:spPr>
        <p:txBody>
          <a:bodyPr/>
          <a:lstStyle/>
          <a:p>
            <a:endParaRPr lang="lv-LV"/>
          </a:p>
        </p:txBody>
      </p:sp>
      <p:sp>
        <p:nvSpPr>
          <p:cNvPr id="18" name="Freeform 18"/>
          <p:cNvSpPr/>
          <p:nvPr/>
        </p:nvSpPr>
        <p:spPr>
          <a:xfrm rot="270698">
            <a:off x="15580875" y="4236548"/>
            <a:ext cx="734954" cy="1927749"/>
          </a:xfrm>
          <a:custGeom>
            <a:avLst/>
            <a:gdLst/>
            <a:ahLst/>
            <a:cxnLst/>
            <a:rect l="l" t="t" r="r" b="b"/>
            <a:pathLst>
              <a:path w="734954" h="1927749">
                <a:moveTo>
                  <a:pt x="0" y="0"/>
                </a:moveTo>
                <a:lnTo>
                  <a:pt x="734954" y="0"/>
                </a:lnTo>
                <a:lnTo>
                  <a:pt x="734954" y="1927749"/>
                </a:lnTo>
                <a:lnTo>
                  <a:pt x="0" y="1927749"/>
                </a:lnTo>
                <a:lnTo>
                  <a:pt x="0" y="0"/>
                </a:lnTo>
                <a:close/>
              </a:path>
            </a:pathLst>
          </a:custGeom>
          <a:blipFill>
            <a:blip r:embed="rId6"/>
            <a:stretch>
              <a:fillRect/>
            </a:stretch>
          </a:blipFill>
        </p:spPr>
        <p:txBody>
          <a:bodyPr/>
          <a:lstStyle/>
          <a:p>
            <a:endParaRPr lang="lv-LV"/>
          </a:p>
        </p:txBody>
      </p:sp>
      <p:sp>
        <p:nvSpPr>
          <p:cNvPr id="19" name="Freeform 19"/>
          <p:cNvSpPr/>
          <p:nvPr/>
        </p:nvSpPr>
        <p:spPr>
          <a:xfrm rot="5400000">
            <a:off x="10110157" y="415948"/>
            <a:ext cx="2234401" cy="4166716"/>
          </a:xfrm>
          <a:custGeom>
            <a:avLst/>
            <a:gdLst/>
            <a:ahLst/>
            <a:cxnLst/>
            <a:rect l="l" t="t" r="r" b="b"/>
            <a:pathLst>
              <a:path w="2234401" h="4166716">
                <a:moveTo>
                  <a:pt x="0" y="0"/>
                </a:moveTo>
                <a:lnTo>
                  <a:pt x="2234401" y="0"/>
                </a:lnTo>
                <a:lnTo>
                  <a:pt x="2234401" y="4166715"/>
                </a:lnTo>
                <a:lnTo>
                  <a:pt x="0" y="4166715"/>
                </a:lnTo>
                <a:lnTo>
                  <a:pt x="0" y="0"/>
                </a:lnTo>
                <a:close/>
              </a:path>
            </a:pathLst>
          </a:custGeom>
          <a:blipFill>
            <a:blip r:embed="rId7"/>
            <a:stretch>
              <a:fillRect/>
            </a:stretch>
          </a:blipFill>
        </p:spPr>
        <p:txBody>
          <a:bodyPr/>
          <a:lstStyle/>
          <a:p>
            <a:endParaRPr lang="lv-LV"/>
          </a:p>
        </p:txBody>
      </p:sp>
      <p:sp>
        <p:nvSpPr>
          <p:cNvPr id="20" name="TextBox 20"/>
          <p:cNvSpPr txBox="1"/>
          <p:nvPr/>
        </p:nvSpPr>
        <p:spPr>
          <a:xfrm>
            <a:off x="1390884" y="2270831"/>
            <a:ext cx="7359633" cy="3273424"/>
          </a:xfrm>
          <a:prstGeom prst="rect">
            <a:avLst/>
          </a:prstGeom>
        </p:spPr>
        <p:txBody>
          <a:bodyPr lIns="0" tIns="0" rIns="0" bIns="0" rtlCol="0" anchor="t">
            <a:spAutoFit/>
          </a:bodyPr>
          <a:lstStyle/>
          <a:p>
            <a:pPr>
              <a:lnSpc>
                <a:spcPts val="8499"/>
              </a:lnSpc>
            </a:pPr>
            <a:r>
              <a:rPr lang="en-US" sz="8499">
                <a:solidFill>
                  <a:srgbClr val="194597"/>
                </a:solidFill>
                <a:latin typeface="DM Sans Bold"/>
              </a:rPr>
              <a:t>Creating a technological solution</a:t>
            </a:r>
          </a:p>
        </p:txBody>
      </p:sp>
      <p:sp>
        <p:nvSpPr>
          <p:cNvPr id="21" name="TextBox 21"/>
          <p:cNvSpPr txBox="1"/>
          <p:nvPr/>
        </p:nvSpPr>
        <p:spPr>
          <a:xfrm>
            <a:off x="1390884" y="6774470"/>
            <a:ext cx="6497908" cy="812634"/>
          </a:xfrm>
          <a:prstGeom prst="rect">
            <a:avLst/>
          </a:prstGeom>
        </p:spPr>
        <p:txBody>
          <a:bodyPr lIns="0" tIns="0" rIns="0" bIns="0" rtlCol="0" anchor="t">
            <a:spAutoFit/>
          </a:bodyPr>
          <a:lstStyle/>
          <a:p>
            <a:pPr marL="0" lvl="0" indent="0" algn="l">
              <a:lnSpc>
                <a:spcPts val="3118"/>
              </a:lnSpc>
            </a:pPr>
            <a:r>
              <a:rPr lang="en-US" sz="3118" spc="31">
                <a:solidFill>
                  <a:srgbClr val="010A4F"/>
                </a:solidFill>
                <a:latin typeface="DM Sans"/>
              </a:rPr>
              <a:t>Tips &amp; tricks, building in-house vs outsourcing, and where to begin</a:t>
            </a:r>
          </a:p>
        </p:txBody>
      </p:sp>
      <p:sp>
        <p:nvSpPr>
          <p:cNvPr id="22" name="Freeform 9">
            <a:extLst>
              <a:ext uri="{FF2B5EF4-FFF2-40B4-BE49-F238E27FC236}">
                <a16:creationId xmlns:a16="http://schemas.microsoft.com/office/drawing/2014/main" id="{3DD85905-5121-BB30-5A01-0748DAE9FA65}"/>
              </a:ext>
            </a:extLst>
          </p:cNvPr>
          <p:cNvSpPr/>
          <p:nvPr/>
        </p:nvSpPr>
        <p:spPr>
          <a:xfrm>
            <a:off x="14686607" y="0"/>
            <a:ext cx="3601393" cy="1523212"/>
          </a:xfrm>
          <a:custGeom>
            <a:avLst/>
            <a:gdLst/>
            <a:ahLst/>
            <a:cxnLst/>
            <a:rect l="l" t="t" r="r" b="b"/>
            <a:pathLst>
              <a:path w="3601393" h="1523212">
                <a:moveTo>
                  <a:pt x="0" y="0"/>
                </a:moveTo>
                <a:lnTo>
                  <a:pt x="3601394" y="0"/>
                </a:lnTo>
                <a:lnTo>
                  <a:pt x="3601394" y="1523212"/>
                </a:lnTo>
                <a:lnTo>
                  <a:pt x="0" y="1523212"/>
                </a:lnTo>
                <a:lnTo>
                  <a:pt x="0" y="0"/>
                </a:lnTo>
                <a:close/>
              </a:path>
            </a:pathLst>
          </a:custGeom>
          <a:blipFill>
            <a:blip r:embed="rId8"/>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v-LV"/>
          </a:p>
        </p:txBody>
      </p:sp>
      <p:sp>
        <p:nvSpPr>
          <p:cNvPr id="23" name="TextBox 10">
            <a:extLst>
              <a:ext uri="{FF2B5EF4-FFF2-40B4-BE49-F238E27FC236}">
                <a16:creationId xmlns:a16="http://schemas.microsoft.com/office/drawing/2014/main" id="{56EA8EB4-4A68-7A98-005E-DCC7EF1C3D4E}"/>
              </a:ext>
            </a:extLst>
          </p:cNvPr>
          <p:cNvSpPr txBox="1"/>
          <p:nvPr/>
        </p:nvSpPr>
        <p:spPr>
          <a:xfrm>
            <a:off x="-7187" y="9801336"/>
            <a:ext cx="9144000" cy="52322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i="0" dirty="0">
                <a:solidFill>
                  <a:srgbClr val="739994"/>
                </a:solidFill>
                <a:effectLst/>
                <a:latin typeface="DM Sans" pitchFamily="2" charset="0"/>
              </a:rPr>
              <a:t>The RESIST project is co-financed by the European Union (European Regional Development Fund) under the Interreg Baltic Sea Region Programme</a:t>
            </a:r>
            <a:r>
              <a:rPr lang="en-GB" sz="1400" b="0" i="0" dirty="0">
                <a:solidFill>
                  <a:srgbClr val="739994"/>
                </a:solidFill>
                <a:effectLst/>
                <a:latin typeface="DM Sans" pitchFamily="2" charset="0"/>
              </a:rPr>
              <a:t>.</a:t>
            </a:r>
            <a:endParaRPr lang="en-GB" sz="1400" dirty="0">
              <a:solidFill>
                <a:srgbClr val="739994"/>
              </a:solidFill>
              <a:latin typeface="DM Sans"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sp>
        <p:nvSpPr>
          <p:cNvPr id="2" name="Freeform 2"/>
          <p:cNvSpPr/>
          <p:nvPr/>
        </p:nvSpPr>
        <p:spPr>
          <a:xfrm>
            <a:off x="14592495" y="7573922"/>
            <a:ext cx="4687320" cy="4687320"/>
          </a:xfrm>
          <a:custGeom>
            <a:avLst/>
            <a:gdLst/>
            <a:ahLst/>
            <a:cxnLst/>
            <a:rect l="l" t="t" r="r" b="b"/>
            <a:pathLst>
              <a:path w="4687320" h="4687320">
                <a:moveTo>
                  <a:pt x="0" y="0"/>
                </a:moveTo>
                <a:lnTo>
                  <a:pt x="4687320" y="0"/>
                </a:lnTo>
                <a:lnTo>
                  <a:pt x="4687320" y="4687319"/>
                </a:lnTo>
                <a:lnTo>
                  <a:pt x="0" y="46873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grpSp>
        <p:nvGrpSpPr>
          <p:cNvPr id="3" name="Group 3"/>
          <p:cNvGrpSpPr/>
          <p:nvPr/>
        </p:nvGrpSpPr>
        <p:grpSpPr>
          <a:xfrm>
            <a:off x="16887962" y="5985119"/>
            <a:ext cx="2085109" cy="2085109"/>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A9AD"/>
            </a:solidFill>
            <a:ln cap="sq">
              <a:noFill/>
              <a:prstDash val="solid"/>
              <a:miter/>
            </a:ln>
          </p:spPr>
          <p:txBody>
            <a:bodyPr/>
            <a:lstStyle/>
            <a:p>
              <a:endParaRPr lang="lv-LV"/>
            </a:p>
          </p:txBody>
        </p:sp>
        <p:sp>
          <p:nvSpPr>
            <p:cNvPr id="5" name="TextBox 5"/>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6" name="Freeform 6"/>
          <p:cNvSpPr/>
          <p:nvPr/>
        </p:nvSpPr>
        <p:spPr>
          <a:xfrm>
            <a:off x="-1560220" y="1728186"/>
            <a:ext cx="4687320" cy="4687320"/>
          </a:xfrm>
          <a:custGeom>
            <a:avLst/>
            <a:gdLst/>
            <a:ahLst/>
            <a:cxnLst/>
            <a:rect l="l" t="t" r="r" b="b"/>
            <a:pathLst>
              <a:path w="4687320" h="4687320">
                <a:moveTo>
                  <a:pt x="0" y="0"/>
                </a:moveTo>
                <a:lnTo>
                  <a:pt x="4687320" y="0"/>
                </a:lnTo>
                <a:lnTo>
                  <a:pt x="4687320" y="4687319"/>
                </a:lnTo>
                <a:lnTo>
                  <a:pt x="0" y="46873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grpSp>
        <p:nvGrpSpPr>
          <p:cNvPr id="7" name="Group 7"/>
          <p:cNvGrpSpPr/>
          <p:nvPr/>
        </p:nvGrpSpPr>
        <p:grpSpPr>
          <a:xfrm>
            <a:off x="-2262642" y="-3904566"/>
            <a:ext cx="8637895" cy="8637895"/>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A9AD"/>
            </a:solidFill>
            <a:ln cap="sq">
              <a:noFill/>
              <a:prstDash val="solid"/>
              <a:miter/>
            </a:ln>
          </p:spPr>
          <p:txBody>
            <a:bodyPr/>
            <a:lstStyle/>
            <a:p>
              <a:endParaRPr lang="lv-LV"/>
            </a:p>
          </p:txBody>
        </p:sp>
        <p:sp>
          <p:nvSpPr>
            <p:cNvPr id="9" name="TextBox 9"/>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grpSp>
        <p:nvGrpSpPr>
          <p:cNvPr id="10" name="Group 10"/>
          <p:cNvGrpSpPr/>
          <p:nvPr/>
        </p:nvGrpSpPr>
        <p:grpSpPr>
          <a:xfrm>
            <a:off x="7309182" y="1338478"/>
            <a:ext cx="1164616" cy="1910409"/>
            <a:chOff x="0" y="0"/>
            <a:chExt cx="1451520" cy="2381040"/>
          </a:xfrm>
        </p:grpSpPr>
        <p:sp>
          <p:nvSpPr>
            <p:cNvPr id="11" name="Freeform 11"/>
            <p:cNvSpPr/>
            <p:nvPr/>
          </p:nvSpPr>
          <p:spPr>
            <a:xfrm>
              <a:off x="0" y="-19812"/>
              <a:ext cx="1474216" cy="2444877"/>
            </a:xfrm>
            <a:custGeom>
              <a:avLst/>
              <a:gdLst/>
              <a:ahLst/>
              <a:cxnLst/>
              <a:rect l="l" t="t" r="r" b="b"/>
              <a:pathLst>
                <a:path w="1474216" h="2444877">
                  <a:moveTo>
                    <a:pt x="1394587" y="1366393"/>
                  </a:moveTo>
                  <a:lnTo>
                    <a:pt x="395351" y="2365883"/>
                  </a:lnTo>
                  <a:cubicBezTo>
                    <a:pt x="315849" y="2444877"/>
                    <a:pt x="186944" y="2444877"/>
                    <a:pt x="107315" y="2365883"/>
                  </a:cubicBezTo>
                  <a:lnTo>
                    <a:pt x="0" y="2258441"/>
                  </a:lnTo>
                  <a:lnTo>
                    <a:pt x="891286" y="1366393"/>
                  </a:lnTo>
                  <a:cubicBezTo>
                    <a:pt x="970788" y="1286891"/>
                    <a:pt x="970788" y="1157859"/>
                    <a:pt x="891286" y="1078357"/>
                  </a:cubicBezTo>
                  <a:lnTo>
                    <a:pt x="0" y="186944"/>
                  </a:lnTo>
                  <a:lnTo>
                    <a:pt x="107442" y="79502"/>
                  </a:lnTo>
                  <a:cubicBezTo>
                    <a:pt x="186944" y="0"/>
                    <a:pt x="315849" y="0"/>
                    <a:pt x="395478" y="79502"/>
                  </a:cubicBezTo>
                  <a:lnTo>
                    <a:pt x="1394714" y="1078357"/>
                  </a:lnTo>
                  <a:cubicBezTo>
                    <a:pt x="1474216" y="1157859"/>
                    <a:pt x="1474216" y="1286891"/>
                    <a:pt x="1394714" y="1366393"/>
                  </a:cubicBezTo>
                  <a:close/>
                </a:path>
              </a:pathLst>
            </a:custGeom>
            <a:solidFill>
              <a:srgbClr val="8CA9AD"/>
            </a:solidFill>
          </p:spPr>
          <p:txBody>
            <a:bodyPr/>
            <a:lstStyle/>
            <a:p>
              <a:endParaRPr lang="lv-LV"/>
            </a:p>
          </p:txBody>
        </p:sp>
      </p:grpSp>
      <p:grpSp>
        <p:nvGrpSpPr>
          <p:cNvPr id="12" name="Group 12"/>
          <p:cNvGrpSpPr/>
          <p:nvPr/>
        </p:nvGrpSpPr>
        <p:grpSpPr>
          <a:xfrm>
            <a:off x="7449560" y="1991264"/>
            <a:ext cx="325815" cy="605415"/>
            <a:chOff x="0" y="0"/>
            <a:chExt cx="406080" cy="754560"/>
          </a:xfrm>
        </p:grpSpPr>
        <p:sp>
          <p:nvSpPr>
            <p:cNvPr id="13" name="Freeform 13"/>
            <p:cNvSpPr/>
            <p:nvPr/>
          </p:nvSpPr>
          <p:spPr>
            <a:xfrm>
              <a:off x="0" y="-32385"/>
              <a:ext cx="446659" cy="842137"/>
            </a:xfrm>
            <a:custGeom>
              <a:avLst/>
              <a:gdLst/>
              <a:ahLst/>
              <a:cxnLst/>
              <a:rect l="l" t="t" r="r" b="b"/>
              <a:pathLst>
                <a:path w="446659" h="842137">
                  <a:moveTo>
                    <a:pt x="350393" y="246126"/>
                  </a:moveTo>
                  <a:lnTo>
                    <a:pt x="165354" y="60960"/>
                  </a:lnTo>
                  <a:cubicBezTo>
                    <a:pt x="104394" y="0"/>
                    <a:pt x="0" y="42926"/>
                    <a:pt x="0" y="129413"/>
                  </a:cubicBezTo>
                  <a:lnTo>
                    <a:pt x="0" y="712724"/>
                  </a:lnTo>
                  <a:cubicBezTo>
                    <a:pt x="0" y="799211"/>
                    <a:pt x="104394" y="842137"/>
                    <a:pt x="165354" y="781177"/>
                  </a:cubicBezTo>
                  <a:lnTo>
                    <a:pt x="350393" y="596138"/>
                  </a:lnTo>
                  <a:cubicBezTo>
                    <a:pt x="446659" y="499237"/>
                    <a:pt x="446659" y="342519"/>
                    <a:pt x="350393" y="246126"/>
                  </a:cubicBezTo>
                  <a:close/>
                </a:path>
              </a:pathLst>
            </a:custGeom>
            <a:solidFill>
              <a:srgbClr val="8CA9AD"/>
            </a:solidFill>
          </p:spPr>
          <p:txBody>
            <a:bodyPr/>
            <a:lstStyle/>
            <a:p>
              <a:endParaRPr lang="lv-LV"/>
            </a:p>
          </p:txBody>
        </p:sp>
      </p:grpSp>
      <p:grpSp>
        <p:nvGrpSpPr>
          <p:cNvPr id="14" name="Group 14"/>
          <p:cNvGrpSpPr/>
          <p:nvPr/>
        </p:nvGrpSpPr>
        <p:grpSpPr>
          <a:xfrm>
            <a:off x="7755734" y="1515828"/>
            <a:ext cx="5916664" cy="1537801"/>
            <a:chOff x="0" y="0"/>
            <a:chExt cx="7374240" cy="1916640"/>
          </a:xfrm>
        </p:grpSpPr>
        <p:sp>
          <p:nvSpPr>
            <p:cNvPr id="15" name="Freeform 15"/>
            <p:cNvSpPr/>
            <p:nvPr/>
          </p:nvSpPr>
          <p:spPr>
            <a:xfrm>
              <a:off x="0" y="0"/>
              <a:ext cx="7431151" cy="1963166"/>
            </a:xfrm>
            <a:custGeom>
              <a:avLst/>
              <a:gdLst/>
              <a:ahLst/>
              <a:cxnLst/>
              <a:rect l="l" t="t" r="r" b="b"/>
              <a:pathLst>
                <a:path w="7431151" h="1963166">
                  <a:moveTo>
                    <a:pt x="6464935" y="0"/>
                  </a:moveTo>
                  <a:lnTo>
                    <a:pt x="0" y="0"/>
                  </a:lnTo>
                  <a:lnTo>
                    <a:pt x="837819" y="837565"/>
                  </a:lnTo>
                  <a:cubicBezTo>
                    <a:pt x="877316" y="877062"/>
                    <a:pt x="897636" y="929386"/>
                    <a:pt x="897636" y="981583"/>
                  </a:cubicBezTo>
                  <a:cubicBezTo>
                    <a:pt x="897636" y="1033780"/>
                    <a:pt x="877951" y="1085596"/>
                    <a:pt x="837819" y="1125601"/>
                  </a:cubicBezTo>
                  <a:lnTo>
                    <a:pt x="635" y="1963166"/>
                  </a:lnTo>
                  <a:lnTo>
                    <a:pt x="6464427" y="1963166"/>
                  </a:lnTo>
                  <a:lnTo>
                    <a:pt x="7431151" y="981583"/>
                  </a:lnTo>
                  <a:lnTo>
                    <a:pt x="6464935" y="0"/>
                  </a:lnTo>
                  <a:close/>
                </a:path>
              </a:pathLst>
            </a:custGeom>
            <a:solidFill>
              <a:srgbClr val="8CA9AD"/>
            </a:solidFill>
          </p:spPr>
          <p:txBody>
            <a:bodyPr/>
            <a:lstStyle/>
            <a:p>
              <a:endParaRPr lang="lv-LV"/>
            </a:p>
          </p:txBody>
        </p:sp>
      </p:grpSp>
      <p:grpSp>
        <p:nvGrpSpPr>
          <p:cNvPr id="16" name="Group 16"/>
          <p:cNvGrpSpPr/>
          <p:nvPr/>
        </p:nvGrpSpPr>
        <p:grpSpPr>
          <a:xfrm>
            <a:off x="12693796" y="3397203"/>
            <a:ext cx="1165193" cy="1910409"/>
            <a:chOff x="0" y="0"/>
            <a:chExt cx="1452240" cy="2381040"/>
          </a:xfrm>
        </p:grpSpPr>
        <p:sp>
          <p:nvSpPr>
            <p:cNvPr id="17" name="Freeform 17"/>
            <p:cNvSpPr/>
            <p:nvPr/>
          </p:nvSpPr>
          <p:spPr>
            <a:xfrm>
              <a:off x="-19685" y="-19812"/>
              <a:ext cx="1474216" cy="2444877"/>
            </a:xfrm>
            <a:custGeom>
              <a:avLst/>
              <a:gdLst/>
              <a:ahLst/>
              <a:cxnLst/>
              <a:rect l="l" t="t" r="r" b="b"/>
              <a:pathLst>
                <a:path w="1474216" h="2444877">
                  <a:moveTo>
                    <a:pt x="78994" y="1078484"/>
                  </a:moveTo>
                  <a:lnTo>
                    <a:pt x="1078611" y="78994"/>
                  </a:lnTo>
                  <a:cubicBezTo>
                    <a:pt x="1158240" y="0"/>
                    <a:pt x="1287145" y="0"/>
                    <a:pt x="1366774" y="78994"/>
                  </a:cubicBezTo>
                  <a:lnTo>
                    <a:pt x="1474216" y="186436"/>
                  </a:lnTo>
                  <a:lnTo>
                    <a:pt x="582549" y="1078484"/>
                  </a:lnTo>
                  <a:cubicBezTo>
                    <a:pt x="502920" y="1157986"/>
                    <a:pt x="502920" y="1287018"/>
                    <a:pt x="582549" y="1366520"/>
                  </a:cubicBezTo>
                  <a:lnTo>
                    <a:pt x="1474216" y="2257933"/>
                  </a:lnTo>
                  <a:lnTo>
                    <a:pt x="1366774" y="2365375"/>
                  </a:lnTo>
                  <a:cubicBezTo>
                    <a:pt x="1287145" y="2444877"/>
                    <a:pt x="1158240" y="2444877"/>
                    <a:pt x="1078611" y="2365375"/>
                  </a:cubicBezTo>
                  <a:lnTo>
                    <a:pt x="78994" y="1366012"/>
                  </a:lnTo>
                  <a:cubicBezTo>
                    <a:pt x="0" y="1286510"/>
                    <a:pt x="0" y="1158113"/>
                    <a:pt x="78994" y="1078484"/>
                  </a:cubicBezTo>
                  <a:close/>
                </a:path>
              </a:pathLst>
            </a:custGeom>
            <a:solidFill>
              <a:srgbClr val="8CA9AD"/>
            </a:solidFill>
          </p:spPr>
          <p:txBody>
            <a:bodyPr/>
            <a:lstStyle/>
            <a:p>
              <a:endParaRPr lang="lv-LV"/>
            </a:p>
          </p:txBody>
        </p:sp>
      </p:grpSp>
      <p:grpSp>
        <p:nvGrpSpPr>
          <p:cNvPr id="18" name="Group 18"/>
          <p:cNvGrpSpPr/>
          <p:nvPr/>
        </p:nvGrpSpPr>
        <p:grpSpPr>
          <a:xfrm>
            <a:off x="13381243" y="4049989"/>
            <a:ext cx="325815" cy="605415"/>
            <a:chOff x="0" y="0"/>
            <a:chExt cx="406080" cy="754560"/>
          </a:xfrm>
        </p:grpSpPr>
        <p:sp>
          <p:nvSpPr>
            <p:cNvPr id="19" name="Freeform 19"/>
            <p:cNvSpPr/>
            <p:nvPr/>
          </p:nvSpPr>
          <p:spPr>
            <a:xfrm>
              <a:off x="-24257" y="-32385"/>
              <a:ext cx="447294" cy="842264"/>
            </a:xfrm>
            <a:custGeom>
              <a:avLst/>
              <a:gdLst/>
              <a:ahLst/>
              <a:cxnLst/>
              <a:rect l="l" t="t" r="r" b="b"/>
              <a:pathLst>
                <a:path w="447294" h="842264">
                  <a:moveTo>
                    <a:pt x="96901" y="596138"/>
                  </a:moveTo>
                  <a:lnTo>
                    <a:pt x="281940" y="781304"/>
                  </a:lnTo>
                  <a:cubicBezTo>
                    <a:pt x="342900" y="842264"/>
                    <a:pt x="447294" y="799338"/>
                    <a:pt x="447294" y="712851"/>
                  </a:cubicBezTo>
                  <a:lnTo>
                    <a:pt x="447294" y="129413"/>
                  </a:lnTo>
                  <a:cubicBezTo>
                    <a:pt x="447294" y="42926"/>
                    <a:pt x="342900" y="0"/>
                    <a:pt x="281940" y="60960"/>
                  </a:cubicBezTo>
                  <a:lnTo>
                    <a:pt x="96901" y="246126"/>
                  </a:lnTo>
                  <a:cubicBezTo>
                    <a:pt x="0" y="343027"/>
                    <a:pt x="0" y="499237"/>
                    <a:pt x="96901" y="596138"/>
                  </a:cubicBezTo>
                  <a:close/>
                </a:path>
              </a:pathLst>
            </a:custGeom>
            <a:solidFill>
              <a:srgbClr val="8CA9AD"/>
            </a:solidFill>
          </p:spPr>
          <p:txBody>
            <a:bodyPr/>
            <a:lstStyle/>
            <a:p>
              <a:endParaRPr lang="lv-LV"/>
            </a:p>
          </p:txBody>
        </p:sp>
      </p:grpSp>
      <p:grpSp>
        <p:nvGrpSpPr>
          <p:cNvPr id="20" name="Group 20"/>
          <p:cNvGrpSpPr/>
          <p:nvPr/>
        </p:nvGrpSpPr>
        <p:grpSpPr>
          <a:xfrm>
            <a:off x="7449560" y="3574553"/>
            <a:ext cx="5918974" cy="1537801"/>
            <a:chOff x="0" y="0"/>
            <a:chExt cx="7377120" cy="1916640"/>
          </a:xfrm>
        </p:grpSpPr>
        <p:sp>
          <p:nvSpPr>
            <p:cNvPr id="21" name="Freeform 21"/>
            <p:cNvSpPr/>
            <p:nvPr/>
          </p:nvSpPr>
          <p:spPr>
            <a:xfrm>
              <a:off x="0" y="0"/>
              <a:ext cx="7434580" cy="1963166"/>
            </a:xfrm>
            <a:custGeom>
              <a:avLst/>
              <a:gdLst/>
              <a:ahLst/>
              <a:cxnLst/>
              <a:rect l="l" t="t" r="r" b="b"/>
              <a:pathLst>
                <a:path w="7434580" h="1963166">
                  <a:moveTo>
                    <a:pt x="967105" y="1963166"/>
                  </a:moveTo>
                  <a:lnTo>
                    <a:pt x="7434580" y="1963166"/>
                  </a:lnTo>
                  <a:lnTo>
                    <a:pt x="6596380" y="1125601"/>
                  </a:lnTo>
                  <a:cubicBezTo>
                    <a:pt x="6556883" y="1086104"/>
                    <a:pt x="6536563" y="1033780"/>
                    <a:pt x="6536563" y="981583"/>
                  </a:cubicBezTo>
                  <a:cubicBezTo>
                    <a:pt x="6536563" y="929386"/>
                    <a:pt x="6556375" y="877570"/>
                    <a:pt x="6596380" y="837565"/>
                  </a:cubicBezTo>
                  <a:lnTo>
                    <a:pt x="7434072" y="0"/>
                  </a:lnTo>
                  <a:lnTo>
                    <a:pt x="967105" y="0"/>
                  </a:lnTo>
                  <a:lnTo>
                    <a:pt x="0" y="980948"/>
                  </a:lnTo>
                  <a:lnTo>
                    <a:pt x="967105" y="1963039"/>
                  </a:lnTo>
                  <a:close/>
                </a:path>
              </a:pathLst>
            </a:custGeom>
            <a:solidFill>
              <a:srgbClr val="8CA9AD"/>
            </a:solidFill>
          </p:spPr>
          <p:txBody>
            <a:bodyPr/>
            <a:lstStyle/>
            <a:p>
              <a:endParaRPr lang="lv-LV"/>
            </a:p>
          </p:txBody>
        </p:sp>
      </p:grpSp>
      <p:grpSp>
        <p:nvGrpSpPr>
          <p:cNvPr id="22" name="Group 22"/>
          <p:cNvGrpSpPr/>
          <p:nvPr/>
        </p:nvGrpSpPr>
        <p:grpSpPr>
          <a:xfrm>
            <a:off x="7309182" y="5460012"/>
            <a:ext cx="1164616" cy="1910409"/>
            <a:chOff x="0" y="0"/>
            <a:chExt cx="1451520" cy="2381040"/>
          </a:xfrm>
        </p:grpSpPr>
        <p:sp>
          <p:nvSpPr>
            <p:cNvPr id="23" name="Freeform 23"/>
            <p:cNvSpPr/>
            <p:nvPr/>
          </p:nvSpPr>
          <p:spPr>
            <a:xfrm>
              <a:off x="0" y="-19812"/>
              <a:ext cx="1474216" cy="2444877"/>
            </a:xfrm>
            <a:custGeom>
              <a:avLst/>
              <a:gdLst/>
              <a:ahLst/>
              <a:cxnLst/>
              <a:rect l="l" t="t" r="r" b="b"/>
              <a:pathLst>
                <a:path w="1474216" h="2444877">
                  <a:moveTo>
                    <a:pt x="1394587" y="1366393"/>
                  </a:moveTo>
                  <a:lnTo>
                    <a:pt x="395351" y="2365883"/>
                  </a:lnTo>
                  <a:cubicBezTo>
                    <a:pt x="315849" y="2444877"/>
                    <a:pt x="186944" y="2444877"/>
                    <a:pt x="107315" y="2365883"/>
                  </a:cubicBezTo>
                  <a:lnTo>
                    <a:pt x="0" y="2258441"/>
                  </a:lnTo>
                  <a:lnTo>
                    <a:pt x="891286" y="1366393"/>
                  </a:lnTo>
                  <a:cubicBezTo>
                    <a:pt x="970788" y="1286891"/>
                    <a:pt x="970788" y="1157859"/>
                    <a:pt x="891286" y="1078357"/>
                  </a:cubicBezTo>
                  <a:lnTo>
                    <a:pt x="0" y="186944"/>
                  </a:lnTo>
                  <a:lnTo>
                    <a:pt x="107442" y="79502"/>
                  </a:lnTo>
                  <a:cubicBezTo>
                    <a:pt x="186944" y="0"/>
                    <a:pt x="315849" y="0"/>
                    <a:pt x="395478" y="79502"/>
                  </a:cubicBezTo>
                  <a:lnTo>
                    <a:pt x="1394714" y="1078357"/>
                  </a:lnTo>
                  <a:cubicBezTo>
                    <a:pt x="1474216" y="1157859"/>
                    <a:pt x="1474216" y="1286891"/>
                    <a:pt x="1394714" y="1366393"/>
                  </a:cubicBezTo>
                  <a:close/>
                </a:path>
              </a:pathLst>
            </a:custGeom>
            <a:solidFill>
              <a:srgbClr val="8CA9AD"/>
            </a:solidFill>
          </p:spPr>
          <p:txBody>
            <a:bodyPr/>
            <a:lstStyle/>
            <a:p>
              <a:endParaRPr lang="lv-LV"/>
            </a:p>
          </p:txBody>
        </p:sp>
      </p:grpSp>
      <p:grpSp>
        <p:nvGrpSpPr>
          <p:cNvPr id="24" name="Group 24"/>
          <p:cNvGrpSpPr/>
          <p:nvPr/>
        </p:nvGrpSpPr>
        <p:grpSpPr>
          <a:xfrm>
            <a:off x="7449560" y="6112798"/>
            <a:ext cx="325815" cy="605415"/>
            <a:chOff x="0" y="0"/>
            <a:chExt cx="406080" cy="754560"/>
          </a:xfrm>
        </p:grpSpPr>
        <p:sp>
          <p:nvSpPr>
            <p:cNvPr id="25" name="Freeform 25"/>
            <p:cNvSpPr/>
            <p:nvPr/>
          </p:nvSpPr>
          <p:spPr>
            <a:xfrm>
              <a:off x="0" y="-32385"/>
              <a:ext cx="446659" cy="842137"/>
            </a:xfrm>
            <a:custGeom>
              <a:avLst/>
              <a:gdLst/>
              <a:ahLst/>
              <a:cxnLst/>
              <a:rect l="l" t="t" r="r" b="b"/>
              <a:pathLst>
                <a:path w="446659" h="842137">
                  <a:moveTo>
                    <a:pt x="350393" y="246126"/>
                  </a:moveTo>
                  <a:lnTo>
                    <a:pt x="165354" y="60960"/>
                  </a:lnTo>
                  <a:cubicBezTo>
                    <a:pt x="104394" y="0"/>
                    <a:pt x="0" y="42926"/>
                    <a:pt x="0" y="129413"/>
                  </a:cubicBezTo>
                  <a:lnTo>
                    <a:pt x="0" y="712724"/>
                  </a:lnTo>
                  <a:cubicBezTo>
                    <a:pt x="0" y="799211"/>
                    <a:pt x="104394" y="842137"/>
                    <a:pt x="165354" y="781177"/>
                  </a:cubicBezTo>
                  <a:lnTo>
                    <a:pt x="350393" y="596138"/>
                  </a:lnTo>
                  <a:cubicBezTo>
                    <a:pt x="446659" y="499237"/>
                    <a:pt x="446659" y="342519"/>
                    <a:pt x="350393" y="246126"/>
                  </a:cubicBezTo>
                  <a:close/>
                </a:path>
              </a:pathLst>
            </a:custGeom>
            <a:solidFill>
              <a:srgbClr val="8CA9AD"/>
            </a:solidFill>
          </p:spPr>
          <p:txBody>
            <a:bodyPr/>
            <a:lstStyle/>
            <a:p>
              <a:endParaRPr lang="lv-LV"/>
            </a:p>
          </p:txBody>
        </p:sp>
      </p:grpSp>
      <p:grpSp>
        <p:nvGrpSpPr>
          <p:cNvPr id="26" name="Group 26"/>
          <p:cNvGrpSpPr/>
          <p:nvPr/>
        </p:nvGrpSpPr>
        <p:grpSpPr>
          <a:xfrm>
            <a:off x="7755734" y="5637362"/>
            <a:ext cx="5916664" cy="1537801"/>
            <a:chOff x="0" y="0"/>
            <a:chExt cx="7374240" cy="1916640"/>
          </a:xfrm>
        </p:grpSpPr>
        <p:sp>
          <p:nvSpPr>
            <p:cNvPr id="27" name="Freeform 27"/>
            <p:cNvSpPr/>
            <p:nvPr/>
          </p:nvSpPr>
          <p:spPr>
            <a:xfrm>
              <a:off x="0" y="0"/>
              <a:ext cx="7431151" cy="1963166"/>
            </a:xfrm>
            <a:custGeom>
              <a:avLst/>
              <a:gdLst/>
              <a:ahLst/>
              <a:cxnLst/>
              <a:rect l="l" t="t" r="r" b="b"/>
              <a:pathLst>
                <a:path w="7431151" h="1963166">
                  <a:moveTo>
                    <a:pt x="6464935" y="0"/>
                  </a:moveTo>
                  <a:lnTo>
                    <a:pt x="0" y="0"/>
                  </a:lnTo>
                  <a:lnTo>
                    <a:pt x="837819" y="837565"/>
                  </a:lnTo>
                  <a:cubicBezTo>
                    <a:pt x="877316" y="877062"/>
                    <a:pt x="897636" y="929386"/>
                    <a:pt x="897636" y="981583"/>
                  </a:cubicBezTo>
                  <a:cubicBezTo>
                    <a:pt x="897636" y="1033780"/>
                    <a:pt x="877951" y="1085596"/>
                    <a:pt x="837819" y="1125601"/>
                  </a:cubicBezTo>
                  <a:lnTo>
                    <a:pt x="635" y="1963166"/>
                  </a:lnTo>
                  <a:lnTo>
                    <a:pt x="6464427" y="1963166"/>
                  </a:lnTo>
                  <a:lnTo>
                    <a:pt x="7431151" y="981583"/>
                  </a:lnTo>
                  <a:lnTo>
                    <a:pt x="6464935" y="0"/>
                  </a:lnTo>
                  <a:close/>
                </a:path>
              </a:pathLst>
            </a:custGeom>
            <a:solidFill>
              <a:srgbClr val="8CA9AD"/>
            </a:solidFill>
          </p:spPr>
          <p:txBody>
            <a:bodyPr/>
            <a:lstStyle/>
            <a:p>
              <a:endParaRPr lang="lv-LV"/>
            </a:p>
          </p:txBody>
        </p:sp>
      </p:grpSp>
      <p:grpSp>
        <p:nvGrpSpPr>
          <p:cNvPr id="28" name="Group 28"/>
          <p:cNvGrpSpPr/>
          <p:nvPr/>
        </p:nvGrpSpPr>
        <p:grpSpPr>
          <a:xfrm>
            <a:off x="12693796" y="7524863"/>
            <a:ext cx="1165193" cy="1910409"/>
            <a:chOff x="0" y="0"/>
            <a:chExt cx="1452240" cy="2381040"/>
          </a:xfrm>
        </p:grpSpPr>
        <p:sp>
          <p:nvSpPr>
            <p:cNvPr id="29" name="Freeform 29"/>
            <p:cNvSpPr/>
            <p:nvPr/>
          </p:nvSpPr>
          <p:spPr>
            <a:xfrm>
              <a:off x="-19685" y="-19812"/>
              <a:ext cx="1474216" cy="2444877"/>
            </a:xfrm>
            <a:custGeom>
              <a:avLst/>
              <a:gdLst/>
              <a:ahLst/>
              <a:cxnLst/>
              <a:rect l="l" t="t" r="r" b="b"/>
              <a:pathLst>
                <a:path w="1474216" h="2444877">
                  <a:moveTo>
                    <a:pt x="78994" y="1078484"/>
                  </a:moveTo>
                  <a:lnTo>
                    <a:pt x="1078611" y="78994"/>
                  </a:lnTo>
                  <a:cubicBezTo>
                    <a:pt x="1158240" y="0"/>
                    <a:pt x="1287145" y="0"/>
                    <a:pt x="1366774" y="78994"/>
                  </a:cubicBezTo>
                  <a:lnTo>
                    <a:pt x="1474216" y="186436"/>
                  </a:lnTo>
                  <a:lnTo>
                    <a:pt x="582549" y="1078484"/>
                  </a:lnTo>
                  <a:cubicBezTo>
                    <a:pt x="502920" y="1157986"/>
                    <a:pt x="502920" y="1287018"/>
                    <a:pt x="582549" y="1366520"/>
                  </a:cubicBezTo>
                  <a:lnTo>
                    <a:pt x="1474216" y="2257933"/>
                  </a:lnTo>
                  <a:lnTo>
                    <a:pt x="1366774" y="2365375"/>
                  </a:lnTo>
                  <a:cubicBezTo>
                    <a:pt x="1287145" y="2444877"/>
                    <a:pt x="1158240" y="2444877"/>
                    <a:pt x="1078611" y="2365375"/>
                  </a:cubicBezTo>
                  <a:lnTo>
                    <a:pt x="78994" y="1366012"/>
                  </a:lnTo>
                  <a:cubicBezTo>
                    <a:pt x="0" y="1286510"/>
                    <a:pt x="0" y="1158113"/>
                    <a:pt x="78994" y="1078484"/>
                  </a:cubicBezTo>
                  <a:close/>
                </a:path>
              </a:pathLst>
            </a:custGeom>
            <a:solidFill>
              <a:srgbClr val="8CA9AD"/>
            </a:solidFill>
          </p:spPr>
          <p:txBody>
            <a:bodyPr/>
            <a:lstStyle/>
            <a:p>
              <a:endParaRPr lang="lv-LV"/>
            </a:p>
          </p:txBody>
        </p:sp>
      </p:grpSp>
      <p:grpSp>
        <p:nvGrpSpPr>
          <p:cNvPr id="30" name="Group 30"/>
          <p:cNvGrpSpPr/>
          <p:nvPr/>
        </p:nvGrpSpPr>
        <p:grpSpPr>
          <a:xfrm>
            <a:off x="13381243" y="8177649"/>
            <a:ext cx="325815" cy="605415"/>
            <a:chOff x="0" y="0"/>
            <a:chExt cx="406080" cy="754560"/>
          </a:xfrm>
        </p:grpSpPr>
        <p:sp>
          <p:nvSpPr>
            <p:cNvPr id="31" name="Freeform 31"/>
            <p:cNvSpPr/>
            <p:nvPr/>
          </p:nvSpPr>
          <p:spPr>
            <a:xfrm>
              <a:off x="-24257" y="-32385"/>
              <a:ext cx="447294" cy="842264"/>
            </a:xfrm>
            <a:custGeom>
              <a:avLst/>
              <a:gdLst/>
              <a:ahLst/>
              <a:cxnLst/>
              <a:rect l="l" t="t" r="r" b="b"/>
              <a:pathLst>
                <a:path w="447294" h="842264">
                  <a:moveTo>
                    <a:pt x="96901" y="596138"/>
                  </a:moveTo>
                  <a:lnTo>
                    <a:pt x="281940" y="781304"/>
                  </a:lnTo>
                  <a:cubicBezTo>
                    <a:pt x="342900" y="842264"/>
                    <a:pt x="447294" y="799338"/>
                    <a:pt x="447294" y="712851"/>
                  </a:cubicBezTo>
                  <a:lnTo>
                    <a:pt x="447294" y="129413"/>
                  </a:lnTo>
                  <a:cubicBezTo>
                    <a:pt x="447294" y="42926"/>
                    <a:pt x="342900" y="0"/>
                    <a:pt x="281940" y="60960"/>
                  </a:cubicBezTo>
                  <a:lnTo>
                    <a:pt x="96901" y="246126"/>
                  </a:lnTo>
                  <a:cubicBezTo>
                    <a:pt x="0" y="343027"/>
                    <a:pt x="0" y="499237"/>
                    <a:pt x="96901" y="596138"/>
                  </a:cubicBezTo>
                  <a:close/>
                </a:path>
              </a:pathLst>
            </a:custGeom>
            <a:solidFill>
              <a:srgbClr val="8CA9AD"/>
            </a:solidFill>
          </p:spPr>
          <p:txBody>
            <a:bodyPr/>
            <a:lstStyle/>
            <a:p>
              <a:endParaRPr lang="lv-LV"/>
            </a:p>
          </p:txBody>
        </p:sp>
      </p:grpSp>
      <p:grpSp>
        <p:nvGrpSpPr>
          <p:cNvPr id="32" name="Group 32"/>
          <p:cNvGrpSpPr/>
          <p:nvPr/>
        </p:nvGrpSpPr>
        <p:grpSpPr>
          <a:xfrm>
            <a:off x="7449560" y="7702213"/>
            <a:ext cx="5918974" cy="1537801"/>
            <a:chOff x="0" y="0"/>
            <a:chExt cx="7377120" cy="1916640"/>
          </a:xfrm>
        </p:grpSpPr>
        <p:sp>
          <p:nvSpPr>
            <p:cNvPr id="33" name="Freeform 33"/>
            <p:cNvSpPr/>
            <p:nvPr/>
          </p:nvSpPr>
          <p:spPr>
            <a:xfrm>
              <a:off x="0" y="0"/>
              <a:ext cx="7434580" cy="1963166"/>
            </a:xfrm>
            <a:custGeom>
              <a:avLst/>
              <a:gdLst/>
              <a:ahLst/>
              <a:cxnLst/>
              <a:rect l="l" t="t" r="r" b="b"/>
              <a:pathLst>
                <a:path w="7434580" h="1963166">
                  <a:moveTo>
                    <a:pt x="967105" y="1963166"/>
                  </a:moveTo>
                  <a:lnTo>
                    <a:pt x="7434580" y="1963166"/>
                  </a:lnTo>
                  <a:lnTo>
                    <a:pt x="6596380" y="1125601"/>
                  </a:lnTo>
                  <a:cubicBezTo>
                    <a:pt x="6556883" y="1086104"/>
                    <a:pt x="6536563" y="1033780"/>
                    <a:pt x="6536563" y="981583"/>
                  </a:cubicBezTo>
                  <a:cubicBezTo>
                    <a:pt x="6536563" y="929386"/>
                    <a:pt x="6556375" y="877570"/>
                    <a:pt x="6596380" y="837565"/>
                  </a:cubicBezTo>
                  <a:lnTo>
                    <a:pt x="7434072" y="0"/>
                  </a:lnTo>
                  <a:lnTo>
                    <a:pt x="967105" y="0"/>
                  </a:lnTo>
                  <a:lnTo>
                    <a:pt x="0" y="980948"/>
                  </a:lnTo>
                  <a:lnTo>
                    <a:pt x="967105" y="1963039"/>
                  </a:lnTo>
                  <a:close/>
                </a:path>
              </a:pathLst>
            </a:custGeom>
            <a:solidFill>
              <a:srgbClr val="8CA9AD"/>
            </a:solidFill>
          </p:spPr>
          <p:txBody>
            <a:bodyPr/>
            <a:lstStyle/>
            <a:p>
              <a:endParaRPr lang="lv-LV"/>
            </a:p>
          </p:txBody>
        </p:sp>
      </p:grpSp>
      <p:sp>
        <p:nvSpPr>
          <p:cNvPr id="34" name="Freeform 34"/>
          <p:cNvSpPr/>
          <p:nvPr/>
        </p:nvSpPr>
        <p:spPr>
          <a:xfrm>
            <a:off x="8238477" y="1831967"/>
            <a:ext cx="905523" cy="905523"/>
          </a:xfrm>
          <a:custGeom>
            <a:avLst/>
            <a:gdLst/>
            <a:ahLst/>
            <a:cxnLst/>
            <a:rect l="l" t="t" r="r" b="b"/>
            <a:pathLst>
              <a:path w="905523" h="905523">
                <a:moveTo>
                  <a:pt x="0" y="0"/>
                </a:moveTo>
                <a:lnTo>
                  <a:pt x="905523" y="0"/>
                </a:lnTo>
                <a:lnTo>
                  <a:pt x="905523" y="905523"/>
                </a:lnTo>
                <a:lnTo>
                  <a:pt x="0" y="90552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lv-LV"/>
          </a:p>
        </p:txBody>
      </p:sp>
      <p:sp>
        <p:nvSpPr>
          <p:cNvPr id="35" name="Freeform 35"/>
          <p:cNvSpPr/>
          <p:nvPr/>
        </p:nvSpPr>
        <p:spPr>
          <a:xfrm>
            <a:off x="11918117" y="4121984"/>
            <a:ext cx="849763" cy="442939"/>
          </a:xfrm>
          <a:custGeom>
            <a:avLst/>
            <a:gdLst/>
            <a:ahLst/>
            <a:cxnLst/>
            <a:rect l="l" t="t" r="r" b="b"/>
            <a:pathLst>
              <a:path w="849763" h="442939">
                <a:moveTo>
                  <a:pt x="0" y="0"/>
                </a:moveTo>
                <a:lnTo>
                  <a:pt x="849763" y="0"/>
                </a:lnTo>
                <a:lnTo>
                  <a:pt x="849763" y="442939"/>
                </a:lnTo>
                <a:lnTo>
                  <a:pt x="0" y="44293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lv-LV"/>
          </a:p>
        </p:txBody>
      </p:sp>
      <p:sp>
        <p:nvSpPr>
          <p:cNvPr id="36" name="Freeform 36"/>
          <p:cNvSpPr/>
          <p:nvPr/>
        </p:nvSpPr>
        <p:spPr>
          <a:xfrm>
            <a:off x="8208359" y="6003535"/>
            <a:ext cx="935641" cy="823364"/>
          </a:xfrm>
          <a:custGeom>
            <a:avLst/>
            <a:gdLst/>
            <a:ahLst/>
            <a:cxnLst/>
            <a:rect l="l" t="t" r="r" b="b"/>
            <a:pathLst>
              <a:path w="935641" h="823364">
                <a:moveTo>
                  <a:pt x="0" y="0"/>
                </a:moveTo>
                <a:lnTo>
                  <a:pt x="935641" y="0"/>
                </a:lnTo>
                <a:lnTo>
                  <a:pt x="935641" y="823364"/>
                </a:lnTo>
                <a:lnTo>
                  <a:pt x="0" y="82336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lv-LV"/>
          </a:p>
        </p:txBody>
      </p:sp>
      <p:sp>
        <p:nvSpPr>
          <p:cNvPr id="37" name="TextBox 37"/>
          <p:cNvSpPr txBox="1"/>
          <p:nvPr/>
        </p:nvSpPr>
        <p:spPr>
          <a:xfrm>
            <a:off x="487358" y="906711"/>
            <a:ext cx="5279484" cy="2054805"/>
          </a:xfrm>
          <a:prstGeom prst="rect">
            <a:avLst/>
          </a:prstGeom>
        </p:spPr>
        <p:txBody>
          <a:bodyPr lIns="0" tIns="0" rIns="0" bIns="0" rtlCol="0" anchor="t">
            <a:spAutoFit/>
          </a:bodyPr>
          <a:lstStyle/>
          <a:p>
            <a:pPr marL="0" lvl="0" indent="0" algn="l">
              <a:lnSpc>
                <a:spcPts val="8206"/>
              </a:lnSpc>
              <a:spcBef>
                <a:spcPct val="0"/>
              </a:spcBef>
            </a:pPr>
            <a:r>
              <a:rPr lang="en-US" sz="5946" spc="582">
                <a:solidFill>
                  <a:srgbClr val="FFFFFF"/>
                </a:solidFill>
                <a:latin typeface="DM Sans"/>
              </a:rPr>
              <a:t>Outsourcing pro's</a:t>
            </a:r>
          </a:p>
        </p:txBody>
      </p:sp>
      <p:sp>
        <p:nvSpPr>
          <p:cNvPr id="38" name="TextBox 38"/>
          <p:cNvSpPr txBox="1"/>
          <p:nvPr/>
        </p:nvSpPr>
        <p:spPr>
          <a:xfrm>
            <a:off x="9246036" y="1653696"/>
            <a:ext cx="4078744" cy="1233489"/>
          </a:xfrm>
          <a:prstGeom prst="rect">
            <a:avLst/>
          </a:prstGeom>
        </p:spPr>
        <p:txBody>
          <a:bodyPr lIns="0" tIns="0" rIns="0" bIns="0" rtlCol="0" anchor="t">
            <a:spAutoFit/>
          </a:bodyPr>
          <a:lstStyle/>
          <a:p>
            <a:pPr marL="0" lvl="0" indent="0" algn="l">
              <a:lnSpc>
                <a:spcPts val="2012"/>
              </a:lnSpc>
              <a:spcBef>
                <a:spcPct val="0"/>
              </a:spcBef>
            </a:pPr>
            <a:r>
              <a:rPr lang="en-US" sz="1458" spc="142">
                <a:solidFill>
                  <a:srgbClr val="FFFFFF"/>
                </a:solidFill>
                <a:latin typeface="DM Sans Bold"/>
              </a:rPr>
              <a:t>Outsourcing can be more cost-effective, especially for short-term projects, as you're not responsible for hiring full-time staff or maintaining infrastructure.</a:t>
            </a:r>
          </a:p>
        </p:txBody>
      </p:sp>
      <p:sp>
        <p:nvSpPr>
          <p:cNvPr id="39" name="TextBox 39"/>
          <p:cNvSpPr txBox="1"/>
          <p:nvPr/>
        </p:nvSpPr>
        <p:spPr>
          <a:xfrm>
            <a:off x="6211443" y="1915064"/>
            <a:ext cx="979531" cy="738028"/>
          </a:xfrm>
          <a:prstGeom prst="rect">
            <a:avLst/>
          </a:prstGeom>
        </p:spPr>
        <p:txBody>
          <a:bodyPr lIns="0" tIns="0" rIns="0" bIns="0" rtlCol="0" anchor="t">
            <a:spAutoFit/>
          </a:bodyPr>
          <a:lstStyle/>
          <a:p>
            <a:pPr marL="0" lvl="0" indent="0" algn="ctr">
              <a:lnSpc>
                <a:spcPts val="6047"/>
              </a:lnSpc>
              <a:spcBef>
                <a:spcPct val="0"/>
              </a:spcBef>
            </a:pPr>
            <a:r>
              <a:rPr lang="en-US" sz="4381" spc="429">
                <a:solidFill>
                  <a:srgbClr val="231F20"/>
                </a:solidFill>
                <a:latin typeface="DM Sans"/>
              </a:rPr>
              <a:t>01</a:t>
            </a:r>
          </a:p>
        </p:txBody>
      </p:sp>
      <p:sp>
        <p:nvSpPr>
          <p:cNvPr id="40" name="TextBox 40"/>
          <p:cNvSpPr txBox="1"/>
          <p:nvPr/>
        </p:nvSpPr>
        <p:spPr>
          <a:xfrm>
            <a:off x="13858990" y="3948026"/>
            <a:ext cx="979531" cy="738028"/>
          </a:xfrm>
          <a:prstGeom prst="rect">
            <a:avLst/>
          </a:prstGeom>
        </p:spPr>
        <p:txBody>
          <a:bodyPr lIns="0" tIns="0" rIns="0" bIns="0" rtlCol="0" anchor="t">
            <a:spAutoFit/>
          </a:bodyPr>
          <a:lstStyle/>
          <a:p>
            <a:pPr marL="0" lvl="0" indent="0" algn="ctr">
              <a:lnSpc>
                <a:spcPts val="6047"/>
              </a:lnSpc>
              <a:spcBef>
                <a:spcPct val="0"/>
              </a:spcBef>
            </a:pPr>
            <a:r>
              <a:rPr lang="en-US" sz="4381" spc="429">
                <a:solidFill>
                  <a:srgbClr val="231F20"/>
                </a:solidFill>
                <a:latin typeface="DM Sans"/>
              </a:rPr>
              <a:t>02</a:t>
            </a:r>
          </a:p>
        </p:txBody>
      </p:sp>
      <p:sp>
        <p:nvSpPr>
          <p:cNvPr id="41" name="TextBox 41"/>
          <p:cNvSpPr txBox="1"/>
          <p:nvPr/>
        </p:nvSpPr>
        <p:spPr>
          <a:xfrm>
            <a:off x="9246036" y="5899055"/>
            <a:ext cx="3763116" cy="985839"/>
          </a:xfrm>
          <a:prstGeom prst="rect">
            <a:avLst/>
          </a:prstGeom>
        </p:spPr>
        <p:txBody>
          <a:bodyPr lIns="0" tIns="0" rIns="0" bIns="0" rtlCol="0" anchor="t">
            <a:spAutoFit/>
          </a:bodyPr>
          <a:lstStyle/>
          <a:p>
            <a:pPr marL="0" lvl="0" indent="0" algn="l">
              <a:lnSpc>
                <a:spcPts val="2012"/>
              </a:lnSpc>
              <a:spcBef>
                <a:spcPct val="0"/>
              </a:spcBef>
            </a:pPr>
            <a:r>
              <a:rPr lang="en-US" sz="1458" spc="142">
                <a:solidFill>
                  <a:srgbClr val="FFFFFF"/>
                </a:solidFill>
                <a:latin typeface="DM Sans Bold"/>
              </a:rPr>
              <a:t>External vendors often have dedicated teams and established processes, allowing for faster development and deployment.</a:t>
            </a:r>
          </a:p>
        </p:txBody>
      </p:sp>
      <p:sp>
        <p:nvSpPr>
          <p:cNvPr id="42" name="TextBox 42"/>
          <p:cNvSpPr txBox="1"/>
          <p:nvPr/>
        </p:nvSpPr>
        <p:spPr>
          <a:xfrm>
            <a:off x="6211443" y="6036598"/>
            <a:ext cx="979531" cy="738028"/>
          </a:xfrm>
          <a:prstGeom prst="rect">
            <a:avLst/>
          </a:prstGeom>
        </p:spPr>
        <p:txBody>
          <a:bodyPr lIns="0" tIns="0" rIns="0" bIns="0" rtlCol="0" anchor="t">
            <a:spAutoFit/>
          </a:bodyPr>
          <a:lstStyle/>
          <a:p>
            <a:pPr marL="0" lvl="0" indent="0" algn="ctr">
              <a:lnSpc>
                <a:spcPts val="6047"/>
              </a:lnSpc>
              <a:spcBef>
                <a:spcPct val="0"/>
              </a:spcBef>
            </a:pPr>
            <a:r>
              <a:rPr lang="en-US" sz="4381" spc="429">
                <a:solidFill>
                  <a:srgbClr val="231F20"/>
                </a:solidFill>
                <a:latin typeface="DM Sans"/>
              </a:rPr>
              <a:t>03</a:t>
            </a:r>
          </a:p>
        </p:txBody>
      </p:sp>
      <p:sp>
        <p:nvSpPr>
          <p:cNvPr id="43" name="TextBox 43"/>
          <p:cNvSpPr txBox="1"/>
          <p:nvPr/>
        </p:nvSpPr>
        <p:spPr>
          <a:xfrm>
            <a:off x="13858990" y="8075686"/>
            <a:ext cx="979531" cy="738028"/>
          </a:xfrm>
          <a:prstGeom prst="rect">
            <a:avLst/>
          </a:prstGeom>
        </p:spPr>
        <p:txBody>
          <a:bodyPr lIns="0" tIns="0" rIns="0" bIns="0" rtlCol="0" anchor="t">
            <a:spAutoFit/>
          </a:bodyPr>
          <a:lstStyle/>
          <a:p>
            <a:pPr marL="0" lvl="0" indent="0" algn="ctr">
              <a:lnSpc>
                <a:spcPts val="6047"/>
              </a:lnSpc>
              <a:spcBef>
                <a:spcPct val="0"/>
              </a:spcBef>
            </a:pPr>
            <a:r>
              <a:rPr lang="en-US" sz="4381" spc="429">
                <a:solidFill>
                  <a:srgbClr val="231F20"/>
                </a:solidFill>
                <a:latin typeface="DM Sans"/>
              </a:rPr>
              <a:t>04</a:t>
            </a:r>
          </a:p>
        </p:txBody>
      </p:sp>
      <p:sp>
        <p:nvSpPr>
          <p:cNvPr id="44" name="TextBox 44"/>
          <p:cNvSpPr txBox="1"/>
          <p:nvPr/>
        </p:nvSpPr>
        <p:spPr>
          <a:xfrm>
            <a:off x="7775375" y="3971758"/>
            <a:ext cx="3944187" cy="738189"/>
          </a:xfrm>
          <a:prstGeom prst="rect">
            <a:avLst/>
          </a:prstGeom>
        </p:spPr>
        <p:txBody>
          <a:bodyPr lIns="0" tIns="0" rIns="0" bIns="0" rtlCol="0" anchor="t">
            <a:spAutoFit/>
          </a:bodyPr>
          <a:lstStyle/>
          <a:p>
            <a:pPr marL="0" lvl="0" indent="0" algn="r">
              <a:lnSpc>
                <a:spcPts val="2012"/>
              </a:lnSpc>
              <a:spcBef>
                <a:spcPct val="0"/>
              </a:spcBef>
            </a:pPr>
            <a:r>
              <a:rPr lang="en-US" sz="1458" spc="142">
                <a:solidFill>
                  <a:srgbClr val="FFFFFF"/>
                </a:solidFill>
                <a:latin typeface="DM Sans Bold"/>
              </a:rPr>
              <a:t>Outsourcing allows you to tap into specialized skills and experience that may not be available in-house.</a:t>
            </a:r>
          </a:p>
        </p:txBody>
      </p:sp>
      <p:sp>
        <p:nvSpPr>
          <p:cNvPr id="45" name="TextBox 45"/>
          <p:cNvSpPr txBox="1"/>
          <p:nvPr/>
        </p:nvSpPr>
        <p:spPr>
          <a:xfrm>
            <a:off x="7934195" y="7849036"/>
            <a:ext cx="3839615" cy="1233489"/>
          </a:xfrm>
          <a:prstGeom prst="rect">
            <a:avLst/>
          </a:prstGeom>
        </p:spPr>
        <p:txBody>
          <a:bodyPr lIns="0" tIns="0" rIns="0" bIns="0" rtlCol="0" anchor="t">
            <a:spAutoFit/>
          </a:bodyPr>
          <a:lstStyle/>
          <a:p>
            <a:pPr marL="0" lvl="0" indent="0" algn="r">
              <a:lnSpc>
                <a:spcPts val="2012"/>
              </a:lnSpc>
              <a:spcBef>
                <a:spcPct val="0"/>
              </a:spcBef>
            </a:pPr>
            <a:r>
              <a:rPr lang="en-US" sz="1458" spc="142">
                <a:solidFill>
                  <a:srgbClr val="FFFFFF"/>
                </a:solidFill>
                <a:latin typeface="DM Sans Bold"/>
              </a:rPr>
              <a:t>By outsourcing development, you may mitigate certain risks associated with technology projects, as the responsibility for delivery lies with the vendor.</a:t>
            </a:r>
          </a:p>
        </p:txBody>
      </p:sp>
      <p:sp>
        <p:nvSpPr>
          <p:cNvPr id="46" name="TextBox 46"/>
          <p:cNvSpPr txBox="1"/>
          <p:nvPr/>
        </p:nvSpPr>
        <p:spPr>
          <a:xfrm>
            <a:off x="7775375" y="1160228"/>
            <a:ext cx="2225204" cy="355600"/>
          </a:xfrm>
          <a:prstGeom prst="rect">
            <a:avLst/>
          </a:prstGeom>
        </p:spPr>
        <p:txBody>
          <a:bodyPr lIns="0" tIns="0" rIns="0" bIns="0" rtlCol="0" anchor="t">
            <a:spAutoFit/>
          </a:bodyPr>
          <a:lstStyle/>
          <a:p>
            <a:pPr algn="ctr">
              <a:lnSpc>
                <a:spcPts val="2749"/>
              </a:lnSpc>
              <a:spcBef>
                <a:spcPct val="0"/>
              </a:spcBef>
            </a:pPr>
            <a:r>
              <a:rPr lang="en-US" sz="2499">
                <a:solidFill>
                  <a:srgbClr val="000000"/>
                </a:solidFill>
                <a:latin typeface="DM Sans"/>
              </a:rPr>
              <a:t>Cost Efficiency</a:t>
            </a:r>
          </a:p>
        </p:txBody>
      </p:sp>
      <p:sp>
        <p:nvSpPr>
          <p:cNvPr id="47" name="TextBox 47"/>
          <p:cNvSpPr txBox="1"/>
          <p:nvPr/>
        </p:nvSpPr>
        <p:spPr>
          <a:xfrm>
            <a:off x="10448080" y="3218953"/>
            <a:ext cx="2920454" cy="355600"/>
          </a:xfrm>
          <a:prstGeom prst="rect">
            <a:avLst/>
          </a:prstGeom>
        </p:spPr>
        <p:txBody>
          <a:bodyPr lIns="0" tIns="0" rIns="0" bIns="0" rtlCol="0" anchor="t">
            <a:spAutoFit/>
          </a:bodyPr>
          <a:lstStyle/>
          <a:p>
            <a:pPr algn="ctr">
              <a:lnSpc>
                <a:spcPts val="2749"/>
              </a:lnSpc>
              <a:spcBef>
                <a:spcPct val="0"/>
              </a:spcBef>
            </a:pPr>
            <a:r>
              <a:rPr lang="en-US" sz="2499">
                <a:solidFill>
                  <a:srgbClr val="000000"/>
                </a:solidFill>
                <a:latin typeface="DM Sans"/>
              </a:rPr>
              <a:t>Access to Expertise</a:t>
            </a:r>
          </a:p>
        </p:txBody>
      </p:sp>
      <p:sp>
        <p:nvSpPr>
          <p:cNvPr id="48" name="TextBox 48"/>
          <p:cNvSpPr txBox="1"/>
          <p:nvPr/>
        </p:nvSpPr>
        <p:spPr>
          <a:xfrm>
            <a:off x="7755734" y="5281762"/>
            <a:ext cx="2808015" cy="355600"/>
          </a:xfrm>
          <a:prstGeom prst="rect">
            <a:avLst/>
          </a:prstGeom>
        </p:spPr>
        <p:txBody>
          <a:bodyPr lIns="0" tIns="0" rIns="0" bIns="0" rtlCol="0" anchor="t">
            <a:spAutoFit/>
          </a:bodyPr>
          <a:lstStyle/>
          <a:p>
            <a:pPr algn="ctr">
              <a:lnSpc>
                <a:spcPts val="2749"/>
              </a:lnSpc>
              <a:spcBef>
                <a:spcPct val="0"/>
              </a:spcBef>
            </a:pPr>
            <a:r>
              <a:rPr lang="en-US" sz="2499">
                <a:solidFill>
                  <a:srgbClr val="000000"/>
                </a:solidFill>
                <a:latin typeface="DM Sans"/>
              </a:rPr>
              <a:t>Faster Deployment</a:t>
            </a:r>
          </a:p>
        </p:txBody>
      </p:sp>
      <p:sp>
        <p:nvSpPr>
          <p:cNvPr id="49" name="TextBox 49"/>
          <p:cNvSpPr txBox="1"/>
          <p:nvPr/>
        </p:nvSpPr>
        <p:spPr>
          <a:xfrm>
            <a:off x="11346928" y="7337088"/>
            <a:ext cx="1977851" cy="355600"/>
          </a:xfrm>
          <a:prstGeom prst="rect">
            <a:avLst/>
          </a:prstGeom>
        </p:spPr>
        <p:txBody>
          <a:bodyPr lIns="0" tIns="0" rIns="0" bIns="0" rtlCol="0" anchor="t">
            <a:spAutoFit/>
          </a:bodyPr>
          <a:lstStyle/>
          <a:p>
            <a:pPr algn="ctr">
              <a:lnSpc>
                <a:spcPts val="2749"/>
              </a:lnSpc>
              <a:spcBef>
                <a:spcPct val="0"/>
              </a:spcBef>
            </a:pPr>
            <a:r>
              <a:rPr lang="en-US" sz="2499">
                <a:solidFill>
                  <a:srgbClr val="000000"/>
                </a:solidFill>
                <a:latin typeface="DM Sans"/>
              </a:rPr>
              <a:t>Reduced Risk</a:t>
            </a:r>
          </a:p>
        </p:txBody>
      </p:sp>
      <p:sp>
        <p:nvSpPr>
          <p:cNvPr id="50" name="Freeform 50"/>
          <p:cNvSpPr/>
          <p:nvPr/>
        </p:nvSpPr>
        <p:spPr>
          <a:xfrm>
            <a:off x="11932738" y="8112002"/>
            <a:ext cx="835143" cy="718223"/>
          </a:xfrm>
          <a:custGeom>
            <a:avLst/>
            <a:gdLst/>
            <a:ahLst/>
            <a:cxnLst/>
            <a:rect l="l" t="t" r="r" b="b"/>
            <a:pathLst>
              <a:path w="835143" h="718223">
                <a:moveTo>
                  <a:pt x="0" y="0"/>
                </a:moveTo>
                <a:lnTo>
                  <a:pt x="835142" y="0"/>
                </a:lnTo>
                <a:lnTo>
                  <a:pt x="835142" y="718223"/>
                </a:lnTo>
                <a:lnTo>
                  <a:pt x="0" y="71822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lv-LV"/>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sp>
        <p:nvSpPr>
          <p:cNvPr id="2" name="Freeform 2"/>
          <p:cNvSpPr/>
          <p:nvPr/>
        </p:nvSpPr>
        <p:spPr>
          <a:xfrm>
            <a:off x="14592495" y="7573922"/>
            <a:ext cx="4687320" cy="4687320"/>
          </a:xfrm>
          <a:custGeom>
            <a:avLst/>
            <a:gdLst/>
            <a:ahLst/>
            <a:cxnLst/>
            <a:rect l="l" t="t" r="r" b="b"/>
            <a:pathLst>
              <a:path w="4687320" h="4687320">
                <a:moveTo>
                  <a:pt x="0" y="0"/>
                </a:moveTo>
                <a:lnTo>
                  <a:pt x="4687320" y="0"/>
                </a:lnTo>
                <a:lnTo>
                  <a:pt x="4687320" y="4687319"/>
                </a:lnTo>
                <a:lnTo>
                  <a:pt x="0" y="46873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grpSp>
        <p:nvGrpSpPr>
          <p:cNvPr id="3" name="Group 3"/>
          <p:cNvGrpSpPr/>
          <p:nvPr/>
        </p:nvGrpSpPr>
        <p:grpSpPr>
          <a:xfrm>
            <a:off x="16887962" y="5985119"/>
            <a:ext cx="2085109" cy="2085109"/>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A9AD"/>
            </a:solidFill>
            <a:ln cap="sq">
              <a:noFill/>
              <a:prstDash val="solid"/>
              <a:miter/>
            </a:ln>
          </p:spPr>
          <p:txBody>
            <a:bodyPr/>
            <a:lstStyle/>
            <a:p>
              <a:endParaRPr lang="lv-LV"/>
            </a:p>
          </p:txBody>
        </p:sp>
        <p:sp>
          <p:nvSpPr>
            <p:cNvPr id="5" name="TextBox 5"/>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6" name="Freeform 6"/>
          <p:cNvSpPr/>
          <p:nvPr/>
        </p:nvSpPr>
        <p:spPr>
          <a:xfrm>
            <a:off x="-1560220" y="1728186"/>
            <a:ext cx="4687320" cy="4687320"/>
          </a:xfrm>
          <a:custGeom>
            <a:avLst/>
            <a:gdLst/>
            <a:ahLst/>
            <a:cxnLst/>
            <a:rect l="l" t="t" r="r" b="b"/>
            <a:pathLst>
              <a:path w="4687320" h="4687320">
                <a:moveTo>
                  <a:pt x="0" y="0"/>
                </a:moveTo>
                <a:lnTo>
                  <a:pt x="4687320" y="0"/>
                </a:lnTo>
                <a:lnTo>
                  <a:pt x="4687320" y="4687319"/>
                </a:lnTo>
                <a:lnTo>
                  <a:pt x="0" y="46873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grpSp>
        <p:nvGrpSpPr>
          <p:cNvPr id="7" name="Group 7"/>
          <p:cNvGrpSpPr/>
          <p:nvPr/>
        </p:nvGrpSpPr>
        <p:grpSpPr>
          <a:xfrm>
            <a:off x="-2262642" y="-3904566"/>
            <a:ext cx="8637895" cy="8637895"/>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A9AD"/>
            </a:solidFill>
            <a:ln cap="sq">
              <a:noFill/>
              <a:prstDash val="solid"/>
              <a:miter/>
            </a:ln>
          </p:spPr>
          <p:txBody>
            <a:bodyPr/>
            <a:lstStyle/>
            <a:p>
              <a:endParaRPr lang="lv-LV"/>
            </a:p>
          </p:txBody>
        </p:sp>
        <p:sp>
          <p:nvSpPr>
            <p:cNvPr id="9" name="TextBox 9"/>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grpSp>
        <p:nvGrpSpPr>
          <p:cNvPr id="10" name="Group 10"/>
          <p:cNvGrpSpPr/>
          <p:nvPr/>
        </p:nvGrpSpPr>
        <p:grpSpPr>
          <a:xfrm>
            <a:off x="7309182" y="1338478"/>
            <a:ext cx="1164616" cy="1910409"/>
            <a:chOff x="0" y="0"/>
            <a:chExt cx="1451520" cy="2381040"/>
          </a:xfrm>
        </p:grpSpPr>
        <p:sp>
          <p:nvSpPr>
            <p:cNvPr id="11" name="Freeform 11"/>
            <p:cNvSpPr/>
            <p:nvPr/>
          </p:nvSpPr>
          <p:spPr>
            <a:xfrm>
              <a:off x="0" y="-19812"/>
              <a:ext cx="1474216" cy="2444877"/>
            </a:xfrm>
            <a:custGeom>
              <a:avLst/>
              <a:gdLst/>
              <a:ahLst/>
              <a:cxnLst/>
              <a:rect l="l" t="t" r="r" b="b"/>
              <a:pathLst>
                <a:path w="1474216" h="2444877">
                  <a:moveTo>
                    <a:pt x="1394587" y="1366393"/>
                  </a:moveTo>
                  <a:lnTo>
                    <a:pt x="395351" y="2365883"/>
                  </a:lnTo>
                  <a:cubicBezTo>
                    <a:pt x="315849" y="2444877"/>
                    <a:pt x="186944" y="2444877"/>
                    <a:pt x="107315" y="2365883"/>
                  </a:cubicBezTo>
                  <a:lnTo>
                    <a:pt x="0" y="2258441"/>
                  </a:lnTo>
                  <a:lnTo>
                    <a:pt x="891286" y="1366393"/>
                  </a:lnTo>
                  <a:cubicBezTo>
                    <a:pt x="970788" y="1286891"/>
                    <a:pt x="970788" y="1157859"/>
                    <a:pt x="891286" y="1078357"/>
                  </a:cubicBezTo>
                  <a:lnTo>
                    <a:pt x="0" y="186944"/>
                  </a:lnTo>
                  <a:lnTo>
                    <a:pt x="107442" y="79502"/>
                  </a:lnTo>
                  <a:cubicBezTo>
                    <a:pt x="186944" y="0"/>
                    <a:pt x="315849" y="0"/>
                    <a:pt x="395478" y="79502"/>
                  </a:cubicBezTo>
                  <a:lnTo>
                    <a:pt x="1394714" y="1078357"/>
                  </a:lnTo>
                  <a:cubicBezTo>
                    <a:pt x="1474216" y="1157859"/>
                    <a:pt x="1474216" y="1286891"/>
                    <a:pt x="1394714" y="1366393"/>
                  </a:cubicBezTo>
                  <a:close/>
                </a:path>
              </a:pathLst>
            </a:custGeom>
            <a:solidFill>
              <a:srgbClr val="8CA9AD"/>
            </a:solidFill>
          </p:spPr>
          <p:txBody>
            <a:bodyPr/>
            <a:lstStyle/>
            <a:p>
              <a:endParaRPr lang="lv-LV"/>
            </a:p>
          </p:txBody>
        </p:sp>
      </p:grpSp>
      <p:grpSp>
        <p:nvGrpSpPr>
          <p:cNvPr id="12" name="Group 12"/>
          <p:cNvGrpSpPr/>
          <p:nvPr/>
        </p:nvGrpSpPr>
        <p:grpSpPr>
          <a:xfrm>
            <a:off x="7449560" y="1991264"/>
            <a:ext cx="325815" cy="605415"/>
            <a:chOff x="0" y="0"/>
            <a:chExt cx="406080" cy="754560"/>
          </a:xfrm>
        </p:grpSpPr>
        <p:sp>
          <p:nvSpPr>
            <p:cNvPr id="13" name="Freeform 13"/>
            <p:cNvSpPr/>
            <p:nvPr/>
          </p:nvSpPr>
          <p:spPr>
            <a:xfrm>
              <a:off x="0" y="-32385"/>
              <a:ext cx="446659" cy="842137"/>
            </a:xfrm>
            <a:custGeom>
              <a:avLst/>
              <a:gdLst/>
              <a:ahLst/>
              <a:cxnLst/>
              <a:rect l="l" t="t" r="r" b="b"/>
              <a:pathLst>
                <a:path w="446659" h="842137">
                  <a:moveTo>
                    <a:pt x="350393" y="246126"/>
                  </a:moveTo>
                  <a:lnTo>
                    <a:pt x="165354" y="60960"/>
                  </a:lnTo>
                  <a:cubicBezTo>
                    <a:pt x="104394" y="0"/>
                    <a:pt x="0" y="42926"/>
                    <a:pt x="0" y="129413"/>
                  </a:cubicBezTo>
                  <a:lnTo>
                    <a:pt x="0" y="712724"/>
                  </a:lnTo>
                  <a:cubicBezTo>
                    <a:pt x="0" y="799211"/>
                    <a:pt x="104394" y="842137"/>
                    <a:pt x="165354" y="781177"/>
                  </a:cubicBezTo>
                  <a:lnTo>
                    <a:pt x="350393" y="596138"/>
                  </a:lnTo>
                  <a:cubicBezTo>
                    <a:pt x="446659" y="499237"/>
                    <a:pt x="446659" y="342519"/>
                    <a:pt x="350393" y="246126"/>
                  </a:cubicBezTo>
                  <a:close/>
                </a:path>
              </a:pathLst>
            </a:custGeom>
            <a:solidFill>
              <a:srgbClr val="8CA9AD"/>
            </a:solidFill>
          </p:spPr>
          <p:txBody>
            <a:bodyPr/>
            <a:lstStyle/>
            <a:p>
              <a:endParaRPr lang="lv-LV"/>
            </a:p>
          </p:txBody>
        </p:sp>
      </p:grpSp>
      <p:grpSp>
        <p:nvGrpSpPr>
          <p:cNvPr id="14" name="Group 14"/>
          <p:cNvGrpSpPr/>
          <p:nvPr/>
        </p:nvGrpSpPr>
        <p:grpSpPr>
          <a:xfrm>
            <a:off x="7755734" y="1515828"/>
            <a:ext cx="5916664" cy="1537801"/>
            <a:chOff x="0" y="0"/>
            <a:chExt cx="7374240" cy="1916640"/>
          </a:xfrm>
        </p:grpSpPr>
        <p:sp>
          <p:nvSpPr>
            <p:cNvPr id="15" name="Freeform 15"/>
            <p:cNvSpPr/>
            <p:nvPr/>
          </p:nvSpPr>
          <p:spPr>
            <a:xfrm>
              <a:off x="0" y="0"/>
              <a:ext cx="7431151" cy="1963166"/>
            </a:xfrm>
            <a:custGeom>
              <a:avLst/>
              <a:gdLst/>
              <a:ahLst/>
              <a:cxnLst/>
              <a:rect l="l" t="t" r="r" b="b"/>
              <a:pathLst>
                <a:path w="7431151" h="1963166">
                  <a:moveTo>
                    <a:pt x="6464935" y="0"/>
                  </a:moveTo>
                  <a:lnTo>
                    <a:pt x="0" y="0"/>
                  </a:lnTo>
                  <a:lnTo>
                    <a:pt x="837819" y="837565"/>
                  </a:lnTo>
                  <a:cubicBezTo>
                    <a:pt x="877316" y="877062"/>
                    <a:pt x="897636" y="929386"/>
                    <a:pt x="897636" y="981583"/>
                  </a:cubicBezTo>
                  <a:cubicBezTo>
                    <a:pt x="897636" y="1033780"/>
                    <a:pt x="877951" y="1085596"/>
                    <a:pt x="837819" y="1125601"/>
                  </a:cubicBezTo>
                  <a:lnTo>
                    <a:pt x="635" y="1963166"/>
                  </a:lnTo>
                  <a:lnTo>
                    <a:pt x="6464427" y="1963166"/>
                  </a:lnTo>
                  <a:lnTo>
                    <a:pt x="7431151" y="981583"/>
                  </a:lnTo>
                  <a:lnTo>
                    <a:pt x="6464935" y="0"/>
                  </a:lnTo>
                  <a:close/>
                </a:path>
              </a:pathLst>
            </a:custGeom>
            <a:solidFill>
              <a:srgbClr val="8CA9AD"/>
            </a:solidFill>
          </p:spPr>
          <p:txBody>
            <a:bodyPr/>
            <a:lstStyle/>
            <a:p>
              <a:endParaRPr lang="lv-LV"/>
            </a:p>
          </p:txBody>
        </p:sp>
      </p:grpSp>
      <p:grpSp>
        <p:nvGrpSpPr>
          <p:cNvPr id="16" name="Group 16"/>
          <p:cNvGrpSpPr/>
          <p:nvPr/>
        </p:nvGrpSpPr>
        <p:grpSpPr>
          <a:xfrm>
            <a:off x="12693796" y="3397203"/>
            <a:ext cx="1165193" cy="1910409"/>
            <a:chOff x="0" y="0"/>
            <a:chExt cx="1452240" cy="2381040"/>
          </a:xfrm>
        </p:grpSpPr>
        <p:sp>
          <p:nvSpPr>
            <p:cNvPr id="17" name="Freeform 17"/>
            <p:cNvSpPr/>
            <p:nvPr/>
          </p:nvSpPr>
          <p:spPr>
            <a:xfrm>
              <a:off x="-19685" y="-19812"/>
              <a:ext cx="1474216" cy="2444877"/>
            </a:xfrm>
            <a:custGeom>
              <a:avLst/>
              <a:gdLst/>
              <a:ahLst/>
              <a:cxnLst/>
              <a:rect l="l" t="t" r="r" b="b"/>
              <a:pathLst>
                <a:path w="1474216" h="2444877">
                  <a:moveTo>
                    <a:pt x="78994" y="1078484"/>
                  </a:moveTo>
                  <a:lnTo>
                    <a:pt x="1078611" y="78994"/>
                  </a:lnTo>
                  <a:cubicBezTo>
                    <a:pt x="1158240" y="0"/>
                    <a:pt x="1287145" y="0"/>
                    <a:pt x="1366774" y="78994"/>
                  </a:cubicBezTo>
                  <a:lnTo>
                    <a:pt x="1474216" y="186436"/>
                  </a:lnTo>
                  <a:lnTo>
                    <a:pt x="582549" y="1078484"/>
                  </a:lnTo>
                  <a:cubicBezTo>
                    <a:pt x="502920" y="1157986"/>
                    <a:pt x="502920" y="1287018"/>
                    <a:pt x="582549" y="1366520"/>
                  </a:cubicBezTo>
                  <a:lnTo>
                    <a:pt x="1474216" y="2257933"/>
                  </a:lnTo>
                  <a:lnTo>
                    <a:pt x="1366774" y="2365375"/>
                  </a:lnTo>
                  <a:cubicBezTo>
                    <a:pt x="1287145" y="2444877"/>
                    <a:pt x="1158240" y="2444877"/>
                    <a:pt x="1078611" y="2365375"/>
                  </a:cubicBezTo>
                  <a:lnTo>
                    <a:pt x="78994" y="1366012"/>
                  </a:lnTo>
                  <a:cubicBezTo>
                    <a:pt x="0" y="1286510"/>
                    <a:pt x="0" y="1158113"/>
                    <a:pt x="78994" y="1078484"/>
                  </a:cubicBezTo>
                  <a:close/>
                </a:path>
              </a:pathLst>
            </a:custGeom>
            <a:solidFill>
              <a:srgbClr val="8CA9AD"/>
            </a:solidFill>
          </p:spPr>
          <p:txBody>
            <a:bodyPr/>
            <a:lstStyle/>
            <a:p>
              <a:endParaRPr lang="lv-LV"/>
            </a:p>
          </p:txBody>
        </p:sp>
      </p:grpSp>
      <p:grpSp>
        <p:nvGrpSpPr>
          <p:cNvPr id="18" name="Group 18"/>
          <p:cNvGrpSpPr/>
          <p:nvPr/>
        </p:nvGrpSpPr>
        <p:grpSpPr>
          <a:xfrm>
            <a:off x="13381243" y="4049989"/>
            <a:ext cx="325815" cy="605415"/>
            <a:chOff x="0" y="0"/>
            <a:chExt cx="406080" cy="754560"/>
          </a:xfrm>
        </p:grpSpPr>
        <p:sp>
          <p:nvSpPr>
            <p:cNvPr id="19" name="Freeform 19"/>
            <p:cNvSpPr/>
            <p:nvPr/>
          </p:nvSpPr>
          <p:spPr>
            <a:xfrm>
              <a:off x="-24257" y="-32385"/>
              <a:ext cx="447294" cy="842264"/>
            </a:xfrm>
            <a:custGeom>
              <a:avLst/>
              <a:gdLst/>
              <a:ahLst/>
              <a:cxnLst/>
              <a:rect l="l" t="t" r="r" b="b"/>
              <a:pathLst>
                <a:path w="447294" h="842264">
                  <a:moveTo>
                    <a:pt x="96901" y="596138"/>
                  </a:moveTo>
                  <a:lnTo>
                    <a:pt x="281940" y="781304"/>
                  </a:lnTo>
                  <a:cubicBezTo>
                    <a:pt x="342900" y="842264"/>
                    <a:pt x="447294" y="799338"/>
                    <a:pt x="447294" y="712851"/>
                  </a:cubicBezTo>
                  <a:lnTo>
                    <a:pt x="447294" y="129413"/>
                  </a:lnTo>
                  <a:cubicBezTo>
                    <a:pt x="447294" y="42926"/>
                    <a:pt x="342900" y="0"/>
                    <a:pt x="281940" y="60960"/>
                  </a:cubicBezTo>
                  <a:lnTo>
                    <a:pt x="96901" y="246126"/>
                  </a:lnTo>
                  <a:cubicBezTo>
                    <a:pt x="0" y="343027"/>
                    <a:pt x="0" y="499237"/>
                    <a:pt x="96901" y="596138"/>
                  </a:cubicBezTo>
                  <a:close/>
                </a:path>
              </a:pathLst>
            </a:custGeom>
            <a:solidFill>
              <a:srgbClr val="8CA9AD"/>
            </a:solidFill>
          </p:spPr>
          <p:txBody>
            <a:bodyPr/>
            <a:lstStyle/>
            <a:p>
              <a:endParaRPr lang="lv-LV"/>
            </a:p>
          </p:txBody>
        </p:sp>
      </p:grpSp>
      <p:grpSp>
        <p:nvGrpSpPr>
          <p:cNvPr id="20" name="Group 20"/>
          <p:cNvGrpSpPr/>
          <p:nvPr/>
        </p:nvGrpSpPr>
        <p:grpSpPr>
          <a:xfrm>
            <a:off x="7449560" y="3574553"/>
            <a:ext cx="5918974" cy="1537801"/>
            <a:chOff x="0" y="0"/>
            <a:chExt cx="7377120" cy="1916640"/>
          </a:xfrm>
        </p:grpSpPr>
        <p:sp>
          <p:nvSpPr>
            <p:cNvPr id="21" name="Freeform 21"/>
            <p:cNvSpPr/>
            <p:nvPr/>
          </p:nvSpPr>
          <p:spPr>
            <a:xfrm>
              <a:off x="0" y="0"/>
              <a:ext cx="7434580" cy="1963166"/>
            </a:xfrm>
            <a:custGeom>
              <a:avLst/>
              <a:gdLst/>
              <a:ahLst/>
              <a:cxnLst/>
              <a:rect l="l" t="t" r="r" b="b"/>
              <a:pathLst>
                <a:path w="7434580" h="1963166">
                  <a:moveTo>
                    <a:pt x="967105" y="1963166"/>
                  </a:moveTo>
                  <a:lnTo>
                    <a:pt x="7434580" y="1963166"/>
                  </a:lnTo>
                  <a:lnTo>
                    <a:pt x="6596380" y="1125601"/>
                  </a:lnTo>
                  <a:cubicBezTo>
                    <a:pt x="6556883" y="1086104"/>
                    <a:pt x="6536563" y="1033780"/>
                    <a:pt x="6536563" y="981583"/>
                  </a:cubicBezTo>
                  <a:cubicBezTo>
                    <a:pt x="6536563" y="929386"/>
                    <a:pt x="6556375" y="877570"/>
                    <a:pt x="6596380" y="837565"/>
                  </a:cubicBezTo>
                  <a:lnTo>
                    <a:pt x="7434072" y="0"/>
                  </a:lnTo>
                  <a:lnTo>
                    <a:pt x="967105" y="0"/>
                  </a:lnTo>
                  <a:lnTo>
                    <a:pt x="0" y="980948"/>
                  </a:lnTo>
                  <a:lnTo>
                    <a:pt x="967105" y="1963039"/>
                  </a:lnTo>
                  <a:close/>
                </a:path>
              </a:pathLst>
            </a:custGeom>
            <a:solidFill>
              <a:srgbClr val="8CA9AD"/>
            </a:solidFill>
          </p:spPr>
          <p:txBody>
            <a:bodyPr/>
            <a:lstStyle/>
            <a:p>
              <a:endParaRPr lang="lv-LV"/>
            </a:p>
          </p:txBody>
        </p:sp>
      </p:grpSp>
      <p:grpSp>
        <p:nvGrpSpPr>
          <p:cNvPr id="22" name="Group 22"/>
          <p:cNvGrpSpPr/>
          <p:nvPr/>
        </p:nvGrpSpPr>
        <p:grpSpPr>
          <a:xfrm>
            <a:off x="7309182" y="5460012"/>
            <a:ext cx="1164616" cy="1910409"/>
            <a:chOff x="0" y="0"/>
            <a:chExt cx="1451520" cy="2381040"/>
          </a:xfrm>
        </p:grpSpPr>
        <p:sp>
          <p:nvSpPr>
            <p:cNvPr id="23" name="Freeform 23"/>
            <p:cNvSpPr/>
            <p:nvPr/>
          </p:nvSpPr>
          <p:spPr>
            <a:xfrm>
              <a:off x="0" y="-19812"/>
              <a:ext cx="1474216" cy="2444877"/>
            </a:xfrm>
            <a:custGeom>
              <a:avLst/>
              <a:gdLst/>
              <a:ahLst/>
              <a:cxnLst/>
              <a:rect l="l" t="t" r="r" b="b"/>
              <a:pathLst>
                <a:path w="1474216" h="2444877">
                  <a:moveTo>
                    <a:pt x="1394587" y="1366393"/>
                  </a:moveTo>
                  <a:lnTo>
                    <a:pt x="395351" y="2365883"/>
                  </a:lnTo>
                  <a:cubicBezTo>
                    <a:pt x="315849" y="2444877"/>
                    <a:pt x="186944" y="2444877"/>
                    <a:pt x="107315" y="2365883"/>
                  </a:cubicBezTo>
                  <a:lnTo>
                    <a:pt x="0" y="2258441"/>
                  </a:lnTo>
                  <a:lnTo>
                    <a:pt x="891286" y="1366393"/>
                  </a:lnTo>
                  <a:cubicBezTo>
                    <a:pt x="970788" y="1286891"/>
                    <a:pt x="970788" y="1157859"/>
                    <a:pt x="891286" y="1078357"/>
                  </a:cubicBezTo>
                  <a:lnTo>
                    <a:pt x="0" y="186944"/>
                  </a:lnTo>
                  <a:lnTo>
                    <a:pt x="107442" y="79502"/>
                  </a:lnTo>
                  <a:cubicBezTo>
                    <a:pt x="186944" y="0"/>
                    <a:pt x="315849" y="0"/>
                    <a:pt x="395478" y="79502"/>
                  </a:cubicBezTo>
                  <a:lnTo>
                    <a:pt x="1394714" y="1078357"/>
                  </a:lnTo>
                  <a:cubicBezTo>
                    <a:pt x="1474216" y="1157859"/>
                    <a:pt x="1474216" y="1286891"/>
                    <a:pt x="1394714" y="1366393"/>
                  </a:cubicBezTo>
                  <a:close/>
                </a:path>
              </a:pathLst>
            </a:custGeom>
            <a:solidFill>
              <a:srgbClr val="8CA9AD"/>
            </a:solidFill>
          </p:spPr>
          <p:txBody>
            <a:bodyPr/>
            <a:lstStyle/>
            <a:p>
              <a:endParaRPr lang="lv-LV"/>
            </a:p>
          </p:txBody>
        </p:sp>
      </p:grpSp>
      <p:grpSp>
        <p:nvGrpSpPr>
          <p:cNvPr id="24" name="Group 24"/>
          <p:cNvGrpSpPr/>
          <p:nvPr/>
        </p:nvGrpSpPr>
        <p:grpSpPr>
          <a:xfrm>
            <a:off x="7449560" y="6112798"/>
            <a:ext cx="325815" cy="605415"/>
            <a:chOff x="0" y="0"/>
            <a:chExt cx="406080" cy="754560"/>
          </a:xfrm>
        </p:grpSpPr>
        <p:sp>
          <p:nvSpPr>
            <p:cNvPr id="25" name="Freeform 25"/>
            <p:cNvSpPr/>
            <p:nvPr/>
          </p:nvSpPr>
          <p:spPr>
            <a:xfrm>
              <a:off x="0" y="-32385"/>
              <a:ext cx="446659" cy="842137"/>
            </a:xfrm>
            <a:custGeom>
              <a:avLst/>
              <a:gdLst/>
              <a:ahLst/>
              <a:cxnLst/>
              <a:rect l="l" t="t" r="r" b="b"/>
              <a:pathLst>
                <a:path w="446659" h="842137">
                  <a:moveTo>
                    <a:pt x="350393" y="246126"/>
                  </a:moveTo>
                  <a:lnTo>
                    <a:pt x="165354" y="60960"/>
                  </a:lnTo>
                  <a:cubicBezTo>
                    <a:pt x="104394" y="0"/>
                    <a:pt x="0" y="42926"/>
                    <a:pt x="0" y="129413"/>
                  </a:cubicBezTo>
                  <a:lnTo>
                    <a:pt x="0" y="712724"/>
                  </a:lnTo>
                  <a:cubicBezTo>
                    <a:pt x="0" y="799211"/>
                    <a:pt x="104394" y="842137"/>
                    <a:pt x="165354" y="781177"/>
                  </a:cubicBezTo>
                  <a:lnTo>
                    <a:pt x="350393" y="596138"/>
                  </a:lnTo>
                  <a:cubicBezTo>
                    <a:pt x="446659" y="499237"/>
                    <a:pt x="446659" y="342519"/>
                    <a:pt x="350393" y="246126"/>
                  </a:cubicBezTo>
                  <a:close/>
                </a:path>
              </a:pathLst>
            </a:custGeom>
            <a:solidFill>
              <a:srgbClr val="8CA9AD"/>
            </a:solidFill>
          </p:spPr>
          <p:txBody>
            <a:bodyPr/>
            <a:lstStyle/>
            <a:p>
              <a:endParaRPr lang="lv-LV"/>
            </a:p>
          </p:txBody>
        </p:sp>
      </p:grpSp>
      <p:grpSp>
        <p:nvGrpSpPr>
          <p:cNvPr id="26" name="Group 26"/>
          <p:cNvGrpSpPr/>
          <p:nvPr/>
        </p:nvGrpSpPr>
        <p:grpSpPr>
          <a:xfrm>
            <a:off x="7755734" y="5637362"/>
            <a:ext cx="5916664" cy="1537801"/>
            <a:chOff x="0" y="0"/>
            <a:chExt cx="7374240" cy="1916640"/>
          </a:xfrm>
        </p:grpSpPr>
        <p:sp>
          <p:nvSpPr>
            <p:cNvPr id="27" name="Freeform 27"/>
            <p:cNvSpPr/>
            <p:nvPr/>
          </p:nvSpPr>
          <p:spPr>
            <a:xfrm>
              <a:off x="0" y="0"/>
              <a:ext cx="7431151" cy="1963166"/>
            </a:xfrm>
            <a:custGeom>
              <a:avLst/>
              <a:gdLst/>
              <a:ahLst/>
              <a:cxnLst/>
              <a:rect l="l" t="t" r="r" b="b"/>
              <a:pathLst>
                <a:path w="7431151" h="1963166">
                  <a:moveTo>
                    <a:pt x="6464935" y="0"/>
                  </a:moveTo>
                  <a:lnTo>
                    <a:pt x="0" y="0"/>
                  </a:lnTo>
                  <a:lnTo>
                    <a:pt x="837819" y="837565"/>
                  </a:lnTo>
                  <a:cubicBezTo>
                    <a:pt x="877316" y="877062"/>
                    <a:pt x="897636" y="929386"/>
                    <a:pt x="897636" y="981583"/>
                  </a:cubicBezTo>
                  <a:cubicBezTo>
                    <a:pt x="897636" y="1033780"/>
                    <a:pt x="877951" y="1085596"/>
                    <a:pt x="837819" y="1125601"/>
                  </a:cubicBezTo>
                  <a:lnTo>
                    <a:pt x="635" y="1963166"/>
                  </a:lnTo>
                  <a:lnTo>
                    <a:pt x="6464427" y="1963166"/>
                  </a:lnTo>
                  <a:lnTo>
                    <a:pt x="7431151" y="981583"/>
                  </a:lnTo>
                  <a:lnTo>
                    <a:pt x="6464935" y="0"/>
                  </a:lnTo>
                  <a:close/>
                </a:path>
              </a:pathLst>
            </a:custGeom>
            <a:solidFill>
              <a:srgbClr val="8CA9AD"/>
            </a:solidFill>
          </p:spPr>
          <p:txBody>
            <a:bodyPr/>
            <a:lstStyle/>
            <a:p>
              <a:endParaRPr lang="lv-LV"/>
            </a:p>
          </p:txBody>
        </p:sp>
      </p:grpSp>
      <p:grpSp>
        <p:nvGrpSpPr>
          <p:cNvPr id="28" name="Group 28"/>
          <p:cNvGrpSpPr/>
          <p:nvPr/>
        </p:nvGrpSpPr>
        <p:grpSpPr>
          <a:xfrm>
            <a:off x="12693796" y="7524863"/>
            <a:ext cx="1165193" cy="1910409"/>
            <a:chOff x="0" y="0"/>
            <a:chExt cx="1452240" cy="2381040"/>
          </a:xfrm>
        </p:grpSpPr>
        <p:sp>
          <p:nvSpPr>
            <p:cNvPr id="29" name="Freeform 29"/>
            <p:cNvSpPr/>
            <p:nvPr/>
          </p:nvSpPr>
          <p:spPr>
            <a:xfrm>
              <a:off x="-19685" y="-19812"/>
              <a:ext cx="1474216" cy="2444877"/>
            </a:xfrm>
            <a:custGeom>
              <a:avLst/>
              <a:gdLst/>
              <a:ahLst/>
              <a:cxnLst/>
              <a:rect l="l" t="t" r="r" b="b"/>
              <a:pathLst>
                <a:path w="1474216" h="2444877">
                  <a:moveTo>
                    <a:pt x="78994" y="1078484"/>
                  </a:moveTo>
                  <a:lnTo>
                    <a:pt x="1078611" y="78994"/>
                  </a:lnTo>
                  <a:cubicBezTo>
                    <a:pt x="1158240" y="0"/>
                    <a:pt x="1287145" y="0"/>
                    <a:pt x="1366774" y="78994"/>
                  </a:cubicBezTo>
                  <a:lnTo>
                    <a:pt x="1474216" y="186436"/>
                  </a:lnTo>
                  <a:lnTo>
                    <a:pt x="582549" y="1078484"/>
                  </a:lnTo>
                  <a:cubicBezTo>
                    <a:pt x="502920" y="1157986"/>
                    <a:pt x="502920" y="1287018"/>
                    <a:pt x="582549" y="1366520"/>
                  </a:cubicBezTo>
                  <a:lnTo>
                    <a:pt x="1474216" y="2257933"/>
                  </a:lnTo>
                  <a:lnTo>
                    <a:pt x="1366774" y="2365375"/>
                  </a:lnTo>
                  <a:cubicBezTo>
                    <a:pt x="1287145" y="2444877"/>
                    <a:pt x="1158240" y="2444877"/>
                    <a:pt x="1078611" y="2365375"/>
                  </a:cubicBezTo>
                  <a:lnTo>
                    <a:pt x="78994" y="1366012"/>
                  </a:lnTo>
                  <a:cubicBezTo>
                    <a:pt x="0" y="1286510"/>
                    <a:pt x="0" y="1158113"/>
                    <a:pt x="78994" y="1078484"/>
                  </a:cubicBezTo>
                  <a:close/>
                </a:path>
              </a:pathLst>
            </a:custGeom>
            <a:solidFill>
              <a:srgbClr val="8CA9AD"/>
            </a:solidFill>
          </p:spPr>
          <p:txBody>
            <a:bodyPr/>
            <a:lstStyle/>
            <a:p>
              <a:endParaRPr lang="lv-LV"/>
            </a:p>
          </p:txBody>
        </p:sp>
      </p:grpSp>
      <p:grpSp>
        <p:nvGrpSpPr>
          <p:cNvPr id="30" name="Group 30"/>
          <p:cNvGrpSpPr/>
          <p:nvPr/>
        </p:nvGrpSpPr>
        <p:grpSpPr>
          <a:xfrm>
            <a:off x="13381243" y="8177649"/>
            <a:ext cx="325815" cy="605415"/>
            <a:chOff x="0" y="0"/>
            <a:chExt cx="406080" cy="754560"/>
          </a:xfrm>
        </p:grpSpPr>
        <p:sp>
          <p:nvSpPr>
            <p:cNvPr id="31" name="Freeform 31"/>
            <p:cNvSpPr/>
            <p:nvPr/>
          </p:nvSpPr>
          <p:spPr>
            <a:xfrm>
              <a:off x="-24257" y="-32385"/>
              <a:ext cx="447294" cy="842264"/>
            </a:xfrm>
            <a:custGeom>
              <a:avLst/>
              <a:gdLst/>
              <a:ahLst/>
              <a:cxnLst/>
              <a:rect l="l" t="t" r="r" b="b"/>
              <a:pathLst>
                <a:path w="447294" h="842264">
                  <a:moveTo>
                    <a:pt x="96901" y="596138"/>
                  </a:moveTo>
                  <a:lnTo>
                    <a:pt x="281940" y="781304"/>
                  </a:lnTo>
                  <a:cubicBezTo>
                    <a:pt x="342900" y="842264"/>
                    <a:pt x="447294" y="799338"/>
                    <a:pt x="447294" y="712851"/>
                  </a:cubicBezTo>
                  <a:lnTo>
                    <a:pt x="447294" y="129413"/>
                  </a:lnTo>
                  <a:cubicBezTo>
                    <a:pt x="447294" y="42926"/>
                    <a:pt x="342900" y="0"/>
                    <a:pt x="281940" y="60960"/>
                  </a:cubicBezTo>
                  <a:lnTo>
                    <a:pt x="96901" y="246126"/>
                  </a:lnTo>
                  <a:cubicBezTo>
                    <a:pt x="0" y="343027"/>
                    <a:pt x="0" y="499237"/>
                    <a:pt x="96901" y="596138"/>
                  </a:cubicBezTo>
                  <a:close/>
                </a:path>
              </a:pathLst>
            </a:custGeom>
            <a:solidFill>
              <a:srgbClr val="8CA9AD"/>
            </a:solidFill>
          </p:spPr>
          <p:txBody>
            <a:bodyPr/>
            <a:lstStyle/>
            <a:p>
              <a:endParaRPr lang="lv-LV"/>
            </a:p>
          </p:txBody>
        </p:sp>
      </p:grpSp>
      <p:grpSp>
        <p:nvGrpSpPr>
          <p:cNvPr id="32" name="Group 32"/>
          <p:cNvGrpSpPr/>
          <p:nvPr/>
        </p:nvGrpSpPr>
        <p:grpSpPr>
          <a:xfrm>
            <a:off x="7449560" y="7702213"/>
            <a:ext cx="5918974" cy="1537801"/>
            <a:chOff x="0" y="0"/>
            <a:chExt cx="7377120" cy="1916640"/>
          </a:xfrm>
        </p:grpSpPr>
        <p:sp>
          <p:nvSpPr>
            <p:cNvPr id="33" name="Freeform 33"/>
            <p:cNvSpPr/>
            <p:nvPr/>
          </p:nvSpPr>
          <p:spPr>
            <a:xfrm>
              <a:off x="0" y="0"/>
              <a:ext cx="7434580" cy="1963166"/>
            </a:xfrm>
            <a:custGeom>
              <a:avLst/>
              <a:gdLst/>
              <a:ahLst/>
              <a:cxnLst/>
              <a:rect l="l" t="t" r="r" b="b"/>
              <a:pathLst>
                <a:path w="7434580" h="1963166">
                  <a:moveTo>
                    <a:pt x="967105" y="1963166"/>
                  </a:moveTo>
                  <a:lnTo>
                    <a:pt x="7434580" y="1963166"/>
                  </a:lnTo>
                  <a:lnTo>
                    <a:pt x="6596380" y="1125601"/>
                  </a:lnTo>
                  <a:cubicBezTo>
                    <a:pt x="6556883" y="1086104"/>
                    <a:pt x="6536563" y="1033780"/>
                    <a:pt x="6536563" y="981583"/>
                  </a:cubicBezTo>
                  <a:cubicBezTo>
                    <a:pt x="6536563" y="929386"/>
                    <a:pt x="6556375" y="877570"/>
                    <a:pt x="6596380" y="837565"/>
                  </a:cubicBezTo>
                  <a:lnTo>
                    <a:pt x="7434072" y="0"/>
                  </a:lnTo>
                  <a:lnTo>
                    <a:pt x="967105" y="0"/>
                  </a:lnTo>
                  <a:lnTo>
                    <a:pt x="0" y="980948"/>
                  </a:lnTo>
                  <a:lnTo>
                    <a:pt x="967105" y="1963039"/>
                  </a:lnTo>
                  <a:close/>
                </a:path>
              </a:pathLst>
            </a:custGeom>
            <a:solidFill>
              <a:srgbClr val="8CA9AD"/>
            </a:solidFill>
          </p:spPr>
          <p:txBody>
            <a:bodyPr/>
            <a:lstStyle/>
            <a:p>
              <a:endParaRPr lang="lv-LV"/>
            </a:p>
          </p:txBody>
        </p:sp>
      </p:grpSp>
      <p:sp>
        <p:nvSpPr>
          <p:cNvPr id="34" name="Freeform 34"/>
          <p:cNvSpPr/>
          <p:nvPr/>
        </p:nvSpPr>
        <p:spPr>
          <a:xfrm>
            <a:off x="8294237" y="1938450"/>
            <a:ext cx="849763" cy="692557"/>
          </a:xfrm>
          <a:custGeom>
            <a:avLst/>
            <a:gdLst/>
            <a:ahLst/>
            <a:cxnLst/>
            <a:rect l="l" t="t" r="r" b="b"/>
            <a:pathLst>
              <a:path w="849763" h="692557">
                <a:moveTo>
                  <a:pt x="0" y="0"/>
                </a:moveTo>
                <a:lnTo>
                  <a:pt x="849763" y="0"/>
                </a:lnTo>
                <a:lnTo>
                  <a:pt x="849763" y="692557"/>
                </a:lnTo>
                <a:lnTo>
                  <a:pt x="0" y="6925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lv-LV"/>
          </a:p>
        </p:txBody>
      </p:sp>
      <p:sp>
        <p:nvSpPr>
          <p:cNvPr id="35" name="Freeform 35"/>
          <p:cNvSpPr/>
          <p:nvPr/>
        </p:nvSpPr>
        <p:spPr>
          <a:xfrm>
            <a:off x="11890237" y="3967241"/>
            <a:ext cx="916195" cy="752425"/>
          </a:xfrm>
          <a:custGeom>
            <a:avLst/>
            <a:gdLst/>
            <a:ahLst/>
            <a:cxnLst/>
            <a:rect l="l" t="t" r="r" b="b"/>
            <a:pathLst>
              <a:path w="916195" h="752425">
                <a:moveTo>
                  <a:pt x="0" y="0"/>
                </a:moveTo>
                <a:lnTo>
                  <a:pt x="916195" y="0"/>
                </a:lnTo>
                <a:lnTo>
                  <a:pt x="916195" y="752425"/>
                </a:lnTo>
                <a:lnTo>
                  <a:pt x="0" y="75242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lv-LV"/>
          </a:p>
        </p:txBody>
      </p:sp>
      <p:sp>
        <p:nvSpPr>
          <p:cNvPr id="36" name="Freeform 36"/>
          <p:cNvSpPr/>
          <p:nvPr/>
        </p:nvSpPr>
        <p:spPr>
          <a:xfrm>
            <a:off x="8294237" y="6026141"/>
            <a:ext cx="835143" cy="835143"/>
          </a:xfrm>
          <a:custGeom>
            <a:avLst/>
            <a:gdLst/>
            <a:ahLst/>
            <a:cxnLst/>
            <a:rect l="l" t="t" r="r" b="b"/>
            <a:pathLst>
              <a:path w="835143" h="835143">
                <a:moveTo>
                  <a:pt x="0" y="0"/>
                </a:moveTo>
                <a:lnTo>
                  <a:pt x="835143" y="0"/>
                </a:lnTo>
                <a:lnTo>
                  <a:pt x="835143" y="835142"/>
                </a:lnTo>
                <a:lnTo>
                  <a:pt x="0" y="83514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lv-LV"/>
          </a:p>
        </p:txBody>
      </p:sp>
      <p:sp>
        <p:nvSpPr>
          <p:cNvPr id="37" name="Freeform 37"/>
          <p:cNvSpPr/>
          <p:nvPr/>
        </p:nvSpPr>
        <p:spPr>
          <a:xfrm>
            <a:off x="11890237" y="8013016"/>
            <a:ext cx="916195" cy="916195"/>
          </a:xfrm>
          <a:custGeom>
            <a:avLst/>
            <a:gdLst/>
            <a:ahLst/>
            <a:cxnLst/>
            <a:rect l="l" t="t" r="r" b="b"/>
            <a:pathLst>
              <a:path w="916195" h="916195">
                <a:moveTo>
                  <a:pt x="0" y="0"/>
                </a:moveTo>
                <a:lnTo>
                  <a:pt x="916195" y="0"/>
                </a:lnTo>
                <a:lnTo>
                  <a:pt x="916195" y="916195"/>
                </a:lnTo>
                <a:lnTo>
                  <a:pt x="0" y="91619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lv-LV"/>
          </a:p>
        </p:txBody>
      </p:sp>
      <p:sp>
        <p:nvSpPr>
          <p:cNvPr id="38" name="TextBox 38"/>
          <p:cNvSpPr txBox="1"/>
          <p:nvPr/>
        </p:nvSpPr>
        <p:spPr>
          <a:xfrm>
            <a:off x="9285734" y="1662650"/>
            <a:ext cx="4071422" cy="1233489"/>
          </a:xfrm>
          <a:prstGeom prst="rect">
            <a:avLst/>
          </a:prstGeom>
        </p:spPr>
        <p:txBody>
          <a:bodyPr lIns="0" tIns="0" rIns="0" bIns="0" rtlCol="0" anchor="t">
            <a:spAutoFit/>
          </a:bodyPr>
          <a:lstStyle/>
          <a:p>
            <a:pPr marL="0" lvl="0" indent="0" algn="l">
              <a:lnSpc>
                <a:spcPts val="2012"/>
              </a:lnSpc>
              <a:spcBef>
                <a:spcPct val="0"/>
              </a:spcBef>
            </a:pPr>
            <a:r>
              <a:rPr lang="en-US" sz="1458" spc="142">
                <a:solidFill>
                  <a:srgbClr val="FFFFFF"/>
                </a:solidFill>
                <a:latin typeface="DM Sans Bold"/>
              </a:rPr>
              <a:t>Outsourcing means relinquishing some control over the development process, which could lead to misunderstandings or misaligned expectations.</a:t>
            </a:r>
          </a:p>
        </p:txBody>
      </p:sp>
      <p:sp>
        <p:nvSpPr>
          <p:cNvPr id="39" name="TextBox 39"/>
          <p:cNvSpPr txBox="1"/>
          <p:nvPr/>
        </p:nvSpPr>
        <p:spPr>
          <a:xfrm>
            <a:off x="6211443" y="1915064"/>
            <a:ext cx="979531" cy="738028"/>
          </a:xfrm>
          <a:prstGeom prst="rect">
            <a:avLst/>
          </a:prstGeom>
        </p:spPr>
        <p:txBody>
          <a:bodyPr lIns="0" tIns="0" rIns="0" bIns="0" rtlCol="0" anchor="t">
            <a:spAutoFit/>
          </a:bodyPr>
          <a:lstStyle/>
          <a:p>
            <a:pPr marL="0" lvl="0" indent="0" algn="ctr">
              <a:lnSpc>
                <a:spcPts val="6047"/>
              </a:lnSpc>
              <a:spcBef>
                <a:spcPct val="0"/>
              </a:spcBef>
            </a:pPr>
            <a:r>
              <a:rPr lang="en-US" sz="4381" spc="429">
                <a:solidFill>
                  <a:srgbClr val="231F20"/>
                </a:solidFill>
                <a:latin typeface="DM Sans"/>
              </a:rPr>
              <a:t>01</a:t>
            </a:r>
          </a:p>
        </p:txBody>
      </p:sp>
      <p:sp>
        <p:nvSpPr>
          <p:cNvPr id="40" name="TextBox 40"/>
          <p:cNvSpPr txBox="1"/>
          <p:nvPr/>
        </p:nvSpPr>
        <p:spPr>
          <a:xfrm>
            <a:off x="13858990" y="3948026"/>
            <a:ext cx="979531" cy="738028"/>
          </a:xfrm>
          <a:prstGeom prst="rect">
            <a:avLst/>
          </a:prstGeom>
        </p:spPr>
        <p:txBody>
          <a:bodyPr lIns="0" tIns="0" rIns="0" bIns="0" rtlCol="0" anchor="t">
            <a:spAutoFit/>
          </a:bodyPr>
          <a:lstStyle/>
          <a:p>
            <a:pPr marL="0" lvl="0" indent="0" algn="ctr">
              <a:lnSpc>
                <a:spcPts val="6047"/>
              </a:lnSpc>
              <a:spcBef>
                <a:spcPct val="0"/>
              </a:spcBef>
            </a:pPr>
            <a:r>
              <a:rPr lang="en-US" sz="4381" spc="429">
                <a:solidFill>
                  <a:srgbClr val="231F20"/>
                </a:solidFill>
                <a:latin typeface="DM Sans"/>
              </a:rPr>
              <a:t>02</a:t>
            </a:r>
          </a:p>
        </p:txBody>
      </p:sp>
      <p:sp>
        <p:nvSpPr>
          <p:cNvPr id="41" name="TextBox 41"/>
          <p:cNvSpPr txBox="1"/>
          <p:nvPr/>
        </p:nvSpPr>
        <p:spPr>
          <a:xfrm>
            <a:off x="9285734" y="5812680"/>
            <a:ext cx="3636065" cy="1233489"/>
          </a:xfrm>
          <a:prstGeom prst="rect">
            <a:avLst/>
          </a:prstGeom>
        </p:spPr>
        <p:txBody>
          <a:bodyPr lIns="0" tIns="0" rIns="0" bIns="0" rtlCol="0" anchor="t">
            <a:spAutoFit/>
          </a:bodyPr>
          <a:lstStyle/>
          <a:p>
            <a:pPr marL="0" lvl="0" indent="0" algn="l">
              <a:lnSpc>
                <a:spcPts val="2012"/>
              </a:lnSpc>
              <a:spcBef>
                <a:spcPct val="0"/>
              </a:spcBef>
            </a:pPr>
            <a:r>
              <a:rPr lang="en-US" sz="1458" spc="142">
                <a:solidFill>
                  <a:srgbClr val="FFFFFF"/>
                </a:solidFill>
                <a:latin typeface="DM Sans Bold"/>
              </a:rPr>
              <a:t>Working with an external team, especially if they're located in a different time zone or speak a different language, can present communication challenges.</a:t>
            </a:r>
          </a:p>
        </p:txBody>
      </p:sp>
      <p:sp>
        <p:nvSpPr>
          <p:cNvPr id="42" name="TextBox 42"/>
          <p:cNvSpPr txBox="1"/>
          <p:nvPr/>
        </p:nvSpPr>
        <p:spPr>
          <a:xfrm>
            <a:off x="6211443" y="6036598"/>
            <a:ext cx="979531" cy="738028"/>
          </a:xfrm>
          <a:prstGeom prst="rect">
            <a:avLst/>
          </a:prstGeom>
        </p:spPr>
        <p:txBody>
          <a:bodyPr lIns="0" tIns="0" rIns="0" bIns="0" rtlCol="0" anchor="t">
            <a:spAutoFit/>
          </a:bodyPr>
          <a:lstStyle/>
          <a:p>
            <a:pPr marL="0" lvl="0" indent="0" algn="ctr">
              <a:lnSpc>
                <a:spcPts val="6047"/>
              </a:lnSpc>
              <a:spcBef>
                <a:spcPct val="0"/>
              </a:spcBef>
            </a:pPr>
            <a:r>
              <a:rPr lang="en-US" sz="4381" spc="429">
                <a:solidFill>
                  <a:srgbClr val="231F20"/>
                </a:solidFill>
                <a:latin typeface="DM Sans"/>
              </a:rPr>
              <a:t>03</a:t>
            </a:r>
          </a:p>
        </p:txBody>
      </p:sp>
      <p:sp>
        <p:nvSpPr>
          <p:cNvPr id="43" name="TextBox 43"/>
          <p:cNvSpPr txBox="1"/>
          <p:nvPr/>
        </p:nvSpPr>
        <p:spPr>
          <a:xfrm>
            <a:off x="13858990" y="8075686"/>
            <a:ext cx="979531" cy="738028"/>
          </a:xfrm>
          <a:prstGeom prst="rect">
            <a:avLst/>
          </a:prstGeom>
        </p:spPr>
        <p:txBody>
          <a:bodyPr lIns="0" tIns="0" rIns="0" bIns="0" rtlCol="0" anchor="t">
            <a:spAutoFit/>
          </a:bodyPr>
          <a:lstStyle/>
          <a:p>
            <a:pPr marL="0" lvl="0" indent="0" algn="ctr">
              <a:lnSpc>
                <a:spcPts val="6047"/>
              </a:lnSpc>
              <a:spcBef>
                <a:spcPct val="0"/>
              </a:spcBef>
            </a:pPr>
            <a:r>
              <a:rPr lang="en-US" sz="4381" spc="429">
                <a:solidFill>
                  <a:srgbClr val="231F20"/>
                </a:solidFill>
                <a:latin typeface="DM Sans"/>
              </a:rPr>
              <a:t>04</a:t>
            </a:r>
          </a:p>
        </p:txBody>
      </p:sp>
      <p:sp>
        <p:nvSpPr>
          <p:cNvPr id="44" name="TextBox 44"/>
          <p:cNvSpPr txBox="1"/>
          <p:nvPr/>
        </p:nvSpPr>
        <p:spPr>
          <a:xfrm>
            <a:off x="7879947" y="3836247"/>
            <a:ext cx="3771821" cy="985839"/>
          </a:xfrm>
          <a:prstGeom prst="rect">
            <a:avLst/>
          </a:prstGeom>
        </p:spPr>
        <p:txBody>
          <a:bodyPr lIns="0" tIns="0" rIns="0" bIns="0" rtlCol="0" anchor="t">
            <a:spAutoFit/>
          </a:bodyPr>
          <a:lstStyle/>
          <a:p>
            <a:pPr marL="0" lvl="0" indent="0" algn="r">
              <a:lnSpc>
                <a:spcPts val="2012"/>
              </a:lnSpc>
              <a:spcBef>
                <a:spcPct val="0"/>
              </a:spcBef>
            </a:pPr>
            <a:r>
              <a:rPr lang="en-US" sz="1458" spc="142">
                <a:solidFill>
                  <a:srgbClr val="FFFFFF"/>
                </a:solidFill>
                <a:latin typeface="DM Sans Bold"/>
              </a:rPr>
              <a:t>Relying on an external vendor means your organization is dependent on their availability, reliability, and performance.</a:t>
            </a:r>
          </a:p>
        </p:txBody>
      </p:sp>
      <p:sp>
        <p:nvSpPr>
          <p:cNvPr id="45" name="TextBox 45"/>
          <p:cNvSpPr txBox="1"/>
          <p:nvPr/>
        </p:nvSpPr>
        <p:spPr>
          <a:xfrm>
            <a:off x="7755734" y="7845088"/>
            <a:ext cx="3896035" cy="1233489"/>
          </a:xfrm>
          <a:prstGeom prst="rect">
            <a:avLst/>
          </a:prstGeom>
        </p:spPr>
        <p:txBody>
          <a:bodyPr lIns="0" tIns="0" rIns="0" bIns="0" rtlCol="0" anchor="t">
            <a:spAutoFit/>
          </a:bodyPr>
          <a:lstStyle/>
          <a:p>
            <a:pPr marL="0" lvl="0" indent="0" algn="r">
              <a:lnSpc>
                <a:spcPts val="2012"/>
              </a:lnSpc>
              <a:spcBef>
                <a:spcPct val="0"/>
              </a:spcBef>
            </a:pPr>
            <a:r>
              <a:rPr lang="en-US" sz="1458" spc="142">
                <a:solidFill>
                  <a:srgbClr val="FFFFFF"/>
                </a:solidFill>
                <a:latin typeface="DM Sans Bold"/>
              </a:rPr>
              <a:t>Without proper due diligence, there's a risk of receiving subpar work from an outsourced vendor, leading to additional costs and delays.</a:t>
            </a:r>
          </a:p>
        </p:txBody>
      </p:sp>
      <p:sp>
        <p:nvSpPr>
          <p:cNvPr id="46" name="TextBox 46"/>
          <p:cNvSpPr txBox="1"/>
          <p:nvPr/>
        </p:nvSpPr>
        <p:spPr>
          <a:xfrm>
            <a:off x="7775375" y="1160228"/>
            <a:ext cx="2228701" cy="355600"/>
          </a:xfrm>
          <a:prstGeom prst="rect">
            <a:avLst/>
          </a:prstGeom>
        </p:spPr>
        <p:txBody>
          <a:bodyPr lIns="0" tIns="0" rIns="0" bIns="0" rtlCol="0" anchor="t">
            <a:spAutoFit/>
          </a:bodyPr>
          <a:lstStyle/>
          <a:p>
            <a:pPr algn="ctr">
              <a:lnSpc>
                <a:spcPts val="2749"/>
              </a:lnSpc>
              <a:spcBef>
                <a:spcPct val="0"/>
              </a:spcBef>
            </a:pPr>
            <a:r>
              <a:rPr lang="en-US" sz="2499">
                <a:solidFill>
                  <a:srgbClr val="000000"/>
                </a:solidFill>
                <a:latin typeface="DM Sans"/>
              </a:rPr>
              <a:t>Loss of Control</a:t>
            </a:r>
          </a:p>
        </p:txBody>
      </p:sp>
      <p:sp>
        <p:nvSpPr>
          <p:cNvPr id="47" name="TextBox 47"/>
          <p:cNvSpPr txBox="1"/>
          <p:nvPr/>
        </p:nvSpPr>
        <p:spPr>
          <a:xfrm>
            <a:off x="9871594" y="3218953"/>
            <a:ext cx="3496940" cy="355600"/>
          </a:xfrm>
          <a:prstGeom prst="rect">
            <a:avLst/>
          </a:prstGeom>
        </p:spPr>
        <p:txBody>
          <a:bodyPr lIns="0" tIns="0" rIns="0" bIns="0" rtlCol="0" anchor="t">
            <a:spAutoFit/>
          </a:bodyPr>
          <a:lstStyle/>
          <a:p>
            <a:pPr algn="ctr">
              <a:lnSpc>
                <a:spcPts val="2749"/>
              </a:lnSpc>
              <a:spcBef>
                <a:spcPct val="0"/>
              </a:spcBef>
            </a:pPr>
            <a:r>
              <a:rPr lang="en-US" sz="2499">
                <a:solidFill>
                  <a:srgbClr val="000000"/>
                </a:solidFill>
                <a:latin typeface="DM Sans"/>
              </a:rPr>
              <a:t>Dependency on Vendor</a:t>
            </a:r>
          </a:p>
        </p:txBody>
      </p:sp>
      <p:sp>
        <p:nvSpPr>
          <p:cNvPr id="48" name="TextBox 48"/>
          <p:cNvSpPr txBox="1"/>
          <p:nvPr/>
        </p:nvSpPr>
        <p:spPr>
          <a:xfrm>
            <a:off x="7755734" y="5274279"/>
            <a:ext cx="4028703" cy="355600"/>
          </a:xfrm>
          <a:prstGeom prst="rect">
            <a:avLst/>
          </a:prstGeom>
        </p:spPr>
        <p:txBody>
          <a:bodyPr lIns="0" tIns="0" rIns="0" bIns="0" rtlCol="0" anchor="t">
            <a:spAutoFit/>
          </a:bodyPr>
          <a:lstStyle/>
          <a:p>
            <a:pPr algn="ctr">
              <a:lnSpc>
                <a:spcPts val="2749"/>
              </a:lnSpc>
              <a:spcBef>
                <a:spcPct val="0"/>
              </a:spcBef>
            </a:pPr>
            <a:r>
              <a:rPr lang="en-US" sz="2499">
                <a:solidFill>
                  <a:srgbClr val="000000"/>
                </a:solidFill>
                <a:latin typeface="DM Sans"/>
              </a:rPr>
              <a:t>Communication Challenges</a:t>
            </a:r>
          </a:p>
        </p:txBody>
      </p:sp>
      <p:sp>
        <p:nvSpPr>
          <p:cNvPr id="49" name="TextBox 49"/>
          <p:cNvSpPr txBox="1"/>
          <p:nvPr/>
        </p:nvSpPr>
        <p:spPr>
          <a:xfrm>
            <a:off x="10808177" y="7346613"/>
            <a:ext cx="2548979" cy="355600"/>
          </a:xfrm>
          <a:prstGeom prst="rect">
            <a:avLst/>
          </a:prstGeom>
        </p:spPr>
        <p:txBody>
          <a:bodyPr lIns="0" tIns="0" rIns="0" bIns="0" rtlCol="0" anchor="t">
            <a:spAutoFit/>
          </a:bodyPr>
          <a:lstStyle/>
          <a:p>
            <a:pPr algn="ctr">
              <a:lnSpc>
                <a:spcPts val="2749"/>
              </a:lnSpc>
              <a:spcBef>
                <a:spcPct val="0"/>
              </a:spcBef>
            </a:pPr>
            <a:r>
              <a:rPr lang="en-US" sz="2499">
                <a:solidFill>
                  <a:srgbClr val="000000"/>
                </a:solidFill>
                <a:latin typeface="DM Sans"/>
              </a:rPr>
              <a:t>Quality Concerns</a:t>
            </a:r>
          </a:p>
        </p:txBody>
      </p:sp>
      <p:sp>
        <p:nvSpPr>
          <p:cNvPr id="50" name="TextBox 50"/>
          <p:cNvSpPr txBox="1"/>
          <p:nvPr/>
        </p:nvSpPr>
        <p:spPr>
          <a:xfrm>
            <a:off x="487358" y="906711"/>
            <a:ext cx="5279484" cy="2054805"/>
          </a:xfrm>
          <a:prstGeom prst="rect">
            <a:avLst/>
          </a:prstGeom>
        </p:spPr>
        <p:txBody>
          <a:bodyPr lIns="0" tIns="0" rIns="0" bIns="0" rtlCol="0" anchor="t">
            <a:spAutoFit/>
          </a:bodyPr>
          <a:lstStyle/>
          <a:p>
            <a:pPr marL="0" lvl="0" indent="0" algn="l">
              <a:lnSpc>
                <a:spcPts val="8206"/>
              </a:lnSpc>
              <a:spcBef>
                <a:spcPct val="0"/>
              </a:spcBef>
            </a:pPr>
            <a:r>
              <a:rPr lang="en-US" sz="5946" spc="582">
                <a:solidFill>
                  <a:srgbClr val="FFFFFF"/>
                </a:solidFill>
                <a:latin typeface="DM Sans"/>
              </a:rPr>
              <a:t>Outsourcing con's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txBody>
            <a:bodyPr/>
            <a:lstStyle/>
            <a:p>
              <a:endParaRPr lang="lv-LV"/>
            </a:p>
          </p:txBody>
        </p:sp>
        <p:sp>
          <p:nvSpPr>
            <p:cNvPr id="4" name="TextBox 4"/>
            <p:cNvSpPr txBox="1"/>
            <p:nvPr/>
          </p:nvSpPr>
          <p:spPr>
            <a:xfrm>
              <a:off x="0" y="-57150"/>
              <a:ext cx="4274726" cy="222461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2128003" y="4648200"/>
            <a:ext cx="11977699" cy="1066800"/>
          </a:xfrm>
          <a:prstGeom prst="rect">
            <a:avLst/>
          </a:prstGeom>
        </p:spPr>
        <p:txBody>
          <a:bodyPr lIns="0" tIns="0" rIns="0" bIns="0" rtlCol="0" anchor="t">
            <a:spAutoFit/>
          </a:bodyPr>
          <a:lstStyle/>
          <a:p>
            <a:pPr algn="r">
              <a:lnSpc>
                <a:spcPts val="8250"/>
              </a:lnSpc>
            </a:pPr>
            <a:r>
              <a:rPr lang="en-US" sz="7500">
                <a:solidFill>
                  <a:srgbClr val="FFFFFF"/>
                </a:solidFill>
                <a:latin typeface="DM Sans Bold"/>
              </a:rPr>
              <a:t>BUILDING IN-HOUSE</a:t>
            </a:r>
          </a:p>
        </p:txBody>
      </p:sp>
      <p:sp>
        <p:nvSpPr>
          <p:cNvPr id="6" name="Freeform 6"/>
          <p:cNvSpPr/>
          <p:nvPr/>
        </p:nvSpPr>
        <p:spPr>
          <a:xfrm>
            <a:off x="5893678" y="8135576"/>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7" name="Freeform 7"/>
          <p:cNvSpPr/>
          <p:nvPr/>
        </p:nvSpPr>
        <p:spPr>
          <a:xfrm>
            <a:off x="1028700" y="8135576"/>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8" name="Freeform 8"/>
          <p:cNvSpPr/>
          <p:nvPr/>
        </p:nvSpPr>
        <p:spPr>
          <a:xfrm>
            <a:off x="13543121" y="-2151424"/>
            <a:ext cx="9489757" cy="10287000"/>
          </a:xfrm>
          <a:custGeom>
            <a:avLst/>
            <a:gdLst/>
            <a:ahLst/>
            <a:cxnLst/>
            <a:rect l="l" t="t" r="r" b="b"/>
            <a:pathLst>
              <a:path w="9489757" h="10287000">
                <a:moveTo>
                  <a:pt x="0" y="0"/>
                </a:moveTo>
                <a:lnTo>
                  <a:pt x="9489758" y="0"/>
                </a:lnTo>
                <a:lnTo>
                  <a:pt x="9489758" y="10287000"/>
                </a:lnTo>
                <a:lnTo>
                  <a:pt x="0" y="102870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lv-LV"/>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192483" y="9220200"/>
            <a:ext cx="10095517" cy="1066800"/>
          </a:xfrm>
          <a:prstGeom prst="rect">
            <a:avLst/>
          </a:prstGeom>
        </p:spPr>
        <p:txBody>
          <a:bodyPr lIns="0" tIns="0" rIns="0" bIns="0" rtlCol="0" anchor="t">
            <a:spAutoFit/>
          </a:bodyPr>
          <a:lstStyle/>
          <a:p>
            <a:pPr algn="r">
              <a:lnSpc>
                <a:spcPts val="8250"/>
              </a:lnSpc>
            </a:pPr>
            <a:r>
              <a:rPr lang="en-US" sz="7500">
                <a:solidFill>
                  <a:srgbClr val="8CA9AD"/>
                </a:solidFill>
                <a:latin typeface="DM Sans Bold"/>
              </a:rPr>
              <a:t>NECESSARY STEPS</a:t>
            </a:r>
          </a:p>
        </p:txBody>
      </p:sp>
      <p:sp>
        <p:nvSpPr>
          <p:cNvPr id="3" name="TextBox 3"/>
          <p:cNvSpPr txBox="1"/>
          <p:nvPr/>
        </p:nvSpPr>
        <p:spPr>
          <a:xfrm>
            <a:off x="1028700" y="1363634"/>
            <a:ext cx="1938412" cy="574684"/>
          </a:xfrm>
          <a:prstGeom prst="rect">
            <a:avLst/>
          </a:prstGeom>
        </p:spPr>
        <p:txBody>
          <a:bodyPr lIns="0" tIns="0" rIns="0" bIns="0" rtlCol="0" anchor="t">
            <a:spAutoFit/>
          </a:bodyPr>
          <a:lstStyle/>
          <a:p>
            <a:pPr>
              <a:lnSpc>
                <a:spcPts val="4400"/>
              </a:lnSpc>
            </a:pPr>
            <a:r>
              <a:rPr lang="en-US" sz="4000">
                <a:solidFill>
                  <a:srgbClr val="8CA9AD"/>
                </a:solidFill>
                <a:latin typeface="DM Sans Bold"/>
              </a:rPr>
              <a:t>01.</a:t>
            </a:r>
          </a:p>
        </p:txBody>
      </p:sp>
      <p:sp>
        <p:nvSpPr>
          <p:cNvPr id="4" name="TextBox 4"/>
          <p:cNvSpPr txBox="1"/>
          <p:nvPr/>
        </p:nvSpPr>
        <p:spPr>
          <a:xfrm>
            <a:off x="1028700" y="2639997"/>
            <a:ext cx="1938412" cy="574684"/>
          </a:xfrm>
          <a:prstGeom prst="rect">
            <a:avLst/>
          </a:prstGeom>
        </p:spPr>
        <p:txBody>
          <a:bodyPr lIns="0" tIns="0" rIns="0" bIns="0" rtlCol="0" anchor="t">
            <a:spAutoFit/>
          </a:bodyPr>
          <a:lstStyle/>
          <a:p>
            <a:pPr>
              <a:lnSpc>
                <a:spcPts val="4400"/>
              </a:lnSpc>
            </a:pPr>
            <a:r>
              <a:rPr lang="en-US" sz="4000">
                <a:solidFill>
                  <a:srgbClr val="8CA9AD"/>
                </a:solidFill>
                <a:latin typeface="DM Sans Bold"/>
              </a:rPr>
              <a:t>02.</a:t>
            </a:r>
          </a:p>
        </p:txBody>
      </p:sp>
      <p:sp>
        <p:nvSpPr>
          <p:cNvPr id="5" name="TextBox 5"/>
          <p:cNvSpPr txBox="1"/>
          <p:nvPr/>
        </p:nvSpPr>
        <p:spPr>
          <a:xfrm>
            <a:off x="1997906" y="1490000"/>
            <a:ext cx="3754172" cy="302901"/>
          </a:xfrm>
          <a:prstGeom prst="rect">
            <a:avLst/>
          </a:prstGeom>
        </p:spPr>
        <p:txBody>
          <a:bodyPr lIns="0" tIns="0" rIns="0" bIns="0" rtlCol="0" anchor="t">
            <a:spAutoFit/>
          </a:bodyPr>
          <a:lstStyle/>
          <a:p>
            <a:pPr>
              <a:lnSpc>
                <a:spcPts val="2310"/>
              </a:lnSpc>
            </a:pPr>
            <a:r>
              <a:rPr lang="en-US" sz="2100">
                <a:solidFill>
                  <a:srgbClr val="737373"/>
                </a:solidFill>
                <a:latin typeface="DM Sans Bold"/>
              </a:rPr>
              <a:t>DEFINE CLEAR OBJECTIVES</a:t>
            </a:r>
          </a:p>
        </p:txBody>
      </p:sp>
      <p:sp>
        <p:nvSpPr>
          <p:cNvPr id="6" name="TextBox 6"/>
          <p:cNvSpPr txBox="1"/>
          <p:nvPr/>
        </p:nvSpPr>
        <p:spPr>
          <a:xfrm>
            <a:off x="1997906" y="2764456"/>
            <a:ext cx="6557804" cy="302901"/>
          </a:xfrm>
          <a:prstGeom prst="rect">
            <a:avLst/>
          </a:prstGeom>
        </p:spPr>
        <p:txBody>
          <a:bodyPr lIns="0" tIns="0" rIns="0" bIns="0" rtlCol="0" anchor="t">
            <a:spAutoFit/>
          </a:bodyPr>
          <a:lstStyle/>
          <a:p>
            <a:pPr>
              <a:lnSpc>
                <a:spcPts val="2310"/>
              </a:lnSpc>
            </a:pPr>
            <a:r>
              <a:rPr lang="en-US" sz="2100">
                <a:solidFill>
                  <a:srgbClr val="737373"/>
                </a:solidFill>
                <a:latin typeface="DM Sans Bold"/>
              </a:rPr>
              <a:t>CONDUCT THOROUGH REQUIREMENTS ANALYSIS</a:t>
            </a:r>
          </a:p>
        </p:txBody>
      </p:sp>
      <p:sp>
        <p:nvSpPr>
          <p:cNvPr id="7" name="TextBox 7"/>
          <p:cNvSpPr txBox="1"/>
          <p:nvPr/>
        </p:nvSpPr>
        <p:spPr>
          <a:xfrm>
            <a:off x="1028700" y="3916360"/>
            <a:ext cx="1938412" cy="574684"/>
          </a:xfrm>
          <a:prstGeom prst="rect">
            <a:avLst/>
          </a:prstGeom>
        </p:spPr>
        <p:txBody>
          <a:bodyPr lIns="0" tIns="0" rIns="0" bIns="0" rtlCol="0" anchor="t">
            <a:spAutoFit/>
          </a:bodyPr>
          <a:lstStyle/>
          <a:p>
            <a:pPr>
              <a:lnSpc>
                <a:spcPts val="4400"/>
              </a:lnSpc>
            </a:pPr>
            <a:r>
              <a:rPr lang="en-US" sz="4000">
                <a:solidFill>
                  <a:srgbClr val="8CA9AD"/>
                </a:solidFill>
                <a:latin typeface="DM Sans Bold"/>
              </a:rPr>
              <a:t>03.</a:t>
            </a:r>
          </a:p>
        </p:txBody>
      </p:sp>
      <p:sp>
        <p:nvSpPr>
          <p:cNvPr id="8" name="TextBox 8"/>
          <p:cNvSpPr txBox="1"/>
          <p:nvPr/>
        </p:nvSpPr>
        <p:spPr>
          <a:xfrm>
            <a:off x="2019307" y="4040185"/>
            <a:ext cx="4260091" cy="302901"/>
          </a:xfrm>
          <a:prstGeom prst="rect">
            <a:avLst/>
          </a:prstGeom>
        </p:spPr>
        <p:txBody>
          <a:bodyPr lIns="0" tIns="0" rIns="0" bIns="0" rtlCol="0" anchor="t">
            <a:spAutoFit/>
          </a:bodyPr>
          <a:lstStyle/>
          <a:p>
            <a:pPr>
              <a:lnSpc>
                <a:spcPts val="2310"/>
              </a:lnSpc>
            </a:pPr>
            <a:r>
              <a:rPr lang="en-US" sz="2100">
                <a:solidFill>
                  <a:srgbClr val="737373"/>
                </a:solidFill>
                <a:latin typeface="DM Sans Bold"/>
              </a:rPr>
              <a:t>ALLOCATE RESOURCES</a:t>
            </a:r>
          </a:p>
        </p:txBody>
      </p:sp>
      <p:sp>
        <p:nvSpPr>
          <p:cNvPr id="9" name="TextBox 9"/>
          <p:cNvSpPr txBox="1"/>
          <p:nvPr/>
        </p:nvSpPr>
        <p:spPr>
          <a:xfrm>
            <a:off x="1028700" y="5338769"/>
            <a:ext cx="1938412" cy="574684"/>
          </a:xfrm>
          <a:prstGeom prst="rect">
            <a:avLst/>
          </a:prstGeom>
        </p:spPr>
        <p:txBody>
          <a:bodyPr lIns="0" tIns="0" rIns="0" bIns="0" rtlCol="0" anchor="t">
            <a:spAutoFit/>
          </a:bodyPr>
          <a:lstStyle/>
          <a:p>
            <a:pPr>
              <a:lnSpc>
                <a:spcPts val="4400"/>
              </a:lnSpc>
            </a:pPr>
            <a:r>
              <a:rPr lang="en-US" sz="4000">
                <a:solidFill>
                  <a:srgbClr val="8CA9AD"/>
                </a:solidFill>
                <a:latin typeface="DM Sans Bold"/>
              </a:rPr>
              <a:t>04.</a:t>
            </a:r>
          </a:p>
        </p:txBody>
      </p:sp>
      <p:sp>
        <p:nvSpPr>
          <p:cNvPr id="10" name="TextBox 10"/>
          <p:cNvSpPr txBox="1"/>
          <p:nvPr/>
        </p:nvSpPr>
        <p:spPr>
          <a:xfrm>
            <a:off x="1997906" y="5462594"/>
            <a:ext cx="6726444" cy="302901"/>
          </a:xfrm>
          <a:prstGeom prst="rect">
            <a:avLst/>
          </a:prstGeom>
        </p:spPr>
        <p:txBody>
          <a:bodyPr lIns="0" tIns="0" rIns="0" bIns="0" rtlCol="0" anchor="t">
            <a:spAutoFit/>
          </a:bodyPr>
          <a:lstStyle/>
          <a:p>
            <a:pPr>
              <a:lnSpc>
                <a:spcPts val="2310"/>
              </a:lnSpc>
            </a:pPr>
            <a:r>
              <a:rPr lang="en-US" sz="2100">
                <a:solidFill>
                  <a:srgbClr val="737373"/>
                </a:solidFill>
                <a:latin typeface="DM Sans Bold"/>
              </a:rPr>
              <a:t>FORM CROSS-FUNCTIONAL TEAMS</a:t>
            </a:r>
          </a:p>
        </p:txBody>
      </p:sp>
      <p:sp>
        <p:nvSpPr>
          <p:cNvPr id="11" name="Freeform 11"/>
          <p:cNvSpPr/>
          <p:nvPr/>
        </p:nvSpPr>
        <p:spPr>
          <a:xfrm>
            <a:off x="2417556" y="9164276"/>
            <a:ext cx="4102978" cy="2245448"/>
          </a:xfrm>
          <a:custGeom>
            <a:avLst/>
            <a:gdLst/>
            <a:ahLst/>
            <a:cxnLst/>
            <a:rect l="l" t="t" r="r" b="b"/>
            <a:pathLst>
              <a:path w="4102978" h="2245448">
                <a:moveTo>
                  <a:pt x="0" y="0"/>
                </a:moveTo>
                <a:lnTo>
                  <a:pt x="4102979" y="0"/>
                </a:lnTo>
                <a:lnTo>
                  <a:pt x="4102979"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12" name="Freeform 12"/>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13" name="TextBox 13"/>
          <p:cNvSpPr txBox="1"/>
          <p:nvPr/>
        </p:nvSpPr>
        <p:spPr>
          <a:xfrm>
            <a:off x="1028700" y="6761178"/>
            <a:ext cx="1938412" cy="574684"/>
          </a:xfrm>
          <a:prstGeom prst="rect">
            <a:avLst/>
          </a:prstGeom>
        </p:spPr>
        <p:txBody>
          <a:bodyPr lIns="0" tIns="0" rIns="0" bIns="0" rtlCol="0" anchor="t">
            <a:spAutoFit/>
          </a:bodyPr>
          <a:lstStyle/>
          <a:p>
            <a:pPr>
              <a:lnSpc>
                <a:spcPts val="4400"/>
              </a:lnSpc>
            </a:pPr>
            <a:r>
              <a:rPr lang="en-US" sz="4000">
                <a:solidFill>
                  <a:srgbClr val="8CA9AD"/>
                </a:solidFill>
                <a:latin typeface="DM Sans Bold"/>
              </a:rPr>
              <a:t>05.</a:t>
            </a:r>
          </a:p>
        </p:txBody>
      </p:sp>
      <p:sp>
        <p:nvSpPr>
          <p:cNvPr id="14" name="TextBox 14"/>
          <p:cNvSpPr txBox="1"/>
          <p:nvPr/>
        </p:nvSpPr>
        <p:spPr>
          <a:xfrm>
            <a:off x="1997906" y="6885003"/>
            <a:ext cx="6726444" cy="302901"/>
          </a:xfrm>
          <a:prstGeom prst="rect">
            <a:avLst/>
          </a:prstGeom>
        </p:spPr>
        <p:txBody>
          <a:bodyPr lIns="0" tIns="0" rIns="0" bIns="0" rtlCol="0" anchor="t">
            <a:spAutoFit/>
          </a:bodyPr>
          <a:lstStyle/>
          <a:p>
            <a:pPr>
              <a:lnSpc>
                <a:spcPts val="2310"/>
              </a:lnSpc>
            </a:pPr>
            <a:r>
              <a:rPr lang="en-US" sz="2100">
                <a:solidFill>
                  <a:srgbClr val="737373"/>
                </a:solidFill>
                <a:latin typeface="DM Sans Bold"/>
              </a:rPr>
              <a:t>CHOOSE THE RIGHT TECHNOLOGY STACK</a:t>
            </a:r>
          </a:p>
        </p:txBody>
      </p:sp>
      <p:sp>
        <p:nvSpPr>
          <p:cNvPr id="15" name="TextBox 15"/>
          <p:cNvSpPr txBox="1"/>
          <p:nvPr/>
        </p:nvSpPr>
        <p:spPr>
          <a:xfrm>
            <a:off x="8954757" y="1363634"/>
            <a:ext cx="1938412" cy="574684"/>
          </a:xfrm>
          <a:prstGeom prst="rect">
            <a:avLst/>
          </a:prstGeom>
        </p:spPr>
        <p:txBody>
          <a:bodyPr lIns="0" tIns="0" rIns="0" bIns="0" rtlCol="0" anchor="t">
            <a:spAutoFit/>
          </a:bodyPr>
          <a:lstStyle/>
          <a:p>
            <a:pPr>
              <a:lnSpc>
                <a:spcPts val="4400"/>
              </a:lnSpc>
            </a:pPr>
            <a:r>
              <a:rPr lang="en-US" sz="4000">
                <a:solidFill>
                  <a:srgbClr val="8CA9AD"/>
                </a:solidFill>
                <a:latin typeface="DM Sans Bold"/>
              </a:rPr>
              <a:t>06.</a:t>
            </a:r>
          </a:p>
        </p:txBody>
      </p:sp>
      <p:sp>
        <p:nvSpPr>
          <p:cNvPr id="16" name="TextBox 16"/>
          <p:cNvSpPr txBox="1"/>
          <p:nvPr/>
        </p:nvSpPr>
        <p:spPr>
          <a:xfrm>
            <a:off x="8954757" y="2639997"/>
            <a:ext cx="1938412" cy="574684"/>
          </a:xfrm>
          <a:prstGeom prst="rect">
            <a:avLst/>
          </a:prstGeom>
        </p:spPr>
        <p:txBody>
          <a:bodyPr lIns="0" tIns="0" rIns="0" bIns="0" rtlCol="0" anchor="t">
            <a:spAutoFit/>
          </a:bodyPr>
          <a:lstStyle/>
          <a:p>
            <a:pPr>
              <a:lnSpc>
                <a:spcPts val="4400"/>
              </a:lnSpc>
            </a:pPr>
            <a:r>
              <a:rPr lang="en-US" sz="4000">
                <a:solidFill>
                  <a:srgbClr val="8CA9AD"/>
                </a:solidFill>
                <a:latin typeface="DM Sans Bold"/>
              </a:rPr>
              <a:t>07.</a:t>
            </a:r>
          </a:p>
        </p:txBody>
      </p:sp>
      <p:sp>
        <p:nvSpPr>
          <p:cNvPr id="17" name="TextBox 17"/>
          <p:cNvSpPr txBox="1"/>
          <p:nvPr/>
        </p:nvSpPr>
        <p:spPr>
          <a:xfrm>
            <a:off x="8954757" y="3913819"/>
            <a:ext cx="1938412" cy="574684"/>
          </a:xfrm>
          <a:prstGeom prst="rect">
            <a:avLst/>
          </a:prstGeom>
        </p:spPr>
        <p:txBody>
          <a:bodyPr lIns="0" tIns="0" rIns="0" bIns="0" rtlCol="0" anchor="t">
            <a:spAutoFit/>
          </a:bodyPr>
          <a:lstStyle/>
          <a:p>
            <a:pPr>
              <a:lnSpc>
                <a:spcPts val="4400"/>
              </a:lnSpc>
            </a:pPr>
            <a:r>
              <a:rPr lang="en-US" sz="4000">
                <a:solidFill>
                  <a:srgbClr val="8CA9AD"/>
                </a:solidFill>
                <a:latin typeface="DM Sans Bold"/>
              </a:rPr>
              <a:t>08.</a:t>
            </a:r>
          </a:p>
        </p:txBody>
      </p:sp>
      <p:sp>
        <p:nvSpPr>
          <p:cNvPr id="18" name="TextBox 18"/>
          <p:cNvSpPr txBox="1"/>
          <p:nvPr/>
        </p:nvSpPr>
        <p:spPr>
          <a:xfrm>
            <a:off x="8954757" y="5338769"/>
            <a:ext cx="1938412" cy="574684"/>
          </a:xfrm>
          <a:prstGeom prst="rect">
            <a:avLst/>
          </a:prstGeom>
        </p:spPr>
        <p:txBody>
          <a:bodyPr lIns="0" tIns="0" rIns="0" bIns="0" rtlCol="0" anchor="t">
            <a:spAutoFit/>
          </a:bodyPr>
          <a:lstStyle/>
          <a:p>
            <a:pPr>
              <a:lnSpc>
                <a:spcPts val="4400"/>
              </a:lnSpc>
            </a:pPr>
            <a:r>
              <a:rPr lang="en-US" sz="4000">
                <a:solidFill>
                  <a:srgbClr val="8CA9AD"/>
                </a:solidFill>
                <a:latin typeface="DM Sans Bold"/>
              </a:rPr>
              <a:t>09.</a:t>
            </a:r>
          </a:p>
        </p:txBody>
      </p:sp>
      <p:sp>
        <p:nvSpPr>
          <p:cNvPr id="19" name="TextBox 19"/>
          <p:cNvSpPr txBox="1"/>
          <p:nvPr/>
        </p:nvSpPr>
        <p:spPr>
          <a:xfrm>
            <a:off x="8954757" y="6761178"/>
            <a:ext cx="1938412" cy="574684"/>
          </a:xfrm>
          <a:prstGeom prst="rect">
            <a:avLst/>
          </a:prstGeom>
        </p:spPr>
        <p:txBody>
          <a:bodyPr lIns="0" tIns="0" rIns="0" bIns="0" rtlCol="0" anchor="t">
            <a:spAutoFit/>
          </a:bodyPr>
          <a:lstStyle/>
          <a:p>
            <a:pPr>
              <a:lnSpc>
                <a:spcPts val="4400"/>
              </a:lnSpc>
            </a:pPr>
            <a:r>
              <a:rPr lang="en-US" sz="4000">
                <a:solidFill>
                  <a:srgbClr val="8CA9AD"/>
                </a:solidFill>
                <a:latin typeface="DM Sans Bold"/>
              </a:rPr>
              <a:t>10.</a:t>
            </a:r>
          </a:p>
        </p:txBody>
      </p:sp>
      <p:sp>
        <p:nvSpPr>
          <p:cNvPr id="20" name="TextBox 20"/>
          <p:cNvSpPr txBox="1"/>
          <p:nvPr/>
        </p:nvSpPr>
        <p:spPr>
          <a:xfrm>
            <a:off x="9945364" y="1487459"/>
            <a:ext cx="6726444" cy="302901"/>
          </a:xfrm>
          <a:prstGeom prst="rect">
            <a:avLst/>
          </a:prstGeom>
        </p:spPr>
        <p:txBody>
          <a:bodyPr lIns="0" tIns="0" rIns="0" bIns="0" rtlCol="0" anchor="t">
            <a:spAutoFit/>
          </a:bodyPr>
          <a:lstStyle/>
          <a:p>
            <a:pPr>
              <a:lnSpc>
                <a:spcPts val="2310"/>
              </a:lnSpc>
            </a:pPr>
            <a:r>
              <a:rPr lang="en-US" sz="2100">
                <a:solidFill>
                  <a:srgbClr val="737373"/>
                </a:solidFill>
                <a:latin typeface="DM Sans Bold"/>
              </a:rPr>
              <a:t>CREATE A PROJECT PLAN</a:t>
            </a:r>
          </a:p>
        </p:txBody>
      </p:sp>
      <p:sp>
        <p:nvSpPr>
          <p:cNvPr id="21" name="TextBox 21"/>
          <p:cNvSpPr txBox="1"/>
          <p:nvPr/>
        </p:nvSpPr>
        <p:spPr>
          <a:xfrm>
            <a:off x="9945364" y="2763822"/>
            <a:ext cx="6726444" cy="302901"/>
          </a:xfrm>
          <a:prstGeom prst="rect">
            <a:avLst/>
          </a:prstGeom>
        </p:spPr>
        <p:txBody>
          <a:bodyPr lIns="0" tIns="0" rIns="0" bIns="0" rtlCol="0" anchor="t">
            <a:spAutoFit/>
          </a:bodyPr>
          <a:lstStyle/>
          <a:p>
            <a:pPr>
              <a:lnSpc>
                <a:spcPts val="2310"/>
              </a:lnSpc>
            </a:pPr>
            <a:r>
              <a:rPr lang="en-US" sz="2100">
                <a:solidFill>
                  <a:srgbClr val="737373"/>
                </a:solidFill>
                <a:latin typeface="DM Sans Bold"/>
              </a:rPr>
              <a:t>ESTABLISH DEVELOPMENT PROCESSES</a:t>
            </a:r>
          </a:p>
        </p:txBody>
      </p:sp>
      <p:sp>
        <p:nvSpPr>
          <p:cNvPr id="22" name="TextBox 22"/>
          <p:cNvSpPr txBox="1"/>
          <p:nvPr/>
        </p:nvSpPr>
        <p:spPr>
          <a:xfrm>
            <a:off x="9945364" y="4037644"/>
            <a:ext cx="6726444" cy="302901"/>
          </a:xfrm>
          <a:prstGeom prst="rect">
            <a:avLst/>
          </a:prstGeom>
        </p:spPr>
        <p:txBody>
          <a:bodyPr lIns="0" tIns="0" rIns="0" bIns="0" rtlCol="0" anchor="t">
            <a:spAutoFit/>
          </a:bodyPr>
          <a:lstStyle/>
          <a:p>
            <a:pPr>
              <a:lnSpc>
                <a:spcPts val="2310"/>
              </a:lnSpc>
            </a:pPr>
            <a:r>
              <a:rPr lang="en-US" sz="2100">
                <a:solidFill>
                  <a:srgbClr val="737373"/>
                </a:solidFill>
                <a:latin typeface="DM Sans Bold"/>
              </a:rPr>
              <a:t>PROTOTYPE AND VALIDATE</a:t>
            </a:r>
          </a:p>
        </p:txBody>
      </p:sp>
      <p:sp>
        <p:nvSpPr>
          <p:cNvPr id="23" name="TextBox 23"/>
          <p:cNvSpPr txBox="1"/>
          <p:nvPr/>
        </p:nvSpPr>
        <p:spPr>
          <a:xfrm>
            <a:off x="9945364" y="5462594"/>
            <a:ext cx="7124693" cy="302901"/>
          </a:xfrm>
          <a:prstGeom prst="rect">
            <a:avLst/>
          </a:prstGeom>
        </p:spPr>
        <p:txBody>
          <a:bodyPr lIns="0" tIns="0" rIns="0" bIns="0" rtlCol="0" anchor="t">
            <a:spAutoFit/>
          </a:bodyPr>
          <a:lstStyle/>
          <a:p>
            <a:pPr>
              <a:lnSpc>
                <a:spcPts val="2310"/>
              </a:lnSpc>
            </a:pPr>
            <a:r>
              <a:rPr lang="en-US" sz="2100">
                <a:solidFill>
                  <a:srgbClr val="737373"/>
                </a:solidFill>
                <a:latin typeface="DM Sans Bold"/>
              </a:rPr>
              <a:t>ADDRESS LEGAL AND COMPLIANCE CONSIDERATIONS</a:t>
            </a:r>
          </a:p>
        </p:txBody>
      </p:sp>
      <p:sp>
        <p:nvSpPr>
          <p:cNvPr id="24" name="TextBox 24"/>
          <p:cNvSpPr txBox="1"/>
          <p:nvPr/>
        </p:nvSpPr>
        <p:spPr>
          <a:xfrm>
            <a:off x="9945364" y="6885003"/>
            <a:ext cx="6726444" cy="302901"/>
          </a:xfrm>
          <a:prstGeom prst="rect">
            <a:avLst/>
          </a:prstGeom>
        </p:spPr>
        <p:txBody>
          <a:bodyPr lIns="0" tIns="0" rIns="0" bIns="0" rtlCol="0" anchor="t">
            <a:spAutoFit/>
          </a:bodyPr>
          <a:lstStyle/>
          <a:p>
            <a:pPr>
              <a:lnSpc>
                <a:spcPts val="2310"/>
              </a:lnSpc>
            </a:pPr>
            <a:r>
              <a:rPr lang="en-US" sz="2100">
                <a:solidFill>
                  <a:srgbClr val="737373"/>
                </a:solidFill>
                <a:latin typeface="DM Sans Bold"/>
              </a:rPr>
              <a:t>COMMUNICATE AND MANAGE EXPECTATIONS</a:t>
            </a:r>
          </a:p>
        </p:txBody>
      </p:sp>
      <p:sp>
        <p:nvSpPr>
          <p:cNvPr id="25" name="TextBox 25"/>
          <p:cNvSpPr txBox="1"/>
          <p:nvPr/>
        </p:nvSpPr>
        <p:spPr>
          <a:xfrm>
            <a:off x="1997906" y="1879896"/>
            <a:ext cx="6194577" cy="588651"/>
          </a:xfrm>
          <a:prstGeom prst="rect">
            <a:avLst/>
          </a:prstGeom>
        </p:spPr>
        <p:txBody>
          <a:bodyPr lIns="0" tIns="0" rIns="0" bIns="0" rtlCol="0" anchor="t">
            <a:spAutoFit/>
          </a:bodyPr>
          <a:lstStyle/>
          <a:p>
            <a:pPr>
              <a:lnSpc>
                <a:spcPts val="2310"/>
              </a:lnSpc>
            </a:pPr>
            <a:r>
              <a:rPr lang="en-US" sz="2100">
                <a:solidFill>
                  <a:srgbClr val="737373"/>
                </a:solidFill>
                <a:latin typeface="DM Sans"/>
              </a:rPr>
              <a:t>Clearly articulate the problem you are solving and set measurable, and achievable goals.</a:t>
            </a:r>
          </a:p>
        </p:txBody>
      </p:sp>
      <p:sp>
        <p:nvSpPr>
          <p:cNvPr id="26" name="TextBox 26"/>
          <p:cNvSpPr txBox="1"/>
          <p:nvPr/>
        </p:nvSpPr>
        <p:spPr>
          <a:xfrm>
            <a:off x="2019307" y="3153083"/>
            <a:ext cx="6194577" cy="588651"/>
          </a:xfrm>
          <a:prstGeom prst="rect">
            <a:avLst/>
          </a:prstGeom>
        </p:spPr>
        <p:txBody>
          <a:bodyPr lIns="0" tIns="0" rIns="0" bIns="0" rtlCol="0" anchor="t">
            <a:spAutoFit/>
          </a:bodyPr>
          <a:lstStyle/>
          <a:p>
            <a:pPr>
              <a:lnSpc>
                <a:spcPts val="2310"/>
              </a:lnSpc>
            </a:pPr>
            <a:r>
              <a:rPr lang="en-US" sz="2100">
                <a:solidFill>
                  <a:srgbClr val="737373"/>
                </a:solidFill>
                <a:latin typeface="DM Sans"/>
              </a:rPr>
              <a:t>Gather requirements from everyone involved and prioritize them.</a:t>
            </a:r>
          </a:p>
        </p:txBody>
      </p:sp>
      <p:sp>
        <p:nvSpPr>
          <p:cNvPr id="27" name="TextBox 27"/>
          <p:cNvSpPr txBox="1"/>
          <p:nvPr/>
        </p:nvSpPr>
        <p:spPr>
          <a:xfrm>
            <a:off x="2019307" y="4428812"/>
            <a:ext cx="6536403" cy="588651"/>
          </a:xfrm>
          <a:prstGeom prst="rect">
            <a:avLst/>
          </a:prstGeom>
        </p:spPr>
        <p:txBody>
          <a:bodyPr lIns="0" tIns="0" rIns="0" bIns="0" rtlCol="0" anchor="t">
            <a:spAutoFit/>
          </a:bodyPr>
          <a:lstStyle/>
          <a:p>
            <a:pPr>
              <a:lnSpc>
                <a:spcPts val="2310"/>
              </a:lnSpc>
            </a:pPr>
            <a:r>
              <a:rPr lang="en-US" sz="2100">
                <a:solidFill>
                  <a:srgbClr val="737373"/>
                </a:solidFill>
                <a:latin typeface="DM Sans"/>
              </a:rPr>
              <a:t>Identify and allocate the necessary resources, including budget, personnel, and time.</a:t>
            </a:r>
          </a:p>
        </p:txBody>
      </p:sp>
      <p:sp>
        <p:nvSpPr>
          <p:cNvPr id="28" name="TextBox 28"/>
          <p:cNvSpPr txBox="1"/>
          <p:nvPr/>
        </p:nvSpPr>
        <p:spPr>
          <a:xfrm>
            <a:off x="1997906" y="5851221"/>
            <a:ext cx="6194577" cy="588651"/>
          </a:xfrm>
          <a:prstGeom prst="rect">
            <a:avLst/>
          </a:prstGeom>
        </p:spPr>
        <p:txBody>
          <a:bodyPr lIns="0" tIns="0" rIns="0" bIns="0" rtlCol="0" anchor="t">
            <a:spAutoFit/>
          </a:bodyPr>
          <a:lstStyle/>
          <a:p>
            <a:pPr>
              <a:lnSpc>
                <a:spcPts val="2310"/>
              </a:lnSpc>
            </a:pPr>
            <a:r>
              <a:rPr lang="en-US" sz="2100">
                <a:solidFill>
                  <a:srgbClr val="737373"/>
                </a:solidFill>
                <a:latin typeface="DM Sans"/>
              </a:rPr>
              <a:t>Create a team with diverse skills relevant to the project (developers, designers, and PM's).</a:t>
            </a:r>
          </a:p>
        </p:txBody>
      </p:sp>
      <p:sp>
        <p:nvSpPr>
          <p:cNvPr id="29" name="TextBox 29"/>
          <p:cNvSpPr txBox="1"/>
          <p:nvPr/>
        </p:nvSpPr>
        <p:spPr>
          <a:xfrm>
            <a:off x="1997906" y="7273629"/>
            <a:ext cx="6194577" cy="588651"/>
          </a:xfrm>
          <a:prstGeom prst="rect">
            <a:avLst/>
          </a:prstGeom>
        </p:spPr>
        <p:txBody>
          <a:bodyPr lIns="0" tIns="0" rIns="0" bIns="0" rtlCol="0" anchor="t">
            <a:spAutoFit/>
          </a:bodyPr>
          <a:lstStyle/>
          <a:p>
            <a:pPr>
              <a:lnSpc>
                <a:spcPts val="2310"/>
              </a:lnSpc>
            </a:pPr>
            <a:r>
              <a:rPr lang="en-US" sz="2100">
                <a:solidFill>
                  <a:srgbClr val="737373"/>
                </a:solidFill>
                <a:latin typeface="DM Sans"/>
              </a:rPr>
              <a:t>Evaluate different technologies, frameworks, and tools to determine the most suitable.</a:t>
            </a:r>
          </a:p>
        </p:txBody>
      </p:sp>
      <p:sp>
        <p:nvSpPr>
          <p:cNvPr id="30" name="TextBox 30"/>
          <p:cNvSpPr txBox="1"/>
          <p:nvPr/>
        </p:nvSpPr>
        <p:spPr>
          <a:xfrm>
            <a:off x="9923963" y="1879896"/>
            <a:ext cx="6194577" cy="588651"/>
          </a:xfrm>
          <a:prstGeom prst="rect">
            <a:avLst/>
          </a:prstGeom>
        </p:spPr>
        <p:txBody>
          <a:bodyPr lIns="0" tIns="0" rIns="0" bIns="0" rtlCol="0" anchor="t">
            <a:spAutoFit/>
          </a:bodyPr>
          <a:lstStyle/>
          <a:p>
            <a:pPr>
              <a:lnSpc>
                <a:spcPts val="2310"/>
              </a:lnSpc>
            </a:pPr>
            <a:r>
              <a:rPr lang="en-US" sz="2100">
                <a:solidFill>
                  <a:srgbClr val="737373"/>
                </a:solidFill>
                <a:latin typeface="DM Sans"/>
              </a:rPr>
              <a:t>Develop a project plan outlining key milestones, deliverables, timelines, and resources.</a:t>
            </a:r>
          </a:p>
        </p:txBody>
      </p:sp>
      <p:sp>
        <p:nvSpPr>
          <p:cNvPr id="31" name="TextBox 31"/>
          <p:cNvSpPr txBox="1"/>
          <p:nvPr/>
        </p:nvSpPr>
        <p:spPr>
          <a:xfrm>
            <a:off x="9923963" y="3153083"/>
            <a:ext cx="6194577" cy="588651"/>
          </a:xfrm>
          <a:prstGeom prst="rect">
            <a:avLst/>
          </a:prstGeom>
        </p:spPr>
        <p:txBody>
          <a:bodyPr lIns="0" tIns="0" rIns="0" bIns="0" rtlCol="0" anchor="t">
            <a:spAutoFit/>
          </a:bodyPr>
          <a:lstStyle/>
          <a:p>
            <a:pPr>
              <a:lnSpc>
                <a:spcPts val="2310"/>
              </a:lnSpc>
            </a:pPr>
            <a:r>
              <a:rPr lang="en-US" sz="2100">
                <a:solidFill>
                  <a:srgbClr val="737373"/>
                </a:solidFill>
                <a:latin typeface="DM Sans"/>
              </a:rPr>
              <a:t>Define development methodologies, processes, and workflows.</a:t>
            </a:r>
          </a:p>
        </p:txBody>
      </p:sp>
      <p:sp>
        <p:nvSpPr>
          <p:cNvPr id="32" name="TextBox 32"/>
          <p:cNvSpPr txBox="1"/>
          <p:nvPr/>
        </p:nvSpPr>
        <p:spPr>
          <a:xfrm>
            <a:off x="9923963" y="4426271"/>
            <a:ext cx="6194577" cy="588651"/>
          </a:xfrm>
          <a:prstGeom prst="rect">
            <a:avLst/>
          </a:prstGeom>
        </p:spPr>
        <p:txBody>
          <a:bodyPr lIns="0" tIns="0" rIns="0" bIns="0" rtlCol="0" anchor="t">
            <a:spAutoFit/>
          </a:bodyPr>
          <a:lstStyle/>
          <a:p>
            <a:pPr>
              <a:lnSpc>
                <a:spcPts val="2310"/>
              </a:lnSpc>
            </a:pPr>
            <a:r>
              <a:rPr lang="en-US" sz="2100">
                <a:solidFill>
                  <a:srgbClr val="737373"/>
                </a:solidFill>
                <a:latin typeface="DM Sans"/>
              </a:rPr>
              <a:t>Build prototypes or minimum viable products (MVPs) to validate the idea.</a:t>
            </a:r>
          </a:p>
        </p:txBody>
      </p:sp>
      <p:sp>
        <p:nvSpPr>
          <p:cNvPr id="33" name="TextBox 33"/>
          <p:cNvSpPr txBox="1"/>
          <p:nvPr/>
        </p:nvSpPr>
        <p:spPr>
          <a:xfrm>
            <a:off x="9923963" y="5851221"/>
            <a:ext cx="7146094" cy="588651"/>
          </a:xfrm>
          <a:prstGeom prst="rect">
            <a:avLst/>
          </a:prstGeom>
        </p:spPr>
        <p:txBody>
          <a:bodyPr lIns="0" tIns="0" rIns="0" bIns="0" rtlCol="0" anchor="t">
            <a:spAutoFit/>
          </a:bodyPr>
          <a:lstStyle/>
          <a:p>
            <a:pPr>
              <a:lnSpc>
                <a:spcPts val="2310"/>
              </a:lnSpc>
            </a:pPr>
            <a:r>
              <a:rPr lang="en-US" sz="2100">
                <a:solidFill>
                  <a:srgbClr val="737373"/>
                </a:solidFill>
                <a:latin typeface="DM Sans"/>
              </a:rPr>
              <a:t>Identify and address requirements relevant to the project (data privacy, security, and intellectual property rights).</a:t>
            </a:r>
          </a:p>
        </p:txBody>
      </p:sp>
      <p:sp>
        <p:nvSpPr>
          <p:cNvPr id="34" name="TextBox 34"/>
          <p:cNvSpPr txBox="1"/>
          <p:nvPr/>
        </p:nvSpPr>
        <p:spPr>
          <a:xfrm>
            <a:off x="9923963" y="7273629"/>
            <a:ext cx="6194577" cy="588651"/>
          </a:xfrm>
          <a:prstGeom prst="rect">
            <a:avLst/>
          </a:prstGeom>
        </p:spPr>
        <p:txBody>
          <a:bodyPr lIns="0" tIns="0" rIns="0" bIns="0" rtlCol="0" anchor="t">
            <a:spAutoFit/>
          </a:bodyPr>
          <a:lstStyle/>
          <a:p>
            <a:pPr>
              <a:lnSpc>
                <a:spcPts val="2310"/>
              </a:lnSpc>
            </a:pPr>
            <a:r>
              <a:rPr lang="en-US" sz="2100">
                <a:solidFill>
                  <a:srgbClr val="737373"/>
                </a:solidFill>
                <a:latin typeface="DM Sans"/>
              </a:rPr>
              <a:t>Maintain open and transparent communication with everyone involved.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a:off x="14617828" y="2672935"/>
            <a:ext cx="3670172" cy="7614065"/>
          </a:xfrm>
          <a:custGeom>
            <a:avLst/>
            <a:gdLst/>
            <a:ahLst/>
            <a:cxnLst/>
            <a:rect l="l" t="t" r="r" b="b"/>
            <a:pathLst>
              <a:path w="3670172" h="7614065">
                <a:moveTo>
                  <a:pt x="0" y="0"/>
                </a:moveTo>
                <a:lnTo>
                  <a:pt x="3670172" y="0"/>
                </a:lnTo>
                <a:lnTo>
                  <a:pt x="3670172" y="7614065"/>
                </a:lnTo>
                <a:lnTo>
                  <a:pt x="0" y="7614065"/>
                </a:lnTo>
                <a:lnTo>
                  <a:pt x="0" y="0"/>
                </a:lnTo>
                <a:close/>
              </a:path>
            </a:pathLst>
          </a:custGeom>
          <a:blipFill>
            <a:blip r:embed="rId3"/>
            <a:stretch>
              <a:fillRect r="-1183" b="-8084"/>
            </a:stretch>
          </a:blipFill>
        </p:spPr>
        <p:txBody>
          <a:bodyPr/>
          <a:lstStyle/>
          <a:p>
            <a:endParaRPr lang="lv-LV"/>
          </a:p>
        </p:txBody>
      </p:sp>
      <p:sp>
        <p:nvSpPr>
          <p:cNvPr id="4" name="TextBox 4"/>
          <p:cNvSpPr txBox="1"/>
          <p:nvPr/>
        </p:nvSpPr>
        <p:spPr>
          <a:xfrm>
            <a:off x="1348251" y="1097114"/>
            <a:ext cx="13269577" cy="1805751"/>
          </a:xfrm>
          <a:prstGeom prst="rect">
            <a:avLst/>
          </a:prstGeom>
        </p:spPr>
        <p:txBody>
          <a:bodyPr lIns="0" tIns="0" rIns="0" bIns="0" rtlCol="0" anchor="t">
            <a:spAutoFit/>
          </a:bodyPr>
          <a:lstStyle/>
          <a:p>
            <a:pPr marL="0" lvl="0" indent="0" algn="l">
              <a:lnSpc>
                <a:spcPts val="6922"/>
              </a:lnSpc>
              <a:spcBef>
                <a:spcPct val="0"/>
              </a:spcBef>
            </a:pPr>
            <a:r>
              <a:rPr lang="en-US" sz="6992" spc="244">
                <a:solidFill>
                  <a:srgbClr val="E1A93D"/>
                </a:solidFill>
                <a:latin typeface="DM Sans Bold"/>
              </a:rPr>
              <a:t>What to consider long-term?</a:t>
            </a:r>
          </a:p>
        </p:txBody>
      </p:sp>
      <p:sp>
        <p:nvSpPr>
          <p:cNvPr id="5" name="TextBox 5"/>
          <p:cNvSpPr txBox="1"/>
          <p:nvPr/>
        </p:nvSpPr>
        <p:spPr>
          <a:xfrm>
            <a:off x="1348251" y="3403916"/>
            <a:ext cx="12116660" cy="5424602"/>
          </a:xfrm>
          <a:prstGeom prst="rect">
            <a:avLst/>
          </a:prstGeom>
        </p:spPr>
        <p:txBody>
          <a:bodyPr lIns="0" tIns="0" rIns="0" bIns="0" rtlCol="0" anchor="t">
            <a:spAutoFit/>
          </a:bodyPr>
          <a:lstStyle/>
          <a:p>
            <a:pPr>
              <a:lnSpc>
                <a:spcPts val="4305"/>
              </a:lnSpc>
            </a:pPr>
            <a:r>
              <a:rPr lang="en-US" sz="3120" spc="305">
                <a:solidFill>
                  <a:srgbClr val="231F20"/>
                </a:solidFill>
                <a:latin typeface="DM Sans"/>
              </a:rPr>
              <a:t>When building a technological solution in-house, it's important to consider long-term maintenance, scalability, security, user feedback, talent management, as well as total cost of ownership. </a:t>
            </a:r>
          </a:p>
          <a:p>
            <a:pPr marL="0" lvl="0" indent="0">
              <a:lnSpc>
                <a:spcPts val="4305"/>
              </a:lnSpc>
              <a:spcBef>
                <a:spcPct val="0"/>
              </a:spcBef>
            </a:pPr>
            <a:r>
              <a:rPr lang="en-US" sz="3120" spc="305">
                <a:solidFill>
                  <a:srgbClr val="231F20"/>
                </a:solidFill>
                <a:latin typeface="DM Sans"/>
              </a:rPr>
              <a:t>Allocate resources for maintenance and support, design the product for scalability, ensure security and compliance, solicit user feedback for improvement, invest in talent, and continuously evaluate costs for optimization. These factors contribute to the solution's sustainability and value over time.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a:off x="15052485" y="3659601"/>
            <a:ext cx="2582037" cy="4114800"/>
          </a:xfrm>
          <a:custGeom>
            <a:avLst/>
            <a:gdLst/>
            <a:ahLst/>
            <a:cxnLst/>
            <a:rect l="l" t="t" r="r" b="b"/>
            <a:pathLst>
              <a:path w="2582037" h="4114800">
                <a:moveTo>
                  <a:pt x="0" y="0"/>
                </a:moveTo>
                <a:lnTo>
                  <a:pt x="2582037" y="0"/>
                </a:lnTo>
                <a:lnTo>
                  <a:pt x="2582037"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TextBox 4"/>
          <p:cNvSpPr txBox="1"/>
          <p:nvPr/>
        </p:nvSpPr>
        <p:spPr>
          <a:xfrm>
            <a:off x="1348251" y="1097114"/>
            <a:ext cx="13060228" cy="929451"/>
          </a:xfrm>
          <a:prstGeom prst="rect">
            <a:avLst/>
          </a:prstGeom>
        </p:spPr>
        <p:txBody>
          <a:bodyPr lIns="0" tIns="0" rIns="0" bIns="0" rtlCol="0" anchor="t">
            <a:spAutoFit/>
          </a:bodyPr>
          <a:lstStyle/>
          <a:p>
            <a:pPr marL="0" lvl="0" indent="0" algn="l">
              <a:lnSpc>
                <a:spcPts val="6922"/>
              </a:lnSpc>
              <a:spcBef>
                <a:spcPct val="0"/>
              </a:spcBef>
            </a:pPr>
            <a:r>
              <a:rPr lang="en-US" sz="6992" spc="244">
                <a:solidFill>
                  <a:srgbClr val="E1A93D"/>
                </a:solidFill>
                <a:latin typeface="DM Sans Bold"/>
              </a:rPr>
              <a:t>Tips &amp; Tricks</a:t>
            </a:r>
          </a:p>
        </p:txBody>
      </p:sp>
      <p:sp>
        <p:nvSpPr>
          <p:cNvPr id="5" name="TextBox 5"/>
          <p:cNvSpPr txBox="1"/>
          <p:nvPr/>
        </p:nvSpPr>
        <p:spPr>
          <a:xfrm>
            <a:off x="1348251" y="3000024"/>
            <a:ext cx="412265" cy="464820"/>
          </a:xfrm>
          <a:prstGeom prst="rect">
            <a:avLst/>
          </a:prstGeom>
        </p:spPr>
        <p:txBody>
          <a:bodyPr lIns="0" tIns="0" rIns="0" bIns="0" rtlCol="0" anchor="t">
            <a:spAutoFit/>
          </a:bodyPr>
          <a:lstStyle/>
          <a:p>
            <a:pPr marL="0" lvl="0" indent="0" algn="l">
              <a:lnSpc>
                <a:spcPts val="3465"/>
              </a:lnSpc>
              <a:spcBef>
                <a:spcPct val="0"/>
              </a:spcBef>
            </a:pPr>
            <a:r>
              <a:rPr lang="en-US" sz="3500" spc="122">
                <a:solidFill>
                  <a:srgbClr val="397D5A"/>
                </a:solidFill>
                <a:latin typeface="DM Sans Bold"/>
              </a:rPr>
              <a:t>1.</a:t>
            </a:r>
          </a:p>
        </p:txBody>
      </p:sp>
      <p:sp>
        <p:nvSpPr>
          <p:cNvPr id="6" name="TextBox 6"/>
          <p:cNvSpPr txBox="1"/>
          <p:nvPr/>
        </p:nvSpPr>
        <p:spPr>
          <a:xfrm>
            <a:off x="2064969" y="4100345"/>
            <a:ext cx="12067812" cy="696977"/>
          </a:xfrm>
          <a:prstGeom prst="rect">
            <a:avLst/>
          </a:prstGeom>
        </p:spPr>
        <p:txBody>
          <a:bodyPr lIns="0" tIns="0" rIns="0" bIns="0" rtlCol="0" anchor="t">
            <a:spAutoFit/>
          </a:bodyPr>
          <a:lstStyle/>
          <a:p>
            <a:pPr marL="0" lvl="0" indent="0">
              <a:lnSpc>
                <a:spcPts val="2775"/>
              </a:lnSpc>
              <a:spcBef>
                <a:spcPct val="0"/>
              </a:spcBef>
            </a:pPr>
            <a:r>
              <a:rPr lang="en-US" sz="2011" spc="197">
                <a:solidFill>
                  <a:srgbClr val="231F20"/>
                </a:solidFill>
                <a:latin typeface="DM Sans"/>
              </a:rPr>
              <a:t>Don't try to build everything at once. Begin with a </a:t>
            </a:r>
            <a:r>
              <a:rPr lang="en-US" sz="2011" spc="197">
                <a:solidFill>
                  <a:srgbClr val="231F20"/>
                </a:solidFill>
                <a:latin typeface="DM Sans Bold"/>
              </a:rPr>
              <a:t>Minimum Viable Product (MVP)</a:t>
            </a:r>
            <a:r>
              <a:rPr lang="en-US" sz="2011" spc="197">
                <a:solidFill>
                  <a:srgbClr val="231F20"/>
                </a:solidFill>
                <a:latin typeface="DM Sans"/>
              </a:rPr>
              <a:t> that addresses core needs. Gather user feedback and iterate based on their input.</a:t>
            </a:r>
          </a:p>
        </p:txBody>
      </p:sp>
      <p:sp>
        <p:nvSpPr>
          <p:cNvPr id="7" name="TextBox 7"/>
          <p:cNvSpPr txBox="1"/>
          <p:nvPr/>
        </p:nvSpPr>
        <p:spPr>
          <a:xfrm>
            <a:off x="1348251" y="4268812"/>
            <a:ext cx="412265" cy="464820"/>
          </a:xfrm>
          <a:prstGeom prst="rect">
            <a:avLst/>
          </a:prstGeom>
        </p:spPr>
        <p:txBody>
          <a:bodyPr lIns="0" tIns="0" rIns="0" bIns="0" rtlCol="0" anchor="t">
            <a:spAutoFit/>
          </a:bodyPr>
          <a:lstStyle/>
          <a:p>
            <a:pPr marL="0" lvl="0" indent="0" algn="l">
              <a:lnSpc>
                <a:spcPts val="3465"/>
              </a:lnSpc>
              <a:spcBef>
                <a:spcPct val="0"/>
              </a:spcBef>
            </a:pPr>
            <a:r>
              <a:rPr lang="en-US" sz="3500" spc="122">
                <a:solidFill>
                  <a:srgbClr val="397D5A"/>
                </a:solidFill>
                <a:latin typeface="DM Sans Bold"/>
              </a:rPr>
              <a:t>2.</a:t>
            </a:r>
          </a:p>
        </p:txBody>
      </p:sp>
      <p:sp>
        <p:nvSpPr>
          <p:cNvPr id="8" name="TextBox 8"/>
          <p:cNvSpPr txBox="1"/>
          <p:nvPr/>
        </p:nvSpPr>
        <p:spPr>
          <a:xfrm>
            <a:off x="2064969" y="2841393"/>
            <a:ext cx="12067812" cy="696977"/>
          </a:xfrm>
          <a:prstGeom prst="rect">
            <a:avLst/>
          </a:prstGeom>
        </p:spPr>
        <p:txBody>
          <a:bodyPr lIns="0" tIns="0" rIns="0" bIns="0" rtlCol="0" anchor="t">
            <a:spAutoFit/>
          </a:bodyPr>
          <a:lstStyle/>
          <a:p>
            <a:pPr marL="0" lvl="0" indent="0">
              <a:lnSpc>
                <a:spcPts val="2775"/>
              </a:lnSpc>
              <a:spcBef>
                <a:spcPct val="0"/>
              </a:spcBef>
            </a:pPr>
            <a:r>
              <a:rPr lang="en-US" sz="2011" spc="197">
                <a:solidFill>
                  <a:srgbClr val="231F20"/>
                </a:solidFill>
                <a:latin typeface="DM Sans Bold"/>
              </a:rPr>
              <a:t>Research</a:t>
            </a:r>
            <a:r>
              <a:rPr lang="en-US" sz="2011" spc="197">
                <a:solidFill>
                  <a:srgbClr val="231F20"/>
                </a:solidFill>
                <a:latin typeface="DM Sans"/>
              </a:rPr>
              <a:t> existing solutions (both off-the-shelf software and open-source options) before diving into development. Is building something new truly necessary?</a:t>
            </a:r>
          </a:p>
        </p:txBody>
      </p:sp>
      <p:sp>
        <p:nvSpPr>
          <p:cNvPr id="9" name="TextBox 9"/>
          <p:cNvSpPr txBox="1"/>
          <p:nvPr/>
        </p:nvSpPr>
        <p:spPr>
          <a:xfrm>
            <a:off x="1348251" y="5517928"/>
            <a:ext cx="412265" cy="464820"/>
          </a:xfrm>
          <a:prstGeom prst="rect">
            <a:avLst/>
          </a:prstGeom>
        </p:spPr>
        <p:txBody>
          <a:bodyPr lIns="0" tIns="0" rIns="0" bIns="0" rtlCol="0" anchor="t">
            <a:spAutoFit/>
          </a:bodyPr>
          <a:lstStyle/>
          <a:p>
            <a:pPr marL="0" lvl="0" indent="0" algn="l">
              <a:lnSpc>
                <a:spcPts val="3465"/>
              </a:lnSpc>
              <a:spcBef>
                <a:spcPct val="0"/>
              </a:spcBef>
            </a:pPr>
            <a:r>
              <a:rPr lang="en-US" sz="3500" spc="122">
                <a:solidFill>
                  <a:srgbClr val="397D5A"/>
                </a:solidFill>
                <a:latin typeface="DM Sans Bold"/>
              </a:rPr>
              <a:t>3.</a:t>
            </a:r>
          </a:p>
        </p:txBody>
      </p:sp>
      <p:sp>
        <p:nvSpPr>
          <p:cNvPr id="10" name="TextBox 10"/>
          <p:cNvSpPr txBox="1"/>
          <p:nvPr/>
        </p:nvSpPr>
        <p:spPr>
          <a:xfrm>
            <a:off x="2064969" y="6617008"/>
            <a:ext cx="12067812" cy="696977"/>
          </a:xfrm>
          <a:prstGeom prst="rect">
            <a:avLst/>
          </a:prstGeom>
        </p:spPr>
        <p:txBody>
          <a:bodyPr lIns="0" tIns="0" rIns="0" bIns="0" rtlCol="0" anchor="t">
            <a:spAutoFit/>
          </a:bodyPr>
          <a:lstStyle/>
          <a:p>
            <a:pPr marL="0" lvl="0" indent="0">
              <a:lnSpc>
                <a:spcPts val="2775"/>
              </a:lnSpc>
              <a:spcBef>
                <a:spcPct val="0"/>
              </a:spcBef>
            </a:pPr>
            <a:r>
              <a:rPr lang="en-US" sz="2011" spc="197">
                <a:solidFill>
                  <a:srgbClr val="231F20"/>
                </a:solidFill>
                <a:latin typeface="DM Sans"/>
              </a:rPr>
              <a:t>Integrate </a:t>
            </a:r>
            <a:r>
              <a:rPr lang="en-US" sz="2011" spc="197">
                <a:solidFill>
                  <a:srgbClr val="231F20"/>
                </a:solidFill>
                <a:latin typeface="DM Sans Bold"/>
              </a:rPr>
              <a:t>security</a:t>
            </a:r>
            <a:r>
              <a:rPr lang="en-US" sz="2011" spc="197">
                <a:solidFill>
                  <a:srgbClr val="231F20"/>
                </a:solidFill>
                <a:latin typeface="DM Sans"/>
              </a:rPr>
              <a:t> best practices from the beginning of development to protect user data and system integrity.</a:t>
            </a:r>
          </a:p>
        </p:txBody>
      </p:sp>
      <p:sp>
        <p:nvSpPr>
          <p:cNvPr id="11" name="TextBox 11"/>
          <p:cNvSpPr txBox="1"/>
          <p:nvPr/>
        </p:nvSpPr>
        <p:spPr>
          <a:xfrm>
            <a:off x="1348251" y="6785474"/>
            <a:ext cx="538744" cy="464820"/>
          </a:xfrm>
          <a:prstGeom prst="rect">
            <a:avLst/>
          </a:prstGeom>
        </p:spPr>
        <p:txBody>
          <a:bodyPr lIns="0" tIns="0" rIns="0" bIns="0" rtlCol="0" anchor="t">
            <a:spAutoFit/>
          </a:bodyPr>
          <a:lstStyle/>
          <a:p>
            <a:pPr marL="0" lvl="0" indent="0" algn="l">
              <a:lnSpc>
                <a:spcPts val="3465"/>
              </a:lnSpc>
              <a:spcBef>
                <a:spcPct val="0"/>
              </a:spcBef>
            </a:pPr>
            <a:r>
              <a:rPr lang="en-US" sz="3500" spc="122">
                <a:solidFill>
                  <a:srgbClr val="397D5A"/>
                </a:solidFill>
                <a:latin typeface="DM Sans Bold"/>
              </a:rPr>
              <a:t>4.</a:t>
            </a:r>
          </a:p>
        </p:txBody>
      </p:sp>
      <p:sp>
        <p:nvSpPr>
          <p:cNvPr id="12" name="TextBox 12"/>
          <p:cNvSpPr txBox="1"/>
          <p:nvPr/>
        </p:nvSpPr>
        <p:spPr>
          <a:xfrm>
            <a:off x="2064969" y="5359298"/>
            <a:ext cx="12067812" cy="696977"/>
          </a:xfrm>
          <a:prstGeom prst="rect">
            <a:avLst/>
          </a:prstGeom>
        </p:spPr>
        <p:txBody>
          <a:bodyPr lIns="0" tIns="0" rIns="0" bIns="0" rtlCol="0" anchor="t">
            <a:spAutoFit/>
          </a:bodyPr>
          <a:lstStyle/>
          <a:p>
            <a:pPr marL="0" lvl="0" indent="0">
              <a:lnSpc>
                <a:spcPts val="2775"/>
              </a:lnSpc>
              <a:spcBef>
                <a:spcPct val="0"/>
              </a:spcBef>
            </a:pPr>
            <a:r>
              <a:rPr lang="en-US" sz="2011" spc="197">
                <a:solidFill>
                  <a:srgbClr val="231F20"/>
                </a:solidFill>
                <a:latin typeface="DM Sans Bold"/>
              </a:rPr>
              <a:t>Embrace agile</a:t>
            </a:r>
            <a:r>
              <a:rPr lang="en-US" sz="2011" spc="197">
                <a:solidFill>
                  <a:srgbClr val="231F20"/>
                </a:solidFill>
                <a:latin typeface="DM Sans"/>
              </a:rPr>
              <a:t> </a:t>
            </a:r>
            <a:r>
              <a:rPr lang="en-US" sz="2011" spc="197">
                <a:solidFill>
                  <a:srgbClr val="231F20"/>
                </a:solidFill>
                <a:latin typeface="DM Sans Bold"/>
              </a:rPr>
              <a:t>development</a:t>
            </a:r>
            <a:r>
              <a:rPr lang="en-US" sz="2011" spc="197">
                <a:solidFill>
                  <a:srgbClr val="231F20"/>
                </a:solidFill>
                <a:latin typeface="DM Sans"/>
              </a:rPr>
              <a:t> methodologies that promote quick iterations, continuous testing, and adaptation based on feedback.</a:t>
            </a:r>
          </a:p>
        </p:txBody>
      </p:sp>
      <p:sp>
        <p:nvSpPr>
          <p:cNvPr id="13" name="TextBox 13"/>
          <p:cNvSpPr txBox="1"/>
          <p:nvPr/>
        </p:nvSpPr>
        <p:spPr>
          <a:xfrm>
            <a:off x="2064969" y="7875960"/>
            <a:ext cx="12067812" cy="696977"/>
          </a:xfrm>
          <a:prstGeom prst="rect">
            <a:avLst/>
          </a:prstGeom>
        </p:spPr>
        <p:txBody>
          <a:bodyPr lIns="0" tIns="0" rIns="0" bIns="0" rtlCol="0" anchor="t">
            <a:spAutoFit/>
          </a:bodyPr>
          <a:lstStyle/>
          <a:p>
            <a:pPr marL="0" lvl="0" indent="0">
              <a:lnSpc>
                <a:spcPts val="2775"/>
              </a:lnSpc>
              <a:spcBef>
                <a:spcPct val="0"/>
              </a:spcBef>
            </a:pPr>
            <a:r>
              <a:rPr lang="en-US" sz="2011" spc="197">
                <a:solidFill>
                  <a:srgbClr val="231F20"/>
                </a:solidFill>
                <a:latin typeface="DM Sans"/>
              </a:rPr>
              <a:t>Consider how your solution will handle future growth in users or data volume. Design with the </a:t>
            </a:r>
            <a:r>
              <a:rPr lang="en-US" sz="2011" spc="197">
                <a:solidFill>
                  <a:srgbClr val="231F20"/>
                </a:solidFill>
                <a:latin typeface="DM Sans Bold"/>
              </a:rPr>
              <a:t>future in mind</a:t>
            </a:r>
            <a:r>
              <a:rPr lang="en-US" sz="2011" spc="197">
                <a:solidFill>
                  <a:srgbClr val="231F20"/>
                </a:solidFill>
                <a:latin typeface="DM Sans"/>
              </a:rPr>
              <a:t>.</a:t>
            </a:r>
          </a:p>
        </p:txBody>
      </p:sp>
      <p:sp>
        <p:nvSpPr>
          <p:cNvPr id="14" name="TextBox 14"/>
          <p:cNvSpPr txBox="1"/>
          <p:nvPr/>
        </p:nvSpPr>
        <p:spPr>
          <a:xfrm>
            <a:off x="1348251" y="8044427"/>
            <a:ext cx="538744" cy="464820"/>
          </a:xfrm>
          <a:prstGeom prst="rect">
            <a:avLst/>
          </a:prstGeom>
        </p:spPr>
        <p:txBody>
          <a:bodyPr lIns="0" tIns="0" rIns="0" bIns="0" rtlCol="0" anchor="t">
            <a:spAutoFit/>
          </a:bodyPr>
          <a:lstStyle/>
          <a:p>
            <a:pPr marL="0" lvl="0" indent="0" algn="l">
              <a:lnSpc>
                <a:spcPts val="3465"/>
              </a:lnSpc>
              <a:spcBef>
                <a:spcPct val="0"/>
              </a:spcBef>
            </a:pPr>
            <a:r>
              <a:rPr lang="en-US" sz="3500" spc="122">
                <a:solidFill>
                  <a:srgbClr val="397D5A"/>
                </a:solidFill>
                <a:latin typeface="DM Sans Bold"/>
              </a:rPr>
              <a:t>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txBody>
            <a:bodyPr/>
            <a:lstStyle/>
            <a:p>
              <a:endParaRPr lang="lv-LV"/>
            </a:p>
          </p:txBody>
        </p:sp>
        <p:sp>
          <p:nvSpPr>
            <p:cNvPr id="4" name="TextBox 4"/>
            <p:cNvSpPr txBox="1"/>
            <p:nvPr/>
          </p:nvSpPr>
          <p:spPr>
            <a:xfrm>
              <a:off x="0" y="-57150"/>
              <a:ext cx="4274726" cy="222461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2128003" y="4648200"/>
            <a:ext cx="11977699" cy="1066800"/>
          </a:xfrm>
          <a:prstGeom prst="rect">
            <a:avLst/>
          </a:prstGeom>
        </p:spPr>
        <p:txBody>
          <a:bodyPr lIns="0" tIns="0" rIns="0" bIns="0" rtlCol="0" anchor="t">
            <a:spAutoFit/>
          </a:bodyPr>
          <a:lstStyle/>
          <a:p>
            <a:pPr algn="r">
              <a:lnSpc>
                <a:spcPts val="8250"/>
              </a:lnSpc>
            </a:pPr>
            <a:r>
              <a:rPr lang="en-US" sz="7500">
                <a:solidFill>
                  <a:srgbClr val="FFFFFF"/>
                </a:solidFill>
                <a:latin typeface="DM Sans Bold"/>
              </a:rPr>
              <a:t>OUTSOURCING</a:t>
            </a:r>
          </a:p>
        </p:txBody>
      </p:sp>
      <p:sp>
        <p:nvSpPr>
          <p:cNvPr id="6" name="Freeform 6"/>
          <p:cNvSpPr/>
          <p:nvPr/>
        </p:nvSpPr>
        <p:spPr>
          <a:xfrm>
            <a:off x="5893678" y="8135576"/>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7" name="Freeform 7"/>
          <p:cNvSpPr/>
          <p:nvPr/>
        </p:nvSpPr>
        <p:spPr>
          <a:xfrm>
            <a:off x="1028700" y="8135576"/>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8" name="Freeform 8"/>
          <p:cNvSpPr/>
          <p:nvPr/>
        </p:nvSpPr>
        <p:spPr>
          <a:xfrm>
            <a:off x="13543121" y="-2151424"/>
            <a:ext cx="9489757" cy="10287000"/>
          </a:xfrm>
          <a:custGeom>
            <a:avLst/>
            <a:gdLst/>
            <a:ahLst/>
            <a:cxnLst/>
            <a:rect l="l" t="t" r="r" b="b"/>
            <a:pathLst>
              <a:path w="9489757" h="10287000">
                <a:moveTo>
                  <a:pt x="0" y="0"/>
                </a:moveTo>
                <a:lnTo>
                  <a:pt x="9489758" y="0"/>
                </a:lnTo>
                <a:lnTo>
                  <a:pt x="9489758" y="10287000"/>
                </a:lnTo>
                <a:lnTo>
                  <a:pt x="0" y="102870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lv-LV"/>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192483" y="9220200"/>
            <a:ext cx="10095517" cy="1066800"/>
          </a:xfrm>
          <a:prstGeom prst="rect">
            <a:avLst/>
          </a:prstGeom>
        </p:spPr>
        <p:txBody>
          <a:bodyPr lIns="0" tIns="0" rIns="0" bIns="0" rtlCol="0" anchor="t">
            <a:spAutoFit/>
          </a:bodyPr>
          <a:lstStyle/>
          <a:p>
            <a:pPr algn="r">
              <a:lnSpc>
                <a:spcPts val="8250"/>
              </a:lnSpc>
            </a:pPr>
            <a:r>
              <a:rPr lang="en-US" sz="7500">
                <a:solidFill>
                  <a:srgbClr val="8CA9AD"/>
                </a:solidFill>
                <a:latin typeface="DM Sans Bold"/>
              </a:rPr>
              <a:t>NECESSARY STEPS</a:t>
            </a:r>
          </a:p>
        </p:txBody>
      </p:sp>
      <p:sp>
        <p:nvSpPr>
          <p:cNvPr id="3" name="TextBox 3"/>
          <p:cNvSpPr txBox="1"/>
          <p:nvPr/>
        </p:nvSpPr>
        <p:spPr>
          <a:xfrm>
            <a:off x="1028700" y="1363634"/>
            <a:ext cx="1938412" cy="574684"/>
          </a:xfrm>
          <a:prstGeom prst="rect">
            <a:avLst/>
          </a:prstGeom>
        </p:spPr>
        <p:txBody>
          <a:bodyPr lIns="0" tIns="0" rIns="0" bIns="0" rtlCol="0" anchor="t">
            <a:spAutoFit/>
          </a:bodyPr>
          <a:lstStyle/>
          <a:p>
            <a:pPr>
              <a:lnSpc>
                <a:spcPts val="4400"/>
              </a:lnSpc>
            </a:pPr>
            <a:r>
              <a:rPr lang="en-US" sz="4000">
                <a:solidFill>
                  <a:srgbClr val="8CA9AD"/>
                </a:solidFill>
                <a:latin typeface="DM Sans Bold"/>
              </a:rPr>
              <a:t>01.</a:t>
            </a:r>
          </a:p>
        </p:txBody>
      </p:sp>
      <p:sp>
        <p:nvSpPr>
          <p:cNvPr id="4" name="TextBox 4"/>
          <p:cNvSpPr txBox="1"/>
          <p:nvPr/>
        </p:nvSpPr>
        <p:spPr>
          <a:xfrm>
            <a:off x="1028700" y="2639997"/>
            <a:ext cx="1938412" cy="574684"/>
          </a:xfrm>
          <a:prstGeom prst="rect">
            <a:avLst/>
          </a:prstGeom>
        </p:spPr>
        <p:txBody>
          <a:bodyPr lIns="0" tIns="0" rIns="0" bIns="0" rtlCol="0" anchor="t">
            <a:spAutoFit/>
          </a:bodyPr>
          <a:lstStyle/>
          <a:p>
            <a:pPr>
              <a:lnSpc>
                <a:spcPts val="4400"/>
              </a:lnSpc>
            </a:pPr>
            <a:r>
              <a:rPr lang="en-US" sz="4000">
                <a:solidFill>
                  <a:srgbClr val="8CA9AD"/>
                </a:solidFill>
                <a:latin typeface="DM Sans Bold"/>
              </a:rPr>
              <a:t>02.</a:t>
            </a:r>
          </a:p>
        </p:txBody>
      </p:sp>
      <p:sp>
        <p:nvSpPr>
          <p:cNvPr id="5" name="TextBox 5"/>
          <p:cNvSpPr txBox="1"/>
          <p:nvPr/>
        </p:nvSpPr>
        <p:spPr>
          <a:xfrm>
            <a:off x="1997906" y="1490000"/>
            <a:ext cx="3754172" cy="302901"/>
          </a:xfrm>
          <a:prstGeom prst="rect">
            <a:avLst/>
          </a:prstGeom>
        </p:spPr>
        <p:txBody>
          <a:bodyPr lIns="0" tIns="0" rIns="0" bIns="0" rtlCol="0" anchor="t">
            <a:spAutoFit/>
          </a:bodyPr>
          <a:lstStyle/>
          <a:p>
            <a:pPr>
              <a:lnSpc>
                <a:spcPts val="2310"/>
              </a:lnSpc>
            </a:pPr>
            <a:r>
              <a:rPr lang="en-US" sz="2100">
                <a:solidFill>
                  <a:srgbClr val="737373"/>
                </a:solidFill>
                <a:latin typeface="DM Sans Bold"/>
              </a:rPr>
              <a:t>DEFINE CLEAR OBJECTIVES</a:t>
            </a:r>
          </a:p>
        </p:txBody>
      </p:sp>
      <p:sp>
        <p:nvSpPr>
          <p:cNvPr id="6" name="TextBox 6"/>
          <p:cNvSpPr txBox="1"/>
          <p:nvPr/>
        </p:nvSpPr>
        <p:spPr>
          <a:xfrm>
            <a:off x="1997906" y="2764456"/>
            <a:ext cx="6557804" cy="302901"/>
          </a:xfrm>
          <a:prstGeom prst="rect">
            <a:avLst/>
          </a:prstGeom>
        </p:spPr>
        <p:txBody>
          <a:bodyPr lIns="0" tIns="0" rIns="0" bIns="0" rtlCol="0" anchor="t">
            <a:spAutoFit/>
          </a:bodyPr>
          <a:lstStyle/>
          <a:p>
            <a:pPr>
              <a:lnSpc>
                <a:spcPts val="2310"/>
              </a:lnSpc>
            </a:pPr>
            <a:r>
              <a:rPr lang="en-US" sz="2100">
                <a:solidFill>
                  <a:srgbClr val="737373"/>
                </a:solidFill>
                <a:latin typeface="DM Sans Bold"/>
              </a:rPr>
              <a:t>IDENTIFY SUITABLE VENDORS</a:t>
            </a:r>
          </a:p>
        </p:txBody>
      </p:sp>
      <p:sp>
        <p:nvSpPr>
          <p:cNvPr id="7" name="TextBox 7"/>
          <p:cNvSpPr txBox="1"/>
          <p:nvPr/>
        </p:nvSpPr>
        <p:spPr>
          <a:xfrm>
            <a:off x="1028700" y="3916360"/>
            <a:ext cx="1938412" cy="574684"/>
          </a:xfrm>
          <a:prstGeom prst="rect">
            <a:avLst/>
          </a:prstGeom>
        </p:spPr>
        <p:txBody>
          <a:bodyPr lIns="0" tIns="0" rIns="0" bIns="0" rtlCol="0" anchor="t">
            <a:spAutoFit/>
          </a:bodyPr>
          <a:lstStyle/>
          <a:p>
            <a:pPr>
              <a:lnSpc>
                <a:spcPts val="4400"/>
              </a:lnSpc>
            </a:pPr>
            <a:r>
              <a:rPr lang="en-US" sz="4000">
                <a:solidFill>
                  <a:srgbClr val="8CA9AD"/>
                </a:solidFill>
                <a:latin typeface="DM Sans Bold"/>
              </a:rPr>
              <a:t>03.</a:t>
            </a:r>
          </a:p>
        </p:txBody>
      </p:sp>
      <p:sp>
        <p:nvSpPr>
          <p:cNvPr id="8" name="TextBox 8"/>
          <p:cNvSpPr txBox="1"/>
          <p:nvPr/>
        </p:nvSpPr>
        <p:spPr>
          <a:xfrm>
            <a:off x="2019307" y="4040185"/>
            <a:ext cx="6173177" cy="302901"/>
          </a:xfrm>
          <a:prstGeom prst="rect">
            <a:avLst/>
          </a:prstGeom>
        </p:spPr>
        <p:txBody>
          <a:bodyPr lIns="0" tIns="0" rIns="0" bIns="0" rtlCol="0" anchor="t">
            <a:spAutoFit/>
          </a:bodyPr>
          <a:lstStyle/>
          <a:p>
            <a:pPr>
              <a:lnSpc>
                <a:spcPts val="2310"/>
              </a:lnSpc>
            </a:pPr>
            <a:r>
              <a:rPr lang="en-US" sz="2100">
                <a:solidFill>
                  <a:srgbClr val="737373"/>
                </a:solidFill>
                <a:latin typeface="DM Sans Bold"/>
              </a:rPr>
              <a:t>REQUEST FOR PROPOSALS OR QUOTES</a:t>
            </a:r>
          </a:p>
        </p:txBody>
      </p:sp>
      <p:sp>
        <p:nvSpPr>
          <p:cNvPr id="9" name="TextBox 9"/>
          <p:cNvSpPr txBox="1"/>
          <p:nvPr/>
        </p:nvSpPr>
        <p:spPr>
          <a:xfrm>
            <a:off x="1028700" y="5338769"/>
            <a:ext cx="1938412" cy="574684"/>
          </a:xfrm>
          <a:prstGeom prst="rect">
            <a:avLst/>
          </a:prstGeom>
        </p:spPr>
        <p:txBody>
          <a:bodyPr lIns="0" tIns="0" rIns="0" bIns="0" rtlCol="0" anchor="t">
            <a:spAutoFit/>
          </a:bodyPr>
          <a:lstStyle/>
          <a:p>
            <a:pPr>
              <a:lnSpc>
                <a:spcPts val="4400"/>
              </a:lnSpc>
            </a:pPr>
            <a:r>
              <a:rPr lang="en-US" sz="4000">
                <a:solidFill>
                  <a:srgbClr val="8CA9AD"/>
                </a:solidFill>
                <a:latin typeface="DM Sans Bold"/>
              </a:rPr>
              <a:t>04.</a:t>
            </a:r>
          </a:p>
        </p:txBody>
      </p:sp>
      <p:sp>
        <p:nvSpPr>
          <p:cNvPr id="10" name="TextBox 10"/>
          <p:cNvSpPr txBox="1"/>
          <p:nvPr/>
        </p:nvSpPr>
        <p:spPr>
          <a:xfrm>
            <a:off x="1997906" y="5462594"/>
            <a:ext cx="6726444" cy="302901"/>
          </a:xfrm>
          <a:prstGeom prst="rect">
            <a:avLst/>
          </a:prstGeom>
        </p:spPr>
        <p:txBody>
          <a:bodyPr lIns="0" tIns="0" rIns="0" bIns="0" rtlCol="0" anchor="t">
            <a:spAutoFit/>
          </a:bodyPr>
          <a:lstStyle/>
          <a:p>
            <a:pPr>
              <a:lnSpc>
                <a:spcPts val="2310"/>
              </a:lnSpc>
            </a:pPr>
            <a:r>
              <a:rPr lang="en-US" sz="2100">
                <a:solidFill>
                  <a:srgbClr val="737373"/>
                </a:solidFill>
                <a:latin typeface="DM Sans Bold"/>
              </a:rPr>
              <a:t>EVALUATE VENDOR PROPOSALS</a:t>
            </a:r>
          </a:p>
        </p:txBody>
      </p:sp>
      <p:sp>
        <p:nvSpPr>
          <p:cNvPr id="11" name="Freeform 11"/>
          <p:cNvSpPr/>
          <p:nvPr/>
        </p:nvSpPr>
        <p:spPr>
          <a:xfrm>
            <a:off x="2417556" y="9164276"/>
            <a:ext cx="4102978" cy="2245448"/>
          </a:xfrm>
          <a:custGeom>
            <a:avLst/>
            <a:gdLst/>
            <a:ahLst/>
            <a:cxnLst/>
            <a:rect l="l" t="t" r="r" b="b"/>
            <a:pathLst>
              <a:path w="4102978" h="2245448">
                <a:moveTo>
                  <a:pt x="0" y="0"/>
                </a:moveTo>
                <a:lnTo>
                  <a:pt x="4102979" y="0"/>
                </a:lnTo>
                <a:lnTo>
                  <a:pt x="4102979"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12" name="Freeform 12"/>
          <p:cNvSpPr/>
          <p:nvPr/>
        </p:nvSpPr>
        <p:spPr>
          <a:xfrm rot="887923">
            <a:off x="13602313" y="-9014016"/>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13" name="TextBox 13"/>
          <p:cNvSpPr txBox="1"/>
          <p:nvPr/>
        </p:nvSpPr>
        <p:spPr>
          <a:xfrm>
            <a:off x="1028700" y="6761178"/>
            <a:ext cx="1938412" cy="574684"/>
          </a:xfrm>
          <a:prstGeom prst="rect">
            <a:avLst/>
          </a:prstGeom>
        </p:spPr>
        <p:txBody>
          <a:bodyPr lIns="0" tIns="0" rIns="0" bIns="0" rtlCol="0" anchor="t">
            <a:spAutoFit/>
          </a:bodyPr>
          <a:lstStyle/>
          <a:p>
            <a:pPr>
              <a:lnSpc>
                <a:spcPts val="4400"/>
              </a:lnSpc>
            </a:pPr>
            <a:r>
              <a:rPr lang="en-US" sz="4000">
                <a:solidFill>
                  <a:srgbClr val="8CA9AD"/>
                </a:solidFill>
                <a:latin typeface="DM Sans Bold"/>
              </a:rPr>
              <a:t>05.</a:t>
            </a:r>
          </a:p>
        </p:txBody>
      </p:sp>
      <p:sp>
        <p:nvSpPr>
          <p:cNvPr id="14" name="TextBox 14"/>
          <p:cNvSpPr txBox="1"/>
          <p:nvPr/>
        </p:nvSpPr>
        <p:spPr>
          <a:xfrm>
            <a:off x="1997906" y="6885003"/>
            <a:ext cx="6726444" cy="302901"/>
          </a:xfrm>
          <a:prstGeom prst="rect">
            <a:avLst/>
          </a:prstGeom>
        </p:spPr>
        <p:txBody>
          <a:bodyPr lIns="0" tIns="0" rIns="0" bIns="0" rtlCol="0" anchor="t">
            <a:spAutoFit/>
          </a:bodyPr>
          <a:lstStyle/>
          <a:p>
            <a:pPr>
              <a:lnSpc>
                <a:spcPts val="2310"/>
              </a:lnSpc>
            </a:pPr>
            <a:r>
              <a:rPr lang="en-US" sz="2100">
                <a:solidFill>
                  <a:srgbClr val="737373"/>
                </a:solidFill>
                <a:latin typeface="DM Sans Bold"/>
              </a:rPr>
              <a:t>SELECT THE RIGHT VENDOR</a:t>
            </a:r>
          </a:p>
        </p:txBody>
      </p:sp>
      <p:sp>
        <p:nvSpPr>
          <p:cNvPr id="15" name="TextBox 15"/>
          <p:cNvSpPr txBox="1"/>
          <p:nvPr/>
        </p:nvSpPr>
        <p:spPr>
          <a:xfrm>
            <a:off x="8954757" y="1363634"/>
            <a:ext cx="1938412" cy="574684"/>
          </a:xfrm>
          <a:prstGeom prst="rect">
            <a:avLst/>
          </a:prstGeom>
        </p:spPr>
        <p:txBody>
          <a:bodyPr lIns="0" tIns="0" rIns="0" bIns="0" rtlCol="0" anchor="t">
            <a:spAutoFit/>
          </a:bodyPr>
          <a:lstStyle/>
          <a:p>
            <a:pPr>
              <a:lnSpc>
                <a:spcPts val="4400"/>
              </a:lnSpc>
            </a:pPr>
            <a:r>
              <a:rPr lang="en-US" sz="4000">
                <a:solidFill>
                  <a:srgbClr val="8CA9AD"/>
                </a:solidFill>
                <a:latin typeface="DM Sans Bold"/>
              </a:rPr>
              <a:t>06.</a:t>
            </a:r>
          </a:p>
        </p:txBody>
      </p:sp>
      <p:sp>
        <p:nvSpPr>
          <p:cNvPr id="16" name="TextBox 16"/>
          <p:cNvSpPr txBox="1"/>
          <p:nvPr/>
        </p:nvSpPr>
        <p:spPr>
          <a:xfrm>
            <a:off x="8954757" y="2639997"/>
            <a:ext cx="1938412" cy="574684"/>
          </a:xfrm>
          <a:prstGeom prst="rect">
            <a:avLst/>
          </a:prstGeom>
        </p:spPr>
        <p:txBody>
          <a:bodyPr lIns="0" tIns="0" rIns="0" bIns="0" rtlCol="0" anchor="t">
            <a:spAutoFit/>
          </a:bodyPr>
          <a:lstStyle/>
          <a:p>
            <a:pPr>
              <a:lnSpc>
                <a:spcPts val="4400"/>
              </a:lnSpc>
            </a:pPr>
            <a:r>
              <a:rPr lang="en-US" sz="4000">
                <a:solidFill>
                  <a:srgbClr val="8CA9AD"/>
                </a:solidFill>
                <a:latin typeface="DM Sans Bold"/>
              </a:rPr>
              <a:t>07.</a:t>
            </a:r>
          </a:p>
        </p:txBody>
      </p:sp>
      <p:sp>
        <p:nvSpPr>
          <p:cNvPr id="17" name="TextBox 17"/>
          <p:cNvSpPr txBox="1"/>
          <p:nvPr/>
        </p:nvSpPr>
        <p:spPr>
          <a:xfrm>
            <a:off x="8954757" y="3913819"/>
            <a:ext cx="1938412" cy="574684"/>
          </a:xfrm>
          <a:prstGeom prst="rect">
            <a:avLst/>
          </a:prstGeom>
        </p:spPr>
        <p:txBody>
          <a:bodyPr lIns="0" tIns="0" rIns="0" bIns="0" rtlCol="0" anchor="t">
            <a:spAutoFit/>
          </a:bodyPr>
          <a:lstStyle/>
          <a:p>
            <a:pPr>
              <a:lnSpc>
                <a:spcPts val="4400"/>
              </a:lnSpc>
            </a:pPr>
            <a:r>
              <a:rPr lang="en-US" sz="4000">
                <a:solidFill>
                  <a:srgbClr val="8CA9AD"/>
                </a:solidFill>
                <a:latin typeface="DM Sans Bold"/>
              </a:rPr>
              <a:t>08.</a:t>
            </a:r>
          </a:p>
        </p:txBody>
      </p:sp>
      <p:sp>
        <p:nvSpPr>
          <p:cNvPr id="18" name="TextBox 18"/>
          <p:cNvSpPr txBox="1"/>
          <p:nvPr/>
        </p:nvSpPr>
        <p:spPr>
          <a:xfrm>
            <a:off x="8954757" y="5338769"/>
            <a:ext cx="1938412" cy="574684"/>
          </a:xfrm>
          <a:prstGeom prst="rect">
            <a:avLst/>
          </a:prstGeom>
        </p:spPr>
        <p:txBody>
          <a:bodyPr lIns="0" tIns="0" rIns="0" bIns="0" rtlCol="0" anchor="t">
            <a:spAutoFit/>
          </a:bodyPr>
          <a:lstStyle/>
          <a:p>
            <a:pPr>
              <a:lnSpc>
                <a:spcPts val="4400"/>
              </a:lnSpc>
            </a:pPr>
            <a:r>
              <a:rPr lang="en-US" sz="4000">
                <a:solidFill>
                  <a:srgbClr val="8CA9AD"/>
                </a:solidFill>
                <a:latin typeface="DM Sans Bold"/>
              </a:rPr>
              <a:t>09.</a:t>
            </a:r>
          </a:p>
        </p:txBody>
      </p:sp>
      <p:sp>
        <p:nvSpPr>
          <p:cNvPr id="19" name="TextBox 19"/>
          <p:cNvSpPr txBox="1"/>
          <p:nvPr/>
        </p:nvSpPr>
        <p:spPr>
          <a:xfrm>
            <a:off x="8954757" y="6761178"/>
            <a:ext cx="1938412" cy="574684"/>
          </a:xfrm>
          <a:prstGeom prst="rect">
            <a:avLst/>
          </a:prstGeom>
        </p:spPr>
        <p:txBody>
          <a:bodyPr lIns="0" tIns="0" rIns="0" bIns="0" rtlCol="0" anchor="t">
            <a:spAutoFit/>
          </a:bodyPr>
          <a:lstStyle/>
          <a:p>
            <a:pPr>
              <a:lnSpc>
                <a:spcPts val="4400"/>
              </a:lnSpc>
            </a:pPr>
            <a:r>
              <a:rPr lang="en-US" sz="4000">
                <a:solidFill>
                  <a:srgbClr val="8CA9AD"/>
                </a:solidFill>
                <a:latin typeface="DM Sans Bold"/>
              </a:rPr>
              <a:t>10.</a:t>
            </a:r>
          </a:p>
        </p:txBody>
      </p:sp>
      <p:sp>
        <p:nvSpPr>
          <p:cNvPr id="20" name="TextBox 20"/>
          <p:cNvSpPr txBox="1"/>
          <p:nvPr/>
        </p:nvSpPr>
        <p:spPr>
          <a:xfrm>
            <a:off x="9945364" y="1487459"/>
            <a:ext cx="6726444" cy="302901"/>
          </a:xfrm>
          <a:prstGeom prst="rect">
            <a:avLst/>
          </a:prstGeom>
        </p:spPr>
        <p:txBody>
          <a:bodyPr lIns="0" tIns="0" rIns="0" bIns="0" rtlCol="0" anchor="t">
            <a:spAutoFit/>
          </a:bodyPr>
          <a:lstStyle/>
          <a:p>
            <a:pPr>
              <a:lnSpc>
                <a:spcPts val="2310"/>
              </a:lnSpc>
            </a:pPr>
            <a:r>
              <a:rPr lang="en-US" sz="2100">
                <a:solidFill>
                  <a:srgbClr val="737373"/>
                </a:solidFill>
                <a:latin typeface="DM Sans Bold"/>
              </a:rPr>
              <a:t>ESTABLISH CLEAR COMMUNICATION CHANNELS</a:t>
            </a:r>
          </a:p>
        </p:txBody>
      </p:sp>
      <p:sp>
        <p:nvSpPr>
          <p:cNvPr id="21" name="TextBox 21"/>
          <p:cNvSpPr txBox="1"/>
          <p:nvPr/>
        </p:nvSpPr>
        <p:spPr>
          <a:xfrm>
            <a:off x="9945364" y="2763822"/>
            <a:ext cx="6726444" cy="302901"/>
          </a:xfrm>
          <a:prstGeom prst="rect">
            <a:avLst/>
          </a:prstGeom>
        </p:spPr>
        <p:txBody>
          <a:bodyPr lIns="0" tIns="0" rIns="0" bIns="0" rtlCol="0" anchor="t">
            <a:spAutoFit/>
          </a:bodyPr>
          <a:lstStyle/>
          <a:p>
            <a:pPr>
              <a:lnSpc>
                <a:spcPts val="2310"/>
              </a:lnSpc>
            </a:pPr>
            <a:r>
              <a:rPr lang="en-US" sz="2100">
                <a:solidFill>
                  <a:srgbClr val="737373"/>
                </a:solidFill>
                <a:latin typeface="DM Sans Bold"/>
              </a:rPr>
              <a:t>SET UP PROJECT GOVERNANCE AND MANAGEMENT</a:t>
            </a:r>
          </a:p>
        </p:txBody>
      </p:sp>
      <p:sp>
        <p:nvSpPr>
          <p:cNvPr id="22" name="TextBox 22"/>
          <p:cNvSpPr txBox="1"/>
          <p:nvPr/>
        </p:nvSpPr>
        <p:spPr>
          <a:xfrm>
            <a:off x="9945364" y="4037644"/>
            <a:ext cx="7124693" cy="302901"/>
          </a:xfrm>
          <a:prstGeom prst="rect">
            <a:avLst/>
          </a:prstGeom>
        </p:spPr>
        <p:txBody>
          <a:bodyPr lIns="0" tIns="0" rIns="0" bIns="0" rtlCol="0" anchor="t">
            <a:spAutoFit/>
          </a:bodyPr>
          <a:lstStyle/>
          <a:p>
            <a:pPr>
              <a:lnSpc>
                <a:spcPts val="2310"/>
              </a:lnSpc>
            </a:pPr>
            <a:r>
              <a:rPr lang="en-US" sz="2100">
                <a:solidFill>
                  <a:srgbClr val="737373"/>
                </a:solidFill>
                <a:latin typeface="DM Sans Bold"/>
              </a:rPr>
              <a:t>DEFINE PROJECT REQUIREMENTS AND SPECIFICATIONS</a:t>
            </a:r>
          </a:p>
        </p:txBody>
      </p:sp>
      <p:sp>
        <p:nvSpPr>
          <p:cNvPr id="23" name="TextBox 23"/>
          <p:cNvSpPr txBox="1"/>
          <p:nvPr/>
        </p:nvSpPr>
        <p:spPr>
          <a:xfrm>
            <a:off x="9945364" y="5462594"/>
            <a:ext cx="7124693" cy="302901"/>
          </a:xfrm>
          <a:prstGeom prst="rect">
            <a:avLst/>
          </a:prstGeom>
        </p:spPr>
        <p:txBody>
          <a:bodyPr lIns="0" tIns="0" rIns="0" bIns="0" rtlCol="0" anchor="t">
            <a:spAutoFit/>
          </a:bodyPr>
          <a:lstStyle/>
          <a:p>
            <a:pPr>
              <a:lnSpc>
                <a:spcPts val="2310"/>
              </a:lnSpc>
            </a:pPr>
            <a:r>
              <a:rPr lang="en-US" sz="2100">
                <a:solidFill>
                  <a:srgbClr val="737373"/>
                </a:solidFill>
                <a:latin typeface="DM Sans Bold"/>
              </a:rPr>
              <a:t>KICK OFF THE PROJECT</a:t>
            </a:r>
          </a:p>
        </p:txBody>
      </p:sp>
      <p:sp>
        <p:nvSpPr>
          <p:cNvPr id="24" name="TextBox 24"/>
          <p:cNvSpPr txBox="1"/>
          <p:nvPr/>
        </p:nvSpPr>
        <p:spPr>
          <a:xfrm>
            <a:off x="9945364" y="6885003"/>
            <a:ext cx="6726444" cy="302901"/>
          </a:xfrm>
          <a:prstGeom prst="rect">
            <a:avLst/>
          </a:prstGeom>
        </p:spPr>
        <p:txBody>
          <a:bodyPr lIns="0" tIns="0" rIns="0" bIns="0" rtlCol="0" anchor="t">
            <a:spAutoFit/>
          </a:bodyPr>
          <a:lstStyle/>
          <a:p>
            <a:pPr>
              <a:lnSpc>
                <a:spcPts val="2310"/>
              </a:lnSpc>
            </a:pPr>
            <a:r>
              <a:rPr lang="en-US" sz="2100">
                <a:solidFill>
                  <a:srgbClr val="737373"/>
                </a:solidFill>
                <a:latin typeface="DM Sans Bold"/>
              </a:rPr>
              <a:t>MONITOR PROGRESS AND MANAGE RISKS</a:t>
            </a:r>
          </a:p>
        </p:txBody>
      </p:sp>
      <p:sp>
        <p:nvSpPr>
          <p:cNvPr id="25" name="TextBox 25"/>
          <p:cNvSpPr txBox="1"/>
          <p:nvPr/>
        </p:nvSpPr>
        <p:spPr>
          <a:xfrm>
            <a:off x="1997906" y="1879896"/>
            <a:ext cx="6194577" cy="588651"/>
          </a:xfrm>
          <a:prstGeom prst="rect">
            <a:avLst/>
          </a:prstGeom>
        </p:spPr>
        <p:txBody>
          <a:bodyPr lIns="0" tIns="0" rIns="0" bIns="0" rtlCol="0" anchor="t">
            <a:spAutoFit/>
          </a:bodyPr>
          <a:lstStyle/>
          <a:p>
            <a:pPr>
              <a:lnSpc>
                <a:spcPts val="2310"/>
              </a:lnSpc>
            </a:pPr>
            <a:r>
              <a:rPr lang="en-US" sz="2100">
                <a:solidFill>
                  <a:srgbClr val="737373"/>
                </a:solidFill>
                <a:latin typeface="DM Sans"/>
              </a:rPr>
              <a:t>Clearly articulate the problem you are solving and set measurable, and achievable goals.</a:t>
            </a:r>
          </a:p>
        </p:txBody>
      </p:sp>
      <p:sp>
        <p:nvSpPr>
          <p:cNvPr id="26" name="TextBox 26"/>
          <p:cNvSpPr txBox="1"/>
          <p:nvPr/>
        </p:nvSpPr>
        <p:spPr>
          <a:xfrm>
            <a:off x="2019307" y="3153083"/>
            <a:ext cx="6536403" cy="588651"/>
          </a:xfrm>
          <a:prstGeom prst="rect">
            <a:avLst/>
          </a:prstGeom>
        </p:spPr>
        <p:txBody>
          <a:bodyPr lIns="0" tIns="0" rIns="0" bIns="0" rtlCol="0" anchor="t">
            <a:spAutoFit/>
          </a:bodyPr>
          <a:lstStyle/>
          <a:p>
            <a:pPr>
              <a:lnSpc>
                <a:spcPts val="2310"/>
              </a:lnSpc>
            </a:pPr>
            <a:r>
              <a:rPr lang="en-US" sz="2100">
                <a:solidFill>
                  <a:srgbClr val="737373"/>
                </a:solidFill>
                <a:latin typeface="DM Sans"/>
              </a:rPr>
              <a:t>Evaluate vendors based on technical skills, industry knowledge, portfolio, client testimonials, cultural fit.</a:t>
            </a:r>
          </a:p>
        </p:txBody>
      </p:sp>
      <p:sp>
        <p:nvSpPr>
          <p:cNvPr id="27" name="TextBox 27"/>
          <p:cNvSpPr txBox="1"/>
          <p:nvPr/>
        </p:nvSpPr>
        <p:spPr>
          <a:xfrm>
            <a:off x="2019307" y="4428812"/>
            <a:ext cx="6536403" cy="874401"/>
          </a:xfrm>
          <a:prstGeom prst="rect">
            <a:avLst/>
          </a:prstGeom>
        </p:spPr>
        <p:txBody>
          <a:bodyPr lIns="0" tIns="0" rIns="0" bIns="0" rtlCol="0" anchor="t">
            <a:spAutoFit/>
          </a:bodyPr>
          <a:lstStyle/>
          <a:p>
            <a:pPr>
              <a:lnSpc>
                <a:spcPts val="2310"/>
              </a:lnSpc>
            </a:pPr>
            <a:r>
              <a:rPr lang="en-US" sz="2100">
                <a:solidFill>
                  <a:srgbClr val="737373"/>
                </a:solidFill>
                <a:latin typeface="DM Sans"/>
              </a:rPr>
              <a:t>Prepare a detailed request for proposals or request for quotes based on project requirements, objectives, and expectations.</a:t>
            </a:r>
          </a:p>
        </p:txBody>
      </p:sp>
      <p:sp>
        <p:nvSpPr>
          <p:cNvPr id="28" name="TextBox 28"/>
          <p:cNvSpPr txBox="1"/>
          <p:nvPr/>
        </p:nvSpPr>
        <p:spPr>
          <a:xfrm>
            <a:off x="1997906" y="5851221"/>
            <a:ext cx="6557804" cy="874401"/>
          </a:xfrm>
          <a:prstGeom prst="rect">
            <a:avLst/>
          </a:prstGeom>
        </p:spPr>
        <p:txBody>
          <a:bodyPr lIns="0" tIns="0" rIns="0" bIns="0" rtlCol="0" anchor="t">
            <a:spAutoFit/>
          </a:bodyPr>
          <a:lstStyle/>
          <a:p>
            <a:pPr>
              <a:lnSpc>
                <a:spcPts val="2310"/>
              </a:lnSpc>
            </a:pPr>
            <a:r>
              <a:rPr lang="en-US" sz="2100">
                <a:solidFill>
                  <a:srgbClr val="737373"/>
                </a:solidFill>
                <a:latin typeface="DM Sans"/>
              </a:rPr>
              <a:t>Consider vendor reputation, communication capabilities, and alignment with your values and goals.</a:t>
            </a:r>
          </a:p>
        </p:txBody>
      </p:sp>
      <p:sp>
        <p:nvSpPr>
          <p:cNvPr id="29" name="TextBox 29"/>
          <p:cNvSpPr txBox="1"/>
          <p:nvPr/>
        </p:nvSpPr>
        <p:spPr>
          <a:xfrm>
            <a:off x="1997906" y="7273629"/>
            <a:ext cx="6194577" cy="874401"/>
          </a:xfrm>
          <a:prstGeom prst="rect">
            <a:avLst/>
          </a:prstGeom>
        </p:spPr>
        <p:txBody>
          <a:bodyPr lIns="0" tIns="0" rIns="0" bIns="0" rtlCol="0" anchor="t">
            <a:spAutoFit/>
          </a:bodyPr>
          <a:lstStyle/>
          <a:p>
            <a:pPr>
              <a:lnSpc>
                <a:spcPts val="2310"/>
              </a:lnSpc>
            </a:pPr>
            <a:r>
              <a:rPr lang="en-US" sz="2100">
                <a:solidFill>
                  <a:srgbClr val="737373"/>
                </a:solidFill>
                <a:latin typeface="DM Sans"/>
              </a:rPr>
              <a:t>Negotiate contract terms: pricing, deliverables, milestones, timelines, intellectual property rights, and dispute resolution mechanisms.</a:t>
            </a:r>
          </a:p>
        </p:txBody>
      </p:sp>
      <p:sp>
        <p:nvSpPr>
          <p:cNvPr id="30" name="TextBox 30"/>
          <p:cNvSpPr txBox="1"/>
          <p:nvPr/>
        </p:nvSpPr>
        <p:spPr>
          <a:xfrm>
            <a:off x="9923963" y="1879896"/>
            <a:ext cx="6194577" cy="588651"/>
          </a:xfrm>
          <a:prstGeom prst="rect">
            <a:avLst/>
          </a:prstGeom>
        </p:spPr>
        <p:txBody>
          <a:bodyPr lIns="0" tIns="0" rIns="0" bIns="0" rtlCol="0" anchor="t">
            <a:spAutoFit/>
          </a:bodyPr>
          <a:lstStyle/>
          <a:p>
            <a:pPr>
              <a:lnSpc>
                <a:spcPts val="2310"/>
              </a:lnSpc>
            </a:pPr>
            <a:r>
              <a:rPr lang="en-US" sz="2100">
                <a:solidFill>
                  <a:srgbClr val="737373"/>
                </a:solidFill>
                <a:latin typeface="DM Sans"/>
              </a:rPr>
              <a:t>Clarify roles and responsibilities and designate key points of contact.</a:t>
            </a:r>
          </a:p>
        </p:txBody>
      </p:sp>
      <p:sp>
        <p:nvSpPr>
          <p:cNvPr id="31" name="TextBox 31"/>
          <p:cNvSpPr txBox="1"/>
          <p:nvPr/>
        </p:nvSpPr>
        <p:spPr>
          <a:xfrm>
            <a:off x="9923963" y="3153083"/>
            <a:ext cx="6747844" cy="588651"/>
          </a:xfrm>
          <a:prstGeom prst="rect">
            <a:avLst/>
          </a:prstGeom>
        </p:spPr>
        <p:txBody>
          <a:bodyPr lIns="0" tIns="0" rIns="0" bIns="0" rtlCol="0" anchor="t">
            <a:spAutoFit/>
          </a:bodyPr>
          <a:lstStyle/>
          <a:p>
            <a:pPr>
              <a:lnSpc>
                <a:spcPts val="2310"/>
              </a:lnSpc>
            </a:pPr>
            <a:r>
              <a:rPr lang="en-US" sz="2100">
                <a:solidFill>
                  <a:srgbClr val="737373"/>
                </a:solidFill>
                <a:latin typeface="DM Sans"/>
              </a:rPr>
              <a:t>Define project management processes, roles, responsibilities, and set up necessary mechanisms.</a:t>
            </a:r>
          </a:p>
        </p:txBody>
      </p:sp>
      <p:sp>
        <p:nvSpPr>
          <p:cNvPr id="32" name="TextBox 32"/>
          <p:cNvSpPr txBox="1"/>
          <p:nvPr/>
        </p:nvSpPr>
        <p:spPr>
          <a:xfrm>
            <a:off x="9923963" y="4426271"/>
            <a:ext cx="6194577" cy="588651"/>
          </a:xfrm>
          <a:prstGeom prst="rect">
            <a:avLst/>
          </a:prstGeom>
        </p:spPr>
        <p:txBody>
          <a:bodyPr lIns="0" tIns="0" rIns="0" bIns="0" rtlCol="0" anchor="t">
            <a:spAutoFit/>
          </a:bodyPr>
          <a:lstStyle/>
          <a:p>
            <a:pPr>
              <a:lnSpc>
                <a:spcPts val="2310"/>
              </a:lnSpc>
            </a:pPr>
            <a:r>
              <a:rPr lang="en-US" sz="2100">
                <a:solidFill>
                  <a:srgbClr val="737373"/>
                </a:solidFill>
                <a:latin typeface="DM Sans"/>
              </a:rPr>
              <a:t>Ensure a shared understanding of the project scope, objectives, deliverables, and timeline.</a:t>
            </a:r>
          </a:p>
        </p:txBody>
      </p:sp>
      <p:sp>
        <p:nvSpPr>
          <p:cNvPr id="33" name="TextBox 33"/>
          <p:cNvSpPr txBox="1"/>
          <p:nvPr/>
        </p:nvSpPr>
        <p:spPr>
          <a:xfrm>
            <a:off x="9923963" y="5851221"/>
            <a:ext cx="7146094" cy="588651"/>
          </a:xfrm>
          <a:prstGeom prst="rect">
            <a:avLst/>
          </a:prstGeom>
        </p:spPr>
        <p:txBody>
          <a:bodyPr lIns="0" tIns="0" rIns="0" bIns="0" rtlCol="0" anchor="t">
            <a:spAutoFit/>
          </a:bodyPr>
          <a:lstStyle/>
          <a:p>
            <a:pPr>
              <a:lnSpc>
                <a:spcPts val="2310"/>
              </a:lnSpc>
            </a:pPr>
            <a:r>
              <a:rPr lang="en-US" sz="2100">
                <a:solidFill>
                  <a:srgbClr val="737373"/>
                </a:solidFill>
                <a:latin typeface="DM Sans"/>
              </a:rPr>
              <a:t>Conduct a project kickoff meeting to introduce key stakeholders, clarify project goals and expectations.</a:t>
            </a:r>
          </a:p>
        </p:txBody>
      </p:sp>
      <p:sp>
        <p:nvSpPr>
          <p:cNvPr id="34" name="TextBox 34"/>
          <p:cNvSpPr txBox="1"/>
          <p:nvPr/>
        </p:nvSpPr>
        <p:spPr>
          <a:xfrm>
            <a:off x="9923963" y="7273629"/>
            <a:ext cx="6194577" cy="874401"/>
          </a:xfrm>
          <a:prstGeom prst="rect">
            <a:avLst/>
          </a:prstGeom>
        </p:spPr>
        <p:txBody>
          <a:bodyPr lIns="0" tIns="0" rIns="0" bIns="0" rtlCol="0" anchor="t">
            <a:spAutoFit/>
          </a:bodyPr>
          <a:lstStyle/>
          <a:p>
            <a:pPr>
              <a:lnSpc>
                <a:spcPts val="2310"/>
              </a:lnSpc>
            </a:pPr>
            <a:r>
              <a:rPr lang="en-US" sz="2100">
                <a:solidFill>
                  <a:srgbClr val="737373"/>
                </a:solidFill>
                <a:latin typeface="DM Sans"/>
              </a:rPr>
              <a:t>Monitor the vendor's progress against project milestones and deliverables, and address any issues or concerns promptly.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a:off x="14617828" y="2672935"/>
            <a:ext cx="3670172" cy="7614065"/>
          </a:xfrm>
          <a:custGeom>
            <a:avLst/>
            <a:gdLst/>
            <a:ahLst/>
            <a:cxnLst/>
            <a:rect l="l" t="t" r="r" b="b"/>
            <a:pathLst>
              <a:path w="3670172" h="7614065">
                <a:moveTo>
                  <a:pt x="0" y="0"/>
                </a:moveTo>
                <a:lnTo>
                  <a:pt x="3670172" y="0"/>
                </a:lnTo>
                <a:lnTo>
                  <a:pt x="3670172" y="7614065"/>
                </a:lnTo>
                <a:lnTo>
                  <a:pt x="0" y="7614065"/>
                </a:lnTo>
                <a:lnTo>
                  <a:pt x="0" y="0"/>
                </a:lnTo>
                <a:close/>
              </a:path>
            </a:pathLst>
          </a:custGeom>
          <a:blipFill>
            <a:blip r:embed="rId3"/>
            <a:stretch>
              <a:fillRect r="-1183" b="-8084"/>
            </a:stretch>
          </a:blipFill>
        </p:spPr>
        <p:txBody>
          <a:bodyPr/>
          <a:lstStyle/>
          <a:p>
            <a:endParaRPr lang="lv-LV"/>
          </a:p>
        </p:txBody>
      </p:sp>
      <p:sp>
        <p:nvSpPr>
          <p:cNvPr id="4" name="TextBox 4"/>
          <p:cNvSpPr txBox="1"/>
          <p:nvPr/>
        </p:nvSpPr>
        <p:spPr>
          <a:xfrm>
            <a:off x="1348251" y="1097114"/>
            <a:ext cx="13269577" cy="1805751"/>
          </a:xfrm>
          <a:prstGeom prst="rect">
            <a:avLst/>
          </a:prstGeom>
        </p:spPr>
        <p:txBody>
          <a:bodyPr lIns="0" tIns="0" rIns="0" bIns="0" rtlCol="0" anchor="t">
            <a:spAutoFit/>
          </a:bodyPr>
          <a:lstStyle/>
          <a:p>
            <a:pPr marL="0" lvl="0" indent="0" algn="l">
              <a:lnSpc>
                <a:spcPts val="6922"/>
              </a:lnSpc>
              <a:spcBef>
                <a:spcPct val="0"/>
              </a:spcBef>
            </a:pPr>
            <a:r>
              <a:rPr lang="en-US" sz="6992" spc="244">
                <a:solidFill>
                  <a:srgbClr val="E1A93D"/>
                </a:solidFill>
                <a:latin typeface="DM Sans Bold"/>
              </a:rPr>
              <a:t>What to consider long-term?</a:t>
            </a:r>
          </a:p>
        </p:txBody>
      </p:sp>
      <p:sp>
        <p:nvSpPr>
          <p:cNvPr id="5" name="TextBox 5"/>
          <p:cNvSpPr txBox="1"/>
          <p:nvPr/>
        </p:nvSpPr>
        <p:spPr>
          <a:xfrm>
            <a:off x="1348251" y="3403916"/>
            <a:ext cx="12116660" cy="3795827"/>
          </a:xfrm>
          <a:prstGeom prst="rect">
            <a:avLst/>
          </a:prstGeom>
        </p:spPr>
        <p:txBody>
          <a:bodyPr lIns="0" tIns="0" rIns="0" bIns="0" rtlCol="0" anchor="t">
            <a:spAutoFit/>
          </a:bodyPr>
          <a:lstStyle/>
          <a:p>
            <a:pPr>
              <a:lnSpc>
                <a:spcPts val="4305"/>
              </a:lnSpc>
            </a:pPr>
            <a:r>
              <a:rPr lang="en-US" sz="3120" spc="305">
                <a:solidFill>
                  <a:srgbClr val="231F20"/>
                </a:solidFill>
                <a:latin typeface="DM Sans"/>
              </a:rPr>
              <a:t>When outsourcing the creation of a technological solution, in the long-term you should consider maintaining communication, ensuring scalability, managing support, enforcing security, evaluating vendor performance, and planning for changes. </a:t>
            </a:r>
          </a:p>
          <a:p>
            <a:pPr marL="0" lvl="0" indent="0">
              <a:lnSpc>
                <a:spcPts val="4305"/>
              </a:lnSpc>
              <a:spcBef>
                <a:spcPct val="0"/>
              </a:spcBef>
            </a:pPr>
            <a:r>
              <a:rPr lang="en-US" sz="3120" spc="305">
                <a:solidFill>
                  <a:srgbClr val="231F20"/>
                </a:solidFill>
                <a:latin typeface="DM Sans"/>
              </a:rPr>
              <a:t>Clear contracts, positive vendor relationships, and contingency plans are crucial for sustained success.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a:off x="14659945" y="3393853"/>
            <a:ext cx="3250692" cy="4114800"/>
          </a:xfrm>
          <a:custGeom>
            <a:avLst/>
            <a:gdLst/>
            <a:ahLst/>
            <a:cxnLst/>
            <a:rect l="l" t="t" r="r" b="b"/>
            <a:pathLst>
              <a:path w="3250692" h="4114800">
                <a:moveTo>
                  <a:pt x="0" y="0"/>
                </a:moveTo>
                <a:lnTo>
                  <a:pt x="3250692" y="0"/>
                </a:lnTo>
                <a:lnTo>
                  <a:pt x="3250692"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TextBox 4"/>
          <p:cNvSpPr txBox="1"/>
          <p:nvPr/>
        </p:nvSpPr>
        <p:spPr>
          <a:xfrm>
            <a:off x="1348251" y="1097114"/>
            <a:ext cx="13060228" cy="929451"/>
          </a:xfrm>
          <a:prstGeom prst="rect">
            <a:avLst/>
          </a:prstGeom>
        </p:spPr>
        <p:txBody>
          <a:bodyPr lIns="0" tIns="0" rIns="0" bIns="0" rtlCol="0" anchor="t">
            <a:spAutoFit/>
          </a:bodyPr>
          <a:lstStyle/>
          <a:p>
            <a:pPr marL="0" lvl="0" indent="0" algn="l">
              <a:lnSpc>
                <a:spcPts val="6922"/>
              </a:lnSpc>
              <a:spcBef>
                <a:spcPct val="0"/>
              </a:spcBef>
            </a:pPr>
            <a:r>
              <a:rPr lang="en-US" sz="6992" spc="244">
                <a:solidFill>
                  <a:srgbClr val="E1A93D"/>
                </a:solidFill>
                <a:latin typeface="DM Sans Bold"/>
              </a:rPr>
              <a:t>Tips &amp; Tricks</a:t>
            </a:r>
          </a:p>
        </p:txBody>
      </p:sp>
      <p:sp>
        <p:nvSpPr>
          <p:cNvPr id="5" name="TextBox 5"/>
          <p:cNvSpPr txBox="1"/>
          <p:nvPr/>
        </p:nvSpPr>
        <p:spPr>
          <a:xfrm>
            <a:off x="1348251" y="3000024"/>
            <a:ext cx="412265" cy="464820"/>
          </a:xfrm>
          <a:prstGeom prst="rect">
            <a:avLst/>
          </a:prstGeom>
        </p:spPr>
        <p:txBody>
          <a:bodyPr lIns="0" tIns="0" rIns="0" bIns="0" rtlCol="0" anchor="t">
            <a:spAutoFit/>
          </a:bodyPr>
          <a:lstStyle/>
          <a:p>
            <a:pPr marL="0" lvl="0" indent="0" algn="l">
              <a:lnSpc>
                <a:spcPts val="3465"/>
              </a:lnSpc>
              <a:spcBef>
                <a:spcPct val="0"/>
              </a:spcBef>
            </a:pPr>
            <a:r>
              <a:rPr lang="en-US" sz="3500" spc="122">
                <a:solidFill>
                  <a:srgbClr val="397D5A"/>
                </a:solidFill>
                <a:latin typeface="DM Sans Bold"/>
              </a:rPr>
              <a:t>1.</a:t>
            </a:r>
          </a:p>
        </p:txBody>
      </p:sp>
      <p:sp>
        <p:nvSpPr>
          <p:cNvPr id="6" name="TextBox 6"/>
          <p:cNvSpPr txBox="1"/>
          <p:nvPr/>
        </p:nvSpPr>
        <p:spPr>
          <a:xfrm>
            <a:off x="2064969" y="4100345"/>
            <a:ext cx="12067812" cy="696977"/>
          </a:xfrm>
          <a:prstGeom prst="rect">
            <a:avLst/>
          </a:prstGeom>
        </p:spPr>
        <p:txBody>
          <a:bodyPr lIns="0" tIns="0" rIns="0" bIns="0" rtlCol="0" anchor="t">
            <a:spAutoFit/>
          </a:bodyPr>
          <a:lstStyle/>
          <a:p>
            <a:pPr marL="0" lvl="0" indent="0">
              <a:lnSpc>
                <a:spcPts val="2775"/>
              </a:lnSpc>
              <a:spcBef>
                <a:spcPct val="0"/>
              </a:spcBef>
            </a:pPr>
            <a:r>
              <a:rPr lang="en-US" sz="2011" spc="197">
                <a:solidFill>
                  <a:srgbClr val="231F20"/>
                </a:solidFill>
                <a:latin typeface="DM Sans"/>
              </a:rPr>
              <a:t>Utilize </a:t>
            </a:r>
            <a:r>
              <a:rPr lang="en-US" sz="2011" spc="197">
                <a:solidFill>
                  <a:srgbClr val="231F20"/>
                </a:solidFill>
                <a:latin typeface="DM Sans Bold"/>
              </a:rPr>
              <a:t>project management tools</a:t>
            </a:r>
            <a:r>
              <a:rPr lang="en-US" sz="2011" spc="197">
                <a:solidFill>
                  <a:srgbClr val="231F20"/>
                </a:solidFill>
                <a:latin typeface="DM Sans"/>
              </a:rPr>
              <a:t> like Asana or Trello to facilitate communication, task allocation, and track progress.</a:t>
            </a:r>
          </a:p>
        </p:txBody>
      </p:sp>
      <p:sp>
        <p:nvSpPr>
          <p:cNvPr id="7" name="TextBox 7"/>
          <p:cNvSpPr txBox="1"/>
          <p:nvPr/>
        </p:nvSpPr>
        <p:spPr>
          <a:xfrm>
            <a:off x="1348251" y="4268812"/>
            <a:ext cx="412265" cy="464820"/>
          </a:xfrm>
          <a:prstGeom prst="rect">
            <a:avLst/>
          </a:prstGeom>
        </p:spPr>
        <p:txBody>
          <a:bodyPr lIns="0" tIns="0" rIns="0" bIns="0" rtlCol="0" anchor="t">
            <a:spAutoFit/>
          </a:bodyPr>
          <a:lstStyle/>
          <a:p>
            <a:pPr marL="0" lvl="0" indent="0" algn="l">
              <a:lnSpc>
                <a:spcPts val="3465"/>
              </a:lnSpc>
              <a:spcBef>
                <a:spcPct val="0"/>
              </a:spcBef>
            </a:pPr>
            <a:r>
              <a:rPr lang="en-US" sz="3500" spc="122">
                <a:solidFill>
                  <a:srgbClr val="397D5A"/>
                </a:solidFill>
                <a:latin typeface="DM Sans Bold"/>
              </a:rPr>
              <a:t>2.</a:t>
            </a:r>
          </a:p>
        </p:txBody>
      </p:sp>
      <p:sp>
        <p:nvSpPr>
          <p:cNvPr id="8" name="TextBox 8"/>
          <p:cNvSpPr txBox="1"/>
          <p:nvPr/>
        </p:nvSpPr>
        <p:spPr>
          <a:xfrm>
            <a:off x="2064969" y="2841393"/>
            <a:ext cx="12067812" cy="696977"/>
          </a:xfrm>
          <a:prstGeom prst="rect">
            <a:avLst/>
          </a:prstGeom>
        </p:spPr>
        <p:txBody>
          <a:bodyPr lIns="0" tIns="0" rIns="0" bIns="0" rtlCol="0" anchor="t">
            <a:spAutoFit/>
          </a:bodyPr>
          <a:lstStyle/>
          <a:p>
            <a:pPr marL="0" lvl="0" indent="0">
              <a:lnSpc>
                <a:spcPts val="2775"/>
              </a:lnSpc>
              <a:spcBef>
                <a:spcPct val="0"/>
              </a:spcBef>
            </a:pPr>
            <a:r>
              <a:rPr lang="en-US" sz="2011" spc="197">
                <a:solidFill>
                  <a:srgbClr val="231F20"/>
                </a:solidFill>
                <a:latin typeface="DM Sans"/>
              </a:rPr>
              <a:t>Choose a partner with </a:t>
            </a:r>
            <a:r>
              <a:rPr lang="en-US" sz="2011" spc="197">
                <a:solidFill>
                  <a:srgbClr val="231F20"/>
                </a:solidFill>
                <a:latin typeface="DM Sans Bold"/>
              </a:rPr>
              <a:t>good communication practices</a:t>
            </a:r>
            <a:r>
              <a:rPr lang="en-US" sz="2011" spc="197">
                <a:solidFill>
                  <a:srgbClr val="231F20"/>
                </a:solidFill>
                <a:latin typeface="DM Sans"/>
              </a:rPr>
              <a:t> and a culture that aligns with yours. Consider time zone differences and potential language barriers.</a:t>
            </a:r>
          </a:p>
        </p:txBody>
      </p:sp>
      <p:sp>
        <p:nvSpPr>
          <p:cNvPr id="9" name="TextBox 9"/>
          <p:cNvSpPr txBox="1"/>
          <p:nvPr/>
        </p:nvSpPr>
        <p:spPr>
          <a:xfrm>
            <a:off x="1348251" y="5517928"/>
            <a:ext cx="412265" cy="464820"/>
          </a:xfrm>
          <a:prstGeom prst="rect">
            <a:avLst/>
          </a:prstGeom>
        </p:spPr>
        <p:txBody>
          <a:bodyPr lIns="0" tIns="0" rIns="0" bIns="0" rtlCol="0" anchor="t">
            <a:spAutoFit/>
          </a:bodyPr>
          <a:lstStyle/>
          <a:p>
            <a:pPr marL="0" lvl="0" indent="0" algn="l">
              <a:lnSpc>
                <a:spcPts val="3465"/>
              </a:lnSpc>
              <a:spcBef>
                <a:spcPct val="0"/>
              </a:spcBef>
            </a:pPr>
            <a:r>
              <a:rPr lang="en-US" sz="3500" spc="122">
                <a:solidFill>
                  <a:srgbClr val="397D5A"/>
                </a:solidFill>
                <a:latin typeface="DM Sans Bold"/>
              </a:rPr>
              <a:t>3.</a:t>
            </a:r>
          </a:p>
        </p:txBody>
      </p:sp>
      <p:sp>
        <p:nvSpPr>
          <p:cNvPr id="10" name="TextBox 10"/>
          <p:cNvSpPr txBox="1"/>
          <p:nvPr/>
        </p:nvSpPr>
        <p:spPr>
          <a:xfrm>
            <a:off x="2064969" y="6617008"/>
            <a:ext cx="12067812" cy="696977"/>
          </a:xfrm>
          <a:prstGeom prst="rect">
            <a:avLst/>
          </a:prstGeom>
        </p:spPr>
        <p:txBody>
          <a:bodyPr lIns="0" tIns="0" rIns="0" bIns="0" rtlCol="0" anchor="t">
            <a:spAutoFit/>
          </a:bodyPr>
          <a:lstStyle/>
          <a:p>
            <a:pPr marL="0" lvl="0" indent="0">
              <a:lnSpc>
                <a:spcPts val="2775"/>
              </a:lnSpc>
              <a:spcBef>
                <a:spcPct val="0"/>
              </a:spcBef>
            </a:pPr>
            <a:r>
              <a:rPr lang="en-US" sz="2011" spc="197">
                <a:solidFill>
                  <a:srgbClr val="231F20"/>
                </a:solidFill>
                <a:latin typeface="DM Sans"/>
              </a:rPr>
              <a:t>Consider outsourcing a smaller initial project to </a:t>
            </a:r>
            <a:r>
              <a:rPr lang="en-US" sz="2011" spc="197">
                <a:solidFill>
                  <a:srgbClr val="231F20"/>
                </a:solidFill>
                <a:latin typeface="DM Sans Bold"/>
              </a:rPr>
              <a:t>test the waters</a:t>
            </a:r>
            <a:r>
              <a:rPr lang="en-US" sz="2011" spc="197">
                <a:solidFill>
                  <a:srgbClr val="231F20"/>
                </a:solidFill>
                <a:latin typeface="DM Sans"/>
              </a:rPr>
              <a:t> before committing to a larger endeavour.</a:t>
            </a:r>
          </a:p>
        </p:txBody>
      </p:sp>
      <p:sp>
        <p:nvSpPr>
          <p:cNvPr id="11" name="TextBox 11"/>
          <p:cNvSpPr txBox="1"/>
          <p:nvPr/>
        </p:nvSpPr>
        <p:spPr>
          <a:xfrm>
            <a:off x="1348251" y="6785474"/>
            <a:ext cx="538744" cy="464820"/>
          </a:xfrm>
          <a:prstGeom prst="rect">
            <a:avLst/>
          </a:prstGeom>
        </p:spPr>
        <p:txBody>
          <a:bodyPr lIns="0" tIns="0" rIns="0" bIns="0" rtlCol="0" anchor="t">
            <a:spAutoFit/>
          </a:bodyPr>
          <a:lstStyle/>
          <a:p>
            <a:pPr marL="0" lvl="0" indent="0" algn="l">
              <a:lnSpc>
                <a:spcPts val="3465"/>
              </a:lnSpc>
              <a:spcBef>
                <a:spcPct val="0"/>
              </a:spcBef>
            </a:pPr>
            <a:r>
              <a:rPr lang="en-US" sz="3500" spc="122">
                <a:solidFill>
                  <a:srgbClr val="397D5A"/>
                </a:solidFill>
                <a:latin typeface="DM Sans Bold"/>
              </a:rPr>
              <a:t>4.</a:t>
            </a:r>
          </a:p>
        </p:txBody>
      </p:sp>
      <p:sp>
        <p:nvSpPr>
          <p:cNvPr id="12" name="TextBox 12"/>
          <p:cNvSpPr txBox="1"/>
          <p:nvPr/>
        </p:nvSpPr>
        <p:spPr>
          <a:xfrm>
            <a:off x="2064969" y="5359298"/>
            <a:ext cx="12067812" cy="696977"/>
          </a:xfrm>
          <a:prstGeom prst="rect">
            <a:avLst/>
          </a:prstGeom>
        </p:spPr>
        <p:txBody>
          <a:bodyPr lIns="0" tIns="0" rIns="0" bIns="0" rtlCol="0" anchor="t">
            <a:spAutoFit/>
          </a:bodyPr>
          <a:lstStyle/>
          <a:p>
            <a:pPr marL="0" lvl="0" indent="0">
              <a:lnSpc>
                <a:spcPts val="2775"/>
              </a:lnSpc>
              <a:spcBef>
                <a:spcPct val="0"/>
              </a:spcBef>
            </a:pPr>
            <a:r>
              <a:rPr lang="en-US" sz="2011" spc="197">
                <a:solidFill>
                  <a:srgbClr val="231F20"/>
                </a:solidFill>
                <a:latin typeface="DM Sans"/>
              </a:rPr>
              <a:t>Establish </a:t>
            </a:r>
            <a:r>
              <a:rPr lang="en-US" sz="2011" spc="197">
                <a:solidFill>
                  <a:srgbClr val="231F20"/>
                </a:solidFill>
                <a:latin typeface="DM Sans Bold"/>
              </a:rPr>
              <a:t>clear criteria</a:t>
            </a:r>
            <a:r>
              <a:rPr lang="en-US" sz="2011" spc="197">
                <a:solidFill>
                  <a:srgbClr val="231F20"/>
                </a:solidFill>
                <a:latin typeface="DM Sans"/>
              </a:rPr>
              <a:t> for what constitutes a successful project completion. This avoids misunderstandings later.</a:t>
            </a:r>
          </a:p>
        </p:txBody>
      </p:sp>
      <p:sp>
        <p:nvSpPr>
          <p:cNvPr id="13" name="TextBox 13"/>
          <p:cNvSpPr txBox="1"/>
          <p:nvPr/>
        </p:nvSpPr>
        <p:spPr>
          <a:xfrm>
            <a:off x="2064969" y="7875960"/>
            <a:ext cx="12067812" cy="696977"/>
          </a:xfrm>
          <a:prstGeom prst="rect">
            <a:avLst/>
          </a:prstGeom>
        </p:spPr>
        <p:txBody>
          <a:bodyPr lIns="0" tIns="0" rIns="0" bIns="0" rtlCol="0" anchor="t">
            <a:spAutoFit/>
          </a:bodyPr>
          <a:lstStyle/>
          <a:p>
            <a:pPr marL="0" lvl="0" indent="0">
              <a:lnSpc>
                <a:spcPts val="2775"/>
              </a:lnSpc>
              <a:spcBef>
                <a:spcPct val="0"/>
              </a:spcBef>
            </a:pPr>
            <a:r>
              <a:rPr lang="en-US" sz="2011" spc="197">
                <a:solidFill>
                  <a:srgbClr val="231F20"/>
                </a:solidFill>
                <a:latin typeface="DM Sans"/>
              </a:rPr>
              <a:t>Clearly outline your </a:t>
            </a:r>
            <a:r>
              <a:rPr lang="en-US" sz="2011" spc="197">
                <a:solidFill>
                  <a:srgbClr val="231F20"/>
                </a:solidFill>
                <a:latin typeface="DM Sans Bold"/>
              </a:rPr>
              <a:t>data security requirements</a:t>
            </a:r>
            <a:r>
              <a:rPr lang="en-US" sz="2011" spc="197">
                <a:solidFill>
                  <a:srgbClr val="231F20"/>
                </a:solidFill>
                <a:latin typeface="DM Sans"/>
              </a:rPr>
              <a:t> in the contract. Ensure the vendor has robust security practices in place.</a:t>
            </a:r>
          </a:p>
        </p:txBody>
      </p:sp>
      <p:sp>
        <p:nvSpPr>
          <p:cNvPr id="14" name="TextBox 14"/>
          <p:cNvSpPr txBox="1"/>
          <p:nvPr/>
        </p:nvSpPr>
        <p:spPr>
          <a:xfrm>
            <a:off x="1348251" y="8044427"/>
            <a:ext cx="538744" cy="464820"/>
          </a:xfrm>
          <a:prstGeom prst="rect">
            <a:avLst/>
          </a:prstGeom>
        </p:spPr>
        <p:txBody>
          <a:bodyPr lIns="0" tIns="0" rIns="0" bIns="0" rtlCol="0" anchor="t">
            <a:spAutoFit/>
          </a:bodyPr>
          <a:lstStyle/>
          <a:p>
            <a:pPr marL="0" lvl="0" indent="0" algn="l">
              <a:lnSpc>
                <a:spcPts val="3465"/>
              </a:lnSpc>
              <a:spcBef>
                <a:spcPct val="0"/>
              </a:spcBef>
            </a:pPr>
            <a:r>
              <a:rPr lang="en-US" sz="3500" spc="122">
                <a:solidFill>
                  <a:srgbClr val="397D5A"/>
                </a:solidFill>
                <a:latin typeface="DM Sans Bold"/>
              </a:rPr>
              <a:t>5.</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156322" y="8041552"/>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3" name="Freeform 3"/>
          <p:cNvSpPr/>
          <p:nvPr/>
        </p:nvSpPr>
        <p:spPr>
          <a:xfrm>
            <a:off x="1028700" y="-160719"/>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4" name="Freeform 4"/>
          <p:cNvSpPr/>
          <p:nvPr/>
        </p:nvSpPr>
        <p:spPr>
          <a:xfrm>
            <a:off x="13911636" y="2631182"/>
            <a:ext cx="3347664" cy="5024636"/>
          </a:xfrm>
          <a:custGeom>
            <a:avLst/>
            <a:gdLst/>
            <a:ahLst/>
            <a:cxnLst/>
            <a:rect l="l" t="t" r="r" b="b"/>
            <a:pathLst>
              <a:path w="3347664" h="5024636">
                <a:moveTo>
                  <a:pt x="0" y="0"/>
                </a:moveTo>
                <a:lnTo>
                  <a:pt x="3347664" y="0"/>
                </a:lnTo>
                <a:lnTo>
                  <a:pt x="3347664" y="5024636"/>
                </a:lnTo>
                <a:lnTo>
                  <a:pt x="0" y="502463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lv-LV"/>
          </a:p>
        </p:txBody>
      </p:sp>
      <p:sp>
        <p:nvSpPr>
          <p:cNvPr id="5" name="TextBox 5"/>
          <p:cNvSpPr txBox="1"/>
          <p:nvPr/>
        </p:nvSpPr>
        <p:spPr>
          <a:xfrm>
            <a:off x="1708660" y="3319780"/>
            <a:ext cx="11181691" cy="3580765"/>
          </a:xfrm>
          <a:prstGeom prst="rect">
            <a:avLst/>
          </a:prstGeom>
        </p:spPr>
        <p:txBody>
          <a:bodyPr lIns="0" tIns="0" rIns="0" bIns="0" rtlCol="0" anchor="t">
            <a:spAutoFit/>
          </a:bodyPr>
          <a:lstStyle/>
          <a:p>
            <a:pPr algn="ctr">
              <a:lnSpc>
                <a:spcPts val="4759"/>
              </a:lnSpc>
            </a:pPr>
            <a:r>
              <a:rPr lang="en-US" sz="3399">
                <a:solidFill>
                  <a:srgbClr val="000000"/>
                </a:solidFill>
                <a:latin typeface="Canva Sans 1"/>
              </a:rPr>
              <a:t>Regardless of what you want to create, always ask yourself why you are doing that - what good will it bring you and others around you?</a:t>
            </a:r>
          </a:p>
          <a:p>
            <a:pPr marL="0" lvl="0" indent="0" algn="ctr">
              <a:lnSpc>
                <a:spcPts val="4759"/>
              </a:lnSpc>
              <a:spcBef>
                <a:spcPct val="0"/>
              </a:spcBef>
            </a:pPr>
            <a:r>
              <a:rPr lang="en-US" sz="3399">
                <a:solidFill>
                  <a:srgbClr val="000000"/>
                </a:solidFill>
                <a:latin typeface="Canva Sans 1"/>
              </a:rPr>
              <a:t>Once you have a clear reason, if it is a technological solution you aim to create, there are to ways to go about it - building it in-house or outsourcing.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txBody>
            <a:bodyPr/>
            <a:lstStyle/>
            <a:p>
              <a:endParaRPr lang="lv-LV"/>
            </a:p>
          </p:txBody>
        </p:sp>
        <p:sp>
          <p:nvSpPr>
            <p:cNvPr id="4" name="TextBox 4"/>
            <p:cNvSpPr txBox="1"/>
            <p:nvPr/>
          </p:nvSpPr>
          <p:spPr>
            <a:xfrm>
              <a:off x="0" y="-57150"/>
              <a:ext cx="4274726" cy="222461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2128003" y="3600450"/>
            <a:ext cx="11977699" cy="3162300"/>
          </a:xfrm>
          <a:prstGeom prst="rect">
            <a:avLst/>
          </a:prstGeom>
        </p:spPr>
        <p:txBody>
          <a:bodyPr lIns="0" tIns="0" rIns="0" bIns="0" rtlCol="0" anchor="t">
            <a:spAutoFit/>
          </a:bodyPr>
          <a:lstStyle/>
          <a:p>
            <a:pPr algn="r">
              <a:lnSpc>
                <a:spcPts val="8250"/>
              </a:lnSpc>
            </a:pPr>
            <a:r>
              <a:rPr lang="en-US" sz="7500">
                <a:solidFill>
                  <a:srgbClr val="FFFFFF"/>
                </a:solidFill>
                <a:latin typeface="DM Sans Bold"/>
              </a:rPr>
              <a:t>IMPLEMENTING A NEW TECHNOLOGICAL SOLUTION</a:t>
            </a:r>
          </a:p>
        </p:txBody>
      </p:sp>
      <p:sp>
        <p:nvSpPr>
          <p:cNvPr id="6" name="Freeform 6"/>
          <p:cNvSpPr/>
          <p:nvPr/>
        </p:nvSpPr>
        <p:spPr>
          <a:xfrm>
            <a:off x="5893678" y="8135576"/>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7" name="Freeform 7"/>
          <p:cNvSpPr/>
          <p:nvPr/>
        </p:nvSpPr>
        <p:spPr>
          <a:xfrm>
            <a:off x="1028700" y="8135576"/>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8" name="Freeform 8"/>
          <p:cNvSpPr/>
          <p:nvPr/>
        </p:nvSpPr>
        <p:spPr>
          <a:xfrm>
            <a:off x="13543121" y="-2151424"/>
            <a:ext cx="9489757" cy="10287000"/>
          </a:xfrm>
          <a:custGeom>
            <a:avLst/>
            <a:gdLst/>
            <a:ahLst/>
            <a:cxnLst/>
            <a:rect l="l" t="t" r="r" b="b"/>
            <a:pathLst>
              <a:path w="9489757" h="10287000">
                <a:moveTo>
                  <a:pt x="0" y="0"/>
                </a:moveTo>
                <a:lnTo>
                  <a:pt x="9489758" y="0"/>
                </a:lnTo>
                <a:lnTo>
                  <a:pt x="9489758" y="10287000"/>
                </a:lnTo>
                <a:lnTo>
                  <a:pt x="0" y="102870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lv-LV"/>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156322" y="8041552"/>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3" name="Freeform 3"/>
          <p:cNvSpPr/>
          <p:nvPr/>
        </p:nvSpPr>
        <p:spPr>
          <a:xfrm>
            <a:off x="1028700" y="-160719"/>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4" name="Freeform 4"/>
          <p:cNvSpPr/>
          <p:nvPr/>
        </p:nvSpPr>
        <p:spPr>
          <a:xfrm>
            <a:off x="13156322" y="308610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lv-LV"/>
          </a:p>
        </p:txBody>
      </p:sp>
      <p:sp>
        <p:nvSpPr>
          <p:cNvPr id="5" name="TextBox 5"/>
          <p:cNvSpPr txBox="1"/>
          <p:nvPr/>
        </p:nvSpPr>
        <p:spPr>
          <a:xfrm>
            <a:off x="1708660" y="3319780"/>
            <a:ext cx="11181691" cy="4180840"/>
          </a:xfrm>
          <a:prstGeom prst="rect">
            <a:avLst/>
          </a:prstGeom>
        </p:spPr>
        <p:txBody>
          <a:bodyPr lIns="0" tIns="0" rIns="0" bIns="0" rtlCol="0" anchor="t">
            <a:spAutoFit/>
          </a:bodyPr>
          <a:lstStyle/>
          <a:p>
            <a:pPr marL="0" lvl="0" indent="0" algn="ctr">
              <a:lnSpc>
                <a:spcPts val="4759"/>
              </a:lnSpc>
              <a:spcBef>
                <a:spcPct val="0"/>
              </a:spcBef>
            </a:pPr>
            <a:r>
              <a:rPr lang="en-US" sz="3399">
                <a:solidFill>
                  <a:srgbClr val="000000"/>
                </a:solidFill>
                <a:latin typeface="Canva Sans 1"/>
              </a:rPr>
              <a:t>When you've created a new solution, regardless of whether in-house or by outsourcing and whether for your team or clients, you need to keep in mind that the implementation of the solution won't happen overnight. Change is good but change also takes time so there are certain do's and don'ts you should remember.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TextBox 3"/>
          <p:cNvSpPr txBox="1"/>
          <p:nvPr/>
        </p:nvSpPr>
        <p:spPr>
          <a:xfrm>
            <a:off x="838128" y="1097114"/>
            <a:ext cx="13060228" cy="929451"/>
          </a:xfrm>
          <a:prstGeom prst="rect">
            <a:avLst/>
          </a:prstGeom>
        </p:spPr>
        <p:txBody>
          <a:bodyPr lIns="0" tIns="0" rIns="0" bIns="0" rtlCol="0" anchor="t">
            <a:spAutoFit/>
          </a:bodyPr>
          <a:lstStyle/>
          <a:p>
            <a:pPr marL="0" lvl="0" indent="0" algn="l">
              <a:lnSpc>
                <a:spcPts val="6922"/>
              </a:lnSpc>
              <a:spcBef>
                <a:spcPct val="0"/>
              </a:spcBef>
            </a:pPr>
            <a:r>
              <a:rPr lang="en-US" sz="6992" spc="244">
                <a:solidFill>
                  <a:srgbClr val="E1A93D"/>
                </a:solidFill>
                <a:latin typeface="DM Sans Bold"/>
              </a:rPr>
              <a:t>Do's and dont's</a:t>
            </a:r>
          </a:p>
        </p:txBody>
      </p:sp>
      <p:sp>
        <p:nvSpPr>
          <p:cNvPr id="4" name="TextBox 4"/>
          <p:cNvSpPr txBox="1"/>
          <p:nvPr/>
        </p:nvSpPr>
        <p:spPr>
          <a:xfrm>
            <a:off x="1554846" y="3135920"/>
            <a:ext cx="6839987" cy="1049402"/>
          </a:xfrm>
          <a:prstGeom prst="rect">
            <a:avLst/>
          </a:prstGeom>
        </p:spPr>
        <p:txBody>
          <a:bodyPr lIns="0" tIns="0" rIns="0" bIns="0" rtlCol="0" anchor="t">
            <a:spAutoFit/>
          </a:bodyPr>
          <a:lstStyle/>
          <a:p>
            <a:pPr marL="0" lvl="0" indent="0">
              <a:lnSpc>
                <a:spcPts val="2775"/>
              </a:lnSpc>
              <a:spcBef>
                <a:spcPct val="0"/>
              </a:spcBef>
            </a:pPr>
            <a:r>
              <a:rPr lang="en-US" sz="2011" spc="197">
                <a:solidFill>
                  <a:srgbClr val="231F20"/>
                </a:solidFill>
                <a:latin typeface="DM Sans Bold"/>
              </a:rPr>
              <a:t>Always dedicate time for training.</a:t>
            </a:r>
            <a:r>
              <a:rPr lang="en-US" sz="2011" spc="197">
                <a:solidFill>
                  <a:srgbClr val="231F20"/>
                </a:solidFill>
                <a:latin typeface="DM Sans"/>
              </a:rPr>
              <a:t> The learning curve is going to look a little different for everyone on your team.</a:t>
            </a:r>
          </a:p>
        </p:txBody>
      </p:sp>
      <p:sp>
        <p:nvSpPr>
          <p:cNvPr id="5" name="TextBox 5"/>
          <p:cNvSpPr txBox="1"/>
          <p:nvPr/>
        </p:nvSpPr>
        <p:spPr>
          <a:xfrm>
            <a:off x="838128" y="2401362"/>
            <a:ext cx="4979221" cy="484713"/>
          </a:xfrm>
          <a:prstGeom prst="rect">
            <a:avLst/>
          </a:prstGeom>
        </p:spPr>
        <p:txBody>
          <a:bodyPr lIns="0" tIns="0" rIns="0" bIns="0" rtlCol="0" anchor="t">
            <a:spAutoFit/>
          </a:bodyPr>
          <a:lstStyle/>
          <a:p>
            <a:pPr marL="0" lvl="0" indent="0">
              <a:lnSpc>
                <a:spcPts val="4061"/>
              </a:lnSpc>
              <a:spcBef>
                <a:spcPct val="0"/>
              </a:spcBef>
            </a:pPr>
            <a:r>
              <a:rPr lang="en-US" sz="2942" spc="288">
                <a:solidFill>
                  <a:srgbClr val="397D5A"/>
                </a:solidFill>
                <a:latin typeface="DM Sans Bold"/>
              </a:rPr>
              <a:t>Do's</a:t>
            </a:r>
          </a:p>
        </p:txBody>
      </p:sp>
      <p:sp>
        <p:nvSpPr>
          <p:cNvPr id="6" name="TextBox 6"/>
          <p:cNvSpPr txBox="1"/>
          <p:nvPr/>
        </p:nvSpPr>
        <p:spPr>
          <a:xfrm>
            <a:off x="9860718" y="3135920"/>
            <a:ext cx="7872904" cy="1049402"/>
          </a:xfrm>
          <a:prstGeom prst="rect">
            <a:avLst/>
          </a:prstGeom>
        </p:spPr>
        <p:txBody>
          <a:bodyPr lIns="0" tIns="0" rIns="0" bIns="0" rtlCol="0" anchor="t">
            <a:spAutoFit/>
          </a:bodyPr>
          <a:lstStyle/>
          <a:p>
            <a:pPr marL="0" lvl="0" indent="0">
              <a:lnSpc>
                <a:spcPts val="2775"/>
              </a:lnSpc>
              <a:spcBef>
                <a:spcPct val="0"/>
              </a:spcBef>
            </a:pPr>
            <a:r>
              <a:rPr lang="en-US" sz="2011" spc="197">
                <a:solidFill>
                  <a:srgbClr val="231F20"/>
                </a:solidFill>
                <a:latin typeface="DM Sans Bold"/>
              </a:rPr>
              <a:t>Underestimate Change Resistance. </a:t>
            </a:r>
            <a:r>
              <a:rPr lang="en-US" sz="2011" spc="197">
                <a:solidFill>
                  <a:srgbClr val="231F20"/>
                </a:solidFill>
                <a:latin typeface="DM Sans"/>
              </a:rPr>
              <a:t>Expect some resistance to change. Address concerns, provide support, and highlight the benefits of the new solution.</a:t>
            </a:r>
          </a:p>
        </p:txBody>
      </p:sp>
      <p:sp>
        <p:nvSpPr>
          <p:cNvPr id="7" name="TextBox 7"/>
          <p:cNvSpPr txBox="1"/>
          <p:nvPr/>
        </p:nvSpPr>
        <p:spPr>
          <a:xfrm>
            <a:off x="9164704" y="2401362"/>
            <a:ext cx="4979221" cy="485179"/>
          </a:xfrm>
          <a:prstGeom prst="rect">
            <a:avLst/>
          </a:prstGeom>
        </p:spPr>
        <p:txBody>
          <a:bodyPr lIns="0" tIns="0" rIns="0" bIns="0" rtlCol="0" anchor="t">
            <a:spAutoFit/>
          </a:bodyPr>
          <a:lstStyle/>
          <a:p>
            <a:pPr marL="0" lvl="0" indent="0">
              <a:lnSpc>
                <a:spcPts val="4060"/>
              </a:lnSpc>
              <a:spcBef>
                <a:spcPct val="0"/>
              </a:spcBef>
            </a:pPr>
            <a:r>
              <a:rPr lang="en-US" sz="2942" spc="288">
                <a:solidFill>
                  <a:srgbClr val="397D5A"/>
                </a:solidFill>
                <a:latin typeface="DM Sans Bold"/>
              </a:rPr>
              <a:t>Dont's</a:t>
            </a:r>
          </a:p>
        </p:txBody>
      </p:sp>
      <p:sp>
        <p:nvSpPr>
          <p:cNvPr id="8" name="TextBox 8"/>
          <p:cNvSpPr txBox="1"/>
          <p:nvPr/>
        </p:nvSpPr>
        <p:spPr>
          <a:xfrm>
            <a:off x="838128" y="3465845"/>
            <a:ext cx="412265" cy="464820"/>
          </a:xfrm>
          <a:prstGeom prst="rect">
            <a:avLst/>
          </a:prstGeom>
        </p:spPr>
        <p:txBody>
          <a:bodyPr lIns="0" tIns="0" rIns="0" bIns="0" rtlCol="0" anchor="t">
            <a:spAutoFit/>
          </a:bodyPr>
          <a:lstStyle/>
          <a:p>
            <a:pPr marL="0" lvl="0" indent="0" algn="l">
              <a:lnSpc>
                <a:spcPts val="3465"/>
              </a:lnSpc>
              <a:spcBef>
                <a:spcPct val="0"/>
              </a:spcBef>
            </a:pPr>
            <a:r>
              <a:rPr lang="en-US" sz="3500" spc="122">
                <a:solidFill>
                  <a:srgbClr val="397D5A"/>
                </a:solidFill>
                <a:latin typeface="DM Sans Bold"/>
              </a:rPr>
              <a:t>1.</a:t>
            </a:r>
          </a:p>
        </p:txBody>
      </p:sp>
      <p:sp>
        <p:nvSpPr>
          <p:cNvPr id="9" name="TextBox 9"/>
          <p:cNvSpPr txBox="1"/>
          <p:nvPr/>
        </p:nvSpPr>
        <p:spPr>
          <a:xfrm>
            <a:off x="1554846" y="4403465"/>
            <a:ext cx="6839987" cy="696977"/>
          </a:xfrm>
          <a:prstGeom prst="rect">
            <a:avLst/>
          </a:prstGeom>
        </p:spPr>
        <p:txBody>
          <a:bodyPr lIns="0" tIns="0" rIns="0" bIns="0" rtlCol="0" anchor="t">
            <a:spAutoFit/>
          </a:bodyPr>
          <a:lstStyle/>
          <a:p>
            <a:pPr marL="0" lvl="0" indent="0">
              <a:lnSpc>
                <a:spcPts val="2775"/>
              </a:lnSpc>
              <a:spcBef>
                <a:spcPct val="0"/>
              </a:spcBef>
            </a:pPr>
            <a:r>
              <a:rPr lang="en-US" sz="2011" spc="197">
                <a:solidFill>
                  <a:srgbClr val="231F20"/>
                </a:solidFill>
                <a:latin typeface="DM Sans Bold"/>
              </a:rPr>
              <a:t>Focus on User Experience (UX).</a:t>
            </a:r>
            <a:r>
              <a:rPr lang="en-US" sz="2011" spc="197">
                <a:solidFill>
                  <a:srgbClr val="231F20"/>
                </a:solidFill>
                <a:latin typeface="DM Sans"/>
              </a:rPr>
              <a:t> Make sure the new solution is user-friendly and intuitive.</a:t>
            </a:r>
          </a:p>
        </p:txBody>
      </p:sp>
      <p:sp>
        <p:nvSpPr>
          <p:cNvPr id="10" name="TextBox 10"/>
          <p:cNvSpPr txBox="1"/>
          <p:nvPr/>
        </p:nvSpPr>
        <p:spPr>
          <a:xfrm>
            <a:off x="838128" y="4733391"/>
            <a:ext cx="412265" cy="464820"/>
          </a:xfrm>
          <a:prstGeom prst="rect">
            <a:avLst/>
          </a:prstGeom>
        </p:spPr>
        <p:txBody>
          <a:bodyPr lIns="0" tIns="0" rIns="0" bIns="0" rtlCol="0" anchor="t">
            <a:spAutoFit/>
          </a:bodyPr>
          <a:lstStyle/>
          <a:p>
            <a:pPr marL="0" lvl="0" indent="0" algn="l">
              <a:lnSpc>
                <a:spcPts val="3465"/>
              </a:lnSpc>
              <a:spcBef>
                <a:spcPct val="0"/>
              </a:spcBef>
            </a:pPr>
            <a:r>
              <a:rPr lang="en-US" sz="3500" spc="122">
                <a:solidFill>
                  <a:srgbClr val="397D5A"/>
                </a:solidFill>
                <a:latin typeface="DM Sans Bold"/>
              </a:rPr>
              <a:t>2.</a:t>
            </a:r>
          </a:p>
        </p:txBody>
      </p:sp>
      <p:sp>
        <p:nvSpPr>
          <p:cNvPr id="11" name="TextBox 11"/>
          <p:cNvSpPr txBox="1"/>
          <p:nvPr/>
        </p:nvSpPr>
        <p:spPr>
          <a:xfrm>
            <a:off x="9164704" y="3480598"/>
            <a:ext cx="412265" cy="464820"/>
          </a:xfrm>
          <a:prstGeom prst="rect">
            <a:avLst/>
          </a:prstGeom>
        </p:spPr>
        <p:txBody>
          <a:bodyPr lIns="0" tIns="0" rIns="0" bIns="0" rtlCol="0" anchor="t">
            <a:spAutoFit/>
          </a:bodyPr>
          <a:lstStyle/>
          <a:p>
            <a:pPr marL="0" lvl="0" indent="0" algn="l">
              <a:lnSpc>
                <a:spcPts val="3465"/>
              </a:lnSpc>
              <a:spcBef>
                <a:spcPct val="0"/>
              </a:spcBef>
            </a:pPr>
            <a:r>
              <a:rPr lang="en-US" sz="3500" spc="122">
                <a:solidFill>
                  <a:srgbClr val="397D5A"/>
                </a:solidFill>
                <a:latin typeface="DM Sans Bold"/>
              </a:rPr>
              <a:t>1.</a:t>
            </a:r>
          </a:p>
        </p:txBody>
      </p:sp>
      <p:sp>
        <p:nvSpPr>
          <p:cNvPr id="12" name="TextBox 12"/>
          <p:cNvSpPr txBox="1"/>
          <p:nvPr/>
        </p:nvSpPr>
        <p:spPr>
          <a:xfrm>
            <a:off x="1554846" y="5671943"/>
            <a:ext cx="6839987" cy="1049402"/>
          </a:xfrm>
          <a:prstGeom prst="rect">
            <a:avLst/>
          </a:prstGeom>
        </p:spPr>
        <p:txBody>
          <a:bodyPr lIns="0" tIns="0" rIns="0" bIns="0" rtlCol="0" anchor="t">
            <a:spAutoFit/>
          </a:bodyPr>
          <a:lstStyle/>
          <a:p>
            <a:pPr marL="0" lvl="0" indent="0">
              <a:lnSpc>
                <a:spcPts val="2775"/>
              </a:lnSpc>
              <a:spcBef>
                <a:spcPct val="0"/>
              </a:spcBef>
            </a:pPr>
            <a:r>
              <a:rPr lang="en-US" sz="2011" spc="197">
                <a:solidFill>
                  <a:srgbClr val="231F20"/>
                </a:solidFill>
                <a:latin typeface="DM Sans Bold"/>
              </a:rPr>
              <a:t>Plan for Change Management.</a:t>
            </a:r>
            <a:r>
              <a:rPr lang="en-US" sz="2011" spc="197">
                <a:solidFill>
                  <a:srgbClr val="231F20"/>
                </a:solidFill>
                <a:latin typeface="DM Sans"/>
              </a:rPr>
              <a:t> Implementing new tech disrupts workflows. Develop a change management plan to ease the transition.</a:t>
            </a:r>
          </a:p>
        </p:txBody>
      </p:sp>
      <p:sp>
        <p:nvSpPr>
          <p:cNvPr id="13" name="TextBox 13"/>
          <p:cNvSpPr txBox="1"/>
          <p:nvPr/>
        </p:nvSpPr>
        <p:spPr>
          <a:xfrm>
            <a:off x="838128" y="6001868"/>
            <a:ext cx="412265" cy="464820"/>
          </a:xfrm>
          <a:prstGeom prst="rect">
            <a:avLst/>
          </a:prstGeom>
        </p:spPr>
        <p:txBody>
          <a:bodyPr lIns="0" tIns="0" rIns="0" bIns="0" rtlCol="0" anchor="t">
            <a:spAutoFit/>
          </a:bodyPr>
          <a:lstStyle/>
          <a:p>
            <a:pPr marL="0" lvl="0" indent="0" algn="l">
              <a:lnSpc>
                <a:spcPts val="3465"/>
              </a:lnSpc>
              <a:spcBef>
                <a:spcPct val="0"/>
              </a:spcBef>
            </a:pPr>
            <a:r>
              <a:rPr lang="en-US" sz="3500" spc="122">
                <a:solidFill>
                  <a:srgbClr val="397D5A"/>
                </a:solidFill>
                <a:latin typeface="DM Sans Bold"/>
              </a:rPr>
              <a:t>3.</a:t>
            </a:r>
          </a:p>
        </p:txBody>
      </p:sp>
      <p:sp>
        <p:nvSpPr>
          <p:cNvPr id="14" name="TextBox 14"/>
          <p:cNvSpPr txBox="1"/>
          <p:nvPr/>
        </p:nvSpPr>
        <p:spPr>
          <a:xfrm>
            <a:off x="1554846" y="6940420"/>
            <a:ext cx="6439468" cy="1049402"/>
          </a:xfrm>
          <a:prstGeom prst="rect">
            <a:avLst/>
          </a:prstGeom>
        </p:spPr>
        <p:txBody>
          <a:bodyPr lIns="0" tIns="0" rIns="0" bIns="0" rtlCol="0" anchor="t">
            <a:spAutoFit/>
          </a:bodyPr>
          <a:lstStyle/>
          <a:p>
            <a:pPr marL="0" lvl="0" indent="0">
              <a:lnSpc>
                <a:spcPts val="2775"/>
              </a:lnSpc>
              <a:spcBef>
                <a:spcPct val="0"/>
              </a:spcBef>
            </a:pPr>
            <a:r>
              <a:rPr lang="en-US" sz="2011" spc="197">
                <a:solidFill>
                  <a:srgbClr val="231F20"/>
                </a:solidFill>
                <a:latin typeface="DM Sans Bold"/>
              </a:rPr>
              <a:t>Start Small &amp; Iterate.</a:t>
            </a:r>
            <a:r>
              <a:rPr lang="en-US" sz="2011" spc="197">
                <a:solidFill>
                  <a:srgbClr val="231F20"/>
                </a:solidFill>
                <a:latin typeface="DM Sans"/>
              </a:rPr>
              <a:t> Begin with a pilot program in a specific department, gather feedback, and iterate based on learnings.</a:t>
            </a:r>
          </a:p>
        </p:txBody>
      </p:sp>
      <p:sp>
        <p:nvSpPr>
          <p:cNvPr id="15" name="TextBox 15"/>
          <p:cNvSpPr txBox="1"/>
          <p:nvPr/>
        </p:nvSpPr>
        <p:spPr>
          <a:xfrm>
            <a:off x="838128" y="7270346"/>
            <a:ext cx="538744" cy="464820"/>
          </a:xfrm>
          <a:prstGeom prst="rect">
            <a:avLst/>
          </a:prstGeom>
        </p:spPr>
        <p:txBody>
          <a:bodyPr lIns="0" tIns="0" rIns="0" bIns="0" rtlCol="0" anchor="t">
            <a:spAutoFit/>
          </a:bodyPr>
          <a:lstStyle/>
          <a:p>
            <a:pPr marL="0" lvl="0" indent="0" algn="l">
              <a:lnSpc>
                <a:spcPts val="3465"/>
              </a:lnSpc>
              <a:spcBef>
                <a:spcPct val="0"/>
              </a:spcBef>
            </a:pPr>
            <a:r>
              <a:rPr lang="en-US" sz="3500" spc="122">
                <a:solidFill>
                  <a:srgbClr val="397D5A"/>
                </a:solidFill>
                <a:latin typeface="DM Sans Bold"/>
              </a:rPr>
              <a:t>4.</a:t>
            </a:r>
          </a:p>
        </p:txBody>
      </p:sp>
      <p:sp>
        <p:nvSpPr>
          <p:cNvPr id="16" name="TextBox 16"/>
          <p:cNvSpPr txBox="1"/>
          <p:nvPr/>
        </p:nvSpPr>
        <p:spPr>
          <a:xfrm>
            <a:off x="1554846" y="8208898"/>
            <a:ext cx="6439468" cy="1049402"/>
          </a:xfrm>
          <a:prstGeom prst="rect">
            <a:avLst/>
          </a:prstGeom>
        </p:spPr>
        <p:txBody>
          <a:bodyPr lIns="0" tIns="0" rIns="0" bIns="0" rtlCol="0" anchor="t">
            <a:spAutoFit/>
          </a:bodyPr>
          <a:lstStyle/>
          <a:p>
            <a:pPr marL="0" lvl="0" indent="0">
              <a:lnSpc>
                <a:spcPts val="2775"/>
              </a:lnSpc>
              <a:spcBef>
                <a:spcPct val="0"/>
              </a:spcBef>
            </a:pPr>
            <a:r>
              <a:rPr lang="en-US" sz="2011" spc="197">
                <a:solidFill>
                  <a:srgbClr val="231F20"/>
                </a:solidFill>
                <a:latin typeface="DM Sans Bold"/>
              </a:rPr>
              <a:t>Consider Security.</a:t>
            </a:r>
            <a:r>
              <a:rPr lang="en-US" sz="2011" spc="197">
                <a:solidFill>
                  <a:srgbClr val="231F20"/>
                </a:solidFill>
                <a:latin typeface="DM Sans"/>
              </a:rPr>
              <a:t> Protect user data and system integrity throughout the development and implementation phases.</a:t>
            </a:r>
          </a:p>
        </p:txBody>
      </p:sp>
      <p:sp>
        <p:nvSpPr>
          <p:cNvPr id="17" name="TextBox 17"/>
          <p:cNvSpPr txBox="1"/>
          <p:nvPr/>
        </p:nvSpPr>
        <p:spPr>
          <a:xfrm>
            <a:off x="838128" y="8538823"/>
            <a:ext cx="538744" cy="464820"/>
          </a:xfrm>
          <a:prstGeom prst="rect">
            <a:avLst/>
          </a:prstGeom>
        </p:spPr>
        <p:txBody>
          <a:bodyPr lIns="0" tIns="0" rIns="0" bIns="0" rtlCol="0" anchor="t">
            <a:spAutoFit/>
          </a:bodyPr>
          <a:lstStyle/>
          <a:p>
            <a:pPr marL="0" lvl="0" indent="0" algn="l">
              <a:lnSpc>
                <a:spcPts val="3465"/>
              </a:lnSpc>
              <a:spcBef>
                <a:spcPct val="0"/>
              </a:spcBef>
            </a:pPr>
            <a:r>
              <a:rPr lang="en-US" sz="3500" spc="122">
                <a:solidFill>
                  <a:srgbClr val="397D5A"/>
                </a:solidFill>
                <a:latin typeface="DM Sans Bold"/>
              </a:rPr>
              <a:t>5.</a:t>
            </a:r>
          </a:p>
        </p:txBody>
      </p:sp>
      <p:sp>
        <p:nvSpPr>
          <p:cNvPr id="18" name="TextBox 18"/>
          <p:cNvSpPr txBox="1"/>
          <p:nvPr/>
        </p:nvSpPr>
        <p:spPr>
          <a:xfrm>
            <a:off x="9860718" y="4403465"/>
            <a:ext cx="6839987" cy="1049402"/>
          </a:xfrm>
          <a:prstGeom prst="rect">
            <a:avLst/>
          </a:prstGeom>
        </p:spPr>
        <p:txBody>
          <a:bodyPr lIns="0" tIns="0" rIns="0" bIns="0" rtlCol="0" anchor="t">
            <a:spAutoFit/>
          </a:bodyPr>
          <a:lstStyle/>
          <a:p>
            <a:pPr marL="0" lvl="0" indent="0">
              <a:lnSpc>
                <a:spcPts val="2775"/>
              </a:lnSpc>
              <a:spcBef>
                <a:spcPct val="0"/>
              </a:spcBef>
            </a:pPr>
            <a:r>
              <a:rPr lang="en-US" sz="2011" spc="197">
                <a:solidFill>
                  <a:srgbClr val="231F20"/>
                </a:solidFill>
                <a:latin typeface="DM Sans Bold"/>
              </a:rPr>
              <a:t>Neglect Training.</a:t>
            </a:r>
            <a:r>
              <a:rPr lang="en-US" sz="2011" spc="197">
                <a:solidFill>
                  <a:srgbClr val="231F20"/>
                </a:solidFill>
                <a:latin typeface="DM Sans"/>
              </a:rPr>
              <a:t> Inadequate training is a recipe for disaster. Invest in comprehensive training programs.</a:t>
            </a:r>
          </a:p>
        </p:txBody>
      </p:sp>
      <p:sp>
        <p:nvSpPr>
          <p:cNvPr id="19" name="TextBox 19"/>
          <p:cNvSpPr txBox="1"/>
          <p:nvPr/>
        </p:nvSpPr>
        <p:spPr>
          <a:xfrm>
            <a:off x="9144000" y="4733391"/>
            <a:ext cx="412265" cy="464820"/>
          </a:xfrm>
          <a:prstGeom prst="rect">
            <a:avLst/>
          </a:prstGeom>
        </p:spPr>
        <p:txBody>
          <a:bodyPr lIns="0" tIns="0" rIns="0" bIns="0" rtlCol="0" anchor="t">
            <a:spAutoFit/>
          </a:bodyPr>
          <a:lstStyle/>
          <a:p>
            <a:pPr marL="0" lvl="0" indent="0" algn="l">
              <a:lnSpc>
                <a:spcPts val="3465"/>
              </a:lnSpc>
              <a:spcBef>
                <a:spcPct val="0"/>
              </a:spcBef>
            </a:pPr>
            <a:r>
              <a:rPr lang="en-US" sz="3500" spc="122">
                <a:solidFill>
                  <a:srgbClr val="397D5A"/>
                </a:solidFill>
                <a:latin typeface="DM Sans Bold"/>
              </a:rPr>
              <a:t>2.</a:t>
            </a:r>
          </a:p>
        </p:txBody>
      </p:sp>
      <p:sp>
        <p:nvSpPr>
          <p:cNvPr id="20" name="TextBox 20"/>
          <p:cNvSpPr txBox="1"/>
          <p:nvPr/>
        </p:nvSpPr>
        <p:spPr>
          <a:xfrm>
            <a:off x="9860718" y="5671943"/>
            <a:ext cx="7398582" cy="1049402"/>
          </a:xfrm>
          <a:prstGeom prst="rect">
            <a:avLst/>
          </a:prstGeom>
        </p:spPr>
        <p:txBody>
          <a:bodyPr lIns="0" tIns="0" rIns="0" bIns="0" rtlCol="0" anchor="t">
            <a:spAutoFit/>
          </a:bodyPr>
          <a:lstStyle/>
          <a:p>
            <a:pPr marL="0" lvl="0" indent="0">
              <a:lnSpc>
                <a:spcPts val="2775"/>
              </a:lnSpc>
              <a:spcBef>
                <a:spcPct val="0"/>
              </a:spcBef>
            </a:pPr>
            <a:r>
              <a:rPr lang="en-US" sz="2011" spc="197">
                <a:solidFill>
                  <a:srgbClr val="231F20"/>
                </a:solidFill>
                <a:latin typeface="DM Sans Bold"/>
              </a:rPr>
              <a:t>Overlook User Needs.</a:t>
            </a:r>
            <a:r>
              <a:rPr lang="en-US" sz="2011" spc="197">
                <a:solidFill>
                  <a:srgbClr val="231F20"/>
                </a:solidFill>
                <a:latin typeface="DM Sans"/>
              </a:rPr>
              <a:t> Don't force a solution that doesn't fit user needs. Prioritize user experience and gather feedback to make adjustments.</a:t>
            </a:r>
          </a:p>
        </p:txBody>
      </p:sp>
      <p:sp>
        <p:nvSpPr>
          <p:cNvPr id="21" name="TextBox 21"/>
          <p:cNvSpPr txBox="1"/>
          <p:nvPr/>
        </p:nvSpPr>
        <p:spPr>
          <a:xfrm>
            <a:off x="9144000" y="6001868"/>
            <a:ext cx="412265" cy="464820"/>
          </a:xfrm>
          <a:prstGeom prst="rect">
            <a:avLst/>
          </a:prstGeom>
        </p:spPr>
        <p:txBody>
          <a:bodyPr lIns="0" tIns="0" rIns="0" bIns="0" rtlCol="0" anchor="t">
            <a:spAutoFit/>
          </a:bodyPr>
          <a:lstStyle/>
          <a:p>
            <a:pPr marL="0" lvl="0" indent="0" algn="l">
              <a:lnSpc>
                <a:spcPts val="3465"/>
              </a:lnSpc>
              <a:spcBef>
                <a:spcPct val="0"/>
              </a:spcBef>
            </a:pPr>
            <a:r>
              <a:rPr lang="en-US" sz="3500" spc="122">
                <a:solidFill>
                  <a:srgbClr val="397D5A"/>
                </a:solidFill>
                <a:latin typeface="DM Sans Bold"/>
              </a:rPr>
              <a:t>3.</a:t>
            </a:r>
          </a:p>
        </p:txBody>
      </p:sp>
      <p:sp>
        <p:nvSpPr>
          <p:cNvPr id="22" name="TextBox 22"/>
          <p:cNvSpPr txBox="1"/>
          <p:nvPr/>
        </p:nvSpPr>
        <p:spPr>
          <a:xfrm>
            <a:off x="9860718" y="6940420"/>
            <a:ext cx="7398582" cy="1049402"/>
          </a:xfrm>
          <a:prstGeom prst="rect">
            <a:avLst/>
          </a:prstGeom>
        </p:spPr>
        <p:txBody>
          <a:bodyPr lIns="0" tIns="0" rIns="0" bIns="0" rtlCol="0" anchor="t">
            <a:spAutoFit/>
          </a:bodyPr>
          <a:lstStyle/>
          <a:p>
            <a:pPr marL="0" lvl="0" indent="0">
              <a:lnSpc>
                <a:spcPts val="2775"/>
              </a:lnSpc>
              <a:spcBef>
                <a:spcPct val="0"/>
              </a:spcBef>
            </a:pPr>
            <a:r>
              <a:rPr lang="en-US" sz="2011" spc="197">
                <a:solidFill>
                  <a:srgbClr val="231F20"/>
                </a:solidFill>
                <a:latin typeface="DM Sans Bold"/>
              </a:rPr>
              <a:t>Go All-In Too Quickly.</a:t>
            </a:r>
            <a:r>
              <a:rPr lang="en-US" sz="2011" spc="197">
                <a:solidFill>
                  <a:srgbClr val="231F20"/>
                </a:solidFill>
                <a:latin typeface="DM Sans"/>
              </a:rPr>
              <a:t> A big-bang approach can be overwhelming. Start small, pilot the solution, and gradually scale up based on success.</a:t>
            </a:r>
          </a:p>
        </p:txBody>
      </p:sp>
      <p:sp>
        <p:nvSpPr>
          <p:cNvPr id="23" name="TextBox 23"/>
          <p:cNvSpPr txBox="1"/>
          <p:nvPr/>
        </p:nvSpPr>
        <p:spPr>
          <a:xfrm>
            <a:off x="9144000" y="7270346"/>
            <a:ext cx="538744" cy="464820"/>
          </a:xfrm>
          <a:prstGeom prst="rect">
            <a:avLst/>
          </a:prstGeom>
        </p:spPr>
        <p:txBody>
          <a:bodyPr lIns="0" tIns="0" rIns="0" bIns="0" rtlCol="0" anchor="t">
            <a:spAutoFit/>
          </a:bodyPr>
          <a:lstStyle/>
          <a:p>
            <a:pPr marL="0" lvl="0" indent="0" algn="l">
              <a:lnSpc>
                <a:spcPts val="3465"/>
              </a:lnSpc>
              <a:spcBef>
                <a:spcPct val="0"/>
              </a:spcBef>
            </a:pPr>
            <a:r>
              <a:rPr lang="en-US" sz="3500" spc="122">
                <a:solidFill>
                  <a:srgbClr val="397D5A"/>
                </a:solidFill>
                <a:latin typeface="DM Sans Bold"/>
              </a:rPr>
              <a:t>4.</a:t>
            </a:r>
          </a:p>
        </p:txBody>
      </p:sp>
      <p:sp>
        <p:nvSpPr>
          <p:cNvPr id="24" name="TextBox 24"/>
          <p:cNvSpPr txBox="1"/>
          <p:nvPr/>
        </p:nvSpPr>
        <p:spPr>
          <a:xfrm>
            <a:off x="9860718" y="8208898"/>
            <a:ext cx="7872904" cy="1049402"/>
          </a:xfrm>
          <a:prstGeom prst="rect">
            <a:avLst/>
          </a:prstGeom>
        </p:spPr>
        <p:txBody>
          <a:bodyPr lIns="0" tIns="0" rIns="0" bIns="0" rtlCol="0" anchor="t">
            <a:spAutoFit/>
          </a:bodyPr>
          <a:lstStyle/>
          <a:p>
            <a:pPr marL="0" lvl="0" indent="0">
              <a:lnSpc>
                <a:spcPts val="2775"/>
              </a:lnSpc>
              <a:spcBef>
                <a:spcPct val="0"/>
              </a:spcBef>
            </a:pPr>
            <a:r>
              <a:rPr lang="en-US" sz="2011" spc="197">
                <a:solidFill>
                  <a:srgbClr val="231F20"/>
                </a:solidFill>
                <a:latin typeface="DM Sans Bold"/>
              </a:rPr>
              <a:t>Neglect Communication.</a:t>
            </a:r>
            <a:r>
              <a:rPr lang="en-US" sz="2011" spc="197">
                <a:solidFill>
                  <a:srgbClr val="231F20"/>
                </a:solidFill>
                <a:latin typeface="DM Sans"/>
              </a:rPr>
              <a:t> Silence breeds fear. Keep everyone informed throughout the process. Address concerns proactively and answer questions openly.</a:t>
            </a:r>
          </a:p>
        </p:txBody>
      </p:sp>
      <p:sp>
        <p:nvSpPr>
          <p:cNvPr id="25" name="TextBox 25"/>
          <p:cNvSpPr txBox="1"/>
          <p:nvPr/>
        </p:nvSpPr>
        <p:spPr>
          <a:xfrm>
            <a:off x="9144000" y="8538823"/>
            <a:ext cx="538744" cy="464820"/>
          </a:xfrm>
          <a:prstGeom prst="rect">
            <a:avLst/>
          </a:prstGeom>
        </p:spPr>
        <p:txBody>
          <a:bodyPr lIns="0" tIns="0" rIns="0" bIns="0" rtlCol="0" anchor="t">
            <a:spAutoFit/>
          </a:bodyPr>
          <a:lstStyle/>
          <a:p>
            <a:pPr marL="0" lvl="0" indent="0" algn="l">
              <a:lnSpc>
                <a:spcPts val="3465"/>
              </a:lnSpc>
              <a:spcBef>
                <a:spcPct val="0"/>
              </a:spcBef>
            </a:pPr>
            <a:r>
              <a:rPr lang="en-US" sz="3500" spc="122">
                <a:solidFill>
                  <a:srgbClr val="397D5A"/>
                </a:solidFill>
                <a:latin typeface="DM Sans Bold"/>
              </a:rPr>
              <a:t>5.</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156322" y="8041552"/>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3" name="Freeform 3"/>
          <p:cNvSpPr/>
          <p:nvPr/>
        </p:nvSpPr>
        <p:spPr>
          <a:xfrm>
            <a:off x="1028700" y="-160719"/>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4" name="TextBox 4"/>
          <p:cNvSpPr txBox="1"/>
          <p:nvPr/>
        </p:nvSpPr>
        <p:spPr>
          <a:xfrm>
            <a:off x="5580519" y="1076325"/>
            <a:ext cx="7126962" cy="866780"/>
          </a:xfrm>
          <a:prstGeom prst="rect">
            <a:avLst/>
          </a:prstGeom>
        </p:spPr>
        <p:txBody>
          <a:bodyPr lIns="0" tIns="0" rIns="0" bIns="0" rtlCol="0" anchor="t">
            <a:spAutoFit/>
          </a:bodyPr>
          <a:lstStyle/>
          <a:p>
            <a:pPr>
              <a:lnSpc>
                <a:spcPts val="6600"/>
              </a:lnSpc>
            </a:pPr>
            <a:r>
              <a:rPr lang="en-US" sz="6000">
                <a:solidFill>
                  <a:srgbClr val="8CA9AD"/>
                </a:solidFill>
                <a:latin typeface="DM Sans Bold"/>
              </a:rPr>
              <a:t>CAUTIONARY TALE</a:t>
            </a:r>
          </a:p>
        </p:txBody>
      </p:sp>
      <p:sp>
        <p:nvSpPr>
          <p:cNvPr id="5" name="Freeform 5"/>
          <p:cNvSpPr/>
          <p:nvPr/>
        </p:nvSpPr>
        <p:spPr>
          <a:xfrm>
            <a:off x="15273699" y="589972"/>
            <a:ext cx="1985601" cy="1631803"/>
          </a:xfrm>
          <a:custGeom>
            <a:avLst/>
            <a:gdLst/>
            <a:ahLst/>
            <a:cxnLst/>
            <a:rect l="l" t="t" r="r" b="b"/>
            <a:pathLst>
              <a:path w="1985601" h="1631803">
                <a:moveTo>
                  <a:pt x="0" y="0"/>
                </a:moveTo>
                <a:lnTo>
                  <a:pt x="1985601" y="0"/>
                </a:lnTo>
                <a:lnTo>
                  <a:pt x="1985601" y="1631803"/>
                </a:lnTo>
                <a:lnTo>
                  <a:pt x="0" y="163180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lv-LV"/>
          </a:p>
        </p:txBody>
      </p:sp>
      <p:sp>
        <p:nvSpPr>
          <p:cNvPr id="6" name="TextBox 6"/>
          <p:cNvSpPr txBox="1"/>
          <p:nvPr/>
        </p:nvSpPr>
        <p:spPr>
          <a:xfrm>
            <a:off x="1349116" y="3383251"/>
            <a:ext cx="15589768" cy="4180840"/>
          </a:xfrm>
          <a:prstGeom prst="rect">
            <a:avLst/>
          </a:prstGeom>
        </p:spPr>
        <p:txBody>
          <a:bodyPr lIns="0" tIns="0" rIns="0" bIns="0" rtlCol="0" anchor="t">
            <a:spAutoFit/>
          </a:bodyPr>
          <a:lstStyle/>
          <a:p>
            <a:pPr marL="0" lvl="0" indent="0" algn="ctr">
              <a:lnSpc>
                <a:spcPts val="4759"/>
              </a:lnSpc>
              <a:spcBef>
                <a:spcPct val="0"/>
              </a:spcBef>
            </a:pPr>
            <a:r>
              <a:rPr lang="en-US" sz="3399">
                <a:solidFill>
                  <a:srgbClr val="000000"/>
                </a:solidFill>
                <a:latin typeface="Canva Sans 1"/>
              </a:rPr>
              <a:t>JCPenney's attempt to revamp its internal inventory management system in 2015 backfired due to a triple threat: inadequate employee training on the new software, glitches causing inaccurate stock counts, and a communication breakdown between management, IT, and store staff. This fumbled implementation led to stockouts, pricing issues, and ultimately hurt customer satisfaction, forcing them to revert to the older system and costing them dearly.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txBody>
            <a:bodyPr/>
            <a:lstStyle/>
            <a:p>
              <a:endParaRPr lang="lv-LV"/>
            </a:p>
          </p:txBody>
        </p:sp>
        <p:sp>
          <p:nvSpPr>
            <p:cNvPr id="4" name="TextBox 4"/>
            <p:cNvSpPr txBox="1"/>
            <p:nvPr/>
          </p:nvSpPr>
          <p:spPr>
            <a:xfrm>
              <a:off x="0" y="-57150"/>
              <a:ext cx="4274726" cy="2224617"/>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981200" y="-940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6" name="Freeform 6"/>
          <p:cNvSpPr/>
          <p:nvPr/>
        </p:nvSpPr>
        <p:spPr>
          <a:xfrm>
            <a:off x="1981200" y="6267450"/>
            <a:ext cx="2880360" cy="4114800"/>
          </a:xfrm>
          <a:custGeom>
            <a:avLst/>
            <a:gdLst/>
            <a:ahLst/>
            <a:cxnLst/>
            <a:rect l="l" t="t" r="r" b="b"/>
            <a:pathLst>
              <a:path w="2880360" h="4114800">
                <a:moveTo>
                  <a:pt x="0" y="0"/>
                </a:moveTo>
                <a:lnTo>
                  <a:pt x="2880360" y="0"/>
                </a:lnTo>
                <a:lnTo>
                  <a:pt x="288036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7" name="TextBox 7"/>
          <p:cNvSpPr txBox="1"/>
          <p:nvPr/>
        </p:nvSpPr>
        <p:spPr>
          <a:xfrm>
            <a:off x="4245946" y="4432300"/>
            <a:ext cx="10620170" cy="1660526"/>
          </a:xfrm>
          <a:prstGeom prst="rect">
            <a:avLst/>
          </a:prstGeom>
        </p:spPr>
        <p:txBody>
          <a:bodyPr lIns="0" tIns="0" rIns="0" bIns="0" rtlCol="0" anchor="t">
            <a:spAutoFit/>
          </a:bodyPr>
          <a:lstStyle/>
          <a:p>
            <a:pPr algn="r">
              <a:lnSpc>
                <a:spcPts val="12500"/>
              </a:lnSpc>
            </a:pPr>
            <a:r>
              <a:rPr lang="en-US" sz="12500">
                <a:solidFill>
                  <a:srgbClr val="FFFFFF"/>
                </a:solidFill>
                <a:latin typeface="DM Sans Bold"/>
              </a:rPr>
              <a:t>THANK YOU!</a:t>
            </a:r>
          </a:p>
        </p:txBody>
      </p:sp>
      <p:sp>
        <p:nvSpPr>
          <p:cNvPr id="8" name="Freeform 8"/>
          <p:cNvSpPr/>
          <p:nvPr/>
        </p:nvSpPr>
        <p:spPr>
          <a:xfrm rot="-10800000">
            <a:off x="5623560" y="7673106"/>
            <a:ext cx="3422956" cy="2613894"/>
          </a:xfrm>
          <a:custGeom>
            <a:avLst/>
            <a:gdLst/>
            <a:ahLst/>
            <a:cxnLst/>
            <a:rect l="l" t="t" r="r" b="b"/>
            <a:pathLst>
              <a:path w="3422956" h="2613894">
                <a:moveTo>
                  <a:pt x="0" y="0"/>
                </a:moveTo>
                <a:lnTo>
                  <a:pt x="3422956" y="0"/>
                </a:lnTo>
                <a:lnTo>
                  <a:pt x="3422956" y="2613894"/>
                </a:lnTo>
                <a:lnTo>
                  <a:pt x="0" y="26138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lv-LV"/>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a:off x="12610303" y="6113893"/>
            <a:ext cx="5677697" cy="4173107"/>
          </a:xfrm>
          <a:custGeom>
            <a:avLst/>
            <a:gdLst/>
            <a:ahLst/>
            <a:cxnLst/>
            <a:rect l="l" t="t" r="r" b="b"/>
            <a:pathLst>
              <a:path w="5677697" h="4173107">
                <a:moveTo>
                  <a:pt x="0" y="0"/>
                </a:moveTo>
                <a:lnTo>
                  <a:pt x="5677697" y="0"/>
                </a:lnTo>
                <a:lnTo>
                  <a:pt x="5677697" y="4173107"/>
                </a:lnTo>
                <a:lnTo>
                  <a:pt x="0" y="4173107"/>
                </a:lnTo>
                <a:lnTo>
                  <a:pt x="0" y="0"/>
                </a:lnTo>
                <a:close/>
              </a:path>
            </a:pathLst>
          </a:custGeom>
          <a:blipFill>
            <a:blip r:embed="rId3"/>
            <a:stretch>
              <a:fillRect/>
            </a:stretch>
          </a:blipFill>
        </p:spPr>
        <p:txBody>
          <a:bodyPr/>
          <a:lstStyle/>
          <a:p>
            <a:endParaRPr lang="lv-LV"/>
          </a:p>
        </p:txBody>
      </p:sp>
      <p:sp>
        <p:nvSpPr>
          <p:cNvPr id="4" name="TextBox 4"/>
          <p:cNvSpPr txBox="1"/>
          <p:nvPr/>
        </p:nvSpPr>
        <p:spPr>
          <a:xfrm>
            <a:off x="1348251" y="1097114"/>
            <a:ext cx="13060228" cy="929451"/>
          </a:xfrm>
          <a:prstGeom prst="rect">
            <a:avLst/>
          </a:prstGeom>
        </p:spPr>
        <p:txBody>
          <a:bodyPr lIns="0" tIns="0" rIns="0" bIns="0" rtlCol="0" anchor="t">
            <a:spAutoFit/>
          </a:bodyPr>
          <a:lstStyle/>
          <a:p>
            <a:pPr marL="0" lvl="0" indent="0" algn="l">
              <a:lnSpc>
                <a:spcPts val="6922"/>
              </a:lnSpc>
              <a:spcBef>
                <a:spcPct val="0"/>
              </a:spcBef>
            </a:pPr>
            <a:r>
              <a:rPr lang="en-US" sz="6992" spc="244">
                <a:solidFill>
                  <a:srgbClr val="E1A93D"/>
                </a:solidFill>
                <a:latin typeface="DM Sans Bold"/>
              </a:rPr>
              <a:t>Building in-house</a:t>
            </a:r>
          </a:p>
        </p:txBody>
      </p:sp>
      <p:sp>
        <p:nvSpPr>
          <p:cNvPr id="5" name="TextBox 5"/>
          <p:cNvSpPr txBox="1"/>
          <p:nvPr/>
        </p:nvSpPr>
        <p:spPr>
          <a:xfrm>
            <a:off x="1348251" y="3403916"/>
            <a:ext cx="15911049" cy="2709977"/>
          </a:xfrm>
          <a:prstGeom prst="rect">
            <a:avLst/>
          </a:prstGeom>
        </p:spPr>
        <p:txBody>
          <a:bodyPr lIns="0" tIns="0" rIns="0" bIns="0" rtlCol="0" anchor="t">
            <a:spAutoFit/>
          </a:bodyPr>
          <a:lstStyle/>
          <a:p>
            <a:pPr marL="0" lvl="0" indent="0">
              <a:lnSpc>
                <a:spcPts val="4305"/>
              </a:lnSpc>
              <a:spcBef>
                <a:spcPct val="0"/>
              </a:spcBef>
            </a:pPr>
            <a:r>
              <a:rPr lang="en-US" sz="3120" spc="305">
                <a:solidFill>
                  <a:srgbClr val="231F20"/>
                </a:solidFill>
                <a:latin typeface="DM Sans"/>
              </a:rPr>
              <a:t>In-house software development refers to the process where a company relies on its internal team to create, maintain, and update software solutions. This approach involves utilizing the company's resources, including personnel, technology, and infrastructure, to develop software tailored to the organization's specific needs and goals.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156322" y="8041552"/>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3" name="Freeform 3"/>
          <p:cNvSpPr/>
          <p:nvPr/>
        </p:nvSpPr>
        <p:spPr>
          <a:xfrm>
            <a:off x="1028700" y="-160719"/>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4" name="Freeform 4"/>
          <p:cNvSpPr/>
          <p:nvPr/>
        </p:nvSpPr>
        <p:spPr>
          <a:xfrm>
            <a:off x="6637999" y="7902514"/>
            <a:ext cx="5012003" cy="1355786"/>
          </a:xfrm>
          <a:custGeom>
            <a:avLst/>
            <a:gdLst/>
            <a:ahLst/>
            <a:cxnLst/>
            <a:rect l="l" t="t" r="r" b="b"/>
            <a:pathLst>
              <a:path w="5012003" h="1355786">
                <a:moveTo>
                  <a:pt x="0" y="0"/>
                </a:moveTo>
                <a:lnTo>
                  <a:pt x="5012002" y="0"/>
                </a:lnTo>
                <a:lnTo>
                  <a:pt x="5012002" y="1355786"/>
                </a:lnTo>
                <a:lnTo>
                  <a:pt x="0" y="135578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lv-LV"/>
          </a:p>
        </p:txBody>
      </p:sp>
      <p:sp>
        <p:nvSpPr>
          <p:cNvPr id="5" name="TextBox 5"/>
          <p:cNvSpPr txBox="1"/>
          <p:nvPr/>
        </p:nvSpPr>
        <p:spPr>
          <a:xfrm>
            <a:off x="7235294" y="1076325"/>
            <a:ext cx="3817412" cy="866780"/>
          </a:xfrm>
          <a:prstGeom prst="rect">
            <a:avLst/>
          </a:prstGeom>
        </p:spPr>
        <p:txBody>
          <a:bodyPr lIns="0" tIns="0" rIns="0" bIns="0" rtlCol="0" anchor="t">
            <a:spAutoFit/>
          </a:bodyPr>
          <a:lstStyle/>
          <a:p>
            <a:pPr>
              <a:lnSpc>
                <a:spcPts val="6600"/>
              </a:lnSpc>
            </a:pPr>
            <a:r>
              <a:rPr lang="en-US" sz="6000">
                <a:solidFill>
                  <a:srgbClr val="8CA9AD"/>
                </a:solidFill>
                <a:latin typeface="DM Sans Bold"/>
              </a:rPr>
              <a:t>IN-HOUSE</a:t>
            </a:r>
          </a:p>
        </p:txBody>
      </p:sp>
      <p:sp>
        <p:nvSpPr>
          <p:cNvPr id="6" name="TextBox 6"/>
          <p:cNvSpPr txBox="1"/>
          <p:nvPr/>
        </p:nvSpPr>
        <p:spPr>
          <a:xfrm>
            <a:off x="2761472" y="3375025"/>
            <a:ext cx="12765056" cy="3489325"/>
          </a:xfrm>
          <a:prstGeom prst="rect">
            <a:avLst/>
          </a:prstGeom>
        </p:spPr>
        <p:txBody>
          <a:bodyPr lIns="0" tIns="0" rIns="0" bIns="0" rtlCol="0" anchor="t">
            <a:spAutoFit/>
          </a:bodyPr>
          <a:lstStyle/>
          <a:p>
            <a:pPr marL="0" lvl="0" indent="0" algn="ctr">
              <a:lnSpc>
                <a:spcPts val="3499"/>
              </a:lnSpc>
              <a:spcBef>
                <a:spcPct val="0"/>
              </a:spcBef>
            </a:pPr>
            <a:r>
              <a:rPr lang="en-US" sz="2499">
                <a:solidFill>
                  <a:srgbClr val="000000"/>
                </a:solidFill>
                <a:latin typeface="Canva Sans 1"/>
              </a:rPr>
              <a:t>To ensure the reliability of its streaming service, Netflix created Chaos Monkey, an in-house software tool. This digital "monkey" intentionally disrupts internal systems, simulating outages and helping engineers proactively identify weaknesses before they impact millions of users. Developing Chaos Monkey in-house allowed Netflix to tailor it to their specific needs, leading to a more resilient infrastructure and a smoother streaming experience for their customers. This example highlights the potential of in-house development for creating innovative solutions that address a company's unique challenges.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a:off x="14109670" y="6113893"/>
            <a:ext cx="4178330" cy="4173107"/>
          </a:xfrm>
          <a:custGeom>
            <a:avLst/>
            <a:gdLst/>
            <a:ahLst/>
            <a:cxnLst/>
            <a:rect l="l" t="t" r="r" b="b"/>
            <a:pathLst>
              <a:path w="4178330" h="4173107">
                <a:moveTo>
                  <a:pt x="0" y="0"/>
                </a:moveTo>
                <a:lnTo>
                  <a:pt x="4178330" y="0"/>
                </a:lnTo>
                <a:lnTo>
                  <a:pt x="4178330" y="4173107"/>
                </a:lnTo>
                <a:lnTo>
                  <a:pt x="0" y="4173107"/>
                </a:lnTo>
                <a:lnTo>
                  <a:pt x="0" y="0"/>
                </a:lnTo>
                <a:close/>
              </a:path>
            </a:pathLst>
          </a:custGeom>
          <a:blipFill>
            <a:blip r:embed="rId3"/>
            <a:stretch>
              <a:fillRect/>
            </a:stretch>
          </a:blipFill>
        </p:spPr>
        <p:txBody>
          <a:bodyPr/>
          <a:lstStyle/>
          <a:p>
            <a:endParaRPr lang="lv-LV"/>
          </a:p>
        </p:txBody>
      </p:sp>
      <p:sp>
        <p:nvSpPr>
          <p:cNvPr id="4" name="TextBox 4"/>
          <p:cNvSpPr txBox="1"/>
          <p:nvPr/>
        </p:nvSpPr>
        <p:spPr>
          <a:xfrm>
            <a:off x="1348251" y="1097114"/>
            <a:ext cx="13060228" cy="929451"/>
          </a:xfrm>
          <a:prstGeom prst="rect">
            <a:avLst/>
          </a:prstGeom>
        </p:spPr>
        <p:txBody>
          <a:bodyPr lIns="0" tIns="0" rIns="0" bIns="0" rtlCol="0" anchor="t">
            <a:spAutoFit/>
          </a:bodyPr>
          <a:lstStyle/>
          <a:p>
            <a:pPr marL="0" lvl="0" indent="0" algn="l">
              <a:lnSpc>
                <a:spcPts val="6922"/>
              </a:lnSpc>
              <a:spcBef>
                <a:spcPct val="0"/>
              </a:spcBef>
            </a:pPr>
            <a:r>
              <a:rPr lang="en-US" sz="6992" spc="244">
                <a:solidFill>
                  <a:srgbClr val="E1A93D"/>
                </a:solidFill>
                <a:latin typeface="DM Sans Bold"/>
              </a:rPr>
              <a:t>Outsourcing</a:t>
            </a:r>
          </a:p>
        </p:txBody>
      </p:sp>
      <p:sp>
        <p:nvSpPr>
          <p:cNvPr id="5" name="TextBox 5"/>
          <p:cNvSpPr txBox="1"/>
          <p:nvPr/>
        </p:nvSpPr>
        <p:spPr>
          <a:xfrm>
            <a:off x="1348251" y="3403916"/>
            <a:ext cx="15784569" cy="2709977"/>
          </a:xfrm>
          <a:prstGeom prst="rect">
            <a:avLst/>
          </a:prstGeom>
        </p:spPr>
        <p:txBody>
          <a:bodyPr lIns="0" tIns="0" rIns="0" bIns="0" rtlCol="0" anchor="t">
            <a:spAutoFit/>
          </a:bodyPr>
          <a:lstStyle/>
          <a:p>
            <a:pPr marL="0" lvl="0" indent="0">
              <a:lnSpc>
                <a:spcPts val="4305"/>
              </a:lnSpc>
              <a:spcBef>
                <a:spcPct val="0"/>
              </a:spcBef>
            </a:pPr>
            <a:r>
              <a:rPr lang="en-US" sz="3120" spc="305">
                <a:solidFill>
                  <a:srgbClr val="231F20"/>
                </a:solidFill>
                <a:latin typeface="DM Sans"/>
              </a:rPr>
              <a:t>To outsource the development of a technological solution means engaging external entities, such as freelance developers or specialized firms, to handle software projects. This approach allows businesses to leverage external expertise and technology, often at a lower cost and with greater flexibility compared to in-house development.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156322" y="8041552"/>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3" name="Freeform 3"/>
          <p:cNvSpPr/>
          <p:nvPr/>
        </p:nvSpPr>
        <p:spPr>
          <a:xfrm>
            <a:off x="1028700" y="-160719"/>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4" name="Freeform 4"/>
          <p:cNvSpPr/>
          <p:nvPr/>
        </p:nvSpPr>
        <p:spPr>
          <a:xfrm>
            <a:off x="7860123" y="7060633"/>
            <a:ext cx="2567754" cy="2559195"/>
          </a:xfrm>
          <a:custGeom>
            <a:avLst/>
            <a:gdLst/>
            <a:ahLst/>
            <a:cxnLst/>
            <a:rect l="l" t="t" r="r" b="b"/>
            <a:pathLst>
              <a:path w="2567754" h="2559195">
                <a:moveTo>
                  <a:pt x="0" y="0"/>
                </a:moveTo>
                <a:lnTo>
                  <a:pt x="2567754" y="0"/>
                </a:lnTo>
                <a:lnTo>
                  <a:pt x="2567754" y="2559195"/>
                </a:lnTo>
                <a:lnTo>
                  <a:pt x="0" y="2559195"/>
                </a:lnTo>
                <a:lnTo>
                  <a:pt x="0" y="0"/>
                </a:lnTo>
                <a:close/>
              </a:path>
            </a:pathLst>
          </a:custGeom>
          <a:blipFill>
            <a:blip r:embed="rId6"/>
            <a:stretch>
              <a:fillRect/>
            </a:stretch>
          </a:blipFill>
        </p:spPr>
        <p:txBody>
          <a:bodyPr/>
          <a:lstStyle/>
          <a:p>
            <a:endParaRPr lang="lv-LV"/>
          </a:p>
        </p:txBody>
      </p:sp>
      <p:sp>
        <p:nvSpPr>
          <p:cNvPr id="5" name="TextBox 5"/>
          <p:cNvSpPr txBox="1"/>
          <p:nvPr/>
        </p:nvSpPr>
        <p:spPr>
          <a:xfrm>
            <a:off x="6529116" y="1076325"/>
            <a:ext cx="5229768" cy="866780"/>
          </a:xfrm>
          <a:prstGeom prst="rect">
            <a:avLst/>
          </a:prstGeom>
        </p:spPr>
        <p:txBody>
          <a:bodyPr lIns="0" tIns="0" rIns="0" bIns="0" rtlCol="0" anchor="t">
            <a:spAutoFit/>
          </a:bodyPr>
          <a:lstStyle/>
          <a:p>
            <a:pPr>
              <a:lnSpc>
                <a:spcPts val="6600"/>
              </a:lnSpc>
            </a:pPr>
            <a:r>
              <a:rPr lang="en-US" sz="6000">
                <a:solidFill>
                  <a:srgbClr val="8CA9AD"/>
                </a:solidFill>
                <a:latin typeface="DM Sans Bold"/>
              </a:rPr>
              <a:t>OUTSOURCED</a:t>
            </a:r>
          </a:p>
        </p:txBody>
      </p:sp>
      <p:sp>
        <p:nvSpPr>
          <p:cNvPr id="6" name="TextBox 6"/>
          <p:cNvSpPr txBox="1"/>
          <p:nvPr/>
        </p:nvSpPr>
        <p:spPr>
          <a:xfrm>
            <a:off x="2761472" y="3813175"/>
            <a:ext cx="12765056" cy="2613025"/>
          </a:xfrm>
          <a:prstGeom prst="rect">
            <a:avLst/>
          </a:prstGeom>
        </p:spPr>
        <p:txBody>
          <a:bodyPr lIns="0" tIns="0" rIns="0" bIns="0" rtlCol="0" anchor="t">
            <a:spAutoFit/>
          </a:bodyPr>
          <a:lstStyle/>
          <a:p>
            <a:pPr marL="0" lvl="0" indent="0" algn="ctr">
              <a:lnSpc>
                <a:spcPts val="3499"/>
              </a:lnSpc>
              <a:spcBef>
                <a:spcPct val="0"/>
              </a:spcBef>
            </a:pPr>
            <a:r>
              <a:rPr lang="en-US" sz="2499">
                <a:solidFill>
                  <a:srgbClr val="000000"/>
                </a:solidFill>
                <a:latin typeface="Canva Sans 1"/>
              </a:rPr>
              <a:t>In its early stages, Skype, the video calling giant, outsourced development of its core software to a team in Estonia. This strategic move allowed them to focus on user experience and business strategy while leveraging external expertise at a potentially lower cost. The success of this collaboration showcases how outsourcing can be a powerful tool for companies to access specialized skills and accelerate development, giving them a competitive edge.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txBody>
            <a:bodyPr/>
            <a:lstStyle/>
            <a:p>
              <a:endParaRPr lang="lv-LV"/>
            </a:p>
          </p:txBody>
        </p:sp>
        <p:sp>
          <p:nvSpPr>
            <p:cNvPr id="4" name="TextBox 4"/>
            <p:cNvSpPr txBox="1"/>
            <p:nvPr/>
          </p:nvSpPr>
          <p:spPr>
            <a:xfrm>
              <a:off x="0" y="-57150"/>
              <a:ext cx="4274726" cy="222461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1565422" y="3600450"/>
            <a:ext cx="11977699" cy="3162300"/>
          </a:xfrm>
          <a:prstGeom prst="rect">
            <a:avLst/>
          </a:prstGeom>
        </p:spPr>
        <p:txBody>
          <a:bodyPr lIns="0" tIns="0" rIns="0" bIns="0" rtlCol="0" anchor="t">
            <a:spAutoFit/>
          </a:bodyPr>
          <a:lstStyle/>
          <a:p>
            <a:pPr algn="r">
              <a:lnSpc>
                <a:spcPts val="8250"/>
              </a:lnSpc>
            </a:pPr>
            <a:r>
              <a:rPr lang="en-US" sz="7500">
                <a:solidFill>
                  <a:srgbClr val="FFFFFF"/>
                </a:solidFill>
                <a:latin typeface="DM Sans Bold"/>
              </a:rPr>
              <a:t>BUILDING IN-HOUSE</a:t>
            </a:r>
          </a:p>
          <a:p>
            <a:pPr algn="r">
              <a:lnSpc>
                <a:spcPts val="8250"/>
              </a:lnSpc>
            </a:pPr>
            <a:r>
              <a:rPr lang="en-US" sz="7500">
                <a:solidFill>
                  <a:srgbClr val="FFFFFF"/>
                </a:solidFill>
                <a:latin typeface="DM Sans Bold"/>
              </a:rPr>
              <a:t>VS</a:t>
            </a:r>
          </a:p>
          <a:p>
            <a:pPr algn="r">
              <a:lnSpc>
                <a:spcPts val="8250"/>
              </a:lnSpc>
            </a:pPr>
            <a:r>
              <a:rPr lang="en-US" sz="7500">
                <a:solidFill>
                  <a:srgbClr val="FFFFFF"/>
                </a:solidFill>
                <a:latin typeface="DM Sans Bold"/>
              </a:rPr>
              <a:t>OUTSOURCING</a:t>
            </a:r>
          </a:p>
        </p:txBody>
      </p:sp>
      <p:sp>
        <p:nvSpPr>
          <p:cNvPr id="6" name="Freeform 6"/>
          <p:cNvSpPr/>
          <p:nvPr/>
        </p:nvSpPr>
        <p:spPr>
          <a:xfrm>
            <a:off x="5893678" y="8135576"/>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7" name="Freeform 7"/>
          <p:cNvSpPr/>
          <p:nvPr/>
        </p:nvSpPr>
        <p:spPr>
          <a:xfrm>
            <a:off x="1028700" y="8135576"/>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8" name="Freeform 8"/>
          <p:cNvSpPr/>
          <p:nvPr/>
        </p:nvSpPr>
        <p:spPr>
          <a:xfrm>
            <a:off x="13543121" y="-2151424"/>
            <a:ext cx="9489757" cy="10287000"/>
          </a:xfrm>
          <a:custGeom>
            <a:avLst/>
            <a:gdLst/>
            <a:ahLst/>
            <a:cxnLst/>
            <a:rect l="l" t="t" r="r" b="b"/>
            <a:pathLst>
              <a:path w="9489757" h="10287000">
                <a:moveTo>
                  <a:pt x="0" y="0"/>
                </a:moveTo>
                <a:lnTo>
                  <a:pt x="9489758" y="0"/>
                </a:lnTo>
                <a:lnTo>
                  <a:pt x="9489758" y="10287000"/>
                </a:lnTo>
                <a:lnTo>
                  <a:pt x="0" y="102870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lv-LV"/>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sp>
        <p:nvSpPr>
          <p:cNvPr id="2" name="Freeform 2"/>
          <p:cNvSpPr/>
          <p:nvPr/>
        </p:nvSpPr>
        <p:spPr>
          <a:xfrm>
            <a:off x="14592495" y="7573922"/>
            <a:ext cx="4687320" cy="4687320"/>
          </a:xfrm>
          <a:custGeom>
            <a:avLst/>
            <a:gdLst/>
            <a:ahLst/>
            <a:cxnLst/>
            <a:rect l="l" t="t" r="r" b="b"/>
            <a:pathLst>
              <a:path w="4687320" h="4687320">
                <a:moveTo>
                  <a:pt x="0" y="0"/>
                </a:moveTo>
                <a:lnTo>
                  <a:pt x="4687320" y="0"/>
                </a:lnTo>
                <a:lnTo>
                  <a:pt x="4687320" y="4687319"/>
                </a:lnTo>
                <a:lnTo>
                  <a:pt x="0" y="46873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grpSp>
        <p:nvGrpSpPr>
          <p:cNvPr id="3" name="Group 3"/>
          <p:cNvGrpSpPr/>
          <p:nvPr/>
        </p:nvGrpSpPr>
        <p:grpSpPr>
          <a:xfrm>
            <a:off x="16887962" y="5985119"/>
            <a:ext cx="2085109" cy="2085109"/>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A9AD"/>
            </a:solidFill>
            <a:ln cap="sq">
              <a:noFill/>
              <a:prstDash val="solid"/>
              <a:miter/>
            </a:ln>
          </p:spPr>
          <p:txBody>
            <a:bodyPr/>
            <a:lstStyle/>
            <a:p>
              <a:endParaRPr lang="lv-LV"/>
            </a:p>
          </p:txBody>
        </p:sp>
        <p:sp>
          <p:nvSpPr>
            <p:cNvPr id="5" name="TextBox 5"/>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6" name="Freeform 6"/>
          <p:cNvSpPr/>
          <p:nvPr/>
        </p:nvSpPr>
        <p:spPr>
          <a:xfrm>
            <a:off x="-1560220" y="1728186"/>
            <a:ext cx="4687320" cy="4687320"/>
          </a:xfrm>
          <a:custGeom>
            <a:avLst/>
            <a:gdLst/>
            <a:ahLst/>
            <a:cxnLst/>
            <a:rect l="l" t="t" r="r" b="b"/>
            <a:pathLst>
              <a:path w="4687320" h="4687320">
                <a:moveTo>
                  <a:pt x="0" y="0"/>
                </a:moveTo>
                <a:lnTo>
                  <a:pt x="4687320" y="0"/>
                </a:lnTo>
                <a:lnTo>
                  <a:pt x="4687320" y="4687319"/>
                </a:lnTo>
                <a:lnTo>
                  <a:pt x="0" y="46873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grpSp>
        <p:nvGrpSpPr>
          <p:cNvPr id="7" name="Group 7"/>
          <p:cNvGrpSpPr/>
          <p:nvPr/>
        </p:nvGrpSpPr>
        <p:grpSpPr>
          <a:xfrm>
            <a:off x="-2262642" y="-3904566"/>
            <a:ext cx="8637895" cy="8637895"/>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A9AD"/>
            </a:solidFill>
            <a:ln cap="sq">
              <a:noFill/>
              <a:prstDash val="solid"/>
              <a:miter/>
            </a:ln>
          </p:spPr>
          <p:txBody>
            <a:bodyPr/>
            <a:lstStyle/>
            <a:p>
              <a:endParaRPr lang="lv-LV"/>
            </a:p>
          </p:txBody>
        </p:sp>
        <p:sp>
          <p:nvSpPr>
            <p:cNvPr id="9" name="TextBox 9"/>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grpSp>
        <p:nvGrpSpPr>
          <p:cNvPr id="10" name="Group 10"/>
          <p:cNvGrpSpPr/>
          <p:nvPr/>
        </p:nvGrpSpPr>
        <p:grpSpPr>
          <a:xfrm>
            <a:off x="7309182" y="1338478"/>
            <a:ext cx="1164616" cy="1910409"/>
            <a:chOff x="0" y="0"/>
            <a:chExt cx="1451520" cy="2381040"/>
          </a:xfrm>
        </p:grpSpPr>
        <p:sp>
          <p:nvSpPr>
            <p:cNvPr id="11" name="Freeform 11"/>
            <p:cNvSpPr/>
            <p:nvPr/>
          </p:nvSpPr>
          <p:spPr>
            <a:xfrm>
              <a:off x="0" y="-19812"/>
              <a:ext cx="1474216" cy="2444877"/>
            </a:xfrm>
            <a:custGeom>
              <a:avLst/>
              <a:gdLst/>
              <a:ahLst/>
              <a:cxnLst/>
              <a:rect l="l" t="t" r="r" b="b"/>
              <a:pathLst>
                <a:path w="1474216" h="2444877">
                  <a:moveTo>
                    <a:pt x="1394587" y="1366393"/>
                  </a:moveTo>
                  <a:lnTo>
                    <a:pt x="395351" y="2365883"/>
                  </a:lnTo>
                  <a:cubicBezTo>
                    <a:pt x="315849" y="2444877"/>
                    <a:pt x="186944" y="2444877"/>
                    <a:pt x="107315" y="2365883"/>
                  </a:cubicBezTo>
                  <a:lnTo>
                    <a:pt x="0" y="2258441"/>
                  </a:lnTo>
                  <a:lnTo>
                    <a:pt x="891286" y="1366393"/>
                  </a:lnTo>
                  <a:cubicBezTo>
                    <a:pt x="970788" y="1286891"/>
                    <a:pt x="970788" y="1157859"/>
                    <a:pt x="891286" y="1078357"/>
                  </a:cubicBezTo>
                  <a:lnTo>
                    <a:pt x="0" y="186944"/>
                  </a:lnTo>
                  <a:lnTo>
                    <a:pt x="107442" y="79502"/>
                  </a:lnTo>
                  <a:cubicBezTo>
                    <a:pt x="186944" y="0"/>
                    <a:pt x="315849" y="0"/>
                    <a:pt x="395478" y="79502"/>
                  </a:cubicBezTo>
                  <a:lnTo>
                    <a:pt x="1394714" y="1078357"/>
                  </a:lnTo>
                  <a:cubicBezTo>
                    <a:pt x="1474216" y="1157859"/>
                    <a:pt x="1474216" y="1286891"/>
                    <a:pt x="1394714" y="1366393"/>
                  </a:cubicBezTo>
                  <a:close/>
                </a:path>
              </a:pathLst>
            </a:custGeom>
            <a:solidFill>
              <a:srgbClr val="8CA9AD"/>
            </a:solidFill>
          </p:spPr>
          <p:txBody>
            <a:bodyPr/>
            <a:lstStyle/>
            <a:p>
              <a:endParaRPr lang="lv-LV"/>
            </a:p>
          </p:txBody>
        </p:sp>
      </p:grpSp>
      <p:grpSp>
        <p:nvGrpSpPr>
          <p:cNvPr id="12" name="Group 12"/>
          <p:cNvGrpSpPr/>
          <p:nvPr/>
        </p:nvGrpSpPr>
        <p:grpSpPr>
          <a:xfrm>
            <a:off x="7449560" y="1991264"/>
            <a:ext cx="325815" cy="605415"/>
            <a:chOff x="0" y="0"/>
            <a:chExt cx="406080" cy="754560"/>
          </a:xfrm>
        </p:grpSpPr>
        <p:sp>
          <p:nvSpPr>
            <p:cNvPr id="13" name="Freeform 13"/>
            <p:cNvSpPr/>
            <p:nvPr/>
          </p:nvSpPr>
          <p:spPr>
            <a:xfrm>
              <a:off x="0" y="-32385"/>
              <a:ext cx="446659" cy="842137"/>
            </a:xfrm>
            <a:custGeom>
              <a:avLst/>
              <a:gdLst/>
              <a:ahLst/>
              <a:cxnLst/>
              <a:rect l="l" t="t" r="r" b="b"/>
              <a:pathLst>
                <a:path w="446659" h="842137">
                  <a:moveTo>
                    <a:pt x="350393" y="246126"/>
                  </a:moveTo>
                  <a:lnTo>
                    <a:pt x="165354" y="60960"/>
                  </a:lnTo>
                  <a:cubicBezTo>
                    <a:pt x="104394" y="0"/>
                    <a:pt x="0" y="42926"/>
                    <a:pt x="0" y="129413"/>
                  </a:cubicBezTo>
                  <a:lnTo>
                    <a:pt x="0" y="712724"/>
                  </a:lnTo>
                  <a:cubicBezTo>
                    <a:pt x="0" y="799211"/>
                    <a:pt x="104394" y="842137"/>
                    <a:pt x="165354" y="781177"/>
                  </a:cubicBezTo>
                  <a:lnTo>
                    <a:pt x="350393" y="596138"/>
                  </a:lnTo>
                  <a:cubicBezTo>
                    <a:pt x="446659" y="499237"/>
                    <a:pt x="446659" y="342519"/>
                    <a:pt x="350393" y="246126"/>
                  </a:cubicBezTo>
                  <a:close/>
                </a:path>
              </a:pathLst>
            </a:custGeom>
            <a:solidFill>
              <a:srgbClr val="8CA9AD"/>
            </a:solidFill>
          </p:spPr>
          <p:txBody>
            <a:bodyPr/>
            <a:lstStyle/>
            <a:p>
              <a:endParaRPr lang="lv-LV"/>
            </a:p>
          </p:txBody>
        </p:sp>
      </p:grpSp>
      <p:grpSp>
        <p:nvGrpSpPr>
          <p:cNvPr id="14" name="Group 14"/>
          <p:cNvGrpSpPr/>
          <p:nvPr/>
        </p:nvGrpSpPr>
        <p:grpSpPr>
          <a:xfrm>
            <a:off x="7755734" y="1515828"/>
            <a:ext cx="5916664" cy="1537801"/>
            <a:chOff x="0" y="0"/>
            <a:chExt cx="7374240" cy="1916640"/>
          </a:xfrm>
        </p:grpSpPr>
        <p:sp>
          <p:nvSpPr>
            <p:cNvPr id="15" name="Freeform 15"/>
            <p:cNvSpPr/>
            <p:nvPr/>
          </p:nvSpPr>
          <p:spPr>
            <a:xfrm>
              <a:off x="0" y="0"/>
              <a:ext cx="7431151" cy="1963166"/>
            </a:xfrm>
            <a:custGeom>
              <a:avLst/>
              <a:gdLst/>
              <a:ahLst/>
              <a:cxnLst/>
              <a:rect l="l" t="t" r="r" b="b"/>
              <a:pathLst>
                <a:path w="7431151" h="1963166">
                  <a:moveTo>
                    <a:pt x="6464935" y="0"/>
                  </a:moveTo>
                  <a:lnTo>
                    <a:pt x="0" y="0"/>
                  </a:lnTo>
                  <a:lnTo>
                    <a:pt x="837819" y="837565"/>
                  </a:lnTo>
                  <a:cubicBezTo>
                    <a:pt x="877316" y="877062"/>
                    <a:pt x="897636" y="929386"/>
                    <a:pt x="897636" y="981583"/>
                  </a:cubicBezTo>
                  <a:cubicBezTo>
                    <a:pt x="897636" y="1033780"/>
                    <a:pt x="877951" y="1085596"/>
                    <a:pt x="837819" y="1125601"/>
                  </a:cubicBezTo>
                  <a:lnTo>
                    <a:pt x="635" y="1963166"/>
                  </a:lnTo>
                  <a:lnTo>
                    <a:pt x="6464427" y="1963166"/>
                  </a:lnTo>
                  <a:lnTo>
                    <a:pt x="7431151" y="981583"/>
                  </a:lnTo>
                  <a:lnTo>
                    <a:pt x="6464935" y="0"/>
                  </a:lnTo>
                  <a:close/>
                </a:path>
              </a:pathLst>
            </a:custGeom>
            <a:solidFill>
              <a:srgbClr val="8CA9AD"/>
            </a:solidFill>
          </p:spPr>
          <p:txBody>
            <a:bodyPr/>
            <a:lstStyle/>
            <a:p>
              <a:endParaRPr lang="lv-LV"/>
            </a:p>
          </p:txBody>
        </p:sp>
      </p:grpSp>
      <p:grpSp>
        <p:nvGrpSpPr>
          <p:cNvPr id="16" name="Group 16"/>
          <p:cNvGrpSpPr/>
          <p:nvPr/>
        </p:nvGrpSpPr>
        <p:grpSpPr>
          <a:xfrm>
            <a:off x="12693796" y="3397203"/>
            <a:ext cx="1165193" cy="1910409"/>
            <a:chOff x="0" y="0"/>
            <a:chExt cx="1452240" cy="2381040"/>
          </a:xfrm>
        </p:grpSpPr>
        <p:sp>
          <p:nvSpPr>
            <p:cNvPr id="17" name="Freeform 17"/>
            <p:cNvSpPr/>
            <p:nvPr/>
          </p:nvSpPr>
          <p:spPr>
            <a:xfrm>
              <a:off x="-19685" y="-19812"/>
              <a:ext cx="1474216" cy="2444877"/>
            </a:xfrm>
            <a:custGeom>
              <a:avLst/>
              <a:gdLst/>
              <a:ahLst/>
              <a:cxnLst/>
              <a:rect l="l" t="t" r="r" b="b"/>
              <a:pathLst>
                <a:path w="1474216" h="2444877">
                  <a:moveTo>
                    <a:pt x="78994" y="1078484"/>
                  </a:moveTo>
                  <a:lnTo>
                    <a:pt x="1078611" y="78994"/>
                  </a:lnTo>
                  <a:cubicBezTo>
                    <a:pt x="1158240" y="0"/>
                    <a:pt x="1287145" y="0"/>
                    <a:pt x="1366774" y="78994"/>
                  </a:cubicBezTo>
                  <a:lnTo>
                    <a:pt x="1474216" y="186436"/>
                  </a:lnTo>
                  <a:lnTo>
                    <a:pt x="582549" y="1078484"/>
                  </a:lnTo>
                  <a:cubicBezTo>
                    <a:pt x="502920" y="1157986"/>
                    <a:pt x="502920" y="1287018"/>
                    <a:pt x="582549" y="1366520"/>
                  </a:cubicBezTo>
                  <a:lnTo>
                    <a:pt x="1474216" y="2257933"/>
                  </a:lnTo>
                  <a:lnTo>
                    <a:pt x="1366774" y="2365375"/>
                  </a:lnTo>
                  <a:cubicBezTo>
                    <a:pt x="1287145" y="2444877"/>
                    <a:pt x="1158240" y="2444877"/>
                    <a:pt x="1078611" y="2365375"/>
                  </a:cubicBezTo>
                  <a:lnTo>
                    <a:pt x="78994" y="1366012"/>
                  </a:lnTo>
                  <a:cubicBezTo>
                    <a:pt x="0" y="1286510"/>
                    <a:pt x="0" y="1158113"/>
                    <a:pt x="78994" y="1078484"/>
                  </a:cubicBezTo>
                  <a:close/>
                </a:path>
              </a:pathLst>
            </a:custGeom>
            <a:solidFill>
              <a:srgbClr val="8CA9AD"/>
            </a:solidFill>
          </p:spPr>
          <p:txBody>
            <a:bodyPr/>
            <a:lstStyle/>
            <a:p>
              <a:endParaRPr lang="lv-LV"/>
            </a:p>
          </p:txBody>
        </p:sp>
      </p:grpSp>
      <p:grpSp>
        <p:nvGrpSpPr>
          <p:cNvPr id="18" name="Group 18"/>
          <p:cNvGrpSpPr/>
          <p:nvPr/>
        </p:nvGrpSpPr>
        <p:grpSpPr>
          <a:xfrm>
            <a:off x="13381243" y="4049989"/>
            <a:ext cx="325815" cy="605415"/>
            <a:chOff x="0" y="0"/>
            <a:chExt cx="406080" cy="754560"/>
          </a:xfrm>
        </p:grpSpPr>
        <p:sp>
          <p:nvSpPr>
            <p:cNvPr id="19" name="Freeform 19"/>
            <p:cNvSpPr/>
            <p:nvPr/>
          </p:nvSpPr>
          <p:spPr>
            <a:xfrm>
              <a:off x="-24257" y="-32385"/>
              <a:ext cx="447294" cy="842264"/>
            </a:xfrm>
            <a:custGeom>
              <a:avLst/>
              <a:gdLst/>
              <a:ahLst/>
              <a:cxnLst/>
              <a:rect l="l" t="t" r="r" b="b"/>
              <a:pathLst>
                <a:path w="447294" h="842264">
                  <a:moveTo>
                    <a:pt x="96901" y="596138"/>
                  </a:moveTo>
                  <a:lnTo>
                    <a:pt x="281940" y="781304"/>
                  </a:lnTo>
                  <a:cubicBezTo>
                    <a:pt x="342900" y="842264"/>
                    <a:pt x="447294" y="799338"/>
                    <a:pt x="447294" y="712851"/>
                  </a:cubicBezTo>
                  <a:lnTo>
                    <a:pt x="447294" y="129413"/>
                  </a:lnTo>
                  <a:cubicBezTo>
                    <a:pt x="447294" y="42926"/>
                    <a:pt x="342900" y="0"/>
                    <a:pt x="281940" y="60960"/>
                  </a:cubicBezTo>
                  <a:lnTo>
                    <a:pt x="96901" y="246126"/>
                  </a:lnTo>
                  <a:cubicBezTo>
                    <a:pt x="0" y="343027"/>
                    <a:pt x="0" y="499237"/>
                    <a:pt x="96901" y="596138"/>
                  </a:cubicBezTo>
                  <a:close/>
                </a:path>
              </a:pathLst>
            </a:custGeom>
            <a:solidFill>
              <a:srgbClr val="8CA9AD"/>
            </a:solidFill>
          </p:spPr>
          <p:txBody>
            <a:bodyPr/>
            <a:lstStyle/>
            <a:p>
              <a:endParaRPr lang="lv-LV"/>
            </a:p>
          </p:txBody>
        </p:sp>
      </p:grpSp>
      <p:grpSp>
        <p:nvGrpSpPr>
          <p:cNvPr id="20" name="Group 20"/>
          <p:cNvGrpSpPr/>
          <p:nvPr/>
        </p:nvGrpSpPr>
        <p:grpSpPr>
          <a:xfrm>
            <a:off x="7449560" y="3574553"/>
            <a:ext cx="5918974" cy="1537801"/>
            <a:chOff x="0" y="0"/>
            <a:chExt cx="7377120" cy="1916640"/>
          </a:xfrm>
        </p:grpSpPr>
        <p:sp>
          <p:nvSpPr>
            <p:cNvPr id="21" name="Freeform 21"/>
            <p:cNvSpPr/>
            <p:nvPr/>
          </p:nvSpPr>
          <p:spPr>
            <a:xfrm>
              <a:off x="0" y="0"/>
              <a:ext cx="7434580" cy="1963166"/>
            </a:xfrm>
            <a:custGeom>
              <a:avLst/>
              <a:gdLst/>
              <a:ahLst/>
              <a:cxnLst/>
              <a:rect l="l" t="t" r="r" b="b"/>
              <a:pathLst>
                <a:path w="7434580" h="1963166">
                  <a:moveTo>
                    <a:pt x="967105" y="1963166"/>
                  </a:moveTo>
                  <a:lnTo>
                    <a:pt x="7434580" y="1963166"/>
                  </a:lnTo>
                  <a:lnTo>
                    <a:pt x="6596380" y="1125601"/>
                  </a:lnTo>
                  <a:cubicBezTo>
                    <a:pt x="6556883" y="1086104"/>
                    <a:pt x="6536563" y="1033780"/>
                    <a:pt x="6536563" y="981583"/>
                  </a:cubicBezTo>
                  <a:cubicBezTo>
                    <a:pt x="6536563" y="929386"/>
                    <a:pt x="6556375" y="877570"/>
                    <a:pt x="6596380" y="837565"/>
                  </a:cubicBezTo>
                  <a:lnTo>
                    <a:pt x="7434072" y="0"/>
                  </a:lnTo>
                  <a:lnTo>
                    <a:pt x="967105" y="0"/>
                  </a:lnTo>
                  <a:lnTo>
                    <a:pt x="0" y="980948"/>
                  </a:lnTo>
                  <a:lnTo>
                    <a:pt x="967105" y="1963039"/>
                  </a:lnTo>
                  <a:close/>
                </a:path>
              </a:pathLst>
            </a:custGeom>
            <a:solidFill>
              <a:srgbClr val="8CA9AD"/>
            </a:solidFill>
          </p:spPr>
          <p:txBody>
            <a:bodyPr/>
            <a:lstStyle/>
            <a:p>
              <a:endParaRPr lang="lv-LV"/>
            </a:p>
          </p:txBody>
        </p:sp>
      </p:grpSp>
      <p:grpSp>
        <p:nvGrpSpPr>
          <p:cNvPr id="22" name="Group 22"/>
          <p:cNvGrpSpPr/>
          <p:nvPr/>
        </p:nvGrpSpPr>
        <p:grpSpPr>
          <a:xfrm>
            <a:off x="7309182" y="5460012"/>
            <a:ext cx="1164616" cy="1910409"/>
            <a:chOff x="0" y="0"/>
            <a:chExt cx="1451520" cy="2381040"/>
          </a:xfrm>
        </p:grpSpPr>
        <p:sp>
          <p:nvSpPr>
            <p:cNvPr id="23" name="Freeform 23"/>
            <p:cNvSpPr/>
            <p:nvPr/>
          </p:nvSpPr>
          <p:spPr>
            <a:xfrm>
              <a:off x="0" y="-19812"/>
              <a:ext cx="1474216" cy="2444877"/>
            </a:xfrm>
            <a:custGeom>
              <a:avLst/>
              <a:gdLst/>
              <a:ahLst/>
              <a:cxnLst/>
              <a:rect l="l" t="t" r="r" b="b"/>
              <a:pathLst>
                <a:path w="1474216" h="2444877">
                  <a:moveTo>
                    <a:pt x="1394587" y="1366393"/>
                  </a:moveTo>
                  <a:lnTo>
                    <a:pt x="395351" y="2365883"/>
                  </a:lnTo>
                  <a:cubicBezTo>
                    <a:pt x="315849" y="2444877"/>
                    <a:pt x="186944" y="2444877"/>
                    <a:pt x="107315" y="2365883"/>
                  </a:cubicBezTo>
                  <a:lnTo>
                    <a:pt x="0" y="2258441"/>
                  </a:lnTo>
                  <a:lnTo>
                    <a:pt x="891286" y="1366393"/>
                  </a:lnTo>
                  <a:cubicBezTo>
                    <a:pt x="970788" y="1286891"/>
                    <a:pt x="970788" y="1157859"/>
                    <a:pt x="891286" y="1078357"/>
                  </a:cubicBezTo>
                  <a:lnTo>
                    <a:pt x="0" y="186944"/>
                  </a:lnTo>
                  <a:lnTo>
                    <a:pt x="107442" y="79502"/>
                  </a:lnTo>
                  <a:cubicBezTo>
                    <a:pt x="186944" y="0"/>
                    <a:pt x="315849" y="0"/>
                    <a:pt x="395478" y="79502"/>
                  </a:cubicBezTo>
                  <a:lnTo>
                    <a:pt x="1394714" y="1078357"/>
                  </a:lnTo>
                  <a:cubicBezTo>
                    <a:pt x="1474216" y="1157859"/>
                    <a:pt x="1474216" y="1286891"/>
                    <a:pt x="1394714" y="1366393"/>
                  </a:cubicBezTo>
                  <a:close/>
                </a:path>
              </a:pathLst>
            </a:custGeom>
            <a:solidFill>
              <a:srgbClr val="8CA9AD"/>
            </a:solidFill>
          </p:spPr>
          <p:txBody>
            <a:bodyPr/>
            <a:lstStyle/>
            <a:p>
              <a:endParaRPr lang="lv-LV"/>
            </a:p>
          </p:txBody>
        </p:sp>
      </p:grpSp>
      <p:grpSp>
        <p:nvGrpSpPr>
          <p:cNvPr id="24" name="Group 24"/>
          <p:cNvGrpSpPr/>
          <p:nvPr/>
        </p:nvGrpSpPr>
        <p:grpSpPr>
          <a:xfrm>
            <a:off x="7449560" y="6112798"/>
            <a:ext cx="325815" cy="605415"/>
            <a:chOff x="0" y="0"/>
            <a:chExt cx="406080" cy="754560"/>
          </a:xfrm>
        </p:grpSpPr>
        <p:sp>
          <p:nvSpPr>
            <p:cNvPr id="25" name="Freeform 25"/>
            <p:cNvSpPr/>
            <p:nvPr/>
          </p:nvSpPr>
          <p:spPr>
            <a:xfrm>
              <a:off x="0" y="-32385"/>
              <a:ext cx="446659" cy="842137"/>
            </a:xfrm>
            <a:custGeom>
              <a:avLst/>
              <a:gdLst/>
              <a:ahLst/>
              <a:cxnLst/>
              <a:rect l="l" t="t" r="r" b="b"/>
              <a:pathLst>
                <a:path w="446659" h="842137">
                  <a:moveTo>
                    <a:pt x="350393" y="246126"/>
                  </a:moveTo>
                  <a:lnTo>
                    <a:pt x="165354" y="60960"/>
                  </a:lnTo>
                  <a:cubicBezTo>
                    <a:pt x="104394" y="0"/>
                    <a:pt x="0" y="42926"/>
                    <a:pt x="0" y="129413"/>
                  </a:cubicBezTo>
                  <a:lnTo>
                    <a:pt x="0" y="712724"/>
                  </a:lnTo>
                  <a:cubicBezTo>
                    <a:pt x="0" y="799211"/>
                    <a:pt x="104394" y="842137"/>
                    <a:pt x="165354" y="781177"/>
                  </a:cubicBezTo>
                  <a:lnTo>
                    <a:pt x="350393" y="596138"/>
                  </a:lnTo>
                  <a:cubicBezTo>
                    <a:pt x="446659" y="499237"/>
                    <a:pt x="446659" y="342519"/>
                    <a:pt x="350393" y="246126"/>
                  </a:cubicBezTo>
                  <a:close/>
                </a:path>
              </a:pathLst>
            </a:custGeom>
            <a:solidFill>
              <a:srgbClr val="8CA9AD"/>
            </a:solidFill>
          </p:spPr>
          <p:txBody>
            <a:bodyPr/>
            <a:lstStyle/>
            <a:p>
              <a:endParaRPr lang="lv-LV"/>
            </a:p>
          </p:txBody>
        </p:sp>
      </p:grpSp>
      <p:grpSp>
        <p:nvGrpSpPr>
          <p:cNvPr id="26" name="Group 26"/>
          <p:cNvGrpSpPr/>
          <p:nvPr/>
        </p:nvGrpSpPr>
        <p:grpSpPr>
          <a:xfrm>
            <a:off x="7755734" y="5637362"/>
            <a:ext cx="5916664" cy="1537801"/>
            <a:chOff x="0" y="0"/>
            <a:chExt cx="7374240" cy="1916640"/>
          </a:xfrm>
        </p:grpSpPr>
        <p:sp>
          <p:nvSpPr>
            <p:cNvPr id="27" name="Freeform 27"/>
            <p:cNvSpPr/>
            <p:nvPr/>
          </p:nvSpPr>
          <p:spPr>
            <a:xfrm>
              <a:off x="0" y="0"/>
              <a:ext cx="7431151" cy="1963166"/>
            </a:xfrm>
            <a:custGeom>
              <a:avLst/>
              <a:gdLst/>
              <a:ahLst/>
              <a:cxnLst/>
              <a:rect l="l" t="t" r="r" b="b"/>
              <a:pathLst>
                <a:path w="7431151" h="1963166">
                  <a:moveTo>
                    <a:pt x="6464935" y="0"/>
                  </a:moveTo>
                  <a:lnTo>
                    <a:pt x="0" y="0"/>
                  </a:lnTo>
                  <a:lnTo>
                    <a:pt x="837819" y="837565"/>
                  </a:lnTo>
                  <a:cubicBezTo>
                    <a:pt x="877316" y="877062"/>
                    <a:pt x="897636" y="929386"/>
                    <a:pt x="897636" y="981583"/>
                  </a:cubicBezTo>
                  <a:cubicBezTo>
                    <a:pt x="897636" y="1033780"/>
                    <a:pt x="877951" y="1085596"/>
                    <a:pt x="837819" y="1125601"/>
                  </a:cubicBezTo>
                  <a:lnTo>
                    <a:pt x="635" y="1963166"/>
                  </a:lnTo>
                  <a:lnTo>
                    <a:pt x="6464427" y="1963166"/>
                  </a:lnTo>
                  <a:lnTo>
                    <a:pt x="7431151" y="981583"/>
                  </a:lnTo>
                  <a:lnTo>
                    <a:pt x="6464935" y="0"/>
                  </a:lnTo>
                  <a:close/>
                </a:path>
              </a:pathLst>
            </a:custGeom>
            <a:solidFill>
              <a:srgbClr val="8CA9AD"/>
            </a:solidFill>
          </p:spPr>
          <p:txBody>
            <a:bodyPr/>
            <a:lstStyle/>
            <a:p>
              <a:endParaRPr lang="lv-LV"/>
            </a:p>
          </p:txBody>
        </p:sp>
      </p:grpSp>
      <p:grpSp>
        <p:nvGrpSpPr>
          <p:cNvPr id="28" name="Group 28"/>
          <p:cNvGrpSpPr/>
          <p:nvPr/>
        </p:nvGrpSpPr>
        <p:grpSpPr>
          <a:xfrm>
            <a:off x="12693796" y="7524863"/>
            <a:ext cx="1165193" cy="1910409"/>
            <a:chOff x="0" y="0"/>
            <a:chExt cx="1452240" cy="2381040"/>
          </a:xfrm>
        </p:grpSpPr>
        <p:sp>
          <p:nvSpPr>
            <p:cNvPr id="29" name="Freeform 29"/>
            <p:cNvSpPr/>
            <p:nvPr/>
          </p:nvSpPr>
          <p:spPr>
            <a:xfrm>
              <a:off x="-19685" y="-19812"/>
              <a:ext cx="1474216" cy="2444877"/>
            </a:xfrm>
            <a:custGeom>
              <a:avLst/>
              <a:gdLst/>
              <a:ahLst/>
              <a:cxnLst/>
              <a:rect l="l" t="t" r="r" b="b"/>
              <a:pathLst>
                <a:path w="1474216" h="2444877">
                  <a:moveTo>
                    <a:pt x="78994" y="1078484"/>
                  </a:moveTo>
                  <a:lnTo>
                    <a:pt x="1078611" y="78994"/>
                  </a:lnTo>
                  <a:cubicBezTo>
                    <a:pt x="1158240" y="0"/>
                    <a:pt x="1287145" y="0"/>
                    <a:pt x="1366774" y="78994"/>
                  </a:cubicBezTo>
                  <a:lnTo>
                    <a:pt x="1474216" y="186436"/>
                  </a:lnTo>
                  <a:lnTo>
                    <a:pt x="582549" y="1078484"/>
                  </a:lnTo>
                  <a:cubicBezTo>
                    <a:pt x="502920" y="1157986"/>
                    <a:pt x="502920" y="1287018"/>
                    <a:pt x="582549" y="1366520"/>
                  </a:cubicBezTo>
                  <a:lnTo>
                    <a:pt x="1474216" y="2257933"/>
                  </a:lnTo>
                  <a:lnTo>
                    <a:pt x="1366774" y="2365375"/>
                  </a:lnTo>
                  <a:cubicBezTo>
                    <a:pt x="1287145" y="2444877"/>
                    <a:pt x="1158240" y="2444877"/>
                    <a:pt x="1078611" y="2365375"/>
                  </a:cubicBezTo>
                  <a:lnTo>
                    <a:pt x="78994" y="1366012"/>
                  </a:lnTo>
                  <a:cubicBezTo>
                    <a:pt x="0" y="1286510"/>
                    <a:pt x="0" y="1158113"/>
                    <a:pt x="78994" y="1078484"/>
                  </a:cubicBezTo>
                  <a:close/>
                </a:path>
              </a:pathLst>
            </a:custGeom>
            <a:solidFill>
              <a:srgbClr val="8CA9AD"/>
            </a:solidFill>
          </p:spPr>
          <p:txBody>
            <a:bodyPr/>
            <a:lstStyle/>
            <a:p>
              <a:endParaRPr lang="lv-LV"/>
            </a:p>
          </p:txBody>
        </p:sp>
      </p:grpSp>
      <p:grpSp>
        <p:nvGrpSpPr>
          <p:cNvPr id="30" name="Group 30"/>
          <p:cNvGrpSpPr/>
          <p:nvPr/>
        </p:nvGrpSpPr>
        <p:grpSpPr>
          <a:xfrm>
            <a:off x="13381243" y="8177649"/>
            <a:ext cx="325815" cy="605415"/>
            <a:chOff x="0" y="0"/>
            <a:chExt cx="406080" cy="754560"/>
          </a:xfrm>
        </p:grpSpPr>
        <p:sp>
          <p:nvSpPr>
            <p:cNvPr id="31" name="Freeform 31"/>
            <p:cNvSpPr/>
            <p:nvPr/>
          </p:nvSpPr>
          <p:spPr>
            <a:xfrm>
              <a:off x="-24257" y="-32385"/>
              <a:ext cx="447294" cy="842264"/>
            </a:xfrm>
            <a:custGeom>
              <a:avLst/>
              <a:gdLst/>
              <a:ahLst/>
              <a:cxnLst/>
              <a:rect l="l" t="t" r="r" b="b"/>
              <a:pathLst>
                <a:path w="447294" h="842264">
                  <a:moveTo>
                    <a:pt x="96901" y="596138"/>
                  </a:moveTo>
                  <a:lnTo>
                    <a:pt x="281940" y="781304"/>
                  </a:lnTo>
                  <a:cubicBezTo>
                    <a:pt x="342900" y="842264"/>
                    <a:pt x="447294" y="799338"/>
                    <a:pt x="447294" y="712851"/>
                  </a:cubicBezTo>
                  <a:lnTo>
                    <a:pt x="447294" y="129413"/>
                  </a:lnTo>
                  <a:cubicBezTo>
                    <a:pt x="447294" y="42926"/>
                    <a:pt x="342900" y="0"/>
                    <a:pt x="281940" y="60960"/>
                  </a:cubicBezTo>
                  <a:lnTo>
                    <a:pt x="96901" y="246126"/>
                  </a:lnTo>
                  <a:cubicBezTo>
                    <a:pt x="0" y="343027"/>
                    <a:pt x="0" y="499237"/>
                    <a:pt x="96901" y="596138"/>
                  </a:cubicBezTo>
                  <a:close/>
                </a:path>
              </a:pathLst>
            </a:custGeom>
            <a:solidFill>
              <a:srgbClr val="8CA9AD"/>
            </a:solidFill>
          </p:spPr>
          <p:txBody>
            <a:bodyPr/>
            <a:lstStyle/>
            <a:p>
              <a:endParaRPr lang="lv-LV"/>
            </a:p>
          </p:txBody>
        </p:sp>
      </p:grpSp>
      <p:grpSp>
        <p:nvGrpSpPr>
          <p:cNvPr id="32" name="Group 32"/>
          <p:cNvGrpSpPr/>
          <p:nvPr/>
        </p:nvGrpSpPr>
        <p:grpSpPr>
          <a:xfrm>
            <a:off x="7449560" y="7702213"/>
            <a:ext cx="5918974" cy="1537801"/>
            <a:chOff x="0" y="0"/>
            <a:chExt cx="7377120" cy="1916640"/>
          </a:xfrm>
        </p:grpSpPr>
        <p:sp>
          <p:nvSpPr>
            <p:cNvPr id="33" name="Freeform 33"/>
            <p:cNvSpPr/>
            <p:nvPr/>
          </p:nvSpPr>
          <p:spPr>
            <a:xfrm>
              <a:off x="0" y="0"/>
              <a:ext cx="7434580" cy="1963166"/>
            </a:xfrm>
            <a:custGeom>
              <a:avLst/>
              <a:gdLst/>
              <a:ahLst/>
              <a:cxnLst/>
              <a:rect l="l" t="t" r="r" b="b"/>
              <a:pathLst>
                <a:path w="7434580" h="1963166">
                  <a:moveTo>
                    <a:pt x="967105" y="1963166"/>
                  </a:moveTo>
                  <a:lnTo>
                    <a:pt x="7434580" y="1963166"/>
                  </a:lnTo>
                  <a:lnTo>
                    <a:pt x="6596380" y="1125601"/>
                  </a:lnTo>
                  <a:cubicBezTo>
                    <a:pt x="6556883" y="1086104"/>
                    <a:pt x="6536563" y="1033780"/>
                    <a:pt x="6536563" y="981583"/>
                  </a:cubicBezTo>
                  <a:cubicBezTo>
                    <a:pt x="6536563" y="929386"/>
                    <a:pt x="6556375" y="877570"/>
                    <a:pt x="6596380" y="837565"/>
                  </a:cubicBezTo>
                  <a:lnTo>
                    <a:pt x="7434072" y="0"/>
                  </a:lnTo>
                  <a:lnTo>
                    <a:pt x="967105" y="0"/>
                  </a:lnTo>
                  <a:lnTo>
                    <a:pt x="0" y="980948"/>
                  </a:lnTo>
                  <a:lnTo>
                    <a:pt x="967105" y="1963039"/>
                  </a:lnTo>
                  <a:close/>
                </a:path>
              </a:pathLst>
            </a:custGeom>
            <a:solidFill>
              <a:srgbClr val="8CA9AD"/>
            </a:solidFill>
          </p:spPr>
          <p:txBody>
            <a:bodyPr/>
            <a:lstStyle/>
            <a:p>
              <a:endParaRPr lang="lv-LV"/>
            </a:p>
          </p:txBody>
        </p:sp>
      </p:grpSp>
      <p:sp>
        <p:nvSpPr>
          <p:cNvPr id="34" name="Freeform 34"/>
          <p:cNvSpPr/>
          <p:nvPr/>
        </p:nvSpPr>
        <p:spPr>
          <a:xfrm>
            <a:off x="11854988" y="7935373"/>
            <a:ext cx="976021" cy="1071481"/>
          </a:xfrm>
          <a:custGeom>
            <a:avLst/>
            <a:gdLst/>
            <a:ahLst/>
            <a:cxnLst/>
            <a:rect l="l" t="t" r="r" b="b"/>
            <a:pathLst>
              <a:path w="976021" h="1071481">
                <a:moveTo>
                  <a:pt x="0" y="0"/>
                </a:moveTo>
                <a:lnTo>
                  <a:pt x="976021" y="0"/>
                </a:lnTo>
                <a:lnTo>
                  <a:pt x="976021" y="1071481"/>
                </a:lnTo>
                <a:lnTo>
                  <a:pt x="0" y="107148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lv-LV"/>
          </a:p>
        </p:txBody>
      </p:sp>
      <p:sp>
        <p:nvSpPr>
          <p:cNvPr id="35" name="Freeform 35"/>
          <p:cNvSpPr/>
          <p:nvPr/>
        </p:nvSpPr>
        <p:spPr>
          <a:xfrm>
            <a:off x="8294237" y="1883579"/>
            <a:ext cx="877197" cy="877197"/>
          </a:xfrm>
          <a:custGeom>
            <a:avLst/>
            <a:gdLst/>
            <a:ahLst/>
            <a:cxnLst/>
            <a:rect l="l" t="t" r="r" b="b"/>
            <a:pathLst>
              <a:path w="877197" h="877197">
                <a:moveTo>
                  <a:pt x="0" y="0"/>
                </a:moveTo>
                <a:lnTo>
                  <a:pt x="877197" y="0"/>
                </a:lnTo>
                <a:lnTo>
                  <a:pt x="877197" y="877197"/>
                </a:lnTo>
                <a:lnTo>
                  <a:pt x="0" y="87719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lv-LV"/>
          </a:p>
        </p:txBody>
      </p:sp>
      <p:sp>
        <p:nvSpPr>
          <p:cNvPr id="36" name="Freeform 36"/>
          <p:cNvSpPr/>
          <p:nvPr/>
        </p:nvSpPr>
        <p:spPr>
          <a:xfrm>
            <a:off x="11843423" y="3838940"/>
            <a:ext cx="987586" cy="1009028"/>
          </a:xfrm>
          <a:custGeom>
            <a:avLst/>
            <a:gdLst/>
            <a:ahLst/>
            <a:cxnLst/>
            <a:rect l="l" t="t" r="r" b="b"/>
            <a:pathLst>
              <a:path w="987586" h="1009028">
                <a:moveTo>
                  <a:pt x="0" y="0"/>
                </a:moveTo>
                <a:lnTo>
                  <a:pt x="987586" y="0"/>
                </a:lnTo>
                <a:lnTo>
                  <a:pt x="987586" y="1009028"/>
                </a:lnTo>
                <a:lnTo>
                  <a:pt x="0" y="100902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lv-LV"/>
          </a:p>
        </p:txBody>
      </p:sp>
      <p:sp>
        <p:nvSpPr>
          <p:cNvPr id="37" name="Freeform 37"/>
          <p:cNvSpPr/>
          <p:nvPr/>
        </p:nvSpPr>
        <p:spPr>
          <a:xfrm>
            <a:off x="8208359" y="5887183"/>
            <a:ext cx="935641" cy="1038159"/>
          </a:xfrm>
          <a:custGeom>
            <a:avLst/>
            <a:gdLst/>
            <a:ahLst/>
            <a:cxnLst/>
            <a:rect l="l" t="t" r="r" b="b"/>
            <a:pathLst>
              <a:path w="935641" h="1038159">
                <a:moveTo>
                  <a:pt x="0" y="0"/>
                </a:moveTo>
                <a:lnTo>
                  <a:pt x="935641" y="0"/>
                </a:lnTo>
                <a:lnTo>
                  <a:pt x="935641" y="1038159"/>
                </a:lnTo>
                <a:lnTo>
                  <a:pt x="0" y="103815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lv-LV"/>
          </a:p>
        </p:txBody>
      </p:sp>
      <p:sp>
        <p:nvSpPr>
          <p:cNvPr id="38" name="TextBox 38"/>
          <p:cNvSpPr txBox="1"/>
          <p:nvPr/>
        </p:nvSpPr>
        <p:spPr>
          <a:xfrm>
            <a:off x="1095769" y="914400"/>
            <a:ext cx="4045524" cy="2054805"/>
          </a:xfrm>
          <a:prstGeom prst="rect">
            <a:avLst/>
          </a:prstGeom>
        </p:spPr>
        <p:txBody>
          <a:bodyPr lIns="0" tIns="0" rIns="0" bIns="0" rtlCol="0" anchor="t">
            <a:spAutoFit/>
          </a:bodyPr>
          <a:lstStyle/>
          <a:p>
            <a:pPr marL="0" lvl="0" indent="0" algn="l">
              <a:lnSpc>
                <a:spcPts val="8206"/>
              </a:lnSpc>
              <a:spcBef>
                <a:spcPct val="0"/>
              </a:spcBef>
            </a:pPr>
            <a:r>
              <a:rPr lang="en-US" sz="5946" spc="582">
                <a:solidFill>
                  <a:srgbClr val="FFFFFF"/>
                </a:solidFill>
                <a:latin typeface="DM Sans"/>
              </a:rPr>
              <a:t>In-house pro's</a:t>
            </a:r>
          </a:p>
        </p:txBody>
      </p:sp>
      <p:sp>
        <p:nvSpPr>
          <p:cNvPr id="39" name="TextBox 39"/>
          <p:cNvSpPr txBox="1"/>
          <p:nvPr/>
        </p:nvSpPr>
        <p:spPr>
          <a:xfrm>
            <a:off x="9246036" y="1786475"/>
            <a:ext cx="4078744" cy="985839"/>
          </a:xfrm>
          <a:prstGeom prst="rect">
            <a:avLst/>
          </a:prstGeom>
        </p:spPr>
        <p:txBody>
          <a:bodyPr lIns="0" tIns="0" rIns="0" bIns="0" rtlCol="0" anchor="t">
            <a:spAutoFit/>
          </a:bodyPr>
          <a:lstStyle/>
          <a:p>
            <a:pPr marL="0" lvl="0" indent="0" algn="l">
              <a:lnSpc>
                <a:spcPts val="2012"/>
              </a:lnSpc>
              <a:spcBef>
                <a:spcPct val="0"/>
              </a:spcBef>
            </a:pPr>
            <a:r>
              <a:rPr lang="en-US" sz="1458" spc="142">
                <a:solidFill>
                  <a:srgbClr val="FFFFFF"/>
                </a:solidFill>
                <a:latin typeface="DM Sans Bold"/>
              </a:rPr>
              <a:t>Building in-house gives you full control over the development process, allowing you to tailor the solution to your exact requirements.</a:t>
            </a:r>
          </a:p>
        </p:txBody>
      </p:sp>
      <p:sp>
        <p:nvSpPr>
          <p:cNvPr id="40" name="TextBox 40"/>
          <p:cNvSpPr txBox="1"/>
          <p:nvPr/>
        </p:nvSpPr>
        <p:spPr>
          <a:xfrm>
            <a:off x="6211443" y="1915064"/>
            <a:ext cx="979531" cy="738028"/>
          </a:xfrm>
          <a:prstGeom prst="rect">
            <a:avLst/>
          </a:prstGeom>
        </p:spPr>
        <p:txBody>
          <a:bodyPr lIns="0" tIns="0" rIns="0" bIns="0" rtlCol="0" anchor="t">
            <a:spAutoFit/>
          </a:bodyPr>
          <a:lstStyle/>
          <a:p>
            <a:pPr marL="0" lvl="0" indent="0" algn="ctr">
              <a:lnSpc>
                <a:spcPts val="6047"/>
              </a:lnSpc>
              <a:spcBef>
                <a:spcPct val="0"/>
              </a:spcBef>
            </a:pPr>
            <a:r>
              <a:rPr lang="en-US" sz="4381" spc="429">
                <a:solidFill>
                  <a:srgbClr val="231F20"/>
                </a:solidFill>
                <a:latin typeface="DM Sans"/>
              </a:rPr>
              <a:t>01</a:t>
            </a:r>
          </a:p>
        </p:txBody>
      </p:sp>
      <p:sp>
        <p:nvSpPr>
          <p:cNvPr id="41" name="TextBox 41"/>
          <p:cNvSpPr txBox="1"/>
          <p:nvPr/>
        </p:nvSpPr>
        <p:spPr>
          <a:xfrm>
            <a:off x="13858990" y="3948026"/>
            <a:ext cx="979531" cy="738028"/>
          </a:xfrm>
          <a:prstGeom prst="rect">
            <a:avLst/>
          </a:prstGeom>
        </p:spPr>
        <p:txBody>
          <a:bodyPr lIns="0" tIns="0" rIns="0" bIns="0" rtlCol="0" anchor="t">
            <a:spAutoFit/>
          </a:bodyPr>
          <a:lstStyle/>
          <a:p>
            <a:pPr marL="0" lvl="0" indent="0" algn="ctr">
              <a:lnSpc>
                <a:spcPts val="6047"/>
              </a:lnSpc>
              <a:spcBef>
                <a:spcPct val="0"/>
              </a:spcBef>
            </a:pPr>
            <a:r>
              <a:rPr lang="en-US" sz="4381" spc="429">
                <a:solidFill>
                  <a:srgbClr val="231F20"/>
                </a:solidFill>
                <a:latin typeface="DM Sans"/>
              </a:rPr>
              <a:t>02</a:t>
            </a:r>
          </a:p>
        </p:txBody>
      </p:sp>
      <p:sp>
        <p:nvSpPr>
          <p:cNvPr id="42" name="TextBox 42"/>
          <p:cNvSpPr txBox="1"/>
          <p:nvPr/>
        </p:nvSpPr>
        <p:spPr>
          <a:xfrm>
            <a:off x="9246036" y="5775230"/>
            <a:ext cx="3763116" cy="1233489"/>
          </a:xfrm>
          <a:prstGeom prst="rect">
            <a:avLst/>
          </a:prstGeom>
        </p:spPr>
        <p:txBody>
          <a:bodyPr lIns="0" tIns="0" rIns="0" bIns="0" rtlCol="0" anchor="t">
            <a:spAutoFit/>
          </a:bodyPr>
          <a:lstStyle/>
          <a:p>
            <a:pPr marL="0" lvl="0" indent="0" algn="l">
              <a:lnSpc>
                <a:spcPts val="2012"/>
              </a:lnSpc>
              <a:spcBef>
                <a:spcPct val="0"/>
              </a:spcBef>
            </a:pPr>
            <a:r>
              <a:rPr lang="en-US" sz="1458" spc="142">
                <a:solidFill>
                  <a:srgbClr val="FFFFFF"/>
                </a:solidFill>
                <a:latin typeface="DM Sans Bold"/>
              </a:rPr>
              <a:t>In-house solutions can often be better integrated with existing systems and processes since the development team has direct access to all relevant information.</a:t>
            </a:r>
          </a:p>
        </p:txBody>
      </p:sp>
      <p:sp>
        <p:nvSpPr>
          <p:cNvPr id="43" name="TextBox 43"/>
          <p:cNvSpPr txBox="1"/>
          <p:nvPr/>
        </p:nvSpPr>
        <p:spPr>
          <a:xfrm>
            <a:off x="6211443" y="6036598"/>
            <a:ext cx="979531" cy="738028"/>
          </a:xfrm>
          <a:prstGeom prst="rect">
            <a:avLst/>
          </a:prstGeom>
        </p:spPr>
        <p:txBody>
          <a:bodyPr lIns="0" tIns="0" rIns="0" bIns="0" rtlCol="0" anchor="t">
            <a:spAutoFit/>
          </a:bodyPr>
          <a:lstStyle/>
          <a:p>
            <a:pPr marL="0" lvl="0" indent="0" algn="ctr">
              <a:lnSpc>
                <a:spcPts val="6047"/>
              </a:lnSpc>
              <a:spcBef>
                <a:spcPct val="0"/>
              </a:spcBef>
            </a:pPr>
            <a:r>
              <a:rPr lang="en-US" sz="4381" spc="429">
                <a:solidFill>
                  <a:srgbClr val="231F20"/>
                </a:solidFill>
                <a:latin typeface="DM Sans"/>
              </a:rPr>
              <a:t>03</a:t>
            </a:r>
          </a:p>
        </p:txBody>
      </p:sp>
      <p:sp>
        <p:nvSpPr>
          <p:cNvPr id="44" name="TextBox 44"/>
          <p:cNvSpPr txBox="1"/>
          <p:nvPr/>
        </p:nvSpPr>
        <p:spPr>
          <a:xfrm>
            <a:off x="13858990" y="8075686"/>
            <a:ext cx="979531" cy="738028"/>
          </a:xfrm>
          <a:prstGeom prst="rect">
            <a:avLst/>
          </a:prstGeom>
        </p:spPr>
        <p:txBody>
          <a:bodyPr lIns="0" tIns="0" rIns="0" bIns="0" rtlCol="0" anchor="t">
            <a:spAutoFit/>
          </a:bodyPr>
          <a:lstStyle/>
          <a:p>
            <a:pPr marL="0" lvl="0" indent="0" algn="ctr">
              <a:lnSpc>
                <a:spcPts val="6047"/>
              </a:lnSpc>
              <a:spcBef>
                <a:spcPct val="0"/>
              </a:spcBef>
            </a:pPr>
            <a:r>
              <a:rPr lang="en-US" sz="4381" spc="429">
                <a:solidFill>
                  <a:srgbClr val="231F20"/>
                </a:solidFill>
                <a:latin typeface="DM Sans"/>
              </a:rPr>
              <a:t>04</a:t>
            </a:r>
          </a:p>
        </p:txBody>
      </p:sp>
      <p:sp>
        <p:nvSpPr>
          <p:cNvPr id="45" name="TextBox 45"/>
          <p:cNvSpPr txBox="1"/>
          <p:nvPr/>
        </p:nvSpPr>
        <p:spPr>
          <a:xfrm>
            <a:off x="7934195" y="3971758"/>
            <a:ext cx="3785367" cy="738189"/>
          </a:xfrm>
          <a:prstGeom prst="rect">
            <a:avLst/>
          </a:prstGeom>
        </p:spPr>
        <p:txBody>
          <a:bodyPr lIns="0" tIns="0" rIns="0" bIns="0" rtlCol="0" anchor="t">
            <a:spAutoFit/>
          </a:bodyPr>
          <a:lstStyle/>
          <a:p>
            <a:pPr marL="0" lvl="0" indent="0" algn="r">
              <a:lnSpc>
                <a:spcPts val="2012"/>
              </a:lnSpc>
              <a:spcBef>
                <a:spcPct val="0"/>
              </a:spcBef>
            </a:pPr>
            <a:r>
              <a:rPr lang="en-US" sz="1458" spc="142">
                <a:solidFill>
                  <a:srgbClr val="FFFFFF"/>
                </a:solidFill>
                <a:latin typeface="DM Sans Bold"/>
              </a:rPr>
              <a:t>Keeping development in-house can help protect sensitive information and proprietary technology.</a:t>
            </a:r>
          </a:p>
        </p:txBody>
      </p:sp>
      <p:sp>
        <p:nvSpPr>
          <p:cNvPr id="46" name="TextBox 46"/>
          <p:cNvSpPr txBox="1"/>
          <p:nvPr/>
        </p:nvSpPr>
        <p:spPr>
          <a:xfrm>
            <a:off x="7934195" y="7849036"/>
            <a:ext cx="3839615" cy="1233489"/>
          </a:xfrm>
          <a:prstGeom prst="rect">
            <a:avLst/>
          </a:prstGeom>
        </p:spPr>
        <p:txBody>
          <a:bodyPr lIns="0" tIns="0" rIns="0" bIns="0" rtlCol="0" anchor="t">
            <a:spAutoFit/>
          </a:bodyPr>
          <a:lstStyle/>
          <a:p>
            <a:pPr marL="0" lvl="0" indent="0" algn="r">
              <a:lnSpc>
                <a:spcPts val="2012"/>
              </a:lnSpc>
              <a:spcBef>
                <a:spcPct val="0"/>
              </a:spcBef>
            </a:pPr>
            <a:r>
              <a:rPr lang="en-US" sz="1458" spc="142">
                <a:solidFill>
                  <a:srgbClr val="FFFFFF"/>
                </a:solidFill>
                <a:latin typeface="DM Sans Bold"/>
              </a:rPr>
              <a:t>While initial costs might be higher, long-term, maintaining and scaling an in-house solution can be more cost-effective than paying ongoing fees to an external vendor.</a:t>
            </a:r>
          </a:p>
        </p:txBody>
      </p:sp>
      <p:sp>
        <p:nvSpPr>
          <p:cNvPr id="47" name="TextBox 47"/>
          <p:cNvSpPr txBox="1"/>
          <p:nvPr/>
        </p:nvSpPr>
        <p:spPr>
          <a:xfrm>
            <a:off x="7801803" y="1160228"/>
            <a:ext cx="3938885" cy="355600"/>
          </a:xfrm>
          <a:prstGeom prst="rect">
            <a:avLst/>
          </a:prstGeom>
        </p:spPr>
        <p:txBody>
          <a:bodyPr lIns="0" tIns="0" rIns="0" bIns="0" rtlCol="0" anchor="t">
            <a:spAutoFit/>
          </a:bodyPr>
          <a:lstStyle/>
          <a:p>
            <a:pPr algn="ctr">
              <a:lnSpc>
                <a:spcPts val="2749"/>
              </a:lnSpc>
              <a:spcBef>
                <a:spcPct val="0"/>
              </a:spcBef>
            </a:pPr>
            <a:r>
              <a:rPr lang="en-US" sz="2499">
                <a:solidFill>
                  <a:srgbClr val="000000"/>
                </a:solidFill>
                <a:latin typeface="DM Sans"/>
              </a:rPr>
              <a:t>Control and Customization</a:t>
            </a:r>
          </a:p>
        </p:txBody>
      </p:sp>
      <p:sp>
        <p:nvSpPr>
          <p:cNvPr id="48" name="TextBox 48"/>
          <p:cNvSpPr txBox="1"/>
          <p:nvPr/>
        </p:nvSpPr>
        <p:spPr>
          <a:xfrm>
            <a:off x="8770936" y="3228929"/>
            <a:ext cx="4597598" cy="355600"/>
          </a:xfrm>
          <a:prstGeom prst="rect">
            <a:avLst/>
          </a:prstGeom>
        </p:spPr>
        <p:txBody>
          <a:bodyPr lIns="0" tIns="0" rIns="0" bIns="0" rtlCol="0" anchor="t">
            <a:spAutoFit/>
          </a:bodyPr>
          <a:lstStyle/>
          <a:p>
            <a:pPr algn="ctr">
              <a:lnSpc>
                <a:spcPts val="2749"/>
              </a:lnSpc>
              <a:spcBef>
                <a:spcPct val="0"/>
              </a:spcBef>
            </a:pPr>
            <a:r>
              <a:rPr lang="en-US" sz="2499">
                <a:solidFill>
                  <a:srgbClr val="000000"/>
                </a:solidFill>
                <a:latin typeface="DM Sans"/>
              </a:rPr>
              <a:t>Intellectual Property Protection</a:t>
            </a:r>
          </a:p>
        </p:txBody>
      </p:sp>
      <p:sp>
        <p:nvSpPr>
          <p:cNvPr id="49" name="TextBox 49"/>
          <p:cNvSpPr txBox="1"/>
          <p:nvPr/>
        </p:nvSpPr>
        <p:spPr>
          <a:xfrm>
            <a:off x="7755734" y="5281762"/>
            <a:ext cx="2586782" cy="355600"/>
          </a:xfrm>
          <a:prstGeom prst="rect">
            <a:avLst/>
          </a:prstGeom>
        </p:spPr>
        <p:txBody>
          <a:bodyPr lIns="0" tIns="0" rIns="0" bIns="0" rtlCol="0" anchor="t">
            <a:spAutoFit/>
          </a:bodyPr>
          <a:lstStyle/>
          <a:p>
            <a:pPr algn="ctr">
              <a:lnSpc>
                <a:spcPts val="2749"/>
              </a:lnSpc>
              <a:spcBef>
                <a:spcPct val="0"/>
              </a:spcBef>
            </a:pPr>
            <a:r>
              <a:rPr lang="en-US" sz="2499">
                <a:solidFill>
                  <a:srgbClr val="000000"/>
                </a:solidFill>
                <a:latin typeface="DM Sans"/>
              </a:rPr>
              <a:t>Better Integration</a:t>
            </a:r>
          </a:p>
        </p:txBody>
      </p:sp>
      <p:sp>
        <p:nvSpPr>
          <p:cNvPr id="50" name="TextBox 50"/>
          <p:cNvSpPr txBox="1"/>
          <p:nvPr/>
        </p:nvSpPr>
        <p:spPr>
          <a:xfrm>
            <a:off x="9799755" y="7346613"/>
            <a:ext cx="3610570" cy="355600"/>
          </a:xfrm>
          <a:prstGeom prst="rect">
            <a:avLst/>
          </a:prstGeom>
        </p:spPr>
        <p:txBody>
          <a:bodyPr lIns="0" tIns="0" rIns="0" bIns="0" rtlCol="0" anchor="t">
            <a:spAutoFit/>
          </a:bodyPr>
          <a:lstStyle/>
          <a:p>
            <a:pPr algn="ctr">
              <a:lnSpc>
                <a:spcPts val="2749"/>
              </a:lnSpc>
              <a:spcBef>
                <a:spcPct val="0"/>
              </a:spcBef>
            </a:pPr>
            <a:r>
              <a:rPr lang="en-US" sz="2499">
                <a:solidFill>
                  <a:srgbClr val="000000"/>
                </a:solidFill>
                <a:latin typeface="DM Sans"/>
              </a:rPr>
              <a:t>Long-Term Cost Savings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sp>
        <p:nvSpPr>
          <p:cNvPr id="2" name="Freeform 2"/>
          <p:cNvSpPr/>
          <p:nvPr/>
        </p:nvSpPr>
        <p:spPr>
          <a:xfrm>
            <a:off x="14592495" y="7573922"/>
            <a:ext cx="4687320" cy="4687320"/>
          </a:xfrm>
          <a:custGeom>
            <a:avLst/>
            <a:gdLst/>
            <a:ahLst/>
            <a:cxnLst/>
            <a:rect l="l" t="t" r="r" b="b"/>
            <a:pathLst>
              <a:path w="4687320" h="4687320">
                <a:moveTo>
                  <a:pt x="0" y="0"/>
                </a:moveTo>
                <a:lnTo>
                  <a:pt x="4687320" y="0"/>
                </a:lnTo>
                <a:lnTo>
                  <a:pt x="4687320" y="4687319"/>
                </a:lnTo>
                <a:lnTo>
                  <a:pt x="0" y="46873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grpSp>
        <p:nvGrpSpPr>
          <p:cNvPr id="3" name="Group 3"/>
          <p:cNvGrpSpPr/>
          <p:nvPr/>
        </p:nvGrpSpPr>
        <p:grpSpPr>
          <a:xfrm>
            <a:off x="16887962" y="5985119"/>
            <a:ext cx="2085109" cy="2085109"/>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A9AD"/>
            </a:solidFill>
            <a:ln cap="sq">
              <a:noFill/>
              <a:prstDash val="solid"/>
              <a:miter/>
            </a:ln>
          </p:spPr>
          <p:txBody>
            <a:bodyPr/>
            <a:lstStyle/>
            <a:p>
              <a:endParaRPr lang="lv-LV"/>
            </a:p>
          </p:txBody>
        </p:sp>
        <p:sp>
          <p:nvSpPr>
            <p:cNvPr id="5" name="TextBox 5"/>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6" name="Freeform 6"/>
          <p:cNvSpPr/>
          <p:nvPr/>
        </p:nvSpPr>
        <p:spPr>
          <a:xfrm>
            <a:off x="-1560220" y="1728186"/>
            <a:ext cx="4687320" cy="4687320"/>
          </a:xfrm>
          <a:custGeom>
            <a:avLst/>
            <a:gdLst/>
            <a:ahLst/>
            <a:cxnLst/>
            <a:rect l="l" t="t" r="r" b="b"/>
            <a:pathLst>
              <a:path w="4687320" h="4687320">
                <a:moveTo>
                  <a:pt x="0" y="0"/>
                </a:moveTo>
                <a:lnTo>
                  <a:pt x="4687320" y="0"/>
                </a:lnTo>
                <a:lnTo>
                  <a:pt x="4687320" y="4687319"/>
                </a:lnTo>
                <a:lnTo>
                  <a:pt x="0" y="46873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grpSp>
        <p:nvGrpSpPr>
          <p:cNvPr id="7" name="Group 7"/>
          <p:cNvGrpSpPr/>
          <p:nvPr/>
        </p:nvGrpSpPr>
        <p:grpSpPr>
          <a:xfrm>
            <a:off x="-2262642" y="-3904566"/>
            <a:ext cx="8637895" cy="8637895"/>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A9AD"/>
            </a:solidFill>
            <a:ln cap="sq">
              <a:noFill/>
              <a:prstDash val="solid"/>
              <a:miter/>
            </a:ln>
          </p:spPr>
          <p:txBody>
            <a:bodyPr/>
            <a:lstStyle/>
            <a:p>
              <a:endParaRPr lang="lv-LV"/>
            </a:p>
          </p:txBody>
        </p:sp>
        <p:sp>
          <p:nvSpPr>
            <p:cNvPr id="9" name="TextBox 9"/>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grpSp>
        <p:nvGrpSpPr>
          <p:cNvPr id="10" name="Group 10"/>
          <p:cNvGrpSpPr/>
          <p:nvPr/>
        </p:nvGrpSpPr>
        <p:grpSpPr>
          <a:xfrm>
            <a:off x="7309182" y="1338478"/>
            <a:ext cx="1164616" cy="1910409"/>
            <a:chOff x="0" y="0"/>
            <a:chExt cx="1451520" cy="2381040"/>
          </a:xfrm>
        </p:grpSpPr>
        <p:sp>
          <p:nvSpPr>
            <p:cNvPr id="11" name="Freeform 11"/>
            <p:cNvSpPr/>
            <p:nvPr/>
          </p:nvSpPr>
          <p:spPr>
            <a:xfrm>
              <a:off x="0" y="-19812"/>
              <a:ext cx="1474216" cy="2444877"/>
            </a:xfrm>
            <a:custGeom>
              <a:avLst/>
              <a:gdLst/>
              <a:ahLst/>
              <a:cxnLst/>
              <a:rect l="l" t="t" r="r" b="b"/>
              <a:pathLst>
                <a:path w="1474216" h="2444877">
                  <a:moveTo>
                    <a:pt x="1394587" y="1366393"/>
                  </a:moveTo>
                  <a:lnTo>
                    <a:pt x="395351" y="2365883"/>
                  </a:lnTo>
                  <a:cubicBezTo>
                    <a:pt x="315849" y="2444877"/>
                    <a:pt x="186944" y="2444877"/>
                    <a:pt x="107315" y="2365883"/>
                  </a:cubicBezTo>
                  <a:lnTo>
                    <a:pt x="0" y="2258441"/>
                  </a:lnTo>
                  <a:lnTo>
                    <a:pt x="891286" y="1366393"/>
                  </a:lnTo>
                  <a:cubicBezTo>
                    <a:pt x="970788" y="1286891"/>
                    <a:pt x="970788" y="1157859"/>
                    <a:pt x="891286" y="1078357"/>
                  </a:cubicBezTo>
                  <a:lnTo>
                    <a:pt x="0" y="186944"/>
                  </a:lnTo>
                  <a:lnTo>
                    <a:pt x="107442" y="79502"/>
                  </a:lnTo>
                  <a:cubicBezTo>
                    <a:pt x="186944" y="0"/>
                    <a:pt x="315849" y="0"/>
                    <a:pt x="395478" y="79502"/>
                  </a:cubicBezTo>
                  <a:lnTo>
                    <a:pt x="1394714" y="1078357"/>
                  </a:lnTo>
                  <a:cubicBezTo>
                    <a:pt x="1474216" y="1157859"/>
                    <a:pt x="1474216" y="1286891"/>
                    <a:pt x="1394714" y="1366393"/>
                  </a:cubicBezTo>
                  <a:close/>
                </a:path>
              </a:pathLst>
            </a:custGeom>
            <a:solidFill>
              <a:srgbClr val="8CA9AD"/>
            </a:solidFill>
          </p:spPr>
          <p:txBody>
            <a:bodyPr/>
            <a:lstStyle/>
            <a:p>
              <a:endParaRPr lang="lv-LV"/>
            </a:p>
          </p:txBody>
        </p:sp>
      </p:grpSp>
      <p:grpSp>
        <p:nvGrpSpPr>
          <p:cNvPr id="12" name="Group 12"/>
          <p:cNvGrpSpPr/>
          <p:nvPr/>
        </p:nvGrpSpPr>
        <p:grpSpPr>
          <a:xfrm>
            <a:off x="7449560" y="1991264"/>
            <a:ext cx="325815" cy="605415"/>
            <a:chOff x="0" y="0"/>
            <a:chExt cx="406080" cy="754560"/>
          </a:xfrm>
        </p:grpSpPr>
        <p:sp>
          <p:nvSpPr>
            <p:cNvPr id="13" name="Freeform 13"/>
            <p:cNvSpPr/>
            <p:nvPr/>
          </p:nvSpPr>
          <p:spPr>
            <a:xfrm>
              <a:off x="0" y="-32385"/>
              <a:ext cx="446659" cy="842137"/>
            </a:xfrm>
            <a:custGeom>
              <a:avLst/>
              <a:gdLst/>
              <a:ahLst/>
              <a:cxnLst/>
              <a:rect l="l" t="t" r="r" b="b"/>
              <a:pathLst>
                <a:path w="446659" h="842137">
                  <a:moveTo>
                    <a:pt x="350393" y="246126"/>
                  </a:moveTo>
                  <a:lnTo>
                    <a:pt x="165354" y="60960"/>
                  </a:lnTo>
                  <a:cubicBezTo>
                    <a:pt x="104394" y="0"/>
                    <a:pt x="0" y="42926"/>
                    <a:pt x="0" y="129413"/>
                  </a:cubicBezTo>
                  <a:lnTo>
                    <a:pt x="0" y="712724"/>
                  </a:lnTo>
                  <a:cubicBezTo>
                    <a:pt x="0" y="799211"/>
                    <a:pt x="104394" y="842137"/>
                    <a:pt x="165354" y="781177"/>
                  </a:cubicBezTo>
                  <a:lnTo>
                    <a:pt x="350393" y="596138"/>
                  </a:lnTo>
                  <a:cubicBezTo>
                    <a:pt x="446659" y="499237"/>
                    <a:pt x="446659" y="342519"/>
                    <a:pt x="350393" y="246126"/>
                  </a:cubicBezTo>
                  <a:close/>
                </a:path>
              </a:pathLst>
            </a:custGeom>
            <a:solidFill>
              <a:srgbClr val="8CA9AD"/>
            </a:solidFill>
          </p:spPr>
          <p:txBody>
            <a:bodyPr/>
            <a:lstStyle/>
            <a:p>
              <a:endParaRPr lang="lv-LV"/>
            </a:p>
          </p:txBody>
        </p:sp>
      </p:grpSp>
      <p:grpSp>
        <p:nvGrpSpPr>
          <p:cNvPr id="14" name="Group 14"/>
          <p:cNvGrpSpPr/>
          <p:nvPr/>
        </p:nvGrpSpPr>
        <p:grpSpPr>
          <a:xfrm>
            <a:off x="7755734" y="1515828"/>
            <a:ext cx="5916664" cy="1537801"/>
            <a:chOff x="0" y="0"/>
            <a:chExt cx="7374240" cy="1916640"/>
          </a:xfrm>
        </p:grpSpPr>
        <p:sp>
          <p:nvSpPr>
            <p:cNvPr id="15" name="Freeform 15"/>
            <p:cNvSpPr/>
            <p:nvPr/>
          </p:nvSpPr>
          <p:spPr>
            <a:xfrm>
              <a:off x="0" y="0"/>
              <a:ext cx="7431151" cy="1963166"/>
            </a:xfrm>
            <a:custGeom>
              <a:avLst/>
              <a:gdLst/>
              <a:ahLst/>
              <a:cxnLst/>
              <a:rect l="l" t="t" r="r" b="b"/>
              <a:pathLst>
                <a:path w="7431151" h="1963166">
                  <a:moveTo>
                    <a:pt x="6464935" y="0"/>
                  </a:moveTo>
                  <a:lnTo>
                    <a:pt x="0" y="0"/>
                  </a:lnTo>
                  <a:lnTo>
                    <a:pt x="837819" y="837565"/>
                  </a:lnTo>
                  <a:cubicBezTo>
                    <a:pt x="877316" y="877062"/>
                    <a:pt x="897636" y="929386"/>
                    <a:pt x="897636" y="981583"/>
                  </a:cubicBezTo>
                  <a:cubicBezTo>
                    <a:pt x="897636" y="1033780"/>
                    <a:pt x="877951" y="1085596"/>
                    <a:pt x="837819" y="1125601"/>
                  </a:cubicBezTo>
                  <a:lnTo>
                    <a:pt x="635" y="1963166"/>
                  </a:lnTo>
                  <a:lnTo>
                    <a:pt x="6464427" y="1963166"/>
                  </a:lnTo>
                  <a:lnTo>
                    <a:pt x="7431151" y="981583"/>
                  </a:lnTo>
                  <a:lnTo>
                    <a:pt x="6464935" y="0"/>
                  </a:lnTo>
                  <a:close/>
                </a:path>
              </a:pathLst>
            </a:custGeom>
            <a:solidFill>
              <a:srgbClr val="8CA9AD"/>
            </a:solidFill>
          </p:spPr>
          <p:txBody>
            <a:bodyPr/>
            <a:lstStyle/>
            <a:p>
              <a:endParaRPr lang="lv-LV"/>
            </a:p>
          </p:txBody>
        </p:sp>
      </p:grpSp>
      <p:grpSp>
        <p:nvGrpSpPr>
          <p:cNvPr id="16" name="Group 16"/>
          <p:cNvGrpSpPr/>
          <p:nvPr/>
        </p:nvGrpSpPr>
        <p:grpSpPr>
          <a:xfrm>
            <a:off x="12693796" y="3397203"/>
            <a:ext cx="1165193" cy="1910409"/>
            <a:chOff x="0" y="0"/>
            <a:chExt cx="1452240" cy="2381040"/>
          </a:xfrm>
        </p:grpSpPr>
        <p:sp>
          <p:nvSpPr>
            <p:cNvPr id="17" name="Freeform 17"/>
            <p:cNvSpPr/>
            <p:nvPr/>
          </p:nvSpPr>
          <p:spPr>
            <a:xfrm>
              <a:off x="-19685" y="-19812"/>
              <a:ext cx="1474216" cy="2444877"/>
            </a:xfrm>
            <a:custGeom>
              <a:avLst/>
              <a:gdLst/>
              <a:ahLst/>
              <a:cxnLst/>
              <a:rect l="l" t="t" r="r" b="b"/>
              <a:pathLst>
                <a:path w="1474216" h="2444877">
                  <a:moveTo>
                    <a:pt x="78994" y="1078484"/>
                  </a:moveTo>
                  <a:lnTo>
                    <a:pt x="1078611" y="78994"/>
                  </a:lnTo>
                  <a:cubicBezTo>
                    <a:pt x="1158240" y="0"/>
                    <a:pt x="1287145" y="0"/>
                    <a:pt x="1366774" y="78994"/>
                  </a:cubicBezTo>
                  <a:lnTo>
                    <a:pt x="1474216" y="186436"/>
                  </a:lnTo>
                  <a:lnTo>
                    <a:pt x="582549" y="1078484"/>
                  </a:lnTo>
                  <a:cubicBezTo>
                    <a:pt x="502920" y="1157986"/>
                    <a:pt x="502920" y="1287018"/>
                    <a:pt x="582549" y="1366520"/>
                  </a:cubicBezTo>
                  <a:lnTo>
                    <a:pt x="1474216" y="2257933"/>
                  </a:lnTo>
                  <a:lnTo>
                    <a:pt x="1366774" y="2365375"/>
                  </a:lnTo>
                  <a:cubicBezTo>
                    <a:pt x="1287145" y="2444877"/>
                    <a:pt x="1158240" y="2444877"/>
                    <a:pt x="1078611" y="2365375"/>
                  </a:cubicBezTo>
                  <a:lnTo>
                    <a:pt x="78994" y="1366012"/>
                  </a:lnTo>
                  <a:cubicBezTo>
                    <a:pt x="0" y="1286510"/>
                    <a:pt x="0" y="1158113"/>
                    <a:pt x="78994" y="1078484"/>
                  </a:cubicBezTo>
                  <a:close/>
                </a:path>
              </a:pathLst>
            </a:custGeom>
            <a:solidFill>
              <a:srgbClr val="8CA9AD"/>
            </a:solidFill>
          </p:spPr>
          <p:txBody>
            <a:bodyPr/>
            <a:lstStyle/>
            <a:p>
              <a:endParaRPr lang="lv-LV"/>
            </a:p>
          </p:txBody>
        </p:sp>
      </p:grpSp>
      <p:grpSp>
        <p:nvGrpSpPr>
          <p:cNvPr id="18" name="Group 18"/>
          <p:cNvGrpSpPr/>
          <p:nvPr/>
        </p:nvGrpSpPr>
        <p:grpSpPr>
          <a:xfrm>
            <a:off x="13381243" y="4049989"/>
            <a:ext cx="325815" cy="605415"/>
            <a:chOff x="0" y="0"/>
            <a:chExt cx="406080" cy="754560"/>
          </a:xfrm>
        </p:grpSpPr>
        <p:sp>
          <p:nvSpPr>
            <p:cNvPr id="19" name="Freeform 19"/>
            <p:cNvSpPr/>
            <p:nvPr/>
          </p:nvSpPr>
          <p:spPr>
            <a:xfrm>
              <a:off x="-24257" y="-32385"/>
              <a:ext cx="447294" cy="842264"/>
            </a:xfrm>
            <a:custGeom>
              <a:avLst/>
              <a:gdLst/>
              <a:ahLst/>
              <a:cxnLst/>
              <a:rect l="l" t="t" r="r" b="b"/>
              <a:pathLst>
                <a:path w="447294" h="842264">
                  <a:moveTo>
                    <a:pt x="96901" y="596138"/>
                  </a:moveTo>
                  <a:lnTo>
                    <a:pt x="281940" y="781304"/>
                  </a:lnTo>
                  <a:cubicBezTo>
                    <a:pt x="342900" y="842264"/>
                    <a:pt x="447294" y="799338"/>
                    <a:pt x="447294" y="712851"/>
                  </a:cubicBezTo>
                  <a:lnTo>
                    <a:pt x="447294" y="129413"/>
                  </a:lnTo>
                  <a:cubicBezTo>
                    <a:pt x="447294" y="42926"/>
                    <a:pt x="342900" y="0"/>
                    <a:pt x="281940" y="60960"/>
                  </a:cubicBezTo>
                  <a:lnTo>
                    <a:pt x="96901" y="246126"/>
                  </a:lnTo>
                  <a:cubicBezTo>
                    <a:pt x="0" y="343027"/>
                    <a:pt x="0" y="499237"/>
                    <a:pt x="96901" y="596138"/>
                  </a:cubicBezTo>
                  <a:close/>
                </a:path>
              </a:pathLst>
            </a:custGeom>
            <a:solidFill>
              <a:srgbClr val="8CA9AD"/>
            </a:solidFill>
          </p:spPr>
          <p:txBody>
            <a:bodyPr/>
            <a:lstStyle/>
            <a:p>
              <a:endParaRPr lang="lv-LV"/>
            </a:p>
          </p:txBody>
        </p:sp>
      </p:grpSp>
      <p:grpSp>
        <p:nvGrpSpPr>
          <p:cNvPr id="20" name="Group 20"/>
          <p:cNvGrpSpPr/>
          <p:nvPr/>
        </p:nvGrpSpPr>
        <p:grpSpPr>
          <a:xfrm>
            <a:off x="7449560" y="3574553"/>
            <a:ext cx="5918974" cy="1537801"/>
            <a:chOff x="0" y="0"/>
            <a:chExt cx="7377120" cy="1916640"/>
          </a:xfrm>
        </p:grpSpPr>
        <p:sp>
          <p:nvSpPr>
            <p:cNvPr id="21" name="Freeform 21"/>
            <p:cNvSpPr/>
            <p:nvPr/>
          </p:nvSpPr>
          <p:spPr>
            <a:xfrm>
              <a:off x="0" y="0"/>
              <a:ext cx="7434580" cy="1963166"/>
            </a:xfrm>
            <a:custGeom>
              <a:avLst/>
              <a:gdLst/>
              <a:ahLst/>
              <a:cxnLst/>
              <a:rect l="l" t="t" r="r" b="b"/>
              <a:pathLst>
                <a:path w="7434580" h="1963166">
                  <a:moveTo>
                    <a:pt x="967105" y="1963166"/>
                  </a:moveTo>
                  <a:lnTo>
                    <a:pt x="7434580" y="1963166"/>
                  </a:lnTo>
                  <a:lnTo>
                    <a:pt x="6596380" y="1125601"/>
                  </a:lnTo>
                  <a:cubicBezTo>
                    <a:pt x="6556883" y="1086104"/>
                    <a:pt x="6536563" y="1033780"/>
                    <a:pt x="6536563" y="981583"/>
                  </a:cubicBezTo>
                  <a:cubicBezTo>
                    <a:pt x="6536563" y="929386"/>
                    <a:pt x="6556375" y="877570"/>
                    <a:pt x="6596380" y="837565"/>
                  </a:cubicBezTo>
                  <a:lnTo>
                    <a:pt x="7434072" y="0"/>
                  </a:lnTo>
                  <a:lnTo>
                    <a:pt x="967105" y="0"/>
                  </a:lnTo>
                  <a:lnTo>
                    <a:pt x="0" y="980948"/>
                  </a:lnTo>
                  <a:lnTo>
                    <a:pt x="967105" y="1963039"/>
                  </a:lnTo>
                  <a:close/>
                </a:path>
              </a:pathLst>
            </a:custGeom>
            <a:solidFill>
              <a:srgbClr val="8CA9AD"/>
            </a:solidFill>
          </p:spPr>
          <p:txBody>
            <a:bodyPr/>
            <a:lstStyle/>
            <a:p>
              <a:endParaRPr lang="lv-LV"/>
            </a:p>
          </p:txBody>
        </p:sp>
      </p:grpSp>
      <p:grpSp>
        <p:nvGrpSpPr>
          <p:cNvPr id="22" name="Group 22"/>
          <p:cNvGrpSpPr/>
          <p:nvPr/>
        </p:nvGrpSpPr>
        <p:grpSpPr>
          <a:xfrm>
            <a:off x="7309182" y="5460012"/>
            <a:ext cx="1164616" cy="1910409"/>
            <a:chOff x="0" y="0"/>
            <a:chExt cx="1451520" cy="2381040"/>
          </a:xfrm>
        </p:grpSpPr>
        <p:sp>
          <p:nvSpPr>
            <p:cNvPr id="23" name="Freeform 23"/>
            <p:cNvSpPr/>
            <p:nvPr/>
          </p:nvSpPr>
          <p:spPr>
            <a:xfrm>
              <a:off x="0" y="-19812"/>
              <a:ext cx="1474216" cy="2444877"/>
            </a:xfrm>
            <a:custGeom>
              <a:avLst/>
              <a:gdLst/>
              <a:ahLst/>
              <a:cxnLst/>
              <a:rect l="l" t="t" r="r" b="b"/>
              <a:pathLst>
                <a:path w="1474216" h="2444877">
                  <a:moveTo>
                    <a:pt x="1394587" y="1366393"/>
                  </a:moveTo>
                  <a:lnTo>
                    <a:pt x="395351" y="2365883"/>
                  </a:lnTo>
                  <a:cubicBezTo>
                    <a:pt x="315849" y="2444877"/>
                    <a:pt x="186944" y="2444877"/>
                    <a:pt x="107315" y="2365883"/>
                  </a:cubicBezTo>
                  <a:lnTo>
                    <a:pt x="0" y="2258441"/>
                  </a:lnTo>
                  <a:lnTo>
                    <a:pt x="891286" y="1366393"/>
                  </a:lnTo>
                  <a:cubicBezTo>
                    <a:pt x="970788" y="1286891"/>
                    <a:pt x="970788" y="1157859"/>
                    <a:pt x="891286" y="1078357"/>
                  </a:cubicBezTo>
                  <a:lnTo>
                    <a:pt x="0" y="186944"/>
                  </a:lnTo>
                  <a:lnTo>
                    <a:pt x="107442" y="79502"/>
                  </a:lnTo>
                  <a:cubicBezTo>
                    <a:pt x="186944" y="0"/>
                    <a:pt x="315849" y="0"/>
                    <a:pt x="395478" y="79502"/>
                  </a:cubicBezTo>
                  <a:lnTo>
                    <a:pt x="1394714" y="1078357"/>
                  </a:lnTo>
                  <a:cubicBezTo>
                    <a:pt x="1474216" y="1157859"/>
                    <a:pt x="1474216" y="1286891"/>
                    <a:pt x="1394714" y="1366393"/>
                  </a:cubicBezTo>
                  <a:close/>
                </a:path>
              </a:pathLst>
            </a:custGeom>
            <a:solidFill>
              <a:srgbClr val="8CA9AD"/>
            </a:solidFill>
          </p:spPr>
          <p:txBody>
            <a:bodyPr/>
            <a:lstStyle/>
            <a:p>
              <a:endParaRPr lang="lv-LV"/>
            </a:p>
          </p:txBody>
        </p:sp>
      </p:grpSp>
      <p:grpSp>
        <p:nvGrpSpPr>
          <p:cNvPr id="24" name="Group 24"/>
          <p:cNvGrpSpPr/>
          <p:nvPr/>
        </p:nvGrpSpPr>
        <p:grpSpPr>
          <a:xfrm>
            <a:off x="7449560" y="6112798"/>
            <a:ext cx="325815" cy="605415"/>
            <a:chOff x="0" y="0"/>
            <a:chExt cx="406080" cy="754560"/>
          </a:xfrm>
        </p:grpSpPr>
        <p:sp>
          <p:nvSpPr>
            <p:cNvPr id="25" name="Freeform 25"/>
            <p:cNvSpPr/>
            <p:nvPr/>
          </p:nvSpPr>
          <p:spPr>
            <a:xfrm>
              <a:off x="0" y="-32385"/>
              <a:ext cx="446659" cy="842137"/>
            </a:xfrm>
            <a:custGeom>
              <a:avLst/>
              <a:gdLst/>
              <a:ahLst/>
              <a:cxnLst/>
              <a:rect l="l" t="t" r="r" b="b"/>
              <a:pathLst>
                <a:path w="446659" h="842137">
                  <a:moveTo>
                    <a:pt x="350393" y="246126"/>
                  </a:moveTo>
                  <a:lnTo>
                    <a:pt x="165354" y="60960"/>
                  </a:lnTo>
                  <a:cubicBezTo>
                    <a:pt x="104394" y="0"/>
                    <a:pt x="0" y="42926"/>
                    <a:pt x="0" y="129413"/>
                  </a:cubicBezTo>
                  <a:lnTo>
                    <a:pt x="0" y="712724"/>
                  </a:lnTo>
                  <a:cubicBezTo>
                    <a:pt x="0" y="799211"/>
                    <a:pt x="104394" y="842137"/>
                    <a:pt x="165354" y="781177"/>
                  </a:cubicBezTo>
                  <a:lnTo>
                    <a:pt x="350393" y="596138"/>
                  </a:lnTo>
                  <a:cubicBezTo>
                    <a:pt x="446659" y="499237"/>
                    <a:pt x="446659" y="342519"/>
                    <a:pt x="350393" y="246126"/>
                  </a:cubicBezTo>
                  <a:close/>
                </a:path>
              </a:pathLst>
            </a:custGeom>
            <a:solidFill>
              <a:srgbClr val="8CA9AD"/>
            </a:solidFill>
          </p:spPr>
          <p:txBody>
            <a:bodyPr/>
            <a:lstStyle/>
            <a:p>
              <a:endParaRPr lang="lv-LV"/>
            </a:p>
          </p:txBody>
        </p:sp>
      </p:grpSp>
      <p:grpSp>
        <p:nvGrpSpPr>
          <p:cNvPr id="26" name="Group 26"/>
          <p:cNvGrpSpPr/>
          <p:nvPr/>
        </p:nvGrpSpPr>
        <p:grpSpPr>
          <a:xfrm>
            <a:off x="7755734" y="5637362"/>
            <a:ext cx="5916664" cy="1537801"/>
            <a:chOff x="0" y="0"/>
            <a:chExt cx="7374240" cy="1916640"/>
          </a:xfrm>
        </p:grpSpPr>
        <p:sp>
          <p:nvSpPr>
            <p:cNvPr id="27" name="Freeform 27"/>
            <p:cNvSpPr/>
            <p:nvPr/>
          </p:nvSpPr>
          <p:spPr>
            <a:xfrm>
              <a:off x="0" y="0"/>
              <a:ext cx="7431151" cy="1963166"/>
            </a:xfrm>
            <a:custGeom>
              <a:avLst/>
              <a:gdLst/>
              <a:ahLst/>
              <a:cxnLst/>
              <a:rect l="l" t="t" r="r" b="b"/>
              <a:pathLst>
                <a:path w="7431151" h="1963166">
                  <a:moveTo>
                    <a:pt x="6464935" y="0"/>
                  </a:moveTo>
                  <a:lnTo>
                    <a:pt x="0" y="0"/>
                  </a:lnTo>
                  <a:lnTo>
                    <a:pt x="837819" y="837565"/>
                  </a:lnTo>
                  <a:cubicBezTo>
                    <a:pt x="877316" y="877062"/>
                    <a:pt x="897636" y="929386"/>
                    <a:pt x="897636" y="981583"/>
                  </a:cubicBezTo>
                  <a:cubicBezTo>
                    <a:pt x="897636" y="1033780"/>
                    <a:pt x="877951" y="1085596"/>
                    <a:pt x="837819" y="1125601"/>
                  </a:cubicBezTo>
                  <a:lnTo>
                    <a:pt x="635" y="1963166"/>
                  </a:lnTo>
                  <a:lnTo>
                    <a:pt x="6464427" y="1963166"/>
                  </a:lnTo>
                  <a:lnTo>
                    <a:pt x="7431151" y="981583"/>
                  </a:lnTo>
                  <a:lnTo>
                    <a:pt x="6464935" y="0"/>
                  </a:lnTo>
                  <a:close/>
                </a:path>
              </a:pathLst>
            </a:custGeom>
            <a:solidFill>
              <a:srgbClr val="8CA9AD"/>
            </a:solidFill>
          </p:spPr>
          <p:txBody>
            <a:bodyPr/>
            <a:lstStyle/>
            <a:p>
              <a:endParaRPr lang="lv-LV"/>
            </a:p>
          </p:txBody>
        </p:sp>
      </p:grpSp>
      <p:grpSp>
        <p:nvGrpSpPr>
          <p:cNvPr id="28" name="Group 28"/>
          <p:cNvGrpSpPr/>
          <p:nvPr/>
        </p:nvGrpSpPr>
        <p:grpSpPr>
          <a:xfrm>
            <a:off x="12693796" y="7524863"/>
            <a:ext cx="1165193" cy="1910409"/>
            <a:chOff x="0" y="0"/>
            <a:chExt cx="1452240" cy="2381040"/>
          </a:xfrm>
        </p:grpSpPr>
        <p:sp>
          <p:nvSpPr>
            <p:cNvPr id="29" name="Freeform 29"/>
            <p:cNvSpPr/>
            <p:nvPr/>
          </p:nvSpPr>
          <p:spPr>
            <a:xfrm>
              <a:off x="-19685" y="-19812"/>
              <a:ext cx="1474216" cy="2444877"/>
            </a:xfrm>
            <a:custGeom>
              <a:avLst/>
              <a:gdLst/>
              <a:ahLst/>
              <a:cxnLst/>
              <a:rect l="l" t="t" r="r" b="b"/>
              <a:pathLst>
                <a:path w="1474216" h="2444877">
                  <a:moveTo>
                    <a:pt x="78994" y="1078484"/>
                  </a:moveTo>
                  <a:lnTo>
                    <a:pt x="1078611" y="78994"/>
                  </a:lnTo>
                  <a:cubicBezTo>
                    <a:pt x="1158240" y="0"/>
                    <a:pt x="1287145" y="0"/>
                    <a:pt x="1366774" y="78994"/>
                  </a:cubicBezTo>
                  <a:lnTo>
                    <a:pt x="1474216" y="186436"/>
                  </a:lnTo>
                  <a:lnTo>
                    <a:pt x="582549" y="1078484"/>
                  </a:lnTo>
                  <a:cubicBezTo>
                    <a:pt x="502920" y="1157986"/>
                    <a:pt x="502920" y="1287018"/>
                    <a:pt x="582549" y="1366520"/>
                  </a:cubicBezTo>
                  <a:lnTo>
                    <a:pt x="1474216" y="2257933"/>
                  </a:lnTo>
                  <a:lnTo>
                    <a:pt x="1366774" y="2365375"/>
                  </a:lnTo>
                  <a:cubicBezTo>
                    <a:pt x="1287145" y="2444877"/>
                    <a:pt x="1158240" y="2444877"/>
                    <a:pt x="1078611" y="2365375"/>
                  </a:cubicBezTo>
                  <a:lnTo>
                    <a:pt x="78994" y="1366012"/>
                  </a:lnTo>
                  <a:cubicBezTo>
                    <a:pt x="0" y="1286510"/>
                    <a:pt x="0" y="1158113"/>
                    <a:pt x="78994" y="1078484"/>
                  </a:cubicBezTo>
                  <a:close/>
                </a:path>
              </a:pathLst>
            </a:custGeom>
            <a:solidFill>
              <a:srgbClr val="8CA9AD"/>
            </a:solidFill>
          </p:spPr>
          <p:txBody>
            <a:bodyPr/>
            <a:lstStyle/>
            <a:p>
              <a:endParaRPr lang="lv-LV"/>
            </a:p>
          </p:txBody>
        </p:sp>
      </p:grpSp>
      <p:grpSp>
        <p:nvGrpSpPr>
          <p:cNvPr id="30" name="Group 30"/>
          <p:cNvGrpSpPr/>
          <p:nvPr/>
        </p:nvGrpSpPr>
        <p:grpSpPr>
          <a:xfrm>
            <a:off x="13381243" y="8177649"/>
            <a:ext cx="325815" cy="605415"/>
            <a:chOff x="0" y="0"/>
            <a:chExt cx="406080" cy="754560"/>
          </a:xfrm>
        </p:grpSpPr>
        <p:sp>
          <p:nvSpPr>
            <p:cNvPr id="31" name="Freeform 31"/>
            <p:cNvSpPr/>
            <p:nvPr/>
          </p:nvSpPr>
          <p:spPr>
            <a:xfrm>
              <a:off x="-24257" y="-32385"/>
              <a:ext cx="447294" cy="842264"/>
            </a:xfrm>
            <a:custGeom>
              <a:avLst/>
              <a:gdLst/>
              <a:ahLst/>
              <a:cxnLst/>
              <a:rect l="l" t="t" r="r" b="b"/>
              <a:pathLst>
                <a:path w="447294" h="842264">
                  <a:moveTo>
                    <a:pt x="96901" y="596138"/>
                  </a:moveTo>
                  <a:lnTo>
                    <a:pt x="281940" y="781304"/>
                  </a:lnTo>
                  <a:cubicBezTo>
                    <a:pt x="342900" y="842264"/>
                    <a:pt x="447294" y="799338"/>
                    <a:pt x="447294" y="712851"/>
                  </a:cubicBezTo>
                  <a:lnTo>
                    <a:pt x="447294" y="129413"/>
                  </a:lnTo>
                  <a:cubicBezTo>
                    <a:pt x="447294" y="42926"/>
                    <a:pt x="342900" y="0"/>
                    <a:pt x="281940" y="60960"/>
                  </a:cubicBezTo>
                  <a:lnTo>
                    <a:pt x="96901" y="246126"/>
                  </a:lnTo>
                  <a:cubicBezTo>
                    <a:pt x="0" y="343027"/>
                    <a:pt x="0" y="499237"/>
                    <a:pt x="96901" y="596138"/>
                  </a:cubicBezTo>
                  <a:close/>
                </a:path>
              </a:pathLst>
            </a:custGeom>
            <a:solidFill>
              <a:srgbClr val="8CA9AD"/>
            </a:solidFill>
          </p:spPr>
          <p:txBody>
            <a:bodyPr/>
            <a:lstStyle/>
            <a:p>
              <a:endParaRPr lang="lv-LV"/>
            </a:p>
          </p:txBody>
        </p:sp>
      </p:grpSp>
      <p:grpSp>
        <p:nvGrpSpPr>
          <p:cNvPr id="32" name="Group 32"/>
          <p:cNvGrpSpPr/>
          <p:nvPr/>
        </p:nvGrpSpPr>
        <p:grpSpPr>
          <a:xfrm>
            <a:off x="7449560" y="7702213"/>
            <a:ext cx="5918974" cy="1537801"/>
            <a:chOff x="0" y="0"/>
            <a:chExt cx="7377120" cy="1916640"/>
          </a:xfrm>
        </p:grpSpPr>
        <p:sp>
          <p:nvSpPr>
            <p:cNvPr id="33" name="Freeform 33"/>
            <p:cNvSpPr/>
            <p:nvPr/>
          </p:nvSpPr>
          <p:spPr>
            <a:xfrm>
              <a:off x="0" y="0"/>
              <a:ext cx="7434580" cy="1963166"/>
            </a:xfrm>
            <a:custGeom>
              <a:avLst/>
              <a:gdLst/>
              <a:ahLst/>
              <a:cxnLst/>
              <a:rect l="l" t="t" r="r" b="b"/>
              <a:pathLst>
                <a:path w="7434580" h="1963166">
                  <a:moveTo>
                    <a:pt x="967105" y="1963166"/>
                  </a:moveTo>
                  <a:lnTo>
                    <a:pt x="7434580" y="1963166"/>
                  </a:lnTo>
                  <a:lnTo>
                    <a:pt x="6596380" y="1125601"/>
                  </a:lnTo>
                  <a:cubicBezTo>
                    <a:pt x="6556883" y="1086104"/>
                    <a:pt x="6536563" y="1033780"/>
                    <a:pt x="6536563" y="981583"/>
                  </a:cubicBezTo>
                  <a:cubicBezTo>
                    <a:pt x="6536563" y="929386"/>
                    <a:pt x="6556375" y="877570"/>
                    <a:pt x="6596380" y="837565"/>
                  </a:cubicBezTo>
                  <a:lnTo>
                    <a:pt x="7434072" y="0"/>
                  </a:lnTo>
                  <a:lnTo>
                    <a:pt x="967105" y="0"/>
                  </a:lnTo>
                  <a:lnTo>
                    <a:pt x="0" y="980948"/>
                  </a:lnTo>
                  <a:lnTo>
                    <a:pt x="967105" y="1963039"/>
                  </a:lnTo>
                  <a:close/>
                </a:path>
              </a:pathLst>
            </a:custGeom>
            <a:solidFill>
              <a:srgbClr val="8CA9AD"/>
            </a:solidFill>
          </p:spPr>
          <p:txBody>
            <a:bodyPr/>
            <a:lstStyle/>
            <a:p>
              <a:endParaRPr lang="lv-LV"/>
            </a:p>
          </p:txBody>
        </p:sp>
      </p:grpSp>
      <p:sp>
        <p:nvSpPr>
          <p:cNvPr id="34" name="Freeform 34"/>
          <p:cNvSpPr/>
          <p:nvPr/>
        </p:nvSpPr>
        <p:spPr>
          <a:xfrm>
            <a:off x="8294237" y="1977220"/>
            <a:ext cx="849763" cy="615016"/>
          </a:xfrm>
          <a:custGeom>
            <a:avLst/>
            <a:gdLst/>
            <a:ahLst/>
            <a:cxnLst/>
            <a:rect l="l" t="t" r="r" b="b"/>
            <a:pathLst>
              <a:path w="849763" h="615016">
                <a:moveTo>
                  <a:pt x="0" y="0"/>
                </a:moveTo>
                <a:lnTo>
                  <a:pt x="849763" y="0"/>
                </a:lnTo>
                <a:lnTo>
                  <a:pt x="849763" y="615016"/>
                </a:lnTo>
                <a:lnTo>
                  <a:pt x="0" y="6150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lv-LV"/>
          </a:p>
        </p:txBody>
      </p:sp>
      <p:sp>
        <p:nvSpPr>
          <p:cNvPr id="35" name="Freeform 35"/>
          <p:cNvSpPr/>
          <p:nvPr/>
        </p:nvSpPr>
        <p:spPr>
          <a:xfrm>
            <a:off x="11918117" y="4121984"/>
            <a:ext cx="849763" cy="442939"/>
          </a:xfrm>
          <a:custGeom>
            <a:avLst/>
            <a:gdLst/>
            <a:ahLst/>
            <a:cxnLst/>
            <a:rect l="l" t="t" r="r" b="b"/>
            <a:pathLst>
              <a:path w="849763" h="442939">
                <a:moveTo>
                  <a:pt x="0" y="0"/>
                </a:moveTo>
                <a:lnTo>
                  <a:pt x="849763" y="0"/>
                </a:lnTo>
                <a:lnTo>
                  <a:pt x="849763" y="442939"/>
                </a:lnTo>
                <a:lnTo>
                  <a:pt x="0" y="44293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lv-LV"/>
          </a:p>
        </p:txBody>
      </p:sp>
      <p:sp>
        <p:nvSpPr>
          <p:cNvPr id="36" name="Freeform 36"/>
          <p:cNvSpPr/>
          <p:nvPr/>
        </p:nvSpPr>
        <p:spPr>
          <a:xfrm>
            <a:off x="8294237" y="6084601"/>
            <a:ext cx="835143" cy="718223"/>
          </a:xfrm>
          <a:custGeom>
            <a:avLst/>
            <a:gdLst/>
            <a:ahLst/>
            <a:cxnLst/>
            <a:rect l="l" t="t" r="r" b="b"/>
            <a:pathLst>
              <a:path w="835143" h="718223">
                <a:moveTo>
                  <a:pt x="0" y="0"/>
                </a:moveTo>
                <a:lnTo>
                  <a:pt x="835143" y="0"/>
                </a:lnTo>
                <a:lnTo>
                  <a:pt x="835143" y="718222"/>
                </a:lnTo>
                <a:lnTo>
                  <a:pt x="0" y="71822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lv-LV"/>
          </a:p>
        </p:txBody>
      </p:sp>
      <p:sp>
        <p:nvSpPr>
          <p:cNvPr id="37" name="Freeform 37"/>
          <p:cNvSpPr/>
          <p:nvPr/>
        </p:nvSpPr>
        <p:spPr>
          <a:xfrm>
            <a:off x="11890237" y="8018352"/>
            <a:ext cx="905523" cy="905523"/>
          </a:xfrm>
          <a:custGeom>
            <a:avLst/>
            <a:gdLst/>
            <a:ahLst/>
            <a:cxnLst/>
            <a:rect l="l" t="t" r="r" b="b"/>
            <a:pathLst>
              <a:path w="905523" h="905523">
                <a:moveTo>
                  <a:pt x="0" y="0"/>
                </a:moveTo>
                <a:lnTo>
                  <a:pt x="905523" y="0"/>
                </a:lnTo>
                <a:lnTo>
                  <a:pt x="905523" y="905523"/>
                </a:lnTo>
                <a:lnTo>
                  <a:pt x="0" y="90552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lv-LV"/>
          </a:p>
        </p:txBody>
      </p:sp>
      <p:sp>
        <p:nvSpPr>
          <p:cNvPr id="38" name="TextBox 38"/>
          <p:cNvSpPr txBox="1"/>
          <p:nvPr/>
        </p:nvSpPr>
        <p:spPr>
          <a:xfrm>
            <a:off x="1095769" y="914400"/>
            <a:ext cx="4045524" cy="2054805"/>
          </a:xfrm>
          <a:prstGeom prst="rect">
            <a:avLst/>
          </a:prstGeom>
        </p:spPr>
        <p:txBody>
          <a:bodyPr lIns="0" tIns="0" rIns="0" bIns="0" rtlCol="0" anchor="t">
            <a:spAutoFit/>
          </a:bodyPr>
          <a:lstStyle/>
          <a:p>
            <a:pPr marL="0" lvl="0" indent="0" algn="l">
              <a:lnSpc>
                <a:spcPts val="8206"/>
              </a:lnSpc>
              <a:spcBef>
                <a:spcPct val="0"/>
              </a:spcBef>
            </a:pPr>
            <a:r>
              <a:rPr lang="en-US" sz="5946" spc="582">
                <a:solidFill>
                  <a:srgbClr val="FFFFFF"/>
                </a:solidFill>
                <a:latin typeface="DM Sans"/>
              </a:rPr>
              <a:t>In-house con's</a:t>
            </a:r>
          </a:p>
        </p:txBody>
      </p:sp>
      <p:sp>
        <p:nvSpPr>
          <p:cNvPr id="39" name="TextBox 39"/>
          <p:cNvSpPr txBox="1"/>
          <p:nvPr/>
        </p:nvSpPr>
        <p:spPr>
          <a:xfrm>
            <a:off x="9285734" y="1662650"/>
            <a:ext cx="4164289" cy="1233489"/>
          </a:xfrm>
          <a:prstGeom prst="rect">
            <a:avLst/>
          </a:prstGeom>
        </p:spPr>
        <p:txBody>
          <a:bodyPr lIns="0" tIns="0" rIns="0" bIns="0" rtlCol="0" anchor="t">
            <a:spAutoFit/>
          </a:bodyPr>
          <a:lstStyle/>
          <a:p>
            <a:pPr marL="0" lvl="0" indent="0" algn="l">
              <a:lnSpc>
                <a:spcPts val="2012"/>
              </a:lnSpc>
              <a:spcBef>
                <a:spcPct val="0"/>
              </a:spcBef>
            </a:pPr>
            <a:r>
              <a:rPr lang="en-US" sz="1458" spc="142">
                <a:solidFill>
                  <a:srgbClr val="FFFFFF"/>
                </a:solidFill>
                <a:latin typeface="DM Sans Bold"/>
              </a:rPr>
              <a:t>Developing in-house requires significant time, money, and human resources, including hiring and retaining skilled developers and maintaining infrastructure.</a:t>
            </a:r>
          </a:p>
        </p:txBody>
      </p:sp>
      <p:sp>
        <p:nvSpPr>
          <p:cNvPr id="40" name="TextBox 40"/>
          <p:cNvSpPr txBox="1"/>
          <p:nvPr/>
        </p:nvSpPr>
        <p:spPr>
          <a:xfrm>
            <a:off x="6211443" y="1915064"/>
            <a:ext cx="979531" cy="738028"/>
          </a:xfrm>
          <a:prstGeom prst="rect">
            <a:avLst/>
          </a:prstGeom>
        </p:spPr>
        <p:txBody>
          <a:bodyPr lIns="0" tIns="0" rIns="0" bIns="0" rtlCol="0" anchor="t">
            <a:spAutoFit/>
          </a:bodyPr>
          <a:lstStyle/>
          <a:p>
            <a:pPr marL="0" lvl="0" indent="0" algn="ctr">
              <a:lnSpc>
                <a:spcPts val="6047"/>
              </a:lnSpc>
              <a:spcBef>
                <a:spcPct val="0"/>
              </a:spcBef>
            </a:pPr>
            <a:r>
              <a:rPr lang="en-US" sz="4381" spc="429">
                <a:solidFill>
                  <a:srgbClr val="231F20"/>
                </a:solidFill>
                <a:latin typeface="DM Sans"/>
              </a:rPr>
              <a:t>01</a:t>
            </a:r>
          </a:p>
        </p:txBody>
      </p:sp>
      <p:sp>
        <p:nvSpPr>
          <p:cNvPr id="41" name="TextBox 41"/>
          <p:cNvSpPr txBox="1"/>
          <p:nvPr/>
        </p:nvSpPr>
        <p:spPr>
          <a:xfrm>
            <a:off x="13858990" y="3948026"/>
            <a:ext cx="979531" cy="738028"/>
          </a:xfrm>
          <a:prstGeom prst="rect">
            <a:avLst/>
          </a:prstGeom>
        </p:spPr>
        <p:txBody>
          <a:bodyPr lIns="0" tIns="0" rIns="0" bIns="0" rtlCol="0" anchor="t">
            <a:spAutoFit/>
          </a:bodyPr>
          <a:lstStyle/>
          <a:p>
            <a:pPr marL="0" lvl="0" indent="0" algn="ctr">
              <a:lnSpc>
                <a:spcPts val="6047"/>
              </a:lnSpc>
              <a:spcBef>
                <a:spcPct val="0"/>
              </a:spcBef>
            </a:pPr>
            <a:r>
              <a:rPr lang="en-US" sz="4381" spc="429">
                <a:solidFill>
                  <a:srgbClr val="231F20"/>
                </a:solidFill>
                <a:latin typeface="DM Sans"/>
              </a:rPr>
              <a:t>02</a:t>
            </a:r>
          </a:p>
        </p:txBody>
      </p:sp>
      <p:sp>
        <p:nvSpPr>
          <p:cNvPr id="42" name="TextBox 42"/>
          <p:cNvSpPr txBox="1"/>
          <p:nvPr/>
        </p:nvSpPr>
        <p:spPr>
          <a:xfrm>
            <a:off x="9285734" y="5899055"/>
            <a:ext cx="3636065" cy="985839"/>
          </a:xfrm>
          <a:prstGeom prst="rect">
            <a:avLst/>
          </a:prstGeom>
        </p:spPr>
        <p:txBody>
          <a:bodyPr lIns="0" tIns="0" rIns="0" bIns="0" rtlCol="0" anchor="t">
            <a:spAutoFit/>
          </a:bodyPr>
          <a:lstStyle/>
          <a:p>
            <a:pPr marL="0" lvl="0" indent="0" algn="l">
              <a:lnSpc>
                <a:spcPts val="2012"/>
              </a:lnSpc>
              <a:spcBef>
                <a:spcPct val="0"/>
              </a:spcBef>
            </a:pPr>
            <a:r>
              <a:rPr lang="en-US" sz="1458" spc="142">
                <a:solidFill>
                  <a:srgbClr val="FFFFFF"/>
                </a:solidFill>
                <a:latin typeface="DM Sans Bold"/>
              </a:rPr>
              <a:t>In-house projects are susceptible to delays due to unforeseen challenges, such as technical issues or resource constraints.</a:t>
            </a:r>
          </a:p>
        </p:txBody>
      </p:sp>
      <p:sp>
        <p:nvSpPr>
          <p:cNvPr id="43" name="TextBox 43"/>
          <p:cNvSpPr txBox="1"/>
          <p:nvPr/>
        </p:nvSpPr>
        <p:spPr>
          <a:xfrm>
            <a:off x="6211443" y="6036598"/>
            <a:ext cx="979531" cy="738028"/>
          </a:xfrm>
          <a:prstGeom prst="rect">
            <a:avLst/>
          </a:prstGeom>
        </p:spPr>
        <p:txBody>
          <a:bodyPr lIns="0" tIns="0" rIns="0" bIns="0" rtlCol="0" anchor="t">
            <a:spAutoFit/>
          </a:bodyPr>
          <a:lstStyle/>
          <a:p>
            <a:pPr marL="0" lvl="0" indent="0" algn="ctr">
              <a:lnSpc>
                <a:spcPts val="6047"/>
              </a:lnSpc>
              <a:spcBef>
                <a:spcPct val="0"/>
              </a:spcBef>
            </a:pPr>
            <a:r>
              <a:rPr lang="en-US" sz="4381" spc="429">
                <a:solidFill>
                  <a:srgbClr val="231F20"/>
                </a:solidFill>
                <a:latin typeface="DM Sans"/>
              </a:rPr>
              <a:t>03</a:t>
            </a:r>
          </a:p>
        </p:txBody>
      </p:sp>
      <p:sp>
        <p:nvSpPr>
          <p:cNvPr id="44" name="TextBox 44"/>
          <p:cNvSpPr txBox="1"/>
          <p:nvPr/>
        </p:nvSpPr>
        <p:spPr>
          <a:xfrm>
            <a:off x="13858990" y="8075686"/>
            <a:ext cx="979531" cy="738028"/>
          </a:xfrm>
          <a:prstGeom prst="rect">
            <a:avLst/>
          </a:prstGeom>
        </p:spPr>
        <p:txBody>
          <a:bodyPr lIns="0" tIns="0" rIns="0" bIns="0" rtlCol="0" anchor="t">
            <a:spAutoFit/>
          </a:bodyPr>
          <a:lstStyle/>
          <a:p>
            <a:pPr marL="0" lvl="0" indent="0" algn="ctr">
              <a:lnSpc>
                <a:spcPts val="6047"/>
              </a:lnSpc>
              <a:spcBef>
                <a:spcPct val="0"/>
              </a:spcBef>
            </a:pPr>
            <a:r>
              <a:rPr lang="en-US" sz="4381" spc="429">
                <a:solidFill>
                  <a:srgbClr val="231F20"/>
                </a:solidFill>
                <a:latin typeface="DM Sans"/>
              </a:rPr>
              <a:t>04</a:t>
            </a:r>
          </a:p>
        </p:txBody>
      </p:sp>
      <p:sp>
        <p:nvSpPr>
          <p:cNvPr id="45" name="TextBox 45"/>
          <p:cNvSpPr txBox="1"/>
          <p:nvPr/>
        </p:nvSpPr>
        <p:spPr>
          <a:xfrm>
            <a:off x="7879947" y="3836247"/>
            <a:ext cx="3771821" cy="985839"/>
          </a:xfrm>
          <a:prstGeom prst="rect">
            <a:avLst/>
          </a:prstGeom>
        </p:spPr>
        <p:txBody>
          <a:bodyPr lIns="0" tIns="0" rIns="0" bIns="0" rtlCol="0" anchor="t">
            <a:spAutoFit/>
          </a:bodyPr>
          <a:lstStyle/>
          <a:p>
            <a:pPr marL="0" lvl="0" indent="0" algn="r">
              <a:lnSpc>
                <a:spcPts val="2012"/>
              </a:lnSpc>
              <a:spcBef>
                <a:spcPct val="0"/>
              </a:spcBef>
            </a:pPr>
            <a:r>
              <a:rPr lang="en-US" sz="1458" spc="142">
                <a:solidFill>
                  <a:srgbClr val="FFFFFF"/>
                </a:solidFill>
                <a:latin typeface="DM Sans Bold"/>
              </a:rPr>
              <a:t>Your team may not have the necessary expertise in all areas of development, leading to potential delays or suboptimal solutions.</a:t>
            </a:r>
          </a:p>
        </p:txBody>
      </p:sp>
      <p:sp>
        <p:nvSpPr>
          <p:cNvPr id="46" name="TextBox 46"/>
          <p:cNvSpPr txBox="1"/>
          <p:nvPr/>
        </p:nvSpPr>
        <p:spPr>
          <a:xfrm>
            <a:off x="7687940" y="8099418"/>
            <a:ext cx="3963829" cy="738189"/>
          </a:xfrm>
          <a:prstGeom prst="rect">
            <a:avLst/>
          </a:prstGeom>
        </p:spPr>
        <p:txBody>
          <a:bodyPr lIns="0" tIns="0" rIns="0" bIns="0" rtlCol="0" anchor="t">
            <a:spAutoFit/>
          </a:bodyPr>
          <a:lstStyle/>
          <a:p>
            <a:pPr marL="0" lvl="0" indent="0" algn="r">
              <a:lnSpc>
                <a:spcPts val="2012"/>
              </a:lnSpc>
              <a:spcBef>
                <a:spcPct val="0"/>
              </a:spcBef>
            </a:pPr>
            <a:r>
              <a:rPr lang="en-US" sz="1458" spc="142">
                <a:solidFill>
                  <a:srgbClr val="FFFFFF"/>
                </a:solidFill>
                <a:latin typeface="DM Sans Bold"/>
              </a:rPr>
              <a:t>Resources spent on developing an in-house solution could be allocated to other core business activities.</a:t>
            </a:r>
          </a:p>
        </p:txBody>
      </p:sp>
      <p:sp>
        <p:nvSpPr>
          <p:cNvPr id="47" name="TextBox 47"/>
          <p:cNvSpPr txBox="1"/>
          <p:nvPr/>
        </p:nvSpPr>
        <p:spPr>
          <a:xfrm>
            <a:off x="7775375" y="1160228"/>
            <a:ext cx="3458840" cy="355600"/>
          </a:xfrm>
          <a:prstGeom prst="rect">
            <a:avLst/>
          </a:prstGeom>
        </p:spPr>
        <p:txBody>
          <a:bodyPr lIns="0" tIns="0" rIns="0" bIns="0" rtlCol="0" anchor="t">
            <a:spAutoFit/>
          </a:bodyPr>
          <a:lstStyle/>
          <a:p>
            <a:pPr algn="ctr">
              <a:lnSpc>
                <a:spcPts val="2749"/>
              </a:lnSpc>
              <a:spcBef>
                <a:spcPct val="0"/>
              </a:spcBef>
            </a:pPr>
            <a:r>
              <a:rPr lang="en-US" sz="2499">
                <a:solidFill>
                  <a:srgbClr val="000000"/>
                </a:solidFill>
                <a:latin typeface="DM Sans"/>
              </a:rPr>
              <a:t>Resource Intensiveness</a:t>
            </a:r>
          </a:p>
        </p:txBody>
      </p:sp>
      <p:sp>
        <p:nvSpPr>
          <p:cNvPr id="48" name="TextBox 48"/>
          <p:cNvSpPr txBox="1"/>
          <p:nvPr/>
        </p:nvSpPr>
        <p:spPr>
          <a:xfrm>
            <a:off x="9852923" y="3218953"/>
            <a:ext cx="3504233" cy="355600"/>
          </a:xfrm>
          <a:prstGeom prst="rect">
            <a:avLst/>
          </a:prstGeom>
        </p:spPr>
        <p:txBody>
          <a:bodyPr lIns="0" tIns="0" rIns="0" bIns="0" rtlCol="0" anchor="t">
            <a:spAutoFit/>
          </a:bodyPr>
          <a:lstStyle/>
          <a:p>
            <a:pPr algn="ctr">
              <a:lnSpc>
                <a:spcPts val="2749"/>
              </a:lnSpc>
              <a:spcBef>
                <a:spcPct val="0"/>
              </a:spcBef>
            </a:pPr>
            <a:r>
              <a:rPr lang="en-US" sz="2499">
                <a:solidFill>
                  <a:srgbClr val="000000"/>
                </a:solidFill>
                <a:latin typeface="DM Sans"/>
              </a:rPr>
              <a:t>Expertise Requirements</a:t>
            </a:r>
          </a:p>
        </p:txBody>
      </p:sp>
      <p:sp>
        <p:nvSpPr>
          <p:cNvPr id="49" name="TextBox 49"/>
          <p:cNvSpPr txBox="1"/>
          <p:nvPr/>
        </p:nvSpPr>
        <p:spPr>
          <a:xfrm>
            <a:off x="7775375" y="5281762"/>
            <a:ext cx="2182639" cy="355600"/>
          </a:xfrm>
          <a:prstGeom prst="rect">
            <a:avLst/>
          </a:prstGeom>
        </p:spPr>
        <p:txBody>
          <a:bodyPr lIns="0" tIns="0" rIns="0" bIns="0" rtlCol="0" anchor="t">
            <a:spAutoFit/>
          </a:bodyPr>
          <a:lstStyle/>
          <a:p>
            <a:pPr algn="ctr">
              <a:lnSpc>
                <a:spcPts val="2749"/>
              </a:lnSpc>
              <a:spcBef>
                <a:spcPct val="0"/>
              </a:spcBef>
            </a:pPr>
            <a:r>
              <a:rPr lang="en-US" sz="2499">
                <a:solidFill>
                  <a:srgbClr val="000000"/>
                </a:solidFill>
                <a:latin typeface="DM Sans"/>
              </a:rPr>
              <a:t>Risks of Delays</a:t>
            </a:r>
          </a:p>
        </p:txBody>
      </p:sp>
      <p:sp>
        <p:nvSpPr>
          <p:cNvPr id="50" name="TextBox 50"/>
          <p:cNvSpPr txBox="1"/>
          <p:nvPr/>
        </p:nvSpPr>
        <p:spPr>
          <a:xfrm>
            <a:off x="10762784" y="7346613"/>
            <a:ext cx="2594372" cy="355600"/>
          </a:xfrm>
          <a:prstGeom prst="rect">
            <a:avLst/>
          </a:prstGeom>
        </p:spPr>
        <p:txBody>
          <a:bodyPr lIns="0" tIns="0" rIns="0" bIns="0" rtlCol="0" anchor="t">
            <a:spAutoFit/>
          </a:bodyPr>
          <a:lstStyle/>
          <a:p>
            <a:pPr algn="ctr">
              <a:lnSpc>
                <a:spcPts val="2749"/>
              </a:lnSpc>
              <a:spcBef>
                <a:spcPct val="0"/>
              </a:spcBef>
            </a:pPr>
            <a:r>
              <a:rPr lang="en-US" sz="2499">
                <a:solidFill>
                  <a:srgbClr val="000000"/>
                </a:solidFill>
                <a:latin typeface="DM Sans"/>
              </a:rPr>
              <a:t>Opportunity Cost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928d398-b005-4b81-a77c-1d2955770066">
      <Terms xmlns="http://schemas.microsoft.com/office/infopath/2007/PartnerControls"/>
    </lcf76f155ced4ddcb4097134ff3c332f>
    <TaxCatchAll xmlns="513a87af-4c72-4b0d-a815-569890e79e6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028E3FA40450041AD2B2D9F1FFC3623" ma:contentTypeVersion="14" ma:contentTypeDescription="Create a new document." ma:contentTypeScope="" ma:versionID="dda88e90d287dc1f1b9f0988fa171006">
  <xsd:schema xmlns:xsd="http://www.w3.org/2001/XMLSchema" xmlns:xs="http://www.w3.org/2001/XMLSchema" xmlns:p="http://schemas.microsoft.com/office/2006/metadata/properties" xmlns:ns2="c928d398-b005-4b81-a77c-1d2955770066" xmlns:ns3="513a87af-4c72-4b0d-a815-569890e79e62" targetNamespace="http://schemas.microsoft.com/office/2006/metadata/properties" ma:root="true" ma:fieldsID="155e8c9aff30285af45ba91d7ac695b6" ns2:_="" ns3:_="">
    <xsd:import namespace="c928d398-b005-4b81-a77c-1d2955770066"/>
    <xsd:import namespace="513a87af-4c72-4b0d-a815-569890e79e6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28d398-b005-4b81-a77c-1d29557700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ec2bed97-6e07-499f-8af2-1639346302b0"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13a87af-4c72-4b0d-a815-569890e79e62"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4079a850-d4d5-43bc-8f25-9b4cfc6f3ef1}" ma:internalName="TaxCatchAll" ma:showField="CatchAllData" ma:web="513a87af-4c72-4b0d-a815-569890e79e62">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91DB833-A81F-4E64-8F42-74C1989B809D}">
  <ds:schemaRefs>
    <ds:schemaRef ds:uri="http://schemas.microsoft.com/sharepoint/v3/contenttype/forms"/>
  </ds:schemaRefs>
</ds:datastoreItem>
</file>

<file path=customXml/itemProps2.xml><?xml version="1.0" encoding="utf-8"?>
<ds:datastoreItem xmlns:ds="http://schemas.openxmlformats.org/officeDocument/2006/customXml" ds:itemID="{D213D6BF-68DC-45B5-8967-D69B7081BFF0}">
  <ds:schemaRefs>
    <ds:schemaRef ds:uri="http://schemas.microsoft.com/office/2006/metadata/properties"/>
    <ds:schemaRef ds:uri="http://schemas.microsoft.com/office/infopath/2007/PartnerControls"/>
    <ds:schemaRef ds:uri="c928d398-b005-4b81-a77c-1d2955770066"/>
    <ds:schemaRef ds:uri="513a87af-4c72-4b0d-a815-569890e79e62"/>
  </ds:schemaRefs>
</ds:datastoreItem>
</file>

<file path=customXml/itemProps3.xml><?xml version="1.0" encoding="utf-8"?>
<ds:datastoreItem xmlns:ds="http://schemas.openxmlformats.org/officeDocument/2006/customXml" ds:itemID="{B45770CE-0739-48D2-96AC-931A3EF25E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28d398-b005-4b81-a77c-1d2955770066"/>
    <ds:schemaRef ds:uri="513a87af-4c72-4b0d-a815-569890e79e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1961</Words>
  <Application>Microsoft Office PowerPoint</Application>
  <PresentationFormat>Custom</PresentationFormat>
  <Paragraphs>188</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DM Sans</vt:lpstr>
      <vt:lpstr>DM Sans Bold</vt:lpstr>
      <vt:lpstr>Calibri</vt:lpstr>
      <vt:lpstr>Canva Sans 1</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3 - Creating a New Technological Solution</dc:title>
  <cp:lastModifiedBy>Renate Lukjanska</cp:lastModifiedBy>
  <cp:revision>1</cp:revision>
  <dcterms:created xsi:type="dcterms:W3CDTF">2006-08-16T00:00:00Z</dcterms:created>
  <dcterms:modified xsi:type="dcterms:W3CDTF">2025-01-15T09:42:38Z</dcterms:modified>
  <dc:identifier>DAF-Ncw7Vn0</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0x0101004028E3FA40450041AD2B2D9F1FFC3623</vt:lpwstr>
  </property>
</Properties>
</file>