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8288000" cy="10287000"/>
  <p:notesSz cx="6858000" cy="9144000"/>
  <p:embeddedFontLst>
    <p:embeddedFont>
      <p:font typeface="DM Sans" pitchFamily="2" charset="0"/>
      <p:regular r:id="rId18"/>
      <p:bold r:id="rId19"/>
    </p:embeddedFont>
    <p:embeddedFont>
      <p:font typeface="DM Sans Bold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9A3F6D-A467-4747-BA8C-31849F4B1C4F}" v="2" dt="2025-01-15T09:43:12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255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Lukjanska" userId="192d433fd238c1e9" providerId="LiveId" clId="{789A3F6D-A467-4747-BA8C-31849F4B1C4F}"/>
    <pc:docChg chg="custSel modSld">
      <pc:chgData name="Renate Lukjanska" userId="192d433fd238c1e9" providerId="LiveId" clId="{789A3F6D-A467-4747-BA8C-31849F4B1C4F}" dt="2025-01-15T09:43:26.141" v="6" actId="1076"/>
      <pc:docMkLst>
        <pc:docMk/>
      </pc:docMkLst>
      <pc:sldChg chg="addSp delSp modSp mod">
        <pc:chgData name="Renate Lukjanska" userId="192d433fd238c1e9" providerId="LiveId" clId="{789A3F6D-A467-4747-BA8C-31849F4B1C4F}" dt="2025-01-15T09:43:26.141" v="6" actId="1076"/>
        <pc:sldMkLst>
          <pc:docMk/>
          <pc:sldMk cId="0" sldId="256"/>
        </pc:sldMkLst>
        <pc:spChg chg="add mod">
          <ac:chgData name="Renate Lukjanska" userId="192d433fd238c1e9" providerId="LiveId" clId="{789A3F6D-A467-4747-BA8C-31849F4B1C4F}" dt="2025-01-15T09:43:26.141" v="6" actId="1076"/>
          <ac:spMkLst>
            <pc:docMk/>
            <pc:sldMk cId="0" sldId="256"/>
            <ac:spMk id="18" creationId="{56EA8EB4-4A68-7A98-005E-DCC7EF1C3D4E}"/>
          </ac:spMkLst>
        </pc:spChg>
        <pc:spChg chg="add mod">
          <ac:chgData name="Renate Lukjanska" userId="192d433fd238c1e9" providerId="LiveId" clId="{789A3F6D-A467-4747-BA8C-31849F4B1C4F}" dt="2025-01-09T09:29:31.347" v="2" actId="1076"/>
          <ac:spMkLst>
            <pc:docMk/>
            <pc:sldMk cId="0" sldId="256"/>
            <ac:spMk id="21" creationId="{3DD85905-5121-BB30-5A01-0748DAE9FA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svg"/><Relationship Id="rId4" Type="http://schemas.openxmlformats.org/officeDocument/2006/relationships/image" Target="../media/image14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1369275"/>
            <a:ext cx="9829800" cy="12306300"/>
            <a:chOff x="0" y="0"/>
            <a:chExt cx="1828828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28" cy="2289579"/>
            </a:xfrm>
            <a:custGeom>
              <a:avLst/>
              <a:gdLst/>
              <a:ahLst/>
              <a:cxnLst/>
              <a:rect l="l" t="t" r="r" b="b"/>
              <a:pathLst>
                <a:path w="1828828" h="2289579">
                  <a:moveTo>
                    <a:pt x="0" y="0"/>
                  </a:moveTo>
                  <a:lnTo>
                    <a:pt x="1828828" y="0"/>
                  </a:lnTo>
                  <a:lnTo>
                    <a:pt x="1828828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F2F4F5">
                <a:alpha val="92941"/>
              </a:srgbClr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5603308" y="6679401"/>
            <a:ext cx="15805162" cy="3570601"/>
          </a:xfrm>
          <a:custGeom>
            <a:avLst/>
            <a:gdLst/>
            <a:ahLst/>
            <a:cxnLst/>
            <a:rect l="l" t="t" r="r" b="b"/>
            <a:pathLst>
              <a:path w="15805162" h="3570601">
                <a:moveTo>
                  <a:pt x="0" y="0"/>
                </a:moveTo>
                <a:lnTo>
                  <a:pt x="15805162" y="0"/>
                </a:lnTo>
                <a:lnTo>
                  <a:pt x="15805162" y="3570601"/>
                </a:lnTo>
                <a:lnTo>
                  <a:pt x="0" y="357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 rot="-482310">
            <a:off x="1904720" y="8993690"/>
            <a:ext cx="3295385" cy="1002470"/>
            <a:chOff x="0" y="0"/>
            <a:chExt cx="4393847" cy="1336627"/>
          </a:xfrm>
        </p:grpSpPr>
        <p:grpSp>
          <p:nvGrpSpPr>
            <p:cNvPr id="6" name="Group 6"/>
            <p:cNvGrpSpPr/>
            <p:nvPr/>
          </p:nvGrpSpPr>
          <p:grpSpPr>
            <a:xfrm>
              <a:off x="4048113" y="990893"/>
              <a:ext cx="345734" cy="34573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2235901" y="172867"/>
              <a:ext cx="345734" cy="34573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27002" y="818026"/>
              <a:ext cx="345734" cy="34573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334093" y="518601"/>
              <a:ext cx="345734" cy="34573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345734" cy="345734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BCBCD"/>
              </a:solidFill>
            </p:spPr>
            <p:txBody>
              <a:bodyPr/>
              <a:lstStyle/>
              <a:p>
                <a:endParaRPr lang="lv-LV"/>
              </a:p>
            </p:txBody>
          </p:sp>
        </p:grpSp>
      </p:grpSp>
      <p:sp>
        <p:nvSpPr>
          <p:cNvPr id="16" name="Freeform 16"/>
          <p:cNvSpPr/>
          <p:nvPr/>
        </p:nvSpPr>
        <p:spPr>
          <a:xfrm>
            <a:off x="12661555" y="4395545"/>
            <a:ext cx="3426833" cy="2518723"/>
          </a:xfrm>
          <a:custGeom>
            <a:avLst/>
            <a:gdLst/>
            <a:ahLst/>
            <a:cxnLst/>
            <a:rect l="l" t="t" r="r" b="b"/>
            <a:pathLst>
              <a:path w="3426833" h="2518723">
                <a:moveTo>
                  <a:pt x="0" y="0"/>
                </a:moveTo>
                <a:lnTo>
                  <a:pt x="3426833" y="0"/>
                </a:lnTo>
                <a:lnTo>
                  <a:pt x="3426833" y="2518723"/>
                </a:lnTo>
                <a:lnTo>
                  <a:pt x="0" y="2518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Freeform 17"/>
          <p:cNvSpPr/>
          <p:nvPr/>
        </p:nvSpPr>
        <p:spPr>
          <a:xfrm>
            <a:off x="10369432" y="734239"/>
            <a:ext cx="2640207" cy="2494995"/>
          </a:xfrm>
          <a:custGeom>
            <a:avLst/>
            <a:gdLst/>
            <a:ahLst/>
            <a:cxnLst/>
            <a:rect l="l" t="t" r="r" b="b"/>
            <a:pathLst>
              <a:path w="2640207" h="2494995">
                <a:moveTo>
                  <a:pt x="0" y="0"/>
                </a:moveTo>
                <a:lnTo>
                  <a:pt x="2640207" y="0"/>
                </a:lnTo>
                <a:lnTo>
                  <a:pt x="2640207" y="2494996"/>
                </a:lnTo>
                <a:lnTo>
                  <a:pt x="0" y="24949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9" name="TextBox 19"/>
          <p:cNvSpPr txBox="1"/>
          <p:nvPr/>
        </p:nvSpPr>
        <p:spPr>
          <a:xfrm>
            <a:off x="298038" y="4847375"/>
            <a:ext cx="8161475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194597"/>
                </a:solidFill>
                <a:latin typeface="DM Sans Bold"/>
              </a:rPr>
              <a:t>Prototyping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8038" y="6727026"/>
            <a:ext cx="6497908" cy="42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18"/>
              </a:lnSpc>
            </a:pPr>
            <a:r>
              <a:rPr lang="en-US" sz="3118" spc="31">
                <a:solidFill>
                  <a:srgbClr val="010A4F"/>
                </a:solidFill>
                <a:latin typeface="DM Sans"/>
              </a:rPr>
              <a:t>Basics of prototyping</a:t>
            </a: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3DD85905-5121-BB30-5A01-0748DAE9FA65}"/>
              </a:ext>
            </a:extLst>
          </p:cNvPr>
          <p:cNvSpPr/>
          <p:nvPr/>
        </p:nvSpPr>
        <p:spPr>
          <a:xfrm>
            <a:off x="14686607" y="-27367"/>
            <a:ext cx="3601393" cy="1523212"/>
          </a:xfrm>
          <a:custGeom>
            <a:avLst/>
            <a:gdLst/>
            <a:ahLst/>
            <a:cxnLst/>
            <a:rect l="l" t="t" r="r" b="b"/>
            <a:pathLst>
              <a:path w="3601393" h="1523212">
                <a:moveTo>
                  <a:pt x="0" y="0"/>
                </a:moveTo>
                <a:lnTo>
                  <a:pt x="3601394" y="0"/>
                </a:lnTo>
                <a:lnTo>
                  <a:pt x="3601394" y="1523212"/>
                </a:lnTo>
                <a:lnTo>
                  <a:pt x="0" y="15232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6EA8EB4-4A68-7A98-005E-DCC7EF1C3D4E}"/>
              </a:ext>
            </a:extLst>
          </p:cNvPr>
          <p:cNvSpPr txBox="1"/>
          <p:nvPr/>
        </p:nvSpPr>
        <p:spPr>
          <a:xfrm>
            <a:off x="0" y="9774407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sz="1400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sz="1400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577" r="-25577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7632881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DIGITAL WIREFRAMES &amp; INTERACTIVE PROTOTYPES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7097"/>
            <a:ext cx="7305675" cy="5048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A wireframe is a visual representation or skeletal outline of a web page, mobile app, or software interface that shows the basic layout, structure, and functionality of the final product.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It serves as a blueprint or prototype that helps designers, developers, and stakeholders to quickly visualize and test the user interface and user experience (UI/UX) design before investing time and resources into creating a fully functional product.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691225" y="3407014"/>
            <a:ext cx="9749028" cy="3472973"/>
            <a:chOff x="0" y="0"/>
            <a:chExt cx="3575762" cy="12738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75762" cy="1273822"/>
            </a:xfrm>
            <a:custGeom>
              <a:avLst/>
              <a:gdLst/>
              <a:ahLst/>
              <a:cxnLst/>
              <a:rect l="l" t="t" r="r" b="b"/>
              <a:pathLst>
                <a:path w="3575762" h="1273822">
                  <a:moveTo>
                    <a:pt x="24618" y="0"/>
                  </a:moveTo>
                  <a:lnTo>
                    <a:pt x="3551144" y="0"/>
                  </a:lnTo>
                  <a:cubicBezTo>
                    <a:pt x="3564741" y="0"/>
                    <a:pt x="3575762" y="11022"/>
                    <a:pt x="3575762" y="24618"/>
                  </a:cubicBezTo>
                  <a:lnTo>
                    <a:pt x="3575762" y="1249204"/>
                  </a:lnTo>
                  <a:cubicBezTo>
                    <a:pt x="3575762" y="1262800"/>
                    <a:pt x="3564741" y="1273822"/>
                    <a:pt x="3551144" y="1273822"/>
                  </a:cubicBezTo>
                  <a:lnTo>
                    <a:pt x="24618" y="1273822"/>
                  </a:lnTo>
                  <a:cubicBezTo>
                    <a:pt x="11022" y="1273822"/>
                    <a:pt x="0" y="1262800"/>
                    <a:pt x="0" y="1249204"/>
                  </a:cubicBezTo>
                  <a:lnTo>
                    <a:pt x="0" y="24618"/>
                  </a:lnTo>
                  <a:cubicBezTo>
                    <a:pt x="0" y="11022"/>
                    <a:pt x="11022" y="0"/>
                    <a:pt x="24618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575762" cy="1292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Freeform 8"/>
          <p:cNvSpPr/>
          <p:nvPr/>
        </p:nvSpPr>
        <p:spPr>
          <a:xfrm>
            <a:off x="11273156" y="2057400"/>
            <a:ext cx="5122926" cy="8229600"/>
          </a:xfrm>
          <a:custGeom>
            <a:avLst/>
            <a:gdLst/>
            <a:ahLst/>
            <a:cxnLst/>
            <a:rect l="l" t="t" r="r" b="b"/>
            <a:pathLst>
              <a:path w="5122926" h="8229600">
                <a:moveTo>
                  <a:pt x="0" y="0"/>
                </a:moveTo>
                <a:lnTo>
                  <a:pt x="5122926" y="0"/>
                </a:lnTo>
                <a:lnTo>
                  <a:pt x="51229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TextBox 9"/>
          <p:cNvSpPr txBox="1"/>
          <p:nvPr/>
        </p:nvSpPr>
        <p:spPr>
          <a:xfrm>
            <a:off x="691225" y="1260300"/>
            <a:ext cx="12976643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Get feedback!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2216" y="3897630"/>
            <a:ext cx="9007044" cy="242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LET PEOPLE TEST AND TOUCH YOUR PROTOTYPE AND USE INTERVIEWS OR OBSERVATIONS AS THEY ARE MUCH BETTER THAN SURVEYS.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4245946" y="4432300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YOU!</a:t>
            </a:r>
          </a:p>
        </p:txBody>
      </p:sp>
      <p:sp>
        <p:nvSpPr>
          <p:cNvPr id="8" name="Freeform 8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4316412"/>
            <a:ext cx="14643036" cy="1778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BREAK (15 MIN)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2482" y="2952750"/>
            <a:ext cx="14643036" cy="441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>
                <a:solidFill>
                  <a:srgbClr val="FFFFFF"/>
                </a:solidFill>
                <a:latin typeface="DM Sans Bold"/>
              </a:rPr>
              <a:t>A PROTOTYPE IS A PHYSICAL OR DIGITAL EMBODIMENT OF critical elements of the intended design, and an iterative tool to enhance communication, enable learning, and inform decision-making at any point in the design process.</a:t>
            </a:r>
          </a:p>
          <a:p>
            <a:pPr algn="ctr">
              <a:lnSpc>
                <a:spcPts val="4950"/>
              </a:lnSpc>
            </a:pPr>
            <a:endParaRPr lang="en-US" sz="450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2487818" y="5116766"/>
            <a:ext cx="3859932" cy="1985428"/>
            <a:chOff x="0" y="0"/>
            <a:chExt cx="1415751" cy="728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8" name="Group 8"/>
          <p:cNvGrpSpPr/>
          <p:nvPr/>
        </p:nvGrpSpPr>
        <p:grpSpPr>
          <a:xfrm>
            <a:off x="7213543" y="5116766"/>
            <a:ext cx="3859932" cy="1985428"/>
            <a:chOff x="0" y="0"/>
            <a:chExt cx="1415751" cy="728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40250" y="5116766"/>
            <a:ext cx="3859932" cy="1985428"/>
            <a:chOff x="0" y="0"/>
            <a:chExt cx="1415751" cy="728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4491305" y="7293601"/>
            <a:ext cx="3046768" cy="2639262"/>
          </a:xfrm>
          <a:custGeom>
            <a:avLst/>
            <a:gdLst/>
            <a:ahLst/>
            <a:cxnLst/>
            <a:rect l="l" t="t" r="r" b="b"/>
            <a:pathLst>
              <a:path w="3046768" h="2639262">
                <a:moveTo>
                  <a:pt x="0" y="0"/>
                </a:moveTo>
                <a:lnTo>
                  <a:pt x="3046768" y="0"/>
                </a:lnTo>
                <a:lnTo>
                  <a:pt x="3046768" y="2639262"/>
                </a:lnTo>
                <a:lnTo>
                  <a:pt x="0" y="26392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TextBox 15"/>
          <p:cNvSpPr txBox="1"/>
          <p:nvPr/>
        </p:nvSpPr>
        <p:spPr>
          <a:xfrm>
            <a:off x="691225" y="1260300"/>
            <a:ext cx="9856812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Why prototype?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39233" y="5392721"/>
            <a:ext cx="2957102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MAKE YOUR IDEAS VISIBLE (PHYSICAL)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64958" y="5392721"/>
            <a:ext cx="2957102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ALIGN THE IDEA WITH YOUR TEAM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65957" y="5392721"/>
            <a:ext cx="3408517" cy="13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37"/>
              </a:lnSpc>
              <a:spcBef>
                <a:spcPct val="0"/>
              </a:spcBef>
            </a:pPr>
            <a:r>
              <a:rPr lang="en-US" sz="2708" spc="265">
                <a:solidFill>
                  <a:srgbClr val="231F20"/>
                </a:solidFill>
                <a:latin typeface="DM Sans"/>
              </a:rPr>
              <a:t>TO FEEL WHAT YOUR PRODUCT IS LIKE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1225" y="2839679"/>
            <a:ext cx="11474733" cy="101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80"/>
              </a:lnSpc>
              <a:spcBef>
                <a:spcPct val="0"/>
              </a:spcBef>
            </a:pPr>
            <a:r>
              <a:rPr lang="en-US" sz="6000" spc="588">
                <a:solidFill>
                  <a:srgbClr val="8CA9AD"/>
                </a:solidFill>
                <a:latin typeface="DM Sans Bold"/>
              </a:rPr>
              <a:t>Fail fast and cheap! Also: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3805517" y="3361134"/>
            <a:ext cx="3859932" cy="1985428"/>
            <a:chOff x="0" y="0"/>
            <a:chExt cx="1415751" cy="7282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8" name="Group 8"/>
          <p:cNvGrpSpPr/>
          <p:nvPr/>
        </p:nvGrpSpPr>
        <p:grpSpPr>
          <a:xfrm>
            <a:off x="3805517" y="5517284"/>
            <a:ext cx="3859932" cy="1985428"/>
            <a:chOff x="0" y="0"/>
            <a:chExt cx="1415751" cy="72821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06008" y="7674162"/>
            <a:ext cx="3859932" cy="1985428"/>
            <a:chOff x="0" y="0"/>
            <a:chExt cx="1415751" cy="7282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5751" cy="728218"/>
            </a:xfrm>
            <a:custGeom>
              <a:avLst/>
              <a:gdLst/>
              <a:ahLst/>
              <a:cxnLst/>
              <a:rect l="l" t="t" r="r" b="b"/>
              <a:pathLst>
                <a:path w="1415751" h="728218">
                  <a:moveTo>
                    <a:pt x="62177" y="0"/>
                  </a:moveTo>
                  <a:lnTo>
                    <a:pt x="1353574" y="0"/>
                  </a:lnTo>
                  <a:cubicBezTo>
                    <a:pt x="1370065" y="0"/>
                    <a:pt x="1385880" y="6551"/>
                    <a:pt x="1397540" y="18211"/>
                  </a:cubicBezTo>
                  <a:cubicBezTo>
                    <a:pt x="1409201" y="29872"/>
                    <a:pt x="1415751" y="45687"/>
                    <a:pt x="1415751" y="62177"/>
                  </a:cubicBezTo>
                  <a:lnTo>
                    <a:pt x="1415751" y="666041"/>
                  </a:lnTo>
                  <a:cubicBezTo>
                    <a:pt x="1415751" y="700380"/>
                    <a:pt x="1387914" y="728218"/>
                    <a:pt x="1353574" y="728218"/>
                  </a:cubicBezTo>
                  <a:lnTo>
                    <a:pt x="62177" y="728218"/>
                  </a:lnTo>
                  <a:cubicBezTo>
                    <a:pt x="27838" y="728218"/>
                    <a:pt x="0" y="700380"/>
                    <a:pt x="0" y="666041"/>
                  </a:cubicBezTo>
                  <a:lnTo>
                    <a:pt x="0" y="62177"/>
                  </a:lnTo>
                  <a:cubicBezTo>
                    <a:pt x="0" y="27838"/>
                    <a:pt x="27838" y="0"/>
                    <a:pt x="62177" y="0"/>
                  </a:cubicBezTo>
                  <a:close/>
                </a:path>
              </a:pathLst>
            </a:custGeom>
            <a:solidFill>
              <a:srgbClr val="BBCBCD">
                <a:alpha val="9882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5751" cy="747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785209" y="3394713"/>
            <a:ext cx="4181513" cy="1918269"/>
          </a:xfrm>
          <a:custGeom>
            <a:avLst/>
            <a:gdLst/>
            <a:ahLst/>
            <a:cxnLst/>
            <a:rect l="l" t="t" r="r" b="b"/>
            <a:pathLst>
              <a:path w="4181513" h="1918269">
                <a:moveTo>
                  <a:pt x="0" y="0"/>
                </a:moveTo>
                <a:lnTo>
                  <a:pt x="4181514" y="0"/>
                </a:lnTo>
                <a:lnTo>
                  <a:pt x="4181514" y="1918270"/>
                </a:lnTo>
                <a:lnTo>
                  <a:pt x="0" y="1918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5" name="Freeform 15"/>
          <p:cNvSpPr/>
          <p:nvPr/>
        </p:nvSpPr>
        <p:spPr>
          <a:xfrm>
            <a:off x="9872830" y="7825559"/>
            <a:ext cx="4006273" cy="1682635"/>
          </a:xfrm>
          <a:custGeom>
            <a:avLst/>
            <a:gdLst/>
            <a:ahLst/>
            <a:cxnLst/>
            <a:rect l="l" t="t" r="r" b="b"/>
            <a:pathLst>
              <a:path w="4006273" h="1682635">
                <a:moveTo>
                  <a:pt x="0" y="0"/>
                </a:moveTo>
                <a:lnTo>
                  <a:pt x="4006273" y="0"/>
                </a:lnTo>
                <a:lnTo>
                  <a:pt x="4006273" y="1682635"/>
                </a:lnTo>
                <a:lnTo>
                  <a:pt x="0" y="1682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6" name="Freeform 16"/>
          <p:cNvSpPr/>
          <p:nvPr/>
        </p:nvSpPr>
        <p:spPr>
          <a:xfrm>
            <a:off x="10429285" y="5419159"/>
            <a:ext cx="2893363" cy="2300224"/>
          </a:xfrm>
          <a:custGeom>
            <a:avLst/>
            <a:gdLst/>
            <a:ahLst/>
            <a:cxnLst/>
            <a:rect l="l" t="t" r="r" b="b"/>
            <a:pathLst>
              <a:path w="2893363" h="2300224">
                <a:moveTo>
                  <a:pt x="0" y="0"/>
                </a:moveTo>
                <a:lnTo>
                  <a:pt x="2893363" y="0"/>
                </a:lnTo>
                <a:lnTo>
                  <a:pt x="2893363" y="2300224"/>
                </a:lnTo>
                <a:lnTo>
                  <a:pt x="0" y="23002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691225" y="1260300"/>
            <a:ext cx="12976643" cy="130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You can prototype: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56932" y="4022378"/>
            <a:ext cx="2957102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PRODUCT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57423" y="6178528"/>
            <a:ext cx="2957102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SERVICE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31716" y="8335406"/>
            <a:ext cx="3408517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30"/>
              </a:lnSpc>
              <a:spcBef>
                <a:spcPct val="0"/>
              </a:spcBef>
            </a:pPr>
            <a:r>
              <a:rPr lang="en-US" sz="3500" spc="343">
                <a:solidFill>
                  <a:srgbClr val="231F20"/>
                </a:solidFill>
                <a:latin typeface="DM Sans"/>
              </a:rPr>
              <a:t>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2007888" y="3709928"/>
            <a:ext cx="3230163" cy="1776590"/>
          </a:xfrm>
          <a:custGeom>
            <a:avLst/>
            <a:gdLst/>
            <a:ahLst/>
            <a:cxnLst/>
            <a:rect l="l" t="t" r="r" b="b"/>
            <a:pathLst>
              <a:path w="3230163" h="1776590">
                <a:moveTo>
                  <a:pt x="0" y="0"/>
                </a:moveTo>
                <a:lnTo>
                  <a:pt x="3230163" y="0"/>
                </a:lnTo>
                <a:lnTo>
                  <a:pt x="3230163" y="1776589"/>
                </a:lnTo>
                <a:lnTo>
                  <a:pt x="0" y="17765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2007888" y="6403791"/>
            <a:ext cx="2890642" cy="2854509"/>
          </a:xfrm>
          <a:custGeom>
            <a:avLst/>
            <a:gdLst/>
            <a:ahLst/>
            <a:cxnLst/>
            <a:rect l="l" t="t" r="r" b="b"/>
            <a:pathLst>
              <a:path w="2890642" h="2854509">
                <a:moveTo>
                  <a:pt x="0" y="0"/>
                </a:moveTo>
                <a:lnTo>
                  <a:pt x="2890642" y="0"/>
                </a:lnTo>
                <a:lnTo>
                  <a:pt x="2890642" y="2854509"/>
                </a:lnTo>
                <a:lnTo>
                  <a:pt x="0" y="28545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2230355" y="1287505"/>
            <a:ext cx="550009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FIDELITY*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84989" y="3728978"/>
            <a:ext cx="5419138" cy="4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8CA9AD"/>
                </a:solidFill>
                <a:latin typeface="DM Sans Bold"/>
              </a:rPr>
              <a:t>Low fidelity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484989" y="7180993"/>
            <a:ext cx="5419138" cy="4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8CA9AD"/>
                </a:solidFill>
                <a:latin typeface="DM Sans Bold"/>
              </a:rPr>
              <a:t>High fidelity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84989" y="4211628"/>
            <a:ext cx="5419138" cy="90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737373"/>
                </a:solidFill>
                <a:latin typeface="DM Sans"/>
              </a:rPr>
              <a:t>You test functionality not the visual appearance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84989" y="7663644"/>
            <a:ext cx="7671333" cy="1347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4"/>
              </a:lnSpc>
            </a:pPr>
            <a:r>
              <a:rPr lang="en-US" sz="3186">
                <a:solidFill>
                  <a:srgbClr val="737373"/>
                </a:solidFill>
                <a:latin typeface="DM Sans"/>
              </a:rPr>
              <a:t>Prototypes appear and function as close as possible to the actual product</a:t>
            </a:r>
          </a:p>
          <a:p>
            <a:pPr>
              <a:lnSpc>
                <a:spcPts val="3504"/>
              </a:lnSpc>
            </a:pPr>
            <a:endParaRPr lang="en-US" sz="3186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05572" y="9082947"/>
            <a:ext cx="7053728" cy="355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49"/>
              </a:lnSpc>
            </a:pPr>
            <a:r>
              <a:rPr lang="en-US" sz="2499">
                <a:solidFill>
                  <a:srgbClr val="737373"/>
                </a:solidFill>
                <a:latin typeface="DM Sans Bold"/>
              </a:rPr>
              <a:t>*How close the prototype is to a real product.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-1438368" y="7112970"/>
            <a:ext cx="4687320" cy="468732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19" y="0"/>
                </a:lnTo>
                <a:lnTo>
                  <a:pt x="4687319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1608676" y="3756127"/>
            <a:ext cx="5650624" cy="5700504"/>
          </a:xfrm>
          <a:custGeom>
            <a:avLst/>
            <a:gdLst/>
            <a:ahLst/>
            <a:cxnLst/>
            <a:rect l="l" t="t" r="r" b="b"/>
            <a:pathLst>
              <a:path w="5650624" h="5700504">
                <a:moveTo>
                  <a:pt x="0" y="0"/>
                </a:moveTo>
                <a:lnTo>
                  <a:pt x="5650624" y="0"/>
                </a:lnTo>
                <a:lnTo>
                  <a:pt x="5650624" y="5700503"/>
                </a:lnTo>
                <a:lnTo>
                  <a:pt x="0" y="57005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Freeform 6"/>
          <p:cNvSpPr/>
          <p:nvPr/>
        </p:nvSpPr>
        <p:spPr>
          <a:xfrm rot="1367740">
            <a:off x="364115" y="6171465"/>
            <a:ext cx="2760302" cy="1221434"/>
          </a:xfrm>
          <a:custGeom>
            <a:avLst/>
            <a:gdLst/>
            <a:ahLst/>
            <a:cxnLst/>
            <a:rect l="l" t="t" r="r" b="b"/>
            <a:pathLst>
              <a:path w="2760302" h="1221434">
                <a:moveTo>
                  <a:pt x="0" y="0"/>
                </a:moveTo>
                <a:lnTo>
                  <a:pt x="2760303" y="0"/>
                </a:lnTo>
                <a:lnTo>
                  <a:pt x="2760303" y="1221433"/>
                </a:lnTo>
                <a:lnTo>
                  <a:pt x="0" y="12214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028700" y="904875"/>
            <a:ext cx="15639347" cy="266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763"/>
              </a:lnSpc>
              <a:spcBef>
                <a:spcPct val="0"/>
              </a:spcBef>
            </a:pPr>
            <a:r>
              <a:rPr lang="en-US" sz="7800" spc="764">
                <a:solidFill>
                  <a:srgbClr val="8CA9AD"/>
                </a:solidFill>
                <a:latin typeface="DM Sans Bold"/>
              </a:rPr>
              <a:t>Different ways to prototype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10884" y="4950322"/>
            <a:ext cx="10318177" cy="335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60"/>
              </a:lnSpc>
              <a:spcBef>
                <a:spcPct val="0"/>
              </a:spcBef>
            </a:pPr>
            <a:r>
              <a:rPr lang="en-US" sz="2000" spc="196">
                <a:solidFill>
                  <a:srgbClr val="231F20"/>
                </a:solidFill>
                <a:latin typeface="DM Sans Bold"/>
              </a:rPr>
              <a:t>Paper prototyping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10884" y="4579601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10884" y="5759521"/>
            <a:ext cx="11161374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Desktop walkthrough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0884" y="5353702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0884" y="6589848"/>
            <a:ext cx="10655456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Lego Serious play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110884" y="6189798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10884" y="7420176"/>
            <a:ext cx="12004572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Cardboard prototyping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110884" y="7020126"/>
            <a:ext cx="4979221" cy="484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10884" y="8250503"/>
            <a:ext cx="10655456" cy="3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775"/>
              </a:lnSpc>
              <a:spcBef>
                <a:spcPct val="0"/>
              </a:spcBef>
            </a:pPr>
            <a:r>
              <a:rPr lang="en-US" sz="2011" spc="197">
                <a:solidFill>
                  <a:srgbClr val="231F20"/>
                </a:solidFill>
                <a:latin typeface="DM Sans Bold"/>
              </a:rPr>
              <a:t>Digital wireframes &amp; interactive prototypes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10884" y="7850453"/>
            <a:ext cx="4979221" cy="48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61"/>
              </a:lnSpc>
              <a:spcBef>
                <a:spcPct val="0"/>
              </a:spcBef>
            </a:pPr>
            <a:r>
              <a:rPr lang="en-US" sz="2942" spc="288">
                <a:solidFill>
                  <a:srgbClr val="397D5A"/>
                </a:solidFill>
                <a:latin typeface="DM Sans Bold"/>
              </a:rPr>
              <a:t>05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718" r="-2571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PAPER PROTOTYPING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82064"/>
            <a:ext cx="7305675" cy="37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Paper prototyping is a process where design teams create paper representations of digital products to help them realize concepts and test designs. They draw sketches or adapt printed materials and use these low-fidelity screenshot samples to cheaply guide their designs and study users’ reactions from early in projects.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9684" r="-39684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1276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DESKTOP WALKTHROUGH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72514"/>
            <a:ext cx="7305675" cy="4210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A desktop walkthrough helps the design team to quickly simulate a service experience using simple props like toy figurines on a small-scale stage (often built from LEGO bricks or cardboard), and test and explore common scenarios and alternatives. The critical deliverable is not the model of the map/stage but the experience of playing through the service experience step by step.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0419457" y="612511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 rot="-10800000">
            <a:off x="11061889" y="-806818"/>
            <a:ext cx="4165223" cy="5950318"/>
          </a:xfrm>
          <a:custGeom>
            <a:avLst/>
            <a:gdLst/>
            <a:ahLst/>
            <a:cxnLst/>
            <a:rect l="l" t="t" r="r" b="b"/>
            <a:pathLst>
              <a:path w="4165223" h="5950318">
                <a:moveTo>
                  <a:pt x="0" y="0"/>
                </a:moveTo>
                <a:lnTo>
                  <a:pt x="4165222" y="0"/>
                </a:lnTo>
                <a:lnTo>
                  <a:pt x="4165222" y="5950318"/>
                </a:lnTo>
                <a:lnTo>
                  <a:pt x="0" y="59503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185046" y="1184089"/>
            <a:ext cx="7897153" cy="7967857"/>
          </a:xfrm>
          <a:custGeom>
            <a:avLst/>
            <a:gdLst/>
            <a:ahLst/>
            <a:cxnLst/>
            <a:rect l="l" t="t" r="r" b="b"/>
            <a:pathLst>
              <a:path w="7897153" h="7967857">
                <a:moveTo>
                  <a:pt x="0" y="0"/>
                </a:moveTo>
                <a:lnTo>
                  <a:pt x="7897153" y="0"/>
                </a:lnTo>
                <a:lnTo>
                  <a:pt x="7897153" y="7967857"/>
                </a:lnTo>
                <a:lnTo>
                  <a:pt x="0" y="7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718" r="-25718"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1028700" y="1549213"/>
            <a:ext cx="6726444" cy="647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4500">
                <a:solidFill>
                  <a:srgbClr val="8CA9AD"/>
                </a:solidFill>
                <a:latin typeface="DM Sans Bold"/>
              </a:rPr>
              <a:t>LEGO SERIOUS PLAY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67097"/>
            <a:ext cx="7305675" cy="337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737373"/>
                </a:solidFill>
                <a:latin typeface="DM Sans"/>
              </a:rPr>
              <a:t>LEGO Serious Play is a facilitated workshop methodology that uses LEGO bricks as a communication, problem-solving, and creative thinking tool to encourage active participation and collaboration among participants to explore complex issues and find innovative solutions.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60B0FF-2294-4E31-AA31-80CCF1FB15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EA0C5-D115-4278-9B0F-D65DA65F0D94}">
  <ds:schemaRefs>
    <ds:schemaRef ds:uri="http://schemas.microsoft.com/office/2006/metadata/properties"/>
    <ds:schemaRef ds:uri="http://schemas.microsoft.com/office/infopath/2007/PartnerControls"/>
    <ds:schemaRef ds:uri="c928d398-b005-4b81-a77c-1d2955770066"/>
    <ds:schemaRef ds:uri="513a87af-4c72-4b0d-a815-569890e79e62"/>
  </ds:schemaRefs>
</ds:datastoreItem>
</file>

<file path=customXml/itemProps3.xml><?xml version="1.0" encoding="utf-8"?>
<ds:datastoreItem xmlns:ds="http://schemas.openxmlformats.org/officeDocument/2006/customXml" ds:itemID="{B8D9B65A-E412-41C3-944E-F31E3FBA3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d398-b005-4b81-a77c-1d2955770066"/>
    <ds:schemaRef ds:uri="513a87af-4c72-4b0d-a815-569890e79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Custom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DM Sans Bold</vt:lpstr>
      <vt:lpstr>DM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4 - Prototyping</dc:title>
  <cp:lastModifiedBy>Renate Lukjanska</cp:lastModifiedBy>
  <cp:revision>1</cp:revision>
  <dcterms:created xsi:type="dcterms:W3CDTF">2006-08-16T00:00:00Z</dcterms:created>
  <dcterms:modified xsi:type="dcterms:W3CDTF">2025-01-15T09:43:29Z</dcterms:modified>
  <dc:identifier>DAF-NfDfu5A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