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8288000" cy="10287000"/>
  <p:notesSz cx="6858000" cy="9144000"/>
  <p:embeddedFontLst>
    <p:embeddedFont>
      <p:font typeface="DM Sans" pitchFamily="2" charset="0"/>
      <p:regular r:id="rId30"/>
      <p:bold r:id="rId31"/>
    </p:embeddedFont>
    <p:embeddedFont>
      <p:font typeface="DM Sans Bold" charset="0"/>
      <p:regular r:id="rId32"/>
    </p:embeddedFont>
    <p:embeddedFont>
      <p:font typeface="DM Sans Bold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13564-3475-4FF7-97B1-D621473463D7}" v="2" dt="2025-01-15T09:43:36.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255"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7D213564-3475-4FF7-97B1-D621473463D7}"/>
    <pc:docChg chg="modSld">
      <pc:chgData name="Renate Lukjanska" userId="192d433fd238c1e9" providerId="LiveId" clId="{7D213564-3475-4FF7-97B1-D621473463D7}" dt="2025-01-15T09:43:47.561" v="7" actId="1076"/>
      <pc:docMkLst>
        <pc:docMk/>
      </pc:docMkLst>
      <pc:sldChg chg="addSp modSp mod">
        <pc:chgData name="Renate Lukjanska" userId="192d433fd238c1e9" providerId="LiveId" clId="{7D213564-3475-4FF7-97B1-D621473463D7}" dt="2025-01-15T09:43:47.561" v="7" actId="1076"/>
        <pc:sldMkLst>
          <pc:docMk/>
          <pc:sldMk cId="0" sldId="256"/>
        </pc:sldMkLst>
        <pc:spChg chg="mod">
          <ac:chgData name="Renate Lukjanska" userId="192d433fd238c1e9" providerId="LiveId" clId="{7D213564-3475-4FF7-97B1-D621473463D7}" dt="2025-01-09T09:30:09.310" v="1" actId="14100"/>
          <ac:spMkLst>
            <pc:docMk/>
            <pc:sldMk cId="0" sldId="256"/>
            <ac:spMk id="4" creationId="{00000000-0000-0000-0000-000000000000}"/>
          </ac:spMkLst>
        </pc:spChg>
        <pc:spChg chg="mod">
          <ac:chgData name="Renate Lukjanska" userId="192d433fd238c1e9" providerId="LiveId" clId="{7D213564-3475-4FF7-97B1-D621473463D7}" dt="2025-01-09T09:30:05.899" v="0" actId="14100"/>
          <ac:spMkLst>
            <pc:docMk/>
            <pc:sldMk cId="0" sldId="256"/>
            <ac:spMk id="5" creationId="{00000000-0000-0000-0000-000000000000}"/>
          </ac:spMkLst>
        </pc:spChg>
        <pc:spChg chg="add mod">
          <ac:chgData name="Renate Lukjanska" userId="192d433fd238c1e9" providerId="LiveId" clId="{7D213564-3475-4FF7-97B1-D621473463D7}" dt="2025-01-09T09:30:15.636" v="3" actId="1076"/>
          <ac:spMkLst>
            <pc:docMk/>
            <pc:sldMk cId="0" sldId="256"/>
            <ac:spMk id="20" creationId="{3DD85905-5121-BB30-5A01-0748DAE9FA65}"/>
          </ac:spMkLst>
        </pc:spChg>
        <pc:spChg chg="add mod">
          <ac:chgData name="Renate Lukjanska" userId="192d433fd238c1e9" providerId="LiveId" clId="{7D213564-3475-4FF7-97B1-D621473463D7}" dt="2025-01-15T09:43:47.561" v="7" actId="1076"/>
          <ac:spMkLst>
            <pc:docMk/>
            <pc:sldMk cId="0" sldId="256"/>
            <ac:spMk id="21" creationId="{56EA8EB4-4A68-7A98-005E-DCC7EF1C3D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3.png"/><Relationship Id="rId7"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 Id="rId9"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 Id="rId9"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3.png"/><Relationship Id="rId7"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3.png"/><Relationship Id="rId7"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3.png"/><Relationship Id="rId7" Type="http://schemas.openxmlformats.org/officeDocument/2006/relationships/image" Target="../media/image4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3.png"/><Relationship Id="rId7" Type="http://schemas.openxmlformats.org/officeDocument/2006/relationships/image" Target="../media/image5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3.png"/><Relationship Id="rId7" Type="http://schemas.openxmlformats.org/officeDocument/2006/relationships/image" Target="../media/image5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13.png"/><Relationship Id="rId7" Type="http://schemas.openxmlformats.org/officeDocument/2006/relationships/image" Target="../media/image5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8.sv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9.sv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14.sv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9.png"/><Relationship Id="rId5" Type="http://schemas.openxmlformats.org/officeDocument/2006/relationships/image" Target="../media/image6.png"/><Relationship Id="rId10" Type="http://schemas.openxmlformats.org/officeDocument/2006/relationships/image" Target="../media/image28.svg"/><Relationship Id="rId4" Type="http://schemas.openxmlformats.org/officeDocument/2006/relationships/image" Target="../media/image14.svg"/><Relationship Id="rId9" Type="http://schemas.openxmlformats.org/officeDocument/2006/relationships/image" Target="../media/image27.png"/><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10076735" y="3390900"/>
            <a:ext cx="1734266" cy="3718630"/>
          </a:xfrm>
          <a:custGeom>
            <a:avLst/>
            <a:gdLst/>
            <a:ahLst/>
            <a:cxnLst/>
            <a:rect l="l" t="t" r="r" b="b"/>
            <a:pathLst>
              <a:path w="3105739" h="6195989">
                <a:moveTo>
                  <a:pt x="0" y="0"/>
                </a:moveTo>
                <a:lnTo>
                  <a:pt x="3105739" y="0"/>
                </a:lnTo>
                <a:lnTo>
                  <a:pt x="3105739" y="6195989"/>
                </a:lnTo>
                <a:lnTo>
                  <a:pt x="0" y="6195989"/>
                </a:lnTo>
                <a:lnTo>
                  <a:pt x="0" y="0"/>
                </a:lnTo>
                <a:close/>
              </a:path>
            </a:pathLst>
          </a:custGeom>
          <a:blipFill>
            <a:blip r:embed="rId2"/>
            <a:stretch>
              <a:fillRect/>
            </a:stretch>
          </a:blipFill>
        </p:spPr>
        <p:txBody>
          <a:bodyPr/>
          <a:lstStyle/>
          <a:p>
            <a:endParaRPr lang="lv-LV"/>
          </a:p>
        </p:txBody>
      </p:sp>
      <p:sp>
        <p:nvSpPr>
          <p:cNvPr id="5" name="Freeform 5"/>
          <p:cNvSpPr/>
          <p:nvPr/>
        </p:nvSpPr>
        <p:spPr>
          <a:xfrm>
            <a:off x="12297917" y="2552700"/>
            <a:ext cx="5151883" cy="4986959"/>
          </a:xfrm>
          <a:custGeom>
            <a:avLst/>
            <a:gdLst/>
            <a:ahLst/>
            <a:cxnLst/>
            <a:rect l="l" t="t" r="r" b="b"/>
            <a:pathLst>
              <a:path w="5990083" h="6510959">
                <a:moveTo>
                  <a:pt x="0" y="0"/>
                </a:moveTo>
                <a:lnTo>
                  <a:pt x="5990083" y="0"/>
                </a:lnTo>
                <a:lnTo>
                  <a:pt x="5990083" y="6510959"/>
                </a:lnTo>
                <a:lnTo>
                  <a:pt x="0" y="6510959"/>
                </a:lnTo>
                <a:lnTo>
                  <a:pt x="0" y="0"/>
                </a:lnTo>
                <a:close/>
              </a:path>
            </a:pathLst>
          </a:custGeom>
          <a:blipFill>
            <a:blip r:embed="rId3"/>
            <a:stretch>
              <a:fillRect/>
            </a:stretch>
          </a:blipFill>
        </p:spPr>
        <p:txBody>
          <a:bodyPr/>
          <a:lstStyle/>
          <a:p>
            <a:endParaRPr lang="lv-LV"/>
          </a:p>
        </p:txBody>
      </p:sp>
      <p:sp>
        <p:nvSpPr>
          <p:cNvPr id="6" name="Freeform 6"/>
          <p:cNvSpPr/>
          <p:nvPr/>
        </p:nvSpPr>
        <p:spPr>
          <a:xfrm>
            <a:off x="5603308" y="6679401"/>
            <a:ext cx="15805162" cy="3570601"/>
          </a:xfrm>
          <a:custGeom>
            <a:avLst/>
            <a:gdLst/>
            <a:ahLst/>
            <a:cxnLst/>
            <a:rect l="l" t="t" r="r" b="b"/>
            <a:pathLst>
              <a:path w="15805162" h="3570601">
                <a:moveTo>
                  <a:pt x="0" y="0"/>
                </a:moveTo>
                <a:lnTo>
                  <a:pt x="15805162" y="0"/>
                </a:lnTo>
                <a:lnTo>
                  <a:pt x="15805162" y="3570601"/>
                </a:lnTo>
                <a:lnTo>
                  <a:pt x="0" y="3570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rot="-482310">
            <a:off x="1904720" y="8993690"/>
            <a:ext cx="3295385" cy="1002470"/>
            <a:chOff x="0" y="0"/>
            <a:chExt cx="4393847" cy="1336627"/>
          </a:xfrm>
        </p:grpSpPr>
        <p:grpSp>
          <p:nvGrpSpPr>
            <p:cNvPr id="8" name="Group 8"/>
            <p:cNvGrpSpPr/>
            <p:nvPr/>
          </p:nvGrpSpPr>
          <p:grpSpPr>
            <a:xfrm>
              <a:off x="4048113" y="990893"/>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0" name="Group 10"/>
            <p:cNvGrpSpPr/>
            <p:nvPr/>
          </p:nvGrpSpPr>
          <p:grpSpPr>
            <a:xfrm>
              <a:off x="2235901" y="172867"/>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2" name="Group 12"/>
            <p:cNvGrpSpPr/>
            <p:nvPr/>
          </p:nvGrpSpPr>
          <p:grpSpPr>
            <a:xfrm>
              <a:off x="2327002" y="818026"/>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4" name="Group 14"/>
            <p:cNvGrpSpPr/>
            <p:nvPr/>
          </p:nvGrpSpPr>
          <p:grpSpPr>
            <a:xfrm>
              <a:off x="1334093" y="518601"/>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6" name="Group 16"/>
            <p:cNvGrpSpPr/>
            <p:nvPr/>
          </p:nvGrpSpPr>
          <p:grpSpPr>
            <a:xfrm>
              <a:off x="0" y="0"/>
              <a:ext cx="345734" cy="345734"/>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8" name="TextBox 18"/>
          <p:cNvSpPr txBox="1"/>
          <p:nvPr/>
        </p:nvSpPr>
        <p:spPr>
          <a:xfrm>
            <a:off x="298038" y="3771050"/>
            <a:ext cx="8161475" cy="2197099"/>
          </a:xfrm>
          <a:prstGeom prst="rect">
            <a:avLst/>
          </a:prstGeom>
        </p:spPr>
        <p:txBody>
          <a:bodyPr lIns="0" tIns="0" rIns="0" bIns="0" rtlCol="0" anchor="t">
            <a:spAutoFit/>
          </a:bodyPr>
          <a:lstStyle/>
          <a:p>
            <a:pPr>
              <a:lnSpc>
                <a:spcPts val="8499"/>
              </a:lnSpc>
            </a:pPr>
            <a:r>
              <a:rPr lang="en-US" sz="8499">
                <a:solidFill>
                  <a:srgbClr val="194597"/>
                </a:solidFill>
                <a:latin typeface="DM Sans Bold"/>
              </a:rPr>
              <a:t>The need for change</a:t>
            </a:r>
          </a:p>
        </p:txBody>
      </p:sp>
      <p:sp>
        <p:nvSpPr>
          <p:cNvPr id="19" name="TextBox 19"/>
          <p:cNvSpPr txBox="1"/>
          <p:nvPr/>
        </p:nvSpPr>
        <p:spPr>
          <a:xfrm>
            <a:off x="298038" y="6727026"/>
            <a:ext cx="6497908" cy="812634"/>
          </a:xfrm>
          <a:prstGeom prst="rect">
            <a:avLst/>
          </a:prstGeom>
        </p:spPr>
        <p:txBody>
          <a:bodyPr lIns="0" tIns="0" rIns="0" bIns="0" rtlCol="0" anchor="t">
            <a:spAutoFit/>
          </a:bodyPr>
          <a:lstStyle/>
          <a:p>
            <a:pPr marL="0" lvl="0" indent="0" algn="l">
              <a:lnSpc>
                <a:spcPts val="3118"/>
              </a:lnSpc>
            </a:pPr>
            <a:r>
              <a:rPr lang="en-US" sz="3118" spc="31">
                <a:solidFill>
                  <a:srgbClr val="010A4F"/>
                </a:solidFill>
                <a:latin typeface="DM Sans"/>
              </a:rPr>
              <a:t>Why it's important to adapt and go with the times</a:t>
            </a:r>
          </a:p>
        </p:txBody>
      </p:sp>
      <p:sp>
        <p:nvSpPr>
          <p:cNvPr id="20" name="Freeform 9">
            <a:extLst>
              <a:ext uri="{FF2B5EF4-FFF2-40B4-BE49-F238E27FC236}">
                <a16:creationId xmlns:a16="http://schemas.microsoft.com/office/drawing/2014/main" id="{3DD85905-5121-BB30-5A01-0748DAE9FA65}"/>
              </a:ext>
            </a:extLst>
          </p:cNvPr>
          <p:cNvSpPr/>
          <p:nvPr/>
        </p:nvSpPr>
        <p:spPr>
          <a:xfrm>
            <a:off x="14686607" y="-7208"/>
            <a:ext cx="3601393" cy="1523212"/>
          </a:xfrm>
          <a:custGeom>
            <a:avLst/>
            <a:gdLst/>
            <a:ahLst/>
            <a:cxnLst/>
            <a:rect l="l" t="t" r="r" b="b"/>
            <a:pathLst>
              <a:path w="3601393" h="1523212">
                <a:moveTo>
                  <a:pt x="0" y="0"/>
                </a:moveTo>
                <a:lnTo>
                  <a:pt x="3601394" y="0"/>
                </a:lnTo>
                <a:lnTo>
                  <a:pt x="3601394" y="1523212"/>
                </a:lnTo>
                <a:lnTo>
                  <a:pt x="0" y="1523212"/>
                </a:lnTo>
                <a:lnTo>
                  <a:pt x="0" y="0"/>
                </a:lnTo>
                <a:close/>
              </a:path>
            </a:pathLst>
          </a:custGeom>
          <a:blipFill>
            <a:blip r:embed="rId6"/>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v-LV"/>
          </a:p>
        </p:txBody>
      </p:sp>
      <p:sp>
        <p:nvSpPr>
          <p:cNvPr id="21" name="TextBox 10">
            <a:extLst>
              <a:ext uri="{FF2B5EF4-FFF2-40B4-BE49-F238E27FC236}">
                <a16:creationId xmlns:a16="http://schemas.microsoft.com/office/drawing/2014/main" id="{56EA8EB4-4A68-7A98-005E-DCC7EF1C3D4E}"/>
              </a:ext>
            </a:extLst>
          </p:cNvPr>
          <p:cNvSpPr txBox="1"/>
          <p:nvPr/>
        </p:nvSpPr>
        <p:spPr>
          <a:xfrm>
            <a:off x="6531" y="9896730"/>
            <a:ext cx="91440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0" dirty="0">
                <a:solidFill>
                  <a:srgbClr val="739994"/>
                </a:solidFill>
                <a:effectLst/>
                <a:latin typeface="DM Sans" pitchFamily="2" charset="0"/>
              </a:rPr>
              <a:t>The RESIST project is co-financed by the European Union (European Regional Development Fund) under the Interreg Baltic Sea Region Programme</a:t>
            </a:r>
            <a:r>
              <a:rPr lang="en-GB" sz="1400" b="0" i="0" dirty="0">
                <a:solidFill>
                  <a:srgbClr val="739994"/>
                </a:solidFill>
                <a:effectLst/>
                <a:latin typeface="DM Sans" pitchFamily="2" charset="0"/>
              </a:rPr>
              <a:t>.</a:t>
            </a:r>
            <a:endParaRPr lang="en-GB" sz="1400"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649088" y="550338"/>
            <a:ext cx="2890824" cy="2517645"/>
          </a:xfrm>
          <a:custGeom>
            <a:avLst/>
            <a:gdLst/>
            <a:ahLst/>
            <a:cxnLst/>
            <a:rect l="l" t="t" r="r" b="b"/>
            <a:pathLst>
              <a:path w="2890824" h="2517645">
                <a:moveTo>
                  <a:pt x="0" y="0"/>
                </a:moveTo>
                <a:lnTo>
                  <a:pt x="2890824" y="0"/>
                </a:lnTo>
                <a:lnTo>
                  <a:pt x="2890824" y="2517646"/>
                </a:lnTo>
                <a:lnTo>
                  <a:pt x="0" y="2517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3549015"/>
            <a:ext cx="13953967" cy="31318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Change is an inevitable part of life. Those who embrace change and adapt to new circumstances are more likely to thrive, while those who don't, regardless of their size and influence, often struggle. The same is true for technology. Companies that embrace new technologies and adapt their approach are more likely to succeed in the long run.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450780" y="4124325"/>
            <a:ext cx="11092342"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WHY CHANGE IS NECESSARY</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955064" y="559800"/>
            <a:ext cx="2774265" cy="2517645"/>
          </a:xfrm>
          <a:custGeom>
            <a:avLst/>
            <a:gdLst/>
            <a:ahLst/>
            <a:cxnLst/>
            <a:rect l="l" t="t" r="r" b="b"/>
            <a:pathLst>
              <a:path w="2774265" h="2517645">
                <a:moveTo>
                  <a:pt x="0" y="0"/>
                </a:moveTo>
                <a:lnTo>
                  <a:pt x="2774265" y="0"/>
                </a:lnTo>
                <a:lnTo>
                  <a:pt x="2774265" y="2517646"/>
                </a:lnTo>
                <a:lnTo>
                  <a:pt x="0" y="2517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885981" y="2521249"/>
            <a:ext cx="9843378" cy="10363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There are several factors driving the need for change when it comes to technology use: </a:t>
            </a:r>
          </a:p>
        </p:txBody>
      </p:sp>
      <p:sp>
        <p:nvSpPr>
          <p:cNvPr id="7" name="TextBox 7"/>
          <p:cNvSpPr txBox="1"/>
          <p:nvPr/>
        </p:nvSpPr>
        <p:spPr>
          <a:xfrm>
            <a:off x="885981" y="461022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8" name="TextBox 8"/>
          <p:cNvSpPr txBox="1"/>
          <p:nvPr/>
        </p:nvSpPr>
        <p:spPr>
          <a:xfrm>
            <a:off x="1602699" y="5701021"/>
            <a:ext cx="12932089" cy="1140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Bold"/>
              </a:rPr>
              <a:t>Customer expectations</a:t>
            </a:r>
            <a:r>
              <a:rPr lang="en-US" sz="2199" spc="215">
                <a:solidFill>
                  <a:srgbClr val="231F20"/>
                </a:solidFill>
                <a:latin typeface="DM Sans"/>
              </a:rPr>
              <a:t> are constantly evolving as well. Customers are becoming more tech-savvy and expect businesses to offer innovative solutions and experiences.</a:t>
            </a:r>
          </a:p>
        </p:txBody>
      </p:sp>
      <p:sp>
        <p:nvSpPr>
          <p:cNvPr id="9" name="TextBox 9"/>
          <p:cNvSpPr txBox="1"/>
          <p:nvPr/>
        </p:nvSpPr>
        <p:spPr>
          <a:xfrm>
            <a:off x="885981" y="60959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10" name="TextBox 10"/>
          <p:cNvSpPr txBox="1"/>
          <p:nvPr/>
        </p:nvSpPr>
        <p:spPr>
          <a:xfrm>
            <a:off x="1602699" y="4405818"/>
            <a:ext cx="13185048" cy="759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The technological landscape itself is </a:t>
            </a:r>
            <a:r>
              <a:rPr lang="en-US" sz="2199" spc="215">
                <a:solidFill>
                  <a:srgbClr val="231F20"/>
                </a:solidFill>
                <a:latin typeface="DM Sans Bold"/>
              </a:rPr>
              <a:t>constantly evolving</a:t>
            </a:r>
            <a:r>
              <a:rPr lang="en-US" sz="2199" spc="215">
                <a:solidFill>
                  <a:srgbClr val="231F20"/>
                </a:solidFill>
                <a:latin typeface="DM Sans"/>
              </a:rPr>
              <a:t>. New inventions and discoveries are made at an alarming rate, rendering outdated technologies obsolete.</a:t>
            </a:r>
          </a:p>
        </p:txBody>
      </p:sp>
      <p:sp>
        <p:nvSpPr>
          <p:cNvPr id="11" name="TextBox 11"/>
          <p:cNvSpPr txBox="1"/>
          <p:nvPr/>
        </p:nvSpPr>
        <p:spPr>
          <a:xfrm>
            <a:off x="885981" y="7655361"/>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2" name="TextBox 12"/>
          <p:cNvSpPr txBox="1"/>
          <p:nvPr/>
        </p:nvSpPr>
        <p:spPr>
          <a:xfrm>
            <a:off x="1602699" y="7260454"/>
            <a:ext cx="12932089" cy="1140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The </a:t>
            </a:r>
            <a:r>
              <a:rPr lang="en-US" sz="2199" spc="215">
                <a:solidFill>
                  <a:srgbClr val="231F20"/>
                </a:solidFill>
                <a:latin typeface="DM Sans Bold"/>
              </a:rPr>
              <a:t>need to remain competitive</a:t>
            </a:r>
            <a:r>
              <a:rPr lang="en-US" sz="2199" spc="215">
                <a:solidFill>
                  <a:srgbClr val="231F20"/>
                </a:solidFill>
                <a:latin typeface="DM Sans"/>
              </a:rPr>
              <a:t> in today’s global marketplace necessitates embracing change. Companies that fail to adapt risk being left behind by their competitors.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00933" y="3600450"/>
            <a:ext cx="8942188"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BENEFITS OF EMBRACING CHANGE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549015"/>
            <a:ext cx="13953967" cy="31318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Change is an inevitable part of life. Those who embrace change and adapt to new circumstances are more likely to thrive, while those who don't, regardless of their size and influence, often struggle. The same is true for technology. Companies that embrace new technologies and adapt their approach are more likely to succeed in the long run. </a:t>
            </a:r>
          </a:p>
        </p:txBody>
      </p:sp>
      <p:sp>
        <p:nvSpPr>
          <p:cNvPr id="6" name="Freeform 6"/>
          <p:cNvSpPr/>
          <p:nvPr/>
        </p:nvSpPr>
        <p:spPr>
          <a:xfrm>
            <a:off x="13620108" y="579323"/>
            <a:ext cx="3919804" cy="2459677"/>
          </a:xfrm>
          <a:custGeom>
            <a:avLst/>
            <a:gdLst/>
            <a:ahLst/>
            <a:cxnLst/>
            <a:rect l="l" t="t" r="r" b="b"/>
            <a:pathLst>
              <a:path w="3919804" h="2459677">
                <a:moveTo>
                  <a:pt x="0" y="0"/>
                </a:moveTo>
                <a:lnTo>
                  <a:pt x="3919804" y="0"/>
                </a:lnTo>
                <a:lnTo>
                  <a:pt x="3919804" y="2459676"/>
                </a:lnTo>
                <a:lnTo>
                  <a:pt x="0" y="24596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AutoShape 4"/>
          <p:cNvSpPr/>
          <p:nvPr/>
        </p:nvSpPr>
        <p:spPr>
          <a:xfrm>
            <a:off x="1589541" y="5932479"/>
            <a:ext cx="15108918" cy="0"/>
          </a:xfrm>
          <a:prstGeom prst="line">
            <a:avLst/>
          </a:prstGeom>
          <a:ln w="38100" cap="flat">
            <a:solidFill>
              <a:srgbClr val="000000"/>
            </a:solidFill>
            <a:prstDash val="solid"/>
            <a:headEnd type="none" w="sm" len="sm"/>
            <a:tailEnd type="none" w="sm" len="sm"/>
          </a:ln>
        </p:spPr>
        <p:txBody>
          <a:bodyPr/>
          <a:lstStyle/>
          <a:p>
            <a:endParaRPr lang="lv-LV"/>
          </a:p>
        </p:txBody>
      </p:sp>
      <p:grpSp>
        <p:nvGrpSpPr>
          <p:cNvPr id="5" name="Group 5"/>
          <p:cNvGrpSpPr/>
          <p:nvPr/>
        </p:nvGrpSpPr>
        <p:grpSpPr>
          <a:xfrm>
            <a:off x="4807234" y="5741658"/>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lv-LV"/>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2695057" y="5681938"/>
            <a:ext cx="501082" cy="5010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lv-LV"/>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1022789" y="-626163"/>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2" name="Freeform 12"/>
          <p:cNvSpPr/>
          <p:nvPr/>
        </p:nvSpPr>
        <p:spPr>
          <a:xfrm>
            <a:off x="3578930" y="2898659"/>
            <a:ext cx="2957689" cy="2700124"/>
          </a:xfrm>
          <a:custGeom>
            <a:avLst/>
            <a:gdLst/>
            <a:ahLst/>
            <a:cxnLst/>
            <a:rect l="l" t="t" r="r" b="b"/>
            <a:pathLst>
              <a:path w="2957689" h="2700124">
                <a:moveTo>
                  <a:pt x="0" y="0"/>
                </a:moveTo>
                <a:lnTo>
                  <a:pt x="2957689" y="0"/>
                </a:lnTo>
                <a:lnTo>
                  <a:pt x="2957689" y="2700124"/>
                </a:lnTo>
                <a:lnTo>
                  <a:pt x="0" y="2700124"/>
                </a:lnTo>
                <a:lnTo>
                  <a:pt x="0" y="0"/>
                </a:lnTo>
                <a:close/>
              </a:path>
            </a:pathLst>
          </a:custGeom>
          <a:blipFill>
            <a:blip r:embed="rId7"/>
            <a:stretch>
              <a:fillRect/>
            </a:stretch>
          </a:blipFill>
        </p:spPr>
        <p:txBody>
          <a:bodyPr/>
          <a:lstStyle/>
          <a:p>
            <a:endParaRPr lang="lv-LV"/>
          </a:p>
        </p:txBody>
      </p:sp>
      <p:sp>
        <p:nvSpPr>
          <p:cNvPr id="13" name="Freeform 13"/>
          <p:cNvSpPr/>
          <p:nvPr/>
        </p:nvSpPr>
        <p:spPr>
          <a:xfrm>
            <a:off x="10713364" y="3870739"/>
            <a:ext cx="4464468" cy="755964"/>
          </a:xfrm>
          <a:custGeom>
            <a:avLst/>
            <a:gdLst/>
            <a:ahLst/>
            <a:cxnLst/>
            <a:rect l="l" t="t" r="r" b="b"/>
            <a:pathLst>
              <a:path w="4464468" h="755964">
                <a:moveTo>
                  <a:pt x="0" y="0"/>
                </a:moveTo>
                <a:lnTo>
                  <a:pt x="4464468" y="0"/>
                </a:lnTo>
                <a:lnTo>
                  <a:pt x="4464468" y="755964"/>
                </a:lnTo>
                <a:lnTo>
                  <a:pt x="0" y="7559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4" name="TextBox 14"/>
          <p:cNvSpPr txBox="1"/>
          <p:nvPr/>
        </p:nvSpPr>
        <p:spPr>
          <a:xfrm>
            <a:off x="2190716" y="6980119"/>
            <a:ext cx="5734118" cy="1263222"/>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Kodak, once a photography giant, fell by not embracing digital cameras. They clung to film, a fading technology, and missed the digital revolution.</a:t>
            </a:r>
          </a:p>
        </p:txBody>
      </p:sp>
      <p:sp>
        <p:nvSpPr>
          <p:cNvPr id="15" name="TextBox 15"/>
          <p:cNvSpPr txBox="1"/>
          <p:nvPr/>
        </p:nvSpPr>
        <p:spPr>
          <a:xfrm>
            <a:off x="3324247" y="6384226"/>
            <a:ext cx="3467055" cy="484899"/>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rPr>
              <a:t>KODAK</a:t>
            </a:r>
          </a:p>
        </p:txBody>
      </p:sp>
      <p:sp>
        <p:nvSpPr>
          <p:cNvPr id="16" name="TextBox 16"/>
          <p:cNvSpPr txBox="1"/>
          <p:nvPr/>
        </p:nvSpPr>
        <p:spPr>
          <a:xfrm>
            <a:off x="10130537" y="6981532"/>
            <a:ext cx="5734118" cy="222083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Nokia, a mobile phone powerhouse, failed to adapt to smartphones. They dominated the feature phone market but missed the shift to touchscreens and app-driven functionality. This lack of adaptation to changing consumer trends led to their downfall.</a:t>
            </a:r>
          </a:p>
        </p:txBody>
      </p:sp>
      <p:sp>
        <p:nvSpPr>
          <p:cNvPr id="17" name="TextBox 17"/>
          <p:cNvSpPr txBox="1"/>
          <p:nvPr/>
        </p:nvSpPr>
        <p:spPr>
          <a:xfrm>
            <a:off x="11448689" y="6384226"/>
            <a:ext cx="2993819" cy="484899"/>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rPr>
              <a:t>NOKIA</a:t>
            </a:r>
          </a:p>
        </p:txBody>
      </p:sp>
      <p:sp>
        <p:nvSpPr>
          <p:cNvPr id="18" name="TextBox 18"/>
          <p:cNvSpPr txBox="1"/>
          <p:nvPr/>
        </p:nvSpPr>
        <p:spPr>
          <a:xfrm>
            <a:off x="3463820" y="1076325"/>
            <a:ext cx="11360360"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FAILED TO EMBRACE CHANGE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710556" y="4925764"/>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AutoShape 4"/>
          <p:cNvSpPr/>
          <p:nvPr/>
        </p:nvSpPr>
        <p:spPr>
          <a:xfrm>
            <a:off x="1589541" y="5932479"/>
            <a:ext cx="15108918" cy="0"/>
          </a:xfrm>
          <a:prstGeom prst="line">
            <a:avLst/>
          </a:prstGeom>
          <a:ln w="38100" cap="flat">
            <a:solidFill>
              <a:srgbClr val="000000"/>
            </a:solidFill>
            <a:prstDash val="solid"/>
            <a:headEnd type="none" w="sm" len="sm"/>
            <a:tailEnd type="none" w="sm" len="sm"/>
          </a:ln>
        </p:spPr>
        <p:txBody>
          <a:bodyPr/>
          <a:lstStyle/>
          <a:p>
            <a:endParaRPr lang="lv-LV"/>
          </a:p>
        </p:txBody>
      </p:sp>
      <p:grpSp>
        <p:nvGrpSpPr>
          <p:cNvPr id="5" name="Group 5"/>
          <p:cNvGrpSpPr/>
          <p:nvPr/>
        </p:nvGrpSpPr>
        <p:grpSpPr>
          <a:xfrm>
            <a:off x="4807234" y="5741658"/>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lv-LV"/>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2695057" y="5681938"/>
            <a:ext cx="501082" cy="5010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lv-LV"/>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1022789" y="-626163"/>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2" name="Freeform 12"/>
          <p:cNvSpPr/>
          <p:nvPr/>
        </p:nvSpPr>
        <p:spPr>
          <a:xfrm>
            <a:off x="2920064" y="3615634"/>
            <a:ext cx="4275421" cy="1266174"/>
          </a:xfrm>
          <a:custGeom>
            <a:avLst/>
            <a:gdLst/>
            <a:ahLst/>
            <a:cxnLst/>
            <a:rect l="l" t="t" r="r" b="b"/>
            <a:pathLst>
              <a:path w="4275421" h="1266174">
                <a:moveTo>
                  <a:pt x="0" y="0"/>
                </a:moveTo>
                <a:lnTo>
                  <a:pt x="4275421" y="0"/>
                </a:lnTo>
                <a:lnTo>
                  <a:pt x="4275421" y="1266174"/>
                </a:lnTo>
                <a:lnTo>
                  <a:pt x="0" y="1266174"/>
                </a:lnTo>
                <a:lnTo>
                  <a:pt x="0" y="0"/>
                </a:lnTo>
                <a:close/>
              </a:path>
            </a:pathLst>
          </a:custGeom>
          <a:blipFill>
            <a:blip r:embed="rId7"/>
            <a:stretch>
              <a:fillRect l="-3489" t="-122228" r="-3732" b="-139820"/>
            </a:stretch>
          </a:blipFill>
        </p:spPr>
        <p:txBody>
          <a:bodyPr/>
          <a:lstStyle/>
          <a:p>
            <a:endParaRPr lang="lv-LV"/>
          </a:p>
        </p:txBody>
      </p:sp>
      <p:sp>
        <p:nvSpPr>
          <p:cNvPr id="13" name="Freeform 13"/>
          <p:cNvSpPr/>
          <p:nvPr/>
        </p:nvSpPr>
        <p:spPr>
          <a:xfrm>
            <a:off x="10807887" y="3670454"/>
            <a:ext cx="4275421" cy="1156535"/>
          </a:xfrm>
          <a:custGeom>
            <a:avLst/>
            <a:gdLst/>
            <a:ahLst/>
            <a:cxnLst/>
            <a:rect l="l" t="t" r="r" b="b"/>
            <a:pathLst>
              <a:path w="4275421" h="1156535">
                <a:moveTo>
                  <a:pt x="0" y="0"/>
                </a:moveTo>
                <a:lnTo>
                  <a:pt x="4275422" y="0"/>
                </a:lnTo>
                <a:lnTo>
                  <a:pt x="4275422" y="1156534"/>
                </a:lnTo>
                <a:lnTo>
                  <a:pt x="0" y="11565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4" name="TextBox 14"/>
          <p:cNvSpPr txBox="1"/>
          <p:nvPr/>
        </p:nvSpPr>
        <p:spPr>
          <a:xfrm>
            <a:off x="1674257" y="6981532"/>
            <a:ext cx="6767035" cy="158242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Started as an online bookstore, Amazon constantly embraced change. They revolutionized e-commerce, cloud computing (AWS), and continue to invest in AI and voice assistants (Alexa). Their adaptation keeps them on top.</a:t>
            </a:r>
          </a:p>
        </p:txBody>
      </p:sp>
      <p:sp>
        <p:nvSpPr>
          <p:cNvPr id="15" name="TextBox 15"/>
          <p:cNvSpPr txBox="1"/>
          <p:nvPr/>
        </p:nvSpPr>
        <p:spPr>
          <a:xfrm>
            <a:off x="3324247" y="6384226"/>
            <a:ext cx="3467055" cy="484899"/>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rPr>
              <a:t>AMAZON</a:t>
            </a:r>
          </a:p>
        </p:txBody>
      </p:sp>
      <p:sp>
        <p:nvSpPr>
          <p:cNvPr id="16" name="TextBox 16"/>
          <p:cNvSpPr txBox="1"/>
          <p:nvPr/>
        </p:nvSpPr>
        <p:spPr>
          <a:xfrm>
            <a:off x="9598278" y="6981532"/>
            <a:ext cx="6720655" cy="222083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From DVDs by mail, Netflix took a leap and became a streaming giant. They saw the potential of online video early on and built a dominant platform. They continue to innovate with original content and global reach. Their adaptation disrupted entertainment and made them a leader in streaming.</a:t>
            </a:r>
          </a:p>
        </p:txBody>
      </p:sp>
      <p:sp>
        <p:nvSpPr>
          <p:cNvPr id="17" name="TextBox 17"/>
          <p:cNvSpPr txBox="1"/>
          <p:nvPr/>
        </p:nvSpPr>
        <p:spPr>
          <a:xfrm>
            <a:off x="11448689" y="6384226"/>
            <a:ext cx="2993819" cy="484899"/>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rPr>
              <a:t>NETFLIX</a:t>
            </a:r>
          </a:p>
        </p:txBody>
      </p:sp>
      <p:sp>
        <p:nvSpPr>
          <p:cNvPr id="18" name="TextBox 18"/>
          <p:cNvSpPr txBox="1"/>
          <p:nvPr/>
        </p:nvSpPr>
        <p:spPr>
          <a:xfrm>
            <a:off x="5329395" y="1076325"/>
            <a:ext cx="7629210"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EMBRACED CHANGE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00933" y="3600450"/>
            <a:ext cx="8942188"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BUILDING A CULTURE OF CHANGE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341600" y="559800"/>
            <a:ext cx="2476820" cy="2471939"/>
          </a:xfrm>
          <a:custGeom>
            <a:avLst/>
            <a:gdLst/>
            <a:ahLst/>
            <a:cxnLst/>
            <a:rect l="l" t="t" r="r" b="b"/>
            <a:pathLst>
              <a:path w="2476820" h="2471939">
                <a:moveTo>
                  <a:pt x="0" y="0"/>
                </a:moveTo>
                <a:lnTo>
                  <a:pt x="2476820" y="0"/>
                </a:lnTo>
                <a:lnTo>
                  <a:pt x="2476820" y="2471939"/>
                </a:lnTo>
                <a:lnTo>
                  <a:pt x="0" y="24719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2501265"/>
            <a:ext cx="12457291" cy="5227320"/>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Embracing change</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To successfully embrace change, it's important to build a culture of change within your organization. This means creating an environment that is:</a:t>
            </a:r>
          </a:p>
          <a:p>
            <a:pPr>
              <a:lnSpc>
                <a:spcPts val="4140"/>
              </a:lnSpc>
            </a:pPr>
            <a:endParaRPr lang="en-US" sz="3000" spc="294">
              <a:solidFill>
                <a:srgbClr val="231F20"/>
              </a:solidFill>
              <a:latin typeface="DM Sans"/>
            </a:endParaRPr>
          </a:p>
          <a:p>
            <a:pPr marL="647700" lvl="1" indent="-323850">
              <a:lnSpc>
                <a:spcPts val="4140"/>
              </a:lnSpc>
              <a:buFont typeface="Arial"/>
              <a:buChar char="•"/>
            </a:pPr>
            <a:r>
              <a:rPr lang="en-US" sz="3000" spc="294">
                <a:solidFill>
                  <a:srgbClr val="231F20"/>
                </a:solidFill>
                <a:latin typeface="DM Sans"/>
              </a:rPr>
              <a:t>Open to new ideas;</a:t>
            </a:r>
          </a:p>
          <a:p>
            <a:pPr marL="647700" lvl="1" indent="-323850">
              <a:lnSpc>
                <a:spcPts val="4140"/>
              </a:lnSpc>
              <a:buFont typeface="Arial"/>
              <a:buChar char="•"/>
            </a:pPr>
            <a:r>
              <a:rPr lang="en-US" sz="3000" spc="294">
                <a:solidFill>
                  <a:srgbClr val="231F20"/>
                </a:solidFill>
                <a:latin typeface="DM Sans"/>
              </a:rPr>
              <a:t>Encouraging of experimentation;</a:t>
            </a:r>
          </a:p>
          <a:p>
            <a:pPr marL="647700" lvl="1" indent="-323850">
              <a:lnSpc>
                <a:spcPts val="4140"/>
              </a:lnSpc>
              <a:buFont typeface="Arial"/>
              <a:buChar char="•"/>
            </a:pPr>
            <a:r>
              <a:rPr lang="en-US" sz="3000" spc="294">
                <a:solidFill>
                  <a:srgbClr val="231F20"/>
                </a:solidFill>
                <a:latin typeface="DM Sans"/>
              </a:rPr>
              <a:t>Supportive of risk-taking;</a:t>
            </a:r>
          </a:p>
          <a:p>
            <a:pPr marL="647700" lvl="1" indent="-323850">
              <a:lnSpc>
                <a:spcPts val="4140"/>
              </a:lnSpc>
              <a:buFont typeface="Arial"/>
              <a:buChar char="•"/>
            </a:pPr>
            <a:r>
              <a:rPr lang="en-US" sz="3000" spc="294">
                <a:solidFill>
                  <a:srgbClr val="231F20"/>
                </a:solidFill>
                <a:latin typeface="DM Sans"/>
              </a:rPr>
              <a:t>Overall future-focused.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525455" y="447320"/>
            <a:ext cx="2109111" cy="2470408"/>
          </a:xfrm>
          <a:custGeom>
            <a:avLst/>
            <a:gdLst/>
            <a:ahLst/>
            <a:cxnLst/>
            <a:rect l="l" t="t" r="r" b="b"/>
            <a:pathLst>
              <a:path w="2109111" h="2470408">
                <a:moveTo>
                  <a:pt x="0" y="0"/>
                </a:moveTo>
                <a:lnTo>
                  <a:pt x="2109111" y="0"/>
                </a:lnTo>
                <a:lnTo>
                  <a:pt x="2109111" y="2470408"/>
                </a:lnTo>
                <a:lnTo>
                  <a:pt x="0" y="24704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3025140"/>
            <a:ext cx="12457291" cy="4179570"/>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Leading by Example</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Leaders play a crucial role in driving change within an organization. Leaders who embrace change and set a positive example will inspire others to do the same. Communicate the importance of change to your employees and be willing to adapt your own approach as needed.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546937" y="4124325"/>
            <a:ext cx="9996185"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THE FEAR OF THE NEW</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025140"/>
            <a:ext cx="12457291" cy="4179570"/>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Communication is key</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Communication is key to successful change management. Keep your employees informed about the need for change and the benefits it will bring. Address any concerns they may have and be open to feedback. By openly communicating with your employees, you can help them to understand and embrace change.</a:t>
            </a:r>
          </a:p>
        </p:txBody>
      </p:sp>
      <p:sp>
        <p:nvSpPr>
          <p:cNvPr id="6" name="Freeform 6"/>
          <p:cNvSpPr/>
          <p:nvPr/>
        </p:nvSpPr>
        <p:spPr>
          <a:xfrm>
            <a:off x="14288294" y="447320"/>
            <a:ext cx="2583433" cy="2470408"/>
          </a:xfrm>
          <a:custGeom>
            <a:avLst/>
            <a:gdLst/>
            <a:ahLst/>
            <a:cxnLst/>
            <a:rect l="l" t="t" r="r" b="b"/>
            <a:pathLst>
              <a:path w="2583433" h="2470408">
                <a:moveTo>
                  <a:pt x="0" y="0"/>
                </a:moveTo>
                <a:lnTo>
                  <a:pt x="2583433" y="0"/>
                </a:lnTo>
                <a:lnTo>
                  <a:pt x="2583433" y="2470408"/>
                </a:lnTo>
                <a:lnTo>
                  <a:pt x="0" y="24704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510997" y="447320"/>
            <a:ext cx="2138026" cy="2470408"/>
          </a:xfrm>
          <a:custGeom>
            <a:avLst/>
            <a:gdLst/>
            <a:ahLst/>
            <a:cxnLst/>
            <a:rect l="l" t="t" r="r" b="b"/>
            <a:pathLst>
              <a:path w="2138026" h="2470408">
                <a:moveTo>
                  <a:pt x="0" y="0"/>
                </a:moveTo>
                <a:lnTo>
                  <a:pt x="2138026" y="0"/>
                </a:lnTo>
                <a:lnTo>
                  <a:pt x="2138026" y="2470408"/>
                </a:lnTo>
                <a:lnTo>
                  <a:pt x="0" y="24704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3287077"/>
            <a:ext cx="12457291" cy="3655695"/>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Embrace Flexibility and Agility</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The ability to adapt quickly to changing circumstances is essential in today's business environment. Develop processes and structures that allow you to be flexible and agile. This will enable you to respond to new challenges and opportunities more effectively.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287078"/>
            <a:ext cx="12457291" cy="3655695"/>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Start Small and Scale Up</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Change can be daunting, so it's important to start small and scale up. Focus on making small, manageable changes first and gradually increase the scope of your change initiatives as you become more comfortable. This will help to ensure a smoother transition for your employees.</a:t>
            </a:r>
          </a:p>
        </p:txBody>
      </p:sp>
      <p:sp>
        <p:nvSpPr>
          <p:cNvPr id="6" name="Freeform 6"/>
          <p:cNvSpPr/>
          <p:nvPr/>
        </p:nvSpPr>
        <p:spPr>
          <a:xfrm>
            <a:off x="14178615" y="447320"/>
            <a:ext cx="2470408" cy="2470408"/>
          </a:xfrm>
          <a:custGeom>
            <a:avLst/>
            <a:gdLst/>
            <a:ahLst/>
            <a:cxnLst/>
            <a:rect l="l" t="t" r="r" b="b"/>
            <a:pathLst>
              <a:path w="2470408" h="2470408">
                <a:moveTo>
                  <a:pt x="0" y="0"/>
                </a:moveTo>
                <a:lnTo>
                  <a:pt x="2470408" y="0"/>
                </a:lnTo>
                <a:lnTo>
                  <a:pt x="2470408" y="2470408"/>
                </a:lnTo>
                <a:lnTo>
                  <a:pt x="0" y="24704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259908" y="559800"/>
            <a:ext cx="2307822" cy="2357928"/>
          </a:xfrm>
          <a:custGeom>
            <a:avLst/>
            <a:gdLst/>
            <a:ahLst/>
            <a:cxnLst/>
            <a:rect l="l" t="t" r="r" b="b"/>
            <a:pathLst>
              <a:path w="2307822" h="2357928">
                <a:moveTo>
                  <a:pt x="0" y="0"/>
                </a:moveTo>
                <a:lnTo>
                  <a:pt x="2307822" y="0"/>
                </a:lnTo>
                <a:lnTo>
                  <a:pt x="2307822" y="2357928"/>
                </a:lnTo>
                <a:lnTo>
                  <a:pt x="0" y="23579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3287078"/>
            <a:ext cx="12457291" cy="3655695"/>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Always Celebrate Successes</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Change can be difficult, so it's important to celebrate successes along the way. Recognize and reward employees who are embracing change and making a positive contribution. This will motivate employees and help with a change-driven culture.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2600325"/>
            <a:ext cx="14643036" cy="2543175"/>
          </a:xfrm>
          <a:prstGeom prst="rect">
            <a:avLst/>
          </a:prstGeom>
        </p:spPr>
        <p:txBody>
          <a:bodyPr lIns="0" tIns="0" rIns="0" bIns="0" rtlCol="0" anchor="t">
            <a:spAutoFit/>
          </a:bodyPr>
          <a:lstStyle/>
          <a:p>
            <a:pPr algn="ctr">
              <a:lnSpc>
                <a:spcPts val="6600"/>
              </a:lnSpc>
            </a:pPr>
            <a:r>
              <a:rPr lang="en-US" sz="6000">
                <a:solidFill>
                  <a:srgbClr val="FFFFFF"/>
                </a:solidFill>
                <a:latin typeface="DM Sans Bold Italics"/>
              </a:rPr>
              <a:t>“EVERYONE THINKS OF CHANGING THE WORLD, BUT NO ONE THINKS OF CHANGING HIMSELF.”</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TextBox 5"/>
          <p:cNvSpPr txBox="1"/>
          <p:nvPr/>
        </p:nvSpPr>
        <p:spPr>
          <a:xfrm>
            <a:off x="5845348" y="5856558"/>
            <a:ext cx="10620170" cy="669925"/>
          </a:xfrm>
          <a:prstGeom prst="rect">
            <a:avLst/>
          </a:prstGeom>
        </p:spPr>
        <p:txBody>
          <a:bodyPr lIns="0" tIns="0" rIns="0" bIns="0" rtlCol="0" anchor="t">
            <a:spAutoFit/>
          </a:bodyPr>
          <a:lstStyle/>
          <a:p>
            <a:pPr algn="r">
              <a:lnSpc>
                <a:spcPts val="5000"/>
              </a:lnSpc>
            </a:pPr>
            <a:r>
              <a:rPr lang="en-US" sz="5000">
                <a:solidFill>
                  <a:srgbClr val="FFFFFF"/>
                </a:solidFill>
                <a:latin typeface="DM Sans Bold"/>
              </a:rPr>
              <a:t>LEO TOLSTOY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112286" y="1933626"/>
            <a:ext cx="1925422" cy="1586066"/>
          </a:xfrm>
          <a:custGeom>
            <a:avLst/>
            <a:gdLst/>
            <a:ahLst/>
            <a:cxnLst/>
            <a:rect l="l" t="t" r="r" b="b"/>
            <a:pathLst>
              <a:path w="1925422" h="1586066">
                <a:moveTo>
                  <a:pt x="0" y="0"/>
                </a:moveTo>
                <a:lnTo>
                  <a:pt x="1925422" y="0"/>
                </a:lnTo>
                <a:lnTo>
                  <a:pt x="1925422" y="1586067"/>
                </a:lnTo>
                <a:lnTo>
                  <a:pt x="0" y="1586067"/>
                </a:lnTo>
                <a:lnTo>
                  <a:pt x="0" y="0"/>
                </a:lnTo>
                <a:close/>
              </a:path>
            </a:pathLst>
          </a:custGeom>
          <a:blipFill>
            <a:blip r:embed="rId7"/>
            <a:stretch>
              <a:fillRect/>
            </a:stretch>
          </a:blipFill>
        </p:spPr>
        <p:txBody>
          <a:bodyPr/>
          <a:lstStyle/>
          <a:p>
            <a:endParaRPr lang="lv-LV"/>
          </a:p>
        </p:txBody>
      </p:sp>
      <p:sp>
        <p:nvSpPr>
          <p:cNvPr id="6" name="Freeform 6"/>
          <p:cNvSpPr/>
          <p:nvPr/>
        </p:nvSpPr>
        <p:spPr>
          <a:xfrm>
            <a:off x="1482187" y="3767343"/>
            <a:ext cx="1185620" cy="1723774"/>
          </a:xfrm>
          <a:custGeom>
            <a:avLst/>
            <a:gdLst/>
            <a:ahLst/>
            <a:cxnLst/>
            <a:rect l="l" t="t" r="r" b="b"/>
            <a:pathLst>
              <a:path w="1185620" h="1723774">
                <a:moveTo>
                  <a:pt x="0" y="0"/>
                </a:moveTo>
                <a:lnTo>
                  <a:pt x="1185620" y="0"/>
                </a:lnTo>
                <a:lnTo>
                  <a:pt x="1185620" y="1723774"/>
                </a:lnTo>
                <a:lnTo>
                  <a:pt x="0" y="1723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7" name="Freeform 7"/>
          <p:cNvSpPr/>
          <p:nvPr/>
        </p:nvSpPr>
        <p:spPr>
          <a:xfrm>
            <a:off x="1195872" y="5741658"/>
            <a:ext cx="1758250" cy="1386820"/>
          </a:xfrm>
          <a:custGeom>
            <a:avLst/>
            <a:gdLst/>
            <a:ahLst/>
            <a:cxnLst/>
            <a:rect l="l" t="t" r="r" b="b"/>
            <a:pathLst>
              <a:path w="1758250" h="1386820">
                <a:moveTo>
                  <a:pt x="0" y="0"/>
                </a:moveTo>
                <a:lnTo>
                  <a:pt x="1758250" y="0"/>
                </a:lnTo>
                <a:lnTo>
                  <a:pt x="1758250" y="1386819"/>
                </a:lnTo>
                <a:lnTo>
                  <a:pt x="0" y="13868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8" name="Freeform 8"/>
          <p:cNvSpPr/>
          <p:nvPr/>
        </p:nvSpPr>
        <p:spPr>
          <a:xfrm>
            <a:off x="1507064" y="7484682"/>
            <a:ext cx="1135865" cy="1504457"/>
          </a:xfrm>
          <a:custGeom>
            <a:avLst/>
            <a:gdLst/>
            <a:ahLst/>
            <a:cxnLst/>
            <a:rect l="l" t="t" r="r" b="b"/>
            <a:pathLst>
              <a:path w="1135865" h="1504457">
                <a:moveTo>
                  <a:pt x="0" y="0"/>
                </a:moveTo>
                <a:lnTo>
                  <a:pt x="1135866" y="0"/>
                </a:lnTo>
                <a:lnTo>
                  <a:pt x="1135866" y="1504457"/>
                </a:lnTo>
                <a:lnTo>
                  <a:pt x="0" y="15044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9" name="TextBox 9"/>
          <p:cNvSpPr txBox="1"/>
          <p:nvPr/>
        </p:nvSpPr>
        <p:spPr>
          <a:xfrm>
            <a:off x="3924872" y="2108930"/>
            <a:ext cx="12656854" cy="1135093"/>
          </a:xfrm>
          <a:prstGeom prst="rect">
            <a:avLst/>
          </a:prstGeom>
        </p:spPr>
        <p:txBody>
          <a:bodyPr lIns="0" tIns="0" rIns="0" bIns="0" rtlCol="0" anchor="t">
            <a:spAutoFit/>
          </a:bodyPr>
          <a:lstStyle/>
          <a:p>
            <a:pPr>
              <a:lnSpc>
                <a:spcPts val="3060"/>
              </a:lnSpc>
            </a:pPr>
            <a:r>
              <a:rPr lang="en-US" sz="2186">
                <a:solidFill>
                  <a:srgbClr val="100F0D"/>
                </a:solidFill>
                <a:latin typeface="DM Sans Bold"/>
              </a:rPr>
              <a:t>The Printing Press (15th century)</a:t>
            </a:r>
            <a:r>
              <a:rPr lang="en-US" sz="2186">
                <a:solidFill>
                  <a:srgbClr val="100F0D"/>
                </a:solidFill>
                <a:latin typeface="DM Sans"/>
              </a:rPr>
              <a:t> - The printing press allowed for the mass production of books and information sharing. Some feared this would lead to the spread of heresy and religious dissent, a challenge to the established church's authority.</a:t>
            </a:r>
          </a:p>
        </p:txBody>
      </p:sp>
      <p:sp>
        <p:nvSpPr>
          <p:cNvPr id="10" name="TextBox 10"/>
          <p:cNvSpPr txBox="1"/>
          <p:nvPr/>
        </p:nvSpPr>
        <p:spPr>
          <a:xfrm>
            <a:off x="3924872" y="4037871"/>
            <a:ext cx="12656854" cy="1135093"/>
          </a:xfrm>
          <a:prstGeom prst="rect">
            <a:avLst/>
          </a:prstGeom>
        </p:spPr>
        <p:txBody>
          <a:bodyPr lIns="0" tIns="0" rIns="0" bIns="0" rtlCol="0" anchor="t">
            <a:spAutoFit/>
          </a:bodyPr>
          <a:lstStyle/>
          <a:p>
            <a:pPr>
              <a:lnSpc>
                <a:spcPts val="3060"/>
              </a:lnSpc>
            </a:pPr>
            <a:r>
              <a:rPr lang="en-US" sz="2186">
                <a:solidFill>
                  <a:srgbClr val="100F0D"/>
                </a:solidFill>
                <a:latin typeface="DM Sans Bold"/>
              </a:rPr>
              <a:t>The Telephone (19th century)</a:t>
            </a:r>
            <a:r>
              <a:rPr lang="en-US" sz="2186">
                <a:solidFill>
                  <a:srgbClr val="100F0D"/>
                </a:solidFill>
                <a:latin typeface="DM Sans"/>
              </a:rPr>
              <a:t> - Early telephones were seen as unnatural and even demonic by some. The disembodied voices and lack of visual cues caused unease. People worried about the breakdown of social interaction and potential for misuse.</a:t>
            </a:r>
          </a:p>
        </p:txBody>
      </p:sp>
      <p:sp>
        <p:nvSpPr>
          <p:cNvPr id="11" name="TextBox 11"/>
          <p:cNvSpPr txBox="1"/>
          <p:nvPr/>
        </p:nvSpPr>
        <p:spPr>
          <a:xfrm>
            <a:off x="3924872" y="5843709"/>
            <a:ext cx="12656854" cy="1135093"/>
          </a:xfrm>
          <a:prstGeom prst="rect">
            <a:avLst/>
          </a:prstGeom>
        </p:spPr>
        <p:txBody>
          <a:bodyPr lIns="0" tIns="0" rIns="0" bIns="0" rtlCol="0" anchor="t">
            <a:spAutoFit/>
          </a:bodyPr>
          <a:lstStyle/>
          <a:p>
            <a:pPr>
              <a:lnSpc>
                <a:spcPts val="3060"/>
              </a:lnSpc>
            </a:pPr>
            <a:r>
              <a:rPr lang="en-US" sz="2186">
                <a:solidFill>
                  <a:srgbClr val="100F0D"/>
                </a:solidFill>
                <a:latin typeface="DM Sans Bold"/>
              </a:rPr>
              <a:t>Automobiles (Early 20th Century)</a:t>
            </a:r>
            <a:r>
              <a:rPr lang="en-US" sz="2186">
                <a:solidFill>
                  <a:srgbClr val="100F0D"/>
                </a:solidFill>
                <a:latin typeface="DM Sans"/>
              </a:rPr>
              <a:t> - Horseless carriages were initially met with fear and suspicion. They were seen as dangerous and uncontrollable compared to horse-drawn carriages. People worried about accidents, noise pollution, and the impact on traditional ways of life.</a:t>
            </a:r>
          </a:p>
        </p:txBody>
      </p:sp>
      <p:sp>
        <p:nvSpPr>
          <p:cNvPr id="12" name="TextBox 12"/>
          <p:cNvSpPr txBox="1"/>
          <p:nvPr/>
        </p:nvSpPr>
        <p:spPr>
          <a:xfrm>
            <a:off x="3924872" y="7645552"/>
            <a:ext cx="12214176" cy="1516093"/>
          </a:xfrm>
          <a:prstGeom prst="rect">
            <a:avLst/>
          </a:prstGeom>
        </p:spPr>
        <p:txBody>
          <a:bodyPr lIns="0" tIns="0" rIns="0" bIns="0" rtlCol="0" anchor="t">
            <a:spAutoFit/>
          </a:bodyPr>
          <a:lstStyle/>
          <a:p>
            <a:pPr>
              <a:lnSpc>
                <a:spcPts val="3060"/>
              </a:lnSpc>
            </a:pPr>
            <a:r>
              <a:rPr lang="en-US" sz="2186">
                <a:solidFill>
                  <a:srgbClr val="100F0D"/>
                </a:solidFill>
                <a:latin typeface="DM Sans Bold"/>
              </a:rPr>
              <a:t>Radio and Television (Early-Mid 20th Century)</a:t>
            </a:r>
            <a:r>
              <a:rPr lang="en-US" sz="2186">
                <a:solidFill>
                  <a:srgbClr val="100F0D"/>
                </a:solidFill>
                <a:latin typeface="DM Sans"/>
              </a:rPr>
              <a:t> - These new forms of mass media sparked concerns about manipulation and control. Some feared the potential for governments or special interests to use them for propaganda. There were also worries about the impact on traditional social interaction and cultural values.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344422" y="1460659"/>
            <a:ext cx="2914878" cy="4441719"/>
          </a:xfrm>
          <a:custGeom>
            <a:avLst/>
            <a:gdLst/>
            <a:ahLst/>
            <a:cxnLst/>
            <a:rect l="l" t="t" r="r" b="b"/>
            <a:pathLst>
              <a:path w="2914878" h="4441719">
                <a:moveTo>
                  <a:pt x="0" y="0"/>
                </a:moveTo>
                <a:lnTo>
                  <a:pt x="2914878" y="0"/>
                </a:lnTo>
                <a:lnTo>
                  <a:pt x="2914878" y="4441719"/>
                </a:lnTo>
                <a:lnTo>
                  <a:pt x="0" y="4441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4727991"/>
            <a:ext cx="12400610" cy="31318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The common thread is that fear often stems from a lack of understanding and the potential for disruption to the established social order. However, as societies adapt and new technologies become integrated into everyday life, the initial fear often gives way to acceptance and even dependence.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450780" y="3600450"/>
            <a:ext cx="11092342"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THE SPEED OF TECHNOLOGICAL CHANGE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2945598"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Freeform 6"/>
          <p:cNvSpPr/>
          <p:nvPr/>
        </p:nvSpPr>
        <p:spPr>
          <a:xfrm rot="-10800000" flipH="1">
            <a:off x="15411741" y="2477707"/>
            <a:ext cx="1500898" cy="1531529"/>
          </a:xfrm>
          <a:custGeom>
            <a:avLst/>
            <a:gdLst/>
            <a:ahLst/>
            <a:cxnLst/>
            <a:rect l="l" t="t" r="r" b="b"/>
            <a:pathLst>
              <a:path w="1500898" h="1531529">
                <a:moveTo>
                  <a:pt x="1500898" y="0"/>
                </a:moveTo>
                <a:lnTo>
                  <a:pt x="0" y="0"/>
                </a:lnTo>
                <a:lnTo>
                  <a:pt x="0" y="1531529"/>
                </a:lnTo>
                <a:lnTo>
                  <a:pt x="1500898" y="1531529"/>
                </a:lnTo>
                <a:lnTo>
                  <a:pt x="150089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v-LV"/>
          </a:p>
        </p:txBody>
      </p:sp>
      <p:sp>
        <p:nvSpPr>
          <p:cNvPr id="7" name="Freeform 7"/>
          <p:cNvSpPr/>
          <p:nvPr/>
        </p:nvSpPr>
        <p:spPr>
          <a:xfrm rot="-8264575" flipH="1">
            <a:off x="12246546" y="7036154"/>
            <a:ext cx="702565" cy="1316281"/>
          </a:xfrm>
          <a:custGeom>
            <a:avLst/>
            <a:gdLst/>
            <a:ahLst/>
            <a:cxnLst/>
            <a:rect l="l" t="t" r="r" b="b"/>
            <a:pathLst>
              <a:path w="702565" h="1316281">
                <a:moveTo>
                  <a:pt x="702566" y="0"/>
                </a:moveTo>
                <a:lnTo>
                  <a:pt x="0" y="0"/>
                </a:lnTo>
                <a:lnTo>
                  <a:pt x="0" y="1316282"/>
                </a:lnTo>
                <a:lnTo>
                  <a:pt x="702566" y="1316282"/>
                </a:lnTo>
                <a:lnTo>
                  <a:pt x="70256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a:p>
        </p:txBody>
      </p:sp>
      <p:sp>
        <p:nvSpPr>
          <p:cNvPr id="8" name="Freeform 8"/>
          <p:cNvSpPr/>
          <p:nvPr/>
        </p:nvSpPr>
        <p:spPr>
          <a:xfrm rot="-1225276" flipH="1">
            <a:off x="14524347" y="6182753"/>
            <a:ext cx="1774789" cy="1747273"/>
          </a:xfrm>
          <a:custGeom>
            <a:avLst/>
            <a:gdLst/>
            <a:ahLst/>
            <a:cxnLst/>
            <a:rect l="l" t="t" r="r" b="b"/>
            <a:pathLst>
              <a:path w="1774789" h="1747273">
                <a:moveTo>
                  <a:pt x="1774788" y="0"/>
                </a:moveTo>
                <a:lnTo>
                  <a:pt x="0" y="0"/>
                </a:lnTo>
                <a:lnTo>
                  <a:pt x="0" y="1747273"/>
                </a:lnTo>
                <a:lnTo>
                  <a:pt x="1774788" y="1747273"/>
                </a:lnTo>
                <a:lnTo>
                  <a:pt x="177478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lv-LV"/>
          </a:p>
        </p:txBody>
      </p:sp>
      <p:sp>
        <p:nvSpPr>
          <p:cNvPr id="9" name="TextBox 9"/>
          <p:cNvSpPr txBox="1"/>
          <p:nvPr/>
        </p:nvSpPr>
        <p:spPr>
          <a:xfrm>
            <a:off x="14101982" y="1828894"/>
            <a:ext cx="2619518" cy="512445"/>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We are here</a:t>
            </a:r>
          </a:p>
        </p:txBody>
      </p:sp>
      <p:sp>
        <p:nvSpPr>
          <p:cNvPr id="10" name="TextBox 10"/>
          <p:cNvSpPr txBox="1"/>
          <p:nvPr/>
        </p:nvSpPr>
        <p:spPr>
          <a:xfrm>
            <a:off x="8939304" y="7143750"/>
            <a:ext cx="3715675" cy="512445"/>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Beginning of time</a:t>
            </a:r>
          </a:p>
        </p:txBody>
      </p:sp>
      <p:sp>
        <p:nvSpPr>
          <p:cNvPr id="11" name="TextBox 11"/>
          <p:cNvSpPr txBox="1"/>
          <p:nvPr/>
        </p:nvSpPr>
        <p:spPr>
          <a:xfrm>
            <a:off x="13018229" y="8127599"/>
            <a:ext cx="2514119" cy="10363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Creation of telephone</a:t>
            </a:r>
          </a:p>
        </p:txBody>
      </p:sp>
      <p:sp>
        <p:nvSpPr>
          <p:cNvPr id="12" name="TextBox 12"/>
          <p:cNvSpPr txBox="1"/>
          <p:nvPr/>
        </p:nvSpPr>
        <p:spPr>
          <a:xfrm>
            <a:off x="1028700" y="3240214"/>
            <a:ext cx="8294553" cy="4188333"/>
          </a:xfrm>
          <a:prstGeom prst="rect">
            <a:avLst/>
          </a:prstGeom>
        </p:spPr>
        <p:txBody>
          <a:bodyPr lIns="0" tIns="0" rIns="0" bIns="0" rtlCol="0" anchor="t">
            <a:spAutoFit/>
          </a:bodyPr>
          <a:lstStyle/>
          <a:p>
            <a:pPr>
              <a:lnSpc>
                <a:spcPts val="3035"/>
              </a:lnSpc>
            </a:pPr>
            <a:r>
              <a:rPr lang="en-US" sz="2199" spc="215">
                <a:solidFill>
                  <a:srgbClr val="231F20"/>
                </a:solidFill>
                <a:latin typeface="DM Sans"/>
              </a:rPr>
              <a:t>The speed of technological change is unlike anything we’ve ever seen before. Breakthroughs that once took decades are now achieved in a fraction of the time. This rapid pace of innovation means we need to be constantly learning, adapting, and evolving to keep up.</a:t>
            </a:r>
          </a:p>
          <a:p>
            <a:pPr>
              <a:lnSpc>
                <a:spcPts val="3035"/>
              </a:lnSpc>
            </a:pPr>
            <a:r>
              <a:rPr lang="en-US" sz="2199" spc="215">
                <a:solidFill>
                  <a:srgbClr val="231F20"/>
                </a:solidFill>
                <a:latin typeface="DM Sans"/>
              </a:rPr>
              <a:t>New inventions and discoveries disrupt industries and reshape entire landscapes in a matter of years and companies that fail to adapt risk becoming obsolete.</a:t>
            </a:r>
          </a:p>
          <a:p>
            <a:pPr marL="0" lvl="0" indent="0">
              <a:lnSpc>
                <a:spcPts val="3035"/>
              </a:lnSpc>
              <a:spcBef>
                <a:spcPct val="0"/>
              </a:spcBef>
            </a:pPr>
            <a:endParaRPr lang="en-US" sz="2199" spc="215">
              <a:solidFill>
                <a:srgbClr val="231F20"/>
              </a:solidFill>
              <a:latin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137175" y="4124325"/>
            <a:ext cx="9405946"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DANGERS OF STAYING STILL</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649088" y="550338"/>
            <a:ext cx="2890824" cy="2517645"/>
          </a:xfrm>
          <a:custGeom>
            <a:avLst/>
            <a:gdLst/>
            <a:ahLst/>
            <a:cxnLst/>
            <a:rect l="l" t="t" r="r" b="b"/>
            <a:pathLst>
              <a:path w="2890824" h="2517645">
                <a:moveTo>
                  <a:pt x="0" y="0"/>
                </a:moveTo>
                <a:lnTo>
                  <a:pt x="2890824" y="0"/>
                </a:lnTo>
                <a:lnTo>
                  <a:pt x="2890824" y="2517646"/>
                </a:lnTo>
                <a:lnTo>
                  <a:pt x="0" y="2517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885981" y="2521249"/>
            <a:ext cx="10728736" cy="10363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There are significant risks associated with failing to adapt to changing technological landscapes: </a:t>
            </a:r>
          </a:p>
        </p:txBody>
      </p:sp>
      <p:sp>
        <p:nvSpPr>
          <p:cNvPr id="7" name="TextBox 7"/>
          <p:cNvSpPr txBox="1"/>
          <p:nvPr/>
        </p:nvSpPr>
        <p:spPr>
          <a:xfrm>
            <a:off x="885981" y="461022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8" name="TextBox 8"/>
          <p:cNvSpPr txBox="1"/>
          <p:nvPr/>
        </p:nvSpPr>
        <p:spPr>
          <a:xfrm>
            <a:off x="1602699" y="5891521"/>
            <a:ext cx="12932089" cy="759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Outdated technologies can lead to </a:t>
            </a:r>
            <a:r>
              <a:rPr lang="en-US" sz="2199" spc="215">
                <a:solidFill>
                  <a:srgbClr val="231F20"/>
                </a:solidFill>
                <a:latin typeface="DM Sans Bold"/>
              </a:rPr>
              <a:t>inefficiencies and lost productivity</a:t>
            </a:r>
            <a:r>
              <a:rPr lang="en-US" sz="2199" spc="215">
                <a:solidFill>
                  <a:srgbClr val="231F20"/>
                </a:solidFill>
                <a:latin typeface="DM Sans"/>
              </a:rPr>
              <a:t> for your business.</a:t>
            </a:r>
          </a:p>
        </p:txBody>
      </p:sp>
      <p:sp>
        <p:nvSpPr>
          <p:cNvPr id="9" name="TextBox 9"/>
          <p:cNvSpPr txBox="1"/>
          <p:nvPr/>
        </p:nvSpPr>
        <p:spPr>
          <a:xfrm>
            <a:off x="885981" y="60959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10" name="TextBox 10"/>
          <p:cNvSpPr txBox="1"/>
          <p:nvPr/>
        </p:nvSpPr>
        <p:spPr>
          <a:xfrm>
            <a:off x="1602699" y="4405818"/>
            <a:ext cx="13185048" cy="759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Businesses that cling to outdated methods </a:t>
            </a:r>
            <a:r>
              <a:rPr lang="en-US" sz="2199" spc="215">
                <a:solidFill>
                  <a:srgbClr val="231F20"/>
                </a:solidFill>
                <a:latin typeface="DM Sans Bold"/>
              </a:rPr>
              <a:t>will struggle to compete</a:t>
            </a:r>
            <a:r>
              <a:rPr lang="en-US" sz="2199" spc="215">
                <a:solidFill>
                  <a:srgbClr val="231F20"/>
                </a:solidFill>
                <a:latin typeface="DM Sans"/>
              </a:rPr>
              <a:t> with those who are embracing new technologies.</a:t>
            </a:r>
          </a:p>
        </p:txBody>
      </p:sp>
      <p:sp>
        <p:nvSpPr>
          <p:cNvPr id="11" name="TextBox 11"/>
          <p:cNvSpPr txBox="1"/>
          <p:nvPr/>
        </p:nvSpPr>
        <p:spPr>
          <a:xfrm>
            <a:off x="885981" y="758430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2" name="TextBox 12"/>
          <p:cNvSpPr txBox="1"/>
          <p:nvPr/>
        </p:nvSpPr>
        <p:spPr>
          <a:xfrm>
            <a:off x="1602699" y="7570398"/>
            <a:ext cx="12932089" cy="378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A lack of innovation can </a:t>
            </a:r>
            <a:r>
              <a:rPr lang="en-US" sz="2199" spc="215">
                <a:solidFill>
                  <a:srgbClr val="231F20"/>
                </a:solidFill>
                <a:latin typeface="DM Sans Bold"/>
              </a:rPr>
              <a:t>stifle creativity and hinder growth</a:t>
            </a:r>
            <a:r>
              <a:rPr lang="en-US" sz="2199" spc="215">
                <a:solidFill>
                  <a:srgbClr val="231F20"/>
                </a:solidFill>
                <a:latin typeface="DM Sans"/>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137175" y="4124325"/>
            <a:ext cx="9405946"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CHANGE IS INEVITABLE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DFF5BADB-66F2-419B-B99B-6B1DE6535E8B}">
  <ds:schemaRefs>
    <ds:schemaRef ds:uri="http://schemas.microsoft.com/sharepoint/v3/contenttype/forms"/>
  </ds:schemaRefs>
</ds:datastoreItem>
</file>

<file path=customXml/itemProps2.xml><?xml version="1.0" encoding="utf-8"?>
<ds:datastoreItem xmlns:ds="http://schemas.openxmlformats.org/officeDocument/2006/customXml" ds:itemID="{6B3B5D54-C1F9-483B-A5FF-90F85AB50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07E874-5B6C-4A8A-A7CA-0F35C9270C65}">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Custom</PresentationFormat>
  <Paragraphs>72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DM Sans Bold</vt:lpstr>
      <vt:lpstr>DM Sans</vt:lpstr>
      <vt:lpstr>Calibri</vt:lpstr>
      <vt:lpstr>DM Sans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5 - The Need for Change</dc:title>
  <cp:lastModifiedBy>Renate Lukjanska</cp:lastModifiedBy>
  <cp:revision>1</cp:revision>
  <dcterms:created xsi:type="dcterms:W3CDTF">2006-08-16T00:00:00Z</dcterms:created>
  <dcterms:modified xsi:type="dcterms:W3CDTF">2025-01-15T09:43:51Z</dcterms:modified>
  <dc:identifier>DAF-NU9kBiQ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