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8288000" cy="10287000"/>
  <p:notesSz cx="6858000" cy="9144000"/>
  <p:embeddedFontLst>
    <p:embeddedFont>
      <p:font typeface="DM Sans" pitchFamily="2" charset="0"/>
      <p:regular r:id="rId33"/>
      <p:bold r:id="rId34"/>
    </p:embeddedFont>
    <p:embeddedFont>
      <p:font typeface="DM Sans Bold"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A0929-5DDC-4D2A-8BE3-EA49F84A8C06}" v="2" dt="2025-01-15T09:44:10.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255"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601A0929-5DDC-4D2A-8BE3-EA49F84A8C06}"/>
    <pc:docChg chg="custSel modSld">
      <pc:chgData name="Renate Lukjanska" userId="192d433fd238c1e9" providerId="LiveId" clId="{601A0929-5DDC-4D2A-8BE3-EA49F84A8C06}" dt="2025-01-15T09:44:23.057" v="6" actId="1076"/>
      <pc:docMkLst>
        <pc:docMk/>
      </pc:docMkLst>
      <pc:sldChg chg="addSp delSp modSp mod">
        <pc:chgData name="Renate Lukjanska" userId="192d433fd238c1e9" providerId="LiveId" clId="{601A0929-5DDC-4D2A-8BE3-EA49F84A8C06}" dt="2025-01-15T09:44:23.057" v="6" actId="1076"/>
        <pc:sldMkLst>
          <pc:docMk/>
          <pc:sldMk cId="0" sldId="256"/>
        </pc:sldMkLst>
        <pc:spChg chg="add mod">
          <ac:chgData name="Renate Lukjanska" userId="192d433fd238c1e9" providerId="LiveId" clId="{601A0929-5DDC-4D2A-8BE3-EA49F84A8C06}" dt="2025-01-15T09:44:23.057" v="6" actId="1076"/>
          <ac:spMkLst>
            <pc:docMk/>
            <pc:sldMk cId="0" sldId="256"/>
            <ac:spMk id="17" creationId="{56EA8EB4-4A68-7A98-005E-DCC7EF1C3D4E}"/>
          </ac:spMkLst>
        </pc:spChg>
        <pc:spChg chg="add mod">
          <ac:chgData name="Renate Lukjanska" userId="192d433fd238c1e9" providerId="LiveId" clId="{601A0929-5DDC-4D2A-8BE3-EA49F84A8C06}" dt="2025-01-09T09:30:35.642" v="2" actId="1076"/>
          <ac:spMkLst>
            <pc:docMk/>
            <pc:sldMk cId="0" sldId="256"/>
            <ac:spMk id="21" creationId="{3DD85905-5121-BB30-5A01-0748DAE9FA6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business.adobe.com/blog/basics/digital-marke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semrush.com/blog/seo-basics/"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www.techtarget.com/searchsecurity/Data-security-guide-Everything-you-need-to-know"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learntocodewith.me/posts/data-analysi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hyperlink" Target="https://www.digitalroute.com/blog/usage-data/"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hyperlink" Target="https://www.dropbox.com" TargetMode="External"/><Relationship Id="rId3" Type="http://schemas.openxmlformats.org/officeDocument/2006/relationships/image" Target="../media/image9.png"/><Relationship Id="rId7" Type="http://schemas.openxmlformats.org/officeDocument/2006/relationships/image" Target="../media/image33.png"/><Relationship Id="rId12" Type="http://schemas.openxmlformats.org/officeDocument/2006/relationships/hyperlink" Target="https://www.microsoft.com/en-us/microsoft-365/onedrive/online-cloud-storage" TargetMode="External"/><Relationship Id="rId2" Type="http://schemas.openxmlformats.org/officeDocument/2006/relationships/image" Target="../media/image8.png"/><Relationship Id="rId16" Type="http://schemas.openxmlformats.org/officeDocument/2006/relationships/hyperlink" Target="https://www.ibm.com/topics/cloud-storage" TargetMode="Externa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www.google.com/drive/" TargetMode="External"/><Relationship Id="rId5" Type="http://schemas.openxmlformats.org/officeDocument/2006/relationships/image" Target="../media/image11.png"/><Relationship Id="rId15" Type="http://schemas.openxmlformats.org/officeDocument/2006/relationships/image" Target="../media/image38.svg"/><Relationship Id="rId10" Type="http://schemas.openxmlformats.org/officeDocument/2006/relationships/image" Target="../media/image36.png"/><Relationship Id="rId4" Type="http://schemas.openxmlformats.org/officeDocument/2006/relationships/image" Target="../media/image10.svg"/><Relationship Id="rId9" Type="http://schemas.openxmlformats.org/officeDocument/2006/relationships/image" Target="../media/image35.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himsical.com" TargetMode="External"/><Relationship Id="rId3" Type="http://schemas.openxmlformats.org/officeDocument/2006/relationships/image" Target="../media/image9.png"/><Relationship Id="rId7" Type="http://schemas.openxmlformats.org/officeDocument/2006/relationships/image" Target="../media/image39.png"/><Relationship Id="rId12" Type="http://schemas.openxmlformats.org/officeDocument/2006/relationships/hyperlink" Target="https://miro.com"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discord.com" TargetMode="External"/><Relationship Id="rId5" Type="http://schemas.openxmlformats.org/officeDocument/2006/relationships/image" Target="../media/image11.png"/><Relationship Id="rId15" Type="http://schemas.openxmlformats.org/officeDocument/2006/relationships/hyperlink" Target="https://youtu.be/o3HJuPaITWk?si=N8SGnLTHrFYMFUSb" TargetMode="External"/><Relationship Id="rId10" Type="http://schemas.openxmlformats.org/officeDocument/2006/relationships/hyperlink" Target="https://slack.com" TargetMode="External"/><Relationship Id="rId4" Type="http://schemas.openxmlformats.org/officeDocument/2006/relationships/image" Target="../media/image10.svg"/><Relationship Id="rId9" Type="http://schemas.openxmlformats.org/officeDocument/2006/relationships/image" Target="../media/image41.png"/><Relationship Id="rId14" Type="http://schemas.openxmlformats.org/officeDocument/2006/relationships/hyperlink" Target="https://www.notion.so"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hyperlink" Target="https://monday.com" TargetMode="External"/><Relationship Id="rId3" Type="http://schemas.openxmlformats.org/officeDocument/2006/relationships/image" Target="../media/image9.png"/><Relationship Id="rId7" Type="http://schemas.openxmlformats.org/officeDocument/2006/relationships/image" Target="../media/image42.png"/><Relationship Id="rId12" Type="http://schemas.openxmlformats.org/officeDocument/2006/relationships/hyperlink" Target="https://clockify.me" TargetMode="External"/><Relationship Id="rId2" Type="http://schemas.openxmlformats.org/officeDocument/2006/relationships/image" Target="../media/image8.png"/><Relationship Id="rId16" Type="http://schemas.openxmlformats.org/officeDocument/2006/relationships/hyperlink" Target="https://www.youtube.com/watch?v=geRKHFzTxNY" TargetMode="Externa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track.toggl.com" TargetMode="External"/><Relationship Id="rId5" Type="http://schemas.openxmlformats.org/officeDocument/2006/relationships/image" Target="../media/image11.png"/><Relationship Id="rId15" Type="http://schemas.openxmlformats.org/officeDocument/2006/relationships/image" Target="../media/image45.svg"/><Relationship Id="rId10" Type="http://schemas.openxmlformats.org/officeDocument/2006/relationships/hyperlink" Target="https://asana.com" TargetMode="External"/><Relationship Id="rId4" Type="http://schemas.openxmlformats.org/officeDocument/2006/relationships/image" Target="../media/image10.svg"/><Relationship Id="rId9" Type="http://schemas.openxmlformats.org/officeDocument/2006/relationships/hyperlink" Target="https://trello.com" TargetMode="External"/><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figma.com" TargetMode="External"/><Relationship Id="rId13" Type="http://schemas.openxmlformats.org/officeDocument/2006/relationships/image" Target="../media/image48.png"/><Relationship Id="rId3" Type="http://schemas.openxmlformats.org/officeDocument/2006/relationships/image" Target="../media/image9.png"/><Relationship Id="rId7" Type="http://schemas.openxmlformats.org/officeDocument/2006/relationships/hyperlink" Target="https://www.canva.com" TargetMode="External"/><Relationship Id="rId12"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6.png"/><Relationship Id="rId5" Type="http://schemas.openxmlformats.org/officeDocument/2006/relationships/image" Target="../media/image11.png"/><Relationship Id="rId10" Type="http://schemas.openxmlformats.org/officeDocument/2006/relationships/hyperlink" Target="https://piktochart.com" TargetMode="External"/><Relationship Id="rId4" Type="http://schemas.openxmlformats.org/officeDocument/2006/relationships/image" Target="../media/image10.svg"/><Relationship Id="rId9" Type="http://schemas.openxmlformats.org/officeDocument/2006/relationships/hyperlink" Target="https://www.postermywall.com" TargetMode="External"/><Relationship Id="rId14" Type="http://schemas.openxmlformats.org/officeDocument/2006/relationships/hyperlink" Target="https://www.youtube.com/watch?v=6M8axhCQP7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anva.com" TargetMode="External"/><Relationship Id="rId13" Type="http://schemas.openxmlformats.org/officeDocument/2006/relationships/image" Target="../media/image50.png"/><Relationship Id="rId3" Type="http://schemas.openxmlformats.org/officeDocument/2006/relationships/image" Target="../media/image9.png"/><Relationship Id="rId7" Type="http://schemas.openxmlformats.org/officeDocument/2006/relationships/hyperlink" Target="https://prezi.com" TargetMode="External"/><Relationship Id="rId12"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6.png"/><Relationship Id="rId5" Type="http://schemas.openxmlformats.org/officeDocument/2006/relationships/image" Target="../media/image11.png"/><Relationship Id="rId10" Type="http://schemas.openxmlformats.org/officeDocument/2006/relationships/hyperlink" Target="https://gamma.app" TargetMode="External"/><Relationship Id="rId4" Type="http://schemas.openxmlformats.org/officeDocument/2006/relationships/image" Target="../media/image10.svg"/><Relationship Id="rId9" Type="http://schemas.openxmlformats.org/officeDocument/2006/relationships/hyperlink" Target="https://www.google.com/slides/about/" TargetMode="External"/><Relationship Id="rId14" Type="http://schemas.openxmlformats.org/officeDocument/2006/relationships/hyperlink" Target="https://www.youtube.com/watch?v=ur9dkLsN7Pw"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bubble.io" TargetMode="External"/><Relationship Id="rId13" Type="http://schemas.openxmlformats.org/officeDocument/2006/relationships/image" Target="../media/image52.png"/><Relationship Id="rId3" Type="http://schemas.openxmlformats.org/officeDocument/2006/relationships/image" Target="../media/image9.png"/><Relationship Id="rId7" Type="http://schemas.openxmlformats.org/officeDocument/2006/relationships/hyperlink" Target="https://www.wix.com" TargetMode="External"/><Relationship Id="rId12" Type="http://schemas.openxmlformats.org/officeDocument/2006/relationships/image" Target="../media/image5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www.mozello.com" TargetMode="External"/><Relationship Id="rId5" Type="http://schemas.openxmlformats.org/officeDocument/2006/relationships/image" Target="../media/image11.png"/><Relationship Id="rId15" Type="http://schemas.openxmlformats.org/officeDocument/2006/relationships/hyperlink" Target="https://www.youtube.com/watch?v=nIKbN5pBSXo" TargetMode="External"/><Relationship Id="rId10" Type="http://schemas.openxmlformats.org/officeDocument/2006/relationships/hyperlink" Target="https://tilda.cc" TargetMode="External"/><Relationship Id="rId4" Type="http://schemas.openxmlformats.org/officeDocument/2006/relationships/image" Target="../media/image10.svg"/><Relationship Id="rId9" Type="http://schemas.openxmlformats.org/officeDocument/2006/relationships/hyperlink" Target="https://www.squarespace.com" TargetMode="External"/><Relationship Id="rId1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hyperlink" Target="https://chatgpt.com" TargetMode="External"/><Relationship Id="rId13" Type="http://schemas.openxmlformats.org/officeDocument/2006/relationships/image" Target="../media/image55.png"/><Relationship Id="rId3" Type="http://schemas.openxmlformats.org/officeDocument/2006/relationships/image" Target="../media/image9.png"/><Relationship Id="rId7" Type="http://schemas.openxmlformats.org/officeDocument/2006/relationships/image" Target="../media/image54.png"/><Relationship Id="rId12" Type="http://schemas.openxmlformats.org/officeDocument/2006/relationships/hyperlink" Target="https://fireflies.ai"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hyperlink" Target="https://app.grammarly.com" TargetMode="External"/><Relationship Id="rId5" Type="http://schemas.openxmlformats.org/officeDocument/2006/relationships/image" Target="../media/image11.png"/><Relationship Id="rId15" Type="http://schemas.openxmlformats.org/officeDocument/2006/relationships/hyperlink" Target="https://www.youtube.com/watch?v=AXn2XVLf7d0" TargetMode="External"/><Relationship Id="rId10" Type="http://schemas.openxmlformats.org/officeDocument/2006/relationships/hyperlink" Target="https://www.perplexity.ai" TargetMode="External"/><Relationship Id="rId4" Type="http://schemas.openxmlformats.org/officeDocument/2006/relationships/image" Target="../media/image10.svg"/><Relationship Id="rId9" Type="http://schemas.openxmlformats.org/officeDocument/2006/relationships/hyperlink" Target="https://www.midjourney.com/home" TargetMode="External"/><Relationship Id="rId14" Type="http://schemas.openxmlformats.org/officeDocument/2006/relationships/image" Target="../media/image56.svg"/></Relationships>
</file>

<file path=ppt/slides/_rels/slide24.xml.rels><?xml version="1.0" encoding="UTF-8" standalone="yes"?>
<Relationships xmlns="http://schemas.openxmlformats.org/package/2006/relationships"><Relationship Id="rId8" Type="http://schemas.openxmlformats.org/officeDocument/2006/relationships/hyperlink" Target="https://www.techtotherescue.org/nonprofits/" TargetMode="External"/><Relationship Id="rId3" Type="http://schemas.openxmlformats.org/officeDocument/2006/relationships/image" Target="../media/image9.png"/><Relationship Id="rId7" Type="http://schemas.openxmlformats.org/officeDocument/2006/relationships/hyperlink" Target="https://www.techsoup.org"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www.interaction-design.org/literature/topics/design-thinki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www.interaction-design.org/literature/topics/ux-desig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www.interaction-design.org/literature/topics/prototyp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forbes.com/advisor/business/project-management-methodologies/"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9902001" y="2478082"/>
            <a:ext cx="2950731" cy="3090729"/>
          </a:xfrm>
          <a:custGeom>
            <a:avLst/>
            <a:gdLst/>
            <a:ahLst/>
            <a:cxnLst/>
            <a:rect l="l" t="t" r="r" b="b"/>
            <a:pathLst>
              <a:path w="2950731" h="3090729">
                <a:moveTo>
                  <a:pt x="0" y="0"/>
                </a:moveTo>
                <a:lnTo>
                  <a:pt x="2950731" y="0"/>
                </a:lnTo>
                <a:lnTo>
                  <a:pt x="2950731" y="3090730"/>
                </a:lnTo>
                <a:lnTo>
                  <a:pt x="0" y="30907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8" name="Freeform 18"/>
          <p:cNvSpPr/>
          <p:nvPr/>
        </p:nvSpPr>
        <p:spPr>
          <a:xfrm rot="-5400000">
            <a:off x="14654203" y="3558493"/>
            <a:ext cx="3049802" cy="3132017"/>
          </a:xfrm>
          <a:custGeom>
            <a:avLst/>
            <a:gdLst/>
            <a:ahLst/>
            <a:cxnLst/>
            <a:rect l="l" t="t" r="r" b="b"/>
            <a:pathLst>
              <a:path w="3049802" h="3132017">
                <a:moveTo>
                  <a:pt x="0" y="0"/>
                </a:moveTo>
                <a:lnTo>
                  <a:pt x="3049801" y="0"/>
                </a:lnTo>
                <a:lnTo>
                  <a:pt x="3049801" y="3132017"/>
                </a:lnTo>
                <a:lnTo>
                  <a:pt x="0" y="31320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9" name="TextBox 19"/>
          <p:cNvSpPr txBox="1"/>
          <p:nvPr/>
        </p:nvSpPr>
        <p:spPr>
          <a:xfrm>
            <a:off x="298038" y="2694725"/>
            <a:ext cx="8683601" cy="3273424"/>
          </a:xfrm>
          <a:prstGeom prst="rect">
            <a:avLst/>
          </a:prstGeom>
        </p:spPr>
        <p:txBody>
          <a:bodyPr lIns="0" tIns="0" rIns="0" bIns="0" rtlCol="0" anchor="t">
            <a:spAutoFit/>
          </a:bodyPr>
          <a:lstStyle/>
          <a:p>
            <a:pPr algn="l">
              <a:lnSpc>
                <a:spcPts val="8499"/>
              </a:lnSpc>
            </a:pPr>
            <a:r>
              <a:rPr lang="en-US" sz="8499">
                <a:solidFill>
                  <a:srgbClr val="194597"/>
                </a:solidFill>
                <a:latin typeface="DM Sans Bold"/>
              </a:rPr>
              <a:t>Digital skills and tools for daily operations</a:t>
            </a:r>
          </a:p>
        </p:txBody>
      </p:sp>
      <p:sp>
        <p:nvSpPr>
          <p:cNvPr id="20" name="TextBox 20"/>
          <p:cNvSpPr txBox="1"/>
          <p:nvPr/>
        </p:nvSpPr>
        <p:spPr>
          <a:xfrm>
            <a:off x="298038" y="6727026"/>
            <a:ext cx="6497908" cy="1203159"/>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Tools for project management, data security, design, collaboration, efficiency and more</a:t>
            </a:r>
          </a:p>
        </p:txBody>
      </p:sp>
      <p:sp>
        <p:nvSpPr>
          <p:cNvPr id="21" name="Freeform 9">
            <a:extLst>
              <a:ext uri="{FF2B5EF4-FFF2-40B4-BE49-F238E27FC236}">
                <a16:creationId xmlns:a16="http://schemas.microsoft.com/office/drawing/2014/main" id="{3DD85905-5121-BB30-5A01-0748DAE9FA65}"/>
              </a:ext>
            </a:extLst>
          </p:cNvPr>
          <p:cNvSpPr/>
          <p:nvPr/>
        </p:nvSpPr>
        <p:spPr>
          <a:xfrm>
            <a:off x="14686607" y="-1030"/>
            <a:ext cx="3601393" cy="1523212"/>
          </a:xfrm>
          <a:custGeom>
            <a:avLst/>
            <a:gdLst/>
            <a:ahLst/>
            <a:cxnLst/>
            <a:rect l="l" t="t" r="r" b="b"/>
            <a:pathLst>
              <a:path w="3601393" h="1523212">
                <a:moveTo>
                  <a:pt x="0" y="0"/>
                </a:moveTo>
                <a:lnTo>
                  <a:pt x="3601394" y="0"/>
                </a:lnTo>
                <a:lnTo>
                  <a:pt x="3601394" y="1523212"/>
                </a:lnTo>
                <a:lnTo>
                  <a:pt x="0" y="1523212"/>
                </a:lnTo>
                <a:lnTo>
                  <a:pt x="0" y="0"/>
                </a:lnTo>
                <a:close/>
              </a:path>
            </a:pathLst>
          </a:custGeom>
          <a:blipFill>
            <a:blip r:embed="rId8"/>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a:p>
        </p:txBody>
      </p:sp>
      <p:sp>
        <p:nvSpPr>
          <p:cNvPr id="17" name="TextBox 10">
            <a:extLst>
              <a:ext uri="{FF2B5EF4-FFF2-40B4-BE49-F238E27FC236}">
                <a16:creationId xmlns:a16="http://schemas.microsoft.com/office/drawing/2014/main" id="{56EA8EB4-4A68-7A98-005E-DCC7EF1C3D4E}"/>
              </a:ext>
            </a:extLst>
          </p:cNvPr>
          <p:cNvSpPr txBox="1"/>
          <p:nvPr/>
        </p:nvSpPr>
        <p:spPr>
          <a:xfrm>
            <a:off x="0" y="9827186"/>
            <a:ext cx="9144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0" dirty="0">
                <a:solidFill>
                  <a:srgbClr val="739994"/>
                </a:solidFill>
                <a:effectLst/>
                <a:latin typeface="DM Sans" pitchFamily="2" charset="0"/>
              </a:rPr>
              <a:t>The RESIST project is co-financed by the European Union (European Regional Development Fund) under the Interreg Baltic Sea Region Programme</a:t>
            </a:r>
            <a:r>
              <a:rPr lang="en-GB" sz="1400" b="0" i="0" dirty="0">
                <a:solidFill>
                  <a:srgbClr val="739994"/>
                </a:solidFill>
                <a:effectLst/>
                <a:latin typeface="DM Sans" pitchFamily="2" charset="0"/>
              </a:rPr>
              <a:t>.</a:t>
            </a:r>
            <a:endParaRPr lang="en-GB" sz="1400"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951669" y="5432188"/>
            <a:ext cx="2307631" cy="2166289"/>
          </a:xfrm>
          <a:custGeom>
            <a:avLst/>
            <a:gdLst/>
            <a:ahLst/>
            <a:cxnLst/>
            <a:rect l="l" t="t" r="r" b="b"/>
            <a:pathLst>
              <a:path w="2307631" h="2166289">
                <a:moveTo>
                  <a:pt x="0" y="0"/>
                </a:moveTo>
                <a:lnTo>
                  <a:pt x="2307631" y="0"/>
                </a:lnTo>
                <a:lnTo>
                  <a:pt x="2307631" y="2166289"/>
                </a:lnTo>
                <a:lnTo>
                  <a:pt x="0" y="21662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4307828" y="8879967"/>
            <a:ext cx="1068112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business.adobe.com/blog/basics/digital-marketing"/>
              </a:rPr>
              <a:t>https://business.adobe.com/blog/basics/digital-marketing</a:t>
            </a:r>
          </a:p>
        </p:txBody>
      </p:sp>
      <p:sp>
        <p:nvSpPr>
          <p:cNvPr id="7" name="TextBox 7"/>
          <p:cNvSpPr txBox="1"/>
          <p:nvPr/>
        </p:nvSpPr>
        <p:spPr>
          <a:xfrm>
            <a:off x="1028700" y="3919915"/>
            <a:ext cx="13960257" cy="3678561"/>
          </a:xfrm>
          <a:prstGeom prst="rect">
            <a:avLst/>
          </a:prstGeom>
        </p:spPr>
        <p:txBody>
          <a:bodyPr lIns="0" tIns="0" rIns="0" bIns="0" rtlCol="0" anchor="t">
            <a:spAutoFit/>
          </a:bodyPr>
          <a:lstStyle/>
          <a:p>
            <a:pPr algn="l">
              <a:lnSpc>
                <a:spcPts val="2640"/>
              </a:lnSpc>
            </a:pPr>
            <a:r>
              <a:rPr lang="en-US" sz="2400">
                <a:solidFill>
                  <a:srgbClr val="231F20"/>
                </a:solidFill>
                <a:latin typeface="DM Sans"/>
              </a:rPr>
              <a:t>Digital marketing is the promotion and marketing of goods and services to consumers through digital channels and electronic technologies. These digital channels can include the internet, mobile devices, social media platforms, webinars, search engines, online customer communities and other digital platforms.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Here are the Top 5 reasons why you should use digital marketing:</a:t>
            </a:r>
          </a:p>
          <a:p>
            <a:pPr marL="518268" lvl="1" indent="-259134" algn="l">
              <a:lnSpc>
                <a:spcPts val="2640"/>
              </a:lnSpc>
              <a:buAutoNum type="arabicPeriod"/>
            </a:pPr>
            <a:r>
              <a:rPr lang="en-US" sz="2400">
                <a:solidFill>
                  <a:srgbClr val="231F20"/>
                </a:solidFill>
                <a:latin typeface="DM Sans Bold"/>
              </a:rPr>
              <a:t>Easier</a:t>
            </a:r>
            <a:r>
              <a:rPr lang="en-US" sz="2400">
                <a:solidFill>
                  <a:srgbClr val="231F20"/>
                </a:solidFill>
                <a:latin typeface="DM Sans"/>
              </a:rPr>
              <a:t> to reach the right audience;</a:t>
            </a:r>
          </a:p>
          <a:p>
            <a:pPr marL="518268" lvl="1" indent="-259134" algn="l">
              <a:lnSpc>
                <a:spcPts val="2640"/>
              </a:lnSpc>
              <a:buAutoNum type="arabicPeriod"/>
            </a:pPr>
            <a:r>
              <a:rPr lang="en-US" sz="2400">
                <a:solidFill>
                  <a:srgbClr val="231F20"/>
                </a:solidFill>
                <a:latin typeface="DM Sans"/>
              </a:rPr>
              <a:t>You can reach a much </a:t>
            </a:r>
            <a:r>
              <a:rPr lang="en-US" sz="2400">
                <a:solidFill>
                  <a:srgbClr val="231F20"/>
                </a:solidFill>
                <a:latin typeface="DM Sans Bold"/>
              </a:rPr>
              <a:t>wider audience</a:t>
            </a:r>
            <a:r>
              <a:rPr lang="en-US" sz="2400">
                <a:solidFill>
                  <a:srgbClr val="231F20"/>
                </a:solidFill>
                <a:latin typeface="DM Sans"/>
              </a:rPr>
              <a:t>;</a:t>
            </a:r>
          </a:p>
          <a:p>
            <a:pPr marL="518268" lvl="1" indent="-259134" algn="l">
              <a:lnSpc>
                <a:spcPts val="2640"/>
              </a:lnSpc>
              <a:buAutoNum type="arabicPeriod"/>
            </a:pPr>
            <a:r>
              <a:rPr lang="en-US" sz="2400">
                <a:solidFill>
                  <a:srgbClr val="231F20"/>
                </a:solidFill>
                <a:latin typeface="DM Sans"/>
              </a:rPr>
              <a:t>You can </a:t>
            </a:r>
            <a:r>
              <a:rPr lang="en-US" sz="2400">
                <a:solidFill>
                  <a:srgbClr val="231F20"/>
                </a:solidFill>
                <a:latin typeface="DM Sans Bold"/>
              </a:rPr>
              <a:t>engage</a:t>
            </a:r>
            <a:r>
              <a:rPr lang="en-US" sz="2400">
                <a:solidFill>
                  <a:srgbClr val="231F20"/>
                </a:solidFill>
                <a:latin typeface="DM Sans"/>
              </a:rPr>
              <a:t> with your audience;</a:t>
            </a:r>
          </a:p>
          <a:p>
            <a:pPr marL="518268" lvl="1" indent="-259134" algn="l">
              <a:lnSpc>
                <a:spcPts val="2640"/>
              </a:lnSpc>
              <a:buAutoNum type="arabicPeriod"/>
            </a:pPr>
            <a:r>
              <a:rPr lang="en-US" sz="2400">
                <a:solidFill>
                  <a:srgbClr val="231F20"/>
                </a:solidFill>
                <a:latin typeface="DM Sans"/>
              </a:rPr>
              <a:t>You can </a:t>
            </a:r>
            <a:r>
              <a:rPr lang="en-US" sz="2400">
                <a:solidFill>
                  <a:srgbClr val="231F20"/>
                </a:solidFill>
                <a:latin typeface="DM Sans Bold"/>
              </a:rPr>
              <a:t>motivate</a:t>
            </a:r>
            <a:r>
              <a:rPr lang="en-US" sz="2400">
                <a:solidFill>
                  <a:srgbClr val="231F20"/>
                </a:solidFill>
                <a:latin typeface="DM Sans"/>
              </a:rPr>
              <a:t> your audience to take action;</a:t>
            </a:r>
          </a:p>
          <a:p>
            <a:pPr marL="518268" lvl="1" indent="-259134" algn="l">
              <a:lnSpc>
                <a:spcPts val="2640"/>
              </a:lnSpc>
              <a:buAutoNum type="arabicPeriod"/>
            </a:pPr>
            <a:r>
              <a:rPr lang="en-US" sz="2400">
                <a:solidFill>
                  <a:srgbClr val="231F20"/>
                </a:solidFill>
                <a:latin typeface="DM Sans"/>
              </a:rPr>
              <a:t>Money-wise, it's </a:t>
            </a:r>
            <a:r>
              <a:rPr lang="en-US" sz="2400">
                <a:solidFill>
                  <a:srgbClr val="231F20"/>
                </a:solidFill>
                <a:latin typeface="DM Sans Bold"/>
              </a:rPr>
              <a:t>more efficien</a:t>
            </a:r>
            <a:r>
              <a:rPr lang="en-US" sz="2400">
                <a:solidFill>
                  <a:srgbClr val="231F20"/>
                </a:solidFill>
                <a:latin typeface="DM Sans"/>
              </a:rPr>
              <a:t>t than classical marketing.</a:t>
            </a:r>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marketing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9086178" y="9514062"/>
            <a:ext cx="8173122"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7" tooltip="https://www.semrush.com/blog/seo-basics/"/>
              </a:rPr>
              <a:t>https://www.semrush.com/blog/seo-basics/</a:t>
            </a:r>
          </a:p>
        </p:txBody>
      </p:sp>
      <p:sp>
        <p:nvSpPr>
          <p:cNvPr id="6" name="TextBox 6"/>
          <p:cNvSpPr txBox="1"/>
          <p:nvPr/>
        </p:nvSpPr>
        <p:spPr>
          <a:xfrm>
            <a:off x="1088595" y="2558901"/>
            <a:ext cx="16170705" cy="6678936"/>
          </a:xfrm>
          <a:prstGeom prst="rect">
            <a:avLst/>
          </a:prstGeom>
        </p:spPr>
        <p:txBody>
          <a:bodyPr lIns="0" tIns="0" rIns="0" bIns="0" rtlCol="0" anchor="t">
            <a:spAutoFit/>
          </a:bodyPr>
          <a:lstStyle/>
          <a:p>
            <a:pPr algn="l">
              <a:lnSpc>
                <a:spcPts val="2640"/>
              </a:lnSpc>
            </a:pPr>
            <a:r>
              <a:rPr lang="en-US" sz="2400">
                <a:solidFill>
                  <a:srgbClr val="231F20"/>
                </a:solidFill>
                <a:latin typeface="DM Sans"/>
              </a:rPr>
              <a:t>SEO stands for Search Engine Optimization. The primary goal of SEO is to increase the quantity and quality of organic (non-paid) traffic to a website.</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It consists of:</a:t>
            </a:r>
          </a:p>
          <a:p>
            <a:pPr marL="518268" lvl="1" indent="-259134" algn="l">
              <a:lnSpc>
                <a:spcPts val="2640"/>
              </a:lnSpc>
              <a:buAutoNum type="arabicPeriod"/>
            </a:pPr>
            <a:r>
              <a:rPr lang="en-US" sz="2400">
                <a:solidFill>
                  <a:srgbClr val="231F20"/>
                </a:solidFill>
                <a:latin typeface="DM Sans Bold"/>
              </a:rPr>
              <a:t>Keyword Research</a:t>
            </a:r>
            <a:r>
              <a:rPr lang="en-US" sz="2400">
                <a:solidFill>
                  <a:srgbClr val="231F20"/>
                </a:solidFill>
                <a:latin typeface="DM Sans"/>
              </a:rPr>
              <a:t>: Identifying and targeting relevant keywords and phrases that users are likely to search for in search engines. </a:t>
            </a:r>
          </a:p>
          <a:p>
            <a:pPr marL="518268" lvl="1" indent="-259134" algn="l">
              <a:lnSpc>
                <a:spcPts val="2640"/>
              </a:lnSpc>
              <a:buAutoNum type="arabicPeriod"/>
            </a:pPr>
            <a:r>
              <a:rPr lang="en-US" sz="2400">
                <a:solidFill>
                  <a:srgbClr val="231F20"/>
                </a:solidFill>
                <a:latin typeface="DM Sans Bold"/>
              </a:rPr>
              <a:t>On-Page Optimization</a:t>
            </a:r>
            <a:r>
              <a:rPr lang="en-US" sz="2400">
                <a:solidFill>
                  <a:srgbClr val="231F20"/>
                </a:solidFill>
                <a:latin typeface="DM Sans"/>
              </a:rPr>
              <a:t>: Optimizing individual web pages by incorporating keywords into the content, meta tags, headings, and URLs, and ensuring that the website is user-friendly and mobile-responsive. </a:t>
            </a:r>
          </a:p>
          <a:p>
            <a:pPr marL="518268" lvl="1" indent="-259134" algn="l">
              <a:lnSpc>
                <a:spcPts val="2640"/>
              </a:lnSpc>
              <a:buAutoNum type="arabicPeriod"/>
            </a:pPr>
            <a:r>
              <a:rPr lang="en-US" sz="2400">
                <a:solidFill>
                  <a:srgbClr val="231F20"/>
                </a:solidFill>
                <a:latin typeface="DM Sans Bold"/>
              </a:rPr>
              <a:t>Off-Page Optimization</a:t>
            </a:r>
            <a:r>
              <a:rPr lang="en-US" sz="2400">
                <a:solidFill>
                  <a:srgbClr val="231F20"/>
                </a:solidFill>
                <a:latin typeface="DM Sans"/>
              </a:rPr>
              <a:t>: Building high-quality backlinks from other websites to improve the website's authority and trustworthiness. </a:t>
            </a:r>
          </a:p>
          <a:p>
            <a:pPr marL="518268" lvl="1" indent="-259134" algn="l">
              <a:lnSpc>
                <a:spcPts val="2640"/>
              </a:lnSpc>
              <a:buAutoNum type="arabicPeriod"/>
            </a:pPr>
            <a:r>
              <a:rPr lang="en-US" sz="2400">
                <a:solidFill>
                  <a:srgbClr val="231F20"/>
                </a:solidFill>
                <a:latin typeface="DM Sans Bold"/>
              </a:rPr>
              <a:t>Technical SEO</a:t>
            </a:r>
            <a:r>
              <a:rPr lang="en-US" sz="2400">
                <a:solidFill>
                  <a:srgbClr val="231F20"/>
                </a:solidFill>
                <a:latin typeface="DM Sans"/>
              </a:rPr>
              <a:t>: Addressing technical aspects of a website, such as site speed, mobile-friendliness, and ensuring that search engine crawlers can index and understand the site's content. </a:t>
            </a:r>
          </a:p>
          <a:p>
            <a:pPr marL="518268" lvl="1" indent="-259134" algn="l">
              <a:lnSpc>
                <a:spcPts val="2640"/>
              </a:lnSpc>
              <a:buAutoNum type="arabicPeriod"/>
            </a:pPr>
            <a:r>
              <a:rPr lang="en-US" sz="2400">
                <a:solidFill>
                  <a:srgbClr val="231F20"/>
                </a:solidFill>
                <a:latin typeface="DM Sans Bold"/>
              </a:rPr>
              <a:t>Content Creation</a:t>
            </a:r>
            <a:r>
              <a:rPr lang="en-US" sz="2400">
                <a:solidFill>
                  <a:srgbClr val="231F20"/>
                </a:solidFill>
                <a:latin typeface="DM Sans"/>
              </a:rPr>
              <a:t>: Creating high-quality, valuable, and relevant content that addresses users' needs and interests. </a:t>
            </a:r>
          </a:p>
          <a:p>
            <a:pPr marL="518268" lvl="1" indent="-259134" algn="l">
              <a:lnSpc>
                <a:spcPts val="2640"/>
              </a:lnSpc>
              <a:buAutoNum type="arabicPeriod"/>
            </a:pPr>
            <a:r>
              <a:rPr lang="en-US" sz="2400">
                <a:solidFill>
                  <a:srgbClr val="231F20"/>
                </a:solidFill>
                <a:latin typeface="DM Sans Bold"/>
              </a:rPr>
              <a:t>User Experience</a:t>
            </a:r>
            <a:r>
              <a:rPr lang="en-US" sz="2400">
                <a:solidFill>
                  <a:srgbClr val="231F20"/>
                </a:solidFill>
                <a:latin typeface="DM Sans"/>
              </a:rPr>
              <a:t>: Ensuring that the website provides a positive user experience, which includes easy navigation, fast loading times, and mobile responsiveness. </a:t>
            </a:r>
          </a:p>
          <a:p>
            <a:pPr marL="518268" lvl="1" indent="-259134" algn="l">
              <a:lnSpc>
                <a:spcPts val="2640"/>
              </a:lnSpc>
              <a:buAutoNum type="arabicPeriod"/>
            </a:pPr>
            <a:r>
              <a:rPr lang="en-US" sz="2400">
                <a:solidFill>
                  <a:srgbClr val="231F20"/>
                </a:solidFill>
                <a:latin typeface="DM Sans Bold"/>
              </a:rPr>
              <a:t>Local SEO</a:t>
            </a:r>
            <a:r>
              <a:rPr lang="en-US" sz="2400">
                <a:solidFill>
                  <a:srgbClr val="231F20"/>
                </a:solidFill>
                <a:latin typeface="DM Sans"/>
              </a:rPr>
              <a:t>: Optimizing a website to appear in local search results, which is crucial for businesses targeting a local audience. </a:t>
            </a:r>
          </a:p>
          <a:p>
            <a:pPr marL="518268" lvl="1" indent="-259134" algn="l">
              <a:lnSpc>
                <a:spcPts val="2640"/>
              </a:lnSpc>
              <a:buAutoNum type="arabicPeriod"/>
            </a:pPr>
            <a:r>
              <a:rPr lang="en-US" sz="2400">
                <a:solidFill>
                  <a:srgbClr val="231F20"/>
                </a:solidFill>
                <a:latin typeface="DM Sans Bold"/>
              </a:rPr>
              <a:t>Analytics and Monitoring</a:t>
            </a:r>
            <a:r>
              <a:rPr lang="en-US" sz="2400">
                <a:solidFill>
                  <a:srgbClr val="231F20"/>
                </a:solidFill>
                <a:latin typeface="DM Sans"/>
              </a:rPr>
              <a:t>: Using tools like Google Analytics to track website performance and adjust strategies accordingly.</a:t>
            </a:r>
          </a:p>
        </p:txBody>
      </p:sp>
      <p:sp>
        <p:nvSpPr>
          <p:cNvPr id="7" name="TextBox 7"/>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SEO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64375" y="5219700"/>
            <a:ext cx="10978747"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DATA</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5856732" y="1028700"/>
            <a:ext cx="1402568" cy="1873213"/>
          </a:xfrm>
          <a:custGeom>
            <a:avLst/>
            <a:gdLst/>
            <a:ahLst/>
            <a:cxnLst/>
            <a:rect l="l" t="t" r="r" b="b"/>
            <a:pathLst>
              <a:path w="1402568" h="1873213">
                <a:moveTo>
                  <a:pt x="0" y="0"/>
                </a:moveTo>
                <a:lnTo>
                  <a:pt x="1402568" y="0"/>
                </a:lnTo>
                <a:lnTo>
                  <a:pt x="1402568" y="1873213"/>
                </a:lnTo>
                <a:lnTo>
                  <a:pt x="0" y="1873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6497021" y="9210675"/>
            <a:ext cx="9342108" cy="759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techtarget.com/searchsecurity/Data-security-guide-Everything-you-need-to-know"/>
              </a:rPr>
              <a:t>https://www.techtarget.com/searchsecurity/Data-security-guide-Everything-you-need-to-know</a:t>
            </a:r>
          </a:p>
        </p:txBody>
      </p:sp>
      <p:sp>
        <p:nvSpPr>
          <p:cNvPr id="7" name="TextBox 7"/>
          <p:cNvSpPr txBox="1"/>
          <p:nvPr/>
        </p:nvSpPr>
        <p:spPr>
          <a:xfrm>
            <a:off x="1028700" y="2920963"/>
            <a:ext cx="14810429" cy="3011811"/>
          </a:xfrm>
          <a:prstGeom prst="rect">
            <a:avLst/>
          </a:prstGeom>
        </p:spPr>
        <p:txBody>
          <a:bodyPr lIns="0" tIns="0" rIns="0" bIns="0" rtlCol="0" anchor="t">
            <a:spAutoFit/>
          </a:bodyPr>
          <a:lstStyle/>
          <a:p>
            <a:pPr algn="l">
              <a:lnSpc>
                <a:spcPts val="2640"/>
              </a:lnSpc>
            </a:pPr>
            <a:r>
              <a:rPr lang="en-US" sz="2400">
                <a:solidFill>
                  <a:srgbClr val="231F20"/>
                </a:solidFill>
                <a:latin typeface="DM Sans"/>
              </a:rPr>
              <a:t>Data security is the practice of safeguarding digital information from unauthorized access, accidental loss, disclosure and modification, manipulation or corruption throughout its entire lifecycle, from creation to destruction.</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This practice is key to maintaining the confidentiality, integrity and availability of an organization's data. Confidentiality refers to keeping data private, integrity to ensuring data is complete and trustworthy, and availability to providing access to authorized entities.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Aspects to consider:</a:t>
            </a:r>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Data security</a:t>
            </a:r>
          </a:p>
        </p:txBody>
      </p:sp>
      <p:sp>
        <p:nvSpPr>
          <p:cNvPr id="9" name="TextBox 9"/>
          <p:cNvSpPr txBox="1"/>
          <p:nvPr/>
        </p:nvSpPr>
        <p:spPr>
          <a:xfrm>
            <a:off x="1097996" y="6234125"/>
            <a:ext cx="5008176" cy="292100"/>
          </a:xfrm>
          <a:prstGeom prst="rect">
            <a:avLst/>
          </a:prstGeom>
        </p:spPr>
        <p:txBody>
          <a:bodyPr lIns="0" tIns="0" rIns="0" bIns="0" rtlCol="0" anchor="t">
            <a:spAutoFit/>
          </a:bodyPr>
          <a:lstStyle/>
          <a:p>
            <a:pPr algn="l">
              <a:lnSpc>
                <a:spcPts val="2200"/>
              </a:lnSpc>
            </a:pPr>
            <a:endParaRPr/>
          </a:p>
        </p:txBody>
      </p:sp>
      <p:sp>
        <p:nvSpPr>
          <p:cNvPr id="10" name="TextBox 10"/>
          <p:cNvSpPr txBox="1"/>
          <p:nvPr/>
        </p:nvSpPr>
        <p:spPr>
          <a:xfrm>
            <a:off x="1028700" y="621253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01.</a:t>
            </a:r>
          </a:p>
        </p:txBody>
      </p:sp>
      <p:sp>
        <p:nvSpPr>
          <p:cNvPr id="11" name="TextBox 11"/>
          <p:cNvSpPr txBox="1"/>
          <p:nvPr/>
        </p:nvSpPr>
        <p:spPr>
          <a:xfrm>
            <a:off x="1548607" y="6212538"/>
            <a:ext cx="6049637"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Make sure you use </a:t>
            </a:r>
            <a:r>
              <a:rPr lang="en-US" sz="2399">
                <a:solidFill>
                  <a:srgbClr val="231F20"/>
                </a:solidFill>
                <a:latin typeface="DM Sans Bold"/>
              </a:rPr>
              <a:t>strong passwords</a:t>
            </a:r>
            <a:r>
              <a:rPr lang="en-US" sz="2399">
                <a:solidFill>
                  <a:srgbClr val="231F20"/>
                </a:solidFill>
                <a:latin typeface="DM Sans"/>
              </a:rPr>
              <a:t> and don't use the same one everywhere</a:t>
            </a:r>
          </a:p>
        </p:txBody>
      </p:sp>
      <p:sp>
        <p:nvSpPr>
          <p:cNvPr id="12" name="TextBox 12"/>
          <p:cNvSpPr txBox="1"/>
          <p:nvPr/>
        </p:nvSpPr>
        <p:spPr>
          <a:xfrm>
            <a:off x="1028700" y="7166943"/>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02.</a:t>
            </a:r>
          </a:p>
        </p:txBody>
      </p:sp>
      <p:sp>
        <p:nvSpPr>
          <p:cNvPr id="13" name="TextBox 13"/>
          <p:cNvSpPr txBox="1"/>
          <p:nvPr/>
        </p:nvSpPr>
        <p:spPr>
          <a:xfrm>
            <a:off x="1548607" y="7166943"/>
            <a:ext cx="6432214"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Make sure you use </a:t>
            </a:r>
            <a:r>
              <a:rPr lang="en-US" sz="2399">
                <a:solidFill>
                  <a:srgbClr val="231F20"/>
                </a:solidFill>
                <a:latin typeface="DM Sans Bold"/>
              </a:rPr>
              <a:t>backups, </a:t>
            </a:r>
            <a:r>
              <a:rPr lang="en-US" sz="2399">
                <a:solidFill>
                  <a:srgbClr val="231F20"/>
                </a:solidFill>
                <a:latin typeface="DM Sans"/>
              </a:rPr>
              <a:t>especially for the data that is essential to your operations.</a:t>
            </a:r>
          </a:p>
        </p:txBody>
      </p:sp>
      <p:sp>
        <p:nvSpPr>
          <p:cNvPr id="14" name="TextBox 14"/>
          <p:cNvSpPr txBox="1"/>
          <p:nvPr/>
        </p:nvSpPr>
        <p:spPr>
          <a:xfrm>
            <a:off x="1028700" y="807816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03.</a:t>
            </a:r>
          </a:p>
        </p:txBody>
      </p:sp>
      <p:sp>
        <p:nvSpPr>
          <p:cNvPr id="15" name="TextBox 15"/>
          <p:cNvSpPr txBox="1"/>
          <p:nvPr/>
        </p:nvSpPr>
        <p:spPr>
          <a:xfrm>
            <a:off x="1548607" y="8078168"/>
            <a:ext cx="6049637"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Think of your </a:t>
            </a:r>
            <a:r>
              <a:rPr lang="en-US" sz="2399">
                <a:solidFill>
                  <a:srgbClr val="231F20"/>
                </a:solidFill>
                <a:latin typeface="DM Sans Bold"/>
              </a:rPr>
              <a:t>privacy</a:t>
            </a:r>
            <a:r>
              <a:rPr lang="en-US" sz="2399">
                <a:solidFill>
                  <a:srgbClr val="231F20"/>
                </a:solidFill>
                <a:latin typeface="DM Sans"/>
              </a:rPr>
              <a:t> online. Do not share what doesn't need to be shared!</a:t>
            </a:r>
          </a:p>
        </p:txBody>
      </p:sp>
      <p:sp>
        <p:nvSpPr>
          <p:cNvPr id="16" name="TextBox 16"/>
          <p:cNvSpPr txBox="1"/>
          <p:nvPr/>
        </p:nvSpPr>
        <p:spPr>
          <a:xfrm>
            <a:off x="8848374" y="621253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04.</a:t>
            </a:r>
          </a:p>
        </p:txBody>
      </p:sp>
      <p:sp>
        <p:nvSpPr>
          <p:cNvPr id="17" name="TextBox 17"/>
          <p:cNvSpPr txBox="1"/>
          <p:nvPr/>
        </p:nvSpPr>
        <p:spPr>
          <a:xfrm>
            <a:off x="9368281" y="6212538"/>
            <a:ext cx="6470849"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Make sure you always </a:t>
            </a:r>
            <a:r>
              <a:rPr lang="en-US" sz="2399">
                <a:solidFill>
                  <a:srgbClr val="231F20"/>
                </a:solidFill>
                <a:latin typeface="DM Sans Bold"/>
              </a:rPr>
              <a:t>update</a:t>
            </a:r>
            <a:r>
              <a:rPr lang="en-US" sz="2399">
                <a:solidFill>
                  <a:srgbClr val="231F20"/>
                </a:solidFill>
                <a:latin typeface="DM Sans"/>
              </a:rPr>
              <a:t> your phone, computer and other devices on time.</a:t>
            </a:r>
          </a:p>
        </p:txBody>
      </p:sp>
      <p:sp>
        <p:nvSpPr>
          <p:cNvPr id="18" name="TextBox 18"/>
          <p:cNvSpPr txBox="1"/>
          <p:nvPr/>
        </p:nvSpPr>
        <p:spPr>
          <a:xfrm>
            <a:off x="8848374" y="719297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05.</a:t>
            </a:r>
          </a:p>
        </p:txBody>
      </p:sp>
      <p:sp>
        <p:nvSpPr>
          <p:cNvPr id="19" name="TextBox 19"/>
          <p:cNvSpPr txBox="1"/>
          <p:nvPr/>
        </p:nvSpPr>
        <p:spPr>
          <a:xfrm>
            <a:off x="9368281" y="7192978"/>
            <a:ext cx="7189735"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It can be useful to </a:t>
            </a:r>
            <a:r>
              <a:rPr lang="en-US" sz="2399">
                <a:solidFill>
                  <a:srgbClr val="231F20"/>
                </a:solidFill>
                <a:latin typeface="DM Sans Bold"/>
              </a:rPr>
              <a:t>encrypt</a:t>
            </a:r>
            <a:r>
              <a:rPr lang="en-US" sz="2399">
                <a:solidFill>
                  <a:srgbClr val="231F20"/>
                </a:solidFill>
                <a:latin typeface="DM Sans"/>
              </a:rPr>
              <a:t> the data that is private and of high importance to your operations.</a:t>
            </a:r>
          </a:p>
        </p:txBody>
      </p:sp>
      <p:sp>
        <p:nvSpPr>
          <p:cNvPr id="20" name="TextBox 20"/>
          <p:cNvSpPr txBox="1"/>
          <p:nvPr/>
        </p:nvSpPr>
        <p:spPr>
          <a:xfrm>
            <a:off x="8848374" y="8078168"/>
            <a:ext cx="663154" cy="355600"/>
          </a:xfrm>
          <a:prstGeom prst="rect">
            <a:avLst/>
          </a:prstGeom>
        </p:spPr>
        <p:txBody>
          <a:bodyPr lIns="0" tIns="0" rIns="0" bIns="0" rtlCol="0" anchor="t">
            <a:spAutoFit/>
          </a:bodyPr>
          <a:lstStyle/>
          <a:p>
            <a:pPr algn="l">
              <a:lnSpc>
                <a:spcPts val="2750"/>
              </a:lnSpc>
            </a:pPr>
            <a:r>
              <a:rPr lang="en-US" sz="2500">
                <a:solidFill>
                  <a:srgbClr val="8CA9AD"/>
                </a:solidFill>
                <a:latin typeface="DM Sans Bold"/>
              </a:rPr>
              <a:t>06.</a:t>
            </a:r>
          </a:p>
        </p:txBody>
      </p:sp>
      <p:sp>
        <p:nvSpPr>
          <p:cNvPr id="21" name="TextBox 21"/>
          <p:cNvSpPr txBox="1"/>
          <p:nvPr/>
        </p:nvSpPr>
        <p:spPr>
          <a:xfrm>
            <a:off x="9368281" y="8078168"/>
            <a:ext cx="7189735" cy="678180"/>
          </a:xfrm>
          <a:prstGeom prst="rect">
            <a:avLst/>
          </a:prstGeom>
        </p:spPr>
        <p:txBody>
          <a:bodyPr lIns="0" tIns="0" rIns="0" bIns="0" rtlCol="0" anchor="t">
            <a:spAutoFit/>
          </a:bodyPr>
          <a:lstStyle/>
          <a:p>
            <a:pPr algn="l">
              <a:lnSpc>
                <a:spcPts val="2639"/>
              </a:lnSpc>
            </a:pPr>
            <a:r>
              <a:rPr lang="en-US" sz="2399">
                <a:solidFill>
                  <a:srgbClr val="231F20"/>
                </a:solidFill>
                <a:latin typeface="DM Sans"/>
              </a:rPr>
              <a:t>Always </a:t>
            </a:r>
            <a:r>
              <a:rPr lang="en-US" sz="2399">
                <a:solidFill>
                  <a:srgbClr val="231F20"/>
                </a:solidFill>
                <a:latin typeface="DM Sans Bold"/>
              </a:rPr>
              <a:t>delete</a:t>
            </a:r>
            <a:r>
              <a:rPr lang="en-US" sz="2399">
                <a:solidFill>
                  <a:srgbClr val="231F20"/>
                </a:solidFill>
                <a:latin typeface="DM Sans"/>
              </a:rPr>
              <a:t> the data you don't need and the files you've added to devices other than your own.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5856732" y="1028700"/>
            <a:ext cx="1659928" cy="1659928"/>
          </a:xfrm>
          <a:custGeom>
            <a:avLst/>
            <a:gdLst/>
            <a:ahLst/>
            <a:cxnLst/>
            <a:rect l="l" t="t" r="r" b="b"/>
            <a:pathLst>
              <a:path w="1659928" h="1659928">
                <a:moveTo>
                  <a:pt x="0" y="0"/>
                </a:moveTo>
                <a:lnTo>
                  <a:pt x="1659928" y="0"/>
                </a:lnTo>
                <a:lnTo>
                  <a:pt x="1659928" y="1659928"/>
                </a:lnTo>
                <a:lnTo>
                  <a:pt x="0" y="16599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6769675" y="9210675"/>
            <a:ext cx="9087057"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learntocodewith.me/posts/data-analysis/"/>
              </a:rPr>
              <a:t>https://learntocodewith.me/posts/data-analysis/</a:t>
            </a:r>
          </a:p>
        </p:txBody>
      </p:sp>
      <p:sp>
        <p:nvSpPr>
          <p:cNvPr id="7" name="TextBox 7"/>
          <p:cNvSpPr txBox="1"/>
          <p:nvPr/>
        </p:nvSpPr>
        <p:spPr>
          <a:xfrm>
            <a:off x="1046303" y="3250226"/>
            <a:ext cx="15873144" cy="5345436"/>
          </a:xfrm>
          <a:prstGeom prst="rect">
            <a:avLst/>
          </a:prstGeom>
        </p:spPr>
        <p:txBody>
          <a:bodyPr lIns="0" tIns="0" rIns="0" bIns="0" rtlCol="0" anchor="t">
            <a:spAutoFit/>
          </a:bodyPr>
          <a:lstStyle/>
          <a:p>
            <a:pPr algn="l">
              <a:lnSpc>
                <a:spcPts val="2640"/>
              </a:lnSpc>
            </a:pPr>
            <a:r>
              <a:rPr lang="en-US" sz="2400">
                <a:solidFill>
                  <a:srgbClr val="231F20"/>
                </a:solidFill>
                <a:latin typeface="DM Sans"/>
              </a:rPr>
              <a:t>In short, data analysis involves sorting through massive amounts of unstructured information and deriving key insights from it. These insights are enormously valuable for decision-making at companies of all sizes.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An introduction to the data analytics process:</a:t>
            </a:r>
          </a:p>
          <a:p>
            <a:pPr marL="518268" lvl="1" indent="-259134" algn="l">
              <a:lnSpc>
                <a:spcPts val="2640"/>
              </a:lnSpc>
              <a:buAutoNum type="arabicPeriod"/>
            </a:pPr>
            <a:r>
              <a:rPr lang="en-US" sz="2400">
                <a:solidFill>
                  <a:srgbClr val="231F20"/>
                </a:solidFill>
                <a:latin typeface="DM Sans Bold"/>
              </a:rPr>
              <a:t>Define the question or goal</a:t>
            </a:r>
            <a:r>
              <a:rPr lang="en-US" sz="2400">
                <a:solidFill>
                  <a:srgbClr val="231F20"/>
                </a:solidFill>
                <a:latin typeface="DM Sans"/>
              </a:rPr>
              <a:t> behind the analysis: what are you trying to discover?</a:t>
            </a:r>
          </a:p>
          <a:p>
            <a:pPr marL="518268" lvl="1" indent="-259134" algn="l">
              <a:lnSpc>
                <a:spcPts val="2640"/>
              </a:lnSpc>
              <a:buAutoNum type="arabicPeriod"/>
            </a:pPr>
            <a:r>
              <a:rPr lang="en-US" sz="2400">
                <a:solidFill>
                  <a:srgbClr val="231F20"/>
                </a:solidFill>
                <a:latin typeface="DM Sans Bold"/>
              </a:rPr>
              <a:t>Collect the right data</a:t>
            </a:r>
            <a:r>
              <a:rPr lang="en-US" sz="2400">
                <a:solidFill>
                  <a:srgbClr val="231F20"/>
                </a:solidFill>
                <a:latin typeface="DM Sans"/>
              </a:rPr>
              <a:t> to help answer this question.</a:t>
            </a:r>
          </a:p>
          <a:p>
            <a:pPr marL="518268" lvl="1" indent="-259134" algn="l">
              <a:lnSpc>
                <a:spcPts val="2640"/>
              </a:lnSpc>
              <a:buAutoNum type="arabicPeriod"/>
            </a:pPr>
            <a:r>
              <a:rPr lang="en-US" sz="2400">
                <a:solidFill>
                  <a:srgbClr val="231F20"/>
                </a:solidFill>
                <a:latin typeface="DM Sans Bold"/>
              </a:rPr>
              <a:t>Perform data cleaning</a:t>
            </a:r>
            <a:r>
              <a:rPr lang="en-US" sz="2400">
                <a:solidFill>
                  <a:srgbClr val="231F20"/>
                </a:solidFill>
                <a:latin typeface="DM Sans"/>
              </a:rPr>
              <a:t>/data wrangling to improve data quality and prepare it for analysis and interpretation–getting data into the right format, getting rid of unnecessary data, correcting spelling mistakes, etc.</a:t>
            </a:r>
          </a:p>
          <a:p>
            <a:pPr marL="518268" lvl="1" indent="-259134" algn="l">
              <a:lnSpc>
                <a:spcPts val="2640"/>
              </a:lnSpc>
              <a:buAutoNum type="arabicPeriod"/>
            </a:pPr>
            <a:r>
              <a:rPr lang="en-US" sz="2400">
                <a:solidFill>
                  <a:srgbClr val="231F20"/>
                </a:solidFill>
                <a:latin typeface="DM Sans Bold"/>
              </a:rPr>
              <a:t>Manipulate data</a:t>
            </a:r>
            <a:r>
              <a:rPr lang="en-US" sz="2400">
                <a:solidFill>
                  <a:srgbClr val="231F20"/>
                </a:solidFill>
                <a:latin typeface="DM Sans"/>
              </a:rPr>
              <a:t> using Excel or Google Sheets. This may include plotting the data out, creating pivot tables, and so on.</a:t>
            </a:r>
          </a:p>
          <a:p>
            <a:pPr marL="518268" lvl="1" indent="-259134" algn="l">
              <a:lnSpc>
                <a:spcPts val="2640"/>
              </a:lnSpc>
              <a:buAutoNum type="arabicPeriod"/>
            </a:pPr>
            <a:r>
              <a:rPr lang="en-US" sz="2400">
                <a:solidFill>
                  <a:srgbClr val="231F20"/>
                </a:solidFill>
                <a:latin typeface="DM Sans Bold"/>
              </a:rPr>
              <a:t>Analyze and interpret the data</a:t>
            </a:r>
            <a:r>
              <a:rPr lang="en-US" sz="2400">
                <a:solidFill>
                  <a:srgbClr val="231F20"/>
                </a:solidFill>
                <a:latin typeface="DM Sans"/>
              </a:rPr>
              <a:t> using statistical tools (i.e. finding correlations, trends, outliers, etc.).</a:t>
            </a:r>
          </a:p>
          <a:p>
            <a:pPr marL="518268" lvl="1" indent="-259134" algn="l">
              <a:lnSpc>
                <a:spcPts val="2640"/>
              </a:lnSpc>
              <a:buAutoNum type="arabicPeriod"/>
            </a:pPr>
            <a:r>
              <a:rPr lang="en-US" sz="2400">
                <a:solidFill>
                  <a:srgbClr val="231F20"/>
                </a:solidFill>
                <a:latin typeface="DM Sans Bold"/>
              </a:rPr>
              <a:t>Present this data</a:t>
            </a:r>
            <a:r>
              <a:rPr lang="en-US" sz="2400">
                <a:solidFill>
                  <a:srgbClr val="231F20"/>
                </a:solidFill>
                <a:latin typeface="DM Sans"/>
              </a:rPr>
              <a:t> in meaningful ways: graphs, visualizations, charts, tables, etc. Data analysts may report their findings to project managers, department heads, and senior-level business executives to help them make decisions and spot patterns and trends.</a:t>
            </a:r>
          </a:p>
          <a:p>
            <a:pPr algn="l">
              <a:lnSpc>
                <a:spcPts val="2640"/>
              </a:lnSpc>
            </a:pPr>
            <a:endParaRPr lang="en-US" sz="2400">
              <a:solidFill>
                <a:srgbClr val="231F20"/>
              </a:solidFill>
              <a:latin typeface="DM Sans"/>
            </a:endParaRPr>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Data analysis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8048585" y="9045321"/>
            <a:ext cx="885325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7" tooltip="https://www.digitalroute.com/blog/usage-data/"/>
              </a:rPr>
              <a:t>https://www.digitalroute.com/blog/usage-data/</a:t>
            </a:r>
          </a:p>
        </p:txBody>
      </p:sp>
      <p:sp>
        <p:nvSpPr>
          <p:cNvPr id="6" name="TextBox 6"/>
          <p:cNvSpPr txBox="1"/>
          <p:nvPr/>
        </p:nvSpPr>
        <p:spPr>
          <a:xfrm>
            <a:off x="1028700" y="2976896"/>
            <a:ext cx="15873144" cy="6012186"/>
          </a:xfrm>
          <a:prstGeom prst="rect">
            <a:avLst/>
          </a:prstGeom>
        </p:spPr>
        <p:txBody>
          <a:bodyPr lIns="0" tIns="0" rIns="0" bIns="0" rtlCol="0" anchor="t">
            <a:spAutoFit/>
          </a:bodyPr>
          <a:lstStyle/>
          <a:p>
            <a:pPr algn="l">
              <a:lnSpc>
                <a:spcPts val="2640"/>
              </a:lnSpc>
            </a:pPr>
            <a:r>
              <a:rPr lang="en-US" sz="2400">
                <a:solidFill>
                  <a:srgbClr val="231F20"/>
                </a:solidFill>
                <a:latin typeface="DM Sans"/>
              </a:rPr>
              <a:t>The term “usage data” refers to any data about how a product or service is used. In the past, the term might only have referred to a visitor’s actions on a website, or tell you how many minutes someone has used their phone. Today, however, usage data is an essential part of a wide variety of services, across industries.</a:t>
            </a:r>
          </a:p>
          <a:p>
            <a:pPr algn="l">
              <a:lnSpc>
                <a:spcPts val="2640"/>
              </a:lnSpc>
            </a:pPr>
            <a:r>
              <a:rPr lang="en-US" sz="2400">
                <a:solidFill>
                  <a:srgbClr val="231F20"/>
                </a:solidFill>
                <a:latin typeface="DM Sans"/>
              </a:rPr>
              <a:t>Think of usage data like an event log that tracks predetermined units of measurement. Anything from:</a:t>
            </a:r>
          </a:p>
          <a:p>
            <a:pPr algn="l">
              <a:lnSpc>
                <a:spcPts val="2640"/>
              </a:lnSpc>
            </a:pPr>
            <a:r>
              <a:rPr lang="en-US" sz="2400">
                <a:solidFill>
                  <a:srgbClr val="231F20"/>
                </a:solidFill>
                <a:latin typeface="DM Sans"/>
              </a:rPr>
              <a:t> </a:t>
            </a:r>
          </a:p>
          <a:p>
            <a:pPr marL="518268" lvl="1" indent="-259134" algn="l">
              <a:lnSpc>
                <a:spcPts val="2640"/>
              </a:lnSpc>
              <a:buFont typeface="Arial"/>
              <a:buChar char="•"/>
            </a:pPr>
            <a:r>
              <a:rPr lang="en-US" sz="2400">
                <a:solidFill>
                  <a:srgbClr val="231F20"/>
                </a:solidFill>
                <a:latin typeface="DM Sans"/>
              </a:rPr>
              <a:t>Computing resources (like data and connectivity)</a:t>
            </a:r>
          </a:p>
          <a:p>
            <a:pPr marL="518268" lvl="1" indent="-259134" algn="l">
              <a:lnSpc>
                <a:spcPts val="2640"/>
              </a:lnSpc>
              <a:buFont typeface="Arial"/>
              <a:buChar char="•"/>
            </a:pPr>
            <a:r>
              <a:rPr lang="en-US" sz="2400">
                <a:solidFill>
                  <a:srgbClr val="231F20"/>
                </a:solidFill>
                <a:latin typeface="DM Sans"/>
              </a:rPr>
              <a:t>Physical telemetry (like distance travelled)</a:t>
            </a:r>
          </a:p>
          <a:p>
            <a:pPr marL="518268" lvl="1" indent="-259134" algn="l">
              <a:lnSpc>
                <a:spcPts val="2640"/>
              </a:lnSpc>
              <a:buFont typeface="Arial"/>
              <a:buChar char="•"/>
            </a:pPr>
            <a:r>
              <a:rPr lang="en-US" sz="2400">
                <a:solidFill>
                  <a:srgbClr val="231F20"/>
                </a:solidFill>
                <a:latin typeface="DM Sans"/>
              </a:rPr>
              <a:t>Product consumption (like materials, ingredients and chemicals)</a:t>
            </a:r>
          </a:p>
          <a:p>
            <a:pPr marL="518268" lvl="1" indent="-259134" algn="l">
              <a:lnSpc>
                <a:spcPts val="2640"/>
              </a:lnSpc>
              <a:buFont typeface="Arial"/>
              <a:buChar char="•"/>
            </a:pPr>
            <a:r>
              <a:rPr lang="en-US" sz="2400">
                <a:solidFill>
                  <a:srgbClr val="231F20"/>
                </a:solidFill>
                <a:latin typeface="DM Sans"/>
              </a:rPr>
              <a:t>Service utilization (like licenses, software features and support).</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Data can be used:</a:t>
            </a:r>
          </a:p>
          <a:p>
            <a:pPr marL="518268" lvl="1" indent="-259134" algn="l">
              <a:lnSpc>
                <a:spcPts val="2640"/>
              </a:lnSpc>
              <a:buFont typeface="Arial"/>
              <a:buChar char="•"/>
            </a:pPr>
            <a:r>
              <a:rPr lang="en-US" sz="2400">
                <a:solidFill>
                  <a:srgbClr val="231F20"/>
                </a:solidFill>
                <a:latin typeface="DM Sans"/>
              </a:rPr>
              <a:t>Externally, to influence stakeholders, get more funding &amp; support</a:t>
            </a:r>
          </a:p>
          <a:p>
            <a:pPr marL="518268" lvl="1" indent="-259134" algn="l">
              <a:lnSpc>
                <a:spcPts val="2640"/>
              </a:lnSpc>
              <a:buFont typeface="Arial"/>
              <a:buChar char="•"/>
            </a:pPr>
            <a:r>
              <a:rPr lang="en-US" sz="2400">
                <a:solidFill>
                  <a:srgbClr val="231F20"/>
                </a:solidFill>
                <a:latin typeface="DM Sans"/>
              </a:rPr>
              <a:t>Internally, to facilitate data-driven decision-making &amp; improve performance</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Telling a persuasive story (based on and with data) that creates public value helps social enterprises to:</a:t>
            </a:r>
          </a:p>
          <a:p>
            <a:pPr marL="518268" lvl="1" indent="-259134" algn="l">
              <a:lnSpc>
                <a:spcPts val="2640"/>
              </a:lnSpc>
              <a:buAutoNum type="arabicPeriod"/>
            </a:pPr>
            <a:r>
              <a:rPr lang="en-US" sz="2400">
                <a:solidFill>
                  <a:srgbClr val="231F20"/>
                </a:solidFill>
                <a:latin typeface="DM Sans"/>
              </a:rPr>
              <a:t>Get the resources they need to operate and grow</a:t>
            </a:r>
          </a:p>
          <a:p>
            <a:pPr marL="518268" lvl="1" indent="-259134" algn="l">
              <a:lnSpc>
                <a:spcPts val="2640"/>
              </a:lnSpc>
              <a:buAutoNum type="arabicPeriod"/>
            </a:pPr>
            <a:r>
              <a:rPr lang="en-US" sz="2400">
                <a:solidFill>
                  <a:srgbClr val="231F20"/>
                </a:solidFill>
                <a:latin typeface="DM Sans"/>
              </a:rPr>
              <a:t>Influence behaviour change across stakeholders</a:t>
            </a:r>
          </a:p>
          <a:p>
            <a:pPr algn="l">
              <a:lnSpc>
                <a:spcPts val="2640"/>
              </a:lnSpc>
            </a:pPr>
            <a:endParaRPr lang="en-US" sz="2400">
              <a:solidFill>
                <a:srgbClr val="231F20"/>
              </a:solidFill>
              <a:latin typeface="DM Sans"/>
            </a:endParaRPr>
          </a:p>
        </p:txBody>
      </p:sp>
      <p:sp>
        <p:nvSpPr>
          <p:cNvPr id="7" name="TextBox 7"/>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Data usage</a:t>
            </a:r>
          </a:p>
        </p:txBody>
      </p:sp>
      <p:sp>
        <p:nvSpPr>
          <p:cNvPr id="8" name="Freeform 8"/>
          <p:cNvSpPr/>
          <p:nvPr/>
        </p:nvSpPr>
        <p:spPr>
          <a:xfrm>
            <a:off x="15856732" y="1028700"/>
            <a:ext cx="1659928" cy="1659928"/>
          </a:xfrm>
          <a:custGeom>
            <a:avLst/>
            <a:gdLst/>
            <a:ahLst/>
            <a:cxnLst/>
            <a:rect l="l" t="t" r="r" b="b"/>
            <a:pathLst>
              <a:path w="1659928" h="1659928">
                <a:moveTo>
                  <a:pt x="0" y="0"/>
                </a:moveTo>
                <a:lnTo>
                  <a:pt x="1659928" y="0"/>
                </a:lnTo>
                <a:lnTo>
                  <a:pt x="1659928" y="1659928"/>
                </a:lnTo>
                <a:lnTo>
                  <a:pt x="0" y="16599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Cloud storage</a:t>
            </a:r>
          </a:p>
        </p:txBody>
      </p:sp>
      <p:sp>
        <p:nvSpPr>
          <p:cNvPr id="6" name="Freeform 6"/>
          <p:cNvSpPr/>
          <p:nvPr/>
        </p:nvSpPr>
        <p:spPr>
          <a:xfrm>
            <a:off x="15469493" y="1120735"/>
            <a:ext cx="2434406" cy="1475859"/>
          </a:xfrm>
          <a:custGeom>
            <a:avLst/>
            <a:gdLst/>
            <a:ahLst/>
            <a:cxnLst/>
            <a:rect l="l" t="t" r="r" b="b"/>
            <a:pathLst>
              <a:path w="2434406" h="1475859">
                <a:moveTo>
                  <a:pt x="0" y="0"/>
                </a:moveTo>
                <a:lnTo>
                  <a:pt x="2434406" y="0"/>
                </a:lnTo>
                <a:lnTo>
                  <a:pt x="2434406" y="1475858"/>
                </a:lnTo>
                <a:lnTo>
                  <a:pt x="0" y="14758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7" name="Freeform 7"/>
          <p:cNvSpPr/>
          <p:nvPr/>
        </p:nvSpPr>
        <p:spPr>
          <a:xfrm>
            <a:off x="10888195" y="5857365"/>
            <a:ext cx="2723393" cy="2023822"/>
          </a:xfrm>
          <a:custGeom>
            <a:avLst/>
            <a:gdLst/>
            <a:ahLst/>
            <a:cxnLst/>
            <a:rect l="l" t="t" r="r" b="b"/>
            <a:pathLst>
              <a:path w="2723393" h="2023822">
                <a:moveTo>
                  <a:pt x="0" y="0"/>
                </a:moveTo>
                <a:lnTo>
                  <a:pt x="2723393" y="0"/>
                </a:lnTo>
                <a:lnTo>
                  <a:pt x="2723393" y="2023822"/>
                </a:lnTo>
                <a:lnTo>
                  <a:pt x="0" y="2023822"/>
                </a:lnTo>
                <a:lnTo>
                  <a:pt x="0" y="0"/>
                </a:lnTo>
                <a:close/>
              </a:path>
            </a:pathLst>
          </a:custGeom>
          <a:blipFill>
            <a:blip r:embed="rId9"/>
            <a:stretch>
              <a:fillRect/>
            </a:stretch>
          </a:blipFill>
        </p:spPr>
        <p:txBody>
          <a:bodyPr/>
          <a:lstStyle/>
          <a:p>
            <a:endParaRPr lang="lv-LV"/>
          </a:p>
        </p:txBody>
      </p:sp>
      <p:sp>
        <p:nvSpPr>
          <p:cNvPr id="8" name="Freeform 8"/>
          <p:cNvSpPr/>
          <p:nvPr/>
        </p:nvSpPr>
        <p:spPr>
          <a:xfrm>
            <a:off x="8050677" y="5857365"/>
            <a:ext cx="2256886" cy="2023822"/>
          </a:xfrm>
          <a:custGeom>
            <a:avLst/>
            <a:gdLst/>
            <a:ahLst/>
            <a:cxnLst/>
            <a:rect l="l" t="t" r="r" b="b"/>
            <a:pathLst>
              <a:path w="2256886" h="2023822">
                <a:moveTo>
                  <a:pt x="0" y="0"/>
                </a:moveTo>
                <a:lnTo>
                  <a:pt x="2256886" y="0"/>
                </a:lnTo>
                <a:lnTo>
                  <a:pt x="2256886" y="2023822"/>
                </a:lnTo>
                <a:lnTo>
                  <a:pt x="0" y="2023822"/>
                </a:lnTo>
                <a:lnTo>
                  <a:pt x="0" y="0"/>
                </a:lnTo>
                <a:close/>
              </a:path>
            </a:pathLst>
          </a:custGeom>
          <a:blipFill>
            <a:blip r:embed="rId10"/>
            <a:stretch>
              <a:fillRect/>
            </a:stretch>
          </a:blipFill>
        </p:spPr>
        <p:txBody>
          <a:bodyPr/>
          <a:lstStyle/>
          <a:p>
            <a:endParaRPr lang="lv-LV"/>
          </a:p>
        </p:txBody>
      </p:sp>
      <p:sp>
        <p:nvSpPr>
          <p:cNvPr id="9" name="TextBox 9"/>
          <p:cNvSpPr txBox="1"/>
          <p:nvPr/>
        </p:nvSpPr>
        <p:spPr>
          <a:xfrm>
            <a:off x="1028700" y="3423632"/>
            <a:ext cx="15426804" cy="3678561"/>
          </a:xfrm>
          <a:prstGeom prst="rect">
            <a:avLst/>
          </a:prstGeom>
        </p:spPr>
        <p:txBody>
          <a:bodyPr lIns="0" tIns="0" rIns="0" bIns="0" rtlCol="0" anchor="t">
            <a:spAutoFit/>
          </a:bodyPr>
          <a:lstStyle/>
          <a:p>
            <a:pPr algn="l">
              <a:lnSpc>
                <a:spcPts val="2640"/>
              </a:lnSpc>
            </a:pPr>
            <a:r>
              <a:rPr lang="en-US" sz="2400">
                <a:solidFill>
                  <a:srgbClr val="231F20"/>
                </a:solidFill>
                <a:latin typeface="DM Sans"/>
              </a:rPr>
              <a:t>Cloud storage allows you to save data and files in an offsite location that you can access either through the public internet or a dedicated private network connection.</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The data that you transfer off-site for storage becomes the responsibility of a third-party cloud provider. The provider hosts, secures, manages and maintains the servers and associated infrastructure and ensures you have access to the data whenever you need it.</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Most popular tools for data storage:</a:t>
            </a:r>
          </a:p>
          <a:p>
            <a:pPr marL="518268" lvl="1" indent="-259134" algn="l">
              <a:lnSpc>
                <a:spcPts val="2640"/>
              </a:lnSpc>
              <a:buFont typeface="Arial"/>
              <a:buChar char="•"/>
            </a:pPr>
            <a:r>
              <a:rPr lang="en-US" sz="2400" u="sng">
                <a:solidFill>
                  <a:srgbClr val="FEC045"/>
                </a:solidFill>
                <a:latin typeface="DM Sans Bold"/>
                <a:hlinkClick r:id="rId11" tooltip="https://www.google.com/drive/"/>
              </a:rPr>
              <a:t>Google Drive</a:t>
            </a:r>
          </a:p>
          <a:p>
            <a:pPr marL="518268" lvl="1" indent="-259134" algn="l">
              <a:lnSpc>
                <a:spcPts val="2640"/>
              </a:lnSpc>
              <a:buFont typeface="Arial"/>
              <a:buChar char="•"/>
            </a:pPr>
            <a:r>
              <a:rPr lang="en-US" sz="2400" u="sng">
                <a:solidFill>
                  <a:srgbClr val="FEC045"/>
                </a:solidFill>
                <a:latin typeface="DM Sans Bold"/>
                <a:hlinkClick r:id="rId12" tooltip="https://www.microsoft.com/en-us/microsoft-365/onedrive/online-cloud-storage"/>
              </a:rPr>
              <a:t>OneDrive</a:t>
            </a:r>
          </a:p>
          <a:p>
            <a:pPr marL="518268" lvl="1" indent="-259134" algn="l">
              <a:lnSpc>
                <a:spcPts val="2640"/>
              </a:lnSpc>
              <a:buFont typeface="Arial"/>
              <a:buChar char="•"/>
            </a:pPr>
            <a:r>
              <a:rPr lang="en-US" sz="2400" u="sng">
                <a:solidFill>
                  <a:srgbClr val="FEC045"/>
                </a:solidFill>
                <a:latin typeface="DM Sans Bold"/>
                <a:hlinkClick r:id="rId13" tooltip="https://www.dropbox.com"/>
              </a:rPr>
              <a:t>DropBox</a:t>
            </a:r>
          </a:p>
        </p:txBody>
      </p:sp>
      <p:sp>
        <p:nvSpPr>
          <p:cNvPr id="10" name="Freeform 10"/>
          <p:cNvSpPr/>
          <p:nvPr/>
        </p:nvSpPr>
        <p:spPr>
          <a:xfrm>
            <a:off x="14295234" y="5857365"/>
            <a:ext cx="2160270" cy="2057400"/>
          </a:xfrm>
          <a:custGeom>
            <a:avLst/>
            <a:gdLst/>
            <a:ahLst/>
            <a:cxnLst/>
            <a:rect l="l" t="t" r="r" b="b"/>
            <a:pathLst>
              <a:path w="2160270" h="2057400">
                <a:moveTo>
                  <a:pt x="0" y="0"/>
                </a:moveTo>
                <a:lnTo>
                  <a:pt x="2160270" y="0"/>
                </a:lnTo>
                <a:lnTo>
                  <a:pt x="2160270"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1" name="TextBox 11"/>
          <p:cNvSpPr txBox="1"/>
          <p:nvPr/>
        </p:nvSpPr>
        <p:spPr>
          <a:xfrm>
            <a:off x="8239874" y="9045321"/>
            <a:ext cx="821563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16" tooltip="https://www.ibm.com/topics/cloud-storage"/>
              </a:rPr>
              <a:t>https://www.ibm.com/topics/cloud-storage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64375" y="5219700"/>
            <a:ext cx="10978747"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DIGITAL TOOLS FOR SPECIFIC PURPOSES</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collaboration</a:t>
            </a:r>
          </a:p>
        </p:txBody>
      </p:sp>
      <p:sp>
        <p:nvSpPr>
          <p:cNvPr id="6" name="Freeform 6"/>
          <p:cNvSpPr/>
          <p:nvPr/>
        </p:nvSpPr>
        <p:spPr>
          <a:xfrm>
            <a:off x="8848374" y="5982054"/>
            <a:ext cx="1961286" cy="1961286"/>
          </a:xfrm>
          <a:custGeom>
            <a:avLst/>
            <a:gdLst/>
            <a:ahLst/>
            <a:cxnLst/>
            <a:rect l="l" t="t" r="r" b="b"/>
            <a:pathLst>
              <a:path w="1961286" h="1961286">
                <a:moveTo>
                  <a:pt x="0" y="0"/>
                </a:moveTo>
                <a:lnTo>
                  <a:pt x="1961286" y="0"/>
                </a:lnTo>
                <a:lnTo>
                  <a:pt x="1961286" y="1961286"/>
                </a:lnTo>
                <a:lnTo>
                  <a:pt x="0" y="1961286"/>
                </a:lnTo>
                <a:lnTo>
                  <a:pt x="0" y="0"/>
                </a:lnTo>
                <a:close/>
              </a:path>
            </a:pathLst>
          </a:custGeom>
          <a:blipFill>
            <a:blip r:embed="rId7"/>
            <a:stretch>
              <a:fillRect/>
            </a:stretch>
          </a:blipFill>
        </p:spPr>
        <p:txBody>
          <a:bodyPr/>
          <a:lstStyle/>
          <a:p>
            <a:endParaRPr lang="lv-LV"/>
          </a:p>
        </p:txBody>
      </p:sp>
      <p:sp>
        <p:nvSpPr>
          <p:cNvPr id="7" name="Freeform 7"/>
          <p:cNvSpPr/>
          <p:nvPr/>
        </p:nvSpPr>
        <p:spPr>
          <a:xfrm>
            <a:off x="11359446" y="5743849"/>
            <a:ext cx="2464603" cy="2437697"/>
          </a:xfrm>
          <a:custGeom>
            <a:avLst/>
            <a:gdLst/>
            <a:ahLst/>
            <a:cxnLst/>
            <a:rect l="l" t="t" r="r" b="b"/>
            <a:pathLst>
              <a:path w="2464603" h="2437697">
                <a:moveTo>
                  <a:pt x="0" y="0"/>
                </a:moveTo>
                <a:lnTo>
                  <a:pt x="2464603" y="0"/>
                </a:lnTo>
                <a:lnTo>
                  <a:pt x="2464603" y="2437696"/>
                </a:lnTo>
                <a:lnTo>
                  <a:pt x="0" y="2437696"/>
                </a:lnTo>
                <a:lnTo>
                  <a:pt x="0" y="0"/>
                </a:lnTo>
                <a:close/>
              </a:path>
            </a:pathLst>
          </a:custGeom>
          <a:blipFill>
            <a:blip r:embed="rId8"/>
            <a:stretch>
              <a:fillRect/>
            </a:stretch>
          </a:blipFill>
        </p:spPr>
        <p:txBody>
          <a:bodyPr/>
          <a:lstStyle/>
          <a:p>
            <a:endParaRPr lang="lv-LV"/>
          </a:p>
        </p:txBody>
      </p:sp>
      <p:sp>
        <p:nvSpPr>
          <p:cNvPr id="8" name="Freeform 8"/>
          <p:cNvSpPr/>
          <p:nvPr/>
        </p:nvSpPr>
        <p:spPr>
          <a:xfrm>
            <a:off x="14376499" y="5862951"/>
            <a:ext cx="2199492" cy="2199492"/>
          </a:xfrm>
          <a:custGeom>
            <a:avLst/>
            <a:gdLst/>
            <a:ahLst/>
            <a:cxnLst/>
            <a:rect l="l" t="t" r="r" b="b"/>
            <a:pathLst>
              <a:path w="2199492" h="2199492">
                <a:moveTo>
                  <a:pt x="0" y="0"/>
                </a:moveTo>
                <a:lnTo>
                  <a:pt x="2199492" y="0"/>
                </a:lnTo>
                <a:lnTo>
                  <a:pt x="2199492" y="2199492"/>
                </a:lnTo>
                <a:lnTo>
                  <a:pt x="0" y="2199492"/>
                </a:lnTo>
                <a:lnTo>
                  <a:pt x="0" y="0"/>
                </a:lnTo>
                <a:close/>
              </a:path>
            </a:pathLst>
          </a:custGeom>
          <a:blipFill>
            <a:blip r:embed="rId9"/>
            <a:stretch>
              <a:fillRect/>
            </a:stretch>
          </a:blipFill>
        </p:spPr>
        <p:txBody>
          <a:bodyPr/>
          <a:lstStyle/>
          <a:p>
            <a:endParaRPr lang="lv-LV"/>
          </a:p>
        </p:txBody>
      </p:sp>
      <p:sp>
        <p:nvSpPr>
          <p:cNvPr id="9" name="TextBox 9"/>
          <p:cNvSpPr txBox="1"/>
          <p:nvPr/>
        </p:nvSpPr>
        <p:spPr>
          <a:xfrm>
            <a:off x="1028700" y="3423632"/>
            <a:ext cx="15426804" cy="4011936"/>
          </a:xfrm>
          <a:prstGeom prst="rect">
            <a:avLst/>
          </a:prstGeom>
        </p:spPr>
        <p:txBody>
          <a:bodyPr lIns="0" tIns="0" rIns="0" bIns="0" rtlCol="0" anchor="t">
            <a:spAutoFit/>
          </a:bodyPr>
          <a:lstStyle/>
          <a:p>
            <a:pPr algn="l">
              <a:lnSpc>
                <a:spcPts val="2640"/>
              </a:lnSpc>
            </a:pPr>
            <a:r>
              <a:rPr lang="en-US" sz="2400">
                <a:solidFill>
                  <a:srgbClr val="231F20"/>
                </a:solidFill>
                <a:latin typeface="DM Sans"/>
              </a:rPr>
              <a:t>Online collaboration tools are apps, software programs, or platforms that help businesses and their people streamline the creative process, and work together more effectively, and efficiently. Otherwise known as team collaboration tools, they enable managers and employees to assign tasks, update on progress, report on outcomes and generally improve workflows and communication, both internally and externally.</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tools for collaboration:</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10" tooltip="https://slack.com"/>
              </a:rPr>
              <a:t>Slack</a:t>
            </a:r>
            <a:r>
              <a:rPr lang="en-US" sz="2400">
                <a:solidFill>
                  <a:srgbClr val="FEC045"/>
                </a:solidFill>
                <a:latin typeface="DM Sans"/>
              </a:rPr>
              <a:t>             </a:t>
            </a:r>
            <a:r>
              <a:rPr lang="en-US" sz="2400">
                <a:solidFill>
                  <a:srgbClr val="737373"/>
                </a:solidFill>
                <a:latin typeface="DM Sans"/>
              </a:rPr>
              <a:t>(communication)</a:t>
            </a:r>
          </a:p>
          <a:p>
            <a:pPr marL="518268" lvl="1" indent="-259134" algn="l">
              <a:lnSpc>
                <a:spcPts val="2640"/>
              </a:lnSpc>
              <a:buFont typeface="Arial"/>
              <a:buChar char="•"/>
            </a:pPr>
            <a:r>
              <a:rPr lang="en-US" sz="2400" u="sng">
                <a:solidFill>
                  <a:srgbClr val="FEC045"/>
                </a:solidFill>
                <a:latin typeface="DM Sans Bold"/>
                <a:hlinkClick r:id="rId11" tooltip="https://discord.com"/>
              </a:rPr>
              <a:t>Discord</a:t>
            </a:r>
            <a:r>
              <a:rPr lang="en-US" sz="2400">
                <a:solidFill>
                  <a:srgbClr val="FEC045"/>
                </a:solidFill>
                <a:latin typeface="DM Sans"/>
              </a:rPr>
              <a:t>.        </a:t>
            </a:r>
            <a:r>
              <a:rPr lang="en-US" sz="2400">
                <a:solidFill>
                  <a:srgbClr val="737373"/>
                </a:solidFill>
                <a:latin typeface="DM Sans"/>
              </a:rPr>
              <a:t>(communication)</a:t>
            </a:r>
          </a:p>
          <a:p>
            <a:pPr marL="518268" lvl="1" indent="-259134" algn="l">
              <a:lnSpc>
                <a:spcPts val="2640"/>
              </a:lnSpc>
              <a:buFont typeface="Arial"/>
              <a:buChar char="•"/>
            </a:pPr>
            <a:r>
              <a:rPr lang="en-US" sz="2400" u="sng">
                <a:solidFill>
                  <a:srgbClr val="FEC045"/>
                </a:solidFill>
                <a:latin typeface="DM Sans Bold"/>
                <a:hlinkClick r:id="rId12" tooltip="https://miro.com"/>
              </a:rPr>
              <a:t>Miro</a:t>
            </a:r>
            <a:r>
              <a:rPr lang="en-US" sz="2400">
                <a:solidFill>
                  <a:srgbClr val="FEC045"/>
                </a:solidFill>
                <a:latin typeface="DM Sans"/>
              </a:rPr>
              <a:t>.              </a:t>
            </a:r>
            <a:r>
              <a:rPr lang="en-US" sz="2400">
                <a:solidFill>
                  <a:srgbClr val="737373"/>
                </a:solidFill>
                <a:latin typeface="DM Sans"/>
              </a:rPr>
              <a:t>(brainstorming/teamwork)</a:t>
            </a:r>
          </a:p>
          <a:p>
            <a:pPr marL="518268" lvl="1" indent="-259134" algn="l">
              <a:lnSpc>
                <a:spcPts val="2640"/>
              </a:lnSpc>
              <a:buFont typeface="Arial"/>
              <a:buChar char="•"/>
            </a:pPr>
            <a:r>
              <a:rPr lang="en-US" sz="2400" u="sng">
                <a:solidFill>
                  <a:srgbClr val="FEC045"/>
                </a:solidFill>
                <a:latin typeface="DM Sans Bold"/>
                <a:hlinkClick r:id="rId13" tooltip="https://whimsical.com"/>
              </a:rPr>
              <a:t>Whimsical</a:t>
            </a:r>
            <a:r>
              <a:rPr lang="en-US" sz="2400">
                <a:solidFill>
                  <a:srgbClr val="FEC045"/>
                </a:solidFill>
                <a:latin typeface="DM Sans"/>
              </a:rPr>
              <a:t>.   </a:t>
            </a:r>
            <a:r>
              <a:rPr lang="en-US" sz="2400">
                <a:solidFill>
                  <a:srgbClr val="737373"/>
                </a:solidFill>
                <a:latin typeface="DM Sans"/>
              </a:rPr>
              <a:t>(project management)</a:t>
            </a:r>
          </a:p>
          <a:p>
            <a:pPr marL="518268" lvl="1" indent="-259134" algn="l">
              <a:lnSpc>
                <a:spcPts val="2640"/>
              </a:lnSpc>
              <a:buFont typeface="Arial"/>
              <a:buChar char="•"/>
            </a:pPr>
            <a:r>
              <a:rPr lang="en-US" sz="2400" u="sng">
                <a:solidFill>
                  <a:srgbClr val="FEC045"/>
                </a:solidFill>
                <a:latin typeface="DM Sans Bold"/>
                <a:hlinkClick r:id="rId14" tooltip="https://www.notion.so"/>
              </a:rPr>
              <a:t>Notion</a:t>
            </a:r>
            <a:r>
              <a:rPr lang="en-US" sz="2400">
                <a:solidFill>
                  <a:srgbClr val="FEC045"/>
                </a:solidFill>
                <a:latin typeface="DM Sans"/>
              </a:rPr>
              <a:t>.          </a:t>
            </a:r>
            <a:r>
              <a:rPr lang="en-US" sz="2400">
                <a:solidFill>
                  <a:srgbClr val="727171"/>
                </a:solidFill>
                <a:latin typeface="DM Sans"/>
              </a:rPr>
              <a:t>(project management)</a:t>
            </a:r>
          </a:p>
        </p:txBody>
      </p:sp>
      <p:sp>
        <p:nvSpPr>
          <p:cNvPr id="10" name="TextBox 10"/>
          <p:cNvSpPr txBox="1"/>
          <p:nvPr/>
        </p:nvSpPr>
        <p:spPr>
          <a:xfrm>
            <a:off x="5179254" y="9045321"/>
            <a:ext cx="1127625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Slack tutorial: </a:t>
            </a:r>
            <a:r>
              <a:rPr lang="en-US" sz="2199" u="sng" spc="215">
                <a:solidFill>
                  <a:srgbClr val="FEC045"/>
                </a:solidFill>
                <a:latin typeface="DM Sans Bold"/>
                <a:hlinkClick r:id="rId15" tooltip="https://youtu.be/o3HJuPaITWk?si=N8SGnLTHrFYMFUSb"/>
              </a:rPr>
              <a:t>https://youtu.be/o3HJuPaITWk?si=N8SGnLTHrFYMFUSb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efficiency</a:t>
            </a:r>
          </a:p>
        </p:txBody>
      </p:sp>
      <p:sp>
        <p:nvSpPr>
          <p:cNvPr id="6" name="Freeform 6"/>
          <p:cNvSpPr/>
          <p:nvPr/>
        </p:nvSpPr>
        <p:spPr>
          <a:xfrm>
            <a:off x="7801858" y="5922503"/>
            <a:ext cx="2093031" cy="2080389"/>
          </a:xfrm>
          <a:custGeom>
            <a:avLst/>
            <a:gdLst/>
            <a:ahLst/>
            <a:cxnLst/>
            <a:rect l="l" t="t" r="r" b="b"/>
            <a:pathLst>
              <a:path w="2093031" h="2080389">
                <a:moveTo>
                  <a:pt x="0" y="0"/>
                </a:moveTo>
                <a:lnTo>
                  <a:pt x="2093031" y="0"/>
                </a:lnTo>
                <a:lnTo>
                  <a:pt x="2093031" y="2080388"/>
                </a:lnTo>
                <a:lnTo>
                  <a:pt x="0" y="2080388"/>
                </a:lnTo>
                <a:lnTo>
                  <a:pt x="0" y="0"/>
                </a:lnTo>
                <a:close/>
              </a:path>
            </a:pathLst>
          </a:custGeom>
          <a:blipFill>
            <a:blip r:embed="rId7"/>
            <a:stretch>
              <a:fillRect l="-38215" r="-38488"/>
            </a:stretch>
          </a:blipFill>
        </p:spPr>
        <p:txBody>
          <a:bodyPr/>
          <a:lstStyle/>
          <a:p>
            <a:endParaRPr lang="lv-LV"/>
          </a:p>
        </p:txBody>
      </p:sp>
      <p:sp>
        <p:nvSpPr>
          <p:cNvPr id="7" name="Freeform 7"/>
          <p:cNvSpPr/>
          <p:nvPr/>
        </p:nvSpPr>
        <p:spPr>
          <a:xfrm>
            <a:off x="10551642" y="5922503"/>
            <a:ext cx="3168105" cy="2080389"/>
          </a:xfrm>
          <a:custGeom>
            <a:avLst/>
            <a:gdLst/>
            <a:ahLst/>
            <a:cxnLst/>
            <a:rect l="l" t="t" r="r" b="b"/>
            <a:pathLst>
              <a:path w="3168105" h="2080389">
                <a:moveTo>
                  <a:pt x="0" y="0"/>
                </a:moveTo>
                <a:lnTo>
                  <a:pt x="3168105" y="0"/>
                </a:lnTo>
                <a:lnTo>
                  <a:pt x="3168105" y="2080388"/>
                </a:lnTo>
                <a:lnTo>
                  <a:pt x="0" y="2080388"/>
                </a:lnTo>
                <a:lnTo>
                  <a:pt x="0" y="0"/>
                </a:lnTo>
                <a:close/>
              </a:path>
            </a:pathLst>
          </a:custGeom>
          <a:blipFill>
            <a:blip r:embed="rId8"/>
            <a:stretch>
              <a:fillRect/>
            </a:stretch>
          </a:blipFill>
        </p:spPr>
        <p:txBody>
          <a:bodyPr/>
          <a:lstStyle/>
          <a:p>
            <a:endParaRPr lang="lv-LV"/>
          </a:p>
        </p:txBody>
      </p:sp>
      <p:sp>
        <p:nvSpPr>
          <p:cNvPr id="8" name="TextBox 8"/>
          <p:cNvSpPr txBox="1"/>
          <p:nvPr/>
        </p:nvSpPr>
        <p:spPr>
          <a:xfrm>
            <a:off x="1028700" y="3423632"/>
            <a:ext cx="15426804" cy="3678561"/>
          </a:xfrm>
          <a:prstGeom prst="rect">
            <a:avLst/>
          </a:prstGeom>
        </p:spPr>
        <p:txBody>
          <a:bodyPr lIns="0" tIns="0" rIns="0" bIns="0" rtlCol="0" anchor="t">
            <a:spAutoFit/>
          </a:bodyPr>
          <a:lstStyle/>
          <a:p>
            <a:pPr algn="l">
              <a:lnSpc>
                <a:spcPts val="2640"/>
              </a:lnSpc>
            </a:pPr>
            <a:r>
              <a:rPr lang="en-US" sz="2400">
                <a:solidFill>
                  <a:srgbClr val="231F20"/>
                </a:solidFill>
                <a:latin typeface="DM Sans"/>
              </a:rPr>
              <a:t>The web provides users with a great variety of software useful for improving time management in work activities, establishing and achieving daily objectives in a practical manner, actively collaborating, quickly searching for information, staying up to date and many other things.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tools for efficiency:</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9" tooltip="https://trello.com"/>
              </a:rPr>
              <a:t>Trello</a:t>
            </a:r>
            <a:r>
              <a:rPr lang="en-US" sz="2400">
                <a:solidFill>
                  <a:srgbClr val="FEC045"/>
                </a:solidFill>
                <a:latin typeface="DM Sans"/>
              </a:rPr>
              <a:t>                </a:t>
            </a:r>
            <a:r>
              <a:rPr lang="en-US" sz="2400">
                <a:solidFill>
                  <a:srgbClr val="737373"/>
                </a:solidFill>
                <a:latin typeface="DM Sans"/>
              </a:rPr>
              <a:t>(project management)</a:t>
            </a:r>
          </a:p>
          <a:p>
            <a:pPr marL="518268" lvl="1" indent="-259134" algn="l">
              <a:lnSpc>
                <a:spcPts val="2640"/>
              </a:lnSpc>
              <a:buFont typeface="Arial"/>
              <a:buChar char="•"/>
            </a:pPr>
            <a:r>
              <a:rPr lang="en-US" sz="2400" u="sng">
                <a:solidFill>
                  <a:srgbClr val="FEC045"/>
                </a:solidFill>
                <a:latin typeface="DM Sans Bold"/>
                <a:hlinkClick r:id="rId10" tooltip="https://asana.com"/>
              </a:rPr>
              <a:t>Asana</a:t>
            </a:r>
            <a:r>
              <a:rPr lang="en-US" sz="2400">
                <a:solidFill>
                  <a:srgbClr val="FEC045"/>
                </a:solidFill>
                <a:latin typeface="DM Sans"/>
              </a:rPr>
              <a:t>.              </a:t>
            </a:r>
            <a:r>
              <a:rPr lang="en-US" sz="2400">
                <a:solidFill>
                  <a:srgbClr val="737373"/>
                </a:solidFill>
                <a:latin typeface="DM Sans"/>
              </a:rPr>
              <a:t>(project management)</a:t>
            </a:r>
          </a:p>
          <a:p>
            <a:pPr marL="518268" lvl="1" indent="-259134" algn="l">
              <a:lnSpc>
                <a:spcPts val="2640"/>
              </a:lnSpc>
              <a:buFont typeface="Arial"/>
              <a:buChar char="•"/>
            </a:pPr>
            <a:r>
              <a:rPr lang="en-US" sz="2400" u="sng">
                <a:solidFill>
                  <a:srgbClr val="FEC045"/>
                </a:solidFill>
                <a:latin typeface="DM Sans Bold"/>
                <a:hlinkClick r:id="rId11" tooltip="https://track.toggl.com"/>
              </a:rPr>
              <a:t>Toggl Track</a:t>
            </a:r>
            <a:r>
              <a:rPr lang="en-US" sz="2400">
                <a:solidFill>
                  <a:srgbClr val="FEC045"/>
                </a:solidFill>
                <a:latin typeface="DM Sans"/>
              </a:rPr>
              <a:t>.    </a:t>
            </a:r>
            <a:r>
              <a:rPr lang="en-US" sz="2400">
                <a:solidFill>
                  <a:srgbClr val="737373"/>
                </a:solidFill>
                <a:latin typeface="DM Sans"/>
              </a:rPr>
              <a:t>(time management)</a:t>
            </a:r>
          </a:p>
          <a:p>
            <a:pPr marL="518268" lvl="1" indent="-259134" algn="l">
              <a:lnSpc>
                <a:spcPts val="2640"/>
              </a:lnSpc>
              <a:buFont typeface="Arial"/>
              <a:buChar char="•"/>
            </a:pPr>
            <a:r>
              <a:rPr lang="en-US" sz="2400" u="sng">
                <a:solidFill>
                  <a:srgbClr val="FEC045"/>
                </a:solidFill>
                <a:latin typeface="DM Sans Bold"/>
                <a:hlinkClick r:id="rId12" tooltip="https://clockify.me"/>
              </a:rPr>
              <a:t>Clockify</a:t>
            </a:r>
            <a:r>
              <a:rPr lang="en-US" sz="2400">
                <a:solidFill>
                  <a:srgbClr val="FEC045"/>
                </a:solidFill>
                <a:latin typeface="DM Sans"/>
              </a:rPr>
              <a:t>.          </a:t>
            </a:r>
            <a:r>
              <a:rPr lang="en-US" sz="2400">
                <a:solidFill>
                  <a:srgbClr val="737373"/>
                </a:solidFill>
                <a:latin typeface="DM Sans"/>
              </a:rPr>
              <a:t>(time management)</a:t>
            </a:r>
          </a:p>
          <a:p>
            <a:pPr marL="518268" lvl="1" indent="-259134" algn="l">
              <a:lnSpc>
                <a:spcPts val="2640"/>
              </a:lnSpc>
              <a:buFont typeface="Arial"/>
              <a:buChar char="•"/>
            </a:pPr>
            <a:r>
              <a:rPr lang="en-US" sz="2400" u="sng">
                <a:solidFill>
                  <a:srgbClr val="FEC045"/>
                </a:solidFill>
                <a:latin typeface="DM Sans Bold"/>
                <a:hlinkClick r:id="rId13" tooltip="https://monday.com"/>
              </a:rPr>
              <a:t>Monday</a:t>
            </a:r>
            <a:r>
              <a:rPr lang="en-US" sz="2400">
                <a:solidFill>
                  <a:srgbClr val="FEC045"/>
                </a:solidFill>
                <a:latin typeface="DM Sans"/>
              </a:rPr>
              <a:t>.          </a:t>
            </a:r>
            <a:r>
              <a:rPr lang="en-US" sz="2400">
                <a:solidFill>
                  <a:srgbClr val="737373"/>
                </a:solidFill>
                <a:latin typeface="DM Sans"/>
              </a:rPr>
              <a:t>(CRM)</a:t>
            </a:r>
          </a:p>
        </p:txBody>
      </p:sp>
      <p:sp>
        <p:nvSpPr>
          <p:cNvPr id="9" name="Freeform 9"/>
          <p:cNvSpPr/>
          <p:nvPr/>
        </p:nvSpPr>
        <p:spPr>
          <a:xfrm>
            <a:off x="14376972" y="5922503"/>
            <a:ext cx="2080389" cy="2080389"/>
          </a:xfrm>
          <a:custGeom>
            <a:avLst/>
            <a:gdLst/>
            <a:ahLst/>
            <a:cxnLst/>
            <a:rect l="l" t="t" r="r" b="b"/>
            <a:pathLst>
              <a:path w="2080389" h="2080389">
                <a:moveTo>
                  <a:pt x="0" y="0"/>
                </a:moveTo>
                <a:lnTo>
                  <a:pt x="2080388" y="0"/>
                </a:lnTo>
                <a:lnTo>
                  <a:pt x="2080388" y="2080388"/>
                </a:lnTo>
                <a:lnTo>
                  <a:pt x="0" y="20803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lv-LV"/>
          </a:p>
        </p:txBody>
      </p:sp>
      <p:sp>
        <p:nvSpPr>
          <p:cNvPr id="10" name="TextBox 10"/>
          <p:cNvSpPr txBox="1"/>
          <p:nvPr/>
        </p:nvSpPr>
        <p:spPr>
          <a:xfrm>
            <a:off x="5967224" y="9045321"/>
            <a:ext cx="1048828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Trello tutorial: </a:t>
            </a:r>
            <a:r>
              <a:rPr lang="en-US" sz="2199" u="sng" spc="215">
                <a:solidFill>
                  <a:srgbClr val="FEC045"/>
                </a:solidFill>
                <a:latin typeface="DM Sans Bold"/>
                <a:hlinkClick r:id="rId16" tooltip="https://www.youtube.com/watch?v=geRKHFzTxNY"/>
              </a:rPr>
              <a:t>https://www.youtube.com/watch?v=geRKHFzTxNY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5133975"/>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What was the most difficult digital tool you've had to learn how to use?</a:t>
            </a:r>
          </a:p>
        </p:txBody>
      </p:sp>
      <p:sp>
        <p:nvSpPr>
          <p:cNvPr id="3" name="TextBox 3"/>
          <p:cNvSpPr txBox="1"/>
          <p:nvPr/>
        </p:nvSpPr>
        <p:spPr>
          <a:xfrm>
            <a:off x="375222" y="7278106"/>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What methods did you use to make the learning as effective as possible?</a:t>
            </a:r>
          </a:p>
        </p:txBody>
      </p:sp>
      <p:sp>
        <p:nvSpPr>
          <p:cNvPr id="4" name="TextBox 4"/>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share with everyone (15 min)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423632"/>
            <a:ext cx="15426804" cy="3345186"/>
          </a:xfrm>
          <a:prstGeom prst="rect">
            <a:avLst/>
          </a:prstGeom>
        </p:spPr>
        <p:txBody>
          <a:bodyPr lIns="0" tIns="0" rIns="0" bIns="0" rtlCol="0" anchor="t">
            <a:spAutoFit/>
          </a:bodyPr>
          <a:lstStyle/>
          <a:p>
            <a:pPr algn="l">
              <a:lnSpc>
                <a:spcPts val="2640"/>
              </a:lnSpc>
            </a:pPr>
            <a:r>
              <a:rPr lang="en-US" sz="2400">
                <a:solidFill>
                  <a:srgbClr val="231F20"/>
                </a:solidFill>
                <a:latin typeface="DM Sans"/>
              </a:rPr>
              <a:t>Nowadays it's not mandatory anymore to be a professional designer with the know-how of how to use such great tools as Adobe Illustrator or Photoshop if all you need is just a simple banner. Currently, there are plenty of free tools available that can assist nearly anyone with the creation of simple designs.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tools for design:</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7" tooltip="https://www.canva.com"/>
              </a:rPr>
              <a:t>Canva</a:t>
            </a:r>
            <a:r>
              <a:rPr lang="en-US" sz="2400">
                <a:solidFill>
                  <a:srgbClr val="FEC045"/>
                </a:solidFill>
                <a:latin typeface="DM Sans Bold"/>
              </a:rPr>
              <a:t>                  </a:t>
            </a:r>
            <a:r>
              <a:rPr lang="en-US" sz="2400">
                <a:solidFill>
                  <a:srgbClr val="737373"/>
                </a:solidFill>
                <a:latin typeface="DM Sans"/>
              </a:rPr>
              <a:t>(basic, everyday designs)</a:t>
            </a:r>
          </a:p>
          <a:p>
            <a:pPr marL="518268" lvl="1" indent="-259134" algn="l">
              <a:lnSpc>
                <a:spcPts val="2640"/>
              </a:lnSpc>
              <a:buFont typeface="Arial"/>
              <a:buChar char="•"/>
            </a:pPr>
            <a:r>
              <a:rPr lang="en-US" sz="2400" u="sng">
                <a:solidFill>
                  <a:srgbClr val="FEC045"/>
                </a:solidFill>
                <a:latin typeface="DM Sans Bold"/>
                <a:hlinkClick r:id="rId8" tooltip="https://www.figma.com"/>
              </a:rPr>
              <a:t>Figma </a:t>
            </a:r>
            <a:r>
              <a:rPr lang="en-US" sz="2400">
                <a:solidFill>
                  <a:srgbClr val="FEC045"/>
                </a:solidFill>
                <a:latin typeface="DM Sans Bold"/>
              </a:rPr>
              <a:t>                  </a:t>
            </a:r>
            <a:r>
              <a:rPr lang="en-US" sz="2400">
                <a:solidFill>
                  <a:srgbClr val="737373"/>
                </a:solidFill>
                <a:latin typeface="DM Sans"/>
              </a:rPr>
              <a:t>(more complicated designs)</a:t>
            </a:r>
          </a:p>
          <a:p>
            <a:pPr marL="518268" lvl="1" indent="-259134" algn="l">
              <a:lnSpc>
                <a:spcPts val="2640"/>
              </a:lnSpc>
              <a:buFont typeface="Arial"/>
              <a:buChar char="•"/>
            </a:pPr>
            <a:r>
              <a:rPr lang="en-US" sz="2400" u="sng">
                <a:solidFill>
                  <a:srgbClr val="FEC045"/>
                </a:solidFill>
                <a:latin typeface="DM Sans Bold"/>
                <a:hlinkClick r:id="rId9" tooltip="https://www.postermywall.com"/>
              </a:rPr>
              <a:t>Postermywall</a:t>
            </a:r>
            <a:r>
              <a:rPr lang="en-US" sz="2400">
                <a:solidFill>
                  <a:srgbClr val="FEC045"/>
                </a:solidFill>
                <a:latin typeface="DM Sans Bold"/>
              </a:rPr>
              <a:t>    </a:t>
            </a:r>
            <a:r>
              <a:rPr lang="en-US" sz="2400">
                <a:solidFill>
                  <a:srgbClr val="737373"/>
                </a:solidFill>
                <a:latin typeface="DM Sans"/>
              </a:rPr>
              <a:t>(basic designs)</a:t>
            </a:r>
          </a:p>
          <a:p>
            <a:pPr marL="518268" lvl="1" indent="-259134" algn="l">
              <a:lnSpc>
                <a:spcPts val="2640"/>
              </a:lnSpc>
              <a:buFont typeface="Arial"/>
              <a:buChar char="•"/>
            </a:pPr>
            <a:r>
              <a:rPr lang="en-US" sz="2400" u="sng">
                <a:solidFill>
                  <a:srgbClr val="FEC045"/>
                </a:solidFill>
                <a:latin typeface="DM Sans Bold"/>
                <a:hlinkClick r:id="rId10" tooltip="https://piktochart.com"/>
              </a:rPr>
              <a:t>Piktochart</a:t>
            </a:r>
            <a:r>
              <a:rPr lang="en-US" sz="2400">
                <a:solidFill>
                  <a:srgbClr val="FEC045"/>
                </a:solidFill>
                <a:latin typeface="DM Sans Bold"/>
              </a:rPr>
              <a:t>         </a:t>
            </a:r>
            <a:r>
              <a:rPr lang="en-US" sz="2400">
                <a:solidFill>
                  <a:srgbClr val="737373"/>
                </a:solidFill>
                <a:latin typeface="DM Sans"/>
              </a:rPr>
              <a:t> (infographics)</a:t>
            </a:r>
          </a:p>
        </p:txBody>
      </p:sp>
      <p:sp>
        <p:nvSpPr>
          <p:cNvPr id="6" name="Freeform 6"/>
          <p:cNvSpPr/>
          <p:nvPr/>
        </p:nvSpPr>
        <p:spPr>
          <a:xfrm>
            <a:off x="8834838" y="5696397"/>
            <a:ext cx="2254404" cy="2246943"/>
          </a:xfrm>
          <a:custGeom>
            <a:avLst/>
            <a:gdLst/>
            <a:ahLst/>
            <a:cxnLst/>
            <a:rect l="l" t="t" r="r" b="b"/>
            <a:pathLst>
              <a:path w="2254404" h="2246943">
                <a:moveTo>
                  <a:pt x="0" y="0"/>
                </a:moveTo>
                <a:lnTo>
                  <a:pt x="2254404" y="0"/>
                </a:lnTo>
                <a:lnTo>
                  <a:pt x="2254404" y="2246943"/>
                </a:lnTo>
                <a:lnTo>
                  <a:pt x="0" y="2246943"/>
                </a:lnTo>
                <a:lnTo>
                  <a:pt x="0" y="0"/>
                </a:lnTo>
                <a:close/>
              </a:path>
            </a:pathLst>
          </a:custGeom>
          <a:blipFill>
            <a:blip r:embed="rId11"/>
            <a:stretch>
              <a:fillRect l="-38594" r="-38594"/>
            </a:stretch>
          </a:blipFill>
        </p:spPr>
        <p:txBody>
          <a:bodyPr/>
          <a:lstStyle/>
          <a:p>
            <a:endParaRPr lang="lv-LV"/>
          </a:p>
        </p:txBody>
      </p:sp>
      <p:sp>
        <p:nvSpPr>
          <p:cNvPr id="7" name="Freeform 7"/>
          <p:cNvSpPr/>
          <p:nvPr/>
        </p:nvSpPr>
        <p:spPr>
          <a:xfrm>
            <a:off x="11872243" y="5749062"/>
            <a:ext cx="1427742" cy="2141613"/>
          </a:xfrm>
          <a:custGeom>
            <a:avLst/>
            <a:gdLst/>
            <a:ahLst/>
            <a:cxnLst/>
            <a:rect l="l" t="t" r="r" b="b"/>
            <a:pathLst>
              <a:path w="1427742" h="2141613">
                <a:moveTo>
                  <a:pt x="0" y="0"/>
                </a:moveTo>
                <a:lnTo>
                  <a:pt x="1427743" y="0"/>
                </a:lnTo>
                <a:lnTo>
                  <a:pt x="1427743" y="2141614"/>
                </a:lnTo>
                <a:lnTo>
                  <a:pt x="0" y="2141614"/>
                </a:lnTo>
                <a:lnTo>
                  <a:pt x="0" y="0"/>
                </a:lnTo>
                <a:close/>
              </a:path>
            </a:pathLst>
          </a:custGeom>
          <a:blipFill>
            <a:blip r:embed="rId12"/>
            <a:stretch>
              <a:fillRect/>
            </a:stretch>
          </a:blipFill>
        </p:spPr>
        <p:txBody>
          <a:bodyPr/>
          <a:lstStyle/>
          <a:p>
            <a:endParaRPr lang="lv-LV"/>
          </a:p>
        </p:txBody>
      </p:sp>
      <p:sp>
        <p:nvSpPr>
          <p:cNvPr id="8" name="Freeform 8"/>
          <p:cNvSpPr/>
          <p:nvPr/>
        </p:nvSpPr>
        <p:spPr>
          <a:xfrm>
            <a:off x="14081036" y="5696397"/>
            <a:ext cx="2246943" cy="2246943"/>
          </a:xfrm>
          <a:custGeom>
            <a:avLst/>
            <a:gdLst/>
            <a:ahLst/>
            <a:cxnLst/>
            <a:rect l="l" t="t" r="r" b="b"/>
            <a:pathLst>
              <a:path w="2246943" h="2246943">
                <a:moveTo>
                  <a:pt x="0" y="0"/>
                </a:moveTo>
                <a:lnTo>
                  <a:pt x="2246942" y="0"/>
                </a:lnTo>
                <a:lnTo>
                  <a:pt x="2246942" y="2246943"/>
                </a:lnTo>
                <a:lnTo>
                  <a:pt x="0" y="2246943"/>
                </a:lnTo>
                <a:lnTo>
                  <a:pt x="0" y="0"/>
                </a:lnTo>
                <a:close/>
              </a:path>
            </a:pathLst>
          </a:custGeom>
          <a:blipFill>
            <a:blip r:embed="rId13"/>
            <a:stretch>
              <a:fillRect/>
            </a:stretch>
          </a:blipFill>
        </p:spPr>
        <p:txBody>
          <a:bodyPr/>
          <a:lstStyle/>
          <a:p>
            <a:endParaRPr lang="lv-LV"/>
          </a:p>
        </p:txBody>
      </p:sp>
      <p:sp>
        <p:nvSpPr>
          <p:cNvPr id="9" name="TextBox 9"/>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design</a:t>
            </a:r>
          </a:p>
        </p:txBody>
      </p:sp>
      <p:sp>
        <p:nvSpPr>
          <p:cNvPr id="10" name="TextBox 10"/>
          <p:cNvSpPr txBox="1"/>
          <p:nvPr/>
        </p:nvSpPr>
        <p:spPr>
          <a:xfrm>
            <a:off x="5542138" y="9045321"/>
            <a:ext cx="10785840"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Canva tutorial: </a:t>
            </a:r>
            <a:r>
              <a:rPr lang="en-US" sz="2199" u="sng" spc="215">
                <a:solidFill>
                  <a:srgbClr val="FEC045"/>
                </a:solidFill>
                <a:latin typeface="DM Sans Bold"/>
                <a:hlinkClick r:id="rId14" tooltip="https://www.youtube.com/watch?v=6M8axhCQP7M"/>
              </a:rPr>
              <a:t>https://www.youtube.com/watch?v=6M8axhCQP7M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423632"/>
            <a:ext cx="15426804" cy="3345186"/>
          </a:xfrm>
          <a:prstGeom prst="rect">
            <a:avLst/>
          </a:prstGeom>
        </p:spPr>
        <p:txBody>
          <a:bodyPr lIns="0" tIns="0" rIns="0" bIns="0" rtlCol="0" anchor="t">
            <a:spAutoFit/>
          </a:bodyPr>
          <a:lstStyle/>
          <a:p>
            <a:pPr algn="l">
              <a:lnSpc>
                <a:spcPts val="2640"/>
              </a:lnSpc>
            </a:pPr>
            <a:r>
              <a:rPr lang="en-US" sz="2400">
                <a:solidFill>
                  <a:srgbClr val="231F20"/>
                </a:solidFill>
                <a:latin typeface="DM Sans"/>
              </a:rPr>
              <a:t>We all know PowerPoint and Apple users definitely know Keynote. But as you can guess, those are not the only tools that can be used to make beautiful and effective presentations! There are plenty of free, online tools that will not only get you to a finished presentation but will also help you along the way!</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tools for presentations:</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7" tooltip="https://prezi.com"/>
              </a:rPr>
              <a:t>Prezi</a:t>
            </a:r>
          </a:p>
          <a:p>
            <a:pPr marL="518268" lvl="1" indent="-259134" algn="l">
              <a:lnSpc>
                <a:spcPts val="2640"/>
              </a:lnSpc>
              <a:buFont typeface="Arial"/>
              <a:buChar char="•"/>
            </a:pPr>
            <a:r>
              <a:rPr lang="en-US" sz="2400" u="sng">
                <a:solidFill>
                  <a:srgbClr val="FEC045"/>
                </a:solidFill>
                <a:latin typeface="DM Sans Bold"/>
                <a:hlinkClick r:id="rId8" tooltip="https://www.canva.com"/>
              </a:rPr>
              <a:t>Canva</a:t>
            </a:r>
          </a:p>
          <a:p>
            <a:pPr marL="518268" lvl="1" indent="-259134" algn="l">
              <a:lnSpc>
                <a:spcPts val="2640"/>
              </a:lnSpc>
              <a:buFont typeface="Arial"/>
              <a:buChar char="•"/>
            </a:pPr>
            <a:r>
              <a:rPr lang="en-US" sz="2400" u="sng">
                <a:solidFill>
                  <a:srgbClr val="FEC045"/>
                </a:solidFill>
                <a:latin typeface="DM Sans Bold"/>
                <a:hlinkClick r:id="rId9" tooltip="https://www.google.com/slides/about/"/>
              </a:rPr>
              <a:t>Google Slides</a:t>
            </a:r>
          </a:p>
          <a:p>
            <a:pPr marL="518268" lvl="1" indent="-259134" algn="l">
              <a:lnSpc>
                <a:spcPts val="2640"/>
              </a:lnSpc>
              <a:buFont typeface="Arial"/>
              <a:buChar char="•"/>
            </a:pPr>
            <a:r>
              <a:rPr lang="en-US" sz="2400" u="sng">
                <a:solidFill>
                  <a:srgbClr val="FEC045"/>
                </a:solidFill>
                <a:latin typeface="DM Sans Bold"/>
                <a:hlinkClick r:id="rId10" tooltip="https://gamma.app"/>
              </a:rPr>
              <a:t>Gamma</a:t>
            </a:r>
          </a:p>
        </p:txBody>
      </p:sp>
      <p:sp>
        <p:nvSpPr>
          <p:cNvPr id="6" name="Freeform 6"/>
          <p:cNvSpPr/>
          <p:nvPr/>
        </p:nvSpPr>
        <p:spPr>
          <a:xfrm>
            <a:off x="8572068" y="5307448"/>
            <a:ext cx="2254404" cy="2246943"/>
          </a:xfrm>
          <a:custGeom>
            <a:avLst/>
            <a:gdLst/>
            <a:ahLst/>
            <a:cxnLst/>
            <a:rect l="l" t="t" r="r" b="b"/>
            <a:pathLst>
              <a:path w="2254404" h="2246943">
                <a:moveTo>
                  <a:pt x="0" y="0"/>
                </a:moveTo>
                <a:lnTo>
                  <a:pt x="2254403" y="0"/>
                </a:lnTo>
                <a:lnTo>
                  <a:pt x="2254403" y="2246942"/>
                </a:lnTo>
                <a:lnTo>
                  <a:pt x="0" y="2246942"/>
                </a:lnTo>
                <a:lnTo>
                  <a:pt x="0" y="0"/>
                </a:lnTo>
                <a:close/>
              </a:path>
            </a:pathLst>
          </a:custGeom>
          <a:blipFill>
            <a:blip r:embed="rId11"/>
            <a:stretch>
              <a:fillRect l="-38594" r="-38594"/>
            </a:stretch>
          </a:blipFill>
        </p:spPr>
        <p:txBody>
          <a:bodyPr/>
          <a:lstStyle/>
          <a:p>
            <a:endParaRPr lang="lv-LV"/>
          </a:p>
        </p:txBody>
      </p:sp>
      <p:sp>
        <p:nvSpPr>
          <p:cNvPr id="7" name="Freeform 7"/>
          <p:cNvSpPr/>
          <p:nvPr/>
        </p:nvSpPr>
        <p:spPr>
          <a:xfrm>
            <a:off x="11477829" y="5143500"/>
            <a:ext cx="1856947" cy="2574838"/>
          </a:xfrm>
          <a:custGeom>
            <a:avLst/>
            <a:gdLst/>
            <a:ahLst/>
            <a:cxnLst/>
            <a:rect l="l" t="t" r="r" b="b"/>
            <a:pathLst>
              <a:path w="1856947" h="2574838">
                <a:moveTo>
                  <a:pt x="0" y="0"/>
                </a:moveTo>
                <a:lnTo>
                  <a:pt x="1856946" y="0"/>
                </a:lnTo>
                <a:lnTo>
                  <a:pt x="1856946" y="2574838"/>
                </a:lnTo>
                <a:lnTo>
                  <a:pt x="0" y="2574838"/>
                </a:lnTo>
                <a:lnTo>
                  <a:pt x="0" y="0"/>
                </a:lnTo>
                <a:close/>
              </a:path>
            </a:pathLst>
          </a:custGeom>
          <a:blipFill>
            <a:blip r:embed="rId12"/>
            <a:stretch>
              <a:fillRect l="-43003" t="-17259" r="-41972" b="-16143"/>
            </a:stretch>
          </a:blipFill>
        </p:spPr>
        <p:txBody>
          <a:bodyPr/>
          <a:lstStyle/>
          <a:p>
            <a:endParaRPr lang="lv-LV"/>
          </a:p>
        </p:txBody>
      </p:sp>
      <p:sp>
        <p:nvSpPr>
          <p:cNvPr id="8" name="Freeform 8"/>
          <p:cNvSpPr/>
          <p:nvPr/>
        </p:nvSpPr>
        <p:spPr>
          <a:xfrm>
            <a:off x="13982475" y="5307448"/>
            <a:ext cx="2028426" cy="2410890"/>
          </a:xfrm>
          <a:custGeom>
            <a:avLst/>
            <a:gdLst/>
            <a:ahLst/>
            <a:cxnLst/>
            <a:rect l="l" t="t" r="r" b="b"/>
            <a:pathLst>
              <a:path w="2028426" h="2410890">
                <a:moveTo>
                  <a:pt x="0" y="0"/>
                </a:moveTo>
                <a:lnTo>
                  <a:pt x="2028426" y="0"/>
                </a:lnTo>
                <a:lnTo>
                  <a:pt x="2028426" y="2410890"/>
                </a:lnTo>
                <a:lnTo>
                  <a:pt x="0" y="2410890"/>
                </a:lnTo>
                <a:lnTo>
                  <a:pt x="0" y="0"/>
                </a:lnTo>
                <a:close/>
              </a:path>
            </a:pathLst>
          </a:custGeom>
          <a:blipFill>
            <a:blip r:embed="rId13"/>
            <a:stretch>
              <a:fillRect l="-58412" t="-1529" r="-58749" b="-1245"/>
            </a:stretch>
          </a:blipFill>
        </p:spPr>
        <p:txBody>
          <a:bodyPr/>
          <a:lstStyle/>
          <a:p>
            <a:endParaRPr lang="lv-LV"/>
          </a:p>
        </p:txBody>
      </p:sp>
      <p:sp>
        <p:nvSpPr>
          <p:cNvPr id="9" name="TextBox 9"/>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presentations</a:t>
            </a:r>
          </a:p>
        </p:txBody>
      </p:sp>
      <p:sp>
        <p:nvSpPr>
          <p:cNvPr id="10" name="TextBox 10"/>
          <p:cNvSpPr txBox="1"/>
          <p:nvPr/>
        </p:nvSpPr>
        <p:spPr>
          <a:xfrm>
            <a:off x="5759812" y="9045321"/>
            <a:ext cx="10403262"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Prezi tutorial: </a:t>
            </a:r>
            <a:r>
              <a:rPr lang="en-US" sz="2199" u="sng" spc="215">
                <a:solidFill>
                  <a:srgbClr val="FEC045"/>
                </a:solidFill>
                <a:latin typeface="DM Sans Bold"/>
                <a:hlinkClick r:id="rId14" tooltip="https://www.youtube.com/watch?v=ur9dkLsN7Pw"/>
              </a:rPr>
              <a:t>https://www.youtube.com/watch?v=ur9dkLsN7Pw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423632"/>
            <a:ext cx="15426804" cy="4345311"/>
          </a:xfrm>
          <a:prstGeom prst="rect">
            <a:avLst/>
          </a:prstGeom>
        </p:spPr>
        <p:txBody>
          <a:bodyPr lIns="0" tIns="0" rIns="0" bIns="0" rtlCol="0" anchor="t">
            <a:spAutoFit/>
          </a:bodyPr>
          <a:lstStyle/>
          <a:p>
            <a:pPr algn="l">
              <a:lnSpc>
                <a:spcPts val="2640"/>
              </a:lnSpc>
            </a:pPr>
            <a:r>
              <a:rPr lang="en-US" sz="2400">
                <a:solidFill>
                  <a:srgbClr val="231F20"/>
                </a:solidFill>
                <a:latin typeface="DM Sans"/>
              </a:rPr>
              <a:t>Want a professional website without the coding headaches? No-code website builders empower anyone to create stunning, functional websites with drag-and-drop tools and pre-designed templates. This means you can focus on your content and design vision, while the platform takes care of the technical aspects. It's perfect for entrepreneurs, small businesses, or anyone who wants a beautiful online presence without needing programming skills.</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no-code tools for website creation:</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7" tooltip="https://www.wix.com"/>
              </a:rPr>
              <a:t>WIX</a:t>
            </a:r>
          </a:p>
          <a:p>
            <a:pPr marL="518268" lvl="1" indent="-259134" algn="l">
              <a:lnSpc>
                <a:spcPts val="2640"/>
              </a:lnSpc>
              <a:buFont typeface="Arial"/>
              <a:buChar char="•"/>
            </a:pPr>
            <a:r>
              <a:rPr lang="en-US" sz="2400" u="sng">
                <a:solidFill>
                  <a:srgbClr val="FEC045"/>
                </a:solidFill>
                <a:latin typeface="DM Sans Bold"/>
                <a:hlinkClick r:id="rId8" tooltip="https://bubble.io"/>
              </a:rPr>
              <a:t>Bubble</a:t>
            </a:r>
          </a:p>
          <a:p>
            <a:pPr marL="518268" lvl="1" indent="-259134" algn="l">
              <a:lnSpc>
                <a:spcPts val="2640"/>
              </a:lnSpc>
              <a:buFont typeface="Arial"/>
              <a:buChar char="•"/>
            </a:pPr>
            <a:r>
              <a:rPr lang="en-US" sz="2400" u="sng">
                <a:solidFill>
                  <a:srgbClr val="FEC045"/>
                </a:solidFill>
                <a:latin typeface="DM Sans Bold"/>
                <a:hlinkClick r:id="rId9" tooltip="https://www.squarespace.com"/>
              </a:rPr>
              <a:t>Squarespace</a:t>
            </a:r>
          </a:p>
          <a:p>
            <a:pPr marL="518268" lvl="1" indent="-259134" algn="l">
              <a:lnSpc>
                <a:spcPts val="2640"/>
              </a:lnSpc>
              <a:buFont typeface="Arial"/>
              <a:buChar char="•"/>
            </a:pPr>
            <a:r>
              <a:rPr lang="en-US" sz="2400" u="sng">
                <a:solidFill>
                  <a:srgbClr val="FEC045"/>
                </a:solidFill>
                <a:latin typeface="DM Sans Bold"/>
                <a:hlinkClick r:id="rId10" tooltip="https://tilda.cc"/>
              </a:rPr>
              <a:t>Tilda</a:t>
            </a:r>
          </a:p>
          <a:p>
            <a:pPr marL="518268" lvl="1" indent="-259134" algn="l">
              <a:lnSpc>
                <a:spcPts val="2640"/>
              </a:lnSpc>
              <a:buFont typeface="Arial"/>
              <a:buChar char="•"/>
            </a:pPr>
            <a:r>
              <a:rPr lang="en-US" sz="2400" u="sng">
                <a:solidFill>
                  <a:srgbClr val="FEC045"/>
                </a:solidFill>
                <a:latin typeface="DM Sans Bold"/>
                <a:hlinkClick r:id="rId11" tooltip="https://www.mozello.com"/>
              </a:rPr>
              <a:t>Mozello</a:t>
            </a:r>
          </a:p>
        </p:txBody>
      </p:sp>
      <p:sp>
        <p:nvSpPr>
          <p:cNvPr id="6" name="Freeform 6"/>
          <p:cNvSpPr/>
          <p:nvPr/>
        </p:nvSpPr>
        <p:spPr>
          <a:xfrm>
            <a:off x="8452103" y="5746628"/>
            <a:ext cx="2196712" cy="2196712"/>
          </a:xfrm>
          <a:custGeom>
            <a:avLst/>
            <a:gdLst/>
            <a:ahLst/>
            <a:cxnLst/>
            <a:rect l="l" t="t" r="r" b="b"/>
            <a:pathLst>
              <a:path w="2196712" h="2196712">
                <a:moveTo>
                  <a:pt x="0" y="0"/>
                </a:moveTo>
                <a:lnTo>
                  <a:pt x="2196712" y="0"/>
                </a:lnTo>
                <a:lnTo>
                  <a:pt x="2196712" y="2196712"/>
                </a:lnTo>
                <a:lnTo>
                  <a:pt x="0" y="2196712"/>
                </a:lnTo>
                <a:lnTo>
                  <a:pt x="0" y="0"/>
                </a:lnTo>
                <a:close/>
              </a:path>
            </a:pathLst>
          </a:custGeom>
          <a:blipFill>
            <a:blip r:embed="rId12"/>
            <a:stretch>
              <a:fillRect/>
            </a:stretch>
          </a:blipFill>
        </p:spPr>
        <p:txBody>
          <a:bodyPr/>
          <a:lstStyle/>
          <a:p>
            <a:endParaRPr lang="lv-LV"/>
          </a:p>
        </p:txBody>
      </p:sp>
      <p:sp>
        <p:nvSpPr>
          <p:cNvPr id="7" name="Freeform 7"/>
          <p:cNvSpPr/>
          <p:nvPr/>
        </p:nvSpPr>
        <p:spPr>
          <a:xfrm>
            <a:off x="11184069" y="5746628"/>
            <a:ext cx="2042942" cy="2196712"/>
          </a:xfrm>
          <a:custGeom>
            <a:avLst/>
            <a:gdLst/>
            <a:ahLst/>
            <a:cxnLst/>
            <a:rect l="l" t="t" r="r" b="b"/>
            <a:pathLst>
              <a:path w="2042942" h="2196712">
                <a:moveTo>
                  <a:pt x="0" y="0"/>
                </a:moveTo>
                <a:lnTo>
                  <a:pt x="2042943" y="0"/>
                </a:lnTo>
                <a:lnTo>
                  <a:pt x="2042943" y="2196712"/>
                </a:lnTo>
                <a:lnTo>
                  <a:pt x="0" y="2196712"/>
                </a:lnTo>
                <a:lnTo>
                  <a:pt x="0" y="0"/>
                </a:lnTo>
                <a:close/>
              </a:path>
            </a:pathLst>
          </a:custGeom>
          <a:blipFill>
            <a:blip r:embed="rId13"/>
            <a:stretch>
              <a:fillRect/>
            </a:stretch>
          </a:blipFill>
        </p:spPr>
        <p:txBody>
          <a:bodyPr/>
          <a:lstStyle/>
          <a:p>
            <a:endParaRPr lang="lv-LV"/>
          </a:p>
        </p:txBody>
      </p:sp>
      <p:sp>
        <p:nvSpPr>
          <p:cNvPr id="8" name="Freeform 8"/>
          <p:cNvSpPr/>
          <p:nvPr/>
        </p:nvSpPr>
        <p:spPr>
          <a:xfrm>
            <a:off x="13760412" y="5746628"/>
            <a:ext cx="2695092" cy="2196712"/>
          </a:xfrm>
          <a:custGeom>
            <a:avLst/>
            <a:gdLst/>
            <a:ahLst/>
            <a:cxnLst/>
            <a:rect l="l" t="t" r="r" b="b"/>
            <a:pathLst>
              <a:path w="2695092" h="2196712">
                <a:moveTo>
                  <a:pt x="0" y="0"/>
                </a:moveTo>
                <a:lnTo>
                  <a:pt x="2695092" y="0"/>
                </a:lnTo>
                <a:lnTo>
                  <a:pt x="2695092" y="2196712"/>
                </a:lnTo>
                <a:lnTo>
                  <a:pt x="0" y="2196712"/>
                </a:lnTo>
                <a:lnTo>
                  <a:pt x="0" y="0"/>
                </a:lnTo>
                <a:close/>
              </a:path>
            </a:pathLst>
          </a:custGeom>
          <a:blipFill>
            <a:blip r:embed="rId14"/>
            <a:stretch>
              <a:fillRect l="-15337" t="-9564" r="-14674" b="-10067"/>
            </a:stretch>
          </a:blipFill>
        </p:spPr>
        <p:txBody>
          <a:bodyPr/>
          <a:lstStyle/>
          <a:p>
            <a:endParaRPr lang="lv-LV"/>
          </a:p>
        </p:txBody>
      </p:sp>
      <p:sp>
        <p:nvSpPr>
          <p:cNvPr id="9" name="TextBox 9"/>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website creation</a:t>
            </a:r>
          </a:p>
        </p:txBody>
      </p:sp>
      <p:sp>
        <p:nvSpPr>
          <p:cNvPr id="10" name="TextBox 10"/>
          <p:cNvSpPr txBox="1"/>
          <p:nvPr/>
        </p:nvSpPr>
        <p:spPr>
          <a:xfrm>
            <a:off x="6264785" y="9086340"/>
            <a:ext cx="1019071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WIX tutorial: </a:t>
            </a:r>
            <a:r>
              <a:rPr lang="en-US" sz="2199" u="sng" spc="215">
                <a:solidFill>
                  <a:srgbClr val="FEC045"/>
                </a:solidFill>
                <a:latin typeface="DM Sans Bold"/>
                <a:hlinkClick r:id="rId15" tooltip="https://www.youtube.com/watch?v=nIKbN5pBSXo"/>
              </a:rPr>
              <a:t>https://www.youtube.com/watch?v=nIKbN5pBSXo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1056887" y="5143500"/>
            <a:ext cx="2497120" cy="2519752"/>
          </a:xfrm>
          <a:custGeom>
            <a:avLst/>
            <a:gdLst/>
            <a:ahLst/>
            <a:cxnLst/>
            <a:rect l="l" t="t" r="r" b="b"/>
            <a:pathLst>
              <a:path w="2497120" h="2519752">
                <a:moveTo>
                  <a:pt x="0" y="0"/>
                </a:moveTo>
                <a:lnTo>
                  <a:pt x="2497120" y="0"/>
                </a:lnTo>
                <a:lnTo>
                  <a:pt x="2497120" y="2519752"/>
                </a:lnTo>
                <a:lnTo>
                  <a:pt x="0" y="2519752"/>
                </a:lnTo>
                <a:lnTo>
                  <a:pt x="0" y="0"/>
                </a:lnTo>
                <a:close/>
              </a:path>
            </a:pathLst>
          </a:custGeom>
          <a:blipFill>
            <a:blip r:embed="rId7"/>
            <a:stretch>
              <a:fillRect l="-47578" t="-4311" r="-47276" b="-4310"/>
            </a:stretch>
          </a:blipFill>
        </p:spPr>
        <p:txBody>
          <a:bodyPr/>
          <a:lstStyle/>
          <a:p>
            <a:endParaRPr lang="lv-LV"/>
          </a:p>
        </p:txBody>
      </p:sp>
      <p:sp>
        <p:nvSpPr>
          <p:cNvPr id="6" name="TextBox 6"/>
          <p:cNvSpPr txBox="1"/>
          <p:nvPr/>
        </p:nvSpPr>
        <p:spPr>
          <a:xfrm>
            <a:off x="1028700" y="3423632"/>
            <a:ext cx="15426804" cy="4345311"/>
          </a:xfrm>
          <a:prstGeom prst="rect">
            <a:avLst/>
          </a:prstGeom>
        </p:spPr>
        <p:txBody>
          <a:bodyPr lIns="0" tIns="0" rIns="0" bIns="0" rtlCol="0" anchor="t">
            <a:spAutoFit/>
          </a:bodyPr>
          <a:lstStyle/>
          <a:p>
            <a:pPr algn="l">
              <a:lnSpc>
                <a:spcPts val="2640"/>
              </a:lnSpc>
            </a:pPr>
            <a:r>
              <a:rPr lang="en-US" sz="2400">
                <a:solidFill>
                  <a:srgbClr val="231F20"/>
                </a:solidFill>
                <a:latin typeface="DM Sans"/>
              </a:rPr>
              <a:t>Nowadays Artificial Intelligence tools are around every corner but for good reason. These intelligent assistants can handle repetitive tasks, analyze data for valuable insights, and even generate creative text formats. Imagine an AI assistant that writes compelling marketing copy, analyzes customer data to predict trends, or helps you brainstorm new ideas. When used properly, AI tools can truly make your workday more efficient.</a:t>
            </a:r>
          </a:p>
          <a:p>
            <a:pPr algn="l">
              <a:lnSpc>
                <a:spcPts val="2640"/>
              </a:lnSpc>
            </a:pPr>
            <a:endParaRPr lang="en-US" sz="2400">
              <a:solidFill>
                <a:srgbClr val="231F20"/>
              </a:solidFill>
              <a:latin typeface="DM Sans"/>
            </a:endParaRPr>
          </a:p>
          <a:p>
            <a:pPr algn="l">
              <a:lnSpc>
                <a:spcPts val="2640"/>
              </a:lnSpc>
            </a:pPr>
            <a:r>
              <a:rPr lang="en-US" sz="2400">
                <a:solidFill>
                  <a:srgbClr val="231F20"/>
                </a:solidFill>
                <a:latin typeface="DM Sans"/>
              </a:rPr>
              <a:t>Some great AI tools for different uses:</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u="sng">
                <a:solidFill>
                  <a:srgbClr val="FEC045"/>
                </a:solidFill>
                <a:latin typeface="DM Sans Bold"/>
                <a:hlinkClick r:id="rId8" tooltip="https://chatgpt.com"/>
              </a:rPr>
              <a:t>Chat GPT</a:t>
            </a:r>
            <a:r>
              <a:rPr lang="en-US" sz="2400">
                <a:solidFill>
                  <a:srgbClr val="737373"/>
                </a:solidFill>
                <a:latin typeface="DM Sans"/>
              </a:rPr>
              <a:t>         (Text and image generation)</a:t>
            </a:r>
          </a:p>
          <a:p>
            <a:pPr marL="518268" lvl="1" indent="-259134" algn="l">
              <a:lnSpc>
                <a:spcPts val="2640"/>
              </a:lnSpc>
              <a:buFont typeface="Arial"/>
              <a:buChar char="•"/>
            </a:pPr>
            <a:r>
              <a:rPr lang="en-US" sz="2400" u="sng">
                <a:solidFill>
                  <a:srgbClr val="FEC045"/>
                </a:solidFill>
                <a:latin typeface="DM Sans Bold"/>
                <a:hlinkClick r:id="rId9" tooltip="https://www.midjourney.com/home"/>
              </a:rPr>
              <a:t>Midjourney</a:t>
            </a:r>
            <a:r>
              <a:rPr lang="en-US" sz="2400">
                <a:solidFill>
                  <a:srgbClr val="FEC045"/>
                </a:solidFill>
                <a:latin typeface="DM Sans Bold"/>
              </a:rPr>
              <a:t>      </a:t>
            </a:r>
            <a:r>
              <a:rPr lang="en-US" sz="2400">
                <a:solidFill>
                  <a:srgbClr val="727171"/>
                </a:solidFill>
                <a:latin typeface="DM Sans"/>
              </a:rPr>
              <a:t>(Image generation)</a:t>
            </a:r>
          </a:p>
          <a:p>
            <a:pPr marL="518268" lvl="1" indent="-259134" algn="l">
              <a:lnSpc>
                <a:spcPts val="2640"/>
              </a:lnSpc>
              <a:buFont typeface="Arial"/>
              <a:buChar char="•"/>
            </a:pPr>
            <a:r>
              <a:rPr lang="en-US" sz="2400" u="sng">
                <a:solidFill>
                  <a:srgbClr val="FEC045"/>
                </a:solidFill>
                <a:latin typeface="DM Sans Bold"/>
                <a:hlinkClick r:id="rId10" tooltip="https://www.perplexity.ai"/>
              </a:rPr>
              <a:t>Perplexity</a:t>
            </a:r>
            <a:r>
              <a:rPr lang="en-US" sz="2400">
                <a:solidFill>
                  <a:srgbClr val="FEC045"/>
                </a:solidFill>
                <a:latin typeface="DM Sans Bold"/>
              </a:rPr>
              <a:t>        </a:t>
            </a:r>
            <a:r>
              <a:rPr lang="en-US" sz="2400">
                <a:solidFill>
                  <a:srgbClr val="727171"/>
                </a:solidFill>
                <a:latin typeface="DM Sans"/>
              </a:rPr>
              <a:t>(Text generation with sources)</a:t>
            </a:r>
          </a:p>
          <a:p>
            <a:pPr marL="518268" lvl="1" indent="-259134" algn="l">
              <a:lnSpc>
                <a:spcPts val="2640"/>
              </a:lnSpc>
              <a:buFont typeface="Arial"/>
              <a:buChar char="•"/>
            </a:pPr>
            <a:r>
              <a:rPr lang="en-US" sz="2400" u="sng">
                <a:solidFill>
                  <a:srgbClr val="FEC045"/>
                </a:solidFill>
                <a:latin typeface="DM Sans Bold"/>
                <a:hlinkClick r:id="rId11" tooltip="https://app.grammarly.com"/>
              </a:rPr>
              <a:t>Grammarly</a:t>
            </a:r>
            <a:r>
              <a:rPr lang="en-US" sz="2400">
                <a:solidFill>
                  <a:srgbClr val="FEC045"/>
                </a:solidFill>
                <a:latin typeface="DM Sans Bold"/>
              </a:rPr>
              <a:t>      </a:t>
            </a:r>
            <a:r>
              <a:rPr lang="en-US" sz="2400">
                <a:solidFill>
                  <a:srgbClr val="727171"/>
                </a:solidFill>
                <a:latin typeface="DM Sans"/>
              </a:rPr>
              <a:t>(Grammar correction tool)</a:t>
            </a:r>
          </a:p>
          <a:p>
            <a:pPr marL="518268" lvl="1" indent="-259134" algn="l">
              <a:lnSpc>
                <a:spcPts val="2640"/>
              </a:lnSpc>
              <a:buFont typeface="Arial"/>
              <a:buChar char="•"/>
            </a:pPr>
            <a:r>
              <a:rPr lang="en-US" sz="2400" u="sng">
                <a:solidFill>
                  <a:srgbClr val="FEC045"/>
                </a:solidFill>
                <a:latin typeface="DM Sans Bold"/>
                <a:hlinkClick r:id="rId12" tooltip="https://fireflies.ai"/>
              </a:rPr>
              <a:t>FireFlies</a:t>
            </a:r>
            <a:r>
              <a:rPr lang="en-US" sz="2400">
                <a:solidFill>
                  <a:srgbClr val="FEC045"/>
                </a:solidFill>
                <a:latin typeface="DM Sans Bold"/>
              </a:rPr>
              <a:t>  </a:t>
            </a:r>
            <a:r>
              <a:rPr lang="en-US" sz="2400">
                <a:solidFill>
                  <a:srgbClr val="FEC045"/>
                </a:solidFill>
                <a:latin typeface="DM Sans"/>
              </a:rPr>
              <a:t>         </a:t>
            </a:r>
            <a:r>
              <a:rPr lang="en-US" sz="2400">
                <a:solidFill>
                  <a:srgbClr val="727171"/>
                </a:solidFill>
                <a:latin typeface="DM Sans"/>
              </a:rPr>
              <a:t>(Takes meeting notes and creates transriptions)</a:t>
            </a:r>
          </a:p>
        </p:txBody>
      </p:sp>
      <p:sp>
        <p:nvSpPr>
          <p:cNvPr id="7" name="Freeform 7"/>
          <p:cNvSpPr/>
          <p:nvPr/>
        </p:nvSpPr>
        <p:spPr>
          <a:xfrm>
            <a:off x="13935752" y="5143500"/>
            <a:ext cx="2519752" cy="2519752"/>
          </a:xfrm>
          <a:custGeom>
            <a:avLst/>
            <a:gdLst/>
            <a:ahLst/>
            <a:cxnLst/>
            <a:rect l="l" t="t" r="r" b="b"/>
            <a:pathLst>
              <a:path w="2519752" h="2519752">
                <a:moveTo>
                  <a:pt x="0" y="0"/>
                </a:moveTo>
                <a:lnTo>
                  <a:pt x="2519752" y="0"/>
                </a:lnTo>
                <a:lnTo>
                  <a:pt x="2519752" y="2519752"/>
                </a:lnTo>
                <a:lnTo>
                  <a:pt x="0" y="251975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8" name="TextBox 8"/>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AI tools</a:t>
            </a:r>
          </a:p>
        </p:txBody>
      </p:sp>
      <p:sp>
        <p:nvSpPr>
          <p:cNvPr id="9" name="TextBox 9"/>
          <p:cNvSpPr txBox="1"/>
          <p:nvPr/>
        </p:nvSpPr>
        <p:spPr>
          <a:xfrm>
            <a:off x="5542138" y="9210675"/>
            <a:ext cx="1112590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Chat GPT tutorial: </a:t>
            </a:r>
            <a:r>
              <a:rPr lang="en-US" sz="2199" u="sng" spc="215">
                <a:solidFill>
                  <a:srgbClr val="FEC045"/>
                </a:solidFill>
                <a:latin typeface="DM Sans Bold"/>
                <a:hlinkClick r:id="rId15" tooltip="https://www.youtube.com/watch?v=AXn2XVLf7d0"/>
              </a:rPr>
              <a:t>https://www.youtube.com/watch?v=AXn2XVLf7d0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343660" y="8133177"/>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Saving money on tools</a:t>
            </a:r>
          </a:p>
        </p:txBody>
      </p:sp>
      <p:sp>
        <p:nvSpPr>
          <p:cNvPr id="6" name="TextBox 6"/>
          <p:cNvSpPr txBox="1"/>
          <p:nvPr/>
        </p:nvSpPr>
        <p:spPr>
          <a:xfrm>
            <a:off x="1028700" y="2801844"/>
            <a:ext cx="15783304" cy="5331333"/>
          </a:xfrm>
          <a:prstGeom prst="rect">
            <a:avLst/>
          </a:prstGeom>
        </p:spPr>
        <p:txBody>
          <a:bodyPr lIns="0" tIns="0" rIns="0" bIns="0" rtlCol="0" anchor="t">
            <a:spAutoFit/>
          </a:bodyPr>
          <a:lstStyle/>
          <a:p>
            <a:pPr algn="l">
              <a:lnSpc>
                <a:spcPts val="3035"/>
              </a:lnSpc>
            </a:pPr>
            <a:r>
              <a:rPr lang="en-US" sz="2199" spc="215">
                <a:solidFill>
                  <a:srgbClr val="231F20"/>
                </a:solidFill>
                <a:latin typeface="DM Sans"/>
              </a:rPr>
              <a:t>Even though all of the tools previously mentioned are free of charge, it is mainly for the basic functions. There can come a moment when you will need to use the functions hidden behind a pay wall. But if you are working on a social cause or you are a non-profit, there are ways how you can get the paid versions free of charge:</a:t>
            </a:r>
          </a:p>
          <a:p>
            <a:pPr algn="l">
              <a:lnSpc>
                <a:spcPts val="3035"/>
              </a:lnSpc>
            </a:pPr>
            <a:endParaRPr lang="en-US" sz="2199" spc="215">
              <a:solidFill>
                <a:srgbClr val="231F20"/>
              </a:solidFill>
              <a:latin typeface="DM Sans"/>
            </a:endParaRPr>
          </a:p>
          <a:p>
            <a:pPr marL="474979" lvl="1" indent="-237490" algn="l">
              <a:lnSpc>
                <a:spcPts val="3035"/>
              </a:lnSpc>
              <a:buAutoNum type="arabicPeriod"/>
            </a:pPr>
            <a:r>
              <a:rPr lang="en-US" sz="2199" u="sng" spc="215">
                <a:solidFill>
                  <a:srgbClr val="FEC045"/>
                </a:solidFill>
                <a:latin typeface="DM Sans Bold"/>
                <a:hlinkClick r:id="rId7" tooltip="https://www.techsoup.org"/>
              </a:rPr>
              <a:t>TechSoup</a:t>
            </a:r>
            <a:r>
              <a:rPr lang="en-US" sz="2199" spc="215">
                <a:solidFill>
                  <a:srgbClr val="231F20"/>
                </a:solidFill>
                <a:latin typeface="DM Sans Bold"/>
              </a:rPr>
              <a:t>:</a:t>
            </a:r>
            <a:r>
              <a:rPr lang="en-US" sz="2199" spc="215">
                <a:solidFill>
                  <a:srgbClr val="231F20"/>
                </a:solidFill>
                <a:latin typeface="DM Sans"/>
              </a:rPr>
              <a:t> This global network equips you with discounted or donated software, training resources, and a community of like-minded organizations. By leveraging TechSoup, you can stretch your budget further, gain access to powerful technology tools, and empower your team to better serve your mission.</a:t>
            </a:r>
          </a:p>
          <a:p>
            <a:pPr marL="474979" lvl="1" indent="-237490" algn="l">
              <a:lnSpc>
                <a:spcPts val="3035"/>
              </a:lnSpc>
              <a:spcBef>
                <a:spcPct val="0"/>
              </a:spcBef>
              <a:buAutoNum type="arabicPeriod"/>
            </a:pPr>
            <a:r>
              <a:rPr lang="en-US" sz="2199" u="sng" spc="215">
                <a:solidFill>
                  <a:srgbClr val="FEC045"/>
                </a:solidFill>
                <a:latin typeface="DM Sans Bold"/>
                <a:hlinkClick r:id="rId8" tooltip="https://www.techtotherescue.org/nonprofits/"/>
              </a:rPr>
              <a:t>Tech To The Rescue</a:t>
            </a:r>
            <a:r>
              <a:rPr lang="en-US" sz="2199" spc="215">
                <a:solidFill>
                  <a:srgbClr val="231F20"/>
                </a:solidFill>
                <a:latin typeface="DM Sans"/>
              </a:rPr>
              <a:t>: This non-profit connects NGOs with tech companies, offering pro bono or low-bono tech solutions. They can match you with skilled developers to build a custom app, or data analysts to help you understand your impact. By using Tech To The Rescue, you gain access to expertise you might not have in-house, allowing you to scale your positive impact and empower your organization.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38780" y="8366974"/>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Experiment, experiment, and experiment!</a:t>
            </a:r>
          </a:p>
        </p:txBody>
      </p:sp>
      <p:sp>
        <p:nvSpPr>
          <p:cNvPr id="6" name="TextBox 6"/>
          <p:cNvSpPr txBox="1"/>
          <p:nvPr/>
        </p:nvSpPr>
        <p:spPr>
          <a:xfrm>
            <a:off x="1028700" y="4236339"/>
            <a:ext cx="15783304" cy="5021961"/>
          </a:xfrm>
          <a:prstGeom prst="rect">
            <a:avLst/>
          </a:prstGeom>
        </p:spPr>
        <p:txBody>
          <a:bodyPr lIns="0" tIns="0" rIns="0" bIns="0" rtlCol="0" anchor="t">
            <a:spAutoFit/>
          </a:bodyPr>
          <a:lstStyle/>
          <a:p>
            <a:pPr algn="l">
              <a:lnSpc>
                <a:spcPts val="3311"/>
              </a:lnSpc>
            </a:pPr>
            <a:r>
              <a:rPr lang="en-US" sz="2399" spc="235">
                <a:solidFill>
                  <a:srgbClr val="231F20"/>
                </a:solidFill>
                <a:latin typeface="DM Sans"/>
              </a:rPr>
              <a:t>In today's overflowing digital toolbox, finding the perfect tool isn't a one-size-fits-all situation. Experimenting with different options is crucial for several reasons: </a:t>
            </a:r>
          </a:p>
          <a:p>
            <a:pPr algn="l">
              <a:lnSpc>
                <a:spcPts val="3311"/>
              </a:lnSpc>
            </a:pPr>
            <a:endParaRPr lang="en-US" sz="2399" spc="235">
              <a:solidFill>
                <a:srgbClr val="231F20"/>
              </a:solidFill>
              <a:latin typeface="DM Sans"/>
            </a:endParaRPr>
          </a:p>
          <a:p>
            <a:pPr marL="518158" lvl="1" indent="-259079" algn="l">
              <a:lnSpc>
                <a:spcPts val="3311"/>
              </a:lnSpc>
              <a:buFont typeface="Arial"/>
              <a:buChar char="•"/>
            </a:pPr>
            <a:r>
              <a:rPr lang="en-US" sz="2399" spc="235">
                <a:solidFill>
                  <a:srgbClr val="231F20"/>
                </a:solidFill>
                <a:latin typeface="DM Sans Bold"/>
              </a:rPr>
              <a:t>It allows you to discover functionalities</a:t>
            </a:r>
            <a:r>
              <a:rPr lang="en-US" sz="2399" spc="235">
                <a:solidFill>
                  <a:srgbClr val="231F20"/>
                </a:solidFill>
                <a:latin typeface="DM Sans"/>
              </a:rPr>
              <a:t> that best suit your specific needs and workflow. Imagine trying to paint a masterpiece with only a screwdriver – exploring different tools ensures you have the right brush for the job. </a:t>
            </a:r>
          </a:p>
          <a:p>
            <a:pPr marL="518158" lvl="1" indent="-259079" algn="l">
              <a:lnSpc>
                <a:spcPts val="3311"/>
              </a:lnSpc>
              <a:buFont typeface="Arial"/>
              <a:buChar char="•"/>
            </a:pPr>
            <a:r>
              <a:rPr lang="en-US" sz="2399" spc="235">
                <a:solidFill>
                  <a:srgbClr val="231F20"/>
                </a:solidFill>
                <a:latin typeface="DM Sans Bold"/>
              </a:rPr>
              <a:t>Experimentation fosters a deeper understanding</a:t>
            </a:r>
            <a:r>
              <a:rPr lang="en-US" sz="2399" spc="235">
                <a:solidFill>
                  <a:srgbClr val="231F20"/>
                </a:solidFill>
                <a:latin typeface="DM Sans"/>
              </a:rPr>
              <a:t> of your own preferences. Do you prioritize a sleek interface or robust analytics? Trying different tools helps you identify what matters most to you. </a:t>
            </a:r>
          </a:p>
          <a:p>
            <a:pPr marL="518158" lvl="1" indent="-259079" algn="l">
              <a:lnSpc>
                <a:spcPts val="3311"/>
              </a:lnSpc>
              <a:spcBef>
                <a:spcPct val="0"/>
              </a:spcBef>
              <a:buFont typeface="Arial"/>
              <a:buChar char="•"/>
            </a:pPr>
            <a:r>
              <a:rPr lang="en-US" sz="2399" spc="235">
                <a:solidFill>
                  <a:srgbClr val="231F20"/>
                </a:solidFill>
                <a:latin typeface="DM Sans Bold"/>
              </a:rPr>
              <a:t>The digital landscape is constantly evolving</a:t>
            </a:r>
            <a:r>
              <a:rPr lang="en-US" sz="2399" spc="235">
                <a:solidFill>
                  <a:srgbClr val="231F20"/>
                </a:solidFill>
                <a:latin typeface="DM Sans"/>
              </a:rPr>
              <a:t>. By testing new options, you stay ahead of the curve and ensure you're leveraging the latest advancements to maximize your efficiency and effectiveness.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38780" y="8366974"/>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471408"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Don't be afraid to ask for help!</a:t>
            </a:r>
          </a:p>
        </p:txBody>
      </p:sp>
      <p:sp>
        <p:nvSpPr>
          <p:cNvPr id="6" name="TextBox 6"/>
          <p:cNvSpPr txBox="1"/>
          <p:nvPr/>
        </p:nvSpPr>
        <p:spPr>
          <a:xfrm>
            <a:off x="1028700" y="4902815"/>
            <a:ext cx="15783304" cy="2088261"/>
          </a:xfrm>
          <a:prstGeom prst="rect">
            <a:avLst/>
          </a:prstGeom>
        </p:spPr>
        <p:txBody>
          <a:bodyPr lIns="0" tIns="0" rIns="0" bIns="0" rtlCol="0" anchor="t">
            <a:spAutoFit/>
          </a:bodyPr>
          <a:lstStyle/>
          <a:p>
            <a:pPr algn="l">
              <a:lnSpc>
                <a:spcPts val="3311"/>
              </a:lnSpc>
              <a:spcBef>
                <a:spcPct val="0"/>
              </a:spcBef>
            </a:pPr>
            <a:r>
              <a:rPr lang="en-US" sz="2399" spc="235">
                <a:solidFill>
                  <a:srgbClr val="231F20"/>
                </a:solidFill>
                <a:latin typeface="DM Sans"/>
              </a:rPr>
              <a:t>Just like learning a new language, having a guide can accelerate your progress. Asking questions clarifies confusing aspects, while experienced users can offer valuable tips and tricks you might not discover on your own. This not only saves you time and frustration, but also opens doors to a network of support that can empower you to unlock the full potential of the tool. So, whenever needed, do not be afraid to reach out and ask for help!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5133975"/>
            <a:ext cx="17537556" cy="2295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Please share what will be your key takeaways from today and if there is something, what will be the thing you'll start doing differently.</a:t>
            </a:r>
          </a:p>
        </p:txBody>
      </p:sp>
      <p:sp>
        <p:nvSpPr>
          <p:cNvPr id="3" name="TextBox 3"/>
          <p:cNvSpPr txBox="1"/>
          <p:nvPr/>
        </p:nvSpPr>
        <p:spPr>
          <a:xfrm>
            <a:off x="375222" y="2091415"/>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Reflection (15min)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1498263"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skills and tools</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231F20"/>
                </a:solidFill>
                <a:latin typeface="DM Sans"/>
              </a:rPr>
              <a:t>In order to raise the technological capacity of an individual or an organization, one of the first steps to take is to start learning about what is available and how it can be used to your advantage. And it's not just about learning different digital tools that can be used for various situations but also about certain skills that have been widely adapted in the IT industry which can help with the processes within an organization. It's the combination of the two that will help raise your technological capacity.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1498263"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For social entreprises</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231F20"/>
                </a:solidFill>
                <a:latin typeface="DM Sans"/>
              </a:rPr>
              <a:t>Social enterprises need digital skills and tools to supercharge their social impact. By understanding the online spaces their beneficiaries frequent, they can connect and deliver support more effectively. Furthermore, digital tools act as a megaphone for their mission, allowing them to tap into online fundraising platforms and social media to reach a wider audience and attract more supporters for their cause. In essence, digital fluency is key to maximizing their social impact.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564375" y="5219700"/>
            <a:ext cx="10978747"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PROJECT MANAGEMENT</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8624831" y="3818900"/>
            <a:ext cx="8634469" cy="2970523"/>
          </a:xfrm>
          <a:custGeom>
            <a:avLst/>
            <a:gdLst/>
            <a:ahLst/>
            <a:cxnLst/>
            <a:rect l="l" t="t" r="r" b="b"/>
            <a:pathLst>
              <a:path w="8634469" h="2970523">
                <a:moveTo>
                  <a:pt x="0" y="0"/>
                </a:moveTo>
                <a:lnTo>
                  <a:pt x="8634469" y="0"/>
                </a:lnTo>
                <a:lnTo>
                  <a:pt x="8634469" y="2970523"/>
                </a:lnTo>
                <a:lnTo>
                  <a:pt x="0" y="29705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Design Thinking</a:t>
            </a:r>
          </a:p>
        </p:txBody>
      </p:sp>
      <p:sp>
        <p:nvSpPr>
          <p:cNvPr id="7" name="TextBox 7"/>
          <p:cNvSpPr txBox="1"/>
          <p:nvPr/>
        </p:nvSpPr>
        <p:spPr>
          <a:xfrm>
            <a:off x="1028700" y="3744090"/>
            <a:ext cx="7387854" cy="3045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231F20"/>
                </a:solidFill>
                <a:latin typeface="DM Sans"/>
              </a:rPr>
              <a:t>Design thinking is a non-linear, iterative process that teams use to understand users, challenge assumptions, redefine problems and create innovative solutions to prototype and test. Involving five phases — </a:t>
            </a:r>
            <a:r>
              <a:rPr lang="en-US" sz="2199" spc="215">
                <a:solidFill>
                  <a:srgbClr val="231F20"/>
                </a:solidFill>
                <a:latin typeface="DM Sans Bold"/>
              </a:rPr>
              <a:t>Empathize</a:t>
            </a:r>
            <a:r>
              <a:rPr lang="en-US" sz="2199" spc="215">
                <a:solidFill>
                  <a:srgbClr val="231F20"/>
                </a:solidFill>
                <a:latin typeface="DM Sans"/>
              </a:rPr>
              <a:t>, </a:t>
            </a:r>
            <a:r>
              <a:rPr lang="en-US" sz="2199" spc="215">
                <a:solidFill>
                  <a:srgbClr val="231F20"/>
                </a:solidFill>
                <a:latin typeface="DM Sans Bold"/>
              </a:rPr>
              <a:t>Define</a:t>
            </a:r>
            <a:r>
              <a:rPr lang="en-US" sz="2199" spc="215">
                <a:solidFill>
                  <a:srgbClr val="231F20"/>
                </a:solidFill>
                <a:latin typeface="DM Sans"/>
              </a:rPr>
              <a:t>, </a:t>
            </a:r>
            <a:r>
              <a:rPr lang="en-US" sz="2199" spc="215">
                <a:solidFill>
                  <a:srgbClr val="231F20"/>
                </a:solidFill>
                <a:latin typeface="DM Sans Bold"/>
              </a:rPr>
              <a:t>Ideate</a:t>
            </a:r>
            <a:r>
              <a:rPr lang="en-US" sz="2199" spc="215">
                <a:solidFill>
                  <a:srgbClr val="231F20"/>
                </a:solidFill>
                <a:latin typeface="DM Sans"/>
              </a:rPr>
              <a:t>, </a:t>
            </a:r>
            <a:r>
              <a:rPr lang="en-US" sz="2199" spc="215">
                <a:solidFill>
                  <a:srgbClr val="231F20"/>
                </a:solidFill>
                <a:latin typeface="DM Sans Bold"/>
              </a:rPr>
              <a:t>Prototype</a:t>
            </a:r>
            <a:r>
              <a:rPr lang="en-US" sz="2199" spc="215">
                <a:solidFill>
                  <a:srgbClr val="231F20"/>
                </a:solidFill>
                <a:latin typeface="DM Sans"/>
              </a:rPr>
              <a:t> and </a:t>
            </a:r>
            <a:r>
              <a:rPr lang="en-US" sz="2199" spc="215">
                <a:solidFill>
                  <a:srgbClr val="231F20"/>
                </a:solidFill>
                <a:latin typeface="DM Sans Bold"/>
              </a:rPr>
              <a:t>Test</a:t>
            </a:r>
            <a:r>
              <a:rPr lang="en-US" sz="2199" spc="215">
                <a:solidFill>
                  <a:srgbClr val="231F20"/>
                </a:solidFill>
                <a:latin typeface="DM Sans"/>
              </a:rPr>
              <a:t> — it is most useful to tackle problems that are ill-defined or unknown.</a:t>
            </a:r>
          </a:p>
        </p:txBody>
      </p:sp>
      <p:sp>
        <p:nvSpPr>
          <p:cNvPr id="8" name="TextBox 8"/>
          <p:cNvSpPr txBox="1"/>
          <p:nvPr/>
        </p:nvSpPr>
        <p:spPr>
          <a:xfrm>
            <a:off x="4897939" y="8879967"/>
            <a:ext cx="12361361"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interaction-design.org/literature/topics/design-thinking"/>
              </a:rPr>
              <a:t>https://www.interaction-design.org/literature/topics/design-thinking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rot="-3154686">
            <a:off x="16355137" y="6618557"/>
            <a:ext cx="1303673" cy="2228502"/>
          </a:xfrm>
          <a:custGeom>
            <a:avLst/>
            <a:gdLst/>
            <a:ahLst/>
            <a:cxnLst/>
            <a:rect l="l" t="t" r="r" b="b"/>
            <a:pathLst>
              <a:path w="1303673" h="2228502">
                <a:moveTo>
                  <a:pt x="0" y="0"/>
                </a:moveTo>
                <a:lnTo>
                  <a:pt x="1303674" y="0"/>
                </a:lnTo>
                <a:lnTo>
                  <a:pt x="1303674" y="2228501"/>
                </a:lnTo>
                <a:lnTo>
                  <a:pt x="0" y="2228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User Experience (UX)</a:t>
            </a:r>
          </a:p>
        </p:txBody>
      </p:sp>
      <p:sp>
        <p:nvSpPr>
          <p:cNvPr id="7" name="TextBox 7"/>
          <p:cNvSpPr txBox="1"/>
          <p:nvPr/>
        </p:nvSpPr>
        <p:spPr>
          <a:xfrm>
            <a:off x="1028700" y="3406521"/>
            <a:ext cx="15783304" cy="3426333"/>
          </a:xfrm>
          <a:prstGeom prst="rect">
            <a:avLst/>
          </a:prstGeom>
        </p:spPr>
        <p:txBody>
          <a:bodyPr lIns="0" tIns="0" rIns="0" bIns="0" rtlCol="0" anchor="t">
            <a:spAutoFit/>
          </a:bodyPr>
          <a:lstStyle/>
          <a:p>
            <a:pPr algn="l">
              <a:lnSpc>
                <a:spcPts val="3035"/>
              </a:lnSpc>
            </a:pPr>
            <a:r>
              <a:rPr lang="en-US" sz="2199" spc="215">
                <a:solidFill>
                  <a:srgbClr val="231F20"/>
                </a:solidFill>
                <a:latin typeface="DM Sans"/>
              </a:rPr>
              <a:t>UX stands for User Experience. Basically how a user feels and his/her demands getting fulfilled after using the software or automobile or any other gadget designed. In simple terms “is the user able to use the product efficiently, the way the developer has intended to use his artefact.” Creating a seamless and enjoyable experience for users while using the interface is the main aim of UX Design.</a:t>
            </a:r>
          </a:p>
          <a:p>
            <a:pPr algn="l">
              <a:lnSpc>
                <a:spcPts val="3035"/>
              </a:lnSpc>
            </a:pPr>
            <a:endParaRPr lang="en-US" sz="2199" spc="215">
              <a:solidFill>
                <a:srgbClr val="231F20"/>
              </a:solidFill>
              <a:latin typeface="DM Sans"/>
            </a:endParaRPr>
          </a:p>
          <a:p>
            <a:pPr marL="0" lvl="0" indent="0" algn="l">
              <a:lnSpc>
                <a:spcPts val="3035"/>
              </a:lnSpc>
              <a:spcBef>
                <a:spcPct val="0"/>
              </a:spcBef>
            </a:pPr>
            <a:r>
              <a:rPr lang="en-US" sz="2199" spc="215">
                <a:solidFill>
                  <a:srgbClr val="231F20"/>
                </a:solidFill>
                <a:latin typeface="DM Sans"/>
              </a:rPr>
              <a:t>UX Design is all about the user interaction or overall experience of a user with the product, webpage, or application. How the customer feels about the product when he/she is using the service if he/she is facing any problem while interacting with the product or application, and how easy it is for a user to perform a certain task to use a product. </a:t>
            </a:r>
          </a:p>
        </p:txBody>
      </p:sp>
      <p:sp>
        <p:nvSpPr>
          <p:cNvPr id="8" name="TextBox 8"/>
          <p:cNvSpPr txBox="1"/>
          <p:nvPr/>
        </p:nvSpPr>
        <p:spPr>
          <a:xfrm>
            <a:off x="5241875" y="8879967"/>
            <a:ext cx="11426172"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interaction-design.org/literature/topics/ux-design"/>
              </a:rPr>
              <a:t>https://www.interaction-design.org/literature/topics/ux-design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rot="-9285900">
            <a:off x="14514199" y="1402521"/>
            <a:ext cx="2992434" cy="1523421"/>
          </a:xfrm>
          <a:custGeom>
            <a:avLst/>
            <a:gdLst/>
            <a:ahLst/>
            <a:cxnLst/>
            <a:rect l="l" t="t" r="r" b="b"/>
            <a:pathLst>
              <a:path w="2992434" h="1523421">
                <a:moveTo>
                  <a:pt x="0" y="0"/>
                </a:moveTo>
                <a:lnTo>
                  <a:pt x="2992434" y="0"/>
                </a:lnTo>
                <a:lnTo>
                  <a:pt x="2992434" y="1523421"/>
                </a:lnTo>
                <a:lnTo>
                  <a:pt x="0" y="15234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5639347"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Prototyping</a:t>
            </a:r>
          </a:p>
        </p:txBody>
      </p:sp>
      <p:sp>
        <p:nvSpPr>
          <p:cNvPr id="7" name="TextBox 7"/>
          <p:cNvSpPr txBox="1"/>
          <p:nvPr/>
        </p:nvSpPr>
        <p:spPr>
          <a:xfrm>
            <a:off x="1028700" y="3406521"/>
            <a:ext cx="15783304" cy="2664333"/>
          </a:xfrm>
          <a:prstGeom prst="rect">
            <a:avLst/>
          </a:prstGeom>
        </p:spPr>
        <p:txBody>
          <a:bodyPr lIns="0" tIns="0" rIns="0" bIns="0" rtlCol="0" anchor="t">
            <a:spAutoFit/>
          </a:bodyPr>
          <a:lstStyle/>
          <a:p>
            <a:pPr algn="l">
              <a:lnSpc>
                <a:spcPts val="3035"/>
              </a:lnSpc>
            </a:pPr>
            <a:r>
              <a:rPr lang="en-US" sz="2199" spc="215">
                <a:solidFill>
                  <a:srgbClr val="231F20"/>
                </a:solidFill>
                <a:latin typeface="DM Sans"/>
              </a:rPr>
              <a:t>A prototype is a </a:t>
            </a:r>
            <a:r>
              <a:rPr lang="en-US" sz="2199" spc="215">
                <a:solidFill>
                  <a:srgbClr val="231F20"/>
                </a:solidFill>
                <a:latin typeface="DM Sans Bold"/>
              </a:rPr>
              <a:t>draft version of a product</a:t>
            </a:r>
            <a:r>
              <a:rPr lang="en-US" sz="2199" spc="215">
                <a:solidFill>
                  <a:srgbClr val="231F20"/>
                </a:solidFill>
                <a:latin typeface="DM Sans"/>
              </a:rPr>
              <a:t> that allows you to explore your ideas and show the intention behind a feature or the overall design concept to users before investing time and money into development. A prototype can be anything from paper drawings (</a:t>
            </a:r>
            <a:r>
              <a:rPr lang="en-US" sz="2199" spc="215">
                <a:solidFill>
                  <a:srgbClr val="231F20"/>
                </a:solidFill>
                <a:latin typeface="DM Sans Bold"/>
              </a:rPr>
              <a:t>low-fidelity</a:t>
            </a:r>
            <a:r>
              <a:rPr lang="en-US" sz="2199" spc="215">
                <a:solidFill>
                  <a:srgbClr val="231F20"/>
                </a:solidFill>
                <a:latin typeface="DM Sans"/>
              </a:rPr>
              <a:t>) to something that allows click-through of a few pieces of content to a fully functioning site (</a:t>
            </a:r>
            <a:r>
              <a:rPr lang="en-US" sz="2199" spc="215">
                <a:solidFill>
                  <a:srgbClr val="231F20"/>
                </a:solidFill>
                <a:latin typeface="DM Sans Bold"/>
              </a:rPr>
              <a:t>high-fidelity</a:t>
            </a:r>
            <a:r>
              <a:rPr lang="en-US" sz="2199" spc="215">
                <a:solidFill>
                  <a:srgbClr val="231F20"/>
                </a:solidFill>
                <a:latin typeface="DM Sans"/>
              </a:rPr>
              <a:t>).</a:t>
            </a:r>
          </a:p>
          <a:p>
            <a:pPr algn="l">
              <a:lnSpc>
                <a:spcPts val="3035"/>
              </a:lnSpc>
            </a:pPr>
            <a:endParaRPr lang="en-US" sz="2199" spc="215">
              <a:solidFill>
                <a:srgbClr val="231F20"/>
              </a:solidFill>
              <a:latin typeface="DM Sans"/>
            </a:endParaRPr>
          </a:p>
          <a:p>
            <a:pPr marL="0" lvl="0" indent="0" algn="l">
              <a:lnSpc>
                <a:spcPts val="3035"/>
              </a:lnSpc>
              <a:spcBef>
                <a:spcPct val="0"/>
              </a:spcBef>
            </a:pPr>
            <a:r>
              <a:rPr lang="en-US" sz="2199" spc="215">
                <a:solidFill>
                  <a:srgbClr val="231F20"/>
                </a:solidFill>
                <a:latin typeface="DM Sans"/>
              </a:rPr>
              <a:t>Creating a prototype for your product can save you both valuable time and money, as you will discover the product's strengths and weaknesses before actually finishing and launching it.</a:t>
            </a:r>
          </a:p>
        </p:txBody>
      </p:sp>
      <p:sp>
        <p:nvSpPr>
          <p:cNvPr id="8" name="TextBox 8"/>
          <p:cNvSpPr txBox="1"/>
          <p:nvPr/>
        </p:nvSpPr>
        <p:spPr>
          <a:xfrm>
            <a:off x="4902948" y="8879967"/>
            <a:ext cx="1176509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9" tooltip="https://www.interaction-design.org/literature/topics/prototyping"/>
              </a:rPr>
              <a:t>https://www.interaction-design.org/literature/topics/prototyping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2926170" y="7943340"/>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2479958" y="9210675"/>
            <a:ext cx="14188089" cy="378333"/>
          </a:xfrm>
          <a:prstGeom prst="rect">
            <a:avLst/>
          </a:prstGeom>
        </p:spPr>
        <p:txBody>
          <a:bodyPr lIns="0" tIns="0" rIns="0" bIns="0" rtlCol="0" anchor="t">
            <a:spAutoFit/>
          </a:bodyPr>
          <a:lstStyle/>
          <a:p>
            <a:pPr marL="0" lvl="0" indent="0" algn="l">
              <a:lnSpc>
                <a:spcPts val="3035"/>
              </a:lnSpc>
              <a:spcBef>
                <a:spcPct val="0"/>
              </a:spcBef>
            </a:pPr>
            <a:r>
              <a:rPr lang="en-US" sz="2199" spc="215">
                <a:solidFill>
                  <a:srgbClr val="FEC045"/>
                </a:solidFill>
                <a:latin typeface="DM Sans Bold"/>
              </a:rPr>
              <a:t>More: </a:t>
            </a:r>
            <a:r>
              <a:rPr lang="en-US" sz="2199" u="sng" spc="215">
                <a:solidFill>
                  <a:srgbClr val="FEC045"/>
                </a:solidFill>
                <a:latin typeface="DM Sans Bold"/>
                <a:hlinkClick r:id="rId7" tooltip="https://www.forbes.com/advisor/business/project-management-methodologies/"/>
              </a:rPr>
              <a:t>https://www.forbes.com/advisor/business/project-management-methodologies/</a:t>
            </a:r>
          </a:p>
        </p:txBody>
      </p:sp>
      <p:sp>
        <p:nvSpPr>
          <p:cNvPr id="6" name="TextBox 6"/>
          <p:cNvSpPr txBox="1"/>
          <p:nvPr/>
        </p:nvSpPr>
        <p:spPr>
          <a:xfrm>
            <a:off x="1028700" y="3919915"/>
            <a:ext cx="15639347" cy="5012061"/>
          </a:xfrm>
          <a:prstGeom prst="rect">
            <a:avLst/>
          </a:prstGeom>
        </p:spPr>
        <p:txBody>
          <a:bodyPr lIns="0" tIns="0" rIns="0" bIns="0" rtlCol="0" anchor="t">
            <a:spAutoFit/>
          </a:bodyPr>
          <a:lstStyle/>
          <a:p>
            <a:pPr algn="l">
              <a:lnSpc>
                <a:spcPts val="2640"/>
              </a:lnSpc>
            </a:pPr>
            <a:r>
              <a:rPr lang="en-US" sz="2400">
                <a:solidFill>
                  <a:srgbClr val="231F20"/>
                </a:solidFill>
                <a:latin typeface="DM Sans"/>
              </a:rPr>
              <a:t>There are many project management methodologies used today. Probably you're already using one of them possibly without knowing it. It's valuable to learn about them all in order to decide which one would be most beneficial for you. The three most popular methodologies are:</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a:solidFill>
                  <a:srgbClr val="231F20"/>
                </a:solidFill>
                <a:latin typeface="DM Sans Bold"/>
              </a:rPr>
              <a:t>WATERFALL</a:t>
            </a:r>
            <a:r>
              <a:rPr lang="en-US" sz="2400">
                <a:solidFill>
                  <a:srgbClr val="231F20"/>
                </a:solidFill>
                <a:latin typeface="DM Sans"/>
              </a:rPr>
              <a:t> - Traditional, linear project planning method best suited for situations where change is uncommon. The model typically includes five or six dependent phases, with each phase relying on the deliverables of the previous one.</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a:solidFill>
                  <a:srgbClr val="231F20"/>
                </a:solidFill>
                <a:latin typeface="DM Sans Bold"/>
              </a:rPr>
              <a:t>LEAN</a:t>
            </a:r>
            <a:r>
              <a:rPr lang="en-US" sz="2400">
                <a:solidFill>
                  <a:srgbClr val="231F20"/>
                </a:solidFill>
                <a:latin typeface="DM Sans"/>
              </a:rPr>
              <a:t> - The lean project management methodology specializes in creating a culture of continuous improvement by eliminating waste and empowering employees. It helps reduce costs, increase efficiencies and improve quality and employee morale.</a:t>
            </a:r>
          </a:p>
          <a:p>
            <a:pPr algn="l">
              <a:lnSpc>
                <a:spcPts val="2640"/>
              </a:lnSpc>
            </a:pPr>
            <a:endParaRPr lang="en-US" sz="2400">
              <a:solidFill>
                <a:srgbClr val="231F20"/>
              </a:solidFill>
              <a:latin typeface="DM Sans"/>
            </a:endParaRPr>
          </a:p>
          <a:p>
            <a:pPr marL="518268" lvl="1" indent="-259134" algn="l">
              <a:lnSpc>
                <a:spcPts val="2640"/>
              </a:lnSpc>
              <a:buFont typeface="Arial"/>
              <a:buChar char="•"/>
            </a:pPr>
            <a:r>
              <a:rPr lang="en-US" sz="2400">
                <a:solidFill>
                  <a:srgbClr val="231F20"/>
                </a:solidFill>
                <a:latin typeface="DM Sans Bold"/>
              </a:rPr>
              <a:t>AGILE</a:t>
            </a:r>
            <a:r>
              <a:rPr lang="en-US" sz="2400">
                <a:solidFill>
                  <a:srgbClr val="231F20"/>
                </a:solidFill>
                <a:latin typeface="DM Sans"/>
              </a:rPr>
              <a:t> - Agile project management methodologies developed as a response to the rigidity of the waterfall model and were inspired by the speed and flexibility of lean methods. They’re intentionally iterative and collaborative, and they put emphasis on creating good products for customers. </a:t>
            </a:r>
          </a:p>
        </p:txBody>
      </p:sp>
      <p:sp>
        <p:nvSpPr>
          <p:cNvPr id="7" name="TextBox 7"/>
          <p:cNvSpPr txBox="1"/>
          <p:nvPr/>
        </p:nvSpPr>
        <p:spPr>
          <a:xfrm>
            <a:off x="1028700" y="904875"/>
            <a:ext cx="15639347"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Project management methodologies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3C9E2-38DD-4A58-8A44-BD4F662D1542}">
  <ds:schemaRefs>
    <ds:schemaRef ds:uri="http://schemas.microsoft.com/sharepoint/v3/contenttype/forms"/>
  </ds:schemaRefs>
</ds:datastoreItem>
</file>

<file path=customXml/itemProps2.xml><?xml version="1.0" encoding="utf-8"?>
<ds:datastoreItem xmlns:ds="http://schemas.openxmlformats.org/officeDocument/2006/customXml" ds:itemID="{B40F1DD3-D10A-4CA8-B96A-6E4FD7D31C2C}">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3.xml><?xml version="1.0" encoding="utf-8"?>
<ds:datastoreItem xmlns:ds="http://schemas.openxmlformats.org/officeDocument/2006/customXml" ds:itemID="{4A9431F3-99C9-4D44-B4AD-5F6DA44FF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2982</Words>
  <Application>Microsoft Office PowerPoint</Application>
  <PresentationFormat>Custom</PresentationFormat>
  <Paragraphs>195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DM Sans Bold</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7 - Digital tools for daily operations</dc:title>
  <cp:lastModifiedBy>Renate Lukjanska</cp:lastModifiedBy>
  <cp:revision>1</cp:revision>
  <dcterms:created xsi:type="dcterms:W3CDTF">2006-08-16T00:00:00Z</dcterms:created>
  <dcterms:modified xsi:type="dcterms:W3CDTF">2025-01-15T09:44:26Z</dcterms:modified>
  <dc:identifier>DAGGdWCsF9Q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