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83"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4" r:id="rId33"/>
  </p:sldIdLst>
  <p:sldSz cx="18288000" cy="10287000"/>
  <p:notesSz cx="6858000" cy="9144000"/>
  <p:embeddedFontLst>
    <p:embeddedFont>
      <p:font typeface="DM Sans" pitchFamily="2" charset="0"/>
      <p:regular r:id="rId34"/>
      <p:bold r:id="rId35"/>
    </p:embeddedFont>
    <p:embeddedFont>
      <p:font typeface="DM Sans Bold" charset="0"/>
      <p:regular r:id="rId36"/>
    </p:embeddedFont>
    <p:embeddedFont>
      <p:font typeface="DM Sans Italic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EAFFF-2B4F-42EE-875C-AD91F429734B}" v="1" dt="2025-04-04T14:16:13.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330" y="-3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99A335B5-094B-4FA0-B458-BDC30AF57141}"/>
    <pc:docChg chg="modSld">
      <pc:chgData name="Renate Lukjanska" userId="192d433fd238c1e9" providerId="LiveId" clId="{99A335B5-094B-4FA0-B458-BDC30AF57141}" dt="2025-04-04T17:48:46.328" v="39" actId="1076"/>
      <pc:docMkLst>
        <pc:docMk/>
      </pc:docMkLst>
      <pc:sldChg chg="addSp modSp mod">
        <pc:chgData name="Renate Lukjanska" userId="192d433fd238c1e9" providerId="LiveId" clId="{99A335B5-094B-4FA0-B458-BDC30AF57141}" dt="2025-01-15T08:12:23.768" v="1" actId="1076"/>
        <pc:sldMkLst>
          <pc:docMk/>
          <pc:sldMk cId="0" sldId="256"/>
        </pc:sldMkLst>
        <pc:spChg chg="add mod">
          <ac:chgData name="Renate Lukjanska" userId="192d433fd238c1e9" providerId="LiveId" clId="{99A335B5-094B-4FA0-B458-BDC30AF57141}" dt="2025-01-15T08:12:23.768" v="1" actId="1076"/>
          <ac:spMkLst>
            <pc:docMk/>
            <pc:sldMk cId="0" sldId="256"/>
            <ac:spMk id="12" creationId="{71FE9720-2B87-5C00-0923-36B9DCE6A7B2}"/>
          </ac:spMkLst>
        </pc:spChg>
      </pc:sldChg>
      <pc:sldChg chg="modSp mod">
        <pc:chgData name="Renate Lukjanska" userId="192d433fd238c1e9" providerId="LiveId" clId="{99A335B5-094B-4FA0-B458-BDC30AF57141}" dt="2025-04-04T17:46:25.029" v="9" actId="14100"/>
        <pc:sldMkLst>
          <pc:docMk/>
          <pc:sldMk cId="0" sldId="266"/>
        </pc:sldMkLst>
        <pc:spChg chg="mod">
          <ac:chgData name="Renate Lukjanska" userId="192d433fd238c1e9" providerId="LiveId" clId="{99A335B5-094B-4FA0-B458-BDC30AF57141}" dt="2025-04-04T17:46:19.218" v="8" actId="14100"/>
          <ac:spMkLst>
            <pc:docMk/>
            <pc:sldMk cId="0" sldId="266"/>
            <ac:spMk id="4" creationId="{00000000-0000-0000-0000-000000000000}"/>
          </ac:spMkLst>
        </pc:spChg>
        <pc:spChg chg="mod">
          <ac:chgData name="Renate Lukjanska" userId="192d433fd238c1e9" providerId="LiveId" clId="{99A335B5-094B-4FA0-B458-BDC30AF57141}" dt="2025-04-04T17:46:15.298" v="7" actId="14100"/>
          <ac:spMkLst>
            <pc:docMk/>
            <pc:sldMk cId="0" sldId="266"/>
            <ac:spMk id="5" creationId="{00000000-0000-0000-0000-000000000000}"/>
          </ac:spMkLst>
        </pc:spChg>
        <pc:spChg chg="mod">
          <ac:chgData name="Renate Lukjanska" userId="192d433fd238c1e9" providerId="LiveId" clId="{99A335B5-094B-4FA0-B458-BDC30AF57141}" dt="2025-04-04T17:46:25.029" v="9" actId="14100"/>
          <ac:spMkLst>
            <pc:docMk/>
            <pc:sldMk cId="0" sldId="266"/>
            <ac:spMk id="6" creationId="{00000000-0000-0000-0000-000000000000}"/>
          </ac:spMkLst>
        </pc:spChg>
      </pc:sldChg>
      <pc:sldChg chg="modSp mod">
        <pc:chgData name="Renate Lukjanska" userId="192d433fd238c1e9" providerId="LiveId" clId="{99A335B5-094B-4FA0-B458-BDC30AF57141}" dt="2025-04-04T17:46:52.073" v="17" actId="14100"/>
        <pc:sldMkLst>
          <pc:docMk/>
          <pc:sldMk cId="0" sldId="268"/>
        </pc:sldMkLst>
        <pc:spChg chg="mod">
          <ac:chgData name="Renate Lukjanska" userId="192d433fd238c1e9" providerId="LiveId" clId="{99A335B5-094B-4FA0-B458-BDC30AF57141}" dt="2025-04-04T17:46:52.073" v="17" actId="14100"/>
          <ac:spMkLst>
            <pc:docMk/>
            <pc:sldMk cId="0" sldId="268"/>
            <ac:spMk id="4" creationId="{00000000-0000-0000-0000-000000000000}"/>
          </ac:spMkLst>
        </pc:spChg>
        <pc:spChg chg="mod">
          <ac:chgData name="Renate Lukjanska" userId="192d433fd238c1e9" providerId="LiveId" clId="{99A335B5-094B-4FA0-B458-BDC30AF57141}" dt="2025-04-04T17:46:48.728" v="16" actId="14100"/>
          <ac:spMkLst>
            <pc:docMk/>
            <pc:sldMk cId="0" sldId="268"/>
            <ac:spMk id="5" creationId="{00000000-0000-0000-0000-000000000000}"/>
          </ac:spMkLst>
        </pc:spChg>
        <pc:spChg chg="mod">
          <ac:chgData name="Renate Lukjanska" userId="192d433fd238c1e9" providerId="LiveId" clId="{99A335B5-094B-4FA0-B458-BDC30AF57141}" dt="2025-04-04T17:46:45.665" v="15" actId="1076"/>
          <ac:spMkLst>
            <pc:docMk/>
            <pc:sldMk cId="0" sldId="268"/>
            <ac:spMk id="6" creationId="{00000000-0000-0000-0000-000000000000}"/>
          </ac:spMkLst>
        </pc:spChg>
      </pc:sldChg>
      <pc:sldChg chg="modSp mod">
        <pc:chgData name="Renate Lukjanska" userId="192d433fd238c1e9" providerId="LiveId" clId="{99A335B5-094B-4FA0-B458-BDC30AF57141}" dt="2025-04-04T17:47:22.098" v="23" actId="14100"/>
        <pc:sldMkLst>
          <pc:docMk/>
          <pc:sldMk cId="0" sldId="270"/>
        </pc:sldMkLst>
        <pc:spChg chg="mod">
          <ac:chgData name="Renate Lukjanska" userId="192d433fd238c1e9" providerId="LiveId" clId="{99A335B5-094B-4FA0-B458-BDC30AF57141}" dt="2025-04-04T17:47:18.968" v="22" actId="14100"/>
          <ac:spMkLst>
            <pc:docMk/>
            <pc:sldMk cId="0" sldId="270"/>
            <ac:spMk id="4" creationId="{00000000-0000-0000-0000-000000000000}"/>
          </ac:spMkLst>
        </pc:spChg>
        <pc:spChg chg="mod">
          <ac:chgData name="Renate Lukjanska" userId="192d433fd238c1e9" providerId="LiveId" clId="{99A335B5-094B-4FA0-B458-BDC30AF57141}" dt="2025-04-04T17:47:22.098" v="23" actId="14100"/>
          <ac:spMkLst>
            <pc:docMk/>
            <pc:sldMk cId="0" sldId="270"/>
            <ac:spMk id="5" creationId="{00000000-0000-0000-0000-000000000000}"/>
          </ac:spMkLst>
        </pc:spChg>
      </pc:sldChg>
      <pc:sldChg chg="modSp mod">
        <pc:chgData name="Renate Lukjanska" userId="192d433fd238c1e9" providerId="LiveId" clId="{99A335B5-094B-4FA0-B458-BDC30AF57141}" dt="2025-04-04T17:47:42.200" v="28" actId="1076"/>
        <pc:sldMkLst>
          <pc:docMk/>
          <pc:sldMk cId="0" sldId="272"/>
        </pc:sldMkLst>
        <pc:spChg chg="mod">
          <ac:chgData name="Renate Lukjanska" userId="192d433fd238c1e9" providerId="LiveId" clId="{99A335B5-094B-4FA0-B458-BDC30AF57141}" dt="2025-04-04T17:47:33.011" v="26" actId="14100"/>
          <ac:spMkLst>
            <pc:docMk/>
            <pc:sldMk cId="0" sldId="272"/>
            <ac:spMk id="4" creationId="{00000000-0000-0000-0000-000000000000}"/>
          </ac:spMkLst>
        </pc:spChg>
        <pc:spChg chg="mod">
          <ac:chgData name="Renate Lukjanska" userId="192d433fd238c1e9" providerId="LiveId" clId="{99A335B5-094B-4FA0-B458-BDC30AF57141}" dt="2025-04-04T17:47:42.200" v="28" actId="1076"/>
          <ac:spMkLst>
            <pc:docMk/>
            <pc:sldMk cId="0" sldId="272"/>
            <ac:spMk id="5" creationId="{00000000-0000-0000-0000-000000000000}"/>
          </ac:spMkLst>
        </pc:spChg>
      </pc:sldChg>
      <pc:sldChg chg="modSp mod">
        <pc:chgData name="Renate Lukjanska" userId="192d433fd238c1e9" providerId="LiveId" clId="{99A335B5-094B-4FA0-B458-BDC30AF57141}" dt="2025-04-04T17:48:19.395" v="32" actId="1076"/>
        <pc:sldMkLst>
          <pc:docMk/>
          <pc:sldMk cId="0" sldId="274"/>
        </pc:sldMkLst>
        <pc:spChg chg="mod">
          <ac:chgData name="Renate Lukjanska" userId="192d433fd238c1e9" providerId="LiveId" clId="{99A335B5-094B-4FA0-B458-BDC30AF57141}" dt="2025-04-04T17:48:19.395" v="32" actId="1076"/>
          <ac:spMkLst>
            <pc:docMk/>
            <pc:sldMk cId="0" sldId="274"/>
            <ac:spMk id="4" creationId="{00000000-0000-0000-0000-000000000000}"/>
          </ac:spMkLst>
        </pc:spChg>
      </pc:sldChg>
      <pc:sldChg chg="modSp mod">
        <pc:chgData name="Renate Lukjanska" userId="192d433fd238c1e9" providerId="LiveId" clId="{99A335B5-094B-4FA0-B458-BDC30AF57141}" dt="2025-04-04T17:48:46.328" v="39" actId="1076"/>
        <pc:sldMkLst>
          <pc:docMk/>
          <pc:sldMk cId="0" sldId="276"/>
        </pc:sldMkLst>
        <pc:spChg chg="mod">
          <ac:chgData name="Renate Lukjanska" userId="192d433fd238c1e9" providerId="LiveId" clId="{99A335B5-094B-4FA0-B458-BDC30AF57141}" dt="2025-04-04T17:48:30.663" v="35" actId="14100"/>
          <ac:spMkLst>
            <pc:docMk/>
            <pc:sldMk cId="0" sldId="276"/>
            <ac:spMk id="4" creationId="{00000000-0000-0000-0000-000000000000}"/>
          </ac:spMkLst>
        </pc:spChg>
        <pc:spChg chg="mod">
          <ac:chgData name="Renate Lukjanska" userId="192d433fd238c1e9" providerId="LiveId" clId="{99A335B5-094B-4FA0-B458-BDC30AF57141}" dt="2025-04-04T17:48:38.429" v="37" actId="1076"/>
          <ac:spMkLst>
            <pc:docMk/>
            <pc:sldMk cId="0" sldId="276"/>
            <ac:spMk id="5" creationId="{00000000-0000-0000-0000-000000000000}"/>
          </ac:spMkLst>
        </pc:spChg>
        <pc:spChg chg="mod">
          <ac:chgData name="Renate Lukjanska" userId="192d433fd238c1e9" providerId="LiveId" clId="{99A335B5-094B-4FA0-B458-BDC30AF57141}" dt="2025-04-04T17:48:46.328" v="39" actId="1076"/>
          <ac:spMkLst>
            <pc:docMk/>
            <pc:sldMk cId="0" sldId="276"/>
            <ac:spMk id="6" creationId="{00000000-0000-0000-0000-000000000000}"/>
          </ac:spMkLst>
        </pc:spChg>
      </pc:sldChg>
    </pc:docChg>
  </pc:docChgLst>
  <pc:docChgLst>
    <pc:chgData name="Renate Lukjanska" userId="192d433fd238c1e9" providerId="LiveId" clId="{667EAFFF-2B4F-42EE-875C-AD91F429734B}"/>
    <pc:docChg chg="undo custSel addSld modSld sldOrd">
      <pc:chgData name="Renate Lukjanska" userId="192d433fd238c1e9" providerId="LiveId" clId="{667EAFFF-2B4F-42EE-875C-AD91F429734B}" dt="2025-04-07T07:15:48.892" v="27" actId="14100"/>
      <pc:docMkLst>
        <pc:docMk/>
      </pc:docMkLst>
      <pc:sldChg chg="delSp modSp mod">
        <pc:chgData name="Renate Lukjanska" userId="192d433fd238c1e9" providerId="LiveId" clId="{667EAFFF-2B4F-42EE-875C-AD91F429734B}" dt="2025-04-04T14:16:02.041" v="2" actId="478"/>
        <pc:sldMkLst>
          <pc:docMk/>
          <pc:sldMk cId="0" sldId="256"/>
        </pc:sldMkLst>
        <pc:grpChg chg="mod">
          <ac:chgData name="Renate Lukjanska" userId="192d433fd238c1e9" providerId="LiveId" clId="{667EAFFF-2B4F-42EE-875C-AD91F429734B}" dt="2025-04-04T14:15:51.223" v="1" actId="14100"/>
          <ac:grpSpMkLst>
            <pc:docMk/>
            <pc:sldMk cId="0" sldId="256"/>
            <ac:grpSpMk id="2" creationId="{00000000-0000-0000-0000-000000000000}"/>
          </ac:grpSpMkLst>
        </pc:grpChg>
      </pc:sldChg>
      <pc:sldChg chg="modSp mod">
        <pc:chgData name="Renate Lukjanska" userId="192d433fd238c1e9" providerId="LiveId" clId="{667EAFFF-2B4F-42EE-875C-AD91F429734B}" dt="2025-04-07T07:15:02.124" v="16" actId="1076"/>
        <pc:sldMkLst>
          <pc:docMk/>
          <pc:sldMk cId="0" sldId="266"/>
        </pc:sldMkLst>
        <pc:spChg chg="mod">
          <ac:chgData name="Renate Lukjanska" userId="192d433fd238c1e9" providerId="LiveId" clId="{667EAFFF-2B4F-42EE-875C-AD91F429734B}" dt="2025-04-07T07:15:02.124" v="16" actId="1076"/>
          <ac:spMkLst>
            <pc:docMk/>
            <pc:sldMk cId="0" sldId="266"/>
            <ac:spMk id="4" creationId="{00000000-0000-0000-0000-000000000000}"/>
          </ac:spMkLst>
        </pc:spChg>
        <pc:spChg chg="mod">
          <ac:chgData name="Renate Lukjanska" userId="192d433fd238c1e9" providerId="LiveId" clId="{667EAFFF-2B4F-42EE-875C-AD91F429734B}" dt="2025-04-07T07:14:57.820" v="14" actId="1076"/>
          <ac:spMkLst>
            <pc:docMk/>
            <pc:sldMk cId="0" sldId="266"/>
            <ac:spMk id="5" creationId="{00000000-0000-0000-0000-000000000000}"/>
          </ac:spMkLst>
        </pc:spChg>
        <pc:spChg chg="mod">
          <ac:chgData name="Renate Lukjanska" userId="192d433fd238c1e9" providerId="LiveId" clId="{667EAFFF-2B4F-42EE-875C-AD91F429734B}" dt="2025-04-07T07:14:53.418" v="12" actId="1076"/>
          <ac:spMkLst>
            <pc:docMk/>
            <pc:sldMk cId="0" sldId="266"/>
            <ac:spMk id="6" creationId="{00000000-0000-0000-0000-000000000000}"/>
          </ac:spMkLst>
        </pc:spChg>
      </pc:sldChg>
      <pc:sldChg chg="modSp mod">
        <pc:chgData name="Renate Lukjanska" userId="192d433fd238c1e9" providerId="LiveId" clId="{667EAFFF-2B4F-42EE-875C-AD91F429734B}" dt="2025-04-07T07:15:21.183" v="20" actId="1076"/>
        <pc:sldMkLst>
          <pc:docMk/>
          <pc:sldMk cId="0" sldId="268"/>
        </pc:sldMkLst>
        <pc:spChg chg="mod">
          <ac:chgData name="Renate Lukjanska" userId="192d433fd238c1e9" providerId="LiveId" clId="{667EAFFF-2B4F-42EE-875C-AD91F429734B}" dt="2025-04-07T07:15:13.828" v="17" actId="14100"/>
          <ac:spMkLst>
            <pc:docMk/>
            <pc:sldMk cId="0" sldId="268"/>
            <ac:spMk id="4" creationId="{00000000-0000-0000-0000-000000000000}"/>
          </ac:spMkLst>
        </pc:spChg>
        <pc:spChg chg="mod">
          <ac:chgData name="Renate Lukjanska" userId="192d433fd238c1e9" providerId="LiveId" clId="{667EAFFF-2B4F-42EE-875C-AD91F429734B}" dt="2025-04-07T07:15:16.577" v="18" actId="14100"/>
          <ac:spMkLst>
            <pc:docMk/>
            <pc:sldMk cId="0" sldId="268"/>
            <ac:spMk id="5" creationId="{00000000-0000-0000-0000-000000000000}"/>
          </ac:spMkLst>
        </pc:spChg>
        <pc:spChg chg="mod">
          <ac:chgData name="Renate Lukjanska" userId="192d433fd238c1e9" providerId="LiveId" clId="{667EAFFF-2B4F-42EE-875C-AD91F429734B}" dt="2025-04-07T07:15:21.183" v="20" actId="1076"/>
          <ac:spMkLst>
            <pc:docMk/>
            <pc:sldMk cId="0" sldId="268"/>
            <ac:spMk id="6" creationId="{00000000-0000-0000-0000-000000000000}"/>
          </ac:spMkLst>
        </pc:spChg>
      </pc:sldChg>
      <pc:sldChg chg="modSp mod">
        <pc:chgData name="Renate Lukjanska" userId="192d433fd238c1e9" providerId="LiveId" clId="{667EAFFF-2B4F-42EE-875C-AD91F429734B}" dt="2025-04-07T07:15:33.451" v="23" actId="1076"/>
        <pc:sldMkLst>
          <pc:docMk/>
          <pc:sldMk cId="0" sldId="270"/>
        </pc:sldMkLst>
        <pc:spChg chg="mod">
          <ac:chgData name="Renate Lukjanska" userId="192d433fd238c1e9" providerId="LiveId" clId="{667EAFFF-2B4F-42EE-875C-AD91F429734B}" dt="2025-04-07T07:15:29.423" v="21" actId="14100"/>
          <ac:spMkLst>
            <pc:docMk/>
            <pc:sldMk cId="0" sldId="270"/>
            <ac:spMk id="4" creationId="{00000000-0000-0000-0000-000000000000}"/>
          </ac:spMkLst>
        </pc:spChg>
        <pc:spChg chg="mod">
          <ac:chgData name="Renate Lukjanska" userId="192d433fd238c1e9" providerId="LiveId" clId="{667EAFFF-2B4F-42EE-875C-AD91F429734B}" dt="2025-04-07T07:15:33.451" v="23" actId="1076"/>
          <ac:spMkLst>
            <pc:docMk/>
            <pc:sldMk cId="0" sldId="270"/>
            <ac:spMk id="5" creationId="{00000000-0000-0000-0000-000000000000}"/>
          </ac:spMkLst>
        </pc:spChg>
      </pc:sldChg>
      <pc:sldChg chg="modSp mod">
        <pc:chgData name="Renate Lukjanska" userId="192d433fd238c1e9" providerId="LiveId" clId="{667EAFFF-2B4F-42EE-875C-AD91F429734B}" dt="2025-04-07T07:15:48.892" v="27" actId="14100"/>
        <pc:sldMkLst>
          <pc:docMk/>
          <pc:sldMk cId="0" sldId="274"/>
        </pc:sldMkLst>
        <pc:spChg chg="mod">
          <ac:chgData name="Renate Lukjanska" userId="192d433fd238c1e9" providerId="LiveId" clId="{667EAFFF-2B4F-42EE-875C-AD91F429734B}" dt="2025-04-07T07:15:48.892" v="27" actId="14100"/>
          <ac:spMkLst>
            <pc:docMk/>
            <pc:sldMk cId="0" sldId="274"/>
            <ac:spMk id="4" creationId="{00000000-0000-0000-0000-000000000000}"/>
          </ac:spMkLst>
        </pc:spChg>
      </pc:sldChg>
      <pc:sldChg chg="addSp delSp modSp mod ord">
        <pc:chgData name="Renate Lukjanska" userId="192d433fd238c1e9" providerId="LiveId" clId="{667EAFFF-2B4F-42EE-875C-AD91F429734B}" dt="2025-04-07T07:14:32.516" v="9"/>
        <pc:sldMkLst>
          <pc:docMk/>
          <pc:sldMk cId="0" sldId="283"/>
        </pc:sldMkLst>
        <pc:picChg chg="add mod">
          <ac:chgData name="Renate Lukjanska" userId="192d433fd238c1e9" providerId="LiveId" clId="{667EAFFF-2B4F-42EE-875C-AD91F429734B}" dt="2025-04-04T14:19:53.934" v="7" actId="1076"/>
          <ac:picMkLst>
            <pc:docMk/>
            <pc:sldMk cId="0" sldId="283"/>
            <ac:picMk id="11" creationId="{954F50E0-D45D-720A-8469-04CC6C830DA1}"/>
          </ac:picMkLst>
        </pc:picChg>
      </pc:sldChg>
      <pc:sldChg chg="add">
        <pc:chgData name="Renate Lukjanska" userId="192d433fd238c1e9" providerId="LiveId" clId="{667EAFFF-2B4F-42EE-875C-AD91F429734B}" dt="2025-04-04T14:16:13.658" v="3"/>
        <pc:sldMkLst>
          <pc:docMk/>
          <pc:sldMk cId="2954898600" sldId="284"/>
        </pc:sldMkLst>
      </pc:sldChg>
    </pc:docChg>
  </pc:docChgLst>
  <pc:docChgLst>
    <pc:chgData name="Renate Lukjanska" userId="192d433fd238c1e9" providerId="LiveId" clId="{F225DD10-9BEF-40E6-A021-EE1048F38125}"/>
    <pc:docChg chg="modSld">
      <pc:chgData name="Renate Lukjanska" userId="192d433fd238c1e9" providerId="LiveId" clId="{F225DD10-9BEF-40E6-A021-EE1048F38125}" dt="2025-01-15T10:13:01.939" v="14" actId="1076"/>
      <pc:docMkLst>
        <pc:docMk/>
      </pc:docMkLst>
      <pc:sldChg chg="modSp mod">
        <pc:chgData name="Renate Lukjanska" userId="192d433fd238c1e9" providerId="LiveId" clId="{F225DD10-9BEF-40E6-A021-EE1048F38125}" dt="2025-01-15T10:13:01.939" v="14" actId="1076"/>
        <pc:sldMkLst>
          <pc:docMk/>
          <pc:sldMk cId="0" sldId="256"/>
        </pc:sldMkLst>
        <pc:spChg chg="mod">
          <ac:chgData name="Renate Lukjanska" userId="192d433fd238c1e9" providerId="LiveId" clId="{F225DD10-9BEF-40E6-A021-EE1048F38125}" dt="2025-01-15T10:13:01.939" v="14" actId="1076"/>
          <ac:spMkLst>
            <pc:docMk/>
            <pc:sldMk cId="0" sldId="256"/>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sv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sv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9.svg"/><Relationship Id="rId7"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2.sv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9.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4.sv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en-GB"/>
            </a:p>
          </p:txBody>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2383263" y="3707181"/>
            <a:ext cx="13521474" cy="1958870"/>
          </a:xfrm>
          <a:prstGeom prst="rect">
            <a:avLst/>
          </a:prstGeom>
        </p:spPr>
        <p:txBody>
          <a:bodyPr lIns="0" tIns="0" rIns="0" bIns="0" rtlCol="0" anchor="t">
            <a:spAutoFit/>
          </a:bodyPr>
          <a:lstStyle/>
          <a:p>
            <a:pPr algn="ctr">
              <a:lnSpc>
                <a:spcPts val="7526"/>
              </a:lnSpc>
            </a:pPr>
            <a:r>
              <a:rPr lang="en-US" sz="7526" dirty="0">
                <a:solidFill>
                  <a:srgbClr val="FFFFFF"/>
                </a:solidFill>
                <a:latin typeface="DM Sans Bold"/>
              </a:rPr>
              <a:t>CAPITALIZING ON </a:t>
            </a:r>
            <a:r>
              <a:rPr lang="lv-LV" sz="7526" dirty="0">
                <a:solidFill>
                  <a:srgbClr val="FFFFFF"/>
                </a:solidFill>
                <a:latin typeface="DM Sans Bold"/>
              </a:rPr>
              <a:t>FINANCIAL </a:t>
            </a:r>
            <a:r>
              <a:rPr lang="en-US" sz="7526" dirty="0">
                <a:solidFill>
                  <a:srgbClr val="FFFFFF"/>
                </a:solidFill>
                <a:latin typeface="DM Sans Bold"/>
              </a:rPr>
              <a:t>CAPACITY: </a:t>
            </a:r>
          </a:p>
        </p:txBody>
      </p:sp>
      <p:sp>
        <p:nvSpPr>
          <p:cNvPr id="8" name="TextBox 8"/>
          <p:cNvSpPr txBox="1"/>
          <p:nvPr/>
        </p:nvSpPr>
        <p:spPr>
          <a:xfrm>
            <a:off x="1268409" y="8477835"/>
            <a:ext cx="4252542" cy="523246"/>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2198998" y="5897294"/>
            <a:ext cx="13396020" cy="720725"/>
          </a:xfrm>
          <a:prstGeom prst="rect">
            <a:avLst/>
          </a:prstGeom>
        </p:spPr>
        <p:txBody>
          <a:bodyPr lIns="0" tIns="0" rIns="0" bIns="0" rtlCol="0" anchor="t">
            <a:spAutoFit/>
          </a:bodyPr>
          <a:lstStyle/>
          <a:p>
            <a:pPr algn="ctr">
              <a:lnSpc>
                <a:spcPts val="5500"/>
              </a:lnSpc>
              <a:spcBef>
                <a:spcPct val="0"/>
              </a:spcBef>
            </a:pPr>
            <a:r>
              <a:rPr lang="en-US" sz="5000">
                <a:solidFill>
                  <a:srgbClr val="FFFFFF"/>
                </a:solidFill>
                <a:latin typeface="DM Sans"/>
              </a:rPr>
              <a:t>INCUBATORS AND ORGANIZATIONS AT WORK</a:t>
            </a:r>
          </a:p>
        </p:txBody>
      </p:sp>
      <p:sp>
        <p:nvSpPr>
          <p:cNvPr id="12" name="TextBox 11">
            <a:extLst>
              <a:ext uri="{FF2B5EF4-FFF2-40B4-BE49-F238E27FC236}">
                <a16:creationId xmlns:a16="http://schemas.microsoft.com/office/drawing/2014/main" id="{71FE9720-2B87-5C00-0923-36B9DCE6A7B2}"/>
              </a:ext>
            </a:extLst>
          </p:cNvPr>
          <p:cNvSpPr txBox="1"/>
          <p:nvPr/>
        </p:nvSpPr>
        <p:spPr>
          <a:xfrm>
            <a:off x="1028700" y="9508101"/>
            <a:ext cx="9192826" cy="646331"/>
          </a:xfrm>
          <a:prstGeom prst="rect">
            <a:avLst/>
          </a:prstGeom>
          <a:noFill/>
        </p:spPr>
        <p:txBody>
          <a:bodyPr wrap="square">
            <a:spAutoFit/>
          </a:body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829723" y="4124325"/>
            <a:ext cx="10713398"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FINANCIAL CAPACITY BUILDING ENTITIES</a:t>
            </a:r>
          </a:p>
        </p:txBody>
      </p:sp>
      <p:sp>
        <p:nvSpPr>
          <p:cNvPr id="6" name="TextBox 6"/>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02.</a:t>
            </a:r>
          </a:p>
        </p:txBody>
      </p:sp>
      <p:sp>
        <p:nvSpPr>
          <p:cNvPr id="7" name="Freeform 7"/>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7302507" y="-438156"/>
            <a:ext cx="6170798" cy="438156"/>
          </a:xfrm>
          <a:prstGeom prst="rect">
            <a:avLst/>
          </a:prstGeom>
        </p:spPr>
        <p:txBody>
          <a:bodyPr lIns="0" tIns="0" rIns="0" bIns="0" rtlCol="0" anchor="t">
            <a:spAutoFit/>
          </a:bodyPr>
          <a:lstStyle/>
          <a:p>
            <a:pPr algn="r">
              <a:lnSpc>
                <a:spcPts val="3300"/>
              </a:lnSpc>
            </a:pPr>
            <a:r>
              <a:rPr lang="en-US" sz="3000">
                <a:solidFill>
                  <a:srgbClr val="FFFFFF"/>
                </a:solidFill>
                <a:latin typeface="DM Sans Italics"/>
              </a:rPr>
              <a:t>Similarities? Differences?</a:t>
            </a:r>
          </a:p>
        </p:txBody>
      </p:sp>
      <p:sp>
        <p:nvSpPr>
          <p:cNvPr id="11" name="TextBox 11"/>
          <p:cNvSpPr txBox="1"/>
          <p:nvPr/>
        </p:nvSpPr>
        <p:spPr>
          <a:xfrm>
            <a:off x="4517160" y="6438211"/>
            <a:ext cx="8956144" cy="438156"/>
          </a:xfrm>
          <a:prstGeom prst="rect">
            <a:avLst/>
          </a:prstGeom>
        </p:spPr>
        <p:txBody>
          <a:bodyPr lIns="0" tIns="0" rIns="0" bIns="0" rtlCol="0" anchor="t">
            <a:spAutoFit/>
          </a:bodyPr>
          <a:lstStyle/>
          <a:p>
            <a:pPr algn="r">
              <a:lnSpc>
                <a:spcPts val="3300"/>
              </a:lnSpc>
            </a:pPr>
            <a:r>
              <a:rPr lang="en-US" sz="3000">
                <a:solidFill>
                  <a:srgbClr val="FFFFFF"/>
                </a:solidFill>
                <a:latin typeface="DM Sans Italics"/>
              </a:rPr>
              <a:t>What kind of organisations are there? Examples?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056367" y="4926500"/>
            <a:ext cx="7456857" cy="2506926"/>
          </a:xfrm>
          <a:prstGeom prst="rect">
            <a:avLst/>
          </a:prstGeom>
        </p:spPr>
        <p:txBody>
          <a:bodyPr lIns="0" tIns="0" rIns="0" bIns="0" rtlCol="0" anchor="t">
            <a:spAutoFit/>
          </a:bodyPr>
          <a:lstStyle/>
          <a:p>
            <a:pPr algn="l">
              <a:lnSpc>
                <a:spcPts val="3992"/>
              </a:lnSpc>
            </a:pPr>
            <a:r>
              <a:rPr lang="en-US" sz="2893" spc="283">
                <a:solidFill>
                  <a:srgbClr val="F5FFF5"/>
                </a:solidFill>
                <a:latin typeface="DM Sans"/>
              </a:rPr>
              <a:t>assist entrepreneurs in solving some of the problems commonly associated with running a business by providing workspace, seed funding, mentoring, and training.</a:t>
            </a:r>
          </a:p>
        </p:txBody>
      </p:sp>
      <p:sp>
        <p:nvSpPr>
          <p:cNvPr id="3" name="Freeform 3"/>
          <p:cNvSpPr/>
          <p:nvPr/>
        </p:nvSpPr>
        <p:spPr>
          <a:xfrm>
            <a:off x="0"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9144000" y="515681"/>
            <a:ext cx="13188954" cy="1318895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txBody>
            <a:bodyPr/>
            <a:lstStyle/>
            <a:p>
              <a:endParaRPr lang="en-GB"/>
            </a:p>
          </p:txBody>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1056367" y="3630833"/>
            <a:ext cx="8305423" cy="1066805"/>
          </a:xfrm>
          <a:prstGeom prst="rect">
            <a:avLst/>
          </a:prstGeom>
        </p:spPr>
        <p:txBody>
          <a:bodyPr lIns="0" tIns="0" rIns="0" bIns="0" rtlCol="0" anchor="t">
            <a:spAutoFit/>
          </a:bodyPr>
          <a:lstStyle/>
          <a:p>
            <a:pPr>
              <a:lnSpc>
                <a:spcPts val="8250"/>
              </a:lnSpc>
            </a:pPr>
            <a:r>
              <a:rPr lang="en-US" sz="7500">
                <a:solidFill>
                  <a:srgbClr val="F5FFF5"/>
                </a:solidFill>
                <a:latin typeface="DM Sans Bold"/>
              </a:rPr>
              <a:t>INCUBATORS</a:t>
            </a:r>
          </a:p>
        </p:txBody>
      </p:sp>
      <p:sp>
        <p:nvSpPr>
          <p:cNvPr id="8" name="TextBox 8"/>
          <p:cNvSpPr txBox="1"/>
          <p:nvPr/>
        </p:nvSpPr>
        <p:spPr>
          <a:xfrm>
            <a:off x="10631720" y="2197823"/>
            <a:ext cx="6627580" cy="7553855"/>
          </a:xfrm>
          <a:prstGeom prst="rect">
            <a:avLst/>
          </a:prstGeom>
        </p:spPr>
        <p:txBody>
          <a:bodyPr lIns="0" tIns="0" rIns="0" bIns="0" rtlCol="0" anchor="t">
            <a:spAutoFit/>
          </a:bodyPr>
          <a:lstStyle/>
          <a:p>
            <a:pPr algn="r">
              <a:lnSpc>
                <a:spcPts val="3992"/>
              </a:lnSpc>
            </a:pPr>
            <a:r>
              <a:rPr lang="en-US" sz="2893" spc="283">
                <a:solidFill>
                  <a:srgbClr val="8CA9AD"/>
                </a:solidFill>
                <a:latin typeface="DM Sans Bold"/>
              </a:rPr>
              <a:t>Access to Funding:</a:t>
            </a:r>
            <a:r>
              <a:rPr lang="en-US" sz="2893" spc="283">
                <a:solidFill>
                  <a:srgbClr val="8CA9AD"/>
                </a:solidFill>
                <a:latin typeface="DM Sans"/>
              </a:rPr>
              <a:t> </a:t>
            </a:r>
          </a:p>
          <a:p>
            <a:pPr algn="r">
              <a:lnSpc>
                <a:spcPts val="3992"/>
              </a:lnSpc>
            </a:pPr>
            <a:r>
              <a:rPr lang="en-US" sz="2893" spc="283">
                <a:solidFill>
                  <a:srgbClr val="8CA9AD"/>
                </a:solidFill>
                <a:latin typeface="DM Sans"/>
              </a:rPr>
              <a:t>Often provide, or help secure, seed funding. </a:t>
            </a:r>
          </a:p>
          <a:p>
            <a:pPr algn="r">
              <a:lnSpc>
                <a:spcPts val="3992"/>
              </a:lnSpc>
            </a:pPr>
            <a:endParaRPr lang="en-US" sz="2893" spc="283">
              <a:solidFill>
                <a:srgbClr val="8CA9AD"/>
              </a:solidFill>
              <a:latin typeface="DM Sans"/>
            </a:endParaRPr>
          </a:p>
          <a:p>
            <a:pPr algn="r">
              <a:lnSpc>
                <a:spcPts val="3992"/>
              </a:lnSpc>
            </a:pPr>
            <a:r>
              <a:rPr lang="en-US" sz="2893" spc="283">
                <a:solidFill>
                  <a:srgbClr val="8CA9AD"/>
                </a:solidFill>
                <a:latin typeface="DM Sans Bold"/>
              </a:rPr>
              <a:t>Mentorship and Advice</a:t>
            </a:r>
            <a:r>
              <a:rPr lang="en-US" sz="2893" spc="283">
                <a:solidFill>
                  <a:srgbClr val="8CA9AD"/>
                </a:solidFill>
                <a:latin typeface="DM Sans"/>
              </a:rPr>
              <a:t>: Entrepreneurs get to learn from experienced mentors and advisors who guide them through the process.</a:t>
            </a:r>
          </a:p>
          <a:p>
            <a:pPr algn="r">
              <a:lnSpc>
                <a:spcPts val="3992"/>
              </a:lnSpc>
            </a:pPr>
            <a:endParaRPr lang="en-US" sz="2893" spc="283">
              <a:solidFill>
                <a:srgbClr val="8CA9AD"/>
              </a:solidFill>
              <a:latin typeface="DM Sans"/>
            </a:endParaRPr>
          </a:p>
          <a:p>
            <a:pPr algn="r">
              <a:lnSpc>
                <a:spcPts val="3992"/>
              </a:lnSpc>
            </a:pPr>
            <a:r>
              <a:rPr lang="en-US" sz="2893" spc="283">
                <a:solidFill>
                  <a:srgbClr val="8CA9AD"/>
                </a:solidFill>
                <a:latin typeface="DM Sans Bold"/>
              </a:rPr>
              <a:t>Trainings and Workshops:</a:t>
            </a:r>
            <a:r>
              <a:rPr lang="en-US" sz="2893" spc="283">
                <a:solidFill>
                  <a:srgbClr val="8CA9AD"/>
                </a:solidFill>
                <a:latin typeface="DM Sans"/>
              </a:rPr>
              <a:t> Often conduct regular training sessions, workshops, and seminars.</a:t>
            </a:r>
          </a:p>
          <a:p>
            <a:pPr algn="r">
              <a:lnSpc>
                <a:spcPts val="3992"/>
              </a:lnSpc>
            </a:pPr>
            <a:endParaRPr lang="en-US" sz="2893" spc="283">
              <a:solidFill>
                <a:srgbClr val="8CA9AD"/>
              </a:solidFill>
              <a:latin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88906"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552901" y="9416459"/>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3124200" y="3724719"/>
            <a:ext cx="1524000" cy="806012"/>
          </a:xfrm>
          <a:custGeom>
            <a:avLst/>
            <a:gdLst/>
            <a:ahLst/>
            <a:cxnLst/>
            <a:rect l="l" t="t" r="r" b="b"/>
            <a:pathLst>
              <a:path w="3072067" h="2118630">
                <a:moveTo>
                  <a:pt x="0" y="0"/>
                </a:moveTo>
                <a:lnTo>
                  <a:pt x="3072067" y="0"/>
                </a:lnTo>
                <a:lnTo>
                  <a:pt x="3072067" y="2118629"/>
                </a:lnTo>
                <a:lnTo>
                  <a:pt x="0" y="2118629"/>
                </a:lnTo>
                <a:lnTo>
                  <a:pt x="0" y="0"/>
                </a:lnTo>
                <a:close/>
              </a:path>
            </a:pathLst>
          </a:custGeom>
          <a:blipFill>
            <a:blip r:embed="rId6"/>
            <a:stretch>
              <a:fillRect b="-53532"/>
            </a:stretch>
          </a:blipFill>
        </p:spPr>
        <p:txBody>
          <a:bodyPr/>
          <a:lstStyle/>
          <a:p>
            <a:endParaRPr lang="en-GB"/>
          </a:p>
        </p:txBody>
      </p:sp>
      <p:sp>
        <p:nvSpPr>
          <p:cNvPr id="5" name="Freeform 5"/>
          <p:cNvSpPr/>
          <p:nvPr/>
        </p:nvSpPr>
        <p:spPr>
          <a:xfrm>
            <a:off x="8063437" y="3365186"/>
            <a:ext cx="1934381" cy="1524001"/>
          </a:xfrm>
          <a:custGeom>
            <a:avLst/>
            <a:gdLst/>
            <a:ahLst/>
            <a:cxnLst/>
            <a:rect l="l" t="t" r="r" b="b"/>
            <a:pathLst>
              <a:path w="3996015" h="2988011">
                <a:moveTo>
                  <a:pt x="0" y="0"/>
                </a:moveTo>
                <a:lnTo>
                  <a:pt x="3996015" y="0"/>
                </a:lnTo>
                <a:lnTo>
                  <a:pt x="3996015" y="2988011"/>
                </a:lnTo>
                <a:lnTo>
                  <a:pt x="0" y="2988011"/>
                </a:lnTo>
                <a:lnTo>
                  <a:pt x="0" y="0"/>
                </a:lnTo>
                <a:close/>
              </a:path>
            </a:pathLst>
          </a:custGeom>
          <a:blipFill>
            <a:blip r:embed="rId7"/>
            <a:stretch>
              <a:fillRect/>
            </a:stretch>
          </a:blipFill>
        </p:spPr>
        <p:txBody>
          <a:bodyPr/>
          <a:lstStyle/>
          <a:p>
            <a:endParaRPr lang="en-GB"/>
          </a:p>
        </p:txBody>
      </p:sp>
      <p:sp>
        <p:nvSpPr>
          <p:cNvPr id="6" name="Freeform 6"/>
          <p:cNvSpPr/>
          <p:nvPr/>
        </p:nvSpPr>
        <p:spPr>
          <a:xfrm>
            <a:off x="13487400" y="3840479"/>
            <a:ext cx="1934381" cy="736288"/>
          </a:xfrm>
          <a:custGeom>
            <a:avLst/>
            <a:gdLst/>
            <a:ahLst/>
            <a:cxnLst/>
            <a:rect l="l" t="t" r="r" b="b"/>
            <a:pathLst>
              <a:path w="5022652" h="1632362">
                <a:moveTo>
                  <a:pt x="0" y="0"/>
                </a:moveTo>
                <a:lnTo>
                  <a:pt x="5022651" y="0"/>
                </a:lnTo>
                <a:lnTo>
                  <a:pt x="5022651" y="1632361"/>
                </a:lnTo>
                <a:lnTo>
                  <a:pt x="0" y="1632361"/>
                </a:lnTo>
                <a:lnTo>
                  <a:pt x="0" y="0"/>
                </a:lnTo>
                <a:close/>
              </a:path>
            </a:pathLst>
          </a:custGeom>
          <a:blipFill>
            <a:blip r:embed="rId8"/>
            <a:stretch>
              <a:fillRect/>
            </a:stretch>
          </a:blipFill>
        </p:spPr>
        <p:txBody>
          <a:bodyPr/>
          <a:lstStyle/>
          <a:p>
            <a:endParaRPr lang="en-GB"/>
          </a:p>
        </p:txBody>
      </p:sp>
      <p:sp>
        <p:nvSpPr>
          <p:cNvPr id="7" name="TextBox 7"/>
          <p:cNvSpPr txBox="1"/>
          <p:nvPr/>
        </p:nvSpPr>
        <p:spPr>
          <a:xfrm>
            <a:off x="1028700" y="1323876"/>
            <a:ext cx="16480720" cy="1066800"/>
          </a:xfrm>
          <a:prstGeom prst="rect">
            <a:avLst/>
          </a:prstGeom>
        </p:spPr>
        <p:txBody>
          <a:bodyPr lIns="0" tIns="0" rIns="0" bIns="0" rtlCol="0" anchor="t">
            <a:spAutoFit/>
          </a:bodyPr>
          <a:lstStyle/>
          <a:p>
            <a:pPr algn="ctr">
              <a:lnSpc>
                <a:spcPts val="8250"/>
              </a:lnSpc>
            </a:pPr>
            <a:r>
              <a:rPr lang="en-US" sz="7500">
                <a:solidFill>
                  <a:srgbClr val="8CA9AD"/>
                </a:solidFill>
                <a:latin typeface="DM Sans Bold"/>
              </a:rPr>
              <a:t>EXAMPLES OF INCUBATORS</a:t>
            </a:r>
          </a:p>
        </p:txBody>
      </p:sp>
      <p:sp>
        <p:nvSpPr>
          <p:cNvPr id="8" name="TextBox 8"/>
          <p:cNvSpPr txBox="1"/>
          <p:nvPr/>
        </p:nvSpPr>
        <p:spPr>
          <a:xfrm>
            <a:off x="1493407" y="5620215"/>
            <a:ext cx="5086972"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NULA - Incubator For Social Initiatives</a:t>
            </a:r>
          </a:p>
        </p:txBody>
      </p:sp>
      <p:sp>
        <p:nvSpPr>
          <p:cNvPr id="9" name="TextBox 9"/>
          <p:cNvSpPr txBox="1"/>
          <p:nvPr/>
        </p:nvSpPr>
        <p:spPr>
          <a:xfrm>
            <a:off x="1493407" y="6812748"/>
            <a:ext cx="5086972" cy="1959610"/>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offers a development plan with the mentoring tailored to the early stages of establishing an idea into a product or a service.</a:t>
            </a:r>
          </a:p>
        </p:txBody>
      </p:sp>
      <p:sp>
        <p:nvSpPr>
          <p:cNvPr id="10" name="TextBox 10"/>
          <p:cNvSpPr txBox="1"/>
          <p:nvPr/>
        </p:nvSpPr>
        <p:spPr>
          <a:xfrm>
            <a:off x="6580379" y="5702613"/>
            <a:ext cx="5377363"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Tehnopol Startup Incubator</a:t>
            </a:r>
          </a:p>
        </p:txBody>
      </p:sp>
      <p:sp>
        <p:nvSpPr>
          <p:cNvPr id="11" name="TextBox 11"/>
          <p:cNvSpPr txBox="1"/>
          <p:nvPr/>
        </p:nvSpPr>
        <p:spPr>
          <a:xfrm>
            <a:off x="7051428" y="6928169"/>
            <a:ext cx="4435264" cy="1569085"/>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has more than a decade of expertise and is one of the best business incubators in the Baltic region.</a:t>
            </a:r>
          </a:p>
        </p:txBody>
      </p:sp>
      <p:sp>
        <p:nvSpPr>
          <p:cNvPr id="12" name="TextBox 12"/>
          <p:cNvSpPr txBox="1"/>
          <p:nvPr/>
        </p:nvSpPr>
        <p:spPr>
          <a:xfrm>
            <a:off x="11924842" y="5702613"/>
            <a:ext cx="5377363"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Tallinn Creative Incubator</a:t>
            </a:r>
          </a:p>
        </p:txBody>
      </p:sp>
      <p:sp>
        <p:nvSpPr>
          <p:cNvPr id="13" name="TextBox 13"/>
          <p:cNvSpPr txBox="1"/>
          <p:nvPr/>
        </p:nvSpPr>
        <p:spPr>
          <a:xfrm>
            <a:off x="12249045" y="6928169"/>
            <a:ext cx="4728958" cy="1959610"/>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helps entrepreneurs create a viable and sustainable small business that enriches entrepreneurial and creative landscape.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grpSp>
        <p:nvGrpSpPr>
          <p:cNvPr id="2" name="Group 2"/>
          <p:cNvGrpSpPr/>
          <p:nvPr/>
        </p:nvGrpSpPr>
        <p:grpSpPr>
          <a:xfrm>
            <a:off x="-3421056" y="1028700"/>
            <a:ext cx="12971163" cy="13188954"/>
            <a:chOff x="0" y="0"/>
            <a:chExt cx="799378" cy="812800"/>
          </a:xfrm>
        </p:grpSpPr>
        <p:sp>
          <p:nvSpPr>
            <p:cNvPr id="3" name="Freeform 3"/>
            <p:cNvSpPr/>
            <p:nvPr/>
          </p:nvSpPr>
          <p:spPr>
            <a:xfrm>
              <a:off x="0" y="0"/>
              <a:ext cx="799378" cy="812800"/>
            </a:xfrm>
            <a:custGeom>
              <a:avLst/>
              <a:gdLst/>
              <a:ahLst/>
              <a:cxnLst/>
              <a:rect l="l" t="t" r="r" b="b"/>
              <a:pathLst>
                <a:path w="799378" h="812800">
                  <a:moveTo>
                    <a:pt x="399689" y="0"/>
                  </a:moveTo>
                  <a:cubicBezTo>
                    <a:pt x="178947" y="0"/>
                    <a:pt x="0" y="181951"/>
                    <a:pt x="0" y="406400"/>
                  </a:cubicBezTo>
                  <a:cubicBezTo>
                    <a:pt x="0" y="630849"/>
                    <a:pt x="178947" y="812800"/>
                    <a:pt x="399689" y="812800"/>
                  </a:cubicBezTo>
                  <a:cubicBezTo>
                    <a:pt x="620431" y="812800"/>
                    <a:pt x="799378" y="630849"/>
                    <a:pt x="799378" y="406400"/>
                  </a:cubicBezTo>
                  <a:cubicBezTo>
                    <a:pt x="799378" y="181951"/>
                    <a:pt x="620431" y="0"/>
                    <a:pt x="399689" y="0"/>
                  </a:cubicBezTo>
                  <a:close/>
                </a:path>
              </a:pathLst>
            </a:custGeom>
            <a:solidFill>
              <a:srgbClr val="F2F4F5"/>
            </a:solidFill>
          </p:spPr>
          <p:txBody>
            <a:bodyPr/>
            <a:lstStyle/>
            <a:p>
              <a:endParaRPr lang="en-GB"/>
            </a:p>
          </p:txBody>
        </p:sp>
        <p:sp>
          <p:nvSpPr>
            <p:cNvPr id="4" name="TextBox 4"/>
            <p:cNvSpPr txBox="1"/>
            <p:nvPr/>
          </p:nvSpPr>
          <p:spPr>
            <a:xfrm>
              <a:off x="74942" y="57150"/>
              <a:ext cx="649495"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41850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9802443" y="5095875"/>
            <a:ext cx="7456857" cy="3515255"/>
          </a:xfrm>
          <a:prstGeom prst="rect">
            <a:avLst/>
          </a:prstGeom>
        </p:spPr>
        <p:txBody>
          <a:bodyPr lIns="0" tIns="0" rIns="0" bIns="0" rtlCol="0" anchor="t">
            <a:spAutoFit/>
          </a:bodyPr>
          <a:lstStyle/>
          <a:p>
            <a:pPr algn="r">
              <a:lnSpc>
                <a:spcPts val="3992"/>
              </a:lnSpc>
            </a:pPr>
            <a:r>
              <a:rPr lang="en-US" sz="2893" spc="283">
                <a:solidFill>
                  <a:srgbClr val="F5FFF5"/>
                </a:solidFill>
                <a:latin typeface="DM Sans"/>
              </a:rPr>
              <a:t>are fixed-term, cohort-based programs that include mentorship, educational components, and usually culminate in a public pitch event or demo day. They are designed to speed up the growth of entrepreneurial companies.</a:t>
            </a:r>
          </a:p>
        </p:txBody>
      </p:sp>
      <p:sp>
        <p:nvSpPr>
          <p:cNvPr id="7" name="TextBox 7"/>
          <p:cNvSpPr txBox="1"/>
          <p:nvPr/>
        </p:nvSpPr>
        <p:spPr>
          <a:xfrm>
            <a:off x="7402122" y="3922810"/>
            <a:ext cx="9857178" cy="1066805"/>
          </a:xfrm>
          <a:prstGeom prst="rect">
            <a:avLst/>
          </a:prstGeom>
        </p:spPr>
        <p:txBody>
          <a:bodyPr lIns="0" tIns="0" rIns="0" bIns="0" rtlCol="0" anchor="t">
            <a:spAutoFit/>
          </a:bodyPr>
          <a:lstStyle/>
          <a:p>
            <a:pPr algn="r">
              <a:lnSpc>
                <a:spcPts val="8250"/>
              </a:lnSpc>
            </a:pPr>
            <a:r>
              <a:rPr lang="en-US" sz="7500">
                <a:solidFill>
                  <a:srgbClr val="F5FFF5"/>
                </a:solidFill>
                <a:latin typeface="DM Sans Bold"/>
              </a:rPr>
              <a:t>ACCELERATORS</a:t>
            </a:r>
          </a:p>
        </p:txBody>
      </p:sp>
      <p:sp>
        <p:nvSpPr>
          <p:cNvPr id="8" name="TextBox 8"/>
          <p:cNvSpPr txBox="1"/>
          <p:nvPr/>
        </p:nvSpPr>
        <p:spPr>
          <a:xfrm>
            <a:off x="1028700" y="2714095"/>
            <a:ext cx="6724214" cy="6544205"/>
          </a:xfrm>
          <a:prstGeom prst="rect">
            <a:avLst/>
          </a:prstGeom>
        </p:spPr>
        <p:txBody>
          <a:bodyPr lIns="0" tIns="0" rIns="0" bIns="0" rtlCol="0" anchor="t">
            <a:spAutoFit/>
          </a:bodyPr>
          <a:lstStyle/>
          <a:p>
            <a:pPr>
              <a:lnSpc>
                <a:spcPts val="3992"/>
              </a:lnSpc>
            </a:pPr>
            <a:r>
              <a:rPr lang="en-US" sz="2893" spc="283">
                <a:solidFill>
                  <a:srgbClr val="8CA9AD"/>
                </a:solidFill>
                <a:latin typeface="DM Sans Bold"/>
              </a:rPr>
              <a:t>Access to Funding:</a:t>
            </a:r>
            <a:r>
              <a:rPr lang="en-US" sz="2893" spc="283">
                <a:solidFill>
                  <a:srgbClr val="8CA9AD"/>
                </a:solidFill>
                <a:latin typeface="DM Sans"/>
              </a:rPr>
              <a:t> </a:t>
            </a:r>
          </a:p>
          <a:p>
            <a:pPr>
              <a:lnSpc>
                <a:spcPts val="3992"/>
              </a:lnSpc>
            </a:pPr>
            <a:r>
              <a:rPr lang="en-US" sz="2893" spc="283">
                <a:solidFill>
                  <a:srgbClr val="8CA9AD"/>
                </a:solidFill>
                <a:latin typeface="DM Sans"/>
              </a:rPr>
              <a:t>Usually provide a small amount of seed funding in exchange for equity or opportunities to pitch to investors during demo days.</a:t>
            </a:r>
          </a:p>
          <a:p>
            <a:pPr>
              <a:lnSpc>
                <a:spcPts val="3992"/>
              </a:lnSpc>
            </a:pPr>
            <a:endParaRPr lang="en-US" sz="2893" spc="283">
              <a:solidFill>
                <a:srgbClr val="8CA9AD"/>
              </a:solidFill>
              <a:latin typeface="DM Sans"/>
            </a:endParaRPr>
          </a:p>
          <a:p>
            <a:pPr>
              <a:lnSpc>
                <a:spcPts val="3992"/>
              </a:lnSpc>
            </a:pPr>
            <a:r>
              <a:rPr lang="en-US" sz="2893" spc="283">
                <a:solidFill>
                  <a:srgbClr val="8CA9AD"/>
                </a:solidFill>
                <a:latin typeface="DM Sans Bold"/>
              </a:rPr>
              <a:t>Mentorship and Advice</a:t>
            </a:r>
            <a:r>
              <a:rPr lang="en-US" sz="2893" spc="283">
                <a:solidFill>
                  <a:srgbClr val="8CA9AD"/>
                </a:solidFill>
                <a:latin typeface="DM Sans"/>
              </a:rPr>
              <a:t>: are known for providing intensive mentorship.</a:t>
            </a:r>
          </a:p>
          <a:p>
            <a:pPr>
              <a:lnSpc>
                <a:spcPts val="3992"/>
              </a:lnSpc>
            </a:pPr>
            <a:endParaRPr lang="en-US" sz="2893" spc="283">
              <a:solidFill>
                <a:srgbClr val="8CA9AD"/>
              </a:solidFill>
              <a:latin typeface="DM Sans"/>
            </a:endParaRPr>
          </a:p>
          <a:p>
            <a:pPr>
              <a:lnSpc>
                <a:spcPts val="3992"/>
              </a:lnSpc>
            </a:pPr>
            <a:r>
              <a:rPr lang="en-US" sz="2893" spc="283">
                <a:solidFill>
                  <a:srgbClr val="8CA9AD"/>
                </a:solidFill>
                <a:latin typeface="DM Sans Bold"/>
              </a:rPr>
              <a:t>Trainings and Workshops:</a:t>
            </a:r>
            <a:r>
              <a:rPr lang="en-US" sz="2893" spc="283">
                <a:solidFill>
                  <a:srgbClr val="8CA9AD"/>
                </a:solidFill>
                <a:latin typeface="DM Sans"/>
              </a:rPr>
              <a:t> provide rigorous educational components.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88906"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552901" y="9416459"/>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743200" y="4076700"/>
            <a:ext cx="2209800" cy="683422"/>
          </a:xfrm>
          <a:custGeom>
            <a:avLst/>
            <a:gdLst/>
            <a:ahLst/>
            <a:cxnLst/>
            <a:rect l="l" t="t" r="r" b="b"/>
            <a:pathLst>
              <a:path w="5037033" h="1576591">
                <a:moveTo>
                  <a:pt x="0" y="0"/>
                </a:moveTo>
                <a:lnTo>
                  <a:pt x="5037033" y="0"/>
                </a:lnTo>
                <a:lnTo>
                  <a:pt x="5037033" y="1576592"/>
                </a:lnTo>
                <a:lnTo>
                  <a:pt x="0" y="1576592"/>
                </a:lnTo>
                <a:lnTo>
                  <a:pt x="0" y="0"/>
                </a:lnTo>
                <a:close/>
              </a:path>
            </a:pathLst>
          </a:custGeom>
          <a:blipFill>
            <a:blip r:embed="rId6"/>
            <a:stretch>
              <a:fillRect/>
            </a:stretch>
          </a:blipFill>
        </p:spPr>
        <p:txBody>
          <a:bodyPr/>
          <a:lstStyle/>
          <a:p>
            <a:endParaRPr lang="en-GB"/>
          </a:p>
        </p:txBody>
      </p:sp>
      <p:sp>
        <p:nvSpPr>
          <p:cNvPr id="5" name="Freeform 5"/>
          <p:cNvSpPr/>
          <p:nvPr/>
        </p:nvSpPr>
        <p:spPr>
          <a:xfrm>
            <a:off x="8458201" y="4076700"/>
            <a:ext cx="1905000" cy="685801"/>
          </a:xfrm>
          <a:custGeom>
            <a:avLst/>
            <a:gdLst/>
            <a:ahLst/>
            <a:cxnLst/>
            <a:rect l="l" t="t" r="r" b="b"/>
            <a:pathLst>
              <a:path w="3729920" h="1709547">
                <a:moveTo>
                  <a:pt x="0" y="0"/>
                </a:moveTo>
                <a:lnTo>
                  <a:pt x="3729920" y="0"/>
                </a:lnTo>
                <a:lnTo>
                  <a:pt x="3729920" y="1709546"/>
                </a:lnTo>
                <a:lnTo>
                  <a:pt x="0" y="1709546"/>
                </a:lnTo>
                <a:lnTo>
                  <a:pt x="0" y="0"/>
                </a:lnTo>
                <a:close/>
              </a:path>
            </a:pathLst>
          </a:custGeom>
          <a:blipFill>
            <a:blip r:embed="rId7"/>
            <a:stretch>
              <a:fillRect/>
            </a:stretch>
          </a:blipFill>
        </p:spPr>
        <p:txBody>
          <a:bodyPr/>
          <a:lstStyle/>
          <a:p>
            <a:endParaRPr lang="en-GB"/>
          </a:p>
        </p:txBody>
      </p:sp>
      <p:sp>
        <p:nvSpPr>
          <p:cNvPr id="6" name="Freeform 6"/>
          <p:cNvSpPr/>
          <p:nvPr/>
        </p:nvSpPr>
        <p:spPr>
          <a:xfrm>
            <a:off x="13716000" y="3440567"/>
            <a:ext cx="2027933" cy="1955687"/>
          </a:xfrm>
          <a:custGeom>
            <a:avLst/>
            <a:gdLst/>
            <a:ahLst/>
            <a:cxnLst/>
            <a:rect l="l" t="t" r="r" b="b"/>
            <a:pathLst>
              <a:path w="4372402" h="4372402">
                <a:moveTo>
                  <a:pt x="0" y="0"/>
                </a:moveTo>
                <a:lnTo>
                  <a:pt x="4372402" y="0"/>
                </a:lnTo>
                <a:lnTo>
                  <a:pt x="4372402" y="4372402"/>
                </a:lnTo>
                <a:lnTo>
                  <a:pt x="0" y="4372402"/>
                </a:lnTo>
                <a:lnTo>
                  <a:pt x="0" y="0"/>
                </a:lnTo>
                <a:close/>
              </a:path>
            </a:pathLst>
          </a:custGeom>
          <a:blipFill>
            <a:blip r:embed="rId8"/>
            <a:stretch>
              <a:fillRect/>
            </a:stretch>
          </a:blipFill>
        </p:spPr>
        <p:txBody>
          <a:bodyPr/>
          <a:lstStyle/>
          <a:p>
            <a:endParaRPr lang="en-GB"/>
          </a:p>
        </p:txBody>
      </p:sp>
      <p:sp>
        <p:nvSpPr>
          <p:cNvPr id="7" name="TextBox 7"/>
          <p:cNvSpPr txBox="1"/>
          <p:nvPr/>
        </p:nvSpPr>
        <p:spPr>
          <a:xfrm>
            <a:off x="1028700" y="1596959"/>
            <a:ext cx="16480720" cy="1066800"/>
          </a:xfrm>
          <a:prstGeom prst="rect">
            <a:avLst/>
          </a:prstGeom>
        </p:spPr>
        <p:txBody>
          <a:bodyPr lIns="0" tIns="0" rIns="0" bIns="0" rtlCol="0" anchor="t">
            <a:spAutoFit/>
          </a:bodyPr>
          <a:lstStyle/>
          <a:p>
            <a:pPr algn="ctr">
              <a:lnSpc>
                <a:spcPts val="8250"/>
              </a:lnSpc>
            </a:pPr>
            <a:r>
              <a:rPr lang="en-US" sz="7500">
                <a:solidFill>
                  <a:srgbClr val="8CA9AD"/>
                </a:solidFill>
                <a:latin typeface="DM Sans Bold"/>
              </a:rPr>
              <a:t>EXAMPLES OF ACCELERATORS</a:t>
            </a:r>
          </a:p>
        </p:txBody>
      </p:sp>
      <p:sp>
        <p:nvSpPr>
          <p:cNvPr id="8" name="TextBox 8"/>
          <p:cNvSpPr txBox="1"/>
          <p:nvPr/>
        </p:nvSpPr>
        <p:spPr>
          <a:xfrm>
            <a:off x="1172141" y="5526878"/>
            <a:ext cx="5452033"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Negavatt</a:t>
            </a:r>
          </a:p>
        </p:txBody>
      </p:sp>
      <p:sp>
        <p:nvSpPr>
          <p:cNvPr id="9" name="TextBox 9"/>
          <p:cNvSpPr txBox="1"/>
          <p:nvPr/>
        </p:nvSpPr>
        <p:spPr>
          <a:xfrm>
            <a:off x="1354672" y="6552409"/>
            <a:ext cx="5086972" cy="1959610"/>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is a green accelerator for young people aged between 18 and 30, with a top prize of €10 000 to help them realise their idea.</a:t>
            </a:r>
          </a:p>
        </p:txBody>
      </p:sp>
      <p:sp>
        <p:nvSpPr>
          <p:cNvPr id="10" name="TextBox 10"/>
          <p:cNvSpPr txBox="1"/>
          <p:nvPr/>
        </p:nvSpPr>
        <p:spPr>
          <a:xfrm>
            <a:off x="6808259" y="5769766"/>
            <a:ext cx="5452033"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Ajujaht</a:t>
            </a:r>
          </a:p>
        </p:txBody>
      </p:sp>
      <p:sp>
        <p:nvSpPr>
          <p:cNvPr id="11" name="TextBox 11"/>
          <p:cNvSpPr txBox="1"/>
          <p:nvPr/>
        </p:nvSpPr>
        <p:spPr>
          <a:xfrm>
            <a:off x="6990790" y="6552409"/>
            <a:ext cx="5086972" cy="1959610"/>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is Estonia's best-known startup accelerator, where you can put your business idea and team to the test under the guidance of professionals.</a:t>
            </a:r>
          </a:p>
        </p:txBody>
      </p:sp>
      <p:sp>
        <p:nvSpPr>
          <p:cNvPr id="12" name="TextBox 12"/>
          <p:cNvSpPr txBox="1"/>
          <p:nvPr/>
        </p:nvSpPr>
        <p:spPr>
          <a:xfrm>
            <a:off x="12444378" y="5769766"/>
            <a:ext cx="5452033"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Beamline Accelerator</a:t>
            </a:r>
          </a:p>
        </p:txBody>
      </p:sp>
      <p:sp>
        <p:nvSpPr>
          <p:cNvPr id="13" name="TextBox 13"/>
          <p:cNvSpPr txBox="1"/>
          <p:nvPr/>
        </p:nvSpPr>
        <p:spPr>
          <a:xfrm>
            <a:off x="12626908" y="6552409"/>
            <a:ext cx="5086972" cy="1959610"/>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supports science-based start-ups with personalised product and business development services up to €100 000.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028700" y="5337195"/>
            <a:ext cx="7456857" cy="1496748"/>
          </a:xfrm>
          <a:prstGeom prst="rect">
            <a:avLst/>
          </a:prstGeom>
        </p:spPr>
        <p:txBody>
          <a:bodyPr lIns="0" tIns="0" rIns="0" bIns="0" rtlCol="0" anchor="t">
            <a:spAutoFit/>
          </a:bodyPr>
          <a:lstStyle/>
          <a:p>
            <a:pPr algn="l">
              <a:lnSpc>
                <a:spcPts val="3992"/>
              </a:lnSpc>
            </a:pPr>
            <a:r>
              <a:rPr lang="en-US" sz="2893" spc="283">
                <a:solidFill>
                  <a:srgbClr val="F5FFF5"/>
                </a:solidFill>
                <a:latin typeface="DM Sans"/>
              </a:rPr>
              <a:t>refer to design sprint-like events in which team members are involved in solving a concrete project. </a:t>
            </a:r>
          </a:p>
        </p:txBody>
      </p:sp>
      <p:sp>
        <p:nvSpPr>
          <p:cNvPr id="3" name="Freeform 3"/>
          <p:cNvSpPr/>
          <p:nvPr/>
        </p:nvSpPr>
        <p:spPr>
          <a:xfrm>
            <a:off x="0"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9144000" y="515681"/>
            <a:ext cx="13188954" cy="1318895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txBody>
            <a:bodyPr/>
            <a:lstStyle/>
            <a:p>
              <a:endParaRPr lang="en-GB"/>
            </a:p>
          </p:txBody>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1028700" y="4041528"/>
            <a:ext cx="8305423" cy="1066805"/>
          </a:xfrm>
          <a:prstGeom prst="rect">
            <a:avLst/>
          </a:prstGeom>
        </p:spPr>
        <p:txBody>
          <a:bodyPr lIns="0" tIns="0" rIns="0" bIns="0" rtlCol="0" anchor="t">
            <a:spAutoFit/>
          </a:bodyPr>
          <a:lstStyle/>
          <a:p>
            <a:pPr>
              <a:lnSpc>
                <a:spcPts val="8250"/>
              </a:lnSpc>
            </a:pPr>
            <a:r>
              <a:rPr lang="en-US" sz="7500">
                <a:solidFill>
                  <a:srgbClr val="F5FFF5"/>
                </a:solidFill>
                <a:latin typeface="DM Sans Bold"/>
              </a:rPr>
              <a:t>HACKATHONS</a:t>
            </a:r>
          </a:p>
        </p:txBody>
      </p:sp>
      <p:sp>
        <p:nvSpPr>
          <p:cNvPr id="8" name="TextBox 8"/>
          <p:cNvSpPr txBox="1"/>
          <p:nvPr/>
        </p:nvSpPr>
        <p:spPr>
          <a:xfrm>
            <a:off x="9931123" y="2209270"/>
            <a:ext cx="7328177" cy="7049030"/>
          </a:xfrm>
          <a:prstGeom prst="rect">
            <a:avLst/>
          </a:prstGeom>
        </p:spPr>
        <p:txBody>
          <a:bodyPr lIns="0" tIns="0" rIns="0" bIns="0" rtlCol="0" anchor="t">
            <a:spAutoFit/>
          </a:bodyPr>
          <a:lstStyle/>
          <a:p>
            <a:pPr algn="r">
              <a:lnSpc>
                <a:spcPts val="3992"/>
              </a:lnSpc>
            </a:pPr>
            <a:r>
              <a:rPr lang="en-US" sz="2893" spc="283">
                <a:solidFill>
                  <a:srgbClr val="8CA9AD"/>
                </a:solidFill>
                <a:latin typeface="DM Sans Bold"/>
              </a:rPr>
              <a:t>Access to Funding:</a:t>
            </a:r>
            <a:r>
              <a:rPr lang="en-US" sz="2893" spc="283">
                <a:solidFill>
                  <a:srgbClr val="8CA9AD"/>
                </a:solidFill>
                <a:latin typeface="DM Sans"/>
              </a:rPr>
              <a:t> </a:t>
            </a:r>
          </a:p>
          <a:p>
            <a:pPr algn="r">
              <a:lnSpc>
                <a:spcPts val="3992"/>
              </a:lnSpc>
            </a:pPr>
            <a:r>
              <a:rPr lang="en-US" sz="2893" spc="283">
                <a:solidFill>
                  <a:srgbClr val="8CA9AD"/>
                </a:solidFill>
                <a:latin typeface="DM Sans"/>
              </a:rPr>
              <a:t>Typically not direct sources of funding, but often offer cash prizes. </a:t>
            </a:r>
          </a:p>
          <a:p>
            <a:pPr algn="r">
              <a:lnSpc>
                <a:spcPts val="3992"/>
              </a:lnSpc>
            </a:pPr>
            <a:endParaRPr lang="en-US" sz="2893" spc="283">
              <a:solidFill>
                <a:srgbClr val="8CA9AD"/>
              </a:solidFill>
              <a:latin typeface="DM Sans"/>
            </a:endParaRPr>
          </a:p>
          <a:p>
            <a:pPr algn="r">
              <a:lnSpc>
                <a:spcPts val="3992"/>
              </a:lnSpc>
            </a:pPr>
            <a:r>
              <a:rPr lang="en-US" sz="2893" spc="283">
                <a:solidFill>
                  <a:srgbClr val="8CA9AD"/>
                </a:solidFill>
                <a:latin typeface="DM Sans Bold"/>
              </a:rPr>
              <a:t>Mentorship and Advice</a:t>
            </a:r>
            <a:r>
              <a:rPr lang="en-US" sz="2893" spc="283">
                <a:solidFill>
                  <a:srgbClr val="8CA9AD"/>
                </a:solidFill>
                <a:latin typeface="DM Sans"/>
              </a:rPr>
              <a:t>: Participants have the chance to work closely with industry experts and experienced mentors.</a:t>
            </a:r>
          </a:p>
          <a:p>
            <a:pPr algn="r">
              <a:lnSpc>
                <a:spcPts val="3992"/>
              </a:lnSpc>
            </a:pPr>
            <a:endParaRPr lang="en-US" sz="2893" spc="283">
              <a:solidFill>
                <a:srgbClr val="8CA9AD"/>
              </a:solidFill>
              <a:latin typeface="DM Sans"/>
            </a:endParaRPr>
          </a:p>
          <a:p>
            <a:pPr algn="r">
              <a:lnSpc>
                <a:spcPts val="3992"/>
              </a:lnSpc>
            </a:pPr>
            <a:r>
              <a:rPr lang="en-US" sz="2893" spc="283">
                <a:solidFill>
                  <a:srgbClr val="8CA9AD"/>
                </a:solidFill>
                <a:latin typeface="DM Sans Bold"/>
              </a:rPr>
              <a:t>Trainings and Workshops:</a:t>
            </a:r>
          </a:p>
          <a:p>
            <a:pPr algn="r">
              <a:lnSpc>
                <a:spcPts val="3992"/>
              </a:lnSpc>
            </a:pPr>
            <a:r>
              <a:rPr lang="en-US" sz="2893" spc="283">
                <a:solidFill>
                  <a:srgbClr val="8CA9AD"/>
                </a:solidFill>
                <a:latin typeface="DM Sans"/>
              </a:rPr>
              <a:t> There may be technical workshops or seminars, it itself is also a hands-on learning experience.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88906"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552901" y="9416459"/>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5181599" y="4305300"/>
            <a:ext cx="2362201" cy="609600"/>
          </a:xfrm>
          <a:custGeom>
            <a:avLst/>
            <a:gdLst/>
            <a:ahLst/>
            <a:cxnLst/>
            <a:rect l="l" t="t" r="r" b="b"/>
            <a:pathLst>
              <a:path w="4823508" h="1453976">
                <a:moveTo>
                  <a:pt x="0" y="0"/>
                </a:moveTo>
                <a:lnTo>
                  <a:pt x="4823508" y="0"/>
                </a:lnTo>
                <a:lnTo>
                  <a:pt x="4823508" y="1453975"/>
                </a:lnTo>
                <a:lnTo>
                  <a:pt x="0" y="1453975"/>
                </a:lnTo>
                <a:lnTo>
                  <a:pt x="0" y="0"/>
                </a:lnTo>
                <a:close/>
              </a:path>
            </a:pathLst>
          </a:custGeom>
          <a:blipFill>
            <a:blip r:embed="rId6"/>
            <a:stretch>
              <a:fillRect/>
            </a:stretch>
          </a:blipFill>
        </p:spPr>
        <p:txBody>
          <a:bodyPr/>
          <a:lstStyle/>
          <a:p>
            <a:endParaRPr lang="en-GB"/>
          </a:p>
        </p:txBody>
      </p:sp>
      <p:sp>
        <p:nvSpPr>
          <p:cNvPr id="5" name="Freeform 5"/>
          <p:cNvSpPr/>
          <p:nvPr/>
        </p:nvSpPr>
        <p:spPr>
          <a:xfrm>
            <a:off x="11201400" y="4222744"/>
            <a:ext cx="1219200" cy="838200"/>
          </a:xfrm>
          <a:custGeom>
            <a:avLst/>
            <a:gdLst/>
            <a:ahLst/>
            <a:cxnLst/>
            <a:rect l="l" t="t" r="r" b="b"/>
            <a:pathLst>
              <a:path w="3121697" h="2050654">
                <a:moveTo>
                  <a:pt x="0" y="0"/>
                </a:moveTo>
                <a:lnTo>
                  <a:pt x="3121696" y="0"/>
                </a:lnTo>
                <a:lnTo>
                  <a:pt x="3121696" y="2050655"/>
                </a:lnTo>
                <a:lnTo>
                  <a:pt x="0" y="2050655"/>
                </a:lnTo>
                <a:lnTo>
                  <a:pt x="0" y="0"/>
                </a:lnTo>
                <a:close/>
              </a:path>
            </a:pathLst>
          </a:custGeom>
          <a:blipFill>
            <a:blip r:embed="rId7"/>
            <a:stretch>
              <a:fillRect/>
            </a:stretch>
          </a:blipFill>
        </p:spPr>
        <p:txBody>
          <a:bodyPr/>
          <a:lstStyle/>
          <a:p>
            <a:endParaRPr lang="en-GB"/>
          </a:p>
        </p:txBody>
      </p:sp>
      <p:sp>
        <p:nvSpPr>
          <p:cNvPr id="6" name="TextBox 6"/>
          <p:cNvSpPr txBox="1"/>
          <p:nvPr/>
        </p:nvSpPr>
        <p:spPr>
          <a:xfrm>
            <a:off x="1172141" y="1838737"/>
            <a:ext cx="16480720" cy="1066800"/>
          </a:xfrm>
          <a:prstGeom prst="rect">
            <a:avLst/>
          </a:prstGeom>
        </p:spPr>
        <p:txBody>
          <a:bodyPr lIns="0" tIns="0" rIns="0" bIns="0" rtlCol="0" anchor="t">
            <a:spAutoFit/>
          </a:bodyPr>
          <a:lstStyle/>
          <a:p>
            <a:pPr algn="ctr">
              <a:lnSpc>
                <a:spcPts val="8250"/>
              </a:lnSpc>
            </a:pPr>
            <a:r>
              <a:rPr lang="en-US" sz="7500">
                <a:solidFill>
                  <a:srgbClr val="8CA9AD"/>
                </a:solidFill>
                <a:latin typeface="DM Sans Bold"/>
              </a:rPr>
              <a:t>EXAMPLES OF HACKATHONS</a:t>
            </a:r>
          </a:p>
        </p:txBody>
      </p:sp>
      <p:sp>
        <p:nvSpPr>
          <p:cNvPr id="7" name="TextBox 7"/>
          <p:cNvSpPr txBox="1"/>
          <p:nvPr/>
        </p:nvSpPr>
        <p:spPr>
          <a:xfrm>
            <a:off x="3601480" y="5796502"/>
            <a:ext cx="5452033"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Garage48</a:t>
            </a:r>
          </a:p>
        </p:txBody>
      </p:sp>
      <p:sp>
        <p:nvSpPr>
          <p:cNvPr id="8" name="TextBox 8"/>
          <p:cNvSpPr txBox="1"/>
          <p:nvPr/>
        </p:nvSpPr>
        <p:spPr>
          <a:xfrm>
            <a:off x="3780900" y="6702971"/>
            <a:ext cx="5086972" cy="1178560"/>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 is a startup hackathon series, turning your idea into a working prototype.</a:t>
            </a:r>
          </a:p>
        </p:txBody>
      </p:sp>
      <p:sp>
        <p:nvSpPr>
          <p:cNvPr id="9" name="TextBox 9"/>
          <p:cNvSpPr txBox="1"/>
          <p:nvPr/>
        </p:nvSpPr>
        <p:spPr>
          <a:xfrm>
            <a:off x="9234487" y="5920327"/>
            <a:ext cx="5452033"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EdTech Hack</a:t>
            </a:r>
          </a:p>
        </p:txBody>
      </p:sp>
      <p:sp>
        <p:nvSpPr>
          <p:cNvPr id="10" name="TextBox 10"/>
          <p:cNvSpPr txBox="1"/>
          <p:nvPr/>
        </p:nvSpPr>
        <p:spPr>
          <a:xfrm>
            <a:off x="9417018" y="6702971"/>
            <a:ext cx="5086972" cy="1569085"/>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helps visionary and sustainable ideas that can reshape the landscape of education.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grpSp>
        <p:nvGrpSpPr>
          <p:cNvPr id="2" name="Group 2"/>
          <p:cNvGrpSpPr/>
          <p:nvPr/>
        </p:nvGrpSpPr>
        <p:grpSpPr>
          <a:xfrm>
            <a:off x="-3421056" y="1028700"/>
            <a:ext cx="12971163" cy="13188954"/>
            <a:chOff x="0" y="0"/>
            <a:chExt cx="799378" cy="812800"/>
          </a:xfrm>
        </p:grpSpPr>
        <p:sp>
          <p:nvSpPr>
            <p:cNvPr id="3" name="Freeform 3"/>
            <p:cNvSpPr/>
            <p:nvPr/>
          </p:nvSpPr>
          <p:spPr>
            <a:xfrm>
              <a:off x="0" y="0"/>
              <a:ext cx="799378" cy="812800"/>
            </a:xfrm>
            <a:custGeom>
              <a:avLst/>
              <a:gdLst/>
              <a:ahLst/>
              <a:cxnLst/>
              <a:rect l="l" t="t" r="r" b="b"/>
              <a:pathLst>
                <a:path w="799378" h="812800">
                  <a:moveTo>
                    <a:pt x="399689" y="0"/>
                  </a:moveTo>
                  <a:cubicBezTo>
                    <a:pt x="178947" y="0"/>
                    <a:pt x="0" y="181951"/>
                    <a:pt x="0" y="406400"/>
                  </a:cubicBezTo>
                  <a:cubicBezTo>
                    <a:pt x="0" y="630849"/>
                    <a:pt x="178947" y="812800"/>
                    <a:pt x="399689" y="812800"/>
                  </a:cubicBezTo>
                  <a:cubicBezTo>
                    <a:pt x="620431" y="812800"/>
                    <a:pt x="799378" y="630849"/>
                    <a:pt x="799378" y="406400"/>
                  </a:cubicBezTo>
                  <a:cubicBezTo>
                    <a:pt x="799378" y="181951"/>
                    <a:pt x="620431" y="0"/>
                    <a:pt x="399689" y="0"/>
                  </a:cubicBezTo>
                  <a:close/>
                </a:path>
              </a:pathLst>
            </a:custGeom>
            <a:solidFill>
              <a:srgbClr val="F2F4F5"/>
            </a:solidFill>
          </p:spPr>
          <p:txBody>
            <a:bodyPr/>
            <a:lstStyle/>
            <a:p>
              <a:endParaRPr lang="en-GB"/>
            </a:p>
          </p:txBody>
        </p:sp>
        <p:sp>
          <p:nvSpPr>
            <p:cNvPr id="4" name="TextBox 4"/>
            <p:cNvSpPr txBox="1"/>
            <p:nvPr/>
          </p:nvSpPr>
          <p:spPr>
            <a:xfrm>
              <a:off x="74942" y="57150"/>
              <a:ext cx="649495"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41850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9550107" y="5878020"/>
            <a:ext cx="7709193" cy="2000780"/>
          </a:xfrm>
          <a:prstGeom prst="rect">
            <a:avLst/>
          </a:prstGeom>
        </p:spPr>
        <p:txBody>
          <a:bodyPr lIns="0" tIns="0" rIns="0" bIns="0" rtlCol="0" anchor="t">
            <a:spAutoFit/>
          </a:bodyPr>
          <a:lstStyle/>
          <a:p>
            <a:pPr algn="r">
              <a:lnSpc>
                <a:spcPts val="3992"/>
              </a:lnSpc>
            </a:pPr>
            <a:r>
              <a:rPr lang="en-US" sz="2893" spc="283">
                <a:solidFill>
                  <a:srgbClr val="F5FFF5"/>
                </a:solidFill>
                <a:latin typeface="DM Sans"/>
              </a:rPr>
              <a:t>provide small-scale financial services to low-income individuals and businesses who may not have access to typical banking services</a:t>
            </a:r>
          </a:p>
        </p:txBody>
      </p:sp>
      <p:sp>
        <p:nvSpPr>
          <p:cNvPr id="7" name="TextBox 7"/>
          <p:cNvSpPr txBox="1"/>
          <p:nvPr/>
        </p:nvSpPr>
        <p:spPr>
          <a:xfrm>
            <a:off x="7402122" y="3536274"/>
            <a:ext cx="9857178" cy="2114555"/>
          </a:xfrm>
          <a:prstGeom prst="rect">
            <a:avLst/>
          </a:prstGeom>
        </p:spPr>
        <p:txBody>
          <a:bodyPr lIns="0" tIns="0" rIns="0" bIns="0" rtlCol="0" anchor="t">
            <a:spAutoFit/>
          </a:bodyPr>
          <a:lstStyle/>
          <a:p>
            <a:pPr algn="r">
              <a:lnSpc>
                <a:spcPts val="8250"/>
              </a:lnSpc>
            </a:pPr>
            <a:r>
              <a:rPr lang="en-US" sz="7500">
                <a:solidFill>
                  <a:srgbClr val="F5FFF5"/>
                </a:solidFill>
                <a:latin typeface="DM Sans Bold"/>
              </a:rPr>
              <a:t>MICROFINANCE INSTITUTIONS</a:t>
            </a:r>
          </a:p>
        </p:txBody>
      </p:sp>
      <p:sp>
        <p:nvSpPr>
          <p:cNvPr id="8" name="TextBox 8"/>
          <p:cNvSpPr txBox="1"/>
          <p:nvPr/>
        </p:nvSpPr>
        <p:spPr>
          <a:xfrm>
            <a:off x="1028700" y="2895335"/>
            <a:ext cx="8115300" cy="6544205"/>
          </a:xfrm>
          <a:prstGeom prst="rect">
            <a:avLst/>
          </a:prstGeom>
        </p:spPr>
        <p:txBody>
          <a:bodyPr lIns="0" tIns="0" rIns="0" bIns="0" rtlCol="0" anchor="t">
            <a:spAutoFit/>
          </a:bodyPr>
          <a:lstStyle/>
          <a:p>
            <a:pPr>
              <a:lnSpc>
                <a:spcPts val="3992"/>
              </a:lnSpc>
            </a:pPr>
            <a:r>
              <a:rPr lang="en-US" sz="2893" spc="283">
                <a:solidFill>
                  <a:srgbClr val="8CA9AD"/>
                </a:solidFill>
                <a:latin typeface="DM Sans Bold"/>
              </a:rPr>
              <a:t>Access to Funding:</a:t>
            </a:r>
            <a:r>
              <a:rPr lang="en-US" sz="2893" spc="283">
                <a:solidFill>
                  <a:srgbClr val="8CA9AD"/>
                </a:solidFill>
                <a:latin typeface="DM Sans"/>
              </a:rPr>
              <a:t> </a:t>
            </a:r>
          </a:p>
          <a:p>
            <a:pPr>
              <a:lnSpc>
                <a:spcPts val="3992"/>
              </a:lnSpc>
            </a:pPr>
            <a:r>
              <a:rPr lang="en-US" sz="2893" spc="283">
                <a:solidFill>
                  <a:srgbClr val="8CA9AD"/>
                </a:solidFill>
                <a:latin typeface="DM Sans"/>
              </a:rPr>
              <a:t>Provide financial services, </a:t>
            </a:r>
          </a:p>
          <a:p>
            <a:pPr>
              <a:lnSpc>
                <a:spcPts val="3992"/>
              </a:lnSpc>
            </a:pPr>
            <a:r>
              <a:rPr lang="en-US" sz="2893" spc="283">
                <a:solidFill>
                  <a:srgbClr val="8CA9AD"/>
                </a:solidFill>
                <a:latin typeface="DM Sans"/>
              </a:rPr>
              <a:t>including small loans (microloans). </a:t>
            </a:r>
          </a:p>
          <a:p>
            <a:pPr>
              <a:lnSpc>
                <a:spcPts val="3992"/>
              </a:lnSpc>
            </a:pPr>
            <a:endParaRPr lang="en-US" sz="2893" spc="283">
              <a:solidFill>
                <a:srgbClr val="8CA9AD"/>
              </a:solidFill>
              <a:latin typeface="DM Sans"/>
            </a:endParaRPr>
          </a:p>
          <a:p>
            <a:pPr>
              <a:lnSpc>
                <a:spcPts val="3992"/>
              </a:lnSpc>
            </a:pPr>
            <a:r>
              <a:rPr lang="en-US" sz="2893" spc="283">
                <a:solidFill>
                  <a:srgbClr val="8CA9AD"/>
                </a:solidFill>
                <a:latin typeface="DM Sans Bold"/>
              </a:rPr>
              <a:t>Mentorship and Advice</a:t>
            </a:r>
            <a:r>
              <a:rPr lang="en-US" sz="2893" spc="283">
                <a:solidFill>
                  <a:srgbClr val="8CA9AD"/>
                </a:solidFill>
                <a:latin typeface="DM Sans"/>
              </a:rPr>
              <a:t>: </a:t>
            </a:r>
          </a:p>
          <a:p>
            <a:pPr>
              <a:lnSpc>
                <a:spcPts val="3992"/>
              </a:lnSpc>
            </a:pPr>
            <a:r>
              <a:rPr lang="en-US" sz="2893" spc="283">
                <a:solidFill>
                  <a:srgbClr val="8CA9AD"/>
                </a:solidFill>
                <a:latin typeface="DM Sans"/>
              </a:rPr>
              <a:t>Some offer limited mentorship or advice, particularly in areas like managing loan repayments and savings. </a:t>
            </a:r>
          </a:p>
          <a:p>
            <a:pPr>
              <a:lnSpc>
                <a:spcPts val="3992"/>
              </a:lnSpc>
            </a:pPr>
            <a:endParaRPr lang="en-US" sz="2893" spc="283">
              <a:solidFill>
                <a:srgbClr val="8CA9AD"/>
              </a:solidFill>
              <a:latin typeface="DM Sans"/>
            </a:endParaRPr>
          </a:p>
          <a:p>
            <a:pPr>
              <a:lnSpc>
                <a:spcPts val="3992"/>
              </a:lnSpc>
            </a:pPr>
            <a:r>
              <a:rPr lang="en-US" sz="2893" spc="283">
                <a:solidFill>
                  <a:srgbClr val="8CA9AD"/>
                </a:solidFill>
                <a:latin typeface="DM Sans Bold"/>
              </a:rPr>
              <a:t>Trainings and Workshops:</a:t>
            </a:r>
            <a:r>
              <a:rPr lang="en-US" sz="2893" spc="283">
                <a:solidFill>
                  <a:srgbClr val="8CA9AD"/>
                </a:solidFill>
                <a:latin typeface="DM Sans"/>
              </a:rPr>
              <a:t> </a:t>
            </a:r>
          </a:p>
          <a:p>
            <a:pPr>
              <a:lnSpc>
                <a:spcPts val="3992"/>
              </a:lnSpc>
            </a:pPr>
            <a:r>
              <a:rPr lang="en-US" sz="2893" spc="283">
                <a:solidFill>
                  <a:srgbClr val="8CA9AD"/>
                </a:solidFill>
                <a:latin typeface="DM Sans"/>
              </a:rPr>
              <a:t>Not common, some offer financial literacy training and business skills workshops to their clients.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88906"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552901" y="9416459"/>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5105400" y="3959728"/>
            <a:ext cx="2847819" cy="955172"/>
          </a:xfrm>
          <a:custGeom>
            <a:avLst/>
            <a:gdLst/>
            <a:ahLst/>
            <a:cxnLst/>
            <a:rect l="l" t="t" r="r" b="b"/>
            <a:pathLst>
              <a:path w="4324466" h="1729786">
                <a:moveTo>
                  <a:pt x="0" y="0"/>
                </a:moveTo>
                <a:lnTo>
                  <a:pt x="4324466" y="0"/>
                </a:lnTo>
                <a:lnTo>
                  <a:pt x="4324466" y="1729786"/>
                </a:lnTo>
                <a:lnTo>
                  <a:pt x="0" y="1729786"/>
                </a:lnTo>
                <a:lnTo>
                  <a:pt x="0" y="0"/>
                </a:lnTo>
                <a:close/>
              </a:path>
            </a:pathLst>
          </a:custGeom>
          <a:blipFill>
            <a:blip r:embed="rId6"/>
            <a:stretch>
              <a:fillRect/>
            </a:stretch>
          </a:blipFill>
        </p:spPr>
        <p:txBody>
          <a:bodyPr/>
          <a:lstStyle/>
          <a:p>
            <a:endParaRPr lang="en-GB"/>
          </a:p>
        </p:txBody>
      </p:sp>
      <p:sp>
        <p:nvSpPr>
          <p:cNvPr id="5" name="Freeform 5"/>
          <p:cNvSpPr/>
          <p:nvPr/>
        </p:nvSpPr>
        <p:spPr>
          <a:xfrm>
            <a:off x="11049000" y="4035614"/>
            <a:ext cx="2629309" cy="674771"/>
          </a:xfrm>
          <a:custGeom>
            <a:avLst/>
            <a:gdLst/>
            <a:ahLst/>
            <a:cxnLst/>
            <a:rect l="l" t="t" r="r" b="b"/>
            <a:pathLst>
              <a:path w="3588009" h="1152440">
                <a:moveTo>
                  <a:pt x="0" y="0"/>
                </a:moveTo>
                <a:lnTo>
                  <a:pt x="3588008" y="0"/>
                </a:lnTo>
                <a:lnTo>
                  <a:pt x="3588008" y="1152440"/>
                </a:lnTo>
                <a:lnTo>
                  <a:pt x="0" y="1152440"/>
                </a:lnTo>
                <a:lnTo>
                  <a:pt x="0" y="0"/>
                </a:lnTo>
                <a:close/>
              </a:path>
            </a:pathLst>
          </a:custGeom>
          <a:blipFill>
            <a:blip r:embed="rId7"/>
            <a:stretch>
              <a:fillRect/>
            </a:stretch>
          </a:blipFill>
        </p:spPr>
        <p:txBody>
          <a:bodyPr/>
          <a:lstStyle/>
          <a:p>
            <a:endParaRPr lang="en-GB"/>
          </a:p>
        </p:txBody>
      </p:sp>
      <p:sp>
        <p:nvSpPr>
          <p:cNvPr id="6" name="TextBox 6"/>
          <p:cNvSpPr txBox="1"/>
          <p:nvPr/>
        </p:nvSpPr>
        <p:spPr>
          <a:xfrm>
            <a:off x="1172141" y="1991137"/>
            <a:ext cx="16480720" cy="1066800"/>
          </a:xfrm>
          <a:prstGeom prst="rect">
            <a:avLst/>
          </a:prstGeom>
        </p:spPr>
        <p:txBody>
          <a:bodyPr lIns="0" tIns="0" rIns="0" bIns="0" rtlCol="0" anchor="t">
            <a:spAutoFit/>
          </a:bodyPr>
          <a:lstStyle/>
          <a:p>
            <a:pPr algn="ctr">
              <a:lnSpc>
                <a:spcPts val="8250"/>
              </a:lnSpc>
            </a:pPr>
            <a:r>
              <a:rPr lang="en-US" sz="7500">
                <a:solidFill>
                  <a:srgbClr val="8CA9AD"/>
                </a:solidFill>
                <a:latin typeface="DM Sans Bold"/>
              </a:rPr>
              <a:t>EXAMPLES OF INSTITUTIONS</a:t>
            </a:r>
          </a:p>
        </p:txBody>
      </p:sp>
      <p:sp>
        <p:nvSpPr>
          <p:cNvPr id="7" name="TextBox 7"/>
          <p:cNvSpPr txBox="1"/>
          <p:nvPr/>
        </p:nvSpPr>
        <p:spPr>
          <a:xfrm>
            <a:off x="3601480" y="5475222"/>
            <a:ext cx="5452033" cy="147320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The Good Cooperation Savings and Loans Association </a:t>
            </a:r>
          </a:p>
        </p:txBody>
      </p:sp>
      <p:sp>
        <p:nvSpPr>
          <p:cNvPr id="8" name="TextBox 8"/>
          <p:cNvSpPr txBox="1"/>
          <p:nvPr/>
        </p:nvSpPr>
        <p:spPr>
          <a:xfrm>
            <a:off x="3780900" y="7162740"/>
            <a:ext cx="5086972" cy="788035"/>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 is Estonia’s first ethical financial institution. </a:t>
            </a:r>
          </a:p>
        </p:txBody>
      </p:sp>
      <p:sp>
        <p:nvSpPr>
          <p:cNvPr id="9" name="TextBox 9"/>
          <p:cNvSpPr txBox="1"/>
          <p:nvPr/>
        </p:nvSpPr>
        <p:spPr>
          <a:xfrm>
            <a:off x="9551594" y="5630800"/>
            <a:ext cx="5239390"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The Rural Development Foundation </a:t>
            </a:r>
          </a:p>
        </p:txBody>
      </p:sp>
      <p:sp>
        <p:nvSpPr>
          <p:cNvPr id="10" name="TextBox 10"/>
          <p:cNvSpPr txBox="1"/>
          <p:nvPr/>
        </p:nvSpPr>
        <p:spPr>
          <a:xfrm>
            <a:off x="9642860" y="6772215"/>
            <a:ext cx="4635289" cy="1569085"/>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supports economic development in Estonian rural areas via specific programmes.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028700" y="6398156"/>
            <a:ext cx="7166955" cy="2001837"/>
          </a:xfrm>
          <a:prstGeom prst="rect">
            <a:avLst/>
          </a:prstGeom>
        </p:spPr>
        <p:txBody>
          <a:bodyPr lIns="0" tIns="0" rIns="0" bIns="0" rtlCol="0" anchor="t">
            <a:spAutoFit/>
          </a:bodyPr>
          <a:lstStyle/>
          <a:p>
            <a:pPr algn="l">
              <a:lnSpc>
                <a:spcPts val="3992"/>
              </a:lnSpc>
            </a:pPr>
            <a:r>
              <a:rPr lang="en-US" sz="2893" spc="283">
                <a:solidFill>
                  <a:srgbClr val="F5FFF5"/>
                </a:solidFill>
                <a:latin typeface="DM Sans"/>
              </a:rPr>
              <a:t>are platforms or groups where individuals can learn from each other by sharing experiences and knowledge.</a:t>
            </a:r>
          </a:p>
        </p:txBody>
      </p:sp>
      <p:sp>
        <p:nvSpPr>
          <p:cNvPr id="3" name="Freeform 3"/>
          <p:cNvSpPr/>
          <p:nvPr/>
        </p:nvSpPr>
        <p:spPr>
          <a:xfrm>
            <a:off x="0"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9144000" y="515681"/>
            <a:ext cx="13188954" cy="1318895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txBody>
            <a:bodyPr/>
            <a:lstStyle/>
            <a:p>
              <a:endParaRPr lang="en-GB"/>
            </a:p>
          </p:txBody>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1028700" y="3283476"/>
            <a:ext cx="8305423" cy="3162305"/>
          </a:xfrm>
          <a:prstGeom prst="rect">
            <a:avLst/>
          </a:prstGeom>
        </p:spPr>
        <p:txBody>
          <a:bodyPr lIns="0" tIns="0" rIns="0" bIns="0" rtlCol="0" anchor="t">
            <a:spAutoFit/>
          </a:bodyPr>
          <a:lstStyle/>
          <a:p>
            <a:pPr>
              <a:lnSpc>
                <a:spcPts val="8250"/>
              </a:lnSpc>
            </a:pPr>
            <a:r>
              <a:rPr lang="en-US" sz="7500">
                <a:solidFill>
                  <a:srgbClr val="F5FFF5"/>
                </a:solidFill>
                <a:latin typeface="DM Sans Bold"/>
              </a:rPr>
              <a:t>PEER-TO-PEER LEARNING COMMUNITIES</a:t>
            </a:r>
          </a:p>
        </p:txBody>
      </p:sp>
      <p:sp>
        <p:nvSpPr>
          <p:cNvPr id="8" name="TextBox 8"/>
          <p:cNvSpPr txBox="1"/>
          <p:nvPr/>
        </p:nvSpPr>
        <p:spPr>
          <a:xfrm>
            <a:off x="10921622" y="2197823"/>
            <a:ext cx="6337678" cy="7553855"/>
          </a:xfrm>
          <a:prstGeom prst="rect">
            <a:avLst/>
          </a:prstGeom>
        </p:spPr>
        <p:txBody>
          <a:bodyPr lIns="0" tIns="0" rIns="0" bIns="0" rtlCol="0" anchor="t">
            <a:spAutoFit/>
          </a:bodyPr>
          <a:lstStyle/>
          <a:p>
            <a:pPr algn="r">
              <a:lnSpc>
                <a:spcPts val="3992"/>
              </a:lnSpc>
            </a:pPr>
            <a:r>
              <a:rPr lang="en-US" sz="2893" spc="283">
                <a:solidFill>
                  <a:srgbClr val="8CA9AD"/>
                </a:solidFill>
                <a:latin typeface="DM Sans Bold"/>
              </a:rPr>
              <a:t>Access to Funding:</a:t>
            </a:r>
            <a:r>
              <a:rPr lang="en-US" sz="2893" spc="283">
                <a:solidFill>
                  <a:srgbClr val="8CA9AD"/>
                </a:solidFill>
                <a:latin typeface="DM Sans"/>
              </a:rPr>
              <a:t> </a:t>
            </a:r>
          </a:p>
          <a:p>
            <a:pPr algn="r">
              <a:lnSpc>
                <a:spcPts val="3992"/>
              </a:lnSpc>
            </a:pPr>
            <a:r>
              <a:rPr lang="en-US" sz="2893" spc="283">
                <a:solidFill>
                  <a:srgbClr val="8CA9AD"/>
                </a:solidFill>
                <a:latin typeface="DM Sans"/>
              </a:rPr>
              <a:t>Typically do not provide direct funding. </a:t>
            </a:r>
          </a:p>
          <a:p>
            <a:pPr algn="r">
              <a:lnSpc>
                <a:spcPts val="3992"/>
              </a:lnSpc>
            </a:pPr>
            <a:endParaRPr lang="en-US" sz="2893" spc="283">
              <a:solidFill>
                <a:srgbClr val="8CA9AD"/>
              </a:solidFill>
              <a:latin typeface="DM Sans"/>
            </a:endParaRPr>
          </a:p>
          <a:p>
            <a:pPr algn="r">
              <a:lnSpc>
                <a:spcPts val="3992"/>
              </a:lnSpc>
            </a:pPr>
            <a:r>
              <a:rPr lang="en-US" sz="2893" spc="283">
                <a:solidFill>
                  <a:srgbClr val="8CA9AD"/>
                </a:solidFill>
                <a:latin typeface="DM Sans Bold"/>
              </a:rPr>
              <a:t>Mentorship and Advice</a:t>
            </a:r>
            <a:r>
              <a:rPr lang="en-US" sz="2893" spc="283">
                <a:solidFill>
                  <a:srgbClr val="8CA9AD"/>
                </a:solidFill>
                <a:latin typeface="DM Sans"/>
              </a:rPr>
              <a:t>: Members learn from each other's experiences and can receive advice from peers who have faced similar challenges.</a:t>
            </a:r>
          </a:p>
          <a:p>
            <a:pPr algn="r">
              <a:lnSpc>
                <a:spcPts val="3992"/>
              </a:lnSpc>
            </a:pPr>
            <a:endParaRPr lang="en-US" sz="2893" spc="283">
              <a:solidFill>
                <a:srgbClr val="8CA9AD"/>
              </a:solidFill>
              <a:latin typeface="DM Sans"/>
            </a:endParaRPr>
          </a:p>
          <a:p>
            <a:pPr algn="r">
              <a:lnSpc>
                <a:spcPts val="3992"/>
              </a:lnSpc>
            </a:pPr>
            <a:r>
              <a:rPr lang="en-US" sz="2893" spc="283">
                <a:solidFill>
                  <a:srgbClr val="8CA9AD"/>
                </a:solidFill>
                <a:latin typeface="DM Sans Bold"/>
              </a:rPr>
              <a:t>Trainings and Workshops:</a:t>
            </a:r>
            <a:r>
              <a:rPr lang="en-US" sz="2893" spc="283">
                <a:solidFill>
                  <a:srgbClr val="8CA9AD"/>
                </a:solidFill>
                <a:latin typeface="DM Sans"/>
              </a:rPr>
              <a:t> Might be opportunities for online courses, webinars, or workshops.</a:t>
            </a:r>
          </a:p>
          <a:p>
            <a:pPr algn="r">
              <a:lnSpc>
                <a:spcPts val="3992"/>
              </a:lnSpc>
            </a:pPr>
            <a:endParaRPr lang="en-US" sz="2893" spc="283">
              <a:solidFill>
                <a:srgbClr val="8CA9AD"/>
              </a:solidFill>
              <a:latin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245946" y="3987799"/>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8079443" y="5676900"/>
            <a:ext cx="6786673"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What questions do you have?</a:t>
            </a:r>
          </a:p>
        </p:txBody>
      </p:sp>
      <p:pic>
        <p:nvPicPr>
          <p:cNvPr id="11" name="Picture 10">
            <a:extLst>
              <a:ext uri="{FF2B5EF4-FFF2-40B4-BE49-F238E27FC236}">
                <a16:creationId xmlns:a16="http://schemas.microsoft.com/office/drawing/2014/main" id="{954F50E0-D45D-720A-8469-04CC6C830DA1}"/>
              </a:ext>
            </a:extLst>
          </p:cNvPr>
          <p:cNvPicPr>
            <a:picLocks noChangeAspect="1"/>
          </p:cNvPicPr>
          <p:nvPr/>
        </p:nvPicPr>
        <p:blipFill>
          <a:blip r:embed="rId4"/>
          <a:stretch>
            <a:fillRect/>
          </a:stretch>
        </p:blipFill>
        <p:spPr>
          <a:xfrm>
            <a:off x="20652" y="1409700"/>
            <a:ext cx="18288000" cy="77148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88906"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552901" y="9416459"/>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4343400" y="5143501"/>
            <a:ext cx="2286000" cy="838200"/>
          </a:xfrm>
          <a:custGeom>
            <a:avLst/>
            <a:gdLst/>
            <a:ahLst/>
            <a:cxnLst/>
            <a:rect l="l" t="t" r="r" b="b"/>
            <a:pathLst>
              <a:path w="6575457" h="2906900">
                <a:moveTo>
                  <a:pt x="0" y="0"/>
                </a:moveTo>
                <a:lnTo>
                  <a:pt x="6575457" y="0"/>
                </a:lnTo>
                <a:lnTo>
                  <a:pt x="6575457" y="2906900"/>
                </a:lnTo>
                <a:lnTo>
                  <a:pt x="0" y="2906900"/>
                </a:lnTo>
                <a:lnTo>
                  <a:pt x="0" y="0"/>
                </a:lnTo>
                <a:close/>
              </a:path>
            </a:pathLst>
          </a:custGeom>
          <a:blipFill>
            <a:blip r:embed="rId6"/>
            <a:stretch>
              <a:fillRect/>
            </a:stretch>
          </a:blipFill>
        </p:spPr>
        <p:txBody>
          <a:bodyPr/>
          <a:lstStyle/>
          <a:p>
            <a:endParaRPr lang="en-GB"/>
          </a:p>
        </p:txBody>
      </p:sp>
      <p:sp>
        <p:nvSpPr>
          <p:cNvPr id="5" name="TextBox 5"/>
          <p:cNvSpPr txBox="1"/>
          <p:nvPr/>
        </p:nvSpPr>
        <p:spPr>
          <a:xfrm>
            <a:off x="1172141" y="1838737"/>
            <a:ext cx="16480720" cy="1066800"/>
          </a:xfrm>
          <a:prstGeom prst="rect">
            <a:avLst/>
          </a:prstGeom>
        </p:spPr>
        <p:txBody>
          <a:bodyPr lIns="0" tIns="0" rIns="0" bIns="0" rtlCol="0" anchor="t">
            <a:spAutoFit/>
          </a:bodyPr>
          <a:lstStyle/>
          <a:p>
            <a:pPr algn="ctr">
              <a:lnSpc>
                <a:spcPts val="8250"/>
              </a:lnSpc>
            </a:pPr>
            <a:r>
              <a:rPr lang="en-US" sz="7500">
                <a:solidFill>
                  <a:srgbClr val="8CA9AD"/>
                </a:solidFill>
                <a:latin typeface="DM Sans Bold"/>
              </a:rPr>
              <a:t>EXAMPLE OF A COMMUNITY</a:t>
            </a:r>
          </a:p>
        </p:txBody>
      </p:sp>
      <p:sp>
        <p:nvSpPr>
          <p:cNvPr id="6" name="TextBox 6"/>
          <p:cNvSpPr txBox="1"/>
          <p:nvPr/>
        </p:nvSpPr>
        <p:spPr>
          <a:xfrm>
            <a:off x="9870955" y="3913828"/>
            <a:ext cx="6093868"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Baltic Sea Impact Network</a:t>
            </a:r>
          </a:p>
        </p:txBody>
      </p:sp>
      <p:sp>
        <p:nvSpPr>
          <p:cNvPr id="7" name="TextBox 7"/>
          <p:cNvSpPr txBox="1"/>
          <p:nvPr/>
        </p:nvSpPr>
        <p:spPr>
          <a:xfrm>
            <a:off x="9412501" y="4906772"/>
            <a:ext cx="7149162" cy="3521710"/>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 is an unique transnational network for peer learning between 50 social entrepreneurs from Sweden, Denmark, Latvia, Lithuania, Estonia, and Ukraine. The aim is to help the network's members learn new skills, connect with like-minded peers from neighbouring countries and increase the access of social entrepreneurs to relevant stakeholders.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grpSp>
        <p:nvGrpSpPr>
          <p:cNvPr id="2" name="Group 2"/>
          <p:cNvGrpSpPr/>
          <p:nvPr/>
        </p:nvGrpSpPr>
        <p:grpSpPr>
          <a:xfrm>
            <a:off x="-3276105" y="1028700"/>
            <a:ext cx="12971163" cy="13188954"/>
            <a:chOff x="0" y="0"/>
            <a:chExt cx="799378" cy="812800"/>
          </a:xfrm>
        </p:grpSpPr>
        <p:sp>
          <p:nvSpPr>
            <p:cNvPr id="3" name="Freeform 3"/>
            <p:cNvSpPr/>
            <p:nvPr/>
          </p:nvSpPr>
          <p:spPr>
            <a:xfrm>
              <a:off x="0" y="0"/>
              <a:ext cx="799378" cy="812800"/>
            </a:xfrm>
            <a:custGeom>
              <a:avLst/>
              <a:gdLst/>
              <a:ahLst/>
              <a:cxnLst/>
              <a:rect l="l" t="t" r="r" b="b"/>
              <a:pathLst>
                <a:path w="799378" h="812800">
                  <a:moveTo>
                    <a:pt x="399689" y="0"/>
                  </a:moveTo>
                  <a:cubicBezTo>
                    <a:pt x="178947" y="0"/>
                    <a:pt x="0" y="181951"/>
                    <a:pt x="0" y="406400"/>
                  </a:cubicBezTo>
                  <a:cubicBezTo>
                    <a:pt x="0" y="630849"/>
                    <a:pt x="178947" y="812800"/>
                    <a:pt x="399689" y="812800"/>
                  </a:cubicBezTo>
                  <a:cubicBezTo>
                    <a:pt x="620431" y="812800"/>
                    <a:pt x="799378" y="630849"/>
                    <a:pt x="799378" y="406400"/>
                  </a:cubicBezTo>
                  <a:cubicBezTo>
                    <a:pt x="799378" y="181951"/>
                    <a:pt x="620431" y="0"/>
                    <a:pt x="399689" y="0"/>
                  </a:cubicBezTo>
                  <a:close/>
                </a:path>
              </a:pathLst>
            </a:custGeom>
            <a:solidFill>
              <a:srgbClr val="F2F4F5"/>
            </a:solidFill>
          </p:spPr>
          <p:txBody>
            <a:bodyPr/>
            <a:lstStyle/>
            <a:p>
              <a:endParaRPr lang="en-GB"/>
            </a:p>
          </p:txBody>
        </p:sp>
        <p:sp>
          <p:nvSpPr>
            <p:cNvPr id="4" name="TextBox 4"/>
            <p:cNvSpPr txBox="1"/>
            <p:nvPr/>
          </p:nvSpPr>
          <p:spPr>
            <a:xfrm>
              <a:off x="74942" y="57150"/>
              <a:ext cx="649495" cy="6794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41850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9550107" y="6133840"/>
            <a:ext cx="7709193" cy="2505605"/>
          </a:xfrm>
          <a:prstGeom prst="rect">
            <a:avLst/>
          </a:prstGeom>
        </p:spPr>
        <p:txBody>
          <a:bodyPr lIns="0" tIns="0" rIns="0" bIns="0" rtlCol="0" anchor="t">
            <a:spAutoFit/>
          </a:bodyPr>
          <a:lstStyle/>
          <a:p>
            <a:pPr algn="r">
              <a:lnSpc>
                <a:spcPts val="3992"/>
              </a:lnSpc>
            </a:pPr>
            <a:r>
              <a:rPr lang="en-US" sz="2893" spc="283">
                <a:solidFill>
                  <a:srgbClr val="F5FFF5"/>
                </a:solidFill>
                <a:latin typeface="DM Sans"/>
              </a:rPr>
              <a:t>are pools of funds that are invested with the intent of generating a measurable, beneficial social or environmental impact alongside a financial return.</a:t>
            </a:r>
          </a:p>
        </p:txBody>
      </p:sp>
      <p:sp>
        <p:nvSpPr>
          <p:cNvPr id="7" name="TextBox 7"/>
          <p:cNvSpPr txBox="1"/>
          <p:nvPr/>
        </p:nvSpPr>
        <p:spPr>
          <a:xfrm>
            <a:off x="8151036" y="3019160"/>
            <a:ext cx="9108264" cy="3162305"/>
          </a:xfrm>
          <a:prstGeom prst="rect">
            <a:avLst/>
          </a:prstGeom>
        </p:spPr>
        <p:txBody>
          <a:bodyPr lIns="0" tIns="0" rIns="0" bIns="0" rtlCol="0" anchor="t">
            <a:spAutoFit/>
          </a:bodyPr>
          <a:lstStyle/>
          <a:p>
            <a:pPr algn="r">
              <a:lnSpc>
                <a:spcPts val="8250"/>
              </a:lnSpc>
            </a:pPr>
            <a:r>
              <a:rPr lang="en-US" sz="7500">
                <a:solidFill>
                  <a:srgbClr val="F5FFF5"/>
                </a:solidFill>
                <a:latin typeface="DM Sans Bold"/>
              </a:rPr>
              <a:t>SOCIAL INVESTMENT FUNDS</a:t>
            </a:r>
          </a:p>
        </p:txBody>
      </p:sp>
      <p:sp>
        <p:nvSpPr>
          <p:cNvPr id="8" name="TextBox 8"/>
          <p:cNvSpPr txBox="1"/>
          <p:nvPr/>
        </p:nvSpPr>
        <p:spPr>
          <a:xfrm>
            <a:off x="1028700" y="2633137"/>
            <a:ext cx="7607971" cy="7049030"/>
          </a:xfrm>
          <a:prstGeom prst="rect">
            <a:avLst/>
          </a:prstGeom>
        </p:spPr>
        <p:txBody>
          <a:bodyPr lIns="0" tIns="0" rIns="0" bIns="0" rtlCol="0" anchor="t">
            <a:spAutoFit/>
          </a:bodyPr>
          <a:lstStyle/>
          <a:p>
            <a:pPr>
              <a:lnSpc>
                <a:spcPts val="3992"/>
              </a:lnSpc>
            </a:pPr>
            <a:r>
              <a:rPr lang="en-US" sz="2893" spc="283">
                <a:solidFill>
                  <a:srgbClr val="8CA9AD"/>
                </a:solidFill>
                <a:latin typeface="DM Sans Bold"/>
              </a:rPr>
              <a:t>Access to Funding:</a:t>
            </a:r>
            <a:r>
              <a:rPr lang="en-US" sz="2893" spc="283">
                <a:solidFill>
                  <a:srgbClr val="8CA9AD"/>
                </a:solidFill>
                <a:latin typeface="DM Sans"/>
              </a:rPr>
              <a:t> </a:t>
            </a:r>
          </a:p>
          <a:p>
            <a:pPr>
              <a:lnSpc>
                <a:spcPts val="3992"/>
              </a:lnSpc>
            </a:pPr>
            <a:r>
              <a:rPr lang="en-US" sz="2893" spc="283">
                <a:solidFill>
                  <a:srgbClr val="8CA9AD"/>
                </a:solidFill>
                <a:latin typeface="DM Sans"/>
              </a:rPr>
              <a:t>Offer different types of funding, including equity investment, loans, or grants.</a:t>
            </a:r>
          </a:p>
          <a:p>
            <a:pPr>
              <a:lnSpc>
                <a:spcPts val="3992"/>
              </a:lnSpc>
            </a:pPr>
            <a:endParaRPr lang="en-US" sz="2893" spc="283">
              <a:solidFill>
                <a:srgbClr val="8CA9AD"/>
              </a:solidFill>
              <a:latin typeface="DM Sans"/>
            </a:endParaRPr>
          </a:p>
          <a:p>
            <a:pPr>
              <a:lnSpc>
                <a:spcPts val="3992"/>
              </a:lnSpc>
            </a:pPr>
            <a:r>
              <a:rPr lang="en-US" sz="2893" spc="283">
                <a:solidFill>
                  <a:srgbClr val="8CA9AD"/>
                </a:solidFill>
                <a:latin typeface="DM Sans Bold"/>
              </a:rPr>
              <a:t>Mentorship and Advice</a:t>
            </a:r>
            <a:r>
              <a:rPr lang="en-US" sz="2893" spc="283">
                <a:solidFill>
                  <a:srgbClr val="8CA9AD"/>
                </a:solidFill>
                <a:latin typeface="DM Sans"/>
              </a:rPr>
              <a:t>: </a:t>
            </a:r>
          </a:p>
          <a:p>
            <a:pPr>
              <a:lnSpc>
                <a:spcPts val="3992"/>
              </a:lnSpc>
            </a:pPr>
            <a:r>
              <a:rPr lang="en-US" sz="2893" spc="283">
                <a:solidFill>
                  <a:srgbClr val="8CA9AD"/>
                </a:solidFill>
                <a:latin typeface="DM Sans"/>
              </a:rPr>
              <a:t>Many also offer mentorship and advice to the organizations they invest in.</a:t>
            </a:r>
          </a:p>
          <a:p>
            <a:pPr>
              <a:lnSpc>
                <a:spcPts val="3992"/>
              </a:lnSpc>
            </a:pPr>
            <a:endParaRPr lang="en-US" sz="2893" spc="283">
              <a:solidFill>
                <a:srgbClr val="8CA9AD"/>
              </a:solidFill>
              <a:latin typeface="DM Sans"/>
            </a:endParaRPr>
          </a:p>
          <a:p>
            <a:pPr>
              <a:lnSpc>
                <a:spcPts val="3992"/>
              </a:lnSpc>
            </a:pPr>
            <a:r>
              <a:rPr lang="en-US" sz="2893" spc="283">
                <a:solidFill>
                  <a:srgbClr val="8CA9AD"/>
                </a:solidFill>
                <a:latin typeface="DM Sans Bold"/>
              </a:rPr>
              <a:t>Trainings and Workshops:</a:t>
            </a:r>
            <a:r>
              <a:rPr lang="en-US" sz="2893" spc="283">
                <a:solidFill>
                  <a:srgbClr val="8CA9AD"/>
                </a:solidFill>
                <a:latin typeface="DM Sans"/>
              </a:rPr>
              <a:t> </a:t>
            </a:r>
          </a:p>
          <a:p>
            <a:pPr>
              <a:lnSpc>
                <a:spcPts val="3992"/>
              </a:lnSpc>
            </a:pPr>
            <a:r>
              <a:rPr lang="en-US" sz="2893" spc="283">
                <a:solidFill>
                  <a:srgbClr val="8CA9AD"/>
                </a:solidFill>
                <a:latin typeface="DM Sans"/>
              </a:rPr>
              <a:t>May offer formal training programs or workshops, others might provide more ad-hoc training.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88906"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552901" y="9416459"/>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362200" y="3814489"/>
            <a:ext cx="3073351" cy="1329011"/>
          </a:xfrm>
          <a:custGeom>
            <a:avLst/>
            <a:gdLst/>
            <a:ahLst/>
            <a:cxnLst/>
            <a:rect l="l" t="t" r="r" b="b"/>
            <a:pathLst>
              <a:path w="5444652" h="2425531">
                <a:moveTo>
                  <a:pt x="0" y="0"/>
                </a:moveTo>
                <a:lnTo>
                  <a:pt x="5444652" y="0"/>
                </a:lnTo>
                <a:lnTo>
                  <a:pt x="5444652" y="2425531"/>
                </a:lnTo>
                <a:lnTo>
                  <a:pt x="0" y="2425531"/>
                </a:lnTo>
                <a:lnTo>
                  <a:pt x="0" y="0"/>
                </a:lnTo>
                <a:close/>
              </a:path>
            </a:pathLst>
          </a:custGeom>
          <a:blipFill>
            <a:blip r:embed="rId6"/>
            <a:stretch>
              <a:fillRect/>
            </a:stretch>
          </a:blipFill>
        </p:spPr>
        <p:txBody>
          <a:bodyPr/>
          <a:lstStyle/>
          <a:p>
            <a:endParaRPr lang="en-GB"/>
          </a:p>
        </p:txBody>
      </p:sp>
      <p:sp>
        <p:nvSpPr>
          <p:cNvPr id="5" name="Freeform 5"/>
          <p:cNvSpPr/>
          <p:nvPr/>
        </p:nvSpPr>
        <p:spPr>
          <a:xfrm>
            <a:off x="7592130" y="3814488"/>
            <a:ext cx="3640742" cy="1329012"/>
          </a:xfrm>
          <a:custGeom>
            <a:avLst/>
            <a:gdLst/>
            <a:ahLst/>
            <a:cxnLst/>
            <a:rect l="l" t="t" r="r" b="b"/>
            <a:pathLst>
              <a:path w="5687718" h="1934863">
                <a:moveTo>
                  <a:pt x="0" y="0"/>
                </a:moveTo>
                <a:lnTo>
                  <a:pt x="5687718" y="0"/>
                </a:lnTo>
                <a:lnTo>
                  <a:pt x="5687718" y="1934863"/>
                </a:lnTo>
                <a:lnTo>
                  <a:pt x="0" y="1934863"/>
                </a:lnTo>
                <a:lnTo>
                  <a:pt x="0" y="0"/>
                </a:lnTo>
                <a:close/>
              </a:path>
            </a:pathLst>
          </a:custGeom>
          <a:blipFill>
            <a:blip r:embed="rId7"/>
            <a:stretch>
              <a:fillRect/>
            </a:stretch>
          </a:blipFill>
        </p:spPr>
        <p:txBody>
          <a:bodyPr/>
          <a:lstStyle/>
          <a:p>
            <a:endParaRPr lang="en-GB"/>
          </a:p>
        </p:txBody>
      </p:sp>
      <p:sp>
        <p:nvSpPr>
          <p:cNvPr id="6" name="Freeform 6"/>
          <p:cNvSpPr/>
          <p:nvPr/>
        </p:nvSpPr>
        <p:spPr>
          <a:xfrm>
            <a:off x="12905687" y="3814488"/>
            <a:ext cx="3508609" cy="1066800"/>
          </a:xfrm>
          <a:custGeom>
            <a:avLst/>
            <a:gdLst/>
            <a:ahLst/>
            <a:cxnLst/>
            <a:rect l="l" t="t" r="r" b="b"/>
            <a:pathLst>
              <a:path w="4267969" h="1553777">
                <a:moveTo>
                  <a:pt x="0" y="0"/>
                </a:moveTo>
                <a:lnTo>
                  <a:pt x="4267969" y="0"/>
                </a:lnTo>
                <a:lnTo>
                  <a:pt x="4267969" y="1553776"/>
                </a:lnTo>
                <a:lnTo>
                  <a:pt x="0" y="1553776"/>
                </a:lnTo>
                <a:lnTo>
                  <a:pt x="0" y="0"/>
                </a:lnTo>
                <a:close/>
              </a:path>
            </a:pathLst>
          </a:custGeom>
          <a:blipFill>
            <a:blip r:embed="rId8"/>
            <a:stretch>
              <a:fillRect/>
            </a:stretch>
          </a:blipFill>
        </p:spPr>
        <p:txBody>
          <a:bodyPr/>
          <a:lstStyle/>
          <a:p>
            <a:endParaRPr lang="en-GB"/>
          </a:p>
        </p:txBody>
      </p:sp>
      <p:sp>
        <p:nvSpPr>
          <p:cNvPr id="7" name="TextBox 7"/>
          <p:cNvSpPr txBox="1"/>
          <p:nvPr/>
        </p:nvSpPr>
        <p:spPr>
          <a:xfrm>
            <a:off x="1172141" y="1838737"/>
            <a:ext cx="16480720" cy="1066800"/>
          </a:xfrm>
          <a:prstGeom prst="rect">
            <a:avLst/>
          </a:prstGeom>
        </p:spPr>
        <p:txBody>
          <a:bodyPr lIns="0" tIns="0" rIns="0" bIns="0" rtlCol="0" anchor="t">
            <a:spAutoFit/>
          </a:bodyPr>
          <a:lstStyle/>
          <a:p>
            <a:pPr algn="ctr">
              <a:lnSpc>
                <a:spcPts val="8250"/>
              </a:lnSpc>
            </a:pPr>
            <a:r>
              <a:rPr lang="en-US" sz="7500">
                <a:solidFill>
                  <a:srgbClr val="8CA9AD"/>
                </a:solidFill>
                <a:latin typeface="DM Sans Bold"/>
              </a:rPr>
              <a:t>EXAMPLES OF FUNDS</a:t>
            </a:r>
          </a:p>
        </p:txBody>
      </p:sp>
      <p:sp>
        <p:nvSpPr>
          <p:cNvPr id="8" name="TextBox 8"/>
          <p:cNvSpPr txBox="1"/>
          <p:nvPr/>
        </p:nvSpPr>
        <p:spPr>
          <a:xfrm>
            <a:off x="1054009" y="5628991"/>
            <a:ext cx="5452033"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Good Deed’s </a:t>
            </a:r>
          </a:p>
          <a:p>
            <a:pPr algn="ctr">
              <a:lnSpc>
                <a:spcPts val="3850"/>
              </a:lnSpc>
            </a:pPr>
            <a:r>
              <a:rPr lang="en-US" sz="3500">
                <a:solidFill>
                  <a:srgbClr val="8CA9AD"/>
                </a:solidFill>
                <a:latin typeface="DM Sans Bold"/>
              </a:rPr>
              <a:t>Impact Fund</a:t>
            </a:r>
          </a:p>
        </p:txBody>
      </p:sp>
      <p:sp>
        <p:nvSpPr>
          <p:cNvPr id="9" name="TextBox 9"/>
          <p:cNvSpPr txBox="1"/>
          <p:nvPr/>
        </p:nvSpPr>
        <p:spPr>
          <a:xfrm>
            <a:off x="1282624" y="6868570"/>
            <a:ext cx="4994802" cy="788035"/>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is the first strategic philanthropy fund in Estonia.</a:t>
            </a:r>
          </a:p>
        </p:txBody>
      </p:sp>
      <p:sp>
        <p:nvSpPr>
          <p:cNvPr id="10" name="TextBox 10"/>
          <p:cNvSpPr txBox="1"/>
          <p:nvPr/>
        </p:nvSpPr>
        <p:spPr>
          <a:xfrm>
            <a:off x="7025919" y="5651219"/>
            <a:ext cx="4458330"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Good Deed’s Education Fund</a:t>
            </a:r>
          </a:p>
        </p:txBody>
      </p:sp>
      <p:sp>
        <p:nvSpPr>
          <p:cNvPr id="11" name="TextBox 11"/>
          <p:cNvSpPr txBox="1"/>
          <p:nvPr/>
        </p:nvSpPr>
        <p:spPr>
          <a:xfrm>
            <a:off x="6711597" y="6810100"/>
            <a:ext cx="5086972" cy="1569085"/>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gives a boost to initiatives tackling the biggest bottlenecks in general education in Estonia.</a:t>
            </a:r>
          </a:p>
        </p:txBody>
      </p:sp>
      <p:sp>
        <p:nvSpPr>
          <p:cNvPr id="12" name="TextBox 12"/>
          <p:cNvSpPr txBox="1"/>
          <p:nvPr/>
        </p:nvSpPr>
        <p:spPr>
          <a:xfrm>
            <a:off x="12270840" y="5628991"/>
            <a:ext cx="4458330"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The Limitless Fund</a:t>
            </a:r>
          </a:p>
        </p:txBody>
      </p:sp>
      <p:sp>
        <p:nvSpPr>
          <p:cNvPr id="13" name="TextBox 13"/>
          <p:cNvSpPr txBox="1"/>
          <p:nvPr/>
        </p:nvSpPr>
        <p:spPr>
          <a:xfrm>
            <a:off x="11956519" y="6419575"/>
            <a:ext cx="5086972" cy="1959610"/>
          </a:xfrm>
          <a:prstGeom prst="rect">
            <a:avLst/>
          </a:prstGeom>
        </p:spPr>
        <p:txBody>
          <a:bodyPr lIns="0" tIns="0" rIns="0" bIns="0" rtlCol="0" anchor="t">
            <a:spAutoFit/>
          </a:bodyPr>
          <a:lstStyle/>
          <a:p>
            <a:pPr algn="ctr">
              <a:lnSpc>
                <a:spcPts val="3079"/>
              </a:lnSpc>
            </a:pPr>
            <a:r>
              <a:rPr lang="en-US" sz="2799">
                <a:solidFill>
                  <a:srgbClr val="737373"/>
                </a:solidFill>
                <a:latin typeface="DM Sans"/>
              </a:rPr>
              <a:t> invests in scalable products and services addressing responsible consumption and production, digital health, and digital education.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3150006" y="4314825"/>
            <a:ext cx="10393115"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CHOOSING THE RIGHT ORGANISATION</a:t>
            </a:r>
          </a:p>
        </p:txBody>
      </p:sp>
      <p:sp>
        <p:nvSpPr>
          <p:cNvPr id="9" name="TextBox 9"/>
          <p:cNvSpPr txBox="1"/>
          <p:nvPr/>
        </p:nvSpPr>
        <p:spPr>
          <a:xfrm>
            <a:off x="7372324" y="6555537"/>
            <a:ext cx="6170798" cy="438156"/>
          </a:xfrm>
          <a:prstGeom prst="rect">
            <a:avLst/>
          </a:prstGeom>
        </p:spPr>
        <p:txBody>
          <a:bodyPr lIns="0" tIns="0" rIns="0" bIns="0" rtlCol="0" anchor="t">
            <a:spAutoFit/>
          </a:bodyPr>
          <a:lstStyle/>
          <a:p>
            <a:pPr algn="r">
              <a:lnSpc>
                <a:spcPts val="3300"/>
              </a:lnSpc>
            </a:pPr>
            <a:r>
              <a:rPr lang="en-US" sz="3000">
                <a:solidFill>
                  <a:srgbClr val="FFFFFF"/>
                </a:solidFill>
                <a:latin typeface="DM Sans Italics"/>
              </a:rPr>
              <a:t>How to choose? Criterias?</a:t>
            </a:r>
          </a:p>
        </p:txBody>
      </p:sp>
      <p:sp>
        <p:nvSpPr>
          <p:cNvPr id="10" name="TextBox 10"/>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928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2788159"/>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5845566" y="1028700"/>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25000" r="-25000"/>
              </a:stretch>
            </a:blipFill>
          </p:spPr>
          <p:txBody>
            <a:bodyPr/>
            <a:lstStyle/>
            <a:p>
              <a:endParaRPr lang="en-GB"/>
            </a:p>
          </p:txBody>
        </p:sp>
      </p:grpSp>
      <p:grpSp>
        <p:nvGrpSpPr>
          <p:cNvPr id="6" name="Group 6"/>
          <p:cNvGrpSpPr/>
          <p:nvPr/>
        </p:nvGrpSpPr>
        <p:grpSpPr>
          <a:xfrm>
            <a:off x="5845566" y="4821024"/>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t="-24999" b="-25000"/>
              </a:stretch>
            </a:blipFill>
          </p:spPr>
          <p:txBody>
            <a:bodyPr/>
            <a:lstStyle/>
            <a:p>
              <a:endParaRPr lang="en-GB"/>
            </a:p>
          </p:txBody>
        </p:sp>
      </p:grpSp>
      <p:sp>
        <p:nvSpPr>
          <p:cNvPr id="8" name="TextBox 8"/>
          <p:cNvSpPr txBox="1"/>
          <p:nvPr/>
        </p:nvSpPr>
        <p:spPr>
          <a:xfrm>
            <a:off x="1028700" y="8309454"/>
            <a:ext cx="12353035"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CRITERIAS FOR CHOOSING</a:t>
            </a:r>
          </a:p>
        </p:txBody>
      </p:sp>
      <p:sp>
        <p:nvSpPr>
          <p:cNvPr id="9" name="TextBox 9"/>
          <p:cNvSpPr txBox="1"/>
          <p:nvPr/>
        </p:nvSpPr>
        <p:spPr>
          <a:xfrm>
            <a:off x="9421050" y="805365"/>
            <a:ext cx="6663076"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Stage of Your Business</a:t>
            </a:r>
          </a:p>
        </p:txBody>
      </p:sp>
      <p:sp>
        <p:nvSpPr>
          <p:cNvPr id="10" name="TextBox 10"/>
          <p:cNvSpPr txBox="1"/>
          <p:nvPr/>
        </p:nvSpPr>
        <p:spPr>
          <a:xfrm>
            <a:off x="9421050" y="5172075"/>
            <a:ext cx="6944384"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Focus Area/Industry</a:t>
            </a:r>
          </a:p>
        </p:txBody>
      </p:sp>
      <p:sp>
        <p:nvSpPr>
          <p:cNvPr id="11" name="TextBox 11"/>
          <p:cNvSpPr txBox="1"/>
          <p:nvPr/>
        </p:nvSpPr>
        <p:spPr>
          <a:xfrm>
            <a:off x="9421050" y="1383221"/>
            <a:ext cx="7838250" cy="3416306"/>
          </a:xfrm>
          <a:prstGeom prst="rect">
            <a:avLst/>
          </a:prstGeom>
        </p:spPr>
        <p:txBody>
          <a:bodyPr lIns="0" tIns="0" rIns="0" bIns="0" rtlCol="0" anchor="t">
            <a:spAutoFit/>
          </a:bodyPr>
          <a:lstStyle/>
          <a:p>
            <a:pPr>
              <a:lnSpc>
                <a:spcPts val="3850"/>
              </a:lnSpc>
            </a:pPr>
            <a:r>
              <a:rPr lang="en-US" sz="3500">
                <a:solidFill>
                  <a:srgbClr val="737373"/>
                </a:solidFill>
                <a:latin typeface="DM Sans"/>
              </a:rPr>
              <a:t>Different organizations cater to different stages of a business. Incubators are more suited for early-stage ventures, while accelerators are for more established businesses. Measure your maturity against the program's target audience.</a:t>
            </a:r>
          </a:p>
        </p:txBody>
      </p:sp>
      <p:sp>
        <p:nvSpPr>
          <p:cNvPr id="12" name="TextBox 12"/>
          <p:cNvSpPr txBox="1"/>
          <p:nvPr/>
        </p:nvSpPr>
        <p:spPr>
          <a:xfrm>
            <a:off x="9421050" y="5702306"/>
            <a:ext cx="7838250" cy="1958981"/>
          </a:xfrm>
          <a:prstGeom prst="rect">
            <a:avLst/>
          </a:prstGeom>
        </p:spPr>
        <p:txBody>
          <a:bodyPr lIns="0" tIns="0" rIns="0" bIns="0" rtlCol="0" anchor="t">
            <a:spAutoFit/>
          </a:bodyPr>
          <a:lstStyle/>
          <a:p>
            <a:pPr>
              <a:lnSpc>
                <a:spcPts val="3850"/>
              </a:lnSpc>
            </a:pPr>
            <a:r>
              <a:rPr lang="en-US" sz="3500">
                <a:solidFill>
                  <a:srgbClr val="737373"/>
                </a:solidFill>
                <a:latin typeface="DM Sans"/>
              </a:rPr>
              <a:t>Some organizations specialize in a specific industry or business model. Ensure your business aligns with the organization's focus area.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028700" y="1028700"/>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43883" r="-33894"/>
              </a:stretch>
            </a:blipFill>
          </p:spPr>
          <p:txBody>
            <a:bodyPr/>
            <a:lstStyle/>
            <a:p>
              <a:endParaRPr lang="en-GB"/>
            </a:p>
          </p:txBody>
        </p:sp>
      </p:grpSp>
      <p:grpSp>
        <p:nvGrpSpPr>
          <p:cNvPr id="6" name="Group 6"/>
          <p:cNvGrpSpPr/>
          <p:nvPr/>
        </p:nvGrpSpPr>
        <p:grpSpPr>
          <a:xfrm>
            <a:off x="1028700" y="4821024"/>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24906" r="-24906"/>
              </a:stretch>
            </a:blipFill>
          </p:spPr>
          <p:txBody>
            <a:bodyPr/>
            <a:lstStyle/>
            <a:p>
              <a:endParaRPr lang="en-GB"/>
            </a:p>
          </p:txBody>
        </p:sp>
      </p:grpSp>
      <p:sp>
        <p:nvSpPr>
          <p:cNvPr id="8" name="TextBox 8"/>
          <p:cNvSpPr txBox="1"/>
          <p:nvPr/>
        </p:nvSpPr>
        <p:spPr>
          <a:xfrm>
            <a:off x="4604184" y="8191500"/>
            <a:ext cx="12512950"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CRITERIAS FOR CHOOSING</a:t>
            </a:r>
          </a:p>
        </p:txBody>
      </p:sp>
      <p:sp>
        <p:nvSpPr>
          <p:cNvPr id="9" name="TextBox 9"/>
          <p:cNvSpPr txBox="1"/>
          <p:nvPr/>
        </p:nvSpPr>
        <p:spPr>
          <a:xfrm>
            <a:off x="4604184" y="1304471"/>
            <a:ext cx="6663076"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Mentorship Availability</a:t>
            </a:r>
          </a:p>
        </p:txBody>
      </p:sp>
      <p:sp>
        <p:nvSpPr>
          <p:cNvPr id="10" name="TextBox 10"/>
          <p:cNvSpPr txBox="1"/>
          <p:nvPr/>
        </p:nvSpPr>
        <p:spPr>
          <a:xfrm>
            <a:off x="4604184" y="4849599"/>
            <a:ext cx="6944384"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Access to Funding</a:t>
            </a:r>
          </a:p>
        </p:txBody>
      </p:sp>
      <p:sp>
        <p:nvSpPr>
          <p:cNvPr id="11" name="TextBox 11"/>
          <p:cNvSpPr txBox="1"/>
          <p:nvPr/>
        </p:nvSpPr>
        <p:spPr>
          <a:xfrm>
            <a:off x="4604184" y="1882327"/>
            <a:ext cx="7644467" cy="1958981"/>
          </a:xfrm>
          <a:prstGeom prst="rect">
            <a:avLst/>
          </a:prstGeom>
        </p:spPr>
        <p:txBody>
          <a:bodyPr lIns="0" tIns="0" rIns="0" bIns="0" rtlCol="0" anchor="t">
            <a:spAutoFit/>
          </a:bodyPr>
          <a:lstStyle/>
          <a:p>
            <a:pPr>
              <a:lnSpc>
                <a:spcPts val="3850"/>
              </a:lnSpc>
            </a:pPr>
            <a:r>
              <a:rPr lang="en-US" sz="3500">
                <a:solidFill>
                  <a:srgbClr val="737373"/>
                </a:solidFill>
                <a:latin typeface="DM Sans"/>
              </a:rPr>
              <a:t>Check the availability and quality of mentors. They should have expertise in your industry and provide valuable advice and connections.</a:t>
            </a:r>
          </a:p>
        </p:txBody>
      </p:sp>
      <p:sp>
        <p:nvSpPr>
          <p:cNvPr id="12" name="TextBox 12"/>
          <p:cNvSpPr txBox="1"/>
          <p:nvPr/>
        </p:nvSpPr>
        <p:spPr>
          <a:xfrm>
            <a:off x="4604184" y="5436073"/>
            <a:ext cx="7644467" cy="2444756"/>
          </a:xfrm>
          <a:prstGeom prst="rect">
            <a:avLst/>
          </a:prstGeom>
        </p:spPr>
        <p:txBody>
          <a:bodyPr lIns="0" tIns="0" rIns="0" bIns="0" rtlCol="0" anchor="t">
            <a:spAutoFit/>
          </a:bodyPr>
          <a:lstStyle/>
          <a:p>
            <a:pPr>
              <a:lnSpc>
                <a:spcPts val="3850"/>
              </a:lnSpc>
            </a:pPr>
            <a:r>
              <a:rPr lang="en-US" sz="3500">
                <a:solidFill>
                  <a:srgbClr val="737373"/>
                </a:solidFill>
                <a:latin typeface="DM Sans"/>
              </a:rPr>
              <a:t>If your social business requires financial support, consider organizations that provide funding or have connections to potential investors.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928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2788159"/>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5845566" y="1028700"/>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t="-17874" b="-17874"/>
              </a:stretch>
            </a:blipFill>
          </p:spPr>
          <p:txBody>
            <a:bodyPr/>
            <a:lstStyle/>
            <a:p>
              <a:endParaRPr lang="en-GB"/>
            </a:p>
          </p:txBody>
        </p:sp>
      </p:grpSp>
      <p:grpSp>
        <p:nvGrpSpPr>
          <p:cNvPr id="6" name="Group 6"/>
          <p:cNvGrpSpPr/>
          <p:nvPr/>
        </p:nvGrpSpPr>
        <p:grpSpPr>
          <a:xfrm>
            <a:off x="5845566" y="4821024"/>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25000" r="-25000"/>
              </a:stretch>
            </a:blipFill>
          </p:spPr>
          <p:txBody>
            <a:bodyPr/>
            <a:lstStyle/>
            <a:p>
              <a:endParaRPr lang="en-GB"/>
            </a:p>
          </p:txBody>
        </p:sp>
      </p:grpSp>
      <p:sp>
        <p:nvSpPr>
          <p:cNvPr id="8" name="TextBox 8"/>
          <p:cNvSpPr txBox="1"/>
          <p:nvPr/>
        </p:nvSpPr>
        <p:spPr>
          <a:xfrm>
            <a:off x="1028700" y="8309454"/>
            <a:ext cx="12353035"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CRITERIAS FOR CHOOSING</a:t>
            </a:r>
          </a:p>
        </p:txBody>
      </p:sp>
      <p:sp>
        <p:nvSpPr>
          <p:cNvPr id="9" name="TextBox 9"/>
          <p:cNvSpPr txBox="1"/>
          <p:nvPr/>
        </p:nvSpPr>
        <p:spPr>
          <a:xfrm>
            <a:off x="9421050" y="1304471"/>
            <a:ext cx="6663076"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Program Duration</a:t>
            </a:r>
          </a:p>
        </p:txBody>
      </p:sp>
      <p:sp>
        <p:nvSpPr>
          <p:cNvPr id="10" name="TextBox 10"/>
          <p:cNvSpPr txBox="1"/>
          <p:nvPr/>
        </p:nvSpPr>
        <p:spPr>
          <a:xfrm>
            <a:off x="9421050" y="4905842"/>
            <a:ext cx="6944384"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Training and Resources</a:t>
            </a:r>
          </a:p>
        </p:txBody>
      </p:sp>
      <p:sp>
        <p:nvSpPr>
          <p:cNvPr id="11" name="TextBox 11"/>
          <p:cNvSpPr txBox="1"/>
          <p:nvPr/>
        </p:nvSpPr>
        <p:spPr>
          <a:xfrm>
            <a:off x="9421050" y="1882327"/>
            <a:ext cx="7838250" cy="1958981"/>
          </a:xfrm>
          <a:prstGeom prst="rect">
            <a:avLst/>
          </a:prstGeom>
        </p:spPr>
        <p:txBody>
          <a:bodyPr lIns="0" tIns="0" rIns="0" bIns="0" rtlCol="0" anchor="t">
            <a:spAutoFit/>
          </a:bodyPr>
          <a:lstStyle/>
          <a:p>
            <a:pPr>
              <a:lnSpc>
                <a:spcPts val="3850"/>
              </a:lnSpc>
            </a:pPr>
            <a:r>
              <a:rPr lang="en-US" sz="3500">
                <a:solidFill>
                  <a:srgbClr val="737373"/>
                </a:solidFill>
                <a:latin typeface="DM Sans"/>
              </a:rPr>
              <a:t>Programs vary in length. Choose an organization that provides an appropriate timeline based on your business needs.</a:t>
            </a:r>
          </a:p>
        </p:txBody>
      </p:sp>
      <p:sp>
        <p:nvSpPr>
          <p:cNvPr id="12" name="TextBox 12"/>
          <p:cNvSpPr txBox="1"/>
          <p:nvPr/>
        </p:nvSpPr>
        <p:spPr>
          <a:xfrm>
            <a:off x="9421050" y="5436073"/>
            <a:ext cx="7838250" cy="2444756"/>
          </a:xfrm>
          <a:prstGeom prst="rect">
            <a:avLst/>
          </a:prstGeom>
        </p:spPr>
        <p:txBody>
          <a:bodyPr lIns="0" tIns="0" rIns="0" bIns="0" rtlCol="0" anchor="t">
            <a:spAutoFit/>
          </a:bodyPr>
          <a:lstStyle/>
          <a:p>
            <a:pPr>
              <a:lnSpc>
                <a:spcPts val="3850"/>
              </a:lnSpc>
            </a:pPr>
            <a:r>
              <a:rPr lang="en-US" sz="3500">
                <a:solidFill>
                  <a:srgbClr val="737373"/>
                </a:solidFill>
                <a:latin typeface="DM Sans"/>
              </a:rPr>
              <a:t>Look at the resources and training opportunities offered. The organization should provide the tools needed to drive your business’s growth.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028700" y="1028700"/>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24999" r="-25000"/>
              </a:stretch>
            </a:blipFill>
          </p:spPr>
          <p:txBody>
            <a:bodyPr/>
            <a:lstStyle/>
            <a:p>
              <a:endParaRPr lang="en-GB"/>
            </a:p>
          </p:txBody>
        </p:sp>
      </p:grpSp>
      <p:grpSp>
        <p:nvGrpSpPr>
          <p:cNvPr id="6" name="Group 6"/>
          <p:cNvGrpSpPr/>
          <p:nvPr/>
        </p:nvGrpSpPr>
        <p:grpSpPr>
          <a:xfrm>
            <a:off x="1028700" y="4821024"/>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24999" r="-25000"/>
              </a:stretch>
            </a:blipFill>
          </p:spPr>
          <p:txBody>
            <a:bodyPr/>
            <a:lstStyle/>
            <a:p>
              <a:endParaRPr lang="en-GB"/>
            </a:p>
          </p:txBody>
        </p:sp>
      </p:grpSp>
      <p:sp>
        <p:nvSpPr>
          <p:cNvPr id="8" name="TextBox 8"/>
          <p:cNvSpPr txBox="1"/>
          <p:nvPr/>
        </p:nvSpPr>
        <p:spPr>
          <a:xfrm>
            <a:off x="4604184" y="8191500"/>
            <a:ext cx="12512950"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CRITERIAS FOR CHOOSING</a:t>
            </a:r>
          </a:p>
        </p:txBody>
      </p:sp>
      <p:sp>
        <p:nvSpPr>
          <p:cNvPr id="9" name="TextBox 9"/>
          <p:cNvSpPr txBox="1"/>
          <p:nvPr/>
        </p:nvSpPr>
        <p:spPr>
          <a:xfrm>
            <a:off x="4604184" y="1304471"/>
            <a:ext cx="6663076"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Success Stories/Track Record</a:t>
            </a:r>
          </a:p>
        </p:txBody>
      </p:sp>
      <p:sp>
        <p:nvSpPr>
          <p:cNvPr id="10" name="TextBox 10"/>
          <p:cNvSpPr txBox="1"/>
          <p:nvPr/>
        </p:nvSpPr>
        <p:spPr>
          <a:xfrm>
            <a:off x="4594832" y="4849599"/>
            <a:ext cx="6944384"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Community and Network</a:t>
            </a:r>
          </a:p>
        </p:txBody>
      </p:sp>
      <p:sp>
        <p:nvSpPr>
          <p:cNvPr id="11" name="TextBox 11"/>
          <p:cNvSpPr txBox="1"/>
          <p:nvPr/>
        </p:nvSpPr>
        <p:spPr>
          <a:xfrm>
            <a:off x="4604184" y="1882327"/>
            <a:ext cx="7644467" cy="1958981"/>
          </a:xfrm>
          <a:prstGeom prst="rect">
            <a:avLst/>
          </a:prstGeom>
        </p:spPr>
        <p:txBody>
          <a:bodyPr lIns="0" tIns="0" rIns="0" bIns="0" rtlCol="0" anchor="t">
            <a:spAutoFit/>
          </a:bodyPr>
          <a:lstStyle/>
          <a:p>
            <a:pPr>
              <a:lnSpc>
                <a:spcPts val="3850"/>
              </a:lnSpc>
            </a:pPr>
            <a:r>
              <a:rPr lang="en-US" sz="3500">
                <a:solidFill>
                  <a:srgbClr val="737373"/>
                </a:solidFill>
                <a:latin typeface="DM Sans"/>
              </a:rPr>
              <a:t>Consider the track record of the organization. Look at the success stories and the overall impact on the startups they have supported.</a:t>
            </a:r>
          </a:p>
        </p:txBody>
      </p:sp>
      <p:sp>
        <p:nvSpPr>
          <p:cNvPr id="12" name="TextBox 12"/>
          <p:cNvSpPr txBox="1"/>
          <p:nvPr/>
        </p:nvSpPr>
        <p:spPr>
          <a:xfrm>
            <a:off x="4594832" y="5436073"/>
            <a:ext cx="8055162" cy="2444756"/>
          </a:xfrm>
          <a:prstGeom prst="rect">
            <a:avLst/>
          </a:prstGeom>
        </p:spPr>
        <p:txBody>
          <a:bodyPr lIns="0" tIns="0" rIns="0" bIns="0" rtlCol="0" anchor="t">
            <a:spAutoFit/>
          </a:bodyPr>
          <a:lstStyle/>
          <a:p>
            <a:pPr>
              <a:lnSpc>
                <a:spcPts val="3850"/>
              </a:lnSpc>
            </a:pPr>
            <a:r>
              <a:rPr lang="en-US" sz="3500">
                <a:solidFill>
                  <a:srgbClr val="737373"/>
                </a:solidFill>
                <a:latin typeface="DM Sans"/>
              </a:rPr>
              <a:t>The value of being a part of a strong community and network cannot be overstated. Consider the opportunities for networking and collaboration offered by the organization.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29177"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439400" y="1028700"/>
            <a:ext cx="10972800" cy="8229600"/>
          </a:xfrm>
          <a:custGeom>
            <a:avLst/>
            <a:gdLst/>
            <a:ahLst/>
            <a:cxnLst/>
            <a:rect l="l" t="t" r="r" b="b"/>
            <a:pathLst>
              <a:path w="10972800" h="8229600">
                <a:moveTo>
                  <a:pt x="0" y="0"/>
                </a:moveTo>
                <a:lnTo>
                  <a:pt x="10972800" y="0"/>
                </a:lnTo>
                <a:lnTo>
                  <a:pt x="10972800" y="8229600"/>
                </a:lnTo>
                <a:lnTo>
                  <a:pt x="0" y="8229600"/>
                </a:lnTo>
                <a:lnTo>
                  <a:pt x="0" y="0"/>
                </a:lnTo>
                <a:close/>
              </a:path>
            </a:pathLst>
          </a:custGeom>
          <a:blipFill>
            <a:blip r:embed="rId4"/>
            <a:stretch>
              <a:fillRect/>
            </a:stretch>
          </a:blipFill>
        </p:spPr>
        <p:txBody>
          <a:bodyPr/>
          <a:lstStyle/>
          <a:p>
            <a:endParaRPr lang="en-GB"/>
          </a:p>
        </p:txBody>
      </p:sp>
      <p:sp>
        <p:nvSpPr>
          <p:cNvPr id="4" name="Freeform 4"/>
          <p:cNvSpPr/>
          <p:nvPr/>
        </p:nvSpPr>
        <p:spPr>
          <a:xfrm>
            <a:off x="10439400" y="1028700"/>
            <a:ext cx="8687438" cy="8229600"/>
          </a:xfrm>
          <a:custGeom>
            <a:avLst/>
            <a:gdLst/>
            <a:ahLst/>
            <a:cxnLst/>
            <a:rect l="l" t="t" r="r" b="b"/>
            <a:pathLst>
              <a:path w="8687438" h="8229600">
                <a:moveTo>
                  <a:pt x="0" y="0"/>
                </a:moveTo>
                <a:lnTo>
                  <a:pt x="8687438" y="0"/>
                </a:lnTo>
                <a:lnTo>
                  <a:pt x="8687438" y="8229600"/>
                </a:lnTo>
                <a:lnTo>
                  <a:pt x="0" y="8229600"/>
                </a:lnTo>
                <a:lnTo>
                  <a:pt x="0" y="0"/>
                </a:lnTo>
                <a:close/>
              </a:path>
            </a:pathLst>
          </a:custGeom>
          <a:blipFill>
            <a:blip r:embed="rId5"/>
            <a:stretch>
              <a:fillRect t="-42896" b="-15448"/>
            </a:stretch>
          </a:blipFill>
        </p:spPr>
        <p:txBody>
          <a:bodyPr/>
          <a:lstStyle/>
          <a:p>
            <a:endParaRPr lang="en-GB"/>
          </a:p>
        </p:txBody>
      </p:sp>
      <p:sp>
        <p:nvSpPr>
          <p:cNvPr id="5" name="Freeform 5"/>
          <p:cNvSpPr/>
          <p:nvPr/>
        </p:nvSpPr>
        <p:spPr>
          <a:xfrm>
            <a:off x="10439400" y="1028700"/>
            <a:ext cx="8167857" cy="8229600"/>
          </a:xfrm>
          <a:custGeom>
            <a:avLst/>
            <a:gdLst/>
            <a:ahLst/>
            <a:cxnLst/>
            <a:rect l="l" t="t" r="r" b="b"/>
            <a:pathLst>
              <a:path w="8167857" h="8229600">
                <a:moveTo>
                  <a:pt x="0" y="0"/>
                </a:moveTo>
                <a:lnTo>
                  <a:pt x="8167857" y="0"/>
                </a:lnTo>
                <a:lnTo>
                  <a:pt x="8167857" y="8229600"/>
                </a:lnTo>
                <a:lnTo>
                  <a:pt x="0" y="8229600"/>
                </a:lnTo>
                <a:lnTo>
                  <a:pt x="0" y="0"/>
                </a:lnTo>
                <a:close/>
              </a:path>
            </a:pathLst>
          </a:custGeom>
          <a:blipFill>
            <a:blip r:embed="rId6"/>
            <a:stretch>
              <a:fillRect l="-26747" r="-24386"/>
            </a:stretch>
          </a:blipFill>
        </p:spPr>
        <p:txBody>
          <a:bodyPr/>
          <a:lstStyle/>
          <a:p>
            <a:endParaRPr lang="en-GB"/>
          </a:p>
        </p:txBody>
      </p:sp>
      <p:sp>
        <p:nvSpPr>
          <p:cNvPr id="6" name="TextBox 6"/>
          <p:cNvSpPr txBox="1"/>
          <p:nvPr/>
        </p:nvSpPr>
        <p:spPr>
          <a:xfrm>
            <a:off x="1829177" y="1969097"/>
            <a:ext cx="8305423" cy="2114555"/>
          </a:xfrm>
          <a:prstGeom prst="rect">
            <a:avLst/>
          </a:prstGeom>
        </p:spPr>
        <p:txBody>
          <a:bodyPr lIns="0" tIns="0" rIns="0" bIns="0" rtlCol="0" anchor="t">
            <a:spAutoFit/>
          </a:bodyPr>
          <a:lstStyle/>
          <a:p>
            <a:pPr>
              <a:lnSpc>
                <a:spcPts val="8250"/>
              </a:lnSpc>
            </a:pPr>
            <a:r>
              <a:rPr lang="en-US" sz="7500">
                <a:solidFill>
                  <a:srgbClr val="8CA9AD"/>
                </a:solidFill>
                <a:latin typeface="DM Sans Bold"/>
              </a:rPr>
              <a:t>IMPORTANT TO CONSIDER</a:t>
            </a:r>
          </a:p>
        </p:txBody>
      </p:sp>
      <p:sp>
        <p:nvSpPr>
          <p:cNvPr id="7" name="TextBox 7"/>
          <p:cNvSpPr txBox="1"/>
          <p:nvPr/>
        </p:nvSpPr>
        <p:spPr>
          <a:xfrm>
            <a:off x="1829177" y="4384464"/>
            <a:ext cx="7688099" cy="3902081"/>
          </a:xfrm>
          <a:prstGeom prst="rect">
            <a:avLst/>
          </a:prstGeom>
        </p:spPr>
        <p:txBody>
          <a:bodyPr lIns="0" tIns="0" rIns="0" bIns="0" rtlCol="0" anchor="t">
            <a:spAutoFit/>
          </a:bodyPr>
          <a:lstStyle/>
          <a:p>
            <a:pPr>
              <a:lnSpc>
                <a:spcPts val="3850"/>
              </a:lnSpc>
            </a:pPr>
            <a:r>
              <a:rPr lang="en-US" sz="3500">
                <a:solidFill>
                  <a:srgbClr val="737373"/>
                </a:solidFill>
                <a:latin typeface="DM Sans"/>
              </a:rPr>
              <a:t>The organization that you choose should not only address your social enterprise's immediate needs but also align with your long-term business goals. The right organization will act as a catalyst, accelerating your enterprise's growth and financial capacity.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549C2-CE8D-810E-27C9-8F8C46EBF6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B84EE1-4474-2BB7-9601-A82C0378F29E}"/>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4AE3ED8C-C790-157F-7154-284D3E4C46E4}"/>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a:extLst>
                <a:ext uri="{FF2B5EF4-FFF2-40B4-BE49-F238E27FC236}">
                  <a16:creationId xmlns:a16="http://schemas.microsoft.com/office/drawing/2014/main" id="{42A9D033-1451-D7D1-1A4C-5C69150F288D}"/>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9D98E0EE-F5D0-CCD6-A057-278FA41E085D}"/>
              </a:ext>
            </a:extLst>
          </p:cNvPr>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id="{80B2B1E6-2803-B4EE-1986-E23CA0A2B390}"/>
              </a:ext>
            </a:extLst>
          </p:cNvPr>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a:extLst>
              <a:ext uri="{FF2B5EF4-FFF2-40B4-BE49-F238E27FC236}">
                <a16:creationId xmlns:a16="http://schemas.microsoft.com/office/drawing/2014/main" id="{1C38B3EF-505F-9479-C3F9-5ABF03D8CAF6}"/>
              </a:ext>
            </a:extLst>
          </p:cNvPr>
          <p:cNvSpPr txBox="1"/>
          <p:nvPr/>
        </p:nvSpPr>
        <p:spPr>
          <a:xfrm>
            <a:off x="4245946" y="3987799"/>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a:extLst>
              <a:ext uri="{FF2B5EF4-FFF2-40B4-BE49-F238E27FC236}">
                <a16:creationId xmlns:a16="http://schemas.microsoft.com/office/drawing/2014/main" id="{72A6C672-82C6-E0A7-4D51-17D136E4AECB}"/>
              </a:ext>
            </a:extLst>
          </p:cNvPr>
          <p:cNvSpPr txBox="1"/>
          <p:nvPr/>
        </p:nvSpPr>
        <p:spPr>
          <a:xfrm>
            <a:off x="8079443" y="5676900"/>
            <a:ext cx="6786673"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What questions do you have?</a:t>
            </a:r>
          </a:p>
        </p:txBody>
      </p:sp>
      <p:sp>
        <p:nvSpPr>
          <p:cNvPr id="9" name="Freeform 9">
            <a:extLst>
              <a:ext uri="{FF2B5EF4-FFF2-40B4-BE49-F238E27FC236}">
                <a16:creationId xmlns:a16="http://schemas.microsoft.com/office/drawing/2014/main" id="{A14C6ACA-377E-699E-1A2E-2AC7DA1C908E}"/>
              </a:ext>
            </a:extLst>
          </p:cNvPr>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extLst>
      <p:ext uri="{BB962C8B-B14F-4D97-AF65-F5344CB8AC3E}">
        <p14:creationId xmlns:p14="http://schemas.microsoft.com/office/powerpoint/2010/main" val="295489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TABLE OF</a:t>
            </a:r>
          </a:p>
          <a:p>
            <a:pPr algn="r">
              <a:lnSpc>
                <a:spcPts val="8250"/>
              </a:lnSpc>
            </a:pPr>
            <a:r>
              <a:rPr lang="en-US" sz="7500">
                <a:solidFill>
                  <a:srgbClr val="8CA9AD"/>
                </a:solidFill>
                <a:latin typeface="DM Sans Bold"/>
              </a:rPr>
              <a:t>CONTENT</a:t>
            </a:r>
          </a:p>
        </p:txBody>
      </p:sp>
      <p:sp>
        <p:nvSpPr>
          <p:cNvPr id="3" name="TextBox 3"/>
          <p:cNvSpPr txBox="1"/>
          <p:nvPr/>
        </p:nvSpPr>
        <p:spPr>
          <a:xfrm>
            <a:off x="2417556" y="2400619"/>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01.</a:t>
            </a:r>
          </a:p>
        </p:txBody>
      </p:sp>
      <p:sp>
        <p:nvSpPr>
          <p:cNvPr id="4" name="TextBox 4"/>
          <p:cNvSpPr txBox="1"/>
          <p:nvPr/>
        </p:nvSpPr>
        <p:spPr>
          <a:xfrm>
            <a:off x="2417556" y="3922606"/>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02.</a:t>
            </a:r>
          </a:p>
        </p:txBody>
      </p:sp>
      <p:sp>
        <p:nvSpPr>
          <p:cNvPr id="5" name="TextBox 5"/>
          <p:cNvSpPr txBox="1"/>
          <p:nvPr/>
        </p:nvSpPr>
        <p:spPr>
          <a:xfrm>
            <a:off x="4355969" y="2408554"/>
            <a:ext cx="7791000"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FINANCIAL CAPACITY BUILDING</a:t>
            </a:r>
          </a:p>
        </p:txBody>
      </p:sp>
      <p:sp>
        <p:nvSpPr>
          <p:cNvPr id="6" name="TextBox 6"/>
          <p:cNvSpPr txBox="1"/>
          <p:nvPr/>
        </p:nvSpPr>
        <p:spPr>
          <a:xfrm>
            <a:off x="4355969" y="3930541"/>
            <a:ext cx="9192195"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FINANCIAL CAPACITY BUILDING ENTITIES</a:t>
            </a:r>
          </a:p>
        </p:txBody>
      </p:sp>
      <p:sp>
        <p:nvSpPr>
          <p:cNvPr id="7" name="TextBox 7"/>
          <p:cNvSpPr txBox="1"/>
          <p:nvPr/>
        </p:nvSpPr>
        <p:spPr>
          <a:xfrm>
            <a:off x="4355969" y="2929260"/>
            <a:ext cx="6750602"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What it is? Why is it important?</a:t>
            </a:r>
          </a:p>
        </p:txBody>
      </p:sp>
      <p:sp>
        <p:nvSpPr>
          <p:cNvPr id="8" name="TextBox 8"/>
          <p:cNvSpPr txBox="1"/>
          <p:nvPr/>
        </p:nvSpPr>
        <p:spPr>
          <a:xfrm>
            <a:off x="2417556" y="5444592"/>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03.</a:t>
            </a:r>
          </a:p>
        </p:txBody>
      </p:sp>
      <p:sp>
        <p:nvSpPr>
          <p:cNvPr id="9" name="TextBox 9"/>
          <p:cNvSpPr txBox="1"/>
          <p:nvPr/>
        </p:nvSpPr>
        <p:spPr>
          <a:xfrm>
            <a:off x="4355969" y="5452528"/>
            <a:ext cx="992011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CHOOSING THE RIGHT ORGANISATION</a:t>
            </a:r>
          </a:p>
        </p:txBody>
      </p:sp>
      <p:sp>
        <p:nvSpPr>
          <p:cNvPr id="10" name="TextBox 10"/>
          <p:cNvSpPr txBox="1"/>
          <p:nvPr/>
        </p:nvSpPr>
        <p:spPr>
          <a:xfrm>
            <a:off x="4355969" y="4451247"/>
            <a:ext cx="9673783"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What kind of organisations are there? Examples?</a:t>
            </a:r>
          </a:p>
        </p:txBody>
      </p:sp>
      <p:sp>
        <p:nvSpPr>
          <p:cNvPr id="11" name="TextBox 11"/>
          <p:cNvSpPr txBox="1"/>
          <p:nvPr/>
        </p:nvSpPr>
        <p:spPr>
          <a:xfrm>
            <a:off x="4355969" y="5973234"/>
            <a:ext cx="5542676"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How to choose? Criterias?</a:t>
            </a:r>
          </a:p>
        </p:txBody>
      </p:sp>
      <p:sp>
        <p:nvSpPr>
          <p:cNvPr id="12" name="Freeform 12"/>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971130" y="3305178"/>
            <a:ext cx="7571992"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FINANCIAL CAPACITY BUILDING</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6930354" y="6486528"/>
            <a:ext cx="6612767" cy="438156"/>
          </a:xfrm>
          <a:prstGeom prst="rect">
            <a:avLst/>
          </a:prstGeom>
        </p:spPr>
        <p:txBody>
          <a:bodyPr lIns="0" tIns="0" rIns="0" bIns="0" rtlCol="0" anchor="t">
            <a:spAutoFit/>
          </a:bodyPr>
          <a:lstStyle/>
          <a:p>
            <a:pPr algn="r">
              <a:lnSpc>
                <a:spcPts val="3300"/>
              </a:lnSpc>
            </a:pPr>
            <a:r>
              <a:rPr lang="en-US" sz="3000">
                <a:solidFill>
                  <a:srgbClr val="FFFFFF"/>
                </a:solidFill>
                <a:latin typeface="DM Sans Italics"/>
              </a:rPr>
              <a:t>What it is? Why is it important?</a:t>
            </a:r>
          </a:p>
        </p:txBody>
      </p:sp>
      <p:sp>
        <p:nvSpPr>
          <p:cNvPr id="9" name="Freeform 9"/>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096648" y="2519183"/>
            <a:ext cx="16094705" cy="5025406"/>
          </a:xfrm>
          <a:prstGeom prst="rect">
            <a:avLst/>
          </a:prstGeom>
        </p:spPr>
        <p:txBody>
          <a:bodyPr lIns="0" tIns="0" rIns="0" bIns="0" rtlCol="0" anchor="t">
            <a:spAutoFit/>
          </a:bodyPr>
          <a:lstStyle/>
          <a:p>
            <a:pPr algn="ctr">
              <a:lnSpc>
                <a:spcPts val="7921"/>
              </a:lnSpc>
            </a:pPr>
            <a:r>
              <a:rPr lang="en-US" sz="7201">
                <a:solidFill>
                  <a:srgbClr val="FFFFFF"/>
                </a:solidFill>
                <a:latin typeface="DM Sans Bold"/>
              </a:rPr>
              <a:t>“Financial capacity building </a:t>
            </a:r>
          </a:p>
          <a:p>
            <a:pPr algn="ctr">
              <a:lnSpc>
                <a:spcPts val="7921"/>
              </a:lnSpc>
            </a:pPr>
            <a:r>
              <a:rPr lang="en-US" sz="7201">
                <a:solidFill>
                  <a:srgbClr val="FFFFFF"/>
                </a:solidFill>
                <a:latin typeface="DM Sans Bold"/>
              </a:rPr>
              <a:t>is the process of </a:t>
            </a:r>
          </a:p>
          <a:p>
            <a:pPr algn="ctr">
              <a:lnSpc>
                <a:spcPts val="7921"/>
              </a:lnSpc>
            </a:pPr>
            <a:r>
              <a:rPr lang="en-US" sz="7201" u="sng">
                <a:solidFill>
                  <a:srgbClr val="FFFFFF"/>
                </a:solidFill>
                <a:latin typeface="DM Sans Bold"/>
              </a:rPr>
              <a:t>enhancing business's ability</a:t>
            </a:r>
            <a:r>
              <a:rPr lang="en-US" sz="7201">
                <a:solidFill>
                  <a:srgbClr val="FFFFFF"/>
                </a:solidFill>
                <a:latin typeface="DM Sans Bold"/>
              </a:rPr>
              <a:t> </a:t>
            </a:r>
          </a:p>
          <a:p>
            <a:pPr algn="ctr">
              <a:lnSpc>
                <a:spcPts val="7921"/>
              </a:lnSpc>
            </a:pPr>
            <a:r>
              <a:rPr lang="en-US" sz="7201">
                <a:solidFill>
                  <a:srgbClr val="FFFFFF"/>
                </a:solidFill>
                <a:latin typeface="DM Sans Bold"/>
              </a:rPr>
              <a:t>to manage their financial resources </a:t>
            </a:r>
            <a:r>
              <a:rPr lang="en-US" sz="7201" u="sng">
                <a:solidFill>
                  <a:srgbClr val="FFFFFF"/>
                </a:solidFill>
                <a:latin typeface="DM Sans Bold"/>
              </a:rPr>
              <a:t>effectively and efficiently</a:t>
            </a:r>
            <a:r>
              <a:rPr lang="en-US" sz="7201">
                <a:solidFill>
                  <a:srgbClr val="FFFFFF"/>
                </a:solidFill>
                <a:latin typeface="DM Sans Bold"/>
              </a:rPr>
              <a:t>. ”</a:t>
            </a:r>
          </a:p>
        </p:txBody>
      </p:sp>
      <p:sp>
        <p:nvSpPr>
          <p:cNvPr id="3" name="Freeform 3"/>
          <p:cNvSpPr/>
          <p:nvPr/>
        </p:nvSpPr>
        <p:spPr>
          <a:xfrm>
            <a:off x="1028700" y="-71202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flipV="1">
            <a:off x="13156322" y="7860818"/>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028700" y="1028700"/>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19912" r="-29900"/>
              </a:stretch>
            </a:blipFill>
          </p:spPr>
          <p:txBody>
            <a:bodyPr/>
            <a:lstStyle/>
            <a:p>
              <a:endParaRPr lang="en-GB"/>
            </a:p>
          </p:txBody>
        </p:sp>
      </p:grpSp>
      <p:grpSp>
        <p:nvGrpSpPr>
          <p:cNvPr id="6" name="Group 6"/>
          <p:cNvGrpSpPr/>
          <p:nvPr/>
        </p:nvGrpSpPr>
        <p:grpSpPr>
          <a:xfrm>
            <a:off x="1028700" y="4821024"/>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24906" r="-24906"/>
              </a:stretch>
            </a:blipFill>
          </p:spPr>
          <p:txBody>
            <a:bodyPr/>
            <a:lstStyle/>
            <a:p>
              <a:endParaRPr lang="en-GB"/>
            </a:p>
          </p:txBody>
        </p:sp>
      </p:grpSp>
      <p:sp>
        <p:nvSpPr>
          <p:cNvPr id="8" name="TextBox 8"/>
          <p:cNvSpPr txBox="1"/>
          <p:nvPr/>
        </p:nvSpPr>
        <p:spPr>
          <a:xfrm>
            <a:off x="6646685" y="8365231"/>
            <a:ext cx="10612615"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WHY IS IT IMPORTANT</a:t>
            </a:r>
          </a:p>
        </p:txBody>
      </p:sp>
      <p:sp>
        <p:nvSpPr>
          <p:cNvPr id="9" name="TextBox 9"/>
          <p:cNvSpPr txBox="1"/>
          <p:nvPr/>
        </p:nvSpPr>
        <p:spPr>
          <a:xfrm>
            <a:off x="4604184" y="1304471"/>
            <a:ext cx="6663076"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Enhanced Financial Health</a:t>
            </a:r>
          </a:p>
        </p:txBody>
      </p:sp>
      <p:sp>
        <p:nvSpPr>
          <p:cNvPr id="10" name="TextBox 10"/>
          <p:cNvSpPr txBox="1"/>
          <p:nvPr/>
        </p:nvSpPr>
        <p:spPr>
          <a:xfrm>
            <a:off x="4604184" y="4953467"/>
            <a:ext cx="6944384"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Sustainability &amp; Growth</a:t>
            </a:r>
          </a:p>
        </p:txBody>
      </p:sp>
      <p:sp>
        <p:nvSpPr>
          <p:cNvPr id="11" name="TextBox 11"/>
          <p:cNvSpPr txBox="1"/>
          <p:nvPr/>
        </p:nvSpPr>
        <p:spPr>
          <a:xfrm>
            <a:off x="4604184" y="1882327"/>
            <a:ext cx="7596150" cy="1473206"/>
          </a:xfrm>
          <a:prstGeom prst="rect">
            <a:avLst/>
          </a:prstGeom>
        </p:spPr>
        <p:txBody>
          <a:bodyPr lIns="0" tIns="0" rIns="0" bIns="0" rtlCol="0" anchor="t">
            <a:spAutoFit/>
          </a:bodyPr>
          <a:lstStyle/>
          <a:p>
            <a:pPr>
              <a:lnSpc>
                <a:spcPts val="3850"/>
              </a:lnSpc>
            </a:pPr>
            <a:r>
              <a:rPr lang="en-US" sz="3500">
                <a:solidFill>
                  <a:srgbClr val="737373"/>
                </a:solidFill>
                <a:latin typeface="DM Sans"/>
              </a:rPr>
              <a:t>Building financial capacity helps to improve financial health, leading to a more stable and thriving business.</a:t>
            </a:r>
          </a:p>
        </p:txBody>
      </p:sp>
      <p:sp>
        <p:nvSpPr>
          <p:cNvPr id="12" name="TextBox 12"/>
          <p:cNvSpPr txBox="1"/>
          <p:nvPr/>
        </p:nvSpPr>
        <p:spPr>
          <a:xfrm>
            <a:off x="4604184" y="5483698"/>
            <a:ext cx="7596150" cy="1958981"/>
          </a:xfrm>
          <a:prstGeom prst="rect">
            <a:avLst/>
          </a:prstGeom>
        </p:spPr>
        <p:txBody>
          <a:bodyPr lIns="0" tIns="0" rIns="0" bIns="0" rtlCol="0" anchor="t">
            <a:spAutoFit/>
          </a:bodyPr>
          <a:lstStyle/>
          <a:p>
            <a:pPr>
              <a:lnSpc>
                <a:spcPts val="3850"/>
              </a:lnSpc>
            </a:pPr>
            <a:r>
              <a:rPr lang="en-US" sz="3500">
                <a:solidFill>
                  <a:srgbClr val="737373"/>
                </a:solidFill>
                <a:latin typeface="DM Sans"/>
              </a:rPr>
              <a:t>It lays a strong foundation for long-term sustainability and growth, by empowering businesses with the necessary financial skills.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928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2788159"/>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5845566" y="1028700"/>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t="-31882" b="-45867"/>
              </a:stretch>
            </a:blipFill>
          </p:spPr>
          <p:txBody>
            <a:bodyPr/>
            <a:lstStyle/>
            <a:p>
              <a:endParaRPr lang="en-GB"/>
            </a:p>
          </p:txBody>
        </p:sp>
      </p:grpSp>
      <p:grpSp>
        <p:nvGrpSpPr>
          <p:cNvPr id="6" name="Group 6"/>
          <p:cNvGrpSpPr/>
          <p:nvPr/>
        </p:nvGrpSpPr>
        <p:grpSpPr>
          <a:xfrm>
            <a:off x="5845566" y="4821024"/>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24906" r="-24906"/>
              </a:stretch>
            </a:blipFill>
          </p:spPr>
          <p:txBody>
            <a:bodyPr/>
            <a:lstStyle/>
            <a:p>
              <a:endParaRPr lang="en-GB"/>
            </a:p>
          </p:txBody>
        </p:sp>
      </p:grpSp>
      <p:sp>
        <p:nvSpPr>
          <p:cNvPr id="8" name="TextBox 8"/>
          <p:cNvSpPr txBox="1"/>
          <p:nvPr/>
        </p:nvSpPr>
        <p:spPr>
          <a:xfrm>
            <a:off x="1028700" y="8309454"/>
            <a:ext cx="10879365"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WHY IS IT IMPORTANT II</a:t>
            </a:r>
          </a:p>
        </p:txBody>
      </p:sp>
      <p:sp>
        <p:nvSpPr>
          <p:cNvPr id="9" name="TextBox 9"/>
          <p:cNvSpPr txBox="1"/>
          <p:nvPr/>
        </p:nvSpPr>
        <p:spPr>
          <a:xfrm>
            <a:off x="9421050" y="1066800"/>
            <a:ext cx="6663076"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Risk Management</a:t>
            </a:r>
          </a:p>
        </p:txBody>
      </p:sp>
      <p:sp>
        <p:nvSpPr>
          <p:cNvPr id="10" name="TextBox 10"/>
          <p:cNvSpPr txBox="1"/>
          <p:nvPr/>
        </p:nvSpPr>
        <p:spPr>
          <a:xfrm>
            <a:off x="9421050" y="4905842"/>
            <a:ext cx="6944384"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Boosting Investor Confidence</a:t>
            </a:r>
          </a:p>
        </p:txBody>
      </p:sp>
      <p:sp>
        <p:nvSpPr>
          <p:cNvPr id="11" name="TextBox 11"/>
          <p:cNvSpPr txBox="1"/>
          <p:nvPr/>
        </p:nvSpPr>
        <p:spPr>
          <a:xfrm>
            <a:off x="9421050" y="1644656"/>
            <a:ext cx="7291197" cy="1958981"/>
          </a:xfrm>
          <a:prstGeom prst="rect">
            <a:avLst/>
          </a:prstGeom>
        </p:spPr>
        <p:txBody>
          <a:bodyPr lIns="0" tIns="0" rIns="0" bIns="0" rtlCol="0" anchor="t">
            <a:spAutoFit/>
          </a:bodyPr>
          <a:lstStyle/>
          <a:p>
            <a:pPr>
              <a:lnSpc>
                <a:spcPts val="3850"/>
              </a:lnSpc>
            </a:pPr>
            <a:r>
              <a:rPr lang="en-US" sz="3500">
                <a:solidFill>
                  <a:srgbClr val="737373"/>
                </a:solidFill>
                <a:latin typeface="DM Sans"/>
              </a:rPr>
              <a:t>It aids in risk management by giving businesses the skills to manage financial downturns and uncertainties.</a:t>
            </a:r>
          </a:p>
        </p:txBody>
      </p:sp>
      <p:sp>
        <p:nvSpPr>
          <p:cNvPr id="12" name="TextBox 12"/>
          <p:cNvSpPr txBox="1"/>
          <p:nvPr/>
        </p:nvSpPr>
        <p:spPr>
          <a:xfrm>
            <a:off x="9421050" y="5436073"/>
            <a:ext cx="7556941" cy="2444756"/>
          </a:xfrm>
          <a:prstGeom prst="rect">
            <a:avLst/>
          </a:prstGeom>
        </p:spPr>
        <p:txBody>
          <a:bodyPr lIns="0" tIns="0" rIns="0" bIns="0" rtlCol="0" anchor="t">
            <a:spAutoFit/>
          </a:bodyPr>
          <a:lstStyle/>
          <a:p>
            <a:pPr>
              <a:lnSpc>
                <a:spcPts val="3850"/>
              </a:lnSpc>
            </a:pPr>
            <a:r>
              <a:rPr lang="en-US" sz="3500">
                <a:solidFill>
                  <a:srgbClr val="737373"/>
                </a:solidFill>
                <a:latin typeface="DM Sans"/>
              </a:rPr>
              <a:t>Businesses with strong financial capacity are more likely to attract investors as they demonstrate financial stability and growth potential.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028700" y="1028700"/>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24906" r="-24906"/>
              </a:stretch>
            </a:blipFill>
          </p:spPr>
          <p:txBody>
            <a:bodyPr/>
            <a:lstStyle/>
            <a:p>
              <a:endParaRPr lang="en-GB"/>
            </a:p>
          </p:txBody>
        </p:sp>
      </p:grpSp>
      <p:grpSp>
        <p:nvGrpSpPr>
          <p:cNvPr id="6" name="Group 6"/>
          <p:cNvGrpSpPr/>
          <p:nvPr/>
        </p:nvGrpSpPr>
        <p:grpSpPr>
          <a:xfrm>
            <a:off x="1028700" y="4821024"/>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28901" r="-20910"/>
              </a:stretch>
            </a:blipFill>
          </p:spPr>
          <p:txBody>
            <a:bodyPr/>
            <a:lstStyle/>
            <a:p>
              <a:endParaRPr lang="en-GB"/>
            </a:p>
          </p:txBody>
        </p:sp>
      </p:grpSp>
      <p:sp>
        <p:nvSpPr>
          <p:cNvPr id="8" name="TextBox 8"/>
          <p:cNvSpPr txBox="1"/>
          <p:nvPr/>
        </p:nvSpPr>
        <p:spPr>
          <a:xfrm>
            <a:off x="5417386" y="8191500"/>
            <a:ext cx="11699748"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WHY IS IT IMPORTANT III</a:t>
            </a:r>
          </a:p>
        </p:txBody>
      </p:sp>
      <p:sp>
        <p:nvSpPr>
          <p:cNvPr id="9" name="TextBox 9"/>
          <p:cNvSpPr txBox="1"/>
          <p:nvPr/>
        </p:nvSpPr>
        <p:spPr>
          <a:xfrm>
            <a:off x="4604184" y="1057275"/>
            <a:ext cx="6663076"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Decision-making &amp; Planning</a:t>
            </a:r>
          </a:p>
        </p:txBody>
      </p:sp>
      <p:sp>
        <p:nvSpPr>
          <p:cNvPr id="10" name="TextBox 10"/>
          <p:cNvSpPr txBox="1"/>
          <p:nvPr/>
        </p:nvSpPr>
        <p:spPr>
          <a:xfrm>
            <a:off x="4604184" y="4849599"/>
            <a:ext cx="6944384"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Resource Allocation</a:t>
            </a:r>
          </a:p>
        </p:txBody>
      </p:sp>
      <p:sp>
        <p:nvSpPr>
          <p:cNvPr id="11" name="TextBox 11"/>
          <p:cNvSpPr txBox="1"/>
          <p:nvPr/>
        </p:nvSpPr>
        <p:spPr>
          <a:xfrm>
            <a:off x="4604184" y="1635131"/>
            <a:ext cx="7644467" cy="2444756"/>
          </a:xfrm>
          <a:prstGeom prst="rect">
            <a:avLst/>
          </a:prstGeom>
        </p:spPr>
        <p:txBody>
          <a:bodyPr lIns="0" tIns="0" rIns="0" bIns="0" rtlCol="0" anchor="t">
            <a:spAutoFit/>
          </a:bodyPr>
          <a:lstStyle/>
          <a:p>
            <a:pPr>
              <a:lnSpc>
                <a:spcPts val="3850"/>
              </a:lnSpc>
            </a:pPr>
            <a:r>
              <a:rPr lang="en-US" sz="3500">
                <a:solidFill>
                  <a:srgbClr val="737373"/>
                </a:solidFill>
                <a:latin typeface="DM Sans"/>
              </a:rPr>
              <a:t>Sound financial capacity enables effective decision-making and strategic planning. It helps businesses make informed choices based on their financial outlook.</a:t>
            </a:r>
          </a:p>
        </p:txBody>
      </p:sp>
      <p:sp>
        <p:nvSpPr>
          <p:cNvPr id="12" name="TextBox 12"/>
          <p:cNvSpPr txBox="1"/>
          <p:nvPr/>
        </p:nvSpPr>
        <p:spPr>
          <a:xfrm>
            <a:off x="4604184" y="5379830"/>
            <a:ext cx="7644467" cy="2444756"/>
          </a:xfrm>
          <a:prstGeom prst="rect">
            <a:avLst/>
          </a:prstGeom>
        </p:spPr>
        <p:txBody>
          <a:bodyPr lIns="0" tIns="0" rIns="0" bIns="0" rtlCol="0" anchor="t">
            <a:spAutoFit/>
          </a:bodyPr>
          <a:lstStyle/>
          <a:p>
            <a:pPr>
              <a:lnSpc>
                <a:spcPts val="3850"/>
              </a:lnSpc>
            </a:pPr>
            <a:r>
              <a:rPr lang="en-US" sz="3500">
                <a:solidFill>
                  <a:srgbClr val="737373"/>
                </a:solidFill>
                <a:latin typeface="DM Sans"/>
              </a:rPr>
              <a:t>It assists in optimal resource allocation, enabling businesses to prioritize and invest in areas that yield the highest returns, contributing to overall profitability.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34109" y="2943126"/>
            <a:ext cx="2223718" cy="2218402"/>
            <a:chOff x="0" y="0"/>
            <a:chExt cx="2409120" cy="2403360"/>
          </a:xfrm>
        </p:grpSpPr>
        <p:sp>
          <p:nvSpPr>
            <p:cNvPr id="3" name="Freeform 3"/>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BBCBCD"/>
            </a:solidFill>
          </p:spPr>
          <p:txBody>
            <a:bodyPr/>
            <a:lstStyle/>
            <a:p>
              <a:endParaRPr lang="en-GB"/>
            </a:p>
          </p:txBody>
        </p:sp>
      </p:grpSp>
      <p:grpSp>
        <p:nvGrpSpPr>
          <p:cNvPr id="4" name="Group 4"/>
          <p:cNvGrpSpPr/>
          <p:nvPr/>
        </p:nvGrpSpPr>
        <p:grpSpPr>
          <a:xfrm>
            <a:off x="8934109" y="6125242"/>
            <a:ext cx="2223718" cy="2218402"/>
            <a:chOff x="0" y="0"/>
            <a:chExt cx="2409120" cy="2403360"/>
          </a:xfrm>
        </p:grpSpPr>
        <p:sp>
          <p:nvSpPr>
            <p:cNvPr id="5" name="Freeform 5"/>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BBCBCD"/>
            </a:solidFill>
          </p:spPr>
          <p:txBody>
            <a:bodyPr/>
            <a:lstStyle/>
            <a:p>
              <a:endParaRPr lang="en-GB"/>
            </a:p>
          </p:txBody>
        </p:sp>
      </p:grpSp>
      <p:grpSp>
        <p:nvGrpSpPr>
          <p:cNvPr id="6" name="Group 6"/>
          <p:cNvGrpSpPr/>
          <p:nvPr/>
        </p:nvGrpSpPr>
        <p:grpSpPr>
          <a:xfrm>
            <a:off x="1028700" y="6149254"/>
            <a:ext cx="2224383" cy="2218402"/>
            <a:chOff x="0" y="0"/>
            <a:chExt cx="2409840" cy="2403360"/>
          </a:xfrm>
        </p:grpSpPr>
        <p:sp>
          <p:nvSpPr>
            <p:cNvPr id="7" name="Freeform 7"/>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BBCBCD"/>
            </a:solidFill>
          </p:spPr>
          <p:txBody>
            <a:bodyPr/>
            <a:lstStyle/>
            <a:p>
              <a:endParaRPr lang="en-GB"/>
            </a:p>
          </p:txBody>
        </p:sp>
      </p:grpSp>
      <p:grpSp>
        <p:nvGrpSpPr>
          <p:cNvPr id="8" name="Group 8"/>
          <p:cNvGrpSpPr/>
          <p:nvPr/>
        </p:nvGrpSpPr>
        <p:grpSpPr>
          <a:xfrm>
            <a:off x="1028700" y="2945924"/>
            <a:ext cx="2224383" cy="2218402"/>
            <a:chOff x="0" y="0"/>
            <a:chExt cx="2409840" cy="2403360"/>
          </a:xfrm>
        </p:grpSpPr>
        <p:sp>
          <p:nvSpPr>
            <p:cNvPr id="9" name="Freeform 9"/>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BBCBCD"/>
            </a:solidFill>
          </p:spPr>
          <p:txBody>
            <a:bodyPr/>
            <a:lstStyle/>
            <a:p>
              <a:endParaRPr lang="en-GB"/>
            </a:p>
          </p:txBody>
        </p:sp>
      </p:grpSp>
      <p:sp>
        <p:nvSpPr>
          <p:cNvPr id="10" name="Freeform 10"/>
          <p:cNvSpPr/>
          <p:nvPr/>
        </p:nvSpPr>
        <p:spPr>
          <a:xfrm>
            <a:off x="14488906"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rot="-5400000">
            <a:off x="-1552901" y="9416459"/>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a:off x="1390063" y="3304296"/>
            <a:ext cx="1501656" cy="1501656"/>
          </a:xfrm>
          <a:custGeom>
            <a:avLst/>
            <a:gdLst/>
            <a:ahLst/>
            <a:cxnLst/>
            <a:rect l="l" t="t" r="r" b="b"/>
            <a:pathLst>
              <a:path w="1501656" h="1501656">
                <a:moveTo>
                  <a:pt x="0" y="0"/>
                </a:moveTo>
                <a:lnTo>
                  <a:pt x="1501657" y="0"/>
                </a:lnTo>
                <a:lnTo>
                  <a:pt x="1501657" y="1501657"/>
                </a:lnTo>
                <a:lnTo>
                  <a:pt x="0" y="15016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3" name="Freeform 13"/>
          <p:cNvSpPr/>
          <p:nvPr/>
        </p:nvSpPr>
        <p:spPr>
          <a:xfrm>
            <a:off x="9282142" y="6397737"/>
            <a:ext cx="1546703" cy="1546703"/>
          </a:xfrm>
          <a:custGeom>
            <a:avLst/>
            <a:gdLst/>
            <a:ahLst/>
            <a:cxnLst/>
            <a:rect l="l" t="t" r="r" b="b"/>
            <a:pathLst>
              <a:path w="1546703" h="1546703">
                <a:moveTo>
                  <a:pt x="0" y="0"/>
                </a:moveTo>
                <a:lnTo>
                  <a:pt x="1546702" y="0"/>
                </a:lnTo>
                <a:lnTo>
                  <a:pt x="1546702" y="1546703"/>
                </a:lnTo>
                <a:lnTo>
                  <a:pt x="0" y="15467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Freeform 14"/>
          <p:cNvSpPr/>
          <p:nvPr/>
        </p:nvSpPr>
        <p:spPr>
          <a:xfrm>
            <a:off x="9259535" y="3278086"/>
            <a:ext cx="1482544" cy="1501656"/>
          </a:xfrm>
          <a:custGeom>
            <a:avLst/>
            <a:gdLst/>
            <a:ahLst/>
            <a:cxnLst/>
            <a:rect l="l" t="t" r="r" b="b"/>
            <a:pathLst>
              <a:path w="1482544" h="1501656">
                <a:moveTo>
                  <a:pt x="0" y="0"/>
                </a:moveTo>
                <a:lnTo>
                  <a:pt x="1482544" y="0"/>
                </a:lnTo>
                <a:lnTo>
                  <a:pt x="1482544" y="1501657"/>
                </a:lnTo>
                <a:lnTo>
                  <a:pt x="0" y="15016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5" name="Freeform 15"/>
          <p:cNvSpPr/>
          <p:nvPr/>
        </p:nvSpPr>
        <p:spPr>
          <a:xfrm>
            <a:off x="1422713" y="6559863"/>
            <a:ext cx="1436357" cy="1397184"/>
          </a:xfrm>
          <a:custGeom>
            <a:avLst/>
            <a:gdLst/>
            <a:ahLst/>
            <a:cxnLst/>
            <a:rect l="l" t="t" r="r" b="b"/>
            <a:pathLst>
              <a:path w="1436357" h="1397184">
                <a:moveTo>
                  <a:pt x="0" y="0"/>
                </a:moveTo>
                <a:lnTo>
                  <a:pt x="1436357" y="0"/>
                </a:lnTo>
                <a:lnTo>
                  <a:pt x="1436357" y="1397184"/>
                </a:lnTo>
                <a:lnTo>
                  <a:pt x="0" y="13971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6" name="TextBox 16"/>
          <p:cNvSpPr txBox="1"/>
          <p:nvPr/>
        </p:nvSpPr>
        <p:spPr>
          <a:xfrm>
            <a:off x="1028700" y="1323876"/>
            <a:ext cx="16480720" cy="1066800"/>
          </a:xfrm>
          <a:prstGeom prst="rect">
            <a:avLst/>
          </a:prstGeom>
        </p:spPr>
        <p:txBody>
          <a:bodyPr lIns="0" tIns="0" rIns="0" bIns="0" rtlCol="0" anchor="t">
            <a:spAutoFit/>
          </a:bodyPr>
          <a:lstStyle/>
          <a:p>
            <a:pPr algn="ctr">
              <a:lnSpc>
                <a:spcPts val="8250"/>
              </a:lnSpc>
            </a:pPr>
            <a:r>
              <a:rPr lang="en-US" sz="7500">
                <a:solidFill>
                  <a:srgbClr val="8CA9AD"/>
                </a:solidFill>
                <a:latin typeface="DM Sans Bold"/>
              </a:rPr>
              <a:t>HOW TO DO IT?</a:t>
            </a:r>
          </a:p>
        </p:txBody>
      </p:sp>
      <p:sp>
        <p:nvSpPr>
          <p:cNvPr id="17" name="TextBox 17"/>
          <p:cNvSpPr txBox="1"/>
          <p:nvPr/>
        </p:nvSpPr>
        <p:spPr>
          <a:xfrm>
            <a:off x="3551862" y="2974499"/>
            <a:ext cx="5086972"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Education and Training</a:t>
            </a:r>
          </a:p>
        </p:txBody>
      </p:sp>
      <p:sp>
        <p:nvSpPr>
          <p:cNvPr id="18" name="TextBox 18"/>
          <p:cNvSpPr txBox="1"/>
          <p:nvPr/>
        </p:nvSpPr>
        <p:spPr>
          <a:xfrm>
            <a:off x="3495847" y="6130383"/>
            <a:ext cx="5773213"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Mentorship or Coaching</a:t>
            </a:r>
          </a:p>
        </p:txBody>
      </p:sp>
      <p:sp>
        <p:nvSpPr>
          <p:cNvPr id="19" name="TextBox 19"/>
          <p:cNvSpPr txBox="1"/>
          <p:nvPr/>
        </p:nvSpPr>
        <p:spPr>
          <a:xfrm>
            <a:off x="3551862" y="3592443"/>
            <a:ext cx="5086972" cy="1959610"/>
          </a:xfrm>
          <a:prstGeom prst="rect">
            <a:avLst/>
          </a:prstGeom>
        </p:spPr>
        <p:txBody>
          <a:bodyPr lIns="0" tIns="0" rIns="0" bIns="0" rtlCol="0" anchor="t">
            <a:spAutoFit/>
          </a:bodyPr>
          <a:lstStyle/>
          <a:p>
            <a:pPr>
              <a:lnSpc>
                <a:spcPts val="3079"/>
              </a:lnSpc>
            </a:pPr>
            <a:r>
              <a:rPr lang="en-US" sz="2799">
                <a:solidFill>
                  <a:srgbClr val="737373"/>
                </a:solidFill>
                <a:latin typeface="DM Sans"/>
              </a:rPr>
              <a:t>Building your knowledge about financial management is one way - through formal education, financial literacy programs, online courses, etc.</a:t>
            </a:r>
          </a:p>
        </p:txBody>
      </p:sp>
      <p:sp>
        <p:nvSpPr>
          <p:cNvPr id="20" name="TextBox 20"/>
          <p:cNvSpPr txBox="1"/>
          <p:nvPr/>
        </p:nvSpPr>
        <p:spPr>
          <a:xfrm>
            <a:off x="3551862" y="6746339"/>
            <a:ext cx="5086972" cy="2350135"/>
          </a:xfrm>
          <a:prstGeom prst="rect">
            <a:avLst/>
          </a:prstGeom>
        </p:spPr>
        <p:txBody>
          <a:bodyPr lIns="0" tIns="0" rIns="0" bIns="0" rtlCol="0" anchor="t">
            <a:spAutoFit/>
          </a:bodyPr>
          <a:lstStyle/>
          <a:p>
            <a:pPr>
              <a:lnSpc>
                <a:spcPts val="3079"/>
              </a:lnSpc>
            </a:pPr>
            <a:r>
              <a:rPr lang="en-US" sz="2799">
                <a:solidFill>
                  <a:srgbClr val="737373"/>
                </a:solidFill>
                <a:latin typeface="DM Sans"/>
              </a:rPr>
              <a:t>Engaging with a mentor or coach who has financial expertise can guide you through complex financial matters, leveraging their experience and knowledge.</a:t>
            </a:r>
          </a:p>
        </p:txBody>
      </p:sp>
      <p:sp>
        <p:nvSpPr>
          <p:cNvPr id="21" name="TextBox 21"/>
          <p:cNvSpPr txBox="1"/>
          <p:nvPr/>
        </p:nvSpPr>
        <p:spPr>
          <a:xfrm>
            <a:off x="11453102" y="3041546"/>
            <a:ext cx="7780683"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Hands-on Experience</a:t>
            </a:r>
          </a:p>
        </p:txBody>
      </p:sp>
      <p:sp>
        <p:nvSpPr>
          <p:cNvPr id="22" name="TextBox 22"/>
          <p:cNvSpPr txBox="1"/>
          <p:nvPr/>
        </p:nvSpPr>
        <p:spPr>
          <a:xfrm>
            <a:off x="11446861" y="3699992"/>
            <a:ext cx="5812439" cy="1569085"/>
          </a:xfrm>
          <a:prstGeom prst="rect">
            <a:avLst/>
          </a:prstGeom>
        </p:spPr>
        <p:txBody>
          <a:bodyPr lIns="0" tIns="0" rIns="0" bIns="0" rtlCol="0" anchor="t">
            <a:spAutoFit/>
          </a:bodyPr>
          <a:lstStyle/>
          <a:p>
            <a:pPr>
              <a:lnSpc>
                <a:spcPts val="3079"/>
              </a:lnSpc>
            </a:pPr>
            <a:r>
              <a:rPr lang="en-US" sz="2799">
                <a:solidFill>
                  <a:srgbClr val="737373"/>
                </a:solidFill>
                <a:latin typeface="DM Sans"/>
              </a:rPr>
              <a:t>Gaining practical experience by managing financial responsibilities in a safe setting can solidify this knowledge.</a:t>
            </a:r>
          </a:p>
        </p:txBody>
      </p:sp>
      <p:sp>
        <p:nvSpPr>
          <p:cNvPr id="23" name="TextBox 23"/>
          <p:cNvSpPr txBox="1"/>
          <p:nvPr/>
        </p:nvSpPr>
        <p:spPr>
          <a:xfrm>
            <a:off x="11453102" y="6130383"/>
            <a:ext cx="6611964" cy="501656"/>
          </a:xfrm>
          <a:prstGeom prst="rect">
            <a:avLst/>
          </a:prstGeom>
        </p:spPr>
        <p:txBody>
          <a:bodyPr lIns="0" tIns="0" rIns="0" bIns="0" rtlCol="0" anchor="t">
            <a:spAutoFit/>
          </a:bodyPr>
          <a:lstStyle/>
          <a:p>
            <a:pPr>
              <a:lnSpc>
                <a:spcPts val="3850"/>
              </a:lnSpc>
            </a:pPr>
            <a:r>
              <a:rPr lang="en-US" sz="3500">
                <a:solidFill>
                  <a:srgbClr val="8CA9AD"/>
                </a:solidFill>
                <a:latin typeface="DM Sans Bold"/>
              </a:rPr>
              <a:t>Participation in Organizations</a:t>
            </a:r>
          </a:p>
        </p:txBody>
      </p:sp>
      <p:sp>
        <p:nvSpPr>
          <p:cNvPr id="24" name="TextBox 24"/>
          <p:cNvSpPr txBox="1"/>
          <p:nvPr/>
        </p:nvSpPr>
        <p:spPr>
          <a:xfrm>
            <a:off x="11453102" y="6784439"/>
            <a:ext cx="5812439" cy="1959610"/>
          </a:xfrm>
          <a:prstGeom prst="rect">
            <a:avLst/>
          </a:prstGeom>
        </p:spPr>
        <p:txBody>
          <a:bodyPr lIns="0" tIns="0" rIns="0" bIns="0" rtlCol="0" anchor="t">
            <a:spAutoFit/>
          </a:bodyPr>
          <a:lstStyle/>
          <a:p>
            <a:pPr>
              <a:lnSpc>
                <a:spcPts val="3079"/>
              </a:lnSpc>
            </a:pPr>
            <a:r>
              <a:rPr lang="en-US" sz="2799">
                <a:solidFill>
                  <a:srgbClr val="737373"/>
                </a:solidFill>
                <a:latin typeface="DM Sans"/>
              </a:rPr>
              <a:t>Joining a financial capacity building organization, such as an incubator, accelerator, or microfinance institution, can provide valuable help.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2A01DA32-063B-47C5-A763-BFB5EB735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44CBCA-BE64-43D8-BB53-81E7736A677E}">
  <ds:schemaRefs>
    <ds:schemaRef ds:uri="http://schemas.microsoft.com/sharepoint/v3/contenttype/forms"/>
  </ds:schemaRefs>
</ds:datastoreItem>
</file>

<file path=customXml/itemProps3.xml><?xml version="1.0" encoding="utf-8"?>
<ds:datastoreItem xmlns:ds="http://schemas.openxmlformats.org/officeDocument/2006/customXml" ds:itemID="{73FDDB64-7A1F-48E1-BCE9-A59618757025}">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docProps/app.xml><?xml version="1.0" encoding="utf-8"?>
<Properties xmlns="http://schemas.openxmlformats.org/officeDocument/2006/extended-properties" xmlns:vt="http://schemas.openxmlformats.org/officeDocument/2006/docPropsVTypes">
  <TotalTime>8</TotalTime>
  <Words>1489</Words>
  <Application>Microsoft Office PowerPoint</Application>
  <PresentationFormat>Custom</PresentationFormat>
  <Paragraphs>168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DM Sans Bold</vt:lpstr>
      <vt:lpstr>Calibri</vt:lpstr>
      <vt:lpstr>DM Sans</vt:lpstr>
      <vt:lpstr>DM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Capitalizing on Capacity: Incubators and Organizations at Work</dc:title>
  <cp:lastModifiedBy>Renate Lukjanska</cp:lastModifiedBy>
  <cp:revision>1</cp:revision>
  <dcterms:created xsi:type="dcterms:W3CDTF">2006-08-16T00:00:00Z</dcterms:created>
  <dcterms:modified xsi:type="dcterms:W3CDTF">2025-04-07T07:15:54Z</dcterms:modified>
  <dc:identifier>DAF_S0paBjg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