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8288000" cy="10287000"/>
  <p:notesSz cx="6858000" cy="9144000"/>
  <p:embeddedFontLst>
    <p:embeddedFont>
      <p:font typeface="DM Sans Bold" charset="1" panose="00000000000000000000"/>
      <p:regular r:id="rId29"/>
    </p:embeddedFont>
    <p:embeddedFont>
      <p:font typeface="DM Sans Italics" charset="1" panose="00000000000000000000"/>
      <p:regular r:id="rId30"/>
    </p:embeddedFont>
    <p:embeddedFont>
      <p:font typeface="DM Sans" charset="1" panose="00000000000000000000"/>
      <p:regular r:id="rId31"/>
    </p:embeddedFont>
    <p:embeddedFont>
      <p:font typeface="Open Sans Bold" charset="1" panose="020B0806030504020204"/>
      <p:regular r:id="rId32"/>
    </p:embeddedFont>
    <p:embeddedFont>
      <p:font typeface="Open Sauce" charset="1" panose="000005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jpeg" Type="http://schemas.openxmlformats.org/officeDocument/2006/relationships/image"/><Relationship Id="rId5" Target="../media/image19.jpeg" Type="http://schemas.openxmlformats.org/officeDocument/2006/relationships/image"/><Relationship Id="rId6" Target="../media/image17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8.jpeg" Type="http://schemas.openxmlformats.org/officeDocument/2006/relationships/image"/><Relationship Id="rId5" Target="../media/image16.jpeg" Type="http://schemas.openxmlformats.org/officeDocument/2006/relationships/image"/><Relationship Id="rId6" Target="../media/image17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Relationship Id="rId3" Target="../media/image21.jpe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7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9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0.png" Type="http://schemas.openxmlformats.org/officeDocument/2006/relationships/image"/><Relationship Id="rId5" Target="../media/image31.svg" Type="http://schemas.openxmlformats.org/officeDocument/2006/relationships/image"/><Relationship Id="rId6" Target="../media/image32.png" Type="http://schemas.openxmlformats.org/officeDocument/2006/relationships/image"/><Relationship Id="rId7" Target="../media/image33.svg" Type="http://schemas.openxmlformats.org/officeDocument/2006/relationships/image"/><Relationship Id="rId8" Target="../media/image34.png" Type="http://schemas.openxmlformats.org/officeDocument/2006/relationships/image"/><Relationship Id="rId9" Target="../media/image35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1.svg" Type="http://schemas.openxmlformats.org/officeDocument/2006/relationships/image"/><Relationship Id="rId2" Target="../media/image36.pn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39.png" Type="http://schemas.openxmlformats.org/officeDocument/2006/relationships/image"/><Relationship Id="rId6" Target="../media/image40.svg" Type="http://schemas.openxmlformats.org/officeDocument/2006/relationships/image"/><Relationship Id="rId7" Target="../media/image41.png" Type="http://schemas.openxmlformats.org/officeDocument/2006/relationships/image"/><Relationship Id="rId8" Target="../media/image42.svg" Type="http://schemas.openxmlformats.org/officeDocument/2006/relationships/image"/><Relationship Id="rId9" Target="../media/image30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6.png" Type="http://schemas.openxmlformats.org/officeDocument/2006/relationships/image"/><Relationship Id="rId5" Target="../media/image7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jpe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47.png" Type="http://schemas.openxmlformats.org/officeDocument/2006/relationships/image"/><Relationship Id="rId5" Target="../media/image48.svg" Type="http://schemas.openxmlformats.org/officeDocument/2006/relationships/image"/><Relationship Id="rId6" Target="../media/image22.png" Type="http://schemas.openxmlformats.org/officeDocument/2006/relationships/image"/><Relationship Id="rId7" Target="../media/image23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15.jpeg" Type="http://schemas.openxmlformats.org/officeDocument/2006/relationships/image"/><Relationship Id="rId5" Target="../media/image16.jpeg" Type="http://schemas.openxmlformats.org/officeDocument/2006/relationships/image"/><Relationship Id="rId6" Target="../media/image1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896731"/>
            <a:ext cx="15736615" cy="7485187"/>
            <a:chOff x="0" y="0"/>
            <a:chExt cx="4144623" cy="197140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44623" cy="1971407"/>
            </a:xfrm>
            <a:custGeom>
              <a:avLst/>
              <a:gdLst/>
              <a:ahLst/>
              <a:cxnLst/>
              <a:rect r="r" b="b" t="t" l="l"/>
              <a:pathLst>
                <a:path h="1971407" w="4144623">
                  <a:moveTo>
                    <a:pt x="23614" y="0"/>
                  </a:moveTo>
                  <a:lnTo>
                    <a:pt x="4121009" y="0"/>
                  </a:lnTo>
                  <a:cubicBezTo>
                    <a:pt x="4134050" y="0"/>
                    <a:pt x="4144623" y="10573"/>
                    <a:pt x="4144623" y="23614"/>
                  </a:cubicBezTo>
                  <a:lnTo>
                    <a:pt x="4144623" y="1947793"/>
                  </a:lnTo>
                  <a:cubicBezTo>
                    <a:pt x="4144623" y="1960835"/>
                    <a:pt x="4134050" y="1971407"/>
                    <a:pt x="4121009" y="1971407"/>
                  </a:cubicBezTo>
                  <a:lnTo>
                    <a:pt x="23614" y="1971407"/>
                  </a:lnTo>
                  <a:cubicBezTo>
                    <a:pt x="10573" y="1971407"/>
                    <a:pt x="0" y="1960835"/>
                    <a:pt x="0" y="1947793"/>
                  </a:cubicBezTo>
                  <a:lnTo>
                    <a:pt x="0" y="23614"/>
                  </a:lnTo>
                  <a:cubicBezTo>
                    <a:pt x="0" y="10573"/>
                    <a:pt x="10573" y="0"/>
                    <a:pt x="23614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144623" cy="200950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981200" y="-94024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703735" y="0"/>
            <a:ext cx="3679306" cy="1753284"/>
          </a:xfrm>
          <a:custGeom>
            <a:avLst/>
            <a:gdLst/>
            <a:ahLst/>
            <a:cxnLst/>
            <a:rect r="r" b="b" t="t" l="l"/>
            <a:pathLst>
              <a:path h="1753284" w="3679306">
                <a:moveTo>
                  <a:pt x="0" y="0"/>
                </a:moveTo>
                <a:lnTo>
                  <a:pt x="3679306" y="0"/>
                </a:lnTo>
                <a:lnTo>
                  <a:pt x="3679306" y="1753284"/>
                </a:lnTo>
                <a:lnTo>
                  <a:pt x="0" y="17532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981200" y="3488063"/>
            <a:ext cx="13754861" cy="2498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500"/>
              </a:lnSpc>
            </a:pPr>
            <a:r>
              <a:rPr lang="en-US" b="true" sz="6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RURAL &amp; LOCALIZED SOCIAL INNOVATION: IDENTIFYING, SHARING &amp; SCALING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139208" y="6311867"/>
            <a:ext cx="5722116" cy="523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070"/>
              </a:lnSpc>
            </a:pPr>
            <a:r>
              <a:rPr lang="en-US" sz="3700" i="true">
                <a:solidFill>
                  <a:srgbClr val="FFFFFF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Train the trainers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10800000">
            <a:off x="14185022" y="7153817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3"/>
                </a:lnTo>
                <a:lnTo>
                  <a:pt x="0" y="313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483826" y="81355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54714" y="2343129"/>
            <a:ext cx="3483933" cy="3086884"/>
            <a:chOff x="0" y="0"/>
            <a:chExt cx="917346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4"/>
              <a:stretch>
                <a:fillRect l="-16494" t="0" r="-16494" b="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1854714" y="316209"/>
            <a:ext cx="13788712" cy="2026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Storytelling &amp; Oral History Interviews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25852" y="5490160"/>
            <a:ext cx="4141656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What It Is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6991624" y="5490160"/>
            <a:ext cx="3183648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How It Works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2434179" y="5490160"/>
            <a:ext cx="288336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 Benefits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007103" y="2343129"/>
            <a:ext cx="3483933" cy="3086884"/>
            <a:chOff x="0" y="0"/>
            <a:chExt cx="917346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5"/>
              <a:stretch>
                <a:fillRect l="0" t="-20539" r="0" b="-20539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2434179" y="2343129"/>
            <a:ext cx="3483933" cy="3086884"/>
            <a:chOff x="0" y="0"/>
            <a:chExt cx="917346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6"/>
              <a:stretch>
                <a:fillRect l="-16494" t="0" r="-16494" b="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13" id="13"/>
          <p:cNvSpPr txBox="true"/>
          <p:nvPr/>
        </p:nvSpPr>
        <p:spPr>
          <a:xfrm rot="0">
            <a:off x="1854714" y="6004510"/>
            <a:ext cx="3634136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 method to </a:t>
            </a:r>
            <a:r>
              <a:rPr lang="en-US" b="true" sz="24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capture local knowledge, wisdom, and social innovations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by recording personal experiences and success stories.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79731" y="6236285"/>
            <a:ext cx="5105620" cy="4454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Conduct in-depth interviews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with community representatives.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Record </a:t>
            </a: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and document st</a:t>
            </a: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ories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of past innovations, resilience, and creative problem-solving.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U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se materials to preserve and</a:t>
            </a: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share knowledge.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2312296" y="6103576"/>
            <a:ext cx="4947004" cy="305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Surfaces grassroots solutions.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Strengthens community identity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and ownership over solutions.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Builds trust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between social innovators and decision-makers.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483826" y="81355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54714" y="2343129"/>
            <a:ext cx="3483933" cy="3086884"/>
            <a:chOff x="0" y="0"/>
            <a:chExt cx="917346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4"/>
              <a:stretch>
                <a:fillRect l="-16494" t="0" r="-16494" b="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1698554" y="268584"/>
            <a:ext cx="14706152" cy="1447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</a:p>
          <a:p>
            <a:pPr algn="ctr">
              <a:lnSpc>
                <a:spcPts val="5600"/>
              </a:lnSpc>
            </a:pPr>
            <a:r>
              <a:rPr lang="en-US" sz="56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 Participatory Rural Appraisal (PRA)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525852" y="5490160"/>
            <a:ext cx="4141656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What It Is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6991624" y="5490160"/>
            <a:ext cx="3183648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How It Works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2434179" y="5490160"/>
            <a:ext cx="288336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 Benefits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007103" y="2343129"/>
            <a:ext cx="3483933" cy="3086884"/>
            <a:chOff x="0" y="0"/>
            <a:chExt cx="917346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5"/>
              <a:stretch>
                <a:fillRect l="-16573" t="0" r="-16573" b="0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2434179" y="2343129"/>
            <a:ext cx="3483933" cy="3086884"/>
            <a:chOff x="0" y="0"/>
            <a:chExt cx="917346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6"/>
              <a:stretch>
                <a:fillRect l="-16494" t="0" r="-16494" b="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13" id="13"/>
          <p:cNvSpPr txBox="true"/>
          <p:nvPr/>
        </p:nvSpPr>
        <p:spPr>
          <a:xfrm rot="0">
            <a:off x="1854714" y="6004510"/>
            <a:ext cx="3634136" cy="2501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 community-based resear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h 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ap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p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ro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h th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n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ab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les 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rur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p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o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pu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lations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b="true" sz="24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to analyze their own challenges</a:t>
            </a:r>
            <a:r>
              <a:rPr lang="en-US" sz="24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and develop solutions.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679731" y="6236285"/>
            <a:ext cx="5105620" cy="401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Facilitators use visual tools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like mapping, diagramming, and ranking exercises.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Community members actively pa</a:t>
            </a: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rticip</a:t>
            </a: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ate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in identifying s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ocial issues and designing solutions.</a:t>
            </a:r>
          </a:p>
          <a:p>
            <a:pPr algn="l">
              <a:lnSpc>
                <a:spcPts val="3499"/>
              </a:lnSpc>
            </a:pP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2312296" y="6103576"/>
            <a:ext cx="4947004" cy="305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Empowers local people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to be active problem-solvers.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Ensures that solutions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re cu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l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urall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y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appropr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and sustainable.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Increases local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adoption of social innovations.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43807" y="1505314"/>
            <a:ext cx="3029394" cy="1704013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30785" r="0" b="-30785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143807" y="5726306"/>
            <a:ext cx="3029394" cy="1704013"/>
            <a:chOff x="0" y="0"/>
            <a:chExt cx="1128903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-12378" t="0" r="-12378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-135423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0478338" y="1505314"/>
            <a:ext cx="6780962" cy="3690619"/>
            <a:chOff x="0" y="0"/>
            <a:chExt cx="9041283" cy="4920826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47625"/>
              <a:ext cx="9041283" cy="15699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b="true" sz="2300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Replicates Success &amp; Prevents Re-Inventing the Wheel</a:t>
              </a:r>
            </a:p>
            <a:p>
              <a:pPr algn="just">
                <a:lnSpc>
                  <a:spcPts val="3220"/>
                </a:lnSpc>
              </a:pP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1601681"/>
              <a:ext cx="9041283" cy="33191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Many communities face </a:t>
              </a:r>
              <a:r>
                <a:rPr lang="en-US" b="true" sz="2399">
                  <a:solidFill>
                    <a:srgbClr val="73737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similar social challenges</a:t>
              </a: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, from access to clean water to sustainable farming. When one group develops a solution, </a:t>
              </a:r>
              <a:r>
                <a:rPr lang="en-US" b="true" sz="2399">
                  <a:solidFill>
                    <a:srgbClr val="737373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sharing it helps others </a:t>
              </a: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avoid wasting time and resources on trial-and-error approaches.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0459288" y="5726306"/>
            <a:ext cx="6800012" cy="3309619"/>
            <a:chOff x="0" y="0"/>
            <a:chExt cx="9066683" cy="4412826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0" y="-47625"/>
              <a:ext cx="9066683" cy="5031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spc="-46" b="true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Strengthens Rural Networks &amp; Collaborations</a:t>
              </a:r>
            </a:p>
          </p:txBody>
        </p:sp>
        <p:sp>
          <p:nvSpPr>
            <p:cNvPr name="TextBox 12" id="12"/>
            <p:cNvSpPr txBox="true"/>
            <p:nvPr/>
          </p:nvSpPr>
          <p:spPr>
            <a:xfrm rot="0">
              <a:off x="0" y="534881"/>
              <a:ext cx="9066683" cy="38779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When local innovations are shared, rural communities build stronger connections with neighboring villages, NGOs, and policymakers.</a:t>
              </a:r>
            </a:p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Collaboration leads to funding opportunities, joint problem-solving, and a greater pool of expertise.</a:t>
              </a:r>
            </a:p>
            <a:p>
              <a:pPr algn="just">
                <a:lnSpc>
                  <a:spcPts val="33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347942" y="4305012"/>
            <a:ext cx="6115581" cy="1576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spc="-280" b="true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Why Sharing Matters?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1351" y="-276396"/>
            <a:ext cx="9335351" cy="10839793"/>
            <a:chOff x="0" y="0"/>
            <a:chExt cx="2458693" cy="28549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8693" cy="2854925"/>
            </a:xfrm>
            <a:custGeom>
              <a:avLst/>
              <a:gdLst/>
              <a:ahLst/>
              <a:cxnLst/>
              <a:rect r="r" b="b" t="t" l="l"/>
              <a:pathLst>
                <a:path h="2854925" w="2458693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961443" y="1028700"/>
            <a:ext cx="7297857" cy="8229600"/>
            <a:chOff x="0" y="0"/>
            <a:chExt cx="9730476" cy="109728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17022" t="0" r="17022" b="0"/>
            <a:stretch>
              <a:fillRect/>
            </a:stretch>
          </p:blipFill>
          <p:spPr>
            <a:xfrm flipH="false" flipV="false">
              <a:off x="0" y="0"/>
              <a:ext cx="9730476" cy="109728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590126" y="2850029"/>
            <a:ext cx="6354149" cy="3427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99"/>
              </a:lnSpc>
            </a:pPr>
            <a:r>
              <a:rPr lang="en-US" sz="6699">
                <a:solidFill>
                  <a:srgbClr val="211F1C"/>
                </a:solidFill>
                <a:latin typeface="DM Sans"/>
                <a:ea typeface="DM Sans"/>
                <a:cs typeface="DM Sans"/>
                <a:sym typeface="DM Sans"/>
              </a:rPr>
              <a:t>Best methods to share local innovation</a:t>
            </a:r>
          </a:p>
          <a:p>
            <a:pPr algn="l">
              <a:lnSpc>
                <a:spcPts val="669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87923">
            <a:off x="16491593" y="-5544328"/>
            <a:ext cx="13021166" cy="13361271"/>
          </a:xfrm>
          <a:custGeom>
            <a:avLst/>
            <a:gdLst/>
            <a:ahLst/>
            <a:cxnLst/>
            <a:rect r="r" b="b" t="t" l="l"/>
            <a:pathLst>
              <a:path h="13361271" w="13021166">
                <a:moveTo>
                  <a:pt x="0" y="0"/>
                </a:moveTo>
                <a:lnTo>
                  <a:pt x="13021166" y="0"/>
                </a:lnTo>
                <a:lnTo>
                  <a:pt x="13021166" y="13361271"/>
                </a:lnTo>
                <a:lnTo>
                  <a:pt x="0" y="13361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916151" y="3820326"/>
            <a:ext cx="4578113" cy="6279805"/>
            <a:chOff x="0" y="0"/>
            <a:chExt cx="1679167" cy="23033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679167" cy="2303316"/>
            </a:xfrm>
            <a:custGeom>
              <a:avLst/>
              <a:gdLst/>
              <a:ahLst/>
              <a:cxnLst/>
              <a:rect r="r" b="b" t="t" l="l"/>
              <a:pathLst>
                <a:path h="2303316" w="1679167">
                  <a:moveTo>
                    <a:pt x="52423" y="0"/>
                  </a:moveTo>
                  <a:lnTo>
                    <a:pt x="1626744" y="0"/>
                  </a:lnTo>
                  <a:cubicBezTo>
                    <a:pt x="1655696" y="0"/>
                    <a:pt x="1679167" y="23471"/>
                    <a:pt x="1679167" y="52423"/>
                  </a:cubicBezTo>
                  <a:lnTo>
                    <a:pt x="1679167" y="2250893"/>
                  </a:lnTo>
                  <a:cubicBezTo>
                    <a:pt x="1679167" y="2264796"/>
                    <a:pt x="1673644" y="2278130"/>
                    <a:pt x="1663812" y="2287961"/>
                  </a:cubicBezTo>
                  <a:cubicBezTo>
                    <a:pt x="1653981" y="2297793"/>
                    <a:pt x="1640647" y="2303316"/>
                    <a:pt x="1626744" y="2303316"/>
                  </a:cubicBezTo>
                  <a:lnTo>
                    <a:pt x="52423" y="2303316"/>
                  </a:lnTo>
                  <a:cubicBezTo>
                    <a:pt x="23471" y="2303316"/>
                    <a:pt x="0" y="2279845"/>
                    <a:pt x="0" y="2250893"/>
                  </a:cubicBezTo>
                  <a:lnTo>
                    <a:pt x="0" y="52423"/>
                  </a:lnTo>
                  <a:cubicBezTo>
                    <a:pt x="0" y="23471"/>
                    <a:pt x="23471" y="0"/>
                    <a:pt x="52423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1679167" cy="23223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2186705" y="2639039"/>
            <a:ext cx="2932415" cy="847111"/>
            <a:chOff x="0" y="0"/>
            <a:chExt cx="1075555" cy="31070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75555" cy="310705"/>
            </a:xfrm>
            <a:custGeom>
              <a:avLst/>
              <a:gdLst/>
              <a:ahLst/>
              <a:cxnLst/>
              <a:rect r="r" b="b" t="t" l="l"/>
              <a:pathLst>
                <a:path h="310705" w="107555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477035" y="3838028"/>
            <a:ext cx="4315375" cy="6279805"/>
            <a:chOff x="0" y="0"/>
            <a:chExt cx="1582799" cy="230331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82799" cy="2303316"/>
            </a:xfrm>
            <a:custGeom>
              <a:avLst/>
              <a:gdLst/>
              <a:ahLst/>
              <a:cxnLst/>
              <a:rect r="r" b="b" t="t" l="l"/>
              <a:pathLst>
                <a:path h="2303316" w="1582799">
                  <a:moveTo>
                    <a:pt x="55615" y="0"/>
                  </a:moveTo>
                  <a:lnTo>
                    <a:pt x="1527184" y="0"/>
                  </a:lnTo>
                  <a:cubicBezTo>
                    <a:pt x="1541934" y="0"/>
                    <a:pt x="1556080" y="5859"/>
                    <a:pt x="1566510" y="16289"/>
                  </a:cubicBezTo>
                  <a:cubicBezTo>
                    <a:pt x="1576940" y="26719"/>
                    <a:pt x="1582799" y="40865"/>
                    <a:pt x="1582799" y="55615"/>
                  </a:cubicBezTo>
                  <a:lnTo>
                    <a:pt x="1582799" y="2247701"/>
                  </a:lnTo>
                  <a:cubicBezTo>
                    <a:pt x="1582799" y="2262451"/>
                    <a:pt x="1576940" y="2276597"/>
                    <a:pt x="1566510" y="2287026"/>
                  </a:cubicBezTo>
                  <a:cubicBezTo>
                    <a:pt x="1556080" y="2297456"/>
                    <a:pt x="1541934" y="2303316"/>
                    <a:pt x="1527184" y="2303316"/>
                  </a:cubicBezTo>
                  <a:lnTo>
                    <a:pt x="55615" y="2303316"/>
                  </a:lnTo>
                  <a:cubicBezTo>
                    <a:pt x="40865" y="2303316"/>
                    <a:pt x="26719" y="2297456"/>
                    <a:pt x="16289" y="2287026"/>
                  </a:cubicBezTo>
                  <a:cubicBezTo>
                    <a:pt x="5859" y="2276597"/>
                    <a:pt x="0" y="2262451"/>
                    <a:pt x="0" y="2247701"/>
                  </a:cubicBezTo>
                  <a:lnTo>
                    <a:pt x="0" y="55615"/>
                  </a:lnTo>
                  <a:cubicBezTo>
                    <a:pt x="0" y="40865"/>
                    <a:pt x="5859" y="26719"/>
                    <a:pt x="16289" y="16289"/>
                  </a:cubicBezTo>
                  <a:cubicBezTo>
                    <a:pt x="26719" y="5859"/>
                    <a:pt x="40865" y="0"/>
                    <a:pt x="55615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582799" cy="23223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1745079" y="481319"/>
            <a:ext cx="13809381" cy="2581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9"/>
              </a:lnSpc>
            </a:pPr>
            <a:r>
              <a:rPr lang="en-US" b="true" sz="7500" spc="735">
                <a:solidFill>
                  <a:srgbClr val="E1A93D"/>
                </a:solidFill>
                <a:latin typeface="DM Sans Bold"/>
                <a:ea typeface="DM Sans Bold"/>
                <a:cs typeface="DM Sans Bold"/>
                <a:sym typeface="DM Sans Bold"/>
              </a:rPr>
              <a:t> Peer Learning Networks</a:t>
            </a:r>
          </a:p>
          <a:p>
            <a:pPr algn="ctr" marL="0" indent="0" lvl="0">
              <a:lnSpc>
                <a:spcPts val="10349"/>
              </a:lnSpc>
              <a:spcBef>
                <a:spcPct val="0"/>
              </a:spcBef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7055850" y="3821202"/>
            <a:ext cx="4253782" cy="655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Local innovators </a:t>
            </a:r>
            <a:r>
              <a:rPr lang="en-US" b="true" sz="2499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participate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in knowledge-sharing circles, workshops, and  trainings.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Encourages mentorship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, where experienced changemakers guide new social entrepreneurs.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Can be facilitated by NGOs, universities, or local government agencies.</a:t>
            </a:r>
          </a:p>
          <a:p>
            <a:pPr algn="ctr">
              <a:lnSpc>
                <a:spcPts val="349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2794469" y="3999608"/>
            <a:ext cx="3751959" cy="5680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Encourages direct knowledge transfer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between practitioners.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Strengthens local leadership and innovation capacity.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Ensures that </a:t>
            </a:r>
            <a:r>
              <a:rPr lang="en-US" b="true" sz="2499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knowledge is contextually relevant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to the community.</a:t>
            </a:r>
          </a:p>
          <a:p>
            <a:pPr algn="l">
              <a:lnSpc>
                <a:spcPts val="3499"/>
              </a:lnSpc>
            </a:pP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79842" y="8472068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1482137" y="3838028"/>
            <a:ext cx="4341552" cy="6244401"/>
            <a:chOff x="0" y="0"/>
            <a:chExt cx="1592401" cy="229033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592401" cy="2290330"/>
            </a:xfrm>
            <a:custGeom>
              <a:avLst/>
              <a:gdLst/>
              <a:ahLst/>
              <a:cxnLst/>
              <a:rect r="r" b="b" t="t" l="l"/>
              <a:pathLst>
                <a:path h="2290330" w="1592401">
                  <a:moveTo>
                    <a:pt x="55280" y="0"/>
                  </a:moveTo>
                  <a:lnTo>
                    <a:pt x="1537121" y="0"/>
                  </a:lnTo>
                  <a:cubicBezTo>
                    <a:pt x="1551782" y="0"/>
                    <a:pt x="1565843" y="5824"/>
                    <a:pt x="1576210" y="16191"/>
                  </a:cubicBezTo>
                  <a:cubicBezTo>
                    <a:pt x="1586577" y="26558"/>
                    <a:pt x="1592401" y="40619"/>
                    <a:pt x="1592401" y="55280"/>
                  </a:cubicBezTo>
                  <a:lnTo>
                    <a:pt x="1592401" y="2235051"/>
                  </a:lnTo>
                  <a:cubicBezTo>
                    <a:pt x="1592401" y="2265581"/>
                    <a:pt x="1567651" y="2290330"/>
                    <a:pt x="1537121" y="2290330"/>
                  </a:cubicBezTo>
                  <a:lnTo>
                    <a:pt x="55280" y="2290330"/>
                  </a:lnTo>
                  <a:cubicBezTo>
                    <a:pt x="40619" y="2290330"/>
                    <a:pt x="26558" y="2284506"/>
                    <a:pt x="16191" y="2274139"/>
                  </a:cubicBezTo>
                  <a:cubicBezTo>
                    <a:pt x="5824" y="2263772"/>
                    <a:pt x="0" y="2249712"/>
                    <a:pt x="0" y="2235051"/>
                  </a:cubicBezTo>
                  <a:lnTo>
                    <a:pt x="0" y="55280"/>
                  </a:lnTo>
                  <a:cubicBezTo>
                    <a:pt x="0" y="40619"/>
                    <a:pt x="5824" y="26558"/>
                    <a:pt x="16191" y="16191"/>
                  </a:cubicBezTo>
                  <a:cubicBezTo>
                    <a:pt x="26558" y="5824"/>
                    <a:pt x="40619" y="0"/>
                    <a:pt x="55280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1592401" cy="23093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1745079" y="3999608"/>
            <a:ext cx="3815668" cy="2174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A </a:t>
            </a:r>
            <a:r>
              <a:rPr lang="en-US" b="true" sz="2499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structured way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to </a:t>
            </a:r>
            <a:r>
              <a:rPr lang="en-US" b="true" sz="2499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bring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local innovators </a:t>
            </a:r>
            <a:r>
              <a:rPr lang="en-US" b="true" sz="2499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together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to exchange ideas and best practices.</a:t>
            </a:r>
          </a:p>
          <a:p>
            <a:pPr algn="l">
              <a:lnSpc>
                <a:spcPts val="3499"/>
              </a:lnSpc>
            </a:pPr>
          </a:p>
        </p:txBody>
      </p:sp>
      <p:grpSp>
        <p:nvGrpSpPr>
          <p:cNvPr name="Group 21" id="21"/>
          <p:cNvGrpSpPr/>
          <p:nvPr/>
        </p:nvGrpSpPr>
        <p:grpSpPr>
          <a:xfrm rot="0">
            <a:off x="7586358" y="2639039"/>
            <a:ext cx="2932415" cy="847111"/>
            <a:chOff x="0" y="0"/>
            <a:chExt cx="1075555" cy="31070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75555" cy="310705"/>
            </a:xfrm>
            <a:custGeom>
              <a:avLst/>
              <a:gdLst/>
              <a:ahLst/>
              <a:cxnLst/>
              <a:rect r="r" b="b" t="t" l="l"/>
              <a:pathLst>
                <a:path h="310705" w="107555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131211">
                      <a:alpha val="98824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How It Works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2134747" y="2827644"/>
            <a:ext cx="2932415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What it is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2651567" y="2639039"/>
            <a:ext cx="2932415" cy="847111"/>
            <a:chOff x="0" y="0"/>
            <a:chExt cx="1075555" cy="31070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075555" cy="310705"/>
            </a:xfrm>
            <a:custGeom>
              <a:avLst/>
              <a:gdLst/>
              <a:ahLst/>
              <a:cxnLst/>
              <a:rect r="r" b="b" t="t" l="l"/>
              <a:pathLst>
                <a:path h="310705" w="107555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131211">
                      <a:alpha val="98824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Benefits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87923">
            <a:off x="16491593" y="-5544328"/>
            <a:ext cx="13021166" cy="13361271"/>
          </a:xfrm>
          <a:custGeom>
            <a:avLst/>
            <a:gdLst/>
            <a:ahLst/>
            <a:cxnLst/>
            <a:rect r="r" b="b" t="t" l="l"/>
            <a:pathLst>
              <a:path h="13361271" w="13021166">
                <a:moveTo>
                  <a:pt x="0" y="0"/>
                </a:moveTo>
                <a:lnTo>
                  <a:pt x="13021166" y="0"/>
                </a:lnTo>
                <a:lnTo>
                  <a:pt x="13021166" y="13361271"/>
                </a:lnTo>
                <a:lnTo>
                  <a:pt x="0" y="133612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7808004" y="3838028"/>
            <a:ext cx="4065780" cy="6279805"/>
            <a:chOff x="0" y="0"/>
            <a:chExt cx="1491253" cy="230331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491253" cy="2303316"/>
            </a:xfrm>
            <a:custGeom>
              <a:avLst/>
              <a:gdLst/>
              <a:ahLst/>
              <a:cxnLst/>
              <a:rect r="r" b="b" t="t" l="l"/>
              <a:pathLst>
                <a:path h="2303316" w="1491253">
                  <a:moveTo>
                    <a:pt x="59029" y="0"/>
                  </a:moveTo>
                  <a:lnTo>
                    <a:pt x="1432223" y="0"/>
                  </a:lnTo>
                  <a:cubicBezTo>
                    <a:pt x="1464824" y="0"/>
                    <a:pt x="1491253" y="26428"/>
                    <a:pt x="1491253" y="59029"/>
                  </a:cubicBezTo>
                  <a:lnTo>
                    <a:pt x="1491253" y="2244287"/>
                  </a:lnTo>
                  <a:cubicBezTo>
                    <a:pt x="1491253" y="2259942"/>
                    <a:pt x="1485033" y="2274956"/>
                    <a:pt x="1473963" y="2286027"/>
                  </a:cubicBezTo>
                  <a:cubicBezTo>
                    <a:pt x="1462893" y="2297097"/>
                    <a:pt x="1447879" y="2303316"/>
                    <a:pt x="1432223" y="2303316"/>
                  </a:cubicBezTo>
                  <a:lnTo>
                    <a:pt x="59029" y="2303316"/>
                  </a:lnTo>
                  <a:cubicBezTo>
                    <a:pt x="26428" y="2303316"/>
                    <a:pt x="0" y="2276888"/>
                    <a:pt x="0" y="2244287"/>
                  </a:cubicBezTo>
                  <a:lnTo>
                    <a:pt x="0" y="59029"/>
                  </a:lnTo>
                  <a:cubicBezTo>
                    <a:pt x="0" y="26428"/>
                    <a:pt x="26428" y="0"/>
                    <a:pt x="59029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19050"/>
              <a:ext cx="1491253" cy="23223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3652913" y="2639039"/>
            <a:ext cx="2932415" cy="847111"/>
            <a:chOff x="0" y="0"/>
            <a:chExt cx="1075555" cy="31070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075555" cy="310705"/>
            </a:xfrm>
            <a:custGeom>
              <a:avLst/>
              <a:gdLst/>
              <a:ahLst/>
              <a:cxnLst/>
              <a:rect r="r" b="b" t="t" l="l"/>
              <a:pathLst>
                <a:path h="310705" w="107555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477035" y="3838028"/>
            <a:ext cx="4129072" cy="6279805"/>
            <a:chOff x="0" y="0"/>
            <a:chExt cx="1514467" cy="230331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514467" cy="2303316"/>
            </a:xfrm>
            <a:custGeom>
              <a:avLst/>
              <a:gdLst/>
              <a:ahLst/>
              <a:cxnLst/>
              <a:rect r="r" b="b" t="t" l="l"/>
              <a:pathLst>
                <a:path h="2303316" w="1514467">
                  <a:moveTo>
                    <a:pt x="58124" y="0"/>
                  </a:moveTo>
                  <a:lnTo>
                    <a:pt x="1456343" y="0"/>
                  </a:lnTo>
                  <a:cubicBezTo>
                    <a:pt x="1488444" y="0"/>
                    <a:pt x="1514467" y="26023"/>
                    <a:pt x="1514467" y="58124"/>
                  </a:cubicBezTo>
                  <a:lnTo>
                    <a:pt x="1514467" y="2245191"/>
                  </a:lnTo>
                  <a:cubicBezTo>
                    <a:pt x="1514467" y="2277293"/>
                    <a:pt x="1488444" y="2303316"/>
                    <a:pt x="1456343" y="2303316"/>
                  </a:cubicBezTo>
                  <a:lnTo>
                    <a:pt x="58124" y="2303316"/>
                  </a:lnTo>
                  <a:cubicBezTo>
                    <a:pt x="26023" y="2303316"/>
                    <a:pt x="0" y="2277293"/>
                    <a:pt x="0" y="2245191"/>
                  </a:cubicBezTo>
                  <a:lnTo>
                    <a:pt x="0" y="58124"/>
                  </a:lnTo>
                  <a:cubicBezTo>
                    <a:pt x="0" y="26023"/>
                    <a:pt x="26023" y="0"/>
                    <a:pt x="5812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1514467" cy="232236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13" id="13"/>
          <p:cNvSpPr txBox="true"/>
          <p:nvPr/>
        </p:nvSpPr>
        <p:spPr>
          <a:xfrm rot="0">
            <a:off x="2349635" y="-123825"/>
            <a:ext cx="14461441" cy="2581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349"/>
              </a:lnSpc>
              <a:spcBef>
                <a:spcPct val="0"/>
              </a:spcBef>
            </a:pPr>
            <a:r>
              <a:rPr lang="en-US" b="true" sz="7500" spc="735">
                <a:solidFill>
                  <a:srgbClr val="E1A93D"/>
                </a:solidFill>
                <a:latin typeface="DM Sans Bold"/>
                <a:ea typeface="DM Sans Bold"/>
                <a:cs typeface="DM Sans Bold"/>
                <a:sym typeface="DM Sans Bold"/>
              </a:rPr>
              <a:t>Community Innovation Hubs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7808004" y="3999608"/>
            <a:ext cx="3926081" cy="48037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Provides makerspaces, digital tools, and access to mentors.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Facilitates collaborative problem-solving and partnership building.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Supports prototyping and piloting of social innovations.</a:t>
            </a:r>
          </a:p>
          <a:p>
            <a:pPr algn="ctr">
              <a:lnSpc>
                <a:spcPts val="349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2794469" y="3999608"/>
            <a:ext cx="3635520" cy="5241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Provides a structured environment for idea exchange.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Encourages cross-sector collaboration (e.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g., tech + agriculture + sustainability).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 Help</a:t>
            </a: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s turn prototypes into scalable solutions.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379842" y="8472068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3211286" y="3873432"/>
            <a:ext cx="3853768" cy="6244401"/>
            <a:chOff x="0" y="0"/>
            <a:chExt cx="1413490" cy="229033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413490" cy="2290330"/>
            </a:xfrm>
            <a:custGeom>
              <a:avLst/>
              <a:gdLst/>
              <a:ahLst/>
              <a:cxnLst/>
              <a:rect r="r" b="b" t="t" l="l"/>
              <a:pathLst>
                <a:path h="2290330" w="1413490">
                  <a:moveTo>
                    <a:pt x="62277" y="0"/>
                  </a:moveTo>
                  <a:lnTo>
                    <a:pt x="1351214" y="0"/>
                  </a:lnTo>
                  <a:cubicBezTo>
                    <a:pt x="1385608" y="0"/>
                    <a:pt x="1413490" y="27882"/>
                    <a:pt x="1413490" y="62277"/>
                  </a:cubicBezTo>
                  <a:lnTo>
                    <a:pt x="1413490" y="2228054"/>
                  </a:lnTo>
                  <a:cubicBezTo>
                    <a:pt x="1413490" y="2262448"/>
                    <a:pt x="1385608" y="2290330"/>
                    <a:pt x="1351214" y="2290330"/>
                  </a:cubicBezTo>
                  <a:lnTo>
                    <a:pt x="62277" y="2290330"/>
                  </a:lnTo>
                  <a:cubicBezTo>
                    <a:pt x="27882" y="2290330"/>
                    <a:pt x="0" y="2262448"/>
                    <a:pt x="0" y="2228054"/>
                  </a:cubicBezTo>
                  <a:lnTo>
                    <a:pt x="0" y="62277"/>
                  </a:lnTo>
                  <a:cubicBezTo>
                    <a:pt x="0" y="27882"/>
                    <a:pt x="27882" y="0"/>
                    <a:pt x="62277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9050"/>
              <a:ext cx="1413490" cy="230938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3211286" y="3999608"/>
            <a:ext cx="3815668" cy="1736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>
                <a:solidFill>
                  <a:srgbClr val="100F0D"/>
                </a:solidFill>
                <a:latin typeface="DM Sans"/>
                <a:ea typeface="DM Sans"/>
                <a:cs typeface="DM Sans"/>
                <a:sym typeface="DM Sans"/>
              </a:rPr>
              <a:t>Physical or digital spaces where local innovators gather, experiment, and share ideas.</a:t>
            </a:r>
          </a:p>
        </p:txBody>
      </p:sp>
      <p:grpSp>
        <p:nvGrpSpPr>
          <p:cNvPr name="Group 21" id="21"/>
          <p:cNvGrpSpPr/>
          <p:nvPr/>
        </p:nvGrpSpPr>
        <p:grpSpPr>
          <a:xfrm rot="0">
            <a:off x="8330642" y="2639039"/>
            <a:ext cx="2932415" cy="847111"/>
            <a:chOff x="0" y="0"/>
            <a:chExt cx="1075555" cy="310705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75555" cy="310705"/>
            </a:xfrm>
            <a:custGeom>
              <a:avLst/>
              <a:gdLst/>
              <a:ahLst/>
              <a:cxnLst/>
              <a:rect r="r" b="b" t="t" l="l"/>
              <a:pathLst>
                <a:path h="310705" w="107555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131211">
                      <a:alpha val="98824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How It Works</a:t>
              </a: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3652913" y="2827644"/>
            <a:ext cx="2932415" cy="422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What it is</a:t>
            </a:r>
          </a:p>
        </p:txBody>
      </p:sp>
      <p:grpSp>
        <p:nvGrpSpPr>
          <p:cNvPr name="Group 25" id="25"/>
          <p:cNvGrpSpPr/>
          <p:nvPr/>
        </p:nvGrpSpPr>
        <p:grpSpPr>
          <a:xfrm rot="0">
            <a:off x="12651567" y="2639039"/>
            <a:ext cx="2932415" cy="847111"/>
            <a:chOff x="0" y="0"/>
            <a:chExt cx="1075555" cy="310705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075555" cy="310705"/>
            </a:xfrm>
            <a:custGeom>
              <a:avLst/>
              <a:gdLst/>
              <a:ahLst/>
              <a:cxnLst/>
              <a:rect r="r" b="b" t="t" l="l"/>
              <a:pathLst>
                <a:path h="310705" w="1075555">
                  <a:moveTo>
                    <a:pt x="81844" y="0"/>
                  </a:moveTo>
                  <a:lnTo>
                    <a:pt x="993712" y="0"/>
                  </a:lnTo>
                  <a:cubicBezTo>
                    <a:pt x="1015418" y="0"/>
                    <a:pt x="1036235" y="8623"/>
                    <a:pt x="1051584" y="23971"/>
                  </a:cubicBezTo>
                  <a:cubicBezTo>
                    <a:pt x="1066932" y="39320"/>
                    <a:pt x="1075555" y="60137"/>
                    <a:pt x="1075555" y="81844"/>
                  </a:cubicBezTo>
                  <a:lnTo>
                    <a:pt x="1075555" y="228861"/>
                  </a:lnTo>
                  <a:cubicBezTo>
                    <a:pt x="1075555" y="250567"/>
                    <a:pt x="1066932" y="271385"/>
                    <a:pt x="1051584" y="286733"/>
                  </a:cubicBezTo>
                  <a:cubicBezTo>
                    <a:pt x="1036235" y="302082"/>
                    <a:pt x="1015418" y="310705"/>
                    <a:pt x="993712" y="310705"/>
                  </a:cubicBezTo>
                  <a:lnTo>
                    <a:pt x="81844" y="310705"/>
                  </a:lnTo>
                  <a:cubicBezTo>
                    <a:pt x="36643" y="310705"/>
                    <a:pt x="0" y="274062"/>
                    <a:pt x="0" y="228861"/>
                  </a:cubicBezTo>
                  <a:lnTo>
                    <a:pt x="0" y="81844"/>
                  </a:lnTo>
                  <a:cubicBezTo>
                    <a:pt x="0" y="60137"/>
                    <a:pt x="8623" y="39320"/>
                    <a:pt x="23971" y="23971"/>
                  </a:cubicBezTo>
                  <a:cubicBezTo>
                    <a:pt x="39320" y="8623"/>
                    <a:pt x="60137" y="0"/>
                    <a:pt x="81844" y="0"/>
                  </a:cubicBezTo>
                  <a:close/>
                </a:path>
              </a:pathLst>
            </a:custGeom>
            <a:solidFill>
              <a:srgbClr val="BBCBCD">
                <a:alpha val="98824"/>
              </a:srgbClr>
            </a:solidFill>
          </p:spPr>
        </p:sp>
        <p:sp>
          <p:nvSpPr>
            <p:cNvPr name="TextBox 27" id="27"/>
            <p:cNvSpPr txBox="true"/>
            <p:nvPr/>
          </p:nvSpPr>
          <p:spPr>
            <a:xfrm>
              <a:off x="0" y="-19050"/>
              <a:ext cx="1075555" cy="3297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  <a:r>
                <a:rPr lang="en-US" sz="2199">
                  <a:solidFill>
                    <a:srgbClr val="131211">
                      <a:alpha val="98824"/>
                    </a:srgbClr>
                  </a:solidFill>
                  <a:latin typeface="Open Sauce"/>
                  <a:ea typeface="Open Sauce"/>
                  <a:cs typeface="Open Sauce"/>
                  <a:sym typeface="Open Sauce"/>
                </a:rPr>
                <a:t>Benefits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07811" y="-815624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768760" y="4949397"/>
            <a:ext cx="13708378" cy="7710963"/>
          </a:xfrm>
          <a:custGeom>
            <a:avLst/>
            <a:gdLst/>
            <a:ahLst/>
            <a:cxnLst/>
            <a:rect r="r" b="b" t="t" l="l"/>
            <a:pathLst>
              <a:path h="7710963" w="13708378">
                <a:moveTo>
                  <a:pt x="0" y="0"/>
                </a:moveTo>
                <a:lnTo>
                  <a:pt x="13708378" y="0"/>
                </a:lnTo>
                <a:lnTo>
                  <a:pt x="1370837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2631698"/>
            <a:ext cx="5085227" cy="98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 b="true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DIGITAL</a:t>
            </a:r>
          </a:p>
          <a:p>
            <a:pPr algn="l">
              <a:lnSpc>
                <a:spcPts val="3850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6063418"/>
            <a:ext cx="4751143" cy="98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sz="3500" b="true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OFFLINE</a:t>
            </a:r>
          </a:p>
          <a:p>
            <a:pPr algn="l">
              <a:lnSpc>
                <a:spcPts val="385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3266698"/>
            <a:ext cx="4751143" cy="172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49"/>
              </a:lnSpc>
            </a:pPr>
            <a:r>
              <a: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Social media groups (e.g., WhatsApp farmer networks)</a:t>
            </a:r>
          </a:p>
          <a:p>
            <a:pPr algn="just">
              <a:lnSpc>
                <a:spcPts val="2749"/>
              </a:lnSpc>
            </a:pPr>
            <a:r>
              <a: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</a:p>
          <a:p>
            <a:pPr algn="just">
              <a:lnSpc>
                <a:spcPts val="2749"/>
              </a:lnSpc>
            </a:pPr>
            <a:r>
              <a: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Online open-source knowledge platforms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845300"/>
            <a:ext cx="4751143" cy="172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Rural Innovation Fairs</a:t>
            </a:r>
          </a:p>
          <a:p>
            <a:pPr algn="l">
              <a:lnSpc>
                <a:spcPts val="2749"/>
              </a:lnSpc>
            </a:pPr>
          </a:p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737373"/>
                </a:solidFill>
                <a:latin typeface="DM Sans"/>
                <a:ea typeface="DM Sans"/>
                <a:cs typeface="DM Sans"/>
                <a:sym typeface="DM Sans"/>
              </a:rPr>
              <a:t>Hands-on Demonstration Projects</a:t>
            </a:r>
          </a:p>
          <a:p>
            <a:pPr algn="l">
              <a:lnSpc>
                <a:spcPts val="274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2063915" y="364250"/>
            <a:ext cx="13143896" cy="2357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b="true" sz="5600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DIGITAL &amp; OFFLINE STRATEGIES FOR SPREADING INNOVATION</a:t>
            </a:r>
          </a:p>
          <a:p>
            <a:pPr algn="ctr">
              <a:lnSpc>
                <a:spcPts val="6160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627901" y="1988513"/>
            <a:ext cx="3029394" cy="1704013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9228" r="0" b="-9228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733796" y="6070324"/>
            <a:ext cx="3029394" cy="1704013"/>
            <a:chOff x="0" y="0"/>
            <a:chExt cx="1128903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0" t="-9228" r="0" b="-9228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0" y="-135423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11049277" y="1988513"/>
            <a:ext cx="6210023" cy="2125979"/>
            <a:chOff x="0" y="0"/>
            <a:chExt cx="8280031" cy="2834639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47625"/>
              <a:ext cx="8280031" cy="5031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b="true" sz="2300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Why Co-Creation?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534881"/>
              <a:ext cx="8280031" cy="22997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Ensures relevance &amp; sustainability</a:t>
              </a:r>
            </a:p>
            <a:p>
              <a:pPr algn="just" marL="539748" indent="-269874" lvl="1">
                <a:lnSpc>
                  <a:spcPts val="3499"/>
                </a:lnSpc>
                <a:buFont typeface="Arial"/>
                <a:buChar char="•"/>
              </a:pPr>
              <a:r>
                <a:rPr lang="en-US" sz="24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Strengthens community ownership</a:t>
              </a:r>
            </a:p>
            <a:p>
              <a:pPr algn="just">
                <a:lnSpc>
                  <a:spcPts val="3499"/>
                </a:lnSpc>
              </a:pPr>
            </a:p>
            <a:p>
              <a:pPr algn="just">
                <a:lnSpc>
                  <a:spcPts val="3499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413863" y="3790225"/>
            <a:ext cx="7034184" cy="313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spc="-280" b="true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Co-Creation &amp; Community-Led Innovation</a:t>
            </a:r>
          </a:p>
          <a:p>
            <a:pPr algn="l">
              <a:lnSpc>
                <a:spcPts val="6160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11049277" y="6070324"/>
            <a:ext cx="6398213" cy="2052319"/>
            <a:chOff x="0" y="0"/>
            <a:chExt cx="8530951" cy="2736426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47625"/>
              <a:ext cx="8530951" cy="5031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spc="-46" b="true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How to Foster Co-Creation?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534881"/>
              <a:ext cx="8530951" cy="22015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 Involve locals in problem-solving</a:t>
              </a:r>
            </a:p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 Use participatory design methods</a:t>
              </a:r>
            </a:p>
            <a:p>
              <a:pPr algn="just">
                <a:lnSpc>
                  <a:spcPts val="3359"/>
                </a:lnSpc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 Ensure long-term stakeholder engagement</a:t>
              </a:r>
            </a:p>
            <a:p>
              <a:pPr algn="just">
                <a:lnSpc>
                  <a:spcPts val="3359"/>
                </a:lnSpc>
              </a:pP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616126" y="5105382"/>
            <a:ext cx="3512342" cy="389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b="true" sz="2300" spc="-46">
                <a:solidFill>
                  <a:srgbClr val="8CA9AD"/>
                </a:solidFill>
                <a:latin typeface="DM Sans Bold"/>
                <a:ea typeface="DM Sans Bold"/>
                <a:cs typeface="DM Sans Bold"/>
                <a:sym typeface="DM Sans Bold"/>
              </a:rPr>
              <a:t>Peer-learning workshops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9855" y="1187110"/>
            <a:ext cx="4712543" cy="2806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380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401924" y="753404"/>
            <a:ext cx="17484153" cy="1285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Training Rural Social Innovators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6571599" y="5153007"/>
            <a:ext cx="3512205" cy="755014"/>
            <a:chOff x="0" y="0"/>
            <a:chExt cx="4682940" cy="1006686"/>
          </a:xfrm>
        </p:grpSpPr>
        <p:sp>
          <p:nvSpPr>
            <p:cNvPr name="TextBox 6" id="6"/>
            <p:cNvSpPr txBox="true"/>
            <p:nvPr/>
          </p:nvSpPr>
          <p:spPr>
            <a:xfrm rot="0">
              <a:off x="0" y="-47625"/>
              <a:ext cx="4682940" cy="5031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b="true" sz="2300" spc="-46">
                  <a:solidFill>
                    <a:srgbClr val="8CA9A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Hands-on field projects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0" y="534881"/>
              <a:ext cx="4682940" cy="4718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AutoShape 8" id="8"/>
          <p:cNvSpPr/>
          <p:nvPr/>
        </p:nvSpPr>
        <p:spPr>
          <a:xfrm rot="0">
            <a:off x="0" y="8391921"/>
            <a:ext cx="18288000" cy="1985846"/>
          </a:xfrm>
          <a:prstGeom prst="rect">
            <a:avLst/>
          </a:prstGeom>
          <a:solidFill>
            <a:srgbClr val="8CA9AD"/>
          </a:solidFill>
        </p:spPr>
      </p:sp>
      <p:sp>
        <p:nvSpPr>
          <p:cNvPr name="Freeform 9" id="9"/>
          <p:cNvSpPr/>
          <p:nvPr/>
        </p:nvSpPr>
        <p:spPr>
          <a:xfrm flipH="false" flipV="false" rot="0">
            <a:off x="14185022" y="8799155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697662" y="4014807"/>
            <a:ext cx="904453" cy="904453"/>
          </a:xfrm>
          <a:custGeom>
            <a:avLst/>
            <a:gdLst/>
            <a:ahLst/>
            <a:cxnLst/>
            <a:rect r="r" b="b" t="t" l="l"/>
            <a:pathLst>
              <a:path h="904453" w="904453">
                <a:moveTo>
                  <a:pt x="0" y="0"/>
                </a:moveTo>
                <a:lnTo>
                  <a:pt x="904453" y="0"/>
                </a:lnTo>
                <a:lnTo>
                  <a:pt x="904453" y="904453"/>
                </a:lnTo>
                <a:lnTo>
                  <a:pt x="0" y="904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874649" y="2403126"/>
            <a:ext cx="12538703" cy="895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E1A93D"/>
                </a:solidFill>
                <a:latin typeface="DM Sans"/>
                <a:ea typeface="DM Sans"/>
                <a:cs typeface="DM Sans"/>
                <a:sym typeface="DM Sans"/>
              </a:rPr>
              <a:t>Who Are Local Change Agents?</a:t>
            </a:r>
          </a:p>
          <a:p>
            <a:pPr algn="ctr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E1A93D"/>
                </a:solidFill>
                <a:latin typeface="DM Sans"/>
                <a:ea typeface="DM Sans"/>
                <a:cs typeface="DM Sans"/>
                <a:sym typeface="DM Sans"/>
              </a:rPr>
              <a:t>Rural leaders, educators, community organizers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7914587" y="4014807"/>
            <a:ext cx="1086134" cy="904453"/>
          </a:xfrm>
          <a:custGeom>
            <a:avLst/>
            <a:gdLst/>
            <a:ahLst/>
            <a:cxnLst/>
            <a:rect r="r" b="b" t="t" l="l"/>
            <a:pathLst>
              <a:path h="904453" w="1086134">
                <a:moveTo>
                  <a:pt x="0" y="0"/>
                </a:moveTo>
                <a:lnTo>
                  <a:pt x="1086134" y="0"/>
                </a:lnTo>
                <a:lnTo>
                  <a:pt x="1086134" y="904453"/>
                </a:lnTo>
                <a:lnTo>
                  <a:pt x="0" y="904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1288418" y="5117129"/>
            <a:ext cx="3512205" cy="1155064"/>
            <a:chOff x="0" y="0"/>
            <a:chExt cx="4682940" cy="1540086"/>
          </a:xfrm>
        </p:grpSpPr>
        <p:sp>
          <p:nvSpPr>
            <p:cNvPr name="TextBox 14" id="14"/>
            <p:cNvSpPr txBox="true"/>
            <p:nvPr/>
          </p:nvSpPr>
          <p:spPr>
            <a:xfrm rot="0">
              <a:off x="0" y="-47625"/>
              <a:ext cx="4682940" cy="1036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220"/>
                </a:lnSpc>
              </a:pPr>
              <a:r>
                <a:rPr lang="en-US" b="true" sz="2300" spc="-46">
                  <a:solidFill>
                    <a:srgbClr val="8CA9A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 Long-term mentorship programs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0" y="1068281"/>
              <a:ext cx="4682940" cy="4718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12580084" y="3990386"/>
            <a:ext cx="928875" cy="928875"/>
          </a:xfrm>
          <a:custGeom>
            <a:avLst/>
            <a:gdLst/>
            <a:ahLst/>
            <a:cxnLst/>
            <a:rect r="r" b="b" t="t" l="l"/>
            <a:pathLst>
              <a:path h="928875" w="928875">
                <a:moveTo>
                  <a:pt x="0" y="0"/>
                </a:moveTo>
                <a:lnTo>
                  <a:pt x="928874" y="0"/>
                </a:lnTo>
                <a:lnTo>
                  <a:pt x="928874" y="928874"/>
                </a:lnTo>
                <a:lnTo>
                  <a:pt x="0" y="9288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814136" y="6328262"/>
            <a:ext cx="380297" cy="362766"/>
            <a:chOff x="0" y="0"/>
            <a:chExt cx="587326" cy="560252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</p:grpSp>
      <p:grpSp>
        <p:nvGrpSpPr>
          <p:cNvPr name="Group 5" id="5"/>
          <p:cNvGrpSpPr/>
          <p:nvPr/>
        </p:nvGrpSpPr>
        <p:grpSpPr>
          <a:xfrm rot="0">
            <a:off x="9144000" y="4173169"/>
            <a:ext cx="1720101" cy="2064402"/>
            <a:chOff x="0" y="0"/>
            <a:chExt cx="2656504" cy="318823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56586" cy="3188208"/>
            </a:xfrm>
            <a:custGeom>
              <a:avLst/>
              <a:gdLst/>
              <a:ahLst/>
              <a:cxnLst/>
              <a:rect r="r" b="b" t="t" l="l"/>
              <a:pathLst>
                <a:path h="3188208" w="2656586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182823" y="6397388"/>
            <a:ext cx="380297" cy="362766"/>
            <a:chOff x="0" y="0"/>
            <a:chExt cx="587326" cy="560252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</p:grpSp>
      <p:grpSp>
        <p:nvGrpSpPr>
          <p:cNvPr name="Group 9" id="9"/>
          <p:cNvGrpSpPr/>
          <p:nvPr/>
        </p:nvGrpSpPr>
        <p:grpSpPr>
          <a:xfrm rot="0">
            <a:off x="11512687" y="4242295"/>
            <a:ext cx="1720101" cy="2064402"/>
            <a:chOff x="0" y="0"/>
            <a:chExt cx="2656504" cy="3188238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2656586" cy="3188208"/>
            </a:xfrm>
            <a:custGeom>
              <a:avLst/>
              <a:gdLst/>
              <a:ahLst/>
              <a:cxnLst/>
              <a:rect r="r" b="b" t="t" l="l"/>
              <a:pathLst>
                <a:path h="3188208" w="2656586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14550624" y="6328262"/>
            <a:ext cx="380297" cy="362766"/>
            <a:chOff x="0" y="0"/>
            <a:chExt cx="587326" cy="56025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3880488" y="4173169"/>
            <a:ext cx="1720101" cy="2064402"/>
            <a:chOff x="0" y="0"/>
            <a:chExt cx="2656504" cy="318823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656586" cy="3188208"/>
            </a:xfrm>
            <a:custGeom>
              <a:avLst/>
              <a:gdLst/>
              <a:ahLst/>
              <a:cxnLst/>
              <a:rect r="r" b="b" t="t" l="l"/>
              <a:pathLst>
                <a:path h="3188208" w="2656586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6917916" y="6328262"/>
            <a:ext cx="380297" cy="362766"/>
            <a:chOff x="0" y="0"/>
            <a:chExt cx="587326" cy="56025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16247780" y="4173169"/>
            <a:ext cx="1720101" cy="2064402"/>
            <a:chOff x="0" y="0"/>
            <a:chExt cx="2656504" cy="3188238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656586" cy="3188208"/>
            </a:xfrm>
            <a:custGeom>
              <a:avLst/>
              <a:gdLst/>
              <a:ahLst/>
              <a:cxnLst/>
              <a:rect r="r" b="b" t="t" l="l"/>
              <a:pathLst>
                <a:path h="3188208" w="2656586">
                  <a:moveTo>
                    <a:pt x="1342263" y="0"/>
                  </a:moveTo>
                  <a:cubicBezTo>
                    <a:pt x="587248" y="0"/>
                    <a:pt x="0" y="587248"/>
                    <a:pt x="0" y="1342390"/>
                  </a:cubicBezTo>
                  <a:cubicBezTo>
                    <a:pt x="0" y="1957705"/>
                    <a:pt x="419481" y="2489073"/>
                    <a:pt x="1006729" y="2628900"/>
                  </a:cubicBezTo>
                  <a:cubicBezTo>
                    <a:pt x="1342263" y="3188208"/>
                    <a:pt x="1342263" y="3188208"/>
                    <a:pt x="1342263" y="3188208"/>
                  </a:cubicBezTo>
                  <a:cubicBezTo>
                    <a:pt x="1649857" y="2628900"/>
                    <a:pt x="1649857" y="2628900"/>
                    <a:pt x="1649857" y="2628900"/>
                  </a:cubicBezTo>
                  <a:cubicBezTo>
                    <a:pt x="2237105" y="2489073"/>
                    <a:pt x="2656586" y="1957705"/>
                    <a:pt x="2656586" y="1342390"/>
                  </a:cubicBezTo>
                  <a:cubicBezTo>
                    <a:pt x="2656459" y="587248"/>
                    <a:pt x="2069338" y="0"/>
                    <a:pt x="1342263" y="0"/>
                  </a:cubicBezTo>
                  <a:close/>
                  <a:moveTo>
                    <a:pt x="1342263" y="2461133"/>
                  </a:moveTo>
                  <a:cubicBezTo>
                    <a:pt x="727075" y="2461133"/>
                    <a:pt x="223774" y="1957705"/>
                    <a:pt x="223774" y="1342390"/>
                  </a:cubicBezTo>
                  <a:cubicBezTo>
                    <a:pt x="223774" y="727075"/>
                    <a:pt x="727075" y="223647"/>
                    <a:pt x="1342263" y="223647"/>
                  </a:cubicBezTo>
                  <a:cubicBezTo>
                    <a:pt x="1957451" y="223647"/>
                    <a:pt x="2432812" y="727075"/>
                    <a:pt x="2432812" y="1342390"/>
                  </a:cubicBezTo>
                  <a:cubicBezTo>
                    <a:pt x="2432812" y="1957705"/>
                    <a:pt x="1957451" y="2461133"/>
                    <a:pt x="1342263" y="2461133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1827182" y="4581366"/>
            <a:ext cx="974600" cy="988985"/>
          </a:xfrm>
          <a:custGeom>
            <a:avLst/>
            <a:gdLst/>
            <a:ahLst/>
            <a:cxnLst/>
            <a:rect r="r" b="b" t="t" l="l"/>
            <a:pathLst>
              <a:path h="988985" w="974600">
                <a:moveTo>
                  <a:pt x="0" y="0"/>
                </a:moveTo>
                <a:lnTo>
                  <a:pt x="974600" y="0"/>
                </a:lnTo>
                <a:lnTo>
                  <a:pt x="974600" y="988985"/>
                </a:lnTo>
                <a:lnTo>
                  <a:pt x="0" y="9889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4284904" y="4603209"/>
            <a:ext cx="911270" cy="898015"/>
          </a:xfrm>
          <a:custGeom>
            <a:avLst/>
            <a:gdLst/>
            <a:ahLst/>
            <a:cxnLst/>
            <a:rect r="r" b="b" t="t" l="l"/>
            <a:pathLst>
              <a:path h="898015" w="911270">
                <a:moveTo>
                  <a:pt x="0" y="0"/>
                </a:moveTo>
                <a:lnTo>
                  <a:pt x="911270" y="0"/>
                </a:lnTo>
                <a:lnTo>
                  <a:pt x="911270" y="898016"/>
                </a:lnTo>
                <a:lnTo>
                  <a:pt x="0" y="8980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6654156" y="4512240"/>
            <a:ext cx="879297" cy="988985"/>
          </a:xfrm>
          <a:custGeom>
            <a:avLst/>
            <a:gdLst/>
            <a:ahLst/>
            <a:cxnLst/>
            <a:rect r="r" b="b" t="t" l="l"/>
            <a:pathLst>
              <a:path h="988985" w="879297">
                <a:moveTo>
                  <a:pt x="0" y="0"/>
                </a:moveTo>
                <a:lnTo>
                  <a:pt x="879297" y="0"/>
                </a:lnTo>
                <a:lnTo>
                  <a:pt x="879297" y="988985"/>
                </a:lnTo>
                <a:lnTo>
                  <a:pt x="0" y="9889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1311339" y="417302"/>
            <a:ext cx="15051232" cy="18057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922"/>
              </a:lnSpc>
              <a:spcBef>
                <a:spcPct val="0"/>
              </a:spcBef>
            </a:pPr>
            <a:r>
              <a:rPr lang="en-US" b="true" sz="6992" spc="244">
                <a:solidFill>
                  <a:srgbClr val="E1A93D"/>
                </a:solidFill>
                <a:latin typeface="DM Sans Bold"/>
                <a:ea typeface="DM Sans Bold"/>
                <a:cs typeface="DM Sans Bold"/>
                <a:sym typeface="DM Sans Bold"/>
              </a:rPr>
              <a:t>Scaling Rural Social Innovation – Growth Without Losing Identity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311339" y="3554821"/>
            <a:ext cx="6670353" cy="17693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588"/>
              </a:lnSpc>
              <a:buFont typeface="Arial"/>
              <a:buChar char="•"/>
            </a:pPr>
            <a:r>
              <a:rPr lang="en-US" b="true" sz="2600" spc="254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Many solutions are context-specific</a:t>
            </a:r>
          </a:p>
          <a:p>
            <a:pPr algn="l">
              <a:lnSpc>
                <a:spcPts val="3588"/>
              </a:lnSpc>
            </a:pPr>
          </a:p>
          <a:p>
            <a:pPr algn="l" marL="561341" indent="-280670" lvl="1">
              <a:lnSpc>
                <a:spcPts val="3588"/>
              </a:lnSpc>
              <a:buFont typeface="Arial"/>
              <a:buChar char="•"/>
            </a:pPr>
            <a:r>
              <a:rPr lang="en-US" b="true" sz="2600" spc="254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Risk of losing local ownership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348251" y="2927233"/>
            <a:ext cx="5762005" cy="484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61"/>
              </a:lnSpc>
              <a:spcBef>
                <a:spcPct val="0"/>
              </a:spcBef>
            </a:pPr>
            <a:r>
              <a:rPr lang="en-US" b="true" sz="2942" spc="288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Challenges of Scaling: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42224" y="7005353"/>
            <a:ext cx="6439468" cy="22170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588"/>
              </a:lnSpc>
              <a:buFont typeface="Arial"/>
              <a:buChar char="•"/>
            </a:pPr>
            <a:r>
              <a:rPr lang="en-US" b="true" sz="2600" spc="254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Adaptation, Not Copy-Pasting</a:t>
            </a:r>
          </a:p>
          <a:p>
            <a:pPr algn="l">
              <a:lnSpc>
                <a:spcPts val="3588"/>
              </a:lnSpc>
            </a:pPr>
          </a:p>
          <a:p>
            <a:pPr algn="l" marL="561341" indent="-280670" lvl="1">
              <a:lnSpc>
                <a:spcPts val="3588"/>
              </a:lnSpc>
              <a:buFont typeface="Arial"/>
              <a:buChar char="•"/>
            </a:pPr>
            <a:r>
              <a:rPr lang="en-US" b="true" sz="2600" spc="254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Train Local Change Agents</a:t>
            </a:r>
          </a:p>
          <a:p>
            <a:pPr algn="l">
              <a:lnSpc>
                <a:spcPts val="3588"/>
              </a:lnSpc>
            </a:pPr>
          </a:p>
          <a:p>
            <a:pPr algn="l" marL="561341" indent="-280670" lvl="1">
              <a:lnSpc>
                <a:spcPts val="3588"/>
              </a:lnSpc>
              <a:buFont typeface="Arial"/>
              <a:buChar char="•"/>
            </a:pPr>
            <a:r>
              <a:rPr lang="en-US" b="true" sz="2600" spc="254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Government &amp; Policy Support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348251" y="5581360"/>
            <a:ext cx="6439468" cy="9985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061"/>
              </a:lnSpc>
              <a:spcBef>
                <a:spcPct val="0"/>
              </a:spcBef>
            </a:pPr>
            <a:r>
              <a:rPr lang="en-US" b="true" sz="2942" spc="288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How to Scale Without Losing Local Value: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9622078" y="4621673"/>
            <a:ext cx="764413" cy="764413"/>
          </a:xfrm>
          <a:custGeom>
            <a:avLst/>
            <a:gdLst/>
            <a:ahLst/>
            <a:cxnLst/>
            <a:rect r="r" b="b" t="t" l="l"/>
            <a:pathLst>
              <a:path h="764413" w="764413">
                <a:moveTo>
                  <a:pt x="0" y="0"/>
                </a:moveTo>
                <a:lnTo>
                  <a:pt x="764413" y="0"/>
                </a:lnTo>
                <a:lnTo>
                  <a:pt x="764413" y="764413"/>
                </a:lnTo>
                <a:lnTo>
                  <a:pt x="0" y="7644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068264" y="7585229"/>
            <a:ext cx="5500090" cy="2114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250"/>
              </a:lnSpc>
            </a:pPr>
            <a:r>
              <a:rPr lang="en-US" b="true" sz="7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TABLE OF</a:t>
            </a:r>
          </a:p>
          <a:p>
            <a:pPr algn="r">
              <a:lnSpc>
                <a:spcPts val="8250"/>
              </a:lnSpc>
            </a:pPr>
            <a:r>
              <a:rPr lang="en-US" b="true" sz="7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CONTENT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253494" y="601485"/>
            <a:ext cx="1938412" cy="1003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01.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253494" y="2123472"/>
            <a:ext cx="1938412" cy="1003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02.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3191907" y="609420"/>
            <a:ext cx="10456412" cy="501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IDENTIFY RURAL INNOVATION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3191907" y="2131410"/>
            <a:ext cx="10214340" cy="501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METHODS AND TOOLS TO MAP 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53494" y="3645459"/>
            <a:ext cx="1938412" cy="1003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03.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3191907" y="3671437"/>
            <a:ext cx="6726444" cy="501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WHY SHARING MATTERS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253494" y="5167446"/>
            <a:ext cx="1938412" cy="10033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00"/>
              </a:lnSpc>
            </a:pPr>
            <a:r>
              <a:rPr lang="en-US" b="true" sz="70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04.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417556" y="91642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9" y="0"/>
                </a:lnTo>
                <a:lnTo>
                  <a:pt x="4102979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887923">
            <a:off x="13475833" y="-8787301"/>
            <a:ext cx="13977230" cy="14342307"/>
          </a:xfrm>
          <a:custGeom>
            <a:avLst/>
            <a:gdLst/>
            <a:ahLst/>
            <a:cxnLst/>
            <a:rect r="r" b="b" t="t" l="l"/>
            <a:pathLst>
              <a:path h="14342307" w="13977230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3191907" y="5175238"/>
            <a:ext cx="11053201" cy="501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850"/>
              </a:lnSpc>
            </a:pPr>
            <a:r>
              <a:rPr lang="en-US" b="true" sz="3500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SCALING AND IMPACT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191907" y="2652111"/>
            <a:ext cx="6726444" cy="438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true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Selection of three methods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3191907" y="1166637"/>
            <a:ext cx="7823123" cy="438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true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Where to look, what to spot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191907" y="4156057"/>
            <a:ext cx="5542676" cy="438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true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Do not reinvent the wheel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191907" y="5842068"/>
            <a:ext cx="5542676" cy="438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 i="true">
                <a:solidFill>
                  <a:srgbClr val="737373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Methods and approaches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1351" y="-276396"/>
            <a:ext cx="9335351" cy="10839793"/>
            <a:chOff x="0" y="0"/>
            <a:chExt cx="2458693" cy="28549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8693" cy="2854925"/>
            </a:xfrm>
            <a:custGeom>
              <a:avLst/>
              <a:gdLst/>
              <a:ahLst/>
              <a:cxnLst/>
              <a:rect r="r" b="b" t="t" l="l"/>
              <a:pathLst>
                <a:path h="2854925" w="2458693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961443" y="1028700"/>
            <a:ext cx="7297857" cy="8229600"/>
            <a:chOff x="0" y="0"/>
            <a:chExt cx="9730476" cy="109728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20440" t="0" r="20440" b="0"/>
            <a:stretch>
              <a:fillRect/>
            </a:stretch>
          </p:blipFill>
          <p:spPr>
            <a:xfrm flipH="false" flipV="false">
              <a:off x="0" y="0"/>
              <a:ext cx="9730476" cy="109728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592841" y="668971"/>
            <a:ext cx="8266676" cy="25800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99"/>
              </a:lnSpc>
            </a:pPr>
            <a:r>
              <a:rPr lang="en-US" sz="6699">
                <a:solidFill>
                  <a:srgbClr val="211F1C"/>
                </a:solidFill>
                <a:latin typeface="DM Sans"/>
                <a:ea typeface="DM Sans"/>
                <a:cs typeface="DM Sans"/>
                <a:sym typeface="DM Sans"/>
              </a:rPr>
              <a:t>Evaluating Local Innovation for Impact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592841" y="3847395"/>
            <a:ext cx="7957856" cy="3702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Does it solve a pressing community challenge?</a:t>
            </a:r>
          </a:p>
          <a:p>
            <a:pPr algn="just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Is it scalable beyond one village?</a:t>
            </a:r>
          </a:p>
          <a:p>
            <a:pPr algn="just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Can it be sustained without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external funding?</a:t>
            </a:r>
          </a:p>
          <a:p>
            <a:pPr algn="just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Does it empower local leadership?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43807" y="1912946"/>
            <a:ext cx="3029394" cy="1704013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83429" r="0" b="-83429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143807" y="5316809"/>
            <a:ext cx="3029394" cy="1704013"/>
            <a:chOff x="0" y="0"/>
            <a:chExt cx="11289030" cy="63500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3"/>
              <a:stretch>
                <a:fillRect l="0" t="-16592" r="0" b="-16592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0459288" y="700567"/>
            <a:ext cx="6905908" cy="4128769"/>
            <a:chOff x="0" y="0"/>
            <a:chExt cx="9207877" cy="5505026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47625"/>
              <a:ext cx="9207877" cy="1036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b="true" sz="2300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Community adoption &amp; engagement</a:t>
              </a:r>
            </a:p>
            <a:p>
              <a:pPr algn="just">
                <a:lnSpc>
                  <a:spcPts val="3220"/>
                </a:lnSpc>
              </a:pP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1068281"/>
              <a:ext cx="9207877" cy="44367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18158" indent="-259079" lvl="1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If a rural innovation is not widely adopted by the community, it is unlikely to create sustained impact.</a:t>
              </a:r>
            </a:p>
            <a:p>
              <a:pPr algn="just" marL="518158" indent="-259079" lvl="1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Me</a:t>
              </a: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asuring community engagement helps determine whether the solution is culturally relevant, accessible, and user-friendly.</a:t>
              </a:r>
            </a:p>
            <a:p>
              <a:pPr algn="just">
                <a:lnSpc>
                  <a:spcPts val="3359"/>
                </a:lnSpc>
              </a:pPr>
            </a:p>
            <a:p>
              <a:pPr algn="just">
                <a:lnSpc>
                  <a:spcPts val="335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0" y="-135423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47942" y="4305012"/>
            <a:ext cx="6097017" cy="313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spc="-280" b="true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Measuring the Impact of Rural Social Innovation</a:t>
            </a:r>
          </a:p>
          <a:p>
            <a:pPr algn="l">
              <a:lnSpc>
                <a:spcPts val="6160"/>
              </a:lnSpc>
            </a:pPr>
          </a:p>
        </p:txBody>
      </p:sp>
      <p:grpSp>
        <p:nvGrpSpPr>
          <p:cNvPr name="Group 11" id="11"/>
          <p:cNvGrpSpPr/>
          <p:nvPr/>
        </p:nvGrpSpPr>
        <p:grpSpPr>
          <a:xfrm rot="0">
            <a:off x="10406340" y="5316809"/>
            <a:ext cx="6800012" cy="3709669"/>
            <a:chOff x="0" y="0"/>
            <a:chExt cx="9066683" cy="4946226"/>
          </a:xfrm>
        </p:grpSpPr>
        <p:sp>
          <p:nvSpPr>
            <p:cNvPr name="TextBox 12" id="12"/>
            <p:cNvSpPr txBox="true"/>
            <p:nvPr/>
          </p:nvSpPr>
          <p:spPr>
            <a:xfrm rot="0">
              <a:off x="0" y="-47625"/>
              <a:ext cx="9066683" cy="10365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220"/>
                </a:lnSpc>
              </a:pPr>
              <a:r>
                <a:rPr lang="en-US" sz="2300" spc="-46" b="true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Economic impact &amp; livelihood improvement</a:t>
              </a:r>
            </a:p>
            <a:p>
              <a:pPr algn="l">
                <a:lnSpc>
                  <a:spcPts val="3220"/>
                </a:lnSpc>
              </a:pP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0" y="1068281"/>
              <a:ext cx="9066683" cy="38779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18158" indent="-259079" lvl="1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Rural social innovations should lead to better economic opportunities for local communities.</a:t>
              </a:r>
            </a:p>
            <a:p>
              <a:pPr algn="just" marL="518158" indent="-259079" lvl="1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A successful innovation helps people increase income, find stable jobs, or reduce living costs.</a:t>
              </a:r>
            </a:p>
            <a:p>
              <a:pPr algn="just">
                <a:lnSpc>
                  <a:spcPts val="3359"/>
                </a:lnSpc>
              </a:pPr>
            </a:p>
          </p:txBody>
        </p:sp>
      </p:grp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143807" y="1912946"/>
            <a:ext cx="3029394" cy="1704013"/>
            <a:chOff x="0" y="0"/>
            <a:chExt cx="1128903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287760" cy="6350000"/>
            </a:xfrm>
            <a:custGeom>
              <a:avLst/>
              <a:gdLst/>
              <a:ahLst/>
              <a:cxnLst/>
              <a:rect r="r" b="b" t="t" l="l"/>
              <a:pathLst>
                <a:path h="6350000" w="1128776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l="0" t="-9157" r="0" b="-9157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459288" y="700567"/>
            <a:ext cx="6905908" cy="3309619"/>
            <a:chOff x="0" y="0"/>
            <a:chExt cx="9207877" cy="4412826"/>
          </a:xfrm>
        </p:grpSpPr>
        <p:sp>
          <p:nvSpPr>
            <p:cNvPr name="TextBox 5" id="5"/>
            <p:cNvSpPr txBox="true"/>
            <p:nvPr/>
          </p:nvSpPr>
          <p:spPr>
            <a:xfrm rot="0">
              <a:off x="0" y="-47625"/>
              <a:ext cx="9207877" cy="50313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b="true" sz="2300" spc="-46">
                  <a:solidFill>
                    <a:srgbClr val="E1A93D"/>
                  </a:solidFill>
                  <a:latin typeface="DM Sans Bold"/>
                  <a:ea typeface="DM Sans Bold"/>
                  <a:cs typeface="DM Sans Bold"/>
                  <a:sym typeface="DM Sans Bold"/>
                </a:rPr>
                <a:t>Sustainability of the Solution</a:t>
              </a:r>
            </a:p>
          </p:txBody>
        </p:sp>
        <p:sp>
          <p:nvSpPr>
            <p:cNvPr name="TextBox 6" id="6"/>
            <p:cNvSpPr txBox="true"/>
            <p:nvPr/>
          </p:nvSpPr>
          <p:spPr>
            <a:xfrm rot="0">
              <a:off x="0" y="534881"/>
              <a:ext cx="9207877" cy="38779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just" marL="518158" indent="-259079" lvl="1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If an innovation cannot sustain itself over time, it risks collapsing when ext</a:t>
              </a: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ern</a:t>
              </a: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al funding or support ends.</a:t>
              </a:r>
            </a:p>
            <a:p>
              <a:pPr algn="just" marL="518158" indent="-259079" lvl="1">
                <a:lnSpc>
                  <a:spcPts val="3359"/>
                </a:lnSpc>
                <a:buFont typeface="Arial"/>
                <a:buChar char="•"/>
              </a:pPr>
              <a:r>
                <a:rPr lang="en-US" sz="2399">
                  <a:solidFill>
                    <a:srgbClr val="737373"/>
                  </a:solidFill>
                  <a:latin typeface="DM Sans"/>
                  <a:ea typeface="DM Sans"/>
                  <a:cs typeface="DM Sans"/>
                  <a:sym typeface="DM Sans"/>
                </a:rPr>
                <a:t>Long-term impact depends on local ownership, financial sustainability, and adaptability.</a:t>
              </a:r>
            </a:p>
            <a:p>
              <a:pPr algn="just">
                <a:lnSpc>
                  <a:spcPts val="3359"/>
                </a:lnSpc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0" y="-135423"/>
            <a:ext cx="4102978" cy="3133183"/>
          </a:xfrm>
          <a:custGeom>
            <a:avLst/>
            <a:gdLst/>
            <a:ahLst/>
            <a:cxnLst/>
            <a:rect r="r" b="b" t="t" l="l"/>
            <a:pathLst>
              <a:path h="3133183" w="4102978">
                <a:moveTo>
                  <a:pt x="0" y="0"/>
                </a:moveTo>
                <a:lnTo>
                  <a:pt x="4102978" y="0"/>
                </a:lnTo>
                <a:lnTo>
                  <a:pt x="4102978" y="3133184"/>
                </a:lnTo>
                <a:lnTo>
                  <a:pt x="0" y="3133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47942" y="4305012"/>
            <a:ext cx="6097017" cy="31381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0"/>
              </a:lnSpc>
            </a:pPr>
            <a:r>
              <a:rPr lang="en-US" sz="5600" spc="-280" b="true">
                <a:solidFill>
                  <a:srgbClr val="737373"/>
                </a:solidFill>
                <a:latin typeface="DM Sans Bold"/>
                <a:ea typeface="DM Sans Bold"/>
                <a:cs typeface="DM Sans Bold"/>
                <a:sym typeface="DM Sans Bold"/>
              </a:rPr>
              <a:t>Measuring the Impact of Rural Social Innovation</a:t>
            </a:r>
          </a:p>
          <a:p>
            <a:pPr algn="l">
              <a:lnSpc>
                <a:spcPts val="6160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28700" y="1028700"/>
            <a:ext cx="16230600" cy="8229600"/>
            <a:chOff x="0" y="0"/>
            <a:chExt cx="4274726" cy="216746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274726" cy="2167467"/>
            </a:xfrm>
            <a:custGeom>
              <a:avLst/>
              <a:gdLst/>
              <a:ahLst/>
              <a:cxnLst/>
              <a:rect r="r" b="b" t="t" l="l"/>
              <a:pathLst>
                <a:path h="2167467" w="4274726">
                  <a:moveTo>
                    <a:pt x="22896" y="0"/>
                  </a:moveTo>
                  <a:lnTo>
                    <a:pt x="4251830" y="0"/>
                  </a:lnTo>
                  <a:cubicBezTo>
                    <a:pt x="4264475" y="0"/>
                    <a:pt x="4274726" y="10251"/>
                    <a:pt x="4274726" y="22896"/>
                  </a:cubicBezTo>
                  <a:lnTo>
                    <a:pt x="4274726" y="2144571"/>
                  </a:lnTo>
                  <a:cubicBezTo>
                    <a:pt x="4274726" y="2150643"/>
                    <a:pt x="4272314" y="2156467"/>
                    <a:pt x="4268020" y="2160761"/>
                  </a:cubicBezTo>
                  <a:cubicBezTo>
                    <a:pt x="4263726" y="2165054"/>
                    <a:pt x="4257903" y="2167467"/>
                    <a:pt x="4251830" y="2167467"/>
                  </a:cubicBezTo>
                  <a:lnTo>
                    <a:pt x="22896" y="2167467"/>
                  </a:lnTo>
                  <a:cubicBezTo>
                    <a:pt x="16823" y="2167467"/>
                    <a:pt x="11000" y="2165054"/>
                    <a:pt x="6706" y="2160761"/>
                  </a:cubicBezTo>
                  <a:cubicBezTo>
                    <a:pt x="2412" y="2156467"/>
                    <a:pt x="0" y="2150643"/>
                    <a:pt x="0" y="2144571"/>
                  </a:cubicBezTo>
                  <a:lnTo>
                    <a:pt x="0" y="22896"/>
                  </a:lnTo>
                  <a:cubicBezTo>
                    <a:pt x="0" y="16823"/>
                    <a:pt x="2412" y="11000"/>
                    <a:pt x="6706" y="6706"/>
                  </a:cubicBezTo>
                  <a:cubicBezTo>
                    <a:pt x="11000" y="2412"/>
                    <a:pt x="16823" y="0"/>
                    <a:pt x="22896" y="0"/>
                  </a:cubicBezTo>
                  <a:close/>
                </a:path>
              </a:pathLst>
            </a:custGeom>
            <a:solidFill>
              <a:srgbClr val="8CA9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981200" y="-94024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981200" y="6267450"/>
            <a:ext cx="2880360" cy="4114800"/>
          </a:xfrm>
          <a:custGeom>
            <a:avLst/>
            <a:gdLst/>
            <a:ahLst/>
            <a:cxnLst/>
            <a:rect r="r" b="b" t="t" l="l"/>
            <a:pathLst>
              <a:path h="4114800" w="2880360">
                <a:moveTo>
                  <a:pt x="0" y="0"/>
                </a:moveTo>
                <a:lnTo>
                  <a:pt x="2880360" y="0"/>
                </a:lnTo>
                <a:lnTo>
                  <a:pt x="28803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4245946" y="3130544"/>
            <a:ext cx="10620170" cy="1660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2500"/>
              </a:lnSpc>
            </a:pPr>
            <a:r>
              <a:rPr lang="en-US" b="true" sz="12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THANK YOU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9144000" y="4819644"/>
            <a:ext cx="5722116" cy="5016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850"/>
              </a:lnSpc>
            </a:pPr>
            <a:r>
              <a:rPr lang="en-US" b="true" sz="3500">
                <a:solidFill>
                  <a:srgbClr val="FFFFFF"/>
                </a:solidFill>
                <a:latin typeface="DM Sans Bold"/>
                <a:ea typeface="DM Sans Bold"/>
                <a:cs typeface="DM Sans Bold"/>
                <a:sym typeface="DM Sans Bold"/>
              </a:rPr>
              <a:t>Have any question?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-10800000">
            <a:off x="5623560" y="7673106"/>
            <a:ext cx="3422956" cy="2613894"/>
          </a:xfrm>
          <a:custGeom>
            <a:avLst/>
            <a:gdLst/>
            <a:ahLst/>
            <a:cxnLst/>
            <a:rect r="r" b="b" t="t" l="l"/>
            <a:pathLst>
              <a:path h="2613894" w="3422956">
                <a:moveTo>
                  <a:pt x="0" y="0"/>
                </a:moveTo>
                <a:lnTo>
                  <a:pt x="3422956" y="0"/>
                </a:lnTo>
                <a:lnTo>
                  <a:pt x="3422956" y="2613894"/>
                </a:lnTo>
                <a:lnTo>
                  <a:pt x="0" y="261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1213159" y="3685177"/>
            <a:ext cx="7074841" cy="2032161"/>
            <a:chOff x="0" y="0"/>
            <a:chExt cx="1863333" cy="53521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63333" cy="535219"/>
            </a:xfrm>
            <a:custGeom>
              <a:avLst/>
              <a:gdLst/>
              <a:ahLst/>
              <a:cxnLst/>
              <a:rect r="r" b="b" t="t" l="l"/>
              <a:pathLst>
                <a:path h="535219" w="1863333">
                  <a:moveTo>
                    <a:pt x="0" y="0"/>
                  </a:moveTo>
                  <a:lnTo>
                    <a:pt x="1863333" y="0"/>
                  </a:lnTo>
                  <a:lnTo>
                    <a:pt x="1863333" y="535219"/>
                  </a:lnTo>
                  <a:lnTo>
                    <a:pt x="0" y="535219"/>
                  </a:lnTo>
                  <a:close/>
                </a:path>
              </a:pathLst>
            </a:custGeom>
            <a:solidFill>
              <a:srgbClr val="EED2A2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66675"/>
              <a:ext cx="1863333" cy="60189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480"/>
                </a:lnSpc>
              </a:pPr>
              <a:r>
                <a:rPr lang="en-US" sz="3200">
                  <a:solidFill>
                    <a:srgbClr val="000000"/>
                  </a:solidFill>
                  <a:latin typeface="DM Sans"/>
                  <a:ea typeface="DM Sans"/>
                  <a:cs typeface="DM Sans"/>
                  <a:sym typeface="DM Sans"/>
                </a:rPr>
                <a:t>Rural communities often create innovative, sustainable responses.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91351" y="-170090"/>
            <a:ext cx="10224351" cy="10627180"/>
            <a:chOff x="0" y="0"/>
            <a:chExt cx="2692833" cy="279892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692833" cy="2798928"/>
            </a:xfrm>
            <a:custGeom>
              <a:avLst/>
              <a:gdLst/>
              <a:ahLst/>
              <a:cxnLst/>
              <a:rect r="r" b="b" t="t" l="l"/>
              <a:pathLst>
                <a:path h="2798928" w="2692833">
                  <a:moveTo>
                    <a:pt x="0" y="0"/>
                  </a:moveTo>
                  <a:lnTo>
                    <a:pt x="2692833" y="0"/>
                  </a:lnTo>
                  <a:lnTo>
                    <a:pt x="2692833" y="2798928"/>
                  </a:lnTo>
                  <a:lnTo>
                    <a:pt x="0" y="2798928"/>
                  </a:lnTo>
                  <a:close/>
                </a:path>
              </a:pathLst>
            </a:custGeom>
            <a:solidFill>
              <a:srgbClr val="D9D9D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2692833" cy="28370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326923" y="1786074"/>
            <a:ext cx="7469921" cy="46983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80"/>
              </a:lnSpc>
            </a:pPr>
            <a:r>
              <a:rPr lang="en-US" b="true" sz="8000" spc="376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Why Rural &amp; Local Innovation Matters?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11213159" y="6666505"/>
            <a:ext cx="7366000" cy="1793058"/>
            <a:chOff x="0" y="0"/>
            <a:chExt cx="1940016" cy="472246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940016" cy="472246"/>
            </a:xfrm>
            <a:custGeom>
              <a:avLst/>
              <a:gdLst/>
              <a:ahLst/>
              <a:cxnLst/>
              <a:rect r="r" b="b" t="t" l="l"/>
              <a:pathLst>
                <a:path h="472246" w="1940016">
                  <a:moveTo>
                    <a:pt x="0" y="0"/>
                  </a:moveTo>
                  <a:lnTo>
                    <a:pt x="1940016" y="0"/>
                  </a:lnTo>
                  <a:lnTo>
                    <a:pt x="1940016" y="472246"/>
                  </a:lnTo>
                  <a:lnTo>
                    <a:pt x="0" y="472246"/>
                  </a:lnTo>
                  <a:close/>
                </a:path>
              </a:pathLst>
            </a:custGeom>
            <a:solidFill>
              <a:srgbClr val="7C90B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940016" cy="51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1367239" y="6685555"/>
            <a:ext cx="6920761" cy="897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How can we identify, share, and scale these solutions?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1144620" y="939437"/>
            <a:ext cx="7366000" cy="1793058"/>
            <a:chOff x="0" y="0"/>
            <a:chExt cx="1940016" cy="472246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940016" cy="472246"/>
            </a:xfrm>
            <a:custGeom>
              <a:avLst/>
              <a:gdLst/>
              <a:ahLst/>
              <a:cxnLst/>
              <a:rect r="r" b="b" t="t" l="l"/>
              <a:pathLst>
                <a:path h="472246" w="1940016">
                  <a:moveTo>
                    <a:pt x="0" y="0"/>
                  </a:moveTo>
                  <a:lnTo>
                    <a:pt x="1940016" y="0"/>
                  </a:lnTo>
                  <a:lnTo>
                    <a:pt x="1940016" y="472246"/>
                  </a:lnTo>
                  <a:lnTo>
                    <a:pt x="0" y="472246"/>
                  </a:lnTo>
                  <a:close/>
                </a:path>
              </a:pathLst>
            </a:custGeom>
            <a:solidFill>
              <a:srgbClr val="7C90B8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38100"/>
              <a:ext cx="1940016" cy="51034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1435779" y="1318079"/>
            <a:ext cx="6920761" cy="8978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2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Local challenges need local solutions.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562699" y="2846601"/>
            <a:ext cx="10576954" cy="6391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Definition: </a:t>
            </a: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Locally driven solutions addressing rural challenges in sustainable &amp; scalable ways.</a:t>
            </a:r>
          </a:p>
          <a:p>
            <a:pPr algn="just">
              <a:lnSpc>
                <a:spcPts val="4200"/>
              </a:lnSpc>
            </a:pPr>
          </a:p>
          <a:p>
            <a:pPr algn="just">
              <a:lnSpc>
                <a:spcPts val="4200"/>
              </a:lnSpc>
            </a:pPr>
            <a:r>
              <a:rPr lang="en-US" sz="3000" b="true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Key Characteristics:</a:t>
            </a: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b="true" sz="3000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 </a:t>
            </a: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Community-led</a:t>
            </a:r>
          </a:p>
          <a:p>
            <a:pPr algn="just">
              <a:lnSpc>
                <a:spcPts val="4200"/>
              </a:lnSpc>
            </a:pP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Sustainable &amp; resource-efficient</a:t>
            </a:r>
          </a:p>
          <a:p>
            <a:pPr algn="just">
              <a:lnSpc>
                <a:spcPts val="4200"/>
              </a:lnSpc>
            </a:pP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Embedded in cultural &amp; social realities</a:t>
            </a:r>
          </a:p>
          <a:p>
            <a:pPr algn="just">
              <a:lnSpc>
                <a:spcPts val="4200"/>
              </a:lnSpc>
            </a:pPr>
          </a:p>
          <a:p>
            <a:pPr algn="just" marL="647700" indent="-323850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Addresses systemic challenges</a:t>
            </a:r>
          </a:p>
          <a:p>
            <a:pPr algn="just">
              <a:lnSpc>
                <a:spcPts val="4200"/>
              </a:lnSpc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748151" y="2913276"/>
            <a:ext cx="5224007" cy="6130049"/>
            <a:chOff x="0" y="0"/>
            <a:chExt cx="6965342" cy="8173398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0" t="10909" r="0" b="10909"/>
            <a:stretch>
              <a:fillRect/>
            </a:stretch>
          </p:blipFill>
          <p:spPr>
            <a:xfrm flipH="false" flipV="false">
              <a:off x="0" y="0"/>
              <a:ext cx="6965342" cy="8173398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887923">
            <a:off x="13475833" y="-8787301"/>
            <a:ext cx="13977230" cy="14342307"/>
          </a:xfrm>
          <a:custGeom>
            <a:avLst/>
            <a:gdLst/>
            <a:ahLst/>
            <a:cxnLst/>
            <a:rect r="r" b="b" t="t" l="l"/>
            <a:pathLst>
              <a:path h="14342307" w="13977230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562699" y="1143000"/>
            <a:ext cx="10816247" cy="1416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99"/>
              </a:lnSpc>
            </a:pPr>
            <a:r>
              <a:rPr lang="en-US" sz="5499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What is Rural Social Innovation?</a:t>
            </a:r>
          </a:p>
          <a:p>
            <a:pPr algn="l">
              <a:lnSpc>
                <a:spcPts val="549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B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85800" y="-1369275"/>
            <a:ext cx="9829800" cy="12306300"/>
            <a:chOff x="0" y="0"/>
            <a:chExt cx="1828828" cy="22895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8828" cy="2289579"/>
            </a:xfrm>
            <a:custGeom>
              <a:avLst/>
              <a:gdLst/>
              <a:ahLst/>
              <a:cxnLst/>
              <a:rect r="r" b="b" t="t" l="l"/>
              <a:pathLst>
                <a:path h="2289579" w="1828828">
                  <a:moveTo>
                    <a:pt x="0" y="0"/>
                  </a:moveTo>
                  <a:lnTo>
                    <a:pt x="1828828" y="0"/>
                  </a:lnTo>
                  <a:lnTo>
                    <a:pt x="1828828" y="2289579"/>
                  </a:lnTo>
                  <a:lnTo>
                    <a:pt x="0" y="2289579"/>
                  </a:lnTo>
                  <a:close/>
                </a:path>
              </a:pathLst>
            </a:custGeom>
            <a:solidFill>
              <a:srgbClr val="F2F4F5">
                <a:alpha val="92941"/>
              </a:srgbClr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686379" y="4537624"/>
            <a:ext cx="7085442" cy="4720676"/>
          </a:xfrm>
          <a:custGeom>
            <a:avLst/>
            <a:gdLst/>
            <a:ahLst/>
            <a:cxnLst/>
            <a:rect r="r" b="b" t="t" l="l"/>
            <a:pathLst>
              <a:path h="4720676" w="7085442">
                <a:moveTo>
                  <a:pt x="0" y="0"/>
                </a:moveTo>
                <a:lnTo>
                  <a:pt x="7085442" y="0"/>
                </a:lnTo>
                <a:lnTo>
                  <a:pt x="7085442" y="4720676"/>
                </a:lnTo>
                <a:lnTo>
                  <a:pt x="0" y="47206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98774" y="776451"/>
            <a:ext cx="7972191" cy="301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Identifying social innovation in rural context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315809" y="1619651"/>
            <a:ext cx="7972191" cy="1036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Where to look?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15511" y="3435350"/>
            <a:ext cx="7591690" cy="528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55651" indent="-377825" lvl="1">
              <a:lnSpc>
                <a:spcPts val="3500"/>
              </a:lnSpc>
              <a:buFont typeface="Arial"/>
              <a:buChar char="•"/>
            </a:pPr>
            <a:r>
              <a:rPr lang="en-US" sz="3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Traditional knowledge &amp; practices</a:t>
            </a:r>
          </a:p>
          <a:p>
            <a:pPr algn="l">
              <a:lnSpc>
                <a:spcPts val="3500"/>
              </a:lnSpc>
            </a:pPr>
          </a:p>
          <a:p>
            <a:pPr algn="l" marL="755651" indent="-377825" lvl="1">
              <a:lnSpc>
                <a:spcPts val="3500"/>
              </a:lnSpc>
              <a:buFont typeface="Arial"/>
              <a:buChar char="•"/>
            </a:pPr>
            <a:r>
              <a:rPr lang="en-US" sz="3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Informal networks &amp; grassroots leaders</a:t>
            </a:r>
          </a:p>
          <a:p>
            <a:pPr algn="l">
              <a:lnSpc>
                <a:spcPts val="3500"/>
              </a:lnSpc>
            </a:pPr>
          </a:p>
          <a:p>
            <a:pPr algn="l" marL="755651" indent="-377825" lvl="1">
              <a:lnSpc>
                <a:spcPts val="3500"/>
              </a:lnSpc>
              <a:buFont typeface="Arial"/>
              <a:buChar char="•"/>
            </a:pPr>
            <a:r>
              <a:rPr lang="en-US" sz="3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Community-driven problem-solving</a:t>
            </a:r>
          </a:p>
          <a:p>
            <a:pPr algn="l">
              <a:lnSpc>
                <a:spcPts val="3500"/>
              </a:lnSpc>
            </a:pPr>
          </a:p>
          <a:p>
            <a:pPr algn="l" marL="755651" indent="-377825" lvl="1">
              <a:lnSpc>
                <a:spcPts val="3500"/>
              </a:lnSpc>
              <a:buFont typeface="Arial"/>
              <a:buChar char="•"/>
            </a:pPr>
            <a:r>
              <a:rPr lang="en-US" sz="35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Survival innovations (necessity-based solutions)</a:t>
            </a:r>
          </a:p>
          <a:p>
            <a:pPr algn="l">
              <a:lnSpc>
                <a:spcPts val="3500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CB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685800" y="-1369275"/>
            <a:ext cx="9829800" cy="12306300"/>
            <a:chOff x="0" y="0"/>
            <a:chExt cx="1828828" cy="228957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828828" cy="2289579"/>
            </a:xfrm>
            <a:custGeom>
              <a:avLst/>
              <a:gdLst/>
              <a:ahLst/>
              <a:cxnLst/>
              <a:rect r="r" b="b" t="t" l="l"/>
              <a:pathLst>
                <a:path h="2289579" w="1828828">
                  <a:moveTo>
                    <a:pt x="0" y="0"/>
                  </a:moveTo>
                  <a:lnTo>
                    <a:pt x="1828828" y="0"/>
                  </a:lnTo>
                  <a:lnTo>
                    <a:pt x="1828828" y="2289579"/>
                  </a:lnTo>
                  <a:lnTo>
                    <a:pt x="0" y="2289579"/>
                  </a:lnTo>
                  <a:close/>
                </a:path>
              </a:pathLst>
            </a:custGeom>
            <a:solidFill>
              <a:srgbClr val="F2F4F5">
                <a:alpha val="92941"/>
              </a:srgbClr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0710748" y="643728"/>
            <a:ext cx="6792027" cy="6792027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26217" y="0"/>
                  </a:moveTo>
                  <a:lnTo>
                    <a:pt x="786583" y="0"/>
                  </a:lnTo>
                  <a:cubicBezTo>
                    <a:pt x="801062" y="0"/>
                    <a:pt x="812800" y="11738"/>
                    <a:pt x="812800" y="26217"/>
                  </a:cubicBezTo>
                  <a:lnTo>
                    <a:pt x="812800" y="786583"/>
                  </a:lnTo>
                  <a:cubicBezTo>
                    <a:pt x="812800" y="801062"/>
                    <a:pt x="801062" y="812800"/>
                    <a:pt x="786583" y="812800"/>
                  </a:cubicBezTo>
                  <a:lnTo>
                    <a:pt x="26217" y="812800"/>
                  </a:lnTo>
                  <a:cubicBezTo>
                    <a:pt x="11738" y="812800"/>
                    <a:pt x="0" y="801062"/>
                    <a:pt x="0" y="786583"/>
                  </a:cubicBezTo>
                  <a:lnTo>
                    <a:pt x="0" y="26217"/>
                  </a:lnTo>
                  <a:cubicBezTo>
                    <a:pt x="0" y="11738"/>
                    <a:pt x="11738" y="0"/>
                    <a:pt x="26217" y="0"/>
                  </a:cubicBezTo>
                  <a:close/>
                </a:path>
              </a:pathLst>
            </a:custGeom>
            <a:blipFill>
              <a:blip r:embed="rId2"/>
              <a:stretch>
                <a:fillRect l="-25046" t="0" r="-25046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028700" y="300828"/>
            <a:ext cx="7972191" cy="40081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How to Spot a Promising Innovation?</a:t>
            </a:r>
          </a:p>
          <a:p>
            <a:pPr algn="l">
              <a:lnSpc>
                <a:spcPts val="7800"/>
              </a:lnSpc>
            </a:pPr>
          </a:p>
        </p:txBody>
      </p:sp>
      <p:sp>
        <p:nvSpPr>
          <p:cNvPr name="Freeform 7" id="7"/>
          <p:cNvSpPr/>
          <p:nvPr/>
        </p:nvSpPr>
        <p:spPr>
          <a:xfrm flipH="false" flipV="false" rot="887923">
            <a:off x="13475833" y="-8787301"/>
            <a:ext cx="13977230" cy="14342307"/>
          </a:xfrm>
          <a:custGeom>
            <a:avLst/>
            <a:gdLst/>
            <a:ahLst/>
            <a:cxnLst/>
            <a:rect r="r" b="b" t="t" l="l"/>
            <a:pathLst>
              <a:path h="14342307" w="13977230">
                <a:moveTo>
                  <a:pt x="0" y="0"/>
                </a:moveTo>
                <a:lnTo>
                  <a:pt x="13977230" y="0"/>
                </a:lnTo>
                <a:lnTo>
                  <a:pt x="13977230" y="14342307"/>
                </a:lnTo>
                <a:lnTo>
                  <a:pt x="0" y="143423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1028700" y="3963541"/>
            <a:ext cx="6772322" cy="555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Addresses a </a:t>
            </a:r>
            <a:r>
              <a:rPr lang="en-US" b="true" sz="35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real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community </a:t>
            </a:r>
            <a:r>
              <a:rPr lang="en-US" b="true" sz="35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need</a:t>
            </a:r>
          </a:p>
          <a:p>
            <a:pPr algn="just">
              <a:lnSpc>
                <a:spcPts val="4900"/>
              </a:lnSpc>
            </a:pPr>
          </a:p>
          <a:p>
            <a:pPr algn="just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Developed by or with the </a:t>
            </a:r>
            <a:r>
              <a:rPr lang="en-US" b="true" sz="35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community</a:t>
            </a:r>
          </a:p>
          <a:p>
            <a:pPr algn="just">
              <a:lnSpc>
                <a:spcPts val="4900"/>
              </a:lnSpc>
            </a:pPr>
          </a:p>
          <a:p>
            <a:pPr algn="l" marL="755651" indent="-377825" lvl="1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b="true" sz="3500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Scalable </a:t>
            </a:r>
            <a:r>
              <a:rPr lang="en-US" sz="3500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to other rural settings</a:t>
            </a:r>
          </a:p>
          <a:p>
            <a:pPr algn="just">
              <a:lnSpc>
                <a:spcPts val="4900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0705" y="1479908"/>
            <a:ext cx="8639408" cy="4466501"/>
            <a:chOff x="0" y="0"/>
            <a:chExt cx="19270714" cy="996279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270715" cy="9962797"/>
            </a:xfrm>
            <a:custGeom>
              <a:avLst/>
              <a:gdLst/>
              <a:ahLst/>
              <a:cxnLst/>
              <a:rect r="r" b="b" t="t" l="l"/>
              <a:pathLst>
                <a:path h="9962797" w="19270715">
                  <a:moveTo>
                    <a:pt x="0" y="0"/>
                  </a:moveTo>
                  <a:lnTo>
                    <a:pt x="0" y="9962797"/>
                  </a:lnTo>
                  <a:lnTo>
                    <a:pt x="19270715" y="9962797"/>
                  </a:lnTo>
                  <a:lnTo>
                    <a:pt x="19270715" y="0"/>
                  </a:lnTo>
                  <a:lnTo>
                    <a:pt x="0" y="0"/>
                  </a:lnTo>
                  <a:close/>
                  <a:moveTo>
                    <a:pt x="19209755" y="9901837"/>
                  </a:moveTo>
                  <a:lnTo>
                    <a:pt x="59690" y="9901837"/>
                  </a:lnTo>
                  <a:lnTo>
                    <a:pt x="59690" y="59690"/>
                  </a:lnTo>
                  <a:lnTo>
                    <a:pt x="19209755" y="59690"/>
                  </a:lnTo>
                  <a:lnTo>
                    <a:pt x="19209755" y="9901837"/>
                  </a:lnTo>
                  <a:close/>
                </a:path>
              </a:pathLst>
            </a:custGeom>
            <a:solidFill>
              <a:srgbClr val="2F5B44"/>
            </a:solidFill>
          </p:spPr>
        </p:sp>
      </p:grpSp>
      <p:sp>
        <p:nvSpPr>
          <p:cNvPr name="AutoShape 4" id="4"/>
          <p:cNvSpPr/>
          <p:nvPr/>
        </p:nvSpPr>
        <p:spPr>
          <a:xfrm rot="0">
            <a:off x="460705" y="1479908"/>
            <a:ext cx="10151718" cy="4879399"/>
          </a:xfrm>
          <a:prstGeom prst="rect">
            <a:avLst/>
          </a:prstGeom>
          <a:solidFill>
            <a:srgbClr val="8CA9AD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11478021" y="1479908"/>
            <a:ext cx="5218995" cy="4879399"/>
          </a:xfrm>
          <a:custGeom>
            <a:avLst/>
            <a:gdLst/>
            <a:ahLst/>
            <a:cxnLst/>
            <a:rect r="r" b="b" t="t" l="l"/>
            <a:pathLst>
              <a:path h="4879399" w="5218995">
                <a:moveTo>
                  <a:pt x="0" y="0"/>
                </a:moveTo>
                <a:lnTo>
                  <a:pt x="5218994" y="0"/>
                </a:lnTo>
                <a:lnTo>
                  <a:pt x="5218994" y="4879399"/>
                </a:lnTo>
                <a:lnTo>
                  <a:pt x="0" y="4879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998" t="0" r="-32998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656846" y="1632749"/>
            <a:ext cx="7075649" cy="3143735"/>
            <a:chOff x="0" y="0"/>
            <a:chExt cx="9434199" cy="4191647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1839819"/>
              <a:ext cx="9088056" cy="23518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759"/>
                </a:lnSpc>
                <a:spcBef>
                  <a:spcPct val="0"/>
                </a:spcBef>
              </a:pPr>
              <a:r>
                <a:rPr lang="en-US" b="true" sz="3399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Local Solar Microgrids for Off-Grid Communities (Global example)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-9525"/>
              <a:ext cx="9434199" cy="15335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9000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60705" y="6369744"/>
            <a:ext cx="2607002" cy="363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true">
                <a:solidFill>
                  <a:srgbClr val="191919"/>
                </a:solidFill>
                <a:latin typeface="DM Sans Bold"/>
                <a:ea typeface="DM Sans Bold"/>
                <a:cs typeface="DM Sans Bold"/>
                <a:sym typeface="DM Sans Bold"/>
              </a:rPr>
              <a:t>Challenge:</a:t>
            </a:r>
          </a:p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Millions of people in rural and remote areas lack access to reliable electricity.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3067707" y="6369744"/>
            <a:ext cx="3836895" cy="3639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  <a:spcBef>
                <a:spcPct val="0"/>
              </a:spcBef>
            </a:pPr>
            <a:r>
              <a:rPr lang="en-US" sz="2600" b="true">
                <a:solidFill>
                  <a:srgbClr val="191919"/>
                </a:solidFill>
                <a:latin typeface="DM Sans Bold"/>
                <a:ea typeface="DM Sans Bold"/>
                <a:cs typeface="DM Sans Bold"/>
                <a:sym typeface="DM Sans Bold"/>
              </a:rPr>
              <a:t> The Innovation: Local Solar Microgrids – </a:t>
            </a: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Small, community-managed solar power systems that generate and distribute electricity to local households, schools, and businesses.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514743" y="6369744"/>
            <a:ext cx="3292880" cy="3181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true">
                <a:solidFill>
                  <a:srgbClr val="191919"/>
                </a:solidFill>
                <a:latin typeface="DM Sans Bold"/>
                <a:ea typeface="DM Sans Bold"/>
                <a:cs typeface="DM Sans Bold"/>
                <a:sym typeface="DM Sans Bold"/>
              </a:rPr>
              <a:t>Why It Works –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Affordable &amp; Sustainable;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Scalable &amp; Replicable;</a:t>
            </a:r>
          </a:p>
          <a:p>
            <a:pPr algn="l">
              <a:lnSpc>
                <a:spcPts val="3640"/>
              </a:lnSpc>
            </a:pPr>
            <a:r>
              <a:rPr lang="en-US" sz="2600">
                <a:solidFill>
                  <a:srgbClr val="191919"/>
                </a:solidFill>
                <a:latin typeface="DM Sans"/>
                <a:ea typeface="DM Sans"/>
                <a:cs typeface="DM Sans"/>
                <a:sym typeface="DM Sans"/>
              </a:rPr>
              <a:t>Empowers Local Communities 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91351" y="-276396"/>
            <a:ext cx="9335351" cy="10839793"/>
            <a:chOff x="0" y="0"/>
            <a:chExt cx="2458693" cy="28549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458693" cy="2854925"/>
            </a:xfrm>
            <a:custGeom>
              <a:avLst/>
              <a:gdLst/>
              <a:ahLst/>
              <a:cxnLst/>
              <a:rect r="r" b="b" t="t" l="l"/>
              <a:pathLst>
                <a:path h="2854925" w="2458693">
                  <a:moveTo>
                    <a:pt x="0" y="0"/>
                  </a:moveTo>
                  <a:lnTo>
                    <a:pt x="2458693" y="0"/>
                  </a:lnTo>
                  <a:lnTo>
                    <a:pt x="2458693" y="2854925"/>
                  </a:lnTo>
                  <a:lnTo>
                    <a:pt x="0" y="2854925"/>
                  </a:lnTo>
                  <a:close/>
                </a:path>
              </a:pathLst>
            </a:custGeom>
            <a:solidFill>
              <a:srgbClr val="BBCBC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2458693" cy="2893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961443" y="1028700"/>
            <a:ext cx="7297857" cy="8229600"/>
            <a:chOff x="0" y="0"/>
            <a:chExt cx="9730476" cy="10972800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2"/>
            <a:srcRect l="17022" t="0" r="17022" b="0"/>
            <a:stretch>
              <a:fillRect/>
            </a:stretch>
          </p:blipFill>
          <p:spPr>
            <a:xfrm flipH="false" flipV="false">
              <a:off x="0" y="0"/>
              <a:ext cx="9730476" cy="10972800"/>
            </a:xfrm>
            <a:prstGeom prst="rect">
              <a:avLst/>
            </a:prstGeom>
          </p:spPr>
        </p:pic>
      </p:grpSp>
      <p:sp>
        <p:nvSpPr>
          <p:cNvPr name="TextBox 7" id="7"/>
          <p:cNvSpPr txBox="true"/>
          <p:nvPr/>
        </p:nvSpPr>
        <p:spPr>
          <a:xfrm rot="0">
            <a:off x="1590126" y="2850029"/>
            <a:ext cx="6354149" cy="42754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699"/>
              </a:lnSpc>
            </a:pPr>
            <a:r>
              <a:rPr lang="en-US" sz="6699">
                <a:solidFill>
                  <a:srgbClr val="211F1C"/>
                </a:solidFill>
                <a:latin typeface="DM Sans"/>
                <a:ea typeface="DM Sans"/>
                <a:cs typeface="DM Sans"/>
                <a:sym typeface="DM Sans"/>
              </a:rPr>
              <a:t>Tools &amp; methods to map rural innovation</a:t>
            </a:r>
          </a:p>
          <a:p>
            <a:pPr algn="l">
              <a:lnSpc>
                <a:spcPts val="6699"/>
              </a:lnSpc>
            </a:pP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DF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483826" y="8135576"/>
            <a:ext cx="4102978" cy="2245448"/>
          </a:xfrm>
          <a:custGeom>
            <a:avLst/>
            <a:gdLst/>
            <a:ahLst/>
            <a:cxnLst/>
            <a:rect r="r" b="b" t="t" l="l"/>
            <a:pathLst>
              <a:path h="2245448" w="4102978">
                <a:moveTo>
                  <a:pt x="0" y="0"/>
                </a:moveTo>
                <a:lnTo>
                  <a:pt x="4102978" y="0"/>
                </a:lnTo>
                <a:lnTo>
                  <a:pt x="4102978" y="2245448"/>
                </a:lnTo>
                <a:lnTo>
                  <a:pt x="0" y="22454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54714" y="2674089"/>
            <a:ext cx="3483933" cy="3086884"/>
            <a:chOff x="0" y="0"/>
            <a:chExt cx="917346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4"/>
              <a:stretch>
                <a:fillRect l="-16494" t="0" r="-16494" b="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5" id="5"/>
          <p:cNvSpPr txBox="true"/>
          <p:nvPr/>
        </p:nvSpPr>
        <p:spPr>
          <a:xfrm rot="0">
            <a:off x="1854714" y="316209"/>
            <a:ext cx="13788712" cy="30175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7800">
                <a:solidFill>
                  <a:srgbClr val="194597"/>
                </a:solidFill>
                <a:latin typeface="DM Sans"/>
                <a:ea typeface="DM Sans"/>
                <a:cs typeface="DM Sans"/>
                <a:sym typeface="DM Sans"/>
              </a:rPr>
              <a:t>Community Innovation Mapping</a:t>
            </a:r>
          </a:p>
          <a:p>
            <a:pPr algn="ctr">
              <a:lnSpc>
                <a:spcPts val="78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1525852" y="5821121"/>
            <a:ext cx="4141656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What It Is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6991624" y="5821121"/>
            <a:ext cx="3183648" cy="1057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true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How It Works</a:t>
            </a: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2434179" y="5821121"/>
            <a:ext cx="2883364" cy="523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b="true" sz="3000">
                <a:solidFill>
                  <a:srgbClr val="194597"/>
                </a:solidFill>
                <a:latin typeface="DM Sans Bold"/>
                <a:ea typeface="DM Sans Bold"/>
                <a:cs typeface="DM Sans Bold"/>
                <a:sym typeface="DM Sans Bold"/>
              </a:rPr>
              <a:t> Benefits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7007103" y="2674089"/>
            <a:ext cx="3483933" cy="3086884"/>
            <a:chOff x="0" y="0"/>
            <a:chExt cx="917346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5"/>
              <a:stretch>
                <a:fillRect l="-16573" t="0" r="-16573" b="0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11" id="11"/>
          <p:cNvGrpSpPr/>
          <p:nvPr/>
        </p:nvGrpSpPr>
        <p:grpSpPr>
          <a:xfrm rot="0">
            <a:off x="12434179" y="2674089"/>
            <a:ext cx="3483933" cy="3086884"/>
            <a:chOff x="0" y="0"/>
            <a:chExt cx="917346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17346" cy="812800"/>
            </a:xfrm>
            <a:custGeom>
              <a:avLst/>
              <a:gdLst/>
              <a:ahLst/>
              <a:cxnLst/>
              <a:rect r="r" b="b" t="t" l="l"/>
              <a:pathLst>
                <a:path h="812800" w="917346">
                  <a:moveTo>
                    <a:pt x="51110" y="0"/>
                  </a:moveTo>
                  <a:lnTo>
                    <a:pt x="866236" y="0"/>
                  </a:lnTo>
                  <a:cubicBezTo>
                    <a:pt x="879791" y="0"/>
                    <a:pt x="892791" y="5385"/>
                    <a:pt x="902376" y="14970"/>
                  </a:cubicBezTo>
                  <a:cubicBezTo>
                    <a:pt x="911961" y="24555"/>
                    <a:pt x="917346" y="37555"/>
                    <a:pt x="917346" y="51110"/>
                  </a:cubicBezTo>
                  <a:lnTo>
                    <a:pt x="917346" y="761690"/>
                  </a:lnTo>
                  <a:cubicBezTo>
                    <a:pt x="917346" y="775245"/>
                    <a:pt x="911961" y="788245"/>
                    <a:pt x="902376" y="797830"/>
                  </a:cubicBezTo>
                  <a:cubicBezTo>
                    <a:pt x="892791" y="807415"/>
                    <a:pt x="879791" y="812800"/>
                    <a:pt x="866236" y="812800"/>
                  </a:cubicBezTo>
                  <a:lnTo>
                    <a:pt x="51110" y="812800"/>
                  </a:lnTo>
                  <a:cubicBezTo>
                    <a:pt x="37555" y="812800"/>
                    <a:pt x="24555" y="807415"/>
                    <a:pt x="14970" y="797830"/>
                  </a:cubicBezTo>
                  <a:cubicBezTo>
                    <a:pt x="5385" y="788245"/>
                    <a:pt x="0" y="775245"/>
                    <a:pt x="0" y="761690"/>
                  </a:cubicBezTo>
                  <a:lnTo>
                    <a:pt x="0" y="51110"/>
                  </a:lnTo>
                  <a:cubicBezTo>
                    <a:pt x="0" y="37555"/>
                    <a:pt x="5385" y="24555"/>
                    <a:pt x="14970" y="14970"/>
                  </a:cubicBezTo>
                  <a:cubicBezTo>
                    <a:pt x="24555" y="5385"/>
                    <a:pt x="37555" y="0"/>
                    <a:pt x="51110" y="0"/>
                  </a:cubicBezTo>
                  <a:close/>
                </a:path>
              </a:pathLst>
            </a:custGeom>
            <a:blipFill>
              <a:blip r:embed="rId6"/>
              <a:stretch>
                <a:fillRect l="-16494" t="0" r="-16494" b="0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TextBox 13" id="13"/>
          <p:cNvSpPr txBox="true"/>
          <p:nvPr/>
        </p:nvSpPr>
        <p:spPr>
          <a:xfrm rot="0">
            <a:off x="1854714" y="6335471"/>
            <a:ext cx="3634136" cy="357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 participatory mapping exercise where community members collectively identify and document local social innovations within their environment.</a:t>
            </a:r>
          </a:p>
          <a:p>
            <a:pPr algn="just">
              <a:lnSpc>
                <a:spcPts val="420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6679731" y="6567246"/>
            <a:ext cx="4441940" cy="5768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Engage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local stakeholders (villagers, NGOs).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Map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out s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ocial innovations on a physical or digital map.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Assess </a:t>
            </a: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key factors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such as adoption, sustainability, and impact.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3499"/>
              </a:lnSpc>
            </a:pPr>
          </a:p>
          <a:p>
            <a:pPr algn="ctr">
              <a:lnSpc>
                <a:spcPts val="4200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12312296" y="6567246"/>
            <a:ext cx="4947004" cy="4016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Identifies 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hidden innovations within rural areas.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Helps policymakers and funders support high-potential solutions.</a:t>
            </a:r>
          </a:p>
          <a:p>
            <a:pPr algn="l" marL="539749" indent="-269875" lvl="1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Strengthens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community </a:t>
            </a:r>
            <a:r>
              <a:rPr lang="en-US" b="true" sz="2499">
                <a:solidFill>
                  <a:srgbClr val="504C44"/>
                </a:solidFill>
                <a:latin typeface="DM Sans Bold"/>
                <a:ea typeface="DM Sans Bold"/>
                <a:cs typeface="DM Sans Bold"/>
                <a:sym typeface="DM Sans Bold"/>
              </a:rPr>
              <a:t>knowledge-sharing</a:t>
            </a:r>
            <a:r>
              <a:rPr lang="en-US" sz="2499">
                <a:solidFill>
                  <a:srgbClr val="504C44"/>
                </a:solidFill>
                <a:latin typeface="DM Sans"/>
                <a:ea typeface="DM Sans"/>
                <a:cs typeface="DM Sans"/>
                <a:sym typeface="DM Sans"/>
              </a:rPr>
              <a:t> and collaboration.</a:t>
            </a:r>
          </a:p>
          <a:p>
            <a:pPr algn="ctr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DAGi7k8mwPo</dc:identifier>
  <dcterms:modified xsi:type="dcterms:W3CDTF">2011-08-01T06:04:30Z</dcterms:modified>
  <cp:revision>1</cp:revision>
  <dc:title>Localised SOCIAL INNOVATION _1st_part</dc:title>
</cp:coreProperties>
</file>