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8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8" r:id="rId36"/>
    <p:sldId id="287" r:id="rId37"/>
  </p:sldIdLst>
  <p:sldSz cx="18288000" cy="10287000"/>
  <p:notesSz cx="6858000" cy="9144000"/>
  <p:embeddedFontLst>
    <p:embeddedFont>
      <p:font typeface="Canva Sans 2" panose="020B0604020202020204" charset="0"/>
      <p:regular r:id="rId38"/>
    </p:embeddedFont>
    <p:embeddedFont>
      <p:font typeface="DM Sans" pitchFamily="2" charset="0"/>
      <p:regular r:id="rId39"/>
      <p:bold r:id="rId40"/>
      <p:italic r:id="rId41"/>
      <p:boldItalic r:id="rId42"/>
    </p:embeddedFont>
    <p:embeddedFont>
      <p:font typeface="DM Sans Bold"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2C4101E1-2D90-4EA0-B310-70329CBC3904}"/>
    <pc:docChg chg="custSel addSld delSld modSld">
      <pc:chgData name="Renate Lukjanska" userId="192d433fd238c1e9" providerId="LiveId" clId="{2C4101E1-2D90-4EA0-B310-70329CBC3904}" dt="2025-04-04T14:33:01.342" v="12" actId="1076"/>
      <pc:docMkLst>
        <pc:docMk/>
      </pc:docMkLst>
      <pc:sldChg chg="addSp delSp modSp mod">
        <pc:chgData name="Renate Lukjanska" userId="192d433fd238c1e9" providerId="LiveId" clId="{2C4101E1-2D90-4EA0-B310-70329CBC3904}" dt="2025-04-04T14:30:35.696" v="11" actId="478"/>
        <pc:sldMkLst>
          <pc:docMk/>
          <pc:sldMk cId="0" sldId="256"/>
        </pc:sldMkLst>
        <pc:spChg chg="add mod">
          <ac:chgData name="Renate Lukjanska" userId="192d433fd238c1e9" providerId="LiveId" clId="{2C4101E1-2D90-4EA0-B310-70329CBC3904}" dt="2025-01-15T09:40:22.123" v="1" actId="1076"/>
          <ac:spMkLst>
            <pc:docMk/>
            <pc:sldMk cId="0" sldId="256"/>
            <ac:spMk id="10" creationId="{56EA8EB4-4A68-7A98-005E-DCC7EF1C3D4E}"/>
          </ac:spMkLst>
        </pc:spChg>
      </pc:sldChg>
      <pc:sldChg chg="modSp mod">
        <pc:chgData name="Renate Lukjanska" userId="192d433fd238c1e9" providerId="LiveId" clId="{2C4101E1-2D90-4EA0-B310-70329CBC3904}" dt="2025-04-04T14:33:01.342" v="12" actId="1076"/>
        <pc:sldMkLst>
          <pc:docMk/>
          <pc:sldMk cId="0" sldId="260"/>
        </pc:sldMkLst>
        <pc:spChg chg="mod">
          <ac:chgData name="Renate Lukjanska" userId="192d433fd238c1e9" providerId="LiveId" clId="{2C4101E1-2D90-4EA0-B310-70329CBC3904}" dt="2025-04-04T14:33:01.342" v="12" actId="1076"/>
          <ac:spMkLst>
            <pc:docMk/>
            <pc:sldMk cId="0" sldId="260"/>
            <ac:spMk id="16" creationId="{00000000-0000-0000-0000-000000000000}"/>
          </ac:spMkLst>
        </pc:spChg>
      </pc:sldChg>
      <pc:sldChg chg="delSp modSp del mod">
        <pc:chgData name="Renate Lukjanska" userId="192d433fd238c1e9" providerId="LiveId" clId="{2C4101E1-2D90-4EA0-B310-70329CBC3904}" dt="2025-04-04T14:26:52.676" v="10" actId="47"/>
        <pc:sldMkLst>
          <pc:docMk/>
          <pc:sldMk cId="0" sldId="286"/>
        </pc:sldMkLst>
      </pc:sldChg>
      <pc:sldChg chg="add">
        <pc:chgData name="Renate Lukjanska" userId="192d433fd238c1e9" providerId="LiveId" clId="{2C4101E1-2D90-4EA0-B310-70329CBC3904}" dt="2025-04-04T14:26:21.374" v="2"/>
        <pc:sldMkLst>
          <pc:docMk/>
          <pc:sldMk cId="403794369" sldId="288"/>
        </pc:sldMkLst>
      </pc:sldChg>
      <pc:sldChg chg="add">
        <pc:chgData name="Renate Lukjanska" userId="192d433fd238c1e9" providerId="LiveId" clId="{2C4101E1-2D90-4EA0-B310-70329CBC3904}" dt="2025-04-04T14:26:50.371" v="9"/>
        <pc:sldMkLst>
          <pc:docMk/>
          <pc:sldMk cId="0" sldId="289"/>
        </pc:sldMkLst>
      </pc:sldChg>
      <pc:sldChg chg="add del">
        <pc:chgData name="Renate Lukjanska" userId="192d433fd238c1e9" providerId="LiveId" clId="{2C4101E1-2D90-4EA0-B310-70329CBC3904}" dt="2025-04-04T14:26:35.434" v="8" actId="47"/>
        <pc:sldMkLst>
          <pc:docMk/>
          <pc:sldMk cId="2127783445" sldId="289"/>
        </pc:sldMkLst>
      </pc:sldChg>
    </pc:docChg>
  </pc:docChgLst>
  <pc:docChgLst>
    <pc:chgData name="Renate Lukjanska" userId="192d433fd238c1e9" providerId="LiveId" clId="{DC6019FF-40A2-4E1F-889B-11EE9EB6984A}"/>
    <pc:docChg chg="modSld sldOrd">
      <pc:chgData name="Renate Lukjanska" userId="192d433fd238c1e9" providerId="LiveId" clId="{DC6019FF-40A2-4E1F-889B-11EE9EB6984A}" dt="2025-04-07T07:17:19.968" v="12" actId="1076"/>
      <pc:docMkLst>
        <pc:docMk/>
      </pc:docMkLst>
      <pc:sldChg chg="modSp mod">
        <pc:chgData name="Renate Lukjanska" userId="192d433fd238c1e9" providerId="LiveId" clId="{DC6019FF-40A2-4E1F-889B-11EE9EB6984A}" dt="2025-04-07T07:16:52.344" v="6" actId="14100"/>
        <pc:sldMkLst>
          <pc:docMk/>
          <pc:sldMk cId="0" sldId="266"/>
        </pc:sldMkLst>
        <pc:spChg chg="mod">
          <ac:chgData name="Renate Lukjanska" userId="192d433fd238c1e9" providerId="LiveId" clId="{DC6019FF-40A2-4E1F-889B-11EE9EB6984A}" dt="2025-04-07T07:16:52.344" v="6" actId="14100"/>
          <ac:spMkLst>
            <pc:docMk/>
            <pc:sldMk cId="0" sldId="266"/>
            <ac:spMk id="2" creationId="{00000000-0000-0000-0000-000000000000}"/>
          </ac:spMkLst>
        </pc:spChg>
      </pc:sldChg>
      <pc:sldChg chg="modSp mod">
        <pc:chgData name="Renate Lukjanska" userId="192d433fd238c1e9" providerId="LiveId" clId="{DC6019FF-40A2-4E1F-889B-11EE9EB6984A}" dt="2025-04-07T07:17:01.504" v="7" actId="14100"/>
        <pc:sldMkLst>
          <pc:docMk/>
          <pc:sldMk cId="0" sldId="268"/>
        </pc:sldMkLst>
        <pc:spChg chg="mod">
          <ac:chgData name="Renate Lukjanska" userId="192d433fd238c1e9" providerId="LiveId" clId="{DC6019FF-40A2-4E1F-889B-11EE9EB6984A}" dt="2025-04-07T07:17:01.504" v="7" actId="14100"/>
          <ac:spMkLst>
            <pc:docMk/>
            <pc:sldMk cId="0" sldId="268"/>
            <ac:spMk id="4" creationId="{00000000-0000-0000-0000-000000000000}"/>
          </ac:spMkLst>
        </pc:spChg>
      </pc:sldChg>
      <pc:sldChg chg="modSp mod">
        <pc:chgData name="Renate Lukjanska" userId="192d433fd238c1e9" providerId="LiveId" clId="{DC6019FF-40A2-4E1F-889B-11EE9EB6984A}" dt="2025-04-07T07:17:08.832" v="9" actId="1076"/>
        <pc:sldMkLst>
          <pc:docMk/>
          <pc:sldMk cId="0" sldId="270"/>
        </pc:sldMkLst>
        <pc:spChg chg="mod">
          <ac:chgData name="Renate Lukjanska" userId="192d433fd238c1e9" providerId="LiveId" clId="{DC6019FF-40A2-4E1F-889B-11EE9EB6984A}" dt="2025-04-07T07:17:08.832" v="9" actId="1076"/>
          <ac:spMkLst>
            <pc:docMk/>
            <pc:sldMk cId="0" sldId="270"/>
            <ac:spMk id="2" creationId="{00000000-0000-0000-0000-000000000000}"/>
          </ac:spMkLst>
        </pc:spChg>
      </pc:sldChg>
      <pc:sldChg chg="modSp mod">
        <pc:chgData name="Renate Lukjanska" userId="192d433fd238c1e9" providerId="LiveId" clId="{DC6019FF-40A2-4E1F-889B-11EE9EB6984A}" dt="2025-04-07T07:17:19.968" v="12" actId="1076"/>
        <pc:sldMkLst>
          <pc:docMk/>
          <pc:sldMk cId="0" sldId="276"/>
        </pc:sldMkLst>
        <pc:spChg chg="mod">
          <ac:chgData name="Renate Lukjanska" userId="192d433fd238c1e9" providerId="LiveId" clId="{DC6019FF-40A2-4E1F-889B-11EE9EB6984A}" dt="2025-04-07T07:17:19.968" v="12" actId="1076"/>
          <ac:spMkLst>
            <pc:docMk/>
            <pc:sldMk cId="0" sldId="276"/>
            <ac:spMk id="2" creationId="{00000000-0000-0000-0000-000000000000}"/>
          </ac:spMkLst>
        </pc:spChg>
      </pc:sldChg>
      <pc:sldChg chg="ord">
        <pc:chgData name="Renate Lukjanska" userId="192d433fd238c1e9" providerId="LiveId" clId="{DC6019FF-40A2-4E1F-889B-11EE9EB6984A}" dt="2025-04-07T07:16:34.348" v="1"/>
        <pc:sldMkLst>
          <pc:docMk/>
          <pc:sldMk cId="0" sldId="289"/>
        </pc:sldMkLst>
      </pc:sldChg>
    </pc:docChg>
  </pc:docChgLst>
  <pc:docChgLst>
    <pc:chgData name="Renate Lukjanska" userId="192d433fd238c1e9" providerId="LiveId" clId="{F355B51F-0265-40B4-9491-5F08C2B6FC9E}"/>
    <pc:docChg chg="modSld">
      <pc:chgData name="Renate Lukjanska" userId="192d433fd238c1e9" providerId="LiveId" clId="{F355B51F-0265-40B4-9491-5F08C2B6FC9E}" dt="2025-04-04T17:56:29.780" v="9" actId="1076"/>
      <pc:docMkLst>
        <pc:docMk/>
      </pc:docMkLst>
      <pc:sldChg chg="modSp mod">
        <pc:chgData name="Renate Lukjanska" userId="192d433fd238c1e9" providerId="LiveId" clId="{F355B51F-0265-40B4-9491-5F08C2B6FC9E}" dt="2025-04-04T17:55:53.944" v="2" actId="14100"/>
        <pc:sldMkLst>
          <pc:docMk/>
          <pc:sldMk cId="0" sldId="266"/>
        </pc:sldMkLst>
        <pc:spChg chg="mod">
          <ac:chgData name="Renate Lukjanska" userId="192d433fd238c1e9" providerId="LiveId" clId="{F355B51F-0265-40B4-9491-5F08C2B6FC9E}" dt="2025-04-04T17:55:53.944" v="2" actId="14100"/>
          <ac:spMkLst>
            <pc:docMk/>
            <pc:sldMk cId="0" sldId="266"/>
            <ac:spMk id="2" creationId="{00000000-0000-0000-0000-000000000000}"/>
          </ac:spMkLst>
        </pc:spChg>
      </pc:sldChg>
      <pc:sldChg chg="modSp mod">
        <pc:chgData name="Renate Lukjanska" userId="192d433fd238c1e9" providerId="LiveId" clId="{F355B51F-0265-40B4-9491-5F08C2B6FC9E}" dt="2025-04-04T17:56:07.285" v="5" actId="14100"/>
        <pc:sldMkLst>
          <pc:docMk/>
          <pc:sldMk cId="0" sldId="268"/>
        </pc:sldMkLst>
        <pc:spChg chg="mod">
          <ac:chgData name="Renate Lukjanska" userId="192d433fd238c1e9" providerId="LiveId" clId="{F355B51F-0265-40B4-9491-5F08C2B6FC9E}" dt="2025-04-04T17:56:07.285" v="5" actId="14100"/>
          <ac:spMkLst>
            <pc:docMk/>
            <pc:sldMk cId="0" sldId="268"/>
            <ac:spMk id="4" creationId="{00000000-0000-0000-0000-000000000000}"/>
          </ac:spMkLst>
        </pc:spChg>
      </pc:sldChg>
      <pc:sldChg chg="modSp mod">
        <pc:chgData name="Renate Lukjanska" userId="192d433fd238c1e9" providerId="LiveId" clId="{F355B51F-0265-40B4-9491-5F08C2B6FC9E}" dt="2025-04-04T17:56:16.078" v="7" actId="1076"/>
        <pc:sldMkLst>
          <pc:docMk/>
          <pc:sldMk cId="0" sldId="270"/>
        </pc:sldMkLst>
        <pc:spChg chg="mod">
          <ac:chgData name="Renate Lukjanska" userId="192d433fd238c1e9" providerId="LiveId" clId="{F355B51F-0265-40B4-9491-5F08C2B6FC9E}" dt="2025-04-04T17:56:16.078" v="7" actId="1076"/>
          <ac:spMkLst>
            <pc:docMk/>
            <pc:sldMk cId="0" sldId="270"/>
            <ac:spMk id="2" creationId="{00000000-0000-0000-0000-000000000000}"/>
          </ac:spMkLst>
        </pc:spChg>
      </pc:sldChg>
      <pc:sldChg chg="modSp mod">
        <pc:chgData name="Renate Lukjanska" userId="192d433fd238c1e9" providerId="LiveId" clId="{F355B51F-0265-40B4-9491-5F08C2B6FC9E}" dt="2025-04-04T17:56:29.780" v="9" actId="1076"/>
        <pc:sldMkLst>
          <pc:docMk/>
          <pc:sldMk cId="0" sldId="276"/>
        </pc:sldMkLst>
        <pc:spChg chg="mod">
          <ac:chgData name="Renate Lukjanska" userId="192d433fd238c1e9" providerId="LiveId" clId="{F355B51F-0265-40B4-9491-5F08C2B6FC9E}" dt="2025-04-04T17:56:29.780" v="9" actId="1076"/>
          <ac:spMkLst>
            <pc:docMk/>
            <pc:sldMk cId="0" sldId="27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hyperlink" Target="https://youtu.be/oc6RV5c1yd0?si=nJujPZuTRbLAwkK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hyperlink" Target="https://youtu.be/RL8QEXcQZE8?si=nCQFT7nwZuJMuZP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www.bernardmarr.com/default.asp?contentID=1313"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hyperlink" Target="https://youtu.be/Exu7r2vZpcw?si=B97Ot-3CD4104Ig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38.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IY4x85zqoJM?si=uVdsJRP36_5iMgMu" TargetMode="External"/><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youtu.be/4jp1axFycgQ?si=45gEcnaGjFrx1HPF" TargetMode="External"/><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hyperlink" Target="https://youtu.be/tF4DML7FIWk?si=MpA_yDyy8Iu-9-t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38.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hyperlink" Target="https://youtu.be/2_Mz8saTcRI?si=Cu5S9jroEnytGdW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9.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accenture.com/us-en/insights/technology/technology-trends-2024" TargetMode="External"/><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accenture.com/us-en/insights/technology/technology-trends-2024" TargetMode="External"/><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accenture.com/us-en/insights/technology/technology-trends-2024" TargetMode="External"/><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accenture.com/us-en/insights/technology/technology-trends-2024" TargetMode="External"/><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s://futuretimeline.net" TargetMode="External"/><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8.sv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lv-LV"/>
            </a:p>
          </p:txBody>
        </p:sp>
        <p:sp>
          <p:nvSpPr>
            <p:cNvPr id="4" name="TextBox 4"/>
            <p:cNvSpPr txBox="1"/>
            <p:nvPr/>
          </p:nvSpPr>
          <p:spPr>
            <a:xfrm>
              <a:off x="0" y="-57150"/>
              <a:ext cx="4144623" cy="202855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TextBox 7"/>
          <p:cNvSpPr txBox="1"/>
          <p:nvPr/>
        </p:nvSpPr>
        <p:spPr>
          <a:xfrm>
            <a:off x="4083565" y="4048114"/>
            <a:ext cx="10620170" cy="2352698"/>
          </a:xfrm>
          <a:prstGeom prst="rect">
            <a:avLst/>
          </a:prstGeom>
        </p:spPr>
        <p:txBody>
          <a:bodyPr lIns="0" tIns="0" rIns="0" bIns="0" rtlCol="0" anchor="t">
            <a:spAutoFit/>
          </a:bodyPr>
          <a:lstStyle/>
          <a:p>
            <a:pPr algn="r">
              <a:lnSpc>
                <a:spcPts val="9000"/>
              </a:lnSpc>
            </a:pPr>
            <a:r>
              <a:rPr lang="en-US" sz="9000">
                <a:solidFill>
                  <a:srgbClr val="FFFFFF"/>
                </a:solidFill>
                <a:latin typeface="DM Sans Bold"/>
              </a:rPr>
              <a:t>TECHNOLOGY  FOR GOOD</a:t>
            </a:r>
          </a:p>
        </p:txBody>
      </p:sp>
      <p:sp>
        <p:nvSpPr>
          <p:cNvPr id="8" name="TextBox 8"/>
          <p:cNvSpPr txBox="1"/>
          <p:nvPr/>
        </p:nvSpPr>
        <p:spPr>
          <a:xfrm>
            <a:off x="8981620" y="6630592"/>
            <a:ext cx="5722116" cy="523246"/>
          </a:xfrm>
          <a:prstGeom prst="rect">
            <a:avLst/>
          </a:prstGeom>
        </p:spPr>
        <p:txBody>
          <a:bodyPr lIns="0" tIns="0" rIns="0" bIns="0" rtlCol="0" anchor="t">
            <a:spAutoFit/>
          </a:bodyPr>
          <a:lstStyle/>
          <a:p>
            <a:pPr algn="r">
              <a:lnSpc>
                <a:spcPts val="4070"/>
              </a:lnSpc>
            </a:pPr>
            <a:r>
              <a:rPr lang="en-US" sz="3700">
                <a:solidFill>
                  <a:srgbClr val="FFFFFF"/>
                </a:solidFill>
                <a:latin typeface="DM San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TextBox 10">
            <a:extLst>
              <a:ext uri="{FF2B5EF4-FFF2-40B4-BE49-F238E27FC236}">
                <a16:creationId xmlns:a16="http://schemas.microsoft.com/office/drawing/2014/main" id="{56EA8EB4-4A68-7A98-005E-DCC7EF1C3D4E}"/>
              </a:ext>
            </a:extLst>
          </p:cNvPr>
          <p:cNvSpPr txBox="1"/>
          <p:nvPr/>
        </p:nvSpPr>
        <p:spPr>
          <a:xfrm>
            <a:off x="1035109" y="9511293"/>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88136" y="9220200"/>
            <a:ext cx="12399864"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WHY SHOULD YOU CARE?</a:t>
            </a:r>
          </a:p>
        </p:txBody>
      </p:sp>
      <p:sp>
        <p:nvSpPr>
          <p:cNvPr id="3" name="TextBox 3"/>
          <p:cNvSpPr txBox="1"/>
          <p:nvPr/>
        </p:nvSpPr>
        <p:spPr>
          <a:xfrm>
            <a:off x="1028700" y="1548746"/>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01.</a:t>
            </a:r>
          </a:p>
        </p:txBody>
      </p:sp>
      <p:sp>
        <p:nvSpPr>
          <p:cNvPr id="4" name="TextBox 4"/>
          <p:cNvSpPr txBox="1"/>
          <p:nvPr/>
        </p:nvSpPr>
        <p:spPr>
          <a:xfrm>
            <a:off x="1028700" y="3850001"/>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02.</a:t>
            </a:r>
          </a:p>
        </p:txBody>
      </p:sp>
      <p:sp>
        <p:nvSpPr>
          <p:cNvPr id="5" name="TextBox 5"/>
          <p:cNvSpPr txBox="1"/>
          <p:nvPr/>
        </p:nvSpPr>
        <p:spPr>
          <a:xfrm>
            <a:off x="1997906" y="1675112"/>
            <a:ext cx="3754172"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EFFICIENCY AND SCALE:</a:t>
            </a:r>
          </a:p>
        </p:txBody>
      </p:sp>
      <p:sp>
        <p:nvSpPr>
          <p:cNvPr id="6" name="TextBox 6"/>
          <p:cNvSpPr txBox="1"/>
          <p:nvPr/>
        </p:nvSpPr>
        <p:spPr>
          <a:xfrm>
            <a:off x="1997906" y="3974460"/>
            <a:ext cx="655780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DATA-DRIVEN DECISIONS:</a:t>
            </a:r>
          </a:p>
        </p:txBody>
      </p:sp>
      <p:sp>
        <p:nvSpPr>
          <p:cNvPr id="7" name="TextBox 7"/>
          <p:cNvSpPr txBox="1"/>
          <p:nvPr/>
        </p:nvSpPr>
        <p:spPr>
          <a:xfrm>
            <a:off x="1028700" y="6112850"/>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03.</a:t>
            </a:r>
          </a:p>
        </p:txBody>
      </p:sp>
      <p:sp>
        <p:nvSpPr>
          <p:cNvPr id="8" name="TextBox 8"/>
          <p:cNvSpPr txBox="1"/>
          <p:nvPr/>
        </p:nvSpPr>
        <p:spPr>
          <a:xfrm>
            <a:off x="2019307" y="6236675"/>
            <a:ext cx="4260091"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NEW SOLUTIONS:</a:t>
            </a:r>
          </a:p>
        </p:txBody>
      </p:sp>
      <p:sp>
        <p:nvSpPr>
          <p:cNvPr id="9" name="TextBox 9"/>
          <p:cNvSpPr txBox="1"/>
          <p:nvPr/>
        </p:nvSpPr>
        <p:spPr>
          <a:xfrm>
            <a:off x="8976158" y="1548746"/>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04.</a:t>
            </a:r>
          </a:p>
        </p:txBody>
      </p:sp>
      <p:sp>
        <p:nvSpPr>
          <p:cNvPr id="10" name="TextBox 10"/>
          <p:cNvSpPr txBox="1"/>
          <p:nvPr/>
        </p:nvSpPr>
        <p:spPr>
          <a:xfrm>
            <a:off x="9945364" y="1672571"/>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STAYING RELEVANT:</a:t>
            </a:r>
          </a:p>
        </p:txBody>
      </p:sp>
      <p:sp>
        <p:nvSpPr>
          <p:cNvPr id="11" name="Freeform 11"/>
          <p:cNvSpPr/>
          <p:nvPr/>
        </p:nvSpPr>
        <p:spPr>
          <a:xfrm>
            <a:off x="2176419"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2" name="Freeform 1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TextBox 13"/>
          <p:cNvSpPr txBox="1"/>
          <p:nvPr/>
        </p:nvSpPr>
        <p:spPr>
          <a:xfrm>
            <a:off x="8954757" y="381189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05.</a:t>
            </a:r>
          </a:p>
        </p:txBody>
      </p:sp>
      <p:sp>
        <p:nvSpPr>
          <p:cNvPr id="14" name="TextBox 14"/>
          <p:cNvSpPr txBox="1"/>
          <p:nvPr/>
        </p:nvSpPr>
        <p:spPr>
          <a:xfrm>
            <a:off x="8954757" y="6074431"/>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06.</a:t>
            </a:r>
          </a:p>
        </p:txBody>
      </p:sp>
      <p:sp>
        <p:nvSpPr>
          <p:cNvPr id="15" name="TextBox 15"/>
          <p:cNvSpPr txBox="1"/>
          <p:nvPr/>
        </p:nvSpPr>
        <p:spPr>
          <a:xfrm>
            <a:off x="9945364" y="3935724"/>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CROWDFUNDING AND ADVOCACY:</a:t>
            </a:r>
          </a:p>
        </p:txBody>
      </p:sp>
      <p:sp>
        <p:nvSpPr>
          <p:cNvPr id="16" name="TextBox 16"/>
          <p:cNvSpPr txBox="1"/>
          <p:nvPr/>
        </p:nvSpPr>
        <p:spPr>
          <a:xfrm>
            <a:off x="9945364" y="6198256"/>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STORYTELLING AND IMPACT MEASUREMENT:</a:t>
            </a:r>
          </a:p>
        </p:txBody>
      </p:sp>
      <p:sp>
        <p:nvSpPr>
          <p:cNvPr id="17" name="TextBox 17"/>
          <p:cNvSpPr txBox="1"/>
          <p:nvPr/>
        </p:nvSpPr>
        <p:spPr>
          <a:xfrm>
            <a:off x="1997906" y="2065007"/>
            <a:ext cx="6557804" cy="1445901"/>
          </a:xfrm>
          <a:prstGeom prst="rect">
            <a:avLst/>
          </a:prstGeom>
        </p:spPr>
        <p:txBody>
          <a:bodyPr lIns="0" tIns="0" rIns="0" bIns="0" rtlCol="0" anchor="t">
            <a:spAutoFit/>
          </a:bodyPr>
          <a:lstStyle/>
          <a:p>
            <a:pPr>
              <a:lnSpc>
                <a:spcPts val="2310"/>
              </a:lnSpc>
            </a:pPr>
            <a:r>
              <a:rPr lang="en-US" sz="2100">
                <a:solidFill>
                  <a:srgbClr val="737373"/>
                </a:solidFill>
                <a:latin typeface="DM Sans"/>
              </a:rPr>
              <a:t>Technology can automate tasks, streamline processes, and amplify reach. Imagine an AI-powered platform connecting underprivileged communities with educational resources, impacting far more people than traditional methods.</a:t>
            </a:r>
          </a:p>
        </p:txBody>
      </p:sp>
      <p:sp>
        <p:nvSpPr>
          <p:cNvPr id="18" name="TextBox 18"/>
          <p:cNvSpPr txBox="1"/>
          <p:nvPr/>
        </p:nvSpPr>
        <p:spPr>
          <a:xfrm>
            <a:off x="2019307" y="4363087"/>
            <a:ext cx="6194577" cy="1160151"/>
          </a:xfrm>
          <a:prstGeom prst="rect">
            <a:avLst/>
          </a:prstGeom>
        </p:spPr>
        <p:txBody>
          <a:bodyPr lIns="0" tIns="0" rIns="0" bIns="0" rtlCol="0" anchor="t">
            <a:spAutoFit/>
          </a:bodyPr>
          <a:lstStyle/>
          <a:p>
            <a:pPr>
              <a:lnSpc>
                <a:spcPts val="2310"/>
              </a:lnSpc>
            </a:pPr>
            <a:r>
              <a:rPr lang="en-US" sz="2100">
                <a:solidFill>
                  <a:srgbClr val="737373"/>
                </a:solidFill>
                <a:latin typeface="DM Sans"/>
              </a:rPr>
              <a:t>Data analytics can identify specific needs within beneficiary groups. Social entrepreneurs can leverage this to tailor interventions and measure their effectiveness, maximizing their social good.</a:t>
            </a:r>
          </a:p>
        </p:txBody>
      </p:sp>
      <p:sp>
        <p:nvSpPr>
          <p:cNvPr id="19" name="TextBox 19"/>
          <p:cNvSpPr txBox="1"/>
          <p:nvPr/>
        </p:nvSpPr>
        <p:spPr>
          <a:xfrm>
            <a:off x="2019307" y="6625302"/>
            <a:ext cx="6194577" cy="1731651"/>
          </a:xfrm>
          <a:prstGeom prst="rect">
            <a:avLst/>
          </a:prstGeom>
        </p:spPr>
        <p:txBody>
          <a:bodyPr lIns="0" tIns="0" rIns="0" bIns="0" rtlCol="0" anchor="t">
            <a:spAutoFit/>
          </a:bodyPr>
          <a:lstStyle/>
          <a:p>
            <a:pPr>
              <a:lnSpc>
                <a:spcPts val="2310"/>
              </a:lnSpc>
            </a:pPr>
            <a:r>
              <a:rPr lang="en-US" sz="2100">
                <a:solidFill>
                  <a:srgbClr val="737373"/>
                </a:solidFill>
                <a:latin typeface="DM Sans"/>
              </a:rPr>
              <a:t>Emerging technologies like virtual reality or blockchain can lead to groundbreaking solutions. </a:t>
            </a:r>
          </a:p>
          <a:p>
            <a:pPr>
              <a:lnSpc>
                <a:spcPts val="2310"/>
              </a:lnSpc>
            </a:pPr>
            <a:r>
              <a:rPr lang="en-US" sz="2100">
                <a:solidFill>
                  <a:srgbClr val="737373"/>
                </a:solidFill>
                <a:latin typeface="DM Sans"/>
              </a:rPr>
              <a:t>VR could create immersive training simulations for underprivileged communities, while blockchain could ensure transparency in supply chains for ethically sourced goods.</a:t>
            </a:r>
          </a:p>
        </p:txBody>
      </p:sp>
      <p:sp>
        <p:nvSpPr>
          <p:cNvPr id="20" name="TextBox 20"/>
          <p:cNvSpPr txBox="1"/>
          <p:nvPr/>
        </p:nvSpPr>
        <p:spPr>
          <a:xfrm>
            <a:off x="9945364" y="2061197"/>
            <a:ext cx="6194577" cy="1160151"/>
          </a:xfrm>
          <a:prstGeom prst="rect">
            <a:avLst/>
          </a:prstGeom>
        </p:spPr>
        <p:txBody>
          <a:bodyPr lIns="0" tIns="0" rIns="0" bIns="0" rtlCol="0" anchor="t">
            <a:spAutoFit/>
          </a:bodyPr>
          <a:lstStyle/>
          <a:p>
            <a:pPr>
              <a:lnSpc>
                <a:spcPts val="2310"/>
              </a:lnSpc>
            </a:pPr>
            <a:r>
              <a:rPr lang="en-US" sz="2100">
                <a:solidFill>
                  <a:srgbClr val="737373"/>
                </a:solidFill>
                <a:latin typeface="DM Sans"/>
              </a:rPr>
              <a:t>The landscape of social issues is constantly evolving. Social entrepreneurs can anticipate challenges and proactively develop solutions by understanding tech trends.</a:t>
            </a:r>
          </a:p>
        </p:txBody>
      </p:sp>
      <p:sp>
        <p:nvSpPr>
          <p:cNvPr id="21" name="TextBox 21"/>
          <p:cNvSpPr txBox="1"/>
          <p:nvPr/>
        </p:nvSpPr>
        <p:spPr>
          <a:xfrm>
            <a:off x="9923963" y="4328160"/>
            <a:ext cx="6194577" cy="1160151"/>
          </a:xfrm>
          <a:prstGeom prst="rect">
            <a:avLst/>
          </a:prstGeom>
        </p:spPr>
        <p:txBody>
          <a:bodyPr lIns="0" tIns="0" rIns="0" bIns="0" rtlCol="0" anchor="t">
            <a:spAutoFit/>
          </a:bodyPr>
          <a:lstStyle/>
          <a:p>
            <a:pPr>
              <a:lnSpc>
                <a:spcPts val="2310"/>
              </a:lnSpc>
            </a:pPr>
            <a:r>
              <a:rPr lang="en-US" sz="2100">
                <a:solidFill>
                  <a:srgbClr val="737373"/>
                </a:solidFill>
                <a:latin typeface="DM Sans"/>
              </a:rPr>
              <a:t>Platforms like social media and crowdfunding can help raise awareness and funds for social causes. A compelling online campaign can garner widespread support and resources.</a:t>
            </a:r>
          </a:p>
        </p:txBody>
      </p:sp>
      <p:sp>
        <p:nvSpPr>
          <p:cNvPr id="22" name="TextBox 22"/>
          <p:cNvSpPr txBox="1"/>
          <p:nvPr/>
        </p:nvSpPr>
        <p:spPr>
          <a:xfrm>
            <a:off x="9923963" y="6587516"/>
            <a:ext cx="6194577" cy="1160151"/>
          </a:xfrm>
          <a:prstGeom prst="rect">
            <a:avLst/>
          </a:prstGeom>
        </p:spPr>
        <p:txBody>
          <a:bodyPr lIns="0" tIns="0" rIns="0" bIns="0" rtlCol="0" anchor="t">
            <a:spAutoFit/>
          </a:bodyPr>
          <a:lstStyle/>
          <a:p>
            <a:pPr>
              <a:lnSpc>
                <a:spcPts val="2310"/>
              </a:lnSpc>
            </a:pPr>
            <a:r>
              <a:rPr lang="en-US" sz="2100">
                <a:solidFill>
                  <a:srgbClr val="737373"/>
                </a:solidFill>
                <a:latin typeface="DM Sans"/>
              </a:rPr>
              <a:t>Technology allows for powerful storytelling. Social entrepreneurs can use data visualizations and interactive platforms to showcase the impact of their work, attracting more donors and volunteers.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9130658" y="1107903"/>
            <a:ext cx="8027684" cy="8071195"/>
          </a:xfrm>
          <a:custGeom>
            <a:avLst/>
            <a:gdLst/>
            <a:ahLst/>
            <a:cxnLst/>
            <a:rect l="l" t="t" r="r" b="b"/>
            <a:pathLst>
              <a:path w="8027684" h="8071195">
                <a:moveTo>
                  <a:pt x="0" y="0"/>
                </a:moveTo>
                <a:lnTo>
                  <a:pt x="8027684" y="0"/>
                </a:lnTo>
                <a:lnTo>
                  <a:pt x="8027684" y="8071194"/>
                </a:lnTo>
                <a:lnTo>
                  <a:pt x="0" y="8071194"/>
                </a:lnTo>
                <a:lnTo>
                  <a:pt x="0" y="0"/>
                </a:lnTo>
                <a:close/>
              </a:path>
            </a:pathLst>
          </a:custGeom>
          <a:blipFill>
            <a:blip r:embed="rId6"/>
            <a:stretch>
              <a:fillRect l="-24637" r="-29231" b="-1962"/>
            </a:stretch>
          </a:blipFill>
        </p:spPr>
        <p:txBody>
          <a:bodyPr/>
          <a:lstStyle/>
          <a:p>
            <a:endParaRPr lang="lv-LV"/>
          </a:p>
        </p:txBody>
      </p:sp>
      <p:sp>
        <p:nvSpPr>
          <p:cNvPr id="5" name="TextBox 5"/>
          <p:cNvSpPr txBox="1"/>
          <p:nvPr/>
        </p:nvSpPr>
        <p:spPr>
          <a:xfrm>
            <a:off x="1028700" y="1549213"/>
            <a:ext cx="6726444" cy="1276356"/>
          </a:xfrm>
          <a:prstGeom prst="rect">
            <a:avLst/>
          </a:prstGeom>
        </p:spPr>
        <p:txBody>
          <a:bodyPr lIns="0" tIns="0" rIns="0" bIns="0" rtlCol="0" anchor="t">
            <a:spAutoFit/>
          </a:bodyPr>
          <a:lstStyle/>
          <a:p>
            <a:pPr>
              <a:lnSpc>
                <a:spcPts val="4950"/>
              </a:lnSpc>
            </a:pPr>
            <a:r>
              <a:rPr lang="en-US" sz="4500">
                <a:solidFill>
                  <a:srgbClr val="8CA9AD"/>
                </a:solidFill>
                <a:latin typeface="DM Sans Bold"/>
              </a:rPr>
              <a:t>ARTIFICIAL INTELLIGENCE (AI)</a:t>
            </a:r>
          </a:p>
        </p:txBody>
      </p:sp>
      <p:sp>
        <p:nvSpPr>
          <p:cNvPr id="6" name="TextBox 6"/>
          <p:cNvSpPr txBox="1"/>
          <p:nvPr/>
        </p:nvSpPr>
        <p:spPr>
          <a:xfrm>
            <a:off x="1028700" y="3556539"/>
            <a:ext cx="7305675" cy="5156206"/>
          </a:xfrm>
          <a:prstGeom prst="rect">
            <a:avLst/>
          </a:prstGeom>
        </p:spPr>
        <p:txBody>
          <a:bodyPr lIns="0" tIns="0" rIns="0" bIns="0" rtlCol="0" anchor="t">
            <a:spAutoFit/>
          </a:bodyPr>
          <a:lstStyle/>
          <a:p>
            <a:pPr>
              <a:lnSpc>
                <a:spcPts val="2750"/>
              </a:lnSpc>
            </a:pPr>
            <a:r>
              <a:rPr lang="en-US" sz="2500">
                <a:solidFill>
                  <a:srgbClr val="737373"/>
                </a:solidFill>
                <a:latin typeface="DM Sans"/>
              </a:rPr>
              <a:t>Artificial intelligence (AI) is a wide-ranging branch of computer science concerned with building smart machines capable of performing tasks that typically require human intelligence. While AI is an interdisciplinary science with multiple approaches, advancements in machine learning and deep learning, in particular, are creating a paradigm shift in virtually every industry.</a:t>
            </a:r>
          </a:p>
          <a:p>
            <a:pPr>
              <a:lnSpc>
                <a:spcPts val="2750"/>
              </a:lnSpc>
            </a:pPr>
            <a:endParaRPr lang="en-US" sz="2500">
              <a:solidFill>
                <a:srgbClr val="737373"/>
              </a:solidFill>
              <a:latin typeface="DM Sans"/>
            </a:endParaRPr>
          </a:p>
          <a:p>
            <a:pPr>
              <a:lnSpc>
                <a:spcPts val="2750"/>
              </a:lnSpc>
            </a:pPr>
            <a:r>
              <a:rPr lang="en-US" sz="2500">
                <a:solidFill>
                  <a:srgbClr val="737373"/>
                </a:solidFill>
                <a:latin typeface="DM Sans"/>
              </a:rPr>
              <a:t>Artificial intelligence allows machines to model, or even improve upon, the capabilities of the human mind. And from the development of self-driving cars to the proliferation of generative AI tools, AI is increasingly becoming part of everyday life.</a:t>
            </a:r>
          </a:p>
          <a:p>
            <a:pPr>
              <a:lnSpc>
                <a:spcPts val="2750"/>
              </a:lnSpc>
            </a:pPr>
            <a:endParaRPr lang="en-US" sz="2500">
              <a:solidFill>
                <a:srgbClr val="737373"/>
              </a:solidFill>
              <a:latin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2209800" y="3543300"/>
            <a:ext cx="1600200" cy="151769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1152525"/>
            <a:ext cx="5086137" cy="1752346"/>
          </a:xfrm>
          <a:prstGeom prst="rect">
            <a:avLst/>
          </a:prstGeom>
        </p:spPr>
        <p:txBody>
          <a:bodyPr lIns="0" tIns="0" rIns="0" bIns="0" rtlCol="0" anchor="t">
            <a:spAutoFit/>
          </a:bodyPr>
          <a:lstStyle/>
          <a:p>
            <a:pPr marL="0" lvl="0" indent="0" algn="l">
              <a:lnSpc>
                <a:spcPts val="6766"/>
              </a:lnSpc>
              <a:spcBef>
                <a:spcPct val="0"/>
              </a:spcBef>
            </a:pPr>
            <a:r>
              <a:rPr lang="en-US" sz="6699">
                <a:solidFill>
                  <a:srgbClr val="211F1C"/>
                </a:solidFill>
                <a:latin typeface="DM Sans Bold"/>
              </a:rPr>
              <a:t>EXAMPLE: CHAT GPT</a:t>
            </a:r>
          </a:p>
        </p:txBody>
      </p:sp>
      <p:sp>
        <p:nvSpPr>
          <p:cNvPr id="4" name="TextBox 4"/>
          <p:cNvSpPr txBox="1"/>
          <p:nvPr/>
        </p:nvSpPr>
        <p:spPr>
          <a:xfrm>
            <a:off x="7490488" y="3231395"/>
            <a:ext cx="9768812" cy="5467350"/>
          </a:xfrm>
          <a:prstGeom prst="rect">
            <a:avLst/>
          </a:prstGeom>
        </p:spPr>
        <p:txBody>
          <a:bodyPr lIns="0" tIns="0" rIns="0" bIns="0" rtlCol="0" anchor="t">
            <a:spAutoFit/>
          </a:bodyPr>
          <a:lstStyle/>
          <a:p>
            <a:pPr marL="0" lvl="0" indent="0">
              <a:lnSpc>
                <a:spcPts val="3674"/>
              </a:lnSpc>
              <a:spcBef>
                <a:spcPct val="0"/>
              </a:spcBef>
            </a:pPr>
            <a:r>
              <a:rPr lang="en-US" sz="2499">
                <a:solidFill>
                  <a:srgbClr val="211F1C"/>
                </a:solidFill>
                <a:latin typeface="DM Sans"/>
              </a:rPr>
              <a:t>ChatGPT is a free-to-use AI system that's become a master of conversation. Think of it as a super-powered chat assistant that's both informative and engaging. ChatGPT can answer your questions in a comprehensive way, generate different creative text formats like poems or code, and even translate languages on the fly. It's recently gotten even more impressive, gaining the ability to understand and respond to images you show it. Additionally, you can now have voice conversations with ChatGPT, making it a versatile tool for tasks like getting information, sparking creative ideas, or simply having a stimulating chat. While there's a free version, OpenAI also offers a paid tier with access to their most powerful language model, GPT-4.</a:t>
            </a:r>
          </a:p>
        </p:txBody>
      </p:sp>
      <p:sp>
        <p:nvSpPr>
          <p:cNvPr id="5" name="TextBox 5"/>
          <p:cNvSpPr txBox="1"/>
          <p:nvPr/>
        </p:nvSpPr>
        <p:spPr>
          <a:xfrm>
            <a:off x="7490488" y="9059863"/>
            <a:ext cx="9768812" cy="349249"/>
          </a:xfrm>
          <a:prstGeom prst="rect">
            <a:avLst/>
          </a:prstGeom>
        </p:spPr>
        <p:txBody>
          <a:bodyPr lIns="0" tIns="0" rIns="0" bIns="0" rtlCol="0" anchor="t">
            <a:spAutoFit/>
          </a:bodyPr>
          <a:lstStyle/>
          <a:p>
            <a:pPr>
              <a:lnSpc>
                <a:spcPts val="2800"/>
              </a:lnSpc>
            </a:pPr>
            <a:r>
              <a:rPr lang="en-US" sz="2000">
                <a:solidFill>
                  <a:srgbClr val="E1A93D"/>
                </a:solidFill>
                <a:latin typeface="Canva Sans 2"/>
              </a:rPr>
              <a:t>Preview: </a:t>
            </a:r>
            <a:r>
              <a:rPr lang="en-US" sz="2000" u="sng">
                <a:solidFill>
                  <a:srgbClr val="E1A93D"/>
                </a:solidFill>
                <a:latin typeface="Canva Sans 2"/>
                <a:hlinkClick r:id="rId4" tooltip="https://youtu.be/oc6RV5c1yd0?si=nJujPZuTRbLAwkKK"/>
              </a:rPr>
              <a:t>https://youtu.be/oc6RV5c1yd0?si=nJujPZuTRbLAwkKK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9130658" y="1135054"/>
            <a:ext cx="8005929" cy="8016892"/>
          </a:xfrm>
          <a:custGeom>
            <a:avLst/>
            <a:gdLst/>
            <a:ahLst/>
            <a:cxnLst/>
            <a:rect l="l" t="t" r="r" b="b"/>
            <a:pathLst>
              <a:path w="8005929" h="8016892">
                <a:moveTo>
                  <a:pt x="0" y="0"/>
                </a:moveTo>
                <a:lnTo>
                  <a:pt x="8005929" y="0"/>
                </a:lnTo>
                <a:lnTo>
                  <a:pt x="8005929" y="8016892"/>
                </a:lnTo>
                <a:lnTo>
                  <a:pt x="0" y="8016892"/>
                </a:lnTo>
                <a:lnTo>
                  <a:pt x="0" y="0"/>
                </a:lnTo>
                <a:close/>
              </a:path>
            </a:pathLst>
          </a:custGeom>
          <a:blipFill>
            <a:blip r:embed="rId6"/>
            <a:stretch>
              <a:fillRect l="-41576" r="-41168" b="-2653"/>
            </a:stretch>
          </a:blipFill>
        </p:spPr>
        <p:txBody>
          <a:bodyPr/>
          <a:lstStyle/>
          <a:p>
            <a:endParaRPr lang="lv-LV"/>
          </a:p>
        </p:txBody>
      </p:sp>
      <p:sp>
        <p:nvSpPr>
          <p:cNvPr id="5" name="TextBox 5"/>
          <p:cNvSpPr txBox="1"/>
          <p:nvPr/>
        </p:nvSpPr>
        <p:spPr>
          <a:xfrm>
            <a:off x="1028700" y="1549213"/>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WEB 3.0</a:t>
            </a:r>
          </a:p>
        </p:txBody>
      </p:sp>
      <p:sp>
        <p:nvSpPr>
          <p:cNvPr id="6" name="TextBox 6"/>
          <p:cNvSpPr txBox="1"/>
          <p:nvPr/>
        </p:nvSpPr>
        <p:spPr>
          <a:xfrm>
            <a:off x="1028700" y="3385089"/>
            <a:ext cx="7347835" cy="5499106"/>
          </a:xfrm>
          <a:prstGeom prst="rect">
            <a:avLst/>
          </a:prstGeom>
        </p:spPr>
        <p:txBody>
          <a:bodyPr lIns="0" tIns="0" rIns="0" bIns="0" rtlCol="0" anchor="t">
            <a:spAutoFit/>
          </a:bodyPr>
          <a:lstStyle/>
          <a:p>
            <a:pPr>
              <a:lnSpc>
                <a:spcPts val="2750"/>
              </a:lnSpc>
            </a:pPr>
            <a:r>
              <a:rPr lang="en-US" sz="2500">
                <a:solidFill>
                  <a:srgbClr val="737373"/>
                </a:solidFill>
                <a:latin typeface="DM Sans"/>
              </a:rPr>
              <a:t>Web3 is an umbrella term for technologies like blockchain that decentralize data ownership and control on the internet. Most internet applications are controlled by centralized entities that determine how they save and use end-user data. </a:t>
            </a:r>
          </a:p>
          <a:p>
            <a:pPr>
              <a:lnSpc>
                <a:spcPts val="2750"/>
              </a:lnSpc>
            </a:pPr>
            <a:r>
              <a:rPr lang="en-US" sz="2500">
                <a:solidFill>
                  <a:srgbClr val="737373"/>
                </a:solidFill>
                <a:latin typeface="DM Sans"/>
              </a:rPr>
              <a:t>Instead of centralized management structures, Web3 (also called Web 3.0, decentralized web, or semantic web) technologies allow for community-driven projects. In these projects, end users control data, determine pricing, directly contribute to technical development, and have a more significant say in a project's direction. The technologies have mechanisms that automatically regulate how users interact with one another. So, there’s no requirement for a centralized entity to govern those interactions.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1152525"/>
            <a:ext cx="5086137" cy="1752346"/>
          </a:xfrm>
          <a:prstGeom prst="rect">
            <a:avLst/>
          </a:prstGeom>
        </p:spPr>
        <p:txBody>
          <a:bodyPr lIns="0" tIns="0" rIns="0" bIns="0" rtlCol="0" anchor="t">
            <a:spAutoFit/>
          </a:bodyPr>
          <a:lstStyle/>
          <a:p>
            <a:pPr marL="0" lvl="0" indent="0" algn="l">
              <a:lnSpc>
                <a:spcPts val="6766"/>
              </a:lnSpc>
              <a:spcBef>
                <a:spcPct val="0"/>
              </a:spcBef>
            </a:pPr>
            <a:r>
              <a:rPr lang="en-US" sz="6699">
                <a:solidFill>
                  <a:srgbClr val="211F1C"/>
                </a:solidFill>
                <a:latin typeface="DM Sans Bold"/>
              </a:rPr>
              <a:t>EXAMPLE: BRAVE</a:t>
            </a:r>
          </a:p>
        </p:txBody>
      </p:sp>
      <p:sp>
        <p:nvSpPr>
          <p:cNvPr id="3" name="TextBox 3"/>
          <p:cNvSpPr txBox="1"/>
          <p:nvPr/>
        </p:nvSpPr>
        <p:spPr>
          <a:xfrm>
            <a:off x="7490488" y="3917195"/>
            <a:ext cx="9768812" cy="4095750"/>
          </a:xfrm>
          <a:prstGeom prst="rect">
            <a:avLst/>
          </a:prstGeom>
        </p:spPr>
        <p:txBody>
          <a:bodyPr lIns="0" tIns="0" rIns="0" bIns="0" rtlCol="0" anchor="t">
            <a:spAutoFit/>
          </a:bodyPr>
          <a:lstStyle/>
          <a:p>
            <a:pPr marL="0" lvl="0" indent="0">
              <a:lnSpc>
                <a:spcPts val="3674"/>
              </a:lnSpc>
              <a:spcBef>
                <a:spcPct val="0"/>
              </a:spcBef>
            </a:pPr>
            <a:r>
              <a:rPr lang="en-US" sz="2499">
                <a:solidFill>
                  <a:srgbClr val="211F1C"/>
                </a:solidFill>
                <a:latin typeface="DM Sans"/>
              </a:rPr>
              <a:t>This privacy-focused browser blocks ads and trackers by default, keeping your data safe and speeding up browsing. Built on the familiar Chromium foundation (think Chrome), Brave integrates Basic Attention Tokens (BAT), a cryptocurrency. Opt-in users view privacy-preserving ads and earn BAT, which they can use to tip creators or keep for themselves. Brave prioritizes security with automatic HTTPS upgrades and anti-fingerprinting measures. Transparency is key, with open-source code and a passionate user community. </a:t>
            </a:r>
          </a:p>
        </p:txBody>
      </p:sp>
      <p:sp>
        <p:nvSpPr>
          <p:cNvPr id="4" name="Freeform 4"/>
          <p:cNvSpPr/>
          <p:nvPr/>
        </p:nvSpPr>
        <p:spPr>
          <a:xfrm>
            <a:off x="2057400" y="3917196"/>
            <a:ext cx="1905000" cy="175234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5" name="TextBox 5"/>
          <p:cNvSpPr txBox="1"/>
          <p:nvPr/>
        </p:nvSpPr>
        <p:spPr>
          <a:xfrm>
            <a:off x="7490488" y="9059863"/>
            <a:ext cx="9768812" cy="349249"/>
          </a:xfrm>
          <a:prstGeom prst="rect">
            <a:avLst/>
          </a:prstGeom>
        </p:spPr>
        <p:txBody>
          <a:bodyPr lIns="0" tIns="0" rIns="0" bIns="0" rtlCol="0" anchor="t">
            <a:spAutoFit/>
          </a:bodyPr>
          <a:lstStyle/>
          <a:p>
            <a:pPr>
              <a:lnSpc>
                <a:spcPts val="2800"/>
              </a:lnSpc>
            </a:pPr>
            <a:r>
              <a:rPr lang="en-US" sz="2000">
                <a:solidFill>
                  <a:srgbClr val="E1A93D"/>
                </a:solidFill>
                <a:latin typeface="Canva Sans 2"/>
              </a:rPr>
              <a:t>Preview: </a:t>
            </a:r>
            <a:r>
              <a:rPr lang="en-US" sz="2000" u="sng">
                <a:solidFill>
                  <a:srgbClr val="E1A93D"/>
                </a:solidFill>
                <a:latin typeface="Canva Sans 2"/>
                <a:hlinkClick r:id="rId4" tooltip="https://youtu.be/RL8QEXcQZE8?si=nCQFT7nwZuJMuZPT"/>
              </a:rPr>
              <a:t>https://youtu.be/RL8QEXcQZE8?si=nCQFT7nwZuJMuZPT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9185046" y="1184089"/>
            <a:ext cx="7897153" cy="7967857"/>
          </a:xfrm>
          <a:custGeom>
            <a:avLst/>
            <a:gdLst/>
            <a:ahLst/>
            <a:cxnLst/>
            <a:rect l="l" t="t" r="r" b="b"/>
            <a:pathLst>
              <a:path w="7897153" h="7967857">
                <a:moveTo>
                  <a:pt x="0" y="0"/>
                </a:moveTo>
                <a:lnTo>
                  <a:pt x="7897153" y="0"/>
                </a:lnTo>
                <a:lnTo>
                  <a:pt x="7897153" y="7967857"/>
                </a:lnTo>
                <a:lnTo>
                  <a:pt x="0" y="7967857"/>
                </a:lnTo>
                <a:lnTo>
                  <a:pt x="0" y="0"/>
                </a:lnTo>
                <a:close/>
              </a:path>
            </a:pathLst>
          </a:custGeom>
          <a:blipFill>
            <a:blip r:embed="rId6"/>
            <a:stretch>
              <a:fillRect l="-29177" t="-3284" r="-27234"/>
            </a:stretch>
          </a:blipFill>
        </p:spPr>
        <p:txBody>
          <a:bodyPr/>
          <a:lstStyle/>
          <a:p>
            <a:endParaRPr lang="lv-LV"/>
          </a:p>
        </p:txBody>
      </p:sp>
      <p:sp>
        <p:nvSpPr>
          <p:cNvPr id="5" name="TextBox 5"/>
          <p:cNvSpPr txBox="1"/>
          <p:nvPr/>
        </p:nvSpPr>
        <p:spPr>
          <a:xfrm>
            <a:off x="1028700" y="1549213"/>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EXTENDED REALITY (XR)</a:t>
            </a:r>
          </a:p>
        </p:txBody>
      </p:sp>
      <p:sp>
        <p:nvSpPr>
          <p:cNvPr id="6" name="TextBox 6"/>
          <p:cNvSpPr txBox="1"/>
          <p:nvPr/>
        </p:nvSpPr>
        <p:spPr>
          <a:xfrm>
            <a:off x="1028700" y="4756689"/>
            <a:ext cx="7305675" cy="2755906"/>
          </a:xfrm>
          <a:prstGeom prst="rect">
            <a:avLst/>
          </a:prstGeom>
        </p:spPr>
        <p:txBody>
          <a:bodyPr lIns="0" tIns="0" rIns="0" bIns="0" rtlCol="0" anchor="t">
            <a:spAutoFit/>
          </a:bodyPr>
          <a:lstStyle/>
          <a:p>
            <a:pPr>
              <a:lnSpc>
                <a:spcPts val="2750"/>
              </a:lnSpc>
            </a:pPr>
            <a:r>
              <a:rPr lang="en-US" sz="2500">
                <a:solidFill>
                  <a:srgbClr val="737373"/>
                </a:solidFill>
                <a:latin typeface="DM Sans"/>
              </a:rPr>
              <a:t>XR is an emerging umbrella term for all immersive technologies. The ones we already have today—</a:t>
            </a:r>
            <a:r>
              <a:rPr lang="en-US" sz="2500">
                <a:solidFill>
                  <a:srgbClr val="737373"/>
                </a:solidFill>
                <a:latin typeface="DM Sans"/>
                <a:hlinkClick r:id="rId7" tooltip="https://www.bernardmarr.com/default.asp?contentID=1313"/>
              </a:rPr>
              <a:t>augmented reality (AR), virtual reality (VR), and mixed reality (MR)</a:t>
            </a:r>
            <a:r>
              <a:rPr lang="en-US" sz="2500">
                <a:solidFill>
                  <a:srgbClr val="737373"/>
                </a:solidFill>
                <a:latin typeface="DM Sans"/>
              </a:rPr>
              <a:t> plus those that are still to be created. All immersive technologies extend the reality we experience by either blending the virtual and “real” worlds or by creating a fully immersive experience.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2209800" y="3619500"/>
            <a:ext cx="2171700" cy="1143000"/>
          </a:xfrm>
          <a:custGeom>
            <a:avLst/>
            <a:gdLst/>
            <a:ahLst/>
            <a:cxnLst/>
            <a:rect l="l" t="t" r="r" b="b"/>
            <a:pathLst>
              <a:path w="5086137" h="3178835">
                <a:moveTo>
                  <a:pt x="0" y="0"/>
                </a:moveTo>
                <a:lnTo>
                  <a:pt x="5086137" y="0"/>
                </a:lnTo>
                <a:lnTo>
                  <a:pt x="5086137" y="3178836"/>
                </a:lnTo>
                <a:lnTo>
                  <a:pt x="0" y="31788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1152525"/>
            <a:ext cx="5507736"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EXAMPLE: </a:t>
            </a:r>
          </a:p>
          <a:p>
            <a:pPr marL="0" lvl="0" indent="0" algn="l">
              <a:lnSpc>
                <a:spcPts val="6766"/>
              </a:lnSpc>
              <a:spcBef>
                <a:spcPct val="0"/>
              </a:spcBef>
            </a:pPr>
            <a:r>
              <a:rPr lang="en-US" sz="6699">
                <a:solidFill>
                  <a:srgbClr val="211F1C"/>
                </a:solidFill>
                <a:latin typeface="DM Sans Bold"/>
              </a:rPr>
              <a:t>META QUEST</a:t>
            </a:r>
          </a:p>
        </p:txBody>
      </p:sp>
      <p:sp>
        <p:nvSpPr>
          <p:cNvPr id="4" name="TextBox 4"/>
          <p:cNvSpPr txBox="1"/>
          <p:nvPr/>
        </p:nvSpPr>
        <p:spPr>
          <a:xfrm>
            <a:off x="7490488" y="3002795"/>
            <a:ext cx="9768812" cy="5924550"/>
          </a:xfrm>
          <a:prstGeom prst="rect">
            <a:avLst/>
          </a:prstGeom>
        </p:spPr>
        <p:txBody>
          <a:bodyPr lIns="0" tIns="0" rIns="0" bIns="0" rtlCol="0" anchor="t">
            <a:spAutoFit/>
          </a:bodyPr>
          <a:lstStyle/>
          <a:p>
            <a:pPr marL="0" lvl="0" indent="0">
              <a:lnSpc>
                <a:spcPts val="3674"/>
              </a:lnSpc>
              <a:spcBef>
                <a:spcPct val="0"/>
              </a:spcBef>
            </a:pPr>
            <a:r>
              <a:rPr lang="en-US" sz="2499">
                <a:solidFill>
                  <a:srgbClr val="211F1C"/>
                </a:solidFill>
                <a:latin typeface="DM Sans"/>
              </a:rPr>
              <a:t>Meta Quest, formerly known as Oculus Quest, is a leading brand of virtual reality (VR) headsets developed by Meta Platforms (formerly Facebook). These standalone VR headsets are a popular choice for beginners and enthusiasts alike. Unlike some VR systems that require a powerful computer to function, Meta Quest headsets operate independently. This eliminates the need for expensive setups and tangled wires, making VR more accessible. Users can strap on the headset, grab the wireless controllers, and be transported to immersive digital worlds for gaming, watching movies in virtual theaters, exploring virtual destinations, or even getting a virtual workout. The Meta Quest offers a vast library of VR experiences, catering to various interests and preferences.</a:t>
            </a:r>
          </a:p>
        </p:txBody>
      </p:sp>
      <p:sp>
        <p:nvSpPr>
          <p:cNvPr id="5" name="TextBox 5"/>
          <p:cNvSpPr txBox="1"/>
          <p:nvPr/>
        </p:nvSpPr>
        <p:spPr>
          <a:xfrm>
            <a:off x="7490488" y="9059863"/>
            <a:ext cx="9768812" cy="349249"/>
          </a:xfrm>
          <a:prstGeom prst="rect">
            <a:avLst/>
          </a:prstGeom>
        </p:spPr>
        <p:txBody>
          <a:bodyPr lIns="0" tIns="0" rIns="0" bIns="0" rtlCol="0" anchor="t">
            <a:spAutoFit/>
          </a:bodyPr>
          <a:lstStyle/>
          <a:p>
            <a:pPr>
              <a:lnSpc>
                <a:spcPts val="2800"/>
              </a:lnSpc>
            </a:pPr>
            <a:r>
              <a:rPr lang="en-US" sz="2000">
                <a:solidFill>
                  <a:srgbClr val="E1A93D"/>
                </a:solidFill>
                <a:latin typeface="Canva Sans 2"/>
              </a:rPr>
              <a:t>Preview: </a:t>
            </a:r>
            <a:r>
              <a:rPr lang="en-US" sz="2000" u="sng">
                <a:solidFill>
                  <a:srgbClr val="E1A93D"/>
                </a:solidFill>
                <a:latin typeface="Canva Sans 2"/>
                <a:hlinkClick r:id="rId4" tooltip="https://youtu.be/Exu7r2vZpcw?si=B97Ot-3CD4104Igq"/>
              </a:rPr>
              <a:t>https://youtu.be/Exu7r2vZpcw?si=B97Ot-3CD4104Igq</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9185046" y="1184089"/>
            <a:ext cx="7897153" cy="7967857"/>
          </a:xfrm>
          <a:custGeom>
            <a:avLst/>
            <a:gdLst/>
            <a:ahLst/>
            <a:cxnLst/>
            <a:rect l="l" t="t" r="r" b="b"/>
            <a:pathLst>
              <a:path w="7897153" h="7967857">
                <a:moveTo>
                  <a:pt x="0" y="0"/>
                </a:moveTo>
                <a:lnTo>
                  <a:pt x="7897153" y="0"/>
                </a:lnTo>
                <a:lnTo>
                  <a:pt x="7897153" y="7967857"/>
                </a:lnTo>
                <a:lnTo>
                  <a:pt x="0" y="7967857"/>
                </a:lnTo>
                <a:lnTo>
                  <a:pt x="0" y="0"/>
                </a:lnTo>
                <a:close/>
              </a:path>
            </a:pathLst>
          </a:custGeom>
          <a:blipFill>
            <a:blip r:embed="rId6"/>
            <a:stretch>
              <a:fillRect l="-28875" r="-64688"/>
            </a:stretch>
          </a:blipFill>
        </p:spPr>
        <p:txBody>
          <a:bodyPr/>
          <a:lstStyle/>
          <a:p>
            <a:endParaRPr lang="lv-LV"/>
          </a:p>
        </p:txBody>
      </p:sp>
      <p:sp>
        <p:nvSpPr>
          <p:cNvPr id="5" name="TextBox 5"/>
          <p:cNvSpPr txBox="1"/>
          <p:nvPr/>
        </p:nvSpPr>
        <p:spPr>
          <a:xfrm>
            <a:off x="1028700" y="1549213"/>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SPATIAL COMPUTING</a:t>
            </a:r>
          </a:p>
        </p:txBody>
      </p:sp>
      <p:sp>
        <p:nvSpPr>
          <p:cNvPr id="6" name="TextBox 6"/>
          <p:cNvSpPr txBox="1"/>
          <p:nvPr/>
        </p:nvSpPr>
        <p:spPr>
          <a:xfrm>
            <a:off x="1028700" y="3213639"/>
            <a:ext cx="7305675" cy="5842006"/>
          </a:xfrm>
          <a:prstGeom prst="rect">
            <a:avLst/>
          </a:prstGeom>
        </p:spPr>
        <p:txBody>
          <a:bodyPr lIns="0" tIns="0" rIns="0" bIns="0" rtlCol="0" anchor="t">
            <a:spAutoFit/>
          </a:bodyPr>
          <a:lstStyle/>
          <a:p>
            <a:pPr>
              <a:lnSpc>
                <a:spcPts val="2750"/>
              </a:lnSpc>
            </a:pPr>
            <a:r>
              <a:rPr lang="en-US" sz="2500">
                <a:solidFill>
                  <a:srgbClr val="737373"/>
                </a:solidFill>
                <a:latin typeface="DM Sans"/>
              </a:rPr>
              <a:t>Spatial computing is a generic term that describes a highly complex subject. It is based on an immense range of technologies, which in turn form the basis for modern technology in general. Spatial computing has fundamentally changed the way people interact with static computers. Special tools like spatial computing glasses expand the possibilities and make it possible to dive directly into mixed realities. In other words: Spatial computing interweaves reality and the computing landscape. Since many features are quite small, the considerable progress of spatial computing companies is not always apparent. But their importance is certainly increasing in everyday life, thanks to voice-controlled assistants, smart speakers, and AR filters that are applied on social media channels.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028700" y="4433168"/>
            <a:ext cx="5691782" cy="3130480"/>
          </a:xfrm>
          <a:custGeom>
            <a:avLst/>
            <a:gdLst/>
            <a:ahLst/>
            <a:cxnLst/>
            <a:rect l="l" t="t" r="r" b="b"/>
            <a:pathLst>
              <a:path w="5691782" h="3130480">
                <a:moveTo>
                  <a:pt x="0" y="0"/>
                </a:moveTo>
                <a:lnTo>
                  <a:pt x="5691782" y="0"/>
                </a:lnTo>
                <a:lnTo>
                  <a:pt x="5691782" y="3130480"/>
                </a:lnTo>
                <a:lnTo>
                  <a:pt x="0" y="3130480"/>
                </a:lnTo>
                <a:lnTo>
                  <a:pt x="0" y="0"/>
                </a:lnTo>
                <a:close/>
              </a:path>
            </a:pathLst>
          </a:custGeom>
          <a:blipFill>
            <a:blip r:embed="rId2"/>
            <a:stretch>
              <a:fillRect/>
            </a:stretch>
          </a:blipFill>
        </p:spPr>
        <p:txBody>
          <a:bodyPr/>
          <a:lstStyle/>
          <a:p>
            <a:endParaRPr lang="lv-LV"/>
          </a:p>
        </p:txBody>
      </p:sp>
      <p:sp>
        <p:nvSpPr>
          <p:cNvPr id="3" name="TextBox 3"/>
          <p:cNvSpPr txBox="1"/>
          <p:nvPr/>
        </p:nvSpPr>
        <p:spPr>
          <a:xfrm>
            <a:off x="1028700" y="1152525"/>
            <a:ext cx="7594650"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EXAMPLE: </a:t>
            </a:r>
          </a:p>
          <a:p>
            <a:pPr marL="0" lvl="0" indent="0" algn="l">
              <a:lnSpc>
                <a:spcPts val="6766"/>
              </a:lnSpc>
              <a:spcBef>
                <a:spcPct val="0"/>
              </a:spcBef>
            </a:pPr>
            <a:r>
              <a:rPr lang="en-US" sz="6699">
                <a:solidFill>
                  <a:srgbClr val="211F1C"/>
                </a:solidFill>
                <a:latin typeface="DM Sans Bold"/>
              </a:rPr>
              <a:t>APPLE VISION PRO</a:t>
            </a:r>
          </a:p>
        </p:txBody>
      </p:sp>
      <p:sp>
        <p:nvSpPr>
          <p:cNvPr id="4" name="TextBox 4"/>
          <p:cNvSpPr txBox="1"/>
          <p:nvPr/>
        </p:nvSpPr>
        <p:spPr>
          <a:xfrm>
            <a:off x="7490488" y="4374395"/>
            <a:ext cx="9768812" cy="3181350"/>
          </a:xfrm>
          <a:prstGeom prst="rect">
            <a:avLst/>
          </a:prstGeom>
        </p:spPr>
        <p:txBody>
          <a:bodyPr lIns="0" tIns="0" rIns="0" bIns="0" rtlCol="0" anchor="t">
            <a:spAutoFit/>
          </a:bodyPr>
          <a:lstStyle/>
          <a:p>
            <a:pPr marL="0" lvl="0" indent="0">
              <a:lnSpc>
                <a:spcPts val="3674"/>
              </a:lnSpc>
              <a:spcBef>
                <a:spcPct val="0"/>
              </a:spcBef>
            </a:pPr>
            <a:r>
              <a:rPr lang="en-US" sz="2499">
                <a:solidFill>
                  <a:srgbClr val="211F1C"/>
                </a:solidFill>
                <a:latin typeface="DM Sans"/>
              </a:rPr>
              <a:t>Apple's Vision Pro headset represents a leap into spatial computing. It goes beyond traditional VR by seamlessly blending digital content with your real-world environment. Imagine seeing your favorite apps floating in your workspace, manipulated with just your eyes, hands, or voice. This innovation allows for a more natural and interactive experience, perfect for creative endeavors, entertainment, or even visualizing 3D data in a physical space.</a:t>
            </a:r>
          </a:p>
        </p:txBody>
      </p:sp>
      <p:sp>
        <p:nvSpPr>
          <p:cNvPr id="5" name="TextBox 5"/>
          <p:cNvSpPr txBox="1"/>
          <p:nvPr/>
        </p:nvSpPr>
        <p:spPr>
          <a:xfrm>
            <a:off x="7490488" y="9059863"/>
            <a:ext cx="9768812" cy="349249"/>
          </a:xfrm>
          <a:prstGeom prst="rect">
            <a:avLst/>
          </a:prstGeom>
        </p:spPr>
        <p:txBody>
          <a:bodyPr lIns="0" tIns="0" rIns="0" bIns="0" rtlCol="0" anchor="t">
            <a:spAutoFit/>
          </a:bodyPr>
          <a:lstStyle/>
          <a:p>
            <a:pPr>
              <a:lnSpc>
                <a:spcPts val="2800"/>
              </a:lnSpc>
            </a:pPr>
            <a:r>
              <a:rPr lang="en-US" sz="2000">
                <a:solidFill>
                  <a:srgbClr val="E1A93D"/>
                </a:solidFill>
                <a:latin typeface="Canva Sans 2"/>
              </a:rPr>
              <a:t>Preview: </a:t>
            </a:r>
            <a:r>
              <a:rPr lang="en-US" sz="2000" u="sng">
                <a:solidFill>
                  <a:srgbClr val="E1A93D"/>
                </a:solidFill>
                <a:latin typeface="Canva Sans 2"/>
                <a:hlinkClick r:id="rId3" tooltip="https://youtu.be/IY4x85zqoJM?si=uVdsJRP36_5iMgMu"/>
              </a:rPr>
              <a:t>https://youtu.be/IY4x85zqoJM?si=uVdsJRP36_5iMgMu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9185046" y="1184089"/>
            <a:ext cx="7897153" cy="7967857"/>
          </a:xfrm>
          <a:custGeom>
            <a:avLst/>
            <a:gdLst/>
            <a:ahLst/>
            <a:cxnLst/>
            <a:rect l="l" t="t" r="r" b="b"/>
            <a:pathLst>
              <a:path w="7897153" h="7967857">
                <a:moveTo>
                  <a:pt x="0" y="0"/>
                </a:moveTo>
                <a:lnTo>
                  <a:pt x="7897153" y="0"/>
                </a:lnTo>
                <a:lnTo>
                  <a:pt x="7897153" y="7967857"/>
                </a:lnTo>
                <a:lnTo>
                  <a:pt x="0" y="7967857"/>
                </a:lnTo>
                <a:lnTo>
                  <a:pt x="0" y="0"/>
                </a:lnTo>
                <a:close/>
              </a:path>
            </a:pathLst>
          </a:custGeom>
          <a:blipFill>
            <a:blip r:embed="rId6"/>
            <a:stretch>
              <a:fillRect l="-69314" r="-10055"/>
            </a:stretch>
          </a:blipFill>
        </p:spPr>
        <p:txBody>
          <a:bodyPr/>
          <a:lstStyle/>
          <a:p>
            <a:endParaRPr lang="lv-LV"/>
          </a:p>
        </p:txBody>
      </p:sp>
      <p:sp>
        <p:nvSpPr>
          <p:cNvPr id="5" name="TextBox 5"/>
          <p:cNvSpPr txBox="1"/>
          <p:nvPr/>
        </p:nvSpPr>
        <p:spPr>
          <a:xfrm>
            <a:off x="1028700" y="1549213"/>
            <a:ext cx="6726444" cy="127635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INTERNET OF THINGS (IOT)</a:t>
            </a:r>
          </a:p>
        </p:txBody>
      </p:sp>
      <p:sp>
        <p:nvSpPr>
          <p:cNvPr id="6" name="TextBox 6"/>
          <p:cNvSpPr txBox="1"/>
          <p:nvPr/>
        </p:nvSpPr>
        <p:spPr>
          <a:xfrm>
            <a:off x="1028700" y="3516851"/>
            <a:ext cx="7305675" cy="5235581"/>
          </a:xfrm>
          <a:prstGeom prst="rect">
            <a:avLst/>
          </a:prstGeom>
        </p:spPr>
        <p:txBody>
          <a:bodyPr lIns="0" tIns="0" rIns="0" bIns="0" rtlCol="0" anchor="t">
            <a:spAutoFit/>
          </a:bodyPr>
          <a:lstStyle/>
          <a:p>
            <a:pPr>
              <a:lnSpc>
                <a:spcPts val="2750"/>
              </a:lnSpc>
            </a:pPr>
            <a:r>
              <a:rPr lang="en-US" sz="2500">
                <a:solidFill>
                  <a:srgbClr val="737373"/>
                </a:solidFill>
                <a:latin typeface="DM Sans"/>
              </a:rPr>
              <a:t>The Internet of Things (IoT) refers to a network of physical devices, vehicles, appliances, and other physical objects that are embedded with sensors, software, and network connectivity, allowing them to collect and share data.</a:t>
            </a:r>
          </a:p>
          <a:p>
            <a:pPr>
              <a:lnSpc>
                <a:spcPts val="2750"/>
              </a:lnSpc>
            </a:pPr>
            <a:endParaRPr lang="en-US" sz="2500">
              <a:solidFill>
                <a:srgbClr val="737373"/>
              </a:solidFill>
              <a:latin typeface="DM Sans"/>
            </a:endParaRPr>
          </a:p>
          <a:p>
            <a:pPr>
              <a:lnSpc>
                <a:spcPts val="2750"/>
              </a:lnSpc>
            </a:pPr>
            <a:r>
              <a:rPr lang="en-US" sz="2500">
                <a:solidFill>
                  <a:srgbClr val="737373"/>
                </a:solidFill>
                <a:latin typeface="DM Sans"/>
              </a:rPr>
              <a:t>IoT devices—also known as “smart objects”—can range from simple “smart home” devices like smart thermostats, to wearables like smartwatches and RFID-enabled clothing, to complex industrial machinery and transportation systems. Technologists are even envisioning entire “smart cities” predicated on IoT technologies.</a:t>
            </a:r>
          </a:p>
          <a:p>
            <a:pPr>
              <a:lnSpc>
                <a:spcPts val="3300"/>
              </a:lnSpc>
            </a:pPr>
            <a:endParaRPr lang="en-US" sz="2500">
              <a:solidFill>
                <a:srgbClr val="737373"/>
              </a:solidFill>
              <a:latin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pic>
        <p:nvPicPr>
          <p:cNvPr id="11" name="Picture 10">
            <a:extLst>
              <a:ext uri="{FF2B5EF4-FFF2-40B4-BE49-F238E27FC236}">
                <a16:creationId xmlns:a16="http://schemas.microsoft.com/office/drawing/2014/main" id="{954F50E0-D45D-720A-8469-04CC6C830DA1}"/>
              </a:ext>
            </a:extLst>
          </p:cNvPr>
          <p:cNvPicPr>
            <a:picLocks noChangeAspect="1"/>
          </p:cNvPicPr>
          <p:nvPr/>
        </p:nvPicPr>
        <p:blipFill>
          <a:blip r:embed="rId4"/>
          <a:stretch>
            <a:fillRect/>
          </a:stretch>
        </p:blipFill>
        <p:spPr>
          <a:xfrm>
            <a:off x="20652" y="1409700"/>
            <a:ext cx="18288000" cy="77148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028700" y="3808202"/>
            <a:ext cx="4506891" cy="4380412"/>
          </a:xfrm>
          <a:custGeom>
            <a:avLst/>
            <a:gdLst/>
            <a:ahLst/>
            <a:cxnLst/>
            <a:rect l="l" t="t" r="r" b="b"/>
            <a:pathLst>
              <a:path w="4506891" h="4380412">
                <a:moveTo>
                  <a:pt x="0" y="0"/>
                </a:moveTo>
                <a:lnTo>
                  <a:pt x="4506891" y="0"/>
                </a:lnTo>
                <a:lnTo>
                  <a:pt x="4506891" y="4380412"/>
                </a:lnTo>
                <a:lnTo>
                  <a:pt x="0" y="4380412"/>
                </a:lnTo>
                <a:lnTo>
                  <a:pt x="0" y="0"/>
                </a:lnTo>
                <a:close/>
              </a:path>
            </a:pathLst>
          </a:custGeom>
          <a:blipFill>
            <a:blip r:embed="rId2"/>
            <a:stretch>
              <a:fillRect l="-13564" t="-16361" r="-14031" b="-14918"/>
            </a:stretch>
          </a:blipFill>
        </p:spPr>
        <p:txBody>
          <a:bodyPr/>
          <a:lstStyle/>
          <a:p>
            <a:endParaRPr lang="lv-LV"/>
          </a:p>
        </p:txBody>
      </p:sp>
      <p:sp>
        <p:nvSpPr>
          <p:cNvPr id="3" name="TextBox 3"/>
          <p:cNvSpPr txBox="1"/>
          <p:nvPr/>
        </p:nvSpPr>
        <p:spPr>
          <a:xfrm>
            <a:off x="1028700" y="1152525"/>
            <a:ext cx="12421956"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EXAMPLE: </a:t>
            </a:r>
          </a:p>
          <a:p>
            <a:pPr marL="0" lvl="0" indent="0" algn="l">
              <a:lnSpc>
                <a:spcPts val="6766"/>
              </a:lnSpc>
              <a:spcBef>
                <a:spcPct val="0"/>
              </a:spcBef>
            </a:pPr>
            <a:r>
              <a:rPr lang="en-US" sz="6699">
                <a:solidFill>
                  <a:srgbClr val="211F1C"/>
                </a:solidFill>
                <a:latin typeface="DM Sans Bold"/>
              </a:rPr>
              <a:t>NEST LEARNING THERMOSTAT</a:t>
            </a:r>
          </a:p>
        </p:txBody>
      </p:sp>
      <p:sp>
        <p:nvSpPr>
          <p:cNvPr id="4" name="TextBox 4"/>
          <p:cNvSpPr txBox="1"/>
          <p:nvPr/>
        </p:nvSpPr>
        <p:spPr>
          <a:xfrm>
            <a:off x="7490488" y="4145795"/>
            <a:ext cx="9768812" cy="3638550"/>
          </a:xfrm>
          <a:prstGeom prst="rect">
            <a:avLst/>
          </a:prstGeom>
        </p:spPr>
        <p:txBody>
          <a:bodyPr lIns="0" tIns="0" rIns="0" bIns="0" rtlCol="0" anchor="t">
            <a:spAutoFit/>
          </a:bodyPr>
          <a:lstStyle/>
          <a:p>
            <a:pPr marL="0" lvl="0" indent="0">
              <a:lnSpc>
                <a:spcPts val="3674"/>
              </a:lnSpc>
              <a:spcBef>
                <a:spcPct val="0"/>
              </a:spcBef>
            </a:pPr>
            <a:r>
              <a:rPr lang="en-US" sz="2499">
                <a:solidFill>
                  <a:srgbClr val="211F1C"/>
                </a:solidFill>
                <a:latin typeface="DM Sans"/>
              </a:rPr>
              <a:t>The Nest Learning Thermostat by Google is a prime example of an IoT device. It uses built-in sensors to monitor room temperature and connects to your Wi-Fi network. This allows you to remotely adjust heating and cooling or set automated schedules through a smartphone app. By learning your preferences over time, the Nest thermostat optimizes comfort and saves energy by reducing unnecessary heating or cooling cycles, showcasing the power of data and automation within the Internet of Things.</a:t>
            </a:r>
          </a:p>
        </p:txBody>
      </p:sp>
      <p:sp>
        <p:nvSpPr>
          <p:cNvPr id="5" name="TextBox 5"/>
          <p:cNvSpPr txBox="1"/>
          <p:nvPr/>
        </p:nvSpPr>
        <p:spPr>
          <a:xfrm>
            <a:off x="7490488" y="9059863"/>
            <a:ext cx="9768812" cy="349249"/>
          </a:xfrm>
          <a:prstGeom prst="rect">
            <a:avLst/>
          </a:prstGeom>
        </p:spPr>
        <p:txBody>
          <a:bodyPr lIns="0" tIns="0" rIns="0" bIns="0" rtlCol="0" anchor="t">
            <a:spAutoFit/>
          </a:bodyPr>
          <a:lstStyle/>
          <a:p>
            <a:pPr>
              <a:lnSpc>
                <a:spcPts val="2800"/>
              </a:lnSpc>
            </a:pPr>
            <a:r>
              <a:rPr lang="en-US" sz="2000">
                <a:solidFill>
                  <a:srgbClr val="E1A93D"/>
                </a:solidFill>
                <a:latin typeface="Canva Sans 2"/>
              </a:rPr>
              <a:t>Preview: </a:t>
            </a:r>
            <a:r>
              <a:rPr lang="en-US" sz="2000" u="sng">
                <a:solidFill>
                  <a:srgbClr val="E1A93D"/>
                </a:solidFill>
                <a:latin typeface="Canva Sans 2"/>
                <a:hlinkClick r:id="rId3" tooltip="https://youtu.be/4jp1axFycgQ?si=45gEcnaGjFrx1HPF"/>
              </a:rPr>
              <a:t>https://youtu.be/4jp1axFycgQ?si=45gEcnaGjFrx1HPF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9185046" y="1184089"/>
            <a:ext cx="7897153" cy="7967857"/>
          </a:xfrm>
          <a:custGeom>
            <a:avLst/>
            <a:gdLst/>
            <a:ahLst/>
            <a:cxnLst/>
            <a:rect l="l" t="t" r="r" b="b"/>
            <a:pathLst>
              <a:path w="7897153" h="7967857">
                <a:moveTo>
                  <a:pt x="0" y="0"/>
                </a:moveTo>
                <a:lnTo>
                  <a:pt x="7897153" y="0"/>
                </a:lnTo>
                <a:lnTo>
                  <a:pt x="7897153" y="7967857"/>
                </a:lnTo>
                <a:lnTo>
                  <a:pt x="0" y="7967857"/>
                </a:lnTo>
                <a:lnTo>
                  <a:pt x="0" y="0"/>
                </a:lnTo>
                <a:close/>
              </a:path>
            </a:pathLst>
          </a:custGeom>
          <a:blipFill>
            <a:blip r:embed="rId6"/>
            <a:stretch>
              <a:fillRect l="-25852" r="-25301"/>
            </a:stretch>
          </a:blipFill>
        </p:spPr>
        <p:txBody>
          <a:bodyPr/>
          <a:lstStyle/>
          <a:p>
            <a:endParaRPr lang="lv-LV"/>
          </a:p>
        </p:txBody>
      </p:sp>
      <p:sp>
        <p:nvSpPr>
          <p:cNvPr id="5" name="TextBox 5"/>
          <p:cNvSpPr txBox="1"/>
          <p:nvPr/>
        </p:nvSpPr>
        <p:spPr>
          <a:xfrm>
            <a:off x="1028700" y="1549213"/>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ROBOTICS</a:t>
            </a:r>
          </a:p>
        </p:txBody>
      </p:sp>
      <p:sp>
        <p:nvSpPr>
          <p:cNvPr id="6" name="TextBox 6"/>
          <p:cNvSpPr txBox="1"/>
          <p:nvPr/>
        </p:nvSpPr>
        <p:spPr>
          <a:xfrm>
            <a:off x="1028700" y="4413789"/>
            <a:ext cx="7305675" cy="3441706"/>
          </a:xfrm>
          <a:prstGeom prst="rect">
            <a:avLst/>
          </a:prstGeom>
        </p:spPr>
        <p:txBody>
          <a:bodyPr lIns="0" tIns="0" rIns="0" bIns="0" rtlCol="0" anchor="t">
            <a:spAutoFit/>
          </a:bodyPr>
          <a:lstStyle/>
          <a:p>
            <a:pPr>
              <a:lnSpc>
                <a:spcPts val="2750"/>
              </a:lnSpc>
            </a:pPr>
            <a:r>
              <a:rPr lang="en-US" sz="2500">
                <a:solidFill>
                  <a:srgbClr val="737373"/>
                </a:solidFill>
                <a:latin typeface="DM Sans"/>
              </a:rPr>
              <a:t>Robotics is the intersection of science, engineering and technology that produces machines, called robots, that replicate or substitute for human actions. Robots perform basic and repetitive tasks with greater efficiency and accuracy than humans, making them ideal for industries like manufacturing. However, the introduction of artificial intelligence in robotics has given robots the ability to handle increasingly complex situations in various industries.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2514600" y="4457700"/>
            <a:ext cx="1219201" cy="1219200"/>
          </a:xfrm>
          <a:custGeom>
            <a:avLst/>
            <a:gdLst/>
            <a:ahLst/>
            <a:cxnLst/>
            <a:rect l="l" t="t" r="r" b="b"/>
            <a:pathLst>
              <a:path w="3949776" h="3885025">
                <a:moveTo>
                  <a:pt x="0" y="0"/>
                </a:moveTo>
                <a:lnTo>
                  <a:pt x="3949776" y="0"/>
                </a:lnTo>
                <a:lnTo>
                  <a:pt x="3949776" y="3885026"/>
                </a:lnTo>
                <a:lnTo>
                  <a:pt x="0" y="38850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1152525"/>
            <a:ext cx="12421956"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EXAMPLE: </a:t>
            </a:r>
          </a:p>
          <a:p>
            <a:pPr marL="0" lvl="0" indent="0" algn="l">
              <a:lnSpc>
                <a:spcPts val="6766"/>
              </a:lnSpc>
              <a:spcBef>
                <a:spcPct val="0"/>
              </a:spcBef>
            </a:pPr>
            <a:r>
              <a:rPr lang="en-US" sz="6699">
                <a:solidFill>
                  <a:srgbClr val="211F1C"/>
                </a:solidFill>
                <a:latin typeface="DM Sans Bold"/>
              </a:rPr>
              <a:t>BOSTON DYNAMICS</a:t>
            </a:r>
          </a:p>
        </p:txBody>
      </p:sp>
      <p:sp>
        <p:nvSpPr>
          <p:cNvPr id="4" name="TextBox 4"/>
          <p:cNvSpPr txBox="1"/>
          <p:nvPr/>
        </p:nvSpPr>
        <p:spPr>
          <a:xfrm>
            <a:off x="7490488" y="4374395"/>
            <a:ext cx="9768812" cy="3181350"/>
          </a:xfrm>
          <a:prstGeom prst="rect">
            <a:avLst/>
          </a:prstGeom>
        </p:spPr>
        <p:txBody>
          <a:bodyPr lIns="0" tIns="0" rIns="0" bIns="0" rtlCol="0" anchor="t">
            <a:spAutoFit/>
          </a:bodyPr>
          <a:lstStyle/>
          <a:p>
            <a:pPr marL="0" lvl="0" indent="0">
              <a:lnSpc>
                <a:spcPts val="3674"/>
              </a:lnSpc>
              <a:spcBef>
                <a:spcPct val="0"/>
              </a:spcBef>
            </a:pPr>
            <a:r>
              <a:rPr lang="en-US" sz="2499">
                <a:solidFill>
                  <a:srgbClr val="211F1C"/>
                </a:solidFill>
                <a:latin typeface="DM Sans"/>
              </a:rPr>
              <a:t>Boston Dynamics is a leader in robotics development, known for creating highly mobile robots that mimic animal-like movements. Their innovative designs, like the agile Spot quadruped or the humanoid Atlas, push the boundaries of what robots can achieve. These robots are designed for challenging tasks in various industries, potentially taking over dangerous, repetitive, or physically demanding jobs.</a:t>
            </a:r>
          </a:p>
        </p:txBody>
      </p:sp>
      <p:sp>
        <p:nvSpPr>
          <p:cNvPr id="5" name="TextBox 5"/>
          <p:cNvSpPr txBox="1"/>
          <p:nvPr/>
        </p:nvSpPr>
        <p:spPr>
          <a:xfrm>
            <a:off x="7490488" y="9059863"/>
            <a:ext cx="9768812" cy="349249"/>
          </a:xfrm>
          <a:prstGeom prst="rect">
            <a:avLst/>
          </a:prstGeom>
        </p:spPr>
        <p:txBody>
          <a:bodyPr lIns="0" tIns="0" rIns="0" bIns="0" rtlCol="0" anchor="t">
            <a:spAutoFit/>
          </a:bodyPr>
          <a:lstStyle/>
          <a:p>
            <a:pPr>
              <a:lnSpc>
                <a:spcPts val="2800"/>
              </a:lnSpc>
            </a:pPr>
            <a:r>
              <a:rPr lang="en-US" sz="2000">
                <a:solidFill>
                  <a:srgbClr val="E1A93D"/>
                </a:solidFill>
                <a:latin typeface="Canva Sans 2"/>
              </a:rPr>
              <a:t>Preview: </a:t>
            </a:r>
            <a:r>
              <a:rPr lang="en-US" sz="2000" u="sng">
                <a:solidFill>
                  <a:srgbClr val="E1A93D"/>
                </a:solidFill>
                <a:latin typeface="Canva Sans 2"/>
                <a:hlinkClick r:id="rId4" tooltip="https://youtu.be/tF4DML7FIWk?si=MpA_yDyy8Iu-9-tx"/>
              </a:rPr>
              <a:t>https://youtu.be/tF4DML7FIWk?si=MpA_yDyy8Iu-9-tx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9185046" y="1184089"/>
            <a:ext cx="7897153" cy="7967857"/>
          </a:xfrm>
          <a:custGeom>
            <a:avLst/>
            <a:gdLst/>
            <a:ahLst/>
            <a:cxnLst/>
            <a:rect l="l" t="t" r="r" b="b"/>
            <a:pathLst>
              <a:path w="7897153" h="7967857">
                <a:moveTo>
                  <a:pt x="0" y="0"/>
                </a:moveTo>
                <a:lnTo>
                  <a:pt x="7897153" y="0"/>
                </a:lnTo>
                <a:lnTo>
                  <a:pt x="7897153" y="7967857"/>
                </a:lnTo>
                <a:lnTo>
                  <a:pt x="0" y="7967857"/>
                </a:lnTo>
                <a:lnTo>
                  <a:pt x="0" y="0"/>
                </a:lnTo>
                <a:close/>
              </a:path>
            </a:pathLst>
          </a:custGeom>
          <a:blipFill>
            <a:blip r:embed="rId6"/>
            <a:stretch>
              <a:fillRect l="-25718" r="-25718"/>
            </a:stretch>
          </a:blipFill>
        </p:spPr>
        <p:txBody>
          <a:bodyPr/>
          <a:lstStyle/>
          <a:p>
            <a:endParaRPr lang="lv-LV"/>
          </a:p>
        </p:txBody>
      </p:sp>
      <p:sp>
        <p:nvSpPr>
          <p:cNvPr id="5" name="TextBox 5"/>
          <p:cNvSpPr txBox="1"/>
          <p:nvPr/>
        </p:nvSpPr>
        <p:spPr>
          <a:xfrm>
            <a:off x="1028700" y="1549213"/>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3D PRINTING</a:t>
            </a:r>
          </a:p>
        </p:txBody>
      </p:sp>
      <p:sp>
        <p:nvSpPr>
          <p:cNvPr id="6" name="TextBox 6"/>
          <p:cNvSpPr txBox="1"/>
          <p:nvPr/>
        </p:nvSpPr>
        <p:spPr>
          <a:xfrm>
            <a:off x="1028700" y="3213639"/>
            <a:ext cx="7305675" cy="5842006"/>
          </a:xfrm>
          <a:prstGeom prst="rect">
            <a:avLst/>
          </a:prstGeom>
        </p:spPr>
        <p:txBody>
          <a:bodyPr lIns="0" tIns="0" rIns="0" bIns="0" rtlCol="0" anchor="t">
            <a:spAutoFit/>
          </a:bodyPr>
          <a:lstStyle/>
          <a:p>
            <a:pPr>
              <a:lnSpc>
                <a:spcPts val="2750"/>
              </a:lnSpc>
            </a:pPr>
            <a:r>
              <a:rPr lang="en-US" sz="2500">
                <a:solidFill>
                  <a:srgbClr val="737373"/>
                </a:solidFill>
                <a:latin typeface="DM Sans"/>
              </a:rPr>
              <a:t>3D printing or additive manufacturing is a process of making three-dimensional objects from a digital file.</a:t>
            </a:r>
          </a:p>
          <a:p>
            <a:pPr>
              <a:lnSpc>
                <a:spcPts val="2750"/>
              </a:lnSpc>
            </a:pPr>
            <a:endParaRPr lang="en-US" sz="2500">
              <a:solidFill>
                <a:srgbClr val="737373"/>
              </a:solidFill>
              <a:latin typeface="DM Sans"/>
            </a:endParaRPr>
          </a:p>
          <a:p>
            <a:pPr>
              <a:lnSpc>
                <a:spcPts val="2750"/>
              </a:lnSpc>
            </a:pPr>
            <a:r>
              <a:rPr lang="en-US" sz="2500">
                <a:solidFill>
                  <a:srgbClr val="737373"/>
                </a:solidFill>
                <a:latin typeface="DM Sans"/>
              </a:rPr>
              <a:t>The creation of a 3D-printed object is achieved using additive processes. In an additive process, an object is created by laying down successive layers of material until the object is created. Each of these layers can be seen as a thinly sliced cross-section of the object.</a:t>
            </a:r>
          </a:p>
          <a:p>
            <a:pPr>
              <a:lnSpc>
                <a:spcPts val="2750"/>
              </a:lnSpc>
            </a:pPr>
            <a:endParaRPr lang="en-US" sz="2500">
              <a:solidFill>
                <a:srgbClr val="737373"/>
              </a:solidFill>
              <a:latin typeface="DM Sans"/>
            </a:endParaRPr>
          </a:p>
          <a:p>
            <a:pPr>
              <a:lnSpc>
                <a:spcPts val="2750"/>
              </a:lnSpc>
            </a:pPr>
            <a:r>
              <a:rPr lang="en-US" sz="2500">
                <a:solidFill>
                  <a:srgbClr val="737373"/>
                </a:solidFill>
                <a:latin typeface="DM Sans"/>
              </a:rPr>
              <a:t>There is one exception though, and it’s called volumetric 3D printing. With volumetric printing entire structures can be formed at once without the need for layer-by-layer fabrication. It’s worth noting, however, that as of now, volumetric technology is primarily in the research phase.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028700" y="3941008"/>
            <a:ext cx="5025710" cy="4114800"/>
          </a:xfrm>
          <a:custGeom>
            <a:avLst/>
            <a:gdLst/>
            <a:ahLst/>
            <a:cxnLst/>
            <a:rect l="l" t="t" r="r" b="b"/>
            <a:pathLst>
              <a:path w="5025710" h="4114800">
                <a:moveTo>
                  <a:pt x="0" y="0"/>
                </a:moveTo>
                <a:lnTo>
                  <a:pt x="5025710" y="0"/>
                </a:lnTo>
                <a:lnTo>
                  <a:pt x="502571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1152525"/>
            <a:ext cx="12421956"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EXAMPLE: </a:t>
            </a:r>
          </a:p>
          <a:p>
            <a:pPr marL="0" lvl="0" indent="0" algn="l">
              <a:lnSpc>
                <a:spcPts val="6766"/>
              </a:lnSpc>
              <a:spcBef>
                <a:spcPct val="0"/>
              </a:spcBef>
            </a:pPr>
            <a:r>
              <a:rPr lang="en-US" sz="6699">
                <a:solidFill>
                  <a:srgbClr val="211F1C"/>
                </a:solidFill>
                <a:latin typeface="DM Sans Bold"/>
              </a:rPr>
              <a:t>REEBOK</a:t>
            </a:r>
          </a:p>
        </p:txBody>
      </p:sp>
      <p:sp>
        <p:nvSpPr>
          <p:cNvPr id="4" name="TextBox 4"/>
          <p:cNvSpPr txBox="1"/>
          <p:nvPr/>
        </p:nvSpPr>
        <p:spPr>
          <a:xfrm>
            <a:off x="7490488" y="3231395"/>
            <a:ext cx="9768812" cy="5467350"/>
          </a:xfrm>
          <a:prstGeom prst="rect">
            <a:avLst/>
          </a:prstGeom>
        </p:spPr>
        <p:txBody>
          <a:bodyPr lIns="0" tIns="0" rIns="0" bIns="0" rtlCol="0" anchor="t">
            <a:spAutoFit/>
          </a:bodyPr>
          <a:lstStyle/>
          <a:p>
            <a:pPr marL="0" lvl="0" indent="0">
              <a:lnSpc>
                <a:spcPts val="3674"/>
              </a:lnSpc>
              <a:spcBef>
                <a:spcPct val="0"/>
              </a:spcBef>
            </a:pPr>
            <a:r>
              <a:rPr lang="en-US" sz="2499">
                <a:solidFill>
                  <a:srgbClr val="211F1C"/>
                </a:solidFill>
                <a:latin typeface="DM Sans"/>
              </a:rPr>
              <a:t>Reebok hasn't just dipped its toes into 3D printing; they've dived headfirst with their innovative "Liquid Factory" project. Partnering with material specialists BASF, Reebok developed a proprietary 3D printing process using a special high-rebound liquid material. This liquid is layered onto a platform, building the outsole and potentially even parts of the upper of the shoe in a single, form-fitting piece. This technology allows for complex geometries and potentially more responsive cushioning compared to traditional methods. While initial releases were limited, Reebok recently opened a dedicated factory to scale up production, suggesting their commitment to making 3D-printed footwear a mainstream reality.</a:t>
            </a:r>
          </a:p>
        </p:txBody>
      </p:sp>
      <p:sp>
        <p:nvSpPr>
          <p:cNvPr id="5" name="TextBox 5"/>
          <p:cNvSpPr txBox="1"/>
          <p:nvPr/>
        </p:nvSpPr>
        <p:spPr>
          <a:xfrm>
            <a:off x="7490488" y="9059863"/>
            <a:ext cx="9768812" cy="349249"/>
          </a:xfrm>
          <a:prstGeom prst="rect">
            <a:avLst/>
          </a:prstGeom>
        </p:spPr>
        <p:txBody>
          <a:bodyPr lIns="0" tIns="0" rIns="0" bIns="0" rtlCol="0" anchor="t">
            <a:spAutoFit/>
          </a:bodyPr>
          <a:lstStyle/>
          <a:p>
            <a:pPr>
              <a:lnSpc>
                <a:spcPts val="2800"/>
              </a:lnSpc>
            </a:pPr>
            <a:r>
              <a:rPr lang="en-US" sz="2000">
                <a:solidFill>
                  <a:srgbClr val="E1A93D"/>
                </a:solidFill>
                <a:latin typeface="Canva Sans 2"/>
              </a:rPr>
              <a:t>Preview: </a:t>
            </a:r>
            <a:r>
              <a:rPr lang="en-US" sz="2000" u="sng">
                <a:solidFill>
                  <a:srgbClr val="E1A93D"/>
                </a:solidFill>
                <a:latin typeface="Canva Sans 2"/>
                <a:hlinkClick r:id="rId4" tooltip="https://youtu.be/2_Mz8saTcRI?si=Cu5S9jroEnytGdWD"/>
              </a:rPr>
              <a:t>https://youtu.be/2_Mz8saTcRI?si=Cu5S9jroEnytGdWD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901312" y="3895722"/>
            <a:ext cx="7571992"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CURRENT TRENDS</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grpSp>
        <p:nvGrpSpPr>
          <p:cNvPr id="4" name="Group 4"/>
          <p:cNvGrpSpPr/>
          <p:nvPr/>
        </p:nvGrpSpPr>
        <p:grpSpPr>
          <a:xfrm>
            <a:off x="4190427" y="4310135"/>
            <a:ext cx="11991397" cy="4823493"/>
            <a:chOff x="0" y="0"/>
            <a:chExt cx="4398222" cy="1769168"/>
          </a:xfrm>
        </p:grpSpPr>
        <p:sp>
          <p:nvSpPr>
            <p:cNvPr id="5" name="Freeform 5"/>
            <p:cNvSpPr/>
            <p:nvPr/>
          </p:nvSpPr>
          <p:spPr>
            <a:xfrm>
              <a:off x="0" y="0"/>
              <a:ext cx="4398221" cy="1769168"/>
            </a:xfrm>
            <a:custGeom>
              <a:avLst/>
              <a:gdLst/>
              <a:ahLst/>
              <a:cxnLst/>
              <a:rect l="l" t="t" r="r" b="b"/>
              <a:pathLst>
                <a:path w="4398221" h="1769168">
                  <a:moveTo>
                    <a:pt x="20014" y="0"/>
                  </a:moveTo>
                  <a:lnTo>
                    <a:pt x="4378207" y="0"/>
                  </a:lnTo>
                  <a:cubicBezTo>
                    <a:pt x="4389261" y="0"/>
                    <a:pt x="4398221" y="8961"/>
                    <a:pt x="4398221" y="20014"/>
                  </a:cubicBezTo>
                  <a:lnTo>
                    <a:pt x="4398221" y="1749153"/>
                  </a:lnTo>
                  <a:cubicBezTo>
                    <a:pt x="4398221" y="1760207"/>
                    <a:pt x="4389261" y="1769168"/>
                    <a:pt x="4378207" y="1769168"/>
                  </a:cubicBezTo>
                  <a:lnTo>
                    <a:pt x="20014" y="1769168"/>
                  </a:lnTo>
                  <a:cubicBezTo>
                    <a:pt x="8961" y="1769168"/>
                    <a:pt x="0" y="1760207"/>
                    <a:pt x="0" y="1749153"/>
                  </a:cubicBezTo>
                  <a:lnTo>
                    <a:pt x="0" y="20014"/>
                  </a:lnTo>
                  <a:cubicBezTo>
                    <a:pt x="0" y="8961"/>
                    <a:pt x="8961" y="0"/>
                    <a:pt x="20014" y="0"/>
                  </a:cubicBezTo>
                  <a:close/>
                </a:path>
              </a:pathLst>
            </a:custGeom>
            <a:solidFill>
              <a:srgbClr val="BBCBCD">
                <a:alpha val="98824"/>
              </a:srgbClr>
            </a:solidFill>
          </p:spPr>
          <p:txBody>
            <a:bodyPr/>
            <a:lstStyle/>
            <a:p>
              <a:endParaRPr lang="lv-LV"/>
            </a:p>
          </p:txBody>
        </p:sp>
        <p:sp>
          <p:nvSpPr>
            <p:cNvPr id="6" name="TextBox 6"/>
            <p:cNvSpPr txBox="1"/>
            <p:nvPr/>
          </p:nvSpPr>
          <p:spPr>
            <a:xfrm>
              <a:off x="0" y="-19050"/>
              <a:ext cx="4398222" cy="1788218"/>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1169135" y="1325566"/>
            <a:ext cx="11949828" cy="1307592"/>
          </a:xfrm>
          <a:prstGeom prst="rect">
            <a:avLst/>
          </a:prstGeom>
        </p:spPr>
        <p:txBody>
          <a:bodyPr lIns="0" tIns="0" rIns="0" bIns="0" rtlCol="0" anchor="t">
            <a:spAutoFit/>
          </a:bodyPr>
          <a:lstStyle/>
          <a:p>
            <a:pPr marL="0" lvl="0" indent="0">
              <a:lnSpc>
                <a:spcPts val="10763"/>
              </a:lnSpc>
              <a:spcBef>
                <a:spcPct val="0"/>
              </a:spcBef>
            </a:pPr>
            <a:r>
              <a:rPr lang="en-US" sz="7800" spc="764">
                <a:solidFill>
                  <a:srgbClr val="8CA9AD"/>
                </a:solidFill>
                <a:latin typeface="DM Sans Bold"/>
              </a:rPr>
              <a:t>A match made in AI</a:t>
            </a:r>
          </a:p>
        </p:txBody>
      </p:sp>
      <p:sp>
        <p:nvSpPr>
          <p:cNvPr id="8" name="TextBox 8"/>
          <p:cNvSpPr txBox="1"/>
          <p:nvPr/>
        </p:nvSpPr>
        <p:spPr>
          <a:xfrm>
            <a:off x="4484269" y="4358861"/>
            <a:ext cx="11403712" cy="5021570"/>
          </a:xfrm>
          <a:prstGeom prst="rect">
            <a:avLst/>
          </a:prstGeom>
        </p:spPr>
        <p:txBody>
          <a:bodyPr lIns="0" tIns="0" rIns="0" bIns="0" rtlCol="0" anchor="t">
            <a:spAutoFit/>
          </a:bodyPr>
          <a:lstStyle/>
          <a:p>
            <a:pPr algn="just">
              <a:lnSpc>
                <a:spcPts val="2520"/>
              </a:lnSpc>
            </a:pPr>
            <a:r>
              <a:rPr lang="en-US" sz="1800" spc="-9">
                <a:solidFill>
                  <a:srgbClr val="100F0D"/>
                </a:solidFill>
                <a:latin typeface="DM Sans"/>
              </a:rPr>
              <a:t>Our relationship with data is changing—and with it, how we think, work, and interact with technology. The entire basis of the digital enterprise is getting disrupted.</a:t>
            </a:r>
          </a:p>
          <a:p>
            <a:pPr algn="just">
              <a:lnSpc>
                <a:spcPts val="2520"/>
              </a:lnSpc>
            </a:pPr>
            <a:endParaRPr lang="en-US" sz="1800" spc="-9">
              <a:solidFill>
                <a:srgbClr val="100F0D"/>
              </a:solidFill>
              <a:latin typeface="DM Sans"/>
            </a:endParaRPr>
          </a:p>
          <a:p>
            <a:pPr algn="just">
              <a:lnSpc>
                <a:spcPts val="2520"/>
              </a:lnSpc>
            </a:pPr>
            <a:r>
              <a:rPr lang="en-US" sz="1800" spc="-9">
                <a:solidFill>
                  <a:srgbClr val="100F0D"/>
                </a:solidFill>
                <a:latin typeface="DM Sans"/>
              </a:rPr>
              <a:t>The search-based “librarian” model of human-data interaction is giving way to a new “advisor” model. Rather than running searches to curate results, people are now asking generative AI chatbots for answers. Case in point: OpenAI launched ChatGPT in November 2022, and it became the fastest-growing app of all time. Large language models (LLMs) had been around for years, but ChatGPT’s ability to answer questions in a direct and conversational manner made a huge difference.</a:t>
            </a:r>
          </a:p>
          <a:p>
            <a:pPr algn="just">
              <a:lnSpc>
                <a:spcPts val="2520"/>
              </a:lnSpc>
            </a:pPr>
            <a:endParaRPr lang="en-US" sz="1800" spc="-9">
              <a:solidFill>
                <a:srgbClr val="100F0D"/>
              </a:solidFill>
              <a:latin typeface="DM Sans"/>
            </a:endParaRPr>
          </a:p>
          <a:p>
            <a:pPr algn="just">
              <a:lnSpc>
                <a:spcPts val="2520"/>
              </a:lnSpc>
            </a:pPr>
            <a:r>
              <a:rPr lang="en-US" sz="1800" spc="-9">
                <a:solidFill>
                  <a:srgbClr val="100F0D"/>
                </a:solidFill>
                <a:latin typeface="DM Sans"/>
              </a:rPr>
              <a:t>Data is one of the most important factors shaping today’s digital businesses. And the new chatbots—that can synthesize vast amounts of information to provide answers and advice, use different data modalities, remember prior conversations, and even suggest what to ask next—are disrupting that undercurrent. Ultimately, these chatbots can operate as LLM-advisors, allowing companies to put one with the breadth of enterprise knowledge at every employee’s fingertips. This could unlock the latent value of data and finally let enterprises tap into the promise of data-driven business.</a:t>
            </a:r>
          </a:p>
          <a:p>
            <a:pPr algn="just">
              <a:lnSpc>
                <a:spcPts val="2520"/>
              </a:lnSpc>
            </a:pPr>
            <a:endParaRPr lang="en-US" sz="1800" spc="-9">
              <a:solidFill>
                <a:srgbClr val="100F0D"/>
              </a:solidFill>
              <a:latin typeface="DM Sans"/>
            </a:endParaRPr>
          </a:p>
        </p:txBody>
      </p:sp>
      <p:sp>
        <p:nvSpPr>
          <p:cNvPr id="9" name="TextBox 9"/>
          <p:cNvSpPr txBox="1"/>
          <p:nvPr/>
        </p:nvSpPr>
        <p:spPr>
          <a:xfrm>
            <a:off x="1169135" y="2852039"/>
            <a:ext cx="8187907" cy="1135093"/>
          </a:xfrm>
          <a:prstGeom prst="rect">
            <a:avLst/>
          </a:prstGeom>
        </p:spPr>
        <p:txBody>
          <a:bodyPr lIns="0" tIns="0" rIns="0" bIns="0" rtlCol="0" anchor="t">
            <a:spAutoFit/>
          </a:bodyPr>
          <a:lstStyle/>
          <a:p>
            <a:pPr>
              <a:lnSpc>
                <a:spcPts val="3060"/>
              </a:lnSpc>
            </a:pPr>
            <a:r>
              <a:rPr lang="en-US" sz="2186">
                <a:solidFill>
                  <a:srgbClr val="100F0D"/>
                </a:solidFill>
                <a:latin typeface="DM Sans"/>
              </a:rPr>
              <a:t>People are asking generative AI chatbots for information – transforming the business of search today, and the future of software and data-driven enterprises tomorrow.</a:t>
            </a:r>
          </a:p>
        </p:txBody>
      </p:sp>
      <p:sp>
        <p:nvSpPr>
          <p:cNvPr id="10" name="Freeform 10"/>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1" name="TextBox 11"/>
          <p:cNvSpPr txBox="1"/>
          <p:nvPr/>
        </p:nvSpPr>
        <p:spPr>
          <a:xfrm>
            <a:off x="11999762" y="9418530"/>
            <a:ext cx="4112396" cy="306705"/>
          </a:xfrm>
          <a:prstGeom prst="rect">
            <a:avLst/>
          </a:prstGeom>
        </p:spPr>
        <p:txBody>
          <a:bodyPr lIns="0" tIns="0" rIns="0" bIns="0" rtlCol="0" anchor="t">
            <a:spAutoFit/>
          </a:bodyPr>
          <a:lstStyle/>
          <a:p>
            <a:pPr>
              <a:lnSpc>
                <a:spcPts val="2520"/>
              </a:lnSpc>
            </a:pPr>
            <a:r>
              <a:rPr lang="en-US" sz="1800">
                <a:solidFill>
                  <a:srgbClr val="100F0D"/>
                </a:solidFill>
                <a:latin typeface="DM Sans"/>
              </a:rPr>
              <a:t>*</a:t>
            </a:r>
            <a:r>
              <a:rPr lang="en-US" sz="1800" u="sng">
                <a:solidFill>
                  <a:srgbClr val="100F0D"/>
                </a:solidFill>
                <a:latin typeface="DM Sans"/>
                <a:hlinkClick r:id="rId7" tooltip="https://www.accenture.com/us-en/insights/technology/technology-trends-2024"/>
              </a:rPr>
              <a:t>Accenture Technology Vission 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169135" y="1303811"/>
            <a:ext cx="11949828" cy="1307592"/>
          </a:xfrm>
          <a:prstGeom prst="rect">
            <a:avLst/>
          </a:prstGeom>
        </p:spPr>
        <p:txBody>
          <a:bodyPr lIns="0" tIns="0" rIns="0" bIns="0" rtlCol="0" anchor="t">
            <a:spAutoFit/>
          </a:bodyPr>
          <a:lstStyle/>
          <a:p>
            <a:pPr marL="0" lvl="0" indent="0">
              <a:lnSpc>
                <a:spcPts val="10763"/>
              </a:lnSpc>
              <a:spcBef>
                <a:spcPct val="0"/>
              </a:spcBef>
            </a:pPr>
            <a:r>
              <a:rPr lang="en-US" sz="7800" spc="764">
                <a:solidFill>
                  <a:srgbClr val="8CA9AD"/>
                </a:solidFill>
                <a:latin typeface="DM Sans Bold"/>
              </a:rPr>
              <a:t>Meet my agent</a:t>
            </a:r>
          </a:p>
        </p:txBody>
      </p:sp>
      <p:sp>
        <p:nvSpPr>
          <p:cNvPr id="5" name="TextBox 5"/>
          <p:cNvSpPr txBox="1"/>
          <p:nvPr/>
        </p:nvSpPr>
        <p:spPr>
          <a:xfrm>
            <a:off x="1169135" y="2852039"/>
            <a:ext cx="8187907" cy="1135093"/>
          </a:xfrm>
          <a:prstGeom prst="rect">
            <a:avLst/>
          </a:prstGeom>
        </p:spPr>
        <p:txBody>
          <a:bodyPr lIns="0" tIns="0" rIns="0" bIns="0" rtlCol="0" anchor="t">
            <a:spAutoFit/>
          </a:bodyPr>
          <a:lstStyle/>
          <a:p>
            <a:pPr>
              <a:lnSpc>
                <a:spcPts val="3060"/>
              </a:lnSpc>
            </a:pPr>
            <a:r>
              <a:rPr lang="en-US" sz="2186">
                <a:solidFill>
                  <a:srgbClr val="100F0D"/>
                </a:solidFill>
                <a:latin typeface="DM Sans"/>
              </a:rPr>
              <a:t>AI is taking action, and soon whole ecosystems of AI agents could command major aspects of business. Appropriate human guidance and oversight is critical.</a:t>
            </a:r>
          </a:p>
        </p:txBody>
      </p:sp>
      <p:sp>
        <p:nvSpPr>
          <p:cNvPr id="6" name="Freeform 6"/>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TextBox 7"/>
          <p:cNvSpPr txBox="1"/>
          <p:nvPr/>
        </p:nvSpPr>
        <p:spPr>
          <a:xfrm>
            <a:off x="11999762" y="9418530"/>
            <a:ext cx="4112396" cy="306705"/>
          </a:xfrm>
          <a:prstGeom prst="rect">
            <a:avLst/>
          </a:prstGeom>
        </p:spPr>
        <p:txBody>
          <a:bodyPr lIns="0" tIns="0" rIns="0" bIns="0" rtlCol="0" anchor="t">
            <a:spAutoFit/>
          </a:bodyPr>
          <a:lstStyle/>
          <a:p>
            <a:pPr>
              <a:lnSpc>
                <a:spcPts val="2520"/>
              </a:lnSpc>
            </a:pPr>
            <a:r>
              <a:rPr lang="en-US" sz="1800">
                <a:solidFill>
                  <a:srgbClr val="100F0D"/>
                </a:solidFill>
                <a:latin typeface="DM Sans"/>
              </a:rPr>
              <a:t>*</a:t>
            </a:r>
            <a:r>
              <a:rPr lang="en-US" sz="1800" u="sng">
                <a:solidFill>
                  <a:srgbClr val="100F0D"/>
                </a:solidFill>
                <a:latin typeface="DM Sans"/>
                <a:hlinkClick r:id="rId7" tooltip="https://www.accenture.com/us-en/insights/technology/technology-trends-2024"/>
              </a:rPr>
              <a:t>Accenture Technology Vission 2024</a:t>
            </a:r>
          </a:p>
        </p:txBody>
      </p:sp>
      <p:grpSp>
        <p:nvGrpSpPr>
          <p:cNvPr id="8" name="Group 8"/>
          <p:cNvGrpSpPr/>
          <p:nvPr/>
        </p:nvGrpSpPr>
        <p:grpSpPr>
          <a:xfrm>
            <a:off x="4190427" y="4310135"/>
            <a:ext cx="11991397" cy="4823493"/>
            <a:chOff x="0" y="0"/>
            <a:chExt cx="4398222" cy="1769168"/>
          </a:xfrm>
        </p:grpSpPr>
        <p:sp>
          <p:nvSpPr>
            <p:cNvPr id="9" name="Freeform 9"/>
            <p:cNvSpPr/>
            <p:nvPr/>
          </p:nvSpPr>
          <p:spPr>
            <a:xfrm>
              <a:off x="0" y="0"/>
              <a:ext cx="4398221" cy="1769168"/>
            </a:xfrm>
            <a:custGeom>
              <a:avLst/>
              <a:gdLst/>
              <a:ahLst/>
              <a:cxnLst/>
              <a:rect l="l" t="t" r="r" b="b"/>
              <a:pathLst>
                <a:path w="4398221" h="1769168">
                  <a:moveTo>
                    <a:pt x="20014" y="0"/>
                  </a:moveTo>
                  <a:lnTo>
                    <a:pt x="4378207" y="0"/>
                  </a:lnTo>
                  <a:cubicBezTo>
                    <a:pt x="4389261" y="0"/>
                    <a:pt x="4398221" y="8961"/>
                    <a:pt x="4398221" y="20014"/>
                  </a:cubicBezTo>
                  <a:lnTo>
                    <a:pt x="4398221" y="1749153"/>
                  </a:lnTo>
                  <a:cubicBezTo>
                    <a:pt x="4398221" y="1760207"/>
                    <a:pt x="4389261" y="1769168"/>
                    <a:pt x="4378207" y="1769168"/>
                  </a:cubicBezTo>
                  <a:lnTo>
                    <a:pt x="20014" y="1769168"/>
                  </a:lnTo>
                  <a:cubicBezTo>
                    <a:pt x="8961" y="1769168"/>
                    <a:pt x="0" y="1760207"/>
                    <a:pt x="0" y="1749153"/>
                  </a:cubicBezTo>
                  <a:lnTo>
                    <a:pt x="0" y="20014"/>
                  </a:lnTo>
                  <a:cubicBezTo>
                    <a:pt x="0" y="8961"/>
                    <a:pt x="8961" y="0"/>
                    <a:pt x="20014" y="0"/>
                  </a:cubicBezTo>
                  <a:close/>
                </a:path>
              </a:pathLst>
            </a:custGeom>
            <a:solidFill>
              <a:srgbClr val="BBCBCD">
                <a:alpha val="98824"/>
              </a:srgbClr>
            </a:solidFill>
          </p:spPr>
          <p:txBody>
            <a:bodyPr/>
            <a:lstStyle/>
            <a:p>
              <a:endParaRPr lang="lv-LV"/>
            </a:p>
          </p:txBody>
        </p:sp>
        <p:sp>
          <p:nvSpPr>
            <p:cNvPr id="10" name="TextBox 10"/>
            <p:cNvSpPr txBox="1"/>
            <p:nvPr/>
          </p:nvSpPr>
          <p:spPr>
            <a:xfrm>
              <a:off x="0" y="-19050"/>
              <a:ext cx="4398222" cy="1788218"/>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4484269" y="4977859"/>
            <a:ext cx="11403712" cy="3449945"/>
          </a:xfrm>
          <a:prstGeom prst="rect">
            <a:avLst/>
          </a:prstGeom>
        </p:spPr>
        <p:txBody>
          <a:bodyPr lIns="0" tIns="0" rIns="0" bIns="0" rtlCol="0" anchor="t">
            <a:spAutoFit/>
          </a:bodyPr>
          <a:lstStyle/>
          <a:p>
            <a:pPr algn="just">
              <a:lnSpc>
                <a:spcPts val="2520"/>
              </a:lnSpc>
            </a:pPr>
            <a:r>
              <a:rPr lang="en-US" sz="1800" spc="-9">
                <a:solidFill>
                  <a:srgbClr val="100F0D"/>
                </a:solidFill>
                <a:latin typeface="DM Sans"/>
              </a:rPr>
              <a:t>AI is breaking out of its limited scope of assistance to engage more and more of the world through action. Over the next decade, we will see the rise of entire agent ecosystems—large networks of interconnected AI that will push enterprises to think about their intelligence and automation strategy in a fundamentally different way.</a:t>
            </a:r>
          </a:p>
          <a:p>
            <a:pPr algn="just">
              <a:lnSpc>
                <a:spcPts val="2520"/>
              </a:lnSpc>
            </a:pPr>
            <a:endParaRPr lang="en-US" sz="1800" spc="-9">
              <a:solidFill>
                <a:srgbClr val="100F0D"/>
              </a:solidFill>
              <a:latin typeface="DM Sans"/>
            </a:endParaRPr>
          </a:p>
          <a:p>
            <a:pPr algn="just">
              <a:lnSpc>
                <a:spcPts val="2520"/>
              </a:lnSpc>
            </a:pPr>
            <a:r>
              <a:rPr lang="en-US" sz="1800" spc="-9">
                <a:solidFill>
                  <a:srgbClr val="100F0D"/>
                </a:solidFill>
                <a:latin typeface="DM Sans"/>
              </a:rPr>
              <a:t>Today, most AI strategies are narrowly focused on assisting in task and function. To the extent that AI acts, it is as solitary actors, rather than an ecosystem of interdependent parts. But as AI evolves into agents, automated systems will make decisions and take actions on their own. Agents won’t just advise humans, they will act on humans’ behalf. AI will keep generating text, images, and insights, but agents will decide for themselves what to do with it.</a:t>
            </a:r>
          </a:p>
          <a:p>
            <a:pPr algn="just">
              <a:lnSpc>
                <a:spcPts val="2520"/>
              </a:lnSpc>
            </a:pPr>
            <a:endParaRPr lang="en-US" sz="1800" spc="-9">
              <a:solidFill>
                <a:srgbClr val="100F0D"/>
              </a:solidFill>
              <a:latin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169135" y="1347321"/>
            <a:ext cx="11949828" cy="1307592"/>
          </a:xfrm>
          <a:prstGeom prst="rect">
            <a:avLst/>
          </a:prstGeom>
        </p:spPr>
        <p:txBody>
          <a:bodyPr lIns="0" tIns="0" rIns="0" bIns="0" rtlCol="0" anchor="t">
            <a:spAutoFit/>
          </a:bodyPr>
          <a:lstStyle/>
          <a:p>
            <a:pPr marL="0" lvl="0" indent="0">
              <a:lnSpc>
                <a:spcPts val="10763"/>
              </a:lnSpc>
              <a:spcBef>
                <a:spcPct val="0"/>
              </a:spcBef>
            </a:pPr>
            <a:r>
              <a:rPr lang="en-US" sz="7800" spc="764">
                <a:solidFill>
                  <a:srgbClr val="8CA9AD"/>
                </a:solidFill>
                <a:latin typeface="DM Sans Bold"/>
              </a:rPr>
              <a:t>The space we need</a:t>
            </a:r>
          </a:p>
        </p:txBody>
      </p:sp>
      <p:sp>
        <p:nvSpPr>
          <p:cNvPr id="5" name="TextBox 5"/>
          <p:cNvSpPr txBox="1"/>
          <p:nvPr/>
        </p:nvSpPr>
        <p:spPr>
          <a:xfrm>
            <a:off x="1169135" y="2852039"/>
            <a:ext cx="8187907" cy="1135093"/>
          </a:xfrm>
          <a:prstGeom prst="rect">
            <a:avLst/>
          </a:prstGeom>
        </p:spPr>
        <p:txBody>
          <a:bodyPr lIns="0" tIns="0" rIns="0" bIns="0" rtlCol="0" anchor="t">
            <a:spAutoFit/>
          </a:bodyPr>
          <a:lstStyle/>
          <a:p>
            <a:pPr>
              <a:lnSpc>
                <a:spcPts val="3060"/>
              </a:lnSpc>
            </a:pPr>
            <a:r>
              <a:rPr lang="en-US" sz="2186">
                <a:solidFill>
                  <a:srgbClr val="100F0D"/>
                </a:solidFill>
                <a:latin typeface="DM Sans"/>
              </a:rPr>
              <a:t>The spatial computing technology landscape is rapidly growing, but to successfully capitalize on this new medium, enterprises will need to find its killer apps.</a:t>
            </a:r>
          </a:p>
        </p:txBody>
      </p:sp>
      <p:sp>
        <p:nvSpPr>
          <p:cNvPr id="6" name="Freeform 6"/>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TextBox 7"/>
          <p:cNvSpPr txBox="1"/>
          <p:nvPr/>
        </p:nvSpPr>
        <p:spPr>
          <a:xfrm>
            <a:off x="11999762" y="9418530"/>
            <a:ext cx="4112396" cy="306705"/>
          </a:xfrm>
          <a:prstGeom prst="rect">
            <a:avLst/>
          </a:prstGeom>
        </p:spPr>
        <p:txBody>
          <a:bodyPr lIns="0" tIns="0" rIns="0" bIns="0" rtlCol="0" anchor="t">
            <a:spAutoFit/>
          </a:bodyPr>
          <a:lstStyle/>
          <a:p>
            <a:pPr>
              <a:lnSpc>
                <a:spcPts val="2520"/>
              </a:lnSpc>
            </a:pPr>
            <a:r>
              <a:rPr lang="en-US" sz="1800">
                <a:solidFill>
                  <a:srgbClr val="100F0D"/>
                </a:solidFill>
                <a:latin typeface="DM Sans"/>
              </a:rPr>
              <a:t>*</a:t>
            </a:r>
            <a:r>
              <a:rPr lang="en-US" sz="1800" u="sng">
                <a:solidFill>
                  <a:srgbClr val="100F0D"/>
                </a:solidFill>
                <a:latin typeface="DM Sans"/>
                <a:hlinkClick r:id="rId7" tooltip="https://www.accenture.com/us-en/insights/technology/technology-trends-2024"/>
              </a:rPr>
              <a:t>Accenture Technology Vission 2024</a:t>
            </a:r>
          </a:p>
        </p:txBody>
      </p:sp>
      <p:grpSp>
        <p:nvGrpSpPr>
          <p:cNvPr id="8" name="Group 8"/>
          <p:cNvGrpSpPr/>
          <p:nvPr/>
        </p:nvGrpSpPr>
        <p:grpSpPr>
          <a:xfrm>
            <a:off x="4120760" y="4984693"/>
            <a:ext cx="11991397" cy="3474377"/>
            <a:chOff x="0" y="0"/>
            <a:chExt cx="4398222" cy="1274337"/>
          </a:xfrm>
        </p:grpSpPr>
        <p:sp>
          <p:nvSpPr>
            <p:cNvPr id="9" name="Freeform 9"/>
            <p:cNvSpPr/>
            <p:nvPr/>
          </p:nvSpPr>
          <p:spPr>
            <a:xfrm>
              <a:off x="0" y="0"/>
              <a:ext cx="4398221" cy="1274337"/>
            </a:xfrm>
            <a:custGeom>
              <a:avLst/>
              <a:gdLst/>
              <a:ahLst/>
              <a:cxnLst/>
              <a:rect l="l" t="t" r="r" b="b"/>
              <a:pathLst>
                <a:path w="4398221" h="1274337">
                  <a:moveTo>
                    <a:pt x="20014" y="0"/>
                  </a:moveTo>
                  <a:lnTo>
                    <a:pt x="4378207" y="0"/>
                  </a:lnTo>
                  <a:cubicBezTo>
                    <a:pt x="4389261" y="0"/>
                    <a:pt x="4398221" y="8961"/>
                    <a:pt x="4398221" y="20014"/>
                  </a:cubicBezTo>
                  <a:lnTo>
                    <a:pt x="4398221" y="1254323"/>
                  </a:lnTo>
                  <a:cubicBezTo>
                    <a:pt x="4398221" y="1265376"/>
                    <a:pt x="4389261" y="1274337"/>
                    <a:pt x="4378207" y="1274337"/>
                  </a:cubicBezTo>
                  <a:lnTo>
                    <a:pt x="20014" y="1274337"/>
                  </a:lnTo>
                  <a:cubicBezTo>
                    <a:pt x="8961" y="1274337"/>
                    <a:pt x="0" y="1265376"/>
                    <a:pt x="0" y="1254323"/>
                  </a:cubicBezTo>
                  <a:lnTo>
                    <a:pt x="0" y="20014"/>
                  </a:lnTo>
                  <a:cubicBezTo>
                    <a:pt x="0" y="8961"/>
                    <a:pt x="8961" y="0"/>
                    <a:pt x="20014" y="0"/>
                  </a:cubicBezTo>
                  <a:close/>
                </a:path>
              </a:pathLst>
            </a:custGeom>
            <a:solidFill>
              <a:srgbClr val="BBCBCD">
                <a:alpha val="98824"/>
              </a:srgbClr>
            </a:solidFill>
          </p:spPr>
          <p:txBody>
            <a:bodyPr/>
            <a:lstStyle/>
            <a:p>
              <a:endParaRPr lang="lv-LV"/>
            </a:p>
          </p:txBody>
        </p:sp>
        <p:sp>
          <p:nvSpPr>
            <p:cNvPr id="10" name="TextBox 10"/>
            <p:cNvSpPr txBox="1"/>
            <p:nvPr/>
          </p:nvSpPr>
          <p:spPr>
            <a:xfrm>
              <a:off x="0" y="-19050"/>
              <a:ext cx="4398222" cy="1293387"/>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4414603" y="5920834"/>
            <a:ext cx="11403712" cy="1563995"/>
          </a:xfrm>
          <a:prstGeom prst="rect">
            <a:avLst/>
          </a:prstGeom>
        </p:spPr>
        <p:txBody>
          <a:bodyPr lIns="0" tIns="0" rIns="0" bIns="0" rtlCol="0" anchor="t">
            <a:spAutoFit/>
          </a:bodyPr>
          <a:lstStyle/>
          <a:p>
            <a:pPr algn="just">
              <a:lnSpc>
                <a:spcPts val="2520"/>
              </a:lnSpc>
            </a:pPr>
            <a:r>
              <a:rPr lang="en-US" sz="1800">
                <a:solidFill>
                  <a:srgbClr val="100F0D"/>
                </a:solidFill>
                <a:latin typeface="DM Sans"/>
              </a:rPr>
              <a:t>Spatial computing is about to change not just the course of technology innovation, but also the ways people work and live. Whereas desktop and mobile used screens as portals to the digital world, spatial will finally combine our disparate realities, fusing digital and physical together. Apps built for this medium will let people immerse themselves in digital worlds with a physical sense of space, or layer content on top of their physical surroundings.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169135" y="1347321"/>
            <a:ext cx="12645996" cy="1307592"/>
          </a:xfrm>
          <a:prstGeom prst="rect">
            <a:avLst/>
          </a:prstGeom>
        </p:spPr>
        <p:txBody>
          <a:bodyPr lIns="0" tIns="0" rIns="0" bIns="0" rtlCol="0" anchor="t">
            <a:spAutoFit/>
          </a:bodyPr>
          <a:lstStyle/>
          <a:p>
            <a:pPr marL="0" lvl="0" indent="0">
              <a:lnSpc>
                <a:spcPts val="10763"/>
              </a:lnSpc>
              <a:spcBef>
                <a:spcPct val="0"/>
              </a:spcBef>
            </a:pPr>
            <a:r>
              <a:rPr lang="en-US" sz="7800" spc="764">
                <a:solidFill>
                  <a:srgbClr val="8CA9AD"/>
                </a:solidFill>
                <a:latin typeface="DM Sans Bold"/>
              </a:rPr>
              <a:t>Our bodies electronic</a:t>
            </a:r>
          </a:p>
        </p:txBody>
      </p:sp>
      <p:sp>
        <p:nvSpPr>
          <p:cNvPr id="5" name="TextBox 5"/>
          <p:cNvSpPr txBox="1"/>
          <p:nvPr/>
        </p:nvSpPr>
        <p:spPr>
          <a:xfrm>
            <a:off x="1169135" y="2852039"/>
            <a:ext cx="8187907" cy="1135093"/>
          </a:xfrm>
          <a:prstGeom prst="rect">
            <a:avLst/>
          </a:prstGeom>
        </p:spPr>
        <p:txBody>
          <a:bodyPr lIns="0" tIns="0" rIns="0" bIns="0" rtlCol="0" anchor="t">
            <a:spAutoFit/>
          </a:bodyPr>
          <a:lstStyle/>
          <a:p>
            <a:pPr>
              <a:lnSpc>
                <a:spcPts val="3060"/>
              </a:lnSpc>
            </a:pPr>
            <a:r>
              <a:rPr lang="en-US" sz="2186">
                <a:solidFill>
                  <a:srgbClr val="100F0D"/>
                </a:solidFill>
                <a:latin typeface="DM Sans"/>
              </a:rPr>
              <a:t>A suite of technologies – from eye-tracking to machine learning to BCI – are starting to understand people more deeply, and in more human-centric ways.</a:t>
            </a:r>
          </a:p>
        </p:txBody>
      </p:sp>
      <p:sp>
        <p:nvSpPr>
          <p:cNvPr id="6" name="Freeform 6"/>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TextBox 7"/>
          <p:cNvSpPr txBox="1"/>
          <p:nvPr/>
        </p:nvSpPr>
        <p:spPr>
          <a:xfrm>
            <a:off x="11999762" y="9418530"/>
            <a:ext cx="4112396" cy="306705"/>
          </a:xfrm>
          <a:prstGeom prst="rect">
            <a:avLst/>
          </a:prstGeom>
        </p:spPr>
        <p:txBody>
          <a:bodyPr lIns="0" tIns="0" rIns="0" bIns="0" rtlCol="0" anchor="t">
            <a:spAutoFit/>
          </a:bodyPr>
          <a:lstStyle/>
          <a:p>
            <a:pPr>
              <a:lnSpc>
                <a:spcPts val="2520"/>
              </a:lnSpc>
            </a:pPr>
            <a:r>
              <a:rPr lang="en-US" sz="1800">
                <a:solidFill>
                  <a:srgbClr val="100F0D"/>
                </a:solidFill>
                <a:latin typeface="DM Sans"/>
              </a:rPr>
              <a:t>*</a:t>
            </a:r>
            <a:r>
              <a:rPr lang="en-US" sz="1800" u="sng">
                <a:solidFill>
                  <a:srgbClr val="100F0D"/>
                </a:solidFill>
                <a:latin typeface="DM Sans"/>
                <a:hlinkClick r:id="rId7" tooltip="https://www.accenture.com/us-en/insights/technology/technology-trends-2024"/>
              </a:rPr>
              <a:t>Accenture Technology Vission 2024</a:t>
            </a:r>
          </a:p>
        </p:txBody>
      </p:sp>
      <p:grpSp>
        <p:nvGrpSpPr>
          <p:cNvPr id="8" name="Group 8"/>
          <p:cNvGrpSpPr/>
          <p:nvPr/>
        </p:nvGrpSpPr>
        <p:grpSpPr>
          <a:xfrm>
            <a:off x="4190427" y="4310135"/>
            <a:ext cx="11991397" cy="4823493"/>
            <a:chOff x="0" y="0"/>
            <a:chExt cx="4398222" cy="1769168"/>
          </a:xfrm>
        </p:grpSpPr>
        <p:sp>
          <p:nvSpPr>
            <p:cNvPr id="9" name="Freeform 9"/>
            <p:cNvSpPr/>
            <p:nvPr/>
          </p:nvSpPr>
          <p:spPr>
            <a:xfrm>
              <a:off x="0" y="0"/>
              <a:ext cx="4398221" cy="1769168"/>
            </a:xfrm>
            <a:custGeom>
              <a:avLst/>
              <a:gdLst/>
              <a:ahLst/>
              <a:cxnLst/>
              <a:rect l="l" t="t" r="r" b="b"/>
              <a:pathLst>
                <a:path w="4398221" h="1769168">
                  <a:moveTo>
                    <a:pt x="20014" y="0"/>
                  </a:moveTo>
                  <a:lnTo>
                    <a:pt x="4378207" y="0"/>
                  </a:lnTo>
                  <a:cubicBezTo>
                    <a:pt x="4389261" y="0"/>
                    <a:pt x="4398221" y="8961"/>
                    <a:pt x="4398221" y="20014"/>
                  </a:cubicBezTo>
                  <a:lnTo>
                    <a:pt x="4398221" y="1749153"/>
                  </a:lnTo>
                  <a:cubicBezTo>
                    <a:pt x="4398221" y="1760207"/>
                    <a:pt x="4389261" y="1769168"/>
                    <a:pt x="4378207" y="1769168"/>
                  </a:cubicBezTo>
                  <a:lnTo>
                    <a:pt x="20014" y="1769168"/>
                  </a:lnTo>
                  <a:cubicBezTo>
                    <a:pt x="8961" y="1769168"/>
                    <a:pt x="0" y="1760207"/>
                    <a:pt x="0" y="1749153"/>
                  </a:cubicBezTo>
                  <a:lnTo>
                    <a:pt x="0" y="20014"/>
                  </a:lnTo>
                  <a:cubicBezTo>
                    <a:pt x="0" y="8961"/>
                    <a:pt x="8961" y="0"/>
                    <a:pt x="20014" y="0"/>
                  </a:cubicBezTo>
                  <a:close/>
                </a:path>
              </a:pathLst>
            </a:custGeom>
            <a:solidFill>
              <a:srgbClr val="BBCBCD">
                <a:alpha val="98824"/>
              </a:srgbClr>
            </a:solidFill>
          </p:spPr>
          <p:txBody>
            <a:bodyPr/>
            <a:lstStyle/>
            <a:p>
              <a:endParaRPr lang="lv-LV"/>
            </a:p>
          </p:txBody>
        </p:sp>
        <p:sp>
          <p:nvSpPr>
            <p:cNvPr id="10" name="TextBox 10"/>
            <p:cNvSpPr txBox="1"/>
            <p:nvPr/>
          </p:nvSpPr>
          <p:spPr>
            <a:xfrm>
              <a:off x="0" y="-19050"/>
              <a:ext cx="4398222" cy="1788218"/>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4484269" y="4663534"/>
            <a:ext cx="11403712" cy="4078595"/>
          </a:xfrm>
          <a:prstGeom prst="rect">
            <a:avLst/>
          </a:prstGeom>
        </p:spPr>
        <p:txBody>
          <a:bodyPr lIns="0" tIns="0" rIns="0" bIns="0" rtlCol="0" anchor="t">
            <a:spAutoFit/>
          </a:bodyPr>
          <a:lstStyle/>
          <a:p>
            <a:pPr algn="just">
              <a:lnSpc>
                <a:spcPts val="2520"/>
              </a:lnSpc>
            </a:pPr>
            <a:r>
              <a:rPr lang="en-US" sz="1800" spc="-9">
                <a:solidFill>
                  <a:srgbClr val="100F0D"/>
                </a:solidFill>
                <a:latin typeface="DM Sans"/>
              </a:rPr>
              <a:t>Failing to understand people is a limiting factor for many of technologies we use today. Just think about the robots and drones that humans can only control if we translate what we want into commands they recognize. The fact is, when tech struggles to connect with us, it’s often because people—what they want, expect, or intend—are an enigma.</a:t>
            </a:r>
          </a:p>
          <a:p>
            <a:pPr algn="just">
              <a:lnSpc>
                <a:spcPts val="2520"/>
              </a:lnSpc>
            </a:pPr>
            <a:endParaRPr lang="en-US" sz="1800" spc="-9">
              <a:solidFill>
                <a:srgbClr val="100F0D"/>
              </a:solidFill>
              <a:latin typeface="DM Sans"/>
            </a:endParaRPr>
          </a:p>
          <a:p>
            <a:pPr algn="just">
              <a:lnSpc>
                <a:spcPts val="2520"/>
              </a:lnSpc>
            </a:pPr>
            <a:r>
              <a:rPr lang="en-US" sz="1800" spc="-9">
                <a:solidFill>
                  <a:srgbClr val="100F0D"/>
                </a:solidFill>
                <a:latin typeface="DM Sans"/>
              </a:rPr>
              <a:t>Now, innovators are trying to change that. Across industries, they’re building technologies and systems that can understand people in new and deeper ways. They’re creating a “human interface,” and the ripple effect will go far beyond, say, improving smart homes.</a:t>
            </a:r>
          </a:p>
          <a:p>
            <a:pPr algn="just">
              <a:lnSpc>
                <a:spcPts val="2520"/>
              </a:lnSpc>
            </a:pPr>
            <a:endParaRPr lang="en-US" sz="1800" spc="-9">
              <a:solidFill>
                <a:srgbClr val="100F0D"/>
              </a:solidFill>
              <a:latin typeface="DM Sans"/>
            </a:endParaRPr>
          </a:p>
          <a:p>
            <a:pPr algn="just">
              <a:lnSpc>
                <a:spcPts val="2520"/>
              </a:lnSpc>
            </a:pPr>
            <a:r>
              <a:rPr lang="en-US" sz="1800" spc="-9">
                <a:solidFill>
                  <a:srgbClr val="100F0D"/>
                </a:solidFill>
                <a:latin typeface="DM Sans"/>
              </a:rPr>
              <a:t>Consider technologies that read body movement, like eye and hand tracking. In 2023, Apple’s Vision Pro introduced visionOS, which lets users navigate and click with just their gaze and a simple gesture, bypassing the need for a handheld controller.</a:t>
            </a:r>
          </a:p>
          <a:p>
            <a:pPr algn="just">
              <a:lnSpc>
                <a:spcPts val="2520"/>
              </a:lnSpc>
            </a:pPr>
            <a:endParaRPr lang="en-US" sz="1800" spc="-9">
              <a:solidFill>
                <a:srgbClr val="100F0D"/>
              </a:solidFill>
              <a:latin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75966" y="8204208"/>
            <a:ext cx="5500090"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AGENDA</a:t>
            </a:r>
          </a:p>
        </p:txBody>
      </p:sp>
      <p:sp>
        <p:nvSpPr>
          <p:cNvPr id="3" name="TextBox 3"/>
          <p:cNvSpPr txBox="1"/>
          <p:nvPr/>
        </p:nvSpPr>
        <p:spPr>
          <a:xfrm>
            <a:off x="2417556" y="1730356"/>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01.</a:t>
            </a:r>
          </a:p>
        </p:txBody>
      </p:sp>
      <p:sp>
        <p:nvSpPr>
          <p:cNvPr id="4" name="TextBox 4"/>
          <p:cNvSpPr txBox="1"/>
          <p:nvPr/>
        </p:nvSpPr>
        <p:spPr>
          <a:xfrm>
            <a:off x="2417556" y="3076563"/>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02.</a:t>
            </a:r>
          </a:p>
        </p:txBody>
      </p:sp>
      <p:sp>
        <p:nvSpPr>
          <p:cNvPr id="5" name="TextBox 5"/>
          <p:cNvSpPr txBox="1"/>
          <p:nvPr/>
        </p:nvSpPr>
        <p:spPr>
          <a:xfrm>
            <a:off x="4355969" y="1966894"/>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OVERVIEW OF TECHNOLOGIES</a:t>
            </a:r>
          </a:p>
        </p:txBody>
      </p:sp>
      <p:sp>
        <p:nvSpPr>
          <p:cNvPr id="6" name="TextBox 6"/>
          <p:cNvSpPr txBox="1"/>
          <p:nvPr/>
        </p:nvSpPr>
        <p:spPr>
          <a:xfrm>
            <a:off x="4355969" y="3313102"/>
            <a:ext cx="8265279"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THE IMPORTANCE OF TECHNOLOGIES</a:t>
            </a:r>
          </a:p>
        </p:txBody>
      </p:sp>
      <p:sp>
        <p:nvSpPr>
          <p:cNvPr id="7" name="TextBox 7"/>
          <p:cNvSpPr txBox="1"/>
          <p:nvPr/>
        </p:nvSpPr>
        <p:spPr>
          <a:xfrm>
            <a:off x="2417556" y="4422771"/>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03.</a:t>
            </a:r>
          </a:p>
        </p:txBody>
      </p:sp>
      <p:sp>
        <p:nvSpPr>
          <p:cNvPr id="8" name="TextBox 8"/>
          <p:cNvSpPr txBox="1"/>
          <p:nvPr/>
        </p:nvSpPr>
        <p:spPr>
          <a:xfrm>
            <a:off x="4355969" y="4641844"/>
            <a:ext cx="10288953"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CREATING A NEW TECHNOLOGICAL SOLUTION</a:t>
            </a:r>
          </a:p>
        </p:txBody>
      </p:sp>
      <p:sp>
        <p:nvSpPr>
          <p:cNvPr id="9" name="TextBox 9"/>
          <p:cNvSpPr txBox="1"/>
          <p:nvPr/>
        </p:nvSpPr>
        <p:spPr>
          <a:xfrm>
            <a:off x="2417556" y="5773736"/>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04.</a:t>
            </a:r>
          </a:p>
        </p:txBody>
      </p:sp>
      <p:sp>
        <p:nvSpPr>
          <p:cNvPr id="10" name="TextBox 10"/>
          <p:cNvSpPr txBox="1"/>
          <p:nvPr/>
        </p:nvSpPr>
        <p:spPr>
          <a:xfrm>
            <a:off x="4355969" y="5982485"/>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PROTOTYPING</a:t>
            </a:r>
          </a:p>
        </p:txBody>
      </p:sp>
      <p:sp>
        <p:nvSpPr>
          <p:cNvPr id="11" name="Freeform 11"/>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2" name="Freeform 1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TextBox 13"/>
          <p:cNvSpPr txBox="1"/>
          <p:nvPr/>
        </p:nvSpPr>
        <p:spPr>
          <a:xfrm>
            <a:off x="2417556" y="7124700"/>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05.</a:t>
            </a:r>
          </a:p>
        </p:txBody>
      </p:sp>
      <p:sp>
        <p:nvSpPr>
          <p:cNvPr id="14" name="TextBox 14"/>
          <p:cNvSpPr txBox="1"/>
          <p:nvPr/>
        </p:nvSpPr>
        <p:spPr>
          <a:xfrm>
            <a:off x="4355969" y="7361238"/>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THE NEED FOR CHANGE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724522" y="3759134"/>
            <a:ext cx="3051618" cy="3051618"/>
          </a:xfrm>
          <a:prstGeom prst="rect">
            <a:avLst/>
          </a:prstGeom>
        </p:spPr>
      </p:pic>
      <p:pic>
        <p:nvPicPr>
          <p:cNvPr id="3" name="Picture 3"/>
          <p:cNvPicPr>
            <a:picLocks noChangeAspect="1"/>
          </p:cNvPicPr>
          <p:nvPr/>
        </p:nvPicPr>
        <p:blipFill>
          <a:blip r:embed="rId3"/>
          <a:stretch>
            <a:fillRect/>
          </a:stretch>
        </p:blipFill>
        <p:spPr>
          <a:xfrm>
            <a:off x="7482750" y="3759134"/>
            <a:ext cx="3051618" cy="3051618"/>
          </a:xfrm>
          <a:prstGeom prst="rect">
            <a:avLst/>
          </a:prstGeom>
        </p:spPr>
      </p:pic>
      <p:pic>
        <p:nvPicPr>
          <p:cNvPr id="4" name="Picture 4"/>
          <p:cNvPicPr>
            <a:picLocks noChangeAspect="1"/>
          </p:cNvPicPr>
          <p:nvPr/>
        </p:nvPicPr>
        <p:blipFill>
          <a:blip r:embed="rId4"/>
          <a:stretch>
            <a:fillRect/>
          </a:stretch>
        </p:blipFill>
        <p:spPr>
          <a:xfrm>
            <a:off x="13244645" y="3759134"/>
            <a:ext cx="3051618" cy="3051618"/>
          </a:xfrm>
          <a:prstGeom prst="rect">
            <a:avLst/>
          </a:prstGeom>
        </p:spPr>
      </p:pic>
      <p:sp>
        <p:nvSpPr>
          <p:cNvPr id="5" name="Freeform 5"/>
          <p:cNvSpPr/>
          <p:nvPr/>
        </p:nvSpPr>
        <p:spPr>
          <a:xfrm>
            <a:off x="7767568" y="4013436"/>
            <a:ext cx="2512499" cy="2543015"/>
          </a:xfrm>
          <a:custGeom>
            <a:avLst/>
            <a:gdLst/>
            <a:ahLst/>
            <a:cxnLst/>
            <a:rect l="l" t="t" r="r" b="b"/>
            <a:pathLst>
              <a:path w="2512499" h="2543015">
                <a:moveTo>
                  <a:pt x="0" y="0"/>
                </a:moveTo>
                <a:lnTo>
                  <a:pt x="2512498" y="0"/>
                </a:lnTo>
                <a:lnTo>
                  <a:pt x="2512498" y="2543014"/>
                </a:lnTo>
                <a:lnTo>
                  <a:pt x="0" y="2543014"/>
                </a:lnTo>
                <a:lnTo>
                  <a:pt x="0" y="0"/>
                </a:lnTo>
                <a:close/>
              </a:path>
            </a:pathLst>
          </a:custGeom>
          <a:blipFill>
            <a:blip r:embed="rId5"/>
            <a:stretch>
              <a:fillRect l="-103238" t="-25198" r="-30918" b="-30961"/>
            </a:stretch>
          </a:blipFill>
        </p:spPr>
        <p:txBody>
          <a:bodyPr/>
          <a:lstStyle/>
          <a:p>
            <a:endParaRPr lang="lv-LV"/>
          </a:p>
        </p:txBody>
      </p:sp>
      <p:sp>
        <p:nvSpPr>
          <p:cNvPr id="6" name="Freeform 6"/>
          <p:cNvSpPr/>
          <p:nvPr/>
        </p:nvSpPr>
        <p:spPr>
          <a:xfrm>
            <a:off x="1978824" y="4013436"/>
            <a:ext cx="2543015" cy="2543015"/>
          </a:xfrm>
          <a:custGeom>
            <a:avLst/>
            <a:gdLst/>
            <a:ahLst/>
            <a:cxnLst/>
            <a:rect l="l" t="t" r="r" b="b"/>
            <a:pathLst>
              <a:path w="2543015" h="2543015">
                <a:moveTo>
                  <a:pt x="0" y="0"/>
                </a:moveTo>
                <a:lnTo>
                  <a:pt x="2543015" y="0"/>
                </a:lnTo>
                <a:lnTo>
                  <a:pt x="2543015" y="2543014"/>
                </a:lnTo>
                <a:lnTo>
                  <a:pt x="0" y="2543014"/>
                </a:lnTo>
                <a:lnTo>
                  <a:pt x="0" y="0"/>
                </a:lnTo>
                <a:close/>
              </a:path>
            </a:pathLst>
          </a:custGeom>
          <a:blipFill>
            <a:blip r:embed="rId6"/>
            <a:stretch>
              <a:fillRect l="-43676" r="-43676"/>
            </a:stretch>
          </a:blipFill>
        </p:spPr>
        <p:txBody>
          <a:bodyPr/>
          <a:lstStyle/>
          <a:p>
            <a:endParaRPr lang="lv-LV"/>
          </a:p>
        </p:txBody>
      </p:sp>
      <p:sp>
        <p:nvSpPr>
          <p:cNvPr id="7" name="Freeform 7"/>
          <p:cNvSpPr/>
          <p:nvPr/>
        </p:nvSpPr>
        <p:spPr>
          <a:xfrm>
            <a:off x="13499516" y="4013436"/>
            <a:ext cx="2543015" cy="2543015"/>
          </a:xfrm>
          <a:custGeom>
            <a:avLst/>
            <a:gdLst/>
            <a:ahLst/>
            <a:cxnLst/>
            <a:rect l="l" t="t" r="r" b="b"/>
            <a:pathLst>
              <a:path w="2543015" h="2543015">
                <a:moveTo>
                  <a:pt x="0" y="0"/>
                </a:moveTo>
                <a:lnTo>
                  <a:pt x="2543015" y="0"/>
                </a:lnTo>
                <a:lnTo>
                  <a:pt x="2543015" y="2543014"/>
                </a:lnTo>
                <a:lnTo>
                  <a:pt x="0" y="2543014"/>
                </a:lnTo>
                <a:lnTo>
                  <a:pt x="0" y="0"/>
                </a:lnTo>
                <a:close/>
              </a:path>
            </a:pathLst>
          </a:custGeom>
          <a:blipFill>
            <a:blip r:embed="rId7"/>
            <a:stretch>
              <a:fillRect l="-17853" r="-27074"/>
            </a:stretch>
          </a:blipFill>
        </p:spPr>
        <p:txBody>
          <a:bodyPr/>
          <a:lstStyle/>
          <a:p>
            <a:endParaRPr lang="lv-LV"/>
          </a:p>
        </p:txBody>
      </p:sp>
      <p:sp>
        <p:nvSpPr>
          <p:cNvPr id="8" name="TextBox 8"/>
          <p:cNvSpPr txBox="1"/>
          <p:nvPr/>
        </p:nvSpPr>
        <p:spPr>
          <a:xfrm>
            <a:off x="1028700" y="7461325"/>
            <a:ext cx="4714145" cy="409575"/>
          </a:xfrm>
          <a:prstGeom prst="rect">
            <a:avLst/>
          </a:prstGeom>
        </p:spPr>
        <p:txBody>
          <a:bodyPr lIns="0" tIns="0" rIns="0" bIns="0" rtlCol="0" anchor="t">
            <a:spAutoFit/>
          </a:bodyPr>
          <a:lstStyle/>
          <a:p>
            <a:pPr algn="ctr">
              <a:lnSpc>
                <a:spcPts val="3240"/>
              </a:lnSpc>
            </a:pPr>
            <a:r>
              <a:rPr lang="en-US" sz="2700">
                <a:solidFill>
                  <a:srgbClr val="737373"/>
                </a:solidFill>
                <a:latin typeface="DM Sans Bold"/>
              </a:rPr>
              <a:t>by 2029</a:t>
            </a:r>
          </a:p>
        </p:txBody>
      </p:sp>
      <p:sp>
        <p:nvSpPr>
          <p:cNvPr id="9" name="TextBox 9"/>
          <p:cNvSpPr txBox="1"/>
          <p:nvPr/>
        </p:nvSpPr>
        <p:spPr>
          <a:xfrm>
            <a:off x="1028700" y="8108981"/>
            <a:ext cx="4714145" cy="406400"/>
          </a:xfrm>
          <a:prstGeom prst="rect">
            <a:avLst/>
          </a:prstGeom>
        </p:spPr>
        <p:txBody>
          <a:bodyPr lIns="0" tIns="0" rIns="0" bIns="0" rtlCol="0" anchor="t">
            <a:spAutoFit/>
          </a:bodyPr>
          <a:lstStyle/>
          <a:p>
            <a:pPr algn="ctr">
              <a:lnSpc>
                <a:spcPts val="3249"/>
              </a:lnSpc>
            </a:pPr>
            <a:r>
              <a:rPr lang="en-US" sz="2499">
                <a:solidFill>
                  <a:srgbClr val="737373"/>
                </a:solidFill>
                <a:latin typeface="DM Sans"/>
              </a:rPr>
              <a:t>Human-like AI is reality</a:t>
            </a:r>
          </a:p>
        </p:txBody>
      </p:sp>
      <p:sp>
        <p:nvSpPr>
          <p:cNvPr id="10" name="TextBox 10"/>
          <p:cNvSpPr txBox="1"/>
          <p:nvPr/>
        </p:nvSpPr>
        <p:spPr>
          <a:xfrm>
            <a:off x="1028700" y="1581092"/>
            <a:ext cx="16230600" cy="1143000"/>
          </a:xfrm>
          <a:prstGeom prst="rect">
            <a:avLst/>
          </a:prstGeom>
        </p:spPr>
        <p:txBody>
          <a:bodyPr lIns="0" tIns="0" rIns="0" bIns="0" rtlCol="0" anchor="t">
            <a:spAutoFit/>
          </a:bodyPr>
          <a:lstStyle/>
          <a:p>
            <a:pPr algn="ctr">
              <a:lnSpc>
                <a:spcPts val="9000"/>
              </a:lnSpc>
            </a:pPr>
            <a:r>
              <a:rPr lang="en-US" sz="7500">
                <a:solidFill>
                  <a:srgbClr val="727171"/>
                </a:solidFill>
                <a:latin typeface="DM Sans Bold"/>
              </a:rPr>
              <a:t>Future predictions</a:t>
            </a:r>
          </a:p>
        </p:txBody>
      </p:sp>
      <p:sp>
        <p:nvSpPr>
          <p:cNvPr id="11" name="TextBox 11"/>
          <p:cNvSpPr txBox="1"/>
          <p:nvPr/>
        </p:nvSpPr>
        <p:spPr>
          <a:xfrm>
            <a:off x="6786928" y="7461325"/>
            <a:ext cx="4714145" cy="409575"/>
          </a:xfrm>
          <a:prstGeom prst="rect">
            <a:avLst/>
          </a:prstGeom>
        </p:spPr>
        <p:txBody>
          <a:bodyPr lIns="0" tIns="0" rIns="0" bIns="0" rtlCol="0" anchor="t">
            <a:spAutoFit/>
          </a:bodyPr>
          <a:lstStyle/>
          <a:p>
            <a:pPr algn="ctr">
              <a:lnSpc>
                <a:spcPts val="3240"/>
              </a:lnSpc>
            </a:pPr>
            <a:r>
              <a:rPr lang="en-US" sz="2700">
                <a:solidFill>
                  <a:srgbClr val="737373"/>
                </a:solidFill>
                <a:latin typeface="DM Sans Bold"/>
              </a:rPr>
              <a:t>by 2030</a:t>
            </a:r>
          </a:p>
        </p:txBody>
      </p:sp>
      <p:sp>
        <p:nvSpPr>
          <p:cNvPr id="12" name="TextBox 12"/>
          <p:cNvSpPr txBox="1"/>
          <p:nvPr/>
        </p:nvSpPr>
        <p:spPr>
          <a:xfrm>
            <a:off x="6786928" y="8108981"/>
            <a:ext cx="4714145" cy="406400"/>
          </a:xfrm>
          <a:prstGeom prst="rect">
            <a:avLst/>
          </a:prstGeom>
        </p:spPr>
        <p:txBody>
          <a:bodyPr lIns="0" tIns="0" rIns="0" bIns="0" rtlCol="0" anchor="t">
            <a:spAutoFit/>
          </a:bodyPr>
          <a:lstStyle/>
          <a:p>
            <a:pPr algn="ctr">
              <a:lnSpc>
                <a:spcPts val="3249"/>
              </a:lnSpc>
            </a:pPr>
            <a:r>
              <a:rPr lang="en-US" sz="2499">
                <a:solidFill>
                  <a:srgbClr val="737373"/>
                </a:solidFill>
                <a:latin typeface="DM Sans"/>
              </a:rPr>
              <a:t>6G standard is released</a:t>
            </a:r>
          </a:p>
        </p:txBody>
      </p:sp>
      <p:sp>
        <p:nvSpPr>
          <p:cNvPr id="13" name="TextBox 13"/>
          <p:cNvSpPr txBox="1"/>
          <p:nvPr/>
        </p:nvSpPr>
        <p:spPr>
          <a:xfrm>
            <a:off x="12548822" y="7461325"/>
            <a:ext cx="4714145" cy="409575"/>
          </a:xfrm>
          <a:prstGeom prst="rect">
            <a:avLst/>
          </a:prstGeom>
        </p:spPr>
        <p:txBody>
          <a:bodyPr lIns="0" tIns="0" rIns="0" bIns="0" rtlCol="0" anchor="t">
            <a:spAutoFit/>
          </a:bodyPr>
          <a:lstStyle/>
          <a:p>
            <a:pPr algn="ctr">
              <a:lnSpc>
                <a:spcPts val="3240"/>
              </a:lnSpc>
            </a:pPr>
            <a:r>
              <a:rPr lang="en-US" sz="2700">
                <a:solidFill>
                  <a:srgbClr val="737373"/>
                </a:solidFill>
                <a:latin typeface="DM Sans Bold"/>
              </a:rPr>
              <a:t>by 2034</a:t>
            </a:r>
          </a:p>
        </p:txBody>
      </p:sp>
      <p:sp>
        <p:nvSpPr>
          <p:cNvPr id="14" name="TextBox 14"/>
          <p:cNvSpPr txBox="1"/>
          <p:nvPr/>
        </p:nvSpPr>
        <p:spPr>
          <a:xfrm>
            <a:off x="12548822" y="8108981"/>
            <a:ext cx="4714145" cy="815975"/>
          </a:xfrm>
          <a:prstGeom prst="rect">
            <a:avLst/>
          </a:prstGeom>
        </p:spPr>
        <p:txBody>
          <a:bodyPr lIns="0" tIns="0" rIns="0" bIns="0" rtlCol="0" anchor="t">
            <a:spAutoFit/>
          </a:bodyPr>
          <a:lstStyle/>
          <a:p>
            <a:pPr algn="ctr">
              <a:lnSpc>
                <a:spcPts val="3249"/>
              </a:lnSpc>
            </a:pPr>
            <a:r>
              <a:rPr lang="en-US" sz="2499">
                <a:solidFill>
                  <a:srgbClr val="737373"/>
                </a:solidFill>
                <a:latin typeface="DM Sans"/>
              </a:rPr>
              <a:t>Service robots number a billion worldwide</a:t>
            </a:r>
          </a:p>
        </p:txBody>
      </p:sp>
      <p:sp>
        <p:nvSpPr>
          <p:cNvPr id="15" name="TextBox 15"/>
          <p:cNvSpPr txBox="1"/>
          <p:nvPr/>
        </p:nvSpPr>
        <p:spPr>
          <a:xfrm>
            <a:off x="6786928" y="9229725"/>
            <a:ext cx="4714145" cy="406400"/>
          </a:xfrm>
          <a:prstGeom prst="rect">
            <a:avLst/>
          </a:prstGeom>
        </p:spPr>
        <p:txBody>
          <a:bodyPr lIns="0" tIns="0" rIns="0" bIns="0" rtlCol="0" anchor="t">
            <a:spAutoFit/>
          </a:bodyPr>
          <a:lstStyle/>
          <a:p>
            <a:pPr algn="ctr">
              <a:lnSpc>
                <a:spcPts val="3249"/>
              </a:lnSpc>
            </a:pPr>
            <a:r>
              <a:rPr lang="en-US" sz="2499" u="sng">
                <a:solidFill>
                  <a:srgbClr val="737373"/>
                </a:solidFill>
                <a:latin typeface="DM Sans"/>
                <a:hlinkClick r:id="rId8" tooltip="https://futuretimeline.net"/>
              </a:rPr>
              <a:t>futuretimeline.net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5133975"/>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What was the most challenging technology/tool you've had to learn how to use?</a:t>
            </a:r>
          </a:p>
        </p:txBody>
      </p:sp>
      <p:sp>
        <p:nvSpPr>
          <p:cNvPr id="3" name="TextBox 3"/>
          <p:cNvSpPr txBox="1"/>
          <p:nvPr/>
        </p:nvSpPr>
        <p:spPr>
          <a:xfrm>
            <a:off x="375222" y="7278106"/>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What methods did you use to make the learning as effective as possible?</a:t>
            </a:r>
          </a:p>
        </p:txBody>
      </p:sp>
      <p:sp>
        <p:nvSpPr>
          <p:cNvPr id="4" name="TextBox 4"/>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Task: share with everyone (15 min)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BA06-FCBC-EA5F-C6B5-D85B079960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BB8F709-AFB8-9C2F-405C-CE6B5E707BDB}"/>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E334F5FE-D5A9-97E8-6D7C-5E38837088FB}"/>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a:extLst>
                <a:ext uri="{FF2B5EF4-FFF2-40B4-BE49-F238E27FC236}">
                  <a16:creationId xmlns:a16="http://schemas.microsoft.com/office/drawing/2014/main" id="{AB6EF3D0-B736-0DCE-EE04-C2959D26B418}"/>
                </a:ext>
              </a:extLst>
            </p:cNvPr>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62527C3F-565C-BC88-DD1E-D18CE1069674}"/>
              </a:ext>
            </a:extLst>
          </p:cNvPr>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a:extLst>
              <a:ext uri="{FF2B5EF4-FFF2-40B4-BE49-F238E27FC236}">
                <a16:creationId xmlns:a16="http://schemas.microsoft.com/office/drawing/2014/main" id="{E5BE4B6E-FB07-D047-F53A-F359ECDC850E}"/>
              </a:ext>
            </a:extLst>
          </p:cNvPr>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a:extLst>
              <a:ext uri="{FF2B5EF4-FFF2-40B4-BE49-F238E27FC236}">
                <a16:creationId xmlns:a16="http://schemas.microsoft.com/office/drawing/2014/main" id="{4F456649-92B8-AC6B-9263-40121C321CE2}"/>
              </a:ext>
            </a:extLst>
          </p:cNvPr>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a:extLst>
              <a:ext uri="{FF2B5EF4-FFF2-40B4-BE49-F238E27FC236}">
                <a16:creationId xmlns:a16="http://schemas.microsoft.com/office/drawing/2014/main" id="{5A94C43C-1C1D-CA59-118F-34FE5063EFFD}"/>
              </a:ext>
            </a:extLst>
          </p:cNvPr>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extLst>
      <p:ext uri="{BB962C8B-B14F-4D97-AF65-F5344CB8AC3E}">
        <p14:creationId xmlns:p14="http://schemas.microsoft.com/office/powerpoint/2010/main" val="403794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4316412"/>
            <a:ext cx="14643036" cy="1778000"/>
          </a:xfrm>
          <a:prstGeom prst="rect">
            <a:avLst/>
          </a:prstGeom>
        </p:spPr>
        <p:txBody>
          <a:bodyPr lIns="0" tIns="0" rIns="0" bIns="0" rtlCol="0" anchor="t">
            <a:spAutoFit/>
          </a:bodyPr>
          <a:lstStyle/>
          <a:p>
            <a:pPr algn="ctr">
              <a:lnSpc>
                <a:spcPts val="13750"/>
              </a:lnSpc>
            </a:pPr>
            <a:r>
              <a:rPr lang="en-US" sz="12500">
                <a:solidFill>
                  <a:srgbClr val="FFFFFF"/>
                </a:solidFill>
                <a:latin typeface="DM Sans Bold"/>
              </a:rPr>
              <a:t>BREAK (15 MIN)</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825948"/>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lv-LV"/>
            </a:p>
          </p:txBody>
        </p:sp>
      </p:grpSp>
      <p:grpSp>
        <p:nvGrpSpPr>
          <p:cNvPr id="4" name="Group 4"/>
          <p:cNvGrpSpPr/>
          <p:nvPr/>
        </p:nvGrpSpPr>
        <p:grpSpPr>
          <a:xfrm>
            <a:off x="7143807" y="3069761"/>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txBody>
            <a:bodyPr/>
            <a:lstStyle/>
            <a:p>
              <a:endParaRPr lang="lv-LV"/>
            </a:p>
          </p:txBody>
        </p:sp>
      </p:grpSp>
      <p:grpSp>
        <p:nvGrpSpPr>
          <p:cNvPr id="6" name="Group 6"/>
          <p:cNvGrpSpPr/>
          <p:nvPr/>
        </p:nvGrpSpPr>
        <p:grpSpPr>
          <a:xfrm>
            <a:off x="7143807" y="5316699"/>
            <a:ext cx="3029394" cy="1704013"/>
            <a:chOff x="0" y="0"/>
            <a:chExt cx="11289030" cy="6350000"/>
          </a:xfrm>
        </p:grpSpPr>
        <p:sp>
          <p:nvSpPr>
            <p:cNvPr id="7" name="Freeform 7"/>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4"/>
              <a:stretch>
                <a:fillRect t="-9228" b="-9228"/>
              </a:stretch>
            </a:blipFill>
          </p:spPr>
          <p:txBody>
            <a:bodyPr/>
            <a:lstStyle/>
            <a:p>
              <a:endParaRPr lang="lv-LV"/>
            </a:p>
          </p:txBody>
        </p:sp>
      </p:grpSp>
      <p:sp>
        <p:nvSpPr>
          <p:cNvPr id="8" name="Freeform 8"/>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9" name="Freeform 9"/>
          <p:cNvSpPr/>
          <p:nvPr/>
        </p:nvSpPr>
        <p:spPr>
          <a:xfrm rot="-162000">
            <a:off x="7104792" y="7493726"/>
            <a:ext cx="3086931" cy="1867177"/>
          </a:xfrm>
          <a:custGeom>
            <a:avLst/>
            <a:gdLst/>
            <a:ahLst/>
            <a:cxnLst/>
            <a:rect l="l" t="t" r="r" b="b"/>
            <a:pathLst>
              <a:path w="3086931" h="1867177">
                <a:moveTo>
                  <a:pt x="81370" y="0"/>
                </a:moveTo>
                <a:lnTo>
                  <a:pt x="3086931" y="141738"/>
                </a:lnTo>
                <a:lnTo>
                  <a:pt x="3005562" y="1867176"/>
                </a:lnTo>
                <a:lnTo>
                  <a:pt x="0" y="1725438"/>
                </a:lnTo>
                <a:lnTo>
                  <a:pt x="81370" y="0"/>
                </a:lnTo>
                <a:close/>
              </a:path>
            </a:pathLst>
          </a:custGeom>
          <a:blipFill>
            <a:blip r:embed="rId7"/>
            <a:stretch>
              <a:fillRect l="-5384" t="-9616" r="-2375" b="-9303"/>
            </a:stretch>
          </a:blipFill>
        </p:spPr>
        <p:txBody>
          <a:bodyPr/>
          <a:lstStyle/>
          <a:p>
            <a:endParaRPr lang="lv-LV"/>
          </a:p>
        </p:txBody>
      </p:sp>
      <p:grpSp>
        <p:nvGrpSpPr>
          <p:cNvPr id="10" name="Group 10"/>
          <p:cNvGrpSpPr/>
          <p:nvPr/>
        </p:nvGrpSpPr>
        <p:grpSpPr>
          <a:xfrm>
            <a:off x="10459288" y="751802"/>
            <a:ext cx="6800012" cy="1480828"/>
            <a:chOff x="0" y="0"/>
            <a:chExt cx="9066683" cy="1974437"/>
          </a:xfrm>
        </p:grpSpPr>
        <p:sp>
          <p:nvSpPr>
            <p:cNvPr id="11" name="TextBox 11"/>
            <p:cNvSpPr txBox="1"/>
            <p:nvPr/>
          </p:nvSpPr>
          <p:spPr>
            <a:xfrm>
              <a:off x="0" y="424827"/>
              <a:ext cx="9066683" cy="5031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Understand the importance of technologies</a:t>
              </a:r>
            </a:p>
          </p:txBody>
        </p:sp>
        <p:sp>
          <p:nvSpPr>
            <p:cNvPr id="12" name="TextBox 12"/>
            <p:cNvSpPr txBox="1"/>
            <p:nvPr/>
          </p:nvSpPr>
          <p:spPr>
            <a:xfrm>
              <a:off x="0" y="1007332"/>
              <a:ext cx="9066683" cy="967105"/>
            </a:xfrm>
            <a:prstGeom prst="rect">
              <a:avLst/>
            </a:prstGeom>
          </p:spPr>
          <p:txBody>
            <a:bodyPr lIns="0" tIns="0" rIns="0" bIns="0" rtlCol="0" anchor="t">
              <a:spAutoFit/>
            </a:bodyPr>
            <a:lstStyle/>
            <a:p>
              <a:pPr>
                <a:lnSpc>
                  <a:spcPts val="2940"/>
                </a:lnSpc>
              </a:pPr>
              <a:r>
                <a:rPr lang="en-US" sz="2100">
                  <a:solidFill>
                    <a:srgbClr val="737373"/>
                  </a:solidFill>
                  <a:latin typeface="DM Sans"/>
                </a:rPr>
                <a:t>One of the main goals is to help you understand why technologies are important and necessary nowadays.</a:t>
              </a:r>
            </a:p>
          </p:txBody>
        </p:sp>
        <p:sp>
          <p:nvSpPr>
            <p:cNvPr id="13" name="TextBox 13"/>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01</a:t>
              </a:r>
            </a:p>
          </p:txBody>
        </p:sp>
      </p:grpSp>
      <p:grpSp>
        <p:nvGrpSpPr>
          <p:cNvPr id="14" name="Group 14"/>
          <p:cNvGrpSpPr/>
          <p:nvPr/>
        </p:nvGrpSpPr>
        <p:grpSpPr>
          <a:xfrm>
            <a:off x="10459288" y="2995616"/>
            <a:ext cx="6800012" cy="1480828"/>
            <a:chOff x="0" y="0"/>
            <a:chExt cx="9066683" cy="1974437"/>
          </a:xfrm>
        </p:grpSpPr>
        <p:sp>
          <p:nvSpPr>
            <p:cNvPr id="15" name="TextBox 15"/>
            <p:cNvSpPr txBox="1"/>
            <p:nvPr/>
          </p:nvSpPr>
          <p:spPr>
            <a:xfrm>
              <a:off x="0" y="424827"/>
              <a:ext cx="9066683" cy="5031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When to use which tools and technologies</a:t>
              </a:r>
            </a:p>
          </p:txBody>
        </p:sp>
        <p:sp>
          <p:nvSpPr>
            <p:cNvPr id="16" name="TextBox 16"/>
            <p:cNvSpPr txBox="1"/>
            <p:nvPr/>
          </p:nvSpPr>
          <p:spPr>
            <a:xfrm>
              <a:off x="0" y="1007332"/>
              <a:ext cx="9066683" cy="967105"/>
            </a:xfrm>
            <a:prstGeom prst="rect">
              <a:avLst/>
            </a:prstGeom>
          </p:spPr>
          <p:txBody>
            <a:bodyPr lIns="0" tIns="0" rIns="0" bIns="0" rtlCol="0" anchor="t">
              <a:spAutoFit/>
            </a:bodyPr>
            <a:lstStyle/>
            <a:p>
              <a:pPr>
                <a:lnSpc>
                  <a:spcPts val="2940"/>
                </a:lnSpc>
              </a:pPr>
              <a:r>
                <a:rPr lang="en-US" sz="2100">
                  <a:solidFill>
                    <a:srgbClr val="737373"/>
                  </a:solidFill>
                  <a:latin typeface="DM Sans"/>
                </a:rPr>
                <a:t>In order not to waste any time, it's important to understand when to use which specific technologies.</a:t>
              </a:r>
            </a:p>
          </p:txBody>
        </p:sp>
        <p:sp>
          <p:nvSpPr>
            <p:cNvPr id="17" name="TextBox 17"/>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02</a:t>
              </a:r>
            </a:p>
          </p:txBody>
        </p:sp>
      </p:grpSp>
      <p:grpSp>
        <p:nvGrpSpPr>
          <p:cNvPr id="18" name="Group 18"/>
          <p:cNvGrpSpPr/>
          <p:nvPr/>
        </p:nvGrpSpPr>
        <p:grpSpPr>
          <a:xfrm>
            <a:off x="10459288" y="5238444"/>
            <a:ext cx="6800012" cy="1852303"/>
            <a:chOff x="0" y="0"/>
            <a:chExt cx="9066683" cy="2469737"/>
          </a:xfrm>
        </p:grpSpPr>
        <p:sp>
          <p:nvSpPr>
            <p:cNvPr id="19" name="TextBox 19"/>
            <p:cNvSpPr txBox="1"/>
            <p:nvPr/>
          </p:nvSpPr>
          <p:spPr>
            <a:xfrm>
              <a:off x="0" y="424827"/>
              <a:ext cx="9066683" cy="5031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How to select the best tools and technologies</a:t>
              </a:r>
            </a:p>
          </p:txBody>
        </p:sp>
        <p:sp>
          <p:nvSpPr>
            <p:cNvPr id="20" name="TextBox 20"/>
            <p:cNvSpPr txBox="1"/>
            <p:nvPr/>
          </p:nvSpPr>
          <p:spPr>
            <a:xfrm>
              <a:off x="0" y="1007332"/>
              <a:ext cx="9066683" cy="1462405"/>
            </a:xfrm>
            <a:prstGeom prst="rect">
              <a:avLst/>
            </a:prstGeom>
          </p:spPr>
          <p:txBody>
            <a:bodyPr lIns="0" tIns="0" rIns="0" bIns="0" rtlCol="0" anchor="t">
              <a:spAutoFit/>
            </a:bodyPr>
            <a:lstStyle/>
            <a:p>
              <a:pPr>
                <a:lnSpc>
                  <a:spcPts val="2940"/>
                </a:lnSpc>
              </a:pPr>
              <a:r>
                <a:rPr lang="en-US" sz="2100">
                  <a:solidFill>
                    <a:srgbClr val="737373"/>
                  </a:solidFill>
                  <a:latin typeface="DM Sans"/>
                </a:rPr>
                <a:t>What are the main principles based on which to choose tools and technologies that could benefit your organisation.</a:t>
              </a:r>
            </a:p>
          </p:txBody>
        </p:sp>
        <p:sp>
          <p:nvSpPr>
            <p:cNvPr id="21" name="TextBox 21"/>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03</a:t>
              </a:r>
            </a:p>
          </p:txBody>
        </p:sp>
      </p:grpSp>
      <p:grpSp>
        <p:nvGrpSpPr>
          <p:cNvPr id="22" name="Group 22"/>
          <p:cNvGrpSpPr/>
          <p:nvPr/>
        </p:nvGrpSpPr>
        <p:grpSpPr>
          <a:xfrm>
            <a:off x="1028700" y="3622254"/>
            <a:ext cx="4712543" cy="2303040"/>
            <a:chOff x="0" y="0"/>
            <a:chExt cx="6283390" cy="3070720"/>
          </a:xfrm>
        </p:grpSpPr>
        <p:sp>
          <p:nvSpPr>
            <p:cNvPr id="23" name="TextBox 23"/>
            <p:cNvSpPr txBox="1"/>
            <p:nvPr/>
          </p:nvSpPr>
          <p:spPr>
            <a:xfrm>
              <a:off x="0" y="2103615"/>
              <a:ext cx="6283390" cy="967105"/>
            </a:xfrm>
            <a:prstGeom prst="rect">
              <a:avLst/>
            </a:prstGeom>
          </p:spPr>
          <p:txBody>
            <a:bodyPr lIns="0" tIns="0" rIns="0" bIns="0" rtlCol="0" anchor="t">
              <a:spAutoFit/>
            </a:bodyPr>
            <a:lstStyle/>
            <a:p>
              <a:pPr>
                <a:lnSpc>
                  <a:spcPts val="2940"/>
                </a:lnSpc>
              </a:pPr>
              <a:r>
                <a:rPr lang="en-US" sz="2100">
                  <a:solidFill>
                    <a:srgbClr val="737373"/>
                  </a:solidFill>
                  <a:latin typeface="DM Sans"/>
                </a:rPr>
                <a:t>What are the planned outcomes of what we will discuss today.</a:t>
              </a:r>
            </a:p>
          </p:txBody>
        </p:sp>
        <p:sp>
          <p:nvSpPr>
            <p:cNvPr id="24" name="TextBox 24"/>
            <p:cNvSpPr txBox="1"/>
            <p:nvPr/>
          </p:nvSpPr>
          <p:spPr>
            <a:xfrm>
              <a:off x="0" y="397251"/>
              <a:ext cx="6283390" cy="1554692"/>
            </a:xfrm>
            <a:prstGeom prst="rect">
              <a:avLst/>
            </a:prstGeom>
          </p:spPr>
          <p:txBody>
            <a:bodyPr lIns="0" tIns="0" rIns="0" bIns="0" rtlCol="0" anchor="t">
              <a:spAutoFit/>
            </a:bodyPr>
            <a:lstStyle/>
            <a:p>
              <a:pPr>
                <a:lnSpc>
                  <a:spcPts val="8800"/>
                </a:lnSpc>
              </a:pPr>
              <a:r>
                <a:rPr lang="en-US" sz="8000" spc="-400">
                  <a:solidFill>
                    <a:srgbClr val="737373"/>
                  </a:solidFill>
                  <a:latin typeface="DM Sans Bold"/>
                </a:rPr>
                <a:t>Key Goals</a:t>
              </a:r>
            </a:p>
          </p:txBody>
        </p:sp>
        <p:sp>
          <p:nvSpPr>
            <p:cNvPr id="25" name="TextBox 25"/>
            <p:cNvSpPr txBox="1"/>
            <p:nvPr/>
          </p:nvSpPr>
          <p:spPr>
            <a:xfrm>
              <a:off x="0" y="-28575"/>
              <a:ext cx="6283390" cy="364700"/>
            </a:xfrm>
            <a:prstGeom prst="rect">
              <a:avLst/>
            </a:prstGeom>
          </p:spPr>
          <p:txBody>
            <a:bodyPr lIns="0" tIns="0" rIns="0" bIns="0" rtlCol="0" anchor="t">
              <a:spAutoFit/>
            </a:bodyPr>
            <a:lstStyle/>
            <a:p>
              <a:pPr algn="just">
                <a:lnSpc>
                  <a:spcPts val="2380"/>
                </a:lnSpc>
              </a:pPr>
              <a:endParaRPr/>
            </a:p>
          </p:txBody>
        </p:sp>
      </p:grpSp>
      <p:grpSp>
        <p:nvGrpSpPr>
          <p:cNvPr id="26" name="Group 26"/>
          <p:cNvGrpSpPr/>
          <p:nvPr/>
        </p:nvGrpSpPr>
        <p:grpSpPr>
          <a:xfrm>
            <a:off x="10459288" y="7488267"/>
            <a:ext cx="6800012" cy="1845308"/>
            <a:chOff x="0" y="0"/>
            <a:chExt cx="9066683" cy="2460411"/>
          </a:xfrm>
        </p:grpSpPr>
        <p:sp>
          <p:nvSpPr>
            <p:cNvPr id="27" name="TextBox 27"/>
            <p:cNvSpPr txBox="1"/>
            <p:nvPr/>
          </p:nvSpPr>
          <p:spPr>
            <a:xfrm>
              <a:off x="0" y="415500"/>
              <a:ext cx="9066683" cy="503131"/>
            </a:xfrm>
            <a:prstGeom prst="rect">
              <a:avLst/>
            </a:prstGeom>
          </p:spPr>
          <p:txBody>
            <a:bodyPr lIns="0" tIns="0" rIns="0" bIns="0" rtlCol="0" anchor="t">
              <a:spAutoFit/>
            </a:bodyPr>
            <a:lstStyle/>
            <a:p>
              <a:pPr>
                <a:lnSpc>
                  <a:spcPts val="3220"/>
                </a:lnSpc>
              </a:pPr>
              <a:r>
                <a:rPr lang="en-US" sz="2300" spc="-46">
                  <a:solidFill>
                    <a:srgbClr val="8CA9AD"/>
                  </a:solidFill>
                  <a:latin typeface="DM Sans Bold"/>
                </a:rPr>
                <a:t>Effectively implementing tools and technologies</a:t>
              </a:r>
            </a:p>
          </p:txBody>
        </p:sp>
        <p:sp>
          <p:nvSpPr>
            <p:cNvPr id="28" name="TextBox 28"/>
            <p:cNvSpPr txBox="1"/>
            <p:nvPr/>
          </p:nvSpPr>
          <p:spPr>
            <a:xfrm>
              <a:off x="0" y="998006"/>
              <a:ext cx="9066683" cy="1462405"/>
            </a:xfrm>
            <a:prstGeom prst="rect">
              <a:avLst/>
            </a:prstGeom>
          </p:spPr>
          <p:txBody>
            <a:bodyPr lIns="0" tIns="0" rIns="0" bIns="0" rtlCol="0" anchor="t">
              <a:spAutoFit/>
            </a:bodyPr>
            <a:lstStyle/>
            <a:p>
              <a:pPr>
                <a:lnSpc>
                  <a:spcPts val="2940"/>
                </a:lnSpc>
              </a:pPr>
              <a:r>
                <a:rPr lang="en-US" sz="2100">
                  <a:solidFill>
                    <a:srgbClr val="737373"/>
                  </a:solidFill>
                  <a:latin typeface="DM Sans"/>
                </a:rPr>
                <a:t>What are the steps to take in order to effectively implement new tools and technologies within an existing organistation. </a:t>
              </a:r>
            </a:p>
          </p:txBody>
        </p:sp>
        <p:sp>
          <p:nvSpPr>
            <p:cNvPr id="29" name="TextBox 29"/>
            <p:cNvSpPr txBox="1"/>
            <p:nvPr/>
          </p:nvSpPr>
          <p:spPr>
            <a:xfrm>
              <a:off x="0" y="-28575"/>
              <a:ext cx="2969964" cy="364700"/>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Freeform 2"/>
          <p:cNvSpPr/>
          <p:nvPr/>
        </p:nvSpPr>
        <p:spPr>
          <a:xfrm>
            <a:off x="6393068" y="2761883"/>
            <a:ext cx="5501864" cy="5480784"/>
          </a:xfrm>
          <a:custGeom>
            <a:avLst/>
            <a:gdLst/>
            <a:ahLst/>
            <a:cxnLst/>
            <a:rect l="l" t="t" r="r" b="b"/>
            <a:pathLst>
              <a:path w="5501864" h="5480784">
                <a:moveTo>
                  <a:pt x="0" y="0"/>
                </a:moveTo>
                <a:lnTo>
                  <a:pt x="5501864" y="0"/>
                </a:lnTo>
                <a:lnTo>
                  <a:pt x="5501864" y="5480784"/>
                </a:lnTo>
                <a:lnTo>
                  <a:pt x="0" y="5480784"/>
                </a:lnTo>
                <a:lnTo>
                  <a:pt x="0" y="0"/>
                </a:lnTo>
                <a:close/>
              </a:path>
            </a:pathLst>
          </a:custGeom>
          <a:blipFill>
            <a:blip r:embed="rId2"/>
            <a:stretch>
              <a:fillRect l="-11297" t="-10954" r="-10145" b="-10954"/>
            </a:stretch>
          </a:blipFill>
        </p:spPr>
        <p:txBody>
          <a:bodyPr/>
          <a:lstStyle/>
          <a:p>
            <a:endParaRPr lang="lv-LV"/>
          </a:p>
        </p:txBody>
      </p:sp>
      <p:sp>
        <p:nvSpPr>
          <p:cNvPr id="3" name="TextBox 3"/>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727171"/>
                </a:solidFill>
                <a:latin typeface="DM Sans Bold"/>
              </a:rPr>
              <a:t>What technologies do you already use?</a:t>
            </a:r>
          </a:p>
        </p:txBody>
      </p:sp>
      <p:sp>
        <p:nvSpPr>
          <p:cNvPr id="4" name="TextBox 4"/>
          <p:cNvSpPr txBox="1"/>
          <p:nvPr/>
        </p:nvSpPr>
        <p:spPr>
          <a:xfrm>
            <a:off x="5659151" y="8851900"/>
            <a:ext cx="6969698" cy="406400"/>
          </a:xfrm>
          <a:prstGeom prst="rect">
            <a:avLst/>
          </a:prstGeom>
        </p:spPr>
        <p:txBody>
          <a:bodyPr lIns="0" tIns="0" rIns="0" bIns="0" rtlCol="0" anchor="t">
            <a:spAutoFit/>
          </a:bodyPr>
          <a:lstStyle/>
          <a:p>
            <a:pPr algn="ctr">
              <a:lnSpc>
                <a:spcPts val="3249"/>
              </a:lnSpc>
            </a:pPr>
            <a:r>
              <a:rPr lang="en-US" sz="2499">
                <a:solidFill>
                  <a:srgbClr val="737373"/>
                </a:solidFill>
                <a:latin typeface="DM Sans"/>
              </a:rPr>
              <a:t>Join at </a:t>
            </a:r>
            <a:r>
              <a:rPr lang="en-US" sz="2499">
                <a:solidFill>
                  <a:srgbClr val="737373"/>
                </a:solidFill>
                <a:latin typeface="DM Sans Bold"/>
              </a:rPr>
              <a:t>menti.com</a:t>
            </a:r>
            <a:r>
              <a:rPr lang="en-US" sz="2499">
                <a:solidFill>
                  <a:srgbClr val="737373"/>
                </a:solidFill>
                <a:latin typeface="DM Sans"/>
              </a:rPr>
              <a:t> | use code </a:t>
            </a:r>
            <a:r>
              <a:rPr lang="en-US" sz="2499">
                <a:solidFill>
                  <a:srgbClr val="737373"/>
                </a:solidFill>
                <a:latin typeface="DM Sans Bold"/>
              </a:rPr>
              <a:t>3595 6700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5" name="Group 5"/>
          <p:cNvGrpSpPr/>
          <p:nvPr/>
        </p:nvGrpSpPr>
        <p:grpSpPr>
          <a:xfrm rot="-482310">
            <a:off x="1904720" y="8993690"/>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6" name="Freeform 16"/>
          <p:cNvSpPr/>
          <p:nvPr/>
        </p:nvSpPr>
        <p:spPr>
          <a:xfrm>
            <a:off x="14020800" y="2412374"/>
            <a:ext cx="4119319" cy="3076616"/>
          </a:xfrm>
          <a:custGeom>
            <a:avLst/>
            <a:gdLst/>
            <a:ahLst/>
            <a:cxnLst/>
            <a:rect l="l" t="t" r="r" b="b"/>
            <a:pathLst>
              <a:path w="4119319" h="3076616">
                <a:moveTo>
                  <a:pt x="0" y="0"/>
                </a:moveTo>
                <a:lnTo>
                  <a:pt x="4119319" y="0"/>
                </a:lnTo>
                <a:lnTo>
                  <a:pt x="4119319" y="3076616"/>
                </a:lnTo>
                <a:lnTo>
                  <a:pt x="0" y="3076616"/>
                </a:lnTo>
                <a:lnTo>
                  <a:pt x="0" y="0"/>
                </a:lnTo>
                <a:close/>
              </a:path>
            </a:pathLst>
          </a:custGeom>
          <a:blipFill>
            <a:blip r:embed="rId4"/>
            <a:stretch>
              <a:fillRect/>
            </a:stretch>
          </a:blipFill>
        </p:spPr>
        <p:txBody>
          <a:bodyPr/>
          <a:lstStyle/>
          <a:p>
            <a:endParaRPr lang="lv-LV"/>
          </a:p>
        </p:txBody>
      </p:sp>
      <p:sp>
        <p:nvSpPr>
          <p:cNvPr id="17" name="Freeform 17"/>
          <p:cNvSpPr/>
          <p:nvPr/>
        </p:nvSpPr>
        <p:spPr>
          <a:xfrm>
            <a:off x="11857273" y="4359981"/>
            <a:ext cx="3471862" cy="3471862"/>
          </a:xfrm>
          <a:custGeom>
            <a:avLst/>
            <a:gdLst/>
            <a:ahLst/>
            <a:cxnLst/>
            <a:rect l="l" t="t" r="r" b="b"/>
            <a:pathLst>
              <a:path w="3471862" h="3471862">
                <a:moveTo>
                  <a:pt x="0" y="0"/>
                </a:moveTo>
                <a:lnTo>
                  <a:pt x="3471862" y="0"/>
                </a:lnTo>
                <a:lnTo>
                  <a:pt x="3471862" y="3471862"/>
                </a:lnTo>
                <a:lnTo>
                  <a:pt x="0" y="34718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8" name="Freeform 18"/>
          <p:cNvSpPr/>
          <p:nvPr/>
        </p:nvSpPr>
        <p:spPr>
          <a:xfrm>
            <a:off x="10074486" y="1028700"/>
            <a:ext cx="3431403" cy="2955762"/>
          </a:xfrm>
          <a:custGeom>
            <a:avLst/>
            <a:gdLst/>
            <a:ahLst/>
            <a:cxnLst/>
            <a:rect l="l" t="t" r="r" b="b"/>
            <a:pathLst>
              <a:path w="3431403" h="2955762">
                <a:moveTo>
                  <a:pt x="0" y="0"/>
                </a:moveTo>
                <a:lnTo>
                  <a:pt x="3431403" y="0"/>
                </a:lnTo>
                <a:lnTo>
                  <a:pt x="3431403" y="2955762"/>
                </a:lnTo>
                <a:lnTo>
                  <a:pt x="0" y="2955762"/>
                </a:lnTo>
                <a:lnTo>
                  <a:pt x="0" y="0"/>
                </a:lnTo>
                <a:close/>
              </a:path>
            </a:pathLst>
          </a:custGeom>
          <a:blipFill>
            <a:blip r:embed="rId7"/>
            <a:stretch>
              <a:fillRect l="-32456" r="-31617"/>
            </a:stretch>
          </a:blipFill>
        </p:spPr>
        <p:txBody>
          <a:bodyPr/>
          <a:lstStyle/>
          <a:p>
            <a:endParaRPr lang="lv-LV"/>
          </a:p>
        </p:txBody>
      </p:sp>
      <p:sp>
        <p:nvSpPr>
          <p:cNvPr id="19" name="TextBox 19"/>
          <p:cNvSpPr txBox="1"/>
          <p:nvPr/>
        </p:nvSpPr>
        <p:spPr>
          <a:xfrm>
            <a:off x="1390884" y="3347156"/>
            <a:ext cx="7064513" cy="2197099"/>
          </a:xfrm>
          <a:prstGeom prst="rect">
            <a:avLst/>
          </a:prstGeom>
        </p:spPr>
        <p:txBody>
          <a:bodyPr lIns="0" tIns="0" rIns="0" bIns="0" rtlCol="0" anchor="t">
            <a:spAutoFit/>
          </a:bodyPr>
          <a:lstStyle/>
          <a:p>
            <a:pPr>
              <a:lnSpc>
                <a:spcPts val="8499"/>
              </a:lnSpc>
            </a:pPr>
            <a:r>
              <a:rPr lang="en-US" sz="8499">
                <a:solidFill>
                  <a:srgbClr val="194597"/>
                </a:solidFill>
                <a:latin typeface="DM Sans Bold"/>
              </a:rPr>
              <a:t>Overview of technologies </a:t>
            </a:r>
          </a:p>
        </p:txBody>
      </p:sp>
      <p:sp>
        <p:nvSpPr>
          <p:cNvPr id="20" name="TextBox 20"/>
          <p:cNvSpPr txBox="1"/>
          <p:nvPr/>
        </p:nvSpPr>
        <p:spPr>
          <a:xfrm>
            <a:off x="1390884" y="6774470"/>
            <a:ext cx="6497908" cy="812634"/>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Modern technologies, current trends and the fear of the “new”.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1210954" y="5037874"/>
            <a:ext cx="1419213" cy="1940804"/>
          </a:xfrm>
          <a:custGeom>
            <a:avLst/>
            <a:gdLst/>
            <a:ahLst/>
            <a:cxnLst/>
            <a:rect l="l" t="t" r="r" b="b"/>
            <a:pathLst>
              <a:path w="1419213" h="1940804">
                <a:moveTo>
                  <a:pt x="0" y="0"/>
                </a:moveTo>
                <a:lnTo>
                  <a:pt x="1419213" y="0"/>
                </a:lnTo>
                <a:lnTo>
                  <a:pt x="1419213" y="1940804"/>
                </a:lnTo>
                <a:lnTo>
                  <a:pt x="0" y="1940804"/>
                </a:lnTo>
                <a:lnTo>
                  <a:pt x="0" y="0"/>
                </a:lnTo>
                <a:close/>
              </a:path>
            </a:pathLst>
          </a:custGeom>
          <a:blipFill>
            <a:blip r:embed="rId3"/>
            <a:stretch>
              <a:fillRect/>
            </a:stretch>
          </a:blipFill>
        </p:spPr>
        <p:txBody>
          <a:bodyPr/>
          <a:lstStyle/>
          <a:p>
            <a:endParaRPr lang="lv-LV"/>
          </a:p>
        </p:txBody>
      </p:sp>
      <p:sp>
        <p:nvSpPr>
          <p:cNvPr id="4" name="Freeform 4"/>
          <p:cNvSpPr/>
          <p:nvPr/>
        </p:nvSpPr>
        <p:spPr>
          <a:xfrm>
            <a:off x="14408479" y="4801825"/>
            <a:ext cx="840261" cy="2350379"/>
          </a:xfrm>
          <a:custGeom>
            <a:avLst/>
            <a:gdLst/>
            <a:ahLst/>
            <a:cxnLst/>
            <a:rect l="l" t="t" r="r" b="b"/>
            <a:pathLst>
              <a:path w="840261" h="2350379">
                <a:moveTo>
                  <a:pt x="0" y="0"/>
                </a:moveTo>
                <a:lnTo>
                  <a:pt x="840261" y="0"/>
                </a:lnTo>
                <a:lnTo>
                  <a:pt x="840261" y="2350379"/>
                </a:lnTo>
                <a:lnTo>
                  <a:pt x="0" y="2350379"/>
                </a:lnTo>
                <a:lnTo>
                  <a:pt x="0" y="0"/>
                </a:lnTo>
                <a:close/>
              </a:path>
            </a:pathLst>
          </a:custGeom>
          <a:blipFill>
            <a:blip r:embed="rId4"/>
            <a:stretch>
              <a:fillRect/>
            </a:stretch>
          </a:blipFill>
        </p:spPr>
        <p:txBody>
          <a:bodyPr/>
          <a:lstStyle/>
          <a:p>
            <a:endParaRPr lang="lv-LV"/>
          </a:p>
        </p:txBody>
      </p:sp>
      <p:sp>
        <p:nvSpPr>
          <p:cNvPr id="5" name="Freeform 5"/>
          <p:cNvSpPr/>
          <p:nvPr/>
        </p:nvSpPr>
        <p:spPr>
          <a:xfrm>
            <a:off x="1348251" y="7850925"/>
            <a:ext cx="2752812" cy="1407375"/>
          </a:xfrm>
          <a:custGeom>
            <a:avLst/>
            <a:gdLst/>
            <a:ahLst/>
            <a:cxnLst/>
            <a:rect l="l" t="t" r="r" b="b"/>
            <a:pathLst>
              <a:path w="2752812" h="1407375">
                <a:moveTo>
                  <a:pt x="0" y="0"/>
                </a:moveTo>
                <a:lnTo>
                  <a:pt x="2752812" y="0"/>
                </a:lnTo>
                <a:lnTo>
                  <a:pt x="2752812" y="1407375"/>
                </a:lnTo>
                <a:lnTo>
                  <a:pt x="0" y="1407375"/>
                </a:lnTo>
                <a:lnTo>
                  <a:pt x="0" y="0"/>
                </a:lnTo>
                <a:close/>
              </a:path>
            </a:pathLst>
          </a:custGeom>
          <a:blipFill>
            <a:blip r:embed="rId5"/>
            <a:stretch>
              <a:fillRect/>
            </a:stretch>
          </a:blipFill>
        </p:spPr>
        <p:txBody>
          <a:bodyPr/>
          <a:lstStyle/>
          <a:p>
            <a:endParaRPr lang="lv-LV"/>
          </a:p>
        </p:txBody>
      </p:sp>
      <p:sp>
        <p:nvSpPr>
          <p:cNvPr id="6" name="Freeform 6"/>
          <p:cNvSpPr/>
          <p:nvPr/>
        </p:nvSpPr>
        <p:spPr>
          <a:xfrm>
            <a:off x="5777077" y="7850925"/>
            <a:ext cx="2476999" cy="1538836"/>
          </a:xfrm>
          <a:custGeom>
            <a:avLst/>
            <a:gdLst/>
            <a:ahLst/>
            <a:cxnLst/>
            <a:rect l="l" t="t" r="r" b="b"/>
            <a:pathLst>
              <a:path w="2476999" h="1538836">
                <a:moveTo>
                  <a:pt x="0" y="0"/>
                </a:moveTo>
                <a:lnTo>
                  <a:pt x="2476999" y="0"/>
                </a:lnTo>
                <a:lnTo>
                  <a:pt x="2476999" y="1538836"/>
                </a:lnTo>
                <a:lnTo>
                  <a:pt x="0" y="1538836"/>
                </a:lnTo>
                <a:lnTo>
                  <a:pt x="0" y="0"/>
                </a:lnTo>
                <a:close/>
              </a:path>
            </a:pathLst>
          </a:custGeom>
          <a:blipFill>
            <a:blip r:embed="rId6"/>
            <a:stretch>
              <a:fillRect/>
            </a:stretch>
          </a:blipFill>
        </p:spPr>
        <p:txBody>
          <a:bodyPr/>
          <a:lstStyle/>
          <a:p>
            <a:endParaRPr lang="lv-LV"/>
          </a:p>
        </p:txBody>
      </p:sp>
      <p:sp>
        <p:nvSpPr>
          <p:cNvPr id="7" name="Freeform 7"/>
          <p:cNvSpPr/>
          <p:nvPr/>
        </p:nvSpPr>
        <p:spPr>
          <a:xfrm>
            <a:off x="1348251" y="5392042"/>
            <a:ext cx="2752812" cy="1169945"/>
          </a:xfrm>
          <a:custGeom>
            <a:avLst/>
            <a:gdLst/>
            <a:ahLst/>
            <a:cxnLst/>
            <a:rect l="l" t="t" r="r" b="b"/>
            <a:pathLst>
              <a:path w="2752812" h="1169945">
                <a:moveTo>
                  <a:pt x="0" y="0"/>
                </a:moveTo>
                <a:lnTo>
                  <a:pt x="2752812" y="0"/>
                </a:lnTo>
                <a:lnTo>
                  <a:pt x="2752812" y="1169945"/>
                </a:lnTo>
                <a:lnTo>
                  <a:pt x="0" y="1169945"/>
                </a:lnTo>
                <a:lnTo>
                  <a:pt x="0" y="0"/>
                </a:lnTo>
                <a:close/>
              </a:path>
            </a:pathLst>
          </a:custGeom>
          <a:blipFill>
            <a:blip r:embed="rId7"/>
            <a:stretch>
              <a:fillRect/>
            </a:stretch>
          </a:blipFill>
        </p:spPr>
        <p:txBody>
          <a:bodyPr/>
          <a:lstStyle/>
          <a:p>
            <a:endParaRPr lang="lv-LV"/>
          </a:p>
        </p:txBody>
      </p:sp>
      <p:sp>
        <p:nvSpPr>
          <p:cNvPr id="8" name="Freeform 8"/>
          <p:cNvSpPr/>
          <p:nvPr/>
        </p:nvSpPr>
        <p:spPr>
          <a:xfrm>
            <a:off x="6104462" y="5143500"/>
            <a:ext cx="2031780" cy="1729552"/>
          </a:xfrm>
          <a:custGeom>
            <a:avLst/>
            <a:gdLst/>
            <a:ahLst/>
            <a:cxnLst/>
            <a:rect l="l" t="t" r="r" b="b"/>
            <a:pathLst>
              <a:path w="2031780" h="1729552">
                <a:moveTo>
                  <a:pt x="0" y="0"/>
                </a:moveTo>
                <a:lnTo>
                  <a:pt x="2031779" y="0"/>
                </a:lnTo>
                <a:lnTo>
                  <a:pt x="2031779" y="1729552"/>
                </a:lnTo>
                <a:lnTo>
                  <a:pt x="0" y="1729552"/>
                </a:lnTo>
                <a:lnTo>
                  <a:pt x="0" y="0"/>
                </a:lnTo>
                <a:close/>
              </a:path>
            </a:pathLst>
          </a:custGeom>
          <a:blipFill>
            <a:blip r:embed="rId8"/>
            <a:stretch>
              <a:fillRect/>
            </a:stretch>
          </a:blipFill>
        </p:spPr>
        <p:txBody>
          <a:bodyPr/>
          <a:lstStyle/>
          <a:p>
            <a:endParaRPr lang="lv-LV"/>
          </a:p>
        </p:txBody>
      </p:sp>
      <p:sp>
        <p:nvSpPr>
          <p:cNvPr id="9" name="Freeform 9"/>
          <p:cNvSpPr/>
          <p:nvPr/>
        </p:nvSpPr>
        <p:spPr>
          <a:xfrm>
            <a:off x="9440689" y="7904040"/>
            <a:ext cx="3540529" cy="1301145"/>
          </a:xfrm>
          <a:custGeom>
            <a:avLst/>
            <a:gdLst/>
            <a:ahLst/>
            <a:cxnLst/>
            <a:rect l="l" t="t" r="r" b="b"/>
            <a:pathLst>
              <a:path w="3540529" h="1301145">
                <a:moveTo>
                  <a:pt x="0" y="0"/>
                </a:moveTo>
                <a:lnTo>
                  <a:pt x="3540530" y="0"/>
                </a:lnTo>
                <a:lnTo>
                  <a:pt x="3540530" y="1301145"/>
                </a:lnTo>
                <a:lnTo>
                  <a:pt x="0" y="1301145"/>
                </a:lnTo>
                <a:lnTo>
                  <a:pt x="0" y="0"/>
                </a:lnTo>
                <a:close/>
              </a:path>
            </a:pathLst>
          </a:custGeom>
          <a:blipFill>
            <a:blip r:embed="rId9"/>
            <a:stretch>
              <a:fillRect/>
            </a:stretch>
          </a:blipFill>
        </p:spPr>
        <p:txBody>
          <a:bodyPr/>
          <a:lstStyle/>
          <a:p>
            <a:endParaRPr lang="lv-LV"/>
          </a:p>
        </p:txBody>
      </p:sp>
      <p:sp>
        <p:nvSpPr>
          <p:cNvPr id="10" name="Freeform 10"/>
          <p:cNvSpPr/>
          <p:nvPr/>
        </p:nvSpPr>
        <p:spPr>
          <a:xfrm>
            <a:off x="14167832" y="7666349"/>
            <a:ext cx="2744550" cy="1538836"/>
          </a:xfrm>
          <a:custGeom>
            <a:avLst/>
            <a:gdLst/>
            <a:ahLst/>
            <a:cxnLst/>
            <a:rect l="l" t="t" r="r" b="b"/>
            <a:pathLst>
              <a:path w="2744550" h="1538836">
                <a:moveTo>
                  <a:pt x="0" y="0"/>
                </a:moveTo>
                <a:lnTo>
                  <a:pt x="2744549" y="0"/>
                </a:lnTo>
                <a:lnTo>
                  <a:pt x="2744549" y="1538836"/>
                </a:lnTo>
                <a:lnTo>
                  <a:pt x="0" y="1538836"/>
                </a:lnTo>
                <a:lnTo>
                  <a:pt x="0" y="0"/>
                </a:lnTo>
                <a:close/>
              </a:path>
            </a:pathLst>
          </a:custGeom>
          <a:blipFill>
            <a:blip r:embed="rId10"/>
            <a:stretch>
              <a:fillRect l="-1539" t="-42401" b="-38696"/>
            </a:stretch>
          </a:blipFill>
        </p:spPr>
        <p:txBody>
          <a:bodyPr/>
          <a:lstStyle/>
          <a:p>
            <a:endParaRPr lang="lv-LV"/>
          </a:p>
        </p:txBody>
      </p:sp>
      <p:sp>
        <p:nvSpPr>
          <p:cNvPr id="11" name="Freeform 11"/>
          <p:cNvSpPr/>
          <p:nvPr/>
        </p:nvSpPr>
        <p:spPr>
          <a:xfrm>
            <a:off x="4441455" y="8294956"/>
            <a:ext cx="1090286" cy="568311"/>
          </a:xfrm>
          <a:custGeom>
            <a:avLst/>
            <a:gdLst/>
            <a:ahLst/>
            <a:cxnLst/>
            <a:rect l="l" t="t" r="r" b="b"/>
            <a:pathLst>
              <a:path w="1090286" h="568311">
                <a:moveTo>
                  <a:pt x="0" y="0"/>
                </a:moveTo>
                <a:lnTo>
                  <a:pt x="1090286" y="0"/>
                </a:lnTo>
                <a:lnTo>
                  <a:pt x="1090286" y="568311"/>
                </a:lnTo>
                <a:lnTo>
                  <a:pt x="0" y="5683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
        <p:nvSpPr>
          <p:cNvPr id="12" name="TextBox 12"/>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Early 20th century</a:t>
            </a:r>
          </a:p>
        </p:txBody>
      </p:sp>
      <p:sp>
        <p:nvSpPr>
          <p:cNvPr id="13" name="TextBox 13"/>
          <p:cNvSpPr txBox="1"/>
          <p:nvPr/>
        </p:nvSpPr>
        <p:spPr>
          <a:xfrm>
            <a:off x="1348251" y="2389073"/>
            <a:ext cx="14449845" cy="2133600"/>
          </a:xfrm>
          <a:prstGeom prst="rect">
            <a:avLst/>
          </a:prstGeom>
        </p:spPr>
        <p:txBody>
          <a:bodyPr lIns="0" tIns="0" rIns="0" bIns="0" rtlCol="0" anchor="t">
            <a:spAutoFit/>
          </a:bodyPr>
          <a:lstStyle/>
          <a:p>
            <a:pPr marL="0" lvl="0" indent="0">
              <a:lnSpc>
                <a:spcPts val="3449"/>
              </a:lnSpc>
              <a:spcBef>
                <a:spcPct val="0"/>
              </a:spcBef>
            </a:pPr>
            <a:r>
              <a:rPr lang="en-US" sz="2499" spc="244">
                <a:solidFill>
                  <a:srgbClr val="231F20"/>
                </a:solidFill>
                <a:latin typeface="DM Sans"/>
              </a:rPr>
              <a:t>The early 20th century was a period marked by significant technological advancements that reshaped society and laid the groundwork for modern innovation. Some key developments include the widespread adoption of electricity, the invention of the telephone, radio and the assembly line that led to mass production, and way more. </a:t>
            </a:r>
          </a:p>
        </p:txBody>
      </p:sp>
      <p:sp>
        <p:nvSpPr>
          <p:cNvPr id="14" name="Freeform 14"/>
          <p:cNvSpPr/>
          <p:nvPr/>
        </p:nvSpPr>
        <p:spPr>
          <a:xfrm>
            <a:off x="4557620" y="5724121"/>
            <a:ext cx="1090286" cy="568311"/>
          </a:xfrm>
          <a:custGeom>
            <a:avLst/>
            <a:gdLst/>
            <a:ahLst/>
            <a:cxnLst/>
            <a:rect l="l" t="t" r="r" b="b"/>
            <a:pathLst>
              <a:path w="1090286" h="568311">
                <a:moveTo>
                  <a:pt x="0" y="0"/>
                </a:moveTo>
                <a:lnTo>
                  <a:pt x="1090285" y="0"/>
                </a:lnTo>
                <a:lnTo>
                  <a:pt x="1090285" y="568311"/>
                </a:lnTo>
                <a:lnTo>
                  <a:pt x="0" y="5683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
        <p:nvSpPr>
          <p:cNvPr id="15" name="Freeform 15"/>
          <p:cNvSpPr/>
          <p:nvPr/>
        </p:nvSpPr>
        <p:spPr>
          <a:xfrm>
            <a:off x="12893262" y="8151611"/>
            <a:ext cx="1090286" cy="568311"/>
          </a:xfrm>
          <a:custGeom>
            <a:avLst/>
            <a:gdLst/>
            <a:ahLst/>
            <a:cxnLst/>
            <a:rect l="l" t="t" r="r" b="b"/>
            <a:pathLst>
              <a:path w="1090286" h="568311">
                <a:moveTo>
                  <a:pt x="0" y="0"/>
                </a:moveTo>
                <a:lnTo>
                  <a:pt x="1090285" y="0"/>
                </a:lnTo>
                <a:lnTo>
                  <a:pt x="1090285" y="568312"/>
                </a:lnTo>
                <a:lnTo>
                  <a:pt x="0" y="5683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
        <p:nvSpPr>
          <p:cNvPr id="16" name="Freeform 16"/>
          <p:cNvSpPr/>
          <p:nvPr/>
        </p:nvSpPr>
        <p:spPr>
          <a:xfrm>
            <a:off x="12893262" y="5724121"/>
            <a:ext cx="1090286" cy="568311"/>
          </a:xfrm>
          <a:custGeom>
            <a:avLst/>
            <a:gdLst/>
            <a:ahLst/>
            <a:cxnLst/>
            <a:rect l="l" t="t" r="r" b="b"/>
            <a:pathLst>
              <a:path w="1090286" h="568311">
                <a:moveTo>
                  <a:pt x="0" y="0"/>
                </a:moveTo>
                <a:lnTo>
                  <a:pt x="1090285" y="0"/>
                </a:lnTo>
                <a:lnTo>
                  <a:pt x="1090285" y="568311"/>
                </a:lnTo>
                <a:lnTo>
                  <a:pt x="0" y="5683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1210954" y="4833087"/>
            <a:ext cx="840261" cy="2350379"/>
          </a:xfrm>
          <a:custGeom>
            <a:avLst/>
            <a:gdLst/>
            <a:ahLst/>
            <a:cxnLst/>
            <a:rect l="l" t="t" r="r" b="b"/>
            <a:pathLst>
              <a:path w="840261" h="2350379">
                <a:moveTo>
                  <a:pt x="0" y="0"/>
                </a:moveTo>
                <a:lnTo>
                  <a:pt x="840260" y="0"/>
                </a:lnTo>
                <a:lnTo>
                  <a:pt x="840260" y="2350379"/>
                </a:lnTo>
                <a:lnTo>
                  <a:pt x="0" y="2350379"/>
                </a:lnTo>
                <a:lnTo>
                  <a:pt x="0" y="0"/>
                </a:lnTo>
                <a:close/>
              </a:path>
            </a:pathLst>
          </a:custGeom>
          <a:blipFill>
            <a:blip r:embed="rId3"/>
            <a:stretch>
              <a:fillRect/>
            </a:stretch>
          </a:blipFill>
        </p:spPr>
        <p:txBody>
          <a:bodyPr/>
          <a:lstStyle/>
          <a:p>
            <a:endParaRPr lang="lv-LV"/>
          </a:p>
        </p:txBody>
      </p:sp>
      <p:sp>
        <p:nvSpPr>
          <p:cNvPr id="4" name="Freeform 4"/>
          <p:cNvSpPr/>
          <p:nvPr/>
        </p:nvSpPr>
        <p:spPr>
          <a:xfrm>
            <a:off x="1486158" y="7785195"/>
            <a:ext cx="2476999" cy="1538836"/>
          </a:xfrm>
          <a:custGeom>
            <a:avLst/>
            <a:gdLst/>
            <a:ahLst/>
            <a:cxnLst/>
            <a:rect l="l" t="t" r="r" b="b"/>
            <a:pathLst>
              <a:path w="2476999" h="1538836">
                <a:moveTo>
                  <a:pt x="0" y="0"/>
                </a:moveTo>
                <a:lnTo>
                  <a:pt x="2476998" y="0"/>
                </a:lnTo>
                <a:lnTo>
                  <a:pt x="2476998" y="1538835"/>
                </a:lnTo>
                <a:lnTo>
                  <a:pt x="0" y="1538835"/>
                </a:lnTo>
                <a:lnTo>
                  <a:pt x="0" y="0"/>
                </a:lnTo>
                <a:close/>
              </a:path>
            </a:pathLst>
          </a:custGeom>
          <a:blipFill>
            <a:blip r:embed="rId4"/>
            <a:stretch>
              <a:fillRect/>
            </a:stretch>
          </a:blipFill>
        </p:spPr>
        <p:txBody>
          <a:bodyPr/>
          <a:lstStyle/>
          <a:p>
            <a:endParaRPr lang="lv-LV"/>
          </a:p>
        </p:txBody>
      </p:sp>
      <p:sp>
        <p:nvSpPr>
          <p:cNvPr id="5" name="Freeform 5"/>
          <p:cNvSpPr/>
          <p:nvPr/>
        </p:nvSpPr>
        <p:spPr>
          <a:xfrm>
            <a:off x="1708767" y="5112238"/>
            <a:ext cx="2031780" cy="1729552"/>
          </a:xfrm>
          <a:custGeom>
            <a:avLst/>
            <a:gdLst/>
            <a:ahLst/>
            <a:cxnLst/>
            <a:rect l="l" t="t" r="r" b="b"/>
            <a:pathLst>
              <a:path w="2031780" h="1729552">
                <a:moveTo>
                  <a:pt x="0" y="0"/>
                </a:moveTo>
                <a:lnTo>
                  <a:pt x="2031780" y="0"/>
                </a:lnTo>
                <a:lnTo>
                  <a:pt x="2031780" y="1729553"/>
                </a:lnTo>
                <a:lnTo>
                  <a:pt x="0" y="1729553"/>
                </a:lnTo>
                <a:lnTo>
                  <a:pt x="0" y="0"/>
                </a:lnTo>
                <a:close/>
              </a:path>
            </a:pathLst>
          </a:custGeom>
          <a:blipFill>
            <a:blip r:embed="rId5"/>
            <a:stretch>
              <a:fillRect/>
            </a:stretch>
          </a:blipFill>
        </p:spPr>
        <p:txBody>
          <a:bodyPr/>
          <a:lstStyle/>
          <a:p>
            <a:endParaRPr lang="lv-LV"/>
          </a:p>
        </p:txBody>
      </p:sp>
      <p:sp>
        <p:nvSpPr>
          <p:cNvPr id="6" name="Freeform 6"/>
          <p:cNvSpPr/>
          <p:nvPr/>
        </p:nvSpPr>
        <p:spPr>
          <a:xfrm>
            <a:off x="10148712" y="7666349"/>
            <a:ext cx="2744550" cy="1538836"/>
          </a:xfrm>
          <a:custGeom>
            <a:avLst/>
            <a:gdLst/>
            <a:ahLst/>
            <a:cxnLst/>
            <a:rect l="l" t="t" r="r" b="b"/>
            <a:pathLst>
              <a:path w="2744550" h="1538836">
                <a:moveTo>
                  <a:pt x="0" y="0"/>
                </a:moveTo>
                <a:lnTo>
                  <a:pt x="2744550" y="0"/>
                </a:lnTo>
                <a:lnTo>
                  <a:pt x="2744550" y="1538836"/>
                </a:lnTo>
                <a:lnTo>
                  <a:pt x="0" y="1538836"/>
                </a:lnTo>
                <a:lnTo>
                  <a:pt x="0" y="0"/>
                </a:lnTo>
                <a:close/>
              </a:path>
            </a:pathLst>
          </a:custGeom>
          <a:blipFill>
            <a:blip r:embed="rId6"/>
            <a:stretch>
              <a:fillRect l="-1539" t="-42401" b="-38696"/>
            </a:stretch>
          </a:blipFill>
        </p:spPr>
        <p:txBody>
          <a:bodyPr/>
          <a:lstStyle/>
          <a:p>
            <a:endParaRPr lang="lv-LV"/>
          </a:p>
        </p:txBody>
      </p:sp>
      <p:sp>
        <p:nvSpPr>
          <p:cNvPr id="7" name="Freeform 7"/>
          <p:cNvSpPr/>
          <p:nvPr/>
        </p:nvSpPr>
        <p:spPr>
          <a:xfrm>
            <a:off x="4441455" y="8294956"/>
            <a:ext cx="1090286" cy="568311"/>
          </a:xfrm>
          <a:custGeom>
            <a:avLst/>
            <a:gdLst/>
            <a:ahLst/>
            <a:cxnLst/>
            <a:rect l="l" t="t" r="r" b="b"/>
            <a:pathLst>
              <a:path w="1090286" h="568311">
                <a:moveTo>
                  <a:pt x="0" y="0"/>
                </a:moveTo>
                <a:lnTo>
                  <a:pt x="1090286" y="0"/>
                </a:lnTo>
                <a:lnTo>
                  <a:pt x="1090286" y="568311"/>
                </a:lnTo>
                <a:lnTo>
                  <a:pt x="0" y="568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8" name="Freeform 8"/>
          <p:cNvSpPr/>
          <p:nvPr/>
        </p:nvSpPr>
        <p:spPr>
          <a:xfrm>
            <a:off x="4441455" y="5724121"/>
            <a:ext cx="1090286" cy="568311"/>
          </a:xfrm>
          <a:custGeom>
            <a:avLst/>
            <a:gdLst/>
            <a:ahLst/>
            <a:cxnLst/>
            <a:rect l="l" t="t" r="r" b="b"/>
            <a:pathLst>
              <a:path w="1090286" h="568311">
                <a:moveTo>
                  <a:pt x="0" y="0"/>
                </a:moveTo>
                <a:lnTo>
                  <a:pt x="1090286" y="0"/>
                </a:lnTo>
                <a:lnTo>
                  <a:pt x="1090286" y="568311"/>
                </a:lnTo>
                <a:lnTo>
                  <a:pt x="0" y="568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9" name="Freeform 9"/>
          <p:cNvSpPr/>
          <p:nvPr/>
        </p:nvSpPr>
        <p:spPr>
          <a:xfrm>
            <a:off x="12893262" y="8151611"/>
            <a:ext cx="1090286" cy="568311"/>
          </a:xfrm>
          <a:custGeom>
            <a:avLst/>
            <a:gdLst/>
            <a:ahLst/>
            <a:cxnLst/>
            <a:rect l="l" t="t" r="r" b="b"/>
            <a:pathLst>
              <a:path w="1090286" h="568311">
                <a:moveTo>
                  <a:pt x="0" y="0"/>
                </a:moveTo>
                <a:lnTo>
                  <a:pt x="1090285" y="0"/>
                </a:lnTo>
                <a:lnTo>
                  <a:pt x="1090285" y="568312"/>
                </a:lnTo>
                <a:lnTo>
                  <a:pt x="0" y="5683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10" name="Freeform 10"/>
          <p:cNvSpPr/>
          <p:nvPr/>
        </p:nvSpPr>
        <p:spPr>
          <a:xfrm>
            <a:off x="12893262" y="5724121"/>
            <a:ext cx="1090286" cy="568311"/>
          </a:xfrm>
          <a:custGeom>
            <a:avLst/>
            <a:gdLst/>
            <a:ahLst/>
            <a:cxnLst/>
            <a:rect l="l" t="t" r="r" b="b"/>
            <a:pathLst>
              <a:path w="1090286" h="568311">
                <a:moveTo>
                  <a:pt x="0" y="0"/>
                </a:moveTo>
                <a:lnTo>
                  <a:pt x="1090285" y="0"/>
                </a:lnTo>
                <a:lnTo>
                  <a:pt x="1090285" y="568311"/>
                </a:lnTo>
                <a:lnTo>
                  <a:pt x="0" y="5683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11" name="Freeform 11"/>
          <p:cNvSpPr/>
          <p:nvPr/>
        </p:nvSpPr>
        <p:spPr>
          <a:xfrm>
            <a:off x="5834227" y="4932248"/>
            <a:ext cx="2627976" cy="2250254"/>
          </a:xfrm>
          <a:custGeom>
            <a:avLst/>
            <a:gdLst/>
            <a:ahLst/>
            <a:cxnLst/>
            <a:rect l="l" t="t" r="r" b="b"/>
            <a:pathLst>
              <a:path w="2627976" h="2250254">
                <a:moveTo>
                  <a:pt x="0" y="0"/>
                </a:moveTo>
                <a:lnTo>
                  <a:pt x="2627976" y="0"/>
                </a:lnTo>
                <a:lnTo>
                  <a:pt x="2627976" y="2250254"/>
                </a:lnTo>
                <a:lnTo>
                  <a:pt x="0" y="2250254"/>
                </a:lnTo>
                <a:lnTo>
                  <a:pt x="0" y="0"/>
                </a:lnTo>
                <a:close/>
              </a:path>
            </a:pathLst>
          </a:custGeom>
          <a:blipFill>
            <a:blip r:embed="rId9"/>
            <a:stretch>
              <a:fillRect l="-37484" t="-28649" r="-41709" b="-10778"/>
            </a:stretch>
          </a:blipFill>
        </p:spPr>
        <p:txBody>
          <a:bodyPr/>
          <a:lstStyle/>
          <a:p>
            <a:endParaRPr lang="lv-LV"/>
          </a:p>
        </p:txBody>
      </p:sp>
      <p:sp>
        <p:nvSpPr>
          <p:cNvPr id="12" name="Freeform 12"/>
          <p:cNvSpPr/>
          <p:nvPr/>
        </p:nvSpPr>
        <p:spPr>
          <a:xfrm>
            <a:off x="6553466" y="7400016"/>
            <a:ext cx="1324899" cy="2309192"/>
          </a:xfrm>
          <a:custGeom>
            <a:avLst/>
            <a:gdLst/>
            <a:ahLst/>
            <a:cxnLst/>
            <a:rect l="l" t="t" r="r" b="b"/>
            <a:pathLst>
              <a:path w="1324899" h="2309192">
                <a:moveTo>
                  <a:pt x="0" y="0"/>
                </a:moveTo>
                <a:lnTo>
                  <a:pt x="1324899" y="0"/>
                </a:lnTo>
                <a:lnTo>
                  <a:pt x="1324899" y="2309193"/>
                </a:lnTo>
                <a:lnTo>
                  <a:pt x="0" y="2309193"/>
                </a:lnTo>
                <a:lnTo>
                  <a:pt x="0" y="0"/>
                </a:lnTo>
                <a:close/>
              </a:path>
            </a:pathLst>
          </a:custGeom>
          <a:blipFill>
            <a:blip r:embed="rId10"/>
            <a:stretch>
              <a:fillRect/>
            </a:stretch>
          </a:blipFill>
        </p:spPr>
        <p:txBody>
          <a:bodyPr/>
          <a:lstStyle/>
          <a:p>
            <a:endParaRPr lang="lv-LV"/>
          </a:p>
        </p:txBody>
      </p:sp>
      <p:sp>
        <p:nvSpPr>
          <p:cNvPr id="13" name="Freeform 13"/>
          <p:cNvSpPr/>
          <p:nvPr/>
        </p:nvSpPr>
        <p:spPr>
          <a:xfrm>
            <a:off x="14396349" y="5062894"/>
            <a:ext cx="2287515" cy="1890764"/>
          </a:xfrm>
          <a:custGeom>
            <a:avLst/>
            <a:gdLst/>
            <a:ahLst/>
            <a:cxnLst/>
            <a:rect l="l" t="t" r="r" b="b"/>
            <a:pathLst>
              <a:path w="2287515" h="1890764">
                <a:moveTo>
                  <a:pt x="0" y="0"/>
                </a:moveTo>
                <a:lnTo>
                  <a:pt x="2287515" y="0"/>
                </a:lnTo>
                <a:lnTo>
                  <a:pt x="2287515" y="1890764"/>
                </a:lnTo>
                <a:lnTo>
                  <a:pt x="0" y="1890764"/>
                </a:lnTo>
                <a:lnTo>
                  <a:pt x="0" y="0"/>
                </a:lnTo>
                <a:close/>
              </a:path>
            </a:pathLst>
          </a:custGeom>
          <a:blipFill>
            <a:blip r:embed="rId11"/>
            <a:stretch>
              <a:fillRect l="-24061"/>
            </a:stretch>
          </a:blipFill>
        </p:spPr>
        <p:txBody>
          <a:bodyPr/>
          <a:lstStyle/>
          <a:p>
            <a:endParaRPr lang="lv-LV"/>
          </a:p>
        </p:txBody>
      </p:sp>
      <p:sp>
        <p:nvSpPr>
          <p:cNvPr id="14" name="Freeform 14"/>
          <p:cNvSpPr/>
          <p:nvPr/>
        </p:nvSpPr>
        <p:spPr>
          <a:xfrm>
            <a:off x="14492191" y="7095625"/>
            <a:ext cx="2095831" cy="2398662"/>
          </a:xfrm>
          <a:custGeom>
            <a:avLst/>
            <a:gdLst/>
            <a:ahLst/>
            <a:cxnLst/>
            <a:rect l="l" t="t" r="r" b="b"/>
            <a:pathLst>
              <a:path w="2095831" h="2398662">
                <a:moveTo>
                  <a:pt x="0" y="0"/>
                </a:moveTo>
                <a:lnTo>
                  <a:pt x="2095831" y="0"/>
                </a:lnTo>
                <a:lnTo>
                  <a:pt x="2095831" y="2398662"/>
                </a:lnTo>
                <a:lnTo>
                  <a:pt x="0" y="2398662"/>
                </a:lnTo>
                <a:lnTo>
                  <a:pt x="0" y="0"/>
                </a:lnTo>
                <a:close/>
              </a:path>
            </a:pathLst>
          </a:custGeom>
          <a:blipFill>
            <a:blip r:embed="rId12"/>
            <a:stretch>
              <a:fillRect/>
            </a:stretch>
          </a:blipFill>
        </p:spPr>
        <p:txBody>
          <a:bodyPr/>
          <a:lstStyle/>
          <a:p>
            <a:endParaRPr lang="lv-LV"/>
          </a:p>
        </p:txBody>
      </p:sp>
      <p:sp>
        <p:nvSpPr>
          <p:cNvPr id="15" name="TextBox 15"/>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Early 21st century</a:t>
            </a:r>
          </a:p>
        </p:txBody>
      </p:sp>
      <p:sp>
        <p:nvSpPr>
          <p:cNvPr id="16" name="TextBox 16"/>
          <p:cNvSpPr txBox="1"/>
          <p:nvPr/>
        </p:nvSpPr>
        <p:spPr>
          <a:xfrm>
            <a:off x="1348251" y="2389073"/>
            <a:ext cx="14449845" cy="1704975"/>
          </a:xfrm>
          <a:prstGeom prst="rect">
            <a:avLst/>
          </a:prstGeom>
        </p:spPr>
        <p:txBody>
          <a:bodyPr lIns="0" tIns="0" rIns="0" bIns="0" rtlCol="0" anchor="t">
            <a:spAutoFit/>
          </a:bodyPr>
          <a:lstStyle/>
          <a:p>
            <a:pPr marL="0" lvl="0" indent="0">
              <a:lnSpc>
                <a:spcPts val="3449"/>
              </a:lnSpc>
              <a:spcBef>
                <a:spcPct val="0"/>
              </a:spcBef>
            </a:pPr>
            <a:r>
              <a:rPr lang="en-US" sz="2499" spc="244">
                <a:solidFill>
                  <a:srgbClr val="231F20"/>
                </a:solidFill>
                <a:latin typeface="DM Sans"/>
              </a:rPr>
              <a:t>Once again our society has been reshaped due to the introduction of the internet, computers, smart technologies, robotics, and more. But even though, when compared, the changes are vast, we were able to adapt and even get used to the things that only 20 years ago would have seemed futuristic.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5892306" cy="1307592"/>
          </a:xfrm>
          <a:prstGeom prst="rect">
            <a:avLst/>
          </a:prstGeom>
        </p:spPr>
        <p:txBody>
          <a:bodyPr lIns="0" tIns="0" rIns="0" bIns="0" rtlCol="0" anchor="t">
            <a:spAutoFit/>
          </a:bodyPr>
          <a:lstStyle/>
          <a:p>
            <a:pPr marL="0" lvl="0" indent="0">
              <a:lnSpc>
                <a:spcPts val="10763"/>
              </a:lnSpc>
              <a:spcBef>
                <a:spcPct val="0"/>
              </a:spcBef>
            </a:pPr>
            <a:r>
              <a:rPr lang="en-US" sz="7800" spc="764">
                <a:solidFill>
                  <a:srgbClr val="8CA9AD"/>
                </a:solidFill>
                <a:latin typeface="DM Sans Bold"/>
              </a:rPr>
              <a:t>Why should you care?</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706650" y="4688967"/>
            <a:ext cx="12552650" cy="4188333"/>
          </a:xfrm>
          <a:prstGeom prst="rect">
            <a:avLst/>
          </a:prstGeom>
        </p:spPr>
        <p:txBody>
          <a:bodyPr lIns="0" tIns="0" rIns="0" bIns="0" rtlCol="0" anchor="t">
            <a:spAutoFit/>
          </a:bodyPr>
          <a:lstStyle/>
          <a:p>
            <a:pPr>
              <a:lnSpc>
                <a:spcPts val="3035"/>
              </a:lnSpc>
            </a:pPr>
            <a:r>
              <a:rPr lang="en-US" sz="2199" spc="215">
                <a:solidFill>
                  <a:srgbClr val="231F20"/>
                </a:solidFill>
                <a:latin typeface="DM Sans"/>
              </a:rPr>
              <a:t>Social entrepreneurs have a powerful ally in modern technology. From automating tasks and reaching wider audiences to gathering data for smarter interventions and creating innovative solutions, tech can significantly boost their impact. Social media fundraising, compelling data visualizations, and even cutting-edge tools like VR can all be harnessed to raise awareness, attract support, and ultimately create lasting positive change.</a:t>
            </a:r>
          </a:p>
          <a:p>
            <a:pPr>
              <a:lnSpc>
                <a:spcPts val="3035"/>
              </a:lnSpc>
            </a:pPr>
            <a:endParaRPr lang="en-US" sz="2199" spc="215">
              <a:solidFill>
                <a:srgbClr val="231F20"/>
              </a:solidFill>
              <a:latin typeface="DM Sans"/>
            </a:endParaRPr>
          </a:p>
          <a:p>
            <a:pPr marL="0" lvl="0" indent="0">
              <a:lnSpc>
                <a:spcPts val="3035"/>
              </a:lnSpc>
              <a:spcBef>
                <a:spcPct val="0"/>
              </a:spcBef>
            </a:pPr>
            <a:r>
              <a:rPr lang="en-US" sz="2199" spc="215">
                <a:solidFill>
                  <a:srgbClr val="231F20"/>
                </a:solidFill>
                <a:latin typeface="DM Sans"/>
              </a:rPr>
              <a:t>However, navigating the digital divide and ensuring responsible data use are crucial considerations. Social entrepreneurs must find ways to ensure inclusivity and prioritize the safety of beneficiary information to maximize tech's potential for good.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82CD28F4-EDB7-4824-A9E6-7E64B4DB65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A51529-AFBD-466D-8399-28061A3BDFA3}">
  <ds:schemaRefs>
    <ds:schemaRef ds:uri="http://schemas.microsoft.com/sharepoint/v3/contenttype/forms"/>
  </ds:schemaRefs>
</ds:datastoreItem>
</file>

<file path=customXml/itemProps3.xml><?xml version="1.0" encoding="utf-8"?>
<ds:datastoreItem xmlns:ds="http://schemas.openxmlformats.org/officeDocument/2006/customXml" ds:itemID="{66591A7E-F12E-4248-BC42-DD776D7EF845}">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1</TotalTime>
  <Words>3023</Words>
  <Application>Microsoft Office PowerPoint</Application>
  <PresentationFormat>Custom</PresentationFormat>
  <Paragraphs>151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DM Sans Bold</vt:lpstr>
      <vt:lpstr>Canva Sans 2</vt:lpstr>
      <vt:lpstr>Calibri</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 Overview of Technologies</dc:title>
  <cp:lastModifiedBy>Renate Lukjanska</cp:lastModifiedBy>
  <cp:revision>1</cp:revision>
  <dcterms:created xsi:type="dcterms:W3CDTF">2006-08-16T00:00:00Z</dcterms:created>
  <dcterms:modified xsi:type="dcterms:W3CDTF">2025-04-07T07:17:21Z</dcterms:modified>
  <dc:identifier>DAF-NZkx-3E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