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8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DM Sans" pitchFamily="2" charset="0"/>
      <p:regular r:id="rId31"/>
      <p:bold r:id="rId32"/>
      <p:italic r:id="rId33"/>
      <p:boldItalic r:id="rId34"/>
    </p:embeddedFont>
    <p:embeddedFont>
      <p:font typeface="DM Sans Bold" charset="0"/>
      <p:regular r:id="rId35"/>
    </p:embeddedFont>
    <p:embeddedFont>
      <p:font typeface="Nunito Sans Expanded" panose="020B0604020202020204" charset="0"/>
      <p:regular r:id="rId36"/>
    </p:embeddedFont>
    <p:embeddedFont>
      <p:font typeface="Nunito Sans Expanded Bold" panose="020B0604020202020204" charset="0"/>
      <p:regular r:id="rId37"/>
    </p:embeddedFont>
    <p:embeddedFont>
      <p:font typeface="Nunito Sans Expanded Light"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49F01-7C95-43F5-98BC-521A2B09569F}" v="1" dt="2025-04-04T14:27:13.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3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5.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5A949F01-7C95-43F5-98BC-521A2B09569F}"/>
    <pc:docChg chg="custSel addSld modSld sldOrd">
      <pc:chgData name="Renate Lukjanska" userId="192d433fd238c1e9" providerId="LiveId" clId="{5A949F01-7C95-43F5-98BC-521A2B09569F}" dt="2025-04-07T07:20:34.905" v="23"/>
      <pc:docMkLst>
        <pc:docMk/>
      </pc:docMkLst>
      <pc:sldChg chg="delSp mod">
        <pc:chgData name="Renate Lukjanska" userId="192d433fd238c1e9" providerId="LiveId" clId="{5A949F01-7C95-43F5-98BC-521A2B09569F}" dt="2025-04-04T14:30:45.649" v="1" actId="478"/>
        <pc:sldMkLst>
          <pc:docMk/>
          <pc:sldMk cId="0" sldId="256"/>
        </pc:sldMkLst>
      </pc:sldChg>
      <pc:sldChg chg="modSp mod">
        <pc:chgData name="Renate Lukjanska" userId="192d433fd238c1e9" providerId="LiveId" clId="{5A949F01-7C95-43F5-98BC-521A2B09569F}" dt="2025-04-07T07:18:56.488" v="5" actId="1076"/>
        <pc:sldMkLst>
          <pc:docMk/>
          <pc:sldMk cId="0" sldId="259"/>
        </pc:sldMkLst>
        <pc:grpChg chg="mod">
          <ac:chgData name="Renate Lukjanska" userId="192d433fd238c1e9" providerId="LiveId" clId="{5A949F01-7C95-43F5-98BC-521A2B09569F}" dt="2025-04-07T07:18:50.376" v="3" actId="1076"/>
          <ac:grpSpMkLst>
            <pc:docMk/>
            <pc:sldMk cId="0" sldId="259"/>
            <ac:grpSpMk id="5" creationId="{00000000-0000-0000-0000-000000000000}"/>
          </ac:grpSpMkLst>
        </pc:grpChg>
        <pc:grpChg chg="mod">
          <ac:chgData name="Renate Lukjanska" userId="192d433fd238c1e9" providerId="LiveId" clId="{5A949F01-7C95-43F5-98BC-521A2B09569F}" dt="2025-04-07T07:18:56.488" v="5" actId="1076"/>
          <ac:grpSpMkLst>
            <pc:docMk/>
            <pc:sldMk cId="0" sldId="259"/>
            <ac:grpSpMk id="7" creationId="{00000000-0000-0000-0000-000000000000}"/>
          </ac:grpSpMkLst>
        </pc:grpChg>
      </pc:sldChg>
      <pc:sldChg chg="modSp mod">
        <pc:chgData name="Renate Lukjanska" userId="192d433fd238c1e9" providerId="LiveId" clId="{5A949F01-7C95-43F5-98BC-521A2B09569F}" dt="2025-04-07T07:19:23.977" v="10" actId="14100"/>
        <pc:sldMkLst>
          <pc:docMk/>
          <pc:sldMk cId="0" sldId="262"/>
        </pc:sldMkLst>
        <pc:grpChg chg="mod">
          <ac:chgData name="Renate Lukjanska" userId="192d433fd238c1e9" providerId="LiveId" clId="{5A949F01-7C95-43F5-98BC-521A2B09569F}" dt="2025-04-07T07:19:23.977" v="10" actId="14100"/>
          <ac:grpSpMkLst>
            <pc:docMk/>
            <pc:sldMk cId="0" sldId="262"/>
            <ac:grpSpMk id="5" creationId="{00000000-0000-0000-0000-000000000000}"/>
          </ac:grpSpMkLst>
        </pc:grpChg>
        <pc:grpChg chg="mod">
          <ac:chgData name="Renate Lukjanska" userId="192d433fd238c1e9" providerId="LiveId" clId="{5A949F01-7C95-43F5-98BC-521A2B09569F}" dt="2025-04-07T07:19:20.551" v="9" actId="1076"/>
          <ac:grpSpMkLst>
            <pc:docMk/>
            <pc:sldMk cId="0" sldId="262"/>
            <ac:grpSpMk id="7" creationId="{00000000-0000-0000-0000-000000000000}"/>
          </ac:grpSpMkLst>
        </pc:grpChg>
      </pc:sldChg>
      <pc:sldChg chg="modSp mod">
        <pc:chgData name="Renate Lukjanska" userId="192d433fd238c1e9" providerId="LiveId" clId="{5A949F01-7C95-43F5-98BC-521A2B09569F}" dt="2025-04-07T07:19:41.276" v="14" actId="1076"/>
        <pc:sldMkLst>
          <pc:docMk/>
          <pc:sldMk cId="0" sldId="265"/>
        </pc:sldMkLst>
        <pc:grpChg chg="mod">
          <ac:chgData name="Renate Lukjanska" userId="192d433fd238c1e9" providerId="LiveId" clId="{5A949F01-7C95-43F5-98BC-521A2B09569F}" dt="2025-04-07T07:19:36.687" v="12" actId="1076"/>
          <ac:grpSpMkLst>
            <pc:docMk/>
            <pc:sldMk cId="0" sldId="265"/>
            <ac:grpSpMk id="5" creationId="{00000000-0000-0000-0000-000000000000}"/>
          </ac:grpSpMkLst>
        </pc:grpChg>
        <pc:grpChg chg="mod">
          <ac:chgData name="Renate Lukjanska" userId="192d433fd238c1e9" providerId="LiveId" clId="{5A949F01-7C95-43F5-98BC-521A2B09569F}" dt="2025-04-07T07:19:41.276" v="14" actId="1076"/>
          <ac:grpSpMkLst>
            <pc:docMk/>
            <pc:sldMk cId="0" sldId="265"/>
            <ac:grpSpMk id="7" creationId="{00000000-0000-0000-0000-000000000000}"/>
          </ac:grpSpMkLst>
        </pc:grpChg>
      </pc:sldChg>
      <pc:sldChg chg="modSp mod">
        <pc:chgData name="Renate Lukjanska" userId="192d433fd238c1e9" providerId="LiveId" clId="{5A949F01-7C95-43F5-98BC-521A2B09569F}" dt="2025-04-07T07:19:53.415" v="16" actId="1076"/>
        <pc:sldMkLst>
          <pc:docMk/>
          <pc:sldMk cId="0" sldId="271"/>
        </pc:sldMkLst>
        <pc:grpChg chg="mod">
          <ac:chgData name="Renate Lukjanska" userId="192d433fd238c1e9" providerId="LiveId" clId="{5A949F01-7C95-43F5-98BC-521A2B09569F}" dt="2025-04-07T07:19:53.415" v="16" actId="1076"/>
          <ac:grpSpMkLst>
            <pc:docMk/>
            <pc:sldMk cId="0" sldId="271"/>
            <ac:grpSpMk id="5" creationId="{00000000-0000-0000-0000-000000000000}"/>
          </ac:grpSpMkLst>
        </pc:grpChg>
      </pc:sldChg>
      <pc:sldChg chg="modSp mod">
        <pc:chgData name="Renate Lukjanska" userId="192d433fd238c1e9" providerId="LiveId" clId="{5A949F01-7C95-43F5-98BC-521A2B09569F}" dt="2025-04-07T07:20:07.706" v="19" actId="1076"/>
        <pc:sldMkLst>
          <pc:docMk/>
          <pc:sldMk cId="0" sldId="274"/>
        </pc:sldMkLst>
        <pc:spChg chg="mod">
          <ac:chgData name="Renate Lukjanska" userId="192d433fd238c1e9" providerId="LiveId" clId="{5A949F01-7C95-43F5-98BC-521A2B09569F}" dt="2025-04-07T07:20:02.912" v="17" actId="14100"/>
          <ac:spMkLst>
            <pc:docMk/>
            <pc:sldMk cId="0" sldId="274"/>
            <ac:spMk id="5" creationId="{00000000-0000-0000-0000-000000000000}"/>
          </ac:spMkLst>
        </pc:spChg>
        <pc:spChg chg="mod">
          <ac:chgData name="Renate Lukjanska" userId="192d433fd238c1e9" providerId="LiveId" clId="{5A949F01-7C95-43F5-98BC-521A2B09569F}" dt="2025-04-07T07:20:06.623" v="18" actId="14100"/>
          <ac:spMkLst>
            <pc:docMk/>
            <pc:sldMk cId="0" sldId="274"/>
            <ac:spMk id="6" creationId="{00000000-0000-0000-0000-000000000000}"/>
          </ac:spMkLst>
        </pc:spChg>
        <pc:grpChg chg="mod">
          <ac:chgData name="Renate Lukjanska" userId="192d433fd238c1e9" providerId="LiveId" clId="{5A949F01-7C95-43F5-98BC-521A2B09569F}" dt="2025-04-07T07:20:07.706" v="19" actId="1076"/>
          <ac:grpSpMkLst>
            <pc:docMk/>
            <pc:sldMk cId="0" sldId="274"/>
            <ac:grpSpMk id="2" creationId="{00000000-0000-0000-0000-000000000000}"/>
          </ac:grpSpMkLst>
        </pc:grpChg>
      </pc:sldChg>
      <pc:sldChg chg="modSp mod">
        <pc:chgData name="Renate Lukjanska" userId="192d433fd238c1e9" providerId="LiveId" clId="{5A949F01-7C95-43F5-98BC-521A2B09569F}" dt="2025-04-07T07:20:23.651" v="21" actId="14100"/>
        <pc:sldMkLst>
          <pc:docMk/>
          <pc:sldMk cId="0" sldId="277"/>
        </pc:sldMkLst>
        <pc:grpChg chg="mod">
          <ac:chgData name="Renate Lukjanska" userId="192d433fd238c1e9" providerId="LiveId" clId="{5A949F01-7C95-43F5-98BC-521A2B09569F}" dt="2025-04-07T07:20:18.543" v="20" actId="14100"/>
          <ac:grpSpMkLst>
            <pc:docMk/>
            <pc:sldMk cId="0" sldId="277"/>
            <ac:grpSpMk id="5" creationId="{00000000-0000-0000-0000-000000000000}"/>
          </ac:grpSpMkLst>
        </pc:grpChg>
        <pc:grpChg chg="mod">
          <ac:chgData name="Renate Lukjanska" userId="192d433fd238c1e9" providerId="LiveId" clId="{5A949F01-7C95-43F5-98BC-521A2B09569F}" dt="2025-04-07T07:20:23.651" v="21" actId="14100"/>
          <ac:grpSpMkLst>
            <pc:docMk/>
            <pc:sldMk cId="0" sldId="277"/>
            <ac:grpSpMk id="7" creationId="{00000000-0000-0000-0000-000000000000}"/>
          </ac:grpSpMkLst>
        </pc:grpChg>
      </pc:sldChg>
      <pc:sldChg chg="add ord">
        <pc:chgData name="Renate Lukjanska" userId="192d433fd238c1e9" providerId="LiveId" clId="{5A949F01-7C95-43F5-98BC-521A2B09569F}" dt="2025-04-07T07:20:34.905" v="23"/>
        <pc:sldMkLst>
          <pc:docMk/>
          <pc:sldMk cId="0" sldId="289"/>
        </pc:sldMkLst>
      </pc:sldChg>
    </pc:docChg>
  </pc:docChgLst>
  <pc:docChgLst>
    <pc:chgData name="Renate Lukjanska" userId="192d433fd238c1e9" providerId="LiveId" clId="{04CBB074-C756-4CE0-9E7C-90847D962644}"/>
    <pc:docChg chg="undo custSel modSld">
      <pc:chgData name="Renate Lukjanska" userId="192d433fd238c1e9" providerId="LiveId" clId="{04CBB074-C756-4CE0-9E7C-90847D962644}" dt="2025-01-15T09:41:00.439" v="29" actId="1076"/>
      <pc:docMkLst>
        <pc:docMk/>
      </pc:docMkLst>
      <pc:sldChg chg="addSp delSp modSp mod">
        <pc:chgData name="Renate Lukjanska" userId="192d433fd238c1e9" providerId="LiveId" clId="{04CBB074-C756-4CE0-9E7C-90847D962644}" dt="2025-01-15T09:41:00.439" v="29" actId="1076"/>
        <pc:sldMkLst>
          <pc:docMk/>
          <pc:sldMk cId="0" sldId="256"/>
        </pc:sldMkLst>
        <pc:spChg chg="mod">
          <ac:chgData name="Renate Lukjanska" userId="192d433fd238c1e9" providerId="LiveId" clId="{04CBB074-C756-4CE0-9E7C-90847D962644}" dt="2025-01-09T09:28:27.478" v="25" actId="1076"/>
          <ac:spMkLst>
            <pc:docMk/>
            <pc:sldMk cId="0" sldId="256"/>
            <ac:spMk id="16" creationId="{00000000-0000-0000-0000-000000000000}"/>
          </ac:spMkLst>
        </pc:spChg>
        <pc:spChg chg="mod">
          <ac:chgData name="Renate Lukjanska" userId="192d433fd238c1e9" providerId="LiveId" clId="{04CBB074-C756-4CE0-9E7C-90847D962644}" dt="2025-01-09T09:28:24.569" v="24" actId="1076"/>
          <ac:spMkLst>
            <pc:docMk/>
            <pc:sldMk cId="0" sldId="256"/>
            <ac:spMk id="17" creationId="{00000000-0000-0000-0000-000000000000}"/>
          </ac:spMkLst>
        </pc:spChg>
        <pc:spChg chg="mod">
          <ac:chgData name="Renate Lukjanska" userId="192d433fd238c1e9" providerId="LiveId" clId="{04CBB074-C756-4CE0-9E7C-90847D962644}" dt="2025-01-09T09:28:20.473" v="23" actId="1076"/>
          <ac:spMkLst>
            <pc:docMk/>
            <pc:sldMk cId="0" sldId="256"/>
            <ac:spMk id="18" creationId="{00000000-0000-0000-0000-000000000000}"/>
          </ac:spMkLst>
        </pc:spChg>
        <pc:spChg chg="add mod">
          <ac:chgData name="Renate Lukjanska" userId="192d433fd238c1e9" providerId="LiveId" clId="{04CBB074-C756-4CE0-9E7C-90847D962644}" dt="2025-01-15T09:41:00.439" v="29" actId="1076"/>
          <ac:spMkLst>
            <pc:docMk/>
            <pc:sldMk cId="0" sldId="256"/>
            <ac:spMk id="22" creationId="{56EA8EB4-4A68-7A98-005E-DCC7EF1C3D4E}"/>
          </ac:spMkLst>
        </pc:spChg>
        <pc:grpChg chg="add del">
          <ac:chgData name="Renate Lukjanska" userId="192d433fd238c1e9" providerId="LiveId" clId="{04CBB074-C756-4CE0-9E7C-90847D962644}" dt="2025-01-09T09:25:44.200" v="5" actId="478"/>
          <ac:grpSpMkLst>
            <pc:docMk/>
            <pc:sldMk cId="0" sldId="256"/>
            <ac:grpSpMk id="2" creationId="{00000000-0000-0000-0000-000000000000}"/>
          </ac:grpSpMkLst>
        </pc:grpChg>
      </pc:sldChg>
    </pc:docChg>
  </pc:docChgLst>
  <pc:docChgLst>
    <pc:chgData name="Renate Lukjanska" userId="192d433fd238c1e9" providerId="LiveId" clId="{93F11458-21AA-40C3-925F-EBEB851424DE}"/>
    <pc:docChg chg="undo custSel modSld">
      <pc:chgData name="Renate Lukjanska" userId="192d433fd238c1e9" providerId="LiveId" clId="{93F11458-21AA-40C3-925F-EBEB851424DE}" dt="2025-04-04T17:54:07.457" v="46" actId="14100"/>
      <pc:docMkLst>
        <pc:docMk/>
      </pc:docMkLst>
      <pc:sldChg chg="modSp mod">
        <pc:chgData name="Renate Lukjanska" userId="192d433fd238c1e9" providerId="LiveId" clId="{93F11458-21AA-40C3-925F-EBEB851424DE}" dt="2025-04-04T17:54:07.457" v="46" actId="14100"/>
        <pc:sldMkLst>
          <pc:docMk/>
          <pc:sldMk cId="0" sldId="259"/>
        </pc:sldMkLst>
        <pc:grpChg chg="mod">
          <ac:chgData name="Renate Lukjanska" userId="192d433fd238c1e9" providerId="LiveId" clId="{93F11458-21AA-40C3-925F-EBEB851424DE}" dt="2025-04-04T17:54:03.688" v="45" actId="14100"/>
          <ac:grpSpMkLst>
            <pc:docMk/>
            <pc:sldMk cId="0" sldId="259"/>
            <ac:grpSpMk id="5" creationId="{00000000-0000-0000-0000-000000000000}"/>
          </ac:grpSpMkLst>
        </pc:grpChg>
        <pc:grpChg chg="mod">
          <ac:chgData name="Renate Lukjanska" userId="192d433fd238c1e9" providerId="LiveId" clId="{93F11458-21AA-40C3-925F-EBEB851424DE}" dt="2025-04-04T17:54:07.457" v="46" actId="14100"/>
          <ac:grpSpMkLst>
            <pc:docMk/>
            <pc:sldMk cId="0" sldId="259"/>
            <ac:grpSpMk id="7" creationId="{00000000-0000-0000-0000-000000000000}"/>
          </ac:grpSpMkLst>
        </pc:grpChg>
      </pc:sldChg>
      <pc:sldChg chg="modSp mod">
        <pc:chgData name="Renate Lukjanska" userId="192d433fd238c1e9" providerId="LiveId" clId="{93F11458-21AA-40C3-925F-EBEB851424DE}" dt="2025-04-04T17:53:57.723" v="44" actId="14100"/>
        <pc:sldMkLst>
          <pc:docMk/>
          <pc:sldMk cId="0" sldId="262"/>
        </pc:sldMkLst>
        <pc:grpChg chg="mod">
          <ac:chgData name="Renate Lukjanska" userId="192d433fd238c1e9" providerId="LiveId" clId="{93F11458-21AA-40C3-925F-EBEB851424DE}" dt="2025-04-04T17:53:55.198" v="43" actId="14100"/>
          <ac:grpSpMkLst>
            <pc:docMk/>
            <pc:sldMk cId="0" sldId="262"/>
            <ac:grpSpMk id="5" creationId="{00000000-0000-0000-0000-000000000000}"/>
          </ac:grpSpMkLst>
        </pc:grpChg>
        <pc:grpChg chg="mod">
          <ac:chgData name="Renate Lukjanska" userId="192d433fd238c1e9" providerId="LiveId" clId="{93F11458-21AA-40C3-925F-EBEB851424DE}" dt="2025-04-04T17:53:57.723" v="44" actId="14100"/>
          <ac:grpSpMkLst>
            <pc:docMk/>
            <pc:sldMk cId="0" sldId="262"/>
            <ac:grpSpMk id="7" creationId="{00000000-0000-0000-0000-000000000000}"/>
          </ac:grpSpMkLst>
        </pc:grpChg>
      </pc:sldChg>
      <pc:sldChg chg="modSp mod">
        <pc:chgData name="Renate Lukjanska" userId="192d433fd238c1e9" providerId="LiveId" clId="{93F11458-21AA-40C3-925F-EBEB851424DE}" dt="2025-04-04T17:53:49.174" v="42" actId="14100"/>
        <pc:sldMkLst>
          <pc:docMk/>
          <pc:sldMk cId="0" sldId="265"/>
        </pc:sldMkLst>
        <pc:grpChg chg="mod">
          <ac:chgData name="Renate Lukjanska" userId="192d433fd238c1e9" providerId="LiveId" clId="{93F11458-21AA-40C3-925F-EBEB851424DE}" dt="2025-04-04T17:53:46.389" v="41" actId="14100"/>
          <ac:grpSpMkLst>
            <pc:docMk/>
            <pc:sldMk cId="0" sldId="265"/>
            <ac:grpSpMk id="5" creationId="{00000000-0000-0000-0000-000000000000}"/>
          </ac:grpSpMkLst>
        </pc:grpChg>
        <pc:grpChg chg="mod">
          <ac:chgData name="Renate Lukjanska" userId="192d433fd238c1e9" providerId="LiveId" clId="{93F11458-21AA-40C3-925F-EBEB851424DE}" dt="2025-04-04T17:53:49.174" v="42" actId="14100"/>
          <ac:grpSpMkLst>
            <pc:docMk/>
            <pc:sldMk cId="0" sldId="265"/>
            <ac:grpSpMk id="7" creationId="{00000000-0000-0000-0000-000000000000}"/>
          </ac:grpSpMkLst>
        </pc:grpChg>
      </pc:sldChg>
      <pc:sldChg chg="modSp mod">
        <pc:chgData name="Renate Lukjanska" userId="192d433fd238c1e9" providerId="LiveId" clId="{93F11458-21AA-40C3-925F-EBEB851424DE}" dt="2025-04-04T17:51:27.224" v="16" actId="14100"/>
        <pc:sldMkLst>
          <pc:docMk/>
          <pc:sldMk cId="0" sldId="268"/>
        </pc:sldMkLst>
        <pc:grpChg chg="mod">
          <ac:chgData name="Renate Lukjanska" userId="192d433fd238c1e9" providerId="LiveId" clId="{93F11458-21AA-40C3-925F-EBEB851424DE}" dt="2025-04-04T17:51:27.224" v="16" actId="14100"/>
          <ac:grpSpMkLst>
            <pc:docMk/>
            <pc:sldMk cId="0" sldId="268"/>
            <ac:grpSpMk id="5" creationId="{00000000-0000-0000-0000-000000000000}"/>
          </ac:grpSpMkLst>
        </pc:grpChg>
      </pc:sldChg>
      <pc:sldChg chg="modSp mod">
        <pc:chgData name="Renate Lukjanska" userId="192d433fd238c1e9" providerId="LiveId" clId="{93F11458-21AA-40C3-925F-EBEB851424DE}" dt="2025-04-04T17:53:39.655" v="40" actId="14100"/>
        <pc:sldMkLst>
          <pc:docMk/>
          <pc:sldMk cId="0" sldId="271"/>
        </pc:sldMkLst>
        <pc:grpChg chg="mod">
          <ac:chgData name="Renate Lukjanska" userId="192d433fd238c1e9" providerId="LiveId" clId="{93F11458-21AA-40C3-925F-EBEB851424DE}" dt="2025-04-04T17:53:39.655" v="40" actId="14100"/>
          <ac:grpSpMkLst>
            <pc:docMk/>
            <pc:sldMk cId="0" sldId="271"/>
            <ac:grpSpMk id="5" creationId="{00000000-0000-0000-0000-000000000000}"/>
          </ac:grpSpMkLst>
        </pc:grpChg>
      </pc:sldChg>
      <pc:sldChg chg="modSp mod">
        <pc:chgData name="Renate Lukjanska" userId="192d433fd238c1e9" providerId="LiveId" clId="{93F11458-21AA-40C3-925F-EBEB851424DE}" dt="2025-04-04T17:53:31.767" v="39" actId="14100"/>
        <pc:sldMkLst>
          <pc:docMk/>
          <pc:sldMk cId="0" sldId="274"/>
        </pc:sldMkLst>
        <pc:spChg chg="mod">
          <ac:chgData name="Renate Lukjanska" userId="192d433fd238c1e9" providerId="LiveId" clId="{93F11458-21AA-40C3-925F-EBEB851424DE}" dt="2025-04-04T17:53:29.006" v="38" actId="1076"/>
          <ac:spMkLst>
            <pc:docMk/>
            <pc:sldMk cId="0" sldId="274"/>
            <ac:spMk id="5" creationId="{00000000-0000-0000-0000-000000000000}"/>
          </ac:spMkLst>
        </pc:spChg>
        <pc:spChg chg="mod">
          <ac:chgData name="Renate Lukjanska" userId="192d433fd238c1e9" providerId="LiveId" clId="{93F11458-21AA-40C3-925F-EBEB851424DE}" dt="2025-04-04T17:53:31.767" v="39" actId="14100"/>
          <ac:spMkLst>
            <pc:docMk/>
            <pc:sldMk cId="0" sldId="274"/>
            <ac:spMk id="6" creationId="{00000000-0000-0000-0000-000000000000}"/>
          </ac:spMkLst>
        </pc:spChg>
      </pc:sldChg>
      <pc:sldChg chg="modSp mod">
        <pc:chgData name="Renate Lukjanska" userId="192d433fd238c1e9" providerId="LiveId" clId="{93F11458-21AA-40C3-925F-EBEB851424DE}" dt="2025-04-04T17:53:19.399" v="36" actId="14100"/>
        <pc:sldMkLst>
          <pc:docMk/>
          <pc:sldMk cId="0" sldId="277"/>
        </pc:sldMkLst>
        <pc:grpChg chg="mod">
          <ac:chgData name="Renate Lukjanska" userId="192d433fd238c1e9" providerId="LiveId" clId="{93F11458-21AA-40C3-925F-EBEB851424DE}" dt="2025-04-04T17:53:15.419" v="35" actId="14100"/>
          <ac:grpSpMkLst>
            <pc:docMk/>
            <pc:sldMk cId="0" sldId="277"/>
            <ac:grpSpMk id="5" creationId="{00000000-0000-0000-0000-000000000000}"/>
          </ac:grpSpMkLst>
        </pc:grpChg>
        <pc:grpChg chg="mod">
          <ac:chgData name="Renate Lukjanska" userId="192d433fd238c1e9" providerId="LiveId" clId="{93F11458-21AA-40C3-925F-EBEB851424DE}" dt="2025-04-04T17:53:19.399" v="36" actId="14100"/>
          <ac:grpSpMkLst>
            <pc:docMk/>
            <pc:sldMk cId="0" sldId="277"/>
            <ac:grpSpMk id="7" creationId="{00000000-0000-0000-0000-000000000000}"/>
          </ac:grpSpMkLst>
        </pc:grpChg>
      </pc:sldChg>
      <pc:sldChg chg="modSp mod">
        <pc:chgData name="Renate Lukjanska" userId="192d433fd238c1e9" providerId="LiveId" clId="{93F11458-21AA-40C3-925F-EBEB851424DE}" dt="2025-04-04T17:52:57.453" v="34" actId="14100"/>
        <pc:sldMkLst>
          <pc:docMk/>
          <pc:sldMk cId="0" sldId="289"/>
        </pc:sldMkLst>
        <pc:picChg chg="mod">
          <ac:chgData name="Renate Lukjanska" userId="192d433fd238c1e9" providerId="LiveId" clId="{93F11458-21AA-40C3-925F-EBEB851424DE}" dt="2025-04-04T17:52:57.453" v="34" actId="14100"/>
          <ac:picMkLst>
            <pc:docMk/>
            <pc:sldMk cId="0" sldId="289"/>
            <ac:picMk id="11" creationId="{954F50E0-D45D-720A-8469-04CC6C830DA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hyperlink" Target="https://ukwenzavr.com"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www.syncvrmedical.com"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ncbi.nlm.nih.gov/pmc/articles/PMC9296625/"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s://www.microsoft.com/en-us/microsoft-teams/microsoft-mesh"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s://www.bboxx.com/news/bboxx-partners-with-jibu-to-provide-clean-water-using-iot-technology-in-africa/"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hyperlink" Target="http://www.parorobots.com" TargetMode="External"/><Relationship Id="rId3" Type="http://schemas.openxmlformats.org/officeDocument/2006/relationships/image" Target="../media/image18.svg"/><Relationship Id="rId7" Type="http://schemas.openxmlformats.org/officeDocument/2006/relationships/hyperlink" Target="https://bostondynamics.com/products/spot/"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hyperlink" Target="https://www.newstoryhomes.org/innovation"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www.fieldready.org"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hyperlink" Target="https://socratic.org"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www.ellipsis.earth/home"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hyperlink" Target="https://worldcoin.org"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giveth.io"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5603308" y="6679401"/>
            <a:ext cx="15805162" cy="3570601"/>
          </a:xfrm>
          <a:custGeom>
            <a:avLst/>
            <a:gdLst/>
            <a:ahLst/>
            <a:cxnLst/>
            <a:rect l="l" t="t" r="r" b="b"/>
            <a:pathLst>
              <a:path w="15805162" h="3570601">
                <a:moveTo>
                  <a:pt x="0" y="0"/>
                </a:moveTo>
                <a:lnTo>
                  <a:pt x="15805162" y="0"/>
                </a:lnTo>
                <a:lnTo>
                  <a:pt x="15805162" y="3570601"/>
                </a:lnTo>
                <a:lnTo>
                  <a:pt x="0" y="35706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5" name="Group 5"/>
          <p:cNvGrpSpPr/>
          <p:nvPr/>
        </p:nvGrpSpPr>
        <p:grpSpPr>
          <a:xfrm rot="-482310">
            <a:off x="1904720" y="8993690"/>
            <a:ext cx="3295385" cy="1002470"/>
            <a:chOff x="0" y="0"/>
            <a:chExt cx="4393847" cy="1336627"/>
          </a:xfrm>
        </p:grpSpPr>
        <p:grpSp>
          <p:nvGrpSpPr>
            <p:cNvPr id="6" name="Group 6"/>
            <p:cNvGrpSpPr/>
            <p:nvPr/>
          </p:nvGrpSpPr>
          <p:grpSpPr>
            <a:xfrm>
              <a:off x="4048113" y="990893"/>
              <a:ext cx="345734" cy="34573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8" name="Group 8"/>
            <p:cNvGrpSpPr/>
            <p:nvPr/>
          </p:nvGrpSpPr>
          <p:grpSpPr>
            <a:xfrm>
              <a:off x="2235901" y="172867"/>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0" name="Group 10"/>
            <p:cNvGrpSpPr/>
            <p:nvPr/>
          </p:nvGrpSpPr>
          <p:grpSpPr>
            <a:xfrm>
              <a:off x="2327002" y="818026"/>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2" name="Group 12"/>
            <p:cNvGrpSpPr/>
            <p:nvPr/>
          </p:nvGrpSpPr>
          <p:grpSpPr>
            <a:xfrm>
              <a:off x="1334093" y="518601"/>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4" name="Group 14"/>
            <p:cNvGrpSpPr/>
            <p:nvPr/>
          </p:nvGrpSpPr>
          <p:grpSpPr>
            <a:xfrm>
              <a:off x="0" y="0"/>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6" name="Freeform 16"/>
          <p:cNvSpPr/>
          <p:nvPr/>
        </p:nvSpPr>
        <p:spPr>
          <a:xfrm>
            <a:off x="9429568" y="800100"/>
            <a:ext cx="2491783" cy="2491783"/>
          </a:xfrm>
          <a:custGeom>
            <a:avLst/>
            <a:gdLst/>
            <a:ahLst/>
            <a:cxnLst/>
            <a:rect l="l" t="t" r="r" b="b"/>
            <a:pathLst>
              <a:path w="2491783" h="2491783">
                <a:moveTo>
                  <a:pt x="0" y="0"/>
                </a:moveTo>
                <a:lnTo>
                  <a:pt x="2491782" y="0"/>
                </a:lnTo>
                <a:lnTo>
                  <a:pt x="2491782" y="2491783"/>
                </a:lnTo>
                <a:lnTo>
                  <a:pt x="0" y="24917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7" name="Freeform 17"/>
          <p:cNvSpPr/>
          <p:nvPr/>
        </p:nvSpPr>
        <p:spPr>
          <a:xfrm>
            <a:off x="12606328" y="2845307"/>
            <a:ext cx="2423825" cy="2491783"/>
          </a:xfrm>
          <a:custGeom>
            <a:avLst/>
            <a:gdLst/>
            <a:ahLst/>
            <a:cxnLst/>
            <a:rect l="l" t="t" r="r" b="b"/>
            <a:pathLst>
              <a:path w="2423825" h="2491783">
                <a:moveTo>
                  <a:pt x="0" y="0"/>
                </a:moveTo>
                <a:lnTo>
                  <a:pt x="2423825" y="0"/>
                </a:lnTo>
                <a:lnTo>
                  <a:pt x="2423825" y="2491783"/>
                </a:lnTo>
                <a:lnTo>
                  <a:pt x="0" y="24917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
        <p:nvSpPr>
          <p:cNvPr id="18" name="Freeform 18"/>
          <p:cNvSpPr/>
          <p:nvPr/>
        </p:nvSpPr>
        <p:spPr>
          <a:xfrm>
            <a:off x="15392400" y="3087839"/>
            <a:ext cx="2752933" cy="3523754"/>
          </a:xfrm>
          <a:custGeom>
            <a:avLst/>
            <a:gdLst/>
            <a:ahLst/>
            <a:cxnLst/>
            <a:rect l="l" t="t" r="r" b="b"/>
            <a:pathLst>
              <a:path w="2752933" h="3523754">
                <a:moveTo>
                  <a:pt x="0" y="0"/>
                </a:moveTo>
                <a:lnTo>
                  <a:pt x="2752933" y="0"/>
                </a:lnTo>
                <a:lnTo>
                  <a:pt x="2752933" y="3523754"/>
                </a:lnTo>
                <a:lnTo>
                  <a:pt x="0" y="35237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9" name="TextBox 19"/>
          <p:cNvSpPr txBox="1"/>
          <p:nvPr/>
        </p:nvSpPr>
        <p:spPr>
          <a:xfrm>
            <a:off x="298038" y="3771050"/>
            <a:ext cx="8683601" cy="2197099"/>
          </a:xfrm>
          <a:prstGeom prst="rect">
            <a:avLst/>
          </a:prstGeom>
        </p:spPr>
        <p:txBody>
          <a:bodyPr lIns="0" tIns="0" rIns="0" bIns="0" rtlCol="0" anchor="t">
            <a:spAutoFit/>
          </a:bodyPr>
          <a:lstStyle/>
          <a:p>
            <a:pPr>
              <a:lnSpc>
                <a:spcPts val="8499"/>
              </a:lnSpc>
            </a:pPr>
            <a:r>
              <a:rPr lang="en-US" sz="8499">
                <a:solidFill>
                  <a:srgbClr val="194597"/>
                </a:solidFill>
                <a:latin typeface="DM Sans Bold"/>
              </a:rPr>
              <a:t>The importance of technologies </a:t>
            </a:r>
          </a:p>
        </p:txBody>
      </p:sp>
      <p:sp>
        <p:nvSpPr>
          <p:cNvPr id="20" name="TextBox 20"/>
          <p:cNvSpPr txBox="1"/>
          <p:nvPr/>
        </p:nvSpPr>
        <p:spPr>
          <a:xfrm>
            <a:off x="298038" y="6727026"/>
            <a:ext cx="6497908" cy="812634"/>
          </a:xfrm>
          <a:prstGeom prst="rect">
            <a:avLst/>
          </a:prstGeom>
        </p:spPr>
        <p:txBody>
          <a:bodyPr lIns="0" tIns="0" rIns="0" bIns="0" rtlCol="0" anchor="t">
            <a:spAutoFit/>
          </a:bodyPr>
          <a:lstStyle/>
          <a:p>
            <a:pPr marL="0" lvl="0" indent="0" algn="l">
              <a:lnSpc>
                <a:spcPts val="3118"/>
              </a:lnSpc>
            </a:pPr>
            <a:r>
              <a:rPr lang="en-US" sz="3118" spc="31">
                <a:solidFill>
                  <a:srgbClr val="010A4F"/>
                </a:solidFill>
                <a:latin typeface="DM Sans"/>
              </a:rPr>
              <a:t>How different technologies can and are being used for good</a:t>
            </a:r>
          </a:p>
        </p:txBody>
      </p:sp>
      <p:sp>
        <p:nvSpPr>
          <p:cNvPr id="22" name="TextBox 10">
            <a:extLst>
              <a:ext uri="{FF2B5EF4-FFF2-40B4-BE49-F238E27FC236}">
                <a16:creationId xmlns:a16="http://schemas.microsoft.com/office/drawing/2014/main" id="{56EA8EB4-4A68-7A98-005E-DCC7EF1C3D4E}"/>
              </a:ext>
            </a:extLst>
          </p:cNvPr>
          <p:cNvSpPr txBox="1"/>
          <p:nvPr/>
        </p:nvSpPr>
        <p:spPr>
          <a:xfrm>
            <a:off x="0" y="9765631"/>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XR</a:t>
            </a:r>
          </a:p>
        </p:txBody>
      </p:sp>
      <p:sp>
        <p:nvSpPr>
          <p:cNvPr id="6" name="TextBox 6"/>
          <p:cNvSpPr txBox="1"/>
          <p:nvPr/>
        </p:nvSpPr>
        <p:spPr>
          <a:xfrm>
            <a:off x="4110884" y="4554581"/>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Healthcare</a:t>
            </a:r>
            <a:r>
              <a:rPr lang="en-US" sz="2000" spc="196">
                <a:solidFill>
                  <a:srgbClr val="231F20"/>
                </a:solidFill>
                <a:latin typeface="DM Sans"/>
              </a:rPr>
              <a:t> - immersive experience for patients, training and assistance for doctors</a:t>
            </a:r>
          </a:p>
        </p:txBody>
      </p:sp>
      <p:sp>
        <p:nvSpPr>
          <p:cNvPr id="7" name="TextBox 7"/>
          <p:cNvSpPr txBox="1"/>
          <p:nvPr/>
        </p:nvSpPr>
        <p:spPr>
          <a:xfrm>
            <a:off x="4110884" y="4108017"/>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641226"/>
            <a:ext cx="11161374"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Retail and e-commerce</a:t>
            </a:r>
            <a:r>
              <a:rPr lang="en-US" sz="2011" spc="197">
                <a:solidFill>
                  <a:srgbClr val="231F20"/>
                </a:solidFill>
                <a:latin typeface="DM Sans"/>
              </a:rPr>
              <a:t> - virtual shopping and try-on experiences </a:t>
            </a:r>
          </a:p>
        </p:txBody>
      </p:sp>
      <p:sp>
        <p:nvSpPr>
          <p:cNvPr id="9" name="TextBox 9"/>
          <p:cNvSpPr txBox="1"/>
          <p:nvPr/>
        </p:nvSpPr>
        <p:spPr>
          <a:xfrm>
            <a:off x="4110884" y="5194661"/>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65407"/>
            <a:ext cx="10655456"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Education</a:t>
            </a:r>
            <a:r>
              <a:rPr lang="en-US" sz="2011" spc="197">
                <a:solidFill>
                  <a:srgbClr val="231F20"/>
                </a:solidFill>
                <a:latin typeface="DM Sans"/>
              </a:rPr>
              <a:t> - hard and soft skills training in various industries</a:t>
            </a:r>
          </a:p>
        </p:txBody>
      </p:sp>
      <p:sp>
        <p:nvSpPr>
          <p:cNvPr id="11" name="TextBox 11"/>
          <p:cNvSpPr txBox="1"/>
          <p:nvPr/>
        </p:nvSpPr>
        <p:spPr>
          <a:xfrm>
            <a:off x="4110884" y="6318843"/>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89589"/>
            <a:ext cx="12004572"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Accessibility</a:t>
            </a:r>
            <a:r>
              <a:rPr lang="en-US" sz="2011" spc="197">
                <a:solidFill>
                  <a:srgbClr val="231F20"/>
                </a:solidFill>
                <a:latin typeface="DM Sans"/>
              </a:rPr>
              <a:t> - people with limitations can experience more of the world otherwise inaccessible for them</a:t>
            </a:r>
          </a:p>
        </p:txBody>
      </p:sp>
      <p:sp>
        <p:nvSpPr>
          <p:cNvPr id="13" name="TextBox 13"/>
          <p:cNvSpPr txBox="1"/>
          <p:nvPr/>
        </p:nvSpPr>
        <p:spPr>
          <a:xfrm>
            <a:off x="4110884" y="7443024"/>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5899991" y="3848100"/>
            <a:ext cx="1522238" cy="1295400"/>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t="-4549" b="-4549"/>
              </a:stretch>
            </a:blipFill>
          </p:spPr>
          <p:txBody>
            <a:bodyPr/>
            <a:lstStyle/>
            <a:p>
              <a:endParaRPr lang="lv-LV"/>
            </a:p>
          </p:txBody>
        </p:sp>
      </p:grpSp>
      <p:grpSp>
        <p:nvGrpSpPr>
          <p:cNvPr id="7" name="Group 7"/>
          <p:cNvGrpSpPr/>
          <p:nvPr/>
        </p:nvGrpSpPr>
        <p:grpSpPr>
          <a:xfrm>
            <a:off x="11710650" y="3925103"/>
            <a:ext cx="1429310" cy="1219200"/>
            <a:chOff x="0" y="0"/>
            <a:chExt cx="8528631" cy="8480306"/>
          </a:xfrm>
        </p:grpSpPr>
        <p:sp>
          <p:nvSpPr>
            <p:cNvPr id="8" name="Freeform 8"/>
            <p:cNvSpPr/>
            <p:nvPr/>
          </p:nvSpPr>
          <p:spPr>
            <a:xfrm>
              <a:off x="0" y="0"/>
              <a:ext cx="8528631" cy="8480306"/>
            </a:xfrm>
            <a:custGeom>
              <a:avLst/>
              <a:gdLst/>
              <a:ahLst/>
              <a:cxnLst/>
              <a:rect l="l" t="t" r="r" b="b"/>
              <a:pathLst>
                <a:path w="8528631" h="8480306">
                  <a:moveTo>
                    <a:pt x="8528631" y="206837"/>
                  </a:moveTo>
                  <a:lnTo>
                    <a:pt x="8528631" y="8271380"/>
                  </a:lnTo>
                  <a:cubicBezTo>
                    <a:pt x="8528631" y="8386811"/>
                    <a:pt x="8325081" y="8480306"/>
                    <a:pt x="8073771" y="8480306"/>
                  </a:cubicBezTo>
                  <a:lnTo>
                    <a:pt x="454860" y="8480306"/>
                  </a:lnTo>
                  <a:cubicBezTo>
                    <a:pt x="203550" y="8480306"/>
                    <a:pt x="0" y="8386811"/>
                    <a:pt x="0" y="8271380"/>
                  </a:cubicBezTo>
                  <a:lnTo>
                    <a:pt x="0" y="206837"/>
                  </a:lnTo>
                  <a:cubicBezTo>
                    <a:pt x="0" y="100911"/>
                    <a:pt x="171710" y="13685"/>
                    <a:pt x="393909" y="0"/>
                  </a:cubicBezTo>
                  <a:lnTo>
                    <a:pt x="8134722" y="0"/>
                  </a:lnTo>
                  <a:cubicBezTo>
                    <a:pt x="8356922" y="13685"/>
                    <a:pt x="8528631" y="100911"/>
                    <a:pt x="8528631" y="206837"/>
                  </a:cubicBezTo>
                  <a:close/>
                </a:path>
              </a:pathLst>
            </a:custGeom>
            <a:blipFill>
              <a:blip r:embed="rId5"/>
              <a:stretch>
                <a:fillRect t="-284" b="-284"/>
              </a:stretch>
            </a:blipFill>
          </p:spPr>
          <p:txBody>
            <a:bodyPr/>
            <a:lstStyle/>
            <a:p>
              <a:endParaRPr lang="lv-LV"/>
            </a:p>
          </p:txBody>
        </p:sp>
      </p:grpSp>
      <p:sp>
        <p:nvSpPr>
          <p:cNvPr id="9" name="TextBox 9"/>
          <p:cNvSpPr txBox="1"/>
          <p:nvPr/>
        </p:nvSpPr>
        <p:spPr>
          <a:xfrm>
            <a:off x="5895762" y="6739034"/>
            <a:ext cx="4930596" cy="16048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6" tooltip="https://www.syncvrmedical.com"/>
              </a:rPr>
              <a:t>SyncVR Medical</a:t>
            </a:r>
            <a:r>
              <a:rPr lang="en-US" sz="1415">
                <a:solidFill>
                  <a:srgbClr val="211F1C"/>
                </a:solidFill>
                <a:latin typeface="Nunito Sans Expanded Light"/>
              </a:rPr>
              <a:t> provides an all-in-one VR/AR platform for healthcare organizations. Through their App Store, healthcare organizations get access to the world’s best XR apps for healthcare, from pain management to education and rehabilitation. Scientifically validated, CE-certified and fully implemented by their team.</a:t>
            </a:r>
          </a:p>
        </p:txBody>
      </p:sp>
      <p:sp>
        <p:nvSpPr>
          <p:cNvPr id="10" name="TextBox 10"/>
          <p:cNvSpPr txBox="1"/>
          <p:nvPr/>
        </p:nvSpPr>
        <p:spPr>
          <a:xfrm>
            <a:off x="11825807" y="6739034"/>
            <a:ext cx="5070530" cy="2290666"/>
          </a:xfrm>
          <a:prstGeom prst="rect">
            <a:avLst/>
          </a:prstGeom>
        </p:spPr>
        <p:txBody>
          <a:bodyPr lIns="0" tIns="0" rIns="0" bIns="0" rtlCol="0" anchor="t">
            <a:spAutoFit/>
          </a:bodyPr>
          <a:lstStyle/>
          <a:p>
            <a:pPr>
              <a:lnSpc>
                <a:spcPts val="1812"/>
              </a:lnSpc>
            </a:pPr>
            <a:r>
              <a:rPr lang="en-US" sz="1415" u="sng">
                <a:solidFill>
                  <a:srgbClr val="211F1C"/>
                </a:solidFill>
                <a:latin typeface="Nunito Sans Expanded Bold"/>
                <a:hlinkClick r:id="rId7" tooltip="https://ukwenzavr.com"/>
              </a:rPr>
              <a:t>Ukwenza VR</a:t>
            </a:r>
            <a:r>
              <a:rPr lang="en-US" sz="1415">
                <a:solidFill>
                  <a:srgbClr val="211F1C"/>
                </a:solidFill>
                <a:latin typeface="Nunito Sans Expanded Light"/>
              </a:rPr>
              <a:t> is a social enterprise that focuses on creating educational Virtual Reality (VR) content to complement classroom learning and offer additional learning on social and environmental issues e.g. conservation and plastic pollution.</a:t>
            </a:r>
          </a:p>
          <a:p>
            <a:pPr>
              <a:lnSpc>
                <a:spcPts val="1812"/>
              </a:lnSpc>
            </a:pPr>
            <a:r>
              <a:rPr lang="en-US" sz="1415">
                <a:solidFill>
                  <a:srgbClr val="211F1C"/>
                </a:solidFill>
                <a:latin typeface="Nunito Sans Expanded"/>
              </a:rPr>
              <a:t>They</a:t>
            </a:r>
            <a:r>
              <a:rPr lang="en-US" sz="1415">
                <a:solidFill>
                  <a:srgbClr val="211F1C"/>
                </a:solidFill>
                <a:latin typeface="Nunito Sans Expanded Light"/>
              </a:rPr>
              <a:t> work with schools &amp; educators to create and deliver the content to ensure it meets learning standards that serve the community.</a:t>
            </a:r>
          </a:p>
          <a:p>
            <a:pPr marL="0" lvl="0" indent="0" algn="l">
              <a:lnSpc>
                <a:spcPts val="1812"/>
              </a:lnSpc>
              <a:spcBef>
                <a:spcPct val="0"/>
              </a:spcBef>
            </a:pPr>
            <a:endParaRPr lang="en-US" sz="1415">
              <a:solidFill>
                <a:srgbClr val="211F1C"/>
              </a:solidFill>
              <a:latin typeface="Nunito Sans Expanded Light"/>
            </a:endParaRPr>
          </a:p>
        </p:txBody>
      </p:sp>
      <p:sp>
        <p:nvSpPr>
          <p:cNvPr id="11" name="TextBox 11"/>
          <p:cNvSpPr txBox="1"/>
          <p:nvPr/>
        </p:nvSpPr>
        <p:spPr>
          <a:xfrm>
            <a:off x="1028700" y="4440052"/>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XR </a:t>
            </a:r>
          </a:p>
          <a:p>
            <a:pPr marL="0" lvl="0" indent="0" algn="l">
              <a:lnSpc>
                <a:spcPts val="6766"/>
              </a:lnSpc>
              <a:spcBef>
                <a:spcPct val="0"/>
              </a:spcBef>
            </a:pPr>
            <a:r>
              <a:rPr lang="en-US" sz="6699">
                <a:solidFill>
                  <a:srgbClr val="211F1C"/>
                </a:solidFill>
                <a:latin typeface="DM Sans Bold"/>
              </a:rPr>
              <a:t>USE CASES</a:t>
            </a:r>
          </a:p>
        </p:txBody>
      </p:sp>
      <p:sp>
        <p:nvSpPr>
          <p:cNvPr id="12" name="TextBox 12"/>
          <p:cNvSpPr txBox="1"/>
          <p:nvPr/>
        </p:nvSpPr>
        <p:spPr>
          <a:xfrm>
            <a:off x="5904611"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Healthcare</a:t>
            </a:r>
          </a:p>
        </p:txBody>
      </p:sp>
      <p:sp>
        <p:nvSpPr>
          <p:cNvPr id="13" name="TextBox 13"/>
          <p:cNvSpPr txBox="1"/>
          <p:nvPr/>
        </p:nvSpPr>
        <p:spPr>
          <a:xfrm>
            <a:off x="11825807"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Education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Spatial Computing</a:t>
            </a:r>
          </a:p>
        </p:txBody>
      </p:sp>
      <p:sp>
        <p:nvSpPr>
          <p:cNvPr id="6" name="TextBox 6"/>
          <p:cNvSpPr txBox="1"/>
          <p:nvPr/>
        </p:nvSpPr>
        <p:spPr>
          <a:xfrm>
            <a:off x="4706650" y="5095875"/>
            <a:ext cx="12552650" cy="3045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Spatial computing is emerging as a game-changer, transforming how we interact with technology. By understanding the physical world around us, it creates a more intuitive and immersive computing experience. This can revolutionize fields like education and design with interactive 3D models, enhance training with realistic simulations, and even improve collaboration by allowing people to virtually work together in shared spaces. Spatial computing holds the potential to blur the lines between the physical and digital, creating a richer and more interactive world around 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Spatial Computing</a:t>
            </a:r>
          </a:p>
        </p:txBody>
      </p:sp>
      <p:sp>
        <p:nvSpPr>
          <p:cNvPr id="6" name="TextBox 6"/>
          <p:cNvSpPr txBox="1"/>
          <p:nvPr/>
        </p:nvSpPr>
        <p:spPr>
          <a:xfrm>
            <a:off x="4110884" y="4554630"/>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Driving and </a:t>
            </a:r>
            <a:r>
              <a:rPr lang="en-US" sz="2000" spc="196">
                <a:solidFill>
                  <a:srgbClr val="231F20"/>
                </a:solidFill>
                <a:latin typeface="DM Sans Bold"/>
                <a:hlinkClick r:id="rId7" tooltip="https://www.ncbi.nlm.nih.gov/pmc/articles/PMC9296625/"/>
              </a:rPr>
              <a:t>navigation</a:t>
            </a:r>
            <a:r>
              <a:rPr lang="en-US" sz="2000" spc="196">
                <a:solidFill>
                  <a:srgbClr val="231F20"/>
                </a:solidFill>
                <a:latin typeface="DM Sans"/>
              </a:rPr>
              <a:t> - accurate directions and real-time information about traffic hazards such as accidents or construction</a:t>
            </a:r>
          </a:p>
        </p:txBody>
      </p:sp>
      <p:sp>
        <p:nvSpPr>
          <p:cNvPr id="7" name="TextBox 7"/>
          <p:cNvSpPr txBox="1"/>
          <p:nvPr/>
        </p:nvSpPr>
        <p:spPr>
          <a:xfrm>
            <a:off x="4110884" y="4108017"/>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6122153"/>
            <a:ext cx="11161374"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Design of physical spaces</a:t>
            </a:r>
            <a:r>
              <a:rPr lang="en-US" sz="2011" spc="197">
                <a:solidFill>
                  <a:srgbClr val="231F20"/>
                </a:solidFill>
                <a:latin typeface="DM Sans"/>
              </a:rPr>
              <a:t> - virtual designs of building projects</a:t>
            </a:r>
          </a:p>
        </p:txBody>
      </p:sp>
      <p:sp>
        <p:nvSpPr>
          <p:cNvPr id="9" name="TextBox 9"/>
          <p:cNvSpPr txBox="1"/>
          <p:nvPr/>
        </p:nvSpPr>
        <p:spPr>
          <a:xfrm>
            <a:off x="4110884" y="5675588"/>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7246334"/>
            <a:ext cx="10655456"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Education</a:t>
            </a:r>
            <a:r>
              <a:rPr lang="en-US" sz="2011" spc="197">
                <a:solidFill>
                  <a:srgbClr val="231F20"/>
                </a:solidFill>
                <a:latin typeface="DM Sans"/>
              </a:rPr>
              <a:t> - hard and soft skills training in various industries</a:t>
            </a:r>
          </a:p>
        </p:txBody>
      </p:sp>
      <p:sp>
        <p:nvSpPr>
          <p:cNvPr id="11" name="TextBox 11"/>
          <p:cNvSpPr txBox="1"/>
          <p:nvPr/>
        </p:nvSpPr>
        <p:spPr>
          <a:xfrm>
            <a:off x="4110884" y="6799770"/>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9033535" y="1881423"/>
            <a:ext cx="4225266" cy="3566878"/>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l="-22462" t="-31325" r="-21838" b="-26106"/>
              </a:stretch>
            </a:blipFill>
          </p:spPr>
          <p:txBody>
            <a:bodyPr/>
            <a:lstStyle/>
            <a:p>
              <a:endParaRPr lang="lv-LV"/>
            </a:p>
          </p:txBody>
        </p:sp>
      </p:grpSp>
      <p:sp>
        <p:nvSpPr>
          <p:cNvPr id="7" name="TextBox 7"/>
          <p:cNvSpPr txBox="1"/>
          <p:nvPr/>
        </p:nvSpPr>
        <p:spPr>
          <a:xfrm>
            <a:off x="7558584" y="6751771"/>
            <a:ext cx="7889345" cy="16048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5" tooltip="https://www.microsoft.com/en-us/microsoft-teams/microsoft-mesh"/>
              </a:rPr>
              <a:t>Microsoft Mesh</a:t>
            </a:r>
            <a:r>
              <a:rPr lang="en-US" sz="1415">
                <a:solidFill>
                  <a:srgbClr val="211F1C"/>
                </a:solidFill>
                <a:latin typeface="Nunito Sans Expanded Light"/>
              </a:rPr>
              <a:t>, a mixed reality collaboration platform, is being used by Habitat for Humanity to improve efficiency and communication in affordable housing projects. Architects, engineers, and volunteers from various locations can virtually collaborate on 3D building models using MR headsets, allowing for remote design reviews, faster problem-solving, and improved volunteer training. This project demonstrates how spatial computing can bridge geographical limitations and empower collaboration in social good initiatives.</a:t>
            </a:r>
          </a:p>
        </p:txBody>
      </p:sp>
      <p:sp>
        <p:nvSpPr>
          <p:cNvPr id="8" name="TextBox 8"/>
          <p:cNvSpPr txBox="1"/>
          <p:nvPr/>
        </p:nvSpPr>
        <p:spPr>
          <a:xfrm>
            <a:off x="1583466" y="4011427"/>
            <a:ext cx="5439301" cy="2609596"/>
          </a:xfrm>
          <a:prstGeom prst="rect">
            <a:avLst/>
          </a:prstGeom>
        </p:spPr>
        <p:txBody>
          <a:bodyPr lIns="0" tIns="0" rIns="0" bIns="0" rtlCol="0" anchor="t">
            <a:spAutoFit/>
          </a:bodyPr>
          <a:lstStyle/>
          <a:p>
            <a:pPr marL="0" lvl="0" indent="0" algn="l">
              <a:lnSpc>
                <a:spcPts val="6766"/>
              </a:lnSpc>
              <a:spcBef>
                <a:spcPct val="0"/>
              </a:spcBef>
            </a:pPr>
            <a:r>
              <a:rPr lang="en-US" sz="6699">
                <a:solidFill>
                  <a:srgbClr val="211F1C"/>
                </a:solidFill>
                <a:latin typeface="DM Sans Bold"/>
              </a:rPr>
              <a:t>SPATIAL COMPUTING USE CASES</a:t>
            </a:r>
          </a:p>
        </p:txBody>
      </p:sp>
      <p:sp>
        <p:nvSpPr>
          <p:cNvPr id="9" name="TextBox 9"/>
          <p:cNvSpPr txBox="1"/>
          <p:nvPr/>
        </p:nvSpPr>
        <p:spPr>
          <a:xfrm>
            <a:off x="10168490" y="1568367"/>
            <a:ext cx="2669534"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Building projects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IoT</a:t>
            </a:r>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The Internet of Things (IoT) is rapidly transforming our world by seamlessly connecting devices and machines. This web of data collection and analysis unlocks a treasure trove of benefits: from automating tasks and optimizing processes for efficiency, to providing data-driven insights for smarter decision-making. IoT is making our lives more convenient, personalized, and innovative, with applications constantly emerging that impact everything from our homes and health to entire cities.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IoT</a:t>
            </a:r>
          </a:p>
        </p:txBody>
      </p:sp>
      <p:sp>
        <p:nvSpPr>
          <p:cNvPr id="6" name="TextBox 6"/>
          <p:cNvSpPr txBox="1"/>
          <p:nvPr/>
        </p:nvSpPr>
        <p:spPr>
          <a:xfrm>
            <a:off x="4110884" y="4554630"/>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Improved efficiency</a:t>
            </a:r>
            <a:r>
              <a:rPr lang="en-US" sz="2000" spc="196">
                <a:solidFill>
                  <a:srgbClr val="231F20"/>
                </a:solidFill>
                <a:latin typeface="DM Sans"/>
              </a:rPr>
              <a:t> - can be used to monitor equipment performance and detect or even resolve potential issues</a:t>
            </a:r>
          </a:p>
        </p:txBody>
      </p:sp>
      <p:sp>
        <p:nvSpPr>
          <p:cNvPr id="7" name="TextBox 7"/>
          <p:cNvSpPr txBox="1"/>
          <p:nvPr/>
        </p:nvSpPr>
        <p:spPr>
          <a:xfrm>
            <a:off x="4110884" y="4108017"/>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641274"/>
            <a:ext cx="11161374"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Data-driven decision-making</a:t>
            </a:r>
            <a:r>
              <a:rPr lang="en-US" sz="2000" spc="196">
                <a:solidFill>
                  <a:srgbClr val="231F20"/>
                </a:solidFill>
                <a:latin typeface="DM Sans"/>
              </a:rPr>
              <a:t> - businesses can gain insights into customer behavior, market trends, and operational performance</a:t>
            </a:r>
          </a:p>
        </p:txBody>
      </p:sp>
      <p:sp>
        <p:nvSpPr>
          <p:cNvPr id="9" name="TextBox 9"/>
          <p:cNvSpPr txBox="1"/>
          <p:nvPr/>
        </p:nvSpPr>
        <p:spPr>
          <a:xfrm>
            <a:off x="4110884" y="5194710"/>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65456"/>
            <a:ext cx="10655456"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Cost-savings</a:t>
            </a:r>
            <a:r>
              <a:rPr lang="en-US" sz="2000" spc="196">
                <a:solidFill>
                  <a:srgbClr val="231F20"/>
                </a:solidFill>
                <a:latin typeface="DM Sans"/>
              </a:rPr>
              <a:t> - reduction of manual processes and automation of repetitive tasks</a:t>
            </a:r>
          </a:p>
        </p:txBody>
      </p:sp>
      <p:sp>
        <p:nvSpPr>
          <p:cNvPr id="11" name="TextBox 11"/>
          <p:cNvSpPr txBox="1"/>
          <p:nvPr/>
        </p:nvSpPr>
        <p:spPr>
          <a:xfrm>
            <a:off x="4110884" y="6318891"/>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89637"/>
            <a:ext cx="12004572"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Enhanced customer experience</a:t>
            </a:r>
            <a:r>
              <a:rPr lang="en-US" sz="2000" spc="196">
                <a:solidFill>
                  <a:srgbClr val="231F20"/>
                </a:solidFill>
                <a:latin typeface="DM Sans"/>
              </a:rPr>
              <a:t> - businesses can create more personalized and engaging experiences for their customers</a:t>
            </a:r>
          </a:p>
        </p:txBody>
      </p:sp>
      <p:sp>
        <p:nvSpPr>
          <p:cNvPr id="13" name="TextBox 13"/>
          <p:cNvSpPr txBox="1"/>
          <p:nvPr/>
        </p:nvSpPr>
        <p:spPr>
          <a:xfrm>
            <a:off x="4110884" y="744307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10486982" y="3478763"/>
            <a:ext cx="1600199" cy="1295400"/>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t="-4549" b="-4549"/>
              </a:stretch>
            </a:blipFill>
          </p:spPr>
          <p:txBody>
            <a:bodyPr/>
            <a:lstStyle/>
            <a:p>
              <a:endParaRPr lang="lv-LV"/>
            </a:p>
          </p:txBody>
        </p:sp>
      </p:grpSp>
      <p:sp>
        <p:nvSpPr>
          <p:cNvPr id="7" name="TextBox 7"/>
          <p:cNvSpPr txBox="1"/>
          <p:nvPr/>
        </p:nvSpPr>
        <p:spPr>
          <a:xfrm>
            <a:off x="7271622" y="6923956"/>
            <a:ext cx="9142705" cy="13762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5" tooltip="https://www.bboxx.com/news/bboxx-partners-with-jibu-to-provide-clean-water-using-iot-technology-in-africa/"/>
              </a:rPr>
              <a:t>Bboxx partners with Jibu</a:t>
            </a:r>
            <a:r>
              <a:rPr lang="en-US" sz="1415">
                <a:solidFill>
                  <a:srgbClr val="211F1C"/>
                </a:solidFill>
                <a:latin typeface="Nunito Sans Expanded Light"/>
              </a:rPr>
              <a:t>, a social enterprise providing clean water access, to leverage IoT. Jibu's water stations use sensors that monitor water production and other factors. This IoT data cuts operational costs by eliminating the need for manual data collection, allowing Jibu to keep its clean water solution affordable for off-grid communities in Sub-Saharan Africa. Bboxx's involvement highlights how IoT can enhance social impact initiatives like providing clean water access.</a:t>
            </a:r>
          </a:p>
        </p:txBody>
      </p:sp>
      <p:sp>
        <p:nvSpPr>
          <p:cNvPr id="8" name="TextBox 8"/>
          <p:cNvSpPr txBox="1"/>
          <p:nvPr/>
        </p:nvSpPr>
        <p:spPr>
          <a:xfrm>
            <a:off x="1439637" y="4329240"/>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IOT</a:t>
            </a:r>
          </a:p>
          <a:p>
            <a:pPr marL="0" lvl="0" indent="0" algn="l">
              <a:lnSpc>
                <a:spcPts val="6766"/>
              </a:lnSpc>
              <a:spcBef>
                <a:spcPct val="0"/>
              </a:spcBef>
            </a:pPr>
            <a:r>
              <a:rPr lang="en-US" sz="6699">
                <a:solidFill>
                  <a:srgbClr val="211F1C"/>
                </a:solidFill>
                <a:latin typeface="DM Sans Bold"/>
              </a:rPr>
              <a:t>USE CASES</a:t>
            </a:r>
          </a:p>
        </p:txBody>
      </p:sp>
      <p:sp>
        <p:nvSpPr>
          <p:cNvPr id="9" name="TextBox 9"/>
          <p:cNvSpPr txBox="1"/>
          <p:nvPr/>
        </p:nvSpPr>
        <p:spPr>
          <a:xfrm>
            <a:off x="10693910" y="1169139"/>
            <a:ext cx="1149065"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Health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Robotics</a:t>
            </a:r>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Robotics is having a profound impact on our world today. By automating tasks, robots are boosting efficiency and productivity across industries. They're taking on dangerous or repetitive jobs, keeping humans safe, and performing tasks with incredible precision. From medical procedures to manufacturing, exploration, and even customer service, robots are augmenting human capabilities and driving innovation. This technology is transforming how we work, live, and explore the world around 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Robotics</a:t>
            </a:r>
          </a:p>
        </p:txBody>
      </p:sp>
      <p:sp>
        <p:nvSpPr>
          <p:cNvPr id="6" name="TextBox 6"/>
          <p:cNvSpPr txBox="1"/>
          <p:nvPr/>
        </p:nvSpPr>
        <p:spPr>
          <a:xfrm>
            <a:off x="4110884" y="4554630"/>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Manufacturing </a:t>
            </a:r>
            <a:r>
              <a:rPr lang="en-US" sz="2000" spc="196">
                <a:solidFill>
                  <a:srgbClr val="231F20"/>
                </a:solidFill>
                <a:latin typeface="DM Sans"/>
              </a:rPr>
              <a:t>- assemble products, sort items, perform welds and paint objects</a:t>
            </a:r>
          </a:p>
        </p:txBody>
      </p:sp>
      <p:sp>
        <p:nvSpPr>
          <p:cNvPr id="7" name="TextBox 7"/>
          <p:cNvSpPr txBox="1"/>
          <p:nvPr/>
        </p:nvSpPr>
        <p:spPr>
          <a:xfrm>
            <a:off x="4110884" y="4108017"/>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641274"/>
            <a:ext cx="11161374"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Healthcare</a:t>
            </a:r>
            <a:r>
              <a:rPr lang="en-US" sz="2000" spc="196">
                <a:solidFill>
                  <a:srgbClr val="231F20"/>
                </a:solidFill>
                <a:latin typeface="DM Sans"/>
              </a:rPr>
              <a:t> - transport medical supplies, perform surgical procedures and offer emotional support</a:t>
            </a:r>
          </a:p>
        </p:txBody>
      </p:sp>
      <p:sp>
        <p:nvSpPr>
          <p:cNvPr id="9" name="TextBox 9"/>
          <p:cNvSpPr txBox="1"/>
          <p:nvPr/>
        </p:nvSpPr>
        <p:spPr>
          <a:xfrm>
            <a:off x="4110884" y="5194710"/>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65456"/>
            <a:ext cx="10655456"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Companionship</a:t>
            </a:r>
            <a:r>
              <a:rPr lang="en-US" sz="2000" spc="196">
                <a:solidFill>
                  <a:srgbClr val="231F20"/>
                </a:solidFill>
                <a:latin typeface="DM Sans"/>
              </a:rPr>
              <a:t> - support children with learning disabilities and act as a therapeutic tool for people with dementia</a:t>
            </a:r>
          </a:p>
        </p:txBody>
      </p:sp>
      <p:sp>
        <p:nvSpPr>
          <p:cNvPr id="11" name="TextBox 11"/>
          <p:cNvSpPr txBox="1"/>
          <p:nvPr/>
        </p:nvSpPr>
        <p:spPr>
          <a:xfrm>
            <a:off x="4110884" y="6318891"/>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89637"/>
            <a:ext cx="12004572"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Search and Rescue</a:t>
            </a:r>
            <a:r>
              <a:rPr lang="en-US" sz="2000" spc="196">
                <a:solidFill>
                  <a:srgbClr val="231F20"/>
                </a:solidFill>
                <a:latin typeface="DM Sans"/>
              </a:rPr>
              <a:t> - save those stuck in flood waters, deliver supplies to those stranded in remote areas and put out fires</a:t>
            </a:r>
          </a:p>
        </p:txBody>
      </p:sp>
      <p:sp>
        <p:nvSpPr>
          <p:cNvPr id="13" name="TextBox 13"/>
          <p:cNvSpPr txBox="1"/>
          <p:nvPr/>
        </p:nvSpPr>
        <p:spPr>
          <a:xfrm>
            <a:off x="4110884" y="744307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245946" y="3987799"/>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8079443" y="5676900"/>
            <a:ext cx="6786673"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What questions do you have?</a:t>
            </a:r>
          </a:p>
        </p:txBody>
      </p:sp>
      <p:pic>
        <p:nvPicPr>
          <p:cNvPr id="11" name="Picture 10">
            <a:extLst>
              <a:ext uri="{FF2B5EF4-FFF2-40B4-BE49-F238E27FC236}">
                <a16:creationId xmlns:a16="http://schemas.microsoft.com/office/drawing/2014/main" id="{954F50E0-D45D-720A-8469-04CC6C830DA1}"/>
              </a:ext>
            </a:extLst>
          </p:cNvPr>
          <p:cNvPicPr>
            <a:picLocks noChangeAspect="1"/>
          </p:cNvPicPr>
          <p:nvPr/>
        </p:nvPicPr>
        <p:blipFill>
          <a:blip r:embed="rId4"/>
          <a:stretch>
            <a:fillRect/>
          </a:stretch>
        </p:blipFill>
        <p:spPr>
          <a:xfrm>
            <a:off x="20652" y="1409700"/>
            <a:ext cx="18288000" cy="77148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2600" y="-495300"/>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sp>
        <p:nvSpPr>
          <p:cNvPr id="5" name="Freeform 5"/>
          <p:cNvSpPr/>
          <p:nvPr/>
        </p:nvSpPr>
        <p:spPr>
          <a:xfrm>
            <a:off x="5977986" y="4105421"/>
            <a:ext cx="1337214" cy="1038079"/>
          </a:xfrm>
          <a:custGeom>
            <a:avLst/>
            <a:gdLst/>
            <a:ahLst/>
            <a:cxnLst/>
            <a:rect l="l" t="t" r="r" b="b"/>
            <a:pathLst>
              <a:path w="4206890" h="4130401">
                <a:moveTo>
                  <a:pt x="0" y="0"/>
                </a:moveTo>
                <a:lnTo>
                  <a:pt x="4206890" y="0"/>
                </a:lnTo>
                <a:lnTo>
                  <a:pt x="4206890" y="4130402"/>
                </a:lnTo>
                <a:lnTo>
                  <a:pt x="0" y="41304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6" name="Freeform 6"/>
          <p:cNvSpPr/>
          <p:nvPr/>
        </p:nvSpPr>
        <p:spPr>
          <a:xfrm>
            <a:off x="11825807" y="4105421"/>
            <a:ext cx="1737793" cy="1038079"/>
          </a:xfrm>
          <a:custGeom>
            <a:avLst/>
            <a:gdLst/>
            <a:ahLst/>
            <a:cxnLst/>
            <a:rect l="l" t="t" r="r" b="b"/>
            <a:pathLst>
              <a:path w="5222482" h="2897635">
                <a:moveTo>
                  <a:pt x="0" y="0"/>
                </a:moveTo>
                <a:lnTo>
                  <a:pt x="5222482" y="0"/>
                </a:lnTo>
                <a:lnTo>
                  <a:pt x="5222482" y="2897636"/>
                </a:lnTo>
                <a:lnTo>
                  <a:pt x="0" y="2897636"/>
                </a:lnTo>
                <a:lnTo>
                  <a:pt x="0" y="0"/>
                </a:lnTo>
                <a:close/>
              </a:path>
            </a:pathLst>
          </a:custGeom>
          <a:blipFill>
            <a:blip r:embed="rId6"/>
            <a:stretch>
              <a:fillRect/>
            </a:stretch>
          </a:blipFill>
        </p:spPr>
        <p:txBody>
          <a:bodyPr/>
          <a:lstStyle/>
          <a:p>
            <a:endParaRPr lang="lv-LV"/>
          </a:p>
        </p:txBody>
      </p:sp>
      <p:sp>
        <p:nvSpPr>
          <p:cNvPr id="7" name="TextBox 7"/>
          <p:cNvSpPr txBox="1"/>
          <p:nvPr/>
        </p:nvSpPr>
        <p:spPr>
          <a:xfrm>
            <a:off x="5895762" y="6739034"/>
            <a:ext cx="4930596" cy="25192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7" tooltip="https://bostondynamics.com/products/spot/"/>
              </a:rPr>
              <a:t>Boston Dynamics Spot</a:t>
            </a:r>
            <a:r>
              <a:rPr lang="en-US" sz="1415">
                <a:solidFill>
                  <a:srgbClr val="211F1C"/>
                </a:solidFill>
                <a:latin typeface="Nunito Sans Expanded Light"/>
              </a:rPr>
              <a:t>, a nimble dog-like robot, is making waves in search and rescue. Equipped with cameras, sensors, and even thermal imaging, Spot can navigate hazardous environments too dangerous for humans. It can create a 360-degree view of its surroundings, locate survivors through dust and debris, and even allow rescuers to communicate with them remotely. This makes Spot a valuable tool for search and rescue teams, helping them save lives in disaster zones around the world.</a:t>
            </a:r>
          </a:p>
        </p:txBody>
      </p:sp>
      <p:sp>
        <p:nvSpPr>
          <p:cNvPr id="8" name="TextBox 8"/>
          <p:cNvSpPr txBox="1"/>
          <p:nvPr/>
        </p:nvSpPr>
        <p:spPr>
          <a:xfrm>
            <a:off x="11825807" y="6739034"/>
            <a:ext cx="4885608" cy="20620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8" tooltip="http://www.parorobots.com"/>
              </a:rPr>
              <a:t>PARO</a:t>
            </a:r>
            <a:r>
              <a:rPr lang="en-US" sz="1415">
                <a:solidFill>
                  <a:srgbClr val="211F1C"/>
                </a:solidFill>
                <a:latin typeface="Nunito Sans Expanded Light"/>
              </a:rPr>
              <a:t>, a robotic baby harp seal created by PARO robotherapy, is a social robot designed to aid people with dementia. PARO's soft fur, lifelike movements, and responses to touch and voice prompts can provide comfort, encourage interaction, and potentially stimulate cognitive function, offering a potential tool to improve emotional well-being and reduce anxiety in dementia patients.</a:t>
            </a:r>
          </a:p>
        </p:txBody>
      </p:sp>
      <p:sp>
        <p:nvSpPr>
          <p:cNvPr id="9" name="TextBox 9"/>
          <p:cNvSpPr txBox="1"/>
          <p:nvPr/>
        </p:nvSpPr>
        <p:spPr>
          <a:xfrm>
            <a:off x="1028700" y="4440052"/>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ROBOTICS </a:t>
            </a:r>
          </a:p>
          <a:p>
            <a:pPr marL="0" lvl="0" indent="0" algn="l">
              <a:lnSpc>
                <a:spcPts val="6766"/>
              </a:lnSpc>
              <a:spcBef>
                <a:spcPct val="0"/>
              </a:spcBef>
            </a:pPr>
            <a:r>
              <a:rPr lang="en-US" sz="6699">
                <a:solidFill>
                  <a:srgbClr val="211F1C"/>
                </a:solidFill>
                <a:latin typeface="DM Sans Bold"/>
              </a:rPr>
              <a:t>USE CASES</a:t>
            </a:r>
          </a:p>
        </p:txBody>
      </p:sp>
      <p:sp>
        <p:nvSpPr>
          <p:cNvPr id="10" name="TextBox 10"/>
          <p:cNvSpPr txBox="1"/>
          <p:nvPr/>
        </p:nvSpPr>
        <p:spPr>
          <a:xfrm>
            <a:off x="5904611" y="1169139"/>
            <a:ext cx="2813362"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Search &amp; Rescue</a:t>
            </a:r>
          </a:p>
        </p:txBody>
      </p:sp>
      <p:sp>
        <p:nvSpPr>
          <p:cNvPr id="11" name="TextBox 11"/>
          <p:cNvSpPr txBox="1"/>
          <p:nvPr/>
        </p:nvSpPr>
        <p:spPr>
          <a:xfrm>
            <a:off x="11825807" y="1169139"/>
            <a:ext cx="2535265"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Companionship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3D printing</a:t>
            </a:r>
          </a:p>
        </p:txBody>
      </p:sp>
      <p:sp>
        <p:nvSpPr>
          <p:cNvPr id="6" name="TextBox 6"/>
          <p:cNvSpPr txBox="1"/>
          <p:nvPr/>
        </p:nvSpPr>
        <p:spPr>
          <a:xfrm>
            <a:off x="4706650" y="5095875"/>
            <a:ext cx="12552650" cy="3045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3D printing's importance today lies in its ability to revolutionize manufacturing and design. It allows for rapid prototyping, enabling designers to test and iterate on ideas quickly. 3D printing also facilitates complex and intricate designs that would be difficult or impossible with traditional methods. Furthermore, it empowers on-demand production and customization, reducing waste and offering new possibilities for personalized products. Overall, 3D printing is transforming how we create objects, fostering innovation, efficiency, and customization across various industries.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3D printing</a:t>
            </a:r>
          </a:p>
        </p:txBody>
      </p:sp>
      <p:sp>
        <p:nvSpPr>
          <p:cNvPr id="6" name="TextBox 6"/>
          <p:cNvSpPr txBox="1"/>
          <p:nvPr/>
        </p:nvSpPr>
        <p:spPr>
          <a:xfrm>
            <a:off x="4110884" y="4554630"/>
            <a:ext cx="10318177"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Healthcare</a:t>
            </a:r>
            <a:r>
              <a:rPr lang="en-US" sz="2000" spc="196">
                <a:solidFill>
                  <a:srgbClr val="231F20"/>
                </a:solidFill>
                <a:latin typeface="DM Sans"/>
              </a:rPr>
              <a:t> - prosthetics, human organs and biomedical implants</a:t>
            </a:r>
          </a:p>
        </p:txBody>
      </p:sp>
      <p:sp>
        <p:nvSpPr>
          <p:cNvPr id="7" name="TextBox 7"/>
          <p:cNvSpPr txBox="1"/>
          <p:nvPr/>
        </p:nvSpPr>
        <p:spPr>
          <a:xfrm>
            <a:off x="4110884" y="4108017"/>
            <a:ext cx="4979221" cy="484713"/>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593047"/>
            <a:ext cx="11161374"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Education</a:t>
            </a:r>
            <a:r>
              <a:rPr lang="en-US" sz="2000" spc="196">
                <a:solidFill>
                  <a:srgbClr val="231F20"/>
                </a:solidFill>
                <a:latin typeface="DM Sans"/>
              </a:rPr>
              <a:t> - can bring objects out of textbooks and off computer screens</a:t>
            </a:r>
          </a:p>
        </p:txBody>
      </p:sp>
      <p:sp>
        <p:nvSpPr>
          <p:cNvPr id="9" name="TextBox 9"/>
          <p:cNvSpPr txBox="1"/>
          <p:nvPr/>
        </p:nvSpPr>
        <p:spPr>
          <a:xfrm>
            <a:off x="4110884" y="514648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17228"/>
            <a:ext cx="10655456"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Fashion</a:t>
            </a:r>
            <a:r>
              <a:rPr lang="en-US" sz="2000" spc="196">
                <a:solidFill>
                  <a:srgbClr val="231F20"/>
                </a:solidFill>
                <a:latin typeface="DM Sans"/>
              </a:rPr>
              <a:t> - on-demand tailored clothing</a:t>
            </a:r>
          </a:p>
        </p:txBody>
      </p:sp>
      <p:sp>
        <p:nvSpPr>
          <p:cNvPr id="11" name="TextBox 11"/>
          <p:cNvSpPr txBox="1"/>
          <p:nvPr/>
        </p:nvSpPr>
        <p:spPr>
          <a:xfrm>
            <a:off x="4110884" y="6270664"/>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41410"/>
            <a:ext cx="12004572"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Construction</a:t>
            </a:r>
            <a:r>
              <a:rPr lang="en-US" sz="2000" spc="196">
                <a:solidFill>
                  <a:srgbClr val="231F20"/>
                </a:solidFill>
                <a:latin typeface="DM Sans"/>
              </a:rPr>
              <a:t> - emergency response structures and regular buildings</a:t>
            </a:r>
          </a:p>
        </p:txBody>
      </p:sp>
      <p:sp>
        <p:nvSpPr>
          <p:cNvPr id="13" name="TextBox 13"/>
          <p:cNvSpPr txBox="1"/>
          <p:nvPr/>
        </p:nvSpPr>
        <p:spPr>
          <a:xfrm>
            <a:off x="4110884" y="7394845"/>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5895764" y="4011427"/>
            <a:ext cx="1513950" cy="1284474"/>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l="-7041" r="-7041"/>
              </a:stretch>
            </a:blipFill>
          </p:spPr>
          <p:txBody>
            <a:bodyPr/>
            <a:lstStyle/>
            <a:p>
              <a:endParaRPr lang="lv-LV"/>
            </a:p>
          </p:txBody>
        </p:sp>
      </p:grpSp>
      <p:grpSp>
        <p:nvGrpSpPr>
          <p:cNvPr id="7" name="Group 7"/>
          <p:cNvGrpSpPr/>
          <p:nvPr/>
        </p:nvGrpSpPr>
        <p:grpSpPr>
          <a:xfrm>
            <a:off x="11949090" y="4011426"/>
            <a:ext cx="1513952" cy="1284475"/>
            <a:chOff x="0" y="0"/>
            <a:chExt cx="8528631" cy="8480306"/>
          </a:xfrm>
        </p:grpSpPr>
        <p:sp>
          <p:nvSpPr>
            <p:cNvPr id="8" name="Freeform 8"/>
            <p:cNvSpPr/>
            <p:nvPr/>
          </p:nvSpPr>
          <p:spPr>
            <a:xfrm>
              <a:off x="0" y="0"/>
              <a:ext cx="8528631" cy="8480306"/>
            </a:xfrm>
            <a:custGeom>
              <a:avLst/>
              <a:gdLst/>
              <a:ahLst/>
              <a:cxnLst/>
              <a:rect l="l" t="t" r="r" b="b"/>
              <a:pathLst>
                <a:path w="8528631" h="8480306">
                  <a:moveTo>
                    <a:pt x="8528631" y="206837"/>
                  </a:moveTo>
                  <a:lnTo>
                    <a:pt x="8528631" y="8271380"/>
                  </a:lnTo>
                  <a:cubicBezTo>
                    <a:pt x="8528631" y="8386811"/>
                    <a:pt x="8325081" y="8480306"/>
                    <a:pt x="8073771" y="8480306"/>
                  </a:cubicBezTo>
                  <a:lnTo>
                    <a:pt x="454860" y="8480306"/>
                  </a:lnTo>
                  <a:cubicBezTo>
                    <a:pt x="203550" y="8480306"/>
                    <a:pt x="0" y="8386811"/>
                    <a:pt x="0" y="8271380"/>
                  </a:cubicBezTo>
                  <a:lnTo>
                    <a:pt x="0" y="206837"/>
                  </a:lnTo>
                  <a:cubicBezTo>
                    <a:pt x="0" y="100911"/>
                    <a:pt x="171710" y="13685"/>
                    <a:pt x="393909" y="0"/>
                  </a:cubicBezTo>
                  <a:lnTo>
                    <a:pt x="8134722" y="0"/>
                  </a:lnTo>
                  <a:cubicBezTo>
                    <a:pt x="8356922" y="13685"/>
                    <a:pt x="8528631" y="100911"/>
                    <a:pt x="8528631" y="206837"/>
                  </a:cubicBezTo>
                  <a:close/>
                </a:path>
              </a:pathLst>
            </a:custGeom>
            <a:blipFill>
              <a:blip r:embed="rId5"/>
              <a:stretch>
                <a:fillRect l="-10917" r="-10917"/>
              </a:stretch>
            </a:blipFill>
          </p:spPr>
          <p:txBody>
            <a:bodyPr/>
            <a:lstStyle/>
            <a:p>
              <a:endParaRPr lang="lv-LV"/>
            </a:p>
          </p:txBody>
        </p:sp>
      </p:grpSp>
      <p:sp>
        <p:nvSpPr>
          <p:cNvPr id="9" name="TextBox 9"/>
          <p:cNvSpPr txBox="1"/>
          <p:nvPr/>
        </p:nvSpPr>
        <p:spPr>
          <a:xfrm>
            <a:off x="5895762" y="6739034"/>
            <a:ext cx="4930596" cy="20620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6" tooltip="https://www.fieldready.org"/>
              </a:rPr>
              <a:t>Field Ready</a:t>
            </a:r>
            <a:r>
              <a:rPr lang="en-US" sz="1415">
                <a:solidFill>
                  <a:srgbClr val="211F1C"/>
                </a:solidFill>
                <a:latin typeface="Nunito Sans Expanded Light"/>
              </a:rPr>
              <a:t>, a humanitarian organization, utilizes 3D printing for social good in disaster zones. They leverage this technology to create crucial tools and supplies on-site, such as medical equipment or prosthetic limbs. By training locals to operate the printers, Field Ready empowers communities to become self-sufficient in meeting their needs while fostering local economic development.</a:t>
            </a:r>
          </a:p>
        </p:txBody>
      </p:sp>
      <p:sp>
        <p:nvSpPr>
          <p:cNvPr id="10" name="TextBox 10"/>
          <p:cNvSpPr txBox="1"/>
          <p:nvPr/>
        </p:nvSpPr>
        <p:spPr>
          <a:xfrm>
            <a:off x="11825807" y="6739034"/>
            <a:ext cx="5070530" cy="20620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7" tooltip="https://www.newstoryhomes.org/innovation"/>
              </a:rPr>
              <a:t>New Story Project,</a:t>
            </a:r>
            <a:r>
              <a:rPr lang="en-US" sz="1415">
                <a:solidFill>
                  <a:srgbClr val="211F1C"/>
                </a:solidFill>
                <a:latin typeface="Nunito Sans Expanded Light"/>
              </a:rPr>
              <a:t> a non-profit focused on affordable housing, is at the forefront of exploring 3D printing's potential for social good. While not their primary method, 3D printing offers the possibility of constructing low-cost, disaster-resistant homes. In partnership with ICON, they've brought the world’s first community of 3D-printed homes to Mexico - all for low-income families without adequate housing. </a:t>
            </a:r>
          </a:p>
        </p:txBody>
      </p:sp>
      <p:sp>
        <p:nvSpPr>
          <p:cNvPr id="11" name="TextBox 11"/>
          <p:cNvSpPr txBox="1"/>
          <p:nvPr/>
        </p:nvSpPr>
        <p:spPr>
          <a:xfrm>
            <a:off x="1028700" y="4011427"/>
            <a:ext cx="5086137" cy="2609596"/>
          </a:xfrm>
          <a:prstGeom prst="rect">
            <a:avLst/>
          </a:prstGeom>
        </p:spPr>
        <p:txBody>
          <a:bodyPr lIns="0" tIns="0" rIns="0" bIns="0" rtlCol="0" anchor="t">
            <a:spAutoFit/>
          </a:bodyPr>
          <a:lstStyle/>
          <a:p>
            <a:pPr>
              <a:lnSpc>
                <a:spcPts val="6766"/>
              </a:lnSpc>
            </a:pPr>
            <a:r>
              <a:rPr lang="en-US" sz="6699">
                <a:solidFill>
                  <a:srgbClr val="211F1C"/>
                </a:solidFill>
                <a:latin typeface="DM Sans Bold"/>
              </a:rPr>
              <a:t>3D PRINTING </a:t>
            </a:r>
          </a:p>
          <a:p>
            <a:pPr marL="0" lvl="0" indent="0" algn="l">
              <a:lnSpc>
                <a:spcPts val="6766"/>
              </a:lnSpc>
              <a:spcBef>
                <a:spcPct val="0"/>
              </a:spcBef>
            </a:pPr>
            <a:r>
              <a:rPr lang="en-US" sz="6699">
                <a:solidFill>
                  <a:srgbClr val="211F1C"/>
                </a:solidFill>
                <a:latin typeface="DM Sans Bold"/>
              </a:rPr>
              <a:t>USE CASES</a:t>
            </a:r>
          </a:p>
        </p:txBody>
      </p:sp>
      <p:sp>
        <p:nvSpPr>
          <p:cNvPr id="12" name="TextBox 12"/>
          <p:cNvSpPr txBox="1"/>
          <p:nvPr/>
        </p:nvSpPr>
        <p:spPr>
          <a:xfrm>
            <a:off x="5904611"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Aid</a:t>
            </a:r>
          </a:p>
        </p:txBody>
      </p:sp>
      <p:sp>
        <p:nvSpPr>
          <p:cNvPr id="13" name="TextBox 13"/>
          <p:cNvSpPr txBox="1"/>
          <p:nvPr/>
        </p:nvSpPr>
        <p:spPr>
          <a:xfrm>
            <a:off x="11825807"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Construction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TextBox 2"/>
          <p:cNvSpPr txBox="1"/>
          <p:nvPr/>
        </p:nvSpPr>
        <p:spPr>
          <a:xfrm>
            <a:off x="375222" y="3087963"/>
            <a:ext cx="17537556" cy="1533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Choose one of the technologies below and come up with a new product or service (imagine anything):</a:t>
            </a:r>
          </a:p>
        </p:txBody>
      </p:sp>
      <p:sp>
        <p:nvSpPr>
          <p:cNvPr id="3" name="TextBox 3"/>
          <p:cNvSpPr txBox="1"/>
          <p:nvPr/>
        </p:nvSpPr>
        <p:spPr>
          <a:xfrm>
            <a:off x="6357913" y="5057775"/>
            <a:ext cx="5572173" cy="4200525"/>
          </a:xfrm>
          <a:prstGeom prst="rect">
            <a:avLst/>
          </a:prstGeom>
        </p:spPr>
        <p:txBody>
          <a:bodyPr lIns="0" tIns="0" rIns="0" bIns="0" rtlCol="0" anchor="t">
            <a:spAutoFit/>
          </a:bodyPr>
          <a:lstStyle/>
          <a:p>
            <a:pPr marL="863599" lvl="1" indent="-431800">
              <a:lnSpc>
                <a:spcPts val="4799"/>
              </a:lnSpc>
              <a:buFont typeface="Arial"/>
              <a:buChar char="•"/>
            </a:pPr>
            <a:r>
              <a:rPr lang="en-US" sz="3999">
                <a:solidFill>
                  <a:srgbClr val="727171"/>
                </a:solidFill>
                <a:latin typeface="DM Sans Bold"/>
              </a:rPr>
              <a:t>AI</a:t>
            </a:r>
          </a:p>
          <a:p>
            <a:pPr marL="863599" lvl="1" indent="-431800">
              <a:lnSpc>
                <a:spcPts val="4799"/>
              </a:lnSpc>
              <a:buFont typeface="Arial"/>
              <a:buChar char="•"/>
            </a:pPr>
            <a:r>
              <a:rPr lang="en-US" sz="3999">
                <a:solidFill>
                  <a:srgbClr val="727171"/>
                </a:solidFill>
                <a:latin typeface="DM Sans Bold"/>
              </a:rPr>
              <a:t>AR/VR/XR</a:t>
            </a:r>
          </a:p>
          <a:p>
            <a:pPr marL="863599" lvl="1" indent="-431800">
              <a:lnSpc>
                <a:spcPts val="4799"/>
              </a:lnSpc>
              <a:buFont typeface="Arial"/>
              <a:buChar char="•"/>
            </a:pPr>
            <a:r>
              <a:rPr lang="en-US" sz="3999">
                <a:solidFill>
                  <a:srgbClr val="727171"/>
                </a:solidFill>
                <a:latin typeface="DM Sans Bold"/>
              </a:rPr>
              <a:t>Spatial computing</a:t>
            </a:r>
          </a:p>
          <a:p>
            <a:pPr marL="863599" lvl="1" indent="-431800">
              <a:lnSpc>
                <a:spcPts val="4799"/>
              </a:lnSpc>
              <a:buFont typeface="Arial"/>
              <a:buChar char="•"/>
            </a:pPr>
            <a:r>
              <a:rPr lang="en-US" sz="3999">
                <a:solidFill>
                  <a:srgbClr val="727171"/>
                </a:solidFill>
                <a:latin typeface="DM Sans Bold"/>
              </a:rPr>
              <a:t>Blockchain</a:t>
            </a:r>
          </a:p>
          <a:p>
            <a:pPr marL="863599" lvl="1" indent="-431800">
              <a:lnSpc>
                <a:spcPts val="4799"/>
              </a:lnSpc>
              <a:buFont typeface="Arial"/>
              <a:buChar char="•"/>
            </a:pPr>
            <a:r>
              <a:rPr lang="en-US" sz="3999">
                <a:solidFill>
                  <a:srgbClr val="727171"/>
                </a:solidFill>
                <a:latin typeface="DM Sans Bold"/>
              </a:rPr>
              <a:t>BCI</a:t>
            </a:r>
          </a:p>
          <a:p>
            <a:pPr marL="863599" lvl="1" indent="-431800">
              <a:lnSpc>
                <a:spcPts val="4799"/>
              </a:lnSpc>
              <a:buFont typeface="Arial"/>
              <a:buChar char="•"/>
            </a:pPr>
            <a:r>
              <a:rPr lang="en-US" sz="3999">
                <a:solidFill>
                  <a:srgbClr val="727171"/>
                </a:solidFill>
                <a:latin typeface="DM Sans Bold"/>
              </a:rPr>
              <a:t>Robotics</a:t>
            </a:r>
          </a:p>
          <a:p>
            <a:pPr marL="863599" lvl="1" indent="-431800">
              <a:lnSpc>
                <a:spcPts val="4799"/>
              </a:lnSpc>
              <a:buFont typeface="Arial"/>
              <a:buChar char="•"/>
            </a:pPr>
            <a:r>
              <a:rPr lang="en-US" sz="3999">
                <a:solidFill>
                  <a:srgbClr val="727171"/>
                </a:solidFill>
                <a:latin typeface="DM Sans Bold"/>
              </a:rPr>
              <a:t>3D printing</a:t>
            </a:r>
          </a:p>
        </p:txBody>
      </p:sp>
      <p:sp>
        <p:nvSpPr>
          <p:cNvPr id="4" name="TextBox 4"/>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FFFFFF"/>
                </a:solidFill>
                <a:latin typeface="DM Sans Bold"/>
              </a:rPr>
              <a:t>Task: work in pairs (30min)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4316412"/>
            <a:ext cx="14643036" cy="1778000"/>
          </a:xfrm>
          <a:prstGeom prst="rect">
            <a:avLst/>
          </a:prstGeom>
        </p:spPr>
        <p:txBody>
          <a:bodyPr lIns="0" tIns="0" rIns="0" bIns="0" rtlCol="0" anchor="t">
            <a:spAutoFit/>
          </a:bodyPr>
          <a:lstStyle/>
          <a:p>
            <a:pPr algn="ctr">
              <a:lnSpc>
                <a:spcPts val="13750"/>
              </a:lnSpc>
            </a:pPr>
            <a:r>
              <a:rPr lang="en-US" sz="12500">
                <a:solidFill>
                  <a:srgbClr val="FFFFFF"/>
                </a:solidFill>
                <a:latin typeface="DM Sans Bold"/>
              </a:rPr>
              <a:t>BREAK (1 H)</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2645996"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AI</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4706650" y="5095875"/>
            <a:ext cx="12552650" cy="3045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AI's significance today goes beyond just one area. It's revolutionizing how we approach problems by automating repetitive tasks, freeing up human potential for more complex endeavours. AI can crunch vast amounts of data to identify patterns and trends invisible to the human eye, enabling better decision-making in fields like finance, healthcare, and scientific research. Additionally, AI is fostering innovation by assisting in areas like drug discovery and creative content generation. From streamlining daily activities to tackling complex global challenges, AI is rapidly transforming our world.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2645996"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AI</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4110884" y="4554581"/>
            <a:ext cx="10318177" cy="3352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Healthcare</a:t>
            </a:r>
            <a:r>
              <a:rPr lang="en-US" sz="2000" spc="196">
                <a:solidFill>
                  <a:srgbClr val="231F20"/>
                </a:solidFill>
                <a:latin typeface="DM Sans"/>
              </a:rPr>
              <a:t> - diagnostic tools, predict outcomes, discover new drugs</a:t>
            </a:r>
          </a:p>
        </p:txBody>
      </p:sp>
      <p:sp>
        <p:nvSpPr>
          <p:cNvPr id="7" name="TextBox 7"/>
          <p:cNvSpPr txBox="1"/>
          <p:nvPr/>
        </p:nvSpPr>
        <p:spPr>
          <a:xfrm>
            <a:off x="4110884" y="4108017"/>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593047"/>
            <a:ext cx="11161374"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Environment</a:t>
            </a:r>
            <a:r>
              <a:rPr lang="en-US" sz="2011" spc="197">
                <a:solidFill>
                  <a:srgbClr val="231F20"/>
                </a:solidFill>
                <a:latin typeface="DM Sans"/>
              </a:rPr>
              <a:t> - predict natural disasters, track deforestation, monitor wildlife</a:t>
            </a:r>
          </a:p>
        </p:txBody>
      </p:sp>
      <p:sp>
        <p:nvSpPr>
          <p:cNvPr id="9" name="TextBox 9"/>
          <p:cNvSpPr txBox="1"/>
          <p:nvPr/>
        </p:nvSpPr>
        <p:spPr>
          <a:xfrm>
            <a:off x="4110884" y="514648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717228"/>
            <a:ext cx="10655456"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Education</a:t>
            </a:r>
            <a:r>
              <a:rPr lang="en-US" sz="2011" spc="197">
                <a:solidFill>
                  <a:srgbClr val="231F20"/>
                </a:solidFill>
                <a:latin typeface="DM Sans"/>
              </a:rPr>
              <a:t> - assistance to students, personalised study styles</a:t>
            </a:r>
          </a:p>
        </p:txBody>
      </p:sp>
      <p:sp>
        <p:nvSpPr>
          <p:cNvPr id="11" name="TextBox 11"/>
          <p:cNvSpPr txBox="1"/>
          <p:nvPr/>
        </p:nvSpPr>
        <p:spPr>
          <a:xfrm>
            <a:off x="4110884" y="6270664"/>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
        <p:nvSpPr>
          <p:cNvPr id="12" name="TextBox 12"/>
          <p:cNvSpPr txBox="1"/>
          <p:nvPr/>
        </p:nvSpPr>
        <p:spPr>
          <a:xfrm>
            <a:off x="4110884" y="7841410"/>
            <a:ext cx="12004572"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Mental health support</a:t>
            </a:r>
            <a:r>
              <a:rPr lang="en-US" sz="2011" spc="197">
                <a:solidFill>
                  <a:srgbClr val="231F20"/>
                </a:solidFill>
                <a:latin typeface="DM Sans"/>
              </a:rPr>
              <a:t> - emotional support, provides resources to those in need</a:t>
            </a:r>
          </a:p>
        </p:txBody>
      </p:sp>
      <p:sp>
        <p:nvSpPr>
          <p:cNvPr id="13" name="TextBox 13"/>
          <p:cNvSpPr txBox="1"/>
          <p:nvPr/>
        </p:nvSpPr>
        <p:spPr>
          <a:xfrm>
            <a:off x="4110884" y="7394845"/>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6019670" y="3359872"/>
            <a:ext cx="1796701" cy="1524000"/>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t="-4549" b="-4549"/>
              </a:stretch>
            </a:blipFill>
          </p:spPr>
          <p:txBody>
            <a:bodyPr/>
            <a:lstStyle/>
            <a:p>
              <a:endParaRPr lang="lv-LV"/>
            </a:p>
          </p:txBody>
        </p:sp>
      </p:grpSp>
      <p:grpSp>
        <p:nvGrpSpPr>
          <p:cNvPr id="7" name="Group 7"/>
          <p:cNvGrpSpPr/>
          <p:nvPr/>
        </p:nvGrpSpPr>
        <p:grpSpPr>
          <a:xfrm>
            <a:off x="12151290" y="3356606"/>
            <a:ext cx="1707097" cy="1443134"/>
            <a:chOff x="0" y="0"/>
            <a:chExt cx="8528631" cy="7615169"/>
          </a:xfrm>
        </p:grpSpPr>
        <p:sp>
          <p:nvSpPr>
            <p:cNvPr id="8" name="Freeform 8"/>
            <p:cNvSpPr/>
            <p:nvPr/>
          </p:nvSpPr>
          <p:spPr>
            <a:xfrm>
              <a:off x="0" y="0"/>
              <a:ext cx="8528631" cy="7615169"/>
            </a:xfrm>
            <a:custGeom>
              <a:avLst/>
              <a:gdLst/>
              <a:ahLst/>
              <a:cxnLst/>
              <a:rect l="l" t="t" r="r" b="b"/>
              <a:pathLst>
                <a:path w="8528631" h="7615169">
                  <a:moveTo>
                    <a:pt x="8528631" y="185736"/>
                  </a:moveTo>
                  <a:lnTo>
                    <a:pt x="8528631" y="7427557"/>
                  </a:lnTo>
                  <a:cubicBezTo>
                    <a:pt x="8528631" y="7531213"/>
                    <a:pt x="8325081" y="7615169"/>
                    <a:pt x="8073771" y="7615169"/>
                  </a:cubicBezTo>
                  <a:lnTo>
                    <a:pt x="454860" y="7615169"/>
                  </a:lnTo>
                  <a:cubicBezTo>
                    <a:pt x="203550" y="7615169"/>
                    <a:pt x="0" y="7531213"/>
                    <a:pt x="0" y="7427557"/>
                  </a:cubicBezTo>
                  <a:lnTo>
                    <a:pt x="0" y="185736"/>
                  </a:lnTo>
                  <a:cubicBezTo>
                    <a:pt x="0" y="90617"/>
                    <a:pt x="171710" y="12289"/>
                    <a:pt x="393909" y="0"/>
                  </a:cubicBezTo>
                  <a:lnTo>
                    <a:pt x="8134722" y="0"/>
                  </a:lnTo>
                  <a:cubicBezTo>
                    <a:pt x="8356922" y="12289"/>
                    <a:pt x="8528631" y="90617"/>
                    <a:pt x="8528631" y="185736"/>
                  </a:cubicBezTo>
                  <a:close/>
                </a:path>
              </a:pathLst>
            </a:custGeom>
            <a:blipFill>
              <a:blip r:embed="rId5"/>
              <a:stretch>
                <a:fillRect t="-5997" b="-5997"/>
              </a:stretch>
            </a:blipFill>
          </p:spPr>
          <p:txBody>
            <a:bodyPr/>
            <a:lstStyle/>
            <a:p>
              <a:endParaRPr lang="lv-LV"/>
            </a:p>
          </p:txBody>
        </p:sp>
      </p:grpSp>
      <p:sp>
        <p:nvSpPr>
          <p:cNvPr id="9" name="TextBox 9"/>
          <p:cNvSpPr txBox="1"/>
          <p:nvPr/>
        </p:nvSpPr>
        <p:spPr>
          <a:xfrm>
            <a:off x="5895762" y="6739034"/>
            <a:ext cx="4930596" cy="2747866"/>
          </a:xfrm>
          <a:prstGeom prst="rect">
            <a:avLst/>
          </a:prstGeom>
        </p:spPr>
        <p:txBody>
          <a:bodyPr lIns="0" tIns="0" rIns="0" bIns="0" rtlCol="0" anchor="t">
            <a:spAutoFit/>
          </a:bodyPr>
          <a:lstStyle/>
          <a:p>
            <a:pPr>
              <a:lnSpc>
                <a:spcPts val="1812"/>
              </a:lnSpc>
            </a:pPr>
            <a:r>
              <a:rPr lang="en-US" sz="1415" u="sng">
                <a:solidFill>
                  <a:srgbClr val="211F1C"/>
                </a:solidFill>
                <a:latin typeface="Nunito Sans Expanded Bold"/>
                <a:hlinkClick r:id="rId6" tooltip="https://www.ellipsis.earth/home"/>
              </a:rPr>
              <a:t>Ellipsis Earth</a:t>
            </a:r>
            <a:r>
              <a:rPr lang="en-US" sz="1415">
                <a:solidFill>
                  <a:srgbClr val="211F1C"/>
                </a:solidFill>
                <a:latin typeface="Nunito Sans Expanded Light"/>
              </a:rPr>
              <a:t> uses AI and machine learning to categorize waste by type, weight, volume, environmental impact, residence time, carbon footprint, material, brand and recycling value.</a:t>
            </a:r>
          </a:p>
          <a:p>
            <a:pPr>
              <a:lnSpc>
                <a:spcPts val="1812"/>
              </a:lnSpc>
            </a:pPr>
            <a:endParaRPr lang="en-US" sz="1415">
              <a:solidFill>
                <a:srgbClr val="211F1C"/>
              </a:solidFill>
              <a:latin typeface="Nunito Sans Expanded Light"/>
            </a:endParaRPr>
          </a:p>
          <a:p>
            <a:pPr>
              <a:lnSpc>
                <a:spcPts val="1812"/>
              </a:lnSpc>
            </a:pPr>
            <a:r>
              <a:rPr lang="en-US" sz="1415">
                <a:solidFill>
                  <a:srgbClr val="211F1C"/>
                </a:solidFill>
                <a:latin typeface="Nunito Sans Expanded Light"/>
              </a:rPr>
              <a:t>The technology builds a profile of marine litter hotspots and uses data to target interventions that reduce environmental damage. It has been used in the UK and Italy to reduce beach littering by up to 75%, which ultimately leads to less waste getting into the sea.</a:t>
            </a:r>
          </a:p>
          <a:p>
            <a:pPr marL="0" lvl="0" indent="0" algn="l">
              <a:lnSpc>
                <a:spcPts val="1812"/>
              </a:lnSpc>
              <a:spcBef>
                <a:spcPct val="0"/>
              </a:spcBef>
            </a:pPr>
            <a:endParaRPr lang="en-US" sz="1415">
              <a:solidFill>
                <a:srgbClr val="211F1C"/>
              </a:solidFill>
              <a:latin typeface="Nunito Sans Expanded Light"/>
            </a:endParaRPr>
          </a:p>
        </p:txBody>
      </p:sp>
      <p:sp>
        <p:nvSpPr>
          <p:cNvPr id="10" name="TextBox 10"/>
          <p:cNvSpPr txBox="1"/>
          <p:nvPr/>
        </p:nvSpPr>
        <p:spPr>
          <a:xfrm>
            <a:off x="11825807" y="6739034"/>
            <a:ext cx="5070530" cy="27478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7" tooltip="https://socratic.org"/>
              </a:rPr>
              <a:t>Socratic</a:t>
            </a:r>
            <a:r>
              <a:rPr lang="en-US" sz="1415">
                <a:solidFill>
                  <a:srgbClr val="211F1C"/>
                </a:solidFill>
                <a:latin typeface="Nunito Sans Expanded Light"/>
              </a:rPr>
              <a:t> by Google tackles educational inequality. This AI-powered platform acts as a personalized virtual tutor for students in under-resourced areas. The AI can answer questions, provide feedback, and recommend resources, bridging the gap in teacher availability. Unlike some platforms, Socratic focuses on mastery, ensuring students understand concepts before moving on. Google offers the platform at a reduced cost or free of charge, making quality education more accessible and empowering students to learn at their own pace.</a:t>
            </a:r>
          </a:p>
        </p:txBody>
      </p:sp>
      <p:sp>
        <p:nvSpPr>
          <p:cNvPr id="11" name="TextBox 11"/>
          <p:cNvSpPr txBox="1"/>
          <p:nvPr/>
        </p:nvSpPr>
        <p:spPr>
          <a:xfrm>
            <a:off x="1028700" y="4440052"/>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AI </a:t>
            </a:r>
          </a:p>
          <a:p>
            <a:pPr marL="0" lvl="0" indent="0" algn="l">
              <a:lnSpc>
                <a:spcPts val="6766"/>
              </a:lnSpc>
              <a:spcBef>
                <a:spcPct val="0"/>
              </a:spcBef>
            </a:pPr>
            <a:r>
              <a:rPr lang="en-US" sz="6699">
                <a:solidFill>
                  <a:srgbClr val="211F1C"/>
                </a:solidFill>
                <a:latin typeface="DM Sans Bold"/>
              </a:rPr>
              <a:t>USE CASES</a:t>
            </a:r>
          </a:p>
        </p:txBody>
      </p:sp>
      <p:sp>
        <p:nvSpPr>
          <p:cNvPr id="12" name="TextBox 12"/>
          <p:cNvSpPr txBox="1"/>
          <p:nvPr/>
        </p:nvSpPr>
        <p:spPr>
          <a:xfrm>
            <a:off x="5904611"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Environment</a:t>
            </a:r>
          </a:p>
        </p:txBody>
      </p:sp>
      <p:sp>
        <p:nvSpPr>
          <p:cNvPr id="13" name="TextBox 13"/>
          <p:cNvSpPr txBox="1"/>
          <p:nvPr/>
        </p:nvSpPr>
        <p:spPr>
          <a:xfrm>
            <a:off x="11825807"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Education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WEB 3.0</a:t>
            </a:r>
          </a:p>
        </p:txBody>
      </p:sp>
      <p:sp>
        <p:nvSpPr>
          <p:cNvPr id="6" name="TextBox 6"/>
          <p:cNvSpPr txBox="1"/>
          <p:nvPr/>
        </p:nvSpPr>
        <p:spPr>
          <a:xfrm>
            <a:off x="4706650" y="5095875"/>
            <a:ext cx="12552650" cy="1902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Web3.0's significance lies in its potential to revolutionize the internet by prioritizing decentralization and user empowerment. This could lead to a more secure, private, and personalized web experience, paving the way for the metaverse and fundamentally reshaping how we interact online. However, it's still under development with challenges to address.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WEB 3.0</a:t>
            </a:r>
          </a:p>
        </p:txBody>
      </p:sp>
      <p:sp>
        <p:nvSpPr>
          <p:cNvPr id="6" name="TextBox 6"/>
          <p:cNvSpPr txBox="1"/>
          <p:nvPr/>
        </p:nvSpPr>
        <p:spPr>
          <a:xfrm>
            <a:off x="4110884" y="4506402"/>
            <a:ext cx="10318177" cy="678180"/>
          </a:xfrm>
          <a:prstGeom prst="rect">
            <a:avLst/>
          </a:prstGeom>
        </p:spPr>
        <p:txBody>
          <a:bodyPr lIns="0" tIns="0" rIns="0" bIns="0" rtlCol="0" anchor="t">
            <a:spAutoFit/>
          </a:bodyPr>
          <a:lstStyle/>
          <a:p>
            <a:pPr marL="0" lvl="0" indent="0">
              <a:lnSpc>
                <a:spcPts val="2760"/>
              </a:lnSpc>
              <a:spcBef>
                <a:spcPct val="0"/>
              </a:spcBef>
            </a:pPr>
            <a:r>
              <a:rPr lang="en-US" sz="2000" spc="196">
                <a:solidFill>
                  <a:srgbClr val="231F20"/>
                </a:solidFill>
                <a:latin typeface="DM Sans Bold"/>
              </a:rPr>
              <a:t>Improved engagement</a:t>
            </a:r>
            <a:r>
              <a:rPr lang="en-US" sz="2000" spc="196">
                <a:solidFill>
                  <a:srgbClr val="231F20"/>
                </a:solidFill>
                <a:latin typeface="DM Sans"/>
              </a:rPr>
              <a:t> - incentives for active participation in online communities</a:t>
            </a:r>
          </a:p>
        </p:txBody>
      </p:sp>
      <p:sp>
        <p:nvSpPr>
          <p:cNvPr id="7" name="TextBox 7"/>
          <p:cNvSpPr txBox="1"/>
          <p:nvPr/>
        </p:nvSpPr>
        <p:spPr>
          <a:xfrm>
            <a:off x="4110884" y="4108017"/>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01</a:t>
            </a:r>
          </a:p>
        </p:txBody>
      </p:sp>
      <p:sp>
        <p:nvSpPr>
          <p:cNvPr id="8" name="TextBox 8"/>
          <p:cNvSpPr txBox="1"/>
          <p:nvPr/>
        </p:nvSpPr>
        <p:spPr>
          <a:xfrm>
            <a:off x="4110884" y="5719526"/>
            <a:ext cx="11161374" cy="344552"/>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Enhanced privacy</a:t>
            </a:r>
            <a:r>
              <a:rPr lang="en-US" sz="2011" spc="197">
                <a:solidFill>
                  <a:srgbClr val="231F20"/>
                </a:solidFill>
                <a:latin typeface="DM Sans"/>
              </a:rPr>
              <a:t> - individual user determines who has access to their data</a:t>
            </a:r>
          </a:p>
        </p:txBody>
      </p:sp>
      <p:sp>
        <p:nvSpPr>
          <p:cNvPr id="9" name="TextBox 9"/>
          <p:cNvSpPr txBox="1"/>
          <p:nvPr/>
        </p:nvSpPr>
        <p:spPr>
          <a:xfrm>
            <a:off x="4110884" y="5272962"/>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02</a:t>
            </a:r>
          </a:p>
        </p:txBody>
      </p:sp>
      <p:sp>
        <p:nvSpPr>
          <p:cNvPr id="10" name="TextBox 10"/>
          <p:cNvSpPr txBox="1"/>
          <p:nvPr/>
        </p:nvSpPr>
        <p:spPr>
          <a:xfrm>
            <a:off x="4110884" y="6843708"/>
            <a:ext cx="10655456" cy="696977"/>
          </a:xfrm>
          <a:prstGeom prst="rect">
            <a:avLst/>
          </a:prstGeom>
        </p:spPr>
        <p:txBody>
          <a:bodyPr lIns="0" tIns="0" rIns="0" bIns="0" rtlCol="0" anchor="t">
            <a:spAutoFit/>
          </a:bodyPr>
          <a:lstStyle/>
          <a:p>
            <a:pPr marL="0" lvl="0" indent="0">
              <a:lnSpc>
                <a:spcPts val="2775"/>
              </a:lnSpc>
              <a:spcBef>
                <a:spcPct val="0"/>
              </a:spcBef>
            </a:pPr>
            <a:r>
              <a:rPr lang="en-US" sz="2011" spc="197">
                <a:solidFill>
                  <a:srgbClr val="231F20"/>
                </a:solidFill>
                <a:latin typeface="DM Sans Bold"/>
              </a:rPr>
              <a:t>Democratized communication</a:t>
            </a:r>
            <a:r>
              <a:rPr lang="en-US" sz="2011" spc="197">
                <a:solidFill>
                  <a:srgbClr val="231F20"/>
                </a:solidFill>
                <a:latin typeface="DM Sans"/>
              </a:rPr>
              <a:t> - removes geographical, political, and corporate barriers to communication</a:t>
            </a:r>
          </a:p>
        </p:txBody>
      </p:sp>
      <p:sp>
        <p:nvSpPr>
          <p:cNvPr id="11" name="TextBox 11"/>
          <p:cNvSpPr txBox="1"/>
          <p:nvPr/>
        </p:nvSpPr>
        <p:spPr>
          <a:xfrm>
            <a:off x="4110884" y="6397143"/>
            <a:ext cx="4979221" cy="484665"/>
          </a:xfrm>
          <a:prstGeom prst="rect">
            <a:avLst/>
          </a:prstGeom>
        </p:spPr>
        <p:txBody>
          <a:bodyPr lIns="0" tIns="0" rIns="0" bIns="0" rtlCol="0" anchor="t">
            <a:spAutoFit/>
          </a:bodyPr>
          <a:lstStyle/>
          <a:p>
            <a:pPr marL="0" lvl="0" indent="0">
              <a:lnSpc>
                <a:spcPts val="4061"/>
              </a:lnSpc>
              <a:spcBef>
                <a:spcPct val="0"/>
              </a:spcBef>
            </a:pPr>
            <a:r>
              <a:rPr lang="en-US" sz="2942" spc="288">
                <a:solidFill>
                  <a:srgbClr val="397D5A"/>
                </a:solidFill>
                <a:latin typeface="DM Sans Bold"/>
              </a:rPr>
              <a:t>03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2" name="Group 2"/>
          <p:cNvGrpSpPr/>
          <p:nvPr/>
        </p:nvGrpSpPr>
        <p:grpSpPr>
          <a:xfrm>
            <a:off x="-1758882" y="-469592"/>
            <a:ext cx="22876567" cy="11447809"/>
            <a:chOff x="0" y="0"/>
            <a:chExt cx="30502090" cy="15263745"/>
          </a:xfrm>
        </p:grpSpPr>
        <p:sp>
          <p:nvSpPr>
            <p:cNvPr id="3" name="Freeform 3"/>
            <p:cNvSpPr/>
            <p:nvPr/>
          </p:nvSpPr>
          <p:spPr>
            <a:xfrm>
              <a:off x="0"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a:off x="15238345" y="0"/>
              <a:ext cx="15263745" cy="15263745"/>
            </a:xfrm>
            <a:custGeom>
              <a:avLst/>
              <a:gdLst/>
              <a:ahLst/>
              <a:cxnLst/>
              <a:rect l="l" t="t" r="r" b="b"/>
              <a:pathLst>
                <a:path w="15263745" h="15263745">
                  <a:moveTo>
                    <a:pt x="0" y="0"/>
                  </a:moveTo>
                  <a:lnTo>
                    <a:pt x="15263745" y="0"/>
                  </a:lnTo>
                  <a:lnTo>
                    <a:pt x="15263745" y="15263745"/>
                  </a:lnTo>
                  <a:lnTo>
                    <a:pt x="0" y="15263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grpSp>
        <p:nvGrpSpPr>
          <p:cNvPr id="5" name="Group 5"/>
          <p:cNvGrpSpPr/>
          <p:nvPr/>
        </p:nvGrpSpPr>
        <p:grpSpPr>
          <a:xfrm>
            <a:off x="5749967" y="3740641"/>
            <a:ext cx="1641433" cy="1402859"/>
            <a:chOff x="0" y="0"/>
            <a:chExt cx="8308146" cy="7615169"/>
          </a:xfrm>
        </p:grpSpPr>
        <p:sp>
          <p:nvSpPr>
            <p:cNvPr id="6" name="Freeform 6"/>
            <p:cNvSpPr/>
            <p:nvPr/>
          </p:nvSpPr>
          <p:spPr>
            <a:xfrm>
              <a:off x="0" y="0"/>
              <a:ext cx="8308146" cy="7615169"/>
            </a:xfrm>
            <a:custGeom>
              <a:avLst/>
              <a:gdLst/>
              <a:ahLst/>
              <a:cxnLst/>
              <a:rect l="l" t="t" r="r" b="b"/>
              <a:pathLst>
                <a:path w="8308146" h="7615169">
                  <a:moveTo>
                    <a:pt x="8308146" y="185736"/>
                  </a:moveTo>
                  <a:lnTo>
                    <a:pt x="8308146" y="7427557"/>
                  </a:lnTo>
                  <a:cubicBezTo>
                    <a:pt x="8308146" y="7531213"/>
                    <a:pt x="8109858" y="7615169"/>
                    <a:pt x="7865045" y="7615169"/>
                  </a:cubicBezTo>
                  <a:lnTo>
                    <a:pt x="443101" y="7615169"/>
                  </a:lnTo>
                  <a:cubicBezTo>
                    <a:pt x="198288" y="7615169"/>
                    <a:pt x="0" y="7531213"/>
                    <a:pt x="0" y="7427557"/>
                  </a:cubicBezTo>
                  <a:lnTo>
                    <a:pt x="0" y="185736"/>
                  </a:lnTo>
                  <a:cubicBezTo>
                    <a:pt x="0" y="90617"/>
                    <a:pt x="167271" y="12289"/>
                    <a:pt x="383726" y="0"/>
                  </a:cubicBezTo>
                  <a:lnTo>
                    <a:pt x="7924420" y="0"/>
                  </a:lnTo>
                  <a:cubicBezTo>
                    <a:pt x="8140875" y="12289"/>
                    <a:pt x="8308146" y="90617"/>
                    <a:pt x="8308146" y="185736"/>
                  </a:cubicBezTo>
                  <a:close/>
                </a:path>
              </a:pathLst>
            </a:custGeom>
            <a:blipFill>
              <a:blip r:embed="rId4"/>
              <a:stretch>
                <a:fillRect t="-4549" b="-4549"/>
              </a:stretch>
            </a:blipFill>
          </p:spPr>
          <p:txBody>
            <a:bodyPr/>
            <a:lstStyle/>
            <a:p>
              <a:endParaRPr lang="lv-LV"/>
            </a:p>
          </p:txBody>
        </p:sp>
      </p:grpSp>
      <p:grpSp>
        <p:nvGrpSpPr>
          <p:cNvPr id="7" name="Group 7"/>
          <p:cNvGrpSpPr/>
          <p:nvPr/>
        </p:nvGrpSpPr>
        <p:grpSpPr>
          <a:xfrm>
            <a:off x="11789562" y="3792351"/>
            <a:ext cx="1288463" cy="1295401"/>
            <a:chOff x="0" y="0"/>
            <a:chExt cx="8528631" cy="8480306"/>
          </a:xfrm>
        </p:grpSpPr>
        <p:sp>
          <p:nvSpPr>
            <p:cNvPr id="8" name="Freeform 8"/>
            <p:cNvSpPr/>
            <p:nvPr/>
          </p:nvSpPr>
          <p:spPr>
            <a:xfrm>
              <a:off x="0" y="0"/>
              <a:ext cx="8528631" cy="8480306"/>
            </a:xfrm>
            <a:custGeom>
              <a:avLst/>
              <a:gdLst/>
              <a:ahLst/>
              <a:cxnLst/>
              <a:rect l="l" t="t" r="r" b="b"/>
              <a:pathLst>
                <a:path w="8528631" h="8480306">
                  <a:moveTo>
                    <a:pt x="8528631" y="206837"/>
                  </a:moveTo>
                  <a:lnTo>
                    <a:pt x="8528631" y="8271380"/>
                  </a:lnTo>
                  <a:cubicBezTo>
                    <a:pt x="8528631" y="8386811"/>
                    <a:pt x="8325081" y="8480306"/>
                    <a:pt x="8073771" y="8480306"/>
                  </a:cubicBezTo>
                  <a:lnTo>
                    <a:pt x="454860" y="8480306"/>
                  </a:lnTo>
                  <a:cubicBezTo>
                    <a:pt x="203550" y="8480306"/>
                    <a:pt x="0" y="8386811"/>
                    <a:pt x="0" y="8271380"/>
                  </a:cubicBezTo>
                  <a:lnTo>
                    <a:pt x="0" y="206837"/>
                  </a:lnTo>
                  <a:cubicBezTo>
                    <a:pt x="0" y="100911"/>
                    <a:pt x="171710" y="13685"/>
                    <a:pt x="393909" y="0"/>
                  </a:cubicBezTo>
                  <a:lnTo>
                    <a:pt x="8134722" y="0"/>
                  </a:lnTo>
                  <a:cubicBezTo>
                    <a:pt x="8356922" y="13685"/>
                    <a:pt x="8528631" y="100911"/>
                    <a:pt x="8528631" y="206837"/>
                  </a:cubicBezTo>
                  <a:close/>
                </a:path>
              </a:pathLst>
            </a:custGeom>
            <a:blipFill>
              <a:blip r:embed="rId5"/>
              <a:stretch>
                <a:fillRect t="-284" b="-284"/>
              </a:stretch>
            </a:blipFill>
          </p:spPr>
          <p:txBody>
            <a:bodyPr/>
            <a:lstStyle/>
            <a:p>
              <a:endParaRPr lang="lv-LV"/>
            </a:p>
          </p:txBody>
        </p:sp>
      </p:grpSp>
      <p:sp>
        <p:nvSpPr>
          <p:cNvPr id="9" name="TextBox 9"/>
          <p:cNvSpPr txBox="1"/>
          <p:nvPr/>
        </p:nvSpPr>
        <p:spPr>
          <a:xfrm>
            <a:off x="5895762" y="6739034"/>
            <a:ext cx="4930596" cy="2290666"/>
          </a:xfrm>
          <a:prstGeom prst="rect">
            <a:avLst/>
          </a:prstGeom>
        </p:spPr>
        <p:txBody>
          <a:bodyPr lIns="0" tIns="0" rIns="0" bIns="0" rtlCol="0" anchor="t">
            <a:spAutoFit/>
          </a:bodyPr>
          <a:lstStyle/>
          <a:p>
            <a:pPr>
              <a:lnSpc>
                <a:spcPts val="1812"/>
              </a:lnSpc>
            </a:pPr>
            <a:r>
              <a:rPr lang="en-US" sz="1415" u="sng">
                <a:solidFill>
                  <a:srgbClr val="211F1C"/>
                </a:solidFill>
                <a:latin typeface="Nunito Sans Expanded Bold"/>
                <a:hlinkClick r:id="rId6" tooltip="https://giveth.io"/>
              </a:rPr>
              <a:t>Giveth</a:t>
            </a:r>
            <a:r>
              <a:rPr lang="en-US" sz="1415">
                <a:solidFill>
                  <a:srgbClr val="211F1C"/>
                </a:solidFill>
                <a:latin typeface="Nunito Sans Expanded Light"/>
              </a:rPr>
              <a:t> is a platform that utilizes blockchain to facilitate direct, transparent donations between individuals and social causes. Donors can track their money and support recurring micro-donations, creating a sustainable funding model. Giveth empowers local, grassroots movements by reducing reliance on traditional platforms, fostering a more democratic and impactful approach to social entrepreneurship.</a:t>
            </a:r>
          </a:p>
          <a:p>
            <a:pPr marL="0" lvl="0" indent="0" algn="l">
              <a:lnSpc>
                <a:spcPts val="1812"/>
              </a:lnSpc>
              <a:spcBef>
                <a:spcPct val="0"/>
              </a:spcBef>
            </a:pPr>
            <a:endParaRPr lang="en-US" sz="1415">
              <a:solidFill>
                <a:srgbClr val="211F1C"/>
              </a:solidFill>
              <a:latin typeface="Nunito Sans Expanded Light"/>
            </a:endParaRPr>
          </a:p>
        </p:txBody>
      </p:sp>
      <p:sp>
        <p:nvSpPr>
          <p:cNvPr id="10" name="TextBox 10"/>
          <p:cNvSpPr txBox="1"/>
          <p:nvPr/>
        </p:nvSpPr>
        <p:spPr>
          <a:xfrm>
            <a:off x="11825807" y="6739034"/>
            <a:ext cx="5070530" cy="1604866"/>
          </a:xfrm>
          <a:prstGeom prst="rect">
            <a:avLst/>
          </a:prstGeom>
        </p:spPr>
        <p:txBody>
          <a:bodyPr lIns="0" tIns="0" rIns="0" bIns="0" rtlCol="0" anchor="t">
            <a:spAutoFit/>
          </a:bodyPr>
          <a:lstStyle/>
          <a:p>
            <a:pPr marL="0" lvl="0" indent="0" algn="l">
              <a:lnSpc>
                <a:spcPts val="1812"/>
              </a:lnSpc>
              <a:spcBef>
                <a:spcPct val="0"/>
              </a:spcBef>
            </a:pPr>
            <a:r>
              <a:rPr lang="en-US" sz="1415" u="sng">
                <a:solidFill>
                  <a:srgbClr val="211F1C"/>
                </a:solidFill>
                <a:latin typeface="Nunito Sans Expanded Bold"/>
                <a:hlinkClick r:id="rId7" tooltip="https://worldcoin.org"/>
              </a:rPr>
              <a:t>Worldcoin</a:t>
            </a:r>
            <a:r>
              <a:rPr lang="en-US" sz="1415">
                <a:solidFill>
                  <a:srgbClr val="211F1C"/>
                </a:solidFill>
                <a:latin typeface="Nunito Sans Expanded Light"/>
              </a:rPr>
              <a:t> is designed to become the world's largest privacy-preserving human identity and financial network, giving ownership to everyone. Worldcoin aims to provide universal access to the global economy no matter your country or background, establishing a place for all of us to benefit in the age of AI.</a:t>
            </a:r>
          </a:p>
        </p:txBody>
      </p:sp>
      <p:sp>
        <p:nvSpPr>
          <p:cNvPr id="11" name="TextBox 11"/>
          <p:cNvSpPr txBox="1"/>
          <p:nvPr/>
        </p:nvSpPr>
        <p:spPr>
          <a:xfrm>
            <a:off x="1028700" y="4440052"/>
            <a:ext cx="5086137" cy="1752346"/>
          </a:xfrm>
          <a:prstGeom prst="rect">
            <a:avLst/>
          </a:prstGeom>
        </p:spPr>
        <p:txBody>
          <a:bodyPr lIns="0" tIns="0" rIns="0" bIns="0" rtlCol="0" anchor="t">
            <a:spAutoFit/>
          </a:bodyPr>
          <a:lstStyle/>
          <a:p>
            <a:pPr>
              <a:lnSpc>
                <a:spcPts val="6766"/>
              </a:lnSpc>
            </a:pPr>
            <a:r>
              <a:rPr lang="en-US" sz="6699">
                <a:solidFill>
                  <a:srgbClr val="211F1C"/>
                </a:solidFill>
                <a:latin typeface="DM Sans Bold"/>
              </a:rPr>
              <a:t>WEB 3.0 </a:t>
            </a:r>
          </a:p>
          <a:p>
            <a:pPr marL="0" lvl="0" indent="0" algn="l">
              <a:lnSpc>
                <a:spcPts val="6766"/>
              </a:lnSpc>
              <a:spcBef>
                <a:spcPct val="0"/>
              </a:spcBef>
            </a:pPr>
            <a:r>
              <a:rPr lang="en-US" sz="6699">
                <a:solidFill>
                  <a:srgbClr val="211F1C"/>
                </a:solidFill>
                <a:latin typeface="DM Sans Bold"/>
              </a:rPr>
              <a:t>USE CASES</a:t>
            </a:r>
          </a:p>
        </p:txBody>
      </p:sp>
      <p:sp>
        <p:nvSpPr>
          <p:cNvPr id="12" name="TextBox 12"/>
          <p:cNvSpPr txBox="1"/>
          <p:nvPr/>
        </p:nvSpPr>
        <p:spPr>
          <a:xfrm>
            <a:off x="5904611"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Funding</a:t>
            </a:r>
          </a:p>
        </p:txBody>
      </p:sp>
      <p:sp>
        <p:nvSpPr>
          <p:cNvPr id="13" name="TextBox 13"/>
          <p:cNvSpPr txBox="1"/>
          <p:nvPr/>
        </p:nvSpPr>
        <p:spPr>
          <a:xfrm>
            <a:off x="11825807" y="1169139"/>
            <a:ext cx="2032580" cy="313055"/>
          </a:xfrm>
          <a:prstGeom prst="rect">
            <a:avLst/>
          </a:prstGeom>
        </p:spPr>
        <p:txBody>
          <a:bodyPr lIns="0" tIns="0" rIns="0" bIns="0" rtlCol="0" anchor="t">
            <a:spAutoFit/>
          </a:bodyPr>
          <a:lstStyle/>
          <a:p>
            <a:pPr marL="0" lvl="0" indent="0" algn="l">
              <a:lnSpc>
                <a:spcPts val="2560"/>
              </a:lnSpc>
              <a:spcBef>
                <a:spcPct val="0"/>
              </a:spcBef>
            </a:pPr>
            <a:r>
              <a:rPr lang="en-US" sz="2000">
                <a:solidFill>
                  <a:srgbClr val="211F1C"/>
                </a:solidFill>
                <a:latin typeface="Nunito Sans Expanded Bold"/>
              </a:rPr>
              <a:t>Economy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639347" cy="2669667"/>
          </a:xfrm>
          <a:prstGeom prst="rect">
            <a:avLst/>
          </a:prstGeom>
        </p:spPr>
        <p:txBody>
          <a:bodyPr lIns="0" tIns="0" rIns="0" bIns="0" rtlCol="0" anchor="t">
            <a:spAutoFit/>
          </a:bodyPr>
          <a:lstStyle/>
          <a:p>
            <a:pPr>
              <a:lnSpc>
                <a:spcPts val="10763"/>
              </a:lnSpc>
            </a:pPr>
            <a:r>
              <a:rPr lang="en-US" sz="7800" spc="764">
                <a:solidFill>
                  <a:srgbClr val="8CA9AD"/>
                </a:solidFill>
                <a:latin typeface="DM Sans Bold"/>
              </a:rPr>
              <a:t>The importance of </a:t>
            </a:r>
          </a:p>
          <a:p>
            <a:pPr marL="0" lvl="0" indent="0">
              <a:lnSpc>
                <a:spcPts val="10763"/>
              </a:lnSpc>
              <a:spcBef>
                <a:spcPct val="0"/>
              </a:spcBef>
            </a:pPr>
            <a:r>
              <a:rPr lang="en-US" sz="7800" spc="764">
                <a:solidFill>
                  <a:srgbClr val="8CA9AD"/>
                </a:solidFill>
                <a:latin typeface="DM Sans Bold"/>
              </a:rPr>
              <a:t>XR</a:t>
            </a:r>
          </a:p>
        </p:txBody>
      </p:sp>
      <p:sp>
        <p:nvSpPr>
          <p:cNvPr id="6" name="TextBox 6"/>
          <p:cNvSpPr txBox="1"/>
          <p:nvPr/>
        </p:nvSpPr>
        <p:spPr>
          <a:xfrm>
            <a:off x="4706650" y="5095875"/>
            <a:ext cx="12552650" cy="2664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XR (Extended Reality) is gaining importance nowadays for its ability to bridge the gap between the physical and digital worlds. It offers immersive experiences for various fields, from training simulations and design prototyping to remote collaboration and even entertainment. This technology has the potential to revolutionize how we learn, work, and play by creating engaging and interactive experiences that enhance understanding, efficiency, and accessibility.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A8657A-0A72-4D96-8D51-52D2D5293793}">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2.xml><?xml version="1.0" encoding="utf-8"?>
<ds:datastoreItem xmlns:ds="http://schemas.openxmlformats.org/officeDocument/2006/customXml" ds:itemID="{4DDA70A5-CF18-4C09-862D-562244D402F2}">
  <ds:schemaRefs>
    <ds:schemaRef ds:uri="http://schemas.microsoft.com/sharepoint/v3/contenttype/forms"/>
  </ds:schemaRefs>
</ds:datastoreItem>
</file>

<file path=customXml/itemProps3.xml><?xml version="1.0" encoding="utf-8"?>
<ds:datastoreItem xmlns:ds="http://schemas.openxmlformats.org/officeDocument/2006/customXml" ds:itemID="{FA1C3D2D-39F0-4B85-B8A1-B445420BA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TotalTime>
  <Words>1940</Words>
  <Application>Microsoft Office PowerPoint</Application>
  <PresentationFormat>Custom</PresentationFormat>
  <Paragraphs>143</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Nunito Sans Expanded Bold</vt:lpstr>
      <vt:lpstr>Arial</vt:lpstr>
      <vt:lpstr>Nunito Sans Expanded Light</vt:lpstr>
      <vt:lpstr>Calibri</vt:lpstr>
      <vt:lpstr>DM Sans</vt:lpstr>
      <vt:lpstr>DM Sans Bold</vt:lpstr>
      <vt:lpstr>Nunito Sans Expanded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 The Importance of Technologies</dc:title>
  <cp:lastModifiedBy>Renate Lukjanska</cp:lastModifiedBy>
  <cp:revision>1</cp:revision>
  <dcterms:created xsi:type="dcterms:W3CDTF">2006-08-16T00:00:00Z</dcterms:created>
  <dcterms:modified xsi:type="dcterms:W3CDTF">2025-04-07T07:20:40Z</dcterms:modified>
  <dc:identifier>DAF8GDopTqY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