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8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Canva Sans 1" panose="020B0604020202020204" charset="0"/>
      <p:regular r:id="rId30"/>
    </p:embeddedFont>
    <p:embeddedFont>
      <p:font typeface="DM Sans" pitchFamily="2" charset="0"/>
      <p:regular r:id="rId31"/>
      <p:bold r:id="rId32"/>
      <p:italic r:id="rId33"/>
      <p:boldItalic r:id="rId34"/>
    </p:embeddedFont>
    <p:embeddedFont>
      <p:font typeface="DM Sans Bold"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0F73C-B33D-457D-95D8-FEA2FC421D7C}" v="1" dt="2025-04-04T14:27:39.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F7E0F73C-B33D-457D-95D8-FEA2FC421D7C}"/>
    <pc:docChg chg="custSel addSld modSld sldOrd">
      <pc:chgData name="Renate Lukjanska" userId="192d433fd238c1e9" providerId="LiveId" clId="{F7E0F73C-B33D-457D-95D8-FEA2FC421D7C}" dt="2025-04-07T07:27:20.982" v="5" actId="14100"/>
      <pc:docMkLst>
        <pc:docMk/>
      </pc:docMkLst>
      <pc:sldChg chg="delSp mod">
        <pc:chgData name="Renate Lukjanska" userId="192d433fd238c1e9" providerId="LiveId" clId="{F7E0F73C-B33D-457D-95D8-FEA2FC421D7C}" dt="2025-04-04T14:30:56.497" v="1" actId="478"/>
        <pc:sldMkLst>
          <pc:docMk/>
          <pc:sldMk cId="0" sldId="256"/>
        </pc:sldMkLst>
      </pc:sldChg>
      <pc:sldChg chg="modSp mod">
        <pc:chgData name="Renate Lukjanska" userId="192d433fd238c1e9" providerId="LiveId" clId="{F7E0F73C-B33D-457D-95D8-FEA2FC421D7C}" dt="2025-04-07T07:27:17.005" v="4" actId="14100"/>
        <pc:sldMkLst>
          <pc:docMk/>
          <pc:sldMk cId="0" sldId="259"/>
        </pc:sldMkLst>
        <pc:spChg chg="mod">
          <ac:chgData name="Renate Lukjanska" userId="192d433fd238c1e9" providerId="LiveId" clId="{F7E0F73C-B33D-457D-95D8-FEA2FC421D7C}" dt="2025-04-07T07:27:17.005" v="4" actId="14100"/>
          <ac:spMkLst>
            <pc:docMk/>
            <pc:sldMk cId="0" sldId="259"/>
            <ac:spMk id="4" creationId="{00000000-0000-0000-0000-000000000000}"/>
          </ac:spMkLst>
        </pc:spChg>
      </pc:sldChg>
      <pc:sldChg chg="modSp mod">
        <pc:chgData name="Renate Lukjanska" userId="192d433fd238c1e9" providerId="LiveId" clId="{F7E0F73C-B33D-457D-95D8-FEA2FC421D7C}" dt="2025-04-07T07:27:20.982" v="5" actId="14100"/>
        <pc:sldMkLst>
          <pc:docMk/>
          <pc:sldMk cId="0" sldId="261"/>
        </pc:sldMkLst>
        <pc:spChg chg="mod">
          <ac:chgData name="Renate Lukjanska" userId="192d433fd238c1e9" providerId="LiveId" clId="{F7E0F73C-B33D-457D-95D8-FEA2FC421D7C}" dt="2025-04-07T07:27:20.982" v="5" actId="14100"/>
          <ac:spMkLst>
            <pc:docMk/>
            <pc:sldMk cId="0" sldId="261"/>
            <ac:spMk id="4" creationId="{00000000-0000-0000-0000-000000000000}"/>
          </ac:spMkLst>
        </pc:spChg>
      </pc:sldChg>
      <pc:sldChg chg="add ord">
        <pc:chgData name="Renate Lukjanska" userId="192d433fd238c1e9" providerId="LiveId" clId="{F7E0F73C-B33D-457D-95D8-FEA2FC421D7C}" dt="2025-04-07T07:27:11.758" v="3"/>
        <pc:sldMkLst>
          <pc:docMk/>
          <pc:sldMk cId="0" sldId="289"/>
        </pc:sldMkLst>
      </pc:sldChg>
    </pc:docChg>
  </pc:docChgLst>
  <pc:docChgLst>
    <pc:chgData name="Renate Lukjanska" userId="192d433fd238c1e9" providerId="LiveId" clId="{E422F748-60ED-411D-94F8-27B0EE495A02}"/>
    <pc:docChg chg="undo custSel modSld">
      <pc:chgData name="Renate Lukjanska" userId="192d433fd238c1e9" providerId="LiveId" clId="{E422F748-60ED-411D-94F8-27B0EE495A02}" dt="2025-01-15T09:42:35.524" v="17" actId="255"/>
      <pc:docMkLst>
        <pc:docMk/>
      </pc:docMkLst>
      <pc:sldChg chg="addSp modSp mod">
        <pc:chgData name="Renate Lukjanska" userId="192d433fd238c1e9" providerId="LiveId" clId="{E422F748-60ED-411D-94F8-27B0EE495A02}" dt="2025-01-15T09:42:35.524" v="17" actId="255"/>
        <pc:sldMkLst>
          <pc:docMk/>
          <pc:sldMk cId="0" sldId="256"/>
        </pc:sldMkLst>
        <pc:spChg chg="mod">
          <ac:chgData name="Renate Lukjanska" userId="192d433fd238c1e9" providerId="LiveId" clId="{E422F748-60ED-411D-94F8-27B0EE495A02}" dt="2025-01-09T09:28:59.234" v="0" actId="1076"/>
          <ac:spMkLst>
            <pc:docMk/>
            <pc:sldMk cId="0" sldId="256"/>
            <ac:spMk id="16" creationId="{00000000-0000-0000-0000-000000000000}"/>
          </ac:spMkLst>
        </pc:spChg>
        <pc:spChg chg="mod">
          <ac:chgData name="Renate Lukjanska" userId="192d433fd238c1e9" providerId="LiveId" clId="{E422F748-60ED-411D-94F8-27B0EE495A02}" dt="2025-01-09T09:29:02.878" v="1" actId="1076"/>
          <ac:spMkLst>
            <pc:docMk/>
            <pc:sldMk cId="0" sldId="256"/>
            <ac:spMk id="18" creationId="{00000000-0000-0000-0000-000000000000}"/>
          </ac:spMkLst>
        </pc:spChg>
        <pc:spChg chg="add mod">
          <ac:chgData name="Renate Lukjanska" userId="192d433fd238c1e9" providerId="LiveId" clId="{E422F748-60ED-411D-94F8-27B0EE495A02}" dt="2025-01-15T09:42:35.524" v="17" actId="255"/>
          <ac:spMkLst>
            <pc:docMk/>
            <pc:sldMk cId="0" sldId="256"/>
            <ac:spMk id="23" creationId="{56EA8EB4-4A68-7A98-005E-DCC7EF1C3D4E}"/>
          </ac:spMkLst>
        </pc:spChg>
        <pc:grpChg chg="mod">
          <ac:chgData name="Renate Lukjanska" userId="192d433fd238c1e9" providerId="LiveId" clId="{E422F748-60ED-411D-94F8-27B0EE495A02}" dt="2025-01-15T09:41:28.087" v="7" actId="1076"/>
          <ac:grpSpMkLst>
            <pc:docMk/>
            <pc:sldMk cId="0" sldId="256"/>
            <ac:grpSpMk id="2" creationId="{00000000-0000-0000-0000-000000000000}"/>
          </ac:grpSpMkLst>
        </pc:grpChg>
      </pc:sldChg>
    </pc:docChg>
  </pc:docChgLst>
  <pc:docChgLst>
    <pc:chgData name="Renate Lukjanska" userId="192d433fd238c1e9" providerId="LiveId" clId="{7EDEDF67-827D-4F50-8E49-FA4A0C14EB1B}"/>
    <pc:docChg chg="modSld">
      <pc:chgData name="Renate Lukjanska" userId="192d433fd238c1e9" providerId="LiveId" clId="{7EDEDF67-827D-4F50-8E49-FA4A0C14EB1B}" dt="2025-04-04T17:57:15.856" v="1" actId="14100"/>
      <pc:docMkLst>
        <pc:docMk/>
      </pc:docMkLst>
      <pc:sldChg chg="modSp mod">
        <pc:chgData name="Renate Lukjanska" userId="192d433fd238c1e9" providerId="LiveId" clId="{7EDEDF67-827D-4F50-8E49-FA4A0C14EB1B}" dt="2025-04-04T17:57:07.700" v="0" actId="14100"/>
        <pc:sldMkLst>
          <pc:docMk/>
          <pc:sldMk cId="0" sldId="259"/>
        </pc:sldMkLst>
        <pc:spChg chg="mod">
          <ac:chgData name="Renate Lukjanska" userId="192d433fd238c1e9" providerId="LiveId" clId="{7EDEDF67-827D-4F50-8E49-FA4A0C14EB1B}" dt="2025-04-04T17:57:07.700" v="0" actId="14100"/>
          <ac:spMkLst>
            <pc:docMk/>
            <pc:sldMk cId="0" sldId="259"/>
            <ac:spMk id="4" creationId="{00000000-0000-0000-0000-000000000000}"/>
          </ac:spMkLst>
        </pc:spChg>
      </pc:sldChg>
      <pc:sldChg chg="modSp mod">
        <pc:chgData name="Renate Lukjanska" userId="192d433fd238c1e9" providerId="LiveId" clId="{7EDEDF67-827D-4F50-8E49-FA4A0C14EB1B}" dt="2025-04-04T17:57:15.856" v="1" actId="14100"/>
        <pc:sldMkLst>
          <pc:docMk/>
          <pc:sldMk cId="0" sldId="261"/>
        </pc:sldMkLst>
        <pc:spChg chg="mod">
          <ac:chgData name="Renate Lukjanska" userId="192d433fd238c1e9" providerId="LiveId" clId="{7EDEDF67-827D-4F50-8E49-FA4A0C14EB1B}" dt="2025-04-04T17:57:15.856" v="1" actId="14100"/>
          <ac:spMkLst>
            <pc:docMk/>
            <pc:sldMk cId="0" sldId="261"/>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25.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27.svg"/><Relationship Id="rId10"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svg"/><Relationship Id="rId3" Type="http://schemas.openxmlformats.org/officeDocument/2006/relationships/image" Target="../media/image25.svg"/><Relationship Id="rId7" Type="http://schemas.openxmlformats.org/officeDocument/2006/relationships/image" Target="../media/image43.svg"/><Relationship Id="rId12"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27.svg"/><Relationship Id="rId10" Type="http://schemas.openxmlformats.org/officeDocument/2006/relationships/image" Target="../media/image44.png"/><Relationship Id="rId4" Type="http://schemas.openxmlformats.org/officeDocument/2006/relationships/image" Target="../media/image26.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25.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27.svg"/><Relationship Id="rId10" Type="http://schemas.openxmlformats.org/officeDocument/2006/relationships/image" Target="../media/image50.png"/><Relationship Id="rId4" Type="http://schemas.openxmlformats.org/officeDocument/2006/relationships/image" Target="../media/image26.pn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1.sv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6.sv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5" name="Group 5"/>
          <p:cNvGrpSpPr/>
          <p:nvPr/>
        </p:nvGrpSpPr>
        <p:grpSpPr>
          <a:xfrm rot="-482310">
            <a:off x="1904720" y="8993690"/>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6" name="Freeform 16"/>
          <p:cNvSpPr/>
          <p:nvPr/>
        </p:nvSpPr>
        <p:spPr>
          <a:xfrm>
            <a:off x="15899678" y="3067709"/>
            <a:ext cx="2359192" cy="3044119"/>
          </a:xfrm>
          <a:custGeom>
            <a:avLst/>
            <a:gdLst/>
            <a:ahLst/>
            <a:cxnLst/>
            <a:rect l="l" t="t" r="r" b="b"/>
            <a:pathLst>
              <a:path w="2359192" h="3044119">
                <a:moveTo>
                  <a:pt x="0" y="0"/>
                </a:moveTo>
                <a:lnTo>
                  <a:pt x="2359192" y="0"/>
                </a:lnTo>
                <a:lnTo>
                  <a:pt x="2359192" y="3044119"/>
                </a:lnTo>
                <a:lnTo>
                  <a:pt x="0" y="3044119"/>
                </a:lnTo>
                <a:lnTo>
                  <a:pt x="0" y="0"/>
                </a:lnTo>
                <a:close/>
              </a:path>
            </a:pathLst>
          </a:custGeom>
          <a:blipFill>
            <a:blip r:embed="rId4"/>
            <a:stretch>
              <a:fillRect/>
            </a:stretch>
          </a:blipFill>
        </p:spPr>
        <p:txBody>
          <a:bodyPr/>
          <a:lstStyle/>
          <a:p>
            <a:endParaRPr lang="lv-LV"/>
          </a:p>
        </p:txBody>
      </p:sp>
      <p:sp>
        <p:nvSpPr>
          <p:cNvPr id="17" name="Freeform 17"/>
          <p:cNvSpPr/>
          <p:nvPr/>
        </p:nvSpPr>
        <p:spPr>
          <a:xfrm rot="1135150">
            <a:off x="11532408" y="5309955"/>
            <a:ext cx="4527817" cy="701812"/>
          </a:xfrm>
          <a:custGeom>
            <a:avLst/>
            <a:gdLst/>
            <a:ahLst/>
            <a:cxnLst/>
            <a:rect l="l" t="t" r="r" b="b"/>
            <a:pathLst>
              <a:path w="4527817" h="701812">
                <a:moveTo>
                  <a:pt x="0" y="0"/>
                </a:moveTo>
                <a:lnTo>
                  <a:pt x="4527816" y="0"/>
                </a:lnTo>
                <a:lnTo>
                  <a:pt x="4527816" y="701811"/>
                </a:lnTo>
                <a:lnTo>
                  <a:pt x="0" y="701811"/>
                </a:lnTo>
                <a:lnTo>
                  <a:pt x="0" y="0"/>
                </a:lnTo>
                <a:close/>
              </a:path>
            </a:pathLst>
          </a:custGeom>
          <a:blipFill>
            <a:blip r:embed="rId5"/>
            <a:stretch>
              <a:fillRect/>
            </a:stretch>
          </a:blipFill>
        </p:spPr>
        <p:txBody>
          <a:bodyPr/>
          <a:lstStyle/>
          <a:p>
            <a:endParaRPr lang="lv-LV"/>
          </a:p>
        </p:txBody>
      </p:sp>
      <p:sp>
        <p:nvSpPr>
          <p:cNvPr id="18" name="Freeform 18"/>
          <p:cNvSpPr/>
          <p:nvPr/>
        </p:nvSpPr>
        <p:spPr>
          <a:xfrm rot="270698">
            <a:off x="15580875" y="4236548"/>
            <a:ext cx="734954" cy="1927749"/>
          </a:xfrm>
          <a:custGeom>
            <a:avLst/>
            <a:gdLst/>
            <a:ahLst/>
            <a:cxnLst/>
            <a:rect l="l" t="t" r="r" b="b"/>
            <a:pathLst>
              <a:path w="734954" h="1927749">
                <a:moveTo>
                  <a:pt x="0" y="0"/>
                </a:moveTo>
                <a:lnTo>
                  <a:pt x="734954" y="0"/>
                </a:lnTo>
                <a:lnTo>
                  <a:pt x="734954" y="1927749"/>
                </a:lnTo>
                <a:lnTo>
                  <a:pt x="0" y="1927749"/>
                </a:lnTo>
                <a:lnTo>
                  <a:pt x="0" y="0"/>
                </a:lnTo>
                <a:close/>
              </a:path>
            </a:pathLst>
          </a:custGeom>
          <a:blipFill>
            <a:blip r:embed="rId6"/>
            <a:stretch>
              <a:fillRect/>
            </a:stretch>
          </a:blipFill>
        </p:spPr>
        <p:txBody>
          <a:bodyPr/>
          <a:lstStyle/>
          <a:p>
            <a:endParaRPr lang="lv-LV"/>
          </a:p>
        </p:txBody>
      </p:sp>
      <p:sp>
        <p:nvSpPr>
          <p:cNvPr id="19" name="Freeform 19"/>
          <p:cNvSpPr/>
          <p:nvPr/>
        </p:nvSpPr>
        <p:spPr>
          <a:xfrm rot="5400000">
            <a:off x="10110157" y="415948"/>
            <a:ext cx="2234401" cy="4166716"/>
          </a:xfrm>
          <a:custGeom>
            <a:avLst/>
            <a:gdLst/>
            <a:ahLst/>
            <a:cxnLst/>
            <a:rect l="l" t="t" r="r" b="b"/>
            <a:pathLst>
              <a:path w="2234401" h="4166716">
                <a:moveTo>
                  <a:pt x="0" y="0"/>
                </a:moveTo>
                <a:lnTo>
                  <a:pt x="2234401" y="0"/>
                </a:lnTo>
                <a:lnTo>
                  <a:pt x="2234401" y="4166715"/>
                </a:lnTo>
                <a:lnTo>
                  <a:pt x="0" y="4166715"/>
                </a:lnTo>
                <a:lnTo>
                  <a:pt x="0" y="0"/>
                </a:lnTo>
                <a:close/>
              </a:path>
            </a:pathLst>
          </a:custGeom>
          <a:blipFill>
            <a:blip r:embed="rId7"/>
            <a:stretch>
              <a:fillRect/>
            </a:stretch>
          </a:blipFill>
        </p:spPr>
        <p:txBody>
          <a:bodyPr/>
          <a:lstStyle/>
          <a:p>
            <a:endParaRPr lang="lv-LV"/>
          </a:p>
        </p:txBody>
      </p:sp>
      <p:sp>
        <p:nvSpPr>
          <p:cNvPr id="20" name="TextBox 20"/>
          <p:cNvSpPr txBox="1"/>
          <p:nvPr/>
        </p:nvSpPr>
        <p:spPr>
          <a:xfrm>
            <a:off x="1390884" y="2270831"/>
            <a:ext cx="7359633" cy="3273424"/>
          </a:xfrm>
          <a:prstGeom prst="rect">
            <a:avLst/>
          </a:prstGeom>
        </p:spPr>
        <p:txBody>
          <a:bodyPr lIns="0" tIns="0" rIns="0" bIns="0" rtlCol="0" anchor="t">
            <a:spAutoFit/>
          </a:bodyPr>
          <a:lstStyle/>
          <a:p>
            <a:pPr>
              <a:lnSpc>
                <a:spcPts val="8499"/>
              </a:lnSpc>
            </a:pPr>
            <a:r>
              <a:rPr lang="en-US" sz="8499">
                <a:solidFill>
                  <a:srgbClr val="194597"/>
                </a:solidFill>
                <a:latin typeface="DM Sans Bold"/>
              </a:rPr>
              <a:t>Creating a technological solution</a:t>
            </a:r>
          </a:p>
        </p:txBody>
      </p:sp>
      <p:sp>
        <p:nvSpPr>
          <p:cNvPr id="21" name="TextBox 21"/>
          <p:cNvSpPr txBox="1"/>
          <p:nvPr/>
        </p:nvSpPr>
        <p:spPr>
          <a:xfrm>
            <a:off x="1390884" y="6774470"/>
            <a:ext cx="6497908" cy="812634"/>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Tips &amp; tricks, building in-house vs outsourcing, and where to begin</a:t>
            </a:r>
          </a:p>
        </p:txBody>
      </p:sp>
      <p:sp>
        <p:nvSpPr>
          <p:cNvPr id="23" name="TextBox 10">
            <a:extLst>
              <a:ext uri="{FF2B5EF4-FFF2-40B4-BE49-F238E27FC236}">
                <a16:creationId xmlns:a16="http://schemas.microsoft.com/office/drawing/2014/main" id="{56EA8EB4-4A68-7A98-005E-DCC7EF1C3D4E}"/>
              </a:ext>
            </a:extLst>
          </p:cNvPr>
          <p:cNvSpPr txBox="1"/>
          <p:nvPr/>
        </p:nvSpPr>
        <p:spPr>
          <a:xfrm>
            <a:off x="-7187" y="9801336"/>
            <a:ext cx="91440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0" dirty="0">
                <a:solidFill>
                  <a:srgbClr val="739994"/>
                </a:solidFill>
                <a:effectLst/>
                <a:latin typeface="DM Sans" pitchFamily="2" charset="0"/>
              </a:rPr>
              <a:t>The RESIST project is co-financed by the European Union (European Regional Development Fund) under the Interreg Baltic Sea Region Programme</a:t>
            </a:r>
            <a:r>
              <a:rPr lang="en-GB" sz="1400" b="0" i="0" dirty="0">
                <a:solidFill>
                  <a:srgbClr val="739994"/>
                </a:solidFill>
                <a:effectLst/>
                <a:latin typeface="DM Sans" pitchFamily="2" charset="0"/>
              </a:rPr>
              <a:t>.</a:t>
            </a:r>
            <a:endParaRPr lang="en-GB" sz="1400"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309182" y="1338478"/>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12" name="Group 12"/>
          <p:cNvGrpSpPr/>
          <p:nvPr/>
        </p:nvGrpSpPr>
        <p:grpSpPr>
          <a:xfrm>
            <a:off x="7449560" y="1991264"/>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14" name="Group 14"/>
          <p:cNvGrpSpPr/>
          <p:nvPr/>
        </p:nvGrpSpPr>
        <p:grpSpPr>
          <a:xfrm>
            <a:off x="7755734" y="1515828"/>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16" name="Group 16"/>
          <p:cNvGrpSpPr/>
          <p:nvPr/>
        </p:nvGrpSpPr>
        <p:grpSpPr>
          <a:xfrm>
            <a:off x="12693796" y="3397203"/>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18" name="Group 18"/>
          <p:cNvGrpSpPr/>
          <p:nvPr/>
        </p:nvGrpSpPr>
        <p:grpSpPr>
          <a:xfrm>
            <a:off x="13381243" y="4049989"/>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20" name="Group 20"/>
          <p:cNvGrpSpPr/>
          <p:nvPr/>
        </p:nvGrpSpPr>
        <p:grpSpPr>
          <a:xfrm>
            <a:off x="7449560" y="3574553"/>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28" name="Group 28"/>
          <p:cNvGrpSpPr/>
          <p:nvPr/>
        </p:nvGrpSpPr>
        <p:grpSpPr>
          <a:xfrm>
            <a:off x="12693796" y="7524863"/>
            <a:ext cx="1165193" cy="1910409"/>
            <a:chOff x="0" y="0"/>
            <a:chExt cx="1452240" cy="2381040"/>
          </a:xfrm>
        </p:grpSpPr>
        <p:sp>
          <p:nvSpPr>
            <p:cNvPr id="29" name="Freeform 2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30" name="Group 30"/>
          <p:cNvGrpSpPr/>
          <p:nvPr/>
        </p:nvGrpSpPr>
        <p:grpSpPr>
          <a:xfrm>
            <a:off x="13381243" y="8177649"/>
            <a:ext cx="325815" cy="605415"/>
            <a:chOff x="0" y="0"/>
            <a:chExt cx="406080" cy="754560"/>
          </a:xfrm>
        </p:grpSpPr>
        <p:sp>
          <p:nvSpPr>
            <p:cNvPr id="31" name="Freeform 3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32" name="Group 32"/>
          <p:cNvGrpSpPr/>
          <p:nvPr/>
        </p:nvGrpSpPr>
        <p:grpSpPr>
          <a:xfrm>
            <a:off x="7449560" y="7702213"/>
            <a:ext cx="5918974" cy="1537801"/>
            <a:chOff x="0" y="0"/>
            <a:chExt cx="7377120" cy="1916640"/>
          </a:xfrm>
        </p:grpSpPr>
        <p:sp>
          <p:nvSpPr>
            <p:cNvPr id="33" name="Freeform 3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sp>
        <p:nvSpPr>
          <p:cNvPr id="34" name="Freeform 34"/>
          <p:cNvSpPr/>
          <p:nvPr/>
        </p:nvSpPr>
        <p:spPr>
          <a:xfrm>
            <a:off x="8294237" y="1977220"/>
            <a:ext cx="849763" cy="615016"/>
          </a:xfrm>
          <a:custGeom>
            <a:avLst/>
            <a:gdLst/>
            <a:ahLst/>
            <a:cxnLst/>
            <a:rect l="l" t="t" r="r" b="b"/>
            <a:pathLst>
              <a:path w="849763" h="615016">
                <a:moveTo>
                  <a:pt x="0" y="0"/>
                </a:moveTo>
                <a:lnTo>
                  <a:pt x="849763" y="0"/>
                </a:lnTo>
                <a:lnTo>
                  <a:pt x="849763" y="615016"/>
                </a:lnTo>
                <a:lnTo>
                  <a:pt x="0" y="615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35" name="Freeform 35"/>
          <p:cNvSpPr/>
          <p:nvPr/>
        </p:nvSpPr>
        <p:spPr>
          <a:xfrm>
            <a:off x="11918117" y="4121984"/>
            <a:ext cx="849763" cy="442939"/>
          </a:xfrm>
          <a:custGeom>
            <a:avLst/>
            <a:gdLst/>
            <a:ahLst/>
            <a:cxnLst/>
            <a:rect l="l" t="t" r="r" b="b"/>
            <a:pathLst>
              <a:path w="849763" h="442939">
                <a:moveTo>
                  <a:pt x="0" y="0"/>
                </a:moveTo>
                <a:lnTo>
                  <a:pt x="849763" y="0"/>
                </a:lnTo>
                <a:lnTo>
                  <a:pt x="849763" y="442939"/>
                </a:lnTo>
                <a:lnTo>
                  <a:pt x="0" y="4429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36" name="Freeform 36"/>
          <p:cNvSpPr/>
          <p:nvPr/>
        </p:nvSpPr>
        <p:spPr>
          <a:xfrm>
            <a:off x="8294237" y="6084601"/>
            <a:ext cx="835143" cy="718223"/>
          </a:xfrm>
          <a:custGeom>
            <a:avLst/>
            <a:gdLst/>
            <a:ahLst/>
            <a:cxnLst/>
            <a:rect l="l" t="t" r="r" b="b"/>
            <a:pathLst>
              <a:path w="835143" h="718223">
                <a:moveTo>
                  <a:pt x="0" y="0"/>
                </a:moveTo>
                <a:lnTo>
                  <a:pt x="835143" y="0"/>
                </a:lnTo>
                <a:lnTo>
                  <a:pt x="835143" y="718222"/>
                </a:lnTo>
                <a:lnTo>
                  <a:pt x="0" y="7182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37" name="Freeform 37"/>
          <p:cNvSpPr/>
          <p:nvPr/>
        </p:nvSpPr>
        <p:spPr>
          <a:xfrm>
            <a:off x="11890237" y="8018352"/>
            <a:ext cx="905523" cy="905523"/>
          </a:xfrm>
          <a:custGeom>
            <a:avLst/>
            <a:gdLst/>
            <a:ahLst/>
            <a:cxnLst/>
            <a:rect l="l" t="t" r="r" b="b"/>
            <a:pathLst>
              <a:path w="905523" h="905523">
                <a:moveTo>
                  <a:pt x="0" y="0"/>
                </a:moveTo>
                <a:lnTo>
                  <a:pt x="905523" y="0"/>
                </a:lnTo>
                <a:lnTo>
                  <a:pt x="905523" y="905523"/>
                </a:lnTo>
                <a:lnTo>
                  <a:pt x="0" y="9055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38" name="TextBox 38"/>
          <p:cNvSpPr txBox="1"/>
          <p:nvPr/>
        </p:nvSpPr>
        <p:spPr>
          <a:xfrm>
            <a:off x="1095769" y="914400"/>
            <a:ext cx="4045524" cy="2054805"/>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In-house con's</a:t>
            </a:r>
          </a:p>
        </p:txBody>
      </p:sp>
      <p:sp>
        <p:nvSpPr>
          <p:cNvPr id="39" name="TextBox 39"/>
          <p:cNvSpPr txBox="1"/>
          <p:nvPr/>
        </p:nvSpPr>
        <p:spPr>
          <a:xfrm>
            <a:off x="9285734" y="1662650"/>
            <a:ext cx="4164289"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Developing in-house requires significant time, money, and human resources, including hiring and retaining skilled developers and maintaining infrastructure.</a:t>
            </a:r>
          </a:p>
        </p:txBody>
      </p:sp>
      <p:sp>
        <p:nvSpPr>
          <p:cNvPr id="40" name="TextBox 40"/>
          <p:cNvSpPr txBox="1"/>
          <p:nvPr/>
        </p:nvSpPr>
        <p:spPr>
          <a:xfrm>
            <a:off x="6211443" y="1915064"/>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01</a:t>
            </a:r>
          </a:p>
        </p:txBody>
      </p:sp>
      <p:sp>
        <p:nvSpPr>
          <p:cNvPr id="41" name="TextBox 41"/>
          <p:cNvSpPr txBox="1"/>
          <p:nvPr/>
        </p:nvSpPr>
        <p:spPr>
          <a:xfrm>
            <a:off x="13858990" y="394802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02</a:t>
            </a:r>
          </a:p>
        </p:txBody>
      </p:sp>
      <p:sp>
        <p:nvSpPr>
          <p:cNvPr id="42" name="TextBox 42"/>
          <p:cNvSpPr txBox="1"/>
          <p:nvPr/>
        </p:nvSpPr>
        <p:spPr>
          <a:xfrm>
            <a:off x="9285734" y="5899055"/>
            <a:ext cx="3636065"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In-house projects are susceptible to delays due to unforeseen challenges, such as technical issues or resource constraints.</a:t>
            </a:r>
          </a:p>
        </p:txBody>
      </p:sp>
      <p:sp>
        <p:nvSpPr>
          <p:cNvPr id="43" name="TextBox 43"/>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44" name="TextBox 44"/>
          <p:cNvSpPr txBox="1"/>
          <p:nvPr/>
        </p:nvSpPr>
        <p:spPr>
          <a:xfrm>
            <a:off x="13858990" y="807568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04</a:t>
            </a:r>
          </a:p>
        </p:txBody>
      </p:sp>
      <p:sp>
        <p:nvSpPr>
          <p:cNvPr id="45" name="TextBox 45"/>
          <p:cNvSpPr txBox="1"/>
          <p:nvPr/>
        </p:nvSpPr>
        <p:spPr>
          <a:xfrm>
            <a:off x="7879947" y="3836247"/>
            <a:ext cx="3771821" cy="98583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Your team may not have the necessary expertise in all areas of development, leading to potential delays or suboptimal solutions.</a:t>
            </a:r>
          </a:p>
        </p:txBody>
      </p:sp>
      <p:sp>
        <p:nvSpPr>
          <p:cNvPr id="46" name="TextBox 46"/>
          <p:cNvSpPr txBox="1"/>
          <p:nvPr/>
        </p:nvSpPr>
        <p:spPr>
          <a:xfrm>
            <a:off x="7687940" y="8099418"/>
            <a:ext cx="3963829" cy="7381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Resources spent on developing an in-house solution could be allocated to other core business activities.</a:t>
            </a:r>
          </a:p>
        </p:txBody>
      </p:sp>
      <p:sp>
        <p:nvSpPr>
          <p:cNvPr id="47" name="TextBox 47"/>
          <p:cNvSpPr txBox="1"/>
          <p:nvPr/>
        </p:nvSpPr>
        <p:spPr>
          <a:xfrm>
            <a:off x="7775375" y="1160228"/>
            <a:ext cx="3458840"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Resource Intensiveness</a:t>
            </a:r>
          </a:p>
        </p:txBody>
      </p:sp>
      <p:sp>
        <p:nvSpPr>
          <p:cNvPr id="48" name="TextBox 48"/>
          <p:cNvSpPr txBox="1"/>
          <p:nvPr/>
        </p:nvSpPr>
        <p:spPr>
          <a:xfrm>
            <a:off x="9852923" y="3218953"/>
            <a:ext cx="3504233"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Expertise Requirements</a:t>
            </a:r>
          </a:p>
        </p:txBody>
      </p:sp>
      <p:sp>
        <p:nvSpPr>
          <p:cNvPr id="49" name="TextBox 49"/>
          <p:cNvSpPr txBox="1"/>
          <p:nvPr/>
        </p:nvSpPr>
        <p:spPr>
          <a:xfrm>
            <a:off x="7775375" y="5281762"/>
            <a:ext cx="2182639"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Risks of Delays</a:t>
            </a:r>
          </a:p>
        </p:txBody>
      </p:sp>
      <p:sp>
        <p:nvSpPr>
          <p:cNvPr id="50" name="TextBox 50"/>
          <p:cNvSpPr txBox="1"/>
          <p:nvPr/>
        </p:nvSpPr>
        <p:spPr>
          <a:xfrm>
            <a:off x="10762784" y="7346613"/>
            <a:ext cx="2594372"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Opportunity Cost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309182" y="1338478"/>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12" name="Group 12"/>
          <p:cNvGrpSpPr/>
          <p:nvPr/>
        </p:nvGrpSpPr>
        <p:grpSpPr>
          <a:xfrm>
            <a:off x="7449560" y="1991264"/>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14" name="Group 14"/>
          <p:cNvGrpSpPr/>
          <p:nvPr/>
        </p:nvGrpSpPr>
        <p:grpSpPr>
          <a:xfrm>
            <a:off x="7755734" y="1515828"/>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16" name="Group 16"/>
          <p:cNvGrpSpPr/>
          <p:nvPr/>
        </p:nvGrpSpPr>
        <p:grpSpPr>
          <a:xfrm>
            <a:off x="12693796" y="3397203"/>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18" name="Group 18"/>
          <p:cNvGrpSpPr/>
          <p:nvPr/>
        </p:nvGrpSpPr>
        <p:grpSpPr>
          <a:xfrm>
            <a:off x="13381243" y="4049989"/>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20" name="Group 20"/>
          <p:cNvGrpSpPr/>
          <p:nvPr/>
        </p:nvGrpSpPr>
        <p:grpSpPr>
          <a:xfrm>
            <a:off x="7449560" y="3574553"/>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28" name="Group 28"/>
          <p:cNvGrpSpPr/>
          <p:nvPr/>
        </p:nvGrpSpPr>
        <p:grpSpPr>
          <a:xfrm>
            <a:off x="12693796" y="7524863"/>
            <a:ext cx="1165193" cy="1910409"/>
            <a:chOff x="0" y="0"/>
            <a:chExt cx="1452240" cy="2381040"/>
          </a:xfrm>
        </p:grpSpPr>
        <p:sp>
          <p:nvSpPr>
            <p:cNvPr id="29" name="Freeform 2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30" name="Group 30"/>
          <p:cNvGrpSpPr/>
          <p:nvPr/>
        </p:nvGrpSpPr>
        <p:grpSpPr>
          <a:xfrm>
            <a:off x="13381243" y="8177649"/>
            <a:ext cx="325815" cy="605415"/>
            <a:chOff x="0" y="0"/>
            <a:chExt cx="406080" cy="754560"/>
          </a:xfrm>
        </p:grpSpPr>
        <p:sp>
          <p:nvSpPr>
            <p:cNvPr id="31" name="Freeform 3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32" name="Group 32"/>
          <p:cNvGrpSpPr/>
          <p:nvPr/>
        </p:nvGrpSpPr>
        <p:grpSpPr>
          <a:xfrm>
            <a:off x="7449560" y="7702213"/>
            <a:ext cx="5918974" cy="1537801"/>
            <a:chOff x="0" y="0"/>
            <a:chExt cx="7377120" cy="1916640"/>
          </a:xfrm>
        </p:grpSpPr>
        <p:sp>
          <p:nvSpPr>
            <p:cNvPr id="33" name="Freeform 3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sp>
        <p:nvSpPr>
          <p:cNvPr id="34" name="Freeform 34"/>
          <p:cNvSpPr/>
          <p:nvPr/>
        </p:nvSpPr>
        <p:spPr>
          <a:xfrm>
            <a:off x="8238477" y="1831967"/>
            <a:ext cx="905523" cy="905523"/>
          </a:xfrm>
          <a:custGeom>
            <a:avLst/>
            <a:gdLst/>
            <a:ahLst/>
            <a:cxnLst/>
            <a:rect l="l" t="t" r="r" b="b"/>
            <a:pathLst>
              <a:path w="905523" h="905523">
                <a:moveTo>
                  <a:pt x="0" y="0"/>
                </a:moveTo>
                <a:lnTo>
                  <a:pt x="905523" y="0"/>
                </a:lnTo>
                <a:lnTo>
                  <a:pt x="905523" y="905523"/>
                </a:lnTo>
                <a:lnTo>
                  <a:pt x="0" y="9055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35" name="Freeform 35"/>
          <p:cNvSpPr/>
          <p:nvPr/>
        </p:nvSpPr>
        <p:spPr>
          <a:xfrm>
            <a:off x="11918117" y="4121984"/>
            <a:ext cx="849763" cy="442939"/>
          </a:xfrm>
          <a:custGeom>
            <a:avLst/>
            <a:gdLst/>
            <a:ahLst/>
            <a:cxnLst/>
            <a:rect l="l" t="t" r="r" b="b"/>
            <a:pathLst>
              <a:path w="849763" h="442939">
                <a:moveTo>
                  <a:pt x="0" y="0"/>
                </a:moveTo>
                <a:lnTo>
                  <a:pt x="849763" y="0"/>
                </a:lnTo>
                <a:lnTo>
                  <a:pt x="849763" y="442939"/>
                </a:lnTo>
                <a:lnTo>
                  <a:pt x="0" y="4429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36" name="Freeform 36"/>
          <p:cNvSpPr/>
          <p:nvPr/>
        </p:nvSpPr>
        <p:spPr>
          <a:xfrm>
            <a:off x="8208359" y="6003535"/>
            <a:ext cx="935641" cy="823364"/>
          </a:xfrm>
          <a:custGeom>
            <a:avLst/>
            <a:gdLst/>
            <a:ahLst/>
            <a:cxnLst/>
            <a:rect l="l" t="t" r="r" b="b"/>
            <a:pathLst>
              <a:path w="935641" h="823364">
                <a:moveTo>
                  <a:pt x="0" y="0"/>
                </a:moveTo>
                <a:lnTo>
                  <a:pt x="935641" y="0"/>
                </a:lnTo>
                <a:lnTo>
                  <a:pt x="935641" y="823364"/>
                </a:lnTo>
                <a:lnTo>
                  <a:pt x="0" y="8233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37" name="TextBox 37"/>
          <p:cNvSpPr txBox="1"/>
          <p:nvPr/>
        </p:nvSpPr>
        <p:spPr>
          <a:xfrm>
            <a:off x="487358" y="906711"/>
            <a:ext cx="5279484" cy="2054805"/>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Outsourcing pro's</a:t>
            </a:r>
          </a:p>
        </p:txBody>
      </p:sp>
      <p:sp>
        <p:nvSpPr>
          <p:cNvPr id="38" name="TextBox 38"/>
          <p:cNvSpPr txBox="1"/>
          <p:nvPr/>
        </p:nvSpPr>
        <p:spPr>
          <a:xfrm>
            <a:off x="9246036" y="1653696"/>
            <a:ext cx="4078744"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Outsourcing can be more cost-effective, especially for short-term projects, as you're not responsible for hiring full-time staff or maintaining infrastructure.</a:t>
            </a:r>
          </a:p>
        </p:txBody>
      </p:sp>
      <p:sp>
        <p:nvSpPr>
          <p:cNvPr id="39" name="TextBox 39"/>
          <p:cNvSpPr txBox="1"/>
          <p:nvPr/>
        </p:nvSpPr>
        <p:spPr>
          <a:xfrm>
            <a:off x="6211443" y="1915064"/>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01</a:t>
            </a:r>
          </a:p>
        </p:txBody>
      </p:sp>
      <p:sp>
        <p:nvSpPr>
          <p:cNvPr id="40" name="TextBox 40"/>
          <p:cNvSpPr txBox="1"/>
          <p:nvPr/>
        </p:nvSpPr>
        <p:spPr>
          <a:xfrm>
            <a:off x="13858990" y="394802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02</a:t>
            </a:r>
          </a:p>
        </p:txBody>
      </p:sp>
      <p:sp>
        <p:nvSpPr>
          <p:cNvPr id="41" name="TextBox 41"/>
          <p:cNvSpPr txBox="1"/>
          <p:nvPr/>
        </p:nvSpPr>
        <p:spPr>
          <a:xfrm>
            <a:off x="9246036" y="5899055"/>
            <a:ext cx="3763116"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External vendors often have dedicated teams and established processes, allowing for faster development and deployment.</a:t>
            </a:r>
          </a:p>
        </p:txBody>
      </p:sp>
      <p:sp>
        <p:nvSpPr>
          <p:cNvPr id="42" name="TextBox 42"/>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43" name="TextBox 43"/>
          <p:cNvSpPr txBox="1"/>
          <p:nvPr/>
        </p:nvSpPr>
        <p:spPr>
          <a:xfrm>
            <a:off x="13858990" y="807568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04</a:t>
            </a:r>
          </a:p>
        </p:txBody>
      </p:sp>
      <p:sp>
        <p:nvSpPr>
          <p:cNvPr id="44" name="TextBox 44"/>
          <p:cNvSpPr txBox="1"/>
          <p:nvPr/>
        </p:nvSpPr>
        <p:spPr>
          <a:xfrm>
            <a:off x="7775375" y="3971758"/>
            <a:ext cx="3944187" cy="7381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Outsourcing allows you to tap into specialized skills and experience that may not be available in-house.</a:t>
            </a:r>
          </a:p>
        </p:txBody>
      </p:sp>
      <p:sp>
        <p:nvSpPr>
          <p:cNvPr id="45" name="TextBox 45"/>
          <p:cNvSpPr txBox="1"/>
          <p:nvPr/>
        </p:nvSpPr>
        <p:spPr>
          <a:xfrm>
            <a:off x="7934195" y="7849036"/>
            <a:ext cx="3839615" cy="12334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By outsourcing development, you may mitigate certain risks associated with technology projects, as the responsibility for delivery lies with the vendor.</a:t>
            </a:r>
          </a:p>
        </p:txBody>
      </p:sp>
      <p:sp>
        <p:nvSpPr>
          <p:cNvPr id="46" name="TextBox 46"/>
          <p:cNvSpPr txBox="1"/>
          <p:nvPr/>
        </p:nvSpPr>
        <p:spPr>
          <a:xfrm>
            <a:off x="7775375" y="1160228"/>
            <a:ext cx="222520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Cost Efficiency</a:t>
            </a:r>
          </a:p>
        </p:txBody>
      </p:sp>
      <p:sp>
        <p:nvSpPr>
          <p:cNvPr id="47" name="TextBox 47"/>
          <p:cNvSpPr txBox="1"/>
          <p:nvPr/>
        </p:nvSpPr>
        <p:spPr>
          <a:xfrm>
            <a:off x="10448080" y="3218953"/>
            <a:ext cx="292045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Access to Expertise</a:t>
            </a:r>
          </a:p>
        </p:txBody>
      </p:sp>
      <p:sp>
        <p:nvSpPr>
          <p:cNvPr id="48" name="TextBox 48"/>
          <p:cNvSpPr txBox="1"/>
          <p:nvPr/>
        </p:nvSpPr>
        <p:spPr>
          <a:xfrm>
            <a:off x="7755734" y="5281762"/>
            <a:ext cx="2808015"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Faster Deployment</a:t>
            </a:r>
          </a:p>
        </p:txBody>
      </p:sp>
      <p:sp>
        <p:nvSpPr>
          <p:cNvPr id="49" name="TextBox 49"/>
          <p:cNvSpPr txBox="1"/>
          <p:nvPr/>
        </p:nvSpPr>
        <p:spPr>
          <a:xfrm>
            <a:off x="11346928" y="7337088"/>
            <a:ext cx="1977851"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Reduced Risk</a:t>
            </a:r>
          </a:p>
        </p:txBody>
      </p:sp>
      <p:sp>
        <p:nvSpPr>
          <p:cNvPr id="50" name="Freeform 50"/>
          <p:cNvSpPr/>
          <p:nvPr/>
        </p:nvSpPr>
        <p:spPr>
          <a:xfrm>
            <a:off x="11932738" y="8112002"/>
            <a:ext cx="835143" cy="718223"/>
          </a:xfrm>
          <a:custGeom>
            <a:avLst/>
            <a:gdLst/>
            <a:ahLst/>
            <a:cxnLst/>
            <a:rect l="l" t="t" r="r" b="b"/>
            <a:pathLst>
              <a:path w="835143" h="718223">
                <a:moveTo>
                  <a:pt x="0" y="0"/>
                </a:moveTo>
                <a:lnTo>
                  <a:pt x="835142" y="0"/>
                </a:lnTo>
                <a:lnTo>
                  <a:pt x="835142" y="718223"/>
                </a:lnTo>
                <a:lnTo>
                  <a:pt x="0" y="7182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309182" y="1338478"/>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12" name="Group 12"/>
          <p:cNvGrpSpPr/>
          <p:nvPr/>
        </p:nvGrpSpPr>
        <p:grpSpPr>
          <a:xfrm>
            <a:off x="7449560" y="1991264"/>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14" name="Group 14"/>
          <p:cNvGrpSpPr/>
          <p:nvPr/>
        </p:nvGrpSpPr>
        <p:grpSpPr>
          <a:xfrm>
            <a:off x="7755734" y="1515828"/>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16" name="Group 16"/>
          <p:cNvGrpSpPr/>
          <p:nvPr/>
        </p:nvGrpSpPr>
        <p:grpSpPr>
          <a:xfrm>
            <a:off x="12693796" y="3397203"/>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18" name="Group 18"/>
          <p:cNvGrpSpPr/>
          <p:nvPr/>
        </p:nvGrpSpPr>
        <p:grpSpPr>
          <a:xfrm>
            <a:off x="13381243" y="4049989"/>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20" name="Group 20"/>
          <p:cNvGrpSpPr/>
          <p:nvPr/>
        </p:nvGrpSpPr>
        <p:grpSpPr>
          <a:xfrm>
            <a:off x="7449560" y="3574553"/>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28" name="Group 28"/>
          <p:cNvGrpSpPr/>
          <p:nvPr/>
        </p:nvGrpSpPr>
        <p:grpSpPr>
          <a:xfrm>
            <a:off x="12693796" y="7524863"/>
            <a:ext cx="1165193" cy="1910409"/>
            <a:chOff x="0" y="0"/>
            <a:chExt cx="1452240" cy="2381040"/>
          </a:xfrm>
        </p:grpSpPr>
        <p:sp>
          <p:nvSpPr>
            <p:cNvPr id="29" name="Freeform 2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30" name="Group 30"/>
          <p:cNvGrpSpPr/>
          <p:nvPr/>
        </p:nvGrpSpPr>
        <p:grpSpPr>
          <a:xfrm>
            <a:off x="13381243" y="8177649"/>
            <a:ext cx="325815" cy="605415"/>
            <a:chOff x="0" y="0"/>
            <a:chExt cx="406080" cy="754560"/>
          </a:xfrm>
        </p:grpSpPr>
        <p:sp>
          <p:nvSpPr>
            <p:cNvPr id="31" name="Freeform 3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32" name="Group 32"/>
          <p:cNvGrpSpPr/>
          <p:nvPr/>
        </p:nvGrpSpPr>
        <p:grpSpPr>
          <a:xfrm>
            <a:off x="7449560" y="7702213"/>
            <a:ext cx="5918974" cy="1537801"/>
            <a:chOff x="0" y="0"/>
            <a:chExt cx="7377120" cy="1916640"/>
          </a:xfrm>
        </p:grpSpPr>
        <p:sp>
          <p:nvSpPr>
            <p:cNvPr id="33" name="Freeform 3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sp>
        <p:nvSpPr>
          <p:cNvPr id="34" name="Freeform 34"/>
          <p:cNvSpPr/>
          <p:nvPr/>
        </p:nvSpPr>
        <p:spPr>
          <a:xfrm>
            <a:off x="8294237" y="1938450"/>
            <a:ext cx="849763" cy="692557"/>
          </a:xfrm>
          <a:custGeom>
            <a:avLst/>
            <a:gdLst/>
            <a:ahLst/>
            <a:cxnLst/>
            <a:rect l="l" t="t" r="r" b="b"/>
            <a:pathLst>
              <a:path w="849763" h="692557">
                <a:moveTo>
                  <a:pt x="0" y="0"/>
                </a:moveTo>
                <a:lnTo>
                  <a:pt x="849763" y="0"/>
                </a:lnTo>
                <a:lnTo>
                  <a:pt x="849763" y="692557"/>
                </a:lnTo>
                <a:lnTo>
                  <a:pt x="0" y="6925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35" name="Freeform 35"/>
          <p:cNvSpPr/>
          <p:nvPr/>
        </p:nvSpPr>
        <p:spPr>
          <a:xfrm>
            <a:off x="11890237" y="3967241"/>
            <a:ext cx="916195" cy="752425"/>
          </a:xfrm>
          <a:custGeom>
            <a:avLst/>
            <a:gdLst/>
            <a:ahLst/>
            <a:cxnLst/>
            <a:rect l="l" t="t" r="r" b="b"/>
            <a:pathLst>
              <a:path w="916195" h="752425">
                <a:moveTo>
                  <a:pt x="0" y="0"/>
                </a:moveTo>
                <a:lnTo>
                  <a:pt x="916195" y="0"/>
                </a:lnTo>
                <a:lnTo>
                  <a:pt x="916195" y="752425"/>
                </a:lnTo>
                <a:lnTo>
                  <a:pt x="0" y="7524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36" name="Freeform 36"/>
          <p:cNvSpPr/>
          <p:nvPr/>
        </p:nvSpPr>
        <p:spPr>
          <a:xfrm>
            <a:off x="8294237" y="6026141"/>
            <a:ext cx="835143" cy="835143"/>
          </a:xfrm>
          <a:custGeom>
            <a:avLst/>
            <a:gdLst/>
            <a:ahLst/>
            <a:cxnLst/>
            <a:rect l="l" t="t" r="r" b="b"/>
            <a:pathLst>
              <a:path w="835143" h="835143">
                <a:moveTo>
                  <a:pt x="0" y="0"/>
                </a:moveTo>
                <a:lnTo>
                  <a:pt x="835143" y="0"/>
                </a:lnTo>
                <a:lnTo>
                  <a:pt x="835143" y="835142"/>
                </a:lnTo>
                <a:lnTo>
                  <a:pt x="0" y="8351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37" name="Freeform 37"/>
          <p:cNvSpPr/>
          <p:nvPr/>
        </p:nvSpPr>
        <p:spPr>
          <a:xfrm>
            <a:off x="11890237" y="8013016"/>
            <a:ext cx="916195" cy="916195"/>
          </a:xfrm>
          <a:custGeom>
            <a:avLst/>
            <a:gdLst/>
            <a:ahLst/>
            <a:cxnLst/>
            <a:rect l="l" t="t" r="r" b="b"/>
            <a:pathLst>
              <a:path w="916195" h="916195">
                <a:moveTo>
                  <a:pt x="0" y="0"/>
                </a:moveTo>
                <a:lnTo>
                  <a:pt x="916195" y="0"/>
                </a:lnTo>
                <a:lnTo>
                  <a:pt x="916195" y="916195"/>
                </a:lnTo>
                <a:lnTo>
                  <a:pt x="0" y="9161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38" name="TextBox 38"/>
          <p:cNvSpPr txBox="1"/>
          <p:nvPr/>
        </p:nvSpPr>
        <p:spPr>
          <a:xfrm>
            <a:off x="9285734" y="1662650"/>
            <a:ext cx="4071422"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Outsourcing means relinquishing some control over the development process, which could lead to misunderstandings or misaligned expectations.</a:t>
            </a:r>
          </a:p>
        </p:txBody>
      </p:sp>
      <p:sp>
        <p:nvSpPr>
          <p:cNvPr id="39" name="TextBox 39"/>
          <p:cNvSpPr txBox="1"/>
          <p:nvPr/>
        </p:nvSpPr>
        <p:spPr>
          <a:xfrm>
            <a:off x="6211443" y="1915064"/>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01</a:t>
            </a:r>
          </a:p>
        </p:txBody>
      </p:sp>
      <p:sp>
        <p:nvSpPr>
          <p:cNvPr id="40" name="TextBox 40"/>
          <p:cNvSpPr txBox="1"/>
          <p:nvPr/>
        </p:nvSpPr>
        <p:spPr>
          <a:xfrm>
            <a:off x="13858990" y="394802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02</a:t>
            </a:r>
          </a:p>
        </p:txBody>
      </p:sp>
      <p:sp>
        <p:nvSpPr>
          <p:cNvPr id="41" name="TextBox 41"/>
          <p:cNvSpPr txBox="1"/>
          <p:nvPr/>
        </p:nvSpPr>
        <p:spPr>
          <a:xfrm>
            <a:off x="9285734" y="5812680"/>
            <a:ext cx="3636065"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Working with an external team, especially if they're located in a different time zone or speak a different language, can present communication challenges.</a:t>
            </a:r>
          </a:p>
        </p:txBody>
      </p:sp>
      <p:sp>
        <p:nvSpPr>
          <p:cNvPr id="42" name="TextBox 42"/>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43" name="TextBox 43"/>
          <p:cNvSpPr txBox="1"/>
          <p:nvPr/>
        </p:nvSpPr>
        <p:spPr>
          <a:xfrm>
            <a:off x="13858990" y="807568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04</a:t>
            </a:r>
          </a:p>
        </p:txBody>
      </p:sp>
      <p:sp>
        <p:nvSpPr>
          <p:cNvPr id="44" name="TextBox 44"/>
          <p:cNvSpPr txBox="1"/>
          <p:nvPr/>
        </p:nvSpPr>
        <p:spPr>
          <a:xfrm>
            <a:off x="7879947" y="3836247"/>
            <a:ext cx="3771821" cy="98583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Relying on an external vendor means your organization is dependent on their availability, reliability, and performance.</a:t>
            </a:r>
          </a:p>
        </p:txBody>
      </p:sp>
      <p:sp>
        <p:nvSpPr>
          <p:cNvPr id="45" name="TextBox 45"/>
          <p:cNvSpPr txBox="1"/>
          <p:nvPr/>
        </p:nvSpPr>
        <p:spPr>
          <a:xfrm>
            <a:off x="7755734" y="7845088"/>
            <a:ext cx="3896035" cy="12334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Without proper due diligence, there's a risk of receiving subpar work from an outsourced vendor, leading to additional costs and delays.</a:t>
            </a:r>
          </a:p>
        </p:txBody>
      </p:sp>
      <p:sp>
        <p:nvSpPr>
          <p:cNvPr id="46" name="TextBox 46"/>
          <p:cNvSpPr txBox="1"/>
          <p:nvPr/>
        </p:nvSpPr>
        <p:spPr>
          <a:xfrm>
            <a:off x="7775375" y="1160228"/>
            <a:ext cx="2228701"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Loss of Control</a:t>
            </a:r>
          </a:p>
        </p:txBody>
      </p:sp>
      <p:sp>
        <p:nvSpPr>
          <p:cNvPr id="47" name="TextBox 47"/>
          <p:cNvSpPr txBox="1"/>
          <p:nvPr/>
        </p:nvSpPr>
        <p:spPr>
          <a:xfrm>
            <a:off x="9871594" y="3218953"/>
            <a:ext cx="3496940"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Dependency on Vendor</a:t>
            </a:r>
          </a:p>
        </p:txBody>
      </p:sp>
      <p:sp>
        <p:nvSpPr>
          <p:cNvPr id="48" name="TextBox 48"/>
          <p:cNvSpPr txBox="1"/>
          <p:nvPr/>
        </p:nvSpPr>
        <p:spPr>
          <a:xfrm>
            <a:off x="7755734" y="5274279"/>
            <a:ext cx="4028703"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Communication Challenges</a:t>
            </a:r>
          </a:p>
        </p:txBody>
      </p:sp>
      <p:sp>
        <p:nvSpPr>
          <p:cNvPr id="49" name="TextBox 49"/>
          <p:cNvSpPr txBox="1"/>
          <p:nvPr/>
        </p:nvSpPr>
        <p:spPr>
          <a:xfrm>
            <a:off x="10808177" y="7346613"/>
            <a:ext cx="2548979"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Quality Concerns</a:t>
            </a:r>
          </a:p>
        </p:txBody>
      </p:sp>
      <p:sp>
        <p:nvSpPr>
          <p:cNvPr id="50" name="TextBox 50"/>
          <p:cNvSpPr txBox="1"/>
          <p:nvPr/>
        </p:nvSpPr>
        <p:spPr>
          <a:xfrm>
            <a:off x="487358" y="906711"/>
            <a:ext cx="5279484" cy="2054805"/>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Outsourcing con's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28003" y="4648200"/>
            <a:ext cx="11977699"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BUILDING IN-HOUSE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92483" y="9220200"/>
            <a:ext cx="10095517"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NECESSARY STEPS</a:t>
            </a:r>
          </a:p>
        </p:txBody>
      </p:sp>
      <p:sp>
        <p:nvSpPr>
          <p:cNvPr id="3" name="TextBox 3"/>
          <p:cNvSpPr txBox="1"/>
          <p:nvPr/>
        </p:nvSpPr>
        <p:spPr>
          <a:xfrm>
            <a:off x="1028700" y="1363634"/>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01.</a:t>
            </a:r>
          </a:p>
        </p:txBody>
      </p:sp>
      <p:sp>
        <p:nvSpPr>
          <p:cNvPr id="4" name="TextBox 4"/>
          <p:cNvSpPr txBox="1"/>
          <p:nvPr/>
        </p:nvSpPr>
        <p:spPr>
          <a:xfrm>
            <a:off x="1028700" y="2639997"/>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02.</a:t>
            </a:r>
          </a:p>
        </p:txBody>
      </p:sp>
      <p:sp>
        <p:nvSpPr>
          <p:cNvPr id="5" name="TextBox 5"/>
          <p:cNvSpPr txBox="1"/>
          <p:nvPr/>
        </p:nvSpPr>
        <p:spPr>
          <a:xfrm>
            <a:off x="1997906" y="1490000"/>
            <a:ext cx="3754172"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DEFINE CLEAR OBJECTIVES</a:t>
            </a:r>
          </a:p>
        </p:txBody>
      </p:sp>
      <p:sp>
        <p:nvSpPr>
          <p:cNvPr id="6" name="TextBox 6"/>
          <p:cNvSpPr txBox="1"/>
          <p:nvPr/>
        </p:nvSpPr>
        <p:spPr>
          <a:xfrm>
            <a:off x="1997906" y="2764456"/>
            <a:ext cx="655780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CONDUCT THOROUGH REQUIREMENTS ANALYSIS</a:t>
            </a:r>
          </a:p>
        </p:txBody>
      </p:sp>
      <p:sp>
        <p:nvSpPr>
          <p:cNvPr id="7" name="TextBox 7"/>
          <p:cNvSpPr txBox="1"/>
          <p:nvPr/>
        </p:nvSpPr>
        <p:spPr>
          <a:xfrm>
            <a:off x="1028700" y="3916360"/>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03.</a:t>
            </a:r>
          </a:p>
        </p:txBody>
      </p:sp>
      <p:sp>
        <p:nvSpPr>
          <p:cNvPr id="8" name="TextBox 8"/>
          <p:cNvSpPr txBox="1"/>
          <p:nvPr/>
        </p:nvSpPr>
        <p:spPr>
          <a:xfrm>
            <a:off x="2019307" y="4040185"/>
            <a:ext cx="4260091"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ALLOCATE RESOURCES</a:t>
            </a:r>
          </a:p>
        </p:txBody>
      </p:sp>
      <p:sp>
        <p:nvSpPr>
          <p:cNvPr id="9" name="TextBox 9"/>
          <p:cNvSpPr txBox="1"/>
          <p:nvPr/>
        </p:nvSpPr>
        <p:spPr>
          <a:xfrm>
            <a:off x="1028700" y="533876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04.</a:t>
            </a:r>
          </a:p>
        </p:txBody>
      </p:sp>
      <p:sp>
        <p:nvSpPr>
          <p:cNvPr id="10" name="TextBox 10"/>
          <p:cNvSpPr txBox="1"/>
          <p:nvPr/>
        </p:nvSpPr>
        <p:spPr>
          <a:xfrm>
            <a:off x="1997906" y="5462594"/>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FORM CROSS-FUNCTIONAL TEAMS</a:t>
            </a:r>
          </a:p>
        </p:txBody>
      </p:sp>
      <p:sp>
        <p:nvSpPr>
          <p:cNvPr id="11" name="Freeform 11"/>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2" name="Freeform 12"/>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TextBox 13"/>
          <p:cNvSpPr txBox="1"/>
          <p:nvPr/>
        </p:nvSpPr>
        <p:spPr>
          <a:xfrm>
            <a:off x="1028700" y="6761178"/>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05.</a:t>
            </a:r>
          </a:p>
        </p:txBody>
      </p:sp>
      <p:sp>
        <p:nvSpPr>
          <p:cNvPr id="14" name="TextBox 14"/>
          <p:cNvSpPr txBox="1"/>
          <p:nvPr/>
        </p:nvSpPr>
        <p:spPr>
          <a:xfrm>
            <a:off x="1997906" y="6885003"/>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CHOOSE THE RIGHT TECHNOLOGY STACK</a:t>
            </a:r>
          </a:p>
        </p:txBody>
      </p:sp>
      <p:sp>
        <p:nvSpPr>
          <p:cNvPr id="15" name="TextBox 15"/>
          <p:cNvSpPr txBox="1"/>
          <p:nvPr/>
        </p:nvSpPr>
        <p:spPr>
          <a:xfrm>
            <a:off x="8954757" y="1363634"/>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06.</a:t>
            </a:r>
          </a:p>
        </p:txBody>
      </p:sp>
      <p:sp>
        <p:nvSpPr>
          <p:cNvPr id="16" name="TextBox 16"/>
          <p:cNvSpPr txBox="1"/>
          <p:nvPr/>
        </p:nvSpPr>
        <p:spPr>
          <a:xfrm>
            <a:off x="8954757" y="2639997"/>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07.</a:t>
            </a:r>
          </a:p>
        </p:txBody>
      </p:sp>
      <p:sp>
        <p:nvSpPr>
          <p:cNvPr id="17" name="TextBox 17"/>
          <p:cNvSpPr txBox="1"/>
          <p:nvPr/>
        </p:nvSpPr>
        <p:spPr>
          <a:xfrm>
            <a:off x="8954757" y="391381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08.</a:t>
            </a:r>
          </a:p>
        </p:txBody>
      </p:sp>
      <p:sp>
        <p:nvSpPr>
          <p:cNvPr id="18" name="TextBox 18"/>
          <p:cNvSpPr txBox="1"/>
          <p:nvPr/>
        </p:nvSpPr>
        <p:spPr>
          <a:xfrm>
            <a:off x="8954757" y="533876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09.</a:t>
            </a:r>
          </a:p>
        </p:txBody>
      </p:sp>
      <p:sp>
        <p:nvSpPr>
          <p:cNvPr id="19" name="TextBox 19"/>
          <p:cNvSpPr txBox="1"/>
          <p:nvPr/>
        </p:nvSpPr>
        <p:spPr>
          <a:xfrm>
            <a:off x="8954757" y="6761178"/>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10.</a:t>
            </a:r>
          </a:p>
        </p:txBody>
      </p:sp>
      <p:sp>
        <p:nvSpPr>
          <p:cNvPr id="20" name="TextBox 20"/>
          <p:cNvSpPr txBox="1"/>
          <p:nvPr/>
        </p:nvSpPr>
        <p:spPr>
          <a:xfrm>
            <a:off x="9945364" y="1487459"/>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CREATE A PROJECT PLAN</a:t>
            </a:r>
          </a:p>
        </p:txBody>
      </p:sp>
      <p:sp>
        <p:nvSpPr>
          <p:cNvPr id="21" name="TextBox 21"/>
          <p:cNvSpPr txBox="1"/>
          <p:nvPr/>
        </p:nvSpPr>
        <p:spPr>
          <a:xfrm>
            <a:off x="9945364" y="2763822"/>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ESTABLISH DEVELOPMENT PROCESSES</a:t>
            </a:r>
          </a:p>
        </p:txBody>
      </p:sp>
      <p:sp>
        <p:nvSpPr>
          <p:cNvPr id="22" name="TextBox 22"/>
          <p:cNvSpPr txBox="1"/>
          <p:nvPr/>
        </p:nvSpPr>
        <p:spPr>
          <a:xfrm>
            <a:off x="9945364" y="4037644"/>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PROTOTYPE AND VALIDATE</a:t>
            </a:r>
          </a:p>
        </p:txBody>
      </p:sp>
      <p:sp>
        <p:nvSpPr>
          <p:cNvPr id="23" name="TextBox 23"/>
          <p:cNvSpPr txBox="1"/>
          <p:nvPr/>
        </p:nvSpPr>
        <p:spPr>
          <a:xfrm>
            <a:off x="9945364" y="5462594"/>
            <a:ext cx="7124693"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ADDRESS LEGAL AND COMPLIANCE CONSIDERATIONS</a:t>
            </a:r>
          </a:p>
        </p:txBody>
      </p:sp>
      <p:sp>
        <p:nvSpPr>
          <p:cNvPr id="24" name="TextBox 24"/>
          <p:cNvSpPr txBox="1"/>
          <p:nvPr/>
        </p:nvSpPr>
        <p:spPr>
          <a:xfrm>
            <a:off x="9945364" y="6885003"/>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COMMUNICATE AND MANAGE EXPECTATIONS</a:t>
            </a:r>
          </a:p>
        </p:txBody>
      </p:sp>
      <p:sp>
        <p:nvSpPr>
          <p:cNvPr id="25" name="TextBox 25"/>
          <p:cNvSpPr txBox="1"/>
          <p:nvPr/>
        </p:nvSpPr>
        <p:spPr>
          <a:xfrm>
            <a:off x="1997906" y="1879896"/>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Clearly articulate the problem you are solving and set measurable, and achievable goals.</a:t>
            </a:r>
          </a:p>
        </p:txBody>
      </p:sp>
      <p:sp>
        <p:nvSpPr>
          <p:cNvPr id="26" name="TextBox 26"/>
          <p:cNvSpPr txBox="1"/>
          <p:nvPr/>
        </p:nvSpPr>
        <p:spPr>
          <a:xfrm>
            <a:off x="2019307" y="3153083"/>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Gather requirements from everyone involved and prioritize them.</a:t>
            </a:r>
          </a:p>
        </p:txBody>
      </p:sp>
      <p:sp>
        <p:nvSpPr>
          <p:cNvPr id="27" name="TextBox 27"/>
          <p:cNvSpPr txBox="1"/>
          <p:nvPr/>
        </p:nvSpPr>
        <p:spPr>
          <a:xfrm>
            <a:off x="2019307" y="4428812"/>
            <a:ext cx="6536403"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Identify and allocate the necessary resources, including budget, personnel, and time.</a:t>
            </a:r>
          </a:p>
        </p:txBody>
      </p:sp>
      <p:sp>
        <p:nvSpPr>
          <p:cNvPr id="28" name="TextBox 28"/>
          <p:cNvSpPr txBox="1"/>
          <p:nvPr/>
        </p:nvSpPr>
        <p:spPr>
          <a:xfrm>
            <a:off x="1997906" y="5851221"/>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Create a team with diverse skills relevant to the project (developers, designers, and PM's).</a:t>
            </a:r>
          </a:p>
        </p:txBody>
      </p:sp>
      <p:sp>
        <p:nvSpPr>
          <p:cNvPr id="29" name="TextBox 29"/>
          <p:cNvSpPr txBox="1"/>
          <p:nvPr/>
        </p:nvSpPr>
        <p:spPr>
          <a:xfrm>
            <a:off x="1997906" y="7273629"/>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Evaluate different technologies, frameworks, and tools to determine the most suitable.</a:t>
            </a:r>
          </a:p>
        </p:txBody>
      </p:sp>
      <p:sp>
        <p:nvSpPr>
          <p:cNvPr id="30" name="TextBox 30"/>
          <p:cNvSpPr txBox="1"/>
          <p:nvPr/>
        </p:nvSpPr>
        <p:spPr>
          <a:xfrm>
            <a:off x="9923963" y="1879896"/>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Develop a project plan outlining key milestones, deliverables, timelines, and resources.</a:t>
            </a:r>
          </a:p>
        </p:txBody>
      </p:sp>
      <p:sp>
        <p:nvSpPr>
          <p:cNvPr id="31" name="TextBox 31"/>
          <p:cNvSpPr txBox="1"/>
          <p:nvPr/>
        </p:nvSpPr>
        <p:spPr>
          <a:xfrm>
            <a:off x="9923963" y="3153083"/>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Define development methodologies, processes, and workflows.</a:t>
            </a:r>
          </a:p>
        </p:txBody>
      </p:sp>
      <p:sp>
        <p:nvSpPr>
          <p:cNvPr id="32" name="TextBox 32"/>
          <p:cNvSpPr txBox="1"/>
          <p:nvPr/>
        </p:nvSpPr>
        <p:spPr>
          <a:xfrm>
            <a:off x="9923963" y="4426271"/>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Build prototypes or minimum viable products (MVPs) to validate the idea.</a:t>
            </a:r>
          </a:p>
        </p:txBody>
      </p:sp>
      <p:sp>
        <p:nvSpPr>
          <p:cNvPr id="33" name="TextBox 33"/>
          <p:cNvSpPr txBox="1"/>
          <p:nvPr/>
        </p:nvSpPr>
        <p:spPr>
          <a:xfrm>
            <a:off x="9923963" y="5851221"/>
            <a:ext cx="7146094"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Identify and address requirements relevant to the project (data privacy, security, and intellectual property rights).</a:t>
            </a:r>
          </a:p>
        </p:txBody>
      </p:sp>
      <p:sp>
        <p:nvSpPr>
          <p:cNvPr id="34" name="TextBox 34"/>
          <p:cNvSpPr txBox="1"/>
          <p:nvPr/>
        </p:nvSpPr>
        <p:spPr>
          <a:xfrm>
            <a:off x="9923963" y="7273629"/>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Maintain open and transparent communication with everyone involved.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617828" y="2672935"/>
            <a:ext cx="3670172" cy="7614065"/>
          </a:xfrm>
          <a:custGeom>
            <a:avLst/>
            <a:gdLst/>
            <a:ahLst/>
            <a:cxnLst/>
            <a:rect l="l" t="t" r="r" b="b"/>
            <a:pathLst>
              <a:path w="3670172" h="7614065">
                <a:moveTo>
                  <a:pt x="0" y="0"/>
                </a:moveTo>
                <a:lnTo>
                  <a:pt x="3670172" y="0"/>
                </a:lnTo>
                <a:lnTo>
                  <a:pt x="3670172" y="7614065"/>
                </a:lnTo>
                <a:lnTo>
                  <a:pt x="0" y="7614065"/>
                </a:lnTo>
                <a:lnTo>
                  <a:pt x="0" y="0"/>
                </a:lnTo>
                <a:close/>
              </a:path>
            </a:pathLst>
          </a:custGeom>
          <a:blipFill>
            <a:blip r:embed="rId3"/>
            <a:stretch>
              <a:fillRect r="-1183" b="-8084"/>
            </a:stretch>
          </a:blipFill>
        </p:spPr>
        <p:txBody>
          <a:bodyPr/>
          <a:lstStyle/>
          <a:p>
            <a:endParaRPr lang="lv-LV"/>
          </a:p>
        </p:txBody>
      </p:sp>
      <p:sp>
        <p:nvSpPr>
          <p:cNvPr id="4" name="TextBox 4"/>
          <p:cNvSpPr txBox="1"/>
          <p:nvPr/>
        </p:nvSpPr>
        <p:spPr>
          <a:xfrm>
            <a:off x="1348251" y="1097114"/>
            <a:ext cx="13269577" cy="18057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What to consider long-term?</a:t>
            </a:r>
          </a:p>
        </p:txBody>
      </p:sp>
      <p:sp>
        <p:nvSpPr>
          <p:cNvPr id="5" name="TextBox 5"/>
          <p:cNvSpPr txBox="1"/>
          <p:nvPr/>
        </p:nvSpPr>
        <p:spPr>
          <a:xfrm>
            <a:off x="1348251" y="3403916"/>
            <a:ext cx="12116660" cy="5424602"/>
          </a:xfrm>
          <a:prstGeom prst="rect">
            <a:avLst/>
          </a:prstGeom>
        </p:spPr>
        <p:txBody>
          <a:bodyPr lIns="0" tIns="0" rIns="0" bIns="0" rtlCol="0" anchor="t">
            <a:spAutoFit/>
          </a:bodyPr>
          <a:lstStyle/>
          <a:p>
            <a:pPr>
              <a:lnSpc>
                <a:spcPts val="4305"/>
              </a:lnSpc>
            </a:pPr>
            <a:r>
              <a:rPr lang="en-US" sz="3120" spc="305">
                <a:solidFill>
                  <a:srgbClr val="231F20"/>
                </a:solidFill>
                <a:latin typeface="DM Sans"/>
              </a:rPr>
              <a:t>When building a technological solution in-house, it's important to consider long-term maintenance, scalability, security, user feedback, talent management, as well as total cost of ownership. </a:t>
            </a:r>
          </a:p>
          <a:p>
            <a:pPr marL="0" lvl="0" indent="0">
              <a:lnSpc>
                <a:spcPts val="4305"/>
              </a:lnSpc>
              <a:spcBef>
                <a:spcPct val="0"/>
              </a:spcBef>
            </a:pPr>
            <a:r>
              <a:rPr lang="en-US" sz="3120" spc="305">
                <a:solidFill>
                  <a:srgbClr val="231F20"/>
                </a:solidFill>
                <a:latin typeface="DM Sans"/>
              </a:rPr>
              <a:t>Allocate resources for maintenance and support, design the product for scalability, ensure security and compliance, solicit user feedback for improvement, invest in talent, and continuously evaluate costs for optimization. These factors contribute to the solution's sustainability and value over time.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5052485" y="3659601"/>
            <a:ext cx="2582037" cy="4114800"/>
          </a:xfrm>
          <a:custGeom>
            <a:avLst/>
            <a:gdLst/>
            <a:ahLst/>
            <a:cxnLst/>
            <a:rect l="l" t="t" r="r" b="b"/>
            <a:pathLst>
              <a:path w="2582037" h="4114800">
                <a:moveTo>
                  <a:pt x="0" y="0"/>
                </a:moveTo>
                <a:lnTo>
                  <a:pt x="2582037" y="0"/>
                </a:lnTo>
                <a:lnTo>
                  <a:pt x="258203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Tips &amp; Tricks</a:t>
            </a:r>
          </a:p>
        </p:txBody>
      </p:sp>
      <p:sp>
        <p:nvSpPr>
          <p:cNvPr id="5" name="TextBox 5"/>
          <p:cNvSpPr txBox="1"/>
          <p:nvPr/>
        </p:nvSpPr>
        <p:spPr>
          <a:xfrm>
            <a:off x="1348251" y="300002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6" name="TextBox 6"/>
          <p:cNvSpPr txBox="1"/>
          <p:nvPr/>
        </p:nvSpPr>
        <p:spPr>
          <a:xfrm>
            <a:off x="2064969" y="4100345"/>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Don't try to build everything at once. Begin with a </a:t>
            </a:r>
            <a:r>
              <a:rPr lang="en-US" sz="2011" spc="197">
                <a:solidFill>
                  <a:srgbClr val="231F20"/>
                </a:solidFill>
                <a:latin typeface="DM Sans Bold"/>
              </a:rPr>
              <a:t>Minimum Viable Product (MVP)</a:t>
            </a:r>
            <a:r>
              <a:rPr lang="en-US" sz="2011" spc="197">
                <a:solidFill>
                  <a:srgbClr val="231F20"/>
                </a:solidFill>
                <a:latin typeface="DM Sans"/>
              </a:rPr>
              <a:t> that addresses core needs. Gather user feedback and iterate based on their input.</a:t>
            </a:r>
          </a:p>
        </p:txBody>
      </p:sp>
      <p:sp>
        <p:nvSpPr>
          <p:cNvPr id="7" name="TextBox 7"/>
          <p:cNvSpPr txBox="1"/>
          <p:nvPr/>
        </p:nvSpPr>
        <p:spPr>
          <a:xfrm>
            <a:off x="1348251" y="4268812"/>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8" name="TextBox 8"/>
          <p:cNvSpPr txBox="1"/>
          <p:nvPr/>
        </p:nvSpPr>
        <p:spPr>
          <a:xfrm>
            <a:off x="2064969" y="2841393"/>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Research</a:t>
            </a:r>
            <a:r>
              <a:rPr lang="en-US" sz="2011" spc="197">
                <a:solidFill>
                  <a:srgbClr val="231F20"/>
                </a:solidFill>
                <a:latin typeface="DM Sans"/>
              </a:rPr>
              <a:t> existing solutions (both off-the-shelf software and open-source options) before diving into development. Is building something new truly necessary?</a:t>
            </a:r>
          </a:p>
        </p:txBody>
      </p:sp>
      <p:sp>
        <p:nvSpPr>
          <p:cNvPr id="9" name="TextBox 9"/>
          <p:cNvSpPr txBox="1"/>
          <p:nvPr/>
        </p:nvSpPr>
        <p:spPr>
          <a:xfrm>
            <a:off x="1348251" y="55179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0" name="TextBox 10"/>
          <p:cNvSpPr txBox="1"/>
          <p:nvPr/>
        </p:nvSpPr>
        <p:spPr>
          <a:xfrm>
            <a:off x="2064969" y="6617008"/>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Integrate </a:t>
            </a:r>
            <a:r>
              <a:rPr lang="en-US" sz="2011" spc="197">
                <a:solidFill>
                  <a:srgbClr val="231F20"/>
                </a:solidFill>
                <a:latin typeface="DM Sans Bold"/>
              </a:rPr>
              <a:t>security</a:t>
            </a:r>
            <a:r>
              <a:rPr lang="en-US" sz="2011" spc="197">
                <a:solidFill>
                  <a:srgbClr val="231F20"/>
                </a:solidFill>
                <a:latin typeface="DM Sans"/>
              </a:rPr>
              <a:t> best practices from the beginning of development to protect user data and system integrity.</a:t>
            </a:r>
          </a:p>
        </p:txBody>
      </p:sp>
      <p:sp>
        <p:nvSpPr>
          <p:cNvPr id="11" name="TextBox 11"/>
          <p:cNvSpPr txBox="1"/>
          <p:nvPr/>
        </p:nvSpPr>
        <p:spPr>
          <a:xfrm>
            <a:off x="1348251" y="6785474"/>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12" name="TextBox 12"/>
          <p:cNvSpPr txBox="1"/>
          <p:nvPr/>
        </p:nvSpPr>
        <p:spPr>
          <a:xfrm>
            <a:off x="2064969" y="5359298"/>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Embrace agile</a:t>
            </a:r>
            <a:r>
              <a:rPr lang="en-US" sz="2011" spc="197">
                <a:solidFill>
                  <a:srgbClr val="231F20"/>
                </a:solidFill>
                <a:latin typeface="DM Sans"/>
              </a:rPr>
              <a:t> </a:t>
            </a:r>
            <a:r>
              <a:rPr lang="en-US" sz="2011" spc="197">
                <a:solidFill>
                  <a:srgbClr val="231F20"/>
                </a:solidFill>
                <a:latin typeface="DM Sans Bold"/>
              </a:rPr>
              <a:t>development</a:t>
            </a:r>
            <a:r>
              <a:rPr lang="en-US" sz="2011" spc="197">
                <a:solidFill>
                  <a:srgbClr val="231F20"/>
                </a:solidFill>
                <a:latin typeface="DM Sans"/>
              </a:rPr>
              <a:t> methodologies that promote quick iterations, continuous testing, and adaptation based on feedback.</a:t>
            </a:r>
          </a:p>
        </p:txBody>
      </p:sp>
      <p:sp>
        <p:nvSpPr>
          <p:cNvPr id="13" name="TextBox 13"/>
          <p:cNvSpPr txBox="1"/>
          <p:nvPr/>
        </p:nvSpPr>
        <p:spPr>
          <a:xfrm>
            <a:off x="2064969" y="7875960"/>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Consider how your solution will handle future growth in users or data volume. Design with the </a:t>
            </a:r>
            <a:r>
              <a:rPr lang="en-US" sz="2011" spc="197">
                <a:solidFill>
                  <a:srgbClr val="231F20"/>
                </a:solidFill>
                <a:latin typeface="DM Sans Bold"/>
              </a:rPr>
              <a:t>future in mind</a:t>
            </a:r>
            <a:r>
              <a:rPr lang="en-US" sz="2011" spc="197">
                <a:solidFill>
                  <a:srgbClr val="231F20"/>
                </a:solidFill>
                <a:latin typeface="DM Sans"/>
              </a:rPr>
              <a:t>.</a:t>
            </a:r>
          </a:p>
        </p:txBody>
      </p:sp>
      <p:sp>
        <p:nvSpPr>
          <p:cNvPr id="14" name="TextBox 14"/>
          <p:cNvSpPr txBox="1"/>
          <p:nvPr/>
        </p:nvSpPr>
        <p:spPr>
          <a:xfrm>
            <a:off x="1348251" y="8044427"/>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28003" y="4648200"/>
            <a:ext cx="11977699"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OUTSOURCING</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92483" y="9220200"/>
            <a:ext cx="10095517"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NECESSARY STEPS</a:t>
            </a:r>
          </a:p>
        </p:txBody>
      </p:sp>
      <p:sp>
        <p:nvSpPr>
          <p:cNvPr id="3" name="TextBox 3"/>
          <p:cNvSpPr txBox="1"/>
          <p:nvPr/>
        </p:nvSpPr>
        <p:spPr>
          <a:xfrm>
            <a:off x="1028700" y="1363634"/>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01.</a:t>
            </a:r>
          </a:p>
        </p:txBody>
      </p:sp>
      <p:sp>
        <p:nvSpPr>
          <p:cNvPr id="4" name="TextBox 4"/>
          <p:cNvSpPr txBox="1"/>
          <p:nvPr/>
        </p:nvSpPr>
        <p:spPr>
          <a:xfrm>
            <a:off x="1028700" y="2639997"/>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02.</a:t>
            </a:r>
          </a:p>
        </p:txBody>
      </p:sp>
      <p:sp>
        <p:nvSpPr>
          <p:cNvPr id="5" name="TextBox 5"/>
          <p:cNvSpPr txBox="1"/>
          <p:nvPr/>
        </p:nvSpPr>
        <p:spPr>
          <a:xfrm>
            <a:off x="1997906" y="1490000"/>
            <a:ext cx="3754172"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DEFINE CLEAR OBJECTIVES</a:t>
            </a:r>
          </a:p>
        </p:txBody>
      </p:sp>
      <p:sp>
        <p:nvSpPr>
          <p:cNvPr id="6" name="TextBox 6"/>
          <p:cNvSpPr txBox="1"/>
          <p:nvPr/>
        </p:nvSpPr>
        <p:spPr>
          <a:xfrm>
            <a:off x="1997906" y="2764456"/>
            <a:ext cx="655780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IDENTIFY SUITABLE VENDORS</a:t>
            </a:r>
          </a:p>
        </p:txBody>
      </p:sp>
      <p:sp>
        <p:nvSpPr>
          <p:cNvPr id="7" name="TextBox 7"/>
          <p:cNvSpPr txBox="1"/>
          <p:nvPr/>
        </p:nvSpPr>
        <p:spPr>
          <a:xfrm>
            <a:off x="1028700" y="3916360"/>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03.</a:t>
            </a:r>
          </a:p>
        </p:txBody>
      </p:sp>
      <p:sp>
        <p:nvSpPr>
          <p:cNvPr id="8" name="TextBox 8"/>
          <p:cNvSpPr txBox="1"/>
          <p:nvPr/>
        </p:nvSpPr>
        <p:spPr>
          <a:xfrm>
            <a:off x="2019307" y="4040185"/>
            <a:ext cx="6173177"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REQUEST FOR PROPOSALS OR QUOTES</a:t>
            </a:r>
          </a:p>
        </p:txBody>
      </p:sp>
      <p:sp>
        <p:nvSpPr>
          <p:cNvPr id="9" name="TextBox 9"/>
          <p:cNvSpPr txBox="1"/>
          <p:nvPr/>
        </p:nvSpPr>
        <p:spPr>
          <a:xfrm>
            <a:off x="1028700" y="533876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04.</a:t>
            </a:r>
          </a:p>
        </p:txBody>
      </p:sp>
      <p:sp>
        <p:nvSpPr>
          <p:cNvPr id="10" name="TextBox 10"/>
          <p:cNvSpPr txBox="1"/>
          <p:nvPr/>
        </p:nvSpPr>
        <p:spPr>
          <a:xfrm>
            <a:off x="1997906" y="5462594"/>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EVALUATE VENDOR PROPOSALS</a:t>
            </a:r>
          </a:p>
        </p:txBody>
      </p:sp>
      <p:sp>
        <p:nvSpPr>
          <p:cNvPr id="11" name="Freeform 11"/>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2" name="Freeform 12"/>
          <p:cNvSpPr/>
          <p:nvPr/>
        </p:nvSpPr>
        <p:spPr>
          <a:xfrm rot="887923">
            <a:off x="13602313" y="-9014016"/>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3" name="TextBox 13"/>
          <p:cNvSpPr txBox="1"/>
          <p:nvPr/>
        </p:nvSpPr>
        <p:spPr>
          <a:xfrm>
            <a:off x="1028700" y="6761178"/>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05.</a:t>
            </a:r>
          </a:p>
        </p:txBody>
      </p:sp>
      <p:sp>
        <p:nvSpPr>
          <p:cNvPr id="14" name="TextBox 14"/>
          <p:cNvSpPr txBox="1"/>
          <p:nvPr/>
        </p:nvSpPr>
        <p:spPr>
          <a:xfrm>
            <a:off x="1997906" y="6885003"/>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SELECT THE RIGHT VENDOR</a:t>
            </a:r>
          </a:p>
        </p:txBody>
      </p:sp>
      <p:sp>
        <p:nvSpPr>
          <p:cNvPr id="15" name="TextBox 15"/>
          <p:cNvSpPr txBox="1"/>
          <p:nvPr/>
        </p:nvSpPr>
        <p:spPr>
          <a:xfrm>
            <a:off x="8954757" y="1363634"/>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06.</a:t>
            </a:r>
          </a:p>
        </p:txBody>
      </p:sp>
      <p:sp>
        <p:nvSpPr>
          <p:cNvPr id="16" name="TextBox 16"/>
          <p:cNvSpPr txBox="1"/>
          <p:nvPr/>
        </p:nvSpPr>
        <p:spPr>
          <a:xfrm>
            <a:off x="8954757" y="2639997"/>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07.</a:t>
            </a:r>
          </a:p>
        </p:txBody>
      </p:sp>
      <p:sp>
        <p:nvSpPr>
          <p:cNvPr id="17" name="TextBox 17"/>
          <p:cNvSpPr txBox="1"/>
          <p:nvPr/>
        </p:nvSpPr>
        <p:spPr>
          <a:xfrm>
            <a:off x="8954757" y="391381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08.</a:t>
            </a:r>
          </a:p>
        </p:txBody>
      </p:sp>
      <p:sp>
        <p:nvSpPr>
          <p:cNvPr id="18" name="TextBox 18"/>
          <p:cNvSpPr txBox="1"/>
          <p:nvPr/>
        </p:nvSpPr>
        <p:spPr>
          <a:xfrm>
            <a:off x="8954757" y="5338769"/>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09.</a:t>
            </a:r>
          </a:p>
        </p:txBody>
      </p:sp>
      <p:sp>
        <p:nvSpPr>
          <p:cNvPr id="19" name="TextBox 19"/>
          <p:cNvSpPr txBox="1"/>
          <p:nvPr/>
        </p:nvSpPr>
        <p:spPr>
          <a:xfrm>
            <a:off x="8954757" y="6761178"/>
            <a:ext cx="1938412" cy="574684"/>
          </a:xfrm>
          <a:prstGeom prst="rect">
            <a:avLst/>
          </a:prstGeom>
        </p:spPr>
        <p:txBody>
          <a:bodyPr lIns="0" tIns="0" rIns="0" bIns="0" rtlCol="0" anchor="t">
            <a:spAutoFit/>
          </a:bodyPr>
          <a:lstStyle/>
          <a:p>
            <a:pPr>
              <a:lnSpc>
                <a:spcPts val="4400"/>
              </a:lnSpc>
            </a:pPr>
            <a:r>
              <a:rPr lang="en-US" sz="4000">
                <a:solidFill>
                  <a:srgbClr val="8CA9AD"/>
                </a:solidFill>
                <a:latin typeface="DM Sans Bold"/>
              </a:rPr>
              <a:t>10.</a:t>
            </a:r>
          </a:p>
        </p:txBody>
      </p:sp>
      <p:sp>
        <p:nvSpPr>
          <p:cNvPr id="20" name="TextBox 20"/>
          <p:cNvSpPr txBox="1"/>
          <p:nvPr/>
        </p:nvSpPr>
        <p:spPr>
          <a:xfrm>
            <a:off x="9945364" y="1487459"/>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ESTABLISH CLEAR COMMUNICATION CHANNELS</a:t>
            </a:r>
          </a:p>
        </p:txBody>
      </p:sp>
      <p:sp>
        <p:nvSpPr>
          <p:cNvPr id="21" name="TextBox 21"/>
          <p:cNvSpPr txBox="1"/>
          <p:nvPr/>
        </p:nvSpPr>
        <p:spPr>
          <a:xfrm>
            <a:off x="9945364" y="2763822"/>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SET UP PROJECT GOVERNANCE AND MANAGEMENT</a:t>
            </a:r>
          </a:p>
        </p:txBody>
      </p:sp>
      <p:sp>
        <p:nvSpPr>
          <p:cNvPr id="22" name="TextBox 22"/>
          <p:cNvSpPr txBox="1"/>
          <p:nvPr/>
        </p:nvSpPr>
        <p:spPr>
          <a:xfrm>
            <a:off x="9945364" y="4037644"/>
            <a:ext cx="7124693"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DEFINE PROJECT REQUIREMENTS AND SPECIFICATIONS</a:t>
            </a:r>
          </a:p>
        </p:txBody>
      </p:sp>
      <p:sp>
        <p:nvSpPr>
          <p:cNvPr id="23" name="TextBox 23"/>
          <p:cNvSpPr txBox="1"/>
          <p:nvPr/>
        </p:nvSpPr>
        <p:spPr>
          <a:xfrm>
            <a:off x="9945364" y="5462594"/>
            <a:ext cx="7124693"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KICK OFF THE PROJECT</a:t>
            </a:r>
          </a:p>
        </p:txBody>
      </p:sp>
      <p:sp>
        <p:nvSpPr>
          <p:cNvPr id="24" name="TextBox 24"/>
          <p:cNvSpPr txBox="1"/>
          <p:nvPr/>
        </p:nvSpPr>
        <p:spPr>
          <a:xfrm>
            <a:off x="9945364" y="6885003"/>
            <a:ext cx="6726444" cy="302901"/>
          </a:xfrm>
          <a:prstGeom prst="rect">
            <a:avLst/>
          </a:prstGeom>
        </p:spPr>
        <p:txBody>
          <a:bodyPr lIns="0" tIns="0" rIns="0" bIns="0" rtlCol="0" anchor="t">
            <a:spAutoFit/>
          </a:bodyPr>
          <a:lstStyle/>
          <a:p>
            <a:pPr>
              <a:lnSpc>
                <a:spcPts val="2310"/>
              </a:lnSpc>
            </a:pPr>
            <a:r>
              <a:rPr lang="en-US" sz="2100">
                <a:solidFill>
                  <a:srgbClr val="737373"/>
                </a:solidFill>
                <a:latin typeface="DM Sans Bold"/>
              </a:rPr>
              <a:t>MONITOR PROGRESS AND MANAGE RISKS</a:t>
            </a:r>
          </a:p>
        </p:txBody>
      </p:sp>
      <p:sp>
        <p:nvSpPr>
          <p:cNvPr id="25" name="TextBox 25"/>
          <p:cNvSpPr txBox="1"/>
          <p:nvPr/>
        </p:nvSpPr>
        <p:spPr>
          <a:xfrm>
            <a:off x="1997906" y="1879896"/>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Clearly articulate the problem you are solving and set measurable, and achievable goals.</a:t>
            </a:r>
          </a:p>
        </p:txBody>
      </p:sp>
      <p:sp>
        <p:nvSpPr>
          <p:cNvPr id="26" name="TextBox 26"/>
          <p:cNvSpPr txBox="1"/>
          <p:nvPr/>
        </p:nvSpPr>
        <p:spPr>
          <a:xfrm>
            <a:off x="2019307" y="3153083"/>
            <a:ext cx="6536403"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Evaluate vendors based on technical skills, industry knowledge, portfolio, client testimonials, cultural fit.</a:t>
            </a:r>
          </a:p>
        </p:txBody>
      </p:sp>
      <p:sp>
        <p:nvSpPr>
          <p:cNvPr id="27" name="TextBox 27"/>
          <p:cNvSpPr txBox="1"/>
          <p:nvPr/>
        </p:nvSpPr>
        <p:spPr>
          <a:xfrm>
            <a:off x="2019307" y="4428812"/>
            <a:ext cx="6536403" cy="874401"/>
          </a:xfrm>
          <a:prstGeom prst="rect">
            <a:avLst/>
          </a:prstGeom>
        </p:spPr>
        <p:txBody>
          <a:bodyPr lIns="0" tIns="0" rIns="0" bIns="0" rtlCol="0" anchor="t">
            <a:spAutoFit/>
          </a:bodyPr>
          <a:lstStyle/>
          <a:p>
            <a:pPr>
              <a:lnSpc>
                <a:spcPts val="2310"/>
              </a:lnSpc>
            </a:pPr>
            <a:r>
              <a:rPr lang="en-US" sz="2100">
                <a:solidFill>
                  <a:srgbClr val="737373"/>
                </a:solidFill>
                <a:latin typeface="DM Sans"/>
              </a:rPr>
              <a:t>Prepare a detailed request for proposals or request for quotes based on project requirements, objectives, and expectations.</a:t>
            </a:r>
          </a:p>
        </p:txBody>
      </p:sp>
      <p:sp>
        <p:nvSpPr>
          <p:cNvPr id="28" name="TextBox 28"/>
          <p:cNvSpPr txBox="1"/>
          <p:nvPr/>
        </p:nvSpPr>
        <p:spPr>
          <a:xfrm>
            <a:off x="1997906" y="5851221"/>
            <a:ext cx="6557804" cy="874401"/>
          </a:xfrm>
          <a:prstGeom prst="rect">
            <a:avLst/>
          </a:prstGeom>
        </p:spPr>
        <p:txBody>
          <a:bodyPr lIns="0" tIns="0" rIns="0" bIns="0" rtlCol="0" anchor="t">
            <a:spAutoFit/>
          </a:bodyPr>
          <a:lstStyle/>
          <a:p>
            <a:pPr>
              <a:lnSpc>
                <a:spcPts val="2310"/>
              </a:lnSpc>
            </a:pPr>
            <a:r>
              <a:rPr lang="en-US" sz="2100">
                <a:solidFill>
                  <a:srgbClr val="737373"/>
                </a:solidFill>
                <a:latin typeface="DM Sans"/>
              </a:rPr>
              <a:t>Consider vendor reputation, communication capabilities, and alignment with your values and goals.</a:t>
            </a:r>
          </a:p>
        </p:txBody>
      </p:sp>
      <p:sp>
        <p:nvSpPr>
          <p:cNvPr id="29" name="TextBox 29"/>
          <p:cNvSpPr txBox="1"/>
          <p:nvPr/>
        </p:nvSpPr>
        <p:spPr>
          <a:xfrm>
            <a:off x="1997906" y="7273629"/>
            <a:ext cx="6194577" cy="874401"/>
          </a:xfrm>
          <a:prstGeom prst="rect">
            <a:avLst/>
          </a:prstGeom>
        </p:spPr>
        <p:txBody>
          <a:bodyPr lIns="0" tIns="0" rIns="0" bIns="0" rtlCol="0" anchor="t">
            <a:spAutoFit/>
          </a:bodyPr>
          <a:lstStyle/>
          <a:p>
            <a:pPr>
              <a:lnSpc>
                <a:spcPts val="2310"/>
              </a:lnSpc>
            </a:pPr>
            <a:r>
              <a:rPr lang="en-US" sz="2100">
                <a:solidFill>
                  <a:srgbClr val="737373"/>
                </a:solidFill>
                <a:latin typeface="DM Sans"/>
              </a:rPr>
              <a:t>Negotiate contract terms: pricing, deliverables, milestones, timelines, intellectual property rights, and dispute resolution mechanisms.</a:t>
            </a:r>
          </a:p>
        </p:txBody>
      </p:sp>
      <p:sp>
        <p:nvSpPr>
          <p:cNvPr id="30" name="TextBox 30"/>
          <p:cNvSpPr txBox="1"/>
          <p:nvPr/>
        </p:nvSpPr>
        <p:spPr>
          <a:xfrm>
            <a:off x="9923963" y="1879896"/>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Clarify roles and responsibilities and designate key points of contact.</a:t>
            </a:r>
          </a:p>
        </p:txBody>
      </p:sp>
      <p:sp>
        <p:nvSpPr>
          <p:cNvPr id="31" name="TextBox 31"/>
          <p:cNvSpPr txBox="1"/>
          <p:nvPr/>
        </p:nvSpPr>
        <p:spPr>
          <a:xfrm>
            <a:off x="9923963" y="3153083"/>
            <a:ext cx="6747844"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Define project management processes, roles, responsibilities, and set up necessary mechanisms.</a:t>
            </a:r>
          </a:p>
        </p:txBody>
      </p:sp>
      <p:sp>
        <p:nvSpPr>
          <p:cNvPr id="32" name="TextBox 32"/>
          <p:cNvSpPr txBox="1"/>
          <p:nvPr/>
        </p:nvSpPr>
        <p:spPr>
          <a:xfrm>
            <a:off x="9923963" y="4426271"/>
            <a:ext cx="6194577"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Ensure a shared understanding of the project scope, objectives, deliverables, and timeline.</a:t>
            </a:r>
          </a:p>
        </p:txBody>
      </p:sp>
      <p:sp>
        <p:nvSpPr>
          <p:cNvPr id="33" name="TextBox 33"/>
          <p:cNvSpPr txBox="1"/>
          <p:nvPr/>
        </p:nvSpPr>
        <p:spPr>
          <a:xfrm>
            <a:off x="9923963" y="5851221"/>
            <a:ext cx="7146094" cy="588651"/>
          </a:xfrm>
          <a:prstGeom prst="rect">
            <a:avLst/>
          </a:prstGeom>
        </p:spPr>
        <p:txBody>
          <a:bodyPr lIns="0" tIns="0" rIns="0" bIns="0" rtlCol="0" anchor="t">
            <a:spAutoFit/>
          </a:bodyPr>
          <a:lstStyle/>
          <a:p>
            <a:pPr>
              <a:lnSpc>
                <a:spcPts val="2310"/>
              </a:lnSpc>
            </a:pPr>
            <a:r>
              <a:rPr lang="en-US" sz="2100">
                <a:solidFill>
                  <a:srgbClr val="737373"/>
                </a:solidFill>
                <a:latin typeface="DM Sans"/>
              </a:rPr>
              <a:t>Conduct a project kickoff meeting to introduce key stakeholders, clarify project goals and expectations.</a:t>
            </a:r>
          </a:p>
        </p:txBody>
      </p:sp>
      <p:sp>
        <p:nvSpPr>
          <p:cNvPr id="34" name="TextBox 34"/>
          <p:cNvSpPr txBox="1"/>
          <p:nvPr/>
        </p:nvSpPr>
        <p:spPr>
          <a:xfrm>
            <a:off x="9923963" y="7273629"/>
            <a:ext cx="6194577" cy="874401"/>
          </a:xfrm>
          <a:prstGeom prst="rect">
            <a:avLst/>
          </a:prstGeom>
        </p:spPr>
        <p:txBody>
          <a:bodyPr lIns="0" tIns="0" rIns="0" bIns="0" rtlCol="0" anchor="t">
            <a:spAutoFit/>
          </a:bodyPr>
          <a:lstStyle/>
          <a:p>
            <a:pPr>
              <a:lnSpc>
                <a:spcPts val="2310"/>
              </a:lnSpc>
            </a:pPr>
            <a:r>
              <a:rPr lang="en-US" sz="2100">
                <a:solidFill>
                  <a:srgbClr val="737373"/>
                </a:solidFill>
                <a:latin typeface="DM Sans"/>
              </a:rPr>
              <a:t>Monitor the vendor's progress against project milestones and deliverables, and address any issues or concerns promptly.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617828" y="2672935"/>
            <a:ext cx="3670172" cy="7614065"/>
          </a:xfrm>
          <a:custGeom>
            <a:avLst/>
            <a:gdLst/>
            <a:ahLst/>
            <a:cxnLst/>
            <a:rect l="l" t="t" r="r" b="b"/>
            <a:pathLst>
              <a:path w="3670172" h="7614065">
                <a:moveTo>
                  <a:pt x="0" y="0"/>
                </a:moveTo>
                <a:lnTo>
                  <a:pt x="3670172" y="0"/>
                </a:lnTo>
                <a:lnTo>
                  <a:pt x="3670172" y="7614065"/>
                </a:lnTo>
                <a:lnTo>
                  <a:pt x="0" y="7614065"/>
                </a:lnTo>
                <a:lnTo>
                  <a:pt x="0" y="0"/>
                </a:lnTo>
                <a:close/>
              </a:path>
            </a:pathLst>
          </a:custGeom>
          <a:blipFill>
            <a:blip r:embed="rId3"/>
            <a:stretch>
              <a:fillRect r="-1183" b="-8084"/>
            </a:stretch>
          </a:blipFill>
        </p:spPr>
        <p:txBody>
          <a:bodyPr/>
          <a:lstStyle/>
          <a:p>
            <a:endParaRPr lang="lv-LV"/>
          </a:p>
        </p:txBody>
      </p:sp>
      <p:sp>
        <p:nvSpPr>
          <p:cNvPr id="4" name="TextBox 4"/>
          <p:cNvSpPr txBox="1"/>
          <p:nvPr/>
        </p:nvSpPr>
        <p:spPr>
          <a:xfrm>
            <a:off x="1348251" y="1097114"/>
            <a:ext cx="13269577" cy="18057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What to consider long-term?</a:t>
            </a:r>
          </a:p>
        </p:txBody>
      </p:sp>
      <p:sp>
        <p:nvSpPr>
          <p:cNvPr id="5" name="TextBox 5"/>
          <p:cNvSpPr txBox="1"/>
          <p:nvPr/>
        </p:nvSpPr>
        <p:spPr>
          <a:xfrm>
            <a:off x="1348251" y="3403916"/>
            <a:ext cx="12116660" cy="3795827"/>
          </a:xfrm>
          <a:prstGeom prst="rect">
            <a:avLst/>
          </a:prstGeom>
        </p:spPr>
        <p:txBody>
          <a:bodyPr lIns="0" tIns="0" rIns="0" bIns="0" rtlCol="0" anchor="t">
            <a:spAutoFit/>
          </a:bodyPr>
          <a:lstStyle/>
          <a:p>
            <a:pPr>
              <a:lnSpc>
                <a:spcPts val="4305"/>
              </a:lnSpc>
            </a:pPr>
            <a:r>
              <a:rPr lang="en-US" sz="3120" spc="305">
                <a:solidFill>
                  <a:srgbClr val="231F20"/>
                </a:solidFill>
                <a:latin typeface="DM Sans"/>
              </a:rPr>
              <a:t>When outsourcing the creation of a technological solution, in the long-term you should consider maintaining communication, ensuring scalability, managing support, enforcing security, evaluating vendor performance, and planning for changes. </a:t>
            </a:r>
          </a:p>
          <a:p>
            <a:pPr marL="0" lvl="0" indent="0">
              <a:lnSpc>
                <a:spcPts val="4305"/>
              </a:lnSpc>
              <a:spcBef>
                <a:spcPct val="0"/>
              </a:spcBef>
            </a:pPr>
            <a:r>
              <a:rPr lang="en-US" sz="3120" spc="305">
                <a:solidFill>
                  <a:srgbClr val="231F20"/>
                </a:solidFill>
                <a:latin typeface="DM Sans"/>
              </a:rPr>
              <a:t>Clear contracts, positive vendor relationships, and contingency plans are crucial for sustained success.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245946" y="3987799"/>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8079443" y="5676900"/>
            <a:ext cx="6786673"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What questions do you have?</a:t>
            </a:r>
          </a:p>
        </p:txBody>
      </p:sp>
      <p:pic>
        <p:nvPicPr>
          <p:cNvPr id="11" name="Picture 10">
            <a:extLst>
              <a:ext uri="{FF2B5EF4-FFF2-40B4-BE49-F238E27FC236}">
                <a16:creationId xmlns:a16="http://schemas.microsoft.com/office/drawing/2014/main" id="{954F50E0-D45D-720A-8469-04CC6C830DA1}"/>
              </a:ext>
            </a:extLst>
          </p:cNvPr>
          <p:cNvPicPr>
            <a:picLocks noChangeAspect="1"/>
          </p:cNvPicPr>
          <p:nvPr/>
        </p:nvPicPr>
        <p:blipFill>
          <a:blip r:embed="rId4"/>
          <a:stretch>
            <a:fillRect/>
          </a:stretch>
        </p:blipFill>
        <p:spPr>
          <a:xfrm>
            <a:off x="20652" y="1409700"/>
            <a:ext cx="18288000" cy="77148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659945" y="3393853"/>
            <a:ext cx="3250692" cy="4114800"/>
          </a:xfrm>
          <a:custGeom>
            <a:avLst/>
            <a:gdLst/>
            <a:ahLst/>
            <a:cxnLst/>
            <a:rect l="l" t="t" r="r" b="b"/>
            <a:pathLst>
              <a:path w="3250692" h="4114800">
                <a:moveTo>
                  <a:pt x="0" y="0"/>
                </a:moveTo>
                <a:lnTo>
                  <a:pt x="3250692" y="0"/>
                </a:lnTo>
                <a:lnTo>
                  <a:pt x="325069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Tips &amp; Tricks</a:t>
            </a:r>
          </a:p>
        </p:txBody>
      </p:sp>
      <p:sp>
        <p:nvSpPr>
          <p:cNvPr id="5" name="TextBox 5"/>
          <p:cNvSpPr txBox="1"/>
          <p:nvPr/>
        </p:nvSpPr>
        <p:spPr>
          <a:xfrm>
            <a:off x="1348251" y="300002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6" name="TextBox 6"/>
          <p:cNvSpPr txBox="1"/>
          <p:nvPr/>
        </p:nvSpPr>
        <p:spPr>
          <a:xfrm>
            <a:off x="2064969" y="4100345"/>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Utilize </a:t>
            </a:r>
            <a:r>
              <a:rPr lang="en-US" sz="2011" spc="197">
                <a:solidFill>
                  <a:srgbClr val="231F20"/>
                </a:solidFill>
                <a:latin typeface="DM Sans Bold"/>
              </a:rPr>
              <a:t>project management tools</a:t>
            </a:r>
            <a:r>
              <a:rPr lang="en-US" sz="2011" spc="197">
                <a:solidFill>
                  <a:srgbClr val="231F20"/>
                </a:solidFill>
                <a:latin typeface="DM Sans"/>
              </a:rPr>
              <a:t> like Asana or Trello to facilitate communication, task allocation, and track progress.</a:t>
            </a:r>
          </a:p>
        </p:txBody>
      </p:sp>
      <p:sp>
        <p:nvSpPr>
          <p:cNvPr id="7" name="TextBox 7"/>
          <p:cNvSpPr txBox="1"/>
          <p:nvPr/>
        </p:nvSpPr>
        <p:spPr>
          <a:xfrm>
            <a:off x="1348251" y="4268812"/>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8" name="TextBox 8"/>
          <p:cNvSpPr txBox="1"/>
          <p:nvPr/>
        </p:nvSpPr>
        <p:spPr>
          <a:xfrm>
            <a:off x="2064969" y="2841393"/>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Choose a partner with </a:t>
            </a:r>
            <a:r>
              <a:rPr lang="en-US" sz="2011" spc="197">
                <a:solidFill>
                  <a:srgbClr val="231F20"/>
                </a:solidFill>
                <a:latin typeface="DM Sans Bold"/>
              </a:rPr>
              <a:t>good communication practices</a:t>
            </a:r>
            <a:r>
              <a:rPr lang="en-US" sz="2011" spc="197">
                <a:solidFill>
                  <a:srgbClr val="231F20"/>
                </a:solidFill>
                <a:latin typeface="DM Sans"/>
              </a:rPr>
              <a:t> and a culture that aligns with yours. Consider time zone differences and potential language barriers.</a:t>
            </a:r>
          </a:p>
        </p:txBody>
      </p:sp>
      <p:sp>
        <p:nvSpPr>
          <p:cNvPr id="9" name="TextBox 9"/>
          <p:cNvSpPr txBox="1"/>
          <p:nvPr/>
        </p:nvSpPr>
        <p:spPr>
          <a:xfrm>
            <a:off x="1348251" y="55179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0" name="TextBox 10"/>
          <p:cNvSpPr txBox="1"/>
          <p:nvPr/>
        </p:nvSpPr>
        <p:spPr>
          <a:xfrm>
            <a:off x="2064969" y="6617008"/>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Consider outsourcing a smaller initial project to </a:t>
            </a:r>
            <a:r>
              <a:rPr lang="en-US" sz="2011" spc="197">
                <a:solidFill>
                  <a:srgbClr val="231F20"/>
                </a:solidFill>
                <a:latin typeface="DM Sans Bold"/>
              </a:rPr>
              <a:t>test the waters</a:t>
            </a:r>
            <a:r>
              <a:rPr lang="en-US" sz="2011" spc="197">
                <a:solidFill>
                  <a:srgbClr val="231F20"/>
                </a:solidFill>
                <a:latin typeface="DM Sans"/>
              </a:rPr>
              <a:t> before committing to a larger endeavour.</a:t>
            </a:r>
          </a:p>
        </p:txBody>
      </p:sp>
      <p:sp>
        <p:nvSpPr>
          <p:cNvPr id="11" name="TextBox 11"/>
          <p:cNvSpPr txBox="1"/>
          <p:nvPr/>
        </p:nvSpPr>
        <p:spPr>
          <a:xfrm>
            <a:off x="1348251" y="6785474"/>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12" name="TextBox 12"/>
          <p:cNvSpPr txBox="1"/>
          <p:nvPr/>
        </p:nvSpPr>
        <p:spPr>
          <a:xfrm>
            <a:off x="2064969" y="5359298"/>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Establish </a:t>
            </a:r>
            <a:r>
              <a:rPr lang="en-US" sz="2011" spc="197">
                <a:solidFill>
                  <a:srgbClr val="231F20"/>
                </a:solidFill>
                <a:latin typeface="DM Sans Bold"/>
              </a:rPr>
              <a:t>clear criteria</a:t>
            </a:r>
            <a:r>
              <a:rPr lang="en-US" sz="2011" spc="197">
                <a:solidFill>
                  <a:srgbClr val="231F20"/>
                </a:solidFill>
                <a:latin typeface="DM Sans"/>
              </a:rPr>
              <a:t> for what constitutes a successful project completion. This avoids misunderstandings later.</a:t>
            </a:r>
          </a:p>
        </p:txBody>
      </p:sp>
      <p:sp>
        <p:nvSpPr>
          <p:cNvPr id="13" name="TextBox 13"/>
          <p:cNvSpPr txBox="1"/>
          <p:nvPr/>
        </p:nvSpPr>
        <p:spPr>
          <a:xfrm>
            <a:off x="2064969" y="7875960"/>
            <a:ext cx="1206781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a:rPr>
              <a:t>Clearly outline your </a:t>
            </a:r>
            <a:r>
              <a:rPr lang="en-US" sz="2011" spc="197">
                <a:solidFill>
                  <a:srgbClr val="231F20"/>
                </a:solidFill>
                <a:latin typeface="DM Sans Bold"/>
              </a:rPr>
              <a:t>data security requirements</a:t>
            </a:r>
            <a:r>
              <a:rPr lang="en-US" sz="2011" spc="197">
                <a:solidFill>
                  <a:srgbClr val="231F20"/>
                </a:solidFill>
                <a:latin typeface="DM Sans"/>
              </a:rPr>
              <a:t> in the contract. Ensure the vendor has robust security practices in place.</a:t>
            </a:r>
          </a:p>
        </p:txBody>
      </p:sp>
      <p:sp>
        <p:nvSpPr>
          <p:cNvPr id="14" name="TextBox 14"/>
          <p:cNvSpPr txBox="1"/>
          <p:nvPr/>
        </p:nvSpPr>
        <p:spPr>
          <a:xfrm>
            <a:off x="1348251" y="8044427"/>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128003" y="3600450"/>
            <a:ext cx="11977699"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IMPLEMENTING A NEW TECHNOLOGICAL SOLUTION</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13156322"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5" name="TextBox 5"/>
          <p:cNvSpPr txBox="1"/>
          <p:nvPr/>
        </p:nvSpPr>
        <p:spPr>
          <a:xfrm>
            <a:off x="1708660" y="3319780"/>
            <a:ext cx="11181691" cy="4180840"/>
          </a:xfrm>
          <a:prstGeom prst="rect">
            <a:avLst/>
          </a:prstGeom>
        </p:spPr>
        <p:txBody>
          <a:bodyPr lIns="0" tIns="0" rIns="0" bIns="0" rtlCol="0" anchor="t">
            <a:spAutoFit/>
          </a:bodyPr>
          <a:lstStyle/>
          <a:p>
            <a:pPr marL="0" lvl="0" indent="0" algn="ctr">
              <a:lnSpc>
                <a:spcPts val="4759"/>
              </a:lnSpc>
              <a:spcBef>
                <a:spcPct val="0"/>
              </a:spcBef>
            </a:pPr>
            <a:r>
              <a:rPr lang="en-US" sz="3399">
                <a:solidFill>
                  <a:srgbClr val="000000"/>
                </a:solidFill>
                <a:latin typeface="Canva Sans 1"/>
              </a:rPr>
              <a:t>When you've created a new solution, regardless of whether in-house or by outsourcing and whether for your team or clients, you need to keep in mind that the implementation of the solution won't happen overnight. Change is good but change also takes time so there are certain do's and don'ts you should remember.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TextBox 3"/>
          <p:cNvSpPr txBox="1"/>
          <p:nvPr/>
        </p:nvSpPr>
        <p:spPr>
          <a:xfrm>
            <a:off x="838128"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Do's and dont's</a:t>
            </a:r>
          </a:p>
        </p:txBody>
      </p:sp>
      <p:sp>
        <p:nvSpPr>
          <p:cNvPr id="4" name="TextBox 4"/>
          <p:cNvSpPr txBox="1"/>
          <p:nvPr/>
        </p:nvSpPr>
        <p:spPr>
          <a:xfrm>
            <a:off x="1554846" y="3135920"/>
            <a:ext cx="6839987"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Always dedicate time for training.</a:t>
            </a:r>
            <a:r>
              <a:rPr lang="en-US" sz="2011" spc="197">
                <a:solidFill>
                  <a:srgbClr val="231F20"/>
                </a:solidFill>
                <a:latin typeface="DM Sans"/>
              </a:rPr>
              <a:t> The learning curve is going to look a little different for everyone on your team.</a:t>
            </a:r>
          </a:p>
        </p:txBody>
      </p:sp>
      <p:sp>
        <p:nvSpPr>
          <p:cNvPr id="5" name="TextBox 5"/>
          <p:cNvSpPr txBox="1"/>
          <p:nvPr/>
        </p:nvSpPr>
        <p:spPr>
          <a:xfrm>
            <a:off x="838128" y="2401362"/>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Do's</a:t>
            </a:r>
          </a:p>
        </p:txBody>
      </p:sp>
      <p:sp>
        <p:nvSpPr>
          <p:cNvPr id="6" name="TextBox 6"/>
          <p:cNvSpPr txBox="1"/>
          <p:nvPr/>
        </p:nvSpPr>
        <p:spPr>
          <a:xfrm>
            <a:off x="9860718" y="3135920"/>
            <a:ext cx="7872904"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Underestimate Change Resistance. </a:t>
            </a:r>
            <a:r>
              <a:rPr lang="en-US" sz="2011" spc="197">
                <a:solidFill>
                  <a:srgbClr val="231F20"/>
                </a:solidFill>
                <a:latin typeface="DM Sans"/>
              </a:rPr>
              <a:t>Expect some resistance to change. Address concerns, provide support, and highlight the benefits of the new solution.</a:t>
            </a:r>
          </a:p>
        </p:txBody>
      </p:sp>
      <p:sp>
        <p:nvSpPr>
          <p:cNvPr id="7" name="TextBox 7"/>
          <p:cNvSpPr txBox="1"/>
          <p:nvPr/>
        </p:nvSpPr>
        <p:spPr>
          <a:xfrm>
            <a:off x="9164704" y="2401362"/>
            <a:ext cx="4979221" cy="485179"/>
          </a:xfrm>
          <a:prstGeom prst="rect">
            <a:avLst/>
          </a:prstGeom>
        </p:spPr>
        <p:txBody>
          <a:bodyPr lIns="0" tIns="0" rIns="0" bIns="0" rtlCol="0" anchor="t">
            <a:spAutoFit/>
          </a:bodyPr>
          <a:lstStyle/>
          <a:p>
            <a:pPr marL="0" lvl="0" indent="0">
              <a:lnSpc>
                <a:spcPts val="4060"/>
              </a:lnSpc>
              <a:spcBef>
                <a:spcPct val="0"/>
              </a:spcBef>
            </a:pPr>
            <a:r>
              <a:rPr lang="en-US" sz="2942" spc="288">
                <a:solidFill>
                  <a:srgbClr val="397D5A"/>
                </a:solidFill>
                <a:latin typeface="DM Sans Bold"/>
              </a:rPr>
              <a:t>Dont's</a:t>
            </a:r>
          </a:p>
        </p:txBody>
      </p:sp>
      <p:sp>
        <p:nvSpPr>
          <p:cNvPr id="8" name="TextBox 8"/>
          <p:cNvSpPr txBox="1"/>
          <p:nvPr/>
        </p:nvSpPr>
        <p:spPr>
          <a:xfrm>
            <a:off x="838128" y="3465845"/>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9" name="TextBox 9"/>
          <p:cNvSpPr txBox="1"/>
          <p:nvPr/>
        </p:nvSpPr>
        <p:spPr>
          <a:xfrm>
            <a:off x="1554846" y="4403465"/>
            <a:ext cx="6839987"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Focus on User Experience (UX).</a:t>
            </a:r>
            <a:r>
              <a:rPr lang="en-US" sz="2011" spc="197">
                <a:solidFill>
                  <a:srgbClr val="231F20"/>
                </a:solidFill>
                <a:latin typeface="DM Sans"/>
              </a:rPr>
              <a:t> Make sure the new solution is user-friendly and intuitive.</a:t>
            </a:r>
          </a:p>
        </p:txBody>
      </p:sp>
      <p:sp>
        <p:nvSpPr>
          <p:cNvPr id="10" name="TextBox 10"/>
          <p:cNvSpPr txBox="1"/>
          <p:nvPr/>
        </p:nvSpPr>
        <p:spPr>
          <a:xfrm>
            <a:off x="838128" y="4733391"/>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11" name="TextBox 11"/>
          <p:cNvSpPr txBox="1"/>
          <p:nvPr/>
        </p:nvSpPr>
        <p:spPr>
          <a:xfrm>
            <a:off x="9164704" y="348059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12" name="TextBox 12"/>
          <p:cNvSpPr txBox="1"/>
          <p:nvPr/>
        </p:nvSpPr>
        <p:spPr>
          <a:xfrm>
            <a:off x="1554846" y="5671943"/>
            <a:ext cx="6839987"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Plan for Change Management.</a:t>
            </a:r>
            <a:r>
              <a:rPr lang="en-US" sz="2011" spc="197">
                <a:solidFill>
                  <a:srgbClr val="231F20"/>
                </a:solidFill>
                <a:latin typeface="DM Sans"/>
              </a:rPr>
              <a:t> Implementing new tech disrupts workflows. Develop a change management plan to ease the transition.</a:t>
            </a:r>
          </a:p>
        </p:txBody>
      </p:sp>
      <p:sp>
        <p:nvSpPr>
          <p:cNvPr id="13" name="TextBox 13"/>
          <p:cNvSpPr txBox="1"/>
          <p:nvPr/>
        </p:nvSpPr>
        <p:spPr>
          <a:xfrm>
            <a:off x="838128" y="600186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4" name="TextBox 14"/>
          <p:cNvSpPr txBox="1"/>
          <p:nvPr/>
        </p:nvSpPr>
        <p:spPr>
          <a:xfrm>
            <a:off x="1554846" y="6940420"/>
            <a:ext cx="6439468"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Start Small &amp; Iterate.</a:t>
            </a:r>
            <a:r>
              <a:rPr lang="en-US" sz="2011" spc="197">
                <a:solidFill>
                  <a:srgbClr val="231F20"/>
                </a:solidFill>
                <a:latin typeface="DM Sans"/>
              </a:rPr>
              <a:t> Begin with a pilot program in a specific department, gather feedback, and iterate based on learnings.</a:t>
            </a:r>
          </a:p>
        </p:txBody>
      </p:sp>
      <p:sp>
        <p:nvSpPr>
          <p:cNvPr id="15" name="TextBox 15"/>
          <p:cNvSpPr txBox="1"/>
          <p:nvPr/>
        </p:nvSpPr>
        <p:spPr>
          <a:xfrm>
            <a:off x="838128" y="7270346"/>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16" name="TextBox 16"/>
          <p:cNvSpPr txBox="1"/>
          <p:nvPr/>
        </p:nvSpPr>
        <p:spPr>
          <a:xfrm>
            <a:off x="1554846" y="8208898"/>
            <a:ext cx="6439468"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Consider Security.</a:t>
            </a:r>
            <a:r>
              <a:rPr lang="en-US" sz="2011" spc="197">
                <a:solidFill>
                  <a:srgbClr val="231F20"/>
                </a:solidFill>
                <a:latin typeface="DM Sans"/>
              </a:rPr>
              <a:t> Protect user data and system integrity throughout the development and implementation phases.</a:t>
            </a:r>
          </a:p>
        </p:txBody>
      </p:sp>
      <p:sp>
        <p:nvSpPr>
          <p:cNvPr id="17" name="TextBox 17"/>
          <p:cNvSpPr txBox="1"/>
          <p:nvPr/>
        </p:nvSpPr>
        <p:spPr>
          <a:xfrm>
            <a:off x="838128" y="8538823"/>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
        <p:nvSpPr>
          <p:cNvPr id="18" name="TextBox 18"/>
          <p:cNvSpPr txBox="1"/>
          <p:nvPr/>
        </p:nvSpPr>
        <p:spPr>
          <a:xfrm>
            <a:off x="9860718" y="4403465"/>
            <a:ext cx="6839987"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Neglect Training.</a:t>
            </a:r>
            <a:r>
              <a:rPr lang="en-US" sz="2011" spc="197">
                <a:solidFill>
                  <a:srgbClr val="231F20"/>
                </a:solidFill>
                <a:latin typeface="DM Sans"/>
              </a:rPr>
              <a:t> Inadequate training is a recipe for disaster. Invest in comprehensive training programs.</a:t>
            </a:r>
          </a:p>
        </p:txBody>
      </p:sp>
      <p:sp>
        <p:nvSpPr>
          <p:cNvPr id="19" name="TextBox 19"/>
          <p:cNvSpPr txBox="1"/>
          <p:nvPr/>
        </p:nvSpPr>
        <p:spPr>
          <a:xfrm>
            <a:off x="9144000" y="4733391"/>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20" name="TextBox 20"/>
          <p:cNvSpPr txBox="1"/>
          <p:nvPr/>
        </p:nvSpPr>
        <p:spPr>
          <a:xfrm>
            <a:off x="9860718" y="5671943"/>
            <a:ext cx="7398582"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Overlook User Needs.</a:t>
            </a:r>
            <a:r>
              <a:rPr lang="en-US" sz="2011" spc="197">
                <a:solidFill>
                  <a:srgbClr val="231F20"/>
                </a:solidFill>
                <a:latin typeface="DM Sans"/>
              </a:rPr>
              <a:t> Don't force a solution that doesn't fit user needs. Prioritize user experience and gather feedback to make adjustments.</a:t>
            </a:r>
          </a:p>
        </p:txBody>
      </p:sp>
      <p:sp>
        <p:nvSpPr>
          <p:cNvPr id="21" name="TextBox 21"/>
          <p:cNvSpPr txBox="1"/>
          <p:nvPr/>
        </p:nvSpPr>
        <p:spPr>
          <a:xfrm>
            <a:off x="9144000" y="600186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22" name="TextBox 22"/>
          <p:cNvSpPr txBox="1"/>
          <p:nvPr/>
        </p:nvSpPr>
        <p:spPr>
          <a:xfrm>
            <a:off x="9860718" y="6940420"/>
            <a:ext cx="7398582"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Go All-In Too Quickly.</a:t>
            </a:r>
            <a:r>
              <a:rPr lang="en-US" sz="2011" spc="197">
                <a:solidFill>
                  <a:srgbClr val="231F20"/>
                </a:solidFill>
                <a:latin typeface="DM Sans"/>
              </a:rPr>
              <a:t> A big-bang approach can be overwhelming. Start small, pilot the solution, and gradually scale up based on success.</a:t>
            </a:r>
          </a:p>
        </p:txBody>
      </p:sp>
      <p:sp>
        <p:nvSpPr>
          <p:cNvPr id="23" name="TextBox 23"/>
          <p:cNvSpPr txBox="1"/>
          <p:nvPr/>
        </p:nvSpPr>
        <p:spPr>
          <a:xfrm>
            <a:off x="9144000" y="7270346"/>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24" name="TextBox 24"/>
          <p:cNvSpPr txBox="1"/>
          <p:nvPr/>
        </p:nvSpPr>
        <p:spPr>
          <a:xfrm>
            <a:off x="9860718" y="8208898"/>
            <a:ext cx="7872904" cy="104940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Neglect Communication.</a:t>
            </a:r>
            <a:r>
              <a:rPr lang="en-US" sz="2011" spc="197">
                <a:solidFill>
                  <a:srgbClr val="231F20"/>
                </a:solidFill>
                <a:latin typeface="DM Sans"/>
              </a:rPr>
              <a:t> Silence breeds fear. Keep everyone informed throughout the process. Address concerns proactively and answer questions openly.</a:t>
            </a:r>
          </a:p>
        </p:txBody>
      </p:sp>
      <p:sp>
        <p:nvSpPr>
          <p:cNvPr id="25" name="TextBox 25"/>
          <p:cNvSpPr txBox="1"/>
          <p:nvPr/>
        </p:nvSpPr>
        <p:spPr>
          <a:xfrm>
            <a:off x="9144000" y="8538823"/>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TextBox 4"/>
          <p:cNvSpPr txBox="1"/>
          <p:nvPr/>
        </p:nvSpPr>
        <p:spPr>
          <a:xfrm>
            <a:off x="5580519" y="1076325"/>
            <a:ext cx="7126962"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CAUTIONARY TALE</a:t>
            </a:r>
          </a:p>
        </p:txBody>
      </p:sp>
      <p:sp>
        <p:nvSpPr>
          <p:cNvPr id="5" name="Freeform 5"/>
          <p:cNvSpPr/>
          <p:nvPr/>
        </p:nvSpPr>
        <p:spPr>
          <a:xfrm>
            <a:off x="15273699" y="589972"/>
            <a:ext cx="1985601" cy="1631803"/>
          </a:xfrm>
          <a:custGeom>
            <a:avLst/>
            <a:gdLst/>
            <a:ahLst/>
            <a:cxnLst/>
            <a:rect l="l" t="t" r="r" b="b"/>
            <a:pathLst>
              <a:path w="1985601" h="1631803">
                <a:moveTo>
                  <a:pt x="0" y="0"/>
                </a:moveTo>
                <a:lnTo>
                  <a:pt x="1985601" y="0"/>
                </a:lnTo>
                <a:lnTo>
                  <a:pt x="1985601" y="1631803"/>
                </a:lnTo>
                <a:lnTo>
                  <a:pt x="0" y="16318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6" name="TextBox 6"/>
          <p:cNvSpPr txBox="1"/>
          <p:nvPr/>
        </p:nvSpPr>
        <p:spPr>
          <a:xfrm>
            <a:off x="1349116" y="3383251"/>
            <a:ext cx="15589768" cy="4180840"/>
          </a:xfrm>
          <a:prstGeom prst="rect">
            <a:avLst/>
          </a:prstGeom>
        </p:spPr>
        <p:txBody>
          <a:bodyPr lIns="0" tIns="0" rIns="0" bIns="0" rtlCol="0" anchor="t">
            <a:spAutoFit/>
          </a:bodyPr>
          <a:lstStyle/>
          <a:p>
            <a:pPr marL="0" lvl="0" indent="0" algn="ctr">
              <a:lnSpc>
                <a:spcPts val="4759"/>
              </a:lnSpc>
              <a:spcBef>
                <a:spcPct val="0"/>
              </a:spcBef>
            </a:pPr>
            <a:r>
              <a:rPr lang="en-US" sz="3399">
                <a:solidFill>
                  <a:srgbClr val="000000"/>
                </a:solidFill>
                <a:latin typeface="Canva Sans 1"/>
              </a:rPr>
              <a:t>JCPenney's attempt to revamp its internal inventory management system in 2015 backfired due to a triple threat: inadequate employee training on the new software, glitches causing inaccurate stock counts, and a communication breakdown between management, IT, and store staff. This fumbled implementation led to stockouts, pricing issues, and ultimately hurt customer satisfaction, forcing them to revert to the older system and costing them dearly.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13911636" y="2631182"/>
            <a:ext cx="3347664" cy="5024636"/>
          </a:xfrm>
          <a:custGeom>
            <a:avLst/>
            <a:gdLst/>
            <a:ahLst/>
            <a:cxnLst/>
            <a:rect l="l" t="t" r="r" b="b"/>
            <a:pathLst>
              <a:path w="3347664" h="5024636">
                <a:moveTo>
                  <a:pt x="0" y="0"/>
                </a:moveTo>
                <a:lnTo>
                  <a:pt x="3347664" y="0"/>
                </a:lnTo>
                <a:lnTo>
                  <a:pt x="3347664" y="5024636"/>
                </a:lnTo>
                <a:lnTo>
                  <a:pt x="0" y="50246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5" name="TextBox 5"/>
          <p:cNvSpPr txBox="1"/>
          <p:nvPr/>
        </p:nvSpPr>
        <p:spPr>
          <a:xfrm>
            <a:off x="1708660" y="3319780"/>
            <a:ext cx="11181691" cy="3580765"/>
          </a:xfrm>
          <a:prstGeom prst="rect">
            <a:avLst/>
          </a:prstGeom>
        </p:spPr>
        <p:txBody>
          <a:bodyPr lIns="0" tIns="0" rIns="0" bIns="0" rtlCol="0" anchor="t">
            <a:spAutoFit/>
          </a:bodyPr>
          <a:lstStyle/>
          <a:p>
            <a:pPr algn="ctr">
              <a:lnSpc>
                <a:spcPts val="4759"/>
              </a:lnSpc>
            </a:pPr>
            <a:r>
              <a:rPr lang="en-US" sz="3399">
                <a:solidFill>
                  <a:srgbClr val="000000"/>
                </a:solidFill>
                <a:latin typeface="Canva Sans 1"/>
              </a:rPr>
              <a:t>Regardless of what you want to create, always ask yourself why you are doing that - what good will it bring you and others around you?</a:t>
            </a:r>
          </a:p>
          <a:p>
            <a:pPr marL="0" lvl="0" indent="0" algn="ctr">
              <a:lnSpc>
                <a:spcPts val="4759"/>
              </a:lnSpc>
              <a:spcBef>
                <a:spcPct val="0"/>
              </a:spcBef>
            </a:pPr>
            <a:r>
              <a:rPr lang="en-US" sz="3399">
                <a:solidFill>
                  <a:srgbClr val="000000"/>
                </a:solidFill>
                <a:latin typeface="Canva Sans 1"/>
              </a:rPr>
              <a:t>Once you have a clear reason, if it is a technological solution you aim to create, there are to ways to go about it - building it in-house or outsourcing.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2610303" y="6113893"/>
            <a:ext cx="5677697" cy="4173107"/>
          </a:xfrm>
          <a:custGeom>
            <a:avLst/>
            <a:gdLst/>
            <a:ahLst/>
            <a:cxnLst/>
            <a:rect l="l" t="t" r="r" b="b"/>
            <a:pathLst>
              <a:path w="5677697" h="4173107">
                <a:moveTo>
                  <a:pt x="0" y="0"/>
                </a:moveTo>
                <a:lnTo>
                  <a:pt x="5677697" y="0"/>
                </a:lnTo>
                <a:lnTo>
                  <a:pt x="5677697" y="4173107"/>
                </a:lnTo>
                <a:lnTo>
                  <a:pt x="0" y="4173107"/>
                </a:lnTo>
                <a:lnTo>
                  <a:pt x="0" y="0"/>
                </a:lnTo>
                <a:close/>
              </a:path>
            </a:pathLst>
          </a:custGeom>
          <a:blipFill>
            <a:blip r:embed="rId3"/>
            <a:stretch>
              <a:fillRect/>
            </a:stretch>
          </a:blipFill>
        </p:spPr>
        <p:txBody>
          <a:bodyPr/>
          <a:lstStyle/>
          <a:p>
            <a:endParaRPr lang="lv-LV"/>
          </a:p>
        </p:txBody>
      </p:sp>
      <p:sp>
        <p:nvSpPr>
          <p:cNvPr id="4" name="TextBox 4"/>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Building in-house</a:t>
            </a:r>
          </a:p>
        </p:txBody>
      </p:sp>
      <p:sp>
        <p:nvSpPr>
          <p:cNvPr id="5" name="TextBox 5"/>
          <p:cNvSpPr txBox="1"/>
          <p:nvPr/>
        </p:nvSpPr>
        <p:spPr>
          <a:xfrm>
            <a:off x="1348251" y="3403916"/>
            <a:ext cx="15911049" cy="2709977"/>
          </a:xfrm>
          <a:prstGeom prst="rect">
            <a:avLst/>
          </a:prstGeom>
        </p:spPr>
        <p:txBody>
          <a:bodyPr lIns="0" tIns="0" rIns="0" bIns="0" rtlCol="0" anchor="t">
            <a:spAutoFit/>
          </a:bodyPr>
          <a:lstStyle/>
          <a:p>
            <a:pPr marL="0" lvl="0" indent="0">
              <a:lnSpc>
                <a:spcPts val="4305"/>
              </a:lnSpc>
              <a:spcBef>
                <a:spcPct val="0"/>
              </a:spcBef>
            </a:pPr>
            <a:r>
              <a:rPr lang="en-US" sz="3120" spc="305">
                <a:solidFill>
                  <a:srgbClr val="231F20"/>
                </a:solidFill>
                <a:latin typeface="DM Sans"/>
              </a:rPr>
              <a:t>In-house software development refers to the process where a company relies on its internal team to create, maintain, and update software solutions. This approach involves utilizing the company's resources, including personnel, technology, and infrastructure, to develop software tailored to the organization's specific needs and goals.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6637999" y="8496300"/>
            <a:ext cx="3039401" cy="533400"/>
          </a:xfrm>
          <a:custGeom>
            <a:avLst/>
            <a:gdLst/>
            <a:ahLst/>
            <a:cxnLst/>
            <a:rect l="l" t="t" r="r" b="b"/>
            <a:pathLst>
              <a:path w="5012003" h="1355786">
                <a:moveTo>
                  <a:pt x="0" y="0"/>
                </a:moveTo>
                <a:lnTo>
                  <a:pt x="5012002" y="0"/>
                </a:lnTo>
                <a:lnTo>
                  <a:pt x="5012002" y="1355786"/>
                </a:lnTo>
                <a:lnTo>
                  <a:pt x="0" y="1355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5" name="TextBox 5"/>
          <p:cNvSpPr txBox="1"/>
          <p:nvPr/>
        </p:nvSpPr>
        <p:spPr>
          <a:xfrm>
            <a:off x="7235294" y="1076325"/>
            <a:ext cx="3817412"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IN-HOUSE</a:t>
            </a:r>
          </a:p>
        </p:txBody>
      </p:sp>
      <p:sp>
        <p:nvSpPr>
          <p:cNvPr id="6" name="TextBox 6"/>
          <p:cNvSpPr txBox="1"/>
          <p:nvPr/>
        </p:nvSpPr>
        <p:spPr>
          <a:xfrm>
            <a:off x="2761472" y="3375025"/>
            <a:ext cx="12765056" cy="3489325"/>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Canva Sans 1"/>
              </a:rPr>
              <a:t>To ensure the reliability of its streaming service, Netflix created Chaos Monkey, an in-house software tool. This digital "monkey" intentionally disrupts internal systems, simulating outages and helping engineers proactively identify weaknesses before they impact millions of users. Developing Chaos Monkey in-house allowed Netflix to tailor it to their specific needs, leading to a more resilient infrastructure and a smoother streaming experience for their customers. This example highlights the potential of in-house development for creating innovative solutions that address a company's unique challenges.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109670" y="6113893"/>
            <a:ext cx="4178330" cy="4173107"/>
          </a:xfrm>
          <a:custGeom>
            <a:avLst/>
            <a:gdLst/>
            <a:ahLst/>
            <a:cxnLst/>
            <a:rect l="l" t="t" r="r" b="b"/>
            <a:pathLst>
              <a:path w="4178330" h="4173107">
                <a:moveTo>
                  <a:pt x="0" y="0"/>
                </a:moveTo>
                <a:lnTo>
                  <a:pt x="4178330" y="0"/>
                </a:lnTo>
                <a:lnTo>
                  <a:pt x="4178330" y="4173107"/>
                </a:lnTo>
                <a:lnTo>
                  <a:pt x="0" y="4173107"/>
                </a:lnTo>
                <a:lnTo>
                  <a:pt x="0" y="0"/>
                </a:lnTo>
                <a:close/>
              </a:path>
            </a:pathLst>
          </a:custGeom>
          <a:blipFill>
            <a:blip r:embed="rId3"/>
            <a:stretch>
              <a:fillRect/>
            </a:stretch>
          </a:blipFill>
        </p:spPr>
        <p:txBody>
          <a:bodyPr/>
          <a:lstStyle/>
          <a:p>
            <a:endParaRPr lang="lv-LV"/>
          </a:p>
        </p:txBody>
      </p:sp>
      <p:sp>
        <p:nvSpPr>
          <p:cNvPr id="4" name="TextBox 4"/>
          <p:cNvSpPr txBox="1"/>
          <p:nvPr/>
        </p:nvSpPr>
        <p:spPr>
          <a:xfrm>
            <a:off x="1348251" y="1097114"/>
            <a:ext cx="13060228" cy="929451"/>
          </a:xfrm>
          <a:prstGeom prst="rect">
            <a:avLst/>
          </a:prstGeom>
        </p:spPr>
        <p:txBody>
          <a:bodyPr lIns="0" tIns="0" rIns="0" bIns="0" rtlCol="0" anchor="t">
            <a:spAutoFit/>
          </a:bodyPr>
          <a:lstStyle/>
          <a:p>
            <a:pPr marL="0" lvl="0" indent="0" algn="l">
              <a:lnSpc>
                <a:spcPts val="6922"/>
              </a:lnSpc>
              <a:spcBef>
                <a:spcPct val="0"/>
              </a:spcBef>
            </a:pPr>
            <a:r>
              <a:rPr lang="en-US" sz="6992" spc="244">
                <a:solidFill>
                  <a:srgbClr val="E1A93D"/>
                </a:solidFill>
                <a:latin typeface="DM Sans Bold"/>
              </a:rPr>
              <a:t>Outsourcing</a:t>
            </a:r>
          </a:p>
        </p:txBody>
      </p:sp>
      <p:sp>
        <p:nvSpPr>
          <p:cNvPr id="5" name="TextBox 5"/>
          <p:cNvSpPr txBox="1"/>
          <p:nvPr/>
        </p:nvSpPr>
        <p:spPr>
          <a:xfrm>
            <a:off x="1348251" y="3403916"/>
            <a:ext cx="15784569" cy="2709977"/>
          </a:xfrm>
          <a:prstGeom prst="rect">
            <a:avLst/>
          </a:prstGeom>
        </p:spPr>
        <p:txBody>
          <a:bodyPr lIns="0" tIns="0" rIns="0" bIns="0" rtlCol="0" anchor="t">
            <a:spAutoFit/>
          </a:bodyPr>
          <a:lstStyle/>
          <a:p>
            <a:pPr marL="0" lvl="0" indent="0">
              <a:lnSpc>
                <a:spcPts val="4305"/>
              </a:lnSpc>
              <a:spcBef>
                <a:spcPct val="0"/>
              </a:spcBef>
            </a:pPr>
            <a:r>
              <a:rPr lang="en-US" sz="3120" spc="305">
                <a:solidFill>
                  <a:srgbClr val="231F20"/>
                </a:solidFill>
                <a:latin typeface="DM Sans"/>
              </a:rPr>
              <a:t>To outsource the development of a technological solution means engaging external entities, such as freelance developers or specialized firms, to handle software projects. This approach allows businesses to leverage external expertise and technology, often at a lower cost and with greater flexibility compared to in-house development.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Freeform 4"/>
          <p:cNvSpPr/>
          <p:nvPr/>
        </p:nvSpPr>
        <p:spPr>
          <a:xfrm>
            <a:off x="8305800" y="7886700"/>
            <a:ext cx="1676400" cy="1143000"/>
          </a:xfrm>
          <a:custGeom>
            <a:avLst/>
            <a:gdLst/>
            <a:ahLst/>
            <a:cxnLst/>
            <a:rect l="l" t="t" r="r" b="b"/>
            <a:pathLst>
              <a:path w="2567754" h="2559195">
                <a:moveTo>
                  <a:pt x="0" y="0"/>
                </a:moveTo>
                <a:lnTo>
                  <a:pt x="2567754" y="0"/>
                </a:lnTo>
                <a:lnTo>
                  <a:pt x="2567754" y="2559195"/>
                </a:lnTo>
                <a:lnTo>
                  <a:pt x="0" y="2559195"/>
                </a:lnTo>
                <a:lnTo>
                  <a:pt x="0" y="0"/>
                </a:lnTo>
                <a:close/>
              </a:path>
            </a:pathLst>
          </a:custGeom>
          <a:blipFill>
            <a:blip r:embed="rId6"/>
            <a:stretch>
              <a:fillRect/>
            </a:stretch>
          </a:blipFill>
        </p:spPr>
        <p:txBody>
          <a:bodyPr/>
          <a:lstStyle/>
          <a:p>
            <a:endParaRPr lang="lv-LV"/>
          </a:p>
        </p:txBody>
      </p:sp>
      <p:sp>
        <p:nvSpPr>
          <p:cNvPr id="5" name="TextBox 5"/>
          <p:cNvSpPr txBox="1"/>
          <p:nvPr/>
        </p:nvSpPr>
        <p:spPr>
          <a:xfrm>
            <a:off x="6529116" y="1076325"/>
            <a:ext cx="5229768"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OUTSOURCED</a:t>
            </a:r>
          </a:p>
        </p:txBody>
      </p:sp>
      <p:sp>
        <p:nvSpPr>
          <p:cNvPr id="6" name="TextBox 6"/>
          <p:cNvSpPr txBox="1"/>
          <p:nvPr/>
        </p:nvSpPr>
        <p:spPr>
          <a:xfrm>
            <a:off x="2761472" y="3813175"/>
            <a:ext cx="12765056" cy="2613025"/>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Canva Sans 1"/>
              </a:rPr>
              <a:t>In its early stages, Skype, the video calling giant, outsourced development of its core software to a team in Estonia. This strategic move allowed them to focus on user experience and business strategy while leveraging external expertise at a potentially lower cost. The success of this collaboration showcases how outsourcing can be a powerful tool for companies to access specialized skills and accelerate development, giving them a competitive 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65422" y="3600450"/>
            <a:ext cx="11977699"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BUILDING IN-HOUSE</a:t>
            </a:r>
          </a:p>
          <a:p>
            <a:pPr algn="r">
              <a:lnSpc>
                <a:spcPts val="8250"/>
              </a:lnSpc>
            </a:pPr>
            <a:r>
              <a:rPr lang="en-US" sz="7500">
                <a:solidFill>
                  <a:srgbClr val="FFFFFF"/>
                </a:solidFill>
                <a:latin typeface="DM Sans Bold"/>
              </a:rPr>
              <a:t>VS</a:t>
            </a:r>
          </a:p>
          <a:p>
            <a:pPr algn="r">
              <a:lnSpc>
                <a:spcPts val="8250"/>
              </a:lnSpc>
            </a:pPr>
            <a:r>
              <a:rPr lang="en-US" sz="7500">
                <a:solidFill>
                  <a:srgbClr val="FFFFFF"/>
                </a:solidFill>
                <a:latin typeface="DM Sans Bold"/>
              </a:rPr>
              <a:t>OUTSOURCING</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4592495" y="7573922"/>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A9AD"/>
            </a:solidFill>
            <a:ln cap="sq">
              <a:noFill/>
              <a:prstDash val="solid"/>
              <a:miter/>
            </a:ln>
          </p:spPr>
          <p:txBody>
            <a:bodyPr/>
            <a:lstStyle/>
            <a:p>
              <a:endParaRPr lang="lv-LV"/>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7309182" y="1338478"/>
            <a:ext cx="1164616" cy="1910409"/>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12" name="Group 12"/>
          <p:cNvGrpSpPr/>
          <p:nvPr/>
        </p:nvGrpSpPr>
        <p:grpSpPr>
          <a:xfrm>
            <a:off x="7449560" y="1991264"/>
            <a:ext cx="325815" cy="605415"/>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14" name="Group 14"/>
          <p:cNvGrpSpPr/>
          <p:nvPr/>
        </p:nvGrpSpPr>
        <p:grpSpPr>
          <a:xfrm>
            <a:off x="7755734" y="1515828"/>
            <a:ext cx="5916664" cy="1537801"/>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16" name="Group 16"/>
          <p:cNvGrpSpPr/>
          <p:nvPr/>
        </p:nvGrpSpPr>
        <p:grpSpPr>
          <a:xfrm>
            <a:off x="12693796" y="3397203"/>
            <a:ext cx="1165193" cy="1910409"/>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18" name="Group 18"/>
          <p:cNvGrpSpPr/>
          <p:nvPr/>
        </p:nvGrpSpPr>
        <p:grpSpPr>
          <a:xfrm>
            <a:off x="13381243" y="4049989"/>
            <a:ext cx="325815" cy="605415"/>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20" name="Group 20"/>
          <p:cNvGrpSpPr/>
          <p:nvPr/>
        </p:nvGrpSpPr>
        <p:grpSpPr>
          <a:xfrm>
            <a:off x="7449560" y="3574553"/>
            <a:ext cx="5918974" cy="15378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grpSp>
        <p:nvGrpSpPr>
          <p:cNvPr id="22" name="Group 22"/>
          <p:cNvGrpSpPr/>
          <p:nvPr/>
        </p:nvGrpSpPr>
        <p:grpSpPr>
          <a:xfrm>
            <a:off x="7309182" y="5460012"/>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8CA9AD"/>
            </a:solidFill>
          </p:spPr>
          <p:txBody>
            <a:bodyPr/>
            <a:lstStyle/>
            <a:p>
              <a:endParaRPr lang="lv-LV"/>
            </a:p>
          </p:txBody>
        </p:sp>
      </p:grpSp>
      <p:grpSp>
        <p:nvGrpSpPr>
          <p:cNvPr id="24" name="Group 24"/>
          <p:cNvGrpSpPr/>
          <p:nvPr/>
        </p:nvGrpSpPr>
        <p:grpSpPr>
          <a:xfrm>
            <a:off x="7449560" y="611279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8CA9AD"/>
            </a:solidFill>
          </p:spPr>
          <p:txBody>
            <a:bodyPr/>
            <a:lstStyle/>
            <a:p>
              <a:endParaRPr lang="lv-LV"/>
            </a:p>
          </p:txBody>
        </p:sp>
      </p:grpSp>
      <p:grpSp>
        <p:nvGrpSpPr>
          <p:cNvPr id="26" name="Group 26"/>
          <p:cNvGrpSpPr/>
          <p:nvPr/>
        </p:nvGrpSpPr>
        <p:grpSpPr>
          <a:xfrm>
            <a:off x="7755734" y="5637362"/>
            <a:ext cx="5916664" cy="1537801"/>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grpSp>
        <p:nvGrpSpPr>
          <p:cNvPr id="28" name="Group 28"/>
          <p:cNvGrpSpPr/>
          <p:nvPr/>
        </p:nvGrpSpPr>
        <p:grpSpPr>
          <a:xfrm>
            <a:off x="12693796" y="7524863"/>
            <a:ext cx="1165193" cy="1910409"/>
            <a:chOff x="0" y="0"/>
            <a:chExt cx="1452240" cy="2381040"/>
          </a:xfrm>
        </p:grpSpPr>
        <p:sp>
          <p:nvSpPr>
            <p:cNvPr id="29" name="Freeform 2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8CA9AD"/>
            </a:solidFill>
          </p:spPr>
          <p:txBody>
            <a:bodyPr/>
            <a:lstStyle/>
            <a:p>
              <a:endParaRPr lang="lv-LV"/>
            </a:p>
          </p:txBody>
        </p:sp>
      </p:grpSp>
      <p:grpSp>
        <p:nvGrpSpPr>
          <p:cNvPr id="30" name="Group 30"/>
          <p:cNvGrpSpPr/>
          <p:nvPr/>
        </p:nvGrpSpPr>
        <p:grpSpPr>
          <a:xfrm>
            <a:off x="13381243" y="8177649"/>
            <a:ext cx="325815" cy="605415"/>
            <a:chOff x="0" y="0"/>
            <a:chExt cx="406080" cy="754560"/>
          </a:xfrm>
        </p:grpSpPr>
        <p:sp>
          <p:nvSpPr>
            <p:cNvPr id="31" name="Freeform 3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8CA9AD"/>
            </a:solidFill>
          </p:spPr>
          <p:txBody>
            <a:bodyPr/>
            <a:lstStyle/>
            <a:p>
              <a:endParaRPr lang="lv-LV"/>
            </a:p>
          </p:txBody>
        </p:sp>
      </p:grpSp>
      <p:grpSp>
        <p:nvGrpSpPr>
          <p:cNvPr id="32" name="Group 32"/>
          <p:cNvGrpSpPr/>
          <p:nvPr/>
        </p:nvGrpSpPr>
        <p:grpSpPr>
          <a:xfrm>
            <a:off x="7449560" y="7702213"/>
            <a:ext cx="5918974" cy="1537801"/>
            <a:chOff x="0" y="0"/>
            <a:chExt cx="7377120" cy="1916640"/>
          </a:xfrm>
        </p:grpSpPr>
        <p:sp>
          <p:nvSpPr>
            <p:cNvPr id="33" name="Freeform 3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8CA9AD"/>
            </a:solidFill>
          </p:spPr>
          <p:txBody>
            <a:bodyPr/>
            <a:lstStyle/>
            <a:p>
              <a:endParaRPr lang="lv-LV"/>
            </a:p>
          </p:txBody>
        </p:sp>
      </p:grpSp>
      <p:sp>
        <p:nvSpPr>
          <p:cNvPr id="34" name="Freeform 34"/>
          <p:cNvSpPr/>
          <p:nvPr/>
        </p:nvSpPr>
        <p:spPr>
          <a:xfrm>
            <a:off x="11854988" y="7935373"/>
            <a:ext cx="976021" cy="1071481"/>
          </a:xfrm>
          <a:custGeom>
            <a:avLst/>
            <a:gdLst/>
            <a:ahLst/>
            <a:cxnLst/>
            <a:rect l="l" t="t" r="r" b="b"/>
            <a:pathLst>
              <a:path w="976021" h="1071481">
                <a:moveTo>
                  <a:pt x="0" y="0"/>
                </a:moveTo>
                <a:lnTo>
                  <a:pt x="976021" y="0"/>
                </a:lnTo>
                <a:lnTo>
                  <a:pt x="976021" y="1071481"/>
                </a:lnTo>
                <a:lnTo>
                  <a:pt x="0" y="107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35" name="Freeform 35"/>
          <p:cNvSpPr/>
          <p:nvPr/>
        </p:nvSpPr>
        <p:spPr>
          <a:xfrm>
            <a:off x="8294237" y="1883579"/>
            <a:ext cx="877197" cy="877197"/>
          </a:xfrm>
          <a:custGeom>
            <a:avLst/>
            <a:gdLst/>
            <a:ahLst/>
            <a:cxnLst/>
            <a:rect l="l" t="t" r="r" b="b"/>
            <a:pathLst>
              <a:path w="877197" h="877197">
                <a:moveTo>
                  <a:pt x="0" y="0"/>
                </a:moveTo>
                <a:lnTo>
                  <a:pt x="877197" y="0"/>
                </a:lnTo>
                <a:lnTo>
                  <a:pt x="877197" y="877197"/>
                </a:lnTo>
                <a:lnTo>
                  <a:pt x="0" y="8771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36" name="Freeform 36"/>
          <p:cNvSpPr/>
          <p:nvPr/>
        </p:nvSpPr>
        <p:spPr>
          <a:xfrm>
            <a:off x="11843423" y="3838940"/>
            <a:ext cx="987586" cy="1009028"/>
          </a:xfrm>
          <a:custGeom>
            <a:avLst/>
            <a:gdLst/>
            <a:ahLst/>
            <a:cxnLst/>
            <a:rect l="l" t="t" r="r" b="b"/>
            <a:pathLst>
              <a:path w="987586" h="1009028">
                <a:moveTo>
                  <a:pt x="0" y="0"/>
                </a:moveTo>
                <a:lnTo>
                  <a:pt x="987586" y="0"/>
                </a:lnTo>
                <a:lnTo>
                  <a:pt x="987586" y="1009028"/>
                </a:lnTo>
                <a:lnTo>
                  <a:pt x="0" y="10090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37" name="Freeform 37"/>
          <p:cNvSpPr/>
          <p:nvPr/>
        </p:nvSpPr>
        <p:spPr>
          <a:xfrm>
            <a:off x="8208359" y="5887183"/>
            <a:ext cx="935641" cy="1038159"/>
          </a:xfrm>
          <a:custGeom>
            <a:avLst/>
            <a:gdLst/>
            <a:ahLst/>
            <a:cxnLst/>
            <a:rect l="l" t="t" r="r" b="b"/>
            <a:pathLst>
              <a:path w="935641" h="1038159">
                <a:moveTo>
                  <a:pt x="0" y="0"/>
                </a:moveTo>
                <a:lnTo>
                  <a:pt x="935641" y="0"/>
                </a:lnTo>
                <a:lnTo>
                  <a:pt x="935641" y="1038159"/>
                </a:lnTo>
                <a:lnTo>
                  <a:pt x="0" y="10381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38" name="TextBox 38"/>
          <p:cNvSpPr txBox="1"/>
          <p:nvPr/>
        </p:nvSpPr>
        <p:spPr>
          <a:xfrm>
            <a:off x="1095769" y="914400"/>
            <a:ext cx="4045524" cy="2054805"/>
          </a:xfrm>
          <a:prstGeom prst="rect">
            <a:avLst/>
          </a:prstGeom>
        </p:spPr>
        <p:txBody>
          <a:bodyPr lIns="0" tIns="0" rIns="0" bIns="0" rtlCol="0" anchor="t">
            <a:spAutoFit/>
          </a:bodyPr>
          <a:lstStyle/>
          <a:p>
            <a:pPr marL="0" lvl="0" indent="0" algn="l">
              <a:lnSpc>
                <a:spcPts val="8206"/>
              </a:lnSpc>
              <a:spcBef>
                <a:spcPct val="0"/>
              </a:spcBef>
            </a:pPr>
            <a:r>
              <a:rPr lang="en-US" sz="5946" spc="582">
                <a:solidFill>
                  <a:srgbClr val="FFFFFF"/>
                </a:solidFill>
                <a:latin typeface="DM Sans"/>
              </a:rPr>
              <a:t>In-house pro's</a:t>
            </a:r>
          </a:p>
        </p:txBody>
      </p:sp>
      <p:sp>
        <p:nvSpPr>
          <p:cNvPr id="39" name="TextBox 39"/>
          <p:cNvSpPr txBox="1"/>
          <p:nvPr/>
        </p:nvSpPr>
        <p:spPr>
          <a:xfrm>
            <a:off x="9246036" y="1786475"/>
            <a:ext cx="4078744"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Building in-house gives you full control over the development process, allowing you to tailor the solution to your exact requirements.</a:t>
            </a:r>
          </a:p>
        </p:txBody>
      </p:sp>
      <p:sp>
        <p:nvSpPr>
          <p:cNvPr id="40" name="TextBox 40"/>
          <p:cNvSpPr txBox="1"/>
          <p:nvPr/>
        </p:nvSpPr>
        <p:spPr>
          <a:xfrm>
            <a:off x="6211443" y="1915064"/>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01</a:t>
            </a:r>
          </a:p>
        </p:txBody>
      </p:sp>
      <p:sp>
        <p:nvSpPr>
          <p:cNvPr id="41" name="TextBox 41"/>
          <p:cNvSpPr txBox="1"/>
          <p:nvPr/>
        </p:nvSpPr>
        <p:spPr>
          <a:xfrm>
            <a:off x="13858990" y="394802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02</a:t>
            </a:r>
          </a:p>
        </p:txBody>
      </p:sp>
      <p:sp>
        <p:nvSpPr>
          <p:cNvPr id="42" name="TextBox 42"/>
          <p:cNvSpPr txBox="1"/>
          <p:nvPr/>
        </p:nvSpPr>
        <p:spPr>
          <a:xfrm>
            <a:off x="9246036" y="5775230"/>
            <a:ext cx="3763116"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In-house solutions can often be better integrated with existing systems and processes since the development team has direct access to all relevant information.</a:t>
            </a:r>
          </a:p>
        </p:txBody>
      </p:sp>
      <p:sp>
        <p:nvSpPr>
          <p:cNvPr id="43" name="TextBox 43"/>
          <p:cNvSpPr txBox="1"/>
          <p:nvPr/>
        </p:nvSpPr>
        <p:spPr>
          <a:xfrm>
            <a:off x="6211443" y="6036598"/>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03</a:t>
            </a:r>
          </a:p>
        </p:txBody>
      </p:sp>
      <p:sp>
        <p:nvSpPr>
          <p:cNvPr id="44" name="TextBox 44"/>
          <p:cNvSpPr txBox="1"/>
          <p:nvPr/>
        </p:nvSpPr>
        <p:spPr>
          <a:xfrm>
            <a:off x="13858990" y="8075686"/>
            <a:ext cx="979531" cy="73802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DM Sans"/>
              </a:rPr>
              <a:t>04</a:t>
            </a:r>
          </a:p>
        </p:txBody>
      </p:sp>
      <p:sp>
        <p:nvSpPr>
          <p:cNvPr id="45" name="TextBox 45"/>
          <p:cNvSpPr txBox="1"/>
          <p:nvPr/>
        </p:nvSpPr>
        <p:spPr>
          <a:xfrm>
            <a:off x="7934195" y="3971758"/>
            <a:ext cx="3785367" cy="7381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Keeping development in-house can help protect sensitive information and proprietary technology.</a:t>
            </a:r>
          </a:p>
        </p:txBody>
      </p:sp>
      <p:sp>
        <p:nvSpPr>
          <p:cNvPr id="46" name="TextBox 46"/>
          <p:cNvSpPr txBox="1"/>
          <p:nvPr/>
        </p:nvSpPr>
        <p:spPr>
          <a:xfrm>
            <a:off x="7934195" y="7849036"/>
            <a:ext cx="3839615" cy="1233489"/>
          </a:xfrm>
          <a:prstGeom prst="rect">
            <a:avLst/>
          </a:prstGeom>
        </p:spPr>
        <p:txBody>
          <a:bodyPr lIns="0" tIns="0" rIns="0" bIns="0" rtlCol="0" anchor="t">
            <a:spAutoFit/>
          </a:bodyPr>
          <a:lstStyle/>
          <a:p>
            <a:pPr marL="0" lvl="0" indent="0" algn="r">
              <a:lnSpc>
                <a:spcPts val="2012"/>
              </a:lnSpc>
              <a:spcBef>
                <a:spcPct val="0"/>
              </a:spcBef>
            </a:pPr>
            <a:r>
              <a:rPr lang="en-US" sz="1458" spc="142">
                <a:solidFill>
                  <a:srgbClr val="FFFFFF"/>
                </a:solidFill>
                <a:latin typeface="DM Sans Bold"/>
              </a:rPr>
              <a:t>While initial costs might be higher, long-term, maintaining and scaling an in-house solution can be more cost-effective than paying ongoing fees to an external vendor.</a:t>
            </a:r>
          </a:p>
        </p:txBody>
      </p:sp>
      <p:sp>
        <p:nvSpPr>
          <p:cNvPr id="47" name="TextBox 47"/>
          <p:cNvSpPr txBox="1"/>
          <p:nvPr/>
        </p:nvSpPr>
        <p:spPr>
          <a:xfrm>
            <a:off x="7801803" y="1160228"/>
            <a:ext cx="3938885"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Control and Customization</a:t>
            </a:r>
          </a:p>
        </p:txBody>
      </p:sp>
      <p:sp>
        <p:nvSpPr>
          <p:cNvPr id="48" name="TextBox 48"/>
          <p:cNvSpPr txBox="1"/>
          <p:nvPr/>
        </p:nvSpPr>
        <p:spPr>
          <a:xfrm>
            <a:off x="8770936" y="3228929"/>
            <a:ext cx="4597598"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Intellectual Property Protection</a:t>
            </a:r>
          </a:p>
        </p:txBody>
      </p:sp>
      <p:sp>
        <p:nvSpPr>
          <p:cNvPr id="49" name="TextBox 49"/>
          <p:cNvSpPr txBox="1"/>
          <p:nvPr/>
        </p:nvSpPr>
        <p:spPr>
          <a:xfrm>
            <a:off x="7755734" y="5281762"/>
            <a:ext cx="2586782"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Better Integration</a:t>
            </a:r>
          </a:p>
        </p:txBody>
      </p:sp>
      <p:sp>
        <p:nvSpPr>
          <p:cNvPr id="50" name="TextBox 50"/>
          <p:cNvSpPr txBox="1"/>
          <p:nvPr/>
        </p:nvSpPr>
        <p:spPr>
          <a:xfrm>
            <a:off x="9799755" y="7346613"/>
            <a:ext cx="3610570"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Long-Term Cost Savings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B45770CE-0739-48D2-96AC-931A3EF25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1DB833-A81F-4E64-8F42-74C1989B809D}">
  <ds:schemaRefs>
    <ds:schemaRef ds:uri="http://schemas.microsoft.com/sharepoint/v3/contenttype/forms"/>
  </ds:schemaRefs>
</ds:datastoreItem>
</file>

<file path=customXml/itemProps3.xml><?xml version="1.0" encoding="utf-8"?>
<ds:datastoreItem xmlns:ds="http://schemas.openxmlformats.org/officeDocument/2006/customXml" ds:itemID="{D213D6BF-68DC-45B5-8967-D69B7081BFF0}">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docProps/app.xml><?xml version="1.0" encoding="utf-8"?>
<Properties xmlns="http://schemas.openxmlformats.org/officeDocument/2006/extended-properties" xmlns:vt="http://schemas.openxmlformats.org/officeDocument/2006/docPropsVTypes">
  <TotalTime>1</TotalTime>
  <Words>1969</Words>
  <Application>Microsoft Office PowerPoint</Application>
  <PresentationFormat>Custom</PresentationFormat>
  <Paragraphs>190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DM Sans</vt:lpstr>
      <vt:lpstr>Arial</vt:lpstr>
      <vt:lpstr>Calibri</vt:lpstr>
      <vt:lpstr>DM Sans Bold</vt:lpstr>
      <vt:lpstr>Canva Sans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3 - Creating a New Technological Solution</dc:title>
  <cp:lastModifiedBy>Renate Lukjanska</cp:lastModifiedBy>
  <cp:revision>1</cp:revision>
  <dcterms:created xsi:type="dcterms:W3CDTF">2006-08-16T00:00:00Z</dcterms:created>
  <dcterms:modified xsi:type="dcterms:W3CDTF">2025-04-07T07:27:23Z</dcterms:modified>
  <dc:identifier>DAF-Ncw7Vn0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