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89" r:id="rId6"/>
    <p:sldId id="257" r:id="rId7"/>
    <p:sldId id="258"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8288000" cy="10287000"/>
  <p:notesSz cx="6858000" cy="9144000"/>
  <p:embeddedFontLst>
    <p:embeddedFont>
      <p:font typeface="Canva Sans 2" panose="020B0604020202020204" charset="0"/>
      <p:regular r:id="rId29"/>
    </p:embeddedFont>
    <p:embeddedFont>
      <p:font typeface="Canva Sans 2 Bold" panose="020B0604020202020204" charset="0"/>
      <p:regular r:id="rId30"/>
    </p:embeddedFont>
    <p:embeddedFont>
      <p:font typeface="DM Sans" pitchFamily="2" charset="0"/>
      <p:regular r:id="rId31"/>
      <p:bold r:id="rId32"/>
      <p:italic r:id="rId33"/>
      <p:boldItalic r:id="rId34"/>
    </p:embeddedFont>
    <p:embeddedFont>
      <p:font typeface="DM Sans Bold"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CD026-28B9-4422-8025-CD821D6D1CAC}" v="1" dt="2025-04-04T14:28:24.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3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653CD026-28B9-4422-8025-CD821D6D1CAC}"/>
    <pc:docChg chg="custSel addSld modSld sldOrd">
      <pc:chgData name="Renate Lukjanska" userId="192d433fd238c1e9" providerId="LiveId" clId="{653CD026-28B9-4422-8025-CD821D6D1CAC}" dt="2025-04-07T07:21:25.811" v="4"/>
      <pc:docMkLst>
        <pc:docMk/>
      </pc:docMkLst>
      <pc:sldChg chg="delSp mod">
        <pc:chgData name="Renate Lukjanska" userId="192d433fd238c1e9" providerId="LiveId" clId="{653CD026-28B9-4422-8025-CD821D6D1CAC}" dt="2025-04-04T14:31:24.436" v="1" actId="478"/>
        <pc:sldMkLst>
          <pc:docMk/>
          <pc:sldMk cId="0" sldId="256"/>
        </pc:sldMkLst>
      </pc:sldChg>
      <pc:sldChg chg="modSp mod">
        <pc:chgData name="Renate Lukjanska" userId="192d433fd238c1e9" providerId="LiveId" clId="{653CD026-28B9-4422-8025-CD821D6D1CAC}" dt="2025-04-07T07:21:12.081" v="2" actId="14100"/>
        <pc:sldMkLst>
          <pc:docMk/>
          <pc:sldMk cId="0" sldId="271"/>
        </pc:sldMkLst>
        <pc:spChg chg="mod">
          <ac:chgData name="Renate Lukjanska" userId="192d433fd238c1e9" providerId="LiveId" clId="{653CD026-28B9-4422-8025-CD821D6D1CAC}" dt="2025-04-07T07:21:12.081" v="2" actId="14100"/>
          <ac:spMkLst>
            <pc:docMk/>
            <pc:sldMk cId="0" sldId="271"/>
            <ac:spMk id="3" creationId="{00000000-0000-0000-0000-000000000000}"/>
          </ac:spMkLst>
        </pc:spChg>
      </pc:sldChg>
      <pc:sldChg chg="add ord">
        <pc:chgData name="Renate Lukjanska" userId="192d433fd238c1e9" providerId="LiveId" clId="{653CD026-28B9-4422-8025-CD821D6D1CAC}" dt="2025-04-07T07:21:25.811" v="4"/>
        <pc:sldMkLst>
          <pc:docMk/>
          <pc:sldMk cId="0" sldId="289"/>
        </pc:sldMkLst>
      </pc:sldChg>
    </pc:docChg>
  </pc:docChgLst>
  <pc:docChgLst>
    <pc:chgData name="Renate Lukjanska" userId="192d433fd238c1e9" providerId="LiveId" clId="{37FEBFD2-CF33-408F-A1A7-3DC3967E1FF1}"/>
    <pc:docChg chg="delSld modSld sldOrd">
      <pc:chgData name="Renate Lukjanska" userId="192d433fd238c1e9" providerId="LiveId" clId="{37FEBFD2-CF33-408F-A1A7-3DC3967E1FF1}" dt="2025-01-15T10:24:46.317" v="5" actId="47"/>
      <pc:docMkLst>
        <pc:docMk/>
      </pc:docMkLst>
      <pc:sldChg chg="addSp modSp mod">
        <pc:chgData name="Renate Lukjanska" userId="192d433fd238c1e9" providerId="LiveId" clId="{37FEBFD2-CF33-408F-A1A7-3DC3967E1FF1}" dt="2025-01-15T10:24:39.209" v="4"/>
        <pc:sldMkLst>
          <pc:docMk/>
          <pc:sldMk cId="0" sldId="256"/>
        </pc:sldMkLst>
        <pc:spChg chg="mod">
          <ac:chgData name="Renate Lukjanska" userId="192d433fd238c1e9" providerId="LiveId" clId="{37FEBFD2-CF33-408F-A1A7-3DC3967E1FF1}" dt="2025-01-15T10:24:39.209" v="4"/>
          <ac:spMkLst>
            <pc:docMk/>
            <pc:sldMk cId="0" sldId="256"/>
            <ac:spMk id="7" creationId="{00000000-0000-0000-0000-000000000000}"/>
          </ac:spMkLst>
        </pc:spChg>
        <pc:spChg chg="add mod">
          <ac:chgData name="Renate Lukjanska" userId="192d433fd238c1e9" providerId="LiveId" clId="{37FEBFD2-CF33-408F-A1A7-3DC3967E1FF1}" dt="2025-01-15T09:44:01.392" v="1" actId="1076"/>
          <ac:spMkLst>
            <pc:docMk/>
            <pc:sldMk cId="0" sldId="256"/>
            <ac:spMk id="10" creationId="{56EA8EB4-4A68-7A98-005E-DCC7EF1C3D4E}"/>
          </ac:spMkLst>
        </pc:spChg>
      </pc:sldChg>
      <pc:sldChg chg="del ord">
        <pc:chgData name="Renate Lukjanska" userId="192d433fd238c1e9" providerId="LiveId" clId="{37FEBFD2-CF33-408F-A1A7-3DC3967E1FF1}" dt="2025-01-15T10:24:46.317" v="5" actId="47"/>
        <pc:sldMkLst>
          <pc:docMk/>
          <pc:sldMk cId="0" sldId="260"/>
        </pc:sldMkLst>
      </pc:sldChg>
    </pc:docChg>
  </pc:docChgLst>
  <pc:docChgLst>
    <pc:chgData name="Renate Lukjanska" userId="192d433fd238c1e9" providerId="LiveId" clId="{69F7FA22-ADF8-4C1C-9C48-1759CBFE90DD}"/>
    <pc:docChg chg="custSel modSld">
      <pc:chgData name="Renate Lukjanska" userId="192d433fd238c1e9" providerId="LiveId" clId="{69F7FA22-ADF8-4C1C-9C48-1759CBFE90DD}" dt="2025-04-04T17:58:09.060" v="2" actId="14100"/>
      <pc:docMkLst>
        <pc:docMk/>
      </pc:docMkLst>
      <pc:sldChg chg="delSp modSp mod">
        <pc:chgData name="Renate Lukjanska" userId="192d433fd238c1e9" providerId="LiveId" clId="{69F7FA22-ADF8-4C1C-9C48-1759CBFE90DD}" dt="2025-04-04T17:58:09.060" v="2" actId="14100"/>
        <pc:sldMkLst>
          <pc:docMk/>
          <pc:sldMk cId="0" sldId="271"/>
        </pc:sldMkLst>
        <pc:spChg chg="mod">
          <ac:chgData name="Renate Lukjanska" userId="192d433fd238c1e9" providerId="LiveId" clId="{69F7FA22-ADF8-4C1C-9C48-1759CBFE90DD}" dt="2025-04-04T17:58:09.060" v="2" actId="14100"/>
          <ac:spMkLst>
            <pc:docMk/>
            <pc:sldMk cId="0" sldId="27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hyperlink" Target="https://www.ushahidi.com"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2" Type="http://schemas.openxmlformats.org/officeDocument/2006/relationships/hyperlink" Target="https://mydigiskills.eu"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2.sv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txBody>
            <a:bodyPr/>
            <a:lstStyle/>
            <a:p>
              <a:endParaRPr lang="lv-LV"/>
            </a:p>
          </p:txBody>
        </p:sp>
        <p:sp>
          <p:nvSpPr>
            <p:cNvPr id="4" name="TextBox 4"/>
            <p:cNvSpPr txBox="1"/>
            <p:nvPr/>
          </p:nvSpPr>
          <p:spPr>
            <a:xfrm>
              <a:off x="0" y="-57150"/>
              <a:ext cx="4144623" cy="202855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TextBox 7"/>
          <p:cNvSpPr txBox="1"/>
          <p:nvPr/>
        </p:nvSpPr>
        <p:spPr>
          <a:xfrm>
            <a:off x="4083565" y="4048114"/>
            <a:ext cx="10620170" cy="2352698"/>
          </a:xfrm>
          <a:prstGeom prst="rect">
            <a:avLst/>
          </a:prstGeom>
        </p:spPr>
        <p:txBody>
          <a:bodyPr lIns="0" tIns="0" rIns="0" bIns="0" rtlCol="0" anchor="t">
            <a:spAutoFit/>
          </a:bodyPr>
          <a:lstStyle/>
          <a:p>
            <a:pPr algn="r">
              <a:lnSpc>
                <a:spcPts val="9000"/>
              </a:lnSpc>
            </a:pPr>
            <a:r>
              <a:rPr lang="en-GB" sz="9000" dirty="0">
                <a:solidFill>
                  <a:srgbClr val="FFFFFF"/>
                </a:solidFill>
                <a:latin typeface="DM Sans Bold"/>
              </a:rPr>
              <a:t>The need for digital literacy</a:t>
            </a:r>
          </a:p>
        </p:txBody>
      </p:sp>
      <p:sp>
        <p:nvSpPr>
          <p:cNvPr id="8" name="TextBox 8"/>
          <p:cNvSpPr txBox="1"/>
          <p:nvPr/>
        </p:nvSpPr>
        <p:spPr>
          <a:xfrm>
            <a:off x="8981620" y="6630592"/>
            <a:ext cx="5722116" cy="523246"/>
          </a:xfrm>
          <a:prstGeom prst="rect">
            <a:avLst/>
          </a:prstGeom>
        </p:spPr>
        <p:txBody>
          <a:bodyPr lIns="0" tIns="0" rIns="0" bIns="0" rtlCol="0" anchor="t">
            <a:spAutoFit/>
          </a:bodyPr>
          <a:lstStyle/>
          <a:p>
            <a:pPr algn="r">
              <a:lnSpc>
                <a:spcPts val="4070"/>
              </a:lnSpc>
            </a:pPr>
            <a:r>
              <a:rPr lang="en-US" sz="3700">
                <a:solidFill>
                  <a:srgbClr val="FFFFFF"/>
                </a:solidFill>
                <a:latin typeface="DM San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0" name="TextBox 10">
            <a:extLst>
              <a:ext uri="{FF2B5EF4-FFF2-40B4-BE49-F238E27FC236}">
                <a16:creationId xmlns:a16="http://schemas.microsoft.com/office/drawing/2014/main" id="{56EA8EB4-4A68-7A98-005E-DCC7EF1C3D4E}"/>
              </a:ext>
            </a:extLst>
          </p:cNvPr>
          <p:cNvSpPr txBox="1"/>
          <p:nvPr/>
        </p:nvSpPr>
        <p:spPr>
          <a:xfrm>
            <a:off x="1028700" y="9488148"/>
            <a:ext cx="9144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028700" y="4953900"/>
            <a:ext cx="2681270" cy="2757090"/>
          </a:xfrm>
          <a:custGeom>
            <a:avLst/>
            <a:gdLst/>
            <a:ahLst/>
            <a:cxnLst/>
            <a:rect l="l" t="t" r="r" b="b"/>
            <a:pathLst>
              <a:path w="2681270" h="2757090">
                <a:moveTo>
                  <a:pt x="0" y="0"/>
                </a:moveTo>
                <a:lnTo>
                  <a:pt x="2681270" y="0"/>
                </a:lnTo>
                <a:lnTo>
                  <a:pt x="2681270" y="2757090"/>
                </a:lnTo>
                <a:lnTo>
                  <a:pt x="0" y="27570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904875"/>
            <a:ext cx="11909981" cy="2669667"/>
          </a:xfrm>
          <a:prstGeom prst="rect">
            <a:avLst/>
          </a:prstGeom>
        </p:spPr>
        <p:txBody>
          <a:bodyPr lIns="0" tIns="0" rIns="0" bIns="0" rtlCol="0" anchor="t">
            <a:spAutoFit/>
          </a:bodyPr>
          <a:lstStyle/>
          <a:p>
            <a:pPr algn="l">
              <a:lnSpc>
                <a:spcPts val="10763"/>
              </a:lnSpc>
            </a:pPr>
            <a:r>
              <a:rPr lang="en-US" sz="7800" spc="764">
                <a:solidFill>
                  <a:srgbClr val="8CA9AD"/>
                </a:solidFill>
                <a:latin typeface="DM Sans Bold"/>
              </a:rPr>
              <a:t>Digital literacy </a:t>
            </a:r>
          </a:p>
          <a:p>
            <a:pPr marL="0" lvl="0" indent="0" algn="l">
              <a:lnSpc>
                <a:spcPts val="10763"/>
              </a:lnSpc>
              <a:spcBef>
                <a:spcPct val="0"/>
              </a:spcBef>
            </a:pPr>
            <a:r>
              <a:rPr lang="en-US" sz="7800" spc="764">
                <a:solidFill>
                  <a:srgbClr val="8CA9AD"/>
                </a:solidFill>
                <a:latin typeface="DM Sans Bold"/>
              </a:rPr>
              <a:t>in EU</a:t>
            </a:r>
          </a:p>
        </p:txBody>
      </p:sp>
      <p:sp>
        <p:nvSpPr>
          <p:cNvPr id="7" name="TextBox 7"/>
          <p:cNvSpPr txBox="1"/>
          <p:nvPr/>
        </p:nvSpPr>
        <p:spPr>
          <a:xfrm>
            <a:off x="5132868" y="4836065"/>
            <a:ext cx="12126432" cy="3011811"/>
          </a:xfrm>
          <a:prstGeom prst="rect">
            <a:avLst/>
          </a:prstGeom>
        </p:spPr>
        <p:txBody>
          <a:bodyPr lIns="0" tIns="0" rIns="0" bIns="0" rtlCol="0" anchor="t">
            <a:spAutoFit/>
          </a:bodyPr>
          <a:lstStyle/>
          <a:p>
            <a:pPr algn="l">
              <a:lnSpc>
                <a:spcPts val="2640"/>
              </a:lnSpc>
            </a:pPr>
            <a:r>
              <a:rPr lang="en-US" sz="2400">
                <a:solidFill>
                  <a:srgbClr val="737373"/>
                </a:solidFill>
                <a:latin typeface="DM Sans"/>
              </a:rPr>
              <a:t>The level of digital literacy in the European Union compared to other regions shows variations. In the EU, more than 90% of jobs require basic digital knowledge, but approximately 32% of Europeans lack basic digital skills. Eurostat data reveals that there is a significant disparity in digital skills across EU Member States, with differences based on factors like age, gender, education, and place of residence. For instance, individuals in urban regions tend to report higher levels of above basic digital skills compared to rural areas. Moreover, the EU has implemented policies and initiatives to address the digital skills gap, such as the European skills agenda and the Digital Skills and Jobs Coalition</a:t>
            </a:r>
          </a:p>
        </p:txBody>
      </p:sp>
      <p:sp>
        <p:nvSpPr>
          <p:cNvPr id="8" name="TextBox 8"/>
          <p:cNvSpPr txBox="1"/>
          <p:nvPr/>
        </p:nvSpPr>
        <p:spPr>
          <a:xfrm>
            <a:off x="5132868" y="9210675"/>
            <a:ext cx="10797512" cy="349249"/>
          </a:xfrm>
          <a:prstGeom prst="rect">
            <a:avLst/>
          </a:prstGeom>
        </p:spPr>
        <p:txBody>
          <a:bodyPr lIns="0" tIns="0" rIns="0" bIns="0" rtlCol="0" anchor="t">
            <a:spAutoFit/>
          </a:bodyPr>
          <a:lstStyle/>
          <a:p>
            <a:pPr algn="l">
              <a:lnSpc>
                <a:spcPts val="2800"/>
              </a:lnSpc>
            </a:pPr>
            <a:r>
              <a:rPr lang="en-US" sz="2000">
                <a:solidFill>
                  <a:srgbClr val="E1A93D"/>
                </a:solidFill>
                <a:latin typeface="Canva Sans 2 Bold"/>
              </a:rPr>
              <a:t>Source</a:t>
            </a:r>
            <a:r>
              <a:rPr lang="en-US" sz="2000">
                <a:solidFill>
                  <a:srgbClr val="E1A93D"/>
                </a:solidFill>
                <a:latin typeface="Canva Sans 2"/>
              </a:rPr>
              <a:t>: https://data.europa.eu/en/publications/datastories/digital-literacy-eu-overview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565422" y="5219700"/>
            <a:ext cx="11977699"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TECHNOLOGICAL CAPACITY</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3695343"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The importance of technological capacity</a:t>
            </a:r>
          </a:p>
        </p:txBody>
      </p:sp>
      <p:sp>
        <p:nvSpPr>
          <p:cNvPr id="6" name="TextBox 6"/>
          <p:cNvSpPr txBox="1"/>
          <p:nvPr/>
        </p:nvSpPr>
        <p:spPr>
          <a:xfrm>
            <a:off x="5132868" y="4836065"/>
            <a:ext cx="12126432" cy="3678561"/>
          </a:xfrm>
          <a:prstGeom prst="rect">
            <a:avLst/>
          </a:prstGeom>
        </p:spPr>
        <p:txBody>
          <a:bodyPr lIns="0" tIns="0" rIns="0" bIns="0" rtlCol="0" anchor="t">
            <a:spAutoFit/>
          </a:bodyPr>
          <a:lstStyle/>
          <a:p>
            <a:pPr algn="l">
              <a:lnSpc>
                <a:spcPts val="2640"/>
              </a:lnSpc>
            </a:pPr>
            <a:r>
              <a:rPr lang="en-US" sz="2400">
                <a:solidFill>
                  <a:srgbClr val="737373"/>
                </a:solidFill>
                <a:latin typeface="DM Sans"/>
              </a:rPr>
              <a:t>Technological capacity is the linchpin of success in today's tech-reliant world. It's not just about having the latest gadgets and software; it's about harnessing their potential to your advantage. This encompasses two key aspects: firstly, the technical foundation. This includes the physical tools (hardware) and the programs (software) needed, along with skilled individuals who can operate and maintain them. But technological capacity goes beyond mere operation. It also involves the strategic know-how to leverage technology for problem-solving and innovation. This could involve anything from utilizing sophisticated software for data analysis to even creating entirely new technological solutions. In essence, technological capacity allows you to graduate from simply using technology to strategically wielding it as a powerful tool to achieve your goals.</a:t>
            </a:r>
          </a:p>
        </p:txBody>
      </p:sp>
      <p:sp>
        <p:nvSpPr>
          <p:cNvPr id="7" name="Freeform 7"/>
          <p:cNvSpPr/>
          <p:nvPr/>
        </p:nvSpPr>
        <p:spPr>
          <a:xfrm>
            <a:off x="392557" y="8078960"/>
            <a:ext cx="1272286" cy="1523696"/>
          </a:xfrm>
          <a:custGeom>
            <a:avLst/>
            <a:gdLst/>
            <a:ahLst/>
            <a:cxnLst/>
            <a:rect l="l" t="t" r="r" b="b"/>
            <a:pathLst>
              <a:path w="1272286" h="1523696">
                <a:moveTo>
                  <a:pt x="0" y="0"/>
                </a:moveTo>
                <a:lnTo>
                  <a:pt x="1272286" y="0"/>
                </a:lnTo>
                <a:lnTo>
                  <a:pt x="1272286" y="1523696"/>
                </a:lnTo>
                <a:lnTo>
                  <a:pt x="0" y="15236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516189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Where does it come from for an individual?</a:t>
            </a:r>
          </a:p>
        </p:txBody>
      </p:sp>
      <p:sp>
        <p:nvSpPr>
          <p:cNvPr id="5" name="TextBox 5"/>
          <p:cNvSpPr txBox="1"/>
          <p:nvPr/>
        </p:nvSpPr>
        <p:spPr>
          <a:xfrm>
            <a:off x="10287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01.</a:t>
            </a:r>
          </a:p>
        </p:txBody>
      </p:sp>
      <p:sp>
        <p:nvSpPr>
          <p:cNvPr id="6" name="TextBox 6"/>
          <p:cNvSpPr txBox="1"/>
          <p:nvPr/>
        </p:nvSpPr>
        <p:spPr>
          <a:xfrm>
            <a:off x="91440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03.</a:t>
            </a:r>
          </a:p>
        </p:txBody>
      </p:sp>
      <p:sp>
        <p:nvSpPr>
          <p:cNvPr id="7" name="TextBox 7"/>
          <p:cNvSpPr txBox="1"/>
          <p:nvPr/>
        </p:nvSpPr>
        <p:spPr>
          <a:xfrm>
            <a:off x="1997906" y="4938556"/>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EDUCATION AND TRAINING:</a:t>
            </a:r>
          </a:p>
        </p:txBody>
      </p:sp>
      <p:sp>
        <p:nvSpPr>
          <p:cNvPr id="8" name="TextBox 8"/>
          <p:cNvSpPr txBox="1"/>
          <p:nvPr/>
        </p:nvSpPr>
        <p:spPr>
          <a:xfrm>
            <a:off x="10113206" y="4936649"/>
            <a:ext cx="6557804"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ACCESS TO RESOURCES:</a:t>
            </a:r>
          </a:p>
        </p:txBody>
      </p:sp>
      <p:sp>
        <p:nvSpPr>
          <p:cNvPr id="9" name="TextBox 9"/>
          <p:cNvSpPr txBox="1"/>
          <p:nvPr/>
        </p:nvSpPr>
        <p:spPr>
          <a:xfrm>
            <a:off x="9144000" y="7075039"/>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04.</a:t>
            </a:r>
          </a:p>
        </p:txBody>
      </p:sp>
      <p:sp>
        <p:nvSpPr>
          <p:cNvPr id="10" name="TextBox 10"/>
          <p:cNvSpPr txBox="1"/>
          <p:nvPr/>
        </p:nvSpPr>
        <p:spPr>
          <a:xfrm>
            <a:off x="10134607" y="7198864"/>
            <a:ext cx="4260091"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SAPTITUDE AND INTEREST:</a:t>
            </a:r>
          </a:p>
        </p:txBody>
      </p:sp>
      <p:sp>
        <p:nvSpPr>
          <p:cNvPr id="11" name="TextBox 11"/>
          <p:cNvSpPr txBox="1"/>
          <p:nvPr/>
        </p:nvSpPr>
        <p:spPr>
          <a:xfrm>
            <a:off x="1997906" y="5328452"/>
            <a:ext cx="6557804" cy="11601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Formal education in computer science, engineering, or specific software programs provides a strong foundation. Online tutorials, workshops, and self-directed learning also play a big role.</a:t>
            </a:r>
          </a:p>
        </p:txBody>
      </p:sp>
      <p:sp>
        <p:nvSpPr>
          <p:cNvPr id="12" name="TextBox 12"/>
          <p:cNvSpPr txBox="1"/>
          <p:nvPr/>
        </p:nvSpPr>
        <p:spPr>
          <a:xfrm>
            <a:off x="10134607" y="5325276"/>
            <a:ext cx="6194577" cy="8744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Having the right tools – hardware, software, and reliable internet – is crucial for practicing and developing skills.</a:t>
            </a:r>
          </a:p>
        </p:txBody>
      </p:sp>
      <p:sp>
        <p:nvSpPr>
          <p:cNvPr id="13" name="TextBox 13"/>
          <p:cNvSpPr txBox="1"/>
          <p:nvPr/>
        </p:nvSpPr>
        <p:spPr>
          <a:xfrm>
            <a:off x="10134607" y="7587491"/>
            <a:ext cx="6194577" cy="8744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A natural curiosity and enjoyment of working with technology fuels the desire to learn and explore its possibilities.</a:t>
            </a:r>
          </a:p>
        </p:txBody>
      </p:sp>
      <p:sp>
        <p:nvSpPr>
          <p:cNvPr id="14" name="TextBox 14"/>
          <p:cNvSpPr txBox="1"/>
          <p:nvPr/>
        </p:nvSpPr>
        <p:spPr>
          <a:xfrm>
            <a:off x="1028700" y="7130768"/>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02.</a:t>
            </a:r>
          </a:p>
        </p:txBody>
      </p:sp>
      <p:sp>
        <p:nvSpPr>
          <p:cNvPr id="15" name="TextBox 15"/>
          <p:cNvSpPr txBox="1"/>
          <p:nvPr/>
        </p:nvSpPr>
        <p:spPr>
          <a:xfrm>
            <a:off x="1997906" y="7257135"/>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EXPERIENCE:</a:t>
            </a:r>
          </a:p>
        </p:txBody>
      </p:sp>
      <p:sp>
        <p:nvSpPr>
          <p:cNvPr id="16" name="TextBox 16"/>
          <p:cNvSpPr txBox="1"/>
          <p:nvPr/>
        </p:nvSpPr>
        <p:spPr>
          <a:xfrm>
            <a:off x="1997906" y="7647030"/>
            <a:ext cx="6557804" cy="11601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Hands-on experience using technology for different purposes builds practical skills and problem-solving abilities. This can come from personal projects, hobbies, or professional work.</a:t>
            </a:r>
          </a:p>
        </p:txBody>
      </p:sp>
      <p:sp>
        <p:nvSpPr>
          <p:cNvPr id="17" name="Freeform 17"/>
          <p:cNvSpPr/>
          <p:nvPr/>
        </p:nvSpPr>
        <p:spPr>
          <a:xfrm>
            <a:off x="15011406" y="2639670"/>
            <a:ext cx="1253194" cy="1880967"/>
          </a:xfrm>
          <a:custGeom>
            <a:avLst/>
            <a:gdLst/>
            <a:ahLst/>
            <a:cxnLst/>
            <a:rect l="l" t="t" r="r" b="b"/>
            <a:pathLst>
              <a:path w="1253194" h="1880967">
                <a:moveTo>
                  <a:pt x="0" y="0"/>
                </a:moveTo>
                <a:lnTo>
                  <a:pt x="1253194" y="0"/>
                </a:lnTo>
                <a:lnTo>
                  <a:pt x="1253194" y="1880967"/>
                </a:lnTo>
                <a:lnTo>
                  <a:pt x="0" y="18809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604995" y="2639670"/>
            <a:ext cx="2066015" cy="1869744"/>
          </a:xfrm>
          <a:custGeom>
            <a:avLst/>
            <a:gdLst/>
            <a:ahLst/>
            <a:cxnLst/>
            <a:rect l="l" t="t" r="r" b="b"/>
            <a:pathLst>
              <a:path w="2066015" h="1869744">
                <a:moveTo>
                  <a:pt x="0" y="0"/>
                </a:moveTo>
                <a:lnTo>
                  <a:pt x="2066015" y="0"/>
                </a:lnTo>
                <a:lnTo>
                  <a:pt x="2066015" y="1869744"/>
                </a:lnTo>
                <a:lnTo>
                  <a:pt x="0" y="18697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16189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Where does it come from for an organisation?</a:t>
            </a:r>
          </a:p>
        </p:txBody>
      </p:sp>
      <p:sp>
        <p:nvSpPr>
          <p:cNvPr id="6" name="TextBox 6"/>
          <p:cNvSpPr txBox="1"/>
          <p:nvPr/>
        </p:nvSpPr>
        <p:spPr>
          <a:xfrm>
            <a:off x="10287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01.</a:t>
            </a:r>
          </a:p>
        </p:txBody>
      </p:sp>
      <p:sp>
        <p:nvSpPr>
          <p:cNvPr id="7" name="TextBox 7"/>
          <p:cNvSpPr txBox="1"/>
          <p:nvPr/>
        </p:nvSpPr>
        <p:spPr>
          <a:xfrm>
            <a:off x="91440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03.</a:t>
            </a:r>
          </a:p>
        </p:txBody>
      </p:sp>
      <p:sp>
        <p:nvSpPr>
          <p:cNvPr id="8" name="TextBox 8"/>
          <p:cNvSpPr txBox="1"/>
          <p:nvPr/>
        </p:nvSpPr>
        <p:spPr>
          <a:xfrm>
            <a:off x="1997906" y="4938556"/>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INTERNAL INVESTMENTS:</a:t>
            </a:r>
          </a:p>
        </p:txBody>
      </p:sp>
      <p:sp>
        <p:nvSpPr>
          <p:cNvPr id="9" name="TextBox 9"/>
          <p:cNvSpPr txBox="1"/>
          <p:nvPr/>
        </p:nvSpPr>
        <p:spPr>
          <a:xfrm>
            <a:off x="10113206" y="4936649"/>
            <a:ext cx="6557804"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PARTNERSHIPS AND OUTSOURCING:</a:t>
            </a:r>
          </a:p>
        </p:txBody>
      </p:sp>
      <p:sp>
        <p:nvSpPr>
          <p:cNvPr id="10" name="TextBox 10"/>
          <p:cNvSpPr txBox="1"/>
          <p:nvPr/>
        </p:nvSpPr>
        <p:spPr>
          <a:xfrm>
            <a:off x="9144000" y="7075039"/>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04.</a:t>
            </a:r>
          </a:p>
        </p:txBody>
      </p:sp>
      <p:sp>
        <p:nvSpPr>
          <p:cNvPr id="11" name="TextBox 11"/>
          <p:cNvSpPr txBox="1"/>
          <p:nvPr/>
        </p:nvSpPr>
        <p:spPr>
          <a:xfrm>
            <a:off x="10134607" y="7198864"/>
            <a:ext cx="5046500"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INDUSTRY AND MARKET PRESSURES:</a:t>
            </a:r>
          </a:p>
        </p:txBody>
      </p:sp>
      <p:sp>
        <p:nvSpPr>
          <p:cNvPr id="12" name="TextBox 12"/>
          <p:cNvSpPr txBox="1"/>
          <p:nvPr/>
        </p:nvSpPr>
        <p:spPr>
          <a:xfrm>
            <a:off x="1997906" y="5328452"/>
            <a:ext cx="6557804" cy="11601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This includes financial resources dedicated to acquiring technology (hardware, software, licenses), hiring skilled personnel (IT specialists, data analysts), and providing training programs for existing staff.</a:t>
            </a:r>
          </a:p>
        </p:txBody>
      </p:sp>
      <p:sp>
        <p:nvSpPr>
          <p:cNvPr id="13" name="TextBox 13"/>
          <p:cNvSpPr txBox="1"/>
          <p:nvPr/>
        </p:nvSpPr>
        <p:spPr>
          <a:xfrm>
            <a:off x="10134607" y="5325276"/>
            <a:ext cx="6194577" cy="11601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Organizations can leverage external expertise by partnering with technology companies or outsourcing specific tasks like cloud management or cybersecurity.</a:t>
            </a:r>
          </a:p>
        </p:txBody>
      </p:sp>
      <p:sp>
        <p:nvSpPr>
          <p:cNvPr id="14" name="TextBox 14"/>
          <p:cNvSpPr txBox="1"/>
          <p:nvPr/>
        </p:nvSpPr>
        <p:spPr>
          <a:xfrm>
            <a:off x="10134607" y="7587491"/>
            <a:ext cx="6194577" cy="14459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The competitive landscape within an industry can drive the need for technological advancements to stay ahead. Similarly, evolving customer demands and expectations often necessitate the adoption of new technologies to meet their needs.</a:t>
            </a:r>
          </a:p>
        </p:txBody>
      </p:sp>
      <p:sp>
        <p:nvSpPr>
          <p:cNvPr id="15" name="TextBox 15"/>
          <p:cNvSpPr txBox="1"/>
          <p:nvPr/>
        </p:nvSpPr>
        <p:spPr>
          <a:xfrm>
            <a:off x="1028700" y="7130768"/>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02.</a:t>
            </a:r>
          </a:p>
        </p:txBody>
      </p:sp>
      <p:sp>
        <p:nvSpPr>
          <p:cNvPr id="16" name="TextBox 16"/>
          <p:cNvSpPr txBox="1"/>
          <p:nvPr/>
        </p:nvSpPr>
        <p:spPr>
          <a:xfrm>
            <a:off x="1997906" y="7257135"/>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CULTURE AND LEADERSHIP:</a:t>
            </a:r>
          </a:p>
        </p:txBody>
      </p:sp>
      <p:sp>
        <p:nvSpPr>
          <p:cNvPr id="17" name="TextBox 17"/>
          <p:cNvSpPr txBox="1"/>
          <p:nvPr/>
        </p:nvSpPr>
        <p:spPr>
          <a:xfrm>
            <a:off x="1997906" y="7647030"/>
            <a:ext cx="6557804" cy="17316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A leadership that values technology and fosters a culture of innovation encourages exploration and adoption of new tools. This can involve promoting experimentation, having clear technology goals aligned with the overall strategy, and providing support for employees to develop their skills.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rot="-911630">
            <a:off x="13527381" y="3887188"/>
            <a:ext cx="1594604" cy="1526833"/>
          </a:xfrm>
          <a:custGeom>
            <a:avLst/>
            <a:gdLst/>
            <a:ahLst/>
            <a:cxnLst/>
            <a:rect l="l" t="t" r="r" b="b"/>
            <a:pathLst>
              <a:path w="1594604" h="1526833">
                <a:moveTo>
                  <a:pt x="0" y="0"/>
                </a:moveTo>
                <a:lnTo>
                  <a:pt x="1594604" y="0"/>
                </a:lnTo>
                <a:lnTo>
                  <a:pt x="1594604" y="1526834"/>
                </a:lnTo>
                <a:lnTo>
                  <a:pt x="0" y="15268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318524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Those who embrace it and those who don't</a:t>
            </a:r>
          </a:p>
        </p:txBody>
      </p:sp>
      <p:sp>
        <p:nvSpPr>
          <p:cNvPr id="6" name="Freeform 6"/>
          <p:cNvSpPr/>
          <p:nvPr/>
        </p:nvSpPr>
        <p:spPr>
          <a:xfrm rot="-9896285">
            <a:off x="15238349" y="3886192"/>
            <a:ext cx="1597402" cy="1529512"/>
          </a:xfrm>
          <a:custGeom>
            <a:avLst/>
            <a:gdLst/>
            <a:ahLst/>
            <a:cxnLst/>
            <a:rect l="l" t="t" r="r" b="b"/>
            <a:pathLst>
              <a:path w="1597402" h="1529512">
                <a:moveTo>
                  <a:pt x="0" y="0"/>
                </a:moveTo>
                <a:lnTo>
                  <a:pt x="1597402" y="0"/>
                </a:lnTo>
                <a:lnTo>
                  <a:pt x="1597402" y="1529512"/>
                </a:lnTo>
                <a:lnTo>
                  <a:pt x="0" y="1529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7" name="TextBox 7"/>
          <p:cNvSpPr txBox="1"/>
          <p:nvPr/>
        </p:nvSpPr>
        <p:spPr>
          <a:xfrm>
            <a:off x="1028700" y="5615347"/>
            <a:ext cx="12126432" cy="2011686"/>
          </a:xfrm>
          <a:prstGeom prst="rect">
            <a:avLst/>
          </a:prstGeom>
        </p:spPr>
        <p:txBody>
          <a:bodyPr lIns="0" tIns="0" rIns="0" bIns="0" rtlCol="0" anchor="t">
            <a:spAutoFit/>
          </a:bodyPr>
          <a:lstStyle/>
          <a:p>
            <a:pPr algn="l">
              <a:lnSpc>
                <a:spcPts val="2640"/>
              </a:lnSpc>
            </a:pPr>
            <a:r>
              <a:rPr lang="en-US" sz="2400">
                <a:solidFill>
                  <a:srgbClr val="737373"/>
                </a:solidFill>
                <a:latin typeface="DM Sans"/>
              </a:rPr>
              <a:t>Organizations that dive headfirst into digital tools and technologies flourish in today's world compared to their lagging counterparts. They leverage automation and data for efficiency, solve problems creatively, personalize customer experiences, make data-driven decisions, attract top talent, and stay agile in a changing market. Conversely, those who resist risk falling behind, struggling to compete, meet customer needs, and ultimately achieve long-term success.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383000" y="588316"/>
            <a:ext cx="1536800" cy="1202384"/>
          </a:xfrm>
          <a:custGeom>
            <a:avLst/>
            <a:gdLst/>
            <a:ahLst/>
            <a:cxnLst/>
            <a:rect l="l" t="t" r="r" b="b"/>
            <a:pathLst>
              <a:path w="3835334" h="3842384">
                <a:moveTo>
                  <a:pt x="0" y="0"/>
                </a:moveTo>
                <a:lnTo>
                  <a:pt x="3835334" y="0"/>
                </a:lnTo>
                <a:lnTo>
                  <a:pt x="3835334" y="3842385"/>
                </a:lnTo>
                <a:lnTo>
                  <a:pt x="0" y="3842385"/>
                </a:lnTo>
                <a:lnTo>
                  <a:pt x="0" y="0"/>
                </a:lnTo>
                <a:close/>
              </a:path>
            </a:pathLst>
          </a:custGeom>
          <a:blipFill>
            <a:blip r:embed="rId2"/>
            <a:stretch>
              <a:fillRect/>
            </a:stretch>
          </a:blipFill>
        </p:spPr>
        <p:txBody>
          <a:bodyPr/>
          <a:lstStyle/>
          <a:p>
            <a:endParaRPr lang="lv-LV"/>
          </a:p>
        </p:txBody>
      </p:sp>
      <p:sp>
        <p:nvSpPr>
          <p:cNvPr id="4" name="TextBox 4"/>
          <p:cNvSpPr txBox="1"/>
          <p:nvPr/>
        </p:nvSpPr>
        <p:spPr>
          <a:xfrm>
            <a:off x="1028700" y="1549213"/>
            <a:ext cx="6726444" cy="647706"/>
          </a:xfrm>
          <a:prstGeom prst="rect">
            <a:avLst/>
          </a:prstGeom>
        </p:spPr>
        <p:txBody>
          <a:bodyPr lIns="0" tIns="0" rIns="0" bIns="0" rtlCol="0" anchor="t">
            <a:spAutoFit/>
          </a:bodyPr>
          <a:lstStyle/>
          <a:p>
            <a:pPr algn="l">
              <a:lnSpc>
                <a:spcPts val="4950"/>
              </a:lnSpc>
            </a:pPr>
            <a:r>
              <a:rPr lang="en-US" sz="4500">
                <a:solidFill>
                  <a:srgbClr val="8CA9AD"/>
                </a:solidFill>
                <a:latin typeface="DM Sans Bold"/>
              </a:rPr>
              <a:t>POSITIVE EXAMPLE</a:t>
            </a:r>
          </a:p>
        </p:txBody>
      </p:sp>
      <p:sp>
        <p:nvSpPr>
          <p:cNvPr id="5" name="TextBox 5"/>
          <p:cNvSpPr txBox="1"/>
          <p:nvPr/>
        </p:nvSpPr>
        <p:spPr>
          <a:xfrm>
            <a:off x="995461" y="2579370"/>
            <a:ext cx="13089006" cy="6678930"/>
          </a:xfrm>
          <a:prstGeom prst="rect">
            <a:avLst/>
          </a:prstGeom>
        </p:spPr>
        <p:txBody>
          <a:bodyPr lIns="0" tIns="0" rIns="0" bIns="0" rtlCol="0" anchor="t">
            <a:spAutoFit/>
          </a:bodyPr>
          <a:lstStyle/>
          <a:p>
            <a:pPr algn="l">
              <a:lnSpc>
                <a:spcPts val="2640"/>
              </a:lnSpc>
            </a:pPr>
            <a:r>
              <a:rPr lang="en-US" sz="2399" u="sng">
                <a:solidFill>
                  <a:srgbClr val="E1A93D"/>
                </a:solidFill>
                <a:latin typeface="DM Sans"/>
                <a:hlinkClick r:id="rId3" tooltip="https://www.ushahidi.com"/>
              </a:rPr>
              <a:t>Ushahidi</a:t>
            </a:r>
            <a:r>
              <a:rPr lang="en-US" sz="2399">
                <a:solidFill>
                  <a:srgbClr val="737373"/>
                </a:solidFill>
                <a:latin typeface="DM Sans"/>
              </a:rPr>
              <a:t> is a non-profit technology company that started as a website that allowed people to report on post-election violence via text message, email, or web, and visualize that information on a map. The use of technology was crucial to Ushahidi's growth and impact:</a:t>
            </a:r>
          </a:p>
          <a:p>
            <a:pPr algn="l">
              <a:lnSpc>
                <a:spcPts val="2640"/>
              </a:lnSpc>
            </a:pPr>
            <a:endParaRPr lang="en-US" sz="2399">
              <a:solidFill>
                <a:srgbClr val="737373"/>
              </a:solidFill>
              <a:latin typeface="DM Sans"/>
            </a:endParaRPr>
          </a:p>
          <a:p>
            <a:pPr marL="518160" lvl="1" indent="-259080" algn="l">
              <a:lnSpc>
                <a:spcPts val="2640"/>
              </a:lnSpc>
              <a:buAutoNum type="arabicPeriod"/>
            </a:pPr>
            <a:r>
              <a:rPr lang="en-US" sz="2399">
                <a:solidFill>
                  <a:srgbClr val="737373"/>
                </a:solidFill>
                <a:latin typeface="DM Sans"/>
              </a:rPr>
              <a:t>Open-source software: Ushahidi developed an open-source software platform that allowed anyone to easily set up their own crowdsourcing and mapping initiatives. This made the technology widely accessible and customizable.</a:t>
            </a:r>
          </a:p>
          <a:p>
            <a:pPr marL="518160" lvl="1" indent="-259080" algn="l">
              <a:lnSpc>
                <a:spcPts val="2640"/>
              </a:lnSpc>
              <a:buAutoNum type="arabicPeriod"/>
            </a:pPr>
            <a:r>
              <a:rPr lang="en-US" sz="2399">
                <a:solidFill>
                  <a:srgbClr val="737373"/>
                </a:solidFill>
                <a:latin typeface="DM Sans"/>
              </a:rPr>
              <a:t>Mobile integration: Ushahidi integrated mobile technology, allowing people to report information via SMS, which was crucial for reaching people in areas with limited internet access.</a:t>
            </a:r>
          </a:p>
          <a:p>
            <a:pPr marL="518160" lvl="1" indent="-259080" algn="l">
              <a:lnSpc>
                <a:spcPts val="2640"/>
              </a:lnSpc>
              <a:buAutoNum type="arabicPeriod"/>
            </a:pPr>
            <a:r>
              <a:rPr lang="en-US" sz="2399">
                <a:solidFill>
                  <a:srgbClr val="737373"/>
                </a:solidFill>
                <a:latin typeface="DM Sans"/>
              </a:rPr>
              <a:t>Scalable cloud-based infrastructure: Ushahidi's platform was built on cloud-based infrastructure, enabling it to scale rapidly to handle large volumes of data and users during crises.</a:t>
            </a:r>
          </a:p>
          <a:p>
            <a:pPr marL="518160" lvl="1" indent="-259080" algn="l">
              <a:lnSpc>
                <a:spcPts val="2640"/>
              </a:lnSpc>
              <a:buAutoNum type="arabicPeriod"/>
            </a:pPr>
            <a:r>
              <a:rPr lang="en-US" sz="2399">
                <a:solidFill>
                  <a:srgbClr val="737373"/>
                </a:solidFill>
                <a:latin typeface="DM Sans"/>
              </a:rPr>
              <a:t>Data visualization: Ushahidi's mapping and visualization tools made it easy to aggregate, analyze and display crowdsourced information, providing valuable situational awareness during emergencies.</a:t>
            </a:r>
          </a:p>
          <a:p>
            <a:pPr algn="l">
              <a:lnSpc>
                <a:spcPts val="2640"/>
              </a:lnSpc>
            </a:pPr>
            <a:endParaRPr lang="en-US" sz="2399">
              <a:solidFill>
                <a:srgbClr val="737373"/>
              </a:solidFill>
              <a:latin typeface="DM Sans"/>
            </a:endParaRPr>
          </a:p>
          <a:p>
            <a:pPr algn="l">
              <a:lnSpc>
                <a:spcPts val="2640"/>
              </a:lnSpc>
            </a:pPr>
            <a:r>
              <a:rPr lang="en-US" sz="2399">
                <a:solidFill>
                  <a:srgbClr val="737373"/>
                </a:solidFill>
                <a:latin typeface="DM Sans"/>
              </a:rPr>
              <a:t>Thanks to its innovative use of technology, Ushahidi has grown from a single website to a global non-profit organization. Its platform has been used in over 159 countries to support a wide range of initiatives, from election monitoring to disaster response.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318524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What should you aim for?</a:t>
            </a:r>
          </a:p>
        </p:txBody>
      </p:sp>
      <p:sp>
        <p:nvSpPr>
          <p:cNvPr id="5" name="Freeform 5"/>
          <p:cNvSpPr/>
          <p:nvPr/>
        </p:nvSpPr>
        <p:spPr>
          <a:xfrm>
            <a:off x="13560009" y="1160249"/>
            <a:ext cx="2282744" cy="2282744"/>
          </a:xfrm>
          <a:custGeom>
            <a:avLst/>
            <a:gdLst/>
            <a:ahLst/>
            <a:cxnLst/>
            <a:rect l="l" t="t" r="r" b="b"/>
            <a:pathLst>
              <a:path w="2282744" h="2282744">
                <a:moveTo>
                  <a:pt x="0" y="0"/>
                </a:moveTo>
                <a:lnTo>
                  <a:pt x="2282744" y="0"/>
                </a:lnTo>
                <a:lnTo>
                  <a:pt x="2282744" y="2282744"/>
                </a:lnTo>
                <a:lnTo>
                  <a:pt x="0" y="22827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1745418" y="3697303"/>
            <a:ext cx="6839987" cy="1754252"/>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Invest Strategically:</a:t>
            </a:r>
            <a:r>
              <a:rPr lang="en-US" sz="2011" spc="197">
                <a:solidFill>
                  <a:srgbClr val="231F20"/>
                </a:solidFill>
                <a:latin typeface="DM Sans"/>
              </a:rPr>
              <a:t> Allocate resources for modern hardware, software, and skilled personnel (IT specialists, data analysts). Prioritize tools that align with your business goals.</a:t>
            </a:r>
          </a:p>
        </p:txBody>
      </p:sp>
      <p:sp>
        <p:nvSpPr>
          <p:cNvPr id="7" name="TextBox 7"/>
          <p:cNvSpPr txBox="1"/>
          <p:nvPr/>
        </p:nvSpPr>
        <p:spPr>
          <a:xfrm>
            <a:off x="1028700" y="402722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8" name="TextBox 8"/>
          <p:cNvSpPr txBox="1"/>
          <p:nvPr/>
        </p:nvSpPr>
        <p:spPr>
          <a:xfrm>
            <a:off x="1745418" y="5762134"/>
            <a:ext cx="6839987" cy="1754252"/>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Develop a Digital Culture: </a:t>
            </a:r>
            <a:r>
              <a:rPr lang="en-US" sz="2011" spc="197">
                <a:solidFill>
                  <a:srgbClr val="231F20"/>
                </a:solidFill>
                <a:latin typeface="DM Sans"/>
              </a:rPr>
              <a:t>Foster a leadership that champions technology and encourages exploration. Promote experimentation, provide training, and clearly communicate the importance of digital adoption.</a:t>
            </a:r>
          </a:p>
        </p:txBody>
      </p:sp>
      <p:sp>
        <p:nvSpPr>
          <p:cNvPr id="9" name="TextBox 9"/>
          <p:cNvSpPr txBox="1"/>
          <p:nvPr/>
        </p:nvSpPr>
        <p:spPr>
          <a:xfrm>
            <a:off x="1028700" y="6092060"/>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10" name="TextBox 10"/>
          <p:cNvSpPr txBox="1"/>
          <p:nvPr/>
        </p:nvSpPr>
        <p:spPr>
          <a:xfrm>
            <a:off x="1745418" y="7856473"/>
            <a:ext cx="6439468" cy="1401827"/>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Upskill Your Workforce:</a:t>
            </a:r>
            <a:r>
              <a:rPr lang="en-US" sz="2011" spc="197">
                <a:solidFill>
                  <a:srgbClr val="231F20"/>
                </a:solidFill>
                <a:latin typeface="DM Sans"/>
              </a:rPr>
              <a:t> Provide training programs and opportunities for employees to learn new skills relevant to the technologies being implemented. </a:t>
            </a:r>
          </a:p>
        </p:txBody>
      </p:sp>
      <p:sp>
        <p:nvSpPr>
          <p:cNvPr id="11" name="TextBox 11"/>
          <p:cNvSpPr txBox="1"/>
          <p:nvPr/>
        </p:nvSpPr>
        <p:spPr>
          <a:xfrm>
            <a:off x="1028700" y="8186398"/>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2" name="TextBox 12"/>
          <p:cNvSpPr txBox="1"/>
          <p:nvPr/>
        </p:nvSpPr>
        <p:spPr>
          <a:xfrm>
            <a:off x="9860718" y="3697303"/>
            <a:ext cx="7398582" cy="1401827"/>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Embrace Partnerships:</a:t>
            </a:r>
            <a:r>
              <a:rPr lang="en-US" sz="2011" spc="197">
                <a:solidFill>
                  <a:srgbClr val="231F20"/>
                </a:solidFill>
                <a:latin typeface="DM Sans"/>
              </a:rPr>
              <a:t> Consider outsourcing specific tasks (cloud management, cybersecurity) or partnering with technology companies to leverage external expertise and resources.</a:t>
            </a:r>
          </a:p>
        </p:txBody>
      </p:sp>
      <p:sp>
        <p:nvSpPr>
          <p:cNvPr id="13" name="TextBox 13"/>
          <p:cNvSpPr txBox="1"/>
          <p:nvPr/>
        </p:nvSpPr>
        <p:spPr>
          <a:xfrm>
            <a:off x="9144000" y="4027228"/>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4.</a:t>
            </a:r>
          </a:p>
        </p:txBody>
      </p:sp>
      <p:sp>
        <p:nvSpPr>
          <p:cNvPr id="14" name="TextBox 14"/>
          <p:cNvSpPr txBox="1"/>
          <p:nvPr/>
        </p:nvSpPr>
        <p:spPr>
          <a:xfrm>
            <a:off x="9860718" y="5747381"/>
            <a:ext cx="7398582" cy="1754252"/>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Stay Agile and Data-Driven: </a:t>
            </a:r>
            <a:r>
              <a:rPr lang="en-US" sz="2011" spc="197">
                <a:solidFill>
                  <a:srgbClr val="231F20"/>
                </a:solidFill>
                <a:latin typeface="DM Sans"/>
              </a:rPr>
              <a:t>Monitor industry trends and adapt your technology investments accordingly. Use data analytics to gain insights into customer behaviour, and operational efficiency, and identify areas for improvement.</a:t>
            </a:r>
          </a:p>
        </p:txBody>
      </p:sp>
      <p:sp>
        <p:nvSpPr>
          <p:cNvPr id="15" name="TextBox 15"/>
          <p:cNvSpPr txBox="1"/>
          <p:nvPr/>
        </p:nvSpPr>
        <p:spPr>
          <a:xfrm>
            <a:off x="9144000" y="6077306"/>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5.</a:t>
            </a:r>
          </a:p>
        </p:txBody>
      </p:sp>
      <p:sp>
        <p:nvSpPr>
          <p:cNvPr id="16" name="TextBox 16"/>
          <p:cNvSpPr txBox="1"/>
          <p:nvPr/>
        </p:nvSpPr>
        <p:spPr>
          <a:xfrm>
            <a:off x="9860718" y="7841719"/>
            <a:ext cx="7398582" cy="1401827"/>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Focus on Security:</a:t>
            </a:r>
            <a:r>
              <a:rPr lang="en-US" sz="2011" spc="197">
                <a:solidFill>
                  <a:srgbClr val="231F20"/>
                </a:solidFill>
                <a:latin typeface="DM Sans"/>
              </a:rPr>
              <a:t> Prioritize cybersecurity measures to protect your data and systems from evolving threats. Implement robust data security protocols and employee training programs.</a:t>
            </a:r>
          </a:p>
        </p:txBody>
      </p:sp>
      <p:sp>
        <p:nvSpPr>
          <p:cNvPr id="17" name="TextBox 17"/>
          <p:cNvSpPr txBox="1"/>
          <p:nvPr/>
        </p:nvSpPr>
        <p:spPr>
          <a:xfrm>
            <a:off x="9144000" y="8171645"/>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3185240"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Where to begin?</a:t>
            </a:r>
          </a:p>
        </p:txBody>
      </p:sp>
      <p:sp>
        <p:nvSpPr>
          <p:cNvPr id="5" name="TextBox 5"/>
          <p:cNvSpPr txBox="1"/>
          <p:nvPr/>
        </p:nvSpPr>
        <p:spPr>
          <a:xfrm>
            <a:off x="1440965" y="3012666"/>
            <a:ext cx="6839987" cy="419100"/>
          </a:xfrm>
          <a:prstGeom prst="rect">
            <a:avLst/>
          </a:prstGeom>
        </p:spPr>
        <p:txBody>
          <a:bodyPr lIns="0" tIns="0" rIns="0" bIns="0" rtlCol="0" anchor="t">
            <a:spAutoFit/>
          </a:bodyPr>
          <a:lstStyle/>
          <a:p>
            <a:pPr marL="0" lvl="0" indent="0" algn="l">
              <a:lnSpc>
                <a:spcPts val="3449"/>
              </a:lnSpc>
              <a:spcBef>
                <a:spcPct val="0"/>
              </a:spcBef>
            </a:pPr>
            <a:r>
              <a:rPr lang="en-US" sz="2499" spc="244">
                <a:solidFill>
                  <a:srgbClr val="231F20"/>
                </a:solidFill>
                <a:latin typeface="DM Sans Bold"/>
              </a:rPr>
              <a:t>Building foundational skills</a:t>
            </a:r>
          </a:p>
        </p:txBody>
      </p:sp>
      <p:sp>
        <p:nvSpPr>
          <p:cNvPr id="6" name="TextBox 6"/>
          <p:cNvSpPr txBox="1"/>
          <p:nvPr/>
        </p:nvSpPr>
        <p:spPr>
          <a:xfrm>
            <a:off x="1028700" y="3046956"/>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7" name="TextBox 7"/>
          <p:cNvSpPr txBox="1"/>
          <p:nvPr/>
        </p:nvSpPr>
        <p:spPr>
          <a:xfrm>
            <a:off x="10375480" y="3012666"/>
            <a:ext cx="6559223" cy="419100"/>
          </a:xfrm>
          <a:prstGeom prst="rect">
            <a:avLst/>
          </a:prstGeom>
        </p:spPr>
        <p:txBody>
          <a:bodyPr lIns="0" tIns="0" rIns="0" bIns="0" rtlCol="0" anchor="t">
            <a:spAutoFit/>
          </a:bodyPr>
          <a:lstStyle/>
          <a:p>
            <a:pPr marL="0" lvl="0" indent="0" algn="l">
              <a:lnSpc>
                <a:spcPts val="3449"/>
              </a:lnSpc>
              <a:spcBef>
                <a:spcPct val="0"/>
              </a:spcBef>
            </a:pPr>
            <a:r>
              <a:rPr lang="en-US" sz="2499" spc="244">
                <a:solidFill>
                  <a:srgbClr val="231F20"/>
                </a:solidFill>
                <a:latin typeface="DM Sans Bold"/>
              </a:rPr>
              <a:t>Developing comfort and confidence</a:t>
            </a:r>
          </a:p>
        </p:txBody>
      </p:sp>
      <p:sp>
        <p:nvSpPr>
          <p:cNvPr id="8" name="TextBox 8"/>
          <p:cNvSpPr txBox="1"/>
          <p:nvPr/>
        </p:nvSpPr>
        <p:spPr>
          <a:xfrm>
            <a:off x="9767857" y="3046956"/>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9" name="Freeform 9"/>
          <p:cNvSpPr/>
          <p:nvPr/>
        </p:nvSpPr>
        <p:spPr>
          <a:xfrm>
            <a:off x="7981399" y="5926663"/>
            <a:ext cx="2325202" cy="2325202"/>
          </a:xfrm>
          <a:custGeom>
            <a:avLst/>
            <a:gdLst/>
            <a:ahLst/>
            <a:cxnLst/>
            <a:rect l="l" t="t" r="r" b="b"/>
            <a:pathLst>
              <a:path w="2325202" h="2325202">
                <a:moveTo>
                  <a:pt x="0" y="0"/>
                </a:moveTo>
                <a:lnTo>
                  <a:pt x="2325202" y="0"/>
                </a:lnTo>
                <a:lnTo>
                  <a:pt x="2325202" y="2325203"/>
                </a:lnTo>
                <a:lnTo>
                  <a:pt x="0" y="2325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grpSp>
        <p:nvGrpSpPr>
          <p:cNvPr id="10" name="Group 10"/>
          <p:cNvGrpSpPr/>
          <p:nvPr/>
        </p:nvGrpSpPr>
        <p:grpSpPr>
          <a:xfrm>
            <a:off x="1475252" y="4195974"/>
            <a:ext cx="5477998" cy="1423788"/>
            <a:chOff x="0" y="0"/>
            <a:chExt cx="7374240" cy="1916640"/>
          </a:xfrm>
        </p:grpSpPr>
        <p:sp>
          <p:nvSpPr>
            <p:cNvPr id="11" name="Freeform 11"/>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12" name="TextBox 12"/>
          <p:cNvSpPr txBox="1"/>
          <p:nvPr/>
        </p:nvSpPr>
        <p:spPr>
          <a:xfrm>
            <a:off x="2234540" y="4400661"/>
            <a:ext cx="4448475" cy="98583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What do you want to achieve with technology? Is it communication, learning a new skill, or simply navigating the online world more confidently?</a:t>
            </a:r>
          </a:p>
        </p:txBody>
      </p:sp>
      <p:sp>
        <p:nvSpPr>
          <p:cNvPr id="13" name="TextBox 13"/>
          <p:cNvSpPr txBox="1"/>
          <p:nvPr/>
        </p:nvSpPr>
        <p:spPr>
          <a:xfrm>
            <a:off x="1475252" y="3840374"/>
            <a:ext cx="284678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Identify your needs</a:t>
            </a:r>
          </a:p>
        </p:txBody>
      </p:sp>
      <p:grpSp>
        <p:nvGrpSpPr>
          <p:cNvPr id="14" name="Group 14"/>
          <p:cNvGrpSpPr/>
          <p:nvPr/>
        </p:nvGrpSpPr>
        <p:grpSpPr>
          <a:xfrm>
            <a:off x="1475252" y="6382032"/>
            <a:ext cx="5477998" cy="1423788"/>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16" name="TextBox 16"/>
          <p:cNvSpPr txBox="1"/>
          <p:nvPr/>
        </p:nvSpPr>
        <p:spPr>
          <a:xfrm>
            <a:off x="2234540" y="6462894"/>
            <a:ext cx="4038572"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There are countless free online tutorials, courses, and even libraries offering workshops on basic computer skills, using specific software, or even cybersecurity.</a:t>
            </a:r>
          </a:p>
        </p:txBody>
      </p:sp>
      <p:sp>
        <p:nvSpPr>
          <p:cNvPr id="17" name="TextBox 17"/>
          <p:cNvSpPr txBox="1"/>
          <p:nvPr/>
        </p:nvSpPr>
        <p:spPr>
          <a:xfrm>
            <a:off x="1440965" y="6026432"/>
            <a:ext cx="3470531"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Explore free resources</a:t>
            </a:r>
          </a:p>
        </p:txBody>
      </p:sp>
      <p:grpSp>
        <p:nvGrpSpPr>
          <p:cNvPr id="18" name="Group 18"/>
          <p:cNvGrpSpPr/>
          <p:nvPr/>
        </p:nvGrpSpPr>
        <p:grpSpPr>
          <a:xfrm>
            <a:off x="1475252" y="8570995"/>
            <a:ext cx="5477998" cy="1423788"/>
            <a:chOff x="0" y="0"/>
            <a:chExt cx="7374240" cy="1916640"/>
          </a:xfrm>
        </p:grpSpPr>
        <p:sp>
          <p:nvSpPr>
            <p:cNvPr id="19" name="Freeform 19"/>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20" name="TextBox 20"/>
          <p:cNvSpPr txBox="1"/>
          <p:nvPr/>
        </p:nvSpPr>
        <p:spPr>
          <a:xfrm>
            <a:off x="2234540" y="8651857"/>
            <a:ext cx="4038572"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Don't overwhelm yourself. Pick a single skill or application you want to learn and focus on mastering that first. There are plenty of beginner-friendly options available.</a:t>
            </a:r>
          </a:p>
        </p:txBody>
      </p:sp>
      <p:sp>
        <p:nvSpPr>
          <p:cNvPr id="21" name="TextBox 21"/>
          <p:cNvSpPr txBox="1"/>
          <p:nvPr/>
        </p:nvSpPr>
        <p:spPr>
          <a:xfrm>
            <a:off x="1475252" y="8215395"/>
            <a:ext cx="155592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Start small</a:t>
            </a:r>
          </a:p>
        </p:txBody>
      </p:sp>
      <p:grpSp>
        <p:nvGrpSpPr>
          <p:cNvPr id="22" name="Group 22"/>
          <p:cNvGrpSpPr/>
          <p:nvPr/>
        </p:nvGrpSpPr>
        <p:grpSpPr>
          <a:xfrm rot="-10800000">
            <a:off x="11456704" y="4195974"/>
            <a:ext cx="5477998" cy="1423788"/>
            <a:chOff x="0" y="0"/>
            <a:chExt cx="7374240" cy="1916640"/>
          </a:xfrm>
        </p:grpSpPr>
        <p:sp>
          <p:nvSpPr>
            <p:cNvPr id="23" name="Freeform 23"/>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24" name="TextBox 24"/>
          <p:cNvSpPr txBox="1"/>
          <p:nvPr/>
        </p:nvSpPr>
        <p:spPr>
          <a:xfrm>
            <a:off x="14381258" y="3840374"/>
            <a:ext cx="255344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Practice regularly</a:t>
            </a:r>
          </a:p>
        </p:txBody>
      </p:sp>
      <p:sp>
        <p:nvSpPr>
          <p:cNvPr id="25" name="TextBox 25"/>
          <p:cNvSpPr txBox="1"/>
          <p:nvPr/>
        </p:nvSpPr>
        <p:spPr>
          <a:xfrm>
            <a:off x="12120246" y="4276836"/>
            <a:ext cx="4150914"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The key to building technological capacity is consistent practice. Use the skills you learn in real-world scenarios, even if it's just for personal projects or hobbies.</a:t>
            </a:r>
          </a:p>
        </p:txBody>
      </p:sp>
      <p:grpSp>
        <p:nvGrpSpPr>
          <p:cNvPr id="26" name="Group 26"/>
          <p:cNvGrpSpPr/>
          <p:nvPr/>
        </p:nvGrpSpPr>
        <p:grpSpPr>
          <a:xfrm rot="-10800000">
            <a:off x="11456704" y="6382032"/>
            <a:ext cx="5477998" cy="1423788"/>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28" name="TextBox 28"/>
          <p:cNvSpPr txBox="1"/>
          <p:nvPr/>
        </p:nvSpPr>
        <p:spPr>
          <a:xfrm>
            <a:off x="11335301" y="6026432"/>
            <a:ext cx="572080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Embrace the "learn by doing" approach</a:t>
            </a:r>
          </a:p>
        </p:txBody>
      </p:sp>
      <p:sp>
        <p:nvSpPr>
          <p:cNvPr id="29" name="TextBox 29"/>
          <p:cNvSpPr txBox="1"/>
          <p:nvPr/>
        </p:nvSpPr>
        <p:spPr>
          <a:xfrm>
            <a:off x="12120246" y="6458232"/>
            <a:ext cx="4299694"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Don't be afraid to experiment and make mistakes. Most technology is designed to be user-friendly, and there are online communities where you can ask questions and get help from others.</a:t>
            </a:r>
          </a:p>
        </p:txBody>
      </p:sp>
      <p:grpSp>
        <p:nvGrpSpPr>
          <p:cNvPr id="30" name="Group 30"/>
          <p:cNvGrpSpPr/>
          <p:nvPr/>
        </p:nvGrpSpPr>
        <p:grpSpPr>
          <a:xfrm rot="-10800000">
            <a:off x="11456704" y="8570995"/>
            <a:ext cx="5477998" cy="1423788"/>
            <a:chOff x="0" y="0"/>
            <a:chExt cx="7374240" cy="1916640"/>
          </a:xfrm>
        </p:grpSpPr>
        <p:sp>
          <p:nvSpPr>
            <p:cNvPr id="31" name="Freeform 31"/>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32" name="TextBox 32"/>
          <p:cNvSpPr txBox="1"/>
          <p:nvPr/>
        </p:nvSpPr>
        <p:spPr>
          <a:xfrm>
            <a:off x="14261898" y="8215395"/>
            <a:ext cx="267280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Find a tech buddy</a:t>
            </a:r>
          </a:p>
        </p:txBody>
      </p:sp>
      <p:sp>
        <p:nvSpPr>
          <p:cNvPr id="33" name="TextBox 33"/>
          <p:cNvSpPr txBox="1"/>
          <p:nvPr/>
        </p:nvSpPr>
        <p:spPr>
          <a:xfrm>
            <a:off x="12120246" y="8775682"/>
            <a:ext cx="4129660" cy="98583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Learning with a friend or colleague can be motivating and provide a support system as you explore new technologies together.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213940" y="4887949"/>
            <a:ext cx="2050251" cy="2982184"/>
          </a:xfrm>
          <a:custGeom>
            <a:avLst/>
            <a:gdLst/>
            <a:ahLst/>
            <a:cxnLst/>
            <a:rect l="l" t="t" r="r" b="b"/>
            <a:pathLst>
              <a:path w="2050251" h="2982184">
                <a:moveTo>
                  <a:pt x="0" y="0"/>
                </a:moveTo>
                <a:lnTo>
                  <a:pt x="2050251" y="0"/>
                </a:lnTo>
                <a:lnTo>
                  <a:pt x="2050251" y="2982184"/>
                </a:lnTo>
                <a:lnTo>
                  <a:pt x="0" y="29821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3185240"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Balancing act</a:t>
            </a:r>
          </a:p>
        </p:txBody>
      </p:sp>
      <p:sp>
        <p:nvSpPr>
          <p:cNvPr id="6" name="TextBox 6"/>
          <p:cNvSpPr txBox="1"/>
          <p:nvPr/>
        </p:nvSpPr>
        <p:spPr>
          <a:xfrm>
            <a:off x="1028700" y="4382598"/>
            <a:ext cx="12126432" cy="4011936"/>
          </a:xfrm>
          <a:prstGeom prst="rect">
            <a:avLst/>
          </a:prstGeom>
        </p:spPr>
        <p:txBody>
          <a:bodyPr lIns="0" tIns="0" rIns="0" bIns="0" rtlCol="0" anchor="t">
            <a:spAutoFit/>
          </a:bodyPr>
          <a:lstStyle/>
          <a:p>
            <a:pPr algn="l">
              <a:lnSpc>
                <a:spcPts val="2640"/>
              </a:lnSpc>
            </a:pPr>
            <a:r>
              <a:rPr lang="en-US" sz="2400">
                <a:solidFill>
                  <a:srgbClr val="737373"/>
                </a:solidFill>
                <a:latin typeface="DM Sans"/>
              </a:rPr>
              <a:t>The perfect amount of digital tools for an organization isn't a fixed number, but a sweet spot between too few (hindering efficiency) and too many (creating confusion and data silos). It depends on your organization's size, industry, and goals. Aim to identify your needs, prioritize goals, and consolidate and integrate tools.</a:t>
            </a:r>
          </a:p>
          <a:p>
            <a:pPr algn="l">
              <a:lnSpc>
                <a:spcPts val="2640"/>
              </a:lnSpc>
            </a:pPr>
            <a:endParaRPr lang="en-US" sz="2400">
              <a:solidFill>
                <a:srgbClr val="737373"/>
              </a:solidFill>
              <a:latin typeface="DM Sans"/>
            </a:endParaRPr>
          </a:p>
          <a:p>
            <a:pPr algn="l">
              <a:lnSpc>
                <a:spcPts val="2640"/>
              </a:lnSpc>
            </a:pPr>
            <a:r>
              <a:rPr lang="en-US" sz="2400">
                <a:solidFill>
                  <a:srgbClr val="737373"/>
                </a:solidFill>
                <a:latin typeface="DM Sans"/>
              </a:rPr>
              <a:t>Remember not to overwhelm your team. Implement a few core tools first, train employees effectively, and then consider adding more based on success and evolving needs. </a:t>
            </a:r>
          </a:p>
          <a:p>
            <a:pPr algn="l">
              <a:lnSpc>
                <a:spcPts val="2640"/>
              </a:lnSpc>
            </a:pPr>
            <a:endParaRPr lang="en-US" sz="2400">
              <a:solidFill>
                <a:srgbClr val="737373"/>
              </a:solidFill>
              <a:latin typeface="DM Sans"/>
            </a:endParaRPr>
          </a:p>
          <a:p>
            <a:pPr algn="l">
              <a:lnSpc>
                <a:spcPts val="2640"/>
              </a:lnSpc>
            </a:pPr>
            <a:r>
              <a:rPr lang="en-US" sz="2400">
                <a:solidFill>
                  <a:srgbClr val="737373"/>
                </a:solidFill>
                <a:latin typeface="DM Sans"/>
              </a:rPr>
              <a:t>Make sure you also regularly evaluate your digital toolkit. Are the tools being used effectively? Are they delivering the desired results? Be willing to remove or replace tools that aren't adding value.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4245946" y="3987799"/>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p:cNvSpPr txBox="1"/>
          <p:nvPr/>
        </p:nvSpPr>
        <p:spPr>
          <a:xfrm>
            <a:off x="8079443" y="5676900"/>
            <a:ext cx="6786673"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rPr>
              <a:t>What questions do you have?</a:t>
            </a:r>
          </a:p>
        </p:txBody>
      </p:sp>
      <p:pic>
        <p:nvPicPr>
          <p:cNvPr id="11" name="Picture 10">
            <a:extLst>
              <a:ext uri="{FF2B5EF4-FFF2-40B4-BE49-F238E27FC236}">
                <a16:creationId xmlns:a16="http://schemas.microsoft.com/office/drawing/2014/main" id="{954F50E0-D45D-720A-8469-04CC6C830DA1}"/>
              </a:ext>
            </a:extLst>
          </p:cNvPr>
          <p:cNvPicPr>
            <a:picLocks noChangeAspect="1"/>
          </p:cNvPicPr>
          <p:nvPr/>
        </p:nvPicPr>
        <p:blipFill>
          <a:blip r:embed="rId4"/>
          <a:stretch>
            <a:fillRect/>
          </a:stretch>
        </p:blipFill>
        <p:spPr>
          <a:xfrm>
            <a:off x="20652" y="1409700"/>
            <a:ext cx="18288000" cy="77148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3296976" y="4927329"/>
            <a:ext cx="3884179" cy="2903424"/>
          </a:xfrm>
          <a:custGeom>
            <a:avLst/>
            <a:gdLst/>
            <a:ahLst/>
            <a:cxnLst/>
            <a:rect l="l" t="t" r="r" b="b"/>
            <a:pathLst>
              <a:path w="3884179" h="2903424">
                <a:moveTo>
                  <a:pt x="0" y="0"/>
                </a:moveTo>
                <a:lnTo>
                  <a:pt x="3884179" y="0"/>
                </a:lnTo>
                <a:lnTo>
                  <a:pt x="3884179" y="2903424"/>
                </a:lnTo>
                <a:lnTo>
                  <a:pt x="0" y="2903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318524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The risks of overdoing it?</a:t>
            </a:r>
          </a:p>
        </p:txBody>
      </p:sp>
      <p:sp>
        <p:nvSpPr>
          <p:cNvPr id="6" name="TextBox 6"/>
          <p:cNvSpPr txBox="1"/>
          <p:nvPr/>
        </p:nvSpPr>
        <p:spPr>
          <a:xfrm>
            <a:off x="1028700" y="4131939"/>
            <a:ext cx="12126432" cy="5678811"/>
          </a:xfrm>
          <a:prstGeom prst="rect">
            <a:avLst/>
          </a:prstGeom>
        </p:spPr>
        <p:txBody>
          <a:bodyPr lIns="0" tIns="0" rIns="0" bIns="0" rtlCol="0" anchor="t">
            <a:spAutoFit/>
          </a:bodyPr>
          <a:lstStyle/>
          <a:p>
            <a:pPr algn="l">
              <a:lnSpc>
                <a:spcPts val="2640"/>
              </a:lnSpc>
            </a:pPr>
            <a:r>
              <a:rPr lang="en-US" sz="2400">
                <a:solidFill>
                  <a:srgbClr val="737373"/>
                </a:solidFill>
                <a:latin typeface="DM Sans"/>
              </a:rPr>
              <a:t>Even though you should aim to increase your technological capacity, there are real risks of overdoing it - using too many tools and technologies at the same time just for the sake of being tech savvy:</a:t>
            </a:r>
          </a:p>
          <a:p>
            <a:pPr algn="l">
              <a:lnSpc>
                <a:spcPts val="2640"/>
              </a:lnSpc>
            </a:pPr>
            <a:endParaRPr lang="en-US" sz="2400">
              <a:solidFill>
                <a:srgbClr val="737373"/>
              </a:solidFill>
              <a:latin typeface="DM Sans"/>
            </a:endParaRPr>
          </a:p>
          <a:p>
            <a:pPr marL="518268" lvl="1" indent="-259134" algn="l">
              <a:lnSpc>
                <a:spcPts val="2640"/>
              </a:lnSpc>
              <a:buFont typeface="Arial"/>
              <a:buChar char="•"/>
            </a:pPr>
            <a:r>
              <a:rPr lang="en-US" sz="2400">
                <a:solidFill>
                  <a:srgbClr val="737373"/>
                </a:solidFill>
                <a:latin typeface="DM Sans Bold"/>
              </a:rPr>
              <a:t>Decreased Productivity:</a:t>
            </a:r>
            <a:r>
              <a:rPr lang="en-US" sz="2400">
                <a:solidFill>
                  <a:srgbClr val="737373"/>
                </a:solidFill>
                <a:latin typeface="DM Sans"/>
              </a:rPr>
              <a:t> Instead of streamlining workflows, too many tools can create friction. Employees waste time logging in, switching between apps, and hunting for information scattered across different platforms.</a:t>
            </a:r>
          </a:p>
          <a:p>
            <a:pPr marL="518268" lvl="1" indent="-259134" algn="l">
              <a:lnSpc>
                <a:spcPts val="2640"/>
              </a:lnSpc>
              <a:buFont typeface="Arial"/>
              <a:buChar char="•"/>
            </a:pPr>
            <a:r>
              <a:rPr lang="en-US" sz="2400">
                <a:solidFill>
                  <a:srgbClr val="737373"/>
                </a:solidFill>
                <a:latin typeface="DM Sans Bold"/>
              </a:rPr>
              <a:t>Information Silos:</a:t>
            </a:r>
            <a:r>
              <a:rPr lang="en-US" sz="2400">
                <a:solidFill>
                  <a:srgbClr val="737373"/>
                </a:solidFill>
                <a:latin typeface="DM Sans"/>
              </a:rPr>
              <a:t> Disparate tools can lead to fragmented data, making it difficult to get a holistic view of projects, customers, or company performance.</a:t>
            </a:r>
          </a:p>
          <a:p>
            <a:pPr marL="518268" lvl="1" indent="-259134" algn="l">
              <a:lnSpc>
                <a:spcPts val="2640"/>
              </a:lnSpc>
              <a:buFont typeface="Arial"/>
              <a:buChar char="•"/>
            </a:pPr>
            <a:r>
              <a:rPr lang="en-US" sz="2400">
                <a:solidFill>
                  <a:srgbClr val="737373"/>
                </a:solidFill>
                <a:latin typeface="DM Sans Bold"/>
              </a:rPr>
              <a:t>Employee Confusion and Frustration:</a:t>
            </a:r>
            <a:r>
              <a:rPr lang="en-US" sz="2400">
                <a:solidFill>
                  <a:srgbClr val="737373"/>
                </a:solidFill>
                <a:latin typeface="DM Sans"/>
              </a:rPr>
              <a:t> Learning and juggling multiple tools can overwhelm employees, leading to frustration and potentially hindering morale.</a:t>
            </a:r>
          </a:p>
          <a:p>
            <a:pPr marL="518268" lvl="1" indent="-259134" algn="l">
              <a:lnSpc>
                <a:spcPts val="2640"/>
              </a:lnSpc>
              <a:buFont typeface="Arial"/>
              <a:buChar char="•"/>
            </a:pPr>
            <a:r>
              <a:rPr lang="en-US" sz="2400">
                <a:solidFill>
                  <a:srgbClr val="737373"/>
                </a:solidFill>
                <a:latin typeface="DM Sans Bold"/>
              </a:rPr>
              <a:t>Security Risks:</a:t>
            </a:r>
            <a:r>
              <a:rPr lang="en-US" sz="2400">
                <a:solidFill>
                  <a:srgbClr val="737373"/>
                </a:solidFill>
                <a:latin typeface="DM Sans"/>
              </a:rPr>
              <a:t> Each additional tool introduces a new attack vector for cybercriminals. Managing credentials and ensuring proper data security across a vast array of platforms becomes complex.</a:t>
            </a:r>
          </a:p>
          <a:p>
            <a:pPr marL="518268" lvl="1" indent="-259134" algn="l">
              <a:lnSpc>
                <a:spcPts val="2640"/>
              </a:lnSpc>
              <a:buFont typeface="Arial"/>
              <a:buChar char="•"/>
            </a:pPr>
            <a:r>
              <a:rPr lang="en-US" sz="2400">
                <a:solidFill>
                  <a:srgbClr val="737373"/>
                </a:solidFill>
                <a:latin typeface="DM Sans Bold"/>
              </a:rPr>
              <a:t>Hidden Costs:</a:t>
            </a:r>
            <a:r>
              <a:rPr lang="en-US" sz="2400">
                <a:solidFill>
                  <a:srgbClr val="737373"/>
                </a:solidFill>
                <a:latin typeface="DM Sans"/>
              </a:rPr>
              <a:t> Software subscriptions, training, and potential maintenance fees for all these tools can add up quickly, creating unexpected financial burdens.</a:t>
            </a:r>
          </a:p>
          <a:p>
            <a:pPr algn="l">
              <a:lnSpc>
                <a:spcPts val="2640"/>
              </a:lnSpc>
            </a:pPr>
            <a:endParaRPr lang="en-US" sz="2400">
              <a:solidFill>
                <a:srgbClr val="737373"/>
              </a:solidFill>
              <a:latin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318524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How to maintain your digital literacy?</a:t>
            </a:r>
          </a:p>
        </p:txBody>
      </p:sp>
      <p:sp>
        <p:nvSpPr>
          <p:cNvPr id="5" name="TextBox 5"/>
          <p:cNvSpPr txBox="1"/>
          <p:nvPr/>
        </p:nvSpPr>
        <p:spPr>
          <a:xfrm>
            <a:off x="1028700" y="4131939"/>
            <a:ext cx="12126432" cy="5012061"/>
          </a:xfrm>
          <a:prstGeom prst="rect">
            <a:avLst/>
          </a:prstGeom>
        </p:spPr>
        <p:txBody>
          <a:bodyPr lIns="0" tIns="0" rIns="0" bIns="0" rtlCol="0" anchor="t">
            <a:spAutoFit/>
          </a:bodyPr>
          <a:lstStyle/>
          <a:p>
            <a:pPr algn="l">
              <a:lnSpc>
                <a:spcPts val="2640"/>
              </a:lnSpc>
            </a:pPr>
            <a:r>
              <a:rPr lang="en-US" sz="2400">
                <a:solidFill>
                  <a:srgbClr val="737373"/>
                </a:solidFill>
                <a:latin typeface="DM Sans"/>
              </a:rPr>
              <a:t>With the constantly evolving world, especially the digital world, it's important to keep yourself up-to-date in order not to fall behind. To maintain a decent level of digital literacy try to do the following:</a:t>
            </a:r>
          </a:p>
          <a:p>
            <a:pPr algn="l">
              <a:lnSpc>
                <a:spcPts val="2640"/>
              </a:lnSpc>
            </a:pPr>
            <a:endParaRPr lang="en-US" sz="2400">
              <a:solidFill>
                <a:srgbClr val="737373"/>
              </a:solidFill>
              <a:latin typeface="DM Sans"/>
            </a:endParaRPr>
          </a:p>
          <a:p>
            <a:pPr marL="518268" lvl="1" indent="-259134" algn="l">
              <a:lnSpc>
                <a:spcPts val="2640"/>
              </a:lnSpc>
              <a:buFont typeface="Arial"/>
              <a:buChar char="•"/>
            </a:pPr>
            <a:r>
              <a:rPr lang="en-US" sz="2400">
                <a:solidFill>
                  <a:srgbClr val="737373"/>
                </a:solidFill>
                <a:latin typeface="DM Sans Bold"/>
              </a:rPr>
              <a:t>Keep learning:</a:t>
            </a:r>
            <a:r>
              <a:rPr lang="en-US" sz="2400">
                <a:solidFill>
                  <a:srgbClr val="737373"/>
                </a:solidFill>
                <a:latin typeface="DM Sans"/>
              </a:rPr>
              <a:t> Embrace new tech and update your skills through courses or workshops.</a:t>
            </a:r>
          </a:p>
          <a:p>
            <a:pPr marL="518268" lvl="1" indent="-259134" algn="l">
              <a:lnSpc>
                <a:spcPts val="2640"/>
              </a:lnSpc>
              <a:buFont typeface="Arial"/>
              <a:buChar char="•"/>
            </a:pPr>
            <a:r>
              <a:rPr lang="en-US" sz="2400">
                <a:solidFill>
                  <a:srgbClr val="737373"/>
                </a:solidFill>
                <a:latin typeface="DM Sans Bold"/>
              </a:rPr>
              <a:t>Be info savvy:</a:t>
            </a:r>
            <a:r>
              <a:rPr lang="en-US" sz="2400">
                <a:solidFill>
                  <a:srgbClr val="737373"/>
                </a:solidFill>
                <a:latin typeface="DM Sans"/>
              </a:rPr>
              <a:t> Don't trust everything online, check sources and for biases.</a:t>
            </a:r>
          </a:p>
          <a:p>
            <a:pPr marL="518268" lvl="1" indent="-259134" algn="l">
              <a:lnSpc>
                <a:spcPts val="2640"/>
              </a:lnSpc>
              <a:buFont typeface="Arial"/>
              <a:buChar char="•"/>
            </a:pPr>
            <a:r>
              <a:rPr lang="en-US" sz="2400">
                <a:solidFill>
                  <a:srgbClr val="737373"/>
                </a:solidFill>
                <a:latin typeface="DM Sans Bold"/>
              </a:rPr>
              <a:t>Stay secure:</a:t>
            </a:r>
            <a:r>
              <a:rPr lang="en-US" sz="2400">
                <a:solidFill>
                  <a:srgbClr val="737373"/>
                </a:solidFill>
                <a:latin typeface="DM Sans"/>
              </a:rPr>
              <a:t> Protect yourself with strong passwords and keep your software updated.</a:t>
            </a:r>
          </a:p>
          <a:p>
            <a:pPr marL="518268" lvl="1" indent="-259134" algn="l">
              <a:lnSpc>
                <a:spcPts val="2640"/>
              </a:lnSpc>
              <a:buFont typeface="Arial"/>
              <a:buChar char="•"/>
            </a:pPr>
            <a:r>
              <a:rPr lang="en-US" sz="2400">
                <a:solidFill>
                  <a:srgbClr val="737373"/>
                </a:solidFill>
                <a:latin typeface="DM Sans Bold"/>
              </a:rPr>
              <a:t>Practice makes perfect:</a:t>
            </a:r>
            <a:r>
              <a:rPr lang="en-US" sz="2400">
                <a:solidFill>
                  <a:srgbClr val="737373"/>
                </a:solidFill>
                <a:latin typeface="DM Sans"/>
              </a:rPr>
              <a:t> Regularly use technology to stay comfortable.</a:t>
            </a:r>
          </a:p>
          <a:p>
            <a:pPr marL="518268" lvl="1" indent="-259134" algn="l">
              <a:lnSpc>
                <a:spcPts val="2640"/>
              </a:lnSpc>
              <a:buFont typeface="Arial"/>
              <a:buChar char="•"/>
            </a:pPr>
            <a:r>
              <a:rPr lang="en-US" sz="2400">
                <a:solidFill>
                  <a:srgbClr val="737373"/>
                </a:solidFill>
                <a:latin typeface="DM Sans Bold"/>
              </a:rPr>
              <a:t>Don't be shy: </a:t>
            </a:r>
            <a:r>
              <a:rPr lang="en-US" sz="2400">
                <a:solidFill>
                  <a:srgbClr val="737373"/>
                </a:solidFill>
                <a:latin typeface="DM Sans"/>
              </a:rPr>
              <a:t>Ask for help when you get stuck, there are plenty of resources available.</a:t>
            </a:r>
          </a:p>
          <a:p>
            <a:pPr marL="518268" lvl="1" indent="-259134" algn="l">
              <a:lnSpc>
                <a:spcPts val="2640"/>
              </a:lnSpc>
              <a:buFont typeface="Arial"/>
              <a:buChar char="•"/>
            </a:pPr>
            <a:r>
              <a:rPr lang="en-US" sz="2400">
                <a:solidFill>
                  <a:srgbClr val="737373"/>
                </a:solidFill>
                <a:latin typeface="DM Sans Bold"/>
              </a:rPr>
              <a:t>Teach and explain: </a:t>
            </a:r>
            <a:r>
              <a:rPr lang="en-US" sz="2400">
                <a:solidFill>
                  <a:srgbClr val="737373"/>
                </a:solidFill>
                <a:latin typeface="DM Sans"/>
              </a:rPr>
              <a:t>Share your knowledge with others. It will reinforce your own understanding and adaptability.</a:t>
            </a:r>
          </a:p>
          <a:p>
            <a:pPr algn="l">
              <a:lnSpc>
                <a:spcPts val="2640"/>
              </a:lnSpc>
            </a:pPr>
            <a:endParaRPr lang="en-US" sz="2400">
              <a:solidFill>
                <a:srgbClr val="737373"/>
              </a:solidFill>
              <a:latin typeface="DM Sans"/>
            </a:endParaRPr>
          </a:p>
        </p:txBody>
      </p:sp>
      <p:sp>
        <p:nvSpPr>
          <p:cNvPr id="6" name="Freeform 6"/>
          <p:cNvSpPr/>
          <p:nvPr/>
        </p:nvSpPr>
        <p:spPr>
          <a:xfrm>
            <a:off x="13635931" y="4775907"/>
            <a:ext cx="3206268" cy="3206268"/>
          </a:xfrm>
          <a:custGeom>
            <a:avLst/>
            <a:gdLst/>
            <a:ahLst/>
            <a:cxnLst/>
            <a:rect l="l" t="t" r="r" b="b"/>
            <a:pathLst>
              <a:path w="3206268" h="3206268">
                <a:moveTo>
                  <a:pt x="0" y="0"/>
                </a:moveTo>
                <a:lnTo>
                  <a:pt x="3206268" y="0"/>
                </a:lnTo>
                <a:lnTo>
                  <a:pt x="3206268" y="3206268"/>
                </a:lnTo>
                <a:lnTo>
                  <a:pt x="0" y="3206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TextBox 2"/>
          <p:cNvSpPr txBox="1"/>
          <p:nvPr/>
        </p:nvSpPr>
        <p:spPr>
          <a:xfrm>
            <a:off x="375222" y="3879971"/>
            <a:ext cx="17537556" cy="4581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To understand where you currently stand regarding digital literacy, please take the following test:</a:t>
            </a:r>
          </a:p>
          <a:p>
            <a:pPr algn="ctr">
              <a:lnSpc>
                <a:spcPts val="6000"/>
              </a:lnSpc>
            </a:pPr>
            <a:r>
              <a:rPr lang="en-US" sz="5000" u="sng">
                <a:solidFill>
                  <a:srgbClr val="FFFFFF"/>
                </a:solidFill>
                <a:latin typeface="DM Sans Bold"/>
                <a:hlinkClick r:id="rId2" tooltip="https://mydigiskills.eu"/>
              </a:rPr>
              <a:t>https://mydigiskills.eu/</a:t>
            </a:r>
          </a:p>
          <a:p>
            <a:pPr algn="ctr">
              <a:lnSpc>
                <a:spcPts val="6000"/>
              </a:lnSpc>
            </a:pPr>
            <a:endParaRPr lang="en-US" sz="5000" u="sng">
              <a:solidFill>
                <a:srgbClr val="FFFFFF"/>
              </a:solidFill>
              <a:latin typeface="DM Sans Bold"/>
              <a:hlinkClick r:id="rId2" tooltip="https://mydigiskills.eu"/>
            </a:endParaRPr>
          </a:p>
          <a:p>
            <a:pPr algn="ctr">
              <a:lnSpc>
                <a:spcPts val="6000"/>
              </a:lnSpc>
            </a:pPr>
            <a:r>
              <a:rPr lang="en-US" sz="5000">
                <a:solidFill>
                  <a:srgbClr val="727171"/>
                </a:solidFill>
                <a:latin typeface="DM Sans Bold"/>
              </a:rPr>
              <a:t>Afterwards, share what you found out, what surprised you and what is your takeaway.</a:t>
            </a:r>
          </a:p>
        </p:txBody>
      </p:sp>
      <p:sp>
        <p:nvSpPr>
          <p:cNvPr id="3" name="TextBox 3"/>
          <p:cNvSpPr txBox="1"/>
          <p:nvPr/>
        </p:nvSpPr>
        <p:spPr>
          <a:xfrm>
            <a:off x="375222" y="1028700"/>
            <a:ext cx="17537556" cy="1095375"/>
          </a:xfrm>
          <a:prstGeom prst="rect">
            <a:avLst/>
          </a:prstGeom>
        </p:spPr>
        <p:txBody>
          <a:bodyPr lIns="0" tIns="0" rIns="0" bIns="0" rtlCol="0" anchor="t">
            <a:spAutoFit/>
          </a:bodyPr>
          <a:lstStyle/>
          <a:p>
            <a:pPr algn="ctr">
              <a:lnSpc>
                <a:spcPts val="8640"/>
              </a:lnSpc>
            </a:pPr>
            <a:r>
              <a:rPr lang="en-US" sz="7200">
                <a:solidFill>
                  <a:srgbClr val="FFFFFF"/>
                </a:solidFill>
                <a:latin typeface="DM Sans Bold"/>
              </a:rPr>
              <a:t>Task: self-evaluation (35 min)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4245946" y="4432300"/>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4316412"/>
            <a:ext cx="14643036" cy="1778000"/>
          </a:xfrm>
          <a:prstGeom prst="rect">
            <a:avLst/>
          </a:prstGeom>
        </p:spPr>
        <p:txBody>
          <a:bodyPr lIns="0" tIns="0" rIns="0" bIns="0" rtlCol="0" anchor="t">
            <a:spAutoFit/>
          </a:bodyPr>
          <a:lstStyle/>
          <a:p>
            <a:pPr algn="ctr">
              <a:lnSpc>
                <a:spcPts val="13750"/>
              </a:lnSpc>
            </a:pPr>
            <a:r>
              <a:rPr lang="en-US" sz="12500">
                <a:solidFill>
                  <a:srgbClr val="FFFFFF"/>
                </a:solidFill>
                <a:latin typeface="DM Sans Bold"/>
              </a:rPr>
              <a:t>BREAK (15 MIN)</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875966" y="8204208"/>
            <a:ext cx="5500090"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AGENDA</a:t>
            </a:r>
          </a:p>
        </p:txBody>
      </p:sp>
      <p:sp>
        <p:nvSpPr>
          <p:cNvPr id="3" name="TextBox 3"/>
          <p:cNvSpPr txBox="1"/>
          <p:nvPr/>
        </p:nvSpPr>
        <p:spPr>
          <a:xfrm>
            <a:off x="2417556" y="2642893"/>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rPr>
              <a:t>01.</a:t>
            </a:r>
          </a:p>
        </p:txBody>
      </p:sp>
      <p:sp>
        <p:nvSpPr>
          <p:cNvPr id="4" name="TextBox 4"/>
          <p:cNvSpPr txBox="1"/>
          <p:nvPr/>
        </p:nvSpPr>
        <p:spPr>
          <a:xfrm>
            <a:off x="2417556" y="4371678"/>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rPr>
              <a:t>02.</a:t>
            </a:r>
          </a:p>
        </p:txBody>
      </p:sp>
      <p:sp>
        <p:nvSpPr>
          <p:cNvPr id="5" name="TextBox 5"/>
          <p:cNvSpPr txBox="1"/>
          <p:nvPr/>
        </p:nvSpPr>
        <p:spPr>
          <a:xfrm>
            <a:off x="4355969" y="2879431"/>
            <a:ext cx="8107973"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rPr>
              <a:t>THE NEED FOR DIGITAL LITERACY</a:t>
            </a:r>
          </a:p>
        </p:txBody>
      </p:sp>
      <p:sp>
        <p:nvSpPr>
          <p:cNvPr id="6" name="TextBox 6"/>
          <p:cNvSpPr txBox="1"/>
          <p:nvPr/>
        </p:nvSpPr>
        <p:spPr>
          <a:xfrm>
            <a:off x="4355969" y="4608216"/>
            <a:ext cx="9242977"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rPr>
              <a:t>SELF-EVALUATION</a:t>
            </a:r>
          </a:p>
        </p:txBody>
      </p:sp>
      <p:sp>
        <p:nvSpPr>
          <p:cNvPr id="7" name="TextBox 7"/>
          <p:cNvSpPr txBox="1"/>
          <p:nvPr/>
        </p:nvSpPr>
        <p:spPr>
          <a:xfrm>
            <a:off x="2417556" y="6098886"/>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rPr>
              <a:t>03.</a:t>
            </a:r>
          </a:p>
        </p:txBody>
      </p:sp>
      <p:sp>
        <p:nvSpPr>
          <p:cNvPr id="8" name="TextBox 8"/>
          <p:cNvSpPr txBox="1"/>
          <p:nvPr/>
        </p:nvSpPr>
        <p:spPr>
          <a:xfrm>
            <a:off x="4355969" y="6317959"/>
            <a:ext cx="10288953"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rPr>
              <a:t>DIGITAL TOOLS FOR DAILY OPERATIONS</a:t>
            </a:r>
          </a:p>
        </p:txBody>
      </p:sp>
      <p:sp>
        <p:nvSpPr>
          <p:cNvPr id="9" name="Freeform 9"/>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0" name="Freeform 10"/>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825948"/>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txBody>
            <a:bodyPr/>
            <a:lstStyle/>
            <a:p>
              <a:endParaRPr lang="lv-LV"/>
            </a:p>
          </p:txBody>
        </p:sp>
      </p:grpSp>
      <p:grpSp>
        <p:nvGrpSpPr>
          <p:cNvPr id="4" name="Group 4"/>
          <p:cNvGrpSpPr/>
          <p:nvPr/>
        </p:nvGrpSpPr>
        <p:grpSpPr>
          <a:xfrm>
            <a:off x="7143807" y="3069761"/>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83" b="-9283"/>
              </a:stretch>
            </a:blipFill>
          </p:spPr>
          <p:txBody>
            <a:bodyPr/>
            <a:lstStyle/>
            <a:p>
              <a:endParaRPr lang="lv-LV"/>
            </a:p>
          </p:txBody>
        </p:sp>
      </p:grpSp>
      <p:grpSp>
        <p:nvGrpSpPr>
          <p:cNvPr id="6" name="Group 6"/>
          <p:cNvGrpSpPr/>
          <p:nvPr/>
        </p:nvGrpSpPr>
        <p:grpSpPr>
          <a:xfrm>
            <a:off x="7143807" y="5316699"/>
            <a:ext cx="3029394" cy="1704013"/>
            <a:chOff x="0" y="0"/>
            <a:chExt cx="11289030" cy="6350000"/>
          </a:xfrm>
        </p:grpSpPr>
        <p:sp>
          <p:nvSpPr>
            <p:cNvPr id="7" name="Freeform 7"/>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4"/>
              <a:stretch>
                <a:fillRect t="-9228" b="-9228"/>
              </a:stretch>
            </a:blipFill>
          </p:spPr>
          <p:txBody>
            <a:bodyPr/>
            <a:lstStyle/>
            <a:p>
              <a:endParaRPr lang="lv-LV"/>
            </a:p>
          </p:txBody>
        </p:sp>
      </p:grpSp>
      <p:sp>
        <p:nvSpPr>
          <p:cNvPr id="8" name="Freeform 8"/>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9" name="Freeform 9"/>
          <p:cNvSpPr/>
          <p:nvPr/>
        </p:nvSpPr>
        <p:spPr>
          <a:xfrm rot="-162000">
            <a:off x="7104792" y="7493726"/>
            <a:ext cx="3086931" cy="1867177"/>
          </a:xfrm>
          <a:custGeom>
            <a:avLst/>
            <a:gdLst/>
            <a:ahLst/>
            <a:cxnLst/>
            <a:rect l="l" t="t" r="r" b="b"/>
            <a:pathLst>
              <a:path w="3086931" h="1867177">
                <a:moveTo>
                  <a:pt x="81370" y="0"/>
                </a:moveTo>
                <a:lnTo>
                  <a:pt x="3086931" y="141738"/>
                </a:lnTo>
                <a:lnTo>
                  <a:pt x="3005562" y="1867176"/>
                </a:lnTo>
                <a:lnTo>
                  <a:pt x="0" y="1725438"/>
                </a:lnTo>
                <a:lnTo>
                  <a:pt x="81370" y="0"/>
                </a:lnTo>
                <a:close/>
              </a:path>
            </a:pathLst>
          </a:custGeom>
          <a:blipFill>
            <a:blip r:embed="rId7"/>
            <a:stretch>
              <a:fillRect l="-5384" t="-9616" r="-2375" b="-9303"/>
            </a:stretch>
          </a:blipFill>
        </p:spPr>
        <p:txBody>
          <a:bodyPr/>
          <a:lstStyle/>
          <a:p>
            <a:endParaRPr lang="lv-LV"/>
          </a:p>
        </p:txBody>
      </p:sp>
      <p:grpSp>
        <p:nvGrpSpPr>
          <p:cNvPr id="10" name="Group 10"/>
          <p:cNvGrpSpPr/>
          <p:nvPr/>
        </p:nvGrpSpPr>
        <p:grpSpPr>
          <a:xfrm>
            <a:off x="10459288" y="751802"/>
            <a:ext cx="6800012" cy="1852303"/>
            <a:chOff x="0" y="0"/>
            <a:chExt cx="9066683" cy="2469737"/>
          </a:xfrm>
        </p:grpSpPr>
        <p:sp>
          <p:nvSpPr>
            <p:cNvPr id="11" name="TextBox 11"/>
            <p:cNvSpPr txBox="1"/>
            <p:nvPr/>
          </p:nvSpPr>
          <p:spPr>
            <a:xfrm>
              <a:off x="0" y="424827"/>
              <a:ext cx="9066683"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rPr>
                <a:t>Understand the importance of digital literacy</a:t>
              </a:r>
            </a:p>
          </p:txBody>
        </p:sp>
        <p:sp>
          <p:nvSpPr>
            <p:cNvPr id="12" name="TextBox 12"/>
            <p:cNvSpPr txBox="1"/>
            <p:nvPr/>
          </p:nvSpPr>
          <p:spPr>
            <a:xfrm>
              <a:off x="0" y="1007332"/>
              <a:ext cx="9066683" cy="1462405"/>
            </a:xfrm>
            <a:prstGeom prst="rect">
              <a:avLst/>
            </a:prstGeom>
          </p:spPr>
          <p:txBody>
            <a:bodyPr lIns="0" tIns="0" rIns="0" bIns="0" rtlCol="0" anchor="t">
              <a:spAutoFit/>
            </a:bodyPr>
            <a:lstStyle/>
            <a:p>
              <a:pPr algn="l">
                <a:lnSpc>
                  <a:spcPts val="2940"/>
                </a:lnSpc>
              </a:pPr>
              <a:r>
                <a:rPr lang="en-US" sz="2100">
                  <a:solidFill>
                    <a:srgbClr val="737373"/>
                  </a:solidFill>
                  <a:latin typeface="DM Sans"/>
                </a:rPr>
                <a:t>One of the main goals is to help you understand why it's important to keep trying out and learning new digital tools</a:t>
              </a:r>
            </a:p>
          </p:txBody>
        </p:sp>
        <p:sp>
          <p:nvSpPr>
            <p:cNvPr id="13" name="TextBox 13"/>
            <p:cNvSpPr txBox="1"/>
            <p:nvPr/>
          </p:nvSpPr>
          <p:spPr>
            <a:xfrm>
              <a:off x="0" y="-28575"/>
              <a:ext cx="2969964" cy="374027"/>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01</a:t>
              </a:r>
            </a:p>
          </p:txBody>
        </p:sp>
      </p:grpSp>
      <p:grpSp>
        <p:nvGrpSpPr>
          <p:cNvPr id="14" name="Group 14"/>
          <p:cNvGrpSpPr/>
          <p:nvPr/>
        </p:nvGrpSpPr>
        <p:grpSpPr>
          <a:xfrm>
            <a:off x="10459288" y="2995616"/>
            <a:ext cx="6800012" cy="1480828"/>
            <a:chOff x="0" y="0"/>
            <a:chExt cx="9066683" cy="1974437"/>
          </a:xfrm>
        </p:grpSpPr>
        <p:sp>
          <p:nvSpPr>
            <p:cNvPr id="15" name="TextBox 15"/>
            <p:cNvSpPr txBox="1"/>
            <p:nvPr/>
          </p:nvSpPr>
          <p:spPr>
            <a:xfrm>
              <a:off x="0" y="424827"/>
              <a:ext cx="9066683"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rPr>
                <a:t>When to use which digital tools</a:t>
              </a:r>
            </a:p>
          </p:txBody>
        </p:sp>
        <p:sp>
          <p:nvSpPr>
            <p:cNvPr id="16" name="TextBox 16"/>
            <p:cNvSpPr txBox="1"/>
            <p:nvPr/>
          </p:nvSpPr>
          <p:spPr>
            <a:xfrm>
              <a:off x="0" y="1007332"/>
              <a:ext cx="9066683" cy="967105"/>
            </a:xfrm>
            <a:prstGeom prst="rect">
              <a:avLst/>
            </a:prstGeom>
          </p:spPr>
          <p:txBody>
            <a:bodyPr lIns="0" tIns="0" rIns="0" bIns="0" rtlCol="0" anchor="t">
              <a:spAutoFit/>
            </a:bodyPr>
            <a:lstStyle/>
            <a:p>
              <a:pPr algn="l">
                <a:lnSpc>
                  <a:spcPts val="2940"/>
                </a:lnSpc>
              </a:pPr>
              <a:r>
                <a:rPr lang="en-US" sz="2100">
                  <a:solidFill>
                    <a:srgbClr val="737373"/>
                  </a:solidFill>
                  <a:latin typeface="DM Sans"/>
                </a:rPr>
                <a:t>Each digital tool has a specific purpose - it's important to understand what it is.</a:t>
              </a:r>
            </a:p>
          </p:txBody>
        </p:sp>
        <p:sp>
          <p:nvSpPr>
            <p:cNvPr id="17" name="TextBox 17"/>
            <p:cNvSpPr txBox="1"/>
            <p:nvPr/>
          </p:nvSpPr>
          <p:spPr>
            <a:xfrm>
              <a:off x="0" y="-28575"/>
              <a:ext cx="2969964" cy="374027"/>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02</a:t>
              </a:r>
            </a:p>
          </p:txBody>
        </p:sp>
      </p:grpSp>
      <p:grpSp>
        <p:nvGrpSpPr>
          <p:cNvPr id="18" name="Group 18"/>
          <p:cNvGrpSpPr/>
          <p:nvPr/>
        </p:nvGrpSpPr>
        <p:grpSpPr>
          <a:xfrm>
            <a:off x="10459288" y="5238444"/>
            <a:ext cx="6800012" cy="1852303"/>
            <a:chOff x="0" y="0"/>
            <a:chExt cx="9066683" cy="2469737"/>
          </a:xfrm>
        </p:grpSpPr>
        <p:sp>
          <p:nvSpPr>
            <p:cNvPr id="19" name="TextBox 19"/>
            <p:cNvSpPr txBox="1"/>
            <p:nvPr/>
          </p:nvSpPr>
          <p:spPr>
            <a:xfrm>
              <a:off x="0" y="424827"/>
              <a:ext cx="9066683"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rPr>
                <a:t>How to select the best digital tools</a:t>
              </a:r>
            </a:p>
          </p:txBody>
        </p:sp>
        <p:sp>
          <p:nvSpPr>
            <p:cNvPr id="20" name="TextBox 20"/>
            <p:cNvSpPr txBox="1"/>
            <p:nvPr/>
          </p:nvSpPr>
          <p:spPr>
            <a:xfrm>
              <a:off x="0" y="1007332"/>
              <a:ext cx="9066683" cy="1462405"/>
            </a:xfrm>
            <a:prstGeom prst="rect">
              <a:avLst/>
            </a:prstGeom>
          </p:spPr>
          <p:txBody>
            <a:bodyPr lIns="0" tIns="0" rIns="0" bIns="0" rtlCol="0" anchor="t">
              <a:spAutoFit/>
            </a:bodyPr>
            <a:lstStyle/>
            <a:p>
              <a:pPr algn="l">
                <a:lnSpc>
                  <a:spcPts val="2940"/>
                </a:lnSpc>
              </a:pPr>
              <a:r>
                <a:rPr lang="en-US" sz="2100">
                  <a:solidFill>
                    <a:srgbClr val="737373"/>
                  </a:solidFill>
                  <a:latin typeface="DM Sans"/>
                </a:rPr>
                <a:t>What are the main principles based on which to choose digital tools that could benefit your organization.</a:t>
              </a:r>
            </a:p>
          </p:txBody>
        </p:sp>
        <p:sp>
          <p:nvSpPr>
            <p:cNvPr id="21" name="TextBox 21"/>
            <p:cNvSpPr txBox="1"/>
            <p:nvPr/>
          </p:nvSpPr>
          <p:spPr>
            <a:xfrm>
              <a:off x="0" y="-28575"/>
              <a:ext cx="2969964" cy="374027"/>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03</a:t>
              </a:r>
            </a:p>
          </p:txBody>
        </p:sp>
      </p:grpSp>
      <p:grpSp>
        <p:nvGrpSpPr>
          <p:cNvPr id="22" name="Group 22"/>
          <p:cNvGrpSpPr/>
          <p:nvPr/>
        </p:nvGrpSpPr>
        <p:grpSpPr>
          <a:xfrm>
            <a:off x="1028700" y="3622254"/>
            <a:ext cx="4712543" cy="2303040"/>
            <a:chOff x="0" y="0"/>
            <a:chExt cx="6283390" cy="3070720"/>
          </a:xfrm>
        </p:grpSpPr>
        <p:sp>
          <p:nvSpPr>
            <p:cNvPr id="23" name="TextBox 23"/>
            <p:cNvSpPr txBox="1"/>
            <p:nvPr/>
          </p:nvSpPr>
          <p:spPr>
            <a:xfrm>
              <a:off x="0" y="2103615"/>
              <a:ext cx="6283390" cy="967105"/>
            </a:xfrm>
            <a:prstGeom prst="rect">
              <a:avLst/>
            </a:prstGeom>
          </p:spPr>
          <p:txBody>
            <a:bodyPr lIns="0" tIns="0" rIns="0" bIns="0" rtlCol="0" anchor="t">
              <a:spAutoFit/>
            </a:bodyPr>
            <a:lstStyle/>
            <a:p>
              <a:pPr algn="l">
                <a:lnSpc>
                  <a:spcPts val="2940"/>
                </a:lnSpc>
              </a:pPr>
              <a:r>
                <a:rPr lang="en-US" sz="2100">
                  <a:solidFill>
                    <a:srgbClr val="737373"/>
                  </a:solidFill>
                  <a:latin typeface="DM Sans"/>
                </a:rPr>
                <a:t>What are the planned outcomes of what we will discuss today.</a:t>
              </a:r>
            </a:p>
          </p:txBody>
        </p:sp>
        <p:sp>
          <p:nvSpPr>
            <p:cNvPr id="24" name="TextBox 24"/>
            <p:cNvSpPr txBox="1"/>
            <p:nvPr/>
          </p:nvSpPr>
          <p:spPr>
            <a:xfrm>
              <a:off x="0" y="397251"/>
              <a:ext cx="6283390" cy="1554692"/>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rPr>
                <a:t>Key Goals</a:t>
              </a:r>
            </a:p>
          </p:txBody>
        </p:sp>
        <p:sp>
          <p:nvSpPr>
            <p:cNvPr id="25" name="TextBox 25"/>
            <p:cNvSpPr txBox="1"/>
            <p:nvPr/>
          </p:nvSpPr>
          <p:spPr>
            <a:xfrm>
              <a:off x="0" y="-28575"/>
              <a:ext cx="6283390" cy="364700"/>
            </a:xfrm>
            <a:prstGeom prst="rect">
              <a:avLst/>
            </a:prstGeom>
          </p:spPr>
          <p:txBody>
            <a:bodyPr lIns="0" tIns="0" rIns="0" bIns="0" rtlCol="0" anchor="t">
              <a:spAutoFit/>
            </a:bodyPr>
            <a:lstStyle/>
            <a:p>
              <a:pPr algn="just">
                <a:lnSpc>
                  <a:spcPts val="2380"/>
                </a:lnSpc>
              </a:pPr>
              <a:endParaRPr/>
            </a:p>
          </p:txBody>
        </p:sp>
      </p:grpSp>
      <p:grpSp>
        <p:nvGrpSpPr>
          <p:cNvPr id="26" name="Group 26"/>
          <p:cNvGrpSpPr/>
          <p:nvPr/>
        </p:nvGrpSpPr>
        <p:grpSpPr>
          <a:xfrm>
            <a:off x="10459288" y="7488267"/>
            <a:ext cx="6800012" cy="1845308"/>
            <a:chOff x="0" y="0"/>
            <a:chExt cx="9066683" cy="2460411"/>
          </a:xfrm>
        </p:grpSpPr>
        <p:sp>
          <p:nvSpPr>
            <p:cNvPr id="27" name="TextBox 27"/>
            <p:cNvSpPr txBox="1"/>
            <p:nvPr/>
          </p:nvSpPr>
          <p:spPr>
            <a:xfrm>
              <a:off x="0" y="415500"/>
              <a:ext cx="9066683"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rPr>
                <a:t>Effectively implementing digital tools</a:t>
              </a:r>
            </a:p>
          </p:txBody>
        </p:sp>
        <p:sp>
          <p:nvSpPr>
            <p:cNvPr id="28" name="TextBox 28"/>
            <p:cNvSpPr txBox="1"/>
            <p:nvPr/>
          </p:nvSpPr>
          <p:spPr>
            <a:xfrm>
              <a:off x="0" y="998006"/>
              <a:ext cx="9066683" cy="1462405"/>
            </a:xfrm>
            <a:prstGeom prst="rect">
              <a:avLst/>
            </a:prstGeom>
          </p:spPr>
          <p:txBody>
            <a:bodyPr lIns="0" tIns="0" rIns="0" bIns="0" rtlCol="0" anchor="t">
              <a:spAutoFit/>
            </a:bodyPr>
            <a:lstStyle/>
            <a:p>
              <a:pPr algn="l">
                <a:lnSpc>
                  <a:spcPts val="2940"/>
                </a:lnSpc>
              </a:pPr>
              <a:r>
                <a:rPr lang="en-US" sz="2100">
                  <a:solidFill>
                    <a:srgbClr val="737373"/>
                  </a:solidFill>
                  <a:latin typeface="DM Sans"/>
                </a:rPr>
                <a:t>What are the steps to take in order to effectively implement new digital tools within an existing organiztation. </a:t>
              </a:r>
            </a:p>
          </p:txBody>
        </p:sp>
        <p:sp>
          <p:nvSpPr>
            <p:cNvPr id="29" name="TextBox 29"/>
            <p:cNvSpPr txBox="1"/>
            <p:nvPr/>
          </p:nvSpPr>
          <p:spPr>
            <a:xfrm>
              <a:off x="0" y="-28575"/>
              <a:ext cx="2969964" cy="364700"/>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04</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Freeform 2"/>
          <p:cNvSpPr/>
          <p:nvPr/>
        </p:nvSpPr>
        <p:spPr>
          <a:xfrm>
            <a:off x="6423449" y="2739215"/>
            <a:ext cx="5441102" cy="5526119"/>
          </a:xfrm>
          <a:custGeom>
            <a:avLst/>
            <a:gdLst/>
            <a:ahLst/>
            <a:cxnLst/>
            <a:rect l="l" t="t" r="r" b="b"/>
            <a:pathLst>
              <a:path w="5441102" h="5526119">
                <a:moveTo>
                  <a:pt x="0" y="0"/>
                </a:moveTo>
                <a:lnTo>
                  <a:pt x="5441102" y="0"/>
                </a:lnTo>
                <a:lnTo>
                  <a:pt x="5441102" y="5526119"/>
                </a:lnTo>
                <a:lnTo>
                  <a:pt x="0" y="5526119"/>
                </a:lnTo>
                <a:lnTo>
                  <a:pt x="0" y="0"/>
                </a:lnTo>
                <a:close/>
              </a:path>
            </a:pathLst>
          </a:custGeom>
          <a:blipFill>
            <a:blip r:embed="rId2"/>
            <a:stretch>
              <a:fillRect l="-11399" t="-10409" r="-11399" b="-10500"/>
            </a:stretch>
          </a:blipFill>
        </p:spPr>
        <p:txBody>
          <a:bodyPr/>
          <a:lstStyle/>
          <a:p>
            <a:endParaRPr lang="lv-LV"/>
          </a:p>
        </p:txBody>
      </p:sp>
      <p:sp>
        <p:nvSpPr>
          <p:cNvPr id="3" name="TextBox 3"/>
          <p:cNvSpPr txBox="1"/>
          <p:nvPr/>
        </p:nvSpPr>
        <p:spPr>
          <a:xfrm>
            <a:off x="375222" y="1028700"/>
            <a:ext cx="17537556" cy="1095375"/>
          </a:xfrm>
          <a:prstGeom prst="rect">
            <a:avLst/>
          </a:prstGeom>
        </p:spPr>
        <p:txBody>
          <a:bodyPr lIns="0" tIns="0" rIns="0" bIns="0" rtlCol="0" anchor="t">
            <a:spAutoFit/>
          </a:bodyPr>
          <a:lstStyle/>
          <a:p>
            <a:pPr algn="ctr">
              <a:lnSpc>
                <a:spcPts val="8640"/>
              </a:lnSpc>
            </a:pPr>
            <a:r>
              <a:rPr lang="en-US" sz="7200">
                <a:solidFill>
                  <a:srgbClr val="727171"/>
                </a:solidFill>
                <a:latin typeface="DM Sans Bold"/>
              </a:rPr>
              <a:t>What tools do you already use?</a:t>
            </a:r>
          </a:p>
        </p:txBody>
      </p:sp>
      <p:sp>
        <p:nvSpPr>
          <p:cNvPr id="4" name="TextBox 4"/>
          <p:cNvSpPr txBox="1"/>
          <p:nvPr/>
        </p:nvSpPr>
        <p:spPr>
          <a:xfrm>
            <a:off x="5659151" y="8851900"/>
            <a:ext cx="6969698" cy="406400"/>
          </a:xfrm>
          <a:prstGeom prst="rect">
            <a:avLst/>
          </a:prstGeom>
        </p:spPr>
        <p:txBody>
          <a:bodyPr lIns="0" tIns="0" rIns="0" bIns="0" rtlCol="0" anchor="t">
            <a:spAutoFit/>
          </a:bodyPr>
          <a:lstStyle/>
          <a:p>
            <a:pPr algn="ctr">
              <a:lnSpc>
                <a:spcPts val="3249"/>
              </a:lnSpc>
            </a:pPr>
            <a:r>
              <a:rPr lang="en-US" sz="2499">
                <a:solidFill>
                  <a:srgbClr val="737373"/>
                </a:solidFill>
                <a:latin typeface="DM Sans"/>
              </a:rPr>
              <a:t>Join at </a:t>
            </a:r>
            <a:r>
              <a:rPr lang="en-US" sz="2499">
                <a:solidFill>
                  <a:srgbClr val="737373"/>
                </a:solidFill>
                <a:latin typeface="DM Sans Bold"/>
              </a:rPr>
              <a:t>menti.com</a:t>
            </a:r>
            <a:r>
              <a:rPr lang="en-US" sz="2499">
                <a:solidFill>
                  <a:srgbClr val="737373"/>
                </a:solidFill>
                <a:latin typeface="DM Sans"/>
              </a:rPr>
              <a:t> | use code </a:t>
            </a:r>
            <a:r>
              <a:rPr lang="en-US" sz="2499">
                <a:solidFill>
                  <a:srgbClr val="737373"/>
                </a:solidFill>
                <a:latin typeface="DM Sans Bold"/>
              </a:rPr>
              <a:t>6260 4415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565422" y="5219700"/>
            <a:ext cx="11977699"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DIGITAL LITERACY</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0847266"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The importance of digital literacy</a:t>
            </a:r>
          </a:p>
        </p:txBody>
      </p:sp>
      <p:sp>
        <p:nvSpPr>
          <p:cNvPr id="6" name="TextBox 6"/>
          <p:cNvSpPr txBox="1"/>
          <p:nvPr/>
        </p:nvSpPr>
        <p:spPr>
          <a:xfrm>
            <a:off x="5132868" y="4836065"/>
            <a:ext cx="12126432" cy="3345186"/>
          </a:xfrm>
          <a:prstGeom prst="rect">
            <a:avLst/>
          </a:prstGeom>
        </p:spPr>
        <p:txBody>
          <a:bodyPr lIns="0" tIns="0" rIns="0" bIns="0" rtlCol="0" anchor="t">
            <a:spAutoFit/>
          </a:bodyPr>
          <a:lstStyle/>
          <a:p>
            <a:pPr algn="l">
              <a:lnSpc>
                <a:spcPts val="2640"/>
              </a:lnSpc>
            </a:pPr>
            <a:r>
              <a:rPr lang="en-US" sz="2400">
                <a:solidFill>
                  <a:srgbClr val="737373"/>
                </a:solidFill>
                <a:latin typeface="DM Sans"/>
              </a:rPr>
              <a:t>Digital literacy acts as a foundation for thriving in our increasingly digital world. It empowers individuals to confidently navigate the vast online landscape, from using technology for communication, learning, and creative pursuits to critically evaluating the information they encounter. This critical thinking allows them to discern fact from fiction, identify reliable sources, and avoid falling victim to misinformation or online scams. Digital literacy also equips users with the skills to protect their privacy and security online, fostering responsible digital citizenship. By understanding proper online etiquette and ethical use of digital tools, individuals can contribute to a more positive and productive online environment. In essence, digital literacy is the key to unlocking the full potential of technology while safeguarding oneself from its pitfalls.</a:t>
            </a:r>
          </a:p>
        </p:txBody>
      </p:sp>
      <p:sp>
        <p:nvSpPr>
          <p:cNvPr id="7" name="Freeform 7"/>
          <p:cNvSpPr/>
          <p:nvPr/>
        </p:nvSpPr>
        <p:spPr>
          <a:xfrm>
            <a:off x="342467" y="8224986"/>
            <a:ext cx="1670026" cy="1231644"/>
          </a:xfrm>
          <a:custGeom>
            <a:avLst/>
            <a:gdLst/>
            <a:ahLst/>
            <a:cxnLst/>
            <a:rect l="l" t="t" r="r" b="b"/>
            <a:pathLst>
              <a:path w="1670026" h="1231644">
                <a:moveTo>
                  <a:pt x="0" y="0"/>
                </a:moveTo>
                <a:lnTo>
                  <a:pt x="1670026" y="0"/>
                </a:lnTo>
                <a:lnTo>
                  <a:pt x="1670026" y="1231644"/>
                </a:lnTo>
                <a:lnTo>
                  <a:pt x="0" y="12316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0847266"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Digital literacy for individuals</a:t>
            </a:r>
          </a:p>
        </p:txBody>
      </p:sp>
      <p:sp>
        <p:nvSpPr>
          <p:cNvPr id="6" name="TextBox 6"/>
          <p:cNvSpPr txBox="1"/>
          <p:nvPr/>
        </p:nvSpPr>
        <p:spPr>
          <a:xfrm>
            <a:off x="10287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01.</a:t>
            </a:r>
          </a:p>
        </p:txBody>
      </p:sp>
      <p:sp>
        <p:nvSpPr>
          <p:cNvPr id="7" name="TextBox 7"/>
          <p:cNvSpPr txBox="1"/>
          <p:nvPr/>
        </p:nvSpPr>
        <p:spPr>
          <a:xfrm>
            <a:off x="91440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02.</a:t>
            </a:r>
          </a:p>
        </p:txBody>
      </p:sp>
      <p:sp>
        <p:nvSpPr>
          <p:cNvPr id="8" name="TextBox 8"/>
          <p:cNvSpPr txBox="1"/>
          <p:nvPr/>
        </p:nvSpPr>
        <p:spPr>
          <a:xfrm>
            <a:off x="1997906" y="4938556"/>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EMPOWERMENT AND OPPORTUNITY:</a:t>
            </a:r>
          </a:p>
        </p:txBody>
      </p:sp>
      <p:sp>
        <p:nvSpPr>
          <p:cNvPr id="9" name="TextBox 9"/>
          <p:cNvSpPr txBox="1"/>
          <p:nvPr/>
        </p:nvSpPr>
        <p:spPr>
          <a:xfrm>
            <a:off x="10113206" y="4936649"/>
            <a:ext cx="6557804"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CRITICAL THINKING AND INFORMED DECISIONS:</a:t>
            </a:r>
          </a:p>
        </p:txBody>
      </p:sp>
      <p:sp>
        <p:nvSpPr>
          <p:cNvPr id="10" name="TextBox 10"/>
          <p:cNvSpPr txBox="1"/>
          <p:nvPr/>
        </p:nvSpPr>
        <p:spPr>
          <a:xfrm>
            <a:off x="9144000" y="7075039"/>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03.</a:t>
            </a:r>
          </a:p>
        </p:txBody>
      </p:sp>
      <p:sp>
        <p:nvSpPr>
          <p:cNvPr id="11" name="TextBox 11"/>
          <p:cNvSpPr txBox="1"/>
          <p:nvPr/>
        </p:nvSpPr>
        <p:spPr>
          <a:xfrm>
            <a:off x="10134607" y="7198864"/>
            <a:ext cx="4260091"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SAFETY AND SECURITY:</a:t>
            </a:r>
          </a:p>
        </p:txBody>
      </p:sp>
      <p:sp>
        <p:nvSpPr>
          <p:cNvPr id="12" name="TextBox 12"/>
          <p:cNvSpPr txBox="1"/>
          <p:nvPr/>
        </p:nvSpPr>
        <p:spPr>
          <a:xfrm>
            <a:off x="1997906" y="5328452"/>
            <a:ext cx="6557804" cy="14459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Digital literacy unlocks a world of possibilities. It allows individuals to find better jobs, pursue online learning, and even start their own businesses. By being comfortable with technology, they can access a wider range of economic opportunities.</a:t>
            </a:r>
          </a:p>
        </p:txBody>
      </p:sp>
      <p:sp>
        <p:nvSpPr>
          <p:cNvPr id="13" name="TextBox 13"/>
          <p:cNvSpPr txBox="1"/>
          <p:nvPr/>
        </p:nvSpPr>
        <p:spPr>
          <a:xfrm>
            <a:off x="10134607" y="5325276"/>
            <a:ext cx="6194577" cy="14459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The internet is full of information, but not all of it is reliable. Digital literacy equips people with the skills to evaluate information sources, spot misinformation, and make informed decisions in their personal and professional lives.</a:t>
            </a:r>
          </a:p>
        </p:txBody>
      </p:sp>
      <p:sp>
        <p:nvSpPr>
          <p:cNvPr id="14" name="TextBox 14"/>
          <p:cNvSpPr txBox="1"/>
          <p:nvPr/>
        </p:nvSpPr>
        <p:spPr>
          <a:xfrm>
            <a:off x="10134607" y="7587491"/>
            <a:ext cx="6194577" cy="11601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Digital literacy teaches people how to protect themselves online. This includes understanding cybersecurity threats, practicing good password hygiene, and avoiding online scams.</a:t>
            </a:r>
          </a:p>
        </p:txBody>
      </p:sp>
      <p:sp>
        <p:nvSpPr>
          <p:cNvPr id="15" name="Freeform 15"/>
          <p:cNvSpPr/>
          <p:nvPr/>
        </p:nvSpPr>
        <p:spPr>
          <a:xfrm>
            <a:off x="550883" y="7807159"/>
            <a:ext cx="1253194" cy="1880967"/>
          </a:xfrm>
          <a:custGeom>
            <a:avLst/>
            <a:gdLst/>
            <a:ahLst/>
            <a:cxnLst/>
            <a:rect l="l" t="t" r="r" b="b"/>
            <a:pathLst>
              <a:path w="1253194" h="1880967">
                <a:moveTo>
                  <a:pt x="0" y="0"/>
                </a:moveTo>
                <a:lnTo>
                  <a:pt x="1253194" y="0"/>
                </a:lnTo>
                <a:lnTo>
                  <a:pt x="1253194" y="1880967"/>
                </a:lnTo>
                <a:lnTo>
                  <a:pt x="0" y="18809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0847266"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Digital literacy for social entreprises</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10287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01.</a:t>
            </a:r>
          </a:p>
        </p:txBody>
      </p:sp>
      <p:sp>
        <p:nvSpPr>
          <p:cNvPr id="7" name="TextBox 7"/>
          <p:cNvSpPr txBox="1"/>
          <p:nvPr/>
        </p:nvSpPr>
        <p:spPr>
          <a:xfrm>
            <a:off x="91440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02.</a:t>
            </a:r>
          </a:p>
        </p:txBody>
      </p:sp>
      <p:sp>
        <p:nvSpPr>
          <p:cNvPr id="8" name="TextBox 8"/>
          <p:cNvSpPr txBox="1"/>
          <p:nvPr/>
        </p:nvSpPr>
        <p:spPr>
          <a:xfrm>
            <a:off x="1997906" y="4938556"/>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REACHING BENEFICIARIES:</a:t>
            </a:r>
          </a:p>
        </p:txBody>
      </p:sp>
      <p:sp>
        <p:nvSpPr>
          <p:cNvPr id="9" name="TextBox 9"/>
          <p:cNvSpPr txBox="1"/>
          <p:nvPr/>
        </p:nvSpPr>
        <p:spPr>
          <a:xfrm>
            <a:off x="10113206" y="4936649"/>
            <a:ext cx="6557804"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IMPACT MEASUREMENT AND COMMUNICATION:</a:t>
            </a:r>
          </a:p>
        </p:txBody>
      </p:sp>
      <p:sp>
        <p:nvSpPr>
          <p:cNvPr id="10" name="TextBox 10"/>
          <p:cNvSpPr txBox="1"/>
          <p:nvPr/>
        </p:nvSpPr>
        <p:spPr>
          <a:xfrm>
            <a:off x="9144000" y="7075039"/>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03.</a:t>
            </a:r>
          </a:p>
        </p:txBody>
      </p:sp>
      <p:sp>
        <p:nvSpPr>
          <p:cNvPr id="11" name="TextBox 11"/>
          <p:cNvSpPr txBox="1"/>
          <p:nvPr/>
        </p:nvSpPr>
        <p:spPr>
          <a:xfrm>
            <a:off x="10134607" y="7198864"/>
            <a:ext cx="4557651"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FUNDRAISING AND NETWORKING:</a:t>
            </a:r>
          </a:p>
        </p:txBody>
      </p:sp>
      <p:sp>
        <p:nvSpPr>
          <p:cNvPr id="12" name="TextBox 12"/>
          <p:cNvSpPr txBox="1"/>
          <p:nvPr/>
        </p:nvSpPr>
        <p:spPr>
          <a:xfrm>
            <a:off x="1997906" y="5328452"/>
            <a:ext cx="6557804" cy="17316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Social enterprises aim to address social issues. Digital literacy allows them to connect with their target audience more effectively. They can leverage social media, online fundraising platforms, and digital tools to spread awareness about their cause and reach a wider range of beneficiaries.</a:t>
            </a:r>
          </a:p>
        </p:txBody>
      </p:sp>
      <p:sp>
        <p:nvSpPr>
          <p:cNvPr id="13" name="TextBox 13"/>
          <p:cNvSpPr txBox="1"/>
          <p:nvPr/>
        </p:nvSpPr>
        <p:spPr>
          <a:xfrm>
            <a:off x="10134607" y="5325276"/>
            <a:ext cx="6194577" cy="14459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Digital tools provide valuable data for social enterprises. With digital literacy, they can track the impact of their initiatives, measure progress, and communicate their achievements to donors and stakeholders.</a:t>
            </a:r>
          </a:p>
        </p:txBody>
      </p:sp>
      <p:sp>
        <p:nvSpPr>
          <p:cNvPr id="14" name="TextBox 14"/>
          <p:cNvSpPr txBox="1"/>
          <p:nvPr/>
        </p:nvSpPr>
        <p:spPr>
          <a:xfrm>
            <a:off x="10134607" y="7587491"/>
            <a:ext cx="6194577" cy="14459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The digital world offers numerous fundraising opportunities for social enterprises. By being digitally literate, they can launch online campaigns, connect with potential donors, and build a strong online presence.</a:t>
            </a:r>
          </a:p>
        </p:txBody>
      </p:sp>
      <p:sp>
        <p:nvSpPr>
          <p:cNvPr id="15" name="Freeform 15"/>
          <p:cNvSpPr/>
          <p:nvPr/>
        </p:nvSpPr>
        <p:spPr>
          <a:xfrm>
            <a:off x="144473" y="7807159"/>
            <a:ext cx="2066015" cy="1869744"/>
          </a:xfrm>
          <a:custGeom>
            <a:avLst/>
            <a:gdLst/>
            <a:ahLst/>
            <a:cxnLst/>
            <a:rect l="l" t="t" r="r" b="b"/>
            <a:pathLst>
              <a:path w="2066015" h="1869744">
                <a:moveTo>
                  <a:pt x="0" y="0"/>
                </a:moveTo>
                <a:lnTo>
                  <a:pt x="2066015" y="0"/>
                </a:lnTo>
                <a:lnTo>
                  <a:pt x="2066015" y="1869744"/>
                </a:lnTo>
                <a:lnTo>
                  <a:pt x="0" y="18697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028E3FA40450041AD2B2D9F1FFC3623" ma:contentTypeVersion="14" ma:contentTypeDescription="Ein neues Dokument erstellen." ma:contentTypeScope="" ma:versionID="5c2e940da7ecf44b4737fb0390fffd4d">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d96140c4accb8988086fab4453dbc113"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286A0C-D078-4157-9202-9EEAE0ABEF29}">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2.xml><?xml version="1.0" encoding="utf-8"?>
<ds:datastoreItem xmlns:ds="http://schemas.openxmlformats.org/officeDocument/2006/customXml" ds:itemID="{1BC3344D-DA17-45A7-B39B-E188B632EA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7A1275-8974-4EBD-AAD4-D8BCBCCBCE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2384</Words>
  <Application>Microsoft Office PowerPoint</Application>
  <PresentationFormat>Custom</PresentationFormat>
  <Paragraphs>155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Canva Sans 2 Bold</vt:lpstr>
      <vt:lpstr>Canva Sans 2</vt:lpstr>
      <vt:lpstr>DM Sans</vt:lpstr>
      <vt:lpstr>DM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6 - The need for digital literacy</dc:title>
  <cp:lastModifiedBy>Renate Lukjanska</cp:lastModifiedBy>
  <cp:revision>1</cp:revision>
  <dcterms:created xsi:type="dcterms:W3CDTF">2006-08-16T00:00:00Z</dcterms:created>
  <dcterms:modified xsi:type="dcterms:W3CDTF">2025-04-07T07:21:32Z</dcterms:modified>
  <dc:identifier>DAGF-_vArEE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