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DM Sans Bold" charset="1" panose="00000000000000000000"/>
      <p:regular r:id="rId30"/>
    </p:embeddedFont>
    <p:embeddedFont>
      <p:font typeface="DM Sans Italics" charset="1" panose="00000000000000000000"/>
      <p:regular r:id="rId31"/>
    </p:embeddedFont>
    <p:embeddedFont>
      <p:font typeface="DM Sans" charset="1" panose="00000000000000000000"/>
      <p:regular r:id="rId32"/>
    </p:embeddedFont>
    <p:embeddedFont>
      <p:font typeface="Open Sans Bold" charset="1" panose="020B0806030504020204"/>
      <p:regular r:id="rId33"/>
    </p:embeddedFont>
    <p:embeddedFont>
      <p:font typeface="Open Sauce" charset="1" panose="000005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13" Target="../media/image1.png" Type="http://schemas.openxmlformats.org/officeDocument/2006/relationships/image"/><Relationship Id="rId14" Target="../media/image2.svg" Type="http://schemas.openxmlformats.org/officeDocument/2006/relationships/image"/><Relationship Id="rId2" Target="../media/image2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jpeg" Type="http://schemas.openxmlformats.org/officeDocument/2006/relationships/image"/><Relationship Id="rId5" Target="../media/image35.png" Type="http://schemas.openxmlformats.org/officeDocument/2006/relationships/image"/><Relationship Id="rId6" Target="../media/image3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jpeg" Type="http://schemas.openxmlformats.org/officeDocument/2006/relationships/image"/><Relationship Id="rId5" Target="../media/image35.png" Type="http://schemas.openxmlformats.org/officeDocument/2006/relationships/image"/><Relationship Id="rId6" Target="../media/image3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jpeg" Type="http://schemas.openxmlformats.org/officeDocument/2006/relationships/image"/><Relationship Id="rId3" Target="../media/image44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896731"/>
            <a:ext cx="15736615" cy="7485187"/>
            <a:chOff x="0" y="0"/>
            <a:chExt cx="4144623" cy="19714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4623" cy="1971407"/>
            </a:xfrm>
            <a:custGeom>
              <a:avLst/>
              <a:gdLst/>
              <a:ahLst/>
              <a:cxnLst/>
              <a:rect r="r" b="b" t="t" l="l"/>
              <a:pathLst>
                <a:path h="1971407" w="4144623">
                  <a:moveTo>
                    <a:pt x="23614" y="0"/>
                  </a:moveTo>
                  <a:lnTo>
                    <a:pt x="4121009" y="0"/>
                  </a:lnTo>
                  <a:cubicBezTo>
                    <a:pt x="4134050" y="0"/>
                    <a:pt x="4144623" y="10573"/>
                    <a:pt x="4144623" y="23614"/>
                  </a:cubicBezTo>
                  <a:lnTo>
                    <a:pt x="4144623" y="1947793"/>
                  </a:lnTo>
                  <a:cubicBezTo>
                    <a:pt x="4144623" y="1960835"/>
                    <a:pt x="4134050" y="1971407"/>
                    <a:pt x="4121009" y="1971407"/>
                  </a:cubicBezTo>
                  <a:lnTo>
                    <a:pt x="23614" y="1971407"/>
                  </a:lnTo>
                  <a:cubicBezTo>
                    <a:pt x="10573" y="1971407"/>
                    <a:pt x="0" y="1960835"/>
                    <a:pt x="0" y="1947793"/>
                  </a:cubicBezTo>
                  <a:lnTo>
                    <a:pt x="0" y="23614"/>
                  </a:lnTo>
                  <a:cubicBezTo>
                    <a:pt x="0" y="10573"/>
                    <a:pt x="10573" y="0"/>
                    <a:pt x="23614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44623" cy="2009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-940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81200" y="3488063"/>
            <a:ext cx="13754861" cy="249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b="true" sz="6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IDENTIFYING SOCIAL INNOVATION: SPOTTING WHAT WORKS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39208" y="6311867"/>
            <a:ext cx="5722116" cy="52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Train the trainers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800000">
            <a:off x="14185022" y="7153817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705" y="1479908"/>
            <a:ext cx="8639408" cy="4466501"/>
            <a:chOff x="0" y="0"/>
            <a:chExt cx="19270714" cy="99627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270715" cy="9962797"/>
            </a:xfrm>
            <a:custGeom>
              <a:avLst/>
              <a:gdLst/>
              <a:ahLst/>
              <a:cxnLst/>
              <a:rect r="r" b="b" t="t" l="l"/>
              <a:pathLst>
                <a:path h="9962797" w="19270715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460705" y="1479908"/>
            <a:ext cx="9078118" cy="4879399"/>
          </a:xfrm>
          <a:prstGeom prst="rect">
            <a:avLst/>
          </a:prstGeom>
          <a:solidFill>
            <a:srgbClr val="8CA9AD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0892421" y="1479908"/>
            <a:ext cx="5218995" cy="4879399"/>
          </a:xfrm>
          <a:custGeom>
            <a:avLst/>
            <a:gdLst/>
            <a:ahLst/>
            <a:cxnLst/>
            <a:rect r="r" b="b" t="t" l="l"/>
            <a:pathLst>
              <a:path h="4879399" w="5218995">
                <a:moveTo>
                  <a:pt x="0" y="0"/>
                </a:moveTo>
                <a:lnTo>
                  <a:pt x="5218995" y="0"/>
                </a:lnTo>
                <a:lnTo>
                  <a:pt x="5218995" y="4879399"/>
                </a:lnTo>
                <a:lnTo>
                  <a:pt x="0" y="487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36" t="-9500" r="-7190" b="-13746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56846" y="1632749"/>
            <a:ext cx="7075649" cy="2543660"/>
            <a:chOff x="0" y="0"/>
            <a:chExt cx="9434199" cy="339154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839819"/>
              <a:ext cx="9088056" cy="1551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b="true" sz="33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obstacles in identifying social innovation.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9434199" cy="153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0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0705" y="6369744"/>
            <a:ext cx="2392282" cy="226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true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Lack of Data &amp; Evidence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Many projects claim impact but lack proof.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18245" y="6369744"/>
            <a:ext cx="2973047" cy="226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true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Bias Toward Tech-Driven Solutions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Social innovation isn't just about new apps!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53242" y="6369744"/>
            <a:ext cx="3097680" cy="226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true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Resistance to Change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Many existing institutions resist adopting new models.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6348149" y="-6342158"/>
            <a:ext cx="13021166" cy="13361271"/>
          </a:xfrm>
          <a:custGeom>
            <a:avLst/>
            <a:gdLst/>
            <a:ahLst/>
            <a:cxnLst/>
            <a:rect r="r" b="b" t="t" l="l"/>
            <a:pathLst>
              <a:path h="13361271" w="13021166">
                <a:moveTo>
                  <a:pt x="0" y="0"/>
                </a:moveTo>
                <a:lnTo>
                  <a:pt x="13021166" y="0"/>
                </a:lnTo>
                <a:lnTo>
                  <a:pt x="13021166" y="13361271"/>
                </a:lnTo>
                <a:lnTo>
                  <a:pt x="0" y="13361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668277" y="3040199"/>
            <a:ext cx="3926081" cy="4736410"/>
            <a:chOff x="0" y="0"/>
            <a:chExt cx="1440013" cy="173722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0013" cy="1737227"/>
            </a:xfrm>
            <a:custGeom>
              <a:avLst/>
              <a:gdLst/>
              <a:ahLst/>
              <a:cxnLst/>
              <a:rect r="r" b="b" t="t" l="l"/>
              <a:pathLst>
                <a:path h="1737227" w="1440013">
                  <a:moveTo>
                    <a:pt x="61130" y="0"/>
                  </a:moveTo>
                  <a:lnTo>
                    <a:pt x="1378884" y="0"/>
                  </a:lnTo>
                  <a:cubicBezTo>
                    <a:pt x="1395097" y="0"/>
                    <a:pt x="1410645" y="6440"/>
                    <a:pt x="1422109" y="17904"/>
                  </a:cubicBezTo>
                  <a:cubicBezTo>
                    <a:pt x="1433573" y="29368"/>
                    <a:pt x="1440013" y="44917"/>
                    <a:pt x="1440013" y="61130"/>
                  </a:cubicBezTo>
                  <a:lnTo>
                    <a:pt x="1440013" y="1676097"/>
                  </a:lnTo>
                  <a:cubicBezTo>
                    <a:pt x="1440013" y="1709858"/>
                    <a:pt x="1412645" y="1737227"/>
                    <a:pt x="1378884" y="1737227"/>
                  </a:cubicBezTo>
                  <a:lnTo>
                    <a:pt x="61130" y="1737227"/>
                  </a:lnTo>
                  <a:cubicBezTo>
                    <a:pt x="44917" y="1737227"/>
                    <a:pt x="29368" y="1730787"/>
                    <a:pt x="17904" y="1719323"/>
                  </a:cubicBezTo>
                  <a:cubicBezTo>
                    <a:pt x="6440" y="1707859"/>
                    <a:pt x="0" y="1692310"/>
                    <a:pt x="0" y="1676097"/>
                  </a:cubicBezTo>
                  <a:lnTo>
                    <a:pt x="0" y="61130"/>
                  </a:lnTo>
                  <a:cubicBezTo>
                    <a:pt x="0" y="44917"/>
                    <a:pt x="6440" y="29368"/>
                    <a:pt x="17904" y="17904"/>
                  </a:cubicBezTo>
                  <a:cubicBezTo>
                    <a:pt x="29368" y="6440"/>
                    <a:pt x="44917" y="0"/>
                    <a:pt x="61130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440013" cy="175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600954" y="8048512"/>
            <a:ext cx="2932415" cy="847111"/>
            <a:chOff x="0" y="0"/>
            <a:chExt cx="1075555" cy="3107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75555" cy="310705"/>
            </a:xfrm>
            <a:custGeom>
              <a:avLst/>
              <a:gdLst/>
              <a:ahLst/>
              <a:cxnLst/>
              <a:rect r="r" b="b" t="t" l="l"/>
              <a:pathLst>
                <a:path h="310705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337307" y="3040199"/>
            <a:ext cx="3613173" cy="4736410"/>
            <a:chOff x="0" y="0"/>
            <a:chExt cx="1325245" cy="17372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5245" cy="1737227"/>
            </a:xfrm>
            <a:custGeom>
              <a:avLst/>
              <a:gdLst/>
              <a:ahLst/>
              <a:cxnLst/>
              <a:rect r="r" b="b" t="t" l="l"/>
              <a:pathLst>
                <a:path h="1737227" w="1325245">
                  <a:moveTo>
                    <a:pt x="66423" y="0"/>
                  </a:moveTo>
                  <a:lnTo>
                    <a:pt x="1258821" y="0"/>
                  </a:lnTo>
                  <a:cubicBezTo>
                    <a:pt x="1295506" y="0"/>
                    <a:pt x="1325245" y="29739"/>
                    <a:pt x="1325245" y="66423"/>
                  </a:cubicBezTo>
                  <a:lnTo>
                    <a:pt x="1325245" y="1670804"/>
                  </a:lnTo>
                  <a:cubicBezTo>
                    <a:pt x="1325245" y="1707488"/>
                    <a:pt x="1295506" y="1737227"/>
                    <a:pt x="1258821" y="1737227"/>
                  </a:cubicBezTo>
                  <a:lnTo>
                    <a:pt x="66423" y="1737227"/>
                  </a:lnTo>
                  <a:cubicBezTo>
                    <a:pt x="29739" y="1737227"/>
                    <a:pt x="0" y="1707488"/>
                    <a:pt x="0" y="1670804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325245" cy="175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773416" y="8048512"/>
            <a:ext cx="2932415" cy="847111"/>
            <a:chOff x="0" y="0"/>
            <a:chExt cx="1075555" cy="31070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75555" cy="310705"/>
            </a:xfrm>
            <a:custGeom>
              <a:avLst/>
              <a:gdLst/>
              <a:ahLst/>
              <a:cxnLst/>
              <a:rect r="r" b="b" t="t" l="l"/>
              <a:pathLst>
                <a:path h="310705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191919">
                      <a:alpha val="98824"/>
                    </a:srgbClr>
                  </a:solidFill>
                  <a:latin typeface="Open Sauce"/>
                  <a:ea typeface="Open Sauce"/>
                  <a:cs typeface="Open Sauce"/>
                  <a:sym typeface="Open Sauce"/>
                </a:rPr>
                <a:t>EMPOWERMENT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11065" y="96928"/>
            <a:ext cx="13809381" cy="389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9"/>
              </a:lnSpc>
            </a:pPr>
            <a:r>
              <a:rPr lang="en-US" b="true" sz="7500" spc="735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 Why Identifying Social Innovation is Crucial</a:t>
            </a:r>
          </a:p>
          <a:p>
            <a:pPr algn="ctr" marL="0" indent="0" lvl="0">
              <a:lnSpc>
                <a:spcPts val="1034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908182" y="3201778"/>
            <a:ext cx="3215147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Social innovation addresses root causes rather than symptoms.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3600954" y="8222034"/>
            <a:ext cx="2556583" cy="45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EFFICIENCY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54742" y="3201778"/>
            <a:ext cx="3169763" cy="436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A robust strategic plan is the compass that guides organizational growth. Evaluate your current strategic planning processes and refine them for agility and adaptability.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379842" y="8472068"/>
            <a:ext cx="4687320" cy="4687320"/>
          </a:xfrm>
          <a:custGeom>
            <a:avLst/>
            <a:gdLst/>
            <a:ahLst/>
            <a:cxnLst/>
            <a:rect r="r" b="b" t="t" l="l"/>
            <a:pathLst>
              <a:path h="4687320" w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071559" y="3075603"/>
            <a:ext cx="3939493" cy="4665602"/>
            <a:chOff x="0" y="0"/>
            <a:chExt cx="1444933" cy="17112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44933" cy="1711256"/>
            </a:xfrm>
            <a:custGeom>
              <a:avLst/>
              <a:gdLst/>
              <a:ahLst/>
              <a:cxnLst/>
              <a:rect r="r" b="b" t="t" l="l"/>
              <a:pathLst>
                <a:path h="1711256" w="1444933">
                  <a:moveTo>
                    <a:pt x="60921" y="0"/>
                  </a:moveTo>
                  <a:lnTo>
                    <a:pt x="1384011" y="0"/>
                  </a:lnTo>
                  <a:cubicBezTo>
                    <a:pt x="1400169" y="0"/>
                    <a:pt x="1415664" y="6418"/>
                    <a:pt x="1427089" y="17843"/>
                  </a:cubicBezTo>
                  <a:cubicBezTo>
                    <a:pt x="1438514" y="29268"/>
                    <a:pt x="1444933" y="44764"/>
                    <a:pt x="1444933" y="60921"/>
                  </a:cubicBezTo>
                  <a:lnTo>
                    <a:pt x="1444933" y="1650335"/>
                  </a:lnTo>
                  <a:cubicBezTo>
                    <a:pt x="1444933" y="1683981"/>
                    <a:pt x="1417657" y="1711256"/>
                    <a:pt x="1384011" y="1711256"/>
                  </a:cubicBezTo>
                  <a:lnTo>
                    <a:pt x="60921" y="1711256"/>
                  </a:lnTo>
                  <a:cubicBezTo>
                    <a:pt x="27275" y="1711256"/>
                    <a:pt x="0" y="1683981"/>
                    <a:pt x="0" y="1650335"/>
                  </a:cubicBezTo>
                  <a:lnTo>
                    <a:pt x="0" y="60921"/>
                  </a:lnTo>
                  <a:cubicBezTo>
                    <a:pt x="0" y="27275"/>
                    <a:pt x="27275" y="0"/>
                    <a:pt x="60921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1444933" cy="1730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071559" y="3201778"/>
            <a:ext cx="3815668" cy="436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Many social programs receive funding, but not all create meaningful change.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Identifying true social innovation helps direct investments where they have the highest impact.</a:t>
            </a:r>
          </a:p>
          <a:p>
            <a:pPr algn="l">
              <a:lnSpc>
                <a:spcPts val="3499"/>
              </a:lnSpc>
            </a:pPr>
          </a:p>
        </p:txBody>
      </p:sp>
      <p:grpSp>
        <p:nvGrpSpPr>
          <p:cNvPr name="Group 25" id="25"/>
          <p:cNvGrpSpPr/>
          <p:nvPr/>
        </p:nvGrpSpPr>
        <p:grpSpPr>
          <a:xfrm rot="0">
            <a:off x="8049549" y="8036915"/>
            <a:ext cx="2932415" cy="847111"/>
            <a:chOff x="0" y="0"/>
            <a:chExt cx="1075555" cy="31070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75555" cy="310705"/>
            </a:xfrm>
            <a:custGeom>
              <a:avLst/>
              <a:gdLst/>
              <a:ahLst/>
              <a:cxnLst/>
              <a:rect r="r" b="b" t="t" l="l"/>
              <a:pathLst>
                <a:path h="310705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131211">
                      <a:alpha val="98824"/>
                    </a:srgbClr>
                  </a:solidFill>
                  <a:latin typeface="Open Sauce"/>
                  <a:ea typeface="Open Sauce"/>
                  <a:cs typeface="Open Sauce"/>
                  <a:sym typeface="Open Sauce"/>
                </a:rPr>
                <a:t>SYSTEMIC CHANGE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9541" y="1921926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35253">
            <a:off x="16318387" y="5841450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7" y="0"/>
                </a:lnTo>
                <a:lnTo>
                  <a:pt x="7835077" y="10939025"/>
                </a:lnTo>
                <a:lnTo>
                  <a:pt x="0" y="1093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589541" y="5491117"/>
            <a:ext cx="1553942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5832610" y="5362576"/>
            <a:ext cx="501082" cy="50108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89541" y="2340476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b="true" sz="6624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077841" y="1921926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312447" y="5362576"/>
            <a:ext cx="501082" cy="50108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077841" y="2340476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b="true" sz="6624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568398" y="1921926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2822186" y="5362576"/>
            <a:ext cx="501082" cy="50108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8568398" y="2340476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b="true" sz="6624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2058955" y="1921926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5864655" y="5362576"/>
            <a:ext cx="501082" cy="50108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2058955" y="2340476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b="true" sz="6624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0510" y="6053562"/>
            <a:ext cx="3204526" cy="260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b="true" sz="3000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1: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Identify a clear, urgent social problem. 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-178106" y="-5629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395241" y="614137"/>
            <a:ext cx="10151891" cy="72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How to Spot Social Innovation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101423" y="1921926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5101423" y="2340476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b="true" sz="6624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05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2352773" y="5362576"/>
            <a:ext cx="501082" cy="501082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4230347" y="6053562"/>
            <a:ext cx="3480751" cy="260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b="true" sz="3000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2: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Look for new, systemic solutions (not just band-aid fixes).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763474" y="6053562"/>
            <a:ext cx="3204526" cy="313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b="true" sz="3000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5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Involve multiple stakeholders (community, policymakers, funders).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219924" y="6053562"/>
            <a:ext cx="3204526" cy="208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b="true" sz="3000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4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Assess for scalability &amp; sustainability.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11098" y="6053562"/>
            <a:ext cx="3204526" cy="208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b="true" sz="3000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3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Test for impact – does it really work?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85022" y="836288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15471" y="3758825"/>
            <a:ext cx="3086884" cy="308688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815674" y="798455"/>
            <a:ext cx="13788712" cy="202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Three Critical Factors for Identifying Social Innovation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81533" y="6943956"/>
            <a:ext cx="255475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Scalability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66949" y="6905856"/>
            <a:ext cx="255475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Sustainability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55259" y="6943956"/>
            <a:ext cx="255475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 Impact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800887" y="3758825"/>
            <a:ext cx="3086884" cy="308688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2086303" y="3758825"/>
            <a:ext cx="3086884" cy="308688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t="0" r="-25046" b="0"/>
              </a:stretch>
            </a:blipFill>
            <a:ln cap="rnd">
              <a:noFill/>
              <a:prstDash val="solid"/>
              <a:round/>
            </a:ln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1351" y="-276396"/>
            <a:ext cx="9335351" cy="10839793"/>
            <a:chOff x="0" y="0"/>
            <a:chExt cx="2458693" cy="28549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693" cy="2854925"/>
            </a:xfrm>
            <a:custGeom>
              <a:avLst/>
              <a:gdLst/>
              <a:ahLst/>
              <a:cxnLst/>
              <a:rect r="r" b="b" t="t" l="l"/>
              <a:pathLst>
                <a:path h="2854925" w="2458693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61443" y="1028700"/>
            <a:ext cx="7297857" cy="8229600"/>
            <a:chOff x="0" y="0"/>
            <a:chExt cx="9730476" cy="109728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0494" t="0" r="20494" b="0"/>
            <a:stretch>
              <a:fillRect/>
            </a:stretch>
          </p:blipFill>
          <p:spPr>
            <a:xfrm flipH="false" flipV="false"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1394926" y="331950"/>
            <a:ext cx="6354149" cy="427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true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Community-Led Solutions vs. Imposed Solutions:</a:t>
            </a:r>
          </a:p>
          <a:p>
            <a:pPr algn="l">
              <a:lnSpc>
                <a:spcPts val="6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394926" y="3697307"/>
            <a:ext cx="6772322" cy="432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Innovations that emerge from within the community are more likely to be sustainable and impactful compared to solutions imposed by external organizations.</a:t>
            </a:r>
          </a:p>
          <a:p>
            <a:pPr algn="just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1351" y="-276396"/>
            <a:ext cx="9335351" cy="10839793"/>
            <a:chOff x="0" y="0"/>
            <a:chExt cx="2458693" cy="28549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693" cy="2854925"/>
            </a:xfrm>
            <a:custGeom>
              <a:avLst/>
              <a:gdLst/>
              <a:ahLst/>
              <a:cxnLst/>
              <a:rect r="r" b="b" t="t" l="l"/>
              <a:pathLst>
                <a:path h="2854925" w="2458693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61443" y="1028700"/>
            <a:ext cx="7297857" cy="8229600"/>
            <a:chOff x="0" y="0"/>
            <a:chExt cx="9730476" cy="109728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0440" t="0" r="20440" b="0"/>
            <a:stretch>
              <a:fillRect/>
            </a:stretch>
          </p:blipFill>
          <p:spPr>
            <a:xfrm flipH="false" flipV="false"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1394926" y="331950"/>
            <a:ext cx="6354149" cy="342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true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Local Ownership</a:t>
            </a:r>
          </a:p>
          <a:p>
            <a:pPr algn="l">
              <a:lnSpc>
                <a:spcPts val="6699"/>
              </a:lnSpc>
            </a:pPr>
          </a:p>
          <a:p>
            <a:pPr algn="l">
              <a:lnSpc>
                <a:spcPts val="6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394926" y="4182963"/>
            <a:ext cx="6772322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Successful social innovations empower local stakeholders to take ownership of the solution, fostering long-term success.</a:t>
            </a:r>
          </a:p>
          <a:p>
            <a:pPr algn="just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27901" y="1988513"/>
            <a:ext cx="3029394" cy="1704013"/>
            <a:chOff x="0" y="0"/>
            <a:chExt cx="1128903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0" t="-38897" r="0" b="-3889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733796" y="6070324"/>
            <a:ext cx="3029394" cy="1704013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0" t="-38897" r="0" b="-3889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049277" y="1988513"/>
            <a:ext cx="6210023" cy="2125979"/>
            <a:chOff x="0" y="0"/>
            <a:chExt cx="8280031" cy="283463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8280031" cy="503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b="true" sz="2300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Example 1: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34881"/>
              <a:ext cx="8280031" cy="22997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 A high-tech water purification system deployed in rural areas but abandoned due to lack of maintenance training.</a:t>
              </a:r>
            </a:p>
            <a:p>
              <a:pPr algn="just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13863" y="3790225"/>
            <a:ext cx="7034184" cy="313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spc="-280" b="true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Case Study: Technology-Based vs. Grassroots Innovation</a:t>
            </a:r>
          </a:p>
          <a:p>
            <a:pPr algn="l">
              <a:lnSpc>
                <a:spcPts val="6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1049277" y="6070324"/>
            <a:ext cx="6398213" cy="2052319"/>
            <a:chOff x="0" y="0"/>
            <a:chExt cx="8530951" cy="273642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8530951" cy="503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spc="-46" b="true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Example 2: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34881"/>
              <a:ext cx="8530951" cy="22015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A simple rainwater harvesting system designed by local communities that remains in use for decades.</a:t>
              </a:r>
            </a:p>
            <a:p>
              <a:pPr algn="just">
                <a:lnSpc>
                  <a:spcPts val="33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627901" y="8832850"/>
            <a:ext cx="10196518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Lesson: Simplicity and community involvement often lead to sustainable impact.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3807" y="1912946"/>
            <a:ext cx="3029394" cy="1704013"/>
            <a:chOff x="0" y="0"/>
            <a:chExt cx="1128903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20305" t="0" r="-2030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249703" y="5994756"/>
            <a:ext cx="3029394" cy="1704013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0" t="-17006" r="0" b="-170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512236" y="1164589"/>
            <a:ext cx="6905908" cy="3709669"/>
            <a:chOff x="0" y="0"/>
            <a:chExt cx="9207877" cy="49462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9207877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b="true" sz="2300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Why Networks Matter:</a:t>
              </a:r>
            </a:p>
            <a:p>
              <a:pPr algn="just">
                <a:lnSpc>
                  <a:spcPts val="322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068281"/>
              <a:ext cx="9207877" cy="387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Social innovation thrives on collaboration between NGOs, governments, businesses, and grassroots organizations.</a:t>
              </a:r>
            </a:p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Partnerships bring diverse expertise, funding opportunities, and policy support.</a:t>
              </a:r>
            </a:p>
            <a:p>
              <a:pPr algn="just">
                <a:lnSpc>
                  <a:spcPts val="3359"/>
                </a:lnSpc>
              </a:pPr>
            </a:p>
            <a:p>
              <a:pPr algn="just">
                <a:lnSpc>
                  <a:spcPts val="33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7942" y="4305012"/>
            <a:ext cx="6097017" cy="4700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spc="-280" b="true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Building Collaborative Networks for Social Innovation &amp; scaling</a:t>
            </a:r>
          </a:p>
          <a:p>
            <a:pPr algn="l">
              <a:lnSpc>
                <a:spcPts val="6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0512236" y="5994756"/>
            <a:ext cx="6800012" cy="2871469"/>
            <a:chOff x="0" y="0"/>
            <a:chExt cx="9066683" cy="382862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9066683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spc="-46" b="true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Role of Mentorship:</a:t>
              </a:r>
            </a:p>
            <a:p>
              <a:pPr algn="l">
                <a:lnSpc>
                  <a:spcPts val="3220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68281"/>
              <a:ext cx="9066683" cy="276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Experienced social innovators can guide emerging changemakers.</a:t>
              </a:r>
            </a:p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Mentorship bridges the gap between theory and real-world application.</a:t>
              </a:r>
            </a:p>
            <a:p>
              <a:pPr algn="just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39346" y="8429112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15674" y="1926575"/>
            <a:ext cx="3483933" cy="3086884"/>
            <a:chOff x="0" y="0"/>
            <a:chExt cx="91734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7346" cy="812800"/>
            </a:xfrm>
            <a:custGeom>
              <a:avLst/>
              <a:gdLst/>
              <a:ahLst/>
              <a:cxnLst/>
              <a:rect r="r" b="b" t="t" l="l"/>
              <a:pathLst>
                <a:path h="812800" w="917346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4"/>
              <a:stretch>
                <a:fillRect l="-16494" t="0" r="-16494" b="0"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815674" y="798455"/>
            <a:ext cx="13788712" cy="202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Ethical Considerations</a:t>
            </a:r>
          </a:p>
          <a:p>
            <a:pPr algn="ctr">
              <a:lnSpc>
                <a:spcPts val="78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486812" y="5073607"/>
            <a:ext cx="4141656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Avoiding Biases in Identifying Innovation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952584" y="5073607"/>
            <a:ext cx="318364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Transparency 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792475" y="5111707"/>
            <a:ext cx="288336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 Accountability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652299" y="1926575"/>
            <a:ext cx="3483933" cy="3086884"/>
            <a:chOff x="0" y="0"/>
            <a:chExt cx="91734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17346" cy="812800"/>
            </a:xfrm>
            <a:custGeom>
              <a:avLst/>
              <a:gdLst/>
              <a:ahLst/>
              <a:cxnLst/>
              <a:rect r="r" b="b" t="t" l="l"/>
              <a:pathLst>
                <a:path h="812800" w="917346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5"/>
              <a:stretch>
                <a:fillRect l="-16494" t="0" r="-16494" b="0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1488925" y="1926575"/>
            <a:ext cx="3483933" cy="3086884"/>
            <a:chOff x="0" y="0"/>
            <a:chExt cx="91734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17346" cy="812800"/>
            </a:xfrm>
            <a:custGeom>
              <a:avLst/>
              <a:gdLst/>
              <a:ahLst/>
              <a:cxnLst/>
              <a:rect r="r" b="b" t="t" l="l"/>
              <a:pathLst>
                <a:path h="812800" w="917346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6"/>
              <a:stretch>
                <a:fillRect l="-16494" t="0" r="-16494" b="0"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1486812" y="6348821"/>
            <a:ext cx="4141656" cy="357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inclusivity and cultural relevance in social innovation selection.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Avoiding the assumption that Western models work globally.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952584" y="6348821"/>
            <a:ext cx="4141656" cy="270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innovation should be assessed through open, ethical evaluation criteria.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2094855" y="6348821"/>
            <a:ext cx="4141656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that projects don’t unintentionally create dependency.</a:t>
            </a:r>
          </a:p>
          <a:p>
            <a:pPr algn="ctr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3807" y="1912946"/>
            <a:ext cx="3029394" cy="1704013"/>
            <a:chOff x="0" y="0"/>
            <a:chExt cx="1128903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3533" t="0" r="-353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249703" y="5994756"/>
            <a:ext cx="3029394" cy="1704013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0" t="-9228" r="0" b="-922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512236" y="1164589"/>
            <a:ext cx="6905908" cy="3290569"/>
            <a:chOff x="0" y="0"/>
            <a:chExt cx="9207877" cy="43874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9207877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b="true" sz="2300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Challenge of One-Size-Fits-All Solutions</a:t>
              </a:r>
            </a:p>
            <a:p>
              <a:pPr algn="just">
                <a:lnSpc>
                  <a:spcPts val="322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068281"/>
              <a:ext cx="9207877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518158" indent="-259079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Social innovations need to be adapted to different communities, traditions, and infrastructures.</a:t>
              </a:r>
            </a:p>
            <a:p>
              <a:pPr algn="just" marL="518158" indent="-259079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Example: Microfinance models differ between Asia, Africa, and Latin America.</a:t>
              </a:r>
            </a:p>
            <a:p>
              <a:pPr algn="just">
                <a:lnSpc>
                  <a:spcPts val="33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7942" y="4305012"/>
            <a:ext cx="6097017" cy="391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spc="-280" b="true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Adapting Social Innovation to Different Cultural Contexts</a:t>
            </a:r>
          </a:p>
          <a:p>
            <a:pPr algn="l">
              <a:lnSpc>
                <a:spcPts val="6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0512236" y="5994756"/>
            <a:ext cx="6800012" cy="2871469"/>
            <a:chOff x="0" y="0"/>
            <a:chExt cx="9066683" cy="382862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9066683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spc="-46" b="true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Strategies for Cultural Adaptation</a:t>
              </a:r>
            </a:p>
            <a:p>
              <a:pPr algn="l">
                <a:lnSpc>
                  <a:spcPts val="3220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68281"/>
              <a:ext cx="9066683" cy="276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518158" indent="-259079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Engaging local leaders in the innovation design process.</a:t>
              </a:r>
            </a:p>
            <a:p>
              <a:pPr algn="just" marL="518158" indent="-259079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Conducting cultural feasibility studies before launching an initiative.</a:t>
              </a:r>
            </a:p>
            <a:p>
              <a:pPr algn="just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68264" y="7585229"/>
            <a:ext cx="550009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b="true" sz="7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b="true" sz="7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53494" y="601485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3494" y="2123472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91907" y="609420"/>
            <a:ext cx="10456412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RECOGNISE AND SPOT SOCIAL INNOVATION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91907" y="2131410"/>
            <a:ext cx="10214340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DEFINITION, CHARACTERISTICS, CRUCIALITY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3494" y="3645459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91907" y="3671437"/>
            <a:ext cx="6726444" cy="501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OBSTACLES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3494" y="5167446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04.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417556" y="916427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91907" y="5175238"/>
            <a:ext cx="11053201" cy="98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SHIFTING THE FOCUS TO COMMUNITIES AND OWNERSHIP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91907" y="2652111"/>
            <a:ext cx="6726444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true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Impact, sustainability, scalability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91907" y="1166637"/>
            <a:ext cx="7823123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true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Traditional innitiatives vs social innovation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91907" y="4156057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true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Know the osbstacles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75831" y="6227903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true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Other way around; grassroots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3494" y="6770835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b="true" sz="70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05.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75831" y="7007373"/>
            <a:ext cx="11053201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b="true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COLLABORATIVE NETWORKS, ETHICS, CULTURE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159756" y="7528079"/>
            <a:ext cx="7683979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true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Networks; ethical &amp; cultural perspective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1351" y="-276396"/>
            <a:ext cx="9335351" cy="10839793"/>
            <a:chOff x="0" y="0"/>
            <a:chExt cx="2458693" cy="28549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693" cy="2854925"/>
            </a:xfrm>
            <a:custGeom>
              <a:avLst/>
              <a:gdLst/>
              <a:ahLst/>
              <a:cxnLst/>
              <a:rect r="r" b="b" t="t" l="l"/>
              <a:pathLst>
                <a:path h="2854925" w="2458693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61443" y="1028700"/>
            <a:ext cx="7297857" cy="8229600"/>
            <a:chOff x="0" y="0"/>
            <a:chExt cx="9730476" cy="109728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0440" t="0" r="20440" b="0"/>
            <a:stretch>
              <a:fillRect/>
            </a:stretch>
          </p:blipFill>
          <p:spPr>
            <a:xfrm flipH="false" flipV="false"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592841" y="133350"/>
            <a:ext cx="7148859" cy="258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true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The Future of Social Innovation</a:t>
            </a:r>
          </a:p>
          <a:p>
            <a:pPr algn="l">
              <a:lnSpc>
                <a:spcPts val="6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92841" y="2656205"/>
            <a:ext cx="8582496" cy="44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Emerging Trends:</a:t>
            </a:r>
          </a:p>
          <a:p>
            <a:pPr algn="l" marL="1209039" indent="-403013" lvl="2">
              <a:lnSpc>
                <a:spcPts val="3919"/>
              </a:lnSpc>
              <a:buAutoNum type="alphaLcPeriod" startAt="1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Hyper-Personalization of Solutions: AI-driven social programs that adapt to individual community needs in real time.</a:t>
            </a:r>
          </a:p>
          <a:p>
            <a:pPr algn="l" marL="1209039" indent="-403013" lvl="2">
              <a:lnSpc>
                <a:spcPts val="3919"/>
              </a:lnSpc>
              <a:buAutoNum type="alphaLcPeriod" startAt="1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Regenerative economy models focusing on sustainability.</a:t>
            </a:r>
          </a:p>
          <a:p>
            <a:pPr algn="l" marL="1209039" indent="-403013" lvl="2">
              <a:lnSpc>
                <a:spcPts val="3919"/>
              </a:lnSpc>
              <a:buAutoNum type="alphaLcPeriod" startAt="1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Decentralization &amp; Community Empowerment</a:t>
            </a:r>
          </a:p>
          <a:p>
            <a:pPr algn="l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1351" y="-276396"/>
            <a:ext cx="9335351" cy="10839793"/>
            <a:chOff x="0" y="0"/>
            <a:chExt cx="2458693" cy="28549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693" cy="2854925"/>
            </a:xfrm>
            <a:custGeom>
              <a:avLst/>
              <a:gdLst/>
              <a:ahLst/>
              <a:cxnLst/>
              <a:rect r="r" b="b" t="t" l="l"/>
              <a:pathLst>
                <a:path h="2854925" w="2458693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61443" y="1028700"/>
            <a:ext cx="7297857" cy="8229600"/>
            <a:chOff x="0" y="0"/>
            <a:chExt cx="9730476" cy="109728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0440" t="0" r="20440" b="0"/>
            <a:stretch>
              <a:fillRect/>
            </a:stretch>
          </p:blipFill>
          <p:spPr>
            <a:xfrm flipH="false" flipV="false"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592841" y="133350"/>
            <a:ext cx="7148859" cy="258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true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The Future of Social Innovation</a:t>
            </a:r>
          </a:p>
          <a:p>
            <a:pPr algn="l">
              <a:lnSpc>
                <a:spcPts val="6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61504" y="1795831"/>
            <a:ext cx="8339667" cy="642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The Role of Young Innovators:</a:t>
            </a:r>
          </a:p>
          <a:p>
            <a:pPr algn="l" marL="1209039" indent="-403013" lvl="2">
              <a:lnSpc>
                <a:spcPts val="3919"/>
              </a:lnSpc>
              <a:buAutoNum type="alphaLcPeriod" startAt="1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Encouraging youth entrepreneurship in social impact.</a:t>
            </a:r>
          </a:p>
          <a:p>
            <a:pPr algn="l" marL="1209039" indent="-403013" lvl="2">
              <a:lnSpc>
                <a:spcPts val="3919"/>
              </a:lnSpc>
              <a:buAutoNum type="alphaLcPeriod" startAt="1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University incubators and hackathons driving the next wave of solutions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7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nterdisciplinary Collaboration:</a:t>
            </a:r>
          </a:p>
          <a:p>
            <a:pPr algn="just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         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a. 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Encouraging youth  in  social impact.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b.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merging of technology, policy, and  community engagement to drive systemic change.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07811" y="-8156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45923"/>
            <a:ext cx="5085227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true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UNDERSTANDING SOCIAL INNOVATION</a:t>
            </a:r>
          </a:p>
          <a:p>
            <a:pPr algn="l">
              <a:lnSpc>
                <a:spcPts val="385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588976" y="2145923"/>
            <a:ext cx="5670324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b="true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SCALING &amp; SUSTAINING IMPACT</a:t>
            </a:r>
          </a:p>
          <a:p>
            <a:pPr algn="r">
              <a:lnSpc>
                <a:spcPts val="385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063418"/>
            <a:ext cx="4751143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true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IDENTIFYING WHAT WORKS</a:t>
            </a:r>
          </a:p>
          <a:p>
            <a:pPr algn="l">
              <a:lnSpc>
                <a:spcPts val="385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1588976" y="6072943"/>
            <a:ext cx="5670324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b="true" sz="3999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YOUR ROLE MOVING FORWARD</a:t>
            </a:r>
          </a:p>
          <a:p>
            <a:pPr algn="r">
              <a:lnSpc>
                <a:spcPts val="385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266698"/>
            <a:ext cx="4751143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Innovation is not just about new ideas but about sustainable, scalable solutions that create real impact.</a:t>
            </a:r>
          </a:p>
          <a:p>
            <a:pPr algn="just">
              <a:lnSpc>
                <a:spcPts val="274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288606" y="3266698"/>
            <a:ext cx="4970694" cy="275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Successful innovations are those that can be adapted, replicated, and sustained over time.</a:t>
            </a:r>
          </a:p>
          <a:p>
            <a:pPr algn="just">
              <a:lnSpc>
                <a:spcPts val="2749"/>
              </a:lnSpc>
            </a:pPr>
          </a:p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Policy, funding, and mentorship are key to scaling social innovations.</a:t>
            </a:r>
          </a:p>
          <a:p>
            <a:pPr algn="just">
              <a:lnSpc>
                <a:spcPts val="274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086099"/>
            <a:ext cx="4751143" cy="275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Avoiding hype and focusing on measurable, evidence-based innovations.</a:t>
            </a:r>
          </a:p>
          <a:p>
            <a:pPr algn="just">
              <a:lnSpc>
                <a:spcPts val="2749"/>
              </a:lnSpc>
            </a:pPr>
          </a:p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Ensuring community involvement in every stage of development.</a:t>
            </a:r>
          </a:p>
          <a:p>
            <a:pPr algn="just">
              <a:lnSpc>
                <a:spcPts val="274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288606" y="7188200"/>
            <a:ext cx="4970694" cy="207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Whether as a practitioner, policymaker, investor, or community leader, you have a role in shaping the future of social innovation.</a:t>
            </a:r>
          </a:p>
          <a:p>
            <a:pPr algn="just">
              <a:lnSpc>
                <a:spcPts val="274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881745" y="279839"/>
            <a:ext cx="7926360" cy="235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b="true" sz="56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KEY TAKEAWAYS &amp; LESSONS LEARNED</a:t>
            </a:r>
          </a:p>
          <a:p>
            <a:pPr algn="ctr">
              <a:lnSpc>
                <a:spcPts val="616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78087"/>
            <a:ext cx="14965725" cy="293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b="true" sz="3500" spc="-175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Reflect on Key Questions: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What social innov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ati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h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av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 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red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you the most?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How can you apply the lessons learned in your own work or community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-10721576">
            <a:off x="14382560" y="7423150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0011" y="933450"/>
            <a:ext cx="10635548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true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Final Reflection &amp; Next Steps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43121" y="-8115300"/>
            <a:ext cx="9489757" cy="10287000"/>
          </a:xfrm>
          <a:custGeom>
            <a:avLst/>
            <a:gdLst/>
            <a:ahLst/>
            <a:cxnLst/>
            <a:rect r="r" b="b" t="t" l="l"/>
            <a:pathLst>
              <a:path h="10287000" w="9489757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860092"/>
            <a:ext cx="14965725" cy="244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b="true" sz="3500" spc="-175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Commit to Action: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Id</a:t>
            </a: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entify one step you can take to support or implement a social innovation.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Engage with networks, share knowledge, and advocate for innovative solutions.</a:t>
            </a:r>
          </a:p>
          <a:p>
            <a:pPr algn="just">
              <a:lnSpc>
                <a:spcPts val="3850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-940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1200" y="626745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5946" y="3130544"/>
            <a:ext cx="10620170" cy="166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b="true" sz="12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819644"/>
            <a:ext cx="5722116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b="true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Have any question?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800000">
            <a:off x="5623560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13159" y="3685177"/>
            <a:ext cx="7074841" cy="2032161"/>
            <a:chOff x="0" y="0"/>
            <a:chExt cx="1863333" cy="5352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63333" cy="535219"/>
            </a:xfrm>
            <a:custGeom>
              <a:avLst/>
              <a:gdLst/>
              <a:ahLst/>
              <a:cxnLst/>
              <a:rect r="r" b="b" t="t" l="l"/>
              <a:pathLst>
                <a:path h="535219" w="1863333">
                  <a:moveTo>
                    <a:pt x="0" y="0"/>
                  </a:moveTo>
                  <a:lnTo>
                    <a:pt x="1863333" y="0"/>
                  </a:lnTo>
                  <a:lnTo>
                    <a:pt x="1863333" y="535219"/>
                  </a:lnTo>
                  <a:lnTo>
                    <a:pt x="0" y="535219"/>
                  </a:lnTo>
                  <a:close/>
                </a:path>
              </a:pathLst>
            </a:custGeom>
            <a:solidFill>
              <a:srgbClr val="EED2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863333" cy="60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How do we recognize what works and avoid investing in ideas that fail?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91351" y="-170090"/>
            <a:ext cx="10224351" cy="10627180"/>
            <a:chOff x="0" y="0"/>
            <a:chExt cx="2692833" cy="27989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92833" cy="2798928"/>
            </a:xfrm>
            <a:custGeom>
              <a:avLst/>
              <a:gdLst/>
              <a:ahLst/>
              <a:cxnLst/>
              <a:rect r="r" b="b" t="t" l="l"/>
              <a:pathLst>
                <a:path h="2798928" w="2692833">
                  <a:moveTo>
                    <a:pt x="0" y="0"/>
                  </a:moveTo>
                  <a:lnTo>
                    <a:pt x="2692833" y="0"/>
                  </a:lnTo>
                  <a:lnTo>
                    <a:pt x="2692833" y="2798928"/>
                  </a:lnTo>
                  <a:lnTo>
                    <a:pt x="0" y="279892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692833" cy="283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26923" y="1786074"/>
            <a:ext cx="7469921" cy="586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b="true" sz="8000" spc="37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Why Identifying Social Innovation Matters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213159" y="6666505"/>
            <a:ext cx="7366000" cy="1793058"/>
            <a:chOff x="0" y="0"/>
            <a:chExt cx="1940016" cy="4722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40016" cy="472246"/>
            </a:xfrm>
            <a:custGeom>
              <a:avLst/>
              <a:gdLst/>
              <a:ahLst/>
              <a:cxnLst/>
              <a:rect r="r" b="b" t="t" l="l"/>
              <a:pathLst>
                <a:path h="472246" w="1940016">
                  <a:moveTo>
                    <a:pt x="0" y="0"/>
                  </a:moveTo>
                  <a:lnTo>
                    <a:pt x="1940016" y="0"/>
                  </a:lnTo>
                  <a:lnTo>
                    <a:pt x="1940016" y="472246"/>
                  </a:lnTo>
                  <a:lnTo>
                    <a:pt x="0" y="472246"/>
                  </a:lnTo>
                  <a:close/>
                </a:path>
              </a:pathLst>
            </a:custGeom>
            <a:solidFill>
              <a:srgbClr val="7C90B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40016" cy="51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367239" y="6685555"/>
            <a:ext cx="6920761" cy="1336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Train-the-Trainer Focus: Teaching others to identify, evaluate, and scale social innovation.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144620" y="939437"/>
            <a:ext cx="7366000" cy="1793058"/>
            <a:chOff x="0" y="0"/>
            <a:chExt cx="1940016" cy="47224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0016" cy="472246"/>
            </a:xfrm>
            <a:custGeom>
              <a:avLst/>
              <a:gdLst/>
              <a:ahLst/>
              <a:cxnLst/>
              <a:rect r="r" b="b" t="t" l="l"/>
              <a:pathLst>
                <a:path h="472246" w="1940016">
                  <a:moveTo>
                    <a:pt x="0" y="0"/>
                  </a:moveTo>
                  <a:lnTo>
                    <a:pt x="1940016" y="0"/>
                  </a:lnTo>
                  <a:lnTo>
                    <a:pt x="1940016" y="472246"/>
                  </a:lnTo>
                  <a:lnTo>
                    <a:pt x="0" y="472246"/>
                  </a:lnTo>
                  <a:close/>
                </a:path>
              </a:pathLst>
            </a:custGeom>
            <a:solidFill>
              <a:srgbClr val="7C90B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940016" cy="51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367239" y="1396546"/>
            <a:ext cx="6920761" cy="89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Many impactful innovations exist, but not all are scalable or effective.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62699" y="2846601"/>
            <a:ext cx="10576954" cy="745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Definition: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Social innovation refers to new ideas, methods, </a:t>
            </a:r>
            <a:r>
              <a:rPr lang="en-US" sz="3000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or solutions that address pressing social challenges more effectively and sustainably than existing approaches.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Key Characteristics: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Novelty: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Introduces a fresh perspective or an unconventional solution.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Effectiveness: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Solves a problem in a more impa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tf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ul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way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han c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r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re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nt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me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th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ods.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Scalability: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Can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be e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xp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an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ded or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repl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at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ed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in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differe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con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exts.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Sustainability: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Maintains impact over time without continuous reliance on external funding.</a:t>
            </a:r>
          </a:p>
          <a:p>
            <a:pPr algn="just">
              <a:lnSpc>
                <a:spcPts val="42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748151" y="2913276"/>
            <a:ext cx="5224007" cy="6130049"/>
            <a:chOff x="0" y="0"/>
            <a:chExt cx="6965342" cy="8173398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21611" t="0" r="21611" b="0"/>
            <a:stretch>
              <a:fillRect/>
            </a:stretch>
          </p:blipFill>
          <p:spPr>
            <a:xfrm flipH="false" flipV="false">
              <a:off x="0" y="0"/>
              <a:ext cx="6965342" cy="8173398"/>
            </a:xfrm>
            <a:prstGeom prst="rect">
              <a:avLst/>
            </a:prstGeom>
          </p:spPr>
        </p:pic>
      </p:grpSp>
      <p:sp>
        <p:nvSpPr>
          <p:cNvPr name="Freeform 5" id="5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62699" y="1143000"/>
            <a:ext cx="10816247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What is Social Innovation?</a:t>
            </a:r>
          </a:p>
          <a:p>
            <a:pPr algn="l">
              <a:lnSpc>
                <a:spcPts val="54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6322" y="8041552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-160719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22740" y="3610961"/>
            <a:ext cx="7217876" cy="181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29"/>
              </a:lnSpc>
            </a:pPr>
            <a:r>
              <a:rPr lang="en-US" sz="4299" b="true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TRADITIONAL INITIATIVES VS. SOCIAL INNOVATION</a:t>
            </a:r>
          </a:p>
          <a:p>
            <a:pPr algn="l">
              <a:lnSpc>
                <a:spcPts val="472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419135" y="1923742"/>
            <a:ext cx="4367216" cy="8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b="true" sz="6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26124" y="5172075"/>
            <a:ext cx="6411107" cy="244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Traditional initiatives often focus on short-term relief, whereas social innovation aims for systemic change.</a:t>
            </a:r>
          </a:p>
          <a:p>
            <a:pPr algn="just">
              <a:lnSpc>
                <a:spcPts val="385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049368" y="3001040"/>
            <a:ext cx="6652021" cy="1958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Providing food aid vs. developing a local, self-sustaining food cooperative.</a:t>
            </a:r>
          </a:p>
          <a:p>
            <a:pPr algn="just">
              <a:lnSpc>
                <a:spcPts val="385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CB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5800" y="-1369275"/>
            <a:ext cx="9829800" cy="12306300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657978" y="761346"/>
            <a:ext cx="5784536" cy="5437464"/>
          </a:xfrm>
          <a:custGeom>
            <a:avLst/>
            <a:gdLst/>
            <a:ahLst/>
            <a:cxnLst/>
            <a:rect r="r" b="b" t="t" l="l"/>
            <a:pathLst>
              <a:path h="5437464" w="5784536">
                <a:moveTo>
                  <a:pt x="0" y="0"/>
                </a:moveTo>
                <a:lnTo>
                  <a:pt x="5784536" y="0"/>
                </a:lnTo>
                <a:lnTo>
                  <a:pt x="5784536" y="5437464"/>
                </a:lnTo>
                <a:lnTo>
                  <a:pt x="0" y="5437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4454" y="3116580"/>
            <a:ext cx="7972191" cy="202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Understanding Social Innovation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1809" y="5972611"/>
            <a:ext cx="7972191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Let's discuss!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64151" y="7478470"/>
            <a:ext cx="7972191" cy="192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What makes an idea a social innovation rather than just a project?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3807" y="1505314"/>
            <a:ext cx="3029394" cy="1704013"/>
            <a:chOff x="0" y="0"/>
            <a:chExt cx="1128903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0" t="-9265" r="0" b="-926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43807" y="5726306"/>
            <a:ext cx="3029394" cy="1704013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0" t="-9228" r="0" b="-922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478338" y="1505314"/>
            <a:ext cx="6780962" cy="3290569"/>
            <a:chOff x="0" y="0"/>
            <a:chExt cx="9041283" cy="43874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9041283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b="true" sz="2300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Hype vs. Real Impact: Not every idea is an innovation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068281"/>
              <a:ext cx="9041283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True social innovation requires measurable, long-term impact beyond initial hype. To differentiate, we must assess whether a solution effectively addresses root causes, scales sustainably, and produces verifiable benefits rather than just capturing interest.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459288" y="5726306"/>
            <a:ext cx="6800012" cy="4128769"/>
            <a:chOff x="0" y="0"/>
            <a:chExt cx="9066683" cy="550502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9066683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spc="-46" b="true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Short-Term Wins vs. Long-Term Change: Is it just a pilot, or can it scale and sustain?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8281"/>
              <a:ext cx="9066683" cy="4436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Short-term wins in social innovation often come from pilot projects or temporary interventions that show quick results but may not be sustainable or scalable in the long run.In contrast, long-term social innovation focuses on systemic solutions that address root causes and can be expanded or adapted across different regions or contexts. 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47942" y="4305012"/>
            <a:ext cx="6115581" cy="235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spc="-280" b="true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Do We Fail to Recognize Social Innovation?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3807" y="1505314"/>
            <a:ext cx="3029394" cy="1704013"/>
            <a:chOff x="0" y="0"/>
            <a:chExt cx="1128903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0" t="-9265" r="0" b="-926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78338" y="1505314"/>
            <a:ext cx="6780962" cy="4128769"/>
            <a:chOff x="0" y="0"/>
            <a:chExt cx="9041283" cy="550502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9041283" cy="1036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b="true" sz="2300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Who Benefits? If the community is not involved, it’s not a real innovation.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68281"/>
              <a:ext cx="9041283" cy="4436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For social innovation to be truly impactful, it must be designed with and for the community it aims to serve, rather than imposed from the outside. Many well-intended projects fail because they are developed by external organizations without consulting local stakeholders, leading to solutions that don’t fit cultural, economic, or social realities. 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47942" y="4305012"/>
            <a:ext cx="6115581" cy="235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spc="-280" b="true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Do We Fail to Recognize Social Innovation?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CB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5800" y="-1369275"/>
            <a:ext cx="9829800" cy="12306300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710748" y="643728"/>
            <a:ext cx="6792027" cy="679202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6217" y="0"/>
                  </a:moveTo>
                  <a:lnTo>
                    <a:pt x="786583" y="0"/>
                  </a:lnTo>
                  <a:cubicBezTo>
                    <a:pt x="801062" y="0"/>
                    <a:pt x="812800" y="11738"/>
                    <a:pt x="812800" y="26217"/>
                  </a:cubicBezTo>
                  <a:lnTo>
                    <a:pt x="812800" y="786583"/>
                  </a:lnTo>
                  <a:cubicBezTo>
                    <a:pt x="812800" y="801062"/>
                    <a:pt x="801062" y="812800"/>
                    <a:pt x="786583" y="812800"/>
                  </a:cubicBezTo>
                  <a:lnTo>
                    <a:pt x="26217" y="812800"/>
                  </a:lnTo>
                  <a:cubicBezTo>
                    <a:pt x="11738" y="812800"/>
                    <a:pt x="0" y="801062"/>
                    <a:pt x="0" y="786583"/>
                  </a:cubicBezTo>
                  <a:lnTo>
                    <a:pt x="0" y="26217"/>
                  </a:lnTo>
                  <a:cubicBezTo>
                    <a:pt x="0" y="11738"/>
                    <a:pt x="11738" y="0"/>
                    <a:pt x="26217" y="0"/>
                  </a:cubicBezTo>
                  <a:close/>
                </a:path>
              </a:pathLst>
            </a:custGeom>
            <a:blipFill>
              <a:blip r:embed="rId2"/>
              <a:stretch>
                <a:fillRect l="-60401" t="0" r="-16199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796128"/>
            <a:ext cx="7972191" cy="301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Overcoming the Hype Trap</a:t>
            </a:r>
          </a:p>
          <a:p>
            <a:pPr algn="l">
              <a:lnSpc>
                <a:spcPts val="78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012973"/>
            <a:ext cx="6772322" cy="555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Ensuring solutions are developed with a deep understanding of the community’s needs.</a:t>
            </a:r>
          </a:p>
          <a:p>
            <a:pPr algn="just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Distinguishing between projects that sound appealing vs. those that create real, lasting change.</a:t>
            </a:r>
          </a:p>
          <a:p>
            <a:pPr algn="just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DAGhmAaRgso</dc:identifier>
  <dcterms:modified xsi:type="dcterms:W3CDTF">2011-08-01T06:04:30Z</dcterms:modified>
  <cp:revision>1</cp:revision>
  <dc:title>SOCIAL INNOVATION _1st_part</dc:title>
</cp:coreProperties>
</file>