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8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DM Sans Bold" charset="0"/>
      <p:regular r:id="rId33"/>
    </p:embeddedFont>
    <p:embeddedFont>
      <p:font typeface="DM Sans Italics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1A1AC-AB3B-4EAA-9A4C-A3EA03803D57}" v="1" dt="2025-04-04T14:30:05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Lukjanska" userId="192d433fd238c1e9" providerId="LiveId" clId="{BFA1A1AC-AB3B-4EAA-9A4C-A3EA03803D57}"/>
    <pc:docChg chg="custSel addSld modSld sldOrd">
      <pc:chgData name="Renate Lukjanska" userId="192d433fd238c1e9" providerId="LiveId" clId="{BFA1A1AC-AB3B-4EAA-9A4C-A3EA03803D57}" dt="2025-04-07T07:24:41.925" v="10"/>
      <pc:docMkLst>
        <pc:docMk/>
      </pc:docMkLst>
      <pc:sldChg chg="delSp mod">
        <pc:chgData name="Renate Lukjanska" userId="192d433fd238c1e9" providerId="LiveId" clId="{BFA1A1AC-AB3B-4EAA-9A4C-A3EA03803D57}" dt="2025-04-04T14:30:11.320" v="1" actId="478"/>
        <pc:sldMkLst>
          <pc:docMk/>
          <pc:sldMk cId="0" sldId="256"/>
        </pc:sldMkLst>
      </pc:sldChg>
      <pc:sldChg chg="modSp mod">
        <pc:chgData name="Renate Lukjanska" userId="192d433fd238c1e9" providerId="LiveId" clId="{BFA1A1AC-AB3B-4EAA-9A4C-A3EA03803D57}" dt="2025-04-07T07:24:11.429" v="2" actId="14100"/>
        <pc:sldMkLst>
          <pc:docMk/>
          <pc:sldMk cId="0" sldId="271"/>
        </pc:sldMkLst>
        <pc:spChg chg="mod">
          <ac:chgData name="Renate Lukjanska" userId="192d433fd238c1e9" providerId="LiveId" clId="{BFA1A1AC-AB3B-4EAA-9A4C-A3EA03803D57}" dt="2025-04-07T07:24:11.429" v="2" actId="14100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BFA1A1AC-AB3B-4EAA-9A4C-A3EA03803D57}" dt="2025-04-07T07:24:15.411" v="3" actId="14100"/>
        <pc:sldMkLst>
          <pc:docMk/>
          <pc:sldMk cId="0" sldId="272"/>
        </pc:sldMkLst>
        <pc:spChg chg="mod">
          <ac:chgData name="Renate Lukjanska" userId="192d433fd238c1e9" providerId="LiveId" clId="{BFA1A1AC-AB3B-4EAA-9A4C-A3EA03803D57}" dt="2025-04-07T07:24:15.411" v="3" actId="14100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BFA1A1AC-AB3B-4EAA-9A4C-A3EA03803D57}" dt="2025-04-07T07:24:20.995" v="4" actId="14100"/>
        <pc:sldMkLst>
          <pc:docMk/>
          <pc:sldMk cId="0" sldId="273"/>
        </pc:sldMkLst>
        <pc:spChg chg="mod">
          <ac:chgData name="Renate Lukjanska" userId="192d433fd238c1e9" providerId="LiveId" clId="{BFA1A1AC-AB3B-4EAA-9A4C-A3EA03803D57}" dt="2025-04-07T07:24:20.995" v="4" actId="14100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BFA1A1AC-AB3B-4EAA-9A4C-A3EA03803D57}" dt="2025-04-07T07:24:25.307" v="5" actId="14100"/>
        <pc:sldMkLst>
          <pc:docMk/>
          <pc:sldMk cId="0" sldId="274"/>
        </pc:sldMkLst>
        <pc:spChg chg="mod">
          <ac:chgData name="Renate Lukjanska" userId="192d433fd238c1e9" providerId="LiveId" clId="{BFA1A1AC-AB3B-4EAA-9A4C-A3EA03803D57}" dt="2025-04-07T07:24:25.307" v="5" actId="14100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BFA1A1AC-AB3B-4EAA-9A4C-A3EA03803D57}" dt="2025-04-07T07:24:29.155" v="6" actId="14100"/>
        <pc:sldMkLst>
          <pc:docMk/>
          <pc:sldMk cId="0" sldId="275"/>
        </pc:sldMkLst>
        <pc:spChg chg="mod">
          <ac:chgData name="Renate Lukjanska" userId="192d433fd238c1e9" providerId="LiveId" clId="{BFA1A1AC-AB3B-4EAA-9A4C-A3EA03803D57}" dt="2025-04-07T07:24:29.155" v="6" actId="14100"/>
          <ac:spMkLst>
            <pc:docMk/>
            <pc:sldMk cId="0" sldId="275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BFA1A1AC-AB3B-4EAA-9A4C-A3EA03803D57}" dt="2025-04-07T07:24:34.483" v="8" actId="1076"/>
        <pc:sldMkLst>
          <pc:docMk/>
          <pc:sldMk cId="0" sldId="276"/>
        </pc:sldMkLst>
        <pc:spChg chg="mod">
          <ac:chgData name="Renate Lukjanska" userId="192d433fd238c1e9" providerId="LiveId" clId="{BFA1A1AC-AB3B-4EAA-9A4C-A3EA03803D57}" dt="2025-04-07T07:24:34.483" v="8" actId="1076"/>
          <ac:spMkLst>
            <pc:docMk/>
            <pc:sldMk cId="0" sldId="276"/>
            <ac:spMk id="6" creationId="{00000000-0000-0000-0000-000000000000}"/>
          </ac:spMkLst>
        </pc:spChg>
      </pc:sldChg>
      <pc:sldChg chg="add ord">
        <pc:chgData name="Renate Lukjanska" userId="192d433fd238c1e9" providerId="LiveId" clId="{BFA1A1AC-AB3B-4EAA-9A4C-A3EA03803D57}" dt="2025-04-07T07:24:41.925" v="10"/>
        <pc:sldMkLst>
          <pc:docMk/>
          <pc:sldMk cId="0" sldId="289"/>
        </pc:sldMkLst>
      </pc:sldChg>
    </pc:docChg>
  </pc:docChgLst>
  <pc:docChgLst>
    <pc:chgData name="Renate Lukjanska" userId="192d433fd238c1e9" providerId="LiveId" clId="{BAD60A37-EA49-42BF-87B5-2D427BE60C37}"/>
    <pc:docChg chg="modSld">
      <pc:chgData name="Renate Lukjanska" userId="192d433fd238c1e9" providerId="LiveId" clId="{BAD60A37-EA49-42BF-87B5-2D427BE60C37}" dt="2025-01-15T09:40:08.682" v="1" actId="1076"/>
      <pc:docMkLst>
        <pc:docMk/>
      </pc:docMkLst>
      <pc:sldChg chg="addSp modSp mod">
        <pc:chgData name="Renate Lukjanska" userId="192d433fd238c1e9" providerId="LiveId" clId="{BAD60A37-EA49-42BF-87B5-2D427BE60C37}" dt="2025-01-15T09:40:08.682" v="1" actId="1076"/>
        <pc:sldMkLst>
          <pc:docMk/>
          <pc:sldMk cId="0" sldId="256"/>
        </pc:sldMkLst>
        <pc:spChg chg="add mod">
          <ac:chgData name="Renate Lukjanska" userId="192d433fd238c1e9" providerId="LiveId" clId="{BAD60A37-EA49-42BF-87B5-2D427BE60C37}" dt="2025-01-15T09:40:08.682" v="1" actId="1076"/>
          <ac:spMkLst>
            <pc:docMk/>
            <pc:sldMk cId="0" sldId="256"/>
            <ac:spMk id="11" creationId="{56EA8EB4-4A68-7A98-005E-DCC7EF1C3D4E}"/>
          </ac:spMkLst>
        </pc:spChg>
      </pc:sldChg>
    </pc:docChg>
  </pc:docChgLst>
  <pc:docChgLst>
    <pc:chgData name="Renate Lukjanska" userId="192d433fd238c1e9" providerId="LiveId" clId="{076C6AE0-CADF-472E-809D-08E9F1048A48}"/>
    <pc:docChg chg="modSld">
      <pc:chgData name="Renate Lukjanska" userId="192d433fd238c1e9" providerId="LiveId" clId="{076C6AE0-CADF-472E-809D-08E9F1048A48}" dt="2025-04-04T18:03:50.072" v="5" actId="1076"/>
      <pc:docMkLst>
        <pc:docMk/>
      </pc:docMkLst>
      <pc:sldChg chg="modSp mod">
        <pc:chgData name="Renate Lukjanska" userId="192d433fd238c1e9" providerId="LiveId" clId="{076C6AE0-CADF-472E-809D-08E9F1048A48}" dt="2025-04-04T18:03:18.936" v="0" actId="14100"/>
        <pc:sldMkLst>
          <pc:docMk/>
          <pc:sldMk cId="0" sldId="271"/>
        </pc:sldMkLst>
        <pc:spChg chg="mod">
          <ac:chgData name="Renate Lukjanska" userId="192d433fd238c1e9" providerId="LiveId" clId="{076C6AE0-CADF-472E-809D-08E9F1048A48}" dt="2025-04-04T18:03:18.936" v="0" actId="14100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076C6AE0-CADF-472E-809D-08E9F1048A48}" dt="2025-04-04T18:03:23.868" v="1" actId="14100"/>
        <pc:sldMkLst>
          <pc:docMk/>
          <pc:sldMk cId="0" sldId="272"/>
        </pc:sldMkLst>
        <pc:spChg chg="mod">
          <ac:chgData name="Renate Lukjanska" userId="192d433fd238c1e9" providerId="LiveId" clId="{076C6AE0-CADF-472E-809D-08E9F1048A48}" dt="2025-04-04T18:03:23.868" v="1" actId="14100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076C6AE0-CADF-472E-809D-08E9F1048A48}" dt="2025-04-04T18:03:28.968" v="2" actId="14100"/>
        <pc:sldMkLst>
          <pc:docMk/>
          <pc:sldMk cId="0" sldId="273"/>
        </pc:sldMkLst>
        <pc:spChg chg="mod">
          <ac:chgData name="Renate Lukjanska" userId="192d433fd238c1e9" providerId="LiveId" clId="{076C6AE0-CADF-472E-809D-08E9F1048A48}" dt="2025-04-04T18:03:28.968" v="2" actId="14100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076C6AE0-CADF-472E-809D-08E9F1048A48}" dt="2025-04-04T18:03:36.434" v="3" actId="14100"/>
        <pc:sldMkLst>
          <pc:docMk/>
          <pc:sldMk cId="0" sldId="274"/>
        </pc:sldMkLst>
        <pc:spChg chg="mod">
          <ac:chgData name="Renate Lukjanska" userId="192d433fd238c1e9" providerId="LiveId" clId="{076C6AE0-CADF-472E-809D-08E9F1048A48}" dt="2025-04-04T18:03:36.434" v="3" actId="14100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Renate Lukjanska" userId="192d433fd238c1e9" providerId="LiveId" clId="{076C6AE0-CADF-472E-809D-08E9F1048A48}" dt="2025-04-04T18:03:50.072" v="5" actId="1076"/>
        <pc:sldMkLst>
          <pc:docMk/>
          <pc:sldMk cId="0" sldId="276"/>
        </pc:sldMkLst>
        <pc:spChg chg="mod">
          <ac:chgData name="Renate Lukjanska" userId="192d433fd238c1e9" providerId="LiveId" clId="{076C6AE0-CADF-472E-809D-08E9F1048A48}" dt="2025-04-04T18:03:50.072" v="5" actId="1076"/>
          <ac:spMkLst>
            <pc:docMk/>
            <pc:sldMk cId="0" sldId="27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are.ee/wp-content/uploads/2020/03/logo__parega-paremaks@2x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kirasustainable.com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hyperlink" Target="https://fusebox.ener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ilaret3d.com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9.svg"/><Relationship Id="rId10" Type="http://schemas.openxmlformats.org/officeDocument/2006/relationships/hyperlink" Target="https://www.arbonics.com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96731"/>
            <a:ext cx="15736615" cy="7485187"/>
            <a:chOff x="0" y="0"/>
            <a:chExt cx="4144623" cy="1971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4623" cy="1971407"/>
            </a:xfrm>
            <a:custGeom>
              <a:avLst/>
              <a:gdLst/>
              <a:ahLst/>
              <a:cxnLst/>
              <a:rect l="l" t="t" r="r" b="b"/>
              <a:pathLst>
                <a:path w="4144623" h="1971407">
                  <a:moveTo>
                    <a:pt x="23614" y="0"/>
                  </a:moveTo>
                  <a:lnTo>
                    <a:pt x="4121009" y="0"/>
                  </a:lnTo>
                  <a:cubicBezTo>
                    <a:pt x="4134050" y="0"/>
                    <a:pt x="4144623" y="10573"/>
                    <a:pt x="4144623" y="23614"/>
                  </a:cubicBezTo>
                  <a:lnTo>
                    <a:pt x="4144623" y="1947793"/>
                  </a:lnTo>
                  <a:cubicBezTo>
                    <a:pt x="4144623" y="1960835"/>
                    <a:pt x="4134050" y="1971407"/>
                    <a:pt x="4121009" y="1971407"/>
                  </a:cubicBezTo>
                  <a:lnTo>
                    <a:pt x="23614" y="1971407"/>
                  </a:lnTo>
                  <a:cubicBezTo>
                    <a:pt x="10573" y="1971407"/>
                    <a:pt x="0" y="1960835"/>
                    <a:pt x="0" y="1947793"/>
                  </a:cubicBezTo>
                  <a:lnTo>
                    <a:pt x="0" y="23614"/>
                  </a:lnTo>
                  <a:cubicBezTo>
                    <a:pt x="0" y="10573"/>
                    <a:pt x="10573" y="0"/>
                    <a:pt x="23614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4623" cy="2009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2962029" y="4638517"/>
            <a:ext cx="12363941" cy="10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26"/>
              </a:lnSpc>
            </a:pPr>
            <a:r>
              <a:rPr lang="en-US" sz="752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VS TRADITIONAL: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8409" y="8477835"/>
            <a:ext cx="4252542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Train the trainers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141850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TextBox 9"/>
          <p:cNvSpPr txBox="1"/>
          <p:nvPr/>
        </p:nvSpPr>
        <p:spPr>
          <a:xfrm>
            <a:off x="4655269" y="5903239"/>
            <a:ext cx="897746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DECODING BUSINESS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A8EB4-4A68-7A98-005E-DCC7EF1C3D4E}"/>
              </a:ext>
            </a:extLst>
          </p:cNvPr>
          <p:cNvSpPr txBox="1"/>
          <p:nvPr/>
        </p:nvSpPr>
        <p:spPr>
          <a:xfrm>
            <a:off x="1028700" y="952657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0" dirty="0">
                <a:solidFill>
                  <a:srgbClr val="739994"/>
                </a:solidFill>
                <a:effectLst/>
                <a:latin typeface="DM Sans" pitchFamily="2" charset="0"/>
              </a:rPr>
              <a:t>The RESIST project is co-financed by the European Union (European Regional Development Fund) under the Interreg Baltic Sea Region Programme</a:t>
            </a:r>
            <a:r>
              <a:rPr lang="en-GB" b="0" i="0" dirty="0">
                <a:solidFill>
                  <a:srgbClr val="739994"/>
                </a:solidFill>
                <a:effectLst/>
                <a:latin typeface="DM Sans" pitchFamily="2" charset="0"/>
              </a:rPr>
              <a:t>.</a:t>
            </a:r>
            <a:endParaRPr lang="en-GB" dirty="0">
              <a:solidFill>
                <a:srgbClr val="739994"/>
              </a:solidFill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-13785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028700" y="958218"/>
            <a:ext cx="16230600" cy="924727"/>
            <a:chOff x="0" y="0"/>
            <a:chExt cx="4274726" cy="2435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43549"/>
            </a:xfrm>
            <a:custGeom>
              <a:avLst/>
              <a:gdLst/>
              <a:ahLst/>
              <a:cxnLst/>
              <a:rect l="l" t="t" r="r" b="b"/>
              <a:pathLst>
                <a:path w="4274726" h="24354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9223"/>
                  </a:lnTo>
                  <a:cubicBezTo>
                    <a:pt x="4274726" y="225675"/>
                    <a:pt x="4272163" y="231862"/>
                    <a:pt x="4267601" y="236424"/>
                  </a:cubicBezTo>
                  <a:cubicBezTo>
                    <a:pt x="4263039" y="240986"/>
                    <a:pt x="4256851" y="243549"/>
                    <a:pt x="4250399" y="243549"/>
                  </a:cubicBezTo>
                  <a:lnTo>
                    <a:pt x="24327" y="243549"/>
                  </a:lnTo>
                  <a:cubicBezTo>
                    <a:pt x="10891" y="243549"/>
                    <a:pt x="0" y="232658"/>
                    <a:pt x="0" y="21922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1A93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4274726" cy="205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r>
                <a:rPr lang="en-US" sz="36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SCALE OF BUSINESS MODELS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07663" y="2340274"/>
            <a:ext cx="5072675" cy="1424406"/>
            <a:chOff x="0" y="0"/>
            <a:chExt cx="1336013" cy="375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6013" cy="375152"/>
            </a:xfrm>
            <a:custGeom>
              <a:avLst/>
              <a:gdLst/>
              <a:ahLst/>
              <a:cxnLst/>
              <a:rect l="l" t="t" r="r" b="b"/>
              <a:pathLst>
                <a:path w="1336013" h="375152">
                  <a:moveTo>
                    <a:pt x="77836" y="0"/>
                  </a:moveTo>
                  <a:lnTo>
                    <a:pt x="1258177" y="0"/>
                  </a:lnTo>
                  <a:cubicBezTo>
                    <a:pt x="1278820" y="0"/>
                    <a:pt x="1298618" y="8201"/>
                    <a:pt x="1313215" y="22798"/>
                  </a:cubicBezTo>
                  <a:cubicBezTo>
                    <a:pt x="1327813" y="37395"/>
                    <a:pt x="1336013" y="57193"/>
                    <a:pt x="1336013" y="77836"/>
                  </a:cubicBezTo>
                  <a:lnTo>
                    <a:pt x="1336013" y="297316"/>
                  </a:lnTo>
                  <a:cubicBezTo>
                    <a:pt x="1336013" y="340304"/>
                    <a:pt x="1301165" y="375152"/>
                    <a:pt x="1258177" y="375152"/>
                  </a:cubicBezTo>
                  <a:lnTo>
                    <a:pt x="77836" y="375152"/>
                  </a:lnTo>
                  <a:cubicBezTo>
                    <a:pt x="57193" y="375152"/>
                    <a:pt x="37395" y="366952"/>
                    <a:pt x="22798" y="352354"/>
                  </a:cubicBezTo>
                  <a:cubicBezTo>
                    <a:pt x="8201" y="337757"/>
                    <a:pt x="0" y="317959"/>
                    <a:pt x="0" y="297316"/>
                  </a:cubicBez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rgbClr val="E1A93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336013" cy="3465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89"/>
                </a:lnSpc>
              </a:pPr>
              <a:r>
                <a:rPr lang="en-US" sz="28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the main objective is a </a:t>
              </a:r>
              <a:r>
                <a:rPr lang="en-US" sz="28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measurable positive effect with a financial return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60810" y="2340274"/>
            <a:ext cx="5072675" cy="1424406"/>
            <a:chOff x="0" y="0"/>
            <a:chExt cx="1336013" cy="375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6013" cy="375152"/>
            </a:xfrm>
            <a:custGeom>
              <a:avLst/>
              <a:gdLst/>
              <a:ahLst/>
              <a:cxnLst/>
              <a:rect l="l" t="t" r="r" b="b"/>
              <a:pathLst>
                <a:path w="1336013" h="375152">
                  <a:moveTo>
                    <a:pt x="77836" y="0"/>
                  </a:moveTo>
                  <a:lnTo>
                    <a:pt x="1258177" y="0"/>
                  </a:lnTo>
                  <a:cubicBezTo>
                    <a:pt x="1278820" y="0"/>
                    <a:pt x="1298618" y="8201"/>
                    <a:pt x="1313215" y="22798"/>
                  </a:cubicBezTo>
                  <a:cubicBezTo>
                    <a:pt x="1327813" y="37395"/>
                    <a:pt x="1336013" y="57193"/>
                    <a:pt x="1336013" y="77836"/>
                  </a:cubicBezTo>
                  <a:lnTo>
                    <a:pt x="1336013" y="297316"/>
                  </a:lnTo>
                  <a:cubicBezTo>
                    <a:pt x="1336013" y="340304"/>
                    <a:pt x="1301165" y="375152"/>
                    <a:pt x="1258177" y="375152"/>
                  </a:cubicBezTo>
                  <a:lnTo>
                    <a:pt x="77836" y="375152"/>
                  </a:lnTo>
                  <a:cubicBezTo>
                    <a:pt x="57193" y="375152"/>
                    <a:pt x="37395" y="366952"/>
                    <a:pt x="22798" y="352354"/>
                  </a:cubicBezTo>
                  <a:cubicBezTo>
                    <a:pt x="8201" y="337757"/>
                    <a:pt x="0" y="317959"/>
                    <a:pt x="0" y="297316"/>
                  </a:cubicBez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rgbClr val="B3B5A9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1336013" cy="3465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89"/>
                </a:lnSpc>
              </a:pPr>
              <a:r>
                <a:rPr lang="en-US" sz="28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the main goal is to create </a:t>
              </a:r>
              <a:r>
                <a:rPr lang="en-US" sz="28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financial value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2340274"/>
            <a:ext cx="5072675" cy="1424406"/>
            <a:chOff x="0" y="0"/>
            <a:chExt cx="1336013" cy="3751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6013" cy="375152"/>
            </a:xfrm>
            <a:custGeom>
              <a:avLst/>
              <a:gdLst/>
              <a:ahLst/>
              <a:cxnLst/>
              <a:rect l="l" t="t" r="r" b="b"/>
              <a:pathLst>
                <a:path w="1336013" h="375152">
                  <a:moveTo>
                    <a:pt x="77836" y="0"/>
                  </a:moveTo>
                  <a:lnTo>
                    <a:pt x="1258177" y="0"/>
                  </a:lnTo>
                  <a:cubicBezTo>
                    <a:pt x="1278820" y="0"/>
                    <a:pt x="1298618" y="8201"/>
                    <a:pt x="1313215" y="22798"/>
                  </a:cubicBezTo>
                  <a:cubicBezTo>
                    <a:pt x="1327813" y="37395"/>
                    <a:pt x="1336013" y="57193"/>
                    <a:pt x="1336013" y="77836"/>
                  </a:cubicBezTo>
                  <a:lnTo>
                    <a:pt x="1336013" y="297316"/>
                  </a:lnTo>
                  <a:cubicBezTo>
                    <a:pt x="1336013" y="340304"/>
                    <a:pt x="1301165" y="375152"/>
                    <a:pt x="1258177" y="375152"/>
                  </a:cubicBezTo>
                  <a:lnTo>
                    <a:pt x="77836" y="375152"/>
                  </a:lnTo>
                  <a:cubicBezTo>
                    <a:pt x="57193" y="375152"/>
                    <a:pt x="37395" y="366952"/>
                    <a:pt x="22798" y="352354"/>
                  </a:cubicBezTo>
                  <a:cubicBezTo>
                    <a:pt x="8201" y="337757"/>
                    <a:pt x="0" y="317959"/>
                    <a:pt x="0" y="297316"/>
                  </a:cubicBezTo>
                  <a:lnTo>
                    <a:pt x="0" y="77836"/>
                  </a:lnTo>
                  <a:cubicBezTo>
                    <a:pt x="0" y="34848"/>
                    <a:pt x="34848" y="0"/>
                    <a:pt x="77836" y="0"/>
                  </a:cubicBezTo>
                  <a:close/>
                </a:path>
              </a:pathLst>
            </a:custGeom>
            <a:solidFill>
              <a:srgbClr val="B3B5A9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1336013" cy="356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9"/>
                </a:lnSpc>
              </a:pPr>
              <a:r>
                <a:rPr lang="en-US" sz="30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the main goal is to create </a:t>
              </a:r>
              <a:r>
                <a:rPr lang="en-US" sz="30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social value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4221880"/>
            <a:ext cx="3086100" cy="2440914"/>
            <a:chOff x="0" y="0"/>
            <a:chExt cx="812800" cy="642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5A9"/>
            </a:solidFill>
            <a:ln w="38100" cap="sq">
              <a:solidFill>
                <a:srgbClr val="B3B5A9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080189" y="4221880"/>
            <a:ext cx="3086100" cy="2440914"/>
            <a:chOff x="0" y="0"/>
            <a:chExt cx="812800" cy="6428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3B5A9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98403" y="4221880"/>
            <a:ext cx="3086100" cy="2440914"/>
            <a:chOff x="0" y="0"/>
            <a:chExt cx="812800" cy="6428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1A93D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00950" y="4221880"/>
            <a:ext cx="3086100" cy="2440914"/>
            <a:chOff x="0" y="0"/>
            <a:chExt cx="812800" cy="642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A93D"/>
            </a:solidFill>
            <a:ln w="38100" cap="sq">
              <a:solidFill>
                <a:srgbClr val="E1A93D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13369" y="4221880"/>
            <a:ext cx="3086100" cy="2440914"/>
            <a:chOff x="0" y="0"/>
            <a:chExt cx="812800" cy="6428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1A93D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680337" y="4221880"/>
            <a:ext cx="3086100" cy="2440914"/>
            <a:chOff x="0" y="0"/>
            <a:chExt cx="812800" cy="6428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3B5A9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947385" y="4221880"/>
            <a:ext cx="3086100" cy="2440914"/>
            <a:chOff x="0" y="0"/>
            <a:chExt cx="812800" cy="6428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642874"/>
            </a:xfrm>
            <a:custGeom>
              <a:avLst/>
              <a:gdLst/>
              <a:ahLst/>
              <a:cxnLst/>
              <a:rect l="l" t="t" r="r" b="b"/>
              <a:pathLst>
                <a:path w="812800" h="642874">
                  <a:moveTo>
                    <a:pt x="406400" y="0"/>
                  </a:moveTo>
                  <a:cubicBezTo>
                    <a:pt x="181951" y="0"/>
                    <a:pt x="0" y="143912"/>
                    <a:pt x="0" y="321437"/>
                  </a:cubicBezTo>
                  <a:cubicBezTo>
                    <a:pt x="0" y="498962"/>
                    <a:pt x="181951" y="642874"/>
                    <a:pt x="406400" y="642874"/>
                  </a:cubicBezTo>
                  <a:cubicBezTo>
                    <a:pt x="630849" y="642874"/>
                    <a:pt x="812800" y="498962"/>
                    <a:pt x="812800" y="321437"/>
                  </a:cubicBezTo>
                  <a:cubicBezTo>
                    <a:pt x="812800" y="14391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5A9"/>
            </a:solidFill>
            <a:ln w="38100" cap="sq">
              <a:solidFill>
                <a:srgbClr val="A6A6A6"/>
              </a:solidFill>
              <a:prstDash val="solid"/>
              <a:miter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79319"/>
              <a:ext cx="660400" cy="503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256636" y="5064511"/>
            <a:ext cx="377472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Business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13840" y="4854327"/>
            <a:ext cx="3905195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traditional business enterprise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26483" y="4854327"/>
            <a:ext cx="3905195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 traditional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charity organization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28700" y="6831971"/>
            <a:ext cx="2536337" cy="1817955"/>
            <a:chOff x="0" y="0"/>
            <a:chExt cx="668007" cy="47880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68007" cy="478803"/>
            </a:xfrm>
            <a:custGeom>
              <a:avLst/>
              <a:gdLst/>
              <a:ahLst/>
              <a:cxnLst/>
              <a:rect l="l" t="t" r="r" b="b"/>
              <a:pathLst>
                <a:path w="668007" h="478803">
                  <a:moveTo>
                    <a:pt x="155672" y="0"/>
                  </a:moveTo>
                  <a:lnTo>
                    <a:pt x="512334" y="0"/>
                  </a:lnTo>
                  <a:cubicBezTo>
                    <a:pt x="598310" y="0"/>
                    <a:pt x="668007" y="69697"/>
                    <a:pt x="668007" y="155672"/>
                  </a:cubicBezTo>
                  <a:lnTo>
                    <a:pt x="668007" y="323131"/>
                  </a:lnTo>
                  <a:cubicBezTo>
                    <a:pt x="668007" y="409106"/>
                    <a:pt x="598310" y="478803"/>
                    <a:pt x="512334" y="478803"/>
                  </a:cubicBezTo>
                  <a:lnTo>
                    <a:pt x="155672" y="478803"/>
                  </a:lnTo>
                  <a:cubicBezTo>
                    <a:pt x="69697" y="478803"/>
                    <a:pt x="0" y="409106"/>
                    <a:pt x="0" y="323131"/>
                  </a:cubicBezTo>
                  <a:lnTo>
                    <a:pt x="0" y="155672"/>
                  </a:lnTo>
                  <a:cubicBezTo>
                    <a:pt x="0" y="69697"/>
                    <a:pt x="69697" y="0"/>
                    <a:pt x="155672" y="0"/>
                  </a:cubicBezTo>
                  <a:close/>
                </a:path>
              </a:pathLst>
            </a:custGeom>
            <a:solidFill>
              <a:srgbClr val="B3B5A9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28575"/>
              <a:ext cx="668007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Financial contributions, donations and endowments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677663" y="6831971"/>
            <a:ext cx="1891151" cy="1817955"/>
            <a:chOff x="0" y="0"/>
            <a:chExt cx="498081" cy="47880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98081" cy="478803"/>
            </a:xfrm>
            <a:custGeom>
              <a:avLst/>
              <a:gdLst/>
              <a:ahLst/>
              <a:cxnLst/>
              <a:rect l="l" t="t" r="r" b="b"/>
              <a:pathLst>
                <a:path w="498081" h="478803">
                  <a:moveTo>
                    <a:pt x="208782" y="0"/>
                  </a:moveTo>
                  <a:lnTo>
                    <a:pt x="289299" y="0"/>
                  </a:lnTo>
                  <a:cubicBezTo>
                    <a:pt x="404606" y="0"/>
                    <a:pt x="498081" y="93475"/>
                    <a:pt x="498081" y="208782"/>
                  </a:cubicBezTo>
                  <a:lnTo>
                    <a:pt x="498081" y="270021"/>
                  </a:lnTo>
                  <a:cubicBezTo>
                    <a:pt x="498081" y="325394"/>
                    <a:pt x="476084" y="378498"/>
                    <a:pt x="436930" y="417652"/>
                  </a:cubicBezTo>
                  <a:cubicBezTo>
                    <a:pt x="397776" y="456806"/>
                    <a:pt x="344672" y="478803"/>
                    <a:pt x="289299" y="478803"/>
                  </a:cubicBezTo>
                  <a:lnTo>
                    <a:pt x="208782" y="478803"/>
                  </a:lnTo>
                  <a:cubicBezTo>
                    <a:pt x="153409" y="478803"/>
                    <a:pt x="100305" y="456806"/>
                    <a:pt x="61151" y="417652"/>
                  </a:cubicBezTo>
                  <a:cubicBezTo>
                    <a:pt x="21997" y="378498"/>
                    <a:pt x="0" y="325394"/>
                    <a:pt x="0" y="270021"/>
                  </a:cubicBezTo>
                  <a:lnTo>
                    <a:pt x="0" y="208782"/>
                  </a:lnTo>
                  <a:cubicBezTo>
                    <a:pt x="0" y="153409"/>
                    <a:pt x="21997" y="100305"/>
                    <a:pt x="61151" y="61151"/>
                  </a:cubicBezTo>
                  <a:cubicBezTo>
                    <a:pt x="100305" y="21997"/>
                    <a:pt x="153409" y="0"/>
                    <a:pt x="2087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B3B5A9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28575"/>
              <a:ext cx="498081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Additional revenue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770533" y="6831971"/>
            <a:ext cx="2008491" cy="1817955"/>
            <a:chOff x="0" y="0"/>
            <a:chExt cx="528985" cy="47880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28985" cy="478803"/>
            </a:xfrm>
            <a:custGeom>
              <a:avLst/>
              <a:gdLst/>
              <a:ahLst/>
              <a:cxnLst/>
              <a:rect l="l" t="t" r="r" b="b"/>
              <a:pathLst>
                <a:path w="528985" h="478803">
                  <a:moveTo>
                    <a:pt x="196584" y="0"/>
                  </a:moveTo>
                  <a:lnTo>
                    <a:pt x="332401" y="0"/>
                  </a:lnTo>
                  <a:cubicBezTo>
                    <a:pt x="384538" y="0"/>
                    <a:pt x="434540" y="20712"/>
                    <a:pt x="471407" y="57578"/>
                  </a:cubicBezTo>
                  <a:cubicBezTo>
                    <a:pt x="508274" y="94445"/>
                    <a:pt x="528985" y="144447"/>
                    <a:pt x="528985" y="196584"/>
                  </a:cubicBezTo>
                  <a:lnTo>
                    <a:pt x="528985" y="282219"/>
                  </a:lnTo>
                  <a:cubicBezTo>
                    <a:pt x="528985" y="334356"/>
                    <a:pt x="508274" y="384358"/>
                    <a:pt x="471407" y="421225"/>
                  </a:cubicBezTo>
                  <a:cubicBezTo>
                    <a:pt x="434540" y="458092"/>
                    <a:pt x="384538" y="478803"/>
                    <a:pt x="332401" y="478803"/>
                  </a:cubicBezTo>
                  <a:lnTo>
                    <a:pt x="196584" y="478803"/>
                  </a:lnTo>
                  <a:cubicBezTo>
                    <a:pt x="144447" y="478803"/>
                    <a:pt x="94445" y="458092"/>
                    <a:pt x="57578" y="421225"/>
                  </a:cubicBezTo>
                  <a:cubicBezTo>
                    <a:pt x="20712" y="384358"/>
                    <a:pt x="0" y="334356"/>
                    <a:pt x="0" y="282219"/>
                  </a:cubicBezTo>
                  <a:lnTo>
                    <a:pt x="0" y="196584"/>
                  </a:lnTo>
                  <a:cubicBezTo>
                    <a:pt x="0" y="144447"/>
                    <a:pt x="20712" y="94445"/>
                    <a:pt x="57578" y="57578"/>
                  </a:cubicBezTo>
                  <a:cubicBezTo>
                    <a:pt x="94445" y="20712"/>
                    <a:pt x="144447" y="0"/>
                    <a:pt x="1965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1A93D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28575"/>
              <a:ext cx="528985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Potential for self-sufficiency exists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893324" y="6831971"/>
            <a:ext cx="2272476" cy="1817955"/>
            <a:chOff x="0" y="0"/>
            <a:chExt cx="598512" cy="47880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98512" cy="478803"/>
            </a:xfrm>
            <a:custGeom>
              <a:avLst/>
              <a:gdLst/>
              <a:ahLst/>
              <a:cxnLst/>
              <a:rect l="l" t="t" r="r" b="b"/>
              <a:pathLst>
                <a:path w="598512" h="478803">
                  <a:moveTo>
                    <a:pt x="173748" y="0"/>
                  </a:moveTo>
                  <a:lnTo>
                    <a:pt x="424764" y="0"/>
                  </a:lnTo>
                  <a:cubicBezTo>
                    <a:pt x="520723" y="0"/>
                    <a:pt x="598512" y="77790"/>
                    <a:pt x="598512" y="173748"/>
                  </a:cubicBezTo>
                  <a:lnTo>
                    <a:pt x="598512" y="305055"/>
                  </a:lnTo>
                  <a:cubicBezTo>
                    <a:pt x="598512" y="401013"/>
                    <a:pt x="520723" y="478803"/>
                    <a:pt x="424764" y="478803"/>
                  </a:cubicBezTo>
                  <a:lnTo>
                    <a:pt x="173748" y="478803"/>
                  </a:lnTo>
                  <a:cubicBezTo>
                    <a:pt x="77790" y="478803"/>
                    <a:pt x="0" y="401013"/>
                    <a:pt x="0" y="305055"/>
                  </a:cubicBezTo>
                  <a:lnTo>
                    <a:pt x="0" y="173748"/>
                  </a:lnTo>
                  <a:cubicBezTo>
                    <a:pt x="0" y="77790"/>
                    <a:pt x="77790" y="0"/>
                    <a:pt x="173748" y="0"/>
                  </a:cubicBezTo>
                  <a:close/>
                </a:path>
              </a:pathLst>
            </a:custGeom>
            <a:solidFill>
              <a:srgbClr val="E1A93D"/>
            </a:solidFill>
            <a:ln w="38100" cap="rnd">
              <a:solidFill>
                <a:srgbClr val="E1A93D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28575"/>
              <a:ext cx="598512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Profits will be reinvested in the mission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233816" y="6831971"/>
            <a:ext cx="1887828" cy="1817955"/>
            <a:chOff x="0" y="0"/>
            <a:chExt cx="497206" cy="47880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97206" cy="478803"/>
            </a:xfrm>
            <a:custGeom>
              <a:avLst/>
              <a:gdLst/>
              <a:ahLst/>
              <a:cxnLst/>
              <a:rect l="l" t="t" r="r" b="b"/>
              <a:pathLst>
                <a:path w="497206" h="478803">
                  <a:moveTo>
                    <a:pt x="209149" y="0"/>
                  </a:moveTo>
                  <a:lnTo>
                    <a:pt x="288057" y="0"/>
                  </a:lnTo>
                  <a:cubicBezTo>
                    <a:pt x="343526" y="0"/>
                    <a:pt x="396724" y="22035"/>
                    <a:pt x="435947" y="61258"/>
                  </a:cubicBezTo>
                  <a:cubicBezTo>
                    <a:pt x="475171" y="100481"/>
                    <a:pt x="497206" y="153679"/>
                    <a:pt x="497206" y="209149"/>
                  </a:cubicBezTo>
                  <a:lnTo>
                    <a:pt x="497206" y="269654"/>
                  </a:lnTo>
                  <a:cubicBezTo>
                    <a:pt x="497206" y="385164"/>
                    <a:pt x="403567" y="478803"/>
                    <a:pt x="288057" y="478803"/>
                  </a:cubicBezTo>
                  <a:lnTo>
                    <a:pt x="209149" y="478803"/>
                  </a:lnTo>
                  <a:cubicBezTo>
                    <a:pt x="153679" y="478803"/>
                    <a:pt x="100481" y="456768"/>
                    <a:pt x="61258" y="417545"/>
                  </a:cubicBezTo>
                  <a:cubicBezTo>
                    <a:pt x="22035" y="378322"/>
                    <a:pt x="0" y="325124"/>
                    <a:pt x="0" y="269654"/>
                  </a:cubicBezTo>
                  <a:lnTo>
                    <a:pt x="0" y="209149"/>
                  </a:lnTo>
                  <a:cubicBezTo>
                    <a:pt x="0" y="93639"/>
                    <a:pt x="93639" y="0"/>
                    <a:pt x="2091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1A93D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28575"/>
              <a:ext cx="497206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A business enterprise with a mission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188320" y="6831971"/>
            <a:ext cx="2914716" cy="1817955"/>
            <a:chOff x="0" y="0"/>
            <a:chExt cx="767662" cy="478803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767662" cy="478803"/>
            </a:xfrm>
            <a:custGeom>
              <a:avLst/>
              <a:gdLst/>
              <a:ahLst/>
              <a:cxnLst/>
              <a:rect l="l" t="t" r="r" b="b"/>
              <a:pathLst>
                <a:path w="767662" h="478803">
                  <a:moveTo>
                    <a:pt x="135464" y="0"/>
                  </a:moveTo>
                  <a:lnTo>
                    <a:pt x="632198" y="0"/>
                  </a:lnTo>
                  <a:cubicBezTo>
                    <a:pt x="668125" y="0"/>
                    <a:pt x="702581" y="14272"/>
                    <a:pt x="727986" y="39676"/>
                  </a:cubicBezTo>
                  <a:cubicBezTo>
                    <a:pt x="753390" y="65081"/>
                    <a:pt x="767662" y="99536"/>
                    <a:pt x="767662" y="135464"/>
                  </a:cubicBezTo>
                  <a:lnTo>
                    <a:pt x="767662" y="343339"/>
                  </a:lnTo>
                  <a:cubicBezTo>
                    <a:pt x="767662" y="418154"/>
                    <a:pt x="707013" y="478803"/>
                    <a:pt x="632198" y="478803"/>
                  </a:cubicBezTo>
                  <a:lnTo>
                    <a:pt x="135464" y="478803"/>
                  </a:lnTo>
                  <a:cubicBezTo>
                    <a:pt x="99536" y="478803"/>
                    <a:pt x="65081" y="464531"/>
                    <a:pt x="39676" y="439127"/>
                  </a:cubicBezTo>
                  <a:cubicBezTo>
                    <a:pt x="14272" y="413722"/>
                    <a:pt x="0" y="379267"/>
                    <a:pt x="0" y="343339"/>
                  </a:cubicBezTo>
                  <a:lnTo>
                    <a:pt x="0" y="135464"/>
                  </a:lnTo>
                  <a:cubicBezTo>
                    <a:pt x="0" y="99536"/>
                    <a:pt x="14272" y="65081"/>
                    <a:pt x="39676" y="39676"/>
                  </a:cubicBezTo>
                  <a:cubicBezTo>
                    <a:pt x="65081" y="14272"/>
                    <a:pt x="99536" y="0"/>
                    <a:pt x="1354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B3B5A9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28575"/>
              <a:ext cx="767662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Responsible entrepreneurship and business philanthropy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5112561" y="6831971"/>
            <a:ext cx="1920924" cy="1817955"/>
            <a:chOff x="0" y="0"/>
            <a:chExt cx="505922" cy="478803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05922" cy="478803"/>
            </a:xfrm>
            <a:custGeom>
              <a:avLst/>
              <a:gdLst/>
              <a:ahLst/>
              <a:cxnLst/>
              <a:rect l="l" t="t" r="r" b="b"/>
              <a:pathLst>
                <a:path w="505922" h="478803">
                  <a:moveTo>
                    <a:pt x="205546" y="0"/>
                  </a:moveTo>
                  <a:lnTo>
                    <a:pt x="300377" y="0"/>
                  </a:lnTo>
                  <a:cubicBezTo>
                    <a:pt x="354891" y="0"/>
                    <a:pt x="407172" y="21656"/>
                    <a:pt x="445719" y="60203"/>
                  </a:cubicBezTo>
                  <a:cubicBezTo>
                    <a:pt x="484267" y="98750"/>
                    <a:pt x="505922" y="151032"/>
                    <a:pt x="505922" y="205546"/>
                  </a:cubicBezTo>
                  <a:lnTo>
                    <a:pt x="505922" y="273257"/>
                  </a:lnTo>
                  <a:cubicBezTo>
                    <a:pt x="505922" y="327771"/>
                    <a:pt x="484267" y="380053"/>
                    <a:pt x="445719" y="418600"/>
                  </a:cubicBezTo>
                  <a:cubicBezTo>
                    <a:pt x="407172" y="457147"/>
                    <a:pt x="354891" y="478803"/>
                    <a:pt x="300377" y="478803"/>
                  </a:cubicBezTo>
                  <a:lnTo>
                    <a:pt x="205546" y="478803"/>
                  </a:lnTo>
                  <a:cubicBezTo>
                    <a:pt x="151032" y="478803"/>
                    <a:pt x="98750" y="457147"/>
                    <a:pt x="60203" y="418600"/>
                  </a:cubicBezTo>
                  <a:cubicBezTo>
                    <a:pt x="21656" y="380053"/>
                    <a:pt x="0" y="327771"/>
                    <a:pt x="0" y="273257"/>
                  </a:cubicBezTo>
                  <a:lnTo>
                    <a:pt x="0" y="205546"/>
                  </a:lnTo>
                  <a:cubicBezTo>
                    <a:pt x="0" y="151032"/>
                    <a:pt x="21656" y="98750"/>
                    <a:pt x="60203" y="60203"/>
                  </a:cubicBezTo>
                  <a:cubicBezTo>
                    <a:pt x="98750" y="21656"/>
                    <a:pt x="151032" y="0"/>
                    <a:pt x="205546" y="0"/>
                  </a:cubicBezTo>
                  <a:close/>
                </a:path>
              </a:pathLst>
            </a:custGeom>
            <a:solidFill>
              <a:srgbClr val="B3B5A9"/>
            </a:solidFill>
            <a:ln w="38100" cap="rnd">
              <a:solidFill>
                <a:srgbClr val="B3B5A9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28575"/>
              <a:ext cx="505922" cy="450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r>
                <a:rPr lang="en-US" sz="26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Profit orientation only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3326832" y="8981547"/>
            <a:ext cx="32490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Non-profit</a:t>
            </a:r>
          </a:p>
        </p:txBody>
      </p:sp>
      <p:sp>
        <p:nvSpPr>
          <p:cNvPr id="61" name="AutoShape 61"/>
          <p:cNvSpPr/>
          <p:nvPr/>
        </p:nvSpPr>
        <p:spPr>
          <a:xfrm>
            <a:off x="1028818" y="9288570"/>
            <a:ext cx="2298014" cy="0"/>
          </a:xfrm>
          <a:prstGeom prst="line">
            <a:avLst/>
          </a:prstGeom>
          <a:ln w="38100" cap="flat">
            <a:solidFill>
              <a:srgbClr val="E1A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2" name="AutoShape 62"/>
          <p:cNvSpPr/>
          <p:nvPr/>
        </p:nvSpPr>
        <p:spPr>
          <a:xfrm flipV="1">
            <a:off x="6666668" y="9279045"/>
            <a:ext cx="4725788" cy="19050"/>
          </a:xfrm>
          <a:prstGeom prst="line">
            <a:avLst/>
          </a:prstGeom>
          <a:ln w="38100" cap="flat">
            <a:solidFill>
              <a:srgbClr val="E1A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3" name="TextBox 63"/>
          <p:cNvSpPr txBox="1"/>
          <p:nvPr/>
        </p:nvSpPr>
        <p:spPr>
          <a:xfrm>
            <a:off x="11392456" y="8951278"/>
            <a:ext cx="324900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Profit claim</a:t>
            </a:r>
          </a:p>
        </p:txBody>
      </p:sp>
      <p:sp>
        <p:nvSpPr>
          <p:cNvPr id="64" name="AutoShape 64"/>
          <p:cNvSpPr/>
          <p:nvPr/>
        </p:nvSpPr>
        <p:spPr>
          <a:xfrm>
            <a:off x="14735471" y="9307620"/>
            <a:ext cx="2298014" cy="0"/>
          </a:xfrm>
          <a:prstGeom prst="line">
            <a:avLst/>
          </a:prstGeom>
          <a:ln w="38100" cap="flat">
            <a:solidFill>
              <a:srgbClr val="E1A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5" name="AutoShape 65"/>
          <p:cNvSpPr/>
          <p:nvPr/>
        </p:nvSpPr>
        <p:spPr>
          <a:xfrm flipH="1">
            <a:off x="9029562" y="8869744"/>
            <a:ext cx="0" cy="818601"/>
          </a:xfrm>
          <a:prstGeom prst="line">
            <a:avLst/>
          </a:prstGeom>
          <a:ln w="38100" cap="flat">
            <a:solidFill>
              <a:srgbClr val="E1A9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59906" y="3276600"/>
            <a:ext cx="10713398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VS TRADITIONAL BUSINESS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02507" y="6572250"/>
            <a:ext cx="6170798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Similarities? Differences?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id="8" name="Freeform 8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Freeform 9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Freeform 10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25830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1028700" y="3084169"/>
            <a:ext cx="4100745" cy="6080107"/>
            <a:chOff x="0" y="0"/>
            <a:chExt cx="1080032" cy="16013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0032" cy="1601345"/>
            </a:xfrm>
            <a:custGeom>
              <a:avLst/>
              <a:gdLst/>
              <a:ahLst/>
              <a:cxnLst/>
              <a:rect l="l" t="t" r="r" b="b"/>
              <a:pathLst>
                <a:path w="1080032" h="1601345">
                  <a:moveTo>
                    <a:pt x="96284" y="0"/>
                  </a:moveTo>
                  <a:lnTo>
                    <a:pt x="983747" y="0"/>
                  </a:lnTo>
                  <a:cubicBezTo>
                    <a:pt x="1036924" y="0"/>
                    <a:pt x="1080032" y="43108"/>
                    <a:pt x="1080032" y="96284"/>
                  </a:cubicBezTo>
                  <a:lnTo>
                    <a:pt x="1080032" y="1505061"/>
                  </a:lnTo>
                  <a:cubicBezTo>
                    <a:pt x="1080032" y="1558237"/>
                    <a:pt x="1036924" y="1601345"/>
                    <a:pt x="983747" y="1601345"/>
                  </a:cubicBezTo>
                  <a:lnTo>
                    <a:pt x="96284" y="1601345"/>
                  </a:lnTo>
                  <a:cubicBezTo>
                    <a:pt x="43108" y="1601345"/>
                    <a:pt x="0" y="1558237"/>
                    <a:pt x="0" y="1505061"/>
                  </a:cubicBezTo>
                  <a:lnTo>
                    <a:pt x="0" y="96284"/>
                  </a:lnTo>
                  <a:cubicBezTo>
                    <a:pt x="0" y="43108"/>
                    <a:pt x="43108" y="0"/>
                    <a:pt x="96284" y="0"/>
                  </a:cubicBezTo>
                  <a:close/>
                </a:path>
              </a:pathLst>
            </a:custGeom>
            <a:solidFill>
              <a:srgbClr val="EED2A2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1080032" cy="1563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6467" y="3725532"/>
            <a:ext cx="410297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Starting Point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8209" y="3532809"/>
            <a:ext cx="5568779" cy="87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Environmental or societal problems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31678" y="1009650"/>
            <a:ext cx="1212762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COMPARISON 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93519" y="2304721"/>
            <a:ext cx="5865781" cy="779448"/>
            <a:chOff x="0" y="0"/>
            <a:chExt cx="1544897" cy="2052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4897" cy="205287"/>
            </a:xfrm>
            <a:custGeom>
              <a:avLst/>
              <a:gdLst/>
              <a:ahLst/>
              <a:cxnLst/>
              <a:rect l="l" t="t" r="r" b="b"/>
              <a:pathLst>
                <a:path w="1544897" h="205287">
                  <a:moveTo>
                    <a:pt x="67312" y="0"/>
                  </a:moveTo>
                  <a:lnTo>
                    <a:pt x="1477585" y="0"/>
                  </a:lnTo>
                  <a:cubicBezTo>
                    <a:pt x="1495437" y="0"/>
                    <a:pt x="1512558" y="7092"/>
                    <a:pt x="1525182" y="19715"/>
                  </a:cubicBezTo>
                  <a:cubicBezTo>
                    <a:pt x="1537805" y="32339"/>
                    <a:pt x="1544897" y="49460"/>
                    <a:pt x="1544897" y="67312"/>
                  </a:cubicBezTo>
                  <a:lnTo>
                    <a:pt x="1544897" y="137975"/>
                  </a:lnTo>
                  <a:cubicBezTo>
                    <a:pt x="1544897" y="155827"/>
                    <a:pt x="1537805" y="172948"/>
                    <a:pt x="1525182" y="185571"/>
                  </a:cubicBezTo>
                  <a:cubicBezTo>
                    <a:pt x="1512558" y="198195"/>
                    <a:pt x="1495437" y="205287"/>
                    <a:pt x="1477585" y="205287"/>
                  </a:cubicBezTo>
                  <a:lnTo>
                    <a:pt x="67312" y="205287"/>
                  </a:lnTo>
                  <a:cubicBezTo>
                    <a:pt x="30137" y="205287"/>
                    <a:pt x="0" y="175150"/>
                    <a:pt x="0" y="137975"/>
                  </a:cubicBezTo>
                  <a:lnTo>
                    <a:pt x="0" y="67312"/>
                  </a:lnTo>
                  <a:cubicBezTo>
                    <a:pt x="0" y="30137"/>
                    <a:pt x="30137" y="0"/>
                    <a:pt x="67312" y="0"/>
                  </a:cubicBezTo>
                  <a:close/>
                </a:path>
              </a:pathLst>
            </a:custGeom>
            <a:solidFill>
              <a:srgbClr val="E1A93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1544897" cy="16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r>
                <a:rPr lang="en-US" sz="36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TRADITIONAL BUSINESS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77095" y="2304721"/>
            <a:ext cx="5771007" cy="779448"/>
            <a:chOff x="0" y="0"/>
            <a:chExt cx="1519936" cy="2052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9936" cy="205287"/>
            </a:xfrm>
            <a:custGeom>
              <a:avLst/>
              <a:gdLst/>
              <a:ahLst/>
              <a:cxnLst/>
              <a:rect l="l" t="t" r="r" b="b"/>
              <a:pathLst>
                <a:path w="1519936" h="205287">
                  <a:moveTo>
                    <a:pt x="68418" y="0"/>
                  </a:moveTo>
                  <a:lnTo>
                    <a:pt x="1451519" y="0"/>
                  </a:lnTo>
                  <a:cubicBezTo>
                    <a:pt x="1489305" y="0"/>
                    <a:pt x="1519936" y="30632"/>
                    <a:pt x="1519936" y="68418"/>
                  </a:cubicBezTo>
                  <a:lnTo>
                    <a:pt x="1519936" y="136869"/>
                  </a:lnTo>
                  <a:cubicBezTo>
                    <a:pt x="1519936" y="155015"/>
                    <a:pt x="1512728" y="172417"/>
                    <a:pt x="1499897" y="185248"/>
                  </a:cubicBezTo>
                  <a:cubicBezTo>
                    <a:pt x="1487066" y="198078"/>
                    <a:pt x="1469664" y="205287"/>
                    <a:pt x="1451519" y="205287"/>
                  </a:cubicBezTo>
                  <a:lnTo>
                    <a:pt x="68418" y="205287"/>
                  </a:lnTo>
                  <a:cubicBezTo>
                    <a:pt x="30632" y="205287"/>
                    <a:pt x="0" y="174655"/>
                    <a:pt x="0" y="136869"/>
                  </a:cubicBezTo>
                  <a:lnTo>
                    <a:pt x="0" y="68418"/>
                  </a:lnTo>
                  <a:cubicBezTo>
                    <a:pt x="0" y="50272"/>
                    <a:pt x="7208" y="32870"/>
                    <a:pt x="20039" y="20039"/>
                  </a:cubicBezTo>
                  <a:cubicBezTo>
                    <a:pt x="32870" y="7208"/>
                    <a:pt x="50272" y="0"/>
                    <a:pt x="68418" y="0"/>
                  </a:cubicBezTo>
                  <a:close/>
                </a:path>
              </a:pathLst>
            </a:custGeom>
            <a:solidFill>
              <a:srgbClr val="E1A93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519936" cy="16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r>
                <a:rPr lang="en-US" sz="36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SOCIAL BUSINESS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542020" y="3532809"/>
            <a:ext cx="5568779" cy="87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Economic opportunities to meet people's wants/needs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04944" y="4897434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Solving a problem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93519" y="4897434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Maximize profits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6467" y="4906959"/>
            <a:ext cx="410297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Main Goal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6467" y="5934694"/>
            <a:ext cx="410297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Motivation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304944" y="5987399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Increasing social impact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30191" y="5754687"/>
            <a:ext cx="5441966" cy="87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Increasing own or shareholder’s finances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77095" y="7112625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More options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20254" y="7079938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Less options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091035"/>
            <a:ext cx="410297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Finances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6467" y="8116566"/>
            <a:ext cx="410297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Economic Model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69290" y="8107041"/>
            <a:ext cx="9046231" cy="87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Sustainable - looking for opportunities for growth, to sell more products/services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8229" y="943580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3205851" y="-1056733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1028700" y="3084169"/>
            <a:ext cx="4100745" cy="6080107"/>
            <a:chOff x="0" y="0"/>
            <a:chExt cx="1080032" cy="16013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0032" cy="1601345"/>
            </a:xfrm>
            <a:custGeom>
              <a:avLst/>
              <a:gdLst/>
              <a:ahLst/>
              <a:cxnLst/>
              <a:rect l="l" t="t" r="r" b="b"/>
              <a:pathLst>
                <a:path w="1080032" h="1601345">
                  <a:moveTo>
                    <a:pt x="96284" y="0"/>
                  </a:moveTo>
                  <a:lnTo>
                    <a:pt x="983747" y="0"/>
                  </a:lnTo>
                  <a:cubicBezTo>
                    <a:pt x="1036924" y="0"/>
                    <a:pt x="1080032" y="43108"/>
                    <a:pt x="1080032" y="96284"/>
                  </a:cubicBezTo>
                  <a:lnTo>
                    <a:pt x="1080032" y="1505061"/>
                  </a:lnTo>
                  <a:cubicBezTo>
                    <a:pt x="1080032" y="1558237"/>
                    <a:pt x="1036924" y="1601345"/>
                    <a:pt x="983747" y="1601345"/>
                  </a:cubicBezTo>
                  <a:lnTo>
                    <a:pt x="96284" y="1601345"/>
                  </a:lnTo>
                  <a:cubicBezTo>
                    <a:pt x="43108" y="1601345"/>
                    <a:pt x="0" y="1558237"/>
                    <a:pt x="0" y="1505061"/>
                  </a:cubicBezTo>
                  <a:lnTo>
                    <a:pt x="0" y="96284"/>
                  </a:lnTo>
                  <a:cubicBezTo>
                    <a:pt x="0" y="43108"/>
                    <a:pt x="43108" y="0"/>
                    <a:pt x="96284" y="0"/>
                  </a:cubicBezTo>
                  <a:close/>
                </a:path>
              </a:pathLst>
            </a:custGeom>
            <a:solidFill>
              <a:srgbClr val="EED2A2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1080032" cy="1563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6467" y="3542334"/>
            <a:ext cx="4102978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Other Similar Organizations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78209" y="3747122"/>
            <a:ext cx="5568779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Focusing on co-operation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8229" y="914071"/>
            <a:ext cx="1212762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COMPARISON 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93519" y="2304721"/>
            <a:ext cx="5865781" cy="779448"/>
            <a:chOff x="0" y="0"/>
            <a:chExt cx="1544897" cy="2052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4897" cy="205287"/>
            </a:xfrm>
            <a:custGeom>
              <a:avLst/>
              <a:gdLst/>
              <a:ahLst/>
              <a:cxnLst/>
              <a:rect l="l" t="t" r="r" b="b"/>
              <a:pathLst>
                <a:path w="1544897" h="205287">
                  <a:moveTo>
                    <a:pt x="67312" y="0"/>
                  </a:moveTo>
                  <a:lnTo>
                    <a:pt x="1477585" y="0"/>
                  </a:lnTo>
                  <a:cubicBezTo>
                    <a:pt x="1495437" y="0"/>
                    <a:pt x="1512558" y="7092"/>
                    <a:pt x="1525182" y="19715"/>
                  </a:cubicBezTo>
                  <a:cubicBezTo>
                    <a:pt x="1537805" y="32339"/>
                    <a:pt x="1544897" y="49460"/>
                    <a:pt x="1544897" y="67312"/>
                  </a:cubicBezTo>
                  <a:lnTo>
                    <a:pt x="1544897" y="137975"/>
                  </a:lnTo>
                  <a:cubicBezTo>
                    <a:pt x="1544897" y="155827"/>
                    <a:pt x="1537805" y="172948"/>
                    <a:pt x="1525182" y="185571"/>
                  </a:cubicBezTo>
                  <a:cubicBezTo>
                    <a:pt x="1512558" y="198195"/>
                    <a:pt x="1495437" y="205287"/>
                    <a:pt x="1477585" y="205287"/>
                  </a:cubicBezTo>
                  <a:lnTo>
                    <a:pt x="67312" y="205287"/>
                  </a:lnTo>
                  <a:cubicBezTo>
                    <a:pt x="30137" y="205287"/>
                    <a:pt x="0" y="175150"/>
                    <a:pt x="0" y="137975"/>
                  </a:cubicBezTo>
                  <a:lnTo>
                    <a:pt x="0" y="67312"/>
                  </a:lnTo>
                  <a:cubicBezTo>
                    <a:pt x="0" y="30137"/>
                    <a:pt x="30137" y="0"/>
                    <a:pt x="67312" y="0"/>
                  </a:cubicBezTo>
                  <a:close/>
                </a:path>
              </a:pathLst>
            </a:custGeom>
            <a:solidFill>
              <a:srgbClr val="E1A93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1544897" cy="16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r>
                <a:rPr lang="en-US" sz="36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TRADITIONAL BUSINESS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77095" y="2304721"/>
            <a:ext cx="5771007" cy="779448"/>
            <a:chOff x="0" y="0"/>
            <a:chExt cx="1519936" cy="2052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9936" cy="205287"/>
            </a:xfrm>
            <a:custGeom>
              <a:avLst/>
              <a:gdLst/>
              <a:ahLst/>
              <a:cxnLst/>
              <a:rect l="l" t="t" r="r" b="b"/>
              <a:pathLst>
                <a:path w="1519936" h="205287">
                  <a:moveTo>
                    <a:pt x="68418" y="0"/>
                  </a:moveTo>
                  <a:lnTo>
                    <a:pt x="1451519" y="0"/>
                  </a:lnTo>
                  <a:cubicBezTo>
                    <a:pt x="1489305" y="0"/>
                    <a:pt x="1519936" y="30632"/>
                    <a:pt x="1519936" y="68418"/>
                  </a:cubicBezTo>
                  <a:lnTo>
                    <a:pt x="1519936" y="136869"/>
                  </a:lnTo>
                  <a:cubicBezTo>
                    <a:pt x="1519936" y="155015"/>
                    <a:pt x="1512728" y="172417"/>
                    <a:pt x="1499897" y="185248"/>
                  </a:cubicBezTo>
                  <a:cubicBezTo>
                    <a:pt x="1487066" y="198078"/>
                    <a:pt x="1469664" y="205287"/>
                    <a:pt x="1451519" y="205287"/>
                  </a:cubicBezTo>
                  <a:lnTo>
                    <a:pt x="68418" y="205287"/>
                  </a:lnTo>
                  <a:cubicBezTo>
                    <a:pt x="30632" y="205287"/>
                    <a:pt x="0" y="174655"/>
                    <a:pt x="0" y="136869"/>
                  </a:cubicBezTo>
                  <a:lnTo>
                    <a:pt x="0" y="68418"/>
                  </a:lnTo>
                  <a:cubicBezTo>
                    <a:pt x="0" y="50272"/>
                    <a:pt x="7208" y="32870"/>
                    <a:pt x="20039" y="20039"/>
                  </a:cubicBezTo>
                  <a:cubicBezTo>
                    <a:pt x="32870" y="7208"/>
                    <a:pt x="50272" y="0"/>
                    <a:pt x="68418" y="0"/>
                  </a:cubicBezTo>
                  <a:close/>
                </a:path>
              </a:pathLst>
            </a:custGeom>
            <a:solidFill>
              <a:srgbClr val="E1A93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519936" cy="16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9"/>
                </a:lnSpc>
              </a:pPr>
              <a:r>
                <a:rPr lang="en-US" sz="36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SOCIAL BUSINESS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566785" y="3747122"/>
            <a:ext cx="5568779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Focusing on competition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04944" y="5162550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Impact measurement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393519" y="5171437"/>
            <a:ext cx="5915310" cy="44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Financial metrics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6467" y="4906959"/>
            <a:ext cx="4102978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Analysis of </a:t>
            </a:r>
          </a:p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Results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6467" y="6275391"/>
            <a:ext cx="4102978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Influenced by External Factors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78209" y="7646682"/>
            <a:ext cx="5915310" cy="130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Reinvesting at least 50.1% to achieve the main goal </a:t>
            </a:r>
          </a:p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(solve some problem)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05427" y="7646682"/>
            <a:ext cx="5441966" cy="130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No criteria, </a:t>
            </a:r>
          </a:p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distributing to the shareholders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3539" y="6265866"/>
            <a:ext cx="8129126" cy="87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31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Yes - by the economic situation, government regulations, etc.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6467" y="8053717"/>
            <a:ext cx="410297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Profit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9177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0439400" y="102870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10439400" y="1028700"/>
            <a:ext cx="8687438" cy="8229600"/>
          </a:xfrm>
          <a:custGeom>
            <a:avLst/>
            <a:gdLst/>
            <a:ahLst/>
            <a:cxnLst/>
            <a:rect l="l" t="t" r="r" b="b"/>
            <a:pathLst>
              <a:path w="8687438" h="8229600">
                <a:moveTo>
                  <a:pt x="0" y="0"/>
                </a:moveTo>
                <a:lnTo>
                  <a:pt x="8687438" y="0"/>
                </a:lnTo>
                <a:lnTo>
                  <a:pt x="86874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2896" b="-1544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829177" y="1969097"/>
            <a:ext cx="8305423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SUMMARY OF COMPARISONS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9177" y="4384464"/>
            <a:ext cx="7470673" cy="293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Both are companies that have a sustainable business model, but social business is driven by maximizing the impact whilst traditional business maximises profits.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Freeform 7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8"/>
          <p:cNvSpPr txBox="1"/>
          <p:nvPr/>
        </p:nvSpPr>
        <p:spPr>
          <a:xfrm>
            <a:off x="3729112" y="3552825"/>
            <a:ext cx="9744192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DIFFERENT MODELS OF SOCIAL BUSINESSES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2507" y="6724647"/>
            <a:ext cx="6170798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Key features? Examples?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8271" y="5409974"/>
            <a:ext cx="7456857" cy="200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focuses on providing aspiring entrepreneurs with the necessary resources and skills, often targeting those in disadvantaged situations.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9361790" y="1278539"/>
            <a:ext cx="12971163" cy="13188954"/>
            <a:chOff x="0" y="0"/>
            <a:chExt cx="79937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38271" y="3105522"/>
            <a:ext cx="8305423" cy="31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ENTREPRENEUR SUPPORT MODEL </a:t>
            </a:r>
          </a:p>
          <a:p>
            <a:pPr algn="l">
              <a:lnSpc>
                <a:spcPts val="8250"/>
              </a:lnSpc>
            </a:pPr>
            <a:endParaRPr lang="en-US" sz="7500">
              <a:solidFill>
                <a:srgbClr val="F5FFF5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43693" y="6584242"/>
            <a:ext cx="7880244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Kiva provides microloans to entrepreneurs in lower-income countries, enabling them to start or grow businesses.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72720" y="5741715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557719" y="4179613"/>
            <a:ext cx="4579306" cy="2728503"/>
          </a:xfrm>
          <a:custGeom>
            <a:avLst/>
            <a:gdLst/>
            <a:ahLst/>
            <a:cxnLst/>
            <a:rect l="l" t="t" r="r" b="b"/>
            <a:pathLst>
              <a:path w="4579306" h="2728503">
                <a:moveTo>
                  <a:pt x="0" y="0"/>
                </a:moveTo>
                <a:lnTo>
                  <a:pt x="4579306" y="0"/>
                </a:lnTo>
                <a:lnTo>
                  <a:pt x="4579306" y="2728503"/>
                </a:lnTo>
                <a:lnTo>
                  <a:pt x="0" y="2728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2282" y="2245448"/>
            <a:ext cx="12971163" cy="13188954"/>
            <a:chOff x="0" y="0"/>
            <a:chExt cx="7993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850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028700" y="5295900"/>
            <a:ext cx="1485900" cy="1452296"/>
          </a:xfrm>
          <a:custGeom>
            <a:avLst/>
            <a:gdLst/>
            <a:ahLst/>
            <a:cxnLst/>
            <a:rect l="l" t="t" r="r" b="b"/>
            <a:pathLst>
              <a:path w="2690624" h="3096430">
                <a:moveTo>
                  <a:pt x="0" y="0"/>
                </a:moveTo>
                <a:lnTo>
                  <a:pt x="2690624" y="0"/>
                </a:lnTo>
                <a:lnTo>
                  <a:pt x="2690624" y="3096430"/>
                </a:lnTo>
                <a:lnTo>
                  <a:pt x="0" y="3096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86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9802443" y="6192081"/>
            <a:ext cx="7456857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 involves a social enterprise acting as an intermediary between producers and markets, often for disadvantaged communities.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02122" y="3028945"/>
            <a:ext cx="9857178" cy="31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MARKET INTERMEDIARY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257520"/>
            <a:ext cx="7456857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Fair Trade organizations serve as intermediaries, helping producers in lower-income countries access higher-income markets.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6032" y="6182556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1790" y="1278539"/>
            <a:ext cx="12971163" cy="13188954"/>
            <a:chOff x="0" y="0"/>
            <a:chExt cx="7993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4165476" y="5766426"/>
            <a:ext cx="1531724" cy="1428985"/>
          </a:xfrm>
          <a:custGeom>
            <a:avLst/>
            <a:gdLst/>
            <a:ahLst/>
            <a:cxnLst/>
            <a:rect l="l" t="t" r="r" b="b"/>
            <a:pathLst>
              <a:path w="3363792" h="3303724">
                <a:moveTo>
                  <a:pt x="0" y="0"/>
                </a:moveTo>
                <a:lnTo>
                  <a:pt x="3363792" y="0"/>
                </a:lnTo>
                <a:lnTo>
                  <a:pt x="3363792" y="3303724"/>
                </a:lnTo>
                <a:lnTo>
                  <a:pt x="0" y="3303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438271" y="5766427"/>
            <a:ext cx="7456857" cy="1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aims at creating jobs and providing training for people who face specific employment barriers.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8271" y="3461975"/>
            <a:ext cx="8305423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EMPLOYMENT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49446" y="7515563"/>
            <a:ext cx="6509854" cy="149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Amanita products are made with the help of people with special needs.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00422" y="6642050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2282" y="2245448"/>
            <a:ext cx="12971163" cy="13188954"/>
            <a:chOff x="0" y="0"/>
            <a:chExt cx="7993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850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058277" y="5753100"/>
            <a:ext cx="1684923" cy="842698"/>
          </a:xfrm>
          <a:custGeom>
            <a:avLst/>
            <a:gdLst/>
            <a:ahLst/>
            <a:cxnLst/>
            <a:rect l="l" t="t" r="r" b="b"/>
            <a:pathLst>
              <a:path w="3770049" h="2206471">
                <a:moveTo>
                  <a:pt x="0" y="0"/>
                </a:moveTo>
                <a:lnTo>
                  <a:pt x="3770048" y="0"/>
                </a:lnTo>
                <a:lnTo>
                  <a:pt x="3770048" y="2206470"/>
                </a:lnTo>
                <a:lnTo>
                  <a:pt x="0" y="2206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9428882" y="5429815"/>
            <a:ext cx="7830418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 involves providing services to those who can afford them while using the revenue generated to subsidize services for those who can't.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02122" y="3192288"/>
            <a:ext cx="9857178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FEE-FOR-SERVICE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7257" y="6129712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143220"/>
            <a:ext cx="7456857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LEYF Nurseries ask for higher rates for child care from wealthier areas and thus enable cheaper service for other regions.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245946" y="3987799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443" y="5676900"/>
            <a:ext cx="678667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What questions do you have?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F50E0-D45D-720A-8469-04CC6C830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2" y="1409700"/>
            <a:ext cx="18288000" cy="77148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1790" y="1278539"/>
            <a:ext cx="12971163" cy="13188954"/>
            <a:chOff x="0" y="0"/>
            <a:chExt cx="7993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3030200" y="5448299"/>
            <a:ext cx="4038600" cy="829127"/>
          </a:xfrm>
          <a:custGeom>
            <a:avLst/>
            <a:gdLst/>
            <a:ahLst/>
            <a:cxnLst/>
            <a:rect l="l" t="t" r="r" b="b"/>
            <a:pathLst>
              <a:path w="5128963" h="1172027">
                <a:moveTo>
                  <a:pt x="0" y="0"/>
                </a:moveTo>
                <a:lnTo>
                  <a:pt x="5128963" y="0"/>
                </a:lnTo>
                <a:lnTo>
                  <a:pt x="5128963" y="1172027"/>
                </a:lnTo>
                <a:lnTo>
                  <a:pt x="0" y="1172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438271" y="6309593"/>
            <a:ext cx="7456857" cy="1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involves delivering services directly to low-income consumers at affordable prices.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8271" y="3004346"/>
            <a:ext cx="8305423" cy="31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LOW-INCOME CLIENT AS MARKET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54248" y="5886446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43693" y="7005579"/>
            <a:ext cx="7880244" cy="250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GreenDice is on a mission to make qualitative computer-world access more affordable than a Big Mac meal starting from 5,9€ per month.</a:t>
            </a:r>
          </a:p>
          <a:p>
            <a:pPr algn="r">
              <a:lnSpc>
                <a:spcPts val="3992"/>
              </a:lnSpc>
            </a:pPr>
            <a:endParaRPr lang="en-US" sz="2893" spc="283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2282" y="2245448"/>
            <a:ext cx="12971163" cy="13188954"/>
            <a:chOff x="0" y="0"/>
            <a:chExt cx="799378" cy="812800"/>
          </a:xfrm>
        </p:grpSpPr>
        <p:sp>
          <p:nvSpPr>
            <p:cNvPr id="3" name="Freeform 3">
              <a:hlinkClick r:id="rId2" tooltip="https://pare.ee/wp-content/uploads/2020/03/logo__parega-paremaks@2x.png"/>
            </p:cNvPr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850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028701" y="5692776"/>
            <a:ext cx="2705100" cy="735595"/>
          </a:xfrm>
          <a:custGeom>
            <a:avLst/>
            <a:gdLst/>
            <a:ahLst/>
            <a:cxnLst/>
            <a:rect l="l" t="t" r="r" b="b"/>
            <a:pathLst>
              <a:path w="3728429" h="1318789">
                <a:moveTo>
                  <a:pt x="0" y="0"/>
                </a:moveTo>
                <a:lnTo>
                  <a:pt x="3728429" y="0"/>
                </a:lnTo>
                <a:lnTo>
                  <a:pt x="3728429" y="1318789"/>
                </a:lnTo>
                <a:lnTo>
                  <a:pt x="0" y="1318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9802443" y="5721351"/>
            <a:ext cx="7456857" cy="149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is a member-owned and member-governed business that operates for the mutual benefit of its members.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02122" y="3457908"/>
            <a:ext cx="9857178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COOPERATIVE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52695"/>
            <a:ext cx="7456857" cy="250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PARE is a supportive community for HR managers and HR professionals, where one can get the necessary thread to develop the quality of people management.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0244" y="5692776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1790" y="1278539"/>
            <a:ext cx="12971163" cy="13188954"/>
            <a:chOff x="0" y="0"/>
            <a:chExt cx="7993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3481689" y="5295900"/>
            <a:ext cx="3352800" cy="1500402"/>
          </a:xfrm>
          <a:custGeom>
            <a:avLst/>
            <a:gdLst/>
            <a:ahLst/>
            <a:cxnLst/>
            <a:rect l="l" t="t" r="r" b="b"/>
            <a:pathLst>
              <a:path w="6645083" h="2985064">
                <a:moveTo>
                  <a:pt x="0" y="0"/>
                </a:moveTo>
                <a:lnTo>
                  <a:pt x="6645083" y="0"/>
                </a:lnTo>
                <a:lnTo>
                  <a:pt x="6645083" y="2985064"/>
                </a:lnTo>
                <a:lnTo>
                  <a:pt x="0" y="2985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2859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438271" y="6376268"/>
            <a:ext cx="7456857" cy="1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raises funds for a parent non-profit that, in turn, runs the social programs the SE wishes to support.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8271" y="3078623"/>
            <a:ext cx="7456857" cy="31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HYBRID NONPROFIT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35198" y="6193303"/>
            <a:ext cx="7456857" cy="553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sz="3293" spc="32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35198" y="7138929"/>
            <a:ext cx="7488739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Domus Dorpatensis rents out its office and accommodation spaces and from that revenue organizes free programs for youth.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-7045442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5521661" y="-952500"/>
            <a:ext cx="3622339" cy="2621828"/>
            <a:chOff x="0" y="0"/>
            <a:chExt cx="954032" cy="6905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4032" cy="690523"/>
            </a:xfrm>
            <a:custGeom>
              <a:avLst/>
              <a:gdLst/>
              <a:ahLst/>
              <a:cxnLst/>
              <a:rect l="l" t="t" r="r" b="b"/>
              <a:pathLst>
                <a:path w="954032" h="690523">
                  <a:moveTo>
                    <a:pt x="109001" y="0"/>
                  </a:moveTo>
                  <a:lnTo>
                    <a:pt x="845031" y="0"/>
                  </a:lnTo>
                  <a:cubicBezTo>
                    <a:pt x="905231" y="0"/>
                    <a:pt x="954032" y="48801"/>
                    <a:pt x="954032" y="109001"/>
                  </a:cubicBezTo>
                  <a:lnTo>
                    <a:pt x="954032" y="581522"/>
                  </a:lnTo>
                  <a:cubicBezTo>
                    <a:pt x="954032" y="641721"/>
                    <a:pt x="905231" y="690523"/>
                    <a:pt x="845031" y="690523"/>
                  </a:cubicBezTo>
                  <a:lnTo>
                    <a:pt x="109001" y="690523"/>
                  </a:lnTo>
                  <a:cubicBezTo>
                    <a:pt x="48801" y="690523"/>
                    <a:pt x="0" y="641721"/>
                    <a:pt x="0" y="581522"/>
                  </a:cubicBezTo>
                  <a:lnTo>
                    <a:pt x="0" y="109001"/>
                  </a:lnTo>
                  <a:cubicBezTo>
                    <a:pt x="0" y="48801"/>
                    <a:pt x="48801" y="0"/>
                    <a:pt x="1090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954032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96483" y="-952500"/>
            <a:ext cx="3622339" cy="2621828"/>
            <a:chOff x="0" y="0"/>
            <a:chExt cx="954032" cy="690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4032" cy="690523"/>
            </a:xfrm>
            <a:custGeom>
              <a:avLst/>
              <a:gdLst/>
              <a:ahLst/>
              <a:cxnLst/>
              <a:rect l="l" t="t" r="r" b="b"/>
              <a:pathLst>
                <a:path w="954032" h="690523">
                  <a:moveTo>
                    <a:pt x="109001" y="0"/>
                  </a:moveTo>
                  <a:lnTo>
                    <a:pt x="845031" y="0"/>
                  </a:lnTo>
                  <a:cubicBezTo>
                    <a:pt x="905231" y="0"/>
                    <a:pt x="954032" y="48801"/>
                    <a:pt x="954032" y="109001"/>
                  </a:cubicBezTo>
                  <a:lnTo>
                    <a:pt x="954032" y="581522"/>
                  </a:lnTo>
                  <a:cubicBezTo>
                    <a:pt x="954032" y="641721"/>
                    <a:pt x="905231" y="690523"/>
                    <a:pt x="845031" y="690523"/>
                  </a:cubicBezTo>
                  <a:lnTo>
                    <a:pt x="109001" y="690523"/>
                  </a:lnTo>
                  <a:cubicBezTo>
                    <a:pt x="48801" y="690523"/>
                    <a:pt x="0" y="641721"/>
                    <a:pt x="0" y="581522"/>
                  </a:cubicBezTo>
                  <a:lnTo>
                    <a:pt x="0" y="109001"/>
                  </a:lnTo>
                  <a:cubicBezTo>
                    <a:pt x="0" y="48801"/>
                    <a:pt x="48801" y="0"/>
                    <a:pt x="1090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954032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82162" y="8613988"/>
            <a:ext cx="3622339" cy="2621828"/>
            <a:chOff x="0" y="0"/>
            <a:chExt cx="954032" cy="6905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4032" cy="690523"/>
            </a:xfrm>
            <a:custGeom>
              <a:avLst/>
              <a:gdLst/>
              <a:ahLst/>
              <a:cxnLst/>
              <a:rect l="l" t="t" r="r" b="b"/>
              <a:pathLst>
                <a:path w="954032" h="690523">
                  <a:moveTo>
                    <a:pt x="109001" y="0"/>
                  </a:moveTo>
                  <a:lnTo>
                    <a:pt x="845031" y="0"/>
                  </a:lnTo>
                  <a:cubicBezTo>
                    <a:pt x="905231" y="0"/>
                    <a:pt x="954032" y="48801"/>
                    <a:pt x="954032" y="109001"/>
                  </a:cubicBezTo>
                  <a:lnTo>
                    <a:pt x="954032" y="581522"/>
                  </a:lnTo>
                  <a:cubicBezTo>
                    <a:pt x="954032" y="641721"/>
                    <a:pt x="905231" y="690523"/>
                    <a:pt x="845031" y="690523"/>
                  </a:cubicBezTo>
                  <a:lnTo>
                    <a:pt x="109001" y="690523"/>
                  </a:lnTo>
                  <a:cubicBezTo>
                    <a:pt x="48801" y="690523"/>
                    <a:pt x="0" y="641721"/>
                    <a:pt x="0" y="581522"/>
                  </a:cubicBezTo>
                  <a:lnTo>
                    <a:pt x="0" y="109001"/>
                  </a:lnTo>
                  <a:cubicBezTo>
                    <a:pt x="0" y="48801"/>
                    <a:pt x="48801" y="0"/>
                    <a:pt x="1090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954032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sp>
        <p:nvSpPr>
          <p:cNvPr id="13" name="Freeform 13">
            <a:hlinkClick r:id="rId6" tooltip="https://www.filaret3d.com"/>
          </p:cNvPr>
          <p:cNvSpPr/>
          <p:nvPr/>
        </p:nvSpPr>
        <p:spPr>
          <a:xfrm>
            <a:off x="13766532" y="210957"/>
            <a:ext cx="1460692" cy="1310914"/>
          </a:xfrm>
          <a:custGeom>
            <a:avLst/>
            <a:gdLst/>
            <a:ahLst/>
            <a:cxnLst/>
            <a:rect l="l" t="t" r="r" b="b"/>
            <a:pathLst>
              <a:path w="1460692" h="1310914">
                <a:moveTo>
                  <a:pt x="0" y="0"/>
                </a:moveTo>
                <a:lnTo>
                  <a:pt x="1460692" y="0"/>
                </a:lnTo>
                <a:lnTo>
                  <a:pt x="1460692" y="1310914"/>
                </a:lnTo>
                <a:lnTo>
                  <a:pt x="0" y="13109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>
            <a:hlinkClick r:id="rId8" tooltip="https://kirasustainable.com"/>
          </p:cNvPr>
          <p:cNvSpPr/>
          <p:nvPr/>
        </p:nvSpPr>
        <p:spPr>
          <a:xfrm>
            <a:off x="2710749" y="542726"/>
            <a:ext cx="2205781" cy="831688"/>
          </a:xfrm>
          <a:custGeom>
            <a:avLst/>
            <a:gdLst/>
            <a:ahLst/>
            <a:cxnLst/>
            <a:rect l="l" t="t" r="r" b="b"/>
            <a:pathLst>
              <a:path w="2205781" h="831688">
                <a:moveTo>
                  <a:pt x="0" y="0"/>
                </a:moveTo>
                <a:lnTo>
                  <a:pt x="2205781" y="0"/>
                </a:lnTo>
                <a:lnTo>
                  <a:pt x="2205781" y="831688"/>
                </a:lnTo>
                <a:lnTo>
                  <a:pt x="0" y="8316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5" name="Freeform 15">
            <a:hlinkClick r:id="rId10" tooltip="https://www.arbonics.com"/>
          </p:cNvPr>
          <p:cNvSpPr/>
          <p:nvPr/>
        </p:nvSpPr>
        <p:spPr>
          <a:xfrm>
            <a:off x="13518822" y="8908903"/>
            <a:ext cx="2250354" cy="1116455"/>
          </a:xfrm>
          <a:custGeom>
            <a:avLst/>
            <a:gdLst/>
            <a:ahLst/>
            <a:cxnLst/>
            <a:rect l="l" t="t" r="r" b="b"/>
            <a:pathLst>
              <a:path w="2250354" h="1116455">
                <a:moveTo>
                  <a:pt x="0" y="0"/>
                </a:moveTo>
                <a:lnTo>
                  <a:pt x="2250355" y="0"/>
                </a:lnTo>
                <a:lnTo>
                  <a:pt x="2250355" y="1116454"/>
                </a:lnTo>
                <a:lnTo>
                  <a:pt x="0" y="11164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962" t="-114640" r="-168927" b="-110234"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6" name="Group 16"/>
          <p:cNvGrpSpPr/>
          <p:nvPr/>
        </p:nvGrpSpPr>
        <p:grpSpPr>
          <a:xfrm>
            <a:off x="5597861" y="8613988"/>
            <a:ext cx="3622339" cy="2621828"/>
            <a:chOff x="0" y="0"/>
            <a:chExt cx="4829786" cy="349577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829786" cy="3495771"/>
              <a:chOff x="0" y="0"/>
              <a:chExt cx="954032" cy="69052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54032" cy="690523"/>
              </a:xfrm>
              <a:custGeom>
                <a:avLst/>
                <a:gdLst/>
                <a:ahLst/>
                <a:cxnLst/>
                <a:rect l="l" t="t" r="r" b="b"/>
                <a:pathLst>
                  <a:path w="954032" h="690523">
                    <a:moveTo>
                      <a:pt x="109001" y="0"/>
                    </a:moveTo>
                    <a:lnTo>
                      <a:pt x="845031" y="0"/>
                    </a:lnTo>
                    <a:cubicBezTo>
                      <a:pt x="905231" y="0"/>
                      <a:pt x="954032" y="48801"/>
                      <a:pt x="954032" y="109001"/>
                    </a:cubicBezTo>
                    <a:lnTo>
                      <a:pt x="954032" y="581522"/>
                    </a:lnTo>
                    <a:cubicBezTo>
                      <a:pt x="954032" y="641721"/>
                      <a:pt x="905231" y="690523"/>
                      <a:pt x="845031" y="690523"/>
                    </a:cubicBezTo>
                    <a:lnTo>
                      <a:pt x="109001" y="690523"/>
                    </a:lnTo>
                    <a:cubicBezTo>
                      <a:pt x="48801" y="690523"/>
                      <a:pt x="0" y="641721"/>
                      <a:pt x="0" y="581522"/>
                    </a:cubicBezTo>
                    <a:lnTo>
                      <a:pt x="0" y="109001"/>
                    </a:lnTo>
                    <a:cubicBezTo>
                      <a:pt x="0" y="48801"/>
                      <a:pt x="48801" y="0"/>
                      <a:pt x="1090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8CA9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19050"/>
                <a:ext cx="954032" cy="6714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4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85761" y="421794"/>
              <a:ext cx="4258265" cy="1326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8CA9A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RENEWABLE ENERGY</a:t>
              </a:r>
            </a:p>
          </p:txBody>
        </p:sp>
      </p:grpSp>
      <p:sp>
        <p:nvSpPr>
          <p:cNvPr id="21" name="Freeform 21">
            <a:hlinkClick r:id="rId12" tooltip="https://fusebox.energy"/>
          </p:cNvPr>
          <p:cNvSpPr/>
          <p:nvPr/>
        </p:nvSpPr>
        <p:spPr>
          <a:xfrm>
            <a:off x="2710749" y="8736571"/>
            <a:ext cx="2783081" cy="1461118"/>
          </a:xfrm>
          <a:custGeom>
            <a:avLst/>
            <a:gdLst/>
            <a:ahLst/>
            <a:cxnLst/>
            <a:rect l="l" t="t" r="r" b="b"/>
            <a:pathLst>
              <a:path w="2783081" h="1461118">
                <a:moveTo>
                  <a:pt x="0" y="0"/>
                </a:moveTo>
                <a:lnTo>
                  <a:pt x="2783081" y="0"/>
                </a:lnTo>
                <a:lnTo>
                  <a:pt x="2783081" y="1461118"/>
                </a:lnTo>
                <a:lnTo>
                  <a:pt x="0" y="14611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2" name="TextBox 22"/>
          <p:cNvSpPr txBox="1"/>
          <p:nvPr/>
        </p:nvSpPr>
        <p:spPr>
          <a:xfrm>
            <a:off x="5735981" y="386989"/>
            <a:ext cx="3193699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SUSTAINABLE PRODUCTS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10749" y="1992806"/>
            <a:ext cx="600928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Involves creating goods that are environmentally friendly, either through their sourcing, manufacturing, usage, or disposal processes.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10749" y="5879479"/>
            <a:ext cx="521623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Adopts the production and promotion of sustainable energy sources, reducing reliance on fossil fuels and combating climate change.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96483" y="1992806"/>
            <a:ext cx="5745142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Collecting waste materials and transforming them into new products. This model not only addresses waste management issues but also promotes the circular economy.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82162" y="5879479"/>
            <a:ext cx="6554348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Creating, maintaining, or preserving green spaces, such as parks, community gardens, or forests, which contribute to biodiversity, carbon sequestration.</a:t>
            </a:r>
          </a:p>
        </p:txBody>
      </p:sp>
      <p:sp>
        <p:nvSpPr>
          <p:cNvPr id="27" name="TextBox 27"/>
          <p:cNvSpPr txBox="1"/>
          <p:nvPr/>
        </p:nvSpPr>
        <p:spPr>
          <a:xfrm rot="-5400000">
            <a:off x="-5754554" y="3826332"/>
            <a:ext cx="1317371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OTHER EXAMPLES </a:t>
            </a:r>
          </a:p>
        </p:txBody>
      </p:sp>
      <p:sp>
        <p:nvSpPr>
          <p:cNvPr id="28" name="TextBox 28"/>
          <p:cNvSpPr txBox="1"/>
          <p:nvPr/>
        </p:nvSpPr>
        <p:spPr>
          <a:xfrm rot="5400000">
            <a:off x="10866554" y="5100955"/>
            <a:ext cx="1317371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ENVIRONMENTAL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10803" y="386989"/>
            <a:ext cx="3193699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RESOURCE RECOVERY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96483" y="8937478"/>
            <a:ext cx="3193699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GREEN SPACE PROVIDER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4245946" y="3987799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443" y="5676900"/>
            <a:ext cx="678667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questions do you have?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9210" y="7143750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7556" y="2400619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3922606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5969" y="2408554"/>
            <a:ext cx="672644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BUSINESS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3930541"/>
            <a:ext cx="7791000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VS TRADITIONAL BUSINESS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2929260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it is? Characteristics?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7556" y="544459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5969" y="5452528"/>
            <a:ext cx="992011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DIFFERENT MODELS OF SOCIAL BUSINESSES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969" y="4451247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Similarities? Differences?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55969" y="5973234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Key features? Examples?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Freeform 1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01312" y="3895722"/>
            <a:ext cx="75719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BUSINESS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8"/>
          <p:cNvSpPr txBox="1"/>
          <p:nvPr/>
        </p:nvSpPr>
        <p:spPr>
          <a:xfrm>
            <a:off x="6860537" y="6029322"/>
            <a:ext cx="6612767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it is? Characteristics?</a:t>
            </a:r>
          </a:p>
        </p:txBody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6648" y="2816995"/>
            <a:ext cx="16094705" cy="4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“A social business is a </a:t>
            </a:r>
            <a:r>
              <a:rPr lang="en-US" sz="720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company</a:t>
            </a: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that is </a:t>
            </a:r>
            <a:r>
              <a:rPr lang="en-US" sz="720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committed</a:t>
            </a: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to creating a </a:t>
            </a:r>
            <a:r>
              <a:rPr lang="en-US" sz="720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positive impact</a:t>
            </a: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through a business model. 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2230355" y="1389277"/>
            <a:ext cx="3059805" cy="3059805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t="-24999" b="-2500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30355" y="5181601"/>
            <a:ext cx="3059805" cy="3059805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7"/>
              <a:stretch>
                <a:fillRect l="-5752" t="-24999" r="-5331" b="-41626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41147" y="8365231"/>
            <a:ext cx="901815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CHARACTERISTICS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05839" y="1907936"/>
            <a:ext cx="666307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Main Goal of a Social Business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05839" y="5724072"/>
            <a:ext cx="694438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The Impact of a Social Business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05839" y="2485792"/>
            <a:ext cx="5953371" cy="1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To positively influence people’s livelihood, well-being or the environment.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5839" y="6254303"/>
            <a:ext cx="5953371" cy="1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Is measured and analyzed how the main goal is achieved through that.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28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028700" y="278815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6739431" y="1019175"/>
            <a:ext cx="3059805" cy="3059805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l="-26245" r="-2375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39431" y="4811499"/>
            <a:ext cx="3059805" cy="3059805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500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365231"/>
            <a:ext cx="969559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CHARACTERISTICS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14916" y="1294946"/>
            <a:ext cx="666307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The Economic Model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14916" y="5353971"/>
            <a:ext cx="694438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The Profits of a Social Business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14916" y="1872802"/>
            <a:ext cx="5953371" cy="1958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Is sustainable as the social business offers goods or services for a fee, earning a profit.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14916" y="5884202"/>
            <a:ext cx="5953371" cy="1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are reinvested in achieving the main goal, 50,1+% of the profits.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3755038" y="1785875"/>
            <a:ext cx="10777924" cy="194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WHY TO BECOME A SOCIAL BUSINESS?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41971" y="4141858"/>
            <a:ext cx="4588119" cy="881318"/>
            <a:chOff x="0" y="0"/>
            <a:chExt cx="1208394" cy="2321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8394" cy="232117"/>
            </a:xfrm>
            <a:custGeom>
              <a:avLst/>
              <a:gdLst/>
              <a:ahLst/>
              <a:cxnLst/>
              <a:rect l="l" t="t" r="r" b="b"/>
              <a:pathLst>
                <a:path w="1208394" h="232117">
                  <a:moveTo>
                    <a:pt x="86057" y="0"/>
                  </a:moveTo>
                  <a:lnTo>
                    <a:pt x="1122337" y="0"/>
                  </a:lnTo>
                  <a:cubicBezTo>
                    <a:pt x="1169865" y="0"/>
                    <a:pt x="1208394" y="38529"/>
                    <a:pt x="1208394" y="86057"/>
                  </a:cubicBezTo>
                  <a:lnTo>
                    <a:pt x="1208394" y="146060"/>
                  </a:lnTo>
                  <a:cubicBezTo>
                    <a:pt x="1208394" y="193588"/>
                    <a:pt x="1169865" y="232117"/>
                    <a:pt x="1122337" y="232117"/>
                  </a:cubicBezTo>
                  <a:lnTo>
                    <a:pt x="86057" y="232117"/>
                  </a:lnTo>
                  <a:cubicBezTo>
                    <a:pt x="38529" y="232117"/>
                    <a:pt x="0" y="193588"/>
                    <a:pt x="0" y="146060"/>
                  </a:cubicBezTo>
                  <a:lnTo>
                    <a:pt x="0" y="86057"/>
                  </a:lnTo>
                  <a:cubicBezTo>
                    <a:pt x="0" y="38529"/>
                    <a:pt x="38529" y="0"/>
                    <a:pt x="860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0839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9396" y="4345977"/>
            <a:ext cx="437326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IT’S A MEGATREND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1971" y="5279744"/>
            <a:ext cx="5012695" cy="352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Banks, governments, corporations, and individuals must consider major trends like the green revolution, sustainable consumption, and the circular economy. With a growing focus on these issues, now is an ideal time to start a social business.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49940" y="4141858"/>
            <a:ext cx="4588119" cy="3878546"/>
            <a:chOff x="0" y="0"/>
            <a:chExt cx="6117493" cy="5171395"/>
          </a:xfrm>
        </p:grpSpPr>
        <p:grpSp>
          <p:nvGrpSpPr>
            <p:cNvPr id="13" name="Group 13"/>
            <p:cNvGrpSpPr/>
            <p:nvPr/>
          </p:nvGrpSpPr>
          <p:grpSpPr>
            <a:xfrm>
              <a:off x="564315" y="0"/>
              <a:ext cx="4988862" cy="1175091"/>
              <a:chOff x="0" y="0"/>
              <a:chExt cx="985454" cy="23211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85454" cy="232117"/>
              </a:xfrm>
              <a:custGeom>
                <a:avLst/>
                <a:gdLst/>
                <a:ahLst/>
                <a:cxnLst/>
                <a:rect l="l" t="t" r="r" b="b"/>
                <a:pathLst>
                  <a:path w="985454" h="232117">
                    <a:moveTo>
                      <a:pt x="105525" y="0"/>
                    </a:moveTo>
                    <a:lnTo>
                      <a:pt x="879929" y="0"/>
                    </a:lnTo>
                    <a:cubicBezTo>
                      <a:pt x="907916" y="0"/>
                      <a:pt x="934757" y="11118"/>
                      <a:pt x="954547" y="30908"/>
                    </a:cubicBezTo>
                    <a:cubicBezTo>
                      <a:pt x="974336" y="50697"/>
                      <a:pt x="985454" y="77538"/>
                      <a:pt x="985454" y="105525"/>
                    </a:cubicBezTo>
                    <a:lnTo>
                      <a:pt x="985454" y="126592"/>
                    </a:lnTo>
                    <a:cubicBezTo>
                      <a:pt x="985454" y="154579"/>
                      <a:pt x="974336" y="181419"/>
                      <a:pt x="954547" y="201209"/>
                    </a:cubicBezTo>
                    <a:cubicBezTo>
                      <a:pt x="934757" y="220999"/>
                      <a:pt x="907916" y="232117"/>
                      <a:pt x="879929" y="232117"/>
                    </a:cubicBezTo>
                    <a:lnTo>
                      <a:pt x="105525" y="232117"/>
                    </a:lnTo>
                    <a:cubicBezTo>
                      <a:pt x="77538" y="232117"/>
                      <a:pt x="50697" y="220999"/>
                      <a:pt x="30908" y="201209"/>
                    </a:cubicBezTo>
                    <a:cubicBezTo>
                      <a:pt x="11118" y="181419"/>
                      <a:pt x="0" y="154579"/>
                      <a:pt x="0" y="126592"/>
                    </a:cubicBezTo>
                    <a:lnTo>
                      <a:pt x="0" y="105525"/>
                    </a:lnTo>
                    <a:cubicBezTo>
                      <a:pt x="0" y="77538"/>
                      <a:pt x="11118" y="50697"/>
                      <a:pt x="30908" y="30908"/>
                    </a:cubicBezTo>
                    <a:cubicBezTo>
                      <a:pt x="50697" y="11118"/>
                      <a:pt x="77538" y="0"/>
                      <a:pt x="105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985454" cy="289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3233" y="262926"/>
              <a:ext cx="5831026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8CA9A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MEANINGFUL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07657"/>
              <a:ext cx="6117493" cy="3663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7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Social enterprises address the United Nations' SDGs to sustain or improve the world for future generations, acting as pillars of sustainable progress.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438060" y="4141858"/>
            <a:ext cx="5338489" cy="881318"/>
            <a:chOff x="0" y="0"/>
            <a:chExt cx="1406022" cy="2321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06022" cy="232117"/>
            </a:xfrm>
            <a:custGeom>
              <a:avLst/>
              <a:gdLst/>
              <a:ahLst/>
              <a:cxnLst/>
              <a:rect l="l" t="t" r="r" b="b"/>
              <a:pathLst>
                <a:path w="1406022" h="232117">
                  <a:moveTo>
                    <a:pt x="73961" y="0"/>
                  </a:moveTo>
                  <a:lnTo>
                    <a:pt x="1332061" y="0"/>
                  </a:lnTo>
                  <a:cubicBezTo>
                    <a:pt x="1351677" y="0"/>
                    <a:pt x="1370489" y="7792"/>
                    <a:pt x="1384359" y="21663"/>
                  </a:cubicBezTo>
                  <a:cubicBezTo>
                    <a:pt x="1398229" y="35533"/>
                    <a:pt x="1406022" y="54345"/>
                    <a:pt x="1406022" y="73961"/>
                  </a:cubicBezTo>
                  <a:lnTo>
                    <a:pt x="1406022" y="158156"/>
                  </a:lnTo>
                  <a:cubicBezTo>
                    <a:pt x="1406022" y="177772"/>
                    <a:pt x="1398229" y="196584"/>
                    <a:pt x="1384359" y="210454"/>
                  </a:cubicBezTo>
                  <a:cubicBezTo>
                    <a:pt x="1370489" y="224325"/>
                    <a:pt x="1351677" y="232117"/>
                    <a:pt x="1332061" y="232117"/>
                  </a:cubicBezTo>
                  <a:lnTo>
                    <a:pt x="73961" y="232117"/>
                  </a:lnTo>
                  <a:cubicBezTo>
                    <a:pt x="54345" y="232117"/>
                    <a:pt x="35533" y="224325"/>
                    <a:pt x="21663" y="210454"/>
                  </a:cubicBezTo>
                  <a:cubicBezTo>
                    <a:pt x="7792" y="196584"/>
                    <a:pt x="0" y="177772"/>
                    <a:pt x="0" y="158156"/>
                  </a:cubicBezTo>
                  <a:lnTo>
                    <a:pt x="0" y="73961"/>
                  </a:lnTo>
                  <a:cubicBezTo>
                    <a:pt x="0" y="54345"/>
                    <a:pt x="7792" y="35533"/>
                    <a:pt x="21663" y="21663"/>
                  </a:cubicBezTo>
                  <a:cubicBezTo>
                    <a:pt x="35533" y="7792"/>
                    <a:pt x="54345" y="0"/>
                    <a:pt x="739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06022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735985" y="4346197"/>
            <a:ext cx="482013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COMBINED INTERESTS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35985" y="5279744"/>
            <a:ext cx="5040564" cy="313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7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Social enterprise business models vary, combining project grants and commercial revenue for funding. This makes it easy to apply your existing skills to make a world-changing impact.</a:t>
            </a:r>
          </a:p>
        </p:txBody>
      </p:sp>
      <p:sp>
        <p:nvSpPr>
          <p:cNvPr id="23" name="Freeform 2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9794" y="1585245"/>
            <a:ext cx="12568737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CHECK IF SOCIAL BUSINESS IS VIABLE</a:t>
            </a:r>
          </a:p>
        </p:txBody>
      </p:sp>
      <p:sp>
        <p:nvSpPr>
          <p:cNvPr id="3" name="Freeform 3"/>
          <p:cNvSpPr/>
          <p:nvPr/>
        </p:nvSpPr>
        <p:spPr>
          <a:xfrm>
            <a:off x="13811241" y="-911133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AutoShape 5"/>
          <p:cNvSpPr/>
          <p:nvPr/>
        </p:nvSpPr>
        <p:spPr>
          <a:xfrm flipV="1">
            <a:off x="3379198" y="6319182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1909968" y="4590824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Impact Viability</a:t>
            </a:r>
          </a:p>
          <a:p>
            <a:pPr algn="ctr">
              <a:lnSpc>
                <a:spcPts val="4950"/>
              </a:lnSpc>
            </a:pPr>
            <a:endParaRPr lang="en-US" sz="4500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5230" y="6810161"/>
            <a:ext cx="3727935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Maximize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86188" y="6810161"/>
            <a:ext cx="4353548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Business Model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24115" y="6810161"/>
            <a:ext cx="3727935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Measure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23035" y="6810161"/>
            <a:ext cx="3727935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Finances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72424" y="5257579"/>
            <a:ext cx="5522433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Is it even possible to create lasting positive effects?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69339" y="4590824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Viability of Operations</a:t>
            </a:r>
          </a:p>
          <a:p>
            <a:pPr algn="ctr">
              <a:lnSpc>
                <a:spcPts val="4950"/>
              </a:lnSpc>
            </a:pPr>
            <a:endParaRPr lang="en-US" sz="4500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369673" y="6338232"/>
            <a:ext cx="3727935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4" name="AutoShape 14"/>
          <p:cNvSpPr/>
          <p:nvPr/>
        </p:nvSpPr>
        <p:spPr>
          <a:xfrm>
            <a:off x="11368593" y="6338232"/>
            <a:ext cx="3727935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5" name="AutoShape 15"/>
          <p:cNvSpPr/>
          <p:nvPr/>
        </p:nvSpPr>
        <p:spPr>
          <a:xfrm flipV="1">
            <a:off x="11378118" y="6319182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6" name="AutoShape 16"/>
          <p:cNvSpPr/>
          <p:nvPr/>
        </p:nvSpPr>
        <p:spPr>
          <a:xfrm>
            <a:off x="5233640" y="4080795"/>
            <a:ext cx="8022058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7" name="AutoShape 17"/>
          <p:cNvSpPr/>
          <p:nvPr/>
        </p:nvSpPr>
        <p:spPr>
          <a:xfrm flipV="1">
            <a:off x="5243165" y="4080795"/>
            <a:ext cx="0" cy="43382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8" name="AutoShape 18"/>
          <p:cNvSpPr/>
          <p:nvPr/>
        </p:nvSpPr>
        <p:spPr>
          <a:xfrm flipV="1">
            <a:off x="13255698" y="4080795"/>
            <a:ext cx="0" cy="43382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9" name="AutoShape 19"/>
          <p:cNvSpPr/>
          <p:nvPr/>
        </p:nvSpPr>
        <p:spPr>
          <a:xfrm flipV="1">
            <a:off x="5233640" y="5956079"/>
            <a:ext cx="0" cy="382152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0" name="AutoShape 20"/>
          <p:cNvSpPr/>
          <p:nvPr/>
        </p:nvSpPr>
        <p:spPr>
          <a:xfrm flipV="1">
            <a:off x="13232560" y="5956079"/>
            <a:ext cx="0" cy="382152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1" name="AutoShape 21"/>
          <p:cNvSpPr/>
          <p:nvPr/>
        </p:nvSpPr>
        <p:spPr>
          <a:xfrm flipV="1">
            <a:off x="7088083" y="6319182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2" name="AutoShape 22"/>
          <p:cNvSpPr/>
          <p:nvPr/>
        </p:nvSpPr>
        <p:spPr>
          <a:xfrm flipH="1" flipV="1">
            <a:off x="15087003" y="6319182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3" name="TextBox 23"/>
          <p:cNvSpPr txBox="1"/>
          <p:nvPr/>
        </p:nvSpPr>
        <p:spPr>
          <a:xfrm>
            <a:off x="10471344" y="5257579"/>
            <a:ext cx="5522433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Is it possible to guarantee a successful company?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1512" y="7476916"/>
            <a:ext cx="4297878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Does the company create such a positive impact as planned?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17890" y="7476916"/>
            <a:ext cx="3940385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Can a social enterprise measure and share its results?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27763" y="7476916"/>
            <a:ext cx="3708885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Does the company have a sustainable business model?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39735" y="7476916"/>
            <a:ext cx="3517460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Does the company's profit cover growth and development needs?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8E3FA40450041AD2B2D9F1FFC3623" ma:contentTypeVersion="14" ma:contentTypeDescription="Create a new document." ma:contentTypeScope="" ma:versionID="dda88e90d287dc1f1b9f0988fa171006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155e8c9aff30285af45ba91d7ac695b6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FE3A8-9E7D-4CB9-BFB8-0E24D1B51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0565EF-F78B-414F-A0F3-BE69B57EEB05}">
  <ds:schemaRefs>
    <ds:schemaRef ds:uri="http://schemas.microsoft.com/office/2006/metadata/properties"/>
    <ds:schemaRef ds:uri="http://schemas.microsoft.com/office/infopath/2007/PartnerControls"/>
    <ds:schemaRef ds:uri="c928d398-b005-4b81-a77c-1d2955770066"/>
    <ds:schemaRef ds:uri="513a87af-4c72-4b0d-a815-569890e79e62"/>
  </ds:schemaRefs>
</ds:datastoreItem>
</file>

<file path=customXml/itemProps3.xml><?xml version="1.0" encoding="utf-8"?>
<ds:datastoreItem xmlns:ds="http://schemas.openxmlformats.org/officeDocument/2006/customXml" ds:itemID="{C4F2C453-DD10-43F9-952F-1E57CD6F8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8d398-b005-4b81-a77c-1d2955770066"/>
    <ds:schemaRef ds:uri="513a87af-4c72-4b0d-a815-569890e79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Custom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DM Sans Bold</vt:lpstr>
      <vt:lpstr>Calibri</vt:lpstr>
      <vt:lpstr>DM Sans</vt:lpstr>
      <vt:lpstr>DM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vs Traditional: Decoding Business Models</dc:title>
  <cp:lastModifiedBy>Renate Lukjanska</cp:lastModifiedBy>
  <cp:revision>1</cp:revision>
  <dcterms:created xsi:type="dcterms:W3CDTF">2006-08-16T00:00:00Z</dcterms:created>
  <dcterms:modified xsi:type="dcterms:W3CDTF">2025-04-07T07:24:43Z</dcterms:modified>
  <dc:identifier>DAF_SIL8pSA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