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35"/>
  </p:notesMasterIdLst>
  <p:sldIdLst>
    <p:sldId id="256" r:id="rId5"/>
    <p:sldId id="289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x="18288000" cy="10287000"/>
  <p:notesSz cx="6858000" cy="9144000"/>
  <p:embeddedFontLst>
    <p:embeddedFont>
      <p:font typeface="DM Sans" pitchFamily="2" charset="0"/>
      <p:regular r:id="rId36"/>
      <p:bold r:id="rId37"/>
      <p:italic r:id="rId38"/>
      <p:boldItalic r:id="rId39"/>
    </p:embeddedFont>
    <p:embeddedFont>
      <p:font typeface="DM Sans Bold" charset="0"/>
      <p:regular r:id="rId40"/>
    </p:embeddedFont>
    <p:embeddedFont>
      <p:font typeface="DM Sans Italics" panose="020B0604020202020204" charset="0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D6E165-CB30-46FF-BE72-921DBAC82151}" v="1" dt="2025-04-04T14:29:46.4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37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4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1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3.fntdata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font" Target="fonts/font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ate Lukjanska" userId="192d433fd238c1e9" providerId="LiveId" clId="{35D6E165-CB30-46FF-BE72-921DBAC82151}"/>
    <pc:docChg chg="custSel addSld modSld sldOrd">
      <pc:chgData name="Renate Lukjanska" userId="192d433fd238c1e9" providerId="LiveId" clId="{35D6E165-CB30-46FF-BE72-921DBAC82151}" dt="2025-04-07T07:25:21.238" v="8"/>
      <pc:docMkLst>
        <pc:docMk/>
      </pc:docMkLst>
      <pc:sldChg chg="delSp mod">
        <pc:chgData name="Renate Lukjanska" userId="192d433fd238c1e9" providerId="LiveId" clId="{35D6E165-CB30-46FF-BE72-921DBAC82151}" dt="2025-04-04T14:30:19.317" v="1" actId="478"/>
        <pc:sldMkLst>
          <pc:docMk/>
          <pc:sldMk cId="0" sldId="256"/>
        </pc:sldMkLst>
      </pc:sldChg>
      <pc:sldChg chg="modSp mod">
        <pc:chgData name="Renate Lukjanska" userId="192d433fd238c1e9" providerId="LiveId" clId="{35D6E165-CB30-46FF-BE72-921DBAC82151}" dt="2025-04-07T07:25:05.308" v="3" actId="14100"/>
        <pc:sldMkLst>
          <pc:docMk/>
          <pc:sldMk cId="0" sldId="270"/>
        </pc:sldMkLst>
        <pc:grpChg chg="mod">
          <ac:chgData name="Renate Lukjanska" userId="192d433fd238c1e9" providerId="LiveId" clId="{35D6E165-CB30-46FF-BE72-921DBAC82151}" dt="2025-04-07T07:25:05.308" v="3" actId="14100"/>
          <ac:grpSpMkLst>
            <pc:docMk/>
            <pc:sldMk cId="0" sldId="270"/>
            <ac:grpSpMk id="5" creationId="{00000000-0000-0000-0000-000000000000}"/>
          </ac:grpSpMkLst>
        </pc:grpChg>
        <pc:grpChg chg="mod">
          <ac:chgData name="Renate Lukjanska" userId="192d433fd238c1e9" providerId="LiveId" clId="{35D6E165-CB30-46FF-BE72-921DBAC82151}" dt="2025-04-07T07:25:02.845" v="2" actId="14100"/>
          <ac:grpSpMkLst>
            <pc:docMk/>
            <pc:sldMk cId="0" sldId="270"/>
            <ac:grpSpMk id="7" creationId="{00000000-0000-0000-0000-000000000000}"/>
          </ac:grpSpMkLst>
        </pc:grpChg>
      </pc:sldChg>
      <pc:sldChg chg="modSp mod">
        <pc:chgData name="Renate Lukjanska" userId="192d433fd238c1e9" providerId="LiveId" clId="{35D6E165-CB30-46FF-BE72-921DBAC82151}" dt="2025-04-07T07:25:13.251" v="6" actId="1076"/>
        <pc:sldMkLst>
          <pc:docMk/>
          <pc:sldMk cId="0" sldId="271"/>
        </pc:sldMkLst>
        <pc:grpChg chg="mod">
          <ac:chgData name="Renate Lukjanska" userId="192d433fd238c1e9" providerId="LiveId" clId="{35D6E165-CB30-46FF-BE72-921DBAC82151}" dt="2025-04-07T07:25:09.451" v="4" actId="14100"/>
          <ac:grpSpMkLst>
            <pc:docMk/>
            <pc:sldMk cId="0" sldId="271"/>
            <ac:grpSpMk id="5" creationId="{00000000-0000-0000-0000-000000000000}"/>
          </ac:grpSpMkLst>
        </pc:grpChg>
        <pc:grpChg chg="mod">
          <ac:chgData name="Renate Lukjanska" userId="192d433fd238c1e9" providerId="LiveId" clId="{35D6E165-CB30-46FF-BE72-921DBAC82151}" dt="2025-04-07T07:25:13.251" v="6" actId="1076"/>
          <ac:grpSpMkLst>
            <pc:docMk/>
            <pc:sldMk cId="0" sldId="271"/>
            <ac:grpSpMk id="7" creationId="{00000000-0000-0000-0000-000000000000}"/>
          </ac:grpSpMkLst>
        </pc:grpChg>
      </pc:sldChg>
      <pc:sldChg chg="add ord">
        <pc:chgData name="Renate Lukjanska" userId="192d433fd238c1e9" providerId="LiveId" clId="{35D6E165-CB30-46FF-BE72-921DBAC82151}" dt="2025-04-07T07:25:21.238" v="8"/>
        <pc:sldMkLst>
          <pc:docMk/>
          <pc:sldMk cId="0" sldId="289"/>
        </pc:sldMkLst>
      </pc:sldChg>
    </pc:docChg>
  </pc:docChgLst>
  <pc:docChgLst>
    <pc:chgData name="Renate Lukjanska" userId="192d433fd238c1e9" providerId="LiveId" clId="{E2E17B22-C397-4FF1-AD37-0E58C4AB148D}"/>
    <pc:docChg chg="modSld">
      <pc:chgData name="Renate Lukjanska" userId="192d433fd238c1e9" providerId="LiveId" clId="{E2E17B22-C397-4FF1-AD37-0E58C4AB148D}" dt="2025-01-15T09:39:58.160" v="1" actId="1076"/>
      <pc:docMkLst>
        <pc:docMk/>
      </pc:docMkLst>
      <pc:sldChg chg="addSp modSp mod">
        <pc:chgData name="Renate Lukjanska" userId="192d433fd238c1e9" providerId="LiveId" clId="{E2E17B22-C397-4FF1-AD37-0E58C4AB148D}" dt="2025-01-15T09:39:58.160" v="1" actId="1076"/>
        <pc:sldMkLst>
          <pc:docMk/>
          <pc:sldMk cId="0" sldId="256"/>
        </pc:sldMkLst>
        <pc:spChg chg="add mod">
          <ac:chgData name="Renate Lukjanska" userId="192d433fd238c1e9" providerId="LiveId" clId="{E2E17B22-C397-4FF1-AD37-0E58C4AB148D}" dt="2025-01-15T09:39:58.160" v="1" actId="1076"/>
          <ac:spMkLst>
            <pc:docMk/>
            <pc:sldMk cId="0" sldId="256"/>
            <ac:spMk id="11" creationId="{56EA8EB4-4A68-7A98-005E-DCC7EF1C3D4E}"/>
          </ac:spMkLst>
        </pc:spChg>
      </pc:sldChg>
    </pc:docChg>
  </pc:docChgLst>
  <pc:docChgLst>
    <pc:chgData name="Renate Lukjanska" userId="192d433fd238c1e9" providerId="LiveId" clId="{889E4EFF-A6D0-41C9-9898-B562DECF6450}"/>
    <pc:docChg chg="modSld">
      <pc:chgData name="Renate Lukjanska" userId="192d433fd238c1e9" providerId="LiveId" clId="{889E4EFF-A6D0-41C9-9898-B562DECF6450}" dt="2025-04-04T18:02:24.344" v="5" actId="14100"/>
      <pc:docMkLst>
        <pc:docMk/>
      </pc:docMkLst>
      <pc:sldChg chg="modSp mod">
        <pc:chgData name="Renate Lukjanska" userId="192d433fd238c1e9" providerId="LiveId" clId="{889E4EFF-A6D0-41C9-9898-B562DECF6450}" dt="2025-04-04T18:02:16.668" v="4" actId="14100"/>
        <pc:sldMkLst>
          <pc:docMk/>
          <pc:sldMk cId="0" sldId="266"/>
        </pc:sldMkLst>
        <pc:grpChg chg="mod">
          <ac:chgData name="Renate Lukjanska" userId="192d433fd238c1e9" providerId="LiveId" clId="{889E4EFF-A6D0-41C9-9898-B562DECF6450}" dt="2025-04-04T18:02:12.452" v="3" actId="14100"/>
          <ac:grpSpMkLst>
            <pc:docMk/>
            <pc:sldMk cId="0" sldId="266"/>
            <ac:grpSpMk id="5" creationId="{00000000-0000-0000-0000-000000000000}"/>
          </ac:grpSpMkLst>
        </pc:grpChg>
        <pc:grpChg chg="mod">
          <ac:chgData name="Renate Lukjanska" userId="192d433fd238c1e9" providerId="LiveId" clId="{889E4EFF-A6D0-41C9-9898-B562DECF6450}" dt="2025-04-04T18:02:16.668" v="4" actId="14100"/>
          <ac:grpSpMkLst>
            <pc:docMk/>
            <pc:sldMk cId="0" sldId="266"/>
            <ac:grpSpMk id="7" creationId="{00000000-0000-0000-0000-000000000000}"/>
          </ac:grpSpMkLst>
        </pc:grpChg>
      </pc:sldChg>
      <pc:sldChg chg="modSp mod">
        <pc:chgData name="Renate Lukjanska" userId="192d433fd238c1e9" providerId="LiveId" clId="{889E4EFF-A6D0-41C9-9898-B562DECF6450}" dt="2025-04-04T18:02:24.344" v="5" actId="14100"/>
        <pc:sldMkLst>
          <pc:docMk/>
          <pc:sldMk cId="0" sldId="270"/>
        </pc:sldMkLst>
        <pc:grpChg chg="mod">
          <ac:chgData name="Renate Lukjanska" userId="192d433fd238c1e9" providerId="LiveId" clId="{889E4EFF-A6D0-41C9-9898-B562DECF6450}" dt="2025-04-04T18:02:24.344" v="5" actId="14100"/>
          <ac:grpSpMkLst>
            <pc:docMk/>
            <pc:sldMk cId="0" sldId="270"/>
            <ac:grpSpMk id="5" creationId="{00000000-0000-0000-0000-000000000000}"/>
          </ac:grpSpMkLst>
        </pc:grpChg>
        <pc:grpChg chg="mod">
          <ac:chgData name="Renate Lukjanska" userId="192d433fd238c1e9" providerId="LiveId" clId="{889E4EFF-A6D0-41C9-9898-B562DECF6450}" dt="2025-04-04T18:01:41.464" v="0" actId="14100"/>
          <ac:grpSpMkLst>
            <pc:docMk/>
            <pc:sldMk cId="0" sldId="270"/>
            <ac:grpSpMk id="7" creationId="{00000000-0000-0000-0000-000000000000}"/>
          </ac:grpSpMkLst>
        </pc:grpChg>
      </pc:sldChg>
      <pc:sldChg chg="modSp mod">
        <pc:chgData name="Renate Lukjanska" userId="192d433fd238c1e9" providerId="LiveId" clId="{889E4EFF-A6D0-41C9-9898-B562DECF6450}" dt="2025-04-04T18:01:51.943" v="2" actId="14100"/>
        <pc:sldMkLst>
          <pc:docMk/>
          <pc:sldMk cId="0" sldId="271"/>
        </pc:sldMkLst>
        <pc:grpChg chg="mod">
          <ac:chgData name="Renate Lukjanska" userId="192d433fd238c1e9" providerId="LiveId" clId="{889E4EFF-A6D0-41C9-9898-B562DECF6450}" dt="2025-04-04T18:01:48.705" v="1" actId="14100"/>
          <ac:grpSpMkLst>
            <pc:docMk/>
            <pc:sldMk cId="0" sldId="271"/>
            <ac:grpSpMk id="5" creationId="{00000000-0000-0000-0000-000000000000}"/>
          </ac:grpSpMkLst>
        </pc:grpChg>
        <pc:grpChg chg="mod">
          <ac:chgData name="Renate Lukjanska" userId="192d433fd238c1e9" providerId="LiveId" clId="{889E4EFF-A6D0-41C9-9898-B562DECF6450}" dt="2025-04-04T18:01:51.943" v="2" actId="14100"/>
          <ac:grpSpMkLst>
            <pc:docMk/>
            <pc:sldMk cId="0" sldId="271"/>
            <ac:grpSpMk id="7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07.04.2025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3.svg"/><Relationship Id="rId7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33.png"/><Relationship Id="rId5" Type="http://schemas.openxmlformats.org/officeDocument/2006/relationships/image" Target="../media/image25.svg"/><Relationship Id="rId10" Type="http://schemas.openxmlformats.org/officeDocument/2006/relationships/image" Target="../media/image32.png"/><Relationship Id="rId4" Type="http://schemas.openxmlformats.org/officeDocument/2006/relationships/image" Target="../media/image24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hyperlink" Target="https://itella.ee/tango-esimene-e-poodide-pakendiringlussusteem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3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10.svg"/><Relationship Id="rId7" Type="http://schemas.openxmlformats.org/officeDocument/2006/relationships/image" Target="../media/image5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svg"/><Relationship Id="rId11" Type="http://schemas.openxmlformats.org/officeDocument/2006/relationships/image" Target="../media/image11.png"/><Relationship Id="rId5" Type="http://schemas.openxmlformats.org/officeDocument/2006/relationships/image" Target="../media/image48.png"/><Relationship Id="rId10" Type="http://schemas.openxmlformats.org/officeDocument/2006/relationships/image" Target="../media/image53.svg"/><Relationship Id="rId4" Type="http://schemas.openxmlformats.org/officeDocument/2006/relationships/image" Target="../media/image4.png"/><Relationship Id="rId9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10.svg"/><Relationship Id="rId7" Type="http://schemas.openxmlformats.org/officeDocument/2006/relationships/image" Target="../media/image5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svg"/><Relationship Id="rId11" Type="http://schemas.openxmlformats.org/officeDocument/2006/relationships/image" Target="../media/image11.png"/><Relationship Id="rId5" Type="http://schemas.openxmlformats.org/officeDocument/2006/relationships/image" Target="../media/image48.png"/><Relationship Id="rId10" Type="http://schemas.openxmlformats.org/officeDocument/2006/relationships/image" Target="../media/image53.svg"/><Relationship Id="rId4" Type="http://schemas.openxmlformats.org/officeDocument/2006/relationships/image" Target="../media/image4.png"/><Relationship Id="rId9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5.sv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4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5.svg"/><Relationship Id="rId9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1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3.svg"/><Relationship Id="rId7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33.png"/><Relationship Id="rId5" Type="http://schemas.openxmlformats.org/officeDocument/2006/relationships/image" Target="../media/image25.svg"/><Relationship Id="rId10" Type="http://schemas.openxmlformats.org/officeDocument/2006/relationships/image" Target="../media/image32.png"/><Relationship Id="rId4" Type="http://schemas.openxmlformats.org/officeDocument/2006/relationships/image" Target="../media/image24.png"/><Relationship Id="rId9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sv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11.png"/><Relationship Id="rId5" Type="http://schemas.openxmlformats.org/officeDocument/2006/relationships/image" Target="../media/image25.svg"/><Relationship Id="rId10" Type="http://schemas.openxmlformats.org/officeDocument/2006/relationships/image" Target="../media/image4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752070"/>
            <a:ext cx="15736615" cy="7629848"/>
          </a:xfrm>
          <a:custGeom>
            <a:avLst/>
            <a:gdLst/>
            <a:ahLst/>
            <a:cxnLst/>
            <a:rect l="l" t="t" r="r" b="b"/>
            <a:pathLst>
              <a:path w="15736615" h="7629848">
                <a:moveTo>
                  <a:pt x="0" y="0"/>
                </a:moveTo>
                <a:lnTo>
                  <a:pt x="15736615" y="0"/>
                </a:lnTo>
                <a:lnTo>
                  <a:pt x="15736615" y="7629848"/>
                </a:lnTo>
                <a:lnTo>
                  <a:pt x="0" y="76298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3" name="Group 3"/>
          <p:cNvGrpSpPr/>
          <p:nvPr/>
        </p:nvGrpSpPr>
        <p:grpSpPr>
          <a:xfrm>
            <a:off x="1981200" y="-94024"/>
            <a:ext cx="4102978" cy="2245448"/>
            <a:chOff x="0" y="0"/>
            <a:chExt cx="5470637" cy="299393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70652" cy="2993898"/>
            </a:xfrm>
            <a:custGeom>
              <a:avLst/>
              <a:gdLst/>
              <a:ahLst/>
              <a:cxnLst/>
              <a:rect l="l" t="t" r="r" b="b"/>
              <a:pathLst>
                <a:path w="5470652" h="2993898">
                  <a:moveTo>
                    <a:pt x="0" y="0"/>
                  </a:moveTo>
                  <a:lnTo>
                    <a:pt x="5470652" y="0"/>
                  </a:lnTo>
                  <a:lnTo>
                    <a:pt x="5470652" y="2993898"/>
                  </a:lnTo>
                  <a:lnTo>
                    <a:pt x="0" y="29938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238" b="-239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962030" y="4277763"/>
            <a:ext cx="12363941" cy="1810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25"/>
              </a:lnSpc>
            </a:pPr>
            <a:r>
              <a:rPr lang="en-US" sz="7525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CRAFTING WIN-WIN COLLABORATIONS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268409" y="8515935"/>
            <a:ext cx="4252542" cy="485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070"/>
              </a:lnSpc>
            </a:pPr>
            <a:r>
              <a:rPr lang="en-US" sz="3700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Train the trainers</a:t>
            </a:r>
          </a:p>
        </p:txBody>
      </p:sp>
      <p:grpSp>
        <p:nvGrpSpPr>
          <p:cNvPr id="7" name="Group 7"/>
          <p:cNvGrpSpPr/>
          <p:nvPr/>
        </p:nvGrpSpPr>
        <p:grpSpPr>
          <a:xfrm rot="-10800000">
            <a:off x="14185022" y="7153817"/>
            <a:ext cx="4102978" cy="3133183"/>
            <a:chOff x="0" y="0"/>
            <a:chExt cx="5470637" cy="417757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5470652" cy="4177538"/>
            </a:xfrm>
            <a:custGeom>
              <a:avLst/>
              <a:gdLst/>
              <a:ahLst/>
              <a:cxnLst/>
              <a:rect l="l" t="t" r="r" b="b"/>
              <a:pathLst>
                <a:path w="5470652" h="4177538">
                  <a:moveTo>
                    <a:pt x="0" y="0"/>
                  </a:moveTo>
                  <a:lnTo>
                    <a:pt x="5470652" y="0"/>
                  </a:lnTo>
                  <a:lnTo>
                    <a:pt x="5470652" y="4177538"/>
                  </a:lnTo>
                  <a:lnTo>
                    <a:pt x="0" y="41775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9" r="-19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626396" y="6316475"/>
            <a:ext cx="9035207" cy="682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0"/>
              </a:lnSpc>
            </a:pPr>
            <a:r>
              <a:rPr lang="en-US" sz="499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IN SOCIAL ENTREPRENEURSHIP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EA8EB4-4A68-7A98-005E-DCC7EF1C3D4E}"/>
              </a:ext>
            </a:extLst>
          </p:cNvPr>
          <p:cNvSpPr txBox="1"/>
          <p:nvPr/>
        </p:nvSpPr>
        <p:spPr>
          <a:xfrm>
            <a:off x="948951" y="9511294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i="0" dirty="0">
                <a:solidFill>
                  <a:srgbClr val="739994"/>
                </a:solidFill>
                <a:effectLst/>
                <a:latin typeface="DM Sans" pitchFamily="2" charset="0"/>
              </a:rPr>
              <a:t>The RESIST project is co-financed by the European Union (European Regional Development Fund) under the Interreg Baltic Sea Region Programme</a:t>
            </a:r>
            <a:r>
              <a:rPr lang="en-GB" b="0" i="0" dirty="0">
                <a:solidFill>
                  <a:srgbClr val="739994"/>
                </a:solidFill>
                <a:effectLst/>
                <a:latin typeface="DM Sans" pitchFamily="2" charset="0"/>
              </a:rPr>
              <a:t>.</a:t>
            </a:r>
            <a:endParaRPr lang="en-GB" dirty="0">
              <a:solidFill>
                <a:srgbClr val="739994"/>
              </a:solidFill>
              <a:latin typeface="DM Sans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934109" y="3153830"/>
            <a:ext cx="2223783" cy="2218391"/>
          </a:xfrm>
          <a:custGeom>
            <a:avLst/>
            <a:gdLst/>
            <a:ahLst/>
            <a:cxnLst/>
            <a:rect l="l" t="t" r="r" b="b"/>
            <a:pathLst>
              <a:path w="2223783" h="2218391">
                <a:moveTo>
                  <a:pt x="0" y="0"/>
                </a:moveTo>
                <a:lnTo>
                  <a:pt x="2223783" y="0"/>
                </a:lnTo>
                <a:lnTo>
                  <a:pt x="2223783" y="2218391"/>
                </a:lnTo>
                <a:lnTo>
                  <a:pt x="0" y="22183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3" name="Freeform 3"/>
          <p:cNvSpPr/>
          <p:nvPr/>
        </p:nvSpPr>
        <p:spPr>
          <a:xfrm>
            <a:off x="8934109" y="6335947"/>
            <a:ext cx="2223783" cy="2218391"/>
          </a:xfrm>
          <a:custGeom>
            <a:avLst/>
            <a:gdLst/>
            <a:ahLst/>
            <a:cxnLst/>
            <a:rect l="l" t="t" r="r" b="b"/>
            <a:pathLst>
              <a:path w="2223783" h="2218391">
                <a:moveTo>
                  <a:pt x="0" y="0"/>
                </a:moveTo>
                <a:lnTo>
                  <a:pt x="2223783" y="0"/>
                </a:lnTo>
                <a:lnTo>
                  <a:pt x="2223783" y="2218391"/>
                </a:lnTo>
                <a:lnTo>
                  <a:pt x="0" y="22183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4" name="Freeform 4"/>
          <p:cNvSpPr/>
          <p:nvPr/>
        </p:nvSpPr>
        <p:spPr>
          <a:xfrm>
            <a:off x="1028700" y="6359959"/>
            <a:ext cx="2224486" cy="2218391"/>
          </a:xfrm>
          <a:custGeom>
            <a:avLst/>
            <a:gdLst/>
            <a:ahLst/>
            <a:cxnLst/>
            <a:rect l="l" t="t" r="r" b="b"/>
            <a:pathLst>
              <a:path w="2224486" h="2218391">
                <a:moveTo>
                  <a:pt x="0" y="0"/>
                </a:moveTo>
                <a:lnTo>
                  <a:pt x="2224486" y="0"/>
                </a:lnTo>
                <a:lnTo>
                  <a:pt x="2224486" y="2218391"/>
                </a:lnTo>
                <a:lnTo>
                  <a:pt x="0" y="22183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5" name="Freeform 5"/>
          <p:cNvSpPr/>
          <p:nvPr/>
        </p:nvSpPr>
        <p:spPr>
          <a:xfrm>
            <a:off x="1028700" y="3156628"/>
            <a:ext cx="2224486" cy="2218391"/>
          </a:xfrm>
          <a:custGeom>
            <a:avLst/>
            <a:gdLst/>
            <a:ahLst/>
            <a:cxnLst/>
            <a:rect l="l" t="t" r="r" b="b"/>
            <a:pathLst>
              <a:path w="2224486" h="2218391">
                <a:moveTo>
                  <a:pt x="0" y="0"/>
                </a:moveTo>
                <a:lnTo>
                  <a:pt x="2224486" y="0"/>
                </a:lnTo>
                <a:lnTo>
                  <a:pt x="2224486" y="2218391"/>
                </a:lnTo>
                <a:lnTo>
                  <a:pt x="0" y="22183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6" name="Group 6"/>
          <p:cNvGrpSpPr/>
          <p:nvPr/>
        </p:nvGrpSpPr>
        <p:grpSpPr>
          <a:xfrm>
            <a:off x="14488906" y="-9258300"/>
            <a:ext cx="9489757" cy="10287000"/>
            <a:chOff x="0" y="0"/>
            <a:chExt cx="12653009" cy="13716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653010" cy="13716000"/>
            </a:xfrm>
            <a:custGeom>
              <a:avLst/>
              <a:gdLst/>
              <a:ahLst/>
              <a:cxnLst/>
              <a:rect l="l" t="t" r="r" b="b"/>
              <a:pathLst>
                <a:path w="12653010" h="13716000">
                  <a:moveTo>
                    <a:pt x="0" y="0"/>
                  </a:moveTo>
                  <a:lnTo>
                    <a:pt x="12653010" y="0"/>
                  </a:lnTo>
                  <a:lnTo>
                    <a:pt x="1265301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737" r="-737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8" name="Group 8"/>
          <p:cNvGrpSpPr/>
          <p:nvPr/>
        </p:nvGrpSpPr>
        <p:grpSpPr>
          <a:xfrm rot="-5400000">
            <a:off x="-1552901" y="9416459"/>
            <a:ext cx="5450085" cy="4161883"/>
            <a:chOff x="0" y="0"/>
            <a:chExt cx="7266780" cy="554917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266813" cy="5549138"/>
            </a:xfrm>
            <a:custGeom>
              <a:avLst/>
              <a:gdLst/>
              <a:ahLst/>
              <a:cxnLst/>
              <a:rect l="l" t="t" r="r" b="b"/>
              <a:pathLst>
                <a:path w="7266813" h="5549138">
                  <a:moveTo>
                    <a:pt x="0" y="0"/>
                  </a:moveTo>
                  <a:lnTo>
                    <a:pt x="7266813" y="0"/>
                  </a:lnTo>
                  <a:lnTo>
                    <a:pt x="7266813" y="5549138"/>
                  </a:lnTo>
                  <a:lnTo>
                    <a:pt x="0" y="55491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64" r="-64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476839" y="6546172"/>
            <a:ext cx="1328104" cy="1845975"/>
            <a:chOff x="0" y="0"/>
            <a:chExt cx="1770805" cy="24613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70761" cy="2461260"/>
            </a:xfrm>
            <a:custGeom>
              <a:avLst/>
              <a:gdLst/>
              <a:ahLst/>
              <a:cxnLst/>
              <a:rect l="l" t="t" r="r" b="b"/>
              <a:pathLst>
                <a:path w="1770761" h="2461260">
                  <a:moveTo>
                    <a:pt x="0" y="0"/>
                  </a:moveTo>
                  <a:lnTo>
                    <a:pt x="1770761" y="0"/>
                  </a:lnTo>
                  <a:lnTo>
                    <a:pt x="1770761" y="2461260"/>
                  </a:lnTo>
                  <a:lnTo>
                    <a:pt x="0" y="24612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152" r="-154" b="-1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155118" y="6555697"/>
            <a:ext cx="1781701" cy="1697475"/>
            <a:chOff x="0" y="0"/>
            <a:chExt cx="2375601" cy="22633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375662" cy="2263267"/>
            </a:xfrm>
            <a:custGeom>
              <a:avLst/>
              <a:gdLst/>
              <a:ahLst/>
              <a:cxnLst/>
              <a:rect l="l" t="t" r="r" b="b"/>
              <a:pathLst>
                <a:path w="2375662" h="2263267">
                  <a:moveTo>
                    <a:pt x="0" y="0"/>
                  </a:moveTo>
                  <a:lnTo>
                    <a:pt x="2375662" y="0"/>
                  </a:lnTo>
                  <a:lnTo>
                    <a:pt x="2375662" y="2263267"/>
                  </a:lnTo>
                  <a:lnTo>
                    <a:pt x="0" y="22632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31" r="-28" b="-1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20435" y="3686860"/>
            <a:ext cx="1840912" cy="994092"/>
            <a:chOff x="0" y="0"/>
            <a:chExt cx="2454549" cy="132545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54529" cy="1325499"/>
            </a:xfrm>
            <a:custGeom>
              <a:avLst/>
              <a:gdLst/>
              <a:ahLst/>
              <a:cxnLst/>
              <a:rect l="l" t="t" r="r" b="b"/>
              <a:pathLst>
                <a:path w="2454529" h="1325499">
                  <a:moveTo>
                    <a:pt x="0" y="0"/>
                  </a:moveTo>
                  <a:lnTo>
                    <a:pt x="2454529" y="0"/>
                  </a:lnTo>
                  <a:lnTo>
                    <a:pt x="2454529" y="1325499"/>
                  </a:lnTo>
                  <a:lnTo>
                    <a:pt x="0" y="13254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114" b="-111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450375" y="3600108"/>
            <a:ext cx="1381686" cy="1331443"/>
            <a:chOff x="0" y="0"/>
            <a:chExt cx="1842248" cy="177525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842262" cy="1775206"/>
            </a:xfrm>
            <a:custGeom>
              <a:avLst/>
              <a:gdLst/>
              <a:ahLst/>
              <a:cxnLst/>
              <a:rect l="l" t="t" r="r" b="b"/>
              <a:pathLst>
                <a:path w="1842262" h="1775206">
                  <a:moveTo>
                    <a:pt x="0" y="0"/>
                  </a:moveTo>
                  <a:lnTo>
                    <a:pt x="1842262" y="0"/>
                  </a:lnTo>
                  <a:lnTo>
                    <a:pt x="1842262" y="1775206"/>
                  </a:lnTo>
                  <a:lnTo>
                    <a:pt x="0" y="1775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246" r="-245" b="-2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028700" y="1467905"/>
            <a:ext cx="16480720" cy="990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0"/>
              </a:lnSpc>
            </a:pPr>
            <a:r>
              <a:rPr lang="en-US" sz="75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EVALUATING POTENTIAL PARTNERS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551862" y="3213778"/>
            <a:ext cx="4934645" cy="473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Mission Alignment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495847" y="6369663"/>
            <a:ext cx="5773213" cy="473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Reputation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551862" y="3831722"/>
            <a:ext cx="5086972" cy="1959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7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The potential partner's mission should align with yours. A shared mission ensures common ground and mutual understanding.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495847" y="6899894"/>
            <a:ext cx="5387161" cy="2350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7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A partner's reputation can impact your business. A well-regarded partner can enhance your credibility, while a poor reputation can harm your enterprise.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453102" y="3280825"/>
            <a:ext cx="7780683" cy="473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Capabilities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453102" y="3811056"/>
            <a:ext cx="5596307" cy="1959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7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Evaluate the capabilities of the potential partner - their skills, expertise, and resources. These should complement your enterprise's abilities and needs.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453102" y="6369663"/>
            <a:ext cx="6056318" cy="473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Potential Synergies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453102" y="6936740"/>
            <a:ext cx="5812439" cy="2350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7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Look for potential synergies - areas where you can work together to achieve more than you could individually. This could be joint projects, shared markets, or resource pooling.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884039"/>
            <a:ext cx="16230600" cy="8374261"/>
          </a:xfrm>
          <a:custGeom>
            <a:avLst/>
            <a:gdLst/>
            <a:ahLst/>
            <a:cxnLst/>
            <a:rect l="l" t="t" r="r" b="b"/>
            <a:pathLst>
              <a:path w="16230600" h="8374261">
                <a:moveTo>
                  <a:pt x="0" y="0"/>
                </a:moveTo>
                <a:lnTo>
                  <a:pt x="16230600" y="0"/>
                </a:lnTo>
                <a:lnTo>
                  <a:pt x="16230600" y="8374261"/>
                </a:lnTo>
                <a:lnTo>
                  <a:pt x="0" y="83742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3" name="TextBox 3"/>
          <p:cNvSpPr txBox="1"/>
          <p:nvPr/>
        </p:nvSpPr>
        <p:spPr>
          <a:xfrm>
            <a:off x="4365279" y="4200525"/>
            <a:ext cx="9177842" cy="2038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250"/>
              </a:lnSpc>
            </a:pPr>
            <a:r>
              <a:rPr lang="en-US" sz="750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PRACTICAL EXAMPLES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372324" y="6305010"/>
            <a:ext cx="6170798" cy="419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00"/>
              </a:lnSpc>
            </a:pPr>
            <a:r>
              <a:rPr lang="en-US" sz="3000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What are some case studies?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790700" y="1905000"/>
            <a:ext cx="1938412" cy="946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700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02.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5893678" y="8135576"/>
            <a:ext cx="4102978" cy="2245448"/>
            <a:chOff x="0" y="0"/>
            <a:chExt cx="5470637" cy="299393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470652" cy="2993898"/>
            </a:xfrm>
            <a:custGeom>
              <a:avLst/>
              <a:gdLst/>
              <a:ahLst/>
              <a:cxnLst/>
              <a:rect l="l" t="t" r="r" b="b"/>
              <a:pathLst>
                <a:path w="5470652" h="2993898">
                  <a:moveTo>
                    <a:pt x="0" y="0"/>
                  </a:moveTo>
                  <a:lnTo>
                    <a:pt x="5470652" y="0"/>
                  </a:lnTo>
                  <a:lnTo>
                    <a:pt x="5470652" y="2993898"/>
                  </a:lnTo>
                  <a:lnTo>
                    <a:pt x="0" y="29938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238" b="-239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8135576"/>
            <a:ext cx="4102978" cy="3133183"/>
            <a:chOff x="0" y="0"/>
            <a:chExt cx="5470637" cy="417757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470652" cy="4177538"/>
            </a:xfrm>
            <a:custGeom>
              <a:avLst/>
              <a:gdLst/>
              <a:ahLst/>
              <a:cxnLst/>
              <a:rect l="l" t="t" r="r" b="b"/>
              <a:pathLst>
                <a:path w="5470652" h="4177538">
                  <a:moveTo>
                    <a:pt x="0" y="0"/>
                  </a:moveTo>
                  <a:lnTo>
                    <a:pt x="5470652" y="0"/>
                  </a:lnTo>
                  <a:lnTo>
                    <a:pt x="5470652" y="4177538"/>
                  </a:lnTo>
                  <a:lnTo>
                    <a:pt x="0" y="41775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9" r="-19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3543121" y="-2151424"/>
            <a:ext cx="9489757" cy="10287000"/>
            <a:chOff x="0" y="0"/>
            <a:chExt cx="12653009" cy="13716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653010" cy="13716000"/>
            </a:xfrm>
            <a:custGeom>
              <a:avLst/>
              <a:gdLst/>
              <a:ahLst/>
              <a:cxnLst/>
              <a:rect l="l" t="t" r="r" b="b"/>
              <a:pathLst>
                <a:path w="12653010" h="13716000">
                  <a:moveTo>
                    <a:pt x="0" y="0"/>
                  </a:moveTo>
                  <a:lnTo>
                    <a:pt x="12653010" y="0"/>
                  </a:lnTo>
                  <a:lnTo>
                    <a:pt x="1265301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737" r="-737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A9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102978" cy="2245448"/>
            <a:chOff x="0" y="0"/>
            <a:chExt cx="5470637" cy="29939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70652" cy="2993898"/>
            </a:xfrm>
            <a:custGeom>
              <a:avLst/>
              <a:gdLst/>
              <a:ahLst/>
              <a:cxnLst/>
              <a:rect l="l" t="t" r="r" b="b"/>
              <a:pathLst>
                <a:path w="5470652" h="2993898">
                  <a:moveTo>
                    <a:pt x="0" y="0"/>
                  </a:moveTo>
                  <a:lnTo>
                    <a:pt x="5470652" y="0"/>
                  </a:lnTo>
                  <a:lnTo>
                    <a:pt x="5470652" y="2993898"/>
                  </a:lnTo>
                  <a:lnTo>
                    <a:pt x="0" y="29938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38" b="-239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4" name="Freeform 4"/>
          <p:cNvSpPr/>
          <p:nvPr/>
        </p:nvSpPr>
        <p:spPr>
          <a:xfrm>
            <a:off x="9361790" y="1278539"/>
            <a:ext cx="12971163" cy="13188954"/>
          </a:xfrm>
          <a:custGeom>
            <a:avLst/>
            <a:gdLst/>
            <a:ahLst/>
            <a:cxnLst/>
            <a:rect l="l" t="t" r="r" b="b"/>
            <a:pathLst>
              <a:path w="12971163" h="13188954">
                <a:moveTo>
                  <a:pt x="0" y="0"/>
                </a:moveTo>
                <a:lnTo>
                  <a:pt x="12971163" y="0"/>
                </a:lnTo>
                <a:lnTo>
                  <a:pt x="12971163" y="13188954"/>
                </a:lnTo>
                <a:lnTo>
                  <a:pt x="0" y="131889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5" name="Group 5"/>
          <p:cNvGrpSpPr/>
          <p:nvPr/>
        </p:nvGrpSpPr>
        <p:grpSpPr>
          <a:xfrm>
            <a:off x="14682433" y="3236634"/>
            <a:ext cx="2081568" cy="995103"/>
            <a:chOff x="0" y="0"/>
            <a:chExt cx="3600924" cy="208608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600958" cy="2086102"/>
            </a:xfrm>
            <a:custGeom>
              <a:avLst/>
              <a:gdLst/>
              <a:ahLst/>
              <a:cxnLst/>
              <a:rect l="l" t="t" r="r" b="b"/>
              <a:pathLst>
                <a:path w="3600958" h="2086102">
                  <a:moveTo>
                    <a:pt x="0" y="0"/>
                  </a:moveTo>
                  <a:lnTo>
                    <a:pt x="3600958" y="0"/>
                  </a:lnTo>
                  <a:lnTo>
                    <a:pt x="3600958" y="2086102"/>
                  </a:lnTo>
                  <a:lnTo>
                    <a:pt x="0" y="20861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5" r="-4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5021795" y="6365921"/>
            <a:ext cx="2123206" cy="913140"/>
            <a:chOff x="0" y="0"/>
            <a:chExt cx="3148441" cy="138269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148457" cy="1382649"/>
            </a:xfrm>
            <a:custGeom>
              <a:avLst/>
              <a:gdLst/>
              <a:ahLst/>
              <a:cxnLst/>
              <a:rect l="l" t="t" r="r" b="b"/>
              <a:pathLst>
                <a:path w="3148457" h="1382649">
                  <a:moveTo>
                    <a:pt x="0" y="0"/>
                  </a:moveTo>
                  <a:lnTo>
                    <a:pt x="3148457" y="0"/>
                  </a:lnTo>
                  <a:lnTo>
                    <a:pt x="3148457" y="1382649"/>
                  </a:lnTo>
                  <a:lnTo>
                    <a:pt x="0" y="13826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82" b="-85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5448614"/>
            <a:ext cx="8115300" cy="2505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1"/>
              </a:lnSpc>
            </a:pPr>
            <a:r>
              <a:rPr lang="en-US" sz="2893" spc="283">
                <a:solidFill>
                  <a:srgbClr val="F5FFF5"/>
                </a:solidFill>
                <a:latin typeface="DM Sans"/>
                <a:ea typeface="DM Sans"/>
                <a:cs typeface="DM Sans"/>
                <a:sym typeface="DM Sans"/>
              </a:rPr>
              <a:t>Impact Day &amp; SEB have had a successful “win-win” collaboration for two years in a row and continuing it. </a:t>
            </a:r>
          </a:p>
          <a:p>
            <a:pPr algn="l">
              <a:lnSpc>
                <a:spcPts val="3991"/>
              </a:lnSpc>
            </a:pPr>
            <a:endParaRPr lang="en-US" sz="2893" spc="283">
              <a:solidFill>
                <a:srgbClr val="F5FFF5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l">
              <a:lnSpc>
                <a:spcPts val="3991"/>
              </a:lnSpc>
            </a:pPr>
            <a:r>
              <a:rPr lang="en-US" sz="2893" spc="283">
                <a:solidFill>
                  <a:srgbClr val="F5FFF5"/>
                </a:solidFill>
                <a:latin typeface="DM Sans"/>
                <a:ea typeface="DM Sans"/>
                <a:cs typeface="DM Sans"/>
                <a:sym typeface="DM Sans"/>
              </a:rPr>
              <a:t>Let’s look into how it came to life.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3236635"/>
            <a:ext cx="8923106" cy="2038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0"/>
              </a:lnSpc>
            </a:pPr>
            <a:r>
              <a:rPr lang="en-US" sz="7500">
                <a:solidFill>
                  <a:srgbClr val="F5FFF5"/>
                </a:solidFill>
                <a:latin typeface="DM Sans Bold"/>
                <a:ea typeface="DM Sans Bold"/>
                <a:cs typeface="DM Sans Bold"/>
                <a:sym typeface="DM Sans Bold"/>
              </a:rPr>
              <a:t>STORY OF </a:t>
            </a:r>
          </a:p>
          <a:p>
            <a:pPr algn="l">
              <a:lnSpc>
                <a:spcPts val="8250"/>
              </a:lnSpc>
            </a:pPr>
            <a:r>
              <a:rPr lang="en-US" sz="7500">
                <a:solidFill>
                  <a:srgbClr val="F5FFF5"/>
                </a:solidFill>
                <a:latin typeface="DM Sans Bold"/>
                <a:ea typeface="DM Sans Bold"/>
                <a:cs typeface="DM Sans Bold"/>
                <a:sym typeface="DM Sans Bold"/>
              </a:rPr>
              <a:t>IMPACT DAY &amp; SEB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32723" y="4365087"/>
            <a:ext cx="7150402" cy="2000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91"/>
              </a:lnSpc>
            </a:pPr>
            <a:r>
              <a:rPr lang="en-US" sz="2893" spc="283">
                <a:solidFill>
                  <a:srgbClr val="8CA9AD"/>
                </a:solidFill>
                <a:latin typeface="DM Sans"/>
                <a:ea typeface="DM Sans"/>
                <a:cs typeface="DM Sans"/>
                <a:sym typeface="DM Sans"/>
              </a:rPr>
              <a:t>Impact Day is Baltic’s &amp; Nordic’s biggest sustainability festival, operating as a social business.</a:t>
            </a:r>
          </a:p>
          <a:p>
            <a:pPr algn="r">
              <a:lnSpc>
                <a:spcPts val="3991"/>
              </a:lnSpc>
            </a:pPr>
            <a:endParaRPr lang="en-US" sz="2893" spc="283">
              <a:solidFill>
                <a:srgbClr val="8CA9A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502881" y="7450451"/>
            <a:ext cx="7880244" cy="2000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91"/>
              </a:lnSpc>
            </a:pPr>
            <a:r>
              <a:rPr lang="en-US" sz="2893" spc="283">
                <a:solidFill>
                  <a:srgbClr val="8CA9AD"/>
                </a:solidFill>
                <a:latin typeface="DM Sans"/>
                <a:ea typeface="DM Sans"/>
                <a:cs typeface="DM Sans"/>
                <a:sym typeface="DM Sans"/>
              </a:rPr>
              <a:t>SEB is a universal bank, offering full financial services to large, small and medium-sized companies, the public sector and private individuals.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9164276"/>
            <a:ext cx="4102978" cy="2245448"/>
            <a:chOff x="0" y="0"/>
            <a:chExt cx="5470637" cy="29939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70652" cy="2993898"/>
            </a:xfrm>
            <a:custGeom>
              <a:avLst/>
              <a:gdLst/>
              <a:ahLst/>
              <a:cxnLst/>
              <a:rect l="l" t="t" r="r" b="b"/>
              <a:pathLst>
                <a:path w="5470652" h="2993898">
                  <a:moveTo>
                    <a:pt x="0" y="0"/>
                  </a:moveTo>
                  <a:lnTo>
                    <a:pt x="5470652" y="0"/>
                  </a:lnTo>
                  <a:lnTo>
                    <a:pt x="5470652" y="2993898"/>
                  </a:lnTo>
                  <a:lnTo>
                    <a:pt x="0" y="29938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38" b="-239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0439400" y="1028700"/>
            <a:ext cx="10972800" cy="8229600"/>
            <a:chOff x="0" y="0"/>
            <a:chExt cx="14630400" cy="1097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630400" cy="10972800"/>
            </a:xfrm>
            <a:custGeom>
              <a:avLst/>
              <a:gdLst/>
              <a:ahLst/>
              <a:cxnLst/>
              <a:rect l="l" t="t" r="r" b="b"/>
              <a:pathLst>
                <a:path w="14630400" h="10972800">
                  <a:moveTo>
                    <a:pt x="0" y="0"/>
                  </a:moveTo>
                  <a:lnTo>
                    <a:pt x="14630400" y="0"/>
                  </a:lnTo>
                  <a:lnTo>
                    <a:pt x="14630400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0" r="-10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439400" y="1028700"/>
            <a:ext cx="8687438" cy="8229600"/>
            <a:chOff x="0" y="0"/>
            <a:chExt cx="11583251" cy="1097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583289" cy="10972800"/>
            </a:xfrm>
            <a:custGeom>
              <a:avLst/>
              <a:gdLst/>
              <a:ahLst/>
              <a:cxnLst/>
              <a:rect l="l" t="t" r="r" b="b"/>
              <a:pathLst>
                <a:path w="11583289" h="10972800">
                  <a:moveTo>
                    <a:pt x="0" y="0"/>
                  </a:moveTo>
                  <a:lnTo>
                    <a:pt x="11583289" y="0"/>
                  </a:lnTo>
                  <a:lnTo>
                    <a:pt x="11583289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29172" b="-29172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439400" y="1028700"/>
            <a:ext cx="9550907" cy="8229600"/>
            <a:chOff x="0" y="0"/>
            <a:chExt cx="12734543" cy="1097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734544" cy="10972800"/>
            </a:xfrm>
            <a:custGeom>
              <a:avLst/>
              <a:gdLst/>
              <a:ahLst/>
              <a:cxnLst/>
              <a:rect l="l" t="t" r="r" b="b"/>
              <a:pathLst>
                <a:path w="12734544" h="10972800">
                  <a:moveTo>
                    <a:pt x="0" y="0"/>
                  </a:moveTo>
                  <a:lnTo>
                    <a:pt x="12734544" y="0"/>
                  </a:lnTo>
                  <a:lnTo>
                    <a:pt x="12734544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4586" r="-14586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700" y="2002313"/>
            <a:ext cx="8305423" cy="990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0"/>
              </a:lnSpc>
            </a:pPr>
            <a:r>
              <a:rPr lang="en-US" sz="75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HOW IT STARTED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3592031"/>
            <a:ext cx="8602345" cy="4873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"/>
                <a:ea typeface="DM Sans"/>
                <a:cs typeface="DM Sans"/>
                <a:sym typeface="DM Sans"/>
              </a:rPr>
              <a:t>Impact Day began its operations in 2022 and wanted to have like-minded partners who would lead the way in sustainability topics.</a:t>
            </a:r>
          </a:p>
          <a:p>
            <a:pPr algn="l">
              <a:lnSpc>
                <a:spcPts val="3850"/>
              </a:lnSpc>
            </a:pPr>
            <a:endParaRPr lang="en-US" sz="3500">
              <a:solidFill>
                <a:srgbClr val="8CA9A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l"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"/>
                <a:ea typeface="DM Sans"/>
                <a:cs typeface="DM Sans"/>
                <a:sym typeface="DM Sans"/>
              </a:rPr>
              <a:t>So they compiled a list of companies who had been recognized for their efforts and/or dealing with the topic publicly. </a:t>
            </a:r>
          </a:p>
          <a:p>
            <a:pPr algn="l">
              <a:lnSpc>
                <a:spcPts val="3850"/>
              </a:lnSpc>
            </a:pPr>
            <a:endParaRPr lang="en-US" sz="3500">
              <a:solidFill>
                <a:srgbClr val="8CA9A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l"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"/>
                <a:ea typeface="DM Sans"/>
                <a:cs typeface="DM Sans"/>
                <a:sym typeface="DM Sans"/>
              </a:rPr>
              <a:t>SEB was one of those.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56322" y="9164276"/>
            <a:ext cx="4102978" cy="2245448"/>
            <a:chOff x="0" y="0"/>
            <a:chExt cx="5470637" cy="29939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70652" cy="2993898"/>
            </a:xfrm>
            <a:custGeom>
              <a:avLst/>
              <a:gdLst/>
              <a:ahLst/>
              <a:cxnLst/>
              <a:rect l="l" t="t" r="r" b="b"/>
              <a:pathLst>
                <a:path w="5470652" h="2993898">
                  <a:moveTo>
                    <a:pt x="0" y="0"/>
                  </a:moveTo>
                  <a:lnTo>
                    <a:pt x="5470652" y="0"/>
                  </a:lnTo>
                  <a:lnTo>
                    <a:pt x="5470652" y="2993898"/>
                  </a:lnTo>
                  <a:lnTo>
                    <a:pt x="0" y="29938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38" b="-239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983417" y="1028700"/>
            <a:ext cx="8687438" cy="8135576"/>
            <a:chOff x="0" y="0"/>
            <a:chExt cx="11583251" cy="1084743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583289" cy="10847451"/>
            </a:xfrm>
            <a:custGeom>
              <a:avLst/>
              <a:gdLst/>
              <a:ahLst/>
              <a:cxnLst/>
              <a:rect l="l" t="t" r="r" b="b"/>
              <a:pathLst>
                <a:path w="11583289" h="10847451">
                  <a:moveTo>
                    <a:pt x="0" y="0"/>
                  </a:moveTo>
                  <a:lnTo>
                    <a:pt x="11583289" y="0"/>
                  </a:lnTo>
                  <a:lnTo>
                    <a:pt x="11583289" y="10847451"/>
                  </a:lnTo>
                  <a:lnTo>
                    <a:pt x="0" y="108474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30087" b="-30087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2156765" y="1028700"/>
            <a:ext cx="9860787" cy="8135576"/>
            <a:chOff x="0" y="0"/>
            <a:chExt cx="13147716" cy="1084743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147675" cy="10847451"/>
            </a:xfrm>
            <a:custGeom>
              <a:avLst/>
              <a:gdLst/>
              <a:ahLst/>
              <a:cxnLst/>
              <a:rect l="l" t="t" r="r" b="b"/>
              <a:pathLst>
                <a:path w="13147675" h="10847451">
                  <a:moveTo>
                    <a:pt x="0" y="0"/>
                  </a:moveTo>
                  <a:lnTo>
                    <a:pt x="13147675" y="0"/>
                  </a:lnTo>
                  <a:lnTo>
                    <a:pt x="13147675" y="10847451"/>
                  </a:lnTo>
                  <a:lnTo>
                    <a:pt x="0" y="108474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1826" r="-11827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8374037" y="1333500"/>
            <a:ext cx="8552976" cy="2038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0"/>
              </a:lnSpc>
            </a:pPr>
            <a:r>
              <a:rPr lang="en-US" sz="75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GETTING TO “WIN-WIN”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374037" y="3709066"/>
            <a:ext cx="8885263" cy="5845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"/>
                <a:ea typeface="DM Sans"/>
                <a:cs typeface="DM Sans"/>
                <a:sym typeface="DM Sans"/>
              </a:rPr>
              <a:t>As one of the team members had already had a contact in SEB, he reached out and arranged a video meeting.</a:t>
            </a:r>
          </a:p>
          <a:p>
            <a:pPr algn="l">
              <a:lnSpc>
                <a:spcPts val="3850"/>
              </a:lnSpc>
            </a:pPr>
            <a:endParaRPr lang="en-US" sz="3500">
              <a:solidFill>
                <a:srgbClr val="8CA9A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l"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"/>
                <a:ea typeface="DM Sans"/>
                <a:cs typeface="DM Sans"/>
                <a:sym typeface="DM Sans"/>
              </a:rPr>
              <a:t>First, they agreed that they had a common goal - to make sustainability a normality.</a:t>
            </a:r>
          </a:p>
          <a:p>
            <a:pPr algn="l">
              <a:lnSpc>
                <a:spcPts val="3850"/>
              </a:lnSpc>
            </a:pPr>
            <a:endParaRPr lang="en-US" sz="3500">
              <a:solidFill>
                <a:srgbClr val="8CA9A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l"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"/>
                <a:ea typeface="DM Sans"/>
                <a:cs typeface="DM Sans"/>
                <a:sym typeface="DM Sans"/>
              </a:rPr>
              <a:t>Through the calls, they then evaluated what things SEB would like to achieve, but would need help for, and vice versa.</a:t>
            </a:r>
          </a:p>
          <a:p>
            <a:pPr algn="l">
              <a:lnSpc>
                <a:spcPts val="3850"/>
              </a:lnSpc>
            </a:pPr>
            <a:endParaRPr lang="en-US" sz="3500">
              <a:solidFill>
                <a:srgbClr val="8CA9A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l">
              <a:lnSpc>
                <a:spcPts val="3850"/>
              </a:lnSpc>
            </a:pPr>
            <a:endParaRPr lang="en-US" sz="3500">
              <a:solidFill>
                <a:srgbClr val="8CA9A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9164276"/>
            <a:ext cx="4102978" cy="2245448"/>
            <a:chOff x="0" y="0"/>
            <a:chExt cx="5470637" cy="29939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70652" cy="2993898"/>
            </a:xfrm>
            <a:custGeom>
              <a:avLst/>
              <a:gdLst/>
              <a:ahLst/>
              <a:cxnLst/>
              <a:rect l="l" t="t" r="r" b="b"/>
              <a:pathLst>
                <a:path w="5470652" h="2993898">
                  <a:moveTo>
                    <a:pt x="0" y="0"/>
                  </a:moveTo>
                  <a:lnTo>
                    <a:pt x="5470652" y="0"/>
                  </a:lnTo>
                  <a:lnTo>
                    <a:pt x="5470652" y="2993898"/>
                  </a:lnTo>
                  <a:lnTo>
                    <a:pt x="0" y="29938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38" b="-239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0439400" y="1028700"/>
            <a:ext cx="10972800" cy="8229600"/>
            <a:chOff x="0" y="0"/>
            <a:chExt cx="14630400" cy="1097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630400" cy="10972800"/>
            </a:xfrm>
            <a:custGeom>
              <a:avLst/>
              <a:gdLst/>
              <a:ahLst/>
              <a:cxnLst/>
              <a:rect l="l" t="t" r="r" b="b"/>
              <a:pathLst>
                <a:path w="14630400" h="10972800">
                  <a:moveTo>
                    <a:pt x="0" y="0"/>
                  </a:moveTo>
                  <a:lnTo>
                    <a:pt x="14630400" y="0"/>
                  </a:lnTo>
                  <a:lnTo>
                    <a:pt x="14630400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0" r="-10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439400" y="1028700"/>
            <a:ext cx="8687438" cy="8229600"/>
            <a:chOff x="0" y="0"/>
            <a:chExt cx="11583251" cy="1097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583289" cy="10972800"/>
            </a:xfrm>
            <a:custGeom>
              <a:avLst/>
              <a:gdLst/>
              <a:ahLst/>
              <a:cxnLst/>
              <a:rect l="l" t="t" r="r" b="b"/>
              <a:pathLst>
                <a:path w="11583289" h="10972800">
                  <a:moveTo>
                    <a:pt x="0" y="0"/>
                  </a:moveTo>
                  <a:lnTo>
                    <a:pt x="11583289" y="0"/>
                  </a:lnTo>
                  <a:lnTo>
                    <a:pt x="11583289" y="10972800"/>
                  </a:lnTo>
                  <a:lnTo>
                    <a:pt x="0" y="10972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29172" b="-29172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439400" y="1028700"/>
            <a:ext cx="7848600" cy="8424473"/>
            <a:chOff x="0" y="0"/>
            <a:chExt cx="10464800" cy="1123263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64800" cy="11232642"/>
            </a:xfrm>
            <a:custGeom>
              <a:avLst/>
              <a:gdLst/>
              <a:ahLst/>
              <a:cxnLst/>
              <a:rect l="l" t="t" r="r" b="b"/>
              <a:pathLst>
                <a:path w="10464800" h="11232642">
                  <a:moveTo>
                    <a:pt x="0" y="0"/>
                  </a:moveTo>
                  <a:lnTo>
                    <a:pt x="10464800" y="0"/>
                  </a:lnTo>
                  <a:lnTo>
                    <a:pt x="10464800" y="11232642"/>
                  </a:lnTo>
                  <a:lnTo>
                    <a:pt x="0" y="112326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2048" b="-2048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28700" y="1181100"/>
            <a:ext cx="8305423" cy="2038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0"/>
              </a:lnSpc>
            </a:pPr>
            <a:r>
              <a:rPr lang="en-US" sz="75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KEEPING THE GOOD FLOW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3592031"/>
            <a:ext cx="8602345" cy="4873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"/>
                <a:ea typeface="DM Sans"/>
                <a:cs typeface="DM Sans"/>
                <a:sym typeface="DM Sans"/>
              </a:rPr>
              <a:t>From the results of the calls, Impact Day agreed to help SEB reach a larger audience to position itself as a brand that deals with sustainability &amp; SEB in return supported financially and with spreading the word about the festival.</a:t>
            </a:r>
          </a:p>
          <a:p>
            <a:pPr algn="l">
              <a:lnSpc>
                <a:spcPts val="3850"/>
              </a:lnSpc>
            </a:pPr>
            <a:endParaRPr lang="en-US" sz="3500">
              <a:solidFill>
                <a:srgbClr val="8CA9AD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l"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"/>
                <a:ea typeface="DM Sans"/>
                <a:cs typeface="DM Sans"/>
                <a:sym typeface="DM Sans"/>
              </a:rPr>
              <a:t>Thanks to a good experience, SEB &amp; Impact Day have decided to continue their collaborationship.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A9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035478" y="2245448"/>
            <a:ext cx="12971163" cy="13188954"/>
          </a:xfrm>
          <a:custGeom>
            <a:avLst/>
            <a:gdLst/>
            <a:ahLst/>
            <a:cxnLst/>
            <a:rect l="l" t="t" r="r" b="b"/>
            <a:pathLst>
              <a:path w="12971163" h="13188954">
                <a:moveTo>
                  <a:pt x="0" y="0"/>
                </a:moveTo>
                <a:lnTo>
                  <a:pt x="12971163" y="0"/>
                </a:lnTo>
                <a:lnTo>
                  <a:pt x="12971163" y="13188954"/>
                </a:lnTo>
                <a:lnTo>
                  <a:pt x="0" y="131889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3" name="Group 3"/>
          <p:cNvGrpSpPr/>
          <p:nvPr/>
        </p:nvGrpSpPr>
        <p:grpSpPr>
          <a:xfrm>
            <a:off x="14185022" y="0"/>
            <a:ext cx="4102978" cy="2245448"/>
            <a:chOff x="0" y="0"/>
            <a:chExt cx="5470637" cy="299393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70652" cy="2993898"/>
            </a:xfrm>
            <a:custGeom>
              <a:avLst/>
              <a:gdLst/>
              <a:ahLst/>
              <a:cxnLst/>
              <a:rect l="l" t="t" r="r" b="b"/>
              <a:pathLst>
                <a:path w="5470652" h="2993898">
                  <a:moveTo>
                    <a:pt x="0" y="0"/>
                  </a:moveTo>
                  <a:lnTo>
                    <a:pt x="5470652" y="0"/>
                  </a:lnTo>
                  <a:lnTo>
                    <a:pt x="5470652" y="2993898"/>
                  </a:lnTo>
                  <a:lnTo>
                    <a:pt x="0" y="29938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238" b="-239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7505700"/>
            <a:ext cx="1943100" cy="836977"/>
            <a:chOff x="0" y="0"/>
            <a:chExt cx="4496187" cy="197520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96181" cy="1975231"/>
            </a:xfrm>
            <a:custGeom>
              <a:avLst/>
              <a:gdLst/>
              <a:ahLst/>
              <a:cxnLst/>
              <a:rect l="l" t="t" r="r" b="b"/>
              <a:pathLst>
                <a:path w="4496181" h="1975231">
                  <a:moveTo>
                    <a:pt x="0" y="0"/>
                  </a:moveTo>
                  <a:lnTo>
                    <a:pt x="4496181" y="0"/>
                  </a:lnTo>
                  <a:lnTo>
                    <a:pt x="4496181" y="1975231"/>
                  </a:lnTo>
                  <a:lnTo>
                    <a:pt x="0" y="19752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b="1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28701" y="3619500"/>
            <a:ext cx="1638299" cy="831946"/>
            <a:chOff x="0" y="0"/>
            <a:chExt cx="3736569" cy="162659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736594" cy="1626616"/>
            </a:xfrm>
            <a:custGeom>
              <a:avLst/>
              <a:gdLst/>
              <a:ahLst/>
              <a:cxnLst/>
              <a:rect l="l" t="t" r="r" b="b"/>
              <a:pathLst>
                <a:path w="3736594" h="1626616">
                  <a:moveTo>
                    <a:pt x="0" y="0"/>
                  </a:moveTo>
                  <a:lnTo>
                    <a:pt x="3736594" y="0"/>
                  </a:lnTo>
                  <a:lnTo>
                    <a:pt x="3736594" y="1626616"/>
                  </a:lnTo>
                  <a:lnTo>
                    <a:pt x="0" y="16266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66" b="-65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9428882" y="6041858"/>
            <a:ext cx="7830418" cy="3515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91"/>
              </a:lnSpc>
            </a:pPr>
            <a:r>
              <a:rPr lang="en-US" sz="2893" spc="283">
                <a:solidFill>
                  <a:srgbClr val="F5FFF5"/>
                </a:solidFill>
                <a:latin typeface="DM Sans"/>
                <a:ea typeface="DM Sans"/>
                <a:cs typeface="DM Sans"/>
                <a:sym typeface="DM Sans"/>
              </a:rPr>
              <a:t>A good example of how to combine your expertise and gain value from it.</a:t>
            </a:r>
          </a:p>
          <a:p>
            <a:pPr algn="r">
              <a:lnSpc>
                <a:spcPts val="3991"/>
              </a:lnSpc>
            </a:pPr>
            <a:endParaRPr lang="en-US" sz="2893" spc="283">
              <a:solidFill>
                <a:srgbClr val="F5FFF5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r">
              <a:lnSpc>
                <a:spcPts val="3991"/>
              </a:lnSpc>
            </a:pPr>
            <a:r>
              <a:rPr lang="en-US" sz="2893" spc="283">
                <a:solidFill>
                  <a:srgbClr val="F5FFF5"/>
                </a:solidFill>
                <a:latin typeface="DM Sans"/>
                <a:ea typeface="DM Sans"/>
                <a:cs typeface="DM Sans"/>
                <a:sym typeface="DM Sans"/>
              </a:rPr>
              <a:t>Together they established a project called </a:t>
            </a:r>
            <a:r>
              <a:rPr lang="en-US" sz="2893" u="sng" spc="283">
                <a:solidFill>
                  <a:srgbClr val="0000FF"/>
                </a:solidFill>
                <a:latin typeface="DM Sans"/>
                <a:ea typeface="DM Sans"/>
                <a:cs typeface="DM Sans"/>
                <a:sym typeface="DM Sans"/>
                <a:hlinkClick r:id="rId7" tooltip="https://itella.ee/tango-esimene-e-poodide-pakendiringlussusteem/"/>
              </a:rPr>
              <a:t>“Tango”</a:t>
            </a:r>
            <a:r>
              <a:rPr lang="en-US" sz="2893" spc="283">
                <a:solidFill>
                  <a:srgbClr val="F5FFF5"/>
                </a:solidFill>
                <a:latin typeface="DM Sans"/>
                <a:ea typeface="DM Sans"/>
                <a:cs typeface="DM Sans"/>
                <a:sym typeface="DM Sans"/>
              </a:rPr>
              <a:t> - the first e-commerce packaging circulation system.</a:t>
            </a:r>
          </a:p>
          <a:p>
            <a:pPr algn="r">
              <a:lnSpc>
                <a:spcPts val="3991"/>
              </a:lnSpc>
            </a:pPr>
            <a:endParaRPr lang="en-US" sz="2893" spc="283">
              <a:solidFill>
                <a:srgbClr val="F5FFF5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879892" y="2727419"/>
            <a:ext cx="9379408" cy="4133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250"/>
              </a:lnSpc>
            </a:pPr>
            <a:r>
              <a:rPr lang="en-US" sz="7500">
                <a:solidFill>
                  <a:srgbClr val="F5FFF5"/>
                </a:solidFill>
                <a:latin typeface="DM Sans Bold"/>
                <a:ea typeface="DM Sans Bold"/>
                <a:cs typeface="DM Sans Bold"/>
                <a:sym typeface="DM Sans Bold"/>
              </a:rPr>
              <a:t>STORY OF </a:t>
            </a:r>
          </a:p>
          <a:p>
            <a:pPr algn="r">
              <a:lnSpc>
                <a:spcPts val="8250"/>
              </a:lnSpc>
            </a:pPr>
            <a:r>
              <a:rPr lang="en-US" sz="7500">
                <a:solidFill>
                  <a:srgbClr val="F5FFF5"/>
                </a:solidFill>
                <a:latin typeface="DM Sans Bold"/>
                <a:ea typeface="DM Sans Bold"/>
                <a:cs typeface="DM Sans Bold"/>
                <a:sym typeface="DM Sans Bold"/>
              </a:rPr>
              <a:t>RINGO ECO &amp; ITELLA SMARTPOST</a:t>
            </a:r>
          </a:p>
          <a:p>
            <a:pPr algn="r">
              <a:lnSpc>
                <a:spcPts val="8250"/>
              </a:lnSpc>
            </a:pPr>
            <a:endParaRPr lang="en-US" sz="7500">
              <a:solidFill>
                <a:srgbClr val="F5FFF5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28700" y="8437926"/>
            <a:ext cx="7456857" cy="991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1"/>
              </a:lnSpc>
            </a:pPr>
            <a:r>
              <a:rPr lang="en-US" sz="2893" spc="283">
                <a:solidFill>
                  <a:srgbClr val="8CA9AD"/>
                </a:solidFill>
                <a:latin typeface="DM Sans"/>
                <a:ea typeface="DM Sans"/>
                <a:cs typeface="DM Sans"/>
                <a:sym typeface="DM Sans"/>
              </a:rPr>
              <a:t>Itella Smartpost is an international logistics company.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4546432"/>
            <a:ext cx="6502009" cy="20008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1"/>
              </a:lnSpc>
            </a:pPr>
            <a:r>
              <a:rPr lang="en-US" sz="2893" spc="283">
                <a:solidFill>
                  <a:srgbClr val="8CA9AD"/>
                </a:solidFill>
                <a:latin typeface="DM Sans"/>
                <a:ea typeface="DM Sans"/>
                <a:cs typeface="DM Sans"/>
                <a:sym typeface="DM Sans"/>
              </a:rPr>
              <a:t>Ringo’s mission is to eliminate disposable packaging waste by developing an open platform for reusable packages.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A9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4102978" cy="2245448"/>
            <a:chOff x="0" y="0"/>
            <a:chExt cx="5470637" cy="29939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70652" cy="2993898"/>
            </a:xfrm>
            <a:custGeom>
              <a:avLst/>
              <a:gdLst/>
              <a:ahLst/>
              <a:cxnLst/>
              <a:rect l="l" t="t" r="r" b="b"/>
              <a:pathLst>
                <a:path w="5470652" h="2993898">
                  <a:moveTo>
                    <a:pt x="0" y="0"/>
                  </a:moveTo>
                  <a:lnTo>
                    <a:pt x="5470652" y="0"/>
                  </a:lnTo>
                  <a:lnTo>
                    <a:pt x="5470652" y="2993898"/>
                  </a:lnTo>
                  <a:lnTo>
                    <a:pt x="0" y="29938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38" b="-239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4" name="Freeform 4"/>
          <p:cNvSpPr/>
          <p:nvPr/>
        </p:nvSpPr>
        <p:spPr>
          <a:xfrm>
            <a:off x="9361790" y="1278539"/>
            <a:ext cx="12971163" cy="13188954"/>
          </a:xfrm>
          <a:custGeom>
            <a:avLst/>
            <a:gdLst/>
            <a:ahLst/>
            <a:cxnLst/>
            <a:rect l="l" t="t" r="r" b="b"/>
            <a:pathLst>
              <a:path w="12971163" h="13188954">
                <a:moveTo>
                  <a:pt x="0" y="0"/>
                </a:moveTo>
                <a:lnTo>
                  <a:pt x="12971163" y="0"/>
                </a:lnTo>
                <a:lnTo>
                  <a:pt x="12971163" y="13188954"/>
                </a:lnTo>
                <a:lnTo>
                  <a:pt x="0" y="131889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5" name="Group 5"/>
          <p:cNvGrpSpPr/>
          <p:nvPr/>
        </p:nvGrpSpPr>
        <p:grpSpPr>
          <a:xfrm>
            <a:off x="14215297" y="3475898"/>
            <a:ext cx="1710503" cy="624375"/>
            <a:chOff x="0" y="0"/>
            <a:chExt cx="4352199" cy="185340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352163" cy="1853438"/>
            </a:xfrm>
            <a:custGeom>
              <a:avLst/>
              <a:gdLst/>
              <a:ahLst/>
              <a:cxnLst/>
              <a:rect l="l" t="t" r="r" b="b"/>
              <a:pathLst>
                <a:path w="4352163" h="1853438">
                  <a:moveTo>
                    <a:pt x="0" y="0"/>
                  </a:moveTo>
                  <a:lnTo>
                    <a:pt x="4352163" y="0"/>
                  </a:lnTo>
                  <a:lnTo>
                    <a:pt x="4352163" y="1853438"/>
                  </a:lnTo>
                  <a:lnTo>
                    <a:pt x="0" y="18534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99" b="-197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3639800" y="6928533"/>
            <a:ext cx="3024813" cy="583634"/>
            <a:chOff x="0" y="0"/>
            <a:chExt cx="6484184" cy="165025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484239" cy="1650238"/>
            </a:xfrm>
            <a:custGeom>
              <a:avLst/>
              <a:gdLst/>
              <a:ahLst/>
              <a:cxnLst/>
              <a:rect l="l" t="t" r="r" b="b"/>
              <a:pathLst>
                <a:path w="6484239" h="1650238">
                  <a:moveTo>
                    <a:pt x="0" y="0"/>
                  </a:moveTo>
                  <a:lnTo>
                    <a:pt x="6484239" y="0"/>
                  </a:lnTo>
                  <a:lnTo>
                    <a:pt x="6484239" y="1650238"/>
                  </a:lnTo>
                  <a:lnTo>
                    <a:pt x="0" y="16502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b="-1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5787326"/>
            <a:ext cx="8115300" cy="35153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1"/>
              </a:lnSpc>
            </a:pPr>
            <a:r>
              <a:rPr lang="en-US" sz="2893" spc="283">
                <a:solidFill>
                  <a:srgbClr val="F5FFF5"/>
                </a:solidFill>
                <a:latin typeface="DM Sans"/>
                <a:ea typeface="DM Sans"/>
                <a:cs typeface="DM Sans"/>
                <a:sym typeface="DM Sans"/>
              </a:rPr>
              <a:t>How one brand can help another       and vice versa - </a:t>
            </a:r>
          </a:p>
          <a:p>
            <a:pPr algn="l">
              <a:lnSpc>
                <a:spcPts val="3991"/>
              </a:lnSpc>
            </a:pPr>
            <a:endParaRPr lang="en-US" sz="2893" spc="283">
              <a:solidFill>
                <a:srgbClr val="F5FFF5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l">
              <a:lnSpc>
                <a:spcPts val="3991"/>
              </a:lnSpc>
            </a:pPr>
            <a:r>
              <a:rPr lang="en-US" sz="2893" spc="283">
                <a:solidFill>
                  <a:srgbClr val="F5FFF5"/>
                </a:solidFill>
                <a:latin typeface="DM Sans"/>
                <a:ea typeface="DM Sans"/>
                <a:cs typeface="DM Sans"/>
                <a:sym typeface="DM Sans"/>
              </a:rPr>
              <a:t>Fitlap &amp; Peetri Pizza devised two new pizzas and kinds of pasta to Peetri Pizza’s menu that would be healthy and align with Fitlap’s recommendations.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2691696"/>
            <a:ext cx="7048774" cy="3086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0"/>
              </a:lnSpc>
            </a:pPr>
            <a:r>
              <a:rPr lang="en-US" sz="7500">
                <a:solidFill>
                  <a:srgbClr val="F5FFF5"/>
                </a:solidFill>
                <a:latin typeface="DM Sans Bold"/>
                <a:ea typeface="DM Sans Bold"/>
                <a:cs typeface="DM Sans Bold"/>
                <a:sym typeface="DM Sans Bold"/>
              </a:rPr>
              <a:t>STORY OF </a:t>
            </a:r>
          </a:p>
          <a:p>
            <a:pPr algn="l">
              <a:lnSpc>
                <a:spcPts val="8250"/>
              </a:lnSpc>
            </a:pPr>
            <a:r>
              <a:rPr lang="en-US" sz="7500">
                <a:solidFill>
                  <a:srgbClr val="F5FFF5"/>
                </a:solidFill>
                <a:latin typeface="DM Sans Bold"/>
                <a:ea typeface="DM Sans Bold"/>
                <a:cs typeface="DM Sans Bold"/>
                <a:sym typeface="DM Sans Bold"/>
              </a:rPr>
              <a:t>FITLAP &amp; PEETRI PIZZA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32723" y="4234220"/>
            <a:ext cx="7150402" cy="14960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91"/>
              </a:lnSpc>
            </a:pPr>
            <a:r>
              <a:rPr lang="en-US" sz="2893" spc="283">
                <a:solidFill>
                  <a:srgbClr val="8CA9AD"/>
                </a:solidFill>
                <a:latin typeface="DM Sans"/>
                <a:ea typeface="DM Sans"/>
                <a:cs typeface="DM Sans"/>
                <a:sym typeface="DM Sans"/>
              </a:rPr>
              <a:t>Fitlap is a virtual diet plan that helps people lose weight and teaches them how to eat healthily.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599203" y="7777766"/>
            <a:ext cx="7880244" cy="991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991"/>
              </a:lnSpc>
            </a:pPr>
            <a:r>
              <a:rPr lang="en-US" sz="2893" spc="283">
                <a:solidFill>
                  <a:srgbClr val="8CA9AD"/>
                </a:solidFill>
                <a:latin typeface="DM Sans"/>
                <a:ea typeface="DM Sans"/>
                <a:cs typeface="DM Sans"/>
                <a:sym typeface="DM Sans"/>
              </a:rPr>
              <a:t>Peetri Pizza is a franchise chain of nearly 50 pizzerias in Estonia.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884039"/>
            <a:ext cx="16230600" cy="8374261"/>
          </a:xfrm>
          <a:custGeom>
            <a:avLst/>
            <a:gdLst/>
            <a:ahLst/>
            <a:cxnLst/>
            <a:rect l="l" t="t" r="r" b="b"/>
            <a:pathLst>
              <a:path w="16230600" h="8374261">
                <a:moveTo>
                  <a:pt x="0" y="0"/>
                </a:moveTo>
                <a:lnTo>
                  <a:pt x="16230600" y="0"/>
                </a:lnTo>
                <a:lnTo>
                  <a:pt x="16230600" y="8374261"/>
                </a:lnTo>
                <a:lnTo>
                  <a:pt x="0" y="83742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3" name="Group 3"/>
          <p:cNvGrpSpPr/>
          <p:nvPr/>
        </p:nvGrpSpPr>
        <p:grpSpPr>
          <a:xfrm>
            <a:off x="5893678" y="8135576"/>
            <a:ext cx="4102978" cy="2245448"/>
            <a:chOff x="0" y="0"/>
            <a:chExt cx="5470637" cy="299393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70652" cy="2993898"/>
            </a:xfrm>
            <a:custGeom>
              <a:avLst/>
              <a:gdLst/>
              <a:ahLst/>
              <a:cxnLst/>
              <a:rect l="l" t="t" r="r" b="b"/>
              <a:pathLst>
                <a:path w="5470652" h="2993898">
                  <a:moveTo>
                    <a:pt x="0" y="0"/>
                  </a:moveTo>
                  <a:lnTo>
                    <a:pt x="5470652" y="0"/>
                  </a:lnTo>
                  <a:lnTo>
                    <a:pt x="5470652" y="2993898"/>
                  </a:lnTo>
                  <a:lnTo>
                    <a:pt x="0" y="29938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238" b="-239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8135576"/>
            <a:ext cx="4102978" cy="3133183"/>
            <a:chOff x="0" y="0"/>
            <a:chExt cx="5470637" cy="417757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470652" cy="4177538"/>
            </a:xfrm>
            <a:custGeom>
              <a:avLst/>
              <a:gdLst/>
              <a:ahLst/>
              <a:cxnLst/>
              <a:rect l="l" t="t" r="r" b="b"/>
              <a:pathLst>
                <a:path w="5470652" h="4177538">
                  <a:moveTo>
                    <a:pt x="0" y="0"/>
                  </a:moveTo>
                  <a:lnTo>
                    <a:pt x="5470652" y="0"/>
                  </a:lnTo>
                  <a:lnTo>
                    <a:pt x="5470652" y="4177538"/>
                  </a:lnTo>
                  <a:lnTo>
                    <a:pt x="0" y="41775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9" r="-19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3543121" y="-2151424"/>
            <a:ext cx="9489757" cy="10287000"/>
            <a:chOff x="0" y="0"/>
            <a:chExt cx="12653009" cy="13716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653010" cy="13716000"/>
            </a:xfrm>
            <a:custGeom>
              <a:avLst/>
              <a:gdLst/>
              <a:ahLst/>
              <a:cxnLst/>
              <a:rect l="l" t="t" r="r" b="b"/>
              <a:pathLst>
                <a:path w="12653010" h="13716000">
                  <a:moveTo>
                    <a:pt x="0" y="0"/>
                  </a:moveTo>
                  <a:lnTo>
                    <a:pt x="12653010" y="0"/>
                  </a:lnTo>
                  <a:lnTo>
                    <a:pt x="1265301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737" r="-737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3729112" y="4200525"/>
            <a:ext cx="9744192" cy="2038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250"/>
              </a:lnSpc>
            </a:pPr>
            <a:r>
              <a:rPr lang="en-US" sz="750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GUIDELINES FOR A GOOD EXPERIENCE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302507" y="6457407"/>
            <a:ext cx="6170798" cy="419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00"/>
              </a:lnSpc>
            </a:pPr>
            <a:r>
              <a:rPr lang="en-US" sz="3000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What to do? What not to do?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90700" y="1905000"/>
            <a:ext cx="1938412" cy="946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700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03.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884039"/>
            <a:ext cx="16230600" cy="8374261"/>
          </a:xfrm>
          <a:custGeom>
            <a:avLst/>
            <a:gdLst/>
            <a:ahLst/>
            <a:cxnLst/>
            <a:rect l="l" t="t" r="r" b="b"/>
            <a:pathLst>
              <a:path w="16230600" h="8374261">
                <a:moveTo>
                  <a:pt x="0" y="0"/>
                </a:moveTo>
                <a:lnTo>
                  <a:pt x="16230600" y="0"/>
                </a:lnTo>
                <a:lnTo>
                  <a:pt x="16230600" y="8374261"/>
                </a:lnTo>
                <a:lnTo>
                  <a:pt x="0" y="83742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3" name="Group 3"/>
          <p:cNvGrpSpPr/>
          <p:nvPr/>
        </p:nvGrpSpPr>
        <p:grpSpPr>
          <a:xfrm rot="5400000">
            <a:off x="13482016" y="-2080942"/>
            <a:ext cx="5450085" cy="4161883"/>
            <a:chOff x="0" y="0"/>
            <a:chExt cx="7266780" cy="554917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266813" cy="5549138"/>
            </a:xfrm>
            <a:custGeom>
              <a:avLst/>
              <a:gdLst/>
              <a:ahLst/>
              <a:cxnLst/>
              <a:rect l="l" t="t" r="r" b="b"/>
              <a:pathLst>
                <a:path w="7266813" h="5549138">
                  <a:moveTo>
                    <a:pt x="0" y="0"/>
                  </a:moveTo>
                  <a:lnTo>
                    <a:pt x="7266813" y="0"/>
                  </a:lnTo>
                  <a:lnTo>
                    <a:pt x="7266813" y="5549138"/>
                  </a:lnTo>
                  <a:lnTo>
                    <a:pt x="0" y="55491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64" r="-64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755038" y="2147639"/>
            <a:ext cx="10777924" cy="1878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90"/>
              </a:lnSpc>
            </a:pPr>
            <a:r>
              <a:rPr lang="en-US" sz="690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HOW TO BUILD RELATIONSHIPS?</a:t>
            </a:r>
          </a:p>
        </p:txBody>
      </p:sp>
      <p:sp>
        <p:nvSpPr>
          <p:cNvPr id="6" name="Freeform 6"/>
          <p:cNvSpPr/>
          <p:nvPr/>
        </p:nvSpPr>
        <p:spPr>
          <a:xfrm>
            <a:off x="1541971" y="4262312"/>
            <a:ext cx="4588119" cy="1025979"/>
          </a:xfrm>
          <a:custGeom>
            <a:avLst/>
            <a:gdLst/>
            <a:ahLst/>
            <a:cxnLst/>
            <a:rect l="l" t="t" r="r" b="b"/>
            <a:pathLst>
              <a:path w="4588119" h="1025979">
                <a:moveTo>
                  <a:pt x="0" y="0"/>
                </a:moveTo>
                <a:lnTo>
                  <a:pt x="4588119" y="0"/>
                </a:lnTo>
                <a:lnTo>
                  <a:pt x="4588119" y="1025979"/>
                </a:lnTo>
                <a:lnTo>
                  <a:pt x="0" y="10259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7" name="TextBox 7"/>
          <p:cNvSpPr txBox="1"/>
          <p:nvPr/>
        </p:nvSpPr>
        <p:spPr>
          <a:xfrm>
            <a:off x="1649396" y="4639667"/>
            <a:ext cx="4373269" cy="473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INVEST IN IT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41971" y="5708369"/>
            <a:ext cx="4588119" cy="211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Spend time getting to know your partners. Strong relationships are the foundation of a successful collaboration.</a:t>
            </a:r>
          </a:p>
        </p:txBody>
      </p:sp>
      <p:sp>
        <p:nvSpPr>
          <p:cNvPr id="9" name="Freeform 9"/>
          <p:cNvSpPr/>
          <p:nvPr/>
        </p:nvSpPr>
        <p:spPr>
          <a:xfrm>
            <a:off x="7008993" y="4262532"/>
            <a:ext cx="4270014" cy="1025979"/>
          </a:xfrm>
          <a:custGeom>
            <a:avLst/>
            <a:gdLst/>
            <a:ahLst/>
            <a:cxnLst/>
            <a:rect l="l" t="t" r="r" b="b"/>
            <a:pathLst>
              <a:path w="4270014" h="1025979">
                <a:moveTo>
                  <a:pt x="0" y="0"/>
                </a:moveTo>
                <a:lnTo>
                  <a:pt x="4270014" y="0"/>
                </a:lnTo>
                <a:lnTo>
                  <a:pt x="4270014" y="1025979"/>
                </a:lnTo>
                <a:lnTo>
                  <a:pt x="0" y="10259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10" name="TextBox 10"/>
          <p:cNvSpPr txBox="1"/>
          <p:nvPr/>
        </p:nvSpPr>
        <p:spPr>
          <a:xfrm>
            <a:off x="6957365" y="4639667"/>
            <a:ext cx="4373269" cy="473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FOSTER RESPECT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849940" y="5708369"/>
            <a:ext cx="4588119" cy="2533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Respect each partner's expertise, perspectives, and contributions. This encourages open dialogue and fruitful cooperation.</a:t>
            </a:r>
          </a:p>
        </p:txBody>
      </p:sp>
      <p:sp>
        <p:nvSpPr>
          <p:cNvPr id="12" name="Freeform 12"/>
          <p:cNvSpPr/>
          <p:nvPr/>
        </p:nvSpPr>
        <p:spPr>
          <a:xfrm>
            <a:off x="11735985" y="4262532"/>
            <a:ext cx="4820135" cy="1025979"/>
          </a:xfrm>
          <a:custGeom>
            <a:avLst/>
            <a:gdLst/>
            <a:ahLst/>
            <a:cxnLst/>
            <a:rect l="l" t="t" r="r" b="b"/>
            <a:pathLst>
              <a:path w="4820135" h="1025979">
                <a:moveTo>
                  <a:pt x="0" y="0"/>
                </a:moveTo>
                <a:lnTo>
                  <a:pt x="4820135" y="0"/>
                </a:lnTo>
                <a:lnTo>
                  <a:pt x="4820135" y="1025979"/>
                </a:lnTo>
                <a:lnTo>
                  <a:pt x="0" y="102597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13" name="TextBox 13"/>
          <p:cNvSpPr txBox="1"/>
          <p:nvPr/>
        </p:nvSpPr>
        <p:spPr>
          <a:xfrm>
            <a:off x="11735985" y="4639667"/>
            <a:ext cx="4820135" cy="473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PROMOTE CULTURE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735985" y="5708369"/>
            <a:ext cx="4820135" cy="211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Cultivate a culture that values collaboration, embraces diversity, and promotes shared decision-making.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-4744879" y="9258300"/>
            <a:ext cx="9489757" cy="10287000"/>
            <a:chOff x="0" y="0"/>
            <a:chExt cx="12653009" cy="13716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2653010" cy="13716000"/>
            </a:xfrm>
            <a:custGeom>
              <a:avLst/>
              <a:gdLst/>
              <a:ahLst/>
              <a:cxnLst/>
              <a:rect l="l" t="t" r="r" b="b"/>
              <a:pathLst>
                <a:path w="12653010" h="13716000">
                  <a:moveTo>
                    <a:pt x="0" y="0"/>
                  </a:moveTo>
                  <a:lnTo>
                    <a:pt x="12653010" y="0"/>
                  </a:lnTo>
                  <a:lnTo>
                    <a:pt x="1265301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737" r="-737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1981200" y="-94024"/>
            <a:ext cx="4102978" cy="2245448"/>
          </a:xfrm>
          <a:custGeom>
            <a:avLst/>
            <a:gdLst/>
            <a:ahLst/>
            <a:cxnLst/>
            <a:rect l="l" t="t" r="r" b="b"/>
            <a:pathLst>
              <a:path w="4102978" h="2245448">
                <a:moveTo>
                  <a:pt x="0" y="0"/>
                </a:moveTo>
                <a:lnTo>
                  <a:pt x="4102978" y="0"/>
                </a:lnTo>
                <a:lnTo>
                  <a:pt x="4102978" y="2245448"/>
                </a:lnTo>
                <a:lnTo>
                  <a:pt x="0" y="22454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4245946" y="3987799"/>
            <a:ext cx="10620170" cy="1660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500"/>
              </a:lnSpc>
            </a:pPr>
            <a:r>
              <a:rPr lang="en-US" sz="12500">
                <a:solidFill>
                  <a:srgbClr val="FFFFFF"/>
                </a:solidFill>
                <a:latin typeface="DM Sans Bold"/>
              </a:rPr>
              <a:t>THANK YOU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079443" y="5676900"/>
            <a:ext cx="6786673" cy="50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850"/>
              </a:lnSpc>
            </a:pPr>
            <a:r>
              <a:rPr lang="en-US" sz="3500">
                <a:solidFill>
                  <a:srgbClr val="FFFFFF"/>
                </a:solidFill>
                <a:latin typeface="DM Sans Bold"/>
              </a:rPr>
              <a:t>What questions do you have?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4F50E0-D45D-720A-8469-04CC6C830D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52" y="1409700"/>
            <a:ext cx="18288000" cy="771483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884039"/>
            <a:ext cx="16230600" cy="8374261"/>
          </a:xfrm>
          <a:custGeom>
            <a:avLst/>
            <a:gdLst/>
            <a:ahLst/>
            <a:cxnLst/>
            <a:rect l="l" t="t" r="r" b="b"/>
            <a:pathLst>
              <a:path w="16230600" h="8374261">
                <a:moveTo>
                  <a:pt x="0" y="0"/>
                </a:moveTo>
                <a:lnTo>
                  <a:pt x="16230600" y="0"/>
                </a:lnTo>
                <a:lnTo>
                  <a:pt x="16230600" y="8374261"/>
                </a:lnTo>
                <a:lnTo>
                  <a:pt x="0" y="83742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3" name="Group 3"/>
          <p:cNvGrpSpPr/>
          <p:nvPr/>
        </p:nvGrpSpPr>
        <p:grpSpPr>
          <a:xfrm rot="5400000">
            <a:off x="13482016" y="-2080942"/>
            <a:ext cx="5450085" cy="4161883"/>
            <a:chOff x="0" y="0"/>
            <a:chExt cx="7266780" cy="554917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266813" cy="5549138"/>
            </a:xfrm>
            <a:custGeom>
              <a:avLst/>
              <a:gdLst/>
              <a:ahLst/>
              <a:cxnLst/>
              <a:rect l="l" t="t" r="r" b="b"/>
              <a:pathLst>
                <a:path w="7266813" h="5549138">
                  <a:moveTo>
                    <a:pt x="0" y="0"/>
                  </a:moveTo>
                  <a:lnTo>
                    <a:pt x="7266813" y="0"/>
                  </a:lnTo>
                  <a:lnTo>
                    <a:pt x="7266813" y="5549138"/>
                  </a:lnTo>
                  <a:lnTo>
                    <a:pt x="0" y="55491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64" r="-64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755038" y="2147639"/>
            <a:ext cx="10777924" cy="1878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90"/>
              </a:lnSpc>
            </a:pPr>
            <a:r>
              <a:rPr lang="en-US" sz="690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HOW TO MAINTAIN MOMENTUM?</a:t>
            </a:r>
          </a:p>
        </p:txBody>
      </p:sp>
      <p:sp>
        <p:nvSpPr>
          <p:cNvPr id="6" name="Freeform 6"/>
          <p:cNvSpPr/>
          <p:nvPr/>
        </p:nvSpPr>
        <p:spPr>
          <a:xfrm>
            <a:off x="1541971" y="4262312"/>
            <a:ext cx="4588119" cy="1025979"/>
          </a:xfrm>
          <a:custGeom>
            <a:avLst/>
            <a:gdLst/>
            <a:ahLst/>
            <a:cxnLst/>
            <a:rect l="l" t="t" r="r" b="b"/>
            <a:pathLst>
              <a:path w="4588119" h="1025979">
                <a:moveTo>
                  <a:pt x="0" y="0"/>
                </a:moveTo>
                <a:lnTo>
                  <a:pt x="4588119" y="0"/>
                </a:lnTo>
                <a:lnTo>
                  <a:pt x="4588119" y="1025979"/>
                </a:lnTo>
                <a:lnTo>
                  <a:pt x="0" y="10259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7" name="TextBox 7"/>
          <p:cNvSpPr txBox="1"/>
          <p:nvPr/>
        </p:nvSpPr>
        <p:spPr>
          <a:xfrm>
            <a:off x="1649396" y="4639667"/>
            <a:ext cx="4373269" cy="473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CELEBRATE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41971" y="5651826"/>
            <a:ext cx="4588119" cy="2533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 Celebrate shared successes and milestones to foster a sense of accomplishment and reinforce the collaboration's value.</a:t>
            </a:r>
          </a:p>
        </p:txBody>
      </p:sp>
      <p:sp>
        <p:nvSpPr>
          <p:cNvPr id="9" name="Freeform 9"/>
          <p:cNvSpPr/>
          <p:nvPr/>
        </p:nvSpPr>
        <p:spPr>
          <a:xfrm>
            <a:off x="7008993" y="4262532"/>
            <a:ext cx="4270014" cy="1025979"/>
          </a:xfrm>
          <a:custGeom>
            <a:avLst/>
            <a:gdLst/>
            <a:ahLst/>
            <a:cxnLst/>
            <a:rect l="l" t="t" r="r" b="b"/>
            <a:pathLst>
              <a:path w="4270014" h="1025979">
                <a:moveTo>
                  <a:pt x="0" y="0"/>
                </a:moveTo>
                <a:lnTo>
                  <a:pt x="4270014" y="0"/>
                </a:lnTo>
                <a:lnTo>
                  <a:pt x="4270014" y="1025979"/>
                </a:lnTo>
                <a:lnTo>
                  <a:pt x="0" y="102597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10" name="TextBox 10"/>
          <p:cNvSpPr txBox="1"/>
          <p:nvPr/>
        </p:nvSpPr>
        <p:spPr>
          <a:xfrm>
            <a:off x="6957365" y="4639667"/>
            <a:ext cx="4373269" cy="501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LEARN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849940" y="5708369"/>
            <a:ext cx="4588119" cy="2533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Treat the collaboration as a learning journey. Reflect on experiences, learn from challenges, and continually strive to improve.</a:t>
            </a:r>
          </a:p>
        </p:txBody>
      </p:sp>
      <p:sp>
        <p:nvSpPr>
          <p:cNvPr id="12" name="Freeform 12"/>
          <p:cNvSpPr/>
          <p:nvPr/>
        </p:nvSpPr>
        <p:spPr>
          <a:xfrm>
            <a:off x="11735985" y="4262532"/>
            <a:ext cx="4820135" cy="1025979"/>
          </a:xfrm>
          <a:custGeom>
            <a:avLst/>
            <a:gdLst/>
            <a:ahLst/>
            <a:cxnLst/>
            <a:rect l="l" t="t" r="r" b="b"/>
            <a:pathLst>
              <a:path w="4820135" h="1025979">
                <a:moveTo>
                  <a:pt x="0" y="0"/>
                </a:moveTo>
                <a:lnTo>
                  <a:pt x="4820135" y="0"/>
                </a:lnTo>
                <a:lnTo>
                  <a:pt x="4820135" y="1025979"/>
                </a:lnTo>
                <a:lnTo>
                  <a:pt x="0" y="102597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13" name="TextBox 13"/>
          <p:cNvSpPr txBox="1"/>
          <p:nvPr/>
        </p:nvSpPr>
        <p:spPr>
          <a:xfrm>
            <a:off x="11735985" y="4639667"/>
            <a:ext cx="4820135" cy="473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RESOLVE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735985" y="5708369"/>
            <a:ext cx="4820135" cy="2114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Disagreements are natural. Address them openly and constructively, and seek mutually beneficial resolutions.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-4744879" y="9258300"/>
            <a:ext cx="9489757" cy="10287000"/>
            <a:chOff x="0" y="0"/>
            <a:chExt cx="12653009" cy="137160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2653010" cy="13716000"/>
            </a:xfrm>
            <a:custGeom>
              <a:avLst/>
              <a:gdLst/>
              <a:ahLst/>
              <a:cxnLst/>
              <a:rect l="l" t="t" r="r" b="b"/>
              <a:pathLst>
                <a:path w="12653010" h="13716000">
                  <a:moveTo>
                    <a:pt x="0" y="0"/>
                  </a:moveTo>
                  <a:lnTo>
                    <a:pt x="12653010" y="0"/>
                  </a:lnTo>
                  <a:lnTo>
                    <a:pt x="1265301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737" r="-737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12751" y="6743700"/>
            <a:ext cx="4437107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HAVE A </a:t>
            </a:r>
          </a:p>
          <a:p>
            <a:pPr algn="ctr">
              <a:lnSpc>
                <a:spcPts val="3300"/>
              </a:lnSpc>
            </a:pPr>
            <a:r>
              <a:rPr lang="en-US" sz="30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SHARED VISION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468214" y="1390322"/>
            <a:ext cx="4254641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CLEAR COMMUNICATION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626665" y="2442210"/>
            <a:ext cx="6009280" cy="1120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0"/>
              </a:lnSpc>
            </a:pPr>
            <a:r>
              <a:rPr lang="en-US" sz="2700">
                <a:solidFill>
                  <a:srgbClr val="8CA9AD"/>
                </a:solidFill>
                <a:latin typeface="DM Sans"/>
                <a:ea typeface="DM Sans"/>
                <a:cs typeface="DM Sans"/>
                <a:sym typeface="DM Sans"/>
              </a:rPr>
              <a:t>Transparency and open dialogue foster trust and ensure all parties are aligned throughout the partnership.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691710" y="7848764"/>
            <a:ext cx="5879189" cy="1120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0"/>
              </a:lnSpc>
            </a:pPr>
            <a:r>
              <a:rPr lang="en-US" sz="2700">
                <a:solidFill>
                  <a:srgbClr val="8CA9AD"/>
                </a:solidFill>
                <a:latin typeface="DM Sans"/>
                <a:ea typeface="DM Sans"/>
                <a:cs typeface="DM Sans"/>
                <a:sym typeface="DM Sans"/>
              </a:rPr>
              <a:t>Collaborations are more productive when all partners share a common goal and vision.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733797" y="2442210"/>
            <a:ext cx="5745142" cy="1120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0"/>
              </a:lnSpc>
            </a:pPr>
            <a:r>
              <a:rPr lang="en-US" sz="2700">
                <a:solidFill>
                  <a:srgbClr val="8CA9AD"/>
                </a:solidFill>
                <a:latin typeface="DM Sans"/>
                <a:ea typeface="DM Sans"/>
                <a:cs typeface="DM Sans"/>
                <a:sym typeface="DM Sans"/>
              </a:rPr>
              <a:t>Ensure that all parties derive value from the collaboration to maintain engagement and commitment.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733797" y="7639214"/>
            <a:ext cx="5745142" cy="1120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0"/>
              </a:lnSpc>
            </a:pPr>
            <a:r>
              <a:rPr lang="en-US" sz="2700">
                <a:solidFill>
                  <a:srgbClr val="8CA9AD"/>
                </a:solidFill>
                <a:latin typeface="DM Sans"/>
                <a:ea typeface="DM Sans"/>
                <a:cs typeface="DM Sans"/>
                <a:sym typeface="DM Sans"/>
              </a:rPr>
              <a:t>Regular engagement keeps stakeholders informed and invested in the collaboration.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097403" y="4686300"/>
            <a:ext cx="14093194" cy="990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0"/>
              </a:lnSpc>
            </a:pPr>
            <a:r>
              <a:rPr lang="en-US" sz="75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WHAT TO DO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371658" y="1390322"/>
            <a:ext cx="4469420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MUTUALLY </a:t>
            </a:r>
          </a:p>
          <a:p>
            <a:pPr algn="ctr">
              <a:lnSpc>
                <a:spcPts val="3300"/>
              </a:lnSpc>
            </a:pPr>
            <a:r>
              <a:rPr lang="en-US" sz="30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BENEFICIAL TERMS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616447" y="6743700"/>
            <a:ext cx="5979843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ENGAGE REGULARLY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36878" y="6772261"/>
            <a:ext cx="4437107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SKIP THE AGREEMENTS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236878" y="1403482"/>
            <a:ext cx="4254641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IGNORE THE POWER DYNAMICS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988480" y="2442210"/>
            <a:ext cx="4751437" cy="1491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0"/>
              </a:lnSpc>
            </a:pPr>
            <a:r>
              <a:rPr lang="en-US" sz="2700">
                <a:solidFill>
                  <a:srgbClr val="8CA9AD"/>
                </a:solidFill>
                <a:latin typeface="DM Sans"/>
                <a:ea typeface="DM Sans"/>
                <a:cs typeface="DM Sans"/>
                <a:sym typeface="DM Sans"/>
              </a:rPr>
              <a:t>Power imbalances can undermine collaboration; and ensure all parties have equal say and participation.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069039" y="7766685"/>
            <a:ext cx="4590320" cy="1491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0"/>
              </a:lnSpc>
            </a:pPr>
            <a:r>
              <a:rPr lang="en-US" sz="2700">
                <a:solidFill>
                  <a:srgbClr val="8CA9AD"/>
                </a:solidFill>
                <a:latin typeface="DM Sans"/>
                <a:ea typeface="DM Sans"/>
                <a:cs typeface="DM Sans"/>
                <a:sym typeface="DM Sans"/>
              </a:rPr>
              <a:t>Clearly outline roles, responsibilities and expectations to avoid disputes.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805283" y="2442210"/>
            <a:ext cx="4268731" cy="1491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0"/>
              </a:lnSpc>
            </a:pPr>
            <a:r>
              <a:rPr lang="en-US" sz="2700">
                <a:solidFill>
                  <a:srgbClr val="8CA9AD"/>
                </a:solidFill>
                <a:latin typeface="DM Sans"/>
                <a:ea typeface="DM Sans"/>
                <a:cs typeface="DM Sans"/>
                <a:sym typeface="DM Sans"/>
              </a:rPr>
              <a:t>Building trust takes time, but it's the foundation of any successful collaboration.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660337" y="7766685"/>
            <a:ext cx="4558624" cy="1120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0"/>
              </a:lnSpc>
            </a:pPr>
            <a:r>
              <a:rPr lang="en-US" sz="2700">
                <a:solidFill>
                  <a:srgbClr val="8CA9AD"/>
                </a:solidFill>
                <a:latin typeface="DM Sans"/>
                <a:ea typeface="DM Sans"/>
                <a:cs typeface="DM Sans"/>
                <a:sym typeface="DM Sans"/>
              </a:rPr>
              <a:t>Goals and objectives can evolve over time, ensuring regular alignment check-ins.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097403" y="4724400"/>
            <a:ext cx="14093194" cy="990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50"/>
              </a:lnSpc>
            </a:pPr>
            <a:r>
              <a:rPr lang="en-US" sz="75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WHAT </a:t>
            </a:r>
            <a:r>
              <a:rPr lang="en-US" sz="7500" u="sng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NOT</a:t>
            </a:r>
            <a:r>
              <a:rPr lang="en-US" sz="75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 TO DO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704939" y="1403482"/>
            <a:ext cx="4469420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UNDERESTIMATE TRUST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806324" y="6791311"/>
            <a:ext cx="4266649" cy="85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ASSUME STATIC DEVELOPMENT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1113297"/>
            <a:ext cx="16230600" cy="8374261"/>
          </a:xfrm>
          <a:custGeom>
            <a:avLst/>
            <a:gdLst/>
            <a:ahLst/>
            <a:cxnLst/>
            <a:rect l="l" t="t" r="r" b="b"/>
            <a:pathLst>
              <a:path w="16230600" h="8374261">
                <a:moveTo>
                  <a:pt x="0" y="0"/>
                </a:moveTo>
                <a:lnTo>
                  <a:pt x="16230600" y="0"/>
                </a:lnTo>
                <a:lnTo>
                  <a:pt x="16230600" y="8374261"/>
                </a:lnTo>
                <a:lnTo>
                  <a:pt x="0" y="83742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3" name="Group 3"/>
          <p:cNvGrpSpPr/>
          <p:nvPr/>
        </p:nvGrpSpPr>
        <p:grpSpPr>
          <a:xfrm>
            <a:off x="5893678" y="8135576"/>
            <a:ext cx="4102978" cy="2245448"/>
            <a:chOff x="0" y="0"/>
            <a:chExt cx="5470637" cy="299393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70652" cy="2993898"/>
            </a:xfrm>
            <a:custGeom>
              <a:avLst/>
              <a:gdLst/>
              <a:ahLst/>
              <a:cxnLst/>
              <a:rect l="l" t="t" r="r" b="b"/>
              <a:pathLst>
                <a:path w="5470652" h="2993898">
                  <a:moveTo>
                    <a:pt x="0" y="0"/>
                  </a:moveTo>
                  <a:lnTo>
                    <a:pt x="5470652" y="0"/>
                  </a:lnTo>
                  <a:lnTo>
                    <a:pt x="5470652" y="2993898"/>
                  </a:lnTo>
                  <a:lnTo>
                    <a:pt x="0" y="29938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238" b="-239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8135576"/>
            <a:ext cx="4102978" cy="3133183"/>
            <a:chOff x="0" y="0"/>
            <a:chExt cx="5470637" cy="417757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470652" cy="4177538"/>
            </a:xfrm>
            <a:custGeom>
              <a:avLst/>
              <a:gdLst/>
              <a:ahLst/>
              <a:cxnLst/>
              <a:rect l="l" t="t" r="r" b="b"/>
              <a:pathLst>
                <a:path w="5470652" h="4177538">
                  <a:moveTo>
                    <a:pt x="0" y="0"/>
                  </a:moveTo>
                  <a:lnTo>
                    <a:pt x="5470652" y="0"/>
                  </a:lnTo>
                  <a:lnTo>
                    <a:pt x="5470652" y="4177538"/>
                  </a:lnTo>
                  <a:lnTo>
                    <a:pt x="0" y="41775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9" r="-19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3543121" y="-2151424"/>
            <a:ext cx="9489757" cy="10287000"/>
            <a:chOff x="0" y="0"/>
            <a:chExt cx="12653009" cy="13716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653010" cy="13716000"/>
            </a:xfrm>
            <a:custGeom>
              <a:avLst/>
              <a:gdLst/>
              <a:ahLst/>
              <a:cxnLst/>
              <a:rect l="l" t="t" r="r" b="b"/>
              <a:pathLst>
                <a:path w="12653010" h="13716000">
                  <a:moveTo>
                    <a:pt x="0" y="0"/>
                  </a:moveTo>
                  <a:lnTo>
                    <a:pt x="12653010" y="0"/>
                  </a:lnTo>
                  <a:lnTo>
                    <a:pt x="1265301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737" r="-737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133600" y="3756829"/>
            <a:ext cx="13335000" cy="3026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0"/>
              </a:lnSpc>
            </a:pPr>
            <a:r>
              <a:rPr lang="en-US" sz="750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PRACTICAL PART</a:t>
            </a:r>
          </a:p>
          <a:p>
            <a:pPr algn="l">
              <a:lnSpc>
                <a:spcPts val="8250"/>
              </a:lnSpc>
            </a:pPr>
            <a:r>
              <a:rPr lang="en-US" sz="480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(Mapping YOUR potential partners and collaboration TODAY)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90700" y="1905000"/>
            <a:ext cx="1938412" cy="946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700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04.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3156628"/>
            <a:ext cx="2224486" cy="2218391"/>
          </a:xfrm>
          <a:custGeom>
            <a:avLst/>
            <a:gdLst/>
            <a:ahLst/>
            <a:cxnLst/>
            <a:rect l="l" t="t" r="r" b="b"/>
            <a:pathLst>
              <a:path w="2224486" h="2218391">
                <a:moveTo>
                  <a:pt x="0" y="0"/>
                </a:moveTo>
                <a:lnTo>
                  <a:pt x="2224486" y="0"/>
                </a:lnTo>
                <a:lnTo>
                  <a:pt x="2224486" y="2218391"/>
                </a:lnTo>
                <a:lnTo>
                  <a:pt x="0" y="22183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3" name="Group 3"/>
          <p:cNvGrpSpPr/>
          <p:nvPr/>
        </p:nvGrpSpPr>
        <p:grpSpPr>
          <a:xfrm>
            <a:off x="1356299" y="3614714"/>
            <a:ext cx="1489037" cy="1302230"/>
            <a:chOff x="0" y="0"/>
            <a:chExt cx="1985383" cy="173630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85391" cy="1736344"/>
            </a:xfrm>
            <a:custGeom>
              <a:avLst/>
              <a:gdLst/>
              <a:ahLst/>
              <a:cxnLst/>
              <a:rect l="l" t="t" r="r" b="b"/>
              <a:pathLst>
                <a:path w="1985391" h="1736344">
                  <a:moveTo>
                    <a:pt x="0" y="0"/>
                  </a:moveTo>
                  <a:lnTo>
                    <a:pt x="1985391" y="0"/>
                  </a:lnTo>
                  <a:lnTo>
                    <a:pt x="1985391" y="1736344"/>
                  </a:lnTo>
                  <a:lnTo>
                    <a:pt x="0" y="1736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10" r="-110" b="2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36448" y="6828756"/>
            <a:ext cx="1408888" cy="1280807"/>
            <a:chOff x="0" y="0"/>
            <a:chExt cx="1878517" cy="17077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78457" cy="1707769"/>
            </a:xfrm>
            <a:custGeom>
              <a:avLst/>
              <a:gdLst/>
              <a:ahLst/>
              <a:cxnLst/>
              <a:rect l="l" t="t" r="r" b="b"/>
              <a:pathLst>
                <a:path w="1878457" h="1707769">
                  <a:moveTo>
                    <a:pt x="0" y="0"/>
                  </a:moveTo>
                  <a:lnTo>
                    <a:pt x="1878457" y="0"/>
                  </a:lnTo>
                  <a:lnTo>
                    <a:pt x="1878457" y="1707769"/>
                  </a:lnTo>
                  <a:lnTo>
                    <a:pt x="0" y="17077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68" r="-3" b="-167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311425" y="6810686"/>
            <a:ext cx="1469087" cy="1268924"/>
            <a:chOff x="0" y="0"/>
            <a:chExt cx="1958783" cy="169189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58721" cy="1691894"/>
            </a:xfrm>
            <a:custGeom>
              <a:avLst/>
              <a:gdLst/>
              <a:ahLst/>
              <a:cxnLst/>
              <a:rect l="l" t="t" r="r" b="b"/>
              <a:pathLst>
                <a:path w="1958721" h="1691894">
                  <a:moveTo>
                    <a:pt x="0" y="0"/>
                  </a:moveTo>
                  <a:lnTo>
                    <a:pt x="1958721" y="0"/>
                  </a:lnTo>
                  <a:lnTo>
                    <a:pt x="1958721" y="1691894"/>
                  </a:lnTo>
                  <a:lnTo>
                    <a:pt x="0" y="16918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44" r="-3" b="-44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206644" y="3423707"/>
            <a:ext cx="1678649" cy="1678649"/>
            <a:chOff x="0" y="0"/>
            <a:chExt cx="2238199" cy="223819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238248" cy="2238248"/>
            </a:xfrm>
            <a:custGeom>
              <a:avLst/>
              <a:gdLst/>
              <a:ahLst/>
              <a:cxnLst/>
              <a:rect l="l" t="t" r="r" b="b"/>
              <a:pathLst>
                <a:path w="2238248" h="2238248">
                  <a:moveTo>
                    <a:pt x="0" y="0"/>
                  </a:moveTo>
                  <a:lnTo>
                    <a:pt x="2238248" y="0"/>
                  </a:lnTo>
                  <a:lnTo>
                    <a:pt x="2238248" y="2238248"/>
                  </a:lnTo>
                  <a:lnTo>
                    <a:pt x="0" y="22382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r="2" b="2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11" name="Group 11"/>
          <p:cNvGrpSpPr/>
          <p:nvPr/>
        </p:nvGrpSpPr>
        <p:grpSpPr>
          <a:xfrm rot="5400000">
            <a:off x="15562957" y="-2364046"/>
            <a:ext cx="5450085" cy="4161883"/>
            <a:chOff x="0" y="0"/>
            <a:chExt cx="7266780" cy="554917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7266813" cy="5549138"/>
            </a:xfrm>
            <a:custGeom>
              <a:avLst/>
              <a:gdLst/>
              <a:ahLst/>
              <a:cxnLst/>
              <a:rect l="l" t="t" r="r" b="b"/>
              <a:pathLst>
                <a:path w="7266813" h="5549138">
                  <a:moveTo>
                    <a:pt x="0" y="0"/>
                  </a:moveTo>
                  <a:lnTo>
                    <a:pt x="7266813" y="0"/>
                  </a:lnTo>
                  <a:lnTo>
                    <a:pt x="7266813" y="5549138"/>
                  </a:lnTo>
                  <a:lnTo>
                    <a:pt x="0" y="55491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64" r="-64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238591" y="338361"/>
            <a:ext cx="14845046" cy="3440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0"/>
              </a:lnSpc>
            </a:pPr>
            <a:r>
              <a:rPr lang="en-US" sz="48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PRACTICAL PART: MAPPING YOUR POTENTIAL PARTNERS (1)</a:t>
            </a:r>
          </a:p>
          <a:p>
            <a:pPr algn="l">
              <a:lnSpc>
                <a:spcPts val="8250"/>
              </a:lnSpc>
            </a:pPr>
            <a:endParaRPr lang="en-US" sz="4800">
              <a:solidFill>
                <a:srgbClr val="8CA9AD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551862" y="3213778"/>
            <a:ext cx="4934645" cy="473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Step 1 - Identification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551862" y="4329706"/>
            <a:ext cx="13593138" cy="4325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6080" lvl="1" indent="-193040" algn="l">
              <a:lnSpc>
                <a:spcPts val="3078"/>
              </a:lnSpc>
              <a:buFont typeface="Arial"/>
              <a:buChar char="•"/>
            </a:pPr>
            <a:r>
              <a:rPr lang="en-US" sz="3200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Who would You like to collaborate with?</a:t>
            </a:r>
          </a:p>
          <a:p>
            <a:pPr marL="386080" lvl="1" indent="-193040" algn="l">
              <a:lnSpc>
                <a:spcPts val="3078"/>
              </a:lnSpc>
              <a:buFont typeface="Arial"/>
              <a:buChar char="•"/>
            </a:pPr>
            <a:r>
              <a:rPr lang="en-US" sz="3200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Why would You like to collaborate with them? </a:t>
            </a:r>
          </a:p>
          <a:p>
            <a:pPr marL="386080" lvl="1" indent="-193040" algn="l">
              <a:lnSpc>
                <a:spcPts val="3078"/>
              </a:lnSpc>
              <a:buFont typeface="Arial"/>
              <a:buChar char="•"/>
            </a:pPr>
            <a:r>
              <a:rPr lang="en-US" sz="3200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Why would they like to collaborate with You?</a:t>
            </a:r>
          </a:p>
          <a:p>
            <a:pPr marL="386080" lvl="1" indent="-193040" algn="l">
              <a:lnSpc>
                <a:spcPts val="3078"/>
              </a:lnSpc>
            </a:pPr>
            <a:endParaRPr lang="en-US" sz="3200">
              <a:solidFill>
                <a:srgbClr val="73737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386080" lvl="1" indent="-193040" algn="l">
              <a:lnSpc>
                <a:spcPts val="3078"/>
              </a:lnSpc>
              <a:buFont typeface="Arial"/>
              <a:buChar char="•"/>
            </a:pPr>
            <a:r>
              <a:rPr lang="en-US" sz="3200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What is Your united mission?</a:t>
            </a:r>
          </a:p>
          <a:p>
            <a:pPr marL="386080" lvl="1" indent="-193040" algn="l">
              <a:lnSpc>
                <a:spcPts val="3078"/>
              </a:lnSpc>
              <a:buFont typeface="Arial"/>
              <a:buChar char="•"/>
            </a:pPr>
            <a:r>
              <a:rPr lang="en-US" sz="3200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Who are the critical stakeholders that you are already connected to?</a:t>
            </a:r>
          </a:p>
          <a:p>
            <a:pPr marL="386080" lvl="1" indent="-193040" algn="l">
              <a:lnSpc>
                <a:spcPts val="3078"/>
              </a:lnSpc>
              <a:buFont typeface="Arial"/>
              <a:buChar char="•"/>
            </a:pPr>
            <a:r>
              <a:rPr lang="en-US" sz="3200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Any important networks of communities that You should </a:t>
            </a:r>
          </a:p>
          <a:p>
            <a:pPr marL="843280" lvl="2" indent="-281093" algn="l">
              <a:lnSpc>
                <a:spcPts val="3078"/>
              </a:lnSpc>
              <a:buFont typeface="Arial"/>
              <a:buChar char="⚬"/>
            </a:pPr>
            <a:r>
              <a:rPr lang="en-US" sz="3200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 - belong to before the collaboration?</a:t>
            </a:r>
          </a:p>
          <a:p>
            <a:pPr marL="843280" lvl="2" indent="-281093" algn="l">
              <a:lnSpc>
                <a:spcPts val="3078"/>
              </a:lnSpc>
              <a:buFont typeface="Arial"/>
              <a:buChar char="⚬"/>
            </a:pPr>
            <a:r>
              <a:rPr lang="en-US" sz="3200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 - ask advice from?</a:t>
            </a:r>
          </a:p>
          <a:p>
            <a:pPr marL="843280" lvl="2" indent="-281093" algn="l">
              <a:lnSpc>
                <a:spcPts val="3078"/>
              </a:lnSpc>
            </a:pPr>
            <a:endParaRPr lang="en-US" sz="3200">
              <a:solidFill>
                <a:srgbClr val="73737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843280" lvl="2" indent="-281093" algn="l">
              <a:lnSpc>
                <a:spcPts val="3078"/>
              </a:lnSpc>
            </a:pPr>
            <a:r>
              <a:rPr lang="en-US" sz="3200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-4744879" y="9258300"/>
            <a:ext cx="9489757" cy="10287000"/>
            <a:chOff x="0" y="0"/>
            <a:chExt cx="12653009" cy="13716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653010" cy="13716000"/>
            </a:xfrm>
            <a:custGeom>
              <a:avLst/>
              <a:gdLst/>
              <a:ahLst/>
              <a:cxnLst/>
              <a:rect l="l" t="t" r="r" b="b"/>
              <a:pathLst>
                <a:path w="12653010" h="13716000">
                  <a:moveTo>
                    <a:pt x="0" y="0"/>
                  </a:moveTo>
                  <a:lnTo>
                    <a:pt x="12653010" y="0"/>
                  </a:lnTo>
                  <a:lnTo>
                    <a:pt x="1265301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737" r="-737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3156628"/>
            <a:ext cx="2224486" cy="2218391"/>
          </a:xfrm>
          <a:custGeom>
            <a:avLst/>
            <a:gdLst/>
            <a:ahLst/>
            <a:cxnLst/>
            <a:rect l="l" t="t" r="r" b="b"/>
            <a:pathLst>
              <a:path w="2224486" h="2218391">
                <a:moveTo>
                  <a:pt x="0" y="0"/>
                </a:moveTo>
                <a:lnTo>
                  <a:pt x="2224486" y="0"/>
                </a:lnTo>
                <a:lnTo>
                  <a:pt x="2224486" y="2218391"/>
                </a:lnTo>
                <a:lnTo>
                  <a:pt x="0" y="22183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3" name="Group 3"/>
          <p:cNvGrpSpPr/>
          <p:nvPr/>
        </p:nvGrpSpPr>
        <p:grpSpPr>
          <a:xfrm>
            <a:off x="1436499" y="3519778"/>
            <a:ext cx="1408888" cy="1280807"/>
            <a:chOff x="0" y="0"/>
            <a:chExt cx="1878517" cy="170774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78457" cy="1707769"/>
            </a:xfrm>
            <a:custGeom>
              <a:avLst/>
              <a:gdLst/>
              <a:ahLst/>
              <a:cxnLst/>
              <a:rect l="l" t="t" r="r" b="b"/>
              <a:pathLst>
                <a:path w="1878457" h="1707769">
                  <a:moveTo>
                    <a:pt x="0" y="0"/>
                  </a:moveTo>
                  <a:lnTo>
                    <a:pt x="1878457" y="0"/>
                  </a:lnTo>
                  <a:lnTo>
                    <a:pt x="1878457" y="1707769"/>
                  </a:lnTo>
                  <a:lnTo>
                    <a:pt x="0" y="17077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68" r="-3" b="-167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311425" y="6810686"/>
            <a:ext cx="1469087" cy="1268924"/>
            <a:chOff x="0" y="0"/>
            <a:chExt cx="1958783" cy="169189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58721" cy="1691894"/>
            </a:xfrm>
            <a:custGeom>
              <a:avLst/>
              <a:gdLst/>
              <a:ahLst/>
              <a:cxnLst/>
              <a:rect l="l" t="t" r="r" b="b"/>
              <a:pathLst>
                <a:path w="1958721" h="1691894">
                  <a:moveTo>
                    <a:pt x="0" y="0"/>
                  </a:moveTo>
                  <a:lnTo>
                    <a:pt x="1958721" y="0"/>
                  </a:lnTo>
                  <a:lnTo>
                    <a:pt x="1958721" y="1691894"/>
                  </a:lnTo>
                  <a:lnTo>
                    <a:pt x="0" y="16918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44" r="-3" b="-44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206644" y="3423707"/>
            <a:ext cx="1678649" cy="1678649"/>
            <a:chOff x="0" y="0"/>
            <a:chExt cx="2238199" cy="223819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238248" cy="2238248"/>
            </a:xfrm>
            <a:custGeom>
              <a:avLst/>
              <a:gdLst/>
              <a:ahLst/>
              <a:cxnLst/>
              <a:rect l="l" t="t" r="r" b="b"/>
              <a:pathLst>
                <a:path w="2238248" h="2238248">
                  <a:moveTo>
                    <a:pt x="0" y="0"/>
                  </a:moveTo>
                  <a:lnTo>
                    <a:pt x="2238248" y="0"/>
                  </a:lnTo>
                  <a:lnTo>
                    <a:pt x="2238248" y="2238248"/>
                  </a:lnTo>
                  <a:lnTo>
                    <a:pt x="0" y="22382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r="2" b="2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9" name="Group 9"/>
          <p:cNvGrpSpPr/>
          <p:nvPr/>
        </p:nvGrpSpPr>
        <p:grpSpPr>
          <a:xfrm rot="5400000">
            <a:off x="15562957" y="-2364046"/>
            <a:ext cx="5450085" cy="4161883"/>
            <a:chOff x="0" y="0"/>
            <a:chExt cx="7266780" cy="554917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7266813" cy="5549138"/>
            </a:xfrm>
            <a:custGeom>
              <a:avLst/>
              <a:gdLst/>
              <a:ahLst/>
              <a:cxnLst/>
              <a:rect l="l" t="t" r="r" b="b"/>
              <a:pathLst>
                <a:path w="7266813" h="5549138">
                  <a:moveTo>
                    <a:pt x="0" y="0"/>
                  </a:moveTo>
                  <a:lnTo>
                    <a:pt x="7266813" y="0"/>
                  </a:lnTo>
                  <a:lnTo>
                    <a:pt x="7266813" y="5549138"/>
                  </a:lnTo>
                  <a:lnTo>
                    <a:pt x="0" y="55491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64" r="-64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238591" y="338361"/>
            <a:ext cx="14845046" cy="3440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0"/>
              </a:lnSpc>
            </a:pPr>
            <a:r>
              <a:rPr lang="en-US" sz="48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PRACTICAL PART: MAPPING YOUR POTENTIAL PARTNERS (2)</a:t>
            </a:r>
          </a:p>
          <a:p>
            <a:pPr algn="l">
              <a:lnSpc>
                <a:spcPts val="8250"/>
              </a:lnSpc>
            </a:pPr>
            <a:endParaRPr lang="en-US" sz="4800">
              <a:solidFill>
                <a:srgbClr val="8CA9AD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3551862" y="3213778"/>
            <a:ext cx="5654782" cy="474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Step 2 - Categorization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527953" y="3845575"/>
            <a:ext cx="12555684" cy="4716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8"/>
              </a:lnSpc>
            </a:pPr>
            <a:r>
              <a:rPr lang="en-US" sz="3200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Please categorize these stakeholders based on their roles. Are they: </a:t>
            </a:r>
          </a:p>
          <a:p>
            <a:pPr algn="l">
              <a:lnSpc>
                <a:spcPts val="3078"/>
              </a:lnSpc>
            </a:pPr>
            <a:endParaRPr lang="en-US" sz="3200">
              <a:solidFill>
                <a:srgbClr val="73737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386080" lvl="1" indent="-193040" algn="l">
              <a:lnSpc>
                <a:spcPts val="3078"/>
              </a:lnSpc>
              <a:buFont typeface="Arial"/>
              <a:buChar char="•"/>
            </a:pPr>
            <a:r>
              <a:rPr lang="en-US" sz="3200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	partners, 	</a:t>
            </a:r>
          </a:p>
          <a:p>
            <a:pPr marL="386080" lvl="1" indent="-193040" algn="l">
              <a:lnSpc>
                <a:spcPts val="3078"/>
              </a:lnSpc>
              <a:buFont typeface="Arial"/>
              <a:buChar char="•"/>
            </a:pPr>
            <a:r>
              <a:rPr lang="en-US" sz="3200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	funders, </a:t>
            </a:r>
          </a:p>
          <a:p>
            <a:pPr marL="386080" lvl="1" indent="-193040" algn="l">
              <a:lnSpc>
                <a:spcPts val="3078"/>
              </a:lnSpc>
              <a:buFont typeface="Arial"/>
              <a:buChar char="•"/>
            </a:pPr>
            <a:r>
              <a:rPr lang="en-US" sz="3200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	advisors; also business support organizations and networks.</a:t>
            </a:r>
          </a:p>
          <a:p>
            <a:pPr marL="386080" lvl="1" indent="-193040" algn="l">
              <a:lnSpc>
                <a:spcPts val="3078"/>
              </a:lnSpc>
            </a:pPr>
            <a:endParaRPr lang="en-US" sz="3200">
              <a:solidFill>
                <a:srgbClr val="73737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386080" lvl="1" indent="-193040" algn="l">
              <a:lnSpc>
                <a:spcPts val="3078"/>
              </a:lnSpc>
            </a:pPr>
            <a:r>
              <a:rPr lang="en-US" sz="3200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Describe their (and your):</a:t>
            </a:r>
          </a:p>
          <a:p>
            <a:pPr marL="386080" lvl="1" indent="-193040" algn="l">
              <a:lnSpc>
                <a:spcPts val="3078"/>
              </a:lnSpc>
              <a:buFont typeface="Arial"/>
              <a:buChar char="•"/>
            </a:pPr>
            <a:r>
              <a:rPr lang="en-US" sz="3200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skills, </a:t>
            </a:r>
          </a:p>
          <a:p>
            <a:pPr marL="386080" lvl="1" indent="-193040" algn="l">
              <a:lnSpc>
                <a:spcPts val="3078"/>
              </a:lnSpc>
              <a:buFont typeface="Arial"/>
              <a:buChar char="•"/>
            </a:pPr>
            <a:r>
              <a:rPr lang="en-US" sz="3200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expertise,</a:t>
            </a:r>
          </a:p>
          <a:p>
            <a:pPr marL="386080" lvl="1" indent="-193040" algn="l">
              <a:lnSpc>
                <a:spcPts val="3078"/>
              </a:lnSpc>
              <a:buFont typeface="Arial"/>
              <a:buChar char="•"/>
            </a:pPr>
            <a:r>
              <a:rPr lang="en-US" sz="3200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resources.</a:t>
            </a:r>
          </a:p>
          <a:p>
            <a:pPr marL="386080" lvl="1" indent="-193040" algn="l">
              <a:lnSpc>
                <a:spcPts val="3078"/>
              </a:lnSpc>
            </a:pPr>
            <a:endParaRPr lang="en-US" sz="3200">
              <a:solidFill>
                <a:srgbClr val="73737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-4744879" y="9258300"/>
            <a:ext cx="9489757" cy="10287000"/>
            <a:chOff x="0" y="0"/>
            <a:chExt cx="12653009" cy="13716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653010" cy="13716000"/>
            </a:xfrm>
            <a:custGeom>
              <a:avLst/>
              <a:gdLst/>
              <a:ahLst/>
              <a:cxnLst/>
              <a:rect l="l" t="t" r="r" b="b"/>
              <a:pathLst>
                <a:path w="12653010" h="13716000">
                  <a:moveTo>
                    <a:pt x="0" y="0"/>
                  </a:moveTo>
                  <a:lnTo>
                    <a:pt x="12653010" y="0"/>
                  </a:lnTo>
                  <a:lnTo>
                    <a:pt x="1265301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737" r="-737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92419" y="3124874"/>
            <a:ext cx="2223783" cy="2218391"/>
          </a:xfrm>
          <a:custGeom>
            <a:avLst/>
            <a:gdLst/>
            <a:ahLst/>
            <a:cxnLst/>
            <a:rect l="l" t="t" r="r" b="b"/>
            <a:pathLst>
              <a:path w="2223783" h="2218391">
                <a:moveTo>
                  <a:pt x="0" y="0"/>
                </a:moveTo>
                <a:lnTo>
                  <a:pt x="2223783" y="0"/>
                </a:lnTo>
                <a:lnTo>
                  <a:pt x="2223783" y="2218391"/>
                </a:lnTo>
                <a:lnTo>
                  <a:pt x="0" y="22183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3" name="Group 3"/>
          <p:cNvGrpSpPr/>
          <p:nvPr/>
        </p:nvGrpSpPr>
        <p:grpSpPr>
          <a:xfrm>
            <a:off x="1436448" y="6828756"/>
            <a:ext cx="1408888" cy="1280807"/>
            <a:chOff x="0" y="0"/>
            <a:chExt cx="1878517" cy="170774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78457" cy="1707769"/>
            </a:xfrm>
            <a:custGeom>
              <a:avLst/>
              <a:gdLst/>
              <a:ahLst/>
              <a:cxnLst/>
              <a:rect l="l" t="t" r="r" b="b"/>
              <a:pathLst>
                <a:path w="1878457" h="1707769">
                  <a:moveTo>
                    <a:pt x="0" y="0"/>
                  </a:moveTo>
                  <a:lnTo>
                    <a:pt x="1878457" y="0"/>
                  </a:lnTo>
                  <a:lnTo>
                    <a:pt x="1878457" y="1707769"/>
                  </a:lnTo>
                  <a:lnTo>
                    <a:pt x="0" y="17077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168" r="-3" b="-167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64985" y="3333639"/>
            <a:ext cx="1678649" cy="1678649"/>
            <a:chOff x="0" y="0"/>
            <a:chExt cx="2238199" cy="223819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38248" cy="2238248"/>
            </a:xfrm>
            <a:custGeom>
              <a:avLst/>
              <a:gdLst/>
              <a:ahLst/>
              <a:cxnLst/>
              <a:rect l="l" t="t" r="r" b="b"/>
              <a:pathLst>
                <a:path w="2238248" h="2238248">
                  <a:moveTo>
                    <a:pt x="0" y="0"/>
                  </a:moveTo>
                  <a:lnTo>
                    <a:pt x="2238248" y="0"/>
                  </a:lnTo>
                  <a:lnTo>
                    <a:pt x="2238248" y="2238248"/>
                  </a:lnTo>
                  <a:lnTo>
                    <a:pt x="0" y="22382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2" b="2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7" name="Group 7"/>
          <p:cNvGrpSpPr/>
          <p:nvPr/>
        </p:nvGrpSpPr>
        <p:grpSpPr>
          <a:xfrm rot="5400000">
            <a:off x="15562957" y="-2364046"/>
            <a:ext cx="5450085" cy="4161883"/>
            <a:chOff x="0" y="0"/>
            <a:chExt cx="7266780" cy="554917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266813" cy="5549138"/>
            </a:xfrm>
            <a:custGeom>
              <a:avLst/>
              <a:gdLst/>
              <a:ahLst/>
              <a:cxnLst/>
              <a:rect l="l" t="t" r="r" b="b"/>
              <a:pathLst>
                <a:path w="7266813" h="5549138">
                  <a:moveTo>
                    <a:pt x="0" y="0"/>
                  </a:moveTo>
                  <a:lnTo>
                    <a:pt x="7266813" y="0"/>
                  </a:lnTo>
                  <a:lnTo>
                    <a:pt x="7266813" y="5549138"/>
                  </a:lnTo>
                  <a:lnTo>
                    <a:pt x="0" y="55491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64" r="-64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238591" y="338361"/>
            <a:ext cx="14845046" cy="3440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0"/>
              </a:lnSpc>
            </a:pPr>
            <a:r>
              <a:rPr lang="en-US" sz="48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PRACTICAL PART: MAPPING YOUR POTENTIAL PARTNERS (3)</a:t>
            </a:r>
          </a:p>
          <a:p>
            <a:pPr algn="l">
              <a:lnSpc>
                <a:spcPts val="8250"/>
              </a:lnSpc>
            </a:pPr>
            <a:endParaRPr lang="en-US" sz="4800">
              <a:solidFill>
                <a:srgbClr val="8CA9AD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442321" y="3477972"/>
            <a:ext cx="7780683" cy="473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Step 3 - Analysis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567746" y="4411755"/>
            <a:ext cx="12358054" cy="4716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8"/>
              </a:lnSpc>
            </a:pPr>
            <a:r>
              <a:rPr lang="en-US" sz="3200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Please map and think about the  potential </a:t>
            </a:r>
          </a:p>
          <a:p>
            <a:pPr marL="386080" lvl="1" indent="-193040" algn="l">
              <a:lnSpc>
                <a:spcPts val="3078"/>
              </a:lnSpc>
              <a:buFont typeface="Arial"/>
              <a:buChar char="•"/>
            </a:pPr>
            <a:r>
              <a:rPr lang="en-US" sz="3200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influence;</a:t>
            </a:r>
          </a:p>
          <a:p>
            <a:pPr marL="386080" lvl="1" indent="-193040" algn="l">
              <a:lnSpc>
                <a:spcPts val="3078"/>
              </a:lnSpc>
              <a:buFont typeface="Arial"/>
              <a:buChar char="•"/>
            </a:pPr>
            <a:r>
              <a:rPr lang="en-US" sz="3200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outcome;</a:t>
            </a:r>
          </a:p>
          <a:p>
            <a:pPr marL="386080" lvl="1" indent="-193040" algn="l">
              <a:lnSpc>
                <a:spcPts val="3078"/>
              </a:lnSpc>
              <a:buFont typeface="Arial"/>
              <a:buChar char="•"/>
            </a:pPr>
            <a:r>
              <a:rPr lang="en-US" sz="3200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resources needed and provided; </a:t>
            </a:r>
          </a:p>
          <a:p>
            <a:pPr marL="386080" lvl="1" indent="-193040" algn="l">
              <a:lnSpc>
                <a:spcPts val="3078"/>
              </a:lnSpc>
              <a:buFont typeface="Arial"/>
              <a:buChar char="•"/>
            </a:pPr>
            <a:r>
              <a:rPr lang="en-US" sz="3200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relevance to Your business;</a:t>
            </a:r>
          </a:p>
          <a:p>
            <a:pPr marL="386080" lvl="1" indent="-193040" algn="l">
              <a:lnSpc>
                <a:spcPts val="3078"/>
              </a:lnSpc>
              <a:buFont typeface="Arial"/>
              <a:buChar char="•"/>
            </a:pPr>
            <a:r>
              <a:rPr lang="en-US" sz="3200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relevance to their business.</a:t>
            </a:r>
          </a:p>
          <a:p>
            <a:pPr marL="386080" lvl="1" indent="-193040" algn="l">
              <a:lnSpc>
                <a:spcPts val="3078"/>
              </a:lnSpc>
            </a:pPr>
            <a:endParaRPr lang="en-US" sz="3200">
              <a:solidFill>
                <a:srgbClr val="73737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386080" lvl="1" indent="-193040" algn="l">
              <a:lnSpc>
                <a:spcPts val="3078"/>
              </a:lnSpc>
            </a:pPr>
            <a:endParaRPr lang="en-US" sz="3200">
              <a:solidFill>
                <a:srgbClr val="73737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386080" lvl="1" indent="-193040" algn="l">
              <a:lnSpc>
                <a:spcPts val="3078"/>
              </a:lnSpc>
            </a:pPr>
            <a:r>
              <a:rPr lang="en-US" sz="3200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Describe the potential outcome</a:t>
            </a:r>
          </a:p>
          <a:p>
            <a:pPr marL="386080" lvl="1" indent="-193040" algn="l">
              <a:lnSpc>
                <a:spcPts val="3078"/>
              </a:lnSpc>
              <a:buFont typeface="Arial"/>
              <a:buChar char="•"/>
            </a:pPr>
            <a:r>
              <a:rPr lang="en-US" sz="3200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Joint projects?</a:t>
            </a:r>
          </a:p>
          <a:p>
            <a:pPr marL="386080" lvl="1" indent="-193040" algn="l">
              <a:lnSpc>
                <a:spcPts val="3078"/>
              </a:lnSpc>
              <a:buFont typeface="Arial"/>
              <a:buChar char="•"/>
            </a:pPr>
            <a:r>
              <a:rPr lang="en-US" sz="3200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Shared markets?</a:t>
            </a:r>
          </a:p>
          <a:p>
            <a:pPr marL="386080" lvl="1" indent="-193040" algn="l">
              <a:lnSpc>
                <a:spcPts val="3078"/>
              </a:lnSpc>
              <a:buFont typeface="Arial"/>
              <a:buChar char="•"/>
            </a:pPr>
            <a:r>
              <a:rPr lang="en-US" sz="3200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Resource pooling?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-4744879" y="9258300"/>
            <a:ext cx="9489757" cy="10287000"/>
            <a:chOff x="0" y="0"/>
            <a:chExt cx="12653009" cy="13716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653010" cy="13716000"/>
            </a:xfrm>
            <a:custGeom>
              <a:avLst/>
              <a:gdLst/>
              <a:ahLst/>
              <a:cxnLst/>
              <a:rect l="l" t="t" r="r" b="b"/>
              <a:pathLst>
                <a:path w="12653010" h="13716000">
                  <a:moveTo>
                    <a:pt x="0" y="0"/>
                  </a:moveTo>
                  <a:lnTo>
                    <a:pt x="12653010" y="0"/>
                  </a:lnTo>
                  <a:lnTo>
                    <a:pt x="1265301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737" r="-737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62000" y="3250245"/>
            <a:ext cx="2223783" cy="2218391"/>
          </a:xfrm>
          <a:custGeom>
            <a:avLst/>
            <a:gdLst/>
            <a:ahLst/>
            <a:cxnLst/>
            <a:rect l="l" t="t" r="r" b="b"/>
            <a:pathLst>
              <a:path w="2223783" h="2218391">
                <a:moveTo>
                  <a:pt x="0" y="0"/>
                </a:moveTo>
                <a:lnTo>
                  <a:pt x="2223783" y="0"/>
                </a:lnTo>
                <a:lnTo>
                  <a:pt x="2223783" y="2218391"/>
                </a:lnTo>
                <a:lnTo>
                  <a:pt x="0" y="22183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3" name="Group 3"/>
          <p:cNvGrpSpPr/>
          <p:nvPr/>
        </p:nvGrpSpPr>
        <p:grpSpPr>
          <a:xfrm>
            <a:off x="1200627" y="3724978"/>
            <a:ext cx="1469087" cy="1268924"/>
            <a:chOff x="0" y="0"/>
            <a:chExt cx="1958783" cy="169189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58721" cy="1691894"/>
            </a:xfrm>
            <a:custGeom>
              <a:avLst/>
              <a:gdLst/>
              <a:ahLst/>
              <a:cxnLst/>
              <a:rect l="l" t="t" r="r" b="b"/>
              <a:pathLst>
                <a:path w="1958721" h="1691894">
                  <a:moveTo>
                    <a:pt x="0" y="0"/>
                  </a:moveTo>
                  <a:lnTo>
                    <a:pt x="1958721" y="0"/>
                  </a:lnTo>
                  <a:lnTo>
                    <a:pt x="1958721" y="1691894"/>
                  </a:lnTo>
                  <a:lnTo>
                    <a:pt x="0" y="16918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44" r="-3" b="-44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5" name="Group 5"/>
          <p:cNvGrpSpPr/>
          <p:nvPr/>
        </p:nvGrpSpPr>
        <p:grpSpPr>
          <a:xfrm rot="5400000">
            <a:off x="15562957" y="-2364046"/>
            <a:ext cx="5450085" cy="4161883"/>
            <a:chOff x="0" y="0"/>
            <a:chExt cx="7266780" cy="554917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266813" cy="5549138"/>
            </a:xfrm>
            <a:custGeom>
              <a:avLst/>
              <a:gdLst/>
              <a:ahLst/>
              <a:cxnLst/>
              <a:rect l="l" t="t" r="r" b="b"/>
              <a:pathLst>
                <a:path w="7266813" h="5549138">
                  <a:moveTo>
                    <a:pt x="0" y="0"/>
                  </a:moveTo>
                  <a:lnTo>
                    <a:pt x="7266813" y="0"/>
                  </a:lnTo>
                  <a:lnTo>
                    <a:pt x="7266813" y="5549138"/>
                  </a:lnTo>
                  <a:lnTo>
                    <a:pt x="0" y="55491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64" r="-64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238591" y="338361"/>
            <a:ext cx="14845046" cy="3440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0"/>
              </a:lnSpc>
            </a:pPr>
            <a:r>
              <a:rPr lang="en-US" sz="48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PRACTICAL PART: MAPPING YOUR POTENTIAL PARTNERS (4)</a:t>
            </a:r>
          </a:p>
          <a:p>
            <a:pPr algn="l">
              <a:lnSpc>
                <a:spcPts val="8250"/>
              </a:lnSpc>
            </a:pPr>
            <a:endParaRPr lang="en-US" sz="4800">
              <a:solidFill>
                <a:srgbClr val="8CA9AD"/>
              </a:solidFill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551862" y="3213778"/>
            <a:ext cx="7192338" cy="4747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Step 4 - Link Establishment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46947" y="4167116"/>
            <a:ext cx="11007253" cy="3526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20"/>
              </a:lnSpc>
            </a:pPr>
            <a:r>
              <a:rPr lang="en-US" sz="3200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Please make a communication plan concerning contacting </a:t>
            </a:r>
          </a:p>
          <a:p>
            <a:pPr marL="908782" lvl="2" indent="-302927" algn="l">
              <a:lnSpc>
                <a:spcPts val="3520"/>
              </a:lnSpc>
              <a:buFont typeface="Arial"/>
              <a:buChar char="⚬"/>
            </a:pPr>
            <a:r>
              <a:rPr lang="en-US" sz="3200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Current or possible partners, </a:t>
            </a:r>
          </a:p>
          <a:p>
            <a:pPr marL="908782" lvl="2" indent="-302927" algn="l">
              <a:lnSpc>
                <a:spcPts val="3520"/>
              </a:lnSpc>
              <a:buFont typeface="Arial"/>
              <a:buChar char="⚬"/>
            </a:pPr>
            <a:r>
              <a:rPr lang="en-US" sz="3200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mentors, </a:t>
            </a:r>
          </a:p>
          <a:p>
            <a:pPr marL="908782" lvl="2" indent="-302927" algn="l">
              <a:lnSpc>
                <a:spcPts val="3520"/>
              </a:lnSpc>
              <a:buFont typeface="Arial"/>
              <a:buChar char="⚬"/>
            </a:pPr>
            <a:r>
              <a:rPr lang="en-US" sz="3200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funding relationships, etc. </a:t>
            </a:r>
          </a:p>
          <a:p>
            <a:pPr marL="908782" lvl="2" indent="-302927" algn="l">
              <a:lnSpc>
                <a:spcPts val="3520"/>
              </a:lnSpc>
            </a:pPr>
            <a:endParaRPr lang="en-US" sz="3200">
              <a:solidFill>
                <a:srgbClr val="73737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908782" lvl="2" indent="-302927" algn="l">
              <a:lnSpc>
                <a:spcPts val="3520"/>
              </a:lnSpc>
            </a:pPr>
            <a:endParaRPr lang="en-US" sz="3200">
              <a:solidFill>
                <a:srgbClr val="73737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908782" lvl="2" indent="-302927" algn="l">
              <a:lnSpc>
                <a:spcPts val="3520"/>
              </a:lnSpc>
              <a:buFont typeface="Arial"/>
              <a:buChar char="⚬"/>
            </a:pPr>
            <a:r>
              <a:rPr lang="en-US" sz="3200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Set the deadline!</a:t>
            </a:r>
          </a:p>
          <a:p>
            <a:pPr marL="908782" lvl="2" indent="-302927" algn="l">
              <a:lnSpc>
                <a:spcPts val="3520"/>
              </a:lnSpc>
            </a:pPr>
            <a:endParaRPr lang="en-US" sz="3200">
              <a:solidFill>
                <a:srgbClr val="73737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-4744879" y="9258300"/>
            <a:ext cx="9489757" cy="10287000"/>
            <a:chOff x="0" y="0"/>
            <a:chExt cx="12653009" cy="13716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653010" cy="13716000"/>
            </a:xfrm>
            <a:custGeom>
              <a:avLst/>
              <a:gdLst/>
              <a:ahLst/>
              <a:cxnLst/>
              <a:rect l="l" t="t" r="r" b="b"/>
              <a:pathLst>
                <a:path w="12653010" h="13716000">
                  <a:moveTo>
                    <a:pt x="0" y="0"/>
                  </a:moveTo>
                  <a:lnTo>
                    <a:pt x="12653010" y="0"/>
                  </a:lnTo>
                  <a:lnTo>
                    <a:pt x="1265301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737" r="-737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934109" y="3153830"/>
            <a:ext cx="2223783" cy="2218391"/>
          </a:xfrm>
          <a:custGeom>
            <a:avLst/>
            <a:gdLst/>
            <a:ahLst/>
            <a:cxnLst/>
            <a:rect l="l" t="t" r="r" b="b"/>
            <a:pathLst>
              <a:path w="2223783" h="2218391">
                <a:moveTo>
                  <a:pt x="0" y="0"/>
                </a:moveTo>
                <a:lnTo>
                  <a:pt x="2223783" y="0"/>
                </a:lnTo>
                <a:lnTo>
                  <a:pt x="2223783" y="2218391"/>
                </a:lnTo>
                <a:lnTo>
                  <a:pt x="0" y="22183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3" name="Freeform 3"/>
          <p:cNvSpPr/>
          <p:nvPr/>
        </p:nvSpPr>
        <p:spPr>
          <a:xfrm>
            <a:off x="8934109" y="6335947"/>
            <a:ext cx="2223783" cy="2218391"/>
          </a:xfrm>
          <a:custGeom>
            <a:avLst/>
            <a:gdLst/>
            <a:ahLst/>
            <a:cxnLst/>
            <a:rect l="l" t="t" r="r" b="b"/>
            <a:pathLst>
              <a:path w="2223783" h="2218391">
                <a:moveTo>
                  <a:pt x="0" y="0"/>
                </a:moveTo>
                <a:lnTo>
                  <a:pt x="2223783" y="0"/>
                </a:lnTo>
                <a:lnTo>
                  <a:pt x="2223783" y="2218391"/>
                </a:lnTo>
                <a:lnTo>
                  <a:pt x="0" y="22183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4" name="Freeform 4"/>
          <p:cNvSpPr/>
          <p:nvPr/>
        </p:nvSpPr>
        <p:spPr>
          <a:xfrm>
            <a:off x="1028700" y="6359959"/>
            <a:ext cx="2224486" cy="2218391"/>
          </a:xfrm>
          <a:custGeom>
            <a:avLst/>
            <a:gdLst/>
            <a:ahLst/>
            <a:cxnLst/>
            <a:rect l="l" t="t" r="r" b="b"/>
            <a:pathLst>
              <a:path w="2224486" h="2218391">
                <a:moveTo>
                  <a:pt x="0" y="0"/>
                </a:moveTo>
                <a:lnTo>
                  <a:pt x="2224486" y="0"/>
                </a:lnTo>
                <a:lnTo>
                  <a:pt x="2224486" y="2218391"/>
                </a:lnTo>
                <a:lnTo>
                  <a:pt x="0" y="22183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5" name="Freeform 5"/>
          <p:cNvSpPr/>
          <p:nvPr/>
        </p:nvSpPr>
        <p:spPr>
          <a:xfrm>
            <a:off x="1028700" y="3156628"/>
            <a:ext cx="2224486" cy="2218391"/>
          </a:xfrm>
          <a:custGeom>
            <a:avLst/>
            <a:gdLst/>
            <a:ahLst/>
            <a:cxnLst/>
            <a:rect l="l" t="t" r="r" b="b"/>
            <a:pathLst>
              <a:path w="2224486" h="2218391">
                <a:moveTo>
                  <a:pt x="0" y="0"/>
                </a:moveTo>
                <a:lnTo>
                  <a:pt x="2224486" y="0"/>
                </a:lnTo>
                <a:lnTo>
                  <a:pt x="2224486" y="2218391"/>
                </a:lnTo>
                <a:lnTo>
                  <a:pt x="0" y="22183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6" name="Group 6"/>
          <p:cNvGrpSpPr/>
          <p:nvPr/>
        </p:nvGrpSpPr>
        <p:grpSpPr>
          <a:xfrm>
            <a:off x="14488906" y="-9258300"/>
            <a:ext cx="9489757" cy="10287000"/>
            <a:chOff x="0" y="0"/>
            <a:chExt cx="12653009" cy="13716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653010" cy="13716000"/>
            </a:xfrm>
            <a:custGeom>
              <a:avLst/>
              <a:gdLst/>
              <a:ahLst/>
              <a:cxnLst/>
              <a:rect l="l" t="t" r="r" b="b"/>
              <a:pathLst>
                <a:path w="12653010" h="13716000">
                  <a:moveTo>
                    <a:pt x="0" y="0"/>
                  </a:moveTo>
                  <a:lnTo>
                    <a:pt x="12653010" y="0"/>
                  </a:lnTo>
                  <a:lnTo>
                    <a:pt x="1265301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737" r="-737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8" name="Group 8"/>
          <p:cNvGrpSpPr/>
          <p:nvPr/>
        </p:nvGrpSpPr>
        <p:grpSpPr>
          <a:xfrm rot="-5400000">
            <a:off x="-1552901" y="9416459"/>
            <a:ext cx="5450085" cy="4161883"/>
            <a:chOff x="0" y="0"/>
            <a:chExt cx="7266780" cy="554917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7266813" cy="5549138"/>
            </a:xfrm>
            <a:custGeom>
              <a:avLst/>
              <a:gdLst/>
              <a:ahLst/>
              <a:cxnLst/>
              <a:rect l="l" t="t" r="r" b="b"/>
              <a:pathLst>
                <a:path w="7266813" h="5549138">
                  <a:moveTo>
                    <a:pt x="0" y="0"/>
                  </a:moveTo>
                  <a:lnTo>
                    <a:pt x="7266813" y="0"/>
                  </a:lnTo>
                  <a:lnTo>
                    <a:pt x="7266813" y="5549138"/>
                  </a:lnTo>
                  <a:lnTo>
                    <a:pt x="0" y="55491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64" r="-64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476839" y="6546172"/>
            <a:ext cx="1328104" cy="1845975"/>
            <a:chOff x="0" y="0"/>
            <a:chExt cx="1770805" cy="24613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70761" cy="2461260"/>
            </a:xfrm>
            <a:custGeom>
              <a:avLst/>
              <a:gdLst/>
              <a:ahLst/>
              <a:cxnLst/>
              <a:rect l="l" t="t" r="r" b="b"/>
              <a:pathLst>
                <a:path w="1770761" h="2461260">
                  <a:moveTo>
                    <a:pt x="0" y="0"/>
                  </a:moveTo>
                  <a:lnTo>
                    <a:pt x="1770761" y="0"/>
                  </a:lnTo>
                  <a:lnTo>
                    <a:pt x="1770761" y="2461260"/>
                  </a:lnTo>
                  <a:lnTo>
                    <a:pt x="0" y="246126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152" r="-154" b="-1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155118" y="6555697"/>
            <a:ext cx="1781701" cy="1697475"/>
            <a:chOff x="0" y="0"/>
            <a:chExt cx="2375601" cy="22633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375662" cy="2263267"/>
            </a:xfrm>
            <a:custGeom>
              <a:avLst/>
              <a:gdLst/>
              <a:ahLst/>
              <a:cxnLst/>
              <a:rect l="l" t="t" r="r" b="b"/>
              <a:pathLst>
                <a:path w="2375662" h="2263267">
                  <a:moveTo>
                    <a:pt x="0" y="0"/>
                  </a:moveTo>
                  <a:lnTo>
                    <a:pt x="2375662" y="0"/>
                  </a:lnTo>
                  <a:lnTo>
                    <a:pt x="2375662" y="2263267"/>
                  </a:lnTo>
                  <a:lnTo>
                    <a:pt x="0" y="22632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31" r="-28" b="-1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20435" y="3686860"/>
            <a:ext cx="1840912" cy="994092"/>
            <a:chOff x="0" y="0"/>
            <a:chExt cx="2454549" cy="132545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54529" cy="1325499"/>
            </a:xfrm>
            <a:custGeom>
              <a:avLst/>
              <a:gdLst/>
              <a:ahLst/>
              <a:cxnLst/>
              <a:rect l="l" t="t" r="r" b="b"/>
              <a:pathLst>
                <a:path w="2454529" h="1325499">
                  <a:moveTo>
                    <a:pt x="0" y="0"/>
                  </a:moveTo>
                  <a:lnTo>
                    <a:pt x="2454529" y="0"/>
                  </a:lnTo>
                  <a:lnTo>
                    <a:pt x="2454529" y="1325499"/>
                  </a:lnTo>
                  <a:lnTo>
                    <a:pt x="0" y="13254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t="-114" b="-111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450375" y="3600108"/>
            <a:ext cx="1381686" cy="1331443"/>
            <a:chOff x="0" y="0"/>
            <a:chExt cx="1842248" cy="177525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842262" cy="1775206"/>
            </a:xfrm>
            <a:custGeom>
              <a:avLst/>
              <a:gdLst/>
              <a:ahLst/>
              <a:cxnLst/>
              <a:rect l="l" t="t" r="r" b="b"/>
              <a:pathLst>
                <a:path w="1842262" h="1775206">
                  <a:moveTo>
                    <a:pt x="0" y="0"/>
                  </a:moveTo>
                  <a:lnTo>
                    <a:pt x="1842262" y="0"/>
                  </a:lnTo>
                  <a:lnTo>
                    <a:pt x="1842262" y="1775206"/>
                  </a:lnTo>
                  <a:lnTo>
                    <a:pt x="0" y="17752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246" r="-245" b="-2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028700" y="1467905"/>
            <a:ext cx="16480720" cy="990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0"/>
              </a:lnSpc>
            </a:pPr>
            <a:r>
              <a:rPr lang="en-US" sz="75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REMEMBER: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551862" y="3213778"/>
            <a:ext cx="4934645" cy="473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Mission Alignment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495847" y="6369663"/>
            <a:ext cx="5773213" cy="473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Reputation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551862" y="3831722"/>
            <a:ext cx="5086972" cy="1959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7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The potential partner's mission should align with yours. A shared mission ensures common ground and mutual understanding.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495847" y="6899894"/>
            <a:ext cx="5387161" cy="2350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7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A partner's reputation can impact your business. A well-regarded partner can enhance your credibility, while a poor reputation can harm your enterprise.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453102" y="3280825"/>
            <a:ext cx="7780683" cy="473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Capabilities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453102" y="3811056"/>
            <a:ext cx="5596307" cy="1959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7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Evaluate the capabilities of the potential partner - their skills, expertise, and resources. These should complement your enterprise's abilities and needs.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453102" y="6369663"/>
            <a:ext cx="6056318" cy="473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Potential Synergies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453102" y="6936740"/>
            <a:ext cx="5812439" cy="2350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7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Look for potential synergies - areas where you can work together to achieve more than you could individually. This could be joint projects, shared markets, or resource pooling.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884039"/>
            <a:ext cx="16230600" cy="8374261"/>
          </a:xfrm>
          <a:custGeom>
            <a:avLst/>
            <a:gdLst/>
            <a:ahLst/>
            <a:cxnLst/>
            <a:rect l="l" t="t" r="r" b="b"/>
            <a:pathLst>
              <a:path w="16230600" h="8374261">
                <a:moveTo>
                  <a:pt x="0" y="0"/>
                </a:moveTo>
                <a:lnTo>
                  <a:pt x="16230600" y="0"/>
                </a:lnTo>
                <a:lnTo>
                  <a:pt x="16230600" y="8374261"/>
                </a:lnTo>
                <a:lnTo>
                  <a:pt x="0" y="83742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3" name="Group 3"/>
          <p:cNvGrpSpPr/>
          <p:nvPr/>
        </p:nvGrpSpPr>
        <p:grpSpPr>
          <a:xfrm>
            <a:off x="1981200" y="-94024"/>
            <a:ext cx="4102978" cy="2245448"/>
            <a:chOff x="0" y="0"/>
            <a:chExt cx="5470637" cy="299393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70652" cy="2993898"/>
            </a:xfrm>
            <a:custGeom>
              <a:avLst/>
              <a:gdLst/>
              <a:ahLst/>
              <a:cxnLst/>
              <a:rect l="l" t="t" r="r" b="b"/>
              <a:pathLst>
                <a:path w="5470652" h="2993898">
                  <a:moveTo>
                    <a:pt x="0" y="0"/>
                  </a:moveTo>
                  <a:lnTo>
                    <a:pt x="5470652" y="0"/>
                  </a:lnTo>
                  <a:lnTo>
                    <a:pt x="5470652" y="2993898"/>
                  </a:lnTo>
                  <a:lnTo>
                    <a:pt x="0" y="29938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238" b="-239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81200" y="6267450"/>
            <a:ext cx="2880360" cy="4114800"/>
            <a:chOff x="0" y="0"/>
            <a:chExt cx="3840480" cy="548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40480" cy="5486400"/>
            </a:xfrm>
            <a:custGeom>
              <a:avLst/>
              <a:gdLst/>
              <a:ahLst/>
              <a:cxnLst/>
              <a:rect l="l" t="t" r="r" b="b"/>
              <a:pathLst>
                <a:path w="3840480" h="5486400">
                  <a:moveTo>
                    <a:pt x="0" y="0"/>
                  </a:moveTo>
                  <a:lnTo>
                    <a:pt x="3840480" y="0"/>
                  </a:lnTo>
                  <a:lnTo>
                    <a:pt x="384048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64" r="-264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893558" y="1562288"/>
            <a:ext cx="10620170" cy="3581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000"/>
              </a:lnSpc>
            </a:pPr>
            <a:r>
              <a:rPr lang="en-US" sz="480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SHARING COLLABORATION PLANS</a:t>
            </a:r>
          </a:p>
          <a:p>
            <a:pPr algn="r">
              <a:lnSpc>
                <a:spcPts val="12000"/>
              </a:lnSpc>
            </a:pPr>
            <a:r>
              <a:rPr lang="en-US" sz="480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(in pairs or in groups)</a:t>
            </a:r>
          </a:p>
        </p:txBody>
      </p:sp>
      <p:grpSp>
        <p:nvGrpSpPr>
          <p:cNvPr id="8" name="Group 8"/>
          <p:cNvGrpSpPr/>
          <p:nvPr/>
        </p:nvGrpSpPr>
        <p:grpSpPr>
          <a:xfrm rot="-10800000">
            <a:off x="5623560" y="7673106"/>
            <a:ext cx="3422956" cy="2613894"/>
            <a:chOff x="0" y="0"/>
            <a:chExt cx="4563941" cy="348519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563999" cy="3485134"/>
            </a:xfrm>
            <a:custGeom>
              <a:avLst/>
              <a:gdLst/>
              <a:ahLst/>
              <a:cxnLst/>
              <a:rect l="l" t="t" r="r" b="b"/>
              <a:pathLst>
                <a:path w="4563999" h="3485134">
                  <a:moveTo>
                    <a:pt x="0" y="0"/>
                  </a:moveTo>
                  <a:lnTo>
                    <a:pt x="4563999" y="0"/>
                  </a:lnTo>
                  <a:lnTo>
                    <a:pt x="4563999" y="3485134"/>
                  </a:lnTo>
                  <a:lnTo>
                    <a:pt x="0" y="34851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16" r="1" b="-18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4083017" y="6228347"/>
            <a:ext cx="2223783" cy="2218391"/>
            <a:chOff x="0" y="0"/>
            <a:chExt cx="2965044" cy="295785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965069" cy="2957830"/>
            </a:xfrm>
            <a:custGeom>
              <a:avLst/>
              <a:gdLst/>
              <a:ahLst/>
              <a:cxnLst/>
              <a:rect l="l" t="t" r="r" b="b"/>
              <a:pathLst>
                <a:path w="2965069" h="2957830">
                  <a:moveTo>
                    <a:pt x="0" y="1478915"/>
                  </a:moveTo>
                  <a:cubicBezTo>
                    <a:pt x="0" y="662051"/>
                    <a:pt x="663702" y="0"/>
                    <a:pt x="1482471" y="0"/>
                  </a:cubicBezTo>
                  <a:cubicBezTo>
                    <a:pt x="2301240" y="0"/>
                    <a:pt x="2965069" y="662051"/>
                    <a:pt x="2965069" y="1478915"/>
                  </a:cubicBezTo>
                  <a:cubicBezTo>
                    <a:pt x="2965069" y="2295779"/>
                    <a:pt x="2301367" y="2957830"/>
                    <a:pt x="1482471" y="2957830"/>
                  </a:cubicBezTo>
                  <a:cubicBezTo>
                    <a:pt x="663575" y="2957830"/>
                    <a:pt x="0" y="2295779"/>
                    <a:pt x="0" y="1478915"/>
                  </a:cubicBezTo>
                  <a:close/>
                </a:path>
              </a:pathLst>
            </a:custGeom>
            <a:solidFill>
              <a:srgbClr val="BBCBCD"/>
            </a:solidFill>
          </p:spPr>
          <p:txBody>
            <a:bodyPr/>
            <a:lstStyle/>
            <a:p>
              <a:endParaRPr lang="lv-LV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759210" y="7219950"/>
            <a:ext cx="5500090" cy="2038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250"/>
              </a:lnSpc>
            </a:pPr>
            <a:r>
              <a:rPr lang="en-US" sz="75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TABLE OF</a:t>
            </a:r>
          </a:p>
          <a:p>
            <a:pPr algn="r">
              <a:lnSpc>
                <a:spcPts val="8250"/>
              </a:lnSpc>
            </a:pPr>
            <a:r>
              <a:rPr lang="en-US" sz="75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CONTENT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417556" y="2457769"/>
            <a:ext cx="1938412" cy="946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70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01.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417556" y="3979756"/>
            <a:ext cx="1938412" cy="946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70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02.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355969" y="2437129"/>
            <a:ext cx="9515251" cy="473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HOW TO GET A WIN-WIN COLLABORATION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4355969" y="3959116"/>
            <a:ext cx="7791000" cy="473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PRACTICAL EXAMPLES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355969" y="2948310"/>
            <a:ext cx="8042400" cy="419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>
                <a:solidFill>
                  <a:srgbClr val="8CA9AD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What it is? How to find the right partner?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417556" y="5501742"/>
            <a:ext cx="1938412" cy="946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70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03.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355969" y="5481103"/>
            <a:ext cx="9920114" cy="473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GUIDELINES FOR A GOOD EXPERIENCE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355969" y="4470297"/>
            <a:ext cx="5542676" cy="419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>
                <a:solidFill>
                  <a:srgbClr val="8CA9AD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What are some case studies?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355969" y="5992284"/>
            <a:ext cx="5542676" cy="419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>
                <a:solidFill>
                  <a:srgbClr val="8CA9AD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What to do? What not to do?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2417556" y="9164276"/>
            <a:ext cx="4102978" cy="2245448"/>
            <a:chOff x="0" y="0"/>
            <a:chExt cx="5470637" cy="299393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470652" cy="2993898"/>
            </a:xfrm>
            <a:custGeom>
              <a:avLst/>
              <a:gdLst/>
              <a:ahLst/>
              <a:cxnLst/>
              <a:rect l="l" t="t" r="r" b="b"/>
              <a:pathLst>
                <a:path w="5470652" h="2993898">
                  <a:moveTo>
                    <a:pt x="0" y="0"/>
                  </a:moveTo>
                  <a:lnTo>
                    <a:pt x="5470652" y="0"/>
                  </a:lnTo>
                  <a:lnTo>
                    <a:pt x="5470652" y="2993898"/>
                  </a:lnTo>
                  <a:lnTo>
                    <a:pt x="0" y="29938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38" b="-239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14" name="Group 14"/>
          <p:cNvGrpSpPr/>
          <p:nvPr/>
        </p:nvGrpSpPr>
        <p:grpSpPr>
          <a:xfrm rot="887923">
            <a:off x="13475833" y="-8787301"/>
            <a:ext cx="13977230" cy="14342307"/>
            <a:chOff x="0" y="0"/>
            <a:chExt cx="18636307" cy="1912307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8636362" cy="19123025"/>
            </a:xfrm>
            <a:custGeom>
              <a:avLst/>
              <a:gdLst/>
              <a:ahLst/>
              <a:cxnLst/>
              <a:rect l="l" t="t" r="r" b="b"/>
              <a:pathLst>
                <a:path w="18636362" h="19123025">
                  <a:moveTo>
                    <a:pt x="0" y="0"/>
                  </a:moveTo>
                  <a:lnTo>
                    <a:pt x="18636362" y="0"/>
                  </a:lnTo>
                  <a:lnTo>
                    <a:pt x="18636362" y="19123025"/>
                  </a:lnTo>
                  <a:lnTo>
                    <a:pt x="0" y="191230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1" r="-11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884039"/>
            <a:ext cx="16230600" cy="8374261"/>
          </a:xfrm>
          <a:custGeom>
            <a:avLst/>
            <a:gdLst/>
            <a:ahLst/>
            <a:cxnLst/>
            <a:rect l="l" t="t" r="r" b="b"/>
            <a:pathLst>
              <a:path w="16230600" h="8374261">
                <a:moveTo>
                  <a:pt x="0" y="0"/>
                </a:moveTo>
                <a:lnTo>
                  <a:pt x="16230600" y="0"/>
                </a:lnTo>
                <a:lnTo>
                  <a:pt x="16230600" y="8374261"/>
                </a:lnTo>
                <a:lnTo>
                  <a:pt x="0" y="83742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3" name="Group 3"/>
          <p:cNvGrpSpPr/>
          <p:nvPr/>
        </p:nvGrpSpPr>
        <p:grpSpPr>
          <a:xfrm>
            <a:off x="1981200" y="-94024"/>
            <a:ext cx="4102978" cy="2245448"/>
            <a:chOff x="0" y="0"/>
            <a:chExt cx="5470637" cy="299393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70652" cy="2993898"/>
            </a:xfrm>
            <a:custGeom>
              <a:avLst/>
              <a:gdLst/>
              <a:ahLst/>
              <a:cxnLst/>
              <a:rect l="l" t="t" r="r" b="b"/>
              <a:pathLst>
                <a:path w="5470652" h="2993898">
                  <a:moveTo>
                    <a:pt x="0" y="0"/>
                  </a:moveTo>
                  <a:lnTo>
                    <a:pt x="5470652" y="0"/>
                  </a:lnTo>
                  <a:lnTo>
                    <a:pt x="5470652" y="2993898"/>
                  </a:lnTo>
                  <a:lnTo>
                    <a:pt x="0" y="29938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238" b="-239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981200" y="6267450"/>
            <a:ext cx="2880360" cy="4114800"/>
            <a:chOff x="0" y="0"/>
            <a:chExt cx="3840480" cy="548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40480" cy="5486400"/>
            </a:xfrm>
            <a:custGeom>
              <a:avLst/>
              <a:gdLst/>
              <a:ahLst/>
              <a:cxnLst/>
              <a:rect l="l" t="t" r="r" b="b"/>
              <a:pathLst>
                <a:path w="3840480" h="5486400">
                  <a:moveTo>
                    <a:pt x="0" y="0"/>
                  </a:moveTo>
                  <a:lnTo>
                    <a:pt x="3840480" y="0"/>
                  </a:lnTo>
                  <a:lnTo>
                    <a:pt x="384048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64" r="-264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245946" y="4225924"/>
            <a:ext cx="10620170" cy="1422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500"/>
              </a:lnSpc>
            </a:pPr>
            <a:r>
              <a:rPr lang="en-US" sz="1250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THANK YOU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079443" y="5705475"/>
            <a:ext cx="6786673" cy="473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850"/>
              </a:lnSpc>
            </a:pPr>
            <a:r>
              <a:rPr lang="en-US" sz="350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What questions do you have?</a:t>
            </a:r>
          </a:p>
        </p:txBody>
      </p:sp>
      <p:grpSp>
        <p:nvGrpSpPr>
          <p:cNvPr id="9" name="Group 9"/>
          <p:cNvGrpSpPr/>
          <p:nvPr/>
        </p:nvGrpSpPr>
        <p:grpSpPr>
          <a:xfrm rot="-10800000">
            <a:off x="5623560" y="7673106"/>
            <a:ext cx="3422956" cy="2613894"/>
            <a:chOff x="0" y="0"/>
            <a:chExt cx="4563941" cy="348519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563999" cy="3485134"/>
            </a:xfrm>
            <a:custGeom>
              <a:avLst/>
              <a:gdLst/>
              <a:ahLst/>
              <a:cxnLst/>
              <a:rect l="l" t="t" r="r" b="b"/>
              <a:pathLst>
                <a:path w="4563999" h="3485134">
                  <a:moveTo>
                    <a:pt x="0" y="0"/>
                  </a:moveTo>
                  <a:lnTo>
                    <a:pt x="4563999" y="0"/>
                  </a:lnTo>
                  <a:lnTo>
                    <a:pt x="4563999" y="3485134"/>
                  </a:lnTo>
                  <a:lnTo>
                    <a:pt x="0" y="348513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16" r="1" b="-18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884039"/>
            <a:ext cx="16230600" cy="8374261"/>
          </a:xfrm>
          <a:custGeom>
            <a:avLst/>
            <a:gdLst/>
            <a:ahLst/>
            <a:cxnLst/>
            <a:rect l="l" t="t" r="r" b="b"/>
            <a:pathLst>
              <a:path w="16230600" h="8374261">
                <a:moveTo>
                  <a:pt x="0" y="0"/>
                </a:moveTo>
                <a:lnTo>
                  <a:pt x="16230600" y="0"/>
                </a:lnTo>
                <a:lnTo>
                  <a:pt x="16230600" y="8374261"/>
                </a:lnTo>
                <a:lnTo>
                  <a:pt x="0" y="83742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3" name="TextBox 3"/>
          <p:cNvSpPr txBox="1"/>
          <p:nvPr/>
        </p:nvSpPr>
        <p:spPr>
          <a:xfrm>
            <a:off x="4730126" y="3514728"/>
            <a:ext cx="8743178" cy="308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250"/>
              </a:lnSpc>
            </a:pPr>
            <a:r>
              <a:rPr lang="en-US" sz="750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HOW TO GET A WIN-WIN COLLABORATION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5893678" y="8135576"/>
            <a:ext cx="4102978" cy="2245448"/>
            <a:chOff x="0" y="0"/>
            <a:chExt cx="5470637" cy="299393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470652" cy="2993898"/>
            </a:xfrm>
            <a:custGeom>
              <a:avLst/>
              <a:gdLst/>
              <a:ahLst/>
              <a:cxnLst/>
              <a:rect l="l" t="t" r="r" b="b"/>
              <a:pathLst>
                <a:path w="5470652" h="2993898">
                  <a:moveTo>
                    <a:pt x="0" y="0"/>
                  </a:moveTo>
                  <a:lnTo>
                    <a:pt x="5470652" y="0"/>
                  </a:lnTo>
                  <a:lnTo>
                    <a:pt x="5470652" y="2993898"/>
                  </a:lnTo>
                  <a:lnTo>
                    <a:pt x="0" y="29938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238" b="-239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8135576"/>
            <a:ext cx="4102978" cy="3133183"/>
            <a:chOff x="0" y="0"/>
            <a:chExt cx="5470637" cy="417757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5470652" cy="4177538"/>
            </a:xfrm>
            <a:custGeom>
              <a:avLst/>
              <a:gdLst/>
              <a:ahLst/>
              <a:cxnLst/>
              <a:rect l="l" t="t" r="r" b="b"/>
              <a:pathLst>
                <a:path w="5470652" h="4177538">
                  <a:moveTo>
                    <a:pt x="0" y="0"/>
                  </a:moveTo>
                  <a:lnTo>
                    <a:pt x="5470652" y="0"/>
                  </a:lnTo>
                  <a:lnTo>
                    <a:pt x="5470652" y="4177538"/>
                  </a:lnTo>
                  <a:lnTo>
                    <a:pt x="0" y="41775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9" r="-19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893678" y="6781803"/>
            <a:ext cx="7579626" cy="419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00"/>
              </a:lnSpc>
            </a:pPr>
            <a:r>
              <a:rPr lang="en-US" sz="3000">
                <a:solidFill>
                  <a:srgbClr val="FFFFFF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What it is? How to find the right partner?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3543121" y="-2151424"/>
            <a:ext cx="9489757" cy="10287000"/>
            <a:chOff x="0" y="0"/>
            <a:chExt cx="12653009" cy="13716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653010" cy="13716000"/>
            </a:xfrm>
            <a:custGeom>
              <a:avLst/>
              <a:gdLst/>
              <a:ahLst/>
              <a:cxnLst/>
              <a:rect l="l" t="t" r="r" b="b"/>
              <a:pathLst>
                <a:path w="12653010" h="13716000">
                  <a:moveTo>
                    <a:pt x="0" y="0"/>
                  </a:moveTo>
                  <a:lnTo>
                    <a:pt x="12653010" y="0"/>
                  </a:lnTo>
                  <a:lnTo>
                    <a:pt x="1265301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737" r="-737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790700" y="1905000"/>
            <a:ext cx="1938412" cy="946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700"/>
              </a:lnSpc>
            </a:pPr>
            <a:r>
              <a:rPr lang="en-US" sz="700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01.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A9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96648" y="3230872"/>
            <a:ext cx="16094705" cy="3958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1"/>
              </a:lnSpc>
            </a:pPr>
            <a:r>
              <a:rPr lang="en-US" sz="720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“A "win-win" collaboration is a </a:t>
            </a:r>
            <a:r>
              <a:rPr lang="en-US" sz="7201" u="sng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cooperative arrangement</a:t>
            </a:r>
            <a:r>
              <a:rPr lang="en-US" sz="720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</a:p>
          <a:p>
            <a:pPr algn="ctr">
              <a:lnSpc>
                <a:spcPts val="7921"/>
              </a:lnSpc>
            </a:pPr>
            <a:r>
              <a:rPr lang="en-US" sz="720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where </a:t>
            </a:r>
            <a:r>
              <a:rPr lang="en-US" sz="7201" u="sng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all partners benefit</a:t>
            </a:r>
            <a:r>
              <a:rPr lang="en-US" sz="720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</a:p>
          <a:p>
            <a:pPr algn="ctr">
              <a:lnSpc>
                <a:spcPts val="7921"/>
              </a:lnSpc>
            </a:pPr>
            <a:r>
              <a:rPr lang="en-US" sz="7201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from the relationship. ”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28700" y="-1122724"/>
            <a:ext cx="4102978" cy="2245448"/>
            <a:chOff x="0" y="0"/>
            <a:chExt cx="5470637" cy="299393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470652" cy="2993898"/>
            </a:xfrm>
            <a:custGeom>
              <a:avLst/>
              <a:gdLst/>
              <a:ahLst/>
              <a:cxnLst/>
              <a:rect l="l" t="t" r="r" b="b"/>
              <a:pathLst>
                <a:path w="5470652" h="2993898">
                  <a:moveTo>
                    <a:pt x="0" y="0"/>
                  </a:moveTo>
                  <a:lnTo>
                    <a:pt x="5470652" y="0"/>
                  </a:lnTo>
                  <a:lnTo>
                    <a:pt x="5470652" y="2993898"/>
                  </a:lnTo>
                  <a:lnTo>
                    <a:pt x="0" y="29938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38" b="-239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156322" y="7153817"/>
            <a:ext cx="4102978" cy="3133183"/>
            <a:chOff x="0" y="0"/>
            <a:chExt cx="5470637" cy="4177577"/>
          </a:xfrm>
        </p:grpSpPr>
        <p:sp>
          <p:nvSpPr>
            <p:cNvPr id="6" name="Freeform 6"/>
            <p:cNvSpPr/>
            <p:nvPr/>
          </p:nvSpPr>
          <p:spPr>
            <a:xfrm flipV="1">
              <a:off x="0" y="0"/>
              <a:ext cx="5470652" cy="4177538"/>
            </a:xfrm>
            <a:custGeom>
              <a:avLst/>
              <a:gdLst/>
              <a:ahLst/>
              <a:cxnLst/>
              <a:rect l="l" t="t" r="r" b="b"/>
              <a:pathLst>
                <a:path w="5470652" h="4177538">
                  <a:moveTo>
                    <a:pt x="0" y="4177538"/>
                  </a:moveTo>
                  <a:lnTo>
                    <a:pt x="5470652" y="4177538"/>
                  </a:lnTo>
                  <a:lnTo>
                    <a:pt x="5470652" y="0"/>
                  </a:lnTo>
                  <a:lnTo>
                    <a:pt x="0" y="0"/>
                  </a:lnTo>
                  <a:lnTo>
                    <a:pt x="0" y="4177538"/>
                  </a:lnTo>
                  <a:close/>
                </a:path>
              </a:pathLst>
            </a:custGeom>
            <a:blipFill>
              <a:blip r:embed="rId3"/>
              <a:stretch>
                <a:fillRect l="-19" r="-19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79206" y="2234974"/>
            <a:ext cx="2027545" cy="3080525"/>
            <a:chOff x="0" y="0"/>
            <a:chExt cx="2703393" cy="41073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03449" cy="4107307"/>
            </a:xfrm>
            <a:custGeom>
              <a:avLst/>
              <a:gdLst/>
              <a:ahLst/>
              <a:cxnLst/>
              <a:rect l="l" t="t" r="r" b="b"/>
              <a:pathLst>
                <a:path w="2703449" h="4107307">
                  <a:moveTo>
                    <a:pt x="0" y="0"/>
                  </a:moveTo>
                  <a:lnTo>
                    <a:pt x="2703449" y="0"/>
                  </a:lnTo>
                  <a:lnTo>
                    <a:pt x="2703449" y="4107307"/>
                  </a:lnTo>
                  <a:lnTo>
                    <a:pt x="0" y="4107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140" r="2" b="-1141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570491" y="5786392"/>
            <a:ext cx="15147018" cy="38100"/>
            <a:chOff x="0" y="0"/>
            <a:chExt cx="20196024" cy="50800"/>
          </a:xfrm>
        </p:grpSpPr>
        <p:sp>
          <p:nvSpPr>
            <p:cNvPr id="5" name="Freeform 5"/>
            <p:cNvSpPr/>
            <p:nvPr/>
          </p:nvSpPr>
          <p:spPr>
            <a:xfrm>
              <a:off x="25400" y="0"/>
              <a:ext cx="20145248" cy="50800"/>
            </a:xfrm>
            <a:custGeom>
              <a:avLst/>
              <a:gdLst/>
              <a:ahLst/>
              <a:cxnLst/>
              <a:rect l="l" t="t" r="r" b="b"/>
              <a:pathLst>
                <a:path w="20145248" h="50800">
                  <a:moveTo>
                    <a:pt x="0" y="0"/>
                  </a:moveTo>
                  <a:lnTo>
                    <a:pt x="20145248" y="0"/>
                  </a:lnTo>
                  <a:lnTo>
                    <a:pt x="20145248" y="50800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8CA9AD"/>
            </a:solid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6" name="Freeform 6"/>
          <p:cNvSpPr/>
          <p:nvPr/>
        </p:nvSpPr>
        <p:spPr>
          <a:xfrm>
            <a:off x="3542437" y="5554901"/>
            <a:ext cx="501082" cy="501082"/>
          </a:xfrm>
          <a:custGeom>
            <a:avLst/>
            <a:gdLst/>
            <a:ahLst/>
            <a:cxnLst/>
            <a:rect l="l" t="t" r="r" b="b"/>
            <a:pathLst>
              <a:path w="501082" h="501082">
                <a:moveTo>
                  <a:pt x="0" y="0"/>
                </a:moveTo>
                <a:lnTo>
                  <a:pt x="501082" y="0"/>
                </a:lnTo>
                <a:lnTo>
                  <a:pt x="501082" y="501082"/>
                </a:lnTo>
                <a:lnTo>
                  <a:pt x="0" y="501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7" name="TextBox 7"/>
          <p:cNvSpPr txBox="1"/>
          <p:nvPr/>
        </p:nvSpPr>
        <p:spPr>
          <a:xfrm>
            <a:off x="2188740" y="7436176"/>
            <a:ext cx="3204526" cy="1872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4"/>
              </a:lnSpc>
            </a:pPr>
            <a:r>
              <a:rPr lang="en-US" sz="1843" spc="17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 Collaborations help social enterprises access partners' resources, enabling both to gain more than they could alone.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779206" y="2539224"/>
            <a:ext cx="2027545" cy="1236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41"/>
              </a:lnSpc>
            </a:pPr>
            <a:r>
              <a:rPr lang="en-US" sz="6623" spc="649">
                <a:solidFill>
                  <a:srgbClr val="FFFBFB"/>
                </a:solidFill>
                <a:latin typeface="DM Sans Bold"/>
                <a:ea typeface="DM Sans Bold"/>
                <a:cs typeface="DM Sans Bold"/>
                <a:sym typeface="DM Sans Bold"/>
              </a:rPr>
              <a:t>01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059451" y="6217772"/>
            <a:ext cx="3467055" cy="1037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3"/>
              </a:lnSpc>
            </a:pPr>
            <a:r>
              <a:rPr lang="en-US" sz="2951" spc="288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LEVERAGE RESOURCES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6267505" y="2234974"/>
            <a:ext cx="2027545" cy="3080525"/>
            <a:chOff x="0" y="0"/>
            <a:chExt cx="2703393" cy="4107367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703449" cy="4107307"/>
            </a:xfrm>
            <a:custGeom>
              <a:avLst/>
              <a:gdLst/>
              <a:ahLst/>
              <a:cxnLst/>
              <a:rect l="l" t="t" r="r" b="b"/>
              <a:pathLst>
                <a:path w="2703449" h="4107307">
                  <a:moveTo>
                    <a:pt x="0" y="0"/>
                  </a:moveTo>
                  <a:lnTo>
                    <a:pt x="2703449" y="0"/>
                  </a:lnTo>
                  <a:lnTo>
                    <a:pt x="2703449" y="4107307"/>
                  </a:lnTo>
                  <a:lnTo>
                    <a:pt x="0" y="4107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140" r="2" b="-1141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12" name="Freeform 12"/>
          <p:cNvSpPr/>
          <p:nvPr/>
        </p:nvSpPr>
        <p:spPr>
          <a:xfrm>
            <a:off x="7030737" y="5554901"/>
            <a:ext cx="501082" cy="501082"/>
          </a:xfrm>
          <a:custGeom>
            <a:avLst/>
            <a:gdLst/>
            <a:ahLst/>
            <a:cxnLst/>
            <a:rect l="l" t="t" r="r" b="b"/>
            <a:pathLst>
              <a:path w="501082" h="501082">
                <a:moveTo>
                  <a:pt x="0" y="0"/>
                </a:moveTo>
                <a:lnTo>
                  <a:pt x="501082" y="0"/>
                </a:lnTo>
                <a:lnTo>
                  <a:pt x="501082" y="501082"/>
                </a:lnTo>
                <a:lnTo>
                  <a:pt x="0" y="501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13" name="TextBox 13"/>
          <p:cNvSpPr txBox="1"/>
          <p:nvPr/>
        </p:nvSpPr>
        <p:spPr>
          <a:xfrm>
            <a:off x="6267505" y="2539224"/>
            <a:ext cx="2027545" cy="1236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41"/>
              </a:lnSpc>
            </a:pPr>
            <a:r>
              <a:rPr lang="en-US" sz="6623" spc="649">
                <a:solidFill>
                  <a:srgbClr val="FFFBFB"/>
                </a:solidFill>
                <a:latin typeface="DM Sans Bold"/>
                <a:ea typeface="DM Sans Bold"/>
                <a:cs typeface="DM Sans Bold"/>
                <a:sym typeface="DM Sans Bold"/>
              </a:rPr>
              <a:t>02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9758062" y="2234974"/>
            <a:ext cx="2027545" cy="3080525"/>
            <a:chOff x="0" y="0"/>
            <a:chExt cx="2703393" cy="410736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703449" cy="4107307"/>
            </a:xfrm>
            <a:custGeom>
              <a:avLst/>
              <a:gdLst/>
              <a:ahLst/>
              <a:cxnLst/>
              <a:rect l="l" t="t" r="r" b="b"/>
              <a:pathLst>
                <a:path w="2703449" h="4107307">
                  <a:moveTo>
                    <a:pt x="0" y="0"/>
                  </a:moveTo>
                  <a:lnTo>
                    <a:pt x="2703449" y="0"/>
                  </a:lnTo>
                  <a:lnTo>
                    <a:pt x="2703449" y="4107307"/>
                  </a:lnTo>
                  <a:lnTo>
                    <a:pt x="0" y="4107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1140" r="2" b="-1141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16" name="Freeform 16"/>
          <p:cNvSpPr/>
          <p:nvPr/>
        </p:nvSpPr>
        <p:spPr>
          <a:xfrm>
            <a:off x="10521294" y="5554901"/>
            <a:ext cx="501082" cy="501082"/>
          </a:xfrm>
          <a:custGeom>
            <a:avLst/>
            <a:gdLst/>
            <a:ahLst/>
            <a:cxnLst/>
            <a:rect l="l" t="t" r="r" b="b"/>
            <a:pathLst>
              <a:path w="501082" h="501082">
                <a:moveTo>
                  <a:pt x="0" y="0"/>
                </a:moveTo>
                <a:lnTo>
                  <a:pt x="501082" y="0"/>
                </a:lnTo>
                <a:lnTo>
                  <a:pt x="501082" y="501082"/>
                </a:lnTo>
                <a:lnTo>
                  <a:pt x="0" y="501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17" name="TextBox 17"/>
          <p:cNvSpPr txBox="1"/>
          <p:nvPr/>
        </p:nvSpPr>
        <p:spPr>
          <a:xfrm>
            <a:off x="9758062" y="2539224"/>
            <a:ext cx="2027545" cy="1236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41"/>
              </a:lnSpc>
            </a:pPr>
            <a:r>
              <a:rPr lang="en-US" sz="6623" spc="649">
                <a:solidFill>
                  <a:srgbClr val="FFFBFB"/>
                </a:solidFill>
                <a:latin typeface="DM Sans Bold"/>
                <a:ea typeface="DM Sans Bold"/>
                <a:cs typeface="DM Sans Bold"/>
                <a:sym typeface="DM Sans Bold"/>
              </a:rPr>
              <a:t>03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3248619" y="2234974"/>
            <a:ext cx="2027545" cy="3080525"/>
            <a:chOff x="0" y="0"/>
            <a:chExt cx="2703393" cy="410736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703449" cy="4107307"/>
            </a:xfrm>
            <a:custGeom>
              <a:avLst/>
              <a:gdLst/>
              <a:ahLst/>
              <a:cxnLst/>
              <a:rect l="l" t="t" r="r" b="b"/>
              <a:pathLst>
                <a:path w="2703449" h="4107307">
                  <a:moveTo>
                    <a:pt x="0" y="0"/>
                  </a:moveTo>
                  <a:lnTo>
                    <a:pt x="2703449" y="0"/>
                  </a:lnTo>
                  <a:lnTo>
                    <a:pt x="2703449" y="4107307"/>
                  </a:lnTo>
                  <a:lnTo>
                    <a:pt x="0" y="4107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140" r="2" b="-1141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20" name="Freeform 20"/>
          <p:cNvSpPr/>
          <p:nvPr/>
        </p:nvSpPr>
        <p:spPr>
          <a:xfrm>
            <a:off x="14011851" y="5554901"/>
            <a:ext cx="501082" cy="501082"/>
          </a:xfrm>
          <a:custGeom>
            <a:avLst/>
            <a:gdLst/>
            <a:ahLst/>
            <a:cxnLst/>
            <a:rect l="l" t="t" r="r" b="b"/>
            <a:pathLst>
              <a:path w="501082" h="501082">
                <a:moveTo>
                  <a:pt x="0" y="0"/>
                </a:moveTo>
                <a:lnTo>
                  <a:pt x="501082" y="0"/>
                </a:lnTo>
                <a:lnTo>
                  <a:pt x="501082" y="501082"/>
                </a:lnTo>
                <a:lnTo>
                  <a:pt x="0" y="5010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21" name="TextBox 21"/>
          <p:cNvSpPr txBox="1"/>
          <p:nvPr/>
        </p:nvSpPr>
        <p:spPr>
          <a:xfrm>
            <a:off x="13248619" y="2539224"/>
            <a:ext cx="2027545" cy="1236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41"/>
              </a:lnSpc>
            </a:pPr>
            <a:r>
              <a:rPr lang="en-US" sz="6623" spc="649">
                <a:solidFill>
                  <a:srgbClr val="FFFBFB"/>
                </a:solidFill>
                <a:latin typeface="DM Sans Bold"/>
                <a:ea typeface="DM Sans Bold"/>
                <a:cs typeface="DM Sans Bold"/>
                <a:sym typeface="DM Sans Bold"/>
              </a:rPr>
              <a:t>04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642376" y="7436176"/>
            <a:ext cx="3204526" cy="1558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4"/>
              </a:lnSpc>
            </a:pPr>
            <a:r>
              <a:rPr lang="en-US" sz="1843" spc="17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Partnerships facilitate knowledge transfer and skill exchange, fostering innovation and growth in social enterprises.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889722" y="6217772"/>
            <a:ext cx="2709833" cy="1037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3"/>
              </a:lnSpc>
            </a:pPr>
            <a:r>
              <a:rPr lang="en-US" sz="2951" spc="288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SHARE EXPERTISE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169572" y="7436176"/>
            <a:ext cx="3204526" cy="2186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4"/>
              </a:lnSpc>
            </a:pPr>
            <a:r>
              <a:rPr lang="en-US" sz="1843" spc="17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 Collaborations with established organizations can boost credibility, enhancing public trust and attractiveness to investors.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380279" y="6217772"/>
            <a:ext cx="2709833" cy="1037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3"/>
              </a:lnSpc>
            </a:pPr>
            <a:r>
              <a:rPr lang="en-US" sz="2951" spc="288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INCREASE CREDIBILITY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660129" y="7436176"/>
            <a:ext cx="3204526" cy="1872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44"/>
              </a:lnSpc>
            </a:pPr>
            <a:r>
              <a:rPr lang="en-US" sz="1843" spc="17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Risks can be shared and managed, making ventures less uncertain and more resilient, particularly beneficial in high-risk projects.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870836" y="6219185"/>
            <a:ext cx="2709833" cy="1037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73"/>
              </a:lnSpc>
            </a:pPr>
            <a:r>
              <a:rPr lang="en-US" sz="2951" spc="288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RISK MITIGATION</a:t>
            </a:r>
          </a:p>
        </p:txBody>
      </p:sp>
      <p:grpSp>
        <p:nvGrpSpPr>
          <p:cNvPr id="28" name="Group 28"/>
          <p:cNvGrpSpPr/>
          <p:nvPr/>
        </p:nvGrpSpPr>
        <p:grpSpPr>
          <a:xfrm>
            <a:off x="-178106" y="-562924"/>
            <a:ext cx="4102978" cy="2245448"/>
            <a:chOff x="0" y="0"/>
            <a:chExt cx="5470637" cy="2993931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5470652" cy="2993898"/>
            </a:xfrm>
            <a:custGeom>
              <a:avLst/>
              <a:gdLst/>
              <a:ahLst/>
              <a:cxnLst/>
              <a:rect l="l" t="t" r="r" b="b"/>
              <a:pathLst>
                <a:path w="5470652" h="2993898">
                  <a:moveTo>
                    <a:pt x="0" y="0"/>
                  </a:moveTo>
                  <a:lnTo>
                    <a:pt x="5470652" y="0"/>
                  </a:lnTo>
                  <a:lnTo>
                    <a:pt x="5470652" y="2993898"/>
                  </a:lnTo>
                  <a:lnTo>
                    <a:pt x="0" y="29938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238" b="-239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4043519" y="777649"/>
            <a:ext cx="12654940" cy="990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250"/>
              </a:lnSpc>
            </a:pPr>
            <a:r>
              <a:rPr lang="en-US" sz="75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WHY WIN-WIN?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156322" y="-160719"/>
            <a:ext cx="4102978" cy="2245448"/>
            <a:chOff x="0" y="0"/>
            <a:chExt cx="5470637" cy="29939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70652" cy="2993898"/>
            </a:xfrm>
            <a:custGeom>
              <a:avLst/>
              <a:gdLst/>
              <a:ahLst/>
              <a:cxnLst/>
              <a:rect l="l" t="t" r="r" b="b"/>
              <a:pathLst>
                <a:path w="5470652" h="2993898">
                  <a:moveTo>
                    <a:pt x="0" y="0"/>
                  </a:moveTo>
                  <a:lnTo>
                    <a:pt x="5470652" y="0"/>
                  </a:lnTo>
                  <a:lnTo>
                    <a:pt x="5470652" y="2993898"/>
                  </a:lnTo>
                  <a:lnTo>
                    <a:pt x="0" y="29938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38" b="-239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3156322" y="2434622"/>
            <a:ext cx="4102978" cy="3133183"/>
            <a:chOff x="0" y="0"/>
            <a:chExt cx="5470637" cy="417757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470652" cy="4177538"/>
            </a:xfrm>
            <a:custGeom>
              <a:avLst/>
              <a:gdLst/>
              <a:ahLst/>
              <a:cxnLst/>
              <a:rect l="l" t="t" r="r" b="b"/>
              <a:pathLst>
                <a:path w="5470652" h="4177538">
                  <a:moveTo>
                    <a:pt x="0" y="0"/>
                  </a:moveTo>
                  <a:lnTo>
                    <a:pt x="5470652" y="0"/>
                  </a:lnTo>
                  <a:lnTo>
                    <a:pt x="5470652" y="4177538"/>
                  </a:lnTo>
                  <a:lnTo>
                    <a:pt x="0" y="41775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9" r="-19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1028700"/>
            <a:ext cx="2342618" cy="2342618"/>
            <a:chOff x="0" y="0"/>
            <a:chExt cx="3123491" cy="312349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23438" cy="3123438"/>
            </a:xfrm>
            <a:custGeom>
              <a:avLst/>
              <a:gdLst/>
              <a:ahLst/>
              <a:cxnLst/>
              <a:rect l="l" t="t" r="r" b="b"/>
              <a:pathLst>
                <a:path w="3123438" h="3123438">
                  <a:moveTo>
                    <a:pt x="1561719" y="0"/>
                  </a:moveTo>
                  <a:cubicBezTo>
                    <a:pt x="699262" y="0"/>
                    <a:pt x="0" y="699262"/>
                    <a:pt x="0" y="1561719"/>
                  </a:cubicBezTo>
                  <a:cubicBezTo>
                    <a:pt x="0" y="2424176"/>
                    <a:pt x="699262" y="3123438"/>
                    <a:pt x="1561719" y="3123438"/>
                  </a:cubicBezTo>
                  <a:cubicBezTo>
                    <a:pt x="2424176" y="3123438"/>
                    <a:pt x="3123438" y="2424176"/>
                    <a:pt x="3123438" y="1561719"/>
                  </a:cubicBezTo>
                  <a:cubicBezTo>
                    <a:pt x="3123438" y="699262"/>
                    <a:pt x="2424303" y="0"/>
                    <a:pt x="1561719" y="0"/>
                  </a:cubicBezTo>
                  <a:close/>
                </a:path>
              </a:pathLst>
            </a:custGeom>
            <a:blipFill>
              <a:blip r:embed="rId4"/>
              <a:stretch>
                <a:fillRect l="-25200" r="-25202" b="-1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45360" y="3642678"/>
            <a:ext cx="2342618" cy="2342618"/>
            <a:chOff x="0" y="0"/>
            <a:chExt cx="3123491" cy="312349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123438" cy="3123438"/>
            </a:xfrm>
            <a:custGeom>
              <a:avLst/>
              <a:gdLst/>
              <a:ahLst/>
              <a:cxnLst/>
              <a:rect l="l" t="t" r="r" b="b"/>
              <a:pathLst>
                <a:path w="3123438" h="3123438">
                  <a:moveTo>
                    <a:pt x="1561719" y="0"/>
                  </a:moveTo>
                  <a:cubicBezTo>
                    <a:pt x="699262" y="0"/>
                    <a:pt x="0" y="699262"/>
                    <a:pt x="0" y="1561719"/>
                  </a:cubicBezTo>
                  <a:cubicBezTo>
                    <a:pt x="0" y="2424176"/>
                    <a:pt x="699262" y="3123438"/>
                    <a:pt x="1561719" y="3123438"/>
                  </a:cubicBezTo>
                  <a:cubicBezTo>
                    <a:pt x="2424176" y="3123438"/>
                    <a:pt x="3123438" y="2424176"/>
                    <a:pt x="3123438" y="1561719"/>
                  </a:cubicBezTo>
                  <a:cubicBezTo>
                    <a:pt x="3123438" y="699262"/>
                    <a:pt x="2424303" y="0"/>
                    <a:pt x="1561719" y="0"/>
                  </a:cubicBezTo>
                  <a:close/>
                </a:path>
              </a:pathLst>
            </a:custGeom>
            <a:blipFill>
              <a:blip r:embed="rId5"/>
              <a:stretch>
                <a:fillRect l="-16666" r="-16668" b="-1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45360" y="6251997"/>
            <a:ext cx="2342618" cy="2342618"/>
            <a:chOff x="0" y="0"/>
            <a:chExt cx="3123491" cy="312349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123438" cy="3123438"/>
            </a:xfrm>
            <a:custGeom>
              <a:avLst/>
              <a:gdLst/>
              <a:ahLst/>
              <a:cxnLst/>
              <a:rect l="l" t="t" r="r" b="b"/>
              <a:pathLst>
                <a:path w="3123438" h="3123438">
                  <a:moveTo>
                    <a:pt x="1561719" y="0"/>
                  </a:moveTo>
                  <a:cubicBezTo>
                    <a:pt x="699262" y="0"/>
                    <a:pt x="0" y="699262"/>
                    <a:pt x="0" y="1561719"/>
                  </a:cubicBezTo>
                  <a:cubicBezTo>
                    <a:pt x="0" y="2424176"/>
                    <a:pt x="699262" y="3123438"/>
                    <a:pt x="1561719" y="3123438"/>
                  </a:cubicBezTo>
                  <a:cubicBezTo>
                    <a:pt x="2424176" y="3123438"/>
                    <a:pt x="3123438" y="2424176"/>
                    <a:pt x="3123438" y="1561719"/>
                  </a:cubicBezTo>
                  <a:cubicBezTo>
                    <a:pt x="3123438" y="699262"/>
                    <a:pt x="2424303" y="0"/>
                    <a:pt x="1561719" y="0"/>
                  </a:cubicBezTo>
                  <a:close/>
                </a:path>
              </a:pathLst>
            </a:custGeom>
            <a:blipFill>
              <a:blip r:embed="rId6"/>
              <a:stretch>
                <a:fillRect l="-25000" r="-25002" b="-1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6225800" y="7219950"/>
            <a:ext cx="11033500" cy="2038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250"/>
              </a:lnSpc>
            </a:pPr>
            <a:r>
              <a:rPr lang="en-US" sz="75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CHOOSING COLLABORATION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756592" y="1077934"/>
            <a:ext cx="8603641" cy="473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Alignment with Your Goals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756592" y="3699828"/>
            <a:ext cx="8038051" cy="473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Partner's Resources and Capabilities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756592" y="1608165"/>
            <a:ext cx="8218208" cy="1569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7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The collaboration should align with and support the larger goals of your social business. This means that it should contribute to your enterprise's values and mission.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756592" y="4230059"/>
            <a:ext cx="8038051" cy="1569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7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A potential partner's resources and capabilities should complement your enterprise's needs. This could be financial resources, human skills, technology, or market access.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756592" y="6309147"/>
            <a:ext cx="10457309" cy="473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Shared Objectives and Benefits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756592" y="6839378"/>
            <a:ext cx="7985958" cy="1178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7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When choosing a partner, it's crucial to ensure that both parties share common objectives and that the collaboration offers mutual benefits.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92819"/>
            <a:ext cx="4102978" cy="2245448"/>
            <a:chOff x="0" y="0"/>
            <a:chExt cx="5470637" cy="29939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70652" cy="2993898"/>
            </a:xfrm>
            <a:custGeom>
              <a:avLst/>
              <a:gdLst/>
              <a:ahLst/>
              <a:cxnLst/>
              <a:rect l="l" t="t" r="r" b="b"/>
              <a:pathLst>
                <a:path w="5470652" h="2993898">
                  <a:moveTo>
                    <a:pt x="0" y="0"/>
                  </a:moveTo>
                  <a:lnTo>
                    <a:pt x="5470652" y="0"/>
                  </a:lnTo>
                  <a:lnTo>
                    <a:pt x="5470652" y="2993898"/>
                  </a:lnTo>
                  <a:lnTo>
                    <a:pt x="0" y="29938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38" b="-239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028700" y="2788159"/>
            <a:ext cx="4102978" cy="3133183"/>
            <a:chOff x="0" y="0"/>
            <a:chExt cx="5470637" cy="417757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470652" cy="4177538"/>
            </a:xfrm>
            <a:custGeom>
              <a:avLst/>
              <a:gdLst/>
              <a:ahLst/>
              <a:cxnLst/>
              <a:rect l="l" t="t" r="r" b="b"/>
              <a:pathLst>
                <a:path w="5470652" h="4177538">
                  <a:moveTo>
                    <a:pt x="0" y="0"/>
                  </a:moveTo>
                  <a:lnTo>
                    <a:pt x="5470652" y="0"/>
                  </a:lnTo>
                  <a:lnTo>
                    <a:pt x="5470652" y="4177538"/>
                  </a:lnTo>
                  <a:lnTo>
                    <a:pt x="0" y="41775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9" r="-19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7546111"/>
            <a:ext cx="9695598" cy="2038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0"/>
              </a:lnSpc>
            </a:pPr>
            <a:r>
              <a:rPr lang="en-US" sz="75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NEEDED IN A COLLABORATION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7355047" y="905141"/>
            <a:ext cx="2342618" cy="2342618"/>
            <a:chOff x="0" y="0"/>
            <a:chExt cx="3123491" cy="312349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123438" cy="3123438"/>
            </a:xfrm>
            <a:custGeom>
              <a:avLst/>
              <a:gdLst/>
              <a:ahLst/>
              <a:cxnLst/>
              <a:rect l="l" t="t" r="r" b="b"/>
              <a:pathLst>
                <a:path w="3123438" h="3123438">
                  <a:moveTo>
                    <a:pt x="1561719" y="0"/>
                  </a:moveTo>
                  <a:cubicBezTo>
                    <a:pt x="699262" y="0"/>
                    <a:pt x="0" y="699262"/>
                    <a:pt x="0" y="1561719"/>
                  </a:cubicBezTo>
                  <a:cubicBezTo>
                    <a:pt x="0" y="2424176"/>
                    <a:pt x="699262" y="3123438"/>
                    <a:pt x="1561719" y="3123438"/>
                  </a:cubicBezTo>
                  <a:cubicBezTo>
                    <a:pt x="2424176" y="3123438"/>
                    <a:pt x="3123438" y="2424176"/>
                    <a:pt x="3123438" y="1561719"/>
                  </a:cubicBezTo>
                  <a:cubicBezTo>
                    <a:pt x="3123438" y="699262"/>
                    <a:pt x="2424303" y="0"/>
                    <a:pt x="1561719" y="0"/>
                  </a:cubicBezTo>
                  <a:close/>
                </a:path>
              </a:pathLst>
            </a:custGeom>
            <a:blipFill>
              <a:blip r:embed="rId4"/>
              <a:stretch>
                <a:fillRect t="-25000" r="-1" b="-25002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355047" y="3520747"/>
            <a:ext cx="2342618" cy="2342618"/>
            <a:chOff x="0" y="0"/>
            <a:chExt cx="3123491" cy="312349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123438" cy="3123438"/>
            </a:xfrm>
            <a:custGeom>
              <a:avLst/>
              <a:gdLst/>
              <a:ahLst/>
              <a:cxnLst/>
              <a:rect l="l" t="t" r="r" b="b"/>
              <a:pathLst>
                <a:path w="3123438" h="3123438">
                  <a:moveTo>
                    <a:pt x="1561719" y="0"/>
                  </a:moveTo>
                  <a:cubicBezTo>
                    <a:pt x="699262" y="0"/>
                    <a:pt x="0" y="699262"/>
                    <a:pt x="0" y="1561719"/>
                  </a:cubicBezTo>
                  <a:cubicBezTo>
                    <a:pt x="0" y="2424176"/>
                    <a:pt x="699262" y="3123438"/>
                    <a:pt x="1561719" y="3123438"/>
                  </a:cubicBezTo>
                  <a:cubicBezTo>
                    <a:pt x="2424176" y="3123438"/>
                    <a:pt x="3123438" y="2424176"/>
                    <a:pt x="3123438" y="1561719"/>
                  </a:cubicBezTo>
                  <a:cubicBezTo>
                    <a:pt x="3123438" y="699262"/>
                    <a:pt x="2424303" y="0"/>
                    <a:pt x="1561719" y="0"/>
                  </a:cubicBezTo>
                  <a:close/>
                </a:path>
              </a:pathLst>
            </a:custGeom>
            <a:blipFill>
              <a:blip r:embed="rId5"/>
              <a:stretch>
                <a:fillRect l="-16666" r="-16668" b="-1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355047" y="6098842"/>
            <a:ext cx="2342618" cy="2342618"/>
            <a:chOff x="0" y="0"/>
            <a:chExt cx="3123491" cy="312349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123438" cy="3123438"/>
            </a:xfrm>
            <a:custGeom>
              <a:avLst/>
              <a:gdLst/>
              <a:ahLst/>
              <a:cxnLst/>
              <a:rect l="l" t="t" r="r" b="b"/>
              <a:pathLst>
                <a:path w="3123438" h="3123438">
                  <a:moveTo>
                    <a:pt x="1561719" y="0"/>
                  </a:moveTo>
                  <a:cubicBezTo>
                    <a:pt x="699262" y="0"/>
                    <a:pt x="0" y="699262"/>
                    <a:pt x="0" y="1561719"/>
                  </a:cubicBezTo>
                  <a:cubicBezTo>
                    <a:pt x="0" y="2424176"/>
                    <a:pt x="699262" y="3123438"/>
                    <a:pt x="1561719" y="3123438"/>
                  </a:cubicBezTo>
                  <a:cubicBezTo>
                    <a:pt x="2424176" y="3123438"/>
                    <a:pt x="3123438" y="2424176"/>
                    <a:pt x="3123438" y="1561719"/>
                  </a:cubicBezTo>
                  <a:cubicBezTo>
                    <a:pt x="3123438" y="699262"/>
                    <a:pt x="2424303" y="0"/>
                    <a:pt x="1561719" y="0"/>
                  </a:cubicBezTo>
                  <a:close/>
                </a:path>
              </a:pathLst>
            </a:custGeom>
            <a:blipFill>
              <a:blip r:embed="rId6"/>
              <a:stretch>
                <a:fillRect t="-25000" r="-1" b="-25002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9916142" y="962291"/>
            <a:ext cx="7780683" cy="473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Commitment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916142" y="3584185"/>
            <a:ext cx="7780683" cy="473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Communication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916142" y="1492522"/>
            <a:ext cx="7780683" cy="1569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7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Both partners should be committed to the collaboration and the shared social mission. This commitment includes allocating necessary resources, time, and effort.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916142" y="4114416"/>
            <a:ext cx="8038051" cy="1569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7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Open and regular communication is key to understanding expectations, discussing progress, and addressing issues. It ensures transparency and helps to build trust.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916142" y="6193503"/>
            <a:ext cx="7780683" cy="473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Trust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916142" y="6723734"/>
            <a:ext cx="7316801" cy="1569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7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Trust is the foundation of any strong partnership. Each party must have confidence in the other's integrity and ability to fulfill promises.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934109" y="3153830"/>
            <a:ext cx="2223783" cy="2218391"/>
          </a:xfrm>
          <a:custGeom>
            <a:avLst/>
            <a:gdLst/>
            <a:ahLst/>
            <a:cxnLst/>
            <a:rect l="l" t="t" r="r" b="b"/>
            <a:pathLst>
              <a:path w="2223783" h="2218391">
                <a:moveTo>
                  <a:pt x="0" y="0"/>
                </a:moveTo>
                <a:lnTo>
                  <a:pt x="2223783" y="0"/>
                </a:lnTo>
                <a:lnTo>
                  <a:pt x="2223783" y="2218391"/>
                </a:lnTo>
                <a:lnTo>
                  <a:pt x="0" y="22183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3" name="Freeform 3"/>
          <p:cNvSpPr/>
          <p:nvPr/>
        </p:nvSpPr>
        <p:spPr>
          <a:xfrm>
            <a:off x="8934109" y="6335947"/>
            <a:ext cx="2223783" cy="2218391"/>
          </a:xfrm>
          <a:custGeom>
            <a:avLst/>
            <a:gdLst/>
            <a:ahLst/>
            <a:cxnLst/>
            <a:rect l="l" t="t" r="r" b="b"/>
            <a:pathLst>
              <a:path w="2223783" h="2218391">
                <a:moveTo>
                  <a:pt x="0" y="0"/>
                </a:moveTo>
                <a:lnTo>
                  <a:pt x="2223783" y="0"/>
                </a:lnTo>
                <a:lnTo>
                  <a:pt x="2223783" y="2218391"/>
                </a:lnTo>
                <a:lnTo>
                  <a:pt x="0" y="22183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4" name="Freeform 4"/>
          <p:cNvSpPr/>
          <p:nvPr/>
        </p:nvSpPr>
        <p:spPr>
          <a:xfrm>
            <a:off x="1028700" y="6359959"/>
            <a:ext cx="2224486" cy="2218391"/>
          </a:xfrm>
          <a:custGeom>
            <a:avLst/>
            <a:gdLst/>
            <a:ahLst/>
            <a:cxnLst/>
            <a:rect l="l" t="t" r="r" b="b"/>
            <a:pathLst>
              <a:path w="2224486" h="2218391">
                <a:moveTo>
                  <a:pt x="0" y="0"/>
                </a:moveTo>
                <a:lnTo>
                  <a:pt x="2224486" y="0"/>
                </a:lnTo>
                <a:lnTo>
                  <a:pt x="2224486" y="2218391"/>
                </a:lnTo>
                <a:lnTo>
                  <a:pt x="0" y="22183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sp>
        <p:nvSpPr>
          <p:cNvPr id="5" name="Freeform 5"/>
          <p:cNvSpPr/>
          <p:nvPr/>
        </p:nvSpPr>
        <p:spPr>
          <a:xfrm>
            <a:off x="1028700" y="3156628"/>
            <a:ext cx="2224486" cy="2218391"/>
          </a:xfrm>
          <a:custGeom>
            <a:avLst/>
            <a:gdLst/>
            <a:ahLst/>
            <a:cxnLst/>
            <a:rect l="l" t="t" r="r" b="b"/>
            <a:pathLst>
              <a:path w="2224486" h="2218391">
                <a:moveTo>
                  <a:pt x="0" y="0"/>
                </a:moveTo>
                <a:lnTo>
                  <a:pt x="2224486" y="0"/>
                </a:lnTo>
                <a:lnTo>
                  <a:pt x="2224486" y="2218391"/>
                </a:lnTo>
                <a:lnTo>
                  <a:pt x="0" y="22183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lv-LV"/>
          </a:p>
        </p:txBody>
      </p:sp>
      <p:grpSp>
        <p:nvGrpSpPr>
          <p:cNvPr id="6" name="Group 6"/>
          <p:cNvGrpSpPr/>
          <p:nvPr/>
        </p:nvGrpSpPr>
        <p:grpSpPr>
          <a:xfrm>
            <a:off x="1356299" y="3614714"/>
            <a:ext cx="1489037" cy="1302230"/>
            <a:chOff x="0" y="0"/>
            <a:chExt cx="1985383" cy="173630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85391" cy="1736344"/>
            </a:xfrm>
            <a:custGeom>
              <a:avLst/>
              <a:gdLst/>
              <a:ahLst/>
              <a:cxnLst/>
              <a:rect l="l" t="t" r="r" b="b"/>
              <a:pathLst>
                <a:path w="1985391" h="1736344">
                  <a:moveTo>
                    <a:pt x="0" y="0"/>
                  </a:moveTo>
                  <a:lnTo>
                    <a:pt x="1985391" y="0"/>
                  </a:lnTo>
                  <a:lnTo>
                    <a:pt x="1985391" y="1736344"/>
                  </a:lnTo>
                  <a:lnTo>
                    <a:pt x="0" y="17363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110" r="-110" b="2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36448" y="6828756"/>
            <a:ext cx="1408888" cy="1280807"/>
            <a:chOff x="0" y="0"/>
            <a:chExt cx="1878517" cy="170774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78457" cy="1707769"/>
            </a:xfrm>
            <a:custGeom>
              <a:avLst/>
              <a:gdLst/>
              <a:ahLst/>
              <a:cxnLst/>
              <a:rect l="l" t="t" r="r" b="b"/>
              <a:pathLst>
                <a:path w="1878457" h="1707769">
                  <a:moveTo>
                    <a:pt x="0" y="0"/>
                  </a:moveTo>
                  <a:lnTo>
                    <a:pt x="1878457" y="0"/>
                  </a:lnTo>
                  <a:lnTo>
                    <a:pt x="1878457" y="1707769"/>
                  </a:lnTo>
                  <a:lnTo>
                    <a:pt x="0" y="17077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168" r="-3" b="-167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311425" y="6810686"/>
            <a:ext cx="1469087" cy="1268924"/>
            <a:chOff x="0" y="0"/>
            <a:chExt cx="1958783" cy="1691899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958721" cy="1691894"/>
            </a:xfrm>
            <a:custGeom>
              <a:avLst/>
              <a:gdLst/>
              <a:ahLst/>
              <a:cxnLst/>
              <a:rect l="l" t="t" r="r" b="b"/>
              <a:pathLst>
                <a:path w="1958721" h="1691894">
                  <a:moveTo>
                    <a:pt x="0" y="0"/>
                  </a:moveTo>
                  <a:lnTo>
                    <a:pt x="1958721" y="0"/>
                  </a:lnTo>
                  <a:lnTo>
                    <a:pt x="1958721" y="1691894"/>
                  </a:lnTo>
                  <a:lnTo>
                    <a:pt x="0" y="16918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44" r="-3" b="-44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206644" y="3423707"/>
            <a:ext cx="1678649" cy="1678649"/>
            <a:chOff x="0" y="0"/>
            <a:chExt cx="2238199" cy="223819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238248" cy="2238248"/>
            </a:xfrm>
            <a:custGeom>
              <a:avLst/>
              <a:gdLst/>
              <a:ahLst/>
              <a:cxnLst/>
              <a:rect l="l" t="t" r="r" b="b"/>
              <a:pathLst>
                <a:path w="2238248" h="2238248">
                  <a:moveTo>
                    <a:pt x="0" y="0"/>
                  </a:moveTo>
                  <a:lnTo>
                    <a:pt x="2238248" y="0"/>
                  </a:lnTo>
                  <a:lnTo>
                    <a:pt x="2238248" y="2238248"/>
                  </a:lnTo>
                  <a:lnTo>
                    <a:pt x="0" y="22382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r="2" b="2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14" name="Group 14"/>
          <p:cNvGrpSpPr/>
          <p:nvPr/>
        </p:nvGrpSpPr>
        <p:grpSpPr>
          <a:xfrm rot="5400000">
            <a:off x="15562957" y="-2364046"/>
            <a:ext cx="5450085" cy="4161883"/>
            <a:chOff x="0" y="0"/>
            <a:chExt cx="7266780" cy="554917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266813" cy="5549138"/>
            </a:xfrm>
            <a:custGeom>
              <a:avLst/>
              <a:gdLst/>
              <a:ahLst/>
              <a:cxnLst/>
              <a:rect l="l" t="t" r="r" b="b"/>
              <a:pathLst>
                <a:path w="7266813" h="5549138">
                  <a:moveTo>
                    <a:pt x="0" y="0"/>
                  </a:moveTo>
                  <a:lnTo>
                    <a:pt x="7266813" y="0"/>
                  </a:lnTo>
                  <a:lnTo>
                    <a:pt x="7266813" y="5549138"/>
                  </a:lnTo>
                  <a:lnTo>
                    <a:pt x="0" y="55491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64" r="-64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721477" y="1451338"/>
            <a:ext cx="14845046" cy="990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250"/>
              </a:lnSpc>
            </a:pPr>
            <a:r>
              <a:rPr lang="en-US" sz="75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MAPPING POTENTIAL PARTNERS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551862" y="3213778"/>
            <a:ext cx="4934645" cy="473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Step 1 - Identification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453102" y="3213778"/>
            <a:ext cx="5773213" cy="473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Step 2 - Categorization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551862" y="3831722"/>
            <a:ext cx="5382247" cy="1569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7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Start by identifying critical stakeholders that you are already connected to or that you aim to connect with.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453167" y="3766959"/>
            <a:ext cx="5387161" cy="1178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7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Categorize these stakeholders based on their roles: partners, funders, advisors, etc.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551862" y="6369663"/>
            <a:ext cx="7780683" cy="473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Step 3 - Analysis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551862" y="6936740"/>
            <a:ext cx="5128712" cy="1569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7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Analyze each member's influence, resources, and relevance to your social business.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627820" y="6369663"/>
            <a:ext cx="6056318" cy="473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50"/>
              </a:lnSpc>
            </a:pPr>
            <a:r>
              <a:rPr lang="en-US" sz="3500">
                <a:solidFill>
                  <a:srgbClr val="8CA9AD"/>
                </a:solidFill>
                <a:latin typeface="DM Sans Bold"/>
                <a:ea typeface="DM Sans Bold"/>
                <a:cs typeface="DM Sans Bold"/>
                <a:sym typeface="DM Sans Bold"/>
              </a:rPr>
              <a:t>Step 4 - Link Establishment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627820" y="6936740"/>
            <a:ext cx="5812439" cy="2350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799">
                <a:solidFill>
                  <a:srgbClr val="737373"/>
                </a:solidFill>
                <a:latin typeface="DM Sans"/>
                <a:ea typeface="DM Sans"/>
                <a:cs typeface="DM Sans"/>
                <a:sym typeface="DM Sans"/>
              </a:rPr>
              <a:t>Establish the links between these stakeholders and your social business. This could be current or possible partnerships, mentorship, funding relationships, etc.</a:t>
            </a:r>
          </a:p>
          <a:p>
            <a:pPr algn="l">
              <a:lnSpc>
                <a:spcPts val="3079"/>
              </a:lnSpc>
            </a:pPr>
            <a:endParaRPr lang="en-US" sz="2799">
              <a:solidFill>
                <a:srgbClr val="73737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25" name="Group 25"/>
          <p:cNvGrpSpPr/>
          <p:nvPr/>
        </p:nvGrpSpPr>
        <p:grpSpPr>
          <a:xfrm>
            <a:off x="-4744879" y="9258300"/>
            <a:ext cx="9489757" cy="10287000"/>
            <a:chOff x="0" y="0"/>
            <a:chExt cx="12653009" cy="137160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2653010" cy="13716000"/>
            </a:xfrm>
            <a:custGeom>
              <a:avLst/>
              <a:gdLst/>
              <a:ahLst/>
              <a:cxnLst/>
              <a:rect l="l" t="t" r="r" b="b"/>
              <a:pathLst>
                <a:path w="12653010" h="13716000">
                  <a:moveTo>
                    <a:pt x="0" y="0"/>
                  </a:moveTo>
                  <a:lnTo>
                    <a:pt x="12653010" y="0"/>
                  </a:lnTo>
                  <a:lnTo>
                    <a:pt x="1265301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737" r="-737"/>
              </a:stretch>
            </a:blipFill>
          </p:spPr>
          <p:txBody>
            <a:bodyPr/>
            <a:lstStyle/>
            <a:p>
              <a:endParaRPr lang="lv-LV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928d398-b005-4b81-a77c-1d2955770066">
      <Terms xmlns="http://schemas.microsoft.com/office/infopath/2007/PartnerControls"/>
    </lcf76f155ced4ddcb4097134ff3c332f>
    <TaxCatchAll xmlns="513a87af-4c72-4b0d-a815-569890e79e6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28E3FA40450041AD2B2D9F1FFC3623" ma:contentTypeVersion="14" ma:contentTypeDescription="Create a new document." ma:contentTypeScope="" ma:versionID="dda88e90d287dc1f1b9f0988fa171006">
  <xsd:schema xmlns:xsd="http://www.w3.org/2001/XMLSchema" xmlns:xs="http://www.w3.org/2001/XMLSchema" xmlns:p="http://schemas.microsoft.com/office/2006/metadata/properties" xmlns:ns2="c928d398-b005-4b81-a77c-1d2955770066" xmlns:ns3="513a87af-4c72-4b0d-a815-569890e79e62" targetNamespace="http://schemas.microsoft.com/office/2006/metadata/properties" ma:root="true" ma:fieldsID="155e8c9aff30285af45ba91d7ac695b6" ns2:_="" ns3:_="">
    <xsd:import namespace="c928d398-b005-4b81-a77c-1d2955770066"/>
    <xsd:import namespace="513a87af-4c72-4b0d-a815-569890e79e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28d398-b005-4b81-a77c-1d29557700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ec2bed97-6e07-499f-8af2-1639346302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3a87af-4c72-4b0d-a815-569890e79e62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4079a850-d4d5-43bc-8f25-9b4cfc6f3ef1}" ma:internalName="TaxCatchAll" ma:showField="CatchAllData" ma:web="513a87af-4c72-4b0d-a815-569890e79e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9276AC-ECEC-44C6-9261-377A76FCD3E1}">
  <ds:schemaRefs>
    <ds:schemaRef ds:uri="http://schemas.microsoft.com/office/2006/metadata/properties"/>
    <ds:schemaRef ds:uri="http://schemas.microsoft.com/office/infopath/2007/PartnerControls"/>
    <ds:schemaRef ds:uri="c928d398-b005-4b81-a77c-1d2955770066"/>
    <ds:schemaRef ds:uri="513a87af-4c72-4b0d-a815-569890e79e62"/>
  </ds:schemaRefs>
</ds:datastoreItem>
</file>

<file path=customXml/itemProps2.xml><?xml version="1.0" encoding="utf-8"?>
<ds:datastoreItem xmlns:ds="http://schemas.openxmlformats.org/officeDocument/2006/customXml" ds:itemID="{5D1EB335-0894-40FC-B4D1-F75107248A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A5E2997-C536-48AD-AB1A-242DE4DD16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28d398-b005-4b81-a77c-1d2955770066"/>
    <ds:schemaRef ds:uri="513a87af-4c72-4b0d-a815-569890e79e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1661</Words>
  <Application>Microsoft Office PowerPoint</Application>
  <PresentationFormat>Custom</PresentationFormat>
  <Paragraphs>212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DM Sans</vt:lpstr>
      <vt:lpstr>Calibri</vt:lpstr>
      <vt:lpstr>DM Sans Italics</vt:lpstr>
      <vt:lpstr>DM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PART_Sharing experience connected to win-win collaboration (to be tailored)_FINAL.pptx</dc:title>
  <cp:lastModifiedBy>Renate Lukjanska</cp:lastModifiedBy>
  <cp:revision>1</cp:revision>
  <dcterms:created xsi:type="dcterms:W3CDTF">2006-08-16T00:00:00Z</dcterms:created>
  <dcterms:modified xsi:type="dcterms:W3CDTF">2025-04-07T07:25:23Z</dcterms:modified>
  <dc:identifier>DAGCAFgOJ90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0x0101004028E3FA40450041AD2B2D9F1FFC3623</vt:lpwstr>
  </property>
</Properties>
</file>