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DM Sans Bold" charset="1" panose="00000000000000000000"/>
      <p:regular r:id="rId29"/>
    </p:embeddedFont>
    <p:embeddedFont>
      <p:font typeface="DM Sans Italics" charset="1" panose="00000000000000000000"/>
      <p:regular r:id="rId30"/>
    </p:embeddedFont>
    <p:embeddedFont>
      <p:font typeface="DM Sans" charset="1" panose="00000000000000000000"/>
      <p:regular r:id="rId31"/>
    </p:embeddedFont>
    <p:embeddedFont>
      <p:font typeface="Open Sans Bold" charset="1" panose="020B08060305040202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896731"/>
            <a:ext cx="15736615" cy="7485187"/>
            <a:chOff x="0" y="0"/>
            <a:chExt cx="4144623" cy="1971407"/>
          </a:xfrm>
        </p:grpSpPr>
        <p:sp>
          <p:nvSpPr>
            <p:cNvPr name="Freeform 3" id="3"/>
            <p:cNvSpPr/>
            <p:nvPr/>
          </p:nvSpPr>
          <p:spPr>
            <a:xfrm flipH="false" flipV="false" rot="0">
              <a:off x="0" y="0"/>
              <a:ext cx="4144623" cy="1971407"/>
            </a:xfrm>
            <a:custGeom>
              <a:avLst/>
              <a:gdLst/>
              <a:ahLst/>
              <a:cxnLst/>
              <a:rect r="r" b="b" t="t" l="l"/>
              <a:pathLst>
                <a:path h="1971407" w="4144623">
                  <a:moveTo>
                    <a:pt x="23614" y="0"/>
                  </a:moveTo>
                  <a:lnTo>
                    <a:pt x="4121009" y="0"/>
                  </a:lnTo>
                  <a:cubicBezTo>
                    <a:pt x="4134050" y="0"/>
                    <a:pt x="4144623" y="10573"/>
                    <a:pt x="4144623" y="23614"/>
                  </a:cubicBezTo>
                  <a:lnTo>
                    <a:pt x="4144623" y="1947793"/>
                  </a:lnTo>
                  <a:cubicBezTo>
                    <a:pt x="4144623" y="1960835"/>
                    <a:pt x="4134050" y="1971407"/>
                    <a:pt x="4121009" y="1971407"/>
                  </a:cubicBezTo>
                  <a:lnTo>
                    <a:pt x="23614" y="1971407"/>
                  </a:lnTo>
                  <a:cubicBezTo>
                    <a:pt x="10573" y="1971407"/>
                    <a:pt x="0" y="1960835"/>
                    <a:pt x="0" y="1947793"/>
                  </a:cubicBezTo>
                  <a:lnTo>
                    <a:pt x="0" y="23614"/>
                  </a:lnTo>
                  <a:cubicBezTo>
                    <a:pt x="0" y="10573"/>
                    <a:pt x="10573" y="0"/>
                    <a:pt x="23614" y="0"/>
                  </a:cubicBezTo>
                  <a:close/>
                </a:path>
              </a:pathLst>
            </a:custGeom>
            <a:solidFill>
              <a:srgbClr val="8CA9AD"/>
            </a:solidFill>
          </p:spPr>
        </p:sp>
        <p:sp>
          <p:nvSpPr>
            <p:cNvPr name="TextBox 4" id="4"/>
            <p:cNvSpPr txBox="true"/>
            <p:nvPr/>
          </p:nvSpPr>
          <p:spPr>
            <a:xfrm>
              <a:off x="0" y="-38100"/>
              <a:ext cx="4144623" cy="200950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981200" y="-94024"/>
            <a:ext cx="4102978" cy="2245448"/>
          </a:xfrm>
          <a:custGeom>
            <a:avLst/>
            <a:gdLst/>
            <a:ahLst/>
            <a:cxnLst/>
            <a:rect r="r" b="b" t="t" l="l"/>
            <a:pathLst>
              <a:path h="2245448" w="410297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703735" y="0"/>
            <a:ext cx="3679306" cy="1753284"/>
          </a:xfrm>
          <a:custGeom>
            <a:avLst/>
            <a:gdLst/>
            <a:ahLst/>
            <a:cxnLst/>
            <a:rect r="r" b="b" t="t" l="l"/>
            <a:pathLst>
              <a:path h="1753284" w="3679306">
                <a:moveTo>
                  <a:pt x="0" y="0"/>
                </a:moveTo>
                <a:lnTo>
                  <a:pt x="3679306" y="0"/>
                </a:lnTo>
                <a:lnTo>
                  <a:pt x="3679306" y="1753284"/>
                </a:lnTo>
                <a:lnTo>
                  <a:pt x="0" y="1753284"/>
                </a:lnTo>
                <a:lnTo>
                  <a:pt x="0" y="0"/>
                </a:lnTo>
                <a:close/>
              </a:path>
            </a:pathLst>
          </a:custGeom>
          <a:blipFill>
            <a:blip r:embed="rId4"/>
            <a:stretch>
              <a:fillRect l="0" t="0" r="0" b="0"/>
            </a:stretch>
          </a:blipFill>
        </p:spPr>
      </p:sp>
      <p:sp>
        <p:nvSpPr>
          <p:cNvPr name="TextBox 7" id="7"/>
          <p:cNvSpPr txBox="true"/>
          <p:nvPr/>
        </p:nvSpPr>
        <p:spPr>
          <a:xfrm rot="0">
            <a:off x="3349868" y="4731274"/>
            <a:ext cx="10620170" cy="908050"/>
          </a:xfrm>
          <a:prstGeom prst="rect">
            <a:avLst/>
          </a:prstGeom>
        </p:spPr>
        <p:txBody>
          <a:bodyPr anchor="t" rtlCol="false" tIns="0" lIns="0" bIns="0" rIns="0">
            <a:spAutoFit/>
          </a:bodyPr>
          <a:lstStyle/>
          <a:p>
            <a:pPr algn="ctr">
              <a:lnSpc>
                <a:spcPts val="3500"/>
              </a:lnSpc>
            </a:pPr>
            <a:r>
              <a:rPr lang="en-US" b="true" sz="3500">
                <a:solidFill>
                  <a:srgbClr val="FFFFFF"/>
                </a:solidFill>
                <a:latin typeface="DM Sans Bold"/>
                <a:ea typeface="DM Sans Bold"/>
                <a:cs typeface="DM Sans Bold"/>
                <a:sym typeface="DM Sans Bold"/>
              </a:rPr>
              <a:t>MEASURING SYSTEMS CHANGE IN SOCIAL INNOVATION</a:t>
            </a:r>
          </a:p>
        </p:txBody>
      </p:sp>
      <p:sp>
        <p:nvSpPr>
          <p:cNvPr name="TextBox 8" id="8"/>
          <p:cNvSpPr txBox="true"/>
          <p:nvPr/>
        </p:nvSpPr>
        <p:spPr>
          <a:xfrm rot="0">
            <a:off x="5050907" y="6024888"/>
            <a:ext cx="5722116" cy="523224"/>
          </a:xfrm>
          <a:prstGeom prst="rect">
            <a:avLst/>
          </a:prstGeom>
        </p:spPr>
        <p:txBody>
          <a:bodyPr anchor="t" rtlCol="false" tIns="0" lIns="0" bIns="0" rIns="0">
            <a:spAutoFit/>
          </a:bodyPr>
          <a:lstStyle/>
          <a:p>
            <a:pPr algn="r">
              <a:lnSpc>
                <a:spcPts val="4070"/>
              </a:lnSpc>
            </a:pPr>
            <a:r>
              <a:rPr lang="en-US" sz="3700" i="true">
                <a:solidFill>
                  <a:srgbClr val="FFFFFF"/>
                </a:solidFill>
                <a:latin typeface="DM Sans Italics"/>
                <a:ea typeface="DM Sans Italics"/>
                <a:cs typeface="DM Sans Italics"/>
                <a:sym typeface="DM Sans Italics"/>
              </a:rPr>
              <a:t>Train the trainers</a:t>
            </a:r>
          </a:p>
        </p:txBody>
      </p:sp>
      <p:sp>
        <p:nvSpPr>
          <p:cNvPr name="Freeform 9" id="9"/>
          <p:cNvSpPr/>
          <p:nvPr/>
        </p:nvSpPr>
        <p:spPr>
          <a:xfrm flipH="false" flipV="false" rot="-10800000">
            <a:off x="14185022" y="7153817"/>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2054118" y="5058367"/>
            <a:ext cx="3512342" cy="1189354"/>
          </a:xfrm>
          <a:prstGeom prst="rect">
            <a:avLst/>
          </a:prstGeom>
        </p:spPr>
        <p:txBody>
          <a:bodyPr anchor="t" rtlCol="false" tIns="0" lIns="0" bIns="0" rIns="0">
            <a:spAutoFit/>
          </a:bodyPr>
          <a:lstStyle/>
          <a:p>
            <a:pPr algn="ctr">
              <a:lnSpc>
                <a:spcPts val="3220"/>
              </a:lnSpc>
            </a:pPr>
            <a:r>
              <a:rPr lang="en-US" b="true" sz="2300" spc="-46">
                <a:solidFill>
                  <a:srgbClr val="8CA9AD"/>
                </a:solidFill>
                <a:latin typeface="DM Sans Bold"/>
                <a:ea typeface="DM Sans Bold"/>
                <a:cs typeface="DM Sans Bold"/>
                <a:sym typeface="DM Sans Bold"/>
              </a:rPr>
              <a:t>Networks drive innovation → measure influence, not isolation</a:t>
            </a:r>
          </a:p>
        </p:txBody>
      </p:sp>
      <p:sp>
        <p:nvSpPr>
          <p:cNvPr name="TextBox 3" id="3"/>
          <p:cNvSpPr txBox="true"/>
          <p:nvPr/>
        </p:nvSpPr>
        <p:spPr>
          <a:xfrm rot="0">
            <a:off x="259855" y="1187110"/>
            <a:ext cx="4712543" cy="280669"/>
          </a:xfrm>
          <a:prstGeom prst="rect">
            <a:avLst/>
          </a:prstGeom>
        </p:spPr>
        <p:txBody>
          <a:bodyPr anchor="t" rtlCol="false" tIns="0" lIns="0" bIns="0" rIns="0">
            <a:spAutoFit/>
          </a:bodyPr>
          <a:lstStyle/>
          <a:p>
            <a:pPr algn="just">
              <a:lnSpc>
                <a:spcPts val="2380"/>
              </a:lnSpc>
            </a:pPr>
          </a:p>
        </p:txBody>
      </p:sp>
      <p:sp>
        <p:nvSpPr>
          <p:cNvPr name="TextBox 4" id="4"/>
          <p:cNvSpPr txBox="true"/>
          <p:nvPr/>
        </p:nvSpPr>
        <p:spPr>
          <a:xfrm rot="0">
            <a:off x="401924" y="753404"/>
            <a:ext cx="17484153" cy="1285875"/>
          </a:xfrm>
          <a:prstGeom prst="rect">
            <a:avLst/>
          </a:prstGeom>
        </p:spPr>
        <p:txBody>
          <a:bodyPr anchor="t" rtlCol="false" tIns="0" lIns="0" bIns="0" rIns="0">
            <a:spAutoFit/>
          </a:bodyPr>
          <a:lstStyle/>
          <a:p>
            <a:pPr algn="ctr">
              <a:lnSpc>
                <a:spcPts val="10500"/>
              </a:lnSpc>
            </a:pPr>
            <a:r>
              <a:rPr lang="en-US" sz="7500">
                <a:solidFill>
                  <a:srgbClr val="194597"/>
                </a:solidFill>
                <a:latin typeface="DM Sans"/>
                <a:ea typeface="DM Sans"/>
                <a:cs typeface="DM Sans"/>
                <a:sym typeface="DM Sans"/>
              </a:rPr>
              <a:t>Attribution vs contribution</a:t>
            </a:r>
          </a:p>
        </p:txBody>
      </p:sp>
      <p:grpSp>
        <p:nvGrpSpPr>
          <p:cNvPr name="Group 5" id="5"/>
          <p:cNvGrpSpPr/>
          <p:nvPr/>
        </p:nvGrpSpPr>
        <p:grpSpPr>
          <a:xfrm rot="0">
            <a:off x="2138804" y="5108696"/>
            <a:ext cx="3512205" cy="1155064"/>
            <a:chOff x="0" y="0"/>
            <a:chExt cx="4682940" cy="1540086"/>
          </a:xfrm>
        </p:grpSpPr>
        <p:sp>
          <p:nvSpPr>
            <p:cNvPr name="TextBox 6" id="6"/>
            <p:cNvSpPr txBox="true"/>
            <p:nvPr/>
          </p:nvSpPr>
          <p:spPr>
            <a:xfrm rot="0">
              <a:off x="0" y="-47625"/>
              <a:ext cx="4682940" cy="1036531"/>
            </a:xfrm>
            <a:prstGeom prst="rect">
              <a:avLst/>
            </a:prstGeom>
          </p:spPr>
          <p:txBody>
            <a:bodyPr anchor="t" rtlCol="false" tIns="0" lIns="0" bIns="0" rIns="0">
              <a:spAutoFit/>
            </a:bodyPr>
            <a:lstStyle/>
            <a:p>
              <a:pPr algn="ctr">
                <a:lnSpc>
                  <a:spcPts val="3220"/>
                </a:lnSpc>
              </a:pPr>
              <a:r>
                <a:rPr lang="en-US" b="true" sz="2300" spc="-46">
                  <a:solidFill>
                    <a:srgbClr val="8CA9AD"/>
                  </a:solidFill>
                  <a:latin typeface="DM Sans Bold"/>
                  <a:ea typeface="DM Sans Bold"/>
                  <a:cs typeface="DM Sans Bold"/>
                  <a:sym typeface="DM Sans Bold"/>
                </a:rPr>
                <a:t>Attribution = proving direct cause</a:t>
              </a:r>
            </a:p>
          </p:txBody>
        </p:sp>
        <p:sp>
          <p:nvSpPr>
            <p:cNvPr name="TextBox 7" id="7"/>
            <p:cNvSpPr txBox="true"/>
            <p:nvPr/>
          </p:nvSpPr>
          <p:spPr>
            <a:xfrm rot="0">
              <a:off x="0" y="1068281"/>
              <a:ext cx="4682940" cy="471805"/>
            </a:xfrm>
            <a:prstGeom prst="rect">
              <a:avLst/>
            </a:prstGeom>
          </p:spPr>
          <p:txBody>
            <a:bodyPr anchor="t" rtlCol="false" tIns="0" lIns="0" bIns="0" rIns="0">
              <a:spAutoFit/>
            </a:bodyPr>
            <a:lstStyle/>
            <a:p>
              <a:pPr algn="ctr">
                <a:lnSpc>
                  <a:spcPts val="2940"/>
                </a:lnSpc>
              </a:pPr>
            </a:p>
          </p:txBody>
        </p:sp>
      </p:grpSp>
      <p:sp>
        <p:nvSpPr>
          <p:cNvPr name="AutoShape 8" id="8"/>
          <p:cNvSpPr/>
          <p:nvPr/>
        </p:nvSpPr>
        <p:spPr>
          <a:xfrm rot="0">
            <a:off x="0" y="8391921"/>
            <a:ext cx="18288000" cy="1985846"/>
          </a:xfrm>
          <a:prstGeom prst="rect">
            <a:avLst/>
          </a:prstGeom>
          <a:solidFill>
            <a:srgbClr val="8CA9AD"/>
          </a:solidFill>
        </p:spPr>
      </p:sp>
      <p:sp>
        <p:nvSpPr>
          <p:cNvPr name="Freeform 9" id="9"/>
          <p:cNvSpPr/>
          <p:nvPr/>
        </p:nvSpPr>
        <p:spPr>
          <a:xfrm flipH="false" flipV="false" rot="0">
            <a:off x="14185022" y="8799155"/>
            <a:ext cx="4102978" cy="2245448"/>
          </a:xfrm>
          <a:custGeom>
            <a:avLst/>
            <a:gdLst/>
            <a:ahLst/>
            <a:cxnLst/>
            <a:rect r="r" b="b" t="t" l="l"/>
            <a:pathLst>
              <a:path h="2245448" w="410297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3135654" y="3967793"/>
            <a:ext cx="904453" cy="904453"/>
          </a:xfrm>
          <a:custGeom>
            <a:avLst/>
            <a:gdLst/>
            <a:ahLst/>
            <a:cxnLst/>
            <a:rect r="r" b="b" t="t" l="l"/>
            <a:pathLst>
              <a:path h="904453" w="904453">
                <a:moveTo>
                  <a:pt x="0" y="0"/>
                </a:moveTo>
                <a:lnTo>
                  <a:pt x="904453" y="0"/>
                </a:lnTo>
                <a:lnTo>
                  <a:pt x="904453" y="904453"/>
                </a:lnTo>
                <a:lnTo>
                  <a:pt x="0" y="9044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2874649" y="2403126"/>
            <a:ext cx="12538703" cy="895985"/>
          </a:xfrm>
          <a:prstGeom prst="rect">
            <a:avLst/>
          </a:prstGeom>
        </p:spPr>
        <p:txBody>
          <a:bodyPr anchor="t" rtlCol="false" tIns="0" lIns="0" bIns="0" rIns="0">
            <a:spAutoFit/>
          </a:bodyPr>
          <a:lstStyle/>
          <a:p>
            <a:pPr algn="ctr">
              <a:lnSpc>
                <a:spcPts val="3640"/>
              </a:lnSpc>
            </a:pPr>
            <a:r>
              <a:rPr lang="en-US" sz="2600">
                <a:solidFill>
                  <a:srgbClr val="E1A93D"/>
                </a:solidFill>
                <a:latin typeface="DM Sans"/>
                <a:ea typeface="DM Sans"/>
                <a:cs typeface="DM Sans"/>
                <a:sym typeface="DM Sans"/>
              </a:rPr>
              <a:t>What is the difference?</a:t>
            </a:r>
          </a:p>
          <a:p>
            <a:pPr algn="ctr">
              <a:lnSpc>
                <a:spcPts val="3640"/>
              </a:lnSpc>
              <a:spcBef>
                <a:spcPct val="0"/>
              </a:spcBef>
            </a:pPr>
          </a:p>
        </p:txBody>
      </p:sp>
      <p:sp>
        <p:nvSpPr>
          <p:cNvPr name="Freeform 12" id="12"/>
          <p:cNvSpPr/>
          <p:nvPr/>
        </p:nvSpPr>
        <p:spPr>
          <a:xfrm flipH="false" flipV="false" rot="0">
            <a:off x="3481792" y="3970497"/>
            <a:ext cx="1086134" cy="904453"/>
          </a:xfrm>
          <a:custGeom>
            <a:avLst/>
            <a:gdLst/>
            <a:ahLst/>
            <a:cxnLst/>
            <a:rect r="r" b="b" t="t" l="l"/>
            <a:pathLst>
              <a:path h="904453" w="1086134">
                <a:moveTo>
                  <a:pt x="0" y="0"/>
                </a:moveTo>
                <a:lnTo>
                  <a:pt x="1086133" y="0"/>
                </a:lnTo>
                <a:lnTo>
                  <a:pt x="1086133" y="904453"/>
                </a:lnTo>
                <a:lnTo>
                  <a:pt x="0" y="9044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p:nvPr/>
        </p:nvGrpSpPr>
        <p:grpSpPr>
          <a:xfrm rot="0">
            <a:off x="7094113" y="5094536"/>
            <a:ext cx="3512205" cy="1155064"/>
            <a:chOff x="0" y="0"/>
            <a:chExt cx="4682940" cy="1540086"/>
          </a:xfrm>
        </p:grpSpPr>
        <p:sp>
          <p:nvSpPr>
            <p:cNvPr name="TextBox 14" id="14"/>
            <p:cNvSpPr txBox="true"/>
            <p:nvPr/>
          </p:nvSpPr>
          <p:spPr>
            <a:xfrm rot="0">
              <a:off x="0" y="-47625"/>
              <a:ext cx="4682940" cy="1036531"/>
            </a:xfrm>
            <a:prstGeom prst="rect">
              <a:avLst/>
            </a:prstGeom>
          </p:spPr>
          <p:txBody>
            <a:bodyPr anchor="t" rtlCol="false" tIns="0" lIns="0" bIns="0" rIns="0">
              <a:spAutoFit/>
            </a:bodyPr>
            <a:lstStyle/>
            <a:p>
              <a:pPr algn="ctr">
                <a:lnSpc>
                  <a:spcPts val="3220"/>
                </a:lnSpc>
              </a:pPr>
              <a:r>
                <a:rPr lang="en-US" b="true" sz="2300" spc="-46">
                  <a:solidFill>
                    <a:srgbClr val="8CA9AD"/>
                  </a:solidFill>
                  <a:latin typeface="DM Sans Bold"/>
                  <a:ea typeface="DM Sans Bold"/>
                  <a:cs typeface="DM Sans Bold"/>
                  <a:sym typeface="DM Sans Bold"/>
                </a:rPr>
                <a:t>Contribution = showing role in broader change</a:t>
              </a:r>
            </a:p>
          </p:txBody>
        </p:sp>
        <p:sp>
          <p:nvSpPr>
            <p:cNvPr name="TextBox 15" id="15"/>
            <p:cNvSpPr txBox="true"/>
            <p:nvPr/>
          </p:nvSpPr>
          <p:spPr>
            <a:xfrm rot="0">
              <a:off x="0" y="1068281"/>
              <a:ext cx="4682940" cy="471805"/>
            </a:xfrm>
            <a:prstGeom prst="rect">
              <a:avLst/>
            </a:prstGeom>
          </p:spPr>
          <p:txBody>
            <a:bodyPr anchor="t" rtlCol="false" tIns="0" lIns="0" bIns="0" rIns="0">
              <a:spAutoFit/>
            </a:bodyPr>
            <a:lstStyle/>
            <a:p>
              <a:pPr algn="ctr">
                <a:lnSpc>
                  <a:spcPts val="2940"/>
                </a:lnSpc>
              </a:pPr>
            </a:p>
          </p:txBody>
        </p:sp>
      </p:grpSp>
      <p:sp>
        <p:nvSpPr>
          <p:cNvPr name="Freeform 16" id="16"/>
          <p:cNvSpPr/>
          <p:nvPr/>
        </p:nvSpPr>
        <p:spPr>
          <a:xfrm flipH="false" flipV="false" rot="0">
            <a:off x="8385778" y="3967793"/>
            <a:ext cx="928875" cy="928875"/>
          </a:xfrm>
          <a:custGeom>
            <a:avLst/>
            <a:gdLst/>
            <a:ahLst/>
            <a:cxnLst/>
            <a:rect r="r" b="b" t="t" l="l"/>
            <a:pathLst>
              <a:path h="928875" w="928875">
                <a:moveTo>
                  <a:pt x="0" y="0"/>
                </a:moveTo>
                <a:lnTo>
                  <a:pt x="928874" y="0"/>
                </a:lnTo>
                <a:lnTo>
                  <a:pt x="928874" y="928874"/>
                </a:lnTo>
                <a:lnTo>
                  <a:pt x="0" y="9288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0">
            <a:off x="3481792" y="6882886"/>
            <a:ext cx="12538703" cy="1353185"/>
          </a:xfrm>
          <a:prstGeom prst="rect">
            <a:avLst/>
          </a:prstGeom>
        </p:spPr>
        <p:txBody>
          <a:bodyPr anchor="t" rtlCol="false" tIns="0" lIns="0" bIns="0" rIns="0">
            <a:spAutoFit/>
          </a:bodyPr>
          <a:lstStyle/>
          <a:p>
            <a:pPr algn="ctr">
              <a:lnSpc>
                <a:spcPts val="3640"/>
              </a:lnSpc>
              <a:spcBef>
                <a:spcPct val="0"/>
              </a:spcBef>
            </a:pPr>
            <a:r>
              <a:rPr lang="en-US" sz="2600">
                <a:solidFill>
                  <a:srgbClr val="E1A93D"/>
                </a:solidFill>
                <a:latin typeface="DM Sans"/>
                <a:ea typeface="DM Sans"/>
                <a:cs typeface="DM Sans"/>
                <a:sym typeface="DM Sans"/>
              </a:rPr>
              <a:t>Instead of proving “we caused this,” contribution analysis asks, “How did we help make this possible?” In complex systems, multiple actors shape outcomes. Mapping influence is more realistic than seeking sole attribution.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46698" y="1028700"/>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0" t="-2538" r="-11" b="32192"/>
              </a:stretch>
            </a:blipFill>
          </p:spPr>
        </p:sp>
      </p:grpSp>
      <p:grpSp>
        <p:nvGrpSpPr>
          <p:cNvPr name="Group 4" id="4"/>
          <p:cNvGrpSpPr/>
          <p:nvPr/>
        </p:nvGrpSpPr>
        <p:grpSpPr>
          <a:xfrm rot="0">
            <a:off x="11413794" y="738823"/>
            <a:ext cx="6747064" cy="1633219"/>
            <a:chOff x="0" y="0"/>
            <a:chExt cx="8996086" cy="21776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1642745"/>
            </a:xfrm>
            <a:prstGeom prst="rect">
              <a:avLst/>
            </a:prstGeom>
          </p:spPr>
          <p:txBody>
            <a:bodyPr anchor="t" rtlCol="false" tIns="0" lIns="0" bIns="0" rIns="0">
              <a:spAutoFit/>
            </a:bodyPr>
            <a:lstStyle/>
            <a:p>
              <a:pPr algn="just">
                <a:lnSpc>
                  <a:spcPts val="3359"/>
                </a:lnSpc>
              </a:pPr>
              <a:r>
                <a:rPr lang="en-US" b="true" sz="2399">
                  <a:solidFill>
                    <a:srgbClr val="E1A93D"/>
                  </a:solidFill>
                  <a:latin typeface="DM Sans Bold"/>
                  <a:ea typeface="DM Sans Bold"/>
                  <a:cs typeface="DM Sans Bold"/>
                  <a:sym typeface="DM Sans Bold"/>
                </a:rPr>
                <a:t>Direct outcomes </a:t>
              </a:r>
              <a:r>
                <a:rPr lang="en-US" sz="2399">
                  <a:solidFill>
                    <a:srgbClr val="737373"/>
                  </a:solidFill>
                  <a:latin typeface="DM Sans"/>
                  <a:ea typeface="DM Sans"/>
                  <a:cs typeface="DM Sans"/>
                  <a:sym typeface="DM Sans"/>
                </a:rPr>
                <a:t>= immediate and measurable results of activities (e.g., services delivered, participants reached).</a:t>
              </a:r>
            </a:p>
          </p:txBody>
        </p:sp>
      </p:grpSp>
      <p:sp>
        <p:nvSpPr>
          <p:cNvPr name="Freeform 7" id="7"/>
          <p:cNvSpPr/>
          <p:nvPr/>
        </p:nvSpPr>
        <p:spPr>
          <a:xfrm flipH="false" flipV="false" rot="0">
            <a:off x="0" y="-135423"/>
            <a:ext cx="4102978" cy="3133183"/>
          </a:xfrm>
          <a:custGeom>
            <a:avLst/>
            <a:gdLst/>
            <a:ahLst/>
            <a:cxnLst/>
            <a:rect r="r" b="b" t="t" l="l"/>
            <a:pathLst>
              <a:path h="3133183" w="4102978">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4102978" y="6809567"/>
            <a:ext cx="11367159"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Understanding Ripple Effects</a:t>
            </a:r>
          </a:p>
        </p:txBody>
      </p:sp>
      <p:grpSp>
        <p:nvGrpSpPr>
          <p:cNvPr name="Group 9" id="9"/>
          <p:cNvGrpSpPr/>
          <p:nvPr/>
        </p:nvGrpSpPr>
        <p:grpSpPr>
          <a:xfrm rot="0">
            <a:off x="11466741" y="2159102"/>
            <a:ext cx="6694117" cy="2052319"/>
            <a:chOff x="0" y="0"/>
            <a:chExt cx="8925489" cy="2736426"/>
          </a:xfrm>
        </p:grpSpPr>
        <p:sp>
          <p:nvSpPr>
            <p:cNvPr name="TextBox 10" id="10"/>
            <p:cNvSpPr txBox="true"/>
            <p:nvPr/>
          </p:nvSpPr>
          <p:spPr>
            <a:xfrm rot="0">
              <a:off x="0" y="-47625"/>
              <a:ext cx="8925489" cy="503131"/>
            </a:xfrm>
            <a:prstGeom prst="rect">
              <a:avLst/>
            </a:prstGeom>
          </p:spPr>
          <p:txBody>
            <a:bodyPr anchor="t" rtlCol="false" tIns="0" lIns="0" bIns="0" rIns="0">
              <a:spAutoFit/>
            </a:bodyPr>
            <a:lstStyle/>
            <a:p>
              <a:pPr algn="l">
                <a:lnSpc>
                  <a:spcPts val="3220"/>
                </a:lnSpc>
              </a:pPr>
            </a:p>
          </p:txBody>
        </p:sp>
        <p:sp>
          <p:nvSpPr>
            <p:cNvPr name="TextBox 11" id="11"/>
            <p:cNvSpPr txBox="true"/>
            <p:nvPr/>
          </p:nvSpPr>
          <p:spPr>
            <a:xfrm rot="0">
              <a:off x="0" y="534881"/>
              <a:ext cx="8925489" cy="2201545"/>
            </a:xfrm>
            <a:prstGeom prst="rect">
              <a:avLst/>
            </a:prstGeom>
          </p:spPr>
          <p:txBody>
            <a:bodyPr anchor="t" rtlCol="false" tIns="0" lIns="0" bIns="0" rIns="0">
              <a:spAutoFit/>
            </a:bodyPr>
            <a:lstStyle/>
            <a:p>
              <a:pPr algn="just">
                <a:lnSpc>
                  <a:spcPts val="3359"/>
                </a:lnSpc>
              </a:pPr>
              <a:r>
                <a:rPr lang="en-US" b="true" sz="2399">
                  <a:solidFill>
                    <a:srgbClr val="E1A93D"/>
                  </a:solidFill>
                  <a:latin typeface="DM Sans Bold"/>
                  <a:ea typeface="DM Sans Bold"/>
                  <a:cs typeface="DM Sans Bold"/>
                  <a:sym typeface="DM Sans Bold"/>
                </a:rPr>
                <a:t>Ripple effects</a:t>
              </a:r>
              <a:r>
                <a:rPr lang="en-US" sz="2399">
                  <a:solidFill>
                    <a:srgbClr val="737373"/>
                  </a:solidFill>
                  <a:latin typeface="DM Sans"/>
                  <a:ea typeface="DM Sans"/>
                  <a:cs typeface="DM Sans"/>
                  <a:sym typeface="DM Sans"/>
                </a:rPr>
                <a:t> = secondary changes that move through wider networks, influencing policies, practices, and other actors beyond the direct scope</a:t>
              </a:r>
            </a:p>
          </p:txBody>
        </p:sp>
      </p:grpSp>
      <p:grpSp>
        <p:nvGrpSpPr>
          <p:cNvPr name="Group 12" id="12"/>
          <p:cNvGrpSpPr/>
          <p:nvPr/>
        </p:nvGrpSpPr>
        <p:grpSpPr>
          <a:xfrm rot="0">
            <a:off x="11466741" y="4005263"/>
            <a:ext cx="6694117" cy="2052319"/>
            <a:chOff x="0" y="0"/>
            <a:chExt cx="8925489" cy="2736426"/>
          </a:xfrm>
        </p:grpSpPr>
        <p:sp>
          <p:nvSpPr>
            <p:cNvPr name="TextBox 13" id="13"/>
            <p:cNvSpPr txBox="true"/>
            <p:nvPr/>
          </p:nvSpPr>
          <p:spPr>
            <a:xfrm rot="0">
              <a:off x="0" y="-47625"/>
              <a:ext cx="8925489" cy="503131"/>
            </a:xfrm>
            <a:prstGeom prst="rect">
              <a:avLst/>
            </a:prstGeom>
          </p:spPr>
          <p:txBody>
            <a:bodyPr anchor="t" rtlCol="false" tIns="0" lIns="0" bIns="0" rIns="0">
              <a:spAutoFit/>
            </a:bodyPr>
            <a:lstStyle/>
            <a:p>
              <a:pPr algn="l">
                <a:lnSpc>
                  <a:spcPts val="3220"/>
                </a:lnSpc>
              </a:pPr>
            </a:p>
          </p:txBody>
        </p:sp>
        <p:sp>
          <p:nvSpPr>
            <p:cNvPr name="TextBox 14" id="14"/>
            <p:cNvSpPr txBox="true"/>
            <p:nvPr/>
          </p:nvSpPr>
          <p:spPr>
            <a:xfrm rot="0">
              <a:off x="0" y="534881"/>
              <a:ext cx="8925489" cy="2201545"/>
            </a:xfrm>
            <a:prstGeom prst="rect">
              <a:avLst/>
            </a:prstGeom>
          </p:spPr>
          <p:txBody>
            <a:bodyPr anchor="t" rtlCol="false" tIns="0" lIns="0" bIns="0" rIns="0">
              <a:spAutoFit/>
            </a:bodyPr>
            <a:lstStyle/>
            <a:p>
              <a:pPr algn="just">
                <a:lnSpc>
                  <a:spcPts val="3359"/>
                </a:lnSpc>
              </a:pPr>
              <a:r>
                <a:rPr lang="en-US" b="true" sz="2399">
                  <a:solidFill>
                    <a:srgbClr val="E1A93D"/>
                  </a:solidFill>
                  <a:latin typeface="DM Sans Bold"/>
                  <a:ea typeface="DM Sans Bold"/>
                  <a:cs typeface="DM Sans Bold"/>
                  <a:sym typeface="DM Sans Bold"/>
                </a:rPr>
                <a:t>Emergent outcomes </a:t>
              </a:r>
              <a:r>
                <a:rPr lang="en-US" sz="2399">
                  <a:solidFill>
                    <a:srgbClr val="737373"/>
                  </a:solidFill>
                  <a:latin typeface="DM Sans"/>
                  <a:ea typeface="DM Sans"/>
                  <a:cs typeface="DM Sans"/>
                  <a:sym typeface="DM Sans"/>
                </a:rPr>
                <a:t>= surprising or unintended shifts that arise from interactions, feedback loops, and collaborations within the system</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46698" y="1028700"/>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0" t="-2538" r="-11" b="32192"/>
              </a:stretch>
            </a:blipFill>
          </p:spPr>
        </p:sp>
      </p:grpSp>
      <p:sp>
        <p:nvSpPr>
          <p:cNvPr name="Freeform 4" id="4"/>
          <p:cNvSpPr/>
          <p:nvPr/>
        </p:nvSpPr>
        <p:spPr>
          <a:xfrm flipH="false" flipV="false" rot="0">
            <a:off x="0" y="-135423"/>
            <a:ext cx="4102978" cy="3133183"/>
          </a:xfrm>
          <a:custGeom>
            <a:avLst/>
            <a:gdLst/>
            <a:ahLst/>
            <a:cxnLst/>
            <a:rect r="r" b="b" t="t" l="l"/>
            <a:pathLst>
              <a:path h="3133183" w="4102978">
                <a:moveTo>
                  <a:pt x="0" y="0"/>
                </a:moveTo>
                <a:lnTo>
                  <a:pt x="4102978" y="0"/>
                </a:lnTo>
                <a:lnTo>
                  <a:pt x="4102978" y="3133184"/>
                </a:lnTo>
                <a:lnTo>
                  <a:pt x="0" y="3133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102978" y="6809567"/>
            <a:ext cx="11367159"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Understanding Ripple Effects</a:t>
            </a:r>
          </a:p>
        </p:txBody>
      </p:sp>
      <p:sp>
        <p:nvSpPr>
          <p:cNvPr name="TextBox 6" id="6"/>
          <p:cNvSpPr txBox="true"/>
          <p:nvPr/>
        </p:nvSpPr>
        <p:spPr>
          <a:xfrm rot="0">
            <a:off x="901558" y="8021166"/>
            <a:ext cx="17386442" cy="1663065"/>
          </a:xfrm>
          <a:prstGeom prst="rect">
            <a:avLst/>
          </a:prstGeom>
        </p:spPr>
        <p:txBody>
          <a:bodyPr anchor="t" rtlCol="false" tIns="0" lIns="0" bIns="0" rIns="0">
            <a:spAutoFit/>
          </a:bodyPr>
          <a:lstStyle/>
          <a:p>
            <a:pPr algn="l">
              <a:lnSpc>
                <a:spcPts val="3359"/>
              </a:lnSpc>
              <a:spcBef>
                <a:spcPct val="0"/>
              </a:spcBef>
            </a:pPr>
            <a:r>
              <a:rPr lang="en-US" sz="2399">
                <a:solidFill>
                  <a:srgbClr val="727171"/>
                </a:solidFill>
                <a:latin typeface="DM Sans"/>
                <a:ea typeface="DM Sans"/>
                <a:cs typeface="DM Sans"/>
                <a:sym typeface="DM Sans"/>
              </a:rPr>
              <a:t>Like ripples expanding outward from a single drop in water, </a:t>
            </a:r>
            <a:r>
              <a:rPr lang="en-US" b="true" sz="2399">
                <a:solidFill>
                  <a:srgbClr val="727171"/>
                </a:solidFill>
                <a:latin typeface="DM Sans Bold"/>
                <a:ea typeface="DM Sans Bold"/>
                <a:cs typeface="DM Sans Bold"/>
                <a:sym typeface="DM Sans Bold"/>
              </a:rPr>
              <a:t>the impacts of social innovation rarely stop with the immediate results. </a:t>
            </a:r>
            <a:r>
              <a:rPr lang="en-US" sz="2399">
                <a:solidFill>
                  <a:srgbClr val="727171"/>
                </a:solidFill>
                <a:latin typeface="DM Sans"/>
                <a:ea typeface="DM Sans"/>
                <a:cs typeface="DM Sans"/>
                <a:sym typeface="DM Sans"/>
              </a:rPr>
              <a:t>Direct outcomes are the first layer of change, such as the number of people served or a new program launched. Ripple effects occur when those immediate changes influence connected actors, inspire replication, or shift local policies and practices.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BBCBCD"/>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sp>
        <p:nvSpPr>
          <p:cNvPr name="TextBox 4" id="4"/>
          <p:cNvSpPr txBox="true"/>
          <p:nvPr/>
        </p:nvSpPr>
        <p:spPr>
          <a:xfrm rot="0">
            <a:off x="642002" y="2978740"/>
            <a:ext cx="7972191" cy="30175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Can you name example of the ripple effect?</a:t>
            </a:r>
          </a:p>
        </p:txBody>
      </p:sp>
      <p:sp>
        <p:nvSpPr>
          <p:cNvPr name="Freeform 5" id="5"/>
          <p:cNvSpPr/>
          <p:nvPr/>
        </p:nvSpPr>
        <p:spPr>
          <a:xfrm flipH="false" flipV="false" rot="0">
            <a:off x="14185022" y="0"/>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120666" y="805496"/>
            <a:ext cx="7138634" cy="6710316"/>
          </a:xfrm>
          <a:custGeom>
            <a:avLst/>
            <a:gdLst/>
            <a:ahLst/>
            <a:cxnLst/>
            <a:rect r="r" b="b" t="t" l="l"/>
            <a:pathLst>
              <a:path h="6710316" w="7138634">
                <a:moveTo>
                  <a:pt x="0" y="0"/>
                </a:moveTo>
                <a:lnTo>
                  <a:pt x="7138634" y="0"/>
                </a:lnTo>
                <a:lnTo>
                  <a:pt x="7138634" y="6710316"/>
                </a:lnTo>
                <a:lnTo>
                  <a:pt x="0" y="6710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120666" y="8533344"/>
            <a:ext cx="7972191" cy="1036320"/>
          </a:xfrm>
          <a:prstGeom prst="rect">
            <a:avLst/>
          </a:prstGeom>
        </p:spPr>
        <p:txBody>
          <a:bodyPr anchor="t" rtlCol="false" tIns="0" lIns="0" bIns="0" rIns="0">
            <a:spAutoFit/>
          </a:bodyPr>
          <a:lstStyle/>
          <a:p>
            <a:pPr algn="l">
              <a:lnSpc>
                <a:spcPts val="7800"/>
              </a:lnSpc>
            </a:pPr>
            <a:r>
              <a:rPr lang="en-US" sz="7800">
                <a:solidFill>
                  <a:srgbClr val="194597"/>
                </a:solidFill>
                <a:latin typeface="DM Sans"/>
                <a:ea typeface="DM Sans"/>
                <a:cs typeface="DM Sans"/>
                <a:sym typeface="DM Sans"/>
              </a:rPr>
              <a:t>Let's discuss!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BCBCD"/>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sp>
        <p:nvSpPr>
          <p:cNvPr name="TextBox 4" id="4"/>
          <p:cNvSpPr txBox="true"/>
          <p:nvPr/>
        </p:nvSpPr>
        <p:spPr>
          <a:xfrm rot="0">
            <a:off x="642002" y="2978740"/>
            <a:ext cx="7972191" cy="30175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Importance of relevant measurment</a:t>
            </a:r>
          </a:p>
        </p:txBody>
      </p:sp>
      <p:sp>
        <p:nvSpPr>
          <p:cNvPr name="Freeform 5" id="5"/>
          <p:cNvSpPr/>
          <p:nvPr/>
        </p:nvSpPr>
        <p:spPr>
          <a:xfrm flipH="false" flipV="false" rot="0">
            <a:off x="14185022" y="0"/>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0" t="-6043" r="-11" b="28687"/>
              </a:stretch>
            </a:blipFill>
          </p:spPr>
        </p:sp>
      </p:grpSp>
      <p:grpSp>
        <p:nvGrpSpPr>
          <p:cNvPr name="Group 4" id="4"/>
          <p:cNvGrpSpPr/>
          <p:nvPr/>
        </p:nvGrpSpPr>
        <p:grpSpPr>
          <a:xfrm rot="0">
            <a:off x="10512236" y="840581"/>
            <a:ext cx="6747064" cy="5405119"/>
            <a:chOff x="0" y="0"/>
            <a:chExt cx="8996086" cy="72068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66719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Limitations of conventional evaluation approaches: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Short time horizons: pressure for results within 1–2 years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Attribution bias: overemphasis on proving cause-effect</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Output obsession: focus on counting activities rather than outcomes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Blind spots: failure to capture power dynamics, cultural shifts, or unintended consequences</a:t>
              </a:r>
            </a:p>
            <a:p>
              <a:pPr algn="just">
                <a:lnSpc>
                  <a:spcPts val="3359"/>
                </a:lnSpc>
              </a:pPr>
            </a:p>
          </p:txBody>
        </p:sp>
      </p:grpSp>
      <p:sp>
        <p:nvSpPr>
          <p:cNvPr name="TextBox 7" id="7"/>
          <p:cNvSpPr txBox="true"/>
          <p:nvPr/>
        </p:nvSpPr>
        <p:spPr>
          <a:xfrm rot="0">
            <a:off x="1988590" y="6556209"/>
            <a:ext cx="13418648"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Why traditional measurement falls short</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901558" y="7556962"/>
            <a:ext cx="17386442" cy="2501265"/>
          </a:xfrm>
          <a:prstGeom prst="rect">
            <a:avLst/>
          </a:prstGeom>
        </p:spPr>
        <p:txBody>
          <a:bodyPr anchor="t" rtlCol="false" tIns="0" lIns="0" bIns="0" rIns="0">
            <a:spAutoFit/>
          </a:bodyPr>
          <a:lstStyle/>
          <a:p>
            <a:pPr algn="l">
              <a:lnSpc>
                <a:spcPts val="3359"/>
              </a:lnSpc>
              <a:spcBef>
                <a:spcPct val="0"/>
              </a:spcBef>
            </a:pPr>
            <a:r>
              <a:rPr lang="en-US" sz="2399">
                <a:solidFill>
                  <a:srgbClr val="727171"/>
                </a:solidFill>
                <a:latin typeface="DM Sans"/>
                <a:ea typeface="DM Sans"/>
                <a:cs typeface="DM Sans"/>
                <a:sym typeface="DM Sans"/>
              </a:rPr>
              <a:t>Trad</a:t>
            </a:r>
            <a:r>
              <a:rPr lang="en-US" sz="2399">
                <a:solidFill>
                  <a:srgbClr val="727171"/>
                </a:solidFill>
                <a:latin typeface="DM Sans"/>
                <a:ea typeface="DM Sans"/>
                <a:cs typeface="DM Sans"/>
                <a:sym typeface="DM Sans"/>
              </a:rPr>
              <a:t>itional monitoring and evaluation tools are not designed for the complexity of systems change. They assume change is linear, attributable to a single intervention, and measurable in the </a:t>
            </a:r>
            <a:r>
              <a:rPr lang="en-US" sz="2399">
                <a:solidFill>
                  <a:srgbClr val="727171"/>
                </a:solidFill>
                <a:latin typeface="DM Sans"/>
                <a:ea typeface="DM Sans"/>
                <a:cs typeface="DM Sans"/>
                <a:sym typeface="DM Sans"/>
              </a:rPr>
              <a:t>shor</a:t>
            </a:r>
            <a:r>
              <a:rPr lang="en-US" sz="2399">
                <a:solidFill>
                  <a:srgbClr val="727171"/>
                </a:solidFill>
                <a:latin typeface="DM Sans"/>
                <a:ea typeface="DM Sans"/>
                <a:cs typeface="DM Sans"/>
                <a:sym typeface="DM Sans"/>
              </a:rPr>
              <a:t>t</a:t>
            </a:r>
            <a:r>
              <a:rPr lang="en-US" sz="2399">
                <a:solidFill>
                  <a:srgbClr val="727171"/>
                </a:solidFill>
                <a:latin typeface="DM Sans"/>
                <a:ea typeface="DM Sans"/>
                <a:cs typeface="DM Sans"/>
                <a:sym typeface="DM Sans"/>
              </a:rPr>
              <a:t> term. Funder</a:t>
            </a:r>
            <a:r>
              <a:rPr lang="en-US" sz="2399">
                <a:solidFill>
                  <a:srgbClr val="727171"/>
                </a:solidFill>
                <a:latin typeface="DM Sans"/>
                <a:ea typeface="DM Sans"/>
                <a:cs typeface="DM Sans"/>
                <a:sym typeface="DM Sans"/>
              </a:rPr>
              <a:t>s of</a:t>
            </a:r>
            <a:r>
              <a:rPr lang="en-US" sz="2399">
                <a:solidFill>
                  <a:srgbClr val="727171"/>
                </a:solidFill>
                <a:latin typeface="DM Sans"/>
                <a:ea typeface="DM Sans"/>
                <a:cs typeface="DM Sans"/>
                <a:sym typeface="DM Sans"/>
              </a:rPr>
              <a:t>ten</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reque</a:t>
            </a:r>
            <a:r>
              <a:rPr lang="en-US" sz="2399">
                <a:solidFill>
                  <a:srgbClr val="727171"/>
                </a:solidFill>
                <a:latin typeface="DM Sans"/>
                <a:ea typeface="DM Sans"/>
                <a:cs typeface="DM Sans"/>
                <a:sym typeface="DM Sans"/>
              </a:rPr>
              <a:t>s</a:t>
            </a:r>
            <a:r>
              <a:rPr lang="en-US" sz="2399">
                <a:solidFill>
                  <a:srgbClr val="727171"/>
                </a:solidFill>
                <a:latin typeface="DM Sans"/>
                <a:ea typeface="DM Sans"/>
                <a:cs typeface="DM Sans"/>
                <a:sym typeface="DM Sans"/>
              </a:rPr>
              <a:t>t qui</a:t>
            </a:r>
            <a:r>
              <a:rPr lang="en-US" sz="2399">
                <a:solidFill>
                  <a:srgbClr val="727171"/>
                </a:solidFill>
                <a:latin typeface="DM Sans"/>
                <a:ea typeface="DM Sans"/>
                <a:cs typeface="DM Sans"/>
                <a:sym typeface="DM Sans"/>
              </a:rPr>
              <a:t>c</a:t>
            </a:r>
            <a:r>
              <a:rPr lang="en-US" sz="2399">
                <a:solidFill>
                  <a:srgbClr val="727171"/>
                </a:solidFill>
                <a:latin typeface="DM Sans"/>
                <a:ea typeface="DM Sans"/>
                <a:cs typeface="DM Sans"/>
                <a:sym typeface="DM Sans"/>
              </a:rPr>
              <a:t>k resu</a:t>
            </a:r>
            <a:r>
              <a:rPr lang="en-US" sz="2399">
                <a:solidFill>
                  <a:srgbClr val="727171"/>
                </a:solidFill>
                <a:latin typeface="DM Sans"/>
                <a:ea typeface="DM Sans"/>
                <a:cs typeface="DM Sans"/>
                <a:sym typeface="DM Sans"/>
              </a:rPr>
              <a:t>l</a:t>
            </a:r>
            <a:r>
              <a:rPr lang="en-US" sz="2399">
                <a:solidFill>
                  <a:srgbClr val="727171"/>
                </a:solidFill>
                <a:latin typeface="DM Sans"/>
                <a:ea typeface="DM Sans"/>
                <a:cs typeface="DM Sans"/>
                <a:sym typeface="DM Sans"/>
              </a:rPr>
              <a:t>ts,</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but system</a:t>
            </a:r>
            <a:r>
              <a:rPr lang="en-US" sz="2399">
                <a:solidFill>
                  <a:srgbClr val="727171"/>
                </a:solidFill>
                <a:latin typeface="DM Sans"/>
                <a:ea typeface="DM Sans"/>
                <a:cs typeface="DM Sans"/>
                <a:sym typeface="DM Sans"/>
              </a:rPr>
              <a:t>i</a:t>
            </a:r>
            <a:r>
              <a:rPr lang="en-US" sz="2399">
                <a:solidFill>
                  <a:srgbClr val="727171"/>
                </a:solidFill>
                <a:latin typeface="DM Sans"/>
                <a:ea typeface="DM Sans"/>
                <a:cs typeface="DM Sans"/>
                <a:sym typeface="DM Sans"/>
              </a:rPr>
              <a:t>c tra</a:t>
            </a:r>
            <a:r>
              <a:rPr lang="en-US" sz="2399">
                <a:solidFill>
                  <a:srgbClr val="727171"/>
                </a:solidFill>
                <a:latin typeface="DM Sans"/>
                <a:ea typeface="DM Sans"/>
                <a:cs typeface="DM Sans"/>
                <a:sym typeface="DM Sans"/>
              </a:rPr>
              <a:t>n</a:t>
            </a:r>
            <a:r>
              <a:rPr lang="en-US" sz="2399">
                <a:solidFill>
                  <a:srgbClr val="727171"/>
                </a:solidFill>
                <a:latin typeface="DM Sans"/>
                <a:ea typeface="DM Sans"/>
                <a:cs typeface="DM Sans"/>
                <a:sym typeface="DM Sans"/>
              </a:rPr>
              <a:t>sf</a:t>
            </a:r>
            <a:r>
              <a:rPr lang="en-US" sz="2399">
                <a:solidFill>
                  <a:srgbClr val="727171"/>
                </a:solidFill>
                <a:latin typeface="DM Sans"/>
                <a:ea typeface="DM Sans"/>
                <a:cs typeface="DM Sans"/>
                <a:sym typeface="DM Sans"/>
              </a:rPr>
              <a:t>o</a:t>
            </a:r>
            <a:r>
              <a:rPr lang="en-US" sz="2399">
                <a:solidFill>
                  <a:srgbClr val="727171"/>
                </a:solidFill>
                <a:latin typeface="DM Sans"/>
                <a:ea typeface="DM Sans"/>
                <a:cs typeface="DM Sans"/>
                <a:sym typeface="DM Sans"/>
              </a:rPr>
              <a:t>rm</a:t>
            </a:r>
            <a:r>
              <a:rPr lang="en-US" sz="2399">
                <a:solidFill>
                  <a:srgbClr val="727171"/>
                </a:solidFill>
                <a:latin typeface="DM Sans"/>
                <a:ea typeface="DM Sans"/>
                <a:cs typeface="DM Sans"/>
                <a:sym typeface="DM Sans"/>
              </a:rPr>
              <a:t>ation r</a:t>
            </a:r>
            <a:r>
              <a:rPr lang="en-US" sz="2399">
                <a:solidFill>
                  <a:srgbClr val="727171"/>
                </a:solidFill>
                <a:latin typeface="DM Sans"/>
                <a:ea typeface="DM Sans"/>
                <a:cs typeface="DM Sans"/>
                <a:sym typeface="DM Sans"/>
              </a:rPr>
              <a:t>equi</a:t>
            </a:r>
            <a:r>
              <a:rPr lang="en-US" sz="2399">
                <a:solidFill>
                  <a:srgbClr val="727171"/>
                </a:solidFill>
                <a:latin typeface="DM Sans"/>
                <a:ea typeface="DM Sans"/>
                <a:cs typeface="DM Sans"/>
                <a:sym typeface="DM Sans"/>
              </a:rPr>
              <a:t>re</a:t>
            </a:r>
            <a:r>
              <a:rPr lang="en-US" sz="2399">
                <a:solidFill>
                  <a:srgbClr val="727171"/>
                </a:solidFill>
                <a:latin typeface="DM Sans"/>
                <a:ea typeface="DM Sans"/>
                <a:cs typeface="DM Sans"/>
                <a:sym typeface="DM Sans"/>
              </a:rPr>
              <a:t>s a </a:t>
            </a:r>
            <a:r>
              <a:rPr lang="en-US" sz="2399">
                <a:solidFill>
                  <a:srgbClr val="727171"/>
                </a:solidFill>
                <a:latin typeface="DM Sans"/>
                <a:ea typeface="DM Sans"/>
                <a:cs typeface="DM Sans"/>
                <a:sym typeface="DM Sans"/>
              </a:rPr>
              <a:t>l</a:t>
            </a:r>
            <a:r>
              <a:rPr lang="en-US" sz="2399">
                <a:solidFill>
                  <a:srgbClr val="727171"/>
                </a:solidFill>
                <a:latin typeface="DM Sans"/>
                <a:ea typeface="DM Sans"/>
                <a:cs typeface="DM Sans"/>
                <a:sym typeface="DM Sans"/>
              </a:rPr>
              <a:t>onger horizon —</a:t>
            </a:r>
            <a:r>
              <a:rPr lang="en-US" sz="2399">
                <a:solidFill>
                  <a:srgbClr val="727171"/>
                </a:solidFill>
                <a:latin typeface="DM Sans"/>
                <a:ea typeface="DM Sans"/>
                <a:cs typeface="DM Sans"/>
                <a:sym typeface="DM Sans"/>
              </a:rPr>
              <a:t> s</a:t>
            </a:r>
            <a:r>
              <a:rPr lang="en-US" sz="2399">
                <a:solidFill>
                  <a:srgbClr val="727171"/>
                </a:solidFill>
                <a:latin typeface="DM Sans"/>
                <a:ea typeface="DM Sans"/>
                <a:cs typeface="DM Sans"/>
                <a:sym typeface="DM Sans"/>
              </a:rPr>
              <a:t>ome</a:t>
            </a:r>
            <a:r>
              <a:rPr lang="en-US" sz="2399">
                <a:solidFill>
                  <a:srgbClr val="727171"/>
                </a:solidFill>
                <a:latin typeface="DM Sans"/>
                <a:ea typeface="DM Sans"/>
                <a:cs typeface="DM Sans"/>
                <a:sym typeface="DM Sans"/>
              </a:rPr>
              <a:t>ti</a:t>
            </a:r>
            <a:r>
              <a:rPr lang="en-US" sz="2399">
                <a:solidFill>
                  <a:srgbClr val="727171"/>
                </a:solidFill>
                <a:latin typeface="DM Sans"/>
                <a:ea typeface="DM Sans"/>
                <a:cs typeface="DM Sans"/>
                <a:sym typeface="DM Sans"/>
              </a:rPr>
              <a:t>mes</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d</a:t>
            </a:r>
            <a:r>
              <a:rPr lang="en-US" sz="2399">
                <a:solidFill>
                  <a:srgbClr val="727171"/>
                </a:solidFill>
                <a:latin typeface="DM Sans"/>
                <a:ea typeface="DM Sans"/>
                <a:cs typeface="DM Sans"/>
                <a:sym typeface="DM Sans"/>
              </a:rPr>
              <a:t>e</a:t>
            </a:r>
            <a:r>
              <a:rPr lang="en-US" sz="2399">
                <a:solidFill>
                  <a:srgbClr val="727171"/>
                </a:solidFill>
                <a:latin typeface="DM Sans"/>
                <a:ea typeface="DM Sans"/>
                <a:cs typeface="DM Sans"/>
                <a:sym typeface="DM Sans"/>
              </a:rPr>
              <a:t>cades.</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S</a:t>
            </a:r>
            <a:r>
              <a:rPr lang="en-US" sz="2399">
                <a:solidFill>
                  <a:srgbClr val="727171"/>
                </a:solidFill>
                <a:latin typeface="DM Sans"/>
                <a:ea typeface="DM Sans"/>
                <a:cs typeface="DM Sans"/>
                <a:sym typeface="DM Sans"/>
              </a:rPr>
              <a:t>imi</a:t>
            </a:r>
            <a:r>
              <a:rPr lang="en-US" sz="2399">
                <a:solidFill>
                  <a:srgbClr val="727171"/>
                </a:solidFill>
                <a:latin typeface="DM Sans"/>
                <a:ea typeface="DM Sans"/>
                <a:cs typeface="DM Sans"/>
                <a:sym typeface="DM Sans"/>
              </a:rPr>
              <a:t>l</a:t>
            </a:r>
            <a:r>
              <a:rPr lang="en-US" sz="2399">
                <a:solidFill>
                  <a:srgbClr val="727171"/>
                </a:solidFill>
                <a:latin typeface="DM Sans"/>
                <a:ea typeface="DM Sans"/>
                <a:cs typeface="DM Sans"/>
                <a:sym typeface="DM Sans"/>
              </a:rPr>
              <a:t>a</a:t>
            </a:r>
            <a:r>
              <a:rPr lang="en-US" sz="2399">
                <a:solidFill>
                  <a:srgbClr val="727171"/>
                </a:solidFill>
                <a:latin typeface="DM Sans"/>
                <a:ea typeface="DM Sans"/>
                <a:cs typeface="DM Sans"/>
                <a:sym typeface="DM Sans"/>
              </a:rPr>
              <a:t>rly, at</a:t>
            </a:r>
            <a:r>
              <a:rPr lang="en-US" sz="2399">
                <a:solidFill>
                  <a:srgbClr val="727171"/>
                </a:solidFill>
                <a:latin typeface="DM Sans"/>
                <a:ea typeface="DM Sans"/>
                <a:cs typeface="DM Sans"/>
                <a:sym typeface="DM Sans"/>
              </a:rPr>
              <a:t>te</a:t>
            </a:r>
            <a:r>
              <a:rPr lang="en-US" sz="2399">
                <a:solidFill>
                  <a:srgbClr val="727171"/>
                </a:solidFill>
                <a:latin typeface="DM Sans"/>
                <a:ea typeface="DM Sans"/>
                <a:cs typeface="DM Sans"/>
                <a:sym typeface="DM Sans"/>
              </a:rPr>
              <a:t>mpts</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to i</a:t>
            </a:r>
            <a:r>
              <a:rPr lang="en-US" sz="2399">
                <a:solidFill>
                  <a:srgbClr val="727171"/>
                </a:solidFill>
                <a:latin typeface="DM Sans"/>
                <a:ea typeface="DM Sans"/>
                <a:cs typeface="DM Sans"/>
                <a:sym typeface="DM Sans"/>
              </a:rPr>
              <a:t>s</a:t>
            </a:r>
            <a:r>
              <a:rPr lang="en-US" sz="2399">
                <a:solidFill>
                  <a:srgbClr val="727171"/>
                </a:solidFill>
                <a:latin typeface="DM Sans"/>
                <a:ea typeface="DM Sans"/>
                <a:cs typeface="DM Sans"/>
                <a:sym typeface="DM Sans"/>
              </a:rPr>
              <a:t>o</a:t>
            </a:r>
            <a:r>
              <a:rPr lang="en-US" sz="2399">
                <a:solidFill>
                  <a:srgbClr val="727171"/>
                </a:solidFill>
                <a:latin typeface="DM Sans"/>
                <a:ea typeface="DM Sans"/>
                <a:cs typeface="DM Sans"/>
                <a:sym typeface="DM Sans"/>
              </a:rPr>
              <a:t>l</a:t>
            </a:r>
            <a:r>
              <a:rPr lang="en-US" sz="2399">
                <a:solidFill>
                  <a:srgbClr val="727171"/>
                </a:solidFill>
                <a:latin typeface="DM Sans"/>
                <a:ea typeface="DM Sans"/>
                <a:cs typeface="DM Sans"/>
                <a:sym typeface="DM Sans"/>
              </a:rPr>
              <a:t>a</a:t>
            </a:r>
            <a:r>
              <a:rPr lang="en-US" sz="2399">
                <a:solidFill>
                  <a:srgbClr val="727171"/>
                </a:solidFill>
                <a:latin typeface="DM Sans"/>
                <a:ea typeface="DM Sans"/>
                <a:cs typeface="DM Sans"/>
                <a:sym typeface="DM Sans"/>
              </a:rPr>
              <a:t>t</a:t>
            </a:r>
            <a:r>
              <a:rPr lang="en-US" sz="2399">
                <a:solidFill>
                  <a:srgbClr val="727171"/>
                </a:solidFill>
                <a:latin typeface="DM Sans"/>
                <a:ea typeface="DM Sans"/>
                <a:cs typeface="DM Sans"/>
                <a:sym typeface="DM Sans"/>
              </a:rPr>
              <a:t>e</a:t>
            </a:r>
            <a:r>
              <a:rPr lang="en-US" sz="2399">
                <a:solidFill>
                  <a:srgbClr val="727171"/>
                </a:solidFill>
                <a:latin typeface="DM Sans"/>
                <a:ea typeface="DM Sans"/>
                <a:cs typeface="DM Sans"/>
                <a:sym typeface="DM Sans"/>
              </a:rPr>
              <a:t> impact to one organization ignore the collective and distributed nature of change. When evaluations prioritize outputs such as the number of workshops held or participants trained, they risk missing the deeper transformation happening in relationships, trust, and cultural narratives.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927" t="0" r="-14927" b="0"/>
              </a:stretch>
            </a:blipFill>
          </p:spPr>
        </p:sp>
      </p:grpSp>
      <p:grpSp>
        <p:nvGrpSpPr>
          <p:cNvPr name="Group 4" id="4"/>
          <p:cNvGrpSpPr/>
          <p:nvPr/>
        </p:nvGrpSpPr>
        <p:grpSpPr>
          <a:xfrm rot="0">
            <a:off x="10512236" y="840581"/>
            <a:ext cx="6747064" cy="5824219"/>
            <a:chOff x="0" y="0"/>
            <a:chExt cx="8996086" cy="77656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72307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Measuring the health of systems requires indicators that look beyond single organizations: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Netw</a:t>
              </a:r>
              <a:r>
                <a:rPr lang="en-US" sz="2399">
                  <a:solidFill>
                    <a:srgbClr val="737373"/>
                  </a:solidFill>
                  <a:latin typeface="DM Sans"/>
                  <a:ea typeface="DM Sans"/>
                  <a:cs typeface="DM Sans"/>
                  <a:sym typeface="DM Sans"/>
                </a:rPr>
                <a:t>ork density, centrality, and diversity — how connected and inclusive the system is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Levels of trust, reciprocity, and quality of collaboration</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Policy and practice changes that embed systemic improvements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Narrative shifts in public discourse and media representation</a:t>
              </a:r>
            </a:p>
            <a:p>
              <a:pPr algn="just">
                <a:lnSpc>
                  <a:spcPts val="3359"/>
                </a:lnSpc>
              </a:pPr>
            </a:p>
            <a:p>
              <a:pPr algn="just">
                <a:lnSpc>
                  <a:spcPts val="3359"/>
                </a:lnSpc>
              </a:pPr>
            </a:p>
          </p:txBody>
        </p:sp>
      </p:grpSp>
      <p:sp>
        <p:nvSpPr>
          <p:cNvPr name="TextBox 7" id="7"/>
          <p:cNvSpPr txBox="true"/>
          <p:nvPr/>
        </p:nvSpPr>
        <p:spPr>
          <a:xfrm rot="0">
            <a:off x="2114388" y="6556209"/>
            <a:ext cx="13418648"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 Network &amp; system health indicators</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529807" y="7556962"/>
            <a:ext cx="16729493" cy="1663065"/>
          </a:xfrm>
          <a:prstGeom prst="rect">
            <a:avLst/>
          </a:prstGeom>
        </p:spPr>
        <p:txBody>
          <a:bodyPr anchor="t" rtlCol="false" tIns="0" lIns="0" bIns="0" rIns="0">
            <a:spAutoFit/>
          </a:bodyPr>
          <a:lstStyle/>
          <a:p>
            <a:pPr algn="just">
              <a:lnSpc>
                <a:spcPts val="3359"/>
              </a:lnSpc>
              <a:spcBef>
                <a:spcPct val="0"/>
              </a:spcBef>
            </a:pPr>
            <a:r>
              <a:rPr lang="en-US" sz="2399">
                <a:solidFill>
                  <a:srgbClr val="727171"/>
                </a:solidFill>
                <a:latin typeface="DM Sans"/>
                <a:ea typeface="DM Sans"/>
                <a:cs typeface="DM Sans"/>
                <a:sym typeface="DM Sans"/>
              </a:rPr>
              <a:t>Sys</a:t>
            </a:r>
            <a:r>
              <a:rPr lang="en-US" sz="2399">
                <a:solidFill>
                  <a:srgbClr val="727171"/>
                </a:solidFill>
                <a:latin typeface="DM Sans"/>
                <a:ea typeface="DM Sans"/>
                <a:cs typeface="DM Sans"/>
                <a:sym typeface="DM Sans"/>
              </a:rPr>
              <a:t>tems are made up of relationships, not just individual actors. Measuring systemic health requires attention to the vibrancy and resilience </a:t>
            </a:r>
            <a:r>
              <a:rPr lang="en-US" sz="2399">
                <a:solidFill>
                  <a:srgbClr val="727171"/>
                </a:solidFill>
                <a:latin typeface="DM Sans"/>
                <a:ea typeface="DM Sans"/>
                <a:cs typeface="DM Sans"/>
                <a:sym typeface="DM Sans"/>
              </a:rPr>
              <a:t>of networks. Indicator</a:t>
            </a:r>
            <a:r>
              <a:rPr lang="en-US" sz="2399">
                <a:solidFill>
                  <a:srgbClr val="727171"/>
                </a:solidFill>
                <a:latin typeface="DM Sans"/>
                <a:ea typeface="DM Sans"/>
                <a:cs typeface="DM Sans"/>
                <a:sym typeface="DM Sans"/>
              </a:rPr>
              <a:t>s</a:t>
            </a:r>
            <a:r>
              <a:rPr lang="en-US" sz="2399">
                <a:solidFill>
                  <a:srgbClr val="727171"/>
                </a:solidFill>
                <a:latin typeface="DM Sans"/>
                <a:ea typeface="DM Sans"/>
                <a:cs typeface="DM Sans"/>
                <a:sym typeface="DM Sans"/>
              </a:rPr>
              <a:t> su</a:t>
            </a:r>
            <a:r>
              <a:rPr lang="en-US" sz="2399">
                <a:solidFill>
                  <a:srgbClr val="727171"/>
                </a:solidFill>
                <a:latin typeface="DM Sans"/>
                <a:ea typeface="DM Sans"/>
                <a:cs typeface="DM Sans"/>
                <a:sym typeface="DM Sans"/>
              </a:rPr>
              <a:t>ch</a:t>
            </a:r>
            <a:r>
              <a:rPr lang="en-US" sz="2399">
                <a:solidFill>
                  <a:srgbClr val="727171"/>
                </a:solidFill>
                <a:latin typeface="DM Sans"/>
                <a:ea typeface="DM Sans"/>
                <a:cs typeface="DM Sans"/>
                <a:sym typeface="DM Sans"/>
              </a:rPr>
              <a:t> as</a:t>
            </a:r>
            <a:r>
              <a:rPr lang="en-US" sz="2399">
                <a:solidFill>
                  <a:srgbClr val="727171"/>
                </a:solidFill>
                <a:latin typeface="DM Sans"/>
                <a:ea typeface="DM Sans"/>
                <a:cs typeface="DM Sans"/>
                <a:sym typeface="DM Sans"/>
              </a:rPr>
              <a:t> d</a:t>
            </a:r>
            <a:r>
              <a:rPr lang="en-US" sz="2399">
                <a:solidFill>
                  <a:srgbClr val="727171"/>
                </a:solidFill>
                <a:latin typeface="DM Sans"/>
                <a:ea typeface="DM Sans"/>
                <a:cs typeface="DM Sans"/>
                <a:sym typeface="DM Sans"/>
              </a:rPr>
              <a:t>e</a:t>
            </a:r>
            <a:r>
              <a:rPr lang="en-US" sz="2399">
                <a:solidFill>
                  <a:srgbClr val="727171"/>
                </a:solidFill>
                <a:latin typeface="DM Sans"/>
                <a:ea typeface="DM Sans"/>
                <a:cs typeface="DM Sans"/>
                <a:sym typeface="DM Sans"/>
              </a:rPr>
              <a:t>n</a:t>
            </a:r>
            <a:r>
              <a:rPr lang="en-US" sz="2399">
                <a:solidFill>
                  <a:srgbClr val="727171"/>
                </a:solidFill>
                <a:latin typeface="DM Sans"/>
                <a:ea typeface="DM Sans"/>
                <a:cs typeface="DM Sans"/>
                <a:sym typeface="DM Sans"/>
              </a:rPr>
              <a:t>si</a:t>
            </a:r>
            <a:r>
              <a:rPr lang="en-US" sz="2399">
                <a:solidFill>
                  <a:srgbClr val="727171"/>
                </a:solidFill>
                <a:latin typeface="DM Sans"/>
                <a:ea typeface="DM Sans"/>
                <a:cs typeface="DM Sans"/>
                <a:sym typeface="DM Sans"/>
              </a:rPr>
              <a:t>ty and c</a:t>
            </a:r>
            <a:r>
              <a:rPr lang="en-US" sz="2399">
                <a:solidFill>
                  <a:srgbClr val="727171"/>
                </a:solidFill>
                <a:latin typeface="DM Sans"/>
                <a:ea typeface="DM Sans"/>
                <a:cs typeface="DM Sans"/>
                <a:sym typeface="DM Sans"/>
              </a:rPr>
              <a:t>ent</a:t>
            </a:r>
            <a:r>
              <a:rPr lang="en-US" sz="2399">
                <a:solidFill>
                  <a:srgbClr val="727171"/>
                </a:solidFill>
                <a:latin typeface="DM Sans"/>
                <a:ea typeface="DM Sans"/>
                <a:cs typeface="DM Sans"/>
                <a:sym typeface="DM Sans"/>
              </a:rPr>
              <a:t>r</a:t>
            </a:r>
            <a:r>
              <a:rPr lang="en-US" sz="2399">
                <a:solidFill>
                  <a:srgbClr val="727171"/>
                </a:solidFill>
                <a:latin typeface="DM Sans"/>
                <a:ea typeface="DM Sans"/>
                <a:cs typeface="DM Sans"/>
                <a:sym typeface="DM Sans"/>
              </a:rPr>
              <a:t>ality high</a:t>
            </a:r>
            <a:r>
              <a:rPr lang="en-US" sz="2399">
                <a:solidFill>
                  <a:srgbClr val="727171"/>
                </a:solidFill>
                <a:latin typeface="DM Sans"/>
                <a:ea typeface="DM Sans"/>
                <a:cs typeface="DM Sans"/>
                <a:sym typeface="DM Sans"/>
              </a:rPr>
              <a:t>li</a:t>
            </a:r>
            <a:r>
              <a:rPr lang="en-US" sz="2399">
                <a:solidFill>
                  <a:srgbClr val="727171"/>
                </a:solidFill>
                <a:latin typeface="DM Sans"/>
                <a:ea typeface="DM Sans"/>
                <a:cs typeface="DM Sans"/>
                <a:sym typeface="DM Sans"/>
              </a:rPr>
              <a:t>ght how</a:t>
            </a:r>
            <a:r>
              <a:rPr lang="en-US" sz="2399">
                <a:solidFill>
                  <a:srgbClr val="727171"/>
                </a:solidFill>
                <a:latin typeface="DM Sans"/>
                <a:ea typeface="DM Sans"/>
                <a:cs typeface="DM Sans"/>
                <a:sym typeface="DM Sans"/>
              </a:rPr>
              <a:t> w</a:t>
            </a:r>
            <a:r>
              <a:rPr lang="en-US" sz="2399">
                <a:solidFill>
                  <a:srgbClr val="727171"/>
                </a:solidFill>
                <a:latin typeface="DM Sans"/>
                <a:ea typeface="DM Sans"/>
                <a:cs typeface="DM Sans"/>
                <a:sym typeface="DM Sans"/>
              </a:rPr>
              <a:t>ell</a:t>
            </a:r>
            <a:r>
              <a:rPr lang="en-US" sz="2399">
                <a:solidFill>
                  <a:srgbClr val="727171"/>
                </a:solidFill>
                <a:latin typeface="DM Sans"/>
                <a:ea typeface="DM Sans"/>
                <a:cs typeface="DM Sans"/>
                <a:sym typeface="DM Sans"/>
              </a:rPr>
              <a:t> </a:t>
            </a:r>
            <a:r>
              <a:rPr lang="en-US" sz="2399">
                <a:solidFill>
                  <a:srgbClr val="727171"/>
                </a:solidFill>
                <a:latin typeface="DM Sans"/>
                <a:ea typeface="DM Sans"/>
                <a:cs typeface="DM Sans"/>
                <a:sym typeface="DM Sans"/>
              </a:rPr>
              <a:t>actors</a:t>
            </a:r>
            <a:r>
              <a:rPr lang="en-US" sz="2399">
                <a:solidFill>
                  <a:srgbClr val="727171"/>
                </a:solidFill>
                <a:latin typeface="DM Sans"/>
                <a:ea typeface="DM Sans"/>
                <a:cs typeface="DM Sans"/>
                <a:sym typeface="DM Sans"/>
              </a:rPr>
              <a:t> a</a:t>
            </a:r>
            <a:r>
              <a:rPr lang="en-US" sz="2399">
                <a:solidFill>
                  <a:srgbClr val="727171"/>
                </a:solidFill>
                <a:latin typeface="DM Sans"/>
                <a:ea typeface="DM Sans"/>
                <a:cs typeface="DM Sans"/>
                <a:sym typeface="DM Sans"/>
              </a:rPr>
              <a:t>re connec</a:t>
            </a:r>
            <a:r>
              <a:rPr lang="en-US" sz="2399">
                <a:solidFill>
                  <a:srgbClr val="727171"/>
                </a:solidFill>
                <a:latin typeface="DM Sans"/>
                <a:ea typeface="DM Sans"/>
                <a:cs typeface="DM Sans"/>
                <a:sym typeface="DM Sans"/>
              </a:rPr>
              <a:t>ted, wh</a:t>
            </a:r>
            <a:r>
              <a:rPr lang="en-US" sz="2399">
                <a:solidFill>
                  <a:srgbClr val="727171"/>
                </a:solidFill>
                <a:latin typeface="DM Sans"/>
                <a:ea typeface="DM Sans"/>
                <a:cs typeface="DM Sans"/>
                <a:sym typeface="DM Sans"/>
              </a:rPr>
              <a:t>i</a:t>
            </a:r>
            <a:r>
              <a:rPr lang="en-US" sz="2399">
                <a:solidFill>
                  <a:srgbClr val="727171"/>
                </a:solidFill>
                <a:latin typeface="DM Sans"/>
                <a:ea typeface="DM Sans"/>
                <a:cs typeface="DM Sans"/>
                <a:sym typeface="DM Sans"/>
              </a:rPr>
              <a:t>l</a:t>
            </a:r>
            <a:r>
              <a:rPr lang="en-US" sz="2399">
                <a:solidFill>
                  <a:srgbClr val="727171"/>
                </a:solidFill>
                <a:latin typeface="DM Sans"/>
                <a:ea typeface="DM Sans"/>
                <a:cs typeface="DM Sans"/>
                <a:sym typeface="DM Sans"/>
              </a:rPr>
              <a:t>e</a:t>
            </a:r>
            <a:r>
              <a:rPr lang="en-US" sz="2399">
                <a:solidFill>
                  <a:srgbClr val="727171"/>
                </a:solidFill>
                <a:latin typeface="DM Sans"/>
                <a:ea typeface="DM Sans"/>
                <a:cs typeface="DM Sans"/>
                <a:sym typeface="DM Sans"/>
              </a:rPr>
              <a:t> diversity shows whether different voices and perspectives are included. Beyond structural metrics, qualitative indicators like trust, reciprocity, and collaboration quality reveal the strength of relationships.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5920" t="0" r="-15920" b="0"/>
              </a:stretch>
            </a:blipFill>
          </p:spPr>
        </p:sp>
      </p:grpSp>
      <p:grpSp>
        <p:nvGrpSpPr>
          <p:cNvPr name="Group 4" id="4"/>
          <p:cNvGrpSpPr/>
          <p:nvPr/>
        </p:nvGrpSpPr>
        <p:grpSpPr>
          <a:xfrm rot="0">
            <a:off x="10512236" y="840581"/>
            <a:ext cx="6747064" cy="5824219"/>
            <a:chOff x="0" y="0"/>
            <a:chExt cx="8996086" cy="77656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72307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Approaches designed for complexity:</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Outc</a:t>
              </a:r>
              <a:r>
                <a:rPr lang="en-US" sz="2399">
                  <a:solidFill>
                    <a:srgbClr val="737373"/>
                  </a:solidFill>
                  <a:latin typeface="DM Sans"/>
                  <a:ea typeface="DM Sans"/>
                  <a:cs typeface="DM Sans"/>
                  <a:sym typeface="DM Sans"/>
                </a:rPr>
                <a:t>ome Harvesting: capture actual outcomes and trace contributions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Contribution Analysis: test theories of change against evidence</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Most Significant Change: use storytelling to uncover transformative shifts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Developmental Evaluation: embed evaluation for ongoing learning and adaptation</a:t>
              </a:r>
            </a:p>
            <a:p>
              <a:pPr algn="just">
                <a:lnSpc>
                  <a:spcPts val="3359"/>
                </a:lnSpc>
              </a:pPr>
            </a:p>
            <a:p>
              <a:pPr algn="just">
                <a:lnSpc>
                  <a:spcPts val="3359"/>
                </a:lnSpc>
              </a:pPr>
            </a:p>
            <a:p>
              <a:pPr algn="just">
                <a:lnSpc>
                  <a:spcPts val="3359"/>
                </a:lnSpc>
              </a:pPr>
            </a:p>
          </p:txBody>
        </p:sp>
      </p:grpSp>
      <p:sp>
        <p:nvSpPr>
          <p:cNvPr name="TextBox 7" id="7"/>
          <p:cNvSpPr txBox="true"/>
          <p:nvPr/>
        </p:nvSpPr>
        <p:spPr>
          <a:xfrm rot="0">
            <a:off x="2114388" y="6556209"/>
            <a:ext cx="15144912"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 Frameworks for systems change measurement</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293531" y="7303604"/>
            <a:ext cx="17867328" cy="2789555"/>
          </a:xfrm>
          <a:prstGeom prst="rect">
            <a:avLst/>
          </a:prstGeom>
        </p:spPr>
        <p:txBody>
          <a:bodyPr anchor="t" rtlCol="false" tIns="0" lIns="0" bIns="0" rIns="0">
            <a:spAutoFit/>
          </a:bodyPr>
          <a:lstStyle/>
          <a:p>
            <a:pPr algn="just">
              <a:lnSpc>
                <a:spcPts val="3220"/>
              </a:lnSpc>
              <a:spcBef>
                <a:spcPct val="0"/>
              </a:spcBef>
            </a:pPr>
            <a:r>
              <a:rPr lang="en-US" sz="2300">
                <a:solidFill>
                  <a:srgbClr val="727171"/>
                </a:solidFill>
                <a:latin typeface="DM Sans"/>
                <a:ea typeface="DM Sans"/>
                <a:cs typeface="DM Sans"/>
                <a:sym typeface="DM Sans"/>
              </a:rPr>
              <a:t>Because sys</a:t>
            </a:r>
            <a:r>
              <a:rPr lang="en-US" sz="2300">
                <a:solidFill>
                  <a:srgbClr val="727171"/>
                </a:solidFill>
                <a:latin typeface="DM Sans"/>
                <a:ea typeface="DM Sans"/>
                <a:cs typeface="DM Sans"/>
                <a:sym typeface="DM Sans"/>
              </a:rPr>
              <a:t>tems change is emergent and complex, evaluators need flexible frameworks that allow for adaptation. Outcome Harvesting starts from observed changes and works backward to understand contribution, making it ideal for unexpected </a:t>
            </a:r>
            <a:r>
              <a:rPr lang="en-US" sz="2300">
                <a:solidFill>
                  <a:srgbClr val="727171"/>
                </a:solidFill>
                <a:latin typeface="DM Sans"/>
                <a:ea typeface="DM Sans"/>
                <a:cs typeface="DM Sans"/>
                <a:sym typeface="DM Sans"/>
              </a:rPr>
              <a:t>or emergent outcomes. Contribution Analysis</a:t>
            </a:r>
            <a:r>
              <a:rPr lang="en-US" sz="2300">
                <a:solidFill>
                  <a:srgbClr val="727171"/>
                </a:solidFill>
                <a:latin typeface="DM Sans"/>
                <a:ea typeface="DM Sans"/>
                <a:cs typeface="DM Sans"/>
                <a:sym typeface="DM Sans"/>
              </a:rPr>
              <a:t> acknowledg</a:t>
            </a:r>
            <a:r>
              <a:rPr lang="en-US" sz="2300">
                <a:solidFill>
                  <a:srgbClr val="727171"/>
                </a:solidFill>
                <a:latin typeface="DM Sans"/>
                <a:ea typeface="DM Sans"/>
                <a:cs typeface="DM Sans"/>
                <a:sym typeface="DM Sans"/>
              </a:rPr>
              <a:t>es mul</a:t>
            </a:r>
            <a:r>
              <a:rPr lang="en-US" sz="2300">
                <a:solidFill>
                  <a:srgbClr val="727171"/>
                </a:solidFill>
                <a:latin typeface="DM Sans"/>
                <a:ea typeface="DM Sans"/>
                <a:cs typeface="DM Sans"/>
                <a:sym typeface="DM Sans"/>
              </a:rPr>
              <a:t>tiple ac</a:t>
            </a:r>
            <a:r>
              <a:rPr lang="en-US" sz="2300">
                <a:solidFill>
                  <a:srgbClr val="727171"/>
                </a:solidFill>
                <a:latin typeface="DM Sans"/>
                <a:ea typeface="DM Sans"/>
                <a:cs typeface="DM Sans"/>
                <a:sym typeface="DM Sans"/>
              </a:rPr>
              <a:t>to</a:t>
            </a:r>
            <a:r>
              <a:rPr lang="en-US" sz="2300">
                <a:solidFill>
                  <a:srgbClr val="727171"/>
                </a:solidFill>
                <a:latin typeface="DM Sans"/>
                <a:ea typeface="DM Sans"/>
                <a:cs typeface="DM Sans"/>
                <a:sym typeface="DM Sans"/>
              </a:rPr>
              <a:t>rs,</a:t>
            </a:r>
            <a:r>
              <a:rPr lang="en-US" sz="2300">
                <a:solidFill>
                  <a:srgbClr val="727171"/>
                </a:solidFill>
                <a:latin typeface="DM Sans"/>
                <a:ea typeface="DM Sans"/>
                <a:cs typeface="DM Sans"/>
                <a:sym typeface="DM Sans"/>
              </a:rPr>
              <a:t> testing the p</a:t>
            </a:r>
            <a:r>
              <a:rPr lang="en-US" sz="2300">
                <a:solidFill>
                  <a:srgbClr val="727171"/>
                </a:solidFill>
                <a:latin typeface="DM Sans"/>
                <a:ea typeface="DM Sans"/>
                <a:cs typeface="DM Sans"/>
                <a:sym typeface="DM Sans"/>
              </a:rPr>
              <a:t>lausibili</a:t>
            </a:r>
            <a:r>
              <a:rPr lang="en-US" sz="2300">
                <a:solidFill>
                  <a:srgbClr val="727171"/>
                </a:solidFill>
                <a:latin typeface="DM Sans"/>
                <a:ea typeface="DM Sans"/>
                <a:cs typeface="DM Sans"/>
                <a:sym typeface="DM Sans"/>
              </a:rPr>
              <a:t>ty of</a:t>
            </a:r>
            <a:r>
              <a:rPr lang="en-US" sz="2300">
                <a:solidFill>
                  <a:srgbClr val="727171"/>
                </a:solidFill>
                <a:latin typeface="DM Sans"/>
                <a:ea typeface="DM Sans"/>
                <a:cs typeface="DM Sans"/>
                <a:sym typeface="DM Sans"/>
              </a:rPr>
              <a:t> an initi</a:t>
            </a:r>
            <a:r>
              <a:rPr lang="en-US" sz="2300">
                <a:solidFill>
                  <a:srgbClr val="727171"/>
                </a:solidFill>
                <a:latin typeface="DM Sans"/>
                <a:ea typeface="DM Sans"/>
                <a:cs typeface="DM Sans"/>
                <a:sym typeface="DM Sans"/>
              </a:rPr>
              <a:t>ative’s</a:t>
            </a:r>
            <a:r>
              <a:rPr lang="en-US" sz="2300">
                <a:solidFill>
                  <a:srgbClr val="727171"/>
                </a:solidFill>
                <a:latin typeface="DM Sans"/>
                <a:ea typeface="DM Sans"/>
                <a:cs typeface="DM Sans"/>
                <a:sym typeface="DM Sans"/>
              </a:rPr>
              <a:t> </a:t>
            </a:r>
            <a:r>
              <a:rPr lang="en-US" sz="2300">
                <a:solidFill>
                  <a:srgbClr val="727171"/>
                </a:solidFill>
                <a:latin typeface="DM Sans"/>
                <a:ea typeface="DM Sans"/>
                <a:cs typeface="DM Sans"/>
                <a:sym typeface="DM Sans"/>
              </a:rPr>
              <a:t>role in observ</a:t>
            </a:r>
            <a:r>
              <a:rPr lang="en-US" sz="2300">
                <a:solidFill>
                  <a:srgbClr val="727171"/>
                </a:solidFill>
                <a:latin typeface="DM Sans"/>
                <a:ea typeface="DM Sans"/>
                <a:cs typeface="DM Sans"/>
                <a:sym typeface="DM Sans"/>
              </a:rPr>
              <a:t>ed chang</a:t>
            </a:r>
            <a:r>
              <a:rPr lang="en-US" sz="2300">
                <a:solidFill>
                  <a:srgbClr val="727171"/>
                </a:solidFill>
                <a:latin typeface="DM Sans"/>
                <a:ea typeface="DM Sans"/>
                <a:cs typeface="DM Sans"/>
                <a:sym typeface="DM Sans"/>
              </a:rPr>
              <a:t>e</a:t>
            </a:r>
            <a:r>
              <a:rPr lang="en-US" sz="2300">
                <a:solidFill>
                  <a:srgbClr val="727171"/>
                </a:solidFill>
                <a:latin typeface="DM Sans"/>
                <a:ea typeface="DM Sans"/>
                <a:cs typeface="DM Sans"/>
                <a:sym typeface="DM Sans"/>
              </a:rPr>
              <a:t> without overstating causality. The Most Significant Change method uses participatory storytelling to capture transformative impacts from the perspective of stakeholders, ensuring that voices often excluded from traditional evaluation are heard. Developmental Evaluation supports innovation by embedding real-time feedback and learning loops, enabling organizations to adapt as new dynamics unfold.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t="0" r="-14683" b="0"/>
              </a:stretch>
            </a:blipFill>
          </p:spPr>
        </p:sp>
      </p:grpSp>
      <p:grpSp>
        <p:nvGrpSpPr>
          <p:cNvPr name="Group 4" id="4"/>
          <p:cNvGrpSpPr/>
          <p:nvPr/>
        </p:nvGrpSpPr>
        <p:grpSpPr>
          <a:xfrm rot="0">
            <a:off x="10512236" y="840581"/>
            <a:ext cx="6747064" cy="5824219"/>
            <a:chOff x="0" y="0"/>
            <a:chExt cx="8996086" cy="77656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72307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From rigid targets to adaptive learning:</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B</a:t>
              </a:r>
              <a:r>
                <a:rPr lang="en-US" sz="2399">
                  <a:solidFill>
                    <a:srgbClr val="737373"/>
                  </a:solidFill>
                  <a:latin typeface="DM Sans"/>
                  <a:ea typeface="DM Sans"/>
                  <a:cs typeface="DM Sans"/>
                  <a:sym typeface="DM Sans"/>
                </a:rPr>
                <a:t>egin with guiding questions instead of predetermined KPIs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Hold regular reflection and sensemaking sessions with stakeholders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Adjust indicators as new patterns and relationships emerge</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Embrace uncertainty as a feature of complex systems, not a flaw</a:t>
              </a:r>
            </a:p>
            <a:p>
              <a:pPr algn="just">
                <a:lnSpc>
                  <a:spcPts val="3359"/>
                </a:lnSpc>
              </a:pPr>
            </a:p>
            <a:p>
              <a:pPr algn="just">
                <a:lnSpc>
                  <a:spcPts val="3359"/>
                </a:lnSpc>
              </a:pPr>
            </a:p>
            <a:p>
              <a:pPr algn="just">
                <a:lnSpc>
                  <a:spcPts val="3359"/>
                </a:lnSpc>
              </a:pPr>
            </a:p>
            <a:p>
              <a:pPr algn="just">
                <a:lnSpc>
                  <a:spcPts val="3359"/>
                </a:lnSpc>
              </a:pPr>
            </a:p>
          </p:txBody>
        </p:sp>
      </p:grpSp>
      <p:sp>
        <p:nvSpPr>
          <p:cNvPr name="TextBox 7" id="7"/>
          <p:cNvSpPr txBox="true"/>
          <p:nvPr/>
        </p:nvSpPr>
        <p:spPr>
          <a:xfrm rot="0">
            <a:off x="2114388" y="6429530"/>
            <a:ext cx="15144912"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Learning agendas over fixed KPIs</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293531" y="7303604"/>
            <a:ext cx="17867328" cy="2789555"/>
          </a:xfrm>
          <a:prstGeom prst="rect">
            <a:avLst/>
          </a:prstGeom>
        </p:spPr>
        <p:txBody>
          <a:bodyPr anchor="t" rtlCol="false" tIns="0" lIns="0" bIns="0" rIns="0">
            <a:spAutoFit/>
          </a:bodyPr>
          <a:lstStyle/>
          <a:p>
            <a:pPr algn="just">
              <a:lnSpc>
                <a:spcPts val="3220"/>
              </a:lnSpc>
              <a:spcBef>
                <a:spcPct val="0"/>
              </a:spcBef>
            </a:pPr>
            <a:r>
              <a:rPr lang="en-US" sz="2300">
                <a:solidFill>
                  <a:srgbClr val="727171"/>
                </a:solidFill>
                <a:latin typeface="DM Sans"/>
                <a:ea typeface="DM Sans"/>
                <a:cs typeface="DM Sans"/>
                <a:sym typeface="DM Sans"/>
              </a:rPr>
              <a:t>In complex and adaptive sys</a:t>
            </a:r>
            <a:r>
              <a:rPr lang="en-US" sz="2300">
                <a:solidFill>
                  <a:srgbClr val="727171"/>
                </a:solidFill>
                <a:latin typeface="DM Sans"/>
                <a:ea typeface="DM Sans"/>
                <a:cs typeface="DM Sans"/>
                <a:sym typeface="DM Sans"/>
              </a:rPr>
              <a:t>tems, fixed Key Performance Indicators (KPIs) often constrain learning and create tunnel vision. Instead of measuring progress against pre-set targets, social innovators can use learning agendas that start with open questions: What changes are we noticing? What patterns are emerging?  By convening stakeholders in regular reflection sessions — for example, quarte</a:t>
            </a:r>
            <a:r>
              <a:rPr lang="en-US" sz="2300">
                <a:solidFill>
                  <a:srgbClr val="727171"/>
                </a:solidFill>
                <a:latin typeface="DM Sans"/>
                <a:ea typeface="DM Sans"/>
                <a:cs typeface="DM Sans"/>
                <a:sym typeface="DM Sans"/>
              </a:rPr>
              <a:t>rly sensemaking workshops — organizations can</a:t>
            </a:r>
            <a:r>
              <a:rPr lang="en-US" sz="2300">
                <a:solidFill>
                  <a:srgbClr val="727171"/>
                </a:solidFill>
                <a:latin typeface="DM Sans"/>
                <a:ea typeface="DM Sans"/>
                <a:cs typeface="DM Sans"/>
                <a:sym typeface="DM Sans"/>
              </a:rPr>
              <a:t> collectiv</a:t>
            </a:r>
            <a:r>
              <a:rPr lang="en-US" sz="2300">
                <a:solidFill>
                  <a:srgbClr val="727171"/>
                </a:solidFill>
                <a:latin typeface="DM Sans"/>
                <a:ea typeface="DM Sans"/>
                <a:cs typeface="DM Sans"/>
                <a:sym typeface="DM Sans"/>
              </a:rPr>
              <a:t>ely in</a:t>
            </a:r>
            <a:r>
              <a:rPr lang="en-US" sz="2300">
                <a:solidFill>
                  <a:srgbClr val="727171"/>
                </a:solidFill>
                <a:latin typeface="DM Sans"/>
                <a:ea typeface="DM Sans"/>
                <a:cs typeface="DM Sans"/>
                <a:sym typeface="DM Sans"/>
              </a:rPr>
              <a:t>terpre</a:t>
            </a:r>
            <a:r>
              <a:rPr lang="en-US" sz="2300">
                <a:solidFill>
                  <a:srgbClr val="727171"/>
                </a:solidFill>
                <a:latin typeface="DM Sans"/>
                <a:ea typeface="DM Sans"/>
                <a:cs typeface="DM Sans"/>
                <a:sym typeface="DM Sans"/>
              </a:rPr>
              <a:t>t shifts in the </a:t>
            </a:r>
            <a:r>
              <a:rPr lang="en-US" sz="2300">
                <a:solidFill>
                  <a:srgbClr val="727171"/>
                </a:solidFill>
                <a:latin typeface="DM Sans"/>
                <a:ea typeface="DM Sans"/>
                <a:cs typeface="DM Sans"/>
                <a:sym typeface="DM Sans"/>
              </a:rPr>
              <a:t>sys</a:t>
            </a:r>
            <a:r>
              <a:rPr lang="en-US" sz="2300">
                <a:solidFill>
                  <a:srgbClr val="727171"/>
                </a:solidFill>
                <a:latin typeface="DM Sans"/>
                <a:ea typeface="DM Sans"/>
                <a:cs typeface="DM Sans"/>
                <a:sym typeface="DM Sans"/>
              </a:rPr>
              <a:t>tem</a:t>
            </a:r>
            <a:r>
              <a:rPr lang="en-US" sz="2300">
                <a:solidFill>
                  <a:srgbClr val="727171"/>
                </a:solidFill>
                <a:latin typeface="DM Sans"/>
                <a:ea typeface="DM Sans"/>
                <a:cs typeface="DM Sans"/>
                <a:sym typeface="DM Sans"/>
              </a:rPr>
              <a:t> and refine indic</a:t>
            </a:r>
            <a:r>
              <a:rPr lang="en-US" sz="2300">
                <a:solidFill>
                  <a:srgbClr val="727171"/>
                </a:solidFill>
                <a:latin typeface="DM Sans"/>
                <a:ea typeface="DM Sans"/>
                <a:cs typeface="DM Sans"/>
                <a:sym typeface="DM Sans"/>
              </a:rPr>
              <a:t>ators to match</a:t>
            </a:r>
            <a:r>
              <a:rPr lang="en-US" sz="2300">
                <a:solidFill>
                  <a:srgbClr val="727171"/>
                </a:solidFill>
                <a:latin typeface="DM Sans"/>
                <a:ea typeface="DM Sans"/>
                <a:cs typeface="DM Sans"/>
                <a:sym typeface="DM Sans"/>
              </a:rPr>
              <a:t> </a:t>
            </a:r>
            <a:r>
              <a:rPr lang="en-US" sz="2300">
                <a:solidFill>
                  <a:srgbClr val="727171"/>
                </a:solidFill>
                <a:latin typeface="DM Sans"/>
                <a:ea typeface="DM Sans"/>
                <a:cs typeface="DM Sans"/>
                <a:sym typeface="DM Sans"/>
              </a:rPr>
              <a:t>reality. This proc</a:t>
            </a:r>
            <a:r>
              <a:rPr lang="en-US" sz="2300">
                <a:solidFill>
                  <a:srgbClr val="727171"/>
                </a:solidFill>
                <a:latin typeface="DM Sans"/>
                <a:ea typeface="DM Sans"/>
                <a:cs typeface="DM Sans"/>
                <a:sym typeface="DM Sans"/>
              </a:rPr>
              <a:t>ess acknowledg</a:t>
            </a:r>
            <a:r>
              <a:rPr lang="en-US" sz="2300">
                <a:solidFill>
                  <a:srgbClr val="727171"/>
                </a:solidFill>
                <a:latin typeface="DM Sans"/>
                <a:ea typeface="DM Sans"/>
                <a:cs typeface="DM Sans"/>
                <a:sym typeface="DM Sans"/>
              </a:rPr>
              <a:t>es</a:t>
            </a:r>
            <a:r>
              <a:rPr lang="en-US" sz="2300">
                <a:solidFill>
                  <a:srgbClr val="727171"/>
                </a:solidFill>
                <a:latin typeface="DM Sans"/>
                <a:ea typeface="DM Sans"/>
                <a:cs typeface="DM Sans"/>
                <a:sym typeface="DM Sans"/>
              </a:rPr>
              <a:t> that change rarely follows a straight line and that uncertainty is natural in systemic transformation. A learning agenda fosters curiosity, collective ownership of insights, and adaptability. It prioritizes building shared understanding over meeting arbitrary metrics, making measurement a tool for discovery rather than compliance.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t="0" r="-14683" b="0"/>
              </a:stretch>
            </a:blipFill>
          </p:spPr>
        </p:sp>
      </p:grpSp>
      <p:grpSp>
        <p:nvGrpSpPr>
          <p:cNvPr name="Group 4" id="4"/>
          <p:cNvGrpSpPr/>
          <p:nvPr/>
        </p:nvGrpSpPr>
        <p:grpSpPr>
          <a:xfrm rot="0">
            <a:off x="10512236" y="840581"/>
            <a:ext cx="6747064" cy="6662419"/>
            <a:chOff x="0" y="0"/>
            <a:chExt cx="8996086" cy="88832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83483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Common challenges when measuring systems change:</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Confusin</a:t>
              </a:r>
              <a:r>
                <a:rPr lang="en-US" sz="2399">
                  <a:solidFill>
                    <a:srgbClr val="737373"/>
                  </a:solidFill>
                  <a:latin typeface="DM Sans"/>
                  <a:ea typeface="DM Sans"/>
                  <a:cs typeface="DM Sans"/>
                  <a:sym typeface="DM Sans"/>
                </a:rPr>
                <a:t>g activity with impact: equating busy work with transformation</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Overlooking unintended consequences and negative externalities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Overclaiming causality in complex, multi-actor systems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Extractive or burdensome data practices that exploit communities</a:t>
              </a:r>
            </a:p>
            <a:p>
              <a:pPr algn="just">
                <a:lnSpc>
                  <a:spcPts val="3359"/>
                </a:lnSpc>
              </a:pPr>
            </a:p>
            <a:p>
              <a:pPr algn="just">
                <a:lnSpc>
                  <a:spcPts val="3359"/>
                </a:lnSpc>
              </a:pPr>
            </a:p>
            <a:p>
              <a:pPr algn="just">
                <a:lnSpc>
                  <a:spcPts val="3359"/>
                </a:lnSpc>
              </a:pPr>
            </a:p>
            <a:p>
              <a:pPr algn="just">
                <a:lnSpc>
                  <a:spcPts val="3359"/>
                </a:lnSpc>
              </a:pPr>
            </a:p>
            <a:p>
              <a:pPr algn="just">
                <a:lnSpc>
                  <a:spcPts val="3359"/>
                </a:lnSpc>
              </a:pPr>
            </a:p>
          </p:txBody>
        </p:sp>
      </p:grpSp>
      <p:sp>
        <p:nvSpPr>
          <p:cNvPr name="TextBox 7" id="7"/>
          <p:cNvSpPr txBox="true"/>
          <p:nvPr/>
        </p:nvSpPr>
        <p:spPr>
          <a:xfrm rot="0">
            <a:off x="2114388" y="6429530"/>
            <a:ext cx="15144912"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Pitfalls &amp; measurement biases</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293531" y="7303604"/>
            <a:ext cx="17867328" cy="2789555"/>
          </a:xfrm>
          <a:prstGeom prst="rect">
            <a:avLst/>
          </a:prstGeom>
        </p:spPr>
        <p:txBody>
          <a:bodyPr anchor="t" rtlCol="false" tIns="0" lIns="0" bIns="0" rIns="0">
            <a:spAutoFit/>
          </a:bodyPr>
          <a:lstStyle/>
          <a:p>
            <a:pPr algn="just">
              <a:lnSpc>
                <a:spcPts val="3220"/>
              </a:lnSpc>
              <a:spcBef>
                <a:spcPct val="0"/>
              </a:spcBef>
            </a:pPr>
            <a:r>
              <a:rPr lang="en-US" sz="2300">
                <a:solidFill>
                  <a:srgbClr val="727171"/>
                </a:solidFill>
                <a:latin typeface="DM Sans"/>
                <a:ea typeface="DM Sans"/>
                <a:cs typeface="DM Sans"/>
                <a:sym typeface="DM Sans"/>
              </a:rPr>
              <a:t>Measuring sys</a:t>
            </a:r>
            <a:r>
              <a:rPr lang="en-US" sz="2300">
                <a:solidFill>
                  <a:srgbClr val="727171"/>
                </a:solidFill>
                <a:latin typeface="DM Sans"/>
                <a:ea typeface="DM Sans"/>
                <a:cs typeface="DM Sans"/>
                <a:sym typeface="DM Sans"/>
              </a:rPr>
              <a:t>tems change comes with significant risks. One of the most frequent pitfalls is mistaking outputs for outcomes — for example, counting the</a:t>
            </a:r>
            <a:r>
              <a:rPr lang="en-US" sz="2300">
                <a:solidFill>
                  <a:srgbClr val="727171"/>
                </a:solidFill>
                <a:latin typeface="DM Sans"/>
                <a:ea typeface="DM Sans"/>
                <a:cs typeface="DM Sans"/>
                <a:sym typeface="DM Sans"/>
              </a:rPr>
              <a:t> number of workshops de</a:t>
            </a:r>
            <a:r>
              <a:rPr lang="en-US" sz="2300">
                <a:solidFill>
                  <a:srgbClr val="727171"/>
                </a:solidFill>
                <a:latin typeface="DM Sans"/>
                <a:ea typeface="DM Sans"/>
                <a:cs typeface="DM Sans"/>
                <a:sym typeface="DM Sans"/>
              </a:rPr>
              <a:t>liv</a:t>
            </a:r>
            <a:r>
              <a:rPr lang="en-US" sz="2300">
                <a:solidFill>
                  <a:srgbClr val="727171"/>
                </a:solidFill>
                <a:latin typeface="DM Sans"/>
                <a:ea typeface="DM Sans"/>
                <a:cs typeface="DM Sans"/>
                <a:sym typeface="DM Sans"/>
              </a:rPr>
              <a:t>ered ra</a:t>
            </a:r>
            <a:r>
              <a:rPr lang="en-US" sz="2300">
                <a:solidFill>
                  <a:srgbClr val="727171"/>
                </a:solidFill>
                <a:latin typeface="DM Sans"/>
                <a:ea typeface="DM Sans"/>
                <a:cs typeface="DM Sans"/>
                <a:sym typeface="DM Sans"/>
              </a:rPr>
              <a:t>ther </a:t>
            </a:r>
            <a:r>
              <a:rPr lang="en-US" sz="2300">
                <a:solidFill>
                  <a:srgbClr val="727171"/>
                </a:solidFill>
                <a:latin typeface="DM Sans"/>
                <a:ea typeface="DM Sans"/>
                <a:cs typeface="DM Sans"/>
                <a:sym typeface="DM Sans"/>
              </a:rPr>
              <a:t>than assessing how powe</a:t>
            </a:r>
            <a:r>
              <a:rPr lang="en-US" sz="2300">
                <a:solidFill>
                  <a:srgbClr val="727171"/>
                </a:solidFill>
                <a:latin typeface="DM Sans"/>
                <a:ea typeface="DM Sans"/>
                <a:cs typeface="DM Sans"/>
                <a:sym typeface="DM Sans"/>
              </a:rPr>
              <a:t>r dynamic</a:t>
            </a:r>
            <a:r>
              <a:rPr lang="en-US" sz="2300">
                <a:solidFill>
                  <a:srgbClr val="727171"/>
                </a:solidFill>
                <a:latin typeface="DM Sans"/>
                <a:ea typeface="DM Sans"/>
                <a:cs typeface="DM Sans"/>
                <a:sym typeface="DM Sans"/>
              </a:rPr>
              <a:t>s or relationships</a:t>
            </a:r>
            <a:r>
              <a:rPr lang="en-US" sz="2300">
                <a:solidFill>
                  <a:srgbClr val="727171"/>
                </a:solidFill>
                <a:latin typeface="DM Sans"/>
                <a:ea typeface="DM Sans"/>
                <a:cs typeface="DM Sans"/>
                <a:sym typeface="DM Sans"/>
              </a:rPr>
              <a:t> sh</a:t>
            </a:r>
            <a:r>
              <a:rPr lang="en-US" sz="2300">
                <a:solidFill>
                  <a:srgbClr val="727171"/>
                </a:solidFill>
                <a:latin typeface="DM Sans"/>
                <a:ea typeface="DM Sans"/>
                <a:cs typeface="DM Sans"/>
                <a:sym typeface="DM Sans"/>
              </a:rPr>
              <a:t>ifted as a r</a:t>
            </a:r>
            <a:r>
              <a:rPr lang="en-US" sz="2300">
                <a:solidFill>
                  <a:srgbClr val="727171"/>
                </a:solidFill>
                <a:latin typeface="DM Sans"/>
                <a:ea typeface="DM Sans"/>
                <a:cs typeface="DM Sans"/>
                <a:sym typeface="DM Sans"/>
              </a:rPr>
              <a:t>esult. Another challenge is ignoring unintended consequences. A program might strengthen one part of a system while inadvertently weakening another, and responsible measurement must capture both positive and negative ripple effects. Overclaiming causality is also a danger: in complex environments, no single actor can claim full credit for systemic change, and attempting to do so misrepresents reality. Finally, many evaluations risk becoming extractive when communities are asked for data without receiving value or insights in return.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1759210" y="7143750"/>
            <a:ext cx="5500090" cy="2114550"/>
          </a:xfrm>
          <a:prstGeom prst="rect">
            <a:avLst/>
          </a:prstGeom>
        </p:spPr>
        <p:txBody>
          <a:bodyPr anchor="t" rtlCol="false" tIns="0" lIns="0" bIns="0" rIns="0">
            <a:spAutoFit/>
          </a:bodyPr>
          <a:lstStyle/>
          <a:p>
            <a:pPr algn="r">
              <a:lnSpc>
                <a:spcPts val="8250"/>
              </a:lnSpc>
            </a:pPr>
            <a:r>
              <a:rPr lang="en-US" b="true" sz="7500">
                <a:solidFill>
                  <a:srgbClr val="8CA9AD"/>
                </a:solidFill>
                <a:latin typeface="DM Sans Bold"/>
                <a:ea typeface="DM Sans Bold"/>
                <a:cs typeface="DM Sans Bold"/>
                <a:sym typeface="DM Sans Bold"/>
              </a:rPr>
              <a:t>TABLE OF</a:t>
            </a:r>
          </a:p>
          <a:p>
            <a:pPr algn="r">
              <a:lnSpc>
                <a:spcPts val="8250"/>
              </a:lnSpc>
            </a:pPr>
            <a:r>
              <a:rPr lang="en-US" b="true" sz="7500">
                <a:solidFill>
                  <a:srgbClr val="8CA9AD"/>
                </a:solidFill>
                <a:latin typeface="DM Sans Bold"/>
                <a:ea typeface="DM Sans Bold"/>
                <a:cs typeface="DM Sans Bold"/>
                <a:sym typeface="DM Sans Bold"/>
              </a:rPr>
              <a:t>CONTENT</a:t>
            </a:r>
          </a:p>
        </p:txBody>
      </p:sp>
      <p:sp>
        <p:nvSpPr>
          <p:cNvPr name="TextBox 3" id="3"/>
          <p:cNvSpPr txBox="true"/>
          <p:nvPr/>
        </p:nvSpPr>
        <p:spPr>
          <a:xfrm rot="0">
            <a:off x="2327680" y="1811571"/>
            <a:ext cx="1938412" cy="1003308"/>
          </a:xfrm>
          <a:prstGeom prst="rect">
            <a:avLst/>
          </a:prstGeom>
        </p:spPr>
        <p:txBody>
          <a:bodyPr anchor="t" rtlCol="false" tIns="0" lIns="0" bIns="0" rIns="0">
            <a:spAutoFit/>
          </a:bodyPr>
          <a:lstStyle/>
          <a:p>
            <a:pPr algn="l">
              <a:lnSpc>
                <a:spcPts val="7700"/>
              </a:lnSpc>
            </a:pPr>
            <a:r>
              <a:rPr lang="en-US" b="true" sz="7000">
                <a:solidFill>
                  <a:srgbClr val="8CA9AD"/>
                </a:solidFill>
                <a:latin typeface="DM Sans Bold"/>
                <a:ea typeface="DM Sans Bold"/>
                <a:cs typeface="DM Sans Bold"/>
                <a:sym typeface="DM Sans Bold"/>
              </a:rPr>
              <a:t>01.</a:t>
            </a:r>
          </a:p>
        </p:txBody>
      </p:sp>
      <p:sp>
        <p:nvSpPr>
          <p:cNvPr name="TextBox 4" id="4"/>
          <p:cNvSpPr txBox="true"/>
          <p:nvPr/>
        </p:nvSpPr>
        <p:spPr>
          <a:xfrm rot="0">
            <a:off x="2327680" y="3333558"/>
            <a:ext cx="1938412" cy="1003308"/>
          </a:xfrm>
          <a:prstGeom prst="rect">
            <a:avLst/>
          </a:prstGeom>
        </p:spPr>
        <p:txBody>
          <a:bodyPr anchor="t" rtlCol="false" tIns="0" lIns="0" bIns="0" rIns="0">
            <a:spAutoFit/>
          </a:bodyPr>
          <a:lstStyle/>
          <a:p>
            <a:pPr algn="l">
              <a:lnSpc>
                <a:spcPts val="7700"/>
              </a:lnSpc>
            </a:pPr>
            <a:r>
              <a:rPr lang="en-US" b="true" sz="7000">
                <a:solidFill>
                  <a:srgbClr val="8CA9AD"/>
                </a:solidFill>
                <a:latin typeface="DM Sans Bold"/>
                <a:ea typeface="DM Sans Bold"/>
                <a:cs typeface="DM Sans Bold"/>
                <a:sym typeface="DM Sans Bold"/>
              </a:rPr>
              <a:t>02.</a:t>
            </a:r>
          </a:p>
        </p:txBody>
      </p:sp>
      <p:sp>
        <p:nvSpPr>
          <p:cNvPr name="TextBox 5" id="5"/>
          <p:cNvSpPr txBox="true"/>
          <p:nvPr/>
        </p:nvSpPr>
        <p:spPr>
          <a:xfrm rot="0">
            <a:off x="4205243" y="1965276"/>
            <a:ext cx="9388964" cy="987431"/>
          </a:xfrm>
          <a:prstGeom prst="rect">
            <a:avLst/>
          </a:prstGeom>
        </p:spPr>
        <p:txBody>
          <a:bodyPr anchor="t" rtlCol="false" tIns="0" lIns="0" bIns="0" rIns="0">
            <a:spAutoFit/>
          </a:bodyPr>
          <a:lstStyle/>
          <a:p>
            <a:pPr algn="l">
              <a:lnSpc>
                <a:spcPts val="3850"/>
              </a:lnSpc>
            </a:pPr>
            <a:r>
              <a:rPr lang="en-US" sz="3500" b="true">
                <a:solidFill>
                  <a:srgbClr val="737373"/>
                </a:solidFill>
                <a:latin typeface="DM Sans Bold"/>
                <a:ea typeface="DM Sans Bold"/>
                <a:cs typeface="DM Sans Bold"/>
                <a:sym typeface="DM Sans Bold"/>
              </a:rPr>
              <a:t>UNDERSTANDING SYSTEMS CHANGE</a:t>
            </a:r>
          </a:p>
          <a:p>
            <a:pPr algn="l">
              <a:lnSpc>
                <a:spcPts val="3850"/>
              </a:lnSpc>
            </a:pPr>
          </a:p>
        </p:txBody>
      </p:sp>
      <p:sp>
        <p:nvSpPr>
          <p:cNvPr name="TextBox 6" id="6"/>
          <p:cNvSpPr txBox="true"/>
          <p:nvPr/>
        </p:nvSpPr>
        <p:spPr>
          <a:xfrm rot="0">
            <a:off x="4205243" y="3499810"/>
            <a:ext cx="8095112" cy="501656"/>
          </a:xfrm>
          <a:prstGeom prst="rect">
            <a:avLst/>
          </a:prstGeom>
        </p:spPr>
        <p:txBody>
          <a:bodyPr anchor="t" rtlCol="false" tIns="0" lIns="0" bIns="0" rIns="0">
            <a:spAutoFit/>
          </a:bodyPr>
          <a:lstStyle/>
          <a:p>
            <a:pPr algn="l">
              <a:lnSpc>
                <a:spcPts val="3850"/>
              </a:lnSpc>
            </a:pPr>
            <a:r>
              <a:rPr lang="en-US" b="true" sz="3500">
                <a:solidFill>
                  <a:srgbClr val="737373"/>
                </a:solidFill>
                <a:latin typeface="DM Sans Bold"/>
                <a:ea typeface="DM Sans Bold"/>
                <a:cs typeface="DM Sans Bold"/>
                <a:sym typeface="DM Sans Bold"/>
              </a:rPr>
              <a:t>CONTRIBUTION VS ATTRIBUTION</a:t>
            </a:r>
          </a:p>
        </p:txBody>
      </p:sp>
      <p:sp>
        <p:nvSpPr>
          <p:cNvPr name="TextBox 7" id="7"/>
          <p:cNvSpPr txBox="true"/>
          <p:nvPr/>
        </p:nvSpPr>
        <p:spPr>
          <a:xfrm rot="0">
            <a:off x="2327680" y="4855545"/>
            <a:ext cx="1938412" cy="1003308"/>
          </a:xfrm>
          <a:prstGeom prst="rect">
            <a:avLst/>
          </a:prstGeom>
        </p:spPr>
        <p:txBody>
          <a:bodyPr anchor="t" rtlCol="false" tIns="0" lIns="0" bIns="0" rIns="0">
            <a:spAutoFit/>
          </a:bodyPr>
          <a:lstStyle/>
          <a:p>
            <a:pPr algn="l">
              <a:lnSpc>
                <a:spcPts val="7700"/>
              </a:lnSpc>
            </a:pPr>
            <a:r>
              <a:rPr lang="en-US" b="true" sz="7000">
                <a:solidFill>
                  <a:srgbClr val="8CA9AD"/>
                </a:solidFill>
                <a:latin typeface="DM Sans Bold"/>
                <a:ea typeface="DM Sans Bold"/>
                <a:cs typeface="DM Sans Bold"/>
                <a:sym typeface="DM Sans Bold"/>
              </a:rPr>
              <a:t>03.</a:t>
            </a:r>
          </a:p>
        </p:txBody>
      </p:sp>
      <p:sp>
        <p:nvSpPr>
          <p:cNvPr name="Freeform 8" id="8"/>
          <p:cNvSpPr/>
          <p:nvPr/>
        </p:nvSpPr>
        <p:spPr>
          <a:xfrm flipH="false" flipV="false" rot="0">
            <a:off x="2417556" y="9164276"/>
            <a:ext cx="4102978" cy="2245448"/>
          </a:xfrm>
          <a:custGeom>
            <a:avLst/>
            <a:gdLst/>
            <a:ahLst/>
            <a:cxnLst/>
            <a:rect r="r" b="b" t="t" l="l"/>
            <a:pathLst>
              <a:path h="2245448" w="410297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887923">
            <a:off x="13475833" y="-8787301"/>
            <a:ext cx="13977230" cy="14342307"/>
          </a:xfrm>
          <a:custGeom>
            <a:avLst/>
            <a:gdLst/>
            <a:ahLst/>
            <a:cxnLst/>
            <a:rect r="r" b="b" t="t" l="l"/>
            <a:pathLst>
              <a:path h="14342307" w="13977230">
                <a:moveTo>
                  <a:pt x="0" y="0"/>
                </a:moveTo>
                <a:lnTo>
                  <a:pt x="13977230" y="0"/>
                </a:lnTo>
                <a:lnTo>
                  <a:pt x="13977230" y="14342307"/>
                </a:lnTo>
                <a:lnTo>
                  <a:pt x="0" y="14342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4205243" y="5969978"/>
            <a:ext cx="7303859" cy="438156"/>
          </a:xfrm>
          <a:prstGeom prst="rect">
            <a:avLst/>
          </a:prstGeom>
        </p:spPr>
        <p:txBody>
          <a:bodyPr anchor="t" rtlCol="false" tIns="0" lIns="0" bIns="0" rIns="0">
            <a:spAutoFit/>
          </a:bodyPr>
          <a:lstStyle/>
          <a:p>
            <a:pPr algn="l">
              <a:lnSpc>
                <a:spcPts val="3300"/>
              </a:lnSpc>
            </a:pPr>
            <a:r>
              <a:rPr lang="en-US" sz="3000" i="true">
                <a:solidFill>
                  <a:srgbClr val="737373"/>
                </a:solidFill>
                <a:latin typeface="DM Sans Italics"/>
                <a:ea typeface="DM Sans Italics"/>
                <a:cs typeface="DM Sans Italics"/>
                <a:sym typeface="DM Sans Italics"/>
              </a:rPr>
              <a:t>How to measure with the sense</a:t>
            </a:r>
          </a:p>
        </p:txBody>
      </p:sp>
      <p:sp>
        <p:nvSpPr>
          <p:cNvPr name="TextBox 11" id="11"/>
          <p:cNvSpPr txBox="true"/>
          <p:nvPr/>
        </p:nvSpPr>
        <p:spPr>
          <a:xfrm rot="0">
            <a:off x="4266092" y="2463754"/>
            <a:ext cx="9388964" cy="438156"/>
          </a:xfrm>
          <a:prstGeom prst="rect">
            <a:avLst/>
          </a:prstGeom>
        </p:spPr>
        <p:txBody>
          <a:bodyPr anchor="t" rtlCol="false" tIns="0" lIns="0" bIns="0" rIns="0">
            <a:spAutoFit/>
          </a:bodyPr>
          <a:lstStyle/>
          <a:p>
            <a:pPr algn="l">
              <a:lnSpc>
                <a:spcPts val="3300"/>
              </a:lnSpc>
            </a:pPr>
            <a:r>
              <a:rPr lang="en-US" sz="3000" i="true">
                <a:solidFill>
                  <a:srgbClr val="737373"/>
                </a:solidFill>
                <a:latin typeface="DM Sans Italics"/>
                <a:ea typeface="DM Sans Italics"/>
                <a:cs typeface="DM Sans Italics"/>
                <a:sym typeface="DM Sans Italics"/>
              </a:rPr>
              <a:t>What does it mean within social innovation</a:t>
            </a:r>
          </a:p>
        </p:txBody>
      </p:sp>
      <p:sp>
        <p:nvSpPr>
          <p:cNvPr name="TextBox 12" id="12"/>
          <p:cNvSpPr txBox="true"/>
          <p:nvPr/>
        </p:nvSpPr>
        <p:spPr>
          <a:xfrm rot="0">
            <a:off x="4205243" y="4963497"/>
            <a:ext cx="10304012" cy="987431"/>
          </a:xfrm>
          <a:prstGeom prst="rect">
            <a:avLst/>
          </a:prstGeom>
        </p:spPr>
        <p:txBody>
          <a:bodyPr anchor="t" rtlCol="false" tIns="0" lIns="0" bIns="0" rIns="0">
            <a:spAutoFit/>
          </a:bodyPr>
          <a:lstStyle/>
          <a:p>
            <a:pPr algn="l">
              <a:lnSpc>
                <a:spcPts val="3850"/>
              </a:lnSpc>
            </a:pPr>
            <a:r>
              <a:rPr lang="en-US" b="true" sz="3500">
                <a:solidFill>
                  <a:srgbClr val="737373"/>
                </a:solidFill>
                <a:latin typeface="DM Sans Bold"/>
                <a:ea typeface="DM Sans Bold"/>
                <a:cs typeface="DM Sans Bold"/>
                <a:sym typeface="DM Sans Bold"/>
              </a:rPr>
              <a:t>TRADITIONAL MEASURMENT AND FRAMEWORKS FOR SYSTEMS</a:t>
            </a:r>
          </a:p>
        </p:txBody>
      </p:sp>
      <p:sp>
        <p:nvSpPr>
          <p:cNvPr name="TextBox 13" id="13"/>
          <p:cNvSpPr txBox="true"/>
          <p:nvPr/>
        </p:nvSpPr>
        <p:spPr>
          <a:xfrm rot="0">
            <a:off x="4266092" y="4020516"/>
            <a:ext cx="9388964" cy="438156"/>
          </a:xfrm>
          <a:prstGeom prst="rect">
            <a:avLst/>
          </a:prstGeom>
        </p:spPr>
        <p:txBody>
          <a:bodyPr anchor="t" rtlCol="false" tIns="0" lIns="0" bIns="0" rIns="0">
            <a:spAutoFit/>
          </a:bodyPr>
          <a:lstStyle/>
          <a:p>
            <a:pPr algn="l">
              <a:lnSpc>
                <a:spcPts val="3300"/>
              </a:lnSpc>
            </a:pPr>
            <a:r>
              <a:rPr lang="en-US" sz="3000" i="true">
                <a:solidFill>
                  <a:srgbClr val="737373"/>
                </a:solidFill>
                <a:latin typeface="DM Sans Italics"/>
                <a:ea typeface="DM Sans Italics"/>
                <a:cs typeface="DM Sans Italics"/>
                <a:sym typeface="DM Sans Italics"/>
              </a:rPr>
              <a:t>What does it mean and the role of ripple effect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BBCBCD"/>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sp>
        <p:nvSpPr>
          <p:cNvPr name="TextBox 4" id="4"/>
          <p:cNvSpPr txBox="true"/>
          <p:nvPr/>
        </p:nvSpPr>
        <p:spPr>
          <a:xfrm rot="0">
            <a:off x="642002" y="1492840"/>
            <a:ext cx="7972191" cy="59893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Can you name share your experience with measurment frameworks &amp; challenges ?</a:t>
            </a:r>
          </a:p>
        </p:txBody>
      </p:sp>
      <p:sp>
        <p:nvSpPr>
          <p:cNvPr name="Freeform 5" id="5"/>
          <p:cNvSpPr/>
          <p:nvPr/>
        </p:nvSpPr>
        <p:spPr>
          <a:xfrm flipH="false" flipV="false" rot="0">
            <a:off x="14185022" y="0"/>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120666" y="805496"/>
            <a:ext cx="7138634" cy="6710316"/>
          </a:xfrm>
          <a:custGeom>
            <a:avLst/>
            <a:gdLst/>
            <a:ahLst/>
            <a:cxnLst/>
            <a:rect r="r" b="b" t="t" l="l"/>
            <a:pathLst>
              <a:path h="6710316" w="7138634">
                <a:moveTo>
                  <a:pt x="0" y="0"/>
                </a:moveTo>
                <a:lnTo>
                  <a:pt x="7138634" y="0"/>
                </a:lnTo>
                <a:lnTo>
                  <a:pt x="7138634" y="6710316"/>
                </a:lnTo>
                <a:lnTo>
                  <a:pt x="0" y="6710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120666" y="8533344"/>
            <a:ext cx="7972191" cy="1036320"/>
          </a:xfrm>
          <a:prstGeom prst="rect">
            <a:avLst/>
          </a:prstGeom>
        </p:spPr>
        <p:txBody>
          <a:bodyPr anchor="t" rtlCol="false" tIns="0" lIns="0" bIns="0" rIns="0">
            <a:spAutoFit/>
          </a:bodyPr>
          <a:lstStyle/>
          <a:p>
            <a:pPr algn="l">
              <a:lnSpc>
                <a:spcPts val="7800"/>
              </a:lnSpc>
            </a:pPr>
            <a:r>
              <a:rPr lang="en-US" sz="7800">
                <a:solidFill>
                  <a:srgbClr val="194597"/>
                </a:solidFill>
                <a:latin typeface="DM Sans"/>
                <a:ea typeface="DM Sans"/>
                <a:cs typeface="DM Sans"/>
                <a:sym typeface="DM Sans"/>
              </a:rPr>
              <a:t>Let's discuss!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t="0" r="-14683" b="0"/>
              </a:stretch>
            </a:blipFill>
          </p:spPr>
        </p:sp>
      </p:grpSp>
      <p:grpSp>
        <p:nvGrpSpPr>
          <p:cNvPr name="Group 4" id="4"/>
          <p:cNvGrpSpPr/>
          <p:nvPr/>
        </p:nvGrpSpPr>
        <p:grpSpPr>
          <a:xfrm rot="0">
            <a:off x="10512236" y="840581"/>
            <a:ext cx="6747064" cy="6243319"/>
            <a:chOff x="0" y="0"/>
            <a:chExt cx="8996086" cy="83244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77895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Common challenges when measuring systems change:</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Systems mappin</a:t>
              </a:r>
              <a:r>
                <a:rPr lang="en-US" sz="2399">
                  <a:solidFill>
                    <a:srgbClr val="737373"/>
                  </a:solidFill>
                  <a:latin typeface="DM Sans"/>
                  <a:ea typeface="DM Sans"/>
                  <a:cs typeface="DM Sans"/>
                  <a:sym typeface="DM Sans"/>
                </a:rPr>
                <a:t>g platforms (Kumu, Miro) to illustrate actors, flows, and leverage points</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Network analysis tools (UCINET, Gephi) to measure density, centrality, and diversity</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Data visualization methods to reveal hidden patterns and relationships</a:t>
              </a:r>
            </a:p>
            <a:p>
              <a:pPr algn="just">
                <a:lnSpc>
                  <a:spcPts val="3359"/>
                </a:lnSpc>
              </a:pPr>
            </a:p>
            <a:p>
              <a:pPr algn="just">
                <a:lnSpc>
                  <a:spcPts val="3359"/>
                </a:lnSpc>
              </a:pPr>
            </a:p>
            <a:p>
              <a:pPr algn="just">
                <a:lnSpc>
                  <a:spcPts val="3359"/>
                </a:lnSpc>
              </a:pPr>
            </a:p>
            <a:p>
              <a:pPr algn="just">
                <a:lnSpc>
                  <a:spcPts val="3359"/>
                </a:lnSpc>
              </a:pPr>
            </a:p>
            <a:p>
              <a:pPr algn="just">
                <a:lnSpc>
                  <a:spcPts val="3359"/>
                </a:lnSpc>
              </a:pPr>
            </a:p>
            <a:p>
              <a:pPr algn="just">
                <a:lnSpc>
                  <a:spcPts val="3359"/>
                </a:lnSpc>
              </a:pPr>
            </a:p>
          </p:txBody>
        </p:sp>
      </p:grpSp>
      <p:sp>
        <p:nvSpPr>
          <p:cNvPr name="TextBox 7" id="7"/>
          <p:cNvSpPr txBox="true"/>
          <p:nvPr/>
        </p:nvSpPr>
        <p:spPr>
          <a:xfrm rot="0">
            <a:off x="2114388" y="6429530"/>
            <a:ext cx="15144912"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Tools for mapping &amp; analysis</a:t>
            </a:r>
          </a:p>
        </p:txBody>
      </p:sp>
      <p:sp>
        <p:nvSpPr>
          <p:cNvPr name="TextBox 8" id="8"/>
          <p:cNvSpPr txBox="true"/>
          <p:nvPr/>
        </p:nvSpPr>
        <p:spPr>
          <a:xfrm rot="0">
            <a:off x="11466741" y="2111477"/>
            <a:ext cx="6694117" cy="389254"/>
          </a:xfrm>
          <a:prstGeom prst="rect">
            <a:avLst/>
          </a:prstGeom>
        </p:spPr>
        <p:txBody>
          <a:bodyPr anchor="t" rtlCol="false" tIns="0" lIns="0" bIns="0" rIns="0">
            <a:spAutoFit/>
          </a:bodyPr>
          <a:lstStyle/>
          <a:p>
            <a:pPr algn="l">
              <a:lnSpc>
                <a:spcPts val="3220"/>
              </a:lnSpc>
            </a:pPr>
          </a:p>
        </p:txBody>
      </p:sp>
      <p:sp>
        <p:nvSpPr>
          <p:cNvPr name="TextBox 9" id="9"/>
          <p:cNvSpPr txBox="true"/>
          <p:nvPr/>
        </p:nvSpPr>
        <p:spPr>
          <a:xfrm rot="0">
            <a:off x="11466741" y="3957638"/>
            <a:ext cx="6694117" cy="389254"/>
          </a:xfrm>
          <a:prstGeom prst="rect">
            <a:avLst/>
          </a:prstGeom>
        </p:spPr>
        <p:txBody>
          <a:bodyPr anchor="t" rtlCol="false" tIns="0" lIns="0" bIns="0" rIns="0">
            <a:spAutoFit/>
          </a:bodyPr>
          <a:lstStyle/>
          <a:p>
            <a:pPr algn="l">
              <a:lnSpc>
                <a:spcPts val="3220"/>
              </a:lnSpc>
            </a:pPr>
          </a:p>
        </p:txBody>
      </p:sp>
      <p:sp>
        <p:nvSpPr>
          <p:cNvPr name="TextBox 10" id="10"/>
          <p:cNvSpPr txBox="true"/>
          <p:nvPr/>
        </p:nvSpPr>
        <p:spPr>
          <a:xfrm rot="0">
            <a:off x="293531" y="7303604"/>
            <a:ext cx="17867328" cy="2389505"/>
          </a:xfrm>
          <a:prstGeom prst="rect">
            <a:avLst/>
          </a:prstGeom>
        </p:spPr>
        <p:txBody>
          <a:bodyPr anchor="t" rtlCol="false" tIns="0" lIns="0" bIns="0" rIns="0">
            <a:spAutoFit/>
          </a:bodyPr>
          <a:lstStyle/>
          <a:p>
            <a:pPr algn="just">
              <a:lnSpc>
                <a:spcPts val="3220"/>
              </a:lnSpc>
              <a:spcBef>
                <a:spcPct val="0"/>
              </a:spcBef>
            </a:pPr>
            <a:r>
              <a:rPr lang="en-US" sz="2300">
                <a:solidFill>
                  <a:srgbClr val="727171"/>
                </a:solidFill>
                <a:latin typeface="DM Sans"/>
                <a:ea typeface="DM Sans"/>
                <a:cs typeface="DM Sans"/>
                <a:sym typeface="DM Sans"/>
              </a:rPr>
              <a:t>Mapping and analysis </a:t>
            </a:r>
            <a:r>
              <a:rPr lang="en-US" sz="2300">
                <a:solidFill>
                  <a:srgbClr val="727171"/>
                </a:solidFill>
                <a:latin typeface="DM Sans"/>
                <a:ea typeface="DM Sans"/>
                <a:cs typeface="DM Sans"/>
                <a:sym typeface="DM Sans"/>
              </a:rPr>
              <a:t>tools allow practitioners to see the bigger picture of how a system functions. Platforms like Kumu and Miro help teams co-create system</a:t>
            </a:r>
            <a:r>
              <a:rPr lang="en-US" sz="2300">
                <a:solidFill>
                  <a:srgbClr val="727171"/>
                </a:solidFill>
                <a:latin typeface="DM Sans"/>
                <a:ea typeface="DM Sans"/>
                <a:cs typeface="DM Sans"/>
                <a:sym typeface="DM Sans"/>
              </a:rPr>
              <a:t> maps that show who is invo</a:t>
            </a:r>
            <a:r>
              <a:rPr lang="en-US" sz="2300">
                <a:solidFill>
                  <a:srgbClr val="727171"/>
                </a:solidFill>
                <a:latin typeface="DM Sans"/>
                <a:ea typeface="DM Sans"/>
                <a:cs typeface="DM Sans"/>
                <a:sym typeface="DM Sans"/>
              </a:rPr>
              <a:t>lv</a:t>
            </a:r>
            <a:r>
              <a:rPr lang="en-US" sz="2300">
                <a:solidFill>
                  <a:srgbClr val="727171"/>
                </a:solidFill>
                <a:latin typeface="DM Sans"/>
                <a:ea typeface="DM Sans"/>
                <a:cs typeface="DM Sans"/>
                <a:sym typeface="DM Sans"/>
              </a:rPr>
              <a:t>ed, how </a:t>
            </a:r>
            <a:r>
              <a:rPr lang="en-US" sz="2300">
                <a:solidFill>
                  <a:srgbClr val="727171"/>
                </a:solidFill>
                <a:latin typeface="DM Sans"/>
                <a:ea typeface="DM Sans"/>
                <a:cs typeface="DM Sans"/>
                <a:sym typeface="DM Sans"/>
              </a:rPr>
              <a:t>they are connec</a:t>
            </a:r>
            <a:r>
              <a:rPr lang="en-US" sz="2300">
                <a:solidFill>
                  <a:srgbClr val="727171"/>
                </a:solidFill>
                <a:latin typeface="DM Sans"/>
                <a:ea typeface="DM Sans"/>
                <a:cs typeface="DM Sans"/>
                <a:sym typeface="DM Sans"/>
              </a:rPr>
              <a:t>ted, and where key leve</a:t>
            </a:r>
            <a:r>
              <a:rPr lang="en-US" sz="2300">
                <a:solidFill>
                  <a:srgbClr val="727171"/>
                </a:solidFill>
                <a:latin typeface="DM Sans"/>
                <a:ea typeface="DM Sans"/>
                <a:cs typeface="DM Sans"/>
                <a:sym typeface="DM Sans"/>
              </a:rPr>
              <a:t>rage points exi</a:t>
            </a:r>
            <a:r>
              <a:rPr lang="en-US" sz="2300">
                <a:solidFill>
                  <a:srgbClr val="727171"/>
                </a:solidFill>
                <a:latin typeface="DM Sans"/>
                <a:ea typeface="DM Sans"/>
                <a:cs typeface="DM Sans"/>
                <a:sym typeface="DM Sans"/>
              </a:rPr>
              <a:t>st. Network analysis</a:t>
            </a:r>
            <a:r>
              <a:rPr lang="en-US" sz="2300">
                <a:solidFill>
                  <a:srgbClr val="727171"/>
                </a:solidFill>
                <a:latin typeface="DM Sans"/>
                <a:ea typeface="DM Sans"/>
                <a:cs typeface="DM Sans"/>
                <a:sym typeface="DM Sans"/>
              </a:rPr>
              <a:t> so</a:t>
            </a:r>
            <a:r>
              <a:rPr lang="en-US" sz="2300">
                <a:solidFill>
                  <a:srgbClr val="727171"/>
                </a:solidFill>
                <a:latin typeface="DM Sans"/>
                <a:ea typeface="DM Sans"/>
                <a:cs typeface="DM Sans"/>
                <a:sym typeface="DM Sans"/>
              </a:rPr>
              <a:t>ftware such a</a:t>
            </a:r>
            <a:r>
              <a:rPr lang="en-US" sz="2300">
                <a:solidFill>
                  <a:srgbClr val="727171"/>
                </a:solidFill>
                <a:latin typeface="DM Sans"/>
                <a:ea typeface="DM Sans"/>
                <a:cs typeface="DM Sans"/>
                <a:sym typeface="DM Sans"/>
              </a:rPr>
              <a:t>s UCINET and Gephi provides quantitative data on structural aspects of networks, including central actors, network density, and inclusion of diverse voices. These analytical tools make it possible to identify where influence is concentrated and where interventions might unlock systemic change. Visualizing systems in this way helps teams move beyond assumptions to evidence-based strategies.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14260" y="1216819"/>
            <a:ext cx="5834069" cy="5028882"/>
            <a:chOff x="0" y="0"/>
            <a:chExt cx="11289030" cy="9730979"/>
          </a:xfrm>
        </p:grpSpPr>
        <p:sp>
          <p:nvSpPr>
            <p:cNvPr name="Freeform 3" id="3"/>
            <p:cNvSpPr/>
            <p:nvPr/>
          </p:nvSpPr>
          <p:spPr>
            <a:xfrm flipH="false" flipV="false" rot="0">
              <a:off x="0" y="0"/>
              <a:ext cx="11287760" cy="9730979"/>
            </a:xfrm>
            <a:custGeom>
              <a:avLst/>
              <a:gdLst/>
              <a:ahLst/>
              <a:cxnLst/>
              <a:rect r="r" b="b" t="t" l="l"/>
              <a:pathLst>
                <a:path h="9730979" w="11287760">
                  <a:moveTo>
                    <a:pt x="0" y="8925254"/>
                  </a:moveTo>
                  <a:lnTo>
                    <a:pt x="0" y="805725"/>
                  </a:lnTo>
                  <a:cubicBezTo>
                    <a:pt x="0" y="360046"/>
                    <a:pt x="234950" y="0"/>
                    <a:pt x="525780" y="0"/>
                  </a:cubicBezTo>
                  <a:lnTo>
                    <a:pt x="10761980" y="0"/>
                  </a:lnTo>
                  <a:cubicBezTo>
                    <a:pt x="11052810" y="0"/>
                    <a:pt x="11287760" y="360046"/>
                    <a:pt x="11287760" y="805725"/>
                  </a:cubicBezTo>
                  <a:lnTo>
                    <a:pt x="11287760" y="8923308"/>
                  </a:lnTo>
                  <a:cubicBezTo>
                    <a:pt x="11287760" y="9368986"/>
                    <a:pt x="11052810" y="9729033"/>
                    <a:pt x="10761980" y="9729033"/>
                  </a:cubicBezTo>
                  <a:lnTo>
                    <a:pt x="525780" y="9729033"/>
                  </a:lnTo>
                  <a:cubicBezTo>
                    <a:pt x="236220" y="9730979"/>
                    <a:pt x="0" y="9370933"/>
                    <a:pt x="0" y="8925254"/>
                  </a:cubicBezTo>
                  <a:close/>
                </a:path>
              </a:pathLst>
            </a:custGeom>
            <a:blipFill>
              <a:blip r:embed="rId2"/>
              <a:stretch>
                <a:fillRect l="-14683" t="0" r="-14683" b="0"/>
              </a:stretch>
            </a:blipFill>
          </p:spPr>
        </p:sp>
      </p:grpSp>
      <p:grpSp>
        <p:nvGrpSpPr>
          <p:cNvPr name="Group 4" id="4"/>
          <p:cNvGrpSpPr/>
          <p:nvPr/>
        </p:nvGrpSpPr>
        <p:grpSpPr>
          <a:xfrm rot="0">
            <a:off x="10512236" y="840581"/>
            <a:ext cx="6747064" cy="5824219"/>
            <a:chOff x="0" y="0"/>
            <a:chExt cx="8996086" cy="7765626"/>
          </a:xfrm>
        </p:grpSpPr>
        <p:sp>
          <p:nvSpPr>
            <p:cNvPr name="TextBox 5" id="5"/>
            <p:cNvSpPr txBox="true"/>
            <p:nvPr/>
          </p:nvSpPr>
          <p:spPr>
            <a:xfrm rot="0">
              <a:off x="0" y="-47625"/>
              <a:ext cx="8996086" cy="503131"/>
            </a:xfrm>
            <a:prstGeom prst="rect">
              <a:avLst/>
            </a:prstGeom>
          </p:spPr>
          <p:txBody>
            <a:bodyPr anchor="t" rtlCol="false" tIns="0" lIns="0" bIns="0" rIns="0">
              <a:spAutoFit/>
            </a:bodyPr>
            <a:lstStyle/>
            <a:p>
              <a:pPr algn="just">
                <a:lnSpc>
                  <a:spcPts val="3220"/>
                </a:lnSpc>
              </a:pPr>
            </a:p>
          </p:txBody>
        </p:sp>
        <p:sp>
          <p:nvSpPr>
            <p:cNvPr name="TextBox 6" id="6"/>
            <p:cNvSpPr txBox="true"/>
            <p:nvPr/>
          </p:nvSpPr>
          <p:spPr>
            <a:xfrm rot="0">
              <a:off x="0" y="534881"/>
              <a:ext cx="8996086" cy="7230745"/>
            </a:xfrm>
            <a:prstGeom prst="rect">
              <a:avLst/>
            </a:prstGeom>
          </p:spPr>
          <p:txBody>
            <a:bodyPr anchor="t" rtlCol="false" tIns="0" lIns="0" bIns="0" rIns="0">
              <a:spAutoFit/>
            </a:bodyPr>
            <a:lstStyle/>
            <a:p>
              <a:pPr algn="just">
                <a:lnSpc>
                  <a:spcPts val="3359"/>
                </a:lnSpc>
              </a:pPr>
              <a:r>
                <a:rPr lang="en-US" sz="2399" b="true">
                  <a:solidFill>
                    <a:srgbClr val="E1A93D"/>
                  </a:solidFill>
                  <a:latin typeface="DM Sans Bold"/>
                  <a:ea typeface="DM Sans Bold"/>
                  <a:cs typeface="DM Sans Bold"/>
                  <a:sym typeface="DM Sans Bold"/>
                </a:rPr>
                <a:t>Guiding inclusive and systemic evaluation:</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Partici</a:t>
              </a:r>
              <a:r>
                <a:rPr lang="en-US" sz="2399">
                  <a:solidFill>
                    <a:srgbClr val="737373"/>
                  </a:solidFill>
                  <a:latin typeface="DM Sans"/>
                  <a:ea typeface="DM Sans"/>
                  <a:cs typeface="DM Sans"/>
                  <a:sym typeface="DM Sans"/>
                </a:rPr>
                <a:t>patory evaluation guides (BetterEvaluation, participatory storytelling)</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Social innovation frameworks (SROI, Theory of Change, developmental evaluation)</a:t>
              </a:r>
            </a:p>
            <a:p>
              <a:pPr algn="just" marL="518158" indent="-259079" lvl="1">
                <a:lnSpc>
                  <a:spcPts val="3359"/>
                </a:lnSpc>
                <a:buFont typeface="Arial"/>
                <a:buChar char="•"/>
              </a:pPr>
              <a:r>
                <a:rPr lang="en-US" sz="2399">
                  <a:solidFill>
                    <a:srgbClr val="737373"/>
                  </a:solidFill>
                  <a:latin typeface="DM Sans"/>
                  <a:ea typeface="DM Sans"/>
                  <a:cs typeface="DM Sans"/>
                  <a:sym typeface="DM Sans"/>
                </a:rPr>
                <a:t>Practical toolkits for adaptive learning and reflection</a:t>
              </a:r>
            </a:p>
            <a:p>
              <a:pPr algn="just">
                <a:lnSpc>
                  <a:spcPts val="3359"/>
                </a:lnSpc>
              </a:pPr>
            </a:p>
            <a:p>
              <a:pPr algn="just">
                <a:lnSpc>
                  <a:spcPts val="3359"/>
                </a:lnSpc>
              </a:pPr>
            </a:p>
            <a:p>
              <a:pPr algn="just">
                <a:lnSpc>
                  <a:spcPts val="3359"/>
                </a:lnSpc>
              </a:pPr>
            </a:p>
            <a:p>
              <a:pPr algn="just">
                <a:lnSpc>
                  <a:spcPts val="3359"/>
                </a:lnSpc>
              </a:pPr>
            </a:p>
            <a:p>
              <a:pPr algn="just">
                <a:lnSpc>
                  <a:spcPts val="3359"/>
                </a:lnSpc>
              </a:pPr>
            </a:p>
            <a:p>
              <a:pPr algn="just">
                <a:lnSpc>
                  <a:spcPts val="3359"/>
                </a:lnSpc>
              </a:pPr>
            </a:p>
          </p:txBody>
        </p:sp>
      </p:grpSp>
      <p:sp>
        <p:nvSpPr>
          <p:cNvPr name="TextBox 7" id="7"/>
          <p:cNvSpPr txBox="true"/>
          <p:nvPr/>
        </p:nvSpPr>
        <p:spPr>
          <a:xfrm rot="0">
            <a:off x="2114388" y="6429530"/>
            <a:ext cx="15144912"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Resources for participation &amp; frameworks</a:t>
            </a:r>
          </a:p>
        </p:txBody>
      </p:sp>
      <p:sp>
        <p:nvSpPr>
          <p:cNvPr name="TextBox 8" id="8"/>
          <p:cNvSpPr txBox="true"/>
          <p:nvPr/>
        </p:nvSpPr>
        <p:spPr>
          <a:xfrm rot="0">
            <a:off x="293531" y="7303604"/>
            <a:ext cx="17867328" cy="2389505"/>
          </a:xfrm>
          <a:prstGeom prst="rect">
            <a:avLst/>
          </a:prstGeom>
        </p:spPr>
        <p:txBody>
          <a:bodyPr anchor="t" rtlCol="false" tIns="0" lIns="0" bIns="0" rIns="0">
            <a:spAutoFit/>
          </a:bodyPr>
          <a:lstStyle/>
          <a:p>
            <a:pPr algn="just">
              <a:lnSpc>
                <a:spcPts val="3220"/>
              </a:lnSpc>
              <a:spcBef>
                <a:spcPct val="0"/>
              </a:spcBef>
            </a:pPr>
            <a:r>
              <a:rPr lang="en-US" sz="2300">
                <a:solidFill>
                  <a:srgbClr val="727171"/>
                </a:solidFill>
                <a:latin typeface="DM Sans"/>
                <a:ea typeface="DM Sans"/>
                <a:cs typeface="DM Sans"/>
                <a:sym typeface="DM Sans"/>
              </a:rPr>
              <a:t>Beyond mapping and analysis, i</a:t>
            </a:r>
            <a:r>
              <a:rPr lang="en-US" sz="2300">
                <a:solidFill>
                  <a:srgbClr val="727171"/>
                </a:solidFill>
                <a:latin typeface="DM Sans"/>
                <a:ea typeface="DM Sans"/>
                <a:cs typeface="DM Sans"/>
                <a:sym typeface="DM Sans"/>
              </a:rPr>
              <a:t>t is essential to have resources that support inclusive and adaptive evaluation. Participatory evaluation guides encourage ev</a:t>
            </a:r>
            <a:r>
              <a:rPr lang="en-US" sz="2300">
                <a:solidFill>
                  <a:srgbClr val="727171"/>
                </a:solidFill>
                <a:latin typeface="DM Sans"/>
                <a:ea typeface="DM Sans"/>
                <a:cs typeface="DM Sans"/>
                <a:sym typeface="DM Sans"/>
              </a:rPr>
              <a:t>aluators to design processes w</a:t>
            </a:r>
            <a:r>
              <a:rPr lang="en-US" sz="2300">
                <a:solidFill>
                  <a:srgbClr val="727171"/>
                </a:solidFill>
                <a:latin typeface="DM Sans"/>
                <a:ea typeface="DM Sans"/>
                <a:cs typeface="DM Sans"/>
                <a:sym typeface="DM Sans"/>
              </a:rPr>
              <a:t>here communities co-crea</a:t>
            </a:r>
            <a:r>
              <a:rPr lang="en-US" sz="2300">
                <a:solidFill>
                  <a:srgbClr val="727171"/>
                </a:solidFill>
                <a:latin typeface="DM Sans"/>
                <a:ea typeface="DM Sans"/>
                <a:cs typeface="DM Sans"/>
                <a:sym typeface="DM Sans"/>
              </a:rPr>
              <a:t>te indicators </a:t>
            </a:r>
            <a:r>
              <a:rPr lang="en-US" sz="2300">
                <a:solidFill>
                  <a:srgbClr val="727171"/>
                </a:solidFill>
                <a:latin typeface="DM Sans"/>
                <a:ea typeface="DM Sans"/>
                <a:cs typeface="DM Sans"/>
                <a:sym typeface="DM Sans"/>
              </a:rPr>
              <a:t>and contribu</a:t>
            </a:r>
            <a:r>
              <a:rPr lang="en-US" sz="2300">
                <a:solidFill>
                  <a:srgbClr val="727171"/>
                </a:solidFill>
                <a:latin typeface="DM Sans"/>
                <a:ea typeface="DM Sans"/>
                <a:cs typeface="DM Sans"/>
                <a:sym typeface="DM Sans"/>
              </a:rPr>
              <a:t>te their own narratives</a:t>
            </a:r>
            <a:r>
              <a:rPr lang="en-US" sz="2300">
                <a:solidFill>
                  <a:srgbClr val="727171"/>
                </a:solidFill>
                <a:latin typeface="DM Sans"/>
                <a:ea typeface="DM Sans"/>
                <a:cs typeface="DM Sans"/>
                <a:sym typeface="DM Sans"/>
              </a:rPr>
              <a:t> o</a:t>
            </a:r>
            <a:r>
              <a:rPr lang="en-US" sz="2300">
                <a:solidFill>
                  <a:srgbClr val="727171"/>
                </a:solidFill>
                <a:latin typeface="DM Sans"/>
                <a:ea typeface="DM Sans"/>
                <a:cs typeface="DM Sans"/>
                <a:sym typeface="DM Sans"/>
              </a:rPr>
              <a:t>f change. Frameworks such a</a:t>
            </a:r>
            <a:r>
              <a:rPr lang="en-US" sz="2300">
                <a:solidFill>
                  <a:srgbClr val="727171"/>
                </a:solidFill>
                <a:latin typeface="DM Sans"/>
                <a:ea typeface="DM Sans"/>
                <a:cs typeface="DM Sans"/>
                <a:sym typeface="DM Sans"/>
              </a:rPr>
              <a:t>s Social Return on Investment (SROI) and Theory of Change help connect local actions to broader systemic outcomes. Developmental evaluation toolkits provide methods for embedding learning loops in real time, ensuring that strategies evolve with changing conditions. By combining participatory approaches with structured frameworks, practitioners can balance rigor with inclusivity, generating insights that are both technically sound and socially grounded.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28700"/>
            <a:ext cx="16230600" cy="8229600"/>
            <a:chOff x="0" y="0"/>
            <a:chExt cx="4274726" cy="2167467"/>
          </a:xfrm>
        </p:grpSpPr>
        <p:sp>
          <p:nvSpPr>
            <p:cNvPr name="Freeform 3" id="3"/>
            <p:cNvSpPr/>
            <p:nvPr/>
          </p:nvSpPr>
          <p:spPr>
            <a:xfrm flipH="false" flipV="false" rot="0">
              <a:off x="0" y="0"/>
              <a:ext cx="4274726" cy="2167467"/>
            </a:xfrm>
            <a:custGeom>
              <a:avLst/>
              <a:gdLst/>
              <a:ahLst/>
              <a:cxnLst/>
              <a:rect r="r" b="b" t="t" l="l"/>
              <a:pathLst>
                <a:path h="2167467" w="4274726">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sp>
        <p:sp>
          <p:nvSpPr>
            <p:cNvPr name="TextBox 4" id="4"/>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981200" y="-94024"/>
            <a:ext cx="4102978" cy="2245448"/>
          </a:xfrm>
          <a:custGeom>
            <a:avLst/>
            <a:gdLst/>
            <a:ahLst/>
            <a:cxnLst/>
            <a:rect r="r" b="b" t="t" l="l"/>
            <a:pathLst>
              <a:path h="2245448" w="410297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981200" y="6267450"/>
            <a:ext cx="2880360" cy="4114800"/>
          </a:xfrm>
          <a:custGeom>
            <a:avLst/>
            <a:gdLst/>
            <a:ahLst/>
            <a:cxnLst/>
            <a:rect r="r" b="b" t="t" l="l"/>
            <a:pathLst>
              <a:path h="4114800" w="288036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4245946" y="3130544"/>
            <a:ext cx="10620170" cy="1660526"/>
          </a:xfrm>
          <a:prstGeom prst="rect">
            <a:avLst/>
          </a:prstGeom>
        </p:spPr>
        <p:txBody>
          <a:bodyPr anchor="t" rtlCol="false" tIns="0" lIns="0" bIns="0" rIns="0">
            <a:spAutoFit/>
          </a:bodyPr>
          <a:lstStyle/>
          <a:p>
            <a:pPr algn="r">
              <a:lnSpc>
                <a:spcPts val="12500"/>
              </a:lnSpc>
            </a:pPr>
            <a:r>
              <a:rPr lang="en-US" b="true" sz="12500">
                <a:solidFill>
                  <a:srgbClr val="FFFFFF"/>
                </a:solidFill>
                <a:latin typeface="DM Sans Bold"/>
                <a:ea typeface="DM Sans Bold"/>
                <a:cs typeface="DM Sans Bold"/>
                <a:sym typeface="DM Sans Bold"/>
              </a:rPr>
              <a:t>THANK YOU</a:t>
            </a:r>
          </a:p>
        </p:txBody>
      </p:sp>
      <p:sp>
        <p:nvSpPr>
          <p:cNvPr name="TextBox 8" id="8"/>
          <p:cNvSpPr txBox="true"/>
          <p:nvPr/>
        </p:nvSpPr>
        <p:spPr>
          <a:xfrm rot="0">
            <a:off x="9144000" y="4819644"/>
            <a:ext cx="5722116" cy="501656"/>
          </a:xfrm>
          <a:prstGeom prst="rect">
            <a:avLst/>
          </a:prstGeom>
        </p:spPr>
        <p:txBody>
          <a:bodyPr anchor="t" rtlCol="false" tIns="0" lIns="0" bIns="0" rIns="0">
            <a:spAutoFit/>
          </a:bodyPr>
          <a:lstStyle/>
          <a:p>
            <a:pPr algn="r">
              <a:lnSpc>
                <a:spcPts val="3850"/>
              </a:lnSpc>
            </a:pPr>
            <a:r>
              <a:rPr lang="en-US" b="true" sz="3500">
                <a:solidFill>
                  <a:srgbClr val="FFFFFF"/>
                </a:solidFill>
                <a:latin typeface="DM Sans Bold"/>
                <a:ea typeface="DM Sans Bold"/>
                <a:cs typeface="DM Sans Bold"/>
                <a:sym typeface="DM Sans Bold"/>
              </a:rPr>
              <a:t>Have any question?</a:t>
            </a:r>
          </a:p>
        </p:txBody>
      </p:sp>
      <p:sp>
        <p:nvSpPr>
          <p:cNvPr name="Freeform 9" id="9"/>
          <p:cNvSpPr/>
          <p:nvPr/>
        </p:nvSpPr>
        <p:spPr>
          <a:xfrm flipH="false" flipV="false" rot="-10800000">
            <a:off x="5623560" y="7673106"/>
            <a:ext cx="3422956" cy="2613894"/>
          </a:xfrm>
          <a:custGeom>
            <a:avLst/>
            <a:gdLst/>
            <a:ahLst/>
            <a:cxnLst/>
            <a:rect r="r" b="b" t="t" l="l"/>
            <a:pathLst>
              <a:path h="2613894" w="3422956">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BCBCD"/>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sp>
        <p:nvSpPr>
          <p:cNvPr name="TextBox 4" id="4"/>
          <p:cNvSpPr txBox="true"/>
          <p:nvPr/>
        </p:nvSpPr>
        <p:spPr>
          <a:xfrm rot="0">
            <a:off x="642002" y="2978740"/>
            <a:ext cx="7972191" cy="30175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Social Innovation as Systems Change</a:t>
            </a:r>
          </a:p>
        </p:txBody>
      </p:sp>
      <p:sp>
        <p:nvSpPr>
          <p:cNvPr name="Freeform 5" id="5"/>
          <p:cNvSpPr/>
          <p:nvPr/>
        </p:nvSpPr>
        <p:spPr>
          <a:xfrm flipH="false" flipV="false" rot="0">
            <a:off x="14185022" y="0"/>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F4F5"/>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grpSp>
        <p:nvGrpSpPr>
          <p:cNvPr name="Group 4" id="4"/>
          <p:cNvGrpSpPr/>
          <p:nvPr/>
        </p:nvGrpSpPr>
        <p:grpSpPr>
          <a:xfrm rot="0">
            <a:off x="10710748" y="643728"/>
            <a:ext cx="6792027" cy="679202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26217" y="0"/>
                  </a:moveTo>
                  <a:lnTo>
                    <a:pt x="786583" y="0"/>
                  </a:lnTo>
                  <a:cubicBezTo>
                    <a:pt x="801062" y="0"/>
                    <a:pt x="812800" y="11738"/>
                    <a:pt x="812800" y="26217"/>
                  </a:cubicBezTo>
                  <a:lnTo>
                    <a:pt x="812800" y="786583"/>
                  </a:lnTo>
                  <a:cubicBezTo>
                    <a:pt x="812800" y="801062"/>
                    <a:pt x="801062" y="812800"/>
                    <a:pt x="786583" y="812800"/>
                  </a:cubicBezTo>
                  <a:lnTo>
                    <a:pt x="26217" y="812800"/>
                  </a:lnTo>
                  <a:cubicBezTo>
                    <a:pt x="11738" y="812800"/>
                    <a:pt x="0" y="801062"/>
                    <a:pt x="0" y="786583"/>
                  </a:cubicBezTo>
                  <a:lnTo>
                    <a:pt x="0" y="26217"/>
                  </a:lnTo>
                  <a:cubicBezTo>
                    <a:pt x="0" y="11738"/>
                    <a:pt x="11738" y="0"/>
                    <a:pt x="26217" y="0"/>
                  </a:cubicBezTo>
                  <a:close/>
                </a:path>
              </a:pathLst>
            </a:custGeom>
            <a:blipFill>
              <a:blip r:embed="rId2"/>
              <a:stretch>
                <a:fillRect l="-25000" t="0" r="-25000" b="0"/>
              </a:stretch>
            </a:blipFill>
          </p:spPr>
        </p:sp>
      </p:grpSp>
      <p:sp>
        <p:nvSpPr>
          <p:cNvPr name="TextBox 6" id="6"/>
          <p:cNvSpPr txBox="true"/>
          <p:nvPr/>
        </p:nvSpPr>
        <p:spPr>
          <a:xfrm rot="0">
            <a:off x="1171809" y="2281974"/>
            <a:ext cx="7972191" cy="2026920"/>
          </a:xfrm>
          <a:prstGeom prst="rect">
            <a:avLst/>
          </a:prstGeom>
        </p:spPr>
        <p:txBody>
          <a:bodyPr anchor="t" rtlCol="false" tIns="0" lIns="0" bIns="0" rIns="0">
            <a:spAutoFit/>
          </a:bodyPr>
          <a:lstStyle/>
          <a:p>
            <a:pPr algn="l">
              <a:lnSpc>
                <a:spcPts val="7800"/>
              </a:lnSpc>
            </a:pPr>
            <a:r>
              <a:rPr lang="en-US" sz="7800">
                <a:solidFill>
                  <a:srgbClr val="194597"/>
                </a:solidFill>
                <a:latin typeface="DM Sans"/>
                <a:ea typeface="DM Sans"/>
                <a:cs typeface="DM Sans"/>
                <a:sym typeface="DM Sans"/>
              </a:rPr>
              <a:t>What Is Systems Change?</a:t>
            </a:r>
          </a:p>
        </p:txBody>
      </p:sp>
      <p:sp>
        <p:nvSpPr>
          <p:cNvPr name="TextBox 7" id="7"/>
          <p:cNvSpPr txBox="true"/>
          <p:nvPr/>
        </p:nvSpPr>
        <p:spPr>
          <a:xfrm rot="0">
            <a:off x="10315809" y="7452602"/>
            <a:ext cx="7972191" cy="20269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A warm up question</a:t>
            </a:r>
          </a:p>
        </p:txBody>
      </p:sp>
      <p:sp>
        <p:nvSpPr>
          <p:cNvPr name="Freeform 8" id="8"/>
          <p:cNvSpPr/>
          <p:nvPr/>
        </p:nvSpPr>
        <p:spPr>
          <a:xfrm flipH="false" flipV="false" rot="887923">
            <a:off x="13475833" y="-8787301"/>
            <a:ext cx="13977230" cy="14342307"/>
          </a:xfrm>
          <a:custGeom>
            <a:avLst/>
            <a:gdLst/>
            <a:ahLst/>
            <a:cxnLst/>
            <a:rect r="r" b="b" t="t" l="l"/>
            <a:pathLst>
              <a:path h="14342307" w="13977230">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51489" y="3019350"/>
            <a:ext cx="5497473"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Key elements</a:t>
            </a:r>
          </a:p>
        </p:txBody>
      </p:sp>
      <p:sp>
        <p:nvSpPr>
          <p:cNvPr name="Freeform 3" id="3"/>
          <p:cNvSpPr/>
          <p:nvPr/>
        </p:nvSpPr>
        <p:spPr>
          <a:xfrm flipH="false" flipV="false" rot="0">
            <a:off x="0" y="-135423"/>
            <a:ext cx="4102978" cy="3133183"/>
          </a:xfrm>
          <a:custGeom>
            <a:avLst/>
            <a:gdLst/>
            <a:ahLst/>
            <a:cxnLst/>
            <a:rect r="r" b="b" t="t" l="l"/>
            <a:pathLst>
              <a:path h="3133183" w="4102978">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051489" y="4630980"/>
            <a:ext cx="4400364" cy="440036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466" y="0"/>
                  </a:moveTo>
                  <a:lnTo>
                    <a:pt x="772334" y="0"/>
                  </a:lnTo>
                  <a:cubicBezTo>
                    <a:pt x="783066" y="0"/>
                    <a:pt x="793359" y="4263"/>
                    <a:pt x="800948" y="11852"/>
                  </a:cubicBezTo>
                  <a:cubicBezTo>
                    <a:pt x="808537" y="19441"/>
                    <a:pt x="812800" y="29734"/>
                    <a:pt x="812800" y="40466"/>
                  </a:cubicBezTo>
                  <a:lnTo>
                    <a:pt x="812800" y="772334"/>
                  </a:lnTo>
                  <a:cubicBezTo>
                    <a:pt x="812800" y="783066"/>
                    <a:pt x="808537" y="793359"/>
                    <a:pt x="800948" y="800948"/>
                  </a:cubicBezTo>
                  <a:cubicBezTo>
                    <a:pt x="793359" y="808537"/>
                    <a:pt x="783066" y="812800"/>
                    <a:pt x="772334" y="812800"/>
                  </a:cubicBezTo>
                  <a:lnTo>
                    <a:pt x="40466" y="812800"/>
                  </a:lnTo>
                  <a:cubicBezTo>
                    <a:pt x="29734" y="812800"/>
                    <a:pt x="19441" y="808537"/>
                    <a:pt x="11852" y="800948"/>
                  </a:cubicBezTo>
                  <a:cubicBezTo>
                    <a:pt x="4263" y="793359"/>
                    <a:pt x="0" y="783066"/>
                    <a:pt x="0" y="772334"/>
                  </a:cubicBezTo>
                  <a:lnTo>
                    <a:pt x="0" y="40466"/>
                  </a:lnTo>
                  <a:cubicBezTo>
                    <a:pt x="0" y="29734"/>
                    <a:pt x="4263" y="19441"/>
                    <a:pt x="11852" y="11852"/>
                  </a:cubicBezTo>
                  <a:cubicBezTo>
                    <a:pt x="19441" y="4263"/>
                    <a:pt x="29734" y="0"/>
                    <a:pt x="40466" y="0"/>
                  </a:cubicBezTo>
                  <a:close/>
                </a:path>
              </a:pathLst>
            </a:custGeom>
            <a:blipFill>
              <a:blip r:embed="rId4"/>
              <a:stretch>
                <a:fillRect l="-25294" t="0" r="-25294" b="0"/>
              </a:stretch>
            </a:blipFill>
            <a:ln cap="rnd">
              <a:noFill/>
              <a:prstDash val="solid"/>
              <a:round/>
            </a:ln>
          </p:spPr>
        </p:sp>
      </p:grpSp>
      <p:grpSp>
        <p:nvGrpSpPr>
          <p:cNvPr name="Group 6" id="6"/>
          <p:cNvGrpSpPr/>
          <p:nvPr/>
        </p:nvGrpSpPr>
        <p:grpSpPr>
          <a:xfrm rot="0">
            <a:off x="8601938" y="2997761"/>
            <a:ext cx="6780962" cy="1633219"/>
            <a:chOff x="0" y="0"/>
            <a:chExt cx="9041283" cy="2177626"/>
          </a:xfrm>
        </p:grpSpPr>
        <p:sp>
          <p:nvSpPr>
            <p:cNvPr name="TextBox 7" id="7"/>
            <p:cNvSpPr txBox="true"/>
            <p:nvPr/>
          </p:nvSpPr>
          <p:spPr>
            <a:xfrm rot="0">
              <a:off x="0" y="-47625"/>
              <a:ext cx="9041283" cy="503131"/>
            </a:xfrm>
            <a:prstGeom prst="rect">
              <a:avLst/>
            </a:prstGeom>
          </p:spPr>
          <p:txBody>
            <a:bodyPr anchor="t" rtlCol="false" tIns="0" lIns="0" bIns="0" rIns="0">
              <a:spAutoFit/>
            </a:bodyPr>
            <a:lstStyle/>
            <a:p>
              <a:pPr algn="just">
                <a:lnSpc>
                  <a:spcPts val="3220"/>
                </a:lnSpc>
              </a:pPr>
              <a:r>
                <a:rPr lang="en-US" b="true" sz="2300" spc="-46">
                  <a:solidFill>
                    <a:srgbClr val="E1A93D"/>
                  </a:solidFill>
                  <a:latin typeface="DM Sans Bold"/>
                  <a:ea typeface="DM Sans Bold"/>
                  <a:cs typeface="DM Sans Bold"/>
                  <a:sym typeface="DM Sans Bold"/>
                </a:rPr>
                <a:t>Non-linear approach</a:t>
              </a:r>
            </a:p>
          </p:txBody>
        </p:sp>
        <p:sp>
          <p:nvSpPr>
            <p:cNvPr name="TextBox 8" id="8"/>
            <p:cNvSpPr txBox="true"/>
            <p:nvPr/>
          </p:nvSpPr>
          <p:spPr>
            <a:xfrm rot="0">
              <a:off x="0" y="534881"/>
              <a:ext cx="9041283"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Non-linear: multiple actors, feedback loops, emergence</a:t>
              </a:r>
            </a:p>
            <a:p>
              <a:pPr algn="just">
                <a:lnSpc>
                  <a:spcPts val="3359"/>
                </a:lnSpc>
              </a:pPr>
            </a:p>
          </p:txBody>
        </p:sp>
      </p:grpSp>
      <p:grpSp>
        <p:nvGrpSpPr>
          <p:cNvPr name="Group 9" id="9"/>
          <p:cNvGrpSpPr/>
          <p:nvPr/>
        </p:nvGrpSpPr>
        <p:grpSpPr>
          <a:xfrm rot="0">
            <a:off x="8601938" y="5931439"/>
            <a:ext cx="6800012" cy="1633219"/>
            <a:chOff x="0" y="0"/>
            <a:chExt cx="9066683" cy="2177626"/>
          </a:xfrm>
        </p:grpSpPr>
        <p:sp>
          <p:nvSpPr>
            <p:cNvPr name="TextBox 10" id="10"/>
            <p:cNvSpPr txBox="true"/>
            <p:nvPr/>
          </p:nvSpPr>
          <p:spPr>
            <a:xfrm rot="0">
              <a:off x="0" y="-47625"/>
              <a:ext cx="9066683" cy="503131"/>
            </a:xfrm>
            <a:prstGeom prst="rect">
              <a:avLst/>
            </a:prstGeom>
          </p:spPr>
          <p:txBody>
            <a:bodyPr anchor="t" rtlCol="false" tIns="0" lIns="0" bIns="0" rIns="0">
              <a:spAutoFit/>
            </a:bodyPr>
            <a:lstStyle/>
            <a:p>
              <a:pPr algn="l">
                <a:lnSpc>
                  <a:spcPts val="3220"/>
                </a:lnSpc>
              </a:pPr>
              <a:r>
                <a:rPr lang="en-US" sz="2300" spc="-46" b="true">
                  <a:solidFill>
                    <a:srgbClr val="E1A93D"/>
                  </a:solidFill>
                  <a:latin typeface="DM Sans Bold"/>
                  <a:ea typeface="DM Sans Bold"/>
                  <a:cs typeface="DM Sans Bold"/>
                  <a:sym typeface="DM Sans Bold"/>
                </a:rPr>
                <a:t>Multi-level approach</a:t>
              </a:r>
            </a:p>
          </p:txBody>
        </p:sp>
        <p:sp>
          <p:nvSpPr>
            <p:cNvPr name="TextBox 11" id="11"/>
            <p:cNvSpPr txBox="true"/>
            <p:nvPr/>
          </p:nvSpPr>
          <p:spPr>
            <a:xfrm rot="0">
              <a:off x="0" y="534881"/>
              <a:ext cx="9066683"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Multi-level: individuals, organizations, policies, culture</a:t>
              </a:r>
            </a:p>
            <a:p>
              <a:pPr algn="just">
                <a:lnSpc>
                  <a:spcPts val="3359"/>
                </a:lnSpc>
              </a:pPr>
            </a:p>
          </p:txBody>
        </p:sp>
      </p:grpSp>
      <p:grpSp>
        <p:nvGrpSpPr>
          <p:cNvPr name="Group 12" id="12"/>
          <p:cNvGrpSpPr/>
          <p:nvPr/>
        </p:nvGrpSpPr>
        <p:grpSpPr>
          <a:xfrm rot="0">
            <a:off x="8601938" y="4442988"/>
            <a:ext cx="5188516" cy="1633219"/>
            <a:chOff x="0" y="0"/>
            <a:chExt cx="6918021" cy="2177626"/>
          </a:xfrm>
        </p:grpSpPr>
        <p:sp>
          <p:nvSpPr>
            <p:cNvPr name="TextBox 13" id="13"/>
            <p:cNvSpPr txBox="true"/>
            <p:nvPr/>
          </p:nvSpPr>
          <p:spPr>
            <a:xfrm rot="0">
              <a:off x="0" y="-47625"/>
              <a:ext cx="6918021" cy="503131"/>
            </a:xfrm>
            <a:prstGeom prst="rect">
              <a:avLst/>
            </a:prstGeom>
          </p:spPr>
          <p:txBody>
            <a:bodyPr anchor="t" rtlCol="false" tIns="0" lIns="0" bIns="0" rIns="0">
              <a:spAutoFit/>
            </a:bodyPr>
            <a:lstStyle/>
            <a:p>
              <a:pPr algn="l">
                <a:lnSpc>
                  <a:spcPts val="3220"/>
                </a:lnSpc>
              </a:pPr>
              <a:r>
                <a:rPr lang="en-US" sz="2300" spc="-46" b="true">
                  <a:solidFill>
                    <a:srgbClr val="E1A93D"/>
                  </a:solidFill>
                  <a:latin typeface="DM Sans Bold"/>
                  <a:ea typeface="DM Sans Bold"/>
                  <a:cs typeface="DM Sans Bold"/>
                  <a:sym typeface="DM Sans Bold"/>
                </a:rPr>
                <a:t>Shifts</a:t>
              </a:r>
            </a:p>
          </p:txBody>
        </p:sp>
        <p:sp>
          <p:nvSpPr>
            <p:cNvPr name="TextBox 14" id="14"/>
            <p:cNvSpPr txBox="true"/>
            <p:nvPr/>
          </p:nvSpPr>
          <p:spPr>
            <a:xfrm rot="0">
              <a:off x="0" y="534881"/>
              <a:ext cx="6918021"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Shifts in structures, relationships, power dynamics, mental models</a:t>
              </a:r>
            </a:p>
            <a:p>
              <a:pPr algn="just">
                <a:lnSpc>
                  <a:spcPts val="3359"/>
                </a:lnSpc>
              </a:pPr>
            </a:p>
          </p:txBody>
        </p:sp>
      </p:grpSp>
      <p:grpSp>
        <p:nvGrpSpPr>
          <p:cNvPr name="Group 15" id="15"/>
          <p:cNvGrpSpPr/>
          <p:nvPr/>
        </p:nvGrpSpPr>
        <p:grpSpPr>
          <a:xfrm rot="0">
            <a:off x="8601938" y="7326060"/>
            <a:ext cx="5188516" cy="1633219"/>
            <a:chOff x="0" y="0"/>
            <a:chExt cx="6918021" cy="2177626"/>
          </a:xfrm>
        </p:grpSpPr>
        <p:sp>
          <p:nvSpPr>
            <p:cNvPr name="TextBox 16" id="16"/>
            <p:cNvSpPr txBox="true"/>
            <p:nvPr/>
          </p:nvSpPr>
          <p:spPr>
            <a:xfrm rot="0">
              <a:off x="0" y="-47625"/>
              <a:ext cx="6918021" cy="503131"/>
            </a:xfrm>
            <a:prstGeom prst="rect">
              <a:avLst/>
            </a:prstGeom>
          </p:spPr>
          <p:txBody>
            <a:bodyPr anchor="t" rtlCol="false" tIns="0" lIns="0" bIns="0" rIns="0">
              <a:spAutoFit/>
            </a:bodyPr>
            <a:lstStyle/>
            <a:p>
              <a:pPr algn="l">
                <a:lnSpc>
                  <a:spcPts val="3220"/>
                </a:lnSpc>
              </a:pPr>
              <a:r>
                <a:rPr lang="en-US" sz="2300" spc="-46" b="true">
                  <a:solidFill>
                    <a:srgbClr val="E1A93D"/>
                  </a:solidFill>
                  <a:latin typeface="DM Sans Bold"/>
                  <a:ea typeface="DM Sans Bold"/>
                  <a:cs typeface="DM Sans Bold"/>
                  <a:sym typeface="DM Sans Bold"/>
                </a:rPr>
                <a:t>Long-term vision</a:t>
              </a:r>
            </a:p>
          </p:txBody>
        </p:sp>
        <p:sp>
          <p:nvSpPr>
            <p:cNvPr name="TextBox 17" id="17"/>
            <p:cNvSpPr txBox="true"/>
            <p:nvPr/>
          </p:nvSpPr>
          <p:spPr>
            <a:xfrm rot="0">
              <a:off x="0" y="534881"/>
              <a:ext cx="6918021"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Long-term: transformation unfolds over 5-10 years</a:t>
              </a:r>
            </a:p>
            <a:p>
              <a:pPr algn="just">
                <a:lnSpc>
                  <a:spcPts val="33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404694" y="3054911"/>
            <a:ext cx="5497473" cy="795020"/>
          </a:xfrm>
          <a:prstGeom prst="rect">
            <a:avLst/>
          </a:prstGeom>
        </p:spPr>
        <p:txBody>
          <a:bodyPr anchor="t" rtlCol="false" tIns="0" lIns="0" bIns="0" rIns="0">
            <a:spAutoFit/>
          </a:bodyPr>
          <a:lstStyle/>
          <a:p>
            <a:pPr algn="l">
              <a:lnSpc>
                <a:spcPts val="6160"/>
              </a:lnSpc>
            </a:pPr>
            <a:r>
              <a:rPr lang="en-US" sz="5600" spc="-280" b="true">
                <a:solidFill>
                  <a:srgbClr val="737373"/>
                </a:solidFill>
                <a:latin typeface="DM Sans Bold"/>
                <a:ea typeface="DM Sans Bold"/>
                <a:cs typeface="DM Sans Bold"/>
                <a:sym typeface="DM Sans Bold"/>
              </a:rPr>
              <a:t>How it happens</a:t>
            </a:r>
          </a:p>
        </p:txBody>
      </p:sp>
      <p:sp>
        <p:nvSpPr>
          <p:cNvPr name="Freeform 3" id="3"/>
          <p:cNvSpPr/>
          <p:nvPr/>
        </p:nvSpPr>
        <p:spPr>
          <a:xfrm flipH="false" flipV="false" rot="0">
            <a:off x="0" y="-135423"/>
            <a:ext cx="4102978" cy="3133183"/>
          </a:xfrm>
          <a:custGeom>
            <a:avLst/>
            <a:gdLst/>
            <a:ahLst/>
            <a:cxnLst/>
            <a:rect r="r" b="b" t="t" l="l"/>
            <a:pathLst>
              <a:path h="3133183" w="4102978">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896962" y="4025210"/>
            <a:ext cx="6243650" cy="4985359"/>
            <a:chOff x="0" y="0"/>
            <a:chExt cx="1017949" cy="812800"/>
          </a:xfrm>
        </p:grpSpPr>
        <p:sp>
          <p:nvSpPr>
            <p:cNvPr name="Freeform 5" id="5"/>
            <p:cNvSpPr/>
            <p:nvPr/>
          </p:nvSpPr>
          <p:spPr>
            <a:xfrm flipH="false" flipV="false" rot="0">
              <a:off x="0" y="0"/>
              <a:ext cx="1017949" cy="812800"/>
            </a:xfrm>
            <a:custGeom>
              <a:avLst/>
              <a:gdLst/>
              <a:ahLst/>
              <a:cxnLst/>
              <a:rect r="r" b="b" t="t" l="l"/>
              <a:pathLst>
                <a:path h="812800" w="1017949">
                  <a:moveTo>
                    <a:pt x="28519" y="0"/>
                  </a:moveTo>
                  <a:lnTo>
                    <a:pt x="989429" y="0"/>
                  </a:lnTo>
                  <a:cubicBezTo>
                    <a:pt x="1005180" y="0"/>
                    <a:pt x="1017949" y="12768"/>
                    <a:pt x="1017949" y="28519"/>
                  </a:cubicBezTo>
                  <a:lnTo>
                    <a:pt x="1017949" y="784281"/>
                  </a:lnTo>
                  <a:cubicBezTo>
                    <a:pt x="1017949" y="800031"/>
                    <a:pt x="1005180" y="812800"/>
                    <a:pt x="989429" y="812800"/>
                  </a:cubicBezTo>
                  <a:lnTo>
                    <a:pt x="28519" y="812800"/>
                  </a:lnTo>
                  <a:cubicBezTo>
                    <a:pt x="12768" y="812800"/>
                    <a:pt x="0" y="800031"/>
                    <a:pt x="0" y="784281"/>
                  </a:cubicBezTo>
                  <a:lnTo>
                    <a:pt x="0" y="28519"/>
                  </a:lnTo>
                  <a:cubicBezTo>
                    <a:pt x="0" y="12768"/>
                    <a:pt x="12768" y="0"/>
                    <a:pt x="28519" y="0"/>
                  </a:cubicBezTo>
                  <a:close/>
                </a:path>
              </a:pathLst>
            </a:custGeom>
            <a:blipFill>
              <a:blip r:embed="rId4"/>
              <a:stretch>
                <a:fillRect l="-19961" t="0" r="191" b="0"/>
              </a:stretch>
            </a:blipFill>
            <a:ln cap="rnd">
              <a:noFill/>
              <a:prstDash val="solid"/>
              <a:round/>
            </a:ln>
          </p:spPr>
        </p:sp>
      </p:grpSp>
      <p:grpSp>
        <p:nvGrpSpPr>
          <p:cNvPr name="Group 6" id="6"/>
          <p:cNvGrpSpPr/>
          <p:nvPr/>
        </p:nvGrpSpPr>
        <p:grpSpPr>
          <a:xfrm rot="0">
            <a:off x="8955142" y="4256052"/>
            <a:ext cx="6780962" cy="1633219"/>
            <a:chOff x="0" y="0"/>
            <a:chExt cx="9041283" cy="2177626"/>
          </a:xfrm>
        </p:grpSpPr>
        <p:sp>
          <p:nvSpPr>
            <p:cNvPr name="TextBox 7" id="7"/>
            <p:cNvSpPr txBox="true"/>
            <p:nvPr/>
          </p:nvSpPr>
          <p:spPr>
            <a:xfrm rot="0">
              <a:off x="0" y="-47625"/>
              <a:ext cx="9041283" cy="503131"/>
            </a:xfrm>
            <a:prstGeom prst="rect">
              <a:avLst/>
            </a:prstGeom>
          </p:spPr>
          <p:txBody>
            <a:bodyPr anchor="t" rtlCol="false" tIns="0" lIns="0" bIns="0" rIns="0">
              <a:spAutoFit/>
            </a:bodyPr>
            <a:lstStyle/>
            <a:p>
              <a:pPr algn="just">
                <a:lnSpc>
                  <a:spcPts val="3220"/>
                </a:lnSpc>
              </a:pPr>
              <a:r>
                <a:rPr lang="en-US" b="true" sz="2300" spc="-46">
                  <a:solidFill>
                    <a:srgbClr val="E1A93D"/>
                  </a:solidFill>
                  <a:latin typeface="DM Sans Bold"/>
                  <a:ea typeface="DM Sans Bold"/>
                  <a:cs typeface="DM Sans Bold"/>
                  <a:sym typeface="DM Sans Bold"/>
                </a:rPr>
                <a:t>New solutions</a:t>
              </a:r>
            </a:p>
          </p:txBody>
        </p:sp>
        <p:sp>
          <p:nvSpPr>
            <p:cNvPr name="TextBox 8" id="8"/>
            <p:cNvSpPr txBox="true"/>
            <p:nvPr/>
          </p:nvSpPr>
          <p:spPr>
            <a:xfrm rot="0">
              <a:off x="0" y="534881"/>
              <a:ext cx="9041283"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Social innovation creates new solutions to social problems</a:t>
              </a:r>
            </a:p>
            <a:p>
              <a:pPr algn="just">
                <a:lnSpc>
                  <a:spcPts val="3359"/>
                </a:lnSpc>
              </a:pPr>
            </a:p>
          </p:txBody>
        </p:sp>
      </p:grpSp>
      <p:grpSp>
        <p:nvGrpSpPr>
          <p:cNvPr name="Group 9" id="9"/>
          <p:cNvGrpSpPr/>
          <p:nvPr/>
        </p:nvGrpSpPr>
        <p:grpSpPr>
          <a:xfrm rot="0">
            <a:off x="8955142" y="7189731"/>
            <a:ext cx="6800012" cy="1633219"/>
            <a:chOff x="0" y="0"/>
            <a:chExt cx="9066683" cy="2177626"/>
          </a:xfrm>
        </p:grpSpPr>
        <p:sp>
          <p:nvSpPr>
            <p:cNvPr name="TextBox 10" id="10"/>
            <p:cNvSpPr txBox="true"/>
            <p:nvPr/>
          </p:nvSpPr>
          <p:spPr>
            <a:xfrm rot="0">
              <a:off x="0" y="-47625"/>
              <a:ext cx="9066683" cy="503131"/>
            </a:xfrm>
            <a:prstGeom prst="rect">
              <a:avLst/>
            </a:prstGeom>
          </p:spPr>
          <p:txBody>
            <a:bodyPr anchor="t" rtlCol="false" tIns="0" lIns="0" bIns="0" rIns="0">
              <a:spAutoFit/>
            </a:bodyPr>
            <a:lstStyle/>
            <a:p>
              <a:pPr algn="l">
                <a:lnSpc>
                  <a:spcPts val="3220"/>
                </a:lnSpc>
              </a:pPr>
              <a:r>
                <a:rPr lang="en-US" sz="2300" spc="-46" b="true">
                  <a:solidFill>
                    <a:srgbClr val="E1A93D"/>
                  </a:solidFill>
                  <a:latin typeface="DM Sans Bold"/>
                  <a:ea typeface="DM Sans Bold"/>
                  <a:cs typeface="DM Sans Bold"/>
                  <a:sym typeface="DM Sans Bold"/>
                </a:rPr>
                <a:t>Metrics</a:t>
              </a:r>
            </a:p>
          </p:txBody>
        </p:sp>
        <p:sp>
          <p:nvSpPr>
            <p:cNvPr name="TextBox 11" id="11"/>
            <p:cNvSpPr txBox="true"/>
            <p:nvPr/>
          </p:nvSpPr>
          <p:spPr>
            <a:xfrm rot="0">
              <a:off x="0" y="534881"/>
              <a:ext cx="9066683"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Requires measuring relationships, narratives, and power shifts</a:t>
              </a:r>
            </a:p>
            <a:p>
              <a:pPr algn="just">
                <a:lnSpc>
                  <a:spcPts val="3359"/>
                </a:lnSpc>
              </a:pPr>
            </a:p>
          </p:txBody>
        </p:sp>
      </p:grpSp>
      <p:grpSp>
        <p:nvGrpSpPr>
          <p:cNvPr name="Group 12" id="12"/>
          <p:cNvGrpSpPr/>
          <p:nvPr/>
        </p:nvGrpSpPr>
        <p:grpSpPr>
          <a:xfrm rot="0">
            <a:off x="8955142" y="5701280"/>
            <a:ext cx="5188516" cy="1633219"/>
            <a:chOff x="0" y="0"/>
            <a:chExt cx="6918021" cy="2177626"/>
          </a:xfrm>
        </p:grpSpPr>
        <p:sp>
          <p:nvSpPr>
            <p:cNvPr name="TextBox 13" id="13"/>
            <p:cNvSpPr txBox="true"/>
            <p:nvPr/>
          </p:nvSpPr>
          <p:spPr>
            <a:xfrm rot="0">
              <a:off x="0" y="-47625"/>
              <a:ext cx="6918021" cy="503131"/>
            </a:xfrm>
            <a:prstGeom prst="rect">
              <a:avLst/>
            </a:prstGeom>
          </p:spPr>
          <p:txBody>
            <a:bodyPr anchor="t" rtlCol="false" tIns="0" lIns="0" bIns="0" rIns="0">
              <a:spAutoFit/>
            </a:bodyPr>
            <a:lstStyle/>
            <a:p>
              <a:pPr algn="l">
                <a:lnSpc>
                  <a:spcPts val="3220"/>
                </a:lnSpc>
              </a:pPr>
              <a:r>
                <a:rPr lang="en-US" sz="2300" spc="-46" b="true">
                  <a:solidFill>
                    <a:srgbClr val="E1A93D"/>
                  </a:solidFill>
                  <a:latin typeface="DM Sans Bold"/>
                  <a:ea typeface="DM Sans Bold"/>
                  <a:cs typeface="DM Sans Bold"/>
                  <a:sym typeface="DM Sans Bold"/>
                </a:rPr>
                <a:t>Shifts of fundamentals</a:t>
              </a:r>
            </a:p>
          </p:txBody>
        </p:sp>
        <p:sp>
          <p:nvSpPr>
            <p:cNvPr name="TextBox 14" id="14"/>
            <p:cNvSpPr txBox="true"/>
            <p:nvPr/>
          </p:nvSpPr>
          <p:spPr>
            <a:xfrm rot="0">
              <a:off x="0" y="534881"/>
              <a:ext cx="6918021" cy="1642745"/>
            </a:xfrm>
            <a:prstGeom prst="rect">
              <a:avLst/>
            </a:prstGeom>
          </p:spPr>
          <p:txBody>
            <a:bodyPr anchor="t" rtlCol="false" tIns="0" lIns="0" bIns="0" rIns="0">
              <a:spAutoFit/>
            </a:bodyPr>
            <a:lstStyle/>
            <a:p>
              <a:pPr algn="just">
                <a:lnSpc>
                  <a:spcPts val="3359"/>
                </a:lnSpc>
              </a:pPr>
              <a:r>
                <a:rPr lang="en-US" sz="2399">
                  <a:solidFill>
                    <a:srgbClr val="737373"/>
                  </a:solidFill>
                  <a:latin typeface="DM Sans"/>
                  <a:ea typeface="DM Sans"/>
                  <a:cs typeface="DM Sans"/>
                  <a:sym typeface="DM Sans"/>
                </a:rPr>
                <a:t>Effective when it shifts underlying systems, not just symptoms</a:t>
              </a:r>
            </a:p>
            <a:p>
              <a:pPr algn="just">
                <a:lnSpc>
                  <a:spcPts val="3359"/>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7329" y="1679740"/>
            <a:ext cx="17326647" cy="7702178"/>
          </a:xfrm>
          <a:custGeom>
            <a:avLst/>
            <a:gdLst/>
            <a:ahLst/>
            <a:cxnLst/>
            <a:rect r="r" b="b" t="t" l="l"/>
            <a:pathLst>
              <a:path h="7702178" w="17326647">
                <a:moveTo>
                  <a:pt x="0" y="0"/>
                </a:moveTo>
                <a:lnTo>
                  <a:pt x="17326647" y="0"/>
                </a:lnTo>
                <a:lnTo>
                  <a:pt x="17326647" y="7702178"/>
                </a:lnTo>
                <a:lnTo>
                  <a:pt x="0" y="77021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938287"/>
            <a:ext cx="16556521" cy="860425"/>
          </a:xfrm>
          <a:prstGeom prst="rect">
            <a:avLst/>
          </a:prstGeom>
        </p:spPr>
        <p:txBody>
          <a:bodyPr anchor="t" rtlCol="false" tIns="0" lIns="0" bIns="0" rIns="0">
            <a:spAutoFit/>
          </a:bodyPr>
          <a:lstStyle/>
          <a:p>
            <a:pPr algn="l">
              <a:lnSpc>
                <a:spcPts val="6500"/>
              </a:lnSpc>
            </a:pPr>
            <a:r>
              <a:rPr lang="en-US" sz="6500">
                <a:solidFill>
                  <a:srgbClr val="737373"/>
                </a:solidFill>
                <a:latin typeface="DM Sans"/>
                <a:ea typeface="DM Sans"/>
                <a:cs typeface="DM Sans"/>
                <a:sym typeface="DM Sans"/>
              </a:rPr>
              <a:t>W</a:t>
            </a:r>
            <a:r>
              <a:rPr lang="en-US" sz="6500">
                <a:solidFill>
                  <a:srgbClr val="737373"/>
                </a:solidFill>
                <a:latin typeface="DM Sans"/>
                <a:ea typeface="DM Sans"/>
                <a:cs typeface="DM Sans"/>
                <a:sym typeface="DM Sans"/>
              </a:rPr>
              <a:t>hy Measuring Systems Change Matters</a:t>
            </a:r>
          </a:p>
        </p:txBody>
      </p:sp>
      <p:sp>
        <p:nvSpPr>
          <p:cNvPr name="TextBox 4" id="4"/>
          <p:cNvSpPr txBox="true"/>
          <p:nvPr/>
        </p:nvSpPr>
        <p:spPr>
          <a:xfrm rot="0">
            <a:off x="1177120" y="4668434"/>
            <a:ext cx="5056387" cy="1364609"/>
          </a:xfrm>
          <a:prstGeom prst="rect">
            <a:avLst/>
          </a:prstGeom>
        </p:spPr>
        <p:txBody>
          <a:bodyPr anchor="t" rtlCol="false" tIns="0" lIns="0" bIns="0" rIns="0">
            <a:spAutoFit/>
          </a:bodyPr>
          <a:lstStyle/>
          <a:p>
            <a:pPr algn="just">
              <a:lnSpc>
                <a:spcPts val="3638"/>
              </a:lnSpc>
            </a:pPr>
            <a:r>
              <a:rPr lang="en-US" sz="2799">
                <a:solidFill>
                  <a:srgbClr val="F2F4F5"/>
                </a:solidFill>
                <a:latin typeface="DM Sans"/>
                <a:ea typeface="DM Sans"/>
                <a:cs typeface="DM Sans"/>
                <a:sym typeface="DM Sans"/>
              </a:rPr>
              <a:t>Social innovation tackles root causes, not symptoms</a:t>
            </a:r>
          </a:p>
          <a:p>
            <a:pPr algn="just">
              <a:lnSpc>
                <a:spcPts val="3639"/>
              </a:lnSpc>
            </a:pPr>
          </a:p>
        </p:txBody>
      </p:sp>
      <p:sp>
        <p:nvSpPr>
          <p:cNvPr name="TextBox 5" id="5"/>
          <p:cNvSpPr txBox="true"/>
          <p:nvPr/>
        </p:nvSpPr>
        <p:spPr>
          <a:xfrm rot="0">
            <a:off x="1390071" y="3043579"/>
            <a:ext cx="4630484" cy="608965"/>
          </a:xfrm>
          <a:prstGeom prst="rect">
            <a:avLst/>
          </a:prstGeom>
        </p:spPr>
        <p:txBody>
          <a:bodyPr anchor="t" rtlCol="false" tIns="0" lIns="0" bIns="0" rIns="0">
            <a:spAutoFit/>
          </a:bodyPr>
          <a:lstStyle/>
          <a:p>
            <a:pPr algn="ctr">
              <a:lnSpc>
                <a:spcPts val="4939"/>
              </a:lnSpc>
            </a:pPr>
            <a:r>
              <a:rPr lang="en-US" b="true" sz="3800">
                <a:solidFill>
                  <a:srgbClr val="F2F4F5"/>
                </a:solidFill>
                <a:latin typeface="DM Sans Bold"/>
                <a:ea typeface="DM Sans Bold"/>
                <a:cs typeface="DM Sans Bold"/>
                <a:sym typeface="DM Sans Bold"/>
              </a:rPr>
              <a:t>Root cause</a:t>
            </a:r>
          </a:p>
        </p:txBody>
      </p:sp>
      <p:sp>
        <p:nvSpPr>
          <p:cNvPr name="TextBox 6" id="6"/>
          <p:cNvSpPr txBox="true"/>
          <p:nvPr/>
        </p:nvSpPr>
        <p:spPr>
          <a:xfrm rot="0">
            <a:off x="7104262" y="4668434"/>
            <a:ext cx="5155389" cy="1821809"/>
          </a:xfrm>
          <a:prstGeom prst="rect">
            <a:avLst/>
          </a:prstGeom>
        </p:spPr>
        <p:txBody>
          <a:bodyPr anchor="t" rtlCol="false" tIns="0" lIns="0" bIns="0" rIns="0">
            <a:spAutoFit/>
          </a:bodyPr>
          <a:lstStyle/>
          <a:p>
            <a:pPr algn="just">
              <a:lnSpc>
                <a:spcPts val="3638"/>
              </a:lnSpc>
            </a:pPr>
            <a:r>
              <a:rPr lang="en-US" sz="2799">
                <a:solidFill>
                  <a:srgbClr val="F2F4F5"/>
                </a:solidFill>
                <a:latin typeface="DM Sans"/>
                <a:ea typeface="DM Sans"/>
                <a:cs typeface="DM Sans"/>
                <a:sym typeface="DM Sans"/>
              </a:rPr>
              <a:t>T</a:t>
            </a:r>
            <a:r>
              <a:rPr lang="en-US" sz="2799">
                <a:solidFill>
                  <a:srgbClr val="F2F4F5"/>
                </a:solidFill>
                <a:latin typeface="DM Sans"/>
                <a:ea typeface="DM Sans"/>
                <a:cs typeface="DM Sans"/>
                <a:sym typeface="DM Sans"/>
              </a:rPr>
              <a:t>raditional metrics miss transformation in relationships and power</a:t>
            </a:r>
          </a:p>
          <a:p>
            <a:pPr algn="just">
              <a:lnSpc>
                <a:spcPts val="3639"/>
              </a:lnSpc>
            </a:pPr>
          </a:p>
        </p:txBody>
      </p:sp>
      <p:sp>
        <p:nvSpPr>
          <p:cNvPr name="TextBox 7" id="7"/>
          <p:cNvSpPr txBox="true"/>
          <p:nvPr/>
        </p:nvSpPr>
        <p:spPr>
          <a:xfrm rot="0">
            <a:off x="7056969" y="3089295"/>
            <a:ext cx="4816736" cy="608965"/>
          </a:xfrm>
          <a:prstGeom prst="rect">
            <a:avLst/>
          </a:prstGeom>
        </p:spPr>
        <p:txBody>
          <a:bodyPr anchor="t" rtlCol="false" tIns="0" lIns="0" bIns="0" rIns="0">
            <a:spAutoFit/>
          </a:bodyPr>
          <a:lstStyle/>
          <a:p>
            <a:pPr algn="ctr">
              <a:lnSpc>
                <a:spcPts val="4939"/>
              </a:lnSpc>
            </a:pPr>
            <a:r>
              <a:rPr lang="en-US" b="true" sz="3800">
                <a:solidFill>
                  <a:srgbClr val="F2F4F5"/>
                </a:solidFill>
                <a:latin typeface="DM Sans Bold"/>
                <a:ea typeface="DM Sans Bold"/>
                <a:cs typeface="DM Sans Bold"/>
                <a:sym typeface="DM Sans Bold"/>
              </a:rPr>
              <a:t>Proper metrics</a:t>
            </a:r>
          </a:p>
        </p:txBody>
      </p:sp>
      <p:sp>
        <p:nvSpPr>
          <p:cNvPr name="TextBox 8" id="8"/>
          <p:cNvSpPr txBox="true"/>
          <p:nvPr/>
        </p:nvSpPr>
        <p:spPr>
          <a:xfrm rot="0">
            <a:off x="12910118" y="3089295"/>
            <a:ext cx="4939310" cy="565150"/>
          </a:xfrm>
          <a:prstGeom prst="rect">
            <a:avLst/>
          </a:prstGeom>
        </p:spPr>
        <p:txBody>
          <a:bodyPr anchor="t" rtlCol="false" tIns="0" lIns="0" bIns="0" rIns="0">
            <a:spAutoFit/>
          </a:bodyPr>
          <a:lstStyle/>
          <a:p>
            <a:pPr algn="ctr">
              <a:lnSpc>
                <a:spcPts val="4550"/>
              </a:lnSpc>
            </a:pPr>
            <a:r>
              <a:rPr lang="en-US" b="true" sz="3500">
                <a:solidFill>
                  <a:srgbClr val="F2F4F5"/>
                </a:solidFill>
                <a:latin typeface="DM Sans Bold"/>
                <a:ea typeface="DM Sans Bold"/>
                <a:cs typeface="DM Sans Bold"/>
                <a:sym typeface="DM Sans Bold"/>
              </a:rPr>
              <a:t>Right focus</a:t>
            </a:r>
          </a:p>
        </p:txBody>
      </p:sp>
      <p:sp>
        <p:nvSpPr>
          <p:cNvPr name="TextBox 9" id="9"/>
          <p:cNvSpPr txBox="true"/>
          <p:nvPr/>
        </p:nvSpPr>
        <p:spPr>
          <a:xfrm rot="0">
            <a:off x="13281593" y="4668434"/>
            <a:ext cx="4567835" cy="1821809"/>
          </a:xfrm>
          <a:prstGeom prst="rect">
            <a:avLst/>
          </a:prstGeom>
        </p:spPr>
        <p:txBody>
          <a:bodyPr anchor="t" rtlCol="false" tIns="0" lIns="0" bIns="0" rIns="0">
            <a:spAutoFit/>
          </a:bodyPr>
          <a:lstStyle/>
          <a:p>
            <a:pPr algn="just">
              <a:lnSpc>
                <a:spcPts val="3638"/>
              </a:lnSpc>
            </a:pPr>
            <a:r>
              <a:rPr lang="en-US" sz="2799">
                <a:solidFill>
                  <a:srgbClr val="F2F4F5"/>
                </a:solidFill>
                <a:latin typeface="DM Sans"/>
                <a:ea typeface="DM Sans"/>
                <a:cs typeface="DM Sans"/>
                <a:sym typeface="DM Sans"/>
              </a:rPr>
              <a:t>Syst</a:t>
            </a:r>
            <a:r>
              <a:rPr lang="en-US" sz="2799">
                <a:solidFill>
                  <a:srgbClr val="F2F4F5"/>
                </a:solidFill>
                <a:latin typeface="DM Sans"/>
                <a:ea typeface="DM Sans"/>
                <a:cs typeface="DM Sans"/>
                <a:sym typeface="DM Sans"/>
              </a:rPr>
              <a:t>ems change requires tracking emergence and contribution</a:t>
            </a:r>
          </a:p>
          <a:p>
            <a:pPr algn="just">
              <a:lnSpc>
                <a:spcPts val="3639"/>
              </a:lnSpc>
            </a:pPr>
          </a:p>
        </p:txBody>
      </p:sp>
      <p:sp>
        <p:nvSpPr>
          <p:cNvPr name="Freeform 10" id="10"/>
          <p:cNvSpPr/>
          <p:nvPr/>
        </p:nvSpPr>
        <p:spPr>
          <a:xfrm flipH="false" flipV="false" rot="0">
            <a:off x="14185022" y="8062876"/>
            <a:ext cx="4102978" cy="2245448"/>
          </a:xfrm>
          <a:custGeom>
            <a:avLst/>
            <a:gdLst/>
            <a:ahLst/>
            <a:cxnLst/>
            <a:rect r="r" b="b" t="t" l="l"/>
            <a:pathLst>
              <a:path h="2245448" w="4102978">
                <a:moveTo>
                  <a:pt x="0" y="0"/>
                </a:moveTo>
                <a:lnTo>
                  <a:pt x="4102978" y="0"/>
                </a:lnTo>
                <a:lnTo>
                  <a:pt x="4102978" y="2245448"/>
                </a:lnTo>
                <a:lnTo>
                  <a:pt x="0" y="2245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60705" y="1479908"/>
            <a:ext cx="8639408" cy="4466501"/>
            <a:chOff x="0" y="0"/>
            <a:chExt cx="19270714" cy="9962797"/>
          </a:xfrm>
        </p:grpSpPr>
        <p:sp>
          <p:nvSpPr>
            <p:cNvPr name="Freeform 3" id="3"/>
            <p:cNvSpPr/>
            <p:nvPr/>
          </p:nvSpPr>
          <p:spPr>
            <a:xfrm flipH="false" flipV="false" rot="0">
              <a:off x="0" y="0"/>
              <a:ext cx="19270715" cy="9962797"/>
            </a:xfrm>
            <a:custGeom>
              <a:avLst/>
              <a:gdLst/>
              <a:ahLst/>
              <a:cxnLst/>
              <a:rect r="r" b="b" t="t" l="l"/>
              <a:pathLst>
                <a:path h="9962797" w="19270715">
                  <a:moveTo>
                    <a:pt x="0" y="0"/>
                  </a:moveTo>
                  <a:lnTo>
                    <a:pt x="0" y="9962797"/>
                  </a:lnTo>
                  <a:lnTo>
                    <a:pt x="19270715" y="9962797"/>
                  </a:lnTo>
                  <a:lnTo>
                    <a:pt x="19270715" y="0"/>
                  </a:lnTo>
                  <a:lnTo>
                    <a:pt x="0" y="0"/>
                  </a:lnTo>
                  <a:close/>
                  <a:moveTo>
                    <a:pt x="19209755" y="9901837"/>
                  </a:moveTo>
                  <a:lnTo>
                    <a:pt x="59690" y="9901837"/>
                  </a:lnTo>
                  <a:lnTo>
                    <a:pt x="59690" y="59690"/>
                  </a:lnTo>
                  <a:lnTo>
                    <a:pt x="19209755" y="59690"/>
                  </a:lnTo>
                  <a:lnTo>
                    <a:pt x="19209755" y="9901837"/>
                  </a:lnTo>
                  <a:close/>
                </a:path>
              </a:pathLst>
            </a:custGeom>
            <a:solidFill>
              <a:srgbClr val="2F5B44"/>
            </a:solidFill>
          </p:spPr>
        </p:sp>
      </p:grpSp>
      <p:sp>
        <p:nvSpPr>
          <p:cNvPr name="AutoShape 4" id="4"/>
          <p:cNvSpPr/>
          <p:nvPr/>
        </p:nvSpPr>
        <p:spPr>
          <a:xfrm rot="0">
            <a:off x="460705" y="1479908"/>
            <a:ext cx="9078118" cy="4466501"/>
          </a:xfrm>
          <a:prstGeom prst="rect">
            <a:avLst/>
          </a:prstGeom>
          <a:solidFill>
            <a:srgbClr val="8CA9AD"/>
          </a:solidFill>
        </p:spPr>
      </p:sp>
      <p:grpSp>
        <p:nvGrpSpPr>
          <p:cNvPr name="Group 5" id="5"/>
          <p:cNvGrpSpPr/>
          <p:nvPr/>
        </p:nvGrpSpPr>
        <p:grpSpPr>
          <a:xfrm rot="0">
            <a:off x="10828397" y="1479908"/>
            <a:ext cx="5945076" cy="6304431"/>
            <a:chOff x="0" y="0"/>
            <a:chExt cx="18006060" cy="19094450"/>
          </a:xfrm>
        </p:grpSpPr>
        <p:sp>
          <p:nvSpPr>
            <p:cNvPr name="Freeform 6" id="6"/>
            <p:cNvSpPr/>
            <p:nvPr/>
          </p:nvSpPr>
          <p:spPr>
            <a:xfrm flipH="false" flipV="false" rot="0">
              <a:off x="0" y="0"/>
              <a:ext cx="18006061" cy="19094450"/>
            </a:xfrm>
            <a:custGeom>
              <a:avLst/>
              <a:gdLst/>
              <a:ahLst/>
              <a:cxnLst/>
              <a:rect r="r" b="b" t="t" l="l"/>
              <a:pathLst>
                <a:path h="19094450" w="18006061">
                  <a:moveTo>
                    <a:pt x="18006061" y="16098520"/>
                  </a:moveTo>
                  <a:cubicBezTo>
                    <a:pt x="11230610" y="18167350"/>
                    <a:pt x="4155440" y="18900139"/>
                    <a:pt x="0" y="19094450"/>
                  </a:cubicBezTo>
                  <a:lnTo>
                    <a:pt x="0" y="0"/>
                  </a:lnTo>
                  <a:lnTo>
                    <a:pt x="18006061" y="0"/>
                  </a:lnTo>
                </a:path>
              </a:pathLst>
            </a:custGeom>
            <a:blipFill>
              <a:blip r:embed="rId2"/>
              <a:stretch>
                <a:fillRect l="-44261" t="0" r="-44261" b="0"/>
              </a:stretch>
            </a:blipFill>
          </p:spPr>
        </p:sp>
      </p:grpSp>
      <p:grpSp>
        <p:nvGrpSpPr>
          <p:cNvPr name="Group 7" id="7"/>
          <p:cNvGrpSpPr/>
          <p:nvPr/>
        </p:nvGrpSpPr>
        <p:grpSpPr>
          <a:xfrm rot="0">
            <a:off x="1656846" y="1632749"/>
            <a:ext cx="7075649" cy="1943585"/>
            <a:chOff x="0" y="0"/>
            <a:chExt cx="9434199" cy="2591447"/>
          </a:xfrm>
        </p:grpSpPr>
        <p:sp>
          <p:nvSpPr>
            <p:cNvPr name="TextBox 8" id="8"/>
            <p:cNvSpPr txBox="true"/>
            <p:nvPr/>
          </p:nvSpPr>
          <p:spPr>
            <a:xfrm rot="0">
              <a:off x="0" y="1839819"/>
              <a:ext cx="9088056" cy="751628"/>
            </a:xfrm>
            <a:prstGeom prst="rect">
              <a:avLst/>
            </a:prstGeom>
          </p:spPr>
          <p:txBody>
            <a:bodyPr anchor="t" rtlCol="false" tIns="0" lIns="0" bIns="0" rIns="0">
              <a:spAutoFit/>
            </a:bodyPr>
            <a:lstStyle/>
            <a:p>
              <a:pPr algn="ctr">
                <a:lnSpc>
                  <a:spcPts val="4759"/>
                </a:lnSpc>
                <a:spcBef>
                  <a:spcPct val="0"/>
                </a:spcBef>
              </a:pPr>
              <a:r>
                <a:rPr lang="en-US" b="true" sz="3399">
                  <a:solidFill>
                    <a:srgbClr val="FFFFFF"/>
                  </a:solidFill>
                  <a:latin typeface="Open Sans Bold"/>
                  <a:ea typeface="Open Sans Bold"/>
                  <a:cs typeface="Open Sans Bold"/>
                  <a:sym typeface="Open Sans Bold"/>
                </a:rPr>
                <a:t>The Systems Iceberg Model</a:t>
              </a:r>
            </a:p>
          </p:txBody>
        </p:sp>
        <p:sp>
          <p:nvSpPr>
            <p:cNvPr name="TextBox 9" id="9"/>
            <p:cNvSpPr txBox="true"/>
            <p:nvPr/>
          </p:nvSpPr>
          <p:spPr>
            <a:xfrm rot="0">
              <a:off x="0" y="-9525"/>
              <a:ext cx="9434199" cy="1533525"/>
            </a:xfrm>
            <a:prstGeom prst="rect">
              <a:avLst/>
            </a:prstGeom>
          </p:spPr>
          <p:txBody>
            <a:bodyPr anchor="t" rtlCol="false" tIns="0" lIns="0" bIns="0" rIns="0">
              <a:spAutoFit/>
            </a:bodyPr>
            <a:lstStyle/>
            <a:p>
              <a:pPr algn="l">
                <a:lnSpc>
                  <a:spcPts val="9000"/>
                </a:lnSpc>
              </a:pPr>
            </a:p>
          </p:txBody>
        </p:sp>
      </p:grpSp>
      <p:sp>
        <p:nvSpPr>
          <p:cNvPr name="TextBox 10" id="10"/>
          <p:cNvSpPr txBox="true"/>
          <p:nvPr/>
        </p:nvSpPr>
        <p:spPr>
          <a:xfrm rot="0">
            <a:off x="460705" y="6379269"/>
            <a:ext cx="2392282" cy="1249680"/>
          </a:xfrm>
          <a:prstGeom prst="rect">
            <a:avLst/>
          </a:prstGeom>
        </p:spPr>
        <p:txBody>
          <a:bodyPr anchor="t" rtlCol="false" tIns="0" lIns="0" bIns="0" rIns="0">
            <a:spAutoFit/>
          </a:bodyPr>
          <a:lstStyle/>
          <a:p>
            <a:pPr algn="l">
              <a:lnSpc>
                <a:spcPts val="2520"/>
              </a:lnSpc>
            </a:pPr>
            <a:r>
              <a:rPr lang="en-US" sz="1800" b="true">
                <a:solidFill>
                  <a:srgbClr val="191919"/>
                </a:solidFill>
                <a:latin typeface="DM Sans Bold"/>
                <a:ea typeface="DM Sans Bold"/>
                <a:cs typeface="DM Sans Bold"/>
                <a:sym typeface="DM Sans Bold"/>
              </a:rPr>
              <a:t>Events: </a:t>
            </a:r>
            <a:r>
              <a:rPr lang="en-US" sz="1800">
                <a:solidFill>
                  <a:srgbClr val="191919"/>
                </a:solidFill>
                <a:latin typeface="DM Sans"/>
                <a:ea typeface="DM Sans"/>
                <a:cs typeface="DM Sans"/>
                <a:sym typeface="DM Sans"/>
              </a:rPr>
              <a:t>visible outcomes (what we see)</a:t>
            </a:r>
          </a:p>
          <a:p>
            <a:pPr algn="l">
              <a:lnSpc>
                <a:spcPts val="2520"/>
              </a:lnSpc>
              <a:spcBef>
                <a:spcPct val="0"/>
              </a:spcBef>
            </a:pPr>
          </a:p>
        </p:txBody>
      </p:sp>
      <p:sp>
        <p:nvSpPr>
          <p:cNvPr name="TextBox 11" id="11"/>
          <p:cNvSpPr txBox="true"/>
          <p:nvPr/>
        </p:nvSpPr>
        <p:spPr>
          <a:xfrm rot="0">
            <a:off x="2865578" y="6379269"/>
            <a:ext cx="2134185" cy="1249680"/>
          </a:xfrm>
          <a:prstGeom prst="rect">
            <a:avLst/>
          </a:prstGeom>
        </p:spPr>
        <p:txBody>
          <a:bodyPr anchor="t" rtlCol="false" tIns="0" lIns="0" bIns="0" rIns="0">
            <a:spAutoFit/>
          </a:bodyPr>
          <a:lstStyle/>
          <a:p>
            <a:pPr algn="l">
              <a:lnSpc>
                <a:spcPts val="2520"/>
              </a:lnSpc>
            </a:pPr>
            <a:r>
              <a:rPr lang="en-US" sz="1800" b="true">
                <a:solidFill>
                  <a:srgbClr val="191919"/>
                </a:solidFill>
                <a:latin typeface="DM Sans Bold"/>
                <a:ea typeface="DM Sans Bold"/>
                <a:cs typeface="DM Sans Bold"/>
                <a:sym typeface="DM Sans Bold"/>
              </a:rPr>
              <a:t>Patterns: </a:t>
            </a:r>
            <a:r>
              <a:rPr lang="en-US" sz="1800">
                <a:solidFill>
                  <a:srgbClr val="191919"/>
                </a:solidFill>
                <a:latin typeface="DM Sans"/>
                <a:ea typeface="DM Sans"/>
                <a:cs typeface="DM Sans"/>
                <a:sym typeface="DM Sans"/>
              </a:rPr>
              <a:t>trends over time (what repeats)</a:t>
            </a:r>
          </a:p>
          <a:p>
            <a:pPr algn="l">
              <a:lnSpc>
                <a:spcPts val="2520"/>
              </a:lnSpc>
              <a:spcBef>
                <a:spcPct val="0"/>
              </a:spcBef>
            </a:pPr>
          </a:p>
        </p:txBody>
      </p:sp>
      <p:sp>
        <p:nvSpPr>
          <p:cNvPr name="TextBox 12" id="12"/>
          <p:cNvSpPr txBox="true"/>
          <p:nvPr/>
        </p:nvSpPr>
        <p:spPr>
          <a:xfrm rot="0">
            <a:off x="4999764" y="6379269"/>
            <a:ext cx="2546870" cy="1249680"/>
          </a:xfrm>
          <a:prstGeom prst="rect">
            <a:avLst/>
          </a:prstGeom>
        </p:spPr>
        <p:txBody>
          <a:bodyPr anchor="t" rtlCol="false" tIns="0" lIns="0" bIns="0" rIns="0">
            <a:spAutoFit/>
          </a:bodyPr>
          <a:lstStyle/>
          <a:p>
            <a:pPr algn="l">
              <a:lnSpc>
                <a:spcPts val="2520"/>
              </a:lnSpc>
            </a:pPr>
            <a:r>
              <a:rPr lang="en-US" sz="1800" b="true">
                <a:solidFill>
                  <a:srgbClr val="191919"/>
                </a:solidFill>
                <a:latin typeface="DM Sans Bold"/>
                <a:ea typeface="DM Sans Bold"/>
                <a:cs typeface="DM Sans Bold"/>
                <a:sym typeface="DM Sans Bold"/>
              </a:rPr>
              <a:t>Structures: </a:t>
            </a:r>
            <a:r>
              <a:rPr lang="en-US" sz="1800">
                <a:solidFill>
                  <a:srgbClr val="191919"/>
                </a:solidFill>
                <a:latin typeface="DM Sans"/>
                <a:ea typeface="DM Sans"/>
                <a:cs typeface="DM Sans"/>
                <a:sym typeface="DM Sans"/>
              </a:rPr>
              <a:t>rules, policies, power (what shapes patterns)</a:t>
            </a:r>
          </a:p>
          <a:p>
            <a:pPr algn="l">
              <a:lnSpc>
                <a:spcPts val="2520"/>
              </a:lnSpc>
              <a:spcBef>
                <a:spcPct val="0"/>
              </a:spcBef>
            </a:pPr>
          </a:p>
        </p:txBody>
      </p:sp>
      <p:sp>
        <p:nvSpPr>
          <p:cNvPr name="TextBox 13" id="13"/>
          <p:cNvSpPr txBox="true"/>
          <p:nvPr/>
        </p:nvSpPr>
        <p:spPr>
          <a:xfrm rot="0">
            <a:off x="7546634" y="6379269"/>
            <a:ext cx="2168791" cy="1564005"/>
          </a:xfrm>
          <a:prstGeom prst="rect">
            <a:avLst/>
          </a:prstGeom>
        </p:spPr>
        <p:txBody>
          <a:bodyPr anchor="t" rtlCol="false" tIns="0" lIns="0" bIns="0" rIns="0">
            <a:spAutoFit/>
          </a:bodyPr>
          <a:lstStyle/>
          <a:p>
            <a:pPr algn="l">
              <a:lnSpc>
                <a:spcPts val="2520"/>
              </a:lnSpc>
            </a:pPr>
            <a:r>
              <a:rPr lang="en-US" sz="1800" b="true">
                <a:solidFill>
                  <a:srgbClr val="191919"/>
                </a:solidFill>
                <a:latin typeface="DM Sans Bold"/>
                <a:ea typeface="DM Sans Bold"/>
                <a:cs typeface="DM Sans Bold"/>
                <a:sym typeface="DM Sans Bold"/>
              </a:rPr>
              <a:t>Mental Models: </a:t>
            </a:r>
            <a:r>
              <a:rPr lang="en-US" sz="1800">
                <a:solidFill>
                  <a:srgbClr val="191919"/>
                </a:solidFill>
                <a:latin typeface="DM Sans"/>
                <a:ea typeface="DM Sans"/>
                <a:cs typeface="DM Sans"/>
                <a:sym typeface="DM Sans"/>
              </a:rPr>
              <a:t>beliefs, values, assumptions (what drives structures)</a:t>
            </a:r>
          </a:p>
          <a:p>
            <a:pPr algn="l">
              <a:lnSpc>
                <a:spcPts val="252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BCBCD"/>
        </a:solidFill>
      </p:bgPr>
    </p:bg>
    <p:spTree>
      <p:nvGrpSpPr>
        <p:cNvPr id="1" name=""/>
        <p:cNvGrpSpPr/>
        <p:nvPr/>
      </p:nvGrpSpPr>
      <p:grpSpPr>
        <a:xfrm>
          <a:off x="0" y="0"/>
          <a:ext cx="0" cy="0"/>
          <a:chOff x="0" y="0"/>
          <a:chExt cx="0" cy="0"/>
        </a:xfrm>
      </p:grpSpPr>
      <p:grpSp>
        <p:nvGrpSpPr>
          <p:cNvPr name="Group 2" id="2"/>
          <p:cNvGrpSpPr/>
          <p:nvPr/>
        </p:nvGrpSpPr>
        <p:grpSpPr>
          <a:xfrm rot="0">
            <a:off x="-685800" y="-1369275"/>
            <a:ext cx="9829800" cy="12306300"/>
            <a:chOff x="0" y="0"/>
            <a:chExt cx="1828828" cy="2289579"/>
          </a:xfrm>
        </p:grpSpPr>
        <p:sp>
          <p:nvSpPr>
            <p:cNvPr name="Freeform 3" id="3"/>
            <p:cNvSpPr/>
            <p:nvPr/>
          </p:nvSpPr>
          <p:spPr>
            <a:xfrm flipH="false" flipV="false" rot="0">
              <a:off x="0" y="0"/>
              <a:ext cx="1828828" cy="2289579"/>
            </a:xfrm>
            <a:custGeom>
              <a:avLst/>
              <a:gdLst/>
              <a:ahLst/>
              <a:cxnLst/>
              <a:rect r="r" b="b" t="t" l="l"/>
              <a:pathLst>
                <a:path h="2289579" w="1828828">
                  <a:moveTo>
                    <a:pt x="0" y="0"/>
                  </a:moveTo>
                  <a:lnTo>
                    <a:pt x="1828828" y="0"/>
                  </a:lnTo>
                  <a:lnTo>
                    <a:pt x="1828828" y="2289579"/>
                  </a:lnTo>
                  <a:lnTo>
                    <a:pt x="0" y="2289579"/>
                  </a:lnTo>
                  <a:close/>
                </a:path>
              </a:pathLst>
            </a:custGeom>
            <a:solidFill>
              <a:srgbClr val="F2F4F5">
                <a:alpha val="92941"/>
              </a:srgbClr>
            </a:solidFill>
          </p:spPr>
        </p:sp>
      </p:grpSp>
      <p:sp>
        <p:nvSpPr>
          <p:cNvPr name="TextBox 4" id="4"/>
          <p:cNvSpPr txBox="true"/>
          <p:nvPr/>
        </p:nvSpPr>
        <p:spPr>
          <a:xfrm rot="0">
            <a:off x="642002" y="2978740"/>
            <a:ext cx="7972191" cy="3017520"/>
          </a:xfrm>
          <a:prstGeom prst="rect">
            <a:avLst/>
          </a:prstGeom>
        </p:spPr>
        <p:txBody>
          <a:bodyPr anchor="t" rtlCol="false" tIns="0" lIns="0" bIns="0" rIns="0">
            <a:spAutoFit/>
          </a:bodyPr>
          <a:lstStyle/>
          <a:p>
            <a:pPr algn="ctr">
              <a:lnSpc>
                <a:spcPts val="7800"/>
              </a:lnSpc>
            </a:pPr>
            <a:r>
              <a:rPr lang="en-US" sz="7800">
                <a:solidFill>
                  <a:srgbClr val="194597"/>
                </a:solidFill>
                <a:latin typeface="DM Sans"/>
                <a:ea typeface="DM Sans"/>
                <a:cs typeface="DM Sans"/>
                <a:sym typeface="DM Sans"/>
              </a:rPr>
              <a:t>Social Innovation as Systems Change</a:t>
            </a:r>
          </a:p>
        </p:txBody>
      </p:sp>
      <p:sp>
        <p:nvSpPr>
          <p:cNvPr name="Freeform 5" id="5"/>
          <p:cNvSpPr/>
          <p:nvPr/>
        </p:nvSpPr>
        <p:spPr>
          <a:xfrm flipH="false" flipV="false" rot="0">
            <a:off x="14185022" y="0"/>
            <a:ext cx="4102978" cy="3133183"/>
          </a:xfrm>
          <a:custGeom>
            <a:avLst/>
            <a:gdLst/>
            <a:ahLst/>
            <a:cxnLst/>
            <a:rect r="r" b="b" t="t" l="l"/>
            <a:pathLst>
              <a:path h="3133183" w="4102978">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DAG0uNaZ6Xg</dc:identifier>
  <dcterms:modified xsi:type="dcterms:W3CDTF">2011-08-01T06:04:30Z</dcterms:modified>
  <cp:revision>1</cp:revision>
  <dc:title>Measuring system change in social innovation</dc:title>
</cp:coreProperties>
</file>