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DM Sans Bold" charset="1" panose="00000000000000000000"/>
      <p:regular r:id="rId28"/>
    </p:embeddedFont>
    <p:embeddedFont>
      <p:font typeface="DM Sans Italics" charset="1" panose="00000000000000000000"/>
      <p:regular r:id="rId29"/>
    </p:embeddedFont>
    <p:embeddedFont>
      <p:font typeface="DM Sans" charset="1" panose="00000000000000000000"/>
      <p:regular r:id="rId30"/>
    </p:embeddedFont>
    <p:embeddedFont>
      <p:font typeface="Open Sans Bold" charset="1" panose="020B0806030504020204"/>
      <p:regular r:id="rId31"/>
    </p:embeddedFont>
    <p:embeddedFont>
      <p:font typeface="Open Sauce Bold" charset="1" panose="00000800000000000000"/>
      <p:regular r:id="rId32"/>
    </p:embeddedFont>
    <p:embeddedFont>
      <p:font typeface="Open Sauce" charset="1" panose="000005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4.jpeg" Type="http://schemas.openxmlformats.org/officeDocument/2006/relationships/image"/><Relationship Id="rId5" Target="../media/image25.jpe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896731"/>
            <a:ext cx="15736615" cy="7485187"/>
            <a:chOff x="0" y="0"/>
            <a:chExt cx="4144623" cy="19714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4623" cy="1971407"/>
            </a:xfrm>
            <a:custGeom>
              <a:avLst/>
              <a:gdLst/>
              <a:ahLst/>
              <a:cxnLst/>
              <a:rect r="r" b="b" t="t" l="l"/>
              <a:pathLst>
                <a:path h="1971407" w="4144623">
                  <a:moveTo>
                    <a:pt x="23614" y="0"/>
                  </a:moveTo>
                  <a:lnTo>
                    <a:pt x="4121009" y="0"/>
                  </a:lnTo>
                  <a:cubicBezTo>
                    <a:pt x="4134050" y="0"/>
                    <a:pt x="4144623" y="10573"/>
                    <a:pt x="4144623" y="23614"/>
                  </a:cubicBezTo>
                  <a:lnTo>
                    <a:pt x="4144623" y="1947793"/>
                  </a:lnTo>
                  <a:cubicBezTo>
                    <a:pt x="4144623" y="1960835"/>
                    <a:pt x="4134050" y="1971407"/>
                    <a:pt x="4121009" y="1971407"/>
                  </a:cubicBezTo>
                  <a:lnTo>
                    <a:pt x="23614" y="1971407"/>
                  </a:lnTo>
                  <a:cubicBezTo>
                    <a:pt x="10573" y="1971407"/>
                    <a:pt x="0" y="1960835"/>
                    <a:pt x="0" y="1947793"/>
                  </a:cubicBezTo>
                  <a:lnTo>
                    <a:pt x="0" y="23614"/>
                  </a:lnTo>
                  <a:cubicBezTo>
                    <a:pt x="0" y="10573"/>
                    <a:pt x="10573" y="0"/>
                    <a:pt x="23614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144623" cy="20095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981200" y="-94024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03735" y="0"/>
            <a:ext cx="3679306" cy="1753284"/>
          </a:xfrm>
          <a:custGeom>
            <a:avLst/>
            <a:gdLst/>
            <a:ahLst/>
            <a:cxnLst/>
            <a:rect r="r" b="b" t="t" l="l"/>
            <a:pathLst>
              <a:path h="1753284" w="3679306">
                <a:moveTo>
                  <a:pt x="0" y="0"/>
                </a:moveTo>
                <a:lnTo>
                  <a:pt x="3679306" y="0"/>
                </a:lnTo>
                <a:lnTo>
                  <a:pt x="3679306" y="1753284"/>
                </a:lnTo>
                <a:lnTo>
                  <a:pt x="0" y="1753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81200" y="3488063"/>
            <a:ext cx="13754861" cy="331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COMMUNITY POWER-BUILDING IN SOCIAL INNOVATION</a:t>
            </a:r>
          </a:p>
          <a:p>
            <a:pPr algn="ctr">
              <a:lnSpc>
                <a:spcPts val="6500"/>
              </a:lnSpc>
            </a:pPr>
          </a:p>
          <a:p>
            <a:pPr algn="ctr">
              <a:lnSpc>
                <a:spcPts val="65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5139208" y="6311867"/>
            <a:ext cx="5722116" cy="52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70"/>
              </a:lnSpc>
            </a:pPr>
            <a:r>
              <a:rPr lang="en-US" sz="3700" i="true">
                <a:solidFill>
                  <a:srgbClr val="FFFFFF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Train the trainers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10800000">
            <a:off x="14185022" y="7153817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62699" y="2625848"/>
            <a:ext cx="9870545" cy="479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Ownership determines who ultimately holds decision-making rights. </a:t>
            </a:r>
          </a:p>
          <a:p>
            <a:pPr algn="just">
              <a:lnSpc>
                <a:spcPts val="4200"/>
              </a:lnSpc>
            </a:pPr>
          </a:p>
          <a:p>
            <a:pPr algn="just">
              <a:lnSpc>
                <a:spcPts val="4200"/>
              </a:lnSpc>
            </a:p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Community benefit agreements bind developers to community priorities, while mutual aid networks and solidarity economies demonstrate how communities can own and control the means of resilience and support.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748151" y="2692523"/>
            <a:ext cx="5224007" cy="6130049"/>
            <a:chOff x="0" y="0"/>
            <a:chExt cx="6965342" cy="817339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26053" t="0" r="26053" b="0"/>
            <a:stretch>
              <a:fillRect/>
            </a:stretch>
          </p:blipFill>
          <p:spPr>
            <a:xfrm flipH="false" flipV="false">
              <a:off x="0" y="0"/>
              <a:ext cx="6965342" cy="8173398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887923">
            <a:off x="13475833" y="-8787301"/>
            <a:ext cx="13977230" cy="14342307"/>
          </a:xfrm>
          <a:custGeom>
            <a:avLst/>
            <a:gdLst/>
            <a:ahLst/>
            <a:cxnLst/>
            <a:rect r="r" b="b" t="t" l="l"/>
            <a:pathLst>
              <a:path h="14342307" w="13977230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562699" y="1143000"/>
            <a:ext cx="10816247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Ownership Structures for Power</a:t>
            </a:r>
          </a:p>
          <a:p>
            <a:pPr algn="l">
              <a:lnSpc>
                <a:spcPts val="549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62699" y="2030348"/>
            <a:ext cx="9870545" cy="692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</a:p>
          <a:p>
            <a:pPr algn="just">
              <a:lnSpc>
                <a:spcPts val="4200"/>
              </a:lnSpc>
            </a:pPr>
          </a:p>
          <a:p>
            <a:pPr algn="just">
              <a:lnSpc>
                <a:spcPts val="4200"/>
              </a:lnSpc>
            </a:pP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Consent, compensation, and credit are non-negotiable when involving community members.</a:t>
            </a: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Avoid tokenism and co-optation, where participation is symbolic but not substantive.</a:t>
            </a: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Respect community sovereignty and protect privacy, particularly when handling data.</a:t>
            </a: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Sharing power requires not only giving seats at the table but transferring resources to communities as well.</a:t>
            </a:r>
          </a:p>
          <a:p>
            <a:pPr algn="just">
              <a:lnSpc>
                <a:spcPts val="4200"/>
              </a:lnSpc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659849" y="2824974"/>
            <a:ext cx="5224007" cy="6130049"/>
            <a:chOff x="0" y="0"/>
            <a:chExt cx="6965342" cy="817339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21621" t="0" r="21621" b="0"/>
            <a:stretch>
              <a:fillRect/>
            </a:stretch>
          </p:blipFill>
          <p:spPr>
            <a:xfrm flipH="false" flipV="false">
              <a:off x="0" y="0"/>
              <a:ext cx="6965342" cy="8173398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887923">
            <a:off x="13475833" y="-8787301"/>
            <a:ext cx="13977230" cy="14342307"/>
          </a:xfrm>
          <a:custGeom>
            <a:avLst/>
            <a:gdLst/>
            <a:ahLst/>
            <a:cxnLst/>
            <a:rect r="r" b="b" t="t" l="l"/>
            <a:pathLst>
              <a:path h="14342307" w="13977230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562699" y="1490662"/>
            <a:ext cx="10816247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Ethics of Power-Sharing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B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85800" y="-1369275"/>
            <a:ext cx="9829800" cy="12306300"/>
            <a:chOff x="0" y="0"/>
            <a:chExt cx="1828828" cy="22895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8828" cy="2289579"/>
            </a:xfrm>
            <a:custGeom>
              <a:avLst/>
              <a:gdLst/>
              <a:ahLst/>
              <a:cxnLst/>
              <a:rect r="r" b="b" t="t" l="l"/>
              <a:pathLst>
                <a:path h="2289579" w="1828828">
                  <a:moveTo>
                    <a:pt x="0" y="0"/>
                  </a:moveTo>
                  <a:lnTo>
                    <a:pt x="1828828" y="0"/>
                  </a:lnTo>
                  <a:lnTo>
                    <a:pt x="1828828" y="2289579"/>
                  </a:lnTo>
                  <a:lnTo>
                    <a:pt x="0" y="2289579"/>
                  </a:lnTo>
                  <a:close/>
                </a:path>
              </a:pathLst>
            </a:custGeom>
            <a:solidFill>
              <a:srgbClr val="F2F4F5">
                <a:alpha val="92941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710748" y="643728"/>
            <a:ext cx="6792027" cy="679202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6217" y="0"/>
                  </a:moveTo>
                  <a:lnTo>
                    <a:pt x="786583" y="0"/>
                  </a:lnTo>
                  <a:cubicBezTo>
                    <a:pt x="801062" y="0"/>
                    <a:pt x="812800" y="11738"/>
                    <a:pt x="812800" y="26217"/>
                  </a:cubicBezTo>
                  <a:lnTo>
                    <a:pt x="812800" y="786583"/>
                  </a:lnTo>
                  <a:cubicBezTo>
                    <a:pt x="812800" y="801062"/>
                    <a:pt x="801062" y="812800"/>
                    <a:pt x="786583" y="812800"/>
                  </a:cubicBezTo>
                  <a:lnTo>
                    <a:pt x="26217" y="812800"/>
                  </a:lnTo>
                  <a:cubicBezTo>
                    <a:pt x="11738" y="812800"/>
                    <a:pt x="0" y="801062"/>
                    <a:pt x="0" y="786583"/>
                  </a:cubicBezTo>
                  <a:lnTo>
                    <a:pt x="0" y="26217"/>
                  </a:lnTo>
                  <a:cubicBezTo>
                    <a:pt x="0" y="11738"/>
                    <a:pt x="11738" y="0"/>
                    <a:pt x="26217" y="0"/>
                  </a:cubicBezTo>
                  <a:close/>
                </a:path>
              </a:pathLst>
            </a:custGeom>
            <a:blipFill>
              <a:blip r:embed="rId2"/>
              <a:stretch>
                <a:fillRect l="-25075" t="0" r="-2507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887923">
            <a:off x="13475833" y="-8787301"/>
            <a:ext cx="13977230" cy="14342307"/>
          </a:xfrm>
          <a:custGeom>
            <a:avLst/>
            <a:gdLst/>
            <a:ahLst/>
            <a:cxnLst/>
            <a:rect r="r" b="b" t="t" l="l"/>
            <a:pathLst>
              <a:path h="14342307" w="13977230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7211" y="324748"/>
            <a:ext cx="8534731" cy="2465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Barriers to power-building</a:t>
            </a:r>
          </a:p>
          <a:p>
            <a:pPr algn="ctr">
              <a:lnSpc>
                <a:spcPts val="78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609269" y="1967230"/>
            <a:ext cx="8030613" cy="7853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Communities face many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arri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rs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in b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uild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ing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po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w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b="true" sz="32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Institutional resistance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a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n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d gatekeeping often limit access to decision-making spaces. 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Short-term </a:t>
            </a:r>
            <a:r>
              <a:rPr lang="en-US" b="true" sz="32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funding cycles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create instability and pressure to prioritize compliance over innovation. 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Many communities </a:t>
            </a:r>
            <a:r>
              <a:rPr lang="en-US" b="true" sz="32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lack training and capacity-building support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, leaving leaders overstretched. </a:t>
            </a:r>
            <a:r>
              <a:rPr lang="en-US" b="true" sz="32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Sustaining volunteer energy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wit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h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ou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t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p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ro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per resources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is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d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if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fic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ul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,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lead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in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g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to bu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nout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and loss of momentum.</a:t>
            </a:r>
          </a:p>
          <a:p>
            <a:pPr algn="just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B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85800" y="-1369275"/>
            <a:ext cx="9829800" cy="12306300"/>
            <a:chOff x="0" y="0"/>
            <a:chExt cx="1828828" cy="22895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8828" cy="2289579"/>
            </a:xfrm>
            <a:custGeom>
              <a:avLst/>
              <a:gdLst/>
              <a:ahLst/>
              <a:cxnLst/>
              <a:rect r="r" b="b" t="t" l="l"/>
              <a:pathLst>
                <a:path h="2289579" w="1828828">
                  <a:moveTo>
                    <a:pt x="0" y="0"/>
                  </a:moveTo>
                  <a:lnTo>
                    <a:pt x="1828828" y="0"/>
                  </a:lnTo>
                  <a:lnTo>
                    <a:pt x="1828828" y="2289579"/>
                  </a:lnTo>
                  <a:lnTo>
                    <a:pt x="0" y="2289579"/>
                  </a:lnTo>
                  <a:close/>
                </a:path>
              </a:pathLst>
            </a:custGeom>
            <a:solidFill>
              <a:srgbClr val="F2F4F5">
                <a:alpha val="92941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710748" y="643728"/>
            <a:ext cx="6792027" cy="679202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6217" y="0"/>
                  </a:moveTo>
                  <a:lnTo>
                    <a:pt x="786583" y="0"/>
                  </a:lnTo>
                  <a:cubicBezTo>
                    <a:pt x="801062" y="0"/>
                    <a:pt x="812800" y="11738"/>
                    <a:pt x="812800" y="26217"/>
                  </a:cubicBezTo>
                  <a:lnTo>
                    <a:pt x="812800" y="786583"/>
                  </a:lnTo>
                  <a:cubicBezTo>
                    <a:pt x="812800" y="801062"/>
                    <a:pt x="801062" y="812800"/>
                    <a:pt x="786583" y="812800"/>
                  </a:cubicBezTo>
                  <a:lnTo>
                    <a:pt x="26217" y="812800"/>
                  </a:lnTo>
                  <a:cubicBezTo>
                    <a:pt x="11738" y="812800"/>
                    <a:pt x="0" y="801062"/>
                    <a:pt x="0" y="786583"/>
                  </a:cubicBezTo>
                  <a:lnTo>
                    <a:pt x="0" y="26217"/>
                  </a:lnTo>
                  <a:cubicBezTo>
                    <a:pt x="0" y="11738"/>
                    <a:pt x="11738" y="0"/>
                    <a:pt x="26217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24999" r="0" b="-2500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887923">
            <a:off x="13475833" y="-8787301"/>
            <a:ext cx="13977230" cy="14342307"/>
          </a:xfrm>
          <a:custGeom>
            <a:avLst/>
            <a:gdLst/>
            <a:ahLst/>
            <a:cxnLst/>
            <a:rect r="r" b="b" t="t" l="l"/>
            <a:pathLst>
              <a:path h="14342307" w="13977230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7211" y="660400"/>
            <a:ext cx="8534731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Overcoming barriers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09269" y="1967230"/>
            <a:ext cx="8030613" cy="729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uild </a:t>
            </a:r>
            <a:r>
              <a:rPr lang="en-US" b="true" sz="32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broad coalitions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to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pressu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re institutions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n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o making structural changes.</a:t>
            </a:r>
          </a:p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Secure </a:t>
            </a:r>
            <a:r>
              <a:rPr lang="en-US" b="true" sz="32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multi-year, flexible funding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that allows communities to plan for the long term.</a:t>
            </a:r>
          </a:p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Invest in </a:t>
            </a:r>
            <a:r>
              <a:rPr lang="en-US" b="true" sz="32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leadership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development infrastru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ct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u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so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capacity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grows s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ustain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ab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y.</a:t>
            </a:r>
          </a:p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Crea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te </a:t>
            </a:r>
            <a:r>
              <a:rPr lang="en-US" b="true" sz="32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peer support networks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and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mutual</a:t>
            </a:r>
            <a:r>
              <a:rPr lang="en-US" sz="32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aid systems to prevent burnout.</a:t>
            </a:r>
          </a:p>
          <a:p>
            <a:pPr algn="just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B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85800" y="-1369275"/>
            <a:ext cx="9829800" cy="12306300"/>
            <a:chOff x="0" y="0"/>
            <a:chExt cx="1828828" cy="22895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8828" cy="2289579"/>
            </a:xfrm>
            <a:custGeom>
              <a:avLst/>
              <a:gdLst/>
              <a:ahLst/>
              <a:cxnLst/>
              <a:rect r="r" b="b" t="t" l="l"/>
              <a:pathLst>
                <a:path h="2289579" w="1828828">
                  <a:moveTo>
                    <a:pt x="0" y="0"/>
                  </a:moveTo>
                  <a:lnTo>
                    <a:pt x="1828828" y="0"/>
                  </a:lnTo>
                  <a:lnTo>
                    <a:pt x="1828828" y="2289579"/>
                  </a:lnTo>
                  <a:lnTo>
                    <a:pt x="0" y="2289579"/>
                  </a:lnTo>
                  <a:close/>
                </a:path>
              </a:pathLst>
            </a:custGeom>
            <a:solidFill>
              <a:srgbClr val="F2F4F5">
                <a:alpha val="92941"/>
              </a:srgbClr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887923">
            <a:off x="13475833" y="-8787301"/>
            <a:ext cx="13977230" cy="14342307"/>
          </a:xfrm>
          <a:custGeom>
            <a:avLst/>
            <a:gdLst/>
            <a:ahLst/>
            <a:cxnLst/>
            <a:rect r="r" b="b" t="t" l="l"/>
            <a:pathLst>
              <a:path h="14342307" w="13977230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589876"/>
            <a:ext cx="7972191" cy="167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From participation to shared power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5067300"/>
            <a:ext cx="7302129" cy="494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Con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sulted – communities asked for feedback</a:t>
            </a:r>
          </a:p>
          <a:p>
            <a:pPr algn="just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Co-Designed – locals shape solutions</a:t>
            </a:r>
          </a:p>
          <a:p>
            <a:pPr algn="just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Co-Governed – communities hold decision rights &amp; some budgets</a:t>
            </a:r>
          </a:p>
          <a:p>
            <a:pPr algn="just">
              <a:lnSpc>
                <a:spcPts val="49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574470"/>
            <a:ext cx="7055229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Moving beyond involvement toward real community decision-making.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048489" y="1387862"/>
            <a:ext cx="6792027" cy="6792027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6217" y="0"/>
                  </a:moveTo>
                  <a:lnTo>
                    <a:pt x="786583" y="0"/>
                  </a:lnTo>
                  <a:cubicBezTo>
                    <a:pt x="801062" y="0"/>
                    <a:pt x="812800" y="11738"/>
                    <a:pt x="812800" y="26217"/>
                  </a:cubicBezTo>
                  <a:lnTo>
                    <a:pt x="812800" y="786583"/>
                  </a:lnTo>
                  <a:cubicBezTo>
                    <a:pt x="812800" y="801062"/>
                    <a:pt x="801062" y="812800"/>
                    <a:pt x="786583" y="812800"/>
                  </a:cubicBezTo>
                  <a:lnTo>
                    <a:pt x="26217" y="812800"/>
                  </a:lnTo>
                  <a:cubicBezTo>
                    <a:pt x="11738" y="812800"/>
                    <a:pt x="0" y="801062"/>
                    <a:pt x="0" y="786583"/>
                  </a:cubicBezTo>
                  <a:lnTo>
                    <a:pt x="0" y="26217"/>
                  </a:lnTo>
                  <a:cubicBezTo>
                    <a:pt x="0" y="11738"/>
                    <a:pt x="11738" y="0"/>
                    <a:pt x="26217" y="0"/>
                  </a:cubicBezTo>
                  <a:close/>
                </a:path>
              </a:pathLst>
            </a:custGeom>
            <a:blipFill>
              <a:blip r:embed="rId4"/>
              <a:stretch>
                <a:fillRect l="-25000" t="0" r="-2500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282334" y="8512412"/>
            <a:ext cx="8324337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Power-sharing is the true metric of innovation.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460705" y="12001"/>
            <a:ext cx="10151718" cy="4879399"/>
          </a:xfrm>
          <a:prstGeom prst="rect">
            <a:avLst/>
          </a:prstGeom>
          <a:solidFill>
            <a:srgbClr val="8CA9AD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014855" y="-29135"/>
            <a:ext cx="9043417" cy="2115670"/>
            <a:chOff x="0" y="0"/>
            <a:chExt cx="12057889" cy="282089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830294"/>
              <a:ext cx="11615483" cy="990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99"/>
                </a:lnSpc>
                <a:spcBef>
                  <a:spcPct val="0"/>
                </a:spcBef>
              </a:pPr>
              <a:r>
                <a:rPr lang="en-US" b="true" sz="45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Community Power in Action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-9525"/>
              <a:ext cx="12057889" cy="1533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0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242973" y="5167625"/>
            <a:ext cx="4521709" cy="2724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true">
                <a:solidFill>
                  <a:srgbClr val="191919"/>
                </a:solidFill>
                <a:latin typeface="DM Sans Bold"/>
                <a:ea typeface="DM Sans Bold"/>
                <a:cs typeface="DM Sans Bold"/>
                <a:sym typeface="DM Sans Bold"/>
              </a:rPr>
              <a:t> SEMPRE (and its extension “SEMPRE Accelerators”) </a:t>
            </a: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Created local empowerment networks combining social-service providers + vulnerable communities.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625618" y="5161915"/>
            <a:ext cx="5191355" cy="2724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true">
                <a:solidFill>
                  <a:srgbClr val="191919"/>
                </a:solidFill>
                <a:latin typeface="DM Sans Bold"/>
                <a:ea typeface="DM Sans Bold"/>
                <a:cs typeface="DM Sans Bold"/>
                <a:sym typeface="DM Sans Bold"/>
              </a:rPr>
              <a:t>BSR Cultural Pearls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Eng</a:t>
            </a: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ages smaller cities/regions to strengthen </a:t>
            </a: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community culture and sense of belonging — emphasising community-led cultural activities as innovation.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6171" y="2385026"/>
            <a:ext cx="1015171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Examples that Shift Power to the People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68141" y="8734425"/>
            <a:ext cx="1015171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Real-world models where communities lead, not follow.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68197" y="5161915"/>
            <a:ext cx="4733833" cy="2724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true">
                <a:solidFill>
                  <a:srgbClr val="191919"/>
                </a:solidFill>
                <a:latin typeface="DM Sans Bold"/>
                <a:ea typeface="DM Sans Bold"/>
                <a:cs typeface="DM Sans Bold"/>
                <a:sym typeface="DM Sans Bold"/>
              </a:rPr>
              <a:t>BSI_4Women  </a:t>
            </a: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Empowers refugee women through entrepreneurship and community networks — demonstrating communities shaping their economic future.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182903" y="12001"/>
            <a:ext cx="7252468" cy="4915261"/>
          </a:xfrm>
          <a:custGeom>
            <a:avLst/>
            <a:gdLst/>
            <a:ahLst/>
            <a:cxnLst/>
            <a:rect r="r" b="b" t="t" l="l"/>
            <a:pathLst>
              <a:path h="4915261" w="7252468">
                <a:moveTo>
                  <a:pt x="0" y="0"/>
                </a:moveTo>
                <a:lnTo>
                  <a:pt x="7252468" y="0"/>
                </a:lnTo>
                <a:lnTo>
                  <a:pt x="7252468" y="4915262"/>
                </a:lnTo>
                <a:lnTo>
                  <a:pt x="0" y="4915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483826" y="81355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91351" y="-276396"/>
            <a:ext cx="9335351" cy="10839793"/>
            <a:chOff x="0" y="0"/>
            <a:chExt cx="2458693" cy="28549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58693" cy="2854925"/>
            </a:xfrm>
            <a:custGeom>
              <a:avLst/>
              <a:gdLst/>
              <a:ahLst/>
              <a:cxnLst/>
              <a:rect r="r" b="b" t="t" l="l"/>
              <a:pathLst>
                <a:path h="2854925" w="2458693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254226" y="10287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54714" y="287634"/>
            <a:ext cx="15267757" cy="167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Mechanisms that redistribute Power</a:t>
            </a:r>
          </a:p>
          <a:p>
            <a:pPr algn="ctr">
              <a:lnSpc>
                <a:spcPts val="65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313297" y="2725361"/>
            <a:ext cx="6867554" cy="603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6090"/>
              </a:lnSpc>
              <a:buFont typeface="Arial"/>
              <a:buChar char="•"/>
            </a:pP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Participatory budgeting </a:t>
            </a:r>
          </a:p>
          <a:p>
            <a:pPr algn="l" marL="755651" indent="-377825" lvl="1">
              <a:lnSpc>
                <a:spcPts val="6090"/>
              </a:lnSpc>
              <a:buFont typeface="Arial"/>
              <a:buChar char="•"/>
            </a:pP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Cooperative &amp; mutual ownership </a:t>
            </a:r>
          </a:p>
          <a:p>
            <a:pPr algn="l" marL="755651" indent="-377825" lvl="1">
              <a:lnSpc>
                <a:spcPts val="6090"/>
              </a:lnSpc>
              <a:buFont typeface="Arial"/>
              <a:buChar char="•"/>
            </a:pP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Social procurement clauses </a:t>
            </a:r>
          </a:p>
          <a:p>
            <a:pPr algn="l" marL="755651" indent="-377825" lvl="1">
              <a:lnSpc>
                <a:spcPts val="6090"/>
              </a:lnSpc>
              <a:buFont typeface="Arial"/>
              <a:buChar char="•"/>
            </a:pP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Citizen assemblies </a:t>
            </a:r>
          </a:p>
          <a:p>
            <a:pPr algn="l" marL="755651" indent="-377825" lvl="1">
              <a:lnSpc>
                <a:spcPts val="6090"/>
              </a:lnSpc>
              <a:buFont typeface="Arial"/>
              <a:buChar char="•"/>
            </a:pP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Digital deliberation platforms</a:t>
            </a:r>
          </a:p>
          <a:p>
            <a:pPr algn="ctr">
              <a:lnSpc>
                <a:spcPts val="490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829119" y="1443334"/>
            <a:ext cx="529441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Tools that Shift Who Decides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1351" y="-276396"/>
            <a:ext cx="9335351" cy="10839793"/>
            <a:chOff x="0" y="0"/>
            <a:chExt cx="2458693" cy="28549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8693" cy="2854925"/>
            </a:xfrm>
            <a:custGeom>
              <a:avLst/>
              <a:gdLst/>
              <a:ahLst/>
              <a:cxnLst/>
              <a:rect r="r" b="b" t="t" l="l"/>
              <a:pathLst>
                <a:path h="2854925" w="2458693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961443" y="1028700"/>
            <a:ext cx="7297857" cy="8229600"/>
            <a:chOff x="0" y="0"/>
            <a:chExt cx="9730476" cy="109728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20403" t="0" r="20403" b="0"/>
            <a:stretch>
              <a:fillRect/>
            </a:stretch>
          </p:blipFill>
          <p:spPr>
            <a:xfrm flipH="false" flipV="false">
              <a:off x="0" y="0"/>
              <a:ext cx="9730476" cy="109728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590126" y="2850029"/>
            <a:ext cx="6354149" cy="3427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99"/>
              </a:lnSpc>
            </a:pPr>
            <a:r>
              <a:rPr lang="en-US" sz="6699">
                <a:solidFill>
                  <a:srgbClr val="211F1C"/>
                </a:solidFill>
                <a:latin typeface="DM Sans"/>
                <a:ea typeface="DM Sans"/>
                <a:cs typeface="DM Sans"/>
                <a:sym typeface="DM Sans"/>
              </a:rPr>
              <a:t>How to Know When Power Has Shifted?</a:t>
            </a:r>
          </a:p>
          <a:p>
            <a:pPr algn="l">
              <a:lnSpc>
                <a:spcPts val="6699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483826" y="81355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54714" y="2540002"/>
            <a:ext cx="2938372" cy="2603498"/>
            <a:chOff x="0" y="0"/>
            <a:chExt cx="917346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60600" y="0"/>
                  </a:moveTo>
                  <a:lnTo>
                    <a:pt x="856746" y="0"/>
                  </a:lnTo>
                  <a:cubicBezTo>
                    <a:pt x="890215" y="0"/>
                    <a:pt x="917346" y="27131"/>
                    <a:pt x="917346" y="60600"/>
                  </a:cubicBezTo>
                  <a:lnTo>
                    <a:pt x="917346" y="752200"/>
                  </a:lnTo>
                  <a:cubicBezTo>
                    <a:pt x="917346" y="785669"/>
                    <a:pt x="890215" y="812800"/>
                    <a:pt x="856746" y="812800"/>
                  </a:cubicBezTo>
                  <a:lnTo>
                    <a:pt x="60600" y="812800"/>
                  </a:lnTo>
                  <a:cubicBezTo>
                    <a:pt x="27131" y="812800"/>
                    <a:pt x="0" y="785669"/>
                    <a:pt x="0" y="752200"/>
                  </a:cubicBezTo>
                  <a:lnTo>
                    <a:pt x="0" y="60600"/>
                  </a:lnTo>
                  <a:cubicBezTo>
                    <a:pt x="0" y="27131"/>
                    <a:pt x="27131" y="0"/>
                    <a:pt x="60600" y="0"/>
                  </a:cubicBezTo>
                  <a:close/>
                </a:path>
              </a:pathLst>
            </a:custGeom>
            <a:blipFill>
              <a:blip r:embed="rId4"/>
              <a:stretch>
                <a:fillRect l="-16494" t="0" r="-16494" b="0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5674607" y="2538588"/>
            <a:ext cx="2938372" cy="2603498"/>
            <a:chOff x="0" y="0"/>
            <a:chExt cx="917346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60600" y="0"/>
                  </a:moveTo>
                  <a:lnTo>
                    <a:pt x="856746" y="0"/>
                  </a:lnTo>
                  <a:cubicBezTo>
                    <a:pt x="890215" y="0"/>
                    <a:pt x="917346" y="27131"/>
                    <a:pt x="917346" y="60600"/>
                  </a:cubicBezTo>
                  <a:lnTo>
                    <a:pt x="917346" y="752200"/>
                  </a:lnTo>
                  <a:cubicBezTo>
                    <a:pt x="917346" y="785669"/>
                    <a:pt x="890215" y="812800"/>
                    <a:pt x="856746" y="812800"/>
                  </a:cubicBezTo>
                  <a:lnTo>
                    <a:pt x="60600" y="812800"/>
                  </a:lnTo>
                  <a:cubicBezTo>
                    <a:pt x="27131" y="812800"/>
                    <a:pt x="0" y="785669"/>
                    <a:pt x="0" y="752200"/>
                  </a:cubicBezTo>
                  <a:lnTo>
                    <a:pt x="0" y="60600"/>
                  </a:lnTo>
                  <a:cubicBezTo>
                    <a:pt x="0" y="27131"/>
                    <a:pt x="27131" y="0"/>
                    <a:pt x="606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0539" r="0" b="-20539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9585741" y="2538588"/>
            <a:ext cx="2938372" cy="2603498"/>
            <a:chOff x="0" y="0"/>
            <a:chExt cx="917346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60600" y="0"/>
                  </a:moveTo>
                  <a:lnTo>
                    <a:pt x="856746" y="0"/>
                  </a:lnTo>
                  <a:cubicBezTo>
                    <a:pt x="890215" y="0"/>
                    <a:pt x="917346" y="27131"/>
                    <a:pt x="917346" y="60600"/>
                  </a:cubicBezTo>
                  <a:lnTo>
                    <a:pt x="917346" y="752200"/>
                  </a:lnTo>
                  <a:cubicBezTo>
                    <a:pt x="917346" y="785669"/>
                    <a:pt x="890215" y="812800"/>
                    <a:pt x="856746" y="812800"/>
                  </a:cubicBezTo>
                  <a:lnTo>
                    <a:pt x="60600" y="812800"/>
                  </a:lnTo>
                  <a:cubicBezTo>
                    <a:pt x="27131" y="812800"/>
                    <a:pt x="0" y="785669"/>
                    <a:pt x="0" y="752200"/>
                  </a:cubicBezTo>
                  <a:lnTo>
                    <a:pt x="0" y="60600"/>
                  </a:lnTo>
                  <a:cubicBezTo>
                    <a:pt x="0" y="27131"/>
                    <a:pt x="27131" y="0"/>
                    <a:pt x="60600" y="0"/>
                  </a:cubicBezTo>
                  <a:close/>
                </a:path>
              </a:pathLst>
            </a:custGeom>
            <a:blipFill>
              <a:blip r:embed="rId6"/>
              <a:stretch>
                <a:fillRect l="-16452" t="0" r="-16452" b="0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3496876" y="2538588"/>
            <a:ext cx="2938372" cy="2603498"/>
            <a:chOff x="0" y="0"/>
            <a:chExt cx="917346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60600" y="0"/>
                  </a:moveTo>
                  <a:lnTo>
                    <a:pt x="856746" y="0"/>
                  </a:lnTo>
                  <a:cubicBezTo>
                    <a:pt x="890215" y="0"/>
                    <a:pt x="917346" y="27131"/>
                    <a:pt x="917346" y="60600"/>
                  </a:cubicBezTo>
                  <a:lnTo>
                    <a:pt x="917346" y="752200"/>
                  </a:lnTo>
                  <a:cubicBezTo>
                    <a:pt x="917346" y="785669"/>
                    <a:pt x="890215" y="812800"/>
                    <a:pt x="856746" y="812800"/>
                  </a:cubicBezTo>
                  <a:lnTo>
                    <a:pt x="60600" y="812800"/>
                  </a:lnTo>
                  <a:cubicBezTo>
                    <a:pt x="27131" y="812800"/>
                    <a:pt x="0" y="785669"/>
                    <a:pt x="0" y="752200"/>
                  </a:cubicBezTo>
                  <a:lnTo>
                    <a:pt x="0" y="60600"/>
                  </a:lnTo>
                  <a:cubicBezTo>
                    <a:pt x="0" y="27131"/>
                    <a:pt x="27131" y="0"/>
                    <a:pt x="60600" y="0"/>
                  </a:cubicBezTo>
                  <a:close/>
                </a:path>
              </a:pathLst>
            </a:custGeom>
            <a:blipFill>
              <a:blip r:embed="rId7"/>
              <a:stretch>
                <a:fillRect l="-16452" t="0" r="-16452" b="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2605274" y="449559"/>
            <a:ext cx="13788712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Measuring Community Power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09984" y="1419204"/>
            <a:ext cx="996587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>
                <a:solidFill>
                  <a:srgbClr val="727171"/>
                </a:solidFill>
                <a:latin typeface="DM Sans Bold"/>
                <a:ea typeface="DM Sans Bold"/>
                <a:cs typeface="DM Sans Bold"/>
                <a:sym typeface="DM Sans Bold"/>
              </a:rPr>
              <a:t>Track deeper indicators than participation counts.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09437" y="5807025"/>
            <a:ext cx="3338175" cy="198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b="true" sz="3000">
                <a:solidFill>
                  <a:srgbClr val="194597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Decision Rights</a:t>
            </a:r>
            <a:r>
              <a:rPr lang="en-US" sz="3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– who approves or vetoes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5398197" y="5820995"/>
            <a:ext cx="3491192" cy="198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b="true" sz="3000">
                <a:solidFill>
                  <a:srgbClr val="194597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Representation </a:t>
            </a:r>
            <a:r>
              <a:rPr lang="en-US" sz="3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– diversity in leadership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9499630" y="5807025"/>
            <a:ext cx="2760756" cy="198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b="true" sz="3000">
                <a:solidFill>
                  <a:srgbClr val="194597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Capacity</a:t>
            </a:r>
            <a:r>
              <a:rPr lang="en-US" sz="3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– local skills &amp; resources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3496876" y="5820995"/>
            <a:ext cx="3360691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b="true" sz="3000">
                <a:solidFill>
                  <a:srgbClr val="194597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Accountability</a:t>
            </a:r>
            <a:r>
              <a:rPr lang="en-US" sz="3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– feedback loops &amp; transparency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9641" y="5143500"/>
            <a:ext cx="9103185" cy="5120478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5561" r="0" b="-5561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-135423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478338" y="2675618"/>
            <a:ext cx="6780962" cy="5043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Main points:</a:t>
            </a:r>
          </a:p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Cooperative 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nd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mmun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ty-s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ha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 models retain value locally.</a:t>
            </a:r>
          </a:p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Each reinvested euro builds circul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ar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 be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n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ef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it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just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S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h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ar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d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 o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wn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ers</a:t>
            </a:r>
            <a:r>
              <a:rPr lang="en-US" sz="32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hip = long-term sustainability.</a:t>
            </a:r>
          </a:p>
          <a:p>
            <a:pPr algn="just">
              <a:lnSpc>
                <a:spcPts val="448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524544" y="3311170"/>
            <a:ext cx="6115581" cy="1576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spc="-280" b="true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The economics of shared ownership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39035" y="8131175"/>
            <a:ext cx="9190471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b="true" sz="3500">
                <a:solidFill>
                  <a:srgbClr val="7271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When Ownership Stays Local, Impact Multiplies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478338" y="1402594"/>
            <a:ext cx="6260654" cy="1035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E1A93D"/>
                </a:solidFill>
                <a:latin typeface="Open Sauce"/>
                <a:ea typeface="Open Sauce"/>
                <a:cs typeface="Open Sauce"/>
                <a:sym typeface="Open Sauce"/>
              </a:rPr>
              <a:t>Community wealth-building as social innovation.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068264" y="7585229"/>
            <a:ext cx="550009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b="true" sz="7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TABLE OF</a:t>
            </a:r>
          </a:p>
          <a:p>
            <a:pPr algn="r">
              <a:lnSpc>
                <a:spcPts val="8250"/>
              </a:lnSpc>
            </a:pPr>
            <a:r>
              <a:rPr lang="en-US" b="true" sz="7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CONTENT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793551"/>
            <a:ext cx="1938412" cy="1003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01.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315538"/>
            <a:ext cx="1938412" cy="1003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02.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967112" y="1801486"/>
            <a:ext cx="10456412" cy="501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GOVERNANCE, LEADERSHIP &amp; OWNERSHIP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967112" y="4808950"/>
            <a:ext cx="10214340" cy="501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MECHANISMS &amp; METRICS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4837525"/>
            <a:ext cx="1938412" cy="1003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03.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67112" y="3286961"/>
            <a:ext cx="8684060" cy="501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POWERSHIFTS &amp; POWERBUILDING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417556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87923">
            <a:off x="13475833" y="-8787301"/>
            <a:ext cx="13977230" cy="14342307"/>
          </a:xfrm>
          <a:custGeom>
            <a:avLst/>
            <a:gdLst/>
            <a:ahLst/>
            <a:cxnLst/>
            <a:rect r="r" b="b" t="t" l="l"/>
            <a:pathLst>
              <a:path h="14342307" w="13977230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67112" y="5329653"/>
            <a:ext cx="6726444" cy="438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true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Selection of main methods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67112" y="2358703"/>
            <a:ext cx="7823123" cy="438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true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Where to look, what to spot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67112" y="3770718"/>
            <a:ext cx="5542676" cy="438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true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Why those matter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1351" y="-276396"/>
            <a:ext cx="9335351" cy="10839793"/>
            <a:chOff x="0" y="0"/>
            <a:chExt cx="2458693" cy="28549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8693" cy="2854925"/>
            </a:xfrm>
            <a:custGeom>
              <a:avLst/>
              <a:gdLst/>
              <a:ahLst/>
              <a:cxnLst/>
              <a:rect r="r" b="b" t="t" l="l"/>
              <a:pathLst>
                <a:path h="2854925" w="2458693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961443" y="1028700"/>
            <a:ext cx="7297857" cy="8229600"/>
            <a:chOff x="0" y="0"/>
            <a:chExt cx="9730476" cy="109728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20440" t="0" r="20440" b="0"/>
            <a:stretch>
              <a:fillRect/>
            </a:stretch>
          </p:blipFill>
          <p:spPr>
            <a:xfrm flipH="false" flipV="false">
              <a:off x="0" y="0"/>
              <a:ext cx="9730476" cy="109728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590126" y="2850029"/>
            <a:ext cx="6354149" cy="3427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99"/>
              </a:lnSpc>
            </a:pPr>
            <a:r>
              <a:rPr lang="en-US" sz="6699">
                <a:solidFill>
                  <a:srgbClr val="211F1C"/>
                </a:solidFill>
                <a:latin typeface="DM Sans"/>
                <a:ea typeface="DM Sans"/>
                <a:cs typeface="DM Sans"/>
                <a:sym typeface="DM Sans"/>
              </a:rPr>
              <a:t>The Future: Power as Infrastructure</a:t>
            </a:r>
          </a:p>
          <a:p>
            <a:pPr algn="l">
              <a:lnSpc>
                <a:spcPts val="6699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259855" y="9132573"/>
            <a:ext cx="18288000" cy="1578612"/>
          </a:xfrm>
          <a:prstGeom prst="rect">
            <a:avLst/>
          </a:prstGeom>
          <a:solidFill>
            <a:srgbClr val="8CA9AD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4444877" y="9258300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33443" y="2984786"/>
            <a:ext cx="7992427" cy="5964348"/>
          </a:xfrm>
          <a:custGeom>
            <a:avLst/>
            <a:gdLst/>
            <a:ahLst/>
            <a:cxnLst/>
            <a:rect r="r" b="b" t="t" l="l"/>
            <a:pathLst>
              <a:path h="5964348" w="7992427">
                <a:moveTo>
                  <a:pt x="0" y="0"/>
                </a:moveTo>
                <a:lnTo>
                  <a:pt x="7992427" y="0"/>
                </a:lnTo>
                <a:lnTo>
                  <a:pt x="7992427" y="5964349"/>
                </a:lnTo>
                <a:lnTo>
                  <a:pt x="0" y="5964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9855" y="1187110"/>
            <a:ext cx="4712543" cy="280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401924" y="362879"/>
            <a:ext cx="17484153" cy="198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50"/>
              </a:lnSpc>
            </a:pPr>
            <a:r>
              <a:rPr lang="en-US" b="true" sz="7500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Power is not a project —it’s the system itself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60305" y="2741581"/>
            <a:ext cx="12538703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E1A93D"/>
                </a:solidFill>
                <a:latin typeface="DM Sans"/>
                <a:ea typeface="DM Sans"/>
                <a:cs typeface="DM Sans"/>
                <a:sym typeface="DM Sans"/>
              </a:rPr>
              <a:t>Building ecosystems where authority, trust, and capacity are embedded.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9855" y="9426579"/>
            <a:ext cx="12783369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F2F4F5"/>
                </a:solidFill>
                <a:latin typeface="Open Sauce"/>
                <a:ea typeface="Open Sauce"/>
                <a:cs typeface="Open Sauce"/>
                <a:sym typeface="Open Sauce"/>
              </a:rPr>
              <a:t>“Communities are not beneficiaries — they are architects of change.”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981200" y="-94024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81200" y="6267450"/>
            <a:ext cx="2880360" cy="4114800"/>
          </a:xfrm>
          <a:custGeom>
            <a:avLst/>
            <a:gdLst/>
            <a:ahLst/>
            <a:cxnLst/>
            <a:rect r="r" b="b" t="t" l="l"/>
            <a:pathLst>
              <a:path h="4114800" w="288036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45946" y="3130544"/>
            <a:ext cx="10620170" cy="1660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500"/>
              </a:lnSpc>
            </a:pPr>
            <a:r>
              <a:rPr lang="en-US" b="true" sz="12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THANK YOU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4819644"/>
            <a:ext cx="5722116" cy="501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50"/>
              </a:lnSpc>
            </a:pPr>
            <a:r>
              <a:rPr lang="en-US" b="true" sz="3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Have any question?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10800000">
            <a:off x="5623560" y="7673106"/>
            <a:ext cx="3422956" cy="2613894"/>
          </a:xfrm>
          <a:custGeom>
            <a:avLst/>
            <a:gdLst/>
            <a:ahLst/>
            <a:cxnLst/>
            <a:rect r="r" b="b" t="t" l="l"/>
            <a:pathLst>
              <a:path h="2613894" w="3422956">
                <a:moveTo>
                  <a:pt x="0" y="0"/>
                </a:moveTo>
                <a:lnTo>
                  <a:pt x="3422956" y="0"/>
                </a:lnTo>
                <a:lnTo>
                  <a:pt x="3422956" y="2613894"/>
                </a:lnTo>
                <a:lnTo>
                  <a:pt x="0" y="261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1351" y="-276396"/>
            <a:ext cx="9335351" cy="10839793"/>
            <a:chOff x="0" y="0"/>
            <a:chExt cx="2458693" cy="28549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8693" cy="2854925"/>
            </a:xfrm>
            <a:custGeom>
              <a:avLst/>
              <a:gdLst/>
              <a:ahLst/>
              <a:cxnLst/>
              <a:rect r="r" b="b" t="t" l="l"/>
              <a:pathLst>
                <a:path h="2854925" w="2458693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961443" y="1028700"/>
            <a:ext cx="7297857" cy="8229600"/>
            <a:chOff x="0" y="0"/>
            <a:chExt cx="9730476" cy="109728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20204" t="0" r="20204" b="0"/>
            <a:stretch>
              <a:fillRect/>
            </a:stretch>
          </p:blipFill>
          <p:spPr>
            <a:xfrm flipH="false" flipV="false">
              <a:off x="0" y="0"/>
              <a:ext cx="9730476" cy="109728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592841" y="668971"/>
            <a:ext cx="8266676" cy="2580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99"/>
              </a:lnSpc>
            </a:pPr>
            <a:r>
              <a:rPr lang="en-US" sz="6699">
                <a:solidFill>
                  <a:srgbClr val="211F1C"/>
                </a:solidFill>
                <a:latin typeface="DM Sans"/>
                <a:ea typeface="DM Sans"/>
                <a:cs typeface="DM Sans"/>
                <a:sym typeface="DM Sans"/>
              </a:rPr>
              <a:t>Governance, Leadership &amp; Ownership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92841" y="3847395"/>
            <a:ext cx="7957856" cy="494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This presentation explores how </a:t>
            </a:r>
            <a:r>
              <a:rPr lang="en-US" sz="35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shifting power to communities transforms social innovation.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We will look at governance models, leadership development, ownership structures, and the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ethics of power-sharing, while drawing on case studies and practical strategies.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1351" y="-276396"/>
            <a:ext cx="9335351" cy="10839793"/>
            <a:chOff x="0" y="0"/>
            <a:chExt cx="2458693" cy="28549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8693" cy="2854925"/>
            </a:xfrm>
            <a:custGeom>
              <a:avLst/>
              <a:gdLst/>
              <a:ahLst/>
              <a:cxnLst/>
              <a:rect r="r" b="b" t="t" l="l"/>
              <a:pathLst>
                <a:path h="2854925" w="2458693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961443" y="1028700"/>
            <a:ext cx="7297857" cy="8229600"/>
            <a:chOff x="0" y="0"/>
            <a:chExt cx="9730476" cy="109728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20440" t="0" r="20440" b="0"/>
            <a:stretch>
              <a:fillRect/>
            </a:stretch>
          </p:blipFill>
          <p:spPr>
            <a:xfrm flipH="false" flipV="false">
              <a:off x="0" y="0"/>
              <a:ext cx="9730476" cy="109728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592841" y="640396"/>
            <a:ext cx="8266676" cy="1447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211F1C"/>
                </a:solidFill>
                <a:latin typeface="DM Sans"/>
                <a:ea typeface="DM Sans"/>
                <a:cs typeface="DM Sans"/>
                <a:sym typeface="DM Sans"/>
              </a:rPr>
              <a:t>Why Community Power-Building Matters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97397" y="2371065"/>
            <a:ext cx="8362120" cy="743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Social innovation often fails when decision-making power remains concentrated in external institutions or organizations. </a:t>
            </a:r>
            <a:r>
              <a:rPr lang="en-US" b="true" sz="24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Without community ownership, initiatives risk being temporary and ineffective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  <a:p>
            <a:pPr algn="just">
              <a:lnSpc>
                <a:spcPts val="3499"/>
              </a:lnSpc>
            </a:pP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Buildi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ng power 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ensures 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hat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communities a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 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no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o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nly parti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ci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nts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but </a:t>
            </a:r>
            <a:r>
              <a:rPr lang="en-US" b="true" sz="24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active decision-makers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strengthening both legitimacy and trust.</a:t>
            </a:r>
          </a:p>
          <a:p>
            <a:pPr algn="just">
              <a:lnSpc>
                <a:spcPts val="3499"/>
              </a:lnSpc>
            </a:pP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Long-lasting governance structures give resilience, allowing communities to continue shaping change long after funding cycles end.</a:t>
            </a: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</a:p>
          <a:p>
            <a:pPr algn="just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Empowered communities cultivat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 the skills, confidence, and collective energy needed to address both current and future challenges.</a:t>
            </a:r>
          </a:p>
          <a:p>
            <a:pPr algn="just">
              <a:lnSpc>
                <a:spcPts val="349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75381" y="738899"/>
            <a:ext cx="5873896" cy="3304025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9205" r="0" b="-920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-135423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049277" y="244565"/>
            <a:ext cx="6474927" cy="6945629"/>
            <a:chOff x="0" y="0"/>
            <a:chExt cx="8633236" cy="9260839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47625"/>
              <a:ext cx="8633236" cy="5031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220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534881"/>
              <a:ext cx="8633236" cy="87259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Innovation </a:t>
              </a:r>
              <a:r>
                <a:rPr lang="en-US" b="true" sz="2499">
                  <a:solidFill>
                    <a:srgbClr val="73737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without power transfer 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 creates extractive programs, where communities are treated as subjects rather than partners.</a:t>
              </a:r>
            </a:p>
            <a:p>
              <a:pPr algn="just">
                <a:lnSpc>
                  <a:spcPts val="3499"/>
                </a:lnSpc>
              </a:pPr>
            </a:p>
            <a:p>
              <a:pPr algn="just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Real innovation </a:t>
              </a:r>
              <a:r>
                <a:rPr lang="en-US" b="true" sz="2499">
                  <a:solidFill>
                    <a:srgbClr val="73737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redistributes decision rights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, positioning communities as co-creators instead of passive recipients.</a:t>
              </a:r>
            </a:p>
            <a:p>
              <a:pPr algn="just">
                <a:lnSpc>
                  <a:spcPts val="3499"/>
                </a:lnSpc>
              </a:pPr>
            </a:p>
            <a:p>
              <a:pPr algn="just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Sustainable change depends on </a:t>
              </a:r>
              <a:r>
                <a:rPr lang="en-US" b="true" sz="2499">
                  <a:solidFill>
                    <a:srgbClr val="73737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embedding local ownership 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at every stage.</a:t>
              </a:r>
            </a:p>
            <a:p>
              <a:pPr algn="just">
                <a:lnSpc>
                  <a:spcPts val="3499"/>
                </a:lnSpc>
              </a:pPr>
            </a:p>
            <a:p>
              <a:pPr algn="just">
                <a:lnSpc>
                  <a:spcPts val="3499"/>
                </a:lnSpc>
              </a:pPr>
            </a:p>
            <a:p>
              <a:pPr algn="just">
                <a:lnSpc>
                  <a:spcPts val="349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205173" y="6584951"/>
            <a:ext cx="14054127" cy="1576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spc="-280" b="true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Social Innovation Requires Power Shifts</a:t>
            </a:r>
          </a:p>
          <a:p>
            <a:pPr algn="l">
              <a:lnSpc>
                <a:spcPts val="6160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1028700" y="8161021"/>
            <a:ext cx="17069461" cy="2125979"/>
            <a:chOff x="0" y="0"/>
            <a:chExt cx="22759281" cy="2834639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22759281" cy="5031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220"/>
                </a:lnSpc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534881"/>
              <a:ext cx="22759281" cy="22997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When innovation is carried out 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without 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st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r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uc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t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u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ra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l 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s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hi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f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ts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in decision-making, it risks reinforcing inequities rather than dismantling them. Programs might achieve measurable outputs, but they rarely transform systems. Lasting social innovation mu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st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 t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r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ansf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e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r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pow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e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r al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ongs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ide resources, ensuring communities drive the process as w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ell 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a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s </a:t>
              </a: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the outcomes.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B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85800" y="-1369275"/>
            <a:ext cx="9829800" cy="12306300"/>
            <a:chOff x="0" y="0"/>
            <a:chExt cx="1828828" cy="22895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8828" cy="2289579"/>
            </a:xfrm>
            <a:custGeom>
              <a:avLst/>
              <a:gdLst/>
              <a:ahLst/>
              <a:cxnLst/>
              <a:rect r="r" b="b" t="t" l="l"/>
              <a:pathLst>
                <a:path h="2289579" w="1828828">
                  <a:moveTo>
                    <a:pt x="0" y="0"/>
                  </a:moveTo>
                  <a:lnTo>
                    <a:pt x="1828828" y="0"/>
                  </a:lnTo>
                  <a:lnTo>
                    <a:pt x="1828828" y="2289579"/>
                  </a:lnTo>
                  <a:lnTo>
                    <a:pt x="0" y="2289579"/>
                  </a:lnTo>
                  <a:close/>
                </a:path>
              </a:pathLst>
            </a:custGeom>
            <a:solidFill>
              <a:srgbClr val="F2F4F5">
                <a:alpha val="92941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686379" y="631190"/>
            <a:ext cx="7972191" cy="301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7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What is community-power building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606457" y="387899"/>
            <a:ext cx="8055271" cy="8356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Community power-building is the </a:t>
            </a: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practice of shifting authority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to those who are most directly affected. Instead of institutions prescribing solutions, residents define the problems, design the responses, and govern the structures that carry them forward. </a:t>
            </a:r>
          </a:p>
          <a:p>
            <a:pPr algn="just">
              <a:lnSpc>
                <a:spcPts val="3500"/>
              </a:lnSpc>
            </a:pPr>
          </a:p>
          <a:p>
            <a:pPr algn="just">
              <a:lnSpc>
                <a:spcPts val="3500"/>
              </a:lnSpc>
            </a:pP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This </a:t>
            </a: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creates ownership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of both resources and outcomes, ensuring social innovation is not imposed from the outside but emerges from within.</a:t>
            </a:r>
          </a:p>
          <a:p>
            <a:pPr algn="just">
              <a:lnSpc>
                <a:spcPts val="3500"/>
              </a:lnSpc>
            </a:pPr>
          </a:p>
          <a:p>
            <a:pPr algn="just">
              <a:lnSpc>
                <a:spcPts val="3500"/>
              </a:lnSpc>
            </a:pP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By rooting innovation in lived experience, communities create solutions that are culturally grounded, more relevant, and sustainable.</a:t>
            </a:r>
          </a:p>
          <a:p>
            <a:pPr algn="l">
              <a:lnSpc>
                <a:spcPts val="350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86379" y="3853290"/>
            <a:ext cx="7172107" cy="5805500"/>
          </a:xfrm>
          <a:custGeom>
            <a:avLst/>
            <a:gdLst/>
            <a:ahLst/>
            <a:cxnLst/>
            <a:rect r="r" b="b" t="t" l="l"/>
            <a:pathLst>
              <a:path h="5805500" w="7172107">
                <a:moveTo>
                  <a:pt x="0" y="0"/>
                </a:moveTo>
                <a:lnTo>
                  <a:pt x="7172107" y="0"/>
                </a:lnTo>
                <a:lnTo>
                  <a:pt x="7172107" y="5805500"/>
                </a:lnTo>
                <a:lnTo>
                  <a:pt x="0" y="580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745" r="0" b="-14829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B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85800" y="-1369275"/>
            <a:ext cx="9829800" cy="12306300"/>
            <a:chOff x="0" y="0"/>
            <a:chExt cx="1828828" cy="22895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8828" cy="2289579"/>
            </a:xfrm>
            <a:custGeom>
              <a:avLst/>
              <a:gdLst/>
              <a:ahLst/>
              <a:cxnLst/>
              <a:rect r="r" b="b" t="t" l="l"/>
              <a:pathLst>
                <a:path h="2289579" w="1828828">
                  <a:moveTo>
                    <a:pt x="0" y="0"/>
                  </a:moveTo>
                  <a:lnTo>
                    <a:pt x="1828828" y="0"/>
                  </a:lnTo>
                  <a:lnTo>
                    <a:pt x="1828828" y="2289579"/>
                  </a:lnTo>
                  <a:lnTo>
                    <a:pt x="0" y="2289579"/>
                  </a:lnTo>
                  <a:close/>
                </a:path>
              </a:pathLst>
            </a:custGeom>
            <a:solidFill>
              <a:srgbClr val="F2F4F5">
                <a:alpha val="92941"/>
              </a:srgbClr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44731" y="3468538"/>
            <a:ext cx="6968737" cy="6266580"/>
          </a:xfrm>
          <a:custGeom>
            <a:avLst/>
            <a:gdLst/>
            <a:ahLst/>
            <a:cxnLst/>
            <a:rect r="r" b="b" t="t" l="l"/>
            <a:pathLst>
              <a:path h="6266580" w="6968737">
                <a:moveTo>
                  <a:pt x="0" y="0"/>
                </a:moveTo>
                <a:lnTo>
                  <a:pt x="6968738" y="0"/>
                </a:lnTo>
                <a:lnTo>
                  <a:pt x="6968738" y="6266580"/>
                </a:lnTo>
                <a:lnTo>
                  <a:pt x="0" y="626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403" r="0" b="-33403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65626" y="927812"/>
            <a:ext cx="8678374" cy="202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7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Progr</a:t>
            </a:r>
            <a:r>
              <a:rPr lang="en-US" sz="7800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am delivery vs. power-building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429854" y="613487"/>
            <a:ext cx="8055271" cy="967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55651" indent="-377825" lvl="1">
              <a:lnSpc>
                <a:spcPts val="3500"/>
              </a:lnSpc>
              <a:buFont typeface="Arial"/>
              <a:buChar char="•"/>
            </a:pP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Clients vs. co-owners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: Traditional se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v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ice 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del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ve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ry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treats residents as clients, while power-building positions them as co-owners of solutions.</a:t>
            </a:r>
          </a:p>
          <a:p>
            <a:pPr algn="just" marL="755651" indent="-377825" lvl="1">
              <a:lnSpc>
                <a:spcPts val="3500"/>
              </a:lnSpc>
              <a:buFont typeface="Arial"/>
              <a:buChar char="•"/>
            </a:pP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Short-term outputs vs. durable governance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: Service programs measure outputs; power-building creates governance structures that persist.</a:t>
            </a:r>
          </a:p>
          <a:p>
            <a:pPr algn="just" marL="755651" indent="-377825" lvl="1">
              <a:lnSpc>
                <a:spcPts val="3500"/>
              </a:lnSpc>
              <a:buFont typeface="Arial"/>
              <a:buChar char="•"/>
            </a:pP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External control vs. community decision rights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: Programs are often controlled by outside agencies, but true empowerment comes from local decision-making authority.</a:t>
            </a:r>
          </a:p>
          <a:p>
            <a:pPr algn="just" marL="755651" indent="-377825" lvl="1">
              <a:lnSpc>
                <a:spcPts val="3500"/>
              </a:lnSpc>
              <a:buFont typeface="Arial"/>
              <a:buChar char="•"/>
            </a:pPr>
            <a:r>
              <a:rPr lang="en-US" b="true" sz="35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Service provision vs. structural change</a:t>
            </a:r>
            <a:r>
              <a:rPr lang="en-US" sz="35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: Delivering services solves immediate needs, while shifting power addresses root causes and transforms systems.</a:t>
            </a:r>
          </a:p>
          <a:p>
            <a:pPr algn="l">
              <a:lnSpc>
                <a:spcPts val="3500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B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85800" y="-1369275"/>
            <a:ext cx="9829800" cy="12306300"/>
            <a:chOff x="0" y="0"/>
            <a:chExt cx="1828828" cy="22895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8828" cy="2289579"/>
            </a:xfrm>
            <a:custGeom>
              <a:avLst/>
              <a:gdLst/>
              <a:ahLst/>
              <a:cxnLst/>
              <a:rect r="r" b="b" t="t" l="l"/>
              <a:pathLst>
                <a:path h="2289579" w="1828828">
                  <a:moveTo>
                    <a:pt x="0" y="0"/>
                  </a:moveTo>
                  <a:lnTo>
                    <a:pt x="1828828" y="0"/>
                  </a:lnTo>
                  <a:lnTo>
                    <a:pt x="1828828" y="2289579"/>
                  </a:lnTo>
                  <a:lnTo>
                    <a:pt x="0" y="2289579"/>
                  </a:lnTo>
                  <a:close/>
                </a:path>
              </a:pathLst>
            </a:custGeom>
            <a:solidFill>
              <a:srgbClr val="F2F4F5">
                <a:alpha val="92941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710748" y="643728"/>
            <a:ext cx="6792027" cy="679202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6217" y="0"/>
                  </a:moveTo>
                  <a:lnTo>
                    <a:pt x="786583" y="0"/>
                  </a:lnTo>
                  <a:cubicBezTo>
                    <a:pt x="801062" y="0"/>
                    <a:pt x="812800" y="11738"/>
                    <a:pt x="812800" y="26217"/>
                  </a:cubicBezTo>
                  <a:lnTo>
                    <a:pt x="812800" y="786583"/>
                  </a:lnTo>
                  <a:cubicBezTo>
                    <a:pt x="812800" y="801062"/>
                    <a:pt x="801062" y="812800"/>
                    <a:pt x="786583" y="812800"/>
                  </a:cubicBezTo>
                  <a:lnTo>
                    <a:pt x="26217" y="812800"/>
                  </a:lnTo>
                  <a:cubicBezTo>
                    <a:pt x="11738" y="812800"/>
                    <a:pt x="0" y="801062"/>
                    <a:pt x="0" y="786583"/>
                  </a:cubicBezTo>
                  <a:lnTo>
                    <a:pt x="0" y="26217"/>
                  </a:lnTo>
                  <a:cubicBezTo>
                    <a:pt x="0" y="11738"/>
                    <a:pt x="11738" y="0"/>
                    <a:pt x="26217" y="0"/>
                  </a:cubicBezTo>
                  <a:close/>
                </a:path>
              </a:pathLst>
            </a:custGeom>
            <a:blipFill>
              <a:blip r:embed="rId2"/>
              <a:stretch>
                <a:fillRect l="-25075" t="0" r="-25075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887923">
            <a:off x="13475833" y="-8787301"/>
            <a:ext cx="13977230" cy="14342307"/>
          </a:xfrm>
          <a:custGeom>
            <a:avLst/>
            <a:gdLst/>
            <a:ahLst/>
            <a:cxnLst/>
            <a:rect r="r" b="b" t="t" l="l"/>
            <a:pathLst>
              <a:path h="14342307" w="13977230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7211" y="324748"/>
            <a:ext cx="8534731" cy="2465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Asset-Based Community Development (ABCD)</a:t>
            </a:r>
          </a:p>
          <a:p>
            <a:pPr algn="ctr">
              <a:lnSpc>
                <a:spcPts val="78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609269" y="1743462"/>
            <a:ext cx="8030613" cy="9646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Asset-Based Community Development </a:t>
            </a:r>
            <a:r>
              <a:rPr lang="en-US" b="true" sz="30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begins by mapping what already exists within a community</a:t>
            </a: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: the skills of individuals, the associations they belong to, and the institutions rooted in the area. </a:t>
            </a:r>
          </a:p>
          <a:p>
            <a:pPr algn="just">
              <a:lnSpc>
                <a:spcPts val="4200"/>
              </a:lnSpc>
            </a:p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By focusing on abundance rather than deficits, communities build strength and resilience. ABCD connects neighbors, strengthens informal networks, and invests in leadership capacity. </a:t>
            </a:r>
          </a:p>
          <a:p>
            <a:pPr algn="just">
              <a:lnSpc>
                <a:spcPts val="4200"/>
              </a:lnSpc>
            </a:pPr>
          </a:p>
          <a:p>
            <a:pPr algn="just">
              <a:lnSpc>
                <a:spcPts val="4200"/>
              </a:lnSpc>
            </a:pPr>
            <a:r>
              <a:rPr lang="en-US" b="true" sz="30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The shift from a deficit mindset to an abundance mindset helps communities</a:t>
            </a: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recognize and use their own power as the foundation for innovation.</a:t>
            </a:r>
          </a:p>
          <a:p>
            <a:pPr algn="just">
              <a:lnSpc>
                <a:spcPts val="4480"/>
              </a:lnSpc>
            </a:pPr>
          </a:p>
          <a:p>
            <a:pPr algn="just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213159" y="3125209"/>
            <a:ext cx="7074841" cy="2032161"/>
            <a:chOff x="0" y="0"/>
            <a:chExt cx="1863333" cy="535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63333" cy="535219"/>
            </a:xfrm>
            <a:custGeom>
              <a:avLst/>
              <a:gdLst/>
              <a:ahLst/>
              <a:cxnLst/>
              <a:rect r="r" b="b" t="t" l="l"/>
              <a:pathLst>
                <a:path h="535219" w="1863333">
                  <a:moveTo>
                    <a:pt x="0" y="0"/>
                  </a:moveTo>
                  <a:lnTo>
                    <a:pt x="1863333" y="0"/>
                  </a:lnTo>
                  <a:lnTo>
                    <a:pt x="1863333" y="535219"/>
                  </a:lnTo>
                  <a:lnTo>
                    <a:pt x="0" y="535219"/>
                  </a:lnTo>
                  <a:close/>
                </a:path>
              </a:pathLst>
            </a:custGeom>
            <a:solidFill>
              <a:srgbClr val="EED2A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1863333" cy="6018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4480"/>
                </a:lnSpc>
              </a:pPr>
              <a:r>
                <a:rPr lang="en-US" sz="3200" b="true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Train</a:t>
              </a:r>
              <a:r>
                <a:rPr lang="en-US" sz="32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: Provide community members with skills in organizing, governance, facilitation, and negotiation.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91351" y="-170090"/>
            <a:ext cx="10224351" cy="10627180"/>
            <a:chOff x="0" y="0"/>
            <a:chExt cx="2692833" cy="2798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92833" cy="2798928"/>
            </a:xfrm>
            <a:custGeom>
              <a:avLst/>
              <a:gdLst/>
              <a:ahLst/>
              <a:cxnLst/>
              <a:rect r="r" b="b" t="t" l="l"/>
              <a:pathLst>
                <a:path h="2798928" w="2692833">
                  <a:moveTo>
                    <a:pt x="0" y="0"/>
                  </a:moveTo>
                  <a:lnTo>
                    <a:pt x="2692833" y="0"/>
                  </a:lnTo>
                  <a:lnTo>
                    <a:pt x="2692833" y="2798928"/>
                  </a:lnTo>
                  <a:lnTo>
                    <a:pt x="0" y="279892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692833" cy="2837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326923" y="1786074"/>
            <a:ext cx="7469921" cy="2355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80"/>
              </a:lnSpc>
            </a:pPr>
            <a:r>
              <a:rPr lang="en-US" b="true" sz="8000" spc="376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Leadership Pipelines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213159" y="5547895"/>
            <a:ext cx="7366000" cy="1793058"/>
            <a:chOff x="0" y="0"/>
            <a:chExt cx="1940016" cy="47224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40016" cy="472246"/>
            </a:xfrm>
            <a:custGeom>
              <a:avLst/>
              <a:gdLst/>
              <a:ahLst/>
              <a:cxnLst/>
              <a:rect r="r" b="b" t="t" l="l"/>
              <a:pathLst>
                <a:path h="472246" w="1940016">
                  <a:moveTo>
                    <a:pt x="0" y="0"/>
                  </a:moveTo>
                  <a:lnTo>
                    <a:pt x="1940016" y="0"/>
                  </a:lnTo>
                  <a:lnTo>
                    <a:pt x="1940016" y="472246"/>
                  </a:lnTo>
                  <a:lnTo>
                    <a:pt x="0" y="472246"/>
                  </a:lnTo>
                  <a:close/>
                </a:path>
              </a:pathLst>
            </a:custGeom>
            <a:solidFill>
              <a:srgbClr val="7C90B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940016" cy="51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1367239" y="5566945"/>
            <a:ext cx="6920761" cy="1336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0"/>
              </a:lnSpc>
              <a:spcBef>
                <a:spcPct val="0"/>
              </a:spcBef>
            </a:pPr>
            <a:r>
              <a:rPr lang="en-US" b="true" sz="32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Support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: Offer stipends, coaching, and peer networks to ensure leaders can sustain their engagement.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144620" y="939437"/>
            <a:ext cx="7366000" cy="1793058"/>
            <a:chOff x="0" y="0"/>
            <a:chExt cx="1940016" cy="47224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940016" cy="472246"/>
            </a:xfrm>
            <a:custGeom>
              <a:avLst/>
              <a:gdLst/>
              <a:ahLst/>
              <a:cxnLst/>
              <a:rect r="r" b="b" t="t" l="l"/>
              <a:pathLst>
                <a:path h="472246" w="1940016">
                  <a:moveTo>
                    <a:pt x="0" y="0"/>
                  </a:moveTo>
                  <a:lnTo>
                    <a:pt x="1940016" y="0"/>
                  </a:lnTo>
                  <a:lnTo>
                    <a:pt x="1940016" y="472246"/>
                  </a:lnTo>
                  <a:lnTo>
                    <a:pt x="0" y="472246"/>
                  </a:lnTo>
                  <a:close/>
                </a:path>
              </a:pathLst>
            </a:custGeom>
            <a:solidFill>
              <a:srgbClr val="7C90B8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940016" cy="51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1213159" y="958487"/>
            <a:ext cx="6920761" cy="1774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0"/>
              </a:lnSpc>
              <a:spcBef>
                <a:spcPct val="0"/>
              </a:spcBef>
            </a:pPr>
            <a:r>
              <a:rPr lang="en-US" b="true" sz="32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Identify: </a:t>
            </a: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Use talent scouting and peer nominations to bring forward emerging leaders who may not hold formal titles.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1213159" y="7731478"/>
            <a:ext cx="7074841" cy="2365553"/>
            <a:chOff x="0" y="0"/>
            <a:chExt cx="1863333" cy="62302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63333" cy="623026"/>
            </a:xfrm>
            <a:custGeom>
              <a:avLst/>
              <a:gdLst/>
              <a:ahLst/>
              <a:cxnLst/>
              <a:rect r="r" b="b" t="t" l="l"/>
              <a:pathLst>
                <a:path h="623026" w="1863333">
                  <a:moveTo>
                    <a:pt x="0" y="0"/>
                  </a:moveTo>
                  <a:lnTo>
                    <a:pt x="1863333" y="0"/>
                  </a:lnTo>
                  <a:lnTo>
                    <a:pt x="1863333" y="623026"/>
                  </a:lnTo>
                  <a:lnTo>
                    <a:pt x="0" y="623026"/>
                  </a:lnTo>
                  <a:close/>
                </a:path>
              </a:pathLst>
            </a:custGeom>
            <a:solidFill>
              <a:srgbClr val="EED2A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66675"/>
              <a:ext cx="1863333" cy="689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just">
                <a:lnSpc>
                  <a:spcPts val="4480"/>
                </a:lnSpc>
              </a:pPr>
              <a:r>
                <a:rPr lang="en-US" b="true" sz="3200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Sustain: </a:t>
              </a:r>
              <a:r>
                <a:rPr lang="en-US" sz="32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Create long-term succession plans and mentorship systems to continuously renew leadership.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DAG0uk53MoM</dc:identifier>
  <dcterms:modified xsi:type="dcterms:W3CDTF">2011-08-01T06:04:30Z</dcterms:modified>
  <cp:revision>1</cp:revision>
  <dc:title>Power of community_SOCIAL INNOVATION </dc:title>
</cp:coreProperties>
</file>