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DM Sans" pitchFamily="2" charset="0"/>
      <p:regular r:id="rId25"/>
      <p:bold r:id="rId26"/>
    </p:embeddedFont>
    <p:embeddedFont>
      <p:font typeface="DM Sans Bold" charset="0"/>
      <p:regular r:id="rId27"/>
    </p:embeddedFont>
    <p:embeddedFont>
      <p:font typeface="DM Sans Italics" panose="020B0604020202020204" charset="0"/>
      <p:regular r:id="rId28"/>
    </p:embeddedFont>
    <p:embeddedFont>
      <p:font typeface="Open Sans Bold" panose="020B0604020202020204" charset="0"/>
      <p:regular r:id="rId29"/>
    </p:embeddedFont>
    <p:embeddedFont>
      <p:font typeface="Open Sauce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31.svg"/><Relationship Id="rId4" Type="http://schemas.openxmlformats.org/officeDocument/2006/relationships/image" Target="../media/image38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1" y="1896731"/>
            <a:ext cx="15582900" cy="7056769"/>
            <a:chOff x="0" y="0"/>
            <a:chExt cx="4144623" cy="1971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4623" cy="1971407"/>
            </a:xfrm>
            <a:custGeom>
              <a:avLst/>
              <a:gdLst/>
              <a:ahLst/>
              <a:cxnLst/>
              <a:rect l="l" t="t" r="r" b="b"/>
              <a:pathLst>
                <a:path w="4144623" h="1971407">
                  <a:moveTo>
                    <a:pt x="23614" y="0"/>
                  </a:moveTo>
                  <a:lnTo>
                    <a:pt x="4121009" y="0"/>
                  </a:lnTo>
                  <a:cubicBezTo>
                    <a:pt x="4134050" y="0"/>
                    <a:pt x="4144623" y="10573"/>
                    <a:pt x="4144623" y="23614"/>
                  </a:cubicBezTo>
                  <a:lnTo>
                    <a:pt x="4144623" y="1947793"/>
                  </a:lnTo>
                  <a:cubicBezTo>
                    <a:pt x="4144623" y="1960835"/>
                    <a:pt x="4134050" y="1971407"/>
                    <a:pt x="4121009" y="1971407"/>
                  </a:cubicBezTo>
                  <a:lnTo>
                    <a:pt x="23614" y="1971407"/>
                  </a:lnTo>
                  <a:cubicBezTo>
                    <a:pt x="10573" y="1971407"/>
                    <a:pt x="0" y="1960835"/>
                    <a:pt x="0" y="1947793"/>
                  </a:cubicBezTo>
                  <a:lnTo>
                    <a:pt x="0" y="23614"/>
                  </a:lnTo>
                  <a:cubicBezTo>
                    <a:pt x="0" y="10573"/>
                    <a:pt x="10573" y="0"/>
                    <a:pt x="23614" y="0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44623" cy="2009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81200" y="-94024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981200" y="3488063"/>
            <a:ext cx="13754861" cy="249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RURAL &amp; LOCALIZED SOCIAL INNOVATION: IDENTIFYING, SHARING &amp; SCALING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39208" y="6311867"/>
            <a:ext cx="5722116" cy="52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70"/>
              </a:lnSpc>
            </a:pPr>
            <a:r>
              <a:rPr lang="en-US" sz="3700" i="1">
                <a:solidFill>
                  <a:srgbClr val="FFFFFF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Train the trainers</a:t>
            </a:r>
          </a:p>
        </p:txBody>
      </p:sp>
      <p:sp>
        <p:nvSpPr>
          <p:cNvPr id="9" name="Freeform 9"/>
          <p:cNvSpPr/>
          <p:nvPr/>
        </p:nvSpPr>
        <p:spPr>
          <a:xfrm rot="-10800000">
            <a:off x="14185022" y="7153817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10" name="Picture 11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98F29045-4B63-8831-7039-A2C3EFD41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7236" y="0"/>
            <a:ext cx="4510764" cy="1896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A47541-E623-A639-3403-24889FEB4A60}"/>
              </a:ext>
            </a:extLst>
          </p:cNvPr>
          <p:cNvSpPr txBox="1"/>
          <p:nvPr/>
        </p:nvSpPr>
        <p:spPr>
          <a:xfrm>
            <a:off x="1028701" y="9089881"/>
            <a:ext cx="9192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rgbClr val="739994"/>
                </a:solidFill>
                <a:effectLst/>
                <a:latin typeface="DM Sans" pitchFamily="2" charset="0"/>
              </a:rPr>
              <a:t>The RESIST project is co-financed by the European Union (European Regional Development Fund) under the Interreg Baltic Sea Region Programme</a:t>
            </a:r>
            <a:r>
              <a:rPr lang="en-GB" b="0" i="0" dirty="0">
                <a:solidFill>
                  <a:srgbClr val="739994"/>
                </a:solidFill>
                <a:effectLst/>
                <a:latin typeface="DM Sans" pitchFamily="2" charset="0"/>
              </a:rPr>
              <a:t>.</a:t>
            </a:r>
            <a:endParaRPr lang="en-GB" dirty="0">
              <a:solidFill>
                <a:srgbClr val="739994"/>
              </a:solidFill>
              <a:latin typeface="DM Sans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83826" y="81355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854714" y="2343129"/>
            <a:ext cx="3483933" cy="3086884"/>
            <a:chOff x="0" y="0"/>
            <a:chExt cx="91734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7346" cy="812800"/>
            </a:xfrm>
            <a:custGeom>
              <a:avLst/>
              <a:gdLst/>
              <a:ahLst/>
              <a:cxnLst/>
              <a:rect l="l" t="t" r="r" b="b"/>
              <a:pathLst>
                <a:path w="917346" h="812800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4"/>
              <a:stretch>
                <a:fillRect l="-16494" r="-16494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54714" y="316209"/>
            <a:ext cx="13788712" cy="2026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Storytelling &amp; Oral History Interviews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5852" y="5490160"/>
            <a:ext cx="414165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What It Is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194597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91624" y="5490160"/>
            <a:ext cx="318364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How It Works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194597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434179" y="5490160"/>
            <a:ext cx="288336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 Benefits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007103" y="2343129"/>
            <a:ext cx="3483933" cy="3086884"/>
            <a:chOff x="0" y="0"/>
            <a:chExt cx="91734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7346" cy="812800"/>
            </a:xfrm>
            <a:custGeom>
              <a:avLst/>
              <a:gdLst/>
              <a:ahLst/>
              <a:cxnLst/>
              <a:rect l="l" t="t" r="r" b="b"/>
              <a:pathLst>
                <a:path w="917346" h="812800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5"/>
              <a:stretch>
                <a:fillRect t="-20539" b="-20539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34179" y="2343129"/>
            <a:ext cx="3483933" cy="3086884"/>
            <a:chOff x="0" y="0"/>
            <a:chExt cx="91734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7346" cy="812800"/>
            </a:xfrm>
            <a:custGeom>
              <a:avLst/>
              <a:gdLst/>
              <a:ahLst/>
              <a:cxnLst/>
              <a:rect l="l" t="t" r="r" b="b"/>
              <a:pathLst>
                <a:path w="917346" h="812800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6"/>
              <a:stretch>
                <a:fillRect l="-16494" r="-16494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54714" y="6004510"/>
            <a:ext cx="3634136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 method to </a:t>
            </a:r>
            <a:r>
              <a:rPr lang="en-US" sz="2400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capture local knowledge, wisdom, and social innovations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by recording personal experiences and success stories.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79731" y="6236285"/>
            <a:ext cx="5105620" cy="445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Conduct in-depth interviews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with community representatives.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Record and document stories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of past innovations, resilience, and creative problem-solving.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Use materials to preserve and</a:t>
            </a: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share knowledge.</a:t>
            </a:r>
          </a:p>
          <a:p>
            <a:pPr algn="ctr">
              <a:lnSpc>
                <a:spcPts val="4200"/>
              </a:lnSpc>
            </a:pPr>
            <a:endParaRPr lang="en-US" sz="2499" b="1">
              <a:solidFill>
                <a:srgbClr val="504C44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312296" y="6103576"/>
            <a:ext cx="4947004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Surfaces grassroots solutions.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Strengthens community identity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and ownership over solutions.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Builds trust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between social innovators and decision-makers.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83826" y="81355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854714" y="2343129"/>
            <a:ext cx="3483933" cy="3086884"/>
            <a:chOff x="0" y="0"/>
            <a:chExt cx="91734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7346" cy="812800"/>
            </a:xfrm>
            <a:custGeom>
              <a:avLst/>
              <a:gdLst/>
              <a:ahLst/>
              <a:cxnLst/>
              <a:rect l="l" t="t" r="r" b="b"/>
              <a:pathLst>
                <a:path w="917346" h="812800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4"/>
              <a:stretch>
                <a:fillRect l="-16494" r="-16494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98554" y="268584"/>
            <a:ext cx="14706152" cy="144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endParaRPr/>
          </a:p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 Participatory Rural Appraisal (PRA)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5852" y="5490160"/>
            <a:ext cx="414165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What It Is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194597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91624" y="5490160"/>
            <a:ext cx="318364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How It Works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194597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434179" y="5490160"/>
            <a:ext cx="288336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 Benefits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007103" y="2343129"/>
            <a:ext cx="3483933" cy="3086884"/>
            <a:chOff x="0" y="0"/>
            <a:chExt cx="91734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7346" cy="812800"/>
            </a:xfrm>
            <a:custGeom>
              <a:avLst/>
              <a:gdLst/>
              <a:ahLst/>
              <a:cxnLst/>
              <a:rect l="l" t="t" r="r" b="b"/>
              <a:pathLst>
                <a:path w="917346" h="812800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5"/>
              <a:stretch>
                <a:fillRect l="-16573" r="-16573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34179" y="2343129"/>
            <a:ext cx="3483933" cy="3086884"/>
            <a:chOff x="0" y="0"/>
            <a:chExt cx="91734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7346" cy="812800"/>
            </a:xfrm>
            <a:custGeom>
              <a:avLst/>
              <a:gdLst/>
              <a:ahLst/>
              <a:cxnLst/>
              <a:rect l="l" t="t" r="r" b="b"/>
              <a:pathLst>
                <a:path w="917346" h="812800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6"/>
              <a:stretch>
                <a:fillRect l="-16494" r="-16494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54714" y="6004510"/>
            <a:ext cx="3634136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 community-based research approach that enables rural populations </a:t>
            </a:r>
            <a:r>
              <a:rPr lang="en-US" sz="2400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to analyze their own challenges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and develop solutions.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79731" y="6236285"/>
            <a:ext cx="5105620" cy="40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Facilitators use visual tools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like mapping, diagramming, and ranking exercises.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Community members actively participate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in identifying social issues and designing solutions.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</a:pPr>
            <a:endParaRPr lang="en-US" sz="2499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312296" y="6103576"/>
            <a:ext cx="4947004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Empowers local people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to be active problem-solvers.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Ensures that solutions are culturally appropriate and sustainable.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Increases local  adoption of social innovations.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43807" y="1505314"/>
            <a:ext cx="3029394" cy="1704013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30785" b="-30785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143807" y="5726306"/>
            <a:ext cx="3029394" cy="1704013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12378" r="-12378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35423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10478338" y="1505314"/>
            <a:ext cx="6780962" cy="3690619"/>
            <a:chOff x="0" y="0"/>
            <a:chExt cx="9041283" cy="4920826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9041283" cy="1569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b="1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Replicates Success &amp; Prevents Re-Inventing the Wheel</a:t>
              </a:r>
            </a:p>
            <a:p>
              <a:pPr algn="just">
                <a:lnSpc>
                  <a:spcPts val="3220"/>
                </a:lnSpc>
              </a:pPr>
              <a:endParaRPr lang="en-US" sz="2300" b="1" spc="-46">
                <a:solidFill>
                  <a:srgbClr val="E1A93D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601681"/>
              <a:ext cx="9041283" cy="3319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Many communities face </a:t>
              </a:r>
              <a:r>
                <a:rPr lang="en-US" sz="2399" b="1">
                  <a:solidFill>
                    <a:srgbClr val="73737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similar social challenges</a:t>
              </a: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, from access to clean water to sustainable farming. When one group develops a solution, </a:t>
              </a:r>
              <a:r>
                <a:rPr lang="en-US" sz="2399" b="1">
                  <a:solidFill>
                    <a:srgbClr val="73737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sharing it helps others </a:t>
              </a: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avoid wasting time and resources on trial-and-error approaches.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59288" y="5726306"/>
            <a:ext cx="6800012" cy="3309619"/>
            <a:chOff x="0" y="0"/>
            <a:chExt cx="9066683" cy="441282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9066683" cy="503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Strengthens Rural Networks &amp; Collaborations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34881"/>
              <a:ext cx="9066683" cy="3877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When local innovations are shared, rural communities build stronger connections with neighboring villages, NGOs, and policymakers.</a:t>
              </a:r>
            </a:p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Collaboration leads to funding opportunities, joint problem-solving, and a greater pool of expertise.</a:t>
              </a:r>
            </a:p>
            <a:p>
              <a:pPr algn="just">
                <a:lnSpc>
                  <a:spcPts val="3359"/>
                </a:lnSpc>
              </a:pPr>
              <a:endParaRPr lang="en-US" sz="23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7942" y="4305012"/>
            <a:ext cx="6115581" cy="157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b="1" spc="-28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Why Sharing Matters?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1351" y="-276396"/>
            <a:ext cx="9335351" cy="10839793"/>
            <a:chOff x="0" y="0"/>
            <a:chExt cx="2458693" cy="2854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8693" cy="2854925"/>
            </a:xfrm>
            <a:custGeom>
              <a:avLst/>
              <a:gdLst/>
              <a:ahLst/>
              <a:cxnLst/>
              <a:rect l="l" t="t" r="r" b="b"/>
              <a:pathLst>
                <a:path w="2458693" h="2854925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61443" y="1028700"/>
            <a:ext cx="7297857" cy="8229600"/>
            <a:chOff x="0" y="0"/>
            <a:chExt cx="9730476" cy="10972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7022" r="17022"/>
            <a:stretch>
              <a:fillRect/>
            </a:stretch>
          </p:blipFill>
          <p:spPr>
            <a:xfrm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590126" y="2850029"/>
            <a:ext cx="6354149" cy="342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9"/>
              </a:lnSpc>
            </a:pPr>
            <a:r>
              <a:rPr lang="en-US" sz="6699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Best methods to share local innovation</a:t>
            </a:r>
          </a:p>
          <a:p>
            <a:pPr algn="l">
              <a:lnSpc>
                <a:spcPts val="6699"/>
              </a:lnSpc>
            </a:pPr>
            <a:endParaRPr lang="en-US" sz="6699">
              <a:solidFill>
                <a:srgbClr val="211F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887923">
            <a:off x="16491593" y="-5544328"/>
            <a:ext cx="13021166" cy="13361271"/>
          </a:xfrm>
          <a:custGeom>
            <a:avLst/>
            <a:gdLst/>
            <a:ahLst/>
            <a:cxnLst/>
            <a:rect l="l" t="t" r="r" b="b"/>
            <a:pathLst>
              <a:path w="13021166" h="13361271">
                <a:moveTo>
                  <a:pt x="0" y="0"/>
                </a:moveTo>
                <a:lnTo>
                  <a:pt x="13021166" y="0"/>
                </a:lnTo>
                <a:lnTo>
                  <a:pt x="13021166" y="13361271"/>
                </a:lnTo>
                <a:lnTo>
                  <a:pt x="0" y="13361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6916151" y="3820326"/>
            <a:ext cx="4578113" cy="6279805"/>
            <a:chOff x="0" y="0"/>
            <a:chExt cx="1679167" cy="23033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9167" cy="2303316"/>
            </a:xfrm>
            <a:custGeom>
              <a:avLst/>
              <a:gdLst/>
              <a:ahLst/>
              <a:cxnLst/>
              <a:rect l="l" t="t" r="r" b="b"/>
              <a:pathLst>
                <a:path w="1679167" h="2303316">
                  <a:moveTo>
                    <a:pt x="52423" y="0"/>
                  </a:moveTo>
                  <a:lnTo>
                    <a:pt x="1626744" y="0"/>
                  </a:lnTo>
                  <a:cubicBezTo>
                    <a:pt x="1655696" y="0"/>
                    <a:pt x="1679167" y="23471"/>
                    <a:pt x="1679167" y="52423"/>
                  </a:cubicBezTo>
                  <a:lnTo>
                    <a:pt x="1679167" y="2250893"/>
                  </a:lnTo>
                  <a:cubicBezTo>
                    <a:pt x="1679167" y="2264796"/>
                    <a:pt x="1673644" y="2278130"/>
                    <a:pt x="1663812" y="2287961"/>
                  </a:cubicBezTo>
                  <a:cubicBezTo>
                    <a:pt x="1653981" y="2297793"/>
                    <a:pt x="1640647" y="2303316"/>
                    <a:pt x="1626744" y="2303316"/>
                  </a:cubicBezTo>
                  <a:lnTo>
                    <a:pt x="52423" y="2303316"/>
                  </a:lnTo>
                  <a:cubicBezTo>
                    <a:pt x="23471" y="2303316"/>
                    <a:pt x="0" y="2279845"/>
                    <a:pt x="0" y="2250893"/>
                  </a:cubicBezTo>
                  <a:lnTo>
                    <a:pt x="0" y="52423"/>
                  </a:lnTo>
                  <a:cubicBezTo>
                    <a:pt x="0" y="23471"/>
                    <a:pt x="23471" y="0"/>
                    <a:pt x="52423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679167" cy="2322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86705" y="2639039"/>
            <a:ext cx="2932415" cy="847111"/>
            <a:chOff x="0" y="0"/>
            <a:chExt cx="1075555" cy="3107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77035" y="3838028"/>
            <a:ext cx="4315375" cy="6279805"/>
            <a:chOff x="0" y="0"/>
            <a:chExt cx="1582799" cy="23033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82799" cy="2303316"/>
            </a:xfrm>
            <a:custGeom>
              <a:avLst/>
              <a:gdLst/>
              <a:ahLst/>
              <a:cxnLst/>
              <a:rect l="l" t="t" r="r" b="b"/>
              <a:pathLst>
                <a:path w="1582799" h="2303316">
                  <a:moveTo>
                    <a:pt x="55615" y="0"/>
                  </a:moveTo>
                  <a:lnTo>
                    <a:pt x="1527184" y="0"/>
                  </a:lnTo>
                  <a:cubicBezTo>
                    <a:pt x="1541934" y="0"/>
                    <a:pt x="1556080" y="5859"/>
                    <a:pt x="1566510" y="16289"/>
                  </a:cubicBezTo>
                  <a:cubicBezTo>
                    <a:pt x="1576940" y="26719"/>
                    <a:pt x="1582799" y="40865"/>
                    <a:pt x="1582799" y="55615"/>
                  </a:cubicBezTo>
                  <a:lnTo>
                    <a:pt x="1582799" y="2247701"/>
                  </a:lnTo>
                  <a:cubicBezTo>
                    <a:pt x="1582799" y="2262451"/>
                    <a:pt x="1576940" y="2276597"/>
                    <a:pt x="1566510" y="2287026"/>
                  </a:cubicBezTo>
                  <a:cubicBezTo>
                    <a:pt x="1556080" y="2297456"/>
                    <a:pt x="1541934" y="2303316"/>
                    <a:pt x="1527184" y="2303316"/>
                  </a:cubicBezTo>
                  <a:lnTo>
                    <a:pt x="55615" y="2303316"/>
                  </a:lnTo>
                  <a:cubicBezTo>
                    <a:pt x="40865" y="2303316"/>
                    <a:pt x="26719" y="2297456"/>
                    <a:pt x="16289" y="2287026"/>
                  </a:cubicBezTo>
                  <a:cubicBezTo>
                    <a:pt x="5859" y="2276597"/>
                    <a:pt x="0" y="2262451"/>
                    <a:pt x="0" y="2247701"/>
                  </a:cubicBezTo>
                  <a:lnTo>
                    <a:pt x="0" y="55615"/>
                  </a:lnTo>
                  <a:cubicBezTo>
                    <a:pt x="0" y="40865"/>
                    <a:pt x="5859" y="26719"/>
                    <a:pt x="16289" y="16289"/>
                  </a:cubicBezTo>
                  <a:cubicBezTo>
                    <a:pt x="26719" y="5859"/>
                    <a:pt x="40865" y="0"/>
                    <a:pt x="55615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582799" cy="2322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45079" y="481319"/>
            <a:ext cx="13809381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9"/>
              </a:lnSpc>
            </a:pPr>
            <a:r>
              <a:rPr lang="en-US" sz="7500" b="1" spc="735">
                <a:solidFill>
                  <a:srgbClr val="E1A93D"/>
                </a:solidFill>
                <a:latin typeface="DM Sans Bold"/>
                <a:ea typeface="DM Sans Bold"/>
                <a:cs typeface="DM Sans Bold"/>
                <a:sym typeface="DM Sans Bold"/>
              </a:rPr>
              <a:t> Peer Learning Networks</a:t>
            </a:r>
          </a:p>
          <a:p>
            <a:pPr marL="0" lvl="0" indent="0" algn="ctr">
              <a:lnSpc>
                <a:spcPts val="10349"/>
              </a:lnSpc>
              <a:spcBef>
                <a:spcPct val="0"/>
              </a:spcBef>
            </a:pPr>
            <a:endParaRPr lang="en-US" sz="7500" b="1" spc="735">
              <a:solidFill>
                <a:srgbClr val="E1A93D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55850" y="3821202"/>
            <a:ext cx="4253782" cy="655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Local innovators </a:t>
            </a:r>
            <a:r>
              <a:rPr lang="en-US" sz="2499" b="1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participate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in knowledge-sharing circles, workshops, and  trainings.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Encourages mentorship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, where experienced changemakers guide new social entrepreneurs.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Can be facilitated by NGOs, universities, or local government agencies.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100F0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794469" y="3999608"/>
            <a:ext cx="3751959" cy="568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Encourages direct knowledge transfer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between practitioners.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Strengthens local leadership and innovation capacity.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Ensures that </a:t>
            </a:r>
            <a:r>
              <a:rPr lang="en-US" sz="2499" b="1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knowledge is contextually relevant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to the community.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100F0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79842" y="8472068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7" name="Group 17"/>
          <p:cNvGrpSpPr/>
          <p:nvPr/>
        </p:nvGrpSpPr>
        <p:grpSpPr>
          <a:xfrm>
            <a:off x="1482137" y="3838028"/>
            <a:ext cx="4341552" cy="6244401"/>
            <a:chOff x="0" y="0"/>
            <a:chExt cx="1592401" cy="2290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92401" cy="2290330"/>
            </a:xfrm>
            <a:custGeom>
              <a:avLst/>
              <a:gdLst/>
              <a:ahLst/>
              <a:cxnLst/>
              <a:rect l="l" t="t" r="r" b="b"/>
              <a:pathLst>
                <a:path w="1592401" h="2290330">
                  <a:moveTo>
                    <a:pt x="55280" y="0"/>
                  </a:moveTo>
                  <a:lnTo>
                    <a:pt x="1537121" y="0"/>
                  </a:lnTo>
                  <a:cubicBezTo>
                    <a:pt x="1551782" y="0"/>
                    <a:pt x="1565843" y="5824"/>
                    <a:pt x="1576210" y="16191"/>
                  </a:cubicBezTo>
                  <a:cubicBezTo>
                    <a:pt x="1586577" y="26558"/>
                    <a:pt x="1592401" y="40619"/>
                    <a:pt x="1592401" y="55280"/>
                  </a:cubicBezTo>
                  <a:lnTo>
                    <a:pt x="1592401" y="2235051"/>
                  </a:lnTo>
                  <a:cubicBezTo>
                    <a:pt x="1592401" y="2265581"/>
                    <a:pt x="1567651" y="2290330"/>
                    <a:pt x="1537121" y="2290330"/>
                  </a:cubicBezTo>
                  <a:lnTo>
                    <a:pt x="55280" y="2290330"/>
                  </a:lnTo>
                  <a:cubicBezTo>
                    <a:pt x="40619" y="2290330"/>
                    <a:pt x="26558" y="2284506"/>
                    <a:pt x="16191" y="2274139"/>
                  </a:cubicBezTo>
                  <a:cubicBezTo>
                    <a:pt x="5824" y="2263772"/>
                    <a:pt x="0" y="2249712"/>
                    <a:pt x="0" y="2235051"/>
                  </a:cubicBezTo>
                  <a:lnTo>
                    <a:pt x="0" y="55280"/>
                  </a:lnTo>
                  <a:cubicBezTo>
                    <a:pt x="0" y="40619"/>
                    <a:pt x="5824" y="26558"/>
                    <a:pt x="16191" y="16191"/>
                  </a:cubicBezTo>
                  <a:cubicBezTo>
                    <a:pt x="26558" y="5824"/>
                    <a:pt x="40619" y="0"/>
                    <a:pt x="55280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592401" cy="2309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45079" y="3999608"/>
            <a:ext cx="3815668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lang="en-US" sz="2499" b="1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structured way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to </a:t>
            </a:r>
            <a:r>
              <a:rPr lang="en-US" sz="2499" b="1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bring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local innovators </a:t>
            </a:r>
            <a:r>
              <a:rPr lang="en-US" sz="2499" b="1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together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to exchange ideas and best practices.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100F0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7586358" y="2639039"/>
            <a:ext cx="2932415" cy="847111"/>
            <a:chOff x="0" y="0"/>
            <a:chExt cx="1075555" cy="31070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131211">
                      <a:alpha val="98824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How It Works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134747" y="2827644"/>
            <a:ext cx="293241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What it is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651567" y="2639039"/>
            <a:ext cx="2932415" cy="847111"/>
            <a:chOff x="0" y="0"/>
            <a:chExt cx="1075555" cy="31070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131211">
                      <a:alpha val="98824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Benefits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887923">
            <a:off x="16491593" y="-5544328"/>
            <a:ext cx="13021166" cy="13361271"/>
          </a:xfrm>
          <a:custGeom>
            <a:avLst/>
            <a:gdLst/>
            <a:ahLst/>
            <a:cxnLst/>
            <a:rect l="l" t="t" r="r" b="b"/>
            <a:pathLst>
              <a:path w="13021166" h="13361271">
                <a:moveTo>
                  <a:pt x="0" y="0"/>
                </a:moveTo>
                <a:lnTo>
                  <a:pt x="13021166" y="0"/>
                </a:lnTo>
                <a:lnTo>
                  <a:pt x="13021166" y="13361271"/>
                </a:lnTo>
                <a:lnTo>
                  <a:pt x="0" y="13361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7808004" y="3838028"/>
            <a:ext cx="4065780" cy="6279805"/>
            <a:chOff x="0" y="0"/>
            <a:chExt cx="1491253" cy="23033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1253" cy="2303316"/>
            </a:xfrm>
            <a:custGeom>
              <a:avLst/>
              <a:gdLst/>
              <a:ahLst/>
              <a:cxnLst/>
              <a:rect l="l" t="t" r="r" b="b"/>
              <a:pathLst>
                <a:path w="1491253" h="2303316">
                  <a:moveTo>
                    <a:pt x="59029" y="0"/>
                  </a:moveTo>
                  <a:lnTo>
                    <a:pt x="1432223" y="0"/>
                  </a:lnTo>
                  <a:cubicBezTo>
                    <a:pt x="1464824" y="0"/>
                    <a:pt x="1491253" y="26428"/>
                    <a:pt x="1491253" y="59029"/>
                  </a:cubicBezTo>
                  <a:lnTo>
                    <a:pt x="1491253" y="2244287"/>
                  </a:lnTo>
                  <a:cubicBezTo>
                    <a:pt x="1491253" y="2259942"/>
                    <a:pt x="1485033" y="2274956"/>
                    <a:pt x="1473963" y="2286027"/>
                  </a:cubicBezTo>
                  <a:cubicBezTo>
                    <a:pt x="1462893" y="2297097"/>
                    <a:pt x="1447879" y="2303316"/>
                    <a:pt x="1432223" y="2303316"/>
                  </a:cubicBezTo>
                  <a:lnTo>
                    <a:pt x="59029" y="2303316"/>
                  </a:lnTo>
                  <a:cubicBezTo>
                    <a:pt x="26428" y="2303316"/>
                    <a:pt x="0" y="2276888"/>
                    <a:pt x="0" y="2244287"/>
                  </a:cubicBezTo>
                  <a:lnTo>
                    <a:pt x="0" y="59029"/>
                  </a:lnTo>
                  <a:cubicBezTo>
                    <a:pt x="0" y="26428"/>
                    <a:pt x="26428" y="0"/>
                    <a:pt x="59029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491253" cy="2322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52913" y="2639039"/>
            <a:ext cx="2932415" cy="847111"/>
            <a:chOff x="0" y="0"/>
            <a:chExt cx="1075555" cy="3107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77035" y="3838028"/>
            <a:ext cx="4129072" cy="6279805"/>
            <a:chOff x="0" y="0"/>
            <a:chExt cx="1514467" cy="23033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467" cy="2303316"/>
            </a:xfrm>
            <a:custGeom>
              <a:avLst/>
              <a:gdLst/>
              <a:ahLst/>
              <a:cxnLst/>
              <a:rect l="l" t="t" r="r" b="b"/>
              <a:pathLst>
                <a:path w="1514467" h="2303316">
                  <a:moveTo>
                    <a:pt x="58124" y="0"/>
                  </a:moveTo>
                  <a:lnTo>
                    <a:pt x="1456343" y="0"/>
                  </a:lnTo>
                  <a:cubicBezTo>
                    <a:pt x="1488444" y="0"/>
                    <a:pt x="1514467" y="26023"/>
                    <a:pt x="1514467" y="58124"/>
                  </a:cubicBezTo>
                  <a:lnTo>
                    <a:pt x="1514467" y="2245191"/>
                  </a:lnTo>
                  <a:cubicBezTo>
                    <a:pt x="1514467" y="2277293"/>
                    <a:pt x="1488444" y="2303316"/>
                    <a:pt x="1456343" y="2303316"/>
                  </a:cubicBezTo>
                  <a:lnTo>
                    <a:pt x="58124" y="2303316"/>
                  </a:lnTo>
                  <a:cubicBezTo>
                    <a:pt x="26023" y="2303316"/>
                    <a:pt x="0" y="2277293"/>
                    <a:pt x="0" y="2245191"/>
                  </a:cubicBezTo>
                  <a:lnTo>
                    <a:pt x="0" y="58124"/>
                  </a:lnTo>
                  <a:cubicBezTo>
                    <a:pt x="0" y="26023"/>
                    <a:pt x="26023" y="0"/>
                    <a:pt x="5812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514467" cy="2322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49635" y="-123825"/>
            <a:ext cx="14461441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49"/>
              </a:lnSpc>
              <a:spcBef>
                <a:spcPct val="0"/>
              </a:spcBef>
            </a:pPr>
            <a:r>
              <a:rPr lang="en-US" sz="7500" b="1" spc="735">
                <a:solidFill>
                  <a:srgbClr val="E1A93D"/>
                </a:solidFill>
                <a:latin typeface="DM Sans Bold"/>
                <a:ea typeface="DM Sans Bold"/>
                <a:cs typeface="DM Sans Bold"/>
                <a:sym typeface="DM Sans Bold"/>
              </a:rPr>
              <a:t>Community Innovation Hubs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08004" y="3999608"/>
            <a:ext cx="3926081" cy="480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Provides makerspaces, digital tools, and access to mentors.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Facilitates collaborative problem-solving and partnership building.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Supports prototyping and piloting of social innovations.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100F0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794469" y="3999608"/>
            <a:ext cx="3635520" cy="52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Provides a structured environment for idea exchange.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Encourages cross-sector collaboration (e.g., tech + agriculture + sustainability).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Helps turn prototypes into scalable solutions.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379842" y="8472068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7" name="Group 17"/>
          <p:cNvGrpSpPr/>
          <p:nvPr/>
        </p:nvGrpSpPr>
        <p:grpSpPr>
          <a:xfrm>
            <a:off x="3211286" y="3873432"/>
            <a:ext cx="3853768" cy="6244401"/>
            <a:chOff x="0" y="0"/>
            <a:chExt cx="1413490" cy="2290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13490" cy="2290330"/>
            </a:xfrm>
            <a:custGeom>
              <a:avLst/>
              <a:gdLst/>
              <a:ahLst/>
              <a:cxnLst/>
              <a:rect l="l" t="t" r="r" b="b"/>
              <a:pathLst>
                <a:path w="1413490" h="2290330">
                  <a:moveTo>
                    <a:pt x="62277" y="0"/>
                  </a:moveTo>
                  <a:lnTo>
                    <a:pt x="1351214" y="0"/>
                  </a:lnTo>
                  <a:cubicBezTo>
                    <a:pt x="1385608" y="0"/>
                    <a:pt x="1413490" y="27882"/>
                    <a:pt x="1413490" y="62277"/>
                  </a:cubicBezTo>
                  <a:lnTo>
                    <a:pt x="1413490" y="2228054"/>
                  </a:lnTo>
                  <a:cubicBezTo>
                    <a:pt x="1413490" y="2262448"/>
                    <a:pt x="1385608" y="2290330"/>
                    <a:pt x="1351214" y="2290330"/>
                  </a:cubicBezTo>
                  <a:lnTo>
                    <a:pt x="62277" y="2290330"/>
                  </a:lnTo>
                  <a:cubicBezTo>
                    <a:pt x="27882" y="2290330"/>
                    <a:pt x="0" y="2262448"/>
                    <a:pt x="0" y="2228054"/>
                  </a:cubicBezTo>
                  <a:lnTo>
                    <a:pt x="0" y="62277"/>
                  </a:lnTo>
                  <a:cubicBezTo>
                    <a:pt x="0" y="27882"/>
                    <a:pt x="27882" y="0"/>
                    <a:pt x="62277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413490" cy="2309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211286" y="3999608"/>
            <a:ext cx="3815668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Physical or digital spaces where local innovators gather, experiment, and share ideas.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330642" y="2639039"/>
            <a:ext cx="2932415" cy="847111"/>
            <a:chOff x="0" y="0"/>
            <a:chExt cx="1075555" cy="31070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131211">
                      <a:alpha val="98824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How It Works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652913" y="2827644"/>
            <a:ext cx="293241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What it is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651567" y="2639039"/>
            <a:ext cx="2932415" cy="847111"/>
            <a:chOff x="0" y="0"/>
            <a:chExt cx="1075555" cy="31070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75555" cy="310705"/>
            </a:xfrm>
            <a:custGeom>
              <a:avLst/>
              <a:gdLst/>
              <a:ahLst/>
              <a:cxnLst/>
              <a:rect l="l" t="t" r="r" b="b"/>
              <a:pathLst>
                <a:path w="1075555" h="31070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131211">
                      <a:alpha val="98824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Benefits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07811" y="-815624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6768760" y="4949397"/>
            <a:ext cx="13708378" cy="7710963"/>
          </a:xfrm>
          <a:custGeom>
            <a:avLst/>
            <a:gdLst/>
            <a:ahLst/>
            <a:cxnLst/>
            <a:rect l="l" t="t" r="r" b="b"/>
            <a:pathLst>
              <a:path w="13708378" h="7710963">
                <a:moveTo>
                  <a:pt x="0" y="0"/>
                </a:moveTo>
                <a:lnTo>
                  <a:pt x="13708378" y="0"/>
                </a:lnTo>
                <a:lnTo>
                  <a:pt x="1370837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2631698"/>
            <a:ext cx="5085227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1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DIGITAL</a:t>
            </a:r>
          </a:p>
          <a:p>
            <a:pPr algn="l">
              <a:lnSpc>
                <a:spcPts val="3850"/>
              </a:lnSpc>
            </a:pPr>
            <a:endParaRPr lang="en-US" sz="3500" b="1">
              <a:solidFill>
                <a:srgbClr val="8CA9AD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6063418"/>
            <a:ext cx="4751143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1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OFFLINE</a:t>
            </a:r>
          </a:p>
          <a:p>
            <a:pPr algn="l">
              <a:lnSpc>
                <a:spcPts val="3850"/>
              </a:lnSpc>
            </a:pPr>
            <a:endParaRPr lang="en-US" sz="3500" b="1">
              <a:solidFill>
                <a:srgbClr val="8CA9AD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266698"/>
            <a:ext cx="4751143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Social media groups (e.g., WhatsApp farmer networks)</a:t>
            </a:r>
          </a:p>
          <a:p>
            <a:pPr algn="just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just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Online open-source knowledge platforms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845300"/>
            <a:ext cx="4751143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Rural Innovation Fairs</a:t>
            </a:r>
          </a:p>
          <a:p>
            <a:pPr algn="l">
              <a:lnSpc>
                <a:spcPts val="2749"/>
              </a:lnSpc>
            </a:pPr>
            <a:endParaRPr lang="en-US" sz="2499">
              <a:solidFill>
                <a:srgbClr val="73737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Hands-on Demonstration Projects</a:t>
            </a:r>
          </a:p>
          <a:p>
            <a:pPr algn="l">
              <a:lnSpc>
                <a:spcPts val="2749"/>
              </a:lnSpc>
            </a:pPr>
            <a:endParaRPr lang="en-US" sz="2499">
              <a:solidFill>
                <a:srgbClr val="73737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63915" y="364250"/>
            <a:ext cx="13143896" cy="235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b="1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DIGITAL &amp; OFFLINE STRATEGIES FOR SPREADING INNOVATION</a:t>
            </a:r>
          </a:p>
          <a:p>
            <a:pPr algn="ctr">
              <a:lnSpc>
                <a:spcPts val="6160"/>
              </a:lnSpc>
            </a:pPr>
            <a:endParaRPr lang="en-US" sz="5600" b="1">
              <a:solidFill>
                <a:srgbClr val="8CA9AD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7901" y="1988513"/>
            <a:ext cx="3029394" cy="1704013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28" b="-9228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33796" y="6070324"/>
            <a:ext cx="3029394" cy="1704013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28" b="-9228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35423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11049277" y="1988513"/>
            <a:ext cx="6210023" cy="2125979"/>
            <a:chOff x="0" y="0"/>
            <a:chExt cx="8280031" cy="2834639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8280031" cy="503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b="1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Why Co-Creation?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34881"/>
              <a:ext cx="8280031" cy="2299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8" lvl="1" indent="-269874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Ensures relevance &amp; sustainability</a:t>
              </a:r>
            </a:p>
            <a:p>
              <a:pPr marL="539748" lvl="1" indent="-269874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Strengthens community ownership</a:t>
              </a:r>
            </a:p>
            <a:p>
              <a:pPr algn="just">
                <a:lnSpc>
                  <a:spcPts val="3499"/>
                </a:lnSpc>
              </a:pPr>
              <a:endPara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algn="just">
                <a:lnSpc>
                  <a:spcPts val="3499"/>
                </a:lnSpc>
              </a:pPr>
              <a:endPara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13863" y="3790225"/>
            <a:ext cx="7034184" cy="313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b="1" spc="-28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Co-Creation &amp; Community-Led Innovation</a:t>
            </a:r>
          </a:p>
          <a:p>
            <a:pPr algn="l">
              <a:lnSpc>
                <a:spcPts val="6160"/>
              </a:lnSpc>
            </a:pPr>
            <a:endParaRPr lang="en-US" sz="5600" b="1" spc="-280">
              <a:solidFill>
                <a:srgbClr val="737373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1049277" y="6070324"/>
            <a:ext cx="6398213" cy="2052319"/>
            <a:chOff x="0" y="0"/>
            <a:chExt cx="8530951" cy="273642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8530951" cy="503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How to Foster Co-Creation?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34881"/>
              <a:ext cx="8530951" cy="2201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Involve locals in problem-solving</a:t>
              </a:r>
            </a:p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Use participatory design methods</a:t>
              </a:r>
            </a:p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Ensure long-term stakeholder engagement</a:t>
              </a:r>
            </a:p>
            <a:p>
              <a:pPr algn="just">
                <a:lnSpc>
                  <a:spcPts val="3359"/>
                </a:lnSpc>
              </a:pPr>
              <a:endParaRPr lang="en-US" sz="23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16126" y="5105382"/>
            <a:ext cx="3512342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spc="-46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Peer-learning workshops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9855" y="1187110"/>
            <a:ext cx="4712543" cy="28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401924" y="753404"/>
            <a:ext cx="1748415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Training Rural Social Innovators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571599" y="5153007"/>
            <a:ext cx="3512205" cy="755014"/>
            <a:chOff x="0" y="0"/>
            <a:chExt cx="4682940" cy="1006686"/>
          </a:xfrm>
        </p:grpSpPr>
        <p:sp>
          <p:nvSpPr>
            <p:cNvPr id="6" name="TextBox 6"/>
            <p:cNvSpPr txBox="1"/>
            <p:nvPr/>
          </p:nvSpPr>
          <p:spPr>
            <a:xfrm>
              <a:off x="0" y="-47625"/>
              <a:ext cx="4682940" cy="503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sz="2300" b="1" spc="-46">
                  <a:solidFill>
                    <a:srgbClr val="8CA9A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Hands-on field projects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34881"/>
              <a:ext cx="468294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8391921"/>
            <a:ext cx="18288000" cy="1985846"/>
          </a:xfrm>
          <a:prstGeom prst="rect">
            <a:avLst/>
          </a:prstGeom>
          <a:solidFill>
            <a:srgbClr val="8CA9AD"/>
          </a:solid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14185022" y="8799155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3697662" y="4014807"/>
            <a:ext cx="904453" cy="904453"/>
          </a:xfrm>
          <a:custGeom>
            <a:avLst/>
            <a:gdLst/>
            <a:ahLst/>
            <a:cxnLst/>
            <a:rect l="l" t="t" r="r" b="b"/>
            <a:pathLst>
              <a:path w="904453" h="904453">
                <a:moveTo>
                  <a:pt x="0" y="0"/>
                </a:moveTo>
                <a:lnTo>
                  <a:pt x="904453" y="0"/>
                </a:lnTo>
                <a:lnTo>
                  <a:pt x="904453" y="904453"/>
                </a:lnTo>
                <a:lnTo>
                  <a:pt x="0" y="90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2874649" y="2403126"/>
            <a:ext cx="12538703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E1A93D"/>
                </a:solidFill>
                <a:latin typeface="DM Sans"/>
                <a:ea typeface="DM Sans"/>
                <a:cs typeface="DM Sans"/>
                <a:sym typeface="DM Sans"/>
              </a:rPr>
              <a:t>Who Are Local Change Agents?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E1A93D"/>
                </a:solidFill>
                <a:latin typeface="DM Sans"/>
                <a:ea typeface="DM Sans"/>
                <a:cs typeface="DM Sans"/>
                <a:sym typeface="DM Sans"/>
              </a:rPr>
              <a:t>Rural leaders, educators, community organizers</a:t>
            </a:r>
          </a:p>
        </p:txBody>
      </p:sp>
      <p:sp>
        <p:nvSpPr>
          <p:cNvPr id="12" name="Freeform 12"/>
          <p:cNvSpPr/>
          <p:nvPr/>
        </p:nvSpPr>
        <p:spPr>
          <a:xfrm>
            <a:off x="7914587" y="4014807"/>
            <a:ext cx="1086134" cy="904453"/>
          </a:xfrm>
          <a:custGeom>
            <a:avLst/>
            <a:gdLst/>
            <a:ahLst/>
            <a:cxnLst/>
            <a:rect l="l" t="t" r="r" b="b"/>
            <a:pathLst>
              <a:path w="1086134" h="904453">
                <a:moveTo>
                  <a:pt x="0" y="0"/>
                </a:moveTo>
                <a:lnTo>
                  <a:pt x="1086134" y="0"/>
                </a:lnTo>
                <a:lnTo>
                  <a:pt x="1086134" y="904453"/>
                </a:lnTo>
                <a:lnTo>
                  <a:pt x="0" y="90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3" name="Group 13"/>
          <p:cNvGrpSpPr/>
          <p:nvPr/>
        </p:nvGrpSpPr>
        <p:grpSpPr>
          <a:xfrm>
            <a:off x="11288418" y="5117129"/>
            <a:ext cx="3512205" cy="1155064"/>
            <a:chOff x="0" y="0"/>
            <a:chExt cx="4682940" cy="154008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47625"/>
              <a:ext cx="4682940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sz="2300" b="1" spc="-46">
                  <a:solidFill>
                    <a:srgbClr val="8CA9A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Long-term mentorship programs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68281"/>
              <a:ext cx="4682940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580084" y="3990386"/>
            <a:ext cx="928875" cy="928875"/>
          </a:xfrm>
          <a:custGeom>
            <a:avLst/>
            <a:gdLst/>
            <a:ahLst/>
            <a:cxnLst/>
            <a:rect l="l" t="t" r="r" b="b"/>
            <a:pathLst>
              <a:path w="928875" h="928875">
                <a:moveTo>
                  <a:pt x="0" y="0"/>
                </a:moveTo>
                <a:lnTo>
                  <a:pt x="928874" y="0"/>
                </a:lnTo>
                <a:lnTo>
                  <a:pt x="928874" y="928874"/>
                </a:lnTo>
                <a:lnTo>
                  <a:pt x="0" y="928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9814136" y="6328262"/>
            <a:ext cx="380297" cy="362766"/>
            <a:chOff x="0" y="0"/>
            <a:chExt cx="587326" cy="5602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4173169"/>
            <a:ext cx="1720101" cy="2064402"/>
            <a:chOff x="0" y="0"/>
            <a:chExt cx="2656504" cy="31882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82823" y="6397388"/>
            <a:ext cx="380297" cy="362766"/>
            <a:chOff x="0" y="0"/>
            <a:chExt cx="587326" cy="5602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512687" y="4242295"/>
            <a:ext cx="1720101" cy="2064402"/>
            <a:chOff x="0" y="0"/>
            <a:chExt cx="2656504" cy="31882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550624" y="6328262"/>
            <a:ext cx="380297" cy="362766"/>
            <a:chOff x="0" y="0"/>
            <a:chExt cx="587326" cy="5602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880488" y="4173169"/>
            <a:ext cx="1720101" cy="2064402"/>
            <a:chOff x="0" y="0"/>
            <a:chExt cx="2656504" cy="31882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917916" y="6328262"/>
            <a:ext cx="380297" cy="362766"/>
            <a:chOff x="0" y="0"/>
            <a:chExt cx="587326" cy="5602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247780" y="4173169"/>
            <a:ext cx="1720101" cy="2064402"/>
            <a:chOff x="0" y="0"/>
            <a:chExt cx="2656504" cy="31882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827182" y="4581366"/>
            <a:ext cx="974600" cy="988985"/>
          </a:xfrm>
          <a:custGeom>
            <a:avLst/>
            <a:gdLst/>
            <a:ahLst/>
            <a:cxnLst/>
            <a:rect l="l" t="t" r="r" b="b"/>
            <a:pathLst>
              <a:path w="974600" h="988985">
                <a:moveTo>
                  <a:pt x="0" y="0"/>
                </a:moveTo>
                <a:lnTo>
                  <a:pt x="974600" y="0"/>
                </a:lnTo>
                <a:lnTo>
                  <a:pt x="974600" y="988985"/>
                </a:lnTo>
                <a:lnTo>
                  <a:pt x="0" y="9889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0" name="Freeform 20"/>
          <p:cNvSpPr/>
          <p:nvPr/>
        </p:nvSpPr>
        <p:spPr>
          <a:xfrm>
            <a:off x="14284904" y="4603209"/>
            <a:ext cx="911270" cy="898015"/>
          </a:xfrm>
          <a:custGeom>
            <a:avLst/>
            <a:gdLst/>
            <a:ahLst/>
            <a:cxnLst/>
            <a:rect l="l" t="t" r="r" b="b"/>
            <a:pathLst>
              <a:path w="911270" h="898015">
                <a:moveTo>
                  <a:pt x="0" y="0"/>
                </a:moveTo>
                <a:lnTo>
                  <a:pt x="911270" y="0"/>
                </a:lnTo>
                <a:lnTo>
                  <a:pt x="911270" y="898016"/>
                </a:lnTo>
                <a:lnTo>
                  <a:pt x="0" y="89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1" name="Freeform 21"/>
          <p:cNvSpPr/>
          <p:nvPr/>
        </p:nvSpPr>
        <p:spPr>
          <a:xfrm>
            <a:off x="16654156" y="4512240"/>
            <a:ext cx="879297" cy="988985"/>
          </a:xfrm>
          <a:custGeom>
            <a:avLst/>
            <a:gdLst/>
            <a:ahLst/>
            <a:cxnLst/>
            <a:rect l="l" t="t" r="r" b="b"/>
            <a:pathLst>
              <a:path w="879297" h="988985">
                <a:moveTo>
                  <a:pt x="0" y="0"/>
                </a:moveTo>
                <a:lnTo>
                  <a:pt x="879297" y="0"/>
                </a:lnTo>
                <a:lnTo>
                  <a:pt x="879297" y="988985"/>
                </a:lnTo>
                <a:lnTo>
                  <a:pt x="0" y="9889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2" name="TextBox 22"/>
          <p:cNvSpPr txBox="1"/>
          <p:nvPr/>
        </p:nvSpPr>
        <p:spPr>
          <a:xfrm>
            <a:off x="1311339" y="417302"/>
            <a:ext cx="15051232" cy="180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22"/>
              </a:lnSpc>
              <a:spcBef>
                <a:spcPct val="0"/>
              </a:spcBef>
            </a:pPr>
            <a:r>
              <a:rPr lang="en-US" sz="6992" b="1" spc="244">
                <a:solidFill>
                  <a:srgbClr val="E1A93D"/>
                </a:solidFill>
                <a:latin typeface="DM Sans Bold"/>
                <a:ea typeface="DM Sans Bold"/>
                <a:cs typeface="DM Sans Bold"/>
                <a:sym typeface="DM Sans Bold"/>
              </a:rPr>
              <a:t>Scaling Rural Social Innovation – Growth Without Losing Identity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1339" y="3554821"/>
            <a:ext cx="6670353" cy="1769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588"/>
              </a:lnSpc>
              <a:buFont typeface="Arial"/>
              <a:buChar char="•"/>
            </a:pPr>
            <a:r>
              <a:rPr lang="en-US" sz="2600" b="1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Many solutions are context-specific</a:t>
            </a:r>
          </a:p>
          <a:p>
            <a:pPr algn="l">
              <a:lnSpc>
                <a:spcPts val="3588"/>
              </a:lnSpc>
            </a:pPr>
            <a:endParaRPr lang="en-US" sz="2600" b="1" spc="254">
              <a:solidFill>
                <a:srgbClr val="504C44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561341" lvl="1" indent="-280670" algn="l">
              <a:lnSpc>
                <a:spcPts val="3588"/>
              </a:lnSpc>
              <a:buFont typeface="Arial"/>
              <a:buChar char="•"/>
            </a:pPr>
            <a:r>
              <a:rPr lang="en-US" sz="2600" b="1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Risk of losing local ownership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48251" y="2927233"/>
            <a:ext cx="5762005" cy="484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1"/>
              </a:lnSpc>
              <a:spcBef>
                <a:spcPct val="0"/>
              </a:spcBef>
            </a:pPr>
            <a:r>
              <a:rPr lang="en-US" sz="2942" b="1" spc="288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Challenges of Scaling: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42224" y="7005353"/>
            <a:ext cx="6439468" cy="2217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588"/>
              </a:lnSpc>
              <a:buFont typeface="Arial"/>
              <a:buChar char="•"/>
            </a:pPr>
            <a:r>
              <a:rPr lang="en-US" sz="2600" b="1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Adaptation, Not Copy-Pasting</a:t>
            </a:r>
          </a:p>
          <a:p>
            <a:pPr algn="l">
              <a:lnSpc>
                <a:spcPts val="3588"/>
              </a:lnSpc>
            </a:pPr>
            <a:endParaRPr lang="en-US" sz="2600" b="1" spc="254">
              <a:solidFill>
                <a:srgbClr val="504C44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561341" lvl="1" indent="-280670" algn="l">
              <a:lnSpc>
                <a:spcPts val="3588"/>
              </a:lnSpc>
              <a:buFont typeface="Arial"/>
              <a:buChar char="•"/>
            </a:pPr>
            <a:r>
              <a:rPr lang="en-US" sz="2600" b="1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Train Local Change Agents</a:t>
            </a:r>
          </a:p>
          <a:p>
            <a:pPr algn="l">
              <a:lnSpc>
                <a:spcPts val="3588"/>
              </a:lnSpc>
            </a:pPr>
            <a:endParaRPr lang="en-US" sz="2600" b="1" spc="254">
              <a:solidFill>
                <a:srgbClr val="504C44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561341" lvl="1" indent="-280670" algn="l">
              <a:lnSpc>
                <a:spcPts val="3588"/>
              </a:lnSpc>
              <a:buFont typeface="Arial"/>
              <a:buChar char="•"/>
            </a:pPr>
            <a:r>
              <a:rPr lang="en-US" sz="2600" b="1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Government &amp; Policy Support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8251" y="5581360"/>
            <a:ext cx="6439468" cy="99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1"/>
              </a:lnSpc>
              <a:spcBef>
                <a:spcPct val="0"/>
              </a:spcBef>
            </a:pPr>
            <a:r>
              <a:rPr lang="en-US" sz="2942" b="1" spc="288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How to Scale Without Losing Local Value:</a:t>
            </a:r>
          </a:p>
        </p:txBody>
      </p:sp>
      <p:sp>
        <p:nvSpPr>
          <p:cNvPr id="27" name="Freeform 27"/>
          <p:cNvSpPr/>
          <p:nvPr/>
        </p:nvSpPr>
        <p:spPr>
          <a:xfrm>
            <a:off x="9622078" y="4621673"/>
            <a:ext cx="764413" cy="764413"/>
          </a:xfrm>
          <a:custGeom>
            <a:avLst/>
            <a:gdLst/>
            <a:ahLst/>
            <a:cxnLst/>
            <a:rect l="l" t="t" r="r" b="b"/>
            <a:pathLst>
              <a:path w="764413" h="764413">
                <a:moveTo>
                  <a:pt x="0" y="0"/>
                </a:moveTo>
                <a:lnTo>
                  <a:pt x="764413" y="0"/>
                </a:lnTo>
                <a:lnTo>
                  <a:pt x="764413" y="764413"/>
                </a:lnTo>
                <a:lnTo>
                  <a:pt x="0" y="764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68264" y="7585229"/>
            <a:ext cx="5500090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sz="75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TABLE OF</a:t>
            </a:r>
          </a:p>
          <a:p>
            <a:pPr algn="r">
              <a:lnSpc>
                <a:spcPts val="8250"/>
              </a:lnSpc>
            </a:pPr>
            <a:r>
              <a:rPr lang="en-US" sz="75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CONTENT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53494" y="601485"/>
            <a:ext cx="1938412" cy="10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01.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3494" y="2123472"/>
            <a:ext cx="1938412" cy="10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02.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91907" y="609420"/>
            <a:ext cx="10456412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IDENTIFY RURAL INNOVATION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91907" y="2131410"/>
            <a:ext cx="10214340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METHODS AND TOOLS TO MAP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3494" y="3645459"/>
            <a:ext cx="1938412" cy="10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03.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91907" y="3671437"/>
            <a:ext cx="6726444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WHY SHARING MATTERS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3494" y="5167446"/>
            <a:ext cx="1938412" cy="100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04.</a:t>
            </a:r>
          </a:p>
        </p:txBody>
      </p:sp>
      <p:sp>
        <p:nvSpPr>
          <p:cNvPr id="10" name="Freeform 10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Box 12"/>
          <p:cNvSpPr txBox="1"/>
          <p:nvPr/>
        </p:nvSpPr>
        <p:spPr>
          <a:xfrm>
            <a:off x="3191907" y="5175238"/>
            <a:ext cx="11053201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1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SCALING AND IMPACT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91907" y="2652111"/>
            <a:ext cx="6726444" cy="43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1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Selection of three methods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91907" y="1166637"/>
            <a:ext cx="7823123" cy="43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1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Where to look, what to spot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91907" y="4156057"/>
            <a:ext cx="5542676" cy="43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1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Do not reinvent the wheel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91907" y="5842068"/>
            <a:ext cx="5542676" cy="43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1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Methods and approaches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1351" y="-276396"/>
            <a:ext cx="9335351" cy="10839793"/>
            <a:chOff x="0" y="0"/>
            <a:chExt cx="2458693" cy="2854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8693" cy="2854925"/>
            </a:xfrm>
            <a:custGeom>
              <a:avLst/>
              <a:gdLst/>
              <a:ahLst/>
              <a:cxnLst/>
              <a:rect l="l" t="t" r="r" b="b"/>
              <a:pathLst>
                <a:path w="2458693" h="2854925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61443" y="1028700"/>
            <a:ext cx="7297857" cy="8229600"/>
            <a:chOff x="0" y="0"/>
            <a:chExt cx="9730476" cy="10972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0440" r="20440"/>
            <a:stretch>
              <a:fillRect/>
            </a:stretch>
          </p:blipFill>
          <p:spPr>
            <a:xfrm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592841" y="668971"/>
            <a:ext cx="8266676" cy="258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9"/>
              </a:lnSpc>
            </a:pPr>
            <a:r>
              <a:rPr lang="en-US" sz="6699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Evaluating Local Innovation for Impact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2841" y="3847395"/>
            <a:ext cx="7957856" cy="370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Does it solve a pressing community challenge?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Is it scalable beyond one village?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Can it be sustained without external funding?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Does it empower local leadership?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43807" y="1912946"/>
            <a:ext cx="3029394" cy="1704013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83429" b="-83429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143807" y="5316809"/>
            <a:ext cx="3029394" cy="1704013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592" b="-1659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59288" y="700567"/>
            <a:ext cx="6905908" cy="4128769"/>
            <a:chOff x="0" y="0"/>
            <a:chExt cx="9207877" cy="5505026"/>
          </a:xfrm>
        </p:grpSpPr>
        <p:sp>
          <p:nvSpPr>
            <p:cNvPr id="7" name="TextBox 7"/>
            <p:cNvSpPr txBox="1"/>
            <p:nvPr/>
          </p:nvSpPr>
          <p:spPr>
            <a:xfrm>
              <a:off x="0" y="-47625"/>
              <a:ext cx="920787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b="1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Community adoption &amp; engagement</a:t>
              </a:r>
            </a:p>
            <a:p>
              <a:pPr algn="just">
                <a:lnSpc>
                  <a:spcPts val="3220"/>
                </a:lnSpc>
              </a:pPr>
              <a:endParaRPr lang="en-US" sz="2300" b="1" spc="-46">
                <a:solidFill>
                  <a:srgbClr val="E1A93D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68281"/>
              <a:ext cx="9207877" cy="4436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If a rural innovation is not widely adopted by the community, it is unlikely to create sustained impact.</a:t>
              </a:r>
            </a:p>
            <a:p>
              <a:pPr marL="518158" lvl="1" indent="-259079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Measuring community engagement helps determine whether the solution is culturally relevant, accessible, and user-friendly.</a:t>
              </a:r>
            </a:p>
            <a:p>
              <a:pPr algn="just">
                <a:lnSpc>
                  <a:spcPts val="3359"/>
                </a:lnSpc>
              </a:pPr>
              <a:endParaRPr lang="en-US" sz="23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algn="just">
                <a:lnSpc>
                  <a:spcPts val="3359"/>
                </a:lnSpc>
              </a:pPr>
              <a:endParaRPr lang="en-US" sz="23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-135423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347942" y="4305012"/>
            <a:ext cx="6097017" cy="313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b="1" spc="-28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Measuring the Impact of Rural Social Innovation</a:t>
            </a:r>
          </a:p>
          <a:p>
            <a:pPr algn="l">
              <a:lnSpc>
                <a:spcPts val="6160"/>
              </a:lnSpc>
            </a:pPr>
            <a:endParaRPr lang="en-US" sz="5600" b="1" spc="-280">
              <a:solidFill>
                <a:srgbClr val="737373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0406340" y="5316809"/>
            <a:ext cx="6800012" cy="3709669"/>
            <a:chOff x="0" y="0"/>
            <a:chExt cx="9066683" cy="494622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9066683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Economic impact &amp; livelihood improvement</a:t>
              </a:r>
            </a:p>
            <a:p>
              <a:pPr algn="l">
                <a:lnSpc>
                  <a:spcPts val="3220"/>
                </a:lnSpc>
              </a:pPr>
              <a:endParaRPr lang="en-US" sz="2300" b="1" spc="-46">
                <a:solidFill>
                  <a:srgbClr val="E1A93D"/>
                </a:solidFill>
                <a:latin typeface="DM Sans Bold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068281"/>
              <a:ext cx="9066683" cy="3877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Rural social innovations should lead to better economic opportunities for local communities.</a:t>
              </a:r>
            </a:p>
            <a:p>
              <a:pPr marL="518158" lvl="1" indent="-259079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A successful innovation helps people increase income, find stable jobs, or reduce living costs.</a:t>
              </a:r>
            </a:p>
            <a:p>
              <a:pPr algn="just">
                <a:lnSpc>
                  <a:spcPts val="3359"/>
                </a:lnSpc>
              </a:pPr>
              <a:endParaRPr lang="en-US" sz="23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43807" y="1912946"/>
            <a:ext cx="3029394" cy="1704013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157" b="-9157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459288" y="700567"/>
            <a:ext cx="6905908" cy="3309619"/>
            <a:chOff x="0" y="0"/>
            <a:chExt cx="9207877" cy="4412826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9207877" cy="503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b="1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Sustainability of the Solution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34881"/>
              <a:ext cx="9207877" cy="3877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If an innovation cannot sustain itself over time, it risks collapsing when external funding or support ends.</a:t>
              </a:r>
            </a:p>
            <a:p>
              <a:pPr marL="518158" lvl="1" indent="-259079" algn="just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Long-term impact depends on local ownership, financial sustainability, and adaptability.</a:t>
              </a:r>
            </a:p>
            <a:p>
              <a:pPr algn="just">
                <a:lnSpc>
                  <a:spcPts val="3359"/>
                </a:lnSpc>
              </a:pPr>
              <a:endParaRPr lang="en-US" sz="23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-135423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347942" y="4305012"/>
            <a:ext cx="6097017" cy="313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b="1" spc="-28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Measuring the Impact of Rural Social Innovation</a:t>
            </a:r>
          </a:p>
          <a:p>
            <a:pPr algn="l">
              <a:lnSpc>
                <a:spcPts val="6160"/>
              </a:lnSpc>
            </a:pPr>
            <a:endParaRPr lang="en-US" sz="5600" b="1" spc="-280">
              <a:solidFill>
                <a:srgbClr val="737373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81200" y="-94024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981200" y="626745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4245946" y="3130544"/>
            <a:ext cx="10620170" cy="1660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00"/>
              </a:lnSpc>
            </a:pPr>
            <a:r>
              <a:rPr lang="en-US" sz="12500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THANK YOU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4819644"/>
            <a:ext cx="5722116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50"/>
              </a:lnSpc>
            </a:pPr>
            <a:r>
              <a:rPr lang="en-US" sz="3500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Have any question?</a:t>
            </a:r>
          </a:p>
        </p:txBody>
      </p:sp>
      <p:sp>
        <p:nvSpPr>
          <p:cNvPr id="9" name="Freeform 9"/>
          <p:cNvSpPr/>
          <p:nvPr/>
        </p:nvSpPr>
        <p:spPr>
          <a:xfrm rot="-10800000">
            <a:off x="5623560" y="7673106"/>
            <a:ext cx="3422956" cy="2613894"/>
          </a:xfrm>
          <a:custGeom>
            <a:avLst/>
            <a:gdLst/>
            <a:ahLst/>
            <a:cxnLst/>
            <a:rect l="l" t="t" r="r" b="b"/>
            <a:pathLst>
              <a:path w="3422956" h="2613894">
                <a:moveTo>
                  <a:pt x="0" y="0"/>
                </a:moveTo>
                <a:lnTo>
                  <a:pt x="3422956" y="0"/>
                </a:lnTo>
                <a:lnTo>
                  <a:pt x="3422956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13159" y="3685177"/>
            <a:ext cx="7074841" cy="2032161"/>
            <a:chOff x="0" y="0"/>
            <a:chExt cx="1863333" cy="5352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3333" cy="535219"/>
            </a:xfrm>
            <a:custGeom>
              <a:avLst/>
              <a:gdLst/>
              <a:ahLst/>
              <a:cxnLst/>
              <a:rect l="l" t="t" r="r" b="b"/>
              <a:pathLst>
                <a:path w="1863333" h="535219">
                  <a:moveTo>
                    <a:pt x="0" y="0"/>
                  </a:moveTo>
                  <a:lnTo>
                    <a:pt x="1863333" y="0"/>
                  </a:lnTo>
                  <a:lnTo>
                    <a:pt x="1863333" y="535219"/>
                  </a:lnTo>
                  <a:lnTo>
                    <a:pt x="0" y="535219"/>
                  </a:lnTo>
                  <a:close/>
                </a:path>
              </a:pathLst>
            </a:custGeom>
            <a:solidFill>
              <a:srgbClr val="EED2A2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863333" cy="601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Rural communities often create innovative, sustainable responses.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351" y="-170090"/>
            <a:ext cx="10224351" cy="10627180"/>
            <a:chOff x="0" y="0"/>
            <a:chExt cx="2692833" cy="2798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92833" cy="2798928"/>
            </a:xfrm>
            <a:custGeom>
              <a:avLst/>
              <a:gdLst/>
              <a:ahLst/>
              <a:cxnLst/>
              <a:rect l="l" t="t" r="r" b="b"/>
              <a:pathLst>
                <a:path w="2692833" h="2798928">
                  <a:moveTo>
                    <a:pt x="0" y="0"/>
                  </a:moveTo>
                  <a:lnTo>
                    <a:pt x="2692833" y="0"/>
                  </a:lnTo>
                  <a:lnTo>
                    <a:pt x="2692833" y="2798928"/>
                  </a:lnTo>
                  <a:lnTo>
                    <a:pt x="0" y="279892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92833" cy="2837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26923" y="1786074"/>
            <a:ext cx="7469921" cy="469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0"/>
              </a:lnSpc>
            </a:pPr>
            <a:r>
              <a:rPr lang="en-US" sz="8000" b="1" spc="376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Why Rural &amp; Local Innovation Matters?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213159" y="6666505"/>
            <a:ext cx="7366000" cy="1793058"/>
            <a:chOff x="0" y="0"/>
            <a:chExt cx="1940016" cy="4722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40016" cy="472246"/>
            </a:xfrm>
            <a:custGeom>
              <a:avLst/>
              <a:gdLst/>
              <a:ahLst/>
              <a:cxnLst/>
              <a:rect l="l" t="t" r="r" b="b"/>
              <a:pathLst>
                <a:path w="1940016" h="472246">
                  <a:moveTo>
                    <a:pt x="0" y="0"/>
                  </a:moveTo>
                  <a:lnTo>
                    <a:pt x="1940016" y="0"/>
                  </a:lnTo>
                  <a:lnTo>
                    <a:pt x="1940016" y="472246"/>
                  </a:lnTo>
                  <a:lnTo>
                    <a:pt x="0" y="472246"/>
                  </a:lnTo>
                  <a:close/>
                </a:path>
              </a:pathLst>
            </a:custGeom>
            <a:solidFill>
              <a:srgbClr val="7C90B8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40016" cy="51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367239" y="6685555"/>
            <a:ext cx="6920761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How can we identify, share, and scale these solutions?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144620" y="939437"/>
            <a:ext cx="7366000" cy="1793058"/>
            <a:chOff x="0" y="0"/>
            <a:chExt cx="1940016" cy="4722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40016" cy="472246"/>
            </a:xfrm>
            <a:custGeom>
              <a:avLst/>
              <a:gdLst/>
              <a:ahLst/>
              <a:cxnLst/>
              <a:rect l="l" t="t" r="r" b="b"/>
              <a:pathLst>
                <a:path w="1940016" h="472246">
                  <a:moveTo>
                    <a:pt x="0" y="0"/>
                  </a:moveTo>
                  <a:lnTo>
                    <a:pt x="1940016" y="0"/>
                  </a:lnTo>
                  <a:lnTo>
                    <a:pt x="1940016" y="472246"/>
                  </a:lnTo>
                  <a:lnTo>
                    <a:pt x="0" y="472246"/>
                  </a:lnTo>
                  <a:close/>
                </a:path>
              </a:pathLst>
            </a:custGeom>
            <a:solidFill>
              <a:srgbClr val="7C90B8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40016" cy="51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435779" y="1318079"/>
            <a:ext cx="6920761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Local challenges need local solutions.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62699" y="2846601"/>
            <a:ext cx="10576954" cy="639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Definition: </a:t>
            </a: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Locally driven solutions addressing rural challenges in sustainable &amp; scalable ways.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just">
              <a:lnSpc>
                <a:spcPts val="4200"/>
              </a:lnSpc>
            </a:pPr>
            <a:r>
              <a:rPr lang="en-US" sz="3000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Key Characteristics: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Community-led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Sustainable &amp; resource-efficient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Embedded in cultural &amp; social realities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Addresses systemic challenges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48151" y="2913276"/>
            <a:ext cx="5224007" cy="6130049"/>
            <a:chOff x="0" y="0"/>
            <a:chExt cx="6965342" cy="817339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0909" b="10909"/>
            <a:stretch>
              <a:fillRect/>
            </a:stretch>
          </p:blipFill>
          <p:spPr>
            <a:xfrm>
              <a:off x="0" y="0"/>
              <a:ext cx="6965342" cy="8173398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6562699" y="1143000"/>
            <a:ext cx="10816247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What is Rural Social Innovation?</a:t>
            </a:r>
          </a:p>
          <a:p>
            <a:pPr algn="l">
              <a:lnSpc>
                <a:spcPts val="5499"/>
              </a:lnSpc>
            </a:pPr>
            <a:endParaRPr lang="en-US" sz="5499">
              <a:solidFill>
                <a:srgbClr val="19459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1369275"/>
            <a:ext cx="9829800" cy="12306300"/>
            <a:chOff x="0" y="0"/>
            <a:chExt cx="1828828" cy="2289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8828" cy="2289579"/>
            </a:xfrm>
            <a:custGeom>
              <a:avLst/>
              <a:gdLst/>
              <a:ahLst/>
              <a:cxnLst/>
              <a:rect l="l" t="t" r="r" b="b"/>
              <a:pathLst>
                <a:path w="1828828" h="2289579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Freeform 4"/>
          <p:cNvSpPr/>
          <p:nvPr/>
        </p:nvSpPr>
        <p:spPr>
          <a:xfrm>
            <a:off x="686379" y="4537624"/>
            <a:ext cx="7085442" cy="4720676"/>
          </a:xfrm>
          <a:custGeom>
            <a:avLst/>
            <a:gdLst/>
            <a:ahLst/>
            <a:cxnLst/>
            <a:rect l="l" t="t" r="r" b="b"/>
            <a:pathLst>
              <a:path w="7085442" h="4720676">
                <a:moveTo>
                  <a:pt x="0" y="0"/>
                </a:moveTo>
                <a:lnTo>
                  <a:pt x="7085442" y="0"/>
                </a:lnTo>
                <a:lnTo>
                  <a:pt x="7085442" y="4720676"/>
                </a:lnTo>
                <a:lnTo>
                  <a:pt x="0" y="4720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598774" y="776451"/>
            <a:ext cx="7972191" cy="301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Identifying social innovation in rural context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15809" y="1619651"/>
            <a:ext cx="7972191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Where to look?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15511" y="3435350"/>
            <a:ext cx="7591690" cy="528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3500"/>
              </a:lnSpc>
              <a:buFont typeface="Arial"/>
              <a:buChar char="•"/>
            </a:pPr>
            <a:r>
              <a:rPr lang="en-US" sz="3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Traditional knowledge &amp; practices</a:t>
            </a:r>
          </a:p>
          <a:p>
            <a:pPr algn="l">
              <a:lnSpc>
                <a:spcPts val="3500"/>
              </a:lnSpc>
            </a:pPr>
            <a:endParaRPr lang="en-US" sz="3500">
              <a:solidFill>
                <a:srgbClr val="19459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755651" lvl="1" indent="-377825" algn="l">
              <a:lnSpc>
                <a:spcPts val="3500"/>
              </a:lnSpc>
              <a:buFont typeface="Arial"/>
              <a:buChar char="•"/>
            </a:pPr>
            <a:r>
              <a:rPr lang="en-US" sz="3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Informal networks &amp; grassroots leaders</a:t>
            </a:r>
          </a:p>
          <a:p>
            <a:pPr algn="l">
              <a:lnSpc>
                <a:spcPts val="3500"/>
              </a:lnSpc>
            </a:pPr>
            <a:endParaRPr lang="en-US" sz="3500">
              <a:solidFill>
                <a:srgbClr val="19459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755651" lvl="1" indent="-377825" algn="l">
              <a:lnSpc>
                <a:spcPts val="3500"/>
              </a:lnSpc>
              <a:buFont typeface="Arial"/>
              <a:buChar char="•"/>
            </a:pPr>
            <a:r>
              <a:rPr lang="en-US" sz="3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Community-driven problem-solving</a:t>
            </a:r>
          </a:p>
          <a:p>
            <a:pPr algn="l">
              <a:lnSpc>
                <a:spcPts val="3500"/>
              </a:lnSpc>
            </a:pPr>
            <a:endParaRPr lang="en-US" sz="3500">
              <a:solidFill>
                <a:srgbClr val="194597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755651" lvl="1" indent="-377825" algn="l">
              <a:lnSpc>
                <a:spcPts val="3500"/>
              </a:lnSpc>
              <a:buFont typeface="Arial"/>
              <a:buChar char="•"/>
            </a:pPr>
            <a:r>
              <a:rPr lang="en-US" sz="3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Survival innovations (necessity-based solutions)</a:t>
            </a:r>
          </a:p>
          <a:p>
            <a:pPr algn="l">
              <a:lnSpc>
                <a:spcPts val="3500"/>
              </a:lnSpc>
            </a:pPr>
            <a:endParaRPr lang="en-US" sz="3500">
              <a:solidFill>
                <a:srgbClr val="19459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1369275"/>
            <a:ext cx="9829800" cy="12306300"/>
            <a:chOff x="0" y="0"/>
            <a:chExt cx="1828828" cy="2289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8828" cy="2289579"/>
            </a:xfrm>
            <a:custGeom>
              <a:avLst/>
              <a:gdLst/>
              <a:ahLst/>
              <a:cxnLst/>
              <a:rect l="l" t="t" r="r" b="b"/>
              <a:pathLst>
                <a:path w="1828828" h="2289579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710748" y="643728"/>
            <a:ext cx="6792027" cy="67920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6217" y="0"/>
                  </a:moveTo>
                  <a:lnTo>
                    <a:pt x="786583" y="0"/>
                  </a:lnTo>
                  <a:cubicBezTo>
                    <a:pt x="801062" y="0"/>
                    <a:pt x="812800" y="11738"/>
                    <a:pt x="812800" y="26217"/>
                  </a:cubicBezTo>
                  <a:lnTo>
                    <a:pt x="812800" y="786583"/>
                  </a:lnTo>
                  <a:cubicBezTo>
                    <a:pt x="812800" y="801062"/>
                    <a:pt x="801062" y="812800"/>
                    <a:pt x="786583" y="812800"/>
                  </a:cubicBezTo>
                  <a:lnTo>
                    <a:pt x="26217" y="812800"/>
                  </a:lnTo>
                  <a:cubicBezTo>
                    <a:pt x="11738" y="812800"/>
                    <a:pt x="0" y="801062"/>
                    <a:pt x="0" y="786583"/>
                  </a:cubicBezTo>
                  <a:lnTo>
                    <a:pt x="0" y="26217"/>
                  </a:lnTo>
                  <a:cubicBezTo>
                    <a:pt x="0" y="11738"/>
                    <a:pt x="11738" y="0"/>
                    <a:pt x="26217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00828"/>
            <a:ext cx="7972191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How to Spot a Promising Innovation?</a:t>
            </a:r>
          </a:p>
          <a:p>
            <a:pPr algn="l">
              <a:lnSpc>
                <a:spcPts val="7800"/>
              </a:lnSpc>
            </a:pPr>
            <a:endParaRPr lang="en-US" sz="7800">
              <a:solidFill>
                <a:srgbClr val="19459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Freeform 7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1028700" y="3963541"/>
            <a:ext cx="6772322" cy="555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Addresses a </a:t>
            </a: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real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community </a:t>
            </a: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need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Developed by or with the </a:t>
            </a: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community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Scalable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to other rural settings</a:t>
            </a:r>
          </a:p>
          <a:p>
            <a:pPr algn="just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0705" y="1479908"/>
            <a:ext cx="8639408" cy="4466501"/>
            <a:chOff x="0" y="0"/>
            <a:chExt cx="19270714" cy="99627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70715" cy="9962797"/>
            </a:xfrm>
            <a:custGeom>
              <a:avLst/>
              <a:gdLst/>
              <a:ahLst/>
              <a:cxnLst/>
              <a:rect l="l" t="t" r="r" b="b"/>
              <a:pathLst>
                <a:path w="19270715" h="9962797">
                  <a:moveTo>
                    <a:pt x="0" y="0"/>
                  </a:moveTo>
                  <a:lnTo>
                    <a:pt x="0" y="9962797"/>
                  </a:lnTo>
                  <a:lnTo>
                    <a:pt x="19270715" y="9962797"/>
                  </a:lnTo>
                  <a:lnTo>
                    <a:pt x="19270715" y="0"/>
                  </a:lnTo>
                  <a:lnTo>
                    <a:pt x="0" y="0"/>
                  </a:lnTo>
                  <a:close/>
                  <a:moveTo>
                    <a:pt x="19209755" y="9901837"/>
                  </a:moveTo>
                  <a:lnTo>
                    <a:pt x="59690" y="9901837"/>
                  </a:lnTo>
                  <a:lnTo>
                    <a:pt x="59690" y="59690"/>
                  </a:lnTo>
                  <a:lnTo>
                    <a:pt x="19209755" y="59690"/>
                  </a:lnTo>
                  <a:lnTo>
                    <a:pt x="19209755" y="9901837"/>
                  </a:lnTo>
                  <a:close/>
                </a:path>
              </a:pathLst>
            </a:custGeom>
            <a:solidFill>
              <a:srgbClr val="2F5B44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" name="AutoShape 4"/>
          <p:cNvSpPr/>
          <p:nvPr/>
        </p:nvSpPr>
        <p:spPr>
          <a:xfrm>
            <a:off x="460705" y="1479908"/>
            <a:ext cx="10151718" cy="4879399"/>
          </a:xfrm>
          <a:prstGeom prst="rect">
            <a:avLst/>
          </a:prstGeom>
          <a:solidFill>
            <a:srgbClr val="8CA9AD"/>
          </a:solid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1478021" y="1479908"/>
            <a:ext cx="5218995" cy="4879399"/>
          </a:xfrm>
          <a:custGeom>
            <a:avLst/>
            <a:gdLst/>
            <a:ahLst/>
            <a:cxnLst/>
            <a:rect l="l" t="t" r="r" b="b"/>
            <a:pathLst>
              <a:path w="5218995" h="4879399">
                <a:moveTo>
                  <a:pt x="0" y="0"/>
                </a:moveTo>
                <a:lnTo>
                  <a:pt x="5218994" y="0"/>
                </a:lnTo>
                <a:lnTo>
                  <a:pt x="5218994" y="4879399"/>
                </a:lnTo>
                <a:lnTo>
                  <a:pt x="0" y="4879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998" r="-32998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/>
          <p:nvPr/>
        </p:nvGrpSpPr>
        <p:grpSpPr>
          <a:xfrm>
            <a:off x="1656846" y="1632749"/>
            <a:ext cx="7075649" cy="3143735"/>
            <a:chOff x="0" y="0"/>
            <a:chExt cx="9434199" cy="4191647"/>
          </a:xfrm>
        </p:grpSpPr>
        <p:sp>
          <p:nvSpPr>
            <p:cNvPr id="7" name="TextBox 7"/>
            <p:cNvSpPr txBox="1"/>
            <p:nvPr/>
          </p:nvSpPr>
          <p:spPr>
            <a:xfrm>
              <a:off x="0" y="1839819"/>
              <a:ext cx="9088056" cy="2351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Local Solar Microgrids for Off-Grid Communities (Global example)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434199" cy="1533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0705" y="6369744"/>
            <a:ext cx="2607002" cy="363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191919"/>
                </a:solidFill>
                <a:latin typeface="DM Sans Bold"/>
                <a:ea typeface="DM Sans Bold"/>
                <a:cs typeface="DM Sans Bold"/>
                <a:sym typeface="DM Sans Bold"/>
              </a:rPr>
              <a:t>Challenge:</a:t>
            </a:r>
          </a:p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Millions of people in rural and remote areas lack access to reliable electricity.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67707" y="6369744"/>
            <a:ext cx="3836895" cy="363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191919"/>
                </a:solidFill>
                <a:latin typeface="DM Sans Bold"/>
                <a:ea typeface="DM Sans Bold"/>
                <a:cs typeface="DM Sans Bold"/>
                <a:sym typeface="DM Sans Bold"/>
              </a:rPr>
              <a:t> The Innovation: Local Solar Microgrids – </a:t>
            </a: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Small, community-managed solar power systems that generate and distribute electricity to local households, schools, and businesses.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14743" y="6369744"/>
            <a:ext cx="3292880" cy="318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191919"/>
                </a:solidFill>
                <a:latin typeface="DM Sans Bold"/>
                <a:ea typeface="DM Sans Bold"/>
                <a:cs typeface="DM Sans Bold"/>
                <a:sym typeface="DM Sans Bold"/>
              </a:rPr>
              <a:t>Why It Works –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Affordable &amp; Sustainable;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Scalable &amp; Replicable;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Empowers Local Communities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1351" y="-276396"/>
            <a:ext cx="9335351" cy="10839793"/>
            <a:chOff x="0" y="0"/>
            <a:chExt cx="2458693" cy="2854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8693" cy="2854925"/>
            </a:xfrm>
            <a:custGeom>
              <a:avLst/>
              <a:gdLst/>
              <a:ahLst/>
              <a:cxnLst/>
              <a:rect l="l" t="t" r="r" b="b"/>
              <a:pathLst>
                <a:path w="2458693" h="2854925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61443" y="1028700"/>
            <a:ext cx="7297857" cy="8229600"/>
            <a:chOff x="0" y="0"/>
            <a:chExt cx="9730476" cy="10972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7022" r="17022"/>
            <a:stretch>
              <a:fillRect/>
            </a:stretch>
          </p:blipFill>
          <p:spPr>
            <a:xfrm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590126" y="2850029"/>
            <a:ext cx="6354149" cy="427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9"/>
              </a:lnSpc>
            </a:pPr>
            <a:r>
              <a:rPr lang="en-US" sz="6699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Tools &amp; methods to map rural innovation</a:t>
            </a:r>
          </a:p>
          <a:p>
            <a:pPr algn="l">
              <a:lnSpc>
                <a:spcPts val="6699"/>
              </a:lnSpc>
            </a:pPr>
            <a:endParaRPr lang="en-US" sz="6699">
              <a:solidFill>
                <a:srgbClr val="211F1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83826" y="81355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1854714" y="2674089"/>
            <a:ext cx="3483933" cy="3086884"/>
            <a:chOff x="0" y="0"/>
            <a:chExt cx="91734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7346" cy="812800"/>
            </a:xfrm>
            <a:custGeom>
              <a:avLst/>
              <a:gdLst/>
              <a:ahLst/>
              <a:cxnLst/>
              <a:rect l="l" t="t" r="r" b="b"/>
              <a:pathLst>
                <a:path w="917346" h="812800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4"/>
              <a:stretch>
                <a:fillRect l="-16494" r="-16494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54714" y="316209"/>
            <a:ext cx="13788712" cy="3017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Community Innovation Mapping</a:t>
            </a:r>
          </a:p>
          <a:p>
            <a:pPr algn="ctr">
              <a:lnSpc>
                <a:spcPts val="7800"/>
              </a:lnSpc>
            </a:pPr>
            <a:endParaRPr lang="en-US" sz="7800">
              <a:solidFill>
                <a:srgbClr val="19459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25852" y="5821121"/>
            <a:ext cx="414165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What It Is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194597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91624" y="5821121"/>
            <a:ext cx="318364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How It Works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194597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434179" y="5821121"/>
            <a:ext cx="288336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 Benefits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007103" y="2674089"/>
            <a:ext cx="3483933" cy="3086884"/>
            <a:chOff x="0" y="0"/>
            <a:chExt cx="91734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7346" cy="812800"/>
            </a:xfrm>
            <a:custGeom>
              <a:avLst/>
              <a:gdLst/>
              <a:ahLst/>
              <a:cxnLst/>
              <a:rect l="l" t="t" r="r" b="b"/>
              <a:pathLst>
                <a:path w="917346" h="812800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5"/>
              <a:stretch>
                <a:fillRect l="-16573" r="-16573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34179" y="2674089"/>
            <a:ext cx="3483933" cy="3086884"/>
            <a:chOff x="0" y="0"/>
            <a:chExt cx="91734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7346" cy="812800"/>
            </a:xfrm>
            <a:custGeom>
              <a:avLst/>
              <a:gdLst/>
              <a:ahLst/>
              <a:cxnLst/>
              <a:rect l="l" t="t" r="r" b="b"/>
              <a:pathLst>
                <a:path w="917346" h="812800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6"/>
              <a:stretch>
                <a:fillRect l="-16494" r="-16494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54714" y="6335471"/>
            <a:ext cx="3634136" cy="357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 participatory mapping exercise where community members collectively identify and document local social innovations within their environment.</a:t>
            </a:r>
          </a:p>
          <a:p>
            <a:pPr algn="just">
              <a:lnSpc>
                <a:spcPts val="4200"/>
              </a:lnSpc>
            </a:pPr>
            <a:endParaRPr lang="en-US" sz="2499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679731" y="6567246"/>
            <a:ext cx="4441940" cy="576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Engage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local stakeholders (villagers, NGOs).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Map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out social innovations on a physical or digital map.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Assess </a:t>
            </a: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key factors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such as adoption, sustainability, and impact.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</a:pPr>
            <a:endParaRPr lang="en-US" sz="2499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312296" y="6567246"/>
            <a:ext cx="4947004" cy="40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Identifies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hidden innovations within rural areas.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Helps policymakers and funders support high-potential solutions.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Strengthens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community </a:t>
            </a:r>
            <a:r>
              <a:rPr lang="en-US" sz="2499" b="1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knowledge-sharing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and collaboration.</a:t>
            </a:r>
          </a:p>
          <a:p>
            <a:pPr algn="ctr">
              <a:lnSpc>
                <a:spcPts val="4200"/>
              </a:lnSpc>
            </a:pPr>
            <a:endParaRPr lang="en-US" sz="2499">
              <a:solidFill>
                <a:srgbClr val="504C4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Office PowerPoint</Application>
  <PresentationFormat>Benutzerdefiniert</PresentationFormat>
  <Paragraphs>173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Open Sans Bold</vt:lpstr>
      <vt:lpstr>DM Sans Bold</vt:lpstr>
      <vt:lpstr>Open Sauce</vt:lpstr>
      <vt:lpstr>DM Sans</vt:lpstr>
      <vt:lpstr>Calibri</vt:lpstr>
      <vt:lpstr>Arial</vt:lpstr>
      <vt:lpstr>DM Sans Italics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Localised SOCIAL INNOVATION _1st_part</dc:title>
  <cp:lastModifiedBy>Herrmann, Sabine (BWAI)</cp:lastModifiedBy>
  <cp:revision>2</cp:revision>
  <dcterms:created xsi:type="dcterms:W3CDTF">2006-08-16T00:00:00Z</dcterms:created>
  <dcterms:modified xsi:type="dcterms:W3CDTF">2025-12-19T11:15:11Z</dcterms:modified>
  <dc:identifier>DAGi7k8mwPo</dc:identifier>
</cp:coreProperties>
</file>